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71"/>
  </p:notesMasterIdLst>
  <p:handoutMasterIdLst>
    <p:handoutMasterId r:id="rId72"/>
  </p:handoutMasterIdLst>
  <p:sldIdLst>
    <p:sldId id="421" r:id="rId2"/>
    <p:sldId id="716" r:id="rId3"/>
    <p:sldId id="615" r:id="rId4"/>
    <p:sldId id="548" r:id="rId5"/>
    <p:sldId id="717" r:id="rId6"/>
    <p:sldId id="719" r:id="rId7"/>
    <p:sldId id="762" r:id="rId8"/>
    <p:sldId id="699" r:id="rId9"/>
    <p:sldId id="726" r:id="rId10"/>
    <p:sldId id="720" r:id="rId11"/>
    <p:sldId id="721" r:id="rId12"/>
    <p:sldId id="667" r:id="rId13"/>
    <p:sldId id="668" r:id="rId14"/>
    <p:sldId id="722" r:id="rId15"/>
    <p:sldId id="670" r:id="rId16"/>
    <p:sldId id="671" r:id="rId17"/>
    <p:sldId id="755" r:id="rId18"/>
    <p:sldId id="756" r:id="rId19"/>
    <p:sldId id="757" r:id="rId20"/>
    <p:sldId id="723" r:id="rId21"/>
    <p:sldId id="673" r:id="rId22"/>
    <p:sldId id="674" r:id="rId23"/>
    <p:sldId id="724" r:id="rId24"/>
    <p:sldId id="676" r:id="rId25"/>
    <p:sldId id="677" r:id="rId26"/>
    <p:sldId id="679" r:id="rId27"/>
    <p:sldId id="681" r:id="rId28"/>
    <p:sldId id="727" r:id="rId29"/>
    <p:sldId id="736" r:id="rId30"/>
    <p:sldId id="737" r:id="rId31"/>
    <p:sldId id="738" r:id="rId32"/>
    <p:sldId id="741" r:id="rId33"/>
    <p:sldId id="742" r:id="rId34"/>
    <p:sldId id="744" r:id="rId35"/>
    <p:sldId id="743" r:id="rId36"/>
    <p:sldId id="745" r:id="rId37"/>
    <p:sldId id="750" r:id="rId38"/>
    <p:sldId id="749" r:id="rId39"/>
    <p:sldId id="751" r:id="rId40"/>
    <p:sldId id="747" r:id="rId41"/>
    <p:sldId id="746" r:id="rId42"/>
    <p:sldId id="748" r:id="rId43"/>
    <p:sldId id="753" r:id="rId44"/>
    <p:sldId id="752" r:id="rId45"/>
    <p:sldId id="754" r:id="rId46"/>
    <p:sldId id="763" r:id="rId47"/>
    <p:sldId id="758" r:id="rId48"/>
    <p:sldId id="682" r:id="rId49"/>
    <p:sldId id="683" r:id="rId50"/>
    <p:sldId id="684" r:id="rId51"/>
    <p:sldId id="685" r:id="rId52"/>
    <p:sldId id="686" r:id="rId53"/>
    <p:sldId id="687" r:id="rId54"/>
    <p:sldId id="688" r:id="rId55"/>
    <p:sldId id="689" r:id="rId56"/>
    <p:sldId id="761" r:id="rId57"/>
    <p:sldId id="760" r:id="rId58"/>
    <p:sldId id="732" r:id="rId59"/>
    <p:sldId id="733" r:id="rId60"/>
    <p:sldId id="734" r:id="rId61"/>
    <p:sldId id="649" r:id="rId62"/>
    <p:sldId id="759" r:id="rId63"/>
    <p:sldId id="691" r:id="rId64"/>
    <p:sldId id="728" r:id="rId65"/>
    <p:sldId id="729" r:id="rId66"/>
    <p:sldId id="735" r:id="rId67"/>
    <p:sldId id="730" r:id="rId68"/>
    <p:sldId id="701" r:id="rId69"/>
    <p:sldId id="698" r:id="rId7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663300"/>
    <a:srgbClr val="006666"/>
    <a:srgbClr val="800000"/>
    <a:srgbClr val="000099"/>
    <a:srgbClr val="0066FF"/>
    <a:srgbClr val="800080"/>
    <a:srgbClr val="336699"/>
    <a:srgbClr val="33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3" autoAdjust="0"/>
    <p:restoredTop sz="94595" autoAdjust="0"/>
  </p:normalViewPr>
  <p:slideViewPr>
    <p:cSldViewPr>
      <p:cViewPr varScale="1">
        <p:scale>
          <a:sx n="93" d="100"/>
          <a:sy n="93" d="100"/>
        </p:scale>
        <p:origin x="-2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defTabSz="966703">
              <a:defRPr sz="1300"/>
            </a:lvl1pPr>
          </a:lstStyle>
          <a:p>
            <a:pPr>
              <a:defRPr/>
            </a:pPr>
            <a:endParaRPr lang="en-US"/>
          </a:p>
        </p:txBody>
      </p:sp>
      <p:sp>
        <p:nvSpPr>
          <p:cNvPr id="68611"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703">
              <a:defRPr sz="1300"/>
            </a:lvl1pPr>
          </a:lstStyle>
          <a:p>
            <a:pPr>
              <a:defRPr/>
            </a:pPr>
            <a:endParaRPr lang="en-US"/>
          </a:p>
        </p:txBody>
      </p:sp>
      <p:sp>
        <p:nvSpPr>
          <p:cNvPr id="68612"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defTabSz="966703">
              <a:defRPr sz="1300"/>
            </a:lvl1pPr>
          </a:lstStyle>
          <a:p>
            <a:pPr>
              <a:defRPr/>
            </a:pPr>
            <a:endParaRPr lang="en-US"/>
          </a:p>
        </p:txBody>
      </p:sp>
      <p:sp>
        <p:nvSpPr>
          <p:cNvPr id="68613"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703">
              <a:defRPr sz="1300"/>
            </a:lvl1pPr>
          </a:lstStyle>
          <a:p>
            <a:pPr>
              <a:defRPr/>
            </a:pPr>
            <a:fld id="{E4402593-52F3-4F60-84C0-24B64D7B963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defTabSz="966703">
              <a:defRPr sz="1300"/>
            </a:lvl1pPr>
          </a:lstStyle>
          <a:p>
            <a:pPr>
              <a:defRPr/>
            </a:pPr>
            <a:endParaRPr lang="en-US"/>
          </a:p>
        </p:txBody>
      </p:sp>
      <p:sp>
        <p:nvSpPr>
          <p:cNvPr id="67587"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703">
              <a:defRPr sz="13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defTabSz="966703">
              <a:defRPr sz="1300"/>
            </a:lvl1pPr>
          </a:lstStyle>
          <a:p>
            <a:pPr>
              <a:defRPr/>
            </a:pPr>
            <a:endParaRPr lang="en-US"/>
          </a:p>
        </p:txBody>
      </p:sp>
      <p:sp>
        <p:nvSpPr>
          <p:cNvPr id="67591"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703">
              <a:defRPr sz="1300"/>
            </a:lvl1pPr>
          </a:lstStyle>
          <a:p>
            <a:pPr>
              <a:defRPr/>
            </a:pPr>
            <a:fld id="{D9254F02-1288-4DF4-883C-08F3352007A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45060" name="Slide Number Placeholder 3"/>
          <p:cNvSpPr>
            <a:spLocks noGrp="1"/>
          </p:cNvSpPr>
          <p:nvPr>
            <p:ph type="sldNum" sz="quarter" idx="5"/>
          </p:nvPr>
        </p:nvSpPr>
        <p:spPr>
          <a:noFill/>
        </p:spPr>
        <p:txBody>
          <a:bodyPr/>
          <a:lstStyle/>
          <a:p>
            <a:pPr defTabSz="965200"/>
            <a:fld id="{4578EC2C-0F56-4005-8117-D11E4B7862E6}" type="slidenum">
              <a:rPr lang="en-US" smtClean="0">
                <a:ea typeface="ＭＳ Ｐゴシック" pitchFamily="34" charset="-128"/>
              </a:rPr>
              <a:pPr defTabSz="965200"/>
              <a:t>1</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pPr defTabSz="965042"/>
            <a:fld id="{595B0F32-D3C2-407A-B529-94ED192FEBCA}" type="slidenum">
              <a:rPr lang="en-US" smtClean="0"/>
              <a:pPr defTabSz="965042"/>
              <a:t>16</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p>
        </p:txBody>
      </p:sp>
      <p:sp>
        <p:nvSpPr>
          <p:cNvPr id="59396" name="Slide Number Placeholder 3"/>
          <p:cNvSpPr>
            <a:spLocks noGrp="1"/>
          </p:cNvSpPr>
          <p:nvPr>
            <p:ph type="sldNum" sz="quarter" idx="5"/>
          </p:nvPr>
        </p:nvSpPr>
        <p:spPr>
          <a:noFill/>
        </p:spPr>
        <p:txBody>
          <a:bodyPr/>
          <a:lstStyle/>
          <a:p>
            <a:pPr defTabSz="965042"/>
            <a:fld id="{F4E82AC1-065F-4FFC-BD21-1F96F74E4908}" type="slidenum">
              <a:rPr lang="en-US" smtClean="0"/>
              <a:pPr defTabSz="965042"/>
              <a:t>20</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p>
        </p:txBody>
      </p:sp>
      <p:sp>
        <p:nvSpPr>
          <p:cNvPr id="59396" name="Slide Number Placeholder 3"/>
          <p:cNvSpPr>
            <a:spLocks noGrp="1"/>
          </p:cNvSpPr>
          <p:nvPr>
            <p:ph type="sldNum" sz="quarter" idx="5"/>
          </p:nvPr>
        </p:nvSpPr>
        <p:spPr>
          <a:noFill/>
        </p:spPr>
        <p:txBody>
          <a:bodyPr/>
          <a:lstStyle/>
          <a:p>
            <a:pPr defTabSz="965042"/>
            <a:fld id="{F4E82AC1-065F-4FFC-BD21-1F96F74E4908}" type="slidenum">
              <a:rPr lang="en-US" smtClean="0"/>
              <a:pPr defTabSz="965042"/>
              <a:t>21</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p>
        </p:txBody>
      </p:sp>
      <p:sp>
        <p:nvSpPr>
          <p:cNvPr id="59396" name="Slide Number Placeholder 3"/>
          <p:cNvSpPr>
            <a:spLocks noGrp="1"/>
          </p:cNvSpPr>
          <p:nvPr>
            <p:ph type="sldNum" sz="quarter" idx="5"/>
          </p:nvPr>
        </p:nvSpPr>
        <p:spPr>
          <a:noFill/>
        </p:spPr>
        <p:txBody>
          <a:bodyPr/>
          <a:lstStyle/>
          <a:p>
            <a:pPr defTabSz="965042"/>
            <a:fld id="{F4E82AC1-065F-4FFC-BD21-1F96F74E4908}" type="slidenum">
              <a:rPr lang="en-US" smtClean="0"/>
              <a:pPr defTabSz="965042"/>
              <a:t>22</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pPr defTabSz="965042"/>
            <a:fld id="{595B0F32-D3C2-407A-B529-94ED192FEBCA}" type="slidenum">
              <a:rPr lang="en-US" smtClean="0"/>
              <a:pPr defTabSz="965042"/>
              <a:t>23</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pPr defTabSz="965042"/>
            <a:fld id="{595B0F32-D3C2-407A-B529-94ED192FEBCA}" type="slidenum">
              <a:rPr lang="en-US" smtClean="0"/>
              <a:pPr defTabSz="965042"/>
              <a:t>24</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pPr defTabSz="965042"/>
            <a:fld id="{595B0F32-D3C2-407A-B529-94ED192FEBCA}" type="slidenum">
              <a:rPr lang="en-US" smtClean="0"/>
              <a:pPr defTabSz="965042"/>
              <a:t>25</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65042"/>
            <a:fld id="{52C2C08C-EC39-4911-9B09-926DA7F24E60}" type="slidenum">
              <a:rPr lang="en-US" smtClean="0"/>
              <a:pPr defTabSz="965042"/>
              <a:t>26</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Specific for nesdis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65042"/>
            <a:fld id="{52C2C08C-EC39-4911-9B09-926DA7F24E60}" type="slidenum">
              <a:rPr lang="en-US" smtClean="0"/>
              <a:pPr defTabSz="965042"/>
              <a:t>27</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Specific for nesdis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65200"/>
            <a:fld id="{120B9CFE-DECC-4463-87AB-658A1A760B18}" type="slidenum">
              <a:rPr lang="en-US" smtClean="0"/>
              <a:pPr defTabSz="965200"/>
              <a:t>28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Specific for nesdis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65200"/>
            <a:fld id="{AAD8B122-498B-46AA-8451-7F4C6E6C0B27}" type="slidenum">
              <a:rPr lang="en-US" smtClean="0"/>
              <a:pPr defTabSz="965200"/>
              <a:t>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Specific for nesdis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29</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30</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31</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32</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65200"/>
            <a:fld id="{120B9CFE-DECC-4463-87AB-658A1A760B18}" type="slidenum">
              <a:rPr lang="en-US" smtClean="0"/>
              <a:pPr defTabSz="965200"/>
              <a:t>33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Specific for nesdis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34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35</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36</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37</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38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0A91A50-9A95-794E-AD48-747612D915F6}" type="slidenum">
              <a:rPr lang="en-US">
                <a:ea typeface="ＭＳ Ｐゴシック" pitchFamily="-84" charset="-128"/>
                <a:cs typeface="ＭＳ Ｐゴシック" pitchFamily="-84" charset="-128"/>
              </a:rPr>
              <a:pPr/>
              <a:t>8</a:t>
            </a:fld>
            <a:endParaRPr lang="en-US">
              <a:ea typeface="ＭＳ Ｐゴシック" pitchFamily="-84" charset="-128"/>
              <a:cs typeface="ＭＳ Ｐゴシック" pitchFamily="-84"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Specific for nesdis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39</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40</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41</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42</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43</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44</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3DCE8A0-E4B5-4944-9191-7A4A53B0C7C1}" type="slidenum">
              <a:rPr lang="en-US" smtClean="0"/>
              <a:pPr/>
              <a:t>45</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65200"/>
            <a:fld id="{120B9CFE-DECC-4463-87AB-658A1A760B18}" type="slidenum">
              <a:rPr lang="en-US" smtClean="0"/>
              <a:pPr defTabSz="965200"/>
              <a:t>47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Specific for nesdis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354A006-6CF2-455E-9FBE-D5D45B90F6C3}" type="slidenum">
              <a:rPr lang="en-US" smtClean="0"/>
              <a:pPr>
                <a:defRPr/>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65200"/>
            <a:fld id="{120B9CFE-DECC-4463-87AB-658A1A760B18}" type="slidenum">
              <a:rPr lang="en-US" smtClean="0"/>
              <a:pPr defTabSz="965200"/>
              <a:t>56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Specific for nesdis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65200"/>
            <a:fld id="{120B9CFE-DECC-4463-87AB-658A1A760B18}" type="slidenum">
              <a:rPr lang="en-US" smtClean="0"/>
              <a:pPr defTabSz="965200"/>
              <a:t>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Specific for nesdis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latin typeface="Arial" pitchFamily="34" charset="0"/>
            </a:endParaRPr>
          </a:p>
        </p:txBody>
      </p:sp>
      <p:sp>
        <p:nvSpPr>
          <p:cNvPr id="27652" name="Slide Number Placeholder 3"/>
          <p:cNvSpPr>
            <a:spLocks noGrp="1"/>
          </p:cNvSpPr>
          <p:nvPr>
            <p:ph type="sldNum" sz="quarter" idx="5"/>
          </p:nvPr>
        </p:nvSpPr>
        <p:spPr>
          <a:noFill/>
        </p:spPr>
        <p:txBody>
          <a:bodyPr/>
          <a:lstStyle/>
          <a:p>
            <a:pPr defTabSz="964117"/>
            <a:fld id="{BDB0AC73-66FF-45FA-9F40-6636AF11FCF4}" type="slidenum">
              <a:rPr lang="en-US" smtClean="0">
                <a:latin typeface="Arial" pitchFamily="34" charset="0"/>
              </a:rPr>
              <a:pPr defTabSz="964117"/>
              <a:t>57</a:t>
            </a:fld>
            <a:endParaRPr lang="en-US"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65200"/>
            <a:fld id="{120B9CFE-DECC-4463-87AB-658A1A760B18}" type="slidenum">
              <a:rPr lang="en-US" smtClean="0"/>
              <a:pPr defTabSz="965200"/>
              <a:t>58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Specific for nesdis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65200"/>
            <a:fld id="{120B9CFE-DECC-4463-87AB-658A1A760B18}" type="slidenum">
              <a:rPr lang="en-US" smtClean="0"/>
              <a:pPr defTabSz="965200"/>
              <a:t>61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Specific for nesdis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254F02-1288-4DF4-883C-08F3352007AB}" type="slidenum">
              <a:rPr lang="en-US" smtClean="0"/>
              <a:pPr>
                <a:defRPr/>
              </a:pPr>
              <a:t>64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4EBF335-C651-46DD-8D02-A211FBD1F147}" type="slidenum">
              <a:rPr lang="en-US"/>
              <a:pPr/>
              <a:t>65</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smtClean="0"/>
              <a:t>Period: Jan. 1 to Feb. 5, 2014.  A data outage of the NAVO data made it impossible to use a 3-month comparison period.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0A91A50-9A95-794E-AD48-747612D915F6}" type="slidenum">
              <a:rPr lang="en-US">
                <a:ea typeface="ＭＳ Ｐゴシック" pitchFamily="-84" charset="-128"/>
                <a:cs typeface="ＭＳ Ｐゴシック" pitchFamily="-84" charset="-128"/>
              </a:rPr>
              <a:pPr/>
              <a:t>68</a:t>
            </a:fld>
            <a:endParaRPr lang="en-US">
              <a:ea typeface="ＭＳ Ｐゴシック" pitchFamily="-84" charset="-128"/>
              <a:cs typeface="ＭＳ Ｐゴシック" pitchFamily="-84"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Specific for nesdis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0A91A50-9A95-794E-AD48-747612D915F6}" type="slidenum">
              <a:rPr lang="en-US">
                <a:ea typeface="ＭＳ Ｐゴシック" pitchFamily="-84" charset="-128"/>
                <a:cs typeface="ＭＳ Ｐゴシック" pitchFamily="-84" charset="-128"/>
              </a:rPr>
              <a:pPr/>
              <a:t>69</a:t>
            </a:fld>
            <a:endParaRPr lang="en-US">
              <a:ea typeface="ＭＳ Ｐゴシック" pitchFamily="-84" charset="-128"/>
              <a:cs typeface="ＭＳ Ｐゴシック" pitchFamily="-84"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Specific for nesdis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p>
        </p:txBody>
      </p:sp>
      <p:sp>
        <p:nvSpPr>
          <p:cNvPr id="59396" name="Slide Number Placeholder 3"/>
          <p:cNvSpPr>
            <a:spLocks noGrp="1"/>
          </p:cNvSpPr>
          <p:nvPr>
            <p:ph type="sldNum" sz="quarter" idx="5"/>
          </p:nvPr>
        </p:nvSpPr>
        <p:spPr>
          <a:noFill/>
        </p:spPr>
        <p:txBody>
          <a:bodyPr/>
          <a:lstStyle/>
          <a:p>
            <a:pPr defTabSz="965042"/>
            <a:fld id="{F4E82AC1-065F-4FFC-BD21-1F96F74E4908}" type="slidenum">
              <a:rPr lang="en-US" smtClean="0"/>
              <a:pPr defTabSz="965042"/>
              <a:t>11</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p>
        </p:txBody>
      </p:sp>
      <p:sp>
        <p:nvSpPr>
          <p:cNvPr id="59396" name="Slide Number Placeholder 3"/>
          <p:cNvSpPr>
            <a:spLocks noGrp="1"/>
          </p:cNvSpPr>
          <p:nvPr>
            <p:ph type="sldNum" sz="quarter" idx="5"/>
          </p:nvPr>
        </p:nvSpPr>
        <p:spPr>
          <a:noFill/>
        </p:spPr>
        <p:txBody>
          <a:bodyPr/>
          <a:lstStyle/>
          <a:p>
            <a:pPr defTabSz="965042"/>
            <a:fld id="{F4E82AC1-065F-4FFC-BD21-1F96F74E4908}" type="slidenum">
              <a:rPr lang="en-US" smtClean="0"/>
              <a:pPr defTabSz="965042"/>
              <a:t>12</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p>
        </p:txBody>
      </p:sp>
      <p:sp>
        <p:nvSpPr>
          <p:cNvPr id="59396" name="Slide Number Placeholder 3"/>
          <p:cNvSpPr>
            <a:spLocks noGrp="1"/>
          </p:cNvSpPr>
          <p:nvPr>
            <p:ph type="sldNum" sz="quarter" idx="5"/>
          </p:nvPr>
        </p:nvSpPr>
        <p:spPr>
          <a:noFill/>
        </p:spPr>
        <p:txBody>
          <a:bodyPr/>
          <a:lstStyle/>
          <a:p>
            <a:pPr defTabSz="965042"/>
            <a:fld id="{F4E82AC1-065F-4FFC-BD21-1F96F74E4908}" type="slidenum">
              <a:rPr lang="en-US" smtClean="0"/>
              <a:pPr defTabSz="965042"/>
              <a:t>13</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pPr defTabSz="965042"/>
            <a:fld id="{595B0F32-D3C2-407A-B529-94ED192FEBCA}" type="slidenum">
              <a:rPr lang="en-US" smtClean="0"/>
              <a:pPr defTabSz="965042"/>
              <a:t>14</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pPr defTabSz="965042"/>
            <a:fld id="{595B0F32-D3C2-407A-B529-94ED192FEBCA}" type="slidenum">
              <a:rPr lang="en-US" smtClean="0"/>
              <a:pPr defTabSz="965042"/>
              <a:t>15</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3 September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JPSS SST Val3 Maturity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231E5-0D2F-44DB-8B70-15C3B0A403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3 September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JPSS SST Val3 Maturity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DBC669-DF86-4F4F-AEB3-F7859EC5FD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3 September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JPSS SST Val3 Maturity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C26CCA-59AD-4924-8EFE-6E962E47FA0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3 September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JPSS SST Val3 Maturity Review</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2655AE-5B04-4AE5-86CC-B58EE9D5958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bwMode="gray">
      <p:bgPr>
        <a:solidFill>
          <a:schemeClr val="bg1"/>
        </a:solidFill>
        <a:effectLst/>
      </p:bgPr>
    </p:bg>
    <p:spTree>
      <p:nvGrpSpPr>
        <p:cNvPr id="1" name=""/>
        <p:cNvGrpSpPr/>
        <p:nvPr/>
      </p:nvGrpSpPr>
      <p:grpSpPr>
        <a:xfrm>
          <a:off x="0" y="0"/>
          <a:ext cx="0" cy="0"/>
          <a:chOff x="0" y="0"/>
          <a:chExt cx="0" cy="0"/>
        </a:xfrm>
      </p:grpSpPr>
      <p:pic>
        <p:nvPicPr>
          <p:cNvPr id="2" name="Picture 12" descr="top_banner"/>
          <p:cNvPicPr>
            <a:picLocks noChangeAspect="1" noChangeArrowheads="1"/>
          </p:cNvPicPr>
          <p:nvPr userDrawn="1"/>
        </p:nvPicPr>
        <p:blipFill>
          <a:blip r:embed="rId2" cstate="print"/>
          <a:srcRect/>
          <a:stretch>
            <a:fillRect/>
          </a:stretch>
        </p:blipFill>
        <p:spPr bwMode="auto">
          <a:xfrm>
            <a:off x="0" y="836613"/>
            <a:ext cx="9144000" cy="1381125"/>
          </a:xfrm>
          <a:prstGeom prst="rect">
            <a:avLst/>
          </a:prstGeom>
          <a:noFill/>
          <a:ln w="9525">
            <a:noFill/>
            <a:miter lim="800000"/>
            <a:headEnd/>
            <a:tailEnd/>
          </a:ln>
        </p:spPr>
      </p:pic>
      <p:pic>
        <p:nvPicPr>
          <p:cNvPr id="3" name="Picture 13" descr="fip_can_e"/>
          <p:cNvPicPr>
            <a:picLocks noChangeAspect="1" noChangeArrowheads="1"/>
          </p:cNvPicPr>
          <p:nvPr userDrawn="1"/>
        </p:nvPicPr>
        <p:blipFill>
          <a:blip r:embed="rId3" cstate="print"/>
          <a:srcRect/>
          <a:stretch>
            <a:fillRect/>
          </a:stretch>
        </p:blipFill>
        <p:spPr bwMode="auto">
          <a:xfrm>
            <a:off x="0" y="0"/>
            <a:ext cx="9144000" cy="79533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3 September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JPSS SST Val3 Maturity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680844-3596-47F4-B6E0-09C89DE19E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3 September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JPSS SST Val3 Maturity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181DD0-03D7-4200-9C0E-93B740B0FFC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3 September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JPSS SST Val3 Maturity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8D89E2-04F0-4EA8-BB1A-A6D544FFE9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3 September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JPSS SST Val3 Maturity Review</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FEE22F-25E0-44C7-9559-E5B72EEC14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3 September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JPSS SST Val3 Maturity Review</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F2F399-F06D-4AE1-937B-538ADFD3E82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3 September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JPSS SST Val3 Maturity Review</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2C52C0-125F-4E0D-8F4D-CE40368BD6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3 September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JPSS SST Val3 Maturity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F0893E-953A-48C4-83F8-6A3DADDC96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3 September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JPSS SST Val3 Maturity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F942E1-F50F-47E2-8FFD-B48C11F2C0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t>3 September 2014</a:t>
            </a:r>
            <a:endParaRPr lang="en-US"/>
          </a:p>
        </p:txBody>
      </p:sp>
      <p:sp>
        <p:nvSpPr>
          <p:cNvPr id="46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JPSS SST Val3 Maturity Review</a:t>
            </a:r>
            <a:endParaRPr lang="en-US"/>
          </a:p>
        </p:txBody>
      </p:sp>
      <p:sp>
        <p:nvSpPr>
          <p:cNvPr id="46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1F434A2-4892-459C-AF90-39457D4902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http://www.star.nesdis.noaa.gov/sod/sst/squam/" TargetMode="External"/><Relationship Id="rId2" Type="http://schemas.openxmlformats.org/officeDocument/2006/relationships/hyperlink" Target="http://www.star.nesdis.noaa.gov/sod/sst/iqua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ftp://podaac-ftp.jpl.nasa.gov/allData/ghrsst/data/GDS2/L2P/VIIRS_NPP/OSP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219200" y="76200"/>
            <a:ext cx="6400800" cy="590550"/>
          </a:xfrm>
          <a:prstGeom prst="rect">
            <a:avLst/>
          </a:prstGeom>
          <a:noFill/>
          <a:ln w="9525">
            <a:noFill/>
            <a:miter lim="800000"/>
            <a:headEnd/>
            <a:tailEnd/>
          </a:ln>
        </p:spPr>
        <p:txBody>
          <a:bodyPr>
            <a:spAutoFit/>
          </a:bodyPr>
          <a:lstStyle/>
          <a:p>
            <a:pPr algn="ctr">
              <a:lnSpc>
                <a:spcPct val="120000"/>
              </a:lnSpc>
            </a:pPr>
            <a:r>
              <a:rPr lang="en-US" sz="1400" i="1" dirty="0" smtClean="0">
                <a:solidFill>
                  <a:srgbClr val="0000FF"/>
                </a:solidFill>
              </a:rPr>
              <a:t>S-NPP EDR Validated Maturity Readiness Review</a:t>
            </a:r>
            <a:r>
              <a:rPr lang="en-US" sz="1400" i="1" dirty="0">
                <a:solidFill>
                  <a:srgbClr val="0000FF"/>
                </a:solidFill>
              </a:rPr>
              <a:t/>
            </a:r>
            <a:br>
              <a:rPr lang="en-US" sz="1400" i="1" dirty="0">
                <a:solidFill>
                  <a:srgbClr val="0000FF"/>
                </a:solidFill>
              </a:rPr>
            </a:br>
            <a:r>
              <a:rPr lang="en-US" sz="1300" i="1" dirty="0"/>
              <a:t> </a:t>
            </a:r>
            <a:r>
              <a:rPr lang="en-US" sz="1300" i="1" dirty="0" smtClean="0"/>
              <a:t>3-4 September </a:t>
            </a:r>
            <a:r>
              <a:rPr lang="en-US" sz="1300" i="1" dirty="0"/>
              <a:t>2014, </a:t>
            </a:r>
            <a:r>
              <a:rPr lang="en-US" sz="1300" i="1" dirty="0" smtClean="0"/>
              <a:t>College Park, </a:t>
            </a:r>
            <a:r>
              <a:rPr lang="en-US" sz="1300" i="1" dirty="0"/>
              <a:t>MD</a:t>
            </a:r>
          </a:p>
        </p:txBody>
      </p:sp>
      <p:sp>
        <p:nvSpPr>
          <p:cNvPr id="3075" name="Rectangle 11"/>
          <p:cNvSpPr>
            <a:spLocks noChangeArrowheads="1"/>
          </p:cNvSpPr>
          <p:nvPr/>
        </p:nvSpPr>
        <p:spPr bwMode="auto">
          <a:xfrm>
            <a:off x="-152400" y="4038600"/>
            <a:ext cx="9372600" cy="2362200"/>
          </a:xfrm>
          <a:prstGeom prst="rect">
            <a:avLst/>
          </a:prstGeom>
          <a:noFill/>
          <a:ln w="9525">
            <a:noFill/>
            <a:miter lim="800000"/>
            <a:headEnd/>
            <a:tailEnd/>
          </a:ln>
        </p:spPr>
        <p:txBody>
          <a:bodyPr/>
          <a:lstStyle/>
          <a:p>
            <a:pPr algn="ctr">
              <a:spcBef>
                <a:spcPct val="20000"/>
              </a:spcBef>
            </a:pPr>
            <a:endParaRPr lang="en-US" sz="1400" i="1"/>
          </a:p>
          <a:p>
            <a:pPr algn="ctr">
              <a:spcBef>
                <a:spcPct val="20000"/>
              </a:spcBef>
            </a:pPr>
            <a:endParaRPr lang="en-US" sz="1400" i="1"/>
          </a:p>
          <a:p>
            <a:pPr algn="ctr">
              <a:spcBef>
                <a:spcPct val="20000"/>
              </a:spcBef>
            </a:pPr>
            <a:endParaRPr lang="en-US" sz="2000" i="1"/>
          </a:p>
          <a:p>
            <a:pPr algn="ctr">
              <a:spcBef>
                <a:spcPct val="20000"/>
              </a:spcBef>
            </a:pPr>
            <a:endParaRPr lang="en-US" sz="2000" i="1"/>
          </a:p>
        </p:txBody>
      </p:sp>
      <p:sp>
        <p:nvSpPr>
          <p:cNvPr id="3078" name="Rectangle 10"/>
          <p:cNvSpPr>
            <a:spLocks noChangeArrowheads="1"/>
          </p:cNvSpPr>
          <p:nvPr/>
        </p:nvSpPr>
        <p:spPr bwMode="auto">
          <a:xfrm>
            <a:off x="304800" y="2514600"/>
            <a:ext cx="8610600" cy="3657600"/>
          </a:xfrm>
          <a:prstGeom prst="rect">
            <a:avLst/>
          </a:prstGeom>
          <a:noFill/>
          <a:ln w="9525">
            <a:noFill/>
            <a:miter lim="800000"/>
            <a:headEnd/>
            <a:tailEnd/>
          </a:ln>
        </p:spPr>
        <p:txBody>
          <a:bodyPr anchor="ctr"/>
          <a:lstStyle/>
          <a:p>
            <a:pPr algn="ctr"/>
            <a:r>
              <a:rPr lang="en-US" altLang="zh-CN" sz="2800" b="1" dirty="0" smtClean="0">
                <a:solidFill>
                  <a:srgbClr val="006666"/>
                </a:solidFill>
                <a:ea typeface="宋体" pitchFamily="2" charset="-122"/>
              </a:rPr>
              <a:t>Validated Stage 3 SST Maturity Review</a:t>
            </a:r>
            <a:endParaRPr lang="en-US" altLang="zh-CN" sz="2800" b="1" dirty="0">
              <a:solidFill>
                <a:srgbClr val="006666"/>
              </a:solidFill>
              <a:ea typeface="宋体" pitchFamily="2" charset="-122"/>
            </a:endParaRPr>
          </a:p>
          <a:p>
            <a:pPr algn="ctr"/>
            <a:endParaRPr lang="en-US" altLang="zh-CN" sz="2000" b="1" dirty="0" smtClean="0">
              <a:ea typeface="宋体" pitchFamily="2" charset="-122"/>
            </a:endParaRPr>
          </a:p>
          <a:p>
            <a:pPr algn="ctr"/>
            <a:r>
              <a:rPr lang="en-US" altLang="zh-CN" sz="2000" dirty="0" smtClean="0">
                <a:ea typeface="宋体" pitchFamily="2" charset="-122"/>
              </a:rPr>
              <a:t>Alexander Ignatov</a:t>
            </a:r>
          </a:p>
          <a:p>
            <a:pPr algn="ctr"/>
            <a:endParaRPr lang="en-US" altLang="zh-CN" sz="2000" dirty="0" smtClean="0">
              <a:ea typeface="宋体" pitchFamily="2" charset="-122"/>
            </a:endParaRPr>
          </a:p>
          <a:p>
            <a:pPr algn="ctr"/>
            <a:r>
              <a:rPr lang="en-US" altLang="zh-CN" sz="1600" dirty="0" smtClean="0">
                <a:ea typeface="宋体" pitchFamily="2" charset="-122"/>
              </a:rPr>
              <a:t>And STAR JPSS SST Team: </a:t>
            </a:r>
          </a:p>
          <a:p>
            <a:pPr algn="ctr"/>
            <a:r>
              <a:rPr lang="en-US" altLang="zh-CN" sz="1600" dirty="0" smtClean="0">
                <a:ea typeface="宋体" pitchFamily="2" charset="-122"/>
              </a:rPr>
              <a:t>Prasanjit Dash, Yury Kihai, John Stroup,</a:t>
            </a:r>
          </a:p>
          <a:p>
            <a:pPr algn="ctr"/>
            <a:r>
              <a:rPr lang="en-US" altLang="zh-CN" sz="1600" dirty="0" smtClean="0">
                <a:ea typeface="宋体" pitchFamily="2" charset="-122"/>
              </a:rPr>
              <a:t>Boris Petrenko, Xingming Liang, Irina Gladkova, </a:t>
            </a:r>
          </a:p>
          <a:p>
            <a:pPr algn="ctr"/>
            <a:r>
              <a:rPr lang="en-US" altLang="zh-CN" sz="1600" dirty="0" smtClean="0">
                <a:ea typeface="宋体" pitchFamily="2" charset="-122"/>
              </a:rPr>
              <a:t>Marouan Bouali, </a:t>
            </a:r>
            <a:r>
              <a:rPr lang="en-US" altLang="zh-CN" sz="1600" dirty="0" err="1" smtClean="0">
                <a:ea typeface="宋体" pitchFamily="2" charset="-122"/>
              </a:rPr>
              <a:t>Karlis</a:t>
            </a:r>
            <a:r>
              <a:rPr lang="en-US" altLang="zh-CN" sz="1600" dirty="0" smtClean="0">
                <a:ea typeface="宋体" pitchFamily="2" charset="-122"/>
              </a:rPr>
              <a:t> </a:t>
            </a:r>
            <a:r>
              <a:rPr lang="en-US" altLang="zh-CN" sz="1600" dirty="0" err="1" smtClean="0">
                <a:ea typeface="宋体" pitchFamily="2" charset="-122"/>
              </a:rPr>
              <a:t>Mikelsons</a:t>
            </a:r>
            <a:r>
              <a:rPr lang="en-US" altLang="zh-CN" sz="1600" dirty="0" smtClean="0">
                <a:ea typeface="宋体" pitchFamily="2" charset="-122"/>
              </a:rPr>
              <a:t>, John Sapper, Feng Xu, Xinjia Zhou</a:t>
            </a:r>
          </a:p>
          <a:p>
            <a:pPr algn="ctr"/>
            <a:endParaRPr lang="en-US" altLang="zh-CN" sz="600" dirty="0" smtClean="0">
              <a:ea typeface="宋体" pitchFamily="2" charset="-122"/>
            </a:endParaRPr>
          </a:p>
          <a:p>
            <a:pPr algn="ctr"/>
            <a:r>
              <a:rPr lang="en-US" altLang="zh-CN" sz="1600" i="1" dirty="0" smtClean="0">
                <a:ea typeface="宋体" pitchFamily="2" charset="-122"/>
              </a:rPr>
              <a:t>NOAA; CIRA; GST Inc; CUNY</a:t>
            </a:r>
          </a:p>
          <a:p>
            <a:pPr algn="ctr"/>
            <a:endParaRPr lang="en-US" altLang="zh-CN" sz="1600" dirty="0" smtClean="0">
              <a:ea typeface="宋体" pitchFamily="2" charset="-122"/>
            </a:endParaRPr>
          </a:p>
          <a:p>
            <a:pPr algn="ctr"/>
            <a:r>
              <a:rPr lang="en-US" altLang="zh-CN" sz="1600" dirty="0" smtClean="0">
                <a:ea typeface="宋体" pitchFamily="2" charset="-122"/>
              </a:rPr>
              <a:t>Bruce Brasnett</a:t>
            </a:r>
          </a:p>
          <a:p>
            <a:pPr algn="ctr"/>
            <a:endParaRPr lang="en-US" altLang="zh-CN" sz="600" dirty="0" smtClean="0">
              <a:ea typeface="宋体" pitchFamily="2" charset="-122"/>
            </a:endParaRPr>
          </a:p>
          <a:p>
            <a:pPr algn="ctr"/>
            <a:r>
              <a:rPr lang="en-US" altLang="zh-CN" sz="1600" i="1" dirty="0" smtClean="0">
                <a:ea typeface="宋体" pitchFamily="2" charset="-122"/>
              </a:rPr>
              <a:t>Canadian Met Centre</a:t>
            </a:r>
          </a:p>
        </p:txBody>
      </p:sp>
      <p:sp>
        <p:nvSpPr>
          <p:cNvPr id="3085" name="Line 5"/>
          <p:cNvSpPr>
            <a:spLocks noChangeShapeType="1"/>
          </p:cNvSpPr>
          <p:nvPr/>
        </p:nvSpPr>
        <p:spPr bwMode="auto">
          <a:xfrm>
            <a:off x="1447800" y="762000"/>
            <a:ext cx="5867400" cy="0"/>
          </a:xfrm>
          <a:prstGeom prst="line">
            <a:avLst/>
          </a:prstGeom>
          <a:noFill/>
          <a:ln w="38100" cmpd="dbl">
            <a:solidFill>
              <a:schemeClr val="tx1"/>
            </a:solidFill>
            <a:round/>
            <a:headEnd/>
            <a:tailEnd/>
          </a:ln>
        </p:spPr>
        <p:txBody>
          <a:bodyPr/>
          <a:lstStyle/>
          <a:p>
            <a:endParaRPr lang="en-US"/>
          </a:p>
        </p:txBody>
      </p:sp>
      <p:sp>
        <p:nvSpPr>
          <p:cNvPr id="3086" name="Date Placeholder 25"/>
          <p:cNvSpPr>
            <a:spLocks noGrp="1"/>
          </p:cNvSpPr>
          <p:nvPr>
            <p:ph type="dt" sz="quarter" idx="10"/>
          </p:nvPr>
        </p:nvSpPr>
        <p:spPr>
          <a:noFill/>
        </p:spPr>
        <p:txBody>
          <a:bodyPr/>
          <a:lstStyle/>
          <a:p>
            <a:r>
              <a:rPr lang="en-US" smtClean="0"/>
              <a:t>3 September 2014</a:t>
            </a:r>
          </a:p>
        </p:txBody>
      </p:sp>
      <p:sp>
        <p:nvSpPr>
          <p:cNvPr id="3087" name="Footer Placeholder 26"/>
          <p:cNvSpPr>
            <a:spLocks noGrp="1"/>
          </p:cNvSpPr>
          <p:nvPr>
            <p:ph type="ftr" sz="quarter" idx="11"/>
          </p:nvPr>
        </p:nvSpPr>
        <p:spPr>
          <a:noFill/>
        </p:spPr>
        <p:txBody>
          <a:bodyPr/>
          <a:lstStyle/>
          <a:p>
            <a:r>
              <a:rPr lang="en-US" smtClean="0"/>
              <a:t>JPSS SST Val3 Maturity Review</a:t>
            </a:r>
          </a:p>
        </p:txBody>
      </p:sp>
      <p:sp>
        <p:nvSpPr>
          <p:cNvPr id="3088" name="Slide Number Placeholder 27"/>
          <p:cNvSpPr>
            <a:spLocks noGrp="1"/>
          </p:cNvSpPr>
          <p:nvPr>
            <p:ph type="sldNum" sz="quarter" idx="12"/>
          </p:nvPr>
        </p:nvSpPr>
        <p:spPr>
          <a:noFill/>
        </p:spPr>
        <p:txBody>
          <a:bodyPr/>
          <a:lstStyle/>
          <a:p>
            <a:fld id="{4E1F687D-6BB6-476B-BFB0-BF0F15B6326D}" type="slidenum">
              <a:rPr lang="en-US" smtClean="0"/>
              <a:pPr/>
              <a:t>1</a:t>
            </a:fld>
            <a:endParaRPr lang="en-US" dirty="0" smtClean="0"/>
          </a:p>
        </p:txBody>
      </p:sp>
      <p:pic>
        <p:nvPicPr>
          <p:cNvPr id="12" name="Picture 7"/>
          <p:cNvPicPr>
            <a:picLocks noChangeAspect="1" noChangeArrowheads="1"/>
          </p:cNvPicPr>
          <p:nvPr/>
        </p:nvPicPr>
        <p:blipFill>
          <a:blip r:embed="rId3" cstate="print"/>
          <a:srcRect/>
          <a:stretch>
            <a:fillRect/>
          </a:stretch>
        </p:blipFill>
        <p:spPr bwMode="auto">
          <a:xfrm>
            <a:off x="0" y="0"/>
            <a:ext cx="1031875" cy="1012825"/>
          </a:xfrm>
          <a:prstGeom prst="rect">
            <a:avLst/>
          </a:prstGeom>
          <a:noFill/>
          <a:ln w="9525">
            <a:noFill/>
            <a:miter lim="800000"/>
            <a:headEnd/>
            <a:tailEnd/>
          </a:ln>
        </p:spPr>
      </p:pic>
      <p:pic>
        <p:nvPicPr>
          <p:cNvPr id="13" name="Picture 4" descr="JPSS Logo5.png"/>
          <p:cNvPicPr>
            <a:picLocks noChangeAspect="1"/>
          </p:cNvPicPr>
          <p:nvPr/>
        </p:nvPicPr>
        <p:blipFill>
          <a:blip r:embed="rId4" cstate="print"/>
          <a:srcRect/>
          <a:stretch>
            <a:fillRect/>
          </a:stretch>
        </p:blipFill>
        <p:spPr bwMode="auto">
          <a:xfrm>
            <a:off x="8105275" y="4"/>
            <a:ext cx="1038725" cy="973260"/>
          </a:xfrm>
          <a:prstGeom prst="rect">
            <a:avLst/>
          </a:prstGeom>
          <a:noFill/>
          <a:ln w="9525">
            <a:noFill/>
            <a:miter lim="800000"/>
            <a:headEnd/>
            <a:tailEnd/>
          </a:ln>
        </p:spPr>
      </p:pic>
      <p:pic>
        <p:nvPicPr>
          <p:cNvPr id="14" name="Picture 14" descr="logo-rsmas-new.gif"/>
          <p:cNvPicPr>
            <a:picLocks noChangeAspect="1"/>
          </p:cNvPicPr>
          <p:nvPr/>
        </p:nvPicPr>
        <p:blipFill>
          <a:blip r:embed="rId5" cstate="print"/>
          <a:srcRect r="18137" b="-2272"/>
          <a:stretch>
            <a:fillRect/>
          </a:stretch>
        </p:blipFill>
        <p:spPr bwMode="auto">
          <a:xfrm>
            <a:off x="828675" y="917575"/>
            <a:ext cx="1111250" cy="1111250"/>
          </a:xfrm>
          <a:prstGeom prst="rect">
            <a:avLst/>
          </a:prstGeom>
          <a:noFill/>
          <a:ln w="9525">
            <a:noFill/>
            <a:miter lim="800000"/>
            <a:headEnd/>
            <a:tailEnd/>
          </a:ln>
        </p:spPr>
      </p:pic>
      <p:pic>
        <p:nvPicPr>
          <p:cNvPr id="15" name="Picture 4" descr="NOAA"/>
          <p:cNvPicPr>
            <a:picLocks noChangeAspect="1" noChangeArrowheads="1"/>
          </p:cNvPicPr>
          <p:nvPr/>
        </p:nvPicPr>
        <p:blipFill>
          <a:blip r:embed="rId6" cstate="print"/>
          <a:srcRect/>
          <a:stretch>
            <a:fillRect/>
          </a:stretch>
        </p:blipFill>
        <p:spPr bwMode="auto">
          <a:xfrm>
            <a:off x="3359150" y="1069975"/>
            <a:ext cx="1131888" cy="1143000"/>
          </a:xfrm>
          <a:prstGeom prst="rect">
            <a:avLst/>
          </a:prstGeom>
          <a:noFill/>
          <a:ln w="9525">
            <a:noFill/>
            <a:miter lim="800000"/>
            <a:headEnd/>
            <a:tailEnd/>
          </a:ln>
        </p:spPr>
      </p:pic>
      <p:pic>
        <p:nvPicPr>
          <p:cNvPr id="16" name="Picture 13" descr="navoceano.png"/>
          <p:cNvPicPr>
            <a:picLocks noChangeAspect="1"/>
          </p:cNvPicPr>
          <p:nvPr/>
        </p:nvPicPr>
        <p:blipFill>
          <a:blip r:embed="rId7" cstate="print"/>
          <a:srcRect b="-4259"/>
          <a:stretch>
            <a:fillRect/>
          </a:stretch>
        </p:blipFill>
        <p:spPr bwMode="auto">
          <a:xfrm>
            <a:off x="2124075" y="1069975"/>
            <a:ext cx="976313" cy="1049338"/>
          </a:xfrm>
          <a:prstGeom prst="rect">
            <a:avLst/>
          </a:prstGeom>
          <a:noFill/>
          <a:ln w="9525">
            <a:noFill/>
            <a:miter lim="800000"/>
            <a:headEnd/>
            <a:tailEnd/>
          </a:ln>
        </p:spPr>
      </p:pic>
      <p:pic>
        <p:nvPicPr>
          <p:cNvPr id="17" name="Picture 15"/>
          <p:cNvPicPr>
            <a:picLocks noChangeAspect="1"/>
          </p:cNvPicPr>
          <p:nvPr/>
        </p:nvPicPr>
        <p:blipFill>
          <a:blip r:embed="rId8" cstate="print"/>
          <a:srcRect b="-5881"/>
          <a:stretch>
            <a:fillRect/>
          </a:stretch>
        </p:blipFill>
        <p:spPr bwMode="auto">
          <a:xfrm>
            <a:off x="5938838" y="1069975"/>
            <a:ext cx="987425" cy="1046163"/>
          </a:xfrm>
          <a:prstGeom prst="rect">
            <a:avLst/>
          </a:prstGeom>
          <a:noFill/>
          <a:ln w="9525">
            <a:noFill/>
            <a:miter lim="800000"/>
            <a:headEnd/>
            <a:tailEnd/>
          </a:ln>
        </p:spPr>
      </p:pic>
      <p:pic>
        <p:nvPicPr>
          <p:cNvPr id="18" name="Picture 16" descr="osisaflogo.png"/>
          <p:cNvPicPr>
            <a:picLocks noChangeAspect="1"/>
          </p:cNvPicPr>
          <p:nvPr/>
        </p:nvPicPr>
        <p:blipFill>
          <a:blip r:embed="rId9" cstate="print"/>
          <a:srcRect b="-6757"/>
          <a:stretch>
            <a:fillRect/>
          </a:stretch>
        </p:blipFill>
        <p:spPr bwMode="auto">
          <a:xfrm>
            <a:off x="7138988" y="993775"/>
            <a:ext cx="930275" cy="992188"/>
          </a:xfrm>
          <a:prstGeom prst="rect">
            <a:avLst/>
          </a:prstGeom>
          <a:noFill/>
          <a:ln w="9525">
            <a:noFill/>
            <a:miter lim="800000"/>
            <a:headEnd/>
            <a:tailEnd/>
          </a:ln>
        </p:spPr>
      </p:pic>
      <p:pic>
        <p:nvPicPr>
          <p:cNvPr id="19" name="Picture 8" descr="Macintosh HD:Users:gtiona:Documents:GI_info:GI - NPP:Instruments:CERES:CERES LaRC F2F 012808:"/>
          <p:cNvPicPr>
            <a:picLocks noChangeAspect="1" noChangeArrowheads="1"/>
          </p:cNvPicPr>
          <p:nvPr/>
        </p:nvPicPr>
        <p:blipFill>
          <a:blip r:embed="rId10" cstate="print"/>
          <a:srcRect/>
          <a:stretch>
            <a:fillRect/>
          </a:stretch>
        </p:blipFill>
        <p:spPr bwMode="auto">
          <a:xfrm>
            <a:off x="4557713" y="1069975"/>
            <a:ext cx="1308100" cy="1147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 September 2014</a:t>
            </a:r>
            <a:endParaRPr lang="en-US"/>
          </a:p>
        </p:txBody>
      </p:sp>
      <p:sp>
        <p:nvSpPr>
          <p:cNvPr id="7" name="Footer Placeholder 6"/>
          <p:cNvSpPr>
            <a:spLocks noGrp="1"/>
          </p:cNvSpPr>
          <p:nvPr>
            <p:ph type="ftr" sz="quarter" idx="11"/>
          </p:nvPr>
        </p:nvSpPr>
        <p:spPr/>
        <p:txBody>
          <a:bodyPr/>
          <a:lstStyle/>
          <a:p>
            <a:r>
              <a:rPr lang="en-US" smtClean="0"/>
              <a:t>JPSS SST Val3 Maturity Review</a:t>
            </a:r>
            <a:endParaRPr lang="en-US"/>
          </a:p>
        </p:txBody>
      </p:sp>
      <p:sp>
        <p:nvSpPr>
          <p:cNvPr id="8" name="Slide Number Placeholder 7"/>
          <p:cNvSpPr>
            <a:spLocks noGrp="1"/>
          </p:cNvSpPr>
          <p:nvPr>
            <p:ph type="sldNum" sz="quarter" idx="12"/>
          </p:nvPr>
        </p:nvSpPr>
        <p:spPr/>
        <p:txBody>
          <a:bodyPr/>
          <a:lstStyle/>
          <a:p>
            <a:fld id="{96E36F11-A39A-294D-A59D-6180D50ED29D}" type="slidenum">
              <a:rPr lang="en-US" smtClean="0"/>
              <a:pPr/>
              <a:t>10</a:t>
            </a:fld>
            <a:endParaRPr lang="en-US"/>
          </a:p>
        </p:txBody>
      </p:sp>
      <p:sp>
        <p:nvSpPr>
          <p:cNvPr id="10" name="Rectangle 19"/>
          <p:cNvSpPr>
            <a:spLocks noChangeArrowheads="1"/>
          </p:cNvSpPr>
          <p:nvPr/>
        </p:nvSpPr>
        <p:spPr bwMode="auto">
          <a:xfrm>
            <a:off x="595265" y="1133594"/>
            <a:ext cx="8243935" cy="4124206"/>
          </a:xfrm>
          <a:prstGeom prst="rect">
            <a:avLst/>
          </a:prstGeom>
          <a:noFill/>
          <a:ln w="9525">
            <a:noFill/>
            <a:miter lim="800000"/>
            <a:headEnd/>
            <a:tailEnd/>
          </a:ln>
        </p:spPr>
        <p:txBody>
          <a:bodyPr wrap="square">
            <a:spAutoFit/>
          </a:bodyPr>
          <a:lstStyle/>
          <a:p>
            <a:pPr marL="457200" indent="-457200">
              <a:spcBef>
                <a:spcPts val="1200"/>
              </a:spcBef>
            </a:pPr>
            <a:r>
              <a:rPr lang="en-US" sz="2400" dirty="0" smtClean="0"/>
              <a:t>	We first compare </a:t>
            </a:r>
            <a:r>
              <a:rPr lang="en-US" sz="2400" u="sng" dirty="0" smtClean="0"/>
              <a:t>SST Domain &amp; Performance</a:t>
            </a:r>
            <a:r>
              <a:rPr lang="en-US" sz="2400" dirty="0" smtClean="0"/>
              <a:t> </a:t>
            </a:r>
            <a:r>
              <a:rPr lang="en-US" sz="2400" dirty="0" smtClean="0"/>
              <a:t>in </a:t>
            </a:r>
            <a:r>
              <a:rPr lang="en-US" sz="2400" b="1" dirty="0" smtClean="0">
                <a:solidFill>
                  <a:srgbClr val="FF0000"/>
                </a:solidFill>
              </a:rPr>
              <a:t>IDPS</a:t>
            </a:r>
            <a:r>
              <a:rPr lang="en-US" sz="2400" dirty="0" smtClean="0"/>
              <a:t>, </a:t>
            </a:r>
            <a:r>
              <a:rPr lang="en-US" sz="2400" b="1" dirty="0" smtClean="0">
                <a:solidFill>
                  <a:srgbClr val="00FF00"/>
                </a:solidFill>
              </a:rPr>
              <a:t>ACSPO</a:t>
            </a:r>
            <a:r>
              <a:rPr lang="en-US" sz="2400" dirty="0" smtClean="0"/>
              <a:t>, </a:t>
            </a:r>
            <a:r>
              <a:rPr lang="en-US" sz="2400" b="1" dirty="0" smtClean="0">
                <a:solidFill>
                  <a:srgbClr val="0000FF"/>
                </a:solidFill>
              </a:rPr>
              <a:t>NAVO</a:t>
            </a:r>
            <a:r>
              <a:rPr lang="en-US" sz="2400" dirty="0" smtClean="0"/>
              <a:t> against </a:t>
            </a:r>
            <a:r>
              <a:rPr lang="en-US" sz="2400" dirty="0" smtClean="0"/>
              <a:t>two global reference SSTs</a:t>
            </a:r>
          </a:p>
          <a:p>
            <a:pPr marL="800100" lvl="1" indent="-342900">
              <a:spcBef>
                <a:spcPts val="1200"/>
              </a:spcBef>
              <a:buFontTx/>
              <a:buChar char="-"/>
            </a:pPr>
            <a:r>
              <a:rPr lang="en-US" sz="2000" dirty="0" smtClean="0"/>
              <a:t>L4 SST – Canadian Met Centre CMC0.2 Analysis.                  </a:t>
            </a:r>
          </a:p>
          <a:p>
            <a:pPr marL="800100" lvl="1" indent="-342900">
              <a:spcBef>
                <a:spcPts val="1200"/>
              </a:spcBef>
              <a:buFontTx/>
              <a:buChar char="-"/>
            </a:pPr>
            <a:r>
              <a:rPr lang="en-US" sz="2000" i="1" dirty="0" smtClean="0"/>
              <a:t>In situ </a:t>
            </a:r>
            <a:r>
              <a:rPr lang="en-US" sz="2000" dirty="0" smtClean="0"/>
              <a:t>SST – QCed drifting buoys in iQuam </a:t>
            </a:r>
            <a:r>
              <a:rPr lang="en-US" sz="2000" i="1" dirty="0" smtClean="0">
                <a:hlinkClick r:id="rId2"/>
              </a:rPr>
              <a:t>www.star.nesdis.noaa.gov/sod/sst/iquam/</a:t>
            </a:r>
            <a:endParaRPr lang="en-US" sz="1400" dirty="0" smtClean="0"/>
          </a:p>
          <a:p>
            <a:pPr algn="ctr"/>
            <a:endParaRPr lang="en-US" sz="1400" dirty="0" smtClean="0"/>
          </a:p>
          <a:p>
            <a:pPr lvl="1"/>
            <a:r>
              <a:rPr lang="en-US" sz="2400" dirty="0" smtClean="0"/>
              <a:t>using one day of globally representative data </a:t>
            </a:r>
          </a:p>
          <a:p>
            <a:pPr lvl="1"/>
            <a:r>
              <a:rPr lang="en-US" sz="2400" dirty="0" smtClean="0"/>
              <a:t>– 23 April 2014 – in SST Quality Monitor (SQUAM)</a:t>
            </a:r>
            <a:endParaRPr lang="en-US" sz="2000" dirty="0"/>
          </a:p>
          <a:p>
            <a:pPr lvl="1"/>
            <a:r>
              <a:rPr lang="en-US" sz="2400" i="1" dirty="0">
                <a:solidFill>
                  <a:srgbClr val="0000FF"/>
                </a:solidFill>
                <a:hlinkClick r:id="rId3"/>
              </a:rPr>
              <a:t>www.star.nesdis.noaa.gov/sod/sst/squam/</a:t>
            </a:r>
            <a:r>
              <a:rPr lang="en-US" sz="2400" dirty="0"/>
              <a:t> </a:t>
            </a:r>
            <a:endParaRPr lang="en-US" sz="2400" dirty="0" smtClean="0"/>
          </a:p>
          <a:p>
            <a:pPr lvl="1"/>
            <a:endParaRPr lang="en-US" sz="2400" dirty="0" smtClean="0"/>
          </a:p>
          <a:p>
            <a:pPr lvl="1"/>
            <a:r>
              <a:rPr lang="en-US" sz="2400" dirty="0" smtClean="0"/>
              <a:t>And then discuss corresponding time series</a:t>
            </a:r>
          </a:p>
        </p:txBody>
      </p:sp>
      <p:sp>
        <p:nvSpPr>
          <p:cNvPr id="11" name="Rectangle 19"/>
          <p:cNvSpPr>
            <a:spLocks noChangeArrowheads="1"/>
          </p:cNvSpPr>
          <p:nvPr/>
        </p:nvSpPr>
        <p:spPr bwMode="auto">
          <a:xfrm>
            <a:off x="76200" y="152400"/>
            <a:ext cx="8686800" cy="523875"/>
          </a:xfrm>
          <a:prstGeom prst="rect">
            <a:avLst/>
          </a:prstGeom>
          <a:noFill/>
          <a:ln w="9525">
            <a:noFill/>
            <a:miter lim="800000"/>
            <a:headEnd/>
            <a:tailEnd/>
          </a:ln>
        </p:spPr>
        <p:txBody>
          <a:bodyPr>
            <a:prstTxWarp prst="textNoShape">
              <a:avLst/>
            </a:prstTxWarp>
            <a:spAutoFit/>
          </a:bodyPr>
          <a:lstStyle/>
          <a:p>
            <a:pPr algn="ctr"/>
            <a:r>
              <a:rPr lang="en-US" sz="2800" b="1" dirty="0" smtClean="0">
                <a:solidFill>
                  <a:srgbClr val="006666"/>
                </a:solidFill>
              </a:rPr>
              <a:t>All Products Are Continuously Monitored Online</a:t>
            </a:r>
            <a:endParaRPr lang="en-US" sz="2800" b="1" dirty="0">
              <a:solidFill>
                <a:srgbClr val="006666"/>
              </a:solidFill>
            </a:endParaRPr>
          </a:p>
        </p:txBody>
      </p:sp>
      <p:sp>
        <p:nvSpPr>
          <p:cNvPr id="12" name="Line 5"/>
          <p:cNvSpPr>
            <a:spLocks noChangeShapeType="1"/>
          </p:cNvSpPr>
          <p:nvPr/>
        </p:nvSpPr>
        <p:spPr bwMode="auto">
          <a:xfrm>
            <a:off x="1828800" y="762000"/>
            <a:ext cx="5867400" cy="0"/>
          </a:xfrm>
          <a:prstGeom prst="line">
            <a:avLst/>
          </a:prstGeom>
          <a:noFill/>
          <a:ln w="38100" cmpd="dbl">
            <a:solidFill>
              <a:schemeClr val="tx1"/>
            </a:solidFill>
            <a:round/>
            <a:headEnd/>
            <a:tailEnd/>
          </a:ln>
        </p:spPr>
        <p:txBody>
          <a:bodyPr/>
          <a:lstStyle/>
          <a:p>
            <a:endParaRPr lang="en-US"/>
          </a:p>
        </p:txBody>
      </p:sp>
    </p:spTree>
    <p:extLst>
      <p:ext uri="{BB962C8B-B14F-4D97-AF65-F5344CB8AC3E}">
        <p14:creationId xmlns="" xmlns:p14="http://schemas.microsoft.com/office/powerpoint/2010/main" val="3506626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23555"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23556" name="Rectangle 4"/>
          <p:cNvSpPr>
            <a:spLocks noChangeArrowheads="1"/>
          </p:cNvSpPr>
          <p:nvPr/>
        </p:nvSpPr>
        <p:spPr bwMode="auto">
          <a:xfrm>
            <a:off x="457200" y="-14744"/>
            <a:ext cx="8305800" cy="954107"/>
          </a:xfrm>
          <a:prstGeom prst="rect">
            <a:avLst/>
          </a:prstGeom>
          <a:noFill/>
          <a:ln w="9525">
            <a:noFill/>
            <a:miter lim="800000"/>
            <a:headEnd/>
            <a:tailEnd/>
          </a:ln>
        </p:spPr>
        <p:txBody>
          <a:bodyPr>
            <a:spAutoFit/>
          </a:bodyPr>
          <a:lstStyle/>
          <a:p>
            <a:pPr algn="ctr"/>
            <a:r>
              <a:rPr lang="en-US" sz="2800" b="1" dirty="0"/>
              <a:t>NIGHT: </a:t>
            </a:r>
            <a:r>
              <a:rPr lang="en-US" sz="2800" b="1" dirty="0" smtClean="0">
                <a:solidFill>
                  <a:srgbClr val="FF0000"/>
                </a:solidFill>
              </a:rPr>
              <a:t>IDPS</a:t>
            </a:r>
            <a:r>
              <a:rPr lang="en-US" sz="2800" b="1" dirty="0" smtClean="0"/>
              <a:t> </a:t>
            </a:r>
            <a:r>
              <a:rPr lang="en-US" sz="2800" b="1" dirty="0"/>
              <a:t>L2 minus </a:t>
            </a:r>
            <a:r>
              <a:rPr lang="en-US" sz="2800" b="1" dirty="0" smtClean="0"/>
              <a:t>CMC </a:t>
            </a:r>
            <a:r>
              <a:rPr lang="en-US" sz="2800" b="1" dirty="0"/>
              <a:t>L4</a:t>
            </a:r>
          </a:p>
          <a:p>
            <a:pPr algn="ctr"/>
            <a:r>
              <a:rPr lang="en-US" sz="2800" b="1" dirty="0" smtClean="0"/>
              <a:t>23 April 2014</a:t>
            </a:r>
            <a:endParaRPr lang="en-US" sz="3200" b="1" dirty="0"/>
          </a:p>
        </p:txBody>
      </p:sp>
      <p:sp>
        <p:nvSpPr>
          <p:cNvPr id="7" name="Date Placeholder 6"/>
          <p:cNvSpPr>
            <a:spLocks noGrp="1"/>
          </p:cNvSpPr>
          <p:nvPr>
            <p:ph type="dt" sz="half" idx="10"/>
          </p:nvPr>
        </p:nvSpPr>
        <p:spPr/>
        <p:txBody>
          <a:bodyPr/>
          <a:lstStyle/>
          <a:p>
            <a:r>
              <a:rPr lang="en-US" smtClean="0"/>
              <a:t>3 September 2014</a:t>
            </a:r>
            <a:endParaRPr lang="en-US"/>
          </a:p>
        </p:txBody>
      </p:sp>
      <p:sp>
        <p:nvSpPr>
          <p:cNvPr id="8" name="Footer Placeholder 7"/>
          <p:cNvSpPr>
            <a:spLocks noGrp="1"/>
          </p:cNvSpPr>
          <p:nvPr>
            <p:ph type="ftr" sz="quarter" idx="11"/>
          </p:nvPr>
        </p:nvSpPr>
        <p:spPr/>
        <p:txBody>
          <a:bodyPr/>
          <a:lstStyle/>
          <a:p>
            <a:r>
              <a:rPr lang="en-US" smtClean="0"/>
              <a:t>JPSS SST Val3 Maturity Review</a:t>
            </a:r>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11</a:t>
            </a:fld>
            <a:endParaRPr lang="en-US"/>
          </a:p>
        </p:txBody>
      </p:sp>
      <p:sp>
        <p:nvSpPr>
          <p:cNvPr id="11" name="Text Box 8"/>
          <p:cNvSpPr txBox="1">
            <a:spLocks noChangeArrowheads="1"/>
          </p:cNvSpPr>
          <p:nvPr/>
        </p:nvSpPr>
        <p:spPr bwMode="auto">
          <a:xfrm>
            <a:off x="1781650" y="5813569"/>
            <a:ext cx="5533550" cy="923330"/>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b="1" i="1" dirty="0" smtClean="0">
                <a:solidFill>
                  <a:schemeClr val="bg1"/>
                </a:solidFill>
              </a:rPr>
              <a:t>Impressive global coverage</a:t>
            </a:r>
          </a:p>
          <a:p>
            <a:pPr marL="225425" indent="-225425">
              <a:buFont typeface="Arial" charset="0"/>
              <a:buChar char="•"/>
            </a:pPr>
            <a:r>
              <a:rPr lang="en-US" b="1" i="1" dirty="0" smtClean="0">
                <a:solidFill>
                  <a:schemeClr val="bg1"/>
                </a:solidFill>
              </a:rPr>
              <a:t>Delta close to zero as expected</a:t>
            </a:r>
          </a:p>
          <a:p>
            <a:pPr marL="225425" indent="-225425">
              <a:buFont typeface="Arial" charset="0"/>
              <a:buChar char="•"/>
            </a:pPr>
            <a:r>
              <a:rPr lang="en-US" b="1" i="1" dirty="0" smtClean="0">
                <a:solidFill>
                  <a:schemeClr val="bg1"/>
                </a:solidFill>
              </a:rPr>
              <a:t>Cold spots – Residual Cloud/Aerosol </a:t>
            </a:r>
            <a:r>
              <a:rPr lang="en-US" b="1" i="1" dirty="0">
                <a:solidFill>
                  <a:schemeClr val="bg1"/>
                </a:solidFill>
              </a:rPr>
              <a:t>leakages </a:t>
            </a:r>
          </a:p>
        </p:txBody>
      </p:sp>
      <p:pic>
        <p:nvPicPr>
          <p:cNvPr id="2050" name="Picture 2" descr="High Resolution SST - Reference"/>
          <p:cNvPicPr>
            <a:picLocks noChangeAspect="1" noChangeArrowheads="1"/>
          </p:cNvPicPr>
          <p:nvPr/>
        </p:nvPicPr>
        <p:blipFill>
          <a:blip r:embed="rId3" cstate="print"/>
          <a:srcRect/>
          <a:stretch>
            <a:fillRect/>
          </a:stretch>
        </p:blipFill>
        <p:spPr bwMode="auto">
          <a:xfrm>
            <a:off x="393192" y="1051560"/>
            <a:ext cx="8362950" cy="4762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23555"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23556" name="Rectangle 4"/>
          <p:cNvSpPr>
            <a:spLocks noChangeArrowheads="1"/>
          </p:cNvSpPr>
          <p:nvPr/>
        </p:nvSpPr>
        <p:spPr bwMode="auto">
          <a:xfrm>
            <a:off x="457200" y="-14744"/>
            <a:ext cx="8305800" cy="954107"/>
          </a:xfrm>
          <a:prstGeom prst="rect">
            <a:avLst/>
          </a:prstGeom>
          <a:noFill/>
          <a:ln w="9525">
            <a:noFill/>
            <a:miter lim="800000"/>
            <a:headEnd/>
            <a:tailEnd/>
          </a:ln>
        </p:spPr>
        <p:txBody>
          <a:bodyPr>
            <a:spAutoFit/>
          </a:bodyPr>
          <a:lstStyle/>
          <a:p>
            <a:pPr algn="ctr"/>
            <a:r>
              <a:rPr lang="en-US" sz="2800" b="1" dirty="0"/>
              <a:t>NIGHT: </a:t>
            </a:r>
            <a:r>
              <a:rPr lang="en-US" sz="2800" b="1" dirty="0">
                <a:solidFill>
                  <a:srgbClr val="00CC00"/>
                </a:solidFill>
              </a:rPr>
              <a:t>ACSPO</a:t>
            </a:r>
            <a:r>
              <a:rPr lang="en-US" sz="2800" b="1" dirty="0"/>
              <a:t> L2 minus </a:t>
            </a:r>
            <a:r>
              <a:rPr lang="en-US" sz="2800" b="1" dirty="0" smtClean="0"/>
              <a:t>CMC </a:t>
            </a:r>
            <a:r>
              <a:rPr lang="en-US" sz="2800" b="1" dirty="0"/>
              <a:t>L4</a:t>
            </a:r>
          </a:p>
          <a:p>
            <a:pPr algn="ctr"/>
            <a:r>
              <a:rPr lang="en-US" sz="2800" b="1" dirty="0" smtClean="0"/>
              <a:t>23 April 2014</a:t>
            </a:r>
            <a:endParaRPr lang="en-US" sz="3200" b="1" dirty="0"/>
          </a:p>
        </p:txBody>
      </p:sp>
      <p:sp>
        <p:nvSpPr>
          <p:cNvPr id="7" name="Date Placeholder 6"/>
          <p:cNvSpPr>
            <a:spLocks noGrp="1"/>
          </p:cNvSpPr>
          <p:nvPr>
            <p:ph type="dt" sz="half" idx="10"/>
          </p:nvPr>
        </p:nvSpPr>
        <p:spPr/>
        <p:txBody>
          <a:bodyPr/>
          <a:lstStyle/>
          <a:p>
            <a:r>
              <a:rPr lang="en-US" smtClean="0"/>
              <a:t>3 September 2014</a:t>
            </a:r>
            <a:endParaRPr lang="en-US"/>
          </a:p>
        </p:txBody>
      </p:sp>
      <p:sp>
        <p:nvSpPr>
          <p:cNvPr id="8" name="Footer Placeholder 7"/>
          <p:cNvSpPr>
            <a:spLocks noGrp="1"/>
          </p:cNvSpPr>
          <p:nvPr>
            <p:ph type="ftr" sz="quarter" idx="11"/>
          </p:nvPr>
        </p:nvSpPr>
        <p:spPr/>
        <p:txBody>
          <a:bodyPr/>
          <a:lstStyle/>
          <a:p>
            <a:r>
              <a:rPr lang="en-US" smtClean="0"/>
              <a:t>JPSS SST Val3 Maturity Review</a:t>
            </a:r>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12</a:t>
            </a:fld>
            <a:endParaRPr lang="en-US"/>
          </a:p>
        </p:txBody>
      </p:sp>
      <p:pic>
        <p:nvPicPr>
          <p:cNvPr id="37890" name="Picture 2" descr="High Resolution SST - Reference"/>
          <p:cNvPicPr>
            <a:picLocks noChangeAspect="1" noChangeArrowheads="1"/>
          </p:cNvPicPr>
          <p:nvPr/>
        </p:nvPicPr>
        <p:blipFill>
          <a:blip r:embed="rId3" cstate="print"/>
          <a:stretch>
            <a:fillRect/>
          </a:stretch>
        </p:blipFill>
        <p:spPr bwMode="auto">
          <a:xfrm>
            <a:off x="393192" y="1051560"/>
            <a:ext cx="8362950" cy="4762500"/>
          </a:xfrm>
          <a:prstGeom prst="rect">
            <a:avLst/>
          </a:prstGeom>
          <a:noFill/>
        </p:spPr>
      </p:pic>
      <p:sp>
        <p:nvSpPr>
          <p:cNvPr id="11" name="Text Box 8"/>
          <p:cNvSpPr txBox="1">
            <a:spLocks noChangeArrowheads="1"/>
          </p:cNvSpPr>
          <p:nvPr/>
        </p:nvSpPr>
        <p:spPr bwMode="auto">
          <a:xfrm>
            <a:off x="1781650" y="5813569"/>
            <a:ext cx="5533550" cy="923330"/>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b="1" i="1" dirty="0" smtClean="0">
                <a:solidFill>
                  <a:schemeClr val="bg1"/>
                </a:solidFill>
              </a:rPr>
              <a:t>ACSPO coverage comparable with IDPS</a:t>
            </a:r>
          </a:p>
          <a:p>
            <a:pPr marL="225425" indent="-225425">
              <a:buFont typeface="Arial" charset="0"/>
              <a:buChar char="•"/>
            </a:pPr>
            <a:r>
              <a:rPr lang="en-US" b="1" i="1" dirty="0" smtClean="0">
                <a:solidFill>
                  <a:schemeClr val="bg1"/>
                </a:solidFill>
              </a:rPr>
              <a:t>Delta on average closer to zero</a:t>
            </a:r>
          </a:p>
          <a:p>
            <a:pPr marL="225425" indent="-225425">
              <a:buFont typeface="Arial" charset="0"/>
              <a:buChar char="•"/>
            </a:pPr>
            <a:r>
              <a:rPr lang="en-US" b="1" i="1" dirty="0" smtClean="0">
                <a:solidFill>
                  <a:schemeClr val="bg1"/>
                </a:solidFill>
              </a:rPr>
              <a:t>Fewer Cold spots (Cloud/Aerosol leakages)</a:t>
            </a:r>
            <a:endParaRPr lang="en-US" b="1" i="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23555"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23556" name="Rectangle 4"/>
          <p:cNvSpPr>
            <a:spLocks noChangeArrowheads="1"/>
          </p:cNvSpPr>
          <p:nvPr/>
        </p:nvSpPr>
        <p:spPr bwMode="auto">
          <a:xfrm>
            <a:off x="457200" y="-14744"/>
            <a:ext cx="8305800" cy="954107"/>
          </a:xfrm>
          <a:prstGeom prst="rect">
            <a:avLst/>
          </a:prstGeom>
          <a:noFill/>
          <a:ln w="9525">
            <a:noFill/>
            <a:miter lim="800000"/>
            <a:headEnd/>
            <a:tailEnd/>
          </a:ln>
        </p:spPr>
        <p:txBody>
          <a:bodyPr>
            <a:spAutoFit/>
          </a:bodyPr>
          <a:lstStyle/>
          <a:p>
            <a:pPr algn="ctr"/>
            <a:r>
              <a:rPr lang="en-US" sz="2800" b="1" dirty="0"/>
              <a:t>NIGHT: </a:t>
            </a:r>
            <a:r>
              <a:rPr lang="en-US" sz="2800" b="1" dirty="0" smtClean="0">
                <a:solidFill>
                  <a:srgbClr val="0000FF"/>
                </a:solidFill>
              </a:rPr>
              <a:t>NAVO</a:t>
            </a:r>
            <a:r>
              <a:rPr lang="en-US" sz="2800" b="1" dirty="0" smtClean="0"/>
              <a:t> </a:t>
            </a:r>
            <a:r>
              <a:rPr lang="en-US" sz="2800" b="1" dirty="0"/>
              <a:t>L2 minus </a:t>
            </a:r>
            <a:r>
              <a:rPr lang="en-US" sz="2800" b="1" dirty="0" smtClean="0"/>
              <a:t>OSTIA </a:t>
            </a:r>
            <a:r>
              <a:rPr lang="en-US" sz="2800" b="1" dirty="0"/>
              <a:t>L4</a:t>
            </a:r>
          </a:p>
          <a:p>
            <a:pPr algn="ctr"/>
            <a:r>
              <a:rPr lang="en-US" sz="2800" b="1" dirty="0" smtClean="0"/>
              <a:t>23 April 2014</a:t>
            </a:r>
            <a:endParaRPr lang="en-US" sz="3200" b="1" dirty="0"/>
          </a:p>
        </p:txBody>
      </p:sp>
      <p:sp>
        <p:nvSpPr>
          <p:cNvPr id="7" name="Date Placeholder 6"/>
          <p:cNvSpPr>
            <a:spLocks noGrp="1"/>
          </p:cNvSpPr>
          <p:nvPr>
            <p:ph type="dt" sz="half" idx="10"/>
          </p:nvPr>
        </p:nvSpPr>
        <p:spPr/>
        <p:txBody>
          <a:bodyPr/>
          <a:lstStyle/>
          <a:p>
            <a:r>
              <a:rPr lang="en-US" smtClean="0"/>
              <a:t>3 September 2014</a:t>
            </a:r>
            <a:endParaRPr lang="en-US"/>
          </a:p>
        </p:txBody>
      </p:sp>
      <p:sp>
        <p:nvSpPr>
          <p:cNvPr id="8" name="Footer Placeholder 7"/>
          <p:cNvSpPr>
            <a:spLocks noGrp="1"/>
          </p:cNvSpPr>
          <p:nvPr>
            <p:ph type="ftr" sz="quarter" idx="11"/>
          </p:nvPr>
        </p:nvSpPr>
        <p:spPr/>
        <p:txBody>
          <a:bodyPr/>
          <a:lstStyle/>
          <a:p>
            <a:r>
              <a:rPr lang="en-US" smtClean="0"/>
              <a:t>JPSS SST Val3 Maturity Review</a:t>
            </a:r>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13</a:t>
            </a:fld>
            <a:endParaRPr lang="en-US"/>
          </a:p>
        </p:txBody>
      </p:sp>
      <p:pic>
        <p:nvPicPr>
          <p:cNvPr id="58370" name="Picture 2" descr="High Resolution SST - Reference"/>
          <p:cNvPicPr>
            <a:picLocks noChangeAspect="1" noChangeArrowheads="1"/>
          </p:cNvPicPr>
          <p:nvPr/>
        </p:nvPicPr>
        <p:blipFill>
          <a:blip r:embed="rId3" cstate="print"/>
          <a:stretch>
            <a:fillRect/>
          </a:stretch>
        </p:blipFill>
        <p:spPr bwMode="auto">
          <a:xfrm>
            <a:off x="393192" y="1051560"/>
            <a:ext cx="8362950" cy="4762500"/>
          </a:xfrm>
          <a:prstGeom prst="rect">
            <a:avLst/>
          </a:prstGeom>
          <a:noFill/>
        </p:spPr>
      </p:pic>
      <p:sp>
        <p:nvSpPr>
          <p:cNvPr id="11" name="Text Box 8"/>
          <p:cNvSpPr txBox="1">
            <a:spLocks noChangeArrowheads="1"/>
          </p:cNvSpPr>
          <p:nvPr/>
        </p:nvSpPr>
        <p:spPr bwMode="auto">
          <a:xfrm>
            <a:off x="1781650" y="5813569"/>
            <a:ext cx="5533550"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b="1" i="1" dirty="0" smtClean="0">
                <a:solidFill>
                  <a:schemeClr val="bg1"/>
                </a:solidFill>
              </a:rPr>
              <a:t>Retrievals limited to VZA&lt;54°</a:t>
            </a:r>
          </a:p>
          <a:p>
            <a:pPr marL="225425" indent="-225425">
              <a:buFont typeface="Arial" charset="0"/>
              <a:buChar char="•"/>
            </a:pPr>
            <a:r>
              <a:rPr lang="en-US" b="1" i="1" dirty="0" smtClean="0">
                <a:solidFill>
                  <a:schemeClr val="bg1"/>
                </a:solidFill>
              </a:rPr>
              <a:t>Fewer data in the Tropics and </a:t>
            </a:r>
            <a:r>
              <a:rPr lang="en-US" b="1" i="1" dirty="0" smtClean="0">
                <a:solidFill>
                  <a:schemeClr val="bg1"/>
                </a:solidFill>
              </a:rPr>
              <a:t>at high </a:t>
            </a:r>
            <a:r>
              <a:rPr lang="en-US" b="1" i="1" dirty="0" smtClean="0">
                <a:solidFill>
                  <a:schemeClr val="bg1"/>
                </a:solidFill>
              </a:rPr>
              <a:t>latitudes</a:t>
            </a:r>
            <a:endParaRPr lang="en-US" b="1" i="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25603"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25606" name="Rectangle 4"/>
          <p:cNvSpPr>
            <a:spLocks noChangeArrowheads="1"/>
          </p:cNvSpPr>
          <p:nvPr/>
        </p:nvSpPr>
        <p:spPr bwMode="auto">
          <a:xfrm>
            <a:off x="457200" y="-14744"/>
            <a:ext cx="8305800" cy="954107"/>
          </a:xfrm>
          <a:prstGeom prst="rect">
            <a:avLst/>
          </a:prstGeom>
          <a:noFill/>
          <a:ln w="9525">
            <a:noFill/>
            <a:miter lim="800000"/>
            <a:headEnd/>
            <a:tailEnd/>
          </a:ln>
        </p:spPr>
        <p:txBody>
          <a:bodyPr>
            <a:spAutoFit/>
          </a:bodyPr>
          <a:lstStyle/>
          <a:p>
            <a:pPr algn="ctr"/>
            <a:r>
              <a:rPr lang="en-US" sz="2800" b="1" dirty="0"/>
              <a:t>NIGHT: </a:t>
            </a:r>
            <a:r>
              <a:rPr lang="en-US" sz="2800" b="1" dirty="0" smtClean="0">
                <a:solidFill>
                  <a:srgbClr val="FF0000"/>
                </a:solidFill>
              </a:rPr>
              <a:t>IDPS</a:t>
            </a:r>
            <a:r>
              <a:rPr lang="en-US" sz="2800" b="1" dirty="0" smtClean="0"/>
              <a:t> </a:t>
            </a:r>
            <a:r>
              <a:rPr lang="en-US" sz="2800" b="1" dirty="0"/>
              <a:t>L2 minus </a:t>
            </a:r>
            <a:r>
              <a:rPr lang="en-US" sz="2800" b="1" dirty="0" smtClean="0"/>
              <a:t>CMC </a:t>
            </a:r>
            <a:r>
              <a:rPr lang="en-US" sz="2800" b="1" dirty="0"/>
              <a:t>L4</a:t>
            </a:r>
          </a:p>
          <a:p>
            <a:pPr algn="ctr"/>
            <a:r>
              <a:rPr lang="en-US" sz="2800" b="1" dirty="0" smtClean="0"/>
              <a:t>23 April 2014</a:t>
            </a:r>
            <a:endParaRPr lang="en-US" sz="3200" b="1" dirty="0"/>
          </a:p>
        </p:txBody>
      </p:sp>
      <p:sp>
        <p:nvSpPr>
          <p:cNvPr id="7" name="Date Placeholder 6"/>
          <p:cNvSpPr>
            <a:spLocks noGrp="1"/>
          </p:cNvSpPr>
          <p:nvPr>
            <p:ph type="dt" sz="half" idx="10"/>
          </p:nvPr>
        </p:nvSpPr>
        <p:spPr/>
        <p:txBody>
          <a:bodyPr/>
          <a:lstStyle/>
          <a:p>
            <a:r>
              <a:rPr lang="en-US" smtClean="0"/>
              <a:t>3 September 2014</a:t>
            </a:r>
            <a:endParaRPr lang="en-US"/>
          </a:p>
        </p:txBody>
      </p:sp>
      <p:sp>
        <p:nvSpPr>
          <p:cNvPr id="8" name="Footer Placeholder 7"/>
          <p:cNvSpPr>
            <a:spLocks noGrp="1"/>
          </p:cNvSpPr>
          <p:nvPr>
            <p:ph type="ftr" sz="quarter" idx="11"/>
          </p:nvPr>
        </p:nvSpPr>
        <p:spPr/>
        <p:txBody>
          <a:bodyPr/>
          <a:lstStyle/>
          <a:p>
            <a:r>
              <a:rPr lang="en-US" smtClean="0"/>
              <a:t>JPSS SST Val3 Maturity Review</a:t>
            </a:r>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14</a:t>
            </a:fld>
            <a:endParaRPr lang="en-US"/>
          </a:p>
        </p:txBody>
      </p:sp>
      <p:sp>
        <p:nvSpPr>
          <p:cNvPr id="11" name="Text Box 8"/>
          <p:cNvSpPr txBox="1">
            <a:spLocks noChangeArrowheads="1"/>
          </p:cNvSpPr>
          <p:nvPr/>
        </p:nvSpPr>
        <p:spPr bwMode="auto">
          <a:xfrm>
            <a:off x="2209800" y="5802312"/>
            <a:ext cx="5410200" cy="646331"/>
          </a:xfrm>
          <a:prstGeom prst="rect">
            <a:avLst/>
          </a:prstGeom>
          <a:solidFill>
            <a:srgbClr val="0000FF"/>
          </a:solidFill>
          <a:ln w="9525">
            <a:noFill/>
            <a:miter lim="800000"/>
            <a:headEnd/>
            <a:tailEnd/>
          </a:ln>
        </p:spPr>
        <p:txBody>
          <a:bodyPr wrap="square">
            <a:spAutoFit/>
          </a:bodyPr>
          <a:lstStyle/>
          <a:p>
            <a:pPr marL="288925" indent="-288925">
              <a:buFont typeface="Arial" charset="0"/>
              <a:buChar char="•"/>
            </a:pPr>
            <a:r>
              <a:rPr lang="en-US" b="1" i="1" dirty="0" smtClean="0">
                <a:solidFill>
                  <a:schemeClr val="bg1"/>
                </a:solidFill>
              </a:rPr>
              <a:t>Shape close to Gaussian</a:t>
            </a:r>
          </a:p>
          <a:p>
            <a:pPr marL="288925" indent="-288925">
              <a:buFont typeface="Arial" charset="0"/>
              <a:buChar char="•"/>
            </a:pPr>
            <a:r>
              <a:rPr lang="en-US" b="1" i="1" dirty="0" smtClean="0">
                <a:solidFill>
                  <a:schemeClr val="bg1"/>
                </a:solidFill>
              </a:rPr>
              <a:t>Long tail on the left: Residual Cloud/Aerosol </a:t>
            </a:r>
            <a:endParaRPr lang="en-US" b="1" i="1" dirty="0">
              <a:solidFill>
                <a:schemeClr val="bg1"/>
              </a:solidFill>
            </a:endParaRPr>
          </a:p>
        </p:txBody>
      </p:sp>
      <p:pic>
        <p:nvPicPr>
          <p:cNvPr id="101378" name="Picture 2" descr="High Resolution SST - Reference"/>
          <p:cNvPicPr>
            <a:picLocks noChangeAspect="1" noChangeArrowheads="1"/>
          </p:cNvPicPr>
          <p:nvPr/>
        </p:nvPicPr>
        <p:blipFill>
          <a:blip r:embed="rId3" cstate="print"/>
          <a:srcRect/>
          <a:stretch>
            <a:fillRect/>
          </a:stretch>
        </p:blipFill>
        <p:spPr bwMode="auto">
          <a:xfrm>
            <a:off x="1453896" y="1143000"/>
            <a:ext cx="6238875" cy="4572000"/>
          </a:xfrm>
          <a:prstGeom prst="rect">
            <a:avLst/>
          </a:prstGeom>
          <a:noFill/>
        </p:spPr>
      </p:pic>
      <p:sp>
        <p:nvSpPr>
          <p:cNvPr id="12" name="Oval 11"/>
          <p:cNvSpPr/>
          <p:nvPr/>
        </p:nvSpPr>
        <p:spPr bwMode="auto">
          <a:xfrm>
            <a:off x="2209800" y="1447800"/>
            <a:ext cx="1371600" cy="457200"/>
          </a:xfrm>
          <a:prstGeom prst="ellipse">
            <a:avLst/>
          </a:prstGeom>
          <a:solidFill>
            <a:srgbClr val="0000FF">
              <a:alpha val="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p:cNvSpPr/>
          <p:nvPr/>
        </p:nvSpPr>
        <p:spPr bwMode="auto">
          <a:xfrm>
            <a:off x="2289459" y="2438400"/>
            <a:ext cx="1139541" cy="609600"/>
          </a:xfrm>
          <a:prstGeom prst="ellipse">
            <a:avLst/>
          </a:prstGeom>
          <a:solidFill>
            <a:srgbClr val="0000FF">
              <a:alpha val="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25603"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25606" name="Rectangle 4"/>
          <p:cNvSpPr>
            <a:spLocks noChangeArrowheads="1"/>
          </p:cNvSpPr>
          <p:nvPr/>
        </p:nvSpPr>
        <p:spPr bwMode="auto">
          <a:xfrm>
            <a:off x="457200" y="-14744"/>
            <a:ext cx="8305800" cy="954107"/>
          </a:xfrm>
          <a:prstGeom prst="rect">
            <a:avLst/>
          </a:prstGeom>
          <a:noFill/>
          <a:ln w="9525">
            <a:noFill/>
            <a:miter lim="800000"/>
            <a:headEnd/>
            <a:tailEnd/>
          </a:ln>
        </p:spPr>
        <p:txBody>
          <a:bodyPr>
            <a:spAutoFit/>
          </a:bodyPr>
          <a:lstStyle/>
          <a:p>
            <a:pPr algn="ctr"/>
            <a:r>
              <a:rPr lang="en-US" sz="2800" b="1" dirty="0"/>
              <a:t>NIGHT: </a:t>
            </a:r>
            <a:r>
              <a:rPr lang="en-US" sz="2800" b="1" dirty="0">
                <a:solidFill>
                  <a:srgbClr val="00B050"/>
                </a:solidFill>
              </a:rPr>
              <a:t>ACSPO</a:t>
            </a:r>
            <a:r>
              <a:rPr lang="en-US" sz="2800" b="1" dirty="0"/>
              <a:t> L2 minus </a:t>
            </a:r>
            <a:r>
              <a:rPr lang="en-US" sz="2800" b="1" dirty="0" smtClean="0"/>
              <a:t>CMC </a:t>
            </a:r>
            <a:r>
              <a:rPr lang="en-US" sz="2800" b="1" dirty="0"/>
              <a:t>L4</a:t>
            </a:r>
          </a:p>
          <a:p>
            <a:pPr algn="ctr"/>
            <a:r>
              <a:rPr lang="en-US" sz="2800" b="1" dirty="0" smtClean="0"/>
              <a:t>23 April 2014</a:t>
            </a:r>
            <a:endParaRPr lang="en-US" sz="3200" b="1" dirty="0"/>
          </a:p>
        </p:txBody>
      </p:sp>
      <p:sp>
        <p:nvSpPr>
          <p:cNvPr id="7" name="Date Placeholder 6"/>
          <p:cNvSpPr>
            <a:spLocks noGrp="1"/>
          </p:cNvSpPr>
          <p:nvPr>
            <p:ph type="dt" sz="half" idx="10"/>
          </p:nvPr>
        </p:nvSpPr>
        <p:spPr/>
        <p:txBody>
          <a:bodyPr/>
          <a:lstStyle/>
          <a:p>
            <a:r>
              <a:rPr lang="en-US" smtClean="0"/>
              <a:t>3 September 2014</a:t>
            </a:r>
            <a:endParaRPr lang="en-US"/>
          </a:p>
        </p:txBody>
      </p:sp>
      <p:sp>
        <p:nvSpPr>
          <p:cNvPr id="8" name="Footer Placeholder 7"/>
          <p:cNvSpPr>
            <a:spLocks noGrp="1"/>
          </p:cNvSpPr>
          <p:nvPr>
            <p:ph type="ftr" sz="quarter" idx="11"/>
          </p:nvPr>
        </p:nvSpPr>
        <p:spPr/>
        <p:txBody>
          <a:bodyPr/>
          <a:lstStyle/>
          <a:p>
            <a:r>
              <a:rPr lang="en-US" smtClean="0"/>
              <a:t>JPSS SST Val3 Maturity Review</a:t>
            </a:r>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15</a:t>
            </a:fld>
            <a:endParaRPr lang="en-US"/>
          </a:p>
        </p:txBody>
      </p:sp>
      <p:pic>
        <p:nvPicPr>
          <p:cNvPr id="33794" name="Picture 2" descr="High Resolution SST - Reference"/>
          <p:cNvPicPr>
            <a:picLocks noChangeAspect="1" noChangeArrowheads="1"/>
          </p:cNvPicPr>
          <p:nvPr/>
        </p:nvPicPr>
        <p:blipFill>
          <a:blip r:embed="rId3" cstate="print"/>
          <a:stretch>
            <a:fillRect/>
          </a:stretch>
        </p:blipFill>
        <p:spPr bwMode="auto">
          <a:xfrm>
            <a:off x="1453896" y="1143000"/>
            <a:ext cx="6238875" cy="4572000"/>
          </a:xfrm>
          <a:prstGeom prst="rect">
            <a:avLst/>
          </a:prstGeom>
          <a:noFill/>
        </p:spPr>
      </p:pic>
      <p:sp>
        <p:nvSpPr>
          <p:cNvPr id="10" name="Text Box 8"/>
          <p:cNvSpPr txBox="1">
            <a:spLocks noChangeArrowheads="1"/>
          </p:cNvSpPr>
          <p:nvPr/>
        </p:nvSpPr>
        <p:spPr bwMode="auto">
          <a:xfrm>
            <a:off x="2209800" y="5802312"/>
            <a:ext cx="5486400" cy="646331"/>
          </a:xfrm>
          <a:prstGeom prst="rect">
            <a:avLst/>
          </a:prstGeom>
          <a:solidFill>
            <a:srgbClr val="0000FF"/>
          </a:solidFill>
          <a:ln w="9525">
            <a:noFill/>
            <a:miter lim="800000"/>
            <a:headEnd/>
            <a:tailEnd/>
          </a:ln>
        </p:spPr>
        <p:txBody>
          <a:bodyPr wrap="square">
            <a:spAutoFit/>
          </a:bodyPr>
          <a:lstStyle/>
          <a:p>
            <a:pPr marL="288925" indent="-288925">
              <a:buFont typeface="Arial" charset="0"/>
              <a:buChar char="•"/>
            </a:pPr>
            <a:r>
              <a:rPr lang="en-US" b="1" i="1" dirty="0" smtClean="0">
                <a:solidFill>
                  <a:schemeClr val="bg1"/>
                </a:solidFill>
              </a:rPr>
              <a:t>ACSPO: </a:t>
            </a:r>
            <a:r>
              <a:rPr lang="en-US" b="1" i="1" dirty="0" smtClean="0">
                <a:solidFill>
                  <a:schemeClr val="bg1"/>
                </a:solidFill>
              </a:rPr>
              <a:t>S</a:t>
            </a:r>
            <a:r>
              <a:rPr lang="en-US" b="1" i="1" dirty="0" smtClean="0">
                <a:solidFill>
                  <a:schemeClr val="bg1"/>
                </a:solidFill>
              </a:rPr>
              <a:t>hape </a:t>
            </a:r>
            <a:r>
              <a:rPr lang="en-US" b="1" i="1" dirty="0" smtClean="0">
                <a:solidFill>
                  <a:schemeClr val="bg1"/>
                </a:solidFill>
              </a:rPr>
              <a:t>closer to Gaussian than IDPS</a:t>
            </a:r>
          </a:p>
          <a:p>
            <a:pPr marL="288925" indent="-288925">
              <a:buFont typeface="Arial" charset="0"/>
              <a:buChar char="•"/>
            </a:pPr>
            <a:r>
              <a:rPr lang="en-US" b="1" i="1" dirty="0" smtClean="0">
                <a:solidFill>
                  <a:schemeClr val="bg1"/>
                </a:solidFill>
              </a:rPr>
              <a:t>Tail on the left smaller: Less Cloud/Aerosol </a:t>
            </a:r>
            <a:endParaRPr lang="en-US" b="1" i="1" dirty="0">
              <a:solidFill>
                <a:schemeClr val="bg1"/>
              </a:solidFill>
            </a:endParaRPr>
          </a:p>
        </p:txBody>
      </p:sp>
      <p:sp>
        <p:nvSpPr>
          <p:cNvPr id="12" name="Oval 11"/>
          <p:cNvSpPr/>
          <p:nvPr/>
        </p:nvSpPr>
        <p:spPr bwMode="auto">
          <a:xfrm>
            <a:off x="2209800" y="1447800"/>
            <a:ext cx="1371600" cy="457200"/>
          </a:xfrm>
          <a:prstGeom prst="ellipse">
            <a:avLst/>
          </a:prstGeom>
          <a:solidFill>
            <a:srgbClr val="0000FF">
              <a:alpha val="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p:cNvSpPr/>
          <p:nvPr/>
        </p:nvSpPr>
        <p:spPr bwMode="auto">
          <a:xfrm>
            <a:off x="2289459" y="2438400"/>
            <a:ext cx="1139541" cy="609600"/>
          </a:xfrm>
          <a:prstGeom prst="ellipse">
            <a:avLst/>
          </a:prstGeom>
          <a:solidFill>
            <a:srgbClr val="0000FF">
              <a:alpha val="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25603"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25606" name="Rectangle 4"/>
          <p:cNvSpPr>
            <a:spLocks noChangeArrowheads="1"/>
          </p:cNvSpPr>
          <p:nvPr/>
        </p:nvSpPr>
        <p:spPr bwMode="auto">
          <a:xfrm>
            <a:off x="457200" y="-14744"/>
            <a:ext cx="8305800" cy="954107"/>
          </a:xfrm>
          <a:prstGeom prst="rect">
            <a:avLst/>
          </a:prstGeom>
          <a:noFill/>
          <a:ln w="9525">
            <a:noFill/>
            <a:miter lim="800000"/>
            <a:headEnd/>
            <a:tailEnd/>
          </a:ln>
        </p:spPr>
        <p:txBody>
          <a:bodyPr>
            <a:spAutoFit/>
          </a:bodyPr>
          <a:lstStyle/>
          <a:p>
            <a:pPr algn="ctr"/>
            <a:r>
              <a:rPr lang="en-US" sz="2800" b="1" dirty="0"/>
              <a:t>NIGHT: </a:t>
            </a:r>
            <a:r>
              <a:rPr lang="en-US" sz="2800" b="1" dirty="0" smtClean="0">
                <a:solidFill>
                  <a:srgbClr val="0000FF"/>
                </a:solidFill>
              </a:rPr>
              <a:t>NAVO</a:t>
            </a:r>
            <a:r>
              <a:rPr lang="en-US" sz="2800" b="1" dirty="0" smtClean="0"/>
              <a:t> </a:t>
            </a:r>
            <a:r>
              <a:rPr lang="en-US" sz="2800" b="1" dirty="0"/>
              <a:t>L2 minus </a:t>
            </a:r>
            <a:r>
              <a:rPr lang="en-US" sz="2800" b="1" dirty="0" smtClean="0"/>
              <a:t>CMC </a:t>
            </a:r>
            <a:r>
              <a:rPr lang="en-US" sz="2800" b="1" dirty="0"/>
              <a:t>L4</a:t>
            </a:r>
          </a:p>
          <a:p>
            <a:pPr algn="ctr"/>
            <a:r>
              <a:rPr lang="en-US" sz="2800" b="1" dirty="0" smtClean="0"/>
              <a:t>23 April 2014</a:t>
            </a:r>
            <a:endParaRPr lang="en-US" sz="3200" b="1" dirty="0"/>
          </a:p>
        </p:txBody>
      </p:sp>
      <p:sp>
        <p:nvSpPr>
          <p:cNvPr id="7" name="Date Placeholder 6"/>
          <p:cNvSpPr>
            <a:spLocks noGrp="1"/>
          </p:cNvSpPr>
          <p:nvPr>
            <p:ph type="dt" sz="half" idx="10"/>
          </p:nvPr>
        </p:nvSpPr>
        <p:spPr/>
        <p:txBody>
          <a:bodyPr/>
          <a:lstStyle/>
          <a:p>
            <a:r>
              <a:rPr lang="en-US" smtClean="0"/>
              <a:t>3 September 2014</a:t>
            </a:r>
            <a:endParaRPr lang="en-US"/>
          </a:p>
        </p:txBody>
      </p:sp>
      <p:sp>
        <p:nvSpPr>
          <p:cNvPr id="8" name="Footer Placeholder 7"/>
          <p:cNvSpPr>
            <a:spLocks noGrp="1"/>
          </p:cNvSpPr>
          <p:nvPr>
            <p:ph type="ftr" sz="quarter" idx="11"/>
          </p:nvPr>
        </p:nvSpPr>
        <p:spPr/>
        <p:txBody>
          <a:bodyPr/>
          <a:lstStyle/>
          <a:p>
            <a:r>
              <a:rPr lang="en-US" smtClean="0"/>
              <a:t>JPSS SST Val3 Maturity Review</a:t>
            </a:r>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16</a:t>
            </a:fld>
            <a:endParaRPr lang="en-US"/>
          </a:p>
        </p:txBody>
      </p:sp>
      <p:pic>
        <p:nvPicPr>
          <p:cNvPr id="60418" name="Picture 2" descr="High Resolution SST - Reference"/>
          <p:cNvPicPr>
            <a:picLocks noChangeAspect="1" noChangeArrowheads="1"/>
          </p:cNvPicPr>
          <p:nvPr/>
        </p:nvPicPr>
        <p:blipFill>
          <a:blip r:embed="rId3" cstate="print"/>
          <a:stretch>
            <a:fillRect/>
          </a:stretch>
        </p:blipFill>
        <p:spPr bwMode="auto">
          <a:xfrm>
            <a:off x="1453896" y="1143000"/>
            <a:ext cx="6238875" cy="4572000"/>
          </a:xfrm>
          <a:prstGeom prst="rect">
            <a:avLst/>
          </a:prstGeom>
          <a:noFill/>
        </p:spPr>
      </p:pic>
      <p:sp>
        <p:nvSpPr>
          <p:cNvPr id="11" name="Text Box 8"/>
          <p:cNvSpPr txBox="1">
            <a:spLocks noChangeArrowheads="1"/>
          </p:cNvSpPr>
          <p:nvPr/>
        </p:nvSpPr>
        <p:spPr bwMode="auto">
          <a:xfrm>
            <a:off x="2438400" y="5802313"/>
            <a:ext cx="4887170" cy="646331"/>
          </a:xfrm>
          <a:prstGeom prst="rect">
            <a:avLst/>
          </a:prstGeom>
          <a:solidFill>
            <a:srgbClr val="0000FF"/>
          </a:solidFill>
          <a:ln w="9525">
            <a:noFill/>
            <a:miter lim="800000"/>
            <a:headEnd/>
            <a:tailEnd/>
          </a:ln>
        </p:spPr>
        <p:txBody>
          <a:bodyPr wrap="square">
            <a:spAutoFit/>
          </a:bodyPr>
          <a:lstStyle/>
          <a:p>
            <a:pPr marL="288925" indent="-288925">
              <a:buFont typeface="Arial" charset="0"/>
              <a:buChar char="•"/>
            </a:pPr>
            <a:r>
              <a:rPr lang="en-US" b="1" i="1" dirty="0" smtClean="0">
                <a:solidFill>
                  <a:schemeClr val="bg1"/>
                </a:solidFill>
              </a:rPr>
              <a:t>Shape close to </a:t>
            </a:r>
            <a:r>
              <a:rPr lang="en-US" b="1" i="1" dirty="0">
                <a:solidFill>
                  <a:schemeClr val="bg1"/>
                </a:solidFill>
              </a:rPr>
              <a:t>Gaussian </a:t>
            </a:r>
          </a:p>
          <a:p>
            <a:pPr marL="288925" indent="-288925">
              <a:buFont typeface="Arial" charset="0"/>
              <a:buChar char="•"/>
            </a:pPr>
            <a:r>
              <a:rPr lang="en-US" b="1" i="1" dirty="0" smtClean="0">
                <a:solidFill>
                  <a:schemeClr val="bg1"/>
                </a:solidFill>
              </a:rPr>
              <a:t>Domain smaller, </a:t>
            </a:r>
            <a:r>
              <a:rPr lang="en-US" b="1" i="1" dirty="0" smtClean="0">
                <a:solidFill>
                  <a:schemeClr val="bg1"/>
                </a:solidFill>
              </a:rPr>
              <a:t>but STD </a:t>
            </a:r>
            <a:r>
              <a:rPr lang="en-US" b="1" i="1" dirty="0" smtClean="0">
                <a:solidFill>
                  <a:schemeClr val="bg1"/>
                </a:solidFill>
              </a:rPr>
              <a:t>slightly better </a:t>
            </a:r>
            <a:endParaRPr lang="en-US" b="1" i="1" dirty="0">
              <a:solidFill>
                <a:schemeClr val="bg1"/>
              </a:solidFill>
            </a:endParaRPr>
          </a:p>
        </p:txBody>
      </p:sp>
      <p:sp>
        <p:nvSpPr>
          <p:cNvPr id="10" name="Oval 9"/>
          <p:cNvSpPr/>
          <p:nvPr/>
        </p:nvSpPr>
        <p:spPr bwMode="auto">
          <a:xfrm>
            <a:off x="2209800" y="1447800"/>
            <a:ext cx="1371600" cy="457200"/>
          </a:xfrm>
          <a:prstGeom prst="ellipse">
            <a:avLst/>
          </a:prstGeom>
          <a:solidFill>
            <a:srgbClr val="0000FF">
              <a:alpha val="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p:cNvSpPr/>
          <p:nvPr/>
        </p:nvSpPr>
        <p:spPr bwMode="auto">
          <a:xfrm>
            <a:off x="2289459" y="2438400"/>
            <a:ext cx="1139541" cy="609600"/>
          </a:xfrm>
          <a:prstGeom prst="ellipse">
            <a:avLst/>
          </a:prstGeom>
          <a:solidFill>
            <a:srgbClr val="0000FF">
              <a:alpha val="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cstate="print"/>
          <a:srcRect/>
          <a:stretch>
            <a:fillRect/>
          </a:stretch>
        </p:blipFill>
        <p:spPr bwMode="auto">
          <a:xfrm>
            <a:off x="0" y="838200"/>
            <a:ext cx="9239250" cy="5695950"/>
          </a:xfrm>
          <a:prstGeom prst="rect">
            <a:avLst/>
          </a:prstGeom>
          <a:noFill/>
          <a:ln w="9525">
            <a:noFill/>
            <a:miter lim="800000"/>
            <a:headEnd/>
            <a:tailEnd/>
          </a:ln>
        </p:spPr>
      </p:pic>
      <p:sp>
        <p:nvSpPr>
          <p:cNvPr id="25603" name="Footer Placeholder 2"/>
          <p:cNvSpPr>
            <a:spLocks noGrp="1"/>
          </p:cNvSpPr>
          <p:nvPr>
            <p:ph type="ftr" sz="quarter" idx="11"/>
          </p:nvPr>
        </p:nvSpPr>
        <p:spPr>
          <a:noFill/>
        </p:spPr>
        <p:txBody>
          <a:bodyPr/>
          <a:lstStyle/>
          <a:p>
            <a:r>
              <a:rPr lang="en-US" smtClean="0"/>
              <a:t>JPSS SST Val3 Maturity Review</a:t>
            </a:r>
            <a:endParaRPr lang="en-US" dirty="0" smtClean="0"/>
          </a:p>
        </p:txBody>
      </p:sp>
      <p:sp>
        <p:nvSpPr>
          <p:cNvPr id="25604" name="Slide Number Placeholder 3"/>
          <p:cNvSpPr>
            <a:spLocks noGrp="1"/>
          </p:cNvSpPr>
          <p:nvPr>
            <p:ph type="sldNum" sz="quarter" idx="12"/>
          </p:nvPr>
        </p:nvSpPr>
        <p:spPr>
          <a:noFill/>
        </p:spPr>
        <p:txBody>
          <a:bodyPr/>
          <a:lstStyle/>
          <a:p>
            <a:fld id="{0173894F-2156-45ED-BC8D-F31793E34E07}" type="slidenum">
              <a:rPr lang="en-US" smtClean="0"/>
              <a:pPr/>
              <a:t>17</a:t>
            </a:fld>
            <a:endParaRPr lang="en-US" smtClean="0"/>
          </a:p>
        </p:txBody>
      </p:sp>
      <p:sp>
        <p:nvSpPr>
          <p:cNvPr id="25605" name="Line 8"/>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lstStyle/>
          <a:p>
            <a:endParaRPr lang="en-US"/>
          </a:p>
        </p:txBody>
      </p:sp>
      <p:sp>
        <p:nvSpPr>
          <p:cNvPr id="25607" name="Text Box 17"/>
          <p:cNvSpPr txBox="1">
            <a:spLocks noChangeArrowheads="1"/>
          </p:cNvSpPr>
          <p:nvPr/>
        </p:nvSpPr>
        <p:spPr bwMode="auto">
          <a:xfrm>
            <a:off x="4091140" y="1860330"/>
            <a:ext cx="4974182" cy="523220"/>
          </a:xfrm>
          <a:prstGeom prst="rect">
            <a:avLst/>
          </a:prstGeom>
          <a:solidFill>
            <a:srgbClr val="0000FF"/>
          </a:solidFill>
          <a:ln w="9525">
            <a:noFill/>
            <a:miter lim="800000"/>
            <a:headEnd/>
            <a:tailEnd/>
          </a:ln>
        </p:spPr>
        <p:txBody>
          <a:bodyPr wrap="none">
            <a:spAutoFit/>
          </a:bodyPr>
          <a:lstStyle/>
          <a:p>
            <a:r>
              <a:rPr lang="en-US" sz="1400" b="1" dirty="0" smtClean="0">
                <a:solidFill>
                  <a:schemeClr val="bg1"/>
                </a:solidFill>
              </a:rPr>
              <a:t>Current Validation standard are drifting buoys</a:t>
            </a:r>
          </a:p>
          <a:p>
            <a:r>
              <a:rPr lang="en-US" sz="1400" b="1" dirty="0" smtClean="0">
                <a:solidFill>
                  <a:schemeClr val="bg1"/>
                </a:solidFill>
              </a:rPr>
              <a:t>ARGO Floats and Tropical Moorings are being evaluated</a:t>
            </a:r>
            <a:endParaRPr lang="en-US" sz="1400" b="1" dirty="0">
              <a:solidFill>
                <a:schemeClr val="bg1"/>
              </a:solidFill>
            </a:endParaRPr>
          </a:p>
        </p:txBody>
      </p:sp>
      <p:sp>
        <p:nvSpPr>
          <p:cNvPr id="25608" name="Date Placeholder 9"/>
          <p:cNvSpPr>
            <a:spLocks noGrp="1"/>
          </p:cNvSpPr>
          <p:nvPr>
            <p:ph type="dt" sz="quarter" idx="10"/>
          </p:nvPr>
        </p:nvSpPr>
        <p:spPr>
          <a:noFill/>
        </p:spPr>
        <p:txBody>
          <a:bodyPr/>
          <a:lstStyle/>
          <a:p>
            <a:r>
              <a:rPr lang="en-US" smtClean="0"/>
              <a:t>3 September 2014</a:t>
            </a:r>
          </a:p>
        </p:txBody>
      </p:sp>
      <p:sp>
        <p:nvSpPr>
          <p:cNvPr id="9" name="Rectangle 19"/>
          <p:cNvSpPr>
            <a:spLocks noChangeArrowheads="1"/>
          </p:cNvSpPr>
          <p:nvPr/>
        </p:nvSpPr>
        <p:spPr bwMode="auto">
          <a:xfrm>
            <a:off x="76200" y="152400"/>
            <a:ext cx="8686800" cy="523875"/>
          </a:xfrm>
          <a:prstGeom prst="rect">
            <a:avLst/>
          </a:prstGeom>
          <a:noFill/>
          <a:ln w="9525">
            <a:noFill/>
            <a:miter lim="800000"/>
            <a:headEnd/>
            <a:tailEnd/>
          </a:ln>
        </p:spPr>
        <p:txBody>
          <a:bodyPr>
            <a:prstTxWarp prst="textNoShape">
              <a:avLst/>
            </a:prstTxWarp>
            <a:spAutoFit/>
          </a:bodyPr>
          <a:lstStyle/>
          <a:p>
            <a:pPr algn="ctr"/>
            <a:r>
              <a:rPr lang="en-US" sz="2800" b="1" dirty="0" smtClean="0">
                <a:solidFill>
                  <a:srgbClr val="006666"/>
                </a:solidFill>
              </a:rPr>
              <a:t>QCed in situ data come from </a:t>
            </a:r>
            <a:r>
              <a:rPr lang="en-US" sz="2800" b="1" i="1" dirty="0" smtClean="0">
                <a:solidFill>
                  <a:srgbClr val="006666"/>
                </a:solidFill>
              </a:rPr>
              <a:t>i</a:t>
            </a:r>
            <a:r>
              <a:rPr lang="en-US" sz="2800" b="1" dirty="0" smtClean="0">
                <a:solidFill>
                  <a:srgbClr val="006666"/>
                </a:solidFill>
              </a:rPr>
              <a:t>Quam system</a:t>
            </a:r>
            <a:endParaRPr lang="en-US" sz="2800" b="1" dirty="0">
              <a:solidFill>
                <a:srgbClr val="00666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noFill/>
        </p:spPr>
        <p:txBody>
          <a:bodyPr/>
          <a:lstStyle/>
          <a:p>
            <a:r>
              <a:rPr lang="en-US" smtClean="0"/>
              <a:t>JPSS SST Val3 Maturity Review</a:t>
            </a:r>
          </a:p>
        </p:txBody>
      </p:sp>
      <p:sp>
        <p:nvSpPr>
          <p:cNvPr id="26627" name="Slide Number Placeholder 3"/>
          <p:cNvSpPr>
            <a:spLocks noGrp="1"/>
          </p:cNvSpPr>
          <p:nvPr>
            <p:ph type="sldNum" sz="quarter" idx="12"/>
          </p:nvPr>
        </p:nvSpPr>
        <p:spPr>
          <a:noFill/>
        </p:spPr>
        <p:txBody>
          <a:bodyPr/>
          <a:lstStyle/>
          <a:p>
            <a:fld id="{969BC165-1B9F-47FB-A20C-CBBD009960A4}" type="slidenum">
              <a:rPr lang="en-US" smtClean="0"/>
              <a:pPr/>
              <a:t>18</a:t>
            </a:fld>
            <a:endParaRPr lang="en-US" smtClean="0"/>
          </a:p>
        </p:txBody>
      </p:sp>
      <p:sp>
        <p:nvSpPr>
          <p:cNvPr id="26628" name="Line 8"/>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lstStyle/>
          <a:p>
            <a:endParaRPr lang="en-US"/>
          </a:p>
        </p:txBody>
      </p:sp>
      <p:pic>
        <p:nvPicPr>
          <p:cNvPr id="26630" name="Picture 2"/>
          <p:cNvPicPr>
            <a:picLocks noChangeAspect="1" noChangeArrowheads="1"/>
          </p:cNvPicPr>
          <p:nvPr/>
        </p:nvPicPr>
        <p:blipFill>
          <a:blip r:embed="rId2" cstate="print"/>
          <a:srcRect/>
          <a:stretch>
            <a:fillRect/>
          </a:stretch>
        </p:blipFill>
        <p:spPr bwMode="auto">
          <a:xfrm>
            <a:off x="944563" y="1524000"/>
            <a:ext cx="7048500" cy="3724275"/>
          </a:xfrm>
          <a:prstGeom prst="rect">
            <a:avLst/>
          </a:prstGeom>
          <a:noFill/>
          <a:ln w="9525">
            <a:noFill/>
            <a:miter lim="800000"/>
            <a:headEnd/>
            <a:tailEnd/>
          </a:ln>
        </p:spPr>
      </p:pic>
      <p:sp>
        <p:nvSpPr>
          <p:cNvPr id="26631" name="Text Box 17"/>
          <p:cNvSpPr txBox="1">
            <a:spLocks noChangeArrowheads="1"/>
          </p:cNvSpPr>
          <p:nvPr/>
        </p:nvSpPr>
        <p:spPr bwMode="auto">
          <a:xfrm>
            <a:off x="1935163" y="2362200"/>
            <a:ext cx="3954929" cy="369332"/>
          </a:xfrm>
          <a:prstGeom prst="rect">
            <a:avLst/>
          </a:prstGeom>
          <a:solidFill>
            <a:srgbClr val="0000FF"/>
          </a:solidFill>
          <a:ln w="9525">
            <a:noFill/>
            <a:miter lim="800000"/>
            <a:headEnd/>
            <a:tailEnd/>
          </a:ln>
        </p:spPr>
        <p:txBody>
          <a:bodyPr wrap="none">
            <a:spAutoFit/>
          </a:bodyPr>
          <a:lstStyle/>
          <a:p>
            <a:r>
              <a:rPr lang="en-US" dirty="0">
                <a:solidFill>
                  <a:schemeClr val="bg1"/>
                </a:solidFill>
              </a:rPr>
              <a:t>ARGO: Rapid deployment after 2000</a:t>
            </a:r>
          </a:p>
        </p:txBody>
      </p:sp>
      <p:sp>
        <p:nvSpPr>
          <p:cNvPr id="26632" name="Date Placeholder 10"/>
          <p:cNvSpPr>
            <a:spLocks noGrp="1"/>
          </p:cNvSpPr>
          <p:nvPr>
            <p:ph type="dt" sz="quarter" idx="10"/>
          </p:nvPr>
        </p:nvSpPr>
        <p:spPr>
          <a:noFill/>
        </p:spPr>
        <p:txBody>
          <a:bodyPr/>
          <a:lstStyle/>
          <a:p>
            <a:r>
              <a:rPr lang="en-US" smtClean="0"/>
              <a:t>3 September 2014</a:t>
            </a:r>
          </a:p>
        </p:txBody>
      </p:sp>
      <p:sp>
        <p:nvSpPr>
          <p:cNvPr id="9" name="Text Box 17"/>
          <p:cNvSpPr txBox="1">
            <a:spLocks noChangeArrowheads="1"/>
          </p:cNvSpPr>
          <p:nvPr/>
        </p:nvSpPr>
        <p:spPr bwMode="auto">
          <a:xfrm>
            <a:off x="1406490" y="5334000"/>
            <a:ext cx="6272871" cy="646331"/>
          </a:xfrm>
          <a:prstGeom prst="rect">
            <a:avLst/>
          </a:prstGeom>
          <a:solidFill>
            <a:srgbClr val="0000FF"/>
          </a:solidFill>
          <a:ln w="9525">
            <a:noFill/>
            <a:miter lim="800000"/>
            <a:headEnd/>
            <a:tailEnd/>
          </a:ln>
        </p:spPr>
        <p:txBody>
          <a:bodyPr wrap="none">
            <a:spAutoFit/>
          </a:bodyPr>
          <a:lstStyle/>
          <a:p>
            <a:pPr indent="174625">
              <a:buFont typeface="Arial" pitchFamily="34" charset="0"/>
              <a:buChar char="•"/>
            </a:pPr>
            <a:r>
              <a:rPr lang="en-US" dirty="0" smtClean="0">
                <a:solidFill>
                  <a:schemeClr val="bg1"/>
                </a:solidFill>
              </a:rPr>
              <a:t>Current JPSS in situ validation standard are drifting buoys</a:t>
            </a:r>
          </a:p>
          <a:p>
            <a:pPr indent="174625">
              <a:buFont typeface="Arial" pitchFamily="34" charset="0"/>
              <a:buChar char="•"/>
            </a:pPr>
            <a:r>
              <a:rPr lang="en-US" dirty="0" smtClean="0">
                <a:solidFill>
                  <a:schemeClr val="bg1"/>
                </a:solidFill>
              </a:rPr>
              <a:t>ARGO Floats and Tropical Moorings are being evaluated</a:t>
            </a:r>
            <a:endParaRPr lang="en-US" dirty="0">
              <a:solidFill>
                <a:schemeClr val="bg1"/>
              </a:solidFill>
            </a:endParaRPr>
          </a:p>
        </p:txBody>
      </p:sp>
      <p:sp>
        <p:nvSpPr>
          <p:cNvPr id="10" name="Rectangle 19"/>
          <p:cNvSpPr>
            <a:spLocks noChangeArrowheads="1"/>
          </p:cNvSpPr>
          <p:nvPr/>
        </p:nvSpPr>
        <p:spPr bwMode="auto">
          <a:xfrm>
            <a:off x="76200" y="152400"/>
            <a:ext cx="8686800" cy="523875"/>
          </a:xfrm>
          <a:prstGeom prst="rect">
            <a:avLst/>
          </a:prstGeom>
          <a:noFill/>
          <a:ln w="9525">
            <a:noFill/>
            <a:miter lim="800000"/>
            <a:headEnd/>
            <a:tailEnd/>
          </a:ln>
        </p:spPr>
        <p:txBody>
          <a:bodyPr>
            <a:prstTxWarp prst="textNoShape">
              <a:avLst/>
            </a:prstTxWarp>
            <a:spAutoFit/>
          </a:bodyPr>
          <a:lstStyle/>
          <a:p>
            <a:pPr algn="ctr"/>
            <a:r>
              <a:rPr lang="en-US" sz="2800" b="1" dirty="0" smtClean="0">
                <a:solidFill>
                  <a:srgbClr val="006666"/>
                </a:solidFill>
              </a:rPr>
              <a:t>Number of unique IDs</a:t>
            </a:r>
            <a:endParaRPr lang="en-US" sz="2800" b="1" dirty="0">
              <a:solidFill>
                <a:srgbClr val="00666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11"/>
          </p:nvPr>
        </p:nvSpPr>
        <p:spPr>
          <a:noFill/>
        </p:spPr>
        <p:txBody>
          <a:bodyPr/>
          <a:lstStyle/>
          <a:p>
            <a:r>
              <a:rPr lang="en-US" smtClean="0"/>
              <a:t>JPSS SST Val3 Maturity Review</a:t>
            </a:r>
          </a:p>
        </p:txBody>
      </p:sp>
      <p:sp>
        <p:nvSpPr>
          <p:cNvPr id="27651" name="Slide Number Placeholder 3"/>
          <p:cNvSpPr>
            <a:spLocks noGrp="1"/>
          </p:cNvSpPr>
          <p:nvPr>
            <p:ph type="sldNum" sz="quarter" idx="12"/>
          </p:nvPr>
        </p:nvSpPr>
        <p:spPr>
          <a:noFill/>
        </p:spPr>
        <p:txBody>
          <a:bodyPr/>
          <a:lstStyle/>
          <a:p>
            <a:fld id="{126629EF-CF8B-4A8D-A22C-EC0ADE529380}" type="slidenum">
              <a:rPr lang="en-US" smtClean="0"/>
              <a:pPr/>
              <a:t>19</a:t>
            </a:fld>
            <a:endParaRPr lang="en-US" smtClean="0"/>
          </a:p>
        </p:txBody>
      </p:sp>
      <p:sp>
        <p:nvSpPr>
          <p:cNvPr id="27652" name="Line 8"/>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lstStyle/>
          <a:p>
            <a:endParaRPr lang="en-US"/>
          </a:p>
        </p:txBody>
      </p:sp>
      <p:pic>
        <p:nvPicPr>
          <p:cNvPr id="27654" name="Picture 2"/>
          <p:cNvPicPr>
            <a:picLocks noChangeAspect="1" noChangeArrowheads="1"/>
          </p:cNvPicPr>
          <p:nvPr/>
        </p:nvPicPr>
        <p:blipFill>
          <a:blip r:embed="rId2" cstate="print"/>
          <a:srcRect/>
          <a:stretch>
            <a:fillRect/>
          </a:stretch>
        </p:blipFill>
        <p:spPr bwMode="auto">
          <a:xfrm>
            <a:off x="1019175" y="1519238"/>
            <a:ext cx="7105650" cy="3819525"/>
          </a:xfrm>
          <a:prstGeom prst="rect">
            <a:avLst/>
          </a:prstGeom>
          <a:noFill/>
          <a:ln w="9525">
            <a:noFill/>
            <a:miter lim="800000"/>
            <a:headEnd/>
            <a:tailEnd/>
          </a:ln>
        </p:spPr>
      </p:pic>
      <p:sp>
        <p:nvSpPr>
          <p:cNvPr id="27656" name="Date Placeholder 10"/>
          <p:cNvSpPr>
            <a:spLocks noGrp="1"/>
          </p:cNvSpPr>
          <p:nvPr>
            <p:ph type="dt" sz="quarter" idx="10"/>
          </p:nvPr>
        </p:nvSpPr>
        <p:spPr>
          <a:noFill/>
        </p:spPr>
        <p:txBody>
          <a:bodyPr/>
          <a:lstStyle/>
          <a:p>
            <a:r>
              <a:rPr lang="en-US" smtClean="0"/>
              <a:t>3 September 2014</a:t>
            </a:r>
          </a:p>
        </p:txBody>
      </p:sp>
      <p:sp>
        <p:nvSpPr>
          <p:cNvPr id="9" name="Rectangle 19"/>
          <p:cNvSpPr>
            <a:spLocks noChangeArrowheads="1"/>
          </p:cNvSpPr>
          <p:nvPr/>
        </p:nvSpPr>
        <p:spPr bwMode="auto">
          <a:xfrm>
            <a:off x="76200" y="152400"/>
            <a:ext cx="8686800" cy="523875"/>
          </a:xfrm>
          <a:prstGeom prst="rect">
            <a:avLst/>
          </a:prstGeom>
          <a:noFill/>
          <a:ln w="9525">
            <a:noFill/>
            <a:miter lim="800000"/>
            <a:headEnd/>
            <a:tailEnd/>
          </a:ln>
        </p:spPr>
        <p:txBody>
          <a:bodyPr>
            <a:prstTxWarp prst="textNoShape">
              <a:avLst/>
            </a:prstTxWarp>
            <a:spAutoFit/>
          </a:bodyPr>
          <a:lstStyle/>
          <a:p>
            <a:pPr algn="ctr"/>
            <a:r>
              <a:rPr lang="en-US" sz="2800" b="1" dirty="0" smtClean="0">
                <a:solidFill>
                  <a:srgbClr val="006666"/>
                </a:solidFill>
              </a:rPr>
              <a:t>Number of Observations</a:t>
            </a:r>
            <a:endParaRPr lang="en-US" sz="2800" b="1" dirty="0">
              <a:solidFill>
                <a:srgbClr val="006666"/>
              </a:solidFill>
            </a:endParaRPr>
          </a:p>
        </p:txBody>
      </p:sp>
      <p:sp>
        <p:nvSpPr>
          <p:cNvPr id="10" name="Text Box 17"/>
          <p:cNvSpPr txBox="1">
            <a:spLocks noChangeArrowheads="1"/>
          </p:cNvSpPr>
          <p:nvPr/>
        </p:nvSpPr>
        <p:spPr bwMode="auto">
          <a:xfrm>
            <a:off x="722581" y="5334000"/>
            <a:ext cx="7811819" cy="923330"/>
          </a:xfrm>
          <a:prstGeom prst="rect">
            <a:avLst/>
          </a:prstGeom>
          <a:solidFill>
            <a:srgbClr val="0000FF"/>
          </a:solidFill>
          <a:ln w="9525">
            <a:noFill/>
            <a:miter lim="800000"/>
            <a:headEnd/>
            <a:tailEnd/>
          </a:ln>
        </p:spPr>
        <p:txBody>
          <a:bodyPr wrap="none">
            <a:spAutoFit/>
          </a:bodyPr>
          <a:lstStyle/>
          <a:p>
            <a:pPr indent="174625">
              <a:buFont typeface="Arial" pitchFamily="34" charset="0"/>
              <a:buChar char="•"/>
            </a:pPr>
            <a:r>
              <a:rPr lang="en-US" dirty="0" smtClean="0">
                <a:solidFill>
                  <a:schemeClr val="bg1"/>
                </a:solidFill>
              </a:rPr>
              <a:t>ARGO Floats take relatively infrequent measurements</a:t>
            </a:r>
          </a:p>
          <a:p>
            <a:pPr indent="174625">
              <a:buFont typeface="Arial" pitchFamily="34" charset="0"/>
              <a:buChar char="•"/>
            </a:pPr>
            <a:r>
              <a:rPr lang="en-US" dirty="0" smtClean="0">
                <a:solidFill>
                  <a:schemeClr val="bg1"/>
                </a:solidFill>
              </a:rPr>
              <a:t>However, they are high quality and provide most uniform global coverage</a:t>
            </a:r>
          </a:p>
          <a:p>
            <a:pPr indent="174625">
              <a:buFont typeface="Arial" pitchFamily="34" charset="0"/>
              <a:buChar char="•"/>
            </a:pPr>
            <a:r>
              <a:rPr lang="en-US" dirty="0" smtClean="0">
                <a:solidFill>
                  <a:schemeClr val="bg1"/>
                </a:solidFill>
              </a:rPr>
              <a:t>Overall, they very well complement data from drifters</a:t>
            </a:r>
            <a:endParaRPr lang="en-US" dirty="0">
              <a:solidFill>
                <a:schemeClr val="bg1"/>
              </a:solidFill>
            </a:endParaRPr>
          </a:p>
        </p:txBody>
      </p:sp>
      <p:sp>
        <p:nvSpPr>
          <p:cNvPr id="11" name="Text Box 17"/>
          <p:cNvSpPr txBox="1">
            <a:spLocks noChangeArrowheads="1"/>
          </p:cNvSpPr>
          <p:nvPr/>
        </p:nvSpPr>
        <p:spPr bwMode="auto">
          <a:xfrm>
            <a:off x="1935163" y="2362200"/>
            <a:ext cx="3980577" cy="369332"/>
          </a:xfrm>
          <a:prstGeom prst="rect">
            <a:avLst/>
          </a:prstGeom>
          <a:solidFill>
            <a:srgbClr val="0000FF"/>
          </a:solidFill>
          <a:ln w="9525">
            <a:noFill/>
            <a:miter lim="800000"/>
            <a:headEnd/>
            <a:tailEnd/>
          </a:ln>
        </p:spPr>
        <p:txBody>
          <a:bodyPr wrap="none">
            <a:spAutoFit/>
          </a:bodyPr>
          <a:lstStyle/>
          <a:p>
            <a:r>
              <a:rPr lang="en-US" dirty="0" smtClean="0">
                <a:solidFill>
                  <a:schemeClr val="bg1"/>
                </a:solidFill>
              </a:rPr>
              <a:t>ARGO take 3 measurements / month</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p:cNvSpPr>
            <a:spLocks noChangeShapeType="1"/>
          </p:cNvSpPr>
          <p:nvPr/>
        </p:nvSpPr>
        <p:spPr bwMode="auto">
          <a:xfrm>
            <a:off x="1828800" y="762000"/>
            <a:ext cx="5867400" cy="0"/>
          </a:xfrm>
          <a:prstGeom prst="line">
            <a:avLst/>
          </a:prstGeom>
          <a:noFill/>
          <a:ln w="38100" cmpd="dbl">
            <a:solidFill>
              <a:schemeClr val="tx1"/>
            </a:solidFill>
            <a:round/>
            <a:headEnd/>
            <a:tailEnd/>
          </a:ln>
        </p:spPr>
        <p:txBody>
          <a:bodyPr/>
          <a:lstStyle/>
          <a:p>
            <a:endParaRPr lang="en-US"/>
          </a:p>
        </p:txBody>
      </p:sp>
      <p:sp>
        <p:nvSpPr>
          <p:cNvPr id="5124" name="Rectangle 19"/>
          <p:cNvSpPr>
            <a:spLocks noChangeArrowheads="1"/>
          </p:cNvSpPr>
          <p:nvPr/>
        </p:nvSpPr>
        <p:spPr bwMode="auto">
          <a:xfrm>
            <a:off x="1066800" y="152400"/>
            <a:ext cx="7315200" cy="523875"/>
          </a:xfrm>
          <a:prstGeom prst="rect">
            <a:avLst/>
          </a:prstGeom>
          <a:noFill/>
          <a:ln w="9525">
            <a:noFill/>
            <a:miter lim="800000"/>
            <a:headEnd/>
            <a:tailEnd/>
          </a:ln>
        </p:spPr>
        <p:txBody>
          <a:bodyPr>
            <a:spAutoFit/>
          </a:bodyPr>
          <a:lstStyle/>
          <a:p>
            <a:pPr algn="ctr"/>
            <a:r>
              <a:rPr lang="en-US" sz="2800" b="1" dirty="0" smtClean="0">
                <a:solidFill>
                  <a:srgbClr val="006666"/>
                </a:solidFill>
              </a:rPr>
              <a:t>Outline</a:t>
            </a:r>
            <a:endParaRPr lang="en-US" sz="2800" b="1" dirty="0">
              <a:solidFill>
                <a:srgbClr val="006666"/>
              </a:solidFill>
            </a:endParaRPr>
          </a:p>
        </p:txBody>
      </p:sp>
      <p:sp>
        <p:nvSpPr>
          <p:cNvPr id="5125" name="Date Placeholder 9"/>
          <p:cNvSpPr>
            <a:spLocks noGrp="1"/>
          </p:cNvSpPr>
          <p:nvPr>
            <p:ph type="dt" sz="quarter" idx="10"/>
          </p:nvPr>
        </p:nvSpPr>
        <p:spPr>
          <a:noFill/>
        </p:spPr>
        <p:txBody>
          <a:bodyPr/>
          <a:lstStyle/>
          <a:p>
            <a:r>
              <a:rPr lang="en-US" smtClean="0"/>
              <a:t>3 September 2014</a:t>
            </a:r>
          </a:p>
        </p:txBody>
      </p:sp>
      <p:sp>
        <p:nvSpPr>
          <p:cNvPr id="5126" name="Footer Placeholder 10"/>
          <p:cNvSpPr>
            <a:spLocks noGrp="1"/>
          </p:cNvSpPr>
          <p:nvPr>
            <p:ph type="ftr" sz="quarter" idx="11"/>
          </p:nvPr>
        </p:nvSpPr>
        <p:spPr>
          <a:noFill/>
        </p:spPr>
        <p:txBody>
          <a:bodyPr/>
          <a:lstStyle/>
          <a:p>
            <a:r>
              <a:rPr lang="en-US" smtClean="0"/>
              <a:t>JPSS SST Val3 Maturity Review</a:t>
            </a:r>
          </a:p>
        </p:txBody>
      </p:sp>
      <p:sp>
        <p:nvSpPr>
          <p:cNvPr id="5127" name="Slide Number Placeholder 11"/>
          <p:cNvSpPr>
            <a:spLocks noGrp="1"/>
          </p:cNvSpPr>
          <p:nvPr>
            <p:ph type="sldNum" sz="quarter" idx="12"/>
          </p:nvPr>
        </p:nvSpPr>
        <p:spPr>
          <a:noFill/>
        </p:spPr>
        <p:txBody>
          <a:bodyPr/>
          <a:lstStyle/>
          <a:p>
            <a:fld id="{371AC3EA-5558-4B99-84FE-41CB4C4CB42B}" type="slidenum">
              <a:rPr lang="en-US" smtClean="0"/>
              <a:pPr/>
              <a:t>2</a:t>
            </a:fld>
            <a:endParaRPr lang="en-US" smtClean="0"/>
          </a:p>
        </p:txBody>
      </p:sp>
      <p:sp>
        <p:nvSpPr>
          <p:cNvPr id="8" name="Content Placeholder 2"/>
          <p:cNvSpPr txBox="1">
            <a:spLocks/>
          </p:cNvSpPr>
          <p:nvPr/>
        </p:nvSpPr>
        <p:spPr>
          <a:xfrm>
            <a:off x="914400" y="990600"/>
            <a:ext cx="7391400" cy="5181600"/>
          </a:xfrm>
          <a:prstGeom prst="rect">
            <a:avLst/>
          </a:prstGeom>
        </p:spPr>
        <p:txBody>
          <a:bodyPr>
            <a:normAutofit fontScale="85000" lnSpcReduction="20000"/>
          </a:bodyPr>
          <a:lstStyle/>
          <a:p>
            <a:pPr marL="342900" marR="0" lvl="0" indent="-342900" algn="l" defTabSz="914400" rtl="0" eaLnBrk="0" fontAlgn="base" latinLnBrk="0" hangingPunct="0">
              <a:lnSpc>
                <a:spcPct val="100000"/>
              </a:lnSpc>
              <a:spcBef>
                <a:spcPts val="12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JPSS SST Team &amp;</a:t>
            </a:r>
            <a:r>
              <a:rPr kumimoji="0" lang="en-US" sz="2600" b="0" i="0" u="none" strike="noStrike" kern="0" cap="none" spc="0" normalizeH="0" noProof="0" dirty="0" smtClean="0">
                <a:ln>
                  <a:noFill/>
                </a:ln>
                <a:solidFill>
                  <a:schemeClr val="tx1"/>
                </a:solidFill>
                <a:effectLst/>
                <a:uLnTx/>
                <a:uFillTx/>
                <a:latin typeface="+mn-lt"/>
                <a:ea typeface="+mn-ea"/>
                <a:cs typeface="+mn-cs"/>
              </a:rPr>
              <a:t> Acknowledgements</a:t>
            </a: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1200"/>
              </a:spcBef>
              <a:spcAft>
                <a:spcPct val="0"/>
              </a:spcAft>
              <a:buClrTx/>
              <a:buSzTx/>
              <a:buFontTx/>
              <a:buChar char="•"/>
              <a:tabLst/>
              <a:defRPr/>
            </a:pPr>
            <a:r>
              <a:rPr kumimoji="0" lang="en-US" sz="2600" b="0" i="0" u="none" strike="noStrike" kern="0" cap="none" spc="0" normalizeH="0" baseline="0" noProof="0" smtClean="0">
                <a:ln>
                  <a:noFill/>
                </a:ln>
                <a:solidFill>
                  <a:schemeClr val="tx1"/>
                </a:solidFill>
                <a:effectLst/>
                <a:uLnTx/>
                <a:uFillTx/>
                <a:latin typeface="+mn-lt"/>
                <a:ea typeface="+mn-ea"/>
                <a:cs typeface="+mn-cs"/>
              </a:rPr>
              <a:t>Product Requirements</a:t>
            </a:r>
            <a:r>
              <a:rPr kumimoji="0" lang="en-US" sz="2600" b="0" i="0" u="none" strike="noStrike" kern="0" cap="none" spc="0" normalizeH="0" noProof="0" smtClean="0">
                <a:ln>
                  <a:noFill/>
                </a:ln>
                <a:solidFill>
                  <a:schemeClr val="tx1"/>
                </a:solidFill>
                <a:effectLst/>
                <a:uLnTx/>
                <a:uFillTx/>
                <a:latin typeface="+mn-lt"/>
                <a:ea typeface="+mn-ea"/>
                <a:cs typeface="+mn-cs"/>
              </a:rPr>
              <a:t> &amp;</a:t>
            </a:r>
            <a:r>
              <a:rPr kumimoji="0" lang="en-US" sz="2600" b="0" i="0" u="none" strike="noStrike" kern="0" cap="none" spc="0" normalizeH="0" baseline="0" noProof="0" smtClean="0">
                <a:ln>
                  <a:noFill/>
                </a:ln>
                <a:solidFill>
                  <a:schemeClr val="tx1"/>
                </a:solidFill>
                <a:effectLst/>
                <a:uLnTx/>
                <a:uFillTx/>
                <a:latin typeface="+mn-lt"/>
                <a:ea typeface="+mn-ea"/>
                <a:cs typeface="+mn-cs"/>
              </a:rPr>
              <a:t> </a:t>
            </a:r>
            <a:r>
              <a:rPr kumimoji="0" lang="en-US" sz="2600" b="0" i="0" u="none" strike="noStrike" kern="0" cap="none" spc="0" normalizeH="0" baseline="0" noProof="0" dirty="0" smtClean="0">
                <a:ln>
                  <a:noFill/>
                </a:ln>
                <a:solidFill>
                  <a:schemeClr val="tx1"/>
                </a:solidFill>
                <a:effectLst/>
                <a:uLnTx/>
                <a:uFillTx/>
                <a:latin typeface="+mn-lt"/>
                <a:ea typeface="+mn-ea"/>
                <a:cs typeface="+mn-cs"/>
              </a:rPr>
              <a:t>VAL Maturity Stages</a:t>
            </a:r>
          </a:p>
          <a:p>
            <a:pPr marL="342900" marR="0" lvl="0" indent="-342900" algn="l" defTabSz="914400" rtl="0" eaLnBrk="0" fontAlgn="base" latinLnBrk="0" hangingPunct="0">
              <a:lnSpc>
                <a:spcPct val="100000"/>
              </a:lnSpc>
              <a:spcBef>
                <a:spcPts val="12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Evaluate SST performance to spec requirements</a:t>
            </a:r>
          </a:p>
          <a:p>
            <a:pPr marL="742950" marR="0" lvl="1" indent="-285750"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0" cap="none" spc="0" normalizeH="0" baseline="0" noProof="0" dirty="0" smtClean="0">
                <a:ln>
                  <a:noFill/>
                </a:ln>
                <a:solidFill>
                  <a:schemeClr val="tx1"/>
                </a:solidFill>
                <a:effectLst/>
                <a:uLnTx/>
                <a:uFillTx/>
                <a:latin typeface="+mn-lt"/>
              </a:rPr>
              <a:t>VIIRS SST Products: </a:t>
            </a:r>
            <a:r>
              <a:rPr kumimoji="0" lang="en-US" sz="2200" b="1" i="0" u="none" strike="noStrike" kern="0" cap="none" spc="0" normalizeH="0" baseline="0" noProof="0" dirty="0" smtClean="0">
                <a:ln>
                  <a:noFill/>
                </a:ln>
                <a:solidFill>
                  <a:srgbClr val="FF0000"/>
                </a:solidFill>
                <a:effectLst/>
                <a:uLnTx/>
                <a:uFillTx/>
                <a:latin typeface="+mn-lt"/>
              </a:rPr>
              <a:t>IDPS</a:t>
            </a:r>
            <a:r>
              <a:rPr kumimoji="0" lang="en-US" sz="2200" b="1" i="0" u="none" strike="noStrike" kern="0" cap="none" spc="0" normalizeH="0" baseline="0" noProof="0" dirty="0" smtClean="0">
                <a:ln>
                  <a:noFill/>
                </a:ln>
                <a:solidFill>
                  <a:schemeClr val="tx1"/>
                </a:solidFill>
                <a:effectLst/>
                <a:uLnTx/>
                <a:uFillTx/>
                <a:latin typeface="+mn-lt"/>
              </a:rPr>
              <a:t>, </a:t>
            </a:r>
            <a:r>
              <a:rPr kumimoji="0" lang="en-US" sz="2200" b="1" i="0" u="none" strike="noStrike" kern="0" cap="none" spc="0" normalizeH="0" baseline="0" noProof="0" dirty="0" smtClean="0">
                <a:ln>
                  <a:noFill/>
                </a:ln>
                <a:solidFill>
                  <a:srgbClr val="00FF00"/>
                </a:solidFill>
                <a:effectLst/>
                <a:uLnTx/>
                <a:uFillTx/>
                <a:latin typeface="+mn-lt"/>
              </a:rPr>
              <a:t>ACSPO</a:t>
            </a:r>
            <a:r>
              <a:rPr kumimoji="0" lang="en-US" sz="2200" b="1" i="0" u="none" strike="noStrike" kern="0" cap="none" spc="0" normalizeH="0" baseline="0" noProof="0" dirty="0" smtClean="0">
                <a:ln>
                  <a:noFill/>
                </a:ln>
                <a:solidFill>
                  <a:schemeClr val="tx1"/>
                </a:solidFill>
                <a:effectLst/>
                <a:uLnTx/>
                <a:uFillTx/>
                <a:latin typeface="+mn-lt"/>
              </a:rPr>
              <a:t>, </a:t>
            </a:r>
            <a:r>
              <a:rPr kumimoji="0" lang="en-US" sz="2200" b="1" i="0" u="none" strike="noStrike" kern="0" cap="none" spc="0" normalizeH="0" baseline="0" noProof="0" dirty="0" smtClean="0">
                <a:ln>
                  <a:noFill/>
                </a:ln>
                <a:solidFill>
                  <a:srgbClr val="0000FF"/>
                </a:solidFill>
                <a:effectLst/>
                <a:uLnTx/>
                <a:uFillTx/>
                <a:latin typeface="+mn-lt"/>
              </a:rPr>
              <a:t>NAVO</a:t>
            </a:r>
          </a:p>
          <a:p>
            <a:pPr marL="742950" marR="0" lvl="1" indent="-285750" algn="l" defTabSz="914400" rtl="0" eaLnBrk="0" fontAlgn="base" latinLnBrk="0" hangingPunct="0">
              <a:lnSpc>
                <a:spcPct val="100000"/>
              </a:lnSpc>
              <a:spcBef>
                <a:spcPts val="1200"/>
              </a:spcBef>
              <a:spcAft>
                <a:spcPct val="0"/>
              </a:spcAft>
              <a:buClrTx/>
              <a:buSzTx/>
              <a:buFontTx/>
              <a:buChar char="–"/>
              <a:tabLst/>
              <a:defRPr/>
            </a:pPr>
            <a:r>
              <a:rPr lang="en-US" sz="2200" kern="0" dirty="0" smtClean="0">
                <a:latin typeface="+mn-lt"/>
              </a:rPr>
              <a:t>JPSS SST – ACSPO; Processing Environment – NDE </a:t>
            </a:r>
            <a:endParaRPr kumimoji="0" lang="en-US" sz="22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0" cap="none" spc="0" normalizeH="0" baseline="0" noProof="0" dirty="0" smtClean="0">
                <a:ln>
                  <a:noFill/>
                </a:ln>
                <a:solidFill>
                  <a:schemeClr val="tx1"/>
                </a:solidFill>
                <a:effectLst/>
                <a:uLnTx/>
                <a:uFillTx/>
                <a:latin typeface="+mn-lt"/>
              </a:rPr>
              <a:t>VIIRS SST Performance</a:t>
            </a:r>
          </a:p>
          <a:p>
            <a:pPr marL="1371600" lvl="2" indent="-457200" eaLnBrk="0" hangingPunct="0">
              <a:spcBef>
                <a:spcPts val="1200"/>
              </a:spcBef>
              <a:buFont typeface="+mj-lt"/>
              <a:buAutoNum type="arabicPeriod"/>
            </a:pPr>
            <a:r>
              <a:rPr lang="en-US" sz="2200" kern="0" dirty="0" smtClean="0">
                <a:latin typeface="+mn-lt"/>
              </a:rPr>
              <a:t>One day analysis</a:t>
            </a:r>
          </a:p>
          <a:p>
            <a:pPr marL="1371600" lvl="2" indent="-457200" eaLnBrk="0" hangingPunct="0">
              <a:spcBef>
                <a:spcPts val="1200"/>
              </a:spcBef>
              <a:buFont typeface="+mj-lt"/>
              <a:buAutoNum type="arabicPeriod"/>
            </a:pPr>
            <a:r>
              <a:rPr kumimoji="0" lang="en-US" sz="2200" b="0" i="0" u="none" strike="noStrike" kern="0" cap="none" spc="0" normalizeH="0" baseline="0" noProof="0" dirty="0" smtClean="0">
                <a:ln>
                  <a:noFill/>
                </a:ln>
                <a:solidFill>
                  <a:schemeClr val="tx1"/>
                </a:solidFill>
                <a:effectLst/>
                <a:uLnTx/>
                <a:uFillTx/>
                <a:latin typeface="+mn-lt"/>
              </a:rPr>
              <a:t>Time</a:t>
            </a:r>
            <a:r>
              <a:rPr kumimoji="0" lang="en-US" sz="2200" b="0" i="0" u="none" strike="noStrike" kern="0" cap="none" spc="0" normalizeH="0" noProof="0" dirty="0" smtClean="0">
                <a:ln>
                  <a:noFill/>
                </a:ln>
                <a:solidFill>
                  <a:schemeClr val="tx1"/>
                </a:solidFill>
                <a:effectLst/>
                <a:uLnTx/>
                <a:uFillTx/>
                <a:latin typeface="+mn-lt"/>
              </a:rPr>
              <a:t> Series Jan 2012 – present </a:t>
            </a:r>
          </a:p>
          <a:p>
            <a:pPr marL="1371600" lvl="2" indent="-457200" eaLnBrk="0" hangingPunct="0">
              <a:spcBef>
                <a:spcPts val="1200"/>
              </a:spcBef>
              <a:buFont typeface="+mj-lt"/>
              <a:buAutoNum type="arabicPeriod"/>
            </a:pPr>
            <a:r>
              <a:rPr kumimoji="0" lang="en-US" sz="2200" b="0" i="0" u="none" strike="noStrike" kern="0" cap="none" spc="0" normalizeH="0" noProof="0" dirty="0" smtClean="0">
                <a:ln>
                  <a:noFill/>
                </a:ln>
                <a:solidFill>
                  <a:schemeClr val="tx1"/>
                </a:solidFill>
                <a:effectLst/>
                <a:uLnTx/>
                <a:uFillTx/>
                <a:latin typeface="+mn-lt"/>
              </a:rPr>
              <a:t>Annual statistics (1 Jun 2013 – 30 May 2014)</a:t>
            </a:r>
          </a:p>
          <a:p>
            <a:pPr marL="1371600" lvl="2" indent="-457200" eaLnBrk="0" hangingPunct="0">
              <a:spcBef>
                <a:spcPts val="1200"/>
              </a:spcBef>
              <a:buFont typeface="+mj-lt"/>
              <a:buAutoNum type="arabicPeriod"/>
            </a:pPr>
            <a:r>
              <a:rPr lang="en-US" sz="2200" kern="0" dirty="0" smtClean="0">
                <a:latin typeface="+mn-lt"/>
              </a:rPr>
              <a:t>Examples VIIRS SST Imagery</a:t>
            </a:r>
            <a:r>
              <a:rPr kumimoji="0" lang="en-US" sz="2200" b="0" i="0" u="none" strike="noStrike" kern="0" cap="none" spc="0" normalizeH="0" noProof="0" dirty="0" smtClean="0">
                <a:ln>
                  <a:noFill/>
                </a:ln>
                <a:solidFill>
                  <a:schemeClr val="tx1"/>
                </a:solidFill>
                <a:effectLst/>
                <a:uLnTx/>
                <a:uFillTx/>
                <a:latin typeface="+mn-lt"/>
              </a:rPr>
              <a:t> </a:t>
            </a:r>
            <a:endParaRPr kumimoji="0" lang="en-US" sz="22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ts val="12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Documentation</a:t>
            </a:r>
          </a:p>
          <a:p>
            <a:pPr marL="342900" marR="0" lvl="0" indent="-342900" algn="l" defTabSz="914400" rtl="0" eaLnBrk="0" fontAlgn="base" latinLnBrk="0" hangingPunct="0">
              <a:lnSpc>
                <a:spcPct val="100000"/>
              </a:lnSpc>
              <a:spcBef>
                <a:spcPts val="12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Users &amp; Feedback</a:t>
            </a:r>
          </a:p>
          <a:p>
            <a:pPr marL="342900" marR="0" lvl="0" indent="-342900" algn="l" defTabSz="914400" rtl="0" eaLnBrk="0" fontAlgn="base" latinLnBrk="0" hangingPunct="0">
              <a:lnSpc>
                <a:spcPct val="100000"/>
              </a:lnSpc>
              <a:spcBef>
                <a:spcPts val="12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Conclusion</a:t>
            </a:r>
            <a:r>
              <a:rPr kumimoji="0" lang="en-US" sz="2600" b="0" i="0" u="none" strike="noStrike" kern="0" cap="none" spc="0" normalizeH="0" noProof="0" dirty="0" smtClean="0">
                <a:ln>
                  <a:noFill/>
                </a:ln>
                <a:solidFill>
                  <a:schemeClr val="tx1"/>
                </a:solidFill>
                <a:effectLst/>
                <a:uLnTx/>
                <a:uFillTx/>
                <a:latin typeface="+mn-lt"/>
                <a:ea typeface="+mn-ea"/>
                <a:cs typeface="+mn-cs"/>
              </a:rPr>
              <a:t> &amp; </a:t>
            </a:r>
            <a:r>
              <a:rPr kumimoji="0" lang="en-US" sz="2600" b="0" i="0" u="none" strike="noStrike" kern="0" cap="none" spc="0" normalizeH="0" baseline="0" noProof="0" dirty="0" smtClean="0">
                <a:ln>
                  <a:noFill/>
                </a:ln>
                <a:solidFill>
                  <a:schemeClr val="tx1"/>
                </a:solidFill>
                <a:effectLst/>
                <a:uLnTx/>
                <a:uFillTx/>
                <a:latin typeface="+mn-lt"/>
                <a:ea typeface="+mn-ea"/>
                <a:cs typeface="+mn-cs"/>
              </a:rPr>
              <a:t>Path Forward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23555"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23556" name="Rectangle 4"/>
          <p:cNvSpPr>
            <a:spLocks noChangeArrowheads="1"/>
          </p:cNvSpPr>
          <p:nvPr/>
        </p:nvSpPr>
        <p:spPr bwMode="auto">
          <a:xfrm>
            <a:off x="457200" y="-14744"/>
            <a:ext cx="8305800" cy="954107"/>
          </a:xfrm>
          <a:prstGeom prst="rect">
            <a:avLst/>
          </a:prstGeom>
          <a:noFill/>
          <a:ln w="9525">
            <a:noFill/>
            <a:miter lim="800000"/>
            <a:headEnd/>
            <a:tailEnd/>
          </a:ln>
        </p:spPr>
        <p:txBody>
          <a:bodyPr>
            <a:spAutoFit/>
          </a:bodyPr>
          <a:lstStyle/>
          <a:p>
            <a:pPr algn="ctr"/>
            <a:r>
              <a:rPr lang="en-US" sz="2800" b="1" dirty="0"/>
              <a:t>NIGHT: </a:t>
            </a:r>
            <a:r>
              <a:rPr lang="en-US" sz="2800" b="1" dirty="0" smtClean="0">
                <a:solidFill>
                  <a:srgbClr val="FF0000"/>
                </a:solidFill>
              </a:rPr>
              <a:t>IDPS</a:t>
            </a:r>
            <a:r>
              <a:rPr lang="en-US" sz="2800" b="1" dirty="0" smtClean="0"/>
              <a:t> </a:t>
            </a:r>
            <a:r>
              <a:rPr lang="en-US" sz="2800" b="1" dirty="0"/>
              <a:t>L2 minus </a:t>
            </a:r>
            <a:r>
              <a:rPr lang="en-US" sz="2800" b="1" i="1" dirty="0" smtClean="0"/>
              <a:t>in situ drifter </a:t>
            </a:r>
            <a:r>
              <a:rPr lang="en-US" sz="2800" b="1" dirty="0" smtClean="0"/>
              <a:t>SST</a:t>
            </a:r>
            <a:endParaRPr lang="en-US" sz="2800" b="1" dirty="0"/>
          </a:p>
          <a:p>
            <a:pPr algn="ctr"/>
            <a:r>
              <a:rPr lang="en-US" sz="2800" b="1" dirty="0" smtClean="0"/>
              <a:t>23 April 2014</a:t>
            </a:r>
            <a:endParaRPr lang="en-US" sz="3200" b="1" dirty="0"/>
          </a:p>
        </p:txBody>
      </p:sp>
      <p:sp>
        <p:nvSpPr>
          <p:cNvPr id="7" name="Date Placeholder 6"/>
          <p:cNvSpPr>
            <a:spLocks noGrp="1"/>
          </p:cNvSpPr>
          <p:nvPr>
            <p:ph type="dt" sz="half" idx="10"/>
          </p:nvPr>
        </p:nvSpPr>
        <p:spPr/>
        <p:txBody>
          <a:bodyPr/>
          <a:lstStyle/>
          <a:p>
            <a:r>
              <a:rPr lang="en-US" smtClean="0"/>
              <a:t>3 September 2014</a:t>
            </a:r>
            <a:endParaRPr lang="en-US"/>
          </a:p>
        </p:txBody>
      </p:sp>
      <p:sp>
        <p:nvSpPr>
          <p:cNvPr id="8" name="Footer Placeholder 7"/>
          <p:cNvSpPr>
            <a:spLocks noGrp="1"/>
          </p:cNvSpPr>
          <p:nvPr>
            <p:ph type="ftr" sz="quarter" idx="11"/>
          </p:nvPr>
        </p:nvSpPr>
        <p:spPr/>
        <p:txBody>
          <a:bodyPr/>
          <a:lstStyle/>
          <a:p>
            <a:r>
              <a:rPr lang="en-US" smtClean="0"/>
              <a:t>JPSS SST Val3 Maturity Review</a:t>
            </a:r>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20</a:t>
            </a:fld>
            <a:endParaRPr lang="en-US"/>
          </a:p>
        </p:txBody>
      </p:sp>
      <p:sp>
        <p:nvSpPr>
          <p:cNvPr id="11" name="Text Box 8"/>
          <p:cNvSpPr txBox="1">
            <a:spLocks noChangeArrowheads="1"/>
          </p:cNvSpPr>
          <p:nvPr/>
        </p:nvSpPr>
        <p:spPr bwMode="auto">
          <a:xfrm>
            <a:off x="1781650" y="5813569"/>
            <a:ext cx="4826977"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b="1" i="1" dirty="0" smtClean="0">
                <a:solidFill>
                  <a:schemeClr val="bg1"/>
                </a:solidFill>
              </a:rPr>
              <a:t>Much sparser coverage than against L4</a:t>
            </a:r>
          </a:p>
          <a:p>
            <a:pPr marL="225425" indent="-225425">
              <a:buFont typeface="Arial" charset="0"/>
              <a:buChar char="•"/>
            </a:pPr>
            <a:r>
              <a:rPr lang="en-US" b="1" i="1" dirty="0" smtClean="0">
                <a:solidFill>
                  <a:schemeClr val="bg1"/>
                </a:solidFill>
              </a:rPr>
              <a:t>Not fully representative of </a:t>
            </a:r>
            <a:r>
              <a:rPr lang="en-US" b="1" i="1" dirty="0" smtClean="0">
                <a:solidFill>
                  <a:schemeClr val="bg1"/>
                </a:solidFill>
              </a:rPr>
              <a:t>global ocean</a:t>
            </a:r>
            <a:endParaRPr lang="en-US" b="1" i="1" dirty="0">
              <a:solidFill>
                <a:schemeClr val="bg1"/>
              </a:solidFill>
            </a:endParaRPr>
          </a:p>
        </p:txBody>
      </p:sp>
      <p:pic>
        <p:nvPicPr>
          <p:cNvPr id="103426" name="Picture 2" descr="High Resolution SST - Reference"/>
          <p:cNvPicPr>
            <a:picLocks noChangeAspect="1" noChangeArrowheads="1"/>
          </p:cNvPicPr>
          <p:nvPr/>
        </p:nvPicPr>
        <p:blipFill>
          <a:blip r:embed="rId3" cstate="print"/>
          <a:srcRect/>
          <a:stretch>
            <a:fillRect/>
          </a:stretch>
        </p:blipFill>
        <p:spPr bwMode="auto">
          <a:xfrm>
            <a:off x="393192" y="1051560"/>
            <a:ext cx="8362950" cy="47625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23555"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23556" name="Rectangle 4"/>
          <p:cNvSpPr>
            <a:spLocks noChangeArrowheads="1"/>
          </p:cNvSpPr>
          <p:nvPr/>
        </p:nvSpPr>
        <p:spPr bwMode="auto">
          <a:xfrm>
            <a:off x="457200" y="-14744"/>
            <a:ext cx="8305800" cy="954107"/>
          </a:xfrm>
          <a:prstGeom prst="rect">
            <a:avLst/>
          </a:prstGeom>
          <a:noFill/>
          <a:ln w="9525">
            <a:noFill/>
            <a:miter lim="800000"/>
            <a:headEnd/>
            <a:tailEnd/>
          </a:ln>
        </p:spPr>
        <p:txBody>
          <a:bodyPr>
            <a:spAutoFit/>
          </a:bodyPr>
          <a:lstStyle/>
          <a:p>
            <a:pPr algn="ctr"/>
            <a:r>
              <a:rPr lang="en-US" sz="2800" b="1" dirty="0"/>
              <a:t>NIGHT: </a:t>
            </a:r>
            <a:r>
              <a:rPr lang="en-US" sz="2800" b="1" dirty="0">
                <a:solidFill>
                  <a:srgbClr val="00CC00"/>
                </a:solidFill>
              </a:rPr>
              <a:t>ACSPO</a:t>
            </a:r>
            <a:r>
              <a:rPr lang="en-US" sz="2800" b="1" dirty="0"/>
              <a:t> L2 minus </a:t>
            </a:r>
            <a:r>
              <a:rPr lang="en-US" sz="2800" b="1" i="1" dirty="0" smtClean="0"/>
              <a:t>in situ drifter </a:t>
            </a:r>
            <a:r>
              <a:rPr lang="en-US" sz="2800" b="1" dirty="0" smtClean="0"/>
              <a:t>SST</a:t>
            </a:r>
            <a:endParaRPr lang="en-US" sz="2800" b="1" dirty="0"/>
          </a:p>
          <a:p>
            <a:pPr algn="ctr"/>
            <a:r>
              <a:rPr lang="en-US" sz="2800" b="1" dirty="0" smtClean="0"/>
              <a:t>23 April 2014</a:t>
            </a:r>
            <a:endParaRPr lang="en-US" sz="3200" b="1" dirty="0"/>
          </a:p>
        </p:txBody>
      </p:sp>
      <p:sp>
        <p:nvSpPr>
          <p:cNvPr id="7" name="Date Placeholder 6"/>
          <p:cNvSpPr>
            <a:spLocks noGrp="1"/>
          </p:cNvSpPr>
          <p:nvPr>
            <p:ph type="dt" sz="half" idx="10"/>
          </p:nvPr>
        </p:nvSpPr>
        <p:spPr/>
        <p:txBody>
          <a:bodyPr/>
          <a:lstStyle/>
          <a:p>
            <a:r>
              <a:rPr lang="en-US" smtClean="0"/>
              <a:t>3 September 2014</a:t>
            </a:r>
            <a:endParaRPr lang="en-US"/>
          </a:p>
        </p:txBody>
      </p:sp>
      <p:sp>
        <p:nvSpPr>
          <p:cNvPr id="8" name="Footer Placeholder 7"/>
          <p:cNvSpPr>
            <a:spLocks noGrp="1"/>
          </p:cNvSpPr>
          <p:nvPr>
            <p:ph type="ftr" sz="quarter" idx="11"/>
          </p:nvPr>
        </p:nvSpPr>
        <p:spPr/>
        <p:txBody>
          <a:bodyPr/>
          <a:lstStyle/>
          <a:p>
            <a:r>
              <a:rPr lang="en-US" smtClean="0"/>
              <a:t>JPSS SST Val3 Maturity Review</a:t>
            </a:r>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21</a:t>
            </a:fld>
            <a:endParaRPr lang="en-US"/>
          </a:p>
        </p:txBody>
      </p:sp>
      <p:sp>
        <p:nvSpPr>
          <p:cNvPr id="11" name="Text Box 8"/>
          <p:cNvSpPr txBox="1">
            <a:spLocks noChangeArrowheads="1"/>
          </p:cNvSpPr>
          <p:nvPr/>
        </p:nvSpPr>
        <p:spPr bwMode="auto">
          <a:xfrm>
            <a:off x="1781650" y="5813569"/>
            <a:ext cx="5381150"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b="1" i="1" dirty="0" smtClean="0">
                <a:solidFill>
                  <a:schemeClr val="bg1"/>
                </a:solidFill>
              </a:rPr>
              <a:t>ACSPO </a:t>
            </a:r>
            <a:r>
              <a:rPr lang="en-US" b="1" i="1" dirty="0" smtClean="0">
                <a:solidFill>
                  <a:schemeClr val="bg1"/>
                </a:solidFill>
              </a:rPr>
              <a:t>match-ups: Comparable </a:t>
            </a:r>
            <a:r>
              <a:rPr lang="en-US" b="1" i="1" dirty="0" smtClean="0">
                <a:solidFill>
                  <a:schemeClr val="bg1"/>
                </a:solidFill>
              </a:rPr>
              <a:t>with IDPS</a:t>
            </a:r>
          </a:p>
          <a:p>
            <a:pPr marL="225425" indent="-225425">
              <a:buFont typeface="Arial" charset="0"/>
              <a:buChar char="•"/>
            </a:pPr>
            <a:r>
              <a:rPr lang="en-US" b="1" i="1" dirty="0" smtClean="0">
                <a:solidFill>
                  <a:schemeClr val="bg1"/>
                </a:solidFill>
              </a:rPr>
              <a:t>F</a:t>
            </a:r>
            <a:r>
              <a:rPr lang="en-US" b="1" i="1" dirty="0" smtClean="0">
                <a:solidFill>
                  <a:schemeClr val="bg1"/>
                </a:solidFill>
              </a:rPr>
              <a:t>ewer </a:t>
            </a:r>
            <a:r>
              <a:rPr lang="en-US" b="1" i="1" dirty="0" smtClean="0">
                <a:solidFill>
                  <a:schemeClr val="bg1"/>
                </a:solidFill>
              </a:rPr>
              <a:t>cold </a:t>
            </a:r>
            <a:r>
              <a:rPr lang="el-GR" b="1" i="1" dirty="0" smtClean="0">
                <a:solidFill>
                  <a:schemeClr val="bg1"/>
                </a:solidFill>
              </a:rPr>
              <a:t>Δ</a:t>
            </a:r>
            <a:r>
              <a:rPr lang="en-US" b="1" i="1" dirty="0" smtClean="0">
                <a:solidFill>
                  <a:schemeClr val="bg1"/>
                </a:solidFill>
              </a:rPr>
              <a:t>SSTs than in IDPS </a:t>
            </a:r>
            <a:endParaRPr lang="en-US" b="1" i="1" dirty="0">
              <a:solidFill>
                <a:schemeClr val="bg1"/>
              </a:solidFill>
            </a:endParaRPr>
          </a:p>
        </p:txBody>
      </p:sp>
      <p:pic>
        <p:nvPicPr>
          <p:cNvPr id="89092" name="Picture 4" descr="High Resolution SST - Reference"/>
          <p:cNvPicPr>
            <a:picLocks noChangeAspect="1" noChangeArrowheads="1"/>
          </p:cNvPicPr>
          <p:nvPr/>
        </p:nvPicPr>
        <p:blipFill>
          <a:blip r:embed="rId3" cstate="print"/>
          <a:srcRect/>
          <a:stretch>
            <a:fillRect/>
          </a:stretch>
        </p:blipFill>
        <p:spPr bwMode="auto">
          <a:xfrm>
            <a:off x="393192" y="1051560"/>
            <a:ext cx="8362950" cy="47625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23555"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23556" name="Rectangle 4"/>
          <p:cNvSpPr>
            <a:spLocks noChangeArrowheads="1"/>
          </p:cNvSpPr>
          <p:nvPr/>
        </p:nvSpPr>
        <p:spPr bwMode="auto">
          <a:xfrm>
            <a:off x="457200" y="-14744"/>
            <a:ext cx="8305800" cy="954107"/>
          </a:xfrm>
          <a:prstGeom prst="rect">
            <a:avLst/>
          </a:prstGeom>
          <a:noFill/>
          <a:ln w="9525">
            <a:noFill/>
            <a:miter lim="800000"/>
            <a:headEnd/>
            <a:tailEnd/>
          </a:ln>
        </p:spPr>
        <p:txBody>
          <a:bodyPr>
            <a:spAutoFit/>
          </a:bodyPr>
          <a:lstStyle/>
          <a:p>
            <a:pPr algn="ctr"/>
            <a:r>
              <a:rPr lang="en-US" sz="2800" b="1" dirty="0"/>
              <a:t>NIGHT: </a:t>
            </a:r>
            <a:r>
              <a:rPr lang="en-US" sz="2800" b="1" dirty="0" smtClean="0">
                <a:solidFill>
                  <a:srgbClr val="0000FF"/>
                </a:solidFill>
              </a:rPr>
              <a:t>NAVO</a:t>
            </a:r>
            <a:r>
              <a:rPr lang="en-US" sz="2800" b="1" dirty="0" smtClean="0"/>
              <a:t> </a:t>
            </a:r>
            <a:r>
              <a:rPr lang="en-US" sz="2800" b="1" dirty="0"/>
              <a:t>L2 minus </a:t>
            </a:r>
            <a:r>
              <a:rPr lang="en-US" sz="2800" b="1" i="1" dirty="0" smtClean="0"/>
              <a:t>in situ drifter </a:t>
            </a:r>
            <a:r>
              <a:rPr lang="en-US" sz="2800" b="1" dirty="0" smtClean="0"/>
              <a:t>SST</a:t>
            </a:r>
            <a:endParaRPr lang="en-US" sz="2800" b="1" dirty="0"/>
          </a:p>
          <a:p>
            <a:pPr algn="ctr"/>
            <a:r>
              <a:rPr lang="en-US" sz="2800" b="1" dirty="0" smtClean="0"/>
              <a:t>23 April 2014</a:t>
            </a:r>
            <a:endParaRPr lang="en-US" sz="3200" b="1" dirty="0"/>
          </a:p>
        </p:txBody>
      </p:sp>
      <p:sp>
        <p:nvSpPr>
          <p:cNvPr id="7" name="Date Placeholder 6"/>
          <p:cNvSpPr>
            <a:spLocks noGrp="1"/>
          </p:cNvSpPr>
          <p:nvPr>
            <p:ph type="dt" sz="half" idx="10"/>
          </p:nvPr>
        </p:nvSpPr>
        <p:spPr/>
        <p:txBody>
          <a:bodyPr/>
          <a:lstStyle/>
          <a:p>
            <a:r>
              <a:rPr lang="en-US" smtClean="0"/>
              <a:t>3 September 2014</a:t>
            </a:r>
            <a:endParaRPr lang="en-US"/>
          </a:p>
        </p:txBody>
      </p:sp>
      <p:sp>
        <p:nvSpPr>
          <p:cNvPr id="8" name="Footer Placeholder 7"/>
          <p:cNvSpPr>
            <a:spLocks noGrp="1"/>
          </p:cNvSpPr>
          <p:nvPr>
            <p:ph type="ftr" sz="quarter" idx="11"/>
          </p:nvPr>
        </p:nvSpPr>
        <p:spPr/>
        <p:txBody>
          <a:bodyPr/>
          <a:lstStyle/>
          <a:p>
            <a:r>
              <a:rPr lang="en-US" smtClean="0"/>
              <a:t>JPSS SST Val3 Maturity Review</a:t>
            </a:r>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22</a:t>
            </a:fld>
            <a:endParaRPr lang="en-US"/>
          </a:p>
        </p:txBody>
      </p:sp>
      <p:pic>
        <p:nvPicPr>
          <p:cNvPr id="87044" name="Picture 4" descr="High Resolution SST - Reference"/>
          <p:cNvPicPr>
            <a:picLocks noChangeAspect="1" noChangeArrowheads="1"/>
          </p:cNvPicPr>
          <p:nvPr/>
        </p:nvPicPr>
        <p:blipFill>
          <a:blip r:embed="rId3" cstate="print"/>
          <a:srcRect/>
          <a:stretch>
            <a:fillRect/>
          </a:stretch>
        </p:blipFill>
        <p:spPr bwMode="auto">
          <a:xfrm>
            <a:off x="393192" y="1051560"/>
            <a:ext cx="8362950" cy="4762500"/>
          </a:xfrm>
          <a:prstGeom prst="rect">
            <a:avLst/>
          </a:prstGeom>
          <a:noFill/>
        </p:spPr>
      </p:pic>
      <p:sp>
        <p:nvSpPr>
          <p:cNvPr id="10" name="Text Box 8"/>
          <p:cNvSpPr txBox="1">
            <a:spLocks noChangeArrowheads="1"/>
          </p:cNvSpPr>
          <p:nvPr/>
        </p:nvSpPr>
        <p:spPr bwMode="auto">
          <a:xfrm>
            <a:off x="1781650" y="5813569"/>
            <a:ext cx="5914550"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b="1" i="1" dirty="0" smtClean="0">
                <a:solidFill>
                  <a:schemeClr val="bg1"/>
                </a:solidFill>
              </a:rPr>
              <a:t>NAVO match-ups much sparser than IDPS/ACSPO</a:t>
            </a:r>
          </a:p>
          <a:p>
            <a:pPr marL="225425" indent="-225425">
              <a:buFont typeface="Arial" charset="0"/>
              <a:buChar char="•"/>
            </a:pPr>
            <a:r>
              <a:rPr lang="en-US" b="1" i="1" dirty="0" smtClean="0">
                <a:solidFill>
                  <a:schemeClr val="bg1"/>
                </a:solidFill>
              </a:rPr>
              <a:t>Similarly to ACSPO, very few cold outliers</a:t>
            </a:r>
            <a:endParaRPr lang="en-US" b="1" i="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25603"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25606" name="Rectangle 4"/>
          <p:cNvSpPr>
            <a:spLocks noChangeArrowheads="1"/>
          </p:cNvSpPr>
          <p:nvPr/>
        </p:nvSpPr>
        <p:spPr bwMode="auto">
          <a:xfrm>
            <a:off x="457200" y="-14744"/>
            <a:ext cx="8305800" cy="954107"/>
          </a:xfrm>
          <a:prstGeom prst="rect">
            <a:avLst/>
          </a:prstGeom>
          <a:noFill/>
          <a:ln w="9525">
            <a:noFill/>
            <a:miter lim="800000"/>
            <a:headEnd/>
            <a:tailEnd/>
          </a:ln>
        </p:spPr>
        <p:txBody>
          <a:bodyPr>
            <a:spAutoFit/>
          </a:bodyPr>
          <a:lstStyle/>
          <a:p>
            <a:pPr algn="ctr"/>
            <a:r>
              <a:rPr lang="en-US" sz="2800" b="1" dirty="0"/>
              <a:t>NIGHT: </a:t>
            </a:r>
            <a:r>
              <a:rPr lang="en-US" sz="2800" b="1" dirty="0" smtClean="0">
                <a:solidFill>
                  <a:srgbClr val="FF0000"/>
                </a:solidFill>
              </a:rPr>
              <a:t>IDPS</a:t>
            </a:r>
            <a:r>
              <a:rPr lang="en-US" sz="2800" b="1" dirty="0" smtClean="0"/>
              <a:t> </a:t>
            </a:r>
            <a:r>
              <a:rPr lang="en-US" sz="2800" b="1" dirty="0"/>
              <a:t>L2 minus </a:t>
            </a:r>
            <a:r>
              <a:rPr lang="en-US" sz="2800" b="1" i="1" dirty="0" smtClean="0"/>
              <a:t>in situ</a:t>
            </a:r>
            <a:r>
              <a:rPr lang="en-US" sz="2800" b="1" dirty="0" smtClean="0"/>
              <a:t> SST</a:t>
            </a:r>
            <a:endParaRPr lang="en-US" sz="2800" b="1" dirty="0"/>
          </a:p>
          <a:p>
            <a:pPr algn="ctr"/>
            <a:r>
              <a:rPr lang="en-US" sz="2800" b="1" dirty="0" smtClean="0"/>
              <a:t>23 April 2014</a:t>
            </a:r>
            <a:endParaRPr lang="en-US" sz="3200" b="1" dirty="0"/>
          </a:p>
        </p:txBody>
      </p:sp>
      <p:sp>
        <p:nvSpPr>
          <p:cNvPr id="7" name="Date Placeholder 6"/>
          <p:cNvSpPr>
            <a:spLocks noGrp="1"/>
          </p:cNvSpPr>
          <p:nvPr>
            <p:ph type="dt" sz="half" idx="10"/>
          </p:nvPr>
        </p:nvSpPr>
        <p:spPr/>
        <p:txBody>
          <a:bodyPr/>
          <a:lstStyle/>
          <a:p>
            <a:r>
              <a:rPr lang="en-US" smtClean="0"/>
              <a:t>3 September 2014</a:t>
            </a:r>
            <a:endParaRPr lang="en-US"/>
          </a:p>
        </p:txBody>
      </p:sp>
      <p:sp>
        <p:nvSpPr>
          <p:cNvPr id="8" name="Footer Placeholder 7"/>
          <p:cNvSpPr>
            <a:spLocks noGrp="1"/>
          </p:cNvSpPr>
          <p:nvPr>
            <p:ph type="ftr" sz="quarter" idx="11"/>
          </p:nvPr>
        </p:nvSpPr>
        <p:spPr/>
        <p:txBody>
          <a:bodyPr/>
          <a:lstStyle/>
          <a:p>
            <a:r>
              <a:rPr lang="en-US" smtClean="0"/>
              <a:t>JPSS SST Val3 Maturity Review</a:t>
            </a:r>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23</a:t>
            </a:fld>
            <a:endParaRPr lang="en-US"/>
          </a:p>
        </p:txBody>
      </p:sp>
      <p:sp>
        <p:nvSpPr>
          <p:cNvPr id="11" name="Text Box 8"/>
          <p:cNvSpPr txBox="1">
            <a:spLocks noChangeArrowheads="1"/>
          </p:cNvSpPr>
          <p:nvPr/>
        </p:nvSpPr>
        <p:spPr bwMode="auto">
          <a:xfrm>
            <a:off x="1295400" y="5802313"/>
            <a:ext cx="7467600" cy="646331"/>
          </a:xfrm>
          <a:prstGeom prst="rect">
            <a:avLst/>
          </a:prstGeom>
          <a:solidFill>
            <a:srgbClr val="0000FF"/>
          </a:solidFill>
          <a:ln w="9525">
            <a:noFill/>
            <a:miter lim="800000"/>
            <a:headEnd/>
            <a:tailEnd/>
          </a:ln>
        </p:spPr>
        <p:txBody>
          <a:bodyPr wrap="square">
            <a:spAutoFit/>
          </a:bodyPr>
          <a:lstStyle/>
          <a:p>
            <a:pPr marL="288925" indent="-288925">
              <a:buFont typeface="Arial" charset="0"/>
              <a:buChar char="•"/>
            </a:pPr>
            <a:r>
              <a:rPr lang="en-US" b="1" i="1" dirty="0" smtClean="0">
                <a:solidFill>
                  <a:schemeClr val="bg1"/>
                </a:solidFill>
              </a:rPr>
              <a:t>Shape close </a:t>
            </a:r>
            <a:r>
              <a:rPr lang="en-US" b="1" i="1" dirty="0">
                <a:solidFill>
                  <a:schemeClr val="bg1"/>
                </a:solidFill>
              </a:rPr>
              <a:t>to Gaussian </a:t>
            </a:r>
            <a:r>
              <a:rPr lang="en-US" b="1" i="1" dirty="0" smtClean="0">
                <a:solidFill>
                  <a:schemeClr val="bg1"/>
                </a:solidFill>
              </a:rPr>
              <a:t>– except cold tail </a:t>
            </a:r>
            <a:r>
              <a:rPr lang="en-US" b="1" i="1" dirty="0" smtClean="0">
                <a:solidFill>
                  <a:schemeClr val="bg1"/>
                </a:solidFill>
              </a:rPr>
              <a:t>&amp; </a:t>
            </a:r>
            <a:r>
              <a:rPr lang="en-US" b="1" i="1" dirty="0" smtClean="0">
                <a:solidFill>
                  <a:schemeClr val="bg1"/>
                </a:solidFill>
              </a:rPr>
              <a:t>positive outliers</a:t>
            </a:r>
            <a:endParaRPr lang="en-US" b="1" i="1" dirty="0">
              <a:solidFill>
                <a:schemeClr val="bg1"/>
              </a:solidFill>
            </a:endParaRPr>
          </a:p>
          <a:p>
            <a:pPr marL="288925" indent="-288925">
              <a:buFont typeface="Arial" charset="0"/>
              <a:buChar char="•"/>
            </a:pPr>
            <a:r>
              <a:rPr lang="en-US" b="1" i="1" dirty="0" smtClean="0">
                <a:solidFill>
                  <a:schemeClr val="bg1"/>
                </a:solidFill>
              </a:rPr>
              <a:t>Performance </a:t>
            </a:r>
            <a:r>
              <a:rPr lang="en-US" b="1" i="1" dirty="0">
                <a:solidFill>
                  <a:schemeClr val="bg1"/>
                </a:solidFill>
              </a:rPr>
              <a:t>Stats </a:t>
            </a:r>
            <a:r>
              <a:rPr lang="en-US" b="1" i="1" dirty="0" smtClean="0">
                <a:solidFill>
                  <a:schemeClr val="bg1"/>
                </a:solidFill>
              </a:rPr>
              <a:t>within specs (Bias&lt;0.2K, STD&lt;0.6K)</a:t>
            </a:r>
            <a:endParaRPr lang="en-US" b="1" i="1" dirty="0">
              <a:solidFill>
                <a:schemeClr val="bg1"/>
              </a:solidFill>
            </a:endParaRPr>
          </a:p>
        </p:txBody>
      </p:sp>
      <p:pic>
        <p:nvPicPr>
          <p:cNvPr id="105474" name="Picture 2" descr="High Resolution SST - Reference"/>
          <p:cNvPicPr>
            <a:picLocks noChangeAspect="1" noChangeArrowheads="1"/>
          </p:cNvPicPr>
          <p:nvPr/>
        </p:nvPicPr>
        <p:blipFill>
          <a:blip r:embed="rId3" cstate="print"/>
          <a:srcRect/>
          <a:stretch>
            <a:fillRect/>
          </a:stretch>
        </p:blipFill>
        <p:spPr bwMode="auto">
          <a:xfrm>
            <a:off x="1453896" y="1143000"/>
            <a:ext cx="6238875" cy="4572000"/>
          </a:xfrm>
          <a:prstGeom prst="rect">
            <a:avLst/>
          </a:prstGeom>
          <a:noFill/>
        </p:spPr>
      </p:pic>
      <p:sp>
        <p:nvSpPr>
          <p:cNvPr id="12" name="Oval 11"/>
          <p:cNvSpPr/>
          <p:nvPr/>
        </p:nvSpPr>
        <p:spPr bwMode="auto">
          <a:xfrm>
            <a:off x="2286000" y="1447800"/>
            <a:ext cx="914400" cy="457200"/>
          </a:xfrm>
          <a:prstGeom prst="ellipse">
            <a:avLst/>
          </a:prstGeom>
          <a:solidFill>
            <a:srgbClr val="0000FF">
              <a:alpha val="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p:cNvSpPr/>
          <p:nvPr/>
        </p:nvSpPr>
        <p:spPr bwMode="auto">
          <a:xfrm>
            <a:off x="2289459" y="2438400"/>
            <a:ext cx="1139541" cy="609600"/>
          </a:xfrm>
          <a:prstGeom prst="ellipse">
            <a:avLst/>
          </a:prstGeom>
          <a:solidFill>
            <a:srgbClr val="0000FF">
              <a:alpha val="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25603"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25606" name="Rectangle 4"/>
          <p:cNvSpPr>
            <a:spLocks noChangeArrowheads="1"/>
          </p:cNvSpPr>
          <p:nvPr/>
        </p:nvSpPr>
        <p:spPr bwMode="auto">
          <a:xfrm>
            <a:off x="457200" y="-14744"/>
            <a:ext cx="8305800" cy="954107"/>
          </a:xfrm>
          <a:prstGeom prst="rect">
            <a:avLst/>
          </a:prstGeom>
          <a:noFill/>
          <a:ln w="9525">
            <a:noFill/>
            <a:miter lim="800000"/>
            <a:headEnd/>
            <a:tailEnd/>
          </a:ln>
        </p:spPr>
        <p:txBody>
          <a:bodyPr>
            <a:spAutoFit/>
          </a:bodyPr>
          <a:lstStyle/>
          <a:p>
            <a:pPr algn="ctr"/>
            <a:r>
              <a:rPr lang="en-US" sz="2800" b="1" dirty="0"/>
              <a:t>NIGHT: </a:t>
            </a:r>
            <a:r>
              <a:rPr lang="en-US" sz="2800" b="1" dirty="0">
                <a:solidFill>
                  <a:srgbClr val="00B050"/>
                </a:solidFill>
              </a:rPr>
              <a:t>ACSPO</a:t>
            </a:r>
            <a:r>
              <a:rPr lang="en-US" sz="2800" b="1" dirty="0"/>
              <a:t> L2 minus </a:t>
            </a:r>
            <a:r>
              <a:rPr lang="en-US" sz="2800" b="1" i="1" dirty="0" smtClean="0"/>
              <a:t>in situ</a:t>
            </a:r>
            <a:r>
              <a:rPr lang="en-US" sz="2800" b="1" dirty="0" smtClean="0"/>
              <a:t> SST</a:t>
            </a:r>
            <a:endParaRPr lang="en-US" sz="2800" b="1" dirty="0"/>
          </a:p>
          <a:p>
            <a:pPr algn="ctr"/>
            <a:r>
              <a:rPr lang="en-US" sz="2800" b="1" dirty="0" smtClean="0"/>
              <a:t>23 April 2014</a:t>
            </a:r>
            <a:endParaRPr lang="en-US" sz="3200" b="1" dirty="0"/>
          </a:p>
        </p:txBody>
      </p:sp>
      <p:sp>
        <p:nvSpPr>
          <p:cNvPr id="7" name="Date Placeholder 6"/>
          <p:cNvSpPr>
            <a:spLocks noGrp="1"/>
          </p:cNvSpPr>
          <p:nvPr>
            <p:ph type="dt" sz="half" idx="10"/>
          </p:nvPr>
        </p:nvSpPr>
        <p:spPr/>
        <p:txBody>
          <a:bodyPr/>
          <a:lstStyle/>
          <a:p>
            <a:r>
              <a:rPr lang="en-US" smtClean="0"/>
              <a:t>3 September 2014</a:t>
            </a:r>
            <a:endParaRPr lang="en-US"/>
          </a:p>
        </p:txBody>
      </p:sp>
      <p:sp>
        <p:nvSpPr>
          <p:cNvPr id="8" name="Footer Placeholder 7"/>
          <p:cNvSpPr>
            <a:spLocks noGrp="1"/>
          </p:cNvSpPr>
          <p:nvPr>
            <p:ph type="ftr" sz="quarter" idx="11"/>
          </p:nvPr>
        </p:nvSpPr>
        <p:spPr/>
        <p:txBody>
          <a:bodyPr/>
          <a:lstStyle/>
          <a:p>
            <a:r>
              <a:rPr lang="en-US" smtClean="0"/>
              <a:t>JPSS SST Val3 Maturity Review</a:t>
            </a:r>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24</a:t>
            </a:fld>
            <a:endParaRPr lang="en-US"/>
          </a:p>
        </p:txBody>
      </p:sp>
      <p:pic>
        <p:nvPicPr>
          <p:cNvPr id="29698" name="Picture 2" descr="High Resolution SST - Reference"/>
          <p:cNvPicPr>
            <a:picLocks noChangeAspect="1" noChangeArrowheads="1"/>
          </p:cNvPicPr>
          <p:nvPr/>
        </p:nvPicPr>
        <p:blipFill>
          <a:blip r:embed="rId3" cstate="print"/>
          <a:srcRect/>
          <a:stretch>
            <a:fillRect/>
          </a:stretch>
        </p:blipFill>
        <p:spPr bwMode="auto">
          <a:xfrm>
            <a:off x="1453896" y="1143000"/>
            <a:ext cx="6238875" cy="4572000"/>
          </a:xfrm>
          <a:prstGeom prst="rect">
            <a:avLst/>
          </a:prstGeom>
          <a:noFill/>
        </p:spPr>
      </p:pic>
      <p:sp>
        <p:nvSpPr>
          <p:cNvPr id="11" name="Text Box 8"/>
          <p:cNvSpPr txBox="1">
            <a:spLocks noChangeArrowheads="1"/>
          </p:cNvSpPr>
          <p:nvPr/>
        </p:nvSpPr>
        <p:spPr bwMode="auto">
          <a:xfrm>
            <a:off x="1447800" y="5802313"/>
            <a:ext cx="7162800" cy="646331"/>
          </a:xfrm>
          <a:prstGeom prst="rect">
            <a:avLst/>
          </a:prstGeom>
          <a:solidFill>
            <a:srgbClr val="0000FF"/>
          </a:solidFill>
          <a:ln w="9525">
            <a:noFill/>
            <a:miter lim="800000"/>
            <a:headEnd/>
            <a:tailEnd/>
          </a:ln>
        </p:spPr>
        <p:txBody>
          <a:bodyPr wrap="square">
            <a:spAutoFit/>
          </a:bodyPr>
          <a:lstStyle/>
          <a:p>
            <a:pPr marL="288925" indent="-288925">
              <a:buFont typeface="Arial" charset="0"/>
              <a:buChar char="•"/>
            </a:pPr>
            <a:r>
              <a:rPr lang="en-US" b="1" i="1" dirty="0" smtClean="0">
                <a:solidFill>
                  <a:schemeClr val="bg1"/>
                </a:solidFill>
              </a:rPr>
              <a:t>ACSPO: Shape </a:t>
            </a:r>
            <a:r>
              <a:rPr lang="en-US" b="1" i="1" dirty="0" smtClean="0">
                <a:solidFill>
                  <a:schemeClr val="bg1"/>
                </a:solidFill>
              </a:rPr>
              <a:t>closer </a:t>
            </a:r>
            <a:r>
              <a:rPr lang="en-US" b="1" i="1" dirty="0">
                <a:solidFill>
                  <a:schemeClr val="bg1"/>
                </a:solidFill>
              </a:rPr>
              <a:t>to Gaussian </a:t>
            </a:r>
            <a:r>
              <a:rPr lang="en-US" b="1" i="1" dirty="0" smtClean="0">
                <a:solidFill>
                  <a:schemeClr val="bg1"/>
                </a:solidFill>
              </a:rPr>
              <a:t>than IDPS</a:t>
            </a:r>
            <a:endParaRPr lang="en-US" b="1" i="1" dirty="0">
              <a:solidFill>
                <a:schemeClr val="bg1"/>
              </a:solidFill>
            </a:endParaRPr>
          </a:p>
          <a:p>
            <a:pPr marL="288925" indent="-288925">
              <a:buFont typeface="Arial" charset="0"/>
              <a:buChar char="•"/>
            </a:pPr>
            <a:r>
              <a:rPr lang="en-US" b="1" i="1" dirty="0" smtClean="0">
                <a:solidFill>
                  <a:schemeClr val="bg1"/>
                </a:solidFill>
              </a:rPr>
              <a:t>Performance </a:t>
            </a:r>
            <a:r>
              <a:rPr lang="en-US" b="1" i="1" dirty="0">
                <a:solidFill>
                  <a:schemeClr val="bg1"/>
                </a:solidFill>
              </a:rPr>
              <a:t>Stats </a:t>
            </a:r>
            <a:r>
              <a:rPr lang="en-US" b="1" i="1" dirty="0" smtClean="0">
                <a:solidFill>
                  <a:schemeClr val="bg1"/>
                </a:solidFill>
              </a:rPr>
              <a:t>well within specs (Bias&lt;0.2K, STD&lt;0.6K)</a:t>
            </a:r>
            <a:endParaRPr lang="en-US" b="1" i="1" dirty="0">
              <a:solidFill>
                <a:schemeClr val="bg1"/>
              </a:solidFill>
            </a:endParaRPr>
          </a:p>
        </p:txBody>
      </p:sp>
      <p:sp>
        <p:nvSpPr>
          <p:cNvPr id="12" name="Oval 11"/>
          <p:cNvSpPr/>
          <p:nvPr/>
        </p:nvSpPr>
        <p:spPr bwMode="auto">
          <a:xfrm>
            <a:off x="2286000" y="1447800"/>
            <a:ext cx="914400" cy="457200"/>
          </a:xfrm>
          <a:prstGeom prst="ellipse">
            <a:avLst/>
          </a:prstGeom>
          <a:solidFill>
            <a:srgbClr val="0000FF">
              <a:alpha val="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p:cNvSpPr/>
          <p:nvPr/>
        </p:nvSpPr>
        <p:spPr bwMode="auto">
          <a:xfrm>
            <a:off x="2289459" y="2438400"/>
            <a:ext cx="1139541" cy="609600"/>
          </a:xfrm>
          <a:prstGeom prst="ellipse">
            <a:avLst/>
          </a:prstGeom>
          <a:solidFill>
            <a:srgbClr val="0000FF">
              <a:alpha val="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25603"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25606" name="Rectangle 4"/>
          <p:cNvSpPr>
            <a:spLocks noChangeArrowheads="1"/>
          </p:cNvSpPr>
          <p:nvPr/>
        </p:nvSpPr>
        <p:spPr bwMode="auto">
          <a:xfrm>
            <a:off x="457200" y="-14744"/>
            <a:ext cx="8305800" cy="954107"/>
          </a:xfrm>
          <a:prstGeom prst="rect">
            <a:avLst/>
          </a:prstGeom>
          <a:noFill/>
          <a:ln w="9525">
            <a:noFill/>
            <a:miter lim="800000"/>
            <a:headEnd/>
            <a:tailEnd/>
          </a:ln>
        </p:spPr>
        <p:txBody>
          <a:bodyPr>
            <a:spAutoFit/>
          </a:bodyPr>
          <a:lstStyle/>
          <a:p>
            <a:pPr algn="ctr"/>
            <a:r>
              <a:rPr lang="en-US" sz="2800" b="1" dirty="0"/>
              <a:t>NIGHT: </a:t>
            </a:r>
            <a:r>
              <a:rPr lang="en-US" sz="2800" b="1" dirty="0" smtClean="0">
                <a:solidFill>
                  <a:srgbClr val="0000FF"/>
                </a:solidFill>
              </a:rPr>
              <a:t>NAVO</a:t>
            </a:r>
            <a:r>
              <a:rPr lang="en-US" sz="2800" b="1" dirty="0" smtClean="0"/>
              <a:t> </a:t>
            </a:r>
            <a:r>
              <a:rPr lang="en-US" sz="2800" b="1" dirty="0"/>
              <a:t>L2 minus </a:t>
            </a:r>
            <a:r>
              <a:rPr lang="en-US" sz="2800" b="1" i="1" dirty="0" smtClean="0"/>
              <a:t>in situ</a:t>
            </a:r>
            <a:r>
              <a:rPr lang="en-US" sz="2800" b="1" dirty="0" smtClean="0"/>
              <a:t> SST</a:t>
            </a:r>
            <a:endParaRPr lang="en-US" sz="2800" b="1" dirty="0"/>
          </a:p>
          <a:p>
            <a:pPr algn="ctr"/>
            <a:r>
              <a:rPr lang="en-US" sz="2800" b="1" dirty="0" smtClean="0"/>
              <a:t>23 April 2014</a:t>
            </a:r>
            <a:endParaRPr lang="en-US" sz="3200" b="1" dirty="0"/>
          </a:p>
        </p:txBody>
      </p:sp>
      <p:sp>
        <p:nvSpPr>
          <p:cNvPr id="7" name="Date Placeholder 6"/>
          <p:cNvSpPr>
            <a:spLocks noGrp="1"/>
          </p:cNvSpPr>
          <p:nvPr>
            <p:ph type="dt" sz="half" idx="10"/>
          </p:nvPr>
        </p:nvSpPr>
        <p:spPr/>
        <p:txBody>
          <a:bodyPr/>
          <a:lstStyle/>
          <a:p>
            <a:r>
              <a:rPr lang="en-US" smtClean="0"/>
              <a:t>3 September 2014</a:t>
            </a:r>
            <a:endParaRPr lang="en-US"/>
          </a:p>
        </p:txBody>
      </p:sp>
      <p:sp>
        <p:nvSpPr>
          <p:cNvPr id="8" name="Footer Placeholder 7"/>
          <p:cNvSpPr>
            <a:spLocks noGrp="1"/>
          </p:cNvSpPr>
          <p:nvPr>
            <p:ph type="ftr" sz="quarter" idx="11"/>
          </p:nvPr>
        </p:nvSpPr>
        <p:spPr/>
        <p:txBody>
          <a:bodyPr/>
          <a:lstStyle/>
          <a:p>
            <a:r>
              <a:rPr lang="en-US" smtClean="0"/>
              <a:t>JPSS SST Val3 Maturity Review</a:t>
            </a:r>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25</a:t>
            </a:fld>
            <a:endParaRPr lang="en-US"/>
          </a:p>
        </p:txBody>
      </p:sp>
      <p:sp>
        <p:nvSpPr>
          <p:cNvPr id="11" name="Text Box 8"/>
          <p:cNvSpPr txBox="1">
            <a:spLocks noChangeArrowheads="1"/>
          </p:cNvSpPr>
          <p:nvPr/>
        </p:nvSpPr>
        <p:spPr bwMode="auto">
          <a:xfrm>
            <a:off x="990600" y="5802313"/>
            <a:ext cx="7696200" cy="646331"/>
          </a:xfrm>
          <a:prstGeom prst="rect">
            <a:avLst/>
          </a:prstGeom>
          <a:solidFill>
            <a:srgbClr val="0000FF"/>
          </a:solidFill>
          <a:ln w="9525">
            <a:noFill/>
            <a:miter lim="800000"/>
            <a:headEnd/>
            <a:tailEnd/>
          </a:ln>
        </p:spPr>
        <p:txBody>
          <a:bodyPr wrap="square">
            <a:spAutoFit/>
          </a:bodyPr>
          <a:lstStyle/>
          <a:p>
            <a:pPr marL="288925" indent="-288925">
              <a:buFont typeface="Arial" charset="0"/>
              <a:buChar char="•"/>
            </a:pPr>
            <a:r>
              <a:rPr lang="en-US" b="1" i="1" dirty="0" smtClean="0">
                <a:solidFill>
                  <a:schemeClr val="bg1"/>
                </a:solidFill>
              </a:rPr>
              <a:t>NAVO: Shape </a:t>
            </a:r>
            <a:r>
              <a:rPr lang="en-US" b="1" i="1" dirty="0" smtClean="0">
                <a:solidFill>
                  <a:schemeClr val="bg1"/>
                </a:solidFill>
              </a:rPr>
              <a:t>close </a:t>
            </a:r>
            <a:r>
              <a:rPr lang="en-US" b="1" i="1" dirty="0">
                <a:solidFill>
                  <a:schemeClr val="bg1"/>
                </a:solidFill>
              </a:rPr>
              <a:t>to </a:t>
            </a:r>
            <a:r>
              <a:rPr lang="en-US" b="1" i="1" dirty="0" smtClean="0">
                <a:solidFill>
                  <a:schemeClr val="bg1"/>
                </a:solidFill>
              </a:rPr>
              <a:t>Gaussian, Performance </a:t>
            </a:r>
            <a:r>
              <a:rPr lang="en-US" b="1" i="1" dirty="0">
                <a:solidFill>
                  <a:schemeClr val="bg1"/>
                </a:solidFill>
              </a:rPr>
              <a:t>Stats </a:t>
            </a:r>
            <a:r>
              <a:rPr lang="en-US" b="1" i="1" dirty="0" smtClean="0">
                <a:solidFill>
                  <a:schemeClr val="bg1"/>
                </a:solidFill>
              </a:rPr>
              <a:t>within specs</a:t>
            </a:r>
          </a:p>
          <a:p>
            <a:pPr marL="288925" indent="-288925">
              <a:buFont typeface="Arial" charset="0"/>
              <a:buChar char="•"/>
            </a:pPr>
            <a:r>
              <a:rPr lang="en-US" b="1" i="1" dirty="0" smtClean="0">
                <a:solidFill>
                  <a:schemeClr val="bg1"/>
                </a:solidFill>
              </a:rPr>
              <a:t>~2.5 fewer matchups compared to ACSPO/IDPS </a:t>
            </a:r>
            <a:endParaRPr lang="en-US" b="1" i="1" dirty="0">
              <a:solidFill>
                <a:schemeClr val="bg1"/>
              </a:solidFill>
            </a:endParaRPr>
          </a:p>
        </p:txBody>
      </p:sp>
      <p:pic>
        <p:nvPicPr>
          <p:cNvPr id="62466" name="Picture 2" descr="High Resolution SST - Reference"/>
          <p:cNvPicPr>
            <a:picLocks noChangeAspect="1" noChangeArrowheads="1"/>
          </p:cNvPicPr>
          <p:nvPr/>
        </p:nvPicPr>
        <p:blipFill>
          <a:blip r:embed="rId3" cstate="print"/>
          <a:srcRect/>
          <a:stretch>
            <a:fillRect/>
          </a:stretch>
        </p:blipFill>
        <p:spPr bwMode="auto">
          <a:xfrm>
            <a:off x="1453896" y="1143000"/>
            <a:ext cx="6238875" cy="4572000"/>
          </a:xfrm>
          <a:prstGeom prst="rect">
            <a:avLst/>
          </a:prstGeom>
          <a:noFill/>
        </p:spPr>
      </p:pic>
      <p:sp>
        <p:nvSpPr>
          <p:cNvPr id="12" name="Oval 11"/>
          <p:cNvSpPr/>
          <p:nvPr/>
        </p:nvSpPr>
        <p:spPr bwMode="auto">
          <a:xfrm>
            <a:off x="2286000" y="1447800"/>
            <a:ext cx="914400" cy="457200"/>
          </a:xfrm>
          <a:prstGeom prst="ellipse">
            <a:avLst/>
          </a:prstGeom>
          <a:solidFill>
            <a:srgbClr val="0000FF">
              <a:alpha val="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p:cNvSpPr/>
          <p:nvPr/>
        </p:nvSpPr>
        <p:spPr bwMode="auto">
          <a:xfrm>
            <a:off x="2289459" y="2438400"/>
            <a:ext cx="1139541" cy="609600"/>
          </a:xfrm>
          <a:prstGeom prst="ellipse">
            <a:avLst/>
          </a:prstGeom>
          <a:solidFill>
            <a:srgbClr val="0000FF">
              <a:alpha val="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nvGraphicFramePr>
        <p:xfrm>
          <a:off x="791730" y="4223525"/>
          <a:ext cx="7472363" cy="1485900"/>
        </p:xfrm>
        <a:graphic>
          <a:graphicData uri="http://schemas.openxmlformats.org/drawingml/2006/table">
            <a:tbl>
              <a:tblPr/>
              <a:tblGrid>
                <a:gridCol w="1047461"/>
                <a:gridCol w="2078182"/>
                <a:gridCol w="1454295"/>
                <a:gridCol w="1446212"/>
                <a:gridCol w="144621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NOBS (%ACSPO)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Min/ Max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Mean/ STD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Med/ RSD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IDPS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  2,082 (113%)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-2.9/+5.6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 -0.06/0.43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 -0.01/0.26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ACSPO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  1,846 (100%)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-1.7/+1.3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 -0.02/0.28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 -0.00/0.24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NAVO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     678 (  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-2.3/+1.0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+0.02/0.29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+0.07/0.24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27651" name="Text Box 12"/>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27652" name="Rectangle 19"/>
          <p:cNvSpPr>
            <a:spLocks noChangeArrowheads="1"/>
          </p:cNvSpPr>
          <p:nvPr/>
        </p:nvSpPr>
        <p:spPr bwMode="auto">
          <a:xfrm>
            <a:off x="762000" y="188893"/>
            <a:ext cx="7239000" cy="954107"/>
          </a:xfrm>
          <a:prstGeom prst="rect">
            <a:avLst/>
          </a:prstGeom>
          <a:noFill/>
          <a:ln w="9525">
            <a:noFill/>
            <a:miter lim="800000"/>
            <a:headEnd/>
            <a:tailEnd/>
          </a:ln>
        </p:spPr>
        <p:txBody>
          <a:bodyPr>
            <a:spAutoFit/>
          </a:bodyPr>
          <a:lstStyle/>
          <a:p>
            <a:pPr algn="ctr"/>
            <a:r>
              <a:rPr lang="en-US" sz="2800" b="1" dirty="0" smtClean="0">
                <a:solidFill>
                  <a:srgbClr val="0000FF"/>
                </a:solidFill>
              </a:rPr>
              <a:t>NIGHT 23 Apr 2014 – Summary</a:t>
            </a:r>
          </a:p>
          <a:p>
            <a:pPr algn="ctr"/>
            <a:endParaRPr lang="en-US" sz="2800" b="1" dirty="0">
              <a:solidFill>
                <a:srgbClr val="0000FF"/>
              </a:solidFill>
            </a:endParaRPr>
          </a:p>
        </p:txBody>
      </p:sp>
      <p:graphicFrame>
        <p:nvGraphicFramePr>
          <p:cNvPr id="8" name="Table 7"/>
          <p:cNvGraphicFramePr>
            <a:graphicFrameLocks noGrp="1"/>
          </p:cNvGraphicFramePr>
          <p:nvPr/>
        </p:nvGraphicFramePr>
        <p:xfrm>
          <a:off x="734296" y="1296265"/>
          <a:ext cx="7472363" cy="1485900"/>
        </p:xfrm>
        <a:graphic>
          <a:graphicData uri="http://schemas.openxmlformats.org/drawingml/2006/table">
            <a:tbl>
              <a:tblPr/>
              <a:tblGrid>
                <a:gridCol w="1052940"/>
                <a:gridCol w="2109355"/>
                <a:gridCol w="1417643"/>
                <a:gridCol w="1446212"/>
                <a:gridCol w="144621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NOBS (%ACSPO)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Min/ Max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Mean/ STD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Med/ RSD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IDPS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116.8M (101%)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-13.1/+12.6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 -0.04/0.46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 -0.00/0.31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smtClean="0">
                          <a:solidFill>
                            <a:srgbClr val="00CC00"/>
                          </a:solidFill>
                          <a:latin typeface="Arial"/>
                        </a:rPr>
                        <a:t>ACSPO</a:t>
                      </a:r>
                      <a:endParaRPr lang="en-US" dirty="0" smtClean="0">
                        <a:solidFill>
                          <a:srgbClr val="00CC00"/>
                        </a:solidFill>
                        <a:latin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115.9M (100%)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  4.6/+7.6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 -0.02/0.38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 -0.02/0.30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NAVO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  39.5M (  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  8.9/+7.1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+0.04/0.37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+0.06/0.28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27683" name="Text Box 8"/>
          <p:cNvSpPr txBox="1">
            <a:spLocks noChangeArrowheads="1"/>
          </p:cNvSpPr>
          <p:nvPr/>
        </p:nvSpPr>
        <p:spPr bwMode="auto">
          <a:xfrm>
            <a:off x="1752600" y="925513"/>
            <a:ext cx="5410200" cy="369887"/>
          </a:xfrm>
          <a:prstGeom prst="rect">
            <a:avLst/>
          </a:prstGeom>
          <a:solidFill>
            <a:srgbClr val="0000FF"/>
          </a:solidFill>
          <a:ln w="9525">
            <a:noFill/>
            <a:miter lim="800000"/>
            <a:headEnd/>
            <a:tailEnd/>
          </a:ln>
        </p:spPr>
        <p:txBody>
          <a:bodyPr>
            <a:spAutoFit/>
          </a:bodyPr>
          <a:lstStyle/>
          <a:p>
            <a:pPr algn="ctr"/>
            <a:r>
              <a:rPr lang="el-GR" b="1" i="1" dirty="0">
                <a:solidFill>
                  <a:srgbClr val="FFFF00"/>
                </a:solidFill>
              </a:rPr>
              <a:t>Δ</a:t>
            </a:r>
            <a:r>
              <a:rPr lang="en-US" b="1" i="1" dirty="0">
                <a:solidFill>
                  <a:srgbClr val="FFFF00"/>
                </a:solidFill>
              </a:rPr>
              <a:t>T =  “VIIRS minus </a:t>
            </a:r>
            <a:r>
              <a:rPr lang="en-US" b="1" i="1" dirty="0" smtClean="0">
                <a:solidFill>
                  <a:srgbClr val="FFFF00"/>
                </a:solidFill>
              </a:rPr>
              <a:t>CMC” </a:t>
            </a:r>
            <a:r>
              <a:rPr lang="en-US" b="1" i="1" dirty="0">
                <a:solidFill>
                  <a:srgbClr val="FFFF00"/>
                </a:solidFill>
              </a:rPr>
              <a:t>SST (expected ~0) </a:t>
            </a:r>
          </a:p>
        </p:txBody>
      </p:sp>
      <p:sp>
        <p:nvSpPr>
          <p:cNvPr id="15" name="Oval 14"/>
          <p:cNvSpPr/>
          <p:nvPr/>
        </p:nvSpPr>
        <p:spPr bwMode="auto">
          <a:xfrm>
            <a:off x="6722477" y="1519422"/>
            <a:ext cx="1432227" cy="1514719"/>
          </a:xfrm>
          <a:prstGeom prst="ellipse">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bwMode="auto">
          <a:xfrm>
            <a:off x="5319002" y="1478968"/>
            <a:ext cx="1365832" cy="1534392"/>
          </a:xfrm>
          <a:prstGeom prst="ellipse">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ate Placeholder 10"/>
          <p:cNvSpPr>
            <a:spLocks noGrp="1"/>
          </p:cNvSpPr>
          <p:nvPr>
            <p:ph type="dt" sz="half" idx="10"/>
          </p:nvPr>
        </p:nvSpPr>
        <p:spPr/>
        <p:txBody>
          <a:bodyPr/>
          <a:lstStyle/>
          <a:p>
            <a:r>
              <a:rPr lang="en-US" smtClean="0"/>
              <a:t>3 September 2014</a:t>
            </a:r>
            <a:endParaRPr lang="en-US"/>
          </a:p>
        </p:txBody>
      </p:sp>
      <p:sp>
        <p:nvSpPr>
          <p:cNvPr id="12" name="Footer Placeholder 11"/>
          <p:cNvSpPr>
            <a:spLocks noGrp="1"/>
          </p:cNvSpPr>
          <p:nvPr>
            <p:ph type="ftr" sz="quarter" idx="11"/>
          </p:nvPr>
        </p:nvSpPr>
        <p:spPr/>
        <p:txBody>
          <a:bodyPr/>
          <a:lstStyle/>
          <a:p>
            <a:r>
              <a:rPr lang="en-US" smtClean="0"/>
              <a:t>JPSS SST Val3 Maturity Review</a:t>
            </a:r>
            <a:endParaRPr lang="en-US" dirty="0"/>
          </a:p>
        </p:txBody>
      </p:sp>
      <p:sp>
        <p:nvSpPr>
          <p:cNvPr id="17" name="Slide Number Placeholder 16"/>
          <p:cNvSpPr>
            <a:spLocks noGrp="1"/>
          </p:cNvSpPr>
          <p:nvPr>
            <p:ph type="sldNum" sz="quarter" idx="12"/>
          </p:nvPr>
        </p:nvSpPr>
        <p:spPr/>
        <p:txBody>
          <a:bodyPr/>
          <a:lstStyle/>
          <a:p>
            <a:fld id="{96E36F11-A39A-294D-A59D-6180D50ED29D}" type="slidenum">
              <a:rPr lang="en-US" smtClean="0"/>
              <a:pPr/>
              <a:t>26</a:t>
            </a:fld>
            <a:endParaRPr lang="en-US" dirty="0"/>
          </a:p>
        </p:txBody>
      </p:sp>
      <p:sp>
        <p:nvSpPr>
          <p:cNvPr id="18" name="Text Box 12"/>
          <p:cNvSpPr txBox="1">
            <a:spLocks noChangeArrowheads="1"/>
          </p:cNvSpPr>
          <p:nvPr/>
        </p:nvSpPr>
        <p:spPr bwMode="auto">
          <a:xfrm>
            <a:off x="1138088" y="4409696"/>
            <a:ext cx="184150" cy="366713"/>
          </a:xfrm>
          <a:prstGeom prst="rect">
            <a:avLst/>
          </a:prstGeom>
          <a:noFill/>
          <a:ln w="9525">
            <a:noFill/>
            <a:miter lim="800000"/>
            <a:headEnd/>
            <a:tailEnd/>
          </a:ln>
        </p:spPr>
        <p:txBody>
          <a:bodyPr wrap="none">
            <a:spAutoFit/>
          </a:bodyPr>
          <a:lstStyle/>
          <a:p>
            <a:endParaRPr lang="en-US"/>
          </a:p>
        </p:txBody>
      </p:sp>
      <p:sp>
        <p:nvSpPr>
          <p:cNvPr id="20" name="Text Box 8"/>
          <p:cNvSpPr txBox="1">
            <a:spLocks noChangeArrowheads="1"/>
          </p:cNvSpPr>
          <p:nvPr/>
        </p:nvSpPr>
        <p:spPr bwMode="auto">
          <a:xfrm>
            <a:off x="1747688" y="3842382"/>
            <a:ext cx="5410200" cy="369887"/>
          </a:xfrm>
          <a:prstGeom prst="rect">
            <a:avLst/>
          </a:prstGeom>
          <a:solidFill>
            <a:srgbClr val="0000FF"/>
          </a:solidFill>
          <a:ln w="9525">
            <a:noFill/>
            <a:miter lim="800000"/>
            <a:headEnd/>
            <a:tailEnd/>
          </a:ln>
        </p:spPr>
        <p:txBody>
          <a:bodyPr>
            <a:spAutoFit/>
          </a:bodyPr>
          <a:lstStyle/>
          <a:p>
            <a:pPr algn="ctr"/>
            <a:r>
              <a:rPr lang="el-GR" b="1" i="1" dirty="0">
                <a:solidFill>
                  <a:srgbClr val="FFFF00"/>
                </a:solidFill>
              </a:rPr>
              <a:t>Δ</a:t>
            </a:r>
            <a:r>
              <a:rPr lang="en-US" b="1" i="1" dirty="0">
                <a:solidFill>
                  <a:srgbClr val="FFFF00"/>
                </a:solidFill>
              </a:rPr>
              <a:t>T =  “VIIRS minus </a:t>
            </a:r>
            <a:r>
              <a:rPr lang="en-US" b="1" i="1" dirty="0" smtClean="0">
                <a:solidFill>
                  <a:srgbClr val="FFFF00"/>
                </a:solidFill>
              </a:rPr>
              <a:t>in situ” </a:t>
            </a:r>
            <a:r>
              <a:rPr lang="en-US" b="1" i="1" dirty="0">
                <a:solidFill>
                  <a:srgbClr val="FFFF00"/>
                </a:solidFill>
              </a:rPr>
              <a:t>SST (expected ~0) </a:t>
            </a:r>
          </a:p>
        </p:txBody>
      </p:sp>
      <p:sp>
        <p:nvSpPr>
          <p:cNvPr id="28" name="Oval 27"/>
          <p:cNvSpPr/>
          <p:nvPr/>
        </p:nvSpPr>
        <p:spPr bwMode="auto">
          <a:xfrm>
            <a:off x="1787240" y="4301854"/>
            <a:ext cx="1905000" cy="1534391"/>
          </a:xfrm>
          <a:prstGeom prst="ellipse">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bwMode="auto">
          <a:xfrm>
            <a:off x="5325928" y="4405765"/>
            <a:ext cx="1365832" cy="1534392"/>
          </a:xfrm>
          <a:prstGeom prst="ellipse">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bwMode="auto">
          <a:xfrm>
            <a:off x="6739794" y="4404655"/>
            <a:ext cx="1432227" cy="1514719"/>
          </a:xfrm>
          <a:prstGeom prst="ellipse">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Text Box 8"/>
          <p:cNvSpPr txBox="1">
            <a:spLocks noChangeArrowheads="1"/>
          </p:cNvSpPr>
          <p:nvPr/>
        </p:nvSpPr>
        <p:spPr bwMode="auto">
          <a:xfrm>
            <a:off x="1655628" y="5727768"/>
            <a:ext cx="6650172" cy="523220"/>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sz="1400" b="1" i="1" dirty="0" smtClean="0">
                <a:solidFill>
                  <a:schemeClr val="bg1"/>
                </a:solidFill>
              </a:rPr>
              <a:t>IDPS: </a:t>
            </a:r>
            <a:r>
              <a:rPr lang="en-US" sz="1400" b="1" i="1" dirty="0">
                <a:solidFill>
                  <a:schemeClr val="bg1"/>
                </a:solidFill>
              </a:rPr>
              <a:t>SST domain </a:t>
            </a:r>
            <a:r>
              <a:rPr lang="en-US" sz="1400" b="1" i="1" dirty="0" smtClean="0">
                <a:solidFill>
                  <a:schemeClr val="bg1"/>
                </a:solidFill>
              </a:rPr>
              <a:t>is +13% larger than ACSPO, All stats degraded</a:t>
            </a:r>
            <a:endParaRPr lang="en-US" sz="1400" b="1" i="1" dirty="0">
              <a:solidFill>
                <a:schemeClr val="bg1"/>
              </a:solidFill>
            </a:endParaRPr>
          </a:p>
          <a:p>
            <a:pPr marL="225425" indent="-225425">
              <a:buFont typeface="Arial" charset="0"/>
              <a:buChar char="•"/>
            </a:pPr>
            <a:r>
              <a:rPr lang="en-US" sz="1400" b="1" i="1" dirty="0" smtClean="0">
                <a:solidFill>
                  <a:schemeClr val="bg1"/>
                </a:solidFill>
              </a:rPr>
              <a:t>NAVO: SST domain is factor of ×3 smaller than ACSPO, stats comparable</a:t>
            </a:r>
            <a:endParaRPr lang="en-US" sz="1400" b="1" i="1" dirty="0">
              <a:solidFill>
                <a:schemeClr val="bg1"/>
              </a:solidFill>
            </a:endParaRPr>
          </a:p>
        </p:txBody>
      </p:sp>
      <p:sp>
        <p:nvSpPr>
          <p:cNvPr id="21" name="Text Box 8"/>
          <p:cNvSpPr txBox="1">
            <a:spLocks noChangeArrowheads="1"/>
          </p:cNvSpPr>
          <p:nvPr/>
        </p:nvSpPr>
        <p:spPr bwMode="auto">
          <a:xfrm>
            <a:off x="0" y="833735"/>
            <a:ext cx="1676400" cy="461665"/>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p:spPr>
        <p:txBody>
          <a:bodyPr wrap="square">
            <a:spAutoFit/>
          </a:bodyPr>
          <a:lstStyle/>
          <a:p>
            <a:pPr algn="ctr"/>
            <a:r>
              <a:rPr lang="en-US" sz="2400" b="1" i="1" dirty="0" smtClean="0"/>
              <a:t>Vs. L4 </a:t>
            </a:r>
            <a:endParaRPr lang="en-US" sz="2400" b="1" i="1" dirty="0"/>
          </a:p>
        </p:txBody>
      </p:sp>
      <p:sp>
        <p:nvSpPr>
          <p:cNvPr id="22" name="Text Box 8"/>
          <p:cNvSpPr txBox="1">
            <a:spLocks noChangeArrowheads="1"/>
          </p:cNvSpPr>
          <p:nvPr/>
        </p:nvSpPr>
        <p:spPr bwMode="auto">
          <a:xfrm>
            <a:off x="0" y="3729335"/>
            <a:ext cx="1676400" cy="461665"/>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p:spPr>
        <p:txBody>
          <a:bodyPr wrap="square">
            <a:spAutoFit/>
          </a:bodyPr>
          <a:lstStyle/>
          <a:p>
            <a:pPr algn="ctr"/>
            <a:r>
              <a:rPr lang="en-US" sz="2400" b="1" i="1" dirty="0" smtClean="0"/>
              <a:t>Vs. in situ </a:t>
            </a:r>
            <a:endParaRPr lang="en-US" sz="2400" b="1" i="1" dirty="0"/>
          </a:p>
        </p:txBody>
      </p:sp>
      <p:sp>
        <p:nvSpPr>
          <p:cNvPr id="23" name="Oval 22"/>
          <p:cNvSpPr/>
          <p:nvPr/>
        </p:nvSpPr>
        <p:spPr bwMode="auto">
          <a:xfrm>
            <a:off x="1749141" y="1437403"/>
            <a:ext cx="1905000" cy="1534391"/>
          </a:xfrm>
          <a:prstGeom prst="ellipse">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84" name="Text Box 8"/>
          <p:cNvSpPr txBox="1">
            <a:spLocks noChangeArrowheads="1"/>
          </p:cNvSpPr>
          <p:nvPr/>
        </p:nvSpPr>
        <p:spPr bwMode="auto">
          <a:xfrm>
            <a:off x="1659093" y="2821753"/>
            <a:ext cx="6495611" cy="523220"/>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sz="1400" b="1" i="1" dirty="0" smtClean="0">
                <a:solidFill>
                  <a:schemeClr val="bg1"/>
                </a:solidFill>
              </a:rPr>
              <a:t>IDPS: </a:t>
            </a:r>
            <a:r>
              <a:rPr lang="en-US" sz="1400" b="1" i="1" dirty="0">
                <a:solidFill>
                  <a:schemeClr val="bg1"/>
                </a:solidFill>
              </a:rPr>
              <a:t>SST domain </a:t>
            </a:r>
            <a:r>
              <a:rPr lang="en-US" sz="1400" b="1" i="1" dirty="0" smtClean="0">
                <a:solidFill>
                  <a:schemeClr val="bg1"/>
                </a:solidFill>
              </a:rPr>
              <a:t>is +1% larger than ACSPO, All stats degraded</a:t>
            </a:r>
            <a:endParaRPr lang="en-US" sz="1400" b="1" i="1" dirty="0">
              <a:solidFill>
                <a:schemeClr val="bg1"/>
              </a:solidFill>
            </a:endParaRPr>
          </a:p>
          <a:p>
            <a:pPr marL="225425" indent="-225425">
              <a:buFont typeface="Arial" charset="0"/>
              <a:buChar char="•"/>
            </a:pPr>
            <a:r>
              <a:rPr lang="en-US" sz="1400" b="1" i="1" dirty="0" smtClean="0">
                <a:solidFill>
                  <a:schemeClr val="bg1"/>
                </a:solidFill>
              </a:rPr>
              <a:t>NAVO: SST domain is factor of ×3 smaller than ACSPO, stats improved</a:t>
            </a:r>
            <a:endParaRPr lang="en-US" sz="1400" b="1" i="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nvGraphicFramePr>
        <p:xfrm>
          <a:off x="791730" y="4223525"/>
          <a:ext cx="7472363" cy="1485900"/>
        </p:xfrm>
        <a:graphic>
          <a:graphicData uri="http://schemas.openxmlformats.org/drawingml/2006/table">
            <a:tbl>
              <a:tblPr/>
              <a:tblGrid>
                <a:gridCol w="1047461"/>
                <a:gridCol w="2078182"/>
                <a:gridCol w="1454295"/>
                <a:gridCol w="1446212"/>
                <a:gridCol w="144621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NOBS (%ACSPO)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Min/ Max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Mean/ STD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Med/ RSD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IDPS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  1,758 (105%)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-5.3/+2.7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 -0.06/0.77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+0.10/0.48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ACSPO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  1,680 (100%)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-1.4/+2.8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+0.07/0.42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+0.06/0.37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NAVO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     510 (  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-1.2/+2.1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+0.12/0.35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+0.07/0.35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27651" name="Text Box 12"/>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8" name="Table 7"/>
          <p:cNvGraphicFramePr>
            <a:graphicFrameLocks noGrp="1"/>
          </p:cNvGraphicFramePr>
          <p:nvPr/>
        </p:nvGraphicFramePr>
        <p:xfrm>
          <a:off x="734296" y="1296265"/>
          <a:ext cx="7472363" cy="1485900"/>
        </p:xfrm>
        <a:graphic>
          <a:graphicData uri="http://schemas.openxmlformats.org/drawingml/2006/table">
            <a:tbl>
              <a:tblPr/>
              <a:tblGrid>
                <a:gridCol w="1052940"/>
                <a:gridCol w="2109355"/>
                <a:gridCol w="1417643"/>
                <a:gridCol w="1446212"/>
                <a:gridCol w="144621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NOBS (%ACSPO)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Min/ Max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Mean/ STD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Med/ RSD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IDPS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120.4M (100%)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- 28.7/+10.4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+0.20/0.77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+0.24/0.45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smtClean="0">
                          <a:solidFill>
                            <a:srgbClr val="00CC00"/>
                          </a:solidFill>
                          <a:latin typeface="Arial"/>
                        </a:rPr>
                        <a:t>ACSPO</a:t>
                      </a:r>
                      <a:endParaRPr lang="en-US" dirty="0" smtClean="0">
                        <a:solidFill>
                          <a:srgbClr val="00CC00"/>
                        </a:solidFill>
                        <a:latin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121.0M (100%)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  5.4/+   9.2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+0.29/0.59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+0.21/0.41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NAVO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  41.3M (  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  8.2/+   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+0.28/0.56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+0.22/0.40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27683" name="Text Box 8"/>
          <p:cNvSpPr txBox="1">
            <a:spLocks noChangeArrowheads="1"/>
          </p:cNvSpPr>
          <p:nvPr/>
        </p:nvSpPr>
        <p:spPr bwMode="auto">
          <a:xfrm>
            <a:off x="1752600" y="925513"/>
            <a:ext cx="5410200" cy="369887"/>
          </a:xfrm>
          <a:prstGeom prst="rect">
            <a:avLst/>
          </a:prstGeom>
          <a:solidFill>
            <a:srgbClr val="0000FF"/>
          </a:solidFill>
          <a:ln w="9525">
            <a:noFill/>
            <a:miter lim="800000"/>
            <a:headEnd/>
            <a:tailEnd/>
          </a:ln>
        </p:spPr>
        <p:txBody>
          <a:bodyPr>
            <a:spAutoFit/>
          </a:bodyPr>
          <a:lstStyle/>
          <a:p>
            <a:pPr algn="ctr"/>
            <a:r>
              <a:rPr lang="el-GR" b="1" i="1" dirty="0">
                <a:solidFill>
                  <a:srgbClr val="FFFF00"/>
                </a:solidFill>
              </a:rPr>
              <a:t>Δ</a:t>
            </a:r>
            <a:r>
              <a:rPr lang="en-US" b="1" i="1" dirty="0">
                <a:solidFill>
                  <a:srgbClr val="FFFF00"/>
                </a:solidFill>
              </a:rPr>
              <a:t>T =  “VIIRS minus </a:t>
            </a:r>
            <a:r>
              <a:rPr lang="en-US" b="1" i="1" dirty="0" smtClean="0">
                <a:solidFill>
                  <a:srgbClr val="FFFF00"/>
                </a:solidFill>
              </a:rPr>
              <a:t>CMC” </a:t>
            </a:r>
            <a:r>
              <a:rPr lang="en-US" b="1" i="1" dirty="0">
                <a:solidFill>
                  <a:srgbClr val="FFFF00"/>
                </a:solidFill>
              </a:rPr>
              <a:t>SST (expected </a:t>
            </a:r>
            <a:r>
              <a:rPr lang="en-US" b="1" i="1" dirty="0" smtClean="0">
                <a:solidFill>
                  <a:srgbClr val="FFFF00"/>
                </a:solidFill>
              </a:rPr>
              <a:t>~&gt;0</a:t>
            </a:r>
            <a:r>
              <a:rPr lang="en-US" b="1" i="1" dirty="0">
                <a:solidFill>
                  <a:srgbClr val="FFFF00"/>
                </a:solidFill>
              </a:rPr>
              <a:t>) </a:t>
            </a:r>
          </a:p>
        </p:txBody>
      </p:sp>
      <p:sp>
        <p:nvSpPr>
          <p:cNvPr id="15" name="Oval 14"/>
          <p:cNvSpPr/>
          <p:nvPr/>
        </p:nvSpPr>
        <p:spPr bwMode="auto">
          <a:xfrm>
            <a:off x="6722477" y="1519422"/>
            <a:ext cx="1432227" cy="1514719"/>
          </a:xfrm>
          <a:prstGeom prst="ellipse">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bwMode="auto">
          <a:xfrm>
            <a:off x="1749141" y="1437403"/>
            <a:ext cx="1905000" cy="1534391"/>
          </a:xfrm>
          <a:prstGeom prst="ellipse">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5319002" y="1478968"/>
            <a:ext cx="1365832" cy="1534392"/>
          </a:xfrm>
          <a:prstGeom prst="ellipse">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ate Placeholder 10"/>
          <p:cNvSpPr>
            <a:spLocks noGrp="1"/>
          </p:cNvSpPr>
          <p:nvPr>
            <p:ph type="dt" sz="half" idx="10"/>
          </p:nvPr>
        </p:nvSpPr>
        <p:spPr/>
        <p:txBody>
          <a:bodyPr/>
          <a:lstStyle/>
          <a:p>
            <a:r>
              <a:rPr lang="en-US" smtClean="0"/>
              <a:t>3 September 2014</a:t>
            </a:r>
            <a:endParaRPr lang="en-US"/>
          </a:p>
        </p:txBody>
      </p:sp>
      <p:sp>
        <p:nvSpPr>
          <p:cNvPr id="12" name="Footer Placeholder 11"/>
          <p:cNvSpPr>
            <a:spLocks noGrp="1"/>
          </p:cNvSpPr>
          <p:nvPr>
            <p:ph type="ftr" sz="quarter" idx="11"/>
          </p:nvPr>
        </p:nvSpPr>
        <p:spPr/>
        <p:txBody>
          <a:bodyPr/>
          <a:lstStyle/>
          <a:p>
            <a:r>
              <a:rPr lang="en-US" smtClean="0"/>
              <a:t>JPSS SST Val3 Maturity Review</a:t>
            </a:r>
            <a:endParaRPr lang="en-US" dirty="0"/>
          </a:p>
        </p:txBody>
      </p:sp>
      <p:sp>
        <p:nvSpPr>
          <p:cNvPr id="17" name="Slide Number Placeholder 16"/>
          <p:cNvSpPr>
            <a:spLocks noGrp="1"/>
          </p:cNvSpPr>
          <p:nvPr>
            <p:ph type="sldNum" sz="quarter" idx="12"/>
          </p:nvPr>
        </p:nvSpPr>
        <p:spPr/>
        <p:txBody>
          <a:bodyPr/>
          <a:lstStyle/>
          <a:p>
            <a:fld id="{96E36F11-A39A-294D-A59D-6180D50ED29D}" type="slidenum">
              <a:rPr lang="en-US" smtClean="0"/>
              <a:pPr/>
              <a:t>27</a:t>
            </a:fld>
            <a:endParaRPr lang="en-US" dirty="0"/>
          </a:p>
        </p:txBody>
      </p:sp>
      <p:sp>
        <p:nvSpPr>
          <p:cNvPr id="20" name="Text Box 8"/>
          <p:cNvSpPr txBox="1">
            <a:spLocks noChangeArrowheads="1"/>
          </p:cNvSpPr>
          <p:nvPr/>
        </p:nvSpPr>
        <p:spPr bwMode="auto">
          <a:xfrm>
            <a:off x="1747688" y="3842382"/>
            <a:ext cx="5410200" cy="369887"/>
          </a:xfrm>
          <a:prstGeom prst="rect">
            <a:avLst/>
          </a:prstGeom>
          <a:solidFill>
            <a:srgbClr val="0000FF"/>
          </a:solidFill>
          <a:ln w="9525">
            <a:noFill/>
            <a:miter lim="800000"/>
            <a:headEnd/>
            <a:tailEnd/>
          </a:ln>
        </p:spPr>
        <p:txBody>
          <a:bodyPr>
            <a:spAutoFit/>
          </a:bodyPr>
          <a:lstStyle/>
          <a:p>
            <a:pPr algn="ctr"/>
            <a:r>
              <a:rPr lang="el-GR" b="1" i="1" dirty="0">
                <a:solidFill>
                  <a:srgbClr val="FFFF00"/>
                </a:solidFill>
              </a:rPr>
              <a:t>Δ</a:t>
            </a:r>
            <a:r>
              <a:rPr lang="en-US" b="1" i="1" dirty="0">
                <a:solidFill>
                  <a:srgbClr val="FFFF00"/>
                </a:solidFill>
              </a:rPr>
              <a:t>T =  “VIIRS minus </a:t>
            </a:r>
            <a:r>
              <a:rPr lang="en-US" b="1" i="1" dirty="0" smtClean="0">
                <a:solidFill>
                  <a:srgbClr val="FFFF00"/>
                </a:solidFill>
              </a:rPr>
              <a:t>in situ” </a:t>
            </a:r>
            <a:r>
              <a:rPr lang="en-US" b="1" i="1" dirty="0">
                <a:solidFill>
                  <a:srgbClr val="FFFF00"/>
                </a:solidFill>
              </a:rPr>
              <a:t>SST (expected </a:t>
            </a:r>
            <a:r>
              <a:rPr lang="en-US" b="1" i="1" dirty="0" smtClean="0">
                <a:solidFill>
                  <a:srgbClr val="FFFF00"/>
                </a:solidFill>
              </a:rPr>
              <a:t>~&gt;0</a:t>
            </a:r>
            <a:r>
              <a:rPr lang="en-US" b="1" i="1" dirty="0">
                <a:solidFill>
                  <a:srgbClr val="FFFF00"/>
                </a:solidFill>
              </a:rPr>
              <a:t>) </a:t>
            </a:r>
          </a:p>
        </p:txBody>
      </p:sp>
      <p:sp>
        <p:nvSpPr>
          <p:cNvPr id="27684" name="Text Box 8"/>
          <p:cNvSpPr txBox="1">
            <a:spLocks noChangeArrowheads="1"/>
          </p:cNvSpPr>
          <p:nvPr/>
        </p:nvSpPr>
        <p:spPr bwMode="auto">
          <a:xfrm>
            <a:off x="1659093" y="2821753"/>
            <a:ext cx="6646707" cy="523220"/>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sz="1400" b="1" i="1" dirty="0" smtClean="0">
                <a:solidFill>
                  <a:schemeClr val="bg1"/>
                </a:solidFill>
              </a:rPr>
              <a:t>IDPS: </a:t>
            </a:r>
            <a:r>
              <a:rPr lang="en-US" sz="1400" b="1" i="1" dirty="0">
                <a:solidFill>
                  <a:schemeClr val="bg1"/>
                </a:solidFill>
              </a:rPr>
              <a:t>SST domain </a:t>
            </a:r>
            <a:r>
              <a:rPr lang="en-US" sz="1400" b="1" i="1" dirty="0" smtClean="0">
                <a:solidFill>
                  <a:schemeClr val="bg1"/>
                </a:solidFill>
              </a:rPr>
              <a:t>is comparable with ACSPO, All stats degraded</a:t>
            </a:r>
            <a:endParaRPr lang="en-US" sz="1400" b="1" i="1" dirty="0">
              <a:solidFill>
                <a:schemeClr val="bg1"/>
              </a:solidFill>
            </a:endParaRPr>
          </a:p>
          <a:p>
            <a:pPr marL="225425" indent="-225425">
              <a:buFont typeface="Arial" charset="0"/>
              <a:buChar char="•"/>
            </a:pPr>
            <a:r>
              <a:rPr lang="en-US" sz="1400" b="1" i="1" dirty="0" smtClean="0">
                <a:solidFill>
                  <a:schemeClr val="bg1"/>
                </a:solidFill>
              </a:rPr>
              <a:t>NAVO: SST domain is factor of ×3 smaller than ACSPO, stats comparable</a:t>
            </a:r>
            <a:endParaRPr lang="en-US" sz="1400" b="1" i="1" dirty="0">
              <a:solidFill>
                <a:schemeClr val="bg1"/>
              </a:solidFill>
            </a:endParaRPr>
          </a:p>
        </p:txBody>
      </p:sp>
      <p:sp>
        <p:nvSpPr>
          <p:cNvPr id="28" name="Oval 27"/>
          <p:cNvSpPr/>
          <p:nvPr/>
        </p:nvSpPr>
        <p:spPr bwMode="auto">
          <a:xfrm>
            <a:off x="1787240" y="4301854"/>
            <a:ext cx="1905000" cy="1534391"/>
          </a:xfrm>
          <a:prstGeom prst="ellipse">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bwMode="auto">
          <a:xfrm>
            <a:off x="5325928" y="4405765"/>
            <a:ext cx="1365832" cy="1534392"/>
          </a:xfrm>
          <a:prstGeom prst="ellipse">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bwMode="auto">
          <a:xfrm>
            <a:off x="6739794" y="4404655"/>
            <a:ext cx="1432227" cy="1514719"/>
          </a:xfrm>
          <a:prstGeom prst="ellipse">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Text Box 8"/>
          <p:cNvSpPr txBox="1">
            <a:spLocks noChangeArrowheads="1"/>
          </p:cNvSpPr>
          <p:nvPr/>
        </p:nvSpPr>
        <p:spPr bwMode="auto">
          <a:xfrm>
            <a:off x="1655628" y="5727768"/>
            <a:ext cx="6650172" cy="523220"/>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sz="1400" b="1" i="1" dirty="0" smtClean="0">
                <a:solidFill>
                  <a:schemeClr val="bg1"/>
                </a:solidFill>
              </a:rPr>
              <a:t>IDPS: </a:t>
            </a:r>
            <a:r>
              <a:rPr lang="en-US" sz="1400" b="1" i="1" dirty="0">
                <a:solidFill>
                  <a:schemeClr val="bg1"/>
                </a:solidFill>
              </a:rPr>
              <a:t>SST domain </a:t>
            </a:r>
            <a:r>
              <a:rPr lang="en-US" sz="1400" b="1" i="1" dirty="0" smtClean="0">
                <a:solidFill>
                  <a:schemeClr val="bg1"/>
                </a:solidFill>
              </a:rPr>
              <a:t>is +5% larger than ACSPO, All stats degraded</a:t>
            </a:r>
            <a:endParaRPr lang="en-US" sz="1400" b="1" i="1" dirty="0">
              <a:solidFill>
                <a:schemeClr val="bg1"/>
              </a:solidFill>
            </a:endParaRPr>
          </a:p>
          <a:p>
            <a:pPr marL="225425" indent="-225425">
              <a:buFont typeface="Arial" charset="0"/>
              <a:buChar char="•"/>
            </a:pPr>
            <a:r>
              <a:rPr lang="en-US" sz="1400" b="1" i="1" dirty="0" smtClean="0">
                <a:solidFill>
                  <a:schemeClr val="bg1"/>
                </a:solidFill>
              </a:rPr>
              <a:t>NAVO: SST domain is factor of ×3 smaller than ACSPO, stats improved</a:t>
            </a:r>
            <a:endParaRPr lang="en-US" sz="1400" b="1" i="1" dirty="0">
              <a:solidFill>
                <a:schemeClr val="bg1"/>
              </a:solidFill>
            </a:endParaRPr>
          </a:p>
        </p:txBody>
      </p:sp>
      <p:sp>
        <p:nvSpPr>
          <p:cNvPr id="21" name="Rectangle 19"/>
          <p:cNvSpPr>
            <a:spLocks noChangeArrowheads="1"/>
          </p:cNvSpPr>
          <p:nvPr/>
        </p:nvSpPr>
        <p:spPr bwMode="auto">
          <a:xfrm>
            <a:off x="762000" y="188893"/>
            <a:ext cx="7239000" cy="954107"/>
          </a:xfrm>
          <a:prstGeom prst="rect">
            <a:avLst/>
          </a:prstGeom>
          <a:noFill/>
          <a:ln w="9525">
            <a:noFill/>
            <a:miter lim="800000"/>
            <a:headEnd/>
            <a:tailEnd/>
          </a:ln>
        </p:spPr>
        <p:txBody>
          <a:bodyPr>
            <a:spAutoFit/>
          </a:bodyPr>
          <a:lstStyle/>
          <a:p>
            <a:pPr algn="ctr"/>
            <a:r>
              <a:rPr lang="en-US" sz="2800" b="1" dirty="0" smtClean="0">
                <a:solidFill>
                  <a:srgbClr val="FF0000"/>
                </a:solidFill>
              </a:rPr>
              <a:t>DAY 23 Apr 2014 – Summary</a:t>
            </a:r>
          </a:p>
          <a:p>
            <a:pPr algn="ctr"/>
            <a:endParaRPr lang="en-US" sz="2800" b="1" dirty="0">
              <a:solidFill>
                <a:srgbClr val="0000FF"/>
              </a:solidFill>
            </a:endParaRPr>
          </a:p>
        </p:txBody>
      </p:sp>
      <p:sp>
        <p:nvSpPr>
          <p:cNvPr id="22" name="Text Box 8"/>
          <p:cNvSpPr txBox="1">
            <a:spLocks noChangeArrowheads="1"/>
          </p:cNvSpPr>
          <p:nvPr/>
        </p:nvSpPr>
        <p:spPr bwMode="auto">
          <a:xfrm>
            <a:off x="0" y="833735"/>
            <a:ext cx="1676400" cy="461665"/>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p:spPr>
        <p:txBody>
          <a:bodyPr wrap="square">
            <a:spAutoFit/>
          </a:bodyPr>
          <a:lstStyle/>
          <a:p>
            <a:pPr algn="ctr"/>
            <a:r>
              <a:rPr lang="en-US" sz="2400" b="1" i="1" dirty="0" smtClean="0"/>
              <a:t>Vs. L4 </a:t>
            </a:r>
            <a:endParaRPr lang="en-US" sz="2400" b="1" i="1" dirty="0"/>
          </a:p>
        </p:txBody>
      </p:sp>
      <p:sp>
        <p:nvSpPr>
          <p:cNvPr id="23" name="Text Box 8"/>
          <p:cNvSpPr txBox="1">
            <a:spLocks noChangeArrowheads="1"/>
          </p:cNvSpPr>
          <p:nvPr/>
        </p:nvSpPr>
        <p:spPr bwMode="auto">
          <a:xfrm>
            <a:off x="0" y="3729335"/>
            <a:ext cx="1676400" cy="461665"/>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p:spPr>
        <p:txBody>
          <a:bodyPr wrap="square">
            <a:spAutoFit/>
          </a:bodyPr>
          <a:lstStyle/>
          <a:p>
            <a:pPr algn="ctr"/>
            <a:r>
              <a:rPr lang="en-US" sz="2400" b="1" i="1" dirty="0" smtClean="0"/>
              <a:t>Vs. in situ </a:t>
            </a:r>
            <a:endParaRPr lang="en-US" sz="2400" b="1"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lstStyle/>
          <a:p>
            <a:endParaRPr lang="en-US"/>
          </a:p>
        </p:txBody>
      </p:sp>
      <p:sp>
        <p:nvSpPr>
          <p:cNvPr id="36867" name="Text Box 12"/>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36868" name="Rectangle 19"/>
          <p:cNvSpPr>
            <a:spLocks noChangeArrowheads="1"/>
          </p:cNvSpPr>
          <p:nvPr/>
        </p:nvSpPr>
        <p:spPr bwMode="auto">
          <a:xfrm>
            <a:off x="762000" y="2438400"/>
            <a:ext cx="7696200" cy="2308324"/>
          </a:xfrm>
          <a:prstGeom prst="rect">
            <a:avLst/>
          </a:prstGeom>
          <a:noFill/>
          <a:ln w="9525">
            <a:noFill/>
            <a:miter lim="800000"/>
            <a:headEnd/>
            <a:tailEnd/>
          </a:ln>
        </p:spPr>
        <p:txBody>
          <a:bodyPr wrap="square">
            <a:spAutoFit/>
          </a:bodyPr>
          <a:lstStyle/>
          <a:p>
            <a:pPr algn="ctr"/>
            <a:r>
              <a:rPr lang="en-US" sz="3600" b="1" dirty="0" smtClean="0"/>
              <a:t>Evaluation of VIIRS SST Products</a:t>
            </a:r>
          </a:p>
          <a:p>
            <a:pPr algn="ctr"/>
            <a:endParaRPr lang="en-US" sz="3600" b="1" dirty="0" smtClean="0"/>
          </a:p>
          <a:p>
            <a:pPr algn="ctr"/>
            <a:r>
              <a:rPr lang="en-US" sz="3600" b="1" dirty="0" smtClean="0"/>
              <a:t>2. Time Series of Daily Statistics</a:t>
            </a:r>
          </a:p>
          <a:p>
            <a:pPr algn="ctr"/>
            <a:r>
              <a:rPr lang="en-US" sz="3600" b="1" dirty="0" smtClean="0"/>
              <a:t>Jan 2012 - Present</a:t>
            </a:r>
            <a:endParaRPr lang="en-US" sz="2800" b="1" dirty="0"/>
          </a:p>
        </p:txBody>
      </p:sp>
      <p:sp>
        <p:nvSpPr>
          <p:cNvPr id="36869" name="Date Placeholder 9"/>
          <p:cNvSpPr>
            <a:spLocks noGrp="1"/>
          </p:cNvSpPr>
          <p:nvPr>
            <p:ph type="dt" sz="quarter" idx="10"/>
          </p:nvPr>
        </p:nvSpPr>
        <p:spPr>
          <a:noFill/>
        </p:spPr>
        <p:txBody>
          <a:bodyPr/>
          <a:lstStyle/>
          <a:p>
            <a:r>
              <a:rPr lang="en-US" smtClean="0"/>
              <a:t>3 September 2014</a:t>
            </a:r>
          </a:p>
        </p:txBody>
      </p:sp>
      <p:sp>
        <p:nvSpPr>
          <p:cNvPr id="36870" name="Footer Placeholder 10"/>
          <p:cNvSpPr>
            <a:spLocks noGrp="1"/>
          </p:cNvSpPr>
          <p:nvPr>
            <p:ph type="ftr" sz="quarter" idx="11"/>
          </p:nvPr>
        </p:nvSpPr>
        <p:spPr>
          <a:noFill/>
        </p:spPr>
        <p:txBody>
          <a:bodyPr/>
          <a:lstStyle/>
          <a:p>
            <a:r>
              <a:rPr lang="en-US" smtClean="0"/>
              <a:t>JPSS SST Val3 Maturity Review</a:t>
            </a:r>
          </a:p>
        </p:txBody>
      </p:sp>
      <p:sp>
        <p:nvSpPr>
          <p:cNvPr id="36871" name="Slide Number Placeholder 11"/>
          <p:cNvSpPr>
            <a:spLocks noGrp="1"/>
          </p:cNvSpPr>
          <p:nvPr>
            <p:ph type="sldNum" sz="quarter" idx="12"/>
          </p:nvPr>
        </p:nvSpPr>
        <p:spPr>
          <a:noFill/>
        </p:spPr>
        <p:txBody>
          <a:bodyPr/>
          <a:lstStyle/>
          <a:p>
            <a:fld id="{0513E967-306F-4F72-9F77-7370855A0C05}"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dash\Documents\D Drive\Documents\PUBLICATION\HR_SST_Analyses\ToNOAA_Presentation\NPP_TimeSeries\npp_ts_images\outlier_retained\cropped\timeseries_diffhist_0_SST-IQ_DR_MEAN-s.png"/>
          <p:cNvPicPr>
            <a:picLocks noChangeAspect="1" noChangeArrowheads="1"/>
          </p:cNvPicPr>
          <p:nvPr/>
        </p:nvPicPr>
        <p:blipFill>
          <a:blip r:embed="rId3" cstate="print"/>
          <a:stretch>
            <a:fillRect/>
          </a:stretch>
        </p:blipFill>
        <p:spPr bwMode="auto">
          <a:xfrm>
            <a:off x="411007" y="886815"/>
            <a:ext cx="8310966" cy="2506075"/>
          </a:xfrm>
          <a:prstGeom prst="rect">
            <a:avLst/>
          </a:prstGeom>
          <a:noFill/>
        </p:spPr>
      </p:pic>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0" name="Rectangle 3"/>
          <p:cNvSpPr>
            <a:spLocks noChangeArrowheads="1"/>
          </p:cNvSpPr>
          <p:nvPr/>
        </p:nvSpPr>
        <p:spPr bwMode="auto">
          <a:xfrm>
            <a:off x="830263" y="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NPP SST Daily Validation: </a:t>
            </a:r>
            <a:r>
              <a:rPr lang="en-US" sz="2000" b="1" i="1" dirty="0" smtClean="0"/>
              <a:t>Mean “VIIRS minus Drifters” SST</a:t>
            </a:r>
            <a:endParaRPr lang="en-US" sz="2400" b="1" i="1" dirty="0"/>
          </a:p>
        </p:txBody>
      </p:sp>
      <p:pic>
        <p:nvPicPr>
          <p:cNvPr id="8" name="Picture 4" descr="C:\Users\pdash\Documents\D Drive\Documents\PUBLICATION\HR_SST_Analyses\ToNOAA_Presentation\NPP_TimeSeries\npp_ts_images\outlier_retained\cropped\timeseries_diffhist_0_SST-IQ_DR_MEAN-s.png"/>
          <p:cNvPicPr>
            <a:picLocks noChangeAspect="1" noChangeArrowheads="1"/>
          </p:cNvPicPr>
          <p:nvPr/>
        </p:nvPicPr>
        <p:blipFill>
          <a:blip r:embed="rId4" cstate="print"/>
          <a:stretch>
            <a:fillRect/>
          </a:stretch>
        </p:blipFill>
        <p:spPr bwMode="auto">
          <a:xfrm>
            <a:off x="347881" y="3429000"/>
            <a:ext cx="8394915" cy="2531389"/>
          </a:xfrm>
          <a:prstGeom prst="rect">
            <a:avLst/>
          </a:prstGeom>
          <a:noFill/>
        </p:spPr>
      </p:pic>
      <p:sp>
        <p:nvSpPr>
          <p:cNvPr id="9" name="TextBox 8"/>
          <p:cNvSpPr txBox="1"/>
          <p:nvPr/>
        </p:nvSpPr>
        <p:spPr>
          <a:xfrm>
            <a:off x="7748536" y="1047890"/>
            <a:ext cx="663964" cy="276999"/>
          </a:xfrm>
          <a:prstGeom prst="rect">
            <a:avLst/>
          </a:prstGeom>
          <a:noFill/>
        </p:spPr>
        <p:txBody>
          <a:bodyPr wrap="none" rtlCol="0">
            <a:spAutoFit/>
          </a:bodyPr>
          <a:lstStyle/>
          <a:p>
            <a:r>
              <a:rPr lang="en-US" sz="1200" b="1" dirty="0" smtClean="0">
                <a:solidFill>
                  <a:srgbClr val="0033CC"/>
                </a:solidFill>
              </a:rPr>
              <a:t>NIGHT</a:t>
            </a:r>
            <a:endParaRPr lang="en-US" sz="1200" b="1" dirty="0">
              <a:solidFill>
                <a:srgbClr val="0033CC"/>
              </a:solidFill>
            </a:endParaRPr>
          </a:p>
        </p:txBody>
      </p:sp>
      <p:sp>
        <p:nvSpPr>
          <p:cNvPr id="11" name="TextBox 10"/>
          <p:cNvSpPr txBox="1"/>
          <p:nvPr/>
        </p:nvSpPr>
        <p:spPr>
          <a:xfrm>
            <a:off x="7926722" y="3590075"/>
            <a:ext cx="494366" cy="276999"/>
          </a:xfrm>
          <a:prstGeom prst="rect">
            <a:avLst/>
          </a:prstGeom>
          <a:noFill/>
        </p:spPr>
        <p:txBody>
          <a:bodyPr wrap="none" rtlCol="0">
            <a:spAutoFit/>
          </a:bodyPr>
          <a:lstStyle/>
          <a:p>
            <a:r>
              <a:rPr lang="en-US" sz="1200" b="1" dirty="0" smtClean="0">
                <a:solidFill>
                  <a:srgbClr val="FF0000"/>
                </a:solidFill>
              </a:rPr>
              <a:t>DAY</a:t>
            </a:r>
            <a:endParaRPr lang="en-US" sz="1200" b="1" dirty="0">
              <a:solidFill>
                <a:srgbClr val="FF0000"/>
              </a:solidFill>
            </a:endParaRPr>
          </a:p>
        </p:txBody>
      </p:sp>
      <p:sp>
        <p:nvSpPr>
          <p:cNvPr id="13" name="Date Placeholder 12"/>
          <p:cNvSpPr>
            <a:spLocks noGrp="1"/>
          </p:cNvSpPr>
          <p:nvPr>
            <p:ph type="dt" sz="half" idx="10"/>
          </p:nvPr>
        </p:nvSpPr>
        <p:spPr/>
        <p:txBody>
          <a:bodyPr/>
          <a:lstStyle/>
          <a:p>
            <a:pPr>
              <a:defRPr/>
            </a:pPr>
            <a:r>
              <a:rPr lang="en-US" smtClean="0"/>
              <a:t>3 September 2014</a:t>
            </a:r>
            <a:endParaRPr lang="en-US"/>
          </a:p>
        </p:txBody>
      </p:sp>
      <p:sp>
        <p:nvSpPr>
          <p:cNvPr id="15" name="Slide Number Placeholder 14"/>
          <p:cNvSpPr>
            <a:spLocks noGrp="1"/>
          </p:cNvSpPr>
          <p:nvPr>
            <p:ph type="sldNum" sz="quarter" idx="12"/>
          </p:nvPr>
        </p:nvSpPr>
        <p:spPr/>
        <p:txBody>
          <a:bodyPr/>
          <a:lstStyle/>
          <a:p>
            <a:pPr>
              <a:defRPr/>
            </a:pPr>
            <a:fld id="{0E2231E5-0D2F-44DB-8B70-15C3B0A4031B}" type="slidenum">
              <a:rPr lang="en-US" smtClean="0"/>
              <a:pPr>
                <a:defRPr/>
              </a:pPr>
              <a:t>29</a:t>
            </a:fld>
            <a:endParaRPr lang="en-US"/>
          </a:p>
        </p:txBody>
      </p:sp>
      <p:sp>
        <p:nvSpPr>
          <p:cNvPr id="16" name="Footer Placeholder 15"/>
          <p:cNvSpPr>
            <a:spLocks noGrp="1"/>
          </p:cNvSpPr>
          <p:nvPr>
            <p:ph type="ftr" sz="quarter" idx="11"/>
          </p:nvPr>
        </p:nvSpPr>
        <p:spPr/>
        <p:txBody>
          <a:bodyPr/>
          <a:lstStyle/>
          <a:p>
            <a:pPr>
              <a:defRPr/>
            </a:pPr>
            <a:r>
              <a:rPr lang="en-US" smtClean="0"/>
              <a:t>JPSS SST Val3 Maturity Review</a:t>
            </a:r>
            <a:endParaRPr lang="en-US"/>
          </a:p>
        </p:txBody>
      </p:sp>
      <p:sp>
        <p:nvSpPr>
          <p:cNvPr id="12" name="Text Box 8"/>
          <p:cNvSpPr txBox="1">
            <a:spLocks noChangeArrowheads="1"/>
          </p:cNvSpPr>
          <p:nvPr/>
        </p:nvSpPr>
        <p:spPr bwMode="auto">
          <a:xfrm>
            <a:off x="381000" y="5867400"/>
            <a:ext cx="8001000" cy="738664"/>
          </a:xfrm>
          <a:prstGeom prst="rect">
            <a:avLst/>
          </a:prstGeom>
          <a:solidFill>
            <a:srgbClr val="0000FF"/>
          </a:solidFill>
          <a:ln w="9525">
            <a:noFill/>
            <a:miter lim="800000"/>
            <a:headEnd/>
            <a:tailEnd/>
          </a:ln>
        </p:spPr>
        <p:txBody>
          <a:bodyPr wrap="square">
            <a:spAutoFit/>
          </a:bodyPr>
          <a:lstStyle/>
          <a:p>
            <a:pPr marL="112713" indent="-112713">
              <a:buFont typeface="Arial" charset="0"/>
              <a:buChar char="•"/>
            </a:pPr>
            <a:r>
              <a:rPr lang="en-US" sz="1400" b="1" i="1" dirty="0" smtClean="0">
                <a:solidFill>
                  <a:schemeClr val="bg1"/>
                </a:solidFill>
              </a:rPr>
              <a:t>ACSPO SST (adjusted by +0.14K for skin-bulk difference) meets accuracy specs ±0.2K</a:t>
            </a:r>
            <a:endParaRPr lang="en-US" sz="1400" b="1" i="1" dirty="0">
              <a:solidFill>
                <a:schemeClr val="bg1"/>
              </a:solidFill>
            </a:endParaRPr>
          </a:p>
          <a:p>
            <a:pPr marL="112713" indent="-112713">
              <a:buFont typeface="Arial" charset="0"/>
              <a:buChar char="•"/>
            </a:pPr>
            <a:r>
              <a:rPr lang="en-US" sz="1400" b="1" i="1" dirty="0" smtClean="0">
                <a:solidFill>
                  <a:schemeClr val="bg1"/>
                </a:solidFill>
              </a:rPr>
              <a:t>Bias is closer to 0K at night, and slightly positive during daytime</a:t>
            </a:r>
          </a:p>
          <a:p>
            <a:pPr marL="112713" indent="-112713">
              <a:buFont typeface="Arial" charset="0"/>
              <a:buChar char="•"/>
            </a:pPr>
            <a:r>
              <a:rPr lang="en-US" sz="1400" b="1" i="1" dirty="0" smtClean="0">
                <a:solidFill>
                  <a:schemeClr val="bg1"/>
                </a:solidFill>
              </a:rPr>
              <a:t>This is </a:t>
            </a:r>
            <a:r>
              <a:rPr lang="en-US" sz="1400" b="1" i="1" dirty="0" smtClean="0">
                <a:solidFill>
                  <a:schemeClr val="bg1"/>
                </a:solidFill>
              </a:rPr>
              <a:t>expected (satellite </a:t>
            </a:r>
            <a:r>
              <a:rPr lang="en-US" sz="1400" b="1" i="1" dirty="0" smtClean="0">
                <a:solidFill>
                  <a:schemeClr val="bg1"/>
                </a:solidFill>
              </a:rPr>
              <a:t>skin SST </a:t>
            </a:r>
            <a:r>
              <a:rPr lang="en-US" sz="1400" b="1" i="1" dirty="0" smtClean="0">
                <a:solidFill>
                  <a:schemeClr val="bg1"/>
                </a:solidFill>
              </a:rPr>
              <a:t>more </a:t>
            </a:r>
            <a:r>
              <a:rPr lang="en-US" sz="1400" b="1" i="1" dirty="0" smtClean="0">
                <a:solidFill>
                  <a:schemeClr val="bg1"/>
                </a:solidFill>
              </a:rPr>
              <a:t>subject to diurnal warming than in situ bulk </a:t>
            </a:r>
            <a:r>
              <a:rPr lang="en-US" sz="1400" b="1" i="1" dirty="0" smtClean="0">
                <a:solidFill>
                  <a:schemeClr val="bg1"/>
                </a:solidFill>
              </a:rPr>
              <a:t>SST)</a:t>
            </a:r>
            <a:endParaRPr lang="en-US" sz="1400" b="1" i="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914400"/>
          <a:ext cx="8610599" cy="5141879"/>
        </p:xfrm>
        <a:graphic>
          <a:graphicData uri="http://schemas.openxmlformats.org/drawingml/2006/table">
            <a:tbl>
              <a:tblPr firstRow="1" bandRow="1">
                <a:tableStyleId>{5C22544A-7EE6-4342-B048-85BDC9FD1C3A}</a:tableStyleId>
              </a:tblPr>
              <a:tblGrid>
                <a:gridCol w="1396313"/>
                <a:gridCol w="1318740"/>
                <a:gridCol w="1475947"/>
                <a:gridCol w="4419599"/>
              </a:tblGrid>
              <a:tr h="366743">
                <a:tc>
                  <a:txBody>
                    <a:bodyPr/>
                    <a:lstStyle/>
                    <a:p>
                      <a:r>
                        <a:rPr lang="en-US" sz="1700" dirty="0" smtClean="0">
                          <a:solidFill>
                            <a:srgbClr val="800080"/>
                          </a:solidFill>
                        </a:rPr>
                        <a:t>Name</a:t>
                      </a:r>
                      <a:endParaRPr lang="en-US" sz="1700" dirty="0">
                        <a:solidFill>
                          <a:srgbClr val="800080"/>
                        </a:solidFill>
                      </a:endParaRPr>
                    </a:p>
                  </a:txBody>
                  <a:tcPr/>
                </a:tc>
                <a:tc>
                  <a:txBody>
                    <a:bodyPr/>
                    <a:lstStyle/>
                    <a:p>
                      <a:r>
                        <a:rPr lang="en-US" sz="1700" dirty="0" smtClean="0">
                          <a:solidFill>
                            <a:srgbClr val="800080"/>
                          </a:solidFill>
                        </a:rPr>
                        <a:t>Affiliation</a:t>
                      </a:r>
                      <a:endParaRPr lang="en-US" sz="1700" dirty="0">
                        <a:solidFill>
                          <a:srgbClr val="800080"/>
                        </a:solidFill>
                      </a:endParaRPr>
                    </a:p>
                  </a:txBody>
                  <a:tcPr/>
                </a:tc>
                <a:tc>
                  <a:txBody>
                    <a:bodyPr/>
                    <a:lstStyle/>
                    <a:p>
                      <a:r>
                        <a:rPr lang="en-US" sz="1700" dirty="0" smtClean="0">
                          <a:solidFill>
                            <a:srgbClr val="800080"/>
                          </a:solidFill>
                        </a:rPr>
                        <a:t>% Funding </a:t>
                      </a:r>
                      <a:endParaRPr lang="en-US" sz="1700" dirty="0">
                        <a:solidFill>
                          <a:srgbClr val="800080"/>
                        </a:solidFill>
                      </a:endParaRPr>
                    </a:p>
                  </a:txBody>
                  <a:tcPr/>
                </a:tc>
                <a:tc>
                  <a:txBody>
                    <a:bodyPr/>
                    <a:lstStyle/>
                    <a:p>
                      <a:r>
                        <a:rPr lang="en-US" sz="1700" dirty="0" smtClean="0">
                          <a:solidFill>
                            <a:srgbClr val="800080"/>
                          </a:solidFill>
                        </a:rPr>
                        <a:t>Tasks</a:t>
                      </a:r>
                      <a:endParaRPr lang="en-US" sz="1700" dirty="0">
                        <a:solidFill>
                          <a:srgbClr val="800080"/>
                        </a:solidFill>
                      </a:endParaRPr>
                    </a:p>
                  </a:txBody>
                  <a:tcPr/>
                </a:tc>
              </a:tr>
              <a:tr h="319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FF"/>
                          </a:solidFill>
                          <a:latin typeface="Times New Roman" pitchFamily="18" charset="0"/>
                          <a:cs typeface="Times New Roman" pitchFamily="18" charset="0"/>
                        </a:rPr>
                        <a:t>Ignatov</a:t>
                      </a:r>
                    </a:p>
                  </a:txBody>
                  <a:tcPr/>
                </a:tc>
                <a:tc>
                  <a:txBody>
                    <a:bodyPr/>
                    <a:lstStyle/>
                    <a:p>
                      <a:r>
                        <a:rPr lang="en-US" sz="1600" dirty="0" smtClean="0">
                          <a:latin typeface="Times New Roman" pitchFamily="18" charset="0"/>
                          <a:cs typeface="Times New Roman" pitchFamily="18" charset="0"/>
                        </a:rPr>
                        <a:t>STAR</a:t>
                      </a:r>
                    </a:p>
                  </a:txBody>
                  <a:tcPr/>
                </a:tc>
                <a:tc>
                  <a:txBody>
                    <a:bodyPr/>
                    <a:lstStyle/>
                    <a:p>
                      <a:r>
                        <a:rPr lang="en-US" sz="1600" dirty="0" smtClean="0">
                          <a:latin typeface="Times New Roman" pitchFamily="18" charset="0"/>
                          <a:cs typeface="Times New Roman" pitchFamily="18" charset="0"/>
                        </a:rPr>
                        <a:t>NOAA</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Lead,</a:t>
                      </a:r>
                      <a:r>
                        <a:rPr lang="en-US" sz="1600" baseline="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JPSS Algorithm &amp; Cal/Val</a:t>
                      </a:r>
                    </a:p>
                  </a:txBody>
                  <a:tcPr/>
                </a:tc>
              </a:tr>
              <a:tr h="1219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Stroup, Kihai, Dash, Liang,</a:t>
                      </a:r>
                      <a:r>
                        <a:rPr lang="en-US" sz="1600" baseline="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Petrenko, </a:t>
                      </a:r>
                      <a:r>
                        <a:rPr lang="en-US" sz="1600" baseline="0" dirty="0" smtClean="0">
                          <a:latin typeface="Times New Roman" pitchFamily="18" charset="0"/>
                          <a:cs typeface="Times New Roman" pitchFamily="18" charset="0"/>
                        </a:rPr>
                        <a:t>X</a:t>
                      </a:r>
                      <a:r>
                        <a:rPr lang="en-US" sz="1600" dirty="0" smtClean="0">
                          <a:latin typeface="Times New Roman" pitchFamily="18" charset="0"/>
                          <a:cs typeface="Times New Roman" pitchFamily="18" charset="0"/>
                        </a:rPr>
                        <a:t>u, Bouali,</a:t>
                      </a:r>
                      <a:r>
                        <a:rPr lang="en-US" sz="1600" baseline="0" dirty="0" smtClean="0">
                          <a:latin typeface="Times New Roman" pitchFamily="18" charset="0"/>
                          <a:cs typeface="Times New Roman" pitchFamily="18" charset="0"/>
                        </a:rPr>
                        <a:t> Zhou, Gladkova, </a:t>
                      </a:r>
                      <a:r>
                        <a:rPr lang="en-US" sz="1600" baseline="0" dirty="0" err="1" smtClean="0">
                          <a:latin typeface="Times New Roman" pitchFamily="18" charset="0"/>
                          <a:cs typeface="Times New Roman" pitchFamily="18" charset="0"/>
                        </a:rPr>
                        <a:t>Mikelsons</a:t>
                      </a:r>
                      <a:endParaRPr lang="en-US" sz="1600" dirty="0" smtClean="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STAR/CIRA</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STAR/STG</a:t>
                      </a:r>
                    </a:p>
                    <a:p>
                      <a:r>
                        <a:rPr lang="en-US" sz="1600" dirty="0" smtClean="0">
                          <a:latin typeface="Times New Roman" pitchFamily="18" charset="0"/>
                          <a:cs typeface="Times New Roman" pitchFamily="18" charset="0"/>
                        </a:rPr>
                        <a:t>STAR/GST</a:t>
                      </a:r>
                    </a:p>
                    <a:p>
                      <a:r>
                        <a:rPr lang="en-US" sz="1600" dirty="0" smtClean="0">
                          <a:latin typeface="Times New Roman" pitchFamily="18" charset="0"/>
                          <a:cs typeface="Times New Roman" pitchFamily="18" charset="0"/>
                        </a:rPr>
                        <a:t>STAR/GST</a:t>
                      </a:r>
                    </a:p>
                  </a:txBody>
                  <a:tcPr/>
                </a:tc>
                <a:tc>
                  <a:txBody>
                    <a:bodyPr/>
                    <a:lstStyle/>
                    <a:p>
                      <a:r>
                        <a:rPr lang="en-US" sz="1600" dirty="0" smtClean="0">
                          <a:latin typeface="Times New Roman" pitchFamily="18" charset="0"/>
                          <a:cs typeface="Times New Roman" pitchFamily="18" charset="0"/>
                        </a:rPr>
                        <a:t>JPO, NOAA ORS, GOES-R, NASA</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Quality Monitoring of VIIRS SSTs (SQUAM), Radiances  (MICROS), and in Situ SSTs (</a:t>
                      </a:r>
                      <a:r>
                        <a:rPr lang="en-US" sz="1600" i="1" dirty="0"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Quam) </a:t>
                      </a:r>
                    </a:p>
                    <a:p>
                      <a:r>
                        <a:rPr lang="en-US" sz="1600" dirty="0" smtClean="0">
                          <a:latin typeface="Times New Roman" pitchFamily="18" charset="0"/>
                          <a:cs typeface="Times New Roman" pitchFamily="18" charset="0"/>
                        </a:rPr>
                        <a:t>Data support; IDPS</a:t>
                      </a:r>
                      <a:r>
                        <a:rPr lang="en-US" sz="1600" baseline="0" dirty="0" smtClean="0">
                          <a:latin typeface="Times New Roman" pitchFamily="18" charset="0"/>
                          <a:cs typeface="Times New Roman" pitchFamily="18" charset="0"/>
                        </a:rPr>
                        <a:t> SST code, Match up, Cloud Mask, SST retrievals; Destriping L1b &amp; SST</a:t>
                      </a:r>
                      <a:endParaRPr lang="en-US" sz="1600" dirty="0">
                        <a:latin typeface="Times New Roman" pitchFamily="18" charset="0"/>
                        <a:cs typeface="Times New Roman" pitchFamily="18" charset="0"/>
                      </a:endParaRPr>
                    </a:p>
                  </a:txBody>
                  <a:tcPr/>
                </a:tc>
              </a:tr>
              <a:tr h="685800">
                <a:tc>
                  <a:txBody>
                    <a:bodyPr/>
                    <a:lstStyle/>
                    <a:p>
                      <a:r>
                        <a:rPr lang="en-US" sz="1600" b="1" dirty="0" smtClean="0">
                          <a:solidFill>
                            <a:srgbClr val="0000FF"/>
                          </a:solidFill>
                          <a:latin typeface="Times New Roman" pitchFamily="18" charset="0"/>
                          <a:cs typeface="Times New Roman" pitchFamily="18" charset="0"/>
                        </a:rPr>
                        <a:t>May</a:t>
                      </a:r>
                      <a:r>
                        <a:rPr lang="en-US" sz="1600" dirty="0" smtClean="0">
                          <a:latin typeface="Times New Roman" pitchFamily="18" charset="0"/>
                          <a:cs typeface="Times New Roman" pitchFamily="18" charset="0"/>
                        </a:rPr>
                        <a:t>,</a:t>
                      </a:r>
                      <a:r>
                        <a:rPr lang="en-US" sz="1600" baseline="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Cayula, McKenzie, Willis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NAVO</a:t>
                      </a:r>
                      <a:endParaRPr lang="en-US" sz="1600"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ea typeface="ＭＳ Ｐゴシック" charset="-128"/>
                          <a:cs typeface="Times New Roman" pitchFamily="18" charset="0"/>
                        </a:rPr>
                        <a:t>Navy, NJO</a:t>
                      </a:r>
                    </a:p>
                    <a:p>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NAVO SEATEMP SST &amp; Cal/Val</a:t>
                      </a:r>
                    </a:p>
                    <a:p>
                      <a:r>
                        <a:rPr lang="en-US" sz="1600" dirty="0" smtClean="0">
                          <a:latin typeface="Times New Roman" pitchFamily="18" charset="0"/>
                          <a:cs typeface="Times New Roman" pitchFamily="18" charset="0"/>
                        </a:rPr>
                        <a:t>VIIRS Cloud Mask evaluation</a:t>
                      </a:r>
                    </a:p>
                  </a:txBody>
                  <a:tcPr/>
                </a:tc>
              </a:tr>
              <a:tr h="700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FF"/>
                          </a:solidFill>
                          <a:latin typeface="Times New Roman" pitchFamily="18" charset="0"/>
                          <a:cs typeface="Times New Roman" pitchFamily="18" charset="0"/>
                        </a:rPr>
                        <a:t>Minnett</a:t>
                      </a:r>
                    </a:p>
                    <a:p>
                      <a:r>
                        <a:rPr lang="en-US" sz="1600" dirty="0" smtClean="0">
                          <a:latin typeface="Times New Roman" pitchFamily="18" charset="0"/>
                          <a:cs typeface="Times New Roman" pitchFamily="18" charset="0"/>
                        </a:rPr>
                        <a:t>Kilpatrick</a:t>
                      </a:r>
                      <a:endParaRPr lang="en-US" sz="1600" b="1" dirty="0" smtClean="0">
                        <a:solidFill>
                          <a:srgbClr val="0000FF"/>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U. Miami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JPO, U. Miami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Uncertainty &amp; instrument analyses; RTM; VAL vs. drifters &amp; radiometers; skin to sub-skin conversion</a:t>
                      </a:r>
                    </a:p>
                  </a:txBody>
                  <a:tcP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FF"/>
                          </a:solidFill>
                          <a:latin typeface="Times New Roman" pitchFamily="18" charset="0"/>
                          <a:cs typeface="Times New Roman" pitchFamily="18" charset="0"/>
                        </a:rPr>
                        <a:t>Arnone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Fargion</a:t>
                      </a:r>
                      <a:endParaRPr lang="en-US" sz="1600"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USM/NRL</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UCSD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ea typeface="ＭＳ Ｐゴシック" charset="-128"/>
                          <a:cs typeface="Times New Roman" pitchFamily="18" charset="0"/>
                        </a:rPr>
                        <a:t>NJO, USM</a:t>
                      </a:r>
                    </a:p>
                  </a:txBody>
                  <a:tcPr/>
                </a:tc>
                <a:tc>
                  <a:txBody>
                    <a:bodyPr/>
                    <a:lstStyle/>
                    <a:p>
                      <a:r>
                        <a:rPr lang="en-US" sz="1600" dirty="0" smtClean="0">
                          <a:latin typeface="Times New Roman" pitchFamily="18" charset="0"/>
                          <a:cs typeface="Times New Roman" pitchFamily="18" charset="0"/>
                        </a:rPr>
                        <a:t>SST Algorithm Analyses, SST improvements at slant view zenith angles/swath edge</a:t>
                      </a:r>
                    </a:p>
                  </a:txBody>
                  <a:tcPr/>
                </a:tc>
              </a:tr>
              <a:tr h="600359">
                <a:tc>
                  <a:txBody>
                    <a:bodyPr/>
                    <a:lstStyle/>
                    <a:p>
                      <a:r>
                        <a:rPr lang="en-US" sz="1600" b="1" dirty="0" smtClean="0">
                          <a:solidFill>
                            <a:srgbClr val="0000FF"/>
                          </a:solidFill>
                          <a:latin typeface="Times New Roman" pitchFamily="18" charset="0"/>
                          <a:cs typeface="Times New Roman" pitchFamily="18" charset="0"/>
                        </a:rPr>
                        <a:t>LeBorgne </a:t>
                      </a:r>
                      <a:r>
                        <a:rPr lang="en-US" sz="1600" dirty="0" smtClean="0">
                          <a:latin typeface="Times New Roman" pitchFamily="18" charset="0"/>
                          <a:cs typeface="Times New Roman" pitchFamily="18" charset="0"/>
                        </a:rPr>
                        <a:t>Roquet</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Meteo France</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EUMETSAT</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Processing VIIRS and Cal/Val using O&amp;SI SAF heritage;</a:t>
                      </a:r>
                      <a:r>
                        <a:rPr lang="en-US" sz="1600" baseline="0" dirty="0" smtClean="0">
                          <a:latin typeface="Times New Roman" pitchFamily="18" charset="0"/>
                          <a:cs typeface="Times New Roman" pitchFamily="18" charset="0"/>
                        </a:rPr>
                        <a:t> Comparisons with AVHRR/SEVIRI</a:t>
                      </a:r>
                      <a:endParaRPr lang="en-US" sz="1600" dirty="0" smtClean="0">
                        <a:latin typeface="Times New Roman" pitchFamily="18" charset="0"/>
                        <a:cs typeface="Times New Roman" pitchFamily="18" charset="0"/>
                      </a:endParaRPr>
                    </a:p>
                  </a:txBody>
                  <a:tcPr/>
                </a:tc>
              </a:tr>
            </a:tbl>
          </a:graphicData>
        </a:graphic>
      </p:graphicFrame>
      <p:sp>
        <p:nvSpPr>
          <p:cNvPr id="4140" name="Date Placeholder 5"/>
          <p:cNvSpPr>
            <a:spLocks noGrp="1"/>
          </p:cNvSpPr>
          <p:nvPr>
            <p:ph type="dt" sz="quarter" idx="10"/>
          </p:nvPr>
        </p:nvSpPr>
        <p:spPr>
          <a:noFill/>
        </p:spPr>
        <p:txBody>
          <a:bodyPr/>
          <a:lstStyle/>
          <a:p>
            <a:r>
              <a:rPr lang="en-US" smtClean="0"/>
              <a:t>3 September 2014</a:t>
            </a:r>
          </a:p>
        </p:txBody>
      </p:sp>
      <p:sp>
        <p:nvSpPr>
          <p:cNvPr id="4141" name="Footer Placeholder 6"/>
          <p:cNvSpPr>
            <a:spLocks noGrp="1"/>
          </p:cNvSpPr>
          <p:nvPr>
            <p:ph type="ftr" sz="quarter" idx="11"/>
          </p:nvPr>
        </p:nvSpPr>
        <p:spPr>
          <a:noFill/>
        </p:spPr>
        <p:txBody>
          <a:bodyPr/>
          <a:lstStyle/>
          <a:p>
            <a:r>
              <a:rPr lang="en-US" smtClean="0"/>
              <a:t>JPSS SST Val3 Maturity Review</a:t>
            </a:r>
          </a:p>
        </p:txBody>
      </p:sp>
      <p:sp>
        <p:nvSpPr>
          <p:cNvPr id="4142" name="Rectangle 19"/>
          <p:cNvSpPr>
            <a:spLocks noChangeArrowheads="1"/>
          </p:cNvSpPr>
          <p:nvPr/>
        </p:nvSpPr>
        <p:spPr bwMode="auto">
          <a:xfrm>
            <a:off x="990600" y="152400"/>
            <a:ext cx="7315200" cy="523875"/>
          </a:xfrm>
          <a:prstGeom prst="rect">
            <a:avLst/>
          </a:prstGeom>
          <a:noFill/>
          <a:ln w="9525">
            <a:noFill/>
            <a:miter lim="800000"/>
            <a:headEnd/>
            <a:tailEnd/>
          </a:ln>
        </p:spPr>
        <p:txBody>
          <a:bodyPr>
            <a:spAutoFit/>
          </a:bodyPr>
          <a:lstStyle/>
          <a:p>
            <a:pPr algn="ctr"/>
            <a:r>
              <a:rPr lang="en-US" sz="2800" b="1" dirty="0" smtClean="0">
                <a:solidFill>
                  <a:srgbClr val="006666"/>
                </a:solidFill>
              </a:rPr>
              <a:t>JPSS </a:t>
            </a:r>
            <a:r>
              <a:rPr lang="en-US" sz="2800" b="1" dirty="0">
                <a:solidFill>
                  <a:srgbClr val="006666"/>
                </a:solidFill>
              </a:rPr>
              <a:t>SST Team</a:t>
            </a:r>
          </a:p>
        </p:txBody>
      </p:sp>
      <p:sp>
        <p:nvSpPr>
          <p:cNvPr id="4143" name="Line 5"/>
          <p:cNvSpPr>
            <a:spLocks noChangeShapeType="1"/>
          </p:cNvSpPr>
          <p:nvPr/>
        </p:nvSpPr>
        <p:spPr bwMode="auto">
          <a:xfrm>
            <a:off x="1828800" y="762000"/>
            <a:ext cx="5867400" cy="0"/>
          </a:xfrm>
          <a:prstGeom prst="line">
            <a:avLst/>
          </a:prstGeom>
          <a:noFill/>
          <a:ln w="38100" cmpd="dbl">
            <a:solidFill>
              <a:schemeClr val="tx1"/>
            </a:solidFill>
            <a:round/>
            <a:headEnd/>
            <a:tailEnd/>
          </a:ln>
        </p:spPr>
        <p:txBody>
          <a:bodyPr/>
          <a:lstStyle/>
          <a:p>
            <a:endParaRPr lang="en-US"/>
          </a:p>
        </p:txBody>
      </p:sp>
      <p:sp>
        <p:nvSpPr>
          <p:cNvPr id="4144" name="Slide Number Placeholder 10"/>
          <p:cNvSpPr>
            <a:spLocks noGrp="1"/>
          </p:cNvSpPr>
          <p:nvPr>
            <p:ph type="sldNum" sz="quarter" idx="12"/>
          </p:nvPr>
        </p:nvSpPr>
        <p:spPr>
          <a:noFill/>
        </p:spPr>
        <p:txBody>
          <a:bodyPr/>
          <a:lstStyle/>
          <a:p>
            <a:fld id="{BC359006-F0E4-4D60-856A-8532D8ABB202}"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dash\Documents\D Drive\Documents\PUBLICATION\HR_SST_Analyses\ToNOAA_Presentation\NPP_TimeSeries\npp_ts_images\outlier_retained\cropped\timeseries_diffhist_0_SST-IQ_DR_MEAN-s.png"/>
          <p:cNvPicPr>
            <a:picLocks noChangeAspect="1" noChangeArrowheads="1"/>
          </p:cNvPicPr>
          <p:nvPr/>
        </p:nvPicPr>
        <p:blipFill>
          <a:blip r:embed="rId3" cstate="print"/>
          <a:stretch>
            <a:fillRect/>
          </a:stretch>
        </p:blipFill>
        <p:spPr bwMode="auto">
          <a:xfrm>
            <a:off x="411008" y="886815"/>
            <a:ext cx="8310963" cy="2506074"/>
          </a:xfrm>
          <a:prstGeom prst="rect">
            <a:avLst/>
          </a:prstGeom>
          <a:noFill/>
        </p:spPr>
      </p:pic>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0" name="Rectangle 3"/>
          <p:cNvSpPr>
            <a:spLocks noChangeArrowheads="1"/>
          </p:cNvSpPr>
          <p:nvPr/>
        </p:nvSpPr>
        <p:spPr bwMode="auto">
          <a:xfrm>
            <a:off x="685800" y="0"/>
            <a:ext cx="7696200" cy="715963"/>
          </a:xfrm>
          <a:prstGeom prst="rect">
            <a:avLst/>
          </a:prstGeom>
          <a:noFill/>
          <a:ln w="9525">
            <a:noFill/>
            <a:miter lim="800000"/>
            <a:headEnd/>
            <a:tailEnd/>
          </a:ln>
        </p:spPr>
        <p:txBody>
          <a:bodyPr anchor="ctr"/>
          <a:lstStyle/>
          <a:p>
            <a:pPr algn="ctr"/>
            <a:r>
              <a:rPr lang="en-US" sz="2000" b="1" dirty="0" smtClean="0">
                <a:solidFill>
                  <a:srgbClr val="663300"/>
                </a:solidFill>
              </a:rPr>
              <a:t>NPP SST Daily Validation: </a:t>
            </a:r>
            <a:r>
              <a:rPr lang="en-US" sz="2000" b="1" i="1" dirty="0" smtClean="0"/>
              <a:t>Std Dev “VIIRS minus Drifters” SST</a:t>
            </a:r>
            <a:endParaRPr lang="en-US" sz="2400" b="1" i="1" dirty="0"/>
          </a:p>
        </p:txBody>
      </p:sp>
      <p:pic>
        <p:nvPicPr>
          <p:cNvPr id="8" name="Picture 4" descr="C:\Users\pdash\Documents\D Drive\Documents\PUBLICATION\HR_SST_Analyses\ToNOAA_Presentation\NPP_TimeSeries\npp_ts_images\outlier_retained\cropped\timeseries_diffhist_0_SST-IQ_DR_MEAN-s.png"/>
          <p:cNvPicPr>
            <a:picLocks noChangeAspect="1" noChangeArrowheads="1"/>
          </p:cNvPicPr>
          <p:nvPr/>
        </p:nvPicPr>
        <p:blipFill>
          <a:blip r:embed="rId4" cstate="print"/>
          <a:stretch>
            <a:fillRect/>
          </a:stretch>
        </p:blipFill>
        <p:spPr bwMode="auto">
          <a:xfrm>
            <a:off x="347882" y="3429000"/>
            <a:ext cx="8394912" cy="2531388"/>
          </a:xfrm>
          <a:prstGeom prst="rect">
            <a:avLst/>
          </a:prstGeom>
          <a:noFill/>
        </p:spPr>
      </p:pic>
      <p:sp>
        <p:nvSpPr>
          <p:cNvPr id="9" name="TextBox 8"/>
          <p:cNvSpPr txBox="1"/>
          <p:nvPr/>
        </p:nvSpPr>
        <p:spPr>
          <a:xfrm>
            <a:off x="7748536" y="1047890"/>
            <a:ext cx="663964" cy="276999"/>
          </a:xfrm>
          <a:prstGeom prst="rect">
            <a:avLst/>
          </a:prstGeom>
          <a:noFill/>
        </p:spPr>
        <p:txBody>
          <a:bodyPr wrap="none" rtlCol="0">
            <a:spAutoFit/>
          </a:bodyPr>
          <a:lstStyle/>
          <a:p>
            <a:r>
              <a:rPr lang="en-US" sz="1200" b="1" dirty="0" smtClean="0">
                <a:solidFill>
                  <a:srgbClr val="0033CC"/>
                </a:solidFill>
              </a:rPr>
              <a:t>NIGHT</a:t>
            </a:r>
            <a:endParaRPr lang="en-US" sz="1200" b="1" dirty="0">
              <a:solidFill>
                <a:srgbClr val="0033CC"/>
              </a:solidFill>
            </a:endParaRPr>
          </a:p>
        </p:txBody>
      </p:sp>
      <p:sp>
        <p:nvSpPr>
          <p:cNvPr id="11" name="TextBox 10"/>
          <p:cNvSpPr txBox="1"/>
          <p:nvPr/>
        </p:nvSpPr>
        <p:spPr>
          <a:xfrm>
            <a:off x="7926722" y="3590075"/>
            <a:ext cx="494366" cy="276999"/>
          </a:xfrm>
          <a:prstGeom prst="rect">
            <a:avLst/>
          </a:prstGeom>
          <a:noFill/>
        </p:spPr>
        <p:txBody>
          <a:bodyPr wrap="none" rtlCol="0">
            <a:spAutoFit/>
          </a:bodyPr>
          <a:lstStyle/>
          <a:p>
            <a:r>
              <a:rPr lang="en-US" sz="1200" b="1" dirty="0" smtClean="0">
                <a:solidFill>
                  <a:srgbClr val="FF0000"/>
                </a:solidFill>
              </a:rPr>
              <a:t>DAY</a:t>
            </a:r>
            <a:endParaRPr lang="en-US" sz="1200" b="1" dirty="0">
              <a:solidFill>
                <a:srgbClr val="FF0000"/>
              </a:solidFill>
            </a:endParaRPr>
          </a:p>
        </p:txBody>
      </p:sp>
      <p:sp>
        <p:nvSpPr>
          <p:cNvPr id="12" name="Date Placeholder 11"/>
          <p:cNvSpPr>
            <a:spLocks noGrp="1"/>
          </p:cNvSpPr>
          <p:nvPr>
            <p:ph type="dt" sz="half" idx="10"/>
          </p:nvPr>
        </p:nvSpPr>
        <p:spPr/>
        <p:txBody>
          <a:bodyPr/>
          <a:lstStyle/>
          <a:p>
            <a:pPr>
              <a:defRPr/>
            </a:pPr>
            <a:r>
              <a:rPr lang="en-US" smtClean="0"/>
              <a:t>3 September 2014</a:t>
            </a:r>
            <a:endParaRPr lang="en-US"/>
          </a:p>
        </p:txBody>
      </p:sp>
      <p:sp>
        <p:nvSpPr>
          <p:cNvPr id="13" name="Slide Number Placeholder 12"/>
          <p:cNvSpPr>
            <a:spLocks noGrp="1"/>
          </p:cNvSpPr>
          <p:nvPr>
            <p:ph type="sldNum" sz="quarter" idx="12"/>
          </p:nvPr>
        </p:nvSpPr>
        <p:spPr/>
        <p:txBody>
          <a:bodyPr/>
          <a:lstStyle/>
          <a:p>
            <a:pPr>
              <a:defRPr/>
            </a:pPr>
            <a:fld id="{0E2231E5-0D2F-44DB-8B70-15C3B0A4031B}" type="slidenum">
              <a:rPr lang="en-US" smtClean="0"/>
              <a:pPr>
                <a:defRPr/>
              </a:pPr>
              <a:t>30</a:t>
            </a:fld>
            <a:endParaRPr lang="en-US"/>
          </a:p>
        </p:txBody>
      </p:sp>
      <p:sp>
        <p:nvSpPr>
          <p:cNvPr id="15" name="Footer Placeholder 14"/>
          <p:cNvSpPr>
            <a:spLocks noGrp="1"/>
          </p:cNvSpPr>
          <p:nvPr>
            <p:ph type="ftr" sz="quarter" idx="11"/>
          </p:nvPr>
        </p:nvSpPr>
        <p:spPr/>
        <p:txBody>
          <a:bodyPr/>
          <a:lstStyle/>
          <a:p>
            <a:pPr>
              <a:defRPr/>
            </a:pPr>
            <a:r>
              <a:rPr lang="en-US" smtClean="0"/>
              <a:t>JPSS SST Val3 Maturity Review</a:t>
            </a:r>
            <a:endParaRPr lang="en-US"/>
          </a:p>
        </p:txBody>
      </p:sp>
      <p:sp>
        <p:nvSpPr>
          <p:cNvPr id="16" name="Text Box 8"/>
          <p:cNvSpPr txBox="1">
            <a:spLocks noChangeArrowheads="1"/>
          </p:cNvSpPr>
          <p:nvPr/>
        </p:nvSpPr>
        <p:spPr bwMode="auto">
          <a:xfrm>
            <a:off x="457200" y="5867400"/>
            <a:ext cx="7848600" cy="738664"/>
          </a:xfrm>
          <a:prstGeom prst="rect">
            <a:avLst/>
          </a:prstGeom>
          <a:solidFill>
            <a:srgbClr val="0000FF"/>
          </a:solidFill>
          <a:ln w="9525">
            <a:noFill/>
            <a:miter lim="800000"/>
            <a:headEnd/>
            <a:tailEnd/>
          </a:ln>
        </p:spPr>
        <p:txBody>
          <a:bodyPr wrap="square">
            <a:spAutoFit/>
          </a:bodyPr>
          <a:lstStyle/>
          <a:p>
            <a:pPr marL="112713" indent="-112713">
              <a:buFont typeface="Arial" charset="0"/>
              <a:buChar char="•"/>
            </a:pPr>
            <a:r>
              <a:rPr lang="en-US" sz="1400" b="1" i="1" dirty="0" smtClean="0">
                <a:solidFill>
                  <a:schemeClr val="bg1"/>
                </a:solidFill>
              </a:rPr>
              <a:t>ACSPO SST meets precision specs </a:t>
            </a:r>
            <a:r>
              <a:rPr lang="en-US" sz="1400" b="1" i="1" dirty="0" smtClean="0">
                <a:solidFill>
                  <a:schemeClr val="bg1"/>
                </a:solidFill>
              </a:rPr>
              <a:t>0.6K. STD </a:t>
            </a:r>
            <a:r>
              <a:rPr lang="en-US" sz="1400" b="1" i="1" dirty="0" smtClean="0">
                <a:solidFill>
                  <a:schemeClr val="bg1"/>
                </a:solidFill>
              </a:rPr>
              <a:t>smaller at night, larger during </a:t>
            </a:r>
            <a:r>
              <a:rPr lang="en-US" sz="1400" b="1" i="1" dirty="0" smtClean="0">
                <a:solidFill>
                  <a:schemeClr val="bg1"/>
                </a:solidFill>
              </a:rPr>
              <a:t>daytime. This </a:t>
            </a:r>
            <a:r>
              <a:rPr lang="en-US" sz="1400" b="1" i="1" dirty="0" smtClean="0">
                <a:solidFill>
                  <a:schemeClr val="bg1"/>
                </a:solidFill>
              </a:rPr>
              <a:t>is expected because in situ SST is bulk and retrieved SST is skin</a:t>
            </a:r>
          </a:p>
          <a:p>
            <a:pPr marL="112713" indent="-112713">
              <a:buFont typeface="Arial" charset="0"/>
              <a:buChar char="•"/>
            </a:pPr>
            <a:r>
              <a:rPr lang="en-US" sz="1400" b="1" i="1" dirty="0" smtClean="0">
                <a:solidFill>
                  <a:schemeClr val="bg1"/>
                </a:solidFill>
              </a:rPr>
              <a:t>In fact, nighttime </a:t>
            </a:r>
            <a:r>
              <a:rPr lang="en-US" sz="1400" b="1" i="1" dirty="0" smtClean="0">
                <a:solidFill>
                  <a:schemeClr val="bg1"/>
                </a:solidFill>
              </a:rPr>
              <a:t>STD is deemed to better represent performance of daytime SST</a:t>
            </a:r>
            <a:endParaRPr lang="en-US" sz="1400" b="1" i="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dash\Documents\D Drive\Documents\PUBLICATION\HR_SST_Analyses\ToNOAA_Presentation\NPP_TimeSeries\npp_ts_images\outlier_retained\cropped\timeseries_diffhist_0_SST-IQ_DR_MEAN-s.png"/>
          <p:cNvPicPr>
            <a:picLocks noChangeAspect="1" noChangeArrowheads="1"/>
          </p:cNvPicPr>
          <p:nvPr/>
        </p:nvPicPr>
        <p:blipFill>
          <a:blip r:embed="rId3" cstate="print"/>
          <a:stretch>
            <a:fillRect/>
          </a:stretch>
        </p:blipFill>
        <p:spPr bwMode="auto">
          <a:xfrm>
            <a:off x="411008" y="886815"/>
            <a:ext cx="8310963" cy="2506074"/>
          </a:xfrm>
          <a:prstGeom prst="rect">
            <a:avLst/>
          </a:prstGeom>
          <a:noFill/>
        </p:spPr>
      </p:pic>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0" name="Rectangle 3"/>
          <p:cNvSpPr>
            <a:spLocks noChangeArrowheads="1"/>
          </p:cNvSpPr>
          <p:nvPr/>
        </p:nvSpPr>
        <p:spPr bwMode="auto">
          <a:xfrm>
            <a:off x="830263" y="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NPP SST Daily Validation: </a:t>
            </a:r>
            <a:r>
              <a:rPr lang="en-US" sz="2000" b="1" i="1" dirty="0" smtClean="0"/>
              <a:t># of matchups with Drifters</a:t>
            </a:r>
            <a:endParaRPr lang="en-US" sz="2400" b="1" i="1" dirty="0"/>
          </a:p>
        </p:txBody>
      </p:sp>
      <p:pic>
        <p:nvPicPr>
          <p:cNvPr id="8" name="Picture 4" descr="C:\Users\pdash\Documents\D Drive\Documents\PUBLICATION\HR_SST_Analyses\ToNOAA_Presentation\NPP_TimeSeries\npp_ts_images\outlier_retained\cropped\timeseries_diffhist_0_SST-IQ_DR_MEAN-s.png"/>
          <p:cNvPicPr>
            <a:picLocks noChangeAspect="1" noChangeArrowheads="1"/>
          </p:cNvPicPr>
          <p:nvPr/>
        </p:nvPicPr>
        <p:blipFill>
          <a:blip r:embed="rId4" cstate="print"/>
          <a:stretch>
            <a:fillRect/>
          </a:stretch>
        </p:blipFill>
        <p:spPr bwMode="auto">
          <a:xfrm>
            <a:off x="347882" y="3429000"/>
            <a:ext cx="8394912" cy="2531388"/>
          </a:xfrm>
          <a:prstGeom prst="rect">
            <a:avLst/>
          </a:prstGeom>
          <a:noFill/>
        </p:spPr>
      </p:pic>
      <p:sp>
        <p:nvSpPr>
          <p:cNvPr id="9" name="TextBox 8"/>
          <p:cNvSpPr txBox="1"/>
          <p:nvPr/>
        </p:nvSpPr>
        <p:spPr>
          <a:xfrm>
            <a:off x="7748536" y="1047890"/>
            <a:ext cx="663964" cy="276999"/>
          </a:xfrm>
          <a:prstGeom prst="rect">
            <a:avLst/>
          </a:prstGeom>
          <a:noFill/>
        </p:spPr>
        <p:txBody>
          <a:bodyPr wrap="none" rtlCol="0">
            <a:spAutoFit/>
          </a:bodyPr>
          <a:lstStyle/>
          <a:p>
            <a:r>
              <a:rPr lang="en-US" sz="1200" b="1" dirty="0" smtClean="0">
                <a:solidFill>
                  <a:srgbClr val="0033CC"/>
                </a:solidFill>
              </a:rPr>
              <a:t>NIGHT</a:t>
            </a:r>
            <a:endParaRPr lang="en-US" sz="1200" b="1" dirty="0">
              <a:solidFill>
                <a:srgbClr val="0033CC"/>
              </a:solidFill>
            </a:endParaRPr>
          </a:p>
        </p:txBody>
      </p:sp>
      <p:sp>
        <p:nvSpPr>
          <p:cNvPr id="11" name="TextBox 10"/>
          <p:cNvSpPr txBox="1"/>
          <p:nvPr/>
        </p:nvSpPr>
        <p:spPr>
          <a:xfrm>
            <a:off x="7926722" y="3590075"/>
            <a:ext cx="494366" cy="276999"/>
          </a:xfrm>
          <a:prstGeom prst="rect">
            <a:avLst/>
          </a:prstGeom>
          <a:noFill/>
        </p:spPr>
        <p:txBody>
          <a:bodyPr wrap="none" rtlCol="0">
            <a:spAutoFit/>
          </a:bodyPr>
          <a:lstStyle/>
          <a:p>
            <a:r>
              <a:rPr lang="en-US" sz="1200" b="1" dirty="0" smtClean="0">
                <a:solidFill>
                  <a:srgbClr val="FF0000"/>
                </a:solidFill>
              </a:rPr>
              <a:t>DAY</a:t>
            </a:r>
            <a:endParaRPr lang="en-US" sz="1200" b="1" dirty="0">
              <a:solidFill>
                <a:srgbClr val="FF0000"/>
              </a:solidFill>
            </a:endParaRPr>
          </a:p>
        </p:txBody>
      </p:sp>
      <p:sp>
        <p:nvSpPr>
          <p:cNvPr id="12" name="Date Placeholder 11"/>
          <p:cNvSpPr>
            <a:spLocks noGrp="1"/>
          </p:cNvSpPr>
          <p:nvPr>
            <p:ph type="dt" sz="half" idx="10"/>
          </p:nvPr>
        </p:nvSpPr>
        <p:spPr/>
        <p:txBody>
          <a:bodyPr/>
          <a:lstStyle/>
          <a:p>
            <a:pPr>
              <a:defRPr/>
            </a:pPr>
            <a:r>
              <a:rPr lang="en-US" smtClean="0"/>
              <a:t>3 September 2014</a:t>
            </a:r>
            <a:endParaRPr lang="en-US"/>
          </a:p>
        </p:txBody>
      </p:sp>
      <p:sp>
        <p:nvSpPr>
          <p:cNvPr id="13" name="Slide Number Placeholder 12"/>
          <p:cNvSpPr>
            <a:spLocks noGrp="1"/>
          </p:cNvSpPr>
          <p:nvPr>
            <p:ph type="sldNum" sz="quarter" idx="12"/>
          </p:nvPr>
        </p:nvSpPr>
        <p:spPr/>
        <p:txBody>
          <a:bodyPr/>
          <a:lstStyle/>
          <a:p>
            <a:pPr>
              <a:defRPr/>
            </a:pPr>
            <a:fld id="{0E2231E5-0D2F-44DB-8B70-15C3B0A4031B}" type="slidenum">
              <a:rPr lang="en-US" smtClean="0"/>
              <a:pPr>
                <a:defRPr/>
              </a:pPr>
              <a:t>31</a:t>
            </a:fld>
            <a:endParaRPr lang="en-US"/>
          </a:p>
        </p:txBody>
      </p:sp>
      <p:sp>
        <p:nvSpPr>
          <p:cNvPr id="15" name="Footer Placeholder 14"/>
          <p:cNvSpPr>
            <a:spLocks noGrp="1"/>
          </p:cNvSpPr>
          <p:nvPr>
            <p:ph type="ftr" sz="quarter" idx="11"/>
          </p:nvPr>
        </p:nvSpPr>
        <p:spPr/>
        <p:txBody>
          <a:bodyPr/>
          <a:lstStyle/>
          <a:p>
            <a:pPr>
              <a:defRPr/>
            </a:pPr>
            <a:r>
              <a:rPr lang="en-US" smtClean="0"/>
              <a:t>JPSS SST Val3 Maturity Review</a:t>
            </a:r>
            <a:endParaRPr lang="en-US"/>
          </a:p>
        </p:txBody>
      </p:sp>
      <p:sp>
        <p:nvSpPr>
          <p:cNvPr id="16" name="Text Box 8"/>
          <p:cNvSpPr txBox="1">
            <a:spLocks noChangeArrowheads="1"/>
          </p:cNvSpPr>
          <p:nvPr/>
        </p:nvSpPr>
        <p:spPr bwMode="auto">
          <a:xfrm>
            <a:off x="457200" y="5867400"/>
            <a:ext cx="8001000" cy="738664"/>
          </a:xfrm>
          <a:prstGeom prst="rect">
            <a:avLst/>
          </a:prstGeom>
          <a:solidFill>
            <a:srgbClr val="0000FF"/>
          </a:solidFill>
          <a:ln w="9525">
            <a:noFill/>
            <a:miter lim="800000"/>
            <a:headEnd/>
            <a:tailEnd/>
          </a:ln>
        </p:spPr>
        <p:txBody>
          <a:bodyPr wrap="square">
            <a:spAutoFit/>
          </a:bodyPr>
          <a:lstStyle/>
          <a:p>
            <a:pPr marL="112713" indent="-112713">
              <a:buFont typeface="Arial" charset="0"/>
              <a:buChar char="•"/>
            </a:pPr>
            <a:r>
              <a:rPr lang="en-US" sz="1400" b="1" i="1" dirty="0" smtClean="0">
                <a:solidFill>
                  <a:schemeClr val="bg1"/>
                </a:solidFill>
              </a:rPr>
              <a:t>Number of matchups with in situ SST is ~2,000/day and ~2,000/night for ACSPO &amp; IDPS</a:t>
            </a:r>
          </a:p>
          <a:p>
            <a:pPr marL="112713" indent="-112713">
              <a:buFont typeface="Arial" charset="0"/>
              <a:buChar char="•"/>
            </a:pPr>
            <a:r>
              <a:rPr lang="en-US" sz="1400" b="1" i="1" dirty="0" smtClean="0">
                <a:solidFill>
                  <a:schemeClr val="bg1"/>
                </a:solidFill>
              </a:rPr>
              <a:t>For </a:t>
            </a:r>
            <a:r>
              <a:rPr lang="en-US" sz="1400" b="1" i="1" dirty="0" smtClean="0">
                <a:solidFill>
                  <a:schemeClr val="bg1"/>
                </a:solidFill>
              </a:rPr>
              <a:t>NAVO, </a:t>
            </a:r>
            <a:r>
              <a:rPr lang="en-US" sz="1400" b="1" i="1" dirty="0" smtClean="0">
                <a:solidFill>
                  <a:schemeClr val="bg1"/>
                </a:solidFill>
              </a:rPr>
              <a:t>number of matchups is ~3 smaller</a:t>
            </a:r>
          </a:p>
          <a:p>
            <a:pPr marL="112713" indent="-112713">
              <a:buFont typeface="Arial" charset="0"/>
              <a:buChar char="•"/>
            </a:pPr>
            <a:r>
              <a:rPr lang="en-US" sz="1400" b="1" i="1" dirty="0" smtClean="0">
                <a:solidFill>
                  <a:schemeClr val="bg1"/>
                </a:solidFill>
              </a:rPr>
              <a:t>Daily number of matchups is sufficient for daily VAL, but residual day-to-day noise remains</a:t>
            </a:r>
            <a:endParaRPr lang="en-US" sz="1400" b="1" i="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dash\Documents\D Drive\Documents\PUBLICATION\HR_SST_Analyses\ToNOAA_Presentation\NPP_TimeSeries\npp_ts_images\outlier_retained\cropped\timeseries_diffhist_0_SST-IQ_DR_MEAN-s.png"/>
          <p:cNvPicPr>
            <a:picLocks noChangeAspect="1" noChangeArrowheads="1"/>
          </p:cNvPicPr>
          <p:nvPr/>
        </p:nvPicPr>
        <p:blipFill>
          <a:blip r:embed="rId3" cstate="print"/>
          <a:stretch>
            <a:fillRect/>
          </a:stretch>
        </p:blipFill>
        <p:spPr bwMode="auto">
          <a:xfrm>
            <a:off x="411008" y="886815"/>
            <a:ext cx="8310963" cy="2506075"/>
          </a:xfrm>
          <a:prstGeom prst="rect">
            <a:avLst/>
          </a:prstGeom>
          <a:noFill/>
        </p:spPr>
      </p:pic>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0" name="Rectangle 3"/>
          <p:cNvSpPr>
            <a:spLocks noChangeArrowheads="1"/>
          </p:cNvSpPr>
          <p:nvPr/>
        </p:nvSpPr>
        <p:spPr bwMode="auto">
          <a:xfrm>
            <a:off x="830263" y="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NPP SST Daily Validation: </a:t>
            </a:r>
            <a:r>
              <a:rPr lang="en-US" sz="2000" b="1" i="1" dirty="0" smtClean="0"/>
              <a:t># of matchups with OSTIA</a:t>
            </a:r>
            <a:endParaRPr lang="en-US" sz="2400" b="1" i="1" dirty="0"/>
          </a:p>
        </p:txBody>
      </p:sp>
      <p:pic>
        <p:nvPicPr>
          <p:cNvPr id="8" name="Picture 4" descr="C:\Users\pdash\Documents\D Drive\Documents\PUBLICATION\HR_SST_Analyses\ToNOAA_Presentation\NPP_TimeSeries\npp_ts_images\outlier_retained\cropped\timeseries_diffhist_0_SST-IQ_DR_MEAN-s.png"/>
          <p:cNvPicPr>
            <a:picLocks noChangeAspect="1" noChangeArrowheads="1"/>
          </p:cNvPicPr>
          <p:nvPr/>
        </p:nvPicPr>
        <p:blipFill>
          <a:blip r:embed="rId4" cstate="print"/>
          <a:stretch>
            <a:fillRect/>
          </a:stretch>
        </p:blipFill>
        <p:spPr bwMode="auto">
          <a:xfrm>
            <a:off x="347882" y="3429000"/>
            <a:ext cx="8394912" cy="2531389"/>
          </a:xfrm>
          <a:prstGeom prst="rect">
            <a:avLst/>
          </a:prstGeom>
          <a:noFill/>
        </p:spPr>
      </p:pic>
      <p:sp>
        <p:nvSpPr>
          <p:cNvPr id="9" name="TextBox 8"/>
          <p:cNvSpPr txBox="1"/>
          <p:nvPr/>
        </p:nvSpPr>
        <p:spPr>
          <a:xfrm>
            <a:off x="7748536" y="1047890"/>
            <a:ext cx="663964" cy="276999"/>
          </a:xfrm>
          <a:prstGeom prst="rect">
            <a:avLst/>
          </a:prstGeom>
          <a:noFill/>
        </p:spPr>
        <p:txBody>
          <a:bodyPr wrap="none" rtlCol="0">
            <a:spAutoFit/>
          </a:bodyPr>
          <a:lstStyle/>
          <a:p>
            <a:r>
              <a:rPr lang="en-US" sz="1200" b="1" dirty="0" smtClean="0">
                <a:solidFill>
                  <a:srgbClr val="0033CC"/>
                </a:solidFill>
              </a:rPr>
              <a:t>NIGHT</a:t>
            </a:r>
            <a:endParaRPr lang="en-US" sz="1200" b="1" dirty="0">
              <a:solidFill>
                <a:srgbClr val="0033CC"/>
              </a:solidFill>
            </a:endParaRPr>
          </a:p>
        </p:txBody>
      </p:sp>
      <p:sp>
        <p:nvSpPr>
          <p:cNvPr id="11" name="TextBox 10"/>
          <p:cNvSpPr txBox="1"/>
          <p:nvPr/>
        </p:nvSpPr>
        <p:spPr>
          <a:xfrm>
            <a:off x="7926722" y="3590075"/>
            <a:ext cx="494366" cy="276999"/>
          </a:xfrm>
          <a:prstGeom prst="rect">
            <a:avLst/>
          </a:prstGeom>
          <a:noFill/>
        </p:spPr>
        <p:txBody>
          <a:bodyPr wrap="none" rtlCol="0">
            <a:spAutoFit/>
          </a:bodyPr>
          <a:lstStyle/>
          <a:p>
            <a:r>
              <a:rPr lang="en-US" sz="1200" b="1" dirty="0" smtClean="0">
                <a:solidFill>
                  <a:srgbClr val="FF0000"/>
                </a:solidFill>
              </a:rPr>
              <a:t>DAY</a:t>
            </a:r>
            <a:endParaRPr lang="en-US" sz="1200" b="1" dirty="0">
              <a:solidFill>
                <a:srgbClr val="FF0000"/>
              </a:solidFill>
            </a:endParaRPr>
          </a:p>
        </p:txBody>
      </p:sp>
      <p:sp>
        <p:nvSpPr>
          <p:cNvPr id="12" name="Date Placeholder 11"/>
          <p:cNvSpPr>
            <a:spLocks noGrp="1"/>
          </p:cNvSpPr>
          <p:nvPr>
            <p:ph type="dt" sz="half" idx="10"/>
          </p:nvPr>
        </p:nvSpPr>
        <p:spPr/>
        <p:txBody>
          <a:bodyPr/>
          <a:lstStyle/>
          <a:p>
            <a:pPr>
              <a:defRPr/>
            </a:pPr>
            <a:r>
              <a:rPr lang="en-US" smtClean="0"/>
              <a:t>3 September 2014</a:t>
            </a:r>
            <a:endParaRPr lang="en-US"/>
          </a:p>
        </p:txBody>
      </p:sp>
      <p:sp>
        <p:nvSpPr>
          <p:cNvPr id="13" name="Slide Number Placeholder 12"/>
          <p:cNvSpPr>
            <a:spLocks noGrp="1"/>
          </p:cNvSpPr>
          <p:nvPr>
            <p:ph type="sldNum" sz="quarter" idx="12"/>
          </p:nvPr>
        </p:nvSpPr>
        <p:spPr/>
        <p:txBody>
          <a:bodyPr/>
          <a:lstStyle/>
          <a:p>
            <a:pPr>
              <a:defRPr/>
            </a:pPr>
            <a:fld id="{0E2231E5-0D2F-44DB-8B70-15C3B0A4031B}" type="slidenum">
              <a:rPr lang="en-US" smtClean="0"/>
              <a:pPr>
                <a:defRPr/>
              </a:pPr>
              <a:t>32</a:t>
            </a:fld>
            <a:endParaRPr lang="en-US"/>
          </a:p>
        </p:txBody>
      </p:sp>
      <p:sp>
        <p:nvSpPr>
          <p:cNvPr id="15" name="Footer Placeholder 14"/>
          <p:cNvSpPr>
            <a:spLocks noGrp="1"/>
          </p:cNvSpPr>
          <p:nvPr>
            <p:ph type="ftr" sz="quarter" idx="11"/>
          </p:nvPr>
        </p:nvSpPr>
        <p:spPr/>
        <p:txBody>
          <a:bodyPr/>
          <a:lstStyle/>
          <a:p>
            <a:pPr>
              <a:defRPr/>
            </a:pPr>
            <a:r>
              <a:rPr lang="en-US" smtClean="0"/>
              <a:t>JPSS SST Val3 Maturity Review</a:t>
            </a:r>
            <a:endParaRPr lang="en-US"/>
          </a:p>
        </p:txBody>
      </p:sp>
      <p:sp>
        <p:nvSpPr>
          <p:cNvPr id="16" name="Text Box 8"/>
          <p:cNvSpPr txBox="1">
            <a:spLocks noChangeArrowheads="1"/>
          </p:cNvSpPr>
          <p:nvPr/>
        </p:nvSpPr>
        <p:spPr bwMode="auto">
          <a:xfrm>
            <a:off x="457200" y="5867400"/>
            <a:ext cx="7848600" cy="738664"/>
          </a:xfrm>
          <a:prstGeom prst="rect">
            <a:avLst/>
          </a:prstGeom>
          <a:solidFill>
            <a:srgbClr val="0000FF"/>
          </a:solidFill>
          <a:ln w="9525">
            <a:noFill/>
            <a:miter lim="800000"/>
            <a:headEnd/>
            <a:tailEnd/>
          </a:ln>
        </p:spPr>
        <p:txBody>
          <a:bodyPr wrap="square">
            <a:spAutoFit/>
          </a:bodyPr>
          <a:lstStyle/>
          <a:p>
            <a:pPr marL="112713" indent="-112713">
              <a:buFont typeface="Arial" charset="0"/>
              <a:buChar char="•"/>
            </a:pPr>
            <a:r>
              <a:rPr lang="en-US" sz="1400" b="1" i="1" dirty="0" smtClean="0">
                <a:solidFill>
                  <a:schemeClr val="bg1"/>
                </a:solidFill>
              </a:rPr>
              <a:t>Number of VIIRS SST retrievals is &gt;100M/day and &gt;100M/night for ACSPO &amp; IDPS</a:t>
            </a:r>
          </a:p>
          <a:p>
            <a:pPr marL="112713" indent="-112713">
              <a:buFont typeface="Arial" charset="0"/>
              <a:buChar char="•"/>
            </a:pPr>
            <a:r>
              <a:rPr lang="en-US" sz="1400" b="1" i="1" dirty="0" smtClean="0">
                <a:solidFill>
                  <a:schemeClr val="bg1"/>
                </a:solidFill>
              </a:rPr>
              <a:t>For </a:t>
            </a:r>
            <a:r>
              <a:rPr lang="en-US" sz="1400" b="1" i="1" dirty="0" smtClean="0">
                <a:solidFill>
                  <a:schemeClr val="bg1"/>
                </a:solidFill>
              </a:rPr>
              <a:t>NAVO, </a:t>
            </a:r>
            <a:r>
              <a:rPr lang="en-US" sz="1400" b="1" i="1" dirty="0" smtClean="0">
                <a:solidFill>
                  <a:schemeClr val="bg1"/>
                </a:solidFill>
              </a:rPr>
              <a:t>number of SST retrievals is ~3 smaller</a:t>
            </a:r>
          </a:p>
          <a:p>
            <a:pPr marL="112713" indent="-112713">
              <a:buFont typeface="Arial" charset="0"/>
              <a:buChar char="•"/>
            </a:pPr>
            <a:r>
              <a:rPr lang="en-US" sz="1400" b="1" i="1" dirty="0" smtClean="0">
                <a:solidFill>
                  <a:schemeClr val="bg1"/>
                </a:solidFill>
              </a:rPr>
              <a:t>Drop-outs in </a:t>
            </a:r>
            <a:r>
              <a:rPr lang="en-US" sz="1400" b="1" i="1" dirty="0" smtClean="0">
                <a:solidFill>
                  <a:schemeClr val="bg1"/>
                </a:solidFill>
              </a:rPr>
              <a:t># </a:t>
            </a:r>
            <a:r>
              <a:rPr lang="en-US" sz="1400" b="1" i="1" dirty="0" smtClean="0">
                <a:solidFill>
                  <a:schemeClr val="bg1"/>
                </a:solidFill>
              </a:rPr>
              <a:t>Obs is due to </a:t>
            </a:r>
            <a:r>
              <a:rPr lang="en-US" sz="1400" b="1" i="1" dirty="0" smtClean="0">
                <a:solidFill>
                  <a:schemeClr val="bg1"/>
                </a:solidFill>
              </a:rPr>
              <a:t>VIIRS outages &amp; processing </a:t>
            </a:r>
            <a:r>
              <a:rPr lang="en-US" sz="1400" b="1" i="1" dirty="0" smtClean="0">
                <a:solidFill>
                  <a:schemeClr val="bg1"/>
                </a:solidFill>
              </a:rPr>
              <a:t>at STAR </a:t>
            </a:r>
            <a:r>
              <a:rPr lang="en-US" sz="1400" b="1" i="1" dirty="0" smtClean="0">
                <a:solidFill>
                  <a:schemeClr val="bg1"/>
                </a:solidFill>
              </a:rPr>
              <a:t>(improved </a:t>
            </a:r>
            <a:r>
              <a:rPr lang="en-US" sz="1400" b="1" i="1" dirty="0" smtClean="0">
                <a:solidFill>
                  <a:schemeClr val="bg1"/>
                </a:solidFill>
              </a:rPr>
              <a:t>in </a:t>
            </a:r>
            <a:r>
              <a:rPr lang="en-US" sz="1400" b="1" i="1" dirty="0" smtClean="0">
                <a:solidFill>
                  <a:schemeClr val="bg1"/>
                </a:solidFill>
              </a:rPr>
              <a:t>NDE)</a:t>
            </a:r>
            <a:endParaRPr lang="en-US" sz="1400" b="1" i="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lstStyle/>
          <a:p>
            <a:endParaRPr lang="en-US"/>
          </a:p>
        </p:txBody>
      </p:sp>
      <p:sp>
        <p:nvSpPr>
          <p:cNvPr id="36867" name="Text Box 12"/>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36868" name="Rectangle 19"/>
          <p:cNvSpPr>
            <a:spLocks noChangeArrowheads="1"/>
          </p:cNvSpPr>
          <p:nvPr/>
        </p:nvSpPr>
        <p:spPr bwMode="auto">
          <a:xfrm>
            <a:off x="762000" y="2438400"/>
            <a:ext cx="7696200" cy="2308324"/>
          </a:xfrm>
          <a:prstGeom prst="rect">
            <a:avLst/>
          </a:prstGeom>
          <a:noFill/>
          <a:ln w="9525">
            <a:noFill/>
            <a:miter lim="800000"/>
            <a:headEnd/>
            <a:tailEnd/>
          </a:ln>
        </p:spPr>
        <p:txBody>
          <a:bodyPr wrap="square">
            <a:spAutoFit/>
          </a:bodyPr>
          <a:lstStyle/>
          <a:p>
            <a:pPr algn="ctr"/>
            <a:r>
              <a:rPr lang="en-US" sz="3600" b="1" dirty="0" smtClean="0"/>
              <a:t>Evaluation of VIIRS SST Products</a:t>
            </a:r>
          </a:p>
          <a:p>
            <a:pPr algn="ctr"/>
            <a:endParaRPr lang="en-US" sz="3600" b="1" dirty="0" smtClean="0"/>
          </a:p>
          <a:p>
            <a:pPr algn="ctr"/>
            <a:r>
              <a:rPr lang="en-US" sz="3600" b="1" dirty="0" smtClean="0"/>
              <a:t>3. Yearly Statistics</a:t>
            </a:r>
          </a:p>
          <a:p>
            <a:pPr algn="ctr"/>
            <a:r>
              <a:rPr lang="en-US" sz="3600" b="1" dirty="0" smtClean="0"/>
              <a:t>1 June 2013 – 31 May 2014</a:t>
            </a:r>
            <a:endParaRPr lang="en-US" sz="2800" b="1" dirty="0"/>
          </a:p>
        </p:txBody>
      </p:sp>
      <p:sp>
        <p:nvSpPr>
          <p:cNvPr id="36869" name="Date Placeholder 9"/>
          <p:cNvSpPr>
            <a:spLocks noGrp="1"/>
          </p:cNvSpPr>
          <p:nvPr>
            <p:ph type="dt" sz="quarter" idx="10"/>
          </p:nvPr>
        </p:nvSpPr>
        <p:spPr>
          <a:noFill/>
        </p:spPr>
        <p:txBody>
          <a:bodyPr/>
          <a:lstStyle/>
          <a:p>
            <a:r>
              <a:rPr lang="en-US" smtClean="0"/>
              <a:t>3 September 2014</a:t>
            </a:r>
          </a:p>
        </p:txBody>
      </p:sp>
      <p:sp>
        <p:nvSpPr>
          <p:cNvPr id="36870" name="Footer Placeholder 10"/>
          <p:cNvSpPr>
            <a:spLocks noGrp="1"/>
          </p:cNvSpPr>
          <p:nvPr>
            <p:ph type="ftr" sz="quarter" idx="11"/>
          </p:nvPr>
        </p:nvSpPr>
        <p:spPr>
          <a:noFill/>
        </p:spPr>
        <p:txBody>
          <a:bodyPr/>
          <a:lstStyle/>
          <a:p>
            <a:r>
              <a:rPr lang="en-US" smtClean="0"/>
              <a:t>JPSS SST Val3 Maturity Review</a:t>
            </a:r>
          </a:p>
        </p:txBody>
      </p:sp>
      <p:sp>
        <p:nvSpPr>
          <p:cNvPr id="36871" name="Slide Number Placeholder 11"/>
          <p:cNvSpPr>
            <a:spLocks noGrp="1"/>
          </p:cNvSpPr>
          <p:nvPr>
            <p:ph type="sldNum" sz="quarter" idx="12"/>
          </p:nvPr>
        </p:nvSpPr>
        <p:spPr>
          <a:noFill/>
        </p:spPr>
        <p:txBody>
          <a:bodyPr/>
          <a:lstStyle/>
          <a:p>
            <a:fld id="{0513E967-306F-4F72-9F77-7370855A0C05}"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1276" name="Rectangle 4"/>
          <p:cNvSpPr>
            <a:spLocks noChangeArrowheads="1"/>
          </p:cNvSpPr>
          <p:nvPr/>
        </p:nvSpPr>
        <p:spPr bwMode="auto">
          <a:xfrm>
            <a:off x="1178935" y="1001118"/>
            <a:ext cx="7118350" cy="354012"/>
          </a:xfrm>
          <a:prstGeom prst="rect">
            <a:avLst/>
          </a:prstGeom>
          <a:solidFill>
            <a:schemeClr val="bg1"/>
          </a:solidFill>
          <a:ln w="9525">
            <a:noFill/>
            <a:miter lim="800000"/>
            <a:headEnd/>
            <a:tailEnd/>
          </a:ln>
        </p:spPr>
        <p:txBody>
          <a:bodyPr>
            <a:spAutoFit/>
          </a:bodyPr>
          <a:lstStyle/>
          <a:p>
            <a:pPr algn="ctr">
              <a:defRPr/>
            </a:pPr>
            <a:r>
              <a:rPr lang="en-US" sz="1700" b="1" dirty="0" smtClean="0">
                <a:solidFill>
                  <a:schemeClr val="tx1">
                    <a:lumMod val="50000"/>
                    <a:lumOff val="50000"/>
                  </a:schemeClr>
                </a:solidFill>
              </a:rPr>
              <a:t>IDPS VIIRS </a:t>
            </a:r>
            <a:r>
              <a:rPr lang="en-US" sz="1700" b="1" i="1" dirty="0" smtClean="0">
                <a:solidFill>
                  <a:schemeClr val="tx1">
                    <a:lumMod val="50000"/>
                    <a:lumOff val="50000"/>
                  </a:schemeClr>
                </a:solidFill>
              </a:rPr>
              <a:t>minus</a:t>
            </a:r>
            <a:r>
              <a:rPr lang="en-US" sz="1700" b="1" dirty="0" smtClean="0">
                <a:solidFill>
                  <a:schemeClr val="tx1">
                    <a:lumMod val="50000"/>
                    <a:lumOff val="50000"/>
                  </a:schemeClr>
                </a:solidFill>
              </a:rPr>
              <a:t> Drifters, 1-Jun-2013 to 31-May-2014</a:t>
            </a:r>
            <a:endParaRPr lang="en-US" sz="1700" b="1" dirty="0">
              <a:solidFill>
                <a:schemeClr val="tx1">
                  <a:lumMod val="50000"/>
                  <a:lumOff val="50000"/>
                </a:schemeClr>
              </a:solidFill>
            </a:endParaRPr>
          </a:p>
        </p:txBody>
      </p:sp>
      <p:sp>
        <p:nvSpPr>
          <p:cNvPr id="10" name="Rectangle 3"/>
          <p:cNvSpPr>
            <a:spLocks noChangeArrowheads="1"/>
          </p:cNvSpPr>
          <p:nvPr/>
        </p:nvSpPr>
        <p:spPr bwMode="auto">
          <a:xfrm>
            <a:off x="830263" y="15240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NPP SST Annual Validation: Night </a:t>
            </a:r>
            <a:r>
              <a:rPr lang="en-US" sz="2000" b="1" dirty="0" smtClean="0">
                <a:solidFill>
                  <a:srgbClr val="FF0000"/>
                </a:solidFill>
              </a:rPr>
              <a:t>IDPS</a:t>
            </a:r>
            <a:endParaRPr lang="en-US" sz="2400" b="1" dirty="0">
              <a:solidFill>
                <a:srgbClr val="FF0000"/>
              </a:solidFill>
            </a:endParaRPr>
          </a:p>
        </p:txBody>
      </p:sp>
      <p:pic>
        <p:nvPicPr>
          <p:cNvPr id="13" name="Picture 12" descr="Jun2013_TO_May2014-NPP.VIIRS_0_SST-IQ_DR_DiffHist.png"/>
          <p:cNvPicPr>
            <a:picLocks noChangeAspect="1"/>
          </p:cNvPicPr>
          <p:nvPr/>
        </p:nvPicPr>
        <p:blipFill>
          <a:blip r:embed="rId3" cstate="print"/>
          <a:stretch>
            <a:fillRect/>
          </a:stretch>
        </p:blipFill>
        <p:spPr>
          <a:xfrm>
            <a:off x="600416" y="1295400"/>
            <a:ext cx="7944802" cy="4524374"/>
          </a:xfrm>
          <a:prstGeom prst="rect">
            <a:avLst/>
          </a:prstGeom>
        </p:spPr>
      </p:pic>
      <p:sp>
        <p:nvSpPr>
          <p:cNvPr id="8" name="Date Placeholder 7"/>
          <p:cNvSpPr>
            <a:spLocks noGrp="1"/>
          </p:cNvSpPr>
          <p:nvPr>
            <p:ph type="dt" sz="half" idx="10"/>
          </p:nvPr>
        </p:nvSpPr>
        <p:spPr/>
        <p:txBody>
          <a:bodyPr/>
          <a:lstStyle/>
          <a:p>
            <a:pPr>
              <a:defRPr/>
            </a:pPr>
            <a:r>
              <a:rPr lang="en-US" smtClean="0"/>
              <a:t>3 September 2014</a:t>
            </a:r>
            <a:endParaRPr lang="en-US"/>
          </a:p>
        </p:txBody>
      </p:sp>
      <p:sp>
        <p:nvSpPr>
          <p:cNvPr id="9" name="Slide Number Placeholder 8"/>
          <p:cNvSpPr>
            <a:spLocks noGrp="1"/>
          </p:cNvSpPr>
          <p:nvPr>
            <p:ph type="sldNum" sz="quarter" idx="12"/>
          </p:nvPr>
        </p:nvSpPr>
        <p:spPr/>
        <p:txBody>
          <a:bodyPr/>
          <a:lstStyle/>
          <a:p>
            <a:pPr>
              <a:defRPr/>
            </a:pPr>
            <a:fld id="{0E2231E5-0D2F-44DB-8B70-15C3B0A4031B}" type="slidenum">
              <a:rPr lang="en-US" smtClean="0"/>
              <a:pPr>
                <a:defRPr/>
              </a:pPr>
              <a:t>34</a:t>
            </a:fld>
            <a:endParaRPr lang="en-US" dirty="0"/>
          </a:p>
        </p:txBody>
      </p:sp>
      <p:sp>
        <p:nvSpPr>
          <p:cNvPr id="11" name="Footer Placeholder 10"/>
          <p:cNvSpPr>
            <a:spLocks noGrp="1"/>
          </p:cNvSpPr>
          <p:nvPr>
            <p:ph type="ftr" sz="quarter" idx="11"/>
          </p:nvPr>
        </p:nvSpPr>
        <p:spPr/>
        <p:txBody>
          <a:bodyPr/>
          <a:lstStyle/>
          <a:p>
            <a:pPr>
              <a:defRPr/>
            </a:pPr>
            <a:r>
              <a:rPr lang="en-US" smtClean="0"/>
              <a:t>JPSS SST Val3 Maturity Review</a:t>
            </a:r>
            <a:endParaRPr lang="en-US"/>
          </a:p>
        </p:txBody>
      </p:sp>
      <p:sp>
        <p:nvSpPr>
          <p:cNvPr id="12" name="Text Box 8"/>
          <p:cNvSpPr txBox="1">
            <a:spLocks noChangeArrowheads="1"/>
          </p:cNvSpPr>
          <p:nvPr/>
        </p:nvSpPr>
        <p:spPr bwMode="auto">
          <a:xfrm>
            <a:off x="685800" y="5867400"/>
            <a:ext cx="7543800"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dirty="0" smtClean="0">
                <a:solidFill>
                  <a:schemeClr val="bg1"/>
                </a:solidFill>
              </a:rPr>
              <a:t>IDPS match-ups cover most global ocean, except a few </a:t>
            </a:r>
            <a:r>
              <a:rPr lang="en-US" dirty="0" smtClean="0">
                <a:solidFill>
                  <a:schemeClr val="bg1"/>
                </a:solidFill>
              </a:rPr>
              <a:t>“white spots” </a:t>
            </a:r>
            <a:endParaRPr lang="en-US" dirty="0" smtClean="0">
              <a:solidFill>
                <a:schemeClr val="bg1"/>
              </a:solidFill>
            </a:endParaRPr>
          </a:p>
          <a:p>
            <a:pPr marL="225425" indent="-225425">
              <a:buFont typeface="Arial" charset="0"/>
              <a:buChar char="•"/>
            </a:pPr>
            <a:r>
              <a:rPr lang="en-US" dirty="0" smtClean="0">
                <a:solidFill>
                  <a:schemeClr val="bg1"/>
                </a:solidFill>
              </a:rPr>
              <a:t>Cold speckles, suppression off </a:t>
            </a:r>
            <a:r>
              <a:rPr lang="en-US" dirty="0" smtClean="0">
                <a:solidFill>
                  <a:schemeClr val="bg1"/>
                </a:solidFill>
              </a:rPr>
              <a:t>Africa: Due to </a:t>
            </a:r>
            <a:r>
              <a:rPr lang="en-US" dirty="0" smtClean="0">
                <a:solidFill>
                  <a:schemeClr val="bg1"/>
                </a:solidFill>
              </a:rPr>
              <a:t>residual Cloud/Aerosols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1276" name="Rectangle 4"/>
          <p:cNvSpPr>
            <a:spLocks noChangeArrowheads="1"/>
          </p:cNvSpPr>
          <p:nvPr/>
        </p:nvSpPr>
        <p:spPr bwMode="auto">
          <a:xfrm>
            <a:off x="1178935" y="1001118"/>
            <a:ext cx="7118350" cy="354012"/>
          </a:xfrm>
          <a:prstGeom prst="rect">
            <a:avLst/>
          </a:prstGeom>
          <a:solidFill>
            <a:schemeClr val="bg1"/>
          </a:solidFill>
          <a:ln w="9525">
            <a:noFill/>
            <a:miter lim="800000"/>
            <a:headEnd/>
            <a:tailEnd/>
          </a:ln>
        </p:spPr>
        <p:txBody>
          <a:bodyPr>
            <a:spAutoFit/>
          </a:bodyPr>
          <a:lstStyle/>
          <a:p>
            <a:pPr algn="ctr">
              <a:defRPr/>
            </a:pPr>
            <a:r>
              <a:rPr lang="en-US" sz="1700" b="1" dirty="0" smtClean="0">
                <a:solidFill>
                  <a:schemeClr val="tx1">
                    <a:lumMod val="50000"/>
                    <a:lumOff val="50000"/>
                  </a:schemeClr>
                </a:solidFill>
              </a:rPr>
              <a:t>ACSPO VIIRS </a:t>
            </a:r>
            <a:r>
              <a:rPr lang="en-US" sz="1700" b="1" i="1" dirty="0" smtClean="0">
                <a:solidFill>
                  <a:schemeClr val="tx1">
                    <a:lumMod val="50000"/>
                    <a:lumOff val="50000"/>
                  </a:schemeClr>
                </a:solidFill>
              </a:rPr>
              <a:t>minus</a:t>
            </a:r>
            <a:r>
              <a:rPr lang="en-US" sz="1700" b="1" dirty="0" smtClean="0">
                <a:solidFill>
                  <a:schemeClr val="tx1">
                    <a:lumMod val="50000"/>
                    <a:lumOff val="50000"/>
                  </a:schemeClr>
                </a:solidFill>
              </a:rPr>
              <a:t> Drifters, 1-Jun-2013 to 31-May-2014</a:t>
            </a:r>
            <a:endParaRPr lang="en-US" sz="1700" b="1" dirty="0">
              <a:solidFill>
                <a:schemeClr val="tx1">
                  <a:lumMod val="50000"/>
                  <a:lumOff val="50000"/>
                </a:schemeClr>
              </a:solidFill>
            </a:endParaRPr>
          </a:p>
        </p:txBody>
      </p:sp>
      <p:sp>
        <p:nvSpPr>
          <p:cNvPr id="10" name="Rectangle 3"/>
          <p:cNvSpPr>
            <a:spLocks noChangeArrowheads="1"/>
          </p:cNvSpPr>
          <p:nvPr/>
        </p:nvSpPr>
        <p:spPr bwMode="auto">
          <a:xfrm>
            <a:off x="830263" y="15240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NPP SST Annual Validation: Night </a:t>
            </a:r>
            <a:r>
              <a:rPr lang="en-US" sz="2000" b="1" dirty="0" smtClean="0">
                <a:solidFill>
                  <a:srgbClr val="00FF00"/>
                </a:solidFill>
              </a:rPr>
              <a:t>ACSPO</a:t>
            </a:r>
            <a:endParaRPr lang="en-US" sz="2400" b="1" dirty="0">
              <a:solidFill>
                <a:srgbClr val="00FF00"/>
              </a:solidFill>
            </a:endParaRPr>
          </a:p>
        </p:txBody>
      </p:sp>
      <p:pic>
        <p:nvPicPr>
          <p:cNvPr id="13" name="Picture 12" descr="Jun2013_TO_May2014-NPP.VIIRS_0_SST-IQ_DR_DiffHist.png"/>
          <p:cNvPicPr>
            <a:picLocks noChangeAspect="1"/>
          </p:cNvPicPr>
          <p:nvPr/>
        </p:nvPicPr>
        <p:blipFill>
          <a:blip r:embed="rId3" cstate="print"/>
          <a:stretch>
            <a:fillRect/>
          </a:stretch>
        </p:blipFill>
        <p:spPr>
          <a:xfrm>
            <a:off x="600416" y="1295400"/>
            <a:ext cx="7944802" cy="4524375"/>
          </a:xfrm>
          <a:prstGeom prst="rect">
            <a:avLst/>
          </a:prstGeom>
        </p:spPr>
      </p:pic>
      <p:sp>
        <p:nvSpPr>
          <p:cNvPr id="8" name="Date Placeholder 7"/>
          <p:cNvSpPr>
            <a:spLocks noGrp="1"/>
          </p:cNvSpPr>
          <p:nvPr>
            <p:ph type="dt" sz="half" idx="10"/>
          </p:nvPr>
        </p:nvSpPr>
        <p:spPr/>
        <p:txBody>
          <a:bodyPr/>
          <a:lstStyle/>
          <a:p>
            <a:pPr>
              <a:defRPr/>
            </a:pPr>
            <a:r>
              <a:rPr lang="en-US" smtClean="0"/>
              <a:t>3 September 2014</a:t>
            </a:r>
            <a:endParaRPr lang="en-US"/>
          </a:p>
        </p:txBody>
      </p:sp>
      <p:sp>
        <p:nvSpPr>
          <p:cNvPr id="9" name="Slide Number Placeholder 8"/>
          <p:cNvSpPr>
            <a:spLocks noGrp="1"/>
          </p:cNvSpPr>
          <p:nvPr>
            <p:ph type="sldNum" sz="quarter" idx="12"/>
          </p:nvPr>
        </p:nvSpPr>
        <p:spPr/>
        <p:txBody>
          <a:bodyPr/>
          <a:lstStyle/>
          <a:p>
            <a:pPr>
              <a:defRPr/>
            </a:pPr>
            <a:fld id="{0E2231E5-0D2F-44DB-8B70-15C3B0A4031B}" type="slidenum">
              <a:rPr lang="en-US" smtClean="0"/>
              <a:pPr>
                <a:defRPr/>
              </a:pPr>
              <a:t>35</a:t>
            </a:fld>
            <a:endParaRPr lang="en-US"/>
          </a:p>
        </p:txBody>
      </p:sp>
      <p:sp>
        <p:nvSpPr>
          <p:cNvPr id="11" name="Footer Placeholder 10"/>
          <p:cNvSpPr>
            <a:spLocks noGrp="1"/>
          </p:cNvSpPr>
          <p:nvPr>
            <p:ph type="ftr" sz="quarter" idx="11"/>
          </p:nvPr>
        </p:nvSpPr>
        <p:spPr/>
        <p:txBody>
          <a:bodyPr/>
          <a:lstStyle/>
          <a:p>
            <a:pPr>
              <a:defRPr/>
            </a:pPr>
            <a:r>
              <a:rPr lang="en-US" smtClean="0"/>
              <a:t>JPSS SST Val3 Maturity Review</a:t>
            </a:r>
            <a:endParaRPr lang="en-US"/>
          </a:p>
        </p:txBody>
      </p:sp>
      <p:sp>
        <p:nvSpPr>
          <p:cNvPr id="12" name="Text Box 8"/>
          <p:cNvSpPr txBox="1">
            <a:spLocks noChangeArrowheads="1"/>
          </p:cNvSpPr>
          <p:nvPr/>
        </p:nvSpPr>
        <p:spPr bwMode="auto">
          <a:xfrm>
            <a:off x="762000" y="5867400"/>
            <a:ext cx="7162800"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dirty="0" smtClean="0">
                <a:solidFill>
                  <a:schemeClr val="bg1"/>
                </a:solidFill>
              </a:rPr>
              <a:t>ACSPO: </a:t>
            </a:r>
            <a:r>
              <a:rPr lang="en-US" dirty="0" smtClean="0">
                <a:solidFill>
                  <a:schemeClr val="bg1"/>
                </a:solidFill>
              </a:rPr>
              <a:t>S</a:t>
            </a:r>
            <a:r>
              <a:rPr lang="en-US" dirty="0" smtClean="0">
                <a:solidFill>
                  <a:schemeClr val="bg1"/>
                </a:solidFill>
              </a:rPr>
              <a:t>imilar coverage to </a:t>
            </a:r>
            <a:r>
              <a:rPr lang="en-US" dirty="0" smtClean="0">
                <a:solidFill>
                  <a:schemeClr val="bg1"/>
                </a:solidFill>
              </a:rPr>
              <a:t>IDPS </a:t>
            </a:r>
          </a:p>
          <a:p>
            <a:pPr marL="225425" indent="-225425">
              <a:buFont typeface="Arial" charset="0"/>
              <a:buChar char="•"/>
            </a:pPr>
            <a:r>
              <a:rPr lang="en-US" dirty="0" smtClean="0">
                <a:solidFill>
                  <a:schemeClr val="bg1"/>
                </a:solidFill>
              </a:rPr>
              <a:t>Fewer speckles, less </a:t>
            </a:r>
            <a:r>
              <a:rPr lang="en-US" dirty="0" smtClean="0">
                <a:solidFill>
                  <a:schemeClr val="bg1"/>
                </a:solidFill>
              </a:rPr>
              <a:t>suppression: Less residual </a:t>
            </a:r>
            <a:r>
              <a:rPr lang="en-US" dirty="0" smtClean="0">
                <a:solidFill>
                  <a:schemeClr val="bg1"/>
                </a:solidFill>
              </a:rPr>
              <a:t>Cloud/Aerosols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1276" name="Rectangle 4"/>
          <p:cNvSpPr>
            <a:spLocks noChangeArrowheads="1"/>
          </p:cNvSpPr>
          <p:nvPr/>
        </p:nvSpPr>
        <p:spPr bwMode="auto">
          <a:xfrm>
            <a:off x="1178935" y="1001118"/>
            <a:ext cx="7118350" cy="354012"/>
          </a:xfrm>
          <a:prstGeom prst="rect">
            <a:avLst/>
          </a:prstGeom>
          <a:solidFill>
            <a:schemeClr val="bg1"/>
          </a:solidFill>
          <a:ln w="9525">
            <a:noFill/>
            <a:miter lim="800000"/>
            <a:headEnd/>
            <a:tailEnd/>
          </a:ln>
        </p:spPr>
        <p:txBody>
          <a:bodyPr>
            <a:spAutoFit/>
          </a:bodyPr>
          <a:lstStyle/>
          <a:p>
            <a:pPr algn="ctr">
              <a:defRPr/>
            </a:pPr>
            <a:r>
              <a:rPr lang="en-US" sz="1700" b="1" dirty="0" smtClean="0">
                <a:solidFill>
                  <a:schemeClr val="tx1">
                    <a:lumMod val="50000"/>
                    <a:lumOff val="50000"/>
                  </a:schemeClr>
                </a:solidFill>
              </a:rPr>
              <a:t>NAVO VIIRS </a:t>
            </a:r>
            <a:r>
              <a:rPr lang="en-US" sz="1700" b="1" i="1" dirty="0" smtClean="0">
                <a:solidFill>
                  <a:schemeClr val="tx1">
                    <a:lumMod val="50000"/>
                    <a:lumOff val="50000"/>
                  </a:schemeClr>
                </a:solidFill>
              </a:rPr>
              <a:t>minus</a:t>
            </a:r>
            <a:r>
              <a:rPr lang="en-US" sz="1700" b="1" dirty="0" smtClean="0">
                <a:solidFill>
                  <a:schemeClr val="tx1">
                    <a:lumMod val="50000"/>
                    <a:lumOff val="50000"/>
                  </a:schemeClr>
                </a:solidFill>
              </a:rPr>
              <a:t> Drifters, 1-Jun-2013 to 31-May-2014</a:t>
            </a:r>
            <a:endParaRPr lang="en-US" sz="1700" b="1" dirty="0">
              <a:solidFill>
                <a:schemeClr val="tx1">
                  <a:lumMod val="50000"/>
                  <a:lumOff val="50000"/>
                </a:schemeClr>
              </a:solidFill>
            </a:endParaRPr>
          </a:p>
        </p:txBody>
      </p:sp>
      <p:sp>
        <p:nvSpPr>
          <p:cNvPr id="10" name="Rectangle 3"/>
          <p:cNvSpPr>
            <a:spLocks noChangeArrowheads="1"/>
          </p:cNvSpPr>
          <p:nvPr/>
        </p:nvSpPr>
        <p:spPr bwMode="auto">
          <a:xfrm>
            <a:off x="830263" y="15240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NPP SST Annual Validation: Night </a:t>
            </a:r>
            <a:r>
              <a:rPr lang="en-US" sz="2000" b="1" dirty="0" smtClean="0">
                <a:solidFill>
                  <a:srgbClr val="0000FF"/>
                </a:solidFill>
              </a:rPr>
              <a:t>NAVO</a:t>
            </a:r>
            <a:endParaRPr lang="en-US" sz="2400" b="1" dirty="0">
              <a:solidFill>
                <a:srgbClr val="0000FF"/>
              </a:solidFill>
            </a:endParaRPr>
          </a:p>
        </p:txBody>
      </p:sp>
      <p:pic>
        <p:nvPicPr>
          <p:cNvPr id="13" name="Picture 12" descr="Jun2013_TO_May2014-NPP.VIIRS_0_SST-IQ_DR_DiffHist.png"/>
          <p:cNvPicPr>
            <a:picLocks noChangeAspect="1"/>
          </p:cNvPicPr>
          <p:nvPr/>
        </p:nvPicPr>
        <p:blipFill>
          <a:blip r:embed="rId3" cstate="print"/>
          <a:stretch>
            <a:fillRect/>
          </a:stretch>
        </p:blipFill>
        <p:spPr>
          <a:xfrm>
            <a:off x="600416" y="1295400"/>
            <a:ext cx="7944802" cy="4524374"/>
          </a:xfrm>
          <a:prstGeom prst="rect">
            <a:avLst/>
          </a:prstGeom>
        </p:spPr>
      </p:pic>
      <p:sp>
        <p:nvSpPr>
          <p:cNvPr id="8" name="Date Placeholder 7"/>
          <p:cNvSpPr>
            <a:spLocks noGrp="1"/>
          </p:cNvSpPr>
          <p:nvPr>
            <p:ph type="dt" sz="half" idx="10"/>
          </p:nvPr>
        </p:nvSpPr>
        <p:spPr/>
        <p:txBody>
          <a:bodyPr/>
          <a:lstStyle/>
          <a:p>
            <a:pPr>
              <a:defRPr/>
            </a:pPr>
            <a:r>
              <a:rPr lang="en-US" smtClean="0"/>
              <a:t>3 September 2014</a:t>
            </a:r>
            <a:endParaRPr lang="en-US"/>
          </a:p>
        </p:txBody>
      </p:sp>
      <p:sp>
        <p:nvSpPr>
          <p:cNvPr id="9" name="Slide Number Placeholder 8"/>
          <p:cNvSpPr>
            <a:spLocks noGrp="1"/>
          </p:cNvSpPr>
          <p:nvPr>
            <p:ph type="sldNum" sz="quarter" idx="12"/>
          </p:nvPr>
        </p:nvSpPr>
        <p:spPr/>
        <p:txBody>
          <a:bodyPr/>
          <a:lstStyle/>
          <a:p>
            <a:pPr>
              <a:defRPr/>
            </a:pPr>
            <a:fld id="{0E2231E5-0D2F-44DB-8B70-15C3B0A4031B}" type="slidenum">
              <a:rPr lang="en-US" smtClean="0"/>
              <a:pPr>
                <a:defRPr/>
              </a:pPr>
              <a:t>36</a:t>
            </a:fld>
            <a:endParaRPr lang="en-US"/>
          </a:p>
        </p:txBody>
      </p:sp>
      <p:sp>
        <p:nvSpPr>
          <p:cNvPr id="11" name="Footer Placeholder 10"/>
          <p:cNvSpPr>
            <a:spLocks noGrp="1"/>
          </p:cNvSpPr>
          <p:nvPr>
            <p:ph type="ftr" sz="quarter" idx="11"/>
          </p:nvPr>
        </p:nvSpPr>
        <p:spPr/>
        <p:txBody>
          <a:bodyPr/>
          <a:lstStyle/>
          <a:p>
            <a:pPr>
              <a:defRPr/>
            </a:pPr>
            <a:r>
              <a:rPr lang="en-US" smtClean="0"/>
              <a:t>JPSS SST Val3 Maturity Review</a:t>
            </a:r>
            <a:endParaRPr lang="en-US"/>
          </a:p>
        </p:txBody>
      </p:sp>
      <p:sp>
        <p:nvSpPr>
          <p:cNvPr id="12" name="Text Box 8"/>
          <p:cNvSpPr txBox="1">
            <a:spLocks noChangeArrowheads="1"/>
          </p:cNvSpPr>
          <p:nvPr/>
        </p:nvSpPr>
        <p:spPr bwMode="auto">
          <a:xfrm>
            <a:off x="762000" y="5867400"/>
            <a:ext cx="7086600"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dirty="0" smtClean="0">
                <a:solidFill>
                  <a:schemeClr val="bg1"/>
                </a:solidFill>
              </a:rPr>
              <a:t>NAVO coverage sparser than IDPS/ACSPO</a:t>
            </a:r>
          </a:p>
          <a:p>
            <a:pPr marL="225425" indent="-225425">
              <a:buFont typeface="Arial" charset="0"/>
              <a:buChar char="•"/>
            </a:pPr>
            <a:r>
              <a:rPr lang="en-US" dirty="0" smtClean="0">
                <a:solidFill>
                  <a:schemeClr val="bg1"/>
                </a:solidFill>
              </a:rPr>
              <a:t>Fewer speckles, less </a:t>
            </a:r>
            <a:r>
              <a:rPr lang="en-US" dirty="0" smtClean="0">
                <a:solidFill>
                  <a:schemeClr val="bg1"/>
                </a:solidFill>
              </a:rPr>
              <a:t>suppression: Less residual </a:t>
            </a:r>
            <a:r>
              <a:rPr lang="en-US" dirty="0" smtClean="0">
                <a:solidFill>
                  <a:schemeClr val="bg1"/>
                </a:solidFill>
              </a:rPr>
              <a:t>Cloud/Aerosols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0" name="Rectangle 3"/>
          <p:cNvSpPr>
            <a:spLocks noChangeArrowheads="1"/>
          </p:cNvSpPr>
          <p:nvPr/>
        </p:nvSpPr>
        <p:spPr bwMode="auto">
          <a:xfrm>
            <a:off x="830263" y="15240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NPP SST Annual Validation: Night </a:t>
            </a:r>
            <a:r>
              <a:rPr lang="en-US" sz="2000" b="1" dirty="0" smtClean="0">
                <a:solidFill>
                  <a:srgbClr val="FF0000"/>
                </a:solidFill>
              </a:rPr>
              <a:t>IDPS</a:t>
            </a:r>
            <a:endParaRPr lang="en-US" sz="2400" b="1" dirty="0">
              <a:solidFill>
                <a:srgbClr val="FF0000"/>
              </a:solidFill>
            </a:endParaRPr>
          </a:p>
        </p:txBody>
      </p:sp>
      <p:pic>
        <p:nvPicPr>
          <p:cNvPr id="13" name="Picture 12" descr="Jun2013_TO_May2014-NPP.VIIRS_0_SST-IQ_DR_DiffHist.png"/>
          <p:cNvPicPr>
            <a:picLocks noChangeAspect="1"/>
          </p:cNvPicPr>
          <p:nvPr/>
        </p:nvPicPr>
        <p:blipFill>
          <a:blip r:embed="rId3" cstate="print"/>
          <a:stretch>
            <a:fillRect/>
          </a:stretch>
        </p:blipFill>
        <p:spPr>
          <a:xfrm>
            <a:off x="1452562" y="1066800"/>
            <a:ext cx="6238875" cy="4572000"/>
          </a:xfrm>
          <a:prstGeom prst="rect">
            <a:avLst/>
          </a:prstGeom>
        </p:spPr>
      </p:pic>
      <p:sp>
        <p:nvSpPr>
          <p:cNvPr id="8" name="Date Placeholder 7"/>
          <p:cNvSpPr>
            <a:spLocks noGrp="1"/>
          </p:cNvSpPr>
          <p:nvPr>
            <p:ph type="dt" sz="half" idx="10"/>
          </p:nvPr>
        </p:nvSpPr>
        <p:spPr/>
        <p:txBody>
          <a:bodyPr/>
          <a:lstStyle/>
          <a:p>
            <a:pPr>
              <a:defRPr/>
            </a:pPr>
            <a:r>
              <a:rPr lang="en-US" smtClean="0"/>
              <a:t>3 September 2014</a:t>
            </a:r>
            <a:endParaRPr lang="en-US"/>
          </a:p>
        </p:txBody>
      </p:sp>
      <p:sp>
        <p:nvSpPr>
          <p:cNvPr id="9" name="Slide Number Placeholder 8"/>
          <p:cNvSpPr>
            <a:spLocks noGrp="1"/>
          </p:cNvSpPr>
          <p:nvPr>
            <p:ph type="sldNum" sz="quarter" idx="12"/>
          </p:nvPr>
        </p:nvSpPr>
        <p:spPr/>
        <p:txBody>
          <a:bodyPr/>
          <a:lstStyle/>
          <a:p>
            <a:pPr>
              <a:defRPr/>
            </a:pPr>
            <a:fld id="{0E2231E5-0D2F-44DB-8B70-15C3B0A4031B}" type="slidenum">
              <a:rPr lang="en-US" smtClean="0"/>
              <a:pPr>
                <a:defRPr/>
              </a:pPr>
              <a:t>37</a:t>
            </a:fld>
            <a:endParaRPr lang="en-US"/>
          </a:p>
        </p:txBody>
      </p:sp>
      <p:sp>
        <p:nvSpPr>
          <p:cNvPr id="11" name="Footer Placeholder 10"/>
          <p:cNvSpPr>
            <a:spLocks noGrp="1"/>
          </p:cNvSpPr>
          <p:nvPr>
            <p:ph type="ftr" sz="quarter" idx="11"/>
          </p:nvPr>
        </p:nvSpPr>
        <p:spPr/>
        <p:txBody>
          <a:bodyPr/>
          <a:lstStyle/>
          <a:p>
            <a:pPr>
              <a:defRPr/>
            </a:pPr>
            <a:r>
              <a:rPr lang="en-US" smtClean="0"/>
              <a:t>JPSS SST Val3 Maturity Review</a:t>
            </a:r>
            <a:endParaRPr lang="en-US"/>
          </a:p>
        </p:txBody>
      </p:sp>
      <p:sp>
        <p:nvSpPr>
          <p:cNvPr id="12" name="Text Box 8"/>
          <p:cNvSpPr txBox="1">
            <a:spLocks noChangeArrowheads="1"/>
          </p:cNvSpPr>
          <p:nvPr/>
        </p:nvSpPr>
        <p:spPr bwMode="auto">
          <a:xfrm>
            <a:off x="2438400" y="5638800"/>
            <a:ext cx="5105400"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dirty="0" smtClean="0">
                <a:solidFill>
                  <a:schemeClr val="bg1"/>
                </a:solidFill>
              </a:rPr>
              <a:t>IDPS histogram: </a:t>
            </a:r>
            <a:r>
              <a:rPr lang="en-US" dirty="0" smtClean="0">
                <a:solidFill>
                  <a:schemeClr val="bg1"/>
                </a:solidFill>
              </a:rPr>
              <a:t>Biased &amp; Skewed </a:t>
            </a:r>
            <a:r>
              <a:rPr lang="en-US" dirty="0" smtClean="0">
                <a:solidFill>
                  <a:schemeClr val="bg1"/>
                </a:solidFill>
              </a:rPr>
              <a:t>negatively</a:t>
            </a:r>
          </a:p>
          <a:p>
            <a:pPr marL="225425" indent="-225425">
              <a:buFont typeface="Arial" charset="0"/>
              <a:buChar char="•"/>
            </a:pPr>
            <a:r>
              <a:rPr lang="en-US" dirty="0" smtClean="0">
                <a:solidFill>
                  <a:schemeClr val="bg1"/>
                </a:solidFill>
              </a:rPr>
              <a:t>IDPS </a:t>
            </a:r>
            <a:r>
              <a:rPr lang="en-US" dirty="0" smtClean="0">
                <a:solidFill>
                  <a:schemeClr val="bg1"/>
                </a:solidFill>
              </a:rPr>
              <a:t>product meets specs at night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0" name="Rectangle 3"/>
          <p:cNvSpPr>
            <a:spLocks noChangeArrowheads="1"/>
          </p:cNvSpPr>
          <p:nvPr/>
        </p:nvSpPr>
        <p:spPr bwMode="auto">
          <a:xfrm>
            <a:off x="830263" y="15240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NPP SST Annual Validation: Night </a:t>
            </a:r>
            <a:r>
              <a:rPr lang="en-US" sz="2000" b="1" dirty="0" smtClean="0">
                <a:solidFill>
                  <a:srgbClr val="00FF00"/>
                </a:solidFill>
              </a:rPr>
              <a:t>ACSPO</a:t>
            </a:r>
            <a:endParaRPr lang="en-US" sz="2400" b="1" dirty="0">
              <a:solidFill>
                <a:srgbClr val="00FF00"/>
              </a:solidFill>
            </a:endParaRPr>
          </a:p>
        </p:txBody>
      </p:sp>
      <p:pic>
        <p:nvPicPr>
          <p:cNvPr id="13" name="Picture 12" descr="Jun2013_TO_May2014-NPP.VIIRS_0_SST-IQ_DR_DiffHist.png"/>
          <p:cNvPicPr>
            <a:picLocks noChangeAspect="1"/>
          </p:cNvPicPr>
          <p:nvPr/>
        </p:nvPicPr>
        <p:blipFill>
          <a:blip r:embed="rId3" cstate="print"/>
          <a:stretch>
            <a:fillRect/>
          </a:stretch>
        </p:blipFill>
        <p:spPr>
          <a:xfrm>
            <a:off x="1452562" y="1066800"/>
            <a:ext cx="6238875" cy="4572000"/>
          </a:xfrm>
          <a:prstGeom prst="rect">
            <a:avLst/>
          </a:prstGeom>
        </p:spPr>
      </p:pic>
      <p:sp>
        <p:nvSpPr>
          <p:cNvPr id="8" name="Date Placeholder 7"/>
          <p:cNvSpPr>
            <a:spLocks noGrp="1"/>
          </p:cNvSpPr>
          <p:nvPr>
            <p:ph type="dt" sz="half" idx="10"/>
          </p:nvPr>
        </p:nvSpPr>
        <p:spPr/>
        <p:txBody>
          <a:bodyPr/>
          <a:lstStyle/>
          <a:p>
            <a:pPr>
              <a:defRPr/>
            </a:pPr>
            <a:r>
              <a:rPr lang="en-US" smtClean="0"/>
              <a:t>3 September 2014</a:t>
            </a:r>
            <a:endParaRPr lang="en-US"/>
          </a:p>
        </p:txBody>
      </p:sp>
      <p:sp>
        <p:nvSpPr>
          <p:cNvPr id="9" name="Slide Number Placeholder 8"/>
          <p:cNvSpPr>
            <a:spLocks noGrp="1"/>
          </p:cNvSpPr>
          <p:nvPr>
            <p:ph type="sldNum" sz="quarter" idx="12"/>
          </p:nvPr>
        </p:nvSpPr>
        <p:spPr/>
        <p:txBody>
          <a:bodyPr/>
          <a:lstStyle/>
          <a:p>
            <a:pPr>
              <a:defRPr/>
            </a:pPr>
            <a:fld id="{0E2231E5-0D2F-44DB-8B70-15C3B0A4031B}" type="slidenum">
              <a:rPr lang="en-US" smtClean="0"/>
              <a:pPr>
                <a:defRPr/>
              </a:pPr>
              <a:t>38</a:t>
            </a:fld>
            <a:endParaRPr lang="en-US"/>
          </a:p>
        </p:txBody>
      </p:sp>
      <p:sp>
        <p:nvSpPr>
          <p:cNvPr id="11" name="Footer Placeholder 10"/>
          <p:cNvSpPr>
            <a:spLocks noGrp="1"/>
          </p:cNvSpPr>
          <p:nvPr>
            <p:ph type="ftr" sz="quarter" idx="11"/>
          </p:nvPr>
        </p:nvSpPr>
        <p:spPr/>
        <p:txBody>
          <a:bodyPr/>
          <a:lstStyle/>
          <a:p>
            <a:pPr>
              <a:defRPr/>
            </a:pPr>
            <a:r>
              <a:rPr lang="en-US" smtClean="0"/>
              <a:t>JPSS SST Val3 Maturity Review</a:t>
            </a:r>
            <a:endParaRPr lang="en-US"/>
          </a:p>
        </p:txBody>
      </p:sp>
      <p:sp>
        <p:nvSpPr>
          <p:cNvPr id="12" name="Text Box 8"/>
          <p:cNvSpPr txBox="1">
            <a:spLocks noChangeArrowheads="1"/>
          </p:cNvSpPr>
          <p:nvPr/>
        </p:nvSpPr>
        <p:spPr bwMode="auto">
          <a:xfrm>
            <a:off x="1752600" y="5638800"/>
            <a:ext cx="6172200"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dirty="0" smtClean="0">
                <a:solidFill>
                  <a:schemeClr val="bg1"/>
                </a:solidFill>
              </a:rPr>
              <a:t>ACSPO: </a:t>
            </a:r>
            <a:r>
              <a:rPr lang="en-US" dirty="0" smtClean="0">
                <a:solidFill>
                  <a:schemeClr val="bg1"/>
                </a:solidFill>
              </a:rPr>
              <a:t>Fewer </a:t>
            </a:r>
            <a:r>
              <a:rPr lang="en-US" dirty="0" smtClean="0">
                <a:solidFill>
                  <a:schemeClr val="bg1"/>
                </a:solidFill>
              </a:rPr>
              <a:t>matchups, </a:t>
            </a:r>
            <a:r>
              <a:rPr lang="en-US" dirty="0" smtClean="0">
                <a:solidFill>
                  <a:schemeClr val="bg1"/>
                </a:solidFill>
              </a:rPr>
              <a:t>Reduced Bias / Skew / STD</a:t>
            </a:r>
            <a:endParaRPr lang="en-US" dirty="0" smtClean="0">
              <a:solidFill>
                <a:schemeClr val="bg1"/>
              </a:solidFill>
            </a:endParaRPr>
          </a:p>
          <a:p>
            <a:pPr marL="225425" indent="-225425">
              <a:buFont typeface="Arial" charset="0"/>
              <a:buChar char="•"/>
            </a:pPr>
            <a:r>
              <a:rPr lang="en-US" dirty="0" smtClean="0">
                <a:solidFill>
                  <a:schemeClr val="bg1"/>
                </a:solidFill>
              </a:rPr>
              <a:t>Meets specs by a </a:t>
            </a:r>
            <a:r>
              <a:rPr lang="en-US" dirty="0" smtClean="0">
                <a:solidFill>
                  <a:schemeClr val="bg1"/>
                </a:solidFill>
              </a:rPr>
              <a:t>wider </a:t>
            </a:r>
            <a:r>
              <a:rPr lang="en-US" dirty="0" smtClean="0">
                <a:solidFill>
                  <a:schemeClr val="bg1"/>
                </a:solidFill>
              </a:rPr>
              <a:t>margin than IDPS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0" name="Rectangle 3"/>
          <p:cNvSpPr>
            <a:spLocks noChangeArrowheads="1"/>
          </p:cNvSpPr>
          <p:nvPr/>
        </p:nvSpPr>
        <p:spPr bwMode="auto">
          <a:xfrm>
            <a:off x="830263" y="15240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NPP SST Annual Validation: Night </a:t>
            </a:r>
            <a:r>
              <a:rPr lang="en-US" sz="2000" b="1" dirty="0" smtClean="0">
                <a:solidFill>
                  <a:srgbClr val="0000FF"/>
                </a:solidFill>
              </a:rPr>
              <a:t>NAVO</a:t>
            </a:r>
            <a:endParaRPr lang="en-US" sz="2400" b="1" dirty="0">
              <a:solidFill>
                <a:srgbClr val="0000FF"/>
              </a:solidFill>
            </a:endParaRPr>
          </a:p>
        </p:txBody>
      </p:sp>
      <p:pic>
        <p:nvPicPr>
          <p:cNvPr id="13" name="Picture 12" descr="Jun2013_TO_May2014-NPP.VIIRS_0_SST-IQ_DR_DiffHist.png"/>
          <p:cNvPicPr>
            <a:picLocks noChangeAspect="1"/>
          </p:cNvPicPr>
          <p:nvPr/>
        </p:nvPicPr>
        <p:blipFill>
          <a:blip r:embed="rId3" cstate="print"/>
          <a:stretch>
            <a:fillRect/>
          </a:stretch>
        </p:blipFill>
        <p:spPr>
          <a:xfrm>
            <a:off x="1452562" y="1066800"/>
            <a:ext cx="6238875" cy="4572000"/>
          </a:xfrm>
          <a:prstGeom prst="rect">
            <a:avLst/>
          </a:prstGeom>
        </p:spPr>
      </p:pic>
      <p:sp>
        <p:nvSpPr>
          <p:cNvPr id="8" name="Date Placeholder 7"/>
          <p:cNvSpPr>
            <a:spLocks noGrp="1"/>
          </p:cNvSpPr>
          <p:nvPr>
            <p:ph type="dt" sz="half" idx="10"/>
          </p:nvPr>
        </p:nvSpPr>
        <p:spPr/>
        <p:txBody>
          <a:bodyPr/>
          <a:lstStyle/>
          <a:p>
            <a:pPr>
              <a:defRPr/>
            </a:pPr>
            <a:r>
              <a:rPr lang="en-US" smtClean="0"/>
              <a:t>3 September 2014</a:t>
            </a:r>
            <a:endParaRPr lang="en-US"/>
          </a:p>
        </p:txBody>
      </p:sp>
      <p:sp>
        <p:nvSpPr>
          <p:cNvPr id="9" name="Slide Number Placeholder 8"/>
          <p:cNvSpPr>
            <a:spLocks noGrp="1"/>
          </p:cNvSpPr>
          <p:nvPr>
            <p:ph type="sldNum" sz="quarter" idx="12"/>
          </p:nvPr>
        </p:nvSpPr>
        <p:spPr/>
        <p:txBody>
          <a:bodyPr/>
          <a:lstStyle/>
          <a:p>
            <a:pPr>
              <a:defRPr/>
            </a:pPr>
            <a:fld id="{0E2231E5-0D2F-44DB-8B70-15C3B0A4031B}" type="slidenum">
              <a:rPr lang="en-US" smtClean="0"/>
              <a:pPr>
                <a:defRPr/>
              </a:pPr>
              <a:t>39</a:t>
            </a:fld>
            <a:endParaRPr lang="en-US"/>
          </a:p>
        </p:txBody>
      </p:sp>
      <p:sp>
        <p:nvSpPr>
          <p:cNvPr id="11" name="Footer Placeholder 10"/>
          <p:cNvSpPr>
            <a:spLocks noGrp="1"/>
          </p:cNvSpPr>
          <p:nvPr>
            <p:ph type="ftr" sz="quarter" idx="11"/>
          </p:nvPr>
        </p:nvSpPr>
        <p:spPr/>
        <p:txBody>
          <a:bodyPr/>
          <a:lstStyle/>
          <a:p>
            <a:pPr>
              <a:defRPr/>
            </a:pPr>
            <a:r>
              <a:rPr lang="en-US" smtClean="0"/>
              <a:t>JPSS SST Val3 Maturity Review</a:t>
            </a:r>
            <a:endParaRPr lang="en-US"/>
          </a:p>
        </p:txBody>
      </p:sp>
      <p:sp>
        <p:nvSpPr>
          <p:cNvPr id="12" name="Text Box 8"/>
          <p:cNvSpPr txBox="1">
            <a:spLocks noChangeArrowheads="1"/>
          </p:cNvSpPr>
          <p:nvPr/>
        </p:nvSpPr>
        <p:spPr bwMode="auto">
          <a:xfrm>
            <a:off x="1371600" y="5638800"/>
            <a:ext cx="7010400"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dirty="0" smtClean="0">
                <a:solidFill>
                  <a:schemeClr val="bg1"/>
                </a:solidFill>
              </a:rPr>
              <a:t>NAVO: fewer matchups, reduced </a:t>
            </a:r>
            <a:r>
              <a:rPr lang="en-US" dirty="0" smtClean="0">
                <a:solidFill>
                  <a:schemeClr val="bg1"/>
                </a:solidFill>
              </a:rPr>
              <a:t>Bias / Skew / STD</a:t>
            </a:r>
            <a:endParaRPr lang="en-US" dirty="0" smtClean="0">
              <a:solidFill>
                <a:schemeClr val="bg1"/>
              </a:solidFill>
            </a:endParaRPr>
          </a:p>
          <a:p>
            <a:pPr marL="225425" indent="-225425">
              <a:buFont typeface="Arial" charset="0"/>
              <a:buChar char="•"/>
            </a:pPr>
            <a:r>
              <a:rPr lang="en-US" dirty="0" smtClean="0">
                <a:solidFill>
                  <a:schemeClr val="bg1"/>
                </a:solidFill>
              </a:rPr>
              <a:t>Meets specs by </a:t>
            </a:r>
            <a:r>
              <a:rPr lang="en-US" dirty="0" smtClean="0">
                <a:solidFill>
                  <a:schemeClr val="bg1"/>
                </a:solidFill>
              </a:rPr>
              <a:t>even </a:t>
            </a:r>
            <a:r>
              <a:rPr lang="en-US" dirty="0" smtClean="0">
                <a:solidFill>
                  <a:schemeClr val="bg1"/>
                </a:solidFill>
              </a:rPr>
              <a:t>wider margin, </a:t>
            </a:r>
            <a:r>
              <a:rPr lang="en-US" dirty="0" smtClean="0">
                <a:solidFill>
                  <a:schemeClr val="bg1"/>
                </a:solidFill>
              </a:rPr>
              <a:t>but in a ~2.5 </a:t>
            </a:r>
            <a:r>
              <a:rPr lang="en-US" dirty="0" smtClean="0">
                <a:solidFill>
                  <a:schemeClr val="bg1"/>
                </a:solidFill>
              </a:rPr>
              <a:t>smaller sample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1219200" y="990600"/>
            <a:ext cx="7467600" cy="5334000"/>
          </a:xfrm>
        </p:spPr>
        <p:txBody>
          <a:bodyPr/>
          <a:lstStyle/>
          <a:p>
            <a:pPr>
              <a:spcBef>
                <a:spcPts val="1800"/>
              </a:spcBef>
              <a:buFontTx/>
              <a:buBlip>
                <a:blip r:embed="rId2"/>
              </a:buBlip>
            </a:pPr>
            <a:r>
              <a:rPr lang="en-US" sz="2000" dirty="0" smtClean="0"/>
              <a:t>JPSS Program – Mitch Goldberg, Kathryn </a:t>
            </a:r>
            <a:r>
              <a:rPr lang="en-US" sz="2000" dirty="0" err="1" smtClean="0"/>
              <a:t>Schontz</a:t>
            </a:r>
            <a:r>
              <a:rPr lang="en-US" sz="1800" dirty="0" smtClean="0"/>
              <a:t>, </a:t>
            </a:r>
            <a:r>
              <a:rPr lang="en-US" sz="2000" dirty="0" smtClean="0"/>
              <a:t>Bill </a:t>
            </a:r>
            <a:r>
              <a:rPr lang="en-US" sz="2000" dirty="0" err="1" smtClean="0"/>
              <a:t>Sjoberg</a:t>
            </a:r>
            <a:endParaRPr lang="en-US" sz="1400" dirty="0" smtClean="0">
              <a:latin typeface="Calibri" pitchFamily="34" charset="0"/>
            </a:endParaRPr>
          </a:p>
          <a:p>
            <a:pPr>
              <a:spcBef>
                <a:spcPts val="1800"/>
              </a:spcBef>
              <a:buFontTx/>
              <a:buBlip>
                <a:blip r:embed="rId2"/>
              </a:buBlip>
            </a:pPr>
            <a:r>
              <a:rPr lang="en-US" sz="2000" dirty="0" smtClean="0"/>
              <a:t>NASA SNPP Project Scientist – Jim Gleason</a:t>
            </a:r>
          </a:p>
          <a:p>
            <a:pPr>
              <a:spcBef>
                <a:spcPts val="1800"/>
              </a:spcBef>
              <a:buFontTx/>
              <a:buBlip>
                <a:blip r:embed="rId2"/>
              </a:buBlip>
            </a:pPr>
            <a:r>
              <a:rPr lang="en-US" sz="2000" dirty="0" smtClean="0"/>
              <a:t>NOAA NDE Team – Tom Schott, Dylan Powell, Bonnie Reed</a:t>
            </a:r>
            <a:endParaRPr lang="en-US" sz="1400" dirty="0" smtClean="0"/>
          </a:p>
          <a:p>
            <a:pPr>
              <a:spcBef>
                <a:spcPts val="1800"/>
              </a:spcBef>
              <a:buFontTx/>
              <a:buBlip>
                <a:blip r:embed="rId2"/>
              </a:buBlip>
            </a:pPr>
            <a:r>
              <a:rPr lang="en-US" sz="2000" dirty="0" smtClean="0"/>
              <a:t>JPSS DPA – Eric </a:t>
            </a:r>
            <a:r>
              <a:rPr lang="en-US" sz="2000" dirty="0" err="1" smtClean="0"/>
              <a:t>Gottshall</a:t>
            </a:r>
            <a:r>
              <a:rPr lang="en-US" sz="2000" dirty="0" smtClean="0"/>
              <a:t>, Janna Feeley, Bruce Gunther</a:t>
            </a:r>
            <a:endParaRPr lang="en-US" sz="1400" dirty="0" smtClean="0"/>
          </a:p>
          <a:p>
            <a:pPr>
              <a:spcBef>
                <a:spcPts val="1800"/>
              </a:spcBef>
              <a:buFontTx/>
              <a:buBlip>
                <a:blip r:embed="rId2"/>
              </a:buBlip>
            </a:pPr>
            <a:r>
              <a:rPr lang="en-US" sz="2000" dirty="0" smtClean="0"/>
              <a:t>VIIRS SDR &amp; GSICS – Changyong Cao, Fuzhong Weng, Mark Liu, Frank DeLuccia, Jack Xiong </a:t>
            </a:r>
            <a:endParaRPr lang="en-US" sz="1400" dirty="0" smtClean="0"/>
          </a:p>
          <a:p>
            <a:pPr>
              <a:spcBef>
                <a:spcPts val="1800"/>
              </a:spcBef>
              <a:buFontTx/>
              <a:buBlip>
                <a:blip r:embed="rId2"/>
              </a:buBlip>
            </a:pPr>
            <a:r>
              <a:rPr lang="en-US" sz="2000" dirty="0" smtClean="0"/>
              <a:t>NOAA STAR JPSS Team – Lihang Zhou, Paul DiGiacomo, Ivan Csiszar, many others</a:t>
            </a:r>
          </a:p>
          <a:p>
            <a:pPr>
              <a:spcBef>
                <a:spcPts val="1800"/>
              </a:spcBef>
              <a:buFontTx/>
              <a:buBlip>
                <a:blip r:embed="rId2"/>
              </a:buBlip>
            </a:pPr>
            <a:r>
              <a:rPr lang="en-US" sz="2000" dirty="0" smtClean="0">
                <a:cs typeface="Times New Roman" pitchFamily="18" charset="0"/>
              </a:rPr>
              <a:t>NOAA CRTM Team – Yong Chen, Mark Liu, Yong Han</a:t>
            </a:r>
          </a:p>
          <a:p>
            <a:pPr>
              <a:spcBef>
                <a:spcPts val="1800"/>
              </a:spcBef>
              <a:buFontTx/>
              <a:buBlip>
                <a:blip r:embed="rId2"/>
              </a:buBlip>
            </a:pPr>
            <a:r>
              <a:rPr lang="en-US" sz="2000" dirty="0" smtClean="0">
                <a:cs typeface="Times New Roman" pitchFamily="18" charset="0"/>
              </a:rPr>
              <a:t>U. Wisconsin – Liam </a:t>
            </a:r>
            <a:r>
              <a:rPr lang="en-US" sz="2000" dirty="0" err="1" smtClean="0">
                <a:cs typeface="Times New Roman" pitchFamily="18" charset="0"/>
              </a:rPr>
              <a:t>Gumley</a:t>
            </a:r>
            <a:r>
              <a:rPr lang="en-US" sz="2000" dirty="0" smtClean="0">
                <a:cs typeface="Times New Roman" pitchFamily="18" charset="0"/>
              </a:rPr>
              <a:t>, Steve </a:t>
            </a:r>
            <a:r>
              <a:rPr lang="en-US" sz="2000" dirty="0" err="1" smtClean="0">
                <a:cs typeface="Times New Roman" pitchFamily="18" charset="0"/>
              </a:rPr>
              <a:t>Dutcher</a:t>
            </a:r>
            <a:r>
              <a:rPr lang="en-US" sz="2000" dirty="0" smtClean="0">
                <a:cs typeface="Times New Roman" pitchFamily="18" charset="0"/>
              </a:rPr>
              <a:t>, Jim Davies </a:t>
            </a:r>
          </a:p>
        </p:txBody>
      </p:sp>
      <p:sp>
        <p:nvSpPr>
          <p:cNvPr id="5123" name="Line 5"/>
          <p:cNvSpPr>
            <a:spLocks noChangeShapeType="1"/>
          </p:cNvSpPr>
          <p:nvPr/>
        </p:nvSpPr>
        <p:spPr bwMode="auto">
          <a:xfrm>
            <a:off x="1828800" y="762000"/>
            <a:ext cx="5867400" cy="0"/>
          </a:xfrm>
          <a:prstGeom prst="line">
            <a:avLst/>
          </a:prstGeom>
          <a:noFill/>
          <a:ln w="38100" cmpd="dbl">
            <a:solidFill>
              <a:schemeClr val="tx1"/>
            </a:solidFill>
            <a:round/>
            <a:headEnd/>
            <a:tailEnd/>
          </a:ln>
        </p:spPr>
        <p:txBody>
          <a:bodyPr/>
          <a:lstStyle/>
          <a:p>
            <a:endParaRPr lang="en-US"/>
          </a:p>
        </p:txBody>
      </p:sp>
      <p:sp>
        <p:nvSpPr>
          <p:cNvPr id="5124" name="Rectangle 19"/>
          <p:cNvSpPr>
            <a:spLocks noChangeArrowheads="1"/>
          </p:cNvSpPr>
          <p:nvPr/>
        </p:nvSpPr>
        <p:spPr bwMode="auto">
          <a:xfrm>
            <a:off x="1066800" y="152400"/>
            <a:ext cx="7315200" cy="523875"/>
          </a:xfrm>
          <a:prstGeom prst="rect">
            <a:avLst/>
          </a:prstGeom>
          <a:noFill/>
          <a:ln w="9525">
            <a:noFill/>
            <a:miter lim="800000"/>
            <a:headEnd/>
            <a:tailEnd/>
          </a:ln>
        </p:spPr>
        <p:txBody>
          <a:bodyPr>
            <a:spAutoFit/>
          </a:bodyPr>
          <a:lstStyle/>
          <a:p>
            <a:pPr algn="ctr"/>
            <a:r>
              <a:rPr lang="en-US" sz="2800" b="1">
                <a:solidFill>
                  <a:srgbClr val="006666"/>
                </a:solidFill>
              </a:rPr>
              <a:t>Acknowledgements</a:t>
            </a:r>
          </a:p>
        </p:txBody>
      </p:sp>
      <p:sp>
        <p:nvSpPr>
          <p:cNvPr id="5125" name="Date Placeholder 9"/>
          <p:cNvSpPr>
            <a:spLocks noGrp="1"/>
          </p:cNvSpPr>
          <p:nvPr>
            <p:ph type="dt" sz="quarter" idx="10"/>
          </p:nvPr>
        </p:nvSpPr>
        <p:spPr>
          <a:noFill/>
        </p:spPr>
        <p:txBody>
          <a:bodyPr/>
          <a:lstStyle/>
          <a:p>
            <a:r>
              <a:rPr lang="en-US" smtClean="0"/>
              <a:t>3 September 2014</a:t>
            </a:r>
          </a:p>
        </p:txBody>
      </p:sp>
      <p:sp>
        <p:nvSpPr>
          <p:cNvPr id="5126" name="Footer Placeholder 10"/>
          <p:cNvSpPr>
            <a:spLocks noGrp="1"/>
          </p:cNvSpPr>
          <p:nvPr>
            <p:ph type="ftr" sz="quarter" idx="11"/>
          </p:nvPr>
        </p:nvSpPr>
        <p:spPr>
          <a:noFill/>
        </p:spPr>
        <p:txBody>
          <a:bodyPr/>
          <a:lstStyle/>
          <a:p>
            <a:r>
              <a:rPr lang="en-US" smtClean="0"/>
              <a:t>JPSS SST Val3 Maturity Review</a:t>
            </a:r>
          </a:p>
        </p:txBody>
      </p:sp>
      <p:sp>
        <p:nvSpPr>
          <p:cNvPr id="5127" name="Slide Number Placeholder 11"/>
          <p:cNvSpPr>
            <a:spLocks noGrp="1"/>
          </p:cNvSpPr>
          <p:nvPr>
            <p:ph type="sldNum" sz="quarter" idx="12"/>
          </p:nvPr>
        </p:nvSpPr>
        <p:spPr>
          <a:noFill/>
        </p:spPr>
        <p:txBody>
          <a:bodyPr/>
          <a:lstStyle/>
          <a:p>
            <a:fld id="{371AC3EA-5558-4B99-84FE-41CB4C4CB42B}"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1276" name="Rectangle 4"/>
          <p:cNvSpPr>
            <a:spLocks noChangeArrowheads="1"/>
          </p:cNvSpPr>
          <p:nvPr/>
        </p:nvSpPr>
        <p:spPr bwMode="auto">
          <a:xfrm>
            <a:off x="1178935" y="1001118"/>
            <a:ext cx="7118350" cy="354012"/>
          </a:xfrm>
          <a:prstGeom prst="rect">
            <a:avLst/>
          </a:prstGeom>
          <a:solidFill>
            <a:schemeClr val="bg1"/>
          </a:solidFill>
          <a:ln w="9525">
            <a:noFill/>
            <a:miter lim="800000"/>
            <a:headEnd/>
            <a:tailEnd/>
          </a:ln>
        </p:spPr>
        <p:txBody>
          <a:bodyPr>
            <a:spAutoFit/>
          </a:bodyPr>
          <a:lstStyle/>
          <a:p>
            <a:pPr algn="ctr">
              <a:defRPr/>
            </a:pPr>
            <a:r>
              <a:rPr lang="en-US" sz="1700" b="1" dirty="0" smtClean="0">
                <a:solidFill>
                  <a:schemeClr val="tx1">
                    <a:lumMod val="50000"/>
                    <a:lumOff val="50000"/>
                  </a:schemeClr>
                </a:solidFill>
              </a:rPr>
              <a:t>IDPS VIIRS </a:t>
            </a:r>
            <a:r>
              <a:rPr lang="en-US" sz="1700" b="1" i="1" dirty="0" smtClean="0">
                <a:solidFill>
                  <a:schemeClr val="tx1">
                    <a:lumMod val="50000"/>
                    <a:lumOff val="50000"/>
                  </a:schemeClr>
                </a:solidFill>
              </a:rPr>
              <a:t>minus</a:t>
            </a:r>
            <a:r>
              <a:rPr lang="en-US" sz="1700" b="1" dirty="0" smtClean="0">
                <a:solidFill>
                  <a:schemeClr val="tx1">
                    <a:lumMod val="50000"/>
                    <a:lumOff val="50000"/>
                  </a:schemeClr>
                </a:solidFill>
              </a:rPr>
              <a:t> Drifters, 1-Jun-2013 to 31-May-2014</a:t>
            </a:r>
            <a:endParaRPr lang="en-US" sz="1700" b="1" dirty="0">
              <a:solidFill>
                <a:schemeClr val="tx1">
                  <a:lumMod val="50000"/>
                  <a:lumOff val="50000"/>
                </a:schemeClr>
              </a:solidFill>
            </a:endParaRPr>
          </a:p>
        </p:txBody>
      </p:sp>
      <p:sp>
        <p:nvSpPr>
          <p:cNvPr id="10" name="Rectangle 3"/>
          <p:cNvSpPr>
            <a:spLocks noChangeArrowheads="1"/>
          </p:cNvSpPr>
          <p:nvPr/>
        </p:nvSpPr>
        <p:spPr bwMode="auto">
          <a:xfrm>
            <a:off x="830263" y="15240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NPP SST Validation: Day </a:t>
            </a:r>
            <a:r>
              <a:rPr lang="en-US" sz="2000" b="1" dirty="0" smtClean="0">
                <a:solidFill>
                  <a:srgbClr val="FF0000"/>
                </a:solidFill>
              </a:rPr>
              <a:t>IDPS</a:t>
            </a:r>
            <a:endParaRPr lang="en-US" sz="2400" b="1" dirty="0">
              <a:solidFill>
                <a:srgbClr val="FF0000"/>
              </a:solidFill>
            </a:endParaRPr>
          </a:p>
        </p:txBody>
      </p:sp>
      <p:pic>
        <p:nvPicPr>
          <p:cNvPr id="13" name="Picture 12" descr="Jun2013_TO_May2014-NPP.VIIRS_0_SST-IQ_DR_DiffHist.png"/>
          <p:cNvPicPr>
            <a:picLocks noChangeAspect="1"/>
          </p:cNvPicPr>
          <p:nvPr/>
        </p:nvPicPr>
        <p:blipFill>
          <a:blip r:embed="rId3" cstate="print"/>
          <a:stretch>
            <a:fillRect/>
          </a:stretch>
        </p:blipFill>
        <p:spPr>
          <a:xfrm>
            <a:off x="600417" y="1295400"/>
            <a:ext cx="7944800" cy="4524374"/>
          </a:xfrm>
          <a:prstGeom prst="rect">
            <a:avLst/>
          </a:prstGeom>
        </p:spPr>
      </p:pic>
      <p:sp>
        <p:nvSpPr>
          <p:cNvPr id="8" name="Date Placeholder 7"/>
          <p:cNvSpPr>
            <a:spLocks noGrp="1"/>
          </p:cNvSpPr>
          <p:nvPr>
            <p:ph type="dt" sz="half" idx="10"/>
          </p:nvPr>
        </p:nvSpPr>
        <p:spPr/>
        <p:txBody>
          <a:bodyPr/>
          <a:lstStyle/>
          <a:p>
            <a:pPr>
              <a:defRPr/>
            </a:pPr>
            <a:r>
              <a:rPr lang="en-US" smtClean="0"/>
              <a:t>3 September 2014</a:t>
            </a:r>
            <a:endParaRPr lang="en-US"/>
          </a:p>
        </p:txBody>
      </p:sp>
      <p:sp>
        <p:nvSpPr>
          <p:cNvPr id="9" name="Slide Number Placeholder 8"/>
          <p:cNvSpPr>
            <a:spLocks noGrp="1"/>
          </p:cNvSpPr>
          <p:nvPr>
            <p:ph type="sldNum" sz="quarter" idx="12"/>
          </p:nvPr>
        </p:nvSpPr>
        <p:spPr/>
        <p:txBody>
          <a:bodyPr/>
          <a:lstStyle/>
          <a:p>
            <a:pPr>
              <a:defRPr/>
            </a:pPr>
            <a:fld id="{0E2231E5-0D2F-44DB-8B70-15C3B0A4031B}" type="slidenum">
              <a:rPr lang="en-US" smtClean="0"/>
              <a:pPr>
                <a:defRPr/>
              </a:pPr>
              <a:t>40</a:t>
            </a:fld>
            <a:endParaRPr lang="en-US"/>
          </a:p>
        </p:txBody>
      </p:sp>
      <p:sp>
        <p:nvSpPr>
          <p:cNvPr id="11" name="Footer Placeholder 10"/>
          <p:cNvSpPr>
            <a:spLocks noGrp="1"/>
          </p:cNvSpPr>
          <p:nvPr>
            <p:ph type="ftr" sz="quarter" idx="11"/>
          </p:nvPr>
        </p:nvSpPr>
        <p:spPr/>
        <p:txBody>
          <a:bodyPr/>
          <a:lstStyle/>
          <a:p>
            <a:pPr>
              <a:defRPr/>
            </a:pPr>
            <a:r>
              <a:rPr lang="en-US" smtClean="0"/>
              <a:t>JPSS SST Val3 Maturity Review</a:t>
            </a:r>
            <a:endParaRPr lang="en-US"/>
          </a:p>
        </p:txBody>
      </p:sp>
      <p:sp>
        <p:nvSpPr>
          <p:cNvPr id="12" name="Text Box 8"/>
          <p:cNvSpPr txBox="1">
            <a:spLocks noChangeArrowheads="1"/>
          </p:cNvSpPr>
          <p:nvPr/>
        </p:nvSpPr>
        <p:spPr bwMode="auto">
          <a:xfrm>
            <a:off x="762000" y="5867400"/>
            <a:ext cx="7467600"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dirty="0" smtClean="0">
                <a:solidFill>
                  <a:schemeClr val="bg1"/>
                </a:solidFill>
              </a:rPr>
              <a:t>IDPS match-ups cover most global ocean, except a few </a:t>
            </a:r>
            <a:r>
              <a:rPr lang="en-US" dirty="0" smtClean="0">
                <a:solidFill>
                  <a:schemeClr val="bg1"/>
                </a:solidFill>
              </a:rPr>
              <a:t>“white spots”</a:t>
            </a:r>
            <a:endParaRPr lang="en-US" dirty="0" smtClean="0">
              <a:solidFill>
                <a:schemeClr val="bg1"/>
              </a:solidFill>
            </a:endParaRPr>
          </a:p>
          <a:p>
            <a:pPr marL="225425" indent="-225425">
              <a:buFont typeface="Arial" charset="0"/>
              <a:buChar char="•"/>
            </a:pPr>
            <a:r>
              <a:rPr lang="en-US" dirty="0" smtClean="0">
                <a:solidFill>
                  <a:schemeClr val="bg1"/>
                </a:solidFill>
              </a:rPr>
              <a:t>Cold speckles, suppression off </a:t>
            </a:r>
            <a:r>
              <a:rPr lang="en-US" dirty="0" smtClean="0">
                <a:solidFill>
                  <a:schemeClr val="bg1"/>
                </a:solidFill>
              </a:rPr>
              <a:t>Africa: Due to residual </a:t>
            </a:r>
            <a:r>
              <a:rPr lang="en-US" dirty="0" smtClean="0">
                <a:solidFill>
                  <a:schemeClr val="bg1"/>
                </a:solidFill>
              </a:rPr>
              <a:t>Cloud/Aerosols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1276" name="Rectangle 4"/>
          <p:cNvSpPr>
            <a:spLocks noChangeArrowheads="1"/>
          </p:cNvSpPr>
          <p:nvPr/>
        </p:nvSpPr>
        <p:spPr bwMode="auto">
          <a:xfrm>
            <a:off x="1178935" y="1001118"/>
            <a:ext cx="7118350" cy="354012"/>
          </a:xfrm>
          <a:prstGeom prst="rect">
            <a:avLst/>
          </a:prstGeom>
          <a:solidFill>
            <a:schemeClr val="bg1"/>
          </a:solidFill>
          <a:ln w="9525">
            <a:noFill/>
            <a:miter lim="800000"/>
            <a:headEnd/>
            <a:tailEnd/>
          </a:ln>
        </p:spPr>
        <p:txBody>
          <a:bodyPr>
            <a:spAutoFit/>
          </a:bodyPr>
          <a:lstStyle/>
          <a:p>
            <a:pPr algn="ctr">
              <a:defRPr/>
            </a:pPr>
            <a:r>
              <a:rPr lang="en-US" sz="1700" b="1" dirty="0" smtClean="0">
                <a:solidFill>
                  <a:schemeClr val="tx1">
                    <a:lumMod val="50000"/>
                    <a:lumOff val="50000"/>
                  </a:schemeClr>
                </a:solidFill>
              </a:rPr>
              <a:t>ACSPO VIIRS </a:t>
            </a:r>
            <a:r>
              <a:rPr lang="en-US" sz="1700" b="1" i="1" dirty="0" smtClean="0">
                <a:solidFill>
                  <a:schemeClr val="tx1">
                    <a:lumMod val="50000"/>
                    <a:lumOff val="50000"/>
                  </a:schemeClr>
                </a:solidFill>
              </a:rPr>
              <a:t>minus</a:t>
            </a:r>
            <a:r>
              <a:rPr lang="en-US" sz="1700" b="1" dirty="0" smtClean="0">
                <a:solidFill>
                  <a:schemeClr val="tx1">
                    <a:lumMod val="50000"/>
                    <a:lumOff val="50000"/>
                  </a:schemeClr>
                </a:solidFill>
              </a:rPr>
              <a:t> Drifters, 1-Jun-2013 to 31-May-2014</a:t>
            </a:r>
            <a:endParaRPr lang="en-US" sz="1700" b="1" dirty="0">
              <a:solidFill>
                <a:schemeClr val="tx1">
                  <a:lumMod val="50000"/>
                  <a:lumOff val="50000"/>
                </a:schemeClr>
              </a:solidFill>
            </a:endParaRPr>
          </a:p>
        </p:txBody>
      </p:sp>
      <p:sp>
        <p:nvSpPr>
          <p:cNvPr id="10" name="Rectangle 3"/>
          <p:cNvSpPr>
            <a:spLocks noChangeArrowheads="1"/>
          </p:cNvSpPr>
          <p:nvPr/>
        </p:nvSpPr>
        <p:spPr bwMode="auto">
          <a:xfrm>
            <a:off x="830263" y="15240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NPP SST Validation: Day </a:t>
            </a:r>
            <a:r>
              <a:rPr lang="en-US" sz="2000" b="1" dirty="0" smtClean="0">
                <a:solidFill>
                  <a:srgbClr val="00FF00"/>
                </a:solidFill>
              </a:rPr>
              <a:t>ACSPO</a:t>
            </a:r>
            <a:endParaRPr lang="en-US" sz="2400" b="1" dirty="0">
              <a:solidFill>
                <a:srgbClr val="00FF00"/>
              </a:solidFill>
            </a:endParaRPr>
          </a:p>
        </p:txBody>
      </p:sp>
      <p:pic>
        <p:nvPicPr>
          <p:cNvPr id="13" name="Picture 12" descr="Jun2013_TO_May2014-NPP.VIIRS_0_SST-IQ_DR_DiffHist.png"/>
          <p:cNvPicPr>
            <a:picLocks noChangeAspect="1"/>
          </p:cNvPicPr>
          <p:nvPr/>
        </p:nvPicPr>
        <p:blipFill>
          <a:blip r:embed="rId3" cstate="print"/>
          <a:stretch>
            <a:fillRect/>
          </a:stretch>
        </p:blipFill>
        <p:spPr>
          <a:xfrm>
            <a:off x="600416" y="1295400"/>
            <a:ext cx="7944802" cy="4524374"/>
          </a:xfrm>
          <a:prstGeom prst="rect">
            <a:avLst/>
          </a:prstGeom>
        </p:spPr>
      </p:pic>
      <p:sp>
        <p:nvSpPr>
          <p:cNvPr id="8" name="Date Placeholder 7"/>
          <p:cNvSpPr>
            <a:spLocks noGrp="1"/>
          </p:cNvSpPr>
          <p:nvPr>
            <p:ph type="dt" sz="half" idx="10"/>
          </p:nvPr>
        </p:nvSpPr>
        <p:spPr/>
        <p:txBody>
          <a:bodyPr/>
          <a:lstStyle/>
          <a:p>
            <a:pPr>
              <a:defRPr/>
            </a:pPr>
            <a:r>
              <a:rPr lang="en-US" smtClean="0"/>
              <a:t>3 September 2014</a:t>
            </a:r>
            <a:endParaRPr lang="en-US"/>
          </a:p>
        </p:txBody>
      </p:sp>
      <p:sp>
        <p:nvSpPr>
          <p:cNvPr id="9" name="Slide Number Placeholder 8"/>
          <p:cNvSpPr>
            <a:spLocks noGrp="1"/>
          </p:cNvSpPr>
          <p:nvPr>
            <p:ph type="sldNum" sz="quarter" idx="12"/>
          </p:nvPr>
        </p:nvSpPr>
        <p:spPr/>
        <p:txBody>
          <a:bodyPr/>
          <a:lstStyle/>
          <a:p>
            <a:pPr>
              <a:defRPr/>
            </a:pPr>
            <a:fld id="{0E2231E5-0D2F-44DB-8B70-15C3B0A4031B}" type="slidenum">
              <a:rPr lang="en-US" smtClean="0"/>
              <a:pPr>
                <a:defRPr/>
              </a:pPr>
              <a:t>41</a:t>
            </a:fld>
            <a:endParaRPr lang="en-US"/>
          </a:p>
        </p:txBody>
      </p:sp>
      <p:sp>
        <p:nvSpPr>
          <p:cNvPr id="11" name="Footer Placeholder 10"/>
          <p:cNvSpPr>
            <a:spLocks noGrp="1"/>
          </p:cNvSpPr>
          <p:nvPr>
            <p:ph type="ftr" sz="quarter" idx="11"/>
          </p:nvPr>
        </p:nvSpPr>
        <p:spPr/>
        <p:txBody>
          <a:bodyPr/>
          <a:lstStyle/>
          <a:p>
            <a:pPr>
              <a:defRPr/>
            </a:pPr>
            <a:r>
              <a:rPr lang="en-US" smtClean="0"/>
              <a:t>JPSS SST Val3 Maturity Review</a:t>
            </a:r>
            <a:endParaRPr lang="en-US"/>
          </a:p>
        </p:txBody>
      </p:sp>
      <p:sp>
        <p:nvSpPr>
          <p:cNvPr id="12" name="Text Box 8"/>
          <p:cNvSpPr txBox="1">
            <a:spLocks noChangeArrowheads="1"/>
          </p:cNvSpPr>
          <p:nvPr/>
        </p:nvSpPr>
        <p:spPr bwMode="auto">
          <a:xfrm>
            <a:off x="762000" y="5867400"/>
            <a:ext cx="7162800"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dirty="0" smtClean="0">
                <a:solidFill>
                  <a:schemeClr val="bg1"/>
                </a:solidFill>
              </a:rPr>
              <a:t>ACSPO </a:t>
            </a:r>
            <a:r>
              <a:rPr lang="en-US" dirty="0" smtClean="0">
                <a:solidFill>
                  <a:schemeClr val="bg1"/>
                </a:solidFill>
              </a:rPr>
              <a:t>coverage: Similar </a:t>
            </a:r>
            <a:r>
              <a:rPr lang="en-US" dirty="0" smtClean="0">
                <a:solidFill>
                  <a:schemeClr val="bg1"/>
                </a:solidFill>
              </a:rPr>
              <a:t>to IDPS </a:t>
            </a:r>
          </a:p>
          <a:p>
            <a:pPr marL="225425" indent="-225425">
              <a:buFont typeface="Arial" charset="0"/>
              <a:buChar char="•"/>
            </a:pPr>
            <a:r>
              <a:rPr lang="en-US" dirty="0" smtClean="0">
                <a:solidFill>
                  <a:schemeClr val="bg1"/>
                </a:solidFill>
              </a:rPr>
              <a:t>Fewer speckles, less </a:t>
            </a:r>
            <a:r>
              <a:rPr lang="en-US" dirty="0" smtClean="0">
                <a:solidFill>
                  <a:schemeClr val="bg1"/>
                </a:solidFill>
              </a:rPr>
              <a:t>suppression: Less residual </a:t>
            </a:r>
            <a:r>
              <a:rPr lang="en-US" dirty="0" smtClean="0">
                <a:solidFill>
                  <a:schemeClr val="bg1"/>
                </a:solidFill>
              </a:rPr>
              <a:t>Cloud/Aerosols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1276" name="Rectangle 4"/>
          <p:cNvSpPr>
            <a:spLocks noChangeArrowheads="1"/>
          </p:cNvSpPr>
          <p:nvPr/>
        </p:nvSpPr>
        <p:spPr bwMode="auto">
          <a:xfrm>
            <a:off x="1178935" y="1001118"/>
            <a:ext cx="7118350" cy="354012"/>
          </a:xfrm>
          <a:prstGeom prst="rect">
            <a:avLst/>
          </a:prstGeom>
          <a:solidFill>
            <a:schemeClr val="bg1"/>
          </a:solidFill>
          <a:ln w="9525">
            <a:noFill/>
            <a:miter lim="800000"/>
            <a:headEnd/>
            <a:tailEnd/>
          </a:ln>
        </p:spPr>
        <p:txBody>
          <a:bodyPr>
            <a:spAutoFit/>
          </a:bodyPr>
          <a:lstStyle/>
          <a:p>
            <a:pPr algn="ctr">
              <a:defRPr/>
            </a:pPr>
            <a:r>
              <a:rPr lang="en-US" sz="1700" b="1" dirty="0" smtClean="0">
                <a:solidFill>
                  <a:schemeClr val="tx1">
                    <a:lumMod val="50000"/>
                    <a:lumOff val="50000"/>
                  </a:schemeClr>
                </a:solidFill>
              </a:rPr>
              <a:t>NAVO VIIRS </a:t>
            </a:r>
            <a:r>
              <a:rPr lang="en-US" sz="1700" b="1" i="1" dirty="0" smtClean="0">
                <a:solidFill>
                  <a:schemeClr val="tx1">
                    <a:lumMod val="50000"/>
                    <a:lumOff val="50000"/>
                  </a:schemeClr>
                </a:solidFill>
              </a:rPr>
              <a:t>minus</a:t>
            </a:r>
            <a:r>
              <a:rPr lang="en-US" sz="1700" b="1" dirty="0" smtClean="0">
                <a:solidFill>
                  <a:schemeClr val="tx1">
                    <a:lumMod val="50000"/>
                    <a:lumOff val="50000"/>
                  </a:schemeClr>
                </a:solidFill>
              </a:rPr>
              <a:t> Drifters, 1-Jun-2013 to 31-May-2014</a:t>
            </a:r>
            <a:endParaRPr lang="en-US" sz="1700" b="1" dirty="0">
              <a:solidFill>
                <a:schemeClr val="tx1">
                  <a:lumMod val="50000"/>
                  <a:lumOff val="50000"/>
                </a:schemeClr>
              </a:solidFill>
            </a:endParaRPr>
          </a:p>
        </p:txBody>
      </p:sp>
      <p:sp>
        <p:nvSpPr>
          <p:cNvPr id="10" name="Rectangle 3"/>
          <p:cNvSpPr>
            <a:spLocks noChangeArrowheads="1"/>
          </p:cNvSpPr>
          <p:nvPr/>
        </p:nvSpPr>
        <p:spPr bwMode="auto">
          <a:xfrm>
            <a:off x="830263" y="15240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NPP SST Validation: Day </a:t>
            </a:r>
            <a:r>
              <a:rPr lang="en-US" sz="2000" b="1" dirty="0" smtClean="0">
                <a:solidFill>
                  <a:srgbClr val="0000FF"/>
                </a:solidFill>
              </a:rPr>
              <a:t>NAVO</a:t>
            </a:r>
            <a:endParaRPr lang="en-US" sz="2400" b="1" dirty="0">
              <a:solidFill>
                <a:srgbClr val="0000FF"/>
              </a:solidFill>
            </a:endParaRPr>
          </a:p>
        </p:txBody>
      </p:sp>
      <p:pic>
        <p:nvPicPr>
          <p:cNvPr id="13" name="Picture 12" descr="Jun2013_TO_May2014-NPP.VIIRS_0_SST-IQ_DR_DiffHist.png"/>
          <p:cNvPicPr>
            <a:picLocks noChangeAspect="1"/>
          </p:cNvPicPr>
          <p:nvPr/>
        </p:nvPicPr>
        <p:blipFill>
          <a:blip r:embed="rId3" cstate="print"/>
          <a:stretch>
            <a:fillRect/>
          </a:stretch>
        </p:blipFill>
        <p:spPr>
          <a:xfrm>
            <a:off x="600417" y="1295400"/>
            <a:ext cx="7944800" cy="4524374"/>
          </a:xfrm>
          <a:prstGeom prst="rect">
            <a:avLst/>
          </a:prstGeom>
        </p:spPr>
      </p:pic>
      <p:sp>
        <p:nvSpPr>
          <p:cNvPr id="8" name="Date Placeholder 7"/>
          <p:cNvSpPr>
            <a:spLocks noGrp="1"/>
          </p:cNvSpPr>
          <p:nvPr>
            <p:ph type="dt" sz="half" idx="10"/>
          </p:nvPr>
        </p:nvSpPr>
        <p:spPr/>
        <p:txBody>
          <a:bodyPr/>
          <a:lstStyle/>
          <a:p>
            <a:pPr>
              <a:defRPr/>
            </a:pPr>
            <a:r>
              <a:rPr lang="en-US" smtClean="0"/>
              <a:t>3 September 2014</a:t>
            </a:r>
            <a:endParaRPr lang="en-US"/>
          </a:p>
        </p:txBody>
      </p:sp>
      <p:sp>
        <p:nvSpPr>
          <p:cNvPr id="9" name="Slide Number Placeholder 8"/>
          <p:cNvSpPr>
            <a:spLocks noGrp="1"/>
          </p:cNvSpPr>
          <p:nvPr>
            <p:ph type="sldNum" sz="quarter" idx="12"/>
          </p:nvPr>
        </p:nvSpPr>
        <p:spPr/>
        <p:txBody>
          <a:bodyPr/>
          <a:lstStyle/>
          <a:p>
            <a:pPr>
              <a:defRPr/>
            </a:pPr>
            <a:fld id="{0E2231E5-0D2F-44DB-8B70-15C3B0A4031B}" type="slidenum">
              <a:rPr lang="en-US" smtClean="0"/>
              <a:pPr>
                <a:defRPr/>
              </a:pPr>
              <a:t>42</a:t>
            </a:fld>
            <a:endParaRPr lang="en-US"/>
          </a:p>
        </p:txBody>
      </p:sp>
      <p:sp>
        <p:nvSpPr>
          <p:cNvPr id="11" name="Footer Placeholder 10"/>
          <p:cNvSpPr>
            <a:spLocks noGrp="1"/>
          </p:cNvSpPr>
          <p:nvPr>
            <p:ph type="ftr" sz="quarter" idx="11"/>
          </p:nvPr>
        </p:nvSpPr>
        <p:spPr/>
        <p:txBody>
          <a:bodyPr/>
          <a:lstStyle/>
          <a:p>
            <a:pPr>
              <a:defRPr/>
            </a:pPr>
            <a:r>
              <a:rPr lang="en-US" smtClean="0"/>
              <a:t>JPSS SST Val3 Maturity Review</a:t>
            </a:r>
            <a:endParaRPr lang="en-US"/>
          </a:p>
        </p:txBody>
      </p:sp>
      <p:sp>
        <p:nvSpPr>
          <p:cNvPr id="12" name="Text Box 8"/>
          <p:cNvSpPr txBox="1">
            <a:spLocks noChangeArrowheads="1"/>
          </p:cNvSpPr>
          <p:nvPr/>
        </p:nvSpPr>
        <p:spPr bwMode="auto">
          <a:xfrm>
            <a:off x="762000" y="5867400"/>
            <a:ext cx="7162800"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dirty="0" smtClean="0">
                <a:solidFill>
                  <a:schemeClr val="bg1"/>
                </a:solidFill>
              </a:rPr>
              <a:t>NAVO coverage sparser than IDPS/ACSPO, warm bias </a:t>
            </a:r>
            <a:r>
              <a:rPr lang="en-US" dirty="0" smtClean="0">
                <a:solidFill>
                  <a:schemeClr val="bg1"/>
                </a:solidFill>
              </a:rPr>
              <a:t>at Hi-Lat</a:t>
            </a:r>
            <a:endParaRPr lang="en-US" dirty="0" smtClean="0">
              <a:solidFill>
                <a:schemeClr val="bg1"/>
              </a:solidFill>
            </a:endParaRPr>
          </a:p>
          <a:p>
            <a:pPr marL="225425" indent="-225425">
              <a:buFont typeface="Arial" charset="0"/>
              <a:buChar char="•"/>
            </a:pPr>
            <a:r>
              <a:rPr lang="en-US" dirty="0" smtClean="0">
                <a:solidFill>
                  <a:schemeClr val="bg1"/>
                </a:solidFill>
              </a:rPr>
              <a:t>Fewer speckles, less </a:t>
            </a:r>
            <a:r>
              <a:rPr lang="en-US" dirty="0" smtClean="0">
                <a:solidFill>
                  <a:schemeClr val="bg1"/>
                </a:solidFill>
              </a:rPr>
              <a:t>suppression: Less </a:t>
            </a:r>
            <a:r>
              <a:rPr lang="en-US" dirty="0" smtClean="0">
                <a:solidFill>
                  <a:schemeClr val="bg1"/>
                </a:solidFill>
              </a:rPr>
              <a:t>residual Cloud/Aerosols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0" name="Rectangle 3"/>
          <p:cNvSpPr>
            <a:spLocks noChangeArrowheads="1"/>
          </p:cNvSpPr>
          <p:nvPr/>
        </p:nvSpPr>
        <p:spPr bwMode="auto">
          <a:xfrm>
            <a:off x="830263" y="15240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NPP SST Validation: Day </a:t>
            </a:r>
            <a:r>
              <a:rPr lang="en-US" sz="2000" b="1" dirty="0" smtClean="0">
                <a:solidFill>
                  <a:srgbClr val="FF0000"/>
                </a:solidFill>
              </a:rPr>
              <a:t>IDPS</a:t>
            </a:r>
            <a:endParaRPr lang="en-US" sz="2400" b="1" dirty="0">
              <a:solidFill>
                <a:srgbClr val="FF0000"/>
              </a:solidFill>
            </a:endParaRPr>
          </a:p>
        </p:txBody>
      </p:sp>
      <p:pic>
        <p:nvPicPr>
          <p:cNvPr id="13" name="Picture 12" descr="Jun2013_TO_May2014-NPP.VIIRS_0_SST-IQ_DR_DiffHist.png"/>
          <p:cNvPicPr>
            <a:picLocks noChangeAspect="1"/>
          </p:cNvPicPr>
          <p:nvPr/>
        </p:nvPicPr>
        <p:blipFill>
          <a:blip r:embed="rId3" cstate="print"/>
          <a:stretch>
            <a:fillRect/>
          </a:stretch>
        </p:blipFill>
        <p:spPr>
          <a:xfrm>
            <a:off x="1452562" y="1066800"/>
            <a:ext cx="6238875" cy="4572000"/>
          </a:xfrm>
          <a:prstGeom prst="rect">
            <a:avLst/>
          </a:prstGeom>
        </p:spPr>
      </p:pic>
      <p:sp>
        <p:nvSpPr>
          <p:cNvPr id="8" name="Date Placeholder 7"/>
          <p:cNvSpPr>
            <a:spLocks noGrp="1"/>
          </p:cNvSpPr>
          <p:nvPr>
            <p:ph type="dt" sz="half" idx="10"/>
          </p:nvPr>
        </p:nvSpPr>
        <p:spPr/>
        <p:txBody>
          <a:bodyPr/>
          <a:lstStyle/>
          <a:p>
            <a:pPr>
              <a:defRPr/>
            </a:pPr>
            <a:r>
              <a:rPr lang="en-US" smtClean="0"/>
              <a:t>3 September 2014</a:t>
            </a:r>
            <a:endParaRPr lang="en-US"/>
          </a:p>
        </p:txBody>
      </p:sp>
      <p:sp>
        <p:nvSpPr>
          <p:cNvPr id="9" name="Slide Number Placeholder 8"/>
          <p:cNvSpPr>
            <a:spLocks noGrp="1"/>
          </p:cNvSpPr>
          <p:nvPr>
            <p:ph type="sldNum" sz="quarter" idx="12"/>
          </p:nvPr>
        </p:nvSpPr>
        <p:spPr/>
        <p:txBody>
          <a:bodyPr/>
          <a:lstStyle/>
          <a:p>
            <a:pPr>
              <a:defRPr/>
            </a:pPr>
            <a:fld id="{0E2231E5-0D2F-44DB-8B70-15C3B0A4031B}" type="slidenum">
              <a:rPr lang="en-US" smtClean="0"/>
              <a:pPr>
                <a:defRPr/>
              </a:pPr>
              <a:t>43</a:t>
            </a:fld>
            <a:endParaRPr lang="en-US"/>
          </a:p>
        </p:txBody>
      </p:sp>
      <p:sp>
        <p:nvSpPr>
          <p:cNvPr id="11" name="Footer Placeholder 10"/>
          <p:cNvSpPr>
            <a:spLocks noGrp="1"/>
          </p:cNvSpPr>
          <p:nvPr>
            <p:ph type="ftr" sz="quarter" idx="11"/>
          </p:nvPr>
        </p:nvSpPr>
        <p:spPr/>
        <p:txBody>
          <a:bodyPr/>
          <a:lstStyle/>
          <a:p>
            <a:pPr>
              <a:defRPr/>
            </a:pPr>
            <a:r>
              <a:rPr lang="en-US" smtClean="0"/>
              <a:t>JPSS SST Val3 Maturity Review</a:t>
            </a:r>
            <a:endParaRPr lang="en-US"/>
          </a:p>
        </p:txBody>
      </p:sp>
      <p:sp>
        <p:nvSpPr>
          <p:cNvPr id="12" name="Text Box 8"/>
          <p:cNvSpPr txBox="1">
            <a:spLocks noChangeArrowheads="1"/>
          </p:cNvSpPr>
          <p:nvPr/>
        </p:nvSpPr>
        <p:spPr bwMode="auto">
          <a:xfrm>
            <a:off x="2438400" y="5638800"/>
            <a:ext cx="5029200"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dirty="0" smtClean="0">
                <a:solidFill>
                  <a:schemeClr val="bg1"/>
                </a:solidFill>
              </a:rPr>
              <a:t>IDPS histogram: Biased/skewed negatively</a:t>
            </a:r>
          </a:p>
          <a:p>
            <a:pPr marL="225425" indent="-225425">
              <a:buFont typeface="Arial" charset="0"/>
              <a:buChar char="•"/>
            </a:pPr>
            <a:r>
              <a:rPr lang="en-US" dirty="0" smtClean="0">
                <a:solidFill>
                  <a:schemeClr val="bg1"/>
                </a:solidFill>
              </a:rPr>
              <a:t>STD~0.78K: IDPS product </a:t>
            </a:r>
            <a:r>
              <a:rPr lang="en-US" dirty="0" smtClean="0">
                <a:solidFill>
                  <a:schemeClr val="bg1"/>
                </a:solidFill>
              </a:rPr>
              <a:t>out of </a:t>
            </a:r>
            <a:r>
              <a:rPr lang="en-US" dirty="0" smtClean="0">
                <a:solidFill>
                  <a:schemeClr val="bg1"/>
                </a:solidFill>
              </a:rPr>
              <a:t>spec</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0" name="Rectangle 3"/>
          <p:cNvSpPr>
            <a:spLocks noChangeArrowheads="1"/>
          </p:cNvSpPr>
          <p:nvPr/>
        </p:nvSpPr>
        <p:spPr bwMode="auto">
          <a:xfrm>
            <a:off x="830263" y="15240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NPP SST Validation: Day </a:t>
            </a:r>
            <a:r>
              <a:rPr lang="en-US" sz="2000" b="1" dirty="0" smtClean="0">
                <a:solidFill>
                  <a:srgbClr val="00FF00"/>
                </a:solidFill>
              </a:rPr>
              <a:t>ACSPO</a:t>
            </a:r>
            <a:endParaRPr lang="en-US" sz="2400" b="1" dirty="0">
              <a:solidFill>
                <a:srgbClr val="00FF00"/>
              </a:solidFill>
            </a:endParaRPr>
          </a:p>
        </p:txBody>
      </p:sp>
      <p:pic>
        <p:nvPicPr>
          <p:cNvPr id="13" name="Picture 12" descr="Jun2013_TO_May2014-NPP.VIIRS_0_SST-IQ_DR_DiffHist.png"/>
          <p:cNvPicPr>
            <a:picLocks noChangeAspect="1"/>
          </p:cNvPicPr>
          <p:nvPr/>
        </p:nvPicPr>
        <p:blipFill>
          <a:blip r:embed="rId3" cstate="print"/>
          <a:stretch>
            <a:fillRect/>
          </a:stretch>
        </p:blipFill>
        <p:spPr>
          <a:xfrm>
            <a:off x="1452562" y="1066800"/>
            <a:ext cx="6238875" cy="4572000"/>
          </a:xfrm>
          <a:prstGeom prst="rect">
            <a:avLst/>
          </a:prstGeom>
        </p:spPr>
      </p:pic>
      <p:sp>
        <p:nvSpPr>
          <p:cNvPr id="8" name="Date Placeholder 7"/>
          <p:cNvSpPr>
            <a:spLocks noGrp="1"/>
          </p:cNvSpPr>
          <p:nvPr>
            <p:ph type="dt" sz="half" idx="10"/>
          </p:nvPr>
        </p:nvSpPr>
        <p:spPr/>
        <p:txBody>
          <a:bodyPr/>
          <a:lstStyle/>
          <a:p>
            <a:pPr>
              <a:defRPr/>
            </a:pPr>
            <a:r>
              <a:rPr lang="en-US" smtClean="0"/>
              <a:t>3 September 2014</a:t>
            </a:r>
            <a:endParaRPr lang="en-US"/>
          </a:p>
        </p:txBody>
      </p:sp>
      <p:sp>
        <p:nvSpPr>
          <p:cNvPr id="9" name="Slide Number Placeholder 8"/>
          <p:cNvSpPr>
            <a:spLocks noGrp="1"/>
          </p:cNvSpPr>
          <p:nvPr>
            <p:ph type="sldNum" sz="quarter" idx="12"/>
          </p:nvPr>
        </p:nvSpPr>
        <p:spPr/>
        <p:txBody>
          <a:bodyPr/>
          <a:lstStyle/>
          <a:p>
            <a:pPr>
              <a:defRPr/>
            </a:pPr>
            <a:fld id="{0E2231E5-0D2F-44DB-8B70-15C3B0A4031B}" type="slidenum">
              <a:rPr lang="en-US" smtClean="0"/>
              <a:pPr>
                <a:defRPr/>
              </a:pPr>
              <a:t>44</a:t>
            </a:fld>
            <a:endParaRPr lang="en-US"/>
          </a:p>
        </p:txBody>
      </p:sp>
      <p:sp>
        <p:nvSpPr>
          <p:cNvPr id="11" name="Footer Placeholder 10"/>
          <p:cNvSpPr>
            <a:spLocks noGrp="1"/>
          </p:cNvSpPr>
          <p:nvPr>
            <p:ph type="ftr" sz="quarter" idx="11"/>
          </p:nvPr>
        </p:nvSpPr>
        <p:spPr/>
        <p:txBody>
          <a:bodyPr/>
          <a:lstStyle/>
          <a:p>
            <a:pPr>
              <a:defRPr/>
            </a:pPr>
            <a:r>
              <a:rPr lang="en-US" smtClean="0"/>
              <a:t>JPSS SST Val3 Maturity Review</a:t>
            </a:r>
            <a:endParaRPr lang="en-US"/>
          </a:p>
        </p:txBody>
      </p:sp>
      <p:sp>
        <p:nvSpPr>
          <p:cNvPr id="12" name="Text Box 8"/>
          <p:cNvSpPr txBox="1">
            <a:spLocks noChangeArrowheads="1"/>
          </p:cNvSpPr>
          <p:nvPr/>
        </p:nvSpPr>
        <p:spPr bwMode="auto">
          <a:xfrm>
            <a:off x="1752600" y="5638800"/>
            <a:ext cx="6019800"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dirty="0" smtClean="0">
                <a:solidFill>
                  <a:schemeClr val="bg1"/>
                </a:solidFill>
              </a:rPr>
              <a:t>ACSPO: fewer matchups, reduced </a:t>
            </a:r>
            <a:r>
              <a:rPr lang="en-US" dirty="0" smtClean="0">
                <a:solidFill>
                  <a:schemeClr val="bg1"/>
                </a:solidFill>
              </a:rPr>
              <a:t>Bias / Skew / STD</a:t>
            </a:r>
            <a:endParaRPr lang="en-US" dirty="0" smtClean="0">
              <a:solidFill>
                <a:schemeClr val="bg1"/>
              </a:solidFill>
            </a:endParaRPr>
          </a:p>
          <a:p>
            <a:pPr marL="225425" indent="-225425">
              <a:buFont typeface="Arial" charset="0"/>
              <a:buChar char="•"/>
            </a:pPr>
            <a:r>
              <a:rPr lang="en-US" dirty="0" smtClean="0">
                <a:solidFill>
                  <a:schemeClr val="bg1"/>
                </a:solidFill>
              </a:rPr>
              <a:t>Meets JPSS specs, by a </a:t>
            </a:r>
            <a:r>
              <a:rPr lang="en-US" dirty="0" smtClean="0">
                <a:solidFill>
                  <a:schemeClr val="bg1"/>
                </a:solidFill>
              </a:rPr>
              <a:t>wide </a:t>
            </a:r>
            <a:r>
              <a:rPr lang="en-US" dirty="0" smtClean="0">
                <a:solidFill>
                  <a:schemeClr val="bg1"/>
                </a:solidFill>
              </a:rPr>
              <a:t>margin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14" name="Table 13"/>
          <p:cNvGraphicFramePr>
            <a:graphicFrameLocks noGrp="1"/>
          </p:cNvGraphicFramePr>
          <p:nvPr/>
        </p:nvGraphicFramePr>
        <p:xfrm>
          <a:off x="2306638" y="637962"/>
          <a:ext cx="4570411" cy="274638"/>
        </p:xfrm>
        <a:graphic>
          <a:graphicData uri="http://schemas.openxmlformats.org/drawingml/2006/table">
            <a:tbl>
              <a:tblPr firstRow="1" bandRow="1">
                <a:tableStyleId>{2D5ABB26-0587-4C30-8999-92F81FD0307C}</a:tableStyleId>
              </a:tblPr>
              <a:tblGrid>
                <a:gridCol w="576103"/>
                <a:gridCol w="960170"/>
                <a:gridCol w="998577"/>
                <a:gridCol w="1152204"/>
                <a:gridCol w="883357"/>
              </a:tblGrid>
              <a:tr h="274638">
                <a:tc>
                  <a:txBody>
                    <a:bodyPr/>
                    <a:lstStyle/>
                    <a:p>
                      <a:r>
                        <a:rPr lang="en-US" sz="1200" b="0" baseline="0" dirty="0" smtClean="0"/>
                        <a:t>Maps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aseline="0" dirty="0" smtClean="0"/>
                        <a:t>Histograms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baseline="0" dirty="0" smtClean="0"/>
                        <a:t>Time-series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aseline="0" dirty="0" smtClean="0"/>
                        <a:t>Dependencies</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baseline="0" dirty="0" smtClean="0">
                          <a:solidFill>
                            <a:schemeClr val="tx1"/>
                          </a:solidFill>
                          <a:latin typeface="+mj-lt"/>
                        </a:rPr>
                        <a:t>Hovmöller</a:t>
                      </a:r>
                      <a:endParaRPr lang="en-US" sz="1200" b="0" baseline="0" dirty="0">
                        <a:solidFill>
                          <a:schemeClr val="tx1"/>
                        </a:solidFill>
                        <a:latin typeface="+mj-lt"/>
                      </a:endParaRPr>
                    </a:p>
                  </a:txBody>
                  <a:tcPr marL="91444" marR="91444" marT="45773" marB="457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54" name="Rectangle 6"/>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en-US"/>
          </a:p>
        </p:txBody>
      </p:sp>
      <p:sp>
        <p:nvSpPr>
          <p:cNvPr id="10" name="Rectangle 3"/>
          <p:cNvSpPr>
            <a:spLocks noChangeArrowheads="1"/>
          </p:cNvSpPr>
          <p:nvPr/>
        </p:nvSpPr>
        <p:spPr bwMode="auto">
          <a:xfrm>
            <a:off x="830263" y="15240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NPP SST Validation: Day </a:t>
            </a:r>
            <a:r>
              <a:rPr lang="en-US" sz="2000" b="1" dirty="0" smtClean="0">
                <a:solidFill>
                  <a:srgbClr val="0000FF"/>
                </a:solidFill>
              </a:rPr>
              <a:t>NAVO</a:t>
            </a:r>
            <a:endParaRPr lang="en-US" sz="2400" b="1" dirty="0">
              <a:solidFill>
                <a:srgbClr val="0000FF"/>
              </a:solidFill>
            </a:endParaRPr>
          </a:p>
        </p:txBody>
      </p:sp>
      <p:pic>
        <p:nvPicPr>
          <p:cNvPr id="13" name="Picture 12" descr="Jun2013_TO_May2014-NPP.VIIRS_0_SST-IQ_DR_DiffHist.png"/>
          <p:cNvPicPr>
            <a:picLocks noChangeAspect="1"/>
          </p:cNvPicPr>
          <p:nvPr/>
        </p:nvPicPr>
        <p:blipFill>
          <a:blip r:embed="rId3" cstate="print"/>
          <a:stretch>
            <a:fillRect/>
          </a:stretch>
        </p:blipFill>
        <p:spPr>
          <a:xfrm>
            <a:off x="1452562" y="1066800"/>
            <a:ext cx="6238875" cy="4572000"/>
          </a:xfrm>
          <a:prstGeom prst="rect">
            <a:avLst/>
          </a:prstGeom>
        </p:spPr>
      </p:pic>
      <p:sp>
        <p:nvSpPr>
          <p:cNvPr id="8" name="Date Placeholder 7"/>
          <p:cNvSpPr>
            <a:spLocks noGrp="1"/>
          </p:cNvSpPr>
          <p:nvPr>
            <p:ph type="dt" sz="half" idx="10"/>
          </p:nvPr>
        </p:nvSpPr>
        <p:spPr/>
        <p:txBody>
          <a:bodyPr/>
          <a:lstStyle/>
          <a:p>
            <a:pPr>
              <a:defRPr/>
            </a:pPr>
            <a:r>
              <a:rPr lang="en-US" smtClean="0"/>
              <a:t>3 September 2014</a:t>
            </a:r>
            <a:endParaRPr lang="en-US"/>
          </a:p>
        </p:txBody>
      </p:sp>
      <p:sp>
        <p:nvSpPr>
          <p:cNvPr id="9" name="Slide Number Placeholder 8"/>
          <p:cNvSpPr>
            <a:spLocks noGrp="1"/>
          </p:cNvSpPr>
          <p:nvPr>
            <p:ph type="sldNum" sz="quarter" idx="12"/>
          </p:nvPr>
        </p:nvSpPr>
        <p:spPr/>
        <p:txBody>
          <a:bodyPr/>
          <a:lstStyle/>
          <a:p>
            <a:pPr>
              <a:defRPr/>
            </a:pPr>
            <a:fld id="{0E2231E5-0D2F-44DB-8B70-15C3B0A4031B}" type="slidenum">
              <a:rPr lang="en-US" smtClean="0"/>
              <a:pPr>
                <a:defRPr/>
              </a:pPr>
              <a:t>45</a:t>
            </a:fld>
            <a:endParaRPr lang="en-US"/>
          </a:p>
        </p:txBody>
      </p:sp>
      <p:sp>
        <p:nvSpPr>
          <p:cNvPr id="11" name="Footer Placeholder 10"/>
          <p:cNvSpPr>
            <a:spLocks noGrp="1"/>
          </p:cNvSpPr>
          <p:nvPr>
            <p:ph type="ftr" sz="quarter" idx="11"/>
          </p:nvPr>
        </p:nvSpPr>
        <p:spPr/>
        <p:txBody>
          <a:bodyPr/>
          <a:lstStyle/>
          <a:p>
            <a:pPr>
              <a:defRPr/>
            </a:pPr>
            <a:r>
              <a:rPr lang="en-US" smtClean="0"/>
              <a:t>JPSS SST Val3 Maturity Review</a:t>
            </a:r>
            <a:endParaRPr lang="en-US"/>
          </a:p>
        </p:txBody>
      </p:sp>
      <p:sp>
        <p:nvSpPr>
          <p:cNvPr id="12" name="Text Box 8"/>
          <p:cNvSpPr txBox="1">
            <a:spLocks noChangeArrowheads="1"/>
          </p:cNvSpPr>
          <p:nvPr/>
        </p:nvSpPr>
        <p:spPr bwMode="auto">
          <a:xfrm>
            <a:off x="1752600" y="5638800"/>
            <a:ext cx="6553200" cy="646331"/>
          </a:xfrm>
          <a:prstGeom prst="rect">
            <a:avLst/>
          </a:prstGeom>
          <a:solidFill>
            <a:srgbClr val="0000FF"/>
          </a:solidFill>
          <a:ln w="9525">
            <a:noFill/>
            <a:miter lim="800000"/>
            <a:headEnd/>
            <a:tailEnd/>
          </a:ln>
        </p:spPr>
        <p:txBody>
          <a:bodyPr wrap="square">
            <a:spAutoFit/>
          </a:bodyPr>
          <a:lstStyle/>
          <a:p>
            <a:pPr marL="225425" indent="-225425">
              <a:buFont typeface="Arial" charset="0"/>
              <a:buChar char="•"/>
            </a:pPr>
            <a:r>
              <a:rPr lang="en-US" dirty="0" smtClean="0">
                <a:solidFill>
                  <a:schemeClr val="bg1"/>
                </a:solidFill>
              </a:rPr>
              <a:t>NAVO: ~2.5 fewer matchups, reduced </a:t>
            </a:r>
            <a:r>
              <a:rPr lang="en-US" dirty="0" smtClean="0">
                <a:solidFill>
                  <a:schemeClr val="bg1"/>
                </a:solidFill>
              </a:rPr>
              <a:t>Bias / Skew / STD</a:t>
            </a:r>
            <a:endParaRPr lang="en-US" dirty="0" smtClean="0">
              <a:solidFill>
                <a:schemeClr val="bg1"/>
              </a:solidFill>
            </a:endParaRPr>
          </a:p>
          <a:p>
            <a:pPr marL="225425" indent="-225425">
              <a:buFont typeface="Arial" charset="0"/>
              <a:buChar char="•"/>
            </a:pPr>
            <a:r>
              <a:rPr lang="en-US" dirty="0" smtClean="0">
                <a:solidFill>
                  <a:schemeClr val="bg1"/>
                </a:solidFill>
              </a:rPr>
              <a:t>Meets specs by </a:t>
            </a:r>
            <a:r>
              <a:rPr lang="en-US" dirty="0" smtClean="0">
                <a:solidFill>
                  <a:schemeClr val="bg1"/>
                </a:solidFill>
              </a:rPr>
              <a:t>even </a:t>
            </a:r>
            <a:r>
              <a:rPr lang="en-US" dirty="0" smtClean="0">
                <a:solidFill>
                  <a:schemeClr val="bg1"/>
                </a:solidFill>
              </a:rPr>
              <a:t>wider margin, </a:t>
            </a:r>
            <a:r>
              <a:rPr lang="en-US" dirty="0" smtClean="0">
                <a:solidFill>
                  <a:schemeClr val="bg1"/>
                </a:solidFill>
              </a:rPr>
              <a:t>nut in </a:t>
            </a:r>
            <a:r>
              <a:rPr lang="en-US" dirty="0" smtClean="0">
                <a:solidFill>
                  <a:schemeClr val="bg1"/>
                </a:solidFill>
              </a:rPr>
              <a:t>a smaller domain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graphicFrame>
        <p:nvGraphicFramePr>
          <p:cNvPr id="7" name="Table 6"/>
          <p:cNvGraphicFramePr>
            <a:graphicFrameLocks noGrp="1"/>
          </p:cNvGraphicFramePr>
          <p:nvPr/>
        </p:nvGraphicFramePr>
        <p:xfrm>
          <a:off x="424260" y="1296265"/>
          <a:ext cx="8333885" cy="1485900"/>
        </p:xfrm>
        <a:graphic>
          <a:graphicData uri="http://schemas.openxmlformats.org/drawingml/2006/table">
            <a:tbl>
              <a:tblPr/>
              <a:tblGrid>
                <a:gridCol w="1305770"/>
                <a:gridCol w="2079970"/>
                <a:gridCol w="1728235"/>
                <a:gridCol w="1780421"/>
                <a:gridCol w="1439489"/>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Processor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NOBS (%ACSPO)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Min / </a:t>
                      </a:r>
                      <a:r>
                        <a:rPr kumimoji="0" lang="en-US" sz="1800" b="1" i="0" u="none" strike="noStrike" cap="none" normalizeH="0" baseline="0" dirty="0" smtClean="0">
                          <a:ln>
                            <a:noFill/>
                          </a:ln>
                          <a:solidFill>
                            <a:srgbClr val="FFFFFF"/>
                          </a:solidFill>
                          <a:effectLst/>
                          <a:latin typeface="Arial" charset="0"/>
                        </a:rPr>
                        <a:t>Max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Mean / </a:t>
                      </a:r>
                      <a:r>
                        <a:rPr kumimoji="0" lang="en-US" sz="1800" b="1" i="0" u="none" strike="noStrike" cap="none" normalizeH="0" baseline="0" dirty="0" smtClean="0">
                          <a:ln>
                            <a:noFill/>
                          </a:ln>
                          <a:solidFill>
                            <a:srgbClr val="FFFFFF"/>
                          </a:solidFill>
                          <a:effectLst/>
                          <a:latin typeface="Arial" charset="0"/>
                        </a:rPr>
                        <a:t>STD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Med / </a:t>
                      </a:r>
                      <a:r>
                        <a:rPr kumimoji="0" lang="en-US" sz="1800" b="1" i="0" u="none" strike="noStrike" cap="none" normalizeH="0" baseline="0" dirty="0" smtClean="0">
                          <a:ln>
                            <a:noFill/>
                          </a:ln>
                          <a:solidFill>
                            <a:srgbClr val="FFFFFF"/>
                          </a:solidFill>
                          <a:effectLst/>
                          <a:latin typeface="Arial" charset="0"/>
                        </a:rPr>
                        <a:t>RSD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IDPS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685,614  (118%)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a:t>
                      </a:r>
                      <a:r>
                        <a:rPr kumimoji="0" lang="en-US" sz="1800" b="1" i="0" u="none" strike="noStrike" cap="none" normalizeH="0" baseline="0" dirty="0" smtClean="0">
                          <a:ln>
                            <a:noFill/>
                          </a:ln>
                          <a:solidFill>
                            <a:srgbClr val="FF0000"/>
                          </a:solidFill>
                          <a:effectLst/>
                          <a:latin typeface="Arial" charset="0"/>
                        </a:rPr>
                        <a:t>13.69 / +</a:t>
                      </a:r>
                      <a:r>
                        <a:rPr kumimoji="0" lang="en-US" sz="1800" b="1" i="0" u="none" strike="noStrike" cap="none" normalizeH="0" baseline="0" dirty="0" smtClean="0">
                          <a:ln>
                            <a:noFill/>
                          </a:ln>
                          <a:solidFill>
                            <a:srgbClr val="FF0000"/>
                          </a:solidFill>
                          <a:effectLst/>
                          <a:latin typeface="Arial" charset="0"/>
                        </a:rPr>
                        <a:t>12.94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0.08 / 0.43</a:t>
                      </a:r>
                      <a:endParaRPr kumimoji="0" lang="en-US" sz="18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0.01 / 0.27</a:t>
                      </a:r>
                      <a:endParaRPr kumimoji="0" lang="en-US" sz="18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smtClean="0">
                          <a:solidFill>
                            <a:srgbClr val="00CC00"/>
                          </a:solidFill>
                          <a:latin typeface="Arial"/>
                        </a:rPr>
                        <a:t>ACSPO</a:t>
                      </a:r>
                      <a:endParaRPr lang="en-US" dirty="0" smtClean="0">
                        <a:solidFill>
                          <a:srgbClr val="00CC00"/>
                        </a:solidFill>
                        <a:latin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578,851  (100%)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  </a:t>
                      </a:r>
                      <a:r>
                        <a:rPr kumimoji="0" lang="en-US" sz="1800" b="1" i="0" u="none" strike="noStrike" cap="none" normalizeH="0" baseline="0" dirty="0" smtClean="0">
                          <a:ln>
                            <a:noFill/>
                          </a:ln>
                          <a:solidFill>
                            <a:srgbClr val="00CC00"/>
                          </a:solidFill>
                          <a:effectLst/>
                          <a:latin typeface="Arial" charset="0"/>
                        </a:rPr>
                        <a:t>7.43 / +</a:t>
                      </a:r>
                      <a:r>
                        <a:rPr kumimoji="0" lang="en-US" sz="1800" b="1" i="0" u="none" strike="noStrike" cap="none" normalizeH="0" baseline="0" dirty="0" smtClean="0">
                          <a:ln>
                            <a:noFill/>
                          </a:ln>
                          <a:solidFill>
                            <a:srgbClr val="00CC00"/>
                          </a:solidFill>
                          <a:effectLst/>
                          <a:latin typeface="Arial" charset="0"/>
                        </a:rPr>
                        <a:t>8.52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 +</a:t>
                      </a:r>
                      <a:r>
                        <a:rPr kumimoji="0" lang="en-US" sz="1800" b="1" i="0" u="none" strike="noStrike" cap="none" normalizeH="0" baseline="0" dirty="0" smtClean="0">
                          <a:ln>
                            <a:noFill/>
                          </a:ln>
                          <a:solidFill>
                            <a:srgbClr val="00CC00"/>
                          </a:solidFill>
                          <a:effectLst/>
                          <a:latin typeface="Arial" charset="0"/>
                        </a:rPr>
                        <a:t>0.01 / 0.36</a:t>
                      </a:r>
                      <a:endParaRPr kumimoji="0" lang="en-US" sz="1800" b="1" i="0" u="none" strike="noStrike" cap="none" normalizeH="0" baseline="0" dirty="0" smtClean="0">
                        <a:ln>
                          <a:noFill/>
                        </a:ln>
                        <a:solidFill>
                          <a:srgbClr val="00CC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a:t>
                      </a:r>
                      <a:r>
                        <a:rPr kumimoji="0" lang="en-US" sz="1800" b="1" i="0" u="none" strike="noStrike" cap="none" normalizeH="0" baseline="0" dirty="0" smtClean="0">
                          <a:ln>
                            <a:noFill/>
                          </a:ln>
                          <a:solidFill>
                            <a:srgbClr val="00CC00"/>
                          </a:solidFill>
                          <a:effectLst/>
                          <a:latin typeface="Arial" charset="0"/>
                        </a:rPr>
                        <a:t>0.03 / 0.25</a:t>
                      </a:r>
                      <a:endParaRPr kumimoji="0" lang="en-US" sz="1800" b="1" i="0" u="none" strike="noStrike" cap="none" normalizeH="0" baseline="0" dirty="0" smtClean="0">
                        <a:ln>
                          <a:noFill/>
                        </a:ln>
                        <a:solidFill>
                          <a:srgbClr val="00CC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NAVO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254,045  (  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  </a:t>
                      </a:r>
                      <a:r>
                        <a:rPr kumimoji="0" lang="en-US" sz="1800" b="1" i="0" u="none" strike="noStrike" cap="none" normalizeH="0" baseline="0" dirty="0" smtClean="0">
                          <a:ln>
                            <a:noFill/>
                          </a:ln>
                          <a:solidFill>
                            <a:srgbClr val="0000FF"/>
                          </a:solidFill>
                          <a:effectLst/>
                          <a:latin typeface="Arial" charset="0"/>
                        </a:rPr>
                        <a:t>5.23 / +</a:t>
                      </a:r>
                      <a:r>
                        <a:rPr kumimoji="0" lang="en-US" sz="1800" b="1" i="0" u="none" strike="noStrike" cap="none" normalizeH="0" baseline="0" dirty="0" smtClean="0">
                          <a:ln>
                            <a:noFill/>
                          </a:ln>
                          <a:solidFill>
                            <a:srgbClr val="0000FF"/>
                          </a:solidFill>
                          <a:effectLst/>
                          <a:latin typeface="Arial" charset="0"/>
                        </a:rPr>
                        <a:t>8.74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 +</a:t>
                      </a:r>
                      <a:r>
                        <a:rPr kumimoji="0" lang="en-US" sz="1800" b="1" i="0" u="none" strike="noStrike" cap="none" normalizeH="0" baseline="0" dirty="0" smtClean="0">
                          <a:ln>
                            <a:noFill/>
                          </a:ln>
                          <a:solidFill>
                            <a:srgbClr val="0000FF"/>
                          </a:solidFill>
                          <a:effectLst/>
                          <a:latin typeface="Arial" charset="0"/>
                        </a:rPr>
                        <a:t>0.05 / 0.31</a:t>
                      </a:r>
                      <a:endParaRPr kumimoji="0" lang="en-US" sz="1800" b="1" i="0" u="none" strike="noStrike" cap="none" normalizeH="0" baseline="0" dirty="0" smtClean="0">
                        <a:ln>
                          <a:noFill/>
                        </a:ln>
                        <a:solidFill>
                          <a:srgbClr val="0000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a:t>
                      </a:r>
                      <a:r>
                        <a:rPr kumimoji="0" lang="en-US" sz="1800" b="1" i="0" u="none" strike="noStrike" cap="none" normalizeH="0" baseline="0" dirty="0" smtClean="0">
                          <a:ln>
                            <a:noFill/>
                          </a:ln>
                          <a:solidFill>
                            <a:srgbClr val="0000FF"/>
                          </a:solidFill>
                          <a:effectLst/>
                          <a:latin typeface="Arial" charset="0"/>
                        </a:rPr>
                        <a:t>0.07 / 0.22</a:t>
                      </a:r>
                      <a:endParaRPr kumimoji="0" lang="en-US" sz="1800" b="1" i="0" u="none" strike="noStrike" cap="none" normalizeH="0" baseline="0" dirty="0" smtClean="0">
                        <a:ln>
                          <a:noFill/>
                        </a:ln>
                        <a:solidFill>
                          <a:srgbClr val="0000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4" name="Text Box 12"/>
          <p:cNvSpPr txBox="1">
            <a:spLocks noChangeArrowheads="1"/>
          </p:cNvSpPr>
          <p:nvPr/>
        </p:nvSpPr>
        <p:spPr bwMode="auto">
          <a:xfrm>
            <a:off x="1138088" y="4409696"/>
            <a:ext cx="184150" cy="366713"/>
          </a:xfrm>
          <a:prstGeom prst="rect">
            <a:avLst/>
          </a:prstGeom>
          <a:noFill/>
          <a:ln w="9525">
            <a:noFill/>
            <a:miter lim="800000"/>
            <a:headEnd/>
            <a:tailEnd/>
          </a:ln>
        </p:spPr>
        <p:txBody>
          <a:bodyPr wrap="none">
            <a:spAutoFit/>
          </a:bodyPr>
          <a:lstStyle/>
          <a:p>
            <a:endParaRPr lang="en-US"/>
          </a:p>
        </p:txBody>
      </p:sp>
      <p:sp>
        <p:nvSpPr>
          <p:cNvPr id="22" name="Rectangle 3"/>
          <p:cNvSpPr>
            <a:spLocks noChangeArrowheads="1"/>
          </p:cNvSpPr>
          <p:nvPr/>
        </p:nvSpPr>
        <p:spPr bwMode="auto">
          <a:xfrm>
            <a:off x="830263" y="152400"/>
            <a:ext cx="7467600" cy="715963"/>
          </a:xfrm>
          <a:prstGeom prst="rect">
            <a:avLst/>
          </a:prstGeom>
          <a:noFill/>
          <a:ln w="9525">
            <a:noFill/>
            <a:miter lim="800000"/>
            <a:headEnd/>
            <a:tailEnd/>
          </a:ln>
        </p:spPr>
        <p:txBody>
          <a:bodyPr anchor="ctr"/>
          <a:lstStyle/>
          <a:p>
            <a:pPr algn="ctr"/>
            <a:r>
              <a:rPr lang="en-US" sz="2000" b="1" dirty="0" smtClean="0">
                <a:solidFill>
                  <a:srgbClr val="663300"/>
                </a:solidFill>
              </a:rPr>
              <a:t>Annual Validation </a:t>
            </a:r>
            <a:r>
              <a:rPr lang="en-US" sz="2000" b="1" dirty="0" smtClean="0">
                <a:solidFill>
                  <a:srgbClr val="663300"/>
                </a:solidFill>
              </a:rPr>
              <a:t>statistics against </a:t>
            </a:r>
            <a:r>
              <a:rPr lang="en-US" sz="2000" b="1" dirty="0" smtClean="0">
                <a:solidFill>
                  <a:srgbClr val="663300"/>
                </a:solidFill>
              </a:rPr>
              <a:t>drifters </a:t>
            </a:r>
            <a:endParaRPr lang="en-US" sz="2000" b="1" dirty="0" smtClean="0">
              <a:solidFill>
                <a:srgbClr val="663300"/>
              </a:solidFill>
            </a:endParaRPr>
          </a:p>
          <a:p>
            <a:pPr algn="ctr"/>
            <a:r>
              <a:rPr lang="en-US" b="1" i="1" dirty="0" smtClean="0">
                <a:solidFill>
                  <a:srgbClr val="663300"/>
                </a:solidFill>
              </a:rPr>
              <a:t>summary for  “01-JUN-2013   to   31-MAY-2014”</a:t>
            </a:r>
            <a:endParaRPr lang="en-US" sz="2400" b="1" i="1" dirty="0">
              <a:solidFill>
                <a:srgbClr val="663300"/>
              </a:solidFill>
            </a:endParaRPr>
          </a:p>
        </p:txBody>
      </p:sp>
      <p:graphicFrame>
        <p:nvGraphicFramePr>
          <p:cNvPr id="9" name="Table 8"/>
          <p:cNvGraphicFramePr>
            <a:graphicFrameLocks noGrp="1"/>
          </p:cNvGraphicFramePr>
          <p:nvPr/>
        </p:nvGraphicFramePr>
        <p:xfrm>
          <a:off x="424260" y="3697835"/>
          <a:ext cx="8331137" cy="1480185"/>
        </p:xfrm>
        <a:graphic>
          <a:graphicData uri="http://schemas.openxmlformats.org/drawingml/2006/table">
            <a:tbl>
              <a:tblPr/>
              <a:tblGrid>
                <a:gridCol w="1305770"/>
                <a:gridCol w="2079970"/>
                <a:gridCol w="1725487"/>
                <a:gridCol w="1780421"/>
                <a:gridCol w="1439489"/>
              </a:tblGrid>
              <a:tr h="3072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FFFFFF"/>
                          </a:solidFill>
                          <a:effectLst/>
                          <a:latin typeface="Arial" charset="0"/>
                        </a:rPr>
                        <a:t>Processor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NOBS (%ACSPO)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Min / </a:t>
                      </a:r>
                      <a:r>
                        <a:rPr kumimoji="0" lang="en-US" sz="1800" b="1" i="0" u="none" strike="noStrike" cap="none" normalizeH="0" baseline="0" dirty="0" smtClean="0">
                          <a:ln>
                            <a:noFill/>
                          </a:ln>
                          <a:solidFill>
                            <a:srgbClr val="FFFFFF"/>
                          </a:solidFill>
                          <a:effectLst/>
                          <a:latin typeface="Arial" charset="0"/>
                        </a:rPr>
                        <a:t>Max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Mean / </a:t>
                      </a:r>
                      <a:r>
                        <a:rPr kumimoji="0" lang="en-US" sz="1800" b="1" i="0" u="none" strike="noStrike" cap="none" normalizeH="0" baseline="0" dirty="0" smtClean="0">
                          <a:ln>
                            <a:noFill/>
                          </a:ln>
                          <a:solidFill>
                            <a:srgbClr val="FFFFFF"/>
                          </a:solidFill>
                          <a:effectLst/>
                          <a:latin typeface="Arial" charset="0"/>
                        </a:rPr>
                        <a:t>STD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Med / </a:t>
                      </a:r>
                      <a:r>
                        <a:rPr kumimoji="0" lang="en-US" sz="1800" b="1" i="0" u="none" strike="noStrike" cap="none" normalizeH="0" baseline="0" dirty="0" smtClean="0">
                          <a:ln>
                            <a:noFill/>
                          </a:ln>
                          <a:solidFill>
                            <a:srgbClr val="FFFFFF"/>
                          </a:solidFill>
                          <a:effectLst/>
                          <a:latin typeface="Arial" charset="0"/>
                        </a:rPr>
                        <a:t>RSD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IDPS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655,336  (115%)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a:t>
                      </a:r>
                      <a:r>
                        <a:rPr kumimoji="0" lang="en-US" sz="1800" b="1" i="0" u="none" strike="noStrike" cap="none" normalizeH="0" baseline="0" dirty="0" smtClean="0">
                          <a:ln>
                            <a:noFill/>
                          </a:ln>
                          <a:solidFill>
                            <a:srgbClr val="FF0000"/>
                          </a:solidFill>
                          <a:effectLst/>
                          <a:latin typeface="Arial" charset="0"/>
                        </a:rPr>
                        <a:t>16.62  /+</a:t>
                      </a:r>
                      <a:r>
                        <a:rPr kumimoji="0" lang="en-US" sz="1800" b="1" i="0" u="none" strike="noStrike" cap="none" normalizeH="0" baseline="0" dirty="0" smtClean="0">
                          <a:ln>
                            <a:noFill/>
                          </a:ln>
                          <a:solidFill>
                            <a:srgbClr val="FF0000"/>
                          </a:solidFill>
                          <a:effectLst/>
                          <a:latin typeface="Arial" charset="0"/>
                        </a:rPr>
                        <a:t>8.93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0.13 / 0.78</a:t>
                      </a:r>
                      <a:endParaRPr kumimoji="0" lang="en-US" sz="18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0.01 / 0.46</a:t>
                      </a:r>
                      <a:endParaRPr kumimoji="0" lang="en-US" sz="18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smtClean="0">
                          <a:solidFill>
                            <a:srgbClr val="00CC00"/>
                          </a:solidFill>
                          <a:latin typeface="Arial"/>
                        </a:rPr>
                        <a:t>ACSPO</a:t>
                      </a:r>
                      <a:endParaRPr lang="en-US" dirty="0" smtClean="0">
                        <a:solidFill>
                          <a:srgbClr val="00CC00"/>
                        </a:solidFill>
                        <a:latin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568,610  (100%)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  </a:t>
                      </a:r>
                      <a:r>
                        <a:rPr kumimoji="0" lang="en-US" sz="1800" b="1" i="0" u="none" strike="noStrike" cap="none" normalizeH="0" baseline="0" dirty="0" smtClean="0">
                          <a:ln>
                            <a:noFill/>
                          </a:ln>
                          <a:solidFill>
                            <a:srgbClr val="00CC00"/>
                          </a:solidFill>
                          <a:effectLst/>
                          <a:latin typeface="Arial" charset="0"/>
                        </a:rPr>
                        <a:t>4.29 / +</a:t>
                      </a:r>
                      <a:r>
                        <a:rPr kumimoji="0" lang="en-US" sz="1800" b="1" i="0" u="none" strike="noStrike" cap="none" normalizeH="0" baseline="0" dirty="0" smtClean="0">
                          <a:ln>
                            <a:noFill/>
                          </a:ln>
                          <a:solidFill>
                            <a:srgbClr val="00CC00"/>
                          </a:solidFill>
                          <a:effectLst/>
                          <a:latin typeface="Arial" charset="0"/>
                        </a:rPr>
                        <a:t>9.10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 +</a:t>
                      </a:r>
                      <a:r>
                        <a:rPr kumimoji="0" lang="en-US" sz="1800" b="1" i="0" u="none" strike="noStrike" cap="none" normalizeH="0" baseline="0" dirty="0" smtClean="0">
                          <a:ln>
                            <a:noFill/>
                          </a:ln>
                          <a:solidFill>
                            <a:srgbClr val="00CC00"/>
                          </a:solidFill>
                          <a:effectLst/>
                          <a:latin typeface="Arial" charset="0"/>
                        </a:rPr>
                        <a:t>0.06 / 0.48</a:t>
                      </a:r>
                      <a:endParaRPr kumimoji="0" lang="en-US" sz="1800" b="1" i="0" u="none" strike="noStrike" cap="none" normalizeH="0" baseline="0" dirty="0" smtClean="0">
                        <a:ln>
                          <a:noFill/>
                        </a:ln>
                        <a:solidFill>
                          <a:srgbClr val="00CC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CC00"/>
                          </a:solidFill>
                          <a:effectLst/>
                          <a:latin typeface="Arial" charset="0"/>
                        </a:rPr>
                        <a:t>+</a:t>
                      </a:r>
                      <a:r>
                        <a:rPr kumimoji="0" lang="en-US" sz="1800" b="1" i="0" u="none" strike="noStrike" cap="none" normalizeH="0" baseline="0" dirty="0" smtClean="0">
                          <a:ln>
                            <a:noFill/>
                          </a:ln>
                          <a:solidFill>
                            <a:srgbClr val="00CC00"/>
                          </a:solidFill>
                          <a:effectLst/>
                          <a:latin typeface="Arial" charset="0"/>
                        </a:rPr>
                        <a:t>0.05 / 0.37</a:t>
                      </a:r>
                      <a:endParaRPr kumimoji="0" lang="en-US" sz="1800" b="1" i="0" u="none" strike="noStrike" cap="none" normalizeH="0" baseline="0" dirty="0" smtClean="0">
                        <a:ln>
                          <a:noFill/>
                        </a:ln>
                        <a:solidFill>
                          <a:srgbClr val="00CC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NAVO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219,725  (  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  </a:t>
                      </a:r>
                      <a:r>
                        <a:rPr kumimoji="0" lang="en-US" sz="1800" b="1" i="0" u="none" strike="noStrike" cap="none" normalizeH="0" baseline="0" dirty="0" smtClean="0">
                          <a:ln>
                            <a:noFill/>
                          </a:ln>
                          <a:solidFill>
                            <a:srgbClr val="0000FF"/>
                          </a:solidFill>
                          <a:effectLst/>
                          <a:latin typeface="Arial" charset="0"/>
                        </a:rPr>
                        <a:t>5.04 / +</a:t>
                      </a:r>
                      <a:r>
                        <a:rPr kumimoji="0" lang="en-US" sz="1800" b="1" i="0" u="none" strike="noStrike" cap="none" normalizeH="0" baseline="0" dirty="0" smtClean="0">
                          <a:ln>
                            <a:noFill/>
                          </a:ln>
                          <a:solidFill>
                            <a:srgbClr val="0000FF"/>
                          </a:solidFill>
                          <a:effectLst/>
                          <a:latin typeface="Arial" charset="0"/>
                        </a:rPr>
                        <a:t>8.83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 +</a:t>
                      </a:r>
                      <a:r>
                        <a:rPr kumimoji="0" lang="en-US" sz="1800" b="1" i="0" u="none" strike="noStrike" cap="none" normalizeH="0" baseline="0" dirty="0" smtClean="0">
                          <a:ln>
                            <a:noFill/>
                          </a:ln>
                          <a:solidFill>
                            <a:srgbClr val="0000FF"/>
                          </a:solidFill>
                          <a:effectLst/>
                          <a:latin typeface="Arial" charset="0"/>
                        </a:rPr>
                        <a:t>0.02 / 0.43</a:t>
                      </a:r>
                      <a:endParaRPr kumimoji="0" lang="en-US" sz="1800" b="1" i="0" u="none" strike="noStrike" cap="none" normalizeH="0" baseline="0" dirty="0" smtClean="0">
                        <a:ln>
                          <a:noFill/>
                        </a:ln>
                        <a:solidFill>
                          <a:srgbClr val="0000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 -0.01 / 0.34</a:t>
                      </a:r>
                      <a:endParaRPr kumimoji="0" lang="en-US" sz="1800" b="1" i="0" u="none" strike="noStrike" cap="none" normalizeH="0" baseline="0" dirty="0" smtClean="0">
                        <a:ln>
                          <a:noFill/>
                        </a:ln>
                        <a:solidFill>
                          <a:srgbClr val="0000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0" name="TextBox 9"/>
          <p:cNvSpPr txBox="1"/>
          <p:nvPr/>
        </p:nvSpPr>
        <p:spPr>
          <a:xfrm>
            <a:off x="334250" y="865804"/>
            <a:ext cx="970137" cy="461665"/>
          </a:xfrm>
          <a:prstGeom prst="rect">
            <a:avLst/>
          </a:prstGeom>
          <a:noFill/>
        </p:spPr>
        <p:txBody>
          <a:bodyPr wrap="none" rtlCol="0">
            <a:spAutoFit/>
          </a:bodyPr>
          <a:lstStyle/>
          <a:p>
            <a:r>
              <a:rPr lang="en-US" sz="2400" b="1" dirty="0" smtClean="0">
                <a:solidFill>
                  <a:srgbClr val="0000FF"/>
                </a:solidFill>
              </a:rPr>
              <a:t>Night</a:t>
            </a:r>
            <a:endParaRPr lang="en-US" sz="2000" b="1" dirty="0">
              <a:solidFill>
                <a:srgbClr val="0000FF"/>
              </a:solidFill>
            </a:endParaRPr>
          </a:p>
        </p:txBody>
      </p:sp>
      <p:sp>
        <p:nvSpPr>
          <p:cNvPr id="11" name="TextBox 10"/>
          <p:cNvSpPr txBox="1"/>
          <p:nvPr/>
        </p:nvSpPr>
        <p:spPr>
          <a:xfrm>
            <a:off x="331383" y="3285319"/>
            <a:ext cx="750526" cy="461665"/>
          </a:xfrm>
          <a:prstGeom prst="rect">
            <a:avLst/>
          </a:prstGeom>
          <a:noFill/>
        </p:spPr>
        <p:txBody>
          <a:bodyPr wrap="none" rtlCol="0">
            <a:spAutoFit/>
          </a:bodyPr>
          <a:lstStyle/>
          <a:p>
            <a:r>
              <a:rPr lang="en-US" sz="2400" b="1" dirty="0" smtClean="0">
                <a:solidFill>
                  <a:srgbClr val="FF0000"/>
                </a:solidFill>
              </a:rPr>
              <a:t>Day</a:t>
            </a:r>
            <a:endParaRPr lang="en-US" sz="2000" b="1" dirty="0">
              <a:solidFill>
                <a:srgbClr val="FF000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lstStyle/>
          <a:p>
            <a:endParaRPr lang="en-US"/>
          </a:p>
        </p:txBody>
      </p:sp>
      <p:sp>
        <p:nvSpPr>
          <p:cNvPr id="36867" name="Text Box 12"/>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36868" name="Rectangle 19"/>
          <p:cNvSpPr>
            <a:spLocks noChangeArrowheads="1"/>
          </p:cNvSpPr>
          <p:nvPr/>
        </p:nvSpPr>
        <p:spPr bwMode="auto">
          <a:xfrm>
            <a:off x="228600" y="2438400"/>
            <a:ext cx="8305800" cy="2923877"/>
          </a:xfrm>
          <a:prstGeom prst="rect">
            <a:avLst/>
          </a:prstGeom>
          <a:noFill/>
          <a:ln w="9525">
            <a:noFill/>
            <a:miter lim="800000"/>
            <a:headEnd/>
            <a:tailEnd/>
          </a:ln>
        </p:spPr>
        <p:txBody>
          <a:bodyPr wrap="square">
            <a:spAutoFit/>
          </a:bodyPr>
          <a:lstStyle/>
          <a:p>
            <a:pPr algn="ctr"/>
            <a:r>
              <a:rPr lang="en-US" sz="3600" b="1" dirty="0" smtClean="0"/>
              <a:t>Evaluation of VIIRS SST Products</a:t>
            </a:r>
          </a:p>
          <a:p>
            <a:pPr algn="ctr"/>
            <a:endParaRPr lang="en-US" sz="3600" b="1" dirty="0" smtClean="0"/>
          </a:p>
          <a:p>
            <a:pPr algn="ctr"/>
            <a:r>
              <a:rPr lang="en-US" sz="3600" b="1" dirty="0" smtClean="0"/>
              <a:t>4. Examples </a:t>
            </a:r>
            <a:r>
              <a:rPr lang="en-US" sz="3600" b="1" dirty="0" smtClean="0"/>
              <a:t>SST </a:t>
            </a:r>
            <a:r>
              <a:rPr lang="en-US" sz="3600" b="1" dirty="0" smtClean="0"/>
              <a:t>Imagery</a:t>
            </a:r>
          </a:p>
          <a:p>
            <a:pPr algn="ctr"/>
            <a:endParaRPr lang="en-US" sz="3600" b="1" dirty="0" smtClean="0"/>
          </a:p>
          <a:p>
            <a:pPr algn="ctr"/>
            <a:r>
              <a:rPr lang="en-US" sz="2000" b="1" dirty="0" smtClean="0"/>
              <a:t>NAVO </a:t>
            </a:r>
            <a:r>
              <a:rPr lang="en-US" sz="2000" b="1" dirty="0" smtClean="0"/>
              <a:t>images shown below </a:t>
            </a:r>
            <a:r>
              <a:rPr lang="en-US" sz="2000" b="1" dirty="0" smtClean="0"/>
              <a:t>are from </a:t>
            </a:r>
            <a:r>
              <a:rPr lang="en-US" sz="2000" b="1" dirty="0" smtClean="0"/>
              <a:t>the then-operational product. </a:t>
            </a:r>
            <a:r>
              <a:rPr lang="en-US" sz="2000" b="1" dirty="0" smtClean="0"/>
              <a:t>Following STAR </a:t>
            </a:r>
            <a:r>
              <a:rPr lang="en-US" sz="2000" b="1" dirty="0" smtClean="0"/>
              <a:t>feedback, NAVO has fixed imagery </a:t>
            </a:r>
            <a:r>
              <a:rPr lang="en-US" sz="2000" b="1" dirty="0" smtClean="0"/>
              <a:t>artifacts.</a:t>
            </a:r>
            <a:endParaRPr lang="en-US" sz="2000" b="1" dirty="0" smtClean="0"/>
          </a:p>
        </p:txBody>
      </p:sp>
      <p:sp>
        <p:nvSpPr>
          <p:cNvPr id="36869" name="Date Placeholder 9"/>
          <p:cNvSpPr>
            <a:spLocks noGrp="1"/>
          </p:cNvSpPr>
          <p:nvPr>
            <p:ph type="dt" sz="quarter" idx="10"/>
          </p:nvPr>
        </p:nvSpPr>
        <p:spPr>
          <a:noFill/>
        </p:spPr>
        <p:txBody>
          <a:bodyPr/>
          <a:lstStyle/>
          <a:p>
            <a:r>
              <a:rPr lang="en-US" smtClean="0"/>
              <a:t>3 September 2014</a:t>
            </a:r>
          </a:p>
        </p:txBody>
      </p:sp>
      <p:sp>
        <p:nvSpPr>
          <p:cNvPr id="36870" name="Footer Placeholder 10"/>
          <p:cNvSpPr>
            <a:spLocks noGrp="1"/>
          </p:cNvSpPr>
          <p:nvPr>
            <p:ph type="ftr" sz="quarter" idx="11"/>
          </p:nvPr>
        </p:nvSpPr>
        <p:spPr>
          <a:noFill/>
        </p:spPr>
        <p:txBody>
          <a:bodyPr/>
          <a:lstStyle/>
          <a:p>
            <a:r>
              <a:rPr lang="en-US" smtClean="0"/>
              <a:t>JPSS SST Val3 Maturity Review</a:t>
            </a:r>
          </a:p>
        </p:txBody>
      </p:sp>
      <p:sp>
        <p:nvSpPr>
          <p:cNvPr id="36871" name="Slide Number Placeholder 11"/>
          <p:cNvSpPr>
            <a:spLocks noGrp="1"/>
          </p:cNvSpPr>
          <p:nvPr>
            <p:ph type="sldNum" sz="quarter" idx="12"/>
          </p:nvPr>
        </p:nvSpPr>
        <p:spPr>
          <a:noFill/>
        </p:spPr>
        <p:txBody>
          <a:bodyPr/>
          <a:lstStyle/>
          <a:p>
            <a:fld id="{0513E967-306F-4F72-9F77-7370855A0C05}" type="slidenum">
              <a:rPr lang="en-US" smtClean="0"/>
              <a:pPr/>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3 September 2014</a:t>
            </a:r>
            <a:endParaRPr lang="en-US"/>
          </a:p>
        </p:txBody>
      </p:sp>
      <p:sp>
        <p:nvSpPr>
          <p:cNvPr id="3" name="Footer Placeholder 2"/>
          <p:cNvSpPr>
            <a:spLocks noGrp="1"/>
          </p:cNvSpPr>
          <p:nvPr>
            <p:ph type="ftr" sz="quarter" idx="11"/>
          </p:nvPr>
        </p:nvSpPr>
        <p:spPr/>
        <p:txBody>
          <a:bodyPr/>
          <a:lstStyle/>
          <a:p>
            <a:pPr>
              <a:defRPr/>
            </a:pPr>
            <a:r>
              <a:rPr lang="en-US" smtClean="0"/>
              <a:t>JPSS SST Val3 Maturity Review</a:t>
            </a:r>
            <a:endParaRPr lang="en-US"/>
          </a:p>
        </p:txBody>
      </p:sp>
      <p:sp>
        <p:nvSpPr>
          <p:cNvPr id="4" name="Slide Number Placeholder 3"/>
          <p:cNvSpPr>
            <a:spLocks noGrp="1"/>
          </p:cNvSpPr>
          <p:nvPr>
            <p:ph type="sldNum" sz="quarter" idx="12"/>
          </p:nvPr>
        </p:nvSpPr>
        <p:spPr/>
        <p:txBody>
          <a:bodyPr/>
          <a:lstStyle/>
          <a:p>
            <a:pPr>
              <a:defRPr/>
            </a:pPr>
            <a:fld id="{8FE2EDAA-A523-4A3B-9BC6-C55F5D007014}" type="slidenum">
              <a:rPr lang="en-US" smtClean="0"/>
              <a:pPr>
                <a:defRPr/>
              </a:pPr>
              <a:t>48</a:t>
            </a:fld>
            <a:endParaRPr lang="en-US" dirty="0"/>
          </a:p>
        </p:txBody>
      </p:sp>
      <p:pic>
        <p:nvPicPr>
          <p:cNvPr id="5" name="Picture 4" descr="ACSPO_V2.30b01_NPP_VIIRS_2014-01-18_1440-1450_20140314.174252_NAVO_1.png"/>
          <p:cNvPicPr>
            <a:picLocks noChangeAspect="1"/>
          </p:cNvPicPr>
          <p:nvPr/>
        </p:nvPicPr>
        <p:blipFill>
          <a:blip r:embed="rId3" cstate="print"/>
          <a:stretch>
            <a:fillRect/>
          </a:stretch>
        </p:blipFill>
        <p:spPr>
          <a:xfrm>
            <a:off x="519112" y="457200"/>
            <a:ext cx="8105775" cy="5838825"/>
          </a:xfrm>
          <a:prstGeom prst="rect">
            <a:avLst/>
          </a:prstGeom>
        </p:spPr>
      </p:pic>
      <p:pic>
        <p:nvPicPr>
          <p:cNvPr id="6" name="Picture 13" descr="navoceano.png"/>
          <p:cNvPicPr>
            <a:picLocks/>
          </p:cNvPicPr>
          <p:nvPr/>
        </p:nvPicPr>
        <p:blipFill>
          <a:blip r:embed="rId4" cstate="print"/>
          <a:srcRect b="-4259"/>
          <a:stretch>
            <a:fillRect/>
          </a:stretch>
        </p:blipFill>
        <p:spPr bwMode="auto">
          <a:xfrm>
            <a:off x="628650" y="5600700"/>
            <a:ext cx="599885" cy="626129"/>
          </a:xfrm>
          <a:prstGeom prst="rect">
            <a:avLst/>
          </a:prstGeom>
          <a:noFill/>
          <a:ln w="9525">
            <a:noFill/>
            <a:miter lim="800000"/>
            <a:headEnd/>
            <a:tailEnd/>
          </a:ln>
        </p:spPr>
      </p:pic>
      <p:sp>
        <p:nvSpPr>
          <p:cNvPr id="7" name="Title 1"/>
          <p:cNvSpPr txBox="1">
            <a:spLocks/>
          </p:cNvSpPr>
          <p:nvPr/>
        </p:nvSpPr>
        <p:spPr>
          <a:xfrm>
            <a:off x="1219200" y="5715000"/>
            <a:ext cx="1676400" cy="45720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FF00FF"/>
                </a:solidFill>
                <a:effectLst/>
                <a:uLnTx/>
                <a:uFillTx/>
                <a:latin typeface="Arial" charset="0"/>
                <a:ea typeface="+mj-ea"/>
                <a:cs typeface="+mj-cs"/>
              </a:rPr>
              <a:t>NAVO</a:t>
            </a:r>
            <a:endParaRPr kumimoji="0" lang="en-US" sz="2400" b="1" i="0" u="none" strike="noStrike" kern="0" cap="none" spc="0" normalizeH="0" baseline="0" noProof="0" dirty="0">
              <a:ln>
                <a:noFill/>
              </a:ln>
              <a:solidFill>
                <a:srgbClr val="FF00FF"/>
              </a:solidFill>
              <a:effectLst/>
              <a:uLnTx/>
              <a:uFillTx/>
              <a:latin typeface="+mj-lt"/>
              <a:ea typeface="+mj-ea"/>
              <a:cs typeface="+mj-cs"/>
            </a:endParaRPr>
          </a:p>
        </p:txBody>
      </p:sp>
      <p:cxnSp>
        <p:nvCxnSpPr>
          <p:cNvPr id="9" name="Straight Arrow Connector 8"/>
          <p:cNvCxnSpPr/>
          <p:nvPr/>
        </p:nvCxnSpPr>
        <p:spPr bwMode="auto">
          <a:xfrm flipV="1">
            <a:off x="3429000" y="5334000"/>
            <a:ext cx="1219200" cy="1295400"/>
          </a:xfrm>
          <a:prstGeom prst="straightConnector1">
            <a:avLst/>
          </a:prstGeom>
          <a:noFill/>
          <a:ln w="50800" cap="flat" cmpd="sng" algn="ctr">
            <a:solidFill>
              <a:srgbClr val="FF0000"/>
            </a:solidFill>
            <a:prstDash val="solid"/>
            <a:round/>
            <a:headEnd type="none" w="med" len="med"/>
            <a:tailEnd type="arrow"/>
          </a:ln>
          <a:effectLst/>
        </p:spPr>
      </p:cxnSp>
      <p:sp>
        <p:nvSpPr>
          <p:cNvPr id="12" name="Title 1"/>
          <p:cNvSpPr txBox="1">
            <a:spLocks/>
          </p:cNvSpPr>
          <p:nvPr/>
        </p:nvSpPr>
        <p:spPr>
          <a:xfrm>
            <a:off x="1981200" y="6248400"/>
            <a:ext cx="16764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FF0000"/>
                </a:solidFill>
                <a:effectLst/>
                <a:uLnTx/>
                <a:uFillTx/>
                <a:latin typeface="Arial" charset="0"/>
                <a:ea typeface="+mj-ea"/>
                <a:cs typeface="+mj-cs"/>
              </a:rPr>
              <a:t>Rectangular shapes?</a:t>
            </a:r>
            <a:endParaRPr kumimoji="0" lang="en-US" sz="1600" b="1" i="0" u="none" strike="noStrike" kern="0" cap="none" spc="0" normalizeH="0" baseline="0" noProof="0" dirty="0">
              <a:ln>
                <a:noFill/>
              </a:ln>
              <a:solidFill>
                <a:srgbClr val="FF0000"/>
              </a:solidFill>
              <a:effectLst/>
              <a:uLnTx/>
              <a:uFillTx/>
              <a:latin typeface="+mj-lt"/>
              <a:ea typeface="+mj-ea"/>
              <a:cs typeface="+mj-cs"/>
            </a:endParaRPr>
          </a:p>
        </p:txBody>
      </p:sp>
      <p:sp>
        <p:nvSpPr>
          <p:cNvPr id="14" name="Title 1"/>
          <p:cNvSpPr txBox="1">
            <a:spLocks/>
          </p:cNvSpPr>
          <p:nvPr/>
        </p:nvSpPr>
        <p:spPr>
          <a:xfrm>
            <a:off x="457200" y="3581400"/>
            <a:ext cx="1371600" cy="533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b="1" kern="0" dirty="0" smtClean="0">
                <a:solidFill>
                  <a:srgbClr val="FF0000"/>
                </a:solidFill>
                <a:latin typeface="Arial" charset="0"/>
                <a:ea typeface="+mj-ea"/>
                <a:cs typeface="+mj-cs"/>
              </a:rPr>
              <a:t>Missed lines</a:t>
            </a:r>
            <a:r>
              <a:rPr kumimoji="0" lang="en-US" sz="1600" b="1" i="0" u="none" strike="noStrike" kern="0" cap="none" spc="0" normalizeH="0" baseline="0" noProof="0" dirty="0" smtClean="0">
                <a:ln>
                  <a:noFill/>
                </a:ln>
                <a:solidFill>
                  <a:srgbClr val="FF0000"/>
                </a:solidFill>
                <a:effectLst/>
                <a:uLnTx/>
                <a:uFillTx/>
                <a:latin typeface="Arial" charset="0"/>
                <a:ea typeface="+mj-ea"/>
                <a:cs typeface="+mj-cs"/>
              </a:rPr>
              <a:t>?</a:t>
            </a:r>
            <a:endParaRPr kumimoji="0" lang="en-US" sz="1600" b="1" i="0" u="none" strike="noStrike" kern="0" cap="none" spc="0" normalizeH="0" baseline="0" noProof="0" dirty="0">
              <a:ln>
                <a:noFill/>
              </a:ln>
              <a:solidFill>
                <a:srgbClr val="FF0000"/>
              </a:solidFill>
              <a:effectLst/>
              <a:uLnTx/>
              <a:uFillTx/>
              <a:latin typeface="+mj-lt"/>
              <a:ea typeface="+mj-ea"/>
              <a:cs typeface="+mj-cs"/>
            </a:endParaRPr>
          </a:p>
        </p:txBody>
      </p:sp>
      <p:cxnSp>
        <p:nvCxnSpPr>
          <p:cNvPr id="15" name="Straight Arrow Connector 14"/>
          <p:cNvCxnSpPr/>
          <p:nvPr/>
        </p:nvCxnSpPr>
        <p:spPr bwMode="auto">
          <a:xfrm>
            <a:off x="1600200" y="3810000"/>
            <a:ext cx="1219200" cy="228600"/>
          </a:xfrm>
          <a:prstGeom prst="straightConnector1">
            <a:avLst/>
          </a:prstGeom>
          <a:noFill/>
          <a:ln w="50800" cap="flat" cmpd="sng" algn="ctr">
            <a:solidFill>
              <a:srgbClr val="FF0000"/>
            </a:solidFill>
            <a:prstDash val="solid"/>
            <a:round/>
            <a:headEnd type="none" w="med" len="med"/>
            <a:tailEnd type="arrow"/>
          </a:ln>
          <a:effectLst/>
        </p:spPr>
      </p:cxnSp>
      <p:sp>
        <p:nvSpPr>
          <p:cNvPr id="17" name="TextBox 16"/>
          <p:cNvSpPr txBox="1"/>
          <p:nvPr/>
        </p:nvSpPr>
        <p:spPr>
          <a:xfrm>
            <a:off x="5638800" y="3429000"/>
            <a:ext cx="990600" cy="369332"/>
          </a:xfrm>
          <a:prstGeom prst="rect">
            <a:avLst/>
          </a:prstGeom>
          <a:noFill/>
        </p:spPr>
        <p:txBody>
          <a:bodyPr wrap="square" rtlCol="0">
            <a:spAutoFit/>
          </a:bodyPr>
          <a:lstStyle/>
          <a:p>
            <a:pPr>
              <a:buNone/>
            </a:pPr>
            <a:r>
              <a:rPr lang="en-US" sz="1800" b="1" dirty="0" smtClean="0">
                <a:solidFill>
                  <a:schemeClr val="bg1"/>
                </a:solidFill>
                <a:latin typeface="+mn-lt"/>
              </a:rPr>
              <a:t>Africa</a:t>
            </a:r>
          </a:p>
        </p:txBody>
      </p:sp>
      <p:cxnSp>
        <p:nvCxnSpPr>
          <p:cNvPr id="18" name="Straight Arrow Connector 17"/>
          <p:cNvCxnSpPr/>
          <p:nvPr/>
        </p:nvCxnSpPr>
        <p:spPr bwMode="auto">
          <a:xfrm flipV="1">
            <a:off x="3429000" y="4876800"/>
            <a:ext cx="1981200" cy="1752600"/>
          </a:xfrm>
          <a:prstGeom prst="straightConnector1">
            <a:avLst/>
          </a:prstGeom>
          <a:noFill/>
          <a:ln w="50800" cap="flat" cmpd="sng" algn="ctr">
            <a:solidFill>
              <a:srgbClr val="FF0000"/>
            </a:solidFill>
            <a:prstDash val="solid"/>
            <a:round/>
            <a:headEnd type="none" w="med" len="med"/>
            <a:tailEnd type="arrow"/>
          </a:ln>
          <a:effectLst/>
        </p:spPr>
      </p:cxnSp>
      <p:sp>
        <p:nvSpPr>
          <p:cNvPr id="25" name="Rectangle 24"/>
          <p:cNvSpPr/>
          <p:nvPr/>
        </p:nvSpPr>
        <p:spPr>
          <a:xfrm>
            <a:off x="609600" y="256401"/>
            <a:ext cx="6553200" cy="276999"/>
          </a:xfrm>
          <a:prstGeom prst="rect">
            <a:avLst/>
          </a:prstGeom>
        </p:spPr>
        <p:txBody>
          <a:bodyPr wrap="square">
            <a:spAutoFit/>
          </a:bodyPr>
          <a:lstStyle/>
          <a:p>
            <a:pPr>
              <a:buNone/>
            </a:pPr>
            <a:r>
              <a:rPr lang="en-US" sz="1200" b="1" dirty="0" smtClean="0"/>
              <a:t>ACSPO_V2.30b01_NPP_VIIRS_2014-01-18_1440-1450_20140314.174252_NAVO</a:t>
            </a:r>
            <a:endParaRPr lang="en-US" sz="12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3 September 2014</a:t>
            </a:r>
            <a:endParaRPr lang="en-US"/>
          </a:p>
        </p:txBody>
      </p:sp>
      <p:sp>
        <p:nvSpPr>
          <p:cNvPr id="3" name="Footer Placeholder 2"/>
          <p:cNvSpPr>
            <a:spLocks noGrp="1"/>
          </p:cNvSpPr>
          <p:nvPr>
            <p:ph type="ftr" sz="quarter" idx="11"/>
          </p:nvPr>
        </p:nvSpPr>
        <p:spPr/>
        <p:txBody>
          <a:bodyPr/>
          <a:lstStyle/>
          <a:p>
            <a:pPr>
              <a:defRPr/>
            </a:pPr>
            <a:r>
              <a:rPr lang="en-US" smtClean="0"/>
              <a:t>JPSS SST Val3 Maturity Review</a:t>
            </a:r>
            <a:endParaRPr lang="en-US"/>
          </a:p>
        </p:txBody>
      </p:sp>
      <p:sp>
        <p:nvSpPr>
          <p:cNvPr id="4" name="Slide Number Placeholder 3"/>
          <p:cNvSpPr>
            <a:spLocks noGrp="1"/>
          </p:cNvSpPr>
          <p:nvPr>
            <p:ph type="sldNum" sz="quarter" idx="12"/>
          </p:nvPr>
        </p:nvSpPr>
        <p:spPr/>
        <p:txBody>
          <a:bodyPr/>
          <a:lstStyle/>
          <a:p>
            <a:pPr>
              <a:defRPr/>
            </a:pPr>
            <a:fld id="{8FE2EDAA-A523-4A3B-9BC6-C55F5D007014}" type="slidenum">
              <a:rPr lang="en-US" smtClean="0"/>
              <a:pPr>
                <a:defRPr/>
              </a:pPr>
              <a:t>49</a:t>
            </a:fld>
            <a:endParaRPr lang="en-US"/>
          </a:p>
        </p:txBody>
      </p:sp>
      <p:pic>
        <p:nvPicPr>
          <p:cNvPr id="6" name="Picture 5" descr="ACSPO_V2.30b01_NPP_VIIRS_2014-01-18_1440-1450_20140314.174252_ACSPO_1.png"/>
          <p:cNvPicPr>
            <a:picLocks noChangeAspect="1"/>
          </p:cNvPicPr>
          <p:nvPr/>
        </p:nvPicPr>
        <p:blipFill>
          <a:blip r:embed="rId2" cstate="print"/>
          <a:stretch>
            <a:fillRect/>
          </a:stretch>
        </p:blipFill>
        <p:spPr>
          <a:xfrm>
            <a:off x="514350" y="457200"/>
            <a:ext cx="8115300" cy="5838825"/>
          </a:xfrm>
          <a:prstGeom prst="rect">
            <a:avLst/>
          </a:prstGeom>
        </p:spPr>
      </p:pic>
      <p:pic>
        <p:nvPicPr>
          <p:cNvPr id="7" name="Picture 4" descr="NOAA"/>
          <p:cNvPicPr>
            <a:picLocks noChangeAspect="1" noChangeArrowheads="1"/>
          </p:cNvPicPr>
          <p:nvPr/>
        </p:nvPicPr>
        <p:blipFill>
          <a:blip r:embed="rId3" cstate="print"/>
          <a:srcRect/>
          <a:stretch>
            <a:fillRect/>
          </a:stretch>
        </p:blipFill>
        <p:spPr bwMode="auto">
          <a:xfrm>
            <a:off x="628141" y="5594551"/>
            <a:ext cx="600584" cy="606224"/>
          </a:xfrm>
          <a:prstGeom prst="rect">
            <a:avLst/>
          </a:prstGeom>
          <a:noFill/>
          <a:ln w="9525">
            <a:noFill/>
            <a:miter lim="800000"/>
            <a:headEnd/>
            <a:tailEnd/>
          </a:ln>
        </p:spPr>
      </p:pic>
      <p:sp>
        <p:nvSpPr>
          <p:cNvPr id="9" name="Title 1"/>
          <p:cNvSpPr txBox="1">
            <a:spLocks/>
          </p:cNvSpPr>
          <p:nvPr/>
        </p:nvSpPr>
        <p:spPr>
          <a:xfrm>
            <a:off x="1219200" y="5715000"/>
            <a:ext cx="1295400" cy="457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FFFF"/>
                </a:solidFill>
                <a:effectLst/>
                <a:uLnTx/>
                <a:uFillTx/>
                <a:latin typeface="Arial" charset="0"/>
                <a:ea typeface="+mj-ea"/>
                <a:cs typeface="+mj-cs"/>
              </a:rPr>
              <a:t>ACSPO</a:t>
            </a:r>
            <a:endParaRPr kumimoji="0" lang="en-US" sz="2400" b="1" i="0" u="none" strike="noStrike" kern="0" cap="none" spc="0" normalizeH="0" baseline="0" noProof="0" dirty="0">
              <a:ln>
                <a:noFill/>
              </a:ln>
              <a:solidFill>
                <a:srgbClr val="00FFFF"/>
              </a:solidFill>
              <a:effectLst/>
              <a:uLnTx/>
              <a:uFillTx/>
              <a:latin typeface="+mj-lt"/>
              <a:ea typeface="+mj-ea"/>
              <a:cs typeface="+mj-cs"/>
            </a:endParaRPr>
          </a:p>
        </p:txBody>
      </p:sp>
      <p:sp>
        <p:nvSpPr>
          <p:cNvPr id="10" name="TextBox 9"/>
          <p:cNvSpPr txBox="1"/>
          <p:nvPr/>
        </p:nvSpPr>
        <p:spPr>
          <a:xfrm>
            <a:off x="5638800" y="3429000"/>
            <a:ext cx="990600" cy="369332"/>
          </a:xfrm>
          <a:prstGeom prst="rect">
            <a:avLst/>
          </a:prstGeom>
          <a:noFill/>
        </p:spPr>
        <p:txBody>
          <a:bodyPr wrap="square" rtlCol="0">
            <a:spAutoFit/>
          </a:bodyPr>
          <a:lstStyle/>
          <a:p>
            <a:pPr>
              <a:buNone/>
            </a:pPr>
            <a:r>
              <a:rPr lang="en-US" sz="1800" b="1" dirty="0" smtClean="0">
                <a:solidFill>
                  <a:schemeClr val="bg1"/>
                </a:solidFill>
                <a:latin typeface="+mn-lt"/>
              </a:rPr>
              <a:t>Africa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lstStyle/>
          <a:p>
            <a:endParaRPr lang="en-US"/>
          </a:p>
        </p:txBody>
      </p:sp>
      <p:sp>
        <p:nvSpPr>
          <p:cNvPr id="11267" name="Text Box 12"/>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11268" name="Rectangle 19"/>
          <p:cNvSpPr>
            <a:spLocks noChangeArrowheads="1"/>
          </p:cNvSpPr>
          <p:nvPr/>
        </p:nvSpPr>
        <p:spPr bwMode="auto">
          <a:xfrm>
            <a:off x="838200" y="152400"/>
            <a:ext cx="7239000" cy="523875"/>
          </a:xfrm>
          <a:prstGeom prst="rect">
            <a:avLst/>
          </a:prstGeom>
          <a:noFill/>
          <a:ln w="9525">
            <a:noFill/>
            <a:miter lim="800000"/>
            <a:headEnd/>
            <a:tailEnd/>
          </a:ln>
        </p:spPr>
        <p:txBody>
          <a:bodyPr>
            <a:spAutoFit/>
          </a:bodyPr>
          <a:lstStyle/>
          <a:p>
            <a:pPr algn="ctr"/>
            <a:r>
              <a:rPr lang="en-US" sz="2800" b="1" dirty="0" smtClean="0">
                <a:solidFill>
                  <a:srgbClr val="006666"/>
                </a:solidFill>
              </a:rPr>
              <a:t>JPSS Skin SST Requirements</a:t>
            </a:r>
            <a:endParaRPr lang="en-US" sz="2800" b="1" dirty="0">
              <a:solidFill>
                <a:srgbClr val="006666"/>
              </a:solidFill>
            </a:endParaRPr>
          </a:p>
        </p:txBody>
      </p:sp>
      <p:graphicFrame>
        <p:nvGraphicFramePr>
          <p:cNvPr id="9" name="Table 8"/>
          <p:cNvGraphicFramePr>
            <a:graphicFrameLocks noGrp="1"/>
          </p:cNvGraphicFramePr>
          <p:nvPr/>
        </p:nvGraphicFramePr>
        <p:xfrm>
          <a:off x="76200" y="838200"/>
          <a:ext cx="8991600" cy="5446776"/>
        </p:xfrm>
        <a:graphic>
          <a:graphicData uri="http://schemas.openxmlformats.org/drawingml/2006/table">
            <a:tbl>
              <a:tblPr/>
              <a:tblGrid>
                <a:gridCol w="2743200"/>
                <a:gridCol w="3048000"/>
                <a:gridCol w="3200400"/>
              </a:tblGrid>
              <a:tr h="313477">
                <a:tc>
                  <a:txBody>
                    <a:bodyPr/>
                    <a:lstStyle/>
                    <a:p>
                      <a:pPr marL="0" marR="0">
                        <a:lnSpc>
                          <a:spcPct val="115000"/>
                        </a:lnSpc>
                        <a:spcBef>
                          <a:spcPts val="0"/>
                        </a:spcBef>
                        <a:spcAft>
                          <a:spcPts val="0"/>
                        </a:spcAft>
                      </a:pPr>
                      <a:r>
                        <a:rPr lang="en-US" sz="2000" b="1" dirty="0">
                          <a:solidFill>
                            <a:schemeClr val="bg1"/>
                          </a:solidFill>
                          <a:latin typeface="Times New Roman"/>
                          <a:ea typeface="Calibri"/>
                          <a:cs typeface="Times New Roman"/>
                        </a:rPr>
                        <a:t>EDR Attribute</a:t>
                      </a:r>
                      <a:endParaRPr lang="en-US" sz="1600" b="1" dirty="0">
                        <a:solidFill>
                          <a:schemeClr val="bg1"/>
                        </a:solidFill>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66"/>
                    </a:solidFill>
                  </a:tcPr>
                </a:tc>
                <a:tc>
                  <a:txBody>
                    <a:bodyPr/>
                    <a:lstStyle/>
                    <a:p>
                      <a:pPr marL="0" marR="0">
                        <a:lnSpc>
                          <a:spcPct val="115000"/>
                        </a:lnSpc>
                        <a:spcBef>
                          <a:spcPts val="0"/>
                        </a:spcBef>
                        <a:spcAft>
                          <a:spcPts val="0"/>
                        </a:spcAft>
                      </a:pPr>
                      <a:r>
                        <a:rPr lang="en-US" sz="2000" b="1" dirty="0">
                          <a:solidFill>
                            <a:schemeClr val="bg1"/>
                          </a:solidFill>
                          <a:latin typeface="Times New Roman"/>
                          <a:ea typeface="Calibri"/>
                          <a:cs typeface="Times New Roman"/>
                        </a:rPr>
                        <a:t>Threshold</a:t>
                      </a:r>
                      <a:endParaRPr lang="en-US" sz="1600" b="1" dirty="0">
                        <a:solidFill>
                          <a:schemeClr val="bg1"/>
                        </a:solidFill>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66"/>
                    </a:solidFill>
                  </a:tcPr>
                </a:tc>
                <a:tc>
                  <a:txBody>
                    <a:bodyPr/>
                    <a:lstStyle/>
                    <a:p>
                      <a:pPr marL="0" marR="0">
                        <a:lnSpc>
                          <a:spcPct val="115000"/>
                        </a:lnSpc>
                        <a:spcBef>
                          <a:spcPts val="0"/>
                        </a:spcBef>
                        <a:spcAft>
                          <a:spcPts val="0"/>
                        </a:spcAft>
                      </a:pPr>
                      <a:r>
                        <a:rPr lang="en-US" sz="2000" b="1" dirty="0">
                          <a:solidFill>
                            <a:schemeClr val="bg1"/>
                          </a:solidFill>
                          <a:latin typeface="Times New Roman"/>
                          <a:ea typeface="Calibri"/>
                          <a:cs typeface="Times New Roman"/>
                        </a:rPr>
                        <a:t>Objective</a:t>
                      </a:r>
                      <a:endParaRPr lang="en-US" sz="1600" b="1" dirty="0">
                        <a:solidFill>
                          <a:schemeClr val="bg1"/>
                        </a:solidFill>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66"/>
                    </a:solidFill>
                  </a:tcPr>
                </a:tc>
              </a:tr>
              <a:tr h="449771">
                <a:tc>
                  <a:txBody>
                    <a:bodyPr/>
                    <a:lstStyle/>
                    <a:p>
                      <a:pPr marL="0" marR="0">
                        <a:lnSpc>
                          <a:spcPct val="200000"/>
                        </a:lnSpc>
                        <a:spcBef>
                          <a:spcPts val="0"/>
                        </a:spcBef>
                        <a:spcAft>
                          <a:spcPts val="0"/>
                        </a:spcAft>
                      </a:pPr>
                      <a:r>
                        <a:rPr lang="en-US" sz="1600" b="1" dirty="0">
                          <a:latin typeface="Times New Roman"/>
                          <a:ea typeface="Calibri"/>
                          <a:cs typeface="Times New Roman"/>
                        </a:rPr>
                        <a:t>a. Horizontal Cell Size (</a:t>
                      </a:r>
                      <a:r>
                        <a:rPr lang="en-US" sz="1600" b="1" dirty="0" smtClean="0">
                          <a:latin typeface="Times New Roman"/>
                          <a:ea typeface="Calibri"/>
                          <a:cs typeface="Times New Roman"/>
                        </a:rPr>
                        <a:t>Res)</a:t>
                      </a:r>
                      <a:endParaRPr lang="en-US" sz="1600" b="1" dirty="0">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b="1">
                          <a:latin typeface="Times New Roman"/>
                          <a:ea typeface="Calibri"/>
                          <a:cs typeface="Times New Roman"/>
                        </a:rPr>
                        <a:t>1.6km</a:t>
                      </a:r>
                      <a:r>
                        <a:rPr lang="en-US" sz="1600" b="1" baseline="30000">
                          <a:latin typeface="Times New Roman"/>
                          <a:ea typeface="Calibri"/>
                          <a:cs typeface="Times New Roman"/>
                        </a:rPr>
                        <a:t>1</a:t>
                      </a:r>
                      <a:endParaRPr lang="en-US" sz="1600" b="1">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b="1">
                          <a:latin typeface="Times New Roman"/>
                          <a:ea typeface="Calibri"/>
                          <a:cs typeface="Times New Roman"/>
                        </a:rPr>
                        <a:t>0.25km</a:t>
                      </a:r>
                      <a:endParaRPr lang="en-US" sz="1600" b="1">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771">
                <a:tc>
                  <a:txBody>
                    <a:bodyPr/>
                    <a:lstStyle/>
                    <a:p>
                      <a:pPr marL="0" marR="0">
                        <a:lnSpc>
                          <a:spcPct val="200000"/>
                        </a:lnSpc>
                        <a:spcBef>
                          <a:spcPts val="0"/>
                        </a:spcBef>
                        <a:spcAft>
                          <a:spcPts val="0"/>
                        </a:spcAft>
                      </a:pPr>
                      <a:r>
                        <a:rPr lang="en-US" sz="1600" b="1" dirty="0">
                          <a:latin typeface="Times New Roman"/>
                          <a:ea typeface="Calibri"/>
                          <a:cs typeface="Times New Roman"/>
                        </a:rPr>
                        <a:t>b. Mapping Uncertainty, </a:t>
                      </a:r>
                      <a:r>
                        <a:rPr lang="en-US" sz="1600" b="1" dirty="0" smtClean="0">
                          <a:latin typeface="Times New Roman"/>
                          <a:ea typeface="Calibri"/>
                          <a:cs typeface="Times New Roman"/>
                        </a:rPr>
                        <a:t>3</a:t>
                      </a:r>
                      <a:r>
                        <a:rPr lang="el-GR" sz="1600" b="1" dirty="0" smtClean="0">
                          <a:latin typeface="Times New Roman"/>
                          <a:ea typeface="Calibri"/>
                          <a:cs typeface="Times New Roman"/>
                        </a:rPr>
                        <a:t>σ</a:t>
                      </a:r>
                      <a:endParaRPr lang="en-US" sz="1600" b="1" dirty="0">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b="1" dirty="0">
                          <a:latin typeface="Times New Roman"/>
                          <a:ea typeface="Calibri"/>
                          <a:cs typeface="Times New Roman"/>
                        </a:rPr>
                        <a:t>2km</a:t>
                      </a:r>
                      <a:r>
                        <a:rPr lang="en-US" sz="1600" b="1" baseline="30000" dirty="0">
                          <a:latin typeface="Times New Roman"/>
                          <a:ea typeface="Calibri"/>
                          <a:cs typeface="Times New Roman"/>
                        </a:rPr>
                        <a:t>1</a:t>
                      </a:r>
                      <a:endParaRPr lang="en-US" sz="1600" b="1" dirty="0">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b="1">
                          <a:latin typeface="Times New Roman"/>
                          <a:ea typeface="Calibri"/>
                          <a:cs typeface="Times New Roman"/>
                        </a:rPr>
                        <a:t>0.1km</a:t>
                      </a:r>
                      <a:endParaRPr lang="en-US" sz="1600" b="1">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771">
                <a:tc>
                  <a:txBody>
                    <a:bodyPr/>
                    <a:lstStyle/>
                    <a:p>
                      <a:pPr marL="0" marR="0">
                        <a:lnSpc>
                          <a:spcPct val="200000"/>
                        </a:lnSpc>
                        <a:spcBef>
                          <a:spcPts val="0"/>
                        </a:spcBef>
                        <a:spcAft>
                          <a:spcPts val="0"/>
                        </a:spcAft>
                      </a:pPr>
                      <a:r>
                        <a:rPr lang="en-US" sz="1600" b="1" dirty="0">
                          <a:latin typeface="Times New Roman"/>
                          <a:ea typeface="Calibri"/>
                          <a:cs typeface="Times New Roman"/>
                        </a:rPr>
                        <a:t>c. Measurement Range</a:t>
                      </a:r>
                      <a:endParaRPr lang="en-US" sz="1600" b="1" dirty="0">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b="1" dirty="0">
                          <a:latin typeface="Times New Roman"/>
                          <a:ea typeface="Calibri"/>
                          <a:cs typeface="Times New Roman"/>
                        </a:rPr>
                        <a:t>271 K to 313 K</a:t>
                      </a:r>
                      <a:endParaRPr lang="en-US" sz="1600" b="1" dirty="0">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b="1">
                          <a:latin typeface="Times New Roman"/>
                          <a:ea typeface="Calibri"/>
                          <a:cs typeface="Times New Roman"/>
                        </a:rPr>
                        <a:t>271 K to 318 K</a:t>
                      </a:r>
                      <a:endParaRPr lang="en-US" sz="1600" b="1">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771">
                <a:tc>
                  <a:txBody>
                    <a:bodyPr/>
                    <a:lstStyle/>
                    <a:p>
                      <a:pPr marL="0" marR="0">
                        <a:lnSpc>
                          <a:spcPct val="200000"/>
                        </a:lnSpc>
                        <a:spcBef>
                          <a:spcPts val="0"/>
                        </a:spcBef>
                        <a:spcAft>
                          <a:spcPts val="0"/>
                        </a:spcAft>
                      </a:pPr>
                      <a:r>
                        <a:rPr lang="en-US" sz="1600" b="1">
                          <a:latin typeface="Times New Roman"/>
                          <a:ea typeface="Calibri"/>
                          <a:cs typeface="Times New Roman"/>
                        </a:rPr>
                        <a:t>d. Measurement Accuracy</a:t>
                      </a:r>
                      <a:r>
                        <a:rPr lang="en-US" sz="1600" b="1" baseline="30000">
                          <a:latin typeface="Times New Roman"/>
                          <a:ea typeface="Calibri"/>
                          <a:cs typeface="Times New Roman"/>
                        </a:rPr>
                        <a:t>2</a:t>
                      </a:r>
                      <a:endParaRPr lang="en-US" sz="1600" b="1">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200000"/>
                        </a:lnSpc>
                        <a:spcBef>
                          <a:spcPts val="0"/>
                        </a:spcBef>
                        <a:spcAft>
                          <a:spcPts val="0"/>
                        </a:spcAft>
                      </a:pPr>
                      <a:r>
                        <a:rPr lang="en-US" sz="1600" b="1" dirty="0">
                          <a:solidFill>
                            <a:srgbClr val="FF0000"/>
                          </a:solidFill>
                          <a:latin typeface="Times New Roman"/>
                          <a:ea typeface="Calibri"/>
                          <a:cs typeface="Times New Roman"/>
                        </a:rPr>
                        <a:t>0.2K</a:t>
                      </a:r>
                      <a:endParaRPr lang="en-US" sz="1600" b="1" dirty="0">
                        <a:solidFill>
                          <a:srgbClr val="FF0000"/>
                        </a:solidFill>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200000"/>
                        </a:lnSpc>
                        <a:spcBef>
                          <a:spcPts val="0"/>
                        </a:spcBef>
                        <a:spcAft>
                          <a:spcPts val="0"/>
                        </a:spcAft>
                      </a:pPr>
                      <a:r>
                        <a:rPr lang="en-US" sz="1600" b="1">
                          <a:latin typeface="Times New Roman"/>
                          <a:ea typeface="Calibri"/>
                          <a:cs typeface="Times New Roman"/>
                        </a:rPr>
                        <a:t>0.05K</a:t>
                      </a:r>
                      <a:endParaRPr lang="en-US" sz="1600" b="1">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49771">
                <a:tc>
                  <a:txBody>
                    <a:bodyPr/>
                    <a:lstStyle/>
                    <a:p>
                      <a:pPr marL="0" marR="0">
                        <a:lnSpc>
                          <a:spcPct val="200000"/>
                        </a:lnSpc>
                        <a:spcBef>
                          <a:spcPts val="0"/>
                        </a:spcBef>
                        <a:spcAft>
                          <a:spcPts val="0"/>
                        </a:spcAft>
                      </a:pPr>
                      <a:r>
                        <a:rPr lang="en-US" sz="1600" b="1">
                          <a:latin typeface="Times New Roman"/>
                          <a:ea typeface="Calibri"/>
                          <a:cs typeface="Times New Roman"/>
                        </a:rPr>
                        <a:t>e. Measurement Precision</a:t>
                      </a:r>
                      <a:r>
                        <a:rPr lang="en-US" sz="1600" b="1" baseline="30000">
                          <a:latin typeface="Times New Roman"/>
                          <a:ea typeface="Calibri"/>
                          <a:cs typeface="Times New Roman"/>
                        </a:rPr>
                        <a:t>2</a:t>
                      </a:r>
                      <a:endParaRPr lang="en-US" sz="1600" b="1">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200000"/>
                        </a:lnSpc>
                        <a:spcBef>
                          <a:spcPts val="0"/>
                        </a:spcBef>
                        <a:spcAft>
                          <a:spcPts val="0"/>
                        </a:spcAft>
                      </a:pPr>
                      <a:r>
                        <a:rPr lang="en-US" sz="1600" b="1" dirty="0">
                          <a:solidFill>
                            <a:srgbClr val="FF0000"/>
                          </a:solidFill>
                          <a:latin typeface="Times New Roman"/>
                          <a:ea typeface="Calibri"/>
                          <a:cs typeface="Times New Roman"/>
                        </a:rPr>
                        <a:t>0.6K</a:t>
                      </a:r>
                      <a:endParaRPr lang="en-US" sz="1600" b="1" dirty="0">
                        <a:solidFill>
                          <a:srgbClr val="FF0000"/>
                        </a:solidFill>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200000"/>
                        </a:lnSpc>
                        <a:spcBef>
                          <a:spcPts val="0"/>
                        </a:spcBef>
                        <a:spcAft>
                          <a:spcPts val="0"/>
                        </a:spcAft>
                      </a:pPr>
                      <a:r>
                        <a:rPr lang="en-US" sz="1600" b="1" dirty="0">
                          <a:latin typeface="Times New Roman"/>
                          <a:ea typeface="Calibri"/>
                          <a:cs typeface="Times New Roman"/>
                        </a:rPr>
                        <a:t>0.2K (&lt;55° </a:t>
                      </a:r>
                      <a:r>
                        <a:rPr lang="en-US" sz="1600" b="1" dirty="0" smtClean="0">
                          <a:latin typeface="Times New Roman"/>
                          <a:ea typeface="Calibri"/>
                          <a:cs typeface="Times New Roman"/>
                        </a:rPr>
                        <a:t>VZA)</a:t>
                      </a:r>
                      <a:endParaRPr lang="en-US" sz="1600" b="1" dirty="0">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49771">
                <a:tc>
                  <a:txBody>
                    <a:bodyPr/>
                    <a:lstStyle/>
                    <a:p>
                      <a:pPr marL="0" marR="0">
                        <a:lnSpc>
                          <a:spcPct val="200000"/>
                        </a:lnSpc>
                        <a:spcBef>
                          <a:spcPts val="0"/>
                        </a:spcBef>
                        <a:spcAft>
                          <a:spcPts val="0"/>
                        </a:spcAft>
                      </a:pPr>
                      <a:r>
                        <a:rPr lang="en-US" sz="1600" b="1" dirty="0">
                          <a:latin typeface="Times New Roman"/>
                          <a:ea typeface="Calibri"/>
                          <a:cs typeface="Times New Roman"/>
                        </a:rPr>
                        <a:t>f. Refresh Rate</a:t>
                      </a:r>
                      <a:endParaRPr lang="en-US" sz="1600" b="1" dirty="0">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b="1" dirty="0">
                          <a:latin typeface="Times New Roman"/>
                          <a:ea typeface="Calibri"/>
                          <a:cs typeface="Times New Roman"/>
                        </a:rPr>
                        <a:t>12 hrs</a:t>
                      </a:r>
                      <a:endParaRPr lang="en-US" sz="1600" b="1" dirty="0">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b="1">
                          <a:latin typeface="Times New Roman"/>
                          <a:ea typeface="Calibri"/>
                          <a:cs typeface="Times New Roman"/>
                        </a:rPr>
                        <a:t>3 hrs</a:t>
                      </a:r>
                      <a:endParaRPr lang="en-US" sz="1600" b="1">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771">
                <a:tc>
                  <a:txBody>
                    <a:bodyPr/>
                    <a:lstStyle/>
                    <a:p>
                      <a:pPr marL="0" marR="0">
                        <a:lnSpc>
                          <a:spcPct val="200000"/>
                        </a:lnSpc>
                        <a:spcBef>
                          <a:spcPts val="0"/>
                        </a:spcBef>
                        <a:spcAft>
                          <a:spcPts val="0"/>
                        </a:spcAft>
                      </a:pPr>
                      <a:r>
                        <a:rPr lang="en-US" sz="1600" b="1">
                          <a:latin typeface="Times New Roman"/>
                          <a:ea typeface="Calibri"/>
                          <a:cs typeface="Times New Roman"/>
                        </a:rPr>
                        <a:t>g. Latency</a:t>
                      </a:r>
                      <a:endParaRPr lang="en-US" sz="1600" b="1">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b="1" dirty="0">
                          <a:latin typeface="Times New Roman"/>
                          <a:ea typeface="Calibri"/>
                          <a:cs typeface="Times New Roman"/>
                        </a:rPr>
                        <a:t>90 min</a:t>
                      </a:r>
                      <a:endParaRPr lang="en-US" sz="1600" b="1" dirty="0">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b="1">
                          <a:latin typeface="Times New Roman"/>
                          <a:ea typeface="Calibri"/>
                          <a:cs typeface="Times New Roman"/>
                        </a:rPr>
                        <a:t>15 min</a:t>
                      </a:r>
                      <a:endParaRPr lang="en-US" sz="1600" b="1">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237">
                <a:tc>
                  <a:txBody>
                    <a:bodyPr/>
                    <a:lstStyle/>
                    <a:p>
                      <a:pPr marL="0" marR="0">
                        <a:lnSpc>
                          <a:spcPct val="115000"/>
                        </a:lnSpc>
                        <a:spcBef>
                          <a:spcPts val="0"/>
                        </a:spcBef>
                        <a:spcAft>
                          <a:spcPts val="0"/>
                        </a:spcAft>
                      </a:pPr>
                      <a:r>
                        <a:rPr lang="en-US" sz="1600" b="1" dirty="0" smtClean="0">
                          <a:latin typeface="Times New Roman"/>
                          <a:ea typeface="Calibri"/>
                          <a:cs typeface="Times New Roman"/>
                        </a:rPr>
                        <a:t>h. </a:t>
                      </a:r>
                      <a:r>
                        <a:rPr lang="en-US" sz="1600" b="1" dirty="0">
                          <a:latin typeface="Times New Roman"/>
                          <a:ea typeface="Calibri"/>
                          <a:cs typeface="Times New Roman"/>
                        </a:rPr>
                        <a:t>Geographic coverage</a:t>
                      </a:r>
                      <a:endParaRPr lang="en-US" sz="1600" b="1" dirty="0">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Times New Roman"/>
                          <a:ea typeface="Calibri"/>
                          <a:cs typeface="Times New Roman"/>
                        </a:rPr>
                        <a:t>Global cloud and ice-free ocean; excluding lakes and rivers</a:t>
                      </a:r>
                      <a:endParaRPr lang="en-US" sz="1600" b="1" dirty="0">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Times New Roman"/>
                          <a:ea typeface="Calibri"/>
                          <a:cs typeface="Times New Roman"/>
                        </a:rPr>
                        <a:t>Global cloud and  ice-free ocean, plus large lakes and wide rivers</a:t>
                      </a:r>
                      <a:endParaRPr lang="en-US" sz="1600" b="1" dirty="0">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0430">
                <a:tc gridSpan="3">
                  <a:txBody>
                    <a:bodyPr/>
                    <a:lstStyle/>
                    <a:p>
                      <a:pPr marL="57150" marR="0" indent="-57150">
                        <a:lnSpc>
                          <a:spcPct val="115000"/>
                        </a:lnSpc>
                        <a:spcBef>
                          <a:spcPts val="0"/>
                        </a:spcBef>
                        <a:spcAft>
                          <a:spcPts val="0"/>
                        </a:spcAft>
                      </a:pPr>
                      <a:r>
                        <a:rPr lang="en-US" sz="1600" b="1" baseline="30000" dirty="0" smtClean="0">
                          <a:solidFill>
                            <a:schemeClr val="bg1"/>
                          </a:solidFill>
                          <a:latin typeface="Times New Roman"/>
                          <a:ea typeface="Calibri"/>
                          <a:cs typeface="Times New Roman"/>
                        </a:rPr>
                        <a:t>1 </a:t>
                      </a:r>
                      <a:r>
                        <a:rPr lang="en-US" sz="1600" b="1" dirty="0" smtClean="0">
                          <a:solidFill>
                            <a:schemeClr val="bg1"/>
                          </a:solidFill>
                          <a:latin typeface="Times New Roman"/>
                          <a:ea typeface="Calibri"/>
                          <a:cs typeface="Times New Roman"/>
                        </a:rPr>
                        <a:t>Worst </a:t>
                      </a:r>
                      <a:r>
                        <a:rPr lang="en-US" sz="1600" b="1" dirty="0">
                          <a:solidFill>
                            <a:schemeClr val="bg1"/>
                          </a:solidFill>
                          <a:latin typeface="Times New Roman"/>
                          <a:ea typeface="Calibri"/>
                          <a:cs typeface="Times New Roman"/>
                        </a:rPr>
                        <a:t>case scenarios corresponding to swath edge; both numbers are ~1km at nadir</a:t>
                      </a:r>
                      <a:endParaRPr lang="en-US" sz="1800" b="1" dirty="0">
                        <a:solidFill>
                          <a:schemeClr val="bg1"/>
                        </a:solidFill>
                        <a:latin typeface="Calibri"/>
                        <a:ea typeface="Calibri"/>
                        <a:cs typeface="Times New Roman"/>
                      </a:endParaRPr>
                    </a:p>
                    <a:p>
                      <a:pPr marL="57150" marR="0" indent="-57150">
                        <a:lnSpc>
                          <a:spcPct val="115000"/>
                        </a:lnSpc>
                        <a:spcBef>
                          <a:spcPts val="0"/>
                        </a:spcBef>
                        <a:spcAft>
                          <a:spcPts val="0"/>
                        </a:spcAft>
                      </a:pPr>
                      <a:r>
                        <a:rPr lang="en-US" sz="1600" b="1" baseline="30000" dirty="0" smtClean="0">
                          <a:solidFill>
                            <a:schemeClr val="bg1"/>
                          </a:solidFill>
                          <a:latin typeface="Times New Roman"/>
                          <a:ea typeface="Calibri"/>
                          <a:cs typeface="Times New Roman"/>
                        </a:rPr>
                        <a:t>2 </a:t>
                      </a:r>
                      <a:r>
                        <a:rPr lang="en-US" sz="1600" b="1" dirty="0" smtClean="0">
                          <a:solidFill>
                            <a:schemeClr val="bg1"/>
                          </a:solidFill>
                          <a:latin typeface="Times New Roman"/>
                          <a:ea typeface="Calibri"/>
                          <a:cs typeface="Times New Roman"/>
                        </a:rPr>
                        <a:t>Represent </a:t>
                      </a:r>
                      <a:r>
                        <a:rPr lang="en-US" sz="1600" b="1" dirty="0">
                          <a:solidFill>
                            <a:schemeClr val="bg1"/>
                          </a:solidFill>
                          <a:latin typeface="Times New Roman"/>
                          <a:ea typeface="Calibri"/>
                          <a:cs typeface="Times New Roman"/>
                        </a:rPr>
                        <a:t>global mean </a:t>
                      </a:r>
                      <a:r>
                        <a:rPr lang="en-US" sz="1600" b="1" dirty="0" smtClean="0">
                          <a:solidFill>
                            <a:schemeClr val="bg1"/>
                          </a:solidFill>
                          <a:latin typeface="Times New Roman"/>
                          <a:ea typeface="Calibri"/>
                          <a:cs typeface="Times New Roman"/>
                        </a:rPr>
                        <a:t>BIAS </a:t>
                      </a:r>
                      <a:r>
                        <a:rPr lang="en-US" sz="1600" b="1" dirty="0">
                          <a:solidFill>
                            <a:schemeClr val="bg1"/>
                          </a:solidFill>
                          <a:latin typeface="Times New Roman"/>
                          <a:ea typeface="Calibri"/>
                          <a:cs typeface="Times New Roman"/>
                        </a:rPr>
                        <a:t>and </a:t>
                      </a:r>
                      <a:r>
                        <a:rPr lang="en-US" sz="1600" b="1" dirty="0" smtClean="0">
                          <a:solidFill>
                            <a:schemeClr val="bg1"/>
                          </a:solidFill>
                          <a:latin typeface="Times New Roman"/>
                          <a:ea typeface="Calibri"/>
                          <a:cs typeface="Times New Roman"/>
                        </a:rPr>
                        <a:t>STDV </a:t>
                      </a:r>
                      <a:r>
                        <a:rPr lang="en-US" sz="1600" b="1" dirty="0">
                          <a:solidFill>
                            <a:schemeClr val="bg1"/>
                          </a:solidFill>
                          <a:latin typeface="Times New Roman"/>
                          <a:ea typeface="Calibri"/>
                          <a:cs typeface="Times New Roman"/>
                        </a:rPr>
                        <a:t>validation statistics against </a:t>
                      </a:r>
                      <a:r>
                        <a:rPr lang="en-US" sz="1600" b="1" dirty="0" smtClean="0">
                          <a:solidFill>
                            <a:schemeClr val="bg1"/>
                          </a:solidFill>
                          <a:latin typeface="Times New Roman"/>
                          <a:ea typeface="Calibri"/>
                          <a:cs typeface="Times New Roman"/>
                        </a:rPr>
                        <a:t>QCed </a:t>
                      </a:r>
                      <a:r>
                        <a:rPr lang="en-US" sz="1600" b="1" dirty="0">
                          <a:solidFill>
                            <a:schemeClr val="bg1"/>
                          </a:solidFill>
                          <a:latin typeface="Times New Roman"/>
                          <a:ea typeface="Calibri"/>
                          <a:cs typeface="Times New Roman"/>
                        </a:rPr>
                        <a:t>drifting buoys (for day </a:t>
                      </a:r>
                      <a:r>
                        <a:rPr lang="en-US" sz="1600" b="1" dirty="0" smtClean="0">
                          <a:solidFill>
                            <a:schemeClr val="bg1"/>
                          </a:solidFill>
                          <a:latin typeface="Times New Roman"/>
                          <a:ea typeface="Calibri"/>
                          <a:cs typeface="Times New Roman"/>
                        </a:rPr>
                        <a:t>&amp; </a:t>
                      </a:r>
                      <a:r>
                        <a:rPr lang="en-US" sz="1600" b="1" dirty="0">
                          <a:solidFill>
                            <a:schemeClr val="bg1"/>
                          </a:solidFill>
                          <a:latin typeface="Times New Roman"/>
                          <a:ea typeface="Calibri"/>
                          <a:cs typeface="Times New Roman"/>
                        </a:rPr>
                        <a:t>night, and in full VIIRS swath </a:t>
                      </a:r>
                      <a:r>
                        <a:rPr lang="en-US" sz="1600" b="1" dirty="0" smtClean="0">
                          <a:solidFill>
                            <a:schemeClr val="bg1"/>
                          </a:solidFill>
                          <a:latin typeface="Times New Roman"/>
                          <a:ea typeface="Calibri"/>
                          <a:cs typeface="Times New Roman"/>
                        </a:rPr>
                        <a:t>&amp; </a:t>
                      </a:r>
                      <a:r>
                        <a:rPr lang="en-US" sz="1600" b="1" dirty="0">
                          <a:solidFill>
                            <a:schemeClr val="bg1"/>
                          </a:solidFill>
                          <a:latin typeface="Times New Roman"/>
                          <a:ea typeface="Calibri"/>
                          <a:cs typeface="Times New Roman"/>
                        </a:rPr>
                        <a:t>range of atmospheric conditions). Uncertainty </a:t>
                      </a:r>
                      <a:r>
                        <a:rPr lang="en-US" sz="1600" b="1" dirty="0" smtClean="0">
                          <a:solidFill>
                            <a:schemeClr val="bg1"/>
                          </a:solidFill>
                          <a:latin typeface="Times New Roman"/>
                          <a:ea typeface="Calibri"/>
                          <a:cs typeface="Times New Roman"/>
                        </a:rPr>
                        <a:t>=</a:t>
                      </a:r>
                      <a:r>
                        <a:rPr lang="en-US" sz="1600" b="1" baseline="0" dirty="0" smtClean="0">
                          <a:solidFill>
                            <a:schemeClr val="bg1"/>
                          </a:solidFill>
                          <a:latin typeface="Times New Roman"/>
                          <a:ea typeface="Calibri"/>
                          <a:cs typeface="Times New Roman"/>
                        </a:rPr>
                        <a:t> S</a:t>
                      </a:r>
                      <a:r>
                        <a:rPr lang="en-US" sz="1600" b="1" dirty="0" smtClean="0">
                          <a:solidFill>
                            <a:schemeClr val="bg1"/>
                          </a:solidFill>
                          <a:latin typeface="Times New Roman"/>
                          <a:ea typeface="Calibri"/>
                          <a:cs typeface="Times New Roman"/>
                        </a:rPr>
                        <a:t>quare </a:t>
                      </a:r>
                      <a:r>
                        <a:rPr lang="en-US" sz="1600" b="1" dirty="0">
                          <a:solidFill>
                            <a:schemeClr val="bg1"/>
                          </a:solidFill>
                          <a:latin typeface="Times New Roman"/>
                          <a:ea typeface="Calibri"/>
                          <a:cs typeface="Times New Roman"/>
                        </a:rPr>
                        <a:t>root of </a:t>
                      </a:r>
                      <a:r>
                        <a:rPr lang="en-US" sz="1600" b="1" dirty="0" smtClean="0">
                          <a:solidFill>
                            <a:schemeClr val="bg1"/>
                          </a:solidFill>
                          <a:latin typeface="Times New Roman"/>
                          <a:ea typeface="Calibri"/>
                          <a:cs typeface="Times New Roman"/>
                        </a:rPr>
                        <a:t>Accuracy </a:t>
                      </a:r>
                      <a:r>
                        <a:rPr lang="en-US" sz="1600" b="1" dirty="0">
                          <a:solidFill>
                            <a:schemeClr val="bg1"/>
                          </a:solidFill>
                          <a:latin typeface="Times New Roman"/>
                          <a:ea typeface="Calibri"/>
                          <a:cs typeface="Times New Roman"/>
                        </a:rPr>
                        <a:t>squared plus </a:t>
                      </a:r>
                      <a:r>
                        <a:rPr lang="en-US" sz="1600" b="1" dirty="0" smtClean="0">
                          <a:solidFill>
                            <a:schemeClr val="bg1"/>
                          </a:solidFill>
                          <a:latin typeface="Times New Roman"/>
                          <a:ea typeface="Calibri"/>
                          <a:cs typeface="Times New Roman"/>
                        </a:rPr>
                        <a:t>Precision </a:t>
                      </a:r>
                      <a:r>
                        <a:rPr lang="en-US" sz="1600" b="1" dirty="0">
                          <a:solidFill>
                            <a:schemeClr val="bg1"/>
                          </a:solidFill>
                          <a:latin typeface="Times New Roman"/>
                          <a:ea typeface="Calibri"/>
                          <a:cs typeface="Times New Roman"/>
                        </a:rPr>
                        <a:t>squared. Better performance is expected against ship radiometers.</a:t>
                      </a:r>
                      <a:endParaRPr lang="en-US" sz="1800" b="1" dirty="0">
                        <a:solidFill>
                          <a:schemeClr val="bg1"/>
                        </a:solidFill>
                        <a:latin typeface="Calibri"/>
                        <a:ea typeface="Calibri"/>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hMerge="1">
                  <a:txBody>
                    <a:bodyPr/>
                    <a:lstStyle/>
                    <a:p>
                      <a:endParaRPr lang="en-US"/>
                    </a:p>
                  </a:txBody>
                  <a:tcPr/>
                </a:tc>
                <a:tc hMerge="1">
                  <a:txBody>
                    <a:bodyPr/>
                    <a:lstStyle/>
                    <a:p>
                      <a:endParaRPr lang="en-US"/>
                    </a:p>
                  </a:txBody>
                  <a:tcPr/>
                </a:tc>
              </a:tr>
            </a:tbl>
          </a:graphicData>
        </a:graphic>
      </p:graphicFrame>
      <p:sp>
        <p:nvSpPr>
          <p:cNvPr id="11313" name="Date Placeholder 11"/>
          <p:cNvSpPr>
            <a:spLocks noGrp="1"/>
          </p:cNvSpPr>
          <p:nvPr>
            <p:ph type="dt" sz="quarter" idx="10"/>
          </p:nvPr>
        </p:nvSpPr>
        <p:spPr>
          <a:noFill/>
        </p:spPr>
        <p:txBody>
          <a:bodyPr/>
          <a:lstStyle/>
          <a:p>
            <a:r>
              <a:rPr lang="en-US" smtClean="0"/>
              <a:t>3 September 2014</a:t>
            </a:r>
          </a:p>
        </p:txBody>
      </p:sp>
      <p:sp>
        <p:nvSpPr>
          <p:cNvPr id="11314" name="Footer Placeholder 12"/>
          <p:cNvSpPr>
            <a:spLocks noGrp="1"/>
          </p:cNvSpPr>
          <p:nvPr>
            <p:ph type="ftr" sz="quarter" idx="11"/>
          </p:nvPr>
        </p:nvSpPr>
        <p:spPr>
          <a:noFill/>
        </p:spPr>
        <p:txBody>
          <a:bodyPr/>
          <a:lstStyle/>
          <a:p>
            <a:r>
              <a:rPr lang="en-US" smtClean="0"/>
              <a:t>JPSS SST Val3 Maturity Review</a:t>
            </a:r>
          </a:p>
        </p:txBody>
      </p:sp>
      <p:sp>
        <p:nvSpPr>
          <p:cNvPr id="11315" name="Slide Number Placeholder 13"/>
          <p:cNvSpPr>
            <a:spLocks noGrp="1"/>
          </p:cNvSpPr>
          <p:nvPr>
            <p:ph type="sldNum" sz="quarter" idx="12"/>
          </p:nvPr>
        </p:nvSpPr>
        <p:spPr>
          <a:noFill/>
        </p:spPr>
        <p:txBody>
          <a:bodyPr/>
          <a:lstStyle/>
          <a:p>
            <a:fld id="{A56BB828-6F10-4826-A979-C8BB0D90AE18}" type="slidenum">
              <a:rPr lang="en-US" smtClean="0"/>
              <a:pPr/>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3 September 2014</a:t>
            </a:r>
            <a:endParaRPr lang="en-US"/>
          </a:p>
        </p:txBody>
      </p:sp>
      <p:sp>
        <p:nvSpPr>
          <p:cNvPr id="3" name="Footer Placeholder 2"/>
          <p:cNvSpPr>
            <a:spLocks noGrp="1"/>
          </p:cNvSpPr>
          <p:nvPr>
            <p:ph type="ftr" sz="quarter" idx="11"/>
          </p:nvPr>
        </p:nvSpPr>
        <p:spPr/>
        <p:txBody>
          <a:bodyPr/>
          <a:lstStyle/>
          <a:p>
            <a:pPr>
              <a:defRPr/>
            </a:pPr>
            <a:r>
              <a:rPr lang="en-US" smtClean="0"/>
              <a:t>JPSS SST Val3 Maturity Review</a:t>
            </a:r>
            <a:endParaRPr lang="en-US"/>
          </a:p>
        </p:txBody>
      </p:sp>
      <p:sp>
        <p:nvSpPr>
          <p:cNvPr id="4" name="Slide Number Placeholder 3"/>
          <p:cNvSpPr>
            <a:spLocks noGrp="1"/>
          </p:cNvSpPr>
          <p:nvPr>
            <p:ph type="sldNum" sz="quarter" idx="12"/>
          </p:nvPr>
        </p:nvSpPr>
        <p:spPr/>
        <p:txBody>
          <a:bodyPr/>
          <a:lstStyle/>
          <a:p>
            <a:pPr>
              <a:defRPr/>
            </a:pPr>
            <a:fld id="{8FE2EDAA-A523-4A3B-9BC6-C55F5D007014}" type="slidenum">
              <a:rPr lang="en-US" smtClean="0"/>
              <a:pPr>
                <a:defRPr/>
              </a:pPr>
              <a:t>50</a:t>
            </a:fld>
            <a:endParaRPr lang="en-US"/>
          </a:p>
        </p:txBody>
      </p:sp>
      <p:pic>
        <p:nvPicPr>
          <p:cNvPr id="5" name="Picture 4" descr="ACSPO_V2.30b01_NPP_VIIRS_2014-01-18_1810-1819_20140314.184153_NAVO.png"/>
          <p:cNvPicPr>
            <a:picLocks noChangeAspect="1"/>
          </p:cNvPicPr>
          <p:nvPr/>
        </p:nvPicPr>
        <p:blipFill>
          <a:blip r:embed="rId2" cstate="print"/>
          <a:stretch>
            <a:fillRect/>
          </a:stretch>
        </p:blipFill>
        <p:spPr>
          <a:xfrm>
            <a:off x="523875" y="457200"/>
            <a:ext cx="8096250" cy="5838825"/>
          </a:xfrm>
          <a:prstGeom prst="rect">
            <a:avLst/>
          </a:prstGeom>
        </p:spPr>
      </p:pic>
      <p:pic>
        <p:nvPicPr>
          <p:cNvPr id="6" name="Picture 13" descr="navoceano.png"/>
          <p:cNvPicPr>
            <a:picLocks/>
          </p:cNvPicPr>
          <p:nvPr/>
        </p:nvPicPr>
        <p:blipFill>
          <a:blip r:embed="rId3" cstate="print"/>
          <a:srcRect b="-4259"/>
          <a:stretch>
            <a:fillRect/>
          </a:stretch>
        </p:blipFill>
        <p:spPr bwMode="auto">
          <a:xfrm>
            <a:off x="628650" y="5600700"/>
            <a:ext cx="599885" cy="626129"/>
          </a:xfrm>
          <a:prstGeom prst="rect">
            <a:avLst/>
          </a:prstGeom>
          <a:noFill/>
          <a:ln w="9525">
            <a:noFill/>
            <a:miter lim="800000"/>
            <a:headEnd/>
            <a:tailEnd/>
          </a:ln>
        </p:spPr>
      </p:pic>
      <p:sp>
        <p:nvSpPr>
          <p:cNvPr id="7" name="Title 1"/>
          <p:cNvSpPr txBox="1">
            <a:spLocks/>
          </p:cNvSpPr>
          <p:nvPr/>
        </p:nvSpPr>
        <p:spPr>
          <a:xfrm>
            <a:off x="1219200" y="5715000"/>
            <a:ext cx="1676400" cy="45720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FF00FF"/>
                </a:solidFill>
                <a:effectLst/>
                <a:uLnTx/>
                <a:uFillTx/>
                <a:latin typeface="Arial" charset="0"/>
                <a:ea typeface="+mj-ea"/>
                <a:cs typeface="+mj-cs"/>
              </a:rPr>
              <a:t>NAVO</a:t>
            </a:r>
            <a:endParaRPr kumimoji="0" lang="en-US" sz="2400" b="1" i="0" u="none" strike="noStrike" kern="0" cap="none" spc="0" normalizeH="0" baseline="0" noProof="0" dirty="0">
              <a:ln>
                <a:noFill/>
              </a:ln>
              <a:solidFill>
                <a:srgbClr val="FF00FF"/>
              </a:solidFill>
              <a:effectLst/>
              <a:uLnTx/>
              <a:uFillTx/>
              <a:latin typeface="+mj-lt"/>
              <a:ea typeface="+mj-ea"/>
              <a:cs typeface="+mj-cs"/>
            </a:endParaRPr>
          </a:p>
        </p:txBody>
      </p:sp>
      <p:sp>
        <p:nvSpPr>
          <p:cNvPr id="8" name="Title 1"/>
          <p:cNvSpPr txBox="1">
            <a:spLocks/>
          </p:cNvSpPr>
          <p:nvPr/>
        </p:nvSpPr>
        <p:spPr>
          <a:xfrm>
            <a:off x="3276600" y="4572000"/>
            <a:ext cx="16764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FF0000"/>
                </a:solidFill>
                <a:effectLst/>
                <a:uLnTx/>
                <a:uFillTx/>
                <a:latin typeface="Arial" charset="0"/>
                <a:ea typeface="+mj-ea"/>
                <a:cs typeface="+mj-cs"/>
              </a:rPr>
              <a:t>Tri-angular shape?</a:t>
            </a:r>
            <a:endParaRPr kumimoji="0" lang="en-US" sz="1600" b="1" i="0" u="none" strike="noStrike" kern="0" cap="none" spc="0" normalizeH="0" baseline="0" noProof="0" dirty="0">
              <a:ln>
                <a:noFill/>
              </a:ln>
              <a:solidFill>
                <a:srgbClr val="FF0000"/>
              </a:solidFill>
              <a:effectLst/>
              <a:uLnTx/>
              <a:uFillTx/>
              <a:latin typeface="+mj-lt"/>
              <a:ea typeface="+mj-ea"/>
              <a:cs typeface="+mj-cs"/>
            </a:endParaRPr>
          </a:p>
        </p:txBody>
      </p:sp>
      <p:cxnSp>
        <p:nvCxnSpPr>
          <p:cNvPr id="9" name="Straight Arrow Connector 8"/>
          <p:cNvCxnSpPr/>
          <p:nvPr/>
        </p:nvCxnSpPr>
        <p:spPr bwMode="auto">
          <a:xfrm flipH="1" flipV="1">
            <a:off x="3352800" y="3886200"/>
            <a:ext cx="685800" cy="685800"/>
          </a:xfrm>
          <a:prstGeom prst="straightConnector1">
            <a:avLst/>
          </a:prstGeom>
          <a:noFill/>
          <a:ln w="50800" cap="flat" cmpd="sng" algn="ctr">
            <a:solidFill>
              <a:srgbClr val="FF0000"/>
            </a:solidFill>
            <a:prstDash val="solid"/>
            <a:round/>
            <a:headEnd type="none" w="med" len="med"/>
            <a:tailEnd type="arrow"/>
          </a:ln>
          <a:effectLst/>
        </p:spPr>
      </p:cxnSp>
      <p:sp>
        <p:nvSpPr>
          <p:cNvPr id="11" name="TextBox 10"/>
          <p:cNvSpPr txBox="1"/>
          <p:nvPr/>
        </p:nvSpPr>
        <p:spPr>
          <a:xfrm>
            <a:off x="1905000" y="3810000"/>
            <a:ext cx="990600" cy="369332"/>
          </a:xfrm>
          <a:prstGeom prst="rect">
            <a:avLst/>
          </a:prstGeom>
          <a:noFill/>
        </p:spPr>
        <p:txBody>
          <a:bodyPr wrap="square" rtlCol="0">
            <a:spAutoFit/>
          </a:bodyPr>
          <a:lstStyle/>
          <a:p>
            <a:pPr>
              <a:buNone/>
            </a:pPr>
            <a:r>
              <a:rPr lang="en-US" sz="1800" b="1" dirty="0" smtClean="0">
                <a:solidFill>
                  <a:schemeClr val="bg1"/>
                </a:solidFill>
                <a:latin typeface="+mn-lt"/>
              </a:rPr>
              <a:t>Florida</a:t>
            </a:r>
          </a:p>
        </p:txBody>
      </p:sp>
      <p:sp>
        <p:nvSpPr>
          <p:cNvPr id="12" name="Rectangle 11"/>
          <p:cNvSpPr/>
          <p:nvPr/>
        </p:nvSpPr>
        <p:spPr>
          <a:xfrm>
            <a:off x="914400" y="228600"/>
            <a:ext cx="7620000" cy="276999"/>
          </a:xfrm>
          <a:prstGeom prst="rect">
            <a:avLst/>
          </a:prstGeom>
        </p:spPr>
        <p:txBody>
          <a:bodyPr wrap="square">
            <a:spAutoFit/>
          </a:bodyPr>
          <a:lstStyle/>
          <a:p>
            <a:pPr>
              <a:buNone/>
            </a:pPr>
            <a:r>
              <a:rPr lang="en-US" sz="1200" b="1" dirty="0" smtClean="0"/>
              <a:t>ACSPO_V2.30b01_NPP_VIIRS_2014-01-18_1810-1819_20140314.184153_NAVO</a:t>
            </a:r>
            <a:endParaRPr lang="en-US" sz="12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3 September 2014</a:t>
            </a:r>
            <a:endParaRPr lang="en-US"/>
          </a:p>
        </p:txBody>
      </p:sp>
      <p:sp>
        <p:nvSpPr>
          <p:cNvPr id="3" name="Footer Placeholder 2"/>
          <p:cNvSpPr>
            <a:spLocks noGrp="1"/>
          </p:cNvSpPr>
          <p:nvPr>
            <p:ph type="ftr" sz="quarter" idx="11"/>
          </p:nvPr>
        </p:nvSpPr>
        <p:spPr/>
        <p:txBody>
          <a:bodyPr/>
          <a:lstStyle/>
          <a:p>
            <a:pPr>
              <a:defRPr/>
            </a:pPr>
            <a:r>
              <a:rPr lang="en-US" smtClean="0"/>
              <a:t>JPSS SST Val3 Maturity Review</a:t>
            </a:r>
            <a:endParaRPr lang="en-US"/>
          </a:p>
        </p:txBody>
      </p:sp>
      <p:sp>
        <p:nvSpPr>
          <p:cNvPr id="4" name="Slide Number Placeholder 3"/>
          <p:cNvSpPr>
            <a:spLocks noGrp="1"/>
          </p:cNvSpPr>
          <p:nvPr>
            <p:ph type="sldNum" sz="quarter" idx="12"/>
          </p:nvPr>
        </p:nvSpPr>
        <p:spPr/>
        <p:txBody>
          <a:bodyPr/>
          <a:lstStyle/>
          <a:p>
            <a:pPr>
              <a:defRPr/>
            </a:pPr>
            <a:fld id="{8FE2EDAA-A523-4A3B-9BC6-C55F5D007014}" type="slidenum">
              <a:rPr lang="en-US" smtClean="0"/>
              <a:pPr>
                <a:defRPr/>
              </a:pPr>
              <a:t>51</a:t>
            </a:fld>
            <a:endParaRPr lang="en-US"/>
          </a:p>
        </p:txBody>
      </p:sp>
      <p:pic>
        <p:nvPicPr>
          <p:cNvPr id="5" name="Picture 4" descr="ACSPO_V2.30b01_NPP_VIIRS_2014-01-18_1810-1819_20140314.184153_ACSPO.png"/>
          <p:cNvPicPr>
            <a:picLocks noChangeAspect="1"/>
          </p:cNvPicPr>
          <p:nvPr/>
        </p:nvPicPr>
        <p:blipFill>
          <a:blip r:embed="rId2" cstate="print"/>
          <a:stretch>
            <a:fillRect/>
          </a:stretch>
        </p:blipFill>
        <p:spPr>
          <a:xfrm>
            <a:off x="519112" y="457200"/>
            <a:ext cx="8105775" cy="5838825"/>
          </a:xfrm>
          <a:prstGeom prst="rect">
            <a:avLst/>
          </a:prstGeom>
        </p:spPr>
      </p:pic>
      <p:pic>
        <p:nvPicPr>
          <p:cNvPr id="6" name="Picture 4" descr="NOAA"/>
          <p:cNvPicPr>
            <a:picLocks noChangeAspect="1" noChangeArrowheads="1"/>
          </p:cNvPicPr>
          <p:nvPr/>
        </p:nvPicPr>
        <p:blipFill>
          <a:blip r:embed="rId3" cstate="print"/>
          <a:srcRect/>
          <a:stretch>
            <a:fillRect/>
          </a:stretch>
        </p:blipFill>
        <p:spPr bwMode="auto">
          <a:xfrm>
            <a:off x="628141" y="5594551"/>
            <a:ext cx="600584" cy="606224"/>
          </a:xfrm>
          <a:prstGeom prst="rect">
            <a:avLst/>
          </a:prstGeom>
          <a:noFill/>
          <a:ln w="9525">
            <a:noFill/>
            <a:miter lim="800000"/>
            <a:headEnd/>
            <a:tailEnd/>
          </a:ln>
        </p:spPr>
      </p:pic>
      <p:sp>
        <p:nvSpPr>
          <p:cNvPr id="8" name="Title 1"/>
          <p:cNvSpPr txBox="1">
            <a:spLocks/>
          </p:cNvSpPr>
          <p:nvPr/>
        </p:nvSpPr>
        <p:spPr>
          <a:xfrm>
            <a:off x="1219200" y="5715000"/>
            <a:ext cx="1295400" cy="457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FFFF"/>
                </a:solidFill>
                <a:effectLst/>
                <a:uLnTx/>
                <a:uFillTx/>
                <a:latin typeface="Arial" charset="0"/>
                <a:ea typeface="+mj-ea"/>
                <a:cs typeface="+mj-cs"/>
              </a:rPr>
              <a:t>ACSPO</a:t>
            </a:r>
            <a:endParaRPr kumimoji="0" lang="en-US" sz="2400" b="1" i="0" u="none" strike="noStrike" kern="0" cap="none" spc="0" normalizeH="0" baseline="0" noProof="0" dirty="0">
              <a:ln>
                <a:noFill/>
              </a:ln>
              <a:solidFill>
                <a:srgbClr val="00FFFF"/>
              </a:solidFill>
              <a:effectLst/>
              <a:uLnTx/>
              <a:uFillTx/>
              <a:latin typeface="+mj-lt"/>
              <a:ea typeface="+mj-ea"/>
              <a:cs typeface="+mj-cs"/>
            </a:endParaRPr>
          </a:p>
        </p:txBody>
      </p:sp>
      <p:sp>
        <p:nvSpPr>
          <p:cNvPr id="9" name="TextBox 8"/>
          <p:cNvSpPr txBox="1"/>
          <p:nvPr/>
        </p:nvSpPr>
        <p:spPr>
          <a:xfrm>
            <a:off x="1905000" y="3810000"/>
            <a:ext cx="990600" cy="369332"/>
          </a:xfrm>
          <a:prstGeom prst="rect">
            <a:avLst/>
          </a:prstGeom>
          <a:noFill/>
        </p:spPr>
        <p:txBody>
          <a:bodyPr wrap="square" rtlCol="0">
            <a:spAutoFit/>
          </a:bodyPr>
          <a:lstStyle/>
          <a:p>
            <a:pPr>
              <a:buNone/>
            </a:pPr>
            <a:r>
              <a:rPr lang="en-US" sz="1800" b="1" dirty="0" smtClean="0">
                <a:solidFill>
                  <a:schemeClr val="bg1"/>
                </a:solidFill>
                <a:latin typeface="+mn-lt"/>
              </a:rPr>
              <a:t>Florida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3 September 2014</a:t>
            </a:r>
            <a:endParaRPr lang="en-US"/>
          </a:p>
        </p:txBody>
      </p:sp>
      <p:sp>
        <p:nvSpPr>
          <p:cNvPr id="3" name="Footer Placeholder 2"/>
          <p:cNvSpPr>
            <a:spLocks noGrp="1"/>
          </p:cNvSpPr>
          <p:nvPr>
            <p:ph type="ftr" sz="quarter" idx="11"/>
          </p:nvPr>
        </p:nvSpPr>
        <p:spPr/>
        <p:txBody>
          <a:bodyPr/>
          <a:lstStyle/>
          <a:p>
            <a:pPr>
              <a:defRPr/>
            </a:pPr>
            <a:r>
              <a:rPr lang="en-US" smtClean="0"/>
              <a:t>JPSS SST Val3 Maturity Review</a:t>
            </a:r>
            <a:endParaRPr lang="en-US"/>
          </a:p>
        </p:txBody>
      </p:sp>
      <p:sp>
        <p:nvSpPr>
          <p:cNvPr id="4" name="Slide Number Placeholder 3"/>
          <p:cNvSpPr>
            <a:spLocks noGrp="1"/>
          </p:cNvSpPr>
          <p:nvPr>
            <p:ph type="sldNum" sz="quarter" idx="12"/>
          </p:nvPr>
        </p:nvSpPr>
        <p:spPr/>
        <p:txBody>
          <a:bodyPr/>
          <a:lstStyle/>
          <a:p>
            <a:pPr>
              <a:defRPr/>
            </a:pPr>
            <a:fld id="{8FE2EDAA-A523-4A3B-9BC6-C55F5D007014}" type="slidenum">
              <a:rPr lang="en-US" smtClean="0"/>
              <a:pPr>
                <a:defRPr/>
              </a:pPr>
              <a:t>52</a:t>
            </a:fld>
            <a:endParaRPr lang="en-US"/>
          </a:p>
        </p:txBody>
      </p:sp>
      <p:pic>
        <p:nvPicPr>
          <p:cNvPr id="6" name="Picture 5" descr="ACSPO_V2.30b01_NPP_VIIRS_2014-01-18_2030-2039_20140314.192134_NAVO.png"/>
          <p:cNvPicPr>
            <a:picLocks noChangeAspect="1"/>
          </p:cNvPicPr>
          <p:nvPr/>
        </p:nvPicPr>
        <p:blipFill>
          <a:blip r:embed="rId2" cstate="print"/>
          <a:stretch>
            <a:fillRect/>
          </a:stretch>
        </p:blipFill>
        <p:spPr>
          <a:xfrm>
            <a:off x="523875" y="457200"/>
            <a:ext cx="8096250" cy="5838825"/>
          </a:xfrm>
          <a:prstGeom prst="rect">
            <a:avLst/>
          </a:prstGeom>
        </p:spPr>
      </p:pic>
      <p:pic>
        <p:nvPicPr>
          <p:cNvPr id="7" name="Picture 13" descr="navoceano.png"/>
          <p:cNvPicPr>
            <a:picLocks/>
          </p:cNvPicPr>
          <p:nvPr/>
        </p:nvPicPr>
        <p:blipFill>
          <a:blip r:embed="rId3" cstate="print"/>
          <a:srcRect b="-4259"/>
          <a:stretch>
            <a:fillRect/>
          </a:stretch>
        </p:blipFill>
        <p:spPr bwMode="auto">
          <a:xfrm>
            <a:off x="628650" y="5600700"/>
            <a:ext cx="599885" cy="626129"/>
          </a:xfrm>
          <a:prstGeom prst="rect">
            <a:avLst/>
          </a:prstGeom>
          <a:noFill/>
          <a:ln w="9525">
            <a:noFill/>
            <a:miter lim="800000"/>
            <a:headEnd/>
            <a:tailEnd/>
          </a:ln>
        </p:spPr>
      </p:pic>
      <p:sp>
        <p:nvSpPr>
          <p:cNvPr id="8" name="Title 1"/>
          <p:cNvSpPr txBox="1">
            <a:spLocks/>
          </p:cNvSpPr>
          <p:nvPr/>
        </p:nvSpPr>
        <p:spPr>
          <a:xfrm>
            <a:off x="1219200" y="5715000"/>
            <a:ext cx="1676400" cy="45720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FF00FF"/>
                </a:solidFill>
                <a:effectLst/>
                <a:uLnTx/>
                <a:uFillTx/>
                <a:latin typeface="Arial" charset="0"/>
                <a:ea typeface="+mj-ea"/>
                <a:cs typeface="+mj-cs"/>
              </a:rPr>
              <a:t>NAVO</a:t>
            </a:r>
            <a:endParaRPr kumimoji="0" lang="en-US" sz="2400" b="1" i="0" u="none" strike="noStrike" kern="0" cap="none" spc="0" normalizeH="0" baseline="0" noProof="0" dirty="0">
              <a:ln>
                <a:noFill/>
              </a:ln>
              <a:solidFill>
                <a:srgbClr val="FF00FF"/>
              </a:solidFill>
              <a:effectLst/>
              <a:uLnTx/>
              <a:uFillTx/>
              <a:latin typeface="+mj-lt"/>
              <a:ea typeface="+mj-ea"/>
              <a:cs typeface="+mj-cs"/>
            </a:endParaRPr>
          </a:p>
        </p:txBody>
      </p:sp>
      <p:cxnSp>
        <p:nvCxnSpPr>
          <p:cNvPr id="9" name="Straight Arrow Connector 8"/>
          <p:cNvCxnSpPr/>
          <p:nvPr/>
        </p:nvCxnSpPr>
        <p:spPr bwMode="auto">
          <a:xfrm flipV="1">
            <a:off x="1676400" y="1752600"/>
            <a:ext cx="533400" cy="2133600"/>
          </a:xfrm>
          <a:prstGeom prst="straightConnector1">
            <a:avLst/>
          </a:prstGeom>
          <a:noFill/>
          <a:ln w="50800" cap="flat" cmpd="sng" algn="ctr">
            <a:solidFill>
              <a:srgbClr val="FF0000"/>
            </a:solidFill>
            <a:prstDash val="solid"/>
            <a:round/>
            <a:headEnd type="none" w="med" len="med"/>
            <a:tailEnd type="arrow"/>
          </a:ln>
          <a:effectLst/>
        </p:spPr>
      </p:cxnSp>
      <p:sp>
        <p:nvSpPr>
          <p:cNvPr id="11" name="Title 1"/>
          <p:cNvSpPr txBox="1">
            <a:spLocks/>
          </p:cNvSpPr>
          <p:nvPr/>
        </p:nvSpPr>
        <p:spPr>
          <a:xfrm>
            <a:off x="838200" y="3962400"/>
            <a:ext cx="1524000" cy="533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b="1" kern="0" dirty="0" smtClean="0">
                <a:solidFill>
                  <a:srgbClr val="FF0000"/>
                </a:solidFill>
                <a:latin typeface="Arial" charset="0"/>
                <a:ea typeface="+mj-ea"/>
                <a:cs typeface="+mj-cs"/>
              </a:rPr>
              <a:t>Too-Regular shapes?</a:t>
            </a:r>
            <a:endParaRPr kumimoji="0" lang="en-US" sz="1600" b="1" i="0" u="none" strike="noStrike" kern="0" cap="none" spc="0" normalizeH="0" baseline="0" noProof="0" dirty="0">
              <a:ln>
                <a:noFill/>
              </a:ln>
              <a:solidFill>
                <a:srgbClr val="FF0000"/>
              </a:solidFill>
              <a:effectLst/>
              <a:uLnTx/>
              <a:uFillTx/>
              <a:latin typeface="+mj-lt"/>
              <a:ea typeface="+mj-ea"/>
              <a:cs typeface="+mj-cs"/>
            </a:endParaRPr>
          </a:p>
        </p:txBody>
      </p:sp>
      <p:sp>
        <p:nvSpPr>
          <p:cNvPr id="12" name="TextBox 11"/>
          <p:cNvSpPr txBox="1"/>
          <p:nvPr/>
        </p:nvSpPr>
        <p:spPr>
          <a:xfrm>
            <a:off x="3657600" y="3581400"/>
            <a:ext cx="914400" cy="369332"/>
          </a:xfrm>
          <a:prstGeom prst="rect">
            <a:avLst/>
          </a:prstGeom>
          <a:noFill/>
        </p:spPr>
        <p:txBody>
          <a:bodyPr wrap="square" rtlCol="0">
            <a:spAutoFit/>
          </a:bodyPr>
          <a:lstStyle/>
          <a:p>
            <a:pPr>
              <a:buNone/>
            </a:pPr>
            <a:r>
              <a:rPr lang="en-US" sz="1800" b="1" dirty="0" smtClean="0">
                <a:solidFill>
                  <a:schemeClr val="bg1"/>
                </a:solidFill>
                <a:latin typeface="+mn-lt"/>
              </a:rPr>
              <a:t>India</a:t>
            </a:r>
          </a:p>
        </p:txBody>
      </p:sp>
      <p:sp>
        <p:nvSpPr>
          <p:cNvPr id="13" name="Rectangle 12"/>
          <p:cNvSpPr/>
          <p:nvPr/>
        </p:nvSpPr>
        <p:spPr>
          <a:xfrm>
            <a:off x="838200" y="228600"/>
            <a:ext cx="7772400" cy="276999"/>
          </a:xfrm>
          <a:prstGeom prst="rect">
            <a:avLst/>
          </a:prstGeom>
        </p:spPr>
        <p:txBody>
          <a:bodyPr wrap="square">
            <a:spAutoFit/>
          </a:bodyPr>
          <a:lstStyle/>
          <a:p>
            <a:pPr>
              <a:buNone/>
            </a:pPr>
            <a:r>
              <a:rPr lang="en-US" sz="1200" b="1" dirty="0" smtClean="0"/>
              <a:t>ACSPO_V2.30b01_NPP_VIIRS_2014-01-18_2030-2039_20140314.192134_NAVO</a:t>
            </a:r>
            <a:endParaRPr lang="en-US" sz="12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3 September 2014</a:t>
            </a:r>
            <a:endParaRPr lang="en-US"/>
          </a:p>
        </p:txBody>
      </p:sp>
      <p:sp>
        <p:nvSpPr>
          <p:cNvPr id="3" name="Footer Placeholder 2"/>
          <p:cNvSpPr>
            <a:spLocks noGrp="1"/>
          </p:cNvSpPr>
          <p:nvPr>
            <p:ph type="ftr" sz="quarter" idx="11"/>
          </p:nvPr>
        </p:nvSpPr>
        <p:spPr/>
        <p:txBody>
          <a:bodyPr/>
          <a:lstStyle/>
          <a:p>
            <a:pPr>
              <a:defRPr/>
            </a:pPr>
            <a:r>
              <a:rPr lang="en-US" smtClean="0"/>
              <a:t>JPSS SST Val3 Maturity Review</a:t>
            </a:r>
            <a:endParaRPr lang="en-US"/>
          </a:p>
        </p:txBody>
      </p:sp>
      <p:sp>
        <p:nvSpPr>
          <p:cNvPr id="4" name="Slide Number Placeholder 3"/>
          <p:cNvSpPr>
            <a:spLocks noGrp="1"/>
          </p:cNvSpPr>
          <p:nvPr>
            <p:ph type="sldNum" sz="quarter" idx="12"/>
          </p:nvPr>
        </p:nvSpPr>
        <p:spPr/>
        <p:txBody>
          <a:bodyPr/>
          <a:lstStyle/>
          <a:p>
            <a:pPr>
              <a:defRPr/>
            </a:pPr>
            <a:fld id="{8FE2EDAA-A523-4A3B-9BC6-C55F5D007014}" type="slidenum">
              <a:rPr lang="en-US" smtClean="0"/>
              <a:pPr>
                <a:defRPr/>
              </a:pPr>
              <a:t>53</a:t>
            </a:fld>
            <a:endParaRPr lang="en-US"/>
          </a:p>
        </p:txBody>
      </p:sp>
      <p:pic>
        <p:nvPicPr>
          <p:cNvPr id="6" name="Picture 5" descr="ACSPO_V2.30b01_NPP_VIIRS_2014-01-18_2030-2039_20140314.192134_ACSPO.png"/>
          <p:cNvPicPr>
            <a:picLocks noChangeAspect="1"/>
          </p:cNvPicPr>
          <p:nvPr/>
        </p:nvPicPr>
        <p:blipFill>
          <a:blip r:embed="rId2" cstate="print"/>
          <a:stretch>
            <a:fillRect/>
          </a:stretch>
        </p:blipFill>
        <p:spPr>
          <a:xfrm>
            <a:off x="519112" y="457200"/>
            <a:ext cx="8105775" cy="5838825"/>
          </a:xfrm>
          <a:prstGeom prst="rect">
            <a:avLst/>
          </a:prstGeom>
        </p:spPr>
      </p:pic>
      <p:pic>
        <p:nvPicPr>
          <p:cNvPr id="7" name="Picture 4" descr="NOAA"/>
          <p:cNvPicPr>
            <a:picLocks noChangeAspect="1" noChangeArrowheads="1"/>
          </p:cNvPicPr>
          <p:nvPr/>
        </p:nvPicPr>
        <p:blipFill>
          <a:blip r:embed="rId3" cstate="print"/>
          <a:srcRect/>
          <a:stretch>
            <a:fillRect/>
          </a:stretch>
        </p:blipFill>
        <p:spPr bwMode="auto">
          <a:xfrm>
            <a:off x="628141" y="5594551"/>
            <a:ext cx="600584" cy="606224"/>
          </a:xfrm>
          <a:prstGeom prst="rect">
            <a:avLst/>
          </a:prstGeom>
          <a:noFill/>
          <a:ln w="9525">
            <a:noFill/>
            <a:miter lim="800000"/>
            <a:headEnd/>
            <a:tailEnd/>
          </a:ln>
        </p:spPr>
      </p:pic>
      <p:sp>
        <p:nvSpPr>
          <p:cNvPr id="9" name="Title 1"/>
          <p:cNvSpPr txBox="1">
            <a:spLocks/>
          </p:cNvSpPr>
          <p:nvPr/>
        </p:nvSpPr>
        <p:spPr>
          <a:xfrm>
            <a:off x="1219200" y="5715000"/>
            <a:ext cx="1295400" cy="457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FFFF"/>
                </a:solidFill>
                <a:effectLst/>
                <a:uLnTx/>
                <a:uFillTx/>
                <a:latin typeface="Arial" charset="0"/>
                <a:ea typeface="+mj-ea"/>
                <a:cs typeface="+mj-cs"/>
              </a:rPr>
              <a:t>ACSPO</a:t>
            </a:r>
            <a:endParaRPr kumimoji="0" lang="en-US" sz="2400" b="1" i="0" u="none" strike="noStrike" kern="0" cap="none" spc="0" normalizeH="0" baseline="0" noProof="0" dirty="0">
              <a:ln>
                <a:noFill/>
              </a:ln>
              <a:solidFill>
                <a:srgbClr val="00FFFF"/>
              </a:solidFill>
              <a:effectLst/>
              <a:uLnTx/>
              <a:uFillTx/>
              <a:latin typeface="+mj-lt"/>
              <a:ea typeface="+mj-ea"/>
              <a:cs typeface="+mj-cs"/>
            </a:endParaRPr>
          </a:p>
        </p:txBody>
      </p:sp>
      <p:sp>
        <p:nvSpPr>
          <p:cNvPr id="10" name="TextBox 9"/>
          <p:cNvSpPr txBox="1"/>
          <p:nvPr/>
        </p:nvSpPr>
        <p:spPr>
          <a:xfrm>
            <a:off x="3657600" y="3581400"/>
            <a:ext cx="914400" cy="369332"/>
          </a:xfrm>
          <a:prstGeom prst="rect">
            <a:avLst/>
          </a:prstGeom>
          <a:noFill/>
        </p:spPr>
        <p:txBody>
          <a:bodyPr wrap="square" rtlCol="0">
            <a:spAutoFit/>
          </a:bodyPr>
          <a:lstStyle/>
          <a:p>
            <a:pPr>
              <a:buNone/>
            </a:pPr>
            <a:r>
              <a:rPr lang="en-US" sz="1800" b="1" dirty="0" smtClean="0">
                <a:solidFill>
                  <a:schemeClr val="bg1"/>
                </a:solidFill>
                <a:latin typeface="+mn-lt"/>
              </a:rPr>
              <a:t>India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ignatov\AppData\Local\Temp\1\scp26444\net\www\aftp\pub\sod\osb\ykihai\VIIRS_ACSPO_NAVO_Samples\ACSPO_V2.30b01_NPP_VIIRS_2014-01-18_0440-0450_20140314.145310_NAVO.png"/>
          <p:cNvPicPr>
            <a:picLocks noChangeAspect="1" noChangeArrowheads="1"/>
          </p:cNvPicPr>
          <p:nvPr/>
        </p:nvPicPr>
        <p:blipFill>
          <a:blip r:embed="rId2" cstate="print"/>
          <a:srcRect/>
          <a:stretch>
            <a:fillRect/>
          </a:stretch>
        </p:blipFill>
        <p:spPr bwMode="auto">
          <a:xfrm>
            <a:off x="539496" y="1179576"/>
            <a:ext cx="8072914" cy="4919186"/>
          </a:xfrm>
          <a:prstGeom prst="rect">
            <a:avLst/>
          </a:prstGeom>
          <a:noFill/>
        </p:spPr>
      </p:pic>
      <p:sp>
        <p:nvSpPr>
          <p:cNvPr id="6" name="Date Placeholder 1"/>
          <p:cNvSpPr>
            <a:spLocks noGrp="1"/>
          </p:cNvSpPr>
          <p:nvPr>
            <p:ph type="dt" sz="quarter" idx="10"/>
          </p:nvPr>
        </p:nvSpPr>
        <p:spPr/>
        <p:txBody>
          <a:bodyPr/>
          <a:lstStyle/>
          <a:p>
            <a:pPr>
              <a:defRPr/>
            </a:pPr>
            <a:r>
              <a:rPr lang="en-US" smtClean="0"/>
              <a:t>3 September 2014</a:t>
            </a:r>
            <a:endParaRPr lang="en-US" dirty="0"/>
          </a:p>
        </p:txBody>
      </p:sp>
      <p:sp>
        <p:nvSpPr>
          <p:cNvPr id="7" name="Footer Placeholder 2"/>
          <p:cNvSpPr>
            <a:spLocks noGrp="1"/>
          </p:cNvSpPr>
          <p:nvPr>
            <p:ph type="ftr" sz="quarter" idx="11"/>
          </p:nvPr>
        </p:nvSpPr>
        <p:spPr/>
        <p:txBody>
          <a:bodyPr/>
          <a:lstStyle/>
          <a:p>
            <a:pPr>
              <a:defRPr/>
            </a:pPr>
            <a:r>
              <a:rPr lang="en-US" smtClean="0"/>
              <a:t>JPSS SST Val3 Maturity Review</a:t>
            </a:r>
            <a:endParaRPr lang="en-US" dirty="0"/>
          </a:p>
        </p:txBody>
      </p:sp>
      <p:sp>
        <p:nvSpPr>
          <p:cNvPr id="2052" name="Slide Number Placeholder 3"/>
          <p:cNvSpPr>
            <a:spLocks noGrp="1"/>
          </p:cNvSpPr>
          <p:nvPr>
            <p:ph type="sldNum" sz="quarter" idx="12"/>
          </p:nvPr>
        </p:nvSpPr>
        <p:spPr>
          <a:noFill/>
        </p:spPr>
        <p:txBody>
          <a:bodyPr/>
          <a:lstStyle/>
          <a:p>
            <a:fld id="{F82F3F00-1859-4568-B6B4-A3F3CBDEC87B}" type="slidenum">
              <a:rPr lang="en-US" smtClean="0"/>
              <a:pPr/>
              <a:t>54</a:t>
            </a:fld>
            <a:endParaRPr lang="en-US" smtClean="0"/>
          </a:p>
        </p:txBody>
      </p:sp>
      <p:pic>
        <p:nvPicPr>
          <p:cNvPr id="12" name="Picture 13" descr="navoceano.png"/>
          <p:cNvPicPr>
            <a:picLocks/>
          </p:cNvPicPr>
          <p:nvPr/>
        </p:nvPicPr>
        <p:blipFill>
          <a:blip r:embed="rId3" cstate="print"/>
          <a:srcRect b="-4259"/>
          <a:stretch>
            <a:fillRect/>
          </a:stretch>
        </p:blipFill>
        <p:spPr bwMode="auto">
          <a:xfrm>
            <a:off x="600075" y="5438775"/>
            <a:ext cx="599885" cy="626129"/>
          </a:xfrm>
          <a:prstGeom prst="rect">
            <a:avLst/>
          </a:prstGeom>
          <a:noFill/>
          <a:ln w="9525">
            <a:noFill/>
            <a:miter lim="800000"/>
            <a:headEnd/>
            <a:tailEnd/>
          </a:ln>
        </p:spPr>
      </p:pic>
      <p:sp>
        <p:nvSpPr>
          <p:cNvPr id="14" name="TextBox 13"/>
          <p:cNvSpPr txBox="1"/>
          <p:nvPr/>
        </p:nvSpPr>
        <p:spPr>
          <a:xfrm>
            <a:off x="990600" y="3810000"/>
            <a:ext cx="914400" cy="369332"/>
          </a:xfrm>
          <a:prstGeom prst="rect">
            <a:avLst/>
          </a:prstGeom>
          <a:noFill/>
        </p:spPr>
        <p:txBody>
          <a:bodyPr wrap="square" rtlCol="0">
            <a:spAutoFit/>
          </a:bodyPr>
          <a:lstStyle/>
          <a:p>
            <a:pPr>
              <a:buNone/>
            </a:pPr>
            <a:r>
              <a:rPr lang="en-US" sz="1800" b="1" dirty="0" smtClean="0">
                <a:solidFill>
                  <a:schemeClr val="bg1"/>
                </a:solidFill>
                <a:latin typeface="+mn-lt"/>
              </a:rPr>
              <a:t>China</a:t>
            </a:r>
          </a:p>
        </p:txBody>
      </p:sp>
      <p:sp>
        <p:nvSpPr>
          <p:cNvPr id="15" name="TextBox 14"/>
          <p:cNvSpPr txBox="1"/>
          <p:nvPr/>
        </p:nvSpPr>
        <p:spPr>
          <a:xfrm>
            <a:off x="5486400" y="4724400"/>
            <a:ext cx="914400" cy="369332"/>
          </a:xfrm>
          <a:prstGeom prst="rect">
            <a:avLst/>
          </a:prstGeom>
          <a:noFill/>
        </p:spPr>
        <p:txBody>
          <a:bodyPr wrap="square" rtlCol="0">
            <a:spAutoFit/>
          </a:bodyPr>
          <a:lstStyle/>
          <a:p>
            <a:pPr>
              <a:buNone/>
            </a:pPr>
            <a:r>
              <a:rPr lang="en-US" sz="1800" b="1" dirty="0" smtClean="0">
                <a:solidFill>
                  <a:schemeClr val="bg1"/>
                </a:solidFill>
                <a:latin typeface="+mn-lt"/>
              </a:rPr>
              <a:t>Korea</a:t>
            </a:r>
          </a:p>
        </p:txBody>
      </p:sp>
      <p:sp>
        <p:nvSpPr>
          <p:cNvPr id="13" name="Title 1"/>
          <p:cNvSpPr txBox="1">
            <a:spLocks/>
          </p:cNvSpPr>
          <p:nvPr/>
        </p:nvSpPr>
        <p:spPr>
          <a:xfrm>
            <a:off x="1143000" y="5562600"/>
            <a:ext cx="1676400" cy="457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FF00FF"/>
                </a:solidFill>
                <a:effectLst/>
                <a:uLnTx/>
                <a:uFillTx/>
                <a:latin typeface="Arial" charset="0"/>
                <a:ea typeface="+mj-ea"/>
                <a:cs typeface="+mj-cs"/>
              </a:rPr>
              <a:t>SEATEMP</a:t>
            </a:r>
            <a:endParaRPr kumimoji="0" lang="en-US" sz="2400" b="1" i="0" u="none" strike="noStrike" kern="0" cap="none" spc="0" normalizeH="0" baseline="0" noProof="0" dirty="0">
              <a:ln>
                <a:noFill/>
              </a:ln>
              <a:solidFill>
                <a:srgbClr val="FF00FF"/>
              </a:solidFill>
              <a:effectLst/>
              <a:uLnTx/>
              <a:uFillTx/>
              <a:latin typeface="+mj-lt"/>
              <a:ea typeface="+mj-ea"/>
              <a:cs typeface="+mj-cs"/>
            </a:endParaRPr>
          </a:p>
        </p:txBody>
      </p:sp>
      <p:sp>
        <p:nvSpPr>
          <p:cNvPr id="16" name="Title 1"/>
          <p:cNvSpPr txBox="1">
            <a:spLocks/>
          </p:cNvSpPr>
          <p:nvPr/>
        </p:nvSpPr>
        <p:spPr>
          <a:xfrm>
            <a:off x="2667000" y="3733800"/>
            <a:ext cx="16764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FF0000"/>
                </a:solidFill>
                <a:effectLst/>
                <a:uLnTx/>
                <a:uFillTx/>
                <a:latin typeface="Arial" charset="0"/>
                <a:ea typeface="+mj-ea"/>
                <a:cs typeface="+mj-cs"/>
              </a:rPr>
              <a:t>Tri-angular shape?</a:t>
            </a:r>
            <a:endParaRPr kumimoji="0" lang="en-US" sz="1600" b="1" i="0" u="none" strike="noStrike" kern="0" cap="none" spc="0" normalizeH="0" baseline="0" noProof="0" dirty="0">
              <a:ln>
                <a:noFill/>
              </a:ln>
              <a:solidFill>
                <a:srgbClr val="FF0000"/>
              </a:solidFill>
              <a:effectLst/>
              <a:uLnTx/>
              <a:uFillTx/>
              <a:latin typeface="+mj-lt"/>
              <a:ea typeface="+mj-ea"/>
              <a:cs typeface="+mj-cs"/>
            </a:endParaRPr>
          </a:p>
        </p:txBody>
      </p:sp>
      <p:cxnSp>
        <p:nvCxnSpPr>
          <p:cNvPr id="17" name="Straight Arrow Connector 16"/>
          <p:cNvCxnSpPr/>
          <p:nvPr/>
        </p:nvCxnSpPr>
        <p:spPr bwMode="auto">
          <a:xfrm flipH="1" flipV="1">
            <a:off x="2743200" y="3048000"/>
            <a:ext cx="685800" cy="685800"/>
          </a:xfrm>
          <a:prstGeom prst="straightConnector1">
            <a:avLst/>
          </a:prstGeom>
          <a:noFill/>
          <a:ln w="50800" cap="flat" cmpd="sng" algn="ctr">
            <a:solidFill>
              <a:srgbClr val="FF0000"/>
            </a:solidFill>
            <a:prstDash val="solid"/>
            <a:round/>
            <a:headEnd type="none" w="med" len="med"/>
            <a:tailEnd type="arrow"/>
          </a:ln>
          <a:effectLst/>
        </p:spPr>
      </p:cxnSp>
      <p:sp>
        <p:nvSpPr>
          <p:cNvPr id="18" name="Title 1"/>
          <p:cNvSpPr txBox="1">
            <a:spLocks/>
          </p:cNvSpPr>
          <p:nvPr/>
        </p:nvSpPr>
        <p:spPr>
          <a:xfrm>
            <a:off x="3886200" y="1447800"/>
            <a:ext cx="1371600" cy="533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b="1" kern="0" dirty="0" smtClean="0">
                <a:solidFill>
                  <a:srgbClr val="FF0000"/>
                </a:solidFill>
                <a:latin typeface="Arial" charset="0"/>
                <a:ea typeface="+mj-ea"/>
                <a:cs typeface="+mj-cs"/>
              </a:rPr>
              <a:t>Missed lines</a:t>
            </a:r>
            <a:r>
              <a:rPr kumimoji="0" lang="en-US" sz="1600" b="1" i="0" u="none" strike="noStrike" kern="0" cap="none" spc="0" normalizeH="0" baseline="0" noProof="0" dirty="0" smtClean="0">
                <a:ln>
                  <a:noFill/>
                </a:ln>
                <a:solidFill>
                  <a:srgbClr val="FF0000"/>
                </a:solidFill>
                <a:effectLst/>
                <a:uLnTx/>
                <a:uFillTx/>
                <a:latin typeface="Arial" charset="0"/>
                <a:ea typeface="+mj-ea"/>
                <a:cs typeface="+mj-cs"/>
              </a:rPr>
              <a:t>?</a:t>
            </a:r>
            <a:endParaRPr kumimoji="0" lang="en-US" sz="1600" b="1" i="0" u="none" strike="noStrike" kern="0" cap="none" spc="0" normalizeH="0" baseline="0" noProof="0" dirty="0">
              <a:ln>
                <a:noFill/>
              </a:ln>
              <a:solidFill>
                <a:srgbClr val="FF0000"/>
              </a:solidFill>
              <a:effectLst/>
              <a:uLnTx/>
              <a:uFillTx/>
              <a:latin typeface="+mj-lt"/>
              <a:ea typeface="+mj-ea"/>
              <a:cs typeface="+mj-cs"/>
            </a:endParaRPr>
          </a:p>
        </p:txBody>
      </p:sp>
      <p:cxnSp>
        <p:nvCxnSpPr>
          <p:cNvPr id="19" name="Straight Arrow Connector 18"/>
          <p:cNvCxnSpPr/>
          <p:nvPr/>
        </p:nvCxnSpPr>
        <p:spPr bwMode="auto">
          <a:xfrm flipH="1">
            <a:off x="4267200" y="2057400"/>
            <a:ext cx="152400" cy="457200"/>
          </a:xfrm>
          <a:prstGeom prst="straightConnector1">
            <a:avLst/>
          </a:prstGeom>
          <a:noFill/>
          <a:ln w="50800" cap="flat" cmpd="sng" algn="ctr">
            <a:solidFill>
              <a:srgbClr val="FF0000"/>
            </a:solidFill>
            <a:prstDash val="solid"/>
            <a:round/>
            <a:headEnd type="none" w="med" len="med"/>
            <a:tailEnd type="arrow"/>
          </a:ln>
          <a:effectLst/>
        </p:spPr>
      </p:cxnSp>
      <p:sp>
        <p:nvSpPr>
          <p:cNvPr id="21" name="Rectangle 20"/>
          <p:cNvSpPr/>
          <p:nvPr/>
        </p:nvSpPr>
        <p:spPr>
          <a:xfrm>
            <a:off x="1143000" y="866001"/>
            <a:ext cx="6553200" cy="276999"/>
          </a:xfrm>
          <a:prstGeom prst="rect">
            <a:avLst/>
          </a:prstGeom>
        </p:spPr>
        <p:txBody>
          <a:bodyPr wrap="square">
            <a:spAutoFit/>
          </a:bodyPr>
          <a:lstStyle/>
          <a:p>
            <a:pPr>
              <a:buNone/>
            </a:pPr>
            <a:r>
              <a:rPr lang="en-US" sz="1200" b="1" dirty="0" smtClean="0"/>
              <a:t>ACSPO_V2.30b01_NPP_VIIRS_2014-01-18_0440-0450_20140314.145310_NAVO</a:t>
            </a:r>
            <a:endParaRPr lang="en-US" sz="12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ignatov\AppData\Local\Temp\1\scp26757\net\www\aftp\pub\sod\osb\ykihai\VIIRS_ACSPO_NAVO_Samples\ACSPO_V2.30b01_NPP_VIIRS_2014-01-18_0440-0450_20140314.145310_ACSPO.png"/>
          <p:cNvPicPr>
            <a:picLocks noChangeAspect="1" noChangeArrowheads="1"/>
          </p:cNvPicPr>
          <p:nvPr/>
        </p:nvPicPr>
        <p:blipFill>
          <a:blip r:embed="rId2" cstate="print"/>
          <a:srcRect/>
          <a:stretch>
            <a:fillRect/>
          </a:stretch>
        </p:blipFill>
        <p:spPr bwMode="auto">
          <a:xfrm>
            <a:off x="539496" y="1179576"/>
            <a:ext cx="8078153" cy="4919186"/>
          </a:xfrm>
          <a:prstGeom prst="rect">
            <a:avLst/>
          </a:prstGeom>
          <a:noFill/>
        </p:spPr>
      </p:pic>
      <p:sp>
        <p:nvSpPr>
          <p:cNvPr id="6" name="Date Placeholder 1"/>
          <p:cNvSpPr>
            <a:spLocks noGrp="1"/>
          </p:cNvSpPr>
          <p:nvPr>
            <p:ph type="dt" sz="quarter" idx="10"/>
          </p:nvPr>
        </p:nvSpPr>
        <p:spPr/>
        <p:txBody>
          <a:bodyPr/>
          <a:lstStyle/>
          <a:p>
            <a:pPr>
              <a:defRPr/>
            </a:pPr>
            <a:r>
              <a:rPr lang="en-US" smtClean="0"/>
              <a:t>3 September 2014</a:t>
            </a:r>
            <a:endParaRPr lang="en-US" dirty="0"/>
          </a:p>
        </p:txBody>
      </p:sp>
      <p:sp>
        <p:nvSpPr>
          <p:cNvPr id="7" name="Footer Placeholder 2"/>
          <p:cNvSpPr>
            <a:spLocks noGrp="1"/>
          </p:cNvSpPr>
          <p:nvPr>
            <p:ph type="ftr" sz="quarter" idx="11"/>
          </p:nvPr>
        </p:nvSpPr>
        <p:spPr/>
        <p:txBody>
          <a:bodyPr/>
          <a:lstStyle/>
          <a:p>
            <a:pPr>
              <a:defRPr/>
            </a:pPr>
            <a:r>
              <a:rPr lang="en-US" smtClean="0"/>
              <a:t>JPSS SST Val3 Maturity Review</a:t>
            </a:r>
            <a:endParaRPr lang="en-US" dirty="0"/>
          </a:p>
        </p:txBody>
      </p:sp>
      <p:sp>
        <p:nvSpPr>
          <p:cNvPr id="2052" name="Slide Number Placeholder 3"/>
          <p:cNvSpPr>
            <a:spLocks noGrp="1"/>
          </p:cNvSpPr>
          <p:nvPr>
            <p:ph type="sldNum" sz="quarter" idx="12"/>
          </p:nvPr>
        </p:nvSpPr>
        <p:spPr>
          <a:noFill/>
        </p:spPr>
        <p:txBody>
          <a:bodyPr/>
          <a:lstStyle/>
          <a:p>
            <a:fld id="{F82F3F00-1859-4568-B6B4-A3F3CBDEC87B}" type="slidenum">
              <a:rPr lang="en-US" smtClean="0"/>
              <a:pPr/>
              <a:t>55</a:t>
            </a:fld>
            <a:endParaRPr lang="en-US" smtClean="0"/>
          </a:p>
        </p:txBody>
      </p:sp>
      <p:pic>
        <p:nvPicPr>
          <p:cNvPr id="12" name="Picture 4" descr="NOAA"/>
          <p:cNvPicPr>
            <a:picLocks noChangeAspect="1" noChangeArrowheads="1"/>
          </p:cNvPicPr>
          <p:nvPr/>
        </p:nvPicPr>
        <p:blipFill>
          <a:blip r:embed="rId3" cstate="print"/>
          <a:srcRect/>
          <a:stretch>
            <a:fillRect/>
          </a:stretch>
        </p:blipFill>
        <p:spPr bwMode="auto">
          <a:xfrm>
            <a:off x="600075" y="5423101"/>
            <a:ext cx="600584" cy="606224"/>
          </a:xfrm>
          <a:prstGeom prst="rect">
            <a:avLst/>
          </a:prstGeom>
          <a:noFill/>
          <a:ln w="9525">
            <a:noFill/>
            <a:miter lim="800000"/>
            <a:headEnd/>
            <a:tailEnd/>
          </a:ln>
        </p:spPr>
      </p:pic>
      <p:sp>
        <p:nvSpPr>
          <p:cNvPr id="10" name="TextBox 9"/>
          <p:cNvSpPr txBox="1"/>
          <p:nvPr/>
        </p:nvSpPr>
        <p:spPr>
          <a:xfrm>
            <a:off x="5486400" y="4724400"/>
            <a:ext cx="914400" cy="369332"/>
          </a:xfrm>
          <a:prstGeom prst="rect">
            <a:avLst/>
          </a:prstGeom>
          <a:noFill/>
        </p:spPr>
        <p:txBody>
          <a:bodyPr wrap="square" rtlCol="0">
            <a:spAutoFit/>
          </a:bodyPr>
          <a:lstStyle/>
          <a:p>
            <a:pPr>
              <a:buNone/>
            </a:pPr>
            <a:r>
              <a:rPr lang="en-US" sz="1800" b="1" dirty="0" smtClean="0">
                <a:solidFill>
                  <a:schemeClr val="bg1"/>
                </a:solidFill>
                <a:latin typeface="+mn-lt"/>
              </a:rPr>
              <a:t>Korea</a:t>
            </a:r>
          </a:p>
        </p:txBody>
      </p:sp>
      <p:sp>
        <p:nvSpPr>
          <p:cNvPr id="13" name="TextBox 12"/>
          <p:cNvSpPr txBox="1"/>
          <p:nvPr/>
        </p:nvSpPr>
        <p:spPr>
          <a:xfrm>
            <a:off x="990600" y="3810000"/>
            <a:ext cx="914400" cy="369332"/>
          </a:xfrm>
          <a:prstGeom prst="rect">
            <a:avLst/>
          </a:prstGeom>
          <a:noFill/>
        </p:spPr>
        <p:txBody>
          <a:bodyPr wrap="square" rtlCol="0">
            <a:spAutoFit/>
          </a:bodyPr>
          <a:lstStyle/>
          <a:p>
            <a:pPr>
              <a:buNone/>
            </a:pPr>
            <a:r>
              <a:rPr lang="en-US" sz="1800" b="1" dirty="0" smtClean="0">
                <a:solidFill>
                  <a:schemeClr val="bg1"/>
                </a:solidFill>
                <a:latin typeface="+mn-lt"/>
              </a:rPr>
              <a:t>China</a:t>
            </a:r>
          </a:p>
        </p:txBody>
      </p:sp>
      <p:sp>
        <p:nvSpPr>
          <p:cNvPr id="14" name="Title 1"/>
          <p:cNvSpPr txBox="1">
            <a:spLocks/>
          </p:cNvSpPr>
          <p:nvPr/>
        </p:nvSpPr>
        <p:spPr>
          <a:xfrm>
            <a:off x="1143000" y="5562600"/>
            <a:ext cx="1295400" cy="457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FFFF"/>
                </a:solidFill>
                <a:effectLst/>
                <a:uLnTx/>
                <a:uFillTx/>
                <a:latin typeface="Arial" charset="0"/>
                <a:ea typeface="+mj-ea"/>
                <a:cs typeface="+mj-cs"/>
              </a:rPr>
              <a:t>ACSPO</a:t>
            </a:r>
            <a:endParaRPr kumimoji="0" lang="en-US" sz="2400" b="1" i="0" u="none" strike="noStrike" kern="0" cap="none" spc="0" normalizeH="0" baseline="0" noProof="0" dirty="0">
              <a:ln>
                <a:noFill/>
              </a:ln>
              <a:solidFill>
                <a:srgbClr val="00FF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lstStyle/>
          <a:p>
            <a:endParaRPr lang="en-US"/>
          </a:p>
        </p:txBody>
      </p:sp>
      <p:sp>
        <p:nvSpPr>
          <p:cNvPr id="36867" name="Text Box 12"/>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36868" name="Rectangle 19"/>
          <p:cNvSpPr>
            <a:spLocks noChangeArrowheads="1"/>
          </p:cNvSpPr>
          <p:nvPr/>
        </p:nvSpPr>
        <p:spPr bwMode="auto">
          <a:xfrm>
            <a:off x="838200" y="2438400"/>
            <a:ext cx="7467600" cy="646331"/>
          </a:xfrm>
          <a:prstGeom prst="rect">
            <a:avLst/>
          </a:prstGeom>
          <a:noFill/>
          <a:ln w="9525">
            <a:noFill/>
            <a:miter lim="800000"/>
            <a:headEnd/>
            <a:tailEnd/>
          </a:ln>
        </p:spPr>
        <p:txBody>
          <a:bodyPr>
            <a:spAutoFit/>
          </a:bodyPr>
          <a:lstStyle/>
          <a:p>
            <a:pPr algn="ctr"/>
            <a:r>
              <a:rPr lang="en-US" sz="3600" b="1" dirty="0" smtClean="0"/>
              <a:t>Documentation</a:t>
            </a:r>
            <a:endParaRPr lang="en-US" sz="2800" b="1" dirty="0">
              <a:solidFill>
                <a:srgbClr val="FF0000"/>
              </a:solidFill>
            </a:endParaRPr>
          </a:p>
        </p:txBody>
      </p:sp>
      <p:sp>
        <p:nvSpPr>
          <p:cNvPr id="36869" name="Date Placeholder 9"/>
          <p:cNvSpPr>
            <a:spLocks noGrp="1"/>
          </p:cNvSpPr>
          <p:nvPr>
            <p:ph type="dt" sz="quarter" idx="10"/>
          </p:nvPr>
        </p:nvSpPr>
        <p:spPr>
          <a:noFill/>
        </p:spPr>
        <p:txBody>
          <a:bodyPr/>
          <a:lstStyle/>
          <a:p>
            <a:r>
              <a:rPr lang="en-US" smtClean="0"/>
              <a:t>3 September 2014</a:t>
            </a:r>
          </a:p>
        </p:txBody>
      </p:sp>
      <p:sp>
        <p:nvSpPr>
          <p:cNvPr id="36870" name="Footer Placeholder 10"/>
          <p:cNvSpPr>
            <a:spLocks noGrp="1"/>
          </p:cNvSpPr>
          <p:nvPr>
            <p:ph type="ftr" sz="quarter" idx="11"/>
          </p:nvPr>
        </p:nvSpPr>
        <p:spPr>
          <a:noFill/>
        </p:spPr>
        <p:txBody>
          <a:bodyPr/>
          <a:lstStyle/>
          <a:p>
            <a:r>
              <a:rPr lang="en-US" smtClean="0"/>
              <a:t>JPSS SST Val3 Maturity Review</a:t>
            </a:r>
          </a:p>
        </p:txBody>
      </p:sp>
      <p:sp>
        <p:nvSpPr>
          <p:cNvPr id="36871" name="Slide Number Placeholder 11"/>
          <p:cNvSpPr>
            <a:spLocks noGrp="1"/>
          </p:cNvSpPr>
          <p:nvPr>
            <p:ph type="sldNum" sz="quarter" idx="12"/>
          </p:nvPr>
        </p:nvSpPr>
        <p:spPr>
          <a:noFill/>
        </p:spPr>
        <p:txBody>
          <a:bodyPr/>
          <a:lstStyle/>
          <a:p>
            <a:fld id="{0513E967-306F-4F72-9F77-7370855A0C05}" type="slidenum">
              <a:rPr lang="en-US" smtClean="0"/>
              <a:pPr/>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7"/>
          <p:cNvSpPr>
            <a:spLocks noGrp="1"/>
          </p:cNvSpPr>
          <p:nvPr>
            <p:ph type="sldNum" sz="quarter" idx="12"/>
          </p:nvPr>
        </p:nvSpPr>
        <p:spPr>
          <a:noFill/>
        </p:spPr>
        <p:txBody>
          <a:bodyPr/>
          <a:lstStyle/>
          <a:p>
            <a:fld id="{83F5CEA0-4973-4F28-8F42-5D859FC9B0E0}" type="slidenum">
              <a:rPr lang="en-US" smtClean="0">
                <a:latin typeface="Arial" pitchFamily="34" charset="0"/>
              </a:rPr>
              <a:pPr/>
              <a:t>57</a:t>
            </a:fld>
            <a:endParaRPr lang="en-US" smtClean="0">
              <a:latin typeface="Arial" pitchFamily="34" charset="0"/>
            </a:endParaRPr>
          </a:p>
        </p:txBody>
      </p:sp>
      <p:sp>
        <p:nvSpPr>
          <p:cNvPr id="9219" name="Line 5"/>
          <p:cNvSpPr>
            <a:spLocks noChangeShapeType="1"/>
          </p:cNvSpPr>
          <p:nvPr/>
        </p:nvSpPr>
        <p:spPr bwMode="auto">
          <a:xfrm>
            <a:off x="1828800" y="762000"/>
            <a:ext cx="5867400" cy="0"/>
          </a:xfrm>
          <a:prstGeom prst="line">
            <a:avLst/>
          </a:prstGeom>
          <a:noFill/>
          <a:ln w="38100" cmpd="dbl">
            <a:solidFill>
              <a:schemeClr val="tx1"/>
            </a:solidFill>
            <a:round/>
            <a:headEnd/>
            <a:tailEnd/>
          </a:ln>
        </p:spPr>
        <p:txBody>
          <a:bodyPr/>
          <a:lstStyle/>
          <a:p>
            <a:endParaRPr lang="en-US"/>
          </a:p>
        </p:txBody>
      </p:sp>
      <p:sp>
        <p:nvSpPr>
          <p:cNvPr id="9220" name="Date Placeholder 12"/>
          <p:cNvSpPr>
            <a:spLocks noGrp="1"/>
          </p:cNvSpPr>
          <p:nvPr>
            <p:ph type="dt" sz="quarter" idx="10"/>
          </p:nvPr>
        </p:nvSpPr>
        <p:spPr>
          <a:noFill/>
        </p:spPr>
        <p:txBody>
          <a:bodyPr/>
          <a:lstStyle/>
          <a:p>
            <a:r>
              <a:rPr lang="en-US" smtClean="0">
                <a:latin typeface="Arial" pitchFamily="34" charset="0"/>
              </a:rPr>
              <a:t>3 September 2014</a:t>
            </a:r>
            <a:endParaRPr lang="en-US">
              <a:latin typeface="Arial" pitchFamily="34" charset="0"/>
            </a:endParaRPr>
          </a:p>
        </p:txBody>
      </p:sp>
      <p:sp>
        <p:nvSpPr>
          <p:cNvPr id="9221" name="Footer Placeholder 13"/>
          <p:cNvSpPr>
            <a:spLocks noGrp="1"/>
          </p:cNvSpPr>
          <p:nvPr>
            <p:ph type="ftr" sz="quarter" idx="11"/>
          </p:nvPr>
        </p:nvSpPr>
        <p:spPr>
          <a:noFill/>
        </p:spPr>
        <p:txBody>
          <a:bodyPr/>
          <a:lstStyle/>
          <a:p>
            <a:r>
              <a:rPr lang="en-US" smtClean="0">
                <a:latin typeface="Arial" pitchFamily="34" charset="0"/>
              </a:rPr>
              <a:t>JPSS SST Val3 Maturity Review</a:t>
            </a:r>
            <a:endParaRPr lang="en-US">
              <a:latin typeface="Arial" pitchFamily="34" charset="0"/>
            </a:endParaRPr>
          </a:p>
        </p:txBody>
      </p:sp>
      <p:sp>
        <p:nvSpPr>
          <p:cNvPr id="9" name="Rectangle 3"/>
          <p:cNvSpPr txBox="1">
            <a:spLocks noChangeArrowheads="1"/>
          </p:cNvSpPr>
          <p:nvPr/>
        </p:nvSpPr>
        <p:spPr bwMode="auto">
          <a:xfrm>
            <a:off x="762000" y="1066800"/>
            <a:ext cx="7924800" cy="5257800"/>
          </a:xfrm>
          <a:prstGeom prst="rect">
            <a:avLst/>
          </a:prstGeom>
          <a:noFill/>
          <a:ln w="9525">
            <a:noFill/>
            <a:miter lim="800000"/>
            <a:headEnd/>
            <a:tailEnd/>
          </a:ln>
        </p:spPr>
        <p:txBody>
          <a:bodyPr/>
          <a:lstStyle/>
          <a:p>
            <a:pPr marL="342900" indent="-342900" eaLnBrk="0" hangingPunct="0">
              <a:spcBef>
                <a:spcPts val="1200"/>
              </a:spcBef>
              <a:buFontTx/>
              <a:buBlip>
                <a:blip r:embed="rId3"/>
              </a:buBlip>
              <a:defRPr/>
            </a:pPr>
            <a:r>
              <a:rPr lang="en-US" sz="1600" dirty="0" smtClean="0">
                <a:cs typeface="Arial" pitchFamily="34" charset="0"/>
              </a:rPr>
              <a:t>Liang, X., and A. Ignatov, 2013: AVHRR, MODIS and VIIRS Radiometric Stability and Consistency in SST Bands. </a:t>
            </a:r>
            <a:r>
              <a:rPr lang="en-US" sz="1600" i="1" dirty="0" smtClean="0"/>
              <a:t>JGR</a:t>
            </a:r>
            <a:r>
              <a:rPr lang="en-US" sz="1600" dirty="0" smtClean="0">
                <a:cs typeface="Arial" pitchFamily="34" charset="0"/>
              </a:rPr>
              <a:t>, 118, 6, 3161-3171, </a:t>
            </a:r>
            <a:r>
              <a:rPr lang="en-US" sz="1600" dirty="0" smtClean="0"/>
              <a:t>doi:10.1002/jgrc.20205.</a:t>
            </a:r>
            <a:endParaRPr lang="en-US" sz="1600" dirty="0" smtClean="0">
              <a:cs typeface="Arial" pitchFamily="34" charset="0"/>
            </a:endParaRPr>
          </a:p>
          <a:p>
            <a:pPr marL="342900" indent="-342900" eaLnBrk="0" hangingPunct="0">
              <a:spcBef>
                <a:spcPts val="1200"/>
              </a:spcBef>
              <a:buFontTx/>
              <a:buBlip>
                <a:blip r:embed="rId3"/>
              </a:buBlip>
              <a:defRPr/>
            </a:pPr>
            <a:r>
              <a:rPr lang="en-US" sz="1600" dirty="0" smtClean="0">
                <a:cs typeface="Arial" pitchFamily="34" charset="0"/>
              </a:rPr>
              <a:t>Bouali</a:t>
            </a:r>
            <a:r>
              <a:rPr lang="en-US" sz="1600" dirty="0">
                <a:cs typeface="Arial" pitchFamily="34" charset="0"/>
              </a:rPr>
              <a:t>, M., A. Ignatov, 2014: Adaptive Reduction of Striping for improved SST Imagery from S-NPP VIIRS. </a:t>
            </a:r>
            <a:r>
              <a:rPr lang="en-US" sz="1600" i="1" dirty="0">
                <a:cs typeface="Arial" pitchFamily="34" charset="0"/>
              </a:rPr>
              <a:t>JTech</a:t>
            </a:r>
            <a:r>
              <a:rPr lang="en-US" sz="1600" dirty="0">
                <a:cs typeface="Arial" pitchFamily="34" charset="0"/>
              </a:rPr>
              <a:t>, </a:t>
            </a:r>
            <a:r>
              <a:rPr lang="en-US" sz="1600" b="1" dirty="0">
                <a:cs typeface="Arial" pitchFamily="34" charset="0"/>
              </a:rPr>
              <a:t>31</a:t>
            </a:r>
            <a:r>
              <a:rPr lang="en-US" sz="1600" dirty="0">
                <a:cs typeface="Arial" pitchFamily="34" charset="0"/>
              </a:rPr>
              <a:t>, 150-163, doi:10.1175/JTECH-D-13-00035.1</a:t>
            </a:r>
            <a:endParaRPr lang="en-US" sz="1600" kern="0" dirty="0">
              <a:cs typeface="Arial" pitchFamily="34" charset="0"/>
            </a:endParaRPr>
          </a:p>
          <a:p>
            <a:pPr marL="342900" indent="-342900" eaLnBrk="0" hangingPunct="0">
              <a:spcBef>
                <a:spcPts val="1200"/>
              </a:spcBef>
              <a:buFontTx/>
              <a:buBlip>
                <a:blip r:embed="rId3"/>
              </a:buBlip>
              <a:defRPr/>
            </a:pPr>
            <a:r>
              <a:rPr lang="en-US" sz="1600" dirty="0">
                <a:cs typeface="Arial" pitchFamily="34" charset="0"/>
              </a:rPr>
              <a:t>Xu, F., A. Ignatov, 2014: In situ SST Quality Monitor (iQuam). </a:t>
            </a:r>
            <a:r>
              <a:rPr lang="en-US" sz="1600" i="1" dirty="0">
                <a:cs typeface="Arial" pitchFamily="34" charset="0"/>
              </a:rPr>
              <a:t>JTech</a:t>
            </a:r>
            <a:r>
              <a:rPr lang="en-US" sz="1600" dirty="0">
                <a:cs typeface="Arial" pitchFamily="34" charset="0"/>
              </a:rPr>
              <a:t>, </a:t>
            </a:r>
            <a:r>
              <a:rPr lang="en-US" sz="1600" b="1" dirty="0">
                <a:cs typeface="Arial" pitchFamily="34" charset="0"/>
              </a:rPr>
              <a:t>31</a:t>
            </a:r>
            <a:r>
              <a:rPr lang="en-US" sz="1600" dirty="0">
                <a:cs typeface="Arial" pitchFamily="34" charset="0"/>
              </a:rPr>
              <a:t>, 164-180, doi:10.1175/JTECH-D-13-00121.1</a:t>
            </a:r>
          </a:p>
          <a:p>
            <a:pPr marL="342900" indent="-342900" eaLnBrk="0" hangingPunct="0">
              <a:spcBef>
                <a:spcPts val="1200"/>
              </a:spcBef>
              <a:buFontTx/>
              <a:buBlip>
                <a:blip r:embed="rId3"/>
              </a:buBlip>
              <a:defRPr/>
            </a:pPr>
            <a:r>
              <a:rPr lang="en-US" sz="1600" dirty="0">
                <a:cs typeface="Arial" pitchFamily="34" charset="0"/>
              </a:rPr>
              <a:t>Petrenko, B., A. Ignatov, Y. Kihai, J. Stroup, P. Dash, 2014: Evaluation and Selection of SST Regression Algorithms for JPSS VIIRS. </a:t>
            </a:r>
            <a:r>
              <a:rPr lang="en-US" sz="1600" i="1" dirty="0">
                <a:cs typeface="Arial" pitchFamily="34" charset="0"/>
              </a:rPr>
              <a:t>JGR</a:t>
            </a:r>
            <a:r>
              <a:rPr lang="en-US" sz="1600" dirty="0">
                <a:cs typeface="Arial" pitchFamily="34" charset="0"/>
              </a:rPr>
              <a:t>, </a:t>
            </a:r>
            <a:r>
              <a:rPr lang="en-US" sz="1600" b="1" dirty="0">
                <a:latin typeface="Arial" charset="0"/>
              </a:rPr>
              <a:t>119</a:t>
            </a:r>
            <a:r>
              <a:rPr lang="en-US" sz="1600" dirty="0">
                <a:latin typeface="Arial" charset="0"/>
              </a:rPr>
              <a:t>, </a:t>
            </a:r>
            <a:r>
              <a:rPr lang="en-US" sz="1600" i="1" dirty="0">
                <a:latin typeface="Arial" charset="0"/>
              </a:rPr>
              <a:t>8</a:t>
            </a:r>
            <a:r>
              <a:rPr lang="en-US" sz="1600" dirty="0">
                <a:latin typeface="Arial" charset="0"/>
              </a:rPr>
              <a:t>, 4580-4599, </a:t>
            </a:r>
            <a:r>
              <a:rPr lang="en-US" sz="1600" dirty="0" smtClean="0"/>
              <a:t>doi</a:t>
            </a:r>
            <a:r>
              <a:rPr lang="en-US" sz="1600" dirty="0" smtClean="0">
                <a:latin typeface="Arial" charset="0"/>
              </a:rPr>
              <a:t>:10.1002/2013JD020637</a:t>
            </a:r>
            <a:r>
              <a:rPr lang="en-US" sz="1600" dirty="0">
                <a:cs typeface="Arial" pitchFamily="34" charset="0"/>
              </a:rPr>
              <a:t>.</a:t>
            </a:r>
            <a:endParaRPr lang="en-US" sz="1600" kern="0" dirty="0">
              <a:cs typeface="Arial" pitchFamily="34" charset="0"/>
            </a:endParaRPr>
          </a:p>
          <a:p>
            <a:pPr marL="342900" indent="-342900" eaLnBrk="0" hangingPunct="0">
              <a:spcBef>
                <a:spcPts val="1200"/>
              </a:spcBef>
              <a:buFontTx/>
              <a:buBlip>
                <a:blip r:embed="rId3"/>
              </a:buBlip>
              <a:defRPr/>
            </a:pPr>
            <a:r>
              <a:rPr lang="en-US" sz="1600" dirty="0">
                <a:latin typeface="Arial" charset="0"/>
              </a:rPr>
              <a:t>Liu, Q., A. Ignatov, F. Weng, and X. Liang, 2014: Removing Solar Radiative Effect from the VIIRS M12 Band at 3.7 µm for daytime SST Retrievals. </a:t>
            </a:r>
            <a:r>
              <a:rPr lang="en-US" sz="1600" i="1" dirty="0">
                <a:latin typeface="Arial" charset="0"/>
              </a:rPr>
              <a:t>JTech</a:t>
            </a:r>
            <a:r>
              <a:rPr lang="en-US" sz="1600" dirty="0">
                <a:latin typeface="Arial" charset="0"/>
              </a:rPr>
              <a:t>, in </a:t>
            </a:r>
            <a:r>
              <a:rPr lang="en-US" sz="1600" dirty="0" smtClean="0">
                <a:latin typeface="Arial" charset="0"/>
              </a:rPr>
              <a:t>press</a:t>
            </a:r>
            <a:r>
              <a:rPr lang="en-US" sz="1600" dirty="0" smtClean="0">
                <a:cs typeface="Arial" pitchFamily="34" charset="0"/>
              </a:rPr>
              <a:t>, doi:10.1175/JTECH-D-14-00051.1</a:t>
            </a:r>
          </a:p>
          <a:p>
            <a:pPr marL="342900" indent="-342900" eaLnBrk="0" hangingPunct="0">
              <a:spcBef>
                <a:spcPts val="1200"/>
              </a:spcBef>
              <a:buFontTx/>
              <a:buBlip>
                <a:blip r:embed="rId3"/>
              </a:buBlip>
              <a:defRPr/>
            </a:pPr>
            <a:r>
              <a:rPr lang="en-US" sz="1600" dirty="0" smtClean="0">
                <a:cs typeface="Arial" pitchFamily="34" charset="0"/>
              </a:rPr>
              <a:t>Gladkova, I., Y. Kihai, A. Ignatov, F. Shahriar, and B. Petrenko, 2014: SST Pattern Test in ACSPO Clear-Sky Mask for VIIRS. </a:t>
            </a:r>
            <a:r>
              <a:rPr lang="en-US" sz="1600" i="1" dirty="0" smtClean="0"/>
              <a:t>RSE</a:t>
            </a:r>
            <a:r>
              <a:rPr lang="en-US" sz="1600" dirty="0" smtClean="0"/>
              <a:t>, </a:t>
            </a:r>
            <a:r>
              <a:rPr lang="en-US" sz="1600" dirty="0" smtClean="0"/>
              <a:t>in review</a:t>
            </a:r>
            <a:r>
              <a:rPr lang="en-US" sz="1600" dirty="0" smtClean="0"/>
              <a:t>.</a:t>
            </a:r>
            <a:r>
              <a:rPr lang="en-US" sz="1600" dirty="0" smtClean="0">
                <a:cs typeface="Arial" pitchFamily="34" charset="0"/>
              </a:rPr>
              <a:t> </a:t>
            </a:r>
            <a:endParaRPr lang="en-US" sz="1600" dirty="0" smtClean="0">
              <a:cs typeface="Arial" pitchFamily="34" charset="0"/>
            </a:endParaRPr>
          </a:p>
          <a:p>
            <a:pPr marL="342900" indent="-342900" eaLnBrk="0" hangingPunct="0">
              <a:spcBef>
                <a:spcPts val="1200"/>
              </a:spcBef>
              <a:buFontTx/>
              <a:buBlip>
                <a:blip r:embed="rId3"/>
              </a:buBlip>
              <a:defRPr/>
            </a:pPr>
            <a:r>
              <a:rPr lang="en-US" sz="1600" kern="0" dirty="0" smtClean="0">
                <a:cs typeface="Arial" pitchFamily="34" charset="0"/>
              </a:rPr>
              <a:t>ACSPO SST ATBD, ACSPO SST External Users Manual (NDE)</a:t>
            </a:r>
            <a:endParaRPr lang="en-US" sz="1600" kern="0" dirty="0">
              <a:cs typeface="Arial" pitchFamily="34" charset="0"/>
            </a:endParaRPr>
          </a:p>
        </p:txBody>
      </p:sp>
      <p:sp>
        <p:nvSpPr>
          <p:cNvPr id="9223" name="Rectangle 19"/>
          <p:cNvSpPr>
            <a:spLocks noChangeArrowheads="1"/>
          </p:cNvSpPr>
          <p:nvPr/>
        </p:nvSpPr>
        <p:spPr bwMode="auto">
          <a:xfrm>
            <a:off x="1066800" y="152400"/>
            <a:ext cx="7315200" cy="584200"/>
          </a:xfrm>
          <a:prstGeom prst="rect">
            <a:avLst/>
          </a:prstGeom>
          <a:noFill/>
          <a:ln w="9525">
            <a:noFill/>
            <a:miter lim="800000"/>
            <a:headEnd/>
            <a:tailEnd/>
          </a:ln>
        </p:spPr>
        <p:txBody>
          <a:bodyPr>
            <a:spAutoFit/>
          </a:bodyPr>
          <a:lstStyle/>
          <a:p>
            <a:pPr algn="ctr"/>
            <a:r>
              <a:rPr lang="en-US" sz="3200" b="1" dirty="0" smtClean="0">
                <a:solidFill>
                  <a:srgbClr val="006666"/>
                </a:solidFill>
              </a:rPr>
              <a:t>JPSS SST Documentation</a:t>
            </a:r>
            <a:endParaRPr lang="en-US" sz="3200" b="1" dirty="0">
              <a:solidFill>
                <a:srgbClr val="006666"/>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lstStyle/>
          <a:p>
            <a:endParaRPr lang="en-US"/>
          </a:p>
        </p:txBody>
      </p:sp>
      <p:sp>
        <p:nvSpPr>
          <p:cNvPr id="36867" name="Text Box 12"/>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36868" name="Rectangle 19"/>
          <p:cNvSpPr>
            <a:spLocks noChangeArrowheads="1"/>
          </p:cNvSpPr>
          <p:nvPr/>
        </p:nvSpPr>
        <p:spPr bwMode="auto">
          <a:xfrm>
            <a:off x="838200" y="2438400"/>
            <a:ext cx="7467600" cy="646331"/>
          </a:xfrm>
          <a:prstGeom prst="rect">
            <a:avLst/>
          </a:prstGeom>
          <a:noFill/>
          <a:ln w="9525">
            <a:noFill/>
            <a:miter lim="800000"/>
            <a:headEnd/>
            <a:tailEnd/>
          </a:ln>
        </p:spPr>
        <p:txBody>
          <a:bodyPr>
            <a:spAutoFit/>
          </a:bodyPr>
          <a:lstStyle/>
          <a:p>
            <a:pPr algn="ctr"/>
            <a:r>
              <a:rPr lang="en-US" sz="3600" b="1" dirty="0" smtClean="0"/>
              <a:t>ACSPO VIIRS SST Users</a:t>
            </a:r>
            <a:endParaRPr lang="en-US" sz="2800" b="1" dirty="0">
              <a:solidFill>
                <a:srgbClr val="FF0000"/>
              </a:solidFill>
            </a:endParaRPr>
          </a:p>
        </p:txBody>
      </p:sp>
      <p:sp>
        <p:nvSpPr>
          <p:cNvPr id="36869" name="Date Placeholder 9"/>
          <p:cNvSpPr>
            <a:spLocks noGrp="1"/>
          </p:cNvSpPr>
          <p:nvPr>
            <p:ph type="dt" sz="quarter" idx="10"/>
          </p:nvPr>
        </p:nvSpPr>
        <p:spPr>
          <a:noFill/>
        </p:spPr>
        <p:txBody>
          <a:bodyPr/>
          <a:lstStyle/>
          <a:p>
            <a:r>
              <a:rPr lang="en-US" smtClean="0"/>
              <a:t>3 September 2014</a:t>
            </a:r>
          </a:p>
        </p:txBody>
      </p:sp>
      <p:sp>
        <p:nvSpPr>
          <p:cNvPr id="36870" name="Footer Placeholder 10"/>
          <p:cNvSpPr>
            <a:spLocks noGrp="1"/>
          </p:cNvSpPr>
          <p:nvPr>
            <p:ph type="ftr" sz="quarter" idx="11"/>
          </p:nvPr>
        </p:nvSpPr>
        <p:spPr>
          <a:noFill/>
        </p:spPr>
        <p:txBody>
          <a:bodyPr/>
          <a:lstStyle/>
          <a:p>
            <a:r>
              <a:rPr lang="en-US" smtClean="0"/>
              <a:t>JPSS SST Val3 Maturity Review</a:t>
            </a:r>
          </a:p>
        </p:txBody>
      </p:sp>
      <p:sp>
        <p:nvSpPr>
          <p:cNvPr id="36871" name="Slide Number Placeholder 11"/>
          <p:cNvSpPr>
            <a:spLocks noGrp="1"/>
          </p:cNvSpPr>
          <p:nvPr>
            <p:ph type="sldNum" sz="quarter" idx="12"/>
          </p:nvPr>
        </p:nvSpPr>
        <p:spPr>
          <a:noFill/>
        </p:spPr>
        <p:txBody>
          <a:bodyPr/>
          <a:lstStyle/>
          <a:p>
            <a:fld id="{0513E967-306F-4F72-9F77-7370855A0C05}" type="slidenum">
              <a:rPr lang="en-US" smtClean="0"/>
              <a:pPr/>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a:xfrm>
            <a:off x="762000" y="904009"/>
            <a:ext cx="8153400" cy="5817465"/>
          </a:xfrm>
        </p:spPr>
        <p:txBody>
          <a:bodyPr>
            <a:normAutofit/>
          </a:bodyPr>
          <a:lstStyle/>
          <a:p>
            <a:pPr>
              <a:spcBef>
                <a:spcPts val="600"/>
              </a:spcBef>
              <a:buNone/>
            </a:pPr>
            <a:r>
              <a:rPr lang="en-US" sz="2000" b="1" dirty="0" smtClean="0"/>
              <a:t>Current and/or Interested Users</a:t>
            </a:r>
          </a:p>
          <a:p>
            <a:pPr>
              <a:spcBef>
                <a:spcPts val="600"/>
              </a:spcBef>
              <a:buFontTx/>
              <a:buBlip>
                <a:blip r:embed="rId2"/>
              </a:buBlip>
            </a:pPr>
            <a:r>
              <a:rPr lang="en-US" sz="2000" b="1" dirty="0" smtClean="0">
                <a:solidFill>
                  <a:srgbClr val="0000FF"/>
                </a:solidFill>
              </a:rPr>
              <a:t>NOAA STAR (GEO/POLAR Blended L4) – Eileen Maturi</a:t>
            </a:r>
          </a:p>
          <a:p>
            <a:pPr>
              <a:spcBef>
                <a:spcPts val="600"/>
              </a:spcBef>
              <a:buFontTx/>
              <a:buBlip>
                <a:blip r:embed="rId2"/>
              </a:buBlip>
            </a:pPr>
            <a:r>
              <a:rPr lang="en-US" sz="2000" dirty="0" smtClean="0"/>
              <a:t>NOAA STAR (Coral Reef Watch) – Mark Eakin</a:t>
            </a:r>
          </a:p>
          <a:p>
            <a:pPr>
              <a:spcBef>
                <a:spcPts val="600"/>
              </a:spcBef>
              <a:buBlip>
                <a:blip r:embed="rId2"/>
              </a:buBlip>
            </a:pPr>
            <a:r>
              <a:rPr lang="en-US" sz="2000" dirty="0" smtClean="0"/>
              <a:t>NOS (Chesapeake Bay Ecosystem analysis) – Chris Brown</a:t>
            </a:r>
          </a:p>
          <a:p>
            <a:pPr>
              <a:spcBef>
                <a:spcPts val="600"/>
              </a:spcBef>
              <a:buBlip>
                <a:blip r:embed="rId2"/>
              </a:buBlip>
            </a:pPr>
            <a:r>
              <a:rPr lang="en-US" sz="2000" dirty="0" smtClean="0"/>
              <a:t>NCDC (Reynolds SST L4) – Viva Banzon</a:t>
            </a:r>
          </a:p>
          <a:p>
            <a:pPr>
              <a:spcBef>
                <a:spcPts val="600"/>
              </a:spcBef>
              <a:buBlip>
                <a:blip r:embed="rId2"/>
              </a:buBlip>
            </a:pPr>
            <a:r>
              <a:rPr lang="en-US" sz="2000" dirty="0" smtClean="0"/>
              <a:t>NASA JPL (JPL MUR L4) – Mike Chin</a:t>
            </a:r>
          </a:p>
          <a:p>
            <a:pPr>
              <a:spcBef>
                <a:spcPts val="600"/>
              </a:spcBef>
              <a:buFontTx/>
              <a:buBlip>
                <a:blip r:embed="rId2"/>
              </a:buBlip>
            </a:pPr>
            <a:endParaRPr lang="en-US" sz="2000" dirty="0" smtClean="0"/>
          </a:p>
          <a:p>
            <a:pPr>
              <a:spcBef>
                <a:spcPts val="600"/>
              </a:spcBef>
              <a:buNone/>
            </a:pPr>
            <a:r>
              <a:rPr lang="en-US" sz="2000" b="1" dirty="0" smtClean="0"/>
              <a:t>Work also underway with</a:t>
            </a:r>
          </a:p>
          <a:p>
            <a:pPr>
              <a:spcBef>
                <a:spcPts val="600"/>
              </a:spcBef>
              <a:buBlip>
                <a:blip r:embed="rId2"/>
              </a:buBlip>
            </a:pPr>
            <a:r>
              <a:rPr lang="en-US" sz="2000" dirty="0" smtClean="0"/>
              <a:t>NCEP/CPC/OPC – Bob Grumbine, </a:t>
            </a:r>
            <a:r>
              <a:rPr lang="en-US" sz="2000" dirty="0" err="1" smtClean="0"/>
              <a:t>Avichal</a:t>
            </a:r>
            <a:r>
              <a:rPr lang="en-US" sz="2000" dirty="0" smtClean="0"/>
              <a:t> </a:t>
            </a:r>
            <a:r>
              <a:rPr lang="en-US" sz="2000" dirty="0" err="1" smtClean="0"/>
              <a:t>Mehra</a:t>
            </a:r>
            <a:r>
              <a:rPr lang="en-US" sz="2000" dirty="0" smtClean="0"/>
              <a:t>; Joe Sienkiewicz </a:t>
            </a:r>
          </a:p>
          <a:p>
            <a:pPr>
              <a:spcBef>
                <a:spcPts val="600"/>
              </a:spcBef>
              <a:buBlip>
                <a:blip r:embed="rId2"/>
              </a:buBlip>
            </a:pPr>
            <a:r>
              <a:rPr lang="en-US" sz="2000" dirty="0" smtClean="0"/>
              <a:t>NASA GMAO (MERRA) – Ricardo </a:t>
            </a:r>
            <a:r>
              <a:rPr lang="en-US" sz="2000" dirty="0" err="1" smtClean="0"/>
              <a:t>Todling</a:t>
            </a:r>
            <a:endParaRPr lang="en-US" sz="2000" dirty="0" smtClean="0"/>
          </a:p>
          <a:p>
            <a:pPr>
              <a:spcBef>
                <a:spcPts val="600"/>
              </a:spcBef>
              <a:buBlip>
                <a:blip r:embed="rId2"/>
              </a:buBlip>
            </a:pPr>
            <a:r>
              <a:rPr lang="en-US" sz="2000" dirty="0" smtClean="0"/>
              <a:t>Coast Watch – John Sapper</a:t>
            </a:r>
          </a:p>
          <a:p>
            <a:pPr>
              <a:spcBef>
                <a:spcPts val="600"/>
              </a:spcBef>
              <a:buBlip>
                <a:blip r:embed="rId2"/>
              </a:buBlip>
            </a:pPr>
            <a:r>
              <a:rPr lang="en-US" sz="2000" dirty="0" smtClean="0"/>
              <a:t>NMFS – Cara Wilson/John Sapper</a:t>
            </a:r>
          </a:p>
          <a:p>
            <a:pPr>
              <a:spcBef>
                <a:spcPts val="600"/>
              </a:spcBef>
              <a:buFontTx/>
              <a:buBlip>
                <a:blip r:embed="rId2"/>
              </a:buBlip>
            </a:pPr>
            <a:r>
              <a:rPr lang="en-US" sz="2000" dirty="0" smtClean="0"/>
              <a:t>URI – Peter Cornillon</a:t>
            </a:r>
          </a:p>
        </p:txBody>
      </p:sp>
      <p:sp>
        <p:nvSpPr>
          <p:cNvPr id="38915" name="Line 5"/>
          <p:cNvSpPr>
            <a:spLocks noChangeShapeType="1"/>
          </p:cNvSpPr>
          <p:nvPr/>
        </p:nvSpPr>
        <p:spPr bwMode="auto">
          <a:xfrm>
            <a:off x="1828800" y="762000"/>
            <a:ext cx="5867400" cy="0"/>
          </a:xfrm>
          <a:prstGeom prst="line">
            <a:avLst/>
          </a:prstGeom>
          <a:noFill/>
          <a:ln w="38100" cmpd="dbl">
            <a:solidFill>
              <a:schemeClr val="tx1"/>
            </a:solidFill>
            <a:round/>
            <a:headEnd/>
            <a:tailEnd/>
          </a:ln>
        </p:spPr>
        <p:txBody>
          <a:bodyPr/>
          <a:lstStyle/>
          <a:p>
            <a:endParaRPr lang="en-US"/>
          </a:p>
        </p:txBody>
      </p:sp>
      <p:sp>
        <p:nvSpPr>
          <p:cNvPr id="38916" name="Rectangle 19"/>
          <p:cNvSpPr>
            <a:spLocks noChangeArrowheads="1"/>
          </p:cNvSpPr>
          <p:nvPr/>
        </p:nvSpPr>
        <p:spPr bwMode="auto">
          <a:xfrm>
            <a:off x="304800" y="152400"/>
            <a:ext cx="8458200" cy="523875"/>
          </a:xfrm>
          <a:prstGeom prst="rect">
            <a:avLst/>
          </a:prstGeom>
          <a:noFill/>
          <a:ln w="9525">
            <a:noFill/>
            <a:miter lim="800000"/>
            <a:headEnd/>
            <a:tailEnd/>
          </a:ln>
        </p:spPr>
        <p:txBody>
          <a:bodyPr>
            <a:spAutoFit/>
          </a:bodyPr>
          <a:lstStyle/>
          <a:p>
            <a:pPr algn="ctr"/>
            <a:r>
              <a:rPr lang="en-US" sz="2800" b="1" dirty="0" smtClean="0">
                <a:solidFill>
                  <a:srgbClr val="006666"/>
                </a:solidFill>
              </a:rPr>
              <a:t>NASA and NOAA JPSS </a:t>
            </a:r>
            <a:r>
              <a:rPr lang="en-US" sz="2800" b="1" dirty="0">
                <a:solidFill>
                  <a:srgbClr val="006666"/>
                </a:solidFill>
              </a:rPr>
              <a:t>SST Users</a:t>
            </a:r>
          </a:p>
        </p:txBody>
      </p:sp>
      <p:sp>
        <p:nvSpPr>
          <p:cNvPr id="38917" name="Date Placeholder 9"/>
          <p:cNvSpPr>
            <a:spLocks noGrp="1"/>
          </p:cNvSpPr>
          <p:nvPr>
            <p:ph type="dt" sz="quarter" idx="10"/>
          </p:nvPr>
        </p:nvSpPr>
        <p:spPr>
          <a:noFill/>
        </p:spPr>
        <p:txBody>
          <a:bodyPr/>
          <a:lstStyle/>
          <a:p>
            <a:r>
              <a:rPr lang="en-US" smtClean="0"/>
              <a:t>3 September 2014</a:t>
            </a:r>
            <a:endParaRPr lang="en-US" dirty="0" smtClean="0"/>
          </a:p>
        </p:txBody>
      </p:sp>
      <p:sp>
        <p:nvSpPr>
          <p:cNvPr id="38918" name="Footer Placeholder 10"/>
          <p:cNvSpPr>
            <a:spLocks noGrp="1"/>
          </p:cNvSpPr>
          <p:nvPr>
            <p:ph type="ftr" sz="quarter" idx="11"/>
          </p:nvPr>
        </p:nvSpPr>
        <p:spPr>
          <a:noFill/>
        </p:spPr>
        <p:txBody>
          <a:bodyPr/>
          <a:lstStyle/>
          <a:p>
            <a:r>
              <a:rPr lang="en-US" smtClean="0"/>
              <a:t>JPSS SST Val3 Maturity Review</a:t>
            </a:r>
          </a:p>
        </p:txBody>
      </p:sp>
      <p:sp>
        <p:nvSpPr>
          <p:cNvPr id="38919" name="Slide Number Placeholder 11"/>
          <p:cNvSpPr>
            <a:spLocks noGrp="1"/>
          </p:cNvSpPr>
          <p:nvPr>
            <p:ph type="sldNum" sz="quarter" idx="12"/>
          </p:nvPr>
        </p:nvSpPr>
        <p:spPr>
          <a:noFill/>
        </p:spPr>
        <p:txBody>
          <a:bodyPr/>
          <a:lstStyle/>
          <a:p>
            <a:fld id="{E4E5B88B-FBBD-48F5-947C-5A1308CEE978}" type="slidenum">
              <a:rPr lang="en-US" smtClean="0"/>
              <a:pPr/>
              <a:t>59</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153400" cy="5334000"/>
          </a:xfrm>
        </p:spPr>
        <p:txBody>
          <a:bodyPr>
            <a:normAutofit fontScale="92500" lnSpcReduction="20000"/>
          </a:bodyPr>
          <a:lstStyle/>
          <a:p>
            <a:pPr>
              <a:buNone/>
            </a:pPr>
            <a:r>
              <a:rPr lang="en-US" sz="2600" b="1" u="sng" dirty="0" smtClean="0"/>
              <a:t>Validated Stage 1 (Jul’2014):</a:t>
            </a:r>
          </a:p>
          <a:p>
            <a:pPr marL="4763" lvl="1" indent="0">
              <a:buSzPct val="80000"/>
              <a:buNone/>
            </a:pPr>
            <a:r>
              <a:rPr lang="en-US" sz="2000" dirty="0" smtClean="0"/>
              <a:t>Using a limited set of samples, the algorithm output is shown to meet the threshold performance attributes identified in the JPSS Level 1 Requirements Supplement with the exception of the S-NPP Performance Exclusions</a:t>
            </a:r>
          </a:p>
          <a:p>
            <a:pPr marL="4763" lvl="1" indent="0">
              <a:buSzPct val="80000"/>
              <a:buNone/>
            </a:pPr>
            <a:endParaRPr lang="en-US" sz="1100" dirty="0" smtClean="0"/>
          </a:p>
          <a:p>
            <a:pPr marL="4763" indent="0">
              <a:buNone/>
            </a:pPr>
            <a:r>
              <a:rPr lang="en-US" sz="2600" b="1" u="sng" dirty="0"/>
              <a:t>Validated Stage </a:t>
            </a:r>
            <a:r>
              <a:rPr lang="en-US" sz="2600" b="1" u="sng" dirty="0" smtClean="0"/>
              <a:t>2 (Oct’2014):</a:t>
            </a:r>
            <a:endParaRPr lang="en-US" sz="2600" b="1" u="sng" dirty="0"/>
          </a:p>
          <a:p>
            <a:pPr marL="4763" lvl="1" indent="0">
              <a:buSzPct val="80000"/>
              <a:buNone/>
            </a:pPr>
            <a:r>
              <a:rPr lang="en-US" sz="2000" dirty="0"/>
              <a:t>Using a moderate set of samples, the algorithm output is shown to meet the threshold performance attributes identified in the JPSS Level 1 Requirements Supplement with the exception of the S-NPP Performance </a:t>
            </a:r>
            <a:r>
              <a:rPr lang="en-US" sz="2000" dirty="0" smtClean="0"/>
              <a:t>Exclusions</a:t>
            </a:r>
          </a:p>
          <a:p>
            <a:pPr marL="4763" lvl="1" indent="0">
              <a:buSzPct val="80000"/>
              <a:buNone/>
            </a:pPr>
            <a:endParaRPr lang="en-US" sz="1100" dirty="0"/>
          </a:p>
          <a:p>
            <a:pPr marL="4763" indent="0">
              <a:buNone/>
            </a:pPr>
            <a:r>
              <a:rPr lang="en-US" sz="2600" b="1" u="sng" dirty="0"/>
              <a:t>Validated Stage </a:t>
            </a:r>
            <a:r>
              <a:rPr lang="en-US" sz="2600" b="1" u="sng" dirty="0" smtClean="0"/>
              <a:t>3 (Apr’2015):</a:t>
            </a:r>
            <a:endParaRPr lang="en-US" sz="2600" b="1" u="sng" dirty="0"/>
          </a:p>
          <a:p>
            <a:pPr marL="4763" lvl="1" indent="0">
              <a:buSzPct val="80000"/>
              <a:buNone/>
            </a:pPr>
            <a:r>
              <a:rPr lang="en-US" sz="2000" dirty="0"/>
              <a:t>Using a large set of samples representing global conditions over four seasons, the algorithm output is shown to meet the threshold performance attributes identified in the JPSS Level 1 Requirements Supplement with the exception of the S-NPP Performance </a:t>
            </a:r>
            <a:r>
              <a:rPr lang="en-US" sz="2000" dirty="0" smtClean="0"/>
              <a:t>Exclusions</a:t>
            </a:r>
          </a:p>
          <a:p>
            <a:pPr marL="4763" lvl="1" indent="0">
              <a:buSzPct val="80000"/>
              <a:buNone/>
            </a:pPr>
            <a:endParaRPr lang="en-US" sz="1100" dirty="0" smtClean="0"/>
          </a:p>
          <a:p>
            <a:pPr marL="4763" lvl="1" indent="0">
              <a:buSzPct val="80000"/>
              <a:buNone/>
            </a:pPr>
            <a:r>
              <a:rPr lang="en-US" sz="2000" b="1" dirty="0" smtClean="0">
                <a:solidFill>
                  <a:srgbClr val="0000FF"/>
                </a:solidFill>
              </a:rPr>
              <a:t>SST Team recommends to declare JPSS SST “Validated Stage 3”. We are ahead of schedule due to the use of mature ACSPO product</a:t>
            </a:r>
            <a:endParaRPr lang="en-US" sz="2000" b="1" dirty="0">
              <a:solidFill>
                <a:srgbClr val="0000FF"/>
              </a:solidFill>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pPr/>
              <a:t>6</a:t>
            </a:fld>
            <a:endParaRPr lang="en-US" dirty="0"/>
          </a:p>
        </p:txBody>
      </p:sp>
      <p:sp>
        <p:nvSpPr>
          <p:cNvPr id="5" name="Rectangle 19"/>
          <p:cNvSpPr>
            <a:spLocks noChangeArrowheads="1"/>
          </p:cNvSpPr>
          <p:nvPr/>
        </p:nvSpPr>
        <p:spPr bwMode="auto">
          <a:xfrm>
            <a:off x="76200" y="152400"/>
            <a:ext cx="8686800" cy="523220"/>
          </a:xfrm>
          <a:prstGeom prst="rect">
            <a:avLst/>
          </a:prstGeom>
          <a:noFill/>
          <a:ln w="9525">
            <a:noFill/>
            <a:miter lim="800000"/>
            <a:headEnd/>
            <a:tailEnd/>
          </a:ln>
        </p:spPr>
        <p:txBody>
          <a:bodyPr>
            <a:prstTxWarp prst="textNoShape">
              <a:avLst/>
            </a:prstTxWarp>
            <a:spAutoFit/>
          </a:bodyPr>
          <a:lstStyle/>
          <a:p>
            <a:pPr algn="ctr"/>
            <a:r>
              <a:rPr lang="en-US" sz="2800" b="1" dirty="0" smtClean="0">
                <a:solidFill>
                  <a:srgbClr val="006666"/>
                </a:solidFill>
              </a:rPr>
              <a:t>SNPP Validation Maturity </a:t>
            </a:r>
            <a:r>
              <a:rPr lang="en-US" sz="2800" b="1" dirty="0" smtClean="0">
                <a:solidFill>
                  <a:srgbClr val="006666"/>
                </a:solidFill>
              </a:rPr>
              <a:t>Stages &amp; SST Schedule</a:t>
            </a:r>
            <a:endParaRPr lang="en-US" sz="2800" b="1" dirty="0">
              <a:solidFill>
                <a:srgbClr val="006666"/>
              </a:solidFill>
            </a:endParaRPr>
          </a:p>
        </p:txBody>
      </p:sp>
      <p:sp>
        <p:nvSpPr>
          <p:cNvPr id="6"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prstTxWarp prst="textNoShape">
              <a:avLst/>
            </a:prstTxWarp>
          </a:bodyPr>
          <a:lstStyle/>
          <a:p>
            <a:endParaRPr lang="en-US"/>
          </a:p>
        </p:txBody>
      </p:sp>
      <p:cxnSp>
        <p:nvCxnSpPr>
          <p:cNvPr id="9" name="Straight Arrow Connector 8"/>
          <p:cNvCxnSpPr/>
          <p:nvPr/>
        </p:nvCxnSpPr>
        <p:spPr>
          <a:xfrm>
            <a:off x="0" y="4267200"/>
            <a:ext cx="685800" cy="0"/>
          </a:xfrm>
          <a:prstGeom prst="straightConnector1">
            <a:avLst/>
          </a:prstGeom>
          <a:ln w="63500" cmpd="sng">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pPr>
              <a:defRPr/>
            </a:pPr>
            <a:r>
              <a:rPr lang="en-US" smtClean="0"/>
              <a:t>3 September 2014</a:t>
            </a:r>
            <a:endParaRPr lang="en-US"/>
          </a:p>
        </p:txBody>
      </p:sp>
      <p:sp>
        <p:nvSpPr>
          <p:cNvPr id="11" name="Footer Placeholder 10"/>
          <p:cNvSpPr>
            <a:spLocks noGrp="1"/>
          </p:cNvSpPr>
          <p:nvPr>
            <p:ph type="ftr" sz="quarter" idx="11"/>
          </p:nvPr>
        </p:nvSpPr>
        <p:spPr/>
        <p:txBody>
          <a:bodyPr/>
          <a:lstStyle/>
          <a:p>
            <a:pPr>
              <a:defRPr/>
            </a:pPr>
            <a:r>
              <a:rPr lang="en-US" smtClean="0"/>
              <a:t>JPSS SST Val3 Maturity Review</a:t>
            </a:r>
            <a:endParaRPr lang="en-US"/>
          </a:p>
        </p:txBody>
      </p:sp>
    </p:spTree>
    <p:extLst>
      <p:ext uri="{BB962C8B-B14F-4D97-AF65-F5344CB8AC3E}">
        <p14:creationId xmlns:p14="http://schemas.microsoft.com/office/powerpoint/2010/main" xmlns="" val="320223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Effect transition="in" filter="dissolve">
                                      <p:cBhvr>
                                        <p:cTn id="1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a:xfrm>
            <a:off x="762000" y="910935"/>
            <a:ext cx="8077200" cy="5334000"/>
          </a:xfrm>
        </p:spPr>
        <p:txBody>
          <a:bodyPr>
            <a:normAutofit/>
          </a:bodyPr>
          <a:lstStyle/>
          <a:p>
            <a:pPr>
              <a:spcBef>
                <a:spcPts val="600"/>
              </a:spcBef>
              <a:buNone/>
            </a:pPr>
            <a:r>
              <a:rPr lang="en-US" sz="2000" b="1" dirty="0" smtClean="0"/>
              <a:t>Current and/or Interested Users</a:t>
            </a:r>
          </a:p>
          <a:p>
            <a:pPr>
              <a:spcBef>
                <a:spcPts val="600"/>
              </a:spcBef>
              <a:buBlip>
                <a:blip r:embed="rId2"/>
              </a:buBlip>
            </a:pPr>
            <a:r>
              <a:rPr lang="en-US" sz="2000" b="1" dirty="0" smtClean="0">
                <a:solidFill>
                  <a:srgbClr val="0000FF"/>
                </a:solidFill>
              </a:rPr>
              <a:t>Canadian Met Centre (CMC L4) – Bruce Brasnett</a:t>
            </a:r>
          </a:p>
          <a:p>
            <a:pPr>
              <a:spcBef>
                <a:spcPts val="600"/>
              </a:spcBef>
              <a:buFontTx/>
              <a:buBlip>
                <a:blip r:embed="rId2"/>
              </a:buBlip>
            </a:pPr>
            <a:r>
              <a:rPr lang="en-US" sz="2000" dirty="0" smtClean="0"/>
              <a:t>Australian Bureau of Meteorology (GAMSSA L4) – Helen Beggs</a:t>
            </a:r>
          </a:p>
          <a:p>
            <a:pPr>
              <a:spcBef>
                <a:spcPts val="600"/>
              </a:spcBef>
              <a:buBlip>
                <a:blip r:embed="rId2"/>
              </a:buBlip>
            </a:pPr>
            <a:r>
              <a:rPr lang="en-US" sz="2000" dirty="0" smtClean="0"/>
              <a:t>UK Met Office (OSTIA L4) – Emma Fiedler</a:t>
            </a:r>
          </a:p>
          <a:p>
            <a:pPr>
              <a:spcBef>
                <a:spcPts val="600"/>
              </a:spcBef>
              <a:buBlip>
                <a:blip r:embed="rId2"/>
              </a:buBlip>
            </a:pPr>
            <a:r>
              <a:rPr lang="en-US" sz="2000" dirty="0" smtClean="0"/>
              <a:t>Japanese Met Agency (MGD L4) – Shiro Ishizaki</a:t>
            </a:r>
          </a:p>
          <a:p>
            <a:pPr>
              <a:spcBef>
                <a:spcPts val="600"/>
              </a:spcBef>
              <a:buBlip>
                <a:blip r:embed="rId2"/>
              </a:buBlip>
            </a:pPr>
            <a:r>
              <a:rPr lang="en-US" altLang="zh-CN" sz="2000" dirty="0" smtClean="0">
                <a:ea typeface="宋体" pitchFamily="2" charset="-122"/>
              </a:rPr>
              <a:t>DMI, Denmark (DMI L4) – Jacob L. Høyer</a:t>
            </a:r>
          </a:p>
          <a:p>
            <a:pPr>
              <a:spcBef>
                <a:spcPts val="600"/>
              </a:spcBef>
              <a:buFontTx/>
              <a:buBlip>
                <a:blip r:embed="rId2"/>
              </a:buBlip>
            </a:pPr>
            <a:r>
              <a:rPr lang="en-US" sz="2000" dirty="0" smtClean="0"/>
              <a:t>EUMETSAT (EUMETCAST) – Simon Elliott</a:t>
            </a:r>
          </a:p>
          <a:p>
            <a:pPr>
              <a:spcBef>
                <a:spcPts val="600"/>
              </a:spcBef>
              <a:buFontTx/>
              <a:buBlip>
                <a:blip r:embed="rId2"/>
              </a:buBlip>
            </a:pPr>
            <a:r>
              <a:rPr lang="en-US" sz="2000" dirty="0" smtClean="0"/>
              <a:t>JPL/PO DAAC (Archive) – Ed Armstrong</a:t>
            </a:r>
          </a:p>
          <a:p>
            <a:pPr>
              <a:spcBef>
                <a:spcPts val="600"/>
              </a:spcBef>
              <a:buBlip>
                <a:blip r:embed="rId2"/>
              </a:buBlip>
            </a:pPr>
            <a:r>
              <a:rPr lang="en-US" sz="2000" dirty="0" smtClean="0"/>
              <a:t>IFREMER, France (</a:t>
            </a:r>
            <a:r>
              <a:rPr lang="en-US" sz="2000" dirty="0" err="1" smtClean="0"/>
              <a:t>Odyssea</a:t>
            </a:r>
            <a:r>
              <a:rPr lang="en-US" sz="2000" dirty="0" smtClean="0"/>
              <a:t> L4) – </a:t>
            </a:r>
            <a:r>
              <a:rPr lang="en-US" altLang="zh-CN" sz="2000" dirty="0" smtClean="0">
                <a:ea typeface="宋体" pitchFamily="2" charset="-122"/>
              </a:rPr>
              <a:t>J</a:t>
            </a:r>
            <a:r>
              <a:rPr lang="en-US" sz="2000" dirty="0" smtClean="0"/>
              <a:t>ean-François Piolle, Emmanuelle Autret</a:t>
            </a:r>
            <a:endParaRPr lang="en-US" altLang="zh-CN" sz="2000" dirty="0" smtClean="0">
              <a:ea typeface="宋体" pitchFamily="2" charset="-122"/>
            </a:endParaRPr>
          </a:p>
          <a:p>
            <a:pPr>
              <a:spcBef>
                <a:spcPts val="600"/>
              </a:spcBef>
              <a:buBlip>
                <a:blip r:embed="rId2"/>
              </a:buBlip>
            </a:pPr>
            <a:endParaRPr lang="en-US" sz="2000" dirty="0" smtClean="0"/>
          </a:p>
          <a:p>
            <a:pPr>
              <a:spcBef>
                <a:spcPts val="600"/>
              </a:spcBef>
              <a:buNone/>
            </a:pPr>
            <a:r>
              <a:rPr lang="en-US" sz="2000" b="1" dirty="0" smtClean="0"/>
              <a:t>To be polled</a:t>
            </a:r>
          </a:p>
          <a:p>
            <a:pPr>
              <a:spcBef>
                <a:spcPts val="600"/>
              </a:spcBef>
              <a:buFontTx/>
              <a:buBlip>
                <a:blip r:embed="rId2"/>
              </a:buBlip>
            </a:pPr>
            <a:r>
              <a:rPr lang="en-US" sz="2000" dirty="0" smtClean="0"/>
              <a:t>Other users to be polled at GHRSST Meeting, June 2014, Cape Town</a:t>
            </a:r>
          </a:p>
        </p:txBody>
      </p:sp>
      <p:sp>
        <p:nvSpPr>
          <p:cNvPr id="38915" name="Line 5"/>
          <p:cNvSpPr>
            <a:spLocks noChangeShapeType="1"/>
          </p:cNvSpPr>
          <p:nvPr/>
        </p:nvSpPr>
        <p:spPr bwMode="auto">
          <a:xfrm>
            <a:off x="1828800" y="762000"/>
            <a:ext cx="5867400" cy="0"/>
          </a:xfrm>
          <a:prstGeom prst="line">
            <a:avLst/>
          </a:prstGeom>
          <a:noFill/>
          <a:ln w="38100" cmpd="dbl">
            <a:solidFill>
              <a:schemeClr val="tx1"/>
            </a:solidFill>
            <a:round/>
            <a:headEnd/>
            <a:tailEnd/>
          </a:ln>
        </p:spPr>
        <p:txBody>
          <a:bodyPr/>
          <a:lstStyle/>
          <a:p>
            <a:endParaRPr lang="en-US"/>
          </a:p>
        </p:txBody>
      </p:sp>
      <p:sp>
        <p:nvSpPr>
          <p:cNvPr id="38916" name="Rectangle 19"/>
          <p:cNvSpPr>
            <a:spLocks noChangeArrowheads="1"/>
          </p:cNvSpPr>
          <p:nvPr/>
        </p:nvSpPr>
        <p:spPr bwMode="auto">
          <a:xfrm>
            <a:off x="304800" y="152400"/>
            <a:ext cx="8458200" cy="523875"/>
          </a:xfrm>
          <a:prstGeom prst="rect">
            <a:avLst/>
          </a:prstGeom>
          <a:noFill/>
          <a:ln w="9525">
            <a:noFill/>
            <a:miter lim="800000"/>
            <a:headEnd/>
            <a:tailEnd/>
          </a:ln>
        </p:spPr>
        <p:txBody>
          <a:bodyPr>
            <a:spAutoFit/>
          </a:bodyPr>
          <a:lstStyle/>
          <a:p>
            <a:pPr algn="ctr"/>
            <a:r>
              <a:rPr lang="en-US" sz="2800" b="1" dirty="0" smtClean="0">
                <a:solidFill>
                  <a:srgbClr val="006666"/>
                </a:solidFill>
              </a:rPr>
              <a:t>International JPSS </a:t>
            </a:r>
            <a:r>
              <a:rPr lang="en-US" sz="2800" b="1" dirty="0">
                <a:solidFill>
                  <a:srgbClr val="006666"/>
                </a:solidFill>
              </a:rPr>
              <a:t>SST Users</a:t>
            </a:r>
          </a:p>
        </p:txBody>
      </p:sp>
      <p:sp>
        <p:nvSpPr>
          <p:cNvPr id="38917" name="Date Placeholder 9"/>
          <p:cNvSpPr>
            <a:spLocks noGrp="1"/>
          </p:cNvSpPr>
          <p:nvPr>
            <p:ph type="dt" sz="quarter" idx="10"/>
          </p:nvPr>
        </p:nvSpPr>
        <p:spPr>
          <a:noFill/>
        </p:spPr>
        <p:txBody>
          <a:bodyPr/>
          <a:lstStyle/>
          <a:p>
            <a:r>
              <a:rPr lang="en-US" smtClean="0"/>
              <a:t>3 September 2014</a:t>
            </a:r>
          </a:p>
        </p:txBody>
      </p:sp>
      <p:sp>
        <p:nvSpPr>
          <p:cNvPr id="38918" name="Footer Placeholder 10"/>
          <p:cNvSpPr>
            <a:spLocks noGrp="1"/>
          </p:cNvSpPr>
          <p:nvPr>
            <p:ph type="ftr" sz="quarter" idx="11"/>
          </p:nvPr>
        </p:nvSpPr>
        <p:spPr>
          <a:noFill/>
        </p:spPr>
        <p:txBody>
          <a:bodyPr/>
          <a:lstStyle/>
          <a:p>
            <a:r>
              <a:rPr lang="en-US" smtClean="0"/>
              <a:t>JPSS SST Val3 Maturity Review</a:t>
            </a:r>
          </a:p>
        </p:txBody>
      </p:sp>
      <p:sp>
        <p:nvSpPr>
          <p:cNvPr id="38919" name="Slide Number Placeholder 11"/>
          <p:cNvSpPr>
            <a:spLocks noGrp="1"/>
          </p:cNvSpPr>
          <p:nvPr>
            <p:ph type="sldNum" sz="quarter" idx="12"/>
          </p:nvPr>
        </p:nvSpPr>
        <p:spPr>
          <a:noFill/>
        </p:spPr>
        <p:txBody>
          <a:bodyPr/>
          <a:lstStyle/>
          <a:p>
            <a:fld id="{E4E5B88B-FBBD-48F5-947C-5A1308CEE978}" type="slidenum">
              <a:rPr lang="en-US" smtClean="0"/>
              <a:pPr/>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lstStyle/>
          <a:p>
            <a:endParaRPr lang="en-US"/>
          </a:p>
        </p:txBody>
      </p:sp>
      <p:sp>
        <p:nvSpPr>
          <p:cNvPr id="36867" name="Text Box 12"/>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36868" name="Rectangle 19"/>
          <p:cNvSpPr>
            <a:spLocks noChangeArrowheads="1"/>
          </p:cNvSpPr>
          <p:nvPr/>
        </p:nvSpPr>
        <p:spPr bwMode="auto">
          <a:xfrm>
            <a:off x="838200" y="2438400"/>
            <a:ext cx="7467600" cy="646113"/>
          </a:xfrm>
          <a:prstGeom prst="rect">
            <a:avLst/>
          </a:prstGeom>
          <a:noFill/>
          <a:ln w="9525">
            <a:noFill/>
            <a:miter lim="800000"/>
            <a:headEnd/>
            <a:tailEnd/>
          </a:ln>
        </p:spPr>
        <p:txBody>
          <a:bodyPr>
            <a:spAutoFit/>
          </a:bodyPr>
          <a:lstStyle/>
          <a:p>
            <a:pPr algn="ctr"/>
            <a:r>
              <a:rPr lang="en-US" sz="3600" b="1" dirty="0"/>
              <a:t>Users’ </a:t>
            </a:r>
            <a:r>
              <a:rPr lang="en-US" sz="3600" b="1" dirty="0" smtClean="0"/>
              <a:t>Feedback</a:t>
            </a:r>
            <a:endParaRPr lang="en-US" sz="2800" b="1" dirty="0">
              <a:solidFill>
                <a:srgbClr val="FF0000"/>
              </a:solidFill>
            </a:endParaRPr>
          </a:p>
        </p:txBody>
      </p:sp>
      <p:sp>
        <p:nvSpPr>
          <p:cNvPr id="36869" name="Date Placeholder 9"/>
          <p:cNvSpPr>
            <a:spLocks noGrp="1"/>
          </p:cNvSpPr>
          <p:nvPr>
            <p:ph type="dt" sz="quarter" idx="10"/>
          </p:nvPr>
        </p:nvSpPr>
        <p:spPr>
          <a:noFill/>
        </p:spPr>
        <p:txBody>
          <a:bodyPr/>
          <a:lstStyle/>
          <a:p>
            <a:r>
              <a:rPr lang="en-US" smtClean="0"/>
              <a:t>3 September 2014</a:t>
            </a:r>
          </a:p>
        </p:txBody>
      </p:sp>
      <p:sp>
        <p:nvSpPr>
          <p:cNvPr id="36870" name="Footer Placeholder 10"/>
          <p:cNvSpPr>
            <a:spLocks noGrp="1"/>
          </p:cNvSpPr>
          <p:nvPr>
            <p:ph type="ftr" sz="quarter" idx="11"/>
          </p:nvPr>
        </p:nvSpPr>
        <p:spPr>
          <a:noFill/>
        </p:spPr>
        <p:txBody>
          <a:bodyPr/>
          <a:lstStyle/>
          <a:p>
            <a:r>
              <a:rPr lang="en-US" smtClean="0"/>
              <a:t>JPSS SST Val3 Maturity Review</a:t>
            </a:r>
          </a:p>
        </p:txBody>
      </p:sp>
      <p:sp>
        <p:nvSpPr>
          <p:cNvPr id="36871" name="Slide Number Placeholder 11"/>
          <p:cNvSpPr>
            <a:spLocks noGrp="1"/>
          </p:cNvSpPr>
          <p:nvPr>
            <p:ph type="sldNum" sz="quarter" idx="12"/>
          </p:nvPr>
        </p:nvSpPr>
        <p:spPr>
          <a:noFill/>
        </p:spPr>
        <p:txBody>
          <a:bodyPr/>
          <a:lstStyle/>
          <a:p>
            <a:fld id="{0513E967-306F-4F72-9F77-7370855A0C05}" type="slidenum">
              <a:rPr lang="en-US" smtClean="0"/>
              <a:pPr/>
              <a:t>61</a:t>
            </a:fld>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p:cNvPicPr>
          <p:nvPr/>
        </p:nvPicPr>
        <p:blipFill>
          <a:blip r:embed="rId2" cstate="print"/>
          <a:srcRect l="10768" t="5980" r="9230" b="6078"/>
          <a:stretch>
            <a:fillRect/>
          </a:stretch>
        </p:blipFill>
        <p:spPr bwMode="auto">
          <a:xfrm>
            <a:off x="914400" y="1421386"/>
            <a:ext cx="7315200" cy="4137025"/>
          </a:xfrm>
          <a:prstGeom prst="rect">
            <a:avLst/>
          </a:prstGeom>
          <a:noFill/>
          <a:ln w="9525">
            <a:noFill/>
            <a:miter lim="800000"/>
            <a:headEnd/>
            <a:tailEnd/>
          </a:ln>
        </p:spPr>
      </p:pic>
      <p:sp>
        <p:nvSpPr>
          <p:cNvPr id="6145" name="Title 2"/>
          <p:cNvSpPr>
            <a:spLocks noGrp="1"/>
          </p:cNvSpPr>
          <p:nvPr>
            <p:ph type="title"/>
          </p:nvPr>
        </p:nvSpPr>
        <p:spPr>
          <a:xfrm>
            <a:off x="457200" y="35645"/>
            <a:ext cx="8229600" cy="1143000"/>
          </a:xfrm>
        </p:spPr>
        <p:txBody>
          <a:bodyPr>
            <a:normAutofit/>
          </a:bodyPr>
          <a:lstStyle/>
          <a:p>
            <a:r>
              <a:rPr lang="en-US" sz="2800" dirty="0" smtClean="0">
                <a:ea typeface="ＭＳ Ｐゴシック" pitchFamily="34" charset="-128"/>
              </a:rPr>
              <a:t>Harris – NOAA Geo-Polar Blended L4 SST</a:t>
            </a:r>
          </a:p>
        </p:txBody>
      </p:sp>
      <p:sp>
        <p:nvSpPr>
          <p:cNvPr id="6146" name="Content Placeholder 1"/>
          <p:cNvSpPr>
            <a:spLocks noGrp="1"/>
          </p:cNvSpPr>
          <p:nvPr>
            <p:ph idx="1"/>
          </p:nvPr>
        </p:nvSpPr>
        <p:spPr>
          <a:xfrm>
            <a:off x="211138" y="1001713"/>
            <a:ext cx="8793162" cy="5199062"/>
          </a:xfrm>
        </p:spPr>
        <p:txBody>
          <a:bodyPr/>
          <a:lstStyle/>
          <a:p>
            <a:r>
              <a:rPr lang="en-US" sz="1600" dirty="0" smtClean="0">
                <a:ea typeface="ＭＳ Ｐゴシック" pitchFamily="34" charset="-128"/>
              </a:rPr>
              <a:t>VIIRS successfully incorporated into Geo-Polar Blended 5-km global SST analysis</a:t>
            </a:r>
          </a:p>
          <a:p>
            <a:endParaRPr lang="en-US" dirty="0" smtClean="0">
              <a:ea typeface="ＭＳ Ｐゴシック" pitchFamily="34" charset="-128"/>
            </a:endParaRPr>
          </a:p>
        </p:txBody>
      </p:sp>
      <p:sp>
        <p:nvSpPr>
          <p:cNvPr id="5" name="TextBox 4"/>
          <p:cNvSpPr txBox="1">
            <a:spLocks noChangeArrowheads="1"/>
          </p:cNvSpPr>
          <p:nvPr/>
        </p:nvSpPr>
        <p:spPr bwMode="auto">
          <a:xfrm>
            <a:off x="1993900" y="5631436"/>
            <a:ext cx="4951413" cy="369887"/>
          </a:xfrm>
          <a:prstGeom prst="rect">
            <a:avLst/>
          </a:prstGeom>
          <a:noFill/>
          <a:ln w="9525">
            <a:noFill/>
            <a:miter lim="800000"/>
            <a:headEnd/>
            <a:tailEnd/>
          </a:ln>
        </p:spPr>
        <p:txBody>
          <a:bodyPr>
            <a:spAutoFit/>
          </a:bodyPr>
          <a:lstStyle/>
          <a:p>
            <a:pPr algn="ctr"/>
            <a:r>
              <a:rPr lang="en-US" dirty="0"/>
              <a:t>Super-Ob</a:t>
            </a:r>
            <a:r>
              <a:rPr lang="ja-JP" altLang="en-US"/>
              <a:t>’</a:t>
            </a:r>
            <a:r>
              <a:rPr lang="en-US" altLang="ja-JP" dirty="0"/>
              <a:t>d VIIRS SST data</a:t>
            </a:r>
            <a:endParaRPr lang="en-US" dirty="0"/>
          </a:p>
        </p:txBody>
      </p:sp>
      <p:pic>
        <p:nvPicPr>
          <p:cNvPr id="6" name="Picture 5"/>
          <p:cNvPicPr>
            <a:picLocks noChangeAspect="1"/>
          </p:cNvPicPr>
          <p:nvPr/>
        </p:nvPicPr>
        <p:blipFill>
          <a:blip r:embed="rId3" cstate="print"/>
          <a:srcRect l="10768" t="5980" r="9230" b="6078"/>
          <a:stretch>
            <a:fillRect/>
          </a:stretch>
        </p:blipFill>
        <p:spPr bwMode="auto">
          <a:xfrm>
            <a:off x="914400" y="1421386"/>
            <a:ext cx="7315200" cy="4137025"/>
          </a:xfrm>
          <a:prstGeom prst="rect">
            <a:avLst/>
          </a:prstGeom>
          <a:noFill/>
          <a:ln w="9525">
            <a:noFill/>
            <a:miter lim="800000"/>
            <a:headEnd/>
            <a:tailEnd/>
          </a:ln>
        </p:spPr>
      </p:pic>
      <p:sp>
        <p:nvSpPr>
          <p:cNvPr id="7" name="TextBox 6"/>
          <p:cNvSpPr txBox="1">
            <a:spLocks noChangeArrowheads="1"/>
          </p:cNvSpPr>
          <p:nvPr/>
        </p:nvSpPr>
        <p:spPr bwMode="auto">
          <a:xfrm>
            <a:off x="2932113" y="5621045"/>
            <a:ext cx="3078162" cy="369887"/>
          </a:xfrm>
          <a:prstGeom prst="rect">
            <a:avLst/>
          </a:prstGeom>
          <a:noFill/>
          <a:ln w="9525">
            <a:noFill/>
            <a:miter lim="800000"/>
            <a:headEnd/>
            <a:tailEnd/>
          </a:ln>
        </p:spPr>
        <p:txBody>
          <a:bodyPr>
            <a:spAutoFit/>
          </a:bodyPr>
          <a:lstStyle/>
          <a:p>
            <a:pPr algn="ctr"/>
            <a:r>
              <a:rPr lang="en-US"/>
              <a:t>Final SST analysis</a:t>
            </a:r>
          </a:p>
        </p:txBody>
      </p:sp>
      <p:sp>
        <p:nvSpPr>
          <p:cNvPr id="8" name="Date Placeholder 7"/>
          <p:cNvSpPr>
            <a:spLocks noGrp="1"/>
          </p:cNvSpPr>
          <p:nvPr>
            <p:ph type="dt" sz="half" idx="10"/>
          </p:nvPr>
        </p:nvSpPr>
        <p:spPr/>
        <p:txBody>
          <a:bodyPr/>
          <a:lstStyle/>
          <a:p>
            <a:r>
              <a:rPr lang="en-US" smtClean="0"/>
              <a:t>3 September 2014</a:t>
            </a:r>
            <a:endParaRPr lang="en-US"/>
          </a:p>
        </p:txBody>
      </p:sp>
      <p:sp>
        <p:nvSpPr>
          <p:cNvPr id="9" name="Slide Number Placeholder 8"/>
          <p:cNvSpPr>
            <a:spLocks noGrp="1"/>
          </p:cNvSpPr>
          <p:nvPr>
            <p:ph type="sldNum" sz="quarter" idx="12"/>
          </p:nvPr>
        </p:nvSpPr>
        <p:spPr/>
        <p:txBody>
          <a:bodyPr/>
          <a:lstStyle/>
          <a:p>
            <a:fld id="{A7E4F820-86B6-CF41-B092-7C876331BF7F}" type="slidenum">
              <a:rPr lang="en-US" smtClean="0"/>
              <a:pPr/>
              <a:t>62</a:t>
            </a:fld>
            <a:endParaRPr lang="en-US"/>
          </a:p>
        </p:txBody>
      </p:sp>
      <p:sp>
        <p:nvSpPr>
          <p:cNvPr id="10" name="Footer Placeholder 9"/>
          <p:cNvSpPr>
            <a:spLocks noGrp="1"/>
          </p:cNvSpPr>
          <p:nvPr>
            <p:ph type="ftr" sz="quarter" idx="11"/>
          </p:nvPr>
        </p:nvSpPr>
        <p:spPr/>
        <p:txBody>
          <a:bodyPr/>
          <a:lstStyle/>
          <a:p>
            <a:r>
              <a:rPr lang="en-US" smtClean="0"/>
              <a:t>JPSS SST Val3 Maturity Review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ctrTitle" idx="4294967295"/>
          </p:nvPr>
        </p:nvSpPr>
        <p:spPr>
          <a:xfrm>
            <a:off x="1835150" y="2390775"/>
            <a:ext cx="6337300" cy="1470025"/>
          </a:xfrm>
          <a:solidFill>
            <a:srgbClr val="FFFFFF"/>
          </a:solidFill>
        </p:spPr>
        <p:txBody>
          <a:bodyPr/>
          <a:lstStyle/>
          <a:p>
            <a:pPr algn="ctr" eaLnBrk="1" hangingPunct="1"/>
            <a:r>
              <a:rPr lang="en-US" altLang="zh-TW" sz="3200" dirty="0" smtClean="0"/>
              <a:t>Results of Assimilating ACSPO VIIRS L2P Datasets</a:t>
            </a:r>
            <a:endParaRPr lang="fr-CA" sz="3200" dirty="0" smtClean="0"/>
          </a:p>
        </p:txBody>
      </p:sp>
      <p:sp>
        <p:nvSpPr>
          <p:cNvPr id="3075" name="Rectangle 10"/>
          <p:cNvSpPr>
            <a:spLocks noGrp="1" noChangeArrowheads="1"/>
          </p:cNvSpPr>
          <p:nvPr>
            <p:ph type="subTitle" idx="4294967295"/>
          </p:nvPr>
        </p:nvSpPr>
        <p:spPr>
          <a:xfrm>
            <a:off x="4572000" y="4005263"/>
            <a:ext cx="3529013" cy="1944687"/>
          </a:xfrm>
          <a:solidFill>
            <a:srgbClr val="FFFFFF"/>
          </a:solidFill>
        </p:spPr>
        <p:txBody>
          <a:bodyPr/>
          <a:lstStyle/>
          <a:p>
            <a:pPr marL="0" indent="0" eaLnBrk="1" hangingPunct="1">
              <a:lnSpc>
                <a:spcPct val="90000"/>
              </a:lnSpc>
              <a:buFontTx/>
              <a:buNone/>
            </a:pPr>
            <a:endParaRPr lang="en-US" altLang="zh-TW" sz="1800" b="1" dirty="0" smtClean="0"/>
          </a:p>
          <a:p>
            <a:pPr marL="0" indent="0" eaLnBrk="1" hangingPunct="1">
              <a:lnSpc>
                <a:spcPct val="90000"/>
              </a:lnSpc>
              <a:buFontTx/>
              <a:buNone/>
            </a:pPr>
            <a:endParaRPr lang="en-US" altLang="zh-TW" sz="1800" b="1" dirty="0" smtClean="0"/>
          </a:p>
          <a:p>
            <a:pPr marL="0" indent="0" eaLnBrk="1" hangingPunct="1">
              <a:lnSpc>
                <a:spcPct val="90000"/>
              </a:lnSpc>
              <a:buFontTx/>
              <a:buNone/>
            </a:pPr>
            <a:r>
              <a:rPr lang="en-US" altLang="zh-TW" sz="1800" b="1" dirty="0" smtClean="0"/>
              <a:t>Bruce Brasnett</a:t>
            </a:r>
          </a:p>
          <a:p>
            <a:pPr marL="0" indent="0" eaLnBrk="1" hangingPunct="1">
              <a:lnSpc>
                <a:spcPct val="90000"/>
              </a:lnSpc>
              <a:buFontTx/>
              <a:buNone/>
            </a:pPr>
            <a:r>
              <a:rPr lang="en-US" altLang="zh-TW" sz="1800" b="1" dirty="0" smtClean="0"/>
              <a:t>Canadian Meteorological Centre</a:t>
            </a:r>
          </a:p>
          <a:p>
            <a:pPr marL="0" indent="0" eaLnBrk="1" hangingPunct="1">
              <a:lnSpc>
                <a:spcPct val="90000"/>
              </a:lnSpc>
              <a:buFontTx/>
              <a:buNone/>
            </a:pPr>
            <a:r>
              <a:rPr lang="en-US" altLang="zh-TW" sz="1800" b="1" dirty="0" smtClean="0"/>
              <a:t>May, 2014</a:t>
            </a:r>
          </a:p>
        </p:txBody>
      </p:sp>
      <p:pic>
        <p:nvPicPr>
          <p:cNvPr id="3076" name="Picture 11" descr="top_banner"/>
          <p:cNvPicPr>
            <a:picLocks noChangeAspect="1" noChangeArrowheads="1"/>
          </p:cNvPicPr>
          <p:nvPr/>
        </p:nvPicPr>
        <p:blipFill>
          <a:blip r:embed="rId2" cstate="print"/>
          <a:srcRect/>
          <a:stretch>
            <a:fillRect/>
          </a:stretch>
        </p:blipFill>
        <p:spPr bwMode="auto">
          <a:xfrm>
            <a:off x="0" y="836613"/>
            <a:ext cx="9144000" cy="1381125"/>
          </a:xfrm>
          <a:prstGeom prst="rect">
            <a:avLst/>
          </a:prstGeom>
          <a:noFill/>
          <a:ln w="9525">
            <a:noFill/>
            <a:miter lim="800000"/>
            <a:headEnd/>
            <a:tailEnd/>
          </a:ln>
        </p:spPr>
      </p:pic>
      <p:pic>
        <p:nvPicPr>
          <p:cNvPr id="3077" name="Picture 14" descr="fip_can_e"/>
          <p:cNvPicPr>
            <a:picLocks noChangeAspect="1" noChangeArrowheads="1"/>
          </p:cNvPicPr>
          <p:nvPr/>
        </p:nvPicPr>
        <p:blipFill>
          <a:blip r:embed="rId3" cstate="print"/>
          <a:srcRect/>
          <a:stretch>
            <a:fillRect/>
          </a:stretch>
        </p:blipFill>
        <p:spPr bwMode="auto">
          <a:xfrm>
            <a:off x="0" y="0"/>
            <a:ext cx="9144000" cy="79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15888"/>
            <a:ext cx="8229600" cy="722312"/>
          </a:xfrm>
        </p:spPr>
        <p:txBody>
          <a:bodyPr/>
          <a:lstStyle/>
          <a:p>
            <a:pPr eaLnBrk="1" hangingPunct="1"/>
            <a:r>
              <a:rPr lang="en-US" sz="3200" b="1" dirty="0" smtClean="0">
                <a:solidFill>
                  <a:srgbClr val="006666"/>
                </a:solidFill>
              </a:rPr>
              <a:t>ACSPO VIIRS L2P Datasets</a:t>
            </a:r>
          </a:p>
        </p:txBody>
      </p:sp>
      <p:sp>
        <p:nvSpPr>
          <p:cNvPr id="4099" name="Rectangle 3"/>
          <p:cNvSpPr>
            <a:spLocks noGrp="1" noChangeArrowheads="1"/>
          </p:cNvSpPr>
          <p:nvPr>
            <p:ph type="body" idx="1"/>
          </p:nvPr>
        </p:nvSpPr>
        <p:spPr>
          <a:xfrm>
            <a:off x="381000" y="1143000"/>
            <a:ext cx="8458200" cy="4525963"/>
          </a:xfrm>
        </p:spPr>
        <p:txBody>
          <a:bodyPr/>
          <a:lstStyle/>
          <a:p>
            <a:pPr eaLnBrk="1" hangingPunct="1">
              <a:spcBef>
                <a:spcPts val="1200"/>
              </a:spcBef>
            </a:pPr>
            <a:r>
              <a:rPr lang="en-US" sz="2400" dirty="0" smtClean="0"/>
              <a:t>Received courtesy of colleagues at STAR</a:t>
            </a:r>
          </a:p>
          <a:p>
            <a:pPr eaLnBrk="1" hangingPunct="1">
              <a:spcBef>
                <a:spcPts val="1200"/>
              </a:spcBef>
            </a:pPr>
            <a:r>
              <a:rPr lang="en-US" sz="2400" dirty="0" smtClean="0"/>
              <a:t>Two periods: 1 Jan – 31 Mar 2014 &amp; 15 Aug – 9 Sep 2013</a:t>
            </a:r>
          </a:p>
          <a:p>
            <a:pPr eaLnBrk="1" hangingPunct="1">
              <a:spcBef>
                <a:spcPts val="1200"/>
              </a:spcBef>
            </a:pPr>
            <a:r>
              <a:rPr lang="en-US" sz="2400" dirty="0" smtClean="0"/>
              <a:t>Daily coverage is excellent with this product</a:t>
            </a:r>
          </a:p>
          <a:p>
            <a:pPr eaLnBrk="1" hangingPunct="1">
              <a:spcBef>
                <a:spcPts val="1200"/>
              </a:spcBef>
            </a:pPr>
            <a:r>
              <a:rPr lang="en-US" sz="2400" dirty="0" smtClean="0"/>
              <a:t>Experiments carried out assimilating VIIRS data only and VIIRS data in combination with other satellite products</a:t>
            </a:r>
          </a:p>
          <a:p>
            <a:pPr eaLnBrk="1" hangingPunct="1">
              <a:spcBef>
                <a:spcPts val="1200"/>
              </a:spcBef>
            </a:pPr>
            <a:r>
              <a:rPr lang="en-US" sz="2400" dirty="0" smtClean="0"/>
              <a:t>Rely on independent data from Argo floats to verify results</a:t>
            </a:r>
          </a:p>
          <a:p>
            <a:pPr eaLnBrk="1" hangingPunct="1">
              <a:spcBef>
                <a:spcPts val="1200"/>
              </a:spcBef>
            </a:pPr>
            <a:r>
              <a:rPr lang="en-US" sz="2400" dirty="0" smtClean="0"/>
              <a:t>Argo floats do not sample coastal regions or marginal seas </a:t>
            </a:r>
          </a:p>
        </p:txBody>
      </p:sp>
      <p:sp>
        <p:nvSpPr>
          <p:cNvPr id="4" name="Date Placeholder 3"/>
          <p:cNvSpPr>
            <a:spLocks noGrp="1"/>
          </p:cNvSpPr>
          <p:nvPr>
            <p:ph type="dt" sz="half" idx="10"/>
          </p:nvPr>
        </p:nvSpPr>
        <p:spPr/>
        <p:txBody>
          <a:bodyPr/>
          <a:lstStyle/>
          <a:p>
            <a:pPr>
              <a:defRPr/>
            </a:pPr>
            <a:r>
              <a:rPr lang="en-US" smtClean="0"/>
              <a:t>3 September 2014</a:t>
            </a:r>
            <a:endParaRPr lang="en-US"/>
          </a:p>
        </p:txBody>
      </p:sp>
      <p:sp>
        <p:nvSpPr>
          <p:cNvPr id="5" name="Slide Number Placeholder 4"/>
          <p:cNvSpPr>
            <a:spLocks noGrp="1"/>
          </p:cNvSpPr>
          <p:nvPr>
            <p:ph type="sldNum" sz="quarter" idx="12"/>
          </p:nvPr>
        </p:nvSpPr>
        <p:spPr/>
        <p:txBody>
          <a:bodyPr/>
          <a:lstStyle/>
          <a:p>
            <a:pPr>
              <a:defRPr/>
            </a:pPr>
            <a:fld id="{1E680844-3596-47F4-B6E0-09C89DE19E5F}" type="slidenum">
              <a:rPr lang="en-US" smtClean="0"/>
              <a:pPr>
                <a:defRPr/>
              </a:pPr>
              <a:t>64</a:t>
            </a:fld>
            <a:endParaRPr lang="en-US"/>
          </a:p>
        </p:txBody>
      </p:sp>
      <p:sp>
        <p:nvSpPr>
          <p:cNvPr id="6" name="Footer Placeholder 5"/>
          <p:cNvSpPr>
            <a:spLocks noGrp="1"/>
          </p:cNvSpPr>
          <p:nvPr>
            <p:ph type="ftr" sz="quarter" idx="11"/>
          </p:nvPr>
        </p:nvSpPr>
        <p:spPr/>
        <p:txBody>
          <a:bodyPr/>
          <a:lstStyle/>
          <a:p>
            <a:pPr>
              <a:defRPr/>
            </a:pPr>
            <a:r>
              <a:rPr lang="en-US" smtClean="0"/>
              <a:t>JPSS SST Val3 Maturity Review</a:t>
            </a:r>
            <a:endParaRPr lang="en-US"/>
          </a:p>
        </p:txBody>
      </p:sp>
      <p:sp>
        <p:nvSpPr>
          <p:cNvPr id="7"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63575" y="0"/>
            <a:ext cx="8229600" cy="722312"/>
          </a:xfrm>
        </p:spPr>
        <p:txBody>
          <a:bodyPr/>
          <a:lstStyle/>
          <a:p>
            <a:pPr eaLnBrk="1" hangingPunct="1"/>
            <a:r>
              <a:rPr lang="en-US" sz="2800" b="1" dirty="0" smtClean="0">
                <a:solidFill>
                  <a:srgbClr val="006666"/>
                </a:solidFill>
              </a:rPr>
              <a:t>Assessing relative value of 2 VIIRS datasets: NAVO vs. ACSPO</a:t>
            </a:r>
          </a:p>
        </p:txBody>
      </p:sp>
      <p:pic>
        <p:nvPicPr>
          <p:cNvPr id="10243" name="Picture 4" descr="fig04"/>
          <p:cNvPicPr>
            <a:picLocks noChangeAspect="1" noChangeArrowheads="1"/>
          </p:cNvPicPr>
          <p:nvPr/>
        </p:nvPicPr>
        <p:blipFill>
          <a:blip r:embed="rId3" cstate="print"/>
          <a:srcRect/>
          <a:stretch>
            <a:fillRect/>
          </a:stretch>
        </p:blipFill>
        <p:spPr bwMode="auto">
          <a:xfrm>
            <a:off x="1408113" y="1143000"/>
            <a:ext cx="6646862" cy="4384675"/>
          </a:xfrm>
          <a:prstGeom prst="rect">
            <a:avLst/>
          </a:prstGeom>
          <a:noFill/>
          <a:ln w="9525">
            <a:noFill/>
            <a:miter lim="800000"/>
            <a:headEnd/>
            <a:tailEnd/>
          </a:ln>
        </p:spPr>
      </p:pic>
      <p:sp>
        <p:nvSpPr>
          <p:cNvPr id="10244" name="Text Box 6"/>
          <p:cNvSpPr txBox="1">
            <a:spLocks noChangeArrowheads="1"/>
          </p:cNvSpPr>
          <p:nvPr/>
        </p:nvSpPr>
        <p:spPr bwMode="auto">
          <a:xfrm>
            <a:off x="1523999" y="5638800"/>
            <a:ext cx="6629401" cy="369332"/>
          </a:xfrm>
          <a:prstGeom prst="rect">
            <a:avLst/>
          </a:prstGeom>
          <a:solidFill>
            <a:srgbClr val="0066FF"/>
          </a:solidFill>
          <a:ln w="9525">
            <a:noFill/>
            <a:miter lim="800000"/>
            <a:headEnd/>
            <a:tailEnd/>
          </a:ln>
        </p:spPr>
        <p:txBody>
          <a:bodyPr wrap="square">
            <a:spAutoFit/>
          </a:bodyPr>
          <a:lstStyle/>
          <a:p>
            <a:pPr algn="ctr">
              <a:spcBef>
                <a:spcPct val="50000"/>
              </a:spcBef>
            </a:pPr>
            <a:r>
              <a:rPr lang="en-US" b="1" dirty="0">
                <a:solidFill>
                  <a:schemeClr val="bg1"/>
                </a:solidFill>
              </a:rPr>
              <a:t>Using ACSPO instead of NAVO improves </a:t>
            </a:r>
            <a:r>
              <a:rPr lang="en-US" b="1" dirty="0" smtClean="0">
                <a:solidFill>
                  <a:schemeClr val="bg1"/>
                </a:solidFill>
              </a:rPr>
              <a:t>CMC assimilation</a:t>
            </a:r>
            <a:endParaRPr lang="en-US" b="1" dirty="0">
              <a:solidFill>
                <a:schemeClr val="bg1"/>
              </a:solidFill>
            </a:endParaRPr>
          </a:p>
        </p:txBody>
      </p:sp>
      <p:sp>
        <p:nvSpPr>
          <p:cNvPr id="5" name="Date Placeholder 4"/>
          <p:cNvSpPr>
            <a:spLocks noGrp="1"/>
          </p:cNvSpPr>
          <p:nvPr>
            <p:ph type="dt" sz="half" idx="10"/>
          </p:nvPr>
        </p:nvSpPr>
        <p:spPr/>
        <p:txBody>
          <a:bodyPr/>
          <a:lstStyle/>
          <a:p>
            <a:pPr>
              <a:defRPr/>
            </a:pPr>
            <a:r>
              <a:rPr lang="en-US" smtClean="0"/>
              <a:t>3 September 2014</a:t>
            </a:r>
            <a:endParaRPr lang="en-US"/>
          </a:p>
        </p:txBody>
      </p:sp>
      <p:sp>
        <p:nvSpPr>
          <p:cNvPr id="6" name="Slide Number Placeholder 5"/>
          <p:cNvSpPr>
            <a:spLocks noGrp="1"/>
          </p:cNvSpPr>
          <p:nvPr>
            <p:ph type="sldNum" sz="quarter" idx="12"/>
          </p:nvPr>
        </p:nvSpPr>
        <p:spPr/>
        <p:txBody>
          <a:bodyPr/>
          <a:lstStyle/>
          <a:p>
            <a:pPr>
              <a:defRPr/>
            </a:pPr>
            <a:fld id="{1E680844-3596-47F4-B6E0-09C89DE19E5F}" type="slidenum">
              <a:rPr lang="en-US" smtClean="0"/>
              <a:pPr>
                <a:defRPr/>
              </a:pPr>
              <a:t>65</a:t>
            </a:fld>
            <a:endParaRPr lang="en-US"/>
          </a:p>
        </p:txBody>
      </p:sp>
      <p:sp>
        <p:nvSpPr>
          <p:cNvPr id="7" name="Footer Placeholder 6"/>
          <p:cNvSpPr>
            <a:spLocks noGrp="1"/>
          </p:cNvSpPr>
          <p:nvPr>
            <p:ph type="ftr" sz="quarter" idx="11"/>
          </p:nvPr>
        </p:nvSpPr>
        <p:spPr/>
        <p:txBody>
          <a:bodyPr/>
          <a:lstStyle/>
          <a:p>
            <a:pPr>
              <a:defRPr/>
            </a:pPr>
            <a:r>
              <a:rPr lang="en-US" smtClean="0"/>
              <a:t>JPSS SST Val3 Maturity Review</a:t>
            </a:r>
            <a:endParaRPr lang="en-US"/>
          </a:p>
        </p:txBody>
      </p:sp>
      <p:sp>
        <p:nvSpPr>
          <p:cNvPr id="8"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115888"/>
            <a:ext cx="8229600" cy="722312"/>
          </a:xfrm>
        </p:spPr>
        <p:txBody>
          <a:bodyPr/>
          <a:lstStyle/>
          <a:p>
            <a:pPr eaLnBrk="1" hangingPunct="1"/>
            <a:r>
              <a:rPr lang="en-US" sz="3200" b="1" dirty="0" smtClean="0">
                <a:solidFill>
                  <a:srgbClr val="006666"/>
                </a:solidFill>
              </a:rPr>
              <a:t>CMC Summary</a:t>
            </a:r>
          </a:p>
        </p:txBody>
      </p:sp>
      <p:sp>
        <p:nvSpPr>
          <p:cNvPr id="14339" name="Rectangle 3"/>
          <p:cNvSpPr>
            <a:spLocks noGrp="1" noChangeArrowheads="1"/>
          </p:cNvSpPr>
          <p:nvPr>
            <p:ph type="body" idx="1"/>
          </p:nvPr>
        </p:nvSpPr>
        <p:spPr>
          <a:xfrm>
            <a:off x="457200" y="1066800"/>
            <a:ext cx="7620000" cy="5029200"/>
          </a:xfrm>
        </p:spPr>
        <p:txBody>
          <a:bodyPr/>
          <a:lstStyle/>
          <a:p>
            <a:pPr eaLnBrk="1" hangingPunct="1">
              <a:spcBef>
                <a:spcPts val="1200"/>
              </a:spcBef>
            </a:pPr>
            <a:r>
              <a:rPr lang="en-US" sz="2400" dirty="0" smtClean="0"/>
              <a:t>ACSPO VIIRS L2P is an excellent product</a:t>
            </a:r>
          </a:p>
          <a:p>
            <a:pPr eaLnBrk="1" hangingPunct="1">
              <a:spcBef>
                <a:spcPts val="1200"/>
              </a:spcBef>
            </a:pPr>
            <a:r>
              <a:rPr lang="en-US" sz="2400" dirty="0" smtClean="0"/>
              <a:t>Based on the Jan – Mar 2014 sample, VIIRS contains more information than either NAVO VIIRS, OSI-SAF Metop-A or the RSS AMSR2 datasets</a:t>
            </a:r>
          </a:p>
          <a:p>
            <a:pPr eaLnBrk="1" hangingPunct="1">
              <a:spcBef>
                <a:spcPts val="1200"/>
              </a:spcBef>
            </a:pPr>
            <a:r>
              <a:rPr lang="en-US" sz="2400" dirty="0" smtClean="0"/>
              <a:t>L2P ancillary information: quality level flags and wind speeds are useful</a:t>
            </a:r>
          </a:p>
          <a:p>
            <a:pPr eaLnBrk="1" hangingPunct="1">
              <a:spcBef>
                <a:spcPts val="1200"/>
              </a:spcBef>
            </a:pPr>
            <a:r>
              <a:rPr lang="en-US" sz="2400" dirty="0" smtClean="0"/>
              <a:t>CMC started assimilating ACSPO VIIRS L2P dataset on 29 May 2014</a:t>
            </a:r>
          </a:p>
        </p:txBody>
      </p:sp>
      <p:sp>
        <p:nvSpPr>
          <p:cNvPr id="4" name="Date Placeholder 3"/>
          <p:cNvSpPr>
            <a:spLocks noGrp="1"/>
          </p:cNvSpPr>
          <p:nvPr>
            <p:ph type="dt" sz="half" idx="10"/>
          </p:nvPr>
        </p:nvSpPr>
        <p:spPr/>
        <p:txBody>
          <a:bodyPr/>
          <a:lstStyle/>
          <a:p>
            <a:pPr>
              <a:defRPr/>
            </a:pPr>
            <a:r>
              <a:rPr lang="en-US" smtClean="0"/>
              <a:t>3 September 2014</a:t>
            </a:r>
            <a:endParaRPr lang="en-US"/>
          </a:p>
        </p:txBody>
      </p:sp>
      <p:sp>
        <p:nvSpPr>
          <p:cNvPr id="5" name="Slide Number Placeholder 4"/>
          <p:cNvSpPr>
            <a:spLocks noGrp="1"/>
          </p:cNvSpPr>
          <p:nvPr>
            <p:ph type="sldNum" sz="quarter" idx="12"/>
          </p:nvPr>
        </p:nvSpPr>
        <p:spPr/>
        <p:txBody>
          <a:bodyPr/>
          <a:lstStyle/>
          <a:p>
            <a:pPr>
              <a:defRPr/>
            </a:pPr>
            <a:fld id="{1E680844-3596-47F4-B6E0-09C89DE19E5F}" type="slidenum">
              <a:rPr lang="en-US" smtClean="0"/>
              <a:pPr>
                <a:defRPr/>
              </a:pPr>
              <a:t>66</a:t>
            </a:fld>
            <a:endParaRPr lang="en-US"/>
          </a:p>
        </p:txBody>
      </p:sp>
      <p:sp>
        <p:nvSpPr>
          <p:cNvPr id="6" name="Footer Placeholder 5"/>
          <p:cNvSpPr>
            <a:spLocks noGrp="1"/>
          </p:cNvSpPr>
          <p:nvPr>
            <p:ph type="ftr" sz="quarter" idx="11"/>
          </p:nvPr>
        </p:nvSpPr>
        <p:spPr/>
        <p:txBody>
          <a:bodyPr/>
          <a:lstStyle/>
          <a:p>
            <a:pPr>
              <a:defRPr/>
            </a:pPr>
            <a:r>
              <a:rPr lang="en-US" smtClean="0"/>
              <a:t>JPSS SST Val3 Maturity Review</a:t>
            </a:r>
            <a:endParaRPr lang="en-US"/>
          </a:p>
        </p:txBody>
      </p:sp>
      <p:sp>
        <p:nvSpPr>
          <p:cNvPr id="7"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115888"/>
            <a:ext cx="8229600" cy="722312"/>
          </a:xfrm>
        </p:spPr>
        <p:txBody>
          <a:bodyPr/>
          <a:lstStyle/>
          <a:p>
            <a:pPr eaLnBrk="1" hangingPunct="1"/>
            <a:r>
              <a:rPr lang="en-US" sz="3200" b="1" dirty="0" smtClean="0">
                <a:solidFill>
                  <a:srgbClr val="006666"/>
                </a:solidFill>
              </a:rPr>
              <a:t>CMC Feedback – Bruce Brasnett</a:t>
            </a:r>
          </a:p>
        </p:txBody>
      </p:sp>
      <p:sp>
        <p:nvSpPr>
          <p:cNvPr id="14339" name="Rectangle 3"/>
          <p:cNvSpPr>
            <a:spLocks noGrp="1" noChangeArrowheads="1"/>
          </p:cNvSpPr>
          <p:nvPr>
            <p:ph type="body" idx="1"/>
          </p:nvPr>
        </p:nvSpPr>
        <p:spPr>
          <a:xfrm>
            <a:off x="533400" y="990600"/>
            <a:ext cx="7848600" cy="5257800"/>
          </a:xfrm>
        </p:spPr>
        <p:txBody>
          <a:bodyPr/>
          <a:lstStyle/>
          <a:p>
            <a:pPr eaLnBrk="1" hangingPunct="1">
              <a:spcBef>
                <a:spcPts val="1800"/>
              </a:spcBef>
            </a:pPr>
            <a:r>
              <a:rPr lang="en-US" sz="2000" dirty="0" smtClean="0">
                <a:latin typeface="Times New Roman" pitchFamily="18" charset="0"/>
                <a:cs typeface="Times New Roman" pitchFamily="18" charset="0"/>
              </a:rPr>
              <a:t>7 July 2014, “We are now running with ACSPO VIIRS and are very happy with the results.  You and your team have done an outstanding job with the VIIRS product.  Any idea when the backfilled data to Jan. 2012 will be available?”</a:t>
            </a:r>
          </a:p>
          <a:p>
            <a:pPr eaLnBrk="1" hangingPunct="1">
              <a:spcBef>
                <a:spcPts val="1800"/>
              </a:spcBef>
            </a:pPr>
            <a:r>
              <a:rPr lang="en-US" sz="2000" dirty="0" smtClean="0">
                <a:latin typeface="Times New Roman" pitchFamily="18" charset="0"/>
                <a:cs typeface="Times New Roman" pitchFamily="18" charset="0"/>
              </a:rPr>
              <a:t>28 July 2014, “For years, we at CMC have wanted more retrievals of lake temperatures.  Unfortunately, all we were getting from NAVO was retrievals for the largest lakes... nothing for medium and small lakes.  This is one reason why we are excited about the ACSPO VIIRS product (many other reasons to be excited about the ACSPO product, by the way)”</a:t>
            </a:r>
          </a:p>
          <a:p>
            <a:pPr eaLnBrk="1" hangingPunct="1">
              <a:spcBef>
                <a:spcPts val="1800"/>
              </a:spcBef>
            </a:pPr>
            <a:r>
              <a:rPr lang="en-US" sz="2000" dirty="0" smtClean="0">
                <a:latin typeface="Times New Roman" pitchFamily="18" charset="0"/>
                <a:cs typeface="Times New Roman" pitchFamily="18" charset="0"/>
              </a:rPr>
              <a:t>19 August 2014, “We have been assimilating ACSPO VIIRS data (downloaded from JPL) for a couple of months now and I am very happy with the results. Excellent global coverage and good performance at high latitudes.”</a:t>
            </a:r>
          </a:p>
        </p:txBody>
      </p:sp>
      <p:sp>
        <p:nvSpPr>
          <p:cNvPr id="4" name="Date Placeholder 3"/>
          <p:cNvSpPr>
            <a:spLocks noGrp="1"/>
          </p:cNvSpPr>
          <p:nvPr>
            <p:ph type="dt" sz="half" idx="10"/>
          </p:nvPr>
        </p:nvSpPr>
        <p:spPr/>
        <p:txBody>
          <a:bodyPr/>
          <a:lstStyle/>
          <a:p>
            <a:pPr>
              <a:defRPr/>
            </a:pPr>
            <a:r>
              <a:rPr lang="en-US" smtClean="0"/>
              <a:t>3 September 2014</a:t>
            </a:r>
            <a:endParaRPr lang="en-US"/>
          </a:p>
        </p:txBody>
      </p:sp>
      <p:sp>
        <p:nvSpPr>
          <p:cNvPr id="5" name="Slide Number Placeholder 4"/>
          <p:cNvSpPr>
            <a:spLocks noGrp="1"/>
          </p:cNvSpPr>
          <p:nvPr>
            <p:ph type="sldNum" sz="quarter" idx="12"/>
          </p:nvPr>
        </p:nvSpPr>
        <p:spPr/>
        <p:txBody>
          <a:bodyPr/>
          <a:lstStyle/>
          <a:p>
            <a:pPr>
              <a:defRPr/>
            </a:pPr>
            <a:fld id="{1E680844-3596-47F4-B6E0-09C89DE19E5F}" type="slidenum">
              <a:rPr lang="en-US" smtClean="0"/>
              <a:pPr>
                <a:defRPr/>
              </a:pPr>
              <a:t>67</a:t>
            </a:fld>
            <a:endParaRPr lang="en-US"/>
          </a:p>
        </p:txBody>
      </p:sp>
      <p:sp>
        <p:nvSpPr>
          <p:cNvPr id="6" name="Footer Placeholder 5"/>
          <p:cNvSpPr>
            <a:spLocks noGrp="1"/>
          </p:cNvSpPr>
          <p:nvPr>
            <p:ph type="ftr" sz="quarter" idx="11"/>
          </p:nvPr>
        </p:nvSpPr>
        <p:spPr/>
        <p:txBody>
          <a:bodyPr/>
          <a:lstStyle/>
          <a:p>
            <a:pPr>
              <a:defRPr/>
            </a:pPr>
            <a:r>
              <a:rPr lang="en-US" smtClean="0"/>
              <a:t>JPSS SST Val3 Maturity Review</a:t>
            </a:r>
            <a:endParaRPr lang="en-US"/>
          </a:p>
        </p:txBody>
      </p:sp>
      <p:sp>
        <p:nvSpPr>
          <p:cNvPr id="7"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prstTxWarp prst="textNoShape">
              <a:avLst/>
            </a:prstTxWarp>
          </a:bodyPr>
          <a:lstStyle/>
          <a:p>
            <a:endParaRPr lang="en-US"/>
          </a:p>
        </p:txBody>
      </p:sp>
      <p:sp>
        <p:nvSpPr>
          <p:cNvPr id="15363" name="Text Box 12"/>
          <p:cNvSpPr txBox="1">
            <a:spLocks noChangeArrowheads="1"/>
          </p:cNvSpPr>
          <p:nvPr/>
        </p:nvSpPr>
        <p:spPr bwMode="auto">
          <a:xfrm>
            <a:off x="1143000" y="1524000"/>
            <a:ext cx="184150" cy="366713"/>
          </a:xfrm>
          <a:prstGeom prst="rect">
            <a:avLst/>
          </a:prstGeom>
          <a:noFill/>
          <a:ln w="9525">
            <a:noFill/>
            <a:miter lim="800000"/>
            <a:headEnd/>
            <a:tailEnd/>
          </a:ln>
        </p:spPr>
        <p:txBody>
          <a:bodyPr wrap="none">
            <a:prstTxWarp prst="textNoShape">
              <a:avLst/>
            </a:prstTxWarp>
            <a:spAutoFit/>
          </a:bodyPr>
          <a:lstStyle/>
          <a:p>
            <a:endParaRPr lang="en-US"/>
          </a:p>
        </p:txBody>
      </p:sp>
      <p:sp>
        <p:nvSpPr>
          <p:cNvPr id="15364" name="Rectangle 17"/>
          <p:cNvSpPr>
            <a:spLocks noChangeArrowheads="1"/>
          </p:cNvSpPr>
          <p:nvPr/>
        </p:nvSpPr>
        <p:spPr bwMode="auto">
          <a:xfrm>
            <a:off x="685800" y="914400"/>
            <a:ext cx="7543800" cy="5181600"/>
          </a:xfrm>
          <a:prstGeom prst="rect">
            <a:avLst/>
          </a:prstGeom>
          <a:noFill/>
          <a:ln w="9525">
            <a:noFill/>
            <a:miter lim="800000"/>
            <a:headEnd/>
            <a:tailEnd/>
          </a:ln>
        </p:spPr>
        <p:txBody>
          <a:bodyPr>
            <a:prstTxWarp prst="textNoShape">
              <a:avLst/>
            </a:prstTxWarp>
          </a:bodyPr>
          <a:lstStyle/>
          <a:p>
            <a:pPr marL="342900" lvl="0" indent="-342900" eaLnBrk="0" hangingPunct="0">
              <a:spcBef>
                <a:spcPct val="20000"/>
              </a:spcBef>
              <a:defRPr/>
            </a:pPr>
            <a:r>
              <a:rPr lang="en-US" sz="2000" b="1" kern="0" dirty="0" smtClean="0"/>
              <a:t>JPSS ACSPO SST Product</a:t>
            </a:r>
          </a:p>
          <a:p>
            <a:pPr marL="692150" lvl="1" indent="-292100">
              <a:spcBef>
                <a:spcPts val="1800"/>
              </a:spcBef>
              <a:buFont typeface="Wingdings" pitchFamily="-84" charset="2"/>
              <a:buChar char="ü"/>
            </a:pPr>
            <a:r>
              <a:rPr lang="en-US" kern="0" dirty="0" smtClean="0"/>
              <a:t>Has been validated online in NRT, globally and continuously since opening VIIRS cryoradiator doors on 18 Jan 2012. It meets </a:t>
            </a:r>
            <a:r>
              <a:rPr lang="en-US" kern="0" dirty="0" smtClean="0"/>
              <a:t>JPSS </a:t>
            </a:r>
            <a:r>
              <a:rPr lang="en-US" kern="0" dirty="0" smtClean="0"/>
              <a:t>L1RD </a:t>
            </a:r>
            <a:r>
              <a:rPr lang="en-US" kern="0" dirty="0" smtClean="0"/>
              <a:t>specs and validated </a:t>
            </a:r>
            <a:r>
              <a:rPr lang="en-US" kern="0" dirty="0" smtClean="0"/>
              <a:t>3 </a:t>
            </a:r>
            <a:r>
              <a:rPr lang="en-US" kern="0" dirty="0" smtClean="0"/>
              <a:t>stage requirements</a:t>
            </a:r>
            <a:endParaRPr lang="en-US" kern="0" dirty="0" smtClean="0"/>
          </a:p>
          <a:p>
            <a:pPr marL="692150" lvl="1" indent="-292100">
              <a:spcBef>
                <a:spcPts val="1800"/>
              </a:spcBef>
              <a:buFont typeface="Wingdings" pitchFamily="-84" charset="2"/>
              <a:buChar char="ü"/>
            </a:pPr>
            <a:r>
              <a:rPr lang="en-US" kern="0" dirty="0" smtClean="0"/>
              <a:t>IDPS SST domain is comparable with ACSPO. At night, </a:t>
            </a:r>
            <a:r>
              <a:rPr lang="en-US" kern="0" dirty="0" smtClean="0"/>
              <a:t>IDPS VAL </a:t>
            </a:r>
            <a:r>
              <a:rPr lang="en-US" kern="0" dirty="0" smtClean="0"/>
              <a:t>stats are degraded </a:t>
            </a:r>
            <a:r>
              <a:rPr lang="en-US" kern="0" dirty="0" smtClean="0"/>
              <a:t>compared to ACSPO but </a:t>
            </a:r>
            <a:r>
              <a:rPr lang="en-US" kern="0" dirty="0" smtClean="0"/>
              <a:t>meet </a:t>
            </a:r>
            <a:r>
              <a:rPr lang="en-US" kern="0" dirty="0" smtClean="0"/>
              <a:t>specs</a:t>
            </a:r>
            <a:r>
              <a:rPr lang="en-US" kern="0" dirty="0" smtClean="0"/>
              <a:t>. </a:t>
            </a:r>
            <a:r>
              <a:rPr lang="en-US" kern="0" dirty="0" smtClean="0"/>
              <a:t>During the daytime, IDPS SST does not meet specs</a:t>
            </a:r>
          </a:p>
          <a:p>
            <a:pPr marL="692150" lvl="1" indent="-292100">
              <a:spcBef>
                <a:spcPts val="1800"/>
              </a:spcBef>
              <a:buFont typeface="Wingdings" pitchFamily="-84" charset="2"/>
              <a:buChar char="ü"/>
            </a:pPr>
            <a:r>
              <a:rPr lang="en-US" kern="0" dirty="0" smtClean="0"/>
              <a:t>NAVO SST meets L1RD specs, by a slightly wider margin than ACSPO. However, the retrieval domain is ~2.5 smaller </a:t>
            </a:r>
          </a:p>
          <a:p>
            <a:pPr marL="692150" lvl="1" indent="-292100">
              <a:spcBef>
                <a:spcPts val="1800"/>
              </a:spcBef>
              <a:buFont typeface="Wingdings" pitchFamily="-84" charset="2"/>
              <a:buChar char="ü"/>
            </a:pPr>
            <a:r>
              <a:rPr lang="en-US" kern="0" dirty="0" smtClean="0"/>
              <a:t>ACSPO SST </a:t>
            </a:r>
            <a:r>
              <a:rPr lang="en-US" kern="0" dirty="0" smtClean="0"/>
              <a:t>is </a:t>
            </a:r>
            <a:r>
              <a:rPr lang="en-US" kern="0" dirty="0" smtClean="0"/>
              <a:t>assimilated into two </a:t>
            </a:r>
            <a:r>
              <a:rPr lang="en-US" kern="0" dirty="0" smtClean="0"/>
              <a:t>global L4 </a:t>
            </a:r>
            <a:r>
              <a:rPr lang="en-US" kern="0" dirty="0" smtClean="0"/>
              <a:t>analyses: NOAA geo-polar blended and Canadian Met Centre CMC02. </a:t>
            </a:r>
            <a:r>
              <a:rPr lang="en-US" kern="0" dirty="0" smtClean="0"/>
              <a:t>Positive feedback received on excellent global coverage, and in particular, coverage in high </a:t>
            </a:r>
            <a:r>
              <a:rPr lang="en-US" kern="0" dirty="0" smtClean="0"/>
              <a:t>latitudes and </a:t>
            </a:r>
            <a:r>
              <a:rPr lang="en-US" kern="0" dirty="0" smtClean="0"/>
              <a:t>over internal </a:t>
            </a:r>
            <a:r>
              <a:rPr lang="en-US" kern="0" dirty="0" smtClean="0"/>
              <a:t>waters</a:t>
            </a:r>
          </a:p>
          <a:p>
            <a:pPr marL="339725" lvl="1" indent="-339725">
              <a:spcBef>
                <a:spcPts val="1200"/>
              </a:spcBef>
            </a:pPr>
            <a:r>
              <a:rPr lang="en-US" b="1" kern="0" dirty="0" smtClean="0"/>
              <a:t>SST Team recommends to declare SNPP SST Validated stage 3</a:t>
            </a:r>
            <a:endParaRPr lang="en-US" kern="0" dirty="0" smtClean="0"/>
          </a:p>
          <a:p>
            <a:pPr marL="692150" lvl="1" indent="-292100">
              <a:spcBef>
                <a:spcPts val="1200"/>
              </a:spcBef>
            </a:pPr>
            <a:endParaRPr lang="en-US" sz="2000" dirty="0"/>
          </a:p>
          <a:p>
            <a:pPr marL="692150" lvl="1" indent="-292100">
              <a:spcBef>
                <a:spcPts val="600"/>
              </a:spcBef>
            </a:pPr>
            <a:endParaRPr lang="en-US" sz="700" dirty="0"/>
          </a:p>
        </p:txBody>
      </p:sp>
      <p:sp>
        <p:nvSpPr>
          <p:cNvPr id="15365" name="Rectangle 19"/>
          <p:cNvSpPr>
            <a:spLocks noChangeArrowheads="1"/>
          </p:cNvSpPr>
          <p:nvPr/>
        </p:nvSpPr>
        <p:spPr bwMode="auto">
          <a:xfrm>
            <a:off x="76200" y="228600"/>
            <a:ext cx="8686800" cy="523875"/>
          </a:xfrm>
          <a:prstGeom prst="rect">
            <a:avLst/>
          </a:prstGeom>
          <a:noFill/>
          <a:ln w="9525">
            <a:noFill/>
            <a:miter lim="800000"/>
            <a:headEnd/>
            <a:tailEnd/>
          </a:ln>
        </p:spPr>
        <p:txBody>
          <a:bodyPr>
            <a:prstTxWarp prst="textNoShape">
              <a:avLst/>
            </a:prstTxWarp>
            <a:spAutoFit/>
          </a:bodyPr>
          <a:lstStyle/>
          <a:p>
            <a:pPr algn="ctr"/>
            <a:r>
              <a:rPr lang="en-US" sz="2800" b="1" dirty="0" smtClean="0">
                <a:solidFill>
                  <a:srgbClr val="006666"/>
                </a:solidFill>
              </a:rPr>
              <a:t>Summary</a:t>
            </a:r>
            <a:endParaRPr lang="en-US" sz="2800" b="1" dirty="0">
              <a:solidFill>
                <a:srgbClr val="006666"/>
              </a:solidFill>
            </a:endParaRPr>
          </a:p>
        </p:txBody>
      </p:sp>
      <p:sp>
        <p:nvSpPr>
          <p:cNvPr id="15366" name="Date Placeholder 8"/>
          <p:cNvSpPr>
            <a:spLocks noGrp="1"/>
          </p:cNvSpPr>
          <p:nvPr>
            <p:ph type="dt" sz="quarter" idx="10"/>
          </p:nvPr>
        </p:nvSpPr>
        <p:spPr>
          <a:noFill/>
        </p:spPr>
        <p:txBody>
          <a:bodyPr/>
          <a:lstStyle/>
          <a:p>
            <a:r>
              <a:rPr lang="en-US" smtClean="0">
                <a:latin typeface="Arial" pitchFamily="-84" charset="0"/>
              </a:rPr>
              <a:t>3 September 2014</a:t>
            </a:r>
            <a:endParaRPr lang="en-US">
              <a:latin typeface="Arial" pitchFamily="-84" charset="0"/>
            </a:endParaRPr>
          </a:p>
        </p:txBody>
      </p:sp>
      <p:sp>
        <p:nvSpPr>
          <p:cNvPr id="15367" name="Slide Number Placeholder 9"/>
          <p:cNvSpPr>
            <a:spLocks noGrp="1"/>
          </p:cNvSpPr>
          <p:nvPr>
            <p:ph type="sldNum" sz="quarter" idx="12"/>
          </p:nvPr>
        </p:nvSpPr>
        <p:spPr>
          <a:noFill/>
        </p:spPr>
        <p:txBody>
          <a:bodyPr/>
          <a:lstStyle/>
          <a:p>
            <a:fld id="{E5B1545A-3164-B34B-A559-303DB36FEF08}" type="slidenum">
              <a:rPr lang="en-US"/>
              <a:pPr/>
              <a:t>68</a:t>
            </a:fld>
            <a:endParaRPr lang="en-US" dirty="0"/>
          </a:p>
        </p:txBody>
      </p:sp>
      <p:sp>
        <p:nvSpPr>
          <p:cNvPr id="15368" name="Footer Placeholder 10"/>
          <p:cNvSpPr>
            <a:spLocks noGrp="1"/>
          </p:cNvSpPr>
          <p:nvPr>
            <p:ph type="ftr" sz="quarter" idx="11"/>
          </p:nvPr>
        </p:nvSpPr>
        <p:spPr>
          <a:noFill/>
        </p:spPr>
        <p:txBody>
          <a:bodyPr/>
          <a:lstStyle/>
          <a:p>
            <a:r>
              <a:rPr lang="en-US" smtClean="0">
                <a:latin typeface="Arial" pitchFamily="-84" charset="0"/>
              </a:rPr>
              <a:t>JPSS SST Val3 Maturity Review</a:t>
            </a:r>
            <a:endParaRPr lang="en-US" dirty="0">
              <a:latin typeface="Arial" pitchFamily="-8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prstTxWarp prst="textNoShape">
              <a:avLst/>
            </a:prstTxWarp>
          </a:bodyPr>
          <a:lstStyle/>
          <a:p>
            <a:endParaRPr lang="en-US"/>
          </a:p>
        </p:txBody>
      </p:sp>
      <p:sp>
        <p:nvSpPr>
          <p:cNvPr id="15363" name="Text Box 12"/>
          <p:cNvSpPr txBox="1">
            <a:spLocks noChangeArrowheads="1"/>
          </p:cNvSpPr>
          <p:nvPr/>
        </p:nvSpPr>
        <p:spPr bwMode="auto">
          <a:xfrm>
            <a:off x="1143000" y="1524000"/>
            <a:ext cx="184150" cy="366713"/>
          </a:xfrm>
          <a:prstGeom prst="rect">
            <a:avLst/>
          </a:prstGeom>
          <a:noFill/>
          <a:ln w="9525">
            <a:noFill/>
            <a:miter lim="800000"/>
            <a:headEnd/>
            <a:tailEnd/>
          </a:ln>
        </p:spPr>
        <p:txBody>
          <a:bodyPr wrap="none">
            <a:prstTxWarp prst="textNoShape">
              <a:avLst/>
            </a:prstTxWarp>
            <a:spAutoFit/>
          </a:bodyPr>
          <a:lstStyle/>
          <a:p>
            <a:endParaRPr lang="en-US"/>
          </a:p>
        </p:txBody>
      </p:sp>
      <p:sp>
        <p:nvSpPr>
          <p:cNvPr id="15364" name="Rectangle 17"/>
          <p:cNvSpPr>
            <a:spLocks noChangeArrowheads="1"/>
          </p:cNvSpPr>
          <p:nvPr/>
        </p:nvSpPr>
        <p:spPr bwMode="auto">
          <a:xfrm>
            <a:off x="685800" y="914400"/>
            <a:ext cx="8001000" cy="5410200"/>
          </a:xfrm>
          <a:prstGeom prst="rect">
            <a:avLst/>
          </a:prstGeom>
          <a:noFill/>
          <a:ln w="9525">
            <a:noFill/>
            <a:miter lim="800000"/>
            <a:headEnd/>
            <a:tailEnd/>
          </a:ln>
        </p:spPr>
        <p:txBody>
          <a:bodyPr>
            <a:prstTxWarp prst="textNoShape">
              <a:avLst/>
            </a:prstTxWarp>
          </a:bodyPr>
          <a:lstStyle/>
          <a:p>
            <a:pPr marL="339725" lvl="1" indent="-339725">
              <a:spcBef>
                <a:spcPts val="1200"/>
              </a:spcBef>
            </a:pPr>
            <a:r>
              <a:rPr lang="en-US" b="1" kern="0" dirty="0" smtClean="0"/>
              <a:t>Priority of SST Team is to focus on ACSPO users: Work individually, customize product, ensure meeting their needs</a:t>
            </a:r>
            <a:endParaRPr lang="en-US" dirty="0" smtClean="0"/>
          </a:p>
          <a:p>
            <a:pPr marL="692150" lvl="1" indent="-292100">
              <a:spcBef>
                <a:spcPts val="1200"/>
              </a:spcBef>
              <a:buFont typeface="Wingdings" pitchFamily="-84" charset="2"/>
              <a:buChar char="ü"/>
            </a:pPr>
            <a:r>
              <a:rPr lang="en-US" dirty="0" smtClean="0"/>
              <a:t>Continue monitoring ACSPO SST in SQUAM, cross-evaluate against IDPS and NAVO, and validate all against </a:t>
            </a:r>
            <a:r>
              <a:rPr lang="en-US" i="1" dirty="0" smtClean="0"/>
              <a:t>i</a:t>
            </a:r>
            <a:r>
              <a:rPr lang="en-US" dirty="0" smtClean="0"/>
              <a:t>Quam</a:t>
            </a:r>
          </a:p>
          <a:p>
            <a:pPr marL="692150" lvl="1" indent="-292100">
              <a:spcBef>
                <a:spcPts val="1200"/>
              </a:spcBef>
              <a:buFont typeface="Wingdings" pitchFamily="-84" charset="2"/>
              <a:buChar char="ü"/>
            </a:pPr>
            <a:r>
              <a:rPr lang="en-US" dirty="0" smtClean="0"/>
              <a:t>Generate Level 3 SST product (multiple users requests)</a:t>
            </a:r>
            <a:endParaRPr lang="en-US" sz="800" dirty="0" smtClean="0"/>
          </a:p>
          <a:p>
            <a:pPr marL="692150" lvl="1" indent="-292100">
              <a:spcBef>
                <a:spcPts val="1200"/>
              </a:spcBef>
              <a:buFont typeface="Wingdings" pitchFamily="-84" charset="2"/>
              <a:buChar char="ü"/>
            </a:pPr>
            <a:r>
              <a:rPr lang="en-US" dirty="0" smtClean="0"/>
              <a:t>Establish VIIRS SST reprocessing capability (in conjunction with UW). Back-fill ACSPO L2/L3 SSTs to Jan’2012</a:t>
            </a:r>
          </a:p>
          <a:p>
            <a:pPr marL="692150" lvl="1" indent="-292100">
              <a:spcBef>
                <a:spcPts val="1200"/>
              </a:spcBef>
              <a:buFont typeface="Wingdings" pitchFamily="-84" charset="2"/>
              <a:buChar char="ü"/>
            </a:pPr>
            <a:r>
              <a:rPr lang="en-US" dirty="0" smtClean="0"/>
              <a:t>Archive ACSPO L2/3 at JPL/NODC, discontinue IDPS</a:t>
            </a:r>
          </a:p>
          <a:p>
            <a:pPr marL="692150" lvl="1" indent="-292100">
              <a:spcBef>
                <a:spcPts val="1200"/>
              </a:spcBef>
              <a:buFont typeface="Wingdings" pitchFamily="-84" charset="2"/>
              <a:buChar char="ü"/>
            </a:pPr>
            <a:r>
              <a:rPr lang="en-US" dirty="0" smtClean="0"/>
              <a:t>Focus on dynamic, coastal and high-latitude areas</a:t>
            </a:r>
          </a:p>
          <a:p>
            <a:pPr marL="692150" lvl="1" indent="-292100">
              <a:spcBef>
                <a:spcPts val="1200"/>
              </a:spcBef>
              <a:buFont typeface="Wingdings" pitchFamily="-84" charset="2"/>
              <a:buChar char="ü"/>
            </a:pPr>
            <a:r>
              <a:rPr lang="en-US" dirty="0" smtClean="0"/>
              <a:t>Enhance ACSPO clear-sky and ice masks, using pattern recognition approach and day-night band</a:t>
            </a:r>
          </a:p>
          <a:p>
            <a:pPr marL="692150" lvl="1" indent="-292100">
              <a:spcBef>
                <a:spcPts val="1200"/>
              </a:spcBef>
              <a:buFont typeface="Wingdings" pitchFamily="-84" charset="2"/>
              <a:buChar char="ü"/>
            </a:pPr>
            <a:r>
              <a:rPr lang="en-US" dirty="0" smtClean="0"/>
              <a:t>Improve Single Scanner Error Statistics (SSES; part of GDS2)</a:t>
            </a:r>
          </a:p>
          <a:p>
            <a:pPr marL="692150" lvl="1" indent="-292100">
              <a:spcBef>
                <a:spcPts val="1200"/>
              </a:spcBef>
              <a:buFont typeface="Wingdings" pitchFamily="-84" charset="2"/>
              <a:buChar char="ü"/>
            </a:pPr>
            <a:r>
              <a:rPr lang="en-US" dirty="0" smtClean="0"/>
              <a:t>Implement destriping operationally</a:t>
            </a:r>
          </a:p>
          <a:p>
            <a:pPr marL="692150" lvl="1" indent="-292100">
              <a:spcBef>
                <a:spcPts val="1200"/>
              </a:spcBef>
              <a:buFont typeface="Wingdings" pitchFamily="-84" charset="2"/>
              <a:buChar char="ü"/>
            </a:pPr>
            <a:r>
              <a:rPr lang="en-US" dirty="0" smtClean="0"/>
              <a:t>Explore optional VIIRS bands for aerosol correction/flagging</a:t>
            </a:r>
          </a:p>
        </p:txBody>
      </p:sp>
      <p:sp>
        <p:nvSpPr>
          <p:cNvPr id="15365" name="Rectangle 19"/>
          <p:cNvSpPr>
            <a:spLocks noChangeArrowheads="1"/>
          </p:cNvSpPr>
          <p:nvPr/>
        </p:nvSpPr>
        <p:spPr bwMode="auto">
          <a:xfrm>
            <a:off x="76200" y="228600"/>
            <a:ext cx="8686800" cy="523875"/>
          </a:xfrm>
          <a:prstGeom prst="rect">
            <a:avLst/>
          </a:prstGeom>
          <a:noFill/>
          <a:ln w="9525">
            <a:noFill/>
            <a:miter lim="800000"/>
            <a:headEnd/>
            <a:tailEnd/>
          </a:ln>
        </p:spPr>
        <p:txBody>
          <a:bodyPr>
            <a:prstTxWarp prst="textNoShape">
              <a:avLst/>
            </a:prstTxWarp>
            <a:spAutoFit/>
          </a:bodyPr>
          <a:lstStyle/>
          <a:p>
            <a:pPr algn="ctr"/>
            <a:r>
              <a:rPr lang="en-US" sz="2800" b="1" dirty="0" smtClean="0">
                <a:solidFill>
                  <a:srgbClr val="006666"/>
                </a:solidFill>
              </a:rPr>
              <a:t>Near-Term ACSPO Priorities &amp; Plans</a:t>
            </a:r>
            <a:endParaRPr lang="en-US" sz="2800" b="1" dirty="0">
              <a:solidFill>
                <a:srgbClr val="006666"/>
              </a:solidFill>
            </a:endParaRPr>
          </a:p>
        </p:txBody>
      </p:sp>
      <p:sp>
        <p:nvSpPr>
          <p:cNvPr id="15366" name="Date Placeholder 8"/>
          <p:cNvSpPr>
            <a:spLocks noGrp="1"/>
          </p:cNvSpPr>
          <p:nvPr>
            <p:ph type="dt" sz="quarter" idx="10"/>
          </p:nvPr>
        </p:nvSpPr>
        <p:spPr>
          <a:noFill/>
        </p:spPr>
        <p:txBody>
          <a:bodyPr/>
          <a:lstStyle/>
          <a:p>
            <a:r>
              <a:rPr lang="en-US" smtClean="0">
                <a:latin typeface="Arial" pitchFamily="-84" charset="0"/>
              </a:rPr>
              <a:t>3 September 2014</a:t>
            </a:r>
            <a:endParaRPr lang="en-US">
              <a:latin typeface="Arial" pitchFamily="-84" charset="0"/>
            </a:endParaRPr>
          </a:p>
        </p:txBody>
      </p:sp>
      <p:sp>
        <p:nvSpPr>
          <p:cNvPr id="15367" name="Slide Number Placeholder 9"/>
          <p:cNvSpPr>
            <a:spLocks noGrp="1"/>
          </p:cNvSpPr>
          <p:nvPr>
            <p:ph type="sldNum" sz="quarter" idx="12"/>
          </p:nvPr>
        </p:nvSpPr>
        <p:spPr>
          <a:noFill/>
        </p:spPr>
        <p:txBody>
          <a:bodyPr/>
          <a:lstStyle/>
          <a:p>
            <a:fld id="{E5B1545A-3164-B34B-A559-303DB36FEF08}" type="slidenum">
              <a:rPr lang="en-US"/>
              <a:pPr/>
              <a:t>69</a:t>
            </a:fld>
            <a:endParaRPr lang="en-US" dirty="0"/>
          </a:p>
        </p:txBody>
      </p:sp>
      <p:sp>
        <p:nvSpPr>
          <p:cNvPr id="15368" name="Footer Placeholder 10"/>
          <p:cNvSpPr>
            <a:spLocks noGrp="1"/>
          </p:cNvSpPr>
          <p:nvPr>
            <p:ph type="ftr" sz="quarter" idx="11"/>
          </p:nvPr>
        </p:nvSpPr>
        <p:spPr>
          <a:noFill/>
        </p:spPr>
        <p:txBody>
          <a:bodyPr/>
          <a:lstStyle/>
          <a:p>
            <a:r>
              <a:rPr lang="en-US" smtClean="0">
                <a:latin typeface="Arial" pitchFamily="-84" charset="0"/>
              </a:rPr>
              <a:t>JPSS SST Val3 Maturity Review</a:t>
            </a:r>
            <a:endParaRPr lang="en-US" dirty="0">
              <a:latin typeface="Arial" pitchFamily="-8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p:cNvGraphicFramePr>
          <p:nvPr>
            <p:extLst>
              <p:ext uri="{D42A27DB-BD31-4B8C-83A1-F6EECF244321}">
                <p14:modId xmlns="" xmlns:p14="http://schemas.microsoft.com/office/powerpoint/2010/main" val="2598661593"/>
              </p:ext>
            </p:extLst>
          </p:nvPr>
        </p:nvGraphicFramePr>
        <p:xfrm>
          <a:off x="304800" y="990600"/>
          <a:ext cx="8458200" cy="5141911"/>
        </p:xfrm>
        <a:graphic>
          <a:graphicData uri="http://schemas.openxmlformats.org/drawingml/2006/table">
            <a:tbl>
              <a:tblPr firstRow="1" bandRow="1"/>
              <a:tblGrid>
                <a:gridCol w="8458200"/>
              </a:tblGrid>
              <a:tr h="271541">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dirty="0" smtClean="0">
                          <a:solidFill>
                            <a:schemeClr val="bg1"/>
                          </a:solidFill>
                        </a:rPr>
                        <a:t>JPSS/GOES-R Data Product</a:t>
                      </a:r>
                      <a:r>
                        <a:rPr lang="en-US" sz="1400" baseline="0" dirty="0" smtClean="0">
                          <a:solidFill>
                            <a:schemeClr val="bg1"/>
                          </a:solidFill>
                        </a:rPr>
                        <a:t> </a:t>
                      </a:r>
                      <a:r>
                        <a:rPr lang="en-US" sz="1400" dirty="0" smtClean="0">
                          <a:solidFill>
                            <a:schemeClr val="bg1"/>
                          </a:solidFill>
                        </a:rPr>
                        <a:t>Validation Maturity Stages – </a:t>
                      </a:r>
                    </a:p>
                    <a:p>
                      <a:pPr algn="ctr"/>
                      <a:r>
                        <a:rPr lang="en-US" sz="1400" dirty="0" smtClean="0">
                          <a:solidFill>
                            <a:schemeClr val="bg1"/>
                          </a:solidFill>
                        </a:rPr>
                        <a:t>COMMON DEFINITIONS (Nominal Mission)</a:t>
                      </a:r>
                      <a:endParaRPr lang="en-US" sz="1400" dirty="0">
                        <a:solidFill>
                          <a:schemeClr val="bg1"/>
                        </a:solidFill>
                      </a:endParaRPr>
                    </a:p>
                  </a:txBody>
                  <a:tcPr marL="82568" marR="82568">
                    <a:lnL w="12700" cmpd="sng">
                      <a:solidFill>
                        <a:srgbClr val="333399"/>
                      </a:solidFill>
                    </a:lnL>
                    <a:lnR w="12700" cap="flat" cmpd="sng" algn="ctr">
                      <a:solidFill>
                        <a:srgbClr val="333399"/>
                      </a:solidFill>
                      <a:prstDash val="solid"/>
                      <a:round/>
                      <a:headEnd type="none" w="med" len="med"/>
                      <a:tailEnd type="none" w="med" len="med"/>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solidFill>
                  </a:tcPr>
                </a:tc>
              </a:tr>
              <a:tr h="1310640">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228600">
                        <a:buAutoNum type="arabicPeriod"/>
                      </a:pPr>
                      <a:r>
                        <a:rPr lang="en-US" sz="1600" b="1" i="0" u="sng" dirty="0" smtClean="0"/>
                        <a:t>Beta</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dirty="0" smtClean="0">
                          <a:solidFill>
                            <a:schemeClr val="tx1"/>
                          </a:solidFill>
                        </a:rPr>
                        <a:t>Product is minimally validated,</a:t>
                      </a:r>
                      <a:r>
                        <a:rPr lang="en-US" sz="1200" baseline="0" dirty="0" smtClean="0">
                          <a:solidFill>
                            <a:schemeClr val="tx1"/>
                          </a:solidFill>
                        </a:rPr>
                        <a:t> and may still contain significant identified and unidentified errors.</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baseline="0" dirty="0" smtClean="0">
                          <a:solidFill>
                            <a:schemeClr val="tx1"/>
                          </a:solidFill>
                        </a:rPr>
                        <a:t>Information/data from validation efforts can be used to make initial qualitative or very limited quantitative assessments regarding product fitness-for-purpose.</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baseline="0" dirty="0" smtClean="0">
                          <a:solidFill>
                            <a:schemeClr val="tx1"/>
                          </a:solidFill>
                        </a:rPr>
                        <a:t>Documentation of product performance and identified product performance anomalies, including recommended remediation strategies, exists.</a:t>
                      </a:r>
                    </a:p>
                  </a:txBody>
                  <a:tcPr marL="82568" marR="82568">
                    <a:lnL w="12700" cmpd="sng">
                      <a:solidFill>
                        <a:srgbClr val="333399"/>
                      </a:solidFill>
                    </a:lnL>
                    <a:lnR w="12700" cap="flat" cmpd="sng" algn="ctr">
                      <a:solidFill>
                        <a:srgbClr val="333399"/>
                      </a:solidFill>
                      <a:prstDash val="solid"/>
                      <a:round/>
                      <a:headEnd type="none" w="med" len="med"/>
                      <a:tailEnd type="none" w="med" len="med"/>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r>
              <a:tr h="1587690">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228600">
                        <a:buFont typeface="+mj-lt"/>
                        <a:buAutoNum type="arabicPeriod" startAt="2"/>
                      </a:pPr>
                      <a:r>
                        <a:rPr lang="en-US" sz="1600" b="1" u="sng" dirty="0" smtClean="0">
                          <a:solidFill>
                            <a:schemeClr val="tx1"/>
                          </a:solidFill>
                        </a:rPr>
                        <a:t>Provisional</a:t>
                      </a:r>
                      <a:endParaRPr lang="en-US" sz="1600" u="sng" dirty="0" smtClean="0">
                        <a:solidFill>
                          <a:schemeClr val="tx1"/>
                        </a:solidFill>
                      </a:endParaRP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dirty="0" smtClean="0">
                          <a:solidFill>
                            <a:schemeClr val="tx1"/>
                          </a:solidFill>
                        </a:rPr>
                        <a:t>Product performance has been demonstrated through analysis of a large, but still limited (i.e., not necessarily globally or seasonally representative) number of independent measurements obtained from selected locations, time periods, or field campaign efforts. </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dirty="0" smtClean="0">
                          <a:solidFill>
                            <a:schemeClr val="tx1"/>
                          </a:solidFill>
                        </a:rPr>
                        <a:t>Product analyses</a:t>
                      </a:r>
                      <a:r>
                        <a:rPr lang="en-US" sz="1200" baseline="0" dirty="0" smtClean="0">
                          <a:solidFill>
                            <a:schemeClr val="tx1"/>
                          </a:solidFill>
                        </a:rPr>
                        <a:t> </a:t>
                      </a:r>
                      <a:r>
                        <a:rPr lang="en-US" sz="1200" dirty="0" smtClean="0">
                          <a:solidFill>
                            <a:schemeClr val="tx1"/>
                          </a:solidFill>
                        </a:rPr>
                        <a:t>are sufficient for</a:t>
                      </a:r>
                      <a:r>
                        <a:rPr lang="en-US" sz="1200" baseline="0" dirty="0" smtClean="0">
                          <a:solidFill>
                            <a:schemeClr val="tx1"/>
                          </a:solidFill>
                        </a:rPr>
                        <a:t> qualitative, and limited quantitative, determination of</a:t>
                      </a:r>
                      <a:r>
                        <a:rPr lang="en-US" sz="1200" dirty="0" smtClean="0">
                          <a:solidFill>
                            <a:schemeClr val="tx1"/>
                          </a:solidFill>
                        </a:rPr>
                        <a:t> product fitness-for-purpose</a:t>
                      </a:r>
                      <a:r>
                        <a:rPr lang="en-US" sz="1200" baseline="0" dirty="0" smtClean="0">
                          <a:solidFill>
                            <a:schemeClr val="tx1"/>
                          </a:solidFill>
                        </a:rPr>
                        <a:t>.</a:t>
                      </a:r>
                      <a:endParaRPr lang="en-US" sz="1200" dirty="0" smtClean="0">
                        <a:solidFill>
                          <a:schemeClr val="tx1"/>
                        </a:solidFill>
                      </a:endParaRP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baseline="0" dirty="0" smtClean="0">
                          <a:solidFill>
                            <a:schemeClr val="tx1"/>
                          </a:solidFill>
                        </a:rPr>
                        <a:t>Documentation of product performance, testing involving product fixes, identified product performance anomalies, including recommended remediation strategies, exists.</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baseline="0" dirty="0" smtClean="0">
                          <a:solidFill>
                            <a:schemeClr val="tx1"/>
                          </a:solidFill>
                        </a:rPr>
                        <a:t>Product is recommended for operational use (user decision) and in scientific publications.</a:t>
                      </a:r>
                    </a:p>
                  </a:txBody>
                  <a:tcPr marL="82568" marR="82568">
                    <a:lnL w="12700" cmpd="sng">
                      <a:solidFill>
                        <a:srgbClr val="333399"/>
                      </a:solidFill>
                    </a:lnL>
                    <a:lnR w="12700" cap="flat" cmpd="sng" algn="ctr">
                      <a:solidFill>
                        <a:srgbClr val="333399"/>
                      </a:solidFill>
                      <a:prstDash val="solid"/>
                      <a:round/>
                      <a:headEnd type="none" w="med" len="med"/>
                      <a:tailEnd type="none" w="med" len="med"/>
                    </a:lnR>
                    <a:lnT w="12700" cmpd="sng">
                      <a:solidFill>
                        <a:srgbClr val="333399"/>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97671">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228600">
                        <a:buFont typeface="+mj-lt"/>
                        <a:buAutoNum type="arabicPeriod" startAt="3"/>
                      </a:pPr>
                      <a:r>
                        <a:rPr lang="en-US" sz="1600" b="1" u="sng" dirty="0" smtClean="0">
                          <a:solidFill>
                            <a:schemeClr val="tx1"/>
                          </a:solidFill>
                        </a:rPr>
                        <a:t>Validated</a:t>
                      </a:r>
                    </a:p>
                    <a:p>
                      <a:pPr marL="460375" lvl="2" indent="-228600">
                        <a:buFont typeface="Courier New" pitchFamily="49" charset="0"/>
                        <a:buChar char="o"/>
                      </a:pPr>
                      <a:r>
                        <a:rPr lang="en-US" sz="1200" dirty="0" smtClean="0">
                          <a:solidFill>
                            <a:schemeClr val="tx1"/>
                          </a:solidFill>
                        </a:rPr>
                        <a:t>Product performance has been demonstrated over a large and wide range of representative conditions (i.e., global, seasonal). </a:t>
                      </a:r>
                    </a:p>
                    <a:p>
                      <a:pPr marL="460375" lvl="2" indent="-228600">
                        <a:buFont typeface="Courier New" pitchFamily="49" charset="0"/>
                        <a:buChar char="o"/>
                      </a:pPr>
                      <a:r>
                        <a:rPr lang="en-US" sz="1200" dirty="0" smtClean="0">
                          <a:solidFill>
                            <a:schemeClr val="tx1"/>
                          </a:solidFill>
                        </a:rPr>
                        <a:t>Comprehensive documentation of product performance exists that includes all known product anomalies and their recommended remediation strategies for a full range of retrieval conditions and severity level. </a:t>
                      </a:r>
                    </a:p>
                    <a:p>
                      <a:pPr marL="460375" lvl="2" indent="-228600">
                        <a:buFont typeface="Courier New" pitchFamily="49" charset="0"/>
                        <a:buChar char="o"/>
                      </a:pPr>
                      <a:r>
                        <a:rPr lang="en-US" sz="1200" dirty="0" smtClean="0">
                          <a:solidFill>
                            <a:schemeClr val="tx1"/>
                          </a:solidFill>
                        </a:rPr>
                        <a:t>Product analyses are sufficient for full qualitative and quantitative determination of product fitness-for-purpose.</a:t>
                      </a:r>
                    </a:p>
                    <a:p>
                      <a:pPr marL="460375" lvl="2" indent="-228600">
                        <a:buFont typeface="Courier New" pitchFamily="49" charset="0"/>
                        <a:buChar char="o"/>
                      </a:pPr>
                      <a:r>
                        <a:rPr lang="en-US" sz="1200" dirty="0" smtClean="0">
                          <a:solidFill>
                            <a:schemeClr val="tx1"/>
                          </a:solidFill>
                        </a:rPr>
                        <a:t>Product is ready for operational use based on documented validation findings and user feedback.</a:t>
                      </a:r>
                    </a:p>
                    <a:p>
                      <a:pPr marL="460375" lvl="2" indent="-228600">
                        <a:buFont typeface="Courier New" pitchFamily="49" charset="0"/>
                        <a:buChar char="o"/>
                      </a:pPr>
                      <a:r>
                        <a:rPr lang="en-US" sz="1200" dirty="0" smtClean="0">
                          <a:solidFill>
                            <a:schemeClr val="tx1"/>
                          </a:solidFill>
                        </a:rPr>
                        <a:t>Product validation, quality assurance, and algorithm stewardship continue through the lifetime of the instrument.</a:t>
                      </a:r>
                      <a:endParaRPr lang="en-US" sz="1200" baseline="0" dirty="0" smtClean="0">
                        <a:solidFill>
                          <a:schemeClr val="tx1"/>
                        </a:solidFill>
                      </a:endParaRPr>
                    </a:p>
                  </a:txBody>
                  <a:tcPr marL="82568" marR="825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r>
            </a:tbl>
          </a:graphicData>
        </a:graphic>
      </p:graphicFrame>
      <p:sp>
        <p:nvSpPr>
          <p:cNvPr id="5" name="Slide Number Placeholder 4"/>
          <p:cNvSpPr>
            <a:spLocks noGrp="1"/>
          </p:cNvSpPr>
          <p:nvPr>
            <p:ph type="sldNum" sz="quarter" idx="12"/>
          </p:nvPr>
        </p:nvSpPr>
        <p:spPr/>
        <p:txBody>
          <a:bodyPr/>
          <a:lstStyle/>
          <a:p>
            <a:fld id="{B6D600EA-F5AE-4508-8F33-D1455E63F0CD}" type="slidenum">
              <a:rPr lang="en-US" smtClean="0"/>
              <a:pPr/>
              <a:t>7</a:t>
            </a:fld>
            <a:endParaRPr lang="en-US" dirty="0"/>
          </a:p>
        </p:txBody>
      </p:sp>
      <p:sp>
        <p:nvSpPr>
          <p:cNvPr id="7"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prstTxWarp prst="textNoShape">
              <a:avLst/>
            </a:prstTxWarp>
          </a:bodyPr>
          <a:lstStyle/>
          <a:p>
            <a:endParaRPr lang="en-US"/>
          </a:p>
        </p:txBody>
      </p:sp>
      <p:sp>
        <p:nvSpPr>
          <p:cNvPr id="8" name="Rectangle 19"/>
          <p:cNvSpPr>
            <a:spLocks noChangeArrowheads="1"/>
          </p:cNvSpPr>
          <p:nvPr/>
        </p:nvSpPr>
        <p:spPr bwMode="auto">
          <a:xfrm>
            <a:off x="76200" y="152400"/>
            <a:ext cx="8686800" cy="523220"/>
          </a:xfrm>
          <a:prstGeom prst="rect">
            <a:avLst/>
          </a:prstGeom>
          <a:noFill/>
          <a:ln w="9525">
            <a:noFill/>
            <a:miter lim="800000"/>
            <a:headEnd/>
            <a:tailEnd/>
          </a:ln>
        </p:spPr>
        <p:txBody>
          <a:bodyPr>
            <a:prstTxWarp prst="textNoShape">
              <a:avLst/>
            </a:prstTxWarp>
            <a:spAutoFit/>
          </a:bodyPr>
          <a:lstStyle/>
          <a:p>
            <a:pPr algn="ctr"/>
            <a:r>
              <a:rPr lang="en-US" sz="2800" b="1" dirty="0" smtClean="0">
                <a:solidFill>
                  <a:srgbClr val="006666"/>
                </a:solidFill>
              </a:rPr>
              <a:t>JPSS-1 Product Maturity Definition</a:t>
            </a:r>
            <a:endParaRPr lang="en-US" sz="2800" b="1" dirty="0">
              <a:solidFill>
                <a:srgbClr val="006666"/>
              </a:solidFill>
            </a:endParaRPr>
          </a:p>
        </p:txBody>
      </p:sp>
      <p:sp>
        <p:nvSpPr>
          <p:cNvPr id="9" name="Date Placeholder 8"/>
          <p:cNvSpPr>
            <a:spLocks noGrp="1"/>
          </p:cNvSpPr>
          <p:nvPr>
            <p:ph type="dt" sz="half" idx="10"/>
          </p:nvPr>
        </p:nvSpPr>
        <p:spPr/>
        <p:txBody>
          <a:bodyPr/>
          <a:lstStyle/>
          <a:p>
            <a:pPr>
              <a:defRPr/>
            </a:pPr>
            <a:r>
              <a:rPr lang="en-US" smtClean="0"/>
              <a:t>3 September 2014</a:t>
            </a:r>
            <a:endParaRPr lang="en-US"/>
          </a:p>
        </p:txBody>
      </p:sp>
      <p:sp>
        <p:nvSpPr>
          <p:cNvPr id="10" name="Footer Placeholder 9"/>
          <p:cNvSpPr>
            <a:spLocks noGrp="1"/>
          </p:cNvSpPr>
          <p:nvPr>
            <p:ph type="ftr" sz="quarter" idx="11"/>
          </p:nvPr>
        </p:nvSpPr>
        <p:spPr/>
        <p:txBody>
          <a:bodyPr/>
          <a:lstStyle/>
          <a:p>
            <a:pPr>
              <a:defRPr/>
            </a:pPr>
            <a:r>
              <a:rPr lang="en-US" smtClean="0"/>
              <a:t>JPSS SST Val3 Maturity Review</a:t>
            </a:r>
            <a:endParaRPr lang="en-US"/>
          </a:p>
        </p:txBody>
      </p:sp>
      <p:cxnSp>
        <p:nvCxnSpPr>
          <p:cNvPr id="11" name="Straight Arrow Connector 10"/>
          <p:cNvCxnSpPr/>
          <p:nvPr/>
        </p:nvCxnSpPr>
        <p:spPr>
          <a:xfrm>
            <a:off x="0" y="4572000"/>
            <a:ext cx="381000" cy="0"/>
          </a:xfrm>
          <a:prstGeom prst="straightConnector1">
            <a:avLst/>
          </a:prstGeom>
          <a:ln w="63500" cmpd="sng">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46575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prstTxWarp prst="textNoShape">
              <a:avLst/>
            </a:prstTxWarp>
          </a:bodyPr>
          <a:lstStyle/>
          <a:p>
            <a:endParaRPr lang="en-US"/>
          </a:p>
        </p:txBody>
      </p:sp>
      <p:sp>
        <p:nvSpPr>
          <p:cNvPr id="15363" name="Text Box 12"/>
          <p:cNvSpPr txBox="1">
            <a:spLocks noChangeArrowheads="1"/>
          </p:cNvSpPr>
          <p:nvPr/>
        </p:nvSpPr>
        <p:spPr bwMode="auto">
          <a:xfrm>
            <a:off x="1143000" y="1524000"/>
            <a:ext cx="184150" cy="366713"/>
          </a:xfrm>
          <a:prstGeom prst="rect">
            <a:avLst/>
          </a:prstGeom>
          <a:noFill/>
          <a:ln w="9525">
            <a:noFill/>
            <a:miter lim="800000"/>
            <a:headEnd/>
            <a:tailEnd/>
          </a:ln>
        </p:spPr>
        <p:txBody>
          <a:bodyPr wrap="none">
            <a:prstTxWarp prst="textNoShape">
              <a:avLst/>
            </a:prstTxWarp>
            <a:spAutoFit/>
          </a:bodyPr>
          <a:lstStyle/>
          <a:p>
            <a:endParaRPr lang="en-US"/>
          </a:p>
        </p:txBody>
      </p:sp>
      <p:sp>
        <p:nvSpPr>
          <p:cNvPr id="15364" name="Rectangle 17"/>
          <p:cNvSpPr>
            <a:spLocks noChangeArrowheads="1"/>
          </p:cNvSpPr>
          <p:nvPr/>
        </p:nvSpPr>
        <p:spPr bwMode="auto">
          <a:xfrm>
            <a:off x="685800" y="838200"/>
            <a:ext cx="8305800" cy="5638800"/>
          </a:xfrm>
          <a:prstGeom prst="rect">
            <a:avLst/>
          </a:prstGeom>
          <a:noFill/>
          <a:ln w="9525">
            <a:noFill/>
            <a:miter lim="800000"/>
            <a:headEnd/>
            <a:tailEnd/>
          </a:ln>
        </p:spPr>
        <p:txBody>
          <a:bodyPr>
            <a:prstTxWarp prst="textNoShape">
              <a:avLst/>
            </a:prstTxWarp>
          </a:bodyPr>
          <a:lstStyle/>
          <a:p>
            <a:pPr marL="285750" indent="-285750">
              <a:spcBef>
                <a:spcPts val="400"/>
              </a:spcBef>
              <a:buFont typeface="Wingdings" pitchFamily="-84" charset="2"/>
              <a:buNone/>
            </a:pPr>
            <a:r>
              <a:rPr lang="en-US" b="1" i="1" dirty="0" smtClean="0">
                <a:solidFill>
                  <a:srgbClr val="FF0000"/>
                </a:solidFill>
              </a:rPr>
              <a:t>IDPS</a:t>
            </a:r>
            <a:r>
              <a:rPr lang="en-US" b="1" i="1" dirty="0" smtClean="0">
                <a:solidFill>
                  <a:srgbClr val="0000FF"/>
                </a:solidFill>
              </a:rPr>
              <a:t> </a:t>
            </a:r>
            <a:r>
              <a:rPr lang="en-US" b="1" i="1" dirty="0" smtClean="0"/>
              <a:t>– NOAA Interface Data Processing Segment (IDPS)</a:t>
            </a:r>
            <a:endParaRPr lang="en-US" b="1" dirty="0"/>
          </a:p>
          <a:p>
            <a:pPr marL="692150" lvl="1" indent="-292100">
              <a:spcBef>
                <a:spcPts val="400"/>
              </a:spcBef>
              <a:buFont typeface="Wingdings" pitchFamily="-84" charset="2"/>
              <a:buChar char="ü"/>
            </a:pPr>
            <a:r>
              <a:rPr lang="en-US" sz="1400" dirty="0" smtClean="0"/>
              <a:t>Official NPOESS SST EDR, Ownership transferred to NOAA JPSS PO</a:t>
            </a:r>
          </a:p>
          <a:p>
            <a:pPr marL="692150" lvl="1" indent="-292100">
              <a:spcBef>
                <a:spcPts val="400"/>
              </a:spcBef>
              <a:buFont typeface="Wingdings" pitchFamily="-84" charset="2"/>
              <a:buChar char="ü"/>
            </a:pPr>
            <a:r>
              <a:rPr lang="en-US" sz="1400" dirty="0" smtClean="0"/>
              <a:t>Developed by NGAS; Operational at Raytheon; Archived at NOAA CLASS</a:t>
            </a:r>
          </a:p>
          <a:p>
            <a:pPr marL="692150" lvl="1" indent="-292100">
              <a:spcBef>
                <a:spcPts val="400"/>
              </a:spcBef>
              <a:buFont typeface="Wingdings" pitchFamily="-84" charset="2"/>
              <a:buChar char="ü"/>
            </a:pPr>
            <a:r>
              <a:rPr lang="en-US" sz="1400" dirty="0" smtClean="0"/>
              <a:t>As of this review, meets specs at night, but not during the daytime</a:t>
            </a:r>
          </a:p>
          <a:p>
            <a:pPr marL="692150" lvl="1" indent="-292100">
              <a:spcBef>
                <a:spcPts val="400"/>
              </a:spcBef>
              <a:buFont typeface="Wingdings" pitchFamily="-84" charset="2"/>
              <a:buChar char="ü"/>
            </a:pPr>
            <a:r>
              <a:rPr lang="en-US" sz="1400" b="1" dirty="0" smtClean="0"/>
              <a:t>Jan 2014: JPO recommends “discontinue IDPS EDR support, concentrate on ACSPO”</a:t>
            </a:r>
          </a:p>
          <a:p>
            <a:pPr marL="692150" lvl="1" indent="-292100">
              <a:spcBef>
                <a:spcPts val="400"/>
              </a:spcBef>
              <a:buFont typeface="Wingdings" pitchFamily="-84" charset="2"/>
              <a:buChar char="ü"/>
            </a:pPr>
            <a:r>
              <a:rPr lang="en-US" sz="1400" dirty="0" smtClean="0"/>
              <a:t>IDPS SST EDR to phase out as soon as ACSPO SST is archived at JPL/NODC</a:t>
            </a:r>
          </a:p>
          <a:p>
            <a:pPr marL="692150" lvl="1" indent="-292100">
              <a:spcBef>
                <a:spcPts val="400"/>
              </a:spcBef>
            </a:pPr>
            <a:endParaRPr lang="en-US" sz="700" dirty="0"/>
          </a:p>
          <a:p>
            <a:pPr marL="285750" indent="-285750">
              <a:spcBef>
                <a:spcPts val="400"/>
              </a:spcBef>
              <a:buFont typeface="Wingdings" pitchFamily="-84" charset="2"/>
              <a:buNone/>
            </a:pPr>
            <a:r>
              <a:rPr lang="en-US" b="1" i="1" dirty="0" smtClean="0">
                <a:solidFill>
                  <a:srgbClr val="00FF00"/>
                </a:solidFill>
                <a:latin typeface="Times New Roman" pitchFamily="-84" charset="0"/>
                <a:ea typeface="Times New Roman" pitchFamily="-84" charset="0"/>
                <a:cs typeface="Times New Roman" pitchFamily="-84" charset="0"/>
              </a:rPr>
              <a:t>ACSPO</a:t>
            </a:r>
            <a:r>
              <a:rPr lang="en-US" b="1" i="1" dirty="0" smtClean="0">
                <a:solidFill>
                  <a:srgbClr val="0000FF"/>
                </a:solidFill>
              </a:rPr>
              <a:t> </a:t>
            </a:r>
            <a:r>
              <a:rPr lang="en-US" b="1" i="1" dirty="0" smtClean="0"/>
              <a:t>–</a:t>
            </a:r>
            <a:r>
              <a:rPr lang="en-US" b="1" i="1" dirty="0" smtClean="0">
                <a:solidFill>
                  <a:srgbClr val="0000FF"/>
                </a:solidFill>
              </a:rPr>
              <a:t> </a:t>
            </a:r>
            <a:r>
              <a:rPr lang="en-US" b="1" i="1" dirty="0" smtClean="0"/>
              <a:t>NOAA Advanced Clear-Sky Processor for Ocean (ACSPO)</a:t>
            </a:r>
            <a:endParaRPr lang="en-US" b="1" i="1" dirty="0"/>
          </a:p>
          <a:p>
            <a:pPr marL="692150" lvl="1" indent="-292100">
              <a:spcBef>
                <a:spcPts val="400"/>
              </a:spcBef>
              <a:buFont typeface="Wingdings" pitchFamily="-84" charset="2"/>
              <a:buChar char="ü"/>
            </a:pPr>
            <a:r>
              <a:rPr lang="en-US" sz="1400" b="1" dirty="0" smtClean="0"/>
              <a:t>Jul 2014: JPO approves reallocation of SST Requirements to NDE ACSPO</a:t>
            </a:r>
          </a:p>
          <a:p>
            <a:pPr marL="692150" lvl="1" indent="-292100">
              <a:spcBef>
                <a:spcPts val="400"/>
              </a:spcBef>
              <a:buFont typeface="Wingdings" pitchFamily="-84" charset="2"/>
              <a:buChar char="ü"/>
            </a:pPr>
            <a:r>
              <a:rPr lang="en-US" sz="1400" dirty="0" smtClean="0"/>
              <a:t>NOAA heritage SST system (building on AVHRR GAC and FRAC)</a:t>
            </a:r>
          </a:p>
          <a:p>
            <a:pPr marL="692150" lvl="1" indent="-292100">
              <a:spcBef>
                <a:spcPts val="400"/>
              </a:spcBef>
              <a:buFont typeface="Wingdings" pitchFamily="-84" charset="2"/>
              <a:buChar char="ü"/>
            </a:pPr>
            <a:r>
              <a:rPr lang="en-US" sz="1400" dirty="0" smtClean="0"/>
              <a:t>Terra/Aqua MODIS experimentally processed at STAR since Jan 2012</a:t>
            </a:r>
          </a:p>
          <a:p>
            <a:pPr marL="692150" lvl="1" indent="-292100">
              <a:spcBef>
                <a:spcPts val="400"/>
              </a:spcBef>
              <a:buFont typeface="Wingdings" pitchFamily="-84" charset="2"/>
              <a:buChar char="ü"/>
            </a:pPr>
            <a:r>
              <a:rPr lang="en-US" sz="1400" dirty="0" smtClean="0"/>
              <a:t>NDE ACSPO: Operational (Mar 2014); GDS2 archived at JPL/NODC (May 2014)</a:t>
            </a:r>
          </a:p>
          <a:p>
            <a:pPr marL="692150" lvl="1" indent="-292100">
              <a:spcBef>
                <a:spcPts val="400"/>
              </a:spcBef>
            </a:pPr>
            <a:r>
              <a:rPr lang="en-US" sz="1400" dirty="0" smtClean="0"/>
              <a:t>	</a:t>
            </a:r>
            <a:r>
              <a:rPr lang="en-US" sz="1400" dirty="0" smtClean="0">
                <a:hlinkClick r:id="rId3"/>
              </a:rPr>
              <a:t>ftp://podaac-ftp.jpl.nasa.gov/allData/ghrsst/data/GDS2/L2P/VIIRS_NPP/OSPO/</a:t>
            </a:r>
            <a:r>
              <a:rPr lang="en-US" sz="1400" dirty="0" smtClean="0"/>
              <a:t> </a:t>
            </a:r>
          </a:p>
          <a:p>
            <a:pPr marL="692150" lvl="1" indent="-292100">
              <a:spcBef>
                <a:spcPts val="400"/>
              </a:spcBef>
              <a:buFont typeface="Wingdings" pitchFamily="-84" charset="2"/>
              <a:buChar char="ü"/>
            </a:pPr>
            <a:r>
              <a:rPr lang="en-US" sz="1400" dirty="0" smtClean="0"/>
              <a:t>Meet/exceed APU specs, provides complete global coverage</a:t>
            </a:r>
          </a:p>
          <a:p>
            <a:pPr marL="692150" lvl="1" indent="-292100">
              <a:spcBef>
                <a:spcPts val="400"/>
              </a:spcBef>
              <a:buFont typeface="Wingdings" pitchFamily="-84" charset="2"/>
              <a:buChar char="ü"/>
            </a:pPr>
            <a:endParaRPr lang="en-US" sz="700" dirty="0"/>
          </a:p>
          <a:p>
            <a:pPr marL="285750" indent="-285750">
              <a:spcBef>
                <a:spcPts val="400"/>
              </a:spcBef>
              <a:buFont typeface="Wingdings" pitchFamily="-84" charset="2"/>
              <a:buNone/>
            </a:pPr>
            <a:r>
              <a:rPr lang="en-US" b="1" i="1" dirty="0" smtClean="0">
                <a:solidFill>
                  <a:srgbClr val="0000FF"/>
                </a:solidFill>
              </a:rPr>
              <a:t>NAVO </a:t>
            </a:r>
            <a:r>
              <a:rPr lang="en-US" b="1" i="1" dirty="0" smtClean="0"/>
              <a:t>–</a:t>
            </a:r>
            <a:r>
              <a:rPr lang="en-US" b="1" i="1" dirty="0" smtClean="0">
                <a:solidFill>
                  <a:srgbClr val="0000FF"/>
                </a:solidFill>
              </a:rPr>
              <a:t> </a:t>
            </a:r>
            <a:r>
              <a:rPr lang="en-US" b="1" i="1" dirty="0" smtClean="0"/>
              <a:t>SEATEMP</a:t>
            </a:r>
            <a:endParaRPr lang="en-US" b="1" i="1" dirty="0"/>
          </a:p>
          <a:p>
            <a:pPr marL="692150" lvl="1" indent="-292100">
              <a:spcBef>
                <a:spcPts val="400"/>
              </a:spcBef>
              <a:buFont typeface="Wingdings" pitchFamily="-84" charset="2"/>
              <a:buChar char="ü"/>
            </a:pPr>
            <a:r>
              <a:rPr lang="en-US" sz="1400" dirty="0" smtClean="0"/>
              <a:t>Builds on NOAA (pre-ACSPO) / NAVO AVHRR heritage</a:t>
            </a:r>
          </a:p>
          <a:p>
            <a:pPr marL="692150" lvl="1" indent="-292100">
              <a:spcBef>
                <a:spcPts val="400"/>
              </a:spcBef>
              <a:buFont typeface="Wingdings" pitchFamily="-84" charset="2"/>
              <a:buChar char="ü"/>
            </a:pPr>
            <a:r>
              <a:rPr lang="en-US" sz="1400" dirty="0" smtClean="0"/>
              <a:t>VIIRS operational (Mar 2013); GDS2 archived at JPL/NODC (May 2013)</a:t>
            </a:r>
          </a:p>
          <a:p>
            <a:pPr marL="692150" lvl="1" indent="-292100">
              <a:spcBef>
                <a:spcPts val="400"/>
              </a:spcBef>
              <a:buFont typeface="Wingdings" pitchFamily="-84" charset="2"/>
              <a:buChar char="ü"/>
            </a:pPr>
            <a:r>
              <a:rPr lang="en-US" sz="1400" dirty="0" smtClean="0"/>
              <a:t>Meet/exceed APU </a:t>
            </a:r>
            <a:r>
              <a:rPr lang="en-US" sz="1400" dirty="0" smtClean="0"/>
              <a:t>specs</a:t>
            </a:r>
            <a:r>
              <a:rPr lang="en-US" sz="1400" dirty="0" smtClean="0"/>
              <a:t>. </a:t>
            </a:r>
            <a:r>
              <a:rPr lang="en-US" sz="1400" dirty="0" smtClean="0"/>
              <a:t>C</a:t>
            </a:r>
            <a:r>
              <a:rPr lang="en-US" sz="1400" dirty="0" smtClean="0"/>
              <a:t>overage is ~3 </a:t>
            </a:r>
            <a:r>
              <a:rPr lang="en-US" sz="1400" dirty="0" smtClean="0"/>
              <a:t>smaller compared to ACSPO</a:t>
            </a:r>
          </a:p>
        </p:txBody>
      </p:sp>
      <p:sp>
        <p:nvSpPr>
          <p:cNvPr id="15365" name="Rectangle 19"/>
          <p:cNvSpPr>
            <a:spLocks noChangeArrowheads="1"/>
          </p:cNvSpPr>
          <p:nvPr/>
        </p:nvSpPr>
        <p:spPr bwMode="auto">
          <a:xfrm>
            <a:off x="76200" y="152400"/>
            <a:ext cx="8686800" cy="523875"/>
          </a:xfrm>
          <a:prstGeom prst="rect">
            <a:avLst/>
          </a:prstGeom>
          <a:noFill/>
          <a:ln w="9525">
            <a:noFill/>
            <a:miter lim="800000"/>
            <a:headEnd/>
            <a:tailEnd/>
          </a:ln>
        </p:spPr>
        <p:txBody>
          <a:bodyPr>
            <a:prstTxWarp prst="textNoShape">
              <a:avLst/>
            </a:prstTxWarp>
            <a:spAutoFit/>
          </a:bodyPr>
          <a:lstStyle/>
          <a:p>
            <a:pPr algn="ctr"/>
            <a:r>
              <a:rPr lang="en-US" sz="2800" b="1" dirty="0" smtClean="0">
                <a:solidFill>
                  <a:srgbClr val="006666"/>
                </a:solidFill>
              </a:rPr>
              <a:t>VIIRS SST Products</a:t>
            </a:r>
            <a:endParaRPr lang="en-US" sz="2800" b="1" dirty="0">
              <a:solidFill>
                <a:srgbClr val="006666"/>
              </a:solidFill>
            </a:endParaRPr>
          </a:p>
        </p:txBody>
      </p:sp>
      <p:sp>
        <p:nvSpPr>
          <p:cNvPr id="15366" name="Date Placeholder 8"/>
          <p:cNvSpPr>
            <a:spLocks noGrp="1"/>
          </p:cNvSpPr>
          <p:nvPr>
            <p:ph type="dt" sz="quarter" idx="10"/>
          </p:nvPr>
        </p:nvSpPr>
        <p:spPr>
          <a:noFill/>
        </p:spPr>
        <p:txBody>
          <a:bodyPr/>
          <a:lstStyle/>
          <a:p>
            <a:r>
              <a:rPr lang="en-US" smtClean="0">
                <a:latin typeface="Arial" pitchFamily="-84" charset="0"/>
              </a:rPr>
              <a:t>3 September 2014</a:t>
            </a:r>
            <a:endParaRPr lang="en-US" dirty="0">
              <a:latin typeface="Arial" pitchFamily="-84" charset="0"/>
            </a:endParaRPr>
          </a:p>
        </p:txBody>
      </p:sp>
      <p:sp>
        <p:nvSpPr>
          <p:cNvPr id="15367" name="Slide Number Placeholder 9"/>
          <p:cNvSpPr>
            <a:spLocks noGrp="1"/>
          </p:cNvSpPr>
          <p:nvPr>
            <p:ph type="sldNum" sz="quarter" idx="12"/>
          </p:nvPr>
        </p:nvSpPr>
        <p:spPr>
          <a:noFill/>
        </p:spPr>
        <p:txBody>
          <a:bodyPr/>
          <a:lstStyle/>
          <a:p>
            <a:fld id="{E5B1545A-3164-B34B-A559-303DB36FEF08}" type="slidenum">
              <a:rPr lang="en-US"/>
              <a:pPr/>
              <a:t>8</a:t>
            </a:fld>
            <a:endParaRPr lang="en-US" dirty="0"/>
          </a:p>
        </p:txBody>
      </p:sp>
      <p:sp>
        <p:nvSpPr>
          <p:cNvPr id="15368" name="Footer Placeholder 10"/>
          <p:cNvSpPr>
            <a:spLocks noGrp="1"/>
          </p:cNvSpPr>
          <p:nvPr>
            <p:ph type="ftr" sz="quarter" idx="11"/>
          </p:nvPr>
        </p:nvSpPr>
        <p:spPr>
          <a:noFill/>
        </p:spPr>
        <p:txBody>
          <a:bodyPr/>
          <a:lstStyle/>
          <a:p>
            <a:r>
              <a:rPr lang="en-US" smtClean="0">
                <a:latin typeface="Arial" pitchFamily="-84" charset="0"/>
              </a:rPr>
              <a:t>JPSS SST Val3 Maturity Review</a:t>
            </a:r>
            <a:endParaRPr lang="en-US" dirty="0">
              <a:latin typeface="Arial" pitchFamily="-84" charset="0"/>
            </a:endParaRPr>
          </a:p>
        </p:txBody>
      </p:sp>
      <p:cxnSp>
        <p:nvCxnSpPr>
          <p:cNvPr id="11" name="Straight Arrow Connector 10"/>
          <p:cNvCxnSpPr/>
          <p:nvPr/>
        </p:nvCxnSpPr>
        <p:spPr>
          <a:xfrm>
            <a:off x="76200" y="2819400"/>
            <a:ext cx="685800" cy="0"/>
          </a:xfrm>
          <a:prstGeom prst="straightConnector1">
            <a:avLst/>
          </a:prstGeom>
          <a:ln w="63500" cmpd="sng">
            <a:solidFill>
              <a:srgbClr val="00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4">
                                            <p:txEl>
                                              <p:pRg st="7" end="7"/>
                                            </p:txEl>
                                          </p:spTgt>
                                        </p:tgtEl>
                                        <p:attrNameLst>
                                          <p:attrName>style.visibility</p:attrName>
                                        </p:attrNameLst>
                                      </p:cBhvr>
                                      <p:to>
                                        <p:strVal val="visible"/>
                                      </p:to>
                                    </p:set>
                                    <p:animEffect transition="in" filter="dissolve">
                                      <p:cBhvr>
                                        <p:cTn id="7" dur="500"/>
                                        <p:tgtEl>
                                          <p:spTgt spid="15364">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364">
                                            <p:txEl>
                                              <p:pRg st="9" end="9"/>
                                            </p:txEl>
                                          </p:spTgt>
                                        </p:tgtEl>
                                        <p:attrNameLst>
                                          <p:attrName>style.visibility</p:attrName>
                                        </p:attrNameLst>
                                      </p:cBhvr>
                                      <p:to>
                                        <p:strVal val="visible"/>
                                      </p:to>
                                    </p:set>
                                    <p:animEffect transition="in" filter="dissolve">
                                      <p:cBhvr>
                                        <p:cTn id="10" dur="500"/>
                                        <p:tgtEl>
                                          <p:spTgt spid="15364">
                                            <p:txEl>
                                              <p:pRg st="9" end="9"/>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5364">
                                            <p:txEl>
                                              <p:pRg st="8" end="8"/>
                                            </p:txEl>
                                          </p:spTgt>
                                        </p:tgtEl>
                                        <p:attrNameLst>
                                          <p:attrName>style.visibility</p:attrName>
                                        </p:attrNameLst>
                                      </p:cBhvr>
                                      <p:to>
                                        <p:strVal val="visible"/>
                                      </p:to>
                                    </p:set>
                                    <p:animEffect transition="in" filter="dissolve">
                                      <p:cBhvr>
                                        <p:cTn id="13" dur="500"/>
                                        <p:tgtEl>
                                          <p:spTgt spid="15364">
                                            <p:txEl>
                                              <p:pRg st="8" end="8"/>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5364">
                                            <p:txEl>
                                              <p:pRg st="10" end="10"/>
                                            </p:txEl>
                                          </p:spTgt>
                                        </p:tgtEl>
                                        <p:attrNameLst>
                                          <p:attrName>style.visibility</p:attrName>
                                        </p:attrNameLst>
                                      </p:cBhvr>
                                      <p:to>
                                        <p:strVal val="visible"/>
                                      </p:to>
                                    </p:set>
                                    <p:animEffect transition="in" filter="dissolve">
                                      <p:cBhvr>
                                        <p:cTn id="16" dur="500"/>
                                        <p:tgtEl>
                                          <p:spTgt spid="15364">
                                            <p:txEl>
                                              <p:pRg st="10" end="1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5364">
                                            <p:txEl>
                                              <p:pRg st="11" end="11"/>
                                            </p:txEl>
                                          </p:spTgt>
                                        </p:tgtEl>
                                        <p:attrNameLst>
                                          <p:attrName>style.visibility</p:attrName>
                                        </p:attrNameLst>
                                      </p:cBhvr>
                                      <p:to>
                                        <p:strVal val="visible"/>
                                      </p:to>
                                    </p:set>
                                    <p:animEffect transition="in" filter="dissolve">
                                      <p:cBhvr>
                                        <p:cTn id="19" dur="500"/>
                                        <p:tgtEl>
                                          <p:spTgt spid="15364">
                                            <p:txEl>
                                              <p:pRg st="11" end="11"/>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5364">
                                            <p:txEl>
                                              <p:pRg st="12" end="12"/>
                                            </p:txEl>
                                          </p:spTgt>
                                        </p:tgtEl>
                                        <p:attrNameLst>
                                          <p:attrName>style.visibility</p:attrName>
                                        </p:attrNameLst>
                                      </p:cBhvr>
                                      <p:to>
                                        <p:strVal val="visible"/>
                                      </p:to>
                                    </p:set>
                                    <p:animEffect transition="in" filter="dissolve">
                                      <p:cBhvr>
                                        <p:cTn id="22" dur="500"/>
                                        <p:tgtEl>
                                          <p:spTgt spid="15364">
                                            <p:txEl>
                                              <p:pRg st="12" end="12"/>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5364">
                                            <p:txEl>
                                              <p:pRg st="13" end="13"/>
                                            </p:txEl>
                                          </p:spTgt>
                                        </p:tgtEl>
                                        <p:attrNameLst>
                                          <p:attrName>style.visibility</p:attrName>
                                        </p:attrNameLst>
                                      </p:cBhvr>
                                      <p:to>
                                        <p:strVal val="visible"/>
                                      </p:to>
                                    </p:set>
                                    <p:animEffect transition="in" filter="dissolve">
                                      <p:cBhvr>
                                        <p:cTn id="25" dur="500"/>
                                        <p:tgtEl>
                                          <p:spTgt spid="15364">
                                            <p:txEl>
                                              <p:pRg st="13" end="1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364">
                                            <p:txEl>
                                              <p:pRg st="15" end="15"/>
                                            </p:txEl>
                                          </p:spTgt>
                                        </p:tgtEl>
                                        <p:attrNameLst>
                                          <p:attrName>style.visibility</p:attrName>
                                        </p:attrNameLst>
                                      </p:cBhvr>
                                      <p:to>
                                        <p:strVal val="visible"/>
                                      </p:to>
                                    </p:set>
                                    <p:animEffect transition="in" filter="dissolve">
                                      <p:cBhvr>
                                        <p:cTn id="30" dur="500"/>
                                        <p:tgtEl>
                                          <p:spTgt spid="15364">
                                            <p:txEl>
                                              <p:pRg st="15" end="15"/>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5364">
                                            <p:txEl>
                                              <p:pRg st="16" end="16"/>
                                            </p:txEl>
                                          </p:spTgt>
                                        </p:tgtEl>
                                        <p:attrNameLst>
                                          <p:attrName>style.visibility</p:attrName>
                                        </p:attrNameLst>
                                      </p:cBhvr>
                                      <p:to>
                                        <p:strVal val="visible"/>
                                      </p:to>
                                    </p:set>
                                    <p:animEffect transition="in" filter="dissolve">
                                      <p:cBhvr>
                                        <p:cTn id="33" dur="500"/>
                                        <p:tgtEl>
                                          <p:spTgt spid="15364">
                                            <p:txEl>
                                              <p:pRg st="16" end="16"/>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15364">
                                            <p:txEl>
                                              <p:pRg st="17" end="17"/>
                                            </p:txEl>
                                          </p:spTgt>
                                        </p:tgtEl>
                                        <p:attrNameLst>
                                          <p:attrName>style.visibility</p:attrName>
                                        </p:attrNameLst>
                                      </p:cBhvr>
                                      <p:to>
                                        <p:strVal val="visible"/>
                                      </p:to>
                                    </p:set>
                                    <p:animEffect transition="in" filter="dissolve">
                                      <p:cBhvr>
                                        <p:cTn id="36" dur="500"/>
                                        <p:tgtEl>
                                          <p:spTgt spid="15364">
                                            <p:txEl>
                                              <p:pRg st="17" end="17"/>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15364">
                                            <p:txEl>
                                              <p:pRg st="18" end="18"/>
                                            </p:txEl>
                                          </p:spTgt>
                                        </p:tgtEl>
                                        <p:attrNameLst>
                                          <p:attrName>style.visibility</p:attrName>
                                        </p:attrNameLst>
                                      </p:cBhvr>
                                      <p:to>
                                        <p:strVal val="visible"/>
                                      </p:to>
                                    </p:set>
                                    <p:animEffect transition="in" filter="dissolve">
                                      <p:cBhvr>
                                        <p:cTn id="39" dur="500"/>
                                        <p:tgtEl>
                                          <p:spTgt spid="15364">
                                            <p:txEl>
                                              <p:pRg st="18" end="1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0-#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5"/>
          <p:cNvSpPr>
            <a:spLocks noChangeShapeType="1"/>
          </p:cNvSpPr>
          <p:nvPr/>
        </p:nvSpPr>
        <p:spPr bwMode="auto">
          <a:xfrm>
            <a:off x="1371600" y="762000"/>
            <a:ext cx="5867400" cy="0"/>
          </a:xfrm>
          <a:prstGeom prst="line">
            <a:avLst/>
          </a:prstGeom>
          <a:noFill/>
          <a:ln w="38100" cmpd="dbl">
            <a:solidFill>
              <a:schemeClr val="tx1"/>
            </a:solidFill>
            <a:round/>
            <a:headEnd/>
            <a:tailEnd/>
          </a:ln>
        </p:spPr>
        <p:txBody>
          <a:bodyPr/>
          <a:lstStyle/>
          <a:p>
            <a:endParaRPr lang="en-US"/>
          </a:p>
        </p:txBody>
      </p:sp>
      <p:sp>
        <p:nvSpPr>
          <p:cNvPr id="36867" name="Text Box 12"/>
          <p:cNvSpPr txBox="1">
            <a:spLocks noChangeArrowheads="1"/>
          </p:cNvSpPr>
          <p:nvPr/>
        </p:nvSpPr>
        <p:spPr bwMode="auto">
          <a:xfrm>
            <a:off x="1143000" y="1524000"/>
            <a:ext cx="184150" cy="366713"/>
          </a:xfrm>
          <a:prstGeom prst="rect">
            <a:avLst/>
          </a:prstGeom>
          <a:noFill/>
          <a:ln w="9525">
            <a:noFill/>
            <a:miter lim="800000"/>
            <a:headEnd/>
            <a:tailEnd/>
          </a:ln>
        </p:spPr>
        <p:txBody>
          <a:bodyPr wrap="none">
            <a:spAutoFit/>
          </a:bodyPr>
          <a:lstStyle/>
          <a:p>
            <a:endParaRPr lang="en-US"/>
          </a:p>
        </p:txBody>
      </p:sp>
      <p:sp>
        <p:nvSpPr>
          <p:cNvPr id="36868" name="Rectangle 19"/>
          <p:cNvSpPr>
            <a:spLocks noChangeArrowheads="1"/>
          </p:cNvSpPr>
          <p:nvPr/>
        </p:nvSpPr>
        <p:spPr bwMode="auto">
          <a:xfrm>
            <a:off x="762000" y="2438400"/>
            <a:ext cx="7696200" cy="2308324"/>
          </a:xfrm>
          <a:prstGeom prst="rect">
            <a:avLst/>
          </a:prstGeom>
          <a:noFill/>
          <a:ln w="9525">
            <a:noFill/>
            <a:miter lim="800000"/>
            <a:headEnd/>
            <a:tailEnd/>
          </a:ln>
        </p:spPr>
        <p:txBody>
          <a:bodyPr wrap="square">
            <a:spAutoFit/>
          </a:bodyPr>
          <a:lstStyle/>
          <a:p>
            <a:pPr algn="ctr"/>
            <a:r>
              <a:rPr lang="en-US" sz="3600" b="1" dirty="0" smtClean="0"/>
              <a:t>Evaluation of VIIRS SST Products</a:t>
            </a:r>
          </a:p>
          <a:p>
            <a:pPr algn="ctr"/>
            <a:endParaRPr lang="en-US" sz="3600" b="1" dirty="0" smtClean="0"/>
          </a:p>
          <a:p>
            <a:pPr algn="ctr"/>
            <a:r>
              <a:rPr lang="en-US" sz="3600" b="1" dirty="0" smtClean="0"/>
              <a:t>1. One day global analysis – </a:t>
            </a:r>
          </a:p>
          <a:p>
            <a:pPr algn="ctr"/>
            <a:r>
              <a:rPr lang="en-US" sz="3600" b="1" dirty="0" smtClean="0"/>
              <a:t>23 April 2014</a:t>
            </a:r>
            <a:endParaRPr lang="en-US" sz="2800" b="1" dirty="0"/>
          </a:p>
        </p:txBody>
      </p:sp>
      <p:sp>
        <p:nvSpPr>
          <p:cNvPr id="36869" name="Date Placeholder 9"/>
          <p:cNvSpPr>
            <a:spLocks noGrp="1"/>
          </p:cNvSpPr>
          <p:nvPr>
            <p:ph type="dt" sz="quarter" idx="10"/>
          </p:nvPr>
        </p:nvSpPr>
        <p:spPr>
          <a:noFill/>
        </p:spPr>
        <p:txBody>
          <a:bodyPr/>
          <a:lstStyle/>
          <a:p>
            <a:r>
              <a:rPr lang="en-US" smtClean="0"/>
              <a:t>3 September 2014</a:t>
            </a:r>
          </a:p>
        </p:txBody>
      </p:sp>
      <p:sp>
        <p:nvSpPr>
          <p:cNvPr id="36870" name="Footer Placeholder 10"/>
          <p:cNvSpPr>
            <a:spLocks noGrp="1"/>
          </p:cNvSpPr>
          <p:nvPr>
            <p:ph type="ftr" sz="quarter" idx="11"/>
          </p:nvPr>
        </p:nvSpPr>
        <p:spPr>
          <a:noFill/>
        </p:spPr>
        <p:txBody>
          <a:bodyPr/>
          <a:lstStyle/>
          <a:p>
            <a:r>
              <a:rPr lang="en-US" smtClean="0"/>
              <a:t>JPSS SST Val3 Maturity Review</a:t>
            </a:r>
          </a:p>
        </p:txBody>
      </p:sp>
      <p:sp>
        <p:nvSpPr>
          <p:cNvPr id="36871" name="Slide Number Placeholder 11"/>
          <p:cNvSpPr>
            <a:spLocks noGrp="1"/>
          </p:cNvSpPr>
          <p:nvPr>
            <p:ph type="sldNum" sz="quarter" idx="12"/>
          </p:nvPr>
        </p:nvSpPr>
        <p:spPr>
          <a:noFill/>
        </p:spPr>
        <p:txBody>
          <a:bodyPr/>
          <a:lstStyle/>
          <a:p>
            <a:fld id="{0513E967-306F-4F72-9F77-7370855A0C05}" type="slidenum">
              <a:rPr lang="en-US" smtClean="0"/>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LVAL">
  <a:themeElements>
    <a:clrScheme name="CALV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V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LV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V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V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V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V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V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V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V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V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V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V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V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19659</TotalTime>
  <Words>4523</Words>
  <Application>Microsoft Office PowerPoint</Application>
  <PresentationFormat>On-screen Show (4:3)</PresentationFormat>
  <Paragraphs>900</Paragraphs>
  <Slides>69</Slides>
  <Notes>46</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CALVAL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Harris – NOAA Geo-Polar Blended L4 SST</vt:lpstr>
      <vt:lpstr>Results of Assimilating ACSPO VIIRS L2P Datasets</vt:lpstr>
      <vt:lpstr>ACSPO VIIRS L2P Datasets</vt:lpstr>
      <vt:lpstr>Assessing relative value of 2 VIIRS datasets: NAVO vs. ACSPO</vt:lpstr>
      <vt:lpstr>CMC Summary</vt:lpstr>
      <vt:lpstr>CMC Feedback – Bruce Brasnett</vt:lpstr>
      <vt:lpstr>Slide 68</vt:lpstr>
      <vt:lpstr>Slide 69</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of IR Clear-sky Radiances over  Oceans for SST (MICROS):  Towards Establishing Cross-Calibration Links Between AVHRRs Onboard NOAA-16, -17, -18, -19 and MetOp-A</dc:title>
  <dc:creator>xliang</dc:creator>
  <cp:lastModifiedBy>aignatov</cp:lastModifiedBy>
  <cp:revision>1773</cp:revision>
  <dcterms:created xsi:type="dcterms:W3CDTF">2009-06-25T16:40:27Z</dcterms:created>
  <dcterms:modified xsi:type="dcterms:W3CDTF">2014-09-02T18:06:38Z</dcterms:modified>
</cp:coreProperties>
</file>