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 id="2147483687" r:id="rId2"/>
    <p:sldMasterId id="2147483700" r:id="rId3"/>
  </p:sldMasterIdLst>
  <p:notesMasterIdLst>
    <p:notesMasterId r:id="rId42"/>
  </p:notesMasterIdLst>
  <p:handoutMasterIdLst>
    <p:handoutMasterId r:id="rId43"/>
  </p:handoutMasterIdLst>
  <p:sldIdLst>
    <p:sldId id="500" r:id="rId4"/>
    <p:sldId id="501" r:id="rId5"/>
    <p:sldId id="517" r:id="rId6"/>
    <p:sldId id="527" r:id="rId7"/>
    <p:sldId id="514" r:id="rId8"/>
    <p:sldId id="519" r:id="rId9"/>
    <p:sldId id="504" r:id="rId10"/>
    <p:sldId id="533" r:id="rId11"/>
    <p:sldId id="535" r:id="rId12"/>
    <p:sldId id="540" r:id="rId13"/>
    <p:sldId id="541" r:id="rId14"/>
    <p:sldId id="522" r:id="rId15"/>
    <p:sldId id="523" r:id="rId16"/>
    <p:sldId id="524" r:id="rId17"/>
    <p:sldId id="552" r:id="rId18"/>
    <p:sldId id="553" r:id="rId19"/>
    <p:sldId id="521" r:id="rId20"/>
    <p:sldId id="551" r:id="rId21"/>
    <p:sldId id="542" r:id="rId22"/>
    <p:sldId id="539" r:id="rId23"/>
    <p:sldId id="545" r:id="rId24"/>
    <p:sldId id="505" r:id="rId25"/>
    <p:sldId id="550" r:id="rId26"/>
    <p:sldId id="546" r:id="rId27"/>
    <p:sldId id="538" r:id="rId28"/>
    <p:sldId id="507" r:id="rId29"/>
    <p:sldId id="547" r:id="rId30"/>
    <p:sldId id="548" r:id="rId31"/>
    <p:sldId id="549" r:id="rId32"/>
    <p:sldId id="512" r:id="rId33"/>
    <p:sldId id="513" r:id="rId34"/>
    <p:sldId id="525" r:id="rId35"/>
    <p:sldId id="526" r:id="rId36"/>
    <p:sldId id="530" r:id="rId37"/>
    <p:sldId id="529" r:id="rId38"/>
    <p:sldId id="531" r:id="rId39"/>
    <p:sldId id="532" r:id="rId40"/>
    <p:sldId id="516" r:id="rId41"/>
  </p:sldIdLst>
  <p:sldSz cx="9144000" cy="6858000" type="screen4x3"/>
  <p:notesSz cx="69469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DIN" initials="O"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9EDF4"/>
    <a:srgbClr val="D0D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10" autoAdjust="0"/>
    <p:restoredTop sz="91355" autoAdjust="0"/>
  </p:normalViewPr>
  <p:slideViewPr>
    <p:cSldViewPr snapToGrid="0" showGuides="1">
      <p:cViewPr varScale="1">
        <p:scale>
          <a:sx n="154" d="100"/>
          <a:sy n="154" d="100"/>
        </p:scale>
        <p:origin x="-208" y="-104"/>
      </p:cViewPr>
      <p:guideLst>
        <p:guide orient="horz" pos="970"/>
        <p:guide pos="5218"/>
      </p:guideLst>
    </p:cSldViewPr>
  </p:slideViewPr>
  <p:outlineViewPr>
    <p:cViewPr>
      <p:scale>
        <a:sx n="33" d="100"/>
        <a:sy n="33" d="100"/>
      </p:scale>
      <p:origin x="0" y="1376"/>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interSettings" Target="printerSettings/printerSettings1.bin"/><Relationship Id="rId45"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009" cy="460853"/>
          </a:xfrm>
          <a:prstGeom prst="rect">
            <a:avLst/>
          </a:prstGeom>
        </p:spPr>
        <p:txBody>
          <a:bodyPr vert="horz" lIns="90544" tIns="45272" rIns="90544" bIns="45272" rtlCol="0"/>
          <a:lstStyle>
            <a:lvl1pPr algn="l">
              <a:defRPr sz="1200"/>
            </a:lvl1pPr>
          </a:lstStyle>
          <a:p>
            <a:endParaRPr lang="en-US" dirty="0"/>
          </a:p>
        </p:txBody>
      </p:sp>
      <p:sp>
        <p:nvSpPr>
          <p:cNvPr id="3" name="Date Placeholder 2"/>
          <p:cNvSpPr>
            <a:spLocks noGrp="1"/>
          </p:cNvSpPr>
          <p:nvPr>
            <p:ph type="dt" sz="quarter" idx="1"/>
          </p:nvPr>
        </p:nvSpPr>
        <p:spPr>
          <a:xfrm>
            <a:off x="3935320" y="0"/>
            <a:ext cx="3010009" cy="460853"/>
          </a:xfrm>
          <a:prstGeom prst="rect">
            <a:avLst/>
          </a:prstGeom>
        </p:spPr>
        <p:txBody>
          <a:bodyPr vert="horz" lIns="90544" tIns="45272" rIns="90544" bIns="45272" rtlCol="0"/>
          <a:lstStyle>
            <a:lvl1pPr algn="r">
              <a:defRPr sz="1200"/>
            </a:lvl1pPr>
          </a:lstStyle>
          <a:p>
            <a:fld id="{E6BE962C-A69F-4E2A-B52A-B5E0AB9803B8}" type="datetimeFigureOut">
              <a:rPr lang="en-US" smtClean="0"/>
              <a:pPr/>
              <a:t>9/3/14</a:t>
            </a:fld>
            <a:endParaRPr lang="en-US" dirty="0"/>
          </a:p>
        </p:txBody>
      </p:sp>
      <p:sp>
        <p:nvSpPr>
          <p:cNvPr id="4" name="Footer Placeholder 3"/>
          <p:cNvSpPr>
            <a:spLocks noGrp="1"/>
          </p:cNvSpPr>
          <p:nvPr>
            <p:ph type="ftr" sz="quarter" idx="2"/>
          </p:nvPr>
        </p:nvSpPr>
        <p:spPr>
          <a:xfrm>
            <a:off x="0" y="8757775"/>
            <a:ext cx="3010009" cy="460853"/>
          </a:xfrm>
          <a:prstGeom prst="rect">
            <a:avLst/>
          </a:prstGeom>
        </p:spPr>
        <p:txBody>
          <a:bodyPr vert="horz" lIns="90544" tIns="45272" rIns="90544" bIns="4527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5320" y="8757775"/>
            <a:ext cx="3010009" cy="460853"/>
          </a:xfrm>
          <a:prstGeom prst="rect">
            <a:avLst/>
          </a:prstGeom>
        </p:spPr>
        <p:txBody>
          <a:bodyPr vert="horz" lIns="90544" tIns="45272" rIns="90544" bIns="45272" rtlCol="0" anchor="b"/>
          <a:lstStyle>
            <a:lvl1pPr algn="r">
              <a:defRPr sz="1200"/>
            </a:lvl1pPr>
          </a:lstStyle>
          <a:p>
            <a:fld id="{C3E56A17-EFBB-4F9F-A0CA-1392AD3D00A5}" type="slidenum">
              <a:rPr lang="en-US" smtClean="0"/>
              <a:pPr/>
              <a:t>‹#›</a:t>
            </a:fld>
            <a:endParaRPr lang="en-US" dirty="0"/>
          </a:p>
        </p:txBody>
      </p:sp>
    </p:spTree>
    <p:extLst>
      <p:ext uri="{BB962C8B-B14F-4D97-AF65-F5344CB8AC3E}">
        <p14:creationId xmlns:p14="http://schemas.microsoft.com/office/powerpoint/2010/main" val="32111823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4" cy="461010"/>
          </a:xfrm>
          <a:prstGeom prst="rect">
            <a:avLst/>
          </a:prstGeom>
        </p:spPr>
        <p:txBody>
          <a:bodyPr vert="horz" lIns="92373" tIns="46187" rIns="92373" bIns="46187" rtlCol="0"/>
          <a:lstStyle>
            <a:lvl1pPr algn="l">
              <a:defRPr sz="1200"/>
            </a:lvl1pPr>
          </a:lstStyle>
          <a:p>
            <a:endParaRPr lang="en-US" dirty="0"/>
          </a:p>
        </p:txBody>
      </p:sp>
      <p:sp>
        <p:nvSpPr>
          <p:cNvPr id="3" name="Date Placeholder 2"/>
          <p:cNvSpPr>
            <a:spLocks noGrp="1"/>
          </p:cNvSpPr>
          <p:nvPr>
            <p:ph type="dt" idx="1"/>
          </p:nvPr>
        </p:nvSpPr>
        <p:spPr>
          <a:xfrm>
            <a:off x="3934969" y="0"/>
            <a:ext cx="3010324" cy="461010"/>
          </a:xfrm>
          <a:prstGeom prst="rect">
            <a:avLst/>
          </a:prstGeom>
        </p:spPr>
        <p:txBody>
          <a:bodyPr vert="horz" lIns="92373" tIns="46187" rIns="92373" bIns="46187" rtlCol="0"/>
          <a:lstStyle>
            <a:lvl1pPr algn="r">
              <a:defRPr sz="1200"/>
            </a:lvl1pPr>
          </a:lstStyle>
          <a:p>
            <a:fld id="{816FB0CF-5528-C744-A119-58E52B5EA66C}" type="datetimeFigureOut">
              <a:rPr lang="en-US" smtClean="0"/>
              <a:pPr/>
              <a:t>9/3/14</a:t>
            </a:fld>
            <a:endParaRPr lang="en-US" dirty="0"/>
          </a:p>
        </p:txBody>
      </p:sp>
      <p:sp>
        <p:nvSpPr>
          <p:cNvPr id="4" name="Slide Image Placeholder 3"/>
          <p:cNvSpPr>
            <a:spLocks noGrp="1" noRot="1" noChangeAspect="1"/>
          </p:cNvSpPr>
          <p:nvPr>
            <p:ph type="sldImg" idx="2"/>
          </p:nvPr>
        </p:nvSpPr>
        <p:spPr>
          <a:xfrm>
            <a:off x="1168400" y="692150"/>
            <a:ext cx="4610100" cy="3457575"/>
          </a:xfrm>
          <a:prstGeom prst="rect">
            <a:avLst/>
          </a:prstGeom>
          <a:noFill/>
          <a:ln w="12700">
            <a:solidFill>
              <a:prstClr val="black"/>
            </a:solidFill>
          </a:ln>
        </p:spPr>
        <p:txBody>
          <a:bodyPr vert="horz" lIns="92373" tIns="46187" rIns="92373" bIns="46187" rtlCol="0" anchor="ctr"/>
          <a:lstStyle/>
          <a:p>
            <a:endParaRPr lang="en-US" dirty="0"/>
          </a:p>
        </p:txBody>
      </p:sp>
      <p:sp>
        <p:nvSpPr>
          <p:cNvPr id="5" name="Notes Placeholder 4"/>
          <p:cNvSpPr>
            <a:spLocks noGrp="1"/>
          </p:cNvSpPr>
          <p:nvPr>
            <p:ph type="body" sz="quarter" idx="3"/>
          </p:nvPr>
        </p:nvSpPr>
        <p:spPr>
          <a:xfrm>
            <a:off x="694690" y="4379595"/>
            <a:ext cx="5557520" cy="4149090"/>
          </a:xfrm>
          <a:prstGeom prst="rect">
            <a:avLst/>
          </a:prstGeom>
        </p:spPr>
        <p:txBody>
          <a:bodyPr vert="horz" lIns="92373" tIns="46187" rIns="92373" bIns="4618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7590"/>
            <a:ext cx="3010324" cy="461010"/>
          </a:xfrm>
          <a:prstGeom prst="rect">
            <a:avLst/>
          </a:prstGeom>
        </p:spPr>
        <p:txBody>
          <a:bodyPr vert="horz" lIns="92373" tIns="46187" rIns="92373" bIns="461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4969" y="8757590"/>
            <a:ext cx="3010324" cy="461010"/>
          </a:xfrm>
          <a:prstGeom prst="rect">
            <a:avLst/>
          </a:prstGeom>
        </p:spPr>
        <p:txBody>
          <a:bodyPr vert="horz" lIns="92373" tIns="46187" rIns="92373" bIns="46187" rtlCol="0" anchor="b"/>
          <a:lstStyle>
            <a:lvl1pPr algn="r">
              <a:defRPr sz="1200"/>
            </a:lvl1pPr>
          </a:lstStyle>
          <a:p>
            <a:fld id="{370B2DB1-9050-F54C-8252-2890C3B05854}" type="slidenum">
              <a:rPr lang="en-US" smtClean="0"/>
              <a:pPr/>
              <a:t>‹#›</a:t>
            </a:fld>
            <a:endParaRPr lang="en-US" dirty="0"/>
          </a:p>
        </p:txBody>
      </p:sp>
    </p:spTree>
    <p:extLst>
      <p:ext uri="{BB962C8B-B14F-4D97-AF65-F5344CB8AC3E}">
        <p14:creationId xmlns:p14="http://schemas.microsoft.com/office/powerpoint/2010/main" val="31233635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92150"/>
            <a:ext cx="4610100" cy="3457575"/>
          </a:xfrm>
        </p:spPr>
      </p:sp>
      <p:sp>
        <p:nvSpPr>
          <p:cNvPr id="3" name="Notes Placeholder 2"/>
          <p:cNvSpPr>
            <a:spLocks noGrp="1"/>
          </p:cNvSpPr>
          <p:nvPr>
            <p:ph type="body" idx="1"/>
          </p:nvPr>
        </p:nvSpPr>
        <p:spPr/>
        <p:txBody>
          <a:bodyPr>
            <a:normAutofit/>
          </a:bodyPr>
          <a:lstStyle/>
          <a:p>
            <a:pPr defTabSz="452671">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694690" y="4379596"/>
            <a:ext cx="5557520" cy="4149090"/>
          </a:xfrm>
          <a:prstGeom prst="rect">
            <a:avLst/>
          </a:prstGeom>
        </p:spPr>
        <p:txBody>
          <a:bodyPr lIns="90492" tIns="90492" rIns="90492" bIns="90492" anchor="ctr" anchorCtr="0">
            <a:noAutofit/>
          </a:bodyPr>
          <a:lstStyle/>
          <a:p>
            <a:endParaRPr/>
          </a:p>
        </p:txBody>
      </p:sp>
      <p:sp>
        <p:nvSpPr>
          <p:cNvPr id="320" name="Shape 320"/>
          <p:cNvSpPr>
            <a:spLocks noGrp="1" noRot="1" noChangeAspect="1"/>
          </p:cNvSpPr>
          <p:nvPr>
            <p:ph type="sldImg" idx="2"/>
          </p:nvPr>
        </p:nvSpPr>
        <p:spPr>
          <a:xfrm>
            <a:off x="116840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6A8832-882B-4000-B442-A1D69795772B}" type="slidenum">
              <a:rPr lang="en-US" smtClean="0"/>
              <a:pPr/>
              <a:t>10</a:t>
            </a:fld>
            <a:endParaRPr lang="en-US"/>
          </a:p>
        </p:txBody>
      </p:sp>
    </p:spTree>
    <p:extLst>
      <p:ext uri="{BB962C8B-B14F-4D97-AF65-F5344CB8AC3E}">
        <p14:creationId xmlns:p14="http://schemas.microsoft.com/office/powerpoint/2010/main" val="2585874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effectLst/>
              </a:rPr>
              <a:t>1)</a:t>
            </a:r>
            <a:r>
              <a:rPr lang="en-US" sz="1200" kern="1200" dirty="0" smtClean="0">
                <a:solidFill>
                  <a:schemeClr val="tx1"/>
                </a:solidFill>
                <a:effectLst/>
                <a:latin typeface="+mn-lt"/>
                <a:ea typeface="+mn-ea"/>
                <a:cs typeface="+mn-cs"/>
              </a:rPr>
              <a:t>      </a:t>
            </a:r>
            <a:r>
              <a:rPr lang="en-US" dirty="0" smtClean="0">
                <a:effectLst/>
              </a:rPr>
              <a:t>large discontinuities in the terminator region</a:t>
            </a:r>
          </a:p>
          <a:p>
            <a:pPr lvl="0"/>
            <a:r>
              <a:rPr lang="en-US" sz="1200" kern="1200" dirty="0" smtClean="0">
                <a:solidFill>
                  <a:schemeClr val="tx1"/>
                </a:solidFill>
                <a:effectLst/>
                <a:latin typeface="+mn-lt"/>
                <a:ea typeface="+mn-ea"/>
                <a:cs typeface="+mn-cs"/>
              </a:rPr>
              <a:t>2)      </a:t>
            </a:r>
            <a:r>
              <a:rPr lang="en-US" dirty="0" smtClean="0">
                <a:effectLst/>
              </a:rPr>
              <a:t>inconsistent orbit to orbit results for daytime </a:t>
            </a:r>
          </a:p>
          <a:p>
            <a:pPr lvl="0"/>
            <a:r>
              <a:rPr lang="en-US" sz="1200" kern="1200" dirty="0" smtClean="0">
                <a:solidFill>
                  <a:schemeClr val="tx1"/>
                </a:solidFill>
                <a:effectLst/>
                <a:latin typeface="+mn-lt"/>
                <a:ea typeface="+mn-ea"/>
                <a:cs typeface="+mn-cs"/>
              </a:rPr>
              <a:t>3)      </a:t>
            </a:r>
            <a:r>
              <a:rPr lang="en-US" dirty="0" smtClean="0">
                <a:effectLst/>
              </a:rPr>
              <a:t>classification reversal of leads for night scenes</a:t>
            </a:r>
          </a:p>
          <a:p>
            <a:pPr lvl="0"/>
            <a:r>
              <a:rPr lang="en-US" sz="1200" kern="1200" dirty="0" smtClean="0">
                <a:solidFill>
                  <a:schemeClr val="tx1"/>
                </a:solidFill>
                <a:effectLst/>
                <a:latin typeface="+mn-lt"/>
                <a:ea typeface="+mn-ea"/>
                <a:cs typeface="+mn-cs"/>
              </a:rPr>
              <a:t>4)      </a:t>
            </a:r>
            <a:r>
              <a:rPr lang="en-US" dirty="0" smtClean="0">
                <a:effectLst/>
              </a:rPr>
              <a:t>large areas of N/Y ice that are likely erroneous in the nighttime algorithm</a:t>
            </a:r>
          </a:p>
          <a:p>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12</a:t>
            </a:fld>
            <a:endParaRPr lang="en-US" dirty="0"/>
          </a:p>
        </p:txBody>
      </p:sp>
    </p:spTree>
    <p:extLst>
      <p:ext uri="{BB962C8B-B14F-4D97-AF65-F5344CB8AC3E}">
        <p14:creationId xmlns:p14="http://schemas.microsoft.com/office/powerpoint/2010/main" val="1345771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rgbClr val="FFFF00"/>
                </a:solidFill>
                <a:latin typeface="Arial" charset="0"/>
                <a:ea typeface="ＭＳ Ｐゴシック" charset="0"/>
                <a:cs typeface="ＭＳ Ｐゴシック" charset="0"/>
              </a:defRPr>
            </a:lvl1pPr>
            <a:lvl2pPr marL="739268" indent="-284334">
              <a:defRPr sz="1600" b="1">
                <a:solidFill>
                  <a:srgbClr val="FFFF00"/>
                </a:solidFill>
                <a:latin typeface="Arial" charset="0"/>
                <a:ea typeface="ＭＳ Ｐゴシック" charset="0"/>
              </a:defRPr>
            </a:lvl2pPr>
            <a:lvl3pPr marL="1137336" indent="-227467">
              <a:defRPr sz="1600" b="1">
                <a:solidFill>
                  <a:srgbClr val="FFFF00"/>
                </a:solidFill>
                <a:latin typeface="Arial" charset="0"/>
                <a:ea typeface="ＭＳ Ｐゴシック" charset="0"/>
              </a:defRPr>
            </a:lvl3pPr>
            <a:lvl4pPr marL="1592270" indent="-227467">
              <a:defRPr sz="1600" b="1">
                <a:solidFill>
                  <a:srgbClr val="FFFF00"/>
                </a:solidFill>
                <a:latin typeface="Arial" charset="0"/>
                <a:ea typeface="ＭＳ Ｐゴシック" charset="0"/>
              </a:defRPr>
            </a:lvl4pPr>
            <a:lvl5pPr marL="2047204" indent="-227467">
              <a:defRPr sz="1600" b="1">
                <a:solidFill>
                  <a:srgbClr val="FFFF00"/>
                </a:solidFill>
                <a:latin typeface="Arial" charset="0"/>
                <a:ea typeface="ＭＳ Ｐゴシック" charset="0"/>
              </a:defRPr>
            </a:lvl5pPr>
            <a:lvl6pPr marL="2502139" indent="-227467" algn="ctr" eaLnBrk="0" fontAlgn="base" hangingPunct="0">
              <a:spcBef>
                <a:spcPct val="0"/>
              </a:spcBef>
              <a:spcAft>
                <a:spcPct val="0"/>
              </a:spcAft>
              <a:defRPr sz="1600" b="1">
                <a:solidFill>
                  <a:srgbClr val="FFFF00"/>
                </a:solidFill>
                <a:latin typeface="Arial" charset="0"/>
                <a:ea typeface="ＭＳ Ｐゴシック" charset="0"/>
              </a:defRPr>
            </a:lvl6pPr>
            <a:lvl7pPr marL="2957073" indent="-227467" algn="ctr" eaLnBrk="0" fontAlgn="base" hangingPunct="0">
              <a:spcBef>
                <a:spcPct val="0"/>
              </a:spcBef>
              <a:spcAft>
                <a:spcPct val="0"/>
              </a:spcAft>
              <a:defRPr sz="1600" b="1">
                <a:solidFill>
                  <a:srgbClr val="FFFF00"/>
                </a:solidFill>
                <a:latin typeface="Arial" charset="0"/>
                <a:ea typeface="ＭＳ Ｐゴシック" charset="0"/>
              </a:defRPr>
            </a:lvl7pPr>
            <a:lvl8pPr marL="3412007" indent="-227467" algn="ctr" eaLnBrk="0" fontAlgn="base" hangingPunct="0">
              <a:spcBef>
                <a:spcPct val="0"/>
              </a:spcBef>
              <a:spcAft>
                <a:spcPct val="0"/>
              </a:spcAft>
              <a:defRPr sz="1600" b="1">
                <a:solidFill>
                  <a:srgbClr val="FFFF00"/>
                </a:solidFill>
                <a:latin typeface="Arial" charset="0"/>
                <a:ea typeface="ＭＳ Ｐゴシック" charset="0"/>
              </a:defRPr>
            </a:lvl8pPr>
            <a:lvl9pPr marL="3866941" indent="-227467" algn="ctr" eaLnBrk="0" fontAlgn="base" hangingPunct="0">
              <a:spcBef>
                <a:spcPct val="0"/>
              </a:spcBef>
              <a:spcAft>
                <a:spcPct val="0"/>
              </a:spcAft>
              <a:defRPr sz="1600" b="1">
                <a:solidFill>
                  <a:srgbClr val="FFFF00"/>
                </a:solidFill>
                <a:latin typeface="Arial" charset="0"/>
                <a:ea typeface="ＭＳ Ｐゴシック" charset="0"/>
              </a:defRPr>
            </a:lvl9pPr>
          </a:lstStyle>
          <a:p>
            <a:fld id="{4FC5AE21-F70F-2748-820F-02B247BCD7AC}" type="slidenum">
              <a:rPr lang="en-US" sz="1000" b="0">
                <a:solidFill>
                  <a:prstClr val="black"/>
                </a:solidFill>
                <a:latin typeface="Times New Roman" charset="0"/>
              </a:rPr>
              <a:pPr/>
              <a:t>15</a:t>
            </a:fld>
            <a:endParaRPr lang="en-US" sz="1000" b="0">
              <a:solidFill>
                <a:prstClr val="black"/>
              </a:solidFill>
              <a:latin typeface="Times New Roman" charset="0"/>
            </a:endParaRPr>
          </a:p>
        </p:txBody>
      </p:sp>
      <p:sp>
        <p:nvSpPr>
          <p:cNvPr id="272386" name="Rectangle 7"/>
          <p:cNvSpPr txBox="1">
            <a:spLocks noGrp="1" noChangeArrowheads="1"/>
          </p:cNvSpPr>
          <p:nvPr/>
        </p:nvSpPr>
        <p:spPr bwMode="auto">
          <a:xfrm>
            <a:off x="3937522" y="8759032"/>
            <a:ext cx="3009379" cy="461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955" tIns="0" rIns="18955" bIns="0" anchor="b"/>
          <a:lstStyle>
            <a:lvl1pPr>
              <a:defRPr sz="1600" b="1">
                <a:solidFill>
                  <a:srgbClr val="FFFF00"/>
                </a:solidFill>
                <a:latin typeface="Arial" charset="0"/>
                <a:ea typeface="ＭＳ Ｐゴシック" charset="0"/>
                <a:cs typeface="ＭＳ Ｐゴシック" charset="0"/>
              </a:defRPr>
            </a:lvl1pPr>
            <a:lvl2pPr marL="742950" indent="-285750">
              <a:defRPr sz="1600" b="1">
                <a:solidFill>
                  <a:srgbClr val="FFFF00"/>
                </a:solidFill>
                <a:latin typeface="Arial" charset="0"/>
                <a:ea typeface="ＭＳ Ｐゴシック" charset="0"/>
              </a:defRPr>
            </a:lvl2pPr>
            <a:lvl3pPr marL="1143000" indent="-228600">
              <a:defRPr sz="1600" b="1">
                <a:solidFill>
                  <a:srgbClr val="FFFF00"/>
                </a:solidFill>
                <a:latin typeface="Arial" charset="0"/>
                <a:ea typeface="ＭＳ Ｐゴシック" charset="0"/>
              </a:defRPr>
            </a:lvl3pPr>
            <a:lvl4pPr marL="1600200" indent="-228600">
              <a:defRPr sz="1600" b="1">
                <a:solidFill>
                  <a:srgbClr val="FFFF00"/>
                </a:solidFill>
                <a:latin typeface="Arial" charset="0"/>
                <a:ea typeface="ＭＳ Ｐゴシック" charset="0"/>
              </a:defRPr>
            </a:lvl4pPr>
            <a:lvl5pPr marL="2057400" indent="-228600">
              <a:defRPr sz="1600" b="1">
                <a:solidFill>
                  <a:srgbClr val="FFFF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FF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FF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FF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FF00"/>
                </a:solidFill>
                <a:latin typeface="Arial" charset="0"/>
                <a:ea typeface="ＭＳ Ｐゴシック" charset="0"/>
              </a:defRPr>
            </a:lvl9pPr>
          </a:lstStyle>
          <a:p>
            <a:pPr algn="r" defTabSz="909869" eaLnBrk="0" fontAlgn="base" hangingPunct="0">
              <a:spcBef>
                <a:spcPct val="0"/>
              </a:spcBef>
              <a:spcAft>
                <a:spcPct val="0"/>
              </a:spcAft>
            </a:pPr>
            <a:fld id="{3FB01322-2D5E-4947-9496-141EB1CAA6BE}" type="slidenum">
              <a:rPr lang="zh-CN" altLang="en-US" sz="1000" b="0" i="1">
                <a:solidFill>
                  <a:prstClr val="black"/>
                </a:solidFill>
                <a:latin typeface="Times New Roman" charset="0"/>
              </a:rPr>
              <a:pPr algn="r" defTabSz="909869" eaLnBrk="0" fontAlgn="base" hangingPunct="0">
                <a:spcBef>
                  <a:spcPct val="0"/>
                </a:spcBef>
                <a:spcAft>
                  <a:spcPct val="0"/>
                </a:spcAft>
              </a:pPr>
              <a:t>15</a:t>
            </a:fld>
            <a:endParaRPr lang="en-US" altLang="zh-CN" sz="1000" b="0" i="1">
              <a:solidFill>
                <a:prstClr val="black"/>
              </a:solidFill>
              <a:latin typeface="Times New Roman" charset="0"/>
            </a:endParaRPr>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zh-CN">
              <a:ea typeface="SimSun" charset="0"/>
              <a:cs typeface="SimSu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rgbClr val="FFFF00"/>
                </a:solidFill>
                <a:latin typeface="Arial" charset="0"/>
                <a:ea typeface="ＭＳ Ｐゴシック" charset="0"/>
                <a:cs typeface="ＭＳ Ｐゴシック" charset="0"/>
              </a:defRPr>
            </a:lvl1pPr>
            <a:lvl2pPr marL="739268" indent="-284334">
              <a:defRPr sz="1600" b="1">
                <a:solidFill>
                  <a:srgbClr val="FFFF00"/>
                </a:solidFill>
                <a:latin typeface="Arial" charset="0"/>
                <a:ea typeface="ＭＳ Ｐゴシック" charset="0"/>
              </a:defRPr>
            </a:lvl2pPr>
            <a:lvl3pPr marL="1137336" indent="-227467">
              <a:defRPr sz="1600" b="1">
                <a:solidFill>
                  <a:srgbClr val="FFFF00"/>
                </a:solidFill>
                <a:latin typeface="Arial" charset="0"/>
                <a:ea typeface="ＭＳ Ｐゴシック" charset="0"/>
              </a:defRPr>
            </a:lvl3pPr>
            <a:lvl4pPr marL="1592270" indent="-227467">
              <a:defRPr sz="1600" b="1">
                <a:solidFill>
                  <a:srgbClr val="FFFF00"/>
                </a:solidFill>
                <a:latin typeface="Arial" charset="0"/>
                <a:ea typeface="ＭＳ Ｐゴシック" charset="0"/>
              </a:defRPr>
            </a:lvl4pPr>
            <a:lvl5pPr marL="2047204" indent="-227467">
              <a:defRPr sz="1600" b="1">
                <a:solidFill>
                  <a:srgbClr val="FFFF00"/>
                </a:solidFill>
                <a:latin typeface="Arial" charset="0"/>
                <a:ea typeface="ＭＳ Ｐゴシック" charset="0"/>
              </a:defRPr>
            </a:lvl5pPr>
            <a:lvl6pPr marL="2502139" indent="-227467" algn="ctr" eaLnBrk="0" fontAlgn="base" hangingPunct="0">
              <a:spcBef>
                <a:spcPct val="0"/>
              </a:spcBef>
              <a:spcAft>
                <a:spcPct val="0"/>
              </a:spcAft>
              <a:defRPr sz="1600" b="1">
                <a:solidFill>
                  <a:srgbClr val="FFFF00"/>
                </a:solidFill>
                <a:latin typeface="Arial" charset="0"/>
                <a:ea typeface="ＭＳ Ｐゴシック" charset="0"/>
              </a:defRPr>
            </a:lvl6pPr>
            <a:lvl7pPr marL="2957073" indent="-227467" algn="ctr" eaLnBrk="0" fontAlgn="base" hangingPunct="0">
              <a:spcBef>
                <a:spcPct val="0"/>
              </a:spcBef>
              <a:spcAft>
                <a:spcPct val="0"/>
              </a:spcAft>
              <a:defRPr sz="1600" b="1">
                <a:solidFill>
                  <a:srgbClr val="FFFF00"/>
                </a:solidFill>
                <a:latin typeface="Arial" charset="0"/>
                <a:ea typeface="ＭＳ Ｐゴシック" charset="0"/>
              </a:defRPr>
            </a:lvl7pPr>
            <a:lvl8pPr marL="3412007" indent="-227467" algn="ctr" eaLnBrk="0" fontAlgn="base" hangingPunct="0">
              <a:spcBef>
                <a:spcPct val="0"/>
              </a:spcBef>
              <a:spcAft>
                <a:spcPct val="0"/>
              </a:spcAft>
              <a:defRPr sz="1600" b="1">
                <a:solidFill>
                  <a:srgbClr val="FFFF00"/>
                </a:solidFill>
                <a:latin typeface="Arial" charset="0"/>
                <a:ea typeface="ＭＳ Ｐゴシック" charset="0"/>
              </a:defRPr>
            </a:lvl8pPr>
            <a:lvl9pPr marL="3866941" indent="-227467" algn="ctr" eaLnBrk="0" fontAlgn="base" hangingPunct="0">
              <a:spcBef>
                <a:spcPct val="0"/>
              </a:spcBef>
              <a:spcAft>
                <a:spcPct val="0"/>
              </a:spcAft>
              <a:defRPr sz="1600" b="1">
                <a:solidFill>
                  <a:srgbClr val="FFFF00"/>
                </a:solidFill>
                <a:latin typeface="Arial" charset="0"/>
                <a:ea typeface="ＭＳ Ｐゴシック" charset="0"/>
              </a:defRPr>
            </a:lvl9pPr>
          </a:lstStyle>
          <a:p>
            <a:fld id="{4FC5AE21-F70F-2748-820F-02B247BCD7AC}" type="slidenum">
              <a:rPr lang="en-US" sz="1000" b="0">
                <a:solidFill>
                  <a:prstClr val="black"/>
                </a:solidFill>
                <a:latin typeface="Times New Roman" charset="0"/>
              </a:rPr>
              <a:pPr/>
              <a:t>16</a:t>
            </a:fld>
            <a:endParaRPr lang="en-US" sz="1000" b="0">
              <a:solidFill>
                <a:prstClr val="black"/>
              </a:solidFill>
              <a:latin typeface="Times New Roman" charset="0"/>
            </a:endParaRPr>
          </a:p>
        </p:txBody>
      </p:sp>
      <p:sp>
        <p:nvSpPr>
          <p:cNvPr id="272386" name="Rectangle 7"/>
          <p:cNvSpPr txBox="1">
            <a:spLocks noGrp="1" noChangeArrowheads="1"/>
          </p:cNvSpPr>
          <p:nvPr/>
        </p:nvSpPr>
        <p:spPr bwMode="auto">
          <a:xfrm>
            <a:off x="3937522" y="8759032"/>
            <a:ext cx="3009379" cy="461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955" tIns="0" rIns="18955" bIns="0" anchor="b"/>
          <a:lstStyle>
            <a:lvl1pPr>
              <a:defRPr sz="1600" b="1">
                <a:solidFill>
                  <a:srgbClr val="FFFF00"/>
                </a:solidFill>
                <a:latin typeface="Arial" charset="0"/>
                <a:ea typeface="ＭＳ Ｐゴシック" charset="0"/>
                <a:cs typeface="ＭＳ Ｐゴシック" charset="0"/>
              </a:defRPr>
            </a:lvl1pPr>
            <a:lvl2pPr marL="742950" indent="-285750">
              <a:defRPr sz="1600" b="1">
                <a:solidFill>
                  <a:srgbClr val="FFFF00"/>
                </a:solidFill>
                <a:latin typeface="Arial" charset="0"/>
                <a:ea typeface="ＭＳ Ｐゴシック" charset="0"/>
              </a:defRPr>
            </a:lvl2pPr>
            <a:lvl3pPr marL="1143000" indent="-228600">
              <a:defRPr sz="1600" b="1">
                <a:solidFill>
                  <a:srgbClr val="FFFF00"/>
                </a:solidFill>
                <a:latin typeface="Arial" charset="0"/>
                <a:ea typeface="ＭＳ Ｐゴシック" charset="0"/>
              </a:defRPr>
            </a:lvl3pPr>
            <a:lvl4pPr marL="1600200" indent="-228600">
              <a:defRPr sz="1600" b="1">
                <a:solidFill>
                  <a:srgbClr val="FFFF00"/>
                </a:solidFill>
                <a:latin typeface="Arial" charset="0"/>
                <a:ea typeface="ＭＳ Ｐゴシック" charset="0"/>
              </a:defRPr>
            </a:lvl4pPr>
            <a:lvl5pPr marL="2057400" indent="-228600">
              <a:defRPr sz="1600" b="1">
                <a:solidFill>
                  <a:srgbClr val="FFFF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FF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FF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FF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FF00"/>
                </a:solidFill>
                <a:latin typeface="Arial" charset="0"/>
                <a:ea typeface="ＭＳ Ｐゴシック" charset="0"/>
              </a:defRPr>
            </a:lvl9pPr>
          </a:lstStyle>
          <a:p>
            <a:pPr algn="r" defTabSz="909869" eaLnBrk="0" fontAlgn="base" hangingPunct="0">
              <a:spcBef>
                <a:spcPct val="0"/>
              </a:spcBef>
              <a:spcAft>
                <a:spcPct val="0"/>
              </a:spcAft>
            </a:pPr>
            <a:fld id="{3FB01322-2D5E-4947-9496-141EB1CAA6BE}" type="slidenum">
              <a:rPr lang="zh-CN" altLang="en-US" sz="1000" b="0" i="1">
                <a:solidFill>
                  <a:prstClr val="black"/>
                </a:solidFill>
                <a:latin typeface="Times New Roman" charset="0"/>
              </a:rPr>
              <a:pPr algn="r" defTabSz="909869" eaLnBrk="0" fontAlgn="base" hangingPunct="0">
                <a:spcBef>
                  <a:spcPct val="0"/>
                </a:spcBef>
                <a:spcAft>
                  <a:spcPct val="0"/>
                </a:spcAft>
              </a:pPr>
              <a:t>16</a:t>
            </a:fld>
            <a:endParaRPr lang="en-US" altLang="zh-CN" sz="1000" b="0" i="1">
              <a:solidFill>
                <a:prstClr val="black"/>
              </a:solidFill>
              <a:latin typeface="Times New Roman" charset="0"/>
            </a:endParaRPr>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zh-CN">
              <a:ea typeface="SimSun" charset="0"/>
              <a:cs typeface="SimSu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Interpretation</a:t>
            </a:r>
            <a:r>
              <a:rPr lang="en-US" baseline="0" dirty="0" smtClean="0"/>
              <a:t>: For April 4 case, 21% of the </a:t>
            </a:r>
            <a:r>
              <a:rPr lang="en-US" baseline="0" dirty="0" err="1" smtClean="0"/>
              <a:t>IceBridge</a:t>
            </a:r>
            <a:r>
              <a:rPr lang="en-US" baseline="0" dirty="0" smtClean="0"/>
              <a:t> thicknesses were &lt; 30 cm (i.e., N/Y ice) and 78% were &gt; 30 cm (i.e., Other). Of all the pixels (both categories), the SIC EDR was correct 19+18=37% of the time. For March 17, the probability of correct typing was 96%.</a:t>
            </a:r>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17</a:t>
            </a:fld>
            <a:endParaRPr lang="en-US" dirty="0"/>
          </a:p>
        </p:txBody>
      </p:sp>
    </p:spTree>
    <p:extLst>
      <p:ext uri="{BB962C8B-B14F-4D97-AF65-F5344CB8AC3E}">
        <p14:creationId xmlns:p14="http://schemas.microsoft.com/office/powerpoint/2010/main" val="1325046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6A8832-882B-4000-B442-A1D69795772B}" type="slidenum">
              <a:rPr lang="en-US" smtClean="0"/>
              <a:pPr/>
              <a:t>18</a:t>
            </a:fld>
            <a:endParaRPr lang="en-US"/>
          </a:p>
        </p:txBody>
      </p:sp>
    </p:spTree>
    <p:extLst>
      <p:ext uri="{BB962C8B-B14F-4D97-AF65-F5344CB8AC3E}">
        <p14:creationId xmlns:p14="http://schemas.microsoft.com/office/powerpoint/2010/main" val="1201452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911FB2-1351-46F6-B018-E7F44B8DCC61}" type="slidenum">
              <a:rPr lang="en-US"/>
              <a:pPr/>
              <a:t>32</a:t>
            </a:fld>
            <a:endParaRPr lang="en-US" dirty="0"/>
          </a:p>
        </p:txBody>
      </p:sp>
      <p:sp>
        <p:nvSpPr>
          <p:cNvPr id="3213314" name="Rectangle 2"/>
          <p:cNvSpPr>
            <a:spLocks noGrp="1" noRot="1" noChangeAspect="1" noChangeArrowheads="1" noTextEdit="1"/>
          </p:cNvSpPr>
          <p:nvPr>
            <p:ph type="sldImg"/>
          </p:nvPr>
        </p:nvSpPr>
        <p:spPr>
          <a:xfrm>
            <a:off x="1179513" y="696913"/>
            <a:ext cx="4594225" cy="3444875"/>
          </a:xfrm>
          <a:ln/>
        </p:spPr>
      </p:sp>
      <p:sp>
        <p:nvSpPr>
          <p:cNvPr id="3213315" name="Rectangle 3"/>
          <p:cNvSpPr>
            <a:spLocks noGrp="1" noChangeArrowheads="1"/>
          </p:cNvSpPr>
          <p:nvPr>
            <p:ph type="body" idx="1"/>
          </p:nvPr>
        </p:nvSpPr>
        <p:spPr/>
        <p:txBody>
          <a:bodyPr/>
          <a:lstStyle/>
          <a:p>
            <a:endParaRPr lang="en-US" dirty="0"/>
          </a:p>
        </p:txBody>
      </p:sp>
      <p:sp>
        <p:nvSpPr>
          <p:cNvPr id="5" name="Footer Placeholder 4"/>
          <p:cNvSpPr>
            <a:spLocks noGrp="1"/>
          </p:cNvSpPr>
          <p:nvPr>
            <p:ph type="ftr" sz="quarter" idx="10"/>
          </p:nvPr>
        </p:nvSpPr>
        <p:spPr/>
        <p:txBody>
          <a:bodyPr/>
          <a:lstStyle/>
          <a:p>
            <a:r>
              <a:rPr lang="en-US" dirty="0" smtClean="0"/>
              <a:t>DRAFT</a:t>
            </a:r>
            <a:endParaRPr lang="en-US" dirty="0"/>
          </a:p>
        </p:txBody>
      </p:sp>
    </p:spTree>
    <p:extLst>
      <p:ext uri="{BB962C8B-B14F-4D97-AF65-F5344CB8AC3E}">
        <p14:creationId xmlns:p14="http://schemas.microsoft.com/office/powerpoint/2010/main" val="3894621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73FB62-1B3C-A443-A801-35BCA0514F4A}" type="slidenum">
              <a:rPr lang="en-US" smtClean="0">
                <a:solidFill>
                  <a:prstClr val="black"/>
                </a:solidFill>
              </a:rPr>
              <a:pPr>
                <a:defRPr/>
              </a:pPr>
              <a:t>33</a:t>
            </a:fld>
            <a:endParaRPr lang="en-US">
              <a:solidFill>
                <a:prstClr val="black"/>
              </a:solidFill>
            </a:endParaRPr>
          </a:p>
        </p:txBody>
      </p:sp>
    </p:spTree>
    <p:extLst>
      <p:ext uri="{BB962C8B-B14F-4D97-AF65-F5344CB8AC3E}">
        <p14:creationId xmlns:p14="http://schemas.microsoft.com/office/powerpoint/2010/main" val="3977265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p>
            <a:r>
              <a:rPr lang="en-US" dirty="0" smtClean="0"/>
              <a:t>Click to edit title</a:t>
            </a:r>
            <a:endParaRPr lang="en-US"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subtitle</a:t>
            </a:r>
            <a:endParaRPr lang="en-US" dirty="0"/>
          </a:p>
        </p:txBody>
      </p:sp>
      <p:sp>
        <p:nvSpPr>
          <p:cNvPr id="4" name="Date Placeholder 3"/>
          <p:cNvSpPr>
            <a:spLocks noGrp="1"/>
          </p:cNvSpPr>
          <p:nvPr>
            <p:ph type="dt" sz="half" idx="10"/>
          </p:nvPr>
        </p:nvSpPr>
        <p:spPr/>
        <p:txBody>
          <a:bodyPr/>
          <a:lstStyle/>
          <a:p>
            <a:fld id="{7EAFE078-8DBE-44B4-B0F7-8369745C9B02}" type="datetime1">
              <a:rPr lang="en-US" smtClean="0"/>
              <a:pPr/>
              <a:t>9/3/14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dirty="0"/>
          </a:p>
        </p:txBody>
      </p:sp>
      <p:pic>
        <p:nvPicPr>
          <p:cNvPr id="7" name="Picture 7"/>
          <p:cNvPicPr>
            <a:picLocks noChangeAspect="1" noChangeArrowheads="1"/>
          </p:cNvPicPr>
          <p:nvPr/>
        </p:nvPicPr>
        <p:blipFill>
          <a:blip r:embed="rId2" cstate="print"/>
          <a:srcRect/>
          <a:stretch>
            <a:fillRect/>
          </a:stretch>
        </p:blipFill>
        <p:spPr bwMode="auto">
          <a:xfrm>
            <a:off x="202291" y="5762170"/>
            <a:ext cx="1031425" cy="1012739"/>
          </a:xfrm>
          <a:prstGeom prst="rect">
            <a:avLst/>
          </a:prstGeom>
          <a:noFill/>
          <a:ln w="9525">
            <a:noFill/>
            <a:miter lim="800000"/>
            <a:headEnd/>
            <a:tailEnd/>
          </a:ln>
        </p:spPr>
      </p:pic>
      <p:pic>
        <p:nvPicPr>
          <p:cNvPr id="8" name="Picture 4" descr="JPSS Logo5.png"/>
          <p:cNvPicPr>
            <a:picLocks noChangeAspect="1"/>
          </p:cNvPicPr>
          <p:nvPr/>
        </p:nvPicPr>
        <p:blipFill>
          <a:blip r:embed="rId3" cstate="print"/>
          <a:srcRect/>
          <a:stretch>
            <a:fillRect/>
          </a:stretch>
        </p:blipFill>
        <p:spPr bwMode="auto">
          <a:xfrm>
            <a:off x="7937418" y="5776687"/>
            <a:ext cx="1134012" cy="1059815"/>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Vertical Text Placeholder 2"/>
          <p:cNvSpPr>
            <a:spLocks noGrp="1"/>
          </p:cNvSpPr>
          <p:nvPr>
            <p:ph type="body" orient="vert" idx="1" hasCustomPrompt="1"/>
          </p:nvPr>
        </p:nvSpPr>
        <p:spPr/>
        <p:txBody>
          <a:bodyPr vert="eaVert"/>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128B3A4-043B-4656-B7DF-A3CAED7F4CE8}" type="datetime1">
              <a:rPr lang="en-US" smtClean="0"/>
              <a:pPr/>
              <a:t>9/3/14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title</a:t>
            </a:r>
            <a:endParaRPr lang="en-US" dirty="0"/>
          </a:p>
        </p:txBody>
      </p:sp>
      <p:sp>
        <p:nvSpPr>
          <p:cNvPr id="3" name="Vertical Text Placeholder 2"/>
          <p:cNvSpPr>
            <a:spLocks noGrp="1"/>
          </p:cNvSpPr>
          <p:nvPr>
            <p:ph type="body" orient="vert" idx="1" hasCustomPrompt="1"/>
          </p:nvPr>
        </p:nvSpPr>
        <p:spPr>
          <a:xfrm>
            <a:off x="457200" y="274638"/>
            <a:ext cx="6019800" cy="5851525"/>
          </a:xfrm>
        </p:spPr>
        <p:txBody>
          <a:bodyPr vert="eaVert"/>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3CB4C0F-378C-4829-93DB-C7BF784B8700}" type="datetime1">
              <a:rPr lang="en-US" smtClean="0"/>
              <a:pPr/>
              <a:t>9/3/14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p>
            <a:r>
              <a:rPr lang="en-US" dirty="0" smtClean="0"/>
              <a:t>Click to edit title</a:t>
            </a:r>
            <a:endParaRPr lang="en-US" dirty="0"/>
          </a:p>
        </p:txBody>
      </p:sp>
      <p:sp>
        <p:nvSpPr>
          <p:cNvPr id="4" name="Date Placeholder 3"/>
          <p:cNvSpPr>
            <a:spLocks noGrp="1"/>
          </p:cNvSpPr>
          <p:nvPr>
            <p:ph type="dt" sz="half" idx="10"/>
          </p:nvPr>
        </p:nvSpPr>
        <p:spPr/>
        <p:txBody>
          <a:bodyPr/>
          <a:lstStyle/>
          <a:p>
            <a:fld id="{46DF6EE0-4AF9-4636-AFD0-6F97DFC379C3}" type="datetime1">
              <a:rPr lang="en-US" smtClean="0">
                <a:solidFill>
                  <a:prstClr val="black">
                    <a:tint val="75000"/>
                  </a:prstClr>
                </a:solidFill>
                <a:latin typeface="Calibri"/>
              </a:rPr>
              <a:pPr/>
              <a:t>9/3/14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a:xfrm>
            <a:off x="3124200" y="6356350"/>
            <a:ext cx="2895600" cy="365125"/>
          </a:xfrm>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E36F11-A39A-294D-A59D-6180D50ED29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pic>
        <p:nvPicPr>
          <p:cNvPr id="7" name="Picture 7"/>
          <p:cNvPicPr>
            <a:picLocks noChangeAspect="1" noChangeArrowheads="1"/>
          </p:cNvPicPr>
          <p:nvPr/>
        </p:nvPicPr>
        <p:blipFill>
          <a:blip r:embed="rId2" cstate="print"/>
          <a:srcRect/>
          <a:stretch>
            <a:fillRect/>
          </a:stretch>
        </p:blipFill>
        <p:spPr bwMode="auto">
          <a:xfrm>
            <a:off x="202291" y="5762170"/>
            <a:ext cx="1031425" cy="1012739"/>
          </a:xfrm>
          <a:prstGeom prst="rect">
            <a:avLst/>
          </a:prstGeom>
          <a:noFill/>
          <a:ln w="9525">
            <a:noFill/>
            <a:miter lim="800000"/>
            <a:headEnd/>
            <a:tailEnd/>
          </a:ln>
        </p:spPr>
      </p:pic>
      <p:pic>
        <p:nvPicPr>
          <p:cNvPr id="8" name="Picture 4" descr="JPSS Logo5.png"/>
          <p:cNvPicPr>
            <a:picLocks noChangeAspect="1"/>
          </p:cNvPicPr>
          <p:nvPr/>
        </p:nvPicPr>
        <p:blipFill>
          <a:blip r:embed="rId3" cstate="print"/>
          <a:srcRect/>
          <a:stretch>
            <a:fillRect/>
          </a:stretch>
        </p:blipFill>
        <p:spPr bwMode="auto">
          <a:xfrm>
            <a:off x="7937418" y="5776687"/>
            <a:ext cx="1134012" cy="1059815"/>
          </a:xfrm>
          <a:prstGeom prst="rect">
            <a:avLst/>
          </a:prstGeom>
          <a:noFill/>
          <a:ln w="9525">
            <a:noFill/>
            <a:miter lim="800000"/>
            <a:headEnd/>
            <a:tailEnd/>
          </a:ln>
        </p:spPr>
      </p:pic>
    </p:spTree>
    <p:extLst>
      <p:ext uri="{BB962C8B-B14F-4D97-AF65-F5344CB8AC3E}">
        <p14:creationId xmlns:p14="http://schemas.microsoft.com/office/powerpoint/2010/main" val="1057485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smtClean="0"/>
              <a:t>Click to edit title</a:t>
            </a:r>
            <a:endParaRPr lang="en-US" dirty="0"/>
          </a:p>
        </p:txBody>
      </p:sp>
      <p:sp>
        <p:nvSpPr>
          <p:cNvPr id="3" name="Content Placeholder 2"/>
          <p:cNvSpPr>
            <a:spLocks noGrp="1"/>
          </p:cNvSpPr>
          <p:nvPr>
            <p:ph idx="1" hasCustomPrompt="1"/>
          </p:nvPr>
        </p:nvSpPr>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7EC4A79-51BB-4F49-83DF-09F2F716A181}" type="datetime1">
              <a:rPr lang="en-US" smtClean="0">
                <a:solidFill>
                  <a:prstClr val="black">
                    <a:tint val="75000"/>
                  </a:prstClr>
                </a:solidFill>
                <a:latin typeface="Calibri"/>
              </a:rPr>
              <a:pPr/>
              <a:t>9/3/14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latin typeface="Calibri"/>
              </a:rPr>
              <a:t>main menu</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E36F11-A39A-294D-A59D-6180D50ED29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627104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1" cap="all"/>
            </a:lvl1pPr>
          </a:lstStyle>
          <a:p>
            <a:r>
              <a:rPr lang="en-US" dirty="0" smtClean="0"/>
              <a:t>Click to edit title</a:t>
            </a:r>
            <a:endParaRPr lang="en-US" dirty="0"/>
          </a:p>
        </p:txBody>
      </p:sp>
      <p:sp>
        <p:nvSpPr>
          <p:cNvPr id="3" name="Text Placeholder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text</a:t>
            </a:r>
          </a:p>
        </p:txBody>
      </p:sp>
      <p:sp>
        <p:nvSpPr>
          <p:cNvPr id="4" name="Date Placeholder 3"/>
          <p:cNvSpPr>
            <a:spLocks noGrp="1"/>
          </p:cNvSpPr>
          <p:nvPr>
            <p:ph type="dt" sz="half" idx="10"/>
          </p:nvPr>
        </p:nvSpPr>
        <p:spPr/>
        <p:txBody>
          <a:bodyPr/>
          <a:lstStyle/>
          <a:p>
            <a:fld id="{A245F7B1-464B-4E1C-B260-6ED334F76FEF}" type="datetime1">
              <a:rPr lang="en-US" smtClean="0">
                <a:solidFill>
                  <a:prstClr val="black">
                    <a:tint val="75000"/>
                  </a:prstClr>
                </a:solidFill>
                <a:latin typeface="Calibri"/>
              </a:rPr>
              <a:pPr/>
              <a:t>9/3/14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latin typeface="Calibri"/>
              </a:rPr>
              <a:t>main menu</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E36F11-A39A-294D-A59D-6180D50ED29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95390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Content Placeholder 2"/>
          <p:cNvSpPr>
            <a:spLocks noGrp="1"/>
          </p:cNvSpPr>
          <p:nvPr>
            <p:ph sz="half" idx="1" hasCustomPrompt="1"/>
          </p:nvPr>
        </p:nvSpPr>
        <p:spPr>
          <a:xfrm>
            <a:off x="457200" y="1371600"/>
            <a:ext cx="40386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648200" y="1371600"/>
            <a:ext cx="40386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CE6AEA72-84F1-46E3-A1F4-550B03DFAD15}" type="datetime1">
              <a:rPr lang="en-US" smtClean="0">
                <a:solidFill>
                  <a:prstClr val="black">
                    <a:tint val="75000"/>
                  </a:prstClr>
                </a:solidFill>
                <a:latin typeface="Calibri"/>
              </a:rPr>
              <a:pPr/>
              <a:t>9/3/14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latin typeface="Calibri"/>
              </a:rPr>
              <a:t>main menu</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6E36F11-A39A-294D-A59D-6180D50ED29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424326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3" name="Text Placeholder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subtitle</a:t>
            </a:r>
          </a:p>
        </p:txBody>
      </p:sp>
      <p:sp>
        <p:nvSpPr>
          <p:cNvPr id="4" name="Content Placeholder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subtitle</a:t>
            </a:r>
          </a:p>
        </p:txBody>
      </p:sp>
      <p:sp>
        <p:nvSpPr>
          <p:cNvPr id="6" name="Content Placeholder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9CA0B0A2-0C67-40D7-AA4F-8D1F93BDB63D}" type="datetime1">
              <a:rPr lang="en-US" smtClean="0">
                <a:solidFill>
                  <a:prstClr val="black">
                    <a:tint val="75000"/>
                  </a:prstClr>
                </a:solidFill>
                <a:latin typeface="Calibri"/>
              </a:rPr>
              <a:pPr/>
              <a:t>9/3/14</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en-US" dirty="0" smtClean="0">
                <a:solidFill>
                  <a:prstClr val="black">
                    <a:tint val="75000"/>
                  </a:prstClr>
                </a:solidFill>
                <a:latin typeface="Calibri"/>
              </a:rPr>
              <a:t>main menu</a:t>
            </a:r>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6E36F11-A39A-294D-A59D-6180D50ED29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224117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Date Placeholder 2"/>
          <p:cNvSpPr>
            <a:spLocks noGrp="1"/>
          </p:cNvSpPr>
          <p:nvPr>
            <p:ph type="dt" sz="half" idx="10"/>
          </p:nvPr>
        </p:nvSpPr>
        <p:spPr/>
        <p:txBody>
          <a:bodyPr/>
          <a:lstStyle/>
          <a:p>
            <a:fld id="{DA302C16-E25E-4DE9-A9A9-882F41A7EC79}" type="datetime1">
              <a:rPr lang="en-US" smtClean="0">
                <a:solidFill>
                  <a:prstClr val="black">
                    <a:tint val="75000"/>
                  </a:prstClr>
                </a:solidFill>
                <a:latin typeface="Calibri"/>
              </a:rPr>
              <a:pPr/>
              <a:t>9/3/14</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latin typeface="Calibri"/>
              </a:rPr>
              <a:t>main menu</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6E36F11-A39A-294D-A59D-6180D50ED29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34921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B9B89F-5FAF-4BC8-8854-AF5AD3E3473F}" type="datetime1">
              <a:rPr lang="en-US" smtClean="0">
                <a:solidFill>
                  <a:prstClr val="black">
                    <a:tint val="75000"/>
                  </a:prstClr>
                </a:solidFill>
                <a:latin typeface="Calibri"/>
              </a:rPr>
              <a:pPr/>
              <a:t>9/3/14</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dirty="0" smtClean="0">
                <a:solidFill>
                  <a:prstClr val="black">
                    <a:tint val="75000"/>
                  </a:prstClr>
                </a:solidFill>
                <a:latin typeface="Calibri"/>
              </a:rPr>
              <a:t>main menu</a:t>
            </a:r>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6E36F11-A39A-294D-A59D-6180D50ED29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32620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p:spPr>
        <p:txBody>
          <a:bodyPr anchor="b"/>
          <a:lstStyle>
            <a:lvl1pPr algn="l">
              <a:defRPr sz="2000" b="1"/>
            </a:lvl1pPr>
          </a:lstStyle>
          <a:p>
            <a:r>
              <a:rPr lang="en-US" dirty="0" smtClean="0"/>
              <a:t>Click to edit title</a:t>
            </a:r>
            <a:endParaRPr lang="en-US" dirty="0"/>
          </a:p>
        </p:txBody>
      </p:sp>
      <p:sp>
        <p:nvSpPr>
          <p:cNvPr id="3" name="Content Placeholder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
        <p:nvSpPr>
          <p:cNvPr id="5" name="Date Placeholder 4"/>
          <p:cNvSpPr>
            <a:spLocks noGrp="1"/>
          </p:cNvSpPr>
          <p:nvPr>
            <p:ph type="dt" sz="half" idx="10"/>
          </p:nvPr>
        </p:nvSpPr>
        <p:spPr/>
        <p:txBody>
          <a:bodyPr/>
          <a:lstStyle/>
          <a:p>
            <a:fld id="{A379A18E-E609-4544-BD7A-12315B331D7C}" type="datetime1">
              <a:rPr lang="en-US" smtClean="0">
                <a:solidFill>
                  <a:prstClr val="black">
                    <a:tint val="75000"/>
                  </a:prstClr>
                </a:solidFill>
                <a:latin typeface="Calibri"/>
              </a:rPr>
              <a:pPr/>
              <a:t>9/3/14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latin typeface="Calibri"/>
              </a:rPr>
              <a:t>main menu</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6E36F11-A39A-294D-A59D-6180D50ED29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08292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smtClean="0"/>
              <a:t>Click to edit title</a:t>
            </a:r>
            <a:endParaRPr lang="en-US" dirty="0"/>
          </a:p>
        </p:txBody>
      </p:sp>
      <p:sp>
        <p:nvSpPr>
          <p:cNvPr id="3" name="Content Placeholder 2"/>
          <p:cNvSpPr>
            <a:spLocks noGrp="1"/>
          </p:cNvSpPr>
          <p:nvPr>
            <p:ph idx="1" hasCustomPrompt="1"/>
          </p:nvPr>
        </p:nvSpPr>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22E9428-9CDB-42B5-9926-F84AC94ED693}" type="datetime1">
              <a:rPr lang="en-US" smtClean="0"/>
              <a:pPr/>
              <a:t>9/3/14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p:spPr>
        <p:txBody>
          <a:bodyPr anchor="b"/>
          <a:lstStyle>
            <a:lvl1pPr algn="l">
              <a:defRPr sz="2000" b="1"/>
            </a:lvl1pPr>
          </a:lstStyle>
          <a:p>
            <a:r>
              <a:rPr lang="en-US" dirty="0" smtClean="0"/>
              <a:t>Click to edit title</a:t>
            </a:r>
            <a:endParaRPr lang="en-US" dirty="0"/>
          </a:p>
        </p:txBody>
      </p:sp>
      <p:sp>
        <p:nvSpPr>
          <p:cNvPr id="3" name="Picture Placeholder 2"/>
          <p:cNvSpPr>
            <a:spLocks noGrp="1"/>
          </p:cNvSpPr>
          <p:nvPr>
            <p:ph type="pic" idx="1"/>
          </p:nvPr>
        </p:nvSpPr>
        <p:spPr>
          <a:xfrm>
            <a:off x="1792288" y="1219199"/>
            <a:ext cx="5486400" cy="3508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
        <p:nvSpPr>
          <p:cNvPr id="5" name="Date Placeholder 4"/>
          <p:cNvSpPr>
            <a:spLocks noGrp="1"/>
          </p:cNvSpPr>
          <p:nvPr>
            <p:ph type="dt" sz="half" idx="10"/>
          </p:nvPr>
        </p:nvSpPr>
        <p:spPr/>
        <p:txBody>
          <a:bodyPr/>
          <a:lstStyle/>
          <a:p>
            <a:fld id="{492E349F-CDB1-41A4-9605-C3C38880D621}" type="datetime1">
              <a:rPr lang="en-US" smtClean="0">
                <a:solidFill>
                  <a:prstClr val="black">
                    <a:tint val="75000"/>
                  </a:prstClr>
                </a:solidFill>
                <a:latin typeface="Calibri"/>
              </a:rPr>
              <a:pPr/>
              <a:t>9/3/14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latin typeface="Calibri"/>
              </a:rPr>
              <a:t>main menu</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6E36F11-A39A-294D-A59D-6180D50ED29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50284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Vertical Text Placeholder 2"/>
          <p:cNvSpPr>
            <a:spLocks noGrp="1"/>
          </p:cNvSpPr>
          <p:nvPr>
            <p:ph type="body" orient="vert" idx="1" hasCustomPrompt="1"/>
          </p:nvPr>
        </p:nvSpPr>
        <p:spPr/>
        <p:txBody>
          <a:bodyPr vert="eaVert"/>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DFBEF28-F7DA-4F64-902D-7012AE52CB23}" type="datetime1">
              <a:rPr lang="en-US" smtClean="0">
                <a:solidFill>
                  <a:prstClr val="black">
                    <a:tint val="75000"/>
                  </a:prstClr>
                </a:solidFill>
                <a:latin typeface="Calibri"/>
              </a:rPr>
              <a:pPr/>
              <a:t>9/3/14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latin typeface="Calibri"/>
              </a:rPr>
              <a:t>main menu</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E36F11-A39A-294D-A59D-6180D50ED29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74735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title</a:t>
            </a:r>
            <a:endParaRPr lang="en-US" dirty="0"/>
          </a:p>
        </p:txBody>
      </p:sp>
      <p:sp>
        <p:nvSpPr>
          <p:cNvPr id="3" name="Vertical Text Placeholder 2"/>
          <p:cNvSpPr>
            <a:spLocks noGrp="1"/>
          </p:cNvSpPr>
          <p:nvPr>
            <p:ph type="body" orient="vert" idx="1" hasCustomPrompt="1"/>
          </p:nvPr>
        </p:nvSpPr>
        <p:spPr>
          <a:xfrm>
            <a:off x="457200" y="274638"/>
            <a:ext cx="6019800" cy="5851525"/>
          </a:xfrm>
        </p:spPr>
        <p:txBody>
          <a:bodyPr vert="eaVert"/>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2083EB28-7C94-4355-8A68-2966CFE321D9}" type="datetime1">
              <a:rPr lang="en-US" smtClean="0">
                <a:solidFill>
                  <a:prstClr val="black">
                    <a:tint val="75000"/>
                  </a:prstClr>
                </a:solidFill>
                <a:latin typeface="Calibri"/>
              </a:rPr>
              <a:pPr/>
              <a:t>9/3/14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latin typeface="Calibri"/>
              </a:rPr>
              <a:t>main menu</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E36F11-A39A-294D-A59D-6180D50ED29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731941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F2819A-5CBF-4706-996D-E42FFCA47A75}" type="datetimeFigureOut">
              <a:rPr lang="en-US" smtClean="0">
                <a:solidFill>
                  <a:prstClr val="black">
                    <a:tint val="75000"/>
                  </a:prstClr>
                </a:solidFill>
                <a:latin typeface="Calibri"/>
              </a:rPr>
              <a:pPr/>
              <a:t>9/3/14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A5D2748-604C-462A-B6AE-62058BDE9306}"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898593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p>
            <a:r>
              <a:rPr lang="en-US" dirty="0" smtClean="0"/>
              <a:t>Click to edit title</a:t>
            </a:r>
            <a:endParaRPr lang="en-US" dirty="0"/>
          </a:p>
        </p:txBody>
      </p:sp>
      <p:sp>
        <p:nvSpPr>
          <p:cNvPr id="4" name="Date Placeholder 3"/>
          <p:cNvSpPr>
            <a:spLocks noGrp="1"/>
          </p:cNvSpPr>
          <p:nvPr>
            <p:ph type="dt" sz="half" idx="10"/>
          </p:nvPr>
        </p:nvSpPr>
        <p:spPr/>
        <p:txBody>
          <a:bodyPr/>
          <a:lstStyle/>
          <a:p>
            <a:fld id="{46DF6EE0-4AF9-4636-AFD0-6F97DFC379C3}" type="datetime1">
              <a:rPr lang="en-US" smtClean="0">
                <a:solidFill>
                  <a:prstClr val="black">
                    <a:tint val="75000"/>
                  </a:prstClr>
                </a:solidFill>
                <a:latin typeface="Calibri"/>
              </a:rPr>
              <a:pPr/>
              <a:t>9/3/14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a:xfrm>
            <a:off x="3124200" y="6356350"/>
            <a:ext cx="2895600" cy="365125"/>
          </a:xfrm>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E36F11-A39A-294D-A59D-6180D50ED29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pic>
        <p:nvPicPr>
          <p:cNvPr id="7" name="Picture 7"/>
          <p:cNvPicPr>
            <a:picLocks noChangeAspect="1" noChangeArrowheads="1"/>
          </p:cNvPicPr>
          <p:nvPr/>
        </p:nvPicPr>
        <p:blipFill>
          <a:blip r:embed="rId2" cstate="print"/>
          <a:srcRect/>
          <a:stretch>
            <a:fillRect/>
          </a:stretch>
        </p:blipFill>
        <p:spPr bwMode="auto">
          <a:xfrm>
            <a:off x="202291" y="5762170"/>
            <a:ext cx="1031425" cy="1012739"/>
          </a:xfrm>
          <a:prstGeom prst="rect">
            <a:avLst/>
          </a:prstGeom>
          <a:noFill/>
          <a:ln w="9525">
            <a:noFill/>
            <a:miter lim="800000"/>
            <a:headEnd/>
            <a:tailEnd/>
          </a:ln>
        </p:spPr>
      </p:pic>
      <p:pic>
        <p:nvPicPr>
          <p:cNvPr id="8" name="Picture 4" descr="JPSS Logo5.png"/>
          <p:cNvPicPr>
            <a:picLocks noChangeAspect="1"/>
          </p:cNvPicPr>
          <p:nvPr/>
        </p:nvPicPr>
        <p:blipFill>
          <a:blip r:embed="rId3" cstate="print"/>
          <a:srcRect/>
          <a:stretch>
            <a:fillRect/>
          </a:stretch>
        </p:blipFill>
        <p:spPr bwMode="auto">
          <a:xfrm>
            <a:off x="7937418" y="5776687"/>
            <a:ext cx="1134012" cy="1059815"/>
          </a:xfrm>
          <a:prstGeom prst="rect">
            <a:avLst/>
          </a:prstGeom>
          <a:noFill/>
          <a:ln w="9525">
            <a:noFill/>
            <a:miter lim="800000"/>
            <a:headEnd/>
            <a:tailEnd/>
          </a:ln>
        </p:spPr>
      </p:pic>
    </p:spTree>
    <p:extLst>
      <p:ext uri="{BB962C8B-B14F-4D97-AF65-F5344CB8AC3E}">
        <p14:creationId xmlns:p14="http://schemas.microsoft.com/office/powerpoint/2010/main" val="42627361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smtClean="0"/>
              <a:t>Click to edit title</a:t>
            </a:r>
            <a:endParaRPr lang="en-US" dirty="0"/>
          </a:p>
        </p:txBody>
      </p:sp>
      <p:sp>
        <p:nvSpPr>
          <p:cNvPr id="3" name="Content Placeholder 2"/>
          <p:cNvSpPr>
            <a:spLocks noGrp="1"/>
          </p:cNvSpPr>
          <p:nvPr>
            <p:ph idx="1" hasCustomPrompt="1"/>
          </p:nvPr>
        </p:nvSpPr>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7EC4A79-51BB-4F49-83DF-09F2F716A181}" type="datetime1">
              <a:rPr lang="en-US" smtClean="0">
                <a:solidFill>
                  <a:prstClr val="black">
                    <a:tint val="75000"/>
                  </a:prstClr>
                </a:solidFill>
                <a:latin typeface="Calibri"/>
              </a:rPr>
              <a:pPr/>
              <a:t>9/3/14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latin typeface="Calibri"/>
              </a:rPr>
              <a:t>main menu</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E36F11-A39A-294D-A59D-6180D50ED29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90081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1" cap="all"/>
            </a:lvl1pPr>
          </a:lstStyle>
          <a:p>
            <a:r>
              <a:rPr lang="en-US" dirty="0" smtClean="0"/>
              <a:t>Click to edit title</a:t>
            </a:r>
            <a:endParaRPr lang="en-US" dirty="0"/>
          </a:p>
        </p:txBody>
      </p:sp>
      <p:sp>
        <p:nvSpPr>
          <p:cNvPr id="3" name="Text Placeholder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text</a:t>
            </a:r>
          </a:p>
        </p:txBody>
      </p:sp>
      <p:sp>
        <p:nvSpPr>
          <p:cNvPr id="4" name="Date Placeholder 3"/>
          <p:cNvSpPr>
            <a:spLocks noGrp="1"/>
          </p:cNvSpPr>
          <p:nvPr>
            <p:ph type="dt" sz="half" idx="10"/>
          </p:nvPr>
        </p:nvSpPr>
        <p:spPr/>
        <p:txBody>
          <a:bodyPr/>
          <a:lstStyle/>
          <a:p>
            <a:fld id="{A245F7B1-464B-4E1C-B260-6ED334F76FEF}" type="datetime1">
              <a:rPr lang="en-US" smtClean="0">
                <a:solidFill>
                  <a:prstClr val="black">
                    <a:tint val="75000"/>
                  </a:prstClr>
                </a:solidFill>
                <a:latin typeface="Calibri"/>
              </a:rPr>
              <a:pPr/>
              <a:t>9/3/14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latin typeface="Calibri"/>
              </a:rPr>
              <a:t>main menu</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E36F11-A39A-294D-A59D-6180D50ED29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637573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Content Placeholder 2"/>
          <p:cNvSpPr>
            <a:spLocks noGrp="1"/>
          </p:cNvSpPr>
          <p:nvPr>
            <p:ph sz="half" idx="1" hasCustomPrompt="1"/>
          </p:nvPr>
        </p:nvSpPr>
        <p:spPr>
          <a:xfrm>
            <a:off x="457200" y="1371600"/>
            <a:ext cx="40386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648200" y="1371600"/>
            <a:ext cx="40386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CE6AEA72-84F1-46E3-A1F4-550B03DFAD15}" type="datetime1">
              <a:rPr lang="en-US" smtClean="0">
                <a:solidFill>
                  <a:prstClr val="black">
                    <a:tint val="75000"/>
                  </a:prstClr>
                </a:solidFill>
                <a:latin typeface="Calibri"/>
              </a:rPr>
              <a:pPr/>
              <a:t>9/3/14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latin typeface="Calibri"/>
              </a:rPr>
              <a:t>main menu</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6E36F11-A39A-294D-A59D-6180D50ED29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705541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3" name="Text Placeholder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subtitle</a:t>
            </a:r>
          </a:p>
        </p:txBody>
      </p:sp>
      <p:sp>
        <p:nvSpPr>
          <p:cNvPr id="4" name="Content Placeholder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subtitle</a:t>
            </a:r>
          </a:p>
        </p:txBody>
      </p:sp>
      <p:sp>
        <p:nvSpPr>
          <p:cNvPr id="6" name="Content Placeholder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9CA0B0A2-0C67-40D7-AA4F-8D1F93BDB63D}" type="datetime1">
              <a:rPr lang="en-US" smtClean="0">
                <a:solidFill>
                  <a:prstClr val="black">
                    <a:tint val="75000"/>
                  </a:prstClr>
                </a:solidFill>
                <a:latin typeface="Calibri"/>
              </a:rPr>
              <a:pPr/>
              <a:t>9/3/14</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en-US" dirty="0" smtClean="0">
                <a:solidFill>
                  <a:prstClr val="black">
                    <a:tint val="75000"/>
                  </a:prstClr>
                </a:solidFill>
                <a:latin typeface="Calibri"/>
              </a:rPr>
              <a:t>main menu</a:t>
            </a:r>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6E36F11-A39A-294D-A59D-6180D50ED29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978768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Date Placeholder 2"/>
          <p:cNvSpPr>
            <a:spLocks noGrp="1"/>
          </p:cNvSpPr>
          <p:nvPr>
            <p:ph type="dt" sz="half" idx="10"/>
          </p:nvPr>
        </p:nvSpPr>
        <p:spPr/>
        <p:txBody>
          <a:bodyPr/>
          <a:lstStyle/>
          <a:p>
            <a:fld id="{DA302C16-E25E-4DE9-A9A9-882F41A7EC79}" type="datetime1">
              <a:rPr lang="en-US" smtClean="0">
                <a:solidFill>
                  <a:prstClr val="black">
                    <a:tint val="75000"/>
                  </a:prstClr>
                </a:solidFill>
                <a:latin typeface="Calibri"/>
              </a:rPr>
              <a:pPr/>
              <a:t>9/3/14</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latin typeface="Calibri"/>
              </a:rPr>
              <a:t>main menu</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6E36F11-A39A-294D-A59D-6180D50ED29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56841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1" cap="all"/>
            </a:lvl1pPr>
          </a:lstStyle>
          <a:p>
            <a:r>
              <a:rPr lang="en-US" dirty="0" smtClean="0"/>
              <a:t>Click to edit title</a:t>
            </a:r>
            <a:endParaRPr lang="en-US" dirty="0"/>
          </a:p>
        </p:txBody>
      </p:sp>
      <p:sp>
        <p:nvSpPr>
          <p:cNvPr id="3" name="Text Placeholder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text</a:t>
            </a:r>
          </a:p>
        </p:txBody>
      </p:sp>
      <p:sp>
        <p:nvSpPr>
          <p:cNvPr id="4" name="Date Placeholder 3"/>
          <p:cNvSpPr>
            <a:spLocks noGrp="1"/>
          </p:cNvSpPr>
          <p:nvPr>
            <p:ph type="dt" sz="half" idx="10"/>
          </p:nvPr>
        </p:nvSpPr>
        <p:spPr/>
        <p:txBody>
          <a:bodyPr/>
          <a:lstStyle/>
          <a:p>
            <a:fld id="{13C7707A-D3FD-43CB-86CC-5480991F4401}" type="datetime1">
              <a:rPr lang="en-US" smtClean="0"/>
              <a:pPr/>
              <a:t>9/3/14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B9B89F-5FAF-4BC8-8854-AF5AD3E3473F}" type="datetime1">
              <a:rPr lang="en-US" smtClean="0">
                <a:solidFill>
                  <a:prstClr val="black">
                    <a:tint val="75000"/>
                  </a:prstClr>
                </a:solidFill>
                <a:latin typeface="Calibri"/>
              </a:rPr>
              <a:pPr/>
              <a:t>9/3/14</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dirty="0" smtClean="0">
                <a:solidFill>
                  <a:prstClr val="black">
                    <a:tint val="75000"/>
                  </a:prstClr>
                </a:solidFill>
                <a:latin typeface="Calibri"/>
              </a:rPr>
              <a:t>main menu</a:t>
            </a:r>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6E36F11-A39A-294D-A59D-6180D50ED29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533354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p:spPr>
        <p:txBody>
          <a:bodyPr anchor="b"/>
          <a:lstStyle>
            <a:lvl1pPr algn="l">
              <a:defRPr sz="2000" b="1"/>
            </a:lvl1pPr>
          </a:lstStyle>
          <a:p>
            <a:r>
              <a:rPr lang="en-US" dirty="0" smtClean="0"/>
              <a:t>Click to edit title</a:t>
            </a:r>
            <a:endParaRPr lang="en-US" dirty="0"/>
          </a:p>
        </p:txBody>
      </p:sp>
      <p:sp>
        <p:nvSpPr>
          <p:cNvPr id="3" name="Content Placeholder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
        <p:nvSpPr>
          <p:cNvPr id="5" name="Date Placeholder 4"/>
          <p:cNvSpPr>
            <a:spLocks noGrp="1"/>
          </p:cNvSpPr>
          <p:nvPr>
            <p:ph type="dt" sz="half" idx="10"/>
          </p:nvPr>
        </p:nvSpPr>
        <p:spPr/>
        <p:txBody>
          <a:bodyPr/>
          <a:lstStyle/>
          <a:p>
            <a:fld id="{A379A18E-E609-4544-BD7A-12315B331D7C}" type="datetime1">
              <a:rPr lang="en-US" smtClean="0">
                <a:solidFill>
                  <a:prstClr val="black">
                    <a:tint val="75000"/>
                  </a:prstClr>
                </a:solidFill>
                <a:latin typeface="Calibri"/>
              </a:rPr>
              <a:pPr/>
              <a:t>9/3/14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latin typeface="Calibri"/>
              </a:rPr>
              <a:t>main menu</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6E36F11-A39A-294D-A59D-6180D50ED29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460672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p:spPr>
        <p:txBody>
          <a:bodyPr anchor="b"/>
          <a:lstStyle>
            <a:lvl1pPr algn="l">
              <a:defRPr sz="2000" b="1"/>
            </a:lvl1pPr>
          </a:lstStyle>
          <a:p>
            <a:r>
              <a:rPr lang="en-US" dirty="0" smtClean="0"/>
              <a:t>Click to edit title</a:t>
            </a:r>
            <a:endParaRPr lang="en-US" dirty="0"/>
          </a:p>
        </p:txBody>
      </p:sp>
      <p:sp>
        <p:nvSpPr>
          <p:cNvPr id="3" name="Picture Placeholder 2"/>
          <p:cNvSpPr>
            <a:spLocks noGrp="1"/>
          </p:cNvSpPr>
          <p:nvPr>
            <p:ph type="pic" idx="1"/>
          </p:nvPr>
        </p:nvSpPr>
        <p:spPr>
          <a:xfrm>
            <a:off x="1792288" y="1219199"/>
            <a:ext cx="5486400" cy="3508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
        <p:nvSpPr>
          <p:cNvPr id="5" name="Date Placeholder 4"/>
          <p:cNvSpPr>
            <a:spLocks noGrp="1"/>
          </p:cNvSpPr>
          <p:nvPr>
            <p:ph type="dt" sz="half" idx="10"/>
          </p:nvPr>
        </p:nvSpPr>
        <p:spPr/>
        <p:txBody>
          <a:bodyPr/>
          <a:lstStyle/>
          <a:p>
            <a:fld id="{492E349F-CDB1-41A4-9605-C3C38880D621}" type="datetime1">
              <a:rPr lang="en-US" smtClean="0">
                <a:solidFill>
                  <a:prstClr val="black">
                    <a:tint val="75000"/>
                  </a:prstClr>
                </a:solidFill>
                <a:latin typeface="Calibri"/>
              </a:rPr>
              <a:pPr/>
              <a:t>9/3/14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latin typeface="Calibri"/>
              </a:rPr>
              <a:t>main menu</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6E36F11-A39A-294D-A59D-6180D50ED29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1596122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Vertical Text Placeholder 2"/>
          <p:cNvSpPr>
            <a:spLocks noGrp="1"/>
          </p:cNvSpPr>
          <p:nvPr>
            <p:ph type="body" orient="vert" idx="1" hasCustomPrompt="1"/>
          </p:nvPr>
        </p:nvSpPr>
        <p:spPr/>
        <p:txBody>
          <a:bodyPr vert="eaVert"/>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DFBEF28-F7DA-4F64-902D-7012AE52CB23}" type="datetime1">
              <a:rPr lang="en-US" smtClean="0">
                <a:solidFill>
                  <a:prstClr val="black">
                    <a:tint val="75000"/>
                  </a:prstClr>
                </a:solidFill>
                <a:latin typeface="Calibri"/>
              </a:rPr>
              <a:pPr/>
              <a:t>9/3/14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latin typeface="Calibri"/>
              </a:rPr>
              <a:t>main menu</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E36F11-A39A-294D-A59D-6180D50ED29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160610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title</a:t>
            </a:r>
            <a:endParaRPr lang="en-US" dirty="0"/>
          </a:p>
        </p:txBody>
      </p:sp>
      <p:sp>
        <p:nvSpPr>
          <p:cNvPr id="3" name="Vertical Text Placeholder 2"/>
          <p:cNvSpPr>
            <a:spLocks noGrp="1"/>
          </p:cNvSpPr>
          <p:nvPr>
            <p:ph type="body" orient="vert" idx="1" hasCustomPrompt="1"/>
          </p:nvPr>
        </p:nvSpPr>
        <p:spPr>
          <a:xfrm>
            <a:off x="457200" y="274638"/>
            <a:ext cx="6019800" cy="5851525"/>
          </a:xfrm>
        </p:spPr>
        <p:txBody>
          <a:bodyPr vert="eaVert"/>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2083EB28-7C94-4355-8A68-2966CFE321D9}" type="datetime1">
              <a:rPr lang="en-US" smtClean="0">
                <a:solidFill>
                  <a:prstClr val="black">
                    <a:tint val="75000"/>
                  </a:prstClr>
                </a:solidFill>
                <a:latin typeface="Calibri"/>
              </a:rPr>
              <a:pPr/>
              <a:t>9/3/14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latin typeface="Calibri"/>
              </a:rPr>
              <a:t>main menu</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E36F11-A39A-294D-A59D-6180D50ED29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948219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8969BF-E97F-475C-97BF-9B6C20D1CF65}" type="datetimeFigureOut">
              <a:rPr lang="en-US" smtClean="0">
                <a:solidFill>
                  <a:prstClr val="black">
                    <a:tint val="75000"/>
                  </a:prstClr>
                </a:solidFill>
                <a:latin typeface="Calibri"/>
              </a:rPr>
              <a:pPr/>
              <a:t>9/3/14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77E866F-924D-4595-8BF2-41691D5C410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06889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Content Placeholder 2"/>
          <p:cNvSpPr>
            <a:spLocks noGrp="1"/>
          </p:cNvSpPr>
          <p:nvPr>
            <p:ph sz="half" idx="1" hasCustomPrompt="1"/>
          </p:nvPr>
        </p:nvSpPr>
        <p:spPr>
          <a:xfrm>
            <a:off x="457200" y="1371600"/>
            <a:ext cx="40386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648200" y="1371600"/>
            <a:ext cx="40386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15D98092-5A14-4233-8941-C7F7DA0AAB18}" type="datetime1">
              <a:rPr lang="en-US" smtClean="0"/>
              <a:pPr/>
              <a:t>9/3/14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3" name="Text Placeholder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subtitle</a:t>
            </a:r>
          </a:p>
        </p:txBody>
      </p:sp>
      <p:sp>
        <p:nvSpPr>
          <p:cNvPr id="4" name="Content Placeholder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subtitle</a:t>
            </a:r>
          </a:p>
        </p:txBody>
      </p:sp>
      <p:sp>
        <p:nvSpPr>
          <p:cNvPr id="6" name="Content Placeholder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2AAD0864-4E34-4271-8E96-D0C5563C69CB}" type="datetime1">
              <a:rPr lang="en-US" smtClean="0"/>
              <a:pPr/>
              <a:t>9/3/14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Date Placeholder 2"/>
          <p:cNvSpPr>
            <a:spLocks noGrp="1"/>
          </p:cNvSpPr>
          <p:nvPr>
            <p:ph type="dt" sz="half" idx="10"/>
          </p:nvPr>
        </p:nvSpPr>
        <p:spPr/>
        <p:txBody>
          <a:bodyPr/>
          <a:lstStyle/>
          <a:p>
            <a:fld id="{40BD8F8D-C206-423C-AC53-94FC049C1DC1}" type="datetime1">
              <a:rPr lang="en-US" smtClean="0"/>
              <a:pPr/>
              <a:t>9/3/14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92BF22-25D0-49DE-BCDC-661E2558E573}" type="datetime1">
              <a:rPr lang="en-US" smtClean="0"/>
              <a:pPr/>
              <a:t>9/3/14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p:spPr>
        <p:txBody>
          <a:bodyPr anchor="b"/>
          <a:lstStyle>
            <a:lvl1pPr algn="l">
              <a:defRPr sz="2000" b="1"/>
            </a:lvl1pPr>
          </a:lstStyle>
          <a:p>
            <a:r>
              <a:rPr lang="en-US" dirty="0" smtClean="0"/>
              <a:t>Click to edit title</a:t>
            </a:r>
            <a:endParaRPr lang="en-US" dirty="0"/>
          </a:p>
        </p:txBody>
      </p:sp>
      <p:sp>
        <p:nvSpPr>
          <p:cNvPr id="3" name="Content Placeholder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
        <p:nvSpPr>
          <p:cNvPr id="5" name="Date Placeholder 4"/>
          <p:cNvSpPr>
            <a:spLocks noGrp="1"/>
          </p:cNvSpPr>
          <p:nvPr>
            <p:ph type="dt" sz="half" idx="10"/>
          </p:nvPr>
        </p:nvSpPr>
        <p:spPr/>
        <p:txBody>
          <a:bodyPr/>
          <a:lstStyle/>
          <a:p>
            <a:fld id="{873C41E1-1C1F-448C-9313-2A32670A006D}" type="datetime1">
              <a:rPr lang="en-US" smtClean="0"/>
              <a:pPr/>
              <a:t>9/3/14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p:spPr>
        <p:txBody>
          <a:bodyPr anchor="b"/>
          <a:lstStyle>
            <a:lvl1pPr algn="l">
              <a:defRPr sz="2000" b="1"/>
            </a:lvl1pPr>
          </a:lstStyle>
          <a:p>
            <a:r>
              <a:rPr lang="en-US" dirty="0" smtClean="0"/>
              <a:t>Click to edit title</a:t>
            </a:r>
            <a:endParaRPr lang="en-US" dirty="0"/>
          </a:p>
        </p:txBody>
      </p:sp>
      <p:sp>
        <p:nvSpPr>
          <p:cNvPr id="3" name="Picture Placeholder 2"/>
          <p:cNvSpPr>
            <a:spLocks noGrp="1"/>
          </p:cNvSpPr>
          <p:nvPr>
            <p:ph type="pic" idx="1"/>
          </p:nvPr>
        </p:nvSpPr>
        <p:spPr>
          <a:xfrm>
            <a:off x="1792288" y="1219199"/>
            <a:ext cx="5486400" cy="3508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
        <p:nvSpPr>
          <p:cNvPr id="5" name="Date Placeholder 4"/>
          <p:cNvSpPr>
            <a:spLocks noGrp="1"/>
          </p:cNvSpPr>
          <p:nvPr>
            <p:ph type="dt" sz="half" idx="10"/>
          </p:nvPr>
        </p:nvSpPr>
        <p:spPr/>
        <p:txBody>
          <a:bodyPr/>
          <a:lstStyle/>
          <a:p>
            <a:fld id="{B20963E8-4D98-4734-A202-2DA2D7D45CAD}" type="datetime1">
              <a:rPr lang="en-US" smtClean="0"/>
              <a:pPr/>
              <a:t>9/3/14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4" Type="http://schemas.openxmlformats.org/officeDocument/2006/relationships/image" Target="../media/image2.png"/><Relationship Id="rId15"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theme" Target="../theme/theme3.xml"/><Relationship Id="rId14" Type="http://schemas.openxmlformats.org/officeDocument/2006/relationships/image" Target="../media/image2.png"/><Relationship Id="rId15" Type="http://schemas.openxmlformats.org/officeDocument/2006/relationships/image" Target="../media/image5.pn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BE30AC-F3E7-42DF-A2E8-F605A386225B}" type="datetime1">
              <a:rPr lang="en-US" smtClean="0"/>
              <a:pPr/>
              <a:t>9/3/14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36F11-A39A-294D-A59D-6180D50ED29D}" type="slidenum">
              <a:rPr lang="en-US" smtClean="0"/>
              <a:pPr/>
              <a:t>‹#›</a:t>
            </a:fld>
            <a:endParaRPr lang="en-US" dirty="0"/>
          </a:p>
        </p:txBody>
      </p:sp>
      <p:sp>
        <p:nvSpPr>
          <p:cNvPr id="9" name="Rectangle 22"/>
          <p:cNvSpPr>
            <a:spLocks noChangeArrowheads="1"/>
          </p:cNvSpPr>
          <p:nvPr/>
        </p:nvSpPr>
        <p:spPr bwMode="auto">
          <a:xfrm>
            <a:off x="0" y="-7938"/>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anchor="ctr"/>
          <a:lstStyle/>
          <a:p>
            <a:pPr>
              <a:defRPr/>
            </a:pPr>
            <a:endParaRPr lang="en-US" dirty="0">
              <a:ea typeface="ＭＳ Ｐゴシック" pitchFamily="-108" charset="-128"/>
            </a:endParaRPr>
          </a:p>
        </p:txBody>
      </p:sp>
      <p:pic>
        <p:nvPicPr>
          <p:cNvPr id="11" name="Picture 8" descr="Macintosh HD:Users:gtiona:Documents:GI_info:GI - NPP:Instruments:CERES:CERES LaRC F2F 012808:"/>
          <p:cNvPicPr>
            <a:picLocks noChangeAspect="1" noChangeArrowheads="1"/>
          </p:cNvPicPr>
          <p:nvPr/>
        </p:nvPicPr>
        <p:blipFill>
          <a:blip r:embed="rId13" cstate="print"/>
          <a:srcRect/>
          <a:stretch>
            <a:fillRect/>
          </a:stretch>
        </p:blipFill>
        <p:spPr bwMode="auto">
          <a:xfrm>
            <a:off x="0" y="0"/>
            <a:ext cx="981075" cy="862012"/>
          </a:xfrm>
          <a:prstGeom prst="rect">
            <a:avLst/>
          </a:prstGeom>
          <a:noFill/>
          <a:ln w="9525">
            <a:noFill/>
            <a:miter lim="800000"/>
            <a:headEnd/>
            <a:tailEnd/>
          </a:ln>
        </p:spPr>
      </p:pic>
      <p:sp>
        <p:nvSpPr>
          <p:cNvPr id="12" name="Line 6"/>
          <p:cNvSpPr>
            <a:spLocks noChangeShapeType="1"/>
          </p:cNvSpPr>
          <p:nvPr/>
        </p:nvSpPr>
        <p:spPr bwMode="auto">
          <a:xfrm>
            <a:off x="0" y="885825"/>
            <a:ext cx="9144000" cy="0"/>
          </a:xfrm>
          <a:prstGeom prst="line">
            <a:avLst/>
          </a:prstGeom>
          <a:noFill/>
          <a:ln w="15875">
            <a:solidFill>
              <a:srgbClr val="FF0000"/>
            </a:solidFill>
            <a:round/>
            <a:headEnd/>
            <a:tailEnd/>
          </a:ln>
          <a:effectLst/>
        </p:spPr>
        <p:txBody>
          <a:bodyPr wrap="none" anchor="ctr"/>
          <a:lstStyle/>
          <a:p>
            <a:pPr eaLnBrk="0" hangingPunct="0">
              <a:defRPr/>
            </a:pPr>
            <a:endParaRPr lang="en-US" dirty="0">
              <a:latin typeface="+mj-lt"/>
              <a:ea typeface="+mn-ea"/>
              <a:cs typeface="ＭＳ Ｐゴシック"/>
            </a:endParaRPr>
          </a:p>
        </p:txBody>
      </p:sp>
      <p:pic>
        <p:nvPicPr>
          <p:cNvPr id="13" name="Picture 3"/>
          <p:cNvPicPr>
            <a:picLocks noChangeAspect="1" noChangeArrowheads="1"/>
          </p:cNvPicPr>
          <p:nvPr/>
        </p:nvPicPr>
        <p:blipFill>
          <a:blip r:embed="rId14" cstate="print"/>
          <a:srcRect/>
          <a:stretch>
            <a:fillRect/>
          </a:stretch>
        </p:blipFill>
        <p:spPr bwMode="auto">
          <a:xfrm>
            <a:off x="8253186" y="0"/>
            <a:ext cx="876300" cy="876300"/>
          </a:xfrm>
          <a:prstGeom prst="rect">
            <a:avLst/>
          </a:prstGeom>
          <a:noFill/>
          <a:ln w="9525">
            <a:noFill/>
            <a:miter lim="800000"/>
            <a:headEnd/>
            <a:tailEnd/>
          </a:ln>
        </p:spPr>
      </p:pic>
      <p:sp>
        <p:nvSpPr>
          <p:cNvPr id="2" name="Title Placeholder 1"/>
          <p:cNvSpPr>
            <a:spLocks noGrp="1"/>
          </p:cNvSpPr>
          <p:nvPr>
            <p:ph type="title"/>
          </p:nvPr>
        </p:nvSpPr>
        <p:spPr>
          <a:xfrm>
            <a:off x="989215" y="0"/>
            <a:ext cx="7240385" cy="822960"/>
          </a:xfrm>
          <a:prstGeom prst="rect">
            <a:avLst/>
          </a:prstGeom>
        </p:spPr>
        <p:txBody>
          <a:bodyPr vert="horz" lIns="91440" tIns="45720" rIns="91440" bIns="45720" rtlCol="0" anchor="ctr" anchorCtr="1">
            <a:normAutofit/>
          </a:bodyPr>
          <a:lstStyle/>
          <a:p>
            <a:r>
              <a:rPr lang="en-US" dirty="0" smtClean="0"/>
              <a:t>Click to edit title</a:t>
            </a:r>
            <a:endParaRPr lang="en-US" dirty="0"/>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ctr" defTabSz="914400" rtl="0" eaLnBrk="1" latinLnBrk="0" hangingPunct="1">
        <a:spcBef>
          <a:spcPct val="0"/>
        </a:spcBef>
        <a:buNone/>
        <a:defRPr sz="32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B9D261-1E8E-484B-843D-CC371AF3349C}" type="datetime1">
              <a:rPr lang="en-US" smtClean="0">
                <a:solidFill>
                  <a:prstClr val="black">
                    <a:tint val="75000"/>
                  </a:prstClr>
                </a:solidFill>
                <a:latin typeface="Calibri"/>
              </a:rPr>
              <a:pPr/>
              <a:t>9/3/14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latin typeface="Calibri"/>
              </a:rPr>
              <a:t>main menu</a:t>
            </a: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36F11-A39A-294D-A59D-6180D50ED29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9" name="Rectangle 22"/>
          <p:cNvSpPr>
            <a:spLocks noChangeArrowheads="1"/>
          </p:cNvSpPr>
          <p:nvPr/>
        </p:nvSpPr>
        <p:spPr bwMode="auto">
          <a:xfrm>
            <a:off x="0" y="-7938"/>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anchor="ctr"/>
          <a:lstStyle/>
          <a:p>
            <a:pPr>
              <a:defRPr/>
            </a:pPr>
            <a:endParaRPr lang="en-US" dirty="0">
              <a:solidFill>
                <a:prstClr val="black"/>
              </a:solidFill>
              <a:latin typeface="Calibri"/>
              <a:ea typeface="ＭＳ Ｐゴシック" pitchFamily="-108" charset="-128"/>
            </a:endParaRPr>
          </a:p>
        </p:txBody>
      </p:sp>
      <p:sp>
        <p:nvSpPr>
          <p:cNvPr id="12" name="Line 6"/>
          <p:cNvSpPr>
            <a:spLocks noChangeShapeType="1"/>
          </p:cNvSpPr>
          <p:nvPr/>
        </p:nvSpPr>
        <p:spPr bwMode="auto">
          <a:xfrm>
            <a:off x="0" y="885825"/>
            <a:ext cx="9144000" cy="0"/>
          </a:xfrm>
          <a:prstGeom prst="line">
            <a:avLst/>
          </a:prstGeom>
          <a:noFill/>
          <a:ln w="15875">
            <a:solidFill>
              <a:srgbClr val="FF0000"/>
            </a:solidFill>
            <a:round/>
            <a:headEnd/>
            <a:tailEnd/>
          </a:ln>
          <a:effectLst/>
        </p:spPr>
        <p:txBody>
          <a:bodyPr wrap="none" anchor="ctr"/>
          <a:lstStyle/>
          <a:p>
            <a:pPr eaLnBrk="0" hangingPunct="0">
              <a:defRPr/>
            </a:pPr>
            <a:endParaRPr lang="en-US" dirty="0">
              <a:solidFill>
                <a:prstClr val="black"/>
              </a:solidFill>
              <a:latin typeface="Calibri"/>
              <a:cs typeface="ＭＳ Ｐゴシック"/>
            </a:endParaRPr>
          </a:p>
        </p:txBody>
      </p:sp>
      <p:pic>
        <p:nvPicPr>
          <p:cNvPr id="13" name="Picture 3"/>
          <p:cNvPicPr>
            <a:picLocks noChangeAspect="1" noChangeArrowheads="1"/>
          </p:cNvPicPr>
          <p:nvPr/>
        </p:nvPicPr>
        <p:blipFill>
          <a:blip r:embed="rId14" cstate="print"/>
          <a:srcRect/>
          <a:stretch>
            <a:fillRect/>
          </a:stretch>
        </p:blipFill>
        <p:spPr bwMode="auto">
          <a:xfrm>
            <a:off x="8253186" y="0"/>
            <a:ext cx="876300" cy="876300"/>
          </a:xfrm>
          <a:prstGeom prst="rect">
            <a:avLst/>
          </a:prstGeom>
          <a:noFill/>
          <a:ln w="9525">
            <a:noFill/>
            <a:miter lim="800000"/>
            <a:headEnd/>
            <a:tailEnd/>
          </a:ln>
        </p:spPr>
      </p:pic>
      <p:sp>
        <p:nvSpPr>
          <p:cNvPr id="2" name="Title Placeholder 1"/>
          <p:cNvSpPr>
            <a:spLocks noGrp="1"/>
          </p:cNvSpPr>
          <p:nvPr>
            <p:ph type="title"/>
          </p:nvPr>
        </p:nvSpPr>
        <p:spPr>
          <a:xfrm>
            <a:off x="457200" y="0"/>
            <a:ext cx="8229600" cy="822960"/>
          </a:xfrm>
          <a:prstGeom prst="rect">
            <a:avLst/>
          </a:prstGeom>
        </p:spPr>
        <p:txBody>
          <a:bodyPr vert="horz" lIns="91440" tIns="45720" rIns="91440" bIns="45720" rtlCol="0" anchor="ctr" anchorCtr="1">
            <a:normAutofit/>
          </a:bodyPr>
          <a:lstStyle/>
          <a:p>
            <a:r>
              <a:rPr lang="en-US" dirty="0" smtClean="0"/>
              <a:t>Click to edit title</a:t>
            </a:r>
            <a:endParaRPr lang="en-US" dirty="0"/>
          </a:p>
        </p:txBody>
      </p:sp>
      <p:pic>
        <p:nvPicPr>
          <p:cNvPr id="16" name="Picture 15" descr="NOAA_logo.png"/>
          <p:cNvPicPr preferRelativeResize="0">
            <a:picLocks/>
          </p:cNvPicPr>
          <p:nvPr userDrawn="1"/>
        </p:nvPicPr>
        <p:blipFill>
          <a:blip r:embed="rId15"/>
          <a:stretch>
            <a:fillRect/>
          </a:stretch>
        </p:blipFill>
        <p:spPr>
          <a:xfrm>
            <a:off x="0" y="0"/>
            <a:ext cx="877824" cy="877824"/>
          </a:xfrm>
          <a:prstGeom prst="rect">
            <a:avLst/>
          </a:prstGeom>
        </p:spPr>
      </p:pic>
    </p:spTree>
    <p:extLst>
      <p:ext uri="{BB962C8B-B14F-4D97-AF65-F5344CB8AC3E}">
        <p14:creationId xmlns:p14="http://schemas.microsoft.com/office/powerpoint/2010/main" val="139528481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hdr="0" ftr="0" dt="0"/>
  <p:txStyles>
    <p:titleStyle>
      <a:lvl1pPr algn="ctr" defTabSz="914400" rtl="0" eaLnBrk="1" latinLnBrk="0" hangingPunct="1">
        <a:spcBef>
          <a:spcPct val="0"/>
        </a:spcBef>
        <a:buNone/>
        <a:defRPr sz="32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B9D261-1E8E-484B-843D-CC371AF3349C}" type="datetime1">
              <a:rPr lang="en-US" smtClean="0">
                <a:solidFill>
                  <a:prstClr val="black">
                    <a:tint val="75000"/>
                  </a:prstClr>
                </a:solidFill>
                <a:latin typeface="Calibri"/>
              </a:rPr>
              <a:pPr/>
              <a:t>9/3/14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latin typeface="Calibri"/>
              </a:rPr>
              <a:t>main menu</a:t>
            </a: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36F11-A39A-294D-A59D-6180D50ED29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9" name="Rectangle 22"/>
          <p:cNvSpPr>
            <a:spLocks noChangeArrowheads="1"/>
          </p:cNvSpPr>
          <p:nvPr/>
        </p:nvSpPr>
        <p:spPr bwMode="auto">
          <a:xfrm>
            <a:off x="0" y="-7938"/>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anchor="ctr"/>
          <a:lstStyle/>
          <a:p>
            <a:pPr>
              <a:defRPr/>
            </a:pPr>
            <a:endParaRPr lang="en-US" dirty="0">
              <a:solidFill>
                <a:prstClr val="black"/>
              </a:solidFill>
              <a:latin typeface="Calibri"/>
              <a:ea typeface="ＭＳ Ｐゴシック" pitchFamily="-108" charset="-128"/>
            </a:endParaRPr>
          </a:p>
        </p:txBody>
      </p:sp>
      <p:sp>
        <p:nvSpPr>
          <p:cNvPr id="12" name="Line 6"/>
          <p:cNvSpPr>
            <a:spLocks noChangeShapeType="1"/>
          </p:cNvSpPr>
          <p:nvPr/>
        </p:nvSpPr>
        <p:spPr bwMode="auto">
          <a:xfrm>
            <a:off x="0" y="885825"/>
            <a:ext cx="9144000" cy="0"/>
          </a:xfrm>
          <a:prstGeom prst="line">
            <a:avLst/>
          </a:prstGeom>
          <a:noFill/>
          <a:ln w="15875">
            <a:solidFill>
              <a:srgbClr val="FF0000"/>
            </a:solidFill>
            <a:round/>
            <a:headEnd/>
            <a:tailEnd/>
          </a:ln>
          <a:effectLst/>
        </p:spPr>
        <p:txBody>
          <a:bodyPr wrap="none" anchor="ctr"/>
          <a:lstStyle/>
          <a:p>
            <a:pPr eaLnBrk="0" hangingPunct="0">
              <a:defRPr/>
            </a:pPr>
            <a:endParaRPr lang="en-US" dirty="0">
              <a:solidFill>
                <a:prstClr val="black"/>
              </a:solidFill>
              <a:latin typeface="Calibri"/>
              <a:cs typeface="ＭＳ Ｐゴシック"/>
            </a:endParaRPr>
          </a:p>
        </p:txBody>
      </p:sp>
      <p:pic>
        <p:nvPicPr>
          <p:cNvPr id="13" name="Picture 3"/>
          <p:cNvPicPr>
            <a:picLocks noChangeAspect="1" noChangeArrowheads="1"/>
          </p:cNvPicPr>
          <p:nvPr/>
        </p:nvPicPr>
        <p:blipFill>
          <a:blip r:embed="rId14" cstate="print"/>
          <a:srcRect/>
          <a:stretch>
            <a:fillRect/>
          </a:stretch>
        </p:blipFill>
        <p:spPr bwMode="auto">
          <a:xfrm>
            <a:off x="8253186" y="0"/>
            <a:ext cx="876300" cy="876300"/>
          </a:xfrm>
          <a:prstGeom prst="rect">
            <a:avLst/>
          </a:prstGeom>
          <a:noFill/>
          <a:ln w="9525">
            <a:noFill/>
            <a:miter lim="800000"/>
            <a:headEnd/>
            <a:tailEnd/>
          </a:ln>
        </p:spPr>
      </p:pic>
      <p:sp>
        <p:nvSpPr>
          <p:cNvPr id="2" name="Title Placeholder 1"/>
          <p:cNvSpPr>
            <a:spLocks noGrp="1"/>
          </p:cNvSpPr>
          <p:nvPr>
            <p:ph type="title"/>
          </p:nvPr>
        </p:nvSpPr>
        <p:spPr>
          <a:xfrm>
            <a:off x="457200" y="0"/>
            <a:ext cx="8229600" cy="822960"/>
          </a:xfrm>
          <a:prstGeom prst="rect">
            <a:avLst/>
          </a:prstGeom>
        </p:spPr>
        <p:txBody>
          <a:bodyPr vert="horz" lIns="91440" tIns="45720" rIns="91440" bIns="45720" rtlCol="0" anchor="ctr" anchorCtr="1">
            <a:normAutofit/>
          </a:bodyPr>
          <a:lstStyle/>
          <a:p>
            <a:r>
              <a:rPr lang="en-US" dirty="0" smtClean="0"/>
              <a:t>Click to edit title</a:t>
            </a:r>
            <a:endParaRPr lang="en-US" dirty="0"/>
          </a:p>
        </p:txBody>
      </p:sp>
      <p:pic>
        <p:nvPicPr>
          <p:cNvPr id="16" name="Picture 15" descr="NOAA_logo.png"/>
          <p:cNvPicPr preferRelativeResize="0">
            <a:picLocks/>
          </p:cNvPicPr>
          <p:nvPr userDrawn="1"/>
        </p:nvPicPr>
        <p:blipFill>
          <a:blip r:embed="rId15"/>
          <a:stretch>
            <a:fillRect/>
          </a:stretch>
        </p:blipFill>
        <p:spPr>
          <a:xfrm>
            <a:off x="0" y="0"/>
            <a:ext cx="877824" cy="877824"/>
          </a:xfrm>
          <a:prstGeom prst="rect">
            <a:avLst/>
          </a:prstGeom>
        </p:spPr>
      </p:pic>
    </p:spTree>
    <p:extLst>
      <p:ext uri="{BB962C8B-B14F-4D97-AF65-F5344CB8AC3E}">
        <p14:creationId xmlns:p14="http://schemas.microsoft.com/office/powerpoint/2010/main" val="26377611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hdr="0" ftr="0" dt="0"/>
  <p:txStyles>
    <p:titleStyle>
      <a:lvl1pPr algn="ctr" defTabSz="914400" rtl="0" eaLnBrk="1" latinLnBrk="0" hangingPunct="1">
        <a:spcBef>
          <a:spcPct val="0"/>
        </a:spcBef>
        <a:buNone/>
        <a:defRPr sz="32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1.bin"/><Relationship Id="rId5" Type="http://schemas.openxmlformats.org/officeDocument/2006/relationships/package" Target="../embeddings/Microsoft_Word_Document1.docx"/><Relationship Id="rId6" Type="http://schemas.openxmlformats.org/officeDocument/2006/relationships/image" Target="../media/image11.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9.png"/><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6E36F11-A39A-294D-A59D-6180D50ED29D}" type="slidenum">
              <a:rPr lang="en-US" smtClean="0"/>
              <a:pPr/>
              <a:t>1</a:t>
            </a:fld>
            <a:endParaRPr lang="en-US" dirty="0"/>
          </a:p>
        </p:txBody>
      </p:sp>
      <p:sp>
        <p:nvSpPr>
          <p:cNvPr id="5" name="Title 1"/>
          <p:cNvSpPr txBox="1">
            <a:spLocks/>
          </p:cNvSpPr>
          <p:nvPr/>
        </p:nvSpPr>
        <p:spPr>
          <a:xfrm>
            <a:off x="704756" y="1751268"/>
            <a:ext cx="7772400" cy="1470025"/>
          </a:xfrm>
          <a:prstGeom prst="rect">
            <a:avLst/>
          </a:prstGeom>
        </p:spPr>
        <p:txBody>
          <a:bodyPr vert="horz" lIns="91440" tIns="45720" rIns="91440" bIns="45720" rtlCol="0" anchor="ctr" anchorCtr="1">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mj-lt"/>
                <a:ea typeface="+mj-ea"/>
                <a:cs typeface="+mj-cs"/>
              </a:rPr>
              <a:t>Validated Stage 1 Science Maturity Readiness Review for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mj-lt"/>
                <a:ea typeface="+mj-ea"/>
                <a:cs typeface="+mj-cs"/>
              </a:rPr>
              <a:t>Sea Ice Characterization </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Subtitle 2"/>
          <p:cNvSpPr txBox="1">
            <a:spLocks/>
          </p:cNvSpPr>
          <p:nvPr/>
        </p:nvSpPr>
        <p:spPr>
          <a:xfrm>
            <a:off x="1485900" y="3886199"/>
            <a:ext cx="6431974" cy="2971801"/>
          </a:xfrm>
          <a:prstGeom prst="rect">
            <a:avLst/>
          </a:prstGeom>
        </p:spPr>
        <p:txBody>
          <a:bodyPr vert="horz" lIns="91440" tIns="45720" rIns="91440" bIns="45720" rtlCol="0">
            <a:normAutofit/>
          </a:bodyPr>
          <a:lstStyle/>
          <a:p>
            <a:pPr algn="ctr">
              <a:spcBef>
                <a:spcPct val="0"/>
              </a:spcBef>
            </a:pPr>
            <a:r>
              <a:rPr lang="en-US" sz="2800" dirty="0"/>
              <a:t>Presented by </a:t>
            </a:r>
            <a:r>
              <a:rPr lang="en-US" sz="2800" dirty="0" smtClean="0"/>
              <a:t>Jeff Key</a:t>
            </a:r>
            <a:endParaRPr lang="en-US" sz="2800" dirty="0"/>
          </a:p>
          <a:p>
            <a:pPr algn="ctr">
              <a:spcBef>
                <a:spcPct val="0"/>
              </a:spcBef>
            </a:pPr>
            <a:r>
              <a:rPr lang="en-US" sz="2800" dirty="0" smtClean="0"/>
              <a:t>Cryosphere Products Validation Team</a:t>
            </a:r>
          </a:p>
          <a:p>
            <a:pPr algn="ctr">
              <a:spcBef>
                <a:spcPct val="0"/>
              </a:spcBef>
            </a:pPr>
            <a:endParaRPr lang="en-US" sz="2800" dirty="0" smtClean="0"/>
          </a:p>
          <a:p>
            <a:pPr marL="342900" indent="-342900" algn="ctr" defTabSz="914400">
              <a:spcBef>
                <a:spcPct val="20000"/>
              </a:spcBef>
            </a:pPr>
            <a:endParaRPr lang="en-US" sz="2800" dirty="0" smtClean="0"/>
          </a:p>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800" b="0" i="0" u="none" strike="noStrike" kern="1200" cap="none" spc="0" normalizeH="0" baseline="0" noProof="0" dirty="0" smtClean="0">
                <a:ln>
                  <a:noFill/>
                </a:ln>
                <a:effectLst/>
                <a:uLnTx/>
                <a:uFillTx/>
                <a:latin typeface="+mn-lt"/>
                <a:ea typeface="+mn-ea"/>
                <a:cs typeface="+mn-cs"/>
              </a:rPr>
              <a:t>September 4, 2014</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noAutofit/>
          </a:bodyPr>
          <a:lstStyle/>
          <a:p>
            <a:pPr algn="ctr"/>
            <a:r>
              <a:rPr lang="en-US" sz="2400" dirty="0"/>
              <a:t>Performance  Evaluation of the VIIRS Sea Ice Characterization EDR (Ice Age) Algorithm</a:t>
            </a:r>
          </a:p>
        </p:txBody>
      </p:sp>
      <p:sp>
        <p:nvSpPr>
          <p:cNvPr id="4" name="Content Placeholder 3"/>
          <p:cNvSpPr>
            <a:spLocks noGrp="1"/>
          </p:cNvSpPr>
          <p:nvPr>
            <p:ph idx="1"/>
          </p:nvPr>
        </p:nvSpPr>
        <p:spPr>
          <a:xfrm>
            <a:off x="989328" y="1347733"/>
            <a:ext cx="7066378" cy="3626900"/>
          </a:xfrm>
        </p:spPr>
        <p:txBody>
          <a:bodyPr>
            <a:normAutofit fontScale="70000" lnSpcReduction="20000"/>
          </a:bodyPr>
          <a:lstStyle/>
          <a:p>
            <a:r>
              <a:rPr lang="en-US" dirty="0" smtClean="0"/>
              <a:t>Detailed analysis of 20 Arctic scenes including four seasons: July 2012, March – May 2013, December 2013, and April 2014</a:t>
            </a:r>
          </a:p>
          <a:p>
            <a:r>
              <a:rPr lang="en-US" dirty="0" smtClean="0"/>
              <a:t>Golden granule: March 17, 2013</a:t>
            </a:r>
          </a:p>
          <a:p>
            <a:pPr lvl="1"/>
            <a:r>
              <a:rPr lang="en-US" dirty="0" smtClean="0"/>
              <a:t>Examined performance of daytime, nighttime and terminator (transition) areas</a:t>
            </a:r>
          </a:p>
          <a:p>
            <a:r>
              <a:rPr lang="en-US" dirty="0" smtClean="0"/>
              <a:t>Comparisons to other products:</a:t>
            </a:r>
          </a:p>
          <a:p>
            <a:pPr lvl="1"/>
            <a:r>
              <a:rPr lang="en-US" dirty="0" smtClean="0"/>
              <a:t>VIIRS </a:t>
            </a:r>
            <a:r>
              <a:rPr lang="en-US" dirty="0"/>
              <a:t>SDR </a:t>
            </a:r>
            <a:r>
              <a:rPr lang="en-US" dirty="0" smtClean="0"/>
              <a:t>reflectance</a:t>
            </a:r>
          </a:p>
          <a:p>
            <a:pPr lvl="1"/>
            <a:r>
              <a:rPr lang="en-US" dirty="0" smtClean="0"/>
              <a:t>NOAA </a:t>
            </a:r>
            <a:r>
              <a:rPr lang="en-US" dirty="0"/>
              <a:t>IMS ice </a:t>
            </a:r>
            <a:r>
              <a:rPr lang="en-US" dirty="0" smtClean="0"/>
              <a:t>extent</a:t>
            </a:r>
          </a:p>
          <a:p>
            <a:pPr lvl="1"/>
            <a:r>
              <a:rPr lang="en-US" dirty="0" smtClean="0"/>
              <a:t>CU </a:t>
            </a:r>
            <a:r>
              <a:rPr lang="en-US" dirty="0"/>
              <a:t>ice </a:t>
            </a:r>
            <a:r>
              <a:rPr lang="en-US" dirty="0" smtClean="0"/>
              <a:t>age</a:t>
            </a:r>
          </a:p>
          <a:p>
            <a:pPr lvl="1"/>
            <a:r>
              <a:rPr lang="en-US" dirty="0" smtClean="0"/>
              <a:t>One-dimensional Thermodynamic Ice Model (OTIM)</a:t>
            </a:r>
          </a:p>
          <a:p>
            <a:pPr lvl="1"/>
            <a:r>
              <a:rPr lang="en-US" dirty="0" smtClean="0"/>
              <a:t>Airborne ice thickness </a:t>
            </a:r>
          </a:p>
          <a:p>
            <a:pPr lvl="2"/>
            <a:r>
              <a:rPr lang="en-US" dirty="0" err="1" smtClean="0"/>
              <a:t>IceBridge</a:t>
            </a:r>
            <a:r>
              <a:rPr lang="en-US" dirty="0" smtClean="0"/>
              <a:t> </a:t>
            </a:r>
            <a:r>
              <a:rPr lang="en-US" dirty="0"/>
              <a:t>ice </a:t>
            </a:r>
            <a:r>
              <a:rPr lang="en-US" dirty="0" smtClean="0"/>
              <a:t>thickness</a:t>
            </a:r>
          </a:p>
          <a:p>
            <a:pPr lvl="2"/>
            <a:r>
              <a:rPr lang="en-US" dirty="0" smtClean="0">
                <a:solidFill>
                  <a:prstClr val="black"/>
                </a:solidFill>
              </a:rPr>
              <a:t>Airborne EM &amp; </a:t>
            </a:r>
            <a:r>
              <a:rPr lang="en-US" dirty="0" err="1" smtClean="0">
                <a:solidFill>
                  <a:prstClr val="black"/>
                </a:solidFill>
              </a:rPr>
              <a:t>Lidar</a:t>
            </a:r>
            <a:r>
              <a:rPr lang="en-US" dirty="0" smtClean="0">
                <a:solidFill>
                  <a:prstClr val="black"/>
                </a:solidFill>
              </a:rPr>
              <a:t> </a:t>
            </a:r>
            <a:endParaRPr lang="en-US" dirty="0"/>
          </a:p>
        </p:txBody>
      </p:sp>
      <p:sp>
        <p:nvSpPr>
          <p:cNvPr id="48" name="Slide Number Placeholder 47"/>
          <p:cNvSpPr>
            <a:spLocks noGrp="1"/>
          </p:cNvSpPr>
          <p:nvPr>
            <p:ph type="sldNum" sz="quarter" idx="12"/>
          </p:nvPr>
        </p:nvSpPr>
        <p:spPr/>
        <p:txBody>
          <a:bodyPr/>
          <a:lstStyle/>
          <a:p>
            <a:fld id="{96E36F11-A39A-294D-A59D-6180D50ED29D}" type="slidenum">
              <a:rPr lang="en-US" smtClean="0"/>
              <a:pPr/>
              <a:t>10</a:t>
            </a:fld>
            <a:endParaRPr lang="en-US" dirty="0"/>
          </a:p>
        </p:txBody>
      </p:sp>
    </p:spTree>
    <p:extLst>
      <p:ext uri="{BB962C8B-B14F-4D97-AF65-F5344CB8AC3E}">
        <p14:creationId xmlns:p14="http://schemas.microsoft.com/office/powerpoint/2010/main" val="322855056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76DA2BF-ACC0-41F9-836E-0B84F59BEDA3}" type="slidenum">
              <a:rPr lang="en-US" smtClean="0">
                <a:solidFill>
                  <a:prstClr val="black">
                    <a:tint val="75000"/>
                  </a:prstClr>
                </a:solidFill>
              </a:rPr>
              <a:pPr/>
              <a:t>11</a:t>
            </a:fld>
            <a:endParaRPr lang="en-US">
              <a:solidFill>
                <a:prstClr val="black">
                  <a:tint val="75000"/>
                </a:prstClr>
              </a:solidFill>
            </a:endParaRPr>
          </a:p>
        </p:txBody>
      </p:sp>
      <p:sp>
        <p:nvSpPr>
          <p:cNvPr id="7" name="TextBox 6"/>
          <p:cNvSpPr txBox="1"/>
          <p:nvPr/>
        </p:nvSpPr>
        <p:spPr>
          <a:xfrm>
            <a:off x="660223" y="5707941"/>
            <a:ext cx="7892143" cy="1077218"/>
          </a:xfrm>
          <a:prstGeom prst="rect">
            <a:avLst/>
          </a:prstGeom>
          <a:noFill/>
        </p:spPr>
        <p:txBody>
          <a:bodyPr wrap="square" rtlCol="0">
            <a:spAutoFit/>
          </a:bodyPr>
          <a:lstStyle/>
          <a:p>
            <a:r>
              <a:rPr lang="en-US" sz="1600" dirty="0"/>
              <a:t>March 17, 2013 20:52 UTC scene (above) shows a broad region of Other Ice (green) misclassified as New Young ice (blue) in the terminator region </a:t>
            </a:r>
            <a:r>
              <a:rPr lang="en-US" sz="1600" b="1" dirty="0"/>
              <a:t>where the algorithm transitioned from the reflective algorithm (left half) to the thermal heat balance branch (right half)  </a:t>
            </a:r>
          </a:p>
        </p:txBody>
      </p:sp>
      <p:sp>
        <p:nvSpPr>
          <p:cNvPr id="10" name="TextBox 9"/>
          <p:cNvSpPr txBox="1"/>
          <p:nvPr/>
        </p:nvSpPr>
        <p:spPr>
          <a:xfrm>
            <a:off x="1204080" y="-118456"/>
            <a:ext cx="6582777" cy="1077218"/>
          </a:xfrm>
          <a:prstGeom prst="rect">
            <a:avLst/>
          </a:prstGeom>
          <a:noFill/>
        </p:spPr>
        <p:txBody>
          <a:bodyPr wrap="square" rtlCol="0">
            <a:spAutoFit/>
          </a:bodyPr>
          <a:lstStyle/>
          <a:p>
            <a:pPr algn="ctr"/>
            <a:r>
              <a:rPr lang="en-US" sz="3200" dirty="0" smtClean="0">
                <a:solidFill>
                  <a:schemeClr val="tx2">
                    <a:lumMod val="50000"/>
                  </a:schemeClr>
                </a:solidFill>
              </a:rPr>
              <a:t>Assessment of the </a:t>
            </a:r>
          </a:p>
          <a:p>
            <a:pPr algn="ctr"/>
            <a:r>
              <a:rPr lang="en-US" sz="3200" dirty="0" smtClean="0">
                <a:solidFill>
                  <a:schemeClr val="tx2">
                    <a:lumMod val="50000"/>
                  </a:schemeClr>
                </a:solidFill>
              </a:rPr>
              <a:t>Sea Ice Characterization EDR</a:t>
            </a:r>
            <a:endParaRPr lang="en-US" sz="3200" dirty="0">
              <a:solidFill>
                <a:schemeClr val="tx2">
                  <a:lumMod val="50000"/>
                </a:schemeClr>
              </a:solidFill>
            </a:endParaRPr>
          </a:p>
        </p:txBody>
      </p:sp>
      <p:pic>
        <p:nvPicPr>
          <p:cNvPr id="2" name="Picture 1" descr="Screen Shot 2014-09-02 at 2.22.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123" y="2228693"/>
            <a:ext cx="6795449" cy="3496551"/>
          </a:xfrm>
          <a:prstGeom prst="rect">
            <a:avLst/>
          </a:prstGeom>
        </p:spPr>
      </p:pic>
      <p:sp>
        <p:nvSpPr>
          <p:cNvPr id="11" name="TextBox 10"/>
          <p:cNvSpPr txBox="1"/>
          <p:nvPr/>
        </p:nvSpPr>
        <p:spPr>
          <a:xfrm>
            <a:off x="519568" y="915905"/>
            <a:ext cx="7766954" cy="1323439"/>
          </a:xfrm>
          <a:prstGeom prst="rect">
            <a:avLst/>
          </a:prstGeom>
          <a:noFill/>
        </p:spPr>
        <p:txBody>
          <a:bodyPr wrap="square" rtlCol="0">
            <a:spAutoFit/>
          </a:bodyPr>
          <a:lstStyle/>
          <a:p>
            <a:r>
              <a:rPr lang="en-US" sz="2000" i="1" dirty="0" smtClean="0"/>
              <a:t>Summary</a:t>
            </a:r>
            <a:r>
              <a:rPr lang="en-US" sz="2000" dirty="0" smtClean="0"/>
              <a:t>: There are times when performance is good, and other times (too many) when performance is not good. Overall, it does not appear to be meeting the accuracy requirements. This is a complex algorithm where improvements would be required in a number of components.</a:t>
            </a:r>
            <a:endParaRPr lang="en-US" sz="2000" dirty="0"/>
          </a:p>
        </p:txBody>
      </p:sp>
    </p:spTree>
    <p:extLst>
      <p:ext uri="{BB962C8B-B14F-4D97-AF65-F5344CB8AC3E}">
        <p14:creationId xmlns:p14="http://schemas.microsoft.com/office/powerpoint/2010/main" val="90754602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8649" y="5803221"/>
            <a:ext cx="8692470" cy="895917"/>
          </a:xfrm>
          <a:prstGeom prst="rect">
            <a:avLst/>
          </a:prstGeom>
          <a:noFill/>
        </p:spPr>
        <p:txBody>
          <a:bodyPr wrap="square" lIns="64291" tIns="32146" rIns="64291" bIns="32146" rtlCol="0">
            <a:spAutoFit/>
          </a:bodyPr>
          <a:lstStyle/>
          <a:p>
            <a:pPr algn="l"/>
            <a:r>
              <a:rPr lang="en-US" dirty="0" smtClean="0">
                <a:solidFill>
                  <a:schemeClr val="tx1"/>
                </a:solidFill>
              </a:rPr>
              <a:t>VIIRS Ice Surface Temperature composite on Dec 19, 2013.  Note warmer temperatures in the Greenland Sea, extending north. We </a:t>
            </a:r>
            <a:r>
              <a:rPr lang="en-US" dirty="0"/>
              <a:t>w</a:t>
            </a:r>
            <a:r>
              <a:rPr lang="en-US" dirty="0" smtClean="0">
                <a:solidFill>
                  <a:schemeClr val="tx1"/>
                </a:solidFill>
              </a:rPr>
              <a:t>ould expect thinner ice here (it’s December, so no melting), hence “New/Young” ice should be most prevalent in this region.</a:t>
            </a:r>
            <a:endParaRPr lang="en-US" dirty="0">
              <a:solidFill>
                <a:schemeClr val="tx1"/>
              </a:solidFill>
            </a:endParaRPr>
          </a:p>
        </p:txBody>
      </p:sp>
      <p:sp>
        <p:nvSpPr>
          <p:cNvPr id="3" name="TextBox 2"/>
          <p:cNvSpPr txBox="1"/>
          <p:nvPr/>
        </p:nvSpPr>
        <p:spPr>
          <a:xfrm>
            <a:off x="2111264" y="164930"/>
            <a:ext cx="4852811" cy="584776"/>
          </a:xfrm>
          <a:prstGeom prst="rect">
            <a:avLst/>
          </a:prstGeom>
          <a:noFill/>
        </p:spPr>
        <p:txBody>
          <a:bodyPr wrap="none" rtlCol="0">
            <a:spAutoFit/>
          </a:bodyPr>
          <a:lstStyle/>
          <a:p>
            <a:r>
              <a:rPr lang="en-US" sz="3200" dirty="0" smtClean="0"/>
              <a:t>Case Study: December 2013</a:t>
            </a:r>
            <a:endParaRPr lang="en-US" sz="3200" dirty="0"/>
          </a:p>
        </p:txBody>
      </p:sp>
      <p:pic>
        <p:nvPicPr>
          <p:cNvPr id="2" name="Picture 1" descr="Screen Shot 2014-09-02 at 2.27.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9342" y="1207273"/>
            <a:ext cx="5515233" cy="4515261"/>
          </a:xfrm>
          <a:prstGeom prst="rect">
            <a:avLst/>
          </a:prstGeom>
        </p:spPr>
      </p:pic>
    </p:spTree>
    <p:extLst>
      <p:ext uri="{BB962C8B-B14F-4D97-AF65-F5344CB8AC3E}">
        <p14:creationId xmlns:p14="http://schemas.microsoft.com/office/powerpoint/2010/main" val="336286000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31954" y="4183806"/>
            <a:ext cx="8832671" cy="2711798"/>
          </a:xfrm>
          <a:prstGeom prst="rect">
            <a:avLst/>
          </a:prstGeom>
          <a:noFill/>
        </p:spPr>
        <p:txBody>
          <a:bodyPr wrap="square" lIns="64291" tIns="32146" rIns="64291" bIns="32146" rtlCol="0">
            <a:spAutoFit/>
          </a:bodyPr>
          <a:lstStyle/>
          <a:p>
            <a:pPr algn="l"/>
            <a:r>
              <a:rPr lang="en-US" sz="2000" dirty="0"/>
              <a:t>The VIIRS Sea Ice Characterization EDR nighttime algorithm composite (left) and the </a:t>
            </a:r>
            <a:r>
              <a:rPr lang="en-US" sz="2000" dirty="0" smtClean="0"/>
              <a:t>OTIM</a:t>
            </a:r>
            <a:r>
              <a:rPr lang="en-US" sz="2000" baseline="30000" dirty="0" smtClean="0"/>
              <a:t>*</a:t>
            </a:r>
            <a:r>
              <a:rPr lang="en-US" sz="2000" dirty="0" smtClean="0"/>
              <a:t> </a:t>
            </a:r>
            <a:r>
              <a:rPr lang="en-US" sz="2000" dirty="0"/>
              <a:t>algorithm (</a:t>
            </a:r>
            <a:r>
              <a:rPr lang="en-US" sz="2000" dirty="0" smtClean="0"/>
              <a:t>right)</a:t>
            </a:r>
            <a:r>
              <a:rPr lang="en-US" sz="2000" dirty="0"/>
              <a:t>. </a:t>
            </a:r>
            <a:r>
              <a:rPr lang="en-US" sz="2000" dirty="0" smtClean="0"/>
              <a:t>Note </a:t>
            </a:r>
            <a:r>
              <a:rPr lang="en-US" sz="2000" dirty="0"/>
              <a:t>that OTIM calculates sea ice thickness – here the thickness is binned into either “New/Young” (NY) ice for ice &lt;= 30 cm, or “Other Ice” for thickness &gt; 30 cm, to match the classification for Ice Age.  Both the VIIRS and OTIM algorithms identify the thin ice near Greenland, but overall VIIRS appears to over-estimate NY ice, while OTIM appears to underestimate it. </a:t>
            </a:r>
            <a:endParaRPr lang="en-US" sz="2000" dirty="0" smtClean="0"/>
          </a:p>
          <a:p>
            <a:pPr algn="l"/>
            <a:endParaRPr lang="en-US" sz="2000" dirty="0"/>
          </a:p>
          <a:p>
            <a:r>
              <a:rPr lang="en-US" sz="1600" baseline="30000" dirty="0" smtClean="0"/>
              <a:t>*</a:t>
            </a:r>
            <a:r>
              <a:rPr lang="en-US" sz="1600" dirty="0" smtClean="0"/>
              <a:t>OTIM </a:t>
            </a:r>
            <a:r>
              <a:rPr lang="en-US" sz="1600" dirty="0"/>
              <a:t>(One-dimensional Thermodynamic Ice Model) was developed for GOES-R ABI and will run in NDE on VIIRS data. </a:t>
            </a:r>
          </a:p>
        </p:txBody>
      </p:sp>
      <p:sp>
        <p:nvSpPr>
          <p:cNvPr id="2" name="TextBox 1"/>
          <p:cNvSpPr txBox="1"/>
          <p:nvPr/>
        </p:nvSpPr>
        <p:spPr>
          <a:xfrm>
            <a:off x="245691" y="125206"/>
            <a:ext cx="904214" cy="369332"/>
          </a:xfrm>
          <a:prstGeom prst="rect">
            <a:avLst/>
          </a:prstGeom>
          <a:noFill/>
        </p:spPr>
        <p:txBody>
          <a:bodyPr wrap="none" rtlCol="0">
            <a:spAutoFit/>
          </a:bodyPr>
          <a:lstStyle/>
          <a:p>
            <a:r>
              <a:rPr lang="en-US" dirty="0" smtClean="0">
                <a:solidFill>
                  <a:schemeClr val="bg1"/>
                </a:solidFill>
              </a:rPr>
              <a:t>SIC EDR</a:t>
            </a:r>
            <a:endParaRPr lang="en-US" dirty="0">
              <a:solidFill>
                <a:schemeClr val="bg1"/>
              </a:solidFill>
            </a:endParaRPr>
          </a:p>
        </p:txBody>
      </p:sp>
      <p:sp>
        <p:nvSpPr>
          <p:cNvPr id="5" name="TextBox 4"/>
          <p:cNvSpPr txBox="1"/>
          <p:nvPr/>
        </p:nvSpPr>
        <p:spPr>
          <a:xfrm>
            <a:off x="7925228" y="126211"/>
            <a:ext cx="705504" cy="369332"/>
          </a:xfrm>
          <a:prstGeom prst="rect">
            <a:avLst/>
          </a:prstGeom>
          <a:noFill/>
        </p:spPr>
        <p:txBody>
          <a:bodyPr wrap="none" rtlCol="0">
            <a:spAutoFit/>
          </a:bodyPr>
          <a:lstStyle/>
          <a:p>
            <a:r>
              <a:rPr lang="en-US" dirty="0" smtClean="0">
                <a:solidFill>
                  <a:schemeClr val="bg1"/>
                </a:solidFill>
              </a:rPr>
              <a:t>OTIM</a:t>
            </a:r>
            <a:endParaRPr lang="en-US" dirty="0">
              <a:solidFill>
                <a:schemeClr val="bg1"/>
              </a:solidFill>
            </a:endParaRPr>
          </a:p>
        </p:txBody>
      </p:sp>
      <p:pic>
        <p:nvPicPr>
          <p:cNvPr id="3" name="Picture 2" descr="Screen Shot 2014-09-02 at 2.26.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163438"/>
          </a:xfrm>
          <a:prstGeom prst="rect">
            <a:avLst/>
          </a:prstGeom>
        </p:spPr>
      </p:pic>
    </p:spTree>
    <p:extLst>
      <p:ext uri="{BB962C8B-B14F-4D97-AF65-F5344CB8AC3E}">
        <p14:creationId xmlns:p14="http://schemas.microsoft.com/office/powerpoint/2010/main" val="2759380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hape 35"/>
          <p:cNvSpPr/>
          <p:nvPr/>
        </p:nvSpPr>
        <p:spPr>
          <a:xfrm>
            <a:off x="184213" y="4210258"/>
            <a:ext cx="8959788" cy="2117166"/>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p>
            <a:pPr lvl="0" algn="l">
              <a:defRPr sz="1800">
                <a:solidFill>
                  <a:srgbClr val="000000"/>
                </a:solidFill>
              </a:defRPr>
            </a:pPr>
            <a:r>
              <a:rPr lang="en-US" sz="1900" dirty="0"/>
              <a:t>Now we zoom into the Laptev / East Siberian Seas for a single overpass.</a:t>
            </a:r>
          </a:p>
          <a:p>
            <a:pPr lvl="0" algn="l">
              <a:defRPr sz="1800">
                <a:solidFill>
                  <a:srgbClr val="000000"/>
                </a:solidFill>
              </a:defRPr>
            </a:pPr>
            <a:endParaRPr lang="en-US" sz="1900" dirty="0"/>
          </a:p>
          <a:p>
            <a:pPr lvl="0" algn="l">
              <a:defRPr sz="1800">
                <a:solidFill>
                  <a:srgbClr val="000000"/>
                </a:solidFill>
              </a:defRPr>
            </a:pPr>
            <a:r>
              <a:rPr sz="1900" dirty="0"/>
              <a:t>Region</a:t>
            </a:r>
            <a:r>
              <a:rPr lang="en-US" sz="1900" dirty="0"/>
              <a:t> </a:t>
            </a:r>
            <a:r>
              <a:rPr sz="1900" dirty="0"/>
              <a:t>1: </a:t>
            </a:r>
            <a:r>
              <a:rPr lang="en-US" sz="1900" dirty="0"/>
              <a:t> VIIRS ice age nighttime algorithm appears to </a:t>
            </a:r>
            <a:r>
              <a:rPr sz="1900" dirty="0"/>
              <a:t>overestimate N/Y </a:t>
            </a:r>
            <a:r>
              <a:rPr sz="1900" dirty="0" smtClean="0"/>
              <a:t>ice</a:t>
            </a:r>
            <a:r>
              <a:rPr lang="en-US" sz="1900" dirty="0"/>
              <a:t>;</a:t>
            </a:r>
            <a:r>
              <a:rPr lang="en-US" sz="1900" dirty="0" smtClean="0"/>
              <a:t> </a:t>
            </a:r>
            <a:r>
              <a:rPr sz="1900" dirty="0"/>
              <a:t>OTI</a:t>
            </a:r>
            <a:r>
              <a:rPr lang="en-US" sz="1900" dirty="0"/>
              <a:t>M classification appears to be more accurate</a:t>
            </a:r>
            <a:endParaRPr sz="1900" dirty="0"/>
          </a:p>
          <a:p>
            <a:pPr lvl="0" algn="l">
              <a:defRPr sz="1800">
                <a:solidFill>
                  <a:srgbClr val="000000"/>
                </a:solidFill>
              </a:defRPr>
            </a:pPr>
            <a:r>
              <a:rPr sz="1900" dirty="0"/>
              <a:t>Region 2: </a:t>
            </a:r>
            <a:r>
              <a:rPr lang="en-US" sz="1900" dirty="0"/>
              <a:t>VIIRS a</a:t>
            </a:r>
            <a:r>
              <a:rPr sz="1900" dirty="0"/>
              <a:t>lgorithm </a:t>
            </a:r>
            <a:r>
              <a:rPr sz="1900" dirty="0" smtClean="0"/>
              <a:t>misclassifies </a:t>
            </a:r>
            <a:r>
              <a:rPr sz="1900" dirty="0"/>
              <a:t>cold pixels as N/Y ice, OTIM</a:t>
            </a:r>
            <a:r>
              <a:rPr lang="en-US" sz="1900" dirty="0"/>
              <a:t> does not</a:t>
            </a:r>
            <a:endParaRPr sz="1900" dirty="0"/>
          </a:p>
          <a:p>
            <a:pPr lvl="0" algn="l">
              <a:defRPr sz="1800">
                <a:solidFill>
                  <a:srgbClr val="000000"/>
                </a:solidFill>
              </a:defRPr>
            </a:pPr>
            <a:r>
              <a:rPr sz="1900" dirty="0"/>
              <a:t>Region 3: OTIM estimates </a:t>
            </a:r>
            <a:r>
              <a:rPr lang="en-US" sz="1900" dirty="0"/>
              <a:t>much less </a:t>
            </a:r>
            <a:r>
              <a:rPr sz="1900" dirty="0"/>
              <a:t>N/Y ice </a:t>
            </a:r>
            <a:r>
              <a:rPr lang="en-US" sz="1900" dirty="0"/>
              <a:t>than the VIIRS</a:t>
            </a:r>
            <a:r>
              <a:rPr sz="1900" dirty="0"/>
              <a:t> algorithm</a:t>
            </a:r>
          </a:p>
          <a:p>
            <a:pPr lvl="0" algn="l">
              <a:defRPr sz="1800">
                <a:solidFill>
                  <a:srgbClr val="000000"/>
                </a:solidFill>
              </a:defRPr>
            </a:pPr>
            <a:r>
              <a:rPr sz="1900" dirty="0"/>
              <a:t>Region 4: </a:t>
            </a:r>
            <a:r>
              <a:rPr lang="en-US" sz="1900" dirty="0"/>
              <a:t>VIIRS</a:t>
            </a:r>
            <a:r>
              <a:rPr sz="1900" dirty="0"/>
              <a:t> algorithm </a:t>
            </a:r>
            <a:r>
              <a:rPr sz="1900" dirty="0" smtClean="0"/>
              <a:t>misclassifies </a:t>
            </a:r>
            <a:r>
              <a:rPr sz="1900" dirty="0"/>
              <a:t>N/Y ice, OTIM</a:t>
            </a:r>
            <a:r>
              <a:rPr lang="en-US" sz="1900" dirty="0"/>
              <a:t> appears to be more accurate</a:t>
            </a:r>
            <a:endParaRPr sz="1900" dirty="0"/>
          </a:p>
        </p:txBody>
      </p:sp>
      <p:pic>
        <p:nvPicPr>
          <p:cNvPr id="3" name="Picture 2" descr="Untitl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875"/>
            <a:ext cx="9144000" cy="4109321"/>
          </a:xfrm>
          <a:prstGeom prst="rect">
            <a:avLst/>
          </a:prstGeom>
        </p:spPr>
      </p:pic>
    </p:spTree>
    <p:extLst>
      <p:ext uri="{BB962C8B-B14F-4D97-AF65-F5344CB8AC3E}">
        <p14:creationId xmlns:p14="http://schemas.microsoft.com/office/powerpoint/2010/main" val="501597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2" name="Rectangle 4"/>
          <p:cNvSpPr>
            <a:spLocks noChangeArrowheads="1"/>
          </p:cNvSpPr>
          <p:nvPr/>
        </p:nvSpPr>
        <p:spPr bwMode="auto">
          <a:xfrm>
            <a:off x="256041" y="1600200"/>
            <a:ext cx="8811759" cy="646331"/>
          </a:xfrm>
          <a:prstGeom prst="rect">
            <a:avLst/>
          </a:prstGeom>
          <a:noFill/>
          <a:ln w="9525">
            <a:noFill/>
            <a:miter lim="800000"/>
            <a:headEnd/>
            <a:tailEnd/>
          </a:ln>
          <a:effectLst/>
        </p:spPr>
        <p:txBody>
          <a:bodyPr wrap="square">
            <a:spAutoFit/>
          </a:bodyPr>
          <a:lstStyle/>
          <a:p>
            <a:pPr defTabSz="914400" eaLnBrk="0" fontAlgn="base" hangingPunct="0">
              <a:spcBef>
                <a:spcPct val="0"/>
              </a:spcBef>
              <a:spcAft>
                <a:spcPct val="0"/>
              </a:spcAft>
              <a:defRPr/>
            </a:pPr>
            <a:r>
              <a:rPr lang="en-US" dirty="0">
                <a:solidFill>
                  <a:srgbClr val="000000"/>
                </a:solidFill>
                <a:latin typeface="Arial"/>
                <a:cs typeface="Arial"/>
              </a:rPr>
              <a:t>Sea ice age categories from VIIRS sea ice age classification (left) and OTIM ice thickness converted to the same categories </a:t>
            </a:r>
            <a:r>
              <a:rPr lang="en-US" dirty="0" smtClean="0">
                <a:solidFill>
                  <a:srgbClr val="000000"/>
                </a:solidFill>
                <a:latin typeface="Arial"/>
                <a:cs typeface="Arial"/>
              </a:rPr>
              <a:t>(right) on </a:t>
            </a:r>
            <a:r>
              <a:rPr lang="en-US" dirty="0">
                <a:solidFill>
                  <a:srgbClr val="000000"/>
                </a:solidFill>
                <a:latin typeface="Arial"/>
                <a:cs typeface="Arial"/>
              </a:rPr>
              <a:t>May </a:t>
            </a:r>
            <a:r>
              <a:rPr lang="en-US" dirty="0" smtClean="0">
                <a:solidFill>
                  <a:srgbClr val="000000"/>
                </a:solidFill>
                <a:latin typeface="Arial"/>
                <a:cs typeface="Arial"/>
              </a:rPr>
              <a:t>4, </a:t>
            </a:r>
            <a:r>
              <a:rPr lang="en-US" dirty="0">
                <a:solidFill>
                  <a:srgbClr val="000000"/>
                </a:solidFill>
                <a:latin typeface="Arial"/>
                <a:cs typeface="Arial"/>
              </a:rPr>
              <a:t>2013 </a:t>
            </a:r>
            <a:r>
              <a:rPr lang="en-US" dirty="0" smtClean="0">
                <a:solidFill>
                  <a:srgbClr val="000000"/>
                </a:solidFill>
                <a:latin typeface="Arial"/>
                <a:cs typeface="Arial"/>
              </a:rPr>
              <a:t>over the Arctic. </a:t>
            </a:r>
            <a:endParaRPr lang="zh-CN" altLang="en-US" dirty="0">
              <a:solidFill>
                <a:srgbClr val="000000"/>
              </a:solidFill>
              <a:latin typeface="Arial"/>
              <a:ea typeface="ＭＳ Ｐゴシック" charset="0"/>
              <a:cs typeface="Arial"/>
            </a:endParaRPr>
          </a:p>
        </p:txBody>
      </p:sp>
      <p:pic>
        <p:nvPicPr>
          <p:cNvPr id="2" name="Picture 1" descr="Screen Shot 2014-07-14 at 1.24.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04146"/>
            <a:ext cx="9144000" cy="3565847"/>
          </a:xfrm>
          <a:prstGeom prst="rect">
            <a:avLst/>
          </a:prstGeom>
        </p:spPr>
      </p:pic>
      <p:sp>
        <p:nvSpPr>
          <p:cNvPr id="7" name="Rectangle 2"/>
          <p:cNvSpPr txBox="1">
            <a:spLocks noChangeArrowheads="1"/>
          </p:cNvSpPr>
          <p:nvPr/>
        </p:nvSpPr>
        <p:spPr bwMode="auto">
          <a:xfrm>
            <a:off x="857561" y="0"/>
            <a:ext cx="7848600" cy="866949"/>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ea typeface="ＭＳ Ｐゴシック" charset="-128"/>
                <a:cs typeface="ＭＳ Ｐゴシック" charset="-128"/>
              </a:defRPr>
            </a:lvl2pPr>
            <a:lvl3pPr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ea typeface="ＭＳ Ｐゴシック" charset="-128"/>
                <a:cs typeface="ＭＳ Ｐゴシック" charset="-128"/>
              </a:defRPr>
            </a:lvl3pPr>
            <a:lvl4pPr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ea typeface="ＭＳ Ｐゴシック" charset="-128"/>
                <a:cs typeface="ＭＳ Ｐゴシック" charset="-128"/>
              </a:defRPr>
            </a:lvl4pPr>
            <a:lvl5pPr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ea typeface="ＭＳ Ｐゴシック" charset="-128"/>
                <a:cs typeface="ＭＳ Ｐゴシック" charset="-128"/>
              </a:defRPr>
            </a:lvl5pPr>
            <a:lvl6pPr marL="457200"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defRPr>
            </a:lvl6pPr>
            <a:lvl7pPr marL="914400"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defRPr>
            </a:lvl7pPr>
            <a:lvl8pPr marL="1371600"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defRPr>
            </a:lvl8pPr>
            <a:lvl9pPr marL="1828800"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defRPr>
            </a:lvl9pPr>
          </a:lstStyle>
          <a:p>
            <a:pPr>
              <a:defRPr/>
            </a:pPr>
            <a:r>
              <a:rPr lang="en-US" altLang="zh-CN" sz="2800" b="0" dirty="0" smtClean="0">
                <a:solidFill>
                  <a:schemeClr val="tx1"/>
                </a:solidFill>
                <a:effectLst/>
                <a:latin typeface="+mn-lt"/>
                <a:ea typeface="ＭＳ Ｐゴシック" charset="0"/>
                <a:cs typeface="ＭＳ Ｐゴシック" charset="0"/>
              </a:rPr>
              <a:t>Ice Thickness and Age </a:t>
            </a:r>
            <a:br>
              <a:rPr lang="en-US" altLang="zh-CN" sz="2800" b="0" dirty="0" smtClean="0">
                <a:solidFill>
                  <a:schemeClr val="tx1"/>
                </a:solidFill>
                <a:effectLst/>
                <a:latin typeface="+mn-lt"/>
                <a:ea typeface="ＭＳ Ｐゴシック" charset="0"/>
                <a:cs typeface="ＭＳ Ｐゴシック" charset="0"/>
              </a:rPr>
            </a:br>
            <a:r>
              <a:rPr lang="en-US" altLang="zh-CN" sz="2800" b="0" dirty="0" smtClean="0">
                <a:solidFill>
                  <a:schemeClr val="tx1"/>
                </a:solidFill>
                <a:effectLst/>
                <a:latin typeface="+mn-lt"/>
                <a:ea typeface="ＭＳ Ｐゴシック" charset="0"/>
                <a:cs typeface="ＭＳ Ｐゴシック" charset="0"/>
              </a:rPr>
              <a:t>IDPS and NDE (OTIM) Comparison</a:t>
            </a:r>
            <a:endParaRPr lang="en-US" altLang="zh-CN" sz="2800" b="0" dirty="0">
              <a:solidFill>
                <a:schemeClr val="tx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234406235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857561" y="0"/>
            <a:ext cx="7848600" cy="866949"/>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ea typeface="ＭＳ Ｐゴシック" charset="-128"/>
                <a:cs typeface="ＭＳ Ｐゴシック" charset="-128"/>
              </a:defRPr>
            </a:lvl2pPr>
            <a:lvl3pPr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ea typeface="ＭＳ Ｐゴシック" charset="-128"/>
                <a:cs typeface="ＭＳ Ｐゴシック" charset="-128"/>
              </a:defRPr>
            </a:lvl3pPr>
            <a:lvl4pPr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ea typeface="ＭＳ Ｐゴシック" charset="-128"/>
                <a:cs typeface="ＭＳ Ｐゴシック" charset="-128"/>
              </a:defRPr>
            </a:lvl4pPr>
            <a:lvl5pPr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ea typeface="ＭＳ Ｐゴシック" charset="-128"/>
                <a:cs typeface="ＭＳ Ｐゴシック" charset="-128"/>
              </a:defRPr>
            </a:lvl5pPr>
            <a:lvl6pPr marL="457200"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defRPr>
            </a:lvl6pPr>
            <a:lvl7pPr marL="914400"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defRPr>
            </a:lvl7pPr>
            <a:lvl8pPr marL="1371600"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defRPr>
            </a:lvl8pPr>
            <a:lvl9pPr marL="1828800"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defRPr>
            </a:lvl9pPr>
          </a:lstStyle>
          <a:p>
            <a:pPr>
              <a:defRPr/>
            </a:pPr>
            <a:r>
              <a:rPr lang="en-US" altLang="zh-CN" sz="2800" b="0" dirty="0" smtClean="0">
                <a:solidFill>
                  <a:schemeClr val="tx1"/>
                </a:solidFill>
                <a:effectLst/>
                <a:latin typeface="+mn-lt"/>
                <a:ea typeface="ＭＳ Ｐゴシック" charset="0"/>
                <a:cs typeface="ＭＳ Ｐゴシック" charset="0"/>
              </a:rPr>
              <a:t>Ice Thickness and Age </a:t>
            </a:r>
            <a:br>
              <a:rPr lang="en-US" altLang="zh-CN" sz="2800" b="0" dirty="0" smtClean="0">
                <a:solidFill>
                  <a:schemeClr val="tx1"/>
                </a:solidFill>
                <a:effectLst/>
                <a:latin typeface="+mn-lt"/>
                <a:ea typeface="ＭＳ Ｐゴシック" charset="0"/>
                <a:cs typeface="ＭＳ Ｐゴシック" charset="0"/>
              </a:rPr>
            </a:br>
            <a:r>
              <a:rPr lang="en-US" altLang="zh-CN" sz="2800" b="0" dirty="0" smtClean="0">
                <a:solidFill>
                  <a:schemeClr val="tx1"/>
                </a:solidFill>
                <a:effectLst/>
                <a:latin typeface="+mn-lt"/>
                <a:ea typeface="ＭＳ Ｐゴシック" charset="0"/>
                <a:cs typeface="ＭＳ Ｐゴシック" charset="0"/>
              </a:rPr>
              <a:t>IDPS and NDE (OTIM) Comparison</a:t>
            </a:r>
            <a:endParaRPr lang="en-US" altLang="zh-CN" sz="2800" b="0" dirty="0">
              <a:solidFill>
                <a:schemeClr val="tx1"/>
              </a:solidFill>
              <a:effectLst/>
              <a:latin typeface="+mn-lt"/>
              <a:ea typeface="ＭＳ Ｐゴシック" charset="0"/>
              <a:cs typeface="ＭＳ Ｐゴシック"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572620565"/>
              </p:ext>
            </p:extLst>
          </p:nvPr>
        </p:nvGraphicFramePr>
        <p:xfrm>
          <a:off x="484280" y="2138892"/>
          <a:ext cx="8414513" cy="4111439"/>
        </p:xfrm>
        <a:graphic>
          <a:graphicData uri="http://schemas.openxmlformats.org/presentationml/2006/ole">
            <mc:AlternateContent xmlns:mc="http://schemas.openxmlformats.org/markup-compatibility/2006">
              <mc:Choice xmlns:v="urn:schemas-microsoft-com:vml" Requires="v">
                <p:oleObj spid="_x0000_s1050" name="Document" r:id="rId5" imgW="6134100" imgH="2997200" progId="Word.Document.12">
                  <p:embed/>
                </p:oleObj>
              </mc:Choice>
              <mc:Fallback>
                <p:oleObj name="Document" r:id="rId5" imgW="6134100" imgH="2997200" progId="Word.Document.12">
                  <p:embed/>
                  <p:pic>
                    <p:nvPicPr>
                      <p:cNvPr id="0" name=""/>
                      <p:cNvPicPr/>
                      <p:nvPr/>
                    </p:nvPicPr>
                    <p:blipFill>
                      <a:blip r:embed="rId6"/>
                      <a:stretch>
                        <a:fillRect/>
                      </a:stretch>
                    </p:blipFill>
                    <p:spPr>
                      <a:xfrm>
                        <a:off x="484280" y="2138892"/>
                        <a:ext cx="8414513" cy="4111439"/>
                      </a:xfrm>
                      <a:prstGeom prst="rect">
                        <a:avLst/>
                      </a:prstGeom>
                    </p:spPr>
                  </p:pic>
                </p:oleObj>
              </mc:Fallback>
            </mc:AlternateContent>
          </a:graphicData>
        </a:graphic>
      </p:graphicFrame>
      <p:sp>
        <p:nvSpPr>
          <p:cNvPr id="4" name="TextBox 3"/>
          <p:cNvSpPr txBox="1"/>
          <p:nvPr/>
        </p:nvSpPr>
        <p:spPr>
          <a:xfrm>
            <a:off x="426225" y="1648499"/>
            <a:ext cx="3639262" cy="369332"/>
          </a:xfrm>
          <a:prstGeom prst="rect">
            <a:avLst/>
          </a:prstGeom>
          <a:noFill/>
        </p:spPr>
        <p:txBody>
          <a:bodyPr wrap="none" rtlCol="0">
            <a:spAutoFit/>
          </a:bodyPr>
          <a:lstStyle/>
          <a:p>
            <a:r>
              <a:rPr lang="en-US" dirty="0" smtClean="0">
                <a:solidFill>
                  <a:srgbClr val="000000"/>
                </a:solidFill>
              </a:rPr>
              <a:t>Statistics for figure on previous slide:</a:t>
            </a:r>
            <a:endParaRPr lang="en-US" dirty="0">
              <a:solidFill>
                <a:srgbClr val="000000"/>
              </a:solidFill>
            </a:endParaRPr>
          </a:p>
        </p:txBody>
      </p:sp>
    </p:spTree>
    <p:extLst>
      <p:ext uri="{BB962C8B-B14F-4D97-AF65-F5344CB8AC3E}">
        <p14:creationId xmlns:p14="http://schemas.microsoft.com/office/powerpoint/2010/main" val="271879879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632020" y="1048113"/>
            <a:ext cx="3511980" cy="5693868"/>
          </a:xfrm>
          <a:prstGeom prst="rect">
            <a:avLst/>
          </a:prstGeom>
          <a:noFill/>
        </p:spPr>
        <p:txBody>
          <a:bodyPr wrap="square" rtlCol="0">
            <a:spAutoFit/>
          </a:bodyPr>
          <a:lstStyle/>
          <a:p>
            <a:r>
              <a:rPr lang="en-US" dirty="0" smtClean="0"/>
              <a:t>For some NASA </a:t>
            </a:r>
            <a:r>
              <a:rPr lang="en-US" dirty="0" err="1" smtClean="0"/>
              <a:t>IceBridge</a:t>
            </a:r>
            <a:r>
              <a:rPr lang="en-US" dirty="0" smtClean="0"/>
              <a:t> Arctic flights, sea ice thickness was estimated from </a:t>
            </a:r>
            <a:r>
              <a:rPr lang="en-US" dirty="0" err="1" smtClean="0"/>
              <a:t>lidar</a:t>
            </a:r>
            <a:r>
              <a:rPr lang="en-US" dirty="0"/>
              <a:t> </a:t>
            </a:r>
            <a:r>
              <a:rPr lang="en-US" dirty="0" smtClean="0"/>
              <a:t>(ice freeboard) and radar (snow depth) (NSIDC: </a:t>
            </a:r>
            <a:r>
              <a:rPr lang="en-US" i="1" dirty="0" smtClean="0"/>
              <a:t>Kurtz et al., 2012, updated 2014)</a:t>
            </a:r>
          </a:p>
          <a:p>
            <a:endParaRPr lang="en-US" i="1" dirty="0" smtClean="0"/>
          </a:p>
          <a:p>
            <a:pPr marL="257175" indent="-257175">
              <a:buFont typeface="Arial" panose="020B0604020202020204" pitchFamily="34" charset="0"/>
              <a:buChar char="•"/>
            </a:pPr>
            <a:r>
              <a:rPr lang="en-US" sz="1600" i="1" dirty="0" err="1">
                <a:solidFill>
                  <a:srgbClr val="C00000"/>
                </a:solidFill>
              </a:rPr>
              <a:t>IceBridge</a:t>
            </a:r>
            <a:r>
              <a:rPr lang="en-US" sz="1600" i="1" dirty="0">
                <a:solidFill>
                  <a:srgbClr val="C00000"/>
                </a:solidFill>
              </a:rPr>
              <a:t> thickness compared to correct typing of  SIC EDR New/Young Ice (&lt;30cm) and Other Ice (&gt;30cm)</a:t>
            </a:r>
          </a:p>
          <a:p>
            <a:pPr marL="257175" indent="-257175">
              <a:buFont typeface="Arial" panose="020B0604020202020204" pitchFamily="34" charset="0"/>
              <a:buChar char="•"/>
            </a:pPr>
            <a:r>
              <a:rPr lang="en-US" sz="1600" i="1" dirty="0">
                <a:solidFill>
                  <a:srgbClr val="C00000"/>
                </a:solidFill>
              </a:rPr>
              <a:t>April 4, 2014 (shown at left):</a:t>
            </a:r>
          </a:p>
          <a:p>
            <a:pPr marL="600075" lvl="1" indent="-257175">
              <a:buFont typeface="Arial" panose="020B0604020202020204" pitchFamily="34" charset="0"/>
              <a:buChar char="•"/>
            </a:pPr>
            <a:r>
              <a:rPr lang="en-US" sz="1600" i="1" dirty="0">
                <a:solidFill>
                  <a:srgbClr val="C00000"/>
                </a:solidFill>
              </a:rPr>
              <a:t>2307 total pixels</a:t>
            </a:r>
          </a:p>
          <a:p>
            <a:pPr marL="600075" lvl="1" indent="-257175">
              <a:buFont typeface="Arial" panose="020B0604020202020204" pitchFamily="34" charset="0"/>
              <a:buChar char="•"/>
            </a:pPr>
            <a:r>
              <a:rPr lang="en-US" sz="1600" i="1" dirty="0">
                <a:solidFill>
                  <a:srgbClr val="C00000"/>
                </a:solidFill>
              </a:rPr>
              <a:t>19% N/Y pixels correct</a:t>
            </a:r>
          </a:p>
          <a:p>
            <a:pPr marL="600075" lvl="1" indent="-257175">
              <a:buFont typeface="Arial" panose="020B0604020202020204" pitchFamily="34" charset="0"/>
              <a:buChar char="•"/>
            </a:pPr>
            <a:r>
              <a:rPr lang="en-US" sz="1600" i="1" dirty="0">
                <a:solidFill>
                  <a:srgbClr val="C00000"/>
                </a:solidFill>
              </a:rPr>
              <a:t>2% N/Y incorrect</a:t>
            </a:r>
          </a:p>
          <a:p>
            <a:pPr marL="600075" lvl="1" indent="-257175">
              <a:buFont typeface="Arial" panose="020B0604020202020204" pitchFamily="34" charset="0"/>
              <a:buChar char="•"/>
            </a:pPr>
            <a:r>
              <a:rPr lang="en-US" sz="1600" i="1" dirty="0">
                <a:solidFill>
                  <a:srgbClr val="C00000"/>
                </a:solidFill>
              </a:rPr>
              <a:t>18% Other correct</a:t>
            </a:r>
          </a:p>
          <a:p>
            <a:pPr marL="600075" lvl="1" indent="-257175">
              <a:buFont typeface="Arial" panose="020B0604020202020204" pitchFamily="34" charset="0"/>
              <a:buChar char="•"/>
            </a:pPr>
            <a:r>
              <a:rPr lang="en-US" sz="1600" i="1" dirty="0">
                <a:solidFill>
                  <a:srgbClr val="C00000"/>
                </a:solidFill>
              </a:rPr>
              <a:t>60% Other incorrect</a:t>
            </a:r>
          </a:p>
          <a:p>
            <a:pPr marL="342900" indent="-342900">
              <a:buFont typeface="Arial" panose="020B0604020202020204" pitchFamily="34" charset="0"/>
              <a:buChar char="•"/>
            </a:pPr>
            <a:r>
              <a:rPr lang="en-US" sz="1600" i="1" dirty="0">
                <a:solidFill>
                  <a:srgbClr val="C00000"/>
                </a:solidFill>
              </a:rPr>
              <a:t>March 17, 2014:</a:t>
            </a:r>
          </a:p>
          <a:p>
            <a:pPr marL="685800" lvl="1" indent="-342900">
              <a:buFont typeface="Arial" panose="020B0604020202020204" pitchFamily="34" charset="0"/>
              <a:buChar char="•"/>
            </a:pPr>
            <a:r>
              <a:rPr lang="en-US" sz="1600" i="1" dirty="0">
                <a:solidFill>
                  <a:srgbClr val="C00000"/>
                </a:solidFill>
              </a:rPr>
              <a:t>13535 total pixels</a:t>
            </a:r>
          </a:p>
          <a:p>
            <a:pPr marL="685800" lvl="1" indent="-342900">
              <a:buFont typeface="Arial" panose="020B0604020202020204" pitchFamily="34" charset="0"/>
              <a:buChar char="•"/>
            </a:pPr>
            <a:r>
              <a:rPr lang="en-US" sz="1600" i="1" dirty="0">
                <a:solidFill>
                  <a:srgbClr val="C00000"/>
                </a:solidFill>
              </a:rPr>
              <a:t>&lt;1% N/Y correct</a:t>
            </a:r>
          </a:p>
          <a:p>
            <a:pPr marL="685800" lvl="1" indent="-342900">
              <a:buFont typeface="Arial" panose="020B0604020202020204" pitchFamily="34" charset="0"/>
              <a:buChar char="•"/>
            </a:pPr>
            <a:r>
              <a:rPr lang="en-US" sz="1600" i="1" dirty="0">
                <a:solidFill>
                  <a:srgbClr val="C00000"/>
                </a:solidFill>
              </a:rPr>
              <a:t>1% N/Y incorrect</a:t>
            </a:r>
          </a:p>
          <a:p>
            <a:pPr marL="685800" lvl="1" indent="-342900">
              <a:buFont typeface="Arial" panose="020B0604020202020204" pitchFamily="34" charset="0"/>
              <a:buChar char="•"/>
            </a:pPr>
            <a:r>
              <a:rPr lang="en-US" sz="1600" i="1" dirty="0">
                <a:solidFill>
                  <a:srgbClr val="C00000"/>
                </a:solidFill>
              </a:rPr>
              <a:t>96% Other correct</a:t>
            </a:r>
          </a:p>
          <a:p>
            <a:pPr marL="685800" lvl="1" indent="-342900">
              <a:buFont typeface="Arial" panose="020B0604020202020204" pitchFamily="34" charset="0"/>
              <a:buChar char="•"/>
            </a:pPr>
            <a:r>
              <a:rPr lang="en-US" sz="1600" i="1" dirty="0">
                <a:solidFill>
                  <a:srgbClr val="C00000"/>
                </a:solidFill>
              </a:rPr>
              <a:t>4% Other incorrect</a:t>
            </a:r>
          </a:p>
        </p:txBody>
      </p:sp>
      <p:sp>
        <p:nvSpPr>
          <p:cNvPr id="2" name="TextBox 1"/>
          <p:cNvSpPr txBox="1"/>
          <p:nvPr/>
        </p:nvSpPr>
        <p:spPr>
          <a:xfrm>
            <a:off x="2358442" y="100777"/>
            <a:ext cx="4355880" cy="584776"/>
          </a:xfrm>
          <a:prstGeom prst="rect">
            <a:avLst/>
          </a:prstGeom>
          <a:noFill/>
        </p:spPr>
        <p:txBody>
          <a:bodyPr wrap="none" rtlCol="0">
            <a:spAutoFit/>
          </a:bodyPr>
          <a:lstStyle/>
          <a:p>
            <a:r>
              <a:rPr lang="en-US" sz="3200" dirty="0" smtClean="0"/>
              <a:t>Validation with IceBridge</a:t>
            </a:r>
            <a:endParaRPr lang="en-US" sz="3200" dirty="0"/>
          </a:p>
        </p:txBody>
      </p:sp>
      <p:pic>
        <p:nvPicPr>
          <p:cNvPr id="3" name="Picture 2" descr="Screen Shot 2014-09-02 at 2.28.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24" y="1354791"/>
            <a:ext cx="5475046" cy="5141541"/>
          </a:xfrm>
          <a:prstGeom prst="rect">
            <a:avLst/>
          </a:prstGeom>
        </p:spPr>
      </p:pic>
    </p:spTree>
    <p:extLst>
      <p:ext uri="{BB962C8B-B14F-4D97-AF65-F5344CB8AC3E}">
        <p14:creationId xmlns:p14="http://schemas.microsoft.com/office/powerpoint/2010/main" val="134917862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9788" y="4978728"/>
            <a:ext cx="2242457" cy="497087"/>
          </a:xfrm>
        </p:spPr>
        <p:txBody>
          <a:bodyPr>
            <a:noAutofit/>
          </a:bodyPr>
          <a:lstStyle/>
          <a:p>
            <a:r>
              <a:rPr lang="en-US" sz="1600" dirty="0" err="1"/>
              <a:t>IceBridge</a:t>
            </a:r>
            <a:r>
              <a:rPr lang="en-US" sz="1600" dirty="0"/>
              <a:t> Ice Thickness [</a:t>
            </a:r>
            <a:r>
              <a:rPr lang="en-US" sz="1600" i="1" dirty="0"/>
              <a:t>Kurtz et al, </a:t>
            </a:r>
            <a:r>
              <a:rPr lang="en-US" sz="1600" dirty="0"/>
              <a:t>2012]</a:t>
            </a:r>
          </a:p>
        </p:txBody>
      </p:sp>
      <p:sp>
        <p:nvSpPr>
          <p:cNvPr id="7" name="Slide Number Placeholder 6"/>
          <p:cNvSpPr>
            <a:spLocks noGrp="1"/>
          </p:cNvSpPr>
          <p:nvPr>
            <p:ph type="sldNum" sz="quarter" idx="12"/>
          </p:nvPr>
        </p:nvSpPr>
        <p:spPr/>
        <p:txBody>
          <a:bodyPr/>
          <a:lstStyle/>
          <a:p>
            <a:fld id="{D76DA2BF-ACC0-41F9-836E-0B84F59BEDA3}" type="slidenum">
              <a:rPr lang="en-US" smtClean="0">
                <a:solidFill>
                  <a:prstClr val="black">
                    <a:tint val="75000"/>
                  </a:prstClr>
                </a:solidFill>
              </a:rPr>
              <a:pPr/>
              <a:t>18</a:t>
            </a:fld>
            <a:endParaRPr lang="en-US">
              <a:solidFill>
                <a:prstClr val="black">
                  <a:tint val="75000"/>
                </a:prstClr>
              </a:solidFill>
            </a:endParaRPr>
          </a:p>
        </p:txBody>
      </p:sp>
      <p:sp>
        <p:nvSpPr>
          <p:cNvPr id="4" name="TextBox 3"/>
          <p:cNvSpPr txBox="1"/>
          <p:nvPr/>
        </p:nvSpPr>
        <p:spPr>
          <a:xfrm>
            <a:off x="6696515" y="1851423"/>
            <a:ext cx="2274989" cy="1631216"/>
          </a:xfrm>
          <a:prstGeom prst="rect">
            <a:avLst/>
          </a:prstGeom>
          <a:noFill/>
        </p:spPr>
        <p:txBody>
          <a:bodyPr wrap="square" rtlCol="0">
            <a:spAutoFit/>
          </a:bodyPr>
          <a:lstStyle/>
          <a:p>
            <a:pPr marL="214313" indent="-214313">
              <a:buFont typeface="Arial" panose="020B0604020202020204" pitchFamily="34" charset="0"/>
              <a:buChar char="•"/>
            </a:pPr>
            <a:r>
              <a:rPr lang="en-US" sz="2000" dirty="0"/>
              <a:t>SIC EDR, daytime algorithm</a:t>
            </a:r>
          </a:p>
          <a:p>
            <a:pPr marL="214313" indent="-214313">
              <a:buFont typeface="Arial" panose="020B0604020202020204" pitchFamily="34" charset="0"/>
              <a:buChar char="•"/>
            </a:pPr>
            <a:r>
              <a:rPr lang="en-US" sz="2000" dirty="0"/>
              <a:t>Classification accuracy for 1155 pixels = 76%</a:t>
            </a:r>
          </a:p>
        </p:txBody>
      </p:sp>
      <p:pic>
        <p:nvPicPr>
          <p:cNvPr id="10" name="Picture 9"/>
          <p:cNvPicPr>
            <a:picLocks noChangeAspect="1"/>
          </p:cNvPicPr>
          <p:nvPr/>
        </p:nvPicPr>
        <p:blipFill>
          <a:blip r:embed="rId3"/>
          <a:stretch>
            <a:fillRect/>
          </a:stretch>
        </p:blipFill>
        <p:spPr>
          <a:xfrm>
            <a:off x="337977" y="1851423"/>
            <a:ext cx="6283803" cy="3683283"/>
          </a:xfrm>
          <a:prstGeom prst="rect">
            <a:avLst/>
          </a:prstGeom>
        </p:spPr>
      </p:pic>
      <p:sp>
        <p:nvSpPr>
          <p:cNvPr id="11" name="TextBox 10"/>
          <p:cNvSpPr txBox="1"/>
          <p:nvPr/>
        </p:nvSpPr>
        <p:spPr>
          <a:xfrm>
            <a:off x="2358442" y="100777"/>
            <a:ext cx="4355880" cy="584776"/>
          </a:xfrm>
          <a:prstGeom prst="rect">
            <a:avLst/>
          </a:prstGeom>
          <a:noFill/>
        </p:spPr>
        <p:txBody>
          <a:bodyPr wrap="none" rtlCol="0">
            <a:spAutoFit/>
          </a:bodyPr>
          <a:lstStyle/>
          <a:p>
            <a:r>
              <a:rPr lang="en-US" sz="3200" dirty="0" smtClean="0"/>
              <a:t>Validation with IceBridge</a:t>
            </a:r>
            <a:endParaRPr lang="en-US" sz="3200" dirty="0"/>
          </a:p>
        </p:txBody>
      </p:sp>
      <p:sp>
        <p:nvSpPr>
          <p:cNvPr id="3" name="TextBox 2"/>
          <p:cNvSpPr txBox="1"/>
          <p:nvPr/>
        </p:nvSpPr>
        <p:spPr>
          <a:xfrm>
            <a:off x="605535" y="1429846"/>
            <a:ext cx="3132964" cy="369332"/>
          </a:xfrm>
          <a:prstGeom prst="rect">
            <a:avLst/>
          </a:prstGeom>
          <a:noFill/>
        </p:spPr>
        <p:txBody>
          <a:bodyPr wrap="none" rtlCol="0">
            <a:spAutoFit/>
          </a:bodyPr>
          <a:lstStyle/>
          <a:p>
            <a:r>
              <a:rPr lang="en-US" dirty="0" smtClean="0"/>
              <a:t>All ice is “Other” ice in this case</a:t>
            </a:r>
            <a:endParaRPr lang="en-US" dirty="0"/>
          </a:p>
        </p:txBody>
      </p:sp>
    </p:spTree>
    <p:extLst>
      <p:ext uri="{BB962C8B-B14F-4D97-AF65-F5344CB8AC3E}">
        <p14:creationId xmlns:p14="http://schemas.microsoft.com/office/powerpoint/2010/main" val="6875158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Validation with EM &amp; </a:t>
            </a:r>
            <a:r>
              <a:rPr lang="en-US" sz="2800" dirty="0" err="1"/>
              <a:t>Lidar</a:t>
            </a:r>
            <a:endParaRPr lang="en-US" sz="2800" dirty="0"/>
          </a:p>
        </p:txBody>
      </p:sp>
      <p:sp>
        <p:nvSpPr>
          <p:cNvPr id="3" name="Slide Number Placeholder 2"/>
          <p:cNvSpPr>
            <a:spLocks noGrp="1"/>
          </p:cNvSpPr>
          <p:nvPr>
            <p:ph type="sldNum" sz="quarter" idx="12"/>
          </p:nvPr>
        </p:nvSpPr>
        <p:spPr/>
        <p:txBody>
          <a:bodyPr/>
          <a:lstStyle/>
          <a:p>
            <a:fld id="{96E36F11-A39A-294D-A59D-6180D50ED29D}" type="slidenum">
              <a:rPr lang="en-US" smtClean="0"/>
              <a:pPr/>
              <a:t>19</a:t>
            </a:fld>
            <a:endParaRPr lang="en-US" dirty="0"/>
          </a:p>
        </p:txBody>
      </p:sp>
      <p:sp>
        <p:nvSpPr>
          <p:cNvPr id="7" name="TextBox 6"/>
          <p:cNvSpPr txBox="1"/>
          <p:nvPr/>
        </p:nvSpPr>
        <p:spPr>
          <a:xfrm>
            <a:off x="6117772" y="5265965"/>
            <a:ext cx="1552028" cy="207749"/>
          </a:xfrm>
          <a:prstGeom prst="rect">
            <a:avLst/>
          </a:prstGeom>
          <a:noFill/>
        </p:spPr>
        <p:txBody>
          <a:bodyPr wrap="none" rtlCol="0">
            <a:spAutoFit/>
          </a:bodyPr>
          <a:lstStyle/>
          <a:p>
            <a:r>
              <a:rPr lang="en-US" sz="750" dirty="0">
                <a:solidFill>
                  <a:schemeClr val="bg1">
                    <a:lumMod val="50000"/>
                  </a:schemeClr>
                </a:solidFill>
              </a:rPr>
              <a:t>Dan Baldwin/CU, Mark Tschudi/CU</a:t>
            </a:r>
          </a:p>
        </p:txBody>
      </p:sp>
      <p:pic>
        <p:nvPicPr>
          <p:cNvPr id="4" name="Picture 3" descr="Screen Shot 2014-09-02 at 2.22.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537" y="1227617"/>
            <a:ext cx="8258825" cy="4842979"/>
          </a:xfrm>
          <a:prstGeom prst="rect">
            <a:avLst/>
          </a:prstGeom>
        </p:spPr>
      </p:pic>
    </p:spTree>
    <p:extLst>
      <p:ext uri="{BB962C8B-B14F-4D97-AF65-F5344CB8AC3E}">
        <p14:creationId xmlns:p14="http://schemas.microsoft.com/office/powerpoint/2010/main" val="216447884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1225899"/>
            <a:ext cx="8229600" cy="5305529"/>
          </a:xfrm>
        </p:spPr>
        <p:txBody>
          <a:bodyPr>
            <a:normAutofit lnSpcReduction="10000"/>
          </a:bodyPr>
          <a:lstStyle/>
          <a:p>
            <a:r>
              <a:rPr lang="en-US" sz="2600" dirty="0" smtClean="0"/>
              <a:t>Algorithm Cal/Val Team Members</a:t>
            </a:r>
          </a:p>
          <a:p>
            <a:r>
              <a:rPr lang="en-US" sz="2600" dirty="0" smtClean="0"/>
              <a:t>Product Requirements</a:t>
            </a:r>
          </a:p>
          <a:p>
            <a:r>
              <a:rPr lang="en-US" sz="2600" dirty="0" smtClean="0"/>
              <a:t>Evaluation of algorithm performance to specification requirements</a:t>
            </a:r>
          </a:p>
          <a:p>
            <a:pPr lvl="1"/>
            <a:r>
              <a:rPr lang="en-US" sz="2200" dirty="0" smtClean="0"/>
              <a:t>Evaluation of the effect of required algorithm inputs</a:t>
            </a:r>
          </a:p>
          <a:p>
            <a:pPr lvl="1"/>
            <a:r>
              <a:rPr lang="en-US" sz="2200" dirty="0" smtClean="0"/>
              <a:t>Quality flag analysis/validation</a:t>
            </a:r>
          </a:p>
          <a:p>
            <a:pPr lvl="1"/>
            <a:r>
              <a:rPr lang="en-US" sz="2200" dirty="0" smtClean="0"/>
              <a:t>Error Budget</a:t>
            </a:r>
          </a:p>
          <a:p>
            <a:r>
              <a:rPr lang="en-US" sz="2600" dirty="0" smtClean="0"/>
              <a:t>Documentation</a:t>
            </a:r>
          </a:p>
          <a:p>
            <a:r>
              <a:rPr lang="en-US" sz="2400" dirty="0" smtClean="0"/>
              <a:t>Identification of Processing Environment</a:t>
            </a:r>
            <a:endParaRPr lang="en-US" sz="2600" dirty="0" smtClean="0"/>
          </a:p>
          <a:p>
            <a:r>
              <a:rPr lang="en-US" sz="2600" dirty="0" smtClean="0"/>
              <a:t>Users &amp; User Feedback</a:t>
            </a:r>
          </a:p>
          <a:p>
            <a:r>
              <a:rPr lang="en-US" sz="2600" dirty="0" smtClean="0"/>
              <a:t>Conclusion</a:t>
            </a:r>
          </a:p>
          <a:p>
            <a:r>
              <a:rPr lang="en-US" sz="2600" dirty="0" smtClean="0"/>
              <a:t>Path Forward</a:t>
            </a:r>
          </a:p>
        </p:txBody>
      </p:sp>
      <p:sp>
        <p:nvSpPr>
          <p:cNvPr id="4" name="Slide Number Placeholder 3"/>
          <p:cNvSpPr>
            <a:spLocks noGrp="1"/>
          </p:cNvSpPr>
          <p:nvPr>
            <p:ph type="sldNum" sz="quarter" idx="12"/>
          </p:nvPr>
        </p:nvSpPr>
        <p:spPr/>
        <p:txBody>
          <a:bodyPr/>
          <a:lstStyle/>
          <a:p>
            <a:fld id="{96E36F11-A39A-294D-A59D-6180D50ED29D}" type="slidenum">
              <a:rPr lang="en-US" smtClean="0"/>
              <a:pPr/>
              <a:t>2</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Validation with EM &amp; </a:t>
            </a:r>
            <a:r>
              <a:rPr lang="en-US" sz="2800" dirty="0" err="1"/>
              <a:t>Lidar</a:t>
            </a:r>
            <a:endParaRPr lang="en-US" sz="2800" dirty="0"/>
          </a:p>
        </p:txBody>
      </p:sp>
      <p:sp>
        <p:nvSpPr>
          <p:cNvPr id="5" name="Slide Number Placeholder 4"/>
          <p:cNvSpPr>
            <a:spLocks noGrp="1"/>
          </p:cNvSpPr>
          <p:nvPr>
            <p:ph type="sldNum" sz="quarter" idx="12"/>
          </p:nvPr>
        </p:nvSpPr>
        <p:spPr/>
        <p:txBody>
          <a:bodyPr/>
          <a:lstStyle/>
          <a:p>
            <a:fld id="{96E36F11-A39A-294D-A59D-6180D50ED29D}" type="slidenum">
              <a:rPr lang="en-US" smtClean="0"/>
              <a:pPr/>
              <a:t>20</a:t>
            </a:fld>
            <a:endParaRPr lang="en-US" dirty="0"/>
          </a:p>
        </p:txBody>
      </p:sp>
      <p:sp>
        <p:nvSpPr>
          <p:cNvPr id="10" name="TextBox 9"/>
          <p:cNvSpPr txBox="1"/>
          <p:nvPr/>
        </p:nvSpPr>
        <p:spPr>
          <a:xfrm>
            <a:off x="1196721" y="5035261"/>
            <a:ext cx="6907237" cy="1477328"/>
          </a:xfrm>
          <a:prstGeom prst="rect">
            <a:avLst/>
          </a:prstGeom>
          <a:noFill/>
        </p:spPr>
        <p:txBody>
          <a:bodyPr wrap="square" rtlCol="0">
            <a:spAutoFit/>
          </a:bodyPr>
          <a:lstStyle/>
          <a:p>
            <a:r>
              <a:rPr lang="en-US" dirty="0" smtClean="0"/>
              <a:t>Thickness (cm) courtesy of C. Haas: Airborne EM &amp; </a:t>
            </a:r>
            <a:r>
              <a:rPr lang="en-US" dirty="0" err="1" smtClean="0"/>
              <a:t>Lidar</a:t>
            </a:r>
            <a:r>
              <a:rPr lang="en-US" dirty="0" smtClean="0"/>
              <a:t> </a:t>
            </a:r>
          </a:p>
          <a:p>
            <a:pPr marL="285750" indent="-285750">
              <a:buFontTx/>
              <a:buChar char="-"/>
            </a:pPr>
            <a:r>
              <a:rPr lang="en-US" dirty="0" smtClean="0"/>
              <a:t>All ice for VIIRS SIC EDR is “other ice” (&gt; 30 cm)</a:t>
            </a:r>
          </a:p>
          <a:p>
            <a:pPr marL="285750" indent="-285750">
              <a:buFontTx/>
              <a:buChar char="-"/>
            </a:pPr>
            <a:r>
              <a:rPr lang="en-US" dirty="0" smtClean="0"/>
              <a:t>1004 airborne data points: 99% &gt; 30 cm (in agreement with VIIRS SIC EDR)</a:t>
            </a:r>
            <a:endParaRPr lang="en-US" dirty="0"/>
          </a:p>
          <a:p>
            <a:endParaRPr lang="en-US" dirty="0"/>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92037" y="1270141"/>
            <a:ext cx="4480560" cy="3694937"/>
          </a:xfrm>
        </p:spPr>
      </p:pic>
    </p:spTree>
    <p:extLst>
      <p:ext uri="{BB962C8B-B14F-4D97-AF65-F5344CB8AC3E}">
        <p14:creationId xmlns:p14="http://schemas.microsoft.com/office/powerpoint/2010/main" val="59379042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1132" y="-82470"/>
            <a:ext cx="7240553" cy="994172"/>
          </a:xfrm>
        </p:spPr>
        <p:txBody>
          <a:bodyPr>
            <a:normAutofit/>
          </a:bodyPr>
          <a:lstStyle/>
          <a:p>
            <a:pPr algn="ctr"/>
            <a:r>
              <a:rPr lang="en-US" sz="2400" dirty="0" smtClean="0"/>
              <a:t>Other issues: Orbit-to-Orbit </a:t>
            </a:r>
            <a:r>
              <a:rPr lang="en-US" sz="2400" dirty="0"/>
              <a:t>Classification </a:t>
            </a:r>
            <a:r>
              <a:rPr lang="en-US" sz="2400" dirty="0" smtClean="0"/>
              <a:t>Variability</a:t>
            </a:r>
            <a:endParaRPr lang="en-US" sz="2400" dirty="0"/>
          </a:p>
        </p:txBody>
      </p:sp>
      <p:pic>
        <p:nvPicPr>
          <p:cNvPr id="17" name="officeArt object"/>
          <p:cNvPicPr>
            <a:picLocks noGrp="1"/>
          </p:cNvPicPr>
          <p:nvPr>
            <p:ph sz="half" idx="1"/>
          </p:nvPr>
        </p:nvPicPr>
        <p:blipFill rotWithShape="1">
          <a:blip r:embed="rId2" cstate="print">
            <a:extLst/>
          </a:blip>
          <a:stretch>
            <a:fillRect/>
          </a:stretch>
        </p:blipFill>
        <p:spPr>
          <a:xfrm>
            <a:off x="803101" y="1574996"/>
            <a:ext cx="3421320" cy="3263504"/>
          </a:xfrm>
          <a:prstGeom prst="rect">
            <a:avLst/>
          </a:prstGeom>
          <a:noFill/>
          <a:ln>
            <a:noFill/>
          </a:ln>
          <a:effectLst/>
          <a:extLst/>
        </p:spPr>
      </p:pic>
      <p:pic>
        <p:nvPicPr>
          <p:cNvPr id="14" name="Content Placeholder 13"/>
          <p:cNvPicPr>
            <a:picLocks noGrp="1" noChangeAspect="1"/>
          </p:cNvPicPr>
          <p:nvPr>
            <p:ph sz="half" idx="2"/>
          </p:nvPr>
        </p:nvPicPr>
        <p:blipFill>
          <a:blip r:embed="rId3" cstate="print"/>
          <a:stretch>
            <a:fillRect/>
          </a:stretch>
        </p:blipFill>
        <p:spPr>
          <a:xfrm>
            <a:off x="4357274" y="1574996"/>
            <a:ext cx="3345021" cy="3263504"/>
          </a:xfrm>
          <a:prstGeom prst="rect">
            <a:avLst/>
          </a:prstGeom>
        </p:spPr>
      </p:pic>
      <p:sp>
        <p:nvSpPr>
          <p:cNvPr id="20" name="Slide Number Placeholder 19"/>
          <p:cNvSpPr>
            <a:spLocks noGrp="1"/>
          </p:cNvSpPr>
          <p:nvPr>
            <p:ph type="sldNum" sz="quarter" idx="12"/>
          </p:nvPr>
        </p:nvSpPr>
        <p:spPr/>
        <p:txBody>
          <a:bodyPr/>
          <a:lstStyle/>
          <a:p>
            <a:fld id="{D76DA2BF-ACC0-41F9-836E-0B84F59BEDA3}" type="slidenum">
              <a:rPr lang="en-US" smtClean="0">
                <a:solidFill>
                  <a:prstClr val="black">
                    <a:tint val="75000"/>
                  </a:prstClr>
                </a:solidFill>
              </a:rPr>
              <a:pPr/>
              <a:t>21</a:t>
            </a:fld>
            <a:endParaRPr lang="en-US">
              <a:solidFill>
                <a:prstClr val="black">
                  <a:tint val="75000"/>
                </a:prstClr>
              </a:solidFill>
            </a:endParaRPr>
          </a:p>
        </p:txBody>
      </p:sp>
      <p:sp>
        <p:nvSpPr>
          <p:cNvPr id="3" name="TextBox 2"/>
          <p:cNvSpPr txBox="1"/>
          <p:nvPr/>
        </p:nvSpPr>
        <p:spPr>
          <a:xfrm>
            <a:off x="2828988" y="5041514"/>
            <a:ext cx="3571181" cy="507831"/>
          </a:xfrm>
          <a:prstGeom prst="rect">
            <a:avLst/>
          </a:prstGeom>
          <a:noFill/>
        </p:spPr>
        <p:txBody>
          <a:bodyPr wrap="square" rtlCol="0">
            <a:spAutoFit/>
          </a:bodyPr>
          <a:lstStyle/>
          <a:p>
            <a:r>
              <a:rPr lang="en-US" sz="1350" dirty="0" smtClean="0"/>
              <a:t>Note: This is with the daytime algorithm. The problem has been observed on </a:t>
            </a:r>
            <a:r>
              <a:rPr lang="en-US" sz="1350" dirty="0"/>
              <a:t>multiple </a:t>
            </a:r>
            <a:r>
              <a:rPr lang="en-US" sz="1350" dirty="0" smtClean="0"/>
              <a:t>days.</a:t>
            </a:r>
            <a:endParaRPr lang="en-US" sz="1350" dirty="0"/>
          </a:p>
        </p:txBody>
      </p:sp>
    </p:spTree>
    <p:extLst>
      <p:ext uri="{BB962C8B-B14F-4D97-AF65-F5344CB8AC3E}">
        <p14:creationId xmlns:p14="http://schemas.microsoft.com/office/powerpoint/2010/main" val="305185522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8432" y="0"/>
            <a:ext cx="6391746" cy="822960"/>
          </a:xfrm>
        </p:spPr>
        <p:txBody>
          <a:bodyPr>
            <a:normAutofit fontScale="90000"/>
          </a:bodyPr>
          <a:lstStyle/>
          <a:p>
            <a:r>
              <a:rPr lang="en-US" dirty="0" smtClean="0"/>
              <a:t>Evaluation of the effect of required algorithm inputs</a:t>
            </a:r>
            <a:endParaRPr lang="en-US" dirty="0"/>
          </a:p>
        </p:txBody>
      </p:sp>
      <p:sp>
        <p:nvSpPr>
          <p:cNvPr id="3" name="Content Placeholder 2"/>
          <p:cNvSpPr>
            <a:spLocks noGrp="1"/>
          </p:cNvSpPr>
          <p:nvPr>
            <p:ph idx="1"/>
          </p:nvPr>
        </p:nvSpPr>
        <p:spPr>
          <a:xfrm>
            <a:off x="556456" y="1316435"/>
            <a:ext cx="8031089" cy="2559424"/>
          </a:xfrm>
        </p:spPr>
        <p:txBody>
          <a:bodyPr>
            <a:normAutofit fontScale="92500" lnSpcReduction="10000"/>
          </a:bodyPr>
          <a:lstStyle/>
          <a:p>
            <a:r>
              <a:rPr lang="en-US" dirty="0" smtClean="0"/>
              <a:t>Required Algorithm Inputs</a:t>
            </a:r>
          </a:p>
          <a:p>
            <a:pPr lvl="1"/>
            <a:r>
              <a:rPr lang="en-US" dirty="0"/>
              <a:t>Ice Reflectance/Temperature </a:t>
            </a:r>
            <a:r>
              <a:rPr lang="en-US" dirty="0" smtClean="0"/>
              <a:t>IP, Ice </a:t>
            </a:r>
            <a:r>
              <a:rPr lang="en-US" dirty="0"/>
              <a:t>Quality Flags </a:t>
            </a:r>
            <a:r>
              <a:rPr lang="en-US" dirty="0" smtClean="0"/>
              <a:t>IP, AOT IP </a:t>
            </a:r>
          </a:p>
          <a:p>
            <a:pPr lvl="1"/>
            <a:r>
              <a:rPr lang="en-US" dirty="0" smtClean="0"/>
              <a:t>Granulated  ancillary surface </a:t>
            </a:r>
            <a:r>
              <a:rPr lang="en-US" dirty="0"/>
              <a:t>wind speed, surface air pressure, surface air temperature and </a:t>
            </a:r>
            <a:r>
              <a:rPr lang="en-US" dirty="0" smtClean="0"/>
              <a:t>surface </a:t>
            </a:r>
            <a:r>
              <a:rPr lang="en-US" dirty="0"/>
              <a:t>air specific </a:t>
            </a:r>
            <a:r>
              <a:rPr lang="en-US" dirty="0" smtClean="0"/>
              <a:t>humidity</a:t>
            </a:r>
          </a:p>
          <a:p>
            <a:pPr lvl="1"/>
            <a:r>
              <a:rPr lang="en-US" dirty="0" smtClean="0"/>
              <a:t>Modeled </a:t>
            </a:r>
            <a:r>
              <a:rPr lang="en-US" dirty="0"/>
              <a:t>Snow Depth/Sea Ice Climatology LUT, modeled 	sea ice reflectance LUT, sea ice spectral albedo and broadband albedo LUTs, </a:t>
            </a:r>
            <a:r>
              <a:rPr lang="en-US" dirty="0" smtClean="0"/>
              <a:t>atmospheric </a:t>
            </a:r>
            <a:r>
              <a:rPr lang="en-US" dirty="0"/>
              <a:t>transmittance LUT Ancillary </a:t>
            </a:r>
            <a:r>
              <a:rPr lang="en-US" dirty="0" smtClean="0"/>
              <a:t>Data</a:t>
            </a:r>
          </a:p>
        </p:txBody>
      </p:sp>
      <p:sp>
        <p:nvSpPr>
          <p:cNvPr id="4" name="Slide Number Placeholder 3"/>
          <p:cNvSpPr>
            <a:spLocks noGrp="1"/>
          </p:cNvSpPr>
          <p:nvPr>
            <p:ph type="sldNum" sz="quarter" idx="12"/>
          </p:nvPr>
        </p:nvSpPr>
        <p:spPr/>
        <p:txBody>
          <a:bodyPr/>
          <a:lstStyle/>
          <a:p>
            <a:fld id="{96E36F11-A39A-294D-A59D-6180D50ED29D}" type="slidenum">
              <a:rPr lang="en-US" smtClean="0"/>
              <a:pPr/>
              <a:t>22</a:t>
            </a:fld>
            <a:endParaRPr lang="en-US" dirty="0"/>
          </a:p>
        </p:txBody>
      </p:sp>
      <p:pic>
        <p:nvPicPr>
          <p:cNvPr id="6" name="Picture 5" descr="Screen Shot 2014-09-02 at 10.28.5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1063" y="3793395"/>
            <a:ext cx="4987543" cy="294915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3572" y="-279400"/>
            <a:ext cx="7503796" cy="1470025"/>
          </a:xfrm>
        </p:spPr>
        <p:txBody>
          <a:bodyPr>
            <a:noAutofit/>
          </a:bodyPr>
          <a:lstStyle/>
          <a:p>
            <a:r>
              <a:rPr lang="en-US" dirty="0" smtClean="0"/>
              <a:t>Impact of Errors in Inputs</a:t>
            </a:r>
            <a:endParaRPr lang="en-US" dirty="0"/>
          </a:p>
        </p:txBody>
      </p:sp>
      <p:pic>
        <p:nvPicPr>
          <p:cNvPr id="7" name="Picture 6" descr="npp_sdr_m10m7m4_d20120608_t2048385_e2050027_zoom.png"/>
          <p:cNvPicPr>
            <a:picLocks noChangeAspect="1"/>
          </p:cNvPicPr>
          <p:nvPr/>
        </p:nvPicPr>
        <p:blipFill>
          <a:blip r:embed="rId2" cstate="print"/>
          <a:stretch>
            <a:fillRect/>
          </a:stretch>
        </p:blipFill>
        <p:spPr>
          <a:xfrm>
            <a:off x="533400" y="1600200"/>
            <a:ext cx="3845062" cy="3581400"/>
          </a:xfrm>
          <a:prstGeom prst="rect">
            <a:avLst/>
          </a:prstGeom>
        </p:spPr>
      </p:pic>
      <p:pic>
        <p:nvPicPr>
          <p:cNvPr id="8" name="Picture 7" descr="npp_sia_d20120608_t2048385_e2050027_zoom.png"/>
          <p:cNvPicPr>
            <a:picLocks noChangeAspect="1"/>
          </p:cNvPicPr>
          <p:nvPr/>
        </p:nvPicPr>
        <p:blipFill>
          <a:blip r:embed="rId3" cstate="print"/>
          <a:stretch>
            <a:fillRect/>
          </a:stretch>
        </p:blipFill>
        <p:spPr>
          <a:xfrm>
            <a:off x="4724400" y="1600200"/>
            <a:ext cx="3824609" cy="3562350"/>
          </a:xfrm>
          <a:prstGeom prst="rect">
            <a:avLst/>
          </a:prstGeom>
        </p:spPr>
      </p:pic>
      <p:sp>
        <p:nvSpPr>
          <p:cNvPr id="5" name="TextBox 4"/>
          <p:cNvSpPr txBox="1"/>
          <p:nvPr/>
        </p:nvSpPr>
        <p:spPr>
          <a:xfrm>
            <a:off x="6172200" y="971490"/>
            <a:ext cx="2743200" cy="400110"/>
          </a:xfrm>
          <a:prstGeom prst="rect">
            <a:avLst/>
          </a:prstGeom>
          <a:noFill/>
          <a:ln>
            <a:solidFill>
              <a:schemeClr val="tx2"/>
            </a:solidFill>
          </a:ln>
        </p:spPr>
        <p:txBody>
          <a:bodyPr wrap="square" rtlCol="0">
            <a:spAutoFit/>
          </a:bodyPr>
          <a:lstStyle/>
          <a:p>
            <a:r>
              <a:rPr lang="en-US" sz="1000" b="1" dirty="0" smtClean="0">
                <a:solidFill>
                  <a:prstClr val="black"/>
                </a:solidFill>
                <a:latin typeface="Calibri"/>
              </a:rPr>
              <a:t>Discontinuities detected along lat/lon  boundaries spaced 0.5 deg.   </a:t>
            </a:r>
            <a:endParaRPr lang="en-US" sz="1000" b="1" dirty="0">
              <a:solidFill>
                <a:prstClr val="black"/>
              </a:solidFill>
              <a:latin typeface="Calibri"/>
            </a:endParaRPr>
          </a:p>
        </p:txBody>
      </p:sp>
      <p:cxnSp>
        <p:nvCxnSpPr>
          <p:cNvPr id="9" name="Straight Arrow Connector 8"/>
          <p:cNvCxnSpPr>
            <a:stCxn id="5" idx="2"/>
          </p:cNvCxnSpPr>
          <p:nvPr/>
        </p:nvCxnSpPr>
        <p:spPr>
          <a:xfrm>
            <a:off x="7543800" y="1371600"/>
            <a:ext cx="685800" cy="173349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7543800" y="2667000"/>
            <a:ext cx="1143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2" name="TextBox 11"/>
          <p:cNvSpPr txBox="1"/>
          <p:nvPr/>
        </p:nvSpPr>
        <p:spPr>
          <a:xfrm>
            <a:off x="914400" y="987425"/>
            <a:ext cx="3276600" cy="400110"/>
          </a:xfrm>
          <a:prstGeom prst="rect">
            <a:avLst/>
          </a:prstGeom>
          <a:noFill/>
          <a:ln>
            <a:solidFill>
              <a:schemeClr val="tx2"/>
            </a:solidFill>
          </a:ln>
        </p:spPr>
        <p:txBody>
          <a:bodyPr wrap="square" rtlCol="0">
            <a:spAutoFit/>
          </a:bodyPr>
          <a:lstStyle/>
          <a:p>
            <a:r>
              <a:rPr lang="en-US" sz="1000" b="1" dirty="0" smtClean="0">
                <a:solidFill>
                  <a:prstClr val="black"/>
                </a:solidFill>
                <a:latin typeface="Calibri"/>
              </a:rPr>
              <a:t>Some misclassification evident due to VCM IP cloud leakage and cloud shadows</a:t>
            </a:r>
            <a:endParaRPr lang="en-US" sz="1000" b="1" dirty="0">
              <a:solidFill>
                <a:prstClr val="black"/>
              </a:solidFill>
              <a:latin typeface="Calibri"/>
            </a:endParaRPr>
          </a:p>
        </p:txBody>
      </p:sp>
      <p:sp>
        <p:nvSpPr>
          <p:cNvPr id="16" name="Oval 15"/>
          <p:cNvSpPr/>
          <p:nvPr/>
        </p:nvSpPr>
        <p:spPr>
          <a:xfrm rot="2587146">
            <a:off x="5392966" y="3169028"/>
            <a:ext cx="1912248" cy="10282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17" name="Straight Arrow Connector 16"/>
          <p:cNvCxnSpPr/>
          <p:nvPr/>
        </p:nvCxnSpPr>
        <p:spPr>
          <a:xfrm>
            <a:off x="2209800" y="1371600"/>
            <a:ext cx="3429000" cy="1828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rot="2587146">
            <a:off x="1236182" y="3257886"/>
            <a:ext cx="1912248" cy="10282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20" name="Straight Arrow Connector 19"/>
          <p:cNvCxnSpPr/>
          <p:nvPr/>
        </p:nvCxnSpPr>
        <p:spPr>
          <a:xfrm flipH="1">
            <a:off x="1752600" y="1371600"/>
            <a:ext cx="381000" cy="1676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76385" y="5710594"/>
            <a:ext cx="8915400" cy="1169551"/>
          </a:xfrm>
          <a:prstGeom prst="rect">
            <a:avLst/>
          </a:prstGeom>
          <a:noFill/>
        </p:spPr>
        <p:txBody>
          <a:bodyPr wrap="square" rtlCol="0">
            <a:spAutoFit/>
          </a:bodyPr>
          <a:lstStyle/>
          <a:p>
            <a:r>
              <a:rPr lang="en-US" sz="1400" dirty="0" smtClean="0">
                <a:solidFill>
                  <a:prstClr val="black"/>
                </a:solidFill>
                <a:latin typeface="Calibri"/>
              </a:rPr>
              <a:t>Several discontinuities that align along  0.5 steps of latitude and longitude are evident as shown along the black dashed lines.  The reflectance based day algorithm has dependencies on the coarse resolution NCEP ancillary fields for precipitable water and total column ozone.  In addition the algorithm also has a dependency on the climatological snow depth/ice thickness LUT (modeled using 2.5 deg. surface air and precipitation rate climatology data) .  The 0.5 </a:t>
            </a:r>
            <a:r>
              <a:rPr lang="en-US" sz="1400" dirty="0" err="1" smtClean="0">
                <a:solidFill>
                  <a:prstClr val="black"/>
                </a:solidFill>
                <a:latin typeface="Calibri"/>
              </a:rPr>
              <a:t>deg</a:t>
            </a:r>
            <a:r>
              <a:rPr lang="en-US" sz="1400" dirty="0" smtClean="0">
                <a:solidFill>
                  <a:prstClr val="black"/>
                </a:solidFill>
                <a:latin typeface="Calibri"/>
              </a:rPr>
              <a:t> are strongly suggestive of sensitivity to the NCEP precipitable water field. (Data from June 8, 2012)</a:t>
            </a:r>
          </a:p>
        </p:txBody>
      </p:sp>
      <p:sp>
        <p:nvSpPr>
          <p:cNvPr id="23" name="Oval 22"/>
          <p:cNvSpPr/>
          <p:nvPr/>
        </p:nvSpPr>
        <p:spPr>
          <a:xfrm rot="4656734">
            <a:off x="6993801" y="3888160"/>
            <a:ext cx="1604965" cy="6325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4" name="TextBox 23"/>
          <p:cNvSpPr txBox="1"/>
          <p:nvPr/>
        </p:nvSpPr>
        <p:spPr>
          <a:xfrm>
            <a:off x="5029200" y="5275210"/>
            <a:ext cx="3429000" cy="400110"/>
          </a:xfrm>
          <a:prstGeom prst="rect">
            <a:avLst/>
          </a:prstGeom>
          <a:noFill/>
          <a:ln>
            <a:solidFill>
              <a:schemeClr val="tx2"/>
            </a:solidFill>
          </a:ln>
        </p:spPr>
        <p:txBody>
          <a:bodyPr wrap="square" rtlCol="0">
            <a:spAutoFit/>
          </a:bodyPr>
          <a:lstStyle/>
          <a:p>
            <a:r>
              <a:rPr lang="en-US" sz="1000" b="1" dirty="0" smtClean="0">
                <a:solidFill>
                  <a:prstClr val="black"/>
                </a:solidFill>
                <a:latin typeface="Calibri"/>
              </a:rPr>
              <a:t>Large region misclassified where ice tie point reflectance values drop below ~ 0.53 </a:t>
            </a:r>
            <a:endParaRPr lang="en-US" sz="1000" b="1" dirty="0">
              <a:solidFill>
                <a:prstClr val="black"/>
              </a:solidFill>
              <a:latin typeface="Calibri"/>
            </a:endParaRPr>
          </a:p>
        </p:txBody>
      </p:sp>
      <p:cxnSp>
        <p:nvCxnSpPr>
          <p:cNvPr id="25" name="Straight Arrow Connector 24"/>
          <p:cNvCxnSpPr>
            <a:endCxn id="23" idx="4"/>
          </p:cNvCxnSpPr>
          <p:nvPr/>
        </p:nvCxnSpPr>
        <p:spPr>
          <a:xfrm flipV="1">
            <a:off x="6477000" y="4272306"/>
            <a:ext cx="1010355" cy="100609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7391400" y="2667000"/>
            <a:ext cx="1447800" cy="121920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7543800" y="2209800"/>
            <a:ext cx="914400" cy="144780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7848600" y="1905000"/>
            <a:ext cx="593432" cy="276999"/>
          </a:xfrm>
          <a:prstGeom prst="rect">
            <a:avLst/>
          </a:prstGeom>
          <a:solidFill>
            <a:srgbClr val="00FF00"/>
          </a:solidFill>
        </p:spPr>
        <p:txBody>
          <a:bodyPr wrap="none" rtlCol="0">
            <a:spAutoFit/>
          </a:bodyPr>
          <a:lstStyle/>
          <a:p>
            <a:r>
              <a:rPr lang="en-US" sz="1200" dirty="0" smtClean="0">
                <a:solidFill>
                  <a:prstClr val="black"/>
                </a:solidFill>
                <a:latin typeface="Calibri"/>
              </a:rPr>
              <a:t>72.5 N</a:t>
            </a:r>
            <a:endParaRPr lang="en-US" sz="1200" dirty="0">
              <a:solidFill>
                <a:prstClr val="black"/>
              </a:solidFill>
              <a:latin typeface="Calibri"/>
            </a:endParaRPr>
          </a:p>
        </p:txBody>
      </p:sp>
      <p:cxnSp>
        <p:nvCxnSpPr>
          <p:cNvPr id="32" name="Straight Connector 31"/>
          <p:cNvCxnSpPr/>
          <p:nvPr/>
        </p:nvCxnSpPr>
        <p:spPr>
          <a:xfrm flipH="1" flipV="1">
            <a:off x="8001000" y="2133600"/>
            <a:ext cx="762000" cy="121920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162800" y="2057400"/>
            <a:ext cx="593432" cy="276999"/>
          </a:xfrm>
          <a:prstGeom prst="rect">
            <a:avLst/>
          </a:prstGeom>
          <a:noFill/>
        </p:spPr>
        <p:txBody>
          <a:bodyPr wrap="none" rtlCol="0">
            <a:spAutoFit/>
          </a:bodyPr>
          <a:lstStyle/>
          <a:p>
            <a:r>
              <a:rPr lang="en-US" sz="1200" dirty="0" smtClean="0">
                <a:solidFill>
                  <a:prstClr val="black"/>
                </a:solidFill>
                <a:latin typeface="Calibri"/>
              </a:rPr>
              <a:t>73.0 N</a:t>
            </a:r>
            <a:endParaRPr lang="en-US" sz="1200" dirty="0">
              <a:solidFill>
                <a:prstClr val="black"/>
              </a:solidFill>
              <a:latin typeface="Calibri"/>
            </a:endParaRPr>
          </a:p>
        </p:txBody>
      </p:sp>
      <p:sp>
        <p:nvSpPr>
          <p:cNvPr id="42" name="TextBox 41"/>
          <p:cNvSpPr txBox="1"/>
          <p:nvPr/>
        </p:nvSpPr>
        <p:spPr>
          <a:xfrm>
            <a:off x="8458200" y="2466201"/>
            <a:ext cx="744114" cy="276999"/>
          </a:xfrm>
          <a:prstGeom prst="rect">
            <a:avLst/>
          </a:prstGeom>
          <a:noFill/>
        </p:spPr>
        <p:txBody>
          <a:bodyPr wrap="none" rtlCol="0">
            <a:spAutoFit/>
          </a:bodyPr>
          <a:lstStyle/>
          <a:p>
            <a:r>
              <a:rPr lang="en-US" sz="1200" dirty="0" smtClean="0">
                <a:solidFill>
                  <a:prstClr val="black"/>
                </a:solidFill>
                <a:latin typeface="Calibri"/>
              </a:rPr>
              <a:t>163.0 W </a:t>
            </a:r>
            <a:endParaRPr lang="en-US" sz="1200" dirty="0">
              <a:solidFill>
                <a:prstClr val="black"/>
              </a:solidFill>
              <a:latin typeface="Calibri"/>
            </a:endParaRPr>
          </a:p>
        </p:txBody>
      </p:sp>
    </p:spTree>
    <p:extLst>
      <p:ext uri="{BB962C8B-B14F-4D97-AF65-F5344CB8AC3E}">
        <p14:creationId xmlns:p14="http://schemas.microsoft.com/office/powerpoint/2010/main" val="399777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fl_vs_VZA_SZA_45_AZM_34_26mar2014.png.ngpng"/>
          <p:cNvPicPr>
            <a:picLocks noChangeAspect="1"/>
          </p:cNvPicPr>
          <p:nvPr/>
        </p:nvPicPr>
        <p:blipFill>
          <a:blip r:embed="rId2" cstate="print"/>
          <a:stretch>
            <a:fillRect/>
          </a:stretch>
        </p:blipFill>
        <p:spPr>
          <a:xfrm>
            <a:off x="1860947" y="1604273"/>
            <a:ext cx="5439966" cy="3389208"/>
          </a:xfrm>
          <a:prstGeom prst="rect">
            <a:avLst/>
          </a:prstGeom>
        </p:spPr>
      </p:pic>
      <p:sp>
        <p:nvSpPr>
          <p:cNvPr id="5" name="TextBox 4"/>
          <p:cNvSpPr txBox="1"/>
          <p:nvPr/>
        </p:nvSpPr>
        <p:spPr>
          <a:xfrm>
            <a:off x="283028" y="1014413"/>
            <a:ext cx="8665029" cy="400110"/>
          </a:xfrm>
          <a:prstGeom prst="rect">
            <a:avLst/>
          </a:prstGeom>
          <a:noFill/>
        </p:spPr>
        <p:txBody>
          <a:bodyPr wrap="square" rtlCol="0">
            <a:spAutoFit/>
          </a:bodyPr>
          <a:lstStyle/>
          <a:p>
            <a:r>
              <a:rPr lang="en-US" sz="2000" dirty="0">
                <a:latin typeface="+mj-lt"/>
              </a:rPr>
              <a:t>Examination of the Modeled Sea Ice TOA Reflectance </a:t>
            </a:r>
            <a:r>
              <a:rPr lang="en-US" sz="2000" dirty="0" smtClean="0">
                <a:latin typeface="+mj-lt"/>
              </a:rPr>
              <a:t>LUT: </a:t>
            </a:r>
            <a:endParaRPr lang="en-US" sz="2000" dirty="0">
              <a:latin typeface="+mj-lt"/>
            </a:endParaRPr>
          </a:p>
        </p:txBody>
      </p:sp>
      <p:sp>
        <p:nvSpPr>
          <p:cNvPr id="6" name="TextBox 5"/>
          <p:cNvSpPr txBox="1"/>
          <p:nvPr/>
        </p:nvSpPr>
        <p:spPr>
          <a:xfrm>
            <a:off x="818707" y="5150645"/>
            <a:ext cx="7708605" cy="1169551"/>
          </a:xfrm>
          <a:prstGeom prst="rect">
            <a:avLst/>
          </a:prstGeom>
          <a:noFill/>
        </p:spPr>
        <p:txBody>
          <a:bodyPr wrap="square" rtlCol="0">
            <a:spAutoFit/>
          </a:bodyPr>
          <a:lstStyle/>
          <a:p>
            <a:r>
              <a:rPr lang="en-US" sz="1400" dirty="0"/>
              <a:t>VIIRS I1 (640 nm) and I2 (865 nm) band </a:t>
            </a:r>
            <a:r>
              <a:rPr lang="en-US" sz="1400" dirty="0" err="1"/>
              <a:t>reflectances</a:t>
            </a:r>
            <a:r>
              <a:rPr lang="en-US" sz="1400" dirty="0"/>
              <a:t> extracted from the Modeled Sea Ice Reflectance LUT are shown as function of satellite view zenith angle for two solar zenith angle and relative azimuth bins that bound the scene conditions.  The fact that the  I2 band modeled </a:t>
            </a:r>
            <a:r>
              <a:rPr lang="en-US" sz="1400" dirty="0" err="1"/>
              <a:t>reflectances</a:t>
            </a:r>
            <a:r>
              <a:rPr lang="en-US" sz="1400" dirty="0"/>
              <a:t> are greater than that of the I1 band </a:t>
            </a:r>
            <a:r>
              <a:rPr lang="en-US" sz="1400" dirty="0" err="1"/>
              <a:t>reflectances</a:t>
            </a:r>
            <a:r>
              <a:rPr lang="en-US" sz="1400" dirty="0"/>
              <a:t> is unexpected since the spectral </a:t>
            </a:r>
            <a:r>
              <a:rPr lang="en-US" sz="1400" dirty="0" err="1"/>
              <a:t>albedo</a:t>
            </a:r>
            <a:r>
              <a:rPr lang="en-US" sz="1400" dirty="0"/>
              <a:t> of snow decreases with increasing wavelength beyond about 0.5 </a:t>
            </a:r>
            <a:r>
              <a:rPr lang="el-GR" sz="1400" dirty="0"/>
              <a:t>μ</a:t>
            </a:r>
            <a:r>
              <a:rPr lang="en-US" sz="1400" dirty="0"/>
              <a:t>m.</a:t>
            </a:r>
          </a:p>
        </p:txBody>
      </p:sp>
      <p:sp>
        <p:nvSpPr>
          <p:cNvPr id="7" name="TextBox 6"/>
          <p:cNvSpPr txBox="1"/>
          <p:nvPr/>
        </p:nvSpPr>
        <p:spPr>
          <a:xfrm>
            <a:off x="2914651" y="2100263"/>
            <a:ext cx="1096775" cy="369332"/>
          </a:xfrm>
          <a:prstGeom prst="rect">
            <a:avLst/>
          </a:prstGeom>
          <a:noFill/>
        </p:spPr>
        <p:txBody>
          <a:bodyPr wrap="none" rtlCol="0">
            <a:spAutoFit/>
          </a:bodyPr>
          <a:lstStyle/>
          <a:p>
            <a:r>
              <a:rPr lang="en-US" sz="600" dirty="0">
                <a:solidFill>
                  <a:schemeClr val="bg1">
                    <a:lumMod val="75000"/>
                  </a:schemeClr>
                </a:solidFill>
                <a:latin typeface="Arial" pitchFamily="34" charset="0"/>
                <a:cs typeface="Arial" pitchFamily="34" charset="0"/>
              </a:rPr>
              <a:t>Snow depth = 3 cm</a:t>
            </a:r>
          </a:p>
          <a:p>
            <a:r>
              <a:rPr lang="en-US" sz="600" dirty="0">
                <a:solidFill>
                  <a:schemeClr val="bg1">
                    <a:lumMod val="75000"/>
                  </a:schemeClr>
                </a:solidFill>
                <a:latin typeface="Arial" pitchFamily="34" charset="0"/>
                <a:cs typeface="Arial" pitchFamily="34" charset="0"/>
              </a:rPr>
              <a:t>Water Vapor =  0.4 cm</a:t>
            </a:r>
          </a:p>
          <a:p>
            <a:r>
              <a:rPr lang="en-US" sz="600" dirty="0">
                <a:solidFill>
                  <a:schemeClr val="bg1">
                    <a:lumMod val="75000"/>
                  </a:schemeClr>
                </a:solidFill>
                <a:latin typeface="Arial" pitchFamily="34" charset="0"/>
                <a:cs typeface="Arial" pitchFamily="34" charset="0"/>
              </a:rPr>
              <a:t>Total Ozone = 0.2 </a:t>
            </a:r>
            <a:r>
              <a:rPr lang="en-US" sz="600" dirty="0" err="1">
                <a:solidFill>
                  <a:schemeClr val="bg1">
                    <a:lumMod val="75000"/>
                  </a:schemeClr>
                </a:solidFill>
                <a:latin typeface="Arial" pitchFamily="34" charset="0"/>
                <a:cs typeface="Arial" pitchFamily="34" charset="0"/>
              </a:rPr>
              <a:t>atm</a:t>
            </a:r>
            <a:r>
              <a:rPr lang="en-US" sz="600" dirty="0">
                <a:solidFill>
                  <a:schemeClr val="bg1">
                    <a:lumMod val="75000"/>
                  </a:schemeClr>
                </a:solidFill>
                <a:latin typeface="Arial" pitchFamily="34" charset="0"/>
                <a:cs typeface="Arial" pitchFamily="34" charset="0"/>
              </a:rPr>
              <a:t>-cm </a:t>
            </a:r>
          </a:p>
        </p:txBody>
      </p:sp>
      <p:sp>
        <p:nvSpPr>
          <p:cNvPr id="10" name="Oval 9"/>
          <p:cNvSpPr/>
          <p:nvPr/>
        </p:nvSpPr>
        <p:spPr>
          <a:xfrm>
            <a:off x="5800726" y="2978945"/>
            <a:ext cx="92869" cy="7858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p:cNvSpPr txBox="1"/>
          <p:nvPr/>
        </p:nvSpPr>
        <p:spPr>
          <a:xfrm>
            <a:off x="6072188" y="2936082"/>
            <a:ext cx="1148071" cy="276999"/>
          </a:xfrm>
          <a:prstGeom prst="rect">
            <a:avLst/>
          </a:prstGeom>
          <a:noFill/>
        </p:spPr>
        <p:txBody>
          <a:bodyPr wrap="none" rtlCol="0">
            <a:spAutoFit/>
          </a:bodyPr>
          <a:lstStyle/>
          <a:p>
            <a:r>
              <a:rPr lang="en-US" sz="600" dirty="0">
                <a:solidFill>
                  <a:srgbClr val="FFC000"/>
                </a:solidFill>
                <a:latin typeface="Arial" pitchFamily="34" charset="0"/>
                <a:cs typeface="Arial" pitchFamily="34" charset="0"/>
              </a:rPr>
              <a:t>I2 Ice Tie Point Reflectance </a:t>
            </a:r>
          </a:p>
          <a:p>
            <a:r>
              <a:rPr lang="en-US" sz="600" dirty="0">
                <a:solidFill>
                  <a:srgbClr val="FFC000"/>
                </a:solidFill>
                <a:latin typeface="Arial" pitchFamily="34" charset="0"/>
                <a:cs typeface="Arial" pitchFamily="34" charset="0"/>
              </a:rPr>
              <a:t>19:23 UTC scene</a:t>
            </a:r>
          </a:p>
        </p:txBody>
      </p:sp>
      <p:cxnSp>
        <p:nvCxnSpPr>
          <p:cNvPr id="13" name="Straight Arrow Connector 12"/>
          <p:cNvCxnSpPr/>
          <p:nvPr/>
        </p:nvCxnSpPr>
        <p:spPr>
          <a:xfrm flipH="1">
            <a:off x="5936457" y="3014663"/>
            <a:ext cx="135731" cy="0"/>
          </a:xfrm>
          <a:prstGeom prst="straightConnector1">
            <a:avLst/>
          </a:prstGeom>
          <a:ln w="190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2857501" y="3143251"/>
            <a:ext cx="92869" cy="7858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p:cNvSpPr txBox="1"/>
          <p:nvPr/>
        </p:nvSpPr>
        <p:spPr>
          <a:xfrm>
            <a:off x="3136107" y="2771776"/>
            <a:ext cx="1148071" cy="276999"/>
          </a:xfrm>
          <a:prstGeom prst="rect">
            <a:avLst/>
          </a:prstGeom>
          <a:noFill/>
        </p:spPr>
        <p:txBody>
          <a:bodyPr wrap="none" rtlCol="0">
            <a:spAutoFit/>
          </a:bodyPr>
          <a:lstStyle/>
          <a:p>
            <a:r>
              <a:rPr lang="en-US" sz="600" dirty="0">
                <a:solidFill>
                  <a:srgbClr val="FFC000"/>
                </a:solidFill>
                <a:latin typeface="Arial" pitchFamily="34" charset="0"/>
                <a:cs typeface="Arial" pitchFamily="34" charset="0"/>
              </a:rPr>
              <a:t>I2 Ice Tie Point Reflectance </a:t>
            </a:r>
          </a:p>
          <a:p>
            <a:r>
              <a:rPr lang="en-US" sz="600" dirty="0">
                <a:solidFill>
                  <a:srgbClr val="FFC000"/>
                </a:solidFill>
                <a:latin typeface="Arial" pitchFamily="34" charset="0"/>
                <a:cs typeface="Arial" pitchFamily="34" charset="0"/>
              </a:rPr>
              <a:t>22:43 UTC scene</a:t>
            </a:r>
          </a:p>
        </p:txBody>
      </p:sp>
      <p:cxnSp>
        <p:nvCxnSpPr>
          <p:cNvPr id="17" name="Straight Arrow Connector 16"/>
          <p:cNvCxnSpPr/>
          <p:nvPr/>
        </p:nvCxnSpPr>
        <p:spPr>
          <a:xfrm flipH="1">
            <a:off x="2971800" y="2964656"/>
            <a:ext cx="200025" cy="142875"/>
          </a:xfrm>
          <a:prstGeom prst="straightConnector1">
            <a:avLst/>
          </a:prstGeom>
          <a:ln w="190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215064" y="4822031"/>
            <a:ext cx="963725" cy="184666"/>
          </a:xfrm>
          <a:prstGeom prst="rect">
            <a:avLst/>
          </a:prstGeom>
          <a:noFill/>
        </p:spPr>
        <p:txBody>
          <a:bodyPr wrap="none" rtlCol="0">
            <a:spAutoFit/>
          </a:bodyPr>
          <a:lstStyle/>
          <a:p>
            <a:r>
              <a:rPr lang="en-US" sz="600" dirty="0">
                <a:solidFill>
                  <a:schemeClr val="bg1">
                    <a:lumMod val="50000"/>
                  </a:schemeClr>
                </a:solidFill>
              </a:rPr>
              <a:t>Dan Baldwin U. Colorado</a:t>
            </a:r>
          </a:p>
        </p:txBody>
      </p:sp>
      <p:sp>
        <p:nvSpPr>
          <p:cNvPr id="8" name="Slide Number Placeholder 7"/>
          <p:cNvSpPr>
            <a:spLocks noGrp="1"/>
          </p:cNvSpPr>
          <p:nvPr>
            <p:ph type="sldNum" sz="quarter" idx="12"/>
          </p:nvPr>
        </p:nvSpPr>
        <p:spPr/>
        <p:txBody>
          <a:bodyPr/>
          <a:lstStyle/>
          <a:p>
            <a:fld id="{D76DA2BF-ACC0-41F9-836E-0B84F59BEDA3}" type="slidenum">
              <a:rPr lang="en-US" smtClean="0">
                <a:solidFill>
                  <a:prstClr val="black">
                    <a:tint val="75000"/>
                  </a:prstClr>
                </a:solidFill>
              </a:rPr>
              <a:pPr/>
              <a:t>24</a:t>
            </a:fld>
            <a:endParaRPr lang="en-US">
              <a:solidFill>
                <a:prstClr val="black">
                  <a:tint val="75000"/>
                </a:prstClr>
              </a:solidFill>
            </a:endParaRPr>
          </a:p>
        </p:txBody>
      </p:sp>
      <p:sp>
        <p:nvSpPr>
          <p:cNvPr id="18" name="TextBox 17"/>
          <p:cNvSpPr txBox="1"/>
          <p:nvPr/>
        </p:nvSpPr>
        <p:spPr>
          <a:xfrm>
            <a:off x="7358743" y="1662794"/>
            <a:ext cx="1654629" cy="1569660"/>
          </a:xfrm>
          <a:prstGeom prst="rect">
            <a:avLst/>
          </a:prstGeom>
          <a:noFill/>
        </p:spPr>
        <p:txBody>
          <a:bodyPr wrap="square" rtlCol="0">
            <a:spAutoFit/>
          </a:bodyPr>
          <a:lstStyle/>
          <a:p>
            <a:r>
              <a:rPr lang="en-US" sz="1200" dirty="0"/>
              <a:t>I2 ice tie point reflectance for 19:23 UTC orbit  for high value of sensor zenith is below that of the corresponding modeled Sea Ice Reflectance LUT.</a:t>
            </a:r>
          </a:p>
        </p:txBody>
      </p:sp>
      <p:cxnSp>
        <p:nvCxnSpPr>
          <p:cNvPr id="20" name="Straight Arrow Connector 19"/>
          <p:cNvCxnSpPr/>
          <p:nvPr/>
        </p:nvCxnSpPr>
        <p:spPr>
          <a:xfrm flipH="1">
            <a:off x="5943600" y="2413907"/>
            <a:ext cx="1436915" cy="533400"/>
          </a:xfrm>
          <a:prstGeom prst="straightConnector1">
            <a:avLst/>
          </a:prstGeom>
          <a:ln>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00920" y="1700894"/>
            <a:ext cx="1654629" cy="1569660"/>
          </a:xfrm>
          <a:prstGeom prst="rect">
            <a:avLst/>
          </a:prstGeom>
          <a:noFill/>
        </p:spPr>
        <p:txBody>
          <a:bodyPr wrap="square" rtlCol="0">
            <a:spAutoFit/>
          </a:bodyPr>
          <a:lstStyle/>
          <a:p>
            <a:r>
              <a:rPr lang="en-US" sz="1200" dirty="0"/>
              <a:t>I2 ice tie point reflectance for 22:43 UTC orbit  for low value of sensor zenith is above that of the corresponding modeled Sea Ice Reflectance LUT.</a:t>
            </a:r>
          </a:p>
        </p:txBody>
      </p:sp>
      <p:cxnSp>
        <p:nvCxnSpPr>
          <p:cNvPr id="22" name="Straight Arrow Connector 21"/>
          <p:cNvCxnSpPr/>
          <p:nvPr/>
        </p:nvCxnSpPr>
        <p:spPr>
          <a:xfrm>
            <a:off x="1567543" y="2446565"/>
            <a:ext cx="1306286" cy="653143"/>
          </a:xfrm>
          <a:prstGeom prst="straightConnector1">
            <a:avLst/>
          </a:prstGeom>
          <a:ln>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Title 1"/>
          <p:cNvSpPr txBox="1">
            <a:spLocks/>
          </p:cNvSpPr>
          <p:nvPr/>
        </p:nvSpPr>
        <p:spPr>
          <a:xfrm>
            <a:off x="668647" y="154703"/>
            <a:ext cx="7772400" cy="595730"/>
          </a:xfrm>
          <a:prstGeom prst="rect">
            <a:avLst/>
          </a:prstGeom>
        </p:spPr>
        <p:txBody>
          <a:bodyPr>
            <a:noAutofit/>
          </a:bodyPr>
          <a:lstStyle/>
          <a:p>
            <a:pPr lvl="0" algn="ctr">
              <a:spcBef>
                <a:spcPct val="0"/>
              </a:spcBef>
            </a:pPr>
            <a:r>
              <a:rPr lang="en-US" sz="2800" dirty="0" smtClean="0">
                <a:latin typeface="+mj-lt"/>
                <a:ea typeface="+mj-ea"/>
                <a:cs typeface="+mj-cs"/>
              </a:rPr>
              <a:t>Daytime Ice Age</a:t>
            </a:r>
            <a:r>
              <a:rPr kumimoji="0" lang="en-US" sz="28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2800" b="0" i="0" u="none" strike="noStrike" kern="1200" cap="none" spc="0" normalizeH="0" noProof="0" dirty="0" smtClean="0">
                <a:ln>
                  <a:noFill/>
                </a:ln>
                <a:solidFill>
                  <a:schemeClr val="tx1"/>
                </a:solidFill>
                <a:effectLst/>
                <a:uLnTx/>
                <a:uFillTx/>
                <a:latin typeface="+mj-lt"/>
                <a:ea typeface="+mj-ea"/>
                <a:cs typeface="+mj-cs"/>
              </a:rPr>
              <a:t>Dependency Reflectance </a:t>
            </a:r>
            <a:r>
              <a:rPr lang="en-US" sz="2800" dirty="0" smtClean="0">
                <a:latin typeface="+mj-lt"/>
                <a:ea typeface="+mj-ea"/>
                <a:cs typeface="+mj-cs"/>
              </a:rPr>
              <a:t>LUT</a:t>
            </a:r>
            <a:endParaRPr kumimoji="0" lang="en-US" sz="28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39572493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Evaluation of Cloud and Ice Quality Flags</a:t>
            </a:r>
            <a:endParaRPr lang="en-US" sz="2800" dirty="0"/>
          </a:p>
        </p:txBody>
      </p:sp>
      <p:graphicFrame>
        <p:nvGraphicFramePr>
          <p:cNvPr id="4" name="Table 3"/>
          <p:cNvGraphicFramePr>
            <a:graphicFrameLocks noGrp="1"/>
          </p:cNvGraphicFramePr>
          <p:nvPr>
            <p:extLst>
              <p:ext uri="{D42A27DB-BD31-4B8C-83A1-F6EECF244321}">
                <p14:modId xmlns:p14="http://schemas.microsoft.com/office/powerpoint/2010/main" val="1860631923"/>
              </p:ext>
            </p:extLst>
          </p:nvPr>
        </p:nvGraphicFramePr>
        <p:xfrm>
          <a:off x="3280780" y="1298137"/>
          <a:ext cx="5723021" cy="4366260"/>
        </p:xfrm>
        <a:graphic>
          <a:graphicData uri="http://schemas.openxmlformats.org/drawingml/2006/table">
            <a:tbl>
              <a:tblPr firstRow="1" firstCol="1" bandRow="1" bandCol="1">
                <a:tableStyleId>{5C22544A-7EE6-4342-B048-85BDC9FD1C3A}</a:tableStyleId>
              </a:tblPr>
              <a:tblGrid>
                <a:gridCol w="1144475"/>
                <a:gridCol w="1144475"/>
                <a:gridCol w="1144475"/>
                <a:gridCol w="1144475"/>
                <a:gridCol w="1145121"/>
              </a:tblGrid>
              <a:tr h="0">
                <a:tc>
                  <a:txBody>
                    <a:bodyPr/>
                    <a:lstStyle/>
                    <a:p>
                      <a:pPr marL="0" marR="0">
                        <a:spcBef>
                          <a:spcPts val="0"/>
                        </a:spcBef>
                        <a:spcAft>
                          <a:spcPts val="0"/>
                        </a:spcAft>
                      </a:pPr>
                      <a:r>
                        <a:rPr lang="en-US" sz="1200" dirty="0">
                          <a:effectLst/>
                        </a:rPr>
                        <a:t> </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ALLCLD</a:t>
                      </a:r>
                    </a:p>
                    <a:p>
                      <a:pPr marL="0" marR="0">
                        <a:spcBef>
                          <a:spcPts val="0"/>
                        </a:spcBef>
                        <a:spcAft>
                          <a:spcPts val="0"/>
                        </a:spcAft>
                      </a:pPr>
                      <a:r>
                        <a:rPr lang="en-US" sz="1200" dirty="0">
                          <a:effectLst/>
                        </a:rPr>
                        <a:t>ALLQUAL  #1</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ALLCLD</a:t>
                      </a:r>
                    </a:p>
                    <a:p>
                      <a:pPr marL="0" marR="0">
                        <a:spcBef>
                          <a:spcPts val="0"/>
                        </a:spcBef>
                        <a:spcAft>
                          <a:spcPts val="0"/>
                        </a:spcAft>
                      </a:pPr>
                      <a:r>
                        <a:rPr lang="en-US" sz="1200" dirty="0">
                          <a:effectLst/>
                        </a:rPr>
                        <a:t>GOOD  #2</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CNFCLR</a:t>
                      </a:r>
                    </a:p>
                    <a:p>
                      <a:pPr marL="0" marR="0">
                        <a:spcBef>
                          <a:spcPts val="0"/>
                        </a:spcBef>
                        <a:spcAft>
                          <a:spcPts val="0"/>
                        </a:spcAft>
                      </a:pPr>
                      <a:r>
                        <a:rPr lang="en-US" sz="1200" dirty="0">
                          <a:effectLst/>
                        </a:rPr>
                        <a:t>ALLQUAL  #3</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CNFCLR</a:t>
                      </a:r>
                    </a:p>
                    <a:p>
                      <a:pPr marL="0" marR="0">
                        <a:spcBef>
                          <a:spcPts val="0"/>
                        </a:spcBef>
                        <a:spcAft>
                          <a:spcPts val="0"/>
                        </a:spcAft>
                      </a:pPr>
                      <a:r>
                        <a:rPr lang="en-US" sz="1200" dirty="0">
                          <a:effectLst/>
                        </a:rPr>
                        <a:t>GOOD  #4</a:t>
                      </a:r>
                      <a:endParaRPr lang="en-US" sz="1200" dirty="0">
                        <a:effectLst/>
                        <a:latin typeface="Cambria"/>
                        <a:ea typeface="Cambria"/>
                        <a:cs typeface="Times New Roman"/>
                      </a:endParaRPr>
                    </a:p>
                  </a:txBody>
                  <a:tcPr marL="68580" marR="68580" marT="0" marB="0"/>
                </a:tc>
              </a:tr>
              <a:tr h="0">
                <a:tc>
                  <a:txBody>
                    <a:bodyPr/>
                    <a:lstStyle/>
                    <a:p>
                      <a:pPr marL="0" marR="0">
                        <a:spcBef>
                          <a:spcPts val="0"/>
                        </a:spcBef>
                        <a:spcAft>
                          <a:spcPts val="0"/>
                        </a:spcAft>
                      </a:pPr>
                      <a:r>
                        <a:rPr lang="en-US" sz="1200" dirty="0">
                          <a:effectLst/>
                        </a:rPr>
                        <a:t>MODIS Ice Pix</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63252</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27889</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40190</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27889</a:t>
                      </a:r>
                      <a:endParaRPr lang="en-US" sz="1200" dirty="0">
                        <a:effectLst/>
                        <a:latin typeface="Cambria"/>
                        <a:ea typeface="Cambria"/>
                        <a:cs typeface="Times New Roman"/>
                      </a:endParaRPr>
                    </a:p>
                  </a:txBody>
                  <a:tcPr marL="68580" marR="68580" marT="0" marB="0"/>
                </a:tc>
              </a:tr>
              <a:tr h="0">
                <a:tc>
                  <a:txBody>
                    <a:bodyPr/>
                    <a:lstStyle/>
                    <a:p>
                      <a:pPr marL="0" marR="0">
                        <a:spcBef>
                          <a:spcPts val="0"/>
                        </a:spcBef>
                        <a:spcAft>
                          <a:spcPts val="0"/>
                        </a:spcAft>
                      </a:pPr>
                      <a:r>
                        <a:rPr lang="en-US" sz="1200" dirty="0">
                          <a:effectLst/>
                        </a:rPr>
                        <a:t>VIIRS Ice Pix</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45136</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32458</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33368</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32458</a:t>
                      </a:r>
                      <a:endParaRPr lang="en-US" sz="1200" dirty="0">
                        <a:effectLst/>
                        <a:latin typeface="Cambria"/>
                        <a:ea typeface="Cambria"/>
                        <a:cs typeface="Times New Roman"/>
                      </a:endParaRPr>
                    </a:p>
                  </a:txBody>
                  <a:tcPr marL="68580" marR="68580" marT="0" marB="0"/>
                </a:tc>
              </a:tr>
              <a:tr h="525780">
                <a:tc>
                  <a:txBody>
                    <a:bodyPr/>
                    <a:lstStyle/>
                    <a:p>
                      <a:pPr marL="0" marR="0">
                        <a:spcBef>
                          <a:spcPts val="0"/>
                        </a:spcBef>
                        <a:spcAft>
                          <a:spcPts val="0"/>
                        </a:spcAft>
                      </a:pPr>
                      <a:r>
                        <a:rPr lang="en-US" sz="1200" dirty="0">
                          <a:effectLst/>
                        </a:rPr>
                        <a:t>VIIRS New/Young Ice Pix</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42708</a:t>
                      </a:r>
                    </a:p>
                    <a:p>
                      <a:pPr marL="0" marR="0">
                        <a:spcBef>
                          <a:spcPts val="0"/>
                        </a:spcBef>
                        <a:spcAft>
                          <a:spcPts val="0"/>
                        </a:spcAft>
                      </a:pPr>
                      <a:r>
                        <a:rPr lang="en-US" sz="1200" dirty="0">
                          <a:effectLst/>
                        </a:rPr>
                        <a:t>(94.6%)</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31867</a:t>
                      </a:r>
                    </a:p>
                    <a:p>
                      <a:pPr marL="0" marR="0">
                        <a:spcBef>
                          <a:spcPts val="0"/>
                        </a:spcBef>
                        <a:spcAft>
                          <a:spcPts val="0"/>
                        </a:spcAft>
                      </a:pPr>
                      <a:r>
                        <a:rPr lang="en-US" sz="1200" dirty="0">
                          <a:effectLst/>
                        </a:rPr>
                        <a:t>(98.2%)</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32485</a:t>
                      </a:r>
                    </a:p>
                    <a:p>
                      <a:pPr marL="0" marR="0">
                        <a:spcBef>
                          <a:spcPts val="0"/>
                        </a:spcBef>
                        <a:spcAft>
                          <a:spcPts val="0"/>
                        </a:spcAft>
                      </a:pPr>
                      <a:r>
                        <a:rPr lang="en-US" sz="1200" dirty="0">
                          <a:effectLst/>
                        </a:rPr>
                        <a:t>(97.4%)</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31867</a:t>
                      </a:r>
                    </a:p>
                    <a:p>
                      <a:pPr marL="0" marR="0">
                        <a:spcBef>
                          <a:spcPts val="0"/>
                        </a:spcBef>
                        <a:spcAft>
                          <a:spcPts val="0"/>
                        </a:spcAft>
                      </a:pPr>
                      <a:r>
                        <a:rPr lang="en-US" sz="1200" dirty="0">
                          <a:effectLst/>
                        </a:rPr>
                        <a:t>(98.2%)</a:t>
                      </a:r>
                      <a:endParaRPr lang="en-US" sz="1200" dirty="0">
                        <a:effectLst/>
                        <a:latin typeface="Cambria"/>
                        <a:ea typeface="Cambria"/>
                        <a:cs typeface="Times New Roman"/>
                      </a:endParaRPr>
                    </a:p>
                  </a:txBody>
                  <a:tcPr marL="68580" marR="68580" marT="0" marB="0"/>
                </a:tc>
              </a:tr>
              <a:tr h="0">
                <a:tc>
                  <a:txBody>
                    <a:bodyPr/>
                    <a:lstStyle/>
                    <a:p>
                      <a:pPr marL="0" marR="0">
                        <a:spcBef>
                          <a:spcPts val="0"/>
                        </a:spcBef>
                        <a:spcAft>
                          <a:spcPts val="0"/>
                        </a:spcAft>
                      </a:pPr>
                      <a:r>
                        <a:rPr lang="en-US" sz="1200" dirty="0">
                          <a:effectLst/>
                        </a:rPr>
                        <a:t>VIIRS Other Ice Pix</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2428</a:t>
                      </a:r>
                    </a:p>
                    <a:p>
                      <a:pPr marL="0" marR="0">
                        <a:spcBef>
                          <a:spcPts val="0"/>
                        </a:spcBef>
                        <a:spcAft>
                          <a:spcPts val="0"/>
                        </a:spcAft>
                      </a:pPr>
                      <a:r>
                        <a:rPr lang="en-US" sz="1200" dirty="0">
                          <a:effectLst/>
                        </a:rPr>
                        <a:t>(5.4%)</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591</a:t>
                      </a:r>
                    </a:p>
                    <a:p>
                      <a:pPr marL="0" marR="0">
                        <a:spcBef>
                          <a:spcPts val="0"/>
                        </a:spcBef>
                        <a:spcAft>
                          <a:spcPts val="0"/>
                        </a:spcAft>
                      </a:pPr>
                      <a:r>
                        <a:rPr lang="en-US" sz="1200" dirty="0">
                          <a:effectLst/>
                        </a:rPr>
                        <a:t>(1.8%)</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883</a:t>
                      </a:r>
                    </a:p>
                    <a:p>
                      <a:pPr marL="0" marR="0">
                        <a:spcBef>
                          <a:spcPts val="0"/>
                        </a:spcBef>
                        <a:spcAft>
                          <a:spcPts val="0"/>
                        </a:spcAft>
                      </a:pPr>
                      <a:r>
                        <a:rPr lang="en-US" sz="1200" dirty="0">
                          <a:effectLst/>
                        </a:rPr>
                        <a:t>(2.6%)</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591</a:t>
                      </a:r>
                    </a:p>
                    <a:p>
                      <a:pPr marL="0" marR="0">
                        <a:spcBef>
                          <a:spcPts val="0"/>
                        </a:spcBef>
                        <a:spcAft>
                          <a:spcPts val="0"/>
                        </a:spcAft>
                      </a:pPr>
                      <a:r>
                        <a:rPr lang="en-US" sz="1200" dirty="0">
                          <a:effectLst/>
                        </a:rPr>
                        <a:t>(1.8%)</a:t>
                      </a:r>
                      <a:endParaRPr lang="en-US" sz="1200" dirty="0">
                        <a:effectLst/>
                        <a:latin typeface="Cambria"/>
                        <a:ea typeface="Cambria"/>
                        <a:cs typeface="Times New Roman"/>
                      </a:endParaRPr>
                    </a:p>
                  </a:txBody>
                  <a:tcPr marL="68580" marR="68580" marT="0" marB="0"/>
                </a:tc>
              </a:tr>
              <a:tr h="0">
                <a:tc>
                  <a:txBody>
                    <a:bodyPr/>
                    <a:lstStyle/>
                    <a:p>
                      <a:pPr marL="0" marR="0">
                        <a:spcBef>
                          <a:spcPts val="0"/>
                        </a:spcBef>
                        <a:spcAft>
                          <a:spcPts val="0"/>
                        </a:spcAft>
                      </a:pPr>
                      <a:r>
                        <a:rPr lang="en-US" sz="1200" dirty="0">
                          <a:effectLst/>
                        </a:rPr>
                        <a:t>Ice Agree</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30695 (48.5%)</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27608</a:t>
                      </a:r>
                    </a:p>
                    <a:p>
                      <a:pPr marL="0" marR="0">
                        <a:spcBef>
                          <a:spcPts val="0"/>
                        </a:spcBef>
                        <a:spcAft>
                          <a:spcPts val="0"/>
                        </a:spcAft>
                      </a:pPr>
                      <a:r>
                        <a:rPr lang="en-US" sz="1200" dirty="0">
                          <a:effectLst/>
                        </a:rPr>
                        <a:t>(99.0%)</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27902</a:t>
                      </a:r>
                    </a:p>
                    <a:p>
                      <a:pPr marL="0" marR="0">
                        <a:spcBef>
                          <a:spcPts val="0"/>
                        </a:spcBef>
                        <a:spcAft>
                          <a:spcPts val="0"/>
                        </a:spcAft>
                      </a:pPr>
                      <a:r>
                        <a:rPr lang="en-US" sz="1200" dirty="0">
                          <a:effectLst/>
                        </a:rPr>
                        <a:t>(69.4%)</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27608</a:t>
                      </a:r>
                    </a:p>
                    <a:p>
                      <a:pPr marL="0" marR="0">
                        <a:spcBef>
                          <a:spcPts val="0"/>
                        </a:spcBef>
                        <a:spcAft>
                          <a:spcPts val="0"/>
                        </a:spcAft>
                      </a:pPr>
                      <a:r>
                        <a:rPr lang="en-US" sz="1200" dirty="0">
                          <a:effectLst/>
                        </a:rPr>
                        <a:t>(99.0%)</a:t>
                      </a:r>
                      <a:endParaRPr lang="en-US" sz="1200" dirty="0">
                        <a:effectLst/>
                        <a:latin typeface="Cambria"/>
                        <a:ea typeface="Cambria"/>
                        <a:cs typeface="Times New Roman"/>
                      </a:endParaRPr>
                    </a:p>
                  </a:txBody>
                  <a:tcPr marL="68580" marR="68580" marT="0" marB="0"/>
                </a:tc>
              </a:tr>
              <a:tr h="0">
                <a:tc>
                  <a:txBody>
                    <a:bodyPr/>
                    <a:lstStyle/>
                    <a:p>
                      <a:pPr marL="0" marR="0">
                        <a:spcBef>
                          <a:spcPts val="0"/>
                        </a:spcBef>
                        <a:spcAft>
                          <a:spcPts val="0"/>
                        </a:spcAft>
                      </a:pPr>
                      <a:r>
                        <a:rPr lang="en-US" sz="1200" dirty="0">
                          <a:effectLst/>
                        </a:rPr>
                        <a:t>MODIS Ice Free Pix</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83064</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59067</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62080</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59067</a:t>
                      </a:r>
                      <a:endParaRPr lang="en-US" sz="1200" dirty="0">
                        <a:effectLst/>
                        <a:latin typeface="Cambria"/>
                        <a:ea typeface="Cambria"/>
                        <a:cs typeface="Times New Roman"/>
                      </a:endParaRPr>
                    </a:p>
                  </a:txBody>
                  <a:tcPr marL="68580" marR="68580" marT="0" marB="0"/>
                </a:tc>
              </a:tr>
              <a:tr h="0">
                <a:tc>
                  <a:txBody>
                    <a:bodyPr/>
                    <a:lstStyle/>
                    <a:p>
                      <a:pPr marL="0" marR="0">
                        <a:spcBef>
                          <a:spcPts val="0"/>
                        </a:spcBef>
                        <a:spcAft>
                          <a:spcPts val="0"/>
                        </a:spcAft>
                      </a:pPr>
                      <a:r>
                        <a:rPr lang="en-US" sz="1200" dirty="0">
                          <a:effectLst/>
                        </a:rPr>
                        <a:t>VIIRS Ice Free Pix</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109187</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61632</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80778</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61632</a:t>
                      </a:r>
                      <a:endParaRPr lang="en-US" sz="1200" dirty="0">
                        <a:effectLst/>
                        <a:latin typeface="Cambria"/>
                        <a:ea typeface="Cambria"/>
                        <a:cs typeface="Times New Roman"/>
                      </a:endParaRPr>
                    </a:p>
                  </a:txBody>
                  <a:tcPr marL="68580" marR="68580" marT="0" marB="0"/>
                </a:tc>
              </a:tr>
              <a:tr h="0">
                <a:tc>
                  <a:txBody>
                    <a:bodyPr/>
                    <a:lstStyle/>
                    <a:p>
                      <a:pPr marL="0" marR="0">
                        <a:spcBef>
                          <a:spcPts val="0"/>
                        </a:spcBef>
                        <a:spcAft>
                          <a:spcPts val="0"/>
                        </a:spcAft>
                      </a:pPr>
                      <a:r>
                        <a:rPr lang="en-US" sz="1200" dirty="0">
                          <a:effectLst/>
                        </a:rPr>
                        <a:t>Ice Free Agree</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74192</a:t>
                      </a:r>
                    </a:p>
                    <a:p>
                      <a:pPr marL="0" marR="0">
                        <a:spcBef>
                          <a:spcPts val="0"/>
                        </a:spcBef>
                        <a:spcAft>
                          <a:spcPts val="0"/>
                        </a:spcAft>
                      </a:pPr>
                      <a:r>
                        <a:rPr lang="en-US" sz="1200" dirty="0">
                          <a:effectLst/>
                        </a:rPr>
                        <a:t>(89.3%)</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58511</a:t>
                      </a:r>
                    </a:p>
                    <a:p>
                      <a:pPr marL="0" marR="0">
                        <a:spcBef>
                          <a:spcPts val="0"/>
                        </a:spcBef>
                        <a:spcAft>
                          <a:spcPts val="0"/>
                        </a:spcAft>
                      </a:pPr>
                      <a:r>
                        <a:rPr lang="en-US" sz="1200" dirty="0">
                          <a:effectLst/>
                        </a:rPr>
                        <a:t>(99.1%)</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61479</a:t>
                      </a:r>
                    </a:p>
                    <a:p>
                      <a:pPr marL="0" marR="0">
                        <a:spcBef>
                          <a:spcPts val="0"/>
                        </a:spcBef>
                        <a:spcAft>
                          <a:spcPts val="0"/>
                        </a:spcAft>
                      </a:pPr>
                      <a:r>
                        <a:rPr lang="en-US" sz="1200" dirty="0">
                          <a:effectLst/>
                        </a:rPr>
                        <a:t>(99.0%)</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58511</a:t>
                      </a:r>
                    </a:p>
                    <a:p>
                      <a:pPr marL="0" marR="0">
                        <a:spcBef>
                          <a:spcPts val="0"/>
                        </a:spcBef>
                        <a:spcAft>
                          <a:spcPts val="0"/>
                        </a:spcAft>
                      </a:pPr>
                      <a:r>
                        <a:rPr lang="en-US" sz="1200" dirty="0">
                          <a:effectLst/>
                        </a:rPr>
                        <a:t>(99.1%)</a:t>
                      </a:r>
                      <a:endParaRPr lang="en-US" sz="1200" dirty="0">
                        <a:effectLst/>
                        <a:latin typeface="Cambria"/>
                        <a:ea typeface="Cambria"/>
                        <a:cs typeface="Times New Roman"/>
                      </a:endParaRPr>
                    </a:p>
                  </a:txBody>
                  <a:tcPr marL="68580" marR="68580" marT="0" marB="0"/>
                </a:tc>
              </a:tr>
              <a:tr h="0">
                <a:tc>
                  <a:txBody>
                    <a:bodyPr/>
                    <a:lstStyle/>
                    <a:p>
                      <a:pPr marL="0" marR="0">
                        <a:spcBef>
                          <a:spcPts val="0"/>
                        </a:spcBef>
                        <a:spcAft>
                          <a:spcPts val="0"/>
                        </a:spcAft>
                      </a:pPr>
                      <a:r>
                        <a:rPr lang="en-US" sz="1200" dirty="0">
                          <a:effectLst/>
                        </a:rPr>
                        <a:t>MODIS ICE</a:t>
                      </a:r>
                    </a:p>
                    <a:p>
                      <a:pPr marL="0" marR="0">
                        <a:spcBef>
                          <a:spcPts val="0"/>
                        </a:spcBef>
                        <a:spcAft>
                          <a:spcPts val="0"/>
                        </a:spcAft>
                      </a:pPr>
                      <a:r>
                        <a:rPr lang="en-US" sz="1200" dirty="0">
                          <a:effectLst/>
                        </a:rPr>
                        <a:t>VIIRS Cloud</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15599</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N/A</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N/A</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N/A</a:t>
                      </a:r>
                      <a:endParaRPr lang="en-US" sz="1200" dirty="0">
                        <a:effectLst/>
                        <a:latin typeface="Cambria"/>
                        <a:ea typeface="Cambria"/>
                        <a:cs typeface="Times New Roman"/>
                      </a:endParaRPr>
                    </a:p>
                  </a:txBody>
                  <a:tcPr marL="68580" marR="68580" marT="0" marB="0"/>
                </a:tc>
              </a:tr>
              <a:tr h="0">
                <a:tc>
                  <a:txBody>
                    <a:bodyPr/>
                    <a:lstStyle/>
                    <a:p>
                      <a:pPr marL="0" marR="0">
                        <a:spcBef>
                          <a:spcPts val="0"/>
                        </a:spcBef>
                        <a:spcAft>
                          <a:spcPts val="0"/>
                        </a:spcAft>
                      </a:pPr>
                      <a:r>
                        <a:rPr lang="en-US" sz="1200" dirty="0">
                          <a:effectLst/>
                        </a:rPr>
                        <a:t>MODIS Ice</a:t>
                      </a:r>
                    </a:p>
                    <a:p>
                      <a:pPr marL="0" marR="0">
                        <a:spcBef>
                          <a:spcPts val="0"/>
                        </a:spcBef>
                        <a:spcAft>
                          <a:spcPts val="0"/>
                        </a:spcAft>
                      </a:pPr>
                      <a:r>
                        <a:rPr lang="en-US" sz="1200" dirty="0">
                          <a:effectLst/>
                        </a:rPr>
                        <a:t>VIIRS Free</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16958</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281</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12288</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281</a:t>
                      </a:r>
                      <a:endParaRPr lang="en-US" sz="1200" dirty="0">
                        <a:effectLst/>
                        <a:latin typeface="Cambria"/>
                        <a:ea typeface="Cambria"/>
                        <a:cs typeface="Times New Roman"/>
                      </a:endParaRPr>
                    </a:p>
                  </a:txBody>
                  <a:tcPr marL="68580" marR="68580" marT="0" marB="0"/>
                </a:tc>
              </a:tr>
              <a:tr h="0">
                <a:tc>
                  <a:txBody>
                    <a:bodyPr/>
                    <a:lstStyle/>
                    <a:p>
                      <a:pPr marL="0" marR="0">
                        <a:spcBef>
                          <a:spcPts val="0"/>
                        </a:spcBef>
                        <a:spcAft>
                          <a:spcPts val="0"/>
                        </a:spcAft>
                      </a:pPr>
                      <a:r>
                        <a:rPr lang="en-US" sz="1200" dirty="0">
                          <a:effectLst/>
                        </a:rPr>
                        <a:t>Ice Type Classification Accuracy*</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5.4%</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1.8%</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2.6%</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1.8%</a:t>
                      </a:r>
                      <a:endParaRPr lang="en-US" sz="1200" dirty="0">
                        <a:effectLst/>
                        <a:latin typeface="Cambria"/>
                        <a:ea typeface="Cambria"/>
                        <a:cs typeface="Times New Roman"/>
                      </a:endParaRPr>
                    </a:p>
                  </a:txBody>
                  <a:tcPr marL="68580" marR="68580" marT="0" marB="0"/>
                </a:tc>
              </a:tr>
            </a:tbl>
          </a:graphicData>
        </a:graphic>
      </p:graphicFrame>
      <p:sp>
        <p:nvSpPr>
          <p:cNvPr id="5" name="TextBox 4"/>
          <p:cNvSpPr txBox="1"/>
          <p:nvPr/>
        </p:nvSpPr>
        <p:spPr>
          <a:xfrm>
            <a:off x="342900" y="1460500"/>
            <a:ext cx="2870200" cy="3600986"/>
          </a:xfrm>
          <a:prstGeom prst="rect">
            <a:avLst/>
          </a:prstGeom>
          <a:noFill/>
        </p:spPr>
        <p:txBody>
          <a:bodyPr wrap="square" rtlCol="0">
            <a:spAutoFit/>
          </a:bodyPr>
          <a:lstStyle/>
          <a:p>
            <a:r>
              <a:rPr lang="en-US" sz="1400" dirty="0"/>
              <a:t>SIC EDR is compared to MODIS over sea ice during the melt </a:t>
            </a:r>
            <a:r>
              <a:rPr lang="en-US" sz="1400" dirty="0" smtClean="0"/>
              <a:t>period, </a:t>
            </a:r>
            <a:r>
              <a:rPr lang="en-US" sz="1400" dirty="0"/>
              <a:t>when only “other ice” is expected.   </a:t>
            </a:r>
          </a:p>
          <a:p>
            <a:endParaRPr lang="en-US" sz="1400" dirty="0"/>
          </a:p>
          <a:p>
            <a:r>
              <a:rPr lang="en-US" sz="1400" dirty="0"/>
              <a:t>Beaufort </a:t>
            </a:r>
            <a:r>
              <a:rPr lang="en-US" sz="1400" dirty="0" smtClean="0"/>
              <a:t>Sea, July </a:t>
            </a:r>
            <a:r>
              <a:rPr lang="en-US" sz="1400" dirty="0"/>
              <a:t>23, 2012</a:t>
            </a:r>
          </a:p>
          <a:p>
            <a:endParaRPr lang="en-US" sz="1400" dirty="0"/>
          </a:p>
          <a:p>
            <a:r>
              <a:rPr lang="en-US" sz="1400" b="1" dirty="0"/>
              <a:t>NOTE BOTTOM </a:t>
            </a:r>
            <a:r>
              <a:rPr lang="en-US" sz="1400" b="1" dirty="0" smtClean="0"/>
              <a:t>ROW</a:t>
            </a:r>
            <a:endParaRPr lang="en-US" sz="1400" b="1" dirty="0"/>
          </a:p>
          <a:p>
            <a:endParaRPr lang="en-US" sz="1400" dirty="0"/>
          </a:p>
          <a:p>
            <a:r>
              <a:rPr lang="en-US" sz="1400" b="1" dirty="0"/>
              <a:t>ALLCLD</a:t>
            </a:r>
            <a:r>
              <a:rPr lang="en-US" sz="1400" dirty="0"/>
              <a:t>=No Cloud Cover Quality Flag Filter   </a:t>
            </a:r>
          </a:p>
          <a:p>
            <a:r>
              <a:rPr lang="en-US" sz="1400" b="1" dirty="0"/>
              <a:t>ALLQUAL</a:t>
            </a:r>
            <a:r>
              <a:rPr lang="en-US" sz="1400" dirty="0"/>
              <a:t>=No Ice Quality Flag Filter</a:t>
            </a:r>
          </a:p>
          <a:p>
            <a:r>
              <a:rPr lang="en-US" sz="1400" b="1" dirty="0"/>
              <a:t>CNFCLR</a:t>
            </a:r>
            <a:r>
              <a:rPr lang="en-US" sz="1400" dirty="0"/>
              <a:t>=Only Pixels with Confidently Clear Cloud Cover Flag  </a:t>
            </a:r>
          </a:p>
          <a:p>
            <a:r>
              <a:rPr lang="en-US" sz="1400" b="1" dirty="0"/>
              <a:t>GOOD</a:t>
            </a:r>
            <a:r>
              <a:rPr lang="en-US" sz="1400" dirty="0"/>
              <a:t>=Only pixels with Good Ice Quality Flag</a:t>
            </a:r>
          </a:p>
          <a:p>
            <a:endParaRPr lang="en-US" dirty="0"/>
          </a:p>
        </p:txBody>
      </p:sp>
      <p:sp>
        <p:nvSpPr>
          <p:cNvPr id="3" name="TextBox 2"/>
          <p:cNvSpPr txBox="1"/>
          <p:nvPr/>
        </p:nvSpPr>
        <p:spPr>
          <a:xfrm>
            <a:off x="3420979" y="5971034"/>
            <a:ext cx="5723021" cy="584775"/>
          </a:xfrm>
          <a:prstGeom prst="rect">
            <a:avLst/>
          </a:prstGeom>
          <a:noFill/>
        </p:spPr>
        <p:txBody>
          <a:bodyPr wrap="square" rtlCol="0">
            <a:spAutoFit/>
          </a:bodyPr>
          <a:lstStyle/>
          <a:p>
            <a:r>
              <a:rPr lang="en-US" sz="1600" i="1" dirty="0" smtClean="0"/>
              <a:t>* note: all pixels with good ice quality are confidently clear, so columns 2 &amp; 4 are identical.</a:t>
            </a:r>
            <a:endParaRPr lang="en-US" sz="1600" i="1" dirty="0"/>
          </a:p>
        </p:txBody>
      </p:sp>
    </p:spTree>
    <p:extLst>
      <p:ext uri="{BB962C8B-B14F-4D97-AF65-F5344CB8AC3E}">
        <p14:creationId xmlns:p14="http://schemas.microsoft.com/office/powerpoint/2010/main" val="417923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Error Budget</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26</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992151232"/>
              </p:ext>
            </p:extLst>
          </p:nvPr>
        </p:nvGraphicFramePr>
        <p:xfrm>
          <a:off x="386869" y="1102185"/>
          <a:ext cx="8277608" cy="5242590"/>
        </p:xfrm>
        <a:graphic>
          <a:graphicData uri="http://schemas.openxmlformats.org/drawingml/2006/table">
            <a:tbl>
              <a:tblPr firstRow="1" bandRow="1">
                <a:tableStyleId>{5C22544A-7EE6-4342-B048-85BDC9FD1C3A}</a:tableStyleId>
              </a:tblPr>
              <a:tblGrid>
                <a:gridCol w="1624152"/>
                <a:gridCol w="1492976"/>
                <a:gridCol w="2529537"/>
                <a:gridCol w="2630943"/>
              </a:tblGrid>
              <a:tr h="358214">
                <a:tc>
                  <a:txBody>
                    <a:bodyPr/>
                    <a:lstStyle/>
                    <a:p>
                      <a:pPr algn="ctr"/>
                      <a:r>
                        <a:rPr lang="en-US" sz="1800" dirty="0" smtClean="0">
                          <a:latin typeface="Times New Roman" pitchFamily="18" charset="0"/>
                          <a:cs typeface="Times New Roman" pitchFamily="18" charset="0"/>
                        </a:rPr>
                        <a:t>Attribute Analyzed</a:t>
                      </a:r>
                      <a:endParaRPr lang="en-US" sz="1800" dirty="0">
                        <a:latin typeface="Times New Roman" pitchFamily="18" charset="0"/>
                        <a:cs typeface="Times New Roman" pitchFamily="18" charset="0"/>
                      </a:endParaRPr>
                    </a:p>
                  </a:txBody>
                  <a:tcPr/>
                </a:tc>
                <a:tc>
                  <a:txBody>
                    <a:bodyPr/>
                    <a:lstStyle/>
                    <a:p>
                      <a:pPr algn="ctr"/>
                      <a:r>
                        <a:rPr lang="en-US" sz="1800" dirty="0" smtClean="0">
                          <a:latin typeface="Times New Roman" pitchFamily="18" charset="0"/>
                          <a:cs typeface="Times New Roman" pitchFamily="18" charset="0"/>
                        </a:rPr>
                        <a:t> L1RD Threshold</a:t>
                      </a:r>
                      <a:endParaRPr lang="en-US" sz="1800" dirty="0">
                        <a:latin typeface="Times New Roman" pitchFamily="18" charset="0"/>
                        <a:cs typeface="Times New Roman" pitchFamily="18" charset="0"/>
                      </a:endParaRPr>
                    </a:p>
                  </a:txBody>
                  <a:tcPr/>
                </a:tc>
                <a:tc>
                  <a:txBody>
                    <a:bodyPr/>
                    <a:lstStyle/>
                    <a:p>
                      <a:pPr algn="ctr"/>
                      <a:r>
                        <a:rPr lang="en-US" sz="1800" dirty="0" smtClean="0">
                          <a:latin typeface="Times New Roman" pitchFamily="18" charset="0"/>
                          <a:cs typeface="Times New Roman" pitchFamily="18" charset="0"/>
                        </a:rPr>
                        <a:t>Analysis/Validation Result</a:t>
                      </a:r>
                      <a:endParaRPr lang="en-US" sz="1800" dirty="0">
                        <a:latin typeface="Times New Roman" pitchFamily="18" charset="0"/>
                        <a:cs typeface="Times New Roman" pitchFamily="18" charset="0"/>
                      </a:endParaRPr>
                    </a:p>
                  </a:txBody>
                  <a:tcPr/>
                </a:tc>
                <a:tc>
                  <a:txBody>
                    <a:bodyPr/>
                    <a:lstStyle/>
                    <a:p>
                      <a:pPr algn="ctr"/>
                      <a:r>
                        <a:rPr lang="en-US" sz="1800" dirty="0" smtClean="0">
                          <a:latin typeface="Times New Roman" pitchFamily="18" charset="0"/>
                          <a:cs typeface="Times New Roman" pitchFamily="18" charset="0"/>
                        </a:rPr>
                        <a:t>Error Summary</a:t>
                      </a:r>
                      <a:endParaRPr lang="en-US" sz="1800" dirty="0">
                        <a:latin typeface="Times New Roman" pitchFamily="18" charset="0"/>
                        <a:cs typeface="Times New Roman" pitchFamily="18" charset="0"/>
                      </a:endParaRPr>
                    </a:p>
                  </a:txBody>
                  <a:tcPr/>
                </a:tc>
              </a:tr>
              <a:tr h="32355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normalizeH="0" baseline="0" dirty="0" smtClean="0">
                          <a:ln>
                            <a:noFill/>
                          </a:ln>
                          <a:solidFill>
                            <a:srgbClr val="000000"/>
                          </a:solidFill>
                          <a:effectLst/>
                          <a:latin typeface="+mn-lt"/>
                          <a:ea typeface="+mn-ea"/>
                          <a:cs typeface="Times New Roman" pitchFamily="18" charset="0"/>
                        </a:rPr>
                        <a:t>SIC uncertainty (probability of correct typing)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kern="1200" cap="none" normalizeH="0" baseline="0" dirty="0" smtClean="0">
                        <a:ln>
                          <a:noFill/>
                        </a:ln>
                        <a:solidFill>
                          <a:srgbClr val="000000"/>
                        </a:solidFill>
                        <a:effectLst/>
                        <a:latin typeface="+mn-lt"/>
                        <a:ea typeface="+mn-ea"/>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n-lt"/>
                          <a:cs typeface="Times New Roman" pitchFamily="18" charset="0"/>
                        </a:rPr>
                        <a:t>70%</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n-lt"/>
                          <a:cs typeface="Times New Roman" pitchFamily="18" charset="0"/>
                        </a:rPr>
                        <a:t>Comparison with MODIS ice extent: 2-5% correct typing</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n-lt"/>
                          <a:cs typeface="Times New Roman" pitchFamily="18" charset="0"/>
                        </a:rPr>
                        <a:t>Beaufort Sea Melt season – depressed reflectance due to melt affects daytime algorithm</a:t>
                      </a:r>
                    </a:p>
                  </a:txBody>
                  <a:tcPr marT="45723" marB="45723" horzOverflow="overflow"/>
                </a:tc>
              </a:tr>
              <a:tr h="3235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kern="1200" cap="none" normalizeH="0" baseline="0" dirty="0" smtClean="0">
                          <a:ln>
                            <a:noFill/>
                          </a:ln>
                          <a:solidFill>
                            <a:srgbClr val="000000"/>
                          </a:solidFill>
                          <a:effectLst/>
                          <a:latin typeface="+mn-lt"/>
                          <a:ea typeface="+mn-ea"/>
                          <a:cs typeface="Times New Roman" pitchFamily="18" charset="0"/>
                        </a:rPr>
                        <a:t>SIC uncertainty (probability of correct typing)</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n-lt"/>
                          <a:cs typeface="Times New Roman" pitchFamily="18" charset="0"/>
                        </a:rPr>
                        <a:t>70%</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n-lt"/>
                          <a:cs typeface="Times New Roman" pitchFamily="18" charset="0"/>
                        </a:rPr>
                        <a:t>Comparison with Airborne </a:t>
                      </a:r>
                      <a:r>
                        <a:rPr kumimoji="0" lang="en-US" sz="1600" b="0" i="0" u="none" strike="noStrike" cap="none" normalizeH="0" baseline="0" dirty="0" err="1" smtClean="0">
                          <a:ln>
                            <a:noFill/>
                          </a:ln>
                          <a:solidFill>
                            <a:srgbClr val="000000"/>
                          </a:solidFill>
                          <a:effectLst/>
                          <a:latin typeface="+mn-lt"/>
                          <a:cs typeface="Times New Roman" pitchFamily="18" charset="0"/>
                        </a:rPr>
                        <a:t>Lidar</a:t>
                      </a:r>
                      <a:r>
                        <a:rPr kumimoji="0" lang="en-US" sz="1600" b="0" i="0" u="none" strike="noStrike" cap="none" normalizeH="0" baseline="0" dirty="0" smtClean="0">
                          <a:ln>
                            <a:noFill/>
                          </a:ln>
                          <a:solidFill>
                            <a:srgbClr val="000000"/>
                          </a:solidFill>
                          <a:effectLst/>
                          <a:latin typeface="+mn-lt"/>
                          <a:cs typeface="Times New Roman" pitchFamily="18" charset="0"/>
                        </a:rPr>
                        <a:t> &amp; EM: 99% correct</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n-lt"/>
                          <a:cs typeface="Times New Roman" pitchFamily="18" charset="0"/>
                        </a:rPr>
                        <a:t>Beaufort Sea Spring</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n-lt"/>
                          <a:cs typeface="Times New Roman" pitchFamily="18" charset="0"/>
                        </a:rPr>
                        <a:t>- Almost all ice was measured thicker than 30cm and classified as “other”</a:t>
                      </a:r>
                    </a:p>
                  </a:txBody>
                  <a:tcPr marT="45723" marB="45723" horzOverflow="overflow"/>
                </a:tc>
              </a:tr>
              <a:tr h="3235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kern="1200" cap="none" normalizeH="0" baseline="0" dirty="0" smtClean="0">
                          <a:ln>
                            <a:noFill/>
                          </a:ln>
                          <a:solidFill>
                            <a:srgbClr val="000000"/>
                          </a:solidFill>
                          <a:effectLst/>
                          <a:latin typeface="+mn-lt"/>
                          <a:ea typeface="+mn-ea"/>
                          <a:cs typeface="Times New Roman" pitchFamily="18" charset="0"/>
                        </a:rPr>
                        <a:t>SIC uncertainty (probability of correct typing)</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n-lt"/>
                          <a:cs typeface="Times New Roman" pitchFamily="18" charset="0"/>
                        </a:rPr>
                        <a:t>70%</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n-lt"/>
                          <a:cs typeface="Times New Roman" pitchFamily="18" charset="0"/>
                        </a:rPr>
                        <a:t>Comparison with </a:t>
                      </a:r>
                      <a:r>
                        <a:rPr kumimoji="0" lang="en-US" sz="1600" b="0" i="0" u="none" strike="noStrike" cap="none" normalizeH="0" baseline="0" dirty="0" err="1" smtClean="0">
                          <a:ln>
                            <a:noFill/>
                          </a:ln>
                          <a:solidFill>
                            <a:srgbClr val="000000"/>
                          </a:solidFill>
                          <a:effectLst/>
                          <a:latin typeface="+mn-lt"/>
                          <a:cs typeface="Times New Roman" pitchFamily="18" charset="0"/>
                        </a:rPr>
                        <a:t>IceBridge</a:t>
                      </a:r>
                      <a:r>
                        <a:rPr kumimoji="0" lang="en-US" sz="1600" b="0" i="0" u="none" strike="noStrike" cap="none" normalizeH="0" baseline="0" dirty="0" smtClean="0">
                          <a:ln>
                            <a:noFill/>
                          </a:ln>
                          <a:solidFill>
                            <a:srgbClr val="000000"/>
                          </a:solidFill>
                          <a:effectLst/>
                          <a:latin typeface="+mn-lt"/>
                          <a:cs typeface="Times New Roman" pitchFamily="18" charset="0"/>
                        </a:rPr>
                        <a:t> derived thickness: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n-lt"/>
                          <a:cs typeface="Times New Roman" pitchFamily="18" charset="0"/>
                        </a:rPr>
                        <a:t>4/14/14: 37% correct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n-lt"/>
                          <a:cs typeface="Times New Roman" pitchFamily="18" charset="0"/>
                        </a:rPr>
                        <a:t>3/17/14: 97% correct</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n-lt"/>
                          <a:cs typeface="Times New Roman" pitchFamily="18" charset="0"/>
                        </a:rPr>
                        <a:t>Beaufort Sea: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n-lt"/>
                          <a:cs typeface="Times New Roman" pitchFamily="18" charset="0"/>
                        </a:rPr>
                        <a:t>April 4 had 20% ice &lt;30cm, March 17 had almost no  ice &lt; 30 cm</a:t>
                      </a:r>
                    </a:p>
                  </a:txBody>
                  <a:tcPr marT="45723" marB="45723" horzOverflow="overflow"/>
                </a:tc>
              </a:tr>
              <a:tr h="32355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kern="1200" cap="none" normalizeH="0" baseline="0" dirty="0" smtClean="0">
                        <a:ln>
                          <a:noFill/>
                        </a:ln>
                        <a:solidFill>
                          <a:srgbClr val="000000"/>
                        </a:solidFill>
                        <a:effectLst/>
                        <a:latin typeface="+mn-lt"/>
                        <a:ea typeface="+mn-ea"/>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mn-lt"/>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mn-lt"/>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mn-lt"/>
                        <a:cs typeface="Times New Roman" pitchFamily="18" charset="0"/>
                      </a:endParaRPr>
                    </a:p>
                  </a:txBody>
                  <a:tcPr marT="45723" marB="45723" horzOverflow="overflow"/>
                </a:tc>
              </a:tr>
              <a:tr h="3235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kern="1200" cap="none" normalizeH="0" baseline="0" dirty="0" smtClean="0">
                          <a:ln>
                            <a:noFill/>
                          </a:ln>
                          <a:solidFill>
                            <a:srgbClr val="FF0000"/>
                          </a:solidFill>
                          <a:effectLst/>
                          <a:latin typeface="+mn-lt"/>
                          <a:ea typeface="+mn-ea"/>
                          <a:cs typeface="Times New Roman" pitchFamily="18" charset="0"/>
                        </a:rPr>
                        <a:t>SUMMARY: SIC probability of correct typing</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0000"/>
                          </a:solidFill>
                          <a:effectLst/>
                          <a:latin typeface="+mn-lt"/>
                          <a:cs typeface="Times New Roman" pitchFamily="18" charset="0"/>
                        </a:rPr>
                        <a:t>70%</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0000"/>
                          </a:solidFill>
                          <a:effectLst/>
                          <a:latin typeface="+mn-lt"/>
                          <a:cs typeface="Times New Roman" pitchFamily="18" charset="0"/>
                        </a:rPr>
                        <a:t>2 – 99%, with case study results uniformly distributed in this range</a:t>
                      </a:r>
                    </a:p>
                  </a:txBody>
                  <a:tcPr marT="45723" marB="45723"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arenBoth"/>
                        <a:tabLst/>
                      </a:pPr>
                      <a:r>
                        <a:rPr kumimoji="0" lang="en-US" sz="1600" b="0" i="0" u="none" strike="noStrike" cap="none" normalizeH="0" baseline="0" dirty="0" smtClean="0">
                          <a:ln>
                            <a:noFill/>
                          </a:ln>
                          <a:solidFill>
                            <a:srgbClr val="FF0000"/>
                          </a:solidFill>
                          <a:effectLst/>
                          <a:latin typeface="+mn-lt"/>
                          <a:cs typeface="Times New Roman" pitchFamily="18" charset="0"/>
                        </a:rPr>
                        <a:t>Validation data are limited. </a:t>
                      </a:r>
                    </a:p>
                    <a:p>
                      <a:pPr marL="342900" marR="0" lvl="0" indent="-342900" algn="l" defTabSz="914400" rtl="0" eaLnBrk="1" fontAlgn="base" latinLnBrk="0" hangingPunct="1">
                        <a:lnSpc>
                          <a:spcPct val="100000"/>
                        </a:lnSpc>
                        <a:spcBef>
                          <a:spcPct val="0"/>
                        </a:spcBef>
                        <a:spcAft>
                          <a:spcPct val="0"/>
                        </a:spcAft>
                        <a:buClrTx/>
                        <a:buSzTx/>
                        <a:buFontTx/>
                        <a:buAutoNum type="arabicParenBoth"/>
                        <a:tabLst/>
                      </a:pPr>
                      <a:r>
                        <a:rPr kumimoji="0" lang="en-US" sz="1600" b="0" i="0" u="none" strike="noStrike" cap="none" normalizeH="0" baseline="0" dirty="0" smtClean="0">
                          <a:ln>
                            <a:noFill/>
                          </a:ln>
                          <a:solidFill>
                            <a:srgbClr val="FF0000"/>
                          </a:solidFill>
                          <a:effectLst/>
                          <a:latin typeface="+mn-lt"/>
                          <a:cs typeface="Times New Roman" pitchFamily="18" charset="0"/>
                        </a:rPr>
                        <a:t>Lowest accuracies occur  during melt.</a:t>
                      </a:r>
                    </a:p>
                  </a:txBody>
                  <a:tcPr marT="45723" marB="45723" horzOverflow="overflow"/>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3896" y="1182447"/>
            <a:ext cx="8532224" cy="4208845"/>
          </a:xfrm>
          <a:prstGeom prst="rect">
            <a:avLst/>
          </a:prstGeom>
          <a:noFill/>
        </p:spPr>
        <p:txBody>
          <a:bodyPr wrap="square" rtlCol="0">
            <a:spAutoFit/>
          </a:bodyPr>
          <a:lstStyle/>
          <a:p>
            <a:pPr marL="230188" indent="-230188">
              <a:spcBef>
                <a:spcPts val="900"/>
              </a:spcBef>
              <a:buFont typeface="Arial" pitchFamily="34" charset="0"/>
              <a:buChar char="•"/>
            </a:pPr>
            <a:r>
              <a:rPr lang="en-US" sz="2000" dirty="0" smtClean="0">
                <a:cs typeface="Arial" pitchFamily="34" charset="0"/>
              </a:rPr>
              <a:t>The Sea Ice Characterization EDR </a:t>
            </a:r>
            <a:r>
              <a:rPr lang="en-US" sz="2000" u="sng" dirty="0" smtClean="0">
                <a:cs typeface="Arial" pitchFamily="34" charset="0"/>
              </a:rPr>
              <a:t>does</a:t>
            </a:r>
            <a:r>
              <a:rPr lang="en-US" sz="2000" dirty="0" smtClean="0">
                <a:cs typeface="Arial" pitchFamily="34" charset="0"/>
              </a:rPr>
              <a:t> meet the requirement for some sample, but does </a:t>
            </a:r>
            <a:r>
              <a:rPr lang="en-US" sz="2000" u="sng" dirty="0" smtClean="0">
                <a:cs typeface="Arial" pitchFamily="34" charset="0"/>
              </a:rPr>
              <a:t>not</a:t>
            </a:r>
            <a:r>
              <a:rPr lang="en-US" sz="2000" dirty="0" smtClean="0">
                <a:cs typeface="Arial" pitchFamily="34" charset="0"/>
              </a:rPr>
              <a:t> meet the requirement overall.</a:t>
            </a:r>
          </a:p>
          <a:p>
            <a:pPr marL="230188" indent="-230188">
              <a:spcBef>
                <a:spcPts val="900"/>
              </a:spcBef>
              <a:buFont typeface="Arial" pitchFamily="34" charset="0"/>
              <a:buChar char="•"/>
            </a:pPr>
            <a:r>
              <a:rPr lang="en-US" sz="2000" dirty="0" smtClean="0">
                <a:cs typeface="Arial" pitchFamily="34" charset="0"/>
              </a:rPr>
              <a:t>Misclassification </a:t>
            </a:r>
            <a:r>
              <a:rPr lang="en-US" sz="2000" dirty="0">
                <a:cs typeface="Arial" pitchFamily="34" charset="0"/>
              </a:rPr>
              <a:t>of ice age was observed to occur for the following categories of conditions:</a:t>
            </a:r>
          </a:p>
          <a:p>
            <a:pPr lvl="1">
              <a:buFont typeface="Calibri" pitchFamily="34" charset="0"/>
              <a:buChar char="–"/>
            </a:pPr>
            <a:r>
              <a:rPr lang="en-US" dirty="0">
                <a:cs typeface="Arial" pitchFamily="34" charset="0"/>
              </a:rPr>
              <a:t>  Day regions:</a:t>
            </a:r>
          </a:p>
          <a:p>
            <a:pPr marL="1028700" lvl="2" indent="-171450">
              <a:buFont typeface="Arial" pitchFamily="34" charset="0"/>
              <a:buChar char="•"/>
            </a:pPr>
            <a:r>
              <a:rPr lang="en-US" sz="1600" dirty="0">
                <a:cs typeface="Arial" pitchFamily="34" charset="0"/>
              </a:rPr>
              <a:t>B</a:t>
            </a:r>
            <a:r>
              <a:rPr lang="en-US" sz="1600" dirty="0" smtClean="0">
                <a:cs typeface="Arial" pitchFamily="34" charset="0"/>
              </a:rPr>
              <a:t>ias </a:t>
            </a:r>
            <a:r>
              <a:rPr lang="en-US" sz="1600" dirty="0">
                <a:cs typeface="Arial" pitchFamily="34" charset="0"/>
              </a:rPr>
              <a:t>towards misclassification of Other Ice as NY in regions with 1) large  values of </a:t>
            </a:r>
            <a:r>
              <a:rPr lang="en-US" sz="1600" dirty="0" smtClean="0">
                <a:cs typeface="Arial" pitchFamily="34" charset="0"/>
              </a:rPr>
              <a:t>climatological </a:t>
            </a:r>
            <a:r>
              <a:rPr lang="en-US" sz="1600" dirty="0">
                <a:cs typeface="Arial" pitchFamily="34" charset="0"/>
              </a:rPr>
              <a:t>snow depth, 2) high satellite view zenith angle and regions with 3) low reflectance due to melting ice and 4) cloud shadows</a:t>
            </a:r>
          </a:p>
          <a:p>
            <a:pPr lvl="1">
              <a:buFont typeface="Calibri" pitchFamily="34" charset="0"/>
              <a:buChar char="–"/>
            </a:pPr>
            <a:r>
              <a:rPr lang="en-US" sz="1600" dirty="0">
                <a:cs typeface="Arial" pitchFamily="34" charset="0"/>
              </a:rPr>
              <a:t>Night regions</a:t>
            </a:r>
          </a:p>
          <a:p>
            <a:pPr marL="1028700" lvl="2" indent="-171450">
              <a:buFont typeface="Arial" pitchFamily="34" charset="0"/>
              <a:buChar char="•"/>
            </a:pPr>
            <a:r>
              <a:rPr lang="en-US" sz="1600" dirty="0">
                <a:cs typeface="Arial" pitchFamily="34" charset="0"/>
              </a:rPr>
              <a:t>R</a:t>
            </a:r>
            <a:r>
              <a:rPr lang="en-US" sz="1600" dirty="0" smtClean="0">
                <a:cs typeface="Arial" pitchFamily="34" charset="0"/>
              </a:rPr>
              <a:t>eversals </a:t>
            </a:r>
            <a:r>
              <a:rPr lang="en-US" sz="1600" dirty="0">
                <a:cs typeface="Arial" pitchFamily="34" charset="0"/>
              </a:rPr>
              <a:t>of  ice age classification </a:t>
            </a:r>
          </a:p>
          <a:p>
            <a:pPr lvl="1">
              <a:buFont typeface="Calibri" pitchFamily="34" charset="0"/>
              <a:buChar char="–"/>
            </a:pPr>
            <a:r>
              <a:rPr lang="en-US" dirty="0">
                <a:cs typeface="Arial" pitchFamily="34" charset="0"/>
              </a:rPr>
              <a:t>Terminator regions </a:t>
            </a:r>
          </a:p>
          <a:p>
            <a:pPr marL="1028700" lvl="2" indent="-171450">
              <a:buFont typeface="Arial" pitchFamily="34" charset="0"/>
              <a:buChar char="•"/>
            </a:pPr>
            <a:r>
              <a:rPr lang="en-US" sz="1600" dirty="0">
                <a:cs typeface="Arial" pitchFamily="34" charset="0"/>
              </a:rPr>
              <a:t>F</a:t>
            </a:r>
            <a:r>
              <a:rPr lang="en-US" sz="1600" dirty="0" smtClean="0">
                <a:cs typeface="Arial" pitchFamily="34" charset="0"/>
              </a:rPr>
              <a:t>requent</a:t>
            </a:r>
            <a:r>
              <a:rPr lang="en-US" sz="1600" dirty="0">
                <a:cs typeface="Arial" pitchFamily="34" charset="0"/>
              </a:rPr>
              <a:t>, broad misclassification of Other Ice as NY and reversals of classification</a:t>
            </a:r>
            <a:endParaRPr lang="en-US" sz="1600" dirty="0"/>
          </a:p>
          <a:p>
            <a:pPr marL="1028700" lvl="2" indent="-171450">
              <a:spcAft>
                <a:spcPts val="900"/>
              </a:spcAft>
              <a:buFont typeface="Arial" pitchFamily="34" charset="0"/>
              <a:buChar char="•"/>
            </a:pPr>
            <a:r>
              <a:rPr lang="en-US" sz="1600" dirty="0" smtClean="0"/>
              <a:t>Ice </a:t>
            </a:r>
            <a:r>
              <a:rPr lang="en-US" sz="1600" dirty="0"/>
              <a:t>classification discontinuities are most evident and frequent where the algorithm transitions from the day reflectance based algorithm to the night energy balance based algorithm </a:t>
            </a:r>
            <a:endParaRPr lang="en-US" sz="1600" dirty="0">
              <a:cs typeface="Arial" pitchFamily="34" charset="0"/>
            </a:endParaRPr>
          </a:p>
        </p:txBody>
      </p:sp>
      <p:sp>
        <p:nvSpPr>
          <p:cNvPr id="4" name="Slide Number Placeholder 3"/>
          <p:cNvSpPr>
            <a:spLocks noGrp="1"/>
          </p:cNvSpPr>
          <p:nvPr>
            <p:ph type="sldNum" sz="quarter" idx="12"/>
          </p:nvPr>
        </p:nvSpPr>
        <p:spPr>
          <a:xfrm>
            <a:off x="6457950" y="6356351"/>
            <a:ext cx="2057400" cy="365125"/>
          </a:xfrm>
        </p:spPr>
        <p:txBody>
          <a:bodyPr/>
          <a:lstStyle/>
          <a:p>
            <a:fld id="{D76DA2BF-ACC0-41F9-836E-0B84F59BEDA3}" type="slidenum">
              <a:rPr lang="en-US" smtClean="0">
                <a:solidFill>
                  <a:prstClr val="black">
                    <a:tint val="75000"/>
                  </a:prstClr>
                </a:solidFill>
              </a:rPr>
              <a:pPr/>
              <a:t>27</a:t>
            </a:fld>
            <a:endParaRPr lang="en-US" dirty="0">
              <a:solidFill>
                <a:prstClr val="black">
                  <a:tint val="75000"/>
                </a:prstClr>
              </a:solidFill>
            </a:endParaRPr>
          </a:p>
        </p:txBody>
      </p:sp>
      <p:sp>
        <p:nvSpPr>
          <p:cNvPr id="7" name="Title 1"/>
          <p:cNvSpPr txBox="1">
            <a:spLocks/>
          </p:cNvSpPr>
          <p:nvPr/>
        </p:nvSpPr>
        <p:spPr>
          <a:xfrm>
            <a:off x="668647" y="154703"/>
            <a:ext cx="7772400" cy="595730"/>
          </a:xfrm>
          <a:prstGeom prst="rect">
            <a:avLst/>
          </a:prstGeom>
        </p:spPr>
        <p:txBody>
          <a:bodyPr>
            <a:noAutofit/>
          </a:bodyPr>
          <a:lstStyle/>
          <a:p>
            <a:pPr lvl="0" algn="ctr">
              <a:spcBef>
                <a:spcPct val="0"/>
              </a:spcBef>
            </a:pPr>
            <a:r>
              <a:rPr lang="en-US" sz="2800" dirty="0" smtClean="0">
                <a:latin typeface="+mj-lt"/>
                <a:ea typeface="+mj-ea"/>
                <a:cs typeface="+mj-cs"/>
              </a:rPr>
              <a:t>Evaluation Summary</a:t>
            </a:r>
            <a:endParaRPr kumimoji="0" lang="en-US" sz="28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94581743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818" y="82464"/>
            <a:ext cx="7886700" cy="731439"/>
          </a:xfrm>
        </p:spPr>
        <p:txBody>
          <a:bodyPr>
            <a:normAutofit/>
          </a:bodyPr>
          <a:lstStyle/>
          <a:p>
            <a:pPr algn="ctr"/>
            <a:r>
              <a:rPr lang="en-US" sz="2800" dirty="0" smtClean="0"/>
              <a:t>Potential Solutions for Known Issues</a:t>
            </a:r>
            <a:endParaRPr lang="en-US" sz="2800"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28</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151678888"/>
              </p:ext>
            </p:extLst>
          </p:nvPr>
        </p:nvGraphicFramePr>
        <p:xfrm>
          <a:off x="252348" y="1046314"/>
          <a:ext cx="8577943" cy="5684519"/>
        </p:xfrm>
        <a:graphic>
          <a:graphicData uri="http://schemas.openxmlformats.org/drawingml/2006/table">
            <a:tbl>
              <a:tblPr firstRow="1" bandRow="1">
                <a:tableStyleId>{5C22544A-7EE6-4342-B048-85BDC9FD1C3A}</a:tableStyleId>
              </a:tblPr>
              <a:tblGrid>
                <a:gridCol w="1529031"/>
                <a:gridCol w="3780607"/>
                <a:gridCol w="3268305"/>
              </a:tblGrid>
              <a:tr h="298892">
                <a:tc>
                  <a:txBody>
                    <a:bodyPr/>
                    <a:lstStyle/>
                    <a:p>
                      <a:pPr algn="ctr"/>
                      <a:r>
                        <a:rPr lang="en-US" sz="2400" dirty="0" smtClean="0"/>
                        <a:t>Issue</a:t>
                      </a:r>
                      <a:endParaRPr lang="en-US" sz="2400" dirty="0"/>
                    </a:p>
                  </a:txBody>
                  <a:tcPr marL="68580" marR="68580" marT="34290" marB="34290"/>
                </a:tc>
                <a:tc>
                  <a:txBody>
                    <a:bodyPr/>
                    <a:lstStyle/>
                    <a:p>
                      <a:pPr algn="ctr"/>
                      <a:r>
                        <a:rPr lang="en-US" sz="2400" dirty="0" smtClean="0"/>
                        <a:t>Description</a:t>
                      </a:r>
                      <a:endParaRPr lang="en-US" sz="2400" dirty="0"/>
                    </a:p>
                  </a:txBody>
                  <a:tcPr marL="68580" marR="68580" marT="34290" marB="34290"/>
                </a:tc>
                <a:tc>
                  <a:txBody>
                    <a:bodyPr/>
                    <a:lstStyle/>
                    <a:p>
                      <a:pPr algn="ctr"/>
                      <a:r>
                        <a:rPr lang="en-US" sz="2400" dirty="0" smtClean="0"/>
                        <a:t>Proposed Solution</a:t>
                      </a:r>
                      <a:endParaRPr lang="en-US" sz="2400" dirty="0"/>
                    </a:p>
                  </a:txBody>
                  <a:tcPr marL="68580" marR="68580" marT="34290" marB="34290"/>
                </a:tc>
              </a:tr>
              <a:tr h="4800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Day Region</a:t>
                      </a:r>
                      <a:r>
                        <a:rPr lang="en-US" sz="1400" baseline="0" dirty="0" smtClean="0"/>
                        <a:t> Ice Age Misclassifications</a:t>
                      </a:r>
                      <a:endParaRPr lang="en-US" sz="1400" dirty="0" smtClean="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Daytime algorithm shows a bias towards N/Y ice for higher scattering angles </a:t>
                      </a:r>
                    </a:p>
                  </a:txBody>
                  <a:tcPr marL="68580" marR="68580" marT="34290" marB="34290"/>
                </a:tc>
                <a:tc>
                  <a:txBody>
                    <a:bodyPr/>
                    <a:lstStyle/>
                    <a:p>
                      <a:r>
                        <a:rPr lang="en-US" sz="1400" dirty="0" smtClean="0"/>
                        <a:t>Update Modeled TOA</a:t>
                      </a:r>
                      <a:r>
                        <a:rPr lang="en-US" sz="1400" baseline="0" dirty="0" smtClean="0"/>
                        <a:t> Sea Ice Reflectance LUT </a:t>
                      </a:r>
                      <a:r>
                        <a:rPr lang="en-US" sz="1400" dirty="0" smtClean="0"/>
                        <a:t>to eliminate bias </a:t>
                      </a:r>
                      <a:r>
                        <a:rPr lang="en-US" sz="1400" baseline="0" dirty="0" smtClean="0"/>
                        <a:t>(reconstruct LUT based on CASIO/DISORT Snow/Ice BRDFs and coupled sea/ice/atmosphere RTM)</a:t>
                      </a:r>
                      <a:endParaRPr lang="en-US" sz="1400" dirty="0"/>
                    </a:p>
                  </a:txBody>
                  <a:tcPr marL="68580" marR="68580" marT="34290" marB="34290"/>
                </a:tc>
              </a:tr>
              <a:tr h="342900">
                <a:tc>
                  <a:txBody>
                    <a:bodyPr/>
                    <a:lstStyle/>
                    <a:p>
                      <a:r>
                        <a:rPr lang="en-US" sz="1400" dirty="0" smtClean="0"/>
                        <a:t>Night Region</a:t>
                      </a:r>
                      <a:r>
                        <a:rPr lang="en-US" sz="1400" baseline="0" dirty="0" smtClean="0"/>
                        <a:t> Ice Age Classification Reversals</a:t>
                      </a:r>
                      <a:endParaRPr lang="en-US" sz="14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Nighttime algorithm shows numerous classification reversals</a:t>
                      </a:r>
                    </a:p>
                  </a:txBody>
                  <a:tcPr marL="68580" marR="68580" marT="34290" marB="34290"/>
                </a:tc>
                <a:tc>
                  <a:txBody>
                    <a:bodyPr/>
                    <a:lstStyle/>
                    <a:p>
                      <a:pPr marL="0" indent="3175" algn="l">
                        <a:buFont typeface="+mj-lt"/>
                        <a:buNone/>
                      </a:pPr>
                      <a:r>
                        <a:rPr lang="en-US" sz="1400" dirty="0" smtClean="0">
                          <a:solidFill>
                            <a:prstClr val="black"/>
                          </a:solidFill>
                        </a:rPr>
                        <a:t>Investigate tie point calculation in area of</a:t>
                      </a:r>
                      <a:r>
                        <a:rPr lang="en-US" sz="1400" baseline="0" dirty="0" smtClean="0">
                          <a:solidFill>
                            <a:prstClr val="black"/>
                          </a:solidFill>
                        </a:rPr>
                        <a:t> </a:t>
                      </a:r>
                      <a:r>
                        <a:rPr lang="en-US" sz="1400" dirty="0" smtClean="0">
                          <a:solidFill>
                            <a:prstClr val="black"/>
                          </a:solidFill>
                        </a:rPr>
                        <a:t>misclassification;</a:t>
                      </a:r>
                      <a:r>
                        <a:rPr lang="en-US" sz="1400" baseline="0" dirty="0" smtClean="0">
                          <a:solidFill>
                            <a:prstClr val="black"/>
                          </a:solidFill>
                        </a:rPr>
                        <a:t> i</a:t>
                      </a:r>
                      <a:r>
                        <a:rPr lang="en-US" sz="1400" dirty="0" smtClean="0">
                          <a:solidFill>
                            <a:prstClr val="black"/>
                          </a:solidFill>
                        </a:rPr>
                        <a:t>nvestigate energy balance</a:t>
                      </a:r>
                    </a:p>
                  </a:txBody>
                  <a:tcPr marL="68580" marR="68580" marT="34290" marB="34290"/>
                </a:tc>
              </a:tr>
              <a:tr h="480060">
                <a:tc>
                  <a:txBody>
                    <a:bodyPr/>
                    <a:lstStyle/>
                    <a:p>
                      <a:r>
                        <a:rPr lang="en-US" sz="1400" dirty="0" smtClean="0">
                          <a:latin typeface="+mn-lt"/>
                          <a:cs typeface="Arial" pitchFamily="34" charset="0"/>
                        </a:rPr>
                        <a:t>Terminato</a:t>
                      </a:r>
                      <a:r>
                        <a:rPr lang="en-US" sz="1400" baseline="0" dirty="0" smtClean="0">
                          <a:latin typeface="+mn-lt"/>
                          <a:cs typeface="Arial" pitchFamily="34" charset="0"/>
                        </a:rPr>
                        <a:t>r Region Ice Age Misclassifications</a:t>
                      </a:r>
                      <a:endParaRPr lang="en-US" sz="1400" dirty="0">
                        <a:latin typeface="+mn-lt"/>
                        <a:cs typeface="Arial" pitchFamily="34" charset="0"/>
                      </a:endParaRPr>
                    </a:p>
                  </a:txBody>
                  <a:tcPr marL="68580" marR="68580" marT="34290" marB="34290"/>
                </a:tc>
                <a:tc>
                  <a:txBody>
                    <a:bodyPr/>
                    <a:lstStyle/>
                    <a:p>
                      <a:r>
                        <a:rPr lang="en-US" sz="1400" dirty="0" smtClean="0">
                          <a:latin typeface="+mn-lt"/>
                          <a:cs typeface="Arial" pitchFamily="34" charset="0"/>
                        </a:rPr>
                        <a:t>Frequent</a:t>
                      </a:r>
                      <a:r>
                        <a:rPr lang="en-US" sz="1400" baseline="0" dirty="0" smtClean="0">
                          <a:latin typeface="+mn-lt"/>
                          <a:cs typeface="Arial" pitchFamily="34" charset="0"/>
                        </a:rPr>
                        <a:t> misclassification of ice for broad regions, major discontinuities where algorithm transitions from day reflectance based to night energy balance algorithm, frequent reversal of ice classification</a:t>
                      </a:r>
                      <a:endParaRPr lang="en-US" sz="1400" dirty="0">
                        <a:latin typeface="+mn-lt"/>
                        <a:cs typeface="Arial" pitchFamily="34" charset="0"/>
                      </a:endParaRPr>
                    </a:p>
                  </a:txBody>
                  <a:tcPr marL="68580" marR="68580" marT="34290" marB="34290"/>
                </a:tc>
                <a:tc>
                  <a:txBody>
                    <a:bodyPr/>
                    <a:lstStyle/>
                    <a:p>
                      <a:pPr marL="0" indent="3175">
                        <a:buFont typeface="+mj-lt"/>
                        <a:buNone/>
                      </a:pPr>
                      <a:r>
                        <a:rPr lang="en-US" sz="1400" dirty="0" smtClean="0">
                          <a:latin typeface="+mn-lt"/>
                          <a:cs typeface="Arial" pitchFamily="34" charset="0"/>
                        </a:rPr>
                        <a:t>Update night</a:t>
                      </a:r>
                      <a:r>
                        <a:rPr lang="en-US" sz="1400" baseline="0" dirty="0" smtClean="0">
                          <a:latin typeface="+mn-lt"/>
                          <a:cs typeface="Arial" pitchFamily="34" charset="0"/>
                        </a:rPr>
                        <a:t> </a:t>
                      </a:r>
                      <a:r>
                        <a:rPr lang="en-US" sz="1400" dirty="0" smtClean="0">
                          <a:latin typeface="+mn-lt"/>
                          <a:cs typeface="Arial" pitchFamily="34" charset="0"/>
                        </a:rPr>
                        <a:t>algorithm</a:t>
                      </a:r>
                      <a:r>
                        <a:rPr lang="en-US" sz="1400" baseline="0" dirty="0" smtClean="0">
                          <a:latin typeface="+mn-lt"/>
                          <a:cs typeface="Arial" pitchFamily="34" charset="0"/>
                        </a:rPr>
                        <a:t> </a:t>
                      </a:r>
                      <a:r>
                        <a:rPr lang="en-US" sz="1400" dirty="0" smtClean="0">
                          <a:latin typeface="+mn-lt"/>
                          <a:cs typeface="Arial" pitchFamily="34" charset="0"/>
                        </a:rPr>
                        <a:t>to use a local sliding IST</a:t>
                      </a:r>
                      <a:r>
                        <a:rPr lang="en-US" sz="1400" baseline="0" dirty="0" smtClean="0">
                          <a:latin typeface="+mn-lt"/>
                          <a:cs typeface="Arial" pitchFamily="34" charset="0"/>
                        </a:rPr>
                        <a:t> </a:t>
                      </a:r>
                      <a:r>
                        <a:rPr lang="en-US" sz="1400" dirty="0" smtClean="0">
                          <a:latin typeface="+mn-lt"/>
                          <a:cs typeface="Arial" pitchFamily="34" charset="0"/>
                        </a:rPr>
                        <a:t>window; investigate energy</a:t>
                      </a:r>
                      <a:r>
                        <a:rPr lang="en-US" sz="1400" baseline="0" dirty="0" smtClean="0">
                          <a:latin typeface="+mn-lt"/>
                          <a:cs typeface="Arial" pitchFamily="34" charset="0"/>
                        </a:rPr>
                        <a:t> balance and solar flux term</a:t>
                      </a:r>
                    </a:p>
                  </a:txBody>
                  <a:tcPr marL="68580" marR="68580" marT="34290" marB="34290"/>
                </a:tc>
              </a:tr>
              <a:tr h="617220">
                <a:tc>
                  <a:txBody>
                    <a:bodyPr/>
                    <a:lstStyle/>
                    <a:p>
                      <a:r>
                        <a:rPr lang="en-US" sz="1400" dirty="0" smtClean="0"/>
                        <a:t>Climatology</a:t>
                      </a:r>
                      <a:r>
                        <a:rPr lang="en-US" sz="1400" baseline="0" dirty="0" smtClean="0"/>
                        <a:t> Modeled Snow Accumulation/Ice Thickness LUT</a:t>
                      </a:r>
                      <a:endParaRPr lang="en-US" sz="14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Snow depth thresholds based on the monthly,</a:t>
                      </a:r>
                      <a:r>
                        <a:rPr lang="en-US" sz="1400" baseline="0" dirty="0" smtClean="0"/>
                        <a:t> climatology based </a:t>
                      </a:r>
                      <a:r>
                        <a:rPr lang="en-US" sz="1400" dirty="0" smtClean="0"/>
                        <a:t>snow/depth ice thickness</a:t>
                      </a:r>
                      <a:r>
                        <a:rPr lang="en-US" sz="1400" baseline="0" dirty="0" smtClean="0"/>
                        <a:t> </a:t>
                      </a:r>
                      <a:r>
                        <a:rPr lang="en-US" sz="1400" dirty="0" smtClean="0"/>
                        <a:t>LUT are problematic </a:t>
                      </a:r>
                    </a:p>
                    <a:p>
                      <a:endParaRPr lang="en-US" sz="1400" dirty="0"/>
                    </a:p>
                  </a:txBody>
                  <a:tcPr marL="68580" marR="68580" marT="34290" marB="34290"/>
                </a:tc>
                <a:tc>
                  <a:txBody>
                    <a:bodyPr/>
                    <a:lstStyle/>
                    <a:p>
                      <a:r>
                        <a:rPr lang="en-US" sz="1400" dirty="0" smtClean="0"/>
                        <a:t>Investigate use of ancillary precipitation to derive snow depth and compute an ice thickness based on that snow depth. Dependence on the problematic </a:t>
                      </a:r>
                      <a:r>
                        <a:rPr lang="en-US" sz="1400" dirty="0" err="1" smtClean="0"/>
                        <a:t>SnowDepth</a:t>
                      </a:r>
                      <a:r>
                        <a:rPr lang="en-US" sz="1400" dirty="0" smtClean="0"/>
                        <a:t>/</a:t>
                      </a:r>
                      <a:r>
                        <a:rPr lang="en-US" sz="1400" dirty="0" err="1" smtClean="0"/>
                        <a:t>IceThickness</a:t>
                      </a:r>
                      <a:r>
                        <a:rPr lang="en-US" sz="1400" dirty="0" smtClean="0"/>
                        <a:t> Climatology LUT can then be eliminated.</a:t>
                      </a:r>
                      <a:endParaRPr lang="en-US" sz="1400" dirty="0"/>
                    </a:p>
                  </a:txBody>
                  <a:tcPr marL="68580" marR="68580" marT="34290" marB="34290"/>
                </a:tc>
              </a:tr>
              <a:tr h="6564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False ice is frequently observed near cloud edges</a:t>
                      </a:r>
                    </a:p>
                    <a:p>
                      <a:endParaRPr lang="en-US" sz="14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False ice is frequently observed near cloud edges due</a:t>
                      </a:r>
                      <a:r>
                        <a:rPr lang="en-US" sz="1400" baseline="0" dirty="0" smtClean="0"/>
                        <a:t> to undetected clouds</a:t>
                      </a:r>
                      <a:endParaRPr lang="en-US" sz="1400" dirty="0" smtClean="0"/>
                    </a:p>
                    <a:p>
                      <a:endParaRPr lang="en-US" sz="1400" dirty="0"/>
                    </a:p>
                  </a:txBody>
                  <a:tcPr marL="68580" marR="68580" marT="34290" marB="34290"/>
                </a:tc>
                <a:tc>
                  <a:txBody>
                    <a:bodyPr/>
                    <a:lstStyle/>
                    <a:p>
                      <a:r>
                        <a:rPr lang="en-US" sz="1400" dirty="0" smtClean="0"/>
                        <a:t>Implement additional quality checks for extended cloud adjacency and partly cloudy conditions within the ice tie point search window in the Sea Ice Concentration IP</a:t>
                      </a:r>
                      <a:endParaRPr lang="en-US" sz="1400" dirty="0"/>
                    </a:p>
                  </a:txBody>
                  <a:tcPr marL="68580" marR="68580" marT="34290" marB="34290"/>
                </a:tc>
              </a:tr>
            </a:tbl>
          </a:graphicData>
        </a:graphic>
      </p:graphicFrame>
    </p:spTree>
    <p:extLst>
      <p:ext uri="{BB962C8B-B14F-4D97-AF65-F5344CB8AC3E}">
        <p14:creationId xmlns:p14="http://schemas.microsoft.com/office/powerpoint/2010/main" val="202153647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6E36F11-A39A-294D-A59D-6180D50ED29D}" type="slidenum">
              <a:rPr lang="en-US" smtClean="0"/>
              <a:pPr/>
              <a:t>29</a:t>
            </a:fld>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1266036794"/>
              </p:ext>
            </p:extLst>
          </p:nvPr>
        </p:nvGraphicFramePr>
        <p:xfrm>
          <a:off x="219030" y="1218156"/>
          <a:ext cx="8599714" cy="4023918"/>
        </p:xfrm>
        <a:graphic>
          <a:graphicData uri="http://schemas.openxmlformats.org/drawingml/2006/table">
            <a:tbl>
              <a:tblPr firstRow="1" bandRow="1">
                <a:tableStyleId>{5C22544A-7EE6-4342-B048-85BDC9FD1C3A}</a:tableStyleId>
              </a:tblPr>
              <a:tblGrid>
                <a:gridCol w="1430395"/>
                <a:gridCol w="3892719"/>
                <a:gridCol w="3276600"/>
              </a:tblGrid>
              <a:tr h="343459">
                <a:tc>
                  <a:txBody>
                    <a:bodyPr/>
                    <a:lstStyle/>
                    <a:p>
                      <a:pPr algn="ctr"/>
                      <a:r>
                        <a:rPr lang="en-US" sz="1800" dirty="0" smtClean="0"/>
                        <a:t>Issue</a:t>
                      </a:r>
                      <a:endParaRPr lang="en-US" sz="1800" dirty="0"/>
                    </a:p>
                  </a:txBody>
                  <a:tcPr marL="68580" marR="68580" marT="34290" marB="34290"/>
                </a:tc>
                <a:tc>
                  <a:txBody>
                    <a:bodyPr/>
                    <a:lstStyle/>
                    <a:p>
                      <a:pPr algn="ctr"/>
                      <a:r>
                        <a:rPr lang="en-US" sz="1800" dirty="0" smtClean="0"/>
                        <a:t>Description</a:t>
                      </a:r>
                      <a:endParaRPr lang="en-US" sz="1800" dirty="0"/>
                    </a:p>
                  </a:txBody>
                  <a:tcPr marL="68580" marR="68580" marT="34290" marB="34290"/>
                </a:tc>
                <a:tc>
                  <a:txBody>
                    <a:bodyPr/>
                    <a:lstStyle/>
                    <a:p>
                      <a:pPr algn="ctr"/>
                      <a:r>
                        <a:rPr lang="en-US" sz="1800" dirty="0" smtClean="0"/>
                        <a:t>Proposed Solution</a:t>
                      </a:r>
                      <a:endParaRPr lang="en-US" sz="1800" dirty="0"/>
                    </a:p>
                  </a:txBody>
                  <a:tcPr marL="68580" marR="68580" marT="34290" marB="34290"/>
                </a:tc>
              </a:tr>
              <a:tr h="708660">
                <a:tc>
                  <a:txBody>
                    <a:bodyPr/>
                    <a:lstStyle/>
                    <a:p>
                      <a:r>
                        <a:rPr lang="en-US" sz="1400" dirty="0" smtClean="0"/>
                        <a:t>Ice Age</a:t>
                      </a:r>
                      <a:r>
                        <a:rPr lang="en-US" sz="1400" baseline="0" dirty="0" smtClean="0"/>
                        <a:t> M</a:t>
                      </a:r>
                      <a:r>
                        <a:rPr lang="en-US" sz="1400" dirty="0" smtClean="0"/>
                        <a:t>isclassification</a:t>
                      </a:r>
                      <a:r>
                        <a:rPr lang="en-US" sz="1400" baseline="0" dirty="0" smtClean="0"/>
                        <a:t> due to low opacity clouds</a:t>
                      </a:r>
                      <a:endParaRPr lang="en-US" sz="14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Ice misclassifications occur due to low opacity clouds or ice fog, particularly during nighttime</a:t>
                      </a:r>
                    </a:p>
                    <a:p>
                      <a:endParaRPr lang="en-US" sz="1800" dirty="0"/>
                    </a:p>
                  </a:txBody>
                  <a:tcPr marL="68580" marR="68580" marT="34290" marB="34290"/>
                </a:tc>
                <a:tc>
                  <a:txBody>
                    <a:bodyPr/>
                    <a:lstStyle/>
                    <a:p>
                      <a:r>
                        <a:rPr lang="en-US" sz="1400" dirty="0" smtClean="0"/>
                        <a:t>Continued improvement of VCM to facilitate cloud vs. ice detection </a:t>
                      </a:r>
                      <a:endParaRPr lang="en-US" sz="1400" dirty="0"/>
                    </a:p>
                  </a:txBody>
                  <a:tcPr marL="68580" marR="68580" marT="34290" marB="34290"/>
                </a:tc>
              </a:tr>
              <a:tr h="708660">
                <a:tc>
                  <a:txBody>
                    <a:bodyPr/>
                    <a:lstStyle/>
                    <a:p>
                      <a:r>
                        <a:rPr lang="en-US" sz="1400" dirty="0" smtClean="0"/>
                        <a:t>Ice Age Misclassification</a:t>
                      </a:r>
                      <a:r>
                        <a:rPr lang="en-US" sz="1400" baseline="0" dirty="0" smtClean="0"/>
                        <a:t> due to melting ice</a:t>
                      </a:r>
                      <a:endParaRPr lang="en-US" sz="14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Lower reflectance of melting sea ice appears to cause the SIC EDR to indicate New/Young Ice, although this type of ice cannot be present this time of year.</a:t>
                      </a:r>
                    </a:p>
                    <a:p>
                      <a:endParaRPr lang="en-US" sz="1400" dirty="0"/>
                    </a:p>
                  </a:txBody>
                  <a:tcPr marL="68580" marR="68580" marT="34290" marB="34290"/>
                </a:tc>
                <a:tc>
                  <a:txBody>
                    <a:bodyPr/>
                    <a:lstStyle/>
                    <a:p>
                      <a:r>
                        <a:rPr lang="en-US" sz="1400" dirty="0" smtClean="0"/>
                        <a:t>Define and utilize melt season period where New/Young ice cannot exist. Could do this by date/latitude or possibly with IST or NCEP air temp input.  During this time, ALL ice would be classified as “other ice.”</a:t>
                      </a:r>
                      <a:endParaRPr lang="en-US" sz="1400" dirty="0"/>
                    </a:p>
                  </a:txBody>
                  <a:tcPr marL="68580" marR="68580" marT="34290" marB="34290"/>
                </a:tc>
              </a:tr>
              <a:tr h="9144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Ice Age Misclassification</a:t>
                      </a:r>
                      <a:r>
                        <a:rPr lang="en-US" sz="1400" baseline="0" dirty="0" smtClean="0"/>
                        <a:t> due Cloud Shadows</a:t>
                      </a:r>
                      <a:endParaRPr lang="en-US" sz="1400" dirty="0" smtClean="0"/>
                    </a:p>
                    <a:p>
                      <a:endParaRPr lang="en-US" sz="1800" dirty="0"/>
                    </a:p>
                  </a:txBody>
                  <a:tcPr marL="68580" marR="68580" marT="34290" marB="34290"/>
                </a:tc>
                <a:tc>
                  <a:txBody>
                    <a:bodyPr/>
                    <a:lstStyle/>
                    <a:p>
                      <a:r>
                        <a:rPr lang="en-US" sz="1400" dirty="0" smtClean="0"/>
                        <a:t>Lower</a:t>
                      </a:r>
                      <a:r>
                        <a:rPr lang="en-US" sz="1400" baseline="0" dirty="0" smtClean="0"/>
                        <a:t> reflectance of cloud shadow regions cause SIC EDR to indicate New/Young even though surrounding ice is Other Ice</a:t>
                      </a:r>
                      <a:endParaRPr lang="en-US" sz="14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Continued</a:t>
                      </a:r>
                      <a:r>
                        <a:rPr lang="en-US" sz="1400" baseline="0" dirty="0" smtClean="0"/>
                        <a:t> improvement of VCM to extend cloud shadow algorithm and flagging.  Add logic to Ice Age algorithm to check VCM cloud shadow flag cloud and set quality flag to indicate degraded Ice Age retrieval quality</a:t>
                      </a:r>
                      <a:endParaRPr lang="en-US" sz="1400" dirty="0" smtClean="0"/>
                    </a:p>
                    <a:p>
                      <a:endParaRPr lang="en-US" sz="1800" dirty="0"/>
                    </a:p>
                  </a:txBody>
                  <a:tcPr marL="68580" marR="68580" marT="34290" marB="34290"/>
                </a:tc>
              </a:tr>
            </a:tbl>
          </a:graphicData>
        </a:graphic>
      </p:graphicFrame>
      <p:sp>
        <p:nvSpPr>
          <p:cNvPr id="6" name="Title 1"/>
          <p:cNvSpPr txBox="1">
            <a:spLocks/>
          </p:cNvSpPr>
          <p:nvPr/>
        </p:nvSpPr>
        <p:spPr>
          <a:xfrm>
            <a:off x="689818" y="82464"/>
            <a:ext cx="7886700" cy="731439"/>
          </a:xfrm>
          <a:prstGeom prst="rect">
            <a:avLst/>
          </a:prstGeom>
        </p:spPr>
        <p:txBody>
          <a:bodyPr vert="horz" lIns="91440" tIns="45720" rIns="91440" bIns="45720" rtlCol="0" anchor="ctr" anchorCtr="1">
            <a:normAutofit/>
          </a:bodyPr>
          <a:lstStyle>
            <a:lvl1pPr algn="ctr" defTabSz="914400" rtl="0" eaLnBrk="1" latinLnBrk="0" hangingPunct="1">
              <a:spcBef>
                <a:spcPct val="0"/>
              </a:spcBef>
              <a:buNone/>
              <a:defRPr sz="3600" kern="1200" baseline="0">
                <a:solidFill>
                  <a:schemeClr val="tx1"/>
                </a:solidFill>
                <a:latin typeface="+mj-lt"/>
                <a:ea typeface="+mj-ea"/>
                <a:cs typeface="+mj-cs"/>
              </a:defRPr>
            </a:lvl1pPr>
          </a:lstStyle>
          <a:p>
            <a:r>
              <a:rPr lang="en-US" sz="2800" dirty="0" smtClean="0"/>
              <a:t>Known Issues and Potential Solutions, cont.</a:t>
            </a:r>
            <a:endParaRPr lang="en-US" sz="2800" dirty="0"/>
          </a:p>
        </p:txBody>
      </p:sp>
      <p:sp>
        <p:nvSpPr>
          <p:cNvPr id="3" name="TextBox 2"/>
          <p:cNvSpPr txBox="1"/>
          <p:nvPr/>
        </p:nvSpPr>
        <p:spPr>
          <a:xfrm>
            <a:off x="379368" y="5591130"/>
            <a:ext cx="8247125" cy="923330"/>
          </a:xfrm>
          <a:prstGeom prst="rect">
            <a:avLst/>
          </a:prstGeom>
          <a:noFill/>
        </p:spPr>
        <p:txBody>
          <a:bodyPr wrap="square" rtlCol="0">
            <a:spAutoFit/>
          </a:bodyPr>
          <a:lstStyle/>
          <a:p>
            <a:r>
              <a:rPr lang="en-US" dirty="0" smtClean="0">
                <a:solidFill>
                  <a:srgbClr val="FF0000"/>
                </a:solidFill>
              </a:rPr>
              <a:t>While there are potential solutions to the issues that have been identified, there is no guarantee of the outcome should they be implemented. Furthermore, the loss of NGAS support has severely limited our ability to perform the necessary work.</a:t>
            </a:r>
            <a:endParaRPr lang="en-US" dirty="0">
              <a:solidFill>
                <a:srgbClr val="FF0000"/>
              </a:solidFill>
            </a:endParaRPr>
          </a:p>
        </p:txBody>
      </p:sp>
    </p:spTree>
    <p:extLst>
      <p:ext uri="{BB962C8B-B14F-4D97-AF65-F5344CB8AC3E}">
        <p14:creationId xmlns:p14="http://schemas.microsoft.com/office/powerpoint/2010/main" val="21876623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idx="4294967295"/>
          </p:nvPr>
        </p:nvSpPr>
        <p:spPr>
          <a:xfrm>
            <a:off x="994832" y="29633"/>
            <a:ext cx="7234767" cy="808567"/>
          </a:xfrm>
        </p:spPr>
        <p:txBody>
          <a:bodyPr>
            <a:normAutofit/>
          </a:bodyPr>
          <a:lstStyle/>
          <a:p>
            <a:pPr eaLnBrk="1" hangingPunct="1"/>
            <a:r>
              <a:rPr lang="en-US" sz="3200" dirty="0" smtClean="0"/>
              <a:t>Cryosphere Team Membership </a:t>
            </a:r>
          </a:p>
        </p:txBody>
      </p:sp>
      <p:sp>
        <p:nvSpPr>
          <p:cNvPr id="4" name="Slide Number Placeholder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F09C2927-9F5D-4A56-89F8-8733CCB6D0A1}" type="slidenum">
              <a:rPr lang="en-US" sz="1200">
                <a:solidFill>
                  <a:schemeClr val="tx1">
                    <a:tint val="75000"/>
                  </a:schemeClr>
                </a:solidFill>
                <a:latin typeface="+mn-lt"/>
              </a:rPr>
              <a:pPr algn="r" fontAlgn="auto">
                <a:spcBef>
                  <a:spcPts val="0"/>
                </a:spcBef>
                <a:spcAft>
                  <a:spcPts val="0"/>
                </a:spcAft>
                <a:defRPr/>
              </a:pPr>
              <a:t>3</a:t>
            </a:fld>
            <a:endParaRPr lang="en-US" sz="1200" dirty="0">
              <a:solidFill>
                <a:schemeClr val="tx1">
                  <a:tint val="75000"/>
                </a:schemeClr>
              </a:solidFill>
              <a:latin typeface="+mn-lt"/>
            </a:endParaRPr>
          </a:p>
        </p:txBody>
      </p:sp>
      <p:graphicFrame>
        <p:nvGraphicFramePr>
          <p:cNvPr id="5" name="Group 58"/>
          <p:cNvGraphicFramePr>
            <a:graphicFrameLocks/>
          </p:cNvGraphicFramePr>
          <p:nvPr>
            <p:extLst>
              <p:ext uri="{D42A27DB-BD31-4B8C-83A1-F6EECF244321}">
                <p14:modId xmlns:p14="http://schemas.microsoft.com/office/powerpoint/2010/main" val="2511214829"/>
              </p:ext>
            </p:extLst>
          </p:nvPr>
        </p:nvGraphicFramePr>
        <p:xfrm>
          <a:off x="278704" y="949196"/>
          <a:ext cx="8390698" cy="2600325"/>
        </p:xfrm>
        <a:graphic>
          <a:graphicData uri="http://schemas.openxmlformats.org/drawingml/2006/table">
            <a:tbl>
              <a:tblPr/>
              <a:tblGrid>
                <a:gridCol w="2426442"/>
                <a:gridCol w="2575705"/>
                <a:gridCol w="3388551"/>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Calibri" pitchFamily="34" charset="0"/>
                        </a:rPr>
                        <a:t>EDR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Calibri" pitchFamily="34" charset="0"/>
                        </a:rPr>
                        <a:t>Name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Calibri" pitchFamily="34" charset="0"/>
                        </a:rPr>
                        <a:t>Organization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rPr>
                        <a:t>Lead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rPr>
                        <a:t>Jeff Key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rPr>
                        <a:t>NESDIS/STAR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rPr>
                        <a:t>Co-Lead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800" dirty="0" smtClean="0">
                          <a:latin typeface="Calibri" charset="0"/>
                          <a:ea typeface="ＭＳ Ｐゴシック" charset="0"/>
                        </a:rPr>
                        <a:t>Pablo Clemente-Colón</a:t>
                      </a:r>
                      <a:endParaRPr kumimoji="0" lang="en-US" sz="18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smtClean="0">
                          <a:ln>
                            <a:noFill/>
                          </a:ln>
                          <a:solidFill>
                            <a:srgbClr val="000000"/>
                          </a:solidFill>
                          <a:effectLst/>
                          <a:latin typeface="Calibri" pitchFamily="34" charset="0"/>
                        </a:rPr>
                        <a:t>NESDIS/STAR  and NIC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pitchFamily="34" charset="0"/>
                        </a:rPr>
                        <a:t>Wisconsin</a:t>
                      </a:r>
                      <a:r>
                        <a:rPr kumimoji="0" lang="en-US" sz="1800" b="0" i="0" u="none" strike="noStrike" cap="none" normalizeH="0" baseline="0" dirty="0" smtClean="0">
                          <a:ln>
                            <a:noFill/>
                          </a:ln>
                          <a:solidFill>
                            <a:srgbClr val="000000"/>
                          </a:solidFill>
                          <a:effectLst/>
                          <a:latin typeface="Calibri"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rPr>
                        <a:t>Ice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rgbClr val="000000"/>
                          </a:solidFill>
                          <a:effectLst/>
                          <a:latin typeface="Calibri" pitchFamily="34" charset="0"/>
                        </a:rPr>
                        <a:t>Yinghui</a:t>
                      </a:r>
                      <a:r>
                        <a:rPr kumimoji="0" lang="en-US" sz="1800" b="0" i="0" u="none" strike="noStrike" cap="none" normalizeH="0" baseline="0" dirty="0" smtClean="0">
                          <a:ln>
                            <a:noFill/>
                          </a:ln>
                          <a:solidFill>
                            <a:srgbClr val="000000"/>
                          </a:solidFill>
                          <a:effectLst/>
                          <a:latin typeface="Calibri" pitchFamily="34" charset="0"/>
                        </a:rPr>
                        <a:t> Liu</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rPr>
                        <a:t>CIMSS/U. Wisconsin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rPr>
                        <a:t>Ice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rgbClr val="000000"/>
                          </a:solidFill>
                          <a:effectLst/>
                          <a:latin typeface="Calibri" pitchFamily="34" charset="0"/>
                        </a:rPr>
                        <a:t>Xuanji</a:t>
                      </a:r>
                      <a:r>
                        <a:rPr kumimoji="0" lang="en-US" sz="1800" b="0" i="0" u="none" strike="noStrike" cap="none" normalizeH="0" baseline="0" dirty="0" smtClean="0">
                          <a:ln>
                            <a:noFill/>
                          </a:ln>
                          <a:solidFill>
                            <a:srgbClr val="000000"/>
                          </a:solidFill>
                          <a:effectLst/>
                          <a:latin typeface="Calibri" pitchFamily="34" charset="0"/>
                        </a:rPr>
                        <a:t> Wang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rPr>
                        <a:t>CIMSS/U. Wisconsin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rPr>
                        <a:t>Ice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rPr>
                        <a:t>Rich </a:t>
                      </a:r>
                      <a:r>
                        <a:rPr kumimoji="0" lang="en-US" sz="1800" b="0" i="0" u="none" strike="noStrike" cap="none" normalizeH="0" baseline="0" dirty="0" err="1" smtClean="0">
                          <a:ln>
                            <a:noFill/>
                          </a:ln>
                          <a:solidFill>
                            <a:srgbClr val="000000"/>
                          </a:solidFill>
                          <a:effectLst/>
                          <a:latin typeface="Calibri" pitchFamily="34" charset="0"/>
                        </a:rPr>
                        <a:t>Dworak</a:t>
                      </a:r>
                      <a:endParaRPr kumimoji="0" lang="en-US" sz="18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smtClean="0">
                          <a:ln>
                            <a:noFill/>
                          </a:ln>
                          <a:solidFill>
                            <a:srgbClr val="000000"/>
                          </a:solidFill>
                          <a:effectLst/>
                          <a:latin typeface="Calibri" pitchFamily="34" charset="0"/>
                        </a:rPr>
                        <a:t>CIMSS/U. Wisconsin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graphicFrame>
        <p:nvGraphicFramePr>
          <p:cNvPr id="6" name="Group 58"/>
          <p:cNvGraphicFramePr>
            <a:graphicFrameLocks/>
          </p:cNvGraphicFramePr>
          <p:nvPr>
            <p:extLst>
              <p:ext uri="{D42A27DB-BD31-4B8C-83A1-F6EECF244321}">
                <p14:modId xmlns:p14="http://schemas.microsoft.com/office/powerpoint/2010/main" val="4145720907"/>
              </p:ext>
            </p:extLst>
          </p:nvPr>
        </p:nvGraphicFramePr>
        <p:xfrm>
          <a:off x="296101" y="3497327"/>
          <a:ext cx="8390700" cy="3343275"/>
        </p:xfrm>
        <a:graphic>
          <a:graphicData uri="http://schemas.openxmlformats.org/drawingml/2006/table">
            <a:tbl>
              <a:tblPr/>
              <a:tblGrid>
                <a:gridCol w="2397342"/>
                <a:gridCol w="2546076"/>
                <a:gridCol w="3447282"/>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pitchFamily="34" charset="0"/>
                        </a:rPr>
                        <a:t>Maryland</a:t>
                      </a:r>
                      <a:r>
                        <a:rPr kumimoji="0" lang="en-US" sz="1800" b="0" i="0" u="none" strike="noStrike" cap="none" normalizeH="0" baseline="0" dirty="0" smtClean="0">
                          <a:ln>
                            <a:noFill/>
                          </a:ln>
                          <a:solidFill>
                            <a:srgbClr val="000000"/>
                          </a:solidFill>
                          <a:effectLst/>
                          <a:latin typeface="Calibri"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rPr>
                        <a:t>Snow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rPr>
                        <a:t>Peter Romanov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rPr>
                        <a:t>CREST/CCNY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rPr>
                        <a:t>Snow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rPr>
                        <a:t>Igor </a:t>
                      </a:r>
                      <a:r>
                        <a:rPr kumimoji="0" lang="en-US" sz="1800" b="0" i="0" u="none" strike="noStrike" cap="none" normalizeH="0" baseline="0" dirty="0" err="1" smtClean="0">
                          <a:ln>
                            <a:noFill/>
                          </a:ln>
                          <a:solidFill>
                            <a:srgbClr val="000000"/>
                          </a:solidFill>
                          <a:effectLst/>
                          <a:latin typeface="Calibri" pitchFamily="34" charset="0"/>
                        </a:rPr>
                        <a:t>Appel</a:t>
                      </a:r>
                      <a:endParaRPr kumimoji="0" lang="en-US" sz="18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rPr>
                        <a:t>IMSG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smtClean="0">
                          <a:ln>
                            <a:noFill/>
                          </a:ln>
                          <a:solidFill>
                            <a:srgbClr val="000000"/>
                          </a:solidFill>
                          <a:effectLst/>
                          <a:latin typeface="Calibri" pitchFamily="34" charset="0"/>
                        </a:rPr>
                        <a:t>Colorado</a:t>
                      </a:r>
                      <a:r>
                        <a:rPr kumimoji="0" lang="en-US" sz="1800" b="0" i="0" u="none" strike="noStrike" cap="none" normalizeH="0" baseline="0" dirty="0" smtClean="0">
                          <a:ln>
                            <a:noFill/>
                          </a:ln>
                          <a:solidFill>
                            <a:srgbClr val="000000"/>
                          </a:solidFill>
                          <a:effectLst/>
                          <a:latin typeface="Calibri"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rPr>
                        <a:t>Ice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r>
                        <a:rPr lang="en-US" dirty="0" smtClean="0"/>
                        <a:t>Mark </a:t>
                      </a:r>
                      <a:r>
                        <a:rPr lang="en-US" dirty="0" err="1" smtClean="0"/>
                        <a:t>Tschudi</a:t>
                      </a:r>
                      <a:endParaRPr lang="en-US" dirty="0"/>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rPr>
                        <a:t>U. Colorado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rPr>
                        <a:t>Ice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r>
                        <a:rPr lang="en-US" dirty="0" smtClean="0"/>
                        <a:t>Dan Baldwin</a:t>
                      </a:r>
                      <a:endParaRPr lang="en-US" dirty="0"/>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rPr>
                        <a:t>U. Colorado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pitchFamily="34" charset="0"/>
                        </a:rPr>
                        <a:t>Other</a:t>
                      </a:r>
                      <a:r>
                        <a:rPr kumimoji="0" lang="en-US" sz="1800" b="0" i="0" u="none" strike="noStrike" cap="none" normalizeH="0" baseline="0" dirty="0" smtClean="0">
                          <a:ln>
                            <a:noFill/>
                          </a:ln>
                          <a:solidFill>
                            <a:srgbClr val="000000"/>
                          </a:solidFill>
                          <a:effectLst/>
                          <a:latin typeface="Calibri"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rPr>
                        <a:t>All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rPr>
                        <a:t>Paul Meade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rPr>
                        <a:t>DPE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Tree>
    <p:extLst>
      <p:ext uri="{BB962C8B-B14F-4D97-AF65-F5344CB8AC3E}">
        <p14:creationId xmlns:p14="http://schemas.microsoft.com/office/powerpoint/2010/main" val="81134584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Documentation</a:t>
            </a:r>
            <a:endParaRPr lang="en-US" dirty="0"/>
          </a:p>
        </p:txBody>
      </p:sp>
      <p:sp>
        <p:nvSpPr>
          <p:cNvPr id="3" name="Content Placeholder 2"/>
          <p:cNvSpPr>
            <a:spLocks noGrp="1"/>
          </p:cNvSpPr>
          <p:nvPr>
            <p:ph idx="1"/>
          </p:nvPr>
        </p:nvSpPr>
        <p:spPr>
          <a:xfrm>
            <a:off x="599792" y="1425074"/>
            <a:ext cx="7944416" cy="3762561"/>
          </a:xfrm>
        </p:spPr>
        <p:txBody>
          <a:bodyPr>
            <a:normAutofit/>
          </a:bodyPr>
          <a:lstStyle/>
          <a:p>
            <a:r>
              <a:rPr lang="en-US" sz="2600" dirty="0" smtClean="0"/>
              <a:t>Status of documentation:</a:t>
            </a:r>
          </a:p>
          <a:p>
            <a:pPr lvl="1"/>
            <a:r>
              <a:rPr lang="en-US" sz="2200" dirty="0" smtClean="0"/>
              <a:t>Current or updated ATBD: </a:t>
            </a:r>
            <a:r>
              <a:rPr lang="en-US" sz="2200" i="1" dirty="0" smtClean="0"/>
              <a:t>Up to date</a:t>
            </a:r>
          </a:p>
          <a:p>
            <a:pPr lvl="1"/>
            <a:r>
              <a:rPr lang="en-US" sz="2200" dirty="0" smtClean="0"/>
              <a:t>Current or updated OAD</a:t>
            </a:r>
            <a:r>
              <a:rPr lang="en-US" sz="2200" dirty="0"/>
              <a:t>: </a:t>
            </a:r>
            <a:r>
              <a:rPr lang="en-US" sz="2200" i="1" dirty="0"/>
              <a:t>Up to </a:t>
            </a:r>
            <a:r>
              <a:rPr lang="en-US" sz="2200" i="1" dirty="0" smtClean="0"/>
              <a:t>date</a:t>
            </a:r>
          </a:p>
          <a:p>
            <a:pPr lvl="1"/>
            <a:r>
              <a:rPr lang="en-US" sz="2200" dirty="0" smtClean="0"/>
              <a:t>README file for </a:t>
            </a:r>
            <a:r>
              <a:rPr lang="en-US" sz="2200" dirty="0"/>
              <a:t>CLASS: </a:t>
            </a:r>
            <a:r>
              <a:rPr lang="en-US" sz="2200" i="1" dirty="0"/>
              <a:t>Up to </a:t>
            </a:r>
            <a:r>
              <a:rPr lang="en-US" sz="2200" i="1" dirty="0" smtClean="0"/>
              <a:t>date</a:t>
            </a:r>
            <a:endParaRPr lang="en-US" sz="2600" i="1" dirty="0"/>
          </a:p>
          <a:p>
            <a:pPr marL="457200" lvl="1" indent="0">
              <a:buNone/>
            </a:pPr>
            <a:endParaRPr lang="en-US" sz="2600" dirty="0" smtClean="0"/>
          </a:p>
        </p:txBody>
      </p:sp>
      <p:sp>
        <p:nvSpPr>
          <p:cNvPr id="4" name="Slide Number Placeholder 3"/>
          <p:cNvSpPr>
            <a:spLocks noGrp="1"/>
          </p:cNvSpPr>
          <p:nvPr>
            <p:ph type="sldNum" sz="quarter" idx="12"/>
          </p:nvPr>
        </p:nvSpPr>
        <p:spPr/>
        <p:txBody>
          <a:bodyPr/>
          <a:lstStyle/>
          <a:p>
            <a:fld id="{96E36F11-A39A-294D-A59D-6180D50ED29D}" type="slidenum">
              <a:rPr lang="en-US" smtClean="0"/>
              <a:pPr/>
              <a:t>30</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Identification of Processing Environment</a:t>
            </a:r>
            <a:endParaRPr lang="en-US" dirty="0"/>
          </a:p>
        </p:txBody>
      </p:sp>
      <p:sp>
        <p:nvSpPr>
          <p:cNvPr id="3" name="Content Placeholder 2"/>
          <p:cNvSpPr>
            <a:spLocks noGrp="1"/>
          </p:cNvSpPr>
          <p:nvPr>
            <p:ph idx="1"/>
          </p:nvPr>
        </p:nvSpPr>
        <p:spPr>
          <a:xfrm>
            <a:off x="599792" y="1425074"/>
            <a:ext cx="7944416" cy="4520656"/>
          </a:xfrm>
        </p:spPr>
        <p:txBody>
          <a:bodyPr>
            <a:normAutofit lnSpcReduction="10000"/>
          </a:bodyPr>
          <a:lstStyle/>
          <a:p>
            <a:r>
              <a:rPr lang="en-US" sz="2000" dirty="0" smtClean="0"/>
              <a:t>IDPS or NDE build (version) number and effective date:</a:t>
            </a:r>
          </a:p>
          <a:p>
            <a:pPr lvl="1"/>
            <a:r>
              <a:rPr lang="en-US" sz="1800" dirty="0" smtClean="0"/>
              <a:t>Validation results were from July 2012 through April 2014.</a:t>
            </a:r>
          </a:p>
          <a:p>
            <a:pPr lvl="1"/>
            <a:r>
              <a:rPr lang="en-US" sz="1800" dirty="0" smtClean="0"/>
              <a:t>Mx6.6 (Feb 28, 2012) through 8.3 (March 18, 2014). Most validation results based on the EDR from builds 6.7 and 8.0. </a:t>
            </a:r>
          </a:p>
          <a:p>
            <a:pPr lvl="1"/>
            <a:r>
              <a:rPr lang="en-US" sz="1800" dirty="0" smtClean="0"/>
              <a:t>Effective date: </a:t>
            </a:r>
            <a:r>
              <a:rPr lang="en-US" sz="1600" dirty="0"/>
              <a:t>N/</a:t>
            </a:r>
            <a:r>
              <a:rPr lang="en-US" sz="1600" dirty="0" smtClean="0"/>
              <a:t>A; </a:t>
            </a:r>
            <a:r>
              <a:rPr lang="en-US" sz="1600" dirty="0"/>
              <a:t>the product is not recommended for Validated Stage 1 maturity</a:t>
            </a:r>
            <a:endParaRPr lang="en-US" sz="1800" dirty="0" smtClean="0"/>
          </a:p>
          <a:p>
            <a:r>
              <a:rPr lang="en-US" sz="2000" dirty="0" smtClean="0"/>
              <a:t>Algorithm version: 1</a:t>
            </a:r>
            <a:r>
              <a:rPr lang="en-US" sz="1800" dirty="0" smtClean="0"/>
              <a:t>.</a:t>
            </a:r>
            <a:r>
              <a:rPr lang="en-US" sz="1800" dirty="0"/>
              <a:t>O.000.001 - </a:t>
            </a:r>
            <a:r>
              <a:rPr lang="en-US" sz="1800" dirty="0" smtClean="0"/>
              <a:t>1.</a:t>
            </a:r>
            <a:r>
              <a:rPr lang="en-US" sz="1800" dirty="0"/>
              <a:t>O.</a:t>
            </a:r>
            <a:r>
              <a:rPr lang="en-US" sz="1800" dirty="0" smtClean="0"/>
              <a:t>000.003</a:t>
            </a:r>
            <a:endParaRPr lang="en-US" sz="2000" dirty="0" smtClean="0"/>
          </a:p>
          <a:p>
            <a:r>
              <a:rPr lang="en-US" sz="2000" dirty="0" smtClean="0"/>
              <a:t>LUTS: </a:t>
            </a:r>
          </a:p>
          <a:p>
            <a:pPr lvl="1"/>
            <a:r>
              <a:rPr lang="en-US" sz="1600" dirty="0" smtClean="0"/>
              <a:t>VIIRS</a:t>
            </a:r>
            <a:r>
              <a:rPr lang="en-US" sz="1600" dirty="0"/>
              <a:t>-SNOWDEPTH-THICKNESS-LUT</a:t>
            </a:r>
            <a:r>
              <a:rPr lang="en-US" sz="1600" dirty="0" smtClean="0"/>
              <a:t>: 1</a:t>
            </a:r>
            <a:r>
              <a:rPr lang="en-US" sz="1600" dirty="0"/>
              <a:t>-D-NPP-1 (12/02/2009</a:t>
            </a:r>
            <a:r>
              <a:rPr lang="en-US" sz="1600" dirty="0" smtClean="0"/>
              <a:t>)</a:t>
            </a:r>
          </a:p>
          <a:p>
            <a:pPr lvl="1"/>
            <a:r>
              <a:rPr lang="en-US" sz="1600" dirty="0" smtClean="0"/>
              <a:t>VIIRS</a:t>
            </a:r>
            <a:r>
              <a:rPr lang="en-US" sz="1600" dirty="0"/>
              <a:t>-ATMOS-BROAD-TRANSMIT-LUT: </a:t>
            </a:r>
            <a:r>
              <a:rPr lang="en-US" sz="1600" dirty="0" smtClean="0"/>
              <a:t>1</a:t>
            </a:r>
            <a:r>
              <a:rPr lang="en-US" sz="1600" dirty="0"/>
              <a:t>-D-NPP-1 (11/10/2001</a:t>
            </a:r>
            <a:r>
              <a:rPr lang="en-US" sz="1600" dirty="0" smtClean="0"/>
              <a:t>) (This </a:t>
            </a:r>
            <a:r>
              <a:rPr lang="en-US" sz="1600" dirty="0"/>
              <a:t>is the </a:t>
            </a:r>
            <a:r>
              <a:rPr lang="en-US" sz="1600" dirty="0" smtClean="0"/>
              <a:t>Broadband </a:t>
            </a:r>
            <a:r>
              <a:rPr lang="en-US" sz="1600" dirty="0"/>
              <a:t>Albedo </a:t>
            </a:r>
            <a:r>
              <a:rPr lang="en-US" sz="1600" dirty="0" smtClean="0"/>
              <a:t>LUT)</a:t>
            </a:r>
          </a:p>
          <a:p>
            <a:pPr lvl="1"/>
            <a:r>
              <a:rPr lang="en-US" sz="1600" dirty="0" smtClean="0"/>
              <a:t>ICE</a:t>
            </a:r>
            <a:r>
              <a:rPr lang="en-US" sz="1600" dirty="0"/>
              <a:t>-REFLECTANCE-LUT</a:t>
            </a:r>
            <a:r>
              <a:rPr lang="en-US" sz="1600" dirty="0" smtClean="0"/>
              <a:t>: 1</a:t>
            </a:r>
            <a:r>
              <a:rPr lang="en-US" sz="1600" dirty="0"/>
              <a:t>-D-NPP-1 (12/02/2009</a:t>
            </a:r>
            <a:r>
              <a:rPr lang="en-US" sz="1600" dirty="0" smtClean="0"/>
              <a:t>)</a:t>
            </a:r>
            <a:endParaRPr lang="en-US" sz="1600" dirty="0" smtClean="0"/>
          </a:p>
          <a:p>
            <a:r>
              <a:rPr lang="en-US" sz="2000" dirty="0" smtClean="0"/>
              <a:t>Description </a:t>
            </a:r>
            <a:r>
              <a:rPr lang="en-US" sz="2000" dirty="0" smtClean="0"/>
              <a:t>of environment used to achieve </a:t>
            </a:r>
            <a:r>
              <a:rPr lang="en-US" sz="2000" dirty="0" err="1" smtClean="0"/>
              <a:t>val</a:t>
            </a:r>
            <a:r>
              <a:rPr lang="en-US" sz="2000" dirty="0" smtClean="0"/>
              <a:t> stage 1</a:t>
            </a:r>
          </a:p>
          <a:p>
            <a:pPr lvl="1"/>
            <a:r>
              <a:rPr lang="en-US" sz="1800" dirty="0" smtClean="0"/>
              <a:t>The SIC EDR was obtained from CLASS.</a:t>
            </a:r>
          </a:p>
          <a:p>
            <a:pPr lvl="1"/>
            <a:r>
              <a:rPr lang="en-US" sz="1800" dirty="0" smtClean="0"/>
              <a:t>Build dates are listed above.</a:t>
            </a:r>
          </a:p>
          <a:p>
            <a:endParaRPr lang="en-US" sz="2000" dirty="0" smtClean="0"/>
          </a:p>
        </p:txBody>
      </p:sp>
      <p:sp>
        <p:nvSpPr>
          <p:cNvPr id="4" name="Slide Number Placeholder 3"/>
          <p:cNvSpPr>
            <a:spLocks noGrp="1"/>
          </p:cNvSpPr>
          <p:nvPr>
            <p:ph type="sldNum" sz="quarter" idx="12"/>
          </p:nvPr>
        </p:nvSpPr>
        <p:spPr/>
        <p:txBody>
          <a:bodyPr/>
          <a:lstStyle/>
          <a:p>
            <a:fld id="{96E36F11-A39A-294D-A59D-6180D50ED29D}" type="slidenum">
              <a:rPr lang="en-US" smtClean="0"/>
              <a:pPr/>
              <a:t>31</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0756477B-AE6E-439E-A4DA-7F184F660519}" type="slidenum">
              <a:rPr lang="en-US"/>
              <a:pPr/>
              <a:t>32</a:t>
            </a:fld>
            <a:endParaRPr lang="en-US" dirty="0"/>
          </a:p>
        </p:txBody>
      </p:sp>
      <p:sp>
        <p:nvSpPr>
          <p:cNvPr id="3212290" name="Rectangle 2"/>
          <p:cNvSpPr>
            <a:spLocks noGrp="1" noChangeArrowheads="1"/>
          </p:cNvSpPr>
          <p:nvPr>
            <p:ph type="title"/>
          </p:nvPr>
        </p:nvSpPr>
        <p:spPr>
          <a:xfrm>
            <a:off x="1251910" y="190499"/>
            <a:ext cx="6781800" cy="602264"/>
          </a:xfrm>
        </p:spPr>
        <p:txBody>
          <a:bodyPr>
            <a:noAutofit/>
          </a:bodyPr>
          <a:lstStyle/>
          <a:p>
            <a:r>
              <a:rPr lang="en-US" sz="3200" dirty="0" smtClean="0"/>
              <a:t>User Feedback</a:t>
            </a:r>
            <a:endParaRPr lang="en-US" sz="3200" dirty="0"/>
          </a:p>
        </p:txBody>
      </p:sp>
      <p:sp>
        <p:nvSpPr>
          <p:cNvPr id="3212291" name="Rectangle 3"/>
          <p:cNvSpPr>
            <a:spLocks noGrp="1" noChangeArrowheads="1"/>
          </p:cNvSpPr>
          <p:nvPr>
            <p:ph type="body" idx="1"/>
          </p:nvPr>
        </p:nvSpPr>
        <p:spPr>
          <a:xfrm>
            <a:off x="152400" y="1196491"/>
            <a:ext cx="8839200" cy="5524984"/>
          </a:xfrm>
          <a:noFill/>
          <a:ln/>
        </p:spPr>
        <p:txBody>
          <a:bodyPr>
            <a:noAutofit/>
          </a:bodyPr>
          <a:lstStyle/>
          <a:p>
            <a:pPr marL="0" indent="0">
              <a:lnSpc>
                <a:spcPct val="80000"/>
              </a:lnSpc>
              <a:buNone/>
              <a:tabLst>
                <a:tab pos="1600200" algn="l"/>
              </a:tabLst>
            </a:pPr>
            <a:r>
              <a:rPr lang="en-US" sz="2000" dirty="0" smtClean="0"/>
              <a:t>From </a:t>
            </a:r>
            <a:r>
              <a:rPr lang="en-US" sz="2000" dirty="0"/>
              <a:t>2014 STAR JPSS Annual </a:t>
            </a:r>
            <a:r>
              <a:rPr lang="en-US" sz="2000" dirty="0" smtClean="0"/>
              <a:t>Meeting. </a:t>
            </a:r>
          </a:p>
          <a:p>
            <a:pPr marL="0" indent="0">
              <a:lnSpc>
                <a:spcPct val="80000"/>
              </a:lnSpc>
              <a:buNone/>
              <a:tabLst>
                <a:tab pos="1600200" algn="l"/>
              </a:tabLst>
            </a:pPr>
            <a:endParaRPr lang="en-US" sz="2000" dirty="0" smtClean="0"/>
          </a:p>
          <a:p>
            <a:pPr>
              <a:lnSpc>
                <a:spcPct val="80000"/>
              </a:lnSpc>
              <a:tabLst>
                <a:tab pos="1600200" algn="l"/>
              </a:tabLst>
            </a:pPr>
            <a:r>
              <a:rPr lang="en-US" sz="2000" dirty="0" smtClean="0">
                <a:solidFill>
                  <a:srgbClr val="800000"/>
                </a:solidFill>
                <a:effectLst/>
              </a:rPr>
              <a:t>Main u</a:t>
            </a:r>
            <a:r>
              <a:rPr lang="en-US" sz="2000" dirty="0" smtClean="0">
                <a:solidFill>
                  <a:srgbClr val="800000"/>
                </a:solidFill>
              </a:rPr>
              <a:t>sers</a:t>
            </a:r>
            <a:endParaRPr lang="en-US" sz="2000" dirty="0" smtClean="0">
              <a:solidFill>
                <a:srgbClr val="800000"/>
              </a:solidFill>
              <a:effectLst/>
            </a:endParaRPr>
          </a:p>
          <a:p>
            <a:pPr lvl="1">
              <a:lnSpc>
                <a:spcPct val="80000"/>
              </a:lnSpc>
              <a:spcBef>
                <a:spcPts val="300"/>
              </a:spcBef>
              <a:spcAft>
                <a:spcPts val="600"/>
              </a:spcAft>
              <a:buFont typeface="Calibri" pitchFamily="34" charset="0"/>
              <a:buChar char="−"/>
              <a:tabLst>
                <a:tab pos="1600200" algn="l"/>
                <a:tab pos="1995488" algn="l"/>
              </a:tabLst>
            </a:pPr>
            <a:r>
              <a:rPr lang="en-US" sz="2000" dirty="0" smtClean="0"/>
              <a:t>NIC, National/Naval Ice Center </a:t>
            </a:r>
          </a:p>
          <a:p>
            <a:pPr lvl="1">
              <a:lnSpc>
                <a:spcPct val="80000"/>
              </a:lnSpc>
              <a:spcBef>
                <a:spcPts val="300"/>
              </a:spcBef>
              <a:spcAft>
                <a:spcPts val="600"/>
              </a:spcAft>
              <a:buFont typeface="Calibri" pitchFamily="34" charset="0"/>
              <a:buChar char="−"/>
              <a:tabLst>
                <a:tab pos="1600200" algn="l"/>
                <a:tab pos="1995488" algn="l"/>
              </a:tabLst>
            </a:pPr>
            <a:r>
              <a:rPr lang="en-US" sz="2000" dirty="0" smtClean="0"/>
              <a:t>Naval Research Laboratory and NAVO</a:t>
            </a:r>
          </a:p>
          <a:p>
            <a:pPr lvl="1">
              <a:lnSpc>
                <a:spcPct val="80000"/>
              </a:lnSpc>
              <a:spcBef>
                <a:spcPts val="300"/>
              </a:spcBef>
              <a:spcAft>
                <a:spcPts val="600"/>
              </a:spcAft>
              <a:buFont typeface="Calibri" pitchFamily="34" charset="0"/>
              <a:buChar char="−"/>
              <a:tabLst>
                <a:tab pos="1600200" algn="l"/>
                <a:tab pos="1995488" algn="l"/>
              </a:tabLst>
            </a:pPr>
            <a:r>
              <a:rPr lang="en-US" sz="2000" dirty="0" smtClean="0"/>
              <a:t>NWS, including the Alaska Ice Desk and NCEP/EMC</a:t>
            </a:r>
          </a:p>
          <a:p>
            <a:pPr>
              <a:lnSpc>
                <a:spcPct val="80000"/>
              </a:lnSpc>
              <a:spcBef>
                <a:spcPts val="300"/>
              </a:spcBef>
              <a:spcAft>
                <a:spcPts val="600"/>
              </a:spcAft>
              <a:tabLst>
                <a:tab pos="1600200" algn="l"/>
                <a:tab pos="1995488" algn="l"/>
              </a:tabLst>
            </a:pPr>
            <a:r>
              <a:rPr lang="en-US" sz="2000" dirty="0" smtClean="0">
                <a:solidFill>
                  <a:srgbClr val="800000"/>
                </a:solidFill>
              </a:rPr>
              <a:t>Summary from the NIC: </a:t>
            </a:r>
            <a:r>
              <a:rPr lang="en-US" sz="2000" dirty="0">
                <a:latin typeface="Calibri" charset="0"/>
              </a:rPr>
              <a:t>The VIIRS Ice Age Product </a:t>
            </a:r>
            <a:r>
              <a:rPr lang="en-US" sz="2000" dirty="0" smtClean="0">
                <a:latin typeface="Calibri" charset="0"/>
              </a:rPr>
              <a:t>will </a:t>
            </a:r>
            <a:r>
              <a:rPr lang="en-US" sz="2000" dirty="0">
                <a:latin typeface="Calibri" charset="0"/>
              </a:rPr>
              <a:t>be used by NIC on a limited basis to map ice extent, but has no utility for ice age identification. Needs algorithm improvement to be apply Ice Age product in operational ice charting or NWP assimilation</a:t>
            </a:r>
            <a:r>
              <a:rPr lang="en-US" sz="2000" dirty="0" smtClean="0">
                <a:latin typeface="Calibri" charset="0"/>
              </a:rPr>
              <a:t>. (</a:t>
            </a:r>
            <a:r>
              <a:rPr lang="en-US" sz="2000" dirty="0" smtClean="0">
                <a:solidFill>
                  <a:srgbClr val="800000"/>
                </a:solidFill>
                <a:latin typeface="Calibri" charset="0"/>
              </a:rPr>
              <a:t>Same sentiment from the NWS Alaska Ice Desk</a:t>
            </a:r>
            <a:r>
              <a:rPr lang="en-US" sz="2000" dirty="0" smtClean="0">
                <a:latin typeface="Calibri" charset="0"/>
              </a:rPr>
              <a:t>)</a:t>
            </a:r>
          </a:p>
          <a:p>
            <a:pPr>
              <a:lnSpc>
                <a:spcPct val="80000"/>
              </a:lnSpc>
              <a:spcBef>
                <a:spcPts val="300"/>
              </a:spcBef>
              <a:spcAft>
                <a:spcPts val="600"/>
              </a:spcAft>
              <a:tabLst>
                <a:tab pos="1600200" algn="l"/>
                <a:tab pos="1995488" algn="l"/>
              </a:tabLst>
            </a:pPr>
            <a:r>
              <a:rPr lang="en-US" sz="2000" dirty="0" smtClean="0">
                <a:solidFill>
                  <a:srgbClr val="800000"/>
                </a:solidFill>
                <a:latin typeface="Calibri" charset="0"/>
              </a:rPr>
              <a:t>EMC: </a:t>
            </a:r>
            <a:r>
              <a:rPr lang="en-US" sz="2000" dirty="0" smtClean="0">
                <a:latin typeface="Calibri" charset="0"/>
              </a:rPr>
              <a:t>No plans to use this product.</a:t>
            </a:r>
          </a:p>
          <a:p>
            <a:pPr>
              <a:lnSpc>
                <a:spcPct val="80000"/>
              </a:lnSpc>
              <a:spcBef>
                <a:spcPts val="300"/>
              </a:spcBef>
              <a:spcAft>
                <a:spcPts val="600"/>
              </a:spcAft>
              <a:tabLst>
                <a:tab pos="1600200" algn="l"/>
                <a:tab pos="1995488" algn="l"/>
              </a:tabLst>
            </a:pPr>
            <a:r>
              <a:rPr lang="en-US" sz="2000" dirty="0" smtClean="0">
                <a:solidFill>
                  <a:srgbClr val="800000"/>
                </a:solidFill>
                <a:latin typeface="Calibri" charset="0"/>
              </a:rPr>
              <a:t>Other comments:</a:t>
            </a:r>
          </a:p>
          <a:p>
            <a:pPr lvl="1">
              <a:lnSpc>
                <a:spcPct val="80000"/>
              </a:lnSpc>
              <a:spcBef>
                <a:spcPts val="300"/>
              </a:spcBef>
              <a:spcAft>
                <a:spcPts val="600"/>
              </a:spcAft>
              <a:tabLst>
                <a:tab pos="1600200" algn="l"/>
                <a:tab pos="1995488" algn="l"/>
              </a:tabLst>
            </a:pPr>
            <a:r>
              <a:rPr lang="en-US" sz="1600" dirty="0" smtClean="0">
                <a:solidFill>
                  <a:srgbClr val="800000"/>
                </a:solidFill>
              </a:rPr>
              <a:t>Continuity</a:t>
            </a:r>
            <a:r>
              <a:rPr lang="en-US" sz="1600" dirty="0" smtClean="0"/>
              <a:t>: VIIRS, AMSR2, and ATMS products </a:t>
            </a:r>
            <a:r>
              <a:rPr lang="en-US" sz="1600" dirty="0"/>
              <a:t>provide continuity with products from heritage imagers such as AVHRR, MODIS, and </a:t>
            </a:r>
            <a:r>
              <a:rPr lang="en-US" sz="1600" dirty="0" smtClean="0"/>
              <a:t>OLS for some products.</a:t>
            </a:r>
          </a:p>
          <a:p>
            <a:pPr lvl="1">
              <a:lnSpc>
                <a:spcPct val="80000"/>
              </a:lnSpc>
              <a:spcBef>
                <a:spcPts val="300"/>
              </a:spcBef>
              <a:spcAft>
                <a:spcPts val="600"/>
              </a:spcAft>
              <a:tabLst>
                <a:tab pos="1600200" algn="l"/>
                <a:tab pos="1995488" algn="l"/>
              </a:tabLst>
            </a:pPr>
            <a:r>
              <a:rPr lang="en-US" sz="1600" dirty="0" smtClean="0">
                <a:solidFill>
                  <a:srgbClr val="800000"/>
                </a:solidFill>
              </a:rPr>
              <a:t>What </a:t>
            </a:r>
            <a:r>
              <a:rPr lang="en-US" sz="1600" dirty="0">
                <a:solidFill>
                  <a:srgbClr val="800000"/>
                </a:solidFill>
              </a:rPr>
              <a:t>more can we get? </a:t>
            </a:r>
            <a:r>
              <a:rPr lang="en-US" sz="1600" dirty="0" smtClean="0"/>
              <a:t>Freshwater </a:t>
            </a:r>
            <a:r>
              <a:rPr lang="en-US" sz="1600" dirty="0"/>
              <a:t>ice concentration and </a:t>
            </a:r>
            <a:r>
              <a:rPr lang="en-US" sz="1600" dirty="0" smtClean="0"/>
              <a:t>thickness.</a:t>
            </a:r>
          </a:p>
        </p:txBody>
      </p:sp>
    </p:spTree>
    <p:extLst>
      <p:ext uri="{BB962C8B-B14F-4D97-AF65-F5344CB8AC3E}">
        <p14:creationId xmlns:p14="http://schemas.microsoft.com/office/powerpoint/2010/main" val="312957360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normAutofit/>
          </a:bodyPr>
          <a:lstStyle/>
          <a:p>
            <a:pPr eaLnBrk="1" hangingPunct="1"/>
            <a:r>
              <a:rPr lang="en-US" dirty="0" smtClean="0">
                <a:latin typeface="Calibri" charset="0"/>
                <a:ea typeface="ＭＳ Ｐゴシック" charset="0"/>
                <a:cs typeface="ＭＳ Ｐゴシック" charset="0"/>
              </a:rPr>
              <a:t>Conclusion</a:t>
            </a:r>
            <a:endParaRPr lang="en-US" dirty="0">
              <a:latin typeface="Calibri" charset="0"/>
              <a:ea typeface="ＭＳ Ｐゴシック" charset="0"/>
              <a:cs typeface="ＭＳ Ｐゴシック" charset="0"/>
            </a:endParaRPr>
          </a:p>
        </p:txBody>
      </p:sp>
      <p:sp>
        <p:nvSpPr>
          <p:cNvPr id="16388" name="Slide Number Placeholder 3"/>
          <p:cNvSpPr>
            <a:spLocks noGrp="1"/>
          </p:cNvSpPr>
          <p:nvPr>
            <p:ph type="sldNum" sz="quarter" idx="12"/>
          </p:nvPr>
        </p:nvSpPr>
        <p:spPr bwMode="auto">
          <a:xfrm>
            <a:off x="6473822" y="730763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80D7BD-D621-7544-B512-A4F1F388305E}" type="slidenum">
              <a:rPr lang="en-US" sz="1200">
                <a:solidFill>
                  <a:srgbClr val="898989"/>
                </a:solidFill>
                <a:latin typeface="Calibri" charset="0"/>
              </a:rPr>
              <a:pPr eaLnBrk="1" hangingPunct="1"/>
              <a:t>33</a:t>
            </a:fld>
            <a:endParaRPr lang="en-US" sz="1200">
              <a:solidFill>
                <a:srgbClr val="898989"/>
              </a:solidFill>
              <a:latin typeface="Calibri" charset="0"/>
            </a:endParaRPr>
          </a:p>
        </p:txBody>
      </p:sp>
      <p:pic>
        <p:nvPicPr>
          <p:cNvPr id="8"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31978" y="1199945"/>
            <a:ext cx="3253167" cy="3253167"/>
          </a:xfrm>
        </p:spPr>
      </p:pic>
      <p:sp>
        <p:nvSpPr>
          <p:cNvPr id="2" name="Rectangle 1"/>
          <p:cNvSpPr/>
          <p:nvPr/>
        </p:nvSpPr>
        <p:spPr>
          <a:xfrm>
            <a:off x="273946" y="1224002"/>
            <a:ext cx="4954731" cy="5324535"/>
          </a:xfrm>
          <a:prstGeom prst="rect">
            <a:avLst/>
          </a:prstGeom>
        </p:spPr>
        <p:txBody>
          <a:bodyPr wrap="square">
            <a:spAutoFit/>
          </a:bodyPr>
          <a:lstStyle/>
          <a:p>
            <a:r>
              <a:rPr lang="en-US" sz="2000" dirty="0"/>
              <a:t>The </a:t>
            </a:r>
            <a:r>
              <a:rPr lang="en-US" sz="2000" dirty="0" smtClean="0"/>
              <a:t>Sea Ice Characterization EDR </a:t>
            </a:r>
            <a:r>
              <a:rPr lang="en-US" sz="2000" u="sng" dirty="0" smtClean="0"/>
              <a:t>does</a:t>
            </a:r>
            <a:r>
              <a:rPr lang="en-US" sz="2000" dirty="0" smtClean="0"/>
              <a:t> meet the threshold attributes for a limited set of samples, but does </a:t>
            </a:r>
            <a:r>
              <a:rPr lang="en-US" sz="2000" u="sng" dirty="0" smtClean="0"/>
              <a:t>not</a:t>
            </a:r>
            <a:r>
              <a:rPr lang="en-US" sz="2000" dirty="0" smtClean="0"/>
              <a:t> meet the requirements overall, particularly if the 70% probability of correct typing applies to each ice class.</a:t>
            </a:r>
          </a:p>
          <a:p>
            <a:endParaRPr lang="en-US" sz="2000" dirty="0"/>
          </a:p>
          <a:p>
            <a:r>
              <a:rPr lang="en-US" sz="2000" dirty="0" smtClean="0"/>
              <a:t>Solutions </a:t>
            </a:r>
            <a:r>
              <a:rPr lang="en-US" sz="2000" dirty="0"/>
              <a:t>are elusive. One alternate algorithm has been investigated</a:t>
            </a:r>
            <a:r>
              <a:rPr lang="en-US" sz="2000" dirty="0" smtClean="0"/>
              <a:t>. </a:t>
            </a:r>
          </a:p>
          <a:p>
            <a:endParaRPr lang="en-US" sz="2000" dirty="0"/>
          </a:p>
          <a:p>
            <a:r>
              <a:rPr lang="en-US" sz="2000" dirty="0" smtClean="0"/>
              <a:t>Therefore, the Team defers to the AERB regarding the product maturity level. </a:t>
            </a:r>
          </a:p>
          <a:p>
            <a:endParaRPr lang="en-US" sz="2000" dirty="0"/>
          </a:p>
          <a:p>
            <a:r>
              <a:rPr lang="en-US" sz="2000" dirty="0" smtClean="0"/>
              <a:t>Regardless of the maturity level, the Team recommends that the NDE ice thickness product ultimately replace the SIC EDR as its operational ice characterization (age or thickness) product.</a:t>
            </a:r>
            <a:endParaRPr lang="en-US" sz="2000" dirty="0"/>
          </a:p>
        </p:txBody>
      </p:sp>
    </p:spTree>
    <p:extLst>
      <p:ext uri="{BB962C8B-B14F-4D97-AF65-F5344CB8AC3E}">
        <p14:creationId xmlns:p14="http://schemas.microsoft.com/office/powerpoint/2010/main" val="245824994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6E36F11-A39A-294D-A59D-6180D50ED29D}" type="slidenum">
              <a:rPr lang="en-US" smtClean="0"/>
              <a:pPr/>
              <a:t>34</a:t>
            </a:fld>
            <a:endParaRPr lang="en-US"/>
          </a:p>
        </p:txBody>
      </p:sp>
      <p:pic>
        <p:nvPicPr>
          <p:cNvPr id="7" name="Picture 8" descr="circl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4197" y="1542097"/>
            <a:ext cx="4314185" cy="4676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153876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Shape 315"/>
          <p:cNvSpPr txBox="1">
            <a:spLocks noGrp="1"/>
          </p:cNvSpPr>
          <p:nvPr>
            <p:ph type="title"/>
          </p:nvPr>
        </p:nvSpPr>
        <p:spPr>
          <a:xfrm>
            <a:off x="438150" y="38100"/>
            <a:ext cx="8229600" cy="823092"/>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200" b="0" i="0" u="none" strike="noStrike" cap="none" baseline="0" dirty="0" smtClean="0">
                <a:solidFill>
                  <a:schemeClr val="dk1"/>
                </a:solidFill>
                <a:latin typeface="Calibri"/>
                <a:ea typeface="Calibri"/>
                <a:cs typeface="Calibri"/>
                <a:sym typeface="Calibri"/>
              </a:rPr>
              <a:t>Plans, Milestones</a:t>
            </a:r>
            <a:endParaRPr lang="en-US" sz="3200" b="0" i="0" u="none" strike="noStrike" cap="none" baseline="0" dirty="0">
              <a:solidFill>
                <a:schemeClr val="dk1"/>
              </a:solidFill>
              <a:latin typeface="Calibri"/>
              <a:ea typeface="Calibri"/>
              <a:cs typeface="Calibri"/>
              <a:sym typeface="Calibri"/>
            </a:endParaRPr>
          </a:p>
        </p:txBody>
      </p:sp>
      <p:sp>
        <p:nvSpPr>
          <p:cNvPr id="316" name="Shape 31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r>
              <a:rPr lang="en-US"/>
              <a:t> </a:t>
            </a:r>
          </a:p>
        </p:txBody>
      </p:sp>
      <p:graphicFrame>
        <p:nvGraphicFramePr>
          <p:cNvPr id="317" name="Shape 317"/>
          <p:cNvGraphicFramePr/>
          <p:nvPr>
            <p:extLst>
              <p:ext uri="{D42A27DB-BD31-4B8C-83A1-F6EECF244321}">
                <p14:modId xmlns:p14="http://schemas.microsoft.com/office/powerpoint/2010/main" val="1692174117"/>
              </p:ext>
            </p:extLst>
          </p:nvPr>
        </p:nvGraphicFramePr>
        <p:xfrm>
          <a:off x="228600" y="1219200"/>
          <a:ext cx="8534400" cy="4729030"/>
        </p:xfrm>
        <a:graphic>
          <a:graphicData uri="http://schemas.openxmlformats.org/drawingml/2006/table">
            <a:tbl>
              <a:tblPr>
                <a:noFill/>
              </a:tblPr>
              <a:tblGrid>
                <a:gridCol w="790575"/>
                <a:gridCol w="4108450"/>
                <a:gridCol w="3635375"/>
              </a:tblGrid>
              <a:tr h="329225">
                <a:tc>
                  <a:txBody>
                    <a:bodyPr/>
                    <a:lstStyle/>
                    <a:p>
                      <a:endParaRPr sz="2000" dirty="0"/>
                    </a:p>
                  </a:txBody>
                  <a:tcPr marL="91450" marR="91450" marT="45725" marB="45725" anchor="ctr">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38100" cap="flat">
                      <a:solidFill>
                        <a:schemeClr val="lt1"/>
                      </a:solidFill>
                      <a:prstDash val="solid"/>
                      <a:round/>
                      <a:headEnd type="none" w="med" len="med"/>
                      <a:tailEnd type="none" w="med" len="med"/>
                    </a:lnB>
                    <a:solidFill>
                      <a:schemeClr val="accent1"/>
                    </a:solidFill>
                  </a:tcPr>
                </a:tc>
                <a:tc>
                  <a:txBody>
                    <a:bodyPr/>
                    <a:lstStyle/>
                    <a:p>
                      <a:pPr marL="0" marR="0" lvl="0" indent="0" algn="ctr" rtl="0">
                        <a:lnSpc>
                          <a:spcPct val="100000"/>
                        </a:lnSpc>
                        <a:spcBef>
                          <a:spcPts val="0"/>
                        </a:spcBef>
                        <a:spcAft>
                          <a:spcPts val="0"/>
                        </a:spcAft>
                        <a:buClr>
                          <a:srgbClr val="FFFFFF"/>
                        </a:buClr>
                        <a:buSzPct val="25000"/>
                        <a:buFont typeface="Calibri"/>
                        <a:buNone/>
                      </a:pPr>
                      <a:r>
                        <a:rPr lang="en-US" sz="1600" b="1" i="0" u="none" strike="noStrike" cap="none" baseline="0" dirty="0">
                          <a:solidFill>
                            <a:srgbClr val="FFFFFF"/>
                          </a:solidFill>
                          <a:latin typeface="Calibri"/>
                          <a:ea typeface="Calibri"/>
                          <a:cs typeface="Calibri"/>
                          <a:sym typeface="Calibri"/>
                        </a:rPr>
                        <a:t>Suomi NPP</a:t>
                      </a:r>
                    </a:p>
                  </a:txBody>
                  <a:tcPr marL="91450" marR="91450" marT="45725" marB="45725" anchor="ctr">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38100" cap="flat">
                      <a:solidFill>
                        <a:schemeClr val="lt1"/>
                      </a:solidFill>
                      <a:prstDash val="solid"/>
                      <a:round/>
                      <a:headEnd type="none" w="med" len="med"/>
                      <a:tailEnd type="none" w="med" len="med"/>
                    </a:lnB>
                    <a:solidFill>
                      <a:schemeClr val="accent1"/>
                    </a:solidFill>
                  </a:tcPr>
                </a:tc>
                <a:tc>
                  <a:txBody>
                    <a:bodyPr/>
                    <a:lstStyle/>
                    <a:p>
                      <a:pPr marL="0" marR="0" lvl="0" indent="0" algn="ctr" rtl="0">
                        <a:lnSpc>
                          <a:spcPct val="100000"/>
                        </a:lnSpc>
                        <a:spcBef>
                          <a:spcPts val="0"/>
                        </a:spcBef>
                        <a:spcAft>
                          <a:spcPts val="0"/>
                        </a:spcAft>
                        <a:buClr>
                          <a:srgbClr val="FFFFFF"/>
                        </a:buClr>
                        <a:buSzPct val="25000"/>
                        <a:buFont typeface="Calibri"/>
                        <a:buNone/>
                      </a:pPr>
                      <a:r>
                        <a:rPr lang="en-US" sz="1600" b="1" i="0" u="none" strike="noStrike" cap="none" baseline="0">
                          <a:solidFill>
                            <a:srgbClr val="FFFFFF"/>
                          </a:solidFill>
                          <a:latin typeface="Calibri"/>
                          <a:ea typeface="Calibri"/>
                          <a:cs typeface="Calibri"/>
                          <a:sym typeface="Calibri"/>
                        </a:rPr>
                        <a:t>JPSS J1 </a:t>
                      </a:r>
                    </a:p>
                  </a:txBody>
                  <a:tcPr marL="91450" marR="91450" marT="45725" marB="45725" anchor="ctr">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38100" cap="flat">
                      <a:solidFill>
                        <a:schemeClr val="lt1"/>
                      </a:solidFill>
                      <a:prstDash val="solid"/>
                      <a:round/>
                      <a:headEnd type="none" w="med" len="med"/>
                      <a:tailEnd type="none" w="med" len="med"/>
                    </a:lnB>
                    <a:solidFill>
                      <a:schemeClr val="accent1"/>
                    </a:solidFill>
                  </a:tcPr>
                </a:tc>
              </a:tr>
              <a:tr h="1528775">
                <a:tc>
                  <a:txBody>
                    <a:bodyPr/>
                    <a:lstStyle/>
                    <a:p>
                      <a:pPr marL="0" marR="0" lvl="0" indent="0" algn="l" rtl="0">
                        <a:lnSpc>
                          <a:spcPct val="100000"/>
                        </a:lnSpc>
                        <a:spcBef>
                          <a:spcPts val="0"/>
                        </a:spcBef>
                        <a:spcAft>
                          <a:spcPts val="0"/>
                        </a:spcAft>
                        <a:buClr>
                          <a:srgbClr val="000000"/>
                        </a:buClr>
                        <a:buSzPct val="25000"/>
                        <a:buFont typeface="Calibri"/>
                        <a:buNone/>
                      </a:pPr>
                      <a:r>
                        <a:rPr lang="en-US" sz="1600" b="0" i="0" u="none" strike="noStrike" cap="none" baseline="0" dirty="0" smtClean="0">
                          <a:solidFill>
                            <a:srgbClr val="000000"/>
                          </a:solidFill>
                          <a:latin typeface="Calibri"/>
                          <a:ea typeface="Calibri"/>
                          <a:cs typeface="Calibri"/>
                          <a:sym typeface="Calibri"/>
                        </a:rPr>
                        <a:t>FY15</a:t>
                      </a:r>
                      <a:endParaRPr lang="en-US" sz="1600" b="0" i="0" u="none" strike="noStrike" cap="none" baseline="0" dirty="0">
                        <a:solidFill>
                          <a:srgbClr val="000000"/>
                        </a:solidFill>
                        <a:latin typeface="Calibri"/>
                        <a:ea typeface="Calibri"/>
                        <a:cs typeface="Calibri"/>
                        <a:sym typeface="Calibri"/>
                      </a:endParaRPr>
                    </a:p>
                  </a:txBody>
                  <a:tcPr marL="91450" marR="91450" marT="45725" marB="45725" anchor="ctr">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38100" cap="flat">
                      <a:solidFill>
                        <a:schemeClr val="lt1"/>
                      </a:solidFill>
                      <a:prstDash val="solid"/>
                      <a:round/>
                      <a:headEnd type="none" w="med" len="med"/>
                      <a:tailEnd type="none" w="med" len="med"/>
                    </a:lnT>
                    <a:lnB w="12700" cap="flat">
                      <a:solidFill>
                        <a:schemeClr val="lt1"/>
                      </a:solidFill>
                      <a:prstDash val="solid"/>
                      <a:round/>
                      <a:headEnd type="none" w="med" len="med"/>
                      <a:tailEnd type="none" w="med" len="med"/>
                    </a:lnB>
                    <a:solidFill>
                      <a:srgbClr val="D0D8E8"/>
                    </a:solidFill>
                  </a:tcPr>
                </a:tc>
                <a:tc>
                  <a:txBody>
                    <a:bodyPr/>
                    <a:lstStyle/>
                    <a:p>
                      <a:pPr marL="119063" marR="0" lvl="0" indent="-119063" algn="l" rtl="0">
                        <a:lnSpc>
                          <a:spcPct val="100000"/>
                        </a:lnSpc>
                        <a:spcBef>
                          <a:spcPts val="0"/>
                        </a:spcBef>
                        <a:spcAft>
                          <a:spcPts val="0"/>
                        </a:spcAft>
                        <a:buClr>
                          <a:srgbClr val="000000"/>
                        </a:buClr>
                        <a:buSzPct val="100000"/>
                        <a:buFont typeface="Calibri"/>
                        <a:buChar char="•"/>
                      </a:pPr>
                      <a:r>
                        <a:rPr lang="en-US" sz="1600" b="0" i="0" u="none" strike="noStrike" cap="none" baseline="0" dirty="0" smtClean="0">
                          <a:solidFill>
                            <a:srgbClr val="000000"/>
                          </a:solidFill>
                          <a:latin typeface="Calibri"/>
                          <a:ea typeface="Calibri"/>
                          <a:cs typeface="Calibri"/>
                          <a:sym typeface="Calibri"/>
                        </a:rPr>
                        <a:t>Validated Stage n (various) maturity reviews</a:t>
                      </a:r>
                    </a:p>
                    <a:p>
                      <a:pPr marL="119063" marR="0" lvl="0" indent="-119063" algn="l" rtl="0">
                        <a:lnSpc>
                          <a:spcPct val="100000"/>
                        </a:lnSpc>
                        <a:spcBef>
                          <a:spcPts val="0"/>
                        </a:spcBef>
                        <a:spcAft>
                          <a:spcPts val="0"/>
                        </a:spcAft>
                        <a:buClr>
                          <a:srgbClr val="000000"/>
                        </a:buClr>
                        <a:buSzPct val="100000"/>
                        <a:buFont typeface="Calibri"/>
                        <a:buChar char="•"/>
                      </a:pPr>
                      <a:r>
                        <a:rPr lang="en-US" sz="1600" b="0" i="0" u="none" strike="noStrike" cap="none" baseline="0" dirty="0" smtClean="0">
                          <a:solidFill>
                            <a:srgbClr val="000000"/>
                          </a:solidFill>
                          <a:latin typeface="Calibri"/>
                          <a:ea typeface="Calibri"/>
                          <a:cs typeface="Calibri"/>
                          <a:sym typeface="Calibri"/>
                        </a:rPr>
                        <a:t>Continued validation of all products</a:t>
                      </a:r>
                    </a:p>
                    <a:p>
                      <a:pPr marL="119063" marR="0" lvl="0" indent="-119063" algn="l" rtl="0">
                        <a:lnSpc>
                          <a:spcPct val="100000"/>
                        </a:lnSpc>
                        <a:spcBef>
                          <a:spcPts val="0"/>
                        </a:spcBef>
                        <a:spcAft>
                          <a:spcPts val="0"/>
                        </a:spcAft>
                        <a:buClr>
                          <a:srgbClr val="000000"/>
                        </a:buClr>
                        <a:buSzPct val="100000"/>
                        <a:buFont typeface="Calibri"/>
                        <a:buChar char="•"/>
                      </a:pPr>
                      <a:r>
                        <a:rPr lang="en-US" sz="1600" b="0" i="0" u="none" strike="noStrike" cap="none" baseline="0" dirty="0" smtClean="0">
                          <a:solidFill>
                            <a:srgbClr val="000000"/>
                          </a:solidFill>
                          <a:latin typeface="Calibri"/>
                          <a:ea typeface="Calibri"/>
                          <a:cs typeface="Calibri"/>
                          <a:sym typeface="Calibri"/>
                        </a:rPr>
                        <a:t>Improve or recommend replacement of Sea Ice Characterization algorithm</a:t>
                      </a:r>
                    </a:p>
                    <a:p>
                      <a:pPr marL="119063" marR="0" lvl="0" indent="-119063" algn="l" rtl="0">
                        <a:lnSpc>
                          <a:spcPct val="100000"/>
                        </a:lnSpc>
                        <a:spcBef>
                          <a:spcPts val="0"/>
                        </a:spcBef>
                        <a:spcAft>
                          <a:spcPts val="0"/>
                        </a:spcAft>
                        <a:buClr>
                          <a:srgbClr val="000000"/>
                        </a:buClr>
                        <a:buSzPct val="100000"/>
                        <a:buFont typeface="Calibri"/>
                        <a:buChar char="•"/>
                      </a:pPr>
                      <a:r>
                        <a:rPr lang="en-US" sz="1600" b="0" i="0" u="none" strike="noStrike" cap="none" baseline="0" dirty="0" smtClean="0">
                          <a:solidFill>
                            <a:srgbClr val="000000"/>
                          </a:solidFill>
                          <a:latin typeface="Calibri"/>
                          <a:ea typeface="Calibri"/>
                          <a:cs typeface="Calibri"/>
                          <a:sym typeface="Calibri"/>
                        </a:rPr>
                        <a:t>Recommendations on snow/ice gridding</a:t>
                      </a:r>
                      <a:endParaRPr lang="en-US" sz="1600" b="0" i="0" u="none" strike="noStrike" cap="none" baseline="0" dirty="0">
                        <a:solidFill>
                          <a:srgbClr val="000000"/>
                        </a:solidFill>
                        <a:latin typeface="Calibri"/>
                        <a:ea typeface="Calibri"/>
                        <a:cs typeface="Calibri"/>
                        <a:sym typeface="Calibri"/>
                      </a:endParaRPr>
                    </a:p>
                  </a:txBody>
                  <a:tcPr marL="91450" marR="91450" marT="45725" marB="45725" anchor="ctr">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38100" cap="flat">
                      <a:solidFill>
                        <a:schemeClr val="lt1"/>
                      </a:solidFill>
                      <a:prstDash val="solid"/>
                      <a:round/>
                      <a:headEnd type="none" w="med" len="med"/>
                      <a:tailEnd type="none" w="med" len="med"/>
                    </a:lnT>
                    <a:lnB w="12700" cap="flat">
                      <a:solidFill>
                        <a:schemeClr val="lt1"/>
                      </a:solidFill>
                      <a:prstDash val="solid"/>
                      <a:round/>
                      <a:headEnd type="none" w="med" len="med"/>
                      <a:tailEnd type="none" w="med" len="med"/>
                    </a:lnB>
                    <a:solidFill>
                      <a:srgbClr val="D0D8E8"/>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US" sz="1600" b="0" i="0" u="none" strike="noStrike" cap="none" baseline="0" dirty="0">
                          <a:solidFill>
                            <a:srgbClr val="000000"/>
                          </a:solidFill>
                          <a:latin typeface="Calibri"/>
                          <a:ea typeface="Calibri"/>
                          <a:cs typeface="Calibri"/>
                          <a:sym typeface="Calibri"/>
                        </a:rPr>
                        <a:t>JPSS Risk Reduction Projects: </a:t>
                      </a:r>
                    </a:p>
                    <a:p>
                      <a:pPr marL="0" marR="0" lvl="0" indent="0" algn="l" rtl="0">
                        <a:lnSpc>
                          <a:spcPct val="100000"/>
                        </a:lnSpc>
                        <a:spcBef>
                          <a:spcPts val="0"/>
                        </a:spcBef>
                        <a:spcAft>
                          <a:spcPts val="0"/>
                        </a:spcAft>
                        <a:buClr>
                          <a:srgbClr val="000000"/>
                        </a:buClr>
                        <a:buSzPct val="100000"/>
                        <a:buFont typeface="Calibri"/>
                        <a:buChar char="•"/>
                      </a:pPr>
                      <a:r>
                        <a:rPr lang="en-US" sz="1600" b="0" i="0" u="none" strike="noStrike" cap="none" baseline="0" dirty="0" smtClean="0">
                          <a:solidFill>
                            <a:srgbClr val="000000"/>
                          </a:solidFill>
                          <a:latin typeface="Calibri"/>
                          <a:ea typeface="Calibri"/>
                          <a:cs typeface="Calibri"/>
                          <a:sym typeface="Calibri"/>
                        </a:rPr>
                        <a:t> Run GOES-R algorithms on VIIRS products</a:t>
                      </a:r>
                      <a:endParaRPr lang="en-US" sz="1600" b="0" i="0" u="none" strike="noStrike" cap="none" baseline="0"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ct val="100000"/>
                        <a:buFont typeface="Calibri"/>
                        <a:buChar char="•"/>
                      </a:pPr>
                      <a:r>
                        <a:rPr lang="en-US" sz="1600" b="0" i="0" u="none" strike="noStrike" cap="none" baseline="0" dirty="0">
                          <a:solidFill>
                            <a:srgbClr val="000000"/>
                          </a:solidFill>
                          <a:latin typeface="Calibri"/>
                          <a:ea typeface="Calibri"/>
                          <a:cs typeface="Calibri"/>
                          <a:sym typeface="Calibri"/>
                        </a:rPr>
                        <a:t> </a:t>
                      </a:r>
                      <a:r>
                        <a:rPr lang="en-US" sz="1600" b="0" i="0" u="none" strike="noStrike" cap="none" baseline="0" dirty="0" smtClean="0">
                          <a:solidFill>
                            <a:srgbClr val="000000"/>
                          </a:solidFill>
                          <a:latin typeface="Calibri"/>
                          <a:ea typeface="Calibri"/>
                          <a:cs typeface="Calibri"/>
                          <a:sym typeface="Calibri"/>
                        </a:rPr>
                        <a:t>Minor algorithm improvements</a:t>
                      </a:r>
                      <a:endParaRPr sz="2000" dirty="0"/>
                    </a:p>
                  </a:txBody>
                  <a:tcPr marL="91450" marR="91450" marT="45725" marB="45725" anchor="ctr">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38100" cap="flat">
                      <a:solidFill>
                        <a:schemeClr val="lt1"/>
                      </a:solidFill>
                      <a:prstDash val="solid"/>
                      <a:round/>
                      <a:headEnd type="none" w="med" len="med"/>
                      <a:tailEnd type="none" w="med" len="med"/>
                    </a:lnT>
                    <a:lnB w="12700" cap="flat">
                      <a:solidFill>
                        <a:schemeClr val="lt1"/>
                      </a:solidFill>
                      <a:prstDash val="solid"/>
                      <a:round/>
                      <a:headEnd type="none" w="med" len="med"/>
                      <a:tailEnd type="none" w="med" len="med"/>
                    </a:lnB>
                    <a:solidFill>
                      <a:srgbClr val="D0D8E8"/>
                    </a:solidFill>
                  </a:tcPr>
                </a:tc>
              </a:tr>
              <a:tr h="1117175">
                <a:tc>
                  <a:txBody>
                    <a:bodyPr/>
                    <a:lstStyle/>
                    <a:p>
                      <a:pPr marL="0" marR="0" lvl="0" indent="0" algn="l" rtl="0">
                        <a:lnSpc>
                          <a:spcPct val="100000"/>
                        </a:lnSpc>
                        <a:spcBef>
                          <a:spcPts val="0"/>
                        </a:spcBef>
                        <a:spcAft>
                          <a:spcPts val="0"/>
                        </a:spcAft>
                        <a:buClr>
                          <a:srgbClr val="000000"/>
                        </a:buClr>
                        <a:buSzPct val="25000"/>
                        <a:buFont typeface="Calibri"/>
                        <a:buNone/>
                      </a:pPr>
                      <a:r>
                        <a:rPr lang="en-US" sz="1600" b="0" i="0" u="none" strike="noStrike" cap="none" baseline="0" dirty="0" smtClean="0">
                          <a:solidFill>
                            <a:srgbClr val="000000"/>
                          </a:solidFill>
                          <a:latin typeface="Calibri"/>
                          <a:ea typeface="Calibri"/>
                          <a:cs typeface="Calibri"/>
                          <a:sym typeface="Calibri"/>
                        </a:rPr>
                        <a:t>FY16</a:t>
                      </a:r>
                      <a:endParaRPr lang="en-US" sz="1600" b="0" i="0" u="none" strike="noStrike" cap="none" baseline="0" dirty="0">
                        <a:solidFill>
                          <a:srgbClr val="000000"/>
                        </a:solidFill>
                        <a:latin typeface="Calibri"/>
                        <a:ea typeface="Calibri"/>
                        <a:cs typeface="Calibri"/>
                        <a:sym typeface="Calibri"/>
                      </a:endParaRPr>
                    </a:p>
                  </a:txBody>
                  <a:tcPr marL="91450" marR="91450" marT="45725" marB="45725" anchor="ctr">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12700" cap="flat">
                      <a:solidFill>
                        <a:schemeClr val="lt1"/>
                      </a:solidFill>
                      <a:prstDash val="solid"/>
                      <a:round/>
                      <a:headEnd type="none" w="med" len="med"/>
                      <a:tailEnd type="none" w="med" len="med"/>
                    </a:lnB>
                    <a:solidFill>
                      <a:srgbClr val="E9EDF4"/>
                    </a:solidFill>
                  </a:tcPr>
                </a:tc>
                <a:tc>
                  <a:txBody>
                    <a:bodyPr/>
                    <a:lstStyle/>
                    <a:p>
                      <a:pPr marL="119063" marR="0" lvl="0" indent="-119063" algn="l" rtl="0">
                        <a:lnSpc>
                          <a:spcPct val="100000"/>
                        </a:lnSpc>
                        <a:spcBef>
                          <a:spcPts val="0"/>
                        </a:spcBef>
                        <a:spcAft>
                          <a:spcPts val="0"/>
                        </a:spcAft>
                        <a:buClr>
                          <a:srgbClr val="000000"/>
                        </a:buClr>
                        <a:buSzPct val="100000"/>
                        <a:buFont typeface="Calibri"/>
                        <a:buChar char="•"/>
                      </a:pPr>
                      <a:r>
                        <a:rPr lang="en-US" sz="1600" b="0" i="0" u="none" strike="noStrike" cap="none" baseline="0" dirty="0" smtClean="0">
                          <a:solidFill>
                            <a:srgbClr val="000000"/>
                          </a:solidFill>
                          <a:latin typeface="Calibri"/>
                          <a:ea typeface="Calibri"/>
                          <a:cs typeface="Calibri"/>
                          <a:sym typeface="Calibri"/>
                        </a:rPr>
                        <a:t>Algorithm maintenance and minor improvements</a:t>
                      </a:r>
                      <a:endParaRPr lang="en-US" sz="1600" b="0" i="0" u="none" strike="noStrike" cap="none" baseline="0" dirty="0">
                        <a:solidFill>
                          <a:srgbClr val="000000"/>
                        </a:solidFill>
                        <a:latin typeface="Calibri"/>
                        <a:ea typeface="Calibri"/>
                        <a:cs typeface="Calibri"/>
                        <a:sym typeface="Calibri"/>
                      </a:endParaRPr>
                    </a:p>
                  </a:txBody>
                  <a:tcPr marL="91450" marR="91450" marT="45725" marB="45725" anchor="ctr">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12700" cap="flat">
                      <a:solidFill>
                        <a:schemeClr val="lt1"/>
                      </a:solidFill>
                      <a:prstDash val="solid"/>
                      <a:round/>
                      <a:headEnd type="none" w="med" len="med"/>
                      <a:tailEnd type="none" w="med" len="med"/>
                    </a:lnB>
                    <a:solidFill>
                      <a:srgbClr val="E9EDF4"/>
                    </a:solidFill>
                  </a:tcPr>
                </a:tc>
                <a:tc>
                  <a:txBody>
                    <a:bodyPr/>
                    <a:lstStyle/>
                    <a:p>
                      <a:pPr marL="0" marR="0" lvl="0" indent="0" algn="l" rtl="0">
                        <a:lnSpc>
                          <a:spcPct val="100000"/>
                        </a:lnSpc>
                        <a:spcBef>
                          <a:spcPts val="0"/>
                        </a:spcBef>
                        <a:spcAft>
                          <a:spcPts val="0"/>
                        </a:spcAft>
                        <a:buClr>
                          <a:srgbClr val="000000"/>
                        </a:buClr>
                        <a:buSzPct val="100000"/>
                        <a:buFont typeface="Calibri"/>
                        <a:buChar char="•"/>
                      </a:pPr>
                      <a:r>
                        <a:rPr lang="en-US" sz="1600" b="0" i="0" u="none" strike="noStrike" cap="none" baseline="0" dirty="0">
                          <a:solidFill>
                            <a:srgbClr val="000000"/>
                          </a:solidFill>
                          <a:latin typeface="Calibri"/>
                          <a:ea typeface="Calibri"/>
                          <a:cs typeface="Calibri"/>
                          <a:sym typeface="Calibri"/>
                        </a:rPr>
                        <a:t> Hold algorithm preliminary design reviews</a:t>
                      </a:r>
                    </a:p>
                    <a:p>
                      <a:pPr marL="0" marR="0" lvl="0" indent="0" algn="l" rtl="0">
                        <a:lnSpc>
                          <a:spcPct val="100000"/>
                        </a:lnSpc>
                        <a:spcBef>
                          <a:spcPts val="0"/>
                        </a:spcBef>
                        <a:spcAft>
                          <a:spcPts val="0"/>
                        </a:spcAft>
                        <a:buClr>
                          <a:srgbClr val="000000"/>
                        </a:buClr>
                        <a:buSzPct val="100000"/>
                        <a:buFont typeface="Calibri"/>
                        <a:buChar char="•"/>
                      </a:pPr>
                      <a:r>
                        <a:rPr lang="en-US" sz="1600" b="0" i="0" u="none" strike="noStrike" cap="none" baseline="0" dirty="0">
                          <a:solidFill>
                            <a:srgbClr val="000000"/>
                          </a:solidFill>
                          <a:latin typeface="Calibri"/>
                          <a:ea typeface="Calibri"/>
                          <a:cs typeface="Calibri"/>
                          <a:sym typeface="Calibri"/>
                        </a:rPr>
                        <a:t> Define validation plan</a:t>
                      </a:r>
                    </a:p>
                    <a:p>
                      <a:endParaRPr sz="2000" dirty="0"/>
                    </a:p>
                  </a:txBody>
                  <a:tcPr marL="91450" marR="91450" marT="45725" marB="45725" anchor="ctr">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12700" cap="flat">
                      <a:solidFill>
                        <a:schemeClr val="lt1"/>
                      </a:solidFill>
                      <a:prstDash val="solid"/>
                      <a:round/>
                      <a:headEnd type="none" w="med" len="med"/>
                      <a:tailEnd type="none" w="med" len="med"/>
                    </a:lnB>
                    <a:solidFill>
                      <a:srgbClr val="E9EDF4"/>
                    </a:solidFill>
                  </a:tcPr>
                </a:tc>
              </a:tr>
              <a:tr h="911375">
                <a:tc>
                  <a:txBody>
                    <a:bodyPr/>
                    <a:lstStyle/>
                    <a:p>
                      <a:pPr marL="0" marR="0" lvl="0" indent="0" algn="l" rtl="0">
                        <a:lnSpc>
                          <a:spcPct val="100000"/>
                        </a:lnSpc>
                        <a:spcBef>
                          <a:spcPts val="0"/>
                        </a:spcBef>
                        <a:spcAft>
                          <a:spcPts val="0"/>
                        </a:spcAft>
                        <a:buClr>
                          <a:srgbClr val="000000"/>
                        </a:buClr>
                        <a:buSzPct val="25000"/>
                        <a:buFont typeface="Calibri"/>
                        <a:buNone/>
                      </a:pPr>
                      <a:r>
                        <a:rPr lang="en-US" sz="1600" b="0" i="0" u="none" strike="noStrike" cap="none" baseline="0" dirty="0" smtClean="0">
                          <a:solidFill>
                            <a:srgbClr val="000000"/>
                          </a:solidFill>
                          <a:latin typeface="Calibri"/>
                          <a:ea typeface="Calibri"/>
                          <a:cs typeface="Calibri"/>
                          <a:sym typeface="Calibri"/>
                        </a:rPr>
                        <a:t>FY17</a:t>
                      </a:r>
                      <a:endParaRPr lang="en-US" sz="1600" b="0" i="0" u="none" strike="noStrike" cap="none" baseline="0" dirty="0">
                        <a:solidFill>
                          <a:srgbClr val="000000"/>
                        </a:solidFill>
                        <a:latin typeface="Calibri"/>
                        <a:ea typeface="Calibri"/>
                        <a:cs typeface="Calibri"/>
                        <a:sym typeface="Calibri"/>
                      </a:endParaRPr>
                    </a:p>
                  </a:txBody>
                  <a:tcPr marL="91450" marR="91450" marT="45725" marB="45725" anchor="ctr">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12700" cap="flat">
                      <a:solidFill>
                        <a:schemeClr val="lt1"/>
                      </a:solidFill>
                      <a:prstDash val="solid"/>
                      <a:round/>
                      <a:headEnd type="none" w="med" len="med"/>
                      <a:tailEnd type="none" w="med" len="med"/>
                    </a:lnB>
                    <a:solidFill>
                      <a:srgbClr val="D0D8E8"/>
                    </a:solidFill>
                  </a:tcPr>
                </a:tc>
                <a:tc>
                  <a:txBody>
                    <a:bodyPr/>
                    <a:lstStyle/>
                    <a:p>
                      <a:pPr marL="0" marR="0" lvl="0" indent="0" algn="l" rtl="0">
                        <a:lnSpc>
                          <a:spcPct val="100000"/>
                        </a:lnSpc>
                        <a:spcBef>
                          <a:spcPts val="0"/>
                        </a:spcBef>
                        <a:spcAft>
                          <a:spcPts val="0"/>
                        </a:spcAft>
                        <a:buClr>
                          <a:srgbClr val="000000"/>
                        </a:buClr>
                        <a:buSzPct val="100000"/>
                        <a:buFont typeface="Calibri"/>
                        <a:buChar char="•"/>
                      </a:pPr>
                      <a:r>
                        <a:rPr lang="en-US" sz="1600" b="0" i="0" u="none" strike="noStrike" cap="none" baseline="0" dirty="0" smtClean="0">
                          <a:solidFill>
                            <a:srgbClr val="000000"/>
                          </a:solidFill>
                          <a:latin typeface="Calibri"/>
                          <a:ea typeface="Calibri"/>
                          <a:cs typeface="Calibri"/>
                          <a:sym typeface="Calibri"/>
                        </a:rPr>
                        <a:t> Long-term validation of VIIRS snow and ice products</a:t>
                      </a:r>
                      <a:endParaRPr lang="en-US" sz="1600" b="0" i="0" u="none" strike="noStrike" cap="none" baseline="0" dirty="0">
                        <a:solidFill>
                          <a:srgbClr val="000000"/>
                        </a:solidFill>
                        <a:latin typeface="Calibri"/>
                        <a:ea typeface="Calibri"/>
                        <a:cs typeface="Calibri"/>
                        <a:sym typeface="Calibri"/>
                      </a:endParaRPr>
                    </a:p>
                  </a:txBody>
                  <a:tcPr marL="91450" marR="91450" marT="45725" marB="45725" anchor="ctr">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12700" cap="flat">
                      <a:solidFill>
                        <a:schemeClr val="lt1"/>
                      </a:solidFill>
                      <a:prstDash val="solid"/>
                      <a:round/>
                      <a:headEnd type="none" w="med" len="med"/>
                      <a:tailEnd type="none" w="med" len="med"/>
                    </a:lnB>
                    <a:solidFill>
                      <a:srgbClr val="D0D8E8"/>
                    </a:solidFill>
                  </a:tcPr>
                </a:tc>
                <a:tc>
                  <a:txBody>
                    <a:bodyPr/>
                    <a:lstStyle/>
                    <a:p>
                      <a:pPr marL="119063" marR="0" lvl="0" indent="-119063" algn="l" rtl="0">
                        <a:lnSpc>
                          <a:spcPct val="100000"/>
                        </a:lnSpc>
                        <a:spcBef>
                          <a:spcPts val="0"/>
                        </a:spcBef>
                        <a:spcAft>
                          <a:spcPts val="0"/>
                        </a:spcAft>
                        <a:buClr>
                          <a:srgbClr val="000000"/>
                        </a:buClr>
                        <a:buSzPct val="100000"/>
                        <a:buFont typeface="Calibri"/>
                        <a:buChar char="•"/>
                      </a:pPr>
                      <a:r>
                        <a:rPr lang="en-US" sz="1600" b="0" i="0" u="none" strike="noStrike" cap="none" baseline="0" dirty="0">
                          <a:solidFill>
                            <a:srgbClr val="000000"/>
                          </a:solidFill>
                          <a:latin typeface="Calibri"/>
                          <a:ea typeface="Calibri"/>
                          <a:cs typeface="Calibri"/>
                          <a:sym typeface="Calibri"/>
                        </a:rPr>
                        <a:t>Hold algorithm critical design reviews</a:t>
                      </a:r>
                    </a:p>
                    <a:p>
                      <a:pPr marL="119063" marR="0" lvl="0" indent="-119063" algn="l" rtl="0">
                        <a:lnSpc>
                          <a:spcPct val="100000"/>
                        </a:lnSpc>
                        <a:spcBef>
                          <a:spcPts val="0"/>
                        </a:spcBef>
                        <a:spcAft>
                          <a:spcPts val="0"/>
                        </a:spcAft>
                        <a:buClr>
                          <a:srgbClr val="000000"/>
                        </a:buClr>
                        <a:buSzPct val="100000"/>
                        <a:buFont typeface="Calibri"/>
                        <a:buChar char="•"/>
                      </a:pPr>
                      <a:r>
                        <a:rPr lang="en-US" sz="1600" b="0" i="0" u="none" strike="noStrike" cap="none" baseline="0" dirty="0">
                          <a:solidFill>
                            <a:srgbClr val="000000"/>
                          </a:solidFill>
                          <a:latin typeface="Calibri"/>
                          <a:ea typeface="Calibri"/>
                          <a:cs typeface="Calibri"/>
                          <a:sym typeface="Calibri"/>
                        </a:rPr>
                        <a:t>Begin transitioning to JPSS</a:t>
                      </a:r>
                    </a:p>
                    <a:p>
                      <a:pPr marL="119063" marR="0" lvl="0" indent="-119063" algn="l" rtl="0">
                        <a:lnSpc>
                          <a:spcPct val="100000"/>
                        </a:lnSpc>
                        <a:spcBef>
                          <a:spcPts val="0"/>
                        </a:spcBef>
                        <a:spcAft>
                          <a:spcPts val="0"/>
                        </a:spcAft>
                        <a:buClr>
                          <a:srgbClr val="000000"/>
                        </a:buClr>
                        <a:buSzPct val="100000"/>
                        <a:buFont typeface="Calibri"/>
                        <a:buChar char="•"/>
                      </a:pPr>
                      <a:r>
                        <a:rPr lang="en-US" sz="1600" b="0" i="0" u="none" strike="noStrike" cap="none" baseline="0" dirty="0">
                          <a:solidFill>
                            <a:srgbClr val="000000"/>
                          </a:solidFill>
                          <a:latin typeface="Calibri"/>
                          <a:ea typeface="Calibri"/>
                          <a:cs typeface="Calibri"/>
                          <a:sym typeface="Calibri"/>
                        </a:rPr>
                        <a:t>Redefine </a:t>
                      </a:r>
                      <a:r>
                        <a:rPr lang="en-US" sz="1600" b="0" i="0" u="none" strike="noStrike" cap="none" baseline="0" dirty="0" smtClean="0">
                          <a:solidFill>
                            <a:srgbClr val="000000"/>
                          </a:solidFill>
                          <a:latin typeface="Calibri"/>
                          <a:ea typeface="Calibri"/>
                          <a:cs typeface="Calibri"/>
                          <a:sym typeface="Calibri"/>
                        </a:rPr>
                        <a:t>products if </a:t>
                      </a:r>
                      <a:r>
                        <a:rPr lang="en-US" sz="1600" b="0" i="0" u="none" strike="noStrike" cap="none" baseline="0" dirty="0">
                          <a:solidFill>
                            <a:srgbClr val="000000"/>
                          </a:solidFill>
                          <a:latin typeface="Calibri"/>
                          <a:ea typeface="Calibri"/>
                          <a:cs typeface="Calibri"/>
                          <a:sym typeface="Calibri"/>
                        </a:rPr>
                        <a:t>needed</a:t>
                      </a:r>
                    </a:p>
                    <a:p>
                      <a:pPr marL="119063" marR="0" lvl="0" indent="-119063" algn="l" rtl="0">
                        <a:lnSpc>
                          <a:spcPct val="100000"/>
                        </a:lnSpc>
                        <a:spcBef>
                          <a:spcPts val="0"/>
                        </a:spcBef>
                        <a:spcAft>
                          <a:spcPts val="0"/>
                        </a:spcAft>
                        <a:buClr>
                          <a:srgbClr val="000000"/>
                        </a:buClr>
                        <a:buSzPct val="100000"/>
                        <a:buFont typeface="Calibri"/>
                        <a:buChar char="•"/>
                      </a:pPr>
                      <a:r>
                        <a:rPr lang="en-US" sz="1600" b="0" i="0" u="none" strike="noStrike" cap="none" baseline="0" dirty="0">
                          <a:solidFill>
                            <a:srgbClr val="000000"/>
                          </a:solidFill>
                          <a:latin typeface="Calibri"/>
                          <a:ea typeface="Calibri"/>
                          <a:cs typeface="Calibri"/>
                          <a:sym typeface="Calibri"/>
                        </a:rPr>
                        <a:t> Generate LUTs for J1 VIIRS sensor</a:t>
                      </a:r>
                    </a:p>
                  </a:txBody>
                  <a:tcPr marL="91450" marR="91450" marT="45725" marB="45725" anchor="ctr">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12700" cap="flat">
                      <a:solidFill>
                        <a:schemeClr val="lt1"/>
                      </a:solidFill>
                      <a:prstDash val="solid"/>
                      <a:round/>
                      <a:headEnd type="none" w="med" len="med"/>
                      <a:tailEnd type="none" w="med" len="med"/>
                    </a:lnB>
                    <a:solidFill>
                      <a:srgbClr val="D0D8E8"/>
                    </a:solidFill>
                  </a:tcPr>
                </a:tc>
              </a:tr>
              <a:tr h="609425">
                <a:tc>
                  <a:txBody>
                    <a:bodyPr/>
                    <a:lstStyle/>
                    <a:p>
                      <a:pPr marL="0" marR="0" lvl="0" indent="0" algn="l" rtl="0">
                        <a:lnSpc>
                          <a:spcPct val="100000"/>
                        </a:lnSpc>
                        <a:spcBef>
                          <a:spcPts val="0"/>
                        </a:spcBef>
                        <a:spcAft>
                          <a:spcPts val="0"/>
                        </a:spcAft>
                        <a:buClr>
                          <a:srgbClr val="000000"/>
                        </a:buClr>
                        <a:buSzPct val="25000"/>
                        <a:buFont typeface="Calibri"/>
                        <a:buNone/>
                      </a:pPr>
                      <a:r>
                        <a:rPr lang="en-US" sz="1600" b="0" i="0" u="none" strike="noStrike" cap="none" baseline="0" dirty="0" smtClean="0">
                          <a:solidFill>
                            <a:srgbClr val="000000"/>
                          </a:solidFill>
                          <a:latin typeface="Calibri"/>
                          <a:ea typeface="Calibri"/>
                          <a:cs typeface="Calibri"/>
                          <a:sym typeface="Calibri"/>
                        </a:rPr>
                        <a:t>FY18</a:t>
                      </a:r>
                      <a:endParaRPr lang="en-US" sz="1600" b="0" i="0" u="none" strike="noStrike" cap="none" baseline="0" dirty="0">
                        <a:solidFill>
                          <a:srgbClr val="000000"/>
                        </a:solidFill>
                        <a:latin typeface="Calibri"/>
                        <a:ea typeface="Calibri"/>
                        <a:cs typeface="Calibri"/>
                        <a:sym typeface="Calibri"/>
                      </a:endParaRPr>
                    </a:p>
                  </a:txBody>
                  <a:tcPr marL="91450" marR="91450" marT="45725" marB="45725" anchor="ctr">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12700" cap="flat">
                      <a:solidFill>
                        <a:schemeClr val="lt1"/>
                      </a:solidFill>
                      <a:prstDash val="solid"/>
                      <a:round/>
                      <a:headEnd type="none" w="med" len="med"/>
                      <a:tailEnd type="none" w="med" len="med"/>
                    </a:lnB>
                    <a:solidFill>
                      <a:srgbClr val="E9EDF4"/>
                    </a:solidFill>
                  </a:tcPr>
                </a:tc>
                <a:tc>
                  <a:txBody>
                    <a:bodyPr/>
                    <a:lstStyle/>
                    <a:p>
                      <a:pPr marL="0" marR="0" lvl="0" indent="0" algn="l" rtl="0">
                        <a:lnSpc>
                          <a:spcPct val="100000"/>
                        </a:lnSpc>
                        <a:spcBef>
                          <a:spcPts val="0"/>
                        </a:spcBef>
                        <a:spcAft>
                          <a:spcPts val="0"/>
                        </a:spcAft>
                        <a:buClr>
                          <a:srgbClr val="000000"/>
                        </a:buClr>
                        <a:buSzPct val="100000"/>
                        <a:buFont typeface="Calibri"/>
                        <a:buChar char="•"/>
                      </a:pPr>
                      <a:r>
                        <a:rPr lang="en-US" sz="1600" b="0" i="0" u="none" strike="noStrike" cap="none" baseline="0" dirty="0" smtClean="0">
                          <a:solidFill>
                            <a:srgbClr val="000000"/>
                          </a:solidFill>
                          <a:latin typeface="Calibri"/>
                          <a:ea typeface="Calibri"/>
                          <a:cs typeface="Calibri"/>
                          <a:sym typeface="Calibri"/>
                        </a:rPr>
                        <a:t> Long-term validation of VIIRS snow and ice products</a:t>
                      </a:r>
                      <a:endParaRPr lang="en-US" sz="1600" b="0" i="0" u="none" strike="noStrike" cap="none" baseline="0" dirty="0">
                        <a:solidFill>
                          <a:srgbClr val="000000"/>
                        </a:solidFill>
                        <a:latin typeface="Calibri"/>
                        <a:ea typeface="Calibri"/>
                        <a:cs typeface="Calibri"/>
                        <a:sym typeface="Calibri"/>
                      </a:endParaRPr>
                    </a:p>
                  </a:txBody>
                  <a:tcPr marL="91450" marR="91450" marT="45725" marB="45725" anchor="ctr">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12700" cap="flat">
                      <a:solidFill>
                        <a:schemeClr val="lt1"/>
                      </a:solidFill>
                      <a:prstDash val="solid"/>
                      <a:round/>
                      <a:headEnd type="none" w="med" len="med"/>
                      <a:tailEnd type="none" w="med" len="med"/>
                    </a:lnB>
                    <a:solidFill>
                      <a:srgbClr val="E9EDF4"/>
                    </a:solidFill>
                  </a:tcPr>
                </a:tc>
                <a:tc>
                  <a:txBody>
                    <a:bodyPr/>
                    <a:lstStyle/>
                    <a:p>
                      <a:pPr marL="119063" marR="0" lvl="0" indent="-119063" algn="l" rtl="0">
                        <a:lnSpc>
                          <a:spcPct val="100000"/>
                        </a:lnSpc>
                        <a:spcBef>
                          <a:spcPts val="0"/>
                        </a:spcBef>
                        <a:spcAft>
                          <a:spcPts val="0"/>
                        </a:spcAft>
                        <a:buClr>
                          <a:srgbClr val="000000"/>
                        </a:buClr>
                        <a:buSzPct val="100000"/>
                        <a:buFont typeface="Calibri"/>
                        <a:buChar char="•"/>
                      </a:pPr>
                      <a:r>
                        <a:rPr lang="en-US" sz="1600" b="0" i="0" u="none" strike="noStrike" cap="none" baseline="0" dirty="0">
                          <a:solidFill>
                            <a:srgbClr val="000000"/>
                          </a:solidFill>
                          <a:latin typeface="Calibri"/>
                          <a:ea typeface="Calibri"/>
                          <a:cs typeface="Calibri"/>
                          <a:sym typeface="Calibri"/>
                        </a:rPr>
                        <a:t>J1 launch</a:t>
                      </a:r>
                    </a:p>
                    <a:p>
                      <a:pPr marL="119063" marR="0" lvl="0" indent="-119063" algn="l" rtl="0">
                        <a:lnSpc>
                          <a:spcPct val="100000"/>
                        </a:lnSpc>
                        <a:spcBef>
                          <a:spcPts val="0"/>
                        </a:spcBef>
                        <a:spcAft>
                          <a:spcPts val="0"/>
                        </a:spcAft>
                        <a:buClr>
                          <a:srgbClr val="000000"/>
                        </a:buClr>
                        <a:buSzPct val="100000"/>
                        <a:buFont typeface="Calibri"/>
                        <a:buChar char="•"/>
                      </a:pPr>
                      <a:r>
                        <a:rPr lang="en-US" sz="1600" b="0" i="0" u="none" strike="noStrike" cap="none" baseline="0" dirty="0">
                          <a:solidFill>
                            <a:srgbClr val="000000"/>
                          </a:solidFill>
                          <a:latin typeface="Calibri"/>
                          <a:ea typeface="Calibri"/>
                          <a:cs typeface="Calibri"/>
                          <a:sym typeface="Calibri"/>
                        </a:rPr>
                        <a:t>Beta maturity status </a:t>
                      </a:r>
                    </a:p>
                  </a:txBody>
                  <a:tcPr marL="91450" marR="91450" marT="45725" marB="45725" anchor="ctr">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12700" cap="flat">
                      <a:solidFill>
                        <a:schemeClr val="lt1"/>
                      </a:solidFill>
                      <a:prstDash val="solid"/>
                      <a:round/>
                      <a:headEnd type="none" w="med" len="med"/>
                      <a:tailEnd type="none" w="med" len="med"/>
                    </a:lnB>
                    <a:solidFill>
                      <a:srgbClr val="E9EDF4"/>
                    </a:solidFill>
                  </a:tcPr>
                </a:tc>
              </a:tr>
            </a:tbl>
          </a:graphicData>
        </a:graphic>
      </p:graphicFrame>
    </p:spTree>
    <p:extLst>
      <p:ext uri="{BB962C8B-B14F-4D97-AF65-F5344CB8AC3E}">
        <p14:creationId xmlns:p14="http://schemas.microsoft.com/office/powerpoint/2010/main" val="1692397260"/>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Caveats for Operational VIIRS Sea Ice Characterization EDR - from Provisional Review</a:t>
            </a:r>
            <a:endParaRPr lang="en-US" sz="2400" dirty="0"/>
          </a:p>
        </p:txBody>
      </p:sp>
      <p:sp>
        <p:nvSpPr>
          <p:cNvPr id="3" name="Content Placeholder 2"/>
          <p:cNvSpPr>
            <a:spLocks noGrp="1"/>
          </p:cNvSpPr>
          <p:nvPr>
            <p:ph idx="1"/>
          </p:nvPr>
        </p:nvSpPr>
        <p:spPr>
          <a:xfrm>
            <a:off x="178130" y="1057275"/>
            <a:ext cx="8965869" cy="5486400"/>
          </a:xfrm>
        </p:spPr>
        <p:txBody>
          <a:bodyPr>
            <a:normAutofit fontScale="25000" lnSpcReduction="20000"/>
          </a:bodyPr>
          <a:lstStyle/>
          <a:p>
            <a:r>
              <a:rPr lang="en-US" sz="9600" dirty="0"/>
              <a:t>K</a:t>
            </a:r>
            <a:r>
              <a:rPr lang="en-US" sz="9600" dirty="0" smtClean="0"/>
              <a:t>nown problems and proposed technical solutions</a:t>
            </a:r>
            <a:endParaRPr lang="en-US" sz="9600" dirty="0"/>
          </a:p>
          <a:p>
            <a:pPr lvl="1">
              <a:lnSpc>
                <a:spcPct val="120000"/>
              </a:lnSpc>
            </a:pPr>
            <a:r>
              <a:rPr lang="en-US" sz="7200" dirty="0" smtClean="0"/>
              <a:t>In general, significant </a:t>
            </a:r>
            <a:r>
              <a:rPr lang="en-US" sz="7200" dirty="0"/>
              <a:t>discontinuities in ice classification between New Young and Other </a:t>
            </a:r>
            <a:r>
              <a:rPr lang="en-US" sz="7200" dirty="0" smtClean="0"/>
              <a:t>Ice </a:t>
            </a:r>
            <a:r>
              <a:rPr lang="en-US" sz="7200" dirty="0"/>
              <a:t>have been observed in the granule level mapped composite data. </a:t>
            </a:r>
            <a:endParaRPr lang="en-US" sz="7200" dirty="0" smtClean="0"/>
          </a:p>
          <a:p>
            <a:pPr lvl="2">
              <a:lnSpc>
                <a:spcPct val="120000"/>
              </a:lnSpc>
              <a:spcBef>
                <a:spcPts val="600"/>
              </a:spcBef>
            </a:pPr>
            <a:r>
              <a:rPr lang="en-US" sz="5600" dirty="0" smtClean="0"/>
              <a:t>Proposed solution: Investigate and mitigate sensitivity of retrievals to NCEP ancillary data inputs. Mitigation strategies include use of parameterizations or climatology </a:t>
            </a:r>
          </a:p>
          <a:p>
            <a:pPr lvl="1">
              <a:lnSpc>
                <a:spcPct val="120000"/>
              </a:lnSpc>
              <a:spcBef>
                <a:spcPts val="600"/>
              </a:spcBef>
            </a:pPr>
            <a:r>
              <a:rPr lang="en-US" sz="7200" dirty="0" smtClean="0"/>
              <a:t>Ice </a:t>
            </a:r>
            <a:r>
              <a:rPr lang="en-US" sz="7200" dirty="0"/>
              <a:t>classification discontinuities </a:t>
            </a:r>
            <a:r>
              <a:rPr lang="en-US" sz="7200" dirty="0" smtClean="0"/>
              <a:t>are very </a:t>
            </a:r>
            <a:r>
              <a:rPr lang="en-US" sz="7200" dirty="0"/>
              <a:t>evident near the terminator region  where the algorithm transitions from the day reflectance based algorithm to the night energy balance based algorithm </a:t>
            </a:r>
            <a:endParaRPr lang="en-US" sz="7200" dirty="0" smtClean="0"/>
          </a:p>
          <a:p>
            <a:pPr lvl="2">
              <a:lnSpc>
                <a:spcPct val="120000"/>
              </a:lnSpc>
            </a:pPr>
            <a:r>
              <a:rPr lang="en-US" sz="5600" dirty="0" smtClean="0"/>
              <a:t>Proposed solution: Nighttime algorithm could be revised to utilize a local sliding IST window.  For example, if </a:t>
            </a:r>
            <a:r>
              <a:rPr lang="en-US" sz="5600" dirty="0"/>
              <a:t>the IST for the pixel is greater </a:t>
            </a:r>
            <a:r>
              <a:rPr lang="en-US" sz="5600" dirty="0" smtClean="0"/>
              <a:t>than the mean plus a threshold of the </a:t>
            </a:r>
            <a:r>
              <a:rPr lang="en-US" sz="5600" dirty="0"/>
              <a:t>IST in the moving window, then it would be re-classified as new/young ice. </a:t>
            </a:r>
            <a:r>
              <a:rPr lang="en-US" sz="5600" dirty="0" smtClean="0"/>
              <a:t> )</a:t>
            </a:r>
          </a:p>
          <a:p>
            <a:pPr lvl="2">
              <a:lnSpc>
                <a:spcPct val="120000"/>
              </a:lnSpc>
            </a:pPr>
            <a:r>
              <a:rPr lang="en-US" sz="5600" dirty="0" smtClean="0"/>
              <a:t>Proposed solution:  Investigate whether there is a problem with the solar energy flux term used by the heat balance for solar zenith angles between 80° and 90° and correct the implementation if necessary.</a:t>
            </a:r>
            <a:endParaRPr lang="en-US" sz="5600" dirty="0"/>
          </a:p>
          <a:p>
            <a:pPr lvl="1">
              <a:lnSpc>
                <a:spcPct val="120000"/>
              </a:lnSpc>
            </a:pPr>
            <a:r>
              <a:rPr lang="en-US" sz="7200" dirty="0" smtClean="0"/>
              <a:t>The </a:t>
            </a:r>
            <a:r>
              <a:rPr lang="en-US" sz="7200" dirty="0"/>
              <a:t>snow </a:t>
            </a:r>
            <a:r>
              <a:rPr lang="en-US" sz="7200" dirty="0" smtClean="0"/>
              <a:t>depth </a:t>
            </a:r>
            <a:r>
              <a:rPr lang="en-US" sz="7200" dirty="0"/>
              <a:t>thresholds based on the </a:t>
            </a:r>
            <a:r>
              <a:rPr lang="en-US" sz="7200" dirty="0" smtClean="0"/>
              <a:t>snow accumulation depth/ice </a:t>
            </a:r>
            <a:r>
              <a:rPr lang="en-US" sz="7200" dirty="0"/>
              <a:t>thickness climatology </a:t>
            </a:r>
            <a:r>
              <a:rPr lang="en-US" sz="7200" dirty="0" smtClean="0"/>
              <a:t>LUT are problematic</a:t>
            </a:r>
          </a:p>
          <a:p>
            <a:pPr lvl="2">
              <a:lnSpc>
                <a:spcPct val="120000"/>
              </a:lnSpc>
            </a:pPr>
            <a:r>
              <a:rPr lang="en-US" sz="5600" dirty="0" smtClean="0"/>
              <a:t>Proposed solution: LUT generation logic requires modification to correct climatologically unrealistic values of snow accumulation depth identified the current LUT</a:t>
            </a:r>
          </a:p>
          <a:p>
            <a:pPr lvl="2">
              <a:lnSpc>
                <a:spcPct val="120000"/>
              </a:lnSpc>
            </a:pPr>
            <a:r>
              <a:rPr lang="en-US" sz="5600" dirty="0" smtClean="0"/>
              <a:t>Proposed solution:  Investigate use of ancillary precipitation to derive snow depth and compute an ice thickness based on that snow depth. Dependence on the problematic SnowDepth/IceThickness Climatology LUT can then be eliminated.</a:t>
            </a:r>
            <a:endParaRPr lang="en-US" sz="5600" dirty="0"/>
          </a:p>
        </p:txBody>
      </p:sp>
      <p:sp>
        <p:nvSpPr>
          <p:cNvPr id="4" name="Slide Number Placeholder 3"/>
          <p:cNvSpPr>
            <a:spLocks noGrp="1"/>
          </p:cNvSpPr>
          <p:nvPr>
            <p:ph type="sldNum" sz="quarter" idx="12"/>
          </p:nvPr>
        </p:nvSpPr>
        <p:spPr/>
        <p:txBody>
          <a:bodyPr/>
          <a:lstStyle/>
          <a:p>
            <a:fld id="{96E36F11-A39A-294D-A59D-6180D50ED29D}" type="slidenum">
              <a:rPr lang="en-US" smtClean="0">
                <a:solidFill>
                  <a:prstClr val="black">
                    <a:tint val="75000"/>
                  </a:prstClr>
                </a:solidFill>
                <a:latin typeface="Calibri"/>
              </a:rPr>
              <a:pPr/>
              <a:t>36</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8972504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600" y="0"/>
            <a:ext cx="6934200" cy="822960"/>
          </a:xfrm>
        </p:spPr>
        <p:txBody>
          <a:bodyPr>
            <a:noAutofit/>
          </a:bodyPr>
          <a:lstStyle/>
          <a:p>
            <a:r>
              <a:rPr lang="en-US" sz="2400" dirty="0" smtClean="0"/>
              <a:t>Caveats for Operational VIIRS Sea Ice Characterization EDR (additional issues</a:t>
            </a:r>
            <a:r>
              <a:rPr lang="en-US" sz="2400" dirty="0"/>
              <a:t>) - from Provisional Review</a:t>
            </a:r>
          </a:p>
        </p:txBody>
      </p:sp>
      <p:sp>
        <p:nvSpPr>
          <p:cNvPr id="4" name="Content Placeholder 3"/>
          <p:cNvSpPr>
            <a:spLocks noGrp="1"/>
          </p:cNvSpPr>
          <p:nvPr>
            <p:ph idx="1"/>
          </p:nvPr>
        </p:nvSpPr>
        <p:spPr>
          <a:xfrm>
            <a:off x="0" y="1121231"/>
            <a:ext cx="8828313" cy="5510370"/>
          </a:xfrm>
        </p:spPr>
        <p:txBody>
          <a:bodyPr>
            <a:normAutofit fontScale="92500" lnSpcReduction="20000"/>
          </a:bodyPr>
          <a:lstStyle/>
          <a:p>
            <a:pPr lvl="1"/>
            <a:r>
              <a:rPr lang="en-US" sz="1900" dirty="0"/>
              <a:t>False ice is frequently observed near cloud </a:t>
            </a:r>
            <a:r>
              <a:rPr lang="en-US" sz="1900" dirty="0" smtClean="0"/>
              <a:t>edges</a:t>
            </a:r>
          </a:p>
          <a:p>
            <a:pPr lvl="2"/>
            <a:r>
              <a:rPr lang="en-US" sz="1700" dirty="0"/>
              <a:t>Proposed solution: Implement </a:t>
            </a:r>
            <a:r>
              <a:rPr lang="en-US" sz="1700" dirty="0" smtClean="0"/>
              <a:t>additional quality checks for extended cloud adjacency and partly cloudy conditions within the ice tie point search window in the Sea Ice Concentration IP and pass quality flag to Sea Ice Characterization EDR</a:t>
            </a:r>
            <a:endParaRPr lang="en-US" sz="1700" dirty="0"/>
          </a:p>
          <a:p>
            <a:pPr lvl="1">
              <a:spcBef>
                <a:spcPts val="1200"/>
              </a:spcBef>
            </a:pPr>
            <a:r>
              <a:rPr lang="en-US" sz="1900" dirty="0"/>
              <a:t>Ice misclassifications occur due to low opacity clouds or ice fog, particularly during </a:t>
            </a:r>
            <a:r>
              <a:rPr lang="en-US" sz="1900" dirty="0" smtClean="0"/>
              <a:t>nighttime</a:t>
            </a:r>
          </a:p>
          <a:p>
            <a:pPr lvl="2"/>
            <a:r>
              <a:rPr lang="en-US" sz="1700" dirty="0"/>
              <a:t>Proposed solution: Assistance </a:t>
            </a:r>
            <a:r>
              <a:rPr lang="en-US" sz="1700" dirty="0" smtClean="0"/>
              <a:t>from VCM to improve cloud vs. ice detection </a:t>
            </a:r>
          </a:p>
          <a:p>
            <a:pPr lvl="1">
              <a:spcBef>
                <a:spcPts val="1200"/>
              </a:spcBef>
            </a:pPr>
            <a:r>
              <a:rPr lang="en-US" sz="1900" dirty="0" smtClean="0"/>
              <a:t>Thin ice in small leads  are evident in SDR imagery are sometimes not detected and are classified as thicker “Other ice”</a:t>
            </a:r>
          </a:p>
          <a:p>
            <a:pPr lvl="2"/>
            <a:r>
              <a:rPr lang="en-US" sz="1700" dirty="0" smtClean="0"/>
              <a:t>Proposed solution: Investigate using VIIRS SDR reflectance and Surface Temperature IP value at each pixel for retrievals  instead of the ice tie point</a:t>
            </a:r>
          </a:p>
          <a:p>
            <a:pPr lvl="2"/>
            <a:r>
              <a:rPr lang="en-US" sz="1700" dirty="0" smtClean="0"/>
              <a:t>Proposed solution:  Add an ice temperature threshold hold test to the day reflectance algorithm as a consistency check for the day, reflectance based retrievals</a:t>
            </a:r>
          </a:p>
          <a:p>
            <a:pPr lvl="1">
              <a:spcBef>
                <a:spcPts val="1200"/>
              </a:spcBef>
            </a:pPr>
            <a:r>
              <a:rPr lang="en-US" sz="1900" dirty="0" smtClean="0"/>
              <a:t>Lower </a:t>
            </a:r>
            <a:r>
              <a:rPr lang="en-US" sz="1900" dirty="0"/>
              <a:t>reflectance of melting sea ice appears to cause the SIC EDR to indicate New/Young Ice, although this type of ice cannot be present this time of year</a:t>
            </a:r>
            <a:r>
              <a:rPr lang="en-US" sz="1800" dirty="0"/>
              <a:t>.</a:t>
            </a:r>
          </a:p>
          <a:p>
            <a:pPr lvl="2">
              <a:spcBef>
                <a:spcPts val="600"/>
              </a:spcBef>
            </a:pPr>
            <a:r>
              <a:rPr lang="en-US" sz="1700" dirty="0"/>
              <a:t>Proposed </a:t>
            </a:r>
            <a:r>
              <a:rPr lang="en-US" sz="1700" dirty="0" smtClean="0"/>
              <a:t>solutions:  </a:t>
            </a:r>
            <a:r>
              <a:rPr lang="en-US" sz="1700" dirty="0"/>
              <a:t>Define and utilize melt season </a:t>
            </a:r>
            <a:r>
              <a:rPr lang="en-US" sz="1700" dirty="0" smtClean="0"/>
              <a:t>period where </a:t>
            </a:r>
            <a:r>
              <a:rPr lang="en-US" sz="1700" dirty="0"/>
              <a:t>New/Young ice cannot exist</a:t>
            </a:r>
            <a:r>
              <a:rPr lang="en-US" sz="1700" dirty="0" smtClean="0"/>
              <a:t>. Could do this by date/latitude or possibly with IST or NCEP air temp input.  </a:t>
            </a:r>
            <a:r>
              <a:rPr lang="en-US" sz="1700" dirty="0"/>
              <a:t>During this time, ALL ice would be classified as “other </a:t>
            </a:r>
            <a:r>
              <a:rPr lang="en-US" sz="1700" dirty="0" smtClean="0"/>
              <a:t>ice”</a:t>
            </a:r>
          </a:p>
          <a:p>
            <a:pPr lvl="2"/>
            <a:r>
              <a:rPr lang="en-US" sz="1700" dirty="0" smtClean="0"/>
              <a:t>Investigate reflectance and temperature thresholds used in the algorithm </a:t>
            </a:r>
          </a:p>
          <a:p>
            <a:pPr lvl="2"/>
            <a:r>
              <a:rPr lang="en-US" sz="1700" dirty="0" smtClean="0"/>
              <a:t>Investigate and mitigate sensitivity of retrievals to NCEP ancillary data inputs</a:t>
            </a:r>
          </a:p>
          <a:p>
            <a:pPr lvl="2"/>
            <a:r>
              <a:rPr lang="en-US" sz="1700" dirty="0" smtClean="0"/>
              <a:t>Change the category “New/Young Ice” to “Thin Ice”. Thin ice can occur, through melt, in the warm season.</a:t>
            </a:r>
          </a:p>
        </p:txBody>
      </p:sp>
    </p:spTree>
    <p:extLst>
      <p:ext uri="{BB962C8B-B14F-4D97-AF65-F5344CB8AC3E}">
        <p14:creationId xmlns:p14="http://schemas.microsoft.com/office/powerpoint/2010/main" val="156396205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6"/>
          <p:cNvGraphicFramePr>
            <a:graphicFrameLocks/>
          </p:cNvGraphicFramePr>
          <p:nvPr>
            <p:extLst>
              <p:ext uri="{D42A27DB-BD31-4B8C-83A1-F6EECF244321}">
                <p14:modId xmlns:p14="http://schemas.microsoft.com/office/powerpoint/2010/main" val="2598661593"/>
              </p:ext>
            </p:extLst>
          </p:nvPr>
        </p:nvGraphicFramePr>
        <p:xfrm>
          <a:off x="304800" y="1051007"/>
          <a:ext cx="8458200" cy="5287831"/>
        </p:xfrm>
        <a:graphic>
          <a:graphicData uri="http://schemas.openxmlformats.org/drawingml/2006/table">
            <a:tbl>
              <a:tblPr firstRow="1" bandRow="1"/>
              <a:tblGrid>
                <a:gridCol w="8458200"/>
              </a:tblGrid>
              <a:tr h="271541">
                <a:tc>
                  <a:txBody>
                    <a:bodyPr/>
                    <a:lstStyle>
                      <a:defPPr>
                        <a:defRPr lang="en-US"/>
                      </a:defPPr>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400" dirty="0" smtClean="0">
                          <a:solidFill>
                            <a:schemeClr val="bg1"/>
                          </a:solidFill>
                        </a:rPr>
                        <a:t>JPSS/GOES-R Data Product</a:t>
                      </a:r>
                      <a:r>
                        <a:rPr lang="en-US" sz="1400" baseline="0" dirty="0" smtClean="0">
                          <a:solidFill>
                            <a:schemeClr val="bg1"/>
                          </a:solidFill>
                        </a:rPr>
                        <a:t> </a:t>
                      </a:r>
                      <a:r>
                        <a:rPr lang="en-US" sz="1400" dirty="0" smtClean="0">
                          <a:solidFill>
                            <a:schemeClr val="bg1"/>
                          </a:solidFill>
                        </a:rPr>
                        <a:t>Validation Maturity Stages – COMMON DEFINITIONS (Nominal Mission)</a:t>
                      </a:r>
                      <a:endParaRPr lang="en-US" sz="1400" dirty="0">
                        <a:solidFill>
                          <a:schemeClr val="bg1"/>
                        </a:solidFill>
                      </a:endParaRPr>
                    </a:p>
                  </a:txBody>
                  <a:tcPr marL="82568" marR="82568">
                    <a:lnL w="12700" cmpd="sng">
                      <a:solidFill>
                        <a:srgbClr val="333399"/>
                      </a:solidFill>
                    </a:lnL>
                    <a:lnR w="12700" cap="flat" cmpd="sng" algn="ctr">
                      <a:solidFill>
                        <a:srgbClr val="333399"/>
                      </a:solidFill>
                      <a:prstDash val="solid"/>
                      <a:round/>
                      <a:headEnd type="none" w="med" len="med"/>
                      <a:tailEnd type="none" w="med" len="med"/>
                    </a:lnR>
                    <a:lnT w="12700" cmpd="sng">
                      <a:solidFill>
                        <a:srgbClr val="333399"/>
                      </a:solidFill>
                    </a:lnT>
                    <a:lnB w="12700" cmpd="sng">
                      <a:solidFill>
                        <a:srgbClr val="333399"/>
                      </a:solidFill>
                    </a:lnB>
                    <a:lnTlToBr w="12700" cmpd="sng">
                      <a:noFill/>
                      <a:prstDash val="solid"/>
                    </a:lnTlToBr>
                    <a:lnBlToTr w="12700" cmpd="sng">
                      <a:noFill/>
                      <a:prstDash val="solid"/>
                    </a:lnBlToTr>
                    <a:solidFill>
                      <a:srgbClr val="333399"/>
                    </a:solidFill>
                  </a:tcPr>
                </a:tc>
              </a:tr>
              <a:tr h="1697671">
                <a:tc>
                  <a:txBody>
                    <a:bodyPr/>
                    <a:lstStyle>
                      <a:defPPr>
                        <a:defRPr lang="en-US"/>
                      </a:defPPr>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28600" indent="-228600">
                        <a:buAutoNum type="arabicPeriod"/>
                      </a:pPr>
                      <a:r>
                        <a:rPr lang="en-US" sz="1000" b="1" i="0" u="sng" dirty="0" smtClean="0"/>
                        <a:t>Beta</a:t>
                      </a:r>
                    </a:p>
                    <a:p>
                      <a:pPr marL="460375" marR="0" lvl="2" indent="-228600" algn="l" defTabSz="914400" rtl="0" eaLnBrk="1" fontAlgn="auto" latinLnBrk="0" hangingPunct="1">
                        <a:lnSpc>
                          <a:spcPct val="100000"/>
                        </a:lnSpc>
                        <a:spcBef>
                          <a:spcPts val="0"/>
                        </a:spcBef>
                        <a:spcAft>
                          <a:spcPts val="0"/>
                        </a:spcAft>
                        <a:buClrTx/>
                        <a:buSzTx/>
                        <a:buFont typeface="Courier New" pitchFamily="49" charset="0"/>
                        <a:buChar char="o"/>
                        <a:tabLst/>
                        <a:defRPr/>
                      </a:pPr>
                      <a:r>
                        <a:rPr lang="en-US" sz="1000" dirty="0" smtClean="0">
                          <a:solidFill>
                            <a:schemeClr val="tx1"/>
                          </a:solidFill>
                        </a:rPr>
                        <a:t>Product is minimally validated,</a:t>
                      </a:r>
                      <a:r>
                        <a:rPr lang="en-US" sz="1000" baseline="0" dirty="0" smtClean="0">
                          <a:solidFill>
                            <a:schemeClr val="tx1"/>
                          </a:solidFill>
                        </a:rPr>
                        <a:t> and may still contain significant identified and unidentified errors.</a:t>
                      </a:r>
                    </a:p>
                    <a:p>
                      <a:pPr marL="460375" marR="0" lvl="2" indent="-228600" algn="l" defTabSz="914400" rtl="0" eaLnBrk="1" fontAlgn="auto" latinLnBrk="0" hangingPunct="1">
                        <a:lnSpc>
                          <a:spcPct val="100000"/>
                        </a:lnSpc>
                        <a:spcBef>
                          <a:spcPts val="0"/>
                        </a:spcBef>
                        <a:spcAft>
                          <a:spcPts val="0"/>
                        </a:spcAft>
                        <a:buClrTx/>
                        <a:buSzTx/>
                        <a:buFont typeface="Courier New" pitchFamily="49" charset="0"/>
                        <a:buChar char="o"/>
                        <a:tabLst/>
                        <a:defRPr/>
                      </a:pPr>
                      <a:r>
                        <a:rPr lang="en-US" sz="1000" baseline="0" dirty="0" smtClean="0">
                          <a:solidFill>
                            <a:schemeClr val="tx1"/>
                          </a:solidFill>
                        </a:rPr>
                        <a:t>Information/data from validation efforts can be used to make initial qualitative or very limited quantitative assessments regarding product fitness-for-purpose.</a:t>
                      </a:r>
                    </a:p>
                    <a:p>
                      <a:pPr marL="460375" marR="0" lvl="2" indent="-228600" algn="l" defTabSz="914400" rtl="0" eaLnBrk="1" fontAlgn="auto" latinLnBrk="0" hangingPunct="1">
                        <a:lnSpc>
                          <a:spcPct val="100000"/>
                        </a:lnSpc>
                        <a:spcBef>
                          <a:spcPts val="0"/>
                        </a:spcBef>
                        <a:spcAft>
                          <a:spcPts val="0"/>
                        </a:spcAft>
                        <a:buClrTx/>
                        <a:buSzTx/>
                        <a:buFont typeface="Courier New" pitchFamily="49" charset="0"/>
                        <a:buChar char="o"/>
                        <a:tabLst/>
                        <a:defRPr/>
                      </a:pPr>
                      <a:r>
                        <a:rPr lang="en-US" sz="1000" baseline="0" dirty="0" smtClean="0">
                          <a:solidFill>
                            <a:schemeClr val="tx1"/>
                          </a:solidFill>
                        </a:rPr>
                        <a:t>Documentation of product performance and identified product performance anomalies, including recommended remediation strategies, exists.</a:t>
                      </a:r>
                    </a:p>
                  </a:txBody>
                  <a:tcPr marL="82568" marR="82568">
                    <a:lnL w="12700" cmpd="sng">
                      <a:solidFill>
                        <a:srgbClr val="333399"/>
                      </a:solidFill>
                    </a:lnL>
                    <a:lnR w="12700" cap="flat" cmpd="sng" algn="ctr">
                      <a:solidFill>
                        <a:srgbClr val="333399"/>
                      </a:solidFill>
                      <a:prstDash val="solid"/>
                      <a:round/>
                      <a:headEnd type="none" w="med" len="med"/>
                      <a:tailEnd type="none" w="med" len="med"/>
                    </a:lnR>
                    <a:lnT w="12700" cmpd="sng">
                      <a:solidFill>
                        <a:srgbClr val="333399"/>
                      </a:solidFill>
                    </a:lnT>
                    <a:lnB w="12700" cmpd="sng">
                      <a:solidFill>
                        <a:srgbClr val="333399"/>
                      </a:solidFill>
                    </a:lnB>
                    <a:lnTlToBr w="12700" cmpd="sng">
                      <a:noFill/>
                      <a:prstDash val="solid"/>
                    </a:lnTlToBr>
                    <a:lnBlToTr w="12700" cmpd="sng">
                      <a:noFill/>
                      <a:prstDash val="solid"/>
                    </a:lnBlToTr>
                    <a:solidFill>
                      <a:srgbClr val="333399">
                        <a:tint val="20000"/>
                      </a:srgbClr>
                    </a:solidFill>
                  </a:tcPr>
                </a:tc>
              </a:tr>
              <a:tr h="1587690">
                <a:tc>
                  <a:txBody>
                    <a:bodyPr/>
                    <a:lstStyle>
                      <a:defPPr>
                        <a:defRPr lang="en-US"/>
                      </a:defPPr>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28600" indent="-228600">
                        <a:buFont typeface="+mj-lt"/>
                        <a:buAutoNum type="arabicPeriod" startAt="2"/>
                      </a:pPr>
                      <a:r>
                        <a:rPr lang="en-US" sz="1000" b="1" u="sng" dirty="0" smtClean="0">
                          <a:solidFill>
                            <a:schemeClr val="tx1"/>
                          </a:solidFill>
                        </a:rPr>
                        <a:t>Provisional</a:t>
                      </a:r>
                      <a:endParaRPr lang="en-US" sz="1000" u="sng" dirty="0" smtClean="0">
                        <a:solidFill>
                          <a:schemeClr val="tx1"/>
                        </a:solidFill>
                      </a:endParaRPr>
                    </a:p>
                    <a:p>
                      <a:pPr marL="460375" marR="0" lvl="2" indent="-228600" algn="l" defTabSz="914400" rtl="0" eaLnBrk="1" fontAlgn="auto" latinLnBrk="0" hangingPunct="1">
                        <a:lnSpc>
                          <a:spcPct val="100000"/>
                        </a:lnSpc>
                        <a:spcBef>
                          <a:spcPts val="0"/>
                        </a:spcBef>
                        <a:spcAft>
                          <a:spcPts val="0"/>
                        </a:spcAft>
                        <a:buClrTx/>
                        <a:buSzTx/>
                        <a:buFont typeface="Courier New" pitchFamily="49" charset="0"/>
                        <a:buChar char="o"/>
                        <a:tabLst/>
                        <a:defRPr/>
                      </a:pPr>
                      <a:r>
                        <a:rPr lang="en-US" sz="1000" dirty="0" smtClean="0">
                          <a:solidFill>
                            <a:schemeClr val="tx1"/>
                          </a:solidFill>
                        </a:rPr>
                        <a:t>Product performance has been demonstrated through analysis of a large, but still limited (i.e., not necessarily globally or seasonally representative) number of independent measurements obtained from selected locations, time periods, or field campaign efforts. </a:t>
                      </a:r>
                    </a:p>
                    <a:p>
                      <a:pPr marL="460375" marR="0" lvl="2" indent="-228600" algn="l" defTabSz="914400" rtl="0" eaLnBrk="1" fontAlgn="auto" latinLnBrk="0" hangingPunct="1">
                        <a:lnSpc>
                          <a:spcPct val="100000"/>
                        </a:lnSpc>
                        <a:spcBef>
                          <a:spcPts val="0"/>
                        </a:spcBef>
                        <a:spcAft>
                          <a:spcPts val="0"/>
                        </a:spcAft>
                        <a:buClrTx/>
                        <a:buSzTx/>
                        <a:buFont typeface="Courier New" pitchFamily="49" charset="0"/>
                        <a:buChar char="o"/>
                        <a:tabLst/>
                        <a:defRPr/>
                      </a:pPr>
                      <a:r>
                        <a:rPr lang="en-US" sz="1000" dirty="0" smtClean="0">
                          <a:solidFill>
                            <a:schemeClr val="tx1"/>
                          </a:solidFill>
                        </a:rPr>
                        <a:t>Product analyses</a:t>
                      </a:r>
                      <a:r>
                        <a:rPr lang="en-US" sz="1000" baseline="0" dirty="0" smtClean="0">
                          <a:solidFill>
                            <a:schemeClr val="tx1"/>
                          </a:solidFill>
                        </a:rPr>
                        <a:t> </a:t>
                      </a:r>
                      <a:r>
                        <a:rPr lang="en-US" sz="1000" dirty="0" smtClean="0">
                          <a:solidFill>
                            <a:schemeClr val="tx1"/>
                          </a:solidFill>
                        </a:rPr>
                        <a:t>are sufficient for</a:t>
                      </a:r>
                      <a:r>
                        <a:rPr lang="en-US" sz="1000" baseline="0" dirty="0" smtClean="0">
                          <a:solidFill>
                            <a:schemeClr val="tx1"/>
                          </a:solidFill>
                        </a:rPr>
                        <a:t> qualitative, and limited quantitative, determination of</a:t>
                      </a:r>
                      <a:r>
                        <a:rPr lang="en-US" sz="1000" dirty="0" smtClean="0">
                          <a:solidFill>
                            <a:schemeClr val="tx1"/>
                          </a:solidFill>
                        </a:rPr>
                        <a:t> product fitness-for-purpose</a:t>
                      </a:r>
                      <a:r>
                        <a:rPr lang="en-US" sz="1000" baseline="0" dirty="0" smtClean="0">
                          <a:solidFill>
                            <a:schemeClr val="tx1"/>
                          </a:solidFill>
                        </a:rPr>
                        <a:t>.</a:t>
                      </a:r>
                      <a:endParaRPr lang="en-US" sz="1000" dirty="0" smtClean="0">
                        <a:solidFill>
                          <a:schemeClr val="tx1"/>
                        </a:solidFill>
                      </a:endParaRPr>
                    </a:p>
                    <a:p>
                      <a:pPr marL="460375" marR="0" lvl="2" indent="-228600" algn="l" defTabSz="914400" rtl="0" eaLnBrk="1" fontAlgn="auto" latinLnBrk="0" hangingPunct="1">
                        <a:lnSpc>
                          <a:spcPct val="100000"/>
                        </a:lnSpc>
                        <a:spcBef>
                          <a:spcPts val="0"/>
                        </a:spcBef>
                        <a:spcAft>
                          <a:spcPts val="0"/>
                        </a:spcAft>
                        <a:buClrTx/>
                        <a:buSzTx/>
                        <a:buFont typeface="Courier New" pitchFamily="49" charset="0"/>
                        <a:buChar char="o"/>
                        <a:tabLst/>
                        <a:defRPr/>
                      </a:pPr>
                      <a:r>
                        <a:rPr lang="en-US" sz="1000" baseline="0" dirty="0" smtClean="0">
                          <a:solidFill>
                            <a:schemeClr val="tx1"/>
                          </a:solidFill>
                        </a:rPr>
                        <a:t>Documentation of product performance, testing involving product fixes, identified product performance anomalies, including recommended remediation strategies, exists.</a:t>
                      </a:r>
                    </a:p>
                    <a:p>
                      <a:pPr marL="460375" marR="0" lvl="2" indent="-228600" algn="l" defTabSz="914400" rtl="0" eaLnBrk="1" fontAlgn="auto" latinLnBrk="0" hangingPunct="1">
                        <a:lnSpc>
                          <a:spcPct val="100000"/>
                        </a:lnSpc>
                        <a:spcBef>
                          <a:spcPts val="0"/>
                        </a:spcBef>
                        <a:spcAft>
                          <a:spcPts val="0"/>
                        </a:spcAft>
                        <a:buClrTx/>
                        <a:buSzTx/>
                        <a:buFont typeface="Courier New" pitchFamily="49" charset="0"/>
                        <a:buChar char="o"/>
                        <a:tabLst/>
                        <a:defRPr/>
                      </a:pPr>
                      <a:r>
                        <a:rPr lang="en-US" sz="1000" baseline="0" dirty="0" smtClean="0">
                          <a:solidFill>
                            <a:schemeClr val="tx1"/>
                          </a:solidFill>
                        </a:rPr>
                        <a:t>Product is recommended for operational use (user decision) and in scientific publications.</a:t>
                      </a:r>
                    </a:p>
                  </a:txBody>
                  <a:tcPr marL="82568" marR="82568">
                    <a:lnL w="12700" cmpd="sng">
                      <a:solidFill>
                        <a:srgbClr val="333399"/>
                      </a:solidFill>
                    </a:lnL>
                    <a:lnR w="12700" cap="flat" cmpd="sng" algn="ctr">
                      <a:solidFill>
                        <a:srgbClr val="333399"/>
                      </a:solidFill>
                      <a:prstDash val="solid"/>
                      <a:round/>
                      <a:headEnd type="none" w="med" len="med"/>
                      <a:tailEnd type="none" w="med" len="med"/>
                    </a:lnR>
                    <a:lnT w="12700" cmpd="sng">
                      <a:solidFill>
                        <a:srgbClr val="333399"/>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697671">
                <a:tc>
                  <a:txBody>
                    <a:bodyPr/>
                    <a:lstStyle>
                      <a:defPPr>
                        <a:defRPr lang="en-US"/>
                      </a:defPPr>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28600" indent="-228600">
                        <a:buFont typeface="+mj-lt"/>
                        <a:buAutoNum type="arabicPeriod" startAt="3"/>
                      </a:pPr>
                      <a:r>
                        <a:rPr lang="en-US" sz="1000" b="1" u="sng" dirty="0" smtClean="0">
                          <a:solidFill>
                            <a:schemeClr val="tx1"/>
                          </a:solidFill>
                        </a:rPr>
                        <a:t>Validated</a:t>
                      </a:r>
                    </a:p>
                    <a:p>
                      <a:pPr marL="460375" lvl="2" indent="-228600">
                        <a:buFont typeface="Courier New" pitchFamily="49" charset="0"/>
                        <a:buChar char="o"/>
                      </a:pPr>
                      <a:r>
                        <a:rPr lang="en-US" sz="1000" dirty="0" smtClean="0">
                          <a:solidFill>
                            <a:schemeClr val="tx1"/>
                          </a:solidFill>
                        </a:rPr>
                        <a:t>Product performance has been demonstrated over a large and wide range of representative conditions (i.e., global, seasonal). </a:t>
                      </a:r>
                    </a:p>
                    <a:p>
                      <a:pPr marL="460375" lvl="2" indent="-228600">
                        <a:buFont typeface="Courier New" pitchFamily="49" charset="0"/>
                        <a:buChar char="o"/>
                      </a:pPr>
                      <a:r>
                        <a:rPr lang="en-US" sz="1000" dirty="0" smtClean="0">
                          <a:solidFill>
                            <a:schemeClr val="tx1"/>
                          </a:solidFill>
                        </a:rPr>
                        <a:t>Comprehensive documentation of product performance exists that includes all known product anomalies and their recommended remediation strategies for a full range of retrieval conditions and severity level. </a:t>
                      </a:r>
                    </a:p>
                    <a:p>
                      <a:pPr marL="460375" lvl="2" indent="-228600">
                        <a:buFont typeface="Courier New" pitchFamily="49" charset="0"/>
                        <a:buChar char="o"/>
                      </a:pPr>
                      <a:r>
                        <a:rPr lang="en-US" sz="1000" dirty="0" smtClean="0">
                          <a:solidFill>
                            <a:schemeClr val="tx1"/>
                          </a:solidFill>
                        </a:rPr>
                        <a:t>Product analyses are sufficient for full qualitative and quantitative determination of product fitness-for-purpose.</a:t>
                      </a:r>
                    </a:p>
                    <a:p>
                      <a:pPr marL="460375" lvl="2" indent="-228600">
                        <a:buFont typeface="Courier New" pitchFamily="49" charset="0"/>
                        <a:buChar char="o"/>
                      </a:pPr>
                      <a:r>
                        <a:rPr lang="en-US" sz="1000" dirty="0" smtClean="0">
                          <a:solidFill>
                            <a:schemeClr val="tx1"/>
                          </a:solidFill>
                        </a:rPr>
                        <a:t>Product is ready for operational use based on documented validation findings and user feedback.</a:t>
                      </a:r>
                    </a:p>
                    <a:p>
                      <a:pPr marL="460375" lvl="2" indent="-228600">
                        <a:buFont typeface="Courier New" pitchFamily="49" charset="0"/>
                        <a:buChar char="o"/>
                      </a:pPr>
                      <a:r>
                        <a:rPr lang="en-US" sz="1000" dirty="0" smtClean="0">
                          <a:solidFill>
                            <a:schemeClr val="tx1"/>
                          </a:solidFill>
                        </a:rPr>
                        <a:t>Product validation, quality assurance, and algorithm stewardship continue through the lifetime of the instrument.</a:t>
                      </a:r>
                      <a:endParaRPr lang="en-US" sz="1000" baseline="0" dirty="0" smtClean="0">
                        <a:solidFill>
                          <a:schemeClr val="tx1"/>
                        </a:solidFill>
                      </a:endParaRPr>
                    </a:p>
                  </a:txBody>
                  <a:tcPr marL="82568" marR="825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33399">
                        <a:tint val="20000"/>
                      </a:srgbClr>
                    </a:solidFill>
                  </a:tcPr>
                </a:tc>
              </a:tr>
            </a:tbl>
          </a:graphicData>
        </a:graphic>
      </p:graphicFrame>
      <p:sp>
        <p:nvSpPr>
          <p:cNvPr id="3" name="TextBox 2"/>
          <p:cNvSpPr txBox="1"/>
          <p:nvPr/>
        </p:nvSpPr>
        <p:spPr>
          <a:xfrm>
            <a:off x="84666" y="6611779"/>
            <a:ext cx="2887134" cy="246221"/>
          </a:xfrm>
          <a:prstGeom prst="rect">
            <a:avLst/>
          </a:prstGeom>
          <a:noFill/>
        </p:spPr>
        <p:txBody>
          <a:bodyPr wrap="square" rtlCol="0">
            <a:spAutoFit/>
          </a:bodyPr>
          <a:lstStyle/>
          <a:p>
            <a:r>
              <a:rPr lang="en-US" sz="1000" dirty="0" smtClean="0"/>
              <a:t>May 2014, GOES-R, JPSS, and STAR Science Teams</a:t>
            </a:r>
            <a:endParaRPr lang="en-US" sz="1000" dirty="0"/>
          </a:p>
        </p:txBody>
      </p:sp>
      <p:sp>
        <p:nvSpPr>
          <p:cNvPr id="5" name="Slide Number Placeholder 4"/>
          <p:cNvSpPr>
            <a:spLocks noGrp="1"/>
          </p:cNvSpPr>
          <p:nvPr>
            <p:ph type="sldNum" sz="quarter" idx="12"/>
          </p:nvPr>
        </p:nvSpPr>
        <p:spPr/>
        <p:txBody>
          <a:bodyPr/>
          <a:lstStyle/>
          <a:p>
            <a:fld id="{B6D600EA-F5AE-4508-8F33-D1455E63F0CD}" type="slidenum">
              <a:rPr lang="en-US" smtClean="0"/>
              <a:pPr/>
              <a:t>38</a:t>
            </a:fld>
            <a:endParaRPr lang="en-US" dirty="0"/>
          </a:p>
        </p:txBody>
      </p:sp>
      <p:sp>
        <p:nvSpPr>
          <p:cNvPr id="6" name="Title 1"/>
          <p:cNvSpPr txBox="1">
            <a:spLocks/>
          </p:cNvSpPr>
          <p:nvPr/>
        </p:nvSpPr>
        <p:spPr>
          <a:xfrm>
            <a:off x="989215" y="185874"/>
            <a:ext cx="7240385" cy="637085"/>
          </a:xfrm>
          <a:prstGeom prst="rect">
            <a:avLst/>
          </a:prstGeom>
        </p:spPr>
        <p:txBody>
          <a:bodyPr>
            <a:normAutofit fontScale="92500"/>
          </a:bodyPr>
          <a:lstStyle>
            <a:lvl1pPr algn="ctr" defTabSz="914400" rtl="0" eaLnBrk="1" latinLnBrk="0" hangingPunct="1">
              <a:spcBef>
                <a:spcPct val="0"/>
              </a:spcBef>
              <a:buNone/>
              <a:defRPr sz="3200" kern="1200" baseline="0">
                <a:solidFill>
                  <a:schemeClr val="tx1"/>
                </a:solidFill>
                <a:latin typeface="+mj-lt"/>
                <a:ea typeface="+mj-ea"/>
                <a:cs typeface="+mj-cs"/>
              </a:defRPr>
            </a:lvl1pPr>
          </a:lstStyle>
          <a:p>
            <a:r>
              <a:rPr lang="en-US" b="1" dirty="0" smtClean="0"/>
              <a:t>Backup: JPSS-1 Product Maturity Definition</a:t>
            </a:r>
          </a:p>
        </p:txBody>
      </p:sp>
    </p:spTree>
    <p:extLst>
      <p:ext uri="{BB962C8B-B14F-4D97-AF65-F5344CB8AC3E}">
        <p14:creationId xmlns:p14="http://schemas.microsoft.com/office/powerpoint/2010/main" val="194657560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idx="4294967295"/>
          </p:nvPr>
        </p:nvSpPr>
        <p:spPr/>
        <p:txBody>
          <a:bodyPr/>
          <a:lstStyle/>
          <a:p>
            <a:pPr eaLnBrk="1" hangingPunct="1"/>
            <a:r>
              <a:rPr lang="en-US" dirty="0" smtClean="0"/>
              <a:t>Overview of Data Products</a:t>
            </a:r>
          </a:p>
        </p:txBody>
      </p:sp>
      <p:sp>
        <p:nvSpPr>
          <p:cNvPr id="4" name="Slide Number Placeholder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148ED15-B560-43C2-886A-E8F736136991}" type="slidenum">
              <a:rPr lang="en-US" sz="1200">
                <a:solidFill>
                  <a:schemeClr val="tx1">
                    <a:tint val="75000"/>
                  </a:schemeClr>
                </a:solidFill>
                <a:latin typeface="+mn-lt"/>
              </a:rPr>
              <a:pPr algn="r" fontAlgn="auto">
                <a:spcBef>
                  <a:spcPts val="0"/>
                </a:spcBef>
                <a:spcAft>
                  <a:spcPts val="0"/>
                </a:spcAft>
                <a:defRPr/>
              </a:pPr>
              <a:t>4</a:t>
            </a:fld>
            <a:endParaRPr lang="en-US" sz="1200" dirty="0">
              <a:solidFill>
                <a:schemeClr val="tx1">
                  <a:tint val="75000"/>
                </a:schemeClr>
              </a:solidFill>
              <a:latin typeface="+mn-lt"/>
            </a:endParaRPr>
          </a:p>
        </p:txBody>
      </p:sp>
      <p:sp>
        <p:nvSpPr>
          <p:cNvPr id="5124" name="Text Box 1251"/>
          <p:cNvSpPr txBox="1">
            <a:spLocks noChangeArrowheads="1"/>
          </p:cNvSpPr>
          <p:nvPr/>
        </p:nvSpPr>
        <p:spPr bwMode="auto">
          <a:xfrm>
            <a:off x="228600" y="4419600"/>
            <a:ext cx="20605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a:solidFill>
                  <a:schemeClr val="bg1"/>
                </a:solidFill>
                <a:latin typeface="Calibri" pitchFamily="34" charset="0"/>
              </a:rPr>
              <a:t>RGB Image shows dense smoke (high absorption) in northwest, north central and central coastal portions of image.</a:t>
            </a:r>
          </a:p>
        </p:txBody>
      </p:sp>
      <p:sp>
        <p:nvSpPr>
          <p:cNvPr id="5" name="Content Placeholder 2"/>
          <p:cNvSpPr txBox="1">
            <a:spLocks/>
          </p:cNvSpPr>
          <p:nvPr/>
        </p:nvSpPr>
        <p:spPr>
          <a:xfrm>
            <a:off x="573088" y="1371600"/>
            <a:ext cx="8023225" cy="4754563"/>
          </a:xfrm>
          <a:prstGeom prst="rect">
            <a:avLst/>
          </a:prstGeom>
        </p:spPr>
        <p:txBody>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nSpc>
                <a:spcPct val="90000"/>
              </a:lnSpc>
              <a:buFont typeface="+mj-lt"/>
              <a:buAutoNum type="arabicPeriod"/>
            </a:pPr>
            <a:r>
              <a:rPr lang="en-US" sz="2400" dirty="0" smtClean="0">
                <a:solidFill>
                  <a:srgbClr val="800000"/>
                </a:solidFill>
                <a:latin typeface="Calibri" charset="0"/>
                <a:ea typeface="ＭＳ Ｐゴシック" charset="0"/>
                <a:cs typeface="ＭＳ Ｐゴシック" charset="0"/>
              </a:rPr>
              <a:t>Sea ice characterization </a:t>
            </a:r>
            <a:r>
              <a:rPr lang="en-US" sz="2400" dirty="0" smtClean="0">
                <a:latin typeface="Calibri" charset="0"/>
                <a:ea typeface="ＭＳ Ｐゴシック" charset="0"/>
                <a:cs typeface="ＭＳ Ｐゴシック" charset="0"/>
              </a:rPr>
              <a:t>- </a:t>
            </a:r>
            <a:r>
              <a:rPr lang="en-US" sz="2400" i="1" dirty="0" smtClean="0">
                <a:latin typeface="Calibri" charset="0"/>
                <a:ea typeface="ＭＳ Ｐゴシック" charset="0"/>
                <a:cs typeface="ＭＳ Ｐゴシック" charset="0"/>
              </a:rPr>
              <a:t>Provisional</a:t>
            </a:r>
          </a:p>
          <a:p>
            <a:pPr lvl="1">
              <a:lnSpc>
                <a:spcPct val="90000"/>
              </a:lnSpc>
            </a:pPr>
            <a:r>
              <a:rPr lang="en-US" sz="2000" dirty="0" smtClean="0">
                <a:latin typeface="Calibri" charset="0"/>
                <a:ea typeface="ＭＳ Ｐゴシック" charset="0"/>
              </a:rPr>
              <a:t>Currently this is an age category: no ice, new/young ice, other ice</a:t>
            </a:r>
            <a:endParaRPr lang="en-US" sz="2000" dirty="0" smtClean="0">
              <a:solidFill>
                <a:srgbClr val="000000"/>
              </a:solidFill>
              <a:latin typeface="Calibri" charset="0"/>
              <a:ea typeface="ＭＳ Ｐゴシック" charset="0"/>
            </a:endParaRPr>
          </a:p>
          <a:p>
            <a:pPr marL="457200" indent="-457200">
              <a:lnSpc>
                <a:spcPct val="90000"/>
              </a:lnSpc>
              <a:buFont typeface="+mj-lt"/>
              <a:buAutoNum type="arabicPeriod"/>
            </a:pPr>
            <a:r>
              <a:rPr lang="en-US" sz="2400" dirty="0" smtClean="0">
                <a:solidFill>
                  <a:srgbClr val="800000"/>
                </a:solidFill>
                <a:latin typeface="Calibri" charset="0"/>
                <a:ea typeface="ＭＳ Ｐゴシック" charset="0"/>
              </a:rPr>
              <a:t>Sea </a:t>
            </a:r>
            <a:r>
              <a:rPr lang="en-US" sz="2400" dirty="0">
                <a:solidFill>
                  <a:srgbClr val="800000"/>
                </a:solidFill>
                <a:latin typeface="Calibri" charset="0"/>
                <a:ea typeface="ＭＳ Ｐゴシック" charset="0"/>
              </a:rPr>
              <a:t>I</a:t>
            </a:r>
            <a:r>
              <a:rPr lang="en-US" sz="2400" dirty="0" smtClean="0">
                <a:solidFill>
                  <a:srgbClr val="800000"/>
                </a:solidFill>
                <a:latin typeface="Calibri" charset="0"/>
                <a:ea typeface="ＭＳ Ｐゴシック" charset="0"/>
              </a:rPr>
              <a:t>ce concentration </a:t>
            </a:r>
            <a:r>
              <a:rPr lang="en-US" sz="2400" dirty="0" smtClean="0">
                <a:latin typeface="Calibri" charset="0"/>
                <a:ea typeface="ＭＳ Ｐゴシック" charset="0"/>
              </a:rPr>
              <a:t>IP</a:t>
            </a:r>
          </a:p>
          <a:p>
            <a:pPr lvl="1">
              <a:lnSpc>
                <a:spcPct val="90000"/>
              </a:lnSpc>
            </a:pPr>
            <a:r>
              <a:rPr lang="en-US" sz="2000" dirty="0" smtClean="0">
                <a:latin typeface="Calibri" charset="0"/>
                <a:ea typeface="ＭＳ Ｐゴシック" charset="0"/>
              </a:rPr>
              <a:t>Fractional coverage of ice in each pixel</a:t>
            </a:r>
          </a:p>
          <a:p>
            <a:pPr marL="457200" indent="-457200">
              <a:lnSpc>
                <a:spcPct val="90000"/>
              </a:lnSpc>
              <a:buFont typeface="+mj-lt"/>
              <a:buAutoNum type="arabicPeriod"/>
            </a:pPr>
            <a:r>
              <a:rPr lang="en-US" sz="2400" dirty="0" smtClean="0">
                <a:solidFill>
                  <a:srgbClr val="800000"/>
                </a:solidFill>
                <a:latin typeface="Calibri" charset="0"/>
                <a:ea typeface="ＭＳ Ｐゴシック" charset="0"/>
                <a:cs typeface="ＭＳ Ｐゴシック" charset="0"/>
              </a:rPr>
              <a:t>Ice surface temperature </a:t>
            </a:r>
            <a:r>
              <a:rPr lang="en-US" sz="2400" dirty="0" smtClean="0">
                <a:latin typeface="Calibri" charset="0"/>
                <a:ea typeface="ＭＳ Ｐゴシック" charset="0"/>
                <a:cs typeface="ＭＳ Ｐゴシック" charset="0"/>
              </a:rPr>
              <a:t>(IST) – </a:t>
            </a:r>
            <a:r>
              <a:rPr lang="en-US" sz="2400" i="1" dirty="0" smtClean="0">
                <a:latin typeface="Calibri" charset="0"/>
                <a:ea typeface="ＭＳ Ｐゴシック" charset="0"/>
                <a:cs typeface="ＭＳ Ｐゴシック" charset="0"/>
              </a:rPr>
              <a:t>Val 1</a:t>
            </a:r>
          </a:p>
          <a:p>
            <a:pPr lvl="1">
              <a:lnSpc>
                <a:spcPct val="90000"/>
              </a:lnSpc>
            </a:pPr>
            <a:r>
              <a:rPr lang="en-US" sz="2000" dirty="0" smtClean="0">
                <a:latin typeface="Calibri" charset="0"/>
                <a:ea typeface="ＭＳ Ｐゴシック" charset="0"/>
                <a:cs typeface="ＭＳ Ｐゴシック" charset="0"/>
              </a:rPr>
              <a:t>Radiating temperature of the surface (ice with or without snow)</a:t>
            </a:r>
          </a:p>
          <a:p>
            <a:pPr marL="457200" indent="-457200">
              <a:lnSpc>
                <a:spcPct val="90000"/>
              </a:lnSpc>
              <a:buFont typeface="+mj-lt"/>
              <a:buAutoNum type="arabicPeriod"/>
            </a:pPr>
            <a:r>
              <a:rPr lang="en-US" sz="2400" dirty="0" smtClean="0">
                <a:solidFill>
                  <a:srgbClr val="800000"/>
                </a:solidFill>
                <a:latin typeface="Calibri" charset="0"/>
                <a:ea typeface="ＭＳ Ｐゴシック" charset="0"/>
                <a:cs typeface="ＭＳ Ｐゴシック" charset="0"/>
              </a:rPr>
              <a:t>Snow cover</a:t>
            </a:r>
          </a:p>
          <a:p>
            <a:pPr marL="457200" lvl="1" indent="0">
              <a:lnSpc>
                <a:spcPct val="90000"/>
              </a:lnSpc>
              <a:buNone/>
            </a:pPr>
            <a:r>
              <a:rPr lang="en-US" sz="2000" dirty="0" smtClean="0">
                <a:latin typeface="Calibri" charset="0"/>
                <a:ea typeface="ＭＳ Ｐゴシック" charset="0"/>
              </a:rPr>
              <a:t>4a. </a:t>
            </a:r>
            <a:r>
              <a:rPr lang="en-US" sz="2000" dirty="0" smtClean="0">
                <a:solidFill>
                  <a:srgbClr val="800000"/>
                </a:solidFill>
                <a:latin typeface="Calibri" charset="0"/>
                <a:ea typeface="ＭＳ Ｐゴシック" charset="0"/>
              </a:rPr>
              <a:t>Binary</a:t>
            </a:r>
            <a:r>
              <a:rPr lang="en-US" sz="2000" dirty="0" smtClean="0">
                <a:latin typeface="Calibri" charset="0"/>
                <a:ea typeface="ＭＳ Ｐゴシック" charset="0"/>
              </a:rPr>
              <a:t> snow cover – </a:t>
            </a:r>
            <a:r>
              <a:rPr lang="en-US" sz="2000" i="1" dirty="0" smtClean="0">
                <a:latin typeface="Calibri" charset="0"/>
                <a:ea typeface="ＭＳ Ｐゴシック" charset="0"/>
              </a:rPr>
              <a:t>Val 1</a:t>
            </a:r>
          </a:p>
          <a:p>
            <a:pPr marL="457200" lvl="1" indent="0">
              <a:lnSpc>
                <a:spcPct val="90000"/>
              </a:lnSpc>
              <a:buNone/>
            </a:pPr>
            <a:r>
              <a:rPr lang="en-US" sz="2000" dirty="0" smtClean="0">
                <a:latin typeface="Calibri" charset="0"/>
                <a:ea typeface="ＭＳ Ｐゴシック" charset="0"/>
              </a:rPr>
              <a:t>4b. </a:t>
            </a:r>
            <a:r>
              <a:rPr lang="en-US" sz="2000" dirty="0" smtClean="0">
                <a:solidFill>
                  <a:srgbClr val="800000"/>
                </a:solidFill>
                <a:latin typeface="Calibri" charset="0"/>
                <a:ea typeface="ＭＳ Ｐゴシック" charset="0"/>
              </a:rPr>
              <a:t>Fractional</a:t>
            </a:r>
            <a:r>
              <a:rPr lang="en-US" sz="2000" dirty="0" smtClean="0">
                <a:latin typeface="Calibri" charset="0"/>
                <a:ea typeface="ＭＳ Ｐゴシック" charset="0"/>
              </a:rPr>
              <a:t> snow cover – </a:t>
            </a:r>
            <a:r>
              <a:rPr lang="en-US" sz="2000" i="1" dirty="0" smtClean="0">
                <a:latin typeface="Calibri" charset="0"/>
                <a:ea typeface="ＭＳ Ｐゴシック" charset="0"/>
              </a:rPr>
              <a:t>Provisional</a:t>
            </a:r>
          </a:p>
          <a:p>
            <a:pPr lvl="1">
              <a:lnSpc>
                <a:spcPct val="90000"/>
              </a:lnSpc>
              <a:buFont typeface="Arial" charset="0"/>
              <a:buNone/>
            </a:pPr>
            <a:endParaRPr lang="en-US" sz="2000" dirty="0">
              <a:latin typeface="Calibri" charset="0"/>
              <a:ea typeface="ＭＳ Ｐゴシック" charset="0"/>
            </a:endParaRPr>
          </a:p>
          <a:p>
            <a:pPr marL="298450" lvl="1">
              <a:lnSpc>
                <a:spcPct val="90000"/>
              </a:lnSpc>
              <a:buFont typeface="Arial" charset="0"/>
              <a:buNone/>
            </a:pPr>
            <a:r>
              <a:rPr lang="en-US" sz="1800" dirty="0" smtClean="0">
                <a:latin typeface="Calibri" charset="0"/>
                <a:ea typeface="ＭＳ Ｐゴシック" charset="0"/>
              </a:rPr>
              <a:t>Notes:</a:t>
            </a:r>
          </a:p>
          <a:p>
            <a:pPr marL="298450" lvl="1">
              <a:lnSpc>
                <a:spcPct val="90000"/>
              </a:lnSpc>
            </a:pPr>
            <a:r>
              <a:rPr lang="en-US" sz="1800" dirty="0" smtClean="0">
                <a:latin typeface="Calibri" charset="0"/>
                <a:ea typeface="ＭＳ Ｐゴシック" charset="0"/>
              </a:rPr>
              <a:t>Information on ice and snow cover is needed by other EDRs.</a:t>
            </a:r>
          </a:p>
          <a:p>
            <a:pPr marL="298450" lvl="1">
              <a:lnSpc>
                <a:spcPct val="90000"/>
              </a:lnSpc>
            </a:pPr>
            <a:r>
              <a:rPr lang="en-US" sz="1800" dirty="0" smtClean="0">
                <a:latin typeface="Calibri" charset="0"/>
                <a:ea typeface="ＭＳ Ｐゴシック" charset="0"/>
              </a:rPr>
              <a:t>AMSR2 on GCOM-W1 will be used to generate other snow and ice products: Ice Characterization, Snow Cover, Snow Depth, and Snow Water Equivalent (SWE).</a:t>
            </a:r>
          </a:p>
          <a:p>
            <a:pPr lvl="1">
              <a:lnSpc>
                <a:spcPct val="90000"/>
              </a:lnSpc>
              <a:buFont typeface="Arial" charset="0"/>
              <a:buAutoNum type="arabicParenR"/>
            </a:pPr>
            <a:endParaRPr lang="en-US" sz="2000" dirty="0">
              <a:latin typeface="Calibri" charset="0"/>
              <a:ea typeface="ＭＳ Ｐゴシック" charset="0"/>
            </a:endParaRPr>
          </a:p>
        </p:txBody>
      </p:sp>
      <p:sp>
        <p:nvSpPr>
          <p:cNvPr id="2" name="Rectangle 1"/>
          <p:cNvSpPr/>
          <p:nvPr/>
        </p:nvSpPr>
        <p:spPr>
          <a:xfrm>
            <a:off x="275167" y="1248833"/>
            <a:ext cx="8445500" cy="91999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775290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959" y="0"/>
            <a:ext cx="7635810" cy="822960"/>
          </a:xfrm>
        </p:spPr>
        <p:txBody>
          <a:bodyPr>
            <a:normAutofit fontScale="90000"/>
          </a:bodyPr>
          <a:lstStyle/>
          <a:p>
            <a:r>
              <a:rPr lang="en-US" dirty="0" smtClean="0"/>
              <a:t>SNPP Validation Stages Maturity Definition</a:t>
            </a:r>
            <a:endParaRPr lang="en-US" dirty="0"/>
          </a:p>
        </p:txBody>
      </p:sp>
      <p:sp>
        <p:nvSpPr>
          <p:cNvPr id="3" name="Content Placeholder 2"/>
          <p:cNvSpPr>
            <a:spLocks noGrp="1"/>
          </p:cNvSpPr>
          <p:nvPr>
            <p:ph idx="1"/>
          </p:nvPr>
        </p:nvSpPr>
        <p:spPr>
          <a:xfrm>
            <a:off x="263305" y="1161717"/>
            <a:ext cx="8518652" cy="5018615"/>
          </a:xfrm>
        </p:spPr>
        <p:txBody>
          <a:bodyPr>
            <a:normAutofit fontScale="92500" lnSpcReduction="20000"/>
          </a:bodyPr>
          <a:lstStyle/>
          <a:p>
            <a:pPr>
              <a:buNone/>
            </a:pPr>
            <a:r>
              <a:rPr lang="en-US" b="1" u="sng" dirty="0" smtClean="0"/>
              <a:t>Validated Stage 1:</a:t>
            </a:r>
          </a:p>
          <a:p>
            <a:pPr marL="1146175" lvl="1" indent="0">
              <a:buSzPct val="80000"/>
              <a:buNone/>
            </a:pPr>
            <a:r>
              <a:rPr lang="en-US" sz="2000" dirty="0" smtClean="0"/>
              <a:t>Using a limited set of samples, the algorithm output is shown to meet the threshold performance attributes identified in the JPSS Level 1 Requirements Supplement with the exception of the S-NPP Performance Exclusions</a:t>
            </a:r>
          </a:p>
          <a:p>
            <a:pPr marL="1146175" lvl="1" indent="0">
              <a:buSzPct val="80000"/>
              <a:buNone/>
            </a:pPr>
            <a:endParaRPr lang="en-US" sz="2000" dirty="0" smtClean="0"/>
          </a:p>
          <a:p>
            <a:pPr>
              <a:buNone/>
            </a:pPr>
            <a:r>
              <a:rPr lang="en-US" b="1" u="sng" dirty="0"/>
              <a:t>Validated Stage </a:t>
            </a:r>
            <a:r>
              <a:rPr lang="en-US" b="1" u="sng" dirty="0" smtClean="0"/>
              <a:t>2:</a:t>
            </a:r>
            <a:endParaRPr lang="en-US" b="1" u="sng" dirty="0"/>
          </a:p>
          <a:p>
            <a:pPr marL="1146175" lvl="1" indent="0">
              <a:buSzPct val="80000"/>
              <a:buNone/>
            </a:pPr>
            <a:r>
              <a:rPr lang="en-US" sz="2000" dirty="0"/>
              <a:t>Using a moderate set of samples, the algorithm output is shown to meet the threshold performance attributes identified in the JPSS Level 1 Requirements Supplement with the exception of the S-NPP Performance </a:t>
            </a:r>
            <a:r>
              <a:rPr lang="en-US" sz="2000" dirty="0" smtClean="0"/>
              <a:t>Exclusions</a:t>
            </a:r>
          </a:p>
          <a:p>
            <a:pPr marL="1146175" lvl="1" indent="0">
              <a:buSzPct val="80000"/>
              <a:buNone/>
            </a:pPr>
            <a:endParaRPr lang="en-US" sz="2000" dirty="0"/>
          </a:p>
          <a:p>
            <a:pPr>
              <a:buNone/>
            </a:pPr>
            <a:r>
              <a:rPr lang="en-US" b="1" u="sng" dirty="0"/>
              <a:t>Validated Stage </a:t>
            </a:r>
            <a:r>
              <a:rPr lang="en-US" b="1" u="sng" dirty="0" smtClean="0"/>
              <a:t>3:</a:t>
            </a:r>
            <a:endParaRPr lang="en-US" b="1" u="sng" dirty="0"/>
          </a:p>
          <a:p>
            <a:pPr marL="1146175" lvl="1" indent="0">
              <a:buSzPct val="80000"/>
              <a:buNone/>
            </a:pPr>
            <a:r>
              <a:rPr lang="en-US" sz="2000" dirty="0"/>
              <a:t>Using a large set of samples representing global conditions over four seasons, the algorithm output is shown to meet the threshold performance attributes identified in the JPSS Level 1 Requirements Supplement with the exception of the S-NPP Performance Exclusions</a:t>
            </a:r>
          </a:p>
          <a:p>
            <a:pPr marL="746125" indent="0">
              <a:buSzPct val="80000"/>
              <a:buNone/>
            </a:pPr>
            <a:endParaRPr lang="en-US" dirty="0" smtClean="0"/>
          </a:p>
        </p:txBody>
      </p:sp>
      <p:sp>
        <p:nvSpPr>
          <p:cNvPr id="4" name="Slide Number Placeholder 3"/>
          <p:cNvSpPr>
            <a:spLocks noGrp="1"/>
          </p:cNvSpPr>
          <p:nvPr>
            <p:ph type="sldNum" sz="quarter" idx="12"/>
          </p:nvPr>
        </p:nvSpPr>
        <p:spPr/>
        <p:txBody>
          <a:bodyPr/>
          <a:lstStyle/>
          <a:p>
            <a:fld id="{96E36F11-A39A-294D-A59D-6180D50ED29D}" type="slidenum">
              <a:rPr lang="en-US" smtClean="0"/>
              <a:pPr/>
              <a:t>5</a:t>
            </a:fld>
            <a:endParaRPr lang="en-US" dirty="0"/>
          </a:p>
        </p:txBody>
      </p:sp>
      <p:sp>
        <p:nvSpPr>
          <p:cNvPr id="5" name="Rectangle 4"/>
          <p:cNvSpPr/>
          <p:nvPr/>
        </p:nvSpPr>
        <p:spPr>
          <a:xfrm>
            <a:off x="164942" y="1138018"/>
            <a:ext cx="8613454" cy="154209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223643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idx="4294967295"/>
          </p:nvPr>
        </p:nvSpPr>
        <p:spPr>
          <a:xfrm>
            <a:off x="1739900" y="0"/>
            <a:ext cx="6184900" cy="822960"/>
          </a:xfrm>
        </p:spPr>
        <p:txBody>
          <a:bodyPr>
            <a:noAutofit/>
          </a:bodyPr>
          <a:lstStyle/>
          <a:p>
            <a:pPr eaLnBrk="1" hangingPunct="1"/>
            <a:r>
              <a:rPr lang="en-US" dirty="0" smtClean="0"/>
              <a:t>Sea Ice Characterization EDR L1RD Requirements</a:t>
            </a:r>
          </a:p>
        </p:txBody>
      </p:sp>
      <p:sp>
        <p:nvSpPr>
          <p:cNvPr id="4" name="Slide Number Placeholder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148ED15-B560-43C2-886A-E8F736136991}" type="slidenum">
              <a:rPr lang="en-US" sz="1200">
                <a:solidFill>
                  <a:schemeClr val="tx1">
                    <a:tint val="75000"/>
                  </a:schemeClr>
                </a:solidFill>
                <a:latin typeface="+mn-lt"/>
              </a:rPr>
              <a:pPr algn="r" fontAlgn="auto">
                <a:spcBef>
                  <a:spcPts val="0"/>
                </a:spcBef>
                <a:spcAft>
                  <a:spcPts val="0"/>
                </a:spcAft>
                <a:defRPr/>
              </a:pPr>
              <a:t>6</a:t>
            </a:fld>
            <a:endParaRPr lang="en-US" sz="1200" dirty="0">
              <a:solidFill>
                <a:schemeClr val="tx1">
                  <a:tint val="75000"/>
                </a:schemeClr>
              </a:solidFill>
              <a:latin typeface="+mn-lt"/>
            </a:endParaRPr>
          </a:p>
        </p:txBody>
      </p:sp>
      <p:sp>
        <p:nvSpPr>
          <p:cNvPr id="5124" name="Text Box 1251"/>
          <p:cNvSpPr txBox="1">
            <a:spLocks noChangeArrowheads="1"/>
          </p:cNvSpPr>
          <p:nvPr/>
        </p:nvSpPr>
        <p:spPr bwMode="auto">
          <a:xfrm>
            <a:off x="228600" y="4419600"/>
            <a:ext cx="20605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dirty="0">
                <a:solidFill>
                  <a:schemeClr val="bg1"/>
                </a:solidFill>
                <a:latin typeface="Calibri" pitchFamily="34" charset="0"/>
              </a:rPr>
              <a:t>RGB Image shows dense smoke (high absorption) in northwest, north central and central coastal portions of image.</a:t>
            </a:r>
          </a:p>
        </p:txBody>
      </p:sp>
      <p:sp>
        <p:nvSpPr>
          <p:cNvPr id="10" name="Slide Number Placeholder 9"/>
          <p:cNvSpPr>
            <a:spLocks noGrp="1"/>
          </p:cNvSpPr>
          <p:nvPr>
            <p:ph type="sldNum" sz="quarter" idx="12"/>
          </p:nvPr>
        </p:nvSpPr>
        <p:spPr/>
        <p:txBody>
          <a:bodyPr/>
          <a:lstStyle/>
          <a:p>
            <a:fld id="{96E36F11-A39A-294D-A59D-6180D50ED29D}" type="slidenum">
              <a:rPr lang="en-US" smtClean="0"/>
              <a:pPr/>
              <a:t>6</a:t>
            </a:fld>
            <a:endParaRPr lang="en-US" dirty="0"/>
          </a:p>
        </p:txBody>
      </p:sp>
      <p:sp>
        <p:nvSpPr>
          <p:cNvPr id="9" name="Rectangle 8"/>
          <p:cNvSpPr/>
          <p:nvPr/>
        </p:nvSpPr>
        <p:spPr>
          <a:xfrm>
            <a:off x="1095375" y="1095337"/>
            <a:ext cx="7591425" cy="369332"/>
          </a:xfrm>
          <a:prstGeom prst="rect">
            <a:avLst/>
          </a:prstGeom>
        </p:spPr>
        <p:txBody>
          <a:bodyPr wrap="square">
            <a:spAutoFit/>
          </a:bodyPr>
          <a:lstStyle/>
          <a:p>
            <a:pPr>
              <a:spcBef>
                <a:spcPct val="50000"/>
              </a:spcBef>
            </a:pPr>
            <a:r>
              <a:rPr lang="en-US" dirty="0" smtClean="0"/>
              <a:t>Sea Ice Characterization  Requirements from L1RD version 2.9</a:t>
            </a:r>
          </a:p>
        </p:txBody>
      </p:sp>
      <p:graphicFrame>
        <p:nvGraphicFramePr>
          <p:cNvPr id="11" name="Group 95"/>
          <p:cNvGraphicFramePr>
            <a:graphicFrameLocks/>
          </p:cNvGraphicFramePr>
          <p:nvPr>
            <p:extLst>
              <p:ext uri="{D42A27DB-BD31-4B8C-83A1-F6EECF244321}">
                <p14:modId xmlns:p14="http://schemas.microsoft.com/office/powerpoint/2010/main" val="3231806719"/>
              </p:ext>
            </p:extLst>
          </p:nvPr>
        </p:nvGraphicFramePr>
        <p:xfrm>
          <a:off x="228600" y="1545293"/>
          <a:ext cx="8686801" cy="4835199"/>
        </p:xfrm>
        <a:graphic>
          <a:graphicData uri="http://schemas.openxmlformats.org/drawingml/2006/table">
            <a:tbl>
              <a:tblPr/>
              <a:tblGrid>
                <a:gridCol w="2908300"/>
                <a:gridCol w="2908300"/>
                <a:gridCol w="2870201"/>
              </a:tblGrid>
              <a:tr h="313173">
                <a:tc>
                  <a:txBody>
                    <a:bodyPr/>
                    <a:lstStyle/>
                    <a:p>
                      <a:pPr marL="342900" marR="0" lvl="0" indent="-342900" algn="ctr" defTabSz="914400" rtl="0" eaLnBrk="0" fontAlgn="base" latinLnBrk="0" hangingPunct="0">
                        <a:lnSpc>
                          <a:spcPct val="100000"/>
                        </a:lnSpc>
                        <a:spcBef>
                          <a:spcPct val="0"/>
                        </a:spcBef>
                        <a:spcAft>
                          <a:spcPct val="0"/>
                        </a:spcAft>
                        <a:buClrTx/>
                        <a:buSzTx/>
                        <a:buFont typeface="Arial" charset="0"/>
                        <a:buNone/>
                        <a:tabLst/>
                      </a:pPr>
                      <a:r>
                        <a:rPr kumimoji="0" lang="en-US" sz="1400" b="1" i="0" u="none" strike="noStrike" cap="none" normalizeH="0" baseline="0" dirty="0" smtClean="0">
                          <a:ln>
                            <a:noFill/>
                          </a:ln>
                          <a:solidFill>
                            <a:schemeClr val="tx1"/>
                          </a:solidFill>
                          <a:effectLst/>
                          <a:latin typeface="Calibri" pitchFamily="34" charset="0"/>
                        </a:rPr>
                        <a:t>EDR Attribute</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 typeface="Arial" charset="0"/>
                        <a:buNone/>
                        <a:tabLst/>
                      </a:pPr>
                      <a:r>
                        <a:rPr kumimoji="0" lang="en-US" sz="1400" b="1" i="0" u="none" strike="noStrike" cap="none" normalizeH="0" baseline="0" dirty="0" smtClean="0">
                          <a:ln>
                            <a:noFill/>
                          </a:ln>
                          <a:solidFill>
                            <a:schemeClr val="tx1"/>
                          </a:solidFill>
                          <a:effectLst/>
                          <a:latin typeface="Calibri" pitchFamily="34" charset="0"/>
                        </a:rPr>
                        <a:t>Threshold</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 typeface="Arial" charset="0"/>
                        <a:buNone/>
                        <a:tabLst/>
                      </a:pPr>
                      <a:r>
                        <a:rPr kumimoji="0" lang="en-US" sz="1400" b="1" i="0" u="none" strike="noStrike" cap="none" normalizeH="0" baseline="0" dirty="0" smtClean="0">
                          <a:ln>
                            <a:noFill/>
                          </a:ln>
                          <a:solidFill>
                            <a:schemeClr val="tx1"/>
                          </a:solidFill>
                          <a:effectLst/>
                          <a:latin typeface="Calibri" pitchFamily="34" charset="0"/>
                          <a:cs typeface="Times New Roman" pitchFamily="18" charset="0"/>
                        </a:rPr>
                        <a:t>Objective</a:t>
                      </a:r>
                      <a:endParaRPr kumimoji="0" lang="en-US" sz="1400" b="1" i="0" u="none" strike="noStrike" cap="none" normalizeH="0" baseline="0" dirty="0" smtClean="0">
                        <a:ln>
                          <a:noFill/>
                        </a:ln>
                        <a:solidFill>
                          <a:schemeClr val="tx1"/>
                        </a:solidFill>
                        <a:effectLst/>
                        <a:latin typeface="Calibri"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284702">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chemeClr val="tx1"/>
                          </a:solidFill>
                          <a:effectLst/>
                          <a:latin typeface="Calibri" pitchFamily="34" charset="0"/>
                        </a:rPr>
                        <a:t>a. Vertical Coverage</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Ice Surface</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Ice Surface</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6962">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chemeClr val="tx1"/>
                          </a:solidFill>
                          <a:effectLst/>
                          <a:latin typeface="Calibri" pitchFamily="34" charset="0"/>
                        </a:rPr>
                        <a:t>b. Horizontal Cell Size</a:t>
                      </a:r>
                    </a:p>
                    <a:p>
                      <a:pPr marL="342900" marR="0" lvl="0" indent="-342900" algn="l" defTabSz="914400" rtl="0" eaLnBrk="0" fontAlgn="base" latinLnBrk="0" hangingPunct="0">
                        <a:lnSpc>
                          <a:spcPct val="100000"/>
                        </a:lnSpc>
                        <a:spcBef>
                          <a:spcPct val="0"/>
                        </a:spcBef>
                        <a:spcAft>
                          <a:spcPct val="0"/>
                        </a:spcAft>
                        <a:buClrTx/>
                        <a:buSzTx/>
                        <a:buFont typeface="Arial" charset="0"/>
                        <a:buAutoNum type="arabicPeriod"/>
                        <a:tabLst/>
                      </a:pPr>
                      <a:r>
                        <a:rPr kumimoji="0" lang="en-US" sz="1200" b="1" i="0" u="none" strike="noStrike" cap="none" normalizeH="0" baseline="0" dirty="0" smtClean="0">
                          <a:ln>
                            <a:noFill/>
                          </a:ln>
                          <a:solidFill>
                            <a:schemeClr val="tx1"/>
                          </a:solidFill>
                          <a:effectLst/>
                          <a:latin typeface="Calibri" pitchFamily="34" charset="0"/>
                        </a:rPr>
                        <a:t>Clear</a:t>
                      </a:r>
                    </a:p>
                    <a:p>
                      <a:pPr marL="342900" marR="0" lvl="0" indent="-342900" algn="l" defTabSz="914400" rtl="0" eaLnBrk="0" fontAlgn="base" latinLnBrk="0" hangingPunct="0">
                        <a:lnSpc>
                          <a:spcPct val="100000"/>
                        </a:lnSpc>
                        <a:spcBef>
                          <a:spcPct val="0"/>
                        </a:spcBef>
                        <a:spcAft>
                          <a:spcPct val="0"/>
                        </a:spcAft>
                        <a:buClrTx/>
                        <a:buSzTx/>
                        <a:buFont typeface="Arial" charset="0"/>
                        <a:buAutoNum type="arabicPeriod"/>
                        <a:tabLst/>
                      </a:pPr>
                      <a:r>
                        <a:rPr kumimoji="0" lang="en-US" sz="1200" b="1" i="0" u="none" strike="noStrike" cap="none" normalizeH="0" baseline="0" dirty="0" smtClean="0">
                          <a:ln>
                            <a:noFill/>
                          </a:ln>
                          <a:solidFill>
                            <a:schemeClr val="tx1"/>
                          </a:solidFill>
                          <a:effectLst/>
                          <a:latin typeface="Calibri" pitchFamily="34" charset="0"/>
                        </a:rPr>
                        <a:t>All weather </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200" b="0" i="0" u="none" strike="noStrike" cap="none" normalizeH="0" baseline="0" dirty="0" smtClean="0">
                        <a:ln>
                          <a:noFill/>
                        </a:ln>
                        <a:solidFill>
                          <a:schemeClr val="tx1"/>
                        </a:solidFill>
                        <a:effectLst/>
                        <a:latin typeface="Calibri"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1.0 km</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No capability</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200" b="0" i="0" u="none" strike="noStrike" cap="none" normalizeH="0" baseline="0" dirty="0" smtClean="0">
                        <a:ln>
                          <a:noFill/>
                        </a:ln>
                        <a:solidFill>
                          <a:schemeClr val="tx1"/>
                        </a:solidFill>
                        <a:effectLst/>
                        <a:latin typeface="Calibri"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0.5 km</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1 km</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97738">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chemeClr val="tx1"/>
                          </a:solidFill>
                          <a:effectLst/>
                          <a:latin typeface="Calibri" pitchFamily="34" charset="0"/>
                        </a:rPr>
                        <a:t>c. Mapping Uncertainty, 3 sigma</a:t>
                      </a:r>
                    </a:p>
                    <a:p>
                      <a:pPr marL="342900" marR="0" lvl="0" indent="-342900" algn="l" defTabSz="914400" rtl="0" eaLnBrk="0" fontAlgn="base" latinLnBrk="0" hangingPunct="0">
                        <a:lnSpc>
                          <a:spcPct val="100000"/>
                        </a:lnSpc>
                        <a:spcBef>
                          <a:spcPct val="0"/>
                        </a:spcBef>
                        <a:spcAft>
                          <a:spcPct val="0"/>
                        </a:spcAft>
                        <a:buClrTx/>
                        <a:buSzTx/>
                        <a:buFont typeface="Arial" charset="0"/>
                        <a:buAutoNum type="arabicPeriod"/>
                        <a:tabLst/>
                      </a:pPr>
                      <a:r>
                        <a:rPr kumimoji="0" lang="en-US" sz="1200" b="1" i="0" u="none" strike="noStrike" cap="none" normalizeH="0" baseline="0" dirty="0" smtClean="0">
                          <a:ln>
                            <a:noFill/>
                          </a:ln>
                          <a:solidFill>
                            <a:schemeClr val="tx1"/>
                          </a:solidFill>
                          <a:effectLst/>
                          <a:latin typeface="Calibri" pitchFamily="34" charset="0"/>
                        </a:rPr>
                        <a:t>Clear</a:t>
                      </a:r>
                    </a:p>
                    <a:p>
                      <a:pPr marL="342900" marR="0" lvl="0" indent="-342900" algn="l" defTabSz="914400" rtl="0" eaLnBrk="0" fontAlgn="base" latinLnBrk="0" hangingPunct="0">
                        <a:lnSpc>
                          <a:spcPct val="100000"/>
                        </a:lnSpc>
                        <a:spcBef>
                          <a:spcPct val="0"/>
                        </a:spcBef>
                        <a:spcAft>
                          <a:spcPct val="0"/>
                        </a:spcAft>
                        <a:buClrTx/>
                        <a:buSzTx/>
                        <a:buFont typeface="Arial" charset="0"/>
                        <a:buAutoNum type="arabicPeriod"/>
                        <a:tabLst/>
                      </a:pPr>
                      <a:r>
                        <a:rPr kumimoji="0" lang="en-US" sz="1200" b="1" i="0" u="none" strike="noStrike" cap="none" normalizeH="0" baseline="0" dirty="0" smtClean="0">
                          <a:ln>
                            <a:noFill/>
                          </a:ln>
                          <a:solidFill>
                            <a:schemeClr val="tx1"/>
                          </a:solidFill>
                          <a:effectLst/>
                          <a:latin typeface="Calibri" pitchFamily="34" charset="0"/>
                        </a:rPr>
                        <a:t>Cloudy</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200" b="0" i="0" u="none" strike="noStrike" cap="none" normalizeH="0" baseline="0" dirty="0" smtClean="0">
                        <a:ln>
                          <a:noFill/>
                        </a:ln>
                        <a:solidFill>
                          <a:schemeClr val="tx1"/>
                        </a:solidFill>
                        <a:effectLst/>
                        <a:latin typeface="Calibri"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5 km</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No capability</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200" b="0" i="0" u="none" strike="noStrike" cap="none" normalizeH="0" baseline="0" dirty="0" smtClean="0">
                        <a:ln>
                          <a:noFill/>
                        </a:ln>
                        <a:solidFill>
                          <a:schemeClr val="tx1"/>
                        </a:solidFill>
                        <a:effectLst/>
                        <a:latin typeface="Calibri"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0.5 km</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1 km</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6962">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chemeClr val="tx1"/>
                          </a:solidFill>
                          <a:effectLst/>
                          <a:latin typeface="Calibri" pitchFamily="34" charset="0"/>
                        </a:rPr>
                        <a:t>d. Measure Range</a:t>
                      </a:r>
                    </a:p>
                    <a:p>
                      <a:pPr marL="342900" marR="0" lvl="0" indent="-342900" algn="l" defTabSz="914400" rtl="0" eaLnBrk="0" fontAlgn="base" latinLnBrk="0" hangingPunct="0">
                        <a:lnSpc>
                          <a:spcPct val="100000"/>
                        </a:lnSpc>
                        <a:spcBef>
                          <a:spcPct val="0"/>
                        </a:spcBef>
                        <a:spcAft>
                          <a:spcPct val="0"/>
                        </a:spcAft>
                        <a:buClrTx/>
                        <a:buSzTx/>
                        <a:buFont typeface="Arial" charset="0"/>
                        <a:buAutoNum type="arabicPeriod"/>
                        <a:tabLst/>
                      </a:pPr>
                      <a:r>
                        <a:rPr kumimoji="0" lang="en-US" sz="1200" b="1" i="0" u="none" strike="noStrike" cap="none" normalizeH="0" baseline="0" dirty="0" smtClean="0">
                          <a:ln>
                            <a:noFill/>
                          </a:ln>
                          <a:solidFill>
                            <a:schemeClr val="tx1"/>
                          </a:solidFill>
                          <a:effectLst/>
                          <a:latin typeface="Calibri" pitchFamily="34" charset="0"/>
                        </a:rPr>
                        <a:t>Ice Age</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200" b="1" i="0" u="none" strike="noStrike" cap="none" normalizeH="0" baseline="0" dirty="0" smtClean="0">
                        <a:ln>
                          <a:noFill/>
                        </a:ln>
                        <a:solidFill>
                          <a:schemeClr val="tx1"/>
                        </a:solidFill>
                        <a:effectLst/>
                        <a:latin typeface="Calibri"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200" b="1" i="0" u="none" strike="noStrike" cap="none" normalizeH="0" baseline="0" dirty="0" smtClean="0">
                        <a:ln>
                          <a:noFill/>
                        </a:ln>
                        <a:solidFill>
                          <a:schemeClr val="tx1"/>
                        </a:solidFill>
                        <a:effectLst/>
                        <a:latin typeface="Calibri"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chemeClr val="tx1"/>
                          </a:solidFill>
                          <a:effectLst/>
                          <a:latin typeface="Calibri" pitchFamily="34" charset="0"/>
                        </a:rPr>
                        <a:t>2.       Ice Concentration</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Ice Free, New Young, all other ice</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200" b="0" i="0" u="none" strike="noStrike" cap="none" normalizeH="0" baseline="0" dirty="0" smtClean="0">
                        <a:ln>
                          <a:noFill/>
                        </a:ln>
                        <a:solidFill>
                          <a:schemeClr val="tx1"/>
                        </a:solidFill>
                        <a:effectLst/>
                        <a:latin typeface="Calibri"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200" b="0" i="0" u="none" strike="noStrike" cap="none" normalizeH="0" baseline="0" dirty="0" smtClean="0">
                        <a:ln>
                          <a:noFill/>
                        </a:ln>
                        <a:solidFill>
                          <a:schemeClr val="tx1"/>
                        </a:solidFill>
                        <a:effectLst/>
                        <a:latin typeface="Calibri"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0/10 to 10/10</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Ice free,  Nilas, Gray White Grey, White, First Year Medium, First Year Thick, Second Year, Multiyear, Smooth and Deformed Ice</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200" b="0" i="0" u="none" strike="noStrike" cap="none" normalizeH="0" baseline="0" dirty="0" smtClean="0">
                        <a:ln>
                          <a:noFill/>
                        </a:ln>
                        <a:solidFill>
                          <a:schemeClr val="tx1"/>
                        </a:solidFill>
                        <a:effectLst/>
                        <a:latin typeface="Calibri"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0/10 to 10/10</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6962">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chemeClr val="tx1"/>
                          </a:solidFill>
                          <a:effectLst/>
                          <a:latin typeface="Calibri" pitchFamily="34" charset="0"/>
                        </a:rPr>
                        <a:t>e. Measurement Uncertainty</a:t>
                      </a:r>
                    </a:p>
                    <a:p>
                      <a:pPr marL="228600" marR="0" lvl="0" indent="-228600" algn="l" defTabSz="914400" rtl="0" eaLnBrk="0" fontAlgn="base" latinLnBrk="0" hangingPunct="0">
                        <a:lnSpc>
                          <a:spcPct val="100000"/>
                        </a:lnSpc>
                        <a:spcBef>
                          <a:spcPct val="0"/>
                        </a:spcBef>
                        <a:spcAft>
                          <a:spcPct val="0"/>
                        </a:spcAft>
                        <a:buClrTx/>
                        <a:buSzTx/>
                        <a:buFont typeface="Arial" charset="0"/>
                        <a:buAutoNum type="arabicPeriod"/>
                        <a:tabLst/>
                      </a:pPr>
                      <a:r>
                        <a:rPr kumimoji="0" lang="en-US" sz="1200" b="1" i="0" u="none" strike="noStrike" cap="none" normalizeH="0" baseline="0" dirty="0" smtClean="0">
                          <a:ln>
                            <a:noFill/>
                          </a:ln>
                          <a:solidFill>
                            <a:schemeClr val="tx1"/>
                          </a:solidFill>
                          <a:effectLst/>
                          <a:latin typeface="Calibri" pitchFamily="34" charset="0"/>
                        </a:rPr>
                        <a:t>Probability of Correct Typing (Ice Age)</a:t>
                      </a:r>
                    </a:p>
                    <a:p>
                      <a:pPr marL="228600" marR="0" lvl="0" indent="-228600" algn="l" defTabSz="914400" rtl="0" eaLnBrk="0" fontAlgn="base" latinLnBrk="0" hangingPunct="0">
                        <a:lnSpc>
                          <a:spcPct val="100000"/>
                        </a:lnSpc>
                        <a:spcBef>
                          <a:spcPct val="0"/>
                        </a:spcBef>
                        <a:spcAft>
                          <a:spcPct val="0"/>
                        </a:spcAft>
                        <a:buClrTx/>
                        <a:buSzTx/>
                        <a:buFont typeface="Arial" charset="0"/>
                        <a:buAutoNum type="arabicPeriod"/>
                        <a:tabLst/>
                      </a:pPr>
                      <a:r>
                        <a:rPr kumimoji="0" lang="en-US" sz="1200" b="1" i="0" u="none" strike="noStrike" cap="none" normalizeH="0" baseline="0" dirty="0" smtClean="0">
                          <a:ln>
                            <a:noFill/>
                          </a:ln>
                          <a:solidFill>
                            <a:schemeClr val="tx1"/>
                          </a:solidFill>
                          <a:effectLst/>
                          <a:latin typeface="Calibri" pitchFamily="34" charset="0"/>
                        </a:rPr>
                        <a:t>Ice Concentration</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200" b="0" i="0" u="none" strike="noStrike" cap="none" normalizeH="0" baseline="0" dirty="0" smtClean="0">
                        <a:ln>
                          <a:noFill/>
                        </a:ln>
                        <a:solidFill>
                          <a:schemeClr val="tx1"/>
                        </a:solidFill>
                        <a:effectLst/>
                        <a:latin typeface="Calibri"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70%</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Note 1</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200" b="0" i="0" u="none" strike="noStrike" cap="none" normalizeH="0" baseline="0" dirty="0" smtClean="0">
                        <a:ln>
                          <a:noFill/>
                        </a:ln>
                        <a:solidFill>
                          <a:schemeClr val="tx1"/>
                        </a:solidFill>
                        <a:effectLst/>
                        <a:latin typeface="Calibri"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90%</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5%</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6962">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chemeClr val="tx1"/>
                          </a:solidFill>
                          <a:effectLst/>
                          <a:latin typeface="Calibri" pitchFamily="34" charset="0"/>
                        </a:rPr>
                        <a:t>f. Refresh</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At least 90% coverage of the global every 24 hours (monthly average)</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6 hrs</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6962">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chemeClr val="tx1"/>
                          </a:solidFill>
                          <a:effectLst/>
                          <a:latin typeface="Calibri" pitchFamily="34" charset="0"/>
                        </a:rPr>
                        <a:t>g. Geographic coverage</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All Ice-covered regions of the global ocean </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All Ice-covered regions of the global ocean </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6962">
                <a:tc gridSpan="3">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rPr>
                        <a:t>Notes:</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rPr>
                        <a:t>1. VIIRS produces a sea ice concentration IP in clear sky conditions, which is provided as an input to the ice surface temperature calculation</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200" b="0" i="0" u="none" strike="noStrike" cap="none" normalizeH="0" baseline="0" dirty="0" smtClean="0">
                        <a:ln>
                          <a:noFill/>
                        </a:ln>
                        <a:solidFill>
                          <a:schemeClr val="tx1"/>
                        </a:solidFill>
                        <a:effectLst/>
                        <a:latin typeface="Calibri"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200" b="0" i="0" u="none" strike="noStrike" cap="none" normalizeH="0" baseline="0" dirty="0" smtClean="0">
                        <a:ln>
                          <a:noFill/>
                        </a:ln>
                        <a:solidFill>
                          <a:schemeClr val="tx1"/>
                        </a:solidFill>
                        <a:effectLst/>
                        <a:latin typeface="Calibri"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 name="Rectangle 7"/>
          <p:cNvSpPr/>
          <p:nvPr/>
        </p:nvSpPr>
        <p:spPr>
          <a:xfrm>
            <a:off x="85483" y="3480025"/>
            <a:ext cx="5844200" cy="16493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ounded Rectangle 2"/>
          <p:cNvSpPr/>
          <p:nvPr/>
        </p:nvSpPr>
        <p:spPr>
          <a:xfrm>
            <a:off x="82471" y="1649301"/>
            <a:ext cx="8890401" cy="3587230"/>
          </a:xfrm>
          <a:prstGeom prst="roundRect">
            <a:avLst/>
          </a:prstGeom>
          <a:solidFill>
            <a:srgbClr val="558E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758738" y="2630634"/>
            <a:ext cx="7471892" cy="1569660"/>
          </a:xfrm>
          <a:prstGeom prst="rect">
            <a:avLst/>
          </a:prstGeom>
          <a:solidFill>
            <a:schemeClr val="tx2">
              <a:lumMod val="60000"/>
              <a:lumOff val="4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400" dirty="0" smtClean="0">
                <a:solidFill>
                  <a:schemeClr val="bg1"/>
                </a:solidFill>
              </a:rPr>
              <a:t>Note that because the percentage of N/Y ice is, on the annual average, very small, the 70% probability of correct typing of both types together could be met by simply labeling all ice pixels as “Other Ice”!</a:t>
            </a:r>
            <a:endParaRPr lang="en-US" sz="2400" dirty="0">
              <a:solidFill>
                <a:schemeClr val="bg1"/>
              </a:solidFill>
            </a:endParaRPr>
          </a:p>
        </p:txBody>
      </p:sp>
    </p:spTree>
    <p:extLst>
      <p:ext uri="{BB962C8B-B14F-4D97-AF65-F5344CB8AC3E}">
        <p14:creationId xmlns:p14="http://schemas.microsoft.com/office/powerpoint/2010/main" val="26396119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Evaluation of algorithm performance to specification requirements (3-5 slides)</a:t>
            </a:r>
            <a:endParaRPr lang="en-US" dirty="0"/>
          </a:p>
        </p:txBody>
      </p:sp>
      <p:sp>
        <p:nvSpPr>
          <p:cNvPr id="3" name="Content Placeholder 2"/>
          <p:cNvSpPr>
            <a:spLocks noGrp="1"/>
          </p:cNvSpPr>
          <p:nvPr>
            <p:ph idx="1"/>
          </p:nvPr>
        </p:nvSpPr>
        <p:spPr>
          <a:xfrm>
            <a:off x="667871" y="1225900"/>
            <a:ext cx="7808259" cy="5031466"/>
          </a:xfrm>
        </p:spPr>
        <p:txBody>
          <a:bodyPr>
            <a:normAutofit fontScale="85000" lnSpcReduction="10000"/>
          </a:bodyPr>
          <a:lstStyle/>
          <a:p>
            <a:r>
              <a:rPr lang="en-US" dirty="0" smtClean="0"/>
              <a:t>Findings/Issues from Provisional Review: </a:t>
            </a:r>
          </a:p>
          <a:p>
            <a:pPr lvl="1"/>
            <a:r>
              <a:rPr lang="en-US" dirty="0" smtClean="0"/>
              <a:t>“VIIRS </a:t>
            </a:r>
            <a:r>
              <a:rPr lang="en-US" dirty="0"/>
              <a:t>Sea Ice Characterization EDR has met the provisional maturity stage based on the definitions and the evidence shown</a:t>
            </a:r>
          </a:p>
          <a:p>
            <a:pPr lvl="1"/>
            <a:r>
              <a:rPr lang="en-US" dirty="0"/>
              <a:t>Some issues have been uncovered during validation and solutions are being evaluated</a:t>
            </a:r>
            <a:r>
              <a:rPr lang="en-US" dirty="0" smtClean="0"/>
              <a:t>.” (Specific issues are too numerous to list here but are in the additional slides.)</a:t>
            </a:r>
          </a:p>
          <a:p>
            <a:r>
              <a:rPr lang="en-US" dirty="0" smtClean="0"/>
              <a:t>Improvements since Provisional</a:t>
            </a:r>
          </a:p>
          <a:p>
            <a:pPr lvl="1"/>
            <a:r>
              <a:rPr lang="en-US" dirty="0" smtClean="0"/>
              <a:t>A number of improvements have been made to the VIIRS Cloud Mask (by the Cloud Team) and to snow/ice gridding, which have resulted in improvements to SIC. </a:t>
            </a:r>
          </a:p>
          <a:p>
            <a:pPr lvl="1"/>
            <a:r>
              <a:rPr lang="en-US" dirty="0" smtClean="0"/>
              <a:t>However, no changes have been made to the SIC algorithm. In-depth testing and analysis has not resulted in any solutions. </a:t>
            </a:r>
          </a:p>
          <a:p>
            <a:r>
              <a:rPr lang="en-US" dirty="0" smtClean="0"/>
              <a:t>Cal/Val Activities for evaluating algorithm performance:</a:t>
            </a:r>
          </a:p>
          <a:p>
            <a:pPr lvl="1"/>
            <a:r>
              <a:rPr lang="en-US" dirty="0" smtClean="0"/>
              <a:t>See the following slides…</a:t>
            </a:r>
          </a:p>
          <a:p>
            <a:pPr marL="0" indent="0">
              <a:buNone/>
            </a:pPr>
            <a:endParaRPr lang="en-US" sz="2600" dirty="0" smtClean="0"/>
          </a:p>
        </p:txBody>
      </p:sp>
      <p:sp>
        <p:nvSpPr>
          <p:cNvPr id="4" name="Slide Number Placeholder 3"/>
          <p:cNvSpPr>
            <a:spLocks noGrp="1"/>
          </p:cNvSpPr>
          <p:nvPr>
            <p:ph type="sldNum" sz="quarter" idx="12"/>
          </p:nvPr>
        </p:nvSpPr>
        <p:spPr/>
        <p:txBody>
          <a:bodyPr/>
          <a:lstStyle/>
          <a:p>
            <a:fld id="{96E36F11-A39A-294D-A59D-6180D50ED29D}" type="slidenum">
              <a:rPr lang="en-US" smtClean="0"/>
              <a:pPr/>
              <a:t>7</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30155" y="0"/>
            <a:ext cx="7765577" cy="822960"/>
          </a:xfrm>
        </p:spPr>
        <p:txBody>
          <a:bodyPr>
            <a:normAutofit fontScale="90000"/>
          </a:bodyPr>
          <a:lstStyle/>
          <a:p>
            <a:r>
              <a:rPr lang="en-US" sz="3200" dirty="0" smtClean="0"/>
              <a:t>Summary of VIIRS Sea Ice Characterization EDR </a:t>
            </a:r>
            <a:endParaRPr lang="en-US" sz="3200" dirty="0"/>
          </a:p>
        </p:txBody>
      </p:sp>
      <p:sp>
        <p:nvSpPr>
          <p:cNvPr id="5" name="Slide Number Placeholder 4"/>
          <p:cNvSpPr>
            <a:spLocks noGrp="1"/>
          </p:cNvSpPr>
          <p:nvPr>
            <p:ph type="sldNum" sz="quarter" idx="12"/>
          </p:nvPr>
        </p:nvSpPr>
        <p:spPr/>
        <p:txBody>
          <a:bodyPr/>
          <a:lstStyle/>
          <a:p>
            <a:fld id="{96E36F11-A39A-294D-A59D-6180D50ED29D}" type="slidenum">
              <a:rPr lang="en-US" smtClean="0"/>
              <a:pPr/>
              <a:t>8</a:t>
            </a:fld>
            <a:endParaRPr lang="en-US" dirty="0"/>
          </a:p>
        </p:txBody>
      </p:sp>
      <p:sp>
        <p:nvSpPr>
          <p:cNvPr id="10" name="Rectangle 9"/>
          <p:cNvSpPr/>
          <p:nvPr/>
        </p:nvSpPr>
        <p:spPr>
          <a:xfrm>
            <a:off x="177800" y="1092200"/>
            <a:ext cx="8509000" cy="4965462"/>
          </a:xfrm>
          <a:prstGeom prst="rect">
            <a:avLst/>
          </a:prstGeom>
        </p:spPr>
        <p:txBody>
          <a:bodyPr wrap="square">
            <a:spAutoFit/>
          </a:bodyPr>
          <a:lstStyle/>
          <a:p>
            <a:pPr marL="228600" indent="-228600">
              <a:spcBef>
                <a:spcPts val="0"/>
              </a:spcBef>
              <a:spcAft>
                <a:spcPts val="1200"/>
              </a:spcAft>
              <a:buFont typeface="Arial" pitchFamily="34" charset="0"/>
              <a:buChar char="•"/>
              <a:defRPr/>
            </a:pPr>
            <a:r>
              <a:rPr lang="en-US" sz="2000" dirty="0" smtClean="0"/>
              <a:t>The VIIRS Sea Characterization EDR (Ice Age) consists of ice classifications for </a:t>
            </a:r>
            <a:r>
              <a:rPr lang="en-US" sz="2000" i="1" dirty="0" smtClean="0"/>
              <a:t>Ice Free</a:t>
            </a:r>
            <a:r>
              <a:rPr lang="en-US" sz="2000" dirty="0" smtClean="0"/>
              <a:t>, </a:t>
            </a:r>
            <a:r>
              <a:rPr lang="en-US" sz="2000" i="1" dirty="0" smtClean="0"/>
              <a:t>New/Young </a:t>
            </a:r>
            <a:r>
              <a:rPr lang="en-US" sz="2000" dirty="0" smtClean="0"/>
              <a:t>and </a:t>
            </a:r>
            <a:r>
              <a:rPr lang="en-US" sz="2000" i="1" dirty="0" smtClean="0"/>
              <a:t>Other Ice </a:t>
            </a:r>
            <a:r>
              <a:rPr lang="en-US" sz="2000" dirty="0" smtClean="0"/>
              <a:t>at VIIRS moderate spatial resolution (750m @ nadir), for both day and night, over oceans poleward of 36</a:t>
            </a:r>
            <a:r>
              <a:rPr lang="en-US" sz="2000" dirty="0" smtClean="0">
                <a:latin typeface="Times New Roman"/>
                <a:cs typeface="Times New Roman"/>
              </a:rPr>
              <a:t>º</a:t>
            </a:r>
            <a:r>
              <a:rPr lang="en-US" sz="2000" dirty="0" smtClean="0">
                <a:cs typeface="Times New Roman"/>
              </a:rPr>
              <a:t>N  and 50</a:t>
            </a:r>
            <a:r>
              <a:rPr lang="en-US" sz="2000" dirty="0" smtClean="0">
                <a:latin typeface="Times New Roman"/>
                <a:cs typeface="Times New Roman"/>
              </a:rPr>
              <a:t>º</a:t>
            </a:r>
            <a:r>
              <a:rPr lang="en-US" sz="2000" dirty="0" smtClean="0">
                <a:cs typeface="Times New Roman"/>
              </a:rPr>
              <a:t>S latitude.</a:t>
            </a:r>
            <a:endParaRPr lang="en-US" sz="2000" dirty="0" smtClean="0"/>
          </a:p>
          <a:p>
            <a:pPr marL="230188" indent="-230188">
              <a:spcBef>
                <a:spcPts val="600"/>
              </a:spcBef>
              <a:spcAft>
                <a:spcPts val="600"/>
              </a:spcAft>
              <a:buFont typeface="Arial" pitchFamily="34" charset="0"/>
              <a:buChar char="•"/>
              <a:tabLst>
                <a:tab pos="292100" algn="l"/>
              </a:tabLst>
            </a:pPr>
            <a:r>
              <a:rPr lang="en-US" sz="2000" dirty="0" smtClean="0"/>
              <a:t>New or Young ice is discriminated from thicker ice (Other Ice) by a threshold ice thickness of 30 cm. Discrimination of New/Young ice from thicker ice is achieved by two algorithms:</a:t>
            </a:r>
          </a:p>
          <a:p>
            <a:pPr lvl="1"/>
            <a:r>
              <a:rPr lang="en-US" dirty="0" smtClean="0"/>
              <a:t> 1. Energy (heat) balance based retrieval for night and high solar zenith angles</a:t>
            </a:r>
          </a:p>
          <a:p>
            <a:pPr lvl="1" indent="-228600">
              <a:spcBef>
                <a:spcPts val="600"/>
              </a:spcBef>
              <a:spcAft>
                <a:spcPts val="600"/>
              </a:spcAft>
            </a:pPr>
            <a:r>
              <a:rPr lang="en-US" dirty="0" smtClean="0"/>
              <a:t>      2. Reflectance/ice thickness retrieval using modeled Sea Ice Reflectance LUT for daytime</a:t>
            </a:r>
          </a:p>
          <a:p>
            <a:pPr marL="230188" indent="-230188" defTabSz="292100">
              <a:spcBef>
                <a:spcPts val="600"/>
              </a:spcBef>
              <a:spcAft>
                <a:spcPts val="600"/>
              </a:spcAft>
              <a:buFont typeface="Arial" pitchFamily="34" charset="0"/>
              <a:buChar char="•"/>
            </a:pPr>
            <a:r>
              <a:rPr lang="en-US" sz="2000" dirty="0" smtClean="0"/>
              <a:t>Heritage:  No operational visible/IR heritage. AVHRR research heritage (Comiso and </a:t>
            </a:r>
            <a:r>
              <a:rPr lang="en-US" sz="2000" dirty="0" err="1" smtClean="0"/>
              <a:t>Massom</a:t>
            </a:r>
            <a:r>
              <a:rPr lang="en-US" sz="2000" dirty="0" smtClean="0"/>
              <a:t> 1994, Yu and Rothrock 1996 and Wang et al. 2010)</a:t>
            </a:r>
          </a:p>
          <a:p>
            <a:pPr defTabSz="292100">
              <a:spcBef>
                <a:spcPts val="400"/>
              </a:spcBef>
              <a:buFont typeface="Arial" pitchFamily="34" charset="0"/>
              <a:buChar char="•"/>
            </a:pPr>
            <a:endParaRPr lang="en-US" sz="1600" b="1" dirty="0" smtClean="0"/>
          </a:p>
          <a:p>
            <a:pPr>
              <a:spcBef>
                <a:spcPts val="400"/>
              </a:spcBef>
              <a:buFont typeface="Arial" pitchFamily="34" charset="0"/>
              <a:buChar char="•"/>
            </a:pPr>
            <a:endParaRPr lang="en-US" sz="2000" dirty="0" smtClean="0"/>
          </a:p>
        </p:txBody>
      </p:sp>
    </p:spTree>
    <p:extLst>
      <p:ext uri="{BB962C8B-B14F-4D97-AF65-F5344CB8AC3E}">
        <p14:creationId xmlns:p14="http://schemas.microsoft.com/office/powerpoint/2010/main" val="22644025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774701" y="27126"/>
            <a:ext cx="7162799" cy="792271"/>
          </a:xfrm>
        </p:spPr>
        <p:txBody>
          <a:bodyPr>
            <a:noAutofit/>
          </a:bodyPr>
          <a:lstStyle/>
          <a:p>
            <a:r>
              <a:rPr lang="en-US" sz="2800" dirty="0" smtClean="0"/>
              <a:t>Summary of VIIRS Sea Characterization EDR </a:t>
            </a:r>
            <a:br>
              <a:rPr lang="en-US" sz="2800" dirty="0" smtClean="0"/>
            </a:br>
            <a:r>
              <a:rPr lang="en-US" sz="2800" dirty="0" smtClean="0"/>
              <a:t>(Ice Age) Algorithm Overview</a:t>
            </a:r>
          </a:p>
        </p:txBody>
      </p:sp>
      <p:sp>
        <p:nvSpPr>
          <p:cNvPr id="48" name="Slide Number Placeholder 47"/>
          <p:cNvSpPr>
            <a:spLocks noGrp="1"/>
          </p:cNvSpPr>
          <p:nvPr>
            <p:ph type="sldNum" sz="quarter" idx="12"/>
          </p:nvPr>
        </p:nvSpPr>
        <p:spPr/>
        <p:txBody>
          <a:bodyPr/>
          <a:lstStyle/>
          <a:p>
            <a:fld id="{96E36F11-A39A-294D-A59D-6180D50ED29D}" type="slidenum">
              <a:rPr lang="en-US" smtClean="0"/>
              <a:pPr/>
              <a:t>9</a:t>
            </a:fld>
            <a:endParaRPr lang="en-US" dirty="0"/>
          </a:p>
        </p:txBody>
      </p:sp>
      <p:grpSp>
        <p:nvGrpSpPr>
          <p:cNvPr id="27" name="Group 26"/>
          <p:cNvGrpSpPr/>
          <p:nvPr/>
        </p:nvGrpSpPr>
        <p:grpSpPr>
          <a:xfrm>
            <a:off x="1030796" y="1224025"/>
            <a:ext cx="8018716" cy="3845999"/>
            <a:chOff x="1030796" y="1224025"/>
            <a:chExt cx="8018716" cy="3845999"/>
          </a:xfrm>
        </p:grpSpPr>
        <p:sp>
          <p:nvSpPr>
            <p:cNvPr id="29" name="Rectangle 15"/>
            <p:cNvSpPr>
              <a:spLocks noChangeArrowheads="1"/>
            </p:cNvSpPr>
            <p:nvPr/>
          </p:nvSpPr>
          <p:spPr bwMode="auto">
            <a:xfrm>
              <a:off x="1030796" y="3519180"/>
              <a:ext cx="7118145" cy="1550844"/>
            </a:xfrm>
            <a:prstGeom prst="rect">
              <a:avLst/>
            </a:prstGeom>
            <a:noFill/>
            <a:ln w="19050">
              <a:solidFill>
                <a:schemeClr val="bg1"/>
              </a:solidFill>
              <a:miter lim="800000"/>
              <a:headEnd/>
              <a:tailEnd/>
            </a:ln>
            <a:effectLst/>
          </p:spPr>
          <p:txBody>
            <a:bodyPr wrap="none" anchor="ctr"/>
            <a:lstStyle/>
            <a:p>
              <a:endParaRPr lang="en-US" sz="1800" dirty="0">
                <a:latin typeface="Times New Roman" pitchFamily="18" charset="0"/>
              </a:endParaRPr>
            </a:p>
          </p:txBody>
        </p:sp>
        <p:sp>
          <p:nvSpPr>
            <p:cNvPr id="31" name="Rectangle 17"/>
            <p:cNvSpPr>
              <a:spLocks noChangeArrowheads="1"/>
            </p:cNvSpPr>
            <p:nvPr/>
          </p:nvSpPr>
          <p:spPr bwMode="auto">
            <a:xfrm>
              <a:off x="1030796" y="3519180"/>
              <a:ext cx="8018716" cy="369332"/>
            </a:xfrm>
            <a:prstGeom prst="rect">
              <a:avLst/>
            </a:prstGeom>
            <a:noFill/>
            <a:ln w="9525">
              <a:noFill/>
              <a:miter lim="800000"/>
              <a:headEnd/>
              <a:tailEnd/>
            </a:ln>
            <a:effectLst/>
          </p:spPr>
          <p:txBody>
            <a:bodyPr wrap="square">
              <a:spAutoFit/>
            </a:bodyPr>
            <a:lstStyle/>
            <a:p>
              <a:pPr algn="l"/>
              <a:r>
                <a:rPr lang="en-US" sz="1800" b="1" dirty="0">
                  <a:latin typeface="Arial" pitchFamily="34" charset="0"/>
                  <a:cs typeface="Arial" pitchFamily="34" charset="0"/>
                </a:rPr>
                <a:t>Energy Balance </a:t>
              </a:r>
              <a:r>
                <a:rPr lang="en-US" sz="1800" b="1" dirty="0" smtClean="0">
                  <a:latin typeface="Arial" pitchFamily="34" charset="0"/>
                  <a:cs typeface="Arial" pitchFamily="34" charset="0"/>
                </a:rPr>
                <a:t>Branch (Terminator and Night Region Algorithm) </a:t>
              </a:r>
              <a:endParaRPr lang="en-US" sz="1800" b="1" dirty="0">
                <a:latin typeface="Arial" pitchFamily="34" charset="0"/>
                <a:cs typeface="Arial" pitchFamily="34" charset="0"/>
              </a:endParaRPr>
            </a:p>
          </p:txBody>
        </p:sp>
        <p:sp>
          <p:nvSpPr>
            <p:cNvPr id="34" name="Rectangle 30"/>
            <p:cNvSpPr>
              <a:spLocks noChangeArrowheads="1"/>
            </p:cNvSpPr>
            <p:nvPr/>
          </p:nvSpPr>
          <p:spPr bwMode="auto">
            <a:xfrm>
              <a:off x="1268602" y="1224025"/>
              <a:ext cx="7040641" cy="369332"/>
            </a:xfrm>
            <a:prstGeom prst="rect">
              <a:avLst/>
            </a:prstGeom>
            <a:noFill/>
            <a:ln w="9525" algn="ctr">
              <a:noFill/>
              <a:miter lim="800000"/>
              <a:headEnd/>
              <a:tailEnd/>
            </a:ln>
            <a:effectLst/>
          </p:spPr>
          <p:txBody>
            <a:bodyPr wrap="square">
              <a:spAutoFit/>
            </a:bodyPr>
            <a:lstStyle/>
            <a:p>
              <a:r>
                <a:rPr lang="en-US" sz="1800" dirty="0">
                  <a:latin typeface="Arial" pitchFamily="34" charset="0"/>
                  <a:cs typeface="Arial" pitchFamily="34" charset="0"/>
                </a:rPr>
                <a:t> </a:t>
              </a:r>
              <a:r>
                <a:rPr lang="en-US" sz="1800" b="1" dirty="0">
                  <a:latin typeface="Arial" pitchFamily="34" charset="0"/>
                  <a:cs typeface="Arial" pitchFamily="34" charset="0"/>
                </a:rPr>
                <a:t>Reflectance Threshold Branch </a:t>
              </a:r>
              <a:r>
                <a:rPr lang="en-US" sz="1800" b="1" dirty="0" smtClean="0">
                  <a:latin typeface="Arial" pitchFamily="34" charset="0"/>
                  <a:cs typeface="Arial" pitchFamily="34" charset="0"/>
                </a:rPr>
                <a:t>(Day Region Algorithm)</a:t>
              </a:r>
              <a:endParaRPr lang="en-US" sz="1800" b="1" dirty="0">
                <a:latin typeface="Arial" pitchFamily="34" charset="0"/>
                <a:cs typeface="Arial" pitchFamily="34" charset="0"/>
              </a:endParaRPr>
            </a:p>
          </p:txBody>
        </p:sp>
      </p:grpSp>
      <p:sp>
        <p:nvSpPr>
          <p:cNvPr id="35" name="TextBox 34"/>
          <p:cNvSpPr txBox="1"/>
          <p:nvPr/>
        </p:nvSpPr>
        <p:spPr>
          <a:xfrm>
            <a:off x="438912" y="5448409"/>
            <a:ext cx="8424672" cy="907941"/>
          </a:xfrm>
          <a:prstGeom prst="rect">
            <a:avLst/>
          </a:prstGeom>
          <a:noFill/>
        </p:spPr>
        <p:txBody>
          <a:bodyPr wrap="square" rtlCol="0">
            <a:spAutoFit/>
          </a:bodyPr>
          <a:lstStyle/>
          <a:p>
            <a:r>
              <a:rPr lang="en-US" sz="1600" b="1" dirty="0" smtClean="0">
                <a:latin typeface="Arial" pitchFamily="34" charset="0"/>
                <a:cs typeface="Arial" pitchFamily="34" charset="0"/>
              </a:rPr>
              <a:t>The Snow-Depth-Ice Thickness Climatology LUT contains:</a:t>
            </a:r>
          </a:p>
          <a:p>
            <a:pPr>
              <a:spcBef>
                <a:spcPts val="600"/>
              </a:spcBef>
              <a:buFont typeface="Arial" pitchFamily="34" charset="0"/>
              <a:buChar char="•"/>
            </a:pPr>
            <a:r>
              <a:rPr lang="en-US" sz="1600" dirty="0" smtClean="0">
                <a:latin typeface="Arial" pitchFamily="34" charset="0"/>
                <a:cs typeface="Arial" pitchFamily="34" charset="0"/>
              </a:rPr>
              <a:t>  </a:t>
            </a:r>
            <a:r>
              <a:rPr lang="en-US" sz="1400" dirty="0" smtClean="0">
                <a:latin typeface="Arial" pitchFamily="34" charset="0"/>
                <a:cs typeface="Arial" pitchFamily="34" charset="0"/>
              </a:rPr>
              <a:t>predicted snow accumulation depths for modeled ice thickness threshold growth times</a:t>
            </a:r>
          </a:p>
          <a:p>
            <a:r>
              <a:rPr lang="en-US" sz="1400" dirty="0" smtClean="0">
                <a:latin typeface="Arial" pitchFamily="34" charset="0"/>
                <a:cs typeface="Arial" pitchFamily="34" charset="0"/>
              </a:rPr>
              <a:t>    based on monthly climatology surface air temperatures and precipitation rates </a:t>
            </a:r>
            <a:endParaRPr lang="en-US" sz="1400" dirty="0">
              <a:latin typeface="Arial" pitchFamily="34" charset="0"/>
              <a:cs typeface="Arial" pitchFamily="34" charset="0"/>
            </a:endParaRPr>
          </a:p>
        </p:txBody>
      </p:sp>
      <p:sp>
        <p:nvSpPr>
          <p:cNvPr id="12" name="Text Box 7"/>
          <p:cNvSpPr txBox="1">
            <a:spLocks noChangeArrowheads="1"/>
          </p:cNvSpPr>
          <p:nvPr/>
        </p:nvSpPr>
        <p:spPr bwMode="auto">
          <a:xfrm>
            <a:off x="438912" y="1593357"/>
            <a:ext cx="8424672" cy="1908215"/>
          </a:xfrm>
          <a:prstGeom prst="rect">
            <a:avLst/>
          </a:prstGeom>
          <a:solidFill>
            <a:schemeClr val="bg1">
              <a:lumMod val="85000"/>
            </a:schemeClr>
          </a:solidFill>
          <a:ln w="9525">
            <a:solidFill>
              <a:schemeClr val="tx1"/>
            </a:solidFill>
            <a:miter lim="800000"/>
            <a:headEnd/>
            <a:tailEnd/>
          </a:ln>
          <a:effectLst/>
        </p:spPr>
        <p:txBody>
          <a:bodyPr wrap="square">
            <a:spAutoFit/>
          </a:bodyPr>
          <a:lstStyle/>
          <a:p>
            <a:pPr algn="l">
              <a:spcBef>
                <a:spcPts val="600"/>
              </a:spcBef>
              <a:buFont typeface="Arial" pitchFamily="34" charset="0"/>
              <a:buChar char="•"/>
            </a:pPr>
            <a:r>
              <a:rPr lang="en-US" sz="1200" dirty="0"/>
              <a:t>  </a:t>
            </a:r>
            <a:r>
              <a:rPr lang="en-US" sz="1400" dirty="0" smtClean="0"/>
              <a:t>Input ice tie point reflectance (I1, I2), VCM IP, AOT IP</a:t>
            </a:r>
          </a:p>
          <a:p>
            <a:pPr algn="l">
              <a:spcBef>
                <a:spcPts val="600"/>
              </a:spcBef>
              <a:buFont typeface="Arial" pitchFamily="34" charset="0"/>
              <a:buChar char="•"/>
            </a:pPr>
            <a:r>
              <a:rPr lang="en-US" sz="1400" dirty="0" smtClean="0"/>
              <a:t>  Input granulated NCEP gridded precipitable water, total ozone fields </a:t>
            </a:r>
            <a:endParaRPr lang="en-US" sz="1400" dirty="0"/>
          </a:p>
          <a:p>
            <a:pPr algn="l">
              <a:spcBef>
                <a:spcPts val="600"/>
              </a:spcBef>
              <a:buFont typeface="Arial" pitchFamily="34" charset="0"/>
              <a:buChar char="•"/>
            </a:pPr>
            <a:r>
              <a:rPr lang="en-US" sz="1400" dirty="0"/>
              <a:t>  </a:t>
            </a:r>
            <a:r>
              <a:rPr lang="en-US" sz="1400" dirty="0" smtClean="0"/>
              <a:t>Obtain snow </a:t>
            </a:r>
            <a:r>
              <a:rPr lang="en-US" sz="1400" dirty="0"/>
              <a:t>depth for each ice thickness bin obtained from </a:t>
            </a:r>
            <a:r>
              <a:rPr lang="en-US" sz="1400" dirty="0" smtClean="0"/>
              <a:t>climatology modeled snow depth/ice thickness  </a:t>
            </a:r>
            <a:r>
              <a:rPr lang="en-US" sz="1400" dirty="0"/>
              <a:t>LUT</a:t>
            </a:r>
          </a:p>
          <a:p>
            <a:pPr algn="l">
              <a:spcBef>
                <a:spcPts val="600"/>
              </a:spcBef>
              <a:buFont typeface="Arial" pitchFamily="34" charset="0"/>
              <a:buChar char="•"/>
            </a:pPr>
            <a:r>
              <a:rPr lang="en-US" sz="1400" dirty="0"/>
              <a:t>   </a:t>
            </a:r>
            <a:r>
              <a:rPr lang="en-US" sz="1400" dirty="0" smtClean="0"/>
              <a:t>Retrieve </a:t>
            </a:r>
            <a:r>
              <a:rPr lang="en-US" sz="1400" dirty="0"/>
              <a:t>ice thickness from sea ice reflectance LUT using </a:t>
            </a:r>
            <a:r>
              <a:rPr lang="en-US" sz="1400" dirty="0" smtClean="0"/>
              <a:t>ice tie point reflectances, modeled snow depth, AOT, precip. water and solar and satellite view geometry</a:t>
            </a:r>
          </a:p>
          <a:p>
            <a:pPr algn="l">
              <a:spcBef>
                <a:spcPts val="600"/>
              </a:spcBef>
              <a:buFont typeface="Arial" pitchFamily="34" charset="0"/>
              <a:buChar char="•"/>
            </a:pPr>
            <a:r>
              <a:rPr lang="en-US" sz="1400" dirty="0" smtClean="0"/>
              <a:t> Classify </a:t>
            </a:r>
            <a:r>
              <a:rPr lang="en-US" sz="1400" dirty="0"/>
              <a:t>by comparing retrieved ice thickness to </a:t>
            </a:r>
            <a:r>
              <a:rPr lang="en-US" sz="1400" dirty="0" smtClean="0"/>
              <a:t>30 cm ice </a:t>
            </a:r>
            <a:r>
              <a:rPr lang="en-US" sz="1400" dirty="0"/>
              <a:t>thickness </a:t>
            </a:r>
            <a:r>
              <a:rPr lang="en-US" sz="1400" dirty="0" smtClean="0"/>
              <a:t>threshold</a:t>
            </a:r>
            <a:endParaRPr lang="en-US" sz="1400" dirty="0"/>
          </a:p>
        </p:txBody>
      </p:sp>
      <p:sp>
        <p:nvSpPr>
          <p:cNvPr id="13" name="Text Box 16"/>
          <p:cNvSpPr txBox="1">
            <a:spLocks noChangeArrowheads="1"/>
          </p:cNvSpPr>
          <p:nvPr/>
        </p:nvSpPr>
        <p:spPr bwMode="auto">
          <a:xfrm>
            <a:off x="457200" y="3888512"/>
            <a:ext cx="8406384" cy="1184940"/>
          </a:xfrm>
          <a:prstGeom prst="rect">
            <a:avLst/>
          </a:prstGeom>
          <a:solidFill>
            <a:schemeClr val="bg1">
              <a:lumMod val="85000"/>
            </a:schemeClr>
          </a:solidFill>
          <a:ln w="9525">
            <a:solidFill>
              <a:schemeClr val="tx1"/>
            </a:solidFill>
            <a:miter lim="800000"/>
            <a:headEnd/>
            <a:tailEnd/>
          </a:ln>
          <a:effectLst/>
        </p:spPr>
        <p:txBody>
          <a:bodyPr wrap="square">
            <a:spAutoFit/>
          </a:bodyPr>
          <a:lstStyle/>
          <a:p>
            <a:pPr marL="342900" indent="-342900" algn="l">
              <a:spcBef>
                <a:spcPts val="600"/>
              </a:spcBef>
              <a:buFont typeface="Arial" pitchFamily="34" charset="0"/>
              <a:buChar char="•"/>
            </a:pPr>
            <a:r>
              <a:rPr lang="en-US" sz="1400" dirty="0" smtClean="0"/>
              <a:t>Input Ice Temperature Tie Point IP</a:t>
            </a:r>
          </a:p>
          <a:p>
            <a:pPr marL="342900" indent="-342900" algn="l">
              <a:spcBef>
                <a:spcPts val="600"/>
              </a:spcBef>
              <a:buFont typeface="Arial" pitchFamily="34" charset="0"/>
              <a:buChar char="•"/>
            </a:pPr>
            <a:r>
              <a:rPr lang="en-US" sz="1400" dirty="0" smtClean="0"/>
              <a:t>Input granulated NCEP gridded surface fields (sfc.P, sfc air temp, specific hum. etc…)  </a:t>
            </a:r>
          </a:p>
          <a:p>
            <a:pPr marL="342900" indent="-342900" algn="l">
              <a:spcBef>
                <a:spcPts val="600"/>
              </a:spcBef>
              <a:buFont typeface="Arial" pitchFamily="34" charset="0"/>
              <a:buChar char="•"/>
            </a:pPr>
            <a:r>
              <a:rPr lang="en-US" sz="1400" dirty="0" smtClean="0"/>
              <a:t>Compute </a:t>
            </a:r>
            <a:r>
              <a:rPr lang="en-US" sz="1400" dirty="0"/>
              <a:t>snow depth for 30cm ice thickness threshold from heat/energy balance</a:t>
            </a:r>
          </a:p>
          <a:p>
            <a:pPr marL="342900" indent="-342900" algn="l">
              <a:spcBef>
                <a:spcPts val="600"/>
              </a:spcBef>
              <a:buFont typeface="Arial" pitchFamily="34" charset="0"/>
              <a:buChar char="•"/>
            </a:pPr>
            <a:r>
              <a:rPr lang="en-US" sz="1400" dirty="0"/>
              <a:t>Classify by comparing computed and climatology LUT snow </a:t>
            </a:r>
            <a:r>
              <a:rPr lang="en-US" sz="1400" dirty="0" smtClean="0"/>
              <a:t>accumulation </a:t>
            </a:r>
            <a:r>
              <a:rPr lang="en-US" sz="1400" dirty="0"/>
              <a:t>for </a:t>
            </a:r>
            <a:r>
              <a:rPr lang="en-US" sz="1400" dirty="0" smtClean="0"/>
              <a:t>a 30 cm ice thickness threshold</a:t>
            </a:r>
            <a:endParaRPr lang="en-US" sz="1400" dirty="0"/>
          </a:p>
        </p:txBody>
      </p:sp>
    </p:spTree>
    <p:extLst>
      <p:ext uri="{BB962C8B-B14F-4D97-AF65-F5344CB8AC3E}">
        <p14:creationId xmlns:p14="http://schemas.microsoft.com/office/powerpoint/2010/main" val="338890380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NPP_F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NPP_F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NPP_F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NPP_FOR.potx</Template>
  <TotalTime>12562</TotalTime>
  <Words>4923</Words>
  <Application>Microsoft Macintosh PowerPoint</Application>
  <PresentationFormat>On-screen Show (4:3)</PresentationFormat>
  <Paragraphs>570</Paragraphs>
  <Slides>38</Slides>
  <Notes>10</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38</vt:i4>
      </vt:variant>
    </vt:vector>
  </HeadingPairs>
  <TitlesOfParts>
    <vt:vector size="42" baseType="lpstr">
      <vt:lpstr>NPP_FOR</vt:lpstr>
      <vt:lpstr>1_NPP_FOR</vt:lpstr>
      <vt:lpstr>2_NPP_FOR</vt:lpstr>
      <vt:lpstr>Document</vt:lpstr>
      <vt:lpstr>PowerPoint Presentation</vt:lpstr>
      <vt:lpstr>Outline</vt:lpstr>
      <vt:lpstr>Cryosphere Team Membership </vt:lpstr>
      <vt:lpstr>Overview of Data Products</vt:lpstr>
      <vt:lpstr>SNPP Validation Stages Maturity Definition</vt:lpstr>
      <vt:lpstr>Sea Ice Characterization EDR L1RD Requirements</vt:lpstr>
      <vt:lpstr>Evaluation of algorithm performance to specification requirements (3-5 slides)</vt:lpstr>
      <vt:lpstr>Summary of VIIRS Sea Ice Characterization EDR </vt:lpstr>
      <vt:lpstr>Summary of VIIRS Sea Characterization EDR  (Ice Age) Algorithm Overview</vt:lpstr>
      <vt:lpstr>Performance  Evaluation of the VIIRS Sea Ice Characterization EDR (Ice Age) Algorithm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IceBridge Ice Thickness [Kurtz et al, 2012]</vt:lpstr>
      <vt:lpstr>Validation with EM &amp; Lidar</vt:lpstr>
      <vt:lpstr>Validation with EM &amp; Lidar</vt:lpstr>
      <vt:lpstr>Other issues: Orbit-to-Orbit Classification Variability</vt:lpstr>
      <vt:lpstr>Evaluation of the effect of required algorithm inputs</vt:lpstr>
      <vt:lpstr>Impact of Errors in Inputs</vt:lpstr>
      <vt:lpstr>PowerPoint Presentation</vt:lpstr>
      <vt:lpstr>Evaluation of Cloud and Ice Quality Flags</vt:lpstr>
      <vt:lpstr>Error Budget</vt:lpstr>
      <vt:lpstr>PowerPoint Presentation</vt:lpstr>
      <vt:lpstr>Potential Solutions for Known Issues</vt:lpstr>
      <vt:lpstr>PowerPoint Presentation</vt:lpstr>
      <vt:lpstr>Documentation</vt:lpstr>
      <vt:lpstr>Identification of Processing Environment</vt:lpstr>
      <vt:lpstr>User Feedback</vt:lpstr>
      <vt:lpstr>Conclusion</vt:lpstr>
      <vt:lpstr>PowerPoint Presentation</vt:lpstr>
      <vt:lpstr>Plans, Milestones</vt:lpstr>
      <vt:lpstr>Caveats for Operational VIIRS Sea Ice Characterization EDR - from Provisional Review</vt:lpstr>
      <vt:lpstr>Caveats for Operational VIIRS Sea Ice Characterization EDR (additional issues) - from Provisional Review</vt:lpstr>
      <vt:lpstr>PowerPoint Presentation</vt:lpstr>
    </vt:vector>
  </TitlesOfParts>
  <Company>Lockheed Martin IS&amp;GS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of the Suomi NPP VIIRS Aerosol EDRs and IPs for Provisional Maturity Level</dc:title>
  <dc:creator>Istvan Laszlo</dc:creator>
  <cp:lastModifiedBy>Jeff Key</cp:lastModifiedBy>
  <cp:revision>1540</cp:revision>
  <dcterms:created xsi:type="dcterms:W3CDTF">2011-10-05T18:31:57Z</dcterms:created>
  <dcterms:modified xsi:type="dcterms:W3CDTF">2014-09-03T16:53:06Z</dcterms:modified>
</cp:coreProperties>
</file>