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5"/>
  </p:notesMasterIdLst>
  <p:handoutMasterIdLst>
    <p:handoutMasterId r:id="rId6"/>
  </p:handoutMasterIdLst>
  <p:sldIdLst>
    <p:sldId id="425" r:id="rId2"/>
    <p:sldId id="562" r:id="rId3"/>
    <p:sldId id="563" r:id="rId4"/>
  </p:sldIdLst>
  <p:sldSz cx="9144000" cy="6858000" type="screen4x3"/>
  <p:notesSz cx="6894513" cy="9180513"/>
  <p:embeddedFontLst>
    <p:embeddedFont>
      <p:font typeface="Arial Black" panose="020B0A04020102020204" pitchFamily="34" charset="0"/>
      <p:bold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MS PGothic" panose="020B0600070205080204" pitchFamily="34" charset="-128"/>
      <p:regular r:id="rId12"/>
    </p:embeddedFont>
    <p:embeddedFont>
      <p:font typeface="Questrial" panose="020000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2" userDrawn="1">
          <p15:clr>
            <a:srgbClr val="A4A3A4"/>
          </p15:clr>
        </p15:guide>
        <p15:guide id="2" pos="217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76" autoAdjust="0"/>
    <p:restoredTop sz="91589" autoAdjust="0"/>
  </p:normalViewPr>
  <p:slideViewPr>
    <p:cSldViewPr>
      <p:cViewPr varScale="1">
        <p:scale>
          <a:sx n="63" d="100"/>
          <a:sy n="63" d="100"/>
        </p:scale>
        <p:origin x="11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7494"/>
    </p:cViewPr>
  </p:sorterViewPr>
  <p:notesViewPr>
    <p:cSldViewPr>
      <p:cViewPr varScale="1">
        <p:scale>
          <a:sx n="84" d="100"/>
          <a:sy n="84" d="100"/>
        </p:scale>
        <p:origin x="-3150" y="-90"/>
      </p:cViewPr>
      <p:guideLst>
        <p:guide orient="horz" pos="2892"/>
        <p:guide pos="217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5" Type="http://schemas.openxmlformats.org/officeDocument/2006/relationships/notesMaster" Target="notesMasters/notesMaster1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8247" cy="459339"/>
          </a:xfrm>
          <a:prstGeom prst="rect">
            <a:avLst/>
          </a:prstGeom>
        </p:spPr>
        <p:txBody>
          <a:bodyPr vert="horz" lIns="90109" tIns="45054" rIns="90109" bIns="450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4708" y="3"/>
            <a:ext cx="2988247" cy="459339"/>
          </a:xfrm>
          <a:prstGeom prst="rect">
            <a:avLst/>
          </a:prstGeom>
        </p:spPr>
        <p:txBody>
          <a:bodyPr vert="horz" lIns="90109" tIns="45054" rIns="90109" bIns="45054" rtlCol="0"/>
          <a:lstStyle>
            <a:lvl1pPr algn="r">
              <a:defRPr sz="1200"/>
            </a:lvl1pPr>
          </a:lstStyle>
          <a:p>
            <a:fld id="{7EBA6011-D5A5-40A0-9816-BFBBCCF49726}" type="datetimeFigureOut">
              <a:rPr lang="en-US" smtClean="0"/>
              <a:pPr/>
              <a:t>9/14/2018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719609"/>
            <a:ext cx="2988247" cy="459339"/>
          </a:xfrm>
          <a:prstGeom prst="rect">
            <a:avLst/>
          </a:prstGeom>
        </p:spPr>
        <p:txBody>
          <a:bodyPr vert="horz" lIns="90109" tIns="45054" rIns="90109" bIns="450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4708" y="8719609"/>
            <a:ext cx="2988247" cy="459339"/>
          </a:xfrm>
          <a:prstGeom prst="rect">
            <a:avLst/>
          </a:prstGeom>
        </p:spPr>
        <p:txBody>
          <a:bodyPr vert="horz" lIns="90109" tIns="45054" rIns="90109" bIns="45054" rtlCol="0" anchor="b"/>
          <a:lstStyle>
            <a:lvl1pPr algn="r">
              <a:defRPr sz="1200"/>
            </a:lvl1pPr>
          </a:lstStyle>
          <a:p>
            <a:fld id="{0A449434-C1C9-452B-B57D-20BDB57FE6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20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22" cy="459026"/>
          </a:xfrm>
          <a:prstGeom prst="rect">
            <a:avLst/>
          </a:prstGeom>
        </p:spPr>
        <p:txBody>
          <a:bodyPr vert="horz" lIns="91819" tIns="45910" rIns="91819" bIns="459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5296" y="0"/>
            <a:ext cx="2987622" cy="459026"/>
          </a:xfrm>
          <a:prstGeom prst="rect">
            <a:avLst/>
          </a:prstGeom>
        </p:spPr>
        <p:txBody>
          <a:bodyPr vert="horz" lIns="91819" tIns="45910" rIns="91819" bIns="45910" rtlCol="0"/>
          <a:lstStyle>
            <a:lvl1pPr algn="r">
              <a:defRPr sz="1200"/>
            </a:lvl1pPr>
          </a:lstStyle>
          <a:p>
            <a:fld id="{72B6586B-7F00-4A07-9179-BDE2E7749057}" type="datetimeFigureOut">
              <a:rPr lang="en-US" smtClean="0"/>
              <a:pPr/>
              <a:t>9/14/2018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87388"/>
            <a:ext cx="4589463" cy="3443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9" tIns="45910" rIns="91819" bIns="459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9452" y="4360746"/>
            <a:ext cx="5515610" cy="4131231"/>
          </a:xfrm>
          <a:prstGeom prst="rect">
            <a:avLst/>
          </a:prstGeom>
        </p:spPr>
        <p:txBody>
          <a:bodyPr vert="horz" lIns="91819" tIns="45910" rIns="91819" bIns="459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19894"/>
            <a:ext cx="2987622" cy="459026"/>
          </a:xfrm>
          <a:prstGeom prst="rect">
            <a:avLst/>
          </a:prstGeom>
        </p:spPr>
        <p:txBody>
          <a:bodyPr vert="horz" lIns="91819" tIns="45910" rIns="91819" bIns="459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5296" y="8719894"/>
            <a:ext cx="2987622" cy="459026"/>
          </a:xfrm>
          <a:prstGeom prst="rect">
            <a:avLst/>
          </a:prstGeom>
        </p:spPr>
        <p:txBody>
          <a:bodyPr vert="horz" lIns="91819" tIns="45910" rIns="91819" bIns="45910" rtlCol="0" anchor="b"/>
          <a:lstStyle>
            <a:lvl1pPr algn="r">
              <a:defRPr sz="1200"/>
            </a:lvl1pPr>
          </a:lstStyle>
          <a:p>
            <a:fld id="{0D06836A-E74D-4296-99F3-8D1D9C87C1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42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82" y="1898850"/>
            <a:ext cx="86868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82" y="1953714"/>
            <a:ext cx="8686800" cy="45719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7282" y="1956254"/>
            <a:ext cx="5943600" cy="109174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defRPr sz="3200" b="0" cap="all">
                <a:solidFill>
                  <a:srgbClr val="0594C9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747282" y="1587954"/>
            <a:ext cx="5943600" cy="36830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624082" y="1357122"/>
            <a:ext cx="1066800" cy="230832"/>
          </a:xfrm>
          <a:prstGeom prst="rect">
            <a:avLst/>
          </a:prstGeom>
        </p:spPr>
        <p:txBody>
          <a:bodyPr/>
          <a:lstStyle>
            <a:lvl1pPr algn="r">
              <a:defRPr sz="900" b="0" kern="1400" spc="50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77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40080"/>
            <a:ext cx="8686800" cy="45719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6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438400"/>
            <a:ext cx="1752600" cy="175260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605338"/>
            <a:ext cx="5486400" cy="17954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0"/>
          </p:nvPr>
        </p:nvSpPr>
        <p:spPr>
          <a:xfrm>
            <a:off x="1828800" y="1219200"/>
            <a:ext cx="5486400" cy="804862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38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25240"/>
            <a:ext cx="7239000" cy="86535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3153DF-B489-4E5C-8D31-AE6AAEE48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8686800" cy="68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91400" cy="493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21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8686800" cy="68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91400" cy="493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89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8686800" cy="685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91400" cy="493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3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91400" cy="493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82880"/>
            <a:ext cx="82677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43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85800"/>
            <a:ext cx="86868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91400" cy="49307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60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" y="76200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4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0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Questrial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640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81001"/>
            <a:ext cx="8686800" cy="25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40080"/>
            <a:ext cx="8686800" cy="45719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20"/>
            <a:ext cx="781050" cy="78105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5400" y="320040"/>
            <a:ext cx="7391400" cy="4016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63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431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7168"/>
            <a:ext cx="8686800" cy="230832"/>
          </a:xfrm>
          <a:prstGeom prst="rect">
            <a:avLst/>
          </a:prstGeom>
          <a:solidFill>
            <a:srgbClr val="0594C9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686799" y="6627168"/>
            <a:ext cx="457201" cy="2308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fld id="{4DB7EEFB-DC97-42DD-BFAE-B03C0AA10059}" type="slidenum">
              <a:rPr lang="en-US" sz="1000" b="0" smtClean="0">
                <a:solidFill>
                  <a:srgbClr val="0594C9"/>
                </a:solidFill>
                <a:latin typeface="+mj-lt"/>
                <a:cs typeface="Times New Roman" panose="02020603050405020304" pitchFamily="18" charset="0"/>
              </a:rPr>
              <a:pPr algn="ctr"/>
              <a:t>‹#›</a:t>
            </a:fld>
            <a:endParaRPr lang="en-US" sz="1000" b="0" dirty="0">
              <a:solidFill>
                <a:srgbClr val="0594C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" y="6627168"/>
            <a:ext cx="8686799" cy="23083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</a:rPr>
              <a:t>STAR JPSS 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0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14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032454"/>
            <a:ext cx="6557282" cy="330154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Black" pitchFamily="34" charset="0"/>
                <a:ea typeface="ＭＳ Ｐゴシック" pitchFamily="34" charset="-128"/>
              </a:rPr>
              <a:t>Tracking of Atlantic Tropical Cyclones using Combined S-NPP and </a:t>
            </a:r>
            <a:r>
              <a:rPr lang="en-US" sz="3600" dirty="0" smtClean="0">
                <a:latin typeface="Arial Black" pitchFamily="34" charset="0"/>
                <a:ea typeface="ＭＳ Ｐゴシック" pitchFamily="34" charset="-128"/>
              </a:rPr>
              <a:t>NOAA-20 </a:t>
            </a:r>
            <a:r>
              <a:rPr lang="en-US" sz="3600" dirty="0" err="1" smtClean="0">
                <a:latin typeface="Arial Black" pitchFamily="34" charset="0"/>
                <a:ea typeface="ＭＳ Ｐゴシック" pitchFamily="34" charset="-128"/>
              </a:rPr>
              <a:t>C</a:t>
            </a:r>
            <a:r>
              <a:rPr lang="en-US" sz="3600" cap="none" dirty="0" err="1" smtClean="0">
                <a:latin typeface="Arial Black" pitchFamily="34" charset="0"/>
                <a:ea typeface="ＭＳ Ｐゴシック" pitchFamily="34" charset="-128"/>
              </a:rPr>
              <a:t>r</a:t>
            </a:r>
            <a:r>
              <a:rPr lang="en-US" sz="3600" dirty="0" err="1" smtClean="0">
                <a:latin typeface="Arial Black" pitchFamily="34" charset="0"/>
                <a:ea typeface="ＭＳ Ｐゴシック" pitchFamily="34" charset="-128"/>
              </a:rPr>
              <a:t>IS</a:t>
            </a:r>
            <a:r>
              <a:rPr lang="en-US" sz="3600" dirty="0" smtClean="0">
                <a:latin typeface="Arial Black" pitchFamily="34" charset="0"/>
                <a:ea typeface="ＭＳ Ｐゴシック" pitchFamily="34" charset="-128"/>
              </a:rPr>
              <a:t> Observations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6705600" cy="134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JPSS </a:t>
            </a:r>
            <a:r>
              <a:rPr lang="en-US" sz="2400" dirty="0" err="1" smtClean="0">
                <a:ea typeface="ＭＳ Ｐゴシック" pitchFamily="34" charset="-128"/>
              </a:rPr>
              <a:t>CrIS</a:t>
            </a:r>
            <a:r>
              <a:rPr lang="en-US" sz="2400" dirty="0" smtClean="0">
                <a:ea typeface="ＭＳ Ｐゴシック" pitchFamily="34" charset="-128"/>
              </a:rPr>
              <a:t> SDR Team</a:t>
            </a:r>
          </a:p>
          <a:p>
            <a:pPr>
              <a:lnSpc>
                <a:spcPct val="90000"/>
              </a:lnSpc>
            </a:pPr>
            <a:r>
              <a:rPr lang="en-US" sz="2400" b="0" dirty="0" smtClean="0">
                <a:ea typeface="ＭＳ Ｐゴシック" pitchFamily="34" charset="-128"/>
              </a:rPr>
              <a:t>September 14, 2018</a:t>
            </a:r>
            <a:endParaRPr lang="en-US" sz="2400" b="0" dirty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447800" y="76200"/>
            <a:ext cx="7467600" cy="609600"/>
          </a:xfrm>
        </p:spPr>
        <p:txBody>
          <a:bodyPr/>
          <a:lstStyle/>
          <a:p>
            <a:r>
              <a:rPr lang="en-US" sz="2000" dirty="0" smtClean="0"/>
              <a:t>Tracking of Atlantic Tropical Cyclones using Combined S-NPP and NOAA-20 </a:t>
            </a:r>
            <a:r>
              <a:rPr lang="en-US" sz="2000" dirty="0" err="1" smtClean="0"/>
              <a:t>CrIS</a:t>
            </a:r>
            <a:r>
              <a:rPr lang="en-US" sz="2000" dirty="0" smtClean="0"/>
              <a:t> Observation at 900 cm</a:t>
            </a:r>
            <a:r>
              <a:rPr lang="en-US" sz="2000" baseline="30000" dirty="0" smtClean="0"/>
              <a:t>-1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6172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Animation Generated by Yong Chen and Flavio Iturbide-Sanchez.</a:t>
            </a:r>
          </a:p>
          <a:p>
            <a:r>
              <a:rPr lang="en-US" sz="1200" dirty="0" smtClean="0"/>
              <a:t>With contributions from Silvia Regina Santos da Silva from UMD.</a:t>
            </a:r>
            <a:endParaRPr lang="en-US" sz="1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762000"/>
            <a:ext cx="9144000" cy="4572000"/>
            <a:chOff x="0" y="1143000"/>
            <a:chExt cx="9144000" cy="4572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43000"/>
              <a:ext cx="9144000" cy="4572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29200" y="2480846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Florence 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3600" y="3547646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Isaac</a:t>
              </a:r>
              <a:endParaRPr lang="en-US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48600" y="3378369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Helene </a:t>
              </a:r>
              <a:endParaRPr lang="en-US" sz="1600" b="1" dirty="0"/>
            </a:p>
          </p:txBody>
        </p:sp>
      </p:grpSp>
      <p:sp>
        <p:nvSpPr>
          <p:cNvPr id="13" name="Title 2"/>
          <p:cNvSpPr txBox="1">
            <a:spLocks/>
          </p:cNvSpPr>
          <p:nvPr/>
        </p:nvSpPr>
        <p:spPr>
          <a:xfrm>
            <a:off x="304800" y="5334000"/>
            <a:ext cx="8610600" cy="8382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800" dirty="0" err="1" smtClean="0"/>
              <a:t>CrIS</a:t>
            </a:r>
            <a:r>
              <a:rPr lang="en-US" sz="1800" dirty="0" smtClean="0"/>
              <a:t> </a:t>
            </a:r>
            <a:r>
              <a:rPr lang="en-US" sz="1800" dirty="0"/>
              <a:t>o</a:t>
            </a:r>
            <a:r>
              <a:rPr lang="en-US" sz="1800" dirty="0" smtClean="0"/>
              <a:t>bservations are able to track the location of tropical cyclones by sensing the cold cloud top temperatures associated to the deep convection developed over the tropical cyclones.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7005637" y="2057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Joyce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629400" y="467600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</a:t>
            </a:r>
            <a:r>
              <a:rPr lang="en-US" sz="1200" dirty="0" smtClean="0"/>
              <a:t> FOVs with no average used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22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1447800" y="76200"/>
            <a:ext cx="7467600" cy="6096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Tracking of Atlantic Tropical Cyclones using Combined S-NPP and NOAA-20 </a:t>
            </a:r>
            <a:r>
              <a:rPr lang="en-US" sz="2000" dirty="0" err="1" smtClean="0"/>
              <a:t>CrIS</a:t>
            </a:r>
            <a:r>
              <a:rPr lang="en-US" sz="2000" dirty="0" smtClean="0"/>
              <a:t> Observation at 1598.75 cm</a:t>
            </a:r>
            <a:r>
              <a:rPr lang="en-US" sz="2000" baseline="30000" dirty="0" smtClean="0"/>
              <a:t>-1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762000"/>
            <a:ext cx="9144000" cy="4572000"/>
            <a:chOff x="0" y="1143000"/>
            <a:chExt cx="9144000" cy="4572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43000"/>
              <a:ext cx="9144000" cy="4572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29200" y="2480846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Florence 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3600" y="3547646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Isaac</a:t>
              </a:r>
              <a:endParaRPr lang="en-US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48600" y="3378369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Helene </a:t>
              </a:r>
              <a:endParaRPr lang="en-US" sz="1600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005637" y="2057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Joyce</a:t>
            </a:r>
            <a:endParaRPr lang="en-US" sz="1600" b="1" dirty="0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171450" y="5334000"/>
            <a:ext cx="8591550" cy="11151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600" dirty="0" err="1" smtClean="0"/>
              <a:t>CrIS</a:t>
            </a:r>
            <a:r>
              <a:rPr lang="en-US" sz="1600" dirty="0" smtClean="0"/>
              <a:t> </a:t>
            </a:r>
            <a:r>
              <a:rPr lang="en-US" sz="1600" dirty="0"/>
              <a:t>o</a:t>
            </a:r>
            <a:r>
              <a:rPr lang="en-US" sz="1600" dirty="0" smtClean="0"/>
              <a:t>bservations also help to identify different development stages: deep organized convection around hurricane Florence; convection around tropical storm Isaac becoming disorganized between Sep/11 and 13; formation of the tropical storm Joyce on </a:t>
            </a:r>
            <a:r>
              <a:rPr lang="en-US" sz="1600" dirty="0"/>
              <a:t>Sep/12 from a low pressure system </a:t>
            </a:r>
            <a:r>
              <a:rPr lang="en-US" sz="1600" dirty="0" smtClean="0"/>
              <a:t>in </a:t>
            </a:r>
            <a:r>
              <a:rPr lang="en-US" sz="1600" dirty="0"/>
              <a:t>the north </a:t>
            </a:r>
            <a:r>
              <a:rPr lang="en-US" sz="1600" dirty="0" smtClean="0"/>
              <a:t>Atlantic; Helene evolving toward a weaker and disorganized convective pattern on Sep/13.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581001"/>
            <a:ext cx="9067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Animation Generated by Yong Chen and Flavio Iturbide-Sanchez. With contributions from Silvia Regina Santos da Silva from UMD.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467600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</a:t>
            </a:r>
            <a:r>
              <a:rPr lang="en-US" sz="1200" dirty="0" smtClean="0"/>
              <a:t> FOVs with no average used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823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PSS_Powerpoint_Custom_Template_v1-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JPSS_Powerpoint_Custom_Template_v1-ARIAL</Template>
  <TotalTime>19104</TotalTime>
  <Words>198</Words>
  <Application>Microsoft Office PowerPoint</Application>
  <PresentationFormat>On-screen Show (4:3)</PresentationFormat>
  <Paragraphs>20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 Black</vt:lpstr>
      <vt:lpstr>Calibri</vt:lpstr>
      <vt:lpstr>Arial</vt:lpstr>
      <vt:lpstr>MS PGothic</vt:lpstr>
      <vt:lpstr>Times New Roman</vt:lpstr>
      <vt:lpstr>Questrial</vt:lpstr>
      <vt:lpstr>JPSS_Powerpoint_Custom_Template_v1-ARIAL</vt:lpstr>
      <vt:lpstr>Tracking of Atlantic Tropical Cyclones using Combined S-NPP and NOAA-20 CrIS Observations </vt:lpstr>
      <vt:lpstr>Tracking of Atlantic Tropical Cyclones using Combined S-NPP and NOAA-20 CrIS Observation at 900 cm-1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JPSS</dc:creator>
  <cp:lastModifiedBy>Flavio Iturbide-Sanchez</cp:lastModifiedBy>
  <cp:revision>783</cp:revision>
  <cp:lastPrinted>2018-08-27T12:59:52Z</cp:lastPrinted>
  <dcterms:created xsi:type="dcterms:W3CDTF">2016-03-18T13:48:59Z</dcterms:created>
  <dcterms:modified xsi:type="dcterms:W3CDTF">2018-09-14T20:18:32Z</dcterms:modified>
</cp:coreProperties>
</file>