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5" r:id="rId2"/>
    <p:sldId id="267" r:id="rId3"/>
    <p:sldId id="266" r:id="rId4"/>
    <p:sldId id="257" r:id="rId5"/>
    <p:sldId id="258" r:id="rId6"/>
    <p:sldId id="259" r:id="rId7"/>
    <p:sldId id="261" r:id="rId8"/>
    <p:sldId id="263" r:id="rId9"/>
    <p:sldId id="277" r:id="rId10"/>
    <p:sldId id="276" r:id="rId11"/>
    <p:sldId id="278" r:id="rId12"/>
    <p:sldId id="279" r:id="rId13"/>
    <p:sldId id="28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CA03-4F23-4B1E-84CB-645870F069A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09E9-8F07-4B7D-92B8-19C2DDB1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6DCE-E6BA-4AEF-93C6-6825D2748B67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0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9FFD-8930-4785-8D86-52BB513DCA96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1D91-0151-4B76-B2D8-58234CD7AD78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10C6-777B-49D7-BAD5-7F17074D5C8E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022E-04B0-4034-81AE-663FFFCDC4A2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4601-A9F0-402B-AA8D-91435D93C3EB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D58D-C1BF-461B-B8DA-658FA1193614}" type="datetime1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5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DB49-7912-43C9-9D94-EC3C57BABF86}" type="datetime1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BF2-1815-4988-BB32-E1BDAAD4D27D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18E7-5266-4365-B8D1-DD35464D8D94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5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B7B7-FB0B-43BD-B9FE-67F9D22EA495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2920-C834-48E6-B479-0A3372A4F18A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A007-4794-46BA-A0EB-E132E43E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l.class.noaa.gov/notification/pdfs/CLASS%20Data%20Access%20Tutorial_042015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l.class.noaa.gov/saa/products/user_profi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l.class.noaa.gov/saa/products/welcom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571" y="803096"/>
            <a:ext cx="9555445" cy="2455247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0099"/>
                </a:solidFill>
                <a:latin typeface="+mn-lt"/>
              </a:rPr>
              <a:t>Ordering &amp; Downloading VIIRS L2 Data Files from NOAA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48" y="3152417"/>
            <a:ext cx="1306892" cy="13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146230"/>
            <a:ext cx="5754756" cy="665213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559828" y="1577092"/>
            <a:ext cx="5436704" cy="209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After you submit your order to CLASS, you will get a </a:t>
            </a:r>
            <a:r>
              <a:rPr lang="en-US" sz="2400" b="1" dirty="0"/>
              <a:t>Verification</a:t>
            </a:r>
            <a:r>
              <a:rPr lang="en-US" sz="2400" dirty="0"/>
              <a:t> email, like this one, confirming your order</a:t>
            </a:r>
          </a:p>
          <a:p>
            <a:r>
              <a:rPr lang="en-US" sz="2400" dirty="0"/>
              <a:t>You don’t need to do anything at this point</a:t>
            </a:r>
          </a:p>
        </p:txBody>
      </p:sp>
    </p:spTree>
    <p:extLst>
      <p:ext uri="{BB962C8B-B14F-4D97-AF65-F5344CB8AC3E}">
        <p14:creationId xmlns:p14="http://schemas.microsoft.com/office/powerpoint/2010/main" val="218804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6" y="183045"/>
            <a:ext cx="7531170" cy="654530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524543" y="626164"/>
            <a:ext cx="4392475" cy="485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When your order is ready, you will receive a </a:t>
            </a:r>
            <a:r>
              <a:rPr lang="en-US" sz="2400" b="1" dirty="0"/>
              <a:t>Processing Complete </a:t>
            </a:r>
            <a:r>
              <a:rPr lang="en-US" sz="2400" dirty="0"/>
              <a:t>email, like this one</a:t>
            </a:r>
          </a:p>
          <a:p>
            <a:r>
              <a:rPr lang="en-US" sz="2400" dirty="0"/>
              <a:t>At this point, there are 2 ways to access your files:</a:t>
            </a:r>
          </a:p>
          <a:p>
            <a:pPr marL="685800" indent="-338138">
              <a:buFont typeface="+mj-lt"/>
              <a:buAutoNum type="arabicPeriod"/>
            </a:pPr>
            <a:r>
              <a:rPr lang="en-US" sz="2400" dirty="0"/>
              <a:t>download URL</a:t>
            </a:r>
          </a:p>
          <a:p>
            <a:pPr marL="804863" lvl="1"/>
            <a:r>
              <a:rPr lang="en-US" sz="2000" dirty="0"/>
              <a:t>Best for small orders (a few files)</a:t>
            </a:r>
          </a:p>
          <a:p>
            <a:pPr marL="804863" lvl="1"/>
            <a:r>
              <a:rPr lang="en-US" sz="2000" dirty="0"/>
              <a:t>Click on the provided URL</a:t>
            </a:r>
          </a:p>
          <a:p>
            <a:pPr marL="804863" lvl="1"/>
            <a:r>
              <a:rPr lang="en-US" sz="2000" dirty="0"/>
              <a:t>Example on </a:t>
            </a:r>
            <a:r>
              <a:rPr lang="en-US" sz="2000" b="1" dirty="0"/>
              <a:t>slide 12</a:t>
            </a:r>
          </a:p>
          <a:p>
            <a:pPr marL="685800" indent="-338138">
              <a:buFont typeface="+mj-lt"/>
              <a:buAutoNum type="arabicPeriod"/>
            </a:pPr>
            <a:r>
              <a:rPr lang="en-US" sz="2400" dirty="0"/>
              <a:t>anonymous ftp</a:t>
            </a:r>
          </a:p>
          <a:p>
            <a:pPr marL="804863" lvl="1"/>
            <a:r>
              <a:rPr lang="en-US" sz="2000" dirty="0"/>
              <a:t>Best for large orders (many files)</a:t>
            </a:r>
          </a:p>
          <a:p>
            <a:pPr marL="804863" lvl="1"/>
            <a:r>
              <a:rPr lang="en-US" sz="2000" dirty="0"/>
              <a:t>See </a:t>
            </a:r>
            <a:r>
              <a:rPr lang="en-US" sz="2000" b="1" dirty="0"/>
              <a:t>slide 13 for instructions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14399" y="5854897"/>
            <a:ext cx="3647661" cy="416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27044" y="3582149"/>
            <a:ext cx="6069494" cy="1894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5005" y="3657601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110" y="5854897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0793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672872"/>
            <a:ext cx="10029825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99" y="3696576"/>
            <a:ext cx="10096500" cy="2524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91678" y="2230867"/>
            <a:ext cx="646044" cy="339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95343" y="5297359"/>
            <a:ext cx="4951500" cy="383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6670" y="2984524"/>
            <a:ext cx="5459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Click on “001” near top of the 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725" y="6077247"/>
            <a:ext cx="870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The list of your files will open.  Click on each file to download.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4235" y="88097"/>
            <a:ext cx="5863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 of file download via URL</a:t>
            </a:r>
          </a:p>
        </p:txBody>
      </p:sp>
    </p:spTree>
    <p:extLst>
      <p:ext uri="{BB962C8B-B14F-4D97-AF65-F5344CB8AC3E}">
        <p14:creationId xmlns:p14="http://schemas.microsoft.com/office/powerpoint/2010/main" val="223593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43" r="58745"/>
          <a:stretch/>
        </p:blipFill>
        <p:spPr>
          <a:xfrm>
            <a:off x="182217" y="1140410"/>
            <a:ext cx="2700320" cy="407763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747123" y="448928"/>
            <a:ext cx="5187382" cy="577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WinSCP (shown here) or a similar file transfer program</a:t>
            </a:r>
          </a:p>
          <a:p>
            <a:r>
              <a:rPr lang="en-US" sz="2400" dirty="0"/>
              <a:t>Options to connect to CLASS</a:t>
            </a:r>
          </a:p>
          <a:p>
            <a:pPr lvl="1"/>
            <a:r>
              <a:rPr lang="en-US" sz="2000" dirty="0"/>
              <a:t>File protocol: FTP</a:t>
            </a:r>
          </a:p>
          <a:p>
            <a:pPr lvl="1"/>
            <a:r>
              <a:rPr lang="en-US" sz="2000" dirty="0"/>
              <a:t>Encryption: No encryption</a:t>
            </a:r>
          </a:p>
          <a:p>
            <a:pPr lvl="1"/>
            <a:r>
              <a:rPr lang="en-US" sz="2000" dirty="0"/>
              <a:t>Host name: ftp.avl.class.noaa.gov</a:t>
            </a:r>
          </a:p>
          <a:p>
            <a:pPr lvl="1"/>
            <a:r>
              <a:rPr lang="en-US" sz="2000" dirty="0"/>
              <a:t>Port number: 21</a:t>
            </a:r>
          </a:p>
          <a:p>
            <a:pPr lvl="1"/>
            <a:r>
              <a:rPr lang="en-US" sz="2000" dirty="0"/>
              <a:t>User name: anonymous</a:t>
            </a:r>
          </a:p>
          <a:p>
            <a:pPr lvl="1"/>
            <a:r>
              <a:rPr lang="en-US" sz="2000" dirty="0"/>
              <a:t>Password: </a:t>
            </a:r>
            <a:r>
              <a:rPr lang="en-US" sz="2000" dirty="0" err="1"/>
              <a:t>user@internet</a:t>
            </a:r>
            <a:r>
              <a:rPr lang="en-US" sz="2000" dirty="0"/>
              <a:t> </a:t>
            </a:r>
          </a:p>
          <a:p>
            <a:r>
              <a:rPr lang="en-US" sz="2400" dirty="0"/>
              <a:t>Once you connect, find the folder corresponding to your </a:t>
            </a:r>
            <a:r>
              <a:rPr lang="en-US" sz="2400" b="1" dirty="0"/>
              <a:t>order number</a:t>
            </a:r>
          </a:p>
          <a:p>
            <a:pPr lvl="1"/>
            <a:r>
              <a:rPr lang="en-US" sz="2000" dirty="0"/>
              <a:t>In example from slide 10-11, the order number is: 6243191224</a:t>
            </a:r>
          </a:p>
          <a:p>
            <a:r>
              <a:rPr lang="en-US" sz="2400" dirty="0"/>
              <a:t>Your files are inside this folder; you can transfer them directly to your computer!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253" y="156541"/>
            <a:ext cx="518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Download via anonymous ftp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73CAC-A196-4163-AE78-3B322C70FD8F}"/>
              </a:ext>
            </a:extLst>
          </p:cNvPr>
          <p:cNvSpPr/>
          <p:nvPr/>
        </p:nvSpPr>
        <p:spPr>
          <a:xfrm>
            <a:off x="330926" y="1637211"/>
            <a:ext cx="957943" cy="16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0DE18-3151-4E4B-BEA6-6B776339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82" y="1140411"/>
            <a:ext cx="3620044" cy="4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596"/>
            <a:ext cx="10515600" cy="37939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A more in-depth CLASS Data Access Tutorial is available from the CLASS website at:</a:t>
            </a:r>
            <a:br>
              <a:rPr lang="en-US" sz="4000" b="1" dirty="0">
                <a:latin typeface="+mn-lt"/>
              </a:rPr>
            </a:br>
            <a:r>
              <a:rPr lang="en-US" sz="3600" dirty="0">
                <a:latin typeface="+mn-lt"/>
                <a:hlinkClick r:id="rId2"/>
              </a:rPr>
              <a:t>https://www.avl.class.noaa.gov/notification/pdfs/CLASS%20Data%20Access%20Tutorial_042015.pdf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299"/>
          <a:stretch/>
        </p:blipFill>
        <p:spPr>
          <a:xfrm>
            <a:off x="127820" y="755137"/>
            <a:ext cx="9224040" cy="5984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0536" y="224421"/>
            <a:ext cx="747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https://www.avl.class.noaa.gov/saa/products/user_profile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51860" y="724039"/>
            <a:ext cx="27123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order to download data, you must </a:t>
            </a:r>
            <a:r>
              <a:rPr lang="en-US" sz="2400" b="1" dirty="0"/>
              <a:t>register</a:t>
            </a:r>
            <a:r>
              <a:rPr lang="en-US" sz="2400" dirty="0"/>
              <a:t> with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may search and browse for datasets without registering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Once you submit your information, your </a:t>
            </a:r>
            <a:r>
              <a:rPr lang="en-US" sz="2400" b="1" dirty="0" err="1"/>
              <a:t>userID</a:t>
            </a:r>
            <a:r>
              <a:rPr lang="en-US" sz="2400" b="1" dirty="0"/>
              <a:t> will appear near the top of the page </a:t>
            </a:r>
            <a:r>
              <a:rPr lang="en-US" sz="2400" dirty="0"/>
              <a:t>– make a note of it for future logins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60668" y="2930013"/>
            <a:ext cx="21919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91024" y="3269225"/>
            <a:ext cx="2440202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52512" y="3614956"/>
            <a:ext cx="6744235" cy="3572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60314" y="3280659"/>
            <a:ext cx="2628744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88914" y="2930013"/>
            <a:ext cx="2400144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2568" y="6400595"/>
            <a:ext cx="736346" cy="246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314" y="1212573"/>
            <a:ext cx="11042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VIIRS Aerosol and Fire Products</a:t>
            </a:r>
            <a:br>
              <a:rPr lang="en-US" sz="4800" b="1" dirty="0"/>
            </a:br>
            <a:r>
              <a:rPr lang="en-US" sz="4800" b="1" dirty="0"/>
              <a:t>(Enterprise Processing System Algorithm):</a:t>
            </a:r>
          </a:p>
          <a:p>
            <a:pPr marL="240347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000" b="1" dirty="0"/>
              <a:t>Aerosol Optical Depth</a:t>
            </a:r>
          </a:p>
          <a:p>
            <a:pPr marL="240347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000" b="1" dirty="0"/>
              <a:t>Aerosol Detection (smoke/dust)</a:t>
            </a:r>
          </a:p>
          <a:p>
            <a:pPr marL="2403475" lvl="1" indent="-285750">
              <a:buSzPct val="75000"/>
              <a:buFont typeface="Arial" panose="020B0604020202020204" pitchFamily="34" charset="0"/>
              <a:buChar char="•"/>
            </a:pPr>
            <a:r>
              <a:rPr lang="en-US" sz="4000" b="1" dirty="0"/>
              <a:t>Active Fires</a:t>
            </a:r>
          </a:p>
        </p:txBody>
      </p:sp>
    </p:spTree>
    <p:extLst>
      <p:ext uri="{BB962C8B-B14F-4D97-AF65-F5344CB8AC3E}">
        <p14:creationId xmlns:p14="http://schemas.microsoft.com/office/powerpoint/2010/main" val="265702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46"/>
          <a:stretch/>
        </p:blipFill>
        <p:spPr>
          <a:xfrm>
            <a:off x="126283" y="725085"/>
            <a:ext cx="8588477" cy="599639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8793418" y="2217175"/>
            <a:ext cx="3310092" cy="2698954"/>
          </a:xfrm>
        </p:spPr>
        <p:txBody>
          <a:bodyPr>
            <a:normAutofit/>
          </a:bodyPr>
          <a:lstStyle/>
          <a:p>
            <a:r>
              <a:rPr lang="en-US" sz="2400" dirty="0"/>
              <a:t>From the drop-down menu at the top of the </a:t>
            </a:r>
            <a:r>
              <a:rPr lang="en-US" sz="2400" dirty="0">
                <a:hlinkClick r:id="rId3"/>
              </a:rPr>
              <a:t>CLASS home page</a:t>
            </a:r>
            <a:r>
              <a:rPr lang="en-US" sz="2400" dirty="0"/>
              <a:t>, select: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JPSS VIIRS Products(Granule)(JPSS_GRAN) </a:t>
            </a:r>
          </a:p>
          <a:p>
            <a:pPr marL="225425" indent="0">
              <a:buNone/>
            </a:pPr>
            <a:r>
              <a:rPr lang="en-US" sz="2400" dirty="0"/>
              <a:t>and click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GO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7955" y="210819"/>
            <a:ext cx="69403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https://</a:t>
            </a:r>
            <a:r>
              <a:rPr lang="en-US" sz="2400" dirty="0">
                <a:hlinkClick r:id="rId3"/>
              </a:rPr>
              <a:t>www.avl.class.noaa.gov/saa/products/welcome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015614" y="1759974"/>
            <a:ext cx="5948516" cy="2654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8331609" y="1434281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0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5" y="274687"/>
            <a:ext cx="9156470" cy="6446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35845" y="1117703"/>
            <a:ext cx="3077496" cy="4349032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Search</a:t>
            </a:r>
            <a:r>
              <a:rPr lang="en-US" sz="2400" dirty="0"/>
              <a:t> page will open</a:t>
            </a:r>
          </a:p>
          <a:p>
            <a:pPr marL="461963" lvl="1"/>
            <a:r>
              <a:rPr lang="en-US" dirty="0"/>
              <a:t>Select the desired geographic area from the </a:t>
            </a:r>
            <a:r>
              <a:rPr lang="en-US" b="1" dirty="0"/>
              <a:t>Spatial</a:t>
            </a:r>
            <a:r>
              <a:rPr lang="en-US" dirty="0"/>
              <a:t> section </a:t>
            </a:r>
          </a:p>
          <a:p>
            <a:pPr marL="461963" lvl="1"/>
            <a:r>
              <a:rPr lang="en-US" dirty="0"/>
              <a:t>Select the date/time period of interest from the </a:t>
            </a:r>
            <a:r>
              <a:rPr lang="en-US" b="1" dirty="0"/>
              <a:t>Temporal</a:t>
            </a:r>
            <a:r>
              <a:rPr lang="en-US" dirty="0"/>
              <a:t> section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3557" y="1524000"/>
            <a:ext cx="1313965" cy="16026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23303" y="1917289"/>
            <a:ext cx="865240" cy="8504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29148" y="4999702"/>
            <a:ext cx="7595420" cy="1174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40ED2-1935-46D7-97FD-BDFFD1EE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38" y="264114"/>
            <a:ext cx="7151505" cy="64573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06196" y="412655"/>
            <a:ext cx="4853026" cy="5012785"/>
          </a:xfrm>
        </p:spPr>
        <p:txBody>
          <a:bodyPr>
            <a:normAutofit/>
          </a:bodyPr>
          <a:lstStyle/>
          <a:p>
            <a:r>
              <a:rPr lang="en-US" sz="2400" dirty="0"/>
              <a:t>In the </a:t>
            </a:r>
            <a:r>
              <a:rPr lang="en-US" sz="2400" b="1" dirty="0"/>
              <a:t>Advanced Search</a:t>
            </a:r>
            <a:r>
              <a:rPr lang="en-US" sz="2400" dirty="0"/>
              <a:t> section, under </a:t>
            </a:r>
            <a:r>
              <a:rPr lang="en-US" sz="2400" b="1" dirty="0"/>
              <a:t>Datatype</a:t>
            </a:r>
            <a:r>
              <a:rPr lang="en-US" sz="2400" dirty="0"/>
              <a:t> select:</a:t>
            </a:r>
          </a:p>
          <a:p>
            <a:pPr lvl="1"/>
            <a:r>
              <a:rPr lang="en-US" b="1" dirty="0"/>
              <a:t>VIIRS Active Fires I-band EDR </a:t>
            </a:r>
            <a:r>
              <a:rPr lang="en-US" dirty="0"/>
              <a:t>and/or</a:t>
            </a:r>
          </a:p>
          <a:p>
            <a:pPr lvl="1"/>
            <a:r>
              <a:rPr lang="en-US" b="1" dirty="0"/>
              <a:t>VIIRS Aerosol Optical Depth and Aerosol Particle Size EDRs </a:t>
            </a:r>
            <a:r>
              <a:rPr lang="en-US" dirty="0"/>
              <a:t>and/or</a:t>
            </a:r>
          </a:p>
          <a:p>
            <a:pPr lvl="1"/>
            <a:r>
              <a:rPr lang="en-US" b="1" dirty="0"/>
              <a:t>VIIRS Aerosol Detection EDR</a:t>
            </a:r>
          </a:p>
          <a:p>
            <a:r>
              <a:rPr lang="en-US" sz="2400" dirty="0"/>
              <a:t>Select the </a:t>
            </a:r>
            <a:r>
              <a:rPr lang="en-US" sz="2400" b="1" dirty="0"/>
              <a:t>Satellite</a:t>
            </a:r>
            <a:r>
              <a:rPr lang="en-US" sz="2400" dirty="0"/>
              <a:t> (NOAA-20 or </a:t>
            </a:r>
            <a:br>
              <a:rPr lang="en-US" sz="2400" dirty="0"/>
            </a:br>
            <a:r>
              <a:rPr lang="en-US" sz="2400" dirty="0"/>
              <a:t>S-NPP)</a:t>
            </a:r>
          </a:p>
          <a:p>
            <a:r>
              <a:rPr lang="en-US" sz="2400" dirty="0"/>
              <a:t>Then click </a:t>
            </a:r>
            <a:r>
              <a:rPr lang="en-US" sz="2400" b="1" dirty="0"/>
              <a:t>Quick Search &amp; Order</a:t>
            </a:r>
            <a:r>
              <a:rPr lang="en-US" sz="2400" dirty="0"/>
              <a:t> or </a:t>
            </a:r>
            <a:r>
              <a:rPr lang="en-US" sz="2400" b="1" dirty="0"/>
              <a:t>Search</a:t>
            </a:r>
            <a:r>
              <a:rPr lang="en-US" sz="2400" dirty="0"/>
              <a:t>, depending on the size of your request</a:t>
            </a:r>
          </a:p>
        </p:txBody>
      </p:sp>
      <p:sp>
        <p:nvSpPr>
          <p:cNvPr id="9" name="Down Arrow 8"/>
          <p:cNvSpPr/>
          <p:nvPr/>
        </p:nvSpPr>
        <p:spPr>
          <a:xfrm rot="3574098">
            <a:off x="2480197" y="4851304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400000">
            <a:off x="6198150" y="595214"/>
            <a:ext cx="373626" cy="916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53842" y="369375"/>
            <a:ext cx="3815085" cy="616953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 new page will open</a:t>
            </a:r>
          </a:p>
          <a:p>
            <a:r>
              <a:rPr lang="en-US" sz="2400" dirty="0">
                <a:solidFill>
                  <a:prstClr val="black"/>
                </a:solidFill>
              </a:rPr>
              <a:t>All the files for the time period and geographic area you selected will be listed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Select the files you want by clicking manually, by using the </a:t>
            </a:r>
            <a:r>
              <a:rPr lang="en-US" b="1" dirty="0"/>
              <a:t>Select Page</a:t>
            </a:r>
            <a:r>
              <a:rPr lang="en-US" dirty="0"/>
              <a:t> and </a:t>
            </a:r>
            <a:r>
              <a:rPr lang="en-US" b="1" dirty="0"/>
              <a:t>Unselect Page </a:t>
            </a:r>
            <a:r>
              <a:rPr lang="en-US" dirty="0"/>
              <a:t>buttons, or the </a:t>
            </a:r>
            <a:r>
              <a:rPr lang="en-US" b="1" dirty="0"/>
              <a:t>Select datasets…</a:t>
            </a:r>
            <a:r>
              <a:rPr lang="en-US" dirty="0"/>
              <a:t> drop down menu </a:t>
            </a:r>
          </a:p>
          <a:p>
            <a:pPr lvl="1"/>
            <a:r>
              <a:rPr lang="en-US" dirty="0"/>
              <a:t>You can also click on the </a:t>
            </a:r>
            <a:r>
              <a:rPr lang="en-US" b="1" dirty="0"/>
              <a:t>Generate Map </a:t>
            </a:r>
            <a:r>
              <a:rPr lang="en-US" dirty="0"/>
              <a:t>button to see a map of the available data swaths</a:t>
            </a:r>
          </a:p>
          <a:p>
            <a:r>
              <a:rPr lang="en-US" sz="2400" dirty="0"/>
              <a:t>When you are done, click the </a:t>
            </a:r>
            <a:r>
              <a:rPr lang="en-US" sz="2400" b="1" dirty="0"/>
              <a:t>Update</a:t>
            </a:r>
            <a:r>
              <a:rPr lang="en-US" sz="2400" dirty="0"/>
              <a:t> button and then the </a:t>
            </a:r>
            <a:r>
              <a:rPr lang="en-US" sz="2400" b="1" dirty="0" err="1"/>
              <a:t>Goto</a:t>
            </a:r>
            <a:r>
              <a:rPr lang="en-US" sz="2400" b="1" dirty="0"/>
              <a:t> Cart </a:t>
            </a:r>
            <a:r>
              <a:rPr lang="en-US" sz="2400" dirty="0"/>
              <a:t>button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5" y="186813"/>
            <a:ext cx="7924632" cy="653466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95484" y="1612489"/>
            <a:ext cx="1700981" cy="2163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7315" y="1219200"/>
            <a:ext cx="1012724" cy="285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92" y="3254476"/>
            <a:ext cx="3045202" cy="345852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757950" y="1828800"/>
            <a:ext cx="1165122" cy="186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124583">
            <a:off x="2266108" y="914610"/>
            <a:ext cx="373626" cy="649599"/>
          </a:xfrm>
          <a:prstGeom prst="downArrow">
            <a:avLst>
              <a:gd name="adj1" fmla="val 5447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7" y="235309"/>
            <a:ext cx="8634368" cy="5172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B3BD6CE-8E07-47C8-820D-08B7BE62218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70374" y="235309"/>
            <a:ext cx="3335487" cy="630360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Shopping Cart </a:t>
            </a:r>
            <a:r>
              <a:rPr lang="en-US" sz="2400" dirty="0"/>
              <a:t>page will open</a:t>
            </a:r>
          </a:p>
          <a:p>
            <a:r>
              <a:rPr lang="en-US" sz="2400" dirty="0"/>
              <a:t>Check the file selection again if needed</a:t>
            </a:r>
          </a:p>
          <a:p>
            <a:r>
              <a:rPr lang="en-US" sz="2400" dirty="0"/>
              <a:t>Click the </a:t>
            </a:r>
            <a:r>
              <a:rPr lang="en-US" sz="2400" b="1" dirty="0"/>
              <a:t>Place Order</a:t>
            </a:r>
            <a:r>
              <a:rPr lang="en-US" sz="2400" dirty="0"/>
              <a:t> button to place your order</a:t>
            </a:r>
          </a:p>
          <a:p>
            <a:r>
              <a:rPr lang="en-US" sz="2400" dirty="0"/>
              <a:t>You will receive a verification email saying your order is in progress</a:t>
            </a:r>
          </a:p>
          <a:p>
            <a:r>
              <a:rPr lang="en-US" sz="2400" dirty="0"/>
              <a:t>When the order is ready, you will receive another email with instructions on how to access the files (see next section)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53" y="5532152"/>
            <a:ext cx="82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IMPORTANT:</a:t>
            </a:r>
            <a:r>
              <a:rPr lang="en-US" sz="2000" dirty="0"/>
              <a:t> You must be registered in CLASS and logged into your account to place an order!</a:t>
            </a:r>
          </a:p>
          <a:p>
            <a:pPr algn="ctr"/>
            <a:r>
              <a:rPr lang="en-US" sz="2000" dirty="0"/>
              <a:t>If you don’t see the Place Order button, you need to register or log in!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76170" y="2290916"/>
            <a:ext cx="1017636" cy="3834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26427" y="1052052"/>
            <a:ext cx="5043947" cy="290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3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007-4794-46BA-A0EB-E132E43EADC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0688" y="1789042"/>
            <a:ext cx="9134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How to Download Files from CLASS</a:t>
            </a:r>
          </a:p>
        </p:txBody>
      </p:sp>
    </p:spTree>
    <p:extLst>
      <p:ext uri="{BB962C8B-B14F-4D97-AF65-F5344CB8AC3E}">
        <p14:creationId xmlns:p14="http://schemas.microsoft.com/office/powerpoint/2010/main" val="347014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694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Ordering &amp; Downloading VIIRS L2 Data Files from NOAA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more in-depth CLASS Data Access Tutorial is available from the CLASS website at: https://www.avl.class.noaa.gov/notification/pdfs/CLASS%20Data%20Access%20Tutorial_042015.pdf 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EPS AOD and ADP Products from NOAA CLASS</dc:title>
  <dc:creator>Shobha Kondragunta</dc:creator>
  <cp:lastModifiedBy>amy.huff</cp:lastModifiedBy>
  <cp:revision>77</cp:revision>
  <cp:lastPrinted>2018-08-03T18:05:16Z</cp:lastPrinted>
  <dcterms:created xsi:type="dcterms:W3CDTF">2017-09-19T14:13:35Z</dcterms:created>
  <dcterms:modified xsi:type="dcterms:W3CDTF">2022-02-14T18:51:18Z</dcterms:modified>
</cp:coreProperties>
</file>