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tif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6" r:id="rId6"/>
    <p:sldId id="260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9675-0CCE-43B5-BFF5-6827BEE69C8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A00A-CAD7-4ABB-8810-A9BA951A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9675-0CCE-43B5-BFF5-6827BEE69C8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A00A-CAD7-4ABB-8810-A9BA951A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3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9675-0CCE-43B5-BFF5-6827BEE69C8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A00A-CAD7-4ABB-8810-A9BA951A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8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9675-0CCE-43B5-BFF5-6827BEE69C8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A00A-CAD7-4ABB-8810-A9BA951A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1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9675-0CCE-43B5-BFF5-6827BEE69C8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A00A-CAD7-4ABB-8810-A9BA951A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4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9675-0CCE-43B5-BFF5-6827BEE69C8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A00A-CAD7-4ABB-8810-A9BA951A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9675-0CCE-43B5-BFF5-6827BEE69C8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A00A-CAD7-4ABB-8810-A9BA951A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9675-0CCE-43B5-BFF5-6827BEE69C8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A00A-CAD7-4ABB-8810-A9BA951A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9675-0CCE-43B5-BFF5-6827BEE69C8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A00A-CAD7-4ABB-8810-A9BA951A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9675-0CCE-43B5-BFF5-6827BEE69C8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A00A-CAD7-4ABB-8810-A9BA951A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9675-0CCE-43B5-BFF5-6827BEE69C8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A00A-CAD7-4ABB-8810-A9BA951A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2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F9675-0CCE-43B5-BFF5-6827BEE69C8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A00A-CAD7-4ABB-8810-A9BA951A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6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904" y="505152"/>
            <a:ext cx="1133856" cy="484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48256" y="402336"/>
            <a:ext cx="1783080" cy="694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48256" y="338328"/>
            <a:ext cx="1783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Load USGS Base Map 500m</a:t>
            </a:r>
          </a:p>
          <a:p>
            <a:r>
              <a:rPr lang="en-US" sz="1200" dirty="0" smtClean="0"/>
              <a:t>86400 x 43200 as global domain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18488" y="747468"/>
            <a:ext cx="4297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61104" y="402336"/>
            <a:ext cx="1700784" cy="694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70832" y="441807"/>
            <a:ext cx="165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Load 500m Bathymetry data to cover Antarctic </a:t>
            </a:r>
          </a:p>
          <a:p>
            <a:r>
              <a:rPr lang="en-US" sz="1200" dirty="0" smtClean="0"/>
              <a:t>( &gt; 0 is Land)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13048" y="747467"/>
            <a:ext cx="4480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46504" y="1335024"/>
            <a:ext cx="7168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73736" y="1572767"/>
            <a:ext cx="2235708" cy="1307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740396" y="1599416"/>
            <a:ext cx="2350008" cy="11887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743200" y="1581911"/>
            <a:ext cx="2185416" cy="11887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330952" y="1581911"/>
            <a:ext cx="2103120" cy="11887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46888" y="1562840"/>
            <a:ext cx="2235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</a:t>
            </a:r>
            <a:r>
              <a:rPr lang="en-US" sz="1200" dirty="0" err="1" smtClean="0"/>
              <a:t>Geotiff</a:t>
            </a:r>
            <a:r>
              <a:rPr lang="en-US" sz="1200" dirty="0" smtClean="0"/>
              <a:t> Reader</a:t>
            </a:r>
          </a:p>
          <a:p>
            <a:r>
              <a:rPr lang="en-US" sz="1200" dirty="0" smtClean="0"/>
              <a:t>Global Surface Water Landsat 30m </a:t>
            </a:r>
            <a:r>
              <a:rPr lang="en-US" sz="1200" dirty="0" err="1" smtClean="0"/>
              <a:t>geotiff</a:t>
            </a:r>
            <a:r>
              <a:rPr lang="en-US" sz="1200" dirty="0" smtClean="0"/>
              <a:t>  2018  (50S - 75N)</a:t>
            </a:r>
            <a:endParaRPr lang="en-US" sz="1200" dirty="0"/>
          </a:p>
          <a:p>
            <a:r>
              <a:rPr lang="en-US" sz="1200" dirty="0" smtClean="0"/>
              <a:t>With Seasonality Change Scales</a:t>
            </a:r>
          </a:p>
          <a:p>
            <a:r>
              <a:rPr lang="en-US" sz="1200" dirty="0" smtClean="0"/>
              <a:t>40000 x 4000 per 10 degree tiles</a:t>
            </a:r>
          </a:p>
          <a:p>
            <a:r>
              <a:rPr lang="en-US" sz="1200" dirty="0"/>
              <a:t>Center pixel match with 18x18 pixel average, 70% </a:t>
            </a:r>
            <a:r>
              <a:rPr lang="en-US" sz="1200" dirty="0" smtClean="0"/>
              <a:t>agreement.</a:t>
            </a:r>
            <a:endParaRPr lang="en-US" sz="1200" dirty="0"/>
          </a:p>
          <a:p>
            <a:endParaRPr lang="en-US" sz="1200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2715768" y="1546891"/>
            <a:ext cx="235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</a:t>
            </a:r>
            <a:r>
              <a:rPr lang="en-US" sz="1200" dirty="0" err="1" smtClean="0"/>
              <a:t>Geotiff</a:t>
            </a:r>
            <a:r>
              <a:rPr lang="en-US" sz="1200" dirty="0" smtClean="0"/>
              <a:t> Readers</a:t>
            </a:r>
          </a:p>
          <a:p>
            <a:r>
              <a:rPr lang="en-US" sz="1200" dirty="0" smtClean="0"/>
              <a:t>UMD Global Forest Landsat </a:t>
            </a:r>
            <a:r>
              <a:rPr lang="en-US" sz="1200" dirty="0"/>
              <a:t>30m </a:t>
            </a:r>
            <a:r>
              <a:rPr lang="en-US" sz="1200" dirty="0" err="1"/>
              <a:t>geotiff</a:t>
            </a:r>
            <a:r>
              <a:rPr lang="en-US" sz="1200" dirty="0"/>
              <a:t>  </a:t>
            </a:r>
            <a:r>
              <a:rPr lang="en-US" sz="1200" dirty="0" smtClean="0"/>
              <a:t>2016  </a:t>
            </a:r>
            <a:r>
              <a:rPr lang="en-US" sz="1200" dirty="0"/>
              <a:t>(50S - 75N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200" dirty="0"/>
              <a:t>40000 x 4000 per 10 </a:t>
            </a:r>
            <a:r>
              <a:rPr lang="en-US" sz="1200" dirty="0" smtClean="0"/>
              <a:t>degree tiles.</a:t>
            </a:r>
          </a:p>
          <a:p>
            <a:r>
              <a:rPr lang="en-US" sz="1200" dirty="0"/>
              <a:t>C</a:t>
            </a:r>
            <a:r>
              <a:rPr lang="en-US" sz="1200" dirty="0" smtClean="0"/>
              <a:t>enter pixel match with 16x16 pixel average, 70% agreement</a:t>
            </a:r>
            <a:endParaRPr lang="en-US" sz="12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746504" y="1335024"/>
            <a:ext cx="0" cy="22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31336" y="1335024"/>
            <a:ext cx="0" cy="22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55" idx="0"/>
          </p:cNvCxnSpPr>
          <p:nvPr/>
        </p:nvCxnSpPr>
        <p:spPr>
          <a:xfrm>
            <a:off x="6382512" y="1371600"/>
            <a:ext cx="0" cy="210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915400" y="1335024"/>
            <a:ext cx="0" cy="22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417820" y="1593611"/>
            <a:ext cx="1993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GDAL HDF/</a:t>
            </a:r>
            <a:r>
              <a:rPr lang="en-US" sz="1200" dirty="0" err="1" smtClean="0"/>
              <a:t>NetCDF</a:t>
            </a:r>
            <a:r>
              <a:rPr lang="en-US" sz="1200" dirty="0" smtClean="0"/>
              <a:t> Reader</a:t>
            </a:r>
            <a:endParaRPr lang="en-US" sz="1200" dirty="0"/>
          </a:p>
          <a:p>
            <a:r>
              <a:rPr lang="en-US" sz="1200" dirty="0" smtClean="0"/>
              <a:t>MOD44W v6 </a:t>
            </a:r>
            <a:r>
              <a:rPr lang="en-US" sz="1200" dirty="0" err="1" smtClean="0"/>
              <a:t>Landmask</a:t>
            </a:r>
            <a:r>
              <a:rPr lang="en-US" sz="1200" dirty="0" smtClean="0"/>
              <a:t> data</a:t>
            </a:r>
          </a:p>
          <a:p>
            <a:r>
              <a:rPr lang="en-US" sz="1200" dirty="0"/>
              <a:t>sinusoidal tile grid </a:t>
            </a:r>
            <a:r>
              <a:rPr lang="en-US" sz="1200" dirty="0" smtClean="0"/>
              <a:t>convert to geographic projection.</a:t>
            </a:r>
          </a:p>
          <a:p>
            <a:r>
              <a:rPr lang="en-US" sz="1200" dirty="0" smtClean="0"/>
              <a:t>Cubic interpolation</a:t>
            </a:r>
          </a:p>
          <a:p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7836408" y="1651045"/>
            <a:ext cx="2350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GDAL HDF/</a:t>
            </a:r>
            <a:r>
              <a:rPr lang="en-US" sz="1200" dirty="0" err="1"/>
              <a:t>NetCDF</a:t>
            </a:r>
            <a:r>
              <a:rPr lang="en-US" sz="1200" dirty="0"/>
              <a:t> </a:t>
            </a:r>
            <a:r>
              <a:rPr lang="en-US" sz="1200" dirty="0" smtClean="0"/>
              <a:t>Reader</a:t>
            </a:r>
            <a:endParaRPr lang="en-US" sz="1200" dirty="0"/>
          </a:p>
          <a:p>
            <a:r>
              <a:rPr lang="en-US" sz="1200" dirty="0"/>
              <a:t>MOD44W v6 </a:t>
            </a:r>
            <a:r>
              <a:rPr lang="en-US" sz="1200" dirty="0" err="1"/>
              <a:t>Landmask</a:t>
            </a:r>
            <a:r>
              <a:rPr lang="en-US" sz="1200" dirty="0"/>
              <a:t> </a:t>
            </a:r>
            <a:r>
              <a:rPr lang="en-US" sz="1200" dirty="0" smtClean="0"/>
              <a:t>quality flag. </a:t>
            </a:r>
            <a:r>
              <a:rPr lang="en-US" sz="1200" dirty="0"/>
              <a:t>S</a:t>
            </a:r>
            <a:r>
              <a:rPr lang="en-US" sz="1200" dirty="0" smtClean="0"/>
              <a:t>inusoidal </a:t>
            </a:r>
            <a:r>
              <a:rPr lang="en-US" sz="1200" dirty="0"/>
              <a:t>tile grid </a:t>
            </a:r>
            <a:r>
              <a:rPr lang="en-US" sz="1200" dirty="0" smtClean="0"/>
              <a:t>conversion. </a:t>
            </a:r>
            <a:r>
              <a:rPr lang="en-US" sz="1200" dirty="0"/>
              <a:t>(</a:t>
            </a:r>
            <a:r>
              <a:rPr lang="en-US" sz="1200" dirty="0" smtClean="0"/>
              <a:t>flag =1 for high confidence </a:t>
            </a:r>
            <a:r>
              <a:rPr lang="en-US" sz="1200" dirty="0" err="1" smtClean="0"/>
              <a:t>obs</a:t>
            </a:r>
            <a:r>
              <a:rPr lang="en-US" sz="1200" dirty="0" smtClean="0"/>
              <a:t>, or flag=4 firm water)</a:t>
            </a:r>
            <a:endParaRPr lang="en-US" sz="1200" dirty="0"/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2510028" y="3953866"/>
            <a:ext cx="1217533" cy="59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727561" y="3955813"/>
            <a:ext cx="1212009" cy="597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510028" y="4553711"/>
            <a:ext cx="1217533" cy="53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727561" y="4553711"/>
            <a:ext cx="1187339" cy="53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345436" y="3118059"/>
            <a:ext cx="5971032" cy="3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5074920" y="3137881"/>
            <a:ext cx="0" cy="10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345436" y="2861930"/>
            <a:ext cx="0" cy="329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58" idx="2"/>
          </p:cNvCxnSpPr>
          <p:nvPr/>
        </p:nvCxnSpPr>
        <p:spPr>
          <a:xfrm>
            <a:off x="3895344" y="2747220"/>
            <a:ext cx="0" cy="389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332220" y="2788137"/>
            <a:ext cx="4572" cy="329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193024" y="2788137"/>
            <a:ext cx="0" cy="329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503420" y="3245913"/>
            <a:ext cx="136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Loop through all Base image pixels </a:t>
            </a:r>
            <a:endParaRPr lang="en-US" sz="1200" dirty="0"/>
          </a:p>
        </p:txBody>
      </p:sp>
      <p:sp>
        <p:nvSpPr>
          <p:cNvPr id="124" name="Rectangle 123"/>
          <p:cNvSpPr/>
          <p:nvPr/>
        </p:nvSpPr>
        <p:spPr>
          <a:xfrm>
            <a:off x="4581144" y="6403925"/>
            <a:ext cx="941832" cy="44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3657600" y="5732732"/>
            <a:ext cx="3118104" cy="508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5052060" y="5280430"/>
            <a:ext cx="4572" cy="471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831336" y="573273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Perform global base </a:t>
            </a:r>
            <a:r>
              <a:rPr lang="en-US" sz="1200" dirty="0" err="1" smtClean="0"/>
              <a:t>Landmask</a:t>
            </a:r>
            <a:r>
              <a:rPr lang="en-US" sz="1200" dirty="0" smtClean="0"/>
              <a:t> pixel update and create </a:t>
            </a:r>
            <a:r>
              <a:rPr lang="en-US" sz="1200" dirty="0" err="1" smtClean="0"/>
              <a:t>netCDF</a:t>
            </a:r>
            <a:r>
              <a:rPr lang="en-US" sz="1200" dirty="0" smtClean="0"/>
              <a:t> output</a:t>
            </a:r>
            <a:endParaRPr lang="en-US" sz="1200" dirty="0"/>
          </a:p>
        </p:txBody>
      </p:sp>
      <p:cxnSp>
        <p:nvCxnSpPr>
          <p:cNvPr id="6" name="Straight Connector 5"/>
          <p:cNvCxnSpPr>
            <a:endCxn id="10" idx="1"/>
          </p:cNvCxnSpPr>
          <p:nvPr/>
        </p:nvCxnSpPr>
        <p:spPr>
          <a:xfrm>
            <a:off x="5093208" y="5464311"/>
            <a:ext cx="3410712" cy="1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503920" y="5280430"/>
            <a:ext cx="2523744" cy="4523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03920" y="5243634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Base map pixels not satisfied for replacement will remain unchanged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440466" y="3947016"/>
            <a:ext cx="1134070" cy="57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88252" y="3937192"/>
            <a:ext cx="1248156" cy="588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17820" y="4546801"/>
            <a:ext cx="1170432" cy="566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574536" y="4535627"/>
            <a:ext cx="1261872" cy="578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498848" y="3237483"/>
            <a:ext cx="1417320" cy="417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endCxn id="124" idx="0"/>
          </p:cNvCxnSpPr>
          <p:nvPr/>
        </p:nvCxnSpPr>
        <p:spPr>
          <a:xfrm>
            <a:off x="5052060" y="6240778"/>
            <a:ext cx="0" cy="163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131130" y="4223718"/>
            <a:ext cx="141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both Landsat data agreed. Pixel updated</a:t>
            </a:r>
            <a:endParaRPr lang="en-US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092559" y="4131302"/>
            <a:ext cx="1210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GSW Landsat agreed with MOD c6 + flags, Pixel updated</a:t>
            </a:r>
            <a:endParaRPr lang="en-US" sz="1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727561" y="3822192"/>
            <a:ext cx="2860691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27561" y="3822725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74536" y="3831336"/>
            <a:ext cx="0" cy="122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27561" y="5280430"/>
            <a:ext cx="2846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88252" y="5113726"/>
            <a:ext cx="0" cy="129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727561" y="5113726"/>
            <a:ext cx="0" cy="16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939570" y="1097280"/>
            <a:ext cx="0" cy="23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052060" y="3654528"/>
            <a:ext cx="0" cy="167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30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608" y="64008"/>
            <a:ext cx="1435608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28516" y="487311"/>
            <a:ext cx="6867144" cy="6251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0312" y="2935224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grid </a:t>
            </a:r>
            <a:r>
              <a:rPr lang="en-US" dirty="0" err="1" smtClean="0"/>
              <a:t>Lat</a:t>
            </a:r>
            <a:r>
              <a:rPr lang="en-US" dirty="0" smtClean="0"/>
              <a:t>/Lon pixel Position Matches for </a:t>
            </a:r>
            <a:r>
              <a:rPr lang="en-US" dirty="0"/>
              <a:t>L</a:t>
            </a:r>
            <a:r>
              <a:rPr lang="en-US" dirty="0" smtClean="0"/>
              <a:t>andsat datasets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" y="124897"/>
            <a:ext cx="143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Base USGS Grid 500m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1014984" y="586562"/>
            <a:ext cx="6551676" cy="3305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36408" y="3813048"/>
            <a:ext cx="299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Matched </a:t>
            </a:r>
            <a:r>
              <a:rPr lang="en-US" sz="1200" dirty="0" err="1" smtClean="0"/>
              <a:t>Lat</a:t>
            </a:r>
            <a:r>
              <a:rPr lang="en-US" sz="1200" dirty="0" smtClean="0"/>
              <a:t>/Lon &lt; 0.0001  (unique find)</a:t>
            </a:r>
          </a:p>
          <a:p>
            <a:endParaRPr lang="en-US" sz="1200" dirty="0"/>
          </a:p>
          <a:p>
            <a:r>
              <a:rPr lang="en-US" sz="1200" dirty="0" smtClean="0"/>
              <a:t>Then conduct neighbor 15 x 15 pixel check. Agreement &gt; 70% to determine water/land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641080" y="621792"/>
            <a:ext cx="212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GSW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LandSAT</a:t>
            </a:r>
            <a:r>
              <a:rPr lang="en-US" dirty="0" smtClean="0">
                <a:solidFill>
                  <a:srgbClr val="FF0000"/>
                </a:solidFill>
              </a:rPr>
              <a:t> 30M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8080" y="6409944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40000 x 40000 per 10 degree tile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79208" y="3813048"/>
            <a:ext cx="329184" cy="347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0"/>
            <a:endCxn id="14" idx="2"/>
          </p:cNvCxnSpPr>
          <p:nvPr/>
        </p:nvCxnSpPr>
        <p:spPr>
          <a:xfrm>
            <a:off x="7543800" y="3813048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1"/>
            <a:endCxn id="14" idx="3"/>
          </p:cNvCxnSpPr>
          <p:nvPr/>
        </p:nvCxnSpPr>
        <p:spPr>
          <a:xfrm>
            <a:off x="7379208" y="3986784"/>
            <a:ext cx="329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4" idx="2"/>
          </p:cNvCxnSpPr>
          <p:nvPr/>
        </p:nvCxnSpPr>
        <p:spPr>
          <a:xfrm>
            <a:off x="7543800" y="3813048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0"/>
            <a:endCxn id="14" idx="2"/>
          </p:cNvCxnSpPr>
          <p:nvPr/>
        </p:nvCxnSpPr>
        <p:spPr>
          <a:xfrm>
            <a:off x="7543800" y="3813048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1"/>
            <a:endCxn id="14" idx="3"/>
          </p:cNvCxnSpPr>
          <p:nvPr/>
        </p:nvCxnSpPr>
        <p:spPr>
          <a:xfrm>
            <a:off x="7379208" y="3986784"/>
            <a:ext cx="329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4622" y="698516"/>
            <a:ext cx="1042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86400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810512" y="201168"/>
            <a:ext cx="658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43200</a:t>
            </a:r>
            <a:endParaRPr lang="en-US" sz="12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672584" y="384048"/>
            <a:ext cx="0" cy="94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72584" y="371785"/>
            <a:ext cx="6784848" cy="1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457432" y="384048"/>
            <a:ext cx="0" cy="6210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995660" y="6594610"/>
            <a:ext cx="4617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995660" y="837015"/>
            <a:ext cx="73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74" y="0"/>
            <a:ext cx="780694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44184" y="2825496"/>
            <a:ext cx="3653538" cy="2377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7336" y="3191256"/>
            <a:ext cx="3580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USGS base grid</a:t>
            </a:r>
          </a:p>
          <a:p>
            <a:pPr marL="342900" indent="-342900">
              <a:buAutoNum type="arabicParenBoth"/>
            </a:pPr>
            <a:r>
              <a:rPr lang="en-US" dirty="0" smtClean="0"/>
              <a:t>lat:38.002083   </a:t>
            </a:r>
            <a:r>
              <a:rPr lang="en-US" dirty="0" err="1" smtClean="0"/>
              <a:t>lon</a:t>
            </a:r>
            <a:r>
              <a:rPr lang="en-US" dirty="0" smtClean="0"/>
              <a:t>:-73.00208</a:t>
            </a:r>
          </a:p>
          <a:p>
            <a:pPr marL="342900" indent="-342900">
              <a:buAutoNum type="arabicParenBoth"/>
            </a:pPr>
            <a:r>
              <a:rPr lang="en-US" dirty="0" smtClean="0"/>
              <a:t>Lat:37.997917  </a:t>
            </a:r>
            <a:r>
              <a:rPr lang="en-US" dirty="0" err="1" smtClean="0"/>
              <a:t>lon</a:t>
            </a:r>
            <a:r>
              <a:rPr lang="en-US" dirty="0" smtClean="0"/>
              <a:t>:-72.99792</a:t>
            </a:r>
          </a:p>
          <a:p>
            <a:pPr marL="342900" indent="-342900">
              <a:buAutoNum type="arabicParenBoth"/>
            </a:pPr>
            <a:r>
              <a:rPr lang="en-US" dirty="0" smtClean="0"/>
              <a:t>. . . . 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559552" y="3685032"/>
            <a:ext cx="484632" cy="557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34840" y="3694176"/>
            <a:ext cx="1609344" cy="32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59552" y="4014216"/>
            <a:ext cx="484632" cy="38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34840" y="3931920"/>
            <a:ext cx="1609344" cy="82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87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80" y="53757"/>
            <a:ext cx="79736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2313431"/>
            <a:ext cx="2286000" cy="18441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70448" y="2724912"/>
            <a:ext cx="2084832" cy="18562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65192" y="155448"/>
            <a:ext cx="56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View OF Matched </a:t>
            </a:r>
            <a:r>
              <a:rPr lang="en-US" dirty="0" err="1" smtClean="0"/>
              <a:t>Lat</a:t>
            </a:r>
            <a:r>
              <a:rPr lang="en-US" dirty="0" smtClean="0"/>
              <a:t>/Lon Grid Point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0120" y="2651760"/>
            <a:ext cx="2002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data point</a:t>
            </a:r>
          </a:p>
          <a:p>
            <a:endParaRPr lang="en-US" dirty="0"/>
          </a:p>
          <a:p>
            <a:r>
              <a:rPr lang="en-US" dirty="0" err="1" smtClean="0"/>
              <a:t>Lat</a:t>
            </a:r>
            <a:r>
              <a:rPr lang="en-US" dirty="0" smtClean="0"/>
              <a:t> = 38N</a:t>
            </a:r>
          </a:p>
          <a:p>
            <a:r>
              <a:rPr lang="en-US" dirty="0" smtClean="0"/>
              <a:t>Lon = 73W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66760" y="2651760"/>
            <a:ext cx="3825240" cy="2523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8764" y="3113425"/>
            <a:ext cx="7498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7165" y="3494794"/>
            <a:ext cx="55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7760" y="5054846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(2)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254" y="2847267"/>
            <a:ext cx="3633531" cy="15119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96750" y="5497330"/>
            <a:ext cx="74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11752" y="4764024"/>
            <a:ext cx="2079520" cy="1828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96012" y="4359206"/>
            <a:ext cx="2282996" cy="18221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351776" y="3423428"/>
            <a:ext cx="1014984" cy="142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73668" y="3235504"/>
            <a:ext cx="2944324" cy="6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0"/>
          </p:cNvCxnSpPr>
          <p:nvPr/>
        </p:nvCxnSpPr>
        <p:spPr>
          <a:xfrm flipH="1">
            <a:off x="7367822" y="3852089"/>
            <a:ext cx="950170" cy="1645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276088" y="3679460"/>
            <a:ext cx="3090672" cy="14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97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464" y="826701"/>
            <a:ext cx="110925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Pseudo code for Determine UMD Landsat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corresponding pixels are water/land pixels:</a:t>
            </a:r>
          </a:p>
          <a:p>
            <a:endParaRPr lang="en-US" sz="2400" dirty="0" smtClean="0"/>
          </a:p>
          <a:p>
            <a:r>
              <a:rPr lang="en-US" sz="2400" dirty="0" smtClean="0"/>
              <a:t>P(ix, </a:t>
            </a:r>
            <a:r>
              <a:rPr lang="en-US" sz="2400" dirty="0" err="1" smtClean="0"/>
              <a:t>iy</a:t>
            </a:r>
            <a:r>
              <a:rPr lang="en-US" sz="2400" dirty="0" smtClean="0"/>
              <a:t>) = matched pixel in UMD 30m </a:t>
            </a:r>
            <a:r>
              <a:rPr lang="en-US" sz="2400" dirty="0"/>
              <a:t>L</a:t>
            </a:r>
            <a:r>
              <a:rPr lang="en-US" sz="2400" dirty="0" smtClean="0"/>
              <a:t>andsat grid. </a:t>
            </a:r>
          </a:p>
          <a:p>
            <a:endParaRPr lang="en-US" sz="2400" dirty="0"/>
          </a:p>
          <a:p>
            <a:r>
              <a:rPr lang="en-US" sz="2400" dirty="0" smtClean="0"/>
              <a:t>If total count(</a:t>
            </a:r>
            <a:r>
              <a:rPr lang="en-US" sz="2400" dirty="0" err="1" smtClean="0"/>
              <a:t>umd_image</a:t>
            </a:r>
            <a:r>
              <a:rPr lang="en-US" sz="2400" dirty="0" smtClean="0"/>
              <a:t>(ix-7 : ix+7, iy-7 : iy+7</a:t>
            </a:r>
            <a:r>
              <a:rPr lang="en-US" sz="2400" dirty="0"/>
              <a:t>)) </a:t>
            </a:r>
            <a:r>
              <a:rPr lang="en-US" sz="2400" dirty="0" smtClean="0"/>
              <a:t> LT  </a:t>
            </a:r>
            <a:r>
              <a:rPr lang="en-US" sz="2400" dirty="0"/>
              <a:t>158 </a:t>
            </a:r>
            <a:r>
              <a:rPr lang="en-US" sz="2400" dirty="0" smtClean="0"/>
              <a:t> then                   </a:t>
            </a:r>
          </a:p>
          <a:p>
            <a:r>
              <a:rPr lang="en-US" sz="2400" dirty="0" err="1" smtClean="0"/>
              <a:t>water_umd</a:t>
            </a:r>
            <a:r>
              <a:rPr lang="en-US" sz="2400" dirty="0" smtClean="0"/>
              <a:t>(in USGS grid) = 0    (land)</a:t>
            </a:r>
          </a:p>
          <a:p>
            <a:r>
              <a:rPr lang="en-US" sz="2400" dirty="0" smtClean="0"/>
              <a:t>else </a:t>
            </a:r>
          </a:p>
          <a:p>
            <a:r>
              <a:rPr lang="en-US" sz="2400" dirty="0" err="1" smtClean="0"/>
              <a:t>water_umd</a:t>
            </a:r>
            <a:r>
              <a:rPr lang="en-US" sz="2400" dirty="0" smtClean="0"/>
              <a:t>(in USGS grid) = 1    (water)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15 x 15 </a:t>
            </a:r>
            <a:r>
              <a:rPr lang="en-US" sz="2400" dirty="0" smtClean="0"/>
              <a:t>box = </a:t>
            </a:r>
            <a:r>
              <a:rPr lang="en-US" sz="2400" dirty="0"/>
              <a:t>225 </a:t>
            </a:r>
            <a:r>
              <a:rPr lang="en-US" sz="2400" dirty="0" smtClean="0"/>
              <a:t>pixels,   158/225=70.0222</a:t>
            </a:r>
            <a:r>
              <a:rPr lang="en-US" sz="2400" dirty="0"/>
              <a:t>%)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901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352" y="91440"/>
            <a:ext cx="533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Sources used for </a:t>
            </a:r>
            <a:r>
              <a:rPr lang="en-US" dirty="0" err="1" smtClean="0"/>
              <a:t>Landmask</a:t>
            </a:r>
            <a:r>
              <a:rPr lang="en-US" dirty="0" smtClean="0"/>
              <a:t> Improvement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571100"/>
            <a:ext cx="7735165" cy="62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1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45" y="0"/>
            <a:ext cx="4509655" cy="4379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4197927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45" y="-1"/>
            <a:ext cx="4419600" cy="4369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7173" y="135082"/>
            <a:ext cx="94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GSW</a:t>
            </a:r>
          </a:p>
          <a:p>
            <a:r>
              <a:rPr lang="en-US" dirty="0" smtClean="0"/>
              <a:t>Landsat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328565" y="453043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UMD Landsat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7927" y="6317673"/>
            <a:ext cx="193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MODIS Land v6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0636" y="4436918"/>
            <a:ext cx="306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Dubai, United Arab Emirates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80" y="0"/>
            <a:ext cx="66586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8088" y="3794760"/>
            <a:ext cx="158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UMD 80N 20E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80" y="0"/>
            <a:ext cx="665863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46920" y="3694176"/>
            <a:ext cx="222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GSW 80N 20E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376</Words>
  <Application>Microsoft Office PowerPoint</Application>
  <PresentationFormat>Widescreen</PresentationFormat>
  <Paragraphs>68</Paragraphs>
  <Slides>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XiaoLong Wang</dc:creator>
  <cp:lastModifiedBy>XiaoLong Wang</cp:lastModifiedBy>
  <cp:revision>77</cp:revision>
  <dcterms:created xsi:type="dcterms:W3CDTF">2020-02-04T19:03:16Z</dcterms:created>
  <dcterms:modified xsi:type="dcterms:W3CDTF">2020-02-19T18:26:39Z</dcterms:modified>
</cp:coreProperties>
</file>