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79" r:id="rId3"/>
    <p:sldId id="258" r:id="rId4"/>
    <p:sldId id="257" r:id="rId5"/>
    <p:sldId id="285" r:id="rId6"/>
    <p:sldId id="266" r:id="rId7"/>
    <p:sldId id="261" r:id="rId8"/>
    <p:sldId id="282" r:id="rId9"/>
    <p:sldId id="262" r:id="rId10"/>
    <p:sldId id="264" r:id="rId11"/>
    <p:sldId id="283" r:id="rId12"/>
    <p:sldId id="267" r:id="rId13"/>
    <p:sldId id="268" r:id="rId14"/>
    <p:sldId id="269" r:id="rId15"/>
    <p:sldId id="270" r:id="rId16"/>
    <p:sldId id="271" r:id="rId17"/>
    <p:sldId id="277" r:id="rId18"/>
    <p:sldId id="284" r:id="rId19"/>
    <p:sldId id="274" r:id="rId20"/>
    <p:sldId id="280" r:id="rId21"/>
    <p:sldId id="281" r:id="rId22"/>
    <p:sldId id="278" r:id="rId23"/>
    <p:sldId id="286" r:id="rId24"/>
    <p:sldId id="275" r:id="rId25"/>
    <p:sldId id="28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2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4C1DB-6B26-4923-9DF7-D8D49476F2F2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A177A-64B3-4878-B059-0972E2D39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60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is important to note that the addition of Z and ZDR are not converted back to raw values!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A177A-64B3-4878-B059-0972E2D39F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01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A177A-64B3-4878-B059-0972E2D39F1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6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A177A-64B3-4878-B059-0972E2D39F1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18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BDF6912-1F7A-49F3-BF13-AE6EE4DD754F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CF21154-93CB-4907-B732-1830087E4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35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6912-1F7A-49F3-BF13-AE6EE4DD754F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1154-93CB-4907-B732-1830087E4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82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DF6912-1F7A-49F3-BF13-AE6EE4DD754F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CF21154-93CB-4907-B732-1830087E4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6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DF6912-1F7A-49F3-BF13-AE6EE4DD754F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CF21154-93CB-4907-B732-1830087E475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1816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DF6912-1F7A-49F3-BF13-AE6EE4DD754F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CF21154-93CB-4907-B732-1830087E4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48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6912-1F7A-49F3-BF13-AE6EE4DD754F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1154-93CB-4907-B732-1830087E4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97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6912-1F7A-49F3-BF13-AE6EE4DD754F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1154-93CB-4907-B732-1830087E4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3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6912-1F7A-49F3-BF13-AE6EE4DD754F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1154-93CB-4907-B732-1830087E4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36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DF6912-1F7A-49F3-BF13-AE6EE4DD754F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CF21154-93CB-4907-B732-1830087E4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34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6912-1F7A-49F3-BF13-AE6EE4DD754F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1154-93CB-4907-B732-1830087E4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04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DF6912-1F7A-49F3-BF13-AE6EE4DD754F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CF21154-93CB-4907-B732-1830087E4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0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6912-1F7A-49F3-BF13-AE6EE4DD754F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1154-93CB-4907-B732-1830087E4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59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6912-1F7A-49F3-BF13-AE6EE4DD754F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1154-93CB-4907-B732-1830087E4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79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6912-1F7A-49F3-BF13-AE6EE4DD754F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1154-93CB-4907-B732-1830087E4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98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6912-1F7A-49F3-BF13-AE6EE4DD754F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1154-93CB-4907-B732-1830087E4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30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6912-1F7A-49F3-BF13-AE6EE4DD754F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1154-93CB-4907-B732-1830087E4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4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6912-1F7A-49F3-BF13-AE6EE4DD754F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1154-93CB-4907-B732-1830087E4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13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F6912-1F7A-49F3-BF13-AE6EE4DD754F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21154-93CB-4907-B732-1830087E4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49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5125" y="2834764"/>
            <a:ext cx="9448800" cy="1825096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Quantitative Precipitation Estimate Results from a Convolutional Neural Network Machine Learning Model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090"/>
            <a:ext cx="12192000" cy="15659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0415" y="4181707"/>
            <a:ext cx="1711585" cy="111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4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15787"/>
            <a:ext cx="8610600" cy="1293028"/>
          </a:xfrm>
        </p:spPr>
        <p:txBody>
          <a:bodyPr/>
          <a:lstStyle/>
          <a:p>
            <a:r>
              <a:rPr lang="en-US" dirty="0" err="1" smtClean="0"/>
              <a:t>Cnn</a:t>
            </a:r>
            <a:r>
              <a:rPr lang="en-US" dirty="0" smtClean="0"/>
              <a:t> model architecture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341243"/>
              </p:ext>
            </p:extLst>
          </p:nvPr>
        </p:nvGraphicFramePr>
        <p:xfrm>
          <a:off x="685800" y="1198407"/>
          <a:ext cx="8724014" cy="55626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362007">
                  <a:extLst>
                    <a:ext uri="{9D8B030D-6E8A-4147-A177-3AD203B41FA5}">
                      <a16:colId xmlns:a16="http://schemas.microsoft.com/office/drawing/2014/main" val="1016150147"/>
                    </a:ext>
                  </a:extLst>
                </a:gridCol>
                <a:gridCol w="4362007">
                  <a:extLst>
                    <a:ext uri="{9D8B030D-6E8A-4147-A177-3AD203B41FA5}">
                      <a16:colId xmlns:a16="http://schemas.microsoft.com/office/drawing/2014/main" val="26230043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Layer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Output Shape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086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Input Layer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(9,</a:t>
                      </a:r>
                      <a:r>
                        <a:rPr lang="en-US" baseline="0" dirty="0" smtClean="0"/>
                        <a:t> 9, 64)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639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2D</a:t>
                      </a:r>
                      <a:r>
                        <a:rPr lang="en-US" baseline="0" dirty="0" smtClean="0"/>
                        <a:t> – Convolution (linear activation)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(7, 7, 64)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124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Leaky </a:t>
                      </a:r>
                      <a:r>
                        <a:rPr lang="en-US" dirty="0" err="1" smtClean="0"/>
                        <a:t>RelU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(7, 7, 64)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458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2D - Max Pooling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(3, 3, 64)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59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Flatten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195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78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Dense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512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156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Leaky </a:t>
                      </a:r>
                      <a:r>
                        <a:rPr lang="en-US" dirty="0" err="1" smtClean="0"/>
                        <a:t>RelU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512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219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Dropout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512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112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Dense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813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Leaky </a:t>
                      </a:r>
                      <a:r>
                        <a:rPr lang="en-US" dirty="0" err="1" smtClean="0"/>
                        <a:t>RelU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663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Dropout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443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Dense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808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Leaky </a:t>
                      </a:r>
                      <a:r>
                        <a:rPr lang="en-US" dirty="0" err="1" smtClean="0"/>
                        <a:t>RelU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44797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409814" y="1198407"/>
            <a:ext cx="28707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 </a:t>
            </a:r>
            <a:r>
              <a:rPr lang="en-US" sz="2000" dirty="0" err="1" smtClean="0"/>
              <a:t>conv</a:t>
            </a:r>
            <a:r>
              <a:rPr lang="en-US" sz="2000" dirty="0" smtClean="0"/>
              <a:t>-pool layer</a:t>
            </a:r>
          </a:p>
          <a:p>
            <a:r>
              <a:rPr lang="en-US" sz="2000" dirty="0" smtClean="0"/>
              <a:t>3 dense layers</a:t>
            </a:r>
          </a:p>
          <a:p>
            <a:r>
              <a:rPr lang="en-US" sz="2000" dirty="0" smtClean="0"/>
              <a:t>64 channels</a:t>
            </a:r>
          </a:p>
          <a:p>
            <a:endParaRPr lang="en-US" sz="2000" dirty="0"/>
          </a:p>
          <a:p>
            <a:r>
              <a:rPr lang="en-US" sz="2000" dirty="0" smtClean="0"/>
              <a:t>Dropout = 50%</a:t>
            </a:r>
          </a:p>
          <a:p>
            <a:endParaRPr lang="en-US" sz="2000" dirty="0"/>
          </a:p>
          <a:p>
            <a:r>
              <a:rPr lang="en-US" sz="2000" dirty="0" smtClean="0"/>
              <a:t>Optimizer = </a:t>
            </a:r>
            <a:r>
              <a:rPr lang="en-US" sz="2000" dirty="0" err="1" smtClean="0"/>
              <a:t>adam</a:t>
            </a:r>
            <a:endParaRPr lang="en-US" sz="2000" dirty="0" smtClean="0"/>
          </a:p>
          <a:p>
            <a:r>
              <a:rPr lang="en-US" sz="2000" dirty="0" smtClean="0"/>
              <a:t>Loss = MAE</a:t>
            </a:r>
          </a:p>
          <a:p>
            <a:endParaRPr lang="en-US" sz="2000" dirty="0"/>
          </a:p>
          <a:p>
            <a:r>
              <a:rPr lang="en-US" sz="2000" dirty="0" smtClean="0"/>
              <a:t>100 epochs</a:t>
            </a:r>
          </a:p>
          <a:p>
            <a:r>
              <a:rPr lang="en-US" sz="2000" dirty="0" smtClean="0"/>
              <a:t>Batch size = 100</a:t>
            </a:r>
          </a:p>
          <a:p>
            <a:r>
              <a:rPr lang="en-US" sz="2000" dirty="0" smtClean="0"/>
              <a:t>~5 </a:t>
            </a:r>
            <a:r>
              <a:rPr lang="en-US" sz="2000" dirty="0" err="1" smtClean="0"/>
              <a:t>mins</a:t>
            </a:r>
            <a:r>
              <a:rPr lang="en-US" sz="2000" dirty="0" smtClean="0"/>
              <a:t> per simulation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73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CNN model architecture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63369" y="1841243"/>
            <a:ext cx="44196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 convolution-pooling layer</a:t>
            </a:r>
          </a:p>
          <a:p>
            <a:r>
              <a:rPr lang="en-US" sz="2000" dirty="0" smtClean="0"/>
              <a:t>3 dense layers</a:t>
            </a:r>
          </a:p>
          <a:p>
            <a:r>
              <a:rPr lang="en-US" sz="2000" dirty="0" smtClean="0"/>
              <a:t>64 channels</a:t>
            </a:r>
          </a:p>
          <a:p>
            <a:r>
              <a:rPr lang="en-US" sz="2000" dirty="0" smtClean="0"/>
              <a:t>Leaky-</a:t>
            </a:r>
            <a:r>
              <a:rPr lang="en-US" sz="2000" dirty="0" err="1" smtClean="0"/>
              <a:t>RelU</a:t>
            </a:r>
            <a:r>
              <a:rPr lang="en-US" sz="2000" dirty="0" smtClean="0"/>
              <a:t> activator</a:t>
            </a:r>
          </a:p>
          <a:p>
            <a:endParaRPr lang="en-US" sz="2000" dirty="0"/>
          </a:p>
          <a:p>
            <a:r>
              <a:rPr lang="en-US" sz="2000" dirty="0" smtClean="0"/>
              <a:t>Dropout = 50%</a:t>
            </a:r>
          </a:p>
          <a:p>
            <a:endParaRPr lang="en-US" sz="2000" dirty="0"/>
          </a:p>
          <a:p>
            <a:r>
              <a:rPr lang="en-US" sz="2000" dirty="0" smtClean="0"/>
              <a:t>Optimizer = </a:t>
            </a:r>
            <a:r>
              <a:rPr lang="en-US" sz="2000" dirty="0" err="1" smtClean="0"/>
              <a:t>adam</a:t>
            </a:r>
            <a:endParaRPr lang="en-US" sz="2000" dirty="0" smtClean="0"/>
          </a:p>
          <a:p>
            <a:r>
              <a:rPr lang="en-US" sz="2000" dirty="0" smtClean="0"/>
              <a:t>Loss = MAE</a:t>
            </a:r>
          </a:p>
          <a:p>
            <a:endParaRPr lang="en-US" sz="2000" dirty="0"/>
          </a:p>
          <a:p>
            <a:r>
              <a:rPr lang="en-US" sz="2000" dirty="0" smtClean="0"/>
              <a:t>100 epochs</a:t>
            </a:r>
          </a:p>
          <a:p>
            <a:r>
              <a:rPr lang="en-US" sz="2000" dirty="0" smtClean="0"/>
              <a:t>Batch size = 100</a:t>
            </a:r>
          </a:p>
          <a:p>
            <a:r>
              <a:rPr lang="en-US" sz="2000" dirty="0" smtClean="0"/>
              <a:t>~5 </a:t>
            </a:r>
            <a:r>
              <a:rPr lang="en-US" sz="2000" dirty="0" err="1" smtClean="0"/>
              <a:t>mins</a:t>
            </a:r>
            <a:r>
              <a:rPr lang="en-US" sz="2000" dirty="0" smtClean="0"/>
              <a:t> per </a:t>
            </a:r>
            <a:r>
              <a:rPr lang="en-US" sz="2000" dirty="0" smtClean="0"/>
              <a:t>simulation</a:t>
            </a:r>
          </a:p>
          <a:p>
            <a:endParaRPr lang="en-US" sz="2000" dirty="0"/>
          </a:p>
          <a:p>
            <a:r>
              <a:rPr lang="en-US" sz="2000" dirty="0" smtClean="0"/>
              <a:t>90,000 training radar –gauge pairs</a:t>
            </a:r>
          </a:p>
          <a:p>
            <a:r>
              <a:rPr lang="en-US" sz="2000" dirty="0" smtClean="0"/>
              <a:t>12,000 validation / testing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63337"/>
            <a:ext cx="7724851" cy="469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4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3495" y="313799"/>
            <a:ext cx="4240696" cy="1293028"/>
          </a:xfrm>
        </p:spPr>
        <p:txBody>
          <a:bodyPr/>
          <a:lstStyle/>
          <a:p>
            <a:r>
              <a:rPr lang="en-US" dirty="0" smtClean="0"/>
              <a:t>Initial results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51304" y="1606827"/>
            <a:ext cx="413467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Reflectivity at lowest tilt, only (Z1)</a:t>
            </a:r>
          </a:p>
          <a:p>
            <a:endParaRPr lang="en-US" dirty="0"/>
          </a:p>
          <a:p>
            <a:r>
              <a:rPr lang="en-US" dirty="0" smtClean="0"/>
              <a:t>Low MAE (3.52 mm/</a:t>
            </a:r>
            <a:r>
              <a:rPr lang="en-US" dirty="0" err="1" smtClean="0"/>
              <a:t>hr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CC modest ~ 0.70</a:t>
            </a:r>
          </a:p>
          <a:p>
            <a:endParaRPr lang="en-US" dirty="0"/>
          </a:p>
          <a:p>
            <a:r>
              <a:rPr lang="en-US" dirty="0" smtClean="0"/>
              <a:t>Number of training data = 90,000</a:t>
            </a:r>
          </a:p>
          <a:p>
            <a:endParaRPr lang="en-US" dirty="0"/>
          </a:p>
          <a:p>
            <a:r>
              <a:rPr lang="en-US" dirty="0" smtClean="0"/>
              <a:t>Number of testing data = 12,000</a:t>
            </a:r>
          </a:p>
          <a:p>
            <a:endParaRPr lang="en-US" dirty="0"/>
          </a:p>
          <a:p>
            <a:r>
              <a:rPr lang="en-US" dirty="0" smtClean="0"/>
              <a:t>Large underestimation, especially at large observed values </a:t>
            </a:r>
            <a:r>
              <a:rPr lang="en-US" dirty="0" smtClean="0">
                <a:sym typeface="Wingdings" panose="05000000000000000000" pitchFamily="2" charset="2"/>
              </a:rPr>
              <a:t> reflected in low mean bias ratio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43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5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951304" y="1606827"/>
            <a:ext cx="413467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Reflectivity at lowest tilt (Z1)</a:t>
            </a:r>
          </a:p>
          <a:p>
            <a:r>
              <a:rPr lang="en-US" dirty="0" smtClean="0"/>
              <a:t>Reflectivity at 2</a:t>
            </a:r>
            <a:r>
              <a:rPr lang="en-US" baseline="30000" dirty="0" smtClean="0"/>
              <a:t>nd</a:t>
            </a:r>
            <a:r>
              <a:rPr lang="en-US" dirty="0" smtClean="0"/>
              <a:t> lowest tilt (Z2)</a:t>
            </a:r>
          </a:p>
          <a:p>
            <a:endParaRPr lang="en-US" dirty="0"/>
          </a:p>
          <a:p>
            <a:r>
              <a:rPr lang="en-US" dirty="0" smtClean="0"/>
              <a:t>Lower MAE (3.52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3.23 mm/</a:t>
            </a:r>
            <a:r>
              <a:rPr lang="en-US" dirty="0" err="1" smtClean="0"/>
              <a:t>hr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CC modest ~ 0.70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0.77</a:t>
            </a:r>
          </a:p>
          <a:p>
            <a:endParaRPr lang="en-US" dirty="0"/>
          </a:p>
          <a:p>
            <a:r>
              <a:rPr lang="en-US" dirty="0"/>
              <a:t>Number of training data = </a:t>
            </a:r>
            <a:r>
              <a:rPr lang="en-US" dirty="0" smtClean="0"/>
              <a:t>90,000</a:t>
            </a:r>
          </a:p>
          <a:p>
            <a:endParaRPr lang="en-US" dirty="0"/>
          </a:p>
          <a:p>
            <a:r>
              <a:rPr lang="en-US" dirty="0" smtClean="0"/>
              <a:t>Number of testing samples = 12,000</a:t>
            </a:r>
          </a:p>
          <a:p>
            <a:endParaRPr lang="en-US" dirty="0"/>
          </a:p>
          <a:p>
            <a:r>
              <a:rPr lang="en-US" dirty="0" smtClean="0"/>
              <a:t>Large underestimation, especially at large observed values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593495" y="313799"/>
            <a:ext cx="4240696" cy="1293028"/>
          </a:xfrm>
        </p:spPr>
        <p:txBody>
          <a:bodyPr/>
          <a:lstStyle/>
          <a:p>
            <a:r>
              <a:rPr lang="en-US" dirty="0" smtClean="0"/>
              <a:t>Initial results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43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6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51304" y="1606827"/>
            <a:ext cx="41346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Reflectivity at lowest tilt (Z1)</a:t>
            </a:r>
          </a:p>
          <a:p>
            <a:r>
              <a:rPr lang="en-US" dirty="0" smtClean="0"/>
              <a:t>Reflectivity at 2</a:t>
            </a:r>
            <a:r>
              <a:rPr lang="en-US" baseline="30000" dirty="0" smtClean="0"/>
              <a:t>nd</a:t>
            </a:r>
            <a:r>
              <a:rPr lang="en-US" dirty="0" smtClean="0"/>
              <a:t> lowest tilt (Z2)</a:t>
            </a:r>
          </a:p>
          <a:p>
            <a:r>
              <a:rPr lang="en-US" dirty="0" smtClean="0"/>
              <a:t>ZDR at lowest tilt (ZDR1)</a:t>
            </a:r>
          </a:p>
          <a:p>
            <a:endParaRPr lang="en-US" dirty="0"/>
          </a:p>
          <a:p>
            <a:r>
              <a:rPr lang="en-US" dirty="0" smtClean="0"/>
              <a:t>Lower MAE (3.23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3.03 mm/</a:t>
            </a:r>
            <a:r>
              <a:rPr lang="en-US" dirty="0" err="1" smtClean="0"/>
              <a:t>hr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CC modest ~ 0.77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0.80</a:t>
            </a:r>
          </a:p>
          <a:p>
            <a:endParaRPr lang="en-US" dirty="0"/>
          </a:p>
          <a:p>
            <a:r>
              <a:rPr lang="en-US" dirty="0"/>
              <a:t>Number of training data = </a:t>
            </a:r>
            <a:r>
              <a:rPr lang="en-US" dirty="0" smtClean="0"/>
              <a:t>90,000</a:t>
            </a:r>
          </a:p>
          <a:p>
            <a:endParaRPr lang="en-US" dirty="0"/>
          </a:p>
          <a:p>
            <a:r>
              <a:rPr lang="en-US" dirty="0" smtClean="0"/>
              <a:t>Number of testing samples = 12,000</a:t>
            </a:r>
          </a:p>
          <a:p>
            <a:endParaRPr lang="en-US" dirty="0"/>
          </a:p>
          <a:p>
            <a:r>
              <a:rPr lang="en-US" dirty="0" smtClean="0"/>
              <a:t>Large underestimation, especially at large observed values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93495" y="313799"/>
            <a:ext cx="4240696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Initial results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43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1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51304" y="1606827"/>
            <a:ext cx="41346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Reflectivity at lowest tilt (Z1)</a:t>
            </a:r>
          </a:p>
          <a:p>
            <a:r>
              <a:rPr lang="en-US" dirty="0" smtClean="0"/>
              <a:t>Reflectivity at 2</a:t>
            </a:r>
            <a:r>
              <a:rPr lang="en-US" baseline="30000" dirty="0" smtClean="0"/>
              <a:t>nd</a:t>
            </a:r>
            <a:r>
              <a:rPr lang="en-US" dirty="0" smtClean="0"/>
              <a:t> lowest tilt (Z2)</a:t>
            </a:r>
          </a:p>
          <a:p>
            <a:r>
              <a:rPr lang="en-US" dirty="0" smtClean="0"/>
              <a:t>ZDR at lowest tilt (ZDR1)</a:t>
            </a:r>
          </a:p>
          <a:p>
            <a:r>
              <a:rPr lang="en-US" dirty="0" smtClean="0"/>
              <a:t>Distance from radar (D)</a:t>
            </a:r>
          </a:p>
          <a:p>
            <a:endParaRPr lang="en-US" dirty="0"/>
          </a:p>
          <a:p>
            <a:r>
              <a:rPr lang="en-US" dirty="0" smtClean="0"/>
              <a:t>Lower MAE ( 3.03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2.87 mm/</a:t>
            </a:r>
            <a:r>
              <a:rPr lang="en-US" dirty="0" err="1" smtClean="0"/>
              <a:t>hr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CC modest ~  0.80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0.82</a:t>
            </a:r>
          </a:p>
          <a:p>
            <a:endParaRPr lang="en-US" dirty="0"/>
          </a:p>
          <a:p>
            <a:r>
              <a:rPr lang="en-US" dirty="0"/>
              <a:t>Number of training data = </a:t>
            </a:r>
            <a:r>
              <a:rPr lang="en-US" dirty="0" smtClean="0"/>
              <a:t>90,000</a:t>
            </a:r>
          </a:p>
          <a:p>
            <a:endParaRPr lang="en-US" dirty="0"/>
          </a:p>
          <a:p>
            <a:r>
              <a:rPr lang="en-US" dirty="0" smtClean="0"/>
              <a:t>Number of testing samples = 12,000</a:t>
            </a:r>
          </a:p>
          <a:p>
            <a:endParaRPr lang="en-US" dirty="0"/>
          </a:p>
          <a:p>
            <a:r>
              <a:rPr lang="en-US" b="1" u="sng" dirty="0" smtClean="0"/>
              <a:t>Large underestimation, especially at large observed values – Still!</a:t>
            </a:r>
            <a:endParaRPr lang="en-US" b="1" u="sng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93495" y="313799"/>
            <a:ext cx="4240696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Initial results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43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0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two days of training, 12 hours for validation and 12 hours for validation and testing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Increase to </a:t>
            </a:r>
            <a:r>
              <a:rPr lang="en-US" b="1" dirty="0" smtClean="0">
                <a:sym typeface="Wingdings" panose="05000000000000000000" pitchFamily="2" charset="2"/>
              </a:rPr>
              <a:t>six</a:t>
            </a:r>
            <a:r>
              <a:rPr lang="en-US" dirty="0" smtClean="0">
                <a:sym typeface="Wingdings" panose="05000000000000000000" pitchFamily="2" charset="2"/>
              </a:rPr>
              <a:t> days of training data and 24 hours of validation / testing.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Large gauge upper bin </a:t>
            </a:r>
            <a:r>
              <a:rPr lang="en-US" dirty="0" smtClean="0">
                <a:sym typeface="Wingdings" panose="05000000000000000000" pitchFamily="2" charset="2"/>
              </a:rPr>
              <a:t> redefine</a:t>
            </a:r>
          </a:p>
          <a:p>
            <a:pPr lvl="2"/>
            <a:r>
              <a:rPr lang="en-US" dirty="0"/>
              <a:t>0 -1</a:t>
            </a:r>
          </a:p>
          <a:p>
            <a:pPr lvl="2"/>
            <a:r>
              <a:rPr lang="en-US" dirty="0"/>
              <a:t>1 – 3</a:t>
            </a:r>
          </a:p>
          <a:p>
            <a:pPr lvl="2"/>
            <a:r>
              <a:rPr lang="en-US" dirty="0"/>
              <a:t>3 – 6</a:t>
            </a:r>
          </a:p>
          <a:p>
            <a:pPr lvl="2"/>
            <a:r>
              <a:rPr lang="en-US" dirty="0"/>
              <a:t>6 – 14</a:t>
            </a:r>
          </a:p>
          <a:p>
            <a:pPr lvl="2"/>
            <a:r>
              <a:rPr lang="en-US" dirty="0"/>
              <a:t>14 – 60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4123113" y="4421816"/>
            <a:ext cx="3472070" cy="715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00611" y="3486964"/>
            <a:ext cx="23058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dirty="0"/>
              <a:t>0 -1</a:t>
            </a:r>
          </a:p>
          <a:p>
            <a:pPr lvl="2"/>
            <a:r>
              <a:rPr lang="en-US" dirty="0"/>
              <a:t>1 – 3</a:t>
            </a:r>
          </a:p>
          <a:p>
            <a:pPr lvl="2"/>
            <a:r>
              <a:rPr lang="en-US" dirty="0"/>
              <a:t>3 – 6</a:t>
            </a:r>
          </a:p>
          <a:p>
            <a:pPr lvl="2"/>
            <a:r>
              <a:rPr lang="en-US" dirty="0"/>
              <a:t>6 – </a:t>
            </a:r>
            <a:r>
              <a:rPr lang="en-US" dirty="0" smtClean="0"/>
              <a:t>15</a:t>
            </a:r>
            <a:endParaRPr lang="en-US" dirty="0"/>
          </a:p>
          <a:p>
            <a:pPr lvl="2"/>
            <a:r>
              <a:rPr lang="en-US" dirty="0" smtClean="0"/>
              <a:t>15 – 25</a:t>
            </a:r>
          </a:p>
          <a:p>
            <a:pPr lvl="2"/>
            <a:r>
              <a:rPr lang="en-US" dirty="0" smtClean="0"/>
              <a:t>25 – 40</a:t>
            </a:r>
          </a:p>
          <a:p>
            <a:pPr lvl="2"/>
            <a:r>
              <a:rPr lang="en-US" dirty="0" smtClean="0"/>
              <a:t>40 – 55</a:t>
            </a:r>
          </a:p>
          <a:p>
            <a:pPr lvl="2"/>
            <a:r>
              <a:rPr lang="en-US" dirty="0" smtClean="0"/>
              <a:t>55 - 70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51304" y="1606827"/>
            <a:ext cx="413467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Reflectivity at lowest tilt (Z1)</a:t>
            </a:r>
          </a:p>
          <a:p>
            <a:r>
              <a:rPr lang="en-US" dirty="0"/>
              <a:t>Reflectivity at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lowest tilt </a:t>
            </a:r>
            <a:r>
              <a:rPr lang="en-US" dirty="0"/>
              <a:t>(</a:t>
            </a:r>
            <a:r>
              <a:rPr lang="en-US" dirty="0" smtClean="0"/>
              <a:t>Z2)</a:t>
            </a:r>
            <a:endParaRPr lang="en-US" dirty="0"/>
          </a:p>
          <a:p>
            <a:r>
              <a:rPr lang="en-US" dirty="0"/>
              <a:t>Reflectivity at </a:t>
            </a: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lowest tilt</a:t>
            </a:r>
            <a:r>
              <a:rPr lang="en-US" dirty="0"/>
              <a:t> </a:t>
            </a:r>
            <a:r>
              <a:rPr lang="en-US" dirty="0" smtClean="0"/>
              <a:t>(Z3)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Reflectivity at lowest </a:t>
            </a:r>
            <a:r>
              <a:rPr lang="en-US" dirty="0" smtClean="0"/>
              <a:t>tilt </a:t>
            </a:r>
            <a:r>
              <a:rPr lang="en-US" dirty="0"/>
              <a:t>(</a:t>
            </a:r>
            <a:r>
              <a:rPr lang="en-US" dirty="0" smtClean="0"/>
              <a:t>ZDR1</a:t>
            </a:r>
            <a:r>
              <a:rPr lang="en-US" dirty="0"/>
              <a:t>)</a:t>
            </a:r>
          </a:p>
          <a:p>
            <a:r>
              <a:rPr lang="en-US" dirty="0"/>
              <a:t>Reflectivity at 2</a:t>
            </a:r>
            <a:r>
              <a:rPr lang="en-US" baseline="30000" dirty="0"/>
              <a:t>nd</a:t>
            </a:r>
            <a:r>
              <a:rPr lang="en-US" dirty="0"/>
              <a:t> lowest </a:t>
            </a:r>
            <a:r>
              <a:rPr lang="en-US" dirty="0" smtClean="0"/>
              <a:t>tilt (ZDR2</a:t>
            </a:r>
            <a:r>
              <a:rPr lang="en-US" dirty="0"/>
              <a:t>)</a:t>
            </a:r>
          </a:p>
          <a:p>
            <a:r>
              <a:rPr lang="en-US" dirty="0"/>
              <a:t>Reflectivity at 3</a:t>
            </a:r>
            <a:r>
              <a:rPr lang="en-US" baseline="30000" dirty="0"/>
              <a:t>rd</a:t>
            </a:r>
            <a:r>
              <a:rPr lang="en-US" dirty="0"/>
              <a:t> lowest </a:t>
            </a:r>
            <a:r>
              <a:rPr lang="en-US" dirty="0" smtClean="0"/>
              <a:t>tilt </a:t>
            </a:r>
            <a:r>
              <a:rPr lang="en-US" dirty="0"/>
              <a:t>(</a:t>
            </a:r>
            <a:r>
              <a:rPr lang="en-US" dirty="0" smtClean="0"/>
              <a:t>ZDR3</a:t>
            </a:r>
            <a:r>
              <a:rPr lang="en-US" dirty="0"/>
              <a:t>)</a:t>
            </a:r>
          </a:p>
          <a:p>
            <a:r>
              <a:rPr lang="en-US" dirty="0" smtClean="0"/>
              <a:t>Distance from radar (D)</a:t>
            </a:r>
          </a:p>
          <a:p>
            <a:endParaRPr lang="en-US" dirty="0"/>
          </a:p>
          <a:p>
            <a:r>
              <a:rPr lang="en-US" dirty="0" smtClean="0"/>
              <a:t>Decent MAE (4.82 mm/</a:t>
            </a:r>
            <a:r>
              <a:rPr lang="en-US" dirty="0" err="1" smtClean="0"/>
              <a:t>hr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CC good ~ 0.93</a:t>
            </a:r>
          </a:p>
          <a:p>
            <a:endParaRPr lang="en-US" dirty="0"/>
          </a:p>
          <a:p>
            <a:r>
              <a:rPr lang="en-US" dirty="0"/>
              <a:t>Number of training data = </a:t>
            </a:r>
            <a:r>
              <a:rPr lang="en-US" dirty="0" smtClean="0"/>
              <a:t>190,000</a:t>
            </a:r>
          </a:p>
          <a:p>
            <a:endParaRPr lang="en-US" dirty="0"/>
          </a:p>
          <a:p>
            <a:r>
              <a:rPr lang="en-US" dirty="0" smtClean="0"/>
              <a:t>Number of testing samples = 27,000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93495" y="313799"/>
            <a:ext cx="4240696" cy="1293028"/>
          </a:xfrm>
        </p:spPr>
        <p:txBody>
          <a:bodyPr/>
          <a:lstStyle/>
          <a:p>
            <a:r>
              <a:rPr lang="en-US" dirty="0" smtClean="0"/>
              <a:t>Robust results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15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6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51304" y="1606827"/>
            <a:ext cx="413467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Reflectivity at lowest tilt (Z1)</a:t>
            </a:r>
          </a:p>
          <a:p>
            <a:r>
              <a:rPr lang="en-US" dirty="0"/>
              <a:t>Reflectivity at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lowest tilt </a:t>
            </a:r>
            <a:r>
              <a:rPr lang="en-US" dirty="0"/>
              <a:t>(</a:t>
            </a:r>
            <a:r>
              <a:rPr lang="en-US" dirty="0" smtClean="0"/>
              <a:t>Z2)</a:t>
            </a:r>
            <a:endParaRPr lang="en-US" dirty="0"/>
          </a:p>
          <a:p>
            <a:r>
              <a:rPr lang="en-US" dirty="0"/>
              <a:t>Reflectivity at </a:t>
            </a: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lowest tilt</a:t>
            </a:r>
            <a:r>
              <a:rPr lang="en-US" dirty="0"/>
              <a:t> </a:t>
            </a:r>
            <a:r>
              <a:rPr lang="en-US" dirty="0" smtClean="0"/>
              <a:t>(Z3)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Reflectivity at lowest </a:t>
            </a:r>
            <a:r>
              <a:rPr lang="en-US" dirty="0" smtClean="0"/>
              <a:t>tilt </a:t>
            </a:r>
            <a:r>
              <a:rPr lang="en-US" dirty="0"/>
              <a:t>(</a:t>
            </a:r>
            <a:r>
              <a:rPr lang="en-US" dirty="0" smtClean="0"/>
              <a:t>ZDR1</a:t>
            </a:r>
            <a:r>
              <a:rPr lang="en-US" dirty="0"/>
              <a:t>)</a:t>
            </a:r>
          </a:p>
          <a:p>
            <a:r>
              <a:rPr lang="en-US" dirty="0"/>
              <a:t>Reflectivity at 2</a:t>
            </a:r>
            <a:r>
              <a:rPr lang="en-US" baseline="30000" dirty="0"/>
              <a:t>nd</a:t>
            </a:r>
            <a:r>
              <a:rPr lang="en-US" dirty="0"/>
              <a:t> lowest </a:t>
            </a:r>
            <a:r>
              <a:rPr lang="en-US" dirty="0" smtClean="0"/>
              <a:t>tilt (ZDR2</a:t>
            </a:r>
            <a:r>
              <a:rPr lang="en-US" dirty="0"/>
              <a:t>)</a:t>
            </a:r>
          </a:p>
          <a:p>
            <a:r>
              <a:rPr lang="en-US" dirty="0"/>
              <a:t>Reflectivity at 3</a:t>
            </a:r>
            <a:r>
              <a:rPr lang="en-US" baseline="30000" dirty="0"/>
              <a:t>rd</a:t>
            </a:r>
            <a:r>
              <a:rPr lang="en-US" dirty="0"/>
              <a:t> lowest </a:t>
            </a:r>
            <a:r>
              <a:rPr lang="en-US" dirty="0" smtClean="0"/>
              <a:t>tilt </a:t>
            </a:r>
            <a:r>
              <a:rPr lang="en-US" dirty="0"/>
              <a:t>(</a:t>
            </a:r>
            <a:r>
              <a:rPr lang="en-US" dirty="0" smtClean="0"/>
              <a:t>ZDR3</a:t>
            </a:r>
            <a:r>
              <a:rPr lang="en-US" dirty="0"/>
              <a:t>)</a:t>
            </a:r>
          </a:p>
          <a:p>
            <a:r>
              <a:rPr lang="en-US" dirty="0" smtClean="0"/>
              <a:t>Distance from radar (D)</a:t>
            </a:r>
          </a:p>
          <a:p>
            <a:endParaRPr lang="en-US" dirty="0"/>
          </a:p>
          <a:p>
            <a:r>
              <a:rPr lang="en-US" dirty="0" smtClean="0"/>
              <a:t>Decent MAE (4.82 mm/</a:t>
            </a:r>
            <a:r>
              <a:rPr lang="en-US" dirty="0" err="1" smtClean="0"/>
              <a:t>hr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CC good ~ 1.04</a:t>
            </a:r>
          </a:p>
          <a:p>
            <a:endParaRPr lang="en-US" dirty="0"/>
          </a:p>
          <a:p>
            <a:r>
              <a:rPr lang="en-US" dirty="0"/>
              <a:t>Number of training data = </a:t>
            </a:r>
            <a:r>
              <a:rPr lang="en-US" dirty="0" smtClean="0"/>
              <a:t>190,000</a:t>
            </a:r>
          </a:p>
          <a:p>
            <a:endParaRPr lang="en-US" dirty="0"/>
          </a:p>
          <a:p>
            <a:r>
              <a:rPr lang="en-US" dirty="0" smtClean="0"/>
              <a:t>Number of testing samples = 27,000</a:t>
            </a:r>
          </a:p>
          <a:p>
            <a:endParaRPr lang="en-US" dirty="0"/>
          </a:p>
          <a:p>
            <a:r>
              <a:rPr lang="en-US" dirty="0"/>
              <a:t>Several underestimated points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93495" y="313799"/>
            <a:ext cx="4240696" cy="1293028"/>
          </a:xfrm>
        </p:spPr>
        <p:txBody>
          <a:bodyPr/>
          <a:lstStyle/>
          <a:p>
            <a:r>
              <a:rPr lang="en-US" dirty="0" smtClean="0"/>
              <a:t>Robust results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15250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935896" y="5181600"/>
            <a:ext cx="3233530" cy="9276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2150685">
            <a:off x="6991763" y="5978912"/>
            <a:ext cx="1054738" cy="3679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570922" y="2194560"/>
            <a:ext cx="4492487" cy="9064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20788811">
            <a:off x="3631095" y="2094982"/>
            <a:ext cx="1747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300 km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7156174" y="1166191"/>
            <a:ext cx="344556" cy="8912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46504" y="1298713"/>
            <a:ext cx="3331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Bad gauge data?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6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Taiwan Central Weather Bureau (CWB)</a:t>
            </a:r>
          </a:p>
          <a:p>
            <a:pPr lvl="1"/>
            <a:r>
              <a:rPr lang="en-US" dirty="0" smtClean="0"/>
              <a:t>Yu-</a:t>
            </a:r>
            <a:r>
              <a:rPr lang="en-US" dirty="0" err="1" smtClean="0"/>
              <a:t>Shuang</a:t>
            </a:r>
            <a:r>
              <a:rPr lang="en-US" dirty="0" smtClean="0"/>
              <a:t> Tang</a:t>
            </a:r>
          </a:p>
          <a:p>
            <a:pPr lvl="1"/>
            <a:r>
              <a:rPr lang="en-US" dirty="0" err="1" smtClean="0"/>
              <a:t>Pao</a:t>
            </a:r>
            <a:r>
              <a:rPr lang="en-US" dirty="0" smtClean="0"/>
              <a:t>-Liang Chang</a:t>
            </a:r>
          </a:p>
          <a:p>
            <a:pPr lvl="1"/>
            <a:r>
              <a:rPr lang="en-US" dirty="0" smtClean="0"/>
              <a:t>Chia-</a:t>
            </a:r>
            <a:r>
              <a:rPr lang="en-US" dirty="0" err="1" smtClean="0"/>
              <a:t>Rong</a:t>
            </a:r>
            <a:r>
              <a:rPr lang="en-US" dirty="0" smtClean="0"/>
              <a:t> Chen</a:t>
            </a:r>
          </a:p>
          <a:p>
            <a:pPr lvl="1"/>
            <a:r>
              <a:rPr lang="en-US" dirty="0" smtClean="0"/>
              <a:t>Pin-Fang Lin</a:t>
            </a:r>
          </a:p>
          <a:p>
            <a:pPr lvl="1"/>
            <a:r>
              <a:rPr lang="en-US" dirty="0" smtClean="0"/>
              <a:t>Wei-Peng Huang</a:t>
            </a:r>
          </a:p>
          <a:p>
            <a:r>
              <a:rPr lang="en-US" dirty="0" smtClean="0"/>
              <a:t>National Severe Storms Laboratory / Cooperative Institute for Mesoscale Meteorological Studies</a:t>
            </a:r>
          </a:p>
          <a:p>
            <a:pPr lvl="1"/>
            <a:r>
              <a:rPr lang="en-US" dirty="0" smtClean="0"/>
              <a:t>Jian Zhang</a:t>
            </a:r>
          </a:p>
          <a:p>
            <a:pPr lvl="1"/>
            <a:r>
              <a:rPr lang="en-US" dirty="0" smtClean="0"/>
              <a:t>Kenneth Howard</a:t>
            </a:r>
          </a:p>
          <a:p>
            <a:pPr lvl="1"/>
            <a:r>
              <a:rPr lang="en-US" dirty="0" smtClean="0"/>
              <a:t>Lin Tang</a:t>
            </a:r>
          </a:p>
          <a:p>
            <a:pPr lvl="1"/>
            <a:r>
              <a:rPr lang="en-US" dirty="0" smtClean="0"/>
              <a:t>Ami Arthur</a:t>
            </a:r>
          </a:p>
          <a:p>
            <a:r>
              <a:rPr lang="en-US" dirty="0" smtClean="0"/>
              <a:t>University of Oklahoma School of Meteorology</a:t>
            </a:r>
          </a:p>
          <a:p>
            <a:pPr lvl="1"/>
            <a:r>
              <a:rPr lang="en-US" dirty="0" smtClean="0"/>
              <a:t>Ryan </a:t>
            </a:r>
            <a:r>
              <a:rPr lang="en-US" dirty="0" err="1" smtClean="0"/>
              <a:t>Lagerquist</a:t>
            </a:r>
            <a:endParaRPr lang="en-US" dirty="0" smtClean="0"/>
          </a:p>
          <a:p>
            <a:pPr lvl="1"/>
            <a:r>
              <a:rPr lang="en-US" dirty="0" smtClean="0"/>
              <a:t>Amy McGovern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401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51304" y="1606827"/>
            <a:ext cx="41346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Recurring poor results from gauge / radar pairs to the north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Several gauge / radar pairs were poor to the south</a:t>
            </a:r>
          </a:p>
          <a:p>
            <a:r>
              <a:rPr lang="en-US" dirty="0" smtClean="0"/>
              <a:t>      - Terrain impacting significantly?</a:t>
            </a:r>
          </a:p>
          <a:p>
            <a:endParaRPr lang="en-US" dirty="0"/>
          </a:p>
          <a:p>
            <a:r>
              <a:rPr lang="en-US" dirty="0" smtClean="0"/>
              <a:t>Some gauges were assessed from mainland China</a:t>
            </a:r>
          </a:p>
          <a:p>
            <a:r>
              <a:rPr lang="en-US" dirty="0" smtClean="0"/>
              <a:t>       - 300 km is too far away?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Run simulations without these gauges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93495" y="313799"/>
            <a:ext cx="4240696" cy="1293028"/>
          </a:xfrm>
        </p:spPr>
        <p:txBody>
          <a:bodyPr/>
          <a:lstStyle/>
          <a:p>
            <a:r>
              <a:rPr lang="en-US" dirty="0" smtClean="0"/>
              <a:t>Gauges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699512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193180" y="3256156"/>
            <a:ext cx="167269" cy="2007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62868" y="5320667"/>
            <a:ext cx="167269" cy="2007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951248" y="2373028"/>
            <a:ext cx="167269" cy="2007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2" idx="6"/>
          </p:cNvCxnSpPr>
          <p:nvPr/>
        </p:nvCxnSpPr>
        <p:spPr>
          <a:xfrm>
            <a:off x="1360449" y="3356517"/>
            <a:ext cx="2457711" cy="1003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979795" y="3072848"/>
            <a:ext cx="965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300 km</a:t>
            </a:r>
          </a:p>
        </p:txBody>
      </p:sp>
      <p:cxnSp>
        <p:nvCxnSpPr>
          <p:cNvPr id="13" name="Straight Connector 12"/>
          <p:cNvCxnSpPr>
            <a:stCxn id="8" idx="7"/>
          </p:cNvCxnSpPr>
          <p:nvPr/>
        </p:nvCxnSpPr>
        <p:spPr>
          <a:xfrm flipV="1">
            <a:off x="3205641" y="3492361"/>
            <a:ext cx="644115" cy="18577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638819" y="4397337"/>
            <a:ext cx="12522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250 km</a:t>
            </a:r>
          </a:p>
          <a:p>
            <a:r>
              <a:rPr lang="en-US" dirty="0" smtClean="0"/>
              <a:t>and</a:t>
            </a:r>
          </a:p>
          <a:p>
            <a:r>
              <a:rPr lang="en-US" dirty="0" smtClean="0"/>
              <a:t>Mountain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853669" y="2573750"/>
            <a:ext cx="131760" cy="8329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34882" y="2676293"/>
            <a:ext cx="1127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Bad</a:t>
            </a:r>
          </a:p>
          <a:p>
            <a:r>
              <a:rPr lang="en-US" dirty="0" smtClean="0"/>
              <a:t>Gauge?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00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1525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51304" y="1606827"/>
            <a:ext cx="4134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93495" y="313799"/>
            <a:ext cx="4240696" cy="1293028"/>
          </a:xfrm>
        </p:spPr>
        <p:txBody>
          <a:bodyPr/>
          <a:lstStyle/>
          <a:p>
            <a:r>
              <a:rPr lang="en-US" dirty="0" smtClean="0"/>
              <a:t>Compare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260035" y="4863548"/>
            <a:ext cx="3909391" cy="1245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951304" y="1606827"/>
            <a:ext cx="413467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Reflectivity at lowest tilt (Z1)</a:t>
            </a:r>
          </a:p>
          <a:p>
            <a:r>
              <a:rPr lang="en-US" dirty="0"/>
              <a:t>Reflectivity at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lowest tilt </a:t>
            </a:r>
            <a:r>
              <a:rPr lang="en-US" dirty="0"/>
              <a:t>(</a:t>
            </a:r>
            <a:r>
              <a:rPr lang="en-US" dirty="0" smtClean="0"/>
              <a:t>Z2)</a:t>
            </a:r>
            <a:endParaRPr lang="en-US" dirty="0"/>
          </a:p>
          <a:p>
            <a:r>
              <a:rPr lang="en-US" dirty="0"/>
              <a:t>Reflectivity at </a:t>
            </a: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lowest tilt</a:t>
            </a:r>
            <a:r>
              <a:rPr lang="en-US" dirty="0"/>
              <a:t> </a:t>
            </a:r>
            <a:r>
              <a:rPr lang="en-US" dirty="0" smtClean="0"/>
              <a:t>(Z3)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Reflectivity at lowest </a:t>
            </a:r>
            <a:r>
              <a:rPr lang="en-US" dirty="0" smtClean="0"/>
              <a:t>tilt </a:t>
            </a:r>
            <a:r>
              <a:rPr lang="en-US" dirty="0"/>
              <a:t>(</a:t>
            </a:r>
            <a:r>
              <a:rPr lang="en-US" dirty="0" smtClean="0"/>
              <a:t>ZDR1</a:t>
            </a:r>
            <a:r>
              <a:rPr lang="en-US" dirty="0"/>
              <a:t>)</a:t>
            </a:r>
          </a:p>
          <a:p>
            <a:r>
              <a:rPr lang="en-US" dirty="0"/>
              <a:t>Reflectivity at 2</a:t>
            </a:r>
            <a:r>
              <a:rPr lang="en-US" baseline="30000" dirty="0"/>
              <a:t>nd</a:t>
            </a:r>
            <a:r>
              <a:rPr lang="en-US" dirty="0"/>
              <a:t> lowest </a:t>
            </a:r>
            <a:r>
              <a:rPr lang="en-US" dirty="0" smtClean="0"/>
              <a:t>tilt (ZDR2</a:t>
            </a:r>
            <a:r>
              <a:rPr lang="en-US" dirty="0"/>
              <a:t>)</a:t>
            </a:r>
          </a:p>
          <a:p>
            <a:r>
              <a:rPr lang="en-US" dirty="0"/>
              <a:t>Reflectivity at 3</a:t>
            </a:r>
            <a:r>
              <a:rPr lang="en-US" baseline="30000" dirty="0"/>
              <a:t>rd</a:t>
            </a:r>
            <a:r>
              <a:rPr lang="en-US" dirty="0"/>
              <a:t> lowest </a:t>
            </a:r>
            <a:r>
              <a:rPr lang="en-US" dirty="0" smtClean="0"/>
              <a:t>tilt </a:t>
            </a:r>
            <a:r>
              <a:rPr lang="en-US" dirty="0"/>
              <a:t>(</a:t>
            </a:r>
            <a:r>
              <a:rPr lang="en-US" dirty="0" smtClean="0"/>
              <a:t>ZDR3</a:t>
            </a:r>
            <a:r>
              <a:rPr lang="en-US" dirty="0"/>
              <a:t>)</a:t>
            </a:r>
          </a:p>
          <a:p>
            <a:r>
              <a:rPr lang="en-US" dirty="0" smtClean="0"/>
              <a:t>Distance from radar (D)</a:t>
            </a:r>
          </a:p>
          <a:p>
            <a:endParaRPr lang="en-US" dirty="0"/>
          </a:p>
          <a:p>
            <a:r>
              <a:rPr lang="en-US" dirty="0" smtClean="0"/>
              <a:t>Decent MAE (4.82 mm/</a:t>
            </a:r>
            <a:r>
              <a:rPr lang="en-US" dirty="0" err="1" smtClean="0"/>
              <a:t>hr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CC good ~ 1.04</a:t>
            </a:r>
          </a:p>
          <a:p>
            <a:endParaRPr lang="en-US" dirty="0"/>
          </a:p>
          <a:p>
            <a:r>
              <a:rPr lang="en-US" dirty="0"/>
              <a:t>Number of training data = </a:t>
            </a:r>
            <a:r>
              <a:rPr lang="en-US" dirty="0" smtClean="0"/>
              <a:t>190,000</a:t>
            </a:r>
          </a:p>
          <a:p>
            <a:endParaRPr lang="en-US" dirty="0"/>
          </a:p>
          <a:p>
            <a:r>
              <a:rPr lang="en-US" dirty="0" smtClean="0"/>
              <a:t>Number of testing samples = 27,000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79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" y="0"/>
            <a:ext cx="76962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93495" y="313799"/>
            <a:ext cx="4240696" cy="1293028"/>
          </a:xfrm>
        </p:spPr>
        <p:txBody>
          <a:bodyPr/>
          <a:lstStyle/>
          <a:p>
            <a:r>
              <a:rPr lang="en-US" dirty="0" smtClean="0"/>
              <a:t>Robust results</a:t>
            </a:r>
            <a:br>
              <a:rPr lang="en-US" dirty="0" smtClean="0"/>
            </a:br>
            <a:r>
              <a:rPr lang="en-US" dirty="0" smtClean="0"/>
              <a:t>+ Gauge QC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51304" y="1606827"/>
            <a:ext cx="41346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Same simulation </a:t>
            </a:r>
            <a:r>
              <a:rPr lang="en-US" dirty="0" smtClean="0">
                <a:sym typeface="Wingdings" panose="05000000000000000000" pitchFamily="2" charset="2"/>
              </a:rPr>
              <a:t> Impacts from random dropout + Gauge QC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Mean bias increased: 1.04  1.06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CC increased: 0.93  0.95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MAE decreased: 4.82  4.27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Still underestimates, yet better than previous simulation(s)</a:t>
            </a:r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260035" y="4863548"/>
            <a:ext cx="3909391" cy="1245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9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" y="0"/>
            <a:ext cx="76962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93495" y="313799"/>
            <a:ext cx="4240696" cy="1293028"/>
          </a:xfrm>
        </p:spPr>
        <p:txBody>
          <a:bodyPr/>
          <a:lstStyle/>
          <a:p>
            <a:r>
              <a:rPr lang="en-US" dirty="0" smtClean="0"/>
              <a:t>Robust results</a:t>
            </a:r>
            <a:br>
              <a:rPr lang="en-US" dirty="0" smtClean="0"/>
            </a:br>
            <a:r>
              <a:rPr lang="en-US" dirty="0" smtClean="0"/>
              <a:t>+ Gauge QC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51304" y="1606827"/>
            <a:ext cx="413467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Same simulation </a:t>
            </a:r>
            <a:r>
              <a:rPr lang="en-US" dirty="0" smtClean="0">
                <a:sym typeface="Wingdings" panose="05000000000000000000" pitchFamily="2" charset="2"/>
              </a:rPr>
              <a:t> Impacts from random dropout + Gauge QC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Mean bias increased: 1.04  1.06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CC increased: 0.93  0.95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MAE decreased: 4.82  4.27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Still underestimates, yet better than previous simulation(s)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O</a:t>
            </a:r>
            <a:r>
              <a:rPr lang="en-US" dirty="0" smtClean="0">
                <a:sym typeface="Wingdings" panose="05000000000000000000" pitchFamily="2" charset="2"/>
              </a:rPr>
              <a:t>verestimates at low observed values as well</a:t>
            </a:r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951733" y="4272534"/>
            <a:ext cx="1144697" cy="1245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 /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663440"/>
          </a:xfrm>
        </p:spPr>
        <p:txBody>
          <a:bodyPr>
            <a:normAutofit/>
          </a:bodyPr>
          <a:lstStyle/>
          <a:p>
            <a:r>
              <a:rPr lang="en-US" dirty="0"/>
              <a:t>Can machine learning be implemented to improve QPEs compared to a physical-based QPE scheme?</a:t>
            </a:r>
          </a:p>
          <a:p>
            <a:pPr lvl="1"/>
            <a:r>
              <a:rPr lang="en-US" dirty="0" smtClean="0"/>
              <a:t>Shows promise!</a:t>
            </a:r>
          </a:p>
          <a:p>
            <a:endParaRPr lang="en-US" dirty="0"/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More data!</a:t>
            </a:r>
          </a:p>
          <a:p>
            <a:pPr lvl="1"/>
            <a:r>
              <a:rPr lang="en-US" dirty="0" smtClean="0"/>
              <a:t>Add more variables</a:t>
            </a:r>
          </a:p>
          <a:p>
            <a:pPr lvl="1"/>
            <a:r>
              <a:rPr lang="en-US" dirty="0" smtClean="0"/>
              <a:t>Reduce distance to gauge from radar: 300 </a:t>
            </a:r>
            <a:r>
              <a:rPr lang="en-US" smtClean="0">
                <a:sym typeface="Wingdings" panose="05000000000000000000" pitchFamily="2" charset="2"/>
              </a:rPr>
              <a:t></a:t>
            </a:r>
            <a:r>
              <a:rPr lang="en-US" smtClean="0"/>
              <a:t> ~200 </a:t>
            </a:r>
            <a:r>
              <a:rPr lang="en-US" dirty="0" smtClean="0"/>
              <a:t>km</a:t>
            </a:r>
          </a:p>
          <a:p>
            <a:pPr lvl="1"/>
            <a:r>
              <a:rPr lang="en-US" dirty="0" smtClean="0"/>
              <a:t>Further QC gauge / radar data.</a:t>
            </a:r>
          </a:p>
          <a:p>
            <a:pPr lvl="1"/>
            <a:r>
              <a:rPr lang="en-US" dirty="0" smtClean="0"/>
              <a:t>Remove gauges on other side of mountainous terrain</a:t>
            </a:r>
          </a:p>
          <a:p>
            <a:pPr lvl="1"/>
            <a:r>
              <a:rPr lang="en-US" dirty="0" smtClean="0"/>
              <a:t>Reduce overestimates and underestimates in current results</a:t>
            </a:r>
          </a:p>
          <a:p>
            <a:pPr lvl="1"/>
            <a:r>
              <a:rPr lang="en-US" dirty="0" smtClean="0"/>
              <a:t>Directly compare physically-based and AI QPE results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97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5125" y="2834764"/>
            <a:ext cx="9448800" cy="1825096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Quantitative Precipitation Estimate Results from a Convolutional Neural Network Machine Learning Model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090"/>
            <a:ext cx="12192000" cy="15659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0415" y="4181707"/>
            <a:ext cx="1711585" cy="111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4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Qpe</a:t>
            </a:r>
            <a:r>
              <a:rPr lang="en-US" sz="2800" dirty="0" err="1" smtClean="0"/>
              <a:t>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Quantitative Precipitation Estimates (QPEs) are essential for hydrologic and </a:t>
            </a:r>
            <a:r>
              <a:rPr lang="en-US" dirty="0" err="1" smtClean="0"/>
              <a:t>hydrometeorological</a:t>
            </a:r>
            <a:r>
              <a:rPr lang="en-US" dirty="0" smtClean="0"/>
              <a:t> analyses</a:t>
            </a:r>
          </a:p>
          <a:p>
            <a:endParaRPr lang="en-US" dirty="0"/>
          </a:p>
          <a:p>
            <a:r>
              <a:rPr lang="en-US" dirty="0" smtClean="0"/>
              <a:t>High temporal / spatial resolution rain data are necessary</a:t>
            </a:r>
          </a:p>
          <a:p>
            <a:endParaRPr lang="en-US" dirty="0"/>
          </a:p>
          <a:p>
            <a:r>
              <a:rPr lang="en-US" dirty="0" smtClean="0"/>
              <a:t>Rain gauge observations and networks </a:t>
            </a:r>
            <a:r>
              <a:rPr lang="en-US" dirty="0" smtClean="0">
                <a:sym typeface="Wingdings" panose="05000000000000000000" pitchFamily="2" charset="2"/>
              </a:rPr>
              <a:t> too coarse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Weather radars  Better resolution!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39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Qpe</a:t>
            </a:r>
            <a:r>
              <a:rPr lang="en-US" sz="2800" dirty="0" err="1" smtClean="0"/>
              <a:t>s</a:t>
            </a:r>
            <a:r>
              <a:rPr lang="en-US" dirty="0" smtClean="0"/>
              <a:t> - difficulties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663440"/>
          </a:xfrm>
        </p:spPr>
        <p:txBody>
          <a:bodyPr>
            <a:normAutofit/>
          </a:bodyPr>
          <a:lstStyle/>
          <a:p>
            <a:r>
              <a:rPr lang="en-US" dirty="0" smtClean="0"/>
              <a:t>Evaluation of QPEs often involve </a:t>
            </a:r>
            <a:r>
              <a:rPr lang="en-US" dirty="0" err="1" smtClean="0"/>
              <a:t>intercomparisons</a:t>
            </a:r>
            <a:r>
              <a:rPr lang="en-US" dirty="0" smtClean="0"/>
              <a:t> between ground-truth (e.g., rain gauge values) and radar estimates. </a:t>
            </a:r>
          </a:p>
          <a:p>
            <a:endParaRPr lang="en-US" dirty="0" smtClean="0"/>
          </a:p>
          <a:p>
            <a:r>
              <a:rPr lang="en-US" dirty="0" smtClean="0"/>
              <a:t>Limitations from comparisons: radar and non-radar</a:t>
            </a:r>
          </a:p>
          <a:p>
            <a:pPr lvl="1"/>
            <a:r>
              <a:rPr lang="en-US" dirty="0" smtClean="0"/>
              <a:t>Ground clutter</a:t>
            </a:r>
          </a:p>
          <a:p>
            <a:pPr lvl="1"/>
            <a:r>
              <a:rPr lang="en-US" dirty="0" smtClean="0"/>
              <a:t>Blockage</a:t>
            </a:r>
          </a:p>
          <a:p>
            <a:pPr lvl="1"/>
            <a:r>
              <a:rPr lang="en-US" dirty="0" smtClean="0"/>
              <a:t>Terrain</a:t>
            </a:r>
          </a:p>
          <a:p>
            <a:pPr lvl="1"/>
            <a:r>
              <a:rPr lang="en-US" dirty="0" smtClean="0"/>
              <a:t>Beam broadening with range</a:t>
            </a:r>
          </a:p>
          <a:p>
            <a:pPr lvl="1"/>
            <a:r>
              <a:rPr lang="en-US" dirty="0" smtClean="0"/>
              <a:t>Bright band</a:t>
            </a:r>
          </a:p>
          <a:p>
            <a:pPr lvl="1"/>
            <a:r>
              <a:rPr lang="en-US" dirty="0" smtClean="0"/>
              <a:t>Overshooting</a:t>
            </a:r>
          </a:p>
          <a:p>
            <a:pPr lvl="1"/>
            <a:r>
              <a:rPr lang="en-US" dirty="0" smtClean="0"/>
              <a:t>Improper calibration</a:t>
            </a:r>
          </a:p>
          <a:p>
            <a:pPr lvl="1"/>
            <a:r>
              <a:rPr lang="en-US" dirty="0" smtClean="0"/>
              <a:t>Gauge unreliability (clogging, freezing, etc.)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6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Machine </a:t>
            </a:r>
            <a:r>
              <a:rPr lang="en-US" dirty="0"/>
              <a:t>learning (ML) has been a widely used tool in the meteorological community, with some simulations showing better predictions than competing methods </a:t>
            </a:r>
            <a:r>
              <a:rPr lang="en-US" dirty="0" smtClean="0"/>
              <a:t>including physically-based methods.</a:t>
            </a:r>
          </a:p>
          <a:p>
            <a:endParaRPr lang="en-US" dirty="0"/>
          </a:p>
          <a:p>
            <a:r>
              <a:rPr lang="en-US" dirty="0"/>
              <a:t>Taiwan has complex topography. Coupled with extreme QPEs due to Typhoons leads to flash flooding and other significant weather hazards over very short time periods</a:t>
            </a:r>
          </a:p>
          <a:p>
            <a:endParaRPr lang="en-US" dirty="0"/>
          </a:p>
          <a:p>
            <a:r>
              <a:rPr lang="en-US" sz="2400" b="1" dirty="0" smtClean="0"/>
              <a:t>Can </a:t>
            </a:r>
            <a:r>
              <a:rPr lang="en-US" sz="2400" b="1" dirty="0"/>
              <a:t>machine learning </a:t>
            </a:r>
            <a:r>
              <a:rPr lang="en-US" sz="2400" b="1" dirty="0" smtClean="0"/>
              <a:t>be implemented to improve </a:t>
            </a:r>
            <a:r>
              <a:rPr lang="en-US" sz="2400" b="1" dirty="0"/>
              <a:t>QPEs compared to a </a:t>
            </a:r>
            <a:r>
              <a:rPr lang="en-US" sz="2400" b="1" dirty="0" smtClean="0"/>
              <a:t>physically-based </a:t>
            </a:r>
            <a:r>
              <a:rPr lang="en-US" sz="2400" b="1" dirty="0"/>
              <a:t>QPE scheme?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75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25" y="1750740"/>
            <a:ext cx="6505575" cy="51072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Domain: </a:t>
            </a:r>
            <a:r>
              <a:rPr lang="en-US" dirty="0" err="1" smtClean="0"/>
              <a:t>rcwf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031254" y="2479050"/>
            <a:ext cx="2237661" cy="4100889"/>
            <a:chOff x="2023134" y="1807913"/>
            <a:chExt cx="2985926" cy="4677463"/>
          </a:xfrm>
        </p:grpSpPr>
        <p:grpSp>
          <p:nvGrpSpPr>
            <p:cNvPr id="5" name="Group 4"/>
            <p:cNvGrpSpPr/>
            <p:nvPr/>
          </p:nvGrpSpPr>
          <p:grpSpPr>
            <a:xfrm>
              <a:off x="2939085" y="1807913"/>
              <a:ext cx="2069975" cy="3643475"/>
              <a:chOff x="2939085" y="1004236"/>
              <a:chExt cx="2069975" cy="3643475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2939085" y="3078550"/>
                <a:ext cx="87" cy="1331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>
                  <a:lnSpc>
                    <a:spcPts val="840"/>
                  </a:lnSpc>
                </a:pPr>
                <a:endParaRPr lang="en-US" sz="14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489174" y="1181180"/>
                <a:ext cx="87" cy="1260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>
                  <a:lnSpc>
                    <a:spcPts val="840"/>
                  </a:lnSpc>
                </a:pPr>
                <a:endParaRPr lang="en-US" sz="12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005359" y="1004236"/>
                <a:ext cx="85" cy="1331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>
                  <a:lnSpc>
                    <a:spcPts val="840"/>
                  </a:lnSpc>
                </a:pPr>
                <a:endParaRPr lang="en-US" sz="1400" dirty="0">
                  <a:solidFill>
                    <a:srgbClr val="00F601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448939" y="2343887"/>
                <a:ext cx="87" cy="1267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>
                  <a:lnSpc>
                    <a:spcPts val="840"/>
                  </a:lnSpc>
                </a:pP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008975" y="1563321"/>
                <a:ext cx="85" cy="1260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>
                  <a:lnSpc>
                    <a:spcPts val="840"/>
                  </a:lnSpc>
                </a:pPr>
                <a:endParaRPr lang="en-US" sz="12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190254" y="4521626"/>
                <a:ext cx="85" cy="1260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>
                  <a:lnSpc>
                    <a:spcPts val="840"/>
                  </a:lnSpc>
                </a:pPr>
                <a:endParaRPr lang="en-US" sz="12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023134" y="4002413"/>
              <a:ext cx="246504" cy="2632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9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48780" y="4556864"/>
              <a:ext cx="246504" cy="2632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9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18743" y="3420147"/>
              <a:ext cx="246504" cy="2632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9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74762" y="1938658"/>
              <a:ext cx="246504" cy="2808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43537" y="6309852"/>
              <a:ext cx="87" cy="1755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 sz="1000" dirty="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686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7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the data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6634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Radar fields were 9 x 9 0.5-km Cartesian grids centered on each gauge</a:t>
            </a:r>
          </a:p>
          <a:p>
            <a:pPr lvl="1"/>
            <a:r>
              <a:rPr lang="en-US" dirty="0" smtClean="0"/>
              <a:t>267 gauges within 300-km radius of RCWF domain</a:t>
            </a:r>
          </a:p>
          <a:p>
            <a:pPr lvl="1"/>
            <a:r>
              <a:rPr lang="en-US" dirty="0" smtClean="0"/>
              <a:t>9 x 9 x 267 </a:t>
            </a:r>
            <a:r>
              <a:rPr lang="en-US" dirty="0" smtClean="0">
                <a:sym typeface="Wingdings" panose="05000000000000000000" pitchFamily="2" charset="2"/>
              </a:rPr>
              <a:t> Every gauge file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/>
              <a:t>Gauge values: hourly accumulation every </a:t>
            </a:r>
            <a:r>
              <a:rPr lang="en-US" dirty="0" smtClean="0"/>
              <a:t>10-mins</a:t>
            </a:r>
          </a:p>
          <a:p>
            <a:pPr lvl="1"/>
            <a:r>
              <a:rPr lang="en-US" dirty="0" smtClean="0"/>
              <a:t>9 x 9 x 267 x 6 </a:t>
            </a:r>
            <a:r>
              <a:rPr lang="en-US" dirty="0" smtClean="0">
                <a:sym typeface="Wingdings" panose="05000000000000000000" pitchFamily="2" charset="2"/>
              </a:rPr>
              <a:t> every hour</a:t>
            </a:r>
            <a:endParaRPr lang="en-US" dirty="0"/>
          </a:p>
          <a:p>
            <a:endParaRPr lang="en-US" dirty="0"/>
          </a:p>
          <a:p>
            <a:r>
              <a:rPr lang="en-US" dirty="0"/>
              <a:t>Gauge – Radar matching</a:t>
            </a:r>
          </a:p>
          <a:p>
            <a:pPr lvl="1"/>
            <a:r>
              <a:rPr lang="en-US" dirty="0"/>
              <a:t>Find number of radar scans within previous </a:t>
            </a:r>
            <a:r>
              <a:rPr lang="en-US" dirty="0" smtClean="0"/>
              <a:t>hour </a:t>
            </a:r>
            <a:r>
              <a:rPr lang="en-US" dirty="0"/>
              <a:t>(~ 10 or 11 usually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9 x 9 x 267 x 6 x 10</a:t>
            </a:r>
            <a:endParaRPr lang="en-US" dirty="0"/>
          </a:p>
          <a:p>
            <a:pPr lvl="1"/>
            <a:r>
              <a:rPr lang="en-US" dirty="0" smtClean="0"/>
              <a:t>Accumulate Z values within previous hour</a:t>
            </a:r>
          </a:p>
          <a:p>
            <a:pPr lvl="1"/>
            <a:r>
              <a:rPr lang="en-US" dirty="0" smtClean="0"/>
              <a:t>Accumulate ZDR values within previous hour</a:t>
            </a:r>
          </a:p>
          <a:p>
            <a:pPr lvl="2"/>
            <a:r>
              <a:rPr lang="en-US" dirty="0" smtClean="0"/>
              <a:t>9 x 9 x 267 x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1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the data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94560"/>
            <a:ext cx="10820400" cy="4663440"/>
          </a:xfrm>
        </p:spPr>
        <p:txBody>
          <a:bodyPr/>
          <a:lstStyle/>
          <a:p>
            <a:r>
              <a:rPr lang="en-US" dirty="0" smtClean="0"/>
              <a:t>Radar moments</a:t>
            </a:r>
          </a:p>
          <a:p>
            <a:pPr lvl="1"/>
            <a:r>
              <a:rPr lang="en-US" dirty="0" smtClean="0"/>
              <a:t>Accumulate hourly values</a:t>
            </a:r>
          </a:p>
          <a:p>
            <a:pPr lvl="1"/>
            <a:endParaRPr lang="en-US" dirty="0"/>
          </a:p>
          <a:p>
            <a:pPr lvl="2"/>
            <a:r>
              <a:rPr lang="en-US" dirty="0" smtClean="0"/>
              <a:t>Reflectivity</a:t>
            </a:r>
          </a:p>
          <a:p>
            <a:pPr lvl="2"/>
            <a:r>
              <a:rPr lang="en-US" dirty="0" smtClean="0"/>
              <a:t>Tilts = 00.50</a:t>
            </a:r>
            <a:r>
              <a:rPr lang="en-US" dirty="0"/>
              <a:t>°, 01.45°, 02.45°</a:t>
            </a:r>
            <a:endParaRPr lang="en-US" dirty="0" smtClean="0"/>
          </a:p>
          <a:p>
            <a:pPr lvl="2"/>
            <a:r>
              <a:rPr lang="en-US" dirty="0" smtClean="0"/>
              <a:t>Divide by 100 to scale &lt; 10; 	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Differential Reflectivity</a:t>
            </a:r>
          </a:p>
          <a:p>
            <a:pPr lvl="2"/>
            <a:r>
              <a:rPr lang="en-US" dirty="0" smtClean="0"/>
              <a:t>Tilts </a:t>
            </a:r>
            <a:r>
              <a:rPr lang="en-US" dirty="0"/>
              <a:t>= 00.50°, 01.45°, 02.45°</a:t>
            </a:r>
            <a:endParaRPr lang="en-US" dirty="0" smtClean="0"/>
          </a:p>
          <a:p>
            <a:pPr lvl="2"/>
            <a:r>
              <a:rPr lang="en-US" dirty="0" smtClean="0"/>
              <a:t>Divide by 10 to scale &lt; 10;	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Distance from radar up to 300 km</a:t>
            </a:r>
          </a:p>
          <a:p>
            <a:pPr lvl="1"/>
            <a:r>
              <a:rPr lang="en-US" dirty="0" smtClean="0"/>
              <a:t>Divided distance in km / 100 to scale &lt; 10;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247" y="2853952"/>
            <a:ext cx="5111692" cy="19751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525" y="2079212"/>
            <a:ext cx="7501475" cy="774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430" y="1818849"/>
            <a:ext cx="6852002" cy="2603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3687" y="4852192"/>
            <a:ext cx="7531487" cy="78109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569756" y="3024631"/>
            <a:ext cx="233386" cy="2181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8" idx="2"/>
          </p:cNvCxnSpPr>
          <p:nvPr/>
        </p:nvCxnSpPr>
        <p:spPr>
          <a:xfrm flipH="1" flipV="1">
            <a:off x="4663687" y="2852637"/>
            <a:ext cx="3906069" cy="281051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8" idx="6"/>
          </p:cNvCxnSpPr>
          <p:nvPr/>
        </p:nvCxnSpPr>
        <p:spPr>
          <a:xfrm flipH="1">
            <a:off x="8803142" y="2852637"/>
            <a:ext cx="3388858" cy="281051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8264524" y="3190768"/>
            <a:ext cx="233386" cy="2181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4663688" y="3379904"/>
            <a:ext cx="3600836" cy="1449163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16" idx="5"/>
          </p:cNvCxnSpPr>
          <p:nvPr/>
        </p:nvCxnSpPr>
        <p:spPr>
          <a:xfrm flipH="1" flipV="1">
            <a:off x="8463731" y="3376940"/>
            <a:ext cx="3728269" cy="1475252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73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the data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Rotated radar fields 90°, 180°, and 270° to increase the training data samples</a:t>
            </a:r>
          </a:p>
          <a:p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dirty="0" smtClean="0"/>
              <a:t>Shuffled training data to remove autocorrelation impacts</a:t>
            </a:r>
          </a:p>
          <a:p>
            <a:endParaRPr lang="en-US" dirty="0"/>
          </a:p>
          <a:p>
            <a:r>
              <a:rPr lang="en-US" dirty="0"/>
              <a:t>Binned radar fields based on gauge precipitation amounts</a:t>
            </a:r>
          </a:p>
          <a:p>
            <a:pPr lvl="1"/>
            <a:r>
              <a:rPr lang="en-US" dirty="0"/>
              <a:t>~ Equal number of precipitation counts per bins</a:t>
            </a:r>
          </a:p>
          <a:p>
            <a:pPr lvl="2"/>
            <a:r>
              <a:rPr lang="en-US" dirty="0"/>
              <a:t>0 -1</a:t>
            </a:r>
          </a:p>
          <a:p>
            <a:pPr lvl="2"/>
            <a:r>
              <a:rPr lang="en-US" dirty="0"/>
              <a:t>1 – 3</a:t>
            </a:r>
          </a:p>
          <a:p>
            <a:pPr lvl="2"/>
            <a:r>
              <a:rPr lang="en-US" dirty="0"/>
              <a:t>3 – 6</a:t>
            </a:r>
          </a:p>
          <a:p>
            <a:pPr lvl="2"/>
            <a:r>
              <a:rPr lang="en-US" dirty="0"/>
              <a:t>6 – 14</a:t>
            </a:r>
          </a:p>
          <a:p>
            <a:pPr lvl="2"/>
            <a:r>
              <a:rPr lang="en-US" dirty="0"/>
              <a:t>14 – 60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85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3110</TotalTime>
  <Words>1340</Words>
  <Application>Microsoft Office PowerPoint</Application>
  <PresentationFormat>Widescreen</PresentationFormat>
  <Paragraphs>332</Paragraphs>
  <Slides>25</Slides>
  <Notes>3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Century Gothic</vt:lpstr>
      <vt:lpstr>Wingdings</vt:lpstr>
      <vt:lpstr>Vapor Trail</vt:lpstr>
      <vt:lpstr>Quantitative Precipitation Estimate Results from a Convolutional Neural Network Machine Learning Model </vt:lpstr>
      <vt:lpstr>acknowledgements</vt:lpstr>
      <vt:lpstr>Qpes</vt:lpstr>
      <vt:lpstr>Qpes - difficulties</vt:lpstr>
      <vt:lpstr>Current study</vt:lpstr>
      <vt:lpstr>Domain: rcwf</vt:lpstr>
      <vt:lpstr>Setting up the data 1</vt:lpstr>
      <vt:lpstr>Setting up the data 2</vt:lpstr>
      <vt:lpstr>Setting up the data 3</vt:lpstr>
      <vt:lpstr>Cnn model architecture</vt:lpstr>
      <vt:lpstr>CNN model architecture</vt:lpstr>
      <vt:lpstr>Initial results</vt:lpstr>
      <vt:lpstr>Initial results</vt:lpstr>
      <vt:lpstr>PowerPoint Presentation</vt:lpstr>
      <vt:lpstr>PowerPoint Presentation</vt:lpstr>
      <vt:lpstr>challenge!</vt:lpstr>
      <vt:lpstr>Robust results</vt:lpstr>
      <vt:lpstr>Robust results</vt:lpstr>
      <vt:lpstr>PowerPoint Presentation</vt:lpstr>
      <vt:lpstr>Gauges</vt:lpstr>
      <vt:lpstr>Compare</vt:lpstr>
      <vt:lpstr>Robust results + Gauge QC</vt:lpstr>
      <vt:lpstr>Robust results + Gauge QC</vt:lpstr>
      <vt:lpstr>Preliminary results / future work</vt:lpstr>
      <vt:lpstr>Quantitative Precipitation Estimate Results from a Convolutional Neural Network Machine Learning Model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Quantitative Precipitation Estimate Results from a Convolutional Neural Network Machine Learning Model </dc:title>
  <dc:creator>Micheal Simpson</dc:creator>
  <cp:lastModifiedBy>Micheal Simpson</cp:lastModifiedBy>
  <cp:revision>202</cp:revision>
  <dcterms:created xsi:type="dcterms:W3CDTF">2019-04-01T18:02:07Z</dcterms:created>
  <dcterms:modified xsi:type="dcterms:W3CDTF">2019-04-24T00:31:40Z</dcterms:modified>
</cp:coreProperties>
</file>