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39" r:id="rId2"/>
    <p:sldId id="732" r:id="rId3"/>
    <p:sldId id="733" r:id="rId4"/>
    <p:sldId id="709" r:id="rId5"/>
    <p:sldId id="711" r:id="rId6"/>
    <p:sldId id="712" r:id="rId7"/>
    <p:sldId id="713" r:id="rId8"/>
    <p:sldId id="714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724" r:id="rId19"/>
    <p:sldId id="726" r:id="rId20"/>
    <p:sldId id="725" r:id="rId21"/>
    <p:sldId id="734" r:id="rId22"/>
    <p:sldId id="730" r:id="rId23"/>
    <p:sldId id="729" r:id="rId24"/>
    <p:sldId id="73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FF"/>
    <a:srgbClr val="266000"/>
    <a:srgbClr val="EDCE8A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/>
    <p:restoredTop sz="88561" autoAdjust="0"/>
  </p:normalViewPr>
  <p:slideViewPr>
    <p:cSldViewPr snapToGrid="0" snapToObjects="1">
      <p:cViewPr>
        <p:scale>
          <a:sx n="155" d="100"/>
          <a:sy n="155" d="100"/>
        </p:scale>
        <p:origin x="144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0338-753F-404C-958C-001F37413A17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6BEC2-6EB2-134F-BAEC-C32688AB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27EA-367A-624F-AC99-ABEE20EF5BFF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70E83-3D95-444B-A9F7-263499E5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70E83-3D95-444B-A9F7-263499E56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10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10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10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11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11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11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And if you want to get a single</a:t>
            </a:r>
            <a:r>
              <a:rPr lang="en-US" baseline="0" dirty="0"/>
              <a:t> value, just use the mean of the distribution. That’s what we’ll use to validate and test.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12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12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12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13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13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13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14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14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14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Also look at how much improvement there is between 89 and “both” in Cat 5. Wasn’t expecting that.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15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15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15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16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16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16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17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17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17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18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18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18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So it’s prett</a:t>
            </a:r>
            <a:r>
              <a:rPr lang="en-US" baseline="0" dirty="0"/>
              <a:t>y consistent with the BT record, but has these biases when compared to the gold standard.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could be responsible for this?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19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19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19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It looks like this is the reason.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2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2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2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20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20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20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 point here:</a:t>
            </a:r>
            <a:r>
              <a:rPr lang="en-US" baseline="0" dirty="0"/>
              <a:t> </a:t>
            </a:r>
            <a:r>
              <a:rPr lang="en-US" dirty="0"/>
              <a:t>Shows that the Dvorak Technique is </a:t>
            </a:r>
            <a:r>
              <a:rPr lang="en-US" i="1" dirty="0"/>
              <a:t>still</a:t>
            </a:r>
            <a:r>
              <a:rPr lang="en-US" dirty="0"/>
              <a:t> affecting the accuracy of our Tropical Cyclone intensity records. (The records that</a:t>
            </a:r>
            <a:r>
              <a:rPr lang="en-US" baseline="0" dirty="0"/>
              <a:t> have been used to look for the effect of global warming, for instance.)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Still, the RMSE is very close to the state of the art </a:t>
            </a:r>
            <a:r>
              <a:rPr lang="en-US" baseline="0"/>
              <a:t>(within 1 kt)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21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21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21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75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22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22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22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23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23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23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24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24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24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3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3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3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You probably don’t care about details with hurricanes</a:t>
            </a:r>
          </a:p>
          <a:p>
            <a:pPr marL="0" indent="0">
              <a:buNone/>
            </a:pPr>
            <a:r>
              <a:rPr lang="en-US" dirty="0"/>
              <a:t>You probably don’t care about basic CNN operations</a:t>
            </a:r>
          </a:p>
        </p:txBody>
      </p:sp>
    </p:spTree>
    <p:extLst>
      <p:ext uri="{BB962C8B-B14F-4D97-AF65-F5344CB8AC3E}">
        <p14:creationId xmlns:p14="http://schemas.microsoft.com/office/powerpoint/2010/main" val="124474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4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4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4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Image taken</a:t>
            </a:r>
            <a:r>
              <a:rPr lang="en-US" baseline="0" dirty="0"/>
              <a:t> from the time it was first developed. </a:t>
            </a:r>
          </a:p>
          <a:p>
            <a:pPr marL="0" indent="0">
              <a:buNone/>
            </a:pPr>
            <a:r>
              <a:rPr lang="en-US" dirty="0"/>
              <a:t>DVT</a:t>
            </a:r>
            <a:r>
              <a:rPr lang="en-US" baseline="0" dirty="0"/>
              <a:t> is still the most popular</a:t>
            </a:r>
          </a:p>
          <a:p>
            <a:pPr marL="0" indent="0">
              <a:buNone/>
            </a:pPr>
            <a:r>
              <a:rPr lang="en-US" dirty="0"/>
              <a:t>Note the </a:t>
            </a:r>
            <a:r>
              <a:rPr lang="en-US" b="1" dirty="0"/>
              <a:t>dates</a:t>
            </a:r>
            <a:r>
              <a:rPr lang="en-US" dirty="0"/>
              <a:t> (69, 71, 72) </a:t>
            </a:r>
            <a:r>
              <a:rPr lang="mr-IN" dirty="0"/>
              <a:t>–</a:t>
            </a:r>
            <a:r>
              <a:rPr lang="en-US" dirty="0"/>
              <a:t> It’s dated</a:t>
            </a:r>
          </a:p>
          <a:p>
            <a:pPr marL="0" indent="0">
              <a:buNone/>
            </a:pPr>
            <a:r>
              <a:rPr lang="en-US" dirty="0"/>
              <a:t>Note the </a:t>
            </a:r>
            <a:r>
              <a:rPr lang="en-US" b="1" dirty="0"/>
              <a:t>frequency</a:t>
            </a:r>
            <a:r>
              <a:rPr lang="en-US" b="1" baseline="0" dirty="0"/>
              <a:t> band </a:t>
            </a:r>
            <a:r>
              <a:rPr lang="en-US" baseline="0" dirty="0"/>
              <a:t>(IR, Vis) </a:t>
            </a:r>
            <a:r>
              <a:rPr lang="mr-IN" baseline="0" dirty="0"/>
              <a:t>–</a:t>
            </a:r>
            <a:r>
              <a:rPr lang="en-US" baseline="0" dirty="0"/>
              <a:t> It’s not equipped for microwave or GOES-R</a:t>
            </a:r>
          </a:p>
          <a:p>
            <a:pPr marL="0" indent="0">
              <a:buNone/>
            </a:pPr>
            <a:r>
              <a:rPr lang="en-US" baseline="0" dirty="0"/>
              <a:t>Note the </a:t>
            </a:r>
            <a:r>
              <a:rPr lang="en-US" b="1" baseline="0" dirty="0"/>
              <a:t>low precision </a:t>
            </a:r>
            <a:r>
              <a:rPr lang="en-US" baseline="0" dirty="0"/>
              <a:t>of intensities -- ~10 kt</a:t>
            </a:r>
          </a:p>
          <a:p>
            <a:pPr marL="0" indent="0">
              <a:buNone/>
            </a:pPr>
            <a:r>
              <a:rPr lang="en-US" baseline="0" dirty="0"/>
              <a:t>Note the </a:t>
            </a:r>
            <a:r>
              <a:rPr lang="en-US" b="1" baseline="0" dirty="0"/>
              <a:t>methodology</a:t>
            </a:r>
            <a:r>
              <a:rPr lang="en-US" baseline="0" dirty="0"/>
              <a:t> (subjective) </a:t>
            </a:r>
            <a:r>
              <a:rPr lang="mr-IN" baseline="0" dirty="0"/>
              <a:t>–</a:t>
            </a:r>
            <a:r>
              <a:rPr lang="en-US" baseline="0" dirty="0"/>
              <a:t> Perfect fit for deep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5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5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5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Used</a:t>
            </a:r>
            <a:r>
              <a:rPr lang="en-US" baseline="0" dirty="0"/>
              <a:t> all over the world. In Japan for example.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6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6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6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So it’s ripe for disruption,</a:t>
            </a:r>
            <a:r>
              <a:rPr lang="en-US" baseline="0" dirty="0"/>
              <a:t> which is why you’ll see a lot of papers in 2019 about applying Deep Learning to this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7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7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7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8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8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8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6C83BB-1A62-4D79-A6F1-CF26B56F4401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C6F3A879-2A7E-4B16-B467-B95B9BFEAE0D}" type="slidenum">
              <a:rPr lang="en-US" sz="1000" i="1"/>
              <a:pPr algn="r"/>
              <a:t>9</a:t>
            </a:fld>
            <a:endParaRPr lang="en-US" sz="1000" i="1"/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8589A311-DB5E-446C-9E29-8D77D9B045B7}" type="slidenum">
              <a:rPr lang="en-US" sz="1000" i="1"/>
              <a:pPr algn="r"/>
              <a:t>9</a:t>
            </a:fld>
            <a:endParaRPr lang="en-US" sz="1000" i="1"/>
          </a:p>
        </p:txBody>
      </p:sp>
      <p:sp>
        <p:nvSpPr>
          <p:cNvPr id="93189" name="Rectangle 7"/>
          <p:cNvSpPr txBox="1">
            <a:spLocks noGrp="1" noChangeArrowheads="1"/>
          </p:cNvSpPr>
          <p:nvPr/>
        </p:nvSpPr>
        <p:spPr bwMode="auto">
          <a:xfrm>
            <a:off x="3887457" y="8686485"/>
            <a:ext cx="2970544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9" tIns="0" rIns="18759" bIns="0" anchor="b"/>
          <a:lstStyle>
            <a:lvl1pPr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D59217B9-D811-466C-9DC2-DF1AD72AC52F}" type="slidenum">
              <a:rPr lang="en-US" sz="1000" i="1"/>
              <a:pPr algn="r"/>
              <a:t>9</a:t>
            </a:fld>
            <a:endParaRPr lang="en-US" sz="1000" i="1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072188" cy="3416300"/>
          </a:xfrm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D681-02A4-F34F-BCA5-9ADA4E08CD63}" type="datetime1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2C6-47F5-CE47-BD0A-9BCEBAA17696}" type="datetime1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B250-E2D6-0046-A2CA-39DCA09E0F39}" type="datetime1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186D-2627-9B44-8AEF-D0C4094576E3}" type="datetime1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641E-41C1-8D40-B5CF-4A51BEA51FEC}" type="datetime1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D26-6613-6844-97E8-C38E8E6BB39A}" type="datetime1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CCC-CA00-3548-BB5D-3D8AA47257FB}" type="datetime1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FAD-E66B-7749-A793-DD4B9D784088}" type="datetime1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BF30-5E95-2F44-91BF-142EA3E0BB1F}" type="datetime1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2CB6-7558-F049-8579-BD7262122302}" type="datetime1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42A-59B4-4849-83B0-6D44DB604476}" type="datetime1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4855-D938-5B4E-A145-A9F938D72880}" type="datetime1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21" y="267717"/>
            <a:ext cx="8768358" cy="1160474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Deep learning estimation of tropical cyclone intensity </a:t>
            </a:r>
            <a:br>
              <a:rPr 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microwave satellite imagery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954" y="2161462"/>
            <a:ext cx="5949089" cy="1204979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Anthony Wimmers, Chris Velden</a:t>
            </a:r>
          </a:p>
          <a:p>
            <a:pPr algn="l">
              <a:lnSpc>
                <a:spcPct val="120000"/>
              </a:lnSpc>
            </a:pPr>
            <a:r>
              <a:rPr lang="en-US" sz="1800" dirty="0"/>
              <a:t>Cooperative Institute for Meteorological Satellite Studies</a:t>
            </a:r>
          </a:p>
          <a:p>
            <a:pPr algn="l">
              <a:lnSpc>
                <a:spcPct val="80000"/>
              </a:lnSpc>
            </a:pPr>
            <a:r>
              <a:rPr lang="en-US" sz="1800" dirty="0"/>
              <a:t>University of Wisconsin - Madison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99793" y="2370545"/>
            <a:ext cx="2145252" cy="89280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0">
              <a:solidFill>
                <a:srgbClr val="FFE701"/>
              </a:solidFill>
            </a:endParaRPr>
          </a:p>
        </p:txBody>
      </p:sp>
      <p:pic>
        <p:nvPicPr>
          <p:cNvPr id="14" name="Picture 10" descr="cimss-logo-b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35" y="2526791"/>
            <a:ext cx="935836" cy="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UW_logo_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31" y="2450289"/>
            <a:ext cx="857254" cy="7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953" y="3445462"/>
            <a:ext cx="4572000" cy="11910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Josh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Cossuth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U. S. Naval Research Laboratory</a:t>
            </a:r>
          </a:p>
          <a:p>
            <a:pPr>
              <a:lnSpc>
                <a:spcPct val="120000"/>
              </a:lnSpc>
            </a:pPr>
            <a:r>
              <a:rPr lang="en-US" dirty="0"/>
              <a:t>Washington, DC</a:t>
            </a:r>
          </a:p>
        </p:txBody>
      </p:sp>
      <p:pic>
        <p:nvPicPr>
          <p:cNvPr id="5" name="Picture 4" descr="nrl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41" y="3639945"/>
            <a:ext cx="1412779" cy="9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CNN model: ‘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DeepMicroNet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6617" y="4086084"/>
            <a:ext cx="2373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CE8A"/>
                </a:solidFill>
              </a:rPr>
              <a:t>15 Convolutional layers</a:t>
            </a:r>
          </a:p>
          <a:p>
            <a:r>
              <a:rPr lang="en-US" dirty="0">
                <a:solidFill>
                  <a:srgbClr val="EDCE8A"/>
                </a:solidFill>
              </a:rPr>
              <a:t>5 Pooling layers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2968" y="4117006"/>
            <a:ext cx="2460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CE8A"/>
                </a:solidFill>
              </a:rPr>
              <a:t>2 Fully connected layers</a:t>
            </a:r>
          </a:p>
          <a:p>
            <a:r>
              <a:rPr lang="en-US" dirty="0">
                <a:solidFill>
                  <a:srgbClr val="EDCE8A"/>
                </a:solidFill>
              </a:rPr>
              <a:t>with 50% dropout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189" y="4108368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CE8A"/>
                </a:solidFill>
              </a:rPr>
              <a:t>1 or 2 input layers</a:t>
            </a:r>
          </a:p>
          <a:p>
            <a:r>
              <a:rPr lang="en-US" dirty="0">
                <a:solidFill>
                  <a:srgbClr val="EDCE8A"/>
                </a:solidFill>
              </a:rPr>
              <a:t>(37 &amp; 89 GHz)</a:t>
            </a:r>
          </a:p>
          <a:p>
            <a:r>
              <a:rPr lang="en-US" dirty="0">
                <a:solidFill>
                  <a:srgbClr val="EDCE8A"/>
                </a:solidFill>
              </a:rPr>
              <a:t>at 64 x 64 </a:t>
            </a:r>
            <a:r>
              <a:rPr lang="en-US" dirty="0" err="1">
                <a:solidFill>
                  <a:srgbClr val="EDCE8A"/>
                </a:solidFill>
              </a:rPr>
              <a:t>px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1649A-B600-D94D-8FAC-C7E419F999B2}"/>
              </a:ext>
            </a:extLst>
          </p:cNvPr>
          <p:cNvSpPr/>
          <p:nvPr/>
        </p:nvSpPr>
        <p:spPr>
          <a:xfrm>
            <a:off x="5114925" y="7581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https://</a:t>
            </a:r>
            <a:r>
              <a:rPr lang="en-US" sz="1200" i="1" dirty="0" err="1"/>
              <a:t>tech.showmax.com</a:t>
            </a:r>
            <a:r>
              <a:rPr lang="en-US" sz="1200" i="1" dirty="0"/>
              <a:t>/2017/10/convnet-architectures/</a:t>
            </a:r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55FDA5F3-6AE3-8A45-A261-C7C0048E4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" y="1035132"/>
            <a:ext cx="8077783" cy="3008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F8104-A067-804A-BB5B-3425131854E7}"/>
              </a:ext>
            </a:extLst>
          </p:cNvPr>
          <p:cNvSpPr txBox="1"/>
          <p:nvPr/>
        </p:nvSpPr>
        <p:spPr>
          <a:xfrm>
            <a:off x="3749972" y="118111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Similar to this:</a:t>
            </a:r>
          </a:p>
        </p:txBody>
      </p:sp>
    </p:spTree>
    <p:extLst>
      <p:ext uri="{BB962C8B-B14F-4D97-AF65-F5344CB8AC3E}">
        <p14:creationId xmlns:p14="http://schemas.microsoft.com/office/powerpoint/2010/main" val="23457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14337" y="60074"/>
            <a:ext cx="4576271" cy="77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CNN model: ‘DeepMicroNet’</a:t>
            </a:r>
          </a:p>
        </p:txBody>
      </p:sp>
      <p:pic>
        <p:nvPicPr>
          <p:cNvPr id="8" name="Picture 7" descr="Macintosh HD:Users:wimmers:Dropbox:Apps:euler_uploader:dmnet:out:98_00e_copy:imgs_btrack4:paper_Cat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8" b="27950"/>
          <a:stretch/>
        </p:blipFill>
        <p:spPr bwMode="auto">
          <a:xfrm>
            <a:off x="265044" y="1383336"/>
            <a:ext cx="8700745" cy="22507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65043" y="3764001"/>
            <a:ext cx="8525566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457200">
              <a:lnSpc>
                <a:spcPct val="7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DeepMicroNet is set up as a </a:t>
            </a:r>
            <a:r>
              <a:rPr lang="en-US" sz="2000" u="sng" dirty="0">
                <a:solidFill>
                  <a:srgbClr val="F1D792"/>
                </a:solidFill>
              </a:rPr>
              <a:t>classification</a:t>
            </a:r>
            <a:r>
              <a:rPr lang="en-US" sz="2000" dirty="0">
                <a:solidFill>
                  <a:srgbClr val="F1D792"/>
                </a:solidFill>
              </a:rPr>
              <a:t> model, not a </a:t>
            </a:r>
            <a:r>
              <a:rPr lang="en-US" sz="2000" u="sng" dirty="0">
                <a:solidFill>
                  <a:srgbClr val="F1D792"/>
                </a:solidFill>
              </a:rPr>
              <a:t>regression</a:t>
            </a:r>
            <a:r>
              <a:rPr lang="en-US" sz="2000" dirty="0">
                <a:solidFill>
                  <a:srgbClr val="F1D792"/>
                </a:solidFill>
              </a:rPr>
              <a:t> model</a:t>
            </a:r>
          </a:p>
          <a:p>
            <a:pPr marL="517525" lvl="1" indent="-457200">
              <a:lnSpc>
                <a:spcPct val="7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Categories: 25 kt, 30 kt, </a:t>
            </a:r>
            <a:r>
              <a:rPr lang="mr-IN" sz="2000" dirty="0">
                <a:solidFill>
                  <a:srgbClr val="F1D792"/>
                </a:solidFill>
              </a:rPr>
              <a:t>…</a:t>
            </a:r>
            <a:r>
              <a:rPr lang="en-US" sz="2000" dirty="0">
                <a:solidFill>
                  <a:srgbClr val="F1D792"/>
                </a:solidFill>
              </a:rPr>
              <a:t> 160 kt</a:t>
            </a:r>
          </a:p>
          <a:p>
            <a:pPr marL="517525" lvl="1" indent="-457200">
              <a:lnSpc>
                <a:spcPct val="8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* </a:t>
            </a:r>
            <a:r>
              <a:rPr lang="en-US" sz="2000" u="sng" dirty="0">
                <a:solidFill>
                  <a:srgbClr val="F1D792"/>
                </a:solidFill>
              </a:rPr>
              <a:t>Not</a:t>
            </a:r>
            <a:r>
              <a:rPr lang="en-US" sz="2000" dirty="0">
                <a:solidFill>
                  <a:srgbClr val="F1D792"/>
                </a:solidFill>
              </a:rPr>
              <a:t> one-hot labeling. </a:t>
            </a:r>
            <a:r>
              <a:rPr lang="en-US" sz="2000" dirty="0">
                <a:solidFill>
                  <a:srgbClr val="EDCE8A"/>
                </a:solidFill>
              </a:rPr>
              <a:t>Instead of </a:t>
            </a:r>
            <a:r>
              <a:rPr lang="en-US" sz="2000" dirty="0"/>
              <a:t>[</a:t>
            </a:r>
            <a:r>
              <a:rPr lang="mr-IN" sz="2000" dirty="0"/>
              <a:t>…</a:t>
            </a:r>
            <a:r>
              <a:rPr lang="en-US" sz="2000" dirty="0"/>
              <a:t>, 0, 0, 1, 0, 0, </a:t>
            </a:r>
            <a:r>
              <a:rPr lang="mr-IN" sz="2000" dirty="0"/>
              <a:t>…</a:t>
            </a:r>
            <a:r>
              <a:rPr lang="en-US" sz="2000" dirty="0"/>
              <a:t>]</a:t>
            </a:r>
            <a:r>
              <a:rPr lang="en-US" sz="2000" dirty="0">
                <a:solidFill>
                  <a:srgbClr val="F1D792"/>
                </a:solidFill>
              </a:rPr>
              <a:t>, </a:t>
            </a:r>
            <a:r>
              <a:rPr lang="en-US" sz="2000" dirty="0">
                <a:solidFill>
                  <a:srgbClr val="F6E4B7"/>
                </a:solidFill>
              </a:rPr>
              <a:t>it takes </a:t>
            </a:r>
            <a:r>
              <a:rPr lang="en-US" sz="2000" dirty="0">
                <a:solidFill>
                  <a:srgbClr val="FFFFFF"/>
                </a:solidFill>
              </a:rPr>
              <a:t>[</a:t>
            </a:r>
            <a:r>
              <a:rPr lang="mr-IN" sz="2000" dirty="0">
                <a:solidFill>
                  <a:srgbClr val="FFFFFF"/>
                </a:solidFill>
              </a:rPr>
              <a:t>…</a:t>
            </a:r>
            <a:r>
              <a:rPr lang="en-US" sz="2000" dirty="0">
                <a:solidFill>
                  <a:srgbClr val="FFFFFF"/>
                </a:solidFill>
              </a:rPr>
              <a:t>, 0.10, 0.23, 0.34, 0.23, 0.10, </a:t>
            </a:r>
            <a:r>
              <a:rPr lang="mr-IN" sz="2000" dirty="0">
                <a:solidFill>
                  <a:srgbClr val="FFFFFF"/>
                </a:solidFill>
              </a:rPr>
              <a:t>…</a:t>
            </a:r>
            <a:r>
              <a:rPr lang="en-US" sz="2000" dirty="0">
                <a:solidFill>
                  <a:srgbClr val="FFFFFF"/>
                </a:solidFill>
              </a:rPr>
              <a:t>] </a:t>
            </a:r>
            <a:r>
              <a:rPr lang="en-US" sz="2000" dirty="0">
                <a:solidFill>
                  <a:srgbClr val="F6E4B7"/>
                </a:solidFill>
              </a:rPr>
              <a:t>because of uncertainty in the Best Track values.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739" y="3326336"/>
            <a:ext cx="330009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7072" y="1383336"/>
            <a:ext cx="330009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8429" y="1941240"/>
            <a:ext cx="475567" cy="1553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4430" y="1805262"/>
            <a:ext cx="69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Truth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89778" y="1361250"/>
            <a:ext cx="2463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Model estimate PDF, knots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AD6F7E-1618-3D46-8DD2-9E3C223917D2}"/>
              </a:ext>
            </a:extLst>
          </p:cNvPr>
          <p:cNvGrpSpPr/>
          <p:nvPr/>
        </p:nvGrpSpPr>
        <p:grpSpPr>
          <a:xfrm>
            <a:off x="979739" y="67689"/>
            <a:ext cx="2279801" cy="1250703"/>
            <a:chOff x="979739" y="67689"/>
            <a:chExt cx="2279801" cy="12507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201208-B136-264E-928B-A8BF0B55D7CD}"/>
                </a:ext>
              </a:extLst>
            </p:cNvPr>
            <p:cNvSpPr txBox="1"/>
            <p:nvPr/>
          </p:nvSpPr>
          <p:spPr>
            <a:xfrm>
              <a:off x="979739" y="67689"/>
              <a:ext cx="361735" cy="1553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8527D2DC-C403-5A4E-885B-03D1C2C6432C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3" t="51294" r="4321" b="27950"/>
            <a:stretch/>
          </p:blipFill>
          <p:spPr bwMode="auto">
            <a:xfrm>
              <a:off x="979739" y="188275"/>
              <a:ext cx="2279801" cy="11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943E19C2-ED7E-C24C-8F48-58BE15AAFAFC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6" t="52067" r="4321" b="43504"/>
            <a:stretch/>
          </p:blipFill>
          <p:spPr bwMode="auto">
            <a:xfrm>
              <a:off x="1341474" y="67689"/>
              <a:ext cx="1918066" cy="241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718B1DC8-577F-5540-9432-5265FC72834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6" t="58999" r="14253" b="30749"/>
            <a:stretch/>
          </p:blipFill>
          <p:spPr bwMode="auto">
            <a:xfrm>
              <a:off x="2750077" y="96252"/>
              <a:ext cx="61877" cy="1083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74D511BA-D3C8-EB4F-A95A-A99ADA33702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6" t="58999" r="14253" b="30749"/>
            <a:stretch/>
          </p:blipFill>
          <p:spPr bwMode="auto">
            <a:xfrm>
              <a:off x="2686746" y="418812"/>
              <a:ext cx="61878" cy="752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B79956D0-1FCE-A547-A492-74A00519BFEF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6" t="58999" r="14253" b="30749"/>
            <a:stretch/>
          </p:blipFill>
          <p:spPr bwMode="auto">
            <a:xfrm>
              <a:off x="2811954" y="418812"/>
              <a:ext cx="61878" cy="752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BC7A8B-8B0B-7C4F-8640-C74DC2656130}"/>
                </a:ext>
              </a:extLst>
            </p:cNvPr>
            <p:cNvSpPr txBox="1"/>
            <p:nvPr/>
          </p:nvSpPr>
          <p:spPr>
            <a:xfrm>
              <a:off x="2162248" y="617298"/>
              <a:ext cx="526484" cy="5274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473B21-4430-4C49-A528-4C12450CBA71}"/>
                </a:ext>
              </a:extLst>
            </p:cNvPr>
            <p:cNvSpPr txBox="1"/>
            <p:nvPr/>
          </p:nvSpPr>
          <p:spPr>
            <a:xfrm>
              <a:off x="2873831" y="617297"/>
              <a:ext cx="278443" cy="5274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2100522B-25B4-9145-A9F8-5FE54F7E8E1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6" t="58999" r="14253" b="30749"/>
            <a:stretch/>
          </p:blipFill>
          <p:spPr bwMode="auto">
            <a:xfrm>
              <a:off x="2624868" y="842209"/>
              <a:ext cx="63863" cy="318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Macintosh HD:Users:wimmers:Dropbox:Apps:euler_uploader:dmnet:out:98_00e_copy:imgs_btrack4:paper_Cat5.png">
              <a:extLst>
                <a:ext uri="{FF2B5EF4-FFF2-40B4-BE49-F238E27FC236}">
                  <a16:creationId xmlns:a16="http://schemas.microsoft.com/office/drawing/2014/main" id="{8867AAF3-2193-DE42-8580-1109EFED06BB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6" t="58999" r="14253" b="30749"/>
            <a:stretch/>
          </p:blipFill>
          <p:spPr bwMode="auto">
            <a:xfrm>
              <a:off x="2872380" y="838898"/>
              <a:ext cx="63863" cy="3187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193681-9E62-0947-BA18-5B21104CD720}"/>
              </a:ext>
            </a:extLst>
          </p:cNvPr>
          <p:cNvSpPr txBox="1"/>
          <p:nvPr/>
        </p:nvSpPr>
        <p:spPr>
          <a:xfrm>
            <a:off x="1324958" y="112194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“probabilistic label”:</a:t>
            </a:r>
          </a:p>
        </p:txBody>
      </p:sp>
    </p:spTree>
    <p:extLst>
      <p:ext uri="{BB962C8B-B14F-4D97-AF65-F5344CB8AC3E}">
        <p14:creationId xmlns:p14="http://schemas.microsoft.com/office/powerpoint/2010/main" val="34541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Training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076" y="1439707"/>
            <a:ext cx="24440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lvl="1" indent="-223838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Training process minimizes cross-entropy (“Loss”)</a:t>
            </a:r>
          </a:p>
          <a:p>
            <a:pPr marL="223838" lvl="1" indent="-223838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Converges at 20-40 epochs</a:t>
            </a:r>
          </a:p>
        </p:txBody>
      </p:sp>
      <p:pic>
        <p:nvPicPr>
          <p:cNvPr id="7" name="Picture 6" descr="Macintosh HD:Users:wimmers:Dropbox:Apps:euler_uploader:dmnet:out:etc:train_curv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24" y="239513"/>
            <a:ext cx="6315196" cy="4615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55232" y="2111169"/>
            <a:ext cx="244409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wimmers:Documents:PapersMine:DeepMicroNet2.0:Fig4_37vs89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 bwMode="auto">
          <a:xfrm>
            <a:off x="82281" y="1130155"/>
            <a:ext cx="4197549" cy="309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wimmers:Dropbox:Apps:euler_uploader:dmnet:out:etc:stats_btrack_sensor_rm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50" y="1134936"/>
            <a:ext cx="4629099" cy="3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37 vs. 89 GHz imagery vs. both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094" y="1376581"/>
            <a:ext cx="71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37 GHz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2767" y="2862877"/>
            <a:ext cx="74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89 GHz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41" y="4425275"/>
            <a:ext cx="86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Both channels supply relevant information, but 89 GHz is clearly better for estimating intensity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575" y="118023"/>
            <a:ext cx="3054164" cy="125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performance</a:t>
            </a:r>
          </a:p>
        </p:txBody>
      </p:sp>
      <p:pic>
        <p:nvPicPr>
          <p:cNvPr id="9" name="Picture 8" descr="Macintosh HD:Users:wimmers:Dropbox:Apps:euler_uploader:dmnet:out:98_00e_copy:imgs_btrack4:paper_T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6767"/>
          <a:stretch/>
        </p:blipFill>
        <p:spPr bwMode="auto">
          <a:xfrm>
            <a:off x="3472427" y="32014"/>
            <a:ext cx="5331539" cy="5071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243349" y="538224"/>
            <a:ext cx="1275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Typical model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underestimate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852" y="4108037"/>
            <a:ext cx="1214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Typical model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overestimate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560" y="2255852"/>
            <a:ext cx="264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Tropical depression</a:t>
            </a:r>
          </a:p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(25-34 kt)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80298" y="203203"/>
            <a:ext cx="71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37 GHz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5092" y="238911"/>
            <a:ext cx="74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89 GHz</a:t>
            </a:r>
          </a:p>
        </p:txBody>
      </p:sp>
    </p:spTree>
    <p:extLst>
      <p:ext uri="{BB962C8B-B14F-4D97-AF65-F5344CB8AC3E}">
        <p14:creationId xmlns:p14="http://schemas.microsoft.com/office/powerpoint/2010/main" val="2060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575" y="118023"/>
            <a:ext cx="3054164" cy="125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4753" y="2255852"/>
            <a:ext cx="1554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Category 1</a:t>
            </a:r>
          </a:p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(65-83 kt)</a:t>
            </a:r>
          </a:p>
        </p:txBody>
      </p:sp>
      <p:pic>
        <p:nvPicPr>
          <p:cNvPr id="7" name="Picture 6" descr="Macintosh HD:Users:wimmers:Dropbox:Apps:euler_uploader:dmnet:out:98_00e_copy:imgs_btrack4:paper_Cat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6246"/>
          <a:stretch/>
        </p:blipFill>
        <p:spPr bwMode="auto">
          <a:xfrm>
            <a:off x="3393980" y="1"/>
            <a:ext cx="54047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243349" y="538224"/>
            <a:ext cx="1275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Typical model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underestimate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852" y="3851933"/>
            <a:ext cx="1214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Typical model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overestimate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91954" y="170074"/>
            <a:ext cx="71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37 GHz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6748" y="205782"/>
            <a:ext cx="74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89 GHz</a:t>
            </a:r>
          </a:p>
        </p:txBody>
      </p:sp>
    </p:spTree>
    <p:extLst>
      <p:ext uri="{BB962C8B-B14F-4D97-AF65-F5344CB8AC3E}">
        <p14:creationId xmlns:p14="http://schemas.microsoft.com/office/powerpoint/2010/main" val="65933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575" y="118023"/>
            <a:ext cx="3054164" cy="125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4322" y="2255852"/>
            <a:ext cx="1615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Category 4</a:t>
            </a:r>
          </a:p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(113-135 kt)</a:t>
            </a:r>
          </a:p>
        </p:txBody>
      </p:sp>
      <p:pic>
        <p:nvPicPr>
          <p:cNvPr id="8" name="Picture 7" descr="Macintosh HD:Users:wimmers:Dropbox:Apps:euler_uploader:dmnet:out:98_00e_copy:imgs_btrack4:paper_Cat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6941"/>
          <a:stretch/>
        </p:blipFill>
        <p:spPr bwMode="auto">
          <a:xfrm>
            <a:off x="3458017" y="1"/>
            <a:ext cx="537273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05375" y="276614"/>
            <a:ext cx="1275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Typical model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underestimate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5375" y="3995827"/>
            <a:ext cx="1214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Typical model</a:t>
            </a:r>
          </a:p>
          <a:p>
            <a:pPr algn="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overestimate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69255" y="159031"/>
            <a:ext cx="71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37 GHz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049" y="194739"/>
            <a:ext cx="74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89 GHz</a:t>
            </a:r>
          </a:p>
        </p:txBody>
      </p:sp>
    </p:spTree>
    <p:extLst>
      <p:ext uri="{BB962C8B-B14F-4D97-AF65-F5344CB8AC3E}">
        <p14:creationId xmlns:p14="http://schemas.microsoft.com/office/powerpoint/2010/main" val="159638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575" y="118023"/>
            <a:ext cx="6008702" cy="54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statistics</a:t>
            </a:r>
          </a:p>
        </p:txBody>
      </p:sp>
      <p:pic>
        <p:nvPicPr>
          <p:cNvPr id="7" name="Picture 6" descr="Macintosh HD:Users:wimmers:Dropbox:Apps:euler_uploader:dmnet:out:98_00e:imgs_btrack4:stats_scat_heat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"/>
          <a:stretch/>
        </p:blipFill>
        <p:spPr bwMode="auto">
          <a:xfrm>
            <a:off x="0" y="847645"/>
            <a:ext cx="4471941" cy="384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2087" y="470791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 = 14.6 kt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044" y="858688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Testing against all Best Track values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8671" y="847645"/>
            <a:ext cx="4404693" cy="4230777"/>
            <a:chOff x="4578671" y="847645"/>
            <a:chExt cx="4404693" cy="4230777"/>
          </a:xfrm>
        </p:grpSpPr>
        <p:pic>
          <p:nvPicPr>
            <p:cNvPr id="9" name="Picture 8" descr="Macintosh HD:Users:wimmers:Dropbox:Apps:euler_uploader:dmnet:out:98_00e:imgs_recon4:stats_scat_heat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4"/>
            <a:stretch/>
          </p:blipFill>
          <p:spPr bwMode="auto">
            <a:xfrm>
              <a:off x="4578671" y="847645"/>
              <a:ext cx="4404693" cy="3843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883965" y="4709090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RMSE = 10.6 kt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2144" y="858688"/>
              <a:ext cx="3731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Testing against all recon-aided values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27314" y="3478696"/>
            <a:ext cx="2898251" cy="738664"/>
            <a:chOff x="5627314" y="3478696"/>
            <a:chExt cx="2898251" cy="738664"/>
          </a:xfrm>
        </p:grpSpPr>
        <p:sp>
          <p:nvSpPr>
            <p:cNvPr id="11" name="Oval 10"/>
            <p:cNvSpPr/>
            <p:nvPr/>
          </p:nvSpPr>
          <p:spPr>
            <a:xfrm rot="19753613">
              <a:off x="5627314" y="3639698"/>
              <a:ext cx="757841" cy="466892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2494" y="3478696"/>
              <a:ext cx="1963071" cy="738664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C02FF"/>
                  </a:solidFill>
                </a:rPr>
                <a:t>1. Low bias in trop depression </a:t>
              </a:r>
              <a:r>
                <a:rPr lang="mr-IN" sz="1400" dirty="0">
                  <a:solidFill>
                    <a:srgbClr val="FC02FF"/>
                  </a:solidFill>
                </a:rPr>
                <a:t>–</a:t>
              </a:r>
              <a:r>
                <a:rPr lang="en-US" sz="1400" dirty="0">
                  <a:solidFill>
                    <a:srgbClr val="FC02FF"/>
                  </a:solidFill>
                </a:rPr>
                <a:t> trop storm range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20294" y="1794136"/>
            <a:ext cx="1230422" cy="1170993"/>
            <a:chOff x="7020294" y="1794136"/>
            <a:chExt cx="1230422" cy="1170993"/>
          </a:xfrm>
        </p:grpSpPr>
        <p:sp>
          <p:nvSpPr>
            <p:cNvPr id="16" name="Oval 15"/>
            <p:cNvSpPr/>
            <p:nvPr/>
          </p:nvSpPr>
          <p:spPr>
            <a:xfrm rot="19753613">
              <a:off x="7426785" y="1794136"/>
              <a:ext cx="757841" cy="466892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0294" y="2441909"/>
              <a:ext cx="1230422" cy="523220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C02FF"/>
                  </a:solidFill>
                </a:rPr>
                <a:t>3. Low bias in Cat 5 range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66439" y="1633134"/>
            <a:ext cx="1908734" cy="869943"/>
            <a:chOff x="5366439" y="1633134"/>
            <a:chExt cx="1908734" cy="869943"/>
          </a:xfrm>
        </p:grpSpPr>
        <p:sp>
          <p:nvSpPr>
            <p:cNvPr id="15" name="Oval 14"/>
            <p:cNvSpPr/>
            <p:nvPr/>
          </p:nvSpPr>
          <p:spPr>
            <a:xfrm rot="19753613">
              <a:off x="6517332" y="2036185"/>
              <a:ext cx="757841" cy="466892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6439" y="1633134"/>
              <a:ext cx="1230422" cy="523220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C02FF"/>
                  </a:solidFill>
                </a:rPr>
                <a:t>2. High bias in Cat 3-4 range</a:t>
              </a: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TC forecasters estimate intensity today (when limited to satellite)?</a:t>
            </a:r>
          </a:p>
        </p:txBody>
      </p:sp>
      <p:pic>
        <p:nvPicPr>
          <p:cNvPr id="2" name="Picture 1" descr="DVim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3" y="705421"/>
            <a:ext cx="5615468" cy="417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130" y="1220671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“The Dvorak Technique”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D79DEA0-9BCF-8942-8981-B60BA9967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178627"/>
            <a:ext cx="5208173" cy="47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575" y="118023"/>
            <a:ext cx="6008702" cy="54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8671" y="847645"/>
            <a:ext cx="4404693" cy="4230777"/>
            <a:chOff x="4578671" y="847645"/>
            <a:chExt cx="4404693" cy="4230777"/>
          </a:xfrm>
        </p:grpSpPr>
        <p:pic>
          <p:nvPicPr>
            <p:cNvPr id="9" name="Picture 8" descr="Macintosh HD:Users:wimmers:Dropbox:Apps:euler_uploader:dmnet:out:98_00e:imgs_recon4:stats_scat_heat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4"/>
            <a:stretch/>
          </p:blipFill>
          <p:spPr bwMode="auto">
            <a:xfrm>
              <a:off x="4578671" y="847645"/>
              <a:ext cx="4404693" cy="3843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883965" y="4709090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RMSE = 10.6 kt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2144" y="858688"/>
              <a:ext cx="3731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Testing against all recon-aided values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27314" y="3478696"/>
            <a:ext cx="2898251" cy="738664"/>
            <a:chOff x="5627314" y="3478696"/>
            <a:chExt cx="2898251" cy="738664"/>
          </a:xfrm>
        </p:grpSpPr>
        <p:sp>
          <p:nvSpPr>
            <p:cNvPr id="11" name="Oval 10"/>
            <p:cNvSpPr/>
            <p:nvPr/>
          </p:nvSpPr>
          <p:spPr>
            <a:xfrm rot="19753613">
              <a:off x="5627314" y="3639698"/>
              <a:ext cx="757841" cy="466892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2494" y="3478696"/>
              <a:ext cx="1963071" cy="738664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C02FF"/>
                  </a:solidFill>
                </a:rPr>
                <a:t>1. Low bias in trop depression </a:t>
              </a:r>
              <a:r>
                <a:rPr lang="mr-IN" sz="1400" dirty="0">
                  <a:solidFill>
                    <a:srgbClr val="FC02FF"/>
                  </a:solidFill>
                </a:rPr>
                <a:t>–</a:t>
              </a:r>
              <a:r>
                <a:rPr lang="en-US" sz="1400" dirty="0">
                  <a:solidFill>
                    <a:srgbClr val="FC02FF"/>
                  </a:solidFill>
                </a:rPr>
                <a:t> trop storm range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20294" y="1794136"/>
            <a:ext cx="1230422" cy="1170993"/>
            <a:chOff x="7020294" y="1794136"/>
            <a:chExt cx="1230422" cy="1170993"/>
          </a:xfrm>
        </p:grpSpPr>
        <p:sp>
          <p:nvSpPr>
            <p:cNvPr id="16" name="Oval 15"/>
            <p:cNvSpPr/>
            <p:nvPr/>
          </p:nvSpPr>
          <p:spPr>
            <a:xfrm rot="19753613">
              <a:off x="7426785" y="1794136"/>
              <a:ext cx="757841" cy="466892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0294" y="2441909"/>
              <a:ext cx="1230422" cy="523220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C02FF"/>
                  </a:solidFill>
                </a:rPr>
                <a:t>3. Low bias in Cat 5 range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66439" y="1633134"/>
            <a:ext cx="1908734" cy="869943"/>
            <a:chOff x="5366439" y="1633134"/>
            <a:chExt cx="1908734" cy="869943"/>
          </a:xfrm>
        </p:grpSpPr>
        <p:sp>
          <p:nvSpPr>
            <p:cNvPr id="15" name="Oval 14"/>
            <p:cNvSpPr/>
            <p:nvPr/>
          </p:nvSpPr>
          <p:spPr>
            <a:xfrm rot="19753613">
              <a:off x="6517332" y="2036185"/>
              <a:ext cx="757841" cy="466892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66439" y="1633134"/>
              <a:ext cx="1230422" cy="523220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C02FF"/>
                  </a:solidFill>
                </a:rPr>
                <a:t>2. High bias in Cat 3-4 range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572" y="1162166"/>
            <a:ext cx="4088636" cy="3828589"/>
            <a:chOff x="304572" y="1162166"/>
            <a:chExt cx="4088636" cy="3828589"/>
          </a:xfrm>
        </p:grpSpPr>
        <p:pic>
          <p:nvPicPr>
            <p:cNvPr id="23" name="Picture 22" descr="i1520-0434-25-5-1362-f03.gif"/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365"/>
            <a:stretch/>
          </p:blipFill>
          <p:spPr>
            <a:xfrm>
              <a:off x="304572" y="1162166"/>
              <a:ext cx="4066550" cy="300382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0144" y="4159758"/>
              <a:ext cx="40530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Figure 3 from </a:t>
              </a:r>
              <a:r>
                <a:rPr lang="en-US" sz="1200" dirty="0" err="1"/>
                <a:t>Knaff</a:t>
              </a:r>
              <a:r>
                <a:rPr lang="en-US" sz="1200" dirty="0"/>
                <a:t>, J., D. Brown, J. Courtney, G. </a:t>
              </a:r>
              <a:r>
                <a:rPr lang="en-US" sz="1200" dirty="0" err="1"/>
                <a:t>Gallina</a:t>
              </a:r>
              <a:r>
                <a:rPr lang="en-US" sz="1200" dirty="0"/>
                <a:t>, and J. </a:t>
              </a:r>
              <a:r>
                <a:rPr lang="en-US" sz="1200" dirty="0" err="1"/>
                <a:t>Beven</a:t>
              </a:r>
              <a:r>
                <a:rPr lang="en-US" sz="1200" dirty="0"/>
                <a:t> II, 2010: An evaluation of Dvorak technique–based tropical cyclone intensity estimates. </a:t>
              </a:r>
              <a:r>
                <a:rPr lang="en-US" sz="1200" i="1" dirty="0" err="1"/>
                <a:t>Wea</a:t>
              </a:r>
              <a:r>
                <a:rPr lang="en-US" sz="1200" i="1" dirty="0"/>
                <a:t>. Forecasting</a:t>
              </a:r>
              <a:r>
                <a:rPr lang="en-US" sz="1200" dirty="0"/>
                <a:t>, 25, 1362–1379.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04347" y="2226465"/>
            <a:ext cx="1010515" cy="993321"/>
            <a:chOff x="1104347" y="2226465"/>
            <a:chExt cx="1010515" cy="993321"/>
          </a:xfrm>
        </p:grpSpPr>
        <p:sp>
          <p:nvSpPr>
            <p:cNvPr id="25" name="Oval 24"/>
            <p:cNvSpPr/>
            <p:nvPr/>
          </p:nvSpPr>
          <p:spPr>
            <a:xfrm>
              <a:off x="1104347" y="2226465"/>
              <a:ext cx="1010515" cy="690247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06713" y="2850454"/>
              <a:ext cx="281114" cy="369332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C02FF"/>
                  </a:solidFill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02596" y="1484512"/>
            <a:ext cx="1195244" cy="937518"/>
            <a:chOff x="2302596" y="1484512"/>
            <a:chExt cx="1195244" cy="937518"/>
          </a:xfrm>
        </p:grpSpPr>
        <p:sp>
          <p:nvSpPr>
            <p:cNvPr id="27" name="Oval 26"/>
            <p:cNvSpPr/>
            <p:nvPr/>
          </p:nvSpPr>
          <p:spPr>
            <a:xfrm>
              <a:off x="2302596" y="1550770"/>
              <a:ext cx="1010515" cy="871260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16726" y="1484512"/>
              <a:ext cx="281114" cy="369332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C02FF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67346" y="2664079"/>
            <a:ext cx="725862" cy="960909"/>
            <a:chOff x="3667346" y="2664079"/>
            <a:chExt cx="725862" cy="960909"/>
          </a:xfrm>
        </p:grpSpPr>
        <p:sp>
          <p:nvSpPr>
            <p:cNvPr id="29" name="Oval 28"/>
            <p:cNvSpPr/>
            <p:nvPr/>
          </p:nvSpPr>
          <p:spPr>
            <a:xfrm>
              <a:off x="3909436" y="2664079"/>
              <a:ext cx="483772" cy="960909"/>
            </a:xfrm>
            <a:prstGeom prst="ellipse">
              <a:avLst/>
            </a:prstGeom>
            <a:noFill/>
            <a:ln w="38100" cmpd="sng">
              <a:solidFill>
                <a:srgbClr val="FC0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67346" y="3244345"/>
              <a:ext cx="281114" cy="369332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C02FF"/>
                  </a:solidFill>
                </a:rPr>
                <a:t>3</a:t>
              </a: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575" y="118023"/>
            <a:ext cx="6008702" cy="54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statistics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DDD8E8F-9819-8A4C-B933-A558052F25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99" y="661612"/>
            <a:ext cx="4579465" cy="305297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7B624BF-DDB1-DB41-8831-E7AD3C18B233}"/>
              </a:ext>
            </a:extLst>
          </p:cNvPr>
          <p:cNvSpPr/>
          <p:nvPr/>
        </p:nvSpPr>
        <p:spPr>
          <a:xfrm>
            <a:off x="98857" y="3838931"/>
            <a:ext cx="87525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This indicates a strong hypothesis that the microwave channels simply have less sensitivity in the Cat 1-2 (and Cat 5) range.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(Not shown): Model uncertainty matches </a:t>
            </a:r>
            <a:r>
              <a:rPr lang="en-US" sz="2000" i="1" dirty="0">
                <a:solidFill>
                  <a:srgbClr val="F1D792"/>
                </a:solidFill>
              </a:rPr>
              <a:t>Best Track </a:t>
            </a:r>
            <a:r>
              <a:rPr lang="en-US" sz="2000" dirty="0">
                <a:solidFill>
                  <a:srgbClr val="F1D792"/>
                </a:solidFill>
              </a:rPr>
              <a:t>uncertainty correctly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performance: Additional notes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8281" y="927490"/>
            <a:ext cx="84955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These results are as reliable as the methods used on geo imagery for the last </a:t>
            </a:r>
            <a:r>
              <a:rPr lang="en-US" sz="2000" b="1" dirty="0">
                <a:solidFill>
                  <a:srgbClr val="F1D792"/>
                </a:solidFill>
              </a:rPr>
              <a:t>45 years</a:t>
            </a:r>
            <a:r>
              <a:rPr lang="en-US" sz="2000" dirty="0">
                <a:solidFill>
                  <a:srgbClr val="F1D792"/>
                </a:solidFill>
              </a:rPr>
              <a:t>, require no expert knowledge, and will improve with more development.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Thanks to deep learning, we have a new capability of </a:t>
            </a:r>
            <a:r>
              <a:rPr lang="en-US" sz="2000" i="1" dirty="0">
                <a:solidFill>
                  <a:srgbClr val="F1D792"/>
                </a:solidFill>
              </a:rPr>
              <a:t>probabilistic</a:t>
            </a:r>
            <a:r>
              <a:rPr lang="en-US" sz="2000" dirty="0">
                <a:solidFill>
                  <a:srgbClr val="F1D792"/>
                </a:solidFill>
              </a:rPr>
              <a:t> estimation of TC intensity from satellite.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Deep learning also reveals aspects of the data that came as a surprise:</a:t>
            </a:r>
          </a:p>
          <a:p>
            <a:pPr marL="974725" lvl="2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/>
              <a:t>Sensitivity of 37 GHz to Cat 5 intensities?</a:t>
            </a:r>
          </a:p>
          <a:p>
            <a:pPr marL="974725" lvl="2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/>
              <a:t>Potential for “fixing” the Best Track record (subtracting bias)?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wimmers:Dropbox:Apps:euler_uploader:dmnet:out:etc:stats_both_fx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24" y="2948609"/>
            <a:ext cx="2994176" cy="19961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Macintosh HD:Users:wimmers:Dropbox:Apps:euler_uploader:dmnet:out:98_00e:imgs_recon4:stats_scat_heat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"/>
          <a:stretch/>
        </p:blipFill>
        <p:spPr bwMode="auto">
          <a:xfrm>
            <a:off x="2447280" y="2326974"/>
            <a:ext cx="3110611" cy="271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wimmers:Dropbox:Apps:euler_uploader:dmnet:out:98_00e_copy:imgs_btrack4:paper_TD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6767"/>
          <a:stretch/>
        </p:blipFill>
        <p:spPr bwMode="auto">
          <a:xfrm>
            <a:off x="6162248" y="143032"/>
            <a:ext cx="2752140" cy="261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wimmers:Dropbox:Apps:euler_uploader:dmnet:out:etc:stats_btrack_sensor_rms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" y="3148275"/>
            <a:ext cx="2484150" cy="1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wimmers:Dropbox:Apps:euler_uploader:dmnet:out:etc:train_curve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04" y="143032"/>
            <a:ext cx="2644654" cy="1933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5296" y="26513"/>
            <a:ext cx="1096375" cy="685800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Q/A?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88801-B1DB-1543-ADF9-7BE4BECDE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" y="1114562"/>
            <a:ext cx="1905000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1A1ABE-2431-E547-A072-DEB4C4A7603B}"/>
              </a:ext>
            </a:extLst>
          </p:cNvPr>
          <p:cNvSpPr txBox="1"/>
          <p:nvPr/>
        </p:nvSpPr>
        <p:spPr>
          <a:xfrm>
            <a:off x="116171" y="803419"/>
            <a:ext cx="1751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Mon. </a:t>
            </a:r>
            <a:r>
              <a:rPr lang="en-US" sz="1200" i="1" dirty="0" err="1"/>
              <a:t>Wea</a:t>
            </a:r>
            <a:r>
              <a:rPr lang="en-US" sz="1200" i="1" dirty="0"/>
              <a:t>. Rev., in press:</a:t>
            </a:r>
          </a:p>
        </p:txBody>
      </p:sp>
      <p:pic>
        <p:nvPicPr>
          <p:cNvPr id="7" name="Picture 6" descr="DVim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86" y="757378"/>
            <a:ext cx="1791183" cy="13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performance: Summary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513" y="927490"/>
            <a:ext cx="82293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When DeepMicroNet tests on the type of data used to train, RMSE = 14.3 kt. When it tests on a more accurate type of data, RMSE = 10.6 kt.</a:t>
            </a:r>
          </a:p>
          <a:p>
            <a:pPr marL="974725" lvl="2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/>
              <a:t>Thus, DeepMicroNet is able to overcome much of the </a:t>
            </a:r>
            <a:r>
              <a:rPr lang="en-US" sz="2000" i="1" dirty="0"/>
              <a:t>random</a:t>
            </a:r>
            <a:r>
              <a:rPr lang="en-US" sz="2000" dirty="0"/>
              <a:t> </a:t>
            </a:r>
            <a:r>
              <a:rPr lang="en-US" sz="2000" i="1" dirty="0"/>
              <a:t>error</a:t>
            </a:r>
            <a:r>
              <a:rPr lang="en-US" sz="2000" dirty="0"/>
              <a:t> in the labeling data without help.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But DeepMicroNet retains the same </a:t>
            </a:r>
            <a:r>
              <a:rPr lang="en-US" sz="2000" i="1" dirty="0">
                <a:solidFill>
                  <a:srgbClr val="F1D792"/>
                </a:solidFill>
              </a:rPr>
              <a:t>biases</a:t>
            </a:r>
            <a:r>
              <a:rPr lang="en-US" sz="2000" dirty="0">
                <a:solidFill>
                  <a:srgbClr val="F1D792"/>
                </a:solidFill>
              </a:rPr>
              <a:t> as the labeling data (the Best Track). </a:t>
            </a:r>
          </a:p>
          <a:p>
            <a:pPr marL="974725" lvl="2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Thus there is still room for substantial improvement in the model by correcting biases in the labeling data.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Still, RMSE = 10.6 kt is already close to the state of the art for satellite-based intensity estimation (within 1 kt).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should you care?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513" y="927490"/>
            <a:ext cx="822935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/>
              <a:t>This deals with: </a:t>
            </a:r>
            <a:r>
              <a:rPr lang="en-US" sz="2000" dirty="0">
                <a:solidFill>
                  <a:srgbClr val="F1D792"/>
                </a:solidFill>
              </a:rPr>
              <a:t>Selecting the right problem to solve,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Using </a:t>
            </a:r>
            <a:r>
              <a:rPr lang="en-US" sz="2000" i="1" dirty="0">
                <a:solidFill>
                  <a:srgbClr val="F1D792"/>
                </a:solidFill>
              </a:rPr>
              <a:t>probabilistic</a:t>
            </a:r>
            <a:r>
              <a:rPr lang="en-US" sz="2000" dirty="0">
                <a:solidFill>
                  <a:srgbClr val="F1D792"/>
                </a:solidFill>
              </a:rPr>
              <a:t> inputs,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Avoiding the regression-to-mean problem (partially),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Producing </a:t>
            </a:r>
            <a:r>
              <a:rPr lang="en-US" sz="2000" i="1" dirty="0">
                <a:solidFill>
                  <a:srgbClr val="F1D792"/>
                </a:solidFill>
              </a:rPr>
              <a:t>uncertainty</a:t>
            </a:r>
            <a:r>
              <a:rPr lang="en-US" sz="2000" dirty="0">
                <a:solidFill>
                  <a:srgbClr val="F1D792"/>
                </a:solidFill>
              </a:rPr>
              <a:t> with a numerical output,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Validating on two tiers of truth data,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Making conclusions that scientists and forecasters care about.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TC forecasters estimate intensity today (when limited to satellite)?</a:t>
            </a:r>
          </a:p>
        </p:txBody>
      </p:sp>
      <p:pic>
        <p:nvPicPr>
          <p:cNvPr id="2" name="Picture 1" descr="DVim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3" y="705421"/>
            <a:ext cx="5615468" cy="417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130" y="1220671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“The Dvorak Technique”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vorak_CB-Shear_patter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05" y="1739399"/>
            <a:ext cx="7224871" cy="308119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TC forecasters estimate intensity today (when limited to satellite)?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130" y="1220671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“The Dvorak Technique”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TC forecasters estimate intensity today (when limited to satellite)?</a:t>
            </a:r>
          </a:p>
        </p:txBody>
      </p:sp>
      <p:pic>
        <p:nvPicPr>
          <p:cNvPr id="2" name="Picture 1" descr="DVim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3" y="705421"/>
            <a:ext cx="5615468" cy="417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130" y="1220671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“The Dvorak Technique”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130" y="2712875"/>
            <a:ext cx="4087718" cy="203132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CE8A"/>
                </a:solidFill>
              </a:rPr>
              <a:t>Also, more recently: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Warm core anomaly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Advanced Dvorak Technique (automated, IR differences)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Deviation Angle Variance Technique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SATCON (composite method)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Other CNNs applied to Geo 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TC forecasters estimate intensity today (when limited to satellite)?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11" y="696932"/>
            <a:ext cx="5631142" cy="42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130" y="1220670"/>
            <a:ext cx="265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what about high-resolution microwave?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TC forecasters estimate intensity today (when limited to satellite)?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130" y="1220670"/>
            <a:ext cx="265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what about high-resolution microwave?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/>
        </p:blipFill>
        <p:spPr>
          <a:xfrm>
            <a:off x="3173914" y="1468784"/>
            <a:ext cx="5741485" cy="1193458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/>
          <a:stretch/>
        </p:blipFill>
        <p:spPr>
          <a:xfrm>
            <a:off x="3173918" y="3239355"/>
            <a:ext cx="5741481" cy="1190389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173918" y="4468074"/>
            <a:ext cx="574148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39 hr eyewall evolution of Typhoon Nuri (2008)</a:t>
            </a:r>
          </a:p>
        </p:txBody>
      </p:sp>
      <p:sp>
        <p:nvSpPr>
          <p:cNvPr id="12" name="Oval 11"/>
          <p:cNvSpPr/>
          <p:nvPr/>
        </p:nvSpPr>
        <p:spPr>
          <a:xfrm>
            <a:off x="5066552" y="3673215"/>
            <a:ext cx="508446" cy="493458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FC02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95508" y="2221347"/>
            <a:ext cx="2306773" cy="1451868"/>
          </a:xfrm>
          <a:prstGeom prst="straightConnector1">
            <a:avLst/>
          </a:prstGeom>
          <a:ln w="412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6430" y="2794492"/>
            <a:ext cx="124005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8/18 </a:t>
            </a:r>
            <a:r>
              <a:rPr lang="en-US" sz="1400" b="1" dirty="0">
                <a:solidFill>
                  <a:schemeClr val="bg1"/>
                </a:solidFill>
              </a:rPr>
              <a:t>0750</a:t>
            </a:r>
            <a:r>
              <a:rPr lang="en-US" sz="1400" dirty="0">
                <a:solidFill>
                  <a:schemeClr val="bg1"/>
                </a:solidFill>
              </a:rPr>
              <a:t> UTC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2970" y="2812534"/>
            <a:ext cx="12294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8/18 </a:t>
            </a:r>
            <a:r>
              <a:rPr lang="en-US" sz="1400" b="1" dirty="0">
                <a:solidFill>
                  <a:schemeClr val="bg1"/>
                </a:solidFill>
              </a:rPr>
              <a:t>2053</a:t>
            </a:r>
            <a:r>
              <a:rPr lang="en-US" sz="1400" dirty="0">
                <a:solidFill>
                  <a:schemeClr val="bg1"/>
                </a:solidFill>
              </a:rPr>
              <a:t> UTC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2365" y="2804610"/>
            <a:ext cx="124571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8/19 </a:t>
            </a:r>
            <a:r>
              <a:rPr lang="en-US" sz="1400" b="1" dirty="0">
                <a:solidFill>
                  <a:schemeClr val="bg1"/>
                </a:solidFill>
              </a:rPr>
              <a:t>1539</a:t>
            </a:r>
            <a:r>
              <a:rPr lang="en-US" sz="1400" dirty="0">
                <a:solidFill>
                  <a:schemeClr val="bg1"/>
                </a:solidFill>
              </a:rPr>
              <a:t> UTC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7675" y="2817548"/>
            <a:ext cx="12509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8/19 </a:t>
            </a:r>
            <a:r>
              <a:rPr lang="en-US" sz="1400" b="1" dirty="0">
                <a:solidFill>
                  <a:schemeClr val="bg1"/>
                </a:solidFill>
              </a:rPr>
              <a:t>2305</a:t>
            </a:r>
            <a:r>
              <a:rPr lang="en-US" sz="1400" dirty="0">
                <a:solidFill>
                  <a:schemeClr val="bg1"/>
                </a:solidFill>
              </a:rPr>
              <a:t> UTC</a:t>
            </a:r>
          </a:p>
        </p:txBody>
      </p:sp>
      <p:sp>
        <p:nvSpPr>
          <p:cNvPr id="18" name="Oval 17"/>
          <p:cNvSpPr/>
          <p:nvPr/>
        </p:nvSpPr>
        <p:spPr>
          <a:xfrm>
            <a:off x="7983981" y="1691214"/>
            <a:ext cx="508446" cy="493458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FC02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513" y="126333"/>
            <a:ext cx="822935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Experiment design: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513" y="927490"/>
            <a:ext cx="82293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Train/validate/test a Convolutional Neural Network to estimate TC intensity (Maximum Sustained Winds </a:t>
            </a:r>
            <a:r>
              <a:rPr lang="mr-IN" sz="2000" dirty="0">
                <a:solidFill>
                  <a:srgbClr val="F1D792"/>
                </a:solidFill>
              </a:rPr>
              <a:t>–</a:t>
            </a:r>
            <a:r>
              <a:rPr lang="en-US" sz="2000" dirty="0">
                <a:solidFill>
                  <a:srgbClr val="F1D792"/>
                </a:solidFill>
              </a:rPr>
              <a:t> MSW) from </a:t>
            </a:r>
            <a:r>
              <a:rPr lang="en-US" sz="2000" dirty="0">
                <a:solidFill>
                  <a:srgbClr val="FFFFFF"/>
                </a:solidFill>
              </a:rPr>
              <a:t>37 &amp; 89 GHz </a:t>
            </a:r>
            <a:r>
              <a:rPr lang="en-US" sz="2000" dirty="0">
                <a:solidFill>
                  <a:srgbClr val="F1D792"/>
                </a:solidFill>
              </a:rPr>
              <a:t>microwave imagery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Global image dataset (all basins), 1987-2012: </a:t>
            </a:r>
            <a:r>
              <a:rPr lang="en-US" sz="2000" dirty="0">
                <a:solidFill>
                  <a:srgbClr val="FFFFFF"/>
                </a:solidFill>
              </a:rPr>
              <a:t>52,753 images (those are limited to: over water, &gt;65% coverage by satellite scan)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Satellites/Sensors: </a:t>
            </a:r>
            <a:r>
              <a:rPr lang="en-US" sz="2000" dirty="0"/>
              <a:t>DMSP SSMI/S, TRMM TMI, AMSR-E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1D792"/>
                </a:solidFill>
              </a:rPr>
              <a:t>Labels: </a:t>
            </a:r>
            <a:r>
              <a:rPr lang="en-US" sz="2000" u="sng" dirty="0">
                <a:solidFill>
                  <a:srgbClr val="FFFFFF"/>
                </a:solidFill>
              </a:rPr>
              <a:t>”Best Track” records</a:t>
            </a:r>
            <a:r>
              <a:rPr lang="en-US" sz="2000" dirty="0">
                <a:solidFill>
                  <a:srgbClr val="FFFFFF"/>
                </a:solidFill>
              </a:rPr>
              <a:t> (National Hurricane Center and Joint Typhoon Warning Center)</a:t>
            </a:r>
          </a:p>
          <a:p>
            <a:pPr marL="517525" lvl="1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EDCE8A"/>
                </a:solidFill>
              </a:rPr>
              <a:t>Further independent testing with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TC intensity values observed by aircraft (the gold standard)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93283</TotalTime>
  <Words>1314</Words>
  <Application>Microsoft Macintosh PowerPoint</Application>
  <PresentationFormat>On-screen Show (16:9)</PresentationFormat>
  <Paragraphs>264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Twilight</vt:lpstr>
      <vt:lpstr>Deep learning estimation of tropical cyclone intensity  from microwave satellite imagery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Space Science and Engineering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Optimized multi-sensor application in the ARCHER automated center-fixing algorithm</dc:title>
  <dc:creator>Tony Wimmers</dc:creator>
  <cp:lastModifiedBy>Anthony Wimmers</cp:lastModifiedBy>
  <cp:revision>550</cp:revision>
  <dcterms:created xsi:type="dcterms:W3CDTF">2014-02-27T20:26:51Z</dcterms:created>
  <dcterms:modified xsi:type="dcterms:W3CDTF">2019-04-24T14:23:55Z</dcterms:modified>
</cp:coreProperties>
</file>