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395" r:id="rId3"/>
    <p:sldId id="396" r:id="rId4"/>
    <p:sldId id="348" r:id="rId5"/>
    <p:sldId id="357" r:id="rId6"/>
    <p:sldId id="350" r:id="rId7"/>
    <p:sldId id="356" r:id="rId8"/>
    <p:sldId id="359" r:id="rId9"/>
    <p:sldId id="362" r:id="rId10"/>
    <p:sldId id="358" r:id="rId11"/>
    <p:sldId id="361" r:id="rId12"/>
    <p:sldId id="286" r:id="rId13"/>
    <p:sldId id="398" r:id="rId14"/>
    <p:sldId id="289" r:id="rId15"/>
    <p:sldId id="303" r:id="rId16"/>
    <p:sldId id="330" r:id="rId17"/>
    <p:sldId id="399" r:id="rId18"/>
    <p:sldId id="376" r:id="rId19"/>
    <p:sldId id="403" r:id="rId20"/>
    <p:sldId id="378" r:id="rId21"/>
    <p:sldId id="391" r:id="rId22"/>
    <p:sldId id="377" r:id="rId23"/>
    <p:sldId id="380" r:id="rId24"/>
    <p:sldId id="402" r:id="rId25"/>
    <p:sldId id="400" r:id="rId26"/>
    <p:sldId id="261" r:id="rId27"/>
    <p:sldId id="341" r:id="rId28"/>
    <p:sldId id="333" r:id="rId29"/>
    <p:sldId id="344" r:id="rId30"/>
    <p:sldId id="375" r:id="rId31"/>
    <p:sldId id="346" r:id="rId32"/>
    <p:sldId id="40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6"/>
    <p:restoredTop sz="87761"/>
  </p:normalViewPr>
  <p:slideViewPr>
    <p:cSldViewPr snapToGrid="0" snapToObjects="1">
      <p:cViewPr varScale="1">
        <p:scale>
          <a:sx n="110" d="100"/>
          <a:sy n="110" d="100"/>
        </p:scale>
        <p:origin x="304"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C2D72D-E894-DF41-88FC-FDCC4905B649}" type="datetimeFigureOut">
              <a:rPr lang="en-US" smtClean="0"/>
              <a:t>4/19/19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084ED4-BF58-4A4E-8EB8-983DD3E28BCE}" type="slidenum">
              <a:rPr lang="en-US" smtClean="0"/>
              <a:t>‹#›</a:t>
            </a:fld>
            <a:endParaRPr lang="en-US"/>
          </a:p>
        </p:txBody>
      </p:sp>
    </p:spTree>
    <p:extLst>
      <p:ext uri="{BB962C8B-B14F-4D97-AF65-F5344CB8AC3E}">
        <p14:creationId xmlns:p14="http://schemas.microsoft.com/office/powerpoint/2010/main" val="324645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883097C-3091-6547-BE5A-4F48BD826115}"/>
              </a:ext>
            </a:extLst>
          </p:cNvPr>
          <p:cNvSpPr txBox="1">
            <a:spLocks noGrp="1"/>
          </p:cNvSpPr>
          <p:nvPr>
            <p:ph type="sldNum" sz="quarter" idx="5"/>
          </p:nvPr>
        </p:nvSpPr>
        <p:spPr>
          <a:ln/>
        </p:spPr>
        <p:txBody>
          <a:bodyPr lIns="0" tIns="0" rIns="0" bIns="0" anchor="b" anchorCtr="0">
            <a:noAutofit/>
          </a:bodyPr>
          <a:lstStyle/>
          <a:p>
            <a:pPr lvl="0"/>
            <a:fld id="{06283007-8329-824E-B45C-F33A8A880035}" type="slidenum">
              <a:t>3</a:t>
            </a:fld>
            <a:endParaRPr lang="en-US"/>
          </a:p>
        </p:txBody>
      </p:sp>
      <p:sp>
        <p:nvSpPr>
          <p:cNvPr id="2" name="Slide Image Placeholder 1">
            <a:extLst>
              <a:ext uri="{FF2B5EF4-FFF2-40B4-BE49-F238E27FC236}">
                <a16:creationId xmlns:a16="http://schemas.microsoft.com/office/drawing/2014/main" id="{8C0BF9AF-DA28-FD4A-B17E-DAF4D64EA2FE}"/>
              </a:ext>
            </a:extLst>
          </p:cNvPr>
          <p:cNvSpPr>
            <a:spLocks noGrp="1" noRot="1" noChangeAspect="1" noResize="1"/>
          </p:cNvSpPr>
          <p:nvPr>
            <p:ph type="sldImg"/>
          </p:nvPr>
        </p:nvSpPr>
        <p:spPr>
          <a:xfrm>
            <a:off x="533400" y="763588"/>
            <a:ext cx="67056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23EAA9D-029D-9A43-BA09-DE2D640FA48A}"/>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51981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Severe hail threshold</a:t>
            </a:r>
          </a:p>
          <a:p>
            <a:endParaRPr lang="en-US" dirty="0"/>
          </a:p>
        </p:txBody>
      </p:sp>
      <p:sp>
        <p:nvSpPr>
          <p:cNvPr id="4" name="Slide Number Placeholder 3"/>
          <p:cNvSpPr>
            <a:spLocks noGrp="1"/>
          </p:cNvSpPr>
          <p:nvPr>
            <p:ph type="sldNum" sz="quarter" idx="10"/>
          </p:nvPr>
        </p:nvSpPr>
        <p:spPr/>
        <p:txBody>
          <a:bodyPr/>
          <a:lstStyle/>
          <a:p>
            <a:fld id="{6FEF401D-0D3C-46BB-A295-E63C150BDE15}" type="slidenum">
              <a:rPr lang="en-US" smtClean="0"/>
              <a:t>12</a:t>
            </a:fld>
            <a:endParaRPr lang="en-US"/>
          </a:p>
        </p:txBody>
      </p:sp>
    </p:spTree>
    <p:extLst>
      <p:ext uri="{BB962C8B-B14F-4D97-AF65-F5344CB8AC3E}">
        <p14:creationId xmlns:p14="http://schemas.microsoft.com/office/powerpoint/2010/main" val="368281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specifics about a reliability</a:t>
            </a:r>
            <a:r>
              <a:rPr lang="en-US" baseline="0" dirty="0"/>
              <a:t> diagram what each of the things mean</a:t>
            </a:r>
            <a:endParaRPr lang="en-US" dirty="0"/>
          </a:p>
        </p:txBody>
      </p:sp>
      <p:sp>
        <p:nvSpPr>
          <p:cNvPr id="4" name="Slide Number Placeholder 3"/>
          <p:cNvSpPr>
            <a:spLocks noGrp="1"/>
          </p:cNvSpPr>
          <p:nvPr>
            <p:ph type="sldNum" sz="quarter" idx="10"/>
          </p:nvPr>
        </p:nvSpPr>
        <p:spPr/>
        <p:txBody>
          <a:bodyPr/>
          <a:lstStyle/>
          <a:p>
            <a:fld id="{6FEF401D-0D3C-46BB-A295-E63C150BDE15}" type="slidenum">
              <a:rPr lang="en-US" smtClean="0"/>
              <a:t>14</a:t>
            </a:fld>
            <a:endParaRPr lang="en-US"/>
          </a:p>
        </p:txBody>
      </p:sp>
    </p:spTree>
    <p:extLst>
      <p:ext uri="{BB962C8B-B14F-4D97-AF65-F5344CB8AC3E}">
        <p14:creationId xmlns:p14="http://schemas.microsoft.com/office/powerpoint/2010/main" val="48884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Center points based on high-impact hail sites within in the 4 testing regions</a:t>
            </a:r>
          </a:p>
        </p:txBody>
      </p:sp>
      <p:sp>
        <p:nvSpPr>
          <p:cNvPr id="4" name="Slide Number Placeholder 3"/>
          <p:cNvSpPr>
            <a:spLocks noGrp="1"/>
          </p:cNvSpPr>
          <p:nvPr>
            <p:ph type="sldNum" sz="quarter" idx="10"/>
          </p:nvPr>
        </p:nvSpPr>
        <p:spPr/>
        <p:txBody>
          <a:bodyPr/>
          <a:lstStyle/>
          <a:p>
            <a:fld id="{6FEF401D-0D3C-46BB-A295-E63C150BDE15}" type="slidenum">
              <a:rPr lang="en-US" smtClean="0"/>
              <a:t>15</a:t>
            </a:fld>
            <a:endParaRPr lang="en-US"/>
          </a:p>
        </p:txBody>
      </p:sp>
    </p:spTree>
    <p:extLst>
      <p:ext uri="{BB962C8B-B14F-4D97-AF65-F5344CB8AC3E}">
        <p14:creationId xmlns:p14="http://schemas.microsoft.com/office/powerpoint/2010/main" val="164696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F401D-0D3C-46BB-A295-E63C150BDE15}" type="slidenum">
              <a:rPr lang="en-US" smtClean="0"/>
              <a:t>16</a:t>
            </a:fld>
            <a:endParaRPr lang="en-US"/>
          </a:p>
        </p:txBody>
      </p:sp>
    </p:spTree>
    <p:extLst>
      <p:ext uri="{BB962C8B-B14F-4D97-AF65-F5344CB8AC3E}">
        <p14:creationId xmlns:p14="http://schemas.microsoft.com/office/powerpoint/2010/main" val="3029627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2509498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r>
              <a:rPr lang="en"/>
              <a:t>Someone is going to ask why there is so much more legacy data (at least if you explain it the same way).  Tell us that there is more simply because there are more years of legacy data.  Add legacy on top of the two columns of legacy data and dual-pol otherwise</a:t>
            </a:r>
          </a:p>
          <a:p>
            <a:pPr marL="0" lvl="0" indent="0">
              <a:spcBef>
                <a:spcPts val="0"/>
              </a:spcBef>
              <a:buNone/>
            </a:pPr>
            <a:r>
              <a:rPr lang="en"/>
              <a:t>Let’s talk about multiple runs for averaging - I thought you were already doing it so it's my fault I misunderstood </a:t>
            </a:r>
          </a:p>
        </p:txBody>
      </p:sp>
    </p:spTree>
    <p:extLst>
      <p:ext uri="{BB962C8B-B14F-4D97-AF65-F5344CB8AC3E}">
        <p14:creationId xmlns:p14="http://schemas.microsoft.com/office/powerpoint/2010/main" val="389136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1DF4-89D1-DB45-A034-6FC1352023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0725E5-B668-7D43-B7E3-9C33A314F6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9C0888-8BC2-674B-9DA0-3503C3707BBE}"/>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5" name="Footer Placeholder 4">
            <a:extLst>
              <a:ext uri="{FF2B5EF4-FFF2-40B4-BE49-F238E27FC236}">
                <a16:creationId xmlns:a16="http://schemas.microsoft.com/office/drawing/2014/main" id="{227EB2DA-D718-8B46-9B97-B21963062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64C72-9BC3-F643-AF4E-E0B01689E9D7}"/>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76247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17A6-8A77-D445-9297-8A3DFFC0A9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4CA45-D5F0-8C42-B053-ECA373657F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41FC9-2957-DA4E-B626-0059DBF938E5}"/>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5" name="Footer Placeholder 4">
            <a:extLst>
              <a:ext uri="{FF2B5EF4-FFF2-40B4-BE49-F238E27FC236}">
                <a16:creationId xmlns:a16="http://schemas.microsoft.com/office/drawing/2014/main" id="{7E3012EC-5E83-8943-A03B-7C19B4A0F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D2FB4-78B7-034D-82E0-5D99161A88AF}"/>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311171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925D7-0019-504E-98CF-BFFB0EB2F8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59ECE2-50D0-3142-A3EF-3AEC91308D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CFCE1-E3C9-3A48-A030-4710916D3D76}"/>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5" name="Footer Placeholder 4">
            <a:extLst>
              <a:ext uri="{FF2B5EF4-FFF2-40B4-BE49-F238E27FC236}">
                <a16:creationId xmlns:a16="http://schemas.microsoft.com/office/drawing/2014/main" id="{EEF142CD-AB39-7644-B9EE-3E507F6DD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DED86-DD8F-5546-81AC-D1290D9B09C6}"/>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128861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416BA-4C5E-3D4B-9645-20CBB8761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5173E-16EE-4B41-8EBE-169A098698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A3C81-7763-E64B-8325-FA1D941D65A4}"/>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5" name="Footer Placeholder 4">
            <a:extLst>
              <a:ext uri="{FF2B5EF4-FFF2-40B4-BE49-F238E27FC236}">
                <a16:creationId xmlns:a16="http://schemas.microsoft.com/office/drawing/2014/main" id="{795CDB97-69B5-3444-A759-1E482CA7E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8A5D2F-F828-8F4B-944F-D71C774EBE9E}"/>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239624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64CC1-ADAF-684F-BEA6-3BA09757D3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174583-AEFC-3F48-8016-0CAAC80A2B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19C163-CF98-D147-8CAC-2A4EB94431D8}"/>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5" name="Footer Placeholder 4">
            <a:extLst>
              <a:ext uri="{FF2B5EF4-FFF2-40B4-BE49-F238E27FC236}">
                <a16:creationId xmlns:a16="http://schemas.microsoft.com/office/drawing/2014/main" id="{DC2718A9-1692-D84F-976C-6A593BC83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64BA9-2718-424D-A99A-A446DAE7EDE7}"/>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110226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932C-CC7C-BB4C-8689-64C92C1F44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26E32-B988-2645-A87E-946C80DAC3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E339AF-0B7E-BD4E-8BED-753B3161214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BDBE7A-4914-9E44-BBB0-DDAE52861683}"/>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6" name="Footer Placeholder 5">
            <a:extLst>
              <a:ext uri="{FF2B5EF4-FFF2-40B4-BE49-F238E27FC236}">
                <a16:creationId xmlns:a16="http://schemas.microsoft.com/office/drawing/2014/main" id="{9C13C062-72E5-FB47-AF47-64D6FCC76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F037B-C855-8C41-B660-FA8B2A0576C7}"/>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312578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8DAA8-897D-924E-BE5F-E704C7F36B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3A8EAF-3240-134B-960B-093863A849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5FA31A-CDB8-4948-94BD-A45AB774F3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801C7C-2C84-D24B-B729-DEDD3C046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39136A-F828-AC44-B7F8-7EE1BB63F9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28455C-0CED-B14A-B3B3-F422C25F1771}"/>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8" name="Footer Placeholder 7">
            <a:extLst>
              <a:ext uri="{FF2B5EF4-FFF2-40B4-BE49-F238E27FC236}">
                <a16:creationId xmlns:a16="http://schemas.microsoft.com/office/drawing/2014/main" id="{838E5C5B-7CF9-1F47-ACFD-2DB8869621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64DD67-23C5-D941-8664-ECD710017FEA}"/>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2956095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66DC-447D-CC41-B923-065378681E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249663-5ACC-9B4C-BE49-5C8B94F22A2B}"/>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4" name="Footer Placeholder 3">
            <a:extLst>
              <a:ext uri="{FF2B5EF4-FFF2-40B4-BE49-F238E27FC236}">
                <a16:creationId xmlns:a16="http://schemas.microsoft.com/office/drawing/2014/main" id="{0ACA58E0-B01E-0746-B8E0-CA73036879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8F0D17-03CD-D240-AD93-DB54CACC30D1}"/>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421298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64A5E1-40A5-8542-9BED-0062F6E09CED}"/>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3" name="Footer Placeholder 2">
            <a:extLst>
              <a:ext uri="{FF2B5EF4-FFF2-40B4-BE49-F238E27FC236}">
                <a16:creationId xmlns:a16="http://schemas.microsoft.com/office/drawing/2014/main" id="{7BA59657-EE05-BC4F-BC0E-13F76D684A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A08636-398F-1645-BD00-2DA6E3BC7581}"/>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4290867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C77A8-0396-AC42-B2D0-0F9BF3D46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97D802-B058-A042-97A3-CFF6EF832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622EE-6869-894A-A78B-086DC9BDF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038740-E278-2F49-B539-3E61B4E5D20D}"/>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6" name="Footer Placeholder 5">
            <a:extLst>
              <a:ext uri="{FF2B5EF4-FFF2-40B4-BE49-F238E27FC236}">
                <a16:creationId xmlns:a16="http://schemas.microsoft.com/office/drawing/2014/main" id="{964A4192-A26C-0743-BFF8-AE68D13D0E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A348-15CF-5649-8FE3-BD5AAD6D4AA8}"/>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1315976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BEBAD-37B4-D44D-BAA0-8A0B8BB51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F32EB-3FDC-A947-988B-2086295A3D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5A253C-7FA7-E540-B9C2-886798AAA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C65A66-1A03-6941-A0F4-153280A74C76}"/>
              </a:ext>
            </a:extLst>
          </p:cNvPr>
          <p:cNvSpPr>
            <a:spLocks noGrp="1"/>
          </p:cNvSpPr>
          <p:nvPr>
            <p:ph type="dt" sz="half" idx="10"/>
          </p:nvPr>
        </p:nvSpPr>
        <p:spPr/>
        <p:txBody>
          <a:bodyPr/>
          <a:lstStyle/>
          <a:p>
            <a:fld id="{D5649F8A-0241-9E48-A947-7232BF6C183C}" type="datetimeFigureOut">
              <a:rPr lang="en-US" smtClean="0"/>
              <a:t>4/19/19</a:t>
            </a:fld>
            <a:endParaRPr lang="en-US"/>
          </a:p>
        </p:txBody>
      </p:sp>
      <p:sp>
        <p:nvSpPr>
          <p:cNvPr id="6" name="Footer Placeholder 5">
            <a:extLst>
              <a:ext uri="{FF2B5EF4-FFF2-40B4-BE49-F238E27FC236}">
                <a16:creationId xmlns:a16="http://schemas.microsoft.com/office/drawing/2014/main" id="{471528C6-2E1F-9049-A318-5842C5729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DB8BEF-E255-4D4D-B31D-76704233F5C0}"/>
              </a:ext>
            </a:extLst>
          </p:cNvPr>
          <p:cNvSpPr>
            <a:spLocks noGrp="1"/>
          </p:cNvSpPr>
          <p:nvPr>
            <p:ph type="sldNum" sz="quarter" idx="12"/>
          </p:nvPr>
        </p:nvSpPr>
        <p:spPr/>
        <p:txBody>
          <a:bodyPr/>
          <a:lstStyle/>
          <a:p>
            <a:fld id="{A1969BB8-3F71-314A-8C36-3DA5B0B7CAE1}" type="slidenum">
              <a:rPr lang="en-US" smtClean="0"/>
              <a:t>‹#›</a:t>
            </a:fld>
            <a:endParaRPr lang="en-US"/>
          </a:p>
        </p:txBody>
      </p:sp>
    </p:spTree>
    <p:extLst>
      <p:ext uri="{BB962C8B-B14F-4D97-AF65-F5344CB8AC3E}">
        <p14:creationId xmlns:p14="http://schemas.microsoft.com/office/powerpoint/2010/main" val="274487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l="-32000" r="-3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907A26-4EE1-7E49-A81D-B981CC2465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B34E3E-018D-7949-A0E0-5E1DF82D2A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F4560-89C4-AD44-BEC4-1693EE6FC4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649F8A-0241-9E48-A947-7232BF6C183C}" type="datetimeFigureOut">
              <a:rPr lang="en-US" smtClean="0"/>
              <a:t>4/19/19</a:t>
            </a:fld>
            <a:endParaRPr lang="en-US"/>
          </a:p>
        </p:txBody>
      </p:sp>
      <p:sp>
        <p:nvSpPr>
          <p:cNvPr id="5" name="Footer Placeholder 4">
            <a:extLst>
              <a:ext uri="{FF2B5EF4-FFF2-40B4-BE49-F238E27FC236}">
                <a16:creationId xmlns:a16="http://schemas.microsoft.com/office/drawing/2014/main" id="{40BF86FB-35A6-E242-B8F5-B891094F9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36AFFF-4D42-214A-B896-0AC325F2C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69BB8-3F71-314A-8C36-3DA5B0B7CAE1}" type="slidenum">
              <a:rPr lang="en-US" smtClean="0"/>
              <a:t>‹#›</a:t>
            </a:fld>
            <a:endParaRPr lang="en-US"/>
          </a:p>
        </p:txBody>
      </p:sp>
    </p:spTree>
    <p:extLst>
      <p:ext uri="{BB962C8B-B14F-4D97-AF65-F5344CB8AC3E}">
        <p14:creationId xmlns:p14="http://schemas.microsoft.com/office/powerpoint/2010/main" val="4251181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mcgovern@o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amcgovern@ou.edu" TargetMode="Externa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8DD0E-2FD8-FC4E-B571-2668404813F2}"/>
              </a:ext>
            </a:extLst>
          </p:cNvPr>
          <p:cNvSpPr>
            <a:spLocks noGrp="1"/>
          </p:cNvSpPr>
          <p:nvPr>
            <p:ph type="ctrTitle"/>
          </p:nvPr>
        </p:nvSpPr>
        <p:spPr>
          <a:xfrm>
            <a:off x="919843" y="643391"/>
            <a:ext cx="10352314" cy="2387600"/>
          </a:xfrm>
        </p:spPr>
        <p:txBody>
          <a:bodyPr>
            <a:normAutofit fontScale="90000"/>
          </a:bodyPr>
          <a:lstStyle/>
          <a:p>
            <a:r>
              <a:rPr lang="en-US" b="1" dirty="0"/>
              <a:t>Using Machine Learning to Improve Prediction and Understanding of Convective Hazards</a:t>
            </a:r>
          </a:p>
        </p:txBody>
      </p:sp>
      <p:sp>
        <p:nvSpPr>
          <p:cNvPr id="3" name="Subtitle 2">
            <a:extLst>
              <a:ext uri="{FF2B5EF4-FFF2-40B4-BE49-F238E27FC236}">
                <a16:creationId xmlns:a16="http://schemas.microsoft.com/office/drawing/2014/main" id="{1A4681E5-FE43-D343-B699-1BB9426533DF}"/>
              </a:ext>
            </a:extLst>
          </p:cNvPr>
          <p:cNvSpPr>
            <a:spLocks noGrp="1"/>
          </p:cNvSpPr>
          <p:nvPr>
            <p:ph type="subTitle" idx="1"/>
          </p:nvPr>
        </p:nvSpPr>
        <p:spPr>
          <a:xfrm>
            <a:off x="1524000" y="3602038"/>
            <a:ext cx="9144000" cy="2665412"/>
          </a:xfrm>
        </p:spPr>
        <p:txBody>
          <a:bodyPr>
            <a:normAutofit/>
          </a:bodyPr>
          <a:lstStyle/>
          <a:p>
            <a:r>
              <a:rPr lang="en-US" sz="2800" dirty="0"/>
              <a:t>Amy McGovern</a:t>
            </a:r>
          </a:p>
          <a:p>
            <a:r>
              <a:rPr lang="en-US" sz="2800" dirty="0"/>
              <a:t>Professor, School of Computer Science</a:t>
            </a:r>
          </a:p>
          <a:p>
            <a:r>
              <a:rPr lang="en-US" sz="2800" dirty="0"/>
              <a:t>Adjunct Professor, School of Meteorology</a:t>
            </a:r>
          </a:p>
          <a:p>
            <a:r>
              <a:rPr lang="en-US" sz="2800" dirty="0"/>
              <a:t>University of Oklahoma</a:t>
            </a:r>
          </a:p>
          <a:p>
            <a:r>
              <a:rPr lang="en-US" sz="2800" dirty="0">
                <a:hlinkClick r:id="rId2"/>
              </a:rPr>
              <a:t>amcgovern@ou.edu</a:t>
            </a:r>
            <a:r>
              <a:rPr lang="en-US" sz="2800" dirty="0"/>
              <a:t> </a:t>
            </a:r>
          </a:p>
        </p:txBody>
      </p:sp>
    </p:spTree>
    <p:extLst>
      <p:ext uri="{BB962C8B-B14F-4D97-AF65-F5344CB8AC3E}">
        <p14:creationId xmlns:p14="http://schemas.microsoft.com/office/powerpoint/2010/main" val="372049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AA5EF-F960-EA48-B982-408DBF2EA326}"/>
              </a:ext>
            </a:extLst>
          </p:cNvPr>
          <p:cNvSpPr>
            <a:spLocks noGrp="1"/>
          </p:cNvSpPr>
          <p:nvPr>
            <p:ph type="title"/>
          </p:nvPr>
        </p:nvSpPr>
        <p:spPr>
          <a:xfrm>
            <a:off x="838200" y="365125"/>
            <a:ext cx="6111240" cy="1325563"/>
          </a:xfrm>
        </p:spPr>
        <p:txBody>
          <a:bodyPr/>
          <a:lstStyle/>
          <a:p>
            <a:r>
              <a:rPr lang="en-US" dirty="0"/>
              <a:t>Identifying and Tracking Hail Objects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71B95C2-25CE-AA4C-8BF5-9F2CF056C078}"/>
                  </a:ext>
                </a:extLst>
              </p:cNvPr>
              <p:cNvSpPr>
                <a:spLocks noGrp="1"/>
              </p:cNvSpPr>
              <p:nvPr>
                <p:ph sz="half" idx="1"/>
              </p:nvPr>
            </p:nvSpPr>
            <p:spPr/>
            <p:txBody>
              <a:bodyPr>
                <a:normAutofit/>
              </a:bodyPr>
              <a:lstStyle/>
              <a:p>
                <a:r>
                  <a:rPr lang="en-US" dirty="0"/>
                  <a:t>Enhanced watershed algorithm</a:t>
                </a:r>
              </a:p>
              <a:p>
                <a:pPr lvl="1"/>
                <a:r>
                  <a:rPr lang="en-US" dirty="0"/>
                  <a:t>Turning pixels into objects </a:t>
                </a:r>
              </a:p>
              <a:p>
                <a:r>
                  <a:rPr lang="en-US" dirty="0"/>
                  <a:t>HREFv2 </a:t>
                </a:r>
              </a:p>
              <a:p>
                <a:pPr lvl="1"/>
                <a:r>
                  <a:rPr lang="en-US" dirty="0"/>
                  <a:t>Max Hourly Updraft (ms-1) &gt; 8</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a14:m>
                <a:endParaRPr lang="en-US" dirty="0"/>
              </a:p>
              <a:p>
                <a:pPr lvl="1"/>
                <a:r>
                  <a:rPr lang="en-US" dirty="0"/>
                  <a:t>Capture more than just supercells</a:t>
                </a:r>
              </a:p>
              <a:p>
                <a:r>
                  <a:rPr lang="en-US" dirty="0"/>
                  <a:t>Observations</a:t>
                </a:r>
              </a:p>
              <a:p>
                <a:pPr lvl="1"/>
                <a:r>
                  <a:rPr lang="en-US" dirty="0"/>
                  <a:t>Maximum Estimated Size of Hail (MESH) &gt; 19mm (3/4 in)</a:t>
                </a:r>
              </a:p>
            </p:txBody>
          </p:sp>
        </mc:Choice>
        <mc:Fallback xmlns="">
          <p:sp>
            <p:nvSpPr>
              <p:cNvPr id="3" name="Content Placeholder 2">
                <a:extLst>
                  <a:ext uri="{FF2B5EF4-FFF2-40B4-BE49-F238E27FC236}">
                    <a16:creationId xmlns:a16="http://schemas.microsoft.com/office/drawing/2014/main" id="{971B95C2-25CE-AA4C-8BF5-9F2CF056C078}"/>
                  </a:ext>
                </a:extLst>
              </p:cNvPr>
              <p:cNvSpPr>
                <a:spLocks noGrp="1" noRot="1" noChangeAspect="1" noMove="1" noResize="1" noEditPoints="1" noAdjustHandles="1" noChangeArrowheads="1" noChangeShapeType="1" noTextEdit="1"/>
              </p:cNvSpPr>
              <p:nvPr>
                <p:ph sz="half" idx="1"/>
              </p:nvPr>
            </p:nvSpPr>
            <p:spPr>
              <a:blipFill>
                <a:blip r:embed="rId2"/>
                <a:stretch>
                  <a:fillRect l="-1956" t="-2632"/>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0F2BBC64-783B-1344-8478-19347477EB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05751" y="0"/>
            <a:ext cx="5086249" cy="6834451"/>
          </a:xfrm>
          <a:prstGeom prst="rect">
            <a:avLst/>
          </a:prstGeom>
        </p:spPr>
      </p:pic>
    </p:spTree>
    <p:extLst>
      <p:ext uri="{BB962C8B-B14F-4D97-AF65-F5344CB8AC3E}">
        <p14:creationId xmlns:p14="http://schemas.microsoft.com/office/powerpoint/2010/main" val="2941876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8A397B-A6B4-B346-B2D8-CA46F9FD13D3}"/>
              </a:ext>
            </a:extLst>
          </p:cNvPr>
          <p:cNvSpPr>
            <a:spLocks noGrp="1"/>
          </p:cNvSpPr>
          <p:nvPr>
            <p:ph type="title"/>
          </p:nvPr>
        </p:nvSpPr>
        <p:spPr/>
        <p:txBody>
          <a:bodyPr/>
          <a:lstStyle/>
          <a:p>
            <a:r>
              <a:rPr lang="en-US" dirty="0"/>
              <a:t>ML Hail prediction</a:t>
            </a:r>
          </a:p>
        </p:txBody>
      </p:sp>
      <p:sp>
        <p:nvSpPr>
          <p:cNvPr id="5" name="Content Placeholder 4">
            <a:extLst>
              <a:ext uri="{FF2B5EF4-FFF2-40B4-BE49-F238E27FC236}">
                <a16:creationId xmlns:a16="http://schemas.microsoft.com/office/drawing/2014/main" id="{65139C7D-14E8-554C-83F8-78C331EDBEDA}"/>
              </a:ext>
            </a:extLst>
          </p:cNvPr>
          <p:cNvSpPr>
            <a:spLocks noGrp="1"/>
          </p:cNvSpPr>
          <p:nvPr>
            <p:ph sz="half" idx="1"/>
          </p:nvPr>
        </p:nvSpPr>
        <p:spPr/>
        <p:txBody>
          <a:bodyPr/>
          <a:lstStyle/>
          <a:p>
            <a:r>
              <a:rPr lang="en-US" dirty="0"/>
              <a:t>Two step prediction</a:t>
            </a:r>
          </a:p>
          <a:p>
            <a:pPr lvl="1"/>
            <a:r>
              <a:rPr lang="en-US" dirty="0"/>
              <a:t>Hail or no hail?</a:t>
            </a:r>
          </a:p>
          <a:p>
            <a:r>
              <a:rPr lang="en-US" dirty="0"/>
              <a:t>If hail:</a:t>
            </a:r>
          </a:p>
          <a:p>
            <a:pPr lvl="1"/>
            <a:r>
              <a:rPr lang="en-US" dirty="0"/>
              <a:t>Predict shape and scale parameters of gamma distribution</a:t>
            </a:r>
          </a:p>
          <a:p>
            <a:r>
              <a:rPr lang="en-US" dirty="0"/>
              <a:t>Estimate ensemble neighborhood probabilities</a:t>
            </a:r>
          </a:p>
          <a:p>
            <a:pPr lvl="1"/>
            <a:r>
              <a:rPr lang="en-US" dirty="0"/>
              <a:t>Bootstrapping</a:t>
            </a:r>
          </a:p>
        </p:txBody>
      </p:sp>
      <p:sp>
        <p:nvSpPr>
          <p:cNvPr id="3" name="Content Placeholder 2">
            <a:extLst>
              <a:ext uri="{FF2B5EF4-FFF2-40B4-BE49-F238E27FC236}">
                <a16:creationId xmlns:a16="http://schemas.microsoft.com/office/drawing/2014/main" id="{A28A0730-B28D-AA46-9A3B-01D654462C08}"/>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0A4EB5DB-4342-C449-8498-8D317CCBBB90}"/>
              </a:ext>
            </a:extLst>
          </p:cNvPr>
          <p:cNvPicPr>
            <a:picLocks noChangeAspect="1"/>
          </p:cNvPicPr>
          <p:nvPr/>
        </p:nvPicPr>
        <p:blipFill rotWithShape="1">
          <a:blip r:embed="rId2"/>
          <a:srcRect l="17046" t="6297" r="13539"/>
          <a:stretch/>
        </p:blipFill>
        <p:spPr>
          <a:xfrm>
            <a:off x="6096000" y="1659796"/>
            <a:ext cx="5724698" cy="4662198"/>
          </a:xfrm>
          <a:prstGeom prst="rect">
            <a:avLst/>
          </a:prstGeom>
        </p:spPr>
      </p:pic>
    </p:spTree>
    <p:extLst>
      <p:ext uri="{BB962C8B-B14F-4D97-AF65-F5344CB8AC3E}">
        <p14:creationId xmlns:p14="http://schemas.microsoft.com/office/powerpoint/2010/main" val="1716221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55DF-2CC7-43EE-B805-1397447B9261}"/>
              </a:ext>
            </a:extLst>
          </p:cNvPr>
          <p:cNvSpPr>
            <a:spLocks noGrp="1"/>
          </p:cNvSpPr>
          <p:nvPr>
            <p:ph type="title"/>
          </p:nvPr>
        </p:nvSpPr>
        <p:spPr>
          <a:xfrm>
            <a:off x="852488" y="289718"/>
            <a:ext cx="10515600" cy="1064957"/>
          </a:xfrm>
        </p:spPr>
        <p:txBody>
          <a:bodyPr/>
          <a:lstStyle/>
          <a:p>
            <a:r>
              <a:rPr lang="en-US" dirty="0"/>
              <a:t>Case Study: High-End Hail Day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00064"/>
            <a:ext cx="5800450" cy="463300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248" t="9451" r="8410" b="5348"/>
          <a:stretch/>
        </p:blipFill>
        <p:spPr>
          <a:xfrm>
            <a:off x="5800449" y="1699149"/>
            <a:ext cx="6391551" cy="4633922"/>
          </a:xfrm>
          <a:prstGeom prst="rect">
            <a:avLst/>
          </a:prstGeom>
        </p:spPr>
      </p:pic>
    </p:spTree>
    <p:extLst>
      <p:ext uri="{BB962C8B-B14F-4D97-AF65-F5344CB8AC3E}">
        <p14:creationId xmlns:p14="http://schemas.microsoft.com/office/powerpoint/2010/main" val="1910959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11248" t="9452" r="8410" b="19318"/>
          <a:stretch/>
        </p:blipFill>
        <p:spPr>
          <a:xfrm>
            <a:off x="3317780" y="2952954"/>
            <a:ext cx="4718689" cy="2972387"/>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0965" t="5258" r="8597" b="17795"/>
          <a:stretch/>
        </p:blipFill>
        <p:spPr>
          <a:xfrm>
            <a:off x="5679472" y="-9427"/>
            <a:ext cx="4646950" cy="297822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240" t="5600" r="8570" b="20192"/>
          <a:stretch/>
        </p:blipFill>
        <p:spPr>
          <a:xfrm>
            <a:off x="868101" y="-11575"/>
            <a:ext cx="4806675" cy="2976054"/>
          </a:xfrm>
          <a:prstGeom prst="rect">
            <a:avLst/>
          </a:prstGeom>
        </p:spPr>
      </p:pic>
      <p:pic>
        <p:nvPicPr>
          <p:cNvPr id="14" name="Picture 13">
            <a:extLst>
              <a:ext uri="{FF2B5EF4-FFF2-40B4-BE49-F238E27FC236}">
                <a16:creationId xmlns:a16="http://schemas.microsoft.com/office/drawing/2014/main" id="{CABA630D-2A55-4266-9173-3B13306D2E78}"/>
              </a:ext>
            </a:extLst>
          </p:cNvPr>
          <p:cNvPicPr>
            <a:picLocks noChangeAspect="1"/>
          </p:cNvPicPr>
          <p:nvPr/>
        </p:nvPicPr>
        <p:blipFill rotWithShape="1">
          <a:blip r:embed="rId5">
            <a:extLst>
              <a:ext uri="{28A0092B-C50C-407E-A947-70E740481C1C}">
                <a14:useLocalDpi xmlns:a14="http://schemas.microsoft.com/office/drawing/2010/main" val="0"/>
              </a:ext>
            </a:extLst>
          </a:blip>
          <a:srcRect l="23432" t="84188" r="21352" b="5868"/>
          <a:stretch/>
        </p:blipFill>
        <p:spPr>
          <a:xfrm>
            <a:off x="2708298" y="5939127"/>
            <a:ext cx="5932955" cy="597579"/>
          </a:xfrm>
          <a:prstGeom prst="rect">
            <a:avLst/>
          </a:prstGeom>
        </p:spPr>
      </p:pic>
    </p:spTree>
    <p:extLst>
      <p:ext uri="{BB962C8B-B14F-4D97-AF65-F5344CB8AC3E}">
        <p14:creationId xmlns:p14="http://schemas.microsoft.com/office/powerpoint/2010/main" val="973611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55DF-2CC7-43EE-B805-1397447B9261}"/>
              </a:ext>
            </a:extLst>
          </p:cNvPr>
          <p:cNvSpPr>
            <a:spLocks noGrp="1"/>
          </p:cNvSpPr>
          <p:nvPr>
            <p:ph type="title"/>
          </p:nvPr>
        </p:nvSpPr>
        <p:spPr>
          <a:xfrm>
            <a:off x="2337" y="2746329"/>
            <a:ext cx="4174689" cy="1064957"/>
          </a:xfrm>
        </p:spPr>
        <p:txBody>
          <a:bodyPr>
            <a:normAutofit fontScale="90000"/>
          </a:bodyPr>
          <a:lstStyle/>
          <a:p>
            <a:r>
              <a:rPr lang="en-US" dirty="0"/>
              <a:t>Reliability Diagram</a:t>
            </a:r>
          </a:p>
        </p:txBody>
      </p:sp>
      <p:pic>
        <p:nvPicPr>
          <p:cNvPr id="4" name="Picture 3">
            <a:extLst>
              <a:ext uri="{FF2B5EF4-FFF2-40B4-BE49-F238E27FC236}">
                <a16:creationId xmlns:a16="http://schemas.microsoft.com/office/drawing/2014/main" id="{8BB9A068-2ADA-49F2-A64F-922926DA9AC3}"/>
              </a:ext>
            </a:extLst>
          </p:cNvPr>
          <p:cNvPicPr>
            <a:picLocks noChangeAspect="1"/>
          </p:cNvPicPr>
          <p:nvPr/>
        </p:nvPicPr>
        <p:blipFill rotWithShape="1">
          <a:blip r:embed="rId3">
            <a:extLst>
              <a:ext uri="{28A0092B-C50C-407E-A947-70E740481C1C}">
                <a14:useLocalDpi xmlns:a14="http://schemas.microsoft.com/office/drawing/2010/main" val="0"/>
              </a:ext>
            </a:extLst>
          </a:blip>
          <a:srcRect l="3940" t="6947" r="7651" b="4092"/>
          <a:stretch/>
        </p:blipFill>
        <p:spPr>
          <a:xfrm>
            <a:off x="4177026" y="0"/>
            <a:ext cx="8012637" cy="6857999"/>
          </a:xfrm>
          <a:prstGeom prst="rect">
            <a:avLst/>
          </a:prstGeom>
        </p:spPr>
      </p:pic>
    </p:spTree>
    <p:extLst>
      <p:ext uri="{BB962C8B-B14F-4D97-AF65-F5344CB8AC3E}">
        <p14:creationId xmlns:p14="http://schemas.microsoft.com/office/powerpoint/2010/main" val="2541173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55DF-2CC7-43EE-B805-1397447B9261}"/>
              </a:ext>
            </a:extLst>
          </p:cNvPr>
          <p:cNvSpPr>
            <a:spLocks noGrp="1"/>
          </p:cNvSpPr>
          <p:nvPr>
            <p:ph type="title"/>
          </p:nvPr>
        </p:nvSpPr>
        <p:spPr>
          <a:xfrm>
            <a:off x="8093976" y="18255"/>
            <a:ext cx="4098024" cy="1064957"/>
          </a:xfrm>
        </p:spPr>
        <p:txBody>
          <a:bodyPr/>
          <a:lstStyle/>
          <a:p>
            <a:r>
              <a:rPr lang="en-US" dirty="0"/>
              <a:t>Regions</a:t>
            </a:r>
          </a:p>
        </p:txBody>
      </p:sp>
      <p:sp>
        <p:nvSpPr>
          <p:cNvPr id="4" name="Rectangle 3"/>
          <p:cNvSpPr/>
          <p:nvPr/>
        </p:nvSpPr>
        <p:spPr>
          <a:xfrm>
            <a:off x="5974813" y="3244334"/>
            <a:ext cx="242374" cy="369332"/>
          </a:xfrm>
          <a:prstGeom prst="rect">
            <a:avLst/>
          </a:prstGeom>
        </p:spPr>
        <p:txBody>
          <a:bodyPr wrap="none">
            <a:spAutoFit/>
          </a:bodyPr>
          <a:lstStyle/>
          <a:p>
            <a:r>
              <a:rPr lang="sk-SK" dirty="0">
                <a:solidFill>
                  <a:srgbClr val="000000"/>
                </a:solidFill>
                <a:latin typeface="-webkit-standard" charset="0"/>
              </a:rPr>
              <a:t> </a:t>
            </a:r>
            <a:endParaRPr lang="en-US" dirty="0"/>
          </a:p>
        </p:txBody>
      </p:sp>
      <p:pic>
        <p:nvPicPr>
          <p:cNvPr id="8" name="Picture 7">
            <a:extLst>
              <a:ext uri="{FF2B5EF4-FFF2-40B4-BE49-F238E27FC236}">
                <a16:creationId xmlns:a16="http://schemas.microsoft.com/office/drawing/2014/main" id="{43325D1B-AB10-4C3C-93A8-0991E05FA9E8}"/>
              </a:ext>
            </a:extLst>
          </p:cNvPr>
          <p:cNvPicPr>
            <a:picLocks noChangeAspect="1"/>
          </p:cNvPicPr>
          <p:nvPr/>
        </p:nvPicPr>
        <p:blipFill rotWithShape="1">
          <a:blip r:embed="rId3"/>
          <a:srcRect l="23839" t="19137" r="18199" b="10769"/>
          <a:stretch/>
        </p:blipFill>
        <p:spPr>
          <a:xfrm>
            <a:off x="-18816" y="0"/>
            <a:ext cx="7842738" cy="6156779"/>
          </a:xfrm>
          <a:prstGeom prst="rect">
            <a:avLst/>
          </a:prstGeom>
        </p:spPr>
      </p:pic>
      <p:sp>
        <p:nvSpPr>
          <p:cNvPr id="9" name="TextBox 8">
            <a:extLst>
              <a:ext uri="{FF2B5EF4-FFF2-40B4-BE49-F238E27FC236}">
                <a16:creationId xmlns:a16="http://schemas.microsoft.com/office/drawing/2014/main" id="{98D4D910-8466-46E2-BC08-D7FEA8DBB8EC}"/>
              </a:ext>
            </a:extLst>
          </p:cNvPr>
          <p:cNvSpPr txBox="1"/>
          <p:nvPr/>
        </p:nvSpPr>
        <p:spPr>
          <a:xfrm>
            <a:off x="3198161" y="1821272"/>
            <a:ext cx="1491405" cy="369332"/>
          </a:xfrm>
          <a:prstGeom prst="rect">
            <a:avLst/>
          </a:prstGeom>
          <a:solidFill>
            <a:schemeClr val="bg1"/>
          </a:solidFill>
          <a:ln w="3175">
            <a:solidFill>
              <a:schemeClr val="tx1"/>
            </a:solidFill>
          </a:ln>
        </p:spPr>
        <p:txBody>
          <a:bodyPr wrap="square" rtlCol="0">
            <a:spAutoFit/>
          </a:bodyPr>
          <a:lstStyle/>
          <a:p>
            <a:pPr algn="ctr"/>
            <a:r>
              <a:rPr lang="en-US"/>
              <a:t>Rapid </a:t>
            </a:r>
            <a:r>
              <a:rPr lang="en-US" dirty="0"/>
              <a:t>City, SD</a:t>
            </a:r>
          </a:p>
        </p:txBody>
      </p:sp>
      <p:sp>
        <p:nvSpPr>
          <p:cNvPr id="21" name="TextBox 20">
            <a:extLst>
              <a:ext uri="{FF2B5EF4-FFF2-40B4-BE49-F238E27FC236}">
                <a16:creationId xmlns:a16="http://schemas.microsoft.com/office/drawing/2014/main" id="{0A480B87-77B3-4B04-AB99-BEDEAACEC672}"/>
              </a:ext>
            </a:extLst>
          </p:cNvPr>
          <p:cNvSpPr txBox="1"/>
          <p:nvPr/>
        </p:nvSpPr>
        <p:spPr>
          <a:xfrm>
            <a:off x="2906245" y="2798432"/>
            <a:ext cx="1329117" cy="369332"/>
          </a:xfrm>
          <a:prstGeom prst="rect">
            <a:avLst/>
          </a:prstGeom>
          <a:solidFill>
            <a:schemeClr val="bg1"/>
          </a:solidFill>
          <a:ln w="3175">
            <a:solidFill>
              <a:schemeClr val="tx1"/>
            </a:solidFill>
          </a:ln>
        </p:spPr>
        <p:txBody>
          <a:bodyPr wrap="square" rtlCol="0">
            <a:spAutoFit/>
          </a:bodyPr>
          <a:lstStyle/>
          <a:p>
            <a:pPr algn="ctr"/>
            <a:r>
              <a:rPr lang="en-US" dirty="0"/>
              <a:t>Denver, CO</a:t>
            </a:r>
          </a:p>
        </p:txBody>
      </p:sp>
      <p:sp>
        <p:nvSpPr>
          <p:cNvPr id="22" name="TextBox 21">
            <a:extLst>
              <a:ext uri="{FF2B5EF4-FFF2-40B4-BE49-F238E27FC236}">
                <a16:creationId xmlns:a16="http://schemas.microsoft.com/office/drawing/2014/main" id="{BA675079-8AD3-4BEE-BEF1-47823711E6D3}"/>
              </a:ext>
            </a:extLst>
          </p:cNvPr>
          <p:cNvSpPr txBox="1"/>
          <p:nvPr/>
        </p:nvSpPr>
        <p:spPr>
          <a:xfrm>
            <a:off x="3323780" y="4584596"/>
            <a:ext cx="1157546" cy="373488"/>
          </a:xfrm>
          <a:prstGeom prst="rect">
            <a:avLst/>
          </a:prstGeom>
          <a:solidFill>
            <a:schemeClr val="bg1"/>
          </a:solidFill>
          <a:ln w="3175">
            <a:solidFill>
              <a:schemeClr val="tx1"/>
            </a:solidFill>
          </a:ln>
        </p:spPr>
        <p:txBody>
          <a:bodyPr wrap="square" rtlCol="0">
            <a:spAutoFit/>
          </a:bodyPr>
          <a:lstStyle/>
          <a:p>
            <a:pPr algn="ctr"/>
            <a:r>
              <a:rPr lang="en-US" dirty="0"/>
              <a:t>Dallas, TX</a:t>
            </a:r>
          </a:p>
        </p:txBody>
      </p:sp>
      <p:sp>
        <p:nvSpPr>
          <p:cNvPr id="23" name="TextBox 22">
            <a:extLst>
              <a:ext uri="{FF2B5EF4-FFF2-40B4-BE49-F238E27FC236}">
                <a16:creationId xmlns:a16="http://schemas.microsoft.com/office/drawing/2014/main" id="{B815267D-DF78-4C29-97A4-DD683EE520CD}"/>
              </a:ext>
            </a:extLst>
          </p:cNvPr>
          <p:cNvSpPr txBox="1"/>
          <p:nvPr/>
        </p:nvSpPr>
        <p:spPr>
          <a:xfrm>
            <a:off x="5184230" y="3429000"/>
            <a:ext cx="1308808" cy="369332"/>
          </a:xfrm>
          <a:prstGeom prst="rect">
            <a:avLst/>
          </a:prstGeom>
          <a:solidFill>
            <a:schemeClr val="bg1"/>
          </a:solidFill>
          <a:ln w="3175">
            <a:solidFill>
              <a:schemeClr val="tx1"/>
            </a:solidFill>
          </a:ln>
        </p:spPr>
        <p:txBody>
          <a:bodyPr wrap="square" rtlCol="0">
            <a:spAutoFit/>
          </a:bodyPr>
          <a:lstStyle/>
          <a:p>
            <a:pPr algn="ctr"/>
            <a:r>
              <a:rPr lang="en-US" dirty="0"/>
              <a:t>Atlanta, GA</a:t>
            </a:r>
          </a:p>
        </p:txBody>
      </p:sp>
      <p:sp>
        <p:nvSpPr>
          <p:cNvPr id="10" name="Rectangle 9">
            <a:extLst>
              <a:ext uri="{FF2B5EF4-FFF2-40B4-BE49-F238E27FC236}">
                <a16:creationId xmlns:a16="http://schemas.microsoft.com/office/drawing/2014/main" id="{E1E9A889-B635-4832-A17F-391A4C727BAE}"/>
              </a:ext>
            </a:extLst>
          </p:cNvPr>
          <p:cNvSpPr/>
          <p:nvPr/>
        </p:nvSpPr>
        <p:spPr>
          <a:xfrm>
            <a:off x="7968356" y="1209570"/>
            <a:ext cx="4223644" cy="2554545"/>
          </a:xfrm>
          <a:prstGeom prst="rect">
            <a:avLst/>
          </a:prstGeom>
        </p:spPr>
        <p:txBody>
          <a:bodyPr wrap="square">
            <a:spAutoFit/>
          </a:bodyPr>
          <a:lstStyle/>
          <a:p>
            <a:pPr marL="571500" indent="-571500">
              <a:buFont typeface="Arial" panose="020B0604020202020204" pitchFamily="34" charset="0"/>
              <a:buChar char="•"/>
            </a:pPr>
            <a:r>
              <a:rPr lang="en-US" sz="4000" dirty="0"/>
              <a:t>Train regional models by weighting CONUS storms </a:t>
            </a:r>
          </a:p>
        </p:txBody>
      </p:sp>
    </p:spTree>
    <p:extLst>
      <p:ext uri="{BB962C8B-B14F-4D97-AF65-F5344CB8AC3E}">
        <p14:creationId xmlns:p14="http://schemas.microsoft.com/office/powerpoint/2010/main" val="3264235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E55DF-2CC7-43EE-B805-1397447B9261}"/>
              </a:ext>
            </a:extLst>
          </p:cNvPr>
          <p:cNvSpPr>
            <a:spLocks noGrp="1"/>
          </p:cNvSpPr>
          <p:nvPr>
            <p:ph type="title"/>
          </p:nvPr>
        </p:nvSpPr>
        <p:spPr>
          <a:xfrm>
            <a:off x="1476518" y="283908"/>
            <a:ext cx="9900701" cy="970757"/>
          </a:xfrm>
        </p:spPr>
        <p:txBody>
          <a:bodyPr>
            <a:normAutofit/>
          </a:bodyPr>
          <a:lstStyle/>
          <a:p>
            <a:r>
              <a:rPr lang="en-US" dirty="0"/>
              <a:t>Case Study: Central  Plains Sector</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8534" t="84188" r="77378" b="6098"/>
          <a:stretch/>
        </p:blipFill>
        <p:spPr>
          <a:xfrm>
            <a:off x="0" y="5484419"/>
            <a:ext cx="12192000" cy="707834"/>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3432" t="84188" r="21352" b="5868"/>
          <a:stretch/>
        </p:blipFill>
        <p:spPr>
          <a:xfrm>
            <a:off x="3504311" y="5573520"/>
            <a:ext cx="5370845" cy="609120"/>
          </a:xfrm>
          <a:prstGeom prst="rect">
            <a:avLst/>
          </a:prstGeom>
        </p:spPr>
      </p:pic>
      <p:pic>
        <p:nvPicPr>
          <p:cNvPr id="4" name="Picture 3">
            <a:extLst>
              <a:ext uri="{FF2B5EF4-FFF2-40B4-BE49-F238E27FC236}">
                <a16:creationId xmlns:a16="http://schemas.microsoft.com/office/drawing/2014/main" id="{C16E5511-A55F-4179-8199-C4ED1E71A839}"/>
              </a:ext>
            </a:extLst>
          </p:cNvPr>
          <p:cNvPicPr>
            <a:picLocks noChangeAspect="1"/>
          </p:cNvPicPr>
          <p:nvPr/>
        </p:nvPicPr>
        <p:blipFill rotWithShape="1">
          <a:blip r:embed="rId4">
            <a:extLst>
              <a:ext uri="{28A0092B-C50C-407E-A947-70E740481C1C}">
                <a14:useLocalDpi xmlns:a14="http://schemas.microsoft.com/office/drawing/2010/main" val="0"/>
              </a:ext>
            </a:extLst>
          </a:blip>
          <a:srcRect l="11240" t="23757" r="8570" b="15836"/>
          <a:stretch/>
        </p:blipFill>
        <p:spPr>
          <a:xfrm>
            <a:off x="-1" y="1417492"/>
            <a:ext cx="6052234" cy="4105256"/>
          </a:xfrm>
          <a:prstGeom prst="rect">
            <a:avLst/>
          </a:prstGeom>
        </p:spPr>
      </p:pic>
      <p:pic>
        <p:nvPicPr>
          <p:cNvPr id="7" name="Picture 6">
            <a:extLst>
              <a:ext uri="{FF2B5EF4-FFF2-40B4-BE49-F238E27FC236}">
                <a16:creationId xmlns:a16="http://schemas.microsoft.com/office/drawing/2014/main" id="{922B10DF-5B0F-4AC6-A847-09C47E52ECE6}"/>
              </a:ext>
            </a:extLst>
          </p:cNvPr>
          <p:cNvPicPr>
            <a:picLocks noChangeAspect="1"/>
          </p:cNvPicPr>
          <p:nvPr/>
        </p:nvPicPr>
        <p:blipFill rotWithShape="1">
          <a:blip r:embed="rId5">
            <a:extLst>
              <a:ext uri="{28A0092B-C50C-407E-A947-70E740481C1C}">
                <a14:useLocalDpi xmlns:a14="http://schemas.microsoft.com/office/drawing/2010/main" val="0"/>
              </a:ext>
            </a:extLst>
          </a:blip>
          <a:srcRect l="11240" t="23757" r="8570" b="15929"/>
          <a:stretch/>
        </p:blipFill>
        <p:spPr>
          <a:xfrm>
            <a:off x="6128292" y="1417492"/>
            <a:ext cx="6053328" cy="4088893"/>
          </a:xfrm>
          <a:prstGeom prst="rect">
            <a:avLst/>
          </a:prstGeom>
        </p:spPr>
      </p:pic>
    </p:spTree>
    <p:extLst>
      <p:ext uri="{BB962C8B-B14F-4D97-AF65-F5344CB8AC3E}">
        <p14:creationId xmlns:p14="http://schemas.microsoft.com/office/powerpoint/2010/main" val="2048170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62FEF-93BE-4846-9E80-740BA966E265}"/>
              </a:ext>
            </a:extLst>
          </p:cNvPr>
          <p:cNvSpPr>
            <a:spLocks noGrp="1"/>
          </p:cNvSpPr>
          <p:nvPr>
            <p:ph type="title"/>
          </p:nvPr>
        </p:nvSpPr>
        <p:spPr/>
        <p:txBody>
          <a:bodyPr/>
          <a:lstStyle/>
          <a:p>
            <a:r>
              <a:rPr lang="en-US" dirty="0"/>
              <a:t>ML for Weather Outline</a:t>
            </a:r>
          </a:p>
        </p:txBody>
      </p:sp>
      <p:sp>
        <p:nvSpPr>
          <p:cNvPr id="4" name="Content Placeholder 3">
            <a:extLst>
              <a:ext uri="{FF2B5EF4-FFF2-40B4-BE49-F238E27FC236}">
                <a16:creationId xmlns:a16="http://schemas.microsoft.com/office/drawing/2014/main" id="{4C25ADC0-753C-FD47-A50C-23ACD79BF382}"/>
              </a:ext>
            </a:extLst>
          </p:cNvPr>
          <p:cNvSpPr>
            <a:spLocks noGrp="1"/>
          </p:cNvSpPr>
          <p:nvPr>
            <p:ph idx="1"/>
          </p:nvPr>
        </p:nvSpPr>
        <p:spPr/>
        <p:txBody>
          <a:bodyPr/>
          <a:lstStyle/>
          <a:p>
            <a:r>
              <a:rPr lang="en-US" dirty="0">
                <a:solidFill>
                  <a:srgbClr val="FF0000"/>
                </a:solidFill>
              </a:rPr>
              <a:t>Using ML for severe weather prediction</a:t>
            </a:r>
          </a:p>
          <a:p>
            <a:pPr lvl="1"/>
            <a:r>
              <a:rPr lang="en-US" dirty="0"/>
              <a:t>Improving hail forecasting 24-48 hours in advance (traditional ML)</a:t>
            </a:r>
          </a:p>
          <a:p>
            <a:pPr lvl="1"/>
            <a:r>
              <a:rPr lang="en-US" dirty="0">
                <a:solidFill>
                  <a:srgbClr val="FF0000"/>
                </a:solidFill>
              </a:rPr>
              <a:t>Improving nowcasting for tornadoes (deep learning/convolutional neural networks)</a:t>
            </a:r>
          </a:p>
          <a:p>
            <a:r>
              <a:rPr lang="en-US" dirty="0"/>
              <a:t>Using ML to track biological species over time</a:t>
            </a:r>
          </a:p>
          <a:p>
            <a:pPr lvl="1"/>
            <a:r>
              <a:rPr lang="en-US" dirty="0"/>
              <a:t>Identifying bird roosts in non-QC radars (deep learning)</a:t>
            </a:r>
          </a:p>
        </p:txBody>
      </p:sp>
    </p:spTree>
    <p:extLst>
      <p:ext uri="{BB962C8B-B14F-4D97-AF65-F5344CB8AC3E}">
        <p14:creationId xmlns:p14="http://schemas.microsoft.com/office/powerpoint/2010/main" val="1248135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0C59-E734-E342-A019-4703DFF24E5D}"/>
              </a:ext>
            </a:extLst>
          </p:cNvPr>
          <p:cNvSpPr>
            <a:spLocks noGrp="1"/>
          </p:cNvSpPr>
          <p:nvPr>
            <p:ph type="title"/>
          </p:nvPr>
        </p:nvSpPr>
        <p:spPr>
          <a:xfrm>
            <a:off x="3982399" y="95370"/>
            <a:ext cx="7747000" cy="1325563"/>
          </a:xfrm>
        </p:spPr>
        <p:txBody>
          <a:bodyPr/>
          <a:lstStyle/>
          <a:p>
            <a:r>
              <a:rPr lang="en-US" dirty="0"/>
              <a:t>Tornado Prediction with Deep Learning</a:t>
            </a:r>
          </a:p>
        </p:txBody>
      </p:sp>
      <p:pic>
        <p:nvPicPr>
          <p:cNvPr id="7" name="Picture 6">
            <a:extLst>
              <a:ext uri="{FF2B5EF4-FFF2-40B4-BE49-F238E27FC236}">
                <a16:creationId xmlns:a16="http://schemas.microsoft.com/office/drawing/2014/main" id="{E711F834-F7C1-4B46-AEBD-B6BB9A907A42}"/>
              </a:ext>
            </a:extLst>
          </p:cNvPr>
          <p:cNvPicPr>
            <a:picLocks noChangeAspect="1"/>
          </p:cNvPicPr>
          <p:nvPr/>
        </p:nvPicPr>
        <p:blipFill>
          <a:blip r:embed="rId2"/>
          <a:stretch>
            <a:fillRect/>
          </a:stretch>
        </p:blipFill>
        <p:spPr>
          <a:xfrm>
            <a:off x="474801" y="2418392"/>
            <a:ext cx="2344867" cy="2272479"/>
          </a:xfrm>
          <a:prstGeom prst="rect">
            <a:avLst/>
          </a:prstGeom>
        </p:spPr>
      </p:pic>
      <p:pic>
        <p:nvPicPr>
          <p:cNvPr id="9" name="Picture 8">
            <a:extLst>
              <a:ext uri="{FF2B5EF4-FFF2-40B4-BE49-F238E27FC236}">
                <a16:creationId xmlns:a16="http://schemas.microsoft.com/office/drawing/2014/main" id="{3B74A36C-BBD4-BC4A-9FFA-58D35DAE0D91}"/>
              </a:ext>
            </a:extLst>
          </p:cNvPr>
          <p:cNvPicPr>
            <a:picLocks noChangeAspect="1"/>
          </p:cNvPicPr>
          <p:nvPr/>
        </p:nvPicPr>
        <p:blipFill>
          <a:blip r:embed="rId3"/>
          <a:stretch>
            <a:fillRect/>
          </a:stretch>
        </p:blipFill>
        <p:spPr>
          <a:xfrm>
            <a:off x="30479" y="4715435"/>
            <a:ext cx="3259475" cy="2142566"/>
          </a:xfrm>
          <a:prstGeom prst="rect">
            <a:avLst/>
          </a:prstGeom>
        </p:spPr>
      </p:pic>
      <p:pic>
        <p:nvPicPr>
          <p:cNvPr id="11" name="Picture 10">
            <a:extLst>
              <a:ext uri="{FF2B5EF4-FFF2-40B4-BE49-F238E27FC236}">
                <a16:creationId xmlns:a16="http://schemas.microsoft.com/office/drawing/2014/main" id="{17E5E8DD-CAB0-F743-B58A-728A41776AD5}"/>
              </a:ext>
            </a:extLst>
          </p:cNvPr>
          <p:cNvPicPr>
            <a:picLocks noChangeAspect="1"/>
          </p:cNvPicPr>
          <p:nvPr/>
        </p:nvPicPr>
        <p:blipFill>
          <a:blip r:embed="rId4"/>
          <a:stretch>
            <a:fillRect/>
          </a:stretch>
        </p:blipFill>
        <p:spPr>
          <a:xfrm>
            <a:off x="4515" y="0"/>
            <a:ext cx="3641719" cy="2393829"/>
          </a:xfrm>
          <a:prstGeom prst="rect">
            <a:avLst/>
          </a:prstGeom>
        </p:spPr>
      </p:pic>
      <p:pic>
        <p:nvPicPr>
          <p:cNvPr id="4" name="Picture 3">
            <a:extLst>
              <a:ext uri="{FF2B5EF4-FFF2-40B4-BE49-F238E27FC236}">
                <a16:creationId xmlns:a16="http://schemas.microsoft.com/office/drawing/2014/main" id="{A0EBEC38-9E90-474C-9F0A-BE6326F49B57}"/>
              </a:ext>
            </a:extLst>
          </p:cNvPr>
          <p:cNvPicPr>
            <a:picLocks noChangeAspect="1"/>
          </p:cNvPicPr>
          <p:nvPr/>
        </p:nvPicPr>
        <p:blipFill>
          <a:blip r:embed="rId5"/>
          <a:stretch>
            <a:fillRect/>
          </a:stretch>
        </p:blipFill>
        <p:spPr>
          <a:xfrm>
            <a:off x="3289954" y="1698729"/>
            <a:ext cx="8902046" cy="5159271"/>
          </a:xfrm>
          <a:prstGeom prst="rect">
            <a:avLst/>
          </a:prstGeom>
        </p:spPr>
      </p:pic>
    </p:spTree>
    <p:extLst>
      <p:ext uri="{BB962C8B-B14F-4D97-AF65-F5344CB8AC3E}">
        <p14:creationId xmlns:p14="http://schemas.microsoft.com/office/powerpoint/2010/main" val="3936880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6C8C0D-2A73-6D4A-8165-4F208013E4FE}"/>
              </a:ext>
            </a:extLst>
          </p:cNvPr>
          <p:cNvSpPr>
            <a:spLocks noGrp="1"/>
          </p:cNvSpPr>
          <p:nvPr>
            <p:ph type="title"/>
          </p:nvPr>
        </p:nvSpPr>
        <p:spPr>
          <a:xfrm>
            <a:off x="0" y="933512"/>
            <a:ext cx="2841578" cy="1325563"/>
          </a:xfrm>
        </p:spPr>
        <p:txBody>
          <a:bodyPr>
            <a:normAutofit/>
          </a:bodyPr>
          <a:lstStyle/>
          <a:p>
            <a:r>
              <a:rPr lang="en-US" sz="3600" dirty="0"/>
              <a:t>CNN architecture</a:t>
            </a:r>
          </a:p>
        </p:txBody>
      </p:sp>
      <p:pic>
        <p:nvPicPr>
          <p:cNvPr id="6" name="Content Placeholder 5">
            <a:extLst>
              <a:ext uri="{FF2B5EF4-FFF2-40B4-BE49-F238E27FC236}">
                <a16:creationId xmlns:a16="http://schemas.microsoft.com/office/drawing/2014/main" id="{F09728CB-312A-2742-B86D-B35D1B53BA60}"/>
              </a:ext>
            </a:extLst>
          </p:cNvPr>
          <p:cNvPicPr>
            <a:picLocks noGrp="1" noChangeAspect="1"/>
          </p:cNvPicPr>
          <p:nvPr>
            <p:ph idx="1"/>
          </p:nvPr>
        </p:nvPicPr>
        <p:blipFill>
          <a:blip r:embed="rId2"/>
          <a:stretch>
            <a:fillRect/>
          </a:stretch>
        </p:blipFill>
        <p:spPr>
          <a:xfrm>
            <a:off x="2358374" y="0"/>
            <a:ext cx="9833626" cy="6952363"/>
          </a:xfrm>
        </p:spPr>
      </p:pic>
    </p:spTree>
    <p:extLst>
      <p:ext uri="{BB962C8B-B14F-4D97-AF65-F5344CB8AC3E}">
        <p14:creationId xmlns:p14="http://schemas.microsoft.com/office/powerpoint/2010/main" val="13635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0D1F-E6EB-9E49-9FAB-87F4D7412F4C}"/>
              </a:ext>
            </a:extLst>
          </p:cNvPr>
          <p:cNvSpPr>
            <a:spLocks noGrp="1"/>
          </p:cNvSpPr>
          <p:nvPr>
            <p:ph type="title"/>
          </p:nvPr>
        </p:nvSpPr>
        <p:spPr>
          <a:xfrm>
            <a:off x="838200" y="144379"/>
            <a:ext cx="7114674" cy="1546309"/>
          </a:xfrm>
        </p:spPr>
        <p:txBody>
          <a:bodyPr>
            <a:normAutofit fontScale="90000"/>
          </a:bodyPr>
          <a:lstStyle/>
          <a:p>
            <a:pPr algn="ctr"/>
            <a:r>
              <a:rPr lang="en-US" b="1" dirty="0"/>
              <a:t> Use AI/ML to Improve Societal Resilience to Climate Change and Extreme Weather</a:t>
            </a:r>
          </a:p>
        </p:txBody>
      </p:sp>
      <p:sp>
        <p:nvSpPr>
          <p:cNvPr id="3" name="Content Placeholder 2">
            <a:extLst>
              <a:ext uri="{FF2B5EF4-FFF2-40B4-BE49-F238E27FC236}">
                <a16:creationId xmlns:a16="http://schemas.microsoft.com/office/drawing/2014/main" id="{08627DB3-74C0-764B-8C28-A7B727D168D0}"/>
              </a:ext>
            </a:extLst>
          </p:cNvPr>
          <p:cNvSpPr>
            <a:spLocks noGrp="1"/>
          </p:cNvSpPr>
          <p:nvPr>
            <p:ph idx="1"/>
          </p:nvPr>
        </p:nvSpPr>
        <p:spPr>
          <a:xfrm>
            <a:off x="838201" y="2055043"/>
            <a:ext cx="7279104" cy="4437832"/>
          </a:xfrm>
        </p:spPr>
        <p:txBody>
          <a:bodyPr>
            <a:normAutofit lnSpcReduction="10000"/>
          </a:bodyPr>
          <a:lstStyle/>
          <a:p>
            <a:r>
              <a:rPr lang="en-US" dirty="0"/>
              <a:t>Wicked problems:</a:t>
            </a:r>
          </a:p>
          <a:p>
            <a:pPr lvl="1"/>
            <a:r>
              <a:rPr lang="en-US" dirty="0"/>
              <a:t>How can humans adapt to a changing climate?  Where do we need to build and grow our communities?  How do they need to change from current practices?  </a:t>
            </a:r>
          </a:p>
          <a:p>
            <a:pPr lvl="1"/>
            <a:r>
              <a:rPr lang="en-US" b="1" dirty="0"/>
              <a:t>How can we improve the prediction of new weather extremes?  </a:t>
            </a:r>
          </a:p>
          <a:p>
            <a:pPr lvl="1"/>
            <a:r>
              <a:rPr lang="en-US" b="1" dirty="0"/>
              <a:t>How can we improve the adaptation of other species?  </a:t>
            </a:r>
            <a:r>
              <a:rPr lang="en-US" dirty="0"/>
              <a:t>Migration patterns, land use changes, etc.</a:t>
            </a:r>
            <a:endParaRPr lang="en-US" b="1" dirty="0"/>
          </a:p>
          <a:p>
            <a:r>
              <a:rPr lang="en-US" dirty="0"/>
              <a:t>Proposal: create a joint university, industry, and government </a:t>
            </a:r>
            <a:r>
              <a:rPr lang="en-US" i="1" dirty="0"/>
              <a:t>alpha-institute</a:t>
            </a:r>
            <a:r>
              <a:rPr lang="en-US" dirty="0"/>
              <a:t> to bring together researchers in AI/ML and climate and weather</a:t>
            </a:r>
          </a:p>
        </p:txBody>
      </p:sp>
      <p:pic>
        <p:nvPicPr>
          <p:cNvPr id="7" name="Picture 6">
            <a:extLst>
              <a:ext uri="{FF2B5EF4-FFF2-40B4-BE49-F238E27FC236}">
                <a16:creationId xmlns:a16="http://schemas.microsoft.com/office/drawing/2014/main" id="{E004B2D1-9694-4940-A04B-F78AEAAF3926}"/>
              </a:ext>
            </a:extLst>
          </p:cNvPr>
          <p:cNvPicPr>
            <a:picLocks noChangeAspect="1"/>
          </p:cNvPicPr>
          <p:nvPr/>
        </p:nvPicPr>
        <p:blipFill rotWithShape="1">
          <a:blip r:embed="rId2"/>
          <a:srcRect l="16316" r="17574"/>
          <a:stretch/>
        </p:blipFill>
        <p:spPr>
          <a:xfrm>
            <a:off x="8117305" y="0"/>
            <a:ext cx="4097716" cy="3489938"/>
          </a:xfrm>
          <a:prstGeom prst="rect">
            <a:avLst/>
          </a:prstGeom>
        </p:spPr>
      </p:pic>
      <p:pic>
        <p:nvPicPr>
          <p:cNvPr id="9" name="Picture 8">
            <a:extLst>
              <a:ext uri="{FF2B5EF4-FFF2-40B4-BE49-F238E27FC236}">
                <a16:creationId xmlns:a16="http://schemas.microsoft.com/office/drawing/2014/main" id="{6AA10AE5-226D-E74D-AD4F-0C7EA01DD446}"/>
              </a:ext>
            </a:extLst>
          </p:cNvPr>
          <p:cNvPicPr>
            <a:picLocks noChangeAspect="1"/>
          </p:cNvPicPr>
          <p:nvPr/>
        </p:nvPicPr>
        <p:blipFill rotWithShape="1">
          <a:blip r:embed="rId3"/>
          <a:srcRect l="16189" r="13275"/>
          <a:stretch/>
        </p:blipFill>
        <p:spPr>
          <a:xfrm>
            <a:off x="8117305" y="3566142"/>
            <a:ext cx="4123944" cy="3291858"/>
          </a:xfrm>
          <a:prstGeom prst="rect">
            <a:avLst/>
          </a:prstGeom>
        </p:spPr>
      </p:pic>
    </p:spTree>
    <p:extLst>
      <p:ext uri="{BB962C8B-B14F-4D97-AF65-F5344CB8AC3E}">
        <p14:creationId xmlns:p14="http://schemas.microsoft.com/office/powerpoint/2010/main" val="148894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31FB-68F2-174B-B34C-6FBDA46F254E}"/>
              </a:ext>
            </a:extLst>
          </p:cNvPr>
          <p:cNvSpPr>
            <a:spLocks noGrp="1"/>
          </p:cNvSpPr>
          <p:nvPr>
            <p:ph type="title"/>
          </p:nvPr>
        </p:nvSpPr>
        <p:spPr/>
        <p:txBody>
          <a:bodyPr/>
          <a:lstStyle/>
          <a:p>
            <a:r>
              <a:rPr lang="en-US" dirty="0"/>
              <a:t>Tornado Experimental Data</a:t>
            </a:r>
          </a:p>
        </p:txBody>
      </p:sp>
      <p:sp>
        <p:nvSpPr>
          <p:cNvPr id="3" name="Content Placeholder 2">
            <a:extLst>
              <a:ext uri="{FF2B5EF4-FFF2-40B4-BE49-F238E27FC236}">
                <a16:creationId xmlns:a16="http://schemas.microsoft.com/office/drawing/2014/main" id="{AE873B33-ABF8-E245-8DF7-3206B31D3840}"/>
              </a:ext>
            </a:extLst>
          </p:cNvPr>
          <p:cNvSpPr>
            <a:spLocks noGrp="1"/>
          </p:cNvSpPr>
          <p:nvPr>
            <p:ph sz="half" idx="1"/>
          </p:nvPr>
        </p:nvSpPr>
        <p:spPr/>
        <p:txBody>
          <a:bodyPr>
            <a:normAutofit lnSpcReduction="10000"/>
          </a:bodyPr>
          <a:lstStyle/>
          <a:p>
            <a:r>
              <a:rPr lang="en-US" dirty="0"/>
              <a:t>1 storm object = 1 storm cell at one time step</a:t>
            </a:r>
          </a:p>
          <a:p>
            <a:r>
              <a:rPr lang="en-US" dirty="0"/>
              <a:t>Training set: 2011-14 </a:t>
            </a:r>
          </a:p>
          <a:p>
            <a:pPr lvl="1"/>
            <a:r>
              <a:rPr lang="en-US" dirty="0"/>
              <a:t>Tornadic objects: 8385</a:t>
            </a:r>
          </a:p>
          <a:p>
            <a:pPr lvl="1"/>
            <a:r>
              <a:rPr lang="en-US" dirty="0"/>
              <a:t>Non-tornadic (no tornado in the next hour): 447,922</a:t>
            </a:r>
          </a:p>
          <a:p>
            <a:pPr lvl="1"/>
            <a:r>
              <a:rPr lang="en-US" dirty="0" err="1"/>
              <a:t>Downsample</a:t>
            </a:r>
            <a:r>
              <a:rPr lang="en-US" dirty="0"/>
              <a:t> non-tornadic to 50/50</a:t>
            </a:r>
          </a:p>
          <a:p>
            <a:r>
              <a:rPr lang="en-US" dirty="0"/>
              <a:t>Testing set: 2015-16</a:t>
            </a:r>
          </a:p>
          <a:p>
            <a:pPr lvl="1"/>
            <a:r>
              <a:rPr lang="en-US" dirty="0"/>
              <a:t>Tornadic: 1420</a:t>
            </a:r>
          </a:p>
          <a:p>
            <a:pPr lvl="1"/>
            <a:r>
              <a:rPr lang="en-US" dirty="0"/>
              <a:t>Non-tornadic: 39,639</a:t>
            </a:r>
          </a:p>
        </p:txBody>
      </p:sp>
      <p:pic>
        <p:nvPicPr>
          <p:cNvPr id="11" name="Content Placeholder 10">
            <a:extLst>
              <a:ext uri="{FF2B5EF4-FFF2-40B4-BE49-F238E27FC236}">
                <a16:creationId xmlns:a16="http://schemas.microsoft.com/office/drawing/2014/main" id="{CAAA8DF5-828F-914D-8536-3919012CE819}"/>
              </a:ext>
            </a:extLst>
          </p:cNvPr>
          <p:cNvPicPr>
            <a:picLocks noGrp="1" noChangeAspect="1"/>
          </p:cNvPicPr>
          <p:nvPr>
            <p:ph sz="half" idx="2"/>
          </p:nvPr>
        </p:nvPicPr>
        <p:blipFill>
          <a:blip r:embed="rId2"/>
          <a:stretch>
            <a:fillRect/>
          </a:stretch>
        </p:blipFill>
        <p:spPr>
          <a:xfrm>
            <a:off x="5887720" y="1825625"/>
            <a:ext cx="6147936" cy="4041252"/>
          </a:xfrm>
        </p:spPr>
      </p:pic>
    </p:spTree>
    <p:extLst>
      <p:ext uri="{BB962C8B-B14F-4D97-AF65-F5344CB8AC3E}">
        <p14:creationId xmlns:p14="http://schemas.microsoft.com/office/powerpoint/2010/main" val="223194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5E51BC-FC62-314F-A2A4-B01B0C0F3706}"/>
              </a:ext>
            </a:extLst>
          </p:cNvPr>
          <p:cNvSpPr>
            <a:spLocks noGrp="1"/>
          </p:cNvSpPr>
          <p:nvPr>
            <p:ph type="title"/>
          </p:nvPr>
        </p:nvSpPr>
        <p:spPr/>
        <p:txBody>
          <a:bodyPr/>
          <a:lstStyle/>
          <a:p>
            <a:r>
              <a:rPr lang="en-US" dirty="0"/>
              <a:t>Tornado Labels</a:t>
            </a:r>
          </a:p>
        </p:txBody>
      </p:sp>
      <p:pic>
        <p:nvPicPr>
          <p:cNvPr id="11" name="Content Placeholder 10">
            <a:extLst>
              <a:ext uri="{FF2B5EF4-FFF2-40B4-BE49-F238E27FC236}">
                <a16:creationId xmlns:a16="http://schemas.microsoft.com/office/drawing/2014/main" id="{7C2A7F87-47CD-524E-AF12-9DC31756DFBE}"/>
              </a:ext>
            </a:extLst>
          </p:cNvPr>
          <p:cNvPicPr>
            <a:picLocks noGrp="1" noChangeAspect="1"/>
          </p:cNvPicPr>
          <p:nvPr>
            <p:ph idx="1"/>
          </p:nvPr>
        </p:nvPicPr>
        <p:blipFill>
          <a:blip r:embed="rId2"/>
          <a:stretch>
            <a:fillRect/>
          </a:stretch>
        </p:blipFill>
        <p:spPr>
          <a:xfrm>
            <a:off x="2377440" y="1609408"/>
            <a:ext cx="7715802" cy="5025072"/>
          </a:xfrm>
        </p:spPr>
      </p:pic>
    </p:spTree>
    <p:extLst>
      <p:ext uri="{BB962C8B-B14F-4D97-AF65-F5344CB8AC3E}">
        <p14:creationId xmlns:p14="http://schemas.microsoft.com/office/powerpoint/2010/main" val="4237823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D3D6-92C8-C84C-93D2-986ABF739336}"/>
              </a:ext>
            </a:extLst>
          </p:cNvPr>
          <p:cNvSpPr>
            <a:spLocks noGrp="1"/>
          </p:cNvSpPr>
          <p:nvPr>
            <p:ph type="title"/>
          </p:nvPr>
        </p:nvSpPr>
        <p:spPr/>
        <p:txBody>
          <a:bodyPr/>
          <a:lstStyle/>
          <a:p>
            <a:r>
              <a:rPr lang="en-US" dirty="0"/>
              <a:t>Convolutional Net Architecture </a:t>
            </a:r>
          </a:p>
        </p:txBody>
      </p:sp>
      <p:pic>
        <p:nvPicPr>
          <p:cNvPr id="4" name="Picture 3">
            <a:extLst>
              <a:ext uri="{FF2B5EF4-FFF2-40B4-BE49-F238E27FC236}">
                <a16:creationId xmlns:a16="http://schemas.microsoft.com/office/drawing/2014/main" id="{EF9C77FB-D39B-E547-9A9C-C97E5DAB3A7D}"/>
              </a:ext>
            </a:extLst>
          </p:cNvPr>
          <p:cNvPicPr>
            <a:picLocks noChangeAspect="1"/>
          </p:cNvPicPr>
          <p:nvPr/>
        </p:nvPicPr>
        <p:blipFill>
          <a:blip r:embed="rId2"/>
          <a:stretch>
            <a:fillRect/>
          </a:stretch>
        </p:blipFill>
        <p:spPr>
          <a:xfrm>
            <a:off x="502436" y="1485900"/>
            <a:ext cx="11036300" cy="5372100"/>
          </a:xfrm>
          <a:prstGeom prst="rect">
            <a:avLst/>
          </a:prstGeom>
        </p:spPr>
      </p:pic>
    </p:spTree>
    <p:extLst>
      <p:ext uri="{BB962C8B-B14F-4D97-AF65-F5344CB8AC3E}">
        <p14:creationId xmlns:p14="http://schemas.microsoft.com/office/powerpoint/2010/main" val="2710653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1A6B-FEBE-D14A-ABBB-75EA5F1C82B2}"/>
              </a:ext>
            </a:extLst>
          </p:cNvPr>
          <p:cNvSpPr>
            <a:spLocks noGrp="1"/>
          </p:cNvSpPr>
          <p:nvPr>
            <p:ph type="title"/>
          </p:nvPr>
        </p:nvSpPr>
        <p:spPr/>
        <p:txBody>
          <a:bodyPr/>
          <a:lstStyle/>
          <a:p>
            <a:r>
              <a:rPr lang="en-US" dirty="0"/>
              <a:t>ROC and Performance</a:t>
            </a:r>
          </a:p>
        </p:txBody>
      </p:sp>
      <p:pic>
        <p:nvPicPr>
          <p:cNvPr id="12" name="Content Placeholder 11">
            <a:extLst>
              <a:ext uri="{FF2B5EF4-FFF2-40B4-BE49-F238E27FC236}">
                <a16:creationId xmlns:a16="http://schemas.microsoft.com/office/drawing/2014/main" id="{3097E5F3-134B-7343-9BA4-F9C9ED86A105}"/>
              </a:ext>
            </a:extLst>
          </p:cNvPr>
          <p:cNvPicPr>
            <a:picLocks noGrp="1" noChangeAspect="1"/>
          </p:cNvPicPr>
          <p:nvPr>
            <p:ph sz="half" idx="1"/>
          </p:nvPr>
        </p:nvPicPr>
        <p:blipFill>
          <a:blip r:embed="rId2"/>
          <a:stretch>
            <a:fillRect/>
          </a:stretch>
        </p:blipFill>
        <p:spPr>
          <a:xfrm>
            <a:off x="838200" y="1560868"/>
            <a:ext cx="4932007" cy="4932007"/>
          </a:xfrm>
        </p:spPr>
      </p:pic>
      <p:pic>
        <p:nvPicPr>
          <p:cNvPr id="14" name="Content Placeholder 13">
            <a:extLst>
              <a:ext uri="{FF2B5EF4-FFF2-40B4-BE49-F238E27FC236}">
                <a16:creationId xmlns:a16="http://schemas.microsoft.com/office/drawing/2014/main" id="{67496765-622C-2B46-A700-2DAB63354454}"/>
              </a:ext>
            </a:extLst>
          </p:cNvPr>
          <p:cNvPicPr>
            <a:picLocks noGrp="1" noChangeAspect="1"/>
          </p:cNvPicPr>
          <p:nvPr>
            <p:ph sz="half" idx="2"/>
          </p:nvPr>
        </p:nvPicPr>
        <p:blipFill>
          <a:blip r:embed="rId3"/>
          <a:stretch>
            <a:fillRect/>
          </a:stretch>
        </p:blipFill>
        <p:spPr>
          <a:xfrm>
            <a:off x="6361386" y="1560868"/>
            <a:ext cx="4932007" cy="4932007"/>
          </a:xfrm>
        </p:spPr>
      </p:pic>
    </p:spTree>
    <p:extLst>
      <p:ext uri="{BB962C8B-B14F-4D97-AF65-F5344CB8AC3E}">
        <p14:creationId xmlns:p14="http://schemas.microsoft.com/office/powerpoint/2010/main" val="1128353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8D78A4-0D27-3548-8395-5238B27F4DEC}"/>
              </a:ext>
            </a:extLst>
          </p:cNvPr>
          <p:cNvSpPr>
            <a:spLocks noGrp="1"/>
          </p:cNvSpPr>
          <p:nvPr>
            <p:ph type="title"/>
          </p:nvPr>
        </p:nvSpPr>
        <p:spPr>
          <a:xfrm>
            <a:off x="543732" y="349627"/>
            <a:ext cx="4539712" cy="1325563"/>
          </a:xfrm>
        </p:spPr>
        <p:txBody>
          <a:bodyPr/>
          <a:lstStyle/>
          <a:p>
            <a:r>
              <a:rPr lang="en-US" dirty="0"/>
              <a:t>What the model is learning: Saliency</a:t>
            </a:r>
          </a:p>
        </p:txBody>
      </p:sp>
      <p:pic>
        <p:nvPicPr>
          <p:cNvPr id="8" name="Content Placeholder 7">
            <a:extLst>
              <a:ext uri="{FF2B5EF4-FFF2-40B4-BE49-F238E27FC236}">
                <a16:creationId xmlns:a16="http://schemas.microsoft.com/office/drawing/2014/main" id="{89DDF146-ECB2-1043-BA41-1A24ABCE62C6}"/>
              </a:ext>
            </a:extLst>
          </p:cNvPr>
          <p:cNvPicPr>
            <a:picLocks noGrp="1" noChangeAspect="1"/>
          </p:cNvPicPr>
          <p:nvPr>
            <p:ph idx="1"/>
          </p:nvPr>
        </p:nvPicPr>
        <p:blipFill>
          <a:blip r:embed="rId2"/>
          <a:stretch>
            <a:fillRect/>
          </a:stretch>
        </p:blipFill>
        <p:spPr>
          <a:xfrm>
            <a:off x="5625885" y="16354"/>
            <a:ext cx="6566115" cy="6841646"/>
          </a:xfrm>
        </p:spPr>
      </p:pic>
      <p:cxnSp>
        <p:nvCxnSpPr>
          <p:cNvPr id="10" name="Straight Arrow Connector 9">
            <a:extLst>
              <a:ext uri="{FF2B5EF4-FFF2-40B4-BE49-F238E27FC236}">
                <a16:creationId xmlns:a16="http://schemas.microsoft.com/office/drawing/2014/main" id="{5C3E307C-33E4-874D-8E40-04CE6C5280CF}"/>
              </a:ext>
            </a:extLst>
          </p:cNvPr>
          <p:cNvCxnSpPr>
            <a:cxnSpLocks/>
          </p:cNvCxnSpPr>
          <p:nvPr/>
        </p:nvCxnSpPr>
        <p:spPr>
          <a:xfrm flipV="1">
            <a:off x="4355432" y="1012408"/>
            <a:ext cx="2122860" cy="1081087"/>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2DEC1AC-5AC9-D543-B492-7681A9231DDD}"/>
              </a:ext>
            </a:extLst>
          </p:cNvPr>
          <p:cNvSpPr txBox="1"/>
          <p:nvPr/>
        </p:nvSpPr>
        <p:spPr>
          <a:xfrm>
            <a:off x="2662370" y="1999216"/>
            <a:ext cx="2360646" cy="646331"/>
          </a:xfrm>
          <a:prstGeom prst="rect">
            <a:avLst/>
          </a:prstGeom>
          <a:noFill/>
        </p:spPr>
        <p:txBody>
          <a:bodyPr wrap="none" rtlCol="0">
            <a:spAutoFit/>
          </a:bodyPr>
          <a:lstStyle/>
          <a:p>
            <a:pPr algn="ctr"/>
            <a:r>
              <a:rPr lang="en-US" dirty="0">
                <a:solidFill>
                  <a:srgbClr val="FF0000"/>
                </a:solidFill>
              </a:rPr>
              <a:t>Strong reflectivity core </a:t>
            </a:r>
          </a:p>
          <a:p>
            <a:pPr algn="ctr"/>
            <a:r>
              <a:rPr lang="en-US" dirty="0">
                <a:solidFill>
                  <a:srgbClr val="FF0000"/>
                </a:solidFill>
              </a:rPr>
              <a:t>with hints of a hook</a:t>
            </a:r>
          </a:p>
        </p:txBody>
      </p:sp>
      <p:cxnSp>
        <p:nvCxnSpPr>
          <p:cNvPr id="12" name="Straight Arrow Connector 11">
            <a:extLst>
              <a:ext uri="{FF2B5EF4-FFF2-40B4-BE49-F238E27FC236}">
                <a16:creationId xmlns:a16="http://schemas.microsoft.com/office/drawing/2014/main" id="{915E1113-58E7-4C40-9FF3-5C6651CD3843}"/>
              </a:ext>
            </a:extLst>
          </p:cNvPr>
          <p:cNvCxnSpPr>
            <a:cxnSpLocks/>
          </p:cNvCxnSpPr>
          <p:nvPr/>
        </p:nvCxnSpPr>
        <p:spPr>
          <a:xfrm flipV="1">
            <a:off x="4621146" y="986711"/>
            <a:ext cx="5141495" cy="200915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F7E199-858C-7C41-A884-B43A73364282}"/>
              </a:ext>
            </a:extLst>
          </p:cNvPr>
          <p:cNvSpPr txBox="1"/>
          <p:nvPr/>
        </p:nvSpPr>
        <p:spPr>
          <a:xfrm>
            <a:off x="3337232" y="2975512"/>
            <a:ext cx="1511495" cy="923330"/>
          </a:xfrm>
          <a:prstGeom prst="rect">
            <a:avLst/>
          </a:prstGeom>
          <a:noFill/>
        </p:spPr>
        <p:txBody>
          <a:bodyPr wrap="square" rtlCol="0">
            <a:spAutoFit/>
          </a:bodyPr>
          <a:lstStyle/>
          <a:p>
            <a:pPr algn="ctr"/>
            <a:r>
              <a:rPr lang="en-US" dirty="0">
                <a:solidFill>
                  <a:srgbClr val="FF0000"/>
                </a:solidFill>
              </a:rPr>
              <a:t>Region of vorticity near ”hook”</a:t>
            </a:r>
          </a:p>
        </p:txBody>
      </p:sp>
      <p:cxnSp>
        <p:nvCxnSpPr>
          <p:cNvPr id="18" name="Straight Arrow Connector 17">
            <a:extLst>
              <a:ext uri="{FF2B5EF4-FFF2-40B4-BE49-F238E27FC236}">
                <a16:creationId xmlns:a16="http://schemas.microsoft.com/office/drawing/2014/main" id="{B8F8DD84-5DFB-0F4C-BF81-1A7FAB918FCD}"/>
              </a:ext>
            </a:extLst>
          </p:cNvPr>
          <p:cNvCxnSpPr>
            <a:cxnSpLocks/>
            <a:stCxn id="21" idx="3"/>
          </p:cNvCxnSpPr>
          <p:nvPr/>
        </p:nvCxnSpPr>
        <p:spPr>
          <a:xfrm flipV="1">
            <a:off x="4848727" y="5570286"/>
            <a:ext cx="4725928" cy="659928"/>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72333A-A2AC-0441-A11B-4E4C07C27BD3}"/>
              </a:ext>
            </a:extLst>
          </p:cNvPr>
          <p:cNvSpPr txBox="1"/>
          <p:nvPr/>
        </p:nvSpPr>
        <p:spPr>
          <a:xfrm>
            <a:off x="3337232" y="5907048"/>
            <a:ext cx="1511495" cy="646331"/>
          </a:xfrm>
          <a:prstGeom prst="rect">
            <a:avLst/>
          </a:prstGeom>
          <a:noFill/>
        </p:spPr>
        <p:txBody>
          <a:bodyPr wrap="square" rtlCol="0">
            <a:spAutoFit/>
          </a:bodyPr>
          <a:lstStyle/>
          <a:p>
            <a:pPr algn="ctr"/>
            <a:r>
              <a:rPr lang="en-US" dirty="0">
                <a:solidFill>
                  <a:srgbClr val="7030A0"/>
                </a:solidFill>
              </a:rPr>
              <a:t>No strong vorticity</a:t>
            </a:r>
          </a:p>
        </p:txBody>
      </p:sp>
      <p:cxnSp>
        <p:nvCxnSpPr>
          <p:cNvPr id="24" name="Straight Arrow Connector 23">
            <a:extLst>
              <a:ext uri="{FF2B5EF4-FFF2-40B4-BE49-F238E27FC236}">
                <a16:creationId xmlns:a16="http://schemas.microsoft.com/office/drawing/2014/main" id="{D06DB5D6-CB18-6749-AA82-A534E213378E}"/>
              </a:ext>
            </a:extLst>
          </p:cNvPr>
          <p:cNvCxnSpPr>
            <a:cxnSpLocks/>
          </p:cNvCxnSpPr>
          <p:nvPr/>
        </p:nvCxnSpPr>
        <p:spPr>
          <a:xfrm>
            <a:off x="4355432" y="5247121"/>
            <a:ext cx="2122860" cy="173492"/>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C1D80FF-C3BE-934A-BD6C-A8878977589B}"/>
              </a:ext>
            </a:extLst>
          </p:cNvPr>
          <p:cNvSpPr txBox="1"/>
          <p:nvPr/>
        </p:nvSpPr>
        <p:spPr>
          <a:xfrm>
            <a:off x="2209971" y="4923955"/>
            <a:ext cx="2250177" cy="646331"/>
          </a:xfrm>
          <a:prstGeom prst="rect">
            <a:avLst/>
          </a:prstGeom>
          <a:noFill/>
        </p:spPr>
        <p:txBody>
          <a:bodyPr wrap="square" rtlCol="0">
            <a:spAutoFit/>
          </a:bodyPr>
          <a:lstStyle/>
          <a:p>
            <a:pPr algn="ctr"/>
            <a:r>
              <a:rPr lang="en-US" dirty="0">
                <a:solidFill>
                  <a:srgbClr val="7030A0"/>
                </a:solidFill>
              </a:rPr>
              <a:t>Disorganized storm with weak reflectivity</a:t>
            </a:r>
          </a:p>
        </p:txBody>
      </p:sp>
    </p:spTree>
    <p:extLst>
      <p:ext uri="{BB962C8B-B14F-4D97-AF65-F5344CB8AC3E}">
        <p14:creationId xmlns:p14="http://schemas.microsoft.com/office/powerpoint/2010/main" val="1033755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62FEF-93BE-4846-9E80-740BA966E265}"/>
              </a:ext>
            </a:extLst>
          </p:cNvPr>
          <p:cNvSpPr>
            <a:spLocks noGrp="1"/>
          </p:cNvSpPr>
          <p:nvPr>
            <p:ph type="title"/>
          </p:nvPr>
        </p:nvSpPr>
        <p:spPr/>
        <p:txBody>
          <a:bodyPr/>
          <a:lstStyle/>
          <a:p>
            <a:r>
              <a:rPr lang="en-US" dirty="0"/>
              <a:t>ML for Weather Outline</a:t>
            </a:r>
          </a:p>
        </p:txBody>
      </p:sp>
      <p:sp>
        <p:nvSpPr>
          <p:cNvPr id="4" name="Content Placeholder 3">
            <a:extLst>
              <a:ext uri="{FF2B5EF4-FFF2-40B4-BE49-F238E27FC236}">
                <a16:creationId xmlns:a16="http://schemas.microsoft.com/office/drawing/2014/main" id="{4C25ADC0-753C-FD47-A50C-23ACD79BF382}"/>
              </a:ext>
            </a:extLst>
          </p:cNvPr>
          <p:cNvSpPr>
            <a:spLocks noGrp="1"/>
          </p:cNvSpPr>
          <p:nvPr>
            <p:ph idx="1"/>
          </p:nvPr>
        </p:nvSpPr>
        <p:spPr/>
        <p:txBody>
          <a:bodyPr/>
          <a:lstStyle/>
          <a:p>
            <a:r>
              <a:rPr lang="en-US" dirty="0"/>
              <a:t>Using ML for severe weather prediction</a:t>
            </a:r>
          </a:p>
          <a:p>
            <a:pPr lvl="1"/>
            <a:r>
              <a:rPr lang="en-US" dirty="0"/>
              <a:t>Improving hail forecasting 24-48 hours in advance (traditional ML)</a:t>
            </a:r>
          </a:p>
          <a:p>
            <a:pPr lvl="1"/>
            <a:r>
              <a:rPr lang="en-US" dirty="0"/>
              <a:t>Improving nowcasting for tornadoes (deep learning/convolutional neural networks)</a:t>
            </a:r>
          </a:p>
          <a:p>
            <a:r>
              <a:rPr lang="en-US" dirty="0">
                <a:solidFill>
                  <a:srgbClr val="FF0000"/>
                </a:solidFill>
              </a:rPr>
              <a:t>Using ML to track biological species over time</a:t>
            </a:r>
          </a:p>
          <a:p>
            <a:pPr lvl="1"/>
            <a:r>
              <a:rPr lang="en-US" dirty="0">
                <a:solidFill>
                  <a:srgbClr val="FF0000"/>
                </a:solidFill>
              </a:rPr>
              <a:t>Identifying bird roosts in non-QC radars (deep learning)</a:t>
            </a:r>
          </a:p>
        </p:txBody>
      </p:sp>
    </p:spTree>
    <p:extLst>
      <p:ext uri="{BB962C8B-B14F-4D97-AF65-F5344CB8AC3E}">
        <p14:creationId xmlns:p14="http://schemas.microsoft.com/office/powerpoint/2010/main" val="1998472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prstGeom prst="rect">
            <a:avLst/>
          </a:prstGeom>
        </p:spPr>
        <p:txBody>
          <a:bodyPr vert="horz" wrap="square" lIns="91425" tIns="91425" rIns="91425" bIns="91425" rtlCol="0" anchor="ctr" anchorCtr="0">
            <a:noAutofit/>
          </a:bodyPr>
          <a:lstStyle/>
          <a:p>
            <a:pPr>
              <a:spcBef>
                <a:spcPts val="0"/>
              </a:spcBef>
            </a:pPr>
            <a:r>
              <a:rPr lang="en" dirty="0"/>
              <a:t>Why </a:t>
            </a:r>
            <a:r>
              <a:rPr lang="en-US" dirty="0"/>
              <a:t>Study </a:t>
            </a:r>
            <a:r>
              <a:rPr lang="en" dirty="0"/>
              <a:t>Bird Roosts?</a:t>
            </a:r>
          </a:p>
        </p:txBody>
      </p:sp>
      <p:sp>
        <p:nvSpPr>
          <p:cNvPr id="89" name="Shape 89"/>
          <p:cNvSpPr txBox="1">
            <a:spLocks noGrp="1"/>
          </p:cNvSpPr>
          <p:nvPr>
            <p:ph idx="1"/>
          </p:nvPr>
        </p:nvSpPr>
        <p:spPr>
          <a:prstGeom prst="rect">
            <a:avLst/>
          </a:prstGeom>
        </p:spPr>
        <p:txBody>
          <a:bodyPr vert="horz" wrap="square" lIns="91425" tIns="91425" rIns="91425" bIns="91425" rtlCol="0" anchor="t" anchorCtr="0">
            <a:noAutofit/>
          </a:bodyPr>
          <a:lstStyle/>
          <a:p>
            <a:pPr marL="457200" indent="-381000">
              <a:spcBef>
                <a:spcPts val="0"/>
              </a:spcBef>
              <a:buSzPts val="2400"/>
              <a:buChar char="●"/>
            </a:pPr>
            <a:r>
              <a:rPr lang="en-US" sz="2400" dirty="0"/>
              <a:t>Purple Martins and Swallows roost in large colonies visible on the radar</a:t>
            </a:r>
          </a:p>
          <a:p>
            <a:pPr marL="457200" indent="-381000">
              <a:spcBef>
                <a:spcPts val="0"/>
              </a:spcBef>
              <a:buSzPts val="2400"/>
              <a:buChar char="●"/>
            </a:pPr>
            <a:r>
              <a:rPr lang="en" sz="2400" dirty="0"/>
              <a:t>Important for ecological conservation (Shipley et al. 2017)</a:t>
            </a:r>
          </a:p>
          <a:p>
            <a:pPr marL="457200" indent="-381000">
              <a:spcBef>
                <a:spcPts val="0"/>
              </a:spcBef>
              <a:buSzPts val="2400"/>
              <a:buChar char="●"/>
            </a:pPr>
            <a:r>
              <a:rPr lang="en-US" sz="2400" dirty="0"/>
              <a:t>Reasons </a:t>
            </a:r>
            <a:r>
              <a:rPr lang="en" sz="2400" dirty="0"/>
              <a:t>to study birds roosts and migration (Bauer et al. 2017)</a:t>
            </a:r>
          </a:p>
          <a:p>
            <a:pPr marL="914400" lvl="1" indent="-381000">
              <a:spcBef>
                <a:spcPts val="0"/>
              </a:spcBef>
              <a:buSzPts val="2400"/>
              <a:buChar char="○"/>
            </a:pPr>
            <a:r>
              <a:rPr lang="en" sz="2000" dirty="0"/>
              <a:t>Wind turbine collision</a:t>
            </a:r>
          </a:p>
          <a:p>
            <a:pPr marL="914400" lvl="1" indent="-381000">
              <a:spcBef>
                <a:spcPts val="0"/>
              </a:spcBef>
              <a:buSzPts val="2400"/>
              <a:buChar char="○"/>
            </a:pPr>
            <a:r>
              <a:rPr lang="en" sz="2000" dirty="0"/>
              <a:t>Habitat deterioration</a:t>
            </a:r>
          </a:p>
          <a:p>
            <a:pPr marL="914400" lvl="1" indent="-381000">
              <a:spcBef>
                <a:spcPts val="0"/>
              </a:spcBef>
              <a:buSzPts val="2400"/>
              <a:buChar char="○"/>
            </a:pPr>
            <a:r>
              <a:rPr lang="en" sz="2000" dirty="0"/>
              <a:t>Pest control</a:t>
            </a:r>
          </a:p>
          <a:p>
            <a:pPr marL="914400" lvl="1" indent="-381000">
              <a:spcBef>
                <a:spcPts val="0"/>
              </a:spcBef>
              <a:buSzPts val="2400"/>
              <a:buChar char="○"/>
            </a:pPr>
            <a:r>
              <a:rPr lang="en" sz="2000" dirty="0"/>
              <a:t>Crop damage</a:t>
            </a:r>
          </a:p>
          <a:p>
            <a:pPr marL="914400" lvl="1" indent="-381000">
              <a:spcBef>
                <a:spcPts val="0"/>
              </a:spcBef>
              <a:buSzPts val="2400"/>
              <a:buChar char="○"/>
            </a:pPr>
            <a:r>
              <a:rPr lang="en" sz="2000" dirty="0"/>
              <a:t>Dispersal of pathogens</a:t>
            </a:r>
          </a:p>
        </p:txBody>
      </p:sp>
      <p:pic>
        <p:nvPicPr>
          <p:cNvPr id="90" name="Shape 90"/>
          <p:cNvPicPr preferRelativeResize="0"/>
          <p:nvPr/>
        </p:nvPicPr>
        <p:blipFill rotWithShape="1">
          <a:blip r:embed="rId3">
            <a:alphaModFix/>
          </a:blip>
          <a:srcRect l="20185"/>
          <a:stretch/>
        </p:blipFill>
        <p:spPr>
          <a:xfrm>
            <a:off x="6334894" y="3461033"/>
            <a:ext cx="3949058" cy="2729455"/>
          </a:xfrm>
          <a:prstGeom prst="rect">
            <a:avLst/>
          </a:prstGeom>
          <a:noFill/>
          <a:ln>
            <a:noFill/>
          </a:ln>
        </p:spPr>
      </p:pic>
      <p:sp>
        <p:nvSpPr>
          <p:cNvPr id="91" name="Shape 91"/>
          <p:cNvSpPr txBox="1"/>
          <p:nvPr/>
        </p:nvSpPr>
        <p:spPr>
          <a:xfrm>
            <a:off x="6426623" y="6275172"/>
            <a:ext cx="3765600" cy="227857"/>
          </a:xfrm>
          <a:prstGeom prst="rect">
            <a:avLst/>
          </a:prstGeom>
          <a:noFill/>
          <a:ln>
            <a:noFill/>
          </a:ln>
        </p:spPr>
        <p:txBody>
          <a:bodyPr wrap="square" lIns="91425" tIns="91425" rIns="91425" bIns="91425" anchor="ctr" anchorCtr="0">
            <a:noAutofit/>
          </a:bodyPr>
          <a:lstStyle/>
          <a:p>
            <a:pPr algn="ctr"/>
            <a:r>
              <a:rPr lang="en" sz="800" dirty="0"/>
              <a:t>https://</a:t>
            </a:r>
            <a:r>
              <a:rPr lang="en" sz="800" dirty="0" err="1"/>
              <a:t>sheywicklundphotographs.com</a:t>
            </a:r>
            <a:r>
              <a:rPr lang="en" sz="800" dirty="0"/>
              <a:t>/2014/07/20/hundreds-of-purple-martins/</a:t>
            </a:r>
          </a:p>
        </p:txBody>
      </p:sp>
      <p:sp>
        <p:nvSpPr>
          <p:cNvPr id="7" name="Shape 100"/>
          <p:cNvSpPr txBox="1"/>
          <p:nvPr/>
        </p:nvSpPr>
        <p:spPr>
          <a:xfrm>
            <a:off x="3748311" y="6275171"/>
            <a:ext cx="2217624" cy="159564"/>
          </a:xfrm>
          <a:prstGeom prst="rect">
            <a:avLst/>
          </a:prstGeom>
          <a:noFill/>
          <a:ln>
            <a:noFill/>
          </a:ln>
        </p:spPr>
        <p:txBody>
          <a:bodyPr wrap="square" lIns="91425" tIns="91425" rIns="91425" bIns="91425" anchor="ctr" anchorCtr="0">
            <a:noAutofit/>
          </a:bodyPr>
          <a:lstStyle/>
          <a:p>
            <a:pPr algn="ctr">
              <a:lnSpc>
                <a:spcPct val="115000"/>
              </a:lnSpc>
              <a:spcAft>
                <a:spcPts val="2300"/>
              </a:spcAft>
            </a:pPr>
            <a:r>
              <a:rPr lang="en" sz="1000" dirty="0">
                <a:solidFill>
                  <a:srgbClr val="473E36"/>
                </a:solidFill>
              </a:rPr>
              <a:t>Purple Martin by Greg </a:t>
            </a:r>
            <a:r>
              <a:rPr lang="en" sz="1000" dirty="0" err="1">
                <a:solidFill>
                  <a:srgbClr val="473E36"/>
                </a:solidFill>
              </a:rPr>
              <a:t>Homel</a:t>
            </a:r>
            <a:r>
              <a:rPr lang="en" sz="1000" dirty="0">
                <a:solidFill>
                  <a:srgbClr val="473E36"/>
                </a:solidFill>
              </a:rPr>
              <a:t>, Natural Elements Productions</a:t>
            </a:r>
          </a:p>
        </p:txBody>
      </p:sp>
      <p:pic>
        <p:nvPicPr>
          <p:cNvPr id="8" name="Shape 101"/>
          <p:cNvPicPr preferRelativeResize="0"/>
          <p:nvPr/>
        </p:nvPicPr>
        <p:blipFill>
          <a:blip r:embed="rId4">
            <a:alphaModFix/>
          </a:blip>
          <a:stretch>
            <a:fillRect/>
          </a:stretch>
        </p:blipFill>
        <p:spPr>
          <a:xfrm>
            <a:off x="2114786" y="4967223"/>
            <a:ext cx="1544135" cy="1029421"/>
          </a:xfrm>
          <a:prstGeom prst="rect">
            <a:avLst/>
          </a:prstGeom>
          <a:noFill/>
          <a:ln>
            <a:noFill/>
          </a:ln>
        </p:spPr>
      </p:pic>
      <p:sp>
        <p:nvSpPr>
          <p:cNvPr id="9" name="Shape 102"/>
          <p:cNvSpPr txBox="1"/>
          <p:nvPr/>
        </p:nvSpPr>
        <p:spPr>
          <a:xfrm>
            <a:off x="1952179" y="6201056"/>
            <a:ext cx="1905923" cy="155241"/>
          </a:xfrm>
          <a:prstGeom prst="rect">
            <a:avLst/>
          </a:prstGeom>
          <a:noFill/>
          <a:ln>
            <a:noFill/>
          </a:ln>
        </p:spPr>
        <p:txBody>
          <a:bodyPr wrap="square" lIns="91425" tIns="91425" rIns="91425" bIns="91425" anchor="ctr" anchorCtr="0">
            <a:noAutofit/>
          </a:bodyPr>
          <a:lstStyle/>
          <a:p>
            <a:pPr algn="ctr">
              <a:lnSpc>
                <a:spcPct val="115000"/>
              </a:lnSpc>
              <a:spcAft>
                <a:spcPts val="2300"/>
              </a:spcAft>
            </a:pPr>
            <a:r>
              <a:rPr lang="en" sz="1000" dirty="0">
                <a:solidFill>
                  <a:srgbClr val="473E36"/>
                </a:solidFill>
              </a:rPr>
              <a:t>Tree Swallow by </a:t>
            </a:r>
            <a:r>
              <a:rPr lang="en" sz="1000" dirty="0" err="1">
                <a:solidFill>
                  <a:srgbClr val="473E36"/>
                </a:solidFill>
              </a:rPr>
              <a:t>Prem</a:t>
            </a:r>
            <a:r>
              <a:rPr lang="en" sz="1000" dirty="0">
                <a:solidFill>
                  <a:srgbClr val="473E36"/>
                </a:solidFill>
              </a:rPr>
              <a:t> </a:t>
            </a:r>
            <a:r>
              <a:rPr lang="en" sz="1000" dirty="0" err="1">
                <a:solidFill>
                  <a:srgbClr val="473E36"/>
                </a:solidFill>
              </a:rPr>
              <a:t>Balson</a:t>
            </a:r>
            <a:endParaRPr lang="en" sz="1000" dirty="0">
              <a:solidFill>
                <a:srgbClr val="473E36"/>
              </a:solidFill>
            </a:endParaRPr>
          </a:p>
        </p:txBody>
      </p:sp>
      <p:pic>
        <p:nvPicPr>
          <p:cNvPr id="10" name="Shape 99"/>
          <p:cNvPicPr preferRelativeResize="0"/>
          <p:nvPr/>
        </p:nvPicPr>
        <p:blipFill rotWithShape="1">
          <a:blip r:embed="rId5">
            <a:alphaModFix/>
          </a:blip>
          <a:srcRect b="2600"/>
          <a:stretch/>
        </p:blipFill>
        <p:spPr>
          <a:xfrm>
            <a:off x="4112828" y="4971246"/>
            <a:ext cx="1452017" cy="1021374"/>
          </a:xfrm>
          <a:prstGeom prst="rect">
            <a:avLst/>
          </a:prstGeom>
          <a:noFill/>
          <a:ln>
            <a:noFill/>
          </a:ln>
        </p:spPr>
      </p:pic>
    </p:spTree>
    <p:extLst>
      <p:ext uri="{BB962C8B-B14F-4D97-AF65-F5344CB8AC3E}">
        <p14:creationId xmlns:p14="http://schemas.microsoft.com/office/powerpoint/2010/main" val="2600276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NEXRAD RADAR DATA</a:t>
            </a:r>
          </a:p>
        </p:txBody>
      </p:sp>
      <p:sp>
        <p:nvSpPr>
          <p:cNvPr id="3" name="Content Placeholder 2"/>
          <p:cNvSpPr>
            <a:spLocks noGrp="1"/>
          </p:cNvSpPr>
          <p:nvPr>
            <p:ph idx="1"/>
          </p:nvPr>
        </p:nvSpPr>
        <p:spPr/>
        <p:txBody>
          <a:bodyPr>
            <a:normAutofit/>
          </a:bodyPr>
          <a:lstStyle/>
          <a:p>
            <a:r>
              <a:rPr lang="en-US" dirty="0"/>
              <a:t>Data:</a:t>
            </a:r>
          </a:p>
          <a:p>
            <a:pPr lvl="1"/>
            <a:r>
              <a:rPr lang="en-US" dirty="0"/>
              <a:t>Level 2 NEXRAD data</a:t>
            </a:r>
          </a:p>
          <a:p>
            <a:pPr lvl="1"/>
            <a:r>
              <a:rPr lang="en-US" dirty="0"/>
              <a:t>0.5</a:t>
            </a:r>
            <a:r>
              <a:rPr lang="en" dirty="0"/>
              <a:t>°</a:t>
            </a:r>
            <a:r>
              <a:rPr lang="en-US" dirty="0"/>
              <a:t> scan</a:t>
            </a:r>
          </a:p>
          <a:p>
            <a:r>
              <a:rPr lang="en-US" dirty="0"/>
              <a:t>Roosts most visible at sunrise</a:t>
            </a:r>
          </a:p>
          <a:p>
            <a:r>
              <a:rPr lang="en-US" dirty="0"/>
              <a:t>Products used (when available):</a:t>
            </a:r>
          </a:p>
          <a:p>
            <a:pPr lvl="1"/>
            <a:r>
              <a:rPr lang="en-US" dirty="0"/>
              <a:t>Reflectivity</a:t>
            </a:r>
          </a:p>
          <a:p>
            <a:pPr lvl="1"/>
            <a:r>
              <a:rPr lang="en-US" dirty="0"/>
              <a:t>Velocity</a:t>
            </a:r>
          </a:p>
          <a:p>
            <a:pPr lvl="1"/>
            <a:r>
              <a:rPr lang="en-US" dirty="0"/>
              <a:t>Correlation Coefficient (dual-pol)</a:t>
            </a:r>
          </a:p>
          <a:p>
            <a:pPr lvl="1"/>
            <a:r>
              <a:rPr lang="en-US" dirty="0"/>
              <a:t>Differential Reflectivity (dual-pol)</a:t>
            </a:r>
          </a:p>
        </p:txBody>
      </p:sp>
      <p:pic>
        <p:nvPicPr>
          <p:cNvPr id="6" name="Picture 5">
            <a:extLst>
              <a:ext uri="{FF2B5EF4-FFF2-40B4-BE49-F238E27FC236}">
                <a16:creationId xmlns:a16="http://schemas.microsoft.com/office/drawing/2014/main" id="{95A7897C-9857-2847-AE29-3372CFF5C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0829" y="669055"/>
            <a:ext cx="6021171" cy="6021171"/>
          </a:xfrm>
          <a:prstGeom prst="rect">
            <a:avLst/>
          </a:prstGeom>
        </p:spPr>
      </p:pic>
      <p:sp>
        <p:nvSpPr>
          <p:cNvPr id="4" name="TextBox 3">
            <a:extLst>
              <a:ext uri="{FF2B5EF4-FFF2-40B4-BE49-F238E27FC236}">
                <a16:creationId xmlns:a16="http://schemas.microsoft.com/office/drawing/2014/main" id="{36E46BCD-7B2B-5B4B-8A1F-B5EBF82EB200}"/>
              </a:ext>
            </a:extLst>
          </p:cNvPr>
          <p:cNvSpPr txBox="1"/>
          <p:nvPr/>
        </p:nvSpPr>
        <p:spPr>
          <a:xfrm>
            <a:off x="7928667" y="669055"/>
            <a:ext cx="2505494" cy="523220"/>
          </a:xfrm>
          <a:prstGeom prst="rect">
            <a:avLst/>
          </a:prstGeom>
          <a:noFill/>
        </p:spPr>
        <p:txBody>
          <a:bodyPr wrap="none" rtlCol="0">
            <a:spAutoFit/>
          </a:bodyPr>
          <a:lstStyle/>
          <a:p>
            <a:r>
              <a:rPr lang="en-US" sz="2800" dirty="0"/>
              <a:t>Roost at sunrise</a:t>
            </a:r>
          </a:p>
        </p:txBody>
      </p:sp>
    </p:spTree>
    <p:extLst>
      <p:ext uri="{BB962C8B-B14F-4D97-AF65-F5344CB8AC3E}">
        <p14:creationId xmlns:p14="http://schemas.microsoft.com/office/powerpoint/2010/main" val="229355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prstGeom prst="rect">
            <a:avLst/>
          </a:prstGeom>
        </p:spPr>
        <p:txBody>
          <a:bodyPr vert="horz" wrap="square" lIns="91425" tIns="91425" rIns="91425" bIns="91425" rtlCol="0" anchor="ctr" anchorCtr="0">
            <a:noAutofit/>
          </a:bodyPr>
          <a:lstStyle/>
          <a:p>
            <a:pPr>
              <a:spcBef>
                <a:spcPts val="0"/>
              </a:spcBef>
            </a:pPr>
            <a:r>
              <a:rPr lang="en"/>
              <a:t>Dataset</a:t>
            </a:r>
          </a:p>
        </p:txBody>
      </p:sp>
      <p:sp>
        <p:nvSpPr>
          <p:cNvPr id="282" name="Shape 282"/>
          <p:cNvSpPr txBox="1">
            <a:spLocks noGrp="1"/>
          </p:cNvSpPr>
          <p:nvPr>
            <p:ph idx="1"/>
          </p:nvPr>
        </p:nvSpPr>
        <p:spPr>
          <a:xfrm>
            <a:off x="838200" y="1825625"/>
            <a:ext cx="5506931" cy="4351338"/>
          </a:xfrm>
          <a:prstGeom prst="rect">
            <a:avLst/>
          </a:prstGeom>
        </p:spPr>
        <p:txBody>
          <a:bodyPr vert="horz" wrap="square" lIns="91425" tIns="91425" rIns="91425" bIns="91425" rtlCol="0" anchor="t" anchorCtr="0">
            <a:noAutofit/>
          </a:bodyPr>
          <a:lstStyle/>
          <a:p>
            <a:pPr marL="457200" indent="-381000">
              <a:spcBef>
                <a:spcPts val="0"/>
              </a:spcBef>
              <a:buSzPts val="2400"/>
              <a:buChar char="●"/>
            </a:pPr>
            <a:r>
              <a:rPr lang="en" dirty="0"/>
              <a:t>Labels: Roost and No Roost</a:t>
            </a:r>
            <a:endParaRPr lang="en-US" dirty="0"/>
          </a:p>
          <a:p>
            <a:pPr marL="457200" indent="-381000">
              <a:spcBef>
                <a:spcPts val="0"/>
              </a:spcBef>
              <a:buSzPts val="2400"/>
              <a:buChar char="●"/>
            </a:pPr>
            <a:r>
              <a:rPr lang="en-US" dirty="0"/>
              <a:t>Two sets of radar data: legacy and dual-pol</a:t>
            </a:r>
          </a:p>
          <a:p>
            <a:pPr marL="457200" indent="-381000">
              <a:spcBef>
                <a:spcPts val="0"/>
              </a:spcBef>
              <a:buSzPts val="2400"/>
              <a:buChar char="●"/>
            </a:pPr>
            <a:r>
              <a:rPr lang="en" dirty="0"/>
              <a:t>10 different radars: KAMX, KBRO, KDOX, KGRK, KJAX, KHGX, KLCH, KLIX, KMLB, and KMOB</a:t>
            </a:r>
            <a:endParaRPr lang="en-US" dirty="0"/>
          </a:p>
          <a:p>
            <a:pPr marL="457200" indent="-381000">
              <a:spcBef>
                <a:spcPts val="0"/>
              </a:spcBef>
              <a:buSzPts val="2400"/>
              <a:buChar char="●"/>
            </a:pPr>
            <a:r>
              <a:rPr lang="en-US" dirty="0"/>
              <a:t>Hand-labeled data from OU and UMass Amherst</a:t>
            </a:r>
          </a:p>
          <a:p>
            <a:pPr marL="457200" indent="-381000">
              <a:spcBef>
                <a:spcPts val="0"/>
              </a:spcBef>
              <a:buSzPts val="2400"/>
              <a:buChar char="●"/>
            </a:pPr>
            <a:endParaRPr lang="en" dirty="0"/>
          </a:p>
        </p:txBody>
      </p:sp>
      <p:graphicFrame>
        <p:nvGraphicFramePr>
          <p:cNvPr id="4" name="Table 3"/>
          <p:cNvGraphicFramePr>
            <a:graphicFrameLocks noGrp="1"/>
          </p:cNvGraphicFramePr>
          <p:nvPr>
            <p:extLst>
              <p:ext uri="{D42A27DB-BD31-4B8C-83A1-F6EECF244321}">
                <p14:modId xmlns:p14="http://schemas.microsoft.com/office/powerpoint/2010/main" val="1831004778"/>
              </p:ext>
            </p:extLst>
          </p:nvPr>
        </p:nvGraphicFramePr>
        <p:xfrm>
          <a:off x="382118" y="5380355"/>
          <a:ext cx="6096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Roost</a:t>
                      </a:r>
                    </a:p>
                  </a:txBody>
                  <a:tcPr/>
                </a:tc>
                <a:tc>
                  <a:txBody>
                    <a:bodyPr/>
                    <a:lstStyle/>
                    <a:p>
                      <a:r>
                        <a:rPr lang="en-US" dirty="0"/>
                        <a:t>No Roost</a:t>
                      </a:r>
                    </a:p>
                  </a:txBody>
                  <a:tcPr/>
                </a:tc>
                <a:extLst>
                  <a:ext uri="{0D108BD9-81ED-4DB2-BD59-A6C34878D82A}">
                    <a16:rowId xmlns:a16="http://schemas.microsoft.com/office/drawing/2014/main" val="10000"/>
                  </a:ext>
                </a:extLst>
              </a:tr>
              <a:tr h="370840">
                <a:tc>
                  <a:txBody>
                    <a:bodyPr/>
                    <a:lstStyle/>
                    <a:p>
                      <a:r>
                        <a:rPr lang="en-US" dirty="0"/>
                        <a:t>Legacy</a:t>
                      </a:r>
                    </a:p>
                  </a:txBody>
                  <a:tcPr/>
                </a:tc>
                <a:tc>
                  <a:txBody>
                    <a:bodyPr/>
                    <a:lstStyle/>
                    <a:p>
                      <a:r>
                        <a:rPr lang="en-US" dirty="0"/>
                        <a:t>11,112</a:t>
                      </a:r>
                    </a:p>
                  </a:txBody>
                  <a:tcPr/>
                </a:tc>
                <a:tc>
                  <a:txBody>
                    <a:bodyPr/>
                    <a:lstStyle/>
                    <a:p>
                      <a:r>
                        <a:rPr lang="en-US" dirty="0"/>
                        <a:t>19,939</a:t>
                      </a:r>
                    </a:p>
                  </a:txBody>
                  <a:tcPr/>
                </a:tc>
                <a:extLst>
                  <a:ext uri="{0D108BD9-81ED-4DB2-BD59-A6C34878D82A}">
                    <a16:rowId xmlns:a16="http://schemas.microsoft.com/office/drawing/2014/main" val="10001"/>
                  </a:ext>
                </a:extLst>
              </a:tr>
              <a:tr h="370840">
                <a:tc>
                  <a:txBody>
                    <a:bodyPr/>
                    <a:lstStyle/>
                    <a:p>
                      <a:r>
                        <a:rPr lang="en-US" dirty="0"/>
                        <a:t>Dual-pol</a:t>
                      </a:r>
                    </a:p>
                  </a:txBody>
                  <a:tcPr/>
                </a:tc>
                <a:tc>
                  <a:txBody>
                    <a:bodyPr/>
                    <a:lstStyle/>
                    <a:p>
                      <a:r>
                        <a:rPr lang="en-US" dirty="0"/>
                        <a:t>1,346</a:t>
                      </a:r>
                    </a:p>
                  </a:txBody>
                  <a:tcPr/>
                </a:tc>
                <a:tc>
                  <a:txBody>
                    <a:bodyPr/>
                    <a:lstStyle/>
                    <a:p>
                      <a:r>
                        <a:rPr lang="en-US" dirty="0"/>
                        <a:t>10,806</a:t>
                      </a:r>
                    </a:p>
                  </a:txBody>
                  <a:tcPr/>
                </a:tc>
                <a:extLst>
                  <a:ext uri="{0D108BD9-81ED-4DB2-BD59-A6C34878D82A}">
                    <a16:rowId xmlns:a16="http://schemas.microsoft.com/office/drawing/2014/main" val="10002"/>
                  </a:ext>
                </a:extLst>
              </a:tr>
            </a:tbl>
          </a:graphicData>
        </a:graphic>
      </p:graphicFrame>
      <p:pic>
        <p:nvPicPr>
          <p:cNvPr id="5" name="Shape 303">
            <a:extLst>
              <a:ext uri="{FF2B5EF4-FFF2-40B4-BE49-F238E27FC236}">
                <a16:creationId xmlns:a16="http://schemas.microsoft.com/office/drawing/2014/main" id="{F117345E-8259-304A-B6E2-D5ABBEBC4477}"/>
              </a:ext>
            </a:extLst>
          </p:cNvPr>
          <p:cNvPicPr preferRelativeResize="0"/>
          <p:nvPr/>
        </p:nvPicPr>
        <p:blipFill>
          <a:blip r:embed="rId3">
            <a:alphaModFix/>
          </a:blip>
          <a:stretch>
            <a:fillRect/>
          </a:stretch>
        </p:blipFill>
        <p:spPr>
          <a:xfrm>
            <a:off x="7184369" y="14190"/>
            <a:ext cx="5007631" cy="3414810"/>
          </a:xfrm>
          <a:prstGeom prst="rect">
            <a:avLst/>
          </a:prstGeom>
          <a:noFill/>
          <a:ln>
            <a:noFill/>
          </a:ln>
        </p:spPr>
      </p:pic>
      <p:pic>
        <p:nvPicPr>
          <p:cNvPr id="6" name="Shape 310">
            <a:extLst>
              <a:ext uri="{FF2B5EF4-FFF2-40B4-BE49-F238E27FC236}">
                <a16:creationId xmlns:a16="http://schemas.microsoft.com/office/drawing/2014/main" id="{4B4B801F-879D-6E47-995B-86463C8FAC00}"/>
              </a:ext>
            </a:extLst>
          </p:cNvPr>
          <p:cNvPicPr preferRelativeResize="0"/>
          <p:nvPr/>
        </p:nvPicPr>
        <p:blipFill>
          <a:blip r:embed="rId4">
            <a:alphaModFix/>
          </a:blip>
          <a:stretch>
            <a:fillRect/>
          </a:stretch>
        </p:blipFill>
        <p:spPr>
          <a:xfrm>
            <a:off x="7184369" y="3547577"/>
            <a:ext cx="5007631" cy="3296233"/>
          </a:xfrm>
          <a:prstGeom prst="rect">
            <a:avLst/>
          </a:prstGeom>
          <a:noFill/>
          <a:ln>
            <a:noFill/>
          </a:ln>
        </p:spPr>
      </p:pic>
    </p:spTree>
    <p:extLst>
      <p:ext uri="{BB962C8B-B14F-4D97-AF65-F5344CB8AC3E}">
        <p14:creationId xmlns:p14="http://schemas.microsoft.com/office/powerpoint/2010/main" val="2197147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12" name="Content Placeholder 11">
            <a:extLst>
              <a:ext uri="{FF2B5EF4-FFF2-40B4-BE49-F238E27FC236}">
                <a16:creationId xmlns:a16="http://schemas.microsoft.com/office/drawing/2014/main" id="{79DFA527-1196-344B-ADF1-95A3C502CCD6}"/>
              </a:ext>
            </a:extLst>
          </p:cNvPr>
          <p:cNvPicPr>
            <a:picLocks noGrp="1" noChangeAspect="1"/>
          </p:cNvPicPr>
          <p:nvPr>
            <p:ph sz="half" idx="1"/>
          </p:nvPr>
        </p:nvPicPr>
        <p:blipFill>
          <a:blip r:embed="rId2"/>
          <a:stretch>
            <a:fillRect/>
          </a:stretch>
        </p:blipFill>
        <p:spPr>
          <a:xfrm>
            <a:off x="590550" y="1825625"/>
            <a:ext cx="5029200" cy="5029200"/>
          </a:xfrm>
        </p:spPr>
      </p:pic>
      <p:pic>
        <p:nvPicPr>
          <p:cNvPr id="11" name="Content Placeholder 10">
            <a:extLst>
              <a:ext uri="{FF2B5EF4-FFF2-40B4-BE49-F238E27FC236}">
                <a16:creationId xmlns:a16="http://schemas.microsoft.com/office/drawing/2014/main" id="{AC70FA23-4CE9-0547-8CB5-67E5BAD3E73E}"/>
              </a:ext>
            </a:extLst>
          </p:cNvPr>
          <p:cNvPicPr>
            <a:picLocks noGrp="1" noChangeAspect="1"/>
          </p:cNvPicPr>
          <p:nvPr>
            <p:ph sz="half" idx="2"/>
          </p:nvPr>
        </p:nvPicPr>
        <p:blipFill>
          <a:blip r:embed="rId3"/>
          <a:stretch>
            <a:fillRect/>
          </a:stretch>
        </p:blipFill>
        <p:spPr>
          <a:xfrm>
            <a:off x="6988041" y="1825625"/>
            <a:ext cx="4191000" cy="5029200"/>
          </a:xfrm>
        </p:spPr>
      </p:pic>
    </p:spTree>
    <p:extLst>
      <p:ext uri="{BB962C8B-B14F-4D97-AF65-F5344CB8AC3E}">
        <p14:creationId xmlns:p14="http://schemas.microsoft.com/office/powerpoint/2010/main" val="1113240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AF40FA0-24F3-E14E-940C-EAED19BD0850}"/>
              </a:ext>
            </a:extLst>
          </p:cNvPr>
          <p:cNvGrpSpPr/>
          <p:nvPr/>
        </p:nvGrpSpPr>
        <p:grpSpPr>
          <a:xfrm>
            <a:off x="9622375" y="158327"/>
            <a:ext cx="2488580" cy="3409996"/>
            <a:chOff x="9372272" y="158327"/>
            <a:chExt cx="2488580" cy="3409996"/>
          </a:xfrm>
        </p:grpSpPr>
        <p:pic>
          <p:nvPicPr>
            <p:cNvPr id="6" name="Picture 5">
              <a:extLst>
                <a:ext uri="{FF2B5EF4-FFF2-40B4-BE49-F238E27FC236}">
                  <a16:creationId xmlns:a16="http://schemas.microsoft.com/office/drawing/2014/main" id="{C537B772-0438-3E41-8DB9-E4B6DE5A9904}"/>
                </a:ext>
              </a:extLst>
            </p:cNvPr>
            <p:cNvPicPr>
              <a:picLocks noChangeAspect="1"/>
            </p:cNvPicPr>
            <p:nvPr/>
          </p:nvPicPr>
          <p:blipFill>
            <a:blip r:embed="rId3">
              <a:lum/>
              <a:alphaModFix/>
            </a:blip>
            <a:srcRect/>
            <a:stretch>
              <a:fillRect/>
            </a:stretch>
          </p:blipFill>
          <p:spPr>
            <a:xfrm>
              <a:off x="9372272" y="158327"/>
              <a:ext cx="2488580" cy="2488580"/>
            </a:xfrm>
            <a:prstGeom prst="rect">
              <a:avLst/>
            </a:prstGeom>
            <a:noFill/>
            <a:ln>
              <a:noFill/>
            </a:ln>
            <a:effectLst>
              <a:outerShdw dist="101600" dir="2700000" algn="tl" rotWithShape="0">
                <a:schemeClr val="bg1">
                  <a:lumMod val="50000"/>
                </a:schemeClr>
              </a:outerShdw>
            </a:effectLst>
          </p:spPr>
        </p:pic>
        <p:sp>
          <p:nvSpPr>
            <p:cNvPr id="7" name="TextBox 6">
              <a:extLst>
                <a:ext uri="{FF2B5EF4-FFF2-40B4-BE49-F238E27FC236}">
                  <a16:creationId xmlns:a16="http://schemas.microsoft.com/office/drawing/2014/main" id="{9682271A-FF06-124B-A48A-C5DC37533565}"/>
                </a:ext>
              </a:extLst>
            </p:cNvPr>
            <p:cNvSpPr txBox="1"/>
            <p:nvPr/>
          </p:nvSpPr>
          <p:spPr>
            <a:xfrm>
              <a:off x="9721236" y="2804090"/>
              <a:ext cx="1790653" cy="764233"/>
            </a:xfrm>
            <a:prstGeom prst="rect">
              <a:avLst/>
            </a:prstGeom>
            <a:solidFill>
              <a:schemeClr val="bg1">
                <a:lumMod val="85000"/>
                <a:alpha val="67000"/>
              </a:schemeClr>
            </a:solidFill>
            <a:ln>
              <a:noFill/>
            </a:ln>
            <a:effectLst/>
          </p:spPr>
          <p:txBody>
            <a:bodyPr vert="horz" wrap="none" lIns="81646" tIns="40823" rIns="81646" bIns="40823" anchorCtr="0" compatLnSpc="0">
              <a:spAutoFit/>
            </a:bodyPr>
            <a:lstStyle/>
            <a:p>
              <a:pPr algn="ctr" hangingPunct="0"/>
              <a:r>
                <a:rPr lang="en-US" sz="1452" b="1" dirty="0">
                  <a:latin typeface="Calibri" pitchFamily="34"/>
                  <a:ea typeface="WenQuanYi Zen Hei Sharp" pitchFamily="2"/>
                  <a:cs typeface="Lohit Devanagari" pitchFamily="2"/>
                </a:rPr>
                <a:t>Ryan </a:t>
              </a:r>
              <a:r>
                <a:rPr lang="en-US" sz="1452" b="1" dirty="0" err="1">
                  <a:latin typeface="Calibri" pitchFamily="34"/>
                  <a:ea typeface="WenQuanYi Zen Hei Sharp" pitchFamily="2"/>
                  <a:cs typeface="Lohit Devanagari" pitchFamily="2"/>
                </a:rPr>
                <a:t>Lagerquist</a:t>
              </a:r>
              <a:endParaRPr lang="en-US" sz="1452" b="1" dirty="0">
                <a:latin typeface="Calibri" pitchFamily="34"/>
                <a:ea typeface="WenQuanYi Zen Hei Sharp" pitchFamily="2"/>
                <a:cs typeface="Lohit Devanagari" pitchFamily="2"/>
              </a:endParaRPr>
            </a:p>
            <a:p>
              <a:pPr algn="ctr" hangingPunct="0"/>
              <a:r>
                <a:rPr lang="en-US" sz="1452" dirty="0">
                  <a:latin typeface="Calibri" pitchFamily="34"/>
                  <a:ea typeface="WenQuanYi Zen Hei Sharp" pitchFamily="2"/>
                  <a:cs typeface="Lohit Devanagari" pitchFamily="2"/>
                </a:rPr>
                <a:t>@</a:t>
              </a:r>
              <a:r>
                <a:rPr lang="en-US" sz="1452" dirty="0" err="1">
                  <a:latin typeface="Calibri" pitchFamily="34"/>
                  <a:ea typeface="WenQuanYi Zen Hei Sharp" pitchFamily="2"/>
                  <a:cs typeface="Lohit Devanagari" pitchFamily="2"/>
                </a:rPr>
                <a:t>ralager_Wx</a:t>
              </a:r>
              <a:endParaRPr lang="en-US" sz="1452" dirty="0">
                <a:latin typeface="Calibri" pitchFamily="34"/>
                <a:ea typeface="WenQuanYi Zen Hei Sharp" pitchFamily="2"/>
                <a:cs typeface="Lohit Devanagari" pitchFamily="2"/>
              </a:endParaRPr>
            </a:p>
            <a:p>
              <a:pPr algn="ctr" hangingPunct="0"/>
              <a:r>
                <a:rPr lang="en-US" sz="1452" dirty="0">
                  <a:latin typeface="Calibri" pitchFamily="34"/>
                  <a:ea typeface="WenQuanYi Zen Hei Sharp" pitchFamily="2"/>
                  <a:cs typeface="Lohit Devanagari" pitchFamily="2"/>
                </a:rPr>
                <a:t>OU/CIMMS SOM PhD</a:t>
              </a:r>
            </a:p>
          </p:txBody>
        </p:sp>
      </p:grpSp>
      <p:grpSp>
        <p:nvGrpSpPr>
          <p:cNvPr id="31" name="Group 30">
            <a:extLst>
              <a:ext uri="{FF2B5EF4-FFF2-40B4-BE49-F238E27FC236}">
                <a16:creationId xmlns:a16="http://schemas.microsoft.com/office/drawing/2014/main" id="{FF5A65C4-D993-034A-8296-3D764C4B6F3C}"/>
              </a:ext>
            </a:extLst>
          </p:cNvPr>
          <p:cNvGrpSpPr/>
          <p:nvPr/>
        </p:nvGrpSpPr>
        <p:grpSpPr>
          <a:xfrm>
            <a:off x="7472045" y="158327"/>
            <a:ext cx="1974209" cy="3525662"/>
            <a:chOff x="6702024" y="158327"/>
            <a:chExt cx="1974209" cy="3525662"/>
          </a:xfrm>
        </p:grpSpPr>
        <p:pic>
          <p:nvPicPr>
            <p:cNvPr id="8" name="Picture 7">
              <a:extLst>
                <a:ext uri="{FF2B5EF4-FFF2-40B4-BE49-F238E27FC236}">
                  <a16:creationId xmlns:a16="http://schemas.microsoft.com/office/drawing/2014/main" id="{97C418C9-1F95-6E40-BED9-B7956BB5AE4C}"/>
                </a:ext>
              </a:extLst>
            </p:cNvPr>
            <p:cNvPicPr>
              <a:picLocks noChangeAspect="1"/>
            </p:cNvPicPr>
            <p:nvPr/>
          </p:nvPicPr>
          <p:blipFill>
            <a:blip r:embed="rId4">
              <a:lum/>
              <a:alphaModFix/>
            </a:blip>
            <a:srcRect/>
            <a:stretch>
              <a:fillRect/>
            </a:stretch>
          </p:blipFill>
          <p:spPr>
            <a:xfrm>
              <a:off x="6702024" y="158327"/>
              <a:ext cx="1974209" cy="2488580"/>
            </a:xfrm>
            <a:prstGeom prst="rect">
              <a:avLst/>
            </a:prstGeom>
            <a:noFill/>
            <a:ln>
              <a:noFill/>
            </a:ln>
            <a:effectLst>
              <a:outerShdw dist="101600" dir="2700000" algn="tl" rotWithShape="0">
                <a:schemeClr val="bg1">
                  <a:lumMod val="50000"/>
                </a:schemeClr>
              </a:outerShdw>
            </a:effectLst>
          </p:spPr>
        </p:pic>
        <p:sp>
          <p:nvSpPr>
            <p:cNvPr id="9" name="TextBox 8">
              <a:extLst>
                <a:ext uri="{FF2B5EF4-FFF2-40B4-BE49-F238E27FC236}">
                  <a16:creationId xmlns:a16="http://schemas.microsoft.com/office/drawing/2014/main" id="{C725CEE6-A14B-A04B-AA6E-5CCC8E2D10D7}"/>
                </a:ext>
              </a:extLst>
            </p:cNvPr>
            <p:cNvSpPr txBox="1"/>
            <p:nvPr/>
          </p:nvSpPr>
          <p:spPr>
            <a:xfrm>
              <a:off x="6846637" y="2692514"/>
              <a:ext cx="1684982" cy="991475"/>
            </a:xfrm>
            <a:prstGeom prst="rect">
              <a:avLst/>
            </a:prstGeom>
            <a:solidFill>
              <a:schemeClr val="bg1">
                <a:lumMod val="85000"/>
                <a:alpha val="67000"/>
              </a:schemeClr>
            </a:solidFill>
            <a:ln>
              <a:noFill/>
            </a:ln>
            <a:effectLst/>
          </p:spPr>
          <p:txBody>
            <a:bodyPr vert="horz" wrap="none" lIns="81646" tIns="40823" rIns="81646" bIns="40823" anchorCtr="0" compatLnSpc="0">
              <a:spAutoFit/>
            </a:bodyPr>
            <a:lstStyle/>
            <a:p>
              <a:pPr algn="ctr" hangingPunct="0"/>
              <a:r>
                <a:rPr lang="en-US" sz="1452" b="1" dirty="0">
                  <a:latin typeface="Calibri" pitchFamily="34"/>
                  <a:ea typeface="WenQuanYi Zen Hei Sharp" pitchFamily="2"/>
                  <a:cs typeface="Lohit Devanagari" pitchFamily="2"/>
                </a:rPr>
                <a:t>David John Gagne II</a:t>
              </a:r>
            </a:p>
            <a:p>
              <a:pPr algn="ctr" hangingPunct="0"/>
              <a:r>
                <a:rPr lang="en-US" sz="1452" dirty="0">
                  <a:latin typeface="Calibri" pitchFamily="34"/>
                  <a:ea typeface="WenQuanYi Zen Hei Sharp" pitchFamily="2"/>
                  <a:cs typeface="Lohit Devanagari" pitchFamily="2"/>
                </a:rPr>
                <a:t>OU SOM PhD</a:t>
              </a:r>
            </a:p>
            <a:p>
              <a:pPr algn="ctr" hangingPunct="0"/>
              <a:r>
                <a:rPr lang="en-US" sz="1452" dirty="0">
                  <a:latin typeface="Calibri" pitchFamily="34"/>
                  <a:ea typeface="WenQuanYi Zen Hei Sharp" pitchFamily="2"/>
                  <a:cs typeface="Lohit Devanagari" pitchFamily="2"/>
                </a:rPr>
                <a:t>@</a:t>
              </a:r>
              <a:r>
                <a:rPr lang="en-US" sz="1452" dirty="0" err="1">
                  <a:latin typeface="Calibri" pitchFamily="34"/>
                  <a:ea typeface="WenQuanYi Zen Hei Sharp" pitchFamily="2"/>
                  <a:cs typeface="Lohit Devanagari" pitchFamily="2"/>
                </a:rPr>
                <a:t>DJGagneDos</a:t>
              </a:r>
              <a:endParaRPr lang="en-US" sz="1452" dirty="0">
                <a:latin typeface="Calibri" pitchFamily="34"/>
                <a:ea typeface="WenQuanYi Zen Hei Sharp" pitchFamily="2"/>
                <a:cs typeface="Lohit Devanagari" pitchFamily="2"/>
              </a:endParaRPr>
            </a:p>
            <a:p>
              <a:pPr algn="ctr" hangingPunct="0"/>
              <a:r>
                <a:rPr lang="en-US" sz="1452" dirty="0">
                  <a:latin typeface="Calibri" pitchFamily="34"/>
                  <a:ea typeface="WenQuanYi Zen Hei Sharp" pitchFamily="2"/>
                  <a:cs typeface="Lohit Devanagari" pitchFamily="2"/>
                </a:rPr>
                <a:t>NCAR</a:t>
              </a:r>
            </a:p>
          </p:txBody>
        </p:sp>
      </p:grpSp>
      <p:grpSp>
        <p:nvGrpSpPr>
          <p:cNvPr id="36" name="Group 35">
            <a:extLst>
              <a:ext uri="{FF2B5EF4-FFF2-40B4-BE49-F238E27FC236}">
                <a16:creationId xmlns:a16="http://schemas.microsoft.com/office/drawing/2014/main" id="{768BE768-697C-E44C-BD7A-AC3630693E19}"/>
              </a:ext>
            </a:extLst>
          </p:cNvPr>
          <p:cNvGrpSpPr/>
          <p:nvPr/>
        </p:nvGrpSpPr>
        <p:grpSpPr>
          <a:xfrm>
            <a:off x="9788992" y="3861480"/>
            <a:ext cx="2114937" cy="2950709"/>
            <a:chOff x="9788992" y="3861480"/>
            <a:chExt cx="2114937" cy="2950709"/>
          </a:xfrm>
        </p:grpSpPr>
        <p:sp>
          <p:nvSpPr>
            <p:cNvPr id="11" name="TextBox 10">
              <a:extLst>
                <a:ext uri="{FF2B5EF4-FFF2-40B4-BE49-F238E27FC236}">
                  <a16:creationId xmlns:a16="http://schemas.microsoft.com/office/drawing/2014/main" id="{C855C0BB-F1AA-DF47-B22E-5632219D983A}"/>
                </a:ext>
              </a:extLst>
            </p:cNvPr>
            <p:cNvSpPr txBox="1"/>
            <p:nvPr/>
          </p:nvSpPr>
          <p:spPr>
            <a:xfrm>
              <a:off x="9975596" y="6275198"/>
              <a:ext cx="1741729" cy="536991"/>
            </a:xfrm>
            <a:prstGeom prst="rect">
              <a:avLst/>
            </a:prstGeom>
            <a:solidFill>
              <a:schemeClr val="bg1">
                <a:lumMod val="85000"/>
                <a:alpha val="67000"/>
              </a:schemeClr>
            </a:solidFill>
            <a:ln>
              <a:noFill/>
            </a:ln>
            <a:effectLst/>
          </p:spPr>
          <p:txBody>
            <a:bodyPr vert="horz" wrap="none" lIns="81646" tIns="40823" rIns="81646" bIns="40823" anchorCtr="0" compatLnSpc="0">
              <a:spAutoFit/>
            </a:bodyPr>
            <a:lstStyle/>
            <a:p>
              <a:pPr hangingPunct="0"/>
              <a:r>
                <a:rPr lang="en-US" sz="1452" b="1" dirty="0">
                  <a:latin typeface="Calibri" pitchFamily="34"/>
                  <a:ea typeface="WenQuanYi Zen Hei Sharp" pitchFamily="2"/>
                  <a:cs typeface="Lohit Devanagari" pitchFamily="2"/>
                </a:rPr>
                <a:t>Eli </a:t>
              </a:r>
              <a:r>
                <a:rPr lang="en-US" sz="1452" b="1" dirty="0" err="1">
                  <a:latin typeface="Calibri" pitchFamily="34"/>
                  <a:ea typeface="WenQuanYi Zen Hei Sharp" pitchFamily="2"/>
                  <a:cs typeface="Lohit Devanagari" pitchFamily="2"/>
                </a:rPr>
                <a:t>Jergensen</a:t>
              </a:r>
              <a:endParaRPr lang="en-US" sz="1452" b="1" dirty="0">
                <a:latin typeface="Calibri" pitchFamily="34"/>
                <a:ea typeface="WenQuanYi Zen Hei Sharp" pitchFamily="2"/>
                <a:cs typeface="Lohit Devanagari" pitchFamily="2"/>
              </a:endParaRPr>
            </a:p>
            <a:p>
              <a:pPr hangingPunct="0"/>
              <a:r>
                <a:rPr lang="en-US" sz="1452" dirty="0">
                  <a:latin typeface="Calibri" pitchFamily="34"/>
                  <a:ea typeface="WenQuanYi Zen Hei Sharp" pitchFamily="2"/>
                  <a:cs typeface="Lohit Devanagari" pitchFamily="2"/>
                </a:rPr>
                <a:t>OU, Math/Physics BS</a:t>
              </a:r>
            </a:p>
          </p:txBody>
        </p:sp>
        <p:pic>
          <p:nvPicPr>
            <p:cNvPr id="13" name="Picture 12">
              <a:extLst>
                <a:ext uri="{FF2B5EF4-FFF2-40B4-BE49-F238E27FC236}">
                  <a16:creationId xmlns:a16="http://schemas.microsoft.com/office/drawing/2014/main" id="{88952D18-EB16-E149-87B6-9D2D5D660835}"/>
                </a:ext>
              </a:extLst>
            </p:cNvPr>
            <p:cNvPicPr>
              <a:picLocks noChangeAspect="1"/>
            </p:cNvPicPr>
            <p:nvPr/>
          </p:nvPicPr>
          <p:blipFill>
            <a:blip r:embed="rId5"/>
            <a:stretch>
              <a:fillRect/>
            </a:stretch>
          </p:blipFill>
          <p:spPr>
            <a:xfrm>
              <a:off x="9788992" y="3861480"/>
              <a:ext cx="2114937" cy="2277624"/>
            </a:xfrm>
            <a:prstGeom prst="rect">
              <a:avLst/>
            </a:prstGeom>
            <a:effectLst>
              <a:outerShdw dist="101600" dir="2700000" algn="tl" rotWithShape="0">
                <a:schemeClr val="bg1">
                  <a:lumMod val="50000"/>
                </a:schemeClr>
              </a:outerShdw>
            </a:effectLst>
          </p:spPr>
        </p:pic>
      </p:grpSp>
      <p:sp>
        <p:nvSpPr>
          <p:cNvPr id="12" name="Title 1">
            <a:extLst>
              <a:ext uri="{FF2B5EF4-FFF2-40B4-BE49-F238E27FC236}">
                <a16:creationId xmlns:a16="http://schemas.microsoft.com/office/drawing/2014/main" id="{0F465D52-EC37-F342-8E90-9F95FD670161}"/>
              </a:ext>
            </a:extLst>
          </p:cNvPr>
          <p:cNvSpPr txBox="1">
            <a:spLocks/>
          </p:cNvSpPr>
          <p:nvPr/>
        </p:nvSpPr>
        <p:spPr>
          <a:xfrm>
            <a:off x="-6914" y="377828"/>
            <a:ext cx="3120369" cy="29090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Thank you to my students </a:t>
            </a:r>
            <a:r>
              <a:rPr lang="en-US" sz="3600" dirty="0"/>
              <a:t>(current and former)</a:t>
            </a:r>
            <a:endParaRPr lang="en-US" dirty="0"/>
          </a:p>
        </p:txBody>
      </p:sp>
      <p:grpSp>
        <p:nvGrpSpPr>
          <p:cNvPr id="37" name="Group 36">
            <a:extLst>
              <a:ext uri="{FF2B5EF4-FFF2-40B4-BE49-F238E27FC236}">
                <a16:creationId xmlns:a16="http://schemas.microsoft.com/office/drawing/2014/main" id="{D9F2450F-6BE1-B94C-8E72-B1351EF57C58}"/>
              </a:ext>
            </a:extLst>
          </p:cNvPr>
          <p:cNvGrpSpPr/>
          <p:nvPr/>
        </p:nvGrpSpPr>
        <p:grpSpPr>
          <a:xfrm>
            <a:off x="42664" y="3861480"/>
            <a:ext cx="2031377" cy="2996520"/>
            <a:chOff x="42664" y="3861480"/>
            <a:chExt cx="2031377" cy="2996520"/>
          </a:xfrm>
        </p:grpSpPr>
        <p:pic>
          <p:nvPicPr>
            <p:cNvPr id="15" name="Picture 14">
              <a:extLst>
                <a:ext uri="{FF2B5EF4-FFF2-40B4-BE49-F238E27FC236}">
                  <a16:creationId xmlns:a16="http://schemas.microsoft.com/office/drawing/2014/main" id="{1F935E76-24DD-C941-95D4-3CF1D1167E0F}"/>
                </a:ext>
              </a:extLst>
            </p:cNvPr>
            <p:cNvPicPr>
              <a:picLocks noChangeAspect="1"/>
            </p:cNvPicPr>
            <p:nvPr/>
          </p:nvPicPr>
          <p:blipFill rotWithShape="1">
            <a:blip r:embed="rId6"/>
            <a:srcRect l="19331" t="326" r="22362" b="-326"/>
            <a:stretch/>
          </p:blipFill>
          <p:spPr>
            <a:xfrm>
              <a:off x="42664" y="3861480"/>
              <a:ext cx="2031377" cy="2321733"/>
            </a:xfrm>
            <a:prstGeom prst="rect">
              <a:avLst/>
            </a:prstGeom>
            <a:effectLst>
              <a:outerShdw dist="101600" dir="2700000" algn="tl" rotWithShape="0">
                <a:schemeClr val="bg1">
                  <a:lumMod val="50000"/>
                </a:schemeClr>
              </a:outerShdw>
            </a:effectLst>
          </p:spPr>
        </p:pic>
        <p:sp>
          <p:nvSpPr>
            <p:cNvPr id="16" name="TextBox 15">
              <a:extLst>
                <a:ext uri="{FF2B5EF4-FFF2-40B4-BE49-F238E27FC236}">
                  <a16:creationId xmlns:a16="http://schemas.microsoft.com/office/drawing/2014/main" id="{DD9E81A6-8279-7B43-92FA-E75C8CB9B3E4}"/>
                </a:ext>
              </a:extLst>
            </p:cNvPr>
            <p:cNvSpPr txBox="1"/>
            <p:nvPr/>
          </p:nvSpPr>
          <p:spPr>
            <a:xfrm>
              <a:off x="356349" y="6321009"/>
              <a:ext cx="1404007" cy="536991"/>
            </a:xfrm>
            <a:prstGeom prst="rect">
              <a:avLst/>
            </a:prstGeom>
            <a:solidFill>
              <a:schemeClr val="bg1">
                <a:lumMod val="85000"/>
                <a:alpha val="67000"/>
              </a:schemeClr>
            </a:solidFill>
            <a:ln>
              <a:noFill/>
            </a:ln>
            <a:effectLst/>
          </p:spPr>
          <p:txBody>
            <a:bodyPr vert="horz" wrap="none" lIns="81646" tIns="40823" rIns="81646" bIns="40823" anchorCtr="0" compatLnSpc="0">
              <a:spAutoFit/>
            </a:bodyPr>
            <a:lstStyle/>
            <a:p>
              <a:pPr algn="ctr" hangingPunct="0"/>
              <a:r>
                <a:rPr lang="en-US" sz="1452" b="1" dirty="0">
                  <a:latin typeface="Calibri" pitchFamily="34"/>
                  <a:ea typeface="WenQuanYi Zen Hei Sharp" pitchFamily="2"/>
                  <a:cs typeface="Lohit Devanagari" pitchFamily="2"/>
                </a:rPr>
                <a:t>Katherine Avery</a:t>
              </a:r>
            </a:p>
            <a:p>
              <a:pPr algn="ctr" hangingPunct="0"/>
              <a:r>
                <a:rPr lang="en-US" sz="1452" dirty="0">
                  <a:latin typeface="Calibri" pitchFamily="34"/>
                  <a:ea typeface="WenQuanYi Zen Hei Sharp" pitchFamily="2"/>
                  <a:cs typeface="Lohit Devanagari" pitchFamily="2"/>
                </a:rPr>
                <a:t>OU, CS BS</a:t>
              </a:r>
            </a:p>
          </p:txBody>
        </p:sp>
      </p:grpSp>
      <p:grpSp>
        <p:nvGrpSpPr>
          <p:cNvPr id="33" name="Group 32">
            <a:extLst>
              <a:ext uri="{FF2B5EF4-FFF2-40B4-BE49-F238E27FC236}">
                <a16:creationId xmlns:a16="http://schemas.microsoft.com/office/drawing/2014/main" id="{96244CD4-9ED6-384B-9728-0BE5995A66C3}"/>
              </a:ext>
            </a:extLst>
          </p:cNvPr>
          <p:cNvGrpSpPr/>
          <p:nvPr/>
        </p:nvGrpSpPr>
        <p:grpSpPr>
          <a:xfrm>
            <a:off x="2408665" y="3861480"/>
            <a:ext cx="2213991" cy="2965550"/>
            <a:chOff x="2408665" y="3861480"/>
            <a:chExt cx="2213991" cy="2965550"/>
          </a:xfrm>
        </p:grpSpPr>
        <p:pic>
          <p:nvPicPr>
            <p:cNvPr id="19" name="Picture 18">
              <a:extLst>
                <a:ext uri="{FF2B5EF4-FFF2-40B4-BE49-F238E27FC236}">
                  <a16:creationId xmlns:a16="http://schemas.microsoft.com/office/drawing/2014/main" id="{E567AE21-09FF-F943-BA35-20CAF3BF0AA7}"/>
                </a:ext>
              </a:extLst>
            </p:cNvPr>
            <p:cNvPicPr>
              <a:picLocks noChangeAspect="1"/>
            </p:cNvPicPr>
            <p:nvPr/>
          </p:nvPicPr>
          <p:blipFill rotWithShape="1">
            <a:blip r:embed="rId7"/>
            <a:srcRect l="45322"/>
            <a:stretch/>
          </p:blipFill>
          <p:spPr>
            <a:xfrm>
              <a:off x="2408665" y="3861480"/>
              <a:ext cx="2213991" cy="2277626"/>
            </a:xfrm>
            <a:prstGeom prst="rect">
              <a:avLst/>
            </a:prstGeom>
            <a:effectLst>
              <a:outerShdw dist="101600" dir="2700000" algn="tl" rotWithShape="0">
                <a:schemeClr val="bg1">
                  <a:lumMod val="50000"/>
                </a:schemeClr>
              </a:outerShdw>
            </a:effectLst>
          </p:spPr>
        </p:pic>
        <p:sp>
          <p:nvSpPr>
            <p:cNvPr id="20" name="TextBox 19">
              <a:extLst>
                <a:ext uri="{FF2B5EF4-FFF2-40B4-BE49-F238E27FC236}">
                  <a16:creationId xmlns:a16="http://schemas.microsoft.com/office/drawing/2014/main" id="{76EF56B8-96F6-E54B-A9AC-50E6F8D5D4C3}"/>
                </a:ext>
              </a:extLst>
            </p:cNvPr>
            <p:cNvSpPr txBox="1"/>
            <p:nvPr/>
          </p:nvSpPr>
          <p:spPr>
            <a:xfrm>
              <a:off x="2863894" y="6290039"/>
              <a:ext cx="1303533" cy="536991"/>
            </a:xfrm>
            <a:prstGeom prst="rect">
              <a:avLst/>
            </a:prstGeom>
            <a:solidFill>
              <a:schemeClr val="bg1">
                <a:lumMod val="85000"/>
                <a:alpha val="67000"/>
              </a:schemeClr>
            </a:solidFill>
            <a:ln>
              <a:noFill/>
            </a:ln>
            <a:effectLst/>
          </p:spPr>
          <p:txBody>
            <a:bodyPr vert="horz" wrap="none" lIns="81646" tIns="40823" rIns="81646" bIns="40823" anchorCtr="0" compatLnSpc="0">
              <a:spAutoFit/>
            </a:bodyPr>
            <a:lstStyle/>
            <a:p>
              <a:pPr algn="ctr" hangingPunct="0"/>
              <a:r>
                <a:rPr lang="en-US" sz="1452" b="1" dirty="0">
                  <a:latin typeface="Calibri" pitchFamily="34"/>
                  <a:ea typeface="WenQuanYi Zen Hei Sharp" pitchFamily="2"/>
                  <a:cs typeface="Lohit Devanagari" pitchFamily="2"/>
                </a:rPr>
                <a:t>Amanda Burke</a:t>
              </a:r>
            </a:p>
            <a:p>
              <a:pPr algn="ctr" hangingPunct="0"/>
              <a:r>
                <a:rPr lang="en-US" sz="1452" dirty="0">
                  <a:latin typeface="Calibri" pitchFamily="34"/>
                  <a:ea typeface="WenQuanYi Zen Hei Sharp" pitchFamily="2"/>
                  <a:cs typeface="Lohit Devanagari" pitchFamily="2"/>
                </a:rPr>
                <a:t>OU, SOM MS</a:t>
              </a:r>
            </a:p>
          </p:txBody>
        </p:sp>
      </p:grpSp>
      <p:grpSp>
        <p:nvGrpSpPr>
          <p:cNvPr id="34" name="Group 33">
            <a:extLst>
              <a:ext uri="{FF2B5EF4-FFF2-40B4-BE49-F238E27FC236}">
                <a16:creationId xmlns:a16="http://schemas.microsoft.com/office/drawing/2014/main" id="{D5F924D0-9E3F-2D4F-A34C-D55B55EFAEC5}"/>
              </a:ext>
            </a:extLst>
          </p:cNvPr>
          <p:cNvGrpSpPr/>
          <p:nvPr/>
        </p:nvGrpSpPr>
        <p:grpSpPr>
          <a:xfrm>
            <a:off x="4957279" y="3861480"/>
            <a:ext cx="1866379" cy="3027350"/>
            <a:chOff x="4957279" y="3861480"/>
            <a:chExt cx="1866379" cy="3027350"/>
          </a:xfrm>
        </p:grpSpPr>
        <p:pic>
          <p:nvPicPr>
            <p:cNvPr id="21" name="Picture 20">
              <a:extLst>
                <a:ext uri="{FF2B5EF4-FFF2-40B4-BE49-F238E27FC236}">
                  <a16:creationId xmlns:a16="http://schemas.microsoft.com/office/drawing/2014/main" id="{F23646D8-1153-C340-9D93-7347C184294B}"/>
                </a:ext>
              </a:extLst>
            </p:cNvPr>
            <p:cNvPicPr>
              <a:picLocks noChangeAspect="1"/>
            </p:cNvPicPr>
            <p:nvPr/>
          </p:nvPicPr>
          <p:blipFill>
            <a:blip r:embed="rId8"/>
            <a:stretch>
              <a:fillRect/>
            </a:stretch>
          </p:blipFill>
          <p:spPr>
            <a:xfrm>
              <a:off x="4957279" y="3861480"/>
              <a:ext cx="1866379" cy="2334883"/>
            </a:xfrm>
            <a:prstGeom prst="rect">
              <a:avLst/>
            </a:prstGeom>
            <a:effectLst>
              <a:outerShdw dist="101600" dir="2700000" algn="tl" rotWithShape="0">
                <a:schemeClr val="bg1">
                  <a:lumMod val="50000"/>
                </a:schemeClr>
              </a:outerShdw>
            </a:effectLst>
          </p:spPr>
        </p:pic>
        <p:sp>
          <p:nvSpPr>
            <p:cNvPr id="22" name="TextBox 21">
              <a:extLst>
                <a:ext uri="{FF2B5EF4-FFF2-40B4-BE49-F238E27FC236}">
                  <a16:creationId xmlns:a16="http://schemas.microsoft.com/office/drawing/2014/main" id="{120F7760-194D-D244-B2C3-9A5FFCB487EA}"/>
                </a:ext>
              </a:extLst>
            </p:cNvPr>
            <p:cNvSpPr txBox="1"/>
            <p:nvPr/>
          </p:nvSpPr>
          <p:spPr>
            <a:xfrm>
              <a:off x="4993539" y="6351839"/>
              <a:ext cx="1793859" cy="536991"/>
            </a:xfrm>
            <a:prstGeom prst="rect">
              <a:avLst/>
            </a:prstGeom>
            <a:solidFill>
              <a:schemeClr val="bg1">
                <a:lumMod val="85000"/>
                <a:alpha val="67000"/>
              </a:schemeClr>
            </a:solidFill>
            <a:ln>
              <a:noFill/>
            </a:ln>
            <a:effectLst/>
          </p:spPr>
          <p:txBody>
            <a:bodyPr vert="horz" wrap="none" lIns="81646" tIns="40823" rIns="81646" bIns="40823" anchorCtr="0" compatLnSpc="0">
              <a:spAutoFit/>
            </a:bodyPr>
            <a:lstStyle/>
            <a:p>
              <a:pPr algn="ctr" hangingPunct="0"/>
              <a:r>
                <a:rPr lang="en-US" sz="1452" b="1" dirty="0">
                  <a:latin typeface="Calibri" pitchFamily="34"/>
                  <a:ea typeface="WenQuanYi Zen Hei Sharp" pitchFamily="2"/>
                  <a:cs typeface="Lohit Devanagari" pitchFamily="2"/>
                </a:rPr>
                <a:t>Katy </a:t>
              </a:r>
              <a:r>
                <a:rPr lang="en-US" sz="1452" b="1" dirty="0" err="1">
                  <a:latin typeface="Calibri" pitchFamily="34"/>
                  <a:ea typeface="WenQuanYi Zen Hei Sharp" pitchFamily="2"/>
                  <a:cs typeface="Lohit Devanagari" pitchFamily="2"/>
                </a:rPr>
                <a:t>Felkner</a:t>
              </a:r>
              <a:endParaRPr lang="en-US" sz="1452" b="1" dirty="0">
                <a:latin typeface="Calibri" pitchFamily="34"/>
                <a:ea typeface="WenQuanYi Zen Hei Sharp" pitchFamily="2"/>
                <a:cs typeface="Lohit Devanagari" pitchFamily="2"/>
              </a:endParaRPr>
            </a:p>
            <a:p>
              <a:pPr algn="ctr" hangingPunct="0"/>
              <a:r>
                <a:rPr lang="en-US" sz="1452" dirty="0">
                  <a:latin typeface="Calibri" pitchFamily="34"/>
                  <a:ea typeface="WenQuanYi Zen Hei Sharp" pitchFamily="2"/>
                  <a:cs typeface="Lohit Devanagari" pitchFamily="2"/>
                </a:rPr>
                <a:t>OU, CS and Letters BS</a:t>
              </a:r>
            </a:p>
          </p:txBody>
        </p:sp>
      </p:grpSp>
      <p:grpSp>
        <p:nvGrpSpPr>
          <p:cNvPr id="35" name="Group 34">
            <a:extLst>
              <a:ext uri="{FF2B5EF4-FFF2-40B4-BE49-F238E27FC236}">
                <a16:creationId xmlns:a16="http://schemas.microsoft.com/office/drawing/2014/main" id="{DCDD722A-D24A-114E-AC9B-6E27CEFC7ABE}"/>
              </a:ext>
            </a:extLst>
          </p:cNvPr>
          <p:cNvGrpSpPr/>
          <p:nvPr/>
        </p:nvGrpSpPr>
        <p:grpSpPr>
          <a:xfrm>
            <a:off x="7094647" y="3861480"/>
            <a:ext cx="2277625" cy="2979793"/>
            <a:chOff x="7094647" y="3861480"/>
            <a:chExt cx="2277625" cy="2979793"/>
          </a:xfrm>
        </p:grpSpPr>
        <p:pic>
          <p:nvPicPr>
            <p:cNvPr id="24" name="Picture 23">
              <a:extLst>
                <a:ext uri="{FF2B5EF4-FFF2-40B4-BE49-F238E27FC236}">
                  <a16:creationId xmlns:a16="http://schemas.microsoft.com/office/drawing/2014/main" id="{ACF56AF7-67EC-F841-A4B6-B43AFCDF0FF3}"/>
                </a:ext>
              </a:extLst>
            </p:cNvPr>
            <p:cNvPicPr>
              <a:picLocks noChangeAspect="1"/>
            </p:cNvPicPr>
            <p:nvPr/>
          </p:nvPicPr>
          <p:blipFill>
            <a:blip r:embed="rId9"/>
            <a:stretch>
              <a:fillRect/>
            </a:stretch>
          </p:blipFill>
          <p:spPr>
            <a:xfrm>
              <a:off x="7094647" y="3861480"/>
              <a:ext cx="2277625" cy="2277625"/>
            </a:xfrm>
            <a:prstGeom prst="rect">
              <a:avLst/>
            </a:prstGeom>
            <a:effectLst>
              <a:outerShdw dist="101600" dir="2700000" algn="tl" rotWithShape="0">
                <a:schemeClr val="bg1">
                  <a:lumMod val="50000"/>
                </a:schemeClr>
              </a:outerShdw>
            </a:effectLst>
          </p:spPr>
        </p:pic>
        <p:sp>
          <p:nvSpPr>
            <p:cNvPr id="25" name="TextBox 24">
              <a:extLst>
                <a:ext uri="{FF2B5EF4-FFF2-40B4-BE49-F238E27FC236}">
                  <a16:creationId xmlns:a16="http://schemas.microsoft.com/office/drawing/2014/main" id="{4548327B-67A4-1146-86D7-083468498C19}"/>
                </a:ext>
              </a:extLst>
            </p:cNvPr>
            <p:cNvSpPr txBox="1"/>
            <p:nvPr/>
          </p:nvSpPr>
          <p:spPr>
            <a:xfrm>
              <a:off x="7161674" y="6304282"/>
              <a:ext cx="2143570" cy="536991"/>
            </a:xfrm>
            <a:prstGeom prst="rect">
              <a:avLst/>
            </a:prstGeom>
            <a:solidFill>
              <a:schemeClr val="bg1">
                <a:lumMod val="85000"/>
                <a:alpha val="67000"/>
              </a:schemeClr>
            </a:solidFill>
            <a:ln>
              <a:noFill/>
            </a:ln>
            <a:effectLst/>
          </p:spPr>
          <p:txBody>
            <a:bodyPr vert="horz" wrap="none" lIns="81646" tIns="40823" rIns="81646" bIns="40823" anchorCtr="0" compatLnSpc="0">
              <a:spAutoFit/>
            </a:bodyPr>
            <a:lstStyle/>
            <a:p>
              <a:pPr algn="ctr" hangingPunct="0"/>
              <a:r>
                <a:rPr lang="en-US" sz="1452" b="1" dirty="0">
                  <a:latin typeface="Calibri" pitchFamily="34"/>
                  <a:ea typeface="WenQuanYi Zen Hei Sharp" pitchFamily="2"/>
                  <a:cs typeface="Lohit Devanagari" pitchFamily="2"/>
                </a:rPr>
                <a:t>David Harrison</a:t>
              </a:r>
            </a:p>
            <a:p>
              <a:pPr algn="ctr" hangingPunct="0"/>
              <a:r>
                <a:rPr lang="en-US" sz="1452" dirty="0">
                  <a:latin typeface="Calibri" pitchFamily="34"/>
                  <a:ea typeface="WenQuanYi Zen Hei Sharp" pitchFamily="2"/>
                  <a:cs typeface="Lohit Devanagari" pitchFamily="2"/>
                </a:rPr>
                <a:t>OU/CIMMS/SPC SOM PhD</a:t>
              </a:r>
            </a:p>
          </p:txBody>
        </p:sp>
      </p:grpSp>
      <p:grpSp>
        <p:nvGrpSpPr>
          <p:cNvPr id="10" name="Group 9">
            <a:extLst>
              <a:ext uri="{FF2B5EF4-FFF2-40B4-BE49-F238E27FC236}">
                <a16:creationId xmlns:a16="http://schemas.microsoft.com/office/drawing/2014/main" id="{B65246A2-6AD1-AC4A-A130-01204625AA51}"/>
              </a:ext>
            </a:extLst>
          </p:cNvPr>
          <p:cNvGrpSpPr/>
          <p:nvPr/>
        </p:nvGrpSpPr>
        <p:grpSpPr>
          <a:xfrm>
            <a:off x="5164152" y="158327"/>
            <a:ext cx="2131772" cy="2684654"/>
            <a:chOff x="5164152" y="196517"/>
            <a:chExt cx="2131772" cy="2684654"/>
          </a:xfrm>
        </p:grpSpPr>
        <p:sp>
          <p:nvSpPr>
            <p:cNvPr id="5" name="TextBox 4">
              <a:extLst>
                <a:ext uri="{FF2B5EF4-FFF2-40B4-BE49-F238E27FC236}">
                  <a16:creationId xmlns:a16="http://schemas.microsoft.com/office/drawing/2014/main" id="{06170969-DD2D-D04A-9F3F-C586F059A4FD}"/>
                </a:ext>
              </a:extLst>
            </p:cNvPr>
            <p:cNvSpPr txBox="1"/>
            <p:nvPr/>
          </p:nvSpPr>
          <p:spPr>
            <a:xfrm>
              <a:off x="5164152" y="2344180"/>
              <a:ext cx="2131772" cy="536991"/>
            </a:xfrm>
            <a:prstGeom prst="rect">
              <a:avLst/>
            </a:prstGeom>
            <a:solidFill>
              <a:schemeClr val="bg1">
                <a:lumMod val="85000"/>
                <a:alpha val="67000"/>
              </a:schemeClr>
            </a:solidFill>
            <a:ln>
              <a:noFill/>
            </a:ln>
            <a:effectLst/>
          </p:spPr>
          <p:txBody>
            <a:bodyPr vert="horz" wrap="none" lIns="81646" tIns="40823" rIns="81646" bIns="40823" anchorCtr="0" compatLnSpc="0">
              <a:spAutoFit/>
            </a:bodyPr>
            <a:lstStyle/>
            <a:p>
              <a:pPr algn="ctr" hangingPunct="0"/>
              <a:r>
                <a:rPr lang="en-US" sz="1452" b="1" dirty="0">
                  <a:latin typeface="Calibri" pitchFamily="34"/>
                  <a:ea typeface="WenQuanYi Zen Hei Sharp" pitchFamily="2"/>
                  <a:cs typeface="Lohit Devanagari" pitchFamily="2"/>
                </a:rPr>
                <a:t>Carmen Chilson</a:t>
              </a:r>
            </a:p>
            <a:p>
              <a:pPr algn="ctr" hangingPunct="0"/>
              <a:r>
                <a:rPr lang="en-US" sz="1452" dirty="0">
                  <a:latin typeface="Calibri" pitchFamily="34"/>
                  <a:ea typeface="WenQuanYi Zen Hei Sharp" pitchFamily="2"/>
                  <a:cs typeface="Lohit Devanagari" pitchFamily="2"/>
                </a:rPr>
                <a:t>OU CS MS, now at Google</a:t>
              </a:r>
            </a:p>
          </p:txBody>
        </p:sp>
        <p:pic>
          <p:nvPicPr>
            <p:cNvPr id="28" name="Picture 27">
              <a:extLst>
                <a:ext uri="{FF2B5EF4-FFF2-40B4-BE49-F238E27FC236}">
                  <a16:creationId xmlns:a16="http://schemas.microsoft.com/office/drawing/2014/main" id="{E349B9C2-8706-9449-9F6D-6FC817DBF994}"/>
                </a:ext>
              </a:extLst>
            </p:cNvPr>
            <p:cNvPicPr>
              <a:picLocks noChangeAspect="1"/>
            </p:cNvPicPr>
            <p:nvPr/>
          </p:nvPicPr>
          <p:blipFill rotWithShape="1">
            <a:blip r:embed="rId10"/>
            <a:srcRect l="23603" t="38484" r="44930" b="30209"/>
            <a:stretch/>
          </p:blipFill>
          <p:spPr>
            <a:xfrm>
              <a:off x="5221398" y="196517"/>
              <a:ext cx="2017280" cy="2007099"/>
            </a:xfrm>
            <a:prstGeom prst="rect">
              <a:avLst/>
            </a:prstGeom>
            <a:effectLst>
              <a:outerShdw dist="101600" dir="2700000" algn="tl" rotWithShape="0">
                <a:schemeClr val="bg1">
                  <a:lumMod val="50000"/>
                </a:schemeClr>
              </a:outerShdw>
            </a:effectLst>
          </p:spPr>
        </p:pic>
      </p:grpSp>
      <p:grpSp>
        <p:nvGrpSpPr>
          <p:cNvPr id="14" name="Group 13">
            <a:extLst>
              <a:ext uri="{FF2B5EF4-FFF2-40B4-BE49-F238E27FC236}">
                <a16:creationId xmlns:a16="http://schemas.microsoft.com/office/drawing/2014/main" id="{7F655233-8055-7A40-842C-28D5EB33DAE2}"/>
              </a:ext>
            </a:extLst>
          </p:cNvPr>
          <p:cNvGrpSpPr/>
          <p:nvPr/>
        </p:nvGrpSpPr>
        <p:grpSpPr>
          <a:xfrm>
            <a:off x="3234237" y="158327"/>
            <a:ext cx="1866379" cy="3203306"/>
            <a:chOff x="3234237" y="262638"/>
            <a:chExt cx="1866379" cy="3203306"/>
          </a:xfrm>
        </p:grpSpPr>
        <p:pic>
          <p:nvPicPr>
            <p:cNvPr id="3" name="Picture 2">
              <a:extLst>
                <a:ext uri="{FF2B5EF4-FFF2-40B4-BE49-F238E27FC236}">
                  <a16:creationId xmlns:a16="http://schemas.microsoft.com/office/drawing/2014/main" id="{5984BE02-007F-0945-AE90-2BF74CD504E1}"/>
                </a:ext>
              </a:extLst>
            </p:cNvPr>
            <p:cNvPicPr>
              <a:picLocks noChangeAspect="1"/>
            </p:cNvPicPr>
            <p:nvPr/>
          </p:nvPicPr>
          <p:blipFill>
            <a:blip r:embed="rId11"/>
            <a:stretch>
              <a:fillRect/>
            </a:stretch>
          </p:blipFill>
          <p:spPr>
            <a:xfrm>
              <a:off x="3234237" y="262638"/>
              <a:ext cx="1866379" cy="2541452"/>
            </a:xfrm>
            <a:prstGeom prst="rect">
              <a:avLst/>
            </a:prstGeom>
            <a:effectLst>
              <a:outerShdw dist="101600" dir="2700000" algn="tl" rotWithShape="0">
                <a:schemeClr val="bg1">
                  <a:lumMod val="50000"/>
                </a:schemeClr>
              </a:outerShdw>
            </a:effectLst>
          </p:spPr>
        </p:pic>
        <p:sp>
          <p:nvSpPr>
            <p:cNvPr id="32" name="TextBox 31">
              <a:extLst>
                <a:ext uri="{FF2B5EF4-FFF2-40B4-BE49-F238E27FC236}">
                  <a16:creationId xmlns:a16="http://schemas.microsoft.com/office/drawing/2014/main" id="{76856FDF-8160-AC43-98F2-72E436243576}"/>
                </a:ext>
              </a:extLst>
            </p:cNvPr>
            <p:cNvSpPr txBox="1"/>
            <p:nvPr/>
          </p:nvSpPr>
          <p:spPr>
            <a:xfrm>
              <a:off x="3636559" y="2928953"/>
              <a:ext cx="1061735" cy="536991"/>
            </a:xfrm>
            <a:prstGeom prst="rect">
              <a:avLst/>
            </a:prstGeom>
            <a:solidFill>
              <a:schemeClr val="bg1">
                <a:lumMod val="85000"/>
                <a:alpha val="67000"/>
              </a:schemeClr>
            </a:solidFill>
            <a:ln>
              <a:noFill/>
            </a:ln>
            <a:effectLst/>
          </p:spPr>
          <p:txBody>
            <a:bodyPr vert="horz" wrap="none" lIns="81646" tIns="40823" rIns="81646" bIns="40823" anchorCtr="0" compatLnSpc="0">
              <a:spAutoFit/>
            </a:bodyPr>
            <a:lstStyle/>
            <a:p>
              <a:pPr algn="ctr" hangingPunct="0"/>
              <a:r>
                <a:rPr lang="en-US" sz="1452" b="1" dirty="0">
                  <a:latin typeface="Calibri" pitchFamily="34"/>
                  <a:ea typeface="WenQuanYi Zen Hei Sharp" pitchFamily="2"/>
                  <a:cs typeface="Lohit Devanagari" pitchFamily="2"/>
                </a:rPr>
                <a:t>Will Booker</a:t>
              </a:r>
            </a:p>
            <a:p>
              <a:pPr algn="ctr" hangingPunct="0"/>
              <a:r>
                <a:rPr lang="en-US" sz="1452" dirty="0">
                  <a:latin typeface="Calibri" pitchFamily="34"/>
                  <a:ea typeface="WenQuanYi Zen Hei Sharp" pitchFamily="2"/>
                  <a:cs typeface="Lohit Devanagari" pitchFamily="2"/>
                </a:rPr>
                <a:t>OU CS MS</a:t>
              </a:r>
            </a:p>
          </p:txBody>
        </p:sp>
      </p:grpSp>
    </p:spTree>
    <p:extLst>
      <p:ext uri="{BB962C8B-B14F-4D97-AF65-F5344CB8AC3E}">
        <p14:creationId xmlns:p14="http://schemas.microsoft.com/office/powerpoint/2010/main" val="887828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8A97D-18AB-F242-A6CD-7A41B517E107}"/>
              </a:ext>
            </a:extLst>
          </p:cNvPr>
          <p:cNvSpPr>
            <a:spLocks noGrp="1"/>
          </p:cNvSpPr>
          <p:nvPr>
            <p:ph type="title"/>
          </p:nvPr>
        </p:nvSpPr>
        <p:spPr/>
        <p:txBody>
          <a:bodyPr/>
          <a:lstStyle/>
          <a:p>
            <a:r>
              <a:rPr lang="en-US" dirty="0"/>
              <a:t>Current and Future work on Roosts</a:t>
            </a:r>
          </a:p>
        </p:txBody>
      </p:sp>
      <p:sp>
        <p:nvSpPr>
          <p:cNvPr id="3" name="Content Placeholder 2">
            <a:extLst>
              <a:ext uri="{FF2B5EF4-FFF2-40B4-BE49-F238E27FC236}">
                <a16:creationId xmlns:a16="http://schemas.microsoft.com/office/drawing/2014/main" id="{E7A6E1E5-993C-A247-90B3-C1C844162AED}"/>
              </a:ext>
            </a:extLst>
          </p:cNvPr>
          <p:cNvSpPr>
            <a:spLocks noGrp="1"/>
          </p:cNvSpPr>
          <p:nvPr>
            <p:ph idx="1"/>
          </p:nvPr>
        </p:nvSpPr>
        <p:spPr>
          <a:xfrm>
            <a:off x="689919" y="1924479"/>
            <a:ext cx="6143367" cy="4351338"/>
          </a:xfrm>
        </p:spPr>
        <p:txBody>
          <a:bodyPr>
            <a:normAutofit/>
          </a:bodyPr>
          <a:lstStyle/>
          <a:p>
            <a:r>
              <a:rPr lang="en-US" dirty="0"/>
              <a:t>Identify locations of bird roosts</a:t>
            </a:r>
          </a:p>
          <a:p>
            <a:r>
              <a:rPr lang="en-US" dirty="0"/>
              <a:t>Track changes in behavior over time</a:t>
            </a:r>
          </a:p>
          <a:p>
            <a:r>
              <a:rPr lang="en-US" dirty="0"/>
              <a:t>Mitigate risk</a:t>
            </a:r>
          </a:p>
          <a:p>
            <a:endParaRPr lang="en-US" dirty="0"/>
          </a:p>
        </p:txBody>
      </p:sp>
      <p:grpSp>
        <p:nvGrpSpPr>
          <p:cNvPr id="4" name="Group 3">
            <a:extLst>
              <a:ext uri="{FF2B5EF4-FFF2-40B4-BE49-F238E27FC236}">
                <a16:creationId xmlns:a16="http://schemas.microsoft.com/office/drawing/2014/main" id="{6CABCFDA-EA3D-CD47-953A-508277983D5D}"/>
              </a:ext>
            </a:extLst>
          </p:cNvPr>
          <p:cNvGrpSpPr/>
          <p:nvPr/>
        </p:nvGrpSpPr>
        <p:grpSpPr>
          <a:xfrm>
            <a:off x="6944497" y="1946881"/>
            <a:ext cx="5111953" cy="4328936"/>
            <a:chOff x="3889917" y="3087149"/>
            <a:chExt cx="4360652" cy="3692715"/>
          </a:xfrm>
        </p:grpSpPr>
        <p:pic>
          <p:nvPicPr>
            <p:cNvPr id="12" name="Picture 11">
              <a:extLst>
                <a:ext uri="{FF2B5EF4-FFF2-40B4-BE49-F238E27FC236}">
                  <a16:creationId xmlns:a16="http://schemas.microsoft.com/office/drawing/2014/main" id="{1DC8152D-F427-6541-8319-4439FFB1F87B}"/>
                </a:ext>
              </a:extLst>
            </p:cNvPr>
            <p:cNvPicPr>
              <a:picLocks noChangeAspect="1"/>
            </p:cNvPicPr>
            <p:nvPr/>
          </p:nvPicPr>
          <p:blipFill rotWithShape="1">
            <a:blip r:embed="rId2"/>
            <a:srcRect r="47751" b="51587"/>
            <a:stretch/>
          </p:blipFill>
          <p:spPr>
            <a:xfrm>
              <a:off x="3889917" y="3087149"/>
              <a:ext cx="4360652" cy="3692715"/>
            </a:xfrm>
            <a:prstGeom prst="rect">
              <a:avLst/>
            </a:prstGeom>
          </p:spPr>
        </p:pic>
        <p:sp>
          <p:nvSpPr>
            <p:cNvPr id="11" name="Oval 10">
              <a:extLst>
                <a:ext uri="{FF2B5EF4-FFF2-40B4-BE49-F238E27FC236}">
                  <a16:creationId xmlns:a16="http://schemas.microsoft.com/office/drawing/2014/main" id="{58DA6692-DE7A-BB43-9948-663FAB5B462C}"/>
                </a:ext>
              </a:extLst>
            </p:cNvPr>
            <p:cNvSpPr/>
            <p:nvPr/>
          </p:nvSpPr>
          <p:spPr>
            <a:xfrm>
              <a:off x="5124857" y="4756559"/>
              <a:ext cx="451511" cy="413886"/>
            </a:xfrm>
            <a:prstGeom prst="ellipse">
              <a:avLst/>
            </a:prstGeom>
            <a:solidFill>
              <a:srgbClr val="FFFF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DBB6FD8-8D50-5541-BC6A-4A7C5967C24E}"/>
                </a:ext>
              </a:extLst>
            </p:cNvPr>
            <p:cNvSpPr/>
            <p:nvPr/>
          </p:nvSpPr>
          <p:spPr>
            <a:xfrm>
              <a:off x="6811308" y="4726563"/>
              <a:ext cx="451511" cy="413886"/>
            </a:xfrm>
            <a:prstGeom prst="ellipse">
              <a:avLst/>
            </a:prstGeom>
            <a:solidFill>
              <a:srgbClr val="FFFF0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2280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Acknowledgments </a:t>
            </a:r>
            <a:endParaRPr lang="en-US" dirty="0"/>
          </a:p>
        </p:txBody>
      </p:sp>
      <p:sp>
        <p:nvSpPr>
          <p:cNvPr id="3" name="Content Placeholder 2"/>
          <p:cNvSpPr>
            <a:spLocks noGrp="1"/>
          </p:cNvSpPr>
          <p:nvPr>
            <p:ph idx="1"/>
          </p:nvPr>
        </p:nvSpPr>
        <p:spPr/>
        <p:txBody>
          <a:bodyPr/>
          <a:lstStyle/>
          <a:p>
            <a:r>
              <a:rPr lang="en-US" dirty="0"/>
              <a:t>Some of the computing for this project was performed at the OU Supercomputing Center for Education &amp; Research (OSCER) at the University of Oklahoma (OU).</a:t>
            </a:r>
          </a:p>
          <a:p>
            <a:r>
              <a:rPr lang="en-US" dirty="0"/>
              <a:t>This material is based upon work supported by the National Science Foundation under Grant Numbers EF-1340921, DGE-1545261, AGS-1802627 and NOAA JTTI Grant No. NA16OAR4590239.</a:t>
            </a:r>
          </a:p>
          <a:p>
            <a:r>
              <a:rPr lang="en-US" dirty="0"/>
              <a:t>Funding was provided by NOAA/Office of Oceanic and Atmospheric Research under NOAA-University of Oklahoma Cooperative Agreement #NA16OAR4320115, U.S. Department of Commerce.</a:t>
            </a:r>
          </a:p>
          <a:p>
            <a:r>
              <a:rPr lang="en-US" b="1" dirty="0">
                <a:solidFill>
                  <a:srgbClr val="FF0000"/>
                </a:solidFill>
              </a:rPr>
              <a:t>I’ve got an open PhD position right now!</a:t>
            </a:r>
          </a:p>
        </p:txBody>
      </p:sp>
    </p:spTree>
    <p:extLst>
      <p:ext uri="{BB962C8B-B14F-4D97-AF65-F5344CB8AC3E}">
        <p14:creationId xmlns:p14="http://schemas.microsoft.com/office/powerpoint/2010/main" val="3197769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0D1F-E6EB-9E49-9FAB-87F4D7412F4C}"/>
              </a:ext>
            </a:extLst>
          </p:cNvPr>
          <p:cNvSpPr>
            <a:spLocks noGrp="1"/>
          </p:cNvSpPr>
          <p:nvPr>
            <p:ph type="title"/>
          </p:nvPr>
        </p:nvSpPr>
        <p:spPr>
          <a:xfrm>
            <a:off x="838200" y="365125"/>
            <a:ext cx="6934200" cy="1325563"/>
          </a:xfrm>
        </p:spPr>
        <p:txBody>
          <a:bodyPr>
            <a:normAutofit fontScale="90000"/>
          </a:bodyPr>
          <a:lstStyle/>
          <a:p>
            <a:pPr algn="ctr"/>
            <a:r>
              <a:rPr lang="en-US" b="1" dirty="0"/>
              <a:t> Use AI/ML to Improve Societal Resilience to Climate Change and Extreme Weather</a:t>
            </a:r>
          </a:p>
        </p:txBody>
      </p:sp>
      <p:sp>
        <p:nvSpPr>
          <p:cNvPr id="3" name="Content Placeholder 2">
            <a:extLst>
              <a:ext uri="{FF2B5EF4-FFF2-40B4-BE49-F238E27FC236}">
                <a16:creationId xmlns:a16="http://schemas.microsoft.com/office/drawing/2014/main" id="{08627DB3-74C0-764B-8C28-A7B727D168D0}"/>
              </a:ext>
            </a:extLst>
          </p:cNvPr>
          <p:cNvSpPr>
            <a:spLocks noGrp="1"/>
          </p:cNvSpPr>
          <p:nvPr>
            <p:ph idx="1"/>
          </p:nvPr>
        </p:nvSpPr>
        <p:spPr>
          <a:xfrm>
            <a:off x="838200" y="2055043"/>
            <a:ext cx="7030453" cy="4437832"/>
          </a:xfrm>
        </p:spPr>
        <p:txBody>
          <a:bodyPr>
            <a:normAutofit/>
          </a:bodyPr>
          <a:lstStyle/>
          <a:p>
            <a:r>
              <a:rPr lang="en-US" dirty="0"/>
              <a:t>Proposal: create a joint university, industry, and government </a:t>
            </a:r>
            <a:r>
              <a:rPr lang="en-US" i="1" dirty="0"/>
              <a:t>alpha-institute</a:t>
            </a:r>
            <a:r>
              <a:rPr lang="en-US" dirty="0"/>
              <a:t> to bring together researchers in AI/ML and climate and weather</a:t>
            </a:r>
          </a:p>
          <a:p>
            <a:r>
              <a:rPr lang="en-US" dirty="0"/>
              <a:t>Contact me: Amy McGovern </a:t>
            </a:r>
            <a:r>
              <a:rPr lang="en-US" dirty="0">
                <a:hlinkClick r:id="rId2"/>
              </a:rPr>
              <a:t>amcgovern@ou.edu</a:t>
            </a:r>
            <a:r>
              <a:rPr lang="en-US" dirty="0"/>
              <a:t> </a:t>
            </a:r>
          </a:p>
        </p:txBody>
      </p:sp>
      <p:pic>
        <p:nvPicPr>
          <p:cNvPr id="4" name="Picture 3">
            <a:extLst>
              <a:ext uri="{FF2B5EF4-FFF2-40B4-BE49-F238E27FC236}">
                <a16:creationId xmlns:a16="http://schemas.microsoft.com/office/drawing/2014/main" id="{5592E9EF-B504-2845-8187-B438CCA40398}"/>
              </a:ext>
            </a:extLst>
          </p:cNvPr>
          <p:cNvPicPr>
            <a:picLocks noChangeAspect="1"/>
          </p:cNvPicPr>
          <p:nvPr/>
        </p:nvPicPr>
        <p:blipFill rotWithShape="1">
          <a:blip r:embed="rId3"/>
          <a:srcRect l="16316" r="17574"/>
          <a:stretch/>
        </p:blipFill>
        <p:spPr>
          <a:xfrm>
            <a:off x="8117305" y="0"/>
            <a:ext cx="4097716" cy="3489938"/>
          </a:xfrm>
          <a:prstGeom prst="rect">
            <a:avLst/>
          </a:prstGeom>
        </p:spPr>
      </p:pic>
      <p:pic>
        <p:nvPicPr>
          <p:cNvPr id="5" name="Picture 4">
            <a:extLst>
              <a:ext uri="{FF2B5EF4-FFF2-40B4-BE49-F238E27FC236}">
                <a16:creationId xmlns:a16="http://schemas.microsoft.com/office/drawing/2014/main" id="{1408023B-48B3-204C-8296-E5A8D3B88A2C}"/>
              </a:ext>
            </a:extLst>
          </p:cNvPr>
          <p:cNvPicPr>
            <a:picLocks noChangeAspect="1"/>
          </p:cNvPicPr>
          <p:nvPr/>
        </p:nvPicPr>
        <p:blipFill rotWithShape="1">
          <a:blip r:embed="rId4"/>
          <a:srcRect l="16189" r="13275"/>
          <a:stretch/>
        </p:blipFill>
        <p:spPr>
          <a:xfrm>
            <a:off x="8117305" y="3566142"/>
            <a:ext cx="4123944" cy="3291858"/>
          </a:xfrm>
          <a:prstGeom prst="rect">
            <a:avLst/>
          </a:prstGeom>
        </p:spPr>
      </p:pic>
    </p:spTree>
    <p:extLst>
      <p:ext uri="{BB962C8B-B14F-4D97-AF65-F5344CB8AC3E}">
        <p14:creationId xmlns:p14="http://schemas.microsoft.com/office/powerpoint/2010/main" val="1951112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862FEF-93BE-4846-9E80-740BA966E265}"/>
              </a:ext>
            </a:extLst>
          </p:cNvPr>
          <p:cNvSpPr>
            <a:spLocks noGrp="1"/>
          </p:cNvSpPr>
          <p:nvPr>
            <p:ph type="title"/>
          </p:nvPr>
        </p:nvSpPr>
        <p:spPr/>
        <p:txBody>
          <a:bodyPr/>
          <a:lstStyle/>
          <a:p>
            <a:r>
              <a:rPr lang="en-US" dirty="0"/>
              <a:t>ML for Weather Outline</a:t>
            </a:r>
          </a:p>
        </p:txBody>
      </p:sp>
      <p:sp>
        <p:nvSpPr>
          <p:cNvPr id="4" name="Content Placeholder 3">
            <a:extLst>
              <a:ext uri="{FF2B5EF4-FFF2-40B4-BE49-F238E27FC236}">
                <a16:creationId xmlns:a16="http://schemas.microsoft.com/office/drawing/2014/main" id="{4C25ADC0-753C-FD47-A50C-23ACD79BF382}"/>
              </a:ext>
            </a:extLst>
          </p:cNvPr>
          <p:cNvSpPr>
            <a:spLocks noGrp="1"/>
          </p:cNvSpPr>
          <p:nvPr>
            <p:ph idx="1"/>
          </p:nvPr>
        </p:nvSpPr>
        <p:spPr/>
        <p:txBody>
          <a:bodyPr/>
          <a:lstStyle/>
          <a:p>
            <a:r>
              <a:rPr lang="en-US" dirty="0">
                <a:solidFill>
                  <a:srgbClr val="FF0000"/>
                </a:solidFill>
              </a:rPr>
              <a:t>Using ML for severe weather prediction</a:t>
            </a:r>
          </a:p>
          <a:p>
            <a:pPr lvl="1"/>
            <a:r>
              <a:rPr lang="en-US" dirty="0">
                <a:solidFill>
                  <a:srgbClr val="FF0000"/>
                </a:solidFill>
              </a:rPr>
              <a:t>Improving hail forecasting 24-48 hours in advance (traditional ML)</a:t>
            </a:r>
          </a:p>
          <a:p>
            <a:pPr lvl="1"/>
            <a:r>
              <a:rPr lang="en-US" dirty="0"/>
              <a:t>Improving nowcasting for tornadoes (deep learning/convolutional neural networks)</a:t>
            </a:r>
          </a:p>
          <a:p>
            <a:r>
              <a:rPr lang="en-US" dirty="0"/>
              <a:t>Using ML to track biological species over time</a:t>
            </a:r>
          </a:p>
          <a:p>
            <a:pPr lvl="1"/>
            <a:r>
              <a:rPr lang="en-US" dirty="0"/>
              <a:t>Identifying bird roosts in non-QC radars (deep learning)</a:t>
            </a:r>
          </a:p>
        </p:txBody>
      </p:sp>
    </p:spTree>
    <p:extLst>
      <p:ext uri="{BB962C8B-B14F-4D97-AF65-F5344CB8AC3E}">
        <p14:creationId xmlns:p14="http://schemas.microsoft.com/office/powerpoint/2010/main" val="2819709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B376E5-5EEF-434A-8AC3-F14C4254393D}"/>
              </a:ext>
            </a:extLst>
          </p:cNvPr>
          <p:cNvSpPr>
            <a:spLocks noGrp="1"/>
          </p:cNvSpPr>
          <p:nvPr>
            <p:ph type="title"/>
          </p:nvPr>
        </p:nvSpPr>
        <p:spPr/>
        <p:txBody>
          <a:bodyPr/>
          <a:lstStyle/>
          <a:p>
            <a:r>
              <a:rPr lang="en-US" dirty="0"/>
              <a:t>Storm-Based Hail Forecasting</a:t>
            </a:r>
          </a:p>
        </p:txBody>
      </p:sp>
      <p:sp>
        <p:nvSpPr>
          <p:cNvPr id="10" name="Content Placeholder 9">
            <a:extLst>
              <a:ext uri="{FF2B5EF4-FFF2-40B4-BE49-F238E27FC236}">
                <a16:creationId xmlns:a16="http://schemas.microsoft.com/office/drawing/2014/main" id="{1DFA000B-32EA-F84C-879B-B8077941DF5A}"/>
              </a:ext>
            </a:extLst>
          </p:cNvPr>
          <p:cNvSpPr>
            <a:spLocks noGrp="1"/>
          </p:cNvSpPr>
          <p:nvPr>
            <p:ph sz="half" idx="1"/>
          </p:nvPr>
        </p:nvSpPr>
        <p:spPr/>
        <p:txBody>
          <a:bodyPr>
            <a:normAutofit lnSpcReduction="10000"/>
          </a:bodyPr>
          <a:lstStyle/>
          <a:p>
            <a:r>
              <a:rPr lang="en-US" dirty="0"/>
              <a:t>Overall steps:</a:t>
            </a:r>
          </a:p>
          <a:p>
            <a:pPr lvl="1"/>
            <a:r>
              <a:rPr lang="en-US" dirty="0"/>
              <a:t>Create training data from NWP models</a:t>
            </a:r>
          </a:p>
          <a:p>
            <a:pPr lvl="1"/>
            <a:r>
              <a:rPr lang="en-US" dirty="0"/>
              <a:t>Train ML models (random forests)</a:t>
            </a:r>
          </a:p>
          <a:p>
            <a:pPr lvl="1"/>
            <a:r>
              <a:rPr lang="en-US" dirty="0"/>
              <a:t>Prediction and evaluation </a:t>
            </a:r>
          </a:p>
          <a:p>
            <a:r>
              <a:rPr lang="en-US" dirty="0"/>
              <a:t>Implemented and tested in NOAA’s Hazardous Weather Testbed</a:t>
            </a:r>
          </a:p>
          <a:p>
            <a:r>
              <a:rPr lang="en-US" dirty="0"/>
              <a:t>Details:</a:t>
            </a:r>
          </a:p>
          <a:p>
            <a:pPr lvl="1"/>
            <a:r>
              <a:rPr lang="en-US" dirty="0"/>
              <a:t>Gagne et al 2017, WAF</a:t>
            </a:r>
          </a:p>
          <a:p>
            <a:pPr lvl="1"/>
            <a:r>
              <a:rPr lang="en-US" dirty="0"/>
              <a:t>Burke et al, in preparation</a:t>
            </a:r>
          </a:p>
        </p:txBody>
      </p:sp>
      <p:pic>
        <p:nvPicPr>
          <p:cNvPr id="13" name="Content Placeholder 12">
            <a:extLst>
              <a:ext uri="{FF2B5EF4-FFF2-40B4-BE49-F238E27FC236}">
                <a16:creationId xmlns:a16="http://schemas.microsoft.com/office/drawing/2014/main" id="{18224264-8762-764D-AD32-6DE1B691C55D}"/>
              </a:ext>
            </a:extLst>
          </p:cNvPr>
          <p:cNvPicPr>
            <a:picLocks noGrp="1" noChangeAspect="1"/>
          </p:cNvPicPr>
          <p:nvPr>
            <p:ph sz="half" idx="2"/>
          </p:nvPr>
        </p:nvPicPr>
        <p:blipFill>
          <a:blip r:embed="rId2"/>
          <a:stretch>
            <a:fillRect/>
          </a:stretch>
        </p:blipFill>
        <p:spPr>
          <a:xfrm>
            <a:off x="7469204" y="1198965"/>
            <a:ext cx="4722796" cy="5659035"/>
          </a:xfrm>
        </p:spPr>
      </p:pic>
    </p:spTree>
    <p:extLst>
      <p:ext uri="{BB962C8B-B14F-4D97-AF65-F5344CB8AC3E}">
        <p14:creationId xmlns:p14="http://schemas.microsoft.com/office/powerpoint/2010/main" val="2014806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BDEC-A924-D14C-9FF9-5EB367F28331}"/>
              </a:ext>
            </a:extLst>
          </p:cNvPr>
          <p:cNvSpPr>
            <a:spLocks noGrp="1"/>
          </p:cNvSpPr>
          <p:nvPr>
            <p:ph type="title"/>
          </p:nvPr>
        </p:nvSpPr>
        <p:spPr/>
        <p:txBody>
          <a:bodyPr/>
          <a:lstStyle/>
          <a:p>
            <a:r>
              <a:rPr lang="en-US" dirty="0"/>
              <a:t>Decision Trees</a:t>
            </a:r>
          </a:p>
        </p:txBody>
      </p:sp>
      <p:pic>
        <p:nvPicPr>
          <p:cNvPr id="9" name="Content Placeholder 8">
            <a:extLst>
              <a:ext uri="{FF2B5EF4-FFF2-40B4-BE49-F238E27FC236}">
                <a16:creationId xmlns:a16="http://schemas.microsoft.com/office/drawing/2014/main" id="{5025F19A-79F9-7744-9159-4999D077C791}"/>
              </a:ext>
            </a:extLst>
          </p:cNvPr>
          <p:cNvPicPr>
            <a:picLocks noGrp="1" noChangeAspect="1"/>
          </p:cNvPicPr>
          <p:nvPr>
            <p:ph sz="half" idx="2"/>
          </p:nvPr>
        </p:nvPicPr>
        <p:blipFill>
          <a:blip r:embed="rId2"/>
          <a:stretch>
            <a:fillRect/>
          </a:stretch>
        </p:blipFill>
        <p:spPr>
          <a:xfrm>
            <a:off x="5648248" y="1825626"/>
            <a:ext cx="6458656" cy="3632994"/>
          </a:xfrm>
        </p:spPr>
      </p:pic>
      <p:sp>
        <p:nvSpPr>
          <p:cNvPr id="7" name="Content Placeholder 6">
            <a:extLst>
              <a:ext uri="{FF2B5EF4-FFF2-40B4-BE49-F238E27FC236}">
                <a16:creationId xmlns:a16="http://schemas.microsoft.com/office/drawing/2014/main" id="{B830BA87-A972-FA41-8E67-E11F14B26CCB}"/>
              </a:ext>
            </a:extLst>
          </p:cNvPr>
          <p:cNvSpPr>
            <a:spLocks noGrp="1"/>
          </p:cNvSpPr>
          <p:nvPr>
            <p:ph sz="half" idx="1"/>
          </p:nvPr>
        </p:nvSpPr>
        <p:spPr/>
        <p:txBody>
          <a:bodyPr/>
          <a:lstStyle/>
          <a:p>
            <a:r>
              <a:rPr lang="en-US" dirty="0"/>
              <a:t>Human-readable ML model</a:t>
            </a:r>
          </a:p>
          <a:p>
            <a:r>
              <a:rPr lang="en-US" dirty="0"/>
              <a:t>Can predict:</a:t>
            </a:r>
          </a:p>
          <a:p>
            <a:pPr lvl="1"/>
            <a:r>
              <a:rPr lang="en-US" dirty="0"/>
              <a:t>Class labels (hail/no hail)</a:t>
            </a:r>
          </a:p>
          <a:p>
            <a:pPr lvl="1"/>
            <a:r>
              <a:rPr lang="en-US" dirty="0"/>
              <a:t>Real-values (hail size, shape parameters)</a:t>
            </a:r>
          </a:p>
          <a:p>
            <a:pPr lvl="1"/>
            <a:r>
              <a:rPr lang="en-US" dirty="0"/>
              <a:t>Probabilities</a:t>
            </a:r>
          </a:p>
          <a:p>
            <a:r>
              <a:rPr lang="en-US" dirty="0"/>
              <a:t>Demonstrated success in meteorology</a:t>
            </a:r>
          </a:p>
          <a:p>
            <a:pPr lvl="1"/>
            <a:r>
              <a:rPr lang="en-US" dirty="0"/>
              <a:t>Selective model</a:t>
            </a:r>
          </a:p>
        </p:txBody>
      </p:sp>
    </p:spTree>
    <p:extLst>
      <p:ext uri="{BB962C8B-B14F-4D97-AF65-F5344CB8AC3E}">
        <p14:creationId xmlns:p14="http://schemas.microsoft.com/office/powerpoint/2010/main" val="1424449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12C5-DD49-4448-B863-B0C433190BFB}"/>
              </a:ext>
            </a:extLst>
          </p:cNvPr>
          <p:cNvSpPr>
            <a:spLocks noGrp="1"/>
          </p:cNvSpPr>
          <p:nvPr>
            <p:ph type="title"/>
          </p:nvPr>
        </p:nvSpPr>
        <p:spPr/>
        <p:txBody>
          <a:bodyPr/>
          <a:lstStyle/>
          <a:p>
            <a:r>
              <a:rPr lang="en-US" dirty="0"/>
              <a:t>Ensembles of Trees</a:t>
            </a:r>
          </a:p>
        </p:txBody>
      </p:sp>
      <p:sp>
        <p:nvSpPr>
          <p:cNvPr id="3" name="Content Placeholder 2">
            <a:extLst>
              <a:ext uri="{FF2B5EF4-FFF2-40B4-BE49-F238E27FC236}">
                <a16:creationId xmlns:a16="http://schemas.microsoft.com/office/drawing/2014/main" id="{5B61E3C2-F47A-DD45-B141-3B9E7AC0C367}"/>
              </a:ext>
            </a:extLst>
          </p:cNvPr>
          <p:cNvSpPr>
            <a:spLocks noGrp="1"/>
          </p:cNvSpPr>
          <p:nvPr>
            <p:ph sz="half" idx="1"/>
          </p:nvPr>
        </p:nvSpPr>
        <p:spPr/>
        <p:txBody>
          <a:bodyPr>
            <a:normAutofit/>
          </a:bodyPr>
          <a:lstStyle/>
          <a:p>
            <a:r>
              <a:rPr lang="en-US" dirty="0"/>
              <a:t>Random Forests</a:t>
            </a:r>
          </a:p>
          <a:p>
            <a:pPr lvl="1"/>
            <a:r>
              <a:rPr lang="en-US" dirty="0"/>
              <a:t>Individual trees trained on bootstrap resampled subsets of data</a:t>
            </a:r>
          </a:p>
          <a:p>
            <a:pPr lvl="1"/>
            <a:r>
              <a:rPr lang="en-US" dirty="0"/>
              <a:t>Trees use subsets of attributes at each level</a:t>
            </a:r>
          </a:p>
          <a:p>
            <a:r>
              <a:rPr lang="en-US" dirty="0"/>
              <a:t>Each tree votes or averages its prediction</a:t>
            </a:r>
          </a:p>
        </p:txBody>
      </p:sp>
      <p:pic>
        <p:nvPicPr>
          <p:cNvPr id="5" name="Content Placeholder 4">
            <a:extLst>
              <a:ext uri="{FF2B5EF4-FFF2-40B4-BE49-F238E27FC236}">
                <a16:creationId xmlns:a16="http://schemas.microsoft.com/office/drawing/2014/main" id="{4DDBDE4C-AF24-6242-96A5-0602A04EB8B9}"/>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6172200" y="2108556"/>
            <a:ext cx="5860774" cy="3392354"/>
          </a:xfrm>
          <a:prstGeom prst="rect">
            <a:avLst/>
          </a:prstGeom>
          <a:solidFill>
            <a:schemeClr val="bg1"/>
          </a:solidFill>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3303184-F58F-D446-9C9C-8120DAD75661}"/>
              </a:ext>
            </a:extLst>
          </p:cNvPr>
          <p:cNvSpPr txBox="1"/>
          <p:nvPr/>
        </p:nvSpPr>
        <p:spPr>
          <a:xfrm>
            <a:off x="6268134" y="5764889"/>
            <a:ext cx="5923866" cy="307777"/>
          </a:xfrm>
          <a:prstGeom prst="rect">
            <a:avLst/>
          </a:prstGeom>
          <a:noFill/>
        </p:spPr>
        <p:txBody>
          <a:bodyPr wrap="none" rtlCol="0">
            <a:spAutoFit/>
          </a:bodyPr>
          <a:lstStyle/>
          <a:p>
            <a:r>
              <a:rPr lang="en-US" sz="1400" dirty="0"/>
              <a:t>http://</a:t>
            </a:r>
            <a:r>
              <a:rPr lang="en-US" sz="1400" dirty="0" err="1"/>
              <a:t>ncbi-hackathons.github.io</a:t>
            </a:r>
            <a:r>
              <a:rPr lang="en-US" sz="1400" dirty="0"/>
              <a:t>/Pharmacogenomics_Prediction_Pipeline_P3/</a:t>
            </a:r>
          </a:p>
        </p:txBody>
      </p:sp>
    </p:spTree>
    <p:extLst>
      <p:ext uri="{BB962C8B-B14F-4D97-AF65-F5344CB8AC3E}">
        <p14:creationId xmlns:p14="http://schemas.microsoft.com/office/powerpoint/2010/main" val="60017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B0A3A9-0085-374C-89CE-8316ED41C939}"/>
              </a:ext>
            </a:extLst>
          </p:cNvPr>
          <p:cNvSpPr>
            <a:spLocks noGrp="1"/>
          </p:cNvSpPr>
          <p:nvPr>
            <p:ph type="title"/>
          </p:nvPr>
        </p:nvSpPr>
        <p:spPr/>
        <p:txBody>
          <a:bodyPr/>
          <a:lstStyle/>
          <a:p>
            <a:r>
              <a:rPr lang="en-US" dirty="0"/>
              <a:t>NWP Convection Allowing Models (CAMs)</a:t>
            </a:r>
          </a:p>
        </p:txBody>
      </p:sp>
      <p:sp>
        <p:nvSpPr>
          <p:cNvPr id="7" name="Content Placeholder 6">
            <a:extLst>
              <a:ext uri="{FF2B5EF4-FFF2-40B4-BE49-F238E27FC236}">
                <a16:creationId xmlns:a16="http://schemas.microsoft.com/office/drawing/2014/main" id="{39A2AC31-91F0-D440-AC87-AC9D7943E878}"/>
              </a:ext>
            </a:extLst>
          </p:cNvPr>
          <p:cNvSpPr>
            <a:spLocks noGrp="1"/>
          </p:cNvSpPr>
          <p:nvPr>
            <p:ph idx="1"/>
          </p:nvPr>
        </p:nvSpPr>
        <p:spPr>
          <a:xfrm>
            <a:off x="838200" y="1825625"/>
            <a:ext cx="10515600" cy="4351338"/>
          </a:xfrm>
        </p:spPr>
        <p:txBody>
          <a:bodyPr>
            <a:normAutofit/>
          </a:bodyPr>
          <a:lstStyle/>
          <a:p>
            <a:r>
              <a:rPr lang="en-US" dirty="0"/>
              <a:t>CAMs have high spatial and temporal resolution across CONUS</a:t>
            </a:r>
          </a:p>
          <a:p>
            <a:pPr lvl="1"/>
            <a:r>
              <a:rPr lang="en-US" dirty="0"/>
              <a:t>Resolution too low to resolve hazards such as hail</a:t>
            </a:r>
          </a:p>
          <a:p>
            <a:pPr lvl="1"/>
            <a:r>
              <a:rPr lang="en-US" dirty="0"/>
              <a:t>ML can predict missing hazards and correct spatial or temporal forecast errors</a:t>
            </a:r>
          </a:p>
          <a:p>
            <a:r>
              <a:rPr lang="en-US" dirty="0"/>
              <a:t>Gagne et al 2017</a:t>
            </a:r>
          </a:p>
          <a:p>
            <a:pPr lvl="1"/>
            <a:r>
              <a:rPr lang="en-US" dirty="0"/>
              <a:t>CAPS Spring Experiment ensemble</a:t>
            </a:r>
          </a:p>
          <a:p>
            <a:pPr lvl="1"/>
            <a:r>
              <a:rPr lang="en-US" dirty="0"/>
              <a:t>NCAR ensemble</a:t>
            </a:r>
          </a:p>
          <a:p>
            <a:r>
              <a:rPr lang="en-US" dirty="0"/>
              <a:t>Current work (Burke et al, in preparation)</a:t>
            </a:r>
          </a:p>
          <a:p>
            <a:pPr lvl="1"/>
            <a:r>
              <a:rPr lang="en-US" dirty="0"/>
              <a:t>High Resolution Ensemble Forecast version 2 (HREFv2)</a:t>
            </a:r>
          </a:p>
          <a:p>
            <a:pPr lvl="2"/>
            <a:r>
              <a:rPr lang="en-US" dirty="0"/>
              <a:t>Operational in Storm Prediction Center (SPC)</a:t>
            </a:r>
          </a:p>
          <a:p>
            <a:pPr lvl="1"/>
            <a:r>
              <a:rPr lang="en-US" dirty="0"/>
              <a:t>High Resolution Rapid Refresh Ensemble (HRRRE, summer 2019)</a:t>
            </a:r>
          </a:p>
        </p:txBody>
      </p:sp>
    </p:spTree>
    <p:extLst>
      <p:ext uri="{BB962C8B-B14F-4D97-AF65-F5344CB8AC3E}">
        <p14:creationId xmlns:p14="http://schemas.microsoft.com/office/powerpoint/2010/main" val="1678281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B0A3A9-0085-374C-89CE-8316ED41C939}"/>
              </a:ext>
            </a:extLst>
          </p:cNvPr>
          <p:cNvSpPr>
            <a:spLocks noGrp="1"/>
          </p:cNvSpPr>
          <p:nvPr>
            <p:ph type="title"/>
          </p:nvPr>
        </p:nvSpPr>
        <p:spPr/>
        <p:txBody>
          <a:bodyPr/>
          <a:lstStyle/>
          <a:p>
            <a:r>
              <a:rPr lang="en-US" dirty="0"/>
              <a:t>ML Input</a:t>
            </a:r>
          </a:p>
        </p:txBody>
      </p:sp>
      <p:sp>
        <p:nvSpPr>
          <p:cNvPr id="7" name="Content Placeholder 6">
            <a:extLst>
              <a:ext uri="{FF2B5EF4-FFF2-40B4-BE49-F238E27FC236}">
                <a16:creationId xmlns:a16="http://schemas.microsoft.com/office/drawing/2014/main" id="{39A2AC31-91F0-D440-AC87-AC9D7943E878}"/>
              </a:ext>
            </a:extLst>
          </p:cNvPr>
          <p:cNvSpPr>
            <a:spLocks noGrp="1"/>
          </p:cNvSpPr>
          <p:nvPr>
            <p:ph sz="half" idx="1"/>
          </p:nvPr>
        </p:nvSpPr>
        <p:spPr/>
        <p:txBody>
          <a:bodyPr>
            <a:normAutofit lnSpcReduction="10000"/>
          </a:bodyPr>
          <a:lstStyle/>
          <a:p>
            <a:r>
              <a:rPr lang="en-US" dirty="0"/>
              <a:t>Extract data for each storm object/track</a:t>
            </a:r>
          </a:p>
          <a:p>
            <a:pPr lvl="1"/>
            <a:r>
              <a:rPr lang="en-US" dirty="0"/>
              <a:t>Storm data: updraft/downdraft, reflectivity, precipitation, </a:t>
            </a:r>
            <a:r>
              <a:rPr lang="en-US" dirty="0" err="1"/>
              <a:t>etc</a:t>
            </a:r>
            <a:endParaRPr lang="en-US" dirty="0"/>
          </a:p>
          <a:p>
            <a:pPr lvl="1"/>
            <a:r>
              <a:rPr lang="en-US" dirty="0"/>
              <a:t>Environment: temperature, CAPE, wind, sounding data, </a:t>
            </a:r>
            <a:r>
              <a:rPr lang="en-US" dirty="0" err="1"/>
              <a:t>etc</a:t>
            </a:r>
            <a:endParaRPr lang="en-US" dirty="0"/>
          </a:p>
          <a:p>
            <a:pPr lvl="1"/>
            <a:r>
              <a:rPr lang="en-US" dirty="0"/>
              <a:t>Morphological: Area, shape, </a:t>
            </a:r>
            <a:r>
              <a:rPr lang="en-US" dirty="0" err="1"/>
              <a:t>etc</a:t>
            </a:r>
            <a:endParaRPr lang="en-US" dirty="0"/>
          </a:p>
          <a:p>
            <a:pPr lvl="1"/>
            <a:r>
              <a:rPr lang="en-US" dirty="0"/>
              <a:t>Location: Forecast hour, duration, motion</a:t>
            </a:r>
          </a:p>
          <a:p>
            <a:r>
              <a:rPr lang="en-US" dirty="0"/>
              <a:t>Each CAM has slightly different data</a:t>
            </a:r>
          </a:p>
          <a:p>
            <a:pPr lvl="1"/>
            <a:r>
              <a:rPr lang="en-US" dirty="0"/>
              <a:t>ML model trained for that CAM</a:t>
            </a:r>
          </a:p>
        </p:txBody>
      </p:sp>
      <p:pic>
        <p:nvPicPr>
          <p:cNvPr id="9" name="Content Placeholder 8">
            <a:extLst>
              <a:ext uri="{FF2B5EF4-FFF2-40B4-BE49-F238E27FC236}">
                <a16:creationId xmlns:a16="http://schemas.microsoft.com/office/drawing/2014/main" id="{4EA5519D-622B-F841-97B9-F3DF2BFDE842}"/>
              </a:ext>
            </a:extLst>
          </p:cNvPr>
          <p:cNvPicPr>
            <a:picLocks noGrp="1" noChangeAspect="1"/>
          </p:cNvPicPr>
          <p:nvPr>
            <p:ph sz="half" idx="2"/>
          </p:nvPr>
        </p:nvPicPr>
        <p:blipFill>
          <a:blip r:embed="rId2"/>
          <a:stretch>
            <a:fillRect/>
          </a:stretch>
        </p:blipFill>
        <p:spPr>
          <a:xfrm>
            <a:off x="6172200" y="1690688"/>
            <a:ext cx="6019800" cy="4655312"/>
          </a:xfrm>
          <a:prstGeom prst="rect">
            <a:avLst/>
          </a:prstGeom>
        </p:spPr>
      </p:pic>
    </p:spTree>
    <p:extLst>
      <p:ext uri="{BB962C8B-B14F-4D97-AF65-F5344CB8AC3E}">
        <p14:creationId xmlns:p14="http://schemas.microsoft.com/office/powerpoint/2010/main" val="19327113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1278</Words>
  <Application>Microsoft Macintosh PowerPoint</Application>
  <PresentationFormat>Widescreen</PresentationFormat>
  <Paragraphs>198</Paragraphs>
  <Slides>32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-webkit-standard</vt:lpstr>
      <vt:lpstr>Arial</vt:lpstr>
      <vt:lpstr>Calibri</vt:lpstr>
      <vt:lpstr>Calibri Light</vt:lpstr>
      <vt:lpstr>Cambria Math</vt:lpstr>
      <vt:lpstr>Office Theme</vt:lpstr>
      <vt:lpstr>Using Machine Learning to Improve Prediction and Understanding of Convective Hazards</vt:lpstr>
      <vt:lpstr> Use AI/ML to Improve Societal Resilience to Climate Change and Extreme Weather</vt:lpstr>
      <vt:lpstr>PowerPoint Presentation</vt:lpstr>
      <vt:lpstr>ML for Weather Outline</vt:lpstr>
      <vt:lpstr>Storm-Based Hail Forecasting</vt:lpstr>
      <vt:lpstr>Decision Trees</vt:lpstr>
      <vt:lpstr>Ensembles of Trees</vt:lpstr>
      <vt:lpstr>NWP Convection Allowing Models (CAMs)</vt:lpstr>
      <vt:lpstr>ML Input</vt:lpstr>
      <vt:lpstr>Identifying and Tracking Hail Objects</vt:lpstr>
      <vt:lpstr>ML Hail prediction</vt:lpstr>
      <vt:lpstr>Case Study: High-End Hail Day</vt:lpstr>
      <vt:lpstr>PowerPoint Presentation</vt:lpstr>
      <vt:lpstr>Reliability Diagram</vt:lpstr>
      <vt:lpstr>Regions</vt:lpstr>
      <vt:lpstr>Case Study: Central  Plains Sector</vt:lpstr>
      <vt:lpstr>ML for Weather Outline</vt:lpstr>
      <vt:lpstr>Tornado Prediction with Deep Learning</vt:lpstr>
      <vt:lpstr>CNN architecture</vt:lpstr>
      <vt:lpstr>Tornado Experimental Data</vt:lpstr>
      <vt:lpstr>Tornado Labels</vt:lpstr>
      <vt:lpstr>Convolutional Net Architecture </vt:lpstr>
      <vt:lpstr>ROC and Performance</vt:lpstr>
      <vt:lpstr>What the model is learning: Saliency</vt:lpstr>
      <vt:lpstr>ML for Weather Outline</vt:lpstr>
      <vt:lpstr>Why Study Bird Roosts?</vt:lpstr>
      <vt:lpstr>NEXRAD RADAR DATA</vt:lpstr>
      <vt:lpstr>Dataset</vt:lpstr>
      <vt:lpstr>Results</vt:lpstr>
      <vt:lpstr>Current and Future work on Roosts</vt:lpstr>
      <vt:lpstr>Acknowledgments </vt:lpstr>
      <vt:lpstr> Use AI/ML to Improve Societal Resilience to Climate Change and Extreme Weather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Machine Learning to Improve Prediction and Understanding of Convective Hazards</dc:title>
  <dc:creator>McGovern, Amy</dc:creator>
  <cp:lastModifiedBy>McGovern, Amy</cp:lastModifiedBy>
  <cp:revision>225</cp:revision>
  <dcterms:created xsi:type="dcterms:W3CDTF">2018-08-17T18:01:29Z</dcterms:created>
  <dcterms:modified xsi:type="dcterms:W3CDTF">2019-04-19T18:00:49Z</dcterms:modified>
</cp:coreProperties>
</file>