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1" r:id="rId2"/>
    <p:sldId id="312" r:id="rId3"/>
    <p:sldId id="327" r:id="rId4"/>
    <p:sldId id="406" r:id="rId5"/>
    <p:sldId id="351" r:id="rId6"/>
    <p:sldId id="354" r:id="rId7"/>
    <p:sldId id="355" r:id="rId8"/>
    <p:sldId id="392" r:id="rId9"/>
    <p:sldId id="393" r:id="rId10"/>
    <p:sldId id="367" r:id="rId11"/>
    <p:sldId id="395" r:id="rId12"/>
    <p:sldId id="397" r:id="rId13"/>
    <p:sldId id="398" r:id="rId14"/>
    <p:sldId id="403" r:id="rId15"/>
    <p:sldId id="399" r:id="rId16"/>
    <p:sldId id="400" r:id="rId17"/>
    <p:sldId id="401" r:id="rId18"/>
    <p:sldId id="404" r:id="rId19"/>
    <p:sldId id="394" r:id="rId20"/>
    <p:sldId id="405" r:id="rId21"/>
    <p:sldId id="326" r:id="rId22"/>
    <p:sldId id="390" r:id="rId23"/>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7B0"/>
    <a:srgbClr val="FDB716"/>
    <a:srgbClr val="0002FF"/>
    <a:srgbClr val="808000"/>
    <a:srgbClr val="8000FF"/>
    <a:srgbClr val="FFFF00"/>
    <a:srgbClr val="FF00FF"/>
    <a:srgbClr val="C0C0C0"/>
    <a:srgbClr val="DDDDD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0391" autoAdjust="0"/>
  </p:normalViewPr>
  <p:slideViewPr>
    <p:cSldViewPr>
      <p:cViewPr>
        <p:scale>
          <a:sx n="99" d="100"/>
          <a:sy n="99" d="100"/>
        </p:scale>
        <p:origin x="-416" y="328"/>
      </p:cViewPr>
      <p:guideLst>
        <p:guide orient="horz"/>
        <p:guide pos="5711"/>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1E8A01AD-68B1-4670-A868-E9B4865A715A}" type="datetimeFigureOut">
              <a:rPr lang="en-US"/>
              <a:pPr>
                <a:defRPr/>
              </a:pPr>
              <a:t>4/24/19</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F0FC38BC-E038-4BD8-A104-54CD1BCA30D5}" type="slidenum">
              <a:rPr lang="en-US"/>
              <a:pPr>
                <a:defRPr/>
              </a:pPr>
              <a:t>‹#›</a:t>
            </a:fld>
            <a:endParaRPr lang="en-US"/>
          </a:p>
        </p:txBody>
      </p:sp>
    </p:spTree>
    <p:extLst>
      <p:ext uri="{BB962C8B-B14F-4D97-AF65-F5344CB8AC3E}">
        <p14:creationId xmlns:p14="http://schemas.microsoft.com/office/powerpoint/2010/main" val="2454533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a:t>
            </a:fld>
            <a:endParaRPr lang="en-US"/>
          </a:p>
        </p:txBody>
      </p:sp>
    </p:spTree>
    <p:extLst>
      <p:ext uri="{BB962C8B-B14F-4D97-AF65-F5344CB8AC3E}">
        <p14:creationId xmlns:p14="http://schemas.microsoft.com/office/powerpoint/2010/main" val="3841561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1990’s statistical</a:t>
            </a:r>
            <a:r>
              <a:rPr lang="en-US" baseline="0" dirty="0" smtClean="0"/>
              <a:t> and dynamical intensity models were similar, 2000’s statistical models were better, 2010’s dynamical models caught up</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12</a:t>
            </a:fld>
            <a:endParaRPr lang="en-US"/>
          </a:p>
        </p:txBody>
      </p:sp>
    </p:spTree>
    <p:extLst>
      <p:ext uri="{BB962C8B-B14F-4D97-AF65-F5344CB8AC3E}">
        <p14:creationId xmlns:p14="http://schemas.microsoft.com/office/powerpoint/2010/main" val="128818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Since 2015, dynamical</a:t>
            </a:r>
            <a:r>
              <a:rPr lang="en-US" baseline="0" dirty="0" smtClean="0"/>
              <a:t> intensity models outperformed AI methods</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13</a:t>
            </a:fld>
            <a:endParaRPr lang="en-US"/>
          </a:p>
        </p:txBody>
      </p:sp>
    </p:spTree>
    <p:extLst>
      <p:ext uri="{BB962C8B-B14F-4D97-AF65-F5344CB8AC3E}">
        <p14:creationId xmlns:p14="http://schemas.microsoft.com/office/powerpoint/2010/main" val="228420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Still</a:t>
            </a:r>
            <a:r>
              <a:rPr lang="en-US" baseline="0" dirty="0" smtClean="0"/>
              <a:t> more can be done with single model AI methods by using more input data and more sophisticated statistical methods. In the longer term the emphasis will be on post-processing ensembles and RI to provide info forecasters can use.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14</a:t>
            </a:fld>
            <a:endParaRPr lang="en-US"/>
          </a:p>
        </p:txBody>
      </p:sp>
    </p:spTree>
    <p:extLst>
      <p:ext uri="{BB962C8B-B14F-4D97-AF65-F5344CB8AC3E}">
        <p14:creationId xmlns:p14="http://schemas.microsoft.com/office/powerpoint/2010/main" val="136051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Beginning</a:t>
            </a:r>
            <a:r>
              <a:rPr lang="en-US" baseline="0" dirty="0" smtClean="0"/>
              <a:t> in 2003, instead of trying to forecast intensity changes, a new tool was developed to help discriminant between RI and non-RI cases. The 30 </a:t>
            </a:r>
            <a:r>
              <a:rPr lang="en-US" baseline="0" dirty="0" err="1" smtClean="0"/>
              <a:t>kt</a:t>
            </a:r>
            <a:r>
              <a:rPr lang="en-US" baseline="0" dirty="0" smtClean="0"/>
              <a:t> or more increase in 24 </a:t>
            </a:r>
            <a:r>
              <a:rPr lang="en-US" baseline="0" dirty="0" err="1" smtClean="0"/>
              <a:t>hr</a:t>
            </a:r>
            <a:r>
              <a:rPr lang="en-US" baseline="0" dirty="0" smtClean="0"/>
              <a:t> was the original definition of RI (Kaplan and DeMaria). It roughly represents the 95</a:t>
            </a:r>
            <a:r>
              <a:rPr lang="en-US" baseline="30000" dirty="0" smtClean="0"/>
              <a:t>th</a:t>
            </a:r>
            <a:r>
              <a:rPr lang="en-US" baseline="0" dirty="0" smtClean="0"/>
              <a:t> percentile of 24 </a:t>
            </a:r>
            <a:r>
              <a:rPr lang="en-US" baseline="0" dirty="0" err="1" smtClean="0"/>
              <a:t>hr</a:t>
            </a:r>
            <a:r>
              <a:rPr lang="en-US" baseline="0" dirty="0" smtClean="0"/>
              <a:t> intensity changes in the </a:t>
            </a:r>
            <a:r>
              <a:rPr lang="en-US" baseline="0" dirty="0" err="1" smtClean="0"/>
              <a:t>Atlanitc</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15</a:t>
            </a:fld>
            <a:endParaRPr lang="en-US"/>
          </a:p>
        </p:txBody>
      </p:sp>
    </p:spTree>
    <p:extLst>
      <p:ext uri="{BB962C8B-B14F-4D97-AF65-F5344CB8AC3E}">
        <p14:creationId xmlns:p14="http://schemas.microsoft.com/office/powerpoint/2010/main" val="33056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For the Atlantic,</a:t>
            </a:r>
            <a:r>
              <a:rPr lang="en-US" baseline="0" dirty="0" smtClean="0"/>
              <a:t> the AI methods for RI work better than the dynamical HWRF and HMON regional models even though HWRF and HMON have errors than SHIPS and LGEM that use the same input as the RII techniques.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17</a:t>
            </a:fld>
            <a:endParaRPr lang="en-US"/>
          </a:p>
        </p:txBody>
      </p:sp>
    </p:spTree>
    <p:extLst>
      <p:ext uri="{BB962C8B-B14F-4D97-AF65-F5344CB8AC3E}">
        <p14:creationId xmlns:p14="http://schemas.microsoft.com/office/powerpoint/2010/main" val="3798213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Example</a:t>
            </a:r>
            <a:r>
              <a:rPr lang="en-US" baseline="0" dirty="0" smtClean="0"/>
              <a:t> of a method to further improve the RII using GOES data.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18</a:t>
            </a:fld>
            <a:endParaRPr lang="en-US"/>
          </a:p>
        </p:txBody>
      </p:sp>
    </p:spTree>
    <p:extLst>
      <p:ext uri="{BB962C8B-B14F-4D97-AF65-F5344CB8AC3E}">
        <p14:creationId xmlns:p14="http://schemas.microsoft.com/office/powerpoint/2010/main" val="346400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88E066-4D09-B94D-B0BB-520F8332E232}" type="slidenum">
              <a:rPr kumimoji="0" lang="en-US" sz="1200" b="0" i="0" u="none" strike="noStrike" kern="1200" cap="none" spc="0" normalizeH="0" baseline="0" noProof="0">
                <a:ln>
                  <a:noFill/>
                </a:ln>
                <a:solidFill>
                  <a:srgbClr val="000000"/>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itchFamily="-110" charset="0"/>
              <a:ea typeface="+mn-ea"/>
              <a:cs typeface="+mn-cs"/>
            </a:endParaRPr>
          </a:p>
        </p:txBody>
      </p:sp>
      <p:sp>
        <p:nvSpPr>
          <p:cNvPr id="67587" name="Rectangle 2"/>
          <p:cNvSpPr>
            <a:spLocks noGrp="1" noRot="1" noChangeAspect="1" noChangeArrowheads="1" noTextEdit="1"/>
          </p:cNvSpPr>
          <p:nvPr>
            <p:ph type="sldImg"/>
          </p:nvPr>
        </p:nvSpPr>
        <p:spPr>
          <a:xfrm>
            <a:off x="407988" y="696913"/>
            <a:ext cx="6194425" cy="3486150"/>
          </a:xfrm>
          <a:ln/>
        </p:spPr>
      </p:sp>
      <p:sp>
        <p:nvSpPr>
          <p:cNvPr id="67588" name="Rectangle 3"/>
          <p:cNvSpPr>
            <a:spLocks noGrp="1" noChangeArrowheads="1"/>
          </p:cNvSpPr>
          <p:nvPr>
            <p:ph type="body" idx="1"/>
          </p:nvPr>
        </p:nvSpPr>
        <p:spPr>
          <a:noFill/>
          <a:ln/>
        </p:spPr>
        <p:txBody>
          <a:bodyPr/>
          <a:lstStyle/>
          <a:p>
            <a:r>
              <a:rPr lang="en-US" dirty="0" smtClean="0">
                <a:ea typeface="ＭＳ Ｐゴシック" pitchFamily="-110" charset="-128"/>
                <a:cs typeface="ＭＳ Ｐゴシック" pitchFamily="-110" charset="-128"/>
              </a:rPr>
              <a:t>Recent</a:t>
            </a:r>
            <a:r>
              <a:rPr lang="en-US" baseline="0" dirty="0" smtClean="0">
                <a:ea typeface="ＭＳ Ｐゴシック" pitchFamily="-110" charset="-128"/>
                <a:cs typeface="ＭＳ Ｐゴシック" pitchFamily="-110" charset="-128"/>
              </a:rPr>
              <a:t> improvements due to (1) HWRF model improvements, (2) RII algorithms, (3) Consensus Intensity models, (4) SHIPS/LGEM improvements</a:t>
            </a:r>
            <a:endParaRPr lang="en-US" dirty="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40162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Next generation of AI will focus</a:t>
            </a:r>
            <a:r>
              <a:rPr lang="en-US" baseline="0" dirty="0" smtClean="0"/>
              <a:t> on using ensemble modeling system output in combination with remote sensing products to produce probabilistic hazard products.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21</a:t>
            </a:fld>
            <a:endParaRPr lang="en-US"/>
          </a:p>
        </p:txBody>
      </p:sp>
    </p:spTree>
    <p:extLst>
      <p:ext uri="{BB962C8B-B14F-4D97-AF65-F5344CB8AC3E}">
        <p14:creationId xmlns:p14="http://schemas.microsoft.com/office/powerpoint/2010/main" val="102437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2</a:t>
            </a:fld>
            <a:endParaRPr lang="en-US"/>
          </a:p>
        </p:txBody>
      </p:sp>
    </p:spTree>
    <p:extLst>
      <p:ext uri="{BB962C8B-B14F-4D97-AF65-F5344CB8AC3E}">
        <p14:creationId xmlns:p14="http://schemas.microsoft.com/office/powerpoint/2010/main" val="3841561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3</a:t>
            </a:fld>
            <a:endParaRPr lang="en-US"/>
          </a:p>
        </p:txBody>
      </p:sp>
    </p:spTree>
    <p:extLst>
      <p:ext uri="{BB962C8B-B14F-4D97-AF65-F5344CB8AC3E}">
        <p14:creationId xmlns:p14="http://schemas.microsoft.com/office/powerpoint/2010/main" val="323217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In this talks all statistical and hybrid</a:t>
            </a:r>
            <a:r>
              <a:rPr lang="en-US" baseline="0" dirty="0" smtClean="0"/>
              <a:t> statistical-dynamical models will be referred to as “AI models”.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4</a:t>
            </a:fld>
            <a:endParaRPr lang="en-US"/>
          </a:p>
        </p:txBody>
      </p:sp>
    </p:spTree>
    <p:extLst>
      <p:ext uri="{BB962C8B-B14F-4D97-AF65-F5344CB8AC3E}">
        <p14:creationId xmlns:p14="http://schemas.microsoft.com/office/powerpoint/2010/main" val="60797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Main point is that NWP</a:t>
            </a:r>
            <a:r>
              <a:rPr lang="en-US" baseline="0" dirty="0" smtClean="0"/>
              <a:t> models have gotten a lot better since 1949</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5</a:t>
            </a:fld>
            <a:endParaRPr lang="en-US"/>
          </a:p>
        </p:txBody>
      </p:sp>
    </p:spTree>
    <p:extLst>
      <p:ext uri="{BB962C8B-B14F-4D97-AF65-F5344CB8AC3E}">
        <p14:creationId xmlns:p14="http://schemas.microsoft.com/office/powerpoint/2010/main" val="263602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Models are still not perfect and statistical (AI)</a:t>
            </a:r>
            <a:r>
              <a:rPr lang="en-US" baseline="0" dirty="0" smtClean="0"/>
              <a:t> methods fill the void when models don’t directly provide parameters needed by forecasters.</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6</a:t>
            </a:fld>
            <a:endParaRPr lang="en-US"/>
          </a:p>
        </p:txBody>
      </p:sp>
    </p:spTree>
    <p:extLst>
      <p:ext uri="{BB962C8B-B14F-4D97-AF65-F5344CB8AC3E}">
        <p14:creationId xmlns:p14="http://schemas.microsoft.com/office/powerpoint/2010/main" val="627059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Starting point for</a:t>
            </a:r>
            <a:r>
              <a:rPr lang="en-US" baseline="0" dirty="0" smtClean="0"/>
              <a:t> NHC track guidance models</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7</a:t>
            </a:fld>
            <a:endParaRPr lang="en-US"/>
          </a:p>
        </p:txBody>
      </p:sp>
    </p:spTree>
    <p:extLst>
      <p:ext uri="{BB962C8B-B14F-4D97-AF65-F5344CB8AC3E}">
        <p14:creationId xmlns:p14="http://schemas.microsoft.com/office/powerpoint/2010/main" val="22171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31"/>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EAC67-0775-E048-8DD1-BAB56E7AABC0}" type="slidenum">
              <a:rPr kumimoji="0" lang="en-US" sz="1200" b="0" i="0" u="none" strike="noStrike" kern="1200" cap="none" spc="0" normalizeH="0" baseline="0" noProof="0">
                <a:ln>
                  <a:noFill/>
                </a:ln>
                <a:solidFill>
                  <a:prstClr val="black"/>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pitchFamily="-110" charset="0"/>
              <a:ea typeface="+mn-ea"/>
              <a:cs typeface="+mn-cs"/>
            </a:endParaRPr>
          </a:p>
        </p:txBody>
      </p:sp>
      <p:sp>
        <p:nvSpPr>
          <p:cNvPr id="40963" name="Rectangle 2"/>
          <p:cNvSpPr>
            <a:spLocks noGrp="1" noRot="1" noChangeAspect="1" noChangeArrowheads="1" noTextEdit="1"/>
          </p:cNvSpPr>
          <p:nvPr>
            <p:ph type="sldImg"/>
          </p:nvPr>
        </p:nvSpPr>
        <p:spPr>
          <a:xfrm>
            <a:off x="407988" y="696913"/>
            <a:ext cx="6194425" cy="3486150"/>
          </a:xfrm>
          <a:ln/>
        </p:spPr>
      </p:sp>
      <p:sp>
        <p:nvSpPr>
          <p:cNvPr id="40964" name="Rectangle 3"/>
          <p:cNvSpPr>
            <a:spLocks noGrp="1" noChangeArrowheads="1"/>
          </p:cNvSpPr>
          <p:nvPr>
            <p:ph type="body" idx="1"/>
          </p:nvPr>
        </p:nvSpPr>
        <p:spPr>
          <a:noFill/>
          <a:ln/>
        </p:spPr>
        <p:txBody>
          <a:bodyPr/>
          <a:lstStyle/>
          <a:p>
            <a:r>
              <a:rPr lang="en-US" dirty="0" smtClean="0">
                <a:ea typeface="ＭＳ Ｐゴシック" pitchFamily="-110" charset="-128"/>
                <a:cs typeface="ＭＳ Ｐゴシック" pitchFamily="-110" charset="-128"/>
              </a:rPr>
              <a:t>AI methods</a:t>
            </a:r>
            <a:r>
              <a:rPr lang="en-US" baseline="0" dirty="0" smtClean="0">
                <a:ea typeface="ＭＳ Ｐゴシック" pitchFamily="-110" charset="-128"/>
                <a:cs typeface="ＭＳ Ｐゴシック" pitchFamily="-110" charset="-128"/>
              </a:rPr>
              <a:t> using dynamical model input mostly responsible for improvements from 1960’s to 1990’s. Dynamical models (ECMWF, GFS </a:t>
            </a:r>
            <a:r>
              <a:rPr lang="en-US" baseline="0" dirty="0" err="1" smtClean="0">
                <a:ea typeface="ＭＳ Ｐゴシック" pitchFamily="-110" charset="-128"/>
                <a:cs typeface="ＭＳ Ｐゴシック" pitchFamily="-110" charset="-128"/>
              </a:rPr>
              <a:t>etc</a:t>
            </a:r>
            <a:r>
              <a:rPr lang="en-US" baseline="0" dirty="0" smtClean="0">
                <a:ea typeface="ＭＳ Ｐゴシック" pitchFamily="-110" charset="-128"/>
                <a:cs typeface="ＭＳ Ｐゴシック" pitchFamily="-110" charset="-128"/>
              </a:rPr>
              <a:t>) lead to improvements after that. AI methods to extract maximum info from multi-model ensembles will help further reduce track errors and provide uncertainty information. </a:t>
            </a:r>
            <a:endParaRPr lang="en-US" dirty="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10015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Blue bars</a:t>
            </a:r>
            <a:r>
              <a:rPr lang="en-US" baseline="0" dirty="0" smtClean="0"/>
              <a:t> are AI methods. SHIPS based on multiple regression with input from GFS, SST and ocean analyses and satellite data. LGEM uses same input but with a more sophisticated fitting technique (Logistic Growth Equation). </a:t>
            </a:r>
            <a:endParaRPr lang="en-US" dirty="0"/>
          </a:p>
        </p:txBody>
      </p:sp>
      <p:sp>
        <p:nvSpPr>
          <p:cNvPr id="4" name="Slide Number Placeholder 3"/>
          <p:cNvSpPr>
            <a:spLocks noGrp="1"/>
          </p:cNvSpPr>
          <p:nvPr>
            <p:ph type="sldNum" sz="quarter" idx="10"/>
          </p:nvPr>
        </p:nvSpPr>
        <p:spPr/>
        <p:txBody>
          <a:bodyPr/>
          <a:lstStyle/>
          <a:p>
            <a:pPr>
              <a:defRPr/>
            </a:pPr>
            <a:fld id="{F0FC38BC-E038-4BD8-A104-54CD1BCA30D5}" type="slidenum">
              <a:rPr lang="en-US" smtClean="0"/>
              <a:pPr>
                <a:defRPr/>
              </a:pPr>
              <a:t>11</a:t>
            </a:fld>
            <a:endParaRPr lang="en-US"/>
          </a:p>
        </p:txBody>
      </p:sp>
    </p:spTree>
    <p:extLst>
      <p:ext uri="{BB962C8B-B14F-4D97-AF65-F5344CB8AC3E}">
        <p14:creationId xmlns:p14="http://schemas.microsoft.com/office/powerpoint/2010/main" val="270275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a:effectLst>
            <a:outerShdw blurRad="50800" dist="38100" dir="2700000" algn="tl" rotWithShape="0">
              <a:prstClr val="black">
                <a:alpha val="40000"/>
              </a:prstClr>
            </a:outerShdw>
          </a:effectLst>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34A51B0-7D5A-43A4-A6C2-DFC398B8FFCB}" type="datetime1">
              <a:rPr lang="en-US" smtClean="0"/>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18D47B-1E94-4F97-A0DA-EE82D41CF46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676E5E-B1FF-46D7-89F1-766CC1264C00}" type="datetime1">
              <a:rPr lang="en-US" smtClean="0"/>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1BD4C6-C3A9-4D3F-9D30-D38B005E737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4D050A-999A-4542-BE09-0949B722F48B}" type="datetime1">
              <a:rPr lang="en-US" smtClean="0"/>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E2F163-F231-4D6E-99D7-D4FCE754A3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E6CC9D-0EC5-40A5-A38E-E2A7B915EB84}" type="datetime1">
              <a:rPr lang="en-US" smtClean="0"/>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5A386C-2136-4658-AEA5-890C90651A9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7837F29-4503-445C-92A2-69C3EE2FD1F0}" type="datetime1">
              <a:rPr lang="en-US" smtClean="0"/>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C71530-E5FD-4CFE-B4B9-3864042E36D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65AFC49-4491-41C9-8323-51E4EE884EF5}" type="datetime1">
              <a:rPr lang="en-US" smtClean="0"/>
              <a:t>4/24/19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FFFE1E-924F-4E5C-BA9A-A7B99984DDE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BF3815-B554-48C1-980A-1D8308160BE4}" type="datetime1">
              <a:rPr lang="en-US" smtClean="0"/>
              <a:t>4/24/19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4DFFEB-C63A-4298-A0C3-6B84E4710B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7472764-D336-44A8-AD49-E0A7D5B27C9A}" type="datetime1">
              <a:rPr lang="en-US" smtClean="0"/>
              <a:t>4/24/19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42B947-6E44-4A8E-B361-3A766C1F7F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8B79A8B-E258-482C-AB52-CDD57F66063E}" type="datetime1">
              <a:rPr lang="en-US" smtClean="0"/>
              <a:t>4/24/19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0A9937-1D8D-4815-B991-6587CCE8C6A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5B30B4-A3F2-4686-8CBF-52621493335E}" type="datetime1">
              <a:rPr lang="en-US" smtClean="0"/>
              <a:t>4/24/19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DFA710-734A-43CE-8595-6BDBE445CDD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89D868-E6CF-42E0-87F2-7DBDA0DF6557}" type="datetime1">
              <a:rPr lang="en-US" smtClean="0"/>
              <a:t>4/24/19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76410B-4000-4132-A137-4C04DB58A16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030371"/>
            </a:gs>
            <a:gs pos="100000">
              <a:srgbClr val="0000FF"/>
            </a:gs>
          </a:gsLst>
          <a:lin ang="0" scaled="1"/>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441" y="152400"/>
            <a:ext cx="10969943"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441" y="1295401"/>
            <a:ext cx="10969943"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E779B9F7-1A83-44A9-BEEA-54CBF0BF6378}" type="datetime1">
              <a:rPr lang="en-US" smtClean="0"/>
              <a:t>4/24/19</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defRPr>
            </a:lvl1pPr>
          </a:lstStyle>
          <a:p>
            <a:pPr>
              <a:defRPr/>
            </a:pPr>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defRPr>
            </a:lvl1pPr>
          </a:lstStyle>
          <a:p>
            <a:pPr>
              <a:defRPr/>
            </a:pPr>
            <a:fld id="{919FA7E6-DCA1-4324-8E99-3F7D8220DC2A}" type="slidenum">
              <a:rPr lang="en-US"/>
              <a:pPr>
                <a:defRPr/>
              </a:pPr>
              <a:t>‹#›</a:t>
            </a:fld>
            <a:endParaRPr lang="en-US"/>
          </a:p>
        </p:txBody>
      </p:sp>
      <p:pic>
        <p:nvPicPr>
          <p:cNvPr id="9" name="Picture 8" descr="NOAA"/>
          <p:cNvPicPr>
            <a:picLocks noChangeAspect="1" noChangeArrowheads="1"/>
          </p:cNvPicPr>
          <p:nvPr userDrawn="1"/>
        </p:nvPicPr>
        <p:blipFill>
          <a:blip r:embed="rId13" cstate="print"/>
          <a:srcRect/>
          <a:stretch>
            <a:fillRect/>
          </a:stretch>
        </p:blipFill>
        <p:spPr bwMode="auto">
          <a:xfrm>
            <a:off x="150812" y="76200"/>
            <a:ext cx="1102999" cy="990600"/>
          </a:xfrm>
          <a:prstGeom prst="rect">
            <a:avLst/>
          </a:prstGeom>
          <a:noFill/>
        </p:spPr>
      </p:pic>
      <p:pic>
        <p:nvPicPr>
          <p:cNvPr id="10" name="Picture 9" descr="WSFOLOGO"/>
          <p:cNvPicPr>
            <a:picLocks noChangeAspect="1" noChangeArrowheads="1"/>
          </p:cNvPicPr>
          <p:nvPr userDrawn="1"/>
        </p:nvPicPr>
        <p:blipFill>
          <a:blip r:embed="rId14" cstate="print"/>
          <a:srcRect/>
          <a:stretch>
            <a:fillRect/>
          </a:stretch>
        </p:blipFill>
        <p:spPr bwMode="auto">
          <a:xfrm>
            <a:off x="11092284" y="76200"/>
            <a:ext cx="1075323"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b="1" kern="1200">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Calibri" pitchFamily="34" charset="0"/>
        </a:defRPr>
      </a:lvl2pPr>
      <a:lvl3pPr algn="ctr" rtl="0" eaLnBrk="0" fontAlgn="base" hangingPunct="0">
        <a:spcBef>
          <a:spcPct val="0"/>
        </a:spcBef>
        <a:spcAft>
          <a:spcPct val="0"/>
        </a:spcAft>
        <a:defRPr sz="4400" b="1">
          <a:solidFill>
            <a:srgbClr val="FFFF00"/>
          </a:solidFill>
          <a:latin typeface="Calibri" pitchFamily="34" charset="0"/>
        </a:defRPr>
      </a:lvl3pPr>
      <a:lvl4pPr algn="ctr" rtl="0" eaLnBrk="0" fontAlgn="base" hangingPunct="0">
        <a:spcBef>
          <a:spcPct val="0"/>
        </a:spcBef>
        <a:spcAft>
          <a:spcPct val="0"/>
        </a:spcAft>
        <a:defRPr sz="4400" b="1">
          <a:solidFill>
            <a:srgbClr val="FFFF00"/>
          </a:solidFill>
          <a:latin typeface="Calibri" pitchFamily="34" charset="0"/>
        </a:defRPr>
      </a:lvl4pPr>
      <a:lvl5pPr algn="ctr" rtl="0" eaLnBrk="0" fontAlgn="base" hangingPunct="0">
        <a:spcBef>
          <a:spcPct val="0"/>
        </a:spcBef>
        <a:spcAft>
          <a:spcPct val="0"/>
        </a:spcAft>
        <a:defRPr sz="4400" b="1">
          <a:solidFill>
            <a:srgbClr val="FFFF00"/>
          </a:solidFill>
          <a:latin typeface="Calibri" pitchFamily="34" charset="0"/>
        </a:defRPr>
      </a:lvl5pPr>
      <a:lvl6pPr marL="457200" algn="ctr" rtl="0" fontAlgn="base">
        <a:spcBef>
          <a:spcPct val="0"/>
        </a:spcBef>
        <a:spcAft>
          <a:spcPct val="0"/>
        </a:spcAft>
        <a:defRPr sz="4400" b="1">
          <a:solidFill>
            <a:srgbClr val="FFFF00"/>
          </a:solidFill>
          <a:latin typeface="Calibri" pitchFamily="34" charset="0"/>
        </a:defRPr>
      </a:lvl6pPr>
      <a:lvl7pPr marL="914400" algn="ctr" rtl="0" fontAlgn="base">
        <a:spcBef>
          <a:spcPct val="0"/>
        </a:spcBef>
        <a:spcAft>
          <a:spcPct val="0"/>
        </a:spcAft>
        <a:defRPr sz="4400" b="1">
          <a:solidFill>
            <a:srgbClr val="FFFF00"/>
          </a:solidFill>
          <a:latin typeface="Calibri" pitchFamily="34" charset="0"/>
        </a:defRPr>
      </a:lvl7pPr>
      <a:lvl8pPr marL="1371600" algn="ctr" rtl="0" fontAlgn="base">
        <a:spcBef>
          <a:spcPct val="0"/>
        </a:spcBef>
        <a:spcAft>
          <a:spcPct val="0"/>
        </a:spcAft>
        <a:defRPr sz="4400" b="1">
          <a:solidFill>
            <a:srgbClr val="FFFF00"/>
          </a:solidFill>
          <a:latin typeface="Calibri" pitchFamily="34" charset="0"/>
        </a:defRPr>
      </a:lvl8pPr>
      <a:lvl9pPr marL="1828800" algn="ctr" rtl="0" fontAlgn="base">
        <a:spcBef>
          <a:spcPct val="0"/>
        </a:spcBef>
        <a:spcAft>
          <a:spcPct val="0"/>
        </a:spcAft>
        <a:defRPr sz="4400" b="1">
          <a:solidFill>
            <a:srgbClr val="FFFF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png"/><Relationship Id="rId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wmf"/><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tp://ftp.star.nesdis.noaa.gov/pub/star/goes/GOES16/20182831707_GOES16-ABI-CONUS-TRUECOLOR-5000x3000.jpg"/>
          <p:cNvPicPr>
            <a:picLocks noChangeAspect="1" noChangeArrowheads="1"/>
          </p:cNvPicPr>
          <p:nvPr/>
        </p:nvPicPr>
        <p:blipFill rotWithShape="1">
          <a:blip r:embed="rId3">
            <a:extLst>
              <a:ext uri="{28A0092B-C50C-407E-A947-70E740481C1C}">
                <a14:useLocalDpi xmlns:a14="http://schemas.microsoft.com/office/drawing/2010/main" val="0"/>
              </a:ext>
            </a:extLst>
          </a:blip>
          <a:srcRect l="43820" t="37588" r="36980" b="38568"/>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2812" y="228600"/>
            <a:ext cx="10360501" cy="1470025"/>
          </a:xfrm>
        </p:spPr>
        <p:txBody>
          <a:bodyPr>
            <a:noAutofit/>
          </a:bodyPr>
          <a:lstStyle/>
          <a:p>
            <a:r>
              <a:rPr lang="en-US" sz="4800" dirty="0" smtClean="0"/>
              <a:t>Leveraging AI for </a:t>
            </a:r>
            <a:br>
              <a:rPr lang="en-US" sz="4800" dirty="0" smtClean="0"/>
            </a:br>
            <a:r>
              <a:rPr lang="en-US" sz="4800" dirty="0" smtClean="0"/>
              <a:t>Tropical Cyclone Prediction </a:t>
            </a:r>
            <a:endParaRPr lang="en-US" sz="4800" dirty="0"/>
          </a:p>
        </p:txBody>
      </p:sp>
      <p:sp>
        <p:nvSpPr>
          <p:cNvPr id="3" name="Subtitle 2"/>
          <p:cNvSpPr>
            <a:spLocks noGrp="1"/>
          </p:cNvSpPr>
          <p:nvPr>
            <p:ph type="subTitle" idx="1"/>
          </p:nvPr>
        </p:nvSpPr>
        <p:spPr>
          <a:xfrm>
            <a:off x="812589" y="1752600"/>
            <a:ext cx="10563648" cy="2971800"/>
          </a:xfrm>
        </p:spPr>
        <p:txBody>
          <a:bodyPr/>
          <a:lstStyle/>
          <a:p>
            <a:r>
              <a:rPr lang="en-US" b="1" dirty="0" smtClean="0">
                <a:solidFill>
                  <a:srgbClr val="000000"/>
                </a:solidFill>
              </a:rPr>
              <a:t>Stephanie Stevenson</a:t>
            </a:r>
            <a:r>
              <a:rPr lang="en-US" b="1" baseline="30000" dirty="0" smtClean="0">
                <a:solidFill>
                  <a:srgbClr val="000000"/>
                </a:solidFill>
              </a:rPr>
              <a:t>1,2</a:t>
            </a:r>
            <a:r>
              <a:rPr lang="en-US" b="1" dirty="0" smtClean="0">
                <a:solidFill>
                  <a:srgbClr val="000000"/>
                </a:solidFill>
              </a:rPr>
              <a:t>, Mark DeMaria</a:t>
            </a:r>
            <a:r>
              <a:rPr lang="en-US" b="1" baseline="30000" dirty="0" smtClean="0">
                <a:solidFill>
                  <a:srgbClr val="000000"/>
                </a:solidFill>
              </a:rPr>
              <a:t>2</a:t>
            </a:r>
            <a:r>
              <a:rPr lang="en-US" b="1" dirty="0" smtClean="0">
                <a:solidFill>
                  <a:srgbClr val="000000"/>
                </a:solidFill>
              </a:rPr>
              <a:t>, </a:t>
            </a:r>
          </a:p>
          <a:p>
            <a:r>
              <a:rPr lang="en-US" b="1" dirty="0" smtClean="0">
                <a:solidFill>
                  <a:srgbClr val="000000"/>
                </a:solidFill>
              </a:rPr>
              <a:t>John Kaplan</a:t>
            </a:r>
            <a:r>
              <a:rPr lang="en-US" b="1" baseline="30000" dirty="0" smtClean="0">
                <a:solidFill>
                  <a:srgbClr val="000000"/>
                </a:solidFill>
              </a:rPr>
              <a:t>3</a:t>
            </a:r>
            <a:r>
              <a:rPr lang="en-US" b="1" dirty="0" smtClean="0">
                <a:solidFill>
                  <a:srgbClr val="000000"/>
                </a:solidFill>
              </a:rPr>
              <a:t>, Matthew Onderlinde</a:t>
            </a:r>
            <a:r>
              <a:rPr lang="en-US" b="1" baseline="30000" dirty="0" smtClean="0">
                <a:solidFill>
                  <a:srgbClr val="000000"/>
                </a:solidFill>
              </a:rPr>
              <a:t>2</a:t>
            </a:r>
            <a:r>
              <a:rPr lang="en-US" b="1" dirty="0" smtClean="0">
                <a:solidFill>
                  <a:srgbClr val="000000"/>
                </a:solidFill>
              </a:rPr>
              <a:t>, </a:t>
            </a:r>
          </a:p>
          <a:p>
            <a:r>
              <a:rPr lang="en-US" b="1" dirty="0" smtClean="0">
                <a:solidFill>
                  <a:srgbClr val="000000"/>
                </a:solidFill>
              </a:rPr>
              <a:t>Kate Musgrave</a:t>
            </a:r>
            <a:r>
              <a:rPr lang="en-US" b="1" baseline="30000" dirty="0" smtClean="0">
                <a:solidFill>
                  <a:srgbClr val="000000"/>
                </a:solidFill>
              </a:rPr>
              <a:t>1</a:t>
            </a:r>
            <a:r>
              <a:rPr lang="en-US" b="1" dirty="0" smtClean="0">
                <a:solidFill>
                  <a:srgbClr val="000000"/>
                </a:solidFill>
              </a:rPr>
              <a:t>, Andrew Penny</a:t>
            </a:r>
            <a:r>
              <a:rPr lang="en-US" b="1" baseline="30000" dirty="0" smtClean="0">
                <a:solidFill>
                  <a:srgbClr val="000000"/>
                </a:solidFill>
              </a:rPr>
              <a:t>4,2</a:t>
            </a:r>
            <a:endParaRPr lang="en-US" b="1" dirty="0" smtClean="0">
              <a:solidFill>
                <a:srgbClr val="000000"/>
              </a:solidFill>
            </a:endParaRPr>
          </a:p>
          <a:p>
            <a:endParaRPr lang="en-US" sz="1800" b="1" baseline="30000" dirty="0" smtClean="0"/>
          </a:p>
          <a:p>
            <a:r>
              <a:rPr lang="en-US" sz="1200" b="1" dirty="0" smtClean="0">
                <a:solidFill>
                  <a:srgbClr val="000000"/>
                </a:solidFill>
              </a:rPr>
              <a:t>	</a:t>
            </a:r>
            <a:r>
              <a:rPr lang="en-US" sz="1400" b="1" dirty="0" smtClean="0">
                <a:solidFill>
                  <a:srgbClr val="000000"/>
                </a:solidFill>
              </a:rPr>
              <a:t>1 </a:t>
            </a:r>
            <a:r>
              <a:rPr lang="en-US" sz="1400" b="1" dirty="0">
                <a:solidFill>
                  <a:srgbClr val="000000"/>
                </a:solidFill>
              </a:rPr>
              <a:t>Cooperative Institute for Research in the Atmosphere at Colorado State University, Fort Collins, CO </a:t>
            </a:r>
          </a:p>
          <a:p>
            <a:r>
              <a:rPr lang="en-US" sz="1400" b="1" dirty="0" smtClean="0">
                <a:solidFill>
                  <a:srgbClr val="000000"/>
                </a:solidFill>
              </a:rPr>
              <a:t>	2 </a:t>
            </a:r>
            <a:r>
              <a:rPr lang="en-US" sz="1400" b="1" dirty="0">
                <a:solidFill>
                  <a:srgbClr val="000000"/>
                </a:solidFill>
              </a:rPr>
              <a:t>NOAA/NWS/NCEP National Hurricane Center, Miami, FL </a:t>
            </a:r>
          </a:p>
          <a:p>
            <a:r>
              <a:rPr lang="en-US" sz="1400" b="1" dirty="0" smtClean="0">
                <a:solidFill>
                  <a:srgbClr val="000000"/>
                </a:solidFill>
              </a:rPr>
              <a:t>	3 </a:t>
            </a:r>
            <a:r>
              <a:rPr lang="en-US" sz="1400" b="1" dirty="0">
                <a:solidFill>
                  <a:srgbClr val="000000"/>
                </a:solidFill>
              </a:rPr>
              <a:t>NOAA/AOML Hurricane Research Division, Miami, </a:t>
            </a:r>
            <a:r>
              <a:rPr lang="en-US" sz="1400" b="1" dirty="0" smtClean="0">
                <a:solidFill>
                  <a:srgbClr val="000000"/>
                </a:solidFill>
              </a:rPr>
              <a:t>FL</a:t>
            </a:r>
          </a:p>
          <a:p>
            <a:r>
              <a:rPr lang="en-US" sz="1400" b="1" dirty="0" smtClean="0">
                <a:solidFill>
                  <a:srgbClr val="000000"/>
                </a:solidFill>
              </a:rPr>
              <a:t>	4 University Corporation for Atmospheric Research, Boulder, CO </a:t>
            </a:r>
          </a:p>
          <a:p>
            <a:endParaRPr lang="en-US" sz="1800" b="1" dirty="0"/>
          </a:p>
          <a:p>
            <a:r>
              <a:rPr lang="en-US" b="1" dirty="0" smtClean="0">
                <a:effectLst>
                  <a:outerShdw blurRad="50800" dist="38100" dir="5400000" algn="t" rotWithShape="0">
                    <a:prstClr val="black">
                      <a:alpha val="40000"/>
                    </a:prstClr>
                  </a:outerShdw>
                </a:effectLst>
              </a:rPr>
              <a:t>NESDIS AI Workshop</a:t>
            </a:r>
          </a:p>
          <a:p>
            <a:r>
              <a:rPr lang="en-US" b="1" dirty="0" smtClean="0">
                <a:effectLst>
                  <a:outerShdw blurRad="50800" dist="38100" dir="5400000" algn="t" rotWithShape="0">
                    <a:prstClr val="black">
                      <a:alpha val="40000"/>
                    </a:prstClr>
                  </a:outerShdw>
                </a:effectLst>
              </a:rPr>
              <a:t>April 2019, College Park, MD</a:t>
            </a:r>
          </a:p>
          <a:p>
            <a:endParaRPr lang="en-US" b="1" dirty="0"/>
          </a:p>
        </p:txBody>
      </p:sp>
      <p:sp>
        <p:nvSpPr>
          <p:cNvPr id="4" name="Slide Number Placeholder 3"/>
          <p:cNvSpPr>
            <a:spLocks noGrp="1"/>
          </p:cNvSpPr>
          <p:nvPr>
            <p:ph type="sldNum" sz="quarter" idx="12"/>
          </p:nvPr>
        </p:nvSpPr>
        <p:spPr/>
        <p:txBody>
          <a:bodyPr/>
          <a:lstStyle/>
          <a:p>
            <a:pPr>
              <a:defRPr/>
            </a:pPr>
            <a:fld id="{DC18D47B-1E94-4F97-A0DA-EE82D41CF46F}" type="slidenum">
              <a:rPr lang="en-US" smtClean="0"/>
              <a:pPr>
                <a:defRPr/>
              </a:pPr>
              <a:t>1</a:t>
            </a:fld>
            <a:endParaRPr lang="en-US"/>
          </a:p>
        </p:txBody>
      </p:sp>
      <p:pic>
        <p:nvPicPr>
          <p:cNvPr id="6" name="Picture 8" descr="NOAA"/>
          <p:cNvPicPr>
            <a:picLocks noChangeAspect="1" noChangeArrowheads="1"/>
          </p:cNvPicPr>
          <p:nvPr/>
        </p:nvPicPr>
        <p:blipFill>
          <a:blip r:embed="rId4" cstate="print"/>
          <a:srcRect/>
          <a:stretch>
            <a:fillRect/>
          </a:stretch>
        </p:blipFill>
        <p:spPr bwMode="auto">
          <a:xfrm>
            <a:off x="150812" y="76200"/>
            <a:ext cx="1102999" cy="911350"/>
          </a:xfrm>
          <a:prstGeom prst="rect">
            <a:avLst/>
          </a:prstGeom>
          <a:noFill/>
        </p:spPr>
      </p:pic>
      <p:pic>
        <p:nvPicPr>
          <p:cNvPr id="7" name="Picture 6" descr="WSFOLOGO"/>
          <p:cNvPicPr>
            <a:picLocks noChangeAspect="1" noChangeArrowheads="1"/>
          </p:cNvPicPr>
          <p:nvPr/>
        </p:nvPicPr>
        <p:blipFill>
          <a:blip r:embed="rId5" cstate="print"/>
          <a:srcRect/>
          <a:stretch>
            <a:fillRect/>
          </a:stretch>
        </p:blipFill>
        <p:spPr bwMode="auto">
          <a:xfrm>
            <a:off x="11092284" y="76200"/>
            <a:ext cx="1075323" cy="911350"/>
          </a:xfrm>
          <a:prstGeom prst="rect">
            <a:avLst/>
          </a:prstGeom>
          <a:noFill/>
          <a:ln w="9525">
            <a:noFill/>
            <a:miter lim="800000"/>
            <a:headEnd/>
            <a:tailEnd/>
          </a:ln>
        </p:spPr>
      </p:pic>
    </p:spTree>
    <p:extLst>
      <p:ext uri="{BB962C8B-B14F-4D97-AF65-F5344CB8AC3E}">
        <p14:creationId xmlns:p14="http://schemas.microsoft.com/office/powerpoint/2010/main" val="3812838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Tropical Cyclone Intensity Forecasting</a:t>
            </a:r>
            <a:endParaRPr lang="en-US" sz="3600" dirty="0"/>
          </a:p>
        </p:txBody>
      </p:sp>
      <p:sp>
        <p:nvSpPr>
          <p:cNvPr id="3" name="Content Placeholder 2"/>
          <p:cNvSpPr>
            <a:spLocks noGrp="1"/>
          </p:cNvSpPr>
          <p:nvPr>
            <p:ph idx="1"/>
          </p:nvPr>
        </p:nvSpPr>
        <p:spPr>
          <a:xfrm>
            <a:off x="609441" y="1143001"/>
            <a:ext cx="10969943" cy="4983163"/>
          </a:xfrm>
        </p:spPr>
        <p:txBody>
          <a:bodyPr/>
          <a:lstStyle/>
          <a:p>
            <a:r>
              <a:rPr lang="en-US" dirty="0" smtClean="0"/>
              <a:t>More difficult than track forecasts </a:t>
            </a:r>
          </a:p>
          <a:p>
            <a:pPr lvl="1"/>
            <a:r>
              <a:rPr lang="en-US" dirty="0" smtClean="0"/>
              <a:t>Latent heat release, surface energy exchanges with the ocean are 1</a:t>
            </a:r>
            <a:r>
              <a:rPr lang="en-US" baseline="30000" dirty="0" smtClean="0"/>
              <a:t>st</a:t>
            </a:r>
            <a:r>
              <a:rPr lang="en-US" dirty="0" smtClean="0"/>
              <a:t> order processes</a:t>
            </a:r>
          </a:p>
          <a:p>
            <a:pPr lvl="1"/>
            <a:r>
              <a:rPr lang="en-US" dirty="0" smtClean="0"/>
              <a:t>Wide range of scales need to be modeled </a:t>
            </a:r>
          </a:p>
          <a:p>
            <a:pPr lvl="2"/>
            <a:r>
              <a:rPr lang="en-US" dirty="0" smtClean="0"/>
              <a:t>~10,000 to ~1 km</a:t>
            </a:r>
          </a:p>
          <a:p>
            <a:pPr lvl="1"/>
            <a:r>
              <a:rPr lang="en-US" dirty="0" smtClean="0"/>
              <a:t>Ocean response needs to be included</a:t>
            </a:r>
          </a:p>
          <a:p>
            <a:pPr lvl="1"/>
            <a:r>
              <a:rPr lang="en-US" dirty="0" smtClean="0"/>
              <a:t>Observations limited near hurricanes</a:t>
            </a:r>
            <a:endParaRPr lang="en-US" dirty="0"/>
          </a:p>
          <a:p>
            <a:pPr lvl="2"/>
            <a:r>
              <a:rPr lang="en-US" dirty="0" smtClean="0"/>
              <a:t>Hurricane hunter aircraft and satellite observations</a:t>
            </a:r>
          </a:p>
          <a:p>
            <a:r>
              <a:rPr lang="en-US" dirty="0" smtClean="0"/>
              <a:t>AI techniques still used operationally </a:t>
            </a:r>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10</a:t>
            </a:fld>
            <a:endParaRPr lang="en-US"/>
          </a:p>
        </p:txBody>
      </p:sp>
      <p:sp>
        <p:nvSpPr>
          <p:cNvPr id="6" name="TextBox 5"/>
          <p:cNvSpPr txBox="1"/>
          <p:nvPr/>
        </p:nvSpPr>
        <p:spPr>
          <a:xfrm>
            <a:off x="8304212" y="5791200"/>
            <a:ext cx="3505200" cy="646331"/>
          </a:xfrm>
          <a:prstGeom prst="rect">
            <a:avLst/>
          </a:prstGeom>
          <a:noFill/>
        </p:spPr>
        <p:txBody>
          <a:bodyPr wrap="square" rtlCol="0">
            <a:spAutoFit/>
          </a:bodyPr>
          <a:lstStyle/>
          <a:p>
            <a:pPr algn="r"/>
            <a:r>
              <a:rPr lang="en-US" dirty="0" smtClean="0">
                <a:solidFill>
                  <a:schemeClr val="bg1"/>
                </a:solidFill>
              </a:rPr>
              <a:t>Hurricane Michael (2018) </a:t>
            </a:r>
          </a:p>
          <a:p>
            <a:pPr algn="r"/>
            <a:r>
              <a:rPr lang="en-US" dirty="0" smtClean="0">
                <a:solidFill>
                  <a:schemeClr val="bg1"/>
                </a:solidFill>
              </a:rPr>
              <a:t>NHC intensity forecasts</a:t>
            </a:r>
            <a:endParaRPr lang="en-US" dirty="0">
              <a:solidFill>
                <a:schemeClr val="bg1"/>
              </a:solidFill>
            </a:endParaRPr>
          </a:p>
        </p:txBody>
      </p:sp>
      <p:pic>
        <p:nvPicPr>
          <p:cNvPr id="13" name="Picture 12" descr="im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012" y="2209800"/>
            <a:ext cx="3560064" cy="3608832"/>
          </a:xfrm>
          <a:prstGeom prst="rect">
            <a:avLst/>
          </a:prstGeom>
        </p:spPr>
      </p:pic>
    </p:spTree>
    <p:extLst>
      <p:ext uri="{BB962C8B-B14F-4D97-AF65-F5344CB8AC3E}">
        <p14:creationId xmlns:p14="http://schemas.microsoft.com/office/powerpoint/2010/main" val="3719538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NHC Intensity Guidance Models</a:t>
            </a:r>
            <a:endParaRPr lang="en-US" dirty="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11</a:t>
            </a:fld>
            <a:endParaRPr lang="en-US"/>
          </a:p>
        </p:txBody>
      </p:sp>
      <p:sp>
        <p:nvSpPr>
          <p:cNvPr id="5" name="Right Arrow 4"/>
          <p:cNvSpPr/>
          <p:nvPr/>
        </p:nvSpPr>
        <p:spPr>
          <a:xfrm>
            <a:off x="406294" y="2590800"/>
            <a:ext cx="11173090" cy="502918"/>
          </a:xfrm>
          <a:prstGeom prst="right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SHIFOR</a:t>
            </a:r>
            <a:endParaRPr lang="en-US" b="1" dirty="0"/>
          </a:p>
        </p:txBody>
      </p:sp>
      <p:cxnSp>
        <p:nvCxnSpPr>
          <p:cNvPr id="10" name="Straight Connector 9"/>
          <p:cNvCxnSpPr/>
          <p:nvPr/>
        </p:nvCxnSpPr>
        <p:spPr>
          <a:xfrm>
            <a:off x="8532178" y="189738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8883" y="190500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75530" y="190500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360501" y="190500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03854" y="190500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7206" y="192411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a:off x="7008575" y="3401760"/>
            <a:ext cx="4572238" cy="502920"/>
          </a:xfrm>
          <a:prstGeom prst="rightArrow">
            <a:avLst/>
          </a:prstGeom>
          <a:solidFill>
            <a:srgbClr val="558ED5"/>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LGEM</a:t>
            </a:r>
            <a:endParaRPr lang="en-US" b="1" dirty="0"/>
          </a:p>
        </p:txBody>
      </p:sp>
      <p:cxnSp>
        <p:nvCxnSpPr>
          <p:cNvPr id="20" name="Straight Connector 19"/>
          <p:cNvCxnSpPr/>
          <p:nvPr/>
        </p:nvCxnSpPr>
        <p:spPr>
          <a:xfrm>
            <a:off x="11477810" y="190500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a:off x="7516442" y="4163568"/>
            <a:ext cx="4064370" cy="502920"/>
          </a:xfrm>
          <a:prstGeom prst="rightArrow">
            <a:avLst/>
          </a:prstGeom>
          <a:solidFill>
            <a:srgbClr val="FFC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HWRF</a:t>
            </a:r>
            <a:endParaRPr lang="en-US" b="1" dirty="0"/>
          </a:p>
        </p:txBody>
      </p:sp>
      <p:cxnSp>
        <p:nvCxnSpPr>
          <p:cNvPr id="6" name="Straight Connector 5"/>
          <p:cNvCxnSpPr/>
          <p:nvPr/>
        </p:nvCxnSpPr>
        <p:spPr>
          <a:xfrm>
            <a:off x="1218882" y="2590800"/>
            <a:ext cx="102589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031471" y="3886200"/>
            <a:ext cx="9141619" cy="228600"/>
          </a:xfrm>
          <a:prstGeom prst="rect">
            <a:avLst/>
          </a:prstGeom>
          <a:solidFill>
            <a:srgbClr val="FFC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GFDL</a:t>
            </a:r>
            <a:endParaRPr lang="en-US" b="1" dirty="0"/>
          </a:p>
        </p:txBody>
      </p:sp>
      <p:sp>
        <p:nvSpPr>
          <p:cNvPr id="22" name="Right Arrow 21"/>
          <p:cNvSpPr/>
          <p:nvPr/>
        </p:nvSpPr>
        <p:spPr>
          <a:xfrm>
            <a:off x="10424118" y="4544568"/>
            <a:ext cx="1156694" cy="484632"/>
          </a:xfrm>
          <a:prstGeom prst="rightArrow">
            <a:avLst/>
          </a:prstGeom>
          <a:solidFill>
            <a:srgbClr val="FFC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9111808" y="4572000"/>
            <a:ext cx="1343675" cy="369332"/>
          </a:xfrm>
          <a:prstGeom prst="rect">
            <a:avLst/>
          </a:prstGeom>
          <a:noFill/>
        </p:spPr>
        <p:txBody>
          <a:bodyPr wrap="none" rtlCol="0">
            <a:spAutoFit/>
          </a:bodyPr>
          <a:lstStyle/>
          <a:p>
            <a:r>
              <a:rPr lang="en-US" b="1" dirty="0" smtClean="0">
                <a:solidFill>
                  <a:schemeClr val="bg1"/>
                </a:solidFill>
                <a:latin typeface="+mn-lt"/>
              </a:rPr>
              <a:t>COAMPS-TC</a:t>
            </a:r>
            <a:endParaRPr lang="en-US" b="1" dirty="0">
              <a:solidFill>
                <a:schemeClr val="bg1"/>
              </a:solidFill>
              <a:latin typeface="+mn-lt"/>
            </a:endParaRPr>
          </a:p>
        </p:txBody>
      </p:sp>
      <p:sp>
        <p:nvSpPr>
          <p:cNvPr id="24" name="Right Arrow 23"/>
          <p:cNvSpPr/>
          <p:nvPr/>
        </p:nvSpPr>
        <p:spPr>
          <a:xfrm>
            <a:off x="11057214" y="4906502"/>
            <a:ext cx="523598" cy="502920"/>
          </a:xfrm>
          <a:prstGeom prst="rightArrow">
            <a:avLst/>
          </a:prstGeom>
          <a:solidFill>
            <a:srgbClr val="FFC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0207218" y="4963533"/>
            <a:ext cx="840194" cy="369332"/>
          </a:xfrm>
          <a:prstGeom prst="rect">
            <a:avLst/>
          </a:prstGeom>
          <a:noFill/>
        </p:spPr>
        <p:txBody>
          <a:bodyPr wrap="none" rtlCol="0">
            <a:spAutoFit/>
          </a:bodyPr>
          <a:lstStyle/>
          <a:p>
            <a:r>
              <a:rPr lang="en-US" b="1" dirty="0" smtClean="0">
                <a:solidFill>
                  <a:schemeClr val="bg1"/>
                </a:solidFill>
                <a:latin typeface="+mn-lt"/>
              </a:rPr>
              <a:t>HMON</a:t>
            </a:r>
            <a:endParaRPr lang="en-US" b="1" dirty="0">
              <a:solidFill>
                <a:schemeClr val="bg1"/>
              </a:solidFill>
              <a:latin typeface="+mn-lt"/>
            </a:endParaRPr>
          </a:p>
        </p:txBody>
      </p:sp>
      <p:sp>
        <p:nvSpPr>
          <p:cNvPr id="26" name="TextBox 25"/>
          <p:cNvSpPr txBox="1"/>
          <p:nvPr/>
        </p:nvSpPr>
        <p:spPr>
          <a:xfrm>
            <a:off x="531812" y="4343400"/>
            <a:ext cx="6172200" cy="2246769"/>
          </a:xfrm>
          <a:prstGeom prst="rect">
            <a:avLst/>
          </a:prstGeom>
          <a:noFill/>
        </p:spPr>
        <p:txBody>
          <a:bodyPr wrap="square" rtlCol="0">
            <a:spAutoFit/>
          </a:bodyPr>
          <a:lstStyle/>
          <a:p>
            <a:r>
              <a:rPr lang="en-US" sz="2000" u="sng" dirty="0" smtClean="0">
                <a:solidFill>
                  <a:schemeClr val="bg1"/>
                </a:solidFill>
                <a:latin typeface="+mj-lt"/>
              </a:rPr>
              <a:t>Other</a:t>
            </a:r>
            <a:r>
              <a:rPr lang="en-US" sz="2000" dirty="0" smtClean="0">
                <a:solidFill>
                  <a:schemeClr val="bg1"/>
                </a:solidFill>
                <a:latin typeface="+mj-lt"/>
              </a:rPr>
              <a:t>: </a:t>
            </a:r>
          </a:p>
          <a:p>
            <a:r>
              <a:rPr lang="en-US" sz="2000" dirty="0" smtClean="0">
                <a:solidFill>
                  <a:schemeClr val="bg1"/>
                </a:solidFill>
                <a:latin typeface="+mn-lt"/>
              </a:rPr>
              <a:t>   </a:t>
            </a:r>
            <a:r>
              <a:rPr lang="en-US" sz="2000" i="1" dirty="0" smtClean="0">
                <a:solidFill>
                  <a:schemeClr val="bg1"/>
                </a:solidFill>
                <a:latin typeface="+mn-lt"/>
              </a:rPr>
              <a:t>Global </a:t>
            </a:r>
            <a:r>
              <a:rPr lang="en-US" sz="2000" i="1" dirty="0">
                <a:solidFill>
                  <a:schemeClr val="bg1"/>
                </a:solidFill>
                <a:latin typeface="+mn-lt"/>
              </a:rPr>
              <a:t>models:  </a:t>
            </a:r>
            <a:r>
              <a:rPr lang="en-US" sz="2000" i="1" dirty="0" smtClean="0">
                <a:solidFill>
                  <a:schemeClr val="bg1"/>
                </a:solidFill>
                <a:latin typeface="+mn-lt"/>
              </a:rPr>
              <a:t>       </a:t>
            </a:r>
            <a:r>
              <a:rPr lang="en-US" sz="2000" dirty="0" smtClean="0">
                <a:solidFill>
                  <a:schemeClr val="bg1"/>
                </a:solidFill>
                <a:latin typeface="+mn-lt"/>
              </a:rPr>
              <a:t>GFS</a:t>
            </a:r>
            <a:r>
              <a:rPr lang="en-US" sz="2000" dirty="0">
                <a:solidFill>
                  <a:schemeClr val="bg1"/>
                </a:solidFill>
                <a:latin typeface="+mn-lt"/>
              </a:rPr>
              <a:t>, ECMWF, </a:t>
            </a:r>
            <a:r>
              <a:rPr lang="en-US" sz="2000" dirty="0" err="1" smtClean="0">
                <a:solidFill>
                  <a:schemeClr val="bg1"/>
                </a:solidFill>
                <a:latin typeface="+mn-lt"/>
              </a:rPr>
              <a:t>UKMet</a:t>
            </a:r>
            <a:r>
              <a:rPr lang="en-US" sz="2000" dirty="0" smtClean="0">
                <a:solidFill>
                  <a:schemeClr val="bg1"/>
                </a:solidFill>
                <a:latin typeface="+mn-lt"/>
              </a:rPr>
              <a:t>, Canadian</a:t>
            </a:r>
          </a:p>
          <a:p>
            <a:r>
              <a:rPr lang="en-US" sz="2000" dirty="0" smtClean="0">
                <a:solidFill>
                  <a:schemeClr val="bg1"/>
                </a:solidFill>
                <a:latin typeface="+mn-lt"/>
              </a:rPr>
              <a:t>   </a:t>
            </a:r>
            <a:r>
              <a:rPr lang="en-US" sz="2000" i="1" dirty="0" smtClean="0">
                <a:solidFill>
                  <a:schemeClr val="bg1"/>
                </a:solidFill>
                <a:latin typeface="+mn-lt"/>
              </a:rPr>
              <a:t>Consensus models:  </a:t>
            </a:r>
            <a:r>
              <a:rPr lang="en-US" sz="2000" dirty="0" smtClean="0">
                <a:solidFill>
                  <a:schemeClr val="bg1"/>
                </a:solidFill>
                <a:latin typeface="+mn-lt"/>
              </a:rPr>
              <a:t>IVCN, ICON, FSSE, HCCA</a:t>
            </a:r>
          </a:p>
          <a:p>
            <a:r>
              <a:rPr lang="en-US" sz="2000" dirty="0">
                <a:solidFill>
                  <a:schemeClr val="bg1"/>
                </a:solidFill>
                <a:latin typeface="+mn-lt"/>
              </a:rPr>
              <a:t> </a:t>
            </a:r>
            <a:r>
              <a:rPr lang="en-US" sz="2000" dirty="0" smtClean="0">
                <a:solidFill>
                  <a:schemeClr val="bg1"/>
                </a:solidFill>
                <a:latin typeface="+mn-lt"/>
              </a:rPr>
              <a:t>  Probabilistic Rapid Intensification Indices (RII)</a:t>
            </a:r>
          </a:p>
          <a:p>
            <a:endParaRPr lang="en-US" sz="1600" u="sng" dirty="0" smtClean="0">
              <a:solidFill>
                <a:schemeClr val="bg1"/>
              </a:solidFill>
              <a:latin typeface="+mn-lt"/>
            </a:endParaRPr>
          </a:p>
          <a:p>
            <a:r>
              <a:rPr lang="en-US" sz="2000" u="sng" dirty="0" smtClean="0">
                <a:solidFill>
                  <a:schemeClr val="bg1"/>
                </a:solidFill>
                <a:latin typeface="+mn-lt"/>
              </a:rPr>
              <a:t>On the near Horizon</a:t>
            </a:r>
            <a:r>
              <a:rPr lang="en-US" sz="2000" dirty="0" smtClean="0">
                <a:solidFill>
                  <a:schemeClr val="bg1"/>
                </a:solidFill>
                <a:latin typeface="+mn-lt"/>
              </a:rPr>
              <a:t>: FV3-GFS</a:t>
            </a:r>
          </a:p>
          <a:p>
            <a:r>
              <a:rPr lang="en-US" sz="2000" dirty="0">
                <a:solidFill>
                  <a:schemeClr val="bg1"/>
                </a:solidFill>
                <a:latin typeface="+mj-lt"/>
              </a:rPr>
              <a:t> </a:t>
            </a:r>
            <a:r>
              <a:rPr lang="en-US" sz="2000" dirty="0" smtClean="0">
                <a:solidFill>
                  <a:schemeClr val="bg1"/>
                </a:solidFill>
                <a:latin typeface="+mj-lt"/>
              </a:rPr>
              <a:t>   </a:t>
            </a:r>
            <a:endParaRPr lang="en-US" sz="2000" dirty="0">
              <a:solidFill>
                <a:schemeClr val="bg1"/>
              </a:solidFill>
              <a:latin typeface="+mj-lt"/>
            </a:endParaRPr>
          </a:p>
        </p:txBody>
      </p:sp>
      <p:sp>
        <p:nvSpPr>
          <p:cNvPr id="27" name="Right Arrow 26"/>
          <p:cNvSpPr/>
          <p:nvPr/>
        </p:nvSpPr>
        <p:spPr>
          <a:xfrm>
            <a:off x="4875212" y="3002280"/>
            <a:ext cx="6705600" cy="502920"/>
          </a:xfrm>
          <a:prstGeom prst="rightArrow">
            <a:avLst/>
          </a:prstGeom>
          <a:solidFill>
            <a:srgbClr val="558ED5"/>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SHIPS w\ GFS Forecast Fields</a:t>
            </a:r>
            <a:endParaRPr lang="en-US" b="1" dirty="0"/>
          </a:p>
        </p:txBody>
      </p:sp>
      <p:sp>
        <p:nvSpPr>
          <p:cNvPr id="29" name="Rectangle 28"/>
          <p:cNvSpPr/>
          <p:nvPr/>
        </p:nvSpPr>
        <p:spPr>
          <a:xfrm>
            <a:off x="1625177" y="3124200"/>
            <a:ext cx="3250353" cy="266580"/>
          </a:xfrm>
          <a:prstGeom prst="rect">
            <a:avLst/>
          </a:prstGeom>
          <a:solidFill>
            <a:srgbClr val="558ED5"/>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SHIPS w\  GFS Analysis</a:t>
            </a:r>
            <a:endParaRPr lang="en-US" b="1" dirty="0"/>
          </a:p>
        </p:txBody>
      </p:sp>
      <p:grpSp>
        <p:nvGrpSpPr>
          <p:cNvPr id="7" name="Group 6"/>
          <p:cNvGrpSpPr/>
          <p:nvPr/>
        </p:nvGrpSpPr>
        <p:grpSpPr>
          <a:xfrm>
            <a:off x="836612" y="1524000"/>
            <a:ext cx="11049000" cy="400110"/>
            <a:chOff x="836612" y="1524000"/>
            <a:chExt cx="11049000" cy="400110"/>
          </a:xfrm>
        </p:grpSpPr>
        <p:sp>
          <p:nvSpPr>
            <p:cNvPr id="3" name="TextBox 2"/>
            <p:cNvSpPr txBox="1"/>
            <p:nvPr/>
          </p:nvSpPr>
          <p:spPr>
            <a:xfrm>
              <a:off x="836612" y="1524000"/>
              <a:ext cx="755235" cy="400110"/>
            </a:xfrm>
            <a:prstGeom prst="rect">
              <a:avLst/>
            </a:prstGeom>
            <a:noFill/>
          </p:spPr>
          <p:txBody>
            <a:bodyPr wrap="none" rtlCol="0">
              <a:spAutoFit/>
            </a:bodyPr>
            <a:lstStyle/>
            <a:p>
              <a:r>
                <a:rPr lang="en-US" sz="2000" dirty="0" smtClean="0">
                  <a:solidFill>
                    <a:schemeClr val="bg1"/>
                  </a:solidFill>
                </a:rPr>
                <a:t>1990</a:t>
              </a:r>
              <a:endParaRPr lang="en-US" sz="2000" dirty="0">
                <a:solidFill>
                  <a:schemeClr val="bg1"/>
                </a:solidFill>
              </a:endParaRPr>
            </a:p>
          </p:txBody>
        </p:sp>
        <p:sp>
          <p:nvSpPr>
            <p:cNvPr id="28" name="TextBox 27"/>
            <p:cNvSpPr txBox="1"/>
            <p:nvPr/>
          </p:nvSpPr>
          <p:spPr>
            <a:xfrm>
              <a:off x="2665412" y="1524000"/>
              <a:ext cx="755235" cy="400110"/>
            </a:xfrm>
            <a:prstGeom prst="rect">
              <a:avLst/>
            </a:prstGeom>
            <a:noFill/>
          </p:spPr>
          <p:txBody>
            <a:bodyPr wrap="none" rtlCol="0">
              <a:spAutoFit/>
            </a:bodyPr>
            <a:lstStyle/>
            <a:p>
              <a:r>
                <a:rPr lang="en-US" sz="2000" dirty="0" smtClean="0">
                  <a:solidFill>
                    <a:schemeClr val="bg1"/>
                  </a:solidFill>
                </a:rPr>
                <a:t>1995</a:t>
              </a:r>
              <a:endParaRPr lang="en-US" sz="2000" dirty="0">
                <a:solidFill>
                  <a:schemeClr val="bg1"/>
                </a:solidFill>
              </a:endParaRPr>
            </a:p>
          </p:txBody>
        </p:sp>
        <p:sp>
          <p:nvSpPr>
            <p:cNvPr id="30" name="TextBox 29"/>
            <p:cNvSpPr txBox="1"/>
            <p:nvPr/>
          </p:nvSpPr>
          <p:spPr>
            <a:xfrm>
              <a:off x="4494212" y="1524000"/>
              <a:ext cx="755235" cy="400110"/>
            </a:xfrm>
            <a:prstGeom prst="rect">
              <a:avLst/>
            </a:prstGeom>
            <a:noFill/>
          </p:spPr>
          <p:txBody>
            <a:bodyPr wrap="none" rtlCol="0">
              <a:spAutoFit/>
            </a:bodyPr>
            <a:lstStyle/>
            <a:p>
              <a:r>
                <a:rPr lang="en-US" sz="2000" dirty="0" smtClean="0">
                  <a:solidFill>
                    <a:schemeClr val="bg1"/>
                  </a:solidFill>
                </a:rPr>
                <a:t>2000</a:t>
              </a:r>
              <a:endParaRPr lang="en-US" sz="2000" dirty="0">
                <a:solidFill>
                  <a:schemeClr val="bg1"/>
                </a:solidFill>
              </a:endParaRPr>
            </a:p>
          </p:txBody>
        </p:sp>
        <p:sp>
          <p:nvSpPr>
            <p:cNvPr id="31" name="TextBox 30"/>
            <p:cNvSpPr txBox="1"/>
            <p:nvPr/>
          </p:nvSpPr>
          <p:spPr>
            <a:xfrm>
              <a:off x="6323012" y="1524000"/>
              <a:ext cx="755235" cy="400110"/>
            </a:xfrm>
            <a:prstGeom prst="rect">
              <a:avLst/>
            </a:prstGeom>
            <a:noFill/>
          </p:spPr>
          <p:txBody>
            <a:bodyPr wrap="none" rtlCol="0">
              <a:spAutoFit/>
            </a:bodyPr>
            <a:lstStyle/>
            <a:p>
              <a:r>
                <a:rPr lang="en-US" sz="2000" dirty="0" smtClean="0">
                  <a:solidFill>
                    <a:schemeClr val="bg1"/>
                  </a:solidFill>
                </a:rPr>
                <a:t>2005</a:t>
              </a:r>
              <a:endParaRPr lang="en-US" sz="2000" dirty="0">
                <a:solidFill>
                  <a:schemeClr val="bg1"/>
                </a:solidFill>
              </a:endParaRPr>
            </a:p>
          </p:txBody>
        </p:sp>
        <p:sp>
          <p:nvSpPr>
            <p:cNvPr id="32" name="TextBox 31"/>
            <p:cNvSpPr txBox="1"/>
            <p:nvPr/>
          </p:nvSpPr>
          <p:spPr>
            <a:xfrm>
              <a:off x="8158577" y="1524000"/>
              <a:ext cx="755235" cy="400110"/>
            </a:xfrm>
            <a:prstGeom prst="rect">
              <a:avLst/>
            </a:prstGeom>
            <a:noFill/>
          </p:spPr>
          <p:txBody>
            <a:bodyPr wrap="none" rtlCol="0">
              <a:spAutoFit/>
            </a:bodyPr>
            <a:lstStyle/>
            <a:p>
              <a:r>
                <a:rPr lang="en-US" sz="2000" dirty="0" smtClean="0">
                  <a:solidFill>
                    <a:schemeClr val="bg1"/>
                  </a:solidFill>
                </a:rPr>
                <a:t>2010</a:t>
              </a:r>
              <a:endParaRPr lang="en-US" sz="2000" dirty="0">
                <a:solidFill>
                  <a:schemeClr val="bg1"/>
                </a:solidFill>
              </a:endParaRPr>
            </a:p>
          </p:txBody>
        </p:sp>
        <p:sp>
          <p:nvSpPr>
            <p:cNvPr id="33" name="TextBox 32"/>
            <p:cNvSpPr txBox="1"/>
            <p:nvPr/>
          </p:nvSpPr>
          <p:spPr>
            <a:xfrm>
              <a:off x="9980612" y="1524000"/>
              <a:ext cx="755235" cy="400110"/>
            </a:xfrm>
            <a:prstGeom prst="rect">
              <a:avLst/>
            </a:prstGeom>
            <a:noFill/>
          </p:spPr>
          <p:txBody>
            <a:bodyPr wrap="none" rtlCol="0">
              <a:spAutoFit/>
            </a:bodyPr>
            <a:lstStyle/>
            <a:p>
              <a:r>
                <a:rPr lang="en-US" sz="2000" dirty="0" smtClean="0">
                  <a:solidFill>
                    <a:schemeClr val="bg1"/>
                  </a:solidFill>
                </a:rPr>
                <a:t>2015</a:t>
              </a:r>
              <a:endParaRPr lang="en-US" sz="2000" dirty="0">
                <a:solidFill>
                  <a:schemeClr val="bg1"/>
                </a:solidFill>
              </a:endParaRPr>
            </a:p>
          </p:txBody>
        </p:sp>
        <p:sp>
          <p:nvSpPr>
            <p:cNvPr id="34" name="TextBox 33"/>
            <p:cNvSpPr txBox="1"/>
            <p:nvPr/>
          </p:nvSpPr>
          <p:spPr>
            <a:xfrm>
              <a:off x="11130377" y="1524000"/>
              <a:ext cx="755235" cy="400110"/>
            </a:xfrm>
            <a:prstGeom prst="rect">
              <a:avLst/>
            </a:prstGeom>
            <a:noFill/>
          </p:spPr>
          <p:txBody>
            <a:bodyPr wrap="none" rtlCol="0">
              <a:spAutoFit/>
            </a:bodyPr>
            <a:lstStyle/>
            <a:p>
              <a:r>
                <a:rPr lang="en-US" sz="2000" dirty="0" smtClean="0">
                  <a:solidFill>
                    <a:schemeClr val="bg1"/>
                  </a:solidFill>
                </a:rPr>
                <a:t>2018</a:t>
              </a:r>
              <a:endParaRPr lang="en-US" sz="2000" dirty="0">
                <a:solidFill>
                  <a:schemeClr val="bg1"/>
                </a:solidFill>
              </a:endParaRPr>
            </a:p>
          </p:txBody>
        </p:sp>
      </p:grpSp>
    </p:spTree>
    <p:extLst>
      <p:ext uri="{BB962C8B-B14F-4D97-AF65-F5344CB8AC3E}">
        <p14:creationId xmlns:p14="http://schemas.microsoft.com/office/powerpoint/2010/main" val="10162412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96D699B-1568-4135-A2B0-6E8801B6ED78}" type="slidenum">
              <a:rPr lang="en-US" smtClean="0"/>
              <a:pPr>
                <a:defRPr/>
              </a:pPr>
              <a:t>12</a:t>
            </a:fld>
            <a:endParaRPr lang="en-US"/>
          </a:p>
        </p:txBody>
      </p:sp>
      <p:pic>
        <p:nvPicPr>
          <p:cNvPr id="3" name="Picture 2"/>
          <p:cNvPicPr>
            <a:picLocks noChangeAspect="1"/>
          </p:cNvPicPr>
          <p:nvPr/>
        </p:nvPicPr>
        <p:blipFill>
          <a:blip r:embed="rId3"/>
          <a:stretch>
            <a:fillRect/>
          </a:stretch>
        </p:blipFill>
        <p:spPr>
          <a:xfrm>
            <a:off x="1903412" y="990600"/>
            <a:ext cx="8406183" cy="5479312"/>
          </a:xfrm>
          <a:prstGeom prst="rect">
            <a:avLst/>
          </a:prstGeom>
        </p:spPr>
      </p:pic>
      <p:sp>
        <p:nvSpPr>
          <p:cNvPr id="13" name="TextBox 12"/>
          <p:cNvSpPr txBox="1"/>
          <p:nvPr/>
        </p:nvSpPr>
        <p:spPr>
          <a:xfrm>
            <a:off x="8837612" y="3505200"/>
            <a:ext cx="1031803" cy="369332"/>
          </a:xfrm>
          <a:prstGeom prst="rect">
            <a:avLst/>
          </a:prstGeom>
          <a:noFill/>
        </p:spPr>
        <p:txBody>
          <a:bodyPr wrap="none" rtlCol="0">
            <a:spAutoFit/>
          </a:bodyPr>
          <a:lstStyle/>
          <a:p>
            <a:r>
              <a:rPr lang="en-US" b="1" dirty="0" smtClean="0">
                <a:solidFill>
                  <a:srgbClr val="C00000"/>
                </a:solidFill>
              </a:rPr>
              <a:t>2010-18</a:t>
            </a:r>
            <a:endParaRPr lang="en-US" b="1" dirty="0">
              <a:solidFill>
                <a:srgbClr val="C00000"/>
              </a:solidFill>
            </a:endParaRPr>
          </a:p>
        </p:txBody>
      </p:sp>
      <p:sp>
        <p:nvSpPr>
          <p:cNvPr id="7" name="Rectangle 4"/>
          <p:cNvSpPr>
            <a:spLocks noGrp="1" noChangeArrowheads="1"/>
          </p:cNvSpPr>
          <p:nvPr>
            <p:ph type="title"/>
          </p:nvPr>
        </p:nvSpPr>
        <p:spPr>
          <a:xfrm>
            <a:off x="783484" y="66281"/>
            <a:ext cx="10555184" cy="788894"/>
          </a:xfrm>
        </p:spPr>
        <p:txBody>
          <a:bodyPr>
            <a:noAutofit/>
          </a:bodyPr>
          <a:lstStyle/>
          <a:p>
            <a:r>
              <a:rPr lang="en-US" sz="4800" b="1" dirty="0" smtClean="0">
                <a:latin typeface="Calibri" pitchFamily="34" charset="0"/>
                <a:ea typeface="ＭＳ Ｐゴシック" pitchFamily="-110" charset="-128"/>
                <a:cs typeface="ＭＳ Ｐゴシック" pitchFamily="-110" charset="-128"/>
              </a:rPr>
              <a:t>Atlantic Intensity Error Trends</a:t>
            </a:r>
            <a:endParaRPr lang="en-US" sz="4800" b="1" dirty="0">
              <a:latin typeface="Calibri" pitchFamily="34" charset="0"/>
              <a:ea typeface="ＭＳ Ｐゴシック" pitchFamily="-110" charset="-128"/>
              <a:cs typeface="ＭＳ Ｐゴシック" pitchFamily="-110" charset="-128"/>
            </a:endParaRPr>
          </a:p>
        </p:txBody>
      </p:sp>
      <p:sp>
        <p:nvSpPr>
          <p:cNvPr id="8" name="TextBox 7"/>
          <p:cNvSpPr txBox="1"/>
          <p:nvPr/>
        </p:nvSpPr>
        <p:spPr>
          <a:xfrm>
            <a:off x="7847012" y="1828800"/>
            <a:ext cx="1031803" cy="369332"/>
          </a:xfrm>
          <a:prstGeom prst="rect">
            <a:avLst/>
          </a:prstGeom>
          <a:noFill/>
        </p:spPr>
        <p:txBody>
          <a:bodyPr wrap="none" rtlCol="0">
            <a:spAutoFit/>
          </a:bodyPr>
          <a:lstStyle/>
          <a:p>
            <a:r>
              <a:rPr lang="en-US" b="1" dirty="0" smtClean="0">
                <a:solidFill>
                  <a:srgbClr val="FDB716"/>
                </a:solidFill>
              </a:rPr>
              <a:t>2000-09</a:t>
            </a:r>
            <a:endParaRPr lang="en-US" b="1" dirty="0">
              <a:solidFill>
                <a:srgbClr val="FDB716"/>
              </a:solidFill>
            </a:endParaRPr>
          </a:p>
        </p:txBody>
      </p:sp>
      <p:sp>
        <p:nvSpPr>
          <p:cNvPr id="9" name="TextBox 8"/>
          <p:cNvSpPr txBox="1"/>
          <p:nvPr/>
        </p:nvSpPr>
        <p:spPr>
          <a:xfrm>
            <a:off x="5332412" y="2209800"/>
            <a:ext cx="1031803" cy="369332"/>
          </a:xfrm>
          <a:prstGeom prst="rect">
            <a:avLst/>
          </a:prstGeom>
          <a:noFill/>
        </p:spPr>
        <p:txBody>
          <a:bodyPr wrap="none" rtlCol="0">
            <a:spAutoFit/>
          </a:bodyPr>
          <a:lstStyle/>
          <a:p>
            <a:r>
              <a:rPr lang="en-US" b="1" dirty="0" smtClean="0">
                <a:solidFill>
                  <a:srgbClr val="0C57B0"/>
                </a:solidFill>
              </a:rPr>
              <a:t>1991-99</a:t>
            </a:r>
            <a:endParaRPr lang="en-US" b="1" dirty="0">
              <a:solidFill>
                <a:srgbClr val="0C57B0"/>
              </a:solidFill>
            </a:endParaRPr>
          </a:p>
        </p:txBody>
      </p:sp>
    </p:spTree>
    <p:extLst>
      <p:ext uri="{BB962C8B-B14F-4D97-AF65-F5344CB8AC3E}">
        <p14:creationId xmlns:p14="http://schemas.microsoft.com/office/powerpoint/2010/main" val="1476888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Intensity Model 1991-2018</a:t>
            </a:r>
            <a:endParaRPr lang="en-US" b="1" dirty="0"/>
          </a:p>
        </p:txBody>
      </p:sp>
      <p:sp>
        <p:nvSpPr>
          <p:cNvPr id="4" name="Slide Number Placeholder 3"/>
          <p:cNvSpPr>
            <a:spLocks noGrp="1"/>
          </p:cNvSpPr>
          <p:nvPr>
            <p:ph type="sldNum" sz="quarter" idx="12"/>
          </p:nvPr>
        </p:nvSpPr>
        <p:spPr/>
        <p:txBody>
          <a:bodyPr/>
          <a:lstStyle/>
          <a:p>
            <a:fld id="{E510B340-F024-4B4A-B3AA-FDD7527A5218}" type="slidenum">
              <a:rPr lang="en-US" smtClean="0"/>
              <a:pPr/>
              <a:t>13</a:t>
            </a:fld>
            <a:endParaRPr lang="en-US"/>
          </a:p>
        </p:txBody>
      </p:sp>
      <p:pic>
        <p:nvPicPr>
          <p:cNvPr id="3" name="Picture 2"/>
          <p:cNvPicPr>
            <a:picLocks noChangeAspect="1"/>
          </p:cNvPicPr>
          <p:nvPr/>
        </p:nvPicPr>
        <p:blipFill>
          <a:blip r:embed="rId3"/>
          <a:stretch>
            <a:fillRect/>
          </a:stretch>
        </p:blipFill>
        <p:spPr>
          <a:xfrm>
            <a:off x="5180012" y="2819400"/>
            <a:ext cx="6186810" cy="3514515"/>
          </a:xfrm>
          <a:prstGeom prst="rect">
            <a:avLst/>
          </a:prstGeom>
          <a:ln w="38100" cmpd="sng">
            <a:solidFill>
              <a:srgbClr val="FFFF00"/>
            </a:solidFill>
          </a:ln>
        </p:spPr>
      </p:pic>
      <p:graphicFrame>
        <p:nvGraphicFramePr>
          <p:cNvPr id="13" name="Table 12"/>
          <p:cNvGraphicFramePr>
            <a:graphicFrameLocks noGrp="1"/>
          </p:cNvGraphicFramePr>
          <p:nvPr>
            <p:extLst>
              <p:ext uri="{D42A27DB-BD31-4B8C-83A1-F6EECF244321}">
                <p14:modId xmlns:p14="http://schemas.microsoft.com/office/powerpoint/2010/main" val="194345339"/>
              </p:ext>
            </p:extLst>
          </p:nvPr>
        </p:nvGraphicFramePr>
        <p:xfrm>
          <a:off x="227012" y="1981200"/>
          <a:ext cx="11458902" cy="499926"/>
        </p:xfrm>
        <a:graphic>
          <a:graphicData uri="http://schemas.openxmlformats.org/drawingml/2006/table">
            <a:tbl>
              <a:tblPr/>
              <a:tblGrid>
                <a:gridCol w="818493"/>
                <a:gridCol w="818493"/>
                <a:gridCol w="818493"/>
                <a:gridCol w="818493"/>
                <a:gridCol w="818493"/>
                <a:gridCol w="818493"/>
                <a:gridCol w="818493"/>
                <a:gridCol w="818493"/>
                <a:gridCol w="818493"/>
                <a:gridCol w="818493"/>
                <a:gridCol w="818493"/>
                <a:gridCol w="818493"/>
                <a:gridCol w="818493"/>
                <a:gridCol w="818493"/>
              </a:tblGrid>
              <a:tr h="109400">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GFDL</a:t>
                      </a: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LGEM</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LGEM</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HWRF</a:t>
                      </a: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HWRF</a:t>
                      </a: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HWRF</a:t>
                      </a: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HWRF</a:t>
                      </a: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HWRF</a:t>
                      </a:r>
                    </a:p>
                  </a:txBody>
                  <a:tcPr marL="8162" marR="8162" marT="6123" marB="0" anchor="b">
                    <a:lnL>
                      <a:noFill/>
                    </a:lnL>
                    <a:lnR>
                      <a:noFill/>
                    </a:lnR>
                    <a:lnT>
                      <a:noFill/>
                    </a:lnT>
                    <a:lnB>
                      <a:noFill/>
                    </a:lnB>
                    <a:solidFill>
                      <a:srgbClr val="FF0000"/>
                    </a:solidFill>
                  </a:tcPr>
                </a:tc>
              </a:tr>
              <a:tr h="207100">
                <a:tc>
                  <a:txBody>
                    <a:bodyPr/>
                    <a:lstStyle/>
                    <a:p>
                      <a:pPr algn="ctr" fontAlgn="b"/>
                      <a:r>
                        <a:rPr lang="en-US" sz="1600" b="1" i="0" u="none" strike="noStrike" dirty="0">
                          <a:solidFill>
                            <a:srgbClr val="000000"/>
                          </a:solidFill>
                          <a:effectLst/>
                          <a:latin typeface="Calibri" panose="020F0502020204030204" pitchFamily="34" charset="0"/>
                        </a:rPr>
                        <a:t>2005</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2006</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2007</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2008</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2009</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2010</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2011</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2012</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2013</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2014</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2015</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2016</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2017</a:t>
                      </a:r>
                    </a:p>
                  </a:txBody>
                  <a:tcPr marL="8162" marR="8162" marT="6123" marB="0" anchor="b">
                    <a:lnL>
                      <a:noFill/>
                    </a:lnL>
                    <a:lnR>
                      <a:noFill/>
                    </a:lnR>
                    <a:lnT>
                      <a:noFill/>
                    </a:lnT>
                    <a:lnB>
                      <a:noFill/>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2018</a:t>
                      </a:r>
                    </a:p>
                  </a:txBody>
                  <a:tcPr marL="8162" marR="8162" marT="6123" marB="0" anchor="b">
                    <a:lnL>
                      <a:noFill/>
                    </a:lnL>
                    <a:lnR>
                      <a:noFill/>
                    </a:lnR>
                    <a:lnT>
                      <a:noFill/>
                    </a:lnT>
                    <a:lnB>
                      <a:noFill/>
                    </a:lnB>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93424635"/>
              </p:ext>
            </p:extLst>
          </p:nvPr>
        </p:nvGraphicFramePr>
        <p:xfrm>
          <a:off x="227012" y="1371600"/>
          <a:ext cx="11458902" cy="499926"/>
        </p:xfrm>
        <a:graphic>
          <a:graphicData uri="http://schemas.openxmlformats.org/drawingml/2006/table">
            <a:tbl>
              <a:tblPr/>
              <a:tblGrid>
                <a:gridCol w="818493"/>
                <a:gridCol w="818493"/>
                <a:gridCol w="818493"/>
                <a:gridCol w="818493"/>
                <a:gridCol w="818493"/>
                <a:gridCol w="818493"/>
                <a:gridCol w="818493"/>
                <a:gridCol w="818493"/>
                <a:gridCol w="818493"/>
                <a:gridCol w="818493"/>
                <a:gridCol w="818493"/>
                <a:gridCol w="818493"/>
                <a:gridCol w="818493"/>
                <a:gridCol w="818493"/>
              </a:tblGrid>
              <a:tr h="109400">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a:solidFill>
                            <a:srgbClr val="FFFFFF"/>
                          </a:solidFill>
                          <a:effectLst/>
                          <a:latin typeface="Calibri" panose="020F0502020204030204" pitchFamily="34" charset="0"/>
                        </a:rPr>
                        <a:t>GFDL</a:t>
                      </a: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SHIPS</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SHIPS</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GFDL</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smtClean="0">
                          <a:solidFill>
                            <a:srgbClr val="FFFFFF"/>
                          </a:solidFill>
                          <a:effectLst/>
                          <a:latin typeface="Calibri" panose="020F0502020204030204" pitchFamily="34" charset="0"/>
                        </a:rPr>
                        <a:t>GFDL</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smtClean="0">
                          <a:solidFill>
                            <a:srgbClr val="FFFFFF"/>
                          </a:solidFill>
                          <a:effectLst/>
                          <a:latin typeface="Calibri" panose="020F0502020204030204" pitchFamily="34" charset="0"/>
                        </a:rPr>
                        <a:t>GFDL</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smtClean="0">
                          <a:solidFill>
                            <a:srgbClr val="FFFFFF"/>
                          </a:solidFill>
                          <a:effectLst/>
                          <a:latin typeface="Calibri" panose="020F0502020204030204" pitchFamily="34" charset="0"/>
                        </a:rPr>
                        <a:t>GFDL</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FF0000"/>
                    </a:solidFill>
                  </a:tcPr>
                </a:tc>
                <a:tc>
                  <a:txBody>
                    <a:bodyPr/>
                    <a:lstStyle/>
                    <a:p>
                      <a:pPr algn="ctr" fontAlgn="b"/>
                      <a:r>
                        <a:rPr lang="en-US" sz="1600" b="0" i="0" u="none" strike="noStrike" dirty="0">
                          <a:solidFill>
                            <a:srgbClr val="FFFFFF"/>
                          </a:solidFill>
                          <a:effectLst/>
                          <a:latin typeface="Calibri" panose="020F0502020204030204" pitchFamily="34" charset="0"/>
                        </a:rPr>
                        <a:t>SHIPS</a:t>
                      </a: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SHIPS</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SHIPS</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SHIPS</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0000FF"/>
                    </a:solidFill>
                  </a:tcPr>
                </a:tc>
                <a:tc>
                  <a:txBody>
                    <a:bodyPr/>
                    <a:lstStyle/>
                    <a:p>
                      <a:pPr algn="ctr" fontAlgn="b"/>
                      <a:r>
                        <a:rPr lang="en-US" sz="1600" b="0" i="0" u="none" strike="noStrike" dirty="0" smtClean="0">
                          <a:solidFill>
                            <a:srgbClr val="FFFFFF"/>
                          </a:solidFill>
                          <a:effectLst/>
                          <a:latin typeface="Calibri" panose="020F0502020204030204" pitchFamily="34" charset="0"/>
                        </a:rPr>
                        <a:t>SHIPS</a:t>
                      </a:r>
                      <a:endParaRPr lang="en-US" sz="1600" b="0" i="0" u="none" strike="noStrike" dirty="0">
                        <a:solidFill>
                          <a:srgbClr val="FFFFFF"/>
                        </a:solidFill>
                        <a:effectLst/>
                        <a:latin typeface="Calibri" panose="020F0502020204030204" pitchFamily="34" charset="0"/>
                      </a:endParaRPr>
                    </a:p>
                  </a:txBody>
                  <a:tcPr marL="8162" marR="8162" marT="6123" marB="0" anchor="b">
                    <a:lnL>
                      <a:noFill/>
                    </a:lnL>
                    <a:lnR>
                      <a:noFill/>
                    </a:lnR>
                    <a:lnT>
                      <a:noFill/>
                    </a:lnT>
                    <a:lnB>
                      <a:noFill/>
                    </a:lnB>
                    <a:solidFill>
                      <a:srgbClr val="0000FF"/>
                    </a:solidFill>
                  </a:tcPr>
                </a:tc>
              </a:tr>
              <a:tr h="207100">
                <a:tc>
                  <a:txBody>
                    <a:bodyPr/>
                    <a:lstStyle/>
                    <a:p>
                      <a:pPr algn="ctr" fontAlgn="b"/>
                      <a:r>
                        <a:rPr lang="en-US" sz="1600" b="1" i="0" u="none" strike="noStrike" dirty="0" smtClean="0">
                          <a:solidFill>
                            <a:srgbClr val="000000"/>
                          </a:solidFill>
                          <a:effectLst/>
                          <a:latin typeface="Calibri" panose="020F0502020204030204" pitchFamily="34" charset="0"/>
                        </a:rPr>
                        <a:t>1991</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1992</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1993</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1994</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1995</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1996</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1997</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1998</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1999</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2000</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2001</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2002</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2003</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c>
                  <a:txBody>
                    <a:bodyPr/>
                    <a:lstStyle/>
                    <a:p>
                      <a:pPr algn="ctr" fontAlgn="b"/>
                      <a:r>
                        <a:rPr lang="en-US" sz="1600" b="1" i="0" u="none" strike="noStrike" dirty="0" smtClean="0">
                          <a:solidFill>
                            <a:srgbClr val="000000"/>
                          </a:solidFill>
                          <a:effectLst/>
                          <a:latin typeface="Calibri" panose="020F0502020204030204" pitchFamily="34" charset="0"/>
                        </a:rPr>
                        <a:t>2004</a:t>
                      </a:r>
                      <a:endParaRPr lang="en-US" sz="1600" b="1" i="0" u="none" strike="noStrike" dirty="0">
                        <a:solidFill>
                          <a:srgbClr val="000000"/>
                        </a:solidFill>
                        <a:effectLst/>
                        <a:latin typeface="Calibri" panose="020F0502020204030204" pitchFamily="34" charset="0"/>
                      </a:endParaRPr>
                    </a:p>
                  </a:txBody>
                  <a:tcPr marL="8162" marR="8162" marT="6123" marB="0" anchor="b">
                    <a:lnL>
                      <a:noFill/>
                    </a:lnL>
                    <a:lnR>
                      <a:noFill/>
                    </a:lnR>
                    <a:lnT>
                      <a:noFill/>
                    </a:lnT>
                    <a:lnB>
                      <a:noFill/>
                    </a:lnB>
                    <a:solidFill>
                      <a:srgbClr val="FFFFFF"/>
                    </a:solidFill>
                  </a:tcPr>
                </a:tc>
              </a:tr>
            </a:tbl>
          </a:graphicData>
        </a:graphic>
      </p:graphicFrame>
      <p:sp>
        <p:nvSpPr>
          <p:cNvPr id="5" name="Rectangle 4"/>
          <p:cNvSpPr/>
          <p:nvPr/>
        </p:nvSpPr>
        <p:spPr>
          <a:xfrm>
            <a:off x="8380412" y="1981200"/>
            <a:ext cx="3352800" cy="5334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12813" y="3124200"/>
            <a:ext cx="2590800" cy="369332"/>
          </a:xfrm>
          <a:prstGeom prst="rect">
            <a:avLst/>
          </a:prstGeom>
          <a:solidFill>
            <a:srgbClr val="FF0000"/>
          </a:solidFill>
        </p:spPr>
        <p:txBody>
          <a:bodyPr wrap="square" rtlCol="0">
            <a:spAutoFit/>
          </a:bodyPr>
          <a:lstStyle/>
          <a:p>
            <a:pPr algn="ctr"/>
            <a:r>
              <a:rPr lang="en-US" b="1" dirty="0" smtClean="0">
                <a:solidFill>
                  <a:srgbClr val="FFFFFF"/>
                </a:solidFill>
              </a:rPr>
              <a:t>Dynamical models</a:t>
            </a:r>
          </a:p>
        </p:txBody>
      </p:sp>
      <p:sp>
        <p:nvSpPr>
          <p:cNvPr id="12" name="TextBox 11"/>
          <p:cNvSpPr txBox="1"/>
          <p:nvPr/>
        </p:nvSpPr>
        <p:spPr>
          <a:xfrm>
            <a:off x="912812" y="3581400"/>
            <a:ext cx="2588937" cy="369332"/>
          </a:xfrm>
          <a:prstGeom prst="rect">
            <a:avLst/>
          </a:prstGeom>
          <a:solidFill>
            <a:srgbClr val="0000FF"/>
          </a:solidFill>
        </p:spPr>
        <p:txBody>
          <a:bodyPr wrap="square" rtlCol="0">
            <a:spAutoFit/>
          </a:bodyPr>
          <a:lstStyle/>
          <a:p>
            <a:pPr algn="ctr"/>
            <a:r>
              <a:rPr lang="en-US" b="1" dirty="0" smtClean="0">
                <a:solidFill>
                  <a:srgbClr val="FFFFFF"/>
                </a:solidFill>
              </a:rPr>
              <a:t>Statistical (AI) models</a:t>
            </a:r>
          </a:p>
        </p:txBody>
      </p:sp>
    </p:spTree>
    <p:extLst>
      <p:ext uri="{BB962C8B-B14F-4D97-AF65-F5344CB8AC3E}">
        <p14:creationId xmlns:p14="http://schemas.microsoft.com/office/powerpoint/2010/main" val="41069869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for AI Intensity Models</a:t>
            </a:r>
            <a:endParaRPr lang="en-US" dirty="0"/>
          </a:p>
        </p:txBody>
      </p:sp>
      <p:sp>
        <p:nvSpPr>
          <p:cNvPr id="3" name="Content Placeholder 2"/>
          <p:cNvSpPr>
            <a:spLocks noGrp="1"/>
          </p:cNvSpPr>
          <p:nvPr>
            <p:ph idx="1"/>
          </p:nvPr>
        </p:nvSpPr>
        <p:spPr>
          <a:xfrm>
            <a:off x="609441" y="1295401"/>
            <a:ext cx="11376237" cy="4830763"/>
          </a:xfrm>
        </p:spPr>
        <p:txBody>
          <a:bodyPr/>
          <a:lstStyle/>
          <a:p>
            <a:r>
              <a:rPr lang="en-US" sz="2800" dirty="0" smtClean="0"/>
              <a:t>SHIPS/LGEM focused on improving input variables </a:t>
            </a:r>
            <a:endParaRPr lang="en-US" dirty="0" smtClean="0"/>
          </a:p>
          <a:p>
            <a:pPr lvl="1"/>
            <a:r>
              <a:rPr lang="en-US" sz="2400" dirty="0" smtClean="0"/>
              <a:t>2018 models include GFS forecasts, SST analyses, NCODA sub-surface ocean profiles, GOES IR data</a:t>
            </a:r>
          </a:p>
          <a:p>
            <a:pPr lvl="1"/>
            <a:r>
              <a:rPr lang="en-US" sz="2400" dirty="0" smtClean="0"/>
              <a:t>Experimental versions show improvement with microwave imagery</a:t>
            </a:r>
          </a:p>
          <a:p>
            <a:r>
              <a:rPr lang="en-US" sz="2800" dirty="0" smtClean="0"/>
              <a:t>Can more sophisticated AI techniques improve SHIPS/LGEM forecasts?</a:t>
            </a:r>
          </a:p>
          <a:p>
            <a:pPr lvl="1"/>
            <a:r>
              <a:rPr lang="en-US" sz="2400" dirty="0" smtClean="0"/>
              <a:t>JHT projects to use Advanced IT methods</a:t>
            </a:r>
          </a:p>
          <a:p>
            <a:pPr lvl="2"/>
            <a:r>
              <a:rPr lang="en-US" sz="2000" dirty="0" smtClean="0"/>
              <a:t>Evolutionary programming, Support Vector Machines, Random Forests, Neural Networks</a:t>
            </a:r>
          </a:p>
          <a:p>
            <a:r>
              <a:rPr lang="en-US" sz="2800" dirty="0" smtClean="0"/>
              <a:t>Future focus on AI </a:t>
            </a:r>
            <a:r>
              <a:rPr lang="en-US" sz="2800" dirty="0" smtClean="0"/>
              <a:t>for: </a:t>
            </a:r>
          </a:p>
          <a:p>
            <a:pPr marL="914400" lvl="1" indent="-457200">
              <a:buFont typeface="+mj-lt"/>
              <a:buAutoNum type="arabicPeriod"/>
            </a:pPr>
            <a:r>
              <a:rPr lang="en-US" sz="2400" dirty="0"/>
              <a:t>M</a:t>
            </a:r>
            <a:r>
              <a:rPr lang="en-US" sz="2400" dirty="0" smtClean="0"/>
              <a:t>ulti</a:t>
            </a:r>
            <a:r>
              <a:rPr lang="en-US" sz="2400" dirty="0" smtClean="0"/>
              <a:t>-model intensity </a:t>
            </a:r>
            <a:r>
              <a:rPr lang="en-US" sz="2400" dirty="0" smtClean="0"/>
              <a:t>ensembles</a:t>
            </a:r>
            <a:endParaRPr lang="en-US" sz="2400" dirty="0"/>
          </a:p>
          <a:p>
            <a:pPr marL="914400" lvl="1" indent="-457200">
              <a:buFont typeface="+mj-lt"/>
              <a:buAutoNum type="arabicPeriod"/>
            </a:pPr>
            <a:r>
              <a:rPr lang="en-US" sz="2400" dirty="0" smtClean="0"/>
              <a:t>Rapid intensification</a:t>
            </a:r>
            <a:endParaRPr lang="en-US" sz="2400" dirty="0"/>
          </a:p>
          <a:p>
            <a:pPr marL="914400" lvl="1" indent="-457200">
              <a:buFont typeface="+mj-lt"/>
              <a:buAutoNum type="arabicPeriod"/>
            </a:pPr>
            <a:r>
              <a:rPr lang="en-US" sz="2400" dirty="0" smtClean="0"/>
              <a:t>Forecast </a:t>
            </a:r>
            <a:r>
              <a:rPr lang="en-US" sz="2400" dirty="0" smtClean="0"/>
              <a:t>uncertainty </a:t>
            </a:r>
          </a:p>
          <a:p>
            <a:endParaRPr lang="en-US" sz="2000" dirty="0" smtClean="0"/>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14</a:t>
            </a:fld>
            <a:endParaRPr lang="en-US" dirty="0"/>
          </a:p>
        </p:txBody>
      </p:sp>
    </p:spTree>
    <p:extLst>
      <p:ext uri="{BB962C8B-B14F-4D97-AF65-F5344CB8AC3E}">
        <p14:creationId xmlns:p14="http://schemas.microsoft.com/office/powerpoint/2010/main" val="20291902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a:t>
            </a:r>
            <a:r>
              <a:rPr lang="en-US" dirty="0" err="1" smtClean="0"/>
              <a:t>hr</a:t>
            </a:r>
            <a:r>
              <a:rPr lang="en-US" dirty="0" smtClean="0"/>
              <a:t> Intensity Change PDF</a:t>
            </a:r>
            <a:br>
              <a:rPr lang="en-US" dirty="0" smtClean="0"/>
            </a:br>
            <a:r>
              <a:rPr lang="en-US" sz="3200" dirty="0" smtClean="0"/>
              <a:t>1982-2018 Atlantic Over-Water Cases</a:t>
            </a:r>
            <a:endParaRPr lang="en-US" sz="3200" dirty="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15</a:t>
            </a:fld>
            <a:endParaRPr lang="en-US"/>
          </a:p>
        </p:txBody>
      </p:sp>
      <p:sp>
        <p:nvSpPr>
          <p:cNvPr id="6" name="TextBox 5"/>
          <p:cNvSpPr txBox="1"/>
          <p:nvPr/>
        </p:nvSpPr>
        <p:spPr>
          <a:xfrm>
            <a:off x="2571934" y="5433021"/>
            <a:ext cx="5951982" cy="1200329"/>
          </a:xfrm>
          <a:prstGeom prst="rect">
            <a:avLst/>
          </a:prstGeom>
          <a:noFill/>
        </p:spPr>
        <p:txBody>
          <a:bodyPr wrap="none" rtlCol="0">
            <a:spAutoFit/>
          </a:bodyPr>
          <a:lstStyle/>
          <a:p>
            <a:r>
              <a:rPr lang="en-US" dirty="0" smtClean="0">
                <a:solidFill>
                  <a:schemeClr val="bg1"/>
                </a:solidFill>
              </a:rPr>
              <a:t>Mean:  4.3 </a:t>
            </a:r>
            <a:r>
              <a:rPr lang="en-US" dirty="0" err="1" smtClean="0">
                <a:solidFill>
                  <a:schemeClr val="bg1"/>
                </a:solidFill>
              </a:rPr>
              <a:t>kt</a:t>
            </a:r>
            <a:r>
              <a:rPr lang="en-US" dirty="0" smtClean="0">
                <a:solidFill>
                  <a:schemeClr val="bg1"/>
                </a:solidFill>
              </a:rPr>
              <a:t>      </a:t>
            </a:r>
            <a:r>
              <a:rPr lang="en-US" dirty="0" err="1" smtClean="0">
                <a:solidFill>
                  <a:schemeClr val="bg1"/>
                </a:solidFill>
              </a:rPr>
              <a:t>Std</a:t>
            </a:r>
            <a:r>
              <a:rPr lang="en-US" dirty="0" smtClean="0">
                <a:solidFill>
                  <a:schemeClr val="bg1"/>
                </a:solidFill>
              </a:rPr>
              <a:t> Dev: 15 </a:t>
            </a:r>
            <a:r>
              <a:rPr lang="en-US" dirty="0" err="1" smtClean="0">
                <a:solidFill>
                  <a:schemeClr val="bg1"/>
                </a:solidFill>
              </a:rPr>
              <a:t>kt</a:t>
            </a:r>
            <a:r>
              <a:rPr lang="en-US" dirty="0" smtClean="0">
                <a:solidFill>
                  <a:schemeClr val="bg1"/>
                </a:solidFill>
              </a:rPr>
              <a:t>     Range -55 </a:t>
            </a:r>
            <a:r>
              <a:rPr lang="en-US" dirty="0" err="1" smtClean="0">
                <a:solidFill>
                  <a:schemeClr val="bg1"/>
                </a:solidFill>
              </a:rPr>
              <a:t>kt</a:t>
            </a:r>
            <a:r>
              <a:rPr lang="en-US" dirty="0" smtClean="0">
                <a:solidFill>
                  <a:schemeClr val="bg1"/>
                </a:solidFill>
              </a:rPr>
              <a:t> to +95 </a:t>
            </a:r>
            <a:r>
              <a:rPr lang="en-US" dirty="0" err="1" smtClean="0">
                <a:solidFill>
                  <a:schemeClr val="bg1"/>
                </a:solidFill>
              </a:rPr>
              <a:t>kt</a:t>
            </a:r>
            <a:endParaRPr lang="en-US" dirty="0" smtClean="0">
              <a:solidFill>
                <a:schemeClr val="bg1"/>
              </a:solidFill>
            </a:endParaRPr>
          </a:p>
          <a:p>
            <a:endParaRPr lang="en-US" dirty="0" smtClean="0">
              <a:solidFill>
                <a:schemeClr val="bg1"/>
              </a:solidFill>
            </a:endParaRPr>
          </a:p>
          <a:p>
            <a:r>
              <a:rPr lang="en-US" dirty="0" smtClean="0">
                <a:solidFill>
                  <a:schemeClr val="bg1"/>
                </a:solidFill>
              </a:rPr>
              <a:t>4</a:t>
            </a:r>
            <a:r>
              <a:rPr lang="en-US" baseline="30000" dirty="0" smtClean="0">
                <a:solidFill>
                  <a:schemeClr val="bg1"/>
                </a:solidFill>
              </a:rPr>
              <a:t>th</a:t>
            </a:r>
            <a:r>
              <a:rPr lang="en-US" dirty="0" smtClean="0">
                <a:solidFill>
                  <a:schemeClr val="bg1"/>
                </a:solidFill>
              </a:rPr>
              <a:t> percentile:  -25 </a:t>
            </a:r>
            <a:r>
              <a:rPr lang="en-US" dirty="0" err="1" smtClean="0">
                <a:solidFill>
                  <a:schemeClr val="bg1"/>
                </a:solidFill>
              </a:rPr>
              <a:t>kt</a:t>
            </a:r>
            <a:r>
              <a:rPr lang="en-US" dirty="0" smtClean="0">
                <a:solidFill>
                  <a:schemeClr val="bg1"/>
                </a:solidFill>
              </a:rPr>
              <a:t>      96</a:t>
            </a:r>
            <a:r>
              <a:rPr lang="en-US" baseline="30000" dirty="0" smtClean="0">
                <a:solidFill>
                  <a:schemeClr val="bg1"/>
                </a:solidFill>
              </a:rPr>
              <a:t>th</a:t>
            </a:r>
            <a:r>
              <a:rPr lang="en-US" dirty="0" smtClean="0">
                <a:solidFill>
                  <a:schemeClr val="bg1"/>
                </a:solidFill>
              </a:rPr>
              <a:t> percentile:  +30 </a:t>
            </a:r>
            <a:r>
              <a:rPr lang="en-US" dirty="0" err="1" smtClean="0">
                <a:solidFill>
                  <a:schemeClr val="bg1"/>
                </a:solidFill>
              </a:rPr>
              <a:t>kt</a:t>
            </a:r>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1320457" y="1312725"/>
            <a:ext cx="9456285" cy="3997678"/>
          </a:xfrm>
          <a:prstGeom prst="rect">
            <a:avLst/>
          </a:prstGeom>
        </p:spPr>
      </p:pic>
      <p:sp>
        <p:nvSpPr>
          <p:cNvPr id="12" name="Right Arrow 11"/>
          <p:cNvSpPr/>
          <p:nvPr/>
        </p:nvSpPr>
        <p:spPr>
          <a:xfrm>
            <a:off x="7000249" y="1524000"/>
            <a:ext cx="1304204"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5332412" y="1528893"/>
            <a:ext cx="1304204" cy="484632"/>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46812" y="1977607"/>
            <a:ext cx="1301070" cy="369332"/>
          </a:xfrm>
          <a:prstGeom prst="rect">
            <a:avLst/>
          </a:prstGeom>
          <a:noFill/>
        </p:spPr>
        <p:txBody>
          <a:bodyPr wrap="none" rtlCol="0">
            <a:spAutoFit/>
          </a:bodyPr>
          <a:lstStyle/>
          <a:p>
            <a:r>
              <a:rPr lang="en-US" dirty="0" smtClean="0"/>
              <a:t>No       Yes</a:t>
            </a:r>
            <a:endParaRPr lang="en-US" dirty="0"/>
          </a:p>
        </p:txBody>
      </p:sp>
      <p:cxnSp>
        <p:nvCxnSpPr>
          <p:cNvPr id="5" name="Straight Connector 4"/>
          <p:cNvCxnSpPr/>
          <p:nvPr/>
        </p:nvCxnSpPr>
        <p:spPr>
          <a:xfrm flipV="1">
            <a:off x="6856412" y="1524000"/>
            <a:ext cx="0" cy="312420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856412" y="3048000"/>
            <a:ext cx="2250548" cy="369332"/>
          </a:xfrm>
          <a:prstGeom prst="rect">
            <a:avLst/>
          </a:prstGeom>
          <a:noFill/>
        </p:spPr>
        <p:txBody>
          <a:bodyPr wrap="none" rtlCol="0">
            <a:spAutoFit/>
          </a:bodyPr>
          <a:lstStyle/>
          <a:p>
            <a:r>
              <a:rPr lang="en-US" dirty="0" smtClean="0">
                <a:solidFill>
                  <a:srgbClr val="FF00FF"/>
                </a:solidFill>
              </a:rPr>
              <a:t>Rapid intensification</a:t>
            </a:r>
            <a:endParaRPr lang="en-US" dirty="0">
              <a:solidFill>
                <a:srgbClr val="FF00FF"/>
              </a:solidFill>
            </a:endParaRPr>
          </a:p>
        </p:txBody>
      </p:sp>
    </p:spTree>
    <p:extLst>
      <p:ext uri="{BB962C8B-B14F-4D97-AF65-F5344CB8AC3E}">
        <p14:creationId xmlns:p14="http://schemas.microsoft.com/office/powerpoint/2010/main" val="31851502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98621"/>
            <a:ext cx="9829800" cy="884238"/>
          </a:xfrm>
        </p:spPr>
        <p:txBody>
          <a:bodyPr/>
          <a:lstStyle/>
          <a:p>
            <a:r>
              <a:rPr lang="en-US" dirty="0" smtClean="0"/>
              <a:t>Operational Statistical </a:t>
            </a:r>
            <a:br>
              <a:rPr lang="en-US" dirty="0" smtClean="0"/>
            </a:br>
            <a:r>
              <a:rPr lang="en-US" dirty="0" smtClean="0"/>
              <a:t>RI Classification Models</a:t>
            </a:r>
            <a:endParaRPr lang="en-US" dirty="0"/>
          </a:p>
        </p:txBody>
      </p:sp>
      <p:sp>
        <p:nvSpPr>
          <p:cNvPr id="3" name="Content Placeholder 2"/>
          <p:cNvSpPr>
            <a:spLocks noGrp="1"/>
          </p:cNvSpPr>
          <p:nvPr>
            <p:ph idx="1"/>
          </p:nvPr>
        </p:nvSpPr>
        <p:spPr>
          <a:xfrm>
            <a:off x="609441" y="1295401"/>
            <a:ext cx="11274663" cy="4830763"/>
          </a:xfrm>
        </p:spPr>
        <p:txBody>
          <a:bodyPr/>
          <a:lstStyle/>
          <a:p>
            <a:r>
              <a:rPr lang="en-US" dirty="0" smtClean="0"/>
              <a:t>Use subset of SHIPS model predictors to estimate RI probability</a:t>
            </a:r>
          </a:p>
          <a:p>
            <a:pPr lvl="1"/>
            <a:r>
              <a:rPr lang="en-US" dirty="0" smtClean="0"/>
              <a:t>Kaplan SHIPS-RI </a:t>
            </a:r>
          </a:p>
          <a:p>
            <a:pPr lvl="2"/>
            <a:r>
              <a:rPr lang="en-US" dirty="0" smtClean="0"/>
              <a:t>Discriminant analysis</a:t>
            </a:r>
          </a:p>
          <a:p>
            <a:pPr lvl="1"/>
            <a:r>
              <a:rPr lang="en-US" dirty="0" err="1" smtClean="0"/>
              <a:t>Rozoff</a:t>
            </a:r>
            <a:r>
              <a:rPr lang="en-US" dirty="0" smtClean="0"/>
              <a:t> RI </a:t>
            </a:r>
          </a:p>
          <a:p>
            <a:pPr lvl="2"/>
            <a:r>
              <a:rPr lang="en-US" dirty="0"/>
              <a:t>L</a:t>
            </a:r>
            <a:r>
              <a:rPr lang="en-US" dirty="0" smtClean="0"/>
              <a:t>ogistic regression and Bayesian versions</a:t>
            </a:r>
          </a:p>
          <a:p>
            <a:r>
              <a:rPr lang="en-US" dirty="0" smtClean="0"/>
              <a:t>Use intensity forecasts as input to logistic regression</a:t>
            </a:r>
          </a:p>
          <a:p>
            <a:pPr lvl="1"/>
            <a:r>
              <a:rPr lang="en-US" dirty="0" smtClean="0"/>
              <a:t>Deterministic To Probabilistic Statistical (DTOPS) model</a:t>
            </a:r>
          </a:p>
          <a:p>
            <a:pPr lvl="2"/>
            <a:r>
              <a:rPr lang="en-US" i="1" dirty="0" smtClean="0"/>
              <a:t>DTOPS input:  </a:t>
            </a:r>
            <a:r>
              <a:rPr lang="en-US" dirty="0" smtClean="0"/>
              <a:t>HWRF, GFS, ECMWF, SHIPS, LGEM</a:t>
            </a:r>
            <a:endParaRPr lang="en-US" dirty="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16</a:t>
            </a:fld>
            <a:endParaRPr lang="en-US"/>
          </a:p>
        </p:txBody>
      </p:sp>
    </p:spTree>
    <p:extLst>
      <p:ext uri="{BB962C8B-B14F-4D97-AF65-F5344CB8AC3E}">
        <p14:creationId xmlns:p14="http://schemas.microsoft.com/office/powerpoint/2010/main" val="29536428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Brier Skill Scores for RI Forecasts</a:t>
            </a:r>
            <a:endParaRPr lang="en-US" dirty="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17</a:t>
            </a:fld>
            <a:endParaRPr lang="en-US"/>
          </a:p>
        </p:txBody>
      </p:sp>
      <p:pic>
        <p:nvPicPr>
          <p:cNvPr id="5" name="Picture 4"/>
          <p:cNvPicPr>
            <a:picLocks noChangeAspect="1"/>
          </p:cNvPicPr>
          <p:nvPr/>
        </p:nvPicPr>
        <p:blipFill>
          <a:blip r:embed="rId3"/>
          <a:stretch>
            <a:fillRect/>
          </a:stretch>
        </p:blipFill>
        <p:spPr>
          <a:xfrm>
            <a:off x="6195986" y="2108775"/>
            <a:ext cx="5688118" cy="3120788"/>
          </a:xfrm>
          <a:prstGeom prst="rect">
            <a:avLst/>
          </a:prstGeom>
        </p:spPr>
      </p:pic>
      <p:pic>
        <p:nvPicPr>
          <p:cNvPr id="6" name="Picture 5"/>
          <p:cNvPicPr>
            <a:picLocks noChangeAspect="1"/>
          </p:cNvPicPr>
          <p:nvPr/>
        </p:nvPicPr>
        <p:blipFill>
          <a:blip r:embed="rId4"/>
          <a:stretch>
            <a:fillRect/>
          </a:stretch>
        </p:blipFill>
        <p:spPr>
          <a:xfrm>
            <a:off x="203147" y="2108775"/>
            <a:ext cx="5688118" cy="3120788"/>
          </a:xfrm>
          <a:prstGeom prst="rect">
            <a:avLst/>
          </a:prstGeom>
        </p:spPr>
      </p:pic>
      <p:sp>
        <p:nvSpPr>
          <p:cNvPr id="7" name="TextBox 6"/>
          <p:cNvSpPr txBox="1"/>
          <p:nvPr/>
        </p:nvSpPr>
        <p:spPr>
          <a:xfrm>
            <a:off x="2513012" y="1524000"/>
            <a:ext cx="1097576" cy="584776"/>
          </a:xfrm>
          <a:prstGeom prst="rect">
            <a:avLst/>
          </a:prstGeom>
          <a:noFill/>
        </p:spPr>
        <p:txBody>
          <a:bodyPr wrap="none" rtlCol="0">
            <a:spAutoFit/>
          </a:bodyPr>
          <a:lstStyle/>
          <a:p>
            <a:r>
              <a:rPr lang="en-US" sz="3200" dirty="0" smtClean="0">
                <a:solidFill>
                  <a:schemeClr val="bg1"/>
                </a:solidFill>
              </a:rPr>
              <a:t>2017</a:t>
            </a:r>
            <a:endParaRPr lang="en-US" sz="3200" dirty="0">
              <a:solidFill>
                <a:schemeClr val="bg1"/>
              </a:solidFill>
            </a:endParaRPr>
          </a:p>
        </p:txBody>
      </p:sp>
      <p:sp>
        <p:nvSpPr>
          <p:cNvPr id="8" name="TextBox 7"/>
          <p:cNvSpPr txBox="1"/>
          <p:nvPr/>
        </p:nvSpPr>
        <p:spPr>
          <a:xfrm>
            <a:off x="8685212" y="1524000"/>
            <a:ext cx="1097576" cy="584776"/>
          </a:xfrm>
          <a:prstGeom prst="rect">
            <a:avLst/>
          </a:prstGeom>
          <a:noFill/>
        </p:spPr>
        <p:txBody>
          <a:bodyPr wrap="none" rtlCol="0">
            <a:spAutoFit/>
          </a:bodyPr>
          <a:lstStyle/>
          <a:p>
            <a:r>
              <a:rPr lang="en-US" sz="3200" dirty="0" smtClean="0">
                <a:solidFill>
                  <a:schemeClr val="bg1"/>
                </a:solidFill>
              </a:rPr>
              <a:t>2018</a:t>
            </a:r>
            <a:endParaRPr lang="en-US" sz="3200" dirty="0">
              <a:solidFill>
                <a:schemeClr val="bg1"/>
              </a:solidFill>
            </a:endParaRPr>
          </a:p>
        </p:txBody>
      </p:sp>
    </p:spTree>
    <p:extLst>
      <p:ext uri="{BB962C8B-B14F-4D97-AF65-F5344CB8AC3E}">
        <p14:creationId xmlns:p14="http://schemas.microsoft.com/office/powerpoint/2010/main" val="19022464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GLM to Improve the RII</a:t>
            </a:r>
            <a:endParaRPr lang="en-US" dirty="0"/>
          </a:p>
        </p:txBody>
      </p:sp>
      <p:sp>
        <p:nvSpPr>
          <p:cNvPr id="3" name="Content Placeholder 2"/>
          <p:cNvSpPr>
            <a:spLocks noGrp="1"/>
          </p:cNvSpPr>
          <p:nvPr>
            <p:ph idx="1"/>
          </p:nvPr>
        </p:nvSpPr>
        <p:spPr/>
        <p:txBody>
          <a:bodyPr/>
          <a:lstStyle/>
          <a:p>
            <a:r>
              <a:rPr lang="en-US" dirty="0" smtClean="0"/>
              <a:t>Experimental tests using lightning in RII show improved skill</a:t>
            </a:r>
          </a:p>
          <a:p>
            <a:r>
              <a:rPr lang="en-US" dirty="0" smtClean="0"/>
              <a:t>Plan to run real-time experimental version this season</a:t>
            </a:r>
            <a:endParaRPr lang="en-US" dirty="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18</a:t>
            </a:fld>
            <a:endParaRPr lang="en-US"/>
          </a:p>
        </p:txBody>
      </p:sp>
      <p:pic>
        <p:nvPicPr>
          <p:cNvPr id="9" name="Picture 8"/>
          <p:cNvPicPr>
            <a:picLocks noChangeAspect="1"/>
          </p:cNvPicPr>
          <p:nvPr/>
        </p:nvPicPr>
        <p:blipFill>
          <a:blip r:embed="rId3"/>
          <a:stretch>
            <a:fillRect/>
          </a:stretch>
        </p:blipFill>
        <p:spPr>
          <a:xfrm>
            <a:off x="4494212" y="2590800"/>
            <a:ext cx="6400800" cy="3863546"/>
          </a:xfrm>
          <a:prstGeom prst="rect">
            <a:avLst/>
          </a:prstGeom>
          <a:solidFill>
            <a:srgbClr val="FFFFFF"/>
          </a:solidFill>
        </p:spPr>
      </p:pic>
      <p:sp>
        <p:nvSpPr>
          <p:cNvPr id="10" name="TextBox 9"/>
          <p:cNvSpPr txBox="1"/>
          <p:nvPr/>
        </p:nvSpPr>
        <p:spPr>
          <a:xfrm>
            <a:off x="989012" y="2971800"/>
            <a:ext cx="3056378" cy="2677656"/>
          </a:xfrm>
          <a:prstGeom prst="rect">
            <a:avLst/>
          </a:prstGeom>
          <a:noFill/>
        </p:spPr>
        <p:txBody>
          <a:bodyPr wrap="none" rtlCol="0">
            <a:spAutoFit/>
          </a:bodyPr>
          <a:lstStyle/>
          <a:p>
            <a:r>
              <a:rPr lang="en-US" sz="1400" b="1" u="sng" cap="small" dirty="0" smtClean="0">
                <a:solidFill>
                  <a:schemeClr val="bg1"/>
                </a:solidFill>
                <a:latin typeface="Arial"/>
                <a:cs typeface="Arial"/>
              </a:rPr>
              <a:t>RII predictors</a:t>
            </a:r>
          </a:p>
          <a:p>
            <a:r>
              <a:rPr lang="en-US" sz="1400" i="1" dirty="0" smtClean="0">
                <a:solidFill>
                  <a:schemeClr val="bg1"/>
                </a:solidFill>
                <a:latin typeface="Arial"/>
                <a:cs typeface="Arial"/>
              </a:rPr>
              <a:t>POT</a:t>
            </a:r>
            <a:r>
              <a:rPr lang="en-US" sz="1400" dirty="0" smtClean="0">
                <a:solidFill>
                  <a:schemeClr val="bg1"/>
                </a:solidFill>
                <a:latin typeface="Arial"/>
                <a:cs typeface="Arial"/>
              </a:rPr>
              <a:t>: SST Potential </a:t>
            </a:r>
          </a:p>
          <a:p>
            <a:r>
              <a:rPr lang="en-US" sz="1400" i="1" dirty="0" smtClean="0">
                <a:solidFill>
                  <a:schemeClr val="bg1"/>
                </a:solidFill>
                <a:latin typeface="Arial"/>
                <a:cs typeface="Arial"/>
              </a:rPr>
              <a:t>SHDC</a:t>
            </a:r>
            <a:r>
              <a:rPr lang="en-US" sz="1400" dirty="0" smtClean="0">
                <a:solidFill>
                  <a:schemeClr val="bg1"/>
                </a:solidFill>
                <a:latin typeface="Arial"/>
                <a:cs typeface="Arial"/>
              </a:rPr>
              <a:t>: Shear</a:t>
            </a:r>
          </a:p>
          <a:p>
            <a:r>
              <a:rPr lang="en-US" sz="1400" i="1" dirty="0" smtClean="0">
                <a:solidFill>
                  <a:schemeClr val="bg1"/>
                </a:solidFill>
                <a:latin typeface="Arial"/>
                <a:cs typeface="Arial"/>
              </a:rPr>
              <a:t>D200</a:t>
            </a:r>
            <a:r>
              <a:rPr lang="en-US" sz="1400" dirty="0" smtClean="0">
                <a:solidFill>
                  <a:schemeClr val="bg1"/>
                </a:solidFill>
                <a:latin typeface="Arial"/>
                <a:cs typeface="Arial"/>
              </a:rPr>
              <a:t>: Divergence</a:t>
            </a:r>
          </a:p>
          <a:p>
            <a:r>
              <a:rPr lang="en-US" sz="1400" i="1" dirty="0" smtClean="0">
                <a:solidFill>
                  <a:schemeClr val="bg1"/>
                </a:solidFill>
                <a:latin typeface="Arial"/>
                <a:cs typeface="Arial"/>
              </a:rPr>
              <a:t>PER</a:t>
            </a:r>
            <a:r>
              <a:rPr lang="en-US" sz="1400" dirty="0" smtClean="0">
                <a:solidFill>
                  <a:schemeClr val="bg1"/>
                </a:solidFill>
                <a:latin typeface="Arial"/>
                <a:cs typeface="Arial"/>
              </a:rPr>
              <a:t>: Persistence</a:t>
            </a:r>
          </a:p>
          <a:p>
            <a:r>
              <a:rPr lang="en-US" sz="1400" i="1" dirty="0" smtClean="0">
                <a:solidFill>
                  <a:schemeClr val="bg1"/>
                </a:solidFill>
                <a:latin typeface="Arial"/>
                <a:cs typeface="Arial"/>
              </a:rPr>
              <a:t>PC30</a:t>
            </a:r>
            <a:r>
              <a:rPr lang="en-US" sz="1400" dirty="0" smtClean="0">
                <a:solidFill>
                  <a:schemeClr val="bg1"/>
                </a:solidFill>
                <a:latin typeface="Arial"/>
                <a:cs typeface="Arial"/>
              </a:rPr>
              <a:t>: % IR pixels &lt; -30</a:t>
            </a:r>
            <a:r>
              <a:rPr lang="en-US" sz="1400" dirty="0">
                <a:solidFill>
                  <a:schemeClr val="bg1"/>
                </a:solidFill>
                <a:latin typeface="Arial"/>
                <a:cs typeface="Arial"/>
              </a:rPr>
              <a:t>°</a:t>
            </a:r>
            <a:r>
              <a:rPr lang="en-US" sz="1400" dirty="0" smtClean="0">
                <a:solidFill>
                  <a:schemeClr val="bg1"/>
                </a:solidFill>
                <a:latin typeface="Arial"/>
                <a:cs typeface="Arial"/>
              </a:rPr>
              <a:t>C</a:t>
            </a:r>
          </a:p>
          <a:p>
            <a:r>
              <a:rPr lang="en-US" sz="1400" i="1" dirty="0" smtClean="0">
                <a:solidFill>
                  <a:schemeClr val="bg1"/>
                </a:solidFill>
                <a:latin typeface="Arial"/>
                <a:cs typeface="Arial"/>
              </a:rPr>
              <a:t>TBSTDo</a:t>
            </a:r>
            <a:r>
              <a:rPr lang="en-US" sz="1400" dirty="0" smtClean="0">
                <a:solidFill>
                  <a:schemeClr val="bg1"/>
                </a:solidFill>
                <a:latin typeface="Arial"/>
                <a:cs typeface="Arial"/>
              </a:rPr>
              <a:t>: GOES IR brightness temp</a:t>
            </a:r>
          </a:p>
          <a:p>
            <a:r>
              <a:rPr lang="en-US" sz="1400" dirty="0" smtClean="0">
                <a:solidFill>
                  <a:schemeClr val="bg1"/>
                </a:solidFill>
                <a:latin typeface="Arial"/>
                <a:cs typeface="Arial"/>
              </a:rPr>
              <a:t>standard deviation</a:t>
            </a:r>
          </a:p>
          <a:p>
            <a:r>
              <a:rPr lang="en-US" sz="1400" i="1" dirty="0" smtClean="0">
                <a:solidFill>
                  <a:schemeClr val="bg1"/>
                </a:solidFill>
                <a:latin typeface="Arial"/>
                <a:cs typeface="Arial"/>
              </a:rPr>
              <a:t>OHC</a:t>
            </a:r>
            <a:r>
              <a:rPr lang="en-US" sz="1400" dirty="0" smtClean="0">
                <a:solidFill>
                  <a:schemeClr val="bg1"/>
                </a:solidFill>
                <a:latin typeface="Arial"/>
                <a:cs typeface="Arial"/>
              </a:rPr>
              <a:t>: Ocean heat content</a:t>
            </a:r>
          </a:p>
          <a:p>
            <a:r>
              <a:rPr lang="en-US" sz="1400" i="1" dirty="0" smtClean="0">
                <a:solidFill>
                  <a:schemeClr val="bg1"/>
                </a:solidFill>
                <a:latin typeface="Arial"/>
                <a:cs typeface="Arial"/>
              </a:rPr>
              <a:t>RHLO</a:t>
            </a:r>
            <a:r>
              <a:rPr lang="en-US" sz="1400" dirty="0" smtClean="0">
                <a:solidFill>
                  <a:schemeClr val="bg1"/>
                </a:solidFill>
                <a:latin typeface="Arial"/>
                <a:cs typeface="Arial"/>
              </a:rPr>
              <a:t>: Relative humidity </a:t>
            </a:r>
          </a:p>
          <a:p>
            <a:r>
              <a:rPr lang="en-US" sz="1400" i="1" dirty="0" smtClean="0">
                <a:solidFill>
                  <a:srgbClr val="FFFF00"/>
                </a:solidFill>
                <a:latin typeface="Arial"/>
                <a:cs typeface="Arial"/>
              </a:rPr>
              <a:t>LM02</a:t>
            </a:r>
            <a:r>
              <a:rPr lang="en-US" sz="1400" dirty="0" smtClean="0">
                <a:solidFill>
                  <a:srgbClr val="FFFF00"/>
                </a:solidFill>
                <a:latin typeface="Arial"/>
                <a:cs typeface="Arial"/>
              </a:rPr>
              <a:t>: Inner-core lightning</a:t>
            </a:r>
          </a:p>
          <a:p>
            <a:r>
              <a:rPr lang="en-US" sz="1400" i="1" dirty="0" smtClean="0">
                <a:solidFill>
                  <a:srgbClr val="FFFF00"/>
                </a:solidFill>
                <a:latin typeface="Arial"/>
                <a:cs typeface="Arial"/>
              </a:rPr>
              <a:t>LM24</a:t>
            </a:r>
            <a:r>
              <a:rPr lang="en-US" sz="1400" dirty="0" smtClean="0">
                <a:solidFill>
                  <a:srgbClr val="FFFF00"/>
                </a:solidFill>
                <a:latin typeface="Arial"/>
                <a:cs typeface="Arial"/>
              </a:rPr>
              <a:t>: Outer-rainband lightning </a:t>
            </a:r>
          </a:p>
        </p:txBody>
      </p:sp>
      <p:sp>
        <p:nvSpPr>
          <p:cNvPr id="11" name="TextBox 10"/>
          <p:cNvSpPr txBox="1"/>
          <p:nvPr/>
        </p:nvSpPr>
        <p:spPr>
          <a:xfrm>
            <a:off x="8151812" y="6400800"/>
            <a:ext cx="2741871" cy="307777"/>
          </a:xfrm>
          <a:prstGeom prst="rect">
            <a:avLst/>
          </a:prstGeom>
          <a:noFill/>
        </p:spPr>
        <p:txBody>
          <a:bodyPr wrap="square" rtlCol="0">
            <a:spAutoFit/>
          </a:bodyPr>
          <a:lstStyle/>
          <a:p>
            <a:pPr algn="r"/>
            <a:r>
              <a:rPr lang="en-US" sz="1400" dirty="0" smtClean="0">
                <a:solidFill>
                  <a:srgbClr val="FFFFFF"/>
                </a:solidFill>
                <a:latin typeface="Arial" panose="020B0604020202020204" pitchFamily="34" charset="0"/>
                <a:cs typeface="Arial" panose="020B0604020202020204" pitchFamily="34" charset="0"/>
              </a:rPr>
              <a:t>Stevenson et al. (2014, MWR) </a:t>
            </a:r>
            <a:endParaRPr lang="en-US" sz="1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7438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837982" y="76200"/>
            <a:ext cx="10555184" cy="788894"/>
          </a:xfrm>
        </p:spPr>
        <p:txBody>
          <a:bodyPr>
            <a:normAutofit/>
          </a:bodyPr>
          <a:lstStyle/>
          <a:p>
            <a:r>
              <a:rPr lang="en-US" sz="4000" b="1" dirty="0" smtClean="0">
                <a:latin typeface="Calibri" pitchFamily="34" charset="0"/>
                <a:ea typeface="ＭＳ Ｐゴシック" pitchFamily="-110" charset="-128"/>
                <a:cs typeface="ＭＳ Ｐゴシック" pitchFamily="-110" charset="-128"/>
              </a:rPr>
              <a:t>Atlantic Intensity Error Trends</a:t>
            </a:r>
            <a:endParaRPr lang="en-US" sz="4000" b="1" dirty="0">
              <a:latin typeface="Calibri" pitchFamily="34" charset="0"/>
              <a:ea typeface="ＭＳ Ｐゴシック" pitchFamily="-110" charset="-128"/>
              <a:cs typeface="ＭＳ Ｐゴシック" pitchFamily="-110" charset="-128"/>
            </a:endParaRPr>
          </a:p>
        </p:txBody>
      </p:sp>
      <p:pic>
        <p:nvPicPr>
          <p:cNvPr id="5" name="Picture 8" descr="NOAA"/>
          <p:cNvPicPr>
            <a:picLocks noChangeAspect="1" noChangeArrowheads="1"/>
          </p:cNvPicPr>
          <p:nvPr/>
        </p:nvPicPr>
        <p:blipFill>
          <a:blip r:embed="rId3" cstate="print"/>
          <a:srcRect/>
          <a:stretch>
            <a:fillRect/>
          </a:stretch>
        </p:blipFill>
        <p:spPr bwMode="auto">
          <a:xfrm>
            <a:off x="203147" y="152400"/>
            <a:ext cx="609441" cy="457200"/>
          </a:xfrm>
          <a:prstGeom prst="rect">
            <a:avLst/>
          </a:prstGeom>
          <a:noFill/>
        </p:spPr>
      </p:pic>
      <p:pic>
        <p:nvPicPr>
          <p:cNvPr id="6" name="Picture 5" descr="WSFOLOGO"/>
          <p:cNvPicPr>
            <a:picLocks noChangeAspect="1" noChangeArrowheads="1"/>
          </p:cNvPicPr>
          <p:nvPr/>
        </p:nvPicPr>
        <p:blipFill>
          <a:blip r:embed="rId4" cstate="print"/>
          <a:srcRect/>
          <a:stretch>
            <a:fillRect/>
          </a:stretch>
        </p:blipFill>
        <p:spPr bwMode="auto">
          <a:xfrm>
            <a:off x="11376237" y="152400"/>
            <a:ext cx="618404" cy="457200"/>
          </a:xfrm>
          <a:prstGeom prst="rect">
            <a:avLst/>
          </a:prstGeom>
          <a:noFill/>
          <a:ln w="9525">
            <a:noFill/>
            <a:miter lim="800000"/>
            <a:headEnd/>
            <a:tailEnd/>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289" r="5146"/>
          <a:stretch/>
        </p:blipFill>
        <p:spPr>
          <a:xfrm>
            <a:off x="1539437" y="990600"/>
            <a:ext cx="8928745" cy="5486400"/>
          </a:xfrm>
          <a:prstGeom prst="rect">
            <a:avLst/>
          </a:prstGeom>
        </p:spPr>
      </p:pic>
      <p:sp>
        <p:nvSpPr>
          <p:cNvPr id="4" name="TextBox 3"/>
          <p:cNvSpPr txBox="1"/>
          <p:nvPr/>
        </p:nvSpPr>
        <p:spPr>
          <a:xfrm>
            <a:off x="5332412" y="4267200"/>
            <a:ext cx="44958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rgbClr val="7030A0"/>
                </a:solidFill>
                <a:effectLst/>
                <a:uLnTx/>
                <a:uFillTx/>
                <a:latin typeface="Arial" pitchFamily="34" charset="0"/>
                <a:ea typeface="+mn-ea"/>
                <a:cs typeface="Arial" pitchFamily="34" charset="0"/>
              </a:rPr>
              <a:t>Only small improvements between 1970-2009, but</a:t>
            </a:r>
            <a:r>
              <a:rPr kumimoji="0" lang="en-US" sz="1400" b="0" i="1"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1400" b="0" i="1" u="none" strike="noStrike" kern="1200" cap="none" spc="0" normalizeH="0" baseline="0" noProof="0" dirty="0" smtClean="0">
                <a:ln>
                  <a:noFill/>
                </a:ln>
                <a:solidFill>
                  <a:srgbClr val="7030A0"/>
                </a:solidFill>
                <a:effectLst/>
                <a:uLnTx/>
                <a:uFillTx/>
                <a:latin typeface="Arial" pitchFamily="34" charset="0"/>
                <a:ea typeface="+mn-ea"/>
                <a:cs typeface="Arial" pitchFamily="34" charset="0"/>
              </a:rPr>
              <a:t>errors have decreased more sharply this decade.</a:t>
            </a:r>
            <a:endParaRPr kumimoji="0" lang="en-US" sz="1400" b="0" i="1"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968560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
            <a:ext cx="12188824" cy="1470025"/>
          </a:xfrm>
        </p:spPr>
        <p:txBody>
          <a:bodyPr>
            <a:normAutofit/>
          </a:bodyPr>
          <a:lstStyle/>
          <a:p>
            <a:r>
              <a:rPr lang="en-US" sz="4800" dirty="0" smtClean="0"/>
              <a:t>Outline</a:t>
            </a:r>
            <a:endParaRPr lang="en-US" sz="4800" dirty="0"/>
          </a:p>
        </p:txBody>
      </p:sp>
      <p:sp>
        <p:nvSpPr>
          <p:cNvPr id="4" name="Slide Number Placeholder 3"/>
          <p:cNvSpPr>
            <a:spLocks noGrp="1"/>
          </p:cNvSpPr>
          <p:nvPr>
            <p:ph type="sldNum" sz="quarter" idx="12"/>
          </p:nvPr>
        </p:nvSpPr>
        <p:spPr/>
        <p:txBody>
          <a:bodyPr/>
          <a:lstStyle/>
          <a:p>
            <a:pPr>
              <a:defRPr/>
            </a:pPr>
            <a:fld id="{DC18D47B-1E94-4F97-A0DA-EE82D41CF46F}" type="slidenum">
              <a:rPr lang="en-US" smtClean="0"/>
              <a:pPr>
                <a:defRPr/>
              </a:pPr>
              <a:t>2</a:t>
            </a:fld>
            <a:endParaRPr lang="en-US"/>
          </a:p>
        </p:txBody>
      </p:sp>
      <p:sp>
        <p:nvSpPr>
          <p:cNvPr id="5" name="TextBox 4"/>
          <p:cNvSpPr txBox="1"/>
          <p:nvPr/>
        </p:nvSpPr>
        <p:spPr>
          <a:xfrm>
            <a:off x="914162" y="1143001"/>
            <a:ext cx="10766795" cy="5355312"/>
          </a:xfrm>
          <a:prstGeom prst="rect">
            <a:avLst/>
          </a:prstGeom>
          <a:noFill/>
        </p:spPr>
        <p:txBody>
          <a:bodyPr wrap="square" rtlCol="0">
            <a:spAutoFit/>
          </a:bodyPr>
          <a:lstStyle/>
          <a:p>
            <a:pPr algn="ctr"/>
            <a:endParaRPr lang="en-US" sz="2800" b="1" dirty="0" smtClean="0">
              <a:solidFill>
                <a:schemeClr val="bg1"/>
              </a:solidFill>
            </a:endParaRPr>
          </a:p>
          <a:p>
            <a:pPr marL="342900" indent="-342900">
              <a:spcAft>
                <a:spcPts val="1200"/>
              </a:spcAft>
              <a:buFont typeface="Arial" panose="020B0604020202020204" pitchFamily="34" charset="0"/>
              <a:buChar char="•"/>
            </a:pPr>
            <a:r>
              <a:rPr lang="en-US" sz="2800" dirty="0" smtClean="0">
                <a:solidFill>
                  <a:schemeClr val="bg1"/>
                </a:solidFill>
              </a:rPr>
              <a:t>National Hurricane Center forecast history</a:t>
            </a:r>
          </a:p>
          <a:p>
            <a:pPr marL="365760" indent="-342900">
              <a:spcAft>
                <a:spcPts val="1200"/>
              </a:spcAft>
              <a:buFont typeface="Arial" panose="020B0604020202020204" pitchFamily="34" charset="0"/>
              <a:buChar char="•"/>
            </a:pPr>
            <a:r>
              <a:rPr lang="en-US" sz="2800" dirty="0">
                <a:solidFill>
                  <a:schemeClr val="bg1"/>
                </a:solidFill>
              </a:rPr>
              <a:t>P</a:t>
            </a:r>
            <a:r>
              <a:rPr lang="en-US" sz="2800" dirty="0" smtClean="0">
                <a:solidFill>
                  <a:schemeClr val="bg1"/>
                </a:solidFill>
              </a:rPr>
              <a:t>hysical vs. Empirical modeling</a:t>
            </a:r>
          </a:p>
          <a:p>
            <a:pPr marL="365760" indent="-342900">
              <a:spcAft>
                <a:spcPts val="1200"/>
              </a:spcAft>
              <a:buFont typeface="Arial" panose="020B0604020202020204" pitchFamily="34" charset="0"/>
              <a:buChar char="•"/>
            </a:pPr>
            <a:r>
              <a:rPr lang="en-US" sz="2800" dirty="0" smtClean="0">
                <a:solidFill>
                  <a:schemeClr val="bg1"/>
                </a:solidFill>
              </a:rPr>
              <a:t>NHC forecast model evolution </a:t>
            </a:r>
          </a:p>
          <a:p>
            <a:pPr marL="822960" lvl="1" indent="-342900">
              <a:spcAft>
                <a:spcPts val="1200"/>
              </a:spcAft>
              <a:buFont typeface="Arial" panose="020B0604020202020204" pitchFamily="34" charset="0"/>
              <a:buChar char="•"/>
            </a:pPr>
            <a:r>
              <a:rPr lang="en-US" sz="2800" dirty="0" smtClean="0">
                <a:solidFill>
                  <a:schemeClr val="bg1"/>
                </a:solidFill>
              </a:rPr>
              <a:t>Track</a:t>
            </a:r>
          </a:p>
          <a:p>
            <a:pPr marL="822960" lvl="1" indent="-342900">
              <a:spcAft>
                <a:spcPts val="1200"/>
              </a:spcAft>
              <a:buFont typeface="Arial" panose="020B0604020202020204" pitchFamily="34" charset="0"/>
              <a:buChar char="•"/>
            </a:pPr>
            <a:r>
              <a:rPr lang="en-US" sz="2800" dirty="0" smtClean="0">
                <a:solidFill>
                  <a:schemeClr val="bg1"/>
                </a:solidFill>
              </a:rPr>
              <a:t>Intensity</a:t>
            </a:r>
          </a:p>
          <a:p>
            <a:pPr marL="365760" indent="-342900">
              <a:spcAft>
                <a:spcPts val="1200"/>
              </a:spcAft>
              <a:buFont typeface="Arial" panose="020B0604020202020204" pitchFamily="34" charset="0"/>
              <a:buChar char="•"/>
            </a:pPr>
            <a:r>
              <a:rPr lang="en-US" sz="2800" dirty="0" smtClean="0">
                <a:solidFill>
                  <a:schemeClr val="bg1"/>
                </a:solidFill>
              </a:rPr>
              <a:t>AI for tropical cyclone analysis</a:t>
            </a:r>
          </a:p>
          <a:p>
            <a:pPr marL="365760" indent="-342900">
              <a:spcAft>
                <a:spcPts val="1200"/>
              </a:spcAft>
              <a:buFont typeface="Arial" panose="020B0604020202020204" pitchFamily="34" charset="0"/>
              <a:buChar char="•"/>
            </a:pPr>
            <a:r>
              <a:rPr lang="en-US" sz="2800" dirty="0">
                <a:solidFill>
                  <a:schemeClr val="bg1"/>
                </a:solidFill>
              </a:rPr>
              <a:t>F</a:t>
            </a:r>
            <a:r>
              <a:rPr lang="en-US" sz="2800" dirty="0" smtClean="0">
                <a:solidFill>
                  <a:schemeClr val="bg1"/>
                </a:solidFill>
              </a:rPr>
              <a:t>uture improvements</a:t>
            </a:r>
            <a:endParaRPr lang="en-US" sz="2400" dirty="0" smtClean="0">
              <a:solidFill>
                <a:schemeClr val="bg1"/>
              </a:solidFill>
            </a:endParaRPr>
          </a:p>
          <a:p>
            <a:pPr marL="342900" indent="-342900">
              <a:buFont typeface="Arial" panose="020B0604020202020204" pitchFamily="34" charset="0"/>
              <a:buChar char="•"/>
            </a:pPr>
            <a:endParaRPr lang="en-US" sz="2400" dirty="0" smtClean="0">
              <a:solidFill>
                <a:schemeClr val="bg1"/>
              </a:solidFill>
            </a:endParaRP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6262704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152400"/>
            <a:ext cx="9829800" cy="884238"/>
          </a:xfrm>
        </p:spPr>
        <p:txBody>
          <a:bodyPr/>
          <a:lstStyle/>
          <a:p>
            <a:r>
              <a:rPr lang="en-US" dirty="0" smtClean="0"/>
              <a:t>Additional AI Techniques for </a:t>
            </a:r>
            <a:br>
              <a:rPr lang="en-US" dirty="0" smtClean="0"/>
            </a:br>
            <a:r>
              <a:rPr lang="en-US" dirty="0" smtClean="0"/>
              <a:t>TC Analysis and Forecasting</a:t>
            </a:r>
            <a:endParaRPr lang="en-US" dirty="0"/>
          </a:p>
        </p:txBody>
      </p:sp>
      <p:sp>
        <p:nvSpPr>
          <p:cNvPr id="4" name="Content Placeholder 3"/>
          <p:cNvSpPr>
            <a:spLocks noGrp="1"/>
          </p:cNvSpPr>
          <p:nvPr>
            <p:ph idx="1"/>
          </p:nvPr>
        </p:nvSpPr>
        <p:spPr/>
        <p:txBody>
          <a:bodyPr/>
          <a:lstStyle/>
          <a:p>
            <a:r>
              <a:rPr lang="en-US" dirty="0" smtClean="0"/>
              <a:t>JPSS PG-RR Tropical Cyclone project</a:t>
            </a:r>
          </a:p>
          <a:p>
            <a:pPr lvl="1"/>
            <a:r>
              <a:rPr lang="en-US" dirty="0" smtClean="0"/>
              <a:t>ARCHER method for automated center location using microwave, IR and </a:t>
            </a:r>
            <a:r>
              <a:rPr lang="en-US" dirty="0" err="1" smtClean="0"/>
              <a:t>vis</a:t>
            </a:r>
            <a:r>
              <a:rPr lang="en-US" dirty="0" smtClean="0"/>
              <a:t> satellite data</a:t>
            </a:r>
          </a:p>
          <a:p>
            <a:pPr lvl="1"/>
            <a:r>
              <a:rPr lang="en-US" dirty="0" smtClean="0"/>
              <a:t>Radius of maximum wind estimation algorithm using AI with microwave and IR imagery</a:t>
            </a:r>
          </a:p>
          <a:p>
            <a:r>
              <a:rPr lang="en-US" dirty="0"/>
              <a:t>NESDIS/CIRA Wind Radii Estimation model </a:t>
            </a:r>
            <a:endParaRPr lang="en-US" dirty="0" smtClean="0"/>
          </a:p>
          <a:p>
            <a:r>
              <a:rPr lang="en-US" dirty="0" smtClean="0"/>
              <a:t>FSU Probabilistic Tropical Cyclone Genesis model</a:t>
            </a:r>
          </a:p>
          <a:p>
            <a:pPr lvl="1"/>
            <a:r>
              <a:rPr lang="en-US" dirty="0" smtClean="0"/>
              <a:t>AI techniques to post-processing several global model forecasts to estimate genesis probabilities</a:t>
            </a:r>
          </a:p>
        </p:txBody>
      </p:sp>
      <p:sp>
        <p:nvSpPr>
          <p:cNvPr id="3" name="Slide Number Placeholder 2"/>
          <p:cNvSpPr>
            <a:spLocks noGrp="1"/>
          </p:cNvSpPr>
          <p:nvPr>
            <p:ph type="sldNum" sz="quarter" idx="12"/>
          </p:nvPr>
        </p:nvSpPr>
        <p:spPr/>
        <p:txBody>
          <a:bodyPr/>
          <a:lstStyle/>
          <a:p>
            <a:pPr>
              <a:defRPr/>
            </a:pPr>
            <a:fld id="{F242B947-6E44-4A8E-B361-3A766C1F7FDA}" type="slidenum">
              <a:rPr lang="en-US" smtClean="0"/>
              <a:pPr>
                <a:defRPr/>
              </a:pPr>
              <a:t>20</a:t>
            </a:fld>
            <a:endParaRPr lang="en-US"/>
          </a:p>
        </p:txBody>
      </p:sp>
    </p:spTree>
    <p:extLst>
      <p:ext uri="{BB962C8B-B14F-4D97-AF65-F5344CB8AC3E}">
        <p14:creationId xmlns:p14="http://schemas.microsoft.com/office/powerpoint/2010/main" val="21298741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NHC Probabilistic Products</a:t>
            </a:r>
            <a:endParaRPr lang="en-US" dirty="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21</a:t>
            </a:fld>
            <a:endParaRPr lang="en-US"/>
          </a:p>
        </p:txBody>
      </p:sp>
      <p:sp>
        <p:nvSpPr>
          <p:cNvPr id="9" name="TextBox 8"/>
          <p:cNvSpPr txBox="1"/>
          <p:nvPr/>
        </p:nvSpPr>
        <p:spPr>
          <a:xfrm>
            <a:off x="389984" y="4953000"/>
            <a:ext cx="4866228" cy="923330"/>
          </a:xfrm>
          <a:prstGeom prst="rect">
            <a:avLst/>
          </a:prstGeom>
          <a:noFill/>
        </p:spPr>
        <p:txBody>
          <a:bodyPr wrap="square" rtlCol="0">
            <a:spAutoFit/>
          </a:bodyPr>
          <a:lstStyle/>
          <a:p>
            <a:r>
              <a:rPr lang="en-US" dirty="0" smtClean="0">
                <a:solidFill>
                  <a:schemeClr val="bg1"/>
                </a:solidFill>
              </a:rPr>
              <a:t>Operational Wind Speed Probability </a:t>
            </a:r>
          </a:p>
          <a:p>
            <a:r>
              <a:rPr lang="en-US" dirty="0" smtClean="0">
                <a:solidFill>
                  <a:schemeClr val="bg1"/>
                </a:solidFill>
              </a:rPr>
              <a:t>Product and Time of Arrival </a:t>
            </a:r>
          </a:p>
          <a:p>
            <a:r>
              <a:rPr lang="en-US" dirty="0" smtClean="0">
                <a:solidFill>
                  <a:schemeClr val="bg1"/>
                </a:solidFill>
              </a:rPr>
              <a:t>of 34 </a:t>
            </a:r>
            <a:r>
              <a:rPr lang="en-US" dirty="0" err="1" smtClean="0">
                <a:solidFill>
                  <a:schemeClr val="bg1"/>
                </a:solidFill>
              </a:rPr>
              <a:t>kt</a:t>
            </a:r>
            <a:r>
              <a:rPr lang="en-US" dirty="0" smtClean="0">
                <a:solidFill>
                  <a:schemeClr val="bg1"/>
                </a:solidFill>
              </a:rPr>
              <a:t> winds for Hurricane Michael </a:t>
            </a:r>
            <a:endParaRPr lang="en-US" dirty="0">
              <a:solidFill>
                <a:schemeClr val="bg1"/>
              </a:solidFill>
            </a:endParaRPr>
          </a:p>
        </p:txBody>
      </p:sp>
      <p:sp>
        <p:nvSpPr>
          <p:cNvPr id="11" name="TextBox 10"/>
          <p:cNvSpPr txBox="1"/>
          <p:nvPr/>
        </p:nvSpPr>
        <p:spPr>
          <a:xfrm>
            <a:off x="6475411" y="5257800"/>
            <a:ext cx="5508543" cy="923330"/>
          </a:xfrm>
          <a:prstGeom prst="rect">
            <a:avLst/>
          </a:prstGeom>
          <a:noFill/>
        </p:spPr>
        <p:txBody>
          <a:bodyPr wrap="square" rtlCol="0">
            <a:spAutoFit/>
          </a:bodyPr>
          <a:lstStyle/>
          <a:p>
            <a:r>
              <a:rPr lang="en-US" dirty="0" smtClean="0">
                <a:solidFill>
                  <a:schemeClr val="bg1"/>
                </a:solidFill>
              </a:rPr>
              <a:t>Potential Storm Surge Flooding </a:t>
            </a:r>
          </a:p>
          <a:p>
            <a:r>
              <a:rPr lang="en-US" dirty="0" smtClean="0">
                <a:solidFill>
                  <a:schemeClr val="bg1"/>
                </a:solidFill>
              </a:rPr>
              <a:t>Graphic based on Probabilistic Storm Surge Model – Hurricane Florence</a:t>
            </a:r>
          </a:p>
        </p:txBody>
      </p:sp>
      <p:pic>
        <p:nvPicPr>
          <p:cNvPr id="2" name="Picture 1"/>
          <p:cNvPicPr>
            <a:picLocks noChangeAspect="1"/>
          </p:cNvPicPr>
          <p:nvPr/>
        </p:nvPicPr>
        <p:blipFill>
          <a:blip r:embed="rId3"/>
          <a:stretch>
            <a:fillRect/>
          </a:stretch>
        </p:blipFill>
        <p:spPr>
          <a:xfrm>
            <a:off x="406295" y="1752600"/>
            <a:ext cx="4827917" cy="29718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0626"/>
          <a:stretch/>
        </p:blipFill>
        <p:spPr>
          <a:xfrm>
            <a:off x="6522902" y="1066800"/>
            <a:ext cx="4405723" cy="4062150"/>
          </a:xfrm>
          <a:prstGeom prst="rect">
            <a:avLst/>
          </a:prstGeom>
        </p:spPr>
      </p:pic>
    </p:spTree>
    <p:extLst>
      <p:ext uri="{BB962C8B-B14F-4D97-AF65-F5344CB8AC3E}">
        <p14:creationId xmlns:p14="http://schemas.microsoft.com/office/powerpoint/2010/main" val="18584544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6897"/>
            <a:ext cx="10969943" cy="884238"/>
          </a:xfrm>
        </p:spPr>
        <p:txBody>
          <a:bodyPr/>
          <a:lstStyle/>
          <a:p>
            <a:r>
              <a:rPr lang="en-US" dirty="0" smtClean="0"/>
              <a:t>Summary </a:t>
            </a:r>
            <a:endParaRPr lang="en-US" dirty="0"/>
          </a:p>
        </p:txBody>
      </p:sp>
      <p:sp>
        <p:nvSpPr>
          <p:cNvPr id="3" name="Content Placeholder 2"/>
          <p:cNvSpPr>
            <a:spLocks noGrp="1"/>
          </p:cNvSpPr>
          <p:nvPr>
            <p:ph idx="1"/>
          </p:nvPr>
        </p:nvSpPr>
        <p:spPr>
          <a:xfrm>
            <a:off x="608012" y="1219200"/>
            <a:ext cx="10969943" cy="4830763"/>
          </a:xfrm>
        </p:spPr>
        <p:txBody>
          <a:bodyPr/>
          <a:lstStyle/>
          <a:p>
            <a:r>
              <a:rPr lang="en-US" sz="2400" dirty="0" smtClean="0"/>
              <a:t>AI techniques used by NHC for TC forecasting since the 1950s</a:t>
            </a:r>
          </a:p>
          <a:p>
            <a:pPr lvl="1"/>
            <a:r>
              <a:rPr lang="en-US" sz="2000" dirty="0" smtClean="0"/>
              <a:t>Initial emphasis on track forecasts</a:t>
            </a:r>
          </a:p>
          <a:p>
            <a:pPr lvl="1"/>
            <a:r>
              <a:rPr lang="en-US" sz="2000" dirty="0" smtClean="0"/>
              <a:t>Simplified statistical methods </a:t>
            </a:r>
          </a:p>
          <a:p>
            <a:pPr lvl="2"/>
            <a:r>
              <a:rPr lang="en-US" sz="1800" dirty="0" smtClean="0"/>
              <a:t>Multiple regression, analog techniques</a:t>
            </a:r>
            <a:endParaRPr lang="en-US" sz="1800" dirty="0"/>
          </a:p>
          <a:p>
            <a:r>
              <a:rPr lang="en-US" sz="2400" dirty="0" smtClean="0"/>
              <a:t>AI track models phased out in early 2000’s due to better dynamical models</a:t>
            </a:r>
          </a:p>
          <a:p>
            <a:r>
              <a:rPr lang="en-US" sz="2400" dirty="0" smtClean="0"/>
              <a:t>AI intensity models used since 1988</a:t>
            </a:r>
          </a:p>
          <a:p>
            <a:pPr lvl="1"/>
            <a:r>
              <a:rPr lang="en-US" sz="2000" dirty="0" smtClean="0"/>
              <a:t>Dynamical models overtaking AI models in past few years</a:t>
            </a:r>
          </a:p>
          <a:p>
            <a:pPr lvl="1"/>
            <a:r>
              <a:rPr lang="en-US" sz="2000" dirty="0" smtClean="0"/>
              <a:t>AI methods still superior for rapid intensification </a:t>
            </a:r>
          </a:p>
          <a:p>
            <a:pPr lvl="1"/>
            <a:r>
              <a:rPr lang="en-US" sz="2000" dirty="0" smtClean="0"/>
              <a:t>More sophisticated machine learning methods under development </a:t>
            </a:r>
          </a:p>
          <a:p>
            <a:r>
              <a:rPr lang="en-US" sz="2400" dirty="0" smtClean="0"/>
              <a:t>AI methods useful for TC analysis with multi-spectral satellite imagery</a:t>
            </a:r>
          </a:p>
          <a:p>
            <a:r>
              <a:rPr lang="en-US" sz="2400" dirty="0" smtClean="0"/>
              <a:t>Future AI methods will focus on using ensemble model output and remote sensing data for probabilistic hazard products</a:t>
            </a:r>
          </a:p>
          <a:p>
            <a:endParaRPr lang="en-US" dirty="0" smtClean="0"/>
          </a:p>
        </p:txBody>
      </p:sp>
      <p:sp>
        <p:nvSpPr>
          <p:cNvPr id="4" name="Slide Number Placeholder 3"/>
          <p:cNvSpPr>
            <a:spLocks noGrp="1"/>
          </p:cNvSpPr>
          <p:nvPr>
            <p:ph type="sldNum" sz="quarter" idx="12"/>
          </p:nvPr>
        </p:nvSpPr>
        <p:spPr/>
        <p:txBody>
          <a:bodyPr/>
          <a:lstStyle/>
          <a:p>
            <a:pPr>
              <a:defRPr/>
            </a:pPr>
            <a:fld id="{145A386C-2136-4658-AEA5-890C90651A95}" type="slidenum">
              <a:rPr lang="en-US" smtClean="0"/>
              <a:pPr>
                <a:defRPr/>
              </a:pPr>
              <a:t>22</a:t>
            </a:fld>
            <a:endParaRPr lang="en-US" dirty="0"/>
          </a:p>
        </p:txBody>
      </p:sp>
    </p:spTree>
    <p:extLst>
      <p:ext uri="{BB962C8B-B14F-4D97-AF65-F5344CB8AC3E}">
        <p14:creationId xmlns:p14="http://schemas.microsoft.com/office/powerpoint/2010/main" val="33523869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7309" y="1"/>
            <a:ext cx="10360501" cy="1470025"/>
          </a:xfrm>
        </p:spPr>
        <p:txBody>
          <a:bodyPr>
            <a:normAutofit fontScale="90000"/>
          </a:bodyPr>
          <a:lstStyle/>
          <a:p>
            <a:r>
              <a:rPr lang="en-US" sz="4800" dirty="0" smtClean="0"/>
              <a:t>National Hurricane Center</a:t>
            </a:r>
            <a:br>
              <a:rPr lang="en-US" sz="4800" dirty="0" smtClean="0"/>
            </a:br>
            <a:r>
              <a:rPr lang="en-US" sz="4800" dirty="0" smtClean="0"/>
              <a:t>Forecast History</a:t>
            </a:r>
            <a:endParaRPr lang="en-US" sz="4800" dirty="0"/>
          </a:p>
        </p:txBody>
      </p:sp>
      <p:sp>
        <p:nvSpPr>
          <p:cNvPr id="4" name="Slide Number Placeholder 3"/>
          <p:cNvSpPr>
            <a:spLocks noGrp="1"/>
          </p:cNvSpPr>
          <p:nvPr>
            <p:ph type="sldNum" sz="quarter" idx="12"/>
          </p:nvPr>
        </p:nvSpPr>
        <p:spPr/>
        <p:txBody>
          <a:bodyPr/>
          <a:lstStyle/>
          <a:p>
            <a:pPr>
              <a:defRPr/>
            </a:pPr>
            <a:fld id="{DC18D47B-1E94-4F97-A0DA-EE82D41CF46F}" type="slidenum">
              <a:rPr lang="en-US" smtClean="0"/>
              <a:pPr>
                <a:defRPr/>
              </a:pPr>
              <a:t>3</a:t>
            </a:fld>
            <a:endParaRPr lang="en-US"/>
          </a:p>
        </p:txBody>
      </p:sp>
      <p:sp>
        <p:nvSpPr>
          <p:cNvPr id="5" name="TextBox 4"/>
          <p:cNvSpPr txBox="1"/>
          <p:nvPr/>
        </p:nvSpPr>
        <p:spPr>
          <a:xfrm>
            <a:off x="914162" y="1143000"/>
            <a:ext cx="10766795" cy="6909584"/>
          </a:xfrm>
          <a:prstGeom prst="rect">
            <a:avLst/>
          </a:prstGeom>
          <a:noFill/>
        </p:spPr>
        <p:txBody>
          <a:bodyPr wrap="square" rtlCol="0">
            <a:spAutoFit/>
          </a:bodyPr>
          <a:lstStyle/>
          <a:p>
            <a:pPr algn="ctr"/>
            <a:endParaRPr lang="en-US" sz="2800" b="1" dirty="0" smtClean="0">
              <a:solidFill>
                <a:schemeClr val="bg1"/>
              </a:solidFill>
            </a:endParaRPr>
          </a:p>
          <a:p>
            <a:pPr marL="342900" indent="-342900">
              <a:spcAft>
                <a:spcPts val="600"/>
              </a:spcAft>
              <a:buFont typeface="Arial" panose="020B0604020202020204" pitchFamily="34" charset="0"/>
              <a:buChar char="•"/>
            </a:pPr>
            <a:r>
              <a:rPr lang="en-US" sz="2400" dirty="0" smtClean="0">
                <a:solidFill>
                  <a:schemeClr val="bg1"/>
                </a:solidFill>
              </a:rPr>
              <a:t>1954: First quantitative forecasts of 24 </a:t>
            </a:r>
            <a:r>
              <a:rPr lang="en-US" sz="2400" dirty="0" err="1" smtClean="0">
                <a:solidFill>
                  <a:schemeClr val="bg1"/>
                </a:solidFill>
              </a:rPr>
              <a:t>hr</a:t>
            </a:r>
            <a:r>
              <a:rPr lang="en-US" sz="2400" dirty="0" smtClean="0">
                <a:solidFill>
                  <a:schemeClr val="bg1"/>
                </a:solidFill>
              </a:rPr>
              <a:t> </a:t>
            </a:r>
            <a:r>
              <a:rPr lang="en-US" sz="2400" dirty="0" err="1" smtClean="0">
                <a:solidFill>
                  <a:schemeClr val="bg1"/>
                </a:solidFill>
              </a:rPr>
              <a:t>lat</a:t>
            </a:r>
            <a:r>
              <a:rPr lang="en-US" sz="2400" dirty="0" smtClean="0">
                <a:solidFill>
                  <a:schemeClr val="bg1"/>
                </a:solidFill>
              </a:rPr>
              <a:t>/</a:t>
            </a:r>
            <a:r>
              <a:rPr lang="en-US" sz="2400" dirty="0" err="1" smtClean="0">
                <a:solidFill>
                  <a:schemeClr val="bg1"/>
                </a:solidFill>
              </a:rPr>
              <a:t>lon</a:t>
            </a:r>
            <a:r>
              <a:rPr lang="en-US" sz="2400" dirty="0" smtClean="0">
                <a:solidFill>
                  <a:schemeClr val="bg1"/>
                </a:solidFill>
              </a:rPr>
              <a:t> began at the Miami Hurricane Forecast Center </a:t>
            </a:r>
          </a:p>
          <a:p>
            <a:pPr marL="800100" lvl="1" indent="-342900">
              <a:spcAft>
                <a:spcPts val="600"/>
              </a:spcAft>
              <a:buFont typeface="Arial" panose="020B0604020202020204" pitchFamily="34" charset="0"/>
              <a:buChar char="•"/>
            </a:pPr>
            <a:r>
              <a:rPr lang="en-US" sz="2000" dirty="0" smtClean="0">
                <a:solidFill>
                  <a:schemeClr val="bg1"/>
                </a:solidFill>
              </a:rPr>
              <a:t>The Hurricane Forecast Center officially became NHC in 1956</a:t>
            </a:r>
          </a:p>
          <a:p>
            <a:pPr marL="342900" indent="-342900">
              <a:spcAft>
                <a:spcPts val="600"/>
              </a:spcAft>
              <a:buFont typeface="Arial" panose="020B0604020202020204" pitchFamily="34" charset="0"/>
              <a:buChar char="•"/>
            </a:pPr>
            <a:r>
              <a:rPr lang="en-US" sz="2400" dirty="0" smtClean="0">
                <a:solidFill>
                  <a:schemeClr val="bg1"/>
                </a:solidFill>
              </a:rPr>
              <a:t>1961 </a:t>
            </a:r>
            <a:r>
              <a:rPr lang="en-US" sz="2400" dirty="0">
                <a:solidFill>
                  <a:schemeClr val="bg1"/>
                </a:solidFill>
              </a:rPr>
              <a:t>– Forecasts </a:t>
            </a:r>
            <a:r>
              <a:rPr lang="en-US" sz="2400" dirty="0" smtClean="0">
                <a:solidFill>
                  <a:schemeClr val="bg1"/>
                </a:solidFill>
              </a:rPr>
              <a:t>extended to 48 </a:t>
            </a:r>
            <a:r>
              <a:rPr lang="en-US" sz="2400" dirty="0" err="1" smtClean="0">
                <a:solidFill>
                  <a:schemeClr val="bg1"/>
                </a:solidFill>
              </a:rPr>
              <a:t>hr</a:t>
            </a:r>
            <a:endParaRPr lang="en-US" sz="2400" dirty="0" smtClean="0">
              <a:solidFill>
                <a:schemeClr val="bg1"/>
              </a:solidFill>
            </a:endParaRPr>
          </a:p>
          <a:p>
            <a:pPr marL="342900" indent="-342900">
              <a:spcAft>
                <a:spcPts val="600"/>
              </a:spcAft>
              <a:buFont typeface="Arial" panose="020B0604020202020204" pitchFamily="34" charset="0"/>
              <a:buChar char="•"/>
            </a:pPr>
            <a:r>
              <a:rPr lang="en-US" sz="2400" dirty="0" smtClean="0">
                <a:solidFill>
                  <a:schemeClr val="bg1"/>
                </a:solidFill>
              </a:rPr>
              <a:t>1964 </a:t>
            </a:r>
            <a:r>
              <a:rPr lang="en-US" sz="2400" dirty="0">
                <a:solidFill>
                  <a:schemeClr val="bg1"/>
                </a:solidFill>
              </a:rPr>
              <a:t>– Forecasts </a:t>
            </a:r>
            <a:r>
              <a:rPr lang="en-US" sz="2400" dirty="0" smtClean="0">
                <a:solidFill>
                  <a:schemeClr val="bg1"/>
                </a:solidFill>
              </a:rPr>
              <a:t>extended to 72 </a:t>
            </a:r>
            <a:r>
              <a:rPr lang="en-US" sz="2400" dirty="0" err="1" smtClean="0">
                <a:solidFill>
                  <a:schemeClr val="bg1"/>
                </a:solidFill>
              </a:rPr>
              <a:t>hr</a:t>
            </a:r>
            <a:endParaRPr lang="en-US" sz="2400" dirty="0" smtClean="0">
              <a:solidFill>
                <a:schemeClr val="bg1"/>
              </a:solidFill>
            </a:endParaRPr>
          </a:p>
          <a:p>
            <a:pPr marL="342900" indent="-342900">
              <a:spcAft>
                <a:spcPts val="600"/>
              </a:spcAft>
              <a:buFont typeface="Arial" panose="020B0604020202020204" pitchFamily="34" charset="0"/>
              <a:buChar char="•"/>
            </a:pPr>
            <a:r>
              <a:rPr lang="en-US" sz="2400" dirty="0" smtClean="0">
                <a:solidFill>
                  <a:schemeClr val="bg1"/>
                </a:solidFill>
              </a:rPr>
              <a:t>2003 </a:t>
            </a:r>
            <a:r>
              <a:rPr lang="en-US" sz="2400" dirty="0">
                <a:solidFill>
                  <a:schemeClr val="bg1"/>
                </a:solidFill>
              </a:rPr>
              <a:t>– Forecasts </a:t>
            </a:r>
            <a:r>
              <a:rPr lang="en-US" sz="2400" dirty="0" smtClean="0">
                <a:solidFill>
                  <a:schemeClr val="bg1"/>
                </a:solidFill>
              </a:rPr>
              <a:t>extended to 120 </a:t>
            </a:r>
            <a:r>
              <a:rPr lang="en-US" sz="2400" dirty="0" err="1" smtClean="0">
                <a:solidFill>
                  <a:schemeClr val="bg1"/>
                </a:solidFill>
              </a:rPr>
              <a:t>hr</a:t>
            </a:r>
            <a:endParaRPr lang="en-US" sz="2400" dirty="0">
              <a:solidFill>
                <a:schemeClr val="bg1"/>
              </a:solidFill>
            </a:endParaRPr>
          </a:p>
          <a:p>
            <a:pPr marL="342900" indent="-342900">
              <a:spcAft>
                <a:spcPts val="600"/>
              </a:spcAft>
              <a:buFont typeface="Arial" panose="020B0604020202020204" pitchFamily="34" charset="0"/>
              <a:buChar char="•"/>
            </a:pPr>
            <a:r>
              <a:rPr lang="en-US" sz="2400" dirty="0" smtClean="0">
                <a:solidFill>
                  <a:schemeClr val="bg1"/>
                </a:solidFill>
              </a:rPr>
              <a:t>2018 – Experimental forecasts to 7 days</a:t>
            </a:r>
          </a:p>
          <a:p>
            <a:pPr marL="342900" indent="-342900">
              <a:spcAft>
                <a:spcPts val="600"/>
              </a:spcAft>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sz="2400" dirty="0" smtClean="0">
                <a:solidFill>
                  <a:schemeClr val="bg1"/>
                </a:solidFill>
              </a:rPr>
              <a:t>Primary forecast parameters</a:t>
            </a:r>
          </a:p>
          <a:p>
            <a:pPr marL="800100" lvl="1" indent="-342900">
              <a:buFont typeface="Arial" panose="020B0604020202020204" pitchFamily="34" charset="0"/>
              <a:buChar char="•"/>
              <a:tabLst>
                <a:tab pos="2225675" algn="l"/>
              </a:tabLst>
            </a:pPr>
            <a:r>
              <a:rPr lang="en-US" sz="2400" b="1" i="1" dirty="0" smtClean="0">
                <a:solidFill>
                  <a:schemeClr val="bg1"/>
                </a:solidFill>
              </a:rPr>
              <a:t>Track</a:t>
            </a:r>
            <a:r>
              <a:rPr lang="en-US" sz="2400" b="1" dirty="0" smtClean="0">
                <a:solidFill>
                  <a:schemeClr val="bg1"/>
                </a:solidFill>
              </a:rPr>
              <a:t>: 	</a:t>
            </a:r>
            <a:r>
              <a:rPr lang="en-US" sz="2400" dirty="0" err="1" smtClean="0">
                <a:solidFill>
                  <a:schemeClr val="bg1"/>
                </a:solidFill>
              </a:rPr>
              <a:t>Lat</a:t>
            </a:r>
            <a:r>
              <a:rPr lang="en-US" sz="2400" dirty="0" smtClean="0">
                <a:solidFill>
                  <a:schemeClr val="bg1"/>
                </a:solidFill>
              </a:rPr>
              <a:t>, </a:t>
            </a:r>
            <a:r>
              <a:rPr lang="en-US" sz="2400" dirty="0">
                <a:solidFill>
                  <a:schemeClr val="bg1"/>
                </a:solidFill>
              </a:rPr>
              <a:t>L</a:t>
            </a:r>
            <a:r>
              <a:rPr lang="en-US" sz="2400" dirty="0" smtClean="0">
                <a:solidFill>
                  <a:schemeClr val="bg1"/>
                </a:solidFill>
              </a:rPr>
              <a:t>on of storm center</a:t>
            </a:r>
          </a:p>
          <a:p>
            <a:pPr marL="800100" lvl="1" indent="-342900">
              <a:buFont typeface="Arial" panose="020B0604020202020204" pitchFamily="34" charset="0"/>
              <a:buChar char="•"/>
            </a:pPr>
            <a:r>
              <a:rPr lang="en-US" sz="2400" b="1" i="1" dirty="0" smtClean="0">
                <a:solidFill>
                  <a:schemeClr val="bg1"/>
                </a:solidFill>
              </a:rPr>
              <a:t>Intensity</a:t>
            </a:r>
            <a:r>
              <a:rPr lang="en-US" sz="2400" b="1" dirty="0" smtClean="0">
                <a:solidFill>
                  <a:schemeClr val="bg1"/>
                </a:solidFill>
              </a:rPr>
              <a:t>:</a:t>
            </a:r>
            <a:r>
              <a:rPr lang="en-US" sz="2400" dirty="0" smtClean="0">
                <a:solidFill>
                  <a:schemeClr val="bg1"/>
                </a:solidFill>
              </a:rPr>
              <a:t> Maximum sustained surface winds</a:t>
            </a:r>
          </a:p>
          <a:p>
            <a:pPr marL="800100" lvl="1" indent="-342900">
              <a:buFont typeface="Arial" panose="020B0604020202020204" pitchFamily="34" charset="0"/>
              <a:buChar char="•"/>
              <a:tabLst>
                <a:tab pos="2225675" algn="l"/>
              </a:tabLst>
            </a:pPr>
            <a:r>
              <a:rPr lang="en-US" sz="2400" b="1" i="1" dirty="0" smtClean="0">
                <a:solidFill>
                  <a:schemeClr val="bg1"/>
                </a:solidFill>
              </a:rPr>
              <a:t>Size</a:t>
            </a:r>
            <a:r>
              <a:rPr lang="en-US" sz="2400" b="1" dirty="0" smtClean="0">
                <a:solidFill>
                  <a:schemeClr val="bg1"/>
                </a:solidFill>
              </a:rPr>
              <a:t>:</a:t>
            </a:r>
            <a:r>
              <a:rPr lang="en-US" sz="2400" dirty="0" smtClean="0">
                <a:solidFill>
                  <a:schemeClr val="bg1"/>
                </a:solidFill>
              </a:rPr>
              <a:t> 	Radii of 34-, 50- and 64-kt winds (only to 72 </a:t>
            </a:r>
            <a:r>
              <a:rPr lang="en-US" sz="2400" dirty="0" err="1" smtClean="0">
                <a:solidFill>
                  <a:schemeClr val="bg1"/>
                </a:solidFill>
              </a:rPr>
              <a:t>hr</a:t>
            </a:r>
            <a:r>
              <a:rPr lang="en-US" sz="2400" dirty="0" smtClean="0">
                <a:solidFill>
                  <a:schemeClr val="bg1"/>
                </a:solidFill>
              </a:rPr>
              <a:t>)</a:t>
            </a:r>
          </a:p>
          <a:p>
            <a:pPr marL="342900" indent="-342900">
              <a:buFont typeface="Arial" panose="020B0604020202020204" pitchFamily="34" charset="0"/>
              <a:buChar char="•"/>
            </a:pPr>
            <a:endParaRPr lang="en-US" sz="2400" dirty="0" smtClean="0">
              <a:solidFill>
                <a:schemeClr val="bg1"/>
              </a:solidFill>
            </a:endParaRPr>
          </a:p>
          <a:p>
            <a:pPr marL="342900" indent="-342900">
              <a:buFont typeface="Arial" panose="020B0604020202020204" pitchFamily="34" charset="0"/>
              <a:buChar char="•"/>
            </a:pPr>
            <a:endParaRPr lang="en-US" sz="2400" dirty="0" smtClean="0">
              <a:solidFill>
                <a:schemeClr val="bg1"/>
              </a:solidFill>
            </a:endParaRPr>
          </a:p>
          <a:p>
            <a:pPr marL="342900" indent="-342900">
              <a:buFont typeface="Arial" panose="020B0604020202020204" pitchFamily="34" charset="0"/>
              <a:buChar char="•"/>
            </a:pPr>
            <a:endParaRPr lang="en-US" sz="2400" dirty="0" smtClean="0">
              <a:solidFill>
                <a:schemeClr val="bg1"/>
              </a:solidFill>
            </a:endParaRP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6324831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Physical and Empirical Models </a:t>
            </a:r>
            <a:endParaRPr lang="en-US" sz="4000" b="1" dirty="0"/>
          </a:p>
        </p:txBody>
      </p:sp>
      <p:sp>
        <p:nvSpPr>
          <p:cNvPr id="4" name="Slide Number Placeholder 3"/>
          <p:cNvSpPr>
            <a:spLocks noGrp="1"/>
          </p:cNvSpPr>
          <p:nvPr>
            <p:ph type="sldNum" sz="quarter" idx="12"/>
          </p:nvPr>
        </p:nvSpPr>
        <p:spPr/>
        <p:txBody>
          <a:bodyPr/>
          <a:lstStyle/>
          <a:p>
            <a:pPr>
              <a:defRPr/>
            </a:pPr>
            <a:fld id="{296D699B-1568-4135-A2B0-6E8801B6ED78}" type="slidenum">
              <a:rPr lang="en-US" smtClean="0"/>
              <a:pPr>
                <a:defRPr/>
              </a:pPr>
              <a:t>4</a:t>
            </a:fld>
            <a:endParaRPr lang="en-US"/>
          </a:p>
        </p:txBody>
      </p:sp>
      <p:sp>
        <p:nvSpPr>
          <p:cNvPr id="8" name="Rectangle 7"/>
          <p:cNvSpPr/>
          <p:nvPr/>
        </p:nvSpPr>
        <p:spPr>
          <a:xfrm>
            <a:off x="150812" y="1447800"/>
            <a:ext cx="4197096" cy="4876800"/>
          </a:xfrm>
          <a:prstGeom prst="rect">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200" b="1" cap="small" dirty="0" smtClean="0"/>
              <a:t>Physical (dynamical) models</a:t>
            </a:r>
          </a:p>
          <a:p>
            <a:pPr algn="ctr"/>
            <a:endParaRPr lang="en-US" sz="1400" dirty="0"/>
          </a:p>
          <a:p>
            <a:pPr marL="285750" indent="-285750">
              <a:buFont typeface="Arial"/>
              <a:buChar char="•"/>
            </a:pPr>
            <a:r>
              <a:rPr lang="en-US" sz="2400" dirty="0" smtClean="0"/>
              <a:t>Use basic principles from physics to create mathematical model</a:t>
            </a:r>
          </a:p>
          <a:p>
            <a:pPr marL="285750" indent="-285750">
              <a:buFont typeface="Arial"/>
              <a:buChar char="•"/>
            </a:pPr>
            <a:r>
              <a:rPr lang="en-US" sz="2400" dirty="0" smtClean="0"/>
              <a:t>Solve mathematical model with numerical method </a:t>
            </a:r>
            <a:endParaRPr lang="en-US" sz="2400" dirty="0"/>
          </a:p>
        </p:txBody>
      </p:sp>
      <p:sp>
        <p:nvSpPr>
          <p:cNvPr id="10" name="Rectangle 9"/>
          <p:cNvSpPr/>
          <p:nvPr/>
        </p:nvSpPr>
        <p:spPr>
          <a:xfrm>
            <a:off x="7923212" y="1447800"/>
            <a:ext cx="4191000" cy="4876800"/>
          </a:xfrm>
          <a:prstGeom prst="rect">
            <a:avLst/>
          </a:prstGeom>
          <a:solidFill>
            <a:srgbClr val="0000F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200" b="1" cap="small" dirty="0" smtClean="0"/>
              <a:t>Empirical (statistical) models</a:t>
            </a:r>
          </a:p>
          <a:p>
            <a:pPr algn="ctr"/>
            <a:endParaRPr lang="en-US" sz="1400" dirty="0"/>
          </a:p>
          <a:p>
            <a:pPr marL="285750" indent="-285750">
              <a:buFont typeface="Arial"/>
              <a:buChar char="•"/>
            </a:pPr>
            <a:r>
              <a:rPr lang="en-US" sz="2400" dirty="0" smtClean="0"/>
              <a:t>Gather observations related to parameter being forecast</a:t>
            </a:r>
          </a:p>
          <a:p>
            <a:pPr marL="285750" indent="-285750">
              <a:buFont typeface="Arial"/>
              <a:buChar char="•"/>
            </a:pPr>
            <a:r>
              <a:rPr lang="en-US" sz="2400" dirty="0" smtClean="0"/>
              <a:t>Train an algorithm on large dataset</a:t>
            </a:r>
          </a:p>
          <a:p>
            <a:pPr marL="742950" lvl="1" indent="-285750">
              <a:buFont typeface="Arial"/>
              <a:buChar char="•"/>
            </a:pPr>
            <a:r>
              <a:rPr lang="en-US" sz="2000" dirty="0" smtClean="0"/>
              <a:t>Linear regression, neural networks, classification methods, advanced machine learning, etc.</a:t>
            </a:r>
          </a:p>
          <a:p>
            <a:pPr marL="285750" indent="-285750">
              <a:buFont typeface="Arial"/>
              <a:buChar char="•"/>
            </a:pPr>
            <a:r>
              <a:rPr lang="en-US" sz="2400" dirty="0" smtClean="0"/>
              <a:t>Apply algorithm in real time to provide forecast</a:t>
            </a:r>
          </a:p>
        </p:txBody>
      </p:sp>
      <p:sp>
        <p:nvSpPr>
          <p:cNvPr id="11" name="Rectangle 10"/>
          <p:cNvSpPr/>
          <p:nvPr/>
        </p:nvSpPr>
        <p:spPr>
          <a:xfrm>
            <a:off x="4341812" y="1441704"/>
            <a:ext cx="3581400" cy="4882896"/>
          </a:xfrm>
          <a:prstGeom prst="rect">
            <a:avLst/>
          </a:prstGeom>
          <a:solidFill>
            <a:srgbClr val="8000F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200" b="1" cap="small" dirty="0" smtClean="0"/>
              <a:t>Hybrid statistical-dynamical models</a:t>
            </a:r>
          </a:p>
          <a:p>
            <a:pPr algn="ctr"/>
            <a:endParaRPr lang="en-US" sz="1400" dirty="0"/>
          </a:p>
          <a:p>
            <a:pPr marL="285750" indent="-285750">
              <a:buFont typeface="Arial"/>
              <a:buChar char="•"/>
            </a:pPr>
            <a:r>
              <a:rPr lang="en-US" sz="2400" dirty="0" smtClean="0"/>
              <a:t>Use output from physical models as input to statistical models</a:t>
            </a:r>
          </a:p>
        </p:txBody>
      </p:sp>
    </p:spTree>
    <p:extLst>
      <p:ext uri="{BB962C8B-B14F-4D97-AF65-F5344CB8AC3E}">
        <p14:creationId xmlns:p14="http://schemas.microsoft.com/office/powerpoint/2010/main" val="931262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6094412" y="1981200"/>
            <a:ext cx="60944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Modern day weather models</a:t>
            </a:r>
          </a:p>
          <a:p>
            <a:pPr lvl="1"/>
            <a:r>
              <a:rPr lang="en-US" sz="2000" dirty="0" smtClean="0"/>
              <a:t>~100 vertical layers</a:t>
            </a:r>
          </a:p>
          <a:p>
            <a:pPr lvl="1"/>
            <a:r>
              <a:rPr lang="en-US" sz="2000" dirty="0" smtClean="0"/>
              <a:t>~10 km grid spacing</a:t>
            </a:r>
          </a:p>
          <a:p>
            <a:pPr lvl="1"/>
            <a:r>
              <a:rPr lang="en-US" sz="2000" dirty="0"/>
              <a:t>G</a:t>
            </a:r>
            <a:r>
              <a:rPr lang="en-US" sz="2000" dirty="0" smtClean="0"/>
              <a:t>lobal domains</a:t>
            </a:r>
          </a:p>
          <a:p>
            <a:pPr lvl="1"/>
            <a:r>
              <a:rPr lang="en-US" sz="2000" dirty="0"/>
              <a:t>M</a:t>
            </a:r>
            <a:r>
              <a:rPr lang="en-US" sz="2000" dirty="0" smtClean="0"/>
              <a:t>ulti-week forecasts </a:t>
            </a:r>
          </a:p>
          <a:p>
            <a:r>
              <a:rPr lang="en-US" sz="2400" dirty="0" smtClean="0"/>
              <a:t>Regional hurricane models with ~1 km grid spacing</a:t>
            </a:r>
          </a:p>
        </p:txBody>
      </p:sp>
      <p:sp>
        <p:nvSpPr>
          <p:cNvPr id="2" name="Title 1"/>
          <p:cNvSpPr>
            <a:spLocks noGrp="1"/>
          </p:cNvSpPr>
          <p:nvPr>
            <p:ph type="title"/>
          </p:nvPr>
        </p:nvSpPr>
        <p:spPr>
          <a:xfrm>
            <a:off x="0" y="0"/>
            <a:ext cx="12188825" cy="1371600"/>
          </a:xfrm>
        </p:spPr>
        <p:txBody>
          <a:bodyPr/>
          <a:lstStyle/>
          <a:p>
            <a:r>
              <a:rPr lang="en-US" sz="3600" b="1" dirty="0" smtClean="0"/>
              <a:t>Evolution of Physically-Based Weather Models </a:t>
            </a:r>
            <a:br>
              <a:rPr lang="en-US" sz="3600" b="1" dirty="0" smtClean="0"/>
            </a:br>
            <a:r>
              <a:rPr lang="en-US" sz="3600" dirty="0" smtClean="0"/>
              <a:t>(Numerical Weather Prediction)</a:t>
            </a:r>
            <a:endParaRPr lang="en-US" sz="3600" b="1" dirty="0"/>
          </a:p>
        </p:txBody>
      </p:sp>
      <p:sp>
        <p:nvSpPr>
          <p:cNvPr id="3" name="Content Placeholder 2"/>
          <p:cNvSpPr>
            <a:spLocks noGrp="1"/>
          </p:cNvSpPr>
          <p:nvPr>
            <p:ph idx="1"/>
          </p:nvPr>
        </p:nvSpPr>
        <p:spPr>
          <a:xfrm>
            <a:off x="303211" y="1981200"/>
            <a:ext cx="5715001" cy="4525963"/>
          </a:xfrm>
        </p:spPr>
        <p:txBody>
          <a:bodyPr/>
          <a:lstStyle/>
          <a:p>
            <a:r>
              <a:rPr lang="en-US" sz="2400" dirty="0" smtClean="0"/>
              <a:t>First model (1949) – ENIAC computer </a:t>
            </a:r>
          </a:p>
          <a:p>
            <a:pPr lvl="1"/>
            <a:r>
              <a:rPr lang="en-US" sz="2000" dirty="0" smtClean="0"/>
              <a:t>1 vertical layer</a:t>
            </a:r>
            <a:endParaRPr lang="en-US" sz="2000" dirty="0"/>
          </a:p>
          <a:p>
            <a:pPr lvl="1"/>
            <a:r>
              <a:rPr lang="en-US" sz="2000" dirty="0" smtClean="0"/>
              <a:t>700 km resolution</a:t>
            </a:r>
            <a:endParaRPr lang="en-US" sz="2000" dirty="0"/>
          </a:p>
          <a:p>
            <a:pPr lvl="1"/>
            <a:r>
              <a:rPr lang="en-US" sz="2000" dirty="0" smtClean="0"/>
              <a:t>N. America domain</a:t>
            </a:r>
            <a:endParaRPr lang="en-US" sz="2000" dirty="0"/>
          </a:p>
          <a:p>
            <a:pPr lvl="1"/>
            <a:r>
              <a:rPr lang="en-US" sz="2000" dirty="0" smtClean="0"/>
              <a:t>24 </a:t>
            </a:r>
            <a:r>
              <a:rPr lang="en-US" sz="2000" dirty="0" err="1" smtClean="0"/>
              <a:t>hr</a:t>
            </a:r>
            <a:r>
              <a:rPr lang="en-US" sz="2000" dirty="0" smtClean="0"/>
              <a:t> forecast </a:t>
            </a:r>
          </a:p>
          <a:p>
            <a:r>
              <a:rPr lang="en-US" sz="2000" dirty="0" smtClean="0"/>
              <a:t>Lynch (2008) developed cell phone version</a:t>
            </a:r>
          </a:p>
        </p:txBody>
      </p:sp>
      <p:sp>
        <p:nvSpPr>
          <p:cNvPr id="4" name="Slide Number Placeholder 3"/>
          <p:cNvSpPr>
            <a:spLocks noGrp="1"/>
          </p:cNvSpPr>
          <p:nvPr>
            <p:ph type="sldNum" sz="quarter" idx="12"/>
          </p:nvPr>
        </p:nvSpPr>
        <p:spPr/>
        <p:txBody>
          <a:bodyPr/>
          <a:lstStyle/>
          <a:p>
            <a:pPr>
              <a:defRPr/>
            </a:pPr>
            <a:fld id="{296D699B-1568-4135-A2B0-6E8801B6ED78}" type="slidenum">
              <a:rPr lang="en-US" smtClean="0"/>
              <a:pPr>
                <a:defRPr/>
              </a:pPr>
              <a:t>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2" y="4343400"/>
            <a:ext cx="3932196" cy="2253734"/>
          </a:xfrm>
          <a:prstGeom prst="rect">
            <a:avLst/>
          </a:prstGeom>
        </p:spPr>
      </p:pic>
      <p:sp>
        <p:nvSpPr>
          <p:cNvPr id="6" name="TextBox 5"/>
          <p:cNvSpPr txBox="1"/>
          <p:nvPr/>
        </p:nvSpPr>
        <p:spPr>
          <a:xfrm>
            <a:off x="4189412" y="5867400"/>
            <a:ext cx="2209800" cy="646331"/>
          </a:xfrm>
          <a:prstGeom prst="rect">
            <a:avLst/>
          </a:prstGeom>
          <a:noFill/>
        </p:spPr>
        <p:txBody>
          <a:bodyPr wrap="square" rtlCol="0">
            <a:spAutoFit/>
          </a:bodyPr>
          <a:lstStyle/>
          <a:p>
            <a:r>
              <a:rPr lang="en-US" dirty="0" smtClean="0">
                <a:solidFill>
                  <a:schemeClr val="bg1"/>
                </a:solidFill>
              </a:rPr>
              <a:t>ENIAC: </a:t>
            </a:r>
          </a:p>
          <a:p>
            <a:r>
              <a:rPr lang="en-US" dirty="0" smtClean="0">
                <a:solidFill>
                  <a:schemeClr val="bg1"/>
                </a:solidFill>
              </a:rPr>
              <a:t>100 </a:t>
            </a:r>
            <a:r>
              <a:rPr lang="en-US" dirty="0" err="1" smtClean="0">
                <a:solidFill>
                  <a:schemeClr val="bg1"/>
                </a:solidFill>
              </a:rPr>
              <a:t>ft</a:t>
            </a:r>
            <a:r>
              <a:rPr lang="en-US" dirty="0" smtClean="0">
                <a:solidFill>
                  <a:schemeClr val="bg1"/>
                </a:solidFill>
              </a:rPr>
              <a:t> long, 27 tons</a:t>
            </a:r>
            <a:endParaRPr lang="en-US" dirty="0">
              <a:solidFill>
                <a:schemeClr val="bg1"/>
              </a:solidFill>
            </a:endParaRPr>
          </a:p>
        </p:txBody>
      </p:sp>
      <p:sp>
        <p:nvSpPr>
          <p:cNvPr id="8" name="TextBox 7"/>
          <p:cNvSpPr txBox="1"/>
          <p:nvPr/>
        </p:nvSpPr>
        <p:spPr>
          <a:xfrm>
            <a:off x="2360612" y="1524000"/>
            <a:ext cx="882849" cy="400110"/>
          </a:xfrm>
          <a:prstGeom prst="rect">
            <a:avLst/>
          </a:prstGeom>
          <a:noFill/>
        </p:spPr>
        <p:txBody>
          <a:bodyPr wrap="none" rtlCol="0">
            <a:spAutoFit/>
          </a:bodyPr>
          <a:lstStyle/>
          <a:p>
            <a:r>
              <a:rPr lang="en-US" sz="2000" b="1" dirty="0" smtClean="0">
                <a:solidFill>
                  <a:srgbClr val="FF0000"/>
                </a:solidFill>
              </a:rPr>
              <a:t>THEN</a:t>
            </a:r>
            <a:endParaRPr lang="en-US" sz="2000" b="1" dirty="0">
              <a:solidFill>
                <a:srgbClr val="FF0000"/>
              </a:solidFill>
            </a:endParaRPr>
          </a:p>
        </p:txBody>
      </p:sp>
      <p:sp>
        <p:nvSpPr>
          <p:cNvPr id="9" name="TextBox 8"/>
          <p:cNvSpPr txBox="1"/>
          <p:nvPr/>
        </p:nvSpPr>
        <p:spPr>
          <a:xfrm>
            <a:off x="8609012" y="1524000"/>
            <a:ext cx="813043" cy="400110"/>
          </a:xfrm>
          <a:prstGeom prst="rect">
            <a:avLst/>
          </a:prstGeom>
          <a:noFill/>
        </p:spPr>
        <p:txBody>
          <a:bodyPr wrap="none" rtlCol="0">
            <a:spAutoFit/>
          </a:bodyPr>
          <a:lstStyle/>
          <a:p>
            <a:r>
              <a:rPr lang="en-US" sz="2000" b="1" dirty="0" smtClean="0">
                <a:solidFill>
                  <a:srgbClr val="FF0000"/>
                </a:solidFill>
              </a:rPr>
              <a:t>NOW</a:t>
            </a:r>
            <a:endParaRPr lang="en-US" sz="2000" b="1" dirty="0">
              <a:solidFill>
                <a:srgbClr val="FF0000"/>
              </a:solidFill>
            </a:endParaRPr>
          </a:p>
        </p:txBody>
      </p:sp>
    </p:spTree>
    <p:extLst>
      <p:ext uri="{BB962C8B-B14F-4D97-AF65-F5344CB8AC3E}">
        <p14:creationId xmlns:p14="http://schemas.microsoft.com/office/powerpoint/2010/main" val="8879251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12188825" cy="1470025"/>
          </a:xfrm>
        </p:spPr>
        <p:txBody>
          <a:bodyPr>
            <a:normAutofit/>
          </a:bodyPr>
          <a:lstStyle/>
          <a:p>
            <a:r>
              <a:rPr lang="en-US" sz="4000" dirty="0" smtClean="0"/>
              <a:t>Physical </a:t>
            </a:r>
            <a:r>
              <a:rPr lang="en-US" sz="4000" b="1" dirty="0" smtClean="0"/>
              <a:t>Model </a:t>
            </a:r>
            <a:r>
              <a:rPr lang="en-US" sz="4000" dirty="0" smtClean="0"/>
              <a:t>Limitations</a:t>
            </a:r>
            <a:endParaRPr lang="en-US" sz="4000" b="1" dirty="0"/>
          </a:p>
        </p:txBody>
      </p:sp>
      <p:sp>
        <p:nvSpPr>
          <p:cNvPr id="7" name="TextBox 6"/>
          <p:cNvSpPr txBox="1"/>
          <p:nvPr/>
        </p:nvSpPr>
        <p:spPr>
          <a:xfrm>
            <a:off x="989012" y="1066800"/>
            <a:ext cx="5257799" cy="3247042"/>
          </a:xfrm>
          <a:prstGeom prst="rect">
            <a:avLst/>
          </a:prstGeom>
          <a:noFill/>
        </p:spPr>
        <p:txBody>
          <a:bodyPr wrap="square" rtlCol="0">
            <a:spAutoFit/>
          </a:bodyPr>
          <a:lstStyle/>
          <a:p>
            <a:pPr marL="285750" indent="-285750">
              <a:spcAft>
                <a:spcPts val="600"/>
              </a:spcAft>
              <a:buFont typeface="Arial"/>
              <a:buChar char="•"/>
            </a:pPr>
            <a:r>
              <a:rPr lang="en-US" sz="2000" dirty="0" smtClean="0">
                <a:solidFill>
                  <a:schemeClr val="bg1"/>
                </a:solidFill>
              </a:rPr>
              <a:t>Large range of scales</a:t>
            </a:r>
          </a:p>
          <a:p>
            <a:pPr marL="800100" lvl="1" indent="-342900">
              <a:spcAft>
                <a:spcPts val="600"/>
              </a:spcAft>
              <a:buFont typeface="Arial" panose="020B0604020202020204" pitchFamily="34" charset="0"/>
              <a:buChar char="•"/>
            </a:pPr>
            <a:r>
              <a:rPr lang="en-US" sz="1600" dirty="0" smtClean="0">
                <a:solidFill>
                  <a:schemeClr val="bg1"/>
                </a:solidFill>
              </a:rPr>
              <a:t>40,000 km		earth’s circumference </a:t>
            </a:r>
          </a:p>
          <a:p>
            <a:pPr marL="800100" lvl="1" indent="-342900">
              <a:spcAft>
                <a:spcPts val="600"/>
              </a:spcAft>
              <a:buFont typeface="Arial" panose="020B0604020202020204" pitchFamily="34" charset="0"/>
              <a:buChar char="•"/>
            </a:pPr>
            <a:r>
              <a:rPr lang="en-US" sz="1600" dirty="0" smtClean="0">
                <a:solidFill>
                  <a:schemeClr val="bg1"/>
                </a:solidFill>
              </a:rPr>
              <a:t>10,000 km		jet streams</a:t>
            </a:r>
          </a:p>
          <a:p>
            <a:pPr marL="800100" lvl="1" indent="-342900">
              <a:spcAft>
                <a:spcPts val="600"/>
              </a:spcAft>
              <a:buFont typeface="Arial" panose="020B0604020202020204" pitchFamily="34" charset="0"/>
              <a:buChar char="•"/>
            </a:pPr>
            <a:r>
              <a:rPr lang="en-US" sz="1600" dirty="0" smtClean="0">
                <a:solidFill>
                  <a:schemeClr val="bg1"/>
                </a:solidFill>
              </a:rPr>
              <a:t>1000 km		winter storms</a:t>
            </a:r>
          </a:p>
          <a:p>
            <a:pPr marL="800100" lvl="1" indent="-342900">
              <a:spcAft>
                <a:spcPts val="600"/>
              </a:spcAft>
              <a:buFont typeface="Arial" panose="020B0604020202020204" pitchFamily="34" charset="0"/>
              <a:buChar char="•"/>
            </a:pPr>
            <a:r>
              <a:rPr lang="en-US" sz="1600" dirty="0" smtClean="0">
                <a:solidFill>
                  <a:schemeClr val="bg1"/>
                </a:solidFill>
              </a:rPr>
              <a:t>100 km		hurricane inner core</a:t>
            </a:r>
          </a:p>
          <a:p>
            <a:pPr marL="800100" lvl="1" indent="-342900">
              <a:spcAft>
                <a:spcPts val="600"/>
              </a:spcAft>
              <a:buFont typeface="Arial" panose="020B0604020202020204" pitchFamily="34" charset="0"/>
              <a:buChar char="•"/>
            </a:pPr>
            <a:r>
              <a:rPr lang="en-US" sz="1600" dirty="0" smtClean="0">
                <a:solidFill>
                  <a:schemeClr val="bg1"/>
                </a:solidFill>
              </a:rPr>
              <a:t>10 km 		thunderstorms</a:t>
            </a:r>
          </a:p>
          <a:p>
            <a:pPr marL="800100" lvl="1" indent="-342900">
              <a:spcAft>
                <a:spcPts val="600"/>
              </a:spcAft>
              <a:buFont typeface="Arial" panose="020B0604020202020204" pitchFamily="34" charset="0"/>
              <a:buChar char="•"/>
            </a:pPr>
            <a:r>
              <a:rPr lang="en-US" sz="1600" dirty="0" smtClean="0">
                <a:solidFill>
                  <a:schemeClr val="bg1"/>
                </a:solidFill>
              </a:rPr>
              <a:t>1 km 		cumulus clouds</a:t>
            </a:r>
          </a:p>
          <a:p>
            <a:pPr marL="800100" lvl="1" indent="-342900">
              <a:spcAft>
                <a:spcPts val="600"/>
              </a:spcAft>
              <a:buFont typeface="Arial" panose="020B0604020202020204" pitchFamily="34" charset="0"/>
              <a:buChar char="•"/>
            </a:pPr>
            <a:r>
              <a:rPr lang="en-US" sz="1600" dirty="0" smtClean="0">
                <a:solidFill>
                  <a:schemeClr val="bg1"/>
                </a:solidFill>
              </a:rPr>
              <a:t>1-100 m		thermals, turbulence</a:t>
            </a:r>
          </a:p>
          <a:p>
            <a:pPr marL="800100" lvl="1" indent="-342900">
              <a:spcAft>
                <a:spcPts val="600"/>
              </a:spcAft>
              <a:buFont typeface="Arial" panose="020B0604020202020204" pitchFamily="34" charset="0"/>
              <a:buChar char="•"/>
            </a:pPr>
            <a:r>
              <a:rPr lang="en-US" sz="1600" dirty="0" smtClean="0">
                <a:solidFill>
                  <a:schemeClr val="bg1"/>
                </a:solidFill>
              </a:rPr>
              <a:t>10</a:t>
            </a:r>
            <a:r>
              <a:rPr lang="en-US" sz="1600" baseline="30000" dirty="0" smtClean="0">
                <a:solidFill>
                  <a:schemeClr val="bg1"/>
                </a:solidFill>
              </a:rPr>
              <a:t>-3</a:t>
            </a:r>
            <a:r>
              <a:rPr lang="en-US" sz="1600" dirty="0" smtClean="0">
                <a:solidFill>
                  <a:schemeClr val="bg1"/>
                </a:solidFill>
              </a:rPr>
              <a:t> m		cloud particles</a:t>
            </a:r>
          </a:p>
          <a:p>
            <a:pPr lvl="1">
              <a:spcAft>
                <a:spcPts val="600"/>
              </a:spcAft>
            </a:pPr>
            <a:endParaRPr lang="en-US" sz="1200" dirty="0" smtClean="0">
              <a:solidFill>
                <a:schemeClr val="bg1"/>
              </a:solidFill>
            </a:endParaRPr>
          </a:p>
        </p:txBody>
      </p:sp>
      <p:sp>
        <p:nvSpPr>
          <p:cNvPr id="3" name="Rectangle 2"/>
          <p:cNvSpPr/>
          <p:nvPr/>
        </p:nvSpPr>
        <p:spPr>
          <a:xfrm>
            <a:off x="1065213" y="4876800"/>
            <a:ext cx="10668000" cy="830997"/>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solidFill>
                  <a:schemeClr val="bg1"/>
                </a:solidFill>
              </a:rPr>
              <a:t>Statistical (AI) methods are used to provide objective TC forecast guidance not directly available from physical models</a:t>
            </a:r>
          </a:p>
        </p:txBody>
      </p:sp>
      <p:sp>
        <p:nvSpPr>
          <p:cNvPr id="8" name="Rectangle 7"/>
          <p:cNvSpPr/>
          <p:nvPr/>
        </p:nvSpPr>
        <p:spPr>
          <a:xfrm>
            <a:off x="6548109" y="1066800"/>
            <a:ext cx="4880303" cy="3447098"/>
          </a:xfrm>
          <a:prstGeom prst="rect">
            <a:avLst/>
          </a:prstGeom>
        </p:spPr>
        <p:txBody>
          <a:bodyPr wrap="square">
            <a:spAutoFit/>
          </a:bodyPr>
          <a:lstStyle/>
          <a:p>
            <a:pPr marL="342900" indent="-342900">
              <a:spcAft>
                <a:spcPts val="600"/>
              </a:spcAft>
              <a:buFont typeface="Arial"/>
              <a:buChar char="•"/>
            </a:pPr>
            <a:r>
              <a:rPr lang="en-US" sz="2000" dirty="0" smtClean="0">
                <a:solidFill>
                  <a:schemeClr val="bg1"/>
                </a:solidFill>
              </a:rPr>
              <a:t>Inadequate </a:t>
            </a:r>
            <a:r>
              <a:rPr lang="en-US" sz="2000" dirty="0">
                <a:solidFill>
                  <a:schemeClr val="bg1"/>
                </a:solidFill>
              </a:rPr>
              <a:t>resolution on computational grid</a:t>
            </a:r>
          </a:p>
          <a:p>
            <a:pPr marL="800100" lvl="1" indent="-342900">
              <a:spcAft>
                <a:spcPts val="600"/>
              </a:spcAft>
              <a:buFont typeface="Arial" panose="020B0604020202020204" pitchFamily="34" charset="0"/>
              <a:buChar char="•"/>
            </a:pPr>
            <a:r>
              <a:rPr lang="en-US" sz="1600" dirty="0">
                <a:solidFill>
                  <a:schemeClr val="bg1"/>
                </a:solidFill>
              </a:rPr>
              <a:t>Requires parameterization of some processes</a:t>
            </a:r>
          </a:p>
          <a:p>
            <a:pPr marL="1257300" lvl="2" indent="-342900">
              <a:spcAft>
                <a:spcPts val="600"/>
              </a:spcAft>
              <a:buFont typeface="Arial" panose="020B0604020202020204" pitchFamily="34" charset="0"/>
              <a:buChar char="•"/>
            </a:pPr>
            <a:r>
              <a:rPr lang="en-US" sz="1400" dirty="0">
                <a:solidFill>
                  <a:schemeClr val="bg1"/>
                </a:solidFill>
              </a:rPr>
              <a:t>Cloud microphysics, turbulence, air-sea interaction, etc.</a:t>
            </a:r>
          </a:p>
          <a:p>
            <a:pPr marL="342900" indent="-342900">
              <a:spcAft>
                <a:spcPts val="600"/>
              </a:spcAft>
              <a:buFont typeface="Arial" panose="020B0604020202020204" pitchFamily="34" charset="0"/>
              <a:buChar char="•"/>
            </a:pPr>
            <a:r>
              <a:rPr lang="en-US" sz="2000" dirty="0">
                <a:solidFill>
                  <a:schemeClr val="bg1"/>
                </a:solidFill>
              </a:rPr>
              <a:t>Lack of observations of initial state</a:t>
            </a:r>
          </a:p>
          <a:p>
            <a:pPr marL="800100" lvl="1" indent="-342900">
              <a:spcAft>
                <a:spcPts val="600"/>
              </a:spcAft>
              <a:buFont typeface="Arial" panose="020B0604020202020204" pitchFamily="34" charset="0"/>
              <a:buChar char="•"/>
            </a:pPr>
            <a:r>
              <a:rPr lang="en-US" sz="1600" dirty="0">
                <a:solidFill>
                  <a:schemeClr val="bg1"/>
                </a:solidFill>
              </a:rPr>
              <a:t>Data assimilation</a:t>
            </a:r>
          </a:p>
          <a:p>
            <a:pPr marL="342900" indent="-342900">
              <a:spcAft>
                <a:spcPts val="600"/>
              </a:spcAft>
              <a:buFont typeface="Arial" panose="020B0604020202020204" pitchFamily="34" charset="0"/>
              <a:buChar char="•"/>
            </a:pPr>
            <a:r>
              <a:rPr lang="en-US" sz="2000" dirty="0">
                <a:solidFill>
                  <a:schemeClr val="bg1"/>
                </a:solidFill>
              </a:rPr>
              <a:t>Predictability</a:t>
            </a:r>
          </a:p>
          <a:p>
            <a:pPr marL="800100" lvl="1" indent="-342900">
              <a:spcAft>
                <a:spcPts val="600"/>
              </a:spcAft>
              <a:buFont typeface="Arial" panose="020B0604020202020204" pitchFamily="34" charset="0"/>
              <a:buChar char="•"/>
            </a:pPr>
            <a:r>
              <a:rPr lang="en-US" sz="1600" dirty="0">
                <a:solidFill>
                  <a:schemeClr val="bg1"/>
                </a:solidFill>
              </a:rPr>
              <a:t>Large sensitivity to small initial errors (Chaos)</a:t>
            </a:r>
          </a:p>
        </p:txBody>
      </p:sp>
    </p:spTree>
    <p:extLst>
      <p:ext uri="{BB962C8B-B14F-4D97-AF65-F5344CB8AC3E}">
        <p14:creationId xmlns:p14="http://schemas.microsoft.com/office/powerpoint/2010/main" val="3146414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884238"/>
          </a:xfrm>
        </p:spPr>
        <p:txBody>
          <a:bodyPr/>
          <a:lstStyle/>
          <a:p>
            <a:r>
              <a:rPr lang="en-US" sz="3600" dirty="0" smtClean="0"/>
              <a:t>NHC’s First  Generation “AI” Application: </a:t>
            </a:r>
            <a:br>
              <a:rPr lang="en-US" sz="3600" dirty="0" smtClean="0"/>
            </a:br>
            <a:r>
              <a:rPr lang="en-US" sz="3600" dirty="0" smtClean="0"/>
              <a:t>The Miller-Moore Model </a:t>
            </a:r>
            <a:endParaRPr lang="en-US" sz="3600" b="1" dirty="0"/>
          </a:p>
        </p:txBody>
      </p:sp>
      <p:sp>
        <p:nvSpPr>
          <p:cNvPr id="3" name="Content Placeholder 2"/>
          <p:cNvSpPr>
            <a:spLocks noGrp="1"/>
          </p:cNvSpPr>
          <p:nvPr>
            <p:ph idx="1"/>
          </p:nvPr>
        </p:nvSpPr>
        <p:spPr>
          <a:xfrm>
            <a:off x="656486" y="990601"/>
            <a:ext cx="11227618" cy="4525963"/>
          </a:xfrm>
        </p:spPr>
        <p:txBody>
          <a:bodyPr/>
          <a:lstStyle/>
          <a:p>
            <a:pPr marL="0" indent="0">
              <a:buNone/>
            </a:pPr>
            <a:endParaRPr lang="en-US" sz="2800" dirty="0"/>
          </a:p>
          <a:p>
            <a:r>
              <a:rPr lang="en-US" sz="2800" dirty="0" smtClean="0"/>
              <a:t>24-hr track forecast model </a:t>
            </a:r>
            <a:r>
              <a:rPr lang="en-US" sz="2800" i="1" dirty="0" smtClean="0"/>
              <a:t>(Miller and Moore 1960, BAMS)</a:t>
            </a:r>
          </a:p>
          <a:p>
            <a:r>
              <a:rPr lang="en-US" sz="2800" dirty="0" smtClean="0"/>
              <a:t>Input from 700-hPa geopotential height maps and previous storm motion</a:t>
            </a:r>
          </a:p>
          <a:p>
            <a:r>
              <a:rPr lang="en-US" sz="2800" dirty="0" smtClean="0"/>
              <a:t>Trained on 1951–1956 Atlantic data</a:t>
            </a:r>
          </a:p>
          <a:p>
            <a:r>
              <a:rPr lang="en-US" sz="2800" dirty="0" smtClean="0"/>
              <a:t>Independent tests 1957, operational 1959</a:t>
            </a:r>
            <a:endParaRPr lang="en-US" dirty="0" smtClean="0"/>
          </a:p>
          <a:p>
            <a:pPr marL="457200" lvl="1" indent="0">
              <a:buNone/>
            </a:pPr>
            <a:r>
              <a:rPr lang="en-US" dirty="0"/>
              <a:t>	</a:t>
            </a:r>
            <a:r>
              <a:rPr lang="en-US" dirty="0" err="1" smtClean="0"/>
              <a:t>Δx</a:t>
            </a:r>
            <a:r>
              <a:rPr lang="en-US" dirty="0" smtClean="0"/>
              <a:t> = [0.42u</a:t>
            </a:r>
            <a:r>
              <a:rPr lang="en-US" baseline="-25000" dirty="0" smtClean="0"/>
              <a:t>7</a:t>
            </a:r>
            <a:r>
              <a:rPr lang="en-US" dirty="0" smtClean="0"/>
              <a:t> + 0.54P</a:t>
            </a:r>
            <a:r>
              <a:rPr lang="en-US" baseline="-25000" dirty="0" smtClean="0"/>
              <a:t>x</a:t>
            </a:r>
            <a:r>
              <a:rPr lang="en-US" dirty="0" smtClean="0"/>
              <a:t> – 2.4] </a:t>
            </a:r>
            <a:r>
              <a:rPr lang="el-GR" dirty="0" smtClean="0"/>
              <a:t>Δ</a:t>
            </a:r>
            <a:r>
              <a:rPr lang="en-US" dirty="0" smtClean="0"/>
              <a:t>t</a:t>
            </a:r>
            <a:r>
              <a:rPr lang="en-US" sz="2000" dirty="0" smtClean="0"/>
              <a:t> </a:t>
            </a:r>
          </a:p>
          <a:p>
            <a:pPr marL="0" indent="0">
              <a:buNone/>
            </a:pPr>
            <a:r>
              <a:rPr lang="en-US" dirty="0" smtClean="0"/>
              <a:t>	</a:t>
            </a:r>
            <a:r>
              <a:rPr lang="el-GR" sz="2800" dirty="0" smtClean="0"/>
              <a:t>Δ</a:t>
            </a:r>
            <a:r>
              <a:rPr lang="en-US" sz="2800" dirty="0" smtClean="0"/>
              <a:t>y = [0.23v</a:t>
            </a:r>
            <a:r>
              <a:rPr lang="en-US" sz="2800" baseline="-25000" dirty="0" smtClean="0"/>
              <a:t>7</a:t>
            </a:r>
            <a:r>
              <a:rPr lang="en-US" sz="2800" dirty="0" smtClean="0"/>
              <a:t> + 0.65P</a:t>
            </a:r>
            <a:r>
              <a:rPr lang="en-US" sz="2800" baseline="-25000" dirty="0" smtClean="0"/>
              <a:t>y</a:t>
            </a:r>
            <a:r>
              <a:rPr lang="en-US" sz="2800" dirty="0" smtClean="0"/>
              <a:t> + 2.3] </a:t>
            </a:r>
            <a:r>
              <a:rPr lang="el-GR" sz="2800" dirty="0" smtClean="0"/>
              <a:t>Δ</a:t>
            </a:r>
            <a:r>
              <a:rPr lang="en-US" sz="2800" dirty="0" smtClean="0"/>
              <a:t>t</a:t>
            </a:r>
          </a:p>
          <a:p>
            <a:r>
              <a:rPr lang="en-US" sz="2400" dirty="0" smtClean="0"/>
              <a:t>(u</a:t>
            </a:r>
            <a:r>
              <a:rPr lang="en-US" sz="2400" baseline="-25000" dirty="0" smtClean="0"/>
              <a:t>7</a:t>
            </a:r>
            <a:r>
              <a:rPr lang="en-US" sz="2400" dirty="0" smtClean="0"/>
              <a:t>,v</a:t>
            </a:r>
            <a:r>
              <a:rPr lang="en-US" sz="2400" baseline="-25000" dirty="0" smtClean="0"/>
              <a:t>7</a:t>
            </a:r>
            <a:r>
              <a:rPr lang="en-US" sz="2400" dirty="0" smtClean="0"/>
              <a:t>) = 700-hPa geostrophic wind components</a:t>
            </a:r>
          </a:p>
          <a:p>
            <a:r>
              <a:rPr lang="en-US" sz="2400" dirty="0" smtClean="0"/>
              <a:t>(P</a:t>
            </a:r>
            <a:r>
              <a:rPr lang="en-US" sz="2400" baseline="-25000" dirty="0" smtClean="0"/>
              <a:t>x</a:t>
            </a:r>
            <a:r>
              <a:rPr lang="en-US" sz="2400" dirty="0" smtClean="0"/>
              <a:t>,P</a:t>
            </a:r>
            <a:r>
              <a:rPr lang="en-US" sz="2400" baseline="-25000" dirty="0" smtClean="0"/>
              <a:t>y</a:t>
            </a:r>
            <a:r>
              <a:rPr lang="en-US" sz="2400" dirty="0" smtClean="0"/>
              <a:t>) = Components of previous 12h storm motion vector</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296D699B-1568-4135-A2B0-6E8801B6ED78}" type="slidenum">
              <a:rPr lang="en-US" smtClean="0"/>
              <a:pPr>
                <a:defRPr/>
              </a:pPr>
              <a:t>7</a:t>
            </a:fld>
            <a:endParaRPr lang="en-US" dirty="0"/>
          </a:p>
        </p:txBody>
      </p:sp>
    </p:spTree>
    <p:extLst>
      <p:ext uri="{BB962C8B-B14F-4D97-AF65-F5344CB8AC3E}">
        <p14:creationId xmlns:p14="http://schemas.microsoft.com/office/powerpoint/2010/main" val="41658651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Evolution of </a:t>
            </a:r>
            <a:r>
              <a:rPr lang="en-US" sz="3600" dirty="0" smtClean="0"/>
              <a:t>AI </a:t>
            </a:r>
            <a:r>
              <a:rPr lang="en-US" sz="3600" b="1" dirty="0" smtClean="0"/>
              <a:t>Hurricane </a:t>
            </a:r>
            <a:br>
              <a:rPr lang="en-US" sz="3600" b="1" dirty="0" smtClean="0"/>
            </a:br>
            <a:r>
              <a:rPr lang="en-US" sz="3600" b="1" dirty="0" smtClean="0"/>
              <a:t>Track </a:t>
            </a:r>
            <a:r>
              <a:rPr lang="en-US" sz="3600" dirty="0" smtClean="0"/>
              <a:t>Forecast Models</a:t>
            </a:r>
            <a:endParaRPr lang="en-US" sz="3600" b="1" dirty="0"/>
          </a:p>
        </p:txBody>
      </p:sp>
      <p:sp>
        <p:nvSpPr>
          <p:cNvPr id="3" name="Content Placeholder 2"/>
          <p:cNvSpPr>
            <a:spLocks noGrp="1"/>
          </p:cNvSpPr>
          <p:nvPr>
            <p:ph idx="1"/>
          </p:nvPr>
        </p:nvSpPr>
        <p:spPr>
          <a:xfrm>
            <a:off x="609441" y="1066801"/>
            <a:ext cx="11047571" cy="4525963"/>
          </a:xfrm>
        </p:spPr>
        <p:txBody>
          <a:bodyPr/>
          <a:lstStyle/>
          <a:p>
            <a:r>
              <a:rPr lang="en-US" dirty="0" smtClean="0"/>
              <a:t>1959–1972</a:t>
            </a:r>
          </a:p>
          <a:p>
            <a:pPr lvl="1"/>
            <a:r>
              <a:rPr lang="en-US" sz="2000" dirty="0" smtClean="0"/>
              <a:t>Increasingly sophisticated models using observations and analyses</a:t>
            </a:r>
          </a:p>
          <a:p>
            <a:pPr lvl="1"/>
            <a:r>
              <a:rPr lang="en-US" sz="2000" dirty="0" smtClean="0"/>
              <a:t>Multiple regression and analog techniques</a:t>
            </a:r>
          </a:p>
          <a:p>
            <a:r>
              <a:rPr lang="en-US" dirty="0" smtClean="0"/>
              <a:t>1973–2006</a:t>
            </a:r>
          </a:p>
          <a:p>
            <a:pPr lvl="1"/>
            <a:r>
              <a:rPr lang="en-US" sz="2000" dirty="0" smtClean="0"/>
              <a:t>Statistical-dynamical track forecast models</a:t>
            </a:r>
          </a:p>
          <a:p>
            <a:pPr lvl="2"/>
            <a:r>
              <a:rPr lang="en-US" sz="1800" dirty="0" smtClean="0"/>
              <a:t>Input from global model forecast fields and t=0 </a:t>
            </a:r>
            <a:r>
              <a:rPr lang="en-US" sz="1800" dirty="0" err="1" smtClean="0"/>
              <a:t>hr</a:t>
            </a:r>
            <a:r>
              <a:rPr lang="en-US" sz="1800" dirty="0" smtClean="0"/>
              <a:t> information </a:t>
            </a:r>
          </a:p>
          <a:p>
            <a:r>
              <a:rPr lang="en-US" dirty="0" smtClean="0"/>
              <a:t>2006</a:t>
            </a:r>
            <a:r>
              <a:rPr lang="en-US" dirty="0"/>
              <a:t> </a:t>
            </a:r>
            <a:r>
              <a:rPr lang="en-US" dirty="0" smtClean="0"/>
              <a:t>– Last AI track model retired (NHC-98)</a:t>
            </a:r>
          </a:p>
          <a:p>
            <a:pPr lvl="1"/>
            <a:r>
              <a:rPr lang="en-US" sz="2000" dirty="0" smtClean="0"/>
              <a:t>Dynamical models were much more accurate  </a:t>
            </a:r>
          </a:p>
          <a:p>
            <a:pPr lvl="1"/>
            <a:r>
              <a:rPr lang="en-US" sz="2000" dirty="0" smtClean="0"/>
              <a:t>CLIPER model still used for skill baseline</a:t>
            </a:r>
          </a:p>
          <a:p>
            <a:r>
              <a:rPr lang="en-US" dirty="0" smtClean="0"/>
              <a:t>2015–Present</a:t>
            </a:r>
          </a:p>
          <a:p>
            <a:pPr lvl="1"/>
            <a:r>
              <a:rPr lang="en-US" sz="2000" dirty="0" smtClean="0"/>
              <a:t>Revival of AI for track forecasting to optimally combine input from single- and multi-model ensembles </a:t>
            </a:r>
          </a:p>
          <a:p>
            <a:pPr lvl="2"/>
            <a:r>
              <a:rPr lang="en-US" sz="1600" dirty="0" smtClean="0"/>
              <a:t>HFIP Corrected Consensus Approach (HCCA)</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296D699B-1568-4135-A2B0-6E8801B6ED78}" type="slidenum">
              <a:rPr lang="en-US" smtClean="0"/>
              <a:pPr>
                <a:defRPr/>
              </a:pPr>
              <a:t>8</a:t>
            </a:fld>
            <a:endParaRPr lang="en-US" dirty="0"/>
          </a:p>
        </p:txBody>
      </p:sp>
    </p:spTree>
    <p:extLst>
      <p:ext uri="{BB962C8B-B14F-4D97-AF65-F5344CB8AC3E}">
        <p14:creationId xmlns:p14="http://schemas.microsoft.com/office/powerpoint/2010/main" val="24825871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783484" y="66281"/>
            <a:ext cx="10555184" cy="788894"/>
          </a:xfrm>
        </p:spPr>
        <p:txBody>
          <a:bodyPr>
            <a:noAutofit/>
          </a:bodyPr>
          <a:lstStyle/>
          <a:p>
            <a:r>
              <a:rPr lang="en-US" sz="4800" b="1" dirty="0" smtClean="0">
                <a:latin typeface="Calibri" pitchFamily="34" charset="0"/>
                <a:ea typeface="ＭＳ Ｐゴシック" pitchFamily="-110" charset="-128"/>
                <a:cs typeface="ＭＳ Ｐゴシック" pitchFamily="-110" charset="-128"/>
              </a:rPr>
              <a:t>Atlantic Track Error Trends</a:t>
            </a:r>
            <a:endParaRPr lang="en-US" sz="4800" b="1" dirty="0">
              <a:latin typeface="Calibri" pitchFamily="34" charset="0"/>
              <a:ea typeface="ＭＳ Ｐゴシック" pitchFamily="-110" charset="-128"/>
              <a:cs typeface="ＭＳ Ｐゴシック" pitchFamily="-110" charset="-128"/>
            </a:endParaRP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6" r="5543"/>
          <a:stretch/>
        </p:blipFill>
        <p:spPr bwMode="auto">
          <a:xfrm>
            <a:off x="323031" y="1143000"/>
            <a:ext cx="8666981"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34766" y="2355145"/>
            <a:ext cx="93767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99"/>
                </a:solidFill>
                <a:effectLst/>
                <a:uLnTx/>
                <a:uFillTx/>
                <a:latin typeface="Arial" pitchFamily="34" charset="0"/>
                <a:ea typeface="+mn-ea"/>
                <a:cs typeface="Arial" pitchFamily="34" charset="0"/>
              </a:rPr>
              <a:t>1970-79</a:t>
            </a:r>
            <a:endParaRPr kumimoji="0" lang="en-US" sz="1600" b="0" i="0" u="none" strike="noStrike" kern="1200" cap="none" spc="0" normalizeH="0" baseline="0" noProof="0" dirty="0">
              <a:ln>
                <a:noFill/>
              </a:ln>
              <a:solidFill>
                <a:srgbClr val="000099"/>
              </a:solidFill>
              <a:effectLst/>
              <a:uLnTx/>
              <a:uFillTx/>
              <a:latin typeface="Arial" pitchFamily="34" charset="0"/>
              <a:ea typeface="+mn-ea"/>
              <a:cs typeface="Arial" pitchFamily="34" charset="0"/>
            </a:endParaRPr>
          </a:p>
        </p:txBody>
      </p:sp>
      <p:sp>
        <p:nvSpPr>
          <p:cNvPr id="13" name="TextBox 12"/>
          <p:cNvSpPr txBox="1"/>
          <p:nvPr/>
        </p:nvSpPr>
        <p:spPr>
          <a:xfrm>
            <a:off x="5534766" y="2810523"/>
            <a:ext cx="93767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8000"/>
                </a:solidFill>
                <a:effectLst/>
                <a:uLnTx/>
                <a:uFillTx/>
                <a:latin typeface="Arial" pitchFamily="34" charset="0"/>
                <a:ea typeface="+mn-ea"/>
                <a:cs typeface="Arial" pitchFamily="34" charset="0"/>
              </a:rPr>
              <a:t>1980-89</a:t>
            </a:r>
            <a:endParaRPr kumimoji="0" lang="en-US" sz="1600" b="0" i="0" u="none" strike="noStrike" kern="1200" cap="none" spc="0" normalizeH="0" baseline="0" noProof="0" dirty="0">
              <a:ln>
                <a:noFill/>
              </a:ln>
              <a:solidFill>
                <a:srgbClr val="008000"/>
              </a:solidFill>
              <a:effectLst/>
              <a:uLnTx/>
              <a:uFillTx/>
              <a:latin typeface="Arial" pitchFamily="34" charset="0"/>
              <a:ea typeface="+mn-ea"/>
              <a:cs typeface="Arial" pitchFamily="34" charset="0"/>
            </a:endParaRPr>
          </a:p>
        </p:txBody>
      </p:sp>
      <p:sp>
        <p:nvSpPr>
          <p:cNvPr id="14" name="TextBox 13"/>
          <p:cNvSpPr txBox="1"/>
          <p:nvPr/>
        </p:nvSpPr>
        <p:spPr>
          <a:xfrm>
            <a:off x="5534764" y="3716923"/>
            <a:ext cx="93767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9900"/>
                </a:solidFill>
                <a:effectLst/>
                <a:uLnTx/>
                <a:uFillTx/>
                <a:latin typeface="Arial" pitchFamily="34" charset="0"/>
                <a:ea typeface="+mn-ea"/>
                <a:cs typeface="Arial" pitchFamily="34" charset="0"/>
              </a:rPr>
              <a:t>1990-99</a:t>
            </a:r>
            <a:endParaRPr kumimoji="0" lang="en-US" sz="1600" b="0" i="0" u="none" strike="noStrike" kern="1200" cap="none" spc="0" normalizeH="0" baseline="0" noProof="0" dirty="0">
              <a:ln>
                <a:noFill/>
              </a:ln>
              <a:solidFill>
                <a:srgbClr val="FF9900"/>
              </a:solidFill>
              <a:effectLst/>
              <a:uLnTx/>
              <a:uFillTx/>
              <a:latin typeface="Arial" pitchFamily="34" charset="0"/>
              <a:ea typeface="+mn-ea"/>
              <a:cs typeface="Arial" pitchFamily="34" charset="0"/>
            </a:endParaRPr>
          </a:p>
        </p:txBody>
      </p:sp>
      <p:sp>
        <p:nvSpPr>
          <p:cNvPr id="7" name="TextBox 6"/>
          <p:cNvSpPr txBox="1"/>
          <p:nvPr/>
        </p:nvSpPr>
        <p:spPr>
          <a:xfrm>
            <a:off x="7203271" y="3547646"/>
            <a:ext cx="93767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2000-09</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7" name="TextBox 16"/>
          <p:cNvSpPr txBox="1"/>
          <p:nvPr/>
        </p:nvSpPr>
        <p:spPr>
          <a:xfrm>
            <a:off x="7363089" y="4648200"/>
            <a:ext cx="93767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2010-18</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Box 10"/>
          <p:cNvSpPr txBox="1"/>
          <p:nvPr/>
        </p:nvSpPr>
        <p:spPr>
          <a:xfrm>
            <a:off x="4722177" y="2027680"/>
            <a:ext cx="93767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9735BB">
                    <a:lumMod val="60000"/>
                    <a:lumOff val="40000"/>
                  </a:srgbClr>
                </a:solidFill>
                <a:effectLst/>
                <a:uLnTx/>
                <a:uFillTx/>
                <a:latin typeface="Arial" pitchFamily="34" charset="0"/>
                <a:ea typeface="+mn-ea"/>
                <a:cs typeface="Arial" pitchFamily="34" charset="0"/>
              </a:rPr>
              <a:t>1960-69</a:t>
            </a:r>
            <a:endParaRPr kumimoji="0" lang="en-US" sz="1600" b="0" i="0" u="none" strike="noStrike" kern="1200" cap="none" spc="0" normalizeH="0" baseline="0" noProof="0" dirty="0">
              <a:ln>
                <a:noFill/>
              </a:ln>
              <a:solidFill>
                <a:srgbClr val="9735BB">
                  <a:lumMod val="60000"/>
                  <a:lumOff val="40000"/>
                </a:srgbClr>
              </a:solidFill>
              <a:effectLst/>
              <a:uLnTx/>
              <a:uFillTx/>
              <a:latin typeface="Arial" pitchFamily="34" charset="0"/>
              <a:ea typeface="+mn-ea"/>
              <a:cs typeface="Arial" pitchFamily="34" charset="0"/>
            </a:endParaRPr>
          </a:p>
        </p:txBody>
      </p:sp>
      <p:pic>
        <p:nvPicPr>
          <p:cNvPr id="2" name="Picture 1"/>
          <p:cNvPicPr>
            <a:picLocks noChangeAspect="1"/>
          </p:cNvPicPr>
          <p:nvPr/>
        </p:nvPicPr>
        <p:blipFill>
          <a:blip r:embed="rId4"/>
          <a:stretch>
            <a:fillRect/>
          </a:stretch>
        </p:blipFill>
        <p:spPr>
          <a:xfrm>
            <a:off x="9142412" y="1639669"/>
            <a:ext cx="2743200" cy="3697357"/>
          </a:xfrm>
          <a:prstGeom prst="rect">
            <a:avLst/>
          </a:prstGeom>
          <a:ln>
            <a:solidFill>
              <a:schemeClr val="tx1"/>
            </a:solidFill>
          </a:ln>
        </p:spPr>
      </p:pic>
      <p:sp>
        <p:nvSpPr>
          <p:cNvPr id="15" name="TextBox 14"/>
          <p:cNvSpPr txBox="1"/>
          <p:nvPr/>
        </p:nvSpPr>
        <p:spPr>
          <a:xfrm>
            <a:off x="9066213" y="5297269"/>
            <a:ext cx="2895599" cy="646331"/>
          </a:xfrm>
          <a:prstGeom prst="rect">
            <a:avLst/>
          </a:prstGeom>
          <a:noFill/>
        </p:spPr>
        <p:txBody>
          <a:bodyPr wrap="square" rtlCol="0">
            <a:spAutoFit/>
          </a:bodyPr>
          <a:lstStyle/>
          <a:p>
            <a:pPr algn="r"/>
            <a:r>
              <a:rPr lang="en-US" dirty="0" smtClean="0">
                <a:solidFill>
                  <a:schemeClr val="bg1"/>
                </a:solidFill>
              </a:rPr>
              <a:t>Hurricane Michael (2018) NHC track forecasts</a:t>
            </a:r>
            <a:endParaRPr lang="en-US" dirty="0">
              <a:solidFill>
                <a:schemeClr val="bg1"/>
              </a:solidFill>
            </a:endParaRPr>
          </a:p>
        </p:txBody>
      </p:sp>
    </p:spTree>
    <p:extLst>
      <p:ext uri="{BB962C8B-B14F-4D97-AF65-F5344CB8AC3E}">
        <p14:creationId xmlns:p14="http://schemas.microsoft.com/office/powerpoint/2010/main" val="30891993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19575</TotalTime>
  <Words>1656</Words>
  <Application>Microsoft Macintosh PowerPoint</Application>
  <PresentationFormat>Custom</PresentationFormat>
  <Paragraphs>337</Paragraphs>
  <Slides>22</Slides>
  <Notes>17</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Leveraging AI for  Tropical Cyclone Prediction </vt:lpstr>
      <vt:lpstr>Outline</vt:lpstr>
      <vt:lpstr>National Hurricane Center Forecast History</vt:lpstr>
      <vt:lpstr>Physical and Empirical Models </vt:lpstr>
      <vt:lpstr>Evolution of Physically-Based Weather Models  (Numerical Weather Prediction)</vt:lpstr>
      <vt:lpstr>Physical Model Limitations</vt:lpstr>
      <vt:lpstr>NHC’s First  Generation “AI” Application:  The Miller-Moore Model </vt:lpstr>
      <vt:lpstr>Evolution of AI Hurricane  Track Forecast Models</vt:lpstr>
      <vt:lpstr>Atlantic Track Error Trends</vt:lpstr>
      <vt:lpstr>Tropical Cyclone Intensity Forecasting</vt:lpstr>
      <vt:lpstr>NHC Intensity Guidance Models</vt:lpstr>
      <vt:lpstr>Atlantic Intensity Error Trends</vt:lpstr>
      <vt:lpstr>Best Intensity Model 1991-2018</vt:lpstr>
      <vt:lpstr>Future for AI Intensity Models</vt:lpstr>
      <vt:lpstr>24 hr Intensity Change PDF 1982-2018 Atlantic Over-Water Cases</vt:lpstr>
      <vt:lpstr>Operational Statistical  RI Classification Models</vt:lpstr>
      <vt:lpstr>Brier Skill Scores for RI Forecasts</vt:lpstr>
      <vt:lpstr>Using GLM to Improve the RII</vt:lpstr>
      <vt:lpstr>Atlantic Intensity Error Trends</vt:lpstr>
      <vt:lpstr>Additional AI Techniques for  TC Analysis and Forecasting</vt:lpstr>
      <vt:lpstr>NHC Probabilistic Products</vt:lpstr>
      <vt:lpstr>Summary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Strengths and Limitations of Tropical Cyclone Model Guidance</dc:title>
  <dc:creator>Michael J. Brennan</dc:creator>
  <cp:lastModifiedBy>Stephanie Stevenson</cp:lastModifiedBy>
  <cp:revision>540</cp:revision>
  <dcterms:created xsi:type="dcterms:W3CDTF">2009-03-06T16:05:55Z</dcterms:created>
  <dcterms:modified xsi:type="dcterms:W3CDTF">2019-04-24T18:15:45Z</dcterms:modified>
</cp:coreProperties>
</file>