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86" r:id="rId3"/>
    <p:sldMasterId id="2147483692" r:id="rId4"/>
  </p:sldMasterIdLst>
  <p:notesMasterIdLst>
    <p:notesMasterId r:id="rId19"/>
  </p:notesMasterIdLst>
  <p:sldIdLst>
    <p:sldId id="557" r:id="rId5"/>
    <p:sldId id="569" r:id="rId6"/>
    <p:sldId id="562" r:id="rId7"/>
    <p:sldId id="559" r:id="rId8"/>
    <p:sldId id="568" r:id="rId9"/>
    <p:sldId id="563" r:id="rId10"/>
    <p:sldId id="578" r:id="rId11"/>
    <p:sldId id="581" r:id="rId12"/>
    <p:sldId id="565" r:id="rId13"/>
    <p:sldId id="579" r:id="rId14"/>
    <p:sldId id="580" r:id="rId15"/>
    <p:sldId id="261" r:id="rId16"/>
    <p:sldId id="577" r:id="rId17"/>
    <p:sldId id="5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D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70" d="100"/>
          <a:sy n="70" d="100"/>
        </p:scale>
        <p:origin x="4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tiss\Documents\Work%20Documents\AMS%20AI%20Committee\AMS%20AI%20History\Past%20AM%20AI%20Conferenc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Sheet1!$D$25</c:f>
              <c:strCache>
                <c:ptCount val="1"/>
                <c:pt idx="0">
                  <c:v># Presentations</c:v>
                </c:pt>
              </c:strCache>
            </c:strRef>
          </c:tx>
          <c:spPr>
            <a:solidFill>
              <a:schemeClr val="accent1"/>
            </a:solidFill>
            <a:ln w="19050">
              <a:noFill/>
            </a:ln>
            <a:effectLst>
              <a:outerShdw blurRad="50800" dist="38100" dir="8100000" algn="tr"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Sheet1!$B$26:$B$47</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Sheet1!$D$26:$D$47</c:f>
              <c:numCache>
                <c:formatCode>General</c:formatCode>
                <c:ptCount val="22"/>
                <c:pt idx="0">
                  <c:v>47</c:v>
                </c:pt>
                <c:pt idx="2">
                  <c:v>22</c:v>
                </c:pt>
                <c:pt idx="5">
                  <c:v>56</c:v>
                </c:pt>
                <c:pt idx="7">
                  <c:v>25</c:v>
                </c:pt>
                <c:pt idx="9">
                  <c:v>45</c:v>
                </c:pt>
                <c:pt idx="10">
                  <c:v>32</c:v>
                </c:pt>
                <c:pt idx="11">
                  <c:v>41</c:v>
                </c:pt>
                <c:pt idx="12">
                  <c:v>40</c:v>
                </c:pt>
                <c:pt idx="13">
                  <c:v>62</c:v>
                </c:pt>
                <c:pt idx="14">
                  <c:v>46</c:v>
                </c:pt>
                <c:pt idx="15">
                  <c:v>48</c:v>
                </c:pt>
                <c:pt idx="16">
                  <c:v>35</c:v>
                </c:pt>
                <c:pt idx="17">
                  <c:v>36</c:v>
                </c:pt>
                <c:pt idx="18">
                  <c:v>33</c:v>
                </c:pt>
                <c:pt idx="19">
                  <c:v>55</c:v>
                </c:pt>
                <c:pt idx="20">
                  <c:v>69</c:v>
                </c:pt>
                <c:pt idx="21">
                  <c:v>101</c:v>
                </c:pt>
              </c:numCache>
            </c:numRef>
          </c:val>
          <c:extLst>
            <c:ext xmlns:c16="http://schemas.microsoft.com/office/drawing/2014/chart" uri="{C3380CC4-5D6E-409C-BE32-E72D297353CC}">
              <c16:uniqueId val="{00000000-3B9C-4A04-9AD4-B1479FC3CB8F}"/>
            </c:ext>
          </c:extLst>
        </c:ser>
        <c:dLbls>
          <c:showLegendKey val="0"/>
          <c:showVal val="0"/>
          <c:showCatName val="0"/>
          <c:showSerName val="0"/>
          <c:showPercent val="0"/>
          <c:showBubbleSize val="0"/>
        </c:dLbls>
        <c:gapWidth val="150"/>
        <c:axId val="444440856"/>
        <c:axId val="444441512"/>
      </c:barChart>
      <c:catAx>
        <c:axId val="444440856"/>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27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44441512"/>
        <c:crosses val="autoZero"/>
        <c:auto val="1"/>
        <c:lblAlgn val="ctr"/>
        <c:lblOffset val="100"/>
        <c:noMultiLvlLbl val="0"/>
      </c:catAx>
      <c:valAx>
        <c:axId val="444441512"/>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44440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CB6C5-F648-4B21-98DC-FE286A4EA3B3}" type="datetimeFigureOut">
              <a:rPr lang="en-US" smtClean="0"/>
              <a:t>4/21/2019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03AD7F-1455-476D-8CF3-ACA2CCD9A267}" type="slidenum">
              <a:rPr lang="en-US" smtClean="0"/>
              <a:t>‹#›</a:t>
            </a:fld>
            <a:endParaRPr lang="en-US" dirty="0"/>
          </a:p>
        </p:txBody>
      </p:sp>
    </p:spTree>
    <p:extLst>
      <p:ext uri="{BB962C8B-B14F-4D97-AF65-F5344CB8AC3E}">
        <p14:creationId xmlns:p14="http://schemas.microsoft.com/office/powerpoint/2010/main" val="1451024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rsc.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Presentation to Vladimir Krasnopolsky of a Distinguished Scientific Committee award for “Contributions to advancing the application of artificial neural networks to earth science problems and in particular emulations of complex multidimensional mappings” by Sue Haupt, former AI Committee Chair</a:t>
            </a:r>
            <a:endParaRPr lang="en-US" dirty="0"/>
          </a:p>
        </p:txBody>
      </p:sp>
      <p:sp>
        <p:nvSpPr>
          <p:cNvPr id="4" name="Slide Number Placeholder 3"/>
          <p:cNvSpPr>
            <a:spLocks noGrp="1"/>
          </p:cNvSpPr>
          <p:nvPr>
            <p:ph type="sldNum" sz="quarter" idx="5"/>
          </p:nvPr>
        </p:nvSpPr>
        <p:spPr/>
        <p:txBody>
          <a:bodyPr/>
          <a:lstStyle/>
          <a:p>
            <a:fld id="{2303AD7F-1455-476D-8CF3-ACA2CCD9A267}" type="slidenum">
              <a:rPr lang="en-US" smtClean="0"/>
              <a:t>4</a:t>
            </a:fld>
            <a:endParaRPr lang="en-US" dirty="0"/>
          </a:p>
        </p:txBody>
      </p:sp>
    </p:spTree>
    <p:extLst>
      <p:ext uri="{BB962C8B-B14F-4D97-AF65-F5344CB8AC3E}">
        <p14:creationId xmlns:p14="http://schemas.microsoft.com/office/powerpoint/2010/main" val="225269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AIRES: </a:t>
            </a:r>
            <a:r>
              <a:rPr lang="en-US" sz="1200" b="0" i="0" kern="1200" dirty="0">
                <a:solidFill>
                  <a:schemeClr val="tx1"/>
                </a:solidFill>
                <a:effectLst/>
                <a:latin typeface="+mn-lt"/>
                <a:ea typeface="+mn-ea"/>
                <a:cs typeface="+mn-cs"/>
              </a:rPr>
              <a:t>Artificial Intelligence Research in the Environmental Sciences </a:t>
            </a:r>
          </a:p>
        </p:txBody>
      </p:sp>
      <p:sp>
        <p:nvSpPr>
          <p:cNvPr id="4" name="Slide Number Placeholder 3"/>
          <p:cNvSpPr>
            <a:spLocks noGrp="1"/>
          </p:cNvSpPr>
          <p:nvPr>
            <p:ph type="sldNum" sz="quarter" idx="5"/>
          </p:nvPr>
        </p:nvSpPr>
        <p:spPr/>
        <p:txBody>
          <a:bodyPr/>
          <a:lstStyle/>
          <a:p>
            <a:fld id="{2303AD7F-1455-476D-8CF3-ACA2CCD9A267}" type="slidenum">
              <a:rPr lang="en-US" smtClean="0"/>
              <a:t>5</a:t>
            </a:fld>
            <a:endParaRPr lang="en-US" dirty="0"/>
          </a:p>
        </p:txBody>
      </p:sp>
    </p:spTree>
    <p:extLst>
      <p:ext uri="{BB962C8B-B14F-4D97-AF65-F5344CB8AC3E}">
        <p14:creationId xmlns:p14="http://schemas.microsoft.com/office/powerpoint/2010/main" val="69923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Averaged about 40 presentations per year up until after 2016. Than sharp rise. How far, how long?</a:t>
            </a:r>
          </a:p>
        </p:txBody>
      </p:sp>
      <p:sp>
        <p:nvSpPr>
          <p:cNvPr id="4" name="Slide Number Placeholder 3"/>
          <p:cNvSpPr>
            <a:spLocks noGrp="1"/>
          </p:cNvSpPr>
          <p:nvPr>
            <p:ph type="sldNum" sz="quarter" idx="5"/>
          </p:nvPr>
        </p:nvSpPr>
        <p:spPr/>
        <p:txBody>
          <a:bodyPr/>
          <a:lstStyle/>
          <a:p>
            <a:fld id="{2303AD7F-1455-476D-8CF3-ACA2CCD9A267}" type="slidenum">
              <a:rPr lang="en-US" smtClean="0"/>
              <a:t>7</a:t>
            </a:fld>
            <a:endParaRPr lang="en-US" dirty="0"/>
          </a:p>
        </p:txBody>
      </p:sp>
    </p:spTree>
    <p:extLst>
      <p:ext uri="{BB962C8B-B14F-4D97-AF65-F5344CB8AC3E}">
        <p14:creationId xmlns:p14="http://schemas.microsoft.com/office/powerpoint/2010/main" val="270133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4c2614c797_2_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g4c2614c797_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253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EnviRoNet (</a:t>
            </a:r>
            <a:r>
              <a:rPr lang="en-US" sz="1200" dirty="0" err="1"/>
              <a:t>imagenet</a:t>
            </a:r>
            <a:r>
              <a:rPr lang="en-US" sz="1200" dirty="0"/>
              <a:t> for atmosphere and climate)</a:t>
            </a:r>
          </a:p>
          <a:p>
            <a:endParaRPr lang="en-US" dirty="0"/>
          </a:p>
        </p:txBody>
      </p:sp>
      <p:sp>
        <p:nvSpPr>
          <p:cNvPr id="4" name="Slide Number Placeholder 3"/>
          <p:cNvSpPr>
            <a:spLocks noGrp="1"/>
          </p:cNvSpPr>
          <p:nvPr>
            <p:ph type="sldNum" sz="quarter" idx="5"/>
          </p:nvPr>
        </p:nvSpPr>
        <p:spPr/>
        <p:txBody>
          <a:bodyPr/>
          <a:lstStyle/>
          <a:p>
            <a:fld id="{2303AD7F-1455-476D-8CF3-ACA2CCD9A267}" type="slidenum">
              <a:rPr lang="en-US" smtClean="0"/>
              <a:t>12</a:t>
            </a:fld>
            <a:endParaRPr lang="en-US" dirty="0"/>
          </a:p>
        </p:txBody>
      </p:sp>
    </p:spTree>
    <p:extLst>
      <p:ext uri="{BB962C8B-B14F-4D97-AF65-F5344CB8AC3E}">
        <p14:creationId xmlns:p14="http://schemas.microsoft.com/office/powerpoint/2010/main" val="350475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NERSC: </a:t>
            </a:r>
            <a:r>
              <a:rPr lang="en-US" dirty="0">
                <a:hlinkClick r:id="rId3"/>
              </a:rPr>
              <a:t>https://www.nersc.gov/</a:t>
            </a:r>
            <a:endParaRPr lang="en-US" dirty="0"/>
          </a:p>
          <a:p>
            <a:r>
              <a:rPr lang="en-US" dirty="0"/>
              <a:t>National Energy Research Scientific Computing </a:t>
            </a:r>
            <a:r>
              <a:rPr lang="en-US" dirty="0" err="1"/>
              <a:t>Cetner</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584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B356-0D24-4727-A2A4-9D02483E0A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3E9DF-37DC-4A7C-A0FF-409BA655B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B53376-8F50-46D9-A003-DCB29308ED9B}"/>
              </a:ext>
            </a:extLst>
          </p:cNvPr>
          <p:cNvSpPr>
            <a:spLocks noGrp="1"/>
          </p:cNvSpPr>
          <p:nvPr>
            <p:ph type="dt" sz="half" idx="10"/>
          </p:nvPr>
        </p:nvSpPr>
        <p:spPr/>
        <p:txBody>
          <a:bodyPr/>
          <a:lstStyle/>
          <a:p>
            <a:fld id="{C7AF8EA4-7D38-42F0-84D3-378C2F69FB7A}" type="datetimeFigureOut">
              <a:rPr lang="en-US" smtClean="0"/>
              <a:t>4/21/2019</a:t>
            </a:fld>
            <a:endParaRPr lang="en-US" dirty="0"/>
          </a:p>
        </p:txBody>
      </p:sp>
      <p:sp>
        <p:nvSpPr>
          <p:cNvPr id="5" name="Footer Placeholder 4">
            <a:extLst>
              <a:ext uri="{FF2B5EF4-FFF2-40B4-BE49-F238E27FC236}">
                <a16:creationId xmlns:a16="http://schemas.microsoft.com/office/drawing/2014/main" id="{03895B5A-EC1C-4B36-BD17-DDCFCFD4E7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9550BB-BF7E-41FA-9256-1E86D812D5FD}"/>
              </a:ext>
            </a:extLst>
          </p:cNvPr>
          <p:cNvSpPr>
            <a:spLocks noGrp="1"/>
          </p:cNvSpPr>
          <p:nvPr>
            <p:ph type="sldNum" sz="quarter" idx="12"/>
          </p:nvPr>
        </p:nvSpPr>
        <p:spPr/>
        <p:txBody>
          <a:bodyPr/>
          <a:lstStyle/>
          <a:p>
            <a:fld id="{CF50F9C4-5F45-4FD2-A8E9-DA80E9DABEB2}" type="slidenum">
              <a:rPr lang="en-US" smtClean="0"/>
              <a:t>‹#›</a:t>
            </a:fld>
            <a:endParaRPr lang="en-US" dirty="0"/>
          </a:p>
        </p:txBody>
      </p:sp>
    </p:spTree>
    <p:extLst>
      <p:ext uri="{BB962C8B-B14F-4D97-AF65-F5344CB8AC3E}">
        <p14:creationId xmlns:p14="http://schemas.microsoft.com/office/powerpoint/2010/main" val="212001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60D2A-F706-4F2B-9369-9203E2C8DD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45D839-186A-43AC-A269-43645FF7C6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C4659-FB2C-4439-8026-17209BF907F1}"/>
              </a:ext>
            </a:extLst>
          </p:cNvPr>
          <p:cNvSpPr>
            <a:spLocks noGrp="1"/>
          </p:cNvSpPr>
          <p:nvPr>
            <p:ph type="dt" sz="half" idx="10"/>
          </p:nvPr>
        </p:nvSpPr>
        <p:spPr/>
        <p:txBody>
          <a:bodyPr/>
          <a:lstStyle/>
          <a:p>
            <a:fld id="{C7AF8EA4-7D38-42F0-84D3-378C2F69FB7A}" type="datetimeFigureOut">
              <a:rPr lang="en-US" smtClean="0"/>
              <a:t>4/21/2019</a:t>
            </a:fld>
            <a:endParaRPr lang="en-US" dirty="0"/>
          </a:p>
        </p:txBody>
      </p:sp>
      <p:sp>
        <p:nvSpPr>
          <p:cNvPr id="5" name="Footer Placeholder 4">
            <a:extLst>
              <a:ext uri="{FF2B5EF4-FFF2-40B4-BE49-F238E27FC236}">
                <a16:creationId xmlns:a16="http://schemas.microsoft.com/office/drawing/2014/main" id="{4CAA7854-114F-46B0-943B-6B17972816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A1F246-F983-462C-AC17-53B2E4BAC374}"/>
              </a:ext>
            </a:extLst>
          </p:cNvPr>
          <p:cNvSpPr>
            <a:spLocks noGrp="1"/>
          </p:cNvSpPr>
          <p:nvPr>
            <p:ph type="sldNum" sz="quarter" idx="12"/>
          </p:nvPr>
        </p:nvSpPr>
        <p:spPr/>
        <p:txBody>
          <a:bodyPr/>
          <a:lstStyle/>
          <a:p>
            <a:fld id="{CF50F9C4-5F45-4FD2-A8E9-DA80E9DABEB2}" type="slidenum">
              <a:rPr lang="en-US" smtClean="0"/>
              <a:t>‹#›</a:t>
            </a:fld>
            <a:endParaRPr lang="en-US" dirty="0"/>
          </a:p>
        </p:txBody>
      </p:sp>
    </p:spTree>
    <p:extLst>
      <p:ext uri="{BB962C8B-B14F-4D97-AF65-F5344CB8AC3E}">
        <p14:creationId xmlns:p14="http://schemas.microsoft.com/office/powerpoint/2010/main" val="388104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BD937F-04C0-4EF3-82D8-971C243F6B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EE6AB3-82C6-48EF-A824-24F9403F3A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CD640-A93A-455B-A7C8-6AF9289B038D}"/>
              </a:ext>
            </a:extLst>
          </p:cNvPr>
          <p:cNvSpPr>
            <a:spLocks noGrp="1"/>
          </p:cNvSpPr>
          <p:nvPr>
            <p:ph type="dt" sz="half" idx="10"/>
          </p:nvPr>
        </p:nvSpPr>
        <p:spPr/>
        <p:txBody>
          <a:bodyPr/>
          <a:lstStyle/>
          <a:p>
            <a:fld id="{C7AF8EA4-7D38-42F0-84D3-378C2F69FB7A}" type="datetimeFigureOut">
              <a:rPr lang="en-US" smtClean="0"/>
              <a:t>4/21/2019</a:t>
            </a:fld>
            <a:endParaRPr lang="en-US" dirty="0"/>
          </a:p>
        </p:txBody>
      </p:sp>
      <p:sp>
        <p:nvSpPr>
          <p:cNvPr id="5" name="Footer Placeholder 4">
            <a:extLst>
              <a:ext uri="{FF2B5EF4-FFF2-40B4-BE49-F238E27FC236}">
                <a16:creationId xmlns:a16="http://schemas.microsoft.com/office/drawing/2014/main" id="{1AF0FC2C-260A-4214-B672-72E41026E9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69FE52-5D03-4054-BD4C-647DA9854879}"/>
              </a:ext>
            </a:extLst>
          </p:cNvPr>
          <p:cNvSpPr>
            <a:spLocks noGrp="1"/>
          </p:cNvSpPr>
          <p:nvPr>
            <p:ph type="sldNum" sz="quarter" idx="12"/>
          </p:nvPr>
        </p:nvSpPr>
        <p:spPr/>
        <p:txBody>
          <a:bodyPr/>
          <a:lstStyle/>
          <a:p>
            <a:fld id="{CF50F9C4-5F45-4FD2-A8E9-DA80E9DABEB2}" type="slidenum">
              <a:rPr lang="en-US" smtClean="0"/>
              <a:t>‹#›</a:t>
            </a:fld>
            <a:endParaRPr lang="en-US" dirty="0"/>
          </a:p>
        </p:txBody>
      </p:sp>
    </p:spTree>
    <p:extLst>
      <p:ext uri="{BB962C8B-B14F-4D97-AF65-F5344CB8AC3E}">
        <p14:creationId xmlns:p14="http://schemas.microsoft.com/office/powerpoint/2010/main" val="132627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478618" y="6459538"/>
            <a:ext cx="723476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dirty="0">
                <a:solidFill>
                  <a:srgbClr val="000000"/>
                </a:solidFill>
                <a:cs typeface="Arial" charset="0"/>
              </a:rPr>
              <a:t> National Institutes of Health • U.S. Department of Health and Human Services</a:t>
            </a:r>
          </a:p>
        </p:txBody>
      </p:sp>
      <p:pic>
        <p:nvPicPr>
          <p:cNvPr id="5"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 y="163514"/>
            <a:ext cx="11785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342900" y="1846264"/>
            <a:ext cx="11506200" cy="1470025"/>
          </a:xfrm>
          <a:noFill/>
          <a:ln w="9525">
            <a:noFill/>
            <a:miter lim="800000"/>
            <a:headEnd/>
            <a:tailEnd/>
          </a:ln>
        </p:spPr>
        <p:txBody>
          <a:bodyPr anchor="b"/>
          <a:lstStyle>
            <a:lvl1pPr algn="ctr">
              <a:defRPr lang="en-US" sz="4300">
                <a:latin typeface="Arial Narrow" pitchFamily="34" charset="0"/>
              </a:defRPr>
            </a:lvl1pPr>
          </a:lstStyle>
          <a:p>
            <a:pPr lvl="0"/>
            <a:r>
              <a:rPr lang="en-US"/>
              <a:t>Click to edit Master title style</a:t>
            </a:r>
            <a:endParaRPr lang="en-US" dirty="0"/>
          </a:p>
        </p:txBody>
      </p:sp>
      <p:sp>
        <p:nvSpPr>
          <p:cNvPr id="3075" name="Rectangle 3"/>
          <p:cNvSpPr>
            <a:spLocks noGrp="1" noChangeArrowheads="1"/>
          </p:cNvSpPr>
          <p:nvPr>
            <p:ph type="subTitle" idx="1"/>
          </p:nvPr>
        </p:nvSpPr>
        <p:spPr>
          <a:xfrm>
            <a:off x="353496" y="3500438"/>
            <a:ext cx="11485008" cy="1752600"/>
          </a:xfrm>
          <a:noFill/>
          <a:ln w="9525">
            <a:noFill/>
            <a:miter lim="800000"/>
            <a:headEnd/>
            <a:tailEnd/>
          </a:ln>
        </p:spPr>
        <p:txBody>
          <a:bodyPr/>
          <a:lstStyle>
            <a:lvl1pPr marL="0" indent="0" algn="ctr">
              <a:buNone/>
              <a:defRPr lang="en-US" sz="2600" b="1" dirty="0">
                <a:latin typeface="Arial" pitchFamily="34" charset="0"/>
                <a:ea typeface="ＭＳ Ｐゴシック" charset="-128"/>
              </a:defRPr>
            </a:lvl1pPr>
          </a:lstStyle>
          <a:p>
            <a:pPr lvl="0"/>
            <a:r>
              <a:rPr lang="en-US"/>
              <a:t>Click to edit Master subtitle style</a:t>
            </a:r>
            <a:endParaRPr lang="en-US" dirty="0"/>
          </a:p>
        </p:txBody>
      </p:sp>
    </p:spTree>
    <p:extLst>
      <p:ext uri="{BB962C8B-B14F-4D97-AF65-F5344CB8AC3E}">
        <p14:creationId xmlns:p14="http://schemas.microsoft.com/office/powerpoint/2010/main" val="2584133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271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No NIH-HHS">
    <p:spTree>
      <p:nvGrpSpPr>
        <p:cNvPr id="1" name=""/>
        <p:cNvGrpSpPr/>
        <p:nvPr/>
      </p:nvGrpSpPr>
      <p:grpSpPr>
        <a:xfrm>
          <a:off x="0" y="0"/>
          <a:ext cx="0" cy="0"/>
          <a:chOff x="0" y="0"/>
          <a:chExt cx="0" cy="0"/>
        </a:xfrm>
      </p:grpSpPr>
      <p:sp>
        <p:nvSpPr>
          <p:cNvPr id="4" name="Rectangle 3"/>
          <p:cNvSpPr/>
          <p:nvPr/>
        </p:nvSpPr>
        <p:spPr>
          <a:xfrm>
            <a:off x="8468784" y="6351588"/>
            <a:ext cx="3723216"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srgbClr val="FFFFFF"/>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727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4573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No NIH-HHS">
    <p:spTree>
      <p:nvGrpSpPr>
        <p:cNvPr id="1" name=""/>
        <p:cNvGrpSpPr/>
        <p:nvPr/>
      </p:nvGrpSpPr>
      <p:grpSpPr>
        <a:xfrm>
          <a:off x="0" y="0"/>
          <a:ext cx="0" cy="0"/>
          <a:chOff x="0" y="0"/>
          <a:chExt cx="0" cy="0"/>
        </a:xfrm>
      </p:grpSpPr>
      <p:sp>
        <p:nvSpPr>
          <p:cNvPr id="3" name="Rectangle 2"/>
          <p:cNvSpPr/>
          <p:nvPr/>
        </p:nvSpPr>
        <p:spPr>
          <a:xfrm>
            <a:off x="8468784" y="6351588"/>
            <a:ext cx="3723216"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2570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51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747838"/>
            <a:ext cx="508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747838"/>
            <a:ext cx="508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1100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80455" y="179869"/>
            <a:ext cx="9092043" cy="769479"/>
          </a:xfrm>
          <a:prstGeom prst="rect">
            <a:avLst/>
          </a:prstGeom>
          <a:noFill/>
          <a:ln>
            <a:noFill/>
          </a:ln>
        </p:spPr>
        <p:txBody>
          <a:bodyPr lIns="91425" tIns="91425" rIns="91425" bIns="91425" anchor="b" anchorCtr="0"/>
          <a:lstStyle>
            <a:lvl1pPr marL="228600" marR="0" lvl="0" indent="-228600" algn="l" rtl="0">
              <a:spcBef>
                <a:spcPts val="0"/>
              </a:spcBef>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609600" y="1295401"/>
            <a:ext cx="10972800" cy="48307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4" name="Shape 34" descr="NERSC-logo-color-transparent-edges.gif"/>
          <p:cNvPicPr preferRelativeResize="0"/>
          <p:nvPr/>
        </p:nvPicPr>
        <p:blipFill rotWithShape="1">
          <a:blip r:embed="rId2">
            <a:alphaModFix/>
          </a:blip>
          <a:srcRect/>
          <a:stretch/>
        </p:blipFill>
        <p:spPr>
          <a:xfrm>
            <a:off x="9678338" y="357658"/>
            <a:ext cx="2078213" cy="591689"/>
          </a:xfrm>
          <a:prstGeom prst="rect">
            <a:avLst/>
          </a:prstGeom>
          <a:noFill/>
          <a:ln>
            <a:noFill/>
          </a:ln>
        </p:spPr>
      </p:pic>
      <p:cxnSp>
        <p:nvCxnSpPr>
          <p:cNvPr id="35" name="Shape 35"/>
          <p:cNvCxnSpPr/>
          <p:nvPr/>
        </p:nvCxnSpPr>
        <p:spPr>
          <a:xfrm rot="10800000" flipH="1">
            <a:off x="480455" y="1033027"/>
            <a:ext cx="11276096" cy="18814"/>
          </a:xfrm>
          <a:prstGeom prst="straightConnector1">
            <a:avLst/>
          </a:prstGeom>
          <a:noFill/>
          <a:ln w="38100" cap="flat" cmpd="sng">
            <a:solidFill>
              <a:srgbClr val="429FD2"/>
            </a:solidFill>
            <a:prstDash val="solid"/>
            <a:round/>
            <a:headEnd type="none" w="med" len="med"/>
            <a:tailEnd type="none" w="med" len="med"/>
          </a:ln>
        </p:spPr>
      </p:cxnSp>
      <p:pic>
        <p:nvPicPr>
          <p:cNvPr id="36" name="Shape 36" descr="DOE LOGO"/>
          <p:cNvPicPr preferRelativeResize="0"/>
          <p:nvPr/>
        </p:nvPicPr>
        <p:blipFill rotWithShape="1">
          <a:blip r:embed="rId3">
            <a:alphaModFix/>
          </a:blip>
          <a:srcRect b="19328"/>
          <a:stretch/>
        </p:blipFill>
        <p:spPr>
          <a:xfrm>
            <a:off x="329722" y="6277667"/>
            <a:ext cx="2946399" cy="503296"/>
          </a:xfrm>
          <a:prstGeom prst="rect">
            <a:avLst/>
          </a:prstGeom>
          <a:noFill/>
          <a:ln>
            <a:noFill/>
          </a:ln>
        </p:spPr>
      </p:pic>
      <p:sp>
        <p:nvSpPr>
          <p:cNvPr id="37" name="Shape 37"/>
          <p:cNvSpPr txBox="1">
            <a:spLocks noGrp="1"/>
          </p:cNvSpPr>
          <p:nvPr>
            <p:ph type="ftr" idx="11"/>
          </p:nvPr>
        </p:nvSpPr>
        <p:spPr>
          <a:xfrm>
            <a:off x="6986569" y="6368806"/>
            <a:ext cx="3818876"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5488874" y="6368806"/>
            <a:ext cx="1234277" cy="365125"/>
          </a:xfrm>
          <a:prstGeom prst="rect">
            <a:avLst/>
          </a:prstGeom>
          <a:noFill/>
          <a:ln>
            <a:noFill/>
          </a:ln>
        </p:spPr>
        <p:txBody>
          <a:bodyPr lIns="91425" tIns="45700" rIns="91425" bIns="45700" anchor="ctr" anchorCtr="0">
            <a:noAutofit/>
          </a:bodyPr>
          <a:lstStyle/>
          <a:p>
            <a:pPr algn="ctr">
              <a:buSzPct val="25000"/>
            </a:pPr>
            <a:r>
              <a:rPr lang="en-US" sz="1100">
                <a:solidFill>
                  <a:srgbClr val="114766"/>
                </a:solidFill>
                <a:latin typeface="Calibri"/>
                <a:ea typeface="Calibri"/>
                <a:cs typeface="Calibri"/>
                <a:sym typeface="Calibri"/>
              </a:rPr>
              <a:t>- </a:t>
            </a:r>
            <a:fld id="{00000000-1234-1234-1234-123412341234}" type="slidenum">
              <a:rPr lang="en-US" sz="1100" smtClean="0">
                <a:solidFill>
                  <a:srgbClr val="114766"/>
                </a:solidFill>
                <a:latin typeface="Calibri"/>
                <a:ea typeface="Calibri"/>
                <a:cs typeface="Calibri"/>
                <a:sym typeface="Calibri"/>
              </a:rPr>
              <a:pPr algn="ctr">
                <a:buSzPct val="25000"/>
              </a:pPr>
              <a:t>‹#›</a:t>
            </a:fld>
            <a:r>
              <a:rPr lang="en-US" sz="1100">
                <a:solidFill>
                  <a:srgbClr val="114766"/>
                </a:solidFill>
                <a:latin typeface="Calibri"/>
                <a:ea typeface="Calibri"/>
                <a:cs typeface="Calibri"/>
                <a:sym typeface="Calibri"/>
              </a:rPr>
              <a:t> -</a:t>
            </a:r>
          </a:p>
        </p:txBody>
      </p:sp>
    </p:spTree>
    <p:extLst>
      <p:ext uri="{BB962C8B-B14F-4D97-AF65-F5344CB8AC3E}">
        <p14:creationId xmlns:p14="http://schemas.microsoft.com/office/powerpoint/2010/main" val="3859311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E316-C78F-4DED-9CED-8A12481A1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05CE0-636E-4E6E-81E0-205CBAE76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FFB45-1CAF-43C9-92A2-0EEB70B5D246}"/>
              </a:ext>
            </a:extLst>
          </p:cNvPr>
          <p:cNvSpPr>
            <a:spLocks noGrp="1"/>
          </p:cNvSpPr>
          <p:nvPr>
            <p:ph type="dt" sz="half" idx="10"/>
          </p:nvPr>
        </p:nvSpPr>
        <p:spPr/>
        <p:txBody>
          <a:bodyPr/>
          <a:lstStyle/>
          <a:p>
            <a:fld id="{C7AF8EA4-7D38-42F0-84D3-378C2F69FB7A}" type="datetimeFigureOut">
              <a:rPr lang="en-US" smtClean="0"/>
              <a:t>4/21/2019</a:t>
            </a:fld>
            <a:endParaRPr lang="en-US" dirty="0"/>
          </a:p>
        </p:txBody>
      </p:sp>
      <p:sp>
        <p:nvSpPr>
          <p:cNvPr id="5" name="Footer Placeholder 4">
            <a:extLst>
              <a:ext uri="{FF2B5EF4-FFF2-40B4-BE49-F238E27FC236}">
                <a16:creationId xmlns:a16="http://schemas.microsoft.com/office/drawing/2014/main" id="{0399F957-F2DB-4EDC-8860-994C64F1A2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0CF76C-3D72-470E-9026-3A0388F817BD}"/>
              </a:ext>
            </a:extLst>
          </p:cNvPr>
          <p:cNvSpPr>
            <a:spLocks noGrp="1"/>
          </p:cNvSpPr>
          <p:nvPr>
            <p:ph type="sldNum" sz="quarter" idx="12"/>
          </p:nvPr>
        </p:nvSpPr>
        <p:spPr/>
        <p:txBody>
          <a:bodyPr/>
          <a:lstStyle/>
          <a:p>
            <a:fld id="{CF50F9C4-5F45-4FD2-A8E9-DA80E9DABEB2}" type="slidenum">
              <a:rPr lang="en-US" smtClean="0"/>
              <a:t>‹#›</a:t>
            </a:fld>
            <a:endParaRPr lang="en-US" dirty="0"/>
          </a:p>
        </p:txBody>
      </p:sp>
    </p:spTree>
    <p:extLst>
      <p:ext uri="{BB962C8B-B14F-4D97-AF65-F5344CB8AC3E}">
        <p14:creationId xmlns:p14="http://schemas.microsoft.com/office/powerpoint/2010/main" val="3635948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80455" y="179869"/>
            <a:ext cx="9092043" cy="769479"/>
          </a:xfrm>
          <a:prstGeom prst="rect">
            <a:avLst/>
          </a:prstGeom>
          <a:noFill/>
          <a:ln>
            <a:noFill/>
          </a:ln>
        </p:spPr>
        <p:txBody>
          <a:bodyPr lIns="91425" tIns="91425" rIns="91425" bIns="91425" anchor="b" anchorCtr="0"/>
          <a:lstStyle>
            <a:lvl1pPr marL="228600" marR="0" lvl="0" indent="-228600" algn="l" rtl="0">
              <a:spcBef>
                <a:spcPts val="0"/>
              </a:spcBef>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a:off x="609601" y="1250803"/>
            <a:ext cx="5386916"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2"/>
          </p:nvPr>
        </p:nvSpPr>
        <p:spPr>
          <a:xfrm>
            <a:off x="609601" y="1890566"/>
            <a:ext cx="5386916" cy="423559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1"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3"/>
          </p:nvPr>
        </p:nvSpPr>
        <p:spPr>
          <a:xfrm>
            <a:off x="6193367" y="1250803"/>
            <a:ext cx="5389032"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4"/>
          </p:nvPr>
        </p:nvSpPr>
        <p:spPr>
          <a:xfrm>
            <a:off x="6193367" y="1890566"/>
            <a:ext cx="5389032" cy="423559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1"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5488874" y="6368806"/>
            <a:ext cx="1234277" cy="365125"/>
          </a:xfrm>
          <a:prstGeom prst="rect">
            <a:avLst/>
          </a:prstGeom>
          <a:noFill/>
          <a:ln>
            <a:noFill/>
          </a:ln>
        </p:spPr>
        <p:txBody>
          <a:bodyPr lIns="91425" tIns="45700" rIns="91425" bIns="45700" anchor="ctr" anchorCtr="0">
            <a:noAutofit/>
          </a:bodyPr>
          <a:lstStyle/>
          <a:p>
            <a:pPr algn="ctr">
              <a:buSzPct val="25000"/>
            </a:pPr>
            <a:r>
              <a:rPr lang="en-US" sz="1100">
                <a:solidFill>
                  <a:srgbClr val="114766"/>
                </a:solidFill>
                <a:latin typeface="Calibri"/>
                <a:ea typeface="Calibri"/>
                <a:cs typeface="Calibri"/>
                <a:sym typeface="Calibri"/>
              </a:rPr>
              <a:t>- </a:t>
            </a:r>
            <a:fld id="{00000000-1234-1234-1234-123412341234}" type="slidenum">
              <a:rPr lang="en-US" sz="1100" smtClean="0">
                <a:solidFill>
                  <a:srgbClr val="114766"/>
                </a:solidFill>
                <a:latin typeface="Calibri"/>
                <a:ea typeface="Calibri"/>
                <a:cs typeface="Calibri"/>
                <a:sym typeface="Calibri"/>
              </a:rPr>
              <a:pPr algn="ctr">
                <a:buSzPct val="25000"/>
              </a:pPr>
              <a:t>‹#›</a:t>
            </a:fld>
            <a:r>
              <a:rPr lang="en-US" sz="1100">
                <a:solidFill>
                  <a:srgbClr val="114766"/>
                </a:solidFill>
                <a:latin typeface="Calibri"/>
                <a:ea typeface="Calibri"/>
                <a:cs typeface="Calibri"/>
                <a:sym typeface="Calibri"/>
              </a:rPr>
              <a:t> -</a:t>
            </a:r>
          </a:p>
        </p:txBody>
      </p:sp>
      <p:sp>
        <p:nvSpPr>
          <p:cNvPr id="74" name="Shape 74"/>
          <p:cNvSpPr txBox="1">
            <a:spLocks noGrp="1"/>
          </p:cNvSpPr>
          <p:nvPr>
            <p:ph type="ftr" idx="11"/>
          </p:nvPr>
        </p:nvSpPr>
        <p:spPr>
          <a:xfrm>
            <a:off x="6986569" y="6368806"/>
            <a:ext cx="3818876"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75" name="Shape 75" descr="NERSC-logo-color-transparent-edges.gif"/>
          <p:cNvPicPr preferRelativeResize="0"/>
          <p:nvPr/>
        </p:nvPicPr>
        <p:blipFill rotWithShape="1">
          <a:blip r:embed="rId2">
            <a:alphaModFix/>
          </a:blip>
          <a:srcRect/>
          <a:stretch/>
        </p:blipFill>
        <p:spPr>
          <a:xfrm>
            <a:off x="9678338" y="357658"/>
            <a:ext cx="2078213" cy="591689"/>
          </a:xfrm>
          <a:prstGeom prst="rect">
            <a:avLst/>
          </a:prstGeom>
          <a:noFill/>
          <a:ln>
            <a:noFill/>
          </a:ln>
        </p:spPr>
      </p:pic>
      <p:cxnSp>
        <p:nvCxnSpPr>
          <p:cNvPr id="76" name="Shape 76"/>
          <p:cNvCxnSpPr/>
          <p:nvPr/>
        </p:nvCxnSpPr>
        <p:spPr>
          <a:xfrm rot="10800000" flipH="1">
            <a:off x="480455" y="1033027"/>
            <a:ext cx="11276096" cy="18814"/>
          </a:xfrm>
          <a:prstGeom prst="straightConnector1">
            <a:avLst/>
          </a:prstGeom>
          <a:noFill/>
          <a:ln w="38100" cap="flat" cmpd="sng">
            <a:solidFill>
              <a:srgbClr val="429FD2"/>
            </a:solidFill>
            <a:prstDash val="solid"/>
            <a:round/>
            <a:headEnd type="none" w="med" len="med"/>
            <a:tailEnd type="none" w="med" len="med"/>
          </a:ln>
        </p:spPr>
      </p:cxnSp>
    </p:spTree>
    <p:extLst>
      <p:ext uri="{BB962C8B-B14F-4D97-AF65-F5344CB8AC3E}">
        <p14:creationId xmlns:p14="http://schemas.microsoft.com/office/powerpoint/2010/main" val="2121570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609601" y="1191171"/>
            <a:ext cx="4011084" cy="1030519"/>
          </a:xfrm>
          <a:prstGeom prst="rect">
            <a:avLst/>
          </a:prstGeom>
          <a:noFill/>
          <a:ln>
            <a:noFill/>
          </a:ln>
        </p:spPr>
        <p:txBody>
          <a:bodyPr lIns="91425" tIns="91425" rIns="91425" bIns="91425" anchor="ctr" anchorCtr="0"/>
          <a:lstStyle>
            <a:lvl1pPr marL="228600" marR="0" lvl="0" indent="-228600" algn="l" rtl="0">
              <a:spcBef>
                <a:spcPts val="0"/>
              </a:spcBef>
              <a:buClr>
                <a:schemeClr val="dk2"/>
              </a:buClr>
              <a:buFont typeface="Helvetica Neue"/>
              <a:buNone/>
              <a:defRPr sz="20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0" name="Shape 90"/>
          <p:cNvSpPr txBox="1">
            <a:spLocks noGrp="1"/>
          </p:cNvSpPr>
          <p:nvPr>
            <p:ph type="body" idx="1"/>
          </p:nvPr>
        </p:nvSpPr>
        <p:spPr>
          <a:xfrm>
            <a:off x="4766733" y="1191170"/>
            <a:ext cx="6815667" cy="4934991"/>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body" idx="2"/>
          </p:nvPr>
        </p:nvSpPr>
        <p:spPr>
          <a:xfrm>
            <a:off x="609601" y="2328798"/>
            <a:ext cx="4011084" cy="3797366"/>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1"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sldNum" idx="12"/>
          </p:nvPr>
        </p:nvSpPr>
        <p:spPr>
          <a:xfrm>
            <a:off x="5488874" y="6368806"/>
            <a:ext cx="1234277" cy="365125"/>
          </a:xfrm>
          <a:prstGeom prst="rect">
            <a:avLst/>
          </a:prstGeom>
          <a:noFill/>
          <a:ln>
            <a:noFill/>
          </a:ln>
        </p:spPr>
        <p:txBody>
          <a:bodyPr lIns="91425" tIns="45700" rIns="91425" bIns="45700" anchor="ctr" anchorCtr="0">
            <a:noAutofit/>
          </a:bodyPr>
          <a:lstStyle/>
          <a:p>
            <a:pPr algn="ctr">
              <a:buSzPct val="25000"/>
            </a:pPr>
            <a:r>
              <a:rPr lang="en-US" sz="1100">
                <a:solidFill>
                  <a:srgbClr val="114766"/>
                </a:solidFill>
                <a:latin typeface="Calibri"/>
                <a:ea typeface="Calibri"/>
                <a:cs typeface="Calibri"/>
                <a:sym typeface="Calibri"/>
              </a:rPr>
              <a:t>- </a:t>
            </a:r>
            <a:fld id="{00000000-1234-1234-1234-123412341234}" type="slidenum">
              <a:rPr lang="en-US" sz="1100" smtClean="0">
                <a:solidFill>
                  <a:srgbClr val="114766"/>
                </a:solidFill>
                <a:latin typeface="Calibri"/>
                <a:ea typeface="Calibri"/>
                <a:cs typeface="Calibri"/>
                <a:sym typeface="Calibri"/>
              </a:rPr>
              <a:pPr algn="ctr">
                <a:buSzPct val="25000"/>
              </a:pPr>
              <a:t>‹#›</a:t>
            </a:fld>
            <a:r>
              <a:rPr lang="en-US" sz="1100">
                <a:solidFill>
                  <a:srgbClr val="114766"/>
                </a:solidFill>
                <a:latin typeface="Calibri"/>
                <a:ea typeface="Calibri"/>
                <a:cs typeface="Calibri"/>
                <a:sym typeface="Calibri"/>
              </a:rPr>
              <a:t> -</a:t>
            </a:r>
          </a:p>
        </p:txBody>
      </p:sp>
      <p:sp>
        <p:nvSpPr>
          <p:cNvPr id="93" name="Shape 93"/>
          <p:cNvSpPr txBox="1">
            <a:spLocks noGrp="1"/>
          </p:cNvSpPr>
          <p:nvPr>
            <p:ph type="ftr" idx="11"/>
          </p:nvPr>
        </p:nvSpPr>
        <p:spPr>
          <a:xfrm>
            <a:off x="6986569" y="6368806"/>
            <a:ext cx="3818876"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94" name="Shape 94" descr="NERSC-logo-color-transparent-edges.gif"/>
          <p:cNvPicPr preferRelativeResize="0"/>
          <p:nvPr/>
        </p:nvPicPr>
        <p:blipFill rotWithShape="1">
          <a:blip r:embed="rId2">
            <a:alphaModFix/>
          </a:blip>
          <a:srcRect/>
          <a:stretch/>
        </p:blipFill>
        <p:spPr>
          <a:xfrm>
            <a:off x="9678338" y="357658"/>
            <a:ext cx="2078213" cy="591689"/>
          </a:xfrm>
          <a:prstGeom prst="rect">
            <a:avLst/>
          </a:prstGeom>
          <a:noFill/>
          <a:ln>
            <a:noFill/>
          </a:ln>
        </p:spPr>
      </p:pic>
    </p:spTree>
    <p:extLst>
      <p:ext uri="{BB962C8B-B14F-4D97-AF65-F5344CB8AC3E}">
        <p14:creationId xmlns:p14="http://schemas.microsoft.com/office/powerpoint/2010/main" val="2870364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marL="228600" marR="0" lvl="0" indent="-228600" algn="l" rtl="0">
              <a:spcBef>
                <a:spcPts val="0"/>
              </a:spcBef>
              <a:buClr>
                <a:schemeClr val="dk2"/>
              </a:buClr>
              <a:buFont typeface="Helvetica Neue"/>
              <a:buNone/>
              <a:defRPr sz="20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7" name="Shape 97"/>
          <p:cNvSpPr>
            <a:spLocks noGrp="1"/>
          </p:cNvSpPr>
          <p:nvPr>
            <p:ph type="pic" idx="2"/>
          </p:nvPr>
        </p:nvSpPr>
        <p:spPr>
          <a:xfrm>
            <a:off x="2389718" y="1232046"/>
            <a:ext cx="7315199" cy="3495528"/>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1"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1"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sldNum" idx="12"/>
          </p:nvPr>
        </p:nvSpPr>
        <p:spPr>
          <a:xfrm>
            <a:off x="5488874" y="6368806"/>
            <a:ext cx="1234277" cy="365125"/>
          </a:xfrm>
          <a:prstGeom prst="rect">
            <a:avLst/>
          </a:prstGeom>
          <a:noFill/>
          <a:ln>
            <a:noFill/>
          </a:ln>
        </p:spPr>
        <p:txBody>
          <a:bodyPr lIns="91425" tIns="45700" rIns="91425" bIns="45700" anchor="ctr" anchorCtr="0">
            <a:noAutofit/>
          </a:bodyPr>
          <a:lstStyle/>
          <a:p>
            <a:pPr algn="ctr">
              <a:buSzPct val="25000"/>
            </a:pPr>
            <a:r>
              <a:rPr lang="en-US" sz="1100">
                <a:solidFill>
                  <a:srgbClr val="114766"/>
                </a:solidFill>
                <a:latin typeface="Calibri"/>
                <a:ea typeface="Calibri"/>
                <a:cs typeface="Calibri"/>
                <a:sym typeface="Calibri"/>
              </a:rPr>
              <a:t>- </a:t>
            </a:r>
            <a:fld id="{00000000-1234-1234-1234-123412341234}" type="slidenum">
              <a:rPr lang="en-US" sz="1100" smtClean="0">
                <a:solidFill>
                  <a:srgbClr val="114766"/>
                </a:solidFill>
                <a:latin typeface="Calibri"/>
                <a:ea typeface="Calibri"/>
                <a:cs typeface="Calibri"/>
                <a:sym typeface="Calibri"/>
              </a:rPr>
              <a:pPr algn="ctr">
                <a:buSzPct val="25000"/>
              </a:pPr>
              <a:t>‹#›</a:t>
            </a:fld>
            <a:r>
              <a:rPr lang="en-US" sz="1100">
                <a:solidFill>
                  <a:srgbClr val="114766"/>
                </a:solidFill>
                <a:latin typeface="Calibri"/>
                <a:ea typeface="Calibri"/>
                <a:cs typeface="Calibri"/>
                <a:sym typeface="Calibri"/>
              </a:rPr>
              <a:t> -</a:t>
            </a:r>
          </a:p>
        </p:txBody>
      </p:sp>
      <p:sp>
        <p:nvSpPr>
          <p:cNvPr id="100" name="Shape 100"/>
          <p:cNvSpPr txBox="1">
            <a:spLocks noGrp="1"/>
          </p:cNvSpPr>
          <p:nvPr>
            <p:ph type="ftr" idx="11"/>
          </p:nvPr>
        </p:nvSpPr>
        <p:spPr>
          <a:xfrm>
            <a:off x="6986569" y="6368806"/>
            <a:ext cx="3818876"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101" name="Shape 101" descr="NERSC-logo-color-transparent-edges.gif"/>
          <p:cNvPicPr preferRelativeResize="0"/>
          <p:nvPr/>
        </p:nvPicPr>
        <p:blipFill rotWithShape="1">
          <a:blip r:embed="rId2">
            <a:alphaModFix/>
          </a:blip>
          <a:srcRect/>
          <a:stretch/>
        </p:blipFill>
        <p:spPr>
          <a:xfrm>
            <a:off x="9678338" y="357658"/>
            <a:ext cx="2078213" cy="591689"/>
          </a:xfrm>
          <a:prstGeom prst="rect">
            <a:avLst/>
          </a:prstGeom>
          <a:noFill/>
          <a:ln>
            <a:noFill/>
          </a:ln>
        </p:spPr>
      </p:pic>
    </p:spTree>
    <p:extLst>
      <p:ext uri="{BB962C8B-B14F-4D97-AF65-F5344CB8AC3E}">
        <p14:creationId xmlns:p14="http://schemas.microsoft.com/office/powerpoint/2010/main" val="2205995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80455" y="179869"/>
            <a:ext cx="9092043" cy="769479"/>
          </a:xfrm>
          <a:prstGeom prst="rect">
            <a:avLst/>
          </a:prstGeom>
          <a:noFill/>
          <a:ln>
            <a:noFill/>
          </a:ln>
        </p:spPr>
        <p:txBody>
          <a:bodyPr lIns="91425" tIns="91425" rIns="91425" bIns="91425" anchor="b" anchorCtr="0"/>
          <a:lstStyle>
            <a:lvl1pPr marL="228600" marR="0" lvl="0" indent="-228600" algn="l" rtl="0">
              <a:spcBef>
                <a:spcPts val="0"/>
              </a:spcBef>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4" name="Shape 104"/>
          <p:cNvSpPr txBox="1">
            <a:spLocks noGrp="1"/>
          </p:cNvSpPr>
          <p:nvPr>
            <p:ph type="body" idx="1"/>
          </p:nvPr>
        </p:nvSpPr>
        <p:spPr>
          <a:xfrm rot="5400000">
            <a:off x="3680617" y="-1775618"/>
            <a:ext cx="4830763" cy="109728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5488874" y="6368806"/>
            <a:ext cx="1234277" cy="365125"/>
          </a:xfrm>
          <a:prstGeom prst="rect">
            <a:avLst/>
          </a:prstGeom>
          <a:noFill/>
          <a:ln>
            <a:noFill/>
          </a:ln>
        </p:spPr>
        <p:txBody>
          <a:bodyPr lIns="91425" tIns="45700" rIns="91425" bIns="45700" anchor="ctr" anchorCtr="0">
            <a:noAutofit/>
          </a:bodyPr>
          <a:lstStyle/>
          <a:p>
            <a:pPr algn="ctr">
              <a:buSzPct val="25000"/>
            </a:pPr>
            <a:r>
              <a:rPr lang="en-US" sz="1100">
                <a:solidFill>
                  <a:srgbClr val="114766"/>
                </a:solidFill>
                <a:latin typeface="Calibri"/>
                <a:ea typeface="Calibri"/>
                <a:cs typeface="Calibri"/>
                <a:sym typeface="Calibri"/>
              </a:rPr>
              <a:t>- </a:t>
            </a:r>
            <a:fld id="{00000000-1234-1234-1234-123412341234}" type="slidenum">
              <a:rPr lang="en-US" sz="1100" smtClean="0">
                <a:solidFill>
                  <a:srgbClr val="114766"/>
                </a:solidFill>
                <a:latin typeface="Calibri"/>
                <a:ea typeface="Calibri"/>
                <a:cs typeface="Calibri"/>
                <a:sym typeface="Calibri"/>
              </a:rPr>
              <a:pPr algn="ctr">
                <a:buSzPct val="25000"/>
              </a:pPr>
              <a:t>‹#›</a:t>
            </a:fld>
            <a:r>
              <a:rPr lang="en-US" sz="1100">
                <a:solidFill>
                  <a:srgbClr val="114766"/>
                </a:solidFill>
                <a:latin typeface="Calibri"/>
                <a:ea typeface="Calibri"/>
                <a:cs typeface="Calibri"/>
                <a:sym typeface="Calibri"/>
              </a:rPr>
              <a:t> -</a:t>
            </a:r>
          </a:p>
        </p:txBody>
      </p:sp>
      <p:sp>
        <p:nvSpPr>
          <p:cNvPr id="106" name="Shape 106"/>
          <p:cNvSpPr txBox="1">
            <a:spLocks noGrp="1"/>
          </p:cNvSpPr>
          <p:nvPr>
            <p:ph type="ftr" idx="11"/>
          </p:nvPr>
        </p:nvSpPr>
        <p:spPr>
          <a:xfrm>
            <a:off x="6986569" y="6368806"/>
            <a:ext cx="3818876" cy="365125"/>
          </a:xfrm>
          <a:prstGeom prst="rect">
            <a:avLst/>
          </a:prstGeom>
          <a:noFill/>
          <a:ln>
            <a:noFill/>
          </a:ln>
        </p:spPr>
        <p:txBody>
          <a:bodyPr lIns="91425" tIns="91425" rIns="91425" bIns="91425" anchor="ctr" anchorCtr="0"/>
          <a:lstStyle>
            <a:lvl1pPr marL="0" marR="0" lvl="0" indent="0" algn="r" rtl="0">
              <a:spcBef>
                <a:spcPts val="0"/>
              </a:spcBef>
              <a:buNone/>
              <a:defRPr sz="1100">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pic>
        <p:nvPicPr>
          <p:cNvPr id="107" name="Shape 107" descr="NERSC-logo-color-transparent-edges.gif"/>
          <p:cNvPicPr preferRelativeResize="0"/>
          <p:nvPr/>
        </p:nvPicPr>
        <p:blipFill rotWithShape="1">
          <a:blip r:embed="rId2">
            <a:alphaModFix/>
          </a:blip>
          <a:srcRect/>
          <a:stretch/>
        </p:blipFill>
        <p:spPr>
          <a:xfrm>
            <a:off x="9678338" y="357658"/>
            <a:ext cx="2078213" cy="591689"/>
          </a:xfrm>
          <a:prstGeom prst="rect">
            <a:avLst/>
          </a:prstGeom>
          <a:noFill/>
          <a:ln>
            <a:noFill/>
          </a:ln>
        </p:spPr>
      </p:pic>
      <p:cxnSp>
        <p:nvCxnSpPr>
          <p:cNvPr id="108" name="Shape 108"/>
          <p:cNvCxnSpPr/>
          <p:nvPr/>
        </p:nvCxnSpPr>
        <p:spPr>
          <a:xfrm rot="10800000" flipH="1">
            <a:off x="480455" y="1033027"/>
            <a:ext cx="11276096" cy="18814"/>
          </a:xfrm>
          <a:prstGeom prst="straightConnector1">
            <a:avLst/>
          </a:prstGeom>
          <a:noFill/>
          <a:ln w="38100" cap="flat" cmpd="sng">
            <a:solidFill>
              <a:srgbClr val="429FD2"/>
            </a:solidFill>
            <a:prstDash val="solid"/>
            <a:round/>
            <a:headEnd type="none" w="med" len="med"/>
            <a:tailEnd type="none" w="med" len="med"/>
          </a:ln>
        </p:spPr>
      </p:cxnSp>
    </p:spTree>
    <p:extLst>
      <p:ext uri="{BB962C8B-B14F-4D97-AF65-F5344CB8AC3E}">
        <p14:creationId xmlns:p14="http://schemas.microsoft.com/office/powerpoint/2010/main" val="2004392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7FED8F-13B6-425B-898F-7E90FA8DD58F}" type="datetimeFigureOut">
              <a:rPr lang="en-CA" smtClean="0"/>
              <a:t>2019-04-21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33C8BD6-3D0C-4475-9D17-A129C92532DA}" type="slidenum">
              <a:rPr lang="en-CA" smtClean="0"/>
              <a:t>‹#›</a:t>
            </a:fld>
            <a:endParaRPr lang="en-CA"/>
          </a:p>
        </p:txBody>
      </p:sp>
    </p:spTree>
    <p:extLst>
      <p:ext uri="{BB962C8B-B14F-4D97-AF65-F5344CB8AC3E}">
        <p14:creationId xmlns:p14="http://schemas.microsoft.com/office/powerpoint/2010/main" val="1738364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FED8F-13B6-425B-898F-7E90FA8DD58F}" type="datetimeFigureOut">
              <a:rPr lang="en-CA" smtClean="0"/>
              <a:t>2019-04-21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33C8BD6-3D0C-4475-9D17-A129C92532DA}" type="slidenum">
              <a:rPr lang="en-CA" smtClean="0"/>
              <a:t>‹#›</a:t>
            </a:fld>
            <a:endParaRPr lang="en-CA"/>
          </a:p>
        </p:txBody>
      </p:sp>
    </p:spTree>
    <p:extLst>
      <p:ext uri="{BB962C8B-B14F-4D97-AF65-F5344CB8AC3E}">
        <p14:creationId xmlns:p14="http://schemas.microsoft.com/office/powerpoint/2010/main" val="4232996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7FED8F-13B6-425B-898F-7E90FA8DD58F}" type="datetimeFigureOut">
              <a:rPr lang="en-CA" smtClean="0"/>
              <a:t>2019-04-21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33C8BD6-3D0C-4475-9D17-A129C92532DA}" type="slidenum">
              <a:rPr lang="en-CA" smtClean="0"/>
              <a:t>‹#›</a:t>
            </a:fld>
            <a:endParaRPr lang="en-CA"/>
          </a:p>
        </p:txBody>
      </p:sp>
    </p:spTree>
    <p:extLst>
      <p:ext uri="{BB962C8B-B14F-4D97-AF65-F5344CB8AC3E}">
        <p14:creationId xmlns:p14="http://schemas.microsoft.com/office/powerpoint/2010/main" val="1074897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7FED8F-13B6-425B-898F-7E90FA8DD58F}" type="datetimeFigureOut">
              <a:rPr lang="en-CA" smtClean="0"/>
              <a:t>2019-04-21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33C8BD6-3D0C-4475-9D17-A129C92532DA}" type="slidenum">
              <a:rPr lang="en-CA" smtClean="0"/>
              <a:t>‹#›</a:t>
            </a:fld>
            <a:endParaRPr lang="en-CA"/>
          </a:p>
        </p:txBody>
      </p:sp>
    </p:spTree>
    <p:extLst>
      <p:ext uri="{BB962C8B-B14F-4D97-AF65-F5344CB8AC3E}">
        <p14:creationId xmlns:p14="http://schemas.microsoft.com/office/powerpoint/2010/main" val="1116246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7FED8F-13B6-425B-898F-7E90FA8DD58F}" type="datetimeFigureOut">
              <a:rPr lang="en-CA" smtClean="0"/>
              <a:t>2019-04-21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33C8BD6-3D0C-4475-9D17-A129C92532DA}" type="slidenum">
              <a:rPr lang="en-CA" smtClean="0"/>
              <a:t>‹#›</a:t>
            </a:fld>
            <a:endParaRPr lang="en-CA"/>
          </a:p>
        </p:txBody>
      </p:sp>
    </p:spTree>
    <p:extLst>
      <p:ext uri="{BB962C8B-B14F-4D97-AF65-F5344CB8AC3E}">
        <p14:creationId xmlns:p14="http://schemas.microsoft.com/office/powerpoint/2010/main" val="2808177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7FED8F-13B6-425B-898F-7E90FA8DD58F}" type="datetimeFigureOut">
              <a:rPr lang="en-CA" smtClean="0"/>
              <a:t>2019-04-21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33C8BD6-3D0C-4475-9D17-A129C92532DA}" type="slidenum">
              <a:rPr lang="en-CA" smtClean="0"/>
              <a:t>‹#›</a:t>
            </a:fld>
            <a:endParaRPr lang="en-CA"/>
          </a:p>
        </p:txBody>
      </p:sp>
    </p:spTree>
    <p:extLst>
      <p:ext uri="{BB962C8B-B14F-4D97-AF65-F5344CB8AC3E}">
        <p14:creationId xmlns:p14="http://schemas.microsoft.com/office/powerpoint/2010/main" val="254417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F145-5A62-4DA8-BA1C-E698DF3AD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7BFCAC-AAFA-4E96-80C9-9329EAF387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2CF870F-A4B3-4CF8-AC3D-57A0AF625C70}"/>
              </a:ext>
            </a:extLst>
          </p:cNvPr>
          <p:cNvSpPr>
            <a:spLocks noGrp="1"/>
          </p:cNvSpPr>
          <p:nvPr>
            <p:ph type="dt" sz="half" idx="10"/>
          </p:nvPr>
        </p:nvSpPr>
        <p:spPr/>
        <p:txBody>
          <a:bodyPr/>
          <a:lstStyle/>
          <a:p>
            <a:fld id="{C7AF8EA4-7D38-42F0-84D3-378C2F69FB7A}" type="datetimeFigureOut">
              <a:rPr lang="en-US" smtClean="0"/>
              <a:t>4/21/2019</a:t>
            </a:fld>
            <a:endParaRPr lang="en-US" dirty="0"/>
          </a:p>
        </p:txBody>
      </p:sp>
      <p:sp>
        <p:nvSpPr>
          <p:cNvPr id="5" name="Footer Placeholder 4">
            <a:extLst>
              <a:ext uri="{FF2B5EF4-FFF2-40B4-BE49-F238E27FC236}">
                <a16:creationId xmlns:a16="http://schemas.microsoft.com/office/drawing/2014/main" id="{2BA91B72-8B0D-4FED-B395-162FCC2669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B8B3A2-7E83-4E7E-A493-1745272D364F}"/>
              </a:ext>
            </a:extLst>
          </p:cNvPr>
          <p:cNvSpPr>
            <a:spLocks noGrp="1"/>
          </p:cNvSpPr>
          <p:nvPr>
            <p:ph type="sldNum" sz="quarter" idx="12"/>
          </p:nvPr>
        </p:nvSpPr>
        <p:spPr/>
        <p:txBody>
          <a:bodyPr/>
          <a:lstStyle/>
          <a:p>
            <a:fld id="{CF50F9C4-5F45-4FD2-A8E9-DA80E9DABEB2}" type="slidenum">
              <a:rPr lang="en-US" smtClean="0"/>
              <a:t>‹#›</a:t>
            </a:fld>
            <a:endParaRPr lang="en-US" dirty="0"/>
          </a:p>
        </p:txBody>
      </p:sp>
    </p:spTree>
    <p:extLst>
      <p:ext uri="{BB962C8B-B14F-4D97-AF65-F5344CB8AC3E}">
        <p14:creationId xmlns:p14="http://schemas.microsoft.com/office/powerpoint/2010/main" val="1116269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FED8F-13B6-425B-898F-7E90FA8DD58F}" type="datetimeFigureOut">
              <a:rPr lang="en-CA" smtClean="0"/>
              <a:t>2019-04-21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33C8BD6-3D0C-4475-9D17-A129C92532DA}" type="slidenum">
              <a:rPr lang="en-CA" smtClean="0"/>
              <a:t>‹#›</a:t>
            </a:fld>
            <a:endParaRPr lang="en-CA"/>
          </a:p>
        </p:txBody>
      </p:sp>
    </p:spTree>
    <p:extLst>
      <p:ext uri="{BB962C8B-B14F-4D97-AF65-F5344CB8AC3E}">
        <p14:creationId xmlns:p14="http://schemas.microsoft.com/office/powerpoint/2010/main" val="602245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7FED8F-13B6-425B-898F-7E90FA8DD58F}" type="datetimeFigureOut">
              <a:rPr lang="en-CA" smtClean="0"/>
              <a:t>2019-04-21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33C8BD6-3D0C-4475-9D17-A129C92532DA}" type="slidenum">
              <a:rPr lang="en-CA" smtClean="0"/>
              <a:t>‹#›</a:t>
            </a:fld>
            <a:endParaRPr lang="en-CA"/>
          </a:p>
        </p:txBody>
      </p:sp>
    </p:spTree>
    <p:extLst>
      <p:ext uri="{BB962C8B-B14F-4D97-AF65-F5344CB8AC3E}">
        <p14:creationId xmlns:p14="http://schemas.microsoft.com/office/powerpoint/2010/main" val="2198504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7FED8F-13B6-425B-898F-7E90FA8DD58F}" type="datetimeFigureOut">
              <a:rPr lang="en-CA" smtClean="0"/>
              <a:t>2019-04-21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33C8BD6-3D0C-4475-9D17-A129C92532DA}" type="slidenum">
              <a:rPr lang="en-CA" smtClean="0"/>
              <a:t>‹#›</a:t>
            </a:fld>
            <a:endParaRPr lang="en-CA"/>
          </a:p>
        </p:txBody>
      </p:sp>
    </p:spTree>
    <p:extLst>
      <p:ext uri="{BB962C8B-B14F-4D97-AF65-F5344CB8AC3E}">
        <p14:creationId xmlns:p14="http://schemas.microsoft.com/office/powerpoint/2010/main" val="3372744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FED8F-13B6-425B-898F-7E90FA8DD58F}" type="datetimeFigureOut">
              <a:rPr lang="en-CA" smtClean="0"/>
              <a:t>2019-04-21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33C8BD6-3D0C-4475-9D17-A129C92532DA}" type="slidenum">
              <a:rPr lang="en-CA" smtClean="0"/>
              <a:t>‹#›</a:t>
            </a:fld>
            <a:endParaRPr lang="en-CA"/>
          </a:p>
        </p:txBody>
      </p:sp>
    </p:spTree>
    <p:extLst>
      <p:ext uri="{BB962C8B-B14F-4D97-AF65-F5344CB8AC3E}">
        <p14:creationId xmlns:p14="http://schemas.microsoft.com/office/powerpoint/2010/main" val="668235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FED8F-13B6-425B-898F-7E90FA8DD58F}" type="datetimeFigureOut">
              <a:rPr lang="en-CA" smtClean="0"/>
              <a:t>2019-04-21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33C8BD6-3D0C-4475-9D17-A129C92532DA}" type="slidenum">
              <a:rPr lang="en-CA" smtClean="0"/>
              <a:t>‹#›</a:t>
            </a:fld>
            <a:endParaRPr lang="en-CA"/>
          </a:p>
        </p:txBody>
      </p:sp>
    </p:spTree>
    <p:extLst>
      <p:ext uri="{BB962C8B-B14F-4D97-AF65-F5344CB8AC3E}">
        <p14:creationId xmlns:p14="http://schemas.microsoft.com/office/powerpoint/2010/main" val="291075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79DD-2164-4C91-AEC1-669CF2D773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939A07-6C1C-4C5D-9812-A208668C7E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BC113-61F2-4D9F-9547-3EF2E4EE9E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94515F-B2F7-46D0-B239-3EACE26AB067}"/>
              </a:ext>
            </a:extLst>
          </p:cNvPr>
          <p:cNvSpPr>
            <a:spLocks noGrp="1"/>
          </p:cNvSpPr>
          <p:nvPr>
            <p:ph type="dt" sz="half" idx="10"/>
          </p:nvPr>
        </p:nvSpPr>
        <p:spPr/>
        <p:txBody>
          <a:bodyPr/>
          <a:lstStyle/>
          <a:p>
            <a:fld id="{C7AF8EA4-7D38-42F0-84D3-378C2F69FB7A}" type="datetimeFigureOut">
              <a:rPr lang="en-US" smtClean="0"/>
              <a:t>4/21/2019</a:t>
            </a:fld>
            <a:endParaRPr lang="en-US" dirty="0"/>
          </a:p>
        </p:txBody>
      </p:sp>
      <p:sp>
        <p:nvSpPr>
          <p:cNvPr id="6" name="Footer Placeholder 5">
            <a:extLst>
              <a:ext uri="{FF2B5EF4-FFF2-40B4-BE49-F238E27FC236}">
                <a16:creationId xmlns:a16="http://schemas.microsoft.com/office/drawing/2014/main" id="{ED299D4E-8BF6-4ED3-9163-7DE1A64517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13AD10-9D8F-4E07-9F4C-7D731B8EDD76}"/>
              </a:ext>
            </a:extLst>
          </p:cNvPr>
          <p:cNvSpPr>
            <a:spLocks noGrp="1"/>
          </p:cNvSpPr>
          <p:nvPr>
            <p:ph type="sldNum" sz="quarter" idx="12"/>
          </p:nvPr>
        </p:nvSpPr>
        <p:spPr/>
        <p:txBody>
          <a:bodyPr/>
          <a:lstStyle/>
          <a:p>
            <a:fld id="{CF50F9C4-5F45-4FD2-A8E9-DA80E9DABEB2}" type="slidenum">
              <a:rPr lang="en-US" smtClean="0"/>
              <a:t>‹#›</a:t>
            </a:fld>
            <a:endParaRPr lang="en-US" dirty="0"/>
          </a:p>
        </p:txBody>
      </p:sp>
    </p:spTree>
    <p:extLst>
      <p:ext uri="{BB962C8B-B14F-4D97-AF65-F5344CB8AC3E}">
        <p14:creationId xmlns:p14="http://schemas.microsoft.com/office/powerpoint/2010/main" val="4180463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B82C-4B80-486C-8C70-2A18FBFFAB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0B4FBF-EF5F-448D-B654-A740227B9E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512A20-3D2E-478A-8BAD-B74E981518F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6F72BD-B059-4B70-AB6E-D0F5CBFCF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2A1E79A-8552-4F3D-82E5-28831C5C49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C8DE1C-F8F4-474A-80A5-2660F1F81D1C}"/>
              </a:ext>
            </a:extLst>
          </p:cNvPr>
          <p:cNvSpPr>
            <a:spLocks noGrp="1"/>
          </p:cNvSpPr>
          <p:nvPr>
            <p:ph type="dt" sz="half" idx="10"/>
          </p:nvPr>
        </p:nvSpPr>
        <p:spPr/>
        <p:txBody>
          <a:bodyPr/>
          <a:lstStyle/>
          <a:p>
            <a:fld id="{C7AF8EA4-7D38-42F0-84D3-378C2F69FB7A}" type="datetimeFigureOut">
              <a:rPr lang="en-US" smtClean="0"/>
              <a:t>4/21/2019</a:t>
            </a:fld>
            <a:endParaRPr lang="en-US" dirty="0"/>
          </a:p>
        </p:txBody>
      </p:sp>
      <p:sp>
        <p:nvSpPr>
          <p:cNvPr id="8" name="Footer Placeholder 7">
            <a:extLst>
              <a:ext uri="{FF2B5EF4-FFF2-40B4-BE49-F238E27FC236}">
                <a16:creationId xmlns:a16="http://schemas.microsoft.com/office/drawing/2014/main" id="{E0600D50-AE9E-4748-8021-82AF64EF614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C476E25-5238-4B86-ADBD-5DFC3AAAE082}"/>
              </a:ext>
            </a:extLst>
          </p:cNvPr>
          <p:cNvSpPr>
            <a:spLocks noGrp="1"/>
          </p:cNvSpPr>
          <p:nvPr>
            <p:ph type="sldNum" sz="quarter" idx="12"/>
          </p:nvPr>
        </p:nvSpPr>
        <p:spPr/>
        <p:txBody>
          <a:bodyPr/>
          <a:lstStyle/>
          <a:p>
            <a:fld id="{CF50F9C4-5F45-4FD2-A8E9-DA80E9DABEB2}" type="slidenum">
              <a:rPr lang="en-US" smtClean="0"/>
              <a:t>‹#›</a:t>
            </a:fld>
            <a:endParaRPr lang="en-US" dirty="0"/>
          </a:p>
        </p:txBody>
      </p:sp>
    </p:spTree>
    <p:extLst>
      <p:ext uri="{BB962C8B-B14F-4D97-AF65-F5344CB8AC3E}">
        <p14:creationId xmlns:p14="http://schemas.microsoft.com/office/powerpoint/2010/main" val="970651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107A6-8B39-4D37-9DC6-BD5A752A0B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C2A94E-1F83-4642-A779-466B701D1418}"/>
              </a:ext>
            </a:extLst>
          </p:cNvPr>
          <p:cNvSpPr>
            <a:spLocks noGrp="1"/>
          </p:cNvSpPr>
          <p:nvPr>
            <p:ph type="dt" sz="half" idx="10"/>
          </p:nvPr>
        </p:nvSpPr>
        <p:spPr/>
        <p:txBody>
          <a:bodyPr/>
          <a:lstStyle/>
          <a:p>
            <a:fld id="{C7AF8EA4-7D38-42F0-84D3-378C2F69FB7A}" type="datetimeFigureOut">
              <a:rPr lang="en-US" smtClean="0"/>
              <a:t>4/21/2019</a:t>
            </a:fld>
            <a:endParaRPr lang="en-US" dirty="0"/>
          </a:p>
        </p:txBody>
      </p:sp>
      <p:sp>
        <p:nvSpPr>
          <p:cNvPr id="4" name="Footer Placeholder 3">
            <a:extLst>
              <a:ext uri="{FF2B5EF4-FFF2-40B4-BE49-F238E27FC236}">
                <a16:creationId xmlns:a16="http://schemas.microsoft.com/office/drawing/2014/main" id="{2EDADE1D-9939-442F-B1F1-3BA20639630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AF65D1-296E-447C-A870-20F71B033AD7}"/>
              </a:ext>
            </a:extLst>
          </p:cNvPr>
          <p:cNvSpPr>
            <a:spLocks noGrp="1"/>
          </p:cNvSpPr>
          <p:nvPr>
            <p:ph type="sldNum" sz="quarter" idx="12"/>
          </p:nvPr>
        </p:nvSpPr>
        <p:spPr/>
        <p:txBody>
          <a:bodyPr/>
          <a:lstStyle/>
          <a:p>
            <a:fld id="{CF50F9C4-5F45-4FD2-A8E9-DA80E9DABEB2}" type="slidenum">
              <a:rPr lang="en-US" smtClean="0"/>
              <a:t>‹#›</a:t>
            </a:fld>
            <a:endParaRPr lang="en-US" dirty="0"/>
          </a:p>
        </p:txBody>
      </p:sp>
    </p:spTree>
    <p:extLst>
      <p:ext uri="{BB962C8B-B14F-4D97-AF65-F5344CB8AC3E}">
        <p14:creationId xmlns:p14="http://schemas.microsoft.com/office/powerpoint/2010/main" val="2351219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C86E8F-6B54-4D3F-9BCD-A6FBA1FACCF7}"/>
              </a:ext>
            </a:extLst>
          </p:cNvPr>
          <p:cNvSpPr>
            <a:spLocks noGrp="1"/>
          </p:cNvSpPr>
          <p:nvPr>
            <p:ph type="dt" sz="half" idx="10"/>
          </p:nvPr>
        </p:nvSpPr>
        <p:spPr/>
        <p:txBody>
          <a:bodyPr/>
          <a:lstStyle/>
          <a:p>
            <a:fld id="{C7AF8EA4-7D38-42F0-84D3-378C2F69FB7A}" type="datetimeFigureOut">
              <a:rPr lang="en-US" smtClean="0"/>
              <a:t>4/21/2019</a:t>
            </a:fld>
            <a:endParaRPr lang="en-US" dirty="0"/>
          </a:p>
        </p:txBody>
      </p:sp>
      <p:sp>
        <p:nvSpPr>
          <p:cNvPr id="3" name="Footer Placeholder 2">
            <a:extLst>
              <a:ext uri="{FF2B5EF4-FFF2-40B4-BE49-F238E27FC236}">
                <a16:creationId xmlns:a16="http://schemas.microsoft.com/office/drawing/2014/main" id="{F13CDCFD-7EC1-4306-AB18-1052A3EF67F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CF9D44F-C3EF-4371-927C-1310B86E7A73}"/>
              </a:ext>
            </a:extLst>
          </p:cNvPr>
          <p:cNvSpPr>
            <a:spLocks noGrp="1"/>
          </p:cNvSpPr>
          <p:nvPr>
            <p:ph type="sldNum" sz="quarter" idx="12"/>
          </p:nvPr>
        </p:nvSpPr>
        <p:spPr/>
        <p:txBody>
          <a:bodyPr/>
          <a:lstStyle/>
          <a:p>
            <a:fld id="{CF50F9C4-5F45-4FD2-A8E9-DA80E9DABEB2}" type="slidenum">
              <a:rPr lang="en-US" smtClean="0"/>
              <a:t>‹#›</a:t>
            </a:fld>
            <a:endParaRPr lang="en-US" dirty="0"/>
          </a:p>
        </p:txBody>
      </p:sp>
    </p:spTree>
    <p:extLst>
      <p:ext uri="{BB962C8B-B14F-4D97-AF65-F5344CB8AC3E}">
        <p14:creationId xmlns:p14="http://schemas.microsoft.com/office/powerpoint/2010/main" val="1459549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8861-9994-4246-9591-69F3A2B22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D6B6E3-6192-44AC-A446-04FEAA6B1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003C0C-8FDC-4911-B0FB-0A3BD4447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0989B7-A272-43AA-8BF5-E7A055EDB26B}"/>
              </a:ext>
            </a:extLst>
          </p:cNvPr>
          <p:cNvSpPr>
            <a:spLocks noGrp="1"/>
          </p:cNvSpPr>
          <p:nvPr>
            <p:ph type="dt" sz="half" idx="10"/>
          </p:nvPr>
        </p:nvSpPr>
        <p:spPr/>
        <p:txBody>
          <a:bodyPr/>
          <a:lstStyle/>
          <a:p>
            <a:fld id="{C7AF8EA4-7D38-42F0-84D3-378C2F69FB7A}" type="datetimeFigureOut">
              <a:rPr lang="en-US" smtClean="0"/>
              <a:t>4/21/2019</a:t>
            </a:fld>
            <a:endParaRPr lang="en-US" dirty="0"/>
          </a:p>
        </p:txBody>
      </p:sp>
      <p:sp>
        <p:nvSpPr>
          <p:cNvPr id="6" name="Footer Placeholder 5">
            <a:extLst>
              <a:ext uri="{FF2B5EF4-FFF2-40B4-BE49-F238E27FC236}">
                <a16:creationId xmlns:a16="http://schemas.microsoft.com/office/drawing/2014/main" id="{3B50B40C-598C-48E8-986C-F07BBDBDC3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0B0125-36A5-49D8-9EFA-229A738B4777}"/>
              </a:ext>
            </a:extLst>
          </p:cNvPr>
          <p:cNvSpPr>
            <a:spLocks noGrp="1"/>
          </p:cNvSpPr>
          <p:nvPr>
            <p:ph type="sldNum" sz="quarter" idx="12"/>
          </p:nvPr>
        </p:nvSpPr>
        <p:spPr/>
        <p:txBody>
          <a:bodyPr/>
          <a:lstStyle/>
          <a:p>
            <a:fld id="{CF50F9C4-5F45-4FD2-A8E9-DA80E9DABEB2}" type="slidenum">
              <a:rPr lang="en-US" smtClean="0"/>
              <a:t>‹#›</a:t>
            </a:fld>
            <a:endParaRPr lang="en-US" dirty="0"/>
          </a:p>
        </p:txBody>
      </p:sp>
    </p:spTree>
    <p:extLst>
      <p:ext uri="{BB962C8B-B14F-4D97-AF65-F5344CB8AC3E}">
        <p14:creationId xmlns:p14="http://schemas.microsoft.com/office/powerpoint/2010/main" val="173533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027D-67E4-423D-A255-FF353C7E0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006804-BEB6-4FB4-938B-8DDFA5B2DC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B66E3DA-C880-41D8-AAC7-4B7681A0B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E19EDB-0400-430C-A7B0-8F0272DE69DE}"/>
              </a:ext>
            </a:extLst>
          </p:cNvPr>
          <p:cNvSpPr>
            <a:spLocks noGrp="1"/>
          </p:cNvSpPr>
          <p:nvPr>
            <p:ph type="dt" sz="half" idx="10"/>
          </p:nvPr>
        </p:nvSpPr>
        <p:spPr/>
        <p:txBody>
          <a:bodyPr/>
          <a:lstStyle/>
          <a:p>
            <a:fld id="{C7AF8EA4-7D38-42F0-84D3-378C2F69FB7A}" type="datetimeFigureOut">
              <a:rPr lang="en-US" smtClean="0"/>
              <a:t>4/21/2019</a:t>
            </a:fld>
            <a:endParaRPr lang="en-US" dirty="0"/>
          </a:p>
        </p:txBody>
      </p:sp>
      <p:sp>
        <p:nvSpPr>
          <p:cNvPr id="6" name="Footer Placeholder 5">
            <a:extLst>
              <a:ext uri="{FF2B5EF4-FFF2-40B4-BE49-F238E27FC236}">
                <a16:creationId xmlns:a16="http://schemas.microsoft.com/office/drawing/2014/main" id="{79FEE044-84DF-40B0-A3C8-20D6F4144D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CE29E23-94B8-4C1A-B29E-15370FA18DB1}"/>
              </a:ext>
            </a:extLst>
          </p:cNvPr>
          <p:cNvSpPr>
            <a:spLocks noGrp="1"/>
          </p:cNvSpPr>
          <p:nvPr>
            <p:ph type="sldNum" sz="quarter" idx="12"/>
          </p:nvPr>
        </p:nvSpPr>
        <p:spPr/>
        <p:txBody>
          <a:bodyPr/>
          <a:lstStyle/>
          <a:p>
            <a:fld id="{CF50F9C4-5F45-4FD2-A8E9-DA80E9DABEB2}" type="slidenum">
              <a:rPr lang="en-US" smtClean="0"/>
              <a:t>‹#›</a:t>
            </a:fld>
            <a:endParaRPr lang="en-US" dirty="0"/>
          </a:p>
        </p:txBody>
      </p:sp>
    </p:spTree>
    <p:extLst>
      <p:ext uri="{BB962C8B-B14F-4D97-AF65-F5344CB8AC3E}">
        <p14:creationId xmlns:p14="http://schemas.microsoft.com/office/powerpoint/2010/main" val="1304794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D6A0B3-55AA-454B-9F6D-D53B52C1F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49BF68-360F-4EF5-AAA9-56E5CDF8CB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F0ACD-2B3D-43DF-A441-0F505A4A12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AF8EA4-7D38-42F0-84D3-378C2F69FB7A}" type="datetimeFigureOut">
              <a:rPr lang="en-US" smtClean="0"/>
              <a:t>4/21/2019</a:t>
            </a:fld>
            <a:endParaRPr lang="en-US" dirty="0"/>
          </a:p>
        </p:txBody>
      </p:sp>
      <p:sp>
        <p:nvSpPr>
          <p:cNvPr id="5" name="Footer Placeholder 4">
            <a:extLst>
              <a:ext uri="{FF2B5EF4-FFF2-40B4-BE49-F238E27FC236}">
                <a16:creationId xmlns:a16="http://schemas.microsoft.com/office/drawing/2014/main" id="{D9728D5A-D5F3-42A7-81E7-7EE41DE53A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4B99F51-E1D7-451E-BFCD-9FCC1F1617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0F9C4-5F45-4FD2-A8E9-DA80E9DABEB2}" type="slidenum">
              <a:rPr lang="en-US" smtClean="0"/>
              <a:t>‹#›</a:t>
            </a:fld>
            <a:endParaRPr lang="en-US" dirty="0"/>
          </a:p>
        </p:txBody>
      </p:sp>
    </p:spTree>
    <p:extLst>
      <p:ext uri="{BB962C8B-B14F-4D97-AF65-F5344CB8AC3E}">
        <p14:creationId xmlns:p14="http://schemas.microsoft.com/office/powerpoint/2010/main" val="2277532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90600"/>
            <a:ext cx="10972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1219200" y="1747839"/>
            <a:ext cx="103632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7" name="TextBox 6"/>
          <p:cNvSpPr txBox="1"/>
          <p:nvPr/>
        </p:nvSpPr>
        <p:spPr>
          <a:xfrm>
            <a:off x="9377128" y="6456353"/>
            <a:ext cx="2814873" cy="401648"/>
          </a:xfrm>
          <a:prstGeom prst="rect">
            <a:avLst/>
          </a:prstGeom>
          <a:noFill/>
        </p:spPr>
        <p:txBody>
          <a:bodyPr wrap="none" rIns="137160" bIns="91440" anchor="b">
            <a:spAutoFit/>
          </a:bodyPr>
          <a:lstStyle/>
          <a:p>
            <a:pPr algn="r" eaLnBrk="1" hangingPunct="1">
              <a:lnSpc>
                <a:spcPct val="90000"/>
              </a:lnSpc>
              <a:defRPr/>
            </a:pPr>
            <a:r>
              <a:rPr lang="en-US" sz="950" dirty="0">
                <a:solidFill>
                  <a:srgbClr val="000000">
                    <a:lumMod val="65000"/>
                    <a:lumOff val="35000"/>
                  </a:srgbClr>
                </a:solidFill>
                <a:latin typeface="Arial" charset="0"/>
                <a:ea typeface="MS PGothic" pitchFamily="34" charset="-128"/>
              </a:rPr>
              <a:t>National Institutes of Health</a:t>
            </a:r>
          </a:p>
          <a:p>
            <a:pPr algn="r" eaLnBrk="1" hangingPunct="1">
              <a:lnSpc>
                <a:spcPct val="90000"/>
              </a:lnSpc>
              <a:defRPr/>
            </a:pPr>
            <a:r>
              <a:rPr lang="en-US" sz="950" dirty="0">
                <a:solidFill>
                  <a:srgbClr val="000000">
                    <a:lumMod val="65000"/>
                    <a:lumOff val="35000"/>
                  </a:srgbClr>
                </a:solidFill>
                <a:latin typeface="Arial" charset="0"/>
                <a:ea typeface="MS PGothic" pitchFamily="34" charset="-128"/>
              </a:rPr>
              <a:t>U.S. Department of Health and Human Services</a:t>
            </a:r>
          </a:p>
        </p:txBody>
      </p:sp>
      <p:pic>
        <p:nvPicPr>
          <p:cNvPr id="1029"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3200" y="163514"/>
            <a:ext cx="117856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8705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80455" y="179869"/>
            <a:ext cx="9092043" cy="769479"/>
          </a:xfrm>
          <a:prstGeom prst="rect">
            <a:avLst/>
          </a:prstGeom>
          <a:noFill/>
          <a:ln>
            <a:noFill/>
          </a:ln>
        </p:spPr>
        <p:txBody>
          <a:bodyPr lIns="91425" tIns="91425" rIns="91425" bIns="91425" anchor="b" anchorCtr="0"/>
          <a:lstStyle>
            <a:lvl1pPr marL="228600" marR="0" lvl="0" indent="-228600" algn="l" rtl="0">
              <a:spcBef>
                <a:spcPts val="0"/>
              </a:spcBef>
              <a:buClr>
                <a:schemeClr val="dk2"/>
              </a:buClr>
              <a:buFont typeface="Helvetica Neue"/>
              <a:buNone/>
              <a:defRPr sz="3200" b="1" i="0" u="none" strike="noStrike" cap="none">
                <a:solidFill>
                  <a:schemeClr val="dk2"/>
                </a:solidFill>
                <a:latin typeface="Helvetica Neue"/>
                <a:ea typeface="Helvetica Neue"/>
                <a:cs typeface="Helvetica Neue"/>
                <a:sym typeface="Helvetica Neue"/>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00" y="1295401"/>
            <a:ext cx="10972800" cy="48307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ftr" idx="11"/>
          </p:nvPr>
        </p:nvSpPr>
        <p:spPr>
          <a:xfrm>
            <a:off x="6986569" y="6368806"/>
            <a:ext cx="3818876" cy="365125"/>
          </a:xfrm>
          <a:prstGeom prst="rect">
            <a:avLst/>
          </a:prstGeom>
          <a:noFill/>
          <a:ln>
            <a:noFill/>
          </a:ln>
        </p:spPr>
        <p:txBody>
          <a:bodyPr lIns="91425" tIns="91425" rIns="91425" bIns="91425" anchor="ctr" anchorCtr="0"/>
          <a:lstStyle>
            <a:lvl1pPr marL="0" marR="0" lvl="0" indent="0" algn="r" rtl="0">
              <a:spcBef>
                <a:spcPts val="0"/>
              </a:spcBef>
              <a:buNone/>
              <a:defRPr sz="1100" b="0" i="0" u="none" strike="noStrike" cap="none">
                <a:solidFill>
                  <a:srgbClr val="114766"/>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sldNum" idx="12"/>
          </p:nvPr>
        </p:nvSpPr>
        <p:spPr>
          <a:xfrm>
            <a:off x="5488874" y="6368806"/>
            <a:ext cx="1234277" cy="365125"/>
          </a:xfrm>
          <a:prstGeom prst="rect">
            <a:avLst/>
          </a:prstGeom>
          <a:noFill/>
          <a:ln>
            <a:noFill/>
          </a:ln>
        </p:spPr>
        <p:txBody>
          <a:bodyPr lIns="91425" tIns="45700" rIns="91425" bIns="45700" anchor="ctr" anchorCtr="0">
            <a:noAutofit/>
          </a:bodyPr>
          <a:lstStyle/>
          <a:p>
            <a:pPr algn="ctr">
              <a:buSzPct val="25000"/>
            </a:pPr>
            <a:r>
              <a:rPr lang="en-US" sz="1100">
                <a:solidFill>
                  <a:srgbClr val="114766"/>
                </a:solidFill>
                <a:latin typeface="Calibri"/>
                <a:ea typeface="Calibri"/>
                <a:cs typeface="Calibri"/>
                <a:sym typeface="Calibri"/>
              </a:rPr>
              <a:t>- </a:t>
            </a:r>
            <a:fld id="{00000000-1234-1234-1234-123412341234}" type="slidenum">
              <a:rPr lang="en-US" sz="1100" smtClean="0">
                <a:solidFill>
                  <a:srgbClr val="114766"/>
                </a:solidFill>
                <a:latin typeface="Calibri"/>
                <a:ea typeface="Calibri"/>
                <a:cs typeface="Calibri"/>
                <a:sym typeface="Calibri"/>
              </a:rPr>
              <a:pPr algn="ctr">
                <a:buSzPct val="25000"/>
              </a:pPr>
              <a:t>‹#›</a:t>
            </a:fld>
            <a:r>
              <a:rPr lang="en-US" sz="1100">
                <a:solidFill>
                  <a:srgbClr val="114766"/>
                </a:solidFill>
                <a:latin typeface="Calibri"/>
                <a:ea typeface="Calibri"/>
                <a:cs typeface="Calibri"/>
                <a:sym typeface="Calibri"/>
              </a:rPr>
              <a:t> -</a:t>
            </a:r>
          </a:p>
        </p:txBody>
      </p:sp>
      <p:pic>
        <p:nvPicPr>
          <p:cNvPr id="14" name="Shape 14" descr="DOE LOGO"/>
          <p:cNvPicPr preferRelativeResize="0"/>
          <p:nvPr/>
        </p:nvPicPr>
        <p:blipFill rotWithShape="1">
          <a:blip r:embed="rId7">
            <a:alphaModFix/>
          </a:blip>
          <a:srcRect b="19328"/>
          <a:stretch/>
        </p:blipFill>
        <p:spPr>
          <a:xfrm>
            <a:off x="329722" y="6277667"/>
            <a:ext cx="2946399" cy="503296"/>
          </a:xfrm>
          <a:prstGeom prst="rect">
            <a:avLst/>
          </a:prstGeom>
          <a:noFill/>
          <a:ln>
            <a:noFill/>
          </a:ln>
        </p:spPr>
      </p:pic>
      <p:pic>
        <p:nvPicPr>
          <p:cNvPr id="15" name="Shape 15" descr="LBNL_Logo-Full.png"/>
          <p:cNvPicPr preferRelativeResize="0"/>
          <p:nvPr/>
        </p:nvPicPr>
        <p:blipFill rotWithShape="1">
          <a:blip r:embed="rId8">
            <a:alphaModFix/>
          </a:blip>
          <a:srcRect/>
          <a:stretch/>
        </p:blipFill>
        <p:spPr>
          <a:xfrm>
            <a:off x="10969858" y="6277227"/>
            <a:ext cx="786693" cy="503737"/>
          </a:xfrm>
          <a:prstGeom prst="rect">
            <a:avLst/>
          </a:prstGeom>
          <a:noFill/>
          <a:ln>
            <a:noFill/>
          </a:ln>
        </p:spPr>
      </p:pic>
    </p:spTree>
    <p:extLst>
      <p:ext uri="{BB962C8B-B14F-4D97-AF65-F5344CB8AC3E}">
        <p14:creationId xmlns:p14="http://schemas.microsoft.com/office/powerpoint/2010/main" val="1788946597"/>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FED8F-13B6-425B-898F-7E90FA8DD58F}" type="datetimeFigureOut">
              <a:rPr lang="en-CA" smtClean="0"/>
              <a:t>2019-04-21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C8BD6-3D0C-4475-9D17-A129C92532DA}" type="slidenum">
              <a:rPr lang="en-CA" smtClean="0"/>
              <a:t>‹#›</a:t>
            </a:fld>
            <a:endParaRPr lang="en-CA"/>
          </a:p>
        </p:txBody>
      </p:sp>
    </p:spTree>
    <p:extLst>
      <p:ext uri="{BB962C8B-B14F-4D97-AF65-F5344CB8AC3E}">
        <p14:creationId xmlns:p14="http://schemas.microsoft.com/office/powerpoint/2010/main" val="3469770786"/>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journals.ametsoc.org/doi/10.1175/WCAS-D-18-0134.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hyperlink" Target="https://studio30k.us15.list-manage.com/track/click?u=0d1373efb2de195df82f986d0&amp;id=0965d78c4d&amp;e=eea46fd2ef" TargetMode="External"/><Relationship Id="rId1" Type="http://schemas.openxmlformats.org/officeDocument/2006/relationships/slideLayout" Target="../slideLayouts/slideLayout2.xml"/><Relationship Id="rId4" Type="http://schemas.openxmlformats.org/officeDocument/2006/relationships/image" Target="../media/image18.tmp"/></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2.tiff"/><Relationship Id="rId4" Type="http://schemas.openxmlformats.org/officeDocument/2006/relationships/hyperlink" Target="https://www.nersc.gov/research-and-development/data-analytics/big-data-center/climatene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tmp"/><Relationship Id="rId1" Type="http://schemas.openxmlformats.org/officeDocument/2006/relationships/slideLayout" Target="../slideLayouts/slideLayout7.xml"/><Relationship Id="rId4" Type="http://schemas.openxmlformats.org/officeDocument/2006/relationships/image" Target="../media/image6.tmp"/></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tmp"/></Relationships>
</file>

<file path=ppt/slides/_rels/slide5.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journals.ametsoc.org/doi/pdf/10.1175/1520-0477-69.5.508" TargetMode="External"/><Relationship Id="rId5" Type="http://schemas.openxmlformats.org/officeDocument/2006/relationships/image" Target="../media/image6.tmp"/><Relationship Id="rId4" Type="http://schemas.openxmlformats.org/officeDocument/2006/relationships/image" Target="../media/image11.tmp"/></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tmp"/><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13.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31E6E-2C60-4F7B-82E7-32A8BE74C672}"/>
              </a:ext>
            </a:extLst>
          </p:cNvPr>
          <p:cNvSpPr>
            <a:spLocks noGrp="1"/>
          </p:cNvSpPr>
          <p:nvPr>
            <p:ph type="title" idx="4294967295"/>
          </p:nvPr>
        </p:nvSpPr>
        <p:spPr>
          <a:xfrm>
            <a:off x="237199" y="3063875"/>
            <a:ext cx="10972800" cy="730250"/>
          </a:xfrm>
        </p:spPr>
        <p:txBody>
          <a:bodyPr>
            <a:normAutofit fontScale="90000"/>
          </a:bodyPr>
          <a:lstStyle/>
          <a:p>
            <a:r>
              <a:rPr lang="en-US" b="1" dirty="0"/>
              <a:t>The AMS AI Committee on Artificial Intelligence Applications to Environmental Science: 30+ Years and Counting Supporting the Community</a:t>
            </a:r>
            <a:br>
              <a:rPr lang="en-US" b="1" dirty="0"/>
            </a:br>
            <a:endParaRPr lang="en-US" b="1" dirty="0"/>
          </a:p>
        </p:txBody>
      </p:sp>
      <p:pic>
        <p:nvPicPr>
          <p:cNvPr id="6" name="Picture 5" descr="Committee on Artificial Intelligence Applications to Environmental Science - Scientific and Technological Activities Commission - Google Chrome">
            <a:extLst>
              <a:ext uri="{FF2B5EF4-FFF2-40B4-BE49-F238E27FC236}">
                <a16:creationId xmlns:a16="http://schemas.microsoft.com/office/drawing/2014/main" id="{67528959-BF3B-4A52-B215-945B92881ABC}"/>
              </a:ext>
            </a:extLst>
          </p:cNvPr>
          <p:cNvPicPr>
            <a:picLocks noChangeAspect="1"/>
          </p:cNvPicPr>
          <p:nvPr/>
        </p:nvPicPr>
        <p:blipFill rotWithShape="1">
          <a:blip r:embed="rId2">
            <a:extLst>
              <a:ext uri="{28A0092B-C50C-407E-A947-70E740481C1C}">
                <a14:useLocalDpi xmlns:a14="http://schemas.microsoft.com/office/drawing/2010/main" val="0"/>
              </a:ext>
            </a:extLst>
          </a:blip>
          <a:srcRect l="7190" t="9524" r="8689" b="75819"/>
          <a:stretch/>
        </p:blipFill>
        <p:spPr>
          <a:xfrm>
            <a:off x="0" y="6327"/>
            <a:ext cx="12192000" cy="1790390"/>
          </a:xfrm>
          <a:prstGeom prst="rect">
            <a:avLst/>
          </a:prstGeom>
        </p:spPr>
      </p:pic>
      <p:sp>
        <p:nvSpPr>
          <p:cNvPr id="4" name="Rectangle 3">
            <a:extLst>
              <a:ext uri="{FF2B5EF4-FFF2-40B4-BE49-F238E27FC236}">
                <a16:creationId xmlns:a16="http://schemas.microsoft.com/office/drawing/2014/main" id="{4A7C0B36-9C28-4348-8BB2-A6809626E583}"/>
              </a:ext>
            </a:extLst>
          </p:cNvPr>
          <p:cNvSpPr/>
          <p:nvPr/>
        </p:nvSpPr>
        <p:spPr>
          <a:xfrm>
            <a:off x="237199" y="4583815"/>
            <a:ext cx="6096000" cy="1477328"/>
          </a:xfrm>
          <a:prstGeom prst="rect">
            <a:avLst/>
          </a:prstGeom>
        </p:spPr>
        <p:txBody>
          <a:bodyPr>
            <a:spAutoFit/>
          </a:bodyPr>
          <a:lstStyle/>
          <a:p>
            <a:r>
              <a:rPr lang="en-US" altLang="x-none" dirty="0">
                <a:latin typeface="Arial" charset="0"/>
                <a:ea typeface="MS PGothic" charset="-128"/>
              </a:rPr>
              <a:t>Philippe Tissot</a:t>
            </a:r>
          </a:p>
          <a:p>
            <a:r>
              <a:rPr lang="en-US" altLang="x-none" dirty="0">
                <a:latin typeface="Arial" charset="0"/>
                <a:ea typeface="MS PGothic" charset="-128"/>
              </a:rPr>
              <a:t>Chair, AMS AI Committee 2016-20</a:t>
            </a:r>
            <a:br>
              <a:rPr lang="en-US" altLang="x-none" dirty="0">
                <a:latin typeface="Arial" charset="0"/>
                <a:ea typeface="MS PGothic" charset="-128"/>
              </a:rPr>
            </a:br>
            <a:r>
              <a:rPr lang="en-US" altLang="x-none" dirty="0">
                <a:latin typeface="Arial" charset="0"/>
                <a:ea typeface="MS PGothic" charset="-128"/>
              </a:rPr>
              <a:t>Interim Director</a:t>
            </a:r>
          </a:p>
          <a:p>
            <a:r>
              <a:rPr lang="en-US" altLang="x-none" dirty="0">
                <a:latin typeface="Arial" charset="0"/>
                <a:ea typeface="MS PGothic" charset="-128"/>
              </a:rPr>
              <a:t>Conrad Blucher Institute</a:t>
            </a:r>
          </a:p>
          <a:p>
            <a:r>
              <a:rPr lang="en-US" altLang="x-none" dirty="0">
                <a:latin typeface="Arial" charset="0"/>
                <a:ea typeface="MS PGothic" charset="-128"/>
              </a:rPr>
              <a:t>Texas A&amp;M University-Corpus Christi</a:t>
            </a:r>
          </a:p>
        </p:txBody>
      </p:sp>
    </p:spTree>
    <p:extLst>
      <p:ext uri="{BB962C8B-B14F-4D97-AF65-F5344CB8AC3E}">
        <p14:creationId xmlns:p14="http://schemas.microsoft.com/office/powerpoint/2010/main" val="2706246573"/>
      </p:ext>
    </p:extLst>
  </p:cSld>
  <p:clrMapOvr>
    <a:masterClrMapping/>
  </p:clrMapOvr>
  <mc:AlternateContent xmlns:mc="http://schemas.openxmlformats.org/markup-compatibility/2006">
    <mc:Choice xmlns:p14="http://schemas.microsoft.com/office/powerpoint/2010/main" Requires="p14">
      <p:transition spd="slow" p14:dur="2000" advTm="75961"/>
    </mc:Choice>
    <mc:Fallback>
      <p:transition spd="slow" advTm="7596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pic>
        <p:nvPicPr>
          <p:cNvPr id="1188" name="Google Shape;1188;p107"/>
          <p:cNvPicPr preferRelativeResize="0">
            <a:picLocks noGrp="1"/>
          </p:cNvPicPr>
          <p:nvPr>
            <p:ph type="body" idx="1"/>
          </p:nvPr>
        </p:nvPicPr>
        <p:blipFill rotWithShape="1">
          <a:blip r:embed="rId3">
            <a:alphaModFix/>
          </a:blip>
          <a:srcRect/>
          <a:stretch/>
        </p:blipFill>
        <p:spPr>
          <a:xfrm>
            <a:off x="149079" y="111921"/>
            <a:ext cx="6673752" cy="1311409"/>
          </a:xfrm>
          <a:prstGeom prst="rect">
            <a:avLst/>
          </a:prstGeom>
          <a:noFill/>
          <a:ln>
            <a:noFill/>
          </a:ln>
        </p:spPr>
      </p:pic>
      <p:pic>
        <p:nvPicPr>
          <p:cNvPr id="1189" name="Google Shape;1189;p107"/>
          <p:cNvPicPr preferRelativeResize="0"/>
          <p:nvPr/>
        </p:nvPicPr>
        <p:blipFill rotWithShape="1">
          <a:blip r:embed="rId4">
            <a:alphaModFix/>
          </a:blip>
          <a:srcRect/>
          <a:stretch/>
        </p:blipFill>
        <p:spPr>
          <a:xfrm>
            <a:off x="7017693" y="172445"/>
            <a:ext cx="5031882" cy="2836265"/>
          </a:xfrm>
          <a:prstGeom prst="rect">
            <a:avLst/>
          </a:prstGeom>
          <a:noFill/>
          <a:ln>
            <a:noFill/>
          </a:ln>
        </p:spPr>
      </p:pic>
      <p:sp>
        <p:nvSpPr>
          <p:cNvPr id="1190" name="Google Shape;1190;p107"/>
          <p:cNvSpPr/>
          <p:nvPr/>
        </p:nvSpPr>
        <p:spPr>
          <a:xfrm>
            <a:off x="491708" y="4687411"/>
            <a:ext cx="462819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0" u="none" strike="noStrike" cap="none" dirty="0">
                <a:solidFill>
                  <a:schemeClr val="dk1"/>
                </a:solidFill>
                <a:latin typeface="Calibri"/>
                <a:ea typeface="Calibri"/>
                <a:cs typeface="Calibri"/>
                <a:sym typeface="Calibri"/>
              </a:rPr>
              <a:t>AI for climate adaptation</a:t>
            </a:r>
            <a:endParaRPr dirty="0"/>
          </a:p>
        </p:txBody>
      </p:sp>
      <p:sp>
        <p:nvSpPr>
          <p:cNvPr id="1191" name="Google Shape;1191;p107"/>
          <p:cNvSpPr/>
          <p:nvPr/>
        </p:nvSpPr>
        <p:spPr>
          <a:xfrm>
            <a:off x="491708" y="2596850"/>
            <a:ext cx="551098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AI contributions for climate science </a:t>
            </a:r>
            <a:endParaRPr dirty="0"/>
          </a:p>
        </p:txBody>
      </p:sp>
      <p:sp>
        <p:nvSpPr>
          <p:cNvPr id="1192" name="Google Shape;1192;p107"/>
          <p:cNvSpPr/>
          <p:nvPr/>
        </p:nvSpPr>
        <p:spPr>
          <a:xfrm>
            <a:off x="0" y="1329793"/>
            <a:ext cx="7074300" cy="11928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None/>
            </a:pPr>
            <a:r>
              <a:rPr lang="en-US" sz="6000" b="1" dirty="0">
                <a:solidFill>
                  <a:schemeClr val="dk1"/>
                </a:solidFill>
                <a:latin typeface="Calibri"/>
                <a:ea typeface="Calibri"/>
                <a:cs typeface="Calibri"/>
                <a:sym typeface="Calibri"/>
              </a:rPr>
              <a:t>Role/Potential of AI? </a:t>
            </a:r>
            <a:endParaRPr dirty="0"/>
          </a:p>
        </p:txBody>
      </p:sp>
      <p:sp>
        <p:nvSpPr>
          <p:cNvPr id="1193" name="Google Shape;1193;p107"/>
          <p:cNvSpPr/>
          <p:nvPr/>
        </p:nvSpPr>
        <p:spPr>
          <a:xfrm>
            <a:off x="491708" y="3629287"/>
            <a:ext cx="5283937"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chemeClr val="dk1"/>
                </a:solidFill>
                <a:latin typeface="Calibri"/>
                <a:ea typeface="Calibri"/>
                <a:cs typeface="Calibri"/>
                <a:sym typeface="Calibri"/>
              </a:rPr>
              <a:t>AI for Climate Mitigation</a:t>
            </a:r>
            <a:endParaRPr dirty="0"/>
          </a:p>
        </p:txBody>
      </p:sp>
      <p:sp>
        <p:nvSpPr>
          <p:cNvPr id="1194" name="Google Shape;1194;p107"/>
          <p:cNvSpPr/>
          <p:nvPr/>
        </p:nvSpPr>
        <p:spPr>
          <a:xfrm>
            <a:off x="7017693" y="3234366"/>
            <a:ext cx="5031881" cy="338016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600"/>
              </a:spcAft>
              <a:buFont typeface="Arial" panose="020B0604020202020204" pitchFamily="34" charset="0"/>
              <a:buChar char="•"/>
            </a:pPr>
            <a:r>
              <a:rPr lang="en-US" sz="1800" dirty="0">
                <a:solidFill>
                  <a:schemeClr val="dk1"/>
                </a:solidFill>
                <a:latin typeface="Calibri"/>
                <a:ea typeface="Calibri"/>
                <a:cs typeface="Calibri"/>
                <a:sym typeface="Calibri"/>
              </a:rPr>
              <a:t>Early successes suggest tremendous potential</a:t>
            </a:r>
            <a:endParaRPr sz="1800" dirty="0">
              <a:solidFill>
                <a:schemeClr val="dk1"/>
              </a:solidFill>
              <a:latin typeface="Calibri"/>
              <a:ea typeface="Calibri"/>
              <a:cs typeface="Calibri"/>
              <a:sym typeface="Calibri"/>
            </a:endParaRPr>
          </a:p>
          <a:p>
            <a:pPr marL="285750" lvl="0" indent="-285750">
              <a:spcAft>
                <a:spcPts val="600"/>
              </a:spcAft>
              <a:buFont typeface="Arial" panose="020B0604020202020204" pitchFamily="34" charset="0"/>
              <a:buChar char="•"/>
            </a:pPr>
            <a:r>
              <a:rPr lang="en-US" dirty="0"/>
              <a:t>"Accelerate the use of artificial intelligence to support climate resilience building” </a:t>
            </a:r>
            <a:endParaRPr lang="en-US" sz="1800" dirty="0">
              <a:solidFill>
                <a:schemeClr val="dk1"/>
              </a:solidFill>
              <a:latin typeface="Calibri"/>
              <a:ea typeface="Calibri"/>
              <a:cs typeface="Calibri"/>
              <a:sym typeface="Calibri"/>
            </a:endParaRPr>
          </a:p>
          <a:p>
            <a:pPr marL="285750" lvl="0" indent="-285750">
              <a:spcAft>
                <a:spcPts val="600"/>
              </a:spcAft>
              <a:buFont typeface="Arial" panose="020B0604020202020204" pitchFamily="34" charset="0"/>
              <a:buChar char="•"/>
            </a:pPr>
            <a:r>
              <a:rPr lang="en-US" sz="1800" dirty="0">
                <a:solidFill>
                  <a:schemeClr val="dk1"/>
                </a:solidFill>
                <a:latin typeface="Calibri"/>
                <a:ea typeface="Calibri"/>
                <a:cs typeface="Calibri"/>
                <a:sym typeface="Calibri"/>
              </a:rPr>
              <a:t>Assess actual usage in decision contexts</a:t>
            </a:r>
            <a:endParaRPr sz="1800" dirty="0">
              <a:solidFill>
                <a:schemeClr val="dk1"/>
              </a:solidFill>
              <a:latin typeface="Calibri"/>
              <a:ea typeface="Calibri"/>
              <a:cs typeface="Calibri"/>
              <a:sym typeface="Calibri"/>
            </a:endParaRPr>
          </a:p>
          <a:p>
            <a:pPr marL="285750" marR="0" lvl="0" indent="-285750" algn="l" rtl="0">
              <a:spcBef>
                <a:spcPts val="0"/>
              </a:spcBef>
              <a:spcAft>
                <a:spcPts val="600"/>
              </a:spcAft>
              <a:buFont typeface="Arial" panose="020B0604020202020204" pitchFamily="34" charset="0"/>
              <a:buChar char="•"/>
            </a:pPr>
            <a:r>
              <a:rPr lang="en-US" sz="1800" dirty="0">
                <a:solidFill>
                  <a:schemeClr val="dk1"/>
                </a:solidFill>
                <a:latin typeface="Calibri"/>
                <a:ea typeface="Calibri"/>
                <a:cs typeface="Calibri"/>
                <a:sym typeface="Calibri"/>
              </a:rPr>
              <a:t>Need assessment, test bed, scalability ….</a:t>
            </a:r>
            <a:endParaRPr sz="1800" dirty="0">
              <a:solidFill>
                <a:schemeClr val="dk1"/>
              </a:solidFill>
              <a:latin typeface="Calibri"/>
              <a:ea typeface="Calibri"/>
              <a:cs typeface="Calibri"/>
              <a:sym typeface="Calibri"/>
            </a:endParaRPr>
          </a:p>
          <a:p>
            <a:pPr marL="285750" marR="0" lvl="0" indent="-285750" algn="l" rtl="0">
              <a:spcBef>
                <a:spcPts val="0"/>
              </a:spcBef>
              <a:spcAft>
                <a:spcPts val="600"/>
              </a:spcAft>
              <a:buFont typeface="Arial" panose="020B0604020202020204" pitchFamily="34" charset="0"/>
              <a:buChar char="•"/>
            </a:pPr>
            <a:r>
              <a:rPr lang="en-US" sz="1800" dirty="0">
                <a:solidFill>
                  <a:schemeClr val="dk1"/>
                </a:solidFill>
                <a:latin typeface="Calibri"/>
                <a:ea typeface="Calibri"/>
                <a:cs typeface="Calibri"/>
                <a:sym typeface="Calibri"/>
              </a:rPr>
              <a:t>Where will AI reach its potential for climate?</a:t>
            </a:r>
            <a:r>
              <a:rPr lang="en-US" dirty="0">
                <a:sym typeface="Calibri"/>
              </a:rPr>
              <a:t> </a:t>
            </a:r>
            <a:r>
              <a:rPr lang="en-US" dirty="0">
                <a:solidFill>
                  <a:schemeClr val="dk1"/>
                </a:solidFill>
                <a:latin typeface="Calibri"/>
                <a:cs typeface="Calibri"/>
                <a:sym typeface="Calibri"/>
              </a:rPr>
              <a:t>a</a:t>
            </a:r>
            <a:r>
              <a:rPr lang="en-US" sz="1800" dirty="0">
                <a:solidFill>
                  <a:schemeClr val="dk1"/>
                </a:solidFill>
                <a:latin typeface="Calibri"/>
                <a:ea typeface="Calibri"/>
                <a:cs typeface="Calibri"/>
                <a:sym typeface="Calibri"/>
              </a:rPr>
              <a:t>cademia, private sector, govt labs, collaborations?</a:t>
            </a:r>
            <a:endParaRPr lang="en-US" dirty="0">
              <a:solidFill>
                <a:schemeClr val="dk1"/>
              </a:solidFill>
              <a:latin typeface="Calibri"/>
              <a:cs typeface="Calibri"/>
              <a:sym typeface="Calibri"/>
            </a:endParaRPr>
          </a:p>
          <a:p>
            <a:pPr marL="285750" marR="0" lvl="0" indent="-285750" algn="l" rtl="0">
              <a:spcBef>
                <a:spcPts val="0"/>
              </a:spcBef>
              <a:spcAft>
                <a:spcPts val="600"/>
              </a:spcAft>
              <a:buFont typeface="Arial" panose="020B0604020202020204" pitchFamily="34" charset="0"/>
              <a:buChar char="•"/>
            </a:pPr>
            <a:r>
              <a:rPr lang="en-US" dirty="0">
                <a:solidFill>
                  <a:schemeClr val="dk1"/>
                </a:solidFill>
                <a:latin typeface="Calibri"/>
                <a:cs typeface="Calibri"/>
                <a:sym typeface="Calibri"/>
              </a:rPr>
              <a:t>“AI to help bridge the last mile”?</a:t>
            </a:r>
            <a:endParaRPr dirty="0"/>
          </a:p>
        </p:txBody>
      </p:sp>
      <p:pic>
        <p:nvPicPr>
          <p:cNvPr id="1195" name="Google Shape;1195;p107" descr="Image result for powerpoint check mark"/>
          <p:cNvPicPr preferRelativeResize="0"/>
          <p:nvPr/>
        </p:nvPicPr>
        <p:blipFill rotWithShape="1">
          <a:blip r:embed="rId5">
            <a:alphaModFix/>
          </a:blip>
          <a:srcRect/>
          <a:stretch/>
        </p:blipFill>
        <p:spPr>
          <a:xfrm>
            <a:off x="5938591" y="2615138"/>
            <a:ext cx="524945" cy="486644"/>
          </a:xfrm>
          <a:prstGeom prst="rect">
            <a:avLst/>
          </a:prstGeom>
          <a:noFill/>
          <a:ln>
            <a:noFill/>
          </a:ln>
        </p:spPr>
      </p:pic>
      <p:pic>
        <p:nvPicPr>
          <p:cNvPr id="1196" name="Google Shape;1196;p107" descr="Image result for powerpoint check mark"/>
          <p:cNvPicPr preferRelativeResize="0"/>
          <p:nvPr/>
        </p:nvPicPr>
        <p:blipFill rotWithShape="1">
          <a:blip r:embed="rId5">
            <a:alphaModFix/>
          </a:blip>
          <a:srcRect/>
          <a:stretch/>
        </p:blipFill>
        <p:spPr>
          <a:xfrm>
            <a:off x="4392820" y="3667617"/>
            <a:ext cx="524945" cy="486644"/>
          </a:xfrm>
          <a:prstGeom prst="rect">
            <a:avLst/>
          </a:prstGeom>
          <a:noFill/>
          <a:ln>
            <a:noFill/>
          </a:ln>
        </p:spPr>
      </p:pic>
      <p:pic>
        <p:nvPicPr>
          <p:cNvPr id="1197" name="Google Shape;1197;p107" descr="Image result for powerpoint question mark"/>
          <p:cNvPicPr preferRelativeResize="0"/>
          <p:nvPr/>
        </p:nvPicPr>
        <p:blipFill rotWithShape="1">
          <a:blip r:embed="rId6">
            <a:alphaModFix/>
          </a:blip>
          <a:srcRect/>
          <a:stretch/>
        </p:blipFill>
        <p:spPr>
          <a:xfrm>
            <a:off x="4395231" y="4659035"/>
            <a:ext cx="736409" cy="551596"/>
          </a:xfrm>
          <a:prstGeom prst="rect">
            <a:avLst/>
          </a:prstGeom>
          <a:noFill/>
          <a:ln>
            <a:noFill/>
          </a:ln>
        </p:spPr>
      </p:pic>
      <p:sp>
        <p:nvSpPr>
          <p:cNvPr id="1198" name="Google Shape;1198;p107"/>
          <p:cNvSpPr/>
          <p:nvPr/>
        </p:nvSpPr>
        <p:spPr>
          <a:xfrm>
            <a:off x="1014351" y="3120070"/>
            <a:ext cx="397814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e.g. earth-systems science and modeling</a:t>
            </a:r>
            <a:endParaRPr dirty="0"/>
          </a:p>
        </p:txBody>
      </p:sp>
      <p:sp>
        <p:nvSpPr>
          <p:cNvPr id="1199" name="Google Shape;1199;p107"/>
          <p:cNvSpPr/>
          <p:nvPr/>
        </p:nvSpPr>
        <p:spPr>
          <a:xfrm>
            <a:off x="1017460" y="4233520"/>
            <a:ext cx="342254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e.g. Wind/Solar Energy forecasting</a:t>
            </a:r>
            <a:endParaRPr dirty="0"/>
          </a:p>
        </p:txBody>
      </p:sp>
      <p:sp>
        <p:nvSpPr>
          <p:cNvPr id="3" name="Rectangle 2">
            <a:extLst>
              <a:ext uri="{FF2B5EF4-FFF2-40B4-BE49-F238E27FC236}">
                <a16:creationId xmlns:a16="http://schemas.microsoft.com/office/drawing/2014/main" id="{1E6B77F8-6F66-4B5A-8EE3-25F50B744F7C}"/>
              </a:ext>
            </a:extLst>
          </p:cNvPr>
          <p:cNvSpPr/>
          <p:nvPr/>
        </p:nvSpPr>
        <p:spPr>
          <a:xfrm>
            <a:off x="422031" y="5339150"/>
            <a:ext cx="6500074" cy="1477328"/>
          </a:xfrm>
          <a:prstGeom prst="rect">
            <a:avLst/>
          </a:prstGeom>
        </p:spPr>
        <p:txBody>
          <a:bodyPr wrap="square">
            <a:spAutoFit/>
          </a:bodyPr>
          <a:lstStyle/>
          <a:p>
            <a:r>
              <a:rPr lang="en-US" dirty="0"/>
              <a:t>Report: “Evaluating Knowledge to Support Climate Action: A Framework for Sustained Assessment” Weather Climate and Society (2019) Moss, R.H. et al. </a:t>
            </a:r>
          </a:p>
          <a:p>
            <a:r>
              <a:rPr lang="en-US" dirty="0"/>
              <a:t>Report of an Independent Advisory Committee on Applied Climate Assessment </a:t>
            </a:r>
          </a:p>
        </p:txBody>
      </p:sp>
      <p:sp>
        <p:nvSpPr>
          <p:cNvPr id="4" name="Rectangle 3">
            <a:extLst>
              <a:ext uri="{FF2B5EF4-FFF2-40B4-BE49-F238E27FC236}">
                <a16:creationId xmlns:a16="http://schemas.microsoft.com/office/drawing/2014/main" id="{B84B2A75-7DE4-4158-8053-E2C939C7423C}"/>
              </a:ext>
            </a:extLst>
          </p:cNvPr>
          <p:cNvSpPr/>
          <p:nvPr/>
        </p:nvSpPr>
        <p:spPr>
          <a:xfrm>
            <a:off x="2728390" y="5939314"/>
            <a:ext cx="4070089" cy="276999"/>
          </a:xfrm>
          <a:prstGeom prst="rect">
            <a:avLst/>
          </a:prstGeom>
        </p:spPr>
        <p:txBody>
          <a:bodyPr wrap="none">
            <a:spAutoFit/>
          </a:bodyPr>
          <a:lstStyle/>
          <a:p>
            <a:r>
              <a:rPr lang="en-US" sz="1200" dirty="0">
                <a:hlinkClick r:id="rId7"/>
              </a:rPr>
              <a:t>https://journals.ametsoc.org/doi/10.1175/WCAS-D-18-0134.1</a:t>
            </a:r>
            <a:endParaRPr lang="en-US" sz="1200" dirty="0"/>
          </a:p>
        </p:txBody>
      </p:sp>
    </p:spTree>
    <p:extLst>
      <p:ext uri="{BB962C8B-B14F-4D97-AF65-F5344CB8AC3E}">
        <p14:creationId xmlns:p14="http://schemas.microsoft.com/office/powerpoint/2010/main" val="442880618"/>
      </p:ext>
    </p:extLst>
  </p:cSld>
  <p:clrMapOvr>
    <a:masterClrMapping/>
  </p:clrMapOvr>
  <mc:AlternateContent xmlns:mc="http://schemas.openxmlformats.org/markup-compatibility/2006">
    <mc:Choice xmlns:p14="http://schemas.microsoft.com/office/powerpoint/2010/main" Requires="p14">
      <p:transition spd="slow" p14:dur="2000" advTm="118644"/>
    </mc:Choice>
    <mc:Fallback>
      <p:transition spd="slow" advTm="11864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6482A-42F8-43DA-9777-8888FBEBA6DE}"/>
              </a:ext>
            </a:extLst>
          </p:cNvPr>
          <p:cNvSpPr>
            <a:spLocks noGrp="1"/>
          </p:cNvSpPr>
          <p:nvPr>
            <p:ph type="title"/>
          </p:nvPr>
        </p:nvSpPr>
        <p:spPr>
          <a:xfrm>
            <a:off x="625616" y="-105504"/>
            <a:ext cx="10515600" cy="1325563"/>
          </a:xfrm>
        </p:spPr>
        <p:txBody>
          <a:bodyPr/>
          <a:lstStyle/>
          <a:p>
            <a:r>
              <a:rPr lang="en-US" b="1" dirty="0"/>
              <a:t>Science for Climate Action Network (SCAN)</a:t>
            </a:r>
          </a:p>
        </p:txBody>
      </p:sp>
      <p:sp>
        <p:nvSpPr>
          <p:cNvPr id="4" name="Rectangle 1">
            <a:extLst>
              <a:ext uri="{FF2B5EF4-FFF2-40B4-BE49-F238E27FC236}">
                <a16:creationId xmlns:a16="http://schemas.microsoft.com/office/drawing/2014/main" id="{E7A618CC-F35D-4EAA-BEEF-196F7EC0F390}"/>
              </a:ext>
            </a:extLst>
          </p:cNvPr>
          <p:cNvSpPr>
            <a:spLocks noGrp="1" noChangeArrowheads="1"/>
          </p:cNvSpPr>
          <p:nvPr>
            <p:ph idx="1"/>
          </p:nvPr>
        </p:nvSpPr>
        <p:spPr bwMode="auto">
          <a:xfrm>
            <a:off x="217902" y="1220059"/>
            <a:ext cx="4696997"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Launched 4/4/2019</a:t>
            </a:r>
          </a:p>
          <a:p>
            <a:pPr marL="0" indent="0" eaLnBrk="0" fontAlgn="base" hangingPunct="0">
              <a:lnSpc>
                <a:spcPct val="100000"/>
              </a:lnSpc>
              <a:spcBef>
                <a:spcPct val="0"/>
              </a:spcBef>
              <a:spcAft>
                <a:spcPts val="600"/>
              </a:spcAft>
              <a:buNone/>
            </a:pPr>
            <a:r>
              <a:rPr lang="en-US" sz="1800" dirty="0"/>
              <a:t>"Local governments and communities need help to use climate science to evaluate how mitigation and adaptation opportunities interact with their broader goals” Richard Moss</a:t>
            </a:r>
          </a:p>
          <a:p>
            <a:pPr marL="0" indent="0" eaLnBrk="0" fontAlgn="base" hangingPunct="0">
              <a:lnSpc>
                <a:spcPct val="100000"/>
              </a:lnSpc>
              <a:spcBef>
                <a:spcPct val="0"/>
              </a:spcBef>
              <a:spcAft>
                <a:spcPct val="0"/>
              </a:spcAft>
              <a:buNone/>
            </a:pPr>
            <a:r>
              <a:rPr lang="en-US" sz="1800" dirty="0"/>
              <a:t>Work collaboratively with individuals and organizations across the country who are taking actions to limit and adapt to changing climate conditions.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E4A2CAD9-1905-4799-B05D-9FFDE08CD54C}"/>
              </a:ext>
            </a:extLst>
          </p:cNvPr>
          <p:cNvSpPr/>
          <p:nvPr/>
        </p:nvSpPr>
        <p:spPr>
          <a:xfrm>
            <a:off x="5486073" y="4642710"/>
            <a:ext cx="3916521" cy="369332"/>
          </a:xfrm>
          <a:prstGeom prst="rect">
            <a:avLst/>
          </a:prstGeom>
        </p:spPr>
        <p:txBody>
          <a:bodyPr wrap="none">
            <a:spAutoFit/>
          </a:bodyPr>
          <a:lstStyle/>
          <a:p>
            <a:r>
              <a:rPr lang="en-US" dirty="0">
                <a:solidFill>
                  <a:srgbClr val="007C89"/>
                </a:solidFill>
                <a:latin typeface="Helvetica" panose="020B0604020202020204" pitchFamily="34" charset="0"/>
                <a:ea typeface="Calibri" panose="020F0502020204030204" pitchFamily="34" charset="0"/>
                <a:hlinkClick r:id="rId2"/>
              </a:rPr>
              <a:t>https://www.climateassessment.org/</a:t>
            </a:r>
            <a:r>
              <a:rPr lang="en-US" dirty="0">
                <a:solidFill>
                  <a:srgbClr val="202020"/>
                </a:solidFill>
                <a:latin typeface="Helvetica" panose="020B0604020202020204" pitchFamily="34" charset="0"/>
                <a:ea typeface="Calibri" panose="020F0502020204030204" pitchFamily="34" charset="0"/>
              </a:rPr>
              <a:t> </a:t>
            </a:r>
            <a:endParaRPr lang="en-US" dirty="0"/>
          </a:p>
        </p:txBody>
      </p:sp>
      <p:pic>
        <p:nvPicPr>
          <p:cNvPr id="6" name="Picture 5" descr="Committee on Artificial Intelligence Applications to Environmental Science - Scientific and Technological Activities Commission - Google Chrome">
            <a:extLst>
              <a:ext uri="{FF2B5EF4-FFF2-40B4-BE49-F238E27FC236}">
                <a16:creationId xmlns:a16="http://schemas.microsoft.com/office/drawing/2014/main" id="{BB5B83CF-44D1-498C-9F06-1B15D27FE5DA}"/>
              </a:ext>
            </a:extLst>
          </p:cNvPr>
          <p:cNvPicPr>
            <a:picLocks noChangeAspect="1"/>
          </p:cNvPicPr>
          <p:nvPr/>
        </p:nvPicPr>
        <p:blipFill rotWithShape="1">
          <a:blip r:embed="rId3">
            <a:extLst>
              <a:ext uri="{28A0092B-C50C-407E-A947-70E740481C1C}">
                <a14:useLocalDpi xmlns:a14="http://schemas.microsoft.com/office/drawing/2010/main" val="0"/>
              </a:ext>
            </a:extLst>
          </a:blip>
          <a:srcRect l="7190" t="23669" r="8689" b="75819"/>
          <a:stretch/>
        </p:blipFill>
        <p:spPr>
          <a:xfrm>
            <a:off x="0" y="987974"/>
            <a:ext cx="12192000" cy="62510"/>
          </a:xfrm>
          <a:prstGeom prst="rect">
            <a:avLst/>
          </a:prstGeom>
        </p:spPr>
      </p:pic>
      <p:sp>
        <p:nvSpPr>
          <p:cNvPr id="7" name="Rectangle 6">
            <a:extLst>
              <a:ext uri="{FF2B5EF4-FFF2-40B4-BE49-F238E27FC236}">
                <a16:creationId xmlns:a16="http://schemas.microsoft.com/office/drawing/2014/main" id="{BE3BEC92-3F3D-407B-BC34-618A4FF101DF}"/>
              </a:ext>
            </a:extLst>
          </p:cNvPr>
          <p:cNvSpPr/>
          <p:nvPr/>
        </p:nvSpPr>
        <p:spPr>
          <a:xfrm>
            <a:off x="9516895" y="4642710"/>
            <a:ext cx="1903085" cy="369332"/>
          </a:xfrm>
          <a:prstGeom prst="rect">
            <a:avLst/>
          </a:prstGeom>
        </p:spPr>
        <p:txBody>
          <a:bodyPr wrap="none">
            <a:spAutoFit/>
          </a:bodyPr>
          <a:lstStyle/>
          <a:p>
            <a:r>
              <a:rPr lang="en-US" dirty="0">
                <a:solidFill>
                  <a:srgbClr val="202020"/>
                </a:solidFill>
                <a:latin typeface="Helvetica" panose="020B0604020202020204" pitchFamily="34" charset="0"/>
                <a:ea typeface="Calibri" panose="020F0502020204030204" pitchFamily="34" charset="0"/>
              </a:rPr>
              <a:t>#Science4Action</a:t>
            </a:r>
            <a:endParaRPr lang="en-US" dirty="0"/>
          </a:p>
        </p:txBody>
      </p:sp>
      <p:sp>
        <p:nvSpPr>
          <p:cNvPr id="8" name="Rectangle 7">
            <a:extLst>
              <a:ext uri="{FF2B5EF4-FFF2-40B4-BE49-F238E27FC236}">
                <a16:creationId xmlns:a16="http://schemas.microsoft.com/office/drawing/2014/main" id="{EC58674B-A7EB-44BC-8512-F2F7617B6DB6}"/>
              </a:ext>
            </a:extLst>
          </p:cNvPr>
          <p:cNvSpPr/>
          <p:nvPr/>
        </p:nvSpPr>
        <p:spPr>
          <a:xfrm>
            <a:off x="5185995" y="5269861"/>
            <a:ext cx="6831623" cy="1477328"/>
          </a:xfrm>
          <a:prstGeom prst="rect">
            <a:avLst/>
          </a:prstGeom>
        </p:spPr>
        <p:txBody>
          <a:bodyPr wrap="square">
            <a:spAutoFit/>
          </a:bodyPr>
          <a:lstStyle/>
          <a:p>
            <a:r>
              <a:rPr lang="en-US" dirty="0">
                <a:solidFill>
                  <a:srgbClr val="202020"/>
                </a:solidFill>
                <a:latin typeface="Helvetica" panose="020B0604020202020204" pitchFamily="34" charset="0"/>
                <a:ea typeface="Calibri" panose="020F0502020204030204" pitchFamily="34" charset="0"/>
              </a:rPr>
              <a:t>For more information: Richard Moss, Anne Waple, and the SCAN committee. Email: </a:t>
            </a:r>
            <a:r>
              <a:rPr lang="en-US" u="sng" dirty="0">
                <a:solidFill>
                  <a:srgbClr val="0000FF"/>
                </a:solidFill>
                <a:latin typeface="Helvetica" panose="020B0604020202020204" pitchFamily="34" charset="0"/>
                <a:ea typeface="Calibri" panose="020F0502020204030204" pitchFamily="34" charset="0"/>
                <a:cs typeface="Helvetica" panose="020B0604020202020204" pitchFamily="34" charset="0"/>
              </a:rPr>
              <a:t>info@climateassessment.org</a:t>
            </a:r>
            <a:r>
              <a:rPr lang="en-US" dirty="0">
                <a:latin typeface="Helvetica" panose="020B0604020202020204" pitchFamily="34" charset="0"/>
                <a:ea typeface="Calibri" panose="020F0502020204030204" pitchFamily="34" charset="0"/>
                <a:cs typeface="Helvetica" panose="020B0604020202020204" pitchFamily="34" charset="0"/>
              </a:rPr>
              <a:t>.</a:t>
            </a:r>
            <a:endParaRPr lang="en-US" dirty="0">
              <a:solidFill>
                <a:srgbClr val="202020"/>
              </a:solidFill>
              <a:latin typeface="Helvetica" panose="020B0604020202020204" pitchFamily="34" charset="0"/>
              <a:ea typeface="Calibri" panose="020F0502020204030204" pitchFamily="34" charset="0"/>
              <a:cs typeface="Helvetica" panose="020B0604020202020204" pitchFamily="34" charset="0"/>
            </a:endParaRPr>
          </a:p>
          <a:p>
            <a:endParaRPr lang="en-US" dirty="0">
              <a:solidFill>
                <a:srgbClr val="202020"/>
              </a:solidFill>
              <a:latin typeface="Helvetica" panose="020B0604020202020204" pitchFamily="34" charset="0"/>
              <a:ea typeface="Calibri" panose="020F0502020204030204" pitchFamily="34" charset="0"/>
            </a:endParaRPr>
          </a:p>
          <a:p>
            <a:r>
              <a:rPr lang="en-US" dirty="0">
                <a:solidFill>
                  <a:srgbClr val="202020"/>
                </a:solidFill>
                <a:latin typeface="Helvetica" panose="020B0604020202020204" pitchFamily="34" charset="0"/>
                <a:ea typeface="Calibri" panose="020F0502020204030204" pitchFamily="34" charset="0"/>
              </a:rPr>
              <a:t>For AI: Auroop Ganguly (</a:t>
            </a:r>
            <a:r>
              <a:rPr lang="en-US" u="sng" dirty="0">
                <a:solidFill>
                  <a:srgbClr val="0000FF"/>
                </a:solidFill>
                <a:latin typeface="Helvetica" panose="020B0604020202020204" pitchFamily="34" charset="0"/>
                <a:cs typeface="Helvetica" panose="020B0604020202020204" pitchFamily="34" charset="0"/>
              </a:rPr>
              <a:t>a.ganguly@northeastern.edu</a:t>
            </a:r>
            <a:r>
              <a:rPr lang="en-US" u="sng" dirty="0"/>
              <a:t>)</a:t>
            </a:r>
            <a:r>
              <a:rPr lang="en-US" dirty="0">
                <a:solidFill>
                  <a:srgbClr val="202020"/>
                </a:solidFill>
                <a:latin typeface="Helvetica" panose="020B0604020202020204" pitchFamily="34" charset="0"/>
                <a:ea typeface="Calibri" panose="020F0502020204030204" pitchFamily="34" charset="0"/>
              </a:rPr>
              <a:t> and the AMS AI committee.</a:t>
            </a:r>
            <a:endParaRPr lang="en-US" dirty="0"/>
          </a:p>
        </p:txBody>
      </p:sp>
      <p:pic>
        <p:nvPicPr>
          <p:cNvPr id="10" name="Picture 9">
            <a:extLst>
              <a:ext uri="{FF2B5EF4-FFF2-40B4-BE49-F238E27FC236}">
                <a16:creationId xmlns:a16="http://schemas.microsoft.com/office/drawing/2014/main" id="{CF23DAB7-8865-49F0-A237-B00C578DB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0" y="1207880"/>
            <a:ext cx="6916615" cy="3236031"/>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FD2D4B67-1B2F-4C2A-BFBC-83700B6458FD}"/>
              </a:ext>
            </a:extLst>
          </p:cNvPr>
          <p:cNvSpPr/>
          <p:nvPr/>
        </p:nvSpPr>
        <p:spPr>
          <a:xfrm>
            <a:off x="187127" y="4148672"/>
            <a:ext cx="4758545" cy="2339102"/>
          </a:xfrm>
          <a:prstGeom prst="rect">
            <a:avLst/>
          </a:prstGeom>
        </p:spPr>
        <p:txBody>
          <a:bodyPr wrap="square">
            <a:spAutoFit/>
          </a:bodyPr>
          <a:lstStyle/>
          <a:p>
            <a:r>
              <a:rPr lang="en-US" b="1" dirty="0"/>
              <a:t>AMS AI: </a:t>
            </a:r>
            <a:r>
              <a:rPr lang="en-US" sz="1600" i="1" dirty="0"/>
              <a:t>"Artificial intelligence and machine learning are used daily across the country to improve our understanding and prediction of daily and high-impact weather forecasting. AI and machine learning can improve climate resilience and improve understanding and communication of probabilities of risk, but to realize its potential we want to work closely with decision makers and stakeholders through efforts such as the Science for Climate Action Network."</a:t>
            </a:r>
            <a:endParaRPr lang="en-US" i="1" dirty="0"/>
          </a:p>
        </p:txBody>
      </p:sp>
    </p:spTree>
    <p:extLst>
      <p:ext uri="{BB962C8B-B14F-4D97-AF65-F5344CB8AC3E}">
        <p14:creationId xmlns:p14="http://schemas.microsoft.com/office/powerpoint/2010/main" val="343647566"/>
      </p:ext>
    </p:extLst>
  </p:cSld>
  <p:clrMapOvr>
    <a:masterClrMapping/>
  </p:clrMapOvr>
  <mc:AlternateContent xmlns:mc="http://schemas.openxmlformats.org/markup-compatibility/2006">
    <mc:Choice xmlns:p14="http://schemas.microsoft.com/office/powerpoint/2010/main" Requires="p14">
      <p:transition spd="slow" p14:dur="2000" advTm="97598"/>
    </mc:Choice>
    <mc:Fallback>
      <p:transition spd="slow" advTm="9759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oogle Shape;54;p13">
            <a:extLst>
              <a:ext uri="{FF2B5EF4-FFF2-40B4-BE49-F238E27FC236}">
                <a16:creationId xmlns:a16="http://schemas.microsoft.com/office/drawing/2014/main" id="{106FD8E7-4F6E-4C8E-93AA-0E166C1A5287}"/>
              </a:ext>
            </a:extLst>
          </p:cNvPr>
          <p:cNvCxnSpPr>
            <a:cxnSpLocks/>
            <a:stCxn id="109" idx="3"/>
            <a:endCxn id="75" idx="1"/>
          </p:cNvCxnSpPr>
          <p:nvPr/>
        </p:nvCxnSpPr>
        <p:spPr>
          <a:xfrm flipV="1">
            <a:off x="2156805" y="2228853"/>
            <a:ext cx="8404147" cy="10615"/>
          </a:xfrm>
          <a:prstGeom prst="straightConnector1">
            <a:avLst/>
          </a:prstGeom>
          <a:noFill/>
          <a:ln w="9525" cap="flat" cmpd="sng">
            <a:solidFill>
              <a:srgbClr val="FFFFFF"/>
            </a:solidFill>
            <a:prstDash val="dash"/>
            <a:round/>
            <a:headEnd type="none" w="med" len="med"/>
            <a:tailEnd type="triangle" w="med" len="med"/>
          </a:ln>
        </p:spPr>
      </p:cxnSp>
      <p:pic>
        <p:nvPicPr>
          <p:cNvPr id="6" name="Google Shape;57;p13">
            <a:extLst>
              <a:ext uri="{FF2B5EF4-FFF2-40B4-BE49-F238E27FC236}">
                <a16:creationId xmlns:a16="http://schemas.microsoft.com/office/drawing/2014/main" id="{6318231F-41ED-4209-BB43-A6A711445ACB}"/>
              </a:ext>
            </a:extLst>
          </p:cNvPr>
          <p:cNvPicPr preferRelativeResize="0"/>
          <p:nvPr/>
        </p:nvPicPr>
        <p:blipFill rotWithShape="1">
          <a:blip r:embed="rId3">
            <a:alphaModFix/>
          </a:blip>
          <a:srcRect l="8193" t="52440" r="47825" b="5690"/>
          <a:stretch/>
        </p:blipFill>
        <p:spPr>
          <a:xfrm>
            <a:off x="6286417" y="3249365"/>
            <a:ext cx="575244" cy="378767"/>
          </a:xfrm>
          <a:prstGeom prst="rect">
            <a:avLst/>
          </a:prstGeom>
          <a:noFill/>
          <a:ln>
            <a:noFill/>
          </a:ln>
        </p:spPr>
      </p:pic>
      <p:sp>
        <p:nvSpPr>
          <p:cNvPr id="7" name="Google Shape;58;p13">
            <a:extLst>
              <a:ext uri="{FF2B5EF4-FFF2-40B4-BE49-F238E27FC236}">
                <a16:creationId xmlns:a16="http://schemas.microsoft.com/office/drawing/2014/main" id="{4530F658-E4CB-4DC1-94EA-6078B7E05F80}"/>
              </a:ext>
            </a:extLst>
          </p:cNvPr>
          <p:cNvSpPr txBox="1"/>
          <p:nvPr/>
        </p:nvSpPr>
        <p:spPr>
          <a:xfrm>
            <a:off x="6502745" y="3163919"/>
            <a:ext cx="1631400" cy="471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200" b="0" i="0" u="none" strike="noStrike" kern="0" cap="none" spc="0" normalizeH="0" baseline="0" noProof="0" dirty="0">
                <a:ln>
                  <a:noFill/>
                </a:ln>
                <a:solidFill>
                  <a:srgbClr val="FFFFFF"/>
                </a:solidFill>
                <a:effectLst/>
                <a:uLnTx/>
                <a:uFillTx/>
                <a:latin typeface="Roboto"/>
                <a:ea typeface="Roboto"/>
                <a:cs typeface="Roboto"/>
                <a:sym typeface="Roboto"/>
              </a:rPr>
              <a:t>Detect </a:t>
            </a:r>
            <a:endParaRPr kumimoji="0" sz="12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200" b="0" i="0" u="none" strike="noStrike" kern="0" cap="none" spc="0" normalizeH="0" baseline="0" noProof="0" dirty="0">
                <a:ln>
                  <a:noFill/>
                </a:ln>
                <a:solidFill>
                  <a:srgbClr val="FFFFFF"/>
                </a:solidFill>
                <a:effectLst/>
                <a:uLnTx/>
                <a:uFillTx/>
                <a:latin typeface="Roboto"/>
                <a:ea typeface="Roboto"/>
                <a:cs typeface="Roboto"/>
                <a:sym typeface="Roboto"/>
              </a:rPr>
              <a:t>&amp; Localise</a:t>
            </a:r>
            <a:endParaRPr kumimoji="0" sz="12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6" name="Google Shape;77;p13">
            <a:extLst>
              <a:ext uri="{FF2B5EF4-FFF2-40B4-BE49-F238E27FC236}">
                <a16:creationId xmlns:a16="http://schemas.microsoft.com/office/drawing/2014/main" id="{D41C42C6-83F0-4A19-AD96-E13298AD2A1C}"/>
              </a:ext>
            </a:extLst>
          </p:cNvPr>
          <p:cNvSpPr txBox="1"/>
          <p:nvPr/>
        </p:nvSpPr>
        <p:spPr>
          <a:xfrm>
            <a:off x="10406750" y="1180013"/>
            <a:ext cx="1117800" cy="50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Roboto"/>
                <a:ea typeface="Roboto"/>
                <a:cs typeface="Roboto"/>
                <a:sym typeface="Roboto"/>
              </a:rPr>
              <a:t>Planet</a:t>
            </a:r>
            <a:r>
              <a:rPr kumimoji="0" lang="en-CA" sz="1400" b="0" i="0" u="none" strike="noStrike" kern="0" cap="none" spc="0" normalizeH="0" baseline="0" noProof="0" dirty="0" err="1">
                <a:ln>
                  <a:noFill/>
                </a:ln>
                <a:solidFill>
                  <a:srgbClr val="FFFFFF"/>
                </a:solidFill>
                <a:effectLst/>
                <a:uLnTx/>
                <a:uFillTx/>
                <a:latin typeface="Roboto"/>
                <a:ea typeface="Roboto"/>
                <a:cs typeface="Roboto"/>
                <a:sym typeface="Roboto"/>
              </a:rPr>
              <a:t>ary</a:t>
            </a:r>
            <a:r>
              <a:rPr kumimoji="0" lang="en" sz="1400" b="0" i="0" u="none" strike="noStrike" kern="0" cap="none" spc="0" normalizeH="0" baseline="0" noProof="0" dirty="0">
                <a:ln>
                  <a:noFill/>
                </a:ln>
                <a:solidFill>
                  <a:srgbClr val="FFFFFF"/>
                </a:solidFill>
                <a:effectLst/>
                <a:uLnTx/>
                <a:uFillTx/>
                <a:latin typeface="Roboto"/>
                <a:ea typeface="Roboto"/>
                <a:cs typeface="Roboto"/>
                <a:sym typeface="Roboto"/>
              </a:rPr>
              <a:t> </a:t>
            </a: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Roboto"/>
                <a:ea typeface="Roboto"/>
                <a:cs typeface="Roboto"/>
                <a:sym typeface="Roboto"/>
              </a:rPr>
              <a:t>Intelligence</a:t>
            </a: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9" name="Google Shape;80;p13">
            <a:extLst>
              <a:ext uri="{FF2B5EF4-FFF2-40B4-BE49-F238E27FC236}">
                <a16:creationId xmlns:a16="http://schemas.microsoft.com/office/drawing/2014/main" id="{BB3ADFE4-9055-4FE1-B859-5CD1E5A3C000}"/>
              </a:ext>
            </a:extLst>
          </p:cNvPr>
          <p:cNvSpPr txBox="1"/>
          <p:nvPr/>
        </p:nvSpPr>
        <p:spPr>
          <a:xfrm>
            <a:off x="873683" y="3178547"/>
            <a:ext cx="1766700" cy="297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CA" sz="1200" b="0" i="0" u="none" strike="noStrike" kern="0" cap="none" spc="0" normalizeH="0" baseline="0" noProof="0" dirty="0" err="1">
                <a:ln>
                  <a:noFill/>
                </a:ln>
                <a:solidFill>
                  <a:srgbClr val="FFFFFF"/>
                </a:solidFill>
                <a:effectLst/>
                <a:uLnTx/>
                <a:uFillTx/>
                <a:latin typeface="Roboto"/>
                <a:ea typeface="Roboto"/>
                <a:cs typeface="Roboto"/>
                <a:sym typeface="Roboto"/>
              </a:rPr>
              <a:t>ClimateNet</a:t>
            </a:r>
            <a:endParaRPr kumimoji="0" sz="12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30" name="Google Shape;81;p13">
            <a:extLst>
              <a:ext uri="{FF2B5EF4-FFF2-40B4-BE49-F238E27FC236}">
                <a16:creationId xmlns:a16="http://schemas.microsoft.com/office/drawing/2014/main" id="{BFA3BF6E-5E4E-4399-9927-229F798ECC7E}"/>
              </a:ext>
            </a:extLst>
          </p:cNvPr>
          <p:cNvSpPr txBox="1"/>
          <p:nvPr/>
        </p:nvSpPr>
        <p:spPr>
          <a:xfrm>
            <a:off x="6880159" y="3752022"/>
            <a:ext cx="891300" cy="418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200" b="0" i="0" u="none" strike="noStrike" kern="0" cap="none" spc="0" normalizeH="0" baseline="0" noProof="0" dirty="0">
                <a:ln>
                  <a:noFill/>
                </a:ln>
                <a:solidFill>
                  <a:srgbClr val="FFFFFF"/>
                </a:solidFill>
                <a:effectLst/>
                <a:uLnTx/>
                <a:uFillTx/>
                <a:latin typeface="Roboto"/>
                <a:ea typeface="Roboto"/>
                <a:cs typeface="Roboto"/>
                <a:sym typeface="Roboto"/>
              </a:rPr>
              <a:t>Tracking</a:t>
            </a:r>
            <a:endParaRPr kumimoji="0" sz="12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31" name="Google Shape;82;p13">
            <a:extLst>
              <a:ext uri="{FF2B5EF4-FFF2-40B4-BE49-F238E27FC236}">
                <a16:creationId xmlns:a16="http://schemas.microsoft.com/office/drawing/2014/main" id="{77ED7FE4-3977-4C4F-A106-CBD97CA92A70}"/>
              </a:ext>
            </a:extLst>
          </p:cNvPr>
          <p:cNvSpPr txBox="1"/>
          <p:nvPr/>
        </p:nvSpPr>
        <p:spPr>
          <a:xfrm>
            <a:off x="6836340" y="4182367"/>
            <a:ext cx="1249500" cy="297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200" b="0" i="0" u="none" strike="noStrike" kern="0" cap="none" spc="0" normalizeH="0" baseline="0" noProof="0" dirty="0">
                <a:ln>
                  <a:noFill/>
                </a:ln>
                <a:solidFill>
                  <a:srgbClr val="FFFFFF"/>
                </a:solidFill>
                <a:effectLst/>
                <a:uLnTx/>
                <a:uFillTx/>
                <a:latin typeface="Roboto"/>
                <a:ea typeface="Roboto"/>
                <a:cs typeface="Roboto"/>
                <a:sym typeface="Roboto"/>
              </a:rPr>
              <a:t>Segmentation</a:t>
            </a:r>
            <a:endParaRPr kumimoji="0" sz="12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32" name="Google Shape;83;p13">
            <a:extLst>
              <a:ext uri="{FF2B5EF4-FFF2-40B4-BE49-F238E27FC236}">
                <a16:creationId xmlns:a16="http://schemas.microsoft.com/office/drawing/2014/main" id="{81AFF9C3-C0DA-404C-83EA-C3792356DD32}"/>
              </a:ext>
            </a:extLst>
          </p:cNvPr>
          <p:cNvSpPr txBox="1"/>
          <p:nvPr/>
        </p:nvSpPr>
        <p:spPr>
          <a:xfrm>
            <a:off x="3410448" y="1506213"/>
            <a:ext cx="1711077" cy="52705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Roboto"/>
                <a:ea typeface="Roboto"/>
                <a:cs typeface="Roboto"/>
                <a:sym typeface="Roboto"/>
              </a:rPr>
              <a:t>Physics </a:t>
            </a:r>
            <a:r>
              <a:rPr kumimoji="0" lang="en-CA" sz="1400" b="0" i="0" u="none" strike="noStrike" kern="0" cap="none" spc="0" normalizeH="0" baseline="0" noProof="0" dirty="0">
                <a:ln>
                  <a:noFill/>
                </a:ln>
                <a:solidFill>
                  <a:srgbClr val="FFFFFF"/>
                </a:solidFill>
                <a:effectLst/>
                <a:uLnTx/>
                <a:uFillTx/>
                <a:latin typeface="Roboto"/>
                <a:ea typeface="Roboto"/>
                <a:cs typeface="Roboto"/>
                <a:sym typeface="Roboto"/>
              </a:rPr>
              <a:t>g</a:t>
            </a:r>
            <a:r>
              <a:rPr kumimoji="0" lang="en" sz="1400" b="0" i="0" u="none" strike="noStrike" kern="0" cap="none" spc="0" normalizeH="0" baseline="0" noProof="0" dirty="0">
                <a:ln>
                  <a:noFill/>
                </a:ln>
                <a:solidFill>
                  <a:srgbClr val="FFFFFF"/>
                </a:solidFill>
                <a:effectLst/>
                <a:uLnTx/>
                <a:uFillTx/>
                <a:latin typeface="Roboto"/>
                <a:ea typeface="Roboto"/>
                <a:cs typeface="Roboto"/>
                <a:sym typeface="Roboto"/>
              </a:rPr>
              <a:t>uided</a:t>
            </a: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pic>
        <p:nvPicPr>
          <p:cNvPr id="35" name="Google Shape;86;p13">
            <a:extLst>
              <a:ext uri="{FF2B5EF4-FFF2-40B4-BE49-F238E27FC236}">
                <a16:creationId xmlns:a16="http://schemas.microsoft.com/office/drawing/2014/main" id="{1722CE33-ED85-4EAE-9067-D277BDA60817}"/>
              </a:ext>
            </a:extLst>
          </p:cNvPr>
          <p:cNvPicPr preferRelativeResize="0"/>
          <p:nvPr/>
        </p:nvPicPr>
        <p:blipFill rotWithShape="1">
          <a:blip r:embed="rId4">
            <a:alphaModFix/>
          </a:blip>
          <a:srcRect l="12493" t="7050" r="4765" b="9899"/>
          <a:stretch/>
        </p:blipFill>
        <p:spPr>
          <a:xfrm>
            <a:off x="6328047" y="3786946"/>
            <a:ext cx="476132" cy="297000"/>
          </a:xfrm>
          <a:prstGeom prst="rect">
            <a:avLst/>
          </a:prstGeom>
          <a:noFill/>
          <a:ln>
            <a:noFill/>
          </a:ln>
        </p:spPr>
      </p:pic>
      <p:pic>
        <p:nvPicPr>
          <p:cNvPr id="37" name="Google Shape;88;p13">
            <a:extLst>
              <a:ext uri="{FF2B5EF4-FFF2-40B4-BE49-F238E27FC236}">
                <a16:creationId xmlns:a16="http://schemas.microsoft.com/office/drawing/2014/main" id="{4C3024E3-AA22-4632-981D-80FAA6218BCB}"/>
              </a:ext>
            </a:extLst>
          </p:cNvPr>
          <p:cNvPicPr preferRelativeResize="0"/>
          <p:nvPr/>
        </p:nvPicPr>
        <p:blipFill rotWithShape="1">
          <a:blip r:embed="rId5">
            <a:alphaModFix/>
          </a:blip>
          <a:srcRect l="55900"/>
          <a:stretch/>
        </p:blipFill>
        <p:spPr>
          <a:xfrm>
            <a:off x="6394425" y="4217168"/>
            <a:ext cx="372057" cy="339866"/>
          </a:xfrm>
          <a:prstGeom prst="rect">
            <a:avLst/>
          </a:prstGeom>
          <a:noFill/>
          <a:ln>
            <a:noFill/>
          </a:ln>
        </p:spPr>
      </p:pic>
      <p:pic>
        <p:nvPicPr>
          <p:cNvPr id="39" name="Google Shape;90;p13">
            <a:extLst>
              <a:ext uri="{FF2B5EF4-FFF2-40B4-BE49-F238E27FC236}">
                <a16:creationId xmlns:a16="http://schemas.microsoft.com/office/drawing/2014/main" id="{0FB9460A-00A4-404B-B366-7BDF78E799CD}"/>
              </a:ext>
            </a:extLst>
          </p:cNvPr>
          <p:cNvPicPr preferRelativeResize="0"/>
          <p:nvPr/>
        </p:nvPicPr>
        <p:blipFill rotWithShape="1">
          <a:blip r:embed="rId6">
            <a:alphaModFix/>
          </a:blip>
          <a:srcRect/>
          <a:stretch/>
        </p:blipFill>
        <p:spPr>
          <a:xfrm>
            <a:off x="6369069" y="2683576"/>
            <a:ext cx="394088" cy="383501"/>
          </a:xfrm>
          <a:prstGeom prst="rect">
            <a:avLst/>
          </a:prstGeom>
          <a:noFill/>
          <a:ln>
            <a:noFill/>
          </a:ln>
        </p:spPr>
      </p:pic>
      <p:sp>
        <p:nvSpPr>
          <p:cNvPr id="41" name="Google Shape;92;p13">
            <a:extLst>
              <a:ext uri="{FF2B5EF4-FFF2-40B4-BE49-F238E27FC236}">
                <a16:creationId xmlns:a16="http://schemas.microsoft.com/office/drawing/2014/main" id="{91ECF65B-22F7-45EB-A23C-7D291785B1F0}"/>
              </a:ext>
            </a:extLst>
          </p:cNvPr>
          <p:cNvSpPr txBox="1"/>
          <p:nvPr/>
        </p:nvSpPr>
        <p:spPr>
          <a:xfrm>
            <a:off x="12251943" y="5271758"/>
            <a:ext cx="1149900" cy="418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Roboto"/>
                <a:ea typeface="Roboto"/>
                <a:cs typeface="Roboto"/>
                <a:sym typeface="Roboto"/>
              </a:rPr>
              <a:t>Planet </a:t>
            </a: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Roboto"/>
                <a:ea typeface="Roboto"/>
                <a:cs typeface="Roboto"/>
                <a:sym typeface="Roboto"/>
              </a:rPr>
              <a:t>Data</a:t>
            </a: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46" name="Google Shape;99;p13">
            <a:extLst>
              <a:ext uri="{FF2B5EF4-FFF2-40B4-BE49-F238E27FC236}">
                <a16:creationId xmlns:a16="http://schemas.microsoft.com/office/drawing/2014/main" id="{2AA86F26-2878-4FC6-80E3-890A6A1746C7}"/>
              </a:ext>
            </a:extLst>
          </p:cNvPr>
          <p:cNvSpPr txBox="1"/>
          <p:nvPr/>
        </p:nvSpPr>
        <p:spPr>
          <a:xfrm>
            <a:off x="16847" y="81372"/>
            <a:ext cx="12189035" cy="69914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0" i="0" u="none" strike="noStrike" kern="0" cap="none" spc="0" normalizeH="0" baseline="0" noProof="0" dirty="0">
                <a:ln>
                  <a:noFill/>
                </a:ln>
                <a:solidFill>
                  <a:srgbClr val="70AD47">
                    <a:lumMod val="75000"/>
                  </a:srgbClr>
                </a:solidFill>
                <a:effectLst/>
                <a:uLnTx/>
                <a:uFillTx/>
                <a:latin typeface="Calibri body"/>
                <a:ea typeface="Roboto"/>
                <a:cs typeface="Roboto"/>
                <a:sym typeface="Roboto"/>
              </a:rPr>
              <a:t>Envi</a:t>
            </a:r>
            <a:r>
              <a:rPr kumimoji="0" lang="en-CA" sz="3200" b="0" i="0" u="none" strike="noStrike" kern="0" cap="none" spc="0" normalizeH="0" baseline="0" noProof="0" dirty="0">
                <a:ln>
                  <a:noFill/>
                </a:ln>
                <a:solidFill>
                  <a:srgbClr val="70AD47">
                    <a:lumMod val="75000"/>
                  </a:srgbClr>
                </a:solidFill>
                <a:effectLst/>
                <a:uLnTx/>
                <a:uFillTx/>
                <a:latin typeface="Calibri body"/>
                <a:ea typeface="Roboto"/>
                <a:cs typeface="Roboto"/>
                <a:sym typeface="Roboto"/>
              </a:rPr>
              <a:t>r</a:t>
            </a:r>
            <a:r>
              <a:rPr kumimoji="0" lang="en" sz="3200" b="0" i="0" u="none" strike="noStrike" kern="0" cap="none" spc="0" normalizeH="0" baseline="0" noProof="0" dirty="0">
                <a:ln>
                  <a:noFill/>
                </a:ln>
                <a:solidFill>
                  <a:srgbClr val="70AD47">
                    <a:lumMod val="75000"/>
                  </a:srgbClr>
                </a:solidFill>
                <a:effectLst/>
                <a:uLnTx/>
                <a:uFillTx/>
                <a:latin typeface="Calibri body"/>
                <a:ea typeface="Roboto"/>
                <a:cs typeface="Roboto"/>
                <a:sym typeface="Roboto"/>
              </a:rPr>
              <a:t>oNet: </a:t>
            </a:r>
            <a:r>
              <a:rPr kumimoji="0" lang="en-CA" sz="3200" b="0" i="0" u="none" strike="noStrike" kern="0" cap="none" spc="0" normalizeH="0" baseline="0" noProof="0" dirty="0">
                <a:ln>
                  <a:noFill/>
                </a:ln>
                <a:solidFill>
                  <a:srgbClr val="FFFFFF"/>
                </a:solidFill>
                <a:effectLst/>
                <a:uLnTx/>
                <a:uFillTx/>
                <a:latin typeface="Calibri body"/>
                <a:ea typeface="Roboto"/>
                <a:cs typeface="Roboto"/>
                <a:sym typeface="Roboto"/>
              </a:rPr>
              <a:t>r</a:t>
            </a:r>
            <a:r>
              <a:rPr kumimoji="0" lang="en" sz="3200" b="0" i="0" u="none" strike="noStrike" kern="0" cap="none" spc="0" normalizeH="0" baseline="0" noProof="0" dirty="0">
                <a:ln>
                  <a:noFill/>
                </a:ln>
                <a:solidFill>
                  <a:srgbClr val="FFFFFF"/>
                </a:solidFill>
                <a:effectLst/>
                <a:uLnTx/>
                <a:uFillTx/>
                <a:latin typeface="Calibri body"/>
                <a:ea typeface="Roboto"/>
                <a:cs typeface="Roboto"/>
                <a:sym typeface="Roboto"/>
              </a:rPr>
              <a:t>epository &amp; </a:t>
            </a:r>
            <a:r>
              <a:rPr kumimoji="0" lang="en-CA" sz="3200" b="0" i="0" u="none" strike="noStrike" kern="0" cap="none" spc="0" normalizeH="0" baseline="0" noProof="0" dirty="0">
                <a:ln>
                  <a:noFill/>
                </a:ln>
                <a:solidFill>
                  <a:srgbClr val="FFFFFF"/>
                </a:solidFill>
                <a:effectLst/>
                <a:uLnTx/>
                <a:uFillTx/>
                <a:latin typeface="Calibri body"/>
                <a:ea typeface="Roboto"/>
                <a:cs typeface="Roboto"/>
                <a:sym typeface="Roboto"/>
              </a:rPr>
              <a:t>challenge with </a:t>
            </a:r>
            <a:r>
              <a:rPr kumimoji="0" lang="en-CA" sz="3200" b="0" i="0" u="none" strike="noStrike" kern="0" cap="none" spc="0" normalizeH="0" baseline="0" noProof="0" dirty="0">
                <a:ln>
                  <a:noFill/>
                </a:ln>
                <a:solidFill>
                  <a:srgbClr val="70AD47">
                    <a:lumMod val="75000"/>
                  </a:srgbClr>
                </a:solidFill>
                <a:effectLst/>
                <a:uLnTx/>
                <a:uFillTx/>
                <a:latin typeface="Calibri body"/>
                <a:ea typeface="Roboto"/>
                <a:cs typeface="Roboto"/>
                <a:sym typeface="Roboto"/>
              </a:rPr>
              <a:t>Enviro</a:t>
            </a:r>
            <a:r>
              <a:rPr kumimoji="0" lang="en-CA" sz="3200" b="0" i="0" u="none" strike="noStrike" kern="0" cap="none" spc="0" normalizeH="0" baseline="0" noProof="0" dirty="0">
                <a:ln>
                  <a:noFill/>
                </a:ln>
                <a:solidFill>
                  <a:srgbClr val="FFFFFF"/>
                </a:solidFill>
                <a:effectLst/>
                <a:uLnTx/>
                <a:uFillTx/>
                <a:latin typeface="Calibri body"/>
                <a:ea typeface="Roboto"/>
                <a:cs typeface="Roboto"/>
                <a:sym typeface="Roboto"/>
              </a:rPr>
              <a:t>nmental Image</a:t>
            </a:r>
            <a:r>
              <a:rPr kumimoji="0" lang="en-CA" sz="3200" b="0" i="0" u="none" strike="noStrike" kern="0" cap="none" spc="0" normalizeH="0" baseline="0" noProof="0" dirty="0">
                <a:ln>
                  <a:noFill/>
                </a:ln>
                <a:solidFill>
                  <a:srgbClr val="70AD47">
                    <a:lumMod val="75000"/>
                  </a:srgbClr>
                </a:solidFill>
                <a:effectLst/>
                <a:uLnTx/>
                <a:uFillTx/>
                <a:latin typeface="Calibri body"/>
                <a:ea typeface="Roboto"/>
                <a:cs typeface="Roboto"/>
                <a:sym typeface="Roboto"/>
              </a:rPr>
              <a:t>Net</a:t>
            </a:r>
            <a:r>
              <a:rPr kumimoji="0" lang="en-CA" sz="3200" b="0" i="0" u="none" strike="noStrike" kern="0" cap="none" spc="0" normalizeH="0" baseline="0" noProof="0" dirty="0">
                <a:ln>
                  <a:noFill/>
                </a:ln>
                <a:solidFill>
                  <a:srgbClr val="FFFFFF"/>
                </a:solidFill>
                <a:effectLst/>
                <a:uLnTx/>
                <a:uFillTx/>
                <a:latin typeface="Calibri body"/>
                <a:ea typeface="Roboto"/>
                <a:cs typeface="Roboto"/>
                <a:sym typeface="Roboto"/>
              </a:rPr>
              <a:t> analogs</a:t>
            </a:r>
            <a:endParaRPr kumimoji="0" lang="en-CA" sz="3200" b="0" i="0" u="none" strike="noStrike" kern="0" cap="none" spc="0" normalizeH="0" baseline="0" noProof="0" dirty="0">
              <a:ln>
                <a:noFill/>
              </a:ln>
              <a:solidFill>
                <a:prstClr val="white"/>
              </a:solidFill>
              <a:effectLst/>
              <a:uLnTx/>
              <a:uFillTx/>
              <a:latin typeface="Calibri body"/>
              <a:ea typeface="Roboto"/>
              <a:cs typeface="Roboto"/>
              <a:sym typeface="Roboto"/>
            </a:endParaRPr>
          </a:p>
        </p:txBody>
      </p:sp>
      <p:pic>
        <p:nvPicPr>
          <p:cNvPr id="62" name="Picture 61">
            <a:extLst>
              <a:ext uri="{FF2B5EF4-FFF2-40B4-BE49-F238E27FC236}">
                <a16:creationId xmlns:a16="http://schemas.microsoft.com/office/drawing/2014/main" id="{3F9D0C07-3BE2-40FA-8946-77B6F0DA82DA}"/>
              </a:ext>
            </a:extLst>
          </p:cNvPr>
          <p:cNvPicPr>
            <a:picLocks noChangeAspect="1"/>
          </p:cNvPicPr>
          <p:nvPr/>
        </p:nvPicPr>
        <p:blipFill>
          <a:blip r:embed="rId7"/>
          <a:stretch>
            <a:fillRect/>
          </a:stretch>
        </p:blipFill>
        <p:spPr>
          <a:xfrm>
            <a:off x="6171706" y="4692062"/>
            <a:ext cx="821731" cy="300925"/>
          </a:xfrm>
          <a:prstGeom prst="rect">
            <a:avLst/>
          </a:prstGeom>
        </p:spPr>
      </p:pic>
      <p:sp>
        <p:nvSpPr>
          <p:cNvPr id="65" name="Rectangle 64">
            <a:extLst>
              <a:ext uri="{FF2B5EF4-FFF2-40B4-BE49-F238E27FC236}">
                <a16:creationId xmlns:a16="http://schemas.microsoft.com/office/drawing/2014/main" id="{B870AE4E-A851-4B4E-B9EE-D299B9DAAC84}"/>
              </a:ext>
            </a:extLst>
          </p:cNvPr>
          <p:cNvSpPr/>
          <p:nvPr/>
        </p:nvSpPr>
        <p:spPr>
          <a:xfrm>
            <a:off x="5970337" y="1435278"/>
            <a:ext cx="1355472"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err="1">
                <a:ln>
                  <a:noFill/>
                </a:ln>
                <a:solidFill>
                  <a:prstClr val="white"/>
                </a:solidFill>
                <a:effectLst/>
                <a:uLnTx/>
                <a:uFillTx/>
                <a:latin typeface="Roboto"/>
                <a:ea typeface="Roboto"/>
                <a:cs typeface="Roboto"/>
                <a:sym typeface="Roboto"/>
              </a:rPr>
              <a:t>EnviroNet</a:t>
            </a:r>
            <a:endParaRPr kumimoji="0" lang="en-CA" sz="1400" b="0" i="0" u="none" strike="noStrike" kern="0" cap="none" spc="0" normalizeH="0" baseline="0" noProof="0" dirty="0">
              <a:ln>
                <a:noFill/>
              </a:ln>
              <a:solidFill>
                <a:prstClr val="white"/>
              </a:solidFill>
              <a:effectLst/>
              <a:uLnTx/>
              <a:uFillTx/>
              <a:latin typeface="Roboto"/>
              <a:ea typeface="Roboto"/>
              <a:cs typeface="Roboto"/>
              <a:sym typeface="Roboto"/>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0" u="none" strike="noStrike" kern="0" cap="none" spc="0" normalizeH="0" baseline="0" noProof="0" dirty="0">
                <a:ln>
                  <a:noFill/>
                </a:ln>
                <a:solidFill>
                  <a:prstClr val="white"/>
                </a:solidFill>
                <a:effectLst/>
                <a:uLnTx/>
                <a:uFillTx/>
                <a:latin typeface="Roboto"/>
                <a:ea typeface="Roboto"/>
                <a:cs typeface="Roboto"/>
                <a:sym typeface="Roboto"/>
              </a:rPr>
              <a:t>AI challenges</a:t>
            </a:r>
          </a:p>
        </p:txBody>
      </p:sp>
      <p:sp>
        <p:nvSpPr>
          <p:cNvPr id="67" name="Google Shape;82;p13">
            <a:extLst>
              <a:ext uri="{FF2B5EF4-FFF2-40B4-BE49-F238E27FC236}">
                <a16:creationId xmlns:a16="http://schemas.microsoft.com/office/drawing/2014/main" id="{648D14F3-8437-402D-84DA-A48B89FBE555}"/>
              </a:ext>
            </a:extLst>
          </p:cNvPr>
          <p:cNvSpPr txBox="1"/>
          <p:nvPr/>
        </p:nvSpPr>
        <p:spPr>
          <a:xfrm>
            <a:off x="6867570" y="4557034"/>
            <a:ext cx="1767903" cy="34730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CA" sz="1200" b="0" i="0" u="none" strike="noStrike" kern="0" cap="none" spc="0" normalizeH="0" baseline="0" noProof="0" dirty="0">
                <a:ln>
                  <a:noFill/>
                </a:ln>
                <a:solidFill>
                  <a:srgbClr val="FFFFFF"/>
                </a:solidFill>
                <a:effectLst/>
                <a:uLnTx/>
                <a:uFillTx/>
                <a:latin typeface="Roboto"/>
                <a:ea typeface="Roboto"/>
                <a:cs typeface="Roboto"/>
                <a:sym typeface="Roboto"/>
              </a:rPr>
              <a:t>Super-resolution or downscaling</a:t>
            </a:r>
            <a:endParaRPr kumimoji="0" sz="1200" b="0" i="0" u="none" strike="noStrike" kern="0" cap="none" spc="0" normalizeH="0" baseline="0" noProof="0" dirty="0">
              <a:ln>
                <a:noFill/>
              </a:ln>
              <a:solidFill>
                <a:srgbClr val="FFFFFF"/>
              </a:solidFill>
              <a:effectLst/>
              <a:uLnTx/>
              <a:uFillTx/>
              <a:latin typeface="Roboto"/>
              <a:ea typeface="Roboto"/>
              <a:cs typeface="Roboto"/>
              <a:sym typeface="Roboto"/>
            </a:endParaRPr>
          </a:p>
        </p:txBody>
      </p:sp>
      <p:pic>
        <p:nvPicPr>
          <p:cNvPr id="75" name="Picture 74">
            <a:extLst>
              <a:ext uri="{FF2B5EF4-FFF2-40B4-BE49-F238E27FC236}">
                <a16:creationId xmlns:a16="http://schemas.microsoft.com/office/drawing/2014/main" id="{DE04910D-BE50-4BCE-A366-5F41B66CA9C8}"/>
              </a:ext>
            </a:extLst>
          </p:cNvPr>
          <p:cNvPicPr>
            <a:picLocks noChangeAspect="1"/>
          </p:cNvPicPr>
          <p:nvPr/>
        </p:nvPicPr>
        <p:blipFill rotWithShape="1">
          <a:blip r:embed="rId8"/>
          <a:srcRect l="22821" t="24665" r="44297" b="8191"/>
          <a:stretch/>
        </p:blipFill>
        <p:spPr>
          <a:xfrm>
            <a:off x="10560952" y="1764251"/>
            <a:ext cx="809396" cy="929203"/>
          </a:xfrm>
          <a:prstGeom prst="rect">
            <a:avLst/>
          </a:prstGeom>
        </p:spPr>
      </p:pic>
      <p:sp>
        <p:nvSpPr>
          <p:cNvPr id="76" name="Title 1">
            <a:extLst>
              <a:ext uri="{FF2B5EF4-FFF2-40B4-BE49-F238E27FC236}">
                <a16:creationId xmlns:a16="http://schemas.microsoft.com/office/drawing/2014/main" id="{4A68154D-04B7-48E5-A30E-9BF44E6A6DFC}"/>
              </a:ext>
            </a:extLst>
          </p:cNvPr>
          <p:cNvSpPr txBox="1">
            <a:spLocks/>
          </p:cNvSpPr>
          <p:nvPr/>
        </p:nvSpPr>
        <p:spPr>
          <a:xfrm>
            <a:off x="10433621" y="2751540"/>
            <a:ext cx="1219604" cy="4939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1400" b="0" i="0" u="none" strike="noStrike" kern="1200" cap="none" spc="0" normalizeH="0" baseline="0" noProof="0" dirty="0">
                <a:ln>
                  <a:noFill/>
                </a:ln>
                <a:solidFill>
                  <a:prstClr val="white"/>
                </a:solidFill>
                <a:effectLst/>
                <a:uLnTx/>
                <a:uFillTx/>
                <a:latin typeface="Calibri body"/>
                <a:ea typeface="+mj-ea"/>
                <a:cs typeface="+mj-cs"/>
              </a:rPr>
              <a:t>‘Terra’ Sapiens </a:t>
            </a:r>
          </a:p>
        </p:txBody>
      </p:sp>
      <p:pic>
        <p:nvPicPr>
          <p:cNvPr id="2" name="Picture 1">
            <a:extLst>
              <a:ext uri="{FF2B5EF4-FFF2-40B4-BE49-F238E27FC236}">
                <a16:creationId xmlns:a16="http://schemas.microsoft.com/office/drawing/2014/main" id="{7AA0CAC9-BD53-43EE-A446-C8581C04CA84}"/>
              </a:ext>
            </a:extLst>
          </p:cNvPr>
          <p:cNvPicPr>
            <a:picLocks noChangeAspect="1"/>
          </p:cNvPicPr>
          <p:nvPr/>
        </p:nvPicPr>
        <p:blipFill rotWithShape="1">
          <a:blip r:embed="rId9"/>
          <a:srcRect r="47916" b="-1255"/>
          <a:stretch/>
        </p:blipFill>
        <p:spPr>
          <a:xfrm>
            <a:off x="8568401" y="2021940"/>
            <a:ext cx="761352" cy="413823"/>
          </a:xfrm>
          <a:prstGeom prst="rect">
            <a:avLst/>
          </a:prstGeom>
        </p:spPr>
      </p:pic>
      <p:sp>
        <p:nvSpPr>
          <p:cNvPr id="69" name="Google Shape;58;p13">
            <a:extLst>
              <a:ext uri="{FF2B5EF4-FFF2-40B4-BE49-F238E27FC236}">
                <a16:creationId xmlns:a16="http://schemas.microsoft.com/office/drawing/2014/main" id="{DB9971AC-0647-4998-AC44-BD5DB4827357}"/>
              </a:ext>
            </a:extLst>
          </p:cNvPr>
          <p:cNvSpPr txBox="1"/>
          <p:nvPr/>
        </p:nvSpPr>
        <p:spPr>
          <a:xfrm>
            <a:off x="8139652" y="2431249"/>
            <a:ext cx="1592985" cy="44933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CA" sz="1200" b="0" i="0" u="none" strike="noStrike" kern="0" cap="none" spc="0" normalizeH="0" baseline="0" noProof="0" dirty="0">
                <a:ln>
                  <a:noFill/>
                </a:ln>
                <a:solidFill>
                  <a:srgbClr val="FFFFFF"/>
                </a:solidFill>
                <a:effectLst/>
                <a:uLnTx/>
                <a:uFillTx/>
                <a:latin typeface="Roboto"/>
                <a:ea typeface="Roboto"/>
                <a:cs typeface="Roboto"/>
                <a:sym typeface="Roboto"/>
              </a:rPr>
              <a:t>Generate </a:t>
            </a:r>
            <a:r>
              <a:rPr kumimoji="0" lang="en-CA" sz="1200" b="0" i="0" u="none" strike="noStrike" kern="0" cap="none" spc="0" normalizeH="0" baseline="0" noProof="0" dirty="0" err="1">
                <a:ln>
                  <a:noFill/>
                </a:ln>
                <a:solidFill>
                  <a:srgbClr val="FFFFFF"/>
                </a:solidFill>
                <a:effectLst/>
                <a:uLnTx/>
                <a:uFillTx/>
                <a:latin typeface="Roboto"/>
                <a:ea typeface="Roboto"/>
                <a:cs typeface="Roboto"/>
                <a:sym typeface="Roboto"/>
              </a:rPr>
              <a:t>Viceralizations</a:t>
            </a:r>
            <a:endParaRPr kumimoji="0" sz="12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96" name="Google Shape;79;p13">
            <a:extLst>
              <a:ext uri="{FF2B5EF4-FFF2-40B4-BE49-F238E27FC236}">
                <a16:creationId xmlns:a16="http://schemas.microsoft.com/office/drawing/2014/main" id="{40E9CBCC-5F19-4A05-9F66-3336C620B7D8}"/>
              </a:ext>
            </a:extLst>
          </p:cNvPr>
          <p:cNvSpPr txBox="1"/>
          <p:nvPr/>
        </p:nvSpPr>
        <p:spPr>
          <a:xfrm>
            <a:off x="8260905" y="1632613"/>
            <a:ext cx="1376344" cy="25602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dirty="0">
                <a:ln>
                  <a:noFill/>
                </a:ln>
                <a:solidFill>
                  <a:srgbClr val="FFFFFF"/>
                </a:solidFill>
                <a:effectLst/>
                <a:uLnTx/>
                <a:uFillTx/>
                <a:latin typeface="Roboto"/>
                <a:ea typeface="Roboto"/>
                <a:cs typeface="Roboto"/>
                <a:sym typeface="Roboto"/>
              </a:rPr>
              <a:t>Crowdsourcing</a:t>
            </a:r>
            <a:endParaRPr kumimoji="0" sz="1400" b="0" i="0" u="none" strike="noStrike" kern="0" cap="none" spc="0" normalizeH="0" baseline="0" noProof="0" dirty="0">
              <a:ln>
                <a:noFill/>
              </a:ln>
              <a:solidFill>
                <a:srgbClr val="FFFFFF"/>
              </a:solidFill>
              <a:effectLst/>
              <a:uLnTx/>
              <a:uFillTx/>
              <a:latin typeface="Roboto"/>
              <a:ea typeface="Roboto"/>
              <a:cs typeface="Roboto"/>
              <a:sym typeface="Roboto"/>
            </a:endParaRPr>
          </a:p>
        </p:txBody>
      </p:sp>
      <p:pic>
        <p:nvPicPr>
          <p:cNvPr id="74" name="Picture 73">
            <a:extLst>
              <a:ext uri="{FF2B5EF4-FFF2-40B4-BE49-F238E27FC236}">
                <a16:creationId xmlns:a16="http://schemas.microsoft.com/office/drawing/2014/main" id="{ECBD2EDF-76E8-40E7-A5E7-05CD6EBC4EA2}"/>
              </a:ext>
            </a:extLst>
          </p:cNvPr>
          <p:cNvPicPr>
            <a:picLocks noChangeAspect="1"/>
          </p:cNvPicPr>
          <p:nvPr/>
        </p:nvPicPr>
        <p:blipFill>
          <a:blip r:embed="rId10"/>
          <a:stretch>
            <a:fillRect/>
          </a:stretch>
        </p:blipFill>
        <p:spPr>
          <a:xfrm>
            <a:off x="6044862" y="2053142"/>
            <a:ext cx="1253715" cy="405047"/>
          </a:xfrm>
          <a:prstGeom prst="rect">
            <a:avLst/>
          </a:prstGeom>
        </p:spPr>
      </p:pic>
      <p:pic>
        <p:nvPicPr>
          <p:cNvPr id="80" name="Picture 79">
            <a:extLst>
              <a:ext uri="{FF2B5EF4-FFF2-40B4-BE49-F238E27FC236}">
                <a16:creationId xmlns:a16="http://schemas.microsoft.com/office/drawing/2014/main" id="{3E17D48D-7138-43F9-A91B-4013C4ECBB5E}"/>
              </a:ext>
            </a:extLst>
          </p:cNvPr>
          <p:cNvPicPr>
            <a:picLocks noChangeAspect="1"/>
          </p:cNvPicPr>
          <p:nvPr/>
        </p:nvPicPr>
        <p:blipFill>
          <a:blip r:embed="rId11"/>
          <a:stretch>
            <a:fillRect/>
          </a:stretch>
        </p:blipFill>
        <p:spPr>
          <a:xfrm>
            <a:off x="260644" y="6179454"/>
            <a:ext cx="452710" cy="575556"/>
          </a:xfrm>
          <a:prstGeom prst="rect">
            <a:avLst/>
          </a:prstGeom>
        </p:spPr>
      </p:pic>
      <p:pic>
        <p:nvPicPr>
          <p:cNvPr id="81" name="Picture 80">
            <a:extLst>
              <a:ext uri="{FF2B5EF4-FFF2-40B4-BE49-F238E27FC236}">
                <a16:creationId xmlns:a16="http://schemas.microsoft.com/office/drawing/2014/main" id="{756FA3F3-7FC3-4534-8A0F-BC18154664D2}"/>
              </a:ext>
            </a:extLst>
          </p:cNvPr>
          <p:cNvPicPr>
            <a:picLocks noChangeAspect="1"/>
          </p:cNvPicPr>
          <p:nvPr/>
        </p:nvPicPr>
        <p:blipFill>
          <a:blip r:embed="rId12"/>
          <a:stretch>
            <a:fillRect/>
          </a:stretch>
        </p:blipFill>
        <p:spPr>
          <a:xfrm>
            <a:off x="1222685" y="6074304"/>
            <a:ext cx="783696" cy="783696"/>
          </a:xfrm>
          <a:prstGeom prst="rect">
            <a:avLst/>
          </a:prstGeom>
        </p:spPr>
      </p:pic>
      <p:pic>
        <p:nvPicPr>
          <p:cNvPr id="83" name="Picture 82">
            <a:extLst>
              <a:ext uri="{FF2B5EF4-FFF2-40B4-BE49-F238E27FC236}">
                <a16:creationId xmlns:a16="http://schemas.microsoft.com/office/drawing/2014/main" id="{19762E88-E468-42FA-AD23-3E05BB2C4669}"/>
              </a:ext>
            </a:extLst>
          </p:cNvPr>
          <p:cNvPicPr>
            <a:picLocks noChangeAspect="1"/>
          </p:cNvPicPr>
          <p:nvPr/>
        </p:nvPicPr>
        <p:blipFill>
          <a:blip r:embed="rId13"/>
          <a:stretch>
            <a:fillRect/>
          </a:stretch>
        </p:blipFill>
        <p:spPr>
          <a:xfrm>
            <a:off x="2569301" y="6158986"/>
            <a:ext cx="593553" cy="593553"/>
          </a:xfrm>
          <a:prstGeom prst="rect">
            <a:avLst/>
          </a:prstGeom>
        </p:spPr>
      </p:pic>
      <p:pic>
        <p:nvPicPr>
          <p:cNvPr id="84" name="Picture 83">
            <a:extLst>
              <a:ext uri="{FF2B5EF4-FFF2-40B4-BE49-F238E27FC236}">
                <a16:creationId xmlns:a16="http://schemas.microsoft.com/office/drawing/2014/main" id="{55A5EF26-9958-4EAD-910D-EA84811B4CAF}"/>
              </a:ext>
            </a:extLst>
          </p:cNvPr>
          <p:cNvPicPr>
            <a:picLocks noChangeAspect="1"/>
          </p:cNvPicPr>
          <p:nvPr/>
        </p:nvPicPr>
        <p:blipFill>
          <a:blip r:embed="rId14"/>
          <a:stretch>
            <a:fillRect/>
          </a:stretch>
        </p:blipFill>
        <p:spPr>
          <a:xfrm>
            <a:off x="3820828" y="6163826"/>
            <a:ext cx="740027" cy="630393"/>
          </a:xfrm>
          <a:prstGeom prst="rect">
            <a:avLst/>
          </a:prstGeom>
        </p:spPr>
      </p:pic>
      <p:pic>
        <p:nvPicPr>
          <p:cNvPr id="85" name="Picture 84">
            <a:extLst>
              <a:ext uri="{FF2B5EF4-FFF2-40B4-BE49-F238E27FC236}">
                <a16:creationId xmlns:a16="http://schemas.microsoft.com/office/drawing/2014/main" id="{364F0747-0F67-42D1-8D94-C5656DAEDDAD}"/>
              </a:ext>
            </a:extLst>
          </p:cNvPr>
          <p:cNvPicPr>
            <a:picLocks noChangeAspect="1"/>
          </p:cNvPicPr>
          <p:nvPr/>
        </p:nvPicPr>
        <p:blipFill>
          <a:blip r:embed="rId15"/>
          <a:stretch>
            <a:fillRect/>
          </a:stretch>
        </p:blipFill>
        <p:spPr>
          <a:xfrm>
            <a:off x="11009694" y="6134962"/>
            <a:ext cx="643036" cy="623294"/>
          </a:xfrm>
          <a:prstGeom prst="rect">
            <a:avLst/>
          </a:prstGeom>
        </p:spPr>
      </p:pic>
      <p:pic>
        <p:nvPicPr>
          <p:cNvPr id="86" name="Picture 85">
            <a:extLst>
              <a:ext uri="{FF2B5EF4-FFF2-40B4-BE49-F238E27FC236}">
                <a16:creationId xmlns:a16="http://schemas.microsoft.com/office/drawing/2014/main" id="{4C9D636C-D016-40E7-9EB7-271A551F7AC5}"/>
              </a:ext>
            </a:extLst>
          </p:cNvPr>
          <p:cNvPicPr>
            <a:picLocks noChangeAspect="1"/>
          </p:cNvPicPr>
          <p:nvPr/>
        </p:nvPicPr>
        <p:blipFill>
          <a:blip r:embed="rId16"/>
          <a:stretch>
            <a:fillRect/>
          </a:stretch>
        </p:blipFill>
        <p:spPr>
          <a:xfrm>
            <a:off x="8144462" y="6134962"/>
            <a:ext cx="789506" cy="623294"/>
          </a:xfrm>
          <a:prstGeom prst="rect">
            <a:avLst/>
          </a:prstGeom>
        </p:spPr>
      </p:pic>
      <p:pic>
        <p:nvPicPr>
          <p:cNvPr id="89" name="Picture 88">
            <a:extLst>
              <a:ext uri="{FF2B5EF4-FFF2-40B4-BE49-F238E27FC236}">
                <a16:creationId xmlns:a16="http://schemas.microsoft.com/office/drawing/2014/main" id="{50BEDAE8-D578-4876-889C-71AEC7EF335B}"/>
              </a:ext>
            </a:extLst>
          </p:cNvPr>
          <p:cNvPicPr>
            <a:picLocks noChangeAspect="1"/>
          </p:cNvPicPr>
          <p:nvPr/>
        </p:nvPicPr>
        <p:blipFill>
          <a:blip r:embed="rId17"/>
          <a:stretch>
            <a:fillRect/>
          </a:stretch>
        </p:blipFill>
        <p:spPr>
          <a:xfrm>
            <a:off x="5068957" y="6187690"/>
            <a:ext cx="1002435" cy="616079"/>
          </a:xfrm>
          <a:prstGeom prst="rect">
            <a:avLst/>
          </a:prstGeom>
        </p:spPr>
      </p:pic>
      <p:pic>
        <p:nvPicPr>
          <p:cNvPr id="91" name="Picture 90">
            <a:extLst>
              <a:ext uri="{FF2B5EF4-FFF2-40B4-BE49-F238E27FC236}">
                <a16:creationId xmlns:a16="http://schemas.microsoft.com/office/drawing/2014/main" id="{317A2AF3-68C0-4BFA-BDE0-264CB8B9F673}"/>
              </a:ext>
            </a:extLst>
          </p:cNvPr>
          <p:cNvPicPr>
            <a:picLocks noChangeAspect="1"/>
          </p:cNvPicPr>
          <p:nvPr/>
        </p:nvPicPr>
        <p:blipFill>
          <a:blip r:embed="rId18"/>
          <a:stretch>
            <a:fillRect/>
          </a:stretch>
        </p:blipFill>
        <p:spPr>
          <a:xfrm>
            <a:off x="6692006" y="6208132"/>
            <a:ext cx="1015837" cy="544407"/>
          </a:xfrm>
          <a:prstGeom prst="rect">
            <a:avLst/>
          </a:prstGeom>
        </p:spPr>
      </p:pic>
      <p:pic>
        <p:nvPicPr>
          <p:cNvPr id="92" name="Picture 91">
            <a:extLst>
              <a:ext uri="{FF2B5EF4-FFF2-40B4-BE49-F238E27FC236}">
                <a16:creationId xmlns:a16="http://schemas.microsoft.com/office/drawing/2014/main" id="{F602F094-8F68-45DF-BE2E-DB81DBC4426C}"/>
              </a:ext>
            </a:extLst>
          </p:cNvPr>
          <p:cNvPicPr>
            <a:picLocks noChangeAspect="1"/>
          </p:cNvPicPr>
          <p:nvPr/>
        </p:nvPicPr>
        <p:blipFill>
          <a:blip r:embed="rId19"/>
          <a:stretch>
            <a:fillRect/>
          </a:stretch>
        </p:blipFill>
        <p:spPr>
          <a:xfrm>
            <a:off x="9366877" y="6172787"/>
            <a:ext cx="924244" cy="554546"/>
          </a:xfrm>
          <a:prstGeom prst="rect">
            <a:avLst/>
          </a:prstGeom>
        </p:spPr>
      </p:pic>
      <p:sp>
        <p:nvSpPr>
          <p:cNvPr id="98" name="TextBox 97">
            <a:extLst>
              <a:ext uri="{FF2B5EF4-FFF2-40B4-BE49-F238E27FC236}">
                <a16:creationId xmlns:a16="http://schemas.microsoft.com/office/drawing/2014/main" id="{189BE45F-8EA5-4F1F-A45C-018B23D762EB}"/>
              </a:ext>
            </a:extLst>
          </p:cNvPr>
          <p:cNvSpPr txBox="1"/>
          <p:nvPr/>
        </p:nvSpPr>
        <p:spPr>
          <a:xfrm>
            <a:off x="366040" y="5242050"/>
            <a:ext cx="3565681"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b="0" i="1" u="none" strike="noStrike" kern="1200" cap="none" spc="0" normalizeH="0" baseline="0" noProof="0" dirty="0">
                <a:ln>
                  <a:noFill/>
                </a:ln>
                <a:solidFill>
                  <a:prstClr val="white"/>
                </a:solidFill>
                <a:effectLst/>
                <a:uLnTx/>
                <a:uFillTx/>
                <a:latin typeface="Calibri" panose="020F0502020204030204"/>
                <a:ea typeface="+mn-ea"/>
                <a:cs typeface="+mn-cs"/>
              </a:rPr>
              <a:t>Mukkavilli et 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en-CA" sz="1400" b="0" i="1" u="none" strike="noStrike" kern="1200" cap="none" spc="0" normalizeH="0" baseline="0" noProof="0" dirty="0" err="1">
                <a:ln>
                  <a:noFill/>
                </a:ln>
                <a:solidFill>
                  <a:prstClr val="white"/>
                </a:solidFill>
                <a:effectLst/>
                <a:uLnTx/>
                <a:uFillTx/>
                <a:latin typeface="Calibri" panose="020F0502020204030204"/>
                <a:ea typeface="+mn-ea"/>
                <a:cs typeface="+mn-cs"/>
              </a:rPr>
              <a:t>nviroNet</a:t>
            </a:r>
            <a:r>
              <a:rPr kumimoji="0" lang="en-CA" sz="1400" b="0" i="1" u="none" strike="noStrike" kern="1200" cap="none" spc="0" normalizeH="0" baseline="0" noProof="0" dirty="0">
                <a:ln>
                  <a:noFill/>
                </a:ln>
                <a:solidFill>
                  <a:prstClr val="white"/>
                </a:solidFill>
                <a:effectLst/>
                <a:uLnTx/>
                <a:uFillTx/>
                <a:latin typeface="Calibri" panose="020F0502020204030204"/>
                <a:ea typeface="+mn-ea"/>
                <a:cs typeface="+mn-cs"/>
              </a:rPr>
              <a:t> review (in prep.) with collaborators</a:t>
            </a:r>
          </a:p>
        </p:txBody>
      </p:sp>
      <p:sp>
        <p:nvSpPr>
          <p:cNvPr id="105" name="Google Shape;77;p13">
            <a:extLst>
              <a:ext uri="{FF2B5EF4-FFF2-40B4-BE49-F238E27FC236}">
                <a16:creationId xmlns:a16="http://schemas.microsoft.com/office/drawing/2014/main" id="{8F25D278-8194-47C8-8916-37696D4AA429}"/>
              </a:ext>
            </a:extLst>
          </p:cNvPr>
          <p:cNvSpPr txBox="1"/>
          <p:nvPr/>
        </p:nvSpPr>
        <p:spPr>
          <a:xfrm>
            <a:off x="629499" y="1130113"/>
            <a:ext cx="1694352" cy="502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Roboto"/>
                <a:ea typeface="Roboto"/>
                <a:cs typeface="Roboto"/>
                <a:sym typeface="Roboto"/>
              </a:rPr>
              <a:t>Planet</a:t>
            </a:r>
            <a:r>
              <a:rPr kumimoji="0" lang="en-CA" sz="1400" b="0" i="0" u="none" strike="noStrike" kern="0" cap="none" spc="0" normalizeH="0" baseline="0" noProof="0" dirty="0" err="1">
                <a:ln>
                  <a:noFill/>
                </a:ln>
                <a:solidFill>
                  <a:srgbClr val="FFFFFF"/>
                </a:solidFill>
                <a:effectLst/>
                <a:uLnTx/>
                <a:uFillTx/>
                <a:latin typeface="Roboto"/>
                <a:ea typeface="Roboto"/>
                <a:cs typeface="Roboto"/>
                <a:sym typeface="Roboto"/>
              </a:rPr>
              <a:t>ary</a:t>
            </a:r>
            <a:r>
              <a:rPr kumimoji="0" lang="en-CA" sz="1400" b="0" i="0" u="none" strike="noStrike" kern="0" cap="none" spc="0" normalizeH="0" baseline="0" noProof="0" dirty="0">
                <a:ln>
                  <a:noFill/>
                </a:ln>
                <a:solidFill>
                  <a:srgbClr val="FFFFFF"/>
                </a:solidFill>
                <a:effectLst/>
                <a:uLnTx/>
                <a:uFillTx/>
                <a:latin typeface="Roboto"/>
                <a:ea typeface="Roboto"/>
                <a:cs typeface="Roboto"/>
                <a:sym typeface="Roboto"/>
              </a:rPr>
              <a:t> Challenges</a:t>
            </a:r>
          </a:p>
        </p:txBody>
      </p:sp>
      <p:pic>
        <p:nvPicPr>
          <p:cNvPr id="109" name="Picture 108">
            <a:extLst>
              <a:ext uri="{FF2B5EF4-FFF2-40B4-BE49-F238E27FC236}">
                <a16:creationId xmlns:a16="http://schemas.microsoft.com/office/drawing/2014/main" id="{FCAA1677-E137-477E-9020-82EBB49D886D}"/>
              </a:ext>
            </a:extLst>
          </p:cNvPr>
          <p:cNvPicPr>
            <a:picLocks noChangeAspect="1"/>
          </p:cNvPicPr>
          <p:nvPr/>
        </p:nvPicPr>
        <p:blipFill>
          <a:blip r:embed="rId20"/>
          <a:stretch>
            <a:fillRect/>
          </a:stretch>
        </p:blipFill>
        <p:spPr>
          <a:xfrm>
            <a:off x="724751" y="1696888"/>
            <a:ext cx="1432054" cy="1085159"/>
          </a:xfrm>
          <a:prstGeom prst="rect">
            <a:avLst/>
          </a:prstGeom>
        </p:spPr>
      </p:pic>
      <p:pic>
        <p:nvPicPr>
          <p:cNvPr id="113" name="Picture 2" descr="https://lh6.googleusercontent.com/jRTCyTdgWx1A_jsF-XiWZRSQlI3VspkbDDZB8ckg5-CODqW3l1yvKItnqgoeFsnxDp9cn8xAYa1sLopr-6POQvt8P3WYDR0ws8SBblWMyzw4N3LOdXUaTupixaTPDkzZYAprxy79WeKvVoaK8Q">
            <a:extLst>
              <a:ext uri="{FF2B5EF4-FFF2-40B4-BE49-F238E27FC236}">
                <a16:creationId xmlns:a16="http://schemas.microsoft.com/office/drawing/2014/main" id="{6EA42D03-39A8-4A4D-8811-107A9D91EF02}"/>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b="7504"/>
          <a:stretch/>
        </p:blipFill>
        <p:spPr bwMode="auto">
          <a:xfrm>
            <a:off x="3691355" y="1916280"/>
            <a:ext cx="1121597" cy="699140"/>
          </a:xfrm>
          <a:prstGeom prst="rect">
            <a:avLst/>
          </a:prstGeom>
          <a:noFill/>
          <a:extLst>
            <a:ext uri="{909E8E84-426E-40DD-AFC4-6F175D3DCCD1}">
              <a14:hiddenFill xmlns:a14="http://schemas.microsoft.com/office/drawing/2010/main">
                <a:solidFill>
                  <a:srgbClr val="FFFFFF"/>
                </a:solidFill>
              </a14:hiddenFill>
            </a:ext>
          </a:extLst>
        </p:spPr>
      </p:pic>
      <p:sp>
        <p:nvSpPr>
          <p:cNvPr id="116" name="Google Shape;58;p13">
            <a:extLst>
              <a:ext uri="{FF2B5EF4-FFF2-40B4-BE49-F238E27FC236}">
                <a16:creationId xmlns:a16="http://schemas.microsoft.com/office/drawing/2014/main" id="{8670C1C8-43A3-4E2D-8E7C-37A58FB5C048}"/>
              </a:ext>
            </a:extLst>
          </p:cNvPr>
          <p:cNvSpPr txBox="1"/>
          <p:nvPr/>
        </p:nvSpPr>
        <p:spPr>
          <a:xfrm>
            <a:off x="3583119" y="2622930"/>
            <a:ext cx="1351168" cy="297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CA" sz="1200" b="0" i="0" u="none" strike="noStrike" kern="0" cap="none" spc="0" normalizeH="0" baseline="0" noProof="0" dirty="0">
                <a:ln>
                  <a:noFill/>
                </a:ln>
                <a:solidFill>
                  <a:srgbClr val="FFFFFF"/>
                </a:solidFill>
                <a:effectLst/>
                <a:uLnTx/>
                <a:uFillTx/>
                <a:latin typeface="Roboto"/>
                <a:ea typeface="Roboto"/>
                <a:cs typeface="Roboto"/>
                <a:sym typeface="Roboto"/>
              </a:rPr>
              <a:t>Climate Science</a:t>
            </a:r>
            <a:endParaRPr kumimoji="0" sz="1200" b="0" i="0" u="none" strike="noStrike" kern="0" cap="none" spc="0" normalizeH="0" baseline="0" noProof="0" dirty="0">
              <a:ln>
                <a:noFill/>
              </a:ln>
              <a:solidFill>
                <a:srgbClr val="FFFFFF"/>
              </a:solidFill>
              <a:effectLst/>
              <a:uLnTx/>
              <a:uFillTx/>
              <a:latin typeface="Roboto"/>
              <a:ea typeface="Roboto"/>
              <a:cs typeface="Roboto"/>
              <a:sym typeface="Roboto"/>
            </a:endParaRPr>
          </a:p>
        </p:txBody>
      </p:sp>
      <p:pic>
        <p:nvPicPr>
          <p:cNvPr id="115" name="Picture 114">
            <a:extLst>
              <a:ext uri="{FF2B5EF4-FFF2-40B4-BE49-F238E27FC236}">
                <a16:creationId xmlns:a16="http://schemas.microsoft.com/office/drawing/2014/main" id="{0B8B5F9E-3276-4559-8A0D-E4C13E934AEF}"/>
              </a:ext>
            </a:extLst>
          </p:cNvPr>
          <p:cNvPicPr>
            <a:picLocks noChangeAspect="1"/>
          </p:cNvPicPr>
          <p:nvPr/>
        </p:nvPicPr>
        <p:blipFill>
          <a:blip r:embed="rId22"/>
          <a:stretch>
            <a:fillRect/>
          </a:stretch>
        </p:blipFill>
        <p:spPr>
          <a:xfrm>
            <a:off x="489225" y="3163919"/>
            <a:ext cx="733258" cy="397608"/>
          </a:xfrm>
          <a:prstGeom prst="rect">
            <a:avLst/>
          </a:prstGeom>
        </p:spPr>
      </p:pic>
      <p:sp>
        <p:nvSpPr>
          <p:cNvPr id="118" name="Google Shape;77;p13">
            <a:extLst>
              <a:ext uri="{FF2B5EF4-FFF2-40B4-BE49-F238E27FC236}">
                <a16:creationId xmlns:a16="http://schemas.microsoft.com/office/drawing/2014/main" id="{E56BA500-1B0F-4EA3-A7F8-8BB7D3D0F2B3}"/>
              </a:ext>
            </a:extLst>
          </p:cNvPr>
          <p:cNvSpPr txBox="1"/>
          <p:nvPr/>
        </p:nvSpPr>
        <p:spPr>
          <a:xfrm>
            <a:off x="512271" y="2751541"/>
            <a:ext cx="1955985" cy="303368"/>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CA" sz="1400" b="0" i="0" u="none" strike="noStrike" kern="0" cap="none" spc="0" normalizeH="0" baseline="0" noProof="0" dirty="0" err="1">
                <a:ln>
                  <a:noFill/>
                </a:ln>
                <a:solidFill>
                  <a:srgbClr val="FFFFFF"/>
                </a:solidFill>
                <a:effectLst/>
                <a:uLnTx/>
                <a:uFillTx/>
                <a:latin typeface="Roboto"/>
                <a:ea typeface="Roboto"/>
                <a:cs typeface="Roboto"/>
                <a:sym typeface="Roboto"/>
              </a:rPr>
              <a:t>EnviroNet</a:t>
            </a:r>
            <a:r>
              <a:rPr kumimoji="0" lang="en-CA" sz="1400" b="0" i="0" u="none" strike="noStrike" kern="0" cap="none" spc="0" normalizeH="0" baseline="0" noProof="0" dirty="0">
                <a:ln>
                  <a:noFill/>
                </a:ln>
                <a:solidFill>
                  <a:srgbClr val="FFFFFF"/>
                </a:solidFill>
                <a:effectLst/>
                <a:uLnTx/>
                <a:uFillTx/>
                <a:latin typeface="Roboto"/>
                <a:ea typeface="Roboto"/>
                <a:cs typeface="Roboto"/>
                <a:sym typeface="Roboto"/>
              </a:rPr>
              <a:t> Cloud Data</a:t>
            </a:r>
          </a:p>
        </p:txBody>
      </p:sp>
      <p:sp>
        <p:nvSpPr>
          <p:cNvPr id="119" name="Google Shape;80;p13">
            <a:extLst>
              <a:ext uri="{FF2B5EF4-FFF2-40B4-BE49-F238E27FC236}">
                <a16:creationId xmlns:a16="http://schemas.microsoft.com/office/drawing/2014/main" id="{573B7C33-C8D7-43BA-A504-845C5C51257C}"/>
              </a:ext>
            </a:extLst>
          </p:cNvPr>
          <p:cNvSpPr txBox="1"/>
          <p:nvPr/>
        </p:nvSpPr>
        <p:spPr>
          <a:xfrm>
            <a:off x="6394425" y="2628122"/>
            <a:ext cx="1766700" cy="297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CA" sz="1200" b="0" i="0" u="none" strike="noStrike" kern="0" cap="none" spc="0" normalizeH="0" baseline="0" noProof="0" dirty="0">
                <a:ln>
                  <a:noFill/>
                </a:ln>
                <a:solidFill>
                  <a:srgbClr val="FFFFFF"/>
                </a:solidFill>
                <a:effectLst/>
                <a:uLnTx/>
                <a:uFillTx/>
                <a:latin typeface="Roboto"/>
                <a:ea typeface="Roboto"/>
                <a:cs typeface="Roboto"/>
                <a:sym typeface="Roboto"/>
              </a:rPr>
              <a:t>Emulate</a:t>
            </a:r>
            <a:endParaRPr kumimoji="0" sz="1200" b="0" i="0" u="none" strike="noStrike" kern="0" cap="none" spc="0" normalizeH="0" baseline="0" noProof="0" dirty="0">
              <a:ln>
                <a:noFill/>
              </a:ln>
              <a:solidFill>
                <a:srgbClr val="FFFFFF"/>
              </a:solidFill>
              <a:effectLst/>
              <a:uLnTx/>
              <a:uFillTx/>
              <a:latin typeface="Roboto"/>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200" b="0" i="0" u="none" strike="noStrike" kern="0" cap="none" spc="0" normalizeH="0" baseline="0" noProof="0" dirty="0">
                <a:ln>
                  <a:noFill/>
                </a:ln>
                <a:solidFill>
                  <a:srgbClr val="FFFFFF"/>
                </a:solidFill>
                <a:effectLst/>
                <a:uLnTx/>
                <a:uFillTx/>
                <a:latin typeface="Roboto"/>
                <a:ea typeface="Roboto"/>
                <a:cs typeface="Roboto"/>
                <a:sym typeface="Roboto"/>
              </a:rPr>
              <a:t>&amp; Forecast </a:t>
            </a:r>
            <a:endParaRPr kumimoji="0" sz="1200" b="0"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121" name="Google Shape;80;p13">
            <a:extLst>
              <a:ext uri="{FF2B5EF4-FFF2-40B4-BE49-F238E27FC236}">
                <a16:creationId xmlns:a16="http://schemas.microsoft.com/office/drawing/2014/main" id="{196957F5-843E-4FBF-8AB1-6781ACC69310}"/>
              </a:ext>
            </a:extLst>
          </p:cNvPr>
          <p:cNvSpPr txBox="1"/>
          <p:nvPr/>
        </p:nvSpPr>
        <p:spPr>
          <a:xfrm>
            <a:off x="1014718" y="3801989"/>
            <a:ext cx="1697794" cy="696959"/>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CA" sz="1200" b="0" i="0" u="none" strike="noStrike" kern="0" cap="none" spc="0" normalizeH="0" baseline="0" noProof="0" dirty="0" err="1">
                <a:ln>
                  <a:noFill/>
                </a:ln>
                <a:solidFill>
                  <a:srgbClr val="FFFFFF"/>
                </a:solidFill>
                <a:effectLst/>
                <a:uLnTx/>
                <a:uFillTx/>
                <a:latin typeface="Roboto"/>
                <a:ea typeface="Roboto"/>
                <a:cs typeface="Roboto"/>
                <a:sym typeface="Roboto"/>
              </a:rPr>
              <a:t>FluxNet</a:t>
            </a:r>
            <a:r>
              <a:rPr kumimoji="0" lang="en-CA" sz="1200" b="0" i="0" u="none" strike="noStrike" kern="0" cap="none" spc="0" normalizeH="0" baseline="0" noProof="0" dirty="0">
                <a:ln>
                  <a:noFill/>
                </a:ln>
                <a:solidFill>
                  <a:srgbClr val="FFFFFF"/>
                </a:solidFill>
                <a:effectLst/>
                <a:uLnTx/>
                <a:uFillTx/>
                <a:latin typeface="Roboto"/>
                <a:ea typeface="Roboto"/>
                <a:cs typeface="Roboto"/>
                <a:sym typeface="Roboto"/>
              </a:rPr>
              <a:t>, </a:t>
            </a:r>
            <a:r>
              <a:rPr kumimoji="0" lang="en-CA" sz="1200" b="0" i="0" u="none" strike="noStrike" kern="0" cap="none" spc="0" normalizeH="0" baseline="0" noProof="0" dirty="0" err="1">
                <a:ln>
                  <a:noFill/>
                </a:ln>
                <a:solidFill>
                  <a:srgbClr val="FFFFFF"/>
                </a:solidFill>
                <a:effectLst/>
                <a:uLnTx/>
                <a:uFillTx/>
                <a:latin typeface="Roboto"/>
                <a:ea typeface="Roboto"/>
                <a:cs typeface="Roboto"/>
                <a:sym typeface="Roboto"/>
              </a:rPr>
              <a:t>AeroNet</a:t>
            </a:r>
            <a:r>
              <a:rPr kumimoji="0" lang="en-CA" sz="1200" b="0" i="0" u="none" strike="noStrike" kern="0" cap="none" spc="0" normalizeH="0" baseline="0" noProof="0" dirty="0">
                <a:ln>
                  <a:noFill/>
                </a:ln>
                <a:solidFill>
                  <a:srgbClr val="FFFFFF"/>
                </a:solidFill>
                <a:effectLst/>
                <a:uLnTx/>
                <a:uFillTx/>
                <a:latin typeface="Roboto"/>
                <a:ea typeface="Roboto"/>
                <a:cs typeface="Roboto"/>
                <a:sym typeface="Roboto"/>
              </a:rPr>
              <a:t>, </a:t>
            </a:r>
            <a:r>
              <a:rPr kumimoji="0" lang="en-CA" sz="1200" b="0" i="0" u="none" strike="noStrike" kern="0" cap="none" spc="0" normalizeH="0" baseline="0" noProof="0" dirty="0" err="1">
                <a:ln>
                  <a:noFill/>
                </a:ln>
                <a:solidFill>
                  <a:srgbClr val="FFFFFF"/>
                </a:solidFill>
                <a:effectLst/>
                <a:uLnTx/>
                <a:uFillTx/>
                <a:latin typeface="Roboto"/>
                <a:ea typeface="Roboto"/>
                <a:cs typeface="Roboto"/>
                <a:sym typeface="Roboto"/>
              </a:rPr>
              <a:t>AquaNet</a:t>
            </a:r>
            <a:r>
              <a:rPr kumimoji="0" lang="en-CA" sz="1200" b="0" i="0" u="none" strike="noStrike" kern="0" cap="none" spc="0" normalizeH="0" baseline="0" noProof="0" dirty="0">
                <a:ln>
                  <a:noFill/>
                </a:ln>
                <a:solidFill>
                  <a:srgbClr val="FFFFFF"/>
                </a:solidFill>
                <a:effectLst/>
                <a:uLnTx/>
                <a:uFillTx/>
                <a:latin typeface="Roboto"/>
                <a:ea typeface="Roboto"/>
                <a:cs typeface="Roboto"/>
                <a:sym typeface="Roboto"/>
              </a:rPr>
              <a:t>, </a:t>
            </a:r>
            <a:r>
              <a:rPr kumimoji="0" lang="en-CA" sz="1200" b="0" i="0" u="none" strike="noStrike" kern="0" cap="none" spc="0" normalizeH="0" baseline="0" noProof="0" dirty="0" err="1">
                <a:ln>
                  <a:noFill/>
                </a:ln>
                <a:solidFill>
                  <a:srgbClr val="FFFFFF"/>
                </a:solidFill>
                <a:effectLst/>
                <a:uLnTx/>
                <a:uFillTx/>
                <a:latin typeface="Roboto"/>
                <a:ea typeface="Roboto"/>
                <a:cs typeface="Roboto"/>
                <a:sym typeface="Roboto"/>
              </a:rPr>
              <a:t>IceNet</a:t>
            </a:r>
            <a:r>
              <a:rPr kumimoji="0" lang="en-CA" sz="1200" b="0" i="0" u="none" strike="noStrike" kern="0" cap="none" spc="0" normalizeH="0" baseline="0" noProof="0" dirty="0">
                <a:ln>
                  <a:noFill/>
                </a:ln>
                <a:solidFill>
                  <a:srgbClr val="FFFFFF"/>
                </a:solidFill>
                <a:effectLst/>
                <a:uLnTx/>
                <a:uFillTx/>
                <a:latin typeface="Roboto"/>
                <a:ea typeface="Roboto"/>
                <a:cs typeface="Roboto"/>
                <a:sym typeface="Roboto"/>
              </a:rPr>
              <a:t>, </a:t>
            </a:r>
            <a:r>
              <a:rPr kumimoji="0" lang="en-CA" sz="1200" b="0" i="0" u="none" strike="noStrike" kern="0" cap="none" spc="0" normalizeH="0" baseline="0" noProof="0" dirty="0" err="1">
                <a:ln>
                  <a:noFill/>
                </a:ln>
                <a:solidFill>
                  <a:srgbClr val="FFFFFF"/>
                </a:solidFill>
                <a:effectLst/>
                <a:uLnTx/>
                <a:uFillTx/>
                <a:latin typeface="Roboto"/>
                <a:ea typeface="Roboto"/>
                <a:cs typeface="Roboto"/>
                <a:sym typeface="Roboto"/>
              </a:rPr>
              <a:t>CoralNet</a:t>
            </a:r>
            <a:endParaRPr kumimoji="0" sz="1200" b="0" i="0" u="none" strike="noStrike" kern="0" cap="none" spc="0" normalizeH="0" baseline="0" noProof="0" dirty="0">
              <a:ln>
                <a:noFill/>
              </a:ln>
              <a:solidFill>
                <a:srgbClr val="FFFFFF"/>
              </a:solidFill>
              <a:effectLst/>
              <a:uLnTx/>
              <a:uFillTx/>
              <a:latin typeface="Roboto"/>
              <a:ea typeface="Roboto"/>
              <a:cs typeface="Roboto"/>
              <a:sym typeface="Roboto"/>
            </a:endParaRPr>
          </a:p>
        </p:txBody>
      </p:sp>
      <p:pic>
        <p:nvPicPr>
          <p:cNvPr id="122" name="Picture 121">
            <a:extLst>
              <a:ext uri="{FF2B5EF4-FFF2-40B4-BE49-F238E27FC236}">
                <a16:creationId xmlns:a16="http://schemas.microsoft.com/office/drawing/2014/main" id="{832D1785-1E68-4EB1-90D0-FB20665970CE}"/>
              </a:ext>
            </a:extLst>
          </p:cNvPr>
          <p:cNvPicPr>
            <a:picLocks noChangeAspect="1"/>
          </p:cNvPicPr>
          <p:nvPr/>
        </p:nvPicPr>
        <p:blipFill>
          <a:blip r:embed="rId23"/>
          <a:stretch>
            <a:fillRect/>
          </a:stretch>
        </p:blipFill>
        <p:spPr>
          <a:xfrm>
            <a:off x="556335" y="3810335"/>
            <a:ext cx="599038" cy="271439"/>
          </a:xfrm>
          <a:prstGeom prst="rect">
            <a:avLst/>
          </a:prstGeom>
        </p:spPr>
      </p:pic>
      <p:pic>
        <p:nvPicPr>
          <p:cNvPr id="123" name="Picture 122">
            <a:extLst>
              <a:ext uri="{FF2B5EF4-FFF2-40B4-BE49-F238E27FC236}">
                <a16:creationId xmlns:a16="http://schemas.microsoft.com/office/drawing/2014/main" id="{8097CE48-4B1B-4EF6-846B-053311B5C0BD}"/>
              </a:ext>
            </a:extLst>
          </p:cNvPr>
          <p:cNvPicPr>
            <a:picLocks noChangeAspect="1"/>
          </p:cNvPicPr>
          <p:nvPr/>
        </p:nvPicPr>
        <p:blipFill>
          <a:blip r:embed="rId24"/>
          <a:stretch>
            <a:fillRect/>
          </a:stretch>
        </p:blipFill>
        <p:spPr>
          <a:xfrm>
            <a:off x="556334" y="4204768"/>
            <a:ext cx="599039" cy="278623"/>
          </a:xfrm>
          <a:prstGeom prst="rect">
            <a:avLst/>
          </a:prstGeom>
        </p:spPr>
      </p:pic>
    </p:spTree>
    <p:extLst>
      <p:ext uri="{BB962C8B-B14F-4D97-AF65-F5344CB8AC3E}">
        <p14:creationId xmlns:p14="http://schemas.microsoft.com/office/powerpoint/2010/main" val="2695275464"/>
      </p:ext>
    </p:extLst>
  </p:cSld>
  <p:clrMapOvr>
    <a:masterClrMapping/>
  </p:clrMapOvr>
  <mc:AlternateContent xmlns:mc="http://schemas.openxmlformats.org/markup-compatibility/2006">
    <mc:Choice xmlns:p14="http://schemas.microsoft.com/office/powerpoint/2010/main" Requires="p14">
      <p:transition spd="slow" p14:dur="2000" advTm="60662"/>
    </mc:Choice>
    <mc:Fallback>
      <p:transition spd="slow" advTm="6066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751128" y="3801628"/>
            <a:ext cx="5038227" cy="2567178"/>
          </a:xfrm>
          <a:prstGeom prst="rect">
            <a:avLst/>
          </a:prstGeom>
        </p:spPr>
      </p:pic>
      <p:sp>
        <p:nvSpPr>
          <p:cNvPr id="2" name="Title 1"/>
          <p:cNvSpPr>
            <a:spLocks noGrp="1"/>
          </p:cNvSpPr>
          <p:nvPr>
            <p:ph type="title"/>
          </p:nvPr>
        </p:nvSpPr>
        <p:spPr>
          <a:xfrm>
            <a:off x="388237" y="279883"/>
            <a:ext cx="9123898" cy="872890"/>
          </a:xfrm>
        </p:spPr>
        <p:txBody>
          <a:bodyPr/>
          <a:lstStyle/>
          <a:p>
            <a:r>
              <a:rPr lang="en-US" sz="2400" dirty="0">
                <a:solidFill>
                  <a:schemeClr val="bg1">
                    <a:lumMod val="75000"/>
                  </a:schemeClr>
                </a:solidFill>
              </a:rPr>
              <a:t>  </a:t>
            </a:r>
            <a:r>
              <a:rPr lang="en-US" sz="2400" dirty="0" err="1">
                <a:solidFill>
                  <a:schemeClr val="tx1"/>
                </a:solidFill>
              </a:rPr>
              <a:t>ClimateNet</a:t>
            </a:r>
            <a:r>
              <a:rPr lang="en-US" sz="2400" dirty="0">
                <a:solidFill>
                  <a:schemeClr val="tx1"/>
                </a:solidFill>
              </a:rPr>
              <a:t>: </a:t>
            </a:r>
            <a:r>
              <a:rPr lang="en-US" sz="2400" dirty="0"/>
              <a:t>bringing the power of Deep Learning to the weather and climate community via open datasets and architectures</a:t>
            </a:r>
          </a:p>
        </p:txBody>
      </p:sp>
      <p:sp>
        <p:nvSpPr>
          <p:cNvPr id="4" name="Slide Number Placeholder 3"/>
          <p:cNvSpPr>
            <a:spLocks noGrp="1"/>
          </p:cNvSpPr>
          <p:nvPr>
            <p:ph type="sldNum" idx="12"/>
          </p:nvPr>
        </p:nvSpPr>
        <p:spPr/>
        <p:txBody>
          <a:bodyPr/>
          <a:lstStyle/>
          <a:p>
            <a:pPr algn="ctr">
              <a:buSzPct val="25000"/>
            </a:pPr>
            <a:r>
              <a:rPr lang="en-US" sz="1100" kern="0">
                <a:solidFill>
                  <a:srgbClr val="114766"/>
                </a:solidFill>
                <a:latin typeface="Calibri"/>
                <a:ea typeface="Calibri"/>
                <a:cs typeface="Calibri"/>
                <a:sym typeface="Calibri"/>
              </a:rPr>
              <a:t>- </a:t>
            </a:r>
            <a:fld id="{00000000-1234-1234-1234-123412341234}" type="slidenum">
              <a:rPr lang="en-US" sz="1100" kern="0">
                <a:solidFill>
                  <a:srgbClr val="114766"/>
                </a:solidFill>
                <a:latin typeface="Calibri"/>
                <a:ea typeface="Calibri"/>
                <a:cs typeface="Calibri"/>
                <a:sym typeface="Calibri"/>
              </a:rPr>
              <a:pPr algn="ctr">
                <a:buSzPct val="25000"/>
              </a:pPr>
              <a:t>13</a:t>
            </a:fld>
            <a:r>
              <a:rPr lang="en-US" sz="1100" kern="0">
                <a:solidFill>
                  <a:srgbClr val="114766"/>
                </a:solidFill>
                <a:latin typeface="Calibri"/>
                <a:ea typeface="Calibri"/>
                <a:cs typeface="Calibri"/>
                <a:sym typeface="Calibri"/>
              </a:rPr>
              <a:t> -</a:t>
            </a:r>
          </a:p>
        </p:txBody>
      </p:sp>
      <p:sp>
        <p:nvSpPr>
          <p:cNvPr id="5" name="Text Placeholder 4"/>
          <p:cNvSpPr>
            <a:spLocks noGrp="1"/>
          </p:cNvSpPr>
          <p:nvPr>
            <p:ph type="body" idx="1"/>
          </p:nvPr>
        </p:nvSpPr>
        <p:spPr>
          <a:xfrm>
            <a:off x="265218" y="4767902"/>
            <a:ext cx="4743451" cy="2265402"/>
          </a:xfrm>
        </p:spPr>
        <p:txBody>
          <a:bodyPr/>
          <a:lstStyle/>
          <a:p>
            <a:endParaRPr lang="en-US" sz="2000" dirty="0">
              <a:solidFill>
                <a:srgbClr val="FF0000"/>
              </a:solidFill>
            </a:endParaRPr>
          </a:p>
          <a:p>
            <a:r>
              <a:rPr lang="en-US" sz="2000" dirty="0">
                <a:solidFill>
                  <a:srgbClr val="0070C0"/>
                </a:solidFill>
                <a:hlinkClick r:id="rId4"/>
              </a:rPr>
              <a:t>https://www.nersc.gov/research-and-development/data-analytics/big-data-center/climatenet</a:t>
            </a:r>
            <a:endParaRPr lang="en-US" sz="2000" dirty="0">
              <a:solidFill>
                <a:srgbClr val="0070C0"/>
              </a:solidFill>
            </a:endParaRPr>
          </a:p>
        </p:txBody>
      </p:sp>
      <p:sp>
        <p:nvSpPr>
          <p:cNvPr id="7" name="Text Placeholder 4"/>
          <p:cNvSpPr txBox="1">
            <a:spLocks/>
          </p:cNvSpPr>
          <p:nvPr/>
        </p:nvSpPr>
        <p:spPr>
          <a:xfrm>
            <a:off x="265218" y="1120493"/>
            <a:ext cx="4515983" cy="483076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65100" algn="l" rtl="0">
              <a:lnSpc>
                <a:spcPct val="100000"/>
              </a:lnSpc>
              <a:spcBef>
                <a:spcPts val="560"/>
              </a:spcBef>
              <a:spcAft>
                <a:spcPts val="0"/>
              </a:spcAft>
              <a:buClr>
                <a:schemeClr val="dk1"/>
              </a:buClr>
              <a:buSzPct val="100000"/>
              <a:buFont typeface="Arial"/>
              <a:buChar char="•"/>
              <a:defRPr sz="2800" b="1" i="0" u="none" strike="noStrike" cap="none">
                <a:solidFill>
                  <a:schemeClr val="dk1"/>
                </a:solidFill>
                <a:latin typeface="Calibri"/>
                <a:ea typeface="Calibri"/>
                <a:cs typeface="Calibri"/>
                <a:sym typeface="Calibri"/>
              </a:defRPr>
            </a:lvl1pPr>
            <a:lvl2pPr marL="742950" marR="0" lvl="1" indent="-1333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a:buClr>
                <a:srgbClr val="000000"/>
              </a:buClr>
            </a:pPr>
            <a:r>
              <a:rPr lang="en-US" sz="2000" kern="0" dirty="0">
                <a:solidFill>
                  <a:srgbClr val="000000"/>
                </a:solidFill>
              </a:rPr>
              <a:t>Pattern recognition using DL works best (so far) in the supervised mode</a:t>
            </a:r>
          </a:p>
          <a:p>
            <a:pPr>
              <a:buClr>
                <a:srgbClr val="000000"/>
              </a:buClr>
            </a:pPr>
            <a:r>
              <a:rPr lang="en-US" sz="2000" kern="0" dirty="0">
                <a:solidFill>
                  <a:srgbClr val="000000"/>
                </a:solidFill>
              </a:rPr>
              <a:t>Reliable labeled data is sparse in climate science</a:t>
            </a:r>
          </a:p>
          <a:p>
            <a:pPr>
              <a:buClr>
                <a:srgbClr val="000000"/>
              </a:buClr>
            </a:pPr>
            <a:r>
              <a:rPr lang="en-US" sz="2000" kern="0" dirty="0">
                <a:solidFill>
                  <a:srgbClr val="000000"/>
                </a:solidFill>
              </a:rPr>
              <a:t>Heuristics for pattern detection in climate science fraught with discrepancies and uncertainties</a:t>
            </a:r>
          </a:p>
          <a:p>
            <a:pPr>
              <a:buClr>
                <a:srgbClr val="000000"/>
              </a:buClr>
            </a:pPr>
            <a:r>
              <a:rPr lang="en-US" sz="2000" kern="0" dirty="0">
                <a:solidFill>
                  <a:srgbClr val="FF0000"/>
                </a:solidFill>
              </a:rPr>
              <a:t>Ultimately we want to </a:t>
            </a:r>
            <a:r>
              <a:rPr lang="en-US" sz="2000" i="1" kern="0" dirty="0">
                <a:solidFill>
                  <a:srgbClr val="FF0000"/>
                </a:solidFill>
              </a:rPr>
              <a:t>minimize</a:t>
            </a:r>
            <a:r>
              <a:rPr lang="en-US" sz="2000" kern="0" dirty="0">
                <a:solidFill>
                  <a:srgbClr val="FF0000"/>
                </a:solidFill>
              </a:rPr>
              <a:t> heuristics (“feature engineering”)</a:t>
            </a:r>
          </a:p>
          <a:p>
            <a:pPr>
              <a:buClr>
                <a:srgbClr val="000000"/>
              </a:buClr>
            </a:pPr>
            <a:r>
              <a:rPr lang="en-US" sz="2000" kern="0" dirty="0" err="1">
                <a:solidFill>
                  <a:srgbClr val="000000"/>
                </a:solidFill>
              </a:rPr>
              <a:t>ClimateNet</a:t>
            </a:r>
            <a:r>
              <a:rPr lang="en-US" sz="2000" kern="0" dirty="0">
                <a:solidFill>
                  <a:srgbClr val="000000"/>
                </a:solidFill>
              </a:rPr>
              <a:t> is the first step towards a community-sourced labeled dataset for supervised DL for climate science</a:t>
            </a:r>
            <a:endParaRPr lang="en-US" sz="2000" kern="0" dirty="0">
              <a:solidFill>
                <a:srgbClr val="FF0000"/>
              </a:solidFill>
            </a:endParaRPr>
          </a:p>
        </p:txBody>
      </p:sp>
      <p:pic>
        <p:nvPicPr>
          <p:cNvPr id="10" name="Picture 9"/>
          <p:cNvPicPr>
            <a:picLocks noChangeAspect="1"/>
          </p:cNvPicPr>
          <p:nvPr/>
        </p:nvPicPr>
        <p:blipFill>
          <a:blip r:embed="rId5"/>
          <a:stretch>
            <a:fillRect/>
          </a:stretch>
        </p:blipFill>
        <p:spPr>
          <a:xfrm>
            <a:off x="6320248" y="1204480"/>
            <a:ext cx="4696773" cy="2545441"/>
          </a:xfrm>
          <a:prstGeom prst="rect">
            <a:avLst/>
          </a:prstGeom>
        </p:spPr>
      </p:pic>
    </p:spTree>
    <p:extLst>
      <p:ext uri="{BB962C8B-B14F-4D97-AF65-F5344CB8AC3E}">
        <p14:creationId xmlns:p14="http://schemas.microsoft.com/office/powerpoint/2010/main" val="1898291956"/>
      </p:ext>
    </p:extLst>
  </p:cSld>
  <p:clrMapOvr>
    <a:masterClrMapping/>
  </p:clrMapOvr>
  <mc:AlternateContent xmlns:mc="http://schemas.openxmlformats.org/markup-compatibility/2006">
    <mc:Choice xmlns:p14="http://schemas.microsoft.com/office/powerpoint/2010/main" Requires="p14">
      <p:transition spd="slow" p14:dur="2000" advTm="67051"/>
    </mc:Choice>
    <mc:Fallback>
      <p:transition spd="slow" advTm="6705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9D7F-1748-47C4-B287-B0346E623B5A}"/>
              </a:ext>
            </a:extLst>
          </p:cNvPr>
          <p:cNvSpPr>
            <a:spLocks noGrp="1"/>
          </p:cNvSpPr>
          <p:nvPr>
            <p:ph type="title"/>
          </p:nvPr>
        </p:nvSpPr>
        <p:spPr>
          <a:xfrm>
            <a:off x="838200" y="1737760"/>
            <a:ext cx="10515600" cy="1325563"/>
          </a:xfrm>
        </p:spPr>
        <p:txBody>
          <a:bodyPr/>
          <a:lstStyle/>
          <a:p>
            <a:r>
              <a:rPr lang="en-US" dirty="0"/>
              <a:t>How to get Involved? </a:t>
            </a:r>
          </a:p>
        </p:txBody>
      </p:sp>
      <p:sp>
        <p:nvSpPr>
          <p:cNvPr id="3" name="Content Placeholder 2">
            <a:extLst>
              <a:ext uri="{FF2B5EF4-FFF2-40B4-BE49-F238E27FC236}">
                <a16:creationId xmlns:a16="http://schemas.microsoft.com/office/drawing/2014/main" id="{646E5CBA-77BC-4C7D-A69E-D33EA62392D3}"/>
              </a:ext>
            </a:extLst>
          </p:cNvPr>
          <p:cNvSpPr>
            <a:spLocks noGrp="1"/>
          </p:cNvSpPr>
          <p:nvPr>
            <p:ph idx="1"/>
          </p:nvPr>
        </p:nvSpPr>
        <p:spPr>
          <a:xfrm>
            <a:off x="838200" y="2944990"/>
            <a:ext cx="10515600" cy="4351338"/>
          </a:xfrm>
        </p:spPr>
        <p:txBody>
          <a:bodyPr/>
          <a:lstStyle/>
          <a:p>
            <a:r>
              <a:rPr lang="en-US" dirty="0"/>
              <a:t>Participation to AMS AI conference and activities</a:t>
            </a:r>
          </a:p>
          <a:p>
            <a:r>
              <a:rPr lang="en-US" dirty="0"/>
              <a:t>Environet, ClimateNet, SCAN, …</a:t>
            </a:r>
          </a:p>
          <a:p>
            <a:r>
              <a:rPr lang="en-US" dirty="0"/>
              <a:t>Help organize events</a:t>
            </a:r>
          </a:p>
        </p:txBody>
      </p:sp>
      <p:sp>
        <p:nvSpPr>
          <p:cNvPr id="4" name="Title 1">
            <a:extLst>
              <a:ext uri="{FF2B5EF4-FFF2-40B4-BE49-F238E27FC236}">
                <a16:creationId xmlns:a16="http://schemas.microsoft.com/office/drawing/2014/main" id="{B5B8A369-4536-45F5-B290-2026C6566704}"/>
              </a:ext>
            </a:extLst>
          </p:cNvPr>
          <p:cNvSpPr txBox="1">
            <a:spLocks/>
          </p:cNvSpPr>
          <p:nvPr/>
        </p:nvSpPr>
        <p:spPr>
          <a:xfrm>
            <a:off x="838200" y="46263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Can AMS AI Do for the Community?</a:t>
            </a:r>
          </a:p>
        </p:txBody>
      </p:sp>
      <p:pic>
        <p:nvPicPr>
          <p:cNvPr id="5" name="Picture 4" descr="Committee on Artificial Intelligence Applications to Environmental Science - Scientific and Technological Activities Commission - Google Chrome">
            <a:extLst>
              <a:ext uri="{FF2B5EF4-FFF2-40B4-BE49-F238E27FC236}">
                <a16:creationId xmlns:a16="http://schemas.microsoft.com/office/drawing/2014/main" id="{B2E6EFCD-33BE-4134-B8AD-622E3C01172C}"/>
              </a:ext>
            </a:extLst>
          </p:cNvPr>
          <p:cNvPicPr>
            <a:picLocks noChangeAspect="1"/>
          </p:cNvPicPr>
          <p:nvPr/>
        </p:nvPicPr>
        <p:blipFill rotWithShape="1">
          <a:blip r:embed="rId2">
            <a:extLst>
              <a:ext uri="{28A0092B-C50C-407E-A947-70E740481C1C}">
                <a14:useLocalDpi xmlns:a14="http://schemas.microsoft.com/office/drawing/2010/main" val="0"/>
              </a:ext>
            </a:extLst>
          </a:blip>
          <a:srcRect l="7190" t="9524" r="8689" b="75819"/>
          <a:stretch/>
        </p:blipFill>
        <p:spPr>
          <a:xfrm>
            <a:off x="0" y="6327"/>
            <a:ext cx="12192000" cy="1790390"/>
          </a:xfrm>
          <a:prstGeom prst="rect">
            <a:avLst/>
          </a:prstGeom>
        </p:spPr>
      </p:pic>
    </p:spTree>
    <p:extLst>
      <p:ext uri="{BB962C8B-B14F-4D97-AF65-F5344CB8AC3E}">
        <p14:creationId xmlns:p14="http://schemas.microsoft.com/office/powerpoint/2010/main" val="1485248650"/>
      </p:ext>
    </p:extLst>
  </p:cSld>
  <p:clrMapOvr>
    <a:masterClrMapping/>
  </p:clrMapOvr>
  <mc:AlternateContent xmlns:mc="http://schemas.openxmlformats.org/markup-compatibility/2006">
    <mc:Choice xmlns:p14="http://schemas.microsoft.com/office/powerpoint/2010/main" Requires="p14">
      <p:transition spd="slow" p14:dur="2000" advTm="20543"/>
    </mc:Choice>
    <mc:Fallback>
      <p:transition spd="slow" advTm="2054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B7CF-18A4-476F-8EF2-E1E4210F8854}"/>
              </a:ext>
            </a:extLst>
          </p:cNvPr>
          <p:cNvSpPr>
            <a:spLocks noGrp="1"/>
          </p:cNvSpPr>
          <p:nvPr>
            <p:ph type="title"/>
          </p:nvPr>
        </p:nvSpPr>
        <p:spPr>
          <a:xfrm>
            <a:off x="7035419" y="-180076"/>
            <a:ext cx="3574576" cy="1325563"/>
          </a:xfrm>
        </p:spPr>
        <p:txBody>
          <a:bodyPr/>
          <a:lstStyle/>
          <a:p>
            <a:r>
              <a:rPr lang="en-US" b="1" baseline="30000" dirty="0"/>
              <a:t>*</a:t>
            </a:r>
            <a:r>
              <a:rPr lang="en-US" b="1" dirty="0"/>
              <a:t>Past Chairs</a:t>
            </a:r>
          </a:p>
        </p:txBody>
      </p:sp>
      <p:sp>
        <p:nvSpPr>
          <p:cNvPr id="3" name="Content Placeholder 2">
            <a:extLst>
              <a:ext uri="{FF2B5EF4-FFF2-40B4-BE49-F238E27FC236}">
                <a16:creationId xmlns:a16="http://schemas.microsoft.com/office/drawing/2014/main" id="{562DF312-03EC-4E18-B12C-F90D35B50E06}"/>
              </a:ext>
            </a:extLst>
          </p:cNvPr>
          <p:cNvSpPr>
            <a:spLocks noGrp="1"/>
          </p:cNvSpPr>
          <p:nvPr>
            <p:ph idx="1"/>
          </p:nvPr>
        </p:nvSpPr>
        <p:spPr>
          <a:xfrm>
            <a:off x="6598694" y="1312769"/>
            <a:ext cx="5144069" cy="4351338"/>
          </a:xfrm>
        </p:spPr>
        <p:txBody>
          <a:bodyPr>
            <a:normAutofit lnSpcReduction="10000"/>
          </a:bodyPr>
          <a:lstStyle/>
          <a:p>
            <a:r>
              <a:rPr lang="en-US" sz="2400" dirty="0"/>
              <a:t>William </a:t>
            </a:r>
            <a:r>
              <a:rPr lang="en-US" sz="2400" dirty="0" err="1"/>
              <a:t>Moninger</a:t>
            </a:r>
            <a:r>
              <a:rPr lang="en-US" sz="2400" dirty="0"/>
              <a:t> (NCAR/ret.)</a:t>
            </a:r>
          </a:p>
          <a:p>
            <a:r>
              <a:rPr lang="en-US" sz="2400" dirty="0" err="1"/>
              <a:t>Carr</a:t>
            </a:r>
            <a:r>
              <a:rPr lang="en-US" sz="2400" dirty="0"/>
              <a:t> McLeod (Env. Canada/ret?)</a:t>
            </a:r>
          </a:p>
          <a:p>
            <a:r>
              <a:rPr lang="en-US" sz="2400" dirty="0"/>
              <a:t>Rosemary (NRL/</a:t>
            </a:r>
            <a:r>
              <a:rPr lang="en-US" sz="2400" dirty="0" err="1"/>
              <a:t>dec.</a:t>
            </a:r>
            <a:r>
              <a:rPr lang="en-US" sz="2400" dirty="0"/>
              <a:t>)</a:t>
            </a:r>
          </a:p>
          <a:p>
            <a:r>
              <a:rPr lang="en-US" sz="2400" dirty="0"/>
              <a:t>Vladimir Krasnopolsky (NOAA)</a:t>
            </a:r>
          </a:p>
          <a:p>
            <a:r>
              <a:rPr lang="en-US" sz="2400" dirty="0"/>
              <a:t>Caren Marzban (UWA)</a:t>
            </a:r>
          </a:p>
          <a:p>
            <a:r>
              <a:rPr lang="en-US" sz="2400" dirty="0"/>
              <a:t>Sue Haupt (NCAR)</a:t>
            </a:r>
          </a:p>
          <a:p>
            <a:r>
              <a:rPr lang="en-US" sz="2400" dirty="0"/>
              <a:t>John Williams (IBM)</a:t>
            </a:r>
          </a:p>
          <a:p>
            <a:r>
              <a:rPr lang="en-US" sz="2400" dirty="0"/>
              <a:t>Amy McGovern (OU)</a:t>
            </a:r>
          </a:p>
          <a:p>
            <a:r>
              <a:rPr lang="en-US" sz="2400" dirty="0"/>
              <a:t>Valliappa Lakshmanan (Google)</a:t>
            </a:r>
          </a:p>
          <a:p>
            <a:r>
              <a:rPr lang="en-US" sz="2400" dirty="0"/>
              <a:t>Philippe Tissot (TAMUCC)</a:t>
            </a:r>
          </a:p>
        </p:txBody>
      </p:sp>
      <p:sp>
        <p:nvSpPr>
          <p:cNvPr id="4" name="Title 1">
            <a:extLst>
              <a:ext uri="{FF2B5EF4-FFF2-40B4-BE49-F238E27FC236}">
                <a16:creationId xmlns:a16="http://schemas.microsoft.com/office/drawing/2014/main" id="{0E5A7A64-AFA2-4B84-B59A-4328E0419A62}"/>
              </a:ext>
            </a:extLst>
          </p:cNvPr>
          <p:cNvSpPr txBox="1">
            <a:spLocks/>
          </p:cNvSpPr>
          <p:nvPr/>
        </p:nvSpPr>
        <p:spPr>
          <a:xfrm>
            <a:off x="698309" y="-180076"/>
            <a:ext cx="4979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Committee Members</a:t>
            </a:r>
          </a:p>
        </p:txBody>
      </p:sp>
      <p:sp>
        <p:nvSpPr>
          <p:cNvPr id="5" name="Rectangle 4">
            <a:extLst>
              <a:ext uri="{FF2B5EF4-FFF2-40B4-BE49-F238E27FC236}">
                <a16:creationId xmlns:a16="http://schemas.microsoft.com/office/drawing/2014/main" id="{856AD57A-DB24-474B-A43A-6D9EF7B644E8}"/>
              </a:ext>
            </a:extLst>
          </p:cNvPr>
          <p:cNvSpPr/>
          <p:nvPr/>
        </p:nvSpPr>
        <p:spPr>
          <a:xfrm>
            <a:off x="449237" y="1388802"/>
            <a:ext cx="6096000" cy="5262846"/>
          </a:xfrm>
          <a:prstGeom prst="rect">
            <a:avLst/>
          </a:prstGeom>
        </p:spPr>
        <p:txBody>
          <a:bodyPr vert="horz" lIns="91440" tIns="45720" rIns="91440" bIns="45720" rtlCol="0">
            <a:normAutofit fontScale="92500" lnSpcReduction="20000"/>
          </a:bodyPr>
          <a:lstStyle/>
          <a:p>
            <a:pPr marL="228600" indent="-228600">
              <a:lnSpc>
                <a:spcPct val="90000"/>
              </a:lnSpc>
              <a:spcBef>
                <a:spcPts val="1000"/>
              </a:spcBef>
              <a:buFont typeface="Arial" panose="020B0604020202020204" pitchFamily="34" charset="0"/>
              <a:buChar char="•"/>
            </a:pPr>
            <a:r>
              <a:rPr lang="en-US" sz="2400" dirty="0"/>
              <a:t>Philippe Tissot, Chair (TAMUCC)</a:t>
            </a:r>
          </a:p>
          <a:p>
            <a:pPr marL="228600" indent="-228600">
              <a:lnSpc>
                <a:spcPct val="90000"/>
              </a:lnSpc>
              <a:spcBef>
                <a:spcPts val="1000"/>
              </a:spcBef>
              <a:buFont typeface="Arial" panose="020B0604020202020204" pitchFamily="34" charset="0"/>
              <a:buChar char="•"/>
            </a:pPr>
            <a:r>
              <a:rPr lang="en-US" sz="2400" dirty="0"/>
              <a:t>Amy McGovern, Vice-Chair (Oklahoma U.)</a:t>
            </a:r>
          </a:p>
          <a:p>
            <a:pPr marL="228600" indent="-228600">
              <a:lnSpc>
                <a:spcPct val="90000"/>
              </a:lnSpc>
              <a:spcBef>
                <a:spcPts val="1000"/>
              </a:spcBef>
              <a:buFont typeface="Arial" panose="020B0604020202020204" pitchFamily="34" charset="0"/>
              <a:buChar char="•"/>
            </a:pPr>
            <a:r>
              <a:rPr lang="en-US" sz="2400" dirty="0"/>
              <a:t>David John Gagne, II Conference Chair (NCAR)</a:t>
            </a:r>
          </a:p>
          <a:p>
            <a:pPr marL="228600" indent="-228600">
              <a:lnSpc>
                <a:spcPct val="90000"/>
              </a:lnSpc>
              <a:spcBef>
                <a:spcPts val="1000"/>
              </a:spcBef>
              <a:buFont typeface="Arial" panose="020B0604020202020204" pitchFamily="34" charset="0"/>
              <a:buChar char="•"/>
            </a:pPr>
            <a:r>
              <a:rPr lang="en-US" sz="2400" dirty="0"/>
              <a:t>Carlos Gaitan (</a:t>
            </a:r>
            <a:r>
              <a:rPr lang="en-US" sz="2400" dirty="0" err="1"/>
              <a:t>ClimateAI</a:t>
            </a:r>
            <a:r>
              <a:rPr lang="en-US" sz="2400" dirty="0"/>
              <a:t>)</a:t>
            </a:r>
          </a:p>
          <a:p>
            <a:pPr marL="228600" indent="-228600">
              <a:lnSpc>
                <a:spcPct val="90000"/>
              </a:lnSpc>
              <a:spcBef>
                <a:spcPts val="1000"/>
              </a:spcBef>
              <a:buFont typeface="Arial" panose="020B0604020202020204" pitchFamily="34" charset="0"/>
              <a:buChar char="•"/>
            </a:pPr>
            <a:r>
              <a:rPr lang="en-US" sz="2400" dirty="0"/>
              <a:t>Christiane Jablonowski (U. of Michigan)</a:t>
            </a:r>
          </a:p>
          <a:p>
            <a:pPr marL="228600" indent="-228600">
              <a:lnSpc>
                <a:spcPct val="90000"/>
              </a:lnSpc>
              <a:spcBef>
                <a:spcPts val="1000"/>
              </a:spcBef>
              <a:buFont typeface="Arial" panose="020B0604020202020204" pitchFamily="34" charset="0"/>
              <a:buChar char="•"/>
            </a:pPr>
            <a:r>
              <a:rPr lang="en-US" sz="2400" dirty="0"/>
              <a:t>Lucas Joppa (Microsoft)</a:t>
            </a:r>
          </a:p>
          <a:p>
            <a:pPr marL="228600" indent="-228600">
              <a:lnSpc>
                <a:spcPct val="90000"/>
              </a:lnSpc>
              <a:spcBef>
                <a:spcPts val="1000"/>
              </a:spcBef>
              <a:buFont typeface="Arial" panose="020B0604020202020204" pitchFamily="34" charset="0"/>
              <a:buChar char="•"/>
            </a:pPr>
            <a:r>
              <a:rPr lang="en-US" sz="2400" dirty="0"/>
              <a:t>Evan Anton </a:t>
            </a:r>
            <a:r>
              <a:rPr lang="en-US" sz="2400" dirty="0" err="1"/>
              <a:t>Kodra</a:t>
            </a:r>
            <a:r>
              <a:rPr lang="en-US" sz="2400" dirty="0"/>
              <a:t> (</a:t>
            </a:r>
            <a:r>
              <a:rPr lang="en-US" sz="2400" dirty="0" err="1"/>
              <a:t>RisQ</a:t>
            </a:r>
            <a:r>
              <a:rPr lang="en-US" sz="2400" dirty="0"/>
              <a:t>)</a:t>
            </a:r>
          </a:p>
          <a:p>
            <a:pPr marL="228600" indent="-228600">
              <a:lnSpc>
                <a:spcPct val="90000"/>
              </a:lnSpc>
              <a:spcBef>
                <a:spcPts val="1000"/>
              </a:spcBef>
              <a:buFont typeface="Arial" panose="020B0604020202020204" pitchFamily="34" charset="0"/>
              <a:buChar char="•"/>
            </a:pPr>
            <a:r>
              <a:rPr lang="en-US" sz="2400" dirty="0"/>
              <a:t>Vipin Kumar (U. of Minnesota)</a:t>
            </a:r>
          </a:p>
          <a:p>
            <a:pPr marL="228600" indent="-228600">
              <a:lnSpc>
                <a:spcPct val="90000"/>
              </a:lnSpc>
              <a:spcBef>
                <a:spcPts val="1000"/>
              </a:spcBef>
              <a:buFont typeface="Arial" panose="020B0604020202020204" pitchFamily="34" charset="0"/>
              <a:buChar char="•"/>
            </a:pPr>
            <a:r>
              <a:rPr lang="en-US" sz="2400" dirty="0"/>
              <a:t>Valliappa Lakshmanan (Google)</a:t>
            </a:r>
          </a:p>
          <a:p>
            <a:pPr marL="228600" indent="-228600">
              <a:lnSpc>
                <a:spcPct val="90000"/>
              </a:lnSpc>
              <a:spcBef>
                <a:spcPts val="1000"/>
              </a:spcBef>
              <a:buFont typeface="Arial" panose="020B0604020202020204" pitchFamily="34" charset="0"/>
              <a:buChar char="•"/>
            </a:pPr>
            <a:r>
              <a:rPr lang="en-US" sz="2400" dirty="0"/>
              <a:t>Karthik Mukkavilli (Mila/McGill)</a:t>
            </a:r>
          </a:p>
          <a:p>
            <a:pPr marL="228600" indent="-228600">
              <a:lnSpc>
                <a:spcPct val="90000"/>
              </a:lnSpc>
              <a:spcBef>
                <a:spcPts val="1000"/>
              </a:spcBef>
              <a:buFont typeface="Arial" panose="020B0604020202020204" pitchFamily="34" charset="0"/>
              <a:buChar char="•"/>
            </a:pPr>
            <a:r>
              <a:rPr lang="en-US" sz="2400" dirty="0"/>
              <a:t>Beth Ann Reid (Google)</a:t>
            </a:r>
          </a:p>
          <a:p>
            <a:pPr marL="228600" indent="-228600">
              <a:lnSpc>
                <a:spcPct val="90000"/>
              </a:lnSpc>
              <a:spcBef>
                <a:spcPts val="1000"/>
              </a:spcBef>
              <a:buFont typeface="Arial" panose="020B0604020202020204" pitchFamily="34" charset="0"/>
              <a:buChar char="•"/>
            </a:pPr>
            <a:r>
              <a:rPr lang="en-US" sz="2400" dirty="0"/>
              <a:t>Timothy Sliwinski (Texas Tech U.)</a:t>
            </a:r>
          </a:p>
          <a:p>
            <a:pPr marL="228600" indent="-228600">
              <a:lnSpc>
                <a:spcPct val="90000"/>
              </a:lnSpc>
              <a:spcBef>
                <a:spcPts val="1000"/>
              </a:spcBef>
              <a:buFont typeface="Arial" panose="020B0604020202020204" pitchFamily="34" charset="0"/>
              <a:buChar char="•"/>
            </a:pPr>
            <a:r>
              <a:rPr lang="en-US" sz="2400" dirty="0"/>
              <a:t>Ryan A. Lagerquist (Oklahoma U.)</a:t>
            </a:r>
          </a:p>
          <a:p>
            <a:pPr marL="228600" indent="-228600">
              <a:lnSpc>
                <a:spcPct val="90000"/>
              </a:lnSpc>
              <a:spcBef>
                <a:spcPts val="1000"/>
              </a:spcBef>
              <a:buFont typeface="Arial" panose="020B0604020202020204" pitchFamily="34" charset="0"/>
              <a:buChar char="•"/>
            </a:pPr>
            <a:r>
              <a:rPr lang="en-US" sz="2400" dirty="0"/>
              <a:t>Thomas Vandal (NASA Ames/BEARI)</a:t>
            </a:r>
          </a:p>
        </p:txBody>
      </p:sp>
      <p:pic>
        <p:nvPicPr>
          <p:cNvPr id="6" name="Picture 5" descr="Committee on Artificial Intelligence Applications to Environmental Science - Scientific and Technological Activities Commission - Google Chrome">
            <a:extLst>
              <a:ext uri="{FF2B5EF4-FFF2-40B4-BE49-F238E27FC236}">
                <a16:creationId xmlns:a16="http://schemas.microsoft.com/office/drawing/2014/main" id="{8C20406D-618A-428B-B8CC-168A2C41FAF4}"/>
              </a:ext>
            </a:extLst>
          </p:cNvPr>
          <p:cNvPicPr>
            <a:picLocks noChangeAspect="1"/>
          </p:cNvPicPr>
          <p:nvPr/>
        </p:nvPicPr>
        <p:blipFill rotWithShape="1">
          <a:blip r:embed="rId2">
            <a:extLst>
              <a:ext uri="{28A0092B-C50C-407E-A947-70E740481C1C}">
                <a14:useLocalDpi xmlns:a14="http://schemas.microsoft.com/office/drawing/2010/main" val="0"/>
              </a:ext>
            </a:extLst>
          </a:blip>
          <a:srcRect l="7190" t="23669" r="8689" b="75819"/>
          <a:stretch/>
        </p:blipFill>
        <p:spPr>
          <a:xfrm>
            <a:off x="0" y="987974"/>
            <a:ext cx="12192000" cy="62510"/>
          </a:xfrm>
          <a:prstGeom prst="rect">
            <a:avLst/>
          </a:prstGeom>
        </p:spPr>
      </p:pic>
      <p:sp>
        <p:nvSpPr>
          <p:cNvPr id="7" name="Rectangle 6">
            <a:extLst>
              <a:ext uri="{FF2B5EF4-FFF2-40B4-BE49-F238E27FC236}">
                <a16:creationId xmlns:a16="http://schemas.microsoft.com/office/drawing/2014/main" id="{57E1B342-A57E-4A9B-8459-E262A11E99DA}"/>
              </a:ext>
            </a:extLst>
          </p:cNvPr>
          <p:cNvSpPr/>
          <p:nvPr/>
        </p:nvSpPr>
        <p:spPr>
          <a:xfrm>
            <a:off x="8109439" y="6270106"/>
            <a:ext cx="3856312" cy="584775"/>
          </a:xfrm>
          <a:prstGeom prst="rect">
            <a:avLst/>
          </a:prstGeom>
        </p:spPr>
        <p:txBody>
          <a:bodyPr wrap="none">
            <a:spAutoFit/>
          </a:bodyPr>
          <a:lstStyle/>
          <a:p>
            <a:r>
              <a:rPr lang="en-US" sz="3200" baseline="30000" dirty="0"/>
              <a:t>* Work in progress for first chairs</a:t>
            </a:r>
            <a:endParaRPr lang="en-US" sz="3200" dirty="0"/>
          </a:p>
        </p:txBody>
      </p:sp>
    </p:spTree>
    <p:extLst>
      <p:ext uri="{BB962C8B-B14F-4D97-AF65-F5344CB8AC3E}">
        <p14:creationId xmlns:p14="http://schemas.microsoft.com/office/powerpoint/2010/main" val="1114155918"/>
      </p:ext>
    </p:extLst>
  </p:cSld>
  <p:clrMapOvr>
    <a:masterClrMapping/>
  </p:clrMapOvr>
  <mc:AlternateContent xmlns:mc="http://schemas.openxmlformats.org/markup-compatibility/2006">
    <mc:Choice xmlns:p14="http://schemas.microsoft.com/office/powerpoint/2010/main" Requires="p14">
      <p:transition spd="slow" p14:dur="2000" advTm="82715"/>
    </mc:Choice>
    <mc:Fallback>
      <p:transition spd="slow" advTm="8271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EEA3C4A-CCD9-4F70-8DFE-01125FFF5F0F}"/>
              </a:ext>
            </a:extLst>
          </p:cNvPr>
          <p:cNvSpPr txBox="1">
            <a:spLocks/>
          </p:cNvSpPr>
          <p:nvPr/>
        </p:nvSpPr>
        <p:spPr>
          <a:xfrm>
            <a:off x="285233" y="1507018"/>
            <a:ext cx="7944367" cy="4793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AI Conference at AMS Annual meeting</a:t>
            </a:r>
          </a:p>
          <a:p>
            <a:pPr lvl="1"/>
            <a:r>
              <a:rPr lang="en-US" dirty="0"/>
              <a:t>Yearly</a:t>
            </a:r>
          </a:p>
          <a:p>
            <a:pPr lvl="1"/>
            <a:r>
              <a:rPr lang="en-US" dirty="0"/>
              <a:t>Talks, posters, </a:t>
            </a:r>
            <a:r>
              <a:rPr lang="en-US" b="1" i="1" dirty="0"/>
              <a:t>panels</a:t>
            </a:r>
            <a:r>
              <a:rPr lang="en-US" dirty="0"/>
              <a:t>, science keynotes, …</a:t>
            </a:r>
          </a:p>
          <a:p>
            <a:pPr lvl="1"/>
            <a:r>
              <a:rPr lang="en-US" dirty="0"/>
              <a:t>Great for interdisciplinary nature of work</a:t>
            </a:r>
          </a:p>
          <a:p>
            <a:pPr lvl="1"/>
            <a:r>
              <a:rPr lang="en-US" dirty="0"/>
              <a:t>Joint sessions and events with other committees</a:t>
            </a:r>
          </a:p>
          <a:p>
            <a:r>
              <a:rPr lang="en-US" dirty="0"/>
              <a:t>Short Courses </a:t>
            </a:r>
          </a:p>
          <a:p>
            <a:pPr lvl="1"/>
            <a:r>
              <a:rPr lang="en-US" dirty="0"/>
              <a:t>Many are starting in the field/foundations</a:t>
            </a:r>
          </a:p>
          <a:p>
            <a:pPr lvl="1"/>
            <a:r>
              <a:rPr lang="en-US" dirty="0"/>
              <a:t>Boston 2020: hacking session?</a:t>
            </a:r>
          </a:p>
          <a:p>
            <a:r>
              <a:rPr lang="en-US" dirty="0"/>
              <a:t>AI Contests </a:t>
            </a:r>
          </a:p>
          <a:p>
            <a:pPr lvl="1"/>
            <a:r>
              <a:rPr lang="en-US" dirty="0"/>
              <a:t>Comparisons between techniques/approaches, what is most important</a:t>
            </a:r>
          </a:p>
        </p:txBody>
      </p:sp>
      <p:sp>
        <p:nvSpPr>
          <p:cNvPr id="4" name="Title 1">
            <a:extLst>
              <a:ext uri="{FF2B5EF4-FFF2-40B4-BE49-F238E27FC236}">
                <a16:creationId xmlns:a16="http://schemas.microsoft.com/office/drawing/2014/main" id="{4AE7F818-CEDA-46A7-B9DB-941201710F51}"/>
              </a:ext>
            </a:extLst>
          </p:cNvPr>
          <p:cNvSpPr txBox="1">
            <a:spLocks/>
          </p:cNvSpPr>
          <p:nvPr/>
        </p:nvSpPr>
        <p:spPr>
          <a:xfrm>
            <a:off x="267769" y="-55603"/>
            <a:ext cx="10972800" cy="11976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About the AMS AI Committee: Main Events</a:t>
            </a:r>
          </a:p>
        </p:txBody>
      </p:sp>
      <p:sp>
        <p:nvSpPr>
          <p:cNvPr id="5" name="Title 1">
            <a:extLst>
              <a:ext uri="{FF2B5EF4-FFF2-40B4-BE49-F238E27FC236}">
                <a16:creationId xmlns:a16="http://schemas.microsoft.com/office/drawing/2014/main" id="{0E36A496-AC04-406F-B8B6-2D55630E9111}"/>
              </a:ext>
            </a:extLst>
          </p:cNvPr>
          <p:cNvSpPr txBox="1">
            <a:spLocks/>
          </p:cNvSpPr>
          <p:nvPr/>
        </p:nvSpPr>
        <p:spPr>
          <a:xfrm>
            <a:off x="267769" y="1248720"/>
            <a:ext cx="10972800" cy="136828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p>
        </p:txBody>
      </p:sp>
      <p:sp>
        <p:nvSpPr>
          <p:cNvPr id="7" name="TextBox 6">
            <a:extLst>
              <a:ext uri="{FF2B5EF4-FFF2-40B4-BE49-F238E27FC236}">
                <a16:creationId xmlns:a16="http://schemas.microsoft.com/office/drawing/2014/main" id="{D12E54A1-4212-49D5-9037-56B2B94BADAE}"/>
              </a:ext>
            </a:extLst>
          </p:cNvPr>
          <p:cNvSpPr txBox="1"/>
          <p:nvPr/>
        </p:nvSpPr>
        <p:spPr>
          <a:xfrm>
            <a:off x="8701225" y="6304736"/>
            <a:ext cx="3161426" cy="369332"/>
          </a:xfrm>
          <a:prstGeom prst="rect">
            <a:avLst/>
          </a:prstGeom>
          <a:noFill/>
        </p:spPr>
        <p:txBody>
          <a:bodyPr wrap="square" rtlCol="0">
            <a:spAutoFit/>
          </a:bodyPr>
          <a:lstStyle/>
          <a:p>
            <a:pPr algn="ctr"/>
            <a:r>
              <a:rPr lang="en-US" b="1" dirty="0"/>
              <a:t>AMS AI Short Course 2019</a:t>
            </a:r>
          </a:p>
        </p:txBody>
      </p:sp>
      <p:sp>
        <p:nvSpPr>
          <p:cNvPr id="8" name="TextBox 7">
            <a:extLst>
              <a:ext uri="{FF2B5EF4-FFF2-40B4-BE49-F238E27FC236}">
                <a16:creationId xmlns:a16="http://schemas.microsoft.com/office/drawing/2014/main" id="{2A8A4717-4A3F-4BA2-ACA5-6F3D791BAF8D}"/>
              </a:ext>
            </a:extLst>
          </p:cNvPr>
          <p:cNvSpPr txBox="1"/>
          <p:nvPr/>
        </p:nvSpPr>
        <p:spPr>
          <a:xfrm>
            <a:off x="8701225" y="3429000"/>
            <a:ext cx="3161426" cy="369332"/>
          </a:xfrm>
          <a:prstGeom prst="rect">
            <a:avLst/>
          </a:prstGeom>
          <a:noFill/>
        </p:spPr>
        <p:txBody>
          <a:bodyPr wrap="square" rtlCol="0">
            <a:spAutoFit/>
          </a:bodyPr>
          <a:lstStyle/>
          <a:p>
            <a:pPr algn="ctr"/>
            <a:r>
              <a:rPr lang="en-US" b="1" dirty="0"/>
              <a:t>AMS AI Conference 2019</a:t>
            </a:r>
          </a:p>
        </p:txBody>
      </p:sp>
      <p:pic>
        <p:nvPicPr>
          <p:cNvPr id="9" name="Picture 8">
            <a:extLst>
              <a:ext uri="{FF2B5EF4-FFF2-40B4-BE49-F238E27FC236}">
                <a16:creationId xmlns:a16="http://schemas.microsoft.com/office/drawing/2014/main" id="{30C4B14C-A599-4746-83CA-C0CD18F87549}"/>
              </a:ext>
            </a:extLst>
          </p:cNvPr>
          <p:cNvPicPr>
            <a:picLocks noChangeAspect="1"/>
          </p:cNvPicPr>
          <p:nvPr/>
        </p:nvPicPr>
        <p:blipFill rotWithShape="1">
          <a:blip r:embed="rId2">
            <a:extLst>
              <a:ext uri="{28A0092B-C50C-407E-A947-70E740481C1C}">
                <a14:useLocalDpi xmlns:a14="http://schemas.microsoft.com/office/drawing/2010/main" val="0"/>
              </a:ext>
            </a:extLst>
          </a:blip>
          <a:srcRect t="8862"/>
          <a:stretch/>
        </p:blipFill>
        <p:spPr>
          <a:xfrm>
            <a:off x="8627422" y="1180703"/>
            <a:ext cx="3309032" cy="2263530"/>
          </a:xfrm>
          <a:prstGeom prst="rect">
            <a:avLst/>
          </a:prstGeom>
        </p:spPr>
      </p:pic>
      <p:pic>
        <p:nvPicPr>
          <p:cNvPr id="10" name="Picture 9">
            <a:extLst>
              <a:ext uri="{FF2B5EF4-FFF2-40B4-BE49-F238E27FC236}">
                <a16:creationId xmlns:a16="http://schemas.microsoft.com/office/drawing/2014/main" id="{E3F06D22-F5DD-496B-96AA-FB1A19D2096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7422" y="3850662"/>
            <a:ext cx="3309032" cy="2438036"/>
          </a:xfrm>
          <a:prstGeom prst="rect">
            <a:avLst/>
          </a:prstGeom>
          <a:noFill/>
          <a:ln>
            <a:noFill/>
          </a:ln>
        </p:spPr>
      </p:pic>
      <p:pic>
        <p:nvPicPr>
          <p:cNvPr id="11" name="Picture 10" descr="Committee on Artificial Intelligence Applications to Environmental Science - Scientific and Technological Activities Commission - Google Chrome">
            <a:extLst>
              <a:ext uri="{FF2B5EF4-FFF2-40B4-BE49-F238E27FC236}">
                <a16:creationId xmlns:a16="http://schemas.microsoft.com/office/drawing/2014/main" id="{5702ADDE-2459-4F6F-AC05-935ADC6105E3}"/>
              </a:ext>
            </a:extLst>
          </p:cNvPr>
          <p:cNvPicPr>
            <a:picLocks noChangeAspect="1"/>
          </p:cNvPicPr>
          <p:nvPr/>
        </p:nvPicPr>
        <p:blipFill rotWithShape="1">
          <a:blip r:embed="rId4">
            <a:extLst>
              <a:ext uri="{28A0092B-C50C-407E-A947-70E740481C1C}">
                <a14:useLocalDpi xmlns:a14="http://schemas.microsoft.com/office/drawing/2010/main" val="0"/>
              </a:ext>
            </a:extLst>
          </a:blip>
          <a:srcRect l="7190" t="23669" r="8689" b="75819"/>
          <a:stretch/>
        </p:blipFill>
        <p:spPr>
          <a:xfrm>
            <a:off x="0" y="987974"/>
            <a:ext cx="12192000" cy="62510"/>
          </a:xfrm>
          <a:prstGeom prst="rect">
            <a:avLst/>
          </a:prstGeom>
        </p:spPr>
      </p:pic>
    </p:spTree>
    <p:extLst>
      <p:ext uri="{BB962C8B-B14F-4D97-AF65-F5344CB8AC3E}">
        <p14:creationId xmlns:p14="http://schemas.microsoft.com/office/powerpoint/2010/main" val="2619531894"/>
      </p:ext>
    </p:extLst>
  </p:cSld>
  <p:clrMapOvr>
    <a:masterClrMapping/>
  </p:clrMapOvr>
  <mc:AlternateContent xmlns:mc="http://schemas.openxmlformats.org/markup-compatibility/2006">
    <mc:Choice xmlns:p14="http://schemas.microsoft.com/office/powerpoint/2010/main" Requires="p14">
      <p:transition spd="slow" p14:dur="2000" advTm="133990"/>
    </mc:Choice>
    <mc:Fallback>
      <p:transition spd="slow" advTm="13399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B0D31-2883-4D65-99B8-901ADCAC468C}"/>
              </a:ext>
            </a:extLst>
          </p:cNvPr>
          <p:cNvSpPr txBox="1">
            <a:spLocks/>
          </p:cNvSpPr>
          <p:nvPr/>
        </p:nvSpPr>
        <p:spPr>
          <a:xfrm>
            <a:off x="264494" y="-130630"/>
            <a:ext cx="11816728" cy="1331057"/>
          </a:xfrm>
          <a:prstGeom prst="rect">
            <a:avLst/>
          </a:prstGeom>
        </p:spPr>
        <p:txBody>
          <a:bodyPr vert="horz" lIns="91440" tIns="45720" rIns="91440" bIns="45720" rtlCol="0" anchor="ctr">
            <a:normAutofit fontScale="97500"/>
          </a:bodyPr>
          <a:lstStyle>
            <a:lvl1pPr>
              <a:lnSpc>
                <a:spcPct val="90000"/>
              </a:lnSpc>
              <a:spcBef>
                <a:spcPct val="0"/>
              </a:spcBef>
              <a:buNone/>
              <a:defRPr sz="4400" b="1">
                <a:latin typeface="+mj-lt"/>
                <a:ea typeface="+mj-ea"/>
                <a:cs typeface="+mj-cs"/>
              </a:defRPr>
            </a:lvl1pPr>
          </a:lstStyle>
          <a:p>
            <a:r>
              <a:rPr lang="en-US" sz="3600" dirty="0"/>
              <a:t>About the AMS AI Committee: Practices, Award, …</a:t>
            </a:r>
          </a:p>
        </p:txBody>
      </p:sp>
      <p:sp>
        <p:nvSpPr>
          <p:cNvPr id="3" name="Rectangle 2">
            <a:extLst>
              <a:ext uri="{FF2B5EF4-FFF2-40B4-BE49-F238E27FC236}">
                <a16:creationId xmlns:a16="http://schemas.microsoft.com/office/drawing/2014/main" id="{28D3AB86-D0D7-4157-A15B-CC53032FB043}"/>
              </a:ext>
            </a:extLst>
          </p:cNvPr>
          <p:cNvSpPr/>
          <p:nvPr/>
        </p:nvSpPr>
        <p:spPr>
          <a:xfrm>
            <a:off x="8553614" y="4795237"/>
            <a:ext cx="3527608" cy="2031325"/>
          </a:xfrm>
          <a:prstGeom prst="rect">
            <a:avLst/>
          </a:prstGeom>
        </p:spPr>
        <p:txBody>
          <a:bodyPr wrap="square">
            <a:spAutoFi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Presentation to </a:t>
            </a:r>
            <a:r>
              <a:rPr lang="en-US" b="1" i="1" dirty="0">
                <a:effectLst/>
                <a:latin typeface="Calibri" panose="020F0502020204030204" pitchFamily="34" charset="0"/>
                <a:ea typeface="Calibri" panose="020F0502020204030204" pitchFamily="34" charset="0"/>
                <a:cs typeface="Times New Roman" panose="02020603050405020304" pitchFamily="18" charset="0"/>
              </a:rPr>
              <a:t>Vladimir Krasnopolsky</a:t>
            </a:r>
            <a:r>
              <a:rPr lang="en-US" dirty="0">
                <a:effectLst/>
                <a:latin typeface="Calibri" panose="020F0502020204030204" pitchFamily="34" charset="0"/>
                <a:ea typeface="Calibri" panose="020F0502020204030204" pitchFamily="34" charset="0"/>
                <a:cs typeface="Times New Roman" panose="02020603050405020304" pitchFamily="18" charset="0"/>
              </a:rPr>
              <a:t> of a Distinguished Scientific Committee award (</a:t>
            </a:r>
            <a:r>
              <a:rPr lang="en-US" i="1" dirty="0">
                <a:effectLst/>
                <a:latin typeface="Calibri" panose="020F0502020204030204" pitchFamily="34" charset="0"/>
                <a:ea typeface="Calibri" panose="020F0502020204030204" pitchFamily="34" charset="0"/>
                <a:cs typeface="Times New Roman" panose="02020603050405020304" pitchFamily="18" charset="0"/>
              </a:rPr>
              <a:t>…</a:t>
            </a:r>
            <a:r>
              <a:rPr lang="en-US" i="1" dirty="0"/>
              <a:t>emulations of complex multidimensional mappings</a:t>
            </a:r>
            <a:r>
              <a:rPr lang="en-US" dirty="0"/>
              <a:t>) </a:t>
            </a:r>
            <a:r>
              <a:rPr lang="en-US" dirty="0">
                <a:effectLst/>
                <a:latin typeface="Calibri" panose="020F0502020204030204" pitchFamily="34" charset="0"/>
                <a:ea typeface="Calibri" panose="020F0502020204030204" pitchFamily="34" charset="0"/>
                <a:cs typeface="Times New Roman" panose="02020603050405020304" pitchFamily="18" charset="0"/>
              </a:rPr>
              <a:t>by </a:t>
            </a:r>
            <a:r>
              <a:rPr lang="en-US" b="1" i="1" dirty="0">
                <a:effectLst/>
                <a:latin typeface="Calibri" panose="020F0502020204030204" pitchFamily="34" charset="0"/>
                <a:ea typeface="Calibri" panose="020F0502020204030204" pitchFamily="34" charset="0"/>
                <a:cs typeface="Times New Roman" panose="02020603050405020304" pitchFamily="18" charset="0"/>
              </a:rPr>
              <a:t>Sue Haupt</a:t>
            </a:r>
            <a:r>
              <a:rPr lang="en-US" dirty="0">
                <a:effectLst/>
                <a:latin typeface="Calibri" panose="020F0502020204030204" pitchFamily="34" charset="0"/>
                <a:ea typeface="Calibri" panose="020F0502020204030204" pitchFamily="34" charset="0"/>
                <a:cs typeface="Times New Roman" panose="02020603050405020304" pitchFamily="18" charset="0"/>
              </a:rPr>
              <a:t>, former AI Committee Chair and 2019 AMS Fellow</a:t>
            </a:r>
            <a:endParaRPr lang="en-US" sz="3200" dirty="0"/>
          </a:p>
        </p:txBody>
      </p:sp>
      <p:pic>
        <p:nvPicPr>
          <p:cNvPr id="5" name="Picture 4">
            <a:extLst>
              <a:ext uri="{FF2B5EF4-FFF2-40B4-BE49-F238E27FC236}">
                <a16:creationId xmlns:a16="http://schemas.microsoft.com/office/drawing/2014/main" id="{B1955C95-D62F-44EE-A9E6-6736C0D04890}"/>
              </a:ext>
            </a:extLst>
          </p:cNvPr>
          <p:cNvPicPr>
            <a:picLocks noChangeAspect="1"/>
          </p:cNvPicPr>
          <p:nvPr/>
        </p:nvPicPr>
        <p:blipFill rotWithShape="1">
          <a:blip r:embed="rId3">
            <a:extLst>
              <a:ext uri="{28A0092B-C50C-407E-A947-70E740481C1C}">
                <a14:useLocalDpi xmlns:a14="http://schemas.microsoft.com/office/drawing/2010/main" val="0"/>
              </a:ext>
            </a:extLst>
          </a:blip>
          <a:srcRect t="10238" r="8312" b="30781"/>
          <a:stretch/>
        </p:blipFill>
        <p:spPr>
          <a:xfrm>
            <a:off x="8553615" y="1400474"/>
            <a:ext cx="3527607" cy="3325400"/>
          </a:xfrm>
          <a:prstGeom prst="rect">
            <a:avLst/>
          </a:prstGeom>
        </p:spPr>
      </p:pic>
      <p:sp>
        <p:nvSpPr>
          <p:cNvPr id="6" name="TextBox 5">
            <a:extLst>
              <a:ext uri="{FF2B5EF4-FFF2-40B4-BE49-F238E27FC236}">
                <a16:creationId xmlns:a16="http://schemas.microsoft.com/office/drawing/2014/main" id="{37708CCD-7C8E-4DE2-B4C6-DB474BA1A73E}"/>
              </a:ext>
            </a:extLst>
          </p:cNvPr>
          <p:cNvSpPr txBox="1"/>
          <p:nvPr/>
        </p:nvSpPr>
        <p:spPr>
          <a:xfrm>
            <a:off x="264494" y="1127342"/>
            <a:ext cx="7951458" cy="6217087"/>
          </a:xfrm>
          <a:prstGeom prst="rect">
            <a:avLst/>
          </a:prstGeom>
          <a:noFill/>
        </p:spPr>
        <p:txBody>
          <a:bodyPr wrap="square" rtlCol="0">
            <a:spAutoFit/>
          </a:bodyPr>
          <a:lstStyle/>
          <a:p>
            <a:pPr marL="285750" indent="-285750">
              <a:buFontTx/>
              <a:buChar char="-"/>
            </a:pPr>
            <a:r>
              <a:rPr lang="en-US" sz="2600" dirty="0"/>
              <a:t>AMS AI STAC Awards:</a:t>
            </a:r>
          </a:p>
          <a:p>
            <a:pPr marL="742950" lvl="1" indent="-285750">
              <a:buFontTx/>
              <a:buChar char="-"/>
            </a:pPr>
            <a:r>
              <a:rPr lang="en-US" sz="2200" dirty="0"/>
              <a:t>Recognition of meritorious scientists in our young field</a:t>
            </a:r>
          </a:p>
          <a:p>
            <a:pPr marL="285750" indent="-285750">
              <a:spcBef>
                <a:spcPts val="1200"/>
              </a:spcBef>
              <a:buFontTx/>
              <a:buChar char="-"/>
            </a:pPr>
            <a:r>
              <a:rPr lang="en-US" sz="2600" dirty="0"/>
              <a:t>AMS AI Practices:</a:t>
            </a:r>
          </a:p>
          <a:p>
            <a:pPr marL="742950" lvl="1" indent="-285750">
              <a:buFontTx/>
              <a:buChar char="-"/>
            </a:pPr>
            <a:r>
              <a:rPr lang="en-US" sz="2200" dirty="0"/>
              <a:t>Committee members overlapping with other AMS committees (STAT, HPC, PYTHON, WAF/NWP, …)</a:t>
            </a:r>
          </a:p>
          <a:p>
            <a:pPr marL="742950" lvl="1" indent="-285750">
              <a:buFontTx/>
              <a:buChar char="-"/>
            </a:pPr>
            <a:r>
              <a:rPr lang="en-US" sz="2200" dirty="0"/>
              <a:t>Wide open committee: meetings/luncheons/dinners</a:t>
            </a:r>
          </a:p>
          <a:p>
            <a:pPr marL="742950" lvl="1" indent="-285750">
              <a:buFontTx/>
              <a:buChar char="-"/>
            </a:pPr>
            <a:r>
              <a:rPr lang="en-US" sz="2200" dirty="0"/>
              <a:t>Goal of serving a community</a:t>
            </a:r>
          </a:p>
          <a:p>
            <a:pPr marL="285750" indent="-285750">
              <a:spcBef>
                <a:spcPts val="1200"/>
              </a:spcBef>
              <a:buFontTx/>
              <a:buChar char="-"/>
            </a:pPr>
            <a:r>
              <a:rPr lang="en-US" sz="2600" dirty="0"/>
              <a:t>Take on new challenges: </a:t>
            </a:r>
          </a:p>
          <a:p>
            <a:pPr marL="742950" lvl="1" indent="-285750">
              <a:buFontTx/>
              <a:buChar char="-"/>
            </a:pPr>
            <a:r>
              <a:rPr lang="en-US" sz="2200" dirty="0"/>
              <a:t>EnviRoNet, IAC, leverage the AMS AI committee to provide feedback and guidance</a:t>
            </a:r>
          </a:p>
          <a:p>
            <a:pPr marL="285750" indent="-285750">
              <a:spcBef>
                <a:spcPts val="1200"/>
              </a:spcBef>
              <a:buFontTx/>
              <a:buChar char="-"/>
            </a:pPr>
            <a:r>
              <a:rPr lang="en-US" sz="2600" dirty="0"/>
              <a:t>Diversity: the good and the challenge </a:t>
            </a:r>
          </a:p>
          <a:p>
            <a:pPr marL="742950" lvl="1" indent="-285750">
              <a:buFontTx/>
              <a:buChar char="-"/>
            </a:pPr>
            <a:r>
              <a:rPr lang="en-US" sz="2200" dirty="0"/>
              <a:t>Academia (5), private sector (6), national lab (1), students (2)</a:t>
            </a:r>
          </a:p>
          <a:p>
            <a:pPr marL="742950" lvl="1" indent="-285750">
              <a:buFontTx/>
              <a:buChar char="-"/>
            </a:pPr>
            <a:r>
              <a:rPr lang="en-US" sz="2200" dirty="0"/>
              <a:t>Early career (4), mid career (4), senior (5)</a:t>
            </a:r>
          </a:p>
          <a:p>
            <a:pPr marL="742950" lvl="1" indent="-285750">
              <a:buFontTx/>
              <a:buChar char="-"/>
            </a:pPr>
            <a:r>
              <a:rPr lang="en-US" sz="2200" dirty="0"/>
              <a:t>Men (11), women (3) </a:t>
            </a:r>
          </a:p>
          <a:p>
            <a:pPr marL="742950" lvl="1" indent="-285750">
              <a:buFontTx/>
              <a:buChar char="-"/>
            </a:pPr>
            <a:endParaRPr lang="en-US" sz="2200" dirty="0"/>
          </a:p>
          <a:p>
            <a:pPr marL="285750" indent="-285750">
              <a:buFontTx/>
              <a:buChar char="-"/>
            </a:pPr>
            <a:endParaRPr lang="en-US" sz="2200" dirty="0"/>
          </a:p>
        </p:txBody>
      </p:sp>
      <p:pic>
        <p:nvPicPr>
          <p:cNvPr id="7" name="Picture 6" descr="Committee on Artificial Intelligence Applications to Environmental Science - Scientific and Technological Activities Commission - Google Chrome">
            <a:extLst>
              <a:ext uri="{FF2B5EF4-FFF2-40B4-BE49-F238E27FC236}">
                <a16:creationId xmlns:a16="http://schemas.microsoft.com/office/drawing/2014/main" id="{A6C39184-241F-42F5-A6D5-8AB5E3948D15}"/>
              </a:ext>
            </a:extLst>
          </p:cNvPr>
          <p:cNvPicPr>
            <a:picLocks noChangeAspect="1"/>
          </p:cNvPicPr>
          <p:nvPr/>
        </p:nvPicPr>
        <p:blipFill rotWithShape="1">
          <a:blip r:embed="rId4">
            <a:extLst>
              <a:ext uri="{28A0092B-C50C-407E-A947-70E740481C1C}">
                <a14:useLocalDpi xmlns:a14="http://schemas.microsoft.com/office/drawing/2010/main" val="0"/>
              </a:ext>
            </a:extLst>
          </a:blip>
          <a:srcRect l="7190" t="23669" r="8689" b="75819"/>
          <a:stretch/>
        </p:blipFill>
        <p:spPr>
          <a:xfrm>
            <a:off x="0" y="987974"/>
            <a:ext cx="12192000" cy="62510"/>
          </a:xfrm>
          <a:prstGeom prst="rect">
            <a:avLst/>
          </a:prstGeom>
        </p:spPr>
      </p:pic>
    </p:spTree>
    <p:extLst>
      <p:ext uri="{BB962C8B-B14F-4D97-AF65-F5344CB8AC3E}">
        <p14:creationId xmlns:p14="http://schemas.microsoft.com/office/powerpoint/2010/main" val="3609755320"/>
      </p:ext>
    </p:extLst>
  </p:cSld>
  <p:clrMapOvr>
    <a:masterClrMapping/>
  </p:clrMapOvr>
  <mc:AlternateContent xmlns:mc="http://schemas.openxmlformats.org/markup-compatibility/2006">
    <mc:Choice xmlns:p14="http://schemas.microsoft.com/office/powerpoint/2010/main" Requires="p14">
      <p:transition spd="slow" p14:dur="2000" advTm="130819"/>
    </mc:Choice>
    <mc:Fallback>
      <p:transition spd="slow" advTm="1308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491690-EFAA-45FB-8668-83BEB2518E68}"/>
              </a:ext>
            </a:extLst>
          </p:cNvPr>
          <p:cNvSpPr txBox="1"/>
          <p:nvPr/>
        </p:nvSpPr>
        <p:spPr>
          <a:xfrm>
            <a:off x="193550" y="261942"/>
            <a:ext cx="11789182" cy="584775"/>
          </a:xfrm>
          <a:prstGeom prst="rect">
            <a:avLst/>
          </a:prstGeom>
          <a:noFill/>
        </p:spPr>
        <p:txBody>
          <a:bodyPr wrap="square" rtlCol="0">
            <a:spAutoFit/>
          </a:bodyPr>
          <a:lstStyle/>
          <a:p>
            <a:pPr algn="ctr"/>
            <a:r>
              <a:rPr lang="en-US" sz="3200" b="1" dirty="0"/>
              <a:t>AMS AI Workshop and Short Courses: 1985 – Boston 2020 …..</a:t>
            </a:r>
          </a:p>
        </p:txBody>
      </p:sp>
      <p:sp>
        <p:nvSpPr>
          <p:cNvPr id="5" name="TextBox 4">
            <a:extLst>
              <a:ext uri="{FF2B5EF4-FFF2-40B4-BE49-F238E27FC236}">
                <a16:creationId xmlns:a16="http://schemas.microsoft.com/office/drawing/2014/main" id="{E3CE4391-E327-4DD8-98AE-4F7AA9F914B9}"/>
              </a:ext>
            </a:extLst>
          </p:cNvPr>
          <p:cNvSpPr txBox="1"/>
          <p:nvPr/>
        </p:nvSpPr>
        <p:spPr>
          <a:xfrm>
            <a:off x="1062270" y="1188585"/>
            <a:ext cx="4129069" cy="461665"/>
          </a:xfrm>
          <a:prstGeom prst="rect">
            <a:avLst/>
          </a:prstGeom>
          <a:noFill/>
        </p:spPr>
        <p:txBody>
          <a:bodyPr wrap="square" rtlCol="0">
            <a:spAutoFit/>
          </a:bodyPr>
          <a:lstStyle/>
          <a:p>
            <a:pPr algn="ctr"/>
            <a:r>
              <a:rPr lang="en-US" sz="2400" b="1" dirty="0">
                <a:solidFill>
                  <a:srgbClr val="D20000"/>
                </a:solidFill>
              </a:rPr>
              <a:t>Boulder 1987: AIRES II</a:t>
            </a:r>
          </a:p>
        </p:txBody>
      </p:sp>
      <p:pic>
        <p:nvPicPr>
          <p:cNvPr id="6" name="Picture 5">
            <a:extLst>
              <a:ext uri="{FF2B5EF4-FFF2-40B4-BE49-F238E27FC236}">
                <a16:creationId xmlns:a16="http://schemas.microsoft.com/office/drawing/2014/main" id="{E0BFFB83-7BBC-4647-8792-672B1EDF3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383" y="1648856"/>
            <a:ext cx="6070374" cy="1963202"/>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B70D922-3D43-416F-8C6E-AD1F7B3B8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207" y="1101012"/>
            <a:ext cx="5349704" cy="5441152"/>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D332572A-C70C-49CC-A5A3-7F6D4D17A735}"/>
              </a:ext>
            </a:extLst>
          </p:cNvPr>
          <p:cNvSpPr txBox="1"/>
          <p:nvPr/>
        </p:nvSpPr>
        <p:spPr>
          <a:xfrm>
            <a:off x="332509" y="3638356"/>
            <a:ext cx="5821646"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t>Goals: </a:t>
            </a:r>
          </a:p>
          <a:p>
            <a:pPr marL="742950" lvl="1" indent="-285750">
              <a:buFont typeface="Arial" panose="020B0604020202020204" pitchFamily="34" charset="0"/>
              <a:buChar char="•"/>
            </a:pPr>
            <a:r>
              <a:rPr lang="en-US" dirty="0"/>
              <a:t>Forum for ongoing AI work in environmental  sciences &amp; promising directions</a:t>
            </a:r>
          </a:p>
          <a:p>
            <a:pPr marL="742950" lvl="1" indent="-285750">
              <a:buFont typeface="Arial" panose="020B0604020202020204" pitchFamily="34" charset="0"/>
              <a:buChar char="•"/>
            </a:pPr>
            <a:r>
              <a:rPr lang="en-US" dirty="0"/>
              <a:t>Give newcomers survey of state of the art</a:t>
            </a:r>
          </a:p>
          <a:p>
            <a:pPr marL="285750" indent="-285750">
              <a:buFont typeface="Arial" panose="020B0604020202020204" pitchFamily="34" charset="0"/>
              <a:buChar char="•"/>
            </a:pPr>
            <a:r>
              <a:rPr lang="en-US" b="1" dirty="0"/>
              <a:t>Other info:</a:t>
            </a:r>
          </a:p>
          <a:p>
            <a:pPr marL="742950" lvl="1" indent="-285750">
              <a:buFont typeface="Arial" panose="020B0604020202020204" pitchFamily="34" charset="0"/>
              <a:buChar char="•"/>
            </a:pPr>
            <a:r>
              <a:rPr lang="en-US" dirty="0"/>
              <a:t>80 participants</a:t>
            </a:r>
          </a:p>
          <a:p>
            <a:pPr marL="742950" lvl="1" indent="-285750">
              <a:buFont typeface="Arial" panose="020B0604020202020204" pitchFamily="34" charset="0"/>
              <a:buChar char="•"/>
            </a:pPr>
            <a:r>
              <a:rPr lang="en-US" dirty="0"/>
              <a:t>Meteorology, hydrology, environmental protection, and uses of intelligent data base</a:t>
            </a:r>
          </a:p>
          <a:p>
            <a:pPr marL="742950" lvl="1" indent="-285750">
              <a:buFont typeface="Arial" panose="020B0604020202020204" pitchFamily="34" charset="0"/>
              <a:buChar char="•"/>
            </a:pPr>
            <a:r>
              <a:rPr lang="en-US" dirty="0"/>
              <a:t>Emphasis on expert systems &amp; their inference engines</a:t>
            </a:r>
          </a:p>
          <a:p>
            <a:pPr marL="742950" lvl="1" indent="-285750">
              <a:buFont typeface="Arial" panose="020B0604020202020204" pitchFamily="34" charset="0"/>
              <a:buChar char="•"/>
            </a:pPr>
            <a:r>
              <a:rPr lang="en-US" dirty="0"/>
              <a:t>One mention of neural nets (K. Young, univ. Arizona)</a:t>
            </a:r>
          </a:p>
        </p:txBody>
      </p:sp>
      <p:pic>
        <p:nvPicPr>
          <p:cNvPr id="10" name="Picture 9" descr="Committee on Artificial Intelligence Applications to Environmental Science - Scientific and Technological Activities Commission - Google Chrome">
            <a:extLst>
              <a:ext uri="{FF2B5EF4-FFF2-40B4-BE49-F238E27FC236}">
                <a16:creationId xmlns:a16="http://schemas.microsoft.com/office/drawing/2014/main" id="{FBEDB045-C923-410B-9B53-A5771ACC7802}"/>
              </a:ext>
            </a:extLst>
          </p:cNvPr>
          <p:cNvPicPr>
            <a:picLocks noChangeAspect="1"/>
          </p:cNvPicPr>
          <p:nvPr/>
        </p:nvPicPr>
        <p:blipFill rotWithShape="1">
          <a:blip r:embed="rId5">
            <a:extLst>
              <a:ext uri="{28A0092B-C50C-407E-A947-70E740481C1C}">
                <a14:useLocalDpi xmlns:a14="http://schemas.microsoft.com/office/drawing/2010/main" val="0"/>
              </a:ext>
            </a:extLst>
          </a:blip>
          <a:srcRect l="7190" t="23669" r="8689" b="75819"/>
          <a:stretch/>
        </p:blipFill>
        <p:spPr>
          <a:xfrm>
            <a:off x="0" y="987974"/>
            <a:ext cx="12192000" cy="62510"/>
          </a:xfrm>
          <a:prstGeom prst="rect">
            <a:avLst/>
          </a:prstGeom>
        </p:spPr>
      </p:pic>
      <p:sp>
        <p:nvSpPr>
          <p:cNvPr id="11" name="Rectangle 10">
            <a:extLst>
              <a:ext uri="{FF2B5EF4-FFF2-40B4-BE49-F238E27FC236}">
                <a16:creationId xmlns:a16="http://schemas.microsoft.com/office/drawing/2014/main" id="{32D3A72E-355C-4155-8686-8682D6CC31DB}"/>
              </a:ext>
            </a:extLst>
          </p:cNvPr>
          <p:cNvSpPr/>
          <p:nvPr/>
        </p:nvSpPr>
        <p:spPr>
          <a:xfrm>
            <a:off x="6817250" y="6565558"/>
            <a:ext cx="5177887" cy="307777"/>
          </a:xfrm>
          <a:prstGeom prst="rect">
            <a:avLst/>
          </a:prstGeom>
        </p:spPr>
        <p:txBody>
          <a:bodyPr wrap="square">
            <a:spAutoFit/>
          </a:bodyPr>
          <a:lstStyle/>
          <a:p>
            <a:r>
              <a:rPr lang="en-US" sz="1400" dirty="0">
                <a:hlinkClick r:id="rId6"/>
              </a:rPr>
              <a:t>https://journals.ametsoc.org/doi/pdf/10.1175/1520-0477-69.5.508</a:t>
            </a:r>
            <a:endParaRPr lang="en-US" sz="1400" dirty="0"/>
          </a:p>
        </p:txBody>
      </p:sp>
    </p:spTree>
    <p:extLst>
      <p:ext uri="{BB962C8B-B14F-4D97-AF65-F5344CB8AC3E}">
        <p14:creationId xmlns:p14="http://schemas.microsoft.com/office/powerpoint/2010/main" val="3183246100"/>
      </p:ext>
    </p:extLst>
  </p:cSld>
  <p:clrMapOvr>
    <a:masterClrMapping/>
  </p:clrMapOvr>
  <mc:AlternateContent xmlns:mc="http://schemas.openxmlformats.org/markup-compatibility/2006">
    <mc:Choice xmlns:p14="http://schemas.microsoft.com/office/powerpoint/2010/main" Requires="p14">
      <p:transition spd="slow" p14:dur="2000" advTm="72661"/>
    </mc:Choice>
    <mc:Fallback>
      <p:transition spd="slow" advTm="7266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86A394-B881-43DE-955D-94165837A8A7}"/>
              </a:ext>
            </a:extLst>
          </p:cNvPr>
          <p:cNvSpPr txBox="1"/>
          <p:nvPr/>
        </p:nvSpPr>
        <p:spPr>
          <a:xfrm>
            <a:off x="5606751" y="1558801"/>
            <a:ext cx="6294474" cy="3170099"/>
          </a:xfrm>
          <a:prstGeom prst="rect">
            <a:avLst/>
          </a:prstGeom>
          <a:noFill/>
        </p:spPr>
        <p:txBody>
          <a:bodyPr wrap="square" rtlCol="0">
            <a:spAutoFit/>
          </a:bodyPr>
          <a:lstStyle/>
          <a:p>
            <a:r>
              <a:rPr lang="en-US" sz="2000" b="1" dirty="0"/>
              <a:t>1998: 8 Sessions – 47 Presentations</a:t>
            </a:r>
          </a:p>
          <a:p>
            <a:pPr marL="285750" indent="-285750">
              <a:buFont typeface="Arial" panose="020B0604020202020204" pitchFamily="34" charset="0"/>
              <a:buChar char="•"/>
            </a:pPr>
            <a:r>
              <a:rPr lang="en-US" sz="2000" dirty="0"/>
              <a:t>Artificial Neural Nets for Precipitation Forecasts</a:t>
            </a:r>
          </a:p>
          <a:p>
            <a:pPr marL="285750" indent="-285750">
              <a:buFont typeface="Arial" panose="020B0604020202020204" pitchFamily="34" charset="0"/>
              <a:buChar char="•"/>
            </a:pPr>
            <a:r>
              <a:rPr lang="en-US" sz="2000" dirty="0"/>
              <a:t>Artificial Neural Nets for Satellite Retrieval and Pattern Recognition</a:t>
            </a:r>
          </a:p>
          <a:p>
            <a:pPr marL="285750" indent="-285750">
              <a:buFont typeface="Arial" panose="020B0604020202020204" pitchFamily="34" charset="0"/>
              <a:buChar char="•"/>
            </a:pPr>
            <a:r>
              <a:rPr lang="en-US" sz="2000" dirty="0"/>
              <a:t>Climate Classification and Prediction</a:t>
            </a:r>
          </a:p>
          <a:p>
            <a:pPr marL="285750" indent="-285750">
              <a:buFont typeface="Arial" panose="020B0604020202020204" pitchFamily="34" charset="0"/>
              <a:buChar char="•"/>
            </a:pPr>
            <a:r>
              <a:rPr lang="en-US" sz="2000" dirty="0"/>
              <a:t>Decision Aids and Natural Language Systems</a:t>
            </a:r>
          </a:p>
          <a:p>
            <a:pPr marL="285750" indent="-285750">
              <a:buFont typeface="Arial" panose="020B0604020202020204" pitchFamily="34" charset="0"/>
              <a:buChar char="•"/>
            </a:pPr>
            <a:r>
              <a:rPr lang="en-US" sz="2000" dirty="0"/>
              <a:t>Image Processing</a:t>
            </a:r>
          </a:p>
          <a:p>
            <a:pPr marL="285750" indent="-285750">
              <a:buFont typeface="Arial" panose="020B0604020202020204" pitchFamily="34" charset="0"/>
              <a:buChar char="•"/>
            </a:pPr>
            <a:r>
              <a:rPr lang="en-US" sz="2000" dirty="0"/>
              <a:t>Poster</a:t>
            </a:r>
          </a:p>
          <a:p>
            <a:pPr marL="285750" indent="-285750">
              <a:buFont typeface="Arial" panose="020B0604020202020204" pitchFamily="34" charset="0"/>
              <a:buChar char="•"/>
            </a:pPr>
            <a:r>
              <a:rPr lang="en-US" sz="2000" dirty="0"/>
              <a:t>The Human Element in Forecasting</a:t>
            </a:r>
          </a:p>
          <a:p>
            <a:pPr marL="285750" indent="-285750">
              <a:buFont typeface="Arial" panose="020B0604020202020204" pitchFamily="34" charset="0"/>
              <a:buChar char="•"/>
            </a:pPr>
            <a:r>
              <a:rPr lang="en-US" sz="2000" dirty="0"/>
              <a:t>Intelligent Statistics (joint with PROB/STAT)</a:t>
            </a:r>
          </a:p>
        </p:txBody>
      </p:sp>
      <p:sp>
        <p:nvSpPr>
          <p:cNvPr id="5" name="TextBox 4">
            <a:extLst>
              <a:ext uri="{FF2B5EF4-FFF2-40B4-BE49-F238E27FC236}">
                <a16:creationId xmlns:a16="http://schemas.microsoft.com/office/drawing/2014/main" id="{65E31188-1D34-4233-A200-E27258BA8D15}"/>
              </a:ext>
            </a:extLst>
          </p:cNvPr>
          <p:cNvSpPr txBox="1"/>
          <p:nvPr/>
        </p:nvSpPr>
        <p:spPr>
          <a:xfrm>
            <a:off x="5606751" y="5143393"/>
            <a:ext cx="6294474" cy="1200329"/>
          </a:xfrm>
          <a:prstGeom prst="rect">
            <a:avLst/>
          </a:prstGeom>
          <a:noFill/>
        </p:spPr>
        <p:txBody>
          <a:bodyPr wrap="square" rtlCol="0">
            <a:spAutoFit/>
          </a:bodyPr>
          <a:lstStyle/>
          <a:p>
            <a:r>
              <a:rPr lang="en-US" b="1" dirty="0"/>
              <a:t>Including:</a:t>
            </a:r>
          </a:p>
          <a:p>
            <a:r>
              <a:rPr lang="en-US" dirty="0"/>
              <a:t>“Neural Networks as a Generic Tool for Satellite Retrieval Algorithm Development and for Direct Assimilation of Satellite Data into Numerical Models”, </a:t>
            </a:r>
            <a:r>
              <a:rPr lang="en-US" b="1" i="1" dirty="0"/>
              <a:t>V.M. Krasnopolsky</a:t>
            </a:r>
          </a:p>
        </p:txBody>
      </p:sp>
      <p:sp>
        <p:nvSpPr>
          <p:cNvPr id="6" name="TextBox 5">
            <a:extLst>
              <a:ext uri="{FF2B5EF4-FFF2-40B4-BE49-F238E27FC236}">
                <a16:creationId xmlns:a16="http://schemas.microsoft.com/office/drawing/2014/main" id="{DBED72B3-10C6-4230-B566-C75A52C3CB39}"/>
              </a:ext>
            </a:extLst>
          </p:cNvPr>
          <p:cNvSpPr txBox="1"/>
          <p:nvPr/>
        </p:nvSpPr>
        <p:spPr>
          <a:xfrm>
            <a:off x="5452376" y="31421"/>
            <a:ext cx="6469037" cy="1015663"/>
          </a:xfrm>
          <a:prstGeom prst="rect">
            <a:avLst/>
          </a:prstGeom>
          <a:noFill/>
        </p:spPr>
        <p:txBody>
          <a:bodyPr wrap="square" rtlCol="0">
            <a:spAutoFit/>
          </a:bodyPr>
          <a:lstStyle/>
          <a:p>
            <a:pPr algn="ctr"/>
            <a:r>
              <a:rPr lang="en-US" sz="3200" b="1" dirty="0"/>
              <a:t>AMS AI Conferences</a:t>
            </a:r>
            <a:endParaRPr lang="en-US" sz="2800" b="1" dirty="0"/>
          </a:p>
          <a:p>
            <a:pPr algn="ctr"/>
            <a:r>
              <a:rPr lang="en-US" sz="2800" b="1" dirty="0"/>
              <a:t>1998 – Boston 2020 …..</a:t>
            </a:r>
          </a:p>
        </p:txBody>
      </p:sp>
      <p:pic>
        <p:nvPicPr>
          <p:cNvPr id="8" name="Picture 7" descr="Committee on Artificial Intelligence Applications to Environmental Science - Scientific and Technological Activities Commission - Google Chrome">
            <a:extLst>
              <a:ext uri="{FF2B5EF4-FFF2-40B4-BE49-F238E27FC236}">
                <a16:creationId xmlns:a16="http://schemas.microsoft.com/office/drawing/2014/main" id="{902EF563-6C43-472E-984B-A23EA664E838}"/>
              </a:ext>
            </a:extLst>
          </p:cNvPr>
          <p:cNvPicPr>
            <a:picLocks/>
          </p:cNvPicPr>
          <p:nvPr/>
        </p:nvPicPr>
        <p:blipFill rotWithShape="1">
          <a:blip r:embed="rId2">
            <a:extLst>
              <a:ext uri="{28A0092B-C50C-407E-A947-70E740481C1C}">
                <a14:useLocalDpi xmlns:a14="http://schemas.microsoft.com/office/drawing/2010/main" val="0"/>
              </a:ext>
            </a:extLst>
          </a:blip>
          <a:srcRect l="7190" t="23669" r="8689" b="75819"/>
          <a:stretch/>
        </p:blipFill>
        <p:spPr>
          <a:xfrm>
            <a:off x="5349717" y="1175040"/>
            <a:ext cx="6858000" cy="64008"/>
          </a:xfrm>
          <a:prstGeom prst="rect">
            <a:avLst/>
          </a:prstGeom>
        </p:spPr>
      </p:pic>
      <p:pic>
        <p:nvPicPr>
          <p:cNvPr id="3" name="Picture 2">
            <a:extLst>
              <a:ext uri="{FF2B5EF4-FFF2-40B4-BE49-F238E27FC236}">
                <a16:creationId xmlns:a16="http://schemas.microsoft.com/office/drawing/2014/main" id="{DD0846D6-1309-4D4F-8549-929571AA84DC}"/>
              </a:ext>
            </a:extLst>
          </p:cNvPr>
          <p:cNvPicPr>
            <a:picLocks noChangeAspect="1"/>
          </p:cNvPicPr>
          <p:nvPr/>
        </p:nvPicPr>
        <p:blipFill rotWithShape="1">
          <a:blip r:embed="rId3">
            <a:extLst>
              <a:ext uri="{28A0092B-C50C-407E-A947-70E740481C1C}">
                <a14:useLocalDpi xmlns:a14="http://schemas.microsoft.com/office/drawing/2010/main" val="0"/>
              </a:ext>
            </a:extLst>
          </a:blip>
          <a:srcRect l="1404" t="1240" r="-26" b="1086"/>
          <a:stretch/>
        </p:blipFill>
        <p:spPr>
          <a:xfrm>
            <a:off x="17583" y="16020"/>
            <a:ext cx="5283157" cy="67540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3735629"/>
      </p:ext>
    </p:extLst>
  </p:cSld>
  <p:clrMapOvr>
    <a:masterClrMapping/>
  </p:clrMapOvr>
  <mc:AlternateContent xmlns:mc="http://schemas.openxmlformats.org/markup-compatibility/2006">
    <mc:Choice xmlns:p14="http://schemas.microsoft.com/office/powerpoint/2010/main" Requires="p14">
      <p:transition spd="slow" p14:dur="2000" advTm="65658"/>
    </mc:Choice>
    <mc:Fallback>
      <p:transition spd="slow" advTm="6565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5855BD85-42D4-415E-A13B-11B35413C3D9}"/>
              </a:ext>
            </a:extLst>
          </p:cNvPr>
          <p:cNvGraphicFramePr>
            <a:graphicFrameLocks/>
          </p:cNvGraphicFramePr>
          <p:nvPr>
            <p:extLst>
              <p:ext uri="{D42A27DB-BD31-4B8C-83A1-F6EECF244321}">
                <p14:modId xmlns:p14="http://schemas.microsoft.com/office/powerpoint/2010/main" val="2022828871"/>
              </p:ext>
            </p:extLst>
          </p:nvPr>
        </p:nvGraphicFramePr>
        <p:xfrm>
          <a:off x="80553" y="1333912"/>
          <a:ext cx="11273247" cy="5339715"/>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949310B-CCF5-475A-8218-6E8865A313DC}"/>
              </a:ext>
            </a:extLst>
          </p:cNvPr>
          <p:cNvSpPr>
            <a:spLocks noGrp="1"/>
          </p:cNvSpPr>
          <p:nvPr>
            <p:ph type="title"/>
          </p:nvPr>
        </p:nvSpPr>
        <p:spPr>
          <a:xfrm>
            <a:off x="838200" y="-98515"/>
            <a:ext cx="10515600" cy="1325563"/>
          </a:xfrm>
        </p:spPr>
        <p:txBody>
          <a:bodyPr/>
          <a:lstStyle/>
          <a:p>
            <a:r>
              <a:rPr lang="en-US" b="1" dirty="0"/>
              <a:t>AMS AI Conference through Time</a:t>
            </a:r>
          </a:p>
        </p:txBody>
      </p:sp>
      <p:sp>
        <p:nvSpPr>
          <p:cNvPr id="3" name="Content Placeholder 2">
            <a:extLst>
              <a:ext uri="{FF2B5EF4-FFF2-40B4-BE49-F238E27FC236}">
                <a16:creationId xmlns:a16="http://schemas.microsoft.com/office/drawing/2014/main" id="{73FEBCA2-C412-497E-8FAB-CFDC105286DF}"/>
              </a:ext>
            </a:extLst>
          </p:cNvPr>
          <p:cNvSpPr>
            <a:spLocks noGrp="1"/>
          </p:cNvSpPr>
          <p:nvPr>
            <p:ph idx="1"/>
          </p:nvPr>
        </p:nvSpPr>
        <p:spPr>
          <a:xfrm>
            <a:off x="662341" y="1825625"/>
            <a:ext cx="7422883" cy="487912"/>
          </a:xfrm>
        </p:spPr>
        <p:txBody>
          <a:bodyPr>
            <a:noAutofit/>
          </a:bodyPr>
          <a:lstStyle/>
          <a:p>
            <a:pPr marL="0" indent="0">
              <a:buNone/>
            </a:pPr>
            <a:r>
              <a:rPr lang="en-US" sz="3200" b="1" dirty="0">
                <a:solidFill>
                  <a:srgbClr val="0070C0"/>
                </a:solidFill>
              </a:rPr>
              <a:t># Presentations at AMS AI Conferences</a:t>
            </a:r>
          </a:p>
        </p:txBody>
      </p:sp>
      <p:pic>
        <p:nvPicPr>
          <p:cNvPr id="4" name="Picture 3" descr="Committee on Artificial Intelligence Applications to Environmental Science - Scientific and Technological Activities Commission - Google Chrome">
            <a:extLst>
              <a:ext uri="{FF2B5EF4-FFF2-40B4-BE49-F238E27FC236}">
                <a16:creationId xmlns:a16="http://schemas.microsoft.com/office/drawing/2014/main" id="{EB639A25-1427-4975-A672-5BE566E17BFA}"/>
              </a:ext>
            </a:extLst>
          </p:cNvPr>
          <p:cNvPicPr>
            <a:picLocks noChangeAspect="1"/>
          </p:cNvPicPr>
          <p:nvPr/>
        </p:nvPicPr>
        <p:blipFill rotWithShape="1">
          <a:blip r:embed="rId5">
            <a:extLst>
              <a:ext uri="{28A0092B-C50C-407E-A947-70E740481C1C}">
                <a14:useLocalDpi xmlns:a14="http://schemas.microsoft.com/office/drawing/2010/main" val="0"/>
              </a:ext>
            </a:extLst>
          </a:blip>
          <a:srcRect l="7190" t="23669" r="8689" b="75819"/>
          <a:stretch/>
        </p:blipFill>
        <p:spPr>
          <a:xfrm>
            <a:off x="0" y="987974"/>
            <a:ext cx="12192000" cy="62510"/>
          </a:xfrm>
          <a:prstGeom prst="rect">
            <a:avLst/>
          </a:prstGeom>
        </p:spPr>
      </p:pic>
      <p:cxnSp>
        <p:nvCxnSpPr>
          <p:cNvPr id="11" name="Straight Arrow Connector 10">
            <a:extLst>
              <a:ext uri="{FF2B5EF4-FFF2-40B4-BE49-F238E27FC236}">
                <a16:creationId xmlns:a16="http://schemas.microsoft.com/office/drawing/2014/main" id="{F43F96C4-92E8-459D-8797-EECDB839FC2D}"/>
              </a:ext>
            </a:extLst>
          </p:cNvPr>
          <p:cNvCxnSpPr>
            <a:cxnSpLocks/>
          </p:cNvCxnSpPr>
          <p:nvPr/>
        </p:nvCxnSpPr>
        <p:spPr>
          <a:xfrm flipV="1">
            <a:off x="9725892" y="2313537"/>
            <a:ext cx="1661267" cy="205938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7370FD-A376-488E-AA9B-3A4AB7F0EB88}"/>
              </a:ext>
            </a:extLst>
          </p:cNvPr>
          <p:cNvCxnSpPr>
            <a:cxnSpLocks/>
          </p:cNvCxnSpPr>
          <p:nvPr/>
        </p:nvCxnSpPr>
        <p:spPr>
          <a:xfrm>
            <a:off x="477083" y="4391412"/>
            <a:ext cx="9248809" cy="0"/>
          </a:xfrm>
          <a:prstGeom prst="line">
            <a:avLst/>
          </a:prstGeom>
          <a:ln w="635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635120E-AB2A-4CEA-9F4A-2616AF8B3837}"/>
              </a:ext>
            </a:extLst>
          </p:cNvPr>
          <p:cNvSpPr txBox="1"/>
          <p:nvPr/>
        </p:nvSpPr>
        <p:spPr>
          <a:xfrm>
            <a:off x="11353800" y="1654082"/>
            <a:ext cx="393163" cy="830997"/>
          </a:xfrm>
          <a:prstGeom prst="rect">
            <a:avLst/>
          </a:prstGeom>
          <a:noFill/>
        </p:spPr>
        <p:txBody>
          <a:bodyPr wrap="square" rtlCol="0">
            <a:spAutoFit/>
          </a:bodyPr>
          <a:lstStyle/>
          <a:p>
            <a:r>
              <a:rPr lang="en-US" sz="4800" b="1" dirty="0">
                <a:solidFill>
                  <a:srgbClr val="FF0000"/>
                </a:solidFill>
              </a:rPr>
              <a:t>?</a:t>
            </a:r>
          </a:p>
        </p:txBody>
      </p:sp>
    </p:spTree>
    <p:custDataLst>
      <p:tags r:id="rId1"/>
    </p:custDataLst>
    <p:extLst>
      <p:ext uri="{BB962C8B-B14F-4D97-AF65-F5344CB8AC3E}">
        <p14:creationId xmlns:p14="http://schemas.microsoft.com/office/powerpoint/2010/main" val="911373142"/>
      </p:ext>
    </p:extLst>
  </p:cSld>
  <p:clrMapOvr>
    <a:masterClrMapping/>
  </p:clrMapOvr>
  <mc:AlternateContent xmlns:mc="http://schemas.openxmlformats.org/markup-compatibility/2006">
    <mc:Choice xmlns:p14="http://schemas.microsoft.com/office/powerpoint/2010/main" Requires="p14">
      <p:transition spd="slow" p14:dur="2000" advTm="52397"/>
    </mc:Choice>
    <mc:Fallback>
      <p:transition spd="slow" advTm="523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32B9F-A927-4F64-AFA9-46E88F3448C7}"/>
              </a:ext>
            </a:extLst>
          </p:cNvPr>
          <p:cNvSpPr>
            <a:spLocks noGrp="1"/>
          </p:cNvSpPr>
          <p:nvPr>
            <p:ph type="title"/>
          </p:nvPr>
        </p:nvSpPr>
        <p:spPr>
          <a:xfrm>
            <a:off x="838200" y="-137152"/>
            <a:ext cx="10515600" cy="1325563"/>
          </a:xfrm>
        </p:spPr>
        <p:txBody>
          <a:bodyPr/>
          <a:lstStyle/>
          <a:p>
            <a:r>
              <a:rPr lang="en-US" b="1" dirty="0"/>
              <a:t>Use of AI Methods in Time</a:t>
            </a:r>
          </a:p>
        </p:txBody>
      </p:sp>
      <p:sp>
        <p:nvSpPr>
          <p:cNvPr id="3" name="Content Placeholder 2">
            <a:extLst>
              <a:ext uri="{FF2B5EF4-FFF2-40B4-BE49-F238E27FC236}">
                <a16:creationId xmlns:a16="http://schemas.microsoft.com/office/drawing/2014/main" id="{C8A08C84-6759-4238-BE20-3E6DFF9C02D1}"/>
              </a:ext>
            </a:extLst>
          </p:cNvPr>
          <p:cNvSpPr>
            <a:spLocks noGrp="1"/>
          </p:cNvSpPr>
          <p:nvPr>
            <p:ph idx="1"/>
          </p:nvPr>
        </p:nvSpPr>
        <p:spPr>
          <a:xfrm>
            <a:off x="537754" y="1420676"/>
            <a:ext cx="11166565" cy="5163003"/>
          </a:xfrm>
        </p:spPr>
        <p:txBody>
          <a:bodyPr>
            <a:normAutofit/>
          </a:bodyPr>
          <a:lstStyle/>
          <a:p>
            <a:r>
              <a:rPr lang="en-US" dirty="0"/>
              <a:t>Methods: Expert Systems, Fuzzy Logic, Neural Nets, Tree based methods, SVMs, Genetic Algorithms, Genetic Programming, Deep Learning, …</a:t>
            </a:r>
          </a:p>
          <a:p>
            <a:r>
              <a:rPr lang="en-US" b="1" i="1" dirty="0"/>
              <a:t>1987</a:t>
            </a:r>
            <a:r>
              <a:rPr lang="en-US" dirty="0"/>
              <a:t>: Workshop, </a:t>
            </a:r>
            <a:r>
              <a:rPr lang="en-US" b="1" i="1" dirty="0"/>
              <a:t>mostly expert systems</a:t>
            </a:r>
            <a:r>
              <a:rPr lang="en-US" dirty="0"/>
              <a:t>, 1 mention of Neural Nets</a:t>
            </a:r>
          </a:p>
          <a:p>
            <a:r>
              <a:rPr lang="en-US" b="1" i="1" dirty="0"/>
              <a:t>1998</a:t>
            </a:r>
            <a:r>
              <a:rPr lang="en-US" dirty="0"/>
              <a:t> (47 presentations)</a:t>
            </a:r>
          </a:p>
          <a:p>
            <a:pPr lvl="1"/>
            <a:r>
              <a:rPr lang="en-US" b="1" i="1" dirty="0"/>
              <a:t>Neural Nets (49%)</a:t>
            </a:r>
            <a:r>
              <a:rPr lang="en-US" dirty="0"/>
              <a:t> – Expert Systems (17%) – Fuzzy Logic (9%) – Tree Based (6%) – Other (19%)</a:t>
            </a:r>
          </a:p>
          <a:p>
            <a:r>
              <a:rPr lang="en-US" b="1" i="1" dirty="0"/>
              <a:t>2008</a:t>
            </a:r>
            <a:r>
              <a:rPr lang="en-US" dirty="0"/>
              <a:t> (32 presentations)</a:t>
            </a:r>
          </a:p>
          <a:p>
            <a:pPr lvl="1"/>
            <a:r>
              <a:rPr lang="en-US" b="1" i="1" dirty="0"/>
              <a:t>Neural Nets (27%) </a:t>
            </a:r>
            <a:r>
              <a:rPr lang="en-US" dirty="0"/>
              <a:t>– Tree Based Methods (14%) – SVMs (13%) – Genetic Algorithms (9%) – Fuzzy Logic (5%) – Expert Systems (3%) - Other (34%)</a:t>
            </a:r>
          </a:p>
          <a:p>
            <a:r>
              <a:rPr lang="en-US" b="1" i="1" dirty="0"/>
              <a:t>2019</a:t>
            </a:r>
            <a:r>
              <a:rPr lang="en-US" dirty="0"/>
              <a:t> (101 presentations)</a:t>
            </a:r>
          </a:p>
          <a:p>
            <a:pPr lvl="1"/>
            <a:r>
              <a:rPr lang="en-US" b="1" i="1" dirty="0"/>
              <a:t>Deep Learning (36%) </a:t>
            </a:r>
            <a:r>
              <a:rPr lang="en-US" dirty="0"/>
              <a:t>- Neural Nets (10%) – Tree Based Methods (10%) – K-Means (3%) - SVMs (2%) –Other (38%) </a:t>
            </a:r>
          </a:p>
        </p:txBody>
      </p:sp>
      <p:pic>
        <p:nvPicPr>
          <p:cNvPr id="4" name="Picture 3" descr="Committee on Artificial Intelligence Applications to Environmental Science - Scientific and Technological Activities Commission - Google Chrome">
            <a:extLst>
              <a:ext uri="{FF2B5EF4-FFF2-40B4-BE49-F238E27FC236}">
                <a16:creationId xmlns:a16="http://schemas.microsoft.com/office/drawing/2014/main" id="{E4B74479-1587-47D8-83D1-88B6C163916F}"/>
              </a:ext>
            </a:extLst>
          </p:cNvPr>
          <p:cNvPicPr>
            <a:picLocks noChangeAspect="1"/>
          </p:cNvPicPr>
          <p:nvPr/>
        </p:nvPicPr>
        <p:blipFill rotWithShape="1">
          <a:blip r:embed="rId2">
            <a:extLst>
              <a:ext uri="{28A0092B-C50C-407E-A947-70E740481C1C}">
                <a14:useLocalDpi xmlns:a14="http://schemas.microsoft.com/office/drawing/2010/main" val="0"/>
              </a:ext>
            </a:extLst>
          </a:blip>
          <a:srcRect l="7190" t="23669" r="8689" b="75819"/>
          <a:stretch/>
        </p:blipFill>
        <p:spPr>
          <a:xfrm>
            <a:off x="0" y="987974"/>
            <a:ext cx="12192000" cy="62510"/>
          </a:xfrm>
          <a:prstGeom prst="rect">
            <a:avLst/>
          </a:prstGeom>
        </p:spPr>
      </p:pic>
    </p:spTree>
    <p:extLst>
      <p:ext uri="{BB962C8B-B14F-4D97-AF65-F5344CB8AC3E}">
        <p14:creationId xmlns:p14="http://schemas.microsoft.com/office/powerpoint/2010/main" val="3479832221"/>
      </p:ext>
    </p:extLst>
  </p:cSld>
  <p:clrMapOvr>
    <a:masterClrMapping/>
  </p:clrMapOvr>
  <mc:AlternateContent xmlns:mc="http://schemas.openxmlformats.org/markup-compatibility/2006">
    <mc:Choice xmlns:p14="http://schemas.microsoft.com/office/powerpoint/2010/main" Requires="p14">
      <p:transition spd="slow" p14:dur="2000" advTm="14123"/>
    </mc:Choice>
    <mc:Fallback>
      <p:transition spd="slow" advTm="1412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2A163-3F34-42AC-AAC3-FF3AC7D2B060}"/>
              </a:ext>
            </a:extLst>
          </p:cNvPr>
          <p:cNvSpPr>
            <a:spLocks noGrp="1"/>
          </p:cNvSpPr>
          <p:nvPr>
            <p:ph type="title"/>
          </p:nvPr>
        </p:nvSpPr>
        <p:spPr>
          <a:xfrm>
            <a:off x="480537" y="-137987"/>
            <a:ext cx="10873263" cy="1325563"/>
          </a:xfrm>
        </p:spPr>
        <p:txBody>
          <a:bodyPr/>
          <a:lstStyle/>
          <a:p>
            <a:r>
              <a:rPr lang="en-US" b="1" dirty="0"/>
              <a:t>AMS AI 19</a:t>
            </a:r>
            <a:r>
              <a:rPr lang="en-US" b="1" baseline="30000" dirty="0"/>
              <a:t>th</a:t>
            </a:r>
            <a:r>
              <a:rPr lang="en-US" b="1" dirty="0"/>
              <a:t> Conference: Boston Jan 11-16, 2020 </a:t>
            </a:r>
          </a:p>
        </p:txBody>
      </p:sp>
      <p:pic>
        <p:nvPicPr>
          <p:cNvPr id="5" name="Content Placeholder 4">
            <a:extLst>
              <a:ext uri="{FF2B5EF4-FFF2-40B4-BE49-F238E27FC236}">
                <a16:creationId xmlns:a16="http://schemas.microsoft.com/office/drawing/2014/main" id="{2ED74412-C326-4E16-A447-563B88F286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536" y="1619438"/>
            <a:ext cx="7239109" cy="4102162"/>
          </a:xfrm>
        </p:spPr>
      </p:pic>
      <p:sp>
        <p:nvSpPr>
          <p:cNvPr id="6" name="TextBox 5">
            <a:extLst>
              <a:ext uri="{FF2B5EF4-FFF2-40B4-BE49-F238E27FC236}">
                <a16:creationId xmlns:a16="http://schemas.microsoft.com/office/drawing/2014/main" id="{A5D55B99-6468-47CF-8819-1DF4CBD39A5D}"/>
              </a:ext>
            </a:extLst>
          </p:cNvPr>
          <p:cNvSpPr txBox="1"/>
          <p:nvPr/>
        </p:nvSpPr>
        <p:spPr>
          <a:xfrm>
            <a:off x="480536" y="5829199"/>
            <a:ext cx="11529755" cy="830997"/>
          </a:xfrm>
          <a:prstGeom prst="rect">
            <a:avLst/>
          </a:prstGeom>
          <a:noFill/>
        </p:spPr>
        <p:txBody>
          <a:bodyPr wrap="square" rtlCol="0">
            <a:spAutoFit/>
          </a:bodyPr>
          <a:lstStyle/>
          <a:p>
            <a:r>
              <a:rPr lang="en-US" sz="2400" dirty="0"/>
              <a:t>Conference Organizing Committee: David John Gagne, Amy McGovern, Carlos Gaitan</a:t>
            </a:r>
          </a:p>
          <a:p>
            <a:r>
              <a:rPr lang="en-US" sz="2400" dirty="0"/>
              <a:t>Short Course Organizing Committee: Gregory Herman et al. </a:t>
            </a:r>
          </a:p>
        </p:txBody>
      </p:sp>
      <p:sp>
        <p:nvSpPr>
          <p:cNvPr id="7" name="TextBox 6">
            <a:extLst>
              <a:ext uri="{FF2B5EF4-FFF2-40B4-BE49-F238E27FC236}">
                <a16:creationId xmlns:a16="http://schemas.microsoft.com/office/drawing/2014/main" id="{51DB3764-C678-4F9E-9662-E306B992B7C1}"/>
              </a:ext>
            </a:extLst>
          </p:cNvPr>
          <p:cNvSpPr txBox="1"/>
          <p:nvPr/>
        </p:nvSpPr>
        <p:spPr>
          <a:xfrm>
            <a:off x="8001000" y="1692919"/>
            <a:ext cx="4009291" cy="3970318"/>
          </a:xfrm>
          <a:prstGeom prst="rect">
            <a:avLst/>
          </a:prstGeom>
          <a:noFill/>
        </p:spPr>
        <p:txBody>
          <a:bodyPr wrap="square" rtlCol="0">
            <a:spAutoFit/>
          </a:bodyPr>
          <a:lstStyle/>
          <a:p>
            <a:r>
              <a:rPr lang="en-US" sz="2800" dirty="0"/>
              <a:t>Saturday-Sunday AI Short Course</a:t>
            </a:r>
          </a:p>
          <a:p>
            <a:r>
              <a:rPr lang="en-US" sz="2800" dirty="0"/>
              <a:t>4 day conference:</a:t>
            </a:r>
          </a:p>
          <a:p>
            <a:pPr marL="457200" indent="-457200">
              <a:buFont typeface="Arial" panose="020B0604020202020204" pitchFamily="34" charset="0"/>
              <a:buChar char="•"/>
            </a:pPr>
            <a:r>
              <a:rPr lang="en-US" sz="2800" dirty="0"/>
              <a:t>Presidential Talk</a:t>
            </a:r>
          </a:p>
          <a:p>
            <a:pPr marL="457200" indent="-457200">
              <a:buFont typeface="Arial" panose="020B0604020202020204" pitchFamily="34" charset="0"/>
              <a:buChar char="•"/>
            </a:pPr>
            <a:r>
              <a:rPr lang="en-US" sz="2800" dirty="0"/>
              <a:t>Science Keynotes</a:t>
            </a:r>
          </a:p>
          <a:p>
            <a:pPr marL="457200" indent="-457200">
              <a:buFont typeface="Arial" panose="020B0604020202020204" pitchFamily="34" charset="0"/>
              <a:buChar char="•"/>
            </a:pPr>
            <a:r>
              <a:rPr lang="en-US" sz="2800" dirty="0"/>
              <a:t>Oral sessions</a:t>
            </a:r>
          </a:p>
          <a:p>
            <a:pPr marL="457200" indent="-457200">
              <a:buFont typeface="Arial" panose="020B0604020202020204" pitchFamily="34" charset="0"/>
              <a:buChar char="•"/>
            </a:pPr>
            <a:r>
              <a:rPr lang="en-US" sz="2800" dirty="0"/>
              <a:t>Joint Sessions</a:t>
            </a:r>
          </a:p>
          <a:p>
            <a:pPr marL="457200" indent="-457200">
              <a:buFont typeface="Arial" panose="020B0604020202020204" pitchFamily="34" charset="0"/>
              <a:buChar char="•"/>
            </a:pPr>
            <a:r>
              <a:rPr lang="en-US" sz="2800" dirty="0"/>
              <a:t>Panels</a:t>
            </a:r>
          </a:p>
          <a:p>
            <a:pPr marL="457200" indent="-457200">
              <a:buFont typeface="Arial" panose="020B0604020202020204" pitchFamily="34" charset="0"/>
              <a:buChar char="•"/>
            </a:pPr>
            <a:r>
              <a:rPr lang="en-US" sz="2800" dirty="0"/>
              <a:t>Poster Session</a:t>
            </a:r>
          </a:p>
        </p:txBody>
      </p:sp>
      <p:pic>
        <p:nvPicPr>
          <p:cNvPr id="8" name="Picture 7" descr="Committee on Artificial Intelligence Applications to Environmental Science - Scientific and Technological Activities Commission - Google Chrome">
            <a:extLst>
              <a:ext uri="{FF2B5EF4-FFF2-40B4-BE49-F238E27FC236}">
                <a16:creationId xmlns:a16="http://schemas.microsoft.com/office/drawing/2014/main" id="{171BBA62-57A9-4B19-9C40-1FD044FFDC11}"/>
              </a:ext>
            </a:extLst>
          </p:cNvPr>
          <p:cNvPicPr>
            <a:picLocks noChangeAspect="1"/>
          </p:cNvPicPr>
          <p:nvPr/>
        </p:nvPicPr>
        <p:blipFill rotWithShape="1">
          <a:blip r:embed="rId3">
            <a:extLst>
              <a:ext uri="{28A0092B-C50C-407E-A947-70E740481C1C}">
                <a14:useLocalDpi xmlns:a14="http://schemas.microsoft.com/office/drawing/2010/main" val="0"/>
              </a:ext>
            </a:extLst>
          </a:blip>
          <a:srcRect l="7190" t="23669" r="8689" b="75819"/>
          <a:stretch/>
        </p:blipFill>
        <p:spPr>
          <a:xfrm>
            <a:off x="0" y="987974"/>
            <a:ext cx="12192000" cy="62510"/>
          </a:xfrm>
          <a:prstGeom prst="rect">
            <a:avLst/>
          </a:prstGeom>
        </p:spPr>
      </p:pic>
    </p:spTree>
    <p:extLst>
      <p:ext uri="{BB962C8B-B14F-4D97-AF65-F5344CB8AC3E}">
        <p14:creationId xmlns:p14="http://schemas.microsoft.com/office/powerpoint/2010/main" val="2252779933"/>
      </p:ext>
    </p:extLst>
  </p:cSld>
  <p:clrMapOvr>
    <a:masterClrMapping/>
  </p:clrMapOvr>
  <mc:AlternateContent xmlns:mc="http://schemas.openxmlformats.org/markup-compatibility/2006">
    <mc:Choice xmlns:p14="http://schemas.microsoft.com/office/powerpoint/2010/main" Requires="p14">
      <p:transition spd="slow" p14:dur="2000" advTm="85946"/>
    </mc:Choice>
    <mc:Fallback>
      <p:transition spd="slow" advTm="8594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with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IEHS White Template 2017" id="{B52101B9-21FF-D841-AF8B-42DEBDAAC1F5}" vid="{5FA2F685-F4B9-934F-8D73-C373A04AA3A5}"/>
    </a:ext>
  </a:extLst>
</a:theme>
</file>

<file path=ppt/theme/theme3.xml><?xml version="1.0" encoding="utf-8"?>
<a:theme xmlns:a="http://schemas.openxmlformats.org/drawingml/2006/main" name="NERSC_Template_2013_POT">
  <a:themeElements>
    <a:clrScheme name="NERSC Palette">
      <a:dk1>
        <a:srgbClr val="000000"/>
      </a:dk1>
      <a:lt1>
        <a:srgbClr val="FFFFFF"/>
      </a:lt1>
      <a:dk2>
        <a:srgbClr val="194963"/>
      </a:dk2>
      <a:lt2>
        <a:srgbClr val="FEE8B4"/>
      </a:lt2>
      <a:accent1>
        <a:srgbClr val="194963"/>
      </a:accent1>
      <a:accent2>
        <a:srgbClr val="FCD235"/>
      </a:accent2>
      <a:accent3>
        <a:srgbClr val="4FA556"/>
      </a:accent3>
      <a:accent4>
        <a:srgbClr val="8E2A20"/>
      </a:accent4>
      <a:accent5>
        <a:srgbClr val="679AC3"/>
      </a:accent5>
      <a:accent6>
        <a:srgbClr val="F68B44"/>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12447</TotalTime>
  <Words>1465</Words>
  <Application>Microsoft Office PowerPoint</Application>
  <PresentationFormat>Widescreen</PresentationFormat>
  <Paragraphs>181</Paragraphs>
  <Slides>14</Slides>
  <Notes>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Arial</vt:lpstr>
      <vt:lpstr>Arial Narrow</vt:lpstr>
      <vt:lpstr>Calibri</vt:lpstr>
      <vt:lpstr>Calibri body</vt:lpstr>
      <vt:lpstr>Calibri Light</vt:lpstr>
      <vt:lpstr>Helvetica</vt:lpstr>
      <vt:lpstr>Helvetica Neue</vt:lpstr>
      <vt:lpstr>Roboto</vt:lpstr>
      <vt:lpstr>Office Theme</vt:lpstr>
      <vt:lpstr>White with header 2013</vt:lpstr>
      <vt:lpstr>NERSC_Template_2013_POT</vt:lpstr>
      <vt:lpstr>1_Office Theme</vt:lpstr>
      <vt:lpstr>The AMS AI Committee on Artificial Intelligence Applications to Environmental Science: 30+ Years and Counting Supporting the Community </vt:lpstr>
      <vt:lpstr>*Past Chairs</vt:lpstr>
      <vt:lpstr>PowerPoint Presentation</vt:lpstr>
      <vt:lpstr>PowerPoint Presentation</vt:lpstr>
      <vt:lpstr>PowerPoint Presentation</vt:lpstr>
      <vt:lpstr>PowerPoint Presentation</vt:lpstr>
      <vt:lpstr>AMS AI Conference through Time</vt:lpstr>
      <vt:lpstr>Use of AI Methods in Time</vt:lpstr>
      <vt:lpstr>AMS AI 19th Conference: Boston Jan 11-16, 2020 </vt:lpstr>
      <vt:lpstr>PowerPoint Presentation</vt:lpstr>
      <vt:lpstr>Science for Climate Action Network (SCAN)</vt:lpstr>
      <vt:lpstr>PowerPoint Presentation</vt:lpstr>
      <vt:lpstr>  ClimateNet: bringing the power of Deep Learning to the weather and climate community via open datasets and architectures</vt:lpstr>
      <vt:lpstr>How to get Involved?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Bruce Telfeyan</dc:creator>
  <cp:lastModifiedBy>P T</cp:lastModifiedBy>
  <cp:revision>90</cp:revision>
  <dcterms:created xsi:type="dcterms:W3CDTF">2018-11-27T04:11:03Z</dcterms:created>
  <dcterms:modified xsi:type="dcterms:W3CDTF">2019-04-23T05:12:18Z</dcterms:modified>
</cp:coreProperties>
</file>