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85" r:id="rId3"/>
    <p:sldId id="339" r:id="rId4"/>
    <p:sldId id="355" r:id="rId5"/>
    <p:sldId id="392" r:id="rId6"/>
    <p:sldId id="393" r:id="rId7"/>
    <p:sldId id="390" r:id="rId8"/>
    <p:sldId id="408" r:id="rId9"/>
    <p:sldId id="301" r:id="rId10"/>
    <p:sldId id="394" r:id="rId11"/>
    <p:sldId id="379" r:id="rId12"/>
    <p:sldId id="378" r:id="rId13"/>
    <p:sldId id="382" r:id="rId14"/>
    <p:sldId id="263" r:id="rId15"/>
    <p:sldId id="396" r:id="rId16"/>
    <p:sldId id="414" r:id="rId17"/>
    <p:sldId id="410" r:id="rId18"/>
    <p:sldId id="415" r:id="rId19"/>
    <p:sldId id="412" r:id="rId20"/>
    <p:sldId id="416" r:id="rId21"/>
    <p:sldId id="418" r:id="rId22"/>
    <p:sldId id="417" r:id="rId23"/>
    <p:sldId id="4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00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4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5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F8463-9B4F-450F-B658-23AC467C2FED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D1269-1678-45BF-BE47-3DA5F141E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24c8c686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24c8c686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805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c1ea3658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c1ea3658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28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D1269-1678-45BF-BE47-3DA5F141E4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3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677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24c8c686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24c8c686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3592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Used hourly </a:t>
            </a:r>
            <a:r>
              <a:rPr lang="en-US" i="1" dirty="0" smtClean="0"/>
              <a:t>IWP</a:t>
            </a:r>
            <a:r>
              <a:rPr lang="en-US" dirty="0" smtClean="0"/>
              <a:t> from NASA GEOS-5 Nature Run (G5NR) “AL01” tropical cyclone.</a:t>
            </a:r>
          </a:p>
          <a:p>
            <a:r>
              <a:rPr lang="en-US" dirty="0" smtClean="0"/>
              <a:t>Morphing software used as a black box without any tuning of image subdivision mesh.</a:t>
            </a:r>
          </a:p>
          <a:p>
            <a:r>
              <a:rPr lang="en-US" dirty="0" smtClean="0"/>
              <a:t>15 frames per image to morph between each time step.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6EA73-FD05-4877-A06F-7D271EB5C7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6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 descr="http://www.nmfs.noaa.gov/aquaculture/images/notices_support/agency_logos/noaa_logo_transparent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466" y="23813"/>
            <a:ext cx="920534" cy="914869"/>
          </a:xfrm>
          <a:prstGeom prst="rect">
            <a:avLst/>
          </a:prstGeom>
          <a:noFill/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0668000" y="59690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5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5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44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73190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 descr="http://www.nmfs.noaa.gov/aquaculture/images/notices_support/agency_logos/noaa_logo_transparent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466" y="0"/>
            <a:ext cx="920534" cy="914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9704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0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7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0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7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2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9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5734C-8C08-4A3F-92E3-47FFA60042B5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B812-E37E-4383-B7D3-D0A963AA2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433" y="1122362"/>
            <a:ext cx="10455007" cy="2546255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2060"/>
                </a:solidFill>
              </a:rPr>
              <a:t>Overview of </a:t>
            </a:r>
            <a:r>
              <a:rPr lang="en-US" b="1" dirty="0">
                <a:solidFill>
                  <a:srgbClr val="002060"/>
                </a:solidFill>
              </a:rPr>
              <a:t>NOAA </a:t>
            </a:r>
            <a:r>
              <a:rPr lang="en-US" b="1" dirty="0" smtClean="0">
                <a:solidFill>
                  <a:srgbClr val="002060"/>
                </a:solidFill>
              </a:rPr>
              <a:t>AI Activities in Satellite Observations and </a:t>
            </a:r>
            <a:r>
              <a:rPr lang="en-US" b="1" dirty="0" smtClean="0">
                <a:solidFill>
                  <a:srgbClr val="002060"/>
                </a:solidFill>
              </a:rPr>
              <a:t>NWP</a:t>
            </a:r>
            <a:r>
              <a:rPr lang="en-US" b="1" baseline="30000" dirty="0" smtClean="0">
                <a:solidFill>
                  <a:srgbClr val="002060"/>
                </a:solidFill>
              </a:rPr>
              <a:t>*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8000"/>
                </a:solidFill>
              </a:rPr>
              <a:t>-Status and Perspectives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1800" b="1" i="1" dirty="0">
              <a:solidFill>
                <a:srgbClr val="008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20679"/>
            <a:ext cx="9923318" cy="1985266"/>
          </a:xfrm>
        </p:spPr>
        <p:txBody>
          <a:bodyPr>
            <a:normAutofit/>
          </a:bodyPr>
          <a:lstStyle/>
          <a:p>
            <a:r>
              <a:rPr lang="en-US" sz="2100" b="1" dirty="0" smtClean="0">
                <a:solidFill>
                  <a:srgbClr val="FF0000"/>
                </a:solidFill>
              </a:rPr>
              <a:t>S. Boukabara</a:t>
            </a:r>
            <a:r>
              <a:rPr lang="en-US" sz="2100" b="1" baseline="30000" dirty="0" smtClean="0">
                <a:solidFill>
                  <a:srgbClr val="FF0000"/>
                </a:solidFill>
              </a:rPr>
              <a:t>(NESDIS)</a:t>
            </a:r>
            <a:r>
              <a:rPr lang="en-US" sz="2100" b="1" dirty="0" smtClean="0">
                <a:solidFill>
                  <a:srgbClr val="FF0000"/>
                </a:solidFill>
              </a:rPr>
              <a:t>, V. </a:t>
            </a:r>
            <a:r>
              <a:rPr lang="en-US" sz="2100" b="1" dirty="0" err="1" smtClean="0">
                <a:solidFill>
                  <a:srgbClr val="FF0000"/>
                </a:solidFill>
              </a:rPr>
              <a:t>Krasnopolsky</a:t>
            </a:r>
            <a:r>
              <a:rPr lang="en-US" sz="2100" b="1" baseline="30000" dirty="0" smtClean="0">
                <a:solidFill>
                  <a:srgbClr val="FF0000"/>
                </a:solidFill>
              </a:rPr>
              <a:t>(NWS)</a:t>
            </a:r>
            <a:r>
              <a:rPr lang="en-US" sz="2100" b="1" dirty="0" smtClean="0">
                <a:solidFill>
                  <a:srgbClr val="FF0000"/>
                </a:solidFill>
              </a:rPr>
              <a:t>, J. Stewart</a:t>
            </a:r>
            <a:r>
              <a:rPr lang="en-US" sz="2100" b="1" baseline="30000" dirty="0" smtClean="0">
                <a:solidFill>
                  <a:srgbClr val="FF0000"/>
                </a:solidFill>
              </a:rPr>
              <a:t>(OAR)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1200" i="1" dirty="0" smtClean="0"/>
              <a:t>With contributions from many Contractors and CI scientists including: </a:t>
            </a:r>
          </a:p>
          <a:p>
            <a:r>
              <a:rPr lang="en-US" sz="2000" dirty="0" smtClean="0"/>
              <a:t>E. </a:t>
            </a:r>
            <a:r>
              <a:rPr lang="en-US" sz="2000" dirty="0" err="1" smtClean="0"/>
              <a:t>Maddy</a:t>
            </a:r>
            <a:r>
              <a:rPr lang="en-US" sz="2000" baseline="30000" dirty="0" smtClean="0"/>
              <a:t>(RTI)</a:t>
            </a:r>
            <a:r>
              <a:rPr lang="en-US" sz="2000" dirty="0" smtClean="0"/>
              <a:t>, N. </a:t>
            </a:r>
            <a:r>
              <a:rPr lang="en-US" sz="2000" dirty="0" err="1" smtClean="0"/>
              <a:t>Shahroudi</a:t>
            </a:r>
            <a:r>
              <a:rPr lang="en-US" sz="1600" baseline="30000" dirty="0" smtClean="0"/>
              <a:t> </a:t>
            </a:r>
            <a:r>
              <a:rPr lang="en-US" sz="2200" baseline="30000" dirty="0" smtClean="0"/>
              <a:t>(RTI)</a:t>
            </a:r>
            <a:r>
              <a:rPr lang="en-US" sz="2000" dirty="0" smtClean="0"/>
              <a:t>, J. Conran</a:t>
            </a:r>
            <a:r>
              <a:rPr lang="en-US" sz="1600" baseline="30000" dirty="0" smtClean="0"/>
              <a:t> </a:t>
            </a:r>
            <a:r>
              <a:rPr lang="en-US" sz="2200" baseline="30000" dirty="0"/>
              <a:t>(RTI)</a:t>
            </a:r>
            <a:r>
              <a:rPr lang="en-US" sz="2000" dirty="0"/>
              <a:t>, R</a:t>
            </a:r>
            <a:r>
              <a:rPr lang="en-US" sz="2000" dirty="0" smtClean="0"/>
              <a:t>. Hoffman</a:t>
            </a:r>
            <a:r>
              <a:rPr lang="en-US" sz="2000" baseline="30000" dirty="0" smtClean="0"/>
              <a:t>(UMD)</a:t>
            </a:r>
            <a:r>
              <a:rPr lang="en-US" sz="2000" dirty="0" smtClean="0"/>
              <a:t>, T. Connor </a:t>
            </a:r>
            <a:r>
              <a:rPr lang="en-US" sz="2000" baseline="30000" dirty="0" smtClean="0"/>
              <a:t>(AER)</a:t>
            </a:r>
            <a:r>
              <a:rPr lang="en-US" sz="2000" dirty="0" smtClean="0"/>
              <a:t>, S. Upton</a:t>
            </a:r>
            <a:r>
              <a:rPr lang="en-US" sz="2000" baseline="30000" dirty="0" smtClean="0"/>
              <a:t>(AER)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163936" y="6611779"/>
            <a:ext cx="6149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1</a:t>
            </a:r>
            <a:r>
              <a:rPr lang="en-US" sz="1000" i="1" baseline="30000" dirty="0" smtClean="0"/>
              <a:t>st</a:t>
            </a:r>
            <a:r>
              <a:rPr lang="en-US" sz="1000" i="1" dirty="0" smtClean="0"/>
              <a:t> Workshop on Leveraging AI in the Exploitation of Satellite Earth Observations and Numerical Weather Prediction</a:t>
            </a:r>
            <a:endParaRPr lang="en-US" sz="1000" i="1" dirty="0"/>
          </a:p>
        </p:txBody>
      </p:sp>
      <p:pic>
        <p:nvPicPr>
          <p:cNvPr id="5" name="video_final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48" t="1299" r="51990" b="29958"/>
          <a:stretch/>
        </p:blipFill>
        <p:spPr>
          <a:xfrm>
            <a:off x="0" y="4993675"/>
            <a:ext cx="1257300" cy="1864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4372" y="6492224"/>
            <a:ext cx="262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>
                <a:solidFill>
                  <a:schemeClr val="accent6">
                    <a:lumMod val="50000"/>
                  </a:schemeClr>
                </a:solidFill>
              </a:rPr>
              <a:t>*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This overview is not meant to be exhaustive but rather to give a few highlights</a:t>
            </a: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659226"/>
            <a:ext cx="9229344" cy="580681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2400" b="1" dirty="0" smtClean="0"/>
              <a:t>Estimation of TPW at 0.35</a:t>
            </a:r>
            <a:r>
              <a:rPr lang="en-US" sz="2400" b="1" baseline="30000" dirty="0" smtClean="0"/>
              <a:t>o</a:t>
            </a:r>
            <a:r>
              <a:rPr lang="en-US" sz="2400" b="1" dirty="0" smtClean="0"/>
              <a:t>x0.35</a:t>
            </a:r>
            <a:r>
              <a:rPr lang="en-US" sz="2400" b="1" baseline="30000" dirty="0" smtClean="0"/>
              <a:t>o</a:t>
            </a:r>
            <a:r>
              <a:rPr lang="en-US" sz="2400" b="1" dirty="0" smtClean="0"/>
              <a:t> </a:t>
            </a:r>
            <a:r>
              <a:rPr lang="en-US" sz="2400" b="1" i="1" dirty="0" smtClean="0"/>
              <a:t>without </a:t>
            </a:r>
            <a:r>
              <a:rPr lang="en-US" sz="2400" b="1" dirty="0" smtClean="0"/>
              <a:t>background Info (Data Fusion mode)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7" y="2224317"/>
            <a:ext cx="3152182" cy="15450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02" y="2224317"/>
            <a:ext cx="3152182" cy="15450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75" y="2143446"/>
            <a:ext cx="3152181" cy="16294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90" y="2224316"/>
            <a:ext cx="3152180" cy="15450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7" y="4882173"/>
            <a:ext cx="3152182" cy="15450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02" y="4882173"/>
            <a:ext cx="3152182" cy="15450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75" y="4801302"/>
            <a:ext cx="3152182" cy="16294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89" y="4882172"/>
            <a:ext cx="3152182" cy="1545076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0" y="4305014"/>
            <a:ext cx="9064617" cy="580681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Estimation of TPW at 0.35</a:t>
            </a:r>
            <a:r>
              <a:rPr lang="en-US" sz="2400" b="1" baseline="30000" dirty="0" smtClean="0"/>
              <a:t>o</a:t>
            </a:r>
            <a:r>
              <a:rPr lang="en-US" sz="2400" b="1" dirty="0" smtClean="0"/>
              <a:t>x0.35</a:t>
            </a:r>
            <a:r>
              <a:rPr lang="en-US" sz="2400" b="1" baseline="30000" dirty="0" smtClean="0"/>
              <a:t>o</a:t>
            </a:r>
            <a:r>
              <a:rPr lang="en-US" sz="2400" b="1" dirty="0" smtClean="0"/>
              <a:t> </a:t>
            </a:r>
            <a:r>
              <a:rPr lang="en-US" sz="2400" b="1" i="1" dirty="0" smtClean="0"/>
              <a:t>with </a:t>
            </a:r>
            <a:r>
              <a:rPr lang="en-US" sz="2400" b="1" dirty="0" smtClean="0"/>
              <a:t>background Info (Data Assimilation mode)</a:t>
            </a:r>
            <a:endParaRPr lang="en-US" sz="2400" b="1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64727" y="0"/>
            <a:ext cx="114420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2060"/>
                </a:solidFill>
                <a:latin typeface="Calibri Light"/>
                <a:cs typeface="Calibri Light"/>
              </a:rPr>
              <a:t>Assessing AI-based Data Assimilation and Fusion: </a:t>
            </a:r>
            <a:br>
              <a:rPr lang="en-US" sz="3600" b="1" dirty="0" smtClean="0">
                <a:solidFill>
                  <a:srgbClr val="002060"/>
                </a:solidFill>
                <a:latin typeface="Calibri Light"/>
                <a:cs typeface="Calibri Light"/>
              </a:rPr>
            </a:br>
            <a:r>
              <a:rPr lang="en-US" sz="2400" b="1" dirty="0" smtClean="0">
                <a:latin typeface="Calibri Light"/>
                <a:cs typeface="Calibri Light"/>
              </a:rPr>
              <a:t>(U-Net Algorithm) –Gap Filling/Reconstruction</a:t>
            </a:r>
            <a:endParaRPr lang="en-US" sz="2400" b="1" dirty="0">
              <a:latin typeface="Calibri Light"/>
              <a:cs typeface="Calibri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08118"/>
            <a:ext cx="12095018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j-lt"/>
              </a:rPr>
              <a:t>Timing to estimate T(500hPa) and TPW at 0.35</a:t>
            </a:r>
            <a:r>
              <a:rPr lang="en-US" i="1" baseline="30000" dirty="0" smtClean="0">
                <a:latin typeface="+mj-lt"/>
              </a:rPr>
              <a:t>o</a:t>
            </a:r>
            <a:r>
              <a:rPr lang="en-US" i="1" dirty="0" smtClean="0">
                <a:latin typeface="+mj-lt"/>
              </a:rPr>
              <a:t>x0.35</a:t>
            </a:r>
            <a:r>
              <a:rPr lang="en-US" i="1" baseline="30000" dirty="0" smtClean="0">
                <a:latin typeface="+mj-lt"/>
              </a:rPr>
              <a:t>o</a:t>
            </a:r>
            <a:r>
              <a:rPr lang="en-US" i="1" dirty="0" smtClean="0">
                <a:latin typeface="+mj-lt"/>
              </a:rPr>
              <a:t> on a single Tesla P100 (Pascal):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1.8 sec </a:t>
            </a:r>
            <a:r>
              <a:rPr lang="en-US" b="1" dirty="0" smtClean="0">
                <a:latin typeface="+mj-lt"/>
              </a:rPr>
              <a:t>for 18 cycles or 0.1 sec/cycle</a:t>
            </a:r>
          </a:p>
        </p:txBody>
      </p:sp>
    </p:spTree>
    <p:extLst>
      <p:ext uri="{BB962C8B-B14F-4D97-AF65-F5344CB8AC3E}">
        <p14:creationId xmlns:p14="http://schemas.microsoft.com/office/powerpoint/2010/main" val="110734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rricane-a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40" y="1193537"/>
            <a:ext cx="6580646" cy="3671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0952"/>
            <a:ext cx="11180617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AI-based Hurricane Track/Intensity Forecast Correction (combined Use of AI and Physics)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55" y="6396335"/>
            <a:ext cx="1119445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AI corrected forecast shows reduced track and maximum wind (intensity) errors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191"/>
            <a:ext cx="1915049" cy="14362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92" y="4187530"/>
            <a:ext cx="6619616" cy="220880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Combination of 2D and 1D fields from GFS and best track at 00z, and </a:t>
            </a:r>
            <a:r>
              <a:rPr lang="en-US" dirty="0" smtClean="0"/>
              <a:t>F06</a:t>
            </a:r>
            <a:r>
              <a:rPr lang="en-US" dirty="0" smtClean="0"/>
              <a:t>, F12 are used to predict corrections to the 00z forecasted track and intensity valid at 18z (18hr forecast length).</a:t>
            </a:r>
          </a:p>
          <a:p>
            <a:r>
              <a:rPr lang="en-US" dirty="0" smtClean="0"/>
              <a:t>Using surrounding environment (measured by satellites) further improves both intensity and track AI-based correction</a:t>
            </a:r>
          </a:p>
          <a:p>
            <a:r>
              <a:rPr lang="en-US" dirty="0" smtClean="0"/>
              <a:t>Network </a:t>
            </a:r>
            <a:r>
              <a:rPr lang="en-US" dirty="0" smtClean="0"/>
              <a:t>trained on </a:t>
            </a:r>
            <a:r>
              <a:rPr lang="en-US" dirty="0" smtClean="0"/>
              <a:t>25 </a:t>
            </a:r>
            <a:r>
              <a:rPr lang="en-US" dirty="0" smtClean="0"/>
              <a:t>storms in the Atlantic </a:t>
            </a:r>
            <a:r>
              <a:rPr lang="en-US" dirty="0" smtClean="0"/>
              <a:t>basins (530 occurrences). Using </a:t>
            </a:r>
            <a:r>
              <a:rPr lang="en-US" b="1" u="sng" dirty="0" smtClean="0"/>
              <a:t>real data </a:t>
            </a:r>
            <a:r>
              <a:rPr lang="en-US" dirty="0" smtClean="0"/>
              <a:t>and </a:t>
            </a:r>
            <a:r>
              <a:rPr lang="en-US" b="1" u="sng" dirty="0" smtClean="0"/>
              <a:t>HWRF</a:t>
            </a:r>
            <a:r>
              <a:rPr lang="en-US" dirty="0" smtClean="0"/>
              <a:t> predictions.</a:t>
            </a:r>
            <a:endParaRPr lang="en-US" dirty="0" smtClean="0"/>
          </a:p>
          <a:p>
            <a:r>
              <a:rPr lang="en-US" dirty="0"/>
              <a:t>R</a:t>
            </a:r>
            <a:r>
              <a:rPr lang="en-US" dirty="0" smtClean="0"/>
              <a:t>esults </a:t>
            </a:r>
            <a:r>
              <a:rPr lang="en-US" dirty="0" smtClean="0"/>
              <a:t>on </a:t>
            </a:r>
            <a:r>
              <a:rPr lang="en-US" b="1" u="sng" dirty="0" smtClean="0"/>
              <a:t>independent</a:t>
            </a:r>
            <a:r>
              <a:rPr lang="en-US" dirty="0" smtClean="0"/>
              <a:t> </a:t>
            </a:r>
            <a:r>
              <a:rPr lang="en-US" dirty="0" smtClean="0"/>
              <a:t>storms </a:t>
            </a:r>
            <a:r>
              <a:rPr lang="en-US" dirty="0" smtClean="0"/>
              <a:t>shown at right.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92" y="1043624"/>
            <a:ext cx="3037608" cy="2278206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569400"/>
              </p:ext>
            </p:extLst>
          </p:nvPr>
        </p:nvGraphicFramePr>
        <p:xfrm>
          <a:off x="6863508" y="4187530"/>
          <a:ext cx="5190311" cy="2083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577">
                  <a:extLst>
                    <a:ext uri="{9D8B030D-6E8A-4147-A177-3AD203B41FA5}">
                      <a16:colId xmlns:a16="http://schemas.microsoft.com/office/drawing/2014/main" val="3881154556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772281611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08478805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673410749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3623648688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1689396064"/>
                    </a:ext>
                  </a:extLst>
                </a:gridCol>
                <a:gridCol w="648789">
                  <a:extLst>
                    <a:ext uri="{9D8B030D-6E8A-4147-A177-3AD203B41FA5}">
                      <a16:colId xmlns:a16="http://schemas.microsoft.com/office/drawing/2014/main" val="246315618"/>
                    </a:ext>
                  </a:extLst>
                </a:gridCol>
              </a:tblGrid>
              <a:tr h="524409">
                <a:tc row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HWRF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Forecast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AI corrected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w/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Env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AI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corrected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Track Only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804280"/>
                  </a:ext>
                </a:extLst>
              </a:tr>
              <a:tr h="4156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Stdv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Stdv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Bias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Stdv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236913"/>
                  </a:ext>
                </a:extLst>
              </a:tr>
              <a:tr h="405564">
                <a:tc>
                  <a:txBody>
                    <a:bodyPr/>
                    <a:lstStyle/>
                    <a:p>
                      <a:r>
                        <a:rPr lang="en-US" dirty="0" smtClean="0"/>
                        <a:t>Track err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16.96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8.57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18.99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10.54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19510"/>
                  </a:ext>
                </a:extLst>
              </a:tr>
              <a:tr h="363682">
                <a:tc>
                  <a:txBody>
                    <a:bodyPr/>
                    <a:lstStyle/>
                    <a:p>
                      <a:r>
                        <a:rPr lang="en-US" dirty="0" smtClean="0"/>
                        <a:t>Wind error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0.60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8.49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-1.72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8.03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648728"/>
                  </a:ext>
                </a:extLst>
              </a:tr>
              <a:tr h="37199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Sfc</a:t>
                      </a:r>
                      <a:r>
                        <a:rPr lang="en-US" baseline="0" dirty="0" smtClean="0"/>
                        <a:t> error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5.14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2.24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4.87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98830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9154392" y="3719945"/>
            <a:ext cx="1828800" cy="30445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400" y="850801"/>
            <a:ext cx="7248165" cy="59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 txBox="1"/>
          <p:nvPr/>
        </p:nvSpPr>
        <p:spPr>
          <a:xfrm>
            <a:off x="2903673" y="3393044"/>
            <a:ext cx="3374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b="1"/>
              <a:t>CPC analysis (ground truth)</a:t>
            </a:r>
            <a:endParaRPr sz="1333" b="1"/>
          </a:p>
        </p:txBody>
      </p:sp>
      <p:sp>
        <p:nvSpPr>
          <p:cNvPr id="169" name="Google Shape;169;p29"/>
          <p:cNvSpPr txBox="1"/>
          <p:nvPr/>
        </p:nvSpPr>
        <p:spPr>
          <a:xfrm>
            <a:off x="6538596" y="3413644"/>
            <a:ext cx="3374800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b="1" dirty="0"/>
              <a:t>EM (arithmetic ensemble mean)</a:t>
            </a:r>
            <a:endParaRPr sz="1333" b="1" dirty="0"/>
          </a:p>
        </p:txBody>
      </p:sp>
      <p:sp>
        <p:nvSpPr>
          <p:cNvPr id="170" name="Google Shape;170;p29"/>
          <p:cNvSpPr txBox="1"/>
          <p:nvPr/>
        </p:nvSpPr>
        <p:spPr>
          <a:xfrm>
            <a:off x="3353416" y="6355395"/>
            <a:ext cx="24752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b="1"/>
              <a:t>NNE (NN ensemble)</a:t>
            </a:r>
            <a:endParaRPr sz="1333" b="1"/>
          </a:p>
        </p:txBody>
      </p:sp>
      <p:sp>
        <p:nvSpPr>
          <p:cNvPr id="171" name="Google Shape;171;p29"/>
          <p:cNvSpPr txBox="1"/>
          <p:nvPr/>
        </p:nvSpPr>
        <p:spPr>
          <a:xfrm>
            <a:off x="6335841" y="6355396"/>
            <a:ext cx="3095600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b="1"/>
              <a:t>Human analyst prediction</a:t>
            </a:r>
            <a:endParaRPr sz="1333" b="1"/>
          </a:p>
        </p:txBody>
      </p:sp>
      <p:sp>
        <p:nvSpPr>
          <p:cNvPr id="172" name="Google Shape;172;p29"/>
          <p:cNvSpPr txBox="1">
            <a:spLocks noGrp="1"/>
          </p:cNvSpPr>
          <p:nvPr>
            <p:ph type="title"/>
          </p:nvPr>
        </p:nvSpPr>
        <p:spPr>
          <a:xfrm>
            <a:off x="23596" y="1"/>
            <a:ext cx="12168404" cy="8508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2400" b="1" dirty="0" smtClean="0">
                <a:solidFill>
                  <a:srgbClr val="002060"/>
                </a:solidFill>
              </a:rPr>
              <a:t>Example of AI (NN)-based Ensemble:</a:t>
            </a:r>
            <a:br>
              <a:rPr lang="en" sz="2400" b="1" dirty="0" smtClean="0">
                <a:solidFill>
                  <a:srgbClr val="002060"/>
                </a:solidFill>
              </a:rPr>
            </a:br>
            <a:r>
              <a:rPr lang="en" sz="2400" b="1" dirty="0" smtClean="0">
                <a:solidFill>
                  <a:srgbClr val="002060"/>
                </a:solidFill>
              </a:rPr>
              <a:t>Nonlinear </a:t>
            </a:r>
            <a:r>
              <a:rPr lang="en" sz="2400" b="1" dirty="0">
                <a:solidFill>
                  <a:srgbClr val="002060"/>
                </a:solidFill>
              </a:rPr>
              <a:t>Multimodel Ensemble Mean</a:t>
            </a:r>
            <a:endParaRPr sz="2400" b="1" dirty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1600" b="1" dirty="0">
                <a:solidFill>
                  <a:srgbClr val="002060"/>
                </a:solidFill>
              </a:rPr>
              <a:t>Precipitations over ConUS</a:t>
            </a:r>
            <a:endParaRPr sz="16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31880" y="948482"/>
            <a:ext cx="2362804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Ensemble mean members: NCEP (global and regional), UKMO, ECMWF, JMA, Canada.</a:t>
            </a:r>
          </a:p>
          <a:p>
            <a:r>
              <a:rPr lang="en-US" dirty="0" smtClean="0"/>
              <a:t>Reduced maximum and diffused sharpness and reduced fronts. </a:t>
            </a:r>
          </a:p>
          <a:p>
            <a:r>
              <a:rPr lang="en-US" dirty="0" smtClean="0"/>
              <a:t>Due to slightly shifted maps from ensemble members.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831870"/>
            <a:ext cx="236280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AI-based Ensemble composite.</a:t>
            </a:r>
          </a:p>
          <a:p>
            <a:r>
              <a:rPr lang="en-US" dirty="0" smtClean="0"/>
              <a:t>Closer to CPC with maintained sharpness and minimal false alarm.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29881" y="5696841"/>
            <a:ext cx="6737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9144000" y="2376724"/>
            <a:ext cx="587880" cy="29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69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/>
          <p:nvPr/>
        </p:nvSpPr>
        <p:spPr>
          <a:xfrm>
            <a:off x="-85533" y="-41467"/>
            <a:ext cx="12534000" cy="6940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08" name="Google Shape;208;p35"/>
          <p:cNvCxnSpPr>
            <a:stCxn id="206" idx="1"/>
            <a:endCxn id="2" idx="1"/>
          </p:cNvCxnSpPr>
          <p:nvPr/>
        </p:nvCxnSpPr>
        <p:spPr>
          <a:xfrm>
            <a:off x="-85533" y="3428933"/>
            <a:ext cx="4740360" cy="67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9" name="Google Shape;209;p35"/>
          <p:cNvSpPr txBox="1"/>
          <p:nvPr/>
        </p:nvSpPr>
        <p:spPr>
          <a:xfrm>
            <a:off x="440033" y="1267533"/>
            <a:ext cx="2912800" cy="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 dirty="0">
                <a:solidFill>
                  <a:srgbClr val="FFFFFF"/>
                </a:solidFill>
              </a:rPr>
              <a:t>Manual Labels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10" name="Google Shape;210;p35"/>
          <p:cNvSpPr txBox="1"/>
          <p:nvPr/>
        </p:nvSpPr>
        <p:spPr>
          <a:xfrm>
            <a:off x="440033" y="4741933"/>
            <a:ext cx="2912800" cy="5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>
                <a:solidFill>
                  <a:srgbClr val="FFFFFF"/>
                </a:solidFill>
              </a:rPr>
              <a:t>Automatic Labels from Trained Neural Network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2" name="satelli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4827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5533" y="-35265"/>
            <a:ext cx="432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Use </a:t>
            </a:r>
            <a:r>
              <a:rPr lang="en-US" sz="1200" dirty="0">
                <a:solidFill>
                  <a:schemeClr val="bg1"/>
                </a:solidFill>
              </a:rPr>
              <a:t>of AI for automatic TC storm detection -from satellite </a:t>
            </a:r>
            <a:r>
              <a:rPr lang="en-US" sz="1200" dirty="0" smtClean="0">
                <a:solidFill>
                  <a:schemeClr val="bg1"/>
                </a:solidFill>
              </a:rPr>
              <a:t>data-, to detect any </a:t>
            </a:r>
            <a:r>
              <a:rPr lang="en-US" sz="1200" dirty="0">
                <a:solidFill>
                  <a:schemeClr val="bg1"/>
                </a:solidFill>
              </a:rPr>
              <a:t>atmospheric instability (convective, </a:t>
            </a:r>
            <a:r>
              <a:rPr lang="en-US" sz="1200" dirty="0" err="1">
                <a:solidFill>
                  <a:schemeClr val="bg1"/>
                </a:solidFill>
              </a:rPr>
              <a:t>baroclinic</a:t>
            </a:r>
            <a:r>
              <a:rPr lang="en-US" sz="1200" dirty="0">
                <a:solidFill>
                  <a:schemeClr val="bg1"/>
                </a:solidFill>
              </a:rPr>
              <a:t>, convective initiation), which helps </a:t>
            </a:r>
            <a:r>
              <a:rPr lang="en-US" sz="1200" dirty="0" smtClean="0">
                <a:solidFill>
                  <a:schemeClr val="bg1"/>
                </a:solidFill>
              </a:rPr>
              <a:t>forecasters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831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76800"/>
            <a:ext cx="12192000" cy="19811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6088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Conclusions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2442"/>
            <a:ext cx="12192000" cy="583400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8000"/>
                </a:solidFill>
              </a:rPr>
              <a:t>Big Data Challenge already here. AI allows to address this &amp; turns it into an Opportunity (to enhance the NOAA systems performances). </a:t>
            </a:r>
            <a:endParaRPr lang="en-US" sz="12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sz="1200" b="1" dirty="0">
              <a:solidFill>
                <a:srgbClr val="008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8000"/>
                </a:solidFill>
              </a:rPr>
              <a:t>AI/ML approach is </a:t>
            </a:r>
            <a:r>
              <a:rPr lang="en-US" sz="2400" b="1" dirty="0" smtClean="0">
                <a:solidFill>
                  <a:srgbClr val="008000"/>
                </a:solidFill>
              </a:rPr>
              <a:t>an </a:t>
            </a:r>
            <a:r>
              <a:rPr lang="en-US" sz="2400" b="1" u="sng" dirty="0" smtClean="0">
                <a:solidFill>
                  <a:srgbClr val="008000"/>
                </a:solidFill>
              </a:rPr>
              <a:t>evolution </a:t>
            </a:r>
            <a:r>
              <a:rPr lang="en-US" sz="2400" b="1" dirty="0" smtClean="0">
                <a:solidFill>
                  <a:srgbClr val="008000"/>
                </a:solidFill>
              </a:rPr>
              <a:t>of how to exploit </a:t>
            </a:r>
            <a:r>
              <a:rPr lang="en-US" sz="2400" b="1" dirty="0" smtClean="0">
                <a:solidFill>
                  <a:srgbClr val="008000"/>
                </a:solidFill>
              </a:rPr>
              <a:t>data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</a:rPr>
              <a:t>(Fortran -&gt; Python -&gt; </a:t>
            </a:r>
            <a:r>
              <a:rPr lang="en-US" sz="2400" b="1" dirty="0" err="1" smtClean="0">
                <a:solidFill>
                  <a:srgbClr val="008000"/>
                </a:solidFill>
              </a:rPr>
              <a:t>TensorFlow</a:t>
            </a:r>
            <a:r>
              <a:rPr lang="en-US" sz="2400" b="1" dirty="0" smtClean="0">
                <a:solidFill>
                  <a:srgbClr val="008000"/>
                </a:solidFill>
              </a:rPr>
              <a:t>-&gt;..)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sz="1200" b="1" dirty="0">
              <a:solidFill>
                <a:srgbClr val="008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</a:rPr>
              <a:t>For optimal results, in some cases, AI is to </a:t>
            </a:r>
            <a:r>
              <a:rPr lang="en-US" sz="2400" b="1" dirty="0" smtClean="0">
                <a:solidFill>
                  <a:srgbClr val="FF0000"/>
                </a:solidFill>
              </a:rPr>
              <a:t>complement or enhance, </a:t>
            </a:r>
            <a:r>
              <a:rPr lang="en-US" sz="2400" b="1" dirty="0">
                <a:solidFill>
                  <a:srgbClr val="FF0000"/>
                </a:solidFill>
              </a:rPr>
              <a:t>not necessarily </a:t>
            </a:r>
            <a:r>
              <a:rPr lang="en-US" sz="2400" b="1" dirty="0" smtClean="0">
                <a:solidFill>
                  <a:srgbClr val="FF0000"/>
                </a:solidFill>
              </a:rPr>
              <a:t>fully replace </a:t>
            </a:r>
            <a:r>
              <a:rPr lang="en-US" sz="2400" b="1" dirty="0">
                <a:solidFill>
                  <a:srgbClr val="FF0000"/>
                </a:solidFill>
              </a:rPr>
              <a:t>(case of combining Physics-modeling and AI-based correction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</a:rPr>
              <a:t>Two major drivers will continue to make AI attractive in our field: (1) Significantly increased efficiency (therefore driving down cost) and enhancement of skills (accounting for unknown or difficult to model phenomena, </a:t>
            </a:r>
            <a:r>
              <a:rPr lang="en-US" sz="2400" b="1" dirty="0" err="1" smtClean="0">
                <a:solidFill>
                  <a:srgbClr val="FF0000"/>
                </a:solidFill>
              </a:rPr>
              <a:t>etc</a:t>
            </a:r>
            <a:r>
              <a:rPr lang="en-US" sz="2400" b="1" dirty="0" smtClean="0">
                <a:solidFill>
                  <a:srgbClr val="FF0000"/>
                </a:solidFill>
              </a:rPr>
              <a:t> present in the data)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2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181100" y="5482678"/>
            <a:ext cx="9829800" cy="769441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2200" b="1" dirty="0"/>
              <a:t>AI is potentially a </a:t>
            </a:r>
            <a:r>
              <a:rPr lang="en-US" sz="2200" b="1" u="sng" dirty="0"/>
              <a:t>transformative technology</a:t>
            </a:r>
            <a:r>
              <a:rPr lang="en-US" sz="2200" b="1" dirty="0"/>
              <a:t> for Environmental data </a:t>
            </a:r>
            <a:r>
              <a:rPr lang="en-US" sz="2200" b="1" dirty="0" smtClean="0"/>
              <a:t>processing &amp; exploitation AND in </a:t>
            </a:r>
            <a:r>
              <a:rPr lang="en-US" sz="2200" b="1" dirty="0" smtClean="0"/>
              <a:t>NWP. </a:t>
            </a:r>
            <a:r>
              <a:rPr lang="en-US" sz="2200" b="1" dirty="0"/>
              <a:t>In particular </a:t>
            </a:r>
            <a:r>
              <a:rPr lang="en-US" sz="2200" b="1" dirty="0" smtClean="0"/>
              <a:t>for Satellite </a:t>
            </a:r>
            <a:r>
              <a:rPr lang="en-US" sz="2200" b="1" dirty="0"/>
              <a:t>and other high-volume data </a:t>
            </a:r>
          </a:p>
        </p:txBody>
      </p:sp>
    </p:spTree>
    <p:extLst>
      <p:ext uri="{BB962C8B-B14F-4D97-AF65-F5344CB8AC3E}">
        <p14:creationId xmlns:p14="http://schemas.microsoft.com/office/powerpoint/2010/main" val="13535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624" y="3022981"/>
            <a:ext cx="4233672" cy="1134491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/>
              <a:t>BACKUP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0951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05" y="5651"/>
            <a:ext cx="11300695" cy="1510579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Exploring 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AI for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Remote Sensing, NWP 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&amp;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Nowcasting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/Situational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Awareness (SA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Status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11" y="2202871"/>
            <a:ext cx="949772" cy="6234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Secure Data Ingest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964683" y="2514598"/>
            <a:ext cx="38002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44706" y="2202871"/>
            <a:ext cx="949772" cy="6234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Calibration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>
            <a:off x="2294478" y="2514598"/>
            <a:ext cx="45475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758929" y="2198018"/>
            <a:ext cx="865997" cy="6058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Bias Correction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>
            <a:off x="3624926" y="2500962"/>
            <a:ext cx="463798" cy="6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737744" y="2189017"/>
            <a:ext cx="1170710" cy="6234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Pre-processing &amp; Inversion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>
            <a:off x="6908454" y="2500744"/>
            <a:ext cx="484908" cy="69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393362" y="2202871"/>
            <a:ext cx="1170710" cy="6234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Quality Control (QC) and Cloud-Clearing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>
            <a:off x="8564072" y="2514598"/>
            <a:ext cx="484908" cy="69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035130" y="2189017"/>
            <a:ext cx="1170710" cy="6234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Radiative Transfer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>
            <a:off x="10205840" y="2500744"/>
            <a:ext cx="484908" cy="69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0676890" y="2189017"/>
            <a:ext cx="1170710" cy="6234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Data Assimilation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690748" y="3456276"/>
            <a:ext cx="1170710" cy="6234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Data Fusion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32" name="Elbow Connector 31"/>
          <p:cNvCxnSpPr>
            <a:stCxn id="27" idx="3"/>
            <a:endCxn id="29" idx="3"/>
          </p:cNvCxnSpPr>
          <p:nvPr/>
        </p:nvCxnSpPr>
        <p:spPr>
          <a:xfrm>
            <a:off x="11847600" y="2500744"/>
            <a:ext cx="13858" cy="1267259"/>
          </a:xfrm>
          <a:prstGeom prst="bentConnector3">
            <a:avLst>
              <a:gd name="adj1" fmla="val 174958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090542" y="3463202"/>
            <a:ext cx="1170710" cy="6234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NowCasting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10261252" y="3768003"/>
            <a:ext cx="42949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090542" y="4404883"/>
            <a:ext cx="1170710" cy="6234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Short-term Forecasting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090542" y="5346564"/>
            <a:ext cx="1170710" cy="6234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NWP Forecasting 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41" name="Elbow Connector 40"/>
          <p:cNvCxnSpPr>
            <a:endCxn id="37" idx="3"/>
          </p:cNvCxnSpPr>
          <p:nvPr/>
        </p:nvCxnSpPr>
        <p:spPr>
          <a:xfrm rot="5400000">
            <a:off x="9440800" y="4602306"/>
            <a:ext cx="1876438" cy="235533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36" idx="3"/>
          </p:cNvCxnSpPr>
          <p:nvPr/>
        </p:nvCxnSpPr>
        <p:spPr>
          <a:xfrm flipH="1">
            <a:off x="10261252" y="4716610"/>
            <a:ext cx="23553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490336" y="4404884"/>
            <a:ext cx="1170710" cy="6234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Post-Forecast Correction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490336" y="5346565"/>
            <a:ext cx="1170710" cy="6234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Post-Forecast Correction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/>
          <p:cNvCxnSpPr>
            <a:stCxn id="36" idx="1"/>
            <a:endCxn id="53" idx="3"/>
          </p:cNvCxnSpPr>
          <p:nvPr/>
        </p:nvCxnSpPr>
        <p:spPr>
          <a:xfrm flipH="1">
            <a:off x="8661046" y="4716610"/>
            <a:ext cx="429496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8661046" y="5665216"/>
            <a:ext cx="429496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53105" y="6542580"/>
          <a:ext cx="12111184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7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7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7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77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672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Not Tested. Unknown level of confidence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Not tested. Reasonable level of confidence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Tested or not: Moderate level of confidence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Tested. High level of confidence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3778685" y="4123151"/>
            <a:ext cx="2223657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Value Chain of Observing Systems Data Exploitation</a:t>
            </a:r>
            <a:endParaRPr lang="en-US" b="1" dirty="0"/>
          </a:p>
        </p:txBody>
      </p:sp>
      <p:sp>
        <p:nvSpPr>
          <p:cNvPr id="62" name="Curved Down Arrow 61"/>
          <p:cNvSpPr/>
          <p:nvPr/>
        </p:nvSpPr>
        <p:spPr>
          <a:xfrm>
            <a:off x="3334669" y="3200702"/>
            <a:ext cx="3013366" cy="928255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Curved Down Arrow 62"/>
          <p:cNvSpPr/>
          <p:nvPr/>
        </p:nvSpPr>
        <p:spPr>
          <a:xfrm flipH="1" flipV="1">
            <a:off x="3306961" y="4848124"/>
            <a:ext cx="3041074" cy="911135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082126" y="2180452"/>
            <a:ext cx="1170710" cy="6234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Intelligent Thinning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65" name="Straight Arrow Connector 64"/>
          <p:cNvCxnSpPr>
            <a:stCxn id="64" idx="3"/>
          </p:cNvCxnSpPr>
          <p:nvPr/>
        </p:nvCxnSpPr>
        <p:spPr>
          <a:xfrm>
            <a:off x="5252836" y="2492179"/>
            <a:ext cx="484908" cy="69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endCxn id="37" idx="3"/>
          </p:cNvCxnSpPr>
          <p:nvPr/>
        </p:nvCxnSpPr>
        <p:spPr>
          <a:xfrm rot="5400000">
            <a:off x="10233979" y="3795278"/>
            <a:ext cx="1890286" cy="1835740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105" y="3781852"/>
            <a:ext cx="2765483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Multiple types of AI models are being tested depending on </a:t>
            </a:r>
            <a:r>
              <a:rPr lang="en-US" dirty="0" smtClean="0"/>
              <a:t>problem : </a:t>
            </a:r>
          </a:p>
          <a:p>
            <a:r>
              <a:rPr lang="en-US" dirty="0" smtClean="0"/>
              <a:t>DNN</a:t>
            </a:r>
            <a:r>
              <a:rPr lang="en-US" dirty="0" smtClean="0"/>
              <a:t>, RNN, CNN, GPR, Morphing Tool, LSTM,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C00000"/>
                </a:solidFill>
              </a:rPr>
              <a:t>Software Tools used: </a:t>
            </a:r>
            <a:r>
              <a:rPr lang="en-US" b="1" dirty="0" err="1" smtClean="0">
                <a:solidFill>
                  <a:srgbClr val="C00000"/>
                </a:solidFill>
              </a:rPr>
              <a:t>TensorFlow</a:t>
            </a:r>
            <a:r>
              <a:rPr lang="en-US" b="1" dirty="0" smtClean="0">
                <a:solidFill>
                  <a:srgbClr val="C00000"/>
                </a:solidFill>
              </a:rPr>
              <a:t> and KERAS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42" name="Straight Arrow Connector 41"/>
          <p:cNvCxnSpPr>
            <a:endCxn id="43" idx="0"/>
          </p:cNvCxnSpPr>
          <p:nvPr/>
        </p:nvCxnSpPr>
        <p:spPr>
          <a:xfrm flipH="1">
            <a:off x="7102416" y="2475658"/>
            <a:ext cx="20784" cy="6898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517061" y="3165501"/>
            <a:ext cx="1170710" cy="6234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Long-Term Data Quality Monitoring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706800" y="213333"/>
            <a:ext cx="8778400" cy="1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/>
              <a:t>NOAA/OAR Artificial Intelligence/Machine Learning Efforts</a:t>
            </a:r>
            <a:endParaRPr sz="2400" b="1"/>
          </a:p>
        </p:txBody>
      </p:sp>
      <p:sp>
        <p:nvSpPr>
          <p:cNvPr id="55" name="Google Shape;55;p13"/>
          <p:cNvSpPr txBox="1"/>
          <p:nvPr/>
        </p:nvSpPr>
        <p:spPr>
          <a:xfrm>
            <a:off x="167600" y="849296"/>
            <a:ext cx="11856800" cy="1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b="1" dirty="0"/>
              <a:t>Earth System Research Laboratory</a:t>
            </a:r>
            <a:endParaRPr sz="2000" b="1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Regions of Interest Detection and Extraction for Targeted Data Assimilation</a:t>
            </a:r>
            <a:endParaRPr sz="2000" dirty="0"/>
          </a:p>
          <a:p>
            <a:pPr marL="1219170" lvl="1" indent="-423323">
              <a:buSzPts val="1400"/>
              <a:buChar char="○"/>
            </a:pPr>
            <a:r>
              <a:rPr lang="en" sz="2000" dirty="0"/>
              <a:t>Detection of Active Weather from Satellite Imagery (Cyclones, Atmospheric Rivers, Convection Initiation)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Soil State from GOES ABI for Model Assimilation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Cloud Classification for Process Oriented Classification</a:t>
            </a:r>
            <a:endParaRPr sz="2000" dirty="0"/>
          </a:p>
          <a:p>
            <a:pPr marL="1219170" lvl="1" indent="-423323">
              <a:buSzPts val="1400"/>
              <a:buChar char="○"/>
            </a:pPr>
            <a:r>
              <a:rPr lang="en" sz="2000" dirty="0"/>
              <a:t>Evaluating how model performs for different atmospheric conditions like shallow cumulus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Improved Fire Radiative Power behaviour for Smoke and Particulate Modeling</a:t>
            </a:r>
            <a:endParaRPr sz="2000" dirty="0"/>
          </a:p>
          <a:p>
            <a:pPr marL="1219170" lvl="1" indent="-423323">
              <a:buSzPts val="1400"/>
              <a:buChar char="○"/>
            </a:pPr>
            <a:r>
              <a:rPr lang="en" sz="2000" dirty="0"/>
              <a:t>Fire behavior models from satellite detections of Fire Radiative Power correlated to specific atmospheric conditions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Model Parameterizations</a:t>
            </a:r>
            <a:endParaRPr sz="2000" dirty="0"/>
          </a:p>
          <a:p>
            <a:pPr marL="1219170" lvl="1" indent="-423323">
              <a:buSzPts val="1400"/>
              <a:buChar char="○"/>
            </a:pPr>
            <a:r>
              <a:rPr lang="en" sz="2000" dirty="0"/>
              <a:t>Improve performance over existing methods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Improving Speed of Radiative Transform for Aerosols</a:t>
            </a:r>
            <a:endParaRPr sz="2000" dirty="0"/>
          </a:p>
          <a:p>
            <a:endParaRPr sz="2000" dirty="0"/>
          </a:p>
          <a:p>
            <a:r>
              <a:rPr lang="en" sz="2000" b="1" dirty="0"/>
              <a:t>National Severe Storm Laboratory</a:t>
            </a:r>
            <a:endParaRPr sz="2000" b="1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Hail Size from Polarimetric Radar Data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Hail Climatology from remote sensed data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Storm Detection and Tracking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Low Level Storm Scale Rotation </a:t>
            </a:r>
            <a:endParaRPr sz="2000" dirty="0"/>
          </a:p>
          <a:p>
            <a:endParaRPr sz="2400" dirty="0"/>
          </a:p>
          <a:p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5047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259202"/>
            <a:ext cx="4048749" cy="2740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33056"/>
            <a:ext cx="4114800" cy="2782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935738"/>
            <a:ext cx="3896349" cy="2922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t="11696" r="8144" b="16530"/>
          <a:stretch/>
        </p:blipFill>
        <p:spPr>
          <a:xfrm>
            <a:off x="6172201" y="4034761"/>
            <a:ext cx="4371109" cy="27607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62201" y="4038600"/>
            <a:ext cx="2923551" cy="2947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/>
              <a:t>(3) Spatial Coherence Assessment</a:t>
            </a:r>
          </a:p>
          <a:p>
            <a:pPr algn="ctr"/>
            <a:r>
              <a:rPr lang="en-US" sz="1400" b="1" dirty="0"/>
              <a:t>(against ECMWF)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87250" y="1214193"/>
            <a:ext cx="2923551" cy="2947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/>
              <a:t>(2) Radiometric Convergence </a:t>
            </a:r>
          </a:p>
          <a:p>
            <a:pPr algn="ctr"/>
            <a:r>
              <a:rPr lang="en-US" sz="1400" b="1" dirty="0"/>
              <a:t>(Fitting ATMS Observations)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62201" y="1233056"/>
            <a:ext cx="2923551" cy="2947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AutoNum type="arabicParenBoth"/>
            </a:pPr>
            <a:r>
              <a:rPr lang="en-US" sz="1400" b="1" dirty="0"/>
              <a:t>Statistical Performance</a:t>
            </a:r>
          </a:p>
          <a:p>
            <a:pPr algn="ctr"/>
            <a:r>
              <a:rPr lang="en-US" sz="1400" b="1" dirty="0"/>
              <a:t>(against ECMWF analysis)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914424" y="6187102"/>
            <a:ext cx="3370602" cy="289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/>
              <a:t>(4) Inter-Parameters Correlation (Comparison to ECMWF)       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43201" y="304800"/>
            <a:ext cx="6200775" cy="4226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</a:rPr>
              <a:t>How do we know if this AI-based satellite-analysis is scientifically valid?</a:t>
            </a:r>
          </a:p>
        </p:txBody>
      </p:sp>
    </p:spTree>
    <p:extLst>
      <p:ext uri="{BB962C8B-B14F-4D97-AF65-F5344CB8AC3E}">
        <p14:creationId xmlns:p14="http://schemas.microsoft.com/office/powerpoint/2010/main" val="37861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30496"/>
            <a:ext cx="11899726" cy="862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Calibri Light"/>
                <a:cs typeface="Calibri Light"/>
              </a:rPr>
              <a:t>Cost/Time Saving: </a:t>
            </a:r>
            <a:r>
              <a:rPr lang="en-US" sz="3200" dirty="0" smtClean="0">
                <a:latin typeface="Calibri Light"/>
                <a:cs typeface="Calibri Light"/>
              </a:rPr>
              <a:t>Case of MIIDAPS-AI </a:t>
            </a:r>
            <a:r>
              <a:rPr lang="en-US" sz="3200" dirty="0">
                <a:latin typeface="Calibri Light"/>
                <a:cs typeface="Calibri Light"/>
              </a:rPr>
              <a:t>Production System </a:t>
            </a:r>
            <a:endParaRPr lang="en-US" sz="3200" dirty="0" smtClean="0">
              <a:latin typeface="Calibri Light"/>
              <a:cs typeface="Calibri Ligh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907792" y="1901951"/>
          <a:ext cx="6037730" cy="3095681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89359">
                  <a:extLst>
                    <a:ext uri="{9D8B030D-6E8A-4147-A177-3AD203B41FA5}">
                      <a16:colId xmlns:a16="http://schemas.microsoft.com/office/drawing/2014/main" val="940907961"/>
                    </a:ext>
                  </a:extLst>
                </a:gridCol>
                <a:gridCol w="1290306">
                  <a:extLst>
                    <a:ext uri="{9D8B030D-6E8A-4147-A177-3AD203B41FA5}">
                      <a16:colId xmlns:a16="http://schemas.microsoft.com/office/drawing/2014/main" val="1570775024"/>
                    </a:ext>
                  </a:extLst>
                </a:gridCol>
                <a:gridCol w="1102571">
                  <a:extLst>
                    <a:ext uri="{9D8B030D-6E8A-4147-A177-3AD203B41FA5}">
                      <a16:colId xmlns:a16="http://schemas.microsoft.com/office/drawing/2014/main" val="1658754770"/>
                    </a:ext>
                  </a:extLst>
                </a:gridCol>
                <a:gridCol w="1289484">
                  <a:extLst>
                    <a:ext uri="{9D8B030D-6E8A-4147-A177-3AD203B41FA5}">
                      <a16:colId xmlns:a16="http://schemas.microsoft.com/office/drawing/2014/main" val="3597178239"/>
                    </a:ext>
                  </a:extLst>
                </a:gridCol>
                <a:gridCol w="1066010">
                  <a:extLst>
                    <a:ext uri="{9D8B030D-6E8A-4147-A177-3AD203B41FA5}">
                      <a16:colId xmlns:a16="http://schemas.microsoft.com/office/drawing/2014/main" val="73369882"/>
                    </a:ext>
                  </a:extLst>
                </a:gridCol>
              </a:tblGrid>
              <a:tr h="741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b="1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JPSS/ATMS</a:t>
                      </a:r>
                      <a:endParaRPr lang="en-US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Avenir Light"/>
                        <a:ea typeface="Calibri" panose="020F0502020204030204" pitchFamily="34" charset="0"/>
                        <a:cs typeface="Avenir L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JPSS/</a:t>
                      </a:r>
                      <a:r>
                        <a:rPr lang="en-US" sz="1800" b="1" dirty="0" err="1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CrIS</a:t>
                      </a:r>
                      <a:endParaRPr lang="en-US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Avenir Light"/>
                        <a:ea typeface="Calibri" panose="020F0502020204030204" pitchFamily="34" charset="0"/>
                        <a:cs typeface="Avenir Ligh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800" b="1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MIIDAPS-AI</a:t>
                      </a:r>
                      <a:endParaRPr lang="en-US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MiRS</a:t>
                      </a:r>
                      <a:endParaRPr lang="en-US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MIIDAPS-AI</a:t>
                      </a:r>
                      <a:endParaRPr lang="en-US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NUCAPS</a:t>
                      </a:r>
                      <a:endParaRPr lang="en-US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779478"/>
                  </a:ext>
                </a:extLst>
              </a:tr>
              <a:tr h="14689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Algorithm</a:t>
                      </a:r>
                      <a:r>
                        <a:rPr lang="en-US" sz="1800" b="1" kern="1200" baseline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(days/day)</a:t>
                      </a:r>
                      <a:endParaRPr lang="en-US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720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(Factor 200 saving)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3.6</a:t>
                      </a:r>
                      <a:endParaRPr lang="en-US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(Factor 100 saving)</a:t>
                      </a:r>
                      <a:endParaRPr lang="en-US" sz="1200" b="1" dirty="0" smtClean="0">
                        <a:solidFill>
                          <a:srgbClr val="FF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3.9</a:t>
                      </a:r>
                      <a:endParaRPr lang="en-US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08299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75075" y="5624215"/>
            <a:ext cx="9065984" cy="106005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Comparison of number of days that can be processed per day using the same computing resources and using either the next generation (MIIDAPS-AI) algorithm or traditional variational approaches 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MiRS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or NUCAPS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). Saving in CPU time (excluding I/O)</a:t>
            </a:r>
            <a:endParaRPr lang="en-US" sz="36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" y="2560320"/>
            <a:ext cx="261518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Significant Savings in CPU time when using AI numerical approach and Google </a:t>
            </a:r>
            <a:r>
              <a:rPr lang="en-US" dirty="0" err="1" smtClean="0"/>
              <a:t>Tensorflow</a:t>
            </a:r>
            <a:r>
              <a:rPr lang="en-US" dirty="0" smtClean="0"/>
              <a:t>/</a:t>
            </a:r>
            <a:r>
              <a:rPr lang="en-US" dirty="0" err="1" smtClean="0"/>
              <a:t>Keras</a:t>
            </a:r>
            <a:r>
              <a:rPr lang="en-US" dirty="0" smtClean="0"/>
              <a:t> language (used for AI applications)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4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949450" y="304801"/>
            <a:ext cx="8032750" cy="898525"/>
          </a:xfrm>
        </p:spPr>
        <p:txBody>
          <a:bodyPr/>
          <a:lstStyle/>
          <a:p>
            <a:r>
              <a:rPr lang="en-US" dirty="0"/>
              <a:t>Content</a:t>
            </a:r>
            <a:endParaRPr lang="en-US" altLang="zh-CN" dirty="0">
              <a:solidFill>
                <a:schemeClr val="accent1"/>
              </a:solidFill>
              <a:ea typeface="宋体" pitchFamily="2" charset="-122"/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1822623" y="2819401"/>
            <a:ext cx="8229600" cy="665163"/>
            <a:chOff x="240" y="1248"/>
            <a:chExt cx="5184" cy="419"/>
          </a:xfrm>
        </p:grpSpPr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240" y="1248"/>
              <a:ext cx="480" cy="419"/>
              <a:chOff x="1110" y="2656"/>
              <a:chExt cx="1549" cy="1351"/>
            </a:xfrm>
          </p:grpSpPr>
          <p:sp>
            <p:nvSpPr>
              <p:cNvPr id="5134" name="AutoShape 20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35" name="AutoShape 21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31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AutoShape 22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5131" name="Line 23"/>
            <p:cNvSpPr>
              <a:spLocks noChangeShapeType="1"/>
            </p:cNvSpPr>
            <p:nvPr/>
          </p:nvSpPr>
          <p:spPr bwMode="auto">
            <a:xfrm>
              <a:off x="624" y="1632"/>
              <a:ext cx="48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2" name="Text Box 24"/>
            <p:cNvSpPr txBox="1">
              <a:spLocks noChangeArrowheads="1"/>
            </p:cNvSpPr>
            <p:nvPr/>
          </p:nvSpPr>
          <p:spPr bwMode="auto">
            <a:xfrm>
              <a:off x="912" y="1296"/>
              <a:ext cx="3281" cy="29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/>
                <a:t>Exploring Using AI for </a:t>
              </a:r>
              <a:r>
                <a:rPr lang="en-US" altLang="zh-CN" sz="2400" dirty="0" smtClean="0"/>
                <a:t>the NOAA Mission</a:t>
              </a:r>
              <a:endParaRPr lang="en-US" altLang="zh-CN" sz="1600" i="1" dirty="0"/>
            </a:p>
          </p:txBody>
        </p:sp>
        <p:sp>
          <p:nvSpPr>
            <p:cNvPr id="5133" name="Text Box 25"/>
            <p:cNvSpPr txBox="1">
              <a:spLocks noChangeArrowheads="1"/>
            </p:cNvSpPr>
            <p:nvPr/>
          </p:nvSpPr>
          <p:spPr bwMode="gray">
            <a:xfrm>
              <a:off x="364" y="1310"/>
              <a:ext cx="214" cy="29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oup 3"/>
          <p:cNvGrpSpPr>
            <a:grpSpLocks/>
          </p:cNvGrpSpPr>
          <p:nvPr/>
        </p:nvGrpSpPr>
        <p:grpSpPr bwMode="auto">
          <a:xfrm>
            <a:off x="1866898" y="3821325"/>
            <a:ext cx="8229603" cy="665163"/>
            <a:chOff x="240" y="1248"/>
            <a:chExt cx="5184" cy="419"/>
          </a:xfrm>
        </p:grpSpPr>
        <p:grpSp>
          <p:nvGrpSpPr>
            <p:cNvPr id="52" name="Group 4"/>
            <p:cNvGrpSpPr>
              <a:grpSpLocks/>
            </p:cNvGrpSpPr>
            <p:nvPr/>
          </p:nvGrpSpPr>
          <p:grpSpPr bwMode="auto">
            <a:xfrm>
              <a:off x="240" y="1248"/>
              <a:ext cx="480" cy="419"/>
              <a:chOff x="1110" y="2656"/>
              <a:chExt cx="1549" cy="1351"/>
            </a:xfrm>
          </p:grpSpPr>
          <p:sp>
            <p:nvSpPr>
              <p:cNvPr id="57" name="AutoShape 5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AutoShape 6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AutoShape 7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53" name="Line 8"/>
            <p:cNvSpPr>
              <a:spLocks noChangeShapeType="1"/>
            </p:cNvSpPr>
            <p:nvPr/>
          </p:nvSpPr>
          <p:spPr bwMode="auto">
            <a:xfrm>
              <a:off x="624" y="1632"/>
              <a:ext cx="48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Text Box 9"/>
            <p:cNvSpPr txBox="1">
              <a:spLocks noChangeArrowheads="1"/>
            </p:cNvSpPr>
            <p:nvPr/>
          </p:nvSpPr>
          <p:spPr bwMode="auto">
            <a:xfrm>
              <a:off x="912" y="1296"/>
              <a:ext cx="1051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/>
                <a:t>Conclusions</a:t>
              </a:r>
              <a:endParaRPr lang="en-US" altLang="zh-CN" sz="1600" i="1" dirty="0"/>
            </a:p>
          </p:txBody>
        </p:sp>
        <p:sp>
          <p:nvSpPr>
            <p:cNvPr id="56" name="Text Box 10"/>
            <p:cNvSpPr txBox="1">
              <a:spLocks noChangeArrowheads="1"/>
            </p:cNvSpPr>
            <p:nvPr/>
          </p:nvSpPr>
          <p:spPr bwMode="gray">
            <a:xfrm>
              <a:off x="364" y="1310"/>
              <a:ext cx="214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18"/>
          <p:cNvGrpSpPr>
            <a:grpSpLocks/>
          </p:cNvGrpSpPr>
          <p:nvPr/>
        </p:nvGrpSpPr>
        <p:grpSpPr bwMode="auto">
          <a:xfrm>
            <a:off x="1822623" y="1835824"/>
            <a:ext cx="8229600" cy="665163"/>
            <a:chOff x="240" y="1248"/>
            <a:chExt cx="5184" cy="419"/>
          </a:xfrm>
        </p:grpSpPr>
        <p:grpSp>
          <p:nvGrpSpPr>
            <p:cNvPr id="29" name="Group 19"/>
            <p:cNvGrpSpPr>
              <a:grpSpLocks/>
            </p:cNvGrpSpPr>
            <p:nvPr/>
          </p:nvGrpSpPr>
          <p:grpSpPr bwMode="auto">
            <a:xfrm>
              <a:off x="240" y="1248"/>
              <a:ext cx="480" cy="419"/>
              <a:chOff x="1110" y="2656"/>
              <a:chExt cx="1549" cy="1351"/>
            </a:xfrm>
          </p:grpSpPr>
          <p:sp>
            <p:nvSpPr>
              <p:cNvPr id="33" name="AutoShape 20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AutoShape 21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31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AutoShape 22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624" y="1632"/>
              <a:ext cx="48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Text Box 24"/>
            <p:cNvSpPr txBox="1">
              <a:spLocks noChangeArrowheads="1"/>
            </p:cNvSpPr>
            <p:nvPr/>
          </p:nvSpPr>
          <p:spPr bwMode="auto">
            <a:xfrm>
              <a:off x="912" y="1296"/>
              <a:ext cx="3239" cy="29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zh-CN" sz="2400" b="1" dirty="0">
                  <a:solidFill>
                    <a:srgbClr val="FF0000"/>
                  </a:solidFill>
                </a:rPr>
                <a:t>Background Information and Why AI ?</a:t>
              </a:r>
              <a:endParaRPr lang="en-US" altLang="zh-C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 Box 25"/>
            <p:cNvSpPr txBox="1">
              <a:spLocks noChangeArrowheads="1"/>
            </p:cNvSpPr>
            <p:nvPr/>
          </p:nvSpPr>
          <p:spPr bwMode="gray">
            <a:xfrm>
              <a:off x="364" y="1310"/>
              <a:ext cx="214" cy="29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26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414533" y="239215"/>
            <a:ext cx="10972800" cy="1143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</a:pPr>
            <a:r>
              <a:rPr lang="en" sz="4000" b="1" dirty="0" smtClean="0">
                <a:solidFill>
                  <a:srgbClr val="002060"/>
                </a:solidFill>
              </a:rPr>
              <a:t>Example of Accurate </a:t>
            </a:r>
            <a:r>
              <a:rPr lang="en" sz="4000" b="1" dirty="0">
                <a:solidFill>
                  <a:srgbClr val="002060"/>
                </a:solidFill>
              </a:rPr>
              <a:t>and Fast </a:t>
            </a:r>
            <a:r>
              <a:rPr lang="en" sz="4000" b="1" dirty="0" smtClean="0">
                <a:solidFill>
                  <a:srgbClr val="002060"/>
                </a:solidFill>
              </a:rPr>
              <a:t>Emulations </a:t>
            </a:r>
            <a:r>
              <a:rPr lang="en" sz="4000" b="1" dirty="0">
                <a:solidFill>
                  <a:srgbClr val="002060"/>
                </a:solidFill>
              </a:rPr>
              <a:t>of Model Radiation Parameterizations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144" name="Google Shape;144;p27"/>
          <p:cNvGraphicFramePr/>
          <p:nvPr>
            <p:extLst/>
          </p:nvPr>
        </p:nvGraphicFramePr>
        <p:xfrm>
          <a:off x="2628901" y="1621624"/>
          <a:ext cx="9563098" cy="413493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49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2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659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8906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NCEP CFS/GFS (L = 64)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RRTMG LWR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RRTMG SWR</a:t>
                      </a:r>
                      <a:endParaRPr sz="14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906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Error Statistics</a:t>
                      </a:r>
                      <a:endParaRPr sz="14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 Kelvin/day</a:t>
                      </a:r>
                      <a:endParaRPr sz="14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Bias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2.·10</a:t>
                      </a:r>
                      <a:r>
                        <a:rPr lang="en" sz="1400" b="1" baseline="30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-3</a:t>
                      </a:r>
                      <a:endParaRPr sz="1400" b="1" baseline="30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 · 10</a:t>
                      </a:r>
                      <a:r>
                        <a:rPr lang="en" sz="1400" b="1" baseline="30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-3</a:t>
                      </a:r>
                      <a:endParaRPr sz="1400" b="1" baseline="30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RMSE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0.49</a:t>
                      </a:r>
                      <a:endParaRPr sz="14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0.2</a:t>
                      </a:r>
                      <a:endParaRPr sz="14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630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Speedup factor, </a:t>
                      </a:r>
                      <a:r>
                        <a:rPr lang="en" sz="1400" b="1" i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η</a:t>
                      </a:r>
                      <a:endParaRPr sz="1400" b="1" i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Times</a:t>
                      </a:r>
                      <a:endParaRPr sz="1400" b="1" i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Averaged speedup factor:</a:t>
                      </a:r>
                      <a:r>
                        <a:rPr lang="en" sz="1200" b="1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 </a:t>
                      </a:r>
                      <a:endParaRPr lang="en" sz="24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Speedup</a:t>
                      </a:r>
                      <a:r>
                        <a:rPr lang="en" sz="1200" b="1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factor in cloudy conditions: </a:t>
                      </a:r>
                      <a:r>
                        <a:rPr lang="en" sz="2400" b="1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24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Averaged speedup factor: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Speedup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factor in cloudy conditions: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88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33" marR="91433" marT="121900" marB="1219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92984" y="6289310"/>
            <a:ext cx="1002056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17 year parallel runs did not show any significant differences between runs with NN and RRTM radiations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7308" y="1727587"/>
            <a:ext cx="175206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Work in progress to extend radiation emulation for FV3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6478" y="-1766"/>
            <a:ext cx="10154151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Use of “morphing” AI Tool </a:t>
            </a:r>
            <a:r>
              <a:rPr lang="en-US" sz="3600" b="1" dirty="0" smtClean="0">
                <a:solidFill>
                  <a:srgbClr val="002060"/>
                </a:solidFill>
              </a:rPr>
              <a:t>for </a:t>
            </a:r>
            <a:r>
              <a:rPr lang="en-US" sz="3600" b="1" dirty="0" smtClean="0">
                <a:solidFill>
                  <a:srgbClr val="002060"/>
                </a:solidFill>
              </a:rPr>
              <a:t>Cloud/</a:t>
            </a:r>
            <a:r>
              <a:rPr lang="en-US" sz="3600" b="1" dirty="0" err="1" smtClean="0">
                <a:solidFill>
                  <a:srgbClr val="002060"/>
                </a:solidFill>
              </a:rPr>
              <a:t>Precip</a:t>
            </a:r>
            <a:r>
              <a:rPr lang="en-US" sz="3600" b="1" dirty="0" smtClean="0">
                <a:solidFill>
                  <a:srgbClr val="002060"/>
                </a:solidFill>
              </a:rPr>
              <a:t> morphing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72713"/>
            <a:ext cx="3672114" cy="2948819"/>
          </a:xfrm>
        </p:spPr>
      </p:pic>
      <p:pic>
        <p:nvPicPr>
          <p:cNvPr id="13" name="Content Placeholder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738" y="1045127"/>
            <a:ext cx="4174262" cy="526054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0" y="5463853"/>
            <a:ext cx="6858000" cy="1394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Used total integrated cloud ice from NASA GEOS-5 Nature Run (G5NR) “AL01” tropical cyclone at two time-steps (0200z and 0600z).</a:t>
            </a:r>
          </a:p>
          <a:p>
            <a:r>
              <a:rPr lang="en-US" sz="1800" dirty="0" smtClean="0"/>
              <a:t>Morphing software applied as a black box with some hand tuning of transformations between the two images.</a:t>
            </a:r>
          </a:p>
          <a:p>
            <a:pPr lvl="1"/>
            <a:r>
              <a:rPr lang="en-US" sz="1800" dirty="0" smtClean="0"/>
              <a:t>Image at right sampled using 20 transformations between images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7434123" y="6396335"/>
            <a:ext cx="5658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 smtClean="0"/>
              <a:t>Credit: Example output and software from: </a:t>
            </a:r>
            <a:endParaRPr lang="en-US" sz="1200" dirty="0"/>
          </a:p>
          <a:p>
            <a:r>
              <a:rPr lang="en-US" sz="1200" dirty="0" smtClean="0"/>
              <a:t>http</a:t>
            </a:r>
            <a:r>
              <a:rPr lang="en-US" sz="1200" dirty="0"/>
              <a:t>://andrew.gibiansky.com/blog/image-processing/image-morphing/</a:t>
            </a:r>
          </a:p>
        </p:txBody>
      </p:sp>
      <p:sp>
        <p:nvSpPr>
          <p:cNvPr id="3" name="Right Arrow 2"/>
          <p:cNvSpPr/>
          <p:nvPr/>
        </p:nvSpPr>
        <p:spPr>
          <a:xfrm>
            <a:off x="5836806" y="2529145"/>
            <a:ext cx="1551710" cy="101138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33257" y="1557820"/>
            <a:ext cx="2940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 the potential for morphing both the shape and color (i.e. equivalent of track and intensity)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349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8947" r="8917" b="1517"/>
          <a:stretch/>
        </p:blipFill>
        <p:spPr>
          <a:xfrm>
            <a:off x="6403653" y="1878042"/>
            <a:ext cx="5757863" cy="3957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10261" r="8784" b="3061"/>
          <a:stretch/>
        </p:blipFill>
        <p:spPr>
          <a:xfrm>
            <a:off x="0" y="1992341"/>
            <a:ext cx="6115050" cy="3729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353" y="4994693"/>
            <a:ext cx="5337978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Wind background (black) and observations (red)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5712" y="5006671"/>
            <a:ext cx="4154482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GPR estimated </a:t>
            </a:r>
            <a:r>
              <a:rPr lang="en-US" dirty="0" smtClean="0">
                <a:solidFill>
                  <a:schemeClr val="bg1"/>
                </a:solidFill>
              </a:rPr>
              <a:t>winds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53" y="5835679"/>
            <a:ext cx="11384443" cy="936597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US" sz="1800" dirty="0" smtClean="0"/>
              <a:t>Synthetic wind observations (red) are injected onto background (black) fields and GPR used to “fuse” the two.</a:t>
            </a:r>
          </a:p>
          <a:p>
            <a:r>
              <a:rPr lang="en-US" sz="1800" dirty="0" smtClean="0"/>
              <a:t>Color code corresponds GPR confidence – warmer colors reflect high confidence, while colder colors reflect low confidence estimates – and are consistent with observation locations.  </a:t>
            </a:r>
            <a:endParaRPr lang="en-US" sz="1800" dirty="0"/>
          </a:p>
        </p:txBody>
      </p:sp>
      <p:sp>
        <p:nvSpPr>
          <p:cNvPr id="9" name="Title 9"/>
          <p:cNvSpPr txBox="1">
            <a:spLocks/>
          </p:cNvSpPr>
          <p:nvPr/>
        </p:nvSpPr>
        <p:spPr>
          <a:xfrm>
            <a:off x="-72002" y="-206147"/>
            <a:ext cx="117921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Can AI Tools Be Used for Data Fusion &amp; Data Assimilation?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Use of </a:t>
            </a:r>
            <a:r>
              <a:rPr lang="en-US" sz="1600" b="1" u="sng" dirty="0" smtClean="0">
                <a:solidFill>
                  <a:srgbClr val="FF0000"/>
                </a:solidFill>
              </a:rPr>
              <a:t>GPR</a:t>
            </a:r>
            <a:r>
              <a:rPr lang="en-US" sz="1600" b="1" dirty="0" smtClean="0">
                <a:solidFill>
                  <a:srgbClr val="FF0000"/>
                </a:solidFill>
              </a:rPr>
              <a:t> (Gaussian Process Regression) AI Model for Data Fusion/Assimilation (Case of AMV or conventional data)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9550" y="978669"/>
            <a:ext cx="386245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Color confidence/error </a:t>
            </a:r>
            <a:r>
              <a:rPr lang="en-US" dirty="0"/>
              <a:t>estimates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506865" y="1342716"/>
            <a:ext cx="1567535" cy="140804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90171" y="1677408"/>
            <a:ext cx="316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and Measurements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33929" y="1623009"/>
            <a:ext cx="206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GPR-Based Analysis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10" y="3910020"/>
            <a:ext cx="5372100" cy="2609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0" y="1076982"/>
            <a:ext cx="5324475" cy="260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717" y="886968"/>
            <a:ext cx="26151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Total </a:t>
            </a:r>
            <a:r>
              <a:rPr lang="en-US" sz="1600" dirty="0" err="1" smtClean="0">
                <a:latin typeface="+mj-lt"/>
              </a:rPr>
              <a:t>Precipitable</a:t>
            </a:r>
            <a:r>
              <a:rPr lang="en-US" sz="1600" dirty="0" smtClean="0">
                <a:latin typeface="+mj-lt"/>
              </a:rPr>
              <a:t> Water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0580" y="3732552"/>
            <a:ext cx="26151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Cloud Liquid Water</a:t>
            </a:r>
            <a:endParaRPr lang="en-US" sz="1600" dirty="0">
              <a:latin typeface="+mj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93776" y="-124209"/>
            <a:ext cx="10799063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AI for Data Assimilation of TPW, CLW, and 500hPa Temperature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99144" y="3686832"/>
            <a:ext cx="5595874" cy="2247838"/>
          </a:xfrm>
        </p:spPr>
        <p:txBody>
          <a:bodyPr>
            <a:normAutofit fontScale="77500" lnSpcReduction="20000"/>
          </a:bodyPr>
          <a:lstStyle/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Hourly analysis fields estimated at 0.35x0.35 resolution using satellite “observations” and 1hour forecast as “background”</a:t>
            </a:r>
          </a:p>
          <a:p>
            <a:r>
              <a:rPr lang="en-US" dirty="0" smtClean="0">
                <a:latin typeface="+mj-lt"/>
              </a:rPr>
              <a:t>AI outputs for TPW (top left), CLW (bottom left) and 500hPa Temperature (top right) are shown for 2016/10/06 00z through 18z</a:t>
            </a:r>
            <a:endParaRPr lang="en-US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60" y="1064436"/>
            <a:ext cx="5410200" cy="2609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80780" y="886968"/>
            <a:ext cx="26151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500 </a:t>
            </a:r>
            <a:r>
              <a:rPr lang="en-US" sz="1600" dirty="0" err="1" smtClean="0">
                <a:latin typeface="+mj-lt"/>
              </a:rPr>
              <a:t>hPa</a:t>
            </a:r>
            <a:r>
              <a:rPr lang="en-US" sz="1600" dirty="0" smtClean="0">
                <a:latin typeface="+mj-lt"/>
              </a:rPr>
              <a:t> Temperature</a:t>
            </a:r>
            <a:endParaRPr lang="en-US" sz="16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83429" y="2380343"/>
            <a:ext cx="740228" cy="8273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88372" y="2380343"/>
            <a:ext cx="740228" cy="8273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83429" y="5214945"/>
            <a:ext cx="740228" cy="8273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41917" y="5851543"/>
            <a:ext cx="4910328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j-lt"/>
              </a:rPr>
              <a:t>Timing to estimate T(500hPa) and TPW at 0.35</a:t>
            </a:r>
            <a:r>
              <a:rPr lang="en-US" i="1" baseline="30000" dirty="0" smtClean="0">
                <a:latin typeface="+mj-lt"/>
              </a:rPr>
              <a:t>o</a:t>
            </a:r>
            <a:r>
              <a:rPr lang="en-US" i="1" dirty="0" smtClean="0">
                <a:latin typeface="+mj-lt"/>
              </a:rPr>
              <a:t>x0.35</a:t>
            </a:r>
            <a:r>
              <a:rPr lang="en-US" i="1" baseline="30000" dirty="0" smtClean="0">
                <a:latin typeface="+mj-lt"/>
              </a:rPr>
              <a:t>o</a:t>
            </a:r>
            <a:r>
              <a:rPr lang="en-US" i="1" dirty="0" smtClean="0">
                <a:latin typeface="+mj-lt"/>
              </a:rPr>
              <a:t> on a single Tesla P100 (Pascal):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1.8 sec </a:t>
            </a:r>
            <a:r>
              <a:rPr lang="en-US" b="1" dirty="0" smtClean="0">
                <a:latin typeface="+mj-lt"/>
              </a:rPr>
              <a:t>for 18 cycles or 0.1 sec/cycle</a:t>
            </a:r>
          </a:p>
        </p:txBody>
      </p:sp>
    </p:spTree>
    <p:extLst>
      <p:ext uri="{BB962C8B-B14F-4D97-AF65-F5344CB8AC3E}">
        <p14:creationId xmlns:p14="http://schemas.microsoft.com/office/powerpoint/2010/main" val="26476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394" y="-43041"/>
            <a:ext cx="11848562" cy="1087052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Trends </a:t>
            </a:r>
            <a:r>
              <a:rPr lang="en-US" b="1" dirty="0">
                <a:solidFill>
                  <a:srgbClr val="002060"/>
                </a:solidFill>
              </a:rPr>
              <a:t>in Global Earth Observation </a:t>
            </a:r>
            <a:r>
              <a:rPr lang="en-US" b="1" dirty="0" smtClean="0">
                <a:solidFill>
                  <a:srgbClr val="002060"/>
                </a:solidFill>
              </a:rPr>
              <a:t>Systems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8013" y="5699288"/>
            <a:ext cx="6146084" cy="1158712"/>
          </a:xfrm>
          <a:solidFill>
            <a:srgbClr val="FFC000"/>
          </a:solidFill>
        </p:spPr>
        <p:txBody>
          <a:bodyPr>
            <a:normAutofit fontScale="62500" lnSpcReduction="20000"/>
          </a:bodyPr>
          <a:lstStyle/>
          <a:p>
            <a:r>
              <a:rPr lang="en-US" b="1" u="sng" dirty="0" smtClean="0">
                <a:solidFill>
                  <a:srgbClr val="006600"/>
                </a:solidFill>
              </a:rPr>
              <a:t>Parallel </a:t>
            </a:r>
            <a:r>
              <a:rPr lang="en-US" b="1" u="sng" dirty="0" smtClean="0">
                <a:solidFill>
                  <a:srgbClr val="006600"/>
                </a:solidFill>
              </a:rPr>
              <a:t>Trends</a:t>
            </a:r>
          </a:p>
          <a:p>
            <a:pPr lvl="1"/>
            <a:r>
              <a:rPr lang="en-US" dirty="0" smtClean="0"/>
              <a:t>Budget, HPC Constraints</a:t>
            </a:r>
          </a:p>
          <a:p>
            <a:pPr lvl="1"/>
            <a:r>
              <a:rPr lang="en-US" dirty="0" smtClean="0"/>
              <a:t>Higher societal </a:t>
            </a:r>
            <a:r>
              <a:rPr lang="en-US" dirty="0" smtClean="0"/>
              <a:t>impact</a:t>
            </a:r>
            <a:endParaRPr lang="en-US" dirty="0" smtClean="0"/>
          </a:p>
          <a:p>
            <a:pPr lvl="1"/>
            <a:r>
              <a:rPr lang="en-US" dirty="0" smtClean="0"/>
              <a:t>Higher users expectations </a:t>
            </a:r>
            <a:r>
              <a:rPr lang="en-US" dirty="0" smtClean="0"/>
              <a:t>of enhanced model resolutions, accuracy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9875" y="5334163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419"/>
            <a:ext cx="5427406" cy="3899031"/>
          </a:xfrm>
          <a:prstGeom prst="rect">
            <a:avLst/>
          </a:prstGeom>
        </p:spPr>
      </p:pic>
      <p:pic>
        <p:nvPicPr>
          <p:cNvPr id="6" name="Google Shape;16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3373" y="830291"/>
            <a:ext cx="4340795" cy="48689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6;p31"/>
          <p:cNvSpPr/>
          <p:nvPr/>
        </p:nvSpPr>
        <p:spPr>
          <a:xfrm>
            <a:off x="9095000" y="2261215"/>
            <a:ext cx="712400" cy="26312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67;p31"/>
          <p:cNvSpPr/>
          <p:nvPr/>
        </p:nvSpPr>
        <p:spPr>
          <a:xfrm>
            <a:off x="9155454" y="1678818"/>
            <a:ext cx="591671" cy="510988"/>
          </a:xfrm>
          <a:prstGeom prst="flowChartMerge">
            <a:avLst/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3972" y="5518296"/>
            <a:ext cx="5313434" cy="13092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smtClean="0">
                <a:solidFill>
                  <a:srgbClr val="006600"/>
                </a:solidFill>
              </a:rPr>
              <a:t>GOS Trends:</a:t>
            </a:r>
          </a:p>
          <a:p>
            <a:pPr lvl="1"/>
            <a:r>
              <a:rPr lang="en-US" dirty="0" smtClean="0"/>
              <a:t>New Sensors (higher resolutions,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technologies (small </a:t>
            </a:r>
            <a:r>
              <a:rPr lang="en-US" dirty="0" err="1" smtClean="0"/>
              <a:t>sats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Emergence of New GOS (</a:t>
            </a:r>
            <a:r>
              <a:rPr lang="en-US" dirty="0" err="1" smtClean="0"/>
              <a:t>IoT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Players in GOS (international, commercial,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b="1" u="sng" dirty="0" smtClean="0"/>
              <a:t>Significant Increase  in volume and diversity of data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59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45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Evolution of Environmental Data Exploitation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548" y="1593277"/>
            <a:ext cx="2672852" cy="4454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65576" y="6075818"/>
            <a:ext cx="2424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Tabulating Systems Era</a:t>
            </a:r>
          </a:p>
          <a:p>
            <a:r>
              <a:rPr lang="en-US" sz="1200" b="1" dirty="0" smtClean="0"/>
              <a:t>(1800-1940s)</a:t>
            </a:r>
          </a:p>
          <a:p>
            <a:r>
              <a:rPr lang="en-US" sz="1200" b="1" dirty="0" smtClean="0"/>
              <a:t>Manual Measurement and analysis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22" y="5999505"/>
            <a:ext cx="2724791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Credit: Materials adapted for Environmental Observations specifically, inspired from an IBM presentation by </a:t>
            </a:r>
            <a:r>
              <a:rPr lang="en-US" sz="1000" i="1" dirty="0" err="1" smtClean="0"/>
              <a:t>Dr</a:t>
            </a:r>
            <a:r>
              <a:rPr lang="en-US" sz="1000" i="1" dirty="0" smtClean="0"/>
              <a:t> John Kelly, senior vice president, cognitive solutions, to the NOAA Science Advisory Board (SAB) on November 2016</a:t>
            </a:r>
            <a:endParaRPr lang="en-US" sz="10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12450" y="6048109"/>
            <a:ext cx="2139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Programmable Intelligence Era</a:t>
            </a:r>
          </a:p>
          <a:p>
            <a:r>
              <a:rPr lang="en-US" sz="1200" b="1" dirty="0" smtClean="0"/>
              <a:t>(1950-Now)</a:t>
            </a:r>
          </a:p>
          <a:p>
            <a:r>
              <a:rPr lang="en-US" sz="1200" b="1" dirty="0" smtClean="0"/>
              <a:t>Transformational efficiency in </a:t>
            </a:r>
          </a:p>
          <a:p>
            <a:r>
              <a:rPr lang="en-US" sz="1200" b="1" dirty="0" smtClean="0"/>
              <a:t>Applying Human Intelligence 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530864" y="6075818"/>
            <a:ext cx="2799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Cognitive Computing –AI Era</a:t>
            </a:r>
          </a:p>
          <a:p>
            <a:r>
              <a:rPr lang="en-US" sz="1200" b="1" dirty="0" smtClean="0"/>
              <a:t>(2011-  Foreseeable Future)</a:t>
            </a:r>
          </a:p>
          <a:p>
            <a:r>
              <a:rPr lang="en-US" sz="1200" b="1" dirty="0" smtClean="0"/>
              <a:t>Enhancement/Augmentation of Human </a:t>
            </a:r>
            <a:r>
              <a:rPr lang="en-US" sz="1200" b="1" dirty="0" smtClean="0"/>
              <a:t>Intelligence (</a:t>
            </a:r>
            <a:r>
              <a:rPr lang="en-US" sz="1200" b="1" dirty="0" smtClean="0"/>
              <a:t>physics/data-science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pic>
        <p:nvPicPr>
          <p:cNvPr id="3078" name="Picture 6" descr="https://www.weather.gov/images/ilx/Office_History/ft_edwar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604" y="1579419"/>
            <a:ext cx="2984514" cy="448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computer screen noaa us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1" t="2" r="10591" b="-2"/>
          <a:stretch/>
        </p:blipFill>
        <p:spPr bwMode="auto">
          <a:xfrm>
            <a:off x="6187604" y="1593274"/>
            <a:ext cx="3234458" cy="445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6287" y="2805027"/>
            <a:ext cx="2788471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This evolution applies to all areas of computing.</a:t>
            </a:r>
          </a:p>
          <a:p>
            <a:endParaRPr lang="en-US" dirty="0"/>
          </a:p>
          <a:p>
            <a:r>
              <a:rPr lang="en-US" dirty="0" smtClean="0"/>
              <a:t>It has led several major companies to adapt their business models to take advantage of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2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5" y="0"/>
            <a:ext cx="10603247" cy="1035299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Why Consider AI to address these Challenges?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36" y="1270826"/>
            <a:ext cx="12109064" cy="5822701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AI applied successfully in fields with similar traits as Environmental data &amp; NWP/SA:  </a:t>
            </a:r>
            <a:r>
              <a:rPr lang="en-US" sz="1600" b="1" dirty="0" smtClean="0">
                <a:solidFill>
                  <a:srgbClr val="008000"/>
                </a:solidFill>
              </a:rPr>
              <a:t>(1) # obs. systems to analyze/assimilate/fuse and (2) predict </a:t>
            </a:r>
            <a:r>
              <a:rPr lang="en-US" sz="1600" b="1" dirty="0" smtClean="0">
                <a:solidFill>
                  <a:srgbClr val="008000"/>
                </a:solidFill>
              </a:rPr>
              <a:t>behavior and with a (3) Big data challenge, (4) Multi-variate problem, (5) Large variability space, (6) Forecasting component</a:t>
            </a:r>
            <a:endParaRPr lang="en-US" sz="1600" b="1" dirty="0" smtClean="0">
              <a:solidFill>
                <a:srgbClr val="008000"/>
              </a:solidFill>
            </a:endParaRPr>
          </a:p>
          <a:p>
            <a:pPr lvl="1"/>
            <a:r>
              <a:rPr lang="en-US" dirty="0"/>
              <a:t>M</a:t>
            </a:r>
            <a:r>
              <a:rPr lang="en-US" dirty="0" smtClean="0"/>
              <a:t>edical field (Watson Project): Scan Image Analysis, </a:t>
            </a:r>
            <a:r>
              <a:rPr lang="en-US" dirty="0"/>
              <a:t>P</a:t>
            </a:r>
            <a:r>
              <a:rPr lang="en-US" dirty="0" smtClean="0"/>
              <a:t>attern/Cancer </a:t>
            </a:r>
            <a:r>
              <a:rPr lang="en-US" dirty="0" smtClean="0"/>
              <a:t>detection, heart Sound analysis</a:t>
            </a:r>
          </a:p>
          <a:p>
            <a:pPr lvl="1"/>
            <a:r>
              <a:rPr lang="en-US" dirty="0" smtClean="0"/>
              <a:t>Self-Driving </a:t>
            </a:r>
            <a:r>
              <a:rPr lang="en-US" dirty="0" smtClean="0"/>
              <a:t>Transportation Devices: Fusion of Multiple Observing Systems for situational awareness</a:t>
            </a:r>
          </a:p>
          <a:p>
            <a:pPr lvl="1"/>
            <a:r>
              <a:rPr lang="en-US" dirty="0" smtClean="0"/>
              <a:t>And other fields (finance forecasting, gaming industry, music composition, etc…..)</a:t>
            </a:r>
            <a:endParaRPr lang="en-US" dirty="0" smtClean="0"/>
          </a:p>
          <a:p>
            <a:r>
              <a:rPr lang="en-US" b="1" dirty="0" smtClean="0">
                <a:solidFill>
                  <a:srgbClr val="008000"/>
                </a:solidFill>
              </a:rPr>
              <a:t>Environmental </a:t>
            </a:r>
            <a:r>
              <a:rPr lang="en-US" b="1" dirty="0" smtClean="0">
                <a:solidFill>
                  <a:srgbClr val="008000"/>
                </a:solidFill>
              </a:rPr>
              <a:t>data exploitation (remote sensing, data assimilation and </a:t>
            </a:r>
            <a:r>
              <a:rPr lang="en-US" b="1" dirty="0" smtClean="0">
                <a:solidFill>
                  <a:srgbClr val="008000"/>
                </a:solidFill>
              </a:rPr>
              <a:t>forecasting</a:t>
            </a:r>
            <a:r>
              <a:rPr lang="en-US" b="1" dirty="0" smtClean="0">
                <a:solidFill>
                  <a:srgbClr val="008000"/>
                </a:solidFill>
              </a:rPr>
              <a:t>), presents a viable candidate for AI application</a:t>
            </a:r>
            <a:r>
              <a:rPr lang="en-US" b="1" dirty="0" smtClean="0">
                <a:solidFill>
                  <a:srgbClr val="008000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Note FF NNs have been around for decades in our field. Modern AI tools are a powerful enhancement to these (RNN, LSTM, </a:t>
            </a:r>
            <a:r>
              <a:rPr lang="en-US" b="1" dirty="0" err="1" smtClean="0">
                <a:solidFill>
                  <a:srgbClr val="008000"/>
                </a:solidFill>
              </a:rPr>
              <a:t>etc</a:t>
            </a:r>
            <a:r>
              <a:rPr lang="en-US" b="1" dirty="0" smtClean="0">
                <a:solidFill>
                  <a:srgbClr val="008000"/>
                </a:solidFill>
              </a:rPr>
              <a:t>): </a:t>
            </a:r>
            <a:r>
              <a:rPr lang="en-US" b="1" dirty="0" err="1" smtClean="0">
                <a:solidFill>
                  <a:srgbClr val="008000"/>
                </a:solidFill>
              </a:rPr>
              <a:t>Keras</a:t>
            </a:r>
            <a:r>
              <a:rPr lang="en-US" b="1" dirty="0" smtClean="0">
                <a:solidFill>
                  <a:srgbClr val="008000"/>
                </a:solidFill>
              </a:rPr>
              <a:t>, </a:t>
            </a:r>
            <a:r>
              <a:rPr lang="en-US" b="1" dirty="0" err="1" smtClean="0">
                <a:solidFill>
                  <a:srgbClr val="008000"/>
                </a:solidFill>
              </a:rPr>
              <a:t>Tensorflow</a:t>
            </a:r>
            <a:r>
              <a:rPr lang="en-US" b="1" dirty="0" smtClean="0">
                <a:solidFill>
                  <a:srgbClr val="008000"/>
                </a:solidFill>
              </a:rPr>
              <a:t>, </a:t>
            </a:r>
            <a:r>
              <a:rPr lang="en-US" b="1" dirty="0" err="1" smtClean="0">
                <a:solidFill>
                  <a:srgbClr val="008000"/>
                </a:solidFill>
              </a:rPr>
              <a:t>etc</a:t>
            </a:r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u="sng" dirty="0">
                <a:solidFill>
                  <a:srgbClr val="C00000"/>
                </a:solidFill>
              </a:rPr>
              <a:t>This presentation is meant to present a few examples to convey that the </a:t>
            </a:r>
            <a:r>
              <a:rPr lang="en-US" b="1" u="sng" dirty="0" smtClean="0">
                <a:solidFill>
                  <a:srgbClr val="C00000"/>
                </a:solidFill>
              </a:rPr>
              <a:t>AI benefit </a:t>
            </a:r>
            <a:r>
              <a:rPr lang="en-US" b="1" u="sng" dirty="0">
                <a:solidFill>
                  <a:srgbClr val="C00000"/>
                </a:solidFill>
              </a:rPr>
              <a:t>is significant in terms of savings without loss of </a:t>
            </a:r>
            <a:r>
              <a:rPr lang="en-US" b="1" u="sng" dirty="0" smtClean="0">
                <a:solidFill>
                  <a:srgbClr val="C00000"/>
                </a:solidFill>
              </a:rPr>
              <a:t>accuracy, sometimes as a complement and sometimes as an alternate to heritage approaches.</a:t>
            </a:r>
            <a:endParaRPr lang="en-US" b="1" u="sng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1"/>
          <a:stretch/>
        </p:blipFill>
        <p:spPr>
          <a:xfrm>
            <a:off x="1268819" y="446257"/>
            <a:ext cx="9737298" cy="62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949450" y="304801"/>
            <a:ext cx="8032750" cy="898525"/>
          </a:xfrm>
        </p:spPr>
        <p:txBody>
          <a:bodyPr/>
          <a:lstStyle/>
          <a:p>
            <a:r>
              <a:rPr lang="en-US" dirty="0"/>
              <a:t>Content</a:t>
            </a:r>
            <a:endParaRPr lang="en-US" altLang="zh-CN" dirty="0">
              <a:solidFill>
                <a:schemeClr val="accent1"/>
              </a:solidFill>
              <a:ea typeface="宋体" pitchFamily="2" charset="-122"/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1822623" y="2819401"/>
            <a:ext cx="8229600" cy="665163"/>
            <a:chOff x="240" y="1248"/>
            <a:chExt cx="5184" cy="419"/>
          </a:xfrm>
        </p:grpSpPr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240" y="1248"/>
              <a:ext cx="480" cy="419"/>
              <a:chOff x="1110" y="2656"/>
              <a:chExt cx="1549" cy="1351"/>
            </a:xfrm>
          </p:grpSpPr>
          <p:sp>
            <p:nvSpPr>
              <p:cNvPr id="5134" name="AutoShape 20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35" name="AutoShape 21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31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AutoShape 22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5131" name="Line 23"/>
            <p:cNvSpPr>
              <a:spLocks noChangeShapeType="1"/>
            </p:cNvSpPr>
            <p:nvPr/>
          </p:nvSpPr>
          <p:spPr bwMode="auto">
            <a:xfrm>
              <a:off x="624" y="1632"/>
              <a:ext cx="48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2" name="Text Box 24"/>
            <p:cNvSpPr txBox="1">
              <a:spLocks noChangeArrowheads="1"/>
            </p:cNvSpPr>
            <p:nvPr/>
          </p:nvSpPr>
          <p:spPr bwMode="auto">
            <a:xfrm>
              <a:off x="912" y="1296"/>
              <a:ext cx="3363" cy="29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1" dirty="0">
                  <a:solidFill>
                    <a:srgbClr val="FF0000"/>
                  </a:solidFill>
                </a:rPr>
                <a:t>Exploring Using AI for </a:t>
              </a:r>
              <a:r>
                <a:rPr lang="en-US" altLang="zh-CN" sz="2400" b="1" dirty="0" smtClean="0">
                  <a:solidFill>
                    <a:srgbClr val="FF0000"/>
                  </a:solidFill>
                </a:rPr>
                <a:t>the NOAA Mission</a:t>
              </a:r>
              <a:endParaRPr lang="en-US" altLang="zh-CN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5133" name="Text Box 25"/>
            <p:cNvSpPr txBox="1">
              <a:spLocks noChangeArrowheads="1"/>
            </p:cNvSpPr>
            <p:nvPr/>
          </p:nvSpPr>
          <p:spPr bwMode="gray">
            <a:xfrm>
              <a:off x="364" y="1310"/>
              <a:ext cx="214" cy="29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oup 3"/>
          <p:cNvGrpSpPr>
            <a:grpSpLocks/>
          </p:cNvGrpSpPr>
          <p:nvPr/>
        </p:nvGrpSpPr>
        <p:grpSpPr bwMode="auto">
          <a:xfrm>
            <a:off x="1866897" y="5449324"/>
            <a:ext cx="8229603" cy="665163"/>
            <a:chOff x="240" y="1248"/>
            <a:chExt cx="5184" cy="419"/>
          </a:xfrm>
        </p:grpSpPr>
        <p:grpSp>
          <p:nvGrpSpPr>
            <p:cNvPr id="52" name="Group 4"/>
            <p:cNvGrpSpPr>
              <a:grpSpLocks/>
            </p:cNvGrpSpPr>
            <p:nvPr/>
          </p:nvGrpSpPr>
          <p:grpSpPr bwMode="auto">
            <a:xfrm>
              <a:off x="240" y="1248"/>
              <a:ext cx="480" cy="419"/>
              <a:chOff x="1110" y="2656"/>
              <a:chExt cx="1549" cy="1351"/>
            </a:xfrm>
          </p:grpSpPr>
          <p:sp>
            <p:nvSpPr>
              <p:cNvPr id="57" name="AutoShape 5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AutoShape 6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AutoShape 7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53" name="Line 8"/>
            <p:cNvSpPr>
              <a:spLocks noChangeShapeType="1"/>
            </p:cNvSpPr>
            <p:nvPr/>
          </p:nvSpPr>
          <p:spPr bwMode="auto">
            <a:xfrm>
              <a:off x="624" y="1632"/>
              <a:ext cx="48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Text Box 9"/>
            <p:cNvSpPr txBox="1">
              <a:spLocks noChangeArrowheads="1"/>
            </p:cNvSpPr>
            <p:nvPr/>
          </p:nvSpPr>
          <p:spPr bwMode="auto">
            <a:xfrm>
              <a:off x="912" y="1296"/>
              <a:ext cx="1051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/>
                <a:t>Conclusions</a:t>
              </a:r>
              <a:endParaRPr lang="en-US" altLang="zh-CN" sz="1600" i="1" dirty="0"/>
            </a:p>
          </p:txBody>
        </p:sp>
        <p:sp>
          <p:nvSpPr>
            <p:cNvPr id="56" name="Text Box 10"/>
            <p:cNvSpPr txBox="1">
              <a:spLocks noChangeArrowheads="1"/>
            </p:cNvSpPr>
            <p:nvPr/>
          </p:nvSpPr>
          <p:spPr bwMode="gray">
            <a:xfrm>
              <a:off x="364" y="1310"/>
              <a:ext cx="214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18"/>
          <p:cNvGrpSpPr>
            <a:grpSpLocks/>
          </p:cNvGrpSpPr>
          <p:nvPr/>
        </p:nvGrpSpPr>
        <p:grpSpPr bwMode="auto">
          <a:xfrm>
            <a:off x="1822623" y="1835824"/>
            <a:ext cx="8229600" cy="665163"/>
            <a:chOff x="240" y="1248"/>
            <a:chExt cx="5184" cy="419"/>
          </a:xfrm>
        </p:grpSpPr>
        <p:grpSp>
          <p:nvGrpSpPr>
            <p:cNvPr id="29" name="Group 19"/>
            <p:cNvGrpSpPr>
              <a:grpSpLocks/>
            </p:cNvGrpSpPr>
            <p:nvPr/>
          </p:nvGrpSpPr>
          <p:grpSpPr bwMode="auto">
            <a:xfrm>
              <a:off x="240" y="1248"/>
              <a:ext cx="480" cy="419"/>
              <a:chOff x="1110" y="2656"/>
              <a:chExt cx="1549" cy="1351"/>
            </a:xfrm>
          </p:grpSpPr>
          <p:sp>
            <p:nvSpPr>
              <p:cNvPr id="33" name="AutoShape 20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AutoShape 21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31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AutoShape 22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>
              <a:off x="624" y="1632"/>
              <a:ext cx="48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Text Box 24"/>
            <p:cNvSpPr txBox="1">
              <a:spLocks noChangeArrowheads="1"/>
            </p:cNvSpPr>
            <p:nvPr/>
          </p:nvSpPr>
          <p:spPr bwMode="auto">
            <a:xfrm>
              <a:off x="912" y="1296"/>
              <a:ext cx="3104" cy="29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zh-CN" sz="2400" dirty="0"/>
                <a:t>Background Information and Why AI ?</a:t>
              </a:r>
              <a:endParaRPr lang="en-US" altLang="zh-CN" sz="1600" i="1" dirty="0"/>
            </a:p>
          </p:txBody>
        </p:sp>
        <p:sp>
          <p:nvSpPr>
            <p:cNvPr id="32" name="Text Box 25"/>
            <p:cNvSpPr txBox="1">
              <a:spLocks noChangeArrowheads="1"/>
            </p:cNvSpPr>
            <p:nvPr/>
          </p:nvSpPr>
          <p:spPr bwMode="gray">
            <a:xfrm>
              <a:off x="364" y="1310"/>
              <a:ext cx="214" cy="29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933697" y="3562000"/>
            <a:ext cx="72702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Satellite Data Calibration</a:t>
            </a:r>
          </a:p>
          <a:p>
            <a:pPr marL="342900" indent="-342900">
              <a:buAutoNum type="arabicParenBoth"/>
            </a:pPr>
            <a:r>
              <a:rPr lang="en-US" dirty="0" smtClean="0"/>
              <a:t>Radiative Transfer &amp; radiation emulation</a:t>
            </a:r>
          </a:p>
          <a:p>
            <a:pPr marL="342900" indent="-342900">
              <a:buAutoNum type="arabicParenBoth"/>
            </a:pPr>
            <a:r>
              <a:rPr lang="en-US" dirty="0" smtClean="0"/>
              <a:t>Remote Sensing and DA Pre-processing</a:t>
            </a:r>
          </a:p>
          <a:p>
            <a:pPr marL="342900" indent="-342900">
              <a:buAutoNum type="arabicParenBoth"/>
            </a:pPr>
            <a:r>
              <a:rPr lang="en-US" dirty="0" smtClean="0"/>
              <a:t>Gap Filling and Morphing</a:t>
            </a:r>
          </a:p>
          <a:p>
            <a:pPr marL="342900" indent="-342900">
              <a:buAutoNum type="arabicParenBoth"/>
            </a:pPr>
            <a:r>
              <a:rPr lang="en-US" dirty="0" smtClean="0"/>
              <a:t>Data Fusion &amp; Assimilation</a:t>
            </a:r>
          </a:p>
          <a:p>
            <a:pPr marL="342900" indent="-342900">
              <a:buAutoNum type="arabicParenBoth"/>
            </a:pPr>
            <a:r>
              <a:rPr lang="en-US" dirty="0" smtClean="0"/>
              <a:t>Post-Forecast Correction and Extreme Weather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64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619" y="84137"/>
            <a:ext cx="8711380" cy="1626675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libri Light"/>
                <a:cs typeface="Calibri Light"/>
              </a:rPr>
              <a:t>GOES-17 </a:t>
            </a:r>
            <a:r>
              <a:rPr lang="en-US" sz="3200" b="1" dirty="0">
                <a:solidFill>
                  <a:srgbClr val="C00000"/>
                </a:solidFill>
                <a:latin typeface="Calibri Light"/>
                <a:cs typeface="Calibri Light"/>
              </a:rPr>
              <a:t>ABI Thermal Band Calibration </a:t>
            </a:r>
            <a:r>
              <a:rPr lang="en-US" sz="3200" b="1" dirty="0" smtClean="0">
                <a:solidFill>
                  <a:srgbClr val="C00000"/>
                </a:solidFill>
                <a:latin typeface="Calibri Light"/>
                <a:cs typeface="Calibri Light"/>
              </a:rPr>
              <a:t>Correction </a:t>
            </a:r>
            <a:br>
              <a:rPr lang="en-US" sz="3200" b="1" dirty="0" smtClean="0">
                <a:solidFill>
                  <a:srgbClr val="C00000"/>
                </a:solidFill>
                <a:latin typeface="Calibri Light"/>
                <a:cs typeface="Calibri Light"/>
              </a:rPr>
            </a:br>
            <a:r>
              <a:rPr lang="en-US" sz="2000" dirty="0" smtClean="0">
                <a:latin typeface="+mn-lt"/>
                <a:cs typeface="Calibri Light"/>
              </a:rPr>
              <a:t>U</a:t>
            </a:r>
            <a:r>
              <a:rPr lang="en-US" sz="2000" dirty="0" smtClean="0">
                <a:latin typeface="+mn-lt"/>
                <a:cs typeface="Calibri Light"/>
              </a:rPr>
              <a:t>sing </a:t>
            </a:r>
            <a:r>
              <a:rPr lang="en-US" sz="2000" dirty="0">
                <a:latin typeface="+mn-lt"/>
                <a:cs typeface="Calibri Light"/>
              </a:rPr>
              <a:t>NVIDIA’s Image </a:t>
            </a:r>
            <a:r>
              <a:rPr lang="en-US" sz="2000" dirty="0" err="1">
                <a:latin typeface="+mn-lt"/>
                <a:cs typeface="Calibri Light"/>
              </a:rPr>
              <a:t>Inpainting</a:t>
            </a:r>
            <a:r>
              <a:rPr lang="en-US" sz="2000" dirty="0">
                <a:latin typeface="+mn-lt"/>
                <a:cs typeface="Calibri Light"/>
              </a:rPr>
              <a:t> </a:t>
            </a:r>
            <a:r>
              <a:rPr lang="en-US" sz="2000" dirty="0" smtClean="0">
                <a:latin typeface="+mn-lt"/>
                <a:cs typeface="Calibri Light"/>
              </a:rPr>
              <a:t>Algorithm (U-Net </a:t>
            </a:r>
            <a:r>
              <a:rPr lang="en-US" sz="2000" dirty="0">
                <a:latin typeface="+mn-lt"/>
                <a:cs typeface="Calibri Light"/>
              </a:rPr>
              <a:t>Algorithm) –Gap </a:t>
            </a:r>
            <a:r>
              <a:rPr lang="en-US" sz="2000" dirty="0" smtClean="0">
                <a:latin typeface="+mn-lt"/>
                <a:cs typeface="Calibri Light"/>
              </a:rPr>
              <a:t>Filling/Reconstruction</a:t>
            </a:r>
            <a:endParaRPr lang="en-US" sz="2000" dirty="0">
              <a:latin typeface="+mn-lt"/>
              <a:cs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" y="192676"/>
            <a:ext cx="3081755" cy="1763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26" y="1858851"/>
            <a:ext cx="9075174" cy="499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976"/>
            <a:ext cx="11190026" cy="79493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Can AI Be Used as Forward Operator?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1800" b="1" i="1" dirty="0" smtClean="0">
                <a:solidFill>
                  <a:srgbClr val="FF0000"/>
                </a:solidFill>
              </a:rPr>
              <a:t>Use of </a:t>
            </a:r>
            <a:r>
              <a:rPr lang="en-US" sz="1800" b="1" i="1" dirty="0" smtClean="0">
                <a:solidFill>
                  <a:srgbClr val="FF0000"/>
                </a:solidFill>
              </a:rPr>
              <a:t>Deep Neural </a:t>
            </a:r>
            <a:r>
              <a:rPr lang="en-US" sz="1800" b="1" i="1" dirty="0" smtClean="0">
                <a:solidFill>
                  <a:srgbClr val="FF0000"/>
                </a:solidFill>
              </a:rPr>
              <a:t>Network (</a:t>
            </a:r>
            <a:r>
              <a:rPr lang="en-US" sz="1800" b="1" i="1" u="sng" dirty="0" smtClean="0">
                <a:solidFill>
                  <a:srgbClr val="FF0000"/>
                </a:solidFill>
              </a:rPr>
              <a:t>DNN</a:t>
            </a:r>
            <a:r>
              <a:rPr lang="en-US" sz="1800" b="1" i="1" dirty="0" smtClean="0">
                <a:solidFill>
                  <a:srgbClr val="FF0000"/>
                </a:solidFill>
              </a:rPr>
              <a:t>) for Radiative Transfer Modeling Purposes (CRTM</a:t>
            </a:r>
            <a:r>
              <a:rPr lang="en-US" sz="1800" b="1" i="1" dirty="0" smtClean="0">
                <a:solidFill>
                  <a:srgbClr val="FF0000"/>
                </a:solidFill>
              </a:rPr>
              <a:t>)</a:t>
            </a:r>
            <a:endParaRPr lang="en-US" sz="1800" b="1" i="1" dirty="0">
              <a:solidFill>
                <a:srgbClr val="008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394578" y="5935831"/>
          <a:ext cx="7540654" cy="889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5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6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57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CRTM-AI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CRTM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7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Processing Time for a full day data.</a:t>
                      </a:r>
                      <a:r>
                        <a:rPr lang="en-US" sz="1200" b="1" baseline="0" dirty="0" smtClean="0"/>
                        <a:t> A s</a:t>
                      </a:r>
                      <a:r>
                        <a:rPr lang="en-US" sz="1200" b="1" dirty="0" smtClean="0"/>
                        <a:t>ingle sensor channel(ATMS). Excluding I/O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&lt;1 second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~ 1.3 hours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9795"/>
          <a:stretch/>
        </p:blipFill>
        <p:spPr>
          <a:xfrm>
            <a:off x="6396830" y="1136990"/>
            <a:ext cx="3365881" cy="2397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45" y="3489581"/>
            <a:ext cx="2730711" cy="2048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12941" b="5211"/>
          <a:stretch/>
        </p:blipFill>
        <p:spPr>
          <a:xfrm>
            <a:off x="8866043" y="1517716"/>
            <a:ext cx="3365711" cy="21836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69374" y="1056024"/>
            <a:ext cx="18265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CRTM/AI-Chan21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38829" y="1253966"/>
            <a:ext cx="15898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CRTM- Chan21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44" y="3981361"/>
            <a:ext cx="2615474" cy="19616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71230" y="3605118"/>
            <a:ext cx="1255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AI vs CRTM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96197" y="4955028"/>
            <a:ext cx="9012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Chan21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3100" y="5352948"/>
            <a:ext cx="7841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Chan6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-18196" y="1625045"/>
            <a:ext cx="5486400" cy="2971800"/>
            <a:chOff x="480" y="1008"/>
            <a:chExt cx="4608" cy="2496"/>
          </a:xfrm>
        </p:grpSpPr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864" y="1440"/>
              <a:ext cx="3072" cy="1920"/>
            </a:xfrm>
            <a:prstGeom prst="rect">
              <a:avLst/>
            </a:prstGeom>
            <a:solidFill>
              <a:srgbClr val="FFCC00">
                <a:alpha val="10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19" name="AutoShape 4"/>
            <p:cNvCxnSpPr>
              <a:cxnSpLocks noChangeShapeType="1"/>
              <a:stCxn id="24" idx="2"/>
              <a:endCxn id="30" idx="0"/>
            </p:cNvCxnSpPr>
            <p:nvPr/>
          </p:nvCxnSpPr>
          <p:spPr bwMode="auto">
            <a:xfrm rot="5400000">
              <a:off x="2980" y="1469"/>
              <a:ext cx="135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0" name="AutoShape 5"/>
            <p:cNvCxnSpPr>
              <a:cxnSpLocks noChangeShapeType="1"/>
              <a:stCxn id="29" idx="3"/>
              <a:endCxn id="30" idx="1"/>
            </p:cNvCxnSpPr>
            <p:nvPr/>
          </p:nvCxnSpPr>
          <p:spPr bwMode="auto">
            <a:xfrm>
              <a:off x="2208" y="1776"/>
              <a:ext cx="288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1" name="AutoShape 6"/>
            <p:cNvCxnSpPr>
              <a:cxnSpLocks noChangeShapeType="1"/>
              <a:stCxn id="30" idx="2"/>
              <a:endCxn id="33" idx="1"/>
            </p:cNvCxnSpPr>
            <p:nvPr/>
          </p:nvCxnSpPr>
          <p:spPr bwMode="auto">
            <a:xfrm>
              <a:off x="3048" y="201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2" name="AutoShape 7"/>
            <p:cNvSpPr>
              <a:spLocks noChangeArrowheads="1"/>
            </p:cNvSpPr>
            <p:nvPr/>
          </p:nvSpPr>
          <p:spPr bwMode="auto">
            <a:xfrm>
              <a:off x="480" y="1008"/>
              <a:ext cx="4608" cy="2496"/>
            </a:xfrm>
            <a:prstGeom prst="flowChartProcess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350" dirty="0"/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491" y="1008"/>
              <a:ext cx="17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 smtClean="0"/>
                <a:t>N-</a:t>
              </a:r>
              <a:r>
                <a:rPr lang="en-US" sz="1200" b="1" dirty="0" err="1" smtClean="0"/>
                <a:t>dVAR</a:t>
              </a:r>
              <a:r>
                <a:rPr lang="en-US" sz="1200" b="1" dirty="0" smtClean="0"/>
                <a:t> Assimilation/Retrieval</a:t>
              </a:r>
              <a:endParaRPr lang="en-US" sz="1200" b="1" dirty="0"/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2352" y="1104"/>
              <a:ext cx="1392" cy="28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350"/>
                <a:t>Measured Radiances</a:t>
              </a:r>
            </a:p>
          </p:txBody>
        </p:sp>
        <p:sp>
          <p:nvSpPr>
            <p:cNvPr id="25" name="AutoShape 10"/>
            <p:cNvSpPr>
              <a:spLocks noChangeArrowheads="1"/>
            </p:cNvSpPr>
            <p:nvPr/>
          </p:nvSpPr>
          <p:spPr bwMode="auto">
            <a:xfrm>
              <a:off x="1152" y="2688"/>
              <a:ext cx="768" cy="48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900" b="1" dirty="0"/>
                <a:t>AI-Based </a:t>
              </a:r>
            </a:p>
            <a:p>
              <a:pPr algn="ctr"/>
              <a:r>
                <a:rPr lang="en-US" sz="900" b="1" dirty="0" err="1"/>
                <a:t>ForWard</a:t>
              </a:r>
              <a:r>
                <a:rPr lang="en-US" sz="900" b="1" dirty="0"/>
                <a:t> </a:t>
              </a:r>
            </a:p>
            <a:p>
              <a:pPr algn="ctr"/>
              <a:r>
                <a:rPr lang="en-US" sz="900" b="1" dirty="0"/>
                <a:t>Operator</a:t>
              </a: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 rot="16200000">
              <a:off x="144" y="2784"/>
              <a:ext cx="1056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/>
                <a:t>Initial State Vector</a:t>
              </a:r>
            </a:p>
          </p:txBody>
        </p:sp>
        <p:sp>
          <p:nvSpPr>
            <p:cNvPr id="27" name="AutoShape 12"/>
            <p:cNvSpPr>
              <a:spLocks noChangeArrowheads="1"/>
            </p:cNvSpPr>
            <p:nvPr/>
          </p:nvSpPr>
          <p:spPr bwMode="auto">
            <a:xfrm>
              <a:off x="816" y="2928"/>
              <a:ext cx="288" cy="14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" name="AutoShape 13"/>
            <p:cNvSpPr>
              <a:spLocks noChangeArrowheads="1"/>
            </p:cNvSpPr>
            <p:nvPr/>
          </p:nvSpPr>
          <p:spPr bwMode="auto">
            <a:xfrm>
              <a:off x="1488" y="2160"/>
              <a:ext cx="144" cy="432"/>
            </a:xfrm>
            <a:prstGeom prst="up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 sz="1350"/>
            </a:p>
          </p:txBody>
        </p:sp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1008" y="1632"/>
              <a:ext cx="1200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/>
                <a:t>Simulated Radiances</a:t>
              </a:r>
            </a:p>
          </p:txBody>
        </p:sp>
        <p:sp>
          <p:nvSpPr>
            <p:cNvPr id="30" name="AutoShape 15"/>
            <p:cNvSpPr>
              <a:spLocks noChangeArrowheads="1"/>
            </p:cNvSpPr>
            <p:nvPr/>
          </p:nvSpPr>
          <p:spPr bwMode="auto">
            <a:xfrm>
              <a:off x="2496" y="1536"/>
              <a:ext cx="1104" cy="480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600" b="1" i="1"/>
                <a:t>Comparison: Fit </a:t>
              </a:r>
            </a:p>
            <a:p>
              <a:pPr algn="ctr"/>
              <a:r>
                <a:rPr lang="en-US" sz="600" b="1" i="1"/>
                <a:t>Within Noise Level ?</a:t>
              </a:r>
              <a:r>
                <a:rPr lang="en-US" sz="1350"/>
                <a:t> </a:t>
              </a:r>
            </a:p>
          </p:txBody>
        </p:sp>
        <p:sp>
          <p:nvSpPr>
            <p:cNvPr id="31" name="AutoShape 16"/>
            <p:cNvSpPr>
              <a:spLocks noChangeArrowheads="1"/>
            </p:cNvSpPr>
            <p:nvPr/>
          </p:nvSpPr>
          <p:spPr bwMode="auto">
            <a:xfrm rot="10800000">
              <a:off x="2064" y="2928"/>
              <a:ext cx="240" cy="144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736" y="1968"/>
              <a:ext cx="32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350" b="1"/>
                <a:t>No</a:t>
              </a:r>
            </a:p>
          </p:txBody>
        </p:sp>
        <p:sp>
          <p:nvSpPr>
            <p:cNvPr id="33" name="AutoShape 18"/>
            <p:cNvSpPr>
              <a:spLocks noChangeArrowheads="1"/>
            </p:cNvSpPr>
            <p:nvPr/>
          </p:nvSpPr>
          <p:spPr bwMode="auto">
            <a:xfrm>
              <a:off x="2544" y="2208"/>
              <a:ext cx="1008" cy="336"/>
            </a:xfrm>
            <a:prstGeom prst="flowChartInputOutpu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/>
                <a:t>Update </a:t>
              </a:r>
            </a:p>
            <a:p>
              <a:pPr algn="ctr"/>
              <a:r>
                <a:rPr lang="en-US" sz="1050"/>
                <a:t>State Vector</a:t>
              </a:r>
            </a:p>
          </p:txBody>
        </p:sp>
        <p:sp>
          <p:nvSpPr>
            <p:cNvPr id="34" name="AutoShape 19"/>
            <p:cNvSpPr>
              <a:spLocks noChangeArrowheads="1"/>
            </p:cNvSpPr>
            <p:nvPr/>
          </p:nvSpPr>
          <p:spPr bwMode="auto">
            <a:xfrm rot="5400000">
              <a:off x="2928" y="2640"/>
              <a:ext cx="240" cy="144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5" name="Rectangle 20"/>
            <p:cNvSpPr>
              <a:spLocks noChangeArrowheads="1"/>
            </p:cNvSpPr>
            <p:nvPr/>
          </p:nvSpPr>
          <p:spPr bwMode="auto">
            <a:xfrm>
              <a:off x="2448" y="2880"/>
              <a:ext cx="1200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/>
                <a:t>New State Vector</a:t>
              </a:r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4080" y="1488"/>
              <a:ext cx="816" cy="576"/>
            </a:xfrm>
            <a:prstGeom prst="flowChartAlternateProcess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350"/>
                <a:t>Solution </a:t>
              </a:r>
            </a:p>
            <a:p>
              <a:pPr algn="ctr"/>
              <a:r>
                <a:rPr lang="en-US" sz="1350"/>
                <a:t>Reached</a:t>
              </a:r>
            </a:p>
          </p:txBody>
        </p:sp>
        <p:cxnSp>
          <p:nvCxnSpPr>
            <p:cNvPr id="37" name="AutoShape 22"/>
            <p:cNvCxnSpPr>
              <a:cxnSpLocks noChangeShapeType="1"/>
              <a:stCxn id="30" idx="3"/>
              <a:endCxn id="36" idx="1"/>
            </p:cNvCxnSpPr>
            <p:nvPr/>
          </p:nvCxnSpPr>
          <p:spPr bwMode="auto">
            <a:xfrm>
              <a:off x="3600" y="1776"/>
              <a:ext cx="4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38" name="Text Box 24"/>
            <p:cNvSpPr txBox="1">
              <a:spLocks noChangeArrowheads="1"/>
            </p:cNvSpPr>
            <p:nvPr/>
          </p:nvSpPr>
          <p:spPr bwMode="auto">
            <a:xfrm>
              <a:off x="3552" y="1536"/>
              <a:ext cx="34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350" b="1"/>
                <a:t>Yes</a:t>
              </a:r>
            </a:p>
          </p:txBody>
        </p:sp>
        <p:sp>
          <p:nvSpPr>
            <p:cNvPr id="39" name="Line 25"/>
            <p:cNvSpPr>
              <a:spLocks noChangeShapeType="1"/>
            </p:cNvSpPr>
            <p:nvPr/>
          </p:nvSpPr>
          <p:spPr bwMode="gray">
            <a:xfrm>
              <a:off x="2208" y="177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cxnSp>
          <p:nvCxnSpPr>
            <p:cNvPr id="40" name="AutoShape 26"/>
            <p:cNvCxnSpPr>
              <a:cxnSpLocks noChangeShapeType="1"/>
              <a:stCxn id="30" idx="2"/>
              <a:endCxn id="33" idx="1"/>
            </p:cNvCxnSpPr>
            <p:nvPr/>
          </p:nvCxnSpPr>
          <p:spPr bwMode="gray">
            <a:xfrm>
              <a:off x="3048" y="201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1" name="AutoShape 27"/>
            <p:cNvCxnSpPr>
              <a:cxnSpLocks noChangeShapeType="1"/>
              <a:stCxn id="24" idx="2"/>
              <a:endCxn id="30" idx="0"/>
            </p:cNvCxnSpPr>
            <p:nvPr/>
          </p:nvCxnSpPr>
          <p:spPr bwMode="gray">
            <a:xfrm>
              <a:off x="3048" y="1401"/>
              <a:ext cx="0" cy="1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42" name="Oval 41"/>
          <p:cNvSpPr/>
          <p:nvPr/>
        </p:nvSpPr>
        <p:spPr>
          <a:xfrm>
            <a:off x="381853" y="3453845"/>
            <a:ext cx="1745457" cy="971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extBox 42"/>
          <p:cNvSpPr txBox="1"/>
          <p:nvPr/>
        </p:nvSpPr>
        <p:spPr>
          <a:xfrm>
            <a:off x="1493115" y="2978195"/>
            <a:ext cx="10140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</a:rPr>
              <a:t>~1000 faster</a:t>
            </a:r>
          </a:p>
        </p:txBody>
      </p:sp>
    </p:spTree>
    <p:extLst>
      <p:ext uri="{BB962C8B-B14F-4D97-AF65-F5344CB8AC3E}">
        <p14:creationId xmlns:p14="http://schemas.microsoft.com/office/powerpoint/2010/main" val="36160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352658" y="452663"/>
            <a:ext cx="82677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Pilot Project: MIIDAPS-AI: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Multi-Instrument Inversion and Data Assimilation Preprocessing System</a:t>
            </a:r>
            <a:endParaRPr lang="en-US" sz="2000" dirty="0" smtClean="0"/>
          </a:p>
          <a:p>
            <a:r>
              <a:rPr lang="en-US" sz="1400" i="1" dirty="0">
                <a:solidFill>
                  <a:srgbClr val="FF0000"/>
                </a:solidFill>
              </a:rPr>
              <a:t>Use of Deep Neural Network (</a:t>
            </a:r>
            <a:r>
              <a:rPr lang="en-US" sz="1400" i="1" u="sng" dirty="0">
                <a:solidFill>
                  <a:srgbClr val="FF0000"/>
                </a:solidFill>
              </a:rPr>
              <a:t>DNN</a:t>
            </a:r>
            <a:r>
              <a:rPr lang="en-US" sz="1400" i="1" dirty="0">
                <a:solidFill>
                  <a:srgbClr val="FF0000"/>
                </a:solidFill>
              </a:rPr>
              <a:t>) for </a:t>
            </a:r>
            <a:r>
              <a:rPr lang="en-US" sz="1400" i="1" dirty="0" smtClean="0">
                <a:solidFill>
                  <a:srgbClr val="FF0000"/>
                </a:solidFill>
              </a:rPr>
              <a:t>Geophysical Retrieval and Quality Control Purposes</a:t>
            </a:r>
            <a:endParaRPr lang="en-US" sz="1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396289" y="6629400"/>
            <a:ext cx="182403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9728" r="1846" b="4528"/>
          <a:stretch/>
        </p:blipFill>
        <p:spPr>
          <a:xfrm>
            <a:off x="7724435" y="2570458"/>
            <a:ext cx="4479547" cy="3039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9674" r="1021" b="5636"/>
          <a:stretch/>
        </p:blipFill>
        <p:spPr>
          <a:xfrm>
            <a:off x="3115399" y="2570457"/>
            <a:ext cx="4495800" cy="29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55257" y="2447347"/>
            <a:ext cx="3574473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Reference source of TPW: ECMWF Analysis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995315"/>
              </p:ext>
            </p:extLst>
          </p:nvPr>
        </p:nvGraphicFramePr>
        <p:xfrm>
          <a:off x="5363299" y="5673568"/>
          <a:ext cx="4448724" cy="1200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27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MIIDAPS-AI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MiRS</a:t>
                      </a:r>
                      <a:endParaRPr lang="en-U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2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Processing Time for a full day data.</a:t>
                      </a:r>
                      <a:r>
                        <a:rPr lang="en-US" sz="1200" b="1" baseline="0" dirty="0" smtClean="0"/>
                        <a:t> A s</a:t>
                      </a:r>
                      <a:r>
                        <a:rPr lang="en-US" sz="1200" b="1" dirty="0" smtClean="0"/>
                        <a:t>ingle sensor (ATMS). Excluding I/O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~5 seconds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~ 2 hours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833127" y="4536893"/>
            <a:ext cx="93307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ECMWF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1684" y="4536893"/>
            <a:ext cx="129176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MIIDAPS-AI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15399" y="2439146"/>
            <a:ext cx="4419600" cy="27699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MIIDAPS-AI outputs (TPW) Using SNPP/ATMS Real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84366" y="1776564"/>
            <a:ext cx="528013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Google </a:t>
            </a:r>
            <a:r>
              <a:rPr lang="en-US" b="1" dirty="0" err="1" smtClean="0">
                <a:solidFill>
                  <a:srgbClr val="C00000"/>
                </a:solidFill>
              </a:rPr>
              <a:t>TensorFlow</a:t>
            </a:r>
            <a:r>
              <a:rPr lang="en-US" b="1" dirty="0" smtClean="0">
                <a:solidFill>
                  <a:srgbClr val="C00000"/>
                </a:solidFill>
              </a:rPr>
              <a:t>/KERAS Tools </a:t>
            </a:r>
            <a:r>
              <a:rPr lang="en-US" b="1" dirty="0" smtClean="0">
                <a:solidFill>
                  <a:srgbClr val="C00000"/>
                </a:solidFill>
              </a:rPr>
              <a:t>used for MIIDAPS-AI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6" y="-14068"/>
            <a:ext cx="3784210" cy="2942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558" y="3121543"/>
            <a:ext cx="2895605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How to assess that AI-based output (Satellite Analysis) is valid</a:t>
            </a:r>
            <a:r>
              <a:rPr lang="en-US" b="1" dirty="0" smtClean="0">
                <a:solidFill>
                  <a:srgbClr val="008000"/>
                </a:solidFill>
              </a:rPr>
              <a:t>?</a:t>
            </a:r>
          </a:p>
          <a:p>
            <a:pPr marL="342900" indent="-342900">
              <a:buAutoNum type="arabicParenBoth"/>
            </a:pPr>
            <a:r>
              <a:rPr lang="en-US" dirty="0" smtClean="0"/>
              <a:t>Assessing quality </a:t>
            </a:r>
            <a:r>
              <a:rPr lang="en-US" dirty="0"/>
              <a:t>by comparing </a:t>
            </a:r>
            <a:r>
              <a:rPr lang="en-US" dirty="0" smtClean="0"/>
              <a:t>against </a:t>
            </a:r>
            <a:r>
              <a:rPr lang="en-US" dirty="0"/>
              <a:t>independent </a:t>
            </a:r>
            <a:r>
              <a:rPr lang="en-US" dirty="0" smtClean="0"/>
              <a:t>analyses</a:t>
            </a:r>
          </a:p>
          <a:p>
            <a:pPr marL="342900" indent="-342900">
              <a:buAutoNum type="arabicParenBoth"/>
            </a:pPr>
            <a:r>
              <a:rPr lang="en-US" dirty="0" smtClean="0"/>
              <a:t>Assessing </a:t>
            </a:r>
            <a:r>
              <a:rPr lang="en-US" dirty="0"/>
              <a:t>Radiometric </a:t>
            </a:r>
            <a:r>
              <a:rPr lang="en-US" dirty="0" smtClean="0"/>
              <a:t>Fitting of Analysis</a:t>
            </a:r>
          </a:p>
          <a:p>
            <a:pPr marL="342900" indent="-342900">
              <a:buAutoNum type="arabicParenBoth"/>
            </a:pPr>
            <a:r>
              <a:rPr lang="en-US" dirty="0" smtClean="0"/>
              <a:t>Assessing analysis spatial coherence</a:t>
            </a:r>
          </a:p>
          <a:p>
            <a:pPr marL="342900" indent="-342900">
              <a:buAutoNum type="arabicParenBoth"/>
            </a:pPr>
            <a:r>
              <a:rPr lang="en-US" dirty="0" smtClean="0"/>
              <a:t>Assessing </a:t>
            </a:r>
            <a:r>
              <a:rPr lang="en-US" dirty="0"/>
              <a:t>inter-parameters </a:t>
            </a:r>
            <a:r>
              <a:rPr lang="en-US" dirty="0" smtClean="0"/>
              <a:t>correlations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14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28277</TotalTime>
  <Words>1939</Words>
  <Application>Microsoft Office PowerPoint</Application>
  <PresentationFormat>Widescreen</PresentationFormat>
  <Paragraphs>296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Times New Roman</vt:lpstr>
      <vt:lpstr>Wingdings</vt:lpstr>
      <vt:lpstr>Office Theme</vt:lpstr>
      <vt:lpstr> Overview of NOAA AI Activities in Satellite Observations and NWP*:   -Status and Perspectives </vt:lpstr>
      <vt:lpstr>Content</vt:lpstr>
      <vt:lpstr>Trends in Global Earth Observation Systems</vt:lpstr>
      <vt:lpstr>Evolution of Environmental Data Exploitation</vt:lpstr>
      <vt:lpstr>Why Consider AI to address these Challenges? </vt:lpstr>
      <vt:lpstr>Content</vt:lpstr>
      <vt:lpstr>GOES-17 ABI Thermal Band Calibration Correction  Using NVIDIA’s Image Inpainting Algorithm (U-Net Algorithm) –Gap Filling/Reconstruction</vt:lpstr>
      <vt:lpstr>Can AI Be Used as Forward Operator? Use of Deep Neural Network (DNN) for Radiative Transfer Modeling Purposes (CRTM)</vt:lpstr>
      <vt:lpstr>PowerPoint Presentation</vt:lpstr>
      <vt:lpstr>Estimation of TPW at 0.35ox0.35o without background Info (Data Fusion mode)</vt:lpstr>
      <vt:lpstr>AI-based Hurricane Track/Intensity Forecast Correction (combined Use of AI and Physics)</vt:lpstr>
      <vt:lpstr>Example of AI (NN)-based Ensemble: Nonlinear Multimodel Ensemble Mean Precipitations over ConUS</vt:lpstr>
      <vt:lpstr>PowerPoint Presentation</vt:lpstr>
      <vt:lpstr>Conclusions</vt:lpstr>
      <vt:lpstr>BACKUP</vt:lpstr>
      <vt:lpstr>Exploring AI for Remote Sensing, NWP &amp; Nowcasting/Situational Awareness (SA). Status</vt:lpstr>
      <vt:lpstr>PowerPoint Presentation</vt:lpstr>
      <vt:lpstr>PowerPoint Presentation</vt:lpstr>
      <vt:lpstr>PowerPoint Presentation</vt:lpstr>
      <vt:lpstr>Example of Accurate and Fast Emulations of Model Radiation Parameterizations</vt:lpstr>
      <vt:lpstr>Use of “morphing” AI Tool for Cloud/Precip morphing</vt:lpstr>
      <vt:lpstr>PowerPoint Presentation</vt:lpstr>
      <vt:lpstr>AI for Data Assimilation of TPW, CLW, and 500hPa Temperature</vt:lpstr>
    </vt:vector>
  </TitlesOfParts>
  <Company>DOC\NOAA\NESDIS\OACIO-S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Using Artificial Intelligence (AI) for NWP and Situational Awareness (SA)</dc:title>
  <dc:creator>Sid Boukabara</dc:creator>
  <cp:lastModifiedBy>Sid Boukabara</cp:lastModifiedBy>
  <cp:revision>417</cp:revision>
  <dcterms:created xsi:type="dcterms:W3CDTF">2017-09-06T13:55:50Z</dcterms:created>
  <dcterms:modified xsi:type="dcterms:W3CDTF">2019-04-22T22:02:20Z</dcterms:modified>
</cp:coreProperties>
</file>