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1" r:id="rId4"/>
    <p:sldId id="268" r:id="rId5"/>
    <p:sldId id="281" r:id="rId6"/>
    <p:sldId id="265" r:id="rId7"/>
    <p:sldId id="264" r:id="rId8"/>
    <p:sldId id="266" r:id="rId9"/>
    <p:sldId id="279" r:id="rId10"/>
    <p:sldId id="270" r:id="rId11"/>
    <p:sldId id="269" r:id="rId12"/>
    <p:sldId id="271" r:id="rId13"/>
    <p:sldId id="272" r:id="rId14"/>
    <p:sldId id="280" r:id="rId15"/>
    <p:sldId id="263" r:id="rId16"/>
    <p:sldId id="273" r:id="rId17"/>
    <p:sldId id="282" r:id="rId18"/>
    <p:sldId id="276" r:id="rId19"/>
    <p:sldId id="277" r:id="rId20"/>
    <p:sldId id="278" r:id="rId21"/>
    <p:sldId id="260" r:id="rId22"/>
  </p:sldIdLst>
  <p:sldSz cx="12188825" cy="6858000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clrMru>
    <a:srgbClr val="F70FFD"/>
    <a:srgbClr val="DD7309"/>
    <a:srgbClr val="1C11FF"/>
    <a:srgbClr val="050064"/>
    <a:srgbClr val="0E1B9A"/>
    <a:srgbClr val="020416"/>
    <a:srgbClr val="4E5DF0"/>
    <a:srgbClr val="69D0D5"/>
    <a:srgbClr val="FFFF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91" autoAdjust="0"/>
    <p:restoredTop sz="96817" autoAdjust="0"/>
  </p:normalViewPr>
  <p:slideViewPr>
    <p:cSldViewPr snapToGrid="0" snapToObjects="1" showGuides="1">
      <p:cViewPr varScale="1">
        <p:scale>
          <a:sx n="104" d="100"/>
          <a:sy n="104" d="100"/>
        </p:scale>
        <p:origin x="138" y="348"/>
      </p:cViewPr>
      <p:guideLst>
        <p:guide orient="horz" pos="2160"/>
        <p:guide pos="3838"/>
      </p:guideLst>
    </p:cSldViewPr>
  </p:slideViewPr>
  <p:outlineViewPr>
    <p:cViewPr>
      <p:scale>
        <a:sx n="33" d="100"/>
        <a:sy n="33" d="100"/>
      </p:scale>
      <p:origin x="0" y="-847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1" d="100"/>
          <a:sy n="91" d="100"/>
        </p:scale>
        <p:origin x="377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51A7-8A0E-BC4A-B507-BC9FBEDEB94D}" type="datetime1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FFE683-3A33-1F4A-90D8-528147015F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19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BA50B-6875-0F43-A70A-41BA2A188017}" type="datetime1">
              <a:rPr lang="en-US" smtClean="0"/>
              <a:pPr/>
              <a:t>4/18/2019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6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3270C-FB42-C54A-AC71-B4EEB4FA7F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967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3270C-FB42-C54A-AC71-B4EEB4FA7F1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0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0"/>
          <p:cNvSpPr txBox="1">
            <a:spLocks/>
          </p:cNvSpPr>
          <p:nvPr userDrawn="1"/>
        </p:nvSpPr>
        <p:spPr>
          <a:xfrm>
            <a:off x="8076534" y="5984875"/>
            <a:ext cx="1953066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ECMWF </a:t>
            </a:r>
            <a:fld id="{D4C56AD5-C73F-B44A-96CB-E8BE2C5CB95A}" type="datetime4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64E8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April 18, 2019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64E8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160000" y="1294198"/>
            <a:ext cx="7869600" cy="519800"/>
          </a:xfrm>
          <a:prstGeom prst="rect">
            <a:avLst/>
          </a:prstGeom>
        </p:spPr>
        <p:txBody>
          <a:bodyPr vert="horz" lIns="0" tIns="0" rIns="0" bIns="0" anchor="b" anchorCtr="0">
            <a:sp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Title of Presentation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160000" y="1980000"/>
            <a:ext cx="7869600" cy="382156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3000"/>
              </a:lnSpc>
              <a:spcBef>
                <a:spcPts val="0"/>
              </a:spcBef>
              <a:buNone/>
              <a:defRPr sz="2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Subtitle of Presentation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160000" y="2700001"/>
            <a:ext cx="7869600" cy="30777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Name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60000" y="3121224"/>
            <a:ext cx="7869600" cy="254771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6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/>
              <a:t>Author’s Address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160000" y="3429000"/>
            <a:ext cx="7869600" cy="22826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400">
                <a:solidFill>
                  <a:srgbClr val="064E83"/>
                </a:solidFill>
              </a:defRPr>
            </a:lvl1pPr>
          </a:lstStyle>
          <a:p>
            <a:pPr lvl="0"/>
            <a:r>
              <a:rPr lang="en-GB" dirty="0" err="1"/>
              <a:t>email@ddress</a:t>
            </a:r>
            <a:endParaRPr lang="en-GB" dirty="0"/>
          </a:p>
        </p:txBody>
      </p:sp>
      <p:pic>
        <p:nvPicPr>
          <p:cNvPr id="10" name="Picture 9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0" y="5984875"/>
            <a:ext cx="2135591" cy="3669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160000" y="360000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2159999" y="936000"/>
            <a:ext cx="7869601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6B3B0B0F-E794-1244-9699-107C60B9C23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350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6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de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240000" y="360000"/>
            <a:ext cx="570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3240000" y="936000"/>
            <a:ext cx="570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05F19C50-BC3B-5841-9AFF-3A0443B660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4582373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0001" y="6293597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narrow margi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080000" y="360000"/>
            <a:ext cx="10029600" cy="369332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rgbClr val="064E8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1080000" y="936000"/>
            <a:ext cx="10029600" cy="4986000"/>
          </a:xfrm>
          <a:prstGeom prst="rect">
            <a:avLst/>
          </a:prstGeom>
        </p:spPr>
        <p:txBody>
          <a:bodyPr lIns="0" tIns="0" rIns="0" bIns="0"/>
          <a:lstStyle>
            <a:lvl1pPr marL="0" indent="-180000">
              <a:lnSpc>
                <a:spcPts val="2200"/>
              </a:lnSpc>
              <a:spcBef>
                <a:spcPts val="1100"/>
              </a:spcBef>
              <a:buClr>
                <a:srgbClr val="064E83"/>
              </a:buClr>
              <a:defRPr sz="1800">
                <a:solidFill>
                  <a:schemeClr val="tx1"/>
                </a:solidFill>
              </a:defRPr>
            </a:lvl1pPr>
            <a:lvl2pPr marL="630000" indent="-270000">
              <a:lnSpc>
                <a:spcPts val="2000"/>
              </a:lnSpc>
              <a:spcBef>
                <a:spcPts val="1000"/>
              </a:spcBef>
              <a:buClr>
                <a:srgbClr val="064E83"/>
              </a:buClr>
              <a:defRPr sz="1600">
                <a:solidFill>
                  <a:schemeClr val="tx1"/>
                </a:solidFill>
              </a:defRPr>
            </a:lvl2pPr>
            <a:lvl3pPr marL="990000" indent="-270000">
              <a:lnSpc>
                <a:spcPts val="1800"/>
              </a:lnSpc>
              <a:spcBef>
                <a:spcPts val="900"/>
              </a:spcBef>
              <a:buClr>
                <a:srgbClr val="064E83"/>
              </a:buClr>
              <a:defRPr sz="1400">
                <a:solidFill>
                  <a:schemeClr val="tx1"/>
                </a:solidFill>
              </a:defRPr>
            </a:lvl3pPr>
            <a:lvl4pPr marL="1350000" indent="-270000">
              <a:lnSpc>
                <a:spcPts val="1600"/>
              </a:lnSpc>
              <a:spcBef>
                <a:spcPts val="800"/>
              </a:spcBef>
              <a:buClr>
                <a:srgbClr val="064E83"/>
              </a:buClr>
              <a:defRPr sz="1200">
                <a:solidFill>
                  <a:schemeClr val="tx1"/>
                </a:solidFill>
              </a:defRPr>
            </a:lvl4pPr>
            <a:lvl5pPr marL="1710000" indent="-270000">
              <a:lnSpc>
                <a:spcPts val="1400"/>
              </a:lnSpc>
              <a:spcBef>
                <a:spcPts val="700"/>
              </a:spcBef>
              <a:buClr>
                <a:srgbClr val="064E83"/>
              </a:buCl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Top level text goes in here </a:t>
            </a:r>
          </a:p>
          <a:p>
            <a:pPr lvl="1"/>
            <a:r>
              <a:rPr lang="en-GB" dirty="0"/>
              <a:t>Second level text goes in here</a:t>
            </a:r>
          </a:p>
          <a:p>
            <a:pPr lvl="2"/>
            <a:r>
              <a:rPr lang="en-GB" dirty="0"/>
              <a:t>Third level text goes in here</a:t>
            </a:r>
          </a:p>
          <a:p>
            <a:pPr lvl="3"/>
            <a:r>
              <a:rPr lang="en-GB" dirty="0"/>
              <a:t>Fourth level text goes in here</a:t>
            </a:r>
          </a:p>
          <a:p>
            <a:pPr lvl="4"/>
            <a:r>
              <a:rPr lang="en-GB" dirty="0"/>
              <a:t>Fifth level text goes in here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0029600" y="6308255"/>
            <a:ext cx="2159224" cy="216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900" b="1">
                <a:solidFill>
                  <a:srgbClr val="064E83"/>
                </a:solidFill>
              </a:defRPr>
            </a:lvl1pPr>
          </a:lstStyle>
          <a:p>
            <a:fld id="{E4AB80EA-DB86-D849-B86F-15DAF31F047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Date Placeholder 10"/>
          <p:cNvSpPr txBox="1">
            <a:spLocks/>
          </p:cNvSpPr>
          <p:nvPr userDrawn="1"/>
        </p:nvSpPr>
        <p:spPr>
          <a:xfrm>
            <a:off x="8564419" y="6308255"/>
            <a:ext cx="1465181" cy="23065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October 29, 2014</a:t>
            </a:r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422372" y="6308255"/>
            <a:ext cx="4053639" cy="2306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900" b="1" cap="all" baseline="0">
                <a:solidFill>
                  <a:srgbClr val="064E83"/>
                </a:solidFill>
              </a:defRPr>
            </a:lvl1pPr>
          </a:lstStyle>
          <a:p>
            <a:pPr algn="ctr"/>
            <a:r>
              <a:rPr lang="en-US" dirty="0"/>
              <a:t>European Centre for Medium-Range Weather Forecasts</a:t>
            </a:r>
          </a:p>
        </p:txBody>
      </p:sp>
      <p:pic>
        <p:nvPicPr>
          <p:cNvPr id="8" name="Picture 7" descr="ECMWF_Master_Logo_RGB_nostrap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0000" y="6308254"/>
            <a:ext cx="1342372" cy="23065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strip2.pn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8288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</p:sldLayoutIdLst>
  <p:hf hdr="0" dt="0"/>
  <p:txStyles>
    <p:titleStyle>
      <a:lvl1pPr algn="l" defTabSz="457200" rtl="0" eaLnBrk="1" latinLnBrk="0" hangingPunct="1">
        <a:lnSpc>
          <a:spcPts val="2800"/>
        </a:lnSpc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bg1"/>
        </a:buClr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160000" y="788076"/>
            <a:ext cx="7869600" cy="1025922"/>
          </a:xfrm>
        </p:spPr>
        <p:txBody>
          <a:bodyPr/>
          <a:lstStyle/>
          <a:p>
            <a:r>
              <a:rPr lang="en-GB" dirty="0"/>
              <a:t>Opportunities for using AI methods in weather forecasting at ECMWF</a:t>
            </a:r>
            <a:endParaRPr lang="en-US" dirty="0"/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3004C84E-1E3F-489A-8CC2-AEF1A8FFC1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60000" y="2946198"/>
            <a:ext cx="7869600" cy="2154436"/>
          </a:xfrm>
        </p:spPr>
        <p:txBody>
          <a:bodyPr/>
          <a:lstStyle/>
          <a:p>
            <a:r>
              <a:rPr lang="en-US" b="1" dirty="0"/>
              <a:t>Alan Geer</a:t>
            </a:r>
          </a:p>
          <a:p>
            <a:r>
              <a:rPr lang="en-US" dirty="0"/>
              <a:t>Earth System Assimilation Section, Research Department</a:t>
            </a:r>
          </a:p>
          <a:p>
            <a:endParaRPr lang="en-US" b="1" dirty="0"/>
          </a:p>
          <a:p>
            <a:r>
              <a:rPr lang="en-US" b="1" dirty="0"/>
              <a:t>Thanks to: </a:t>
            </a:r>
            <a:r>
              <a:rPr lang="en-US" dirty="0"/>
              <a:t>Patricia de </a:t>
            </a:r>
            <a:r>
              <a:rPr lang="en-US" dirty="0" err="1"/>
              <a:t>Rosnay</a:t>
            </a:r>
            <a:r>
              <a:rPr lang="en-US" dirty="0"/>
              <a:t>, Peter </a:t>
            </a:r>
            <a:r>
              <a:rPr lang="en-US" dirty="0" err="1"/>
              <a:t>Dueben</a:t>
            </a:r>
            <a:r>
              <a:rPr lang="en-US" dirty="0"/>
              <a:t>, Peter Bauer,  Leonhard Scheck (DWD/LMU), Elias Holm, Peter Lean, Massimo </a:t>
            </a:r>
            <a:r>
              <a:rPr lang="en-US" dirty="0" err="1"/>
              <a:t>Bonavita</a:t>
            </a:r>
            <a:r>
              <a:rPr lang="en-US" dirty="0"/>
              <a:t>, Marcin </a:t>
            </a:r>
            <a:r>
              <a:rPr lang="en-US" dirty="0" err="1"/>
              <a:t>Chrust</a:t>
            </a:r>
            <a:r>
              <a:rPr lang="en-US" dirty="0"/>
              <a:t>, Robin Hogan, Mohamed </a:t>
            </a:r>
            <a:r>
              <a:rPr lang="en-US" dirty="0" err="1"/>
              <a:t>Dahoui</a:t>
            </a:r>
            <a:r>
              <a:rPr lang="en-US" dirty="0"/>
              <a:t>, Lars </a:t>
            </a:r>
            <a:r>
              <a:rPr lang="en-US" dirty="0" err="1"/>
              <a:t>Isaksen</a:t>
            </a:r>
            <a:r>
              <a:rPr lang="en-US" dirty="0"/>
              <a:t>, Stephen English, Andy Brown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E306-3BEB-4F06-A646-DBAE1D66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88875"/>
            <a:ext cx="10391775" cy="369332"/>
          </a:xfrm>
        </p:spPr>
        <p:txBody>
          <a:bodyPr/>
          <a:lstStyle/>
          <a:p>
            <a:r>
              <a:rPr lang="en-GB" dirty="0"/>
              <a:t>Replacing physics parametrisations in the forecast model</a:t>
            </a:r>
            <a:br>
              <a:rPr lang="en-GB" dirty="0"/>
            </a:br>
            <a:r>
              <a:rPr lang="en-GB" sz="1400" dirty="0"/>
              <a:t>Current work of Jakob </a:t>
            </a:r>
            <a:r>
              <a:rPr lang="en-GB" sz="1400" dirty="0" err="1"/>
              <a:t>Progsch</a:t>
            </a:r>
            <a:r>
              <a:rPr lang="en-GB" sz="1400" dirty="0"/>
              <a:t>, Christoph </a:t>
            </a:r>
            <a:r>
              <a:rPr lang="en-GB" sz="1400" dirty="0" err="1"/>
              <a:t>Angerer</a:t>
            </a:r>
            <a:r>
              <a:rPr lang="en-GB" sz="1400" dirty="0"/>
              <a:t> from NVIDIA and Peter </a:t>
            </a:r>
            <a:r>
              <a:rPr lang="en-GB" sz="1400" dirty="0" err="1"/>
              <a:t>Dueben</a:t>
            </a:r>
            <a:r>
              <a:rPr lang="en-GB" sz="1400" dirty="0"/>
              <a:t>, Robin Hogan, Peter Bauer from ECMWF</a:t>
            </a:r>
            <a:br>
              <a:rPr lang="en-GB" dirty="0"/>
            </a:b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CB162-9D2C-4A13-8A05-9FFFB9711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BE9E-F430-4CB5-ABA0-E1F607628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D9E706-C8AB-4074-BF8E-49FD84C02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956" y="1915067"/>
            <a:ext cx="10435730" cy="347034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0E7633-962A-4A52-80E9-EFA9FC599441}"/>
              </a:ext>
            </a:extLst>
          </p:cNvPr>
          <p:cNvSpPr txBox="1">
            <a:spLocks/>
          </p:cNvSpPr>
          <p:nvPr/>
        </p:nvSpPr>
        <p:spPr>
          <a:xfrm>
            <a:off x="1594054" y="1382841"/>
            <a:ext cx="8435546" cy="1370351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800" dirty="0"/>
              <a:t>Downward shortwave (solar) radiation at the surface</a:t>
            </a:r>
          </a:p>
          <a:p>
            <a:pPr algn="ctr"/>
            <a:r>
              <a:rPr lang="en-GB" sz="1800" dirty="0"/>
              <a:t>Physically-based model				NN trained 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16B6-A027-466C-B3D2-39E5A02234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7523" y="4852654"/>
            <a:ext cx="10742541" cy="2115194"/>
          </a:xfrm>
        </p:spPr>
        <p:txBody>
          <a:bodyPr/>
          <a:lstStyle/>
          <a:p>
            <a:pPr indent="0">
              <a:buNone/>
            </a:pPr>
            <a:endParaRPr lang="en-GB" dirty="0"/>
          </a:p>
          <a:p>
            <a:pPr marL="285750" indent="-285750"/>
            <a:r>
              <a:rPr lang="en-GB" dirty="0"/>
              <a:t>Vertically resolved heating/cooling rate profiles are also critical</a:t>
            </a:r>
          </a:p>
          <a:p>
            <a:pPr marL="915750" lvl="1" indent="-285750"/>
            <a:r>
              <a:rPr lang="en-GB" dirty="0"/>
              <a:t>But there is not always such good emulation of radiative flux profile, particularly in vicinity of clouds</a:t>
            </a:r>
          </a:p>
          <a:p>
            <a:pPr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224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E306-3BEB-4F06-A646-DBAE1D66D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186478"/>
            <a:ext cx="7869600" cy="369332"/>
          </a:xfrm>
        </p:spPr>
        <p:txBody>
          <a:bodyPr/>
          <a:lstStyle/>
          <a:p>
            <a:r>
              <a:rPr lang="en-GB" dirty="0"/>
              <a:t>Replacing physics parametrisations in the forecast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D16B6-A027-466C-B3D2-39E5A022345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659844" y="732635"/>
            <a:ext cx="8643121" cy="4986000"/>
          </a:xfrm>
        </p:spPr>
        <p:txBody>
          <a:bodyPr/>
          <a:lstStyle/>
          <a:p>
            <a:r>
              <a:rPr lang="en-GB" dirty="0" err="1"/>
              <a:t>Chevallier</a:t>
            </a:r>
            <a:r>
              <a:rPr lang="en-GB" dirty="0"/>
              <a:t> et al. (1999 ECMWF TM 276 ) “Use of a neural network-based longwave radiative transfer scheme at ECMWF”</a:t>
            </a:r>
          </a:p>
          <a:p>
            <a:pPr lvl="1"/>
            <a:r>
              <a:rPr lang="en-GB" dirty="0"/>
              <a:t>6000 profile training dataset</a:t>
            </a:r>
          </a:p>
          <a:p>
            <a:pPr lvl="1"/>
            <a:r>
              <a:rPr lang="en-GB" dirty="0"/>
              <a:t>7 times speedup</a:t>
            </a:r>
          </a:p>
          <a:p>
            <a:pPr lvl="1"/>
            <a:r>
              <a:rPr lang="en-GB" dirty="0"/>
              <a:t>Physics-aware NN designed to fit within the physical problem (inside the cloud overlap): </a:t>
            </a:r>
          </a:p>
          <a:p>
            <a:pPr lvl="2"/>
            <a:r>
              <a:rPr lang="en-GB" dirty="0"/>
              <a:t>2 NNs, 1 each for up and down clear-sky fluxes</a:t>
            </a:r>
          </a:p>
          <a:p>
            <a:pPr lvl="2"/>
            <a:r>
              <a:rPr lang="en-GB" dirty="0"/>
              <a:t>2 x N(layers) NNs for up and down cloudy fluxes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CB162-9D2C-4A13-8A05-9FFFB97115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BE9E-F430-4CB5-ABA0-E1F6076283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55B907-224D-474F-AA49-B703F7BC53FF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B3F2C3-8998-478F-B51D-D244B2F83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614" y="3715747"/>
            <a:ext cx="3293632" cy="282969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36E756C-1BB9-435F-9B13-FEA1CE42E859}"/>
              </a:ext>
            </a:extLst>
          </p:cNvPr>
          <p:cNvSpPr txBox="1">
            <a:spLocks/>
          </p:cNvSpPr>
          <p:nvPr/>
        </p:nvSpPr>
        <p:spPr>
          <a:xfrm>
            <a:off x="1412572" y="3262006"/>
            <a:ext cx="3085038" cy="62888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800" dirty="0"/>
              <a:t>Cooling rate errors: </a:t>
            </a:r>
          </a:p>
          <a:p>
            <a:pPr algn="ctr">
              <a:lnSpc>
                <a:spcPct val="100000"/>
              </a:lnSpc>
            </a:pPr>
            <a:r>
              <a:rPr lang="en-GB" sz="1800" dirty="0" err="1"/>
              <a:t>Stddev</a:t>
            </a:r>
            <a:r>
              <a:rPr lang="en-GB" sz="1800" dirty="0"/>
              <a:t> (NN – physical model)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C38F6C-E92E-4FF4-BBFD-63189EFF07D0}"/>
              </a:ext>
            </a:extLst>
          </p:cNvPr>
          <p:cNvSpPr txBox="1"/>
          <p:nvPr/>
        </p:nvSpPr>
        <p:spPr>
          <a:xfrm>
            <a:off x="441689" y="4686612"/>
            <a:ext cx="965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Model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5BBC1D-7212-43B0-8DF6-BB00E858FA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477" y="3689329"/>
            <a:ext cx="4843056" cy="287912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4AE920D-BAC8-4758-97F8-4E707DCBEC59}"/>
              </a:ext>
            </a:extLst>
          </p:cNvPr>
          <p:cNvSpPr txBox="1">
            <a:spLocks/>
          </p:cNvSpPr>
          <p:nvPr/>
        </p:nvSpPr>
        <p:spPr>
          <a:xfrm>
            <a:off x="6700954" y="3391364"/>
            <a:ext cx="3777081" cy="62888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1800" dirty="0"/>
              <a:t>Forecast errors: nearly identical with NN or physical scheme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26F526-F4EF-4F53-AA7C-5637310A26F7}"/>
              </a:ext>
            </a:extLst>
          </p:cNvPr>
          <p:cNvSpPr/>
          <p:nvPr/>
        </p:nvSpPr>
        <p:spPr>
          <a:xfrm>
            <a:off x="5693888" y="3435959"/>
            <a:ext cx="677810" cy="5111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6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286D5-2097-44E9-B8FF-073067E1E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Replace the atmospheric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6A05D-9B97-4249-9904-F5FAEBDEDA3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24001" y="936000"/>
            <a:ext cx="8505600" cy="4986000"/>
          </a:xfrm>
        </p:spPr>
        <p:txBody>
          <a:bodyPr/>
          <a:lstStyle/>
          <a:p>
            <a:r>
              <a:rPr lang="en-GB" dirty="0" err="1"/>
              <a:t>Dueben</a:t>
            </a:r>
            <a:r>
              <a:rPr lang="en-GB" dirty="0"/>
              <a:t> and Bauer (2018, GMD, https://doi.org/10.5194/gmd-11-3999-2018)</a:t>
            </a:r>
          </a:p>
          <a:p>
            <a:pPr lvl="1"/>
            <a:r>
              <a:rPr lang="en-GB" dirty="0"/>
              <a:t>Can NN replace the physically-based 500hPa geopotential height forecast?</a:t>
            </a:r>
          </a:p>
          <a:p>
            <a:pPr lvl="1"/>
            <a:r>
              <a:rPr lang="en-GB" dirty="0"/>
              <a:t>6 degree resolution single-level training</a:t>
            </a:r>
          </a:p>
          <a:p>
            <a:pPr lvl="1"/>
            <a:r>
              <a:rPr lang="en-GB" dirty="0"/>
              <a:t>Best results with local stencil (not global) approach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8B9C6F-F2CC-4012-826E-232F0E2540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4E9543-424F-4006-B19F-7B0AE6816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922A73-80D9-4673-BA58-3DD6BE3B1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101" y="1667801"/>
            <a:ext cx="1380293" cy="9250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DBB3ED6-DAC2-48CF-B99F-1979F023CC86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A975B7-0C5B-4954-9762-428AF3292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614" y="2825771"/>
            <a:ext cx="5389154" cy="382803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F125AAF-3503-4A56-82AE-078BAF9989E9}"/>
              </a:ext>
            </a:extLst>
          </p:cNvPr>
          <p:cNvSpPr txBox="1">
            <a:spLocks/>
          </p:cNvSpPr>
          <p:nvPr/>
        </p:nvSpPr>
        <p:spPr>
          <a:xfrm>
            <a:off x="8785197" y="4283700"/>
            <a:ext cx="3106075" cy="62888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/>
              <a:t>Local NN only slightly worse than a T21 (1000km resolution) forecast model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CC84637-9C7B-472D-B4AC-686C4FDC11FC}"/>
              </a:ext>
            </a:extLst>
          </p:cNvPr>
          <p:cNvCxnSpPr>
            <a:cxnSpLocks/>
          </p:cNvCxnSpPr>
          <p:nvPr/>
        </p:nvCxnSpPr>
        <p:spPr>
          <a:xfrm flipH="1">
            <a:off x="8148934" y="4486020"/>
            <a:ext cx="530723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EFD2E8F-56E3-4940-BCF4-EDDD703D06E6}"/>
              </a:ext>
            </a:extLst>
          </p:cNvPr>
          <p:cNvCxnSpPr>
            <a:cxnSpLocks/>
          </p:cNvCxnSpPr>
          <p:nvPr/>
        </p:nvCxnSpPr>
        <p:spPr>
          <a:xfrm flipH="1">
            <a:off x="8134396" y="4841350"/>
            <a:ext cx="54526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A6C5927A-9EA1-412C-9070-82B5AF4F4F0C}"/>
              </a:ext>
            </a:extLst>
          </p:cNvPr>
          <p:cNvSpPr txBox="1">
            <a:spLocks/>
          </p:cNvSpPr>
          <p:nvPr/>
        </p:nvSpPr>
        <p:spPr>
          <a:xfrm>
            <a:off x="8777355" y="5319523"/>
            <a:ext cx="3286729" cy="628881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/>
              <a:t>But this is the real target: TCo1279 (9km) forecast model with around 10</a:t>
            </a:r>
            <a:r>
              <a:rPr lang="en-GB" sz="1800" baseline="30000" dirty="0"/>
              <a:t>10  </a:t>
            </a:r>
            <a:r>
              <a:rPr lang="en-GB" sz="1800" dirty="0"/>
              <a:t>state vector size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F37C2D-AE0E-4F60-A77D-EF4D619EA1D0}"/>
              </a:ext>
            </a:extLst>
          </p:cNvPr>
          <p:cNvCxnSpPr>
            <a:cxnSpLocks/>
          </p:cNvCxnSpPr>
          <p:nvPr/>
        </p:nvCxnSpPr>
        <p:spPr>
          <a:xfrm flipH="1">
            <a:off x="8138905" y="5657501"/>
            <a:ext cx="540752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48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3E3D-2819-41CC-A238-91D51D9D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can AI techniques bring in improving efficiency?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9572-EB89-4AE6-97F3-A5FF45501A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159999" y="935999"/>
            <a:ext cx="7869601" cy="5131425"/>
          </a:xfrm>
        </p:spPr>
        <p:txBody>
          <a:bodyPr/>
          <a:lstStyle/>
          <a:p>
            <a:r>
              <a:rPr lang="en-GB" dirty="0"/>
              <a:t>Fast modelling:</a:t>
            </a:r>
          </a:p>
          <a:p>
            <a:pPr lvl="1"/>
            <a:r>
              <a:rPr lang="en-GB" dirty="0"/>
              <a:t>Traditional: linear regression, LUT and principal components</a:t>
            </a:r>
          </a:p>
          <a:p>
            <a:pPr lvl="1">
              <a:spcAft>
                <a:spcPts val="1200"/>
              </a:spcAft>
            </a:pPr>
            <a:r>
              <a:rPr lang="en-GB" dirty="0"/>
              <a:t>New opportunities with ML, NN</a:t>
            </a:r>
          </a:p>
          <a:p>
            <a:r>
              <a:rPr lang="en-GB" dirty="0"/>
              <a:t>How to do fast modelling?</a:t>
            </a:r>
          </a:p>
          <a:p>
            <a:pPr lvl="1"/>
            <a:r>
              <a:rPr lang="en-GB" dirty="0"/>
              <a:t>Replace the whole model</a:t>
            </a:r>
          </a:p>
          <a:p>
            <a:pPr lvl="2"/>
            <a:r>
              <a:rPr lang="en-GB" dirty="0"/>
              <a:t>E.g. Atmospheric profiles in → TBs / heating rates out</a:t>
            </a:r>
          </a:p>
          <a:p>
            <a:pPr lvl="1"/>
            <a:r>
              <a:rPr lang="en-GB" dirty="0"/>
              <a:t>Replace key components within a physically-based model</a:t>
            </a:r>
          </a:p>
          <a:p>
            <a:pPr lvl="2">
              <a:spcAft>
                <a:spcPts val="1200"/>
              </a:spcAft>
            </a:pPr>
            <a:r>
              <a:rPr lang="en-GB" dirty="0"/>
              <a:t>E.g. RTTOV gas optical depths, solar reflectivity lookup table</a:t>
            </a:r>
          </a:p>
          <a:p>
            <a:pPr>
              <a:spcAft>
                <a:spcPts val="1200"/>
              </a:spcAft>
            </a:pPr>
            <a:r>
              <a:rPr lang="en-GB" dirty="0"/>
              <a:t>Currently more success with “physically aware” use of traditional and ML data reduction techniques, </a:t>
            </a:r>
            <a:r>
              <a:rPr lang="en-GB" b="1" dirty="0"/>
              <a:t>within physical framework models</a:t>
            </a:r>
            <a:endParaRPr lang="en-GB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BA994-64D3-4233-A10D-F3900FABA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22D3-AF5C-4C69-9BD0-61F829928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40557C6-7F43-444A-97EF-7326E67698D4}"/>
              </a:ext>
            </a:extLst>
          </p:cNvPr>
          <p:cNvSpPr txBox="1">
            <a:spLocks/>
          </p:cNvSpPr>
          <p:nvPr/>
        </p:nvSpPr>
        <p:spPr bwMode="auto">
          <a:xfrm>
            <a:off x="4359564" y="4839958"/>
            <a:ext cx="6362468" cy="11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r>
              <a:rPr lang="en-GB" sz="2000" kern="0" dirty="0"/>
              <a:t>Challenge for ML: can it more directly replace physical models (e.g. fluid dynamics, radiative transfer)?</a:t>
            </a:r>
          </a:p>
        </p:txBody>
      </p:sp>
    </p:spTree>
    <p:extLst>
      <p:ext uri="{BB962C8B-B14F-4D97-AF65-F5344CB8AC3E}">
        <p14:creationId xmlns:p14="http://schemas.microsoft.com/office/powerpoint/2010/main" val="332258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F3E3D-2819-41CC-A238-91D51D9DC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new things can we do with AI techniques?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B9572-EB89-4AE6-97F3-A5FF45501A8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543050" y="935999"/>
            <a:ext cx="9801225" cy="5131425"/>
          </a:xfrm>
        </p:spPr>
        <p:txBody>
          <a:bodyPr/>
          <a:lstStyle/>
          <a:p>
            <a:r>
              <a:rPr lang="en-GB" dirty="0"/>
              <a:t>Replace traditional weather forecasting (NWP) entirely?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indent="0">
              <a:buNone/>
            </a:pPr>
            <a:endParaRPr lang="en-GB" dirty="0"/>
          </a:p>
          <a:p>
            <a:r>
              <a:rPr lang="en-GB" dirty="0"/>
              <a:t>Just hang on a moment – how different are data assimilation and machine learning anyway?</a:t>
            </a:r>
          </a:p>
          <a:p>
            <a:pPr lvl="1"/>
            <a:r>
              <a:rPr lang="en-GB" dirty="0"/>
              <a:t>AI techniques and the overlap with data assimilation have been exciting interest for years – e.g. Hsieh and Tang (1998, BAMS) </a:t>
            </a:r>
          </a:p>
          <a:p>
            <a:pPr lvl="1"/>
            <a:r>
              <a:rPr lang="en-GB" dirty="0"/>
              <a:t>Also see Peter Jan van Leeuwen’s talk on Wednesday: “Machine learning meets data assimilation”</a:t>
            </a:r>
          </a:p>
          <a:p>
            <a:pPr marL="360000" lvl="1" indent="0">
              <a:buNone/>
            </a:pPr>
            <a:endParaRPr lang="en-GB" dirty="0"/>
          </a:p>
          <a:p>
            <a:endParaRPr lang="en-GB" dirty="0"/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DBA994-64D3-4233-A10D-F3900FABA0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222D3-AF5C-4C69-9BD0-61F829928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CB6F53-02E8-4D13-BD0F-5E0CFC47A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4" t="17224" b="7535"/>
          <a:stretch/>
        </p:blipFill>
        <p:spPr>
          <a:xfrm>
            <a:off x="1927611" y="1343973"/>
            <a:ext cx="6962776" cy="301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21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51E2-B73E-4340-A028-FA76AB39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1" y="127071"/>
            <a:ext cx="10396151" cy="369332"/>
          </a:xfrm>
        </p:spPr>
        <p:txBody>
          <a:bodyPr/>
          <a:lstStyle/>
          <a:p>
            <a:r>
              <a:rPr lang="en-GB" dirty="0"/>
              <a:t>Machine learning (e.g. NN)                        </a:t>
            </a:r>
            <a:r>
              <a:rPr lang="en-GB" dirty="0" err="1"/>
              <a:t>Variational</a:t>
            </a:r>
            <a:r>
              <a:rPr lang="en-GB" dirty="0"/>
              <a:t> data assimilation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75BBC-F133-4071-874E-8A1996C64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31A6-7754-499C-AF9B-09EB8F011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29A682B-1EEC-492D-B3AB-2DB258B654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993153"/>
                  </p:ext>
                </p:extLst>
              </p:nvPr>
            </p:nvGraphicFramePr>
            <p:xfrm>
              <a:off x="453081" y="623598"/>
              <a:ext cx="11409405" cy="5354066"/>
            </p:xfrm>
            <a:graphic>
              <a:graphicData uri="http://schemas.openxmlformats.org/drawingml/2006/table">
                <a:tbl>
                  <a:tblPr bandRow="1">
                    <a:tableStyleId>{5FD0F851-EC5A-4D38-B0AD-8093EC10F338}</a:tableStyleId>
                  </a:tblPr>
                  <a:tblGrid>
                    <a:gridCol w="2656624">
                      <a:extLst>
                        <a:ext uri="{9D8B030D-6E8A-4147-A177-3AD203B41FA5}">
                          <a16:colId xmlns:a16="http://schemas.microsoft.com/office/drawing/2014/main" val="3151131179"/>
                        </a:ext>
                      </a:extLst>
                    </a:gridCol>
                    <a:gridCol w="2286079">
                      <a:extLst>
                        <a:ext uri="{9D8B030D-6E8A-4147-A177-3AD203B41FA5}">
                          <a16:colId xmlns:a16="http://schemas.microsoft.com/office/drawing/2014/main" val="1099797810"/>
                        </a:ext>
                      </a:extLst>
                    </a:gridCol>
                    <a:gridCol w="1944130">
                      <a:extLst>
                        <a:ext uri="{9D8B030D-6E8A-4147-A177-3AD203B41FA5}">
                          <a16:colId xmlns:a16="http://schemas.microsoft.com/office/drawing/2014/main" val="1784259678"/>
                        </a:ext>
                      </a:extLst>
                    </a:gridCol>
                    <a:gridCol w="4522572">
                      <a:extLst>
                        <a:ext uri="{9D8B030D-6E8A-4147-A177-3AD203B41FA5}">
                          <a16:colId xmlns:a16="http://schemas.microsoft.com/office/drawing/2014/main" val="3748555629"/>
                        </a:ext>
                      </a:extLst>
                    </a:gridCol>
                  </a:tblGrid>
                  <a:tr h="178994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Labels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153438"/>
                      </a:ext>
                    </a:extLst>
                  </a:tr>
                  <a:tr h="18230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Features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GB" i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6130328"/>
                      </a:ext>
                    </a:extLst>
                  </a:tr>
                  <a:tr h="62046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Neural network or other learned models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Physical forward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8469721"/>
                      </a:ext>
                    </a:extLst>
                  </a:tr>
                  <a:tr h="62046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Objective or loss  function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Cost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y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o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o</m:t>
                                        </m:r>
                                      </m:sup>
                                    </m:sSup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1881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Regularisation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</m:oMath>
                          </a14:m>
                          <a:endParaRPr lang="en-GB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Background 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  <m: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b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9574198"/>
                      </a:ext>
                    </a:extLst>
                  </a:tr>
                  <a:tr h="125652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Iterative gradient descent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Conjugate gradient method (e.g.)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4990639"/>
                      </a:ext>
                    </a:extLst>
                  </a:tr>
                  <a:tr h="180022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Back propagation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 err="1"/>
                            <a:t>Adjoint</a:t>
                          </a:r>
                          <a:r>
                            <a:rPr lang="en-GB" dirty="0"/>
                            <a:t>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GB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917690"/>
                      </a:ext>
                    </a:extLst>
                  </a:tr>
                  <a:tr h="389890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Train model and then apply it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Optimise state in an update-forecast cycle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26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29A682B-1EEC-492D-B3AB-2DB258B654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993153"/>
                  </p:ext>
                </p:extLst>
              </p:nvPr>
            </p:nvGraphicFramePr>
            <p:xfrm>
              <a:off x="453081" y="623598"/>
              <a:ext cx="11409405" cy="5354066"/>
            </p:xfrm>
            <a:graphic>
              <a:graphicData uri="http://schemas.openxmlformats.org/drawingml/2006/table">
                <a:tbl>
                  <a:tblPr bandRow="1">
                    <a:tableStyleId>{5FD0F851-EC5A-4D38-B0AD-8093EC10F338}</a:tableStyleId>
                  </a:tblPr>
                  <a:tblGrid>
                    <a:gridCol w="2656624">
                      <a:extLst>
                        <a:ext uri="{9D8B030D-6E8A-4147-A177-3AD203B41FA5}">
                          <a16:colId xmlns:a16="http://schemas.microsoft.com/office/drawing/2014/main" val="3151131179"/>
                        </a:ext>
                      </a:extLst>
                    </a:gridCol>
                    <a:gridCol w="2286079">
                      <a:extLst>
                        <a:ext uri="{9D8B030D-6E8A-4147-A177-3AD203B41FA5}">
                          <a16:colId xmlns:a16="http://schemas.microsoft.com/office/drawing/2014/main" val="1099797810"/>
                        </a:ext>
                      </a:extLst>
                    </a:gridCol>
                    <a:gridCol w="1944130">
                      <a:extLst>
                        <a:ext uri="{9D8B030D-6E8A-4147-A177-3AD203B41FA5}">
                          <a16:colId xmlns:a16="http://schemas.microsoft.com/office/drawing/2014/main" val="1784259678"/>
                        </a:ext>
                      </a:extLst>
                    </a:gridCol>
                    <a:gridCol w="4522572">
                      <a:extLst>
                        <a:ext uri="{9D8B030D-6E8A-4147-A177-3AD203B41FA5}">
                          <a16:colId xmlns:a16="http://schemas.microsoft.com/office/drawing/2014/main" val="3748555629"/>
                        </a:ext>
                      </a:extLst>
                    </a:gridCol>
                  </a:tblGrid>
                  <a:tr h="563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Labels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5376" r="-283200" b="-846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5376" r="-135" b="-846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0153438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Features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106522" r="-283200" b="-755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106522" r="-135" b="-755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6130328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Neural network or other learned models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111765" r="-283200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Physical forward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111765" r="-135" b="-3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46972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Objective or loss  function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260870" r="-283200" b="-2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Cost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260870" r="-135" b="-28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188169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Regularisation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541304" r="-283200" b="-3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Background 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541304" r="-135" b="-320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574198"/>
                      </a:ext>
                    </a:extLst>
                  </a:tr>
                  <a:tr h="563880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Iterative gradient descent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Conjugate gradient method (e.g.)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4990639"/>
                      </a:ext>
                    </a:extLst>
                  </a:tr>
                  <a:tr h="66014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Back propagation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 err="1"/>
                            <a:t>Adjoint</a:t>
                          </a:r>
                          <a:r>
                            <a:rPr lang="en-GB" dirty="0"/>
                            <a:t>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632407" r="-135" b="-8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917690"/>
                      </a:ext>
                    </a:extLst>
                  </a:tr>
                  <a:tr h="563880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Train model and then apply it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Optimise state in an update-forecast cycle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268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59637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51E2-B73E-4340-A028-FA76AB39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061" y="127071"/>
            <a:ext cx="10396151" cy="369332"/>
          </a:xfrm>
        </p:spPr>
        <p:txBody>
          <a:bodyPr/>
          <a:lstStyle/>
          <a:p>
            <a:r>
              <a:rPr lang="en-GB" dirty="0"/>
              <a:t>Machine learning (e.g. NN)                     </a:t>
            </a:r>
            <a:r>
              <a:rPr lang="en-GB" dirty="0" err="1"/>
              <a:t>Variational</a:t>
            </a:r>
            <a:r>
              <a:rPr lang="en-GB" dirty="0"/>
              <a:t> data assimilation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75BBC-F133-4071-874E-8A1996C64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31A6-7754-499C-AF9B-09EB8F011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29A682B-1EEC-492D-B3AB-2DB258B654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78268"/>
                  </p:ext>
                </p:extLst>
              </p:nvPr>
            </p:nvGraphicFramePr>
            <p:xfrm>
              <a:off x="453081" y="623598"/>
              <a:ext cx="11409405" cy="5354066"/>
            </p:xfrm>
            <a:graphic>
              <a:graphicData uri="http://schemas.openxmlformats.org/drawingml/2006/table">
                <a:tbl>
                  <a:tblPr bandRow="1">
                    <a:tableStyleId>{5FD0F851-EC5A-4D38-B0AD-8093EC10F338}</a:tableStyleId>
                  </a:tblPr>
                  <a:tblGrid>
                    <a:gridCol w="2656624">
                      <a:extLst>
                        <a:ext uri="{9D8B030D-6E8A-4147-A177-3AD203B41FA5}">
                          <a16:colId xmlns:a16="http://schemas.microsoft.com/office/drawing/2014/main" val="3151131179"/>
                        </a:ext>
                      </a:extLst>
                    </a:gridCol>
                    <a:gridCol w="2286079">
                      <a:extLst>
                        <a:ext uri="{9D8B030D-6E8A-4147-A177-3AD203B41FA5}">
                          <a16:colId xmlns:a16="http://schemas.microsoft.com/office/drawing/2014/main" val="1099797810"/>
                        </a:ext>
                      </a:extLst>
                    </a:gridCol>
                    <a:gridCol w="1944130">
                      <a:extLst>
                        <a:ext uri="{9D8B030D-6E8A-4147-A177-3AD203B41FA5}">
                          <a16:colId xmlns:a16="http://schemas.microsoft.com/office/drawing/2014/main" val="1784259678"/>
                        </a:ext>
                      </a:extLst>
                    </a:gridCol>
                    <a:gridCol w="4522572">
                      <a:extLst>
                        <a:ext uri="{9D8B030D-6E8A-4147-A177-3AD203B41FA5}">
                          <a16:colId xmlns:a16="http://schemas.microsoft.com/office/drawing/2014/main" val="3748555629"/>
                        </a:ext>
                      </a:extLst>
                    </a:gridCol>
                  </a:tblGrid>
                  <a:tr h="178994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Labels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</m:oMath>
                            </m:oMathPara>
                          </a14:m>
                          <a:endParaRPr lang="en-GB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y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o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50153438"/>
                      </a:ext>
                    </a:extLst>
                  </a:tr>
                  <a:tr h="18230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Features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GB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n-GB" sz="18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x</m:t>
                                </m:r>
                              </m:oMath>
                            </m:oMathPara>
                          </a14:m>
                          <a:endParaRPr lang="en-GB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36130328"/>
                      </a:ext>
                    </a:extLst>
                  </a:tr>
                  <a:tr h="62046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Neural network or other learned models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Physical forward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y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48469721"/>
                      </a:ext>
                    </a:extLst>
                  </a:tr>
                  <a:tr h="620467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Objective or loss  function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Cost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sup>
                                    </m:s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p>
                                              <m:sSup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y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o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𝐻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R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o</m:t>
                                        </m:r>
                                      </m:sup>
                                    </m:sSup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  <m:d>
                                      <m:d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7218816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Regularisation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w</m:t>
                                  </m:r>
                                </m:e>
                              </m:d>
                            </m:oMath>
                          </a14:m>
                          <a:endParaRPr lang="en-GB" i="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Background 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p>
                                </m:s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  <m: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GB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x</m:t>
                                                </m:r>
                                              </m:e>
                                              <m:sup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GB" b="0" i="0" smtClean="0">
                                                    <a:latin typeface="Cambria Math" panose="02040503050406030204" pitchFamily="18" charset="0"/>
                                                  </a:rPr>
                                                  <m:t>b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B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x</m:t>
                                    </m:r>
                                    <m:r>
                                      <a:rPr lang="en-GB" b="0" i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sty m:val="p"/>
                                          </m:rPr>
                                          <a:rPr lang="en-GB" b="0" i="0" smtClean="0">
                                            <a:latin typeface="Cambria Math" panose="02040503050406030204" pitchFamily="18" charset="0"/>
                                          </a:rPr>
                                          <m:t>b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49574198"/>
                      </a:ext>
                    </a:extLst>
                  </a:tr>
                  <a:tr h="125652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Iterative gradient descent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Conjugate gradient method (e.g.)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4990639"/>
                      </a:ext>
                    </a:extLst>
                  </a:tr>
                  <a:tr h="180022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Back propagation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 err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Adjoint</a:t>
                          </a: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GB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den>
                                </m:f>
                                <m:r>
                                  <a:rPr lang="en-GB" b="0" i="1" smtClean="0">
                                    <a:solidFill>
                                      <a:schemeClr val="bg1">
                                        <a:lumMod val="8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  <m:f>
                                  <m:fPr>
                                    <m:ctrlPr>
                                      <a:rPr lang="en-GB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GB" b="0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𝐽</m:t>
                                    </m:r>
                                  </m:num>
                                  <m:den>
                                    <m:r>
                                      <a:rPr lang="en-GB" i="1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GB" b="0" i="0" smtClean="0"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y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917690"/>
                      </a:ext>
                    </a:extLst>
                  </a:tr>
                  <a:tr h="389890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Train model and then apply it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Optimise state in an update-forecast cycle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26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729A682B-1EEC-492D-B3AB-2DB258B654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7878268"/>
                  </p:ext>
                </p:extLst>
              </p:nvPr>
            </p:nvGraphicFramePr>
            <p:xfrm>
              <a:off x="453081" y="623598"/>
              <a:ext cx="11409405" cy="5354066"/>
            </p:xfrm>
            <a:graphic>
              <a:graphicData uri="http://schemas.openxmlformats.org/drawingml/2006/table">
                <a:tbl>
                  <a:tblPr bandRow="1">
                    <a:tableStyleId>{5FD0F851-EC5A-4D38-B0AD-8093EC10F338}</a:tableStyleId>
                  </a:tblPr>
                  <a:tblGrid>
                    <a:gridCol w="2656624">
                      <a:extLst>
                        <a:ext uri="{9D8B030D-6E8A-4147-A177-3AD203B41FA5}">
                          <a16:colId xmlns:a16="http://schemas.microsoft.com/office/drawing/2014/main" val="3151131179"/>
                        </a:ext>
                      </a:extLst>
                    </a:gridCol>
                    <a:gridCol w="2286079">
                      <a:extLst>
                        <a:ext uri="{9D8B030D-6E8A-4147-A177-3AD203B41FA5}">
                          <a16:colId xmlns:a16="http://schemas.microsoft.com/office/drawing/2014/main" val="1099797810"/>
                        </a:ext>
                      </a:extLst>
                    </a:gridCol>
                    <a:gridCol w="1944130">
                      <a:extLst>
                        <a:ext uri="{9D8B030D-6E8A-4147-A177-3AD203B41FA5}">
                          <a16:colId xmlns:a16="http://schemas.microsoft.com/office/drawing/2014/main" val="1784259678"/>
                        </a:ext>
                      </a:extLst>
                    </a:gridCol>
                    <a:gridCol w="4522572">
                      <a:extLst>
                        <a:ext uri="{9D8B030D-6E8A-4147-A177-3AD203B41FA5}">
                          <a16:colId xmlns:a16="http://schemas.microsoft.com/office/drawing/2014/main" val="3748555629"/>
                        </a:ext>
                      </a:extLst>
                    </a:gridCol>
                  </a:tblGrid>
                  <a:tr h="563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Labels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5376" r="-283200" b="-8462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Observations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5376" r="-135" b="-8462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0153438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Features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i="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106522" r="-283200" b="-755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State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106522" r="-135" b="-755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6130328"/>
                      </a:ext>
                    </a:extLst>
                  </a:tr>
                  <a:tr h="103632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Neural network or other learned models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111765" r="-283200" b="-30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Physical forward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111765" r="-135" b="-30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48469721"/>
                      </a:ext>
                    </a:extLst>
                  </a:tr>
                  <a:tr h="83820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Objective or loss  function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260870" r="-283200" b="-28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Cost function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260870" r="-135" b="-2804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72188169"/>
                      </a:ext>
                    </a:extLst>
                  </a:tr>
                  <a:tr h="563880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Regularisation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6267" t="-541304" r="-283200" b="-320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Background term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541304" r="-135" b="-3206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49574198"/>
                      </a:ext>
                    </a:extLst>
                  </a:tr>
                  <a:tr h="563880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Iterative gradient descent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Conjugate gradient method (e.g.)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4990639"/>
                      </a:ext>
                    </a:extLst>
                  </a:tr>
                  <a:tr h="660146"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Back propagation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>
                            <a:solidFill>
                              <a:schemeClr val="bg1">
                                <a:lumMod val="85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 err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Adjoint</a:t>
                          </a:r>
                          <a:r>
                            <a:rPr lang="en-GB" dirty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</a:rPr>
                            <a:t> model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2291" t="-632407" r="-135" b="-870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28917690"/>
                      </a:ext>
                    </a:extLst>
                  </a:tr>
                  <a:tr h="563880"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Train model and then apply it</a:t>
                          </a:r>
                        </a:p>
                        <a:p>
                          <a:pPr algn="l">
                            <a:spcBef>
                              <a:spcPts val="600"/>
                            </a:spcBef>
                          </a:pPr>
                          <a:endParaRPr lang="en-GB" sz="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l">
                            <a:spcBef>
                              <a:spcPts val="600"/>
                            </a:spcBef>
                          </a:pPr>
                          <a:r>
                            <a:rPr lang="en-GB" dirty="0"/>
                            <a:t>Optimise state in an update-forecast cycle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l"/>
                          <a:endParaRPr lang="en-GB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84268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AAC78ED-6CF5-44D1-BEFC-7939397371B1}"/>
              </a:ext>
            </a:extLst>
          </p:cNvPr>
          <p:cNvSpPr txBox="1"/>
          <p:nvPr/>
        </p:nvSpPr>
        <p:spPr>
          <a:xfrm>
            <a:off x="4382622" y="2331332"/>
            <a:ext cx="1415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1: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7D57F6-6F9E-4591-A5ED-84AFB884A757}"/>
              </a:ext>
            </a:extLst>
          </p:cNvPr>
          <p:cNvSpPr txBox="1"/>
          <p:nvPr/>
        </p:nvSpPr>
        <p:spPr>
          <a:xfrm>
            <a:off x="4382622" y="3207629"/>
            <a:ext cx="1415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2: Statistical basis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F333B2-C725-49A0-B1B8-7BFE654D4EED}"/>
              </a:ext>
            </a:extLst>
          </p:cNvPr>
          <p:cNvSpPr txBox="1"/>
          <p:nvPr/>
        </p:nvSpPr>
        <p:spPr>
          <a:xfrm>
            <a:off x="4243812" y="5154217"/>
            <a:ext cx="1693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3: Application</a:t>
            </a:r>
          </a:p>
        </p:txBody>
      </p:sp>
    </p:spTree>
    <p:extLst>
      <p:ext uri="{BB962C8B-B14F-4D97-AF65-F5344CB8AC3E}">
        <p14:creationId xmlns:p14="http://schemas.microsoft.com/office/powerpoint/2010/main" val="24451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11194-E407-4538-8ABD-EE0EFE3EA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403" y="133376"/>
            <a:ext cx="2011950" cy="369332"/>
          </a:xfrm>
        </p:spPr>
        <p:txBody>
          <a:bodyPr/>
          <a:lstStyle/>
          <a:p>
            <a:r>
              <a:rPr lang="en-GB" dirty="0"/>
              <a:t>Convergence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A3ECAAA-86D9-4C36-AB70-499B84D256E5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705049260"/>
              </p:ext>
            </p:extLst>
          </p:nvPr>
        </p:nvGraphicFramePr>
        <p:xfrm>
          <a:off x="609601" y="872040"/>
          <a:ext cx="11087102" cy="536448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302326">
                  <a:extLst>
                    <a:ext uri="{9D8B030D-6E8A-4147-A177-3AD203B41FA5}">
                      <a16:colId xmlns:a16="http://schemas.microsoft.com/office/drawing/2014/main" val="2872661031"/>
                    </a:ext>
                  </a:extLst>
                </a:gridCol>
                <a:gridCol w="3731021">
                  <a:extLst>
                    <a:ext uri="{9D8B030D-6E8A-4147-A177-3AD203B41FA5}">
                      <a16:colId xmlns:a16="http://schemas.microsoft.com/office/drawing/2014/main" val="281871380"/>
                    </a:ext>
                  </a:extLst>
                </a:gridCol>
                <a:gridCol w="520014">
                  <a:extLst>
                    <a:ext uri="{9D8B030D-6E8A-4147-A177-3AD203B41FA5}">
                      <a16:colId xmlns:a16="http://schemas.microsoft.com/office/drawing/2014/main" val="1487293022"/>
                    </a:ext>
                  </a:extLst>
                </a:gridCol>
                <a:gridCol w="5533741">
                  <a:extLst>
                    <a:ext uri="{9D8B030D-6E8A-4147-A177-3AD203B41FA5}">
                      <a16:colId xmlns:a16="http://schemas.microsoft.com/office/drawing/2014/main" val="240166573"/>
                    </a:ext>
                  </a:extLst>
                </a:gridCol>
              </a:tblGrid>
              <a:tr h="443442">
                <a:tc>
                  <a:txBody>
                    <a:bodyPr/>
                    <a:lstStyle/>
                    <a:p>
                      <a:r>
                        <a:rPr lang="en-GB" dirty="0"/>
                        <a:t>1. </a:t>
                      </a:r>
                    </a:p>
                    <a:p>
                      <a:r>
                        <a:rPr lang="en-GB" dirty="0"/>
                        <a:t>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Train or incorporate a physical (differential equation) model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Include NN components in physical models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465681"/>
                  </a:ext>
                </a:extLst>
              </a:tr>
              <a:tr h="443442">
                <a:tc>
                  <a:txBody>
                    <a:bodyPr/>
                    <a:lstStyle/>
                    <a:p>
                      <a:r>
                        <a:rPr lang="en-GB" dirty="0"/>
                        <a:t>2. Statistical basis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Are there more rigorously formulated Bayesian versions of machine learning?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(Yes – e.g. RM Neal, “Bayesian learning for neural networks”, PhD thesis, 1995)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But does Bayes approach mean the same thing in ML and DA?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Bayes theorem underlies data assimilation. As applied in NWP:</a:t>
                      </a:r>
                    </a:p>
                    <a:p>
                      <a:endParaRPr lang="en-GB" dirty="0"/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Incorporates uncertain prior knowledge (from earlier observations and model)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Constrains solutions according to physical knowledge from models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Considers observation error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857187"/>
                  </a:ext>
                </a:extLst>
              </a:tr>
              <a:tr h="443442">
                <a:tc>
                  <a:txBody>
                    <a:bodyPr/>
                    <a:lstStyle/>
                    <a:p>
                      <a:r>
                        <a:rPr lang="en-GB" dirty="0"/>
                        <a:t>3. 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Can machine learning be operated in a “continuous learning” (Bayesian update) mode?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Forecast model “training” is already a concept in data assimilation: “parameter estimation”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Fully train a physical model (e.g. </a:t>
                      </a:r>
                      <a:r>
                        <a:rPr lang="en-GB" dirty="0" err="1"/>
                        <a:t>Bocquet</a:t>
                      </a:r>
                      <a:r>
                        <a:rPr lang="en-GB" dirty="0"/>
                        <a:t> et al., 2019, https://doi.org/10.5194/npg-2019-7: “Data assimilation as a deep learning tool to infer ODE representations of dynamical models”)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99858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F8DD0-00A6-411A-93CB-B6B0567D66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646F7C-5F98-4EF2-B5B3-178616C459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45150E7-28A2-4FA6-85D6-A6884F1227F8}"/>
              </a:ext>
            </a:extLst>
          </p:cNvPr>
          <p:cNvSpPr txBox="1">
            <a:spLocks/>
          </p:cNvSpPr>
          <p:nvPr/>
        </p:nvSpPr>
        <p:spPr>
          <a:xfrm>
            <a:off x="7847973" y="466089"/>
            <a:ext cx="265965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Data assimilation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1ED8561-0DB0-4309-96F4-FB5CE1E5854D}"/>
              </a:ext>
            </a:extLst>
          </p:cNvPr>
          <p:cNvSpPr txBox="1">
            <a:spLocks/>
          </p:cNvSpPr>
          <p:nvPr/>
        </p:nvSpPr>
        <p:spPr>
          <a:xfrm>
            <a:off x="2638023" y="456012"/>
            <a:ext cx="7869600" cy="369332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Machine learning</a:t>
            </a:r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D6BA4AFF-6985-4031-8D5F-C0DE7C5AA074}"/>
              </a:ext>
            </a:extLst>
          </p:cNvPr>
          <p:cNvSpPr/>
          <p:nvPr/>
        </p:nvSpPr>
        <p:spPr>
          <a:xfrm>
            <a:off x="5621485" y="956345"/>
            <a:ext cx="533401" cy="396362"/>
          </a:xfrm>
          <a:prstGeom prst="leftRightArrow">
            <a:avLst>
              <a:gd name="adj1" fmla="val 50000"/>
              <a:gd name="adj2" fmla="val 42791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9F6D0955-B630-4143-AC18-064F647442EA}"/>
              </a:ext>
            </a:extLst>
          </p:cNvPr>
          <p:cNvSpPr/>
          <p:nvPr/>
        </p:nvSpPr>
        <p:spPr>
          <a:xfrm>
            <a:off x="5621485" y="1933513"/>
            <a:ext cx="533401" cy="396362"/>
          </a:xfrm>
          <a:prstGeom prst="leftRightArrow">
            <a:avLst>
              <a:gd name="adj1" fmla="val 50000"/>
              <a:gd name="adj2" fmla="val 42791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D0CB9C35-3A63-4EC4-879A-430653B15B76}"/>
              </a:ext>
            </a:extLst>
          </p:cNvPr>
          <p:cNvSpPr/>
          <p:nvPr/>
        </p:nvSpPr>
        <p:spPr>
          <a:xfrm>
            <a:off x="5621485" y="4426235"/>
            <a:ext cx="533401" cy="396362"/>
          </a:xfrm>
          <a:prstGeom prst="leftRightArrow">
            <a:avLst>
              <a:gd name="adj1" fmla="val 50000"/>
              <a:gd name="adj2" fmla="val 42791"/>
            </a:avLst>
          </a:prstGeom>
          <a:solidFill>
            <a:schemeClr val="accent1">
              <a:tint val="100000"/>
              <a:shade val="100000"/>
              <a:satMod val="13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879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C2BF4-776C-4A99-93F9-8F15C6FAA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471" y="360000"/>
            <a:ext cx="9360817" cy="369332"/>
          </a:xfrm>
        </p:spPr>
        <p:txBody>
          <a:bodyPr/>
          <a:lstStyle/>
          <a:p>
            <a:r>
              <a:rPr lang="en-GB" dirty="0"/>
              <a:t>Initial goals for AI implementation within operational forecasting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38408F-EBAE-4A63-B902-E10DBF86647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69049" y="1132318"/>
            <a:ext cx="6114345" cy="4526833"/>
          </a:xfrm>
        </p:spPr>
        <p:txBody>
          <a:bodyPr/>
          <a:lstStyle/>
          <a:p>
            <a:r>
              <a:rPr lang="en-GB" dirty="0"/>
              <a:t>Incorporate NN as an additional bias model (targeting either satellite bias or model errors) within </a:t>
            </a:r>
            <a:r>
              <a:rPr lang="en-GB" dirty="0" err="1"/>
              <a:t>variational</a:t>
            </a:r>
            <a:r>
              <a:rPr lang="en-GB" dirty="0"/>
              <a:t> data assimilation</a:t>
            </a:r>
          </a:p>
          <a:p>
            <a:pPr marL="360000" lvl="1" indent="0">
              <a:buNone/>
            </a:pPr>
            <a:endParaRPr lang="en-GB" dirty="0"/>
          </a:p>
          <a:p>
            <a:pPr marL="360000" lvl="1" indent="0">
              <a:buNone/>
            </a:pPr>
            <a:endParaRPr lang="en-GB" dirty="0"/>
          </a:p>
          <a:p>
            <a:r>
              <a:rPr lang="en-GB" dirty="0"/>
              <a:t>Even if NN representations of forecast model components are not yet accurate enough to replace the physical nonlinear models, they and their back-propagation/</a:t>
            </a:r>
            <a:r>
              <a:rPr lang="en-GB" dirty="0" err="1"/>
              <a:t>adjoint</a:t>
            </a:r>
            <a:r>
              <a:rPr lang="en-GB" dirty="0"/>
              <a:t> models could replace hand-coded simplified TL and </a:t>
            </a:r>
            <a:r>
              <a:rPr lang="en-GB" dirty="0" err="1"/>
              <a:t>adjoint</a:t>
            </a:r>
            <a:r>
              <a:rPr lang="en-GB" dirty="0"/>
              <a:t> models</a:t>
            </a:r>
          </a:p>
          <a:p>
            <a:endParaRPr lang="en-GB" dirty="0"/>
          </a:p>
          <a:p>
            <a:pPr marL="360000" lvl="1" indent="0">
              <a:buNone/>
            </a:pPr>
            <a:endParaRPr lang="en-GB" dirty="0"/>
          </a:p>
          <a:p>
            <a:r>
              <a:rPr lang="en-GB" dirty="0"/>
              <a:t>As a quick and efficient tool when developing new observation operators….</a:t>
            </a:r>
          </a:p>
          <a:p>
            <a:endParaRPr lang="en-GB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FB47C-46B5-4FC7-8AAE-C5FACAF999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FF4AD-4635-4463-9956-C46C8A489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209A62-1CA6-4486-BD8F-06B63AC28444}"/>
                  </a:ext>
                </a:extLst>
              </p:cNvPr>
              <p:cNvSpPr/>
              <p:nvPr/>
            </p:nvSpPr>
            <p:spPr>
              <a:xfrm>
                <a:off x="7556011" y="3210442"/>
                <a:ext cx="3053662" cy="857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f>
                        <m:f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GB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y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209A62-1CA6-4486-BD8F-06B63AC28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6011" y="3210442"/>
                <a:ext cx="3053662" cy="85799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D9D9DDDF-F120-471A-83F6-D54720B65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6747" y="910049"/>
            <a:ext cx="2538862" cy="177655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60A94C-6A52-4E00-8681-3583EFB0F97E}"/>
              </a:ext>
            </a:extLst>
          </p:cNvPr>
          <p:cNvSpPr txBox="1">
            <a:spLocks/>
          </p:cNvSpPr>
          <p:nvPr/>
        </p:nvSpPr>
        <p:spPr bwMode="auto">
          <a:xfrm>
            <a:off x="10652288" y="1232780"/>
            <a:ext cx="1476629" cy="104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r>
              <a:rPr lang="en-GB" sz="1600" kern="0" dirty="0"/>
              <a:t>SSMIS channel 11 bias [K]</a:t>
            </a:r>
          </a:p>
        </p:txBody>
      </p:sp>
    </p:spTree>
    <p:extLst>
      <p:ext uri="{BB962C8B-B14F-4D97-AF65-F5344CB8AC3E}">
        <p14:creationId xmlns:p14="http://schemas.microsoft.com/office/powerpoint/2010/main" val="2400983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61616-DB8A-45FE-8141-69CF476D3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12" y="175334"/>
            <a:ext cx="6618605" cy="369332"/>
          </a:xfrm>
        </p:spPr>
        <p:txBody>
          <a:bodyPr/>
          <a:lstStyle/>
          <a:p>
            <a:r>
              <a:rPr lang="en-GB" dirty="0"/>
              <a:t>A NN-learned observation operator:</a:t>
            </a:r>
            <a:br>
              <a:rPr lang="en-GB" dirty="0"/>
            </a:br>
            <a:r>
              <a:rPr lang="en-GB" dirty="0"/>
              <a:t>SMOS soil moisture retrievals</a:t>
            </a:r>
            <a:br>
              <a:rPr lang="en-GB" dirty="0"/>
            </a:br>
            <a:r>
              <a:rPr lang="en-GB" sz="1400" dirty="0"/>
              <a:t>Work for ESA by N.J. </a:t>
            </a:r>
            <a:r>
              <a:rPr lang="en-GB" sz="1400" dirty="0" err="1"/>
              <a:t>Rodrı́guez-Fernández</a:t>
            </a:r>
            <a:r>
              <a:rPr lang="en-GB" sz="1400" dirty="0"/>
              <a:t>, P. de </a:t>
            </a:r>
            <a:r>
              <a:rPr lang="en-GB" sz="1400" dirty="0" err="1"/>
              <a:t>Rosnay</a:t>
            </a:r>
            <a:r>
              <a:rPr lang="en-GB" sz="1400" dirty="0"/>
              <a:t>, J. </a:t>
            </a:r>
            <a:r>
              <a:rPr lang="en-GB" sz="1400" dirty="0" err="1"/>
              <a:t>Muñoz-Sabater</a:t>
            </a:r>
            <a:r>
              <a:rPr lang="en-GB" sz="1400" dirty="0"/>
              <a:t>, …</a:t>
            </a:r>
            <a:br>
              <a:rPr lang="en-GB" sz="1400" dirty="0"/>
            </a:br>
            <a:endParaRPr lang="en-GB" sz="1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5C82-59E2-4438-B93C-A51AAC319EA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009928" y="1199951"/>
            <a:ext cx="6267565" cy="49860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SMOS: Soil Moisture and Ocean Salinity satellite</a:t>
            </a:r>
          </a:p>
          <a:p>
            <a:pPr lvl="1"/>
            <a:r>
              <a:rPr lang="en-GB" dirty="0"/>
              <a:t>Original solution: train a NN on the L2 retrievals (so ultimately trained on a physical-based reference model)</a:t>
            </a:r>
          </a:p>
          <a:p>
            <a:pPr lvl="2"/>
            <a:r>
              <a:rPr lang="en-GB" dirty="0"/>
              <a:t>Single hidden layer, 5 neurons, 13 inputs</a:t>
            </a:r>
          </a:p>
          <a:p>
            <a:r>
              <a:rPr lang="en-GB" dirty="0"/>
              <a:t>Even better: </a:t>
            </a:r>
          </a:p>
          <a:p>
            <a:pPr lvl="1"/>
            <a:r>
              <a:rPr lang="en-GB" dirty="0"/>
              <a:t>Train the same network using ECMWF soil moisture forecast against observed SMOS brightness temperatures</a:t>
            </a:r>
          </a:p>
          <a:p>
            <a:pPr lvl="1"/>
            <a:r>
              <a:rPr lang="en-GB" dirty="0"/>
              <a:t>Unbiased with respect to ECMWF forecast model</a:t>
            </a:r>
          </a:p>
          <a:p>
            <a:pPr lvl="1"/>
            <a:r>
              <a:rPr lang="en-GB" dirty="0"/>
              <a:t>To become operational at ECMWF with cycle 46r1, June 2019</a:t>
            </a:r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E47A9-DEE8-4F88-BBB7-C119398B4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4B3A0-0F98-41BC-9852-18AC70F2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807D7D-0820-46E3-AD3D-54228C14C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1411" y="799143"/>
            <a:ext cx="4160407" cy="325696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03F324-E2F3-4F1C-89FE-C48D4B3173DF}"/>
              </a:ext>
            </a:extLst>
          </p:cNvPr>
          <p:cNvSpPr txBox="1">
            <a:spLocks/>
          </p:cNvSpPr>
          <p:nvPr/>
        </p:nvSpPr>
        <p:spPr bwMode="auto">
          <a:xfrm>
            <a:off x="8257983" y="3940361"/>
            <a:ext cx="2895791" cy="11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r>
              <a:rPr lang="en-GB" sz="1800" kern="0" dirty="0"/>
              <a:t>No physically-based reference model needed</a:t>
            </a:r>
            <a:r>
              <a:rPr lang="en-GB" sz="1600" kern="0" dirty="0"/>
              <a:t>!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E8D49CC-D058-4902-8436-B405D1FF9864}"/>
              </a:ext>
            </a:extLst>
          </p:cNvPr>
          <p:cNvCxnSpPr>
            <a:cxnSpLocks/>
          </p:cNvCxnSpPr>
          <p:nvPr/>
        </p:nvCxnSpPr>
        <p:spPr>
          <a:xfrm flipH="1" flipV="1">
            <a:off x="6584777" y="3671499"/>
            <a:ext cx="1546164" cy="57665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DB70ABA8-5B1E-452C-9D48-DFFE752C0E0C}"/>
              </a:ext>
            </a:extLst>
          </p:cNvPr>
          <p:cNvSpPr txBox="1">
            <a:spLocks/>
          </p:cNvSpPr>
          <p:nvPr/>
        </p:nvSpPr>
        <p:spPr bwMode="auto">
          <a:xfrm>
            <a:off x="8257982" y="5196122"/>
            <a:ext cx="2971800" cy="11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r>
              <a:rPr lang="en-GB" sz="1800" kern="0" dirty="0"/>
              <a:t>Next step: learn </a:t>
            </a:r>
            <a:r>
              <a:rPr lang="en-GB" sz="1800" b="1" kern="0" dirty="0"/>
              <a:t>inside</a:t>
            </a:r>
            <a:r>
              <a:rPr lang="en-GB" sz="1800" kern="0" dirty="0"/>
              <a:t> the DA system, and so keep NN continually updated with knowledge from new observations</a:t>
            </a:r>
          </a:p>
        </p:txBody>
      </p:sp>
    </p:spTree>
    <p:extLst>
      <p:ext uri="{BB962C8B-B14F-4D97-AF65-F5344CB8AC3E}">
        <p14:creationId xmlns:p14="http://schemas.microsoft.com/office/powerpoint/2010/main" val="39209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3F121-FD65-43FE-9CA1-B3403195E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0" y="277622"/>
            <a:ext cx="7869600" cy="369332"/>
          </a:xfrm>
        </p:spPr>
        <p:txBody>
          <a:bodyPr/>
          <a:lstStyle/>
          <a:p>
            <a:r>
              <a:rPr lang="en-GB" dirty="0"/>
              <a:t>ECMWF’s core goal: maximising an objective function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A4808C0-49D5-4216-A8D6-81F6757C75D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650382" y="887876"/>
            <a:ext cx="7444581" cy="49847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66DB5-AC90-4E6B-A7B9-08F8E3E579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26A1B-1629-46D8-904F-5E099D9A5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EE7A8E-F84B-4A00-9897-3F985CCF19E7}"/>
              </a:ext>
            </a:extLst>
          </p:cNvPr>
          <p:cNvSpPr txBox="1">
            <a:spLocks/>
          </p:cNvSpPr>
          <p:nvPr/>
        </p:nvSpPr>
        <p:spPr>
          <a:xfrm>
            <a:off x="10111979" y="2979226"/>
            <a:ext cx="1437470" cy="1370351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Quality of weather forecast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CD50716-9B58-4DC2-BD4E-85761BA0423C}"/>
              </a:ext>
            </a:extLst>
          </p:cNvPr>
          <p:cNvCxnSpPr>
            <a:cxnSpLocks/>
          </p:cNvCxnSpPr>
          <p:nvPr/>
        </p:nvCxnSpPr>
        <p:spPr>
          <a:xfrm flipV="1">
            <a:off x="9868080" y="1841835"/>
            <a:ext cx="0" cy="3295135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FD0ACDC-9A83-45A8-8F36-F8688EF847C5}"/>
              </a:ext>
            </a:extLst>
          </p:cNvPr>
          <p:cNvSpPr/>
          <p:nvPr/>
        </p:nvSpPr>
        <p:spPr>
          <a:xfrm>
            <a:off x="2094097" y="5445212"/>
            <a:ext cx="6028411" cy="11975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468B84D-8050-46C8-BB0E-99996371EEF5}"/>
              </a:ext>
            </a:extLst>
          </p:cNvPr>
          <p:cNvSpPr txBox="1">
            <a:spLocks/>
          </p:cNvSpPr>
          <p:nvPr/>
        </p:nvSpPr>
        <p:spPr>
          <a:xfrm>
            <a:off x="610136" y="5699855"/>
            <a:ext cx="3069907" cy="48437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000" dirty="0"/>
              <a:t>1981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C801534-B8F3-40E8-9721-3FC8FF62634F}"/>
              </a:ext>
            </a:extLst>
          </p:cNvPr>
          <p:cNvSpPr txBox="1">
            <a:spLocks/>
          </p:cNvSpPr>
          <p:nvPr/>
        </p:nvSpPr>
        <p:spPr>
          <a:xfrm>
            <a:off x="7872610" y="5715432"/>
            <a:ext cx="2137783" cy="48437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000" dirty="0"/>
              <a:t>2019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72024E-A833-4714-8517-2DEE2644BED3}"/>
              </a:ext>
            </a:extLst>
          </p:cNvPr>
          <p:cNvCxnSpPr>
            <a:cxnSpLocks/>
          </p:cNvCxnSpPr>
          <p:nvPr/>
        </p:nvCxnSpPr>
        <p:spPr>
          <a:xfrm>
            <a:off x="2629310" y="5873750"/>
            <a:ext cx="5804397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>
            <a:extLst>
              <a:ext uri="{FF2B5EF4-FFF2-40B4-BE49-F238E27FC236}">
                <a16:creationId xmlns:a16="http://schemas.microsoft.com/office/drawing/2014/main" id="{85FA6AD5-4C7F-4CAA-B691-F52A603962F6}"/>
              </a:ext>
            </a:extLst>
          </p:cNvPr>
          <p:cNvSpPr txBox="1">
            <a:spLocks/>
          </p:cNvSpPr>
          <p:nvPr/>
        </p:nvSpPr>
        <p:spPr>
          <a:xfrm>
            <a:off x="8799188" y="1345225"/>
            <a:ext cx="2137783" cy="48437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000" dirty="0"/>
              <a:t>Better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446066D-EEDF-4F0E-8EF8-4F6033597A9A}"/>
              </a:ext>
            </a:extLst>
          </p:cNvPr>
          <p:cNvSpPr txBox="1">
            <a:spLocks/>
          </p:cNvSpPr>
          <p:nvPr/>
        </p:nvSpPr>
        <p:spPr>
          <a:xfrm>
            <a:off x="5265990" y="5957621"/>
            <a:ext cx="1437470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Time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59BD7C3-09CA-4A5C-8E72-23EE6F0D65E1}"/>
              </a:ext>
            </a:extLst>
          </p:cNvPr>
          <p:cNvSpPr txBox="1">
            <a:spLocks/>
          </p:cNvSpPr>
          <p:nvPr/>
        </p:nvSpPr>
        <p:spPr>
          <a:xfrm>
            <a:off x="2389962" y="1948927"/>
            <a:ext cx="1437470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Day 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409FF9-8693-4BC7-8FA5-EEA5A7E7B26B}"/>
              </a:ext>
            </a:extLst>
          </p:cNvPr>
          <p:cNvSpPr txBox="1">
            <a:spLocks/>
          </p:cNvSpPr>
          <p:nvPr/>
        </p:nvSpPr>
        <p:spPr>
          <a:xfrm>
            <a:off x="3502372" y="2641267"/>
            <a:ext cx="1437470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Day 5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6E317B3-4E71-4A15-A05A-EFA43CF2C631}"/>
              </a:ext>
            </a:extLst>
          </p:cNvPr>
          <p:cNvSpPr txBox="1">
            <a:spLocks/>
          </p:cNvSpPr>
          <p:nvPr/>
        </p:nvSpPr>
        <p:spPr>
          <a:xfrm>
            <a:off x="4939842" y="3387121"/>
            <a:ext cx="1437470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Day 7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6208F874-817F-4AC0-8796-3BDD6EF1E29D}"/>
              </a:ext>
            </a:extLst>
          </p:cNvPr>
          <p:cNvSpPr txBox="1">
            <a:spLocks/>
          </p:cNvSpPr>
          <p:nvPr/>
        </p:nvSpPr>
        <p:spPr>
          <a:xfrm>
            <a:off x="6046598" y="4195024"/>
            <a:ext cx="1437470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Day 10</a:t>
            </a:r>
          </a:p>
        </p:txBody>
      </p:sp>
    </p:spTree>
    <p:extLst>
      <p:ext uri="{BB962C8B-B14F-4D97-AF65-F5344CB8AC3E}">
        <p14:creationId xmlns:p14="http://schemas.microsoft.com/office/powerpoint/2010/main" val="36139774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AEA59-6DE6-44FC-A166-5C37C7489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90" y="257511"/>
            <a:ext cx="2272014" cy="751569"/>
          </a:xfrm>
        </p:spPr>
        <p:txBody>
          <a:bodyPr/>
          <a:lstStyle/>
          <a:p>
            <a:r>
              <a:rPr lang="en-GB" dirty="0"/>
              <a:t>Conclusion: What can AI techniques bring to NWP?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1A121-AC87-4E11-BCAB-B8853D9335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E01FF-0E82-4A8E-AEE8-08AADE107B5E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DA8EA-C174-4C41-B1F4-3B28DCBABE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030494" y="157737"/>
            <a:ext cx="8386119" cy="4786070"/>
          </a:xfrm>
        </p:spPr>
        <p:txBody>
          <a:bodyPr/>
          <a:lstStyle/>
          <a:p>
            <a:r>
              <a:rPr lang="en-GB" dirty="0"/>
              <a:t>Replace current numerical weather prediction?</a:t>
            </a:r>
          </a:p>
          <a:p>
            <a:pPr lvl="1"/>
            <a:r>
              <a:rPr lang="en-GB" dirty="0"/>
              <a:t>Will fundamental computational issues in NWP also affect its AI challengers?</a:t>
            </a:r>
          </a:p>
          <a:p>
            <a:pPr lvl="2"/>
            <a:r>
              <a:rPr lang="en-GB" dirty="0"/>
              <a:t>Hardest inefficiencies in NWP come from communication, not compute</a:t>
            </a:r>
          </a:p>
          <a:p>
            <a:pPr lvl="2"/>
            <a:r>
              <a:rPr lang="en-GB" dirty="0"/>
              <a:t>Very high dimension (10</a:t>
            </a:r>
            <a:r>
              <a:rPr lang="en-GB" baseline="30000" dirty="0"/>
              <a:t>10</a:t>
            </a:r>
            <a:r>
              <a:rPr lang="en-GB" dirty="0"/>
              <a:t>) chaotic systems</a:t>
            </a:r>
          </a:p>
          <a:p>
            <a:pPr lvl="1"/>
            <a:r>
              <a:rPr lang="en-GB" dirty="0"/>
              <a:t>There exists a well-understood Bayesian framework for incorporating uncertain observations, prior knowledge and physical models: data assimilation</a:t>
            </a:r>
          </a:p>
          <a:p>
            <a:pPr lvl="1"/>
            <a:r>
              <a:rPr lang="en-GB" dirty="0"/>
              <a:t>Very successful physical models (fluid dynamics, thermodynamics, radiative transfer)</a:t>
            </a:r>
          </a:p>
          <a:p>
            <a:r>
              <a:rPr lang="en-GB" dirty="0"/>
              <a:t>Improve computational efficiency</a:t>
            </a:r>
          </a:p>
          <a:p>
            <a:pPr lvl="1"/>
            <a:r>
              <a:rPr lang="en-GB" dirty="0"/>
              <a:t>ML adds to the toolbox of fast modelling (following lookup tables, regressions, PCs ...)</a:t>
            </a:r>
          </a:p>
          <a:p>
            <a:pPr lvl="1"/>
            <a:r>
              <a:rPr lang="en-GB" dirty="0"/>
              <a:t>So far, judicious “physically aware” inclusion of ML seems to work better than throwing away the whole physical framework </a:t>
            </a:r>
          </a:p>
          <a:p>
            <a:pPr lvl="1"/>
            <a:r>
              <a:rPr lang="en-GB" dirty="0"/>
              <a:t>Areas where reduced accuracy could be outweighed by speed and convenience:</a:t>
            </a:r>
          </a:p>
          <a:p>
            <a:pPr lvl="2"/>
            <a:r>
              <a:rPr lang="en-GB" dirty="0"/>
              <a:t>Replace tangent-linear and </a:t>
            </a:r>
            <a:r>
              <a:rPr lang="en-GB" dirty="0" err="1"/>
              <a:t>adjoint</a:t>
            </a:r>
            <a:r>
              <a:rPr lang="en-GB" dirty="0"/>
              <a:t> models in </a:t>
            </a:r>
            <a:r>
              <a:rPr lang="en-GB" dirty="0" err="1"/>
              <a:t>variational</a:t>
            </a:r>
            <a:r>
              <a:rPr lang="en-GB" dirty="0"/>
              <a:t> data assimilation using ML models</a:t>
            </a:r>
          </a:p>
          <a:p>
            <a:pPr lvl="2"/>
            <a:r>
              <a:rPr lang="en-GB" dirty="0"/>
              <a:t>Ensemble forecasting</a:t>
            </a:r>
          </a:p>
          <a:p>
            <a:r>
              <a:rPr lang="en-GB" dirty="0"/>
              <a:t>Do new things: Learn what we do not already know</a:t>
            </a:r>
          </a:p>
          <a:p>
            <a:pPr lvl="1"/>
            <a:r>
              <a:rPr lang="en-GB" dirty="0"/>
              <a:t>Learn model error, bias correction, sub-grid parametrisations, new observation operators</a:t>
            </a:r>
          </a:p>
          <a:p>
            <a:pPr lvl="1"/>
            <a:r>
              <a:rPr lang="en-GB" b="1" dirty="0"/>
              <a:t>Apply ML within the existing Bayesian NWP observe-update-forecast cycle based on data assimilation</a:t>
            </a:r>
          </a:p>
          <a:p>
            <a:pPr lvl="1"/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CA142C6-4D5E-46E1-A6A3-9949A0C09EFF}"/>
              </a:ext>
            </a:extLst>
          </p:cNvPr>
          <p:cNvSpPr txBox="1">
            <a:spLocks/>
          </p:cNvSpPr>
          <p:nvPr/>
        </p:nvSpPr>
        <p:spPr bwMode="auto">
          <a:xfrm>
            <a:off x="441531" y="5291393"/>
            <a:ext cx="2399785" cy="11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r>
              <a:rPr lang="en-GB" sz="2000" kern="0" dirty="0"/>
              <a:t>The most important question – </a:t>
            </a:r>
          </a:p>
          <a:p>
            <a:r>
              <a:rPr lang="en-GB" sz="2000" kern="0" dirty="0"/>
              <a:t>How to combine DA and ML?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438CE14-8A1C-4E03-B6C9-BCF23FA39AD0}"/>
              </a:ext>
            </a:extLst>
          </p:cNvPr>
          <p:cNvCxnSpPr>
            <a:cxnSpLocks/>
          </p:cNvCxnSpPr>
          <p:nvPr/>
        </p:nvCxnSpPr>
        <p:spPr>
          <a:xfrm flipH="1" flipV="1">
            <a:off x="2498352" y="6133853"/>
            <a:ext cx="651248" cy="174402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51E2-B73E-4340-A028-FA76AB39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4485" y="181107"/>
            <a:ext cx="10396151" cy="369332"/>
          </a:xfrm>
        </p:spPr>
        <p:txBody>
          <a:bodyPr/>
          <a:lstStyle/>
          <a:p>
            <a:r>
              <a:rPr lang="en-GB" dirty="0"/>
              <a:t>Computational costs of operational forecasting</a:t>
            </a:r>
            <a:br>
              <a:rPr lang="en-GB" dirty="0"/>
            </a:br>
            <a:r>
              <a:rPr lang="en-GB" sz="1600" dirty="0"/>
              <a:t>Fractional, averaged over 2019.</a:t>
            </a:r>
            <a:br>
              <a:rPr lang="en-GB" sz="1600" dirty="0"/>
            </a:br>
            <a:r>
              <a:rPr lang="en-GB" sz="1600" dirty="0"/>
              <a:t>Taking on average 10% of the ECMWF Cray XC40 supercomputers (total 2 x 3600 nodes with 36 cores each)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75BBC-F133-4071-874E-8A1996C646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AF31A6-7754-499C-AF9B-09EB8F011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29A682B-1EEC-492D-B3AB-2DB258B65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37175"/>
              </p:ext>
            </p:extLst>
          </p:nvPr>
        </p:nvGraphicFramePr>
        <p:xfrm>
          <a:off x="2139353" y="2339821"/>
          <a:ext cx="7890247" cy="219456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6324547">
                  <a:extLst>
                    <a:ext uri="{9D8B030D-6E8A-4147-A177-3AD203B41FA5}">
                      <a16:colId xmlns:a16="http://schemas.microsoft.com/office/drawing/2014/main" val="3151131179"/>
                    </a:ext>
                  </a:extLst>
                </a:gridCol>
                <a:gridCol w="1565700">
                  <a:extLst>
                    <a:ext uri="{9D8B030D-6E8A-4147-A177-3AD203B41FA5}">
                      <a16:colId xmlns:a16="http://schemas.microsoft.com/office/drawing/2014/main" val="1551047962"/>
                    </a:ext>
                  </a:extLst>
                </a:gridCol>
              </a:tblGrid>
              <a:tr h="1681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4D-Var data assimilation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i="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53438"/>
                  </a:ext>
                </a:extLst>
              </a:tr>
              <a:tr h="1681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i="0" dirty="0"/>
                        <a:t>Ensemble 4D-Var data assimilation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i="0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30328"/>
                  </a:ext>
                </a:extLst>
              </a:tr>
              <a:tr h="28522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Deterministic forecast to 10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69721"/>
                  </a:ext>
                </a:extLst>
              </a:tr>
              <a:tr h="285228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Ensemble forecast to 15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32%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88169"/>
                  </a:ext>
                </a:extLst>
              </a:tr>
              <a:tr h="1681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Monthly forecast to 45 days, including calibration reforecasts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990639"/>
                  </a:ext>
                </a:extLst>
              </a:tr>
              <a:tr h="168139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Others (FSOI, seasonal, 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0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9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21226-D028-4606-B113-63E87FAFA3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 dirty="0"/>
              <a:t>European Centre for Medium-Range Weather Forecasts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F038CE31-E030-4705-B415-37FD9C75EE9F}"/>
              </a:ext>
            </a:extLst>
          </p:cNvPr>
          <p:cNvSpPr/>
          <p:nvPr/>
        </p:nvSpPr>
        <p:spPr>
          <a:xfrm>
            <a:off x="637662" y="6104327"/>
            <a:ext cx="11326103" cy="634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E6806B-55BE-467F-97F0-6D2E0381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assimilation for weather forecasting</a:t>
            </a:r>
            <a:br>
              <a:rPr lang="en-GB" dirty="0"/>
            </a:br>
            <a:r>
              <a:rPr lang="en-GB" sz="1400" dirty="0" err="1"/>
              <a:t>Variational</a:t>
            </a:r>
            <a:r>
              <a:rPr lang="en-GB" sz="1400" dirty="0"/>
              <a:t> minimisation of a cost function to blend short forecast and new observational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BA09E-1463-47C3-8425-A82A90F8F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C421E5-374D-4B7E-B2AC-3FB5CF7F837E}"/>
              </a:ext>
            </a:extLst>
          </p:cNvPr>
          <p:cNvSpPr txBox="1"/>
          <p:nvPr/>
        </p:nvSpPr>
        <p:spPr>
          <a:xfrm>
            <a:off x="1492735" y="3087882"/>
            <a:ext cx="1464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assimilation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4D3641-B966-46C5-9384-19CA7829EB8A}"/>
              </a:ext>
            </a:extLst>
          </p:cNvPr>
          <p:cNvSpPr txBox="1"/>
          <p:nvPr/>
        </p:nvSpPr>
        <p:spPr>
          <a:xfrm>
            <a:off x="4067058" y="3087883"/>
            <a:ext cx="1464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assimilation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0CAE4D-9B47-439F-B86B-D56BD0E5DBE0}"/>
              </a:ext>
            </a:extLst>
          </p:cNvPr>
          <p:cNvSpPr txBox="1"/>
          <p:nvPr/>
        </p:nvSpPr>
        <p:spPr>
          <a:xfrm>
            <a:off x="6641381" y="3087881"/>
            <a:ext cx="1464649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Data assimilation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83C4B977-B6C1-4C0D-B2F2-8DED49363188}"/>
              </a:ext>
            </a:extLst>
          </p:cNvPr>
          <p:cNvSpPr/>
          <p:nvPr/>
        </p:nvSpPr>
        <p:spPr>
          <a:xfrm rot="16200000">
            <a:off x="1895546" y="4003589"/>
            <a:ext cx="659027" cy="716692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A603943-A411-4DF8-9437-BB2B519AD3C9}"/>
              </a:ext>
            </a:extLst>
          </p:cNvPr>
          <p:cNvSpPr/>
          <p:nvPr/>
        </p:nvSpPr>
        <p:spPr>
          <a:xfrm rot="16200000">
            <a:off x="4469870" y="4003588"/>
            <a:ext cx="659027" cy="716692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9A33B43-0CF1-479C-9C3F-E4523628DDEE}"/>
              </a:ext>
            </a:extLst>
          </p:cNvPr>
          <p:cNvSpPr/>
          <p:nvPr/>
        </p:nvSpPr>
        <p:spPr>
          <a:xfrm rot="16200000">
            <a:off x="7044193" y="4003589"/>
            <a:ext cx="659027" cy="716692"/>
          </a:xfrm>
          <a:prstGeom prst="rightArrow">
            <a:avLst/>
          </a:prstGeom>
          <a:solidFill>
            <a:schemeClr val="bg2">
              <a:lumMod val="2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F9B09E-DCE7-42EE-AD5F-A48ECBFC6F85}"/>
              </a:ext>
            </a:extLst>
          </p:cNvPr>
          <p:cNvSpPr txBox="1"/>
          <p:nvPr/>
        </p:nvSpPr>
        <p:spPr>
          <a:xfrm>
            <a:off x="1464746" y="4831011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55E8E6-CAC5-4DE8-9140-DC7576937810}"/>
              </a:ext>
            </a:extLst>
          </p:cNvPr>
          <p:cNvSpPr txBox="1"/>
          <p:nvPr/>
        </p:nvSpPr>
        <p:spPr>
          <a:xfrm>
            <a:off x="3995398" y="4831011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F1F3775-E220-4597-B0C3-9E4F5E6B1312}"/>
              </a:ext>
            </a:extLst>
          </p:cNvPr>
          <p:cNvSpPr txBox="1"/>
          <p:nvPr/>
        </p:nvSpPr>
        <p:spPr>
          <a:xfrm>
            <a:off x="6568926" y="4831011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Observations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02129E6-0534-4CF9-B83C-A368510AD6A3}"/>
              </a:ext>
            </a:extLst>
          </p:cNvPr>
          <p:cNvSpPr/>
          <p:nvPr/>
        </p:nvSpPr>
        <p:spPr>
          <a:xfrm>
            <a:off x="3222711" y="3052700"/>
            <a:ext cx="659027" cy="7166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8A7C6A58-E797-422C-9443-239AA6E3775C}"/>
              </a:ext>
            </a:extLst>
          </p:cNvPr>
          <p:cNvSpPr/>
          <p:nvPr/>
        </p:nvSpPr>
        <p:spPr>
          <a:xfrm>
            <a:off x="5809018" y="3052700"/>
            <a:ext cx="659027" cy="71669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E6D2DE3C-26DE-4C5A-87EA-44E33ED46534}"/>
              </a:ext>
            </a:extLst>
          </p:cNvPr>
          <p:cNvSpPr/>
          <p:nvPr/>
        </p:nvSpPr>
        <p:spPr>
          <a:xfrm>
            <a:off x="7372910" y="2426172"/>
            <a:ext cx="4574334" cy="477423"/>
          </a:xfrm>
          <a:prstGeom prst="rightArrow">
            <a:avLst>
              <a:gd name="adj1" fmla="val 33984"/>
              <a:gd name="adj2" fmla="val 61204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4BF3EBB0-0901-4A1A-9280-822B0A1F7548}"/>
              </a:ext>
            </a:extLst>
          </p:cNvPr>
          <p:cNvSpPr/>
          <p:nvPr/>
        </p:nvSpPr>
        <p:spPr>
          <a:xfrm>
            <a:off x="4799382" y="1938773"/>
            <a:ext cx="4574334" cy="477423"/>
          </a:xfrm>
          <a:prstGeom prst="rightArrow">
            <a:avLst>
              <a:gd name="adj1" fmla="val 33984"/>
              <a:gd name="adj2" fmla="val 61204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257168A-3F9E-4350-AAE2-D9A0FAFAE975}"/>
              </a:ext>
            </a:extLst>
          </p:cNvPr>
          <p:cNvSpPr/>
          <p:nvPr/>
        </p:nvSpPr>
        <p:spPr>
          <a:xfrm>
            <a:off x="2194021" y="1413592"/>
            <a:ext cx="4574334" cy="477423"/>
          </a:xfrm>
          <a:prstGeom prst="rightArrow">
            <a:avLst>
              <a:gd name="adj1" fmla="val 33984"/>
              <a:gd name="adj2" fmla="val 61204"/>
            </a:avLst>
          </a:prstGeom>
          <a:solidFill>
            <a:schemeClr val="accent1">
              <a:lumMod val="60000"/>
              <a:lumOff val="4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103CD09-002F-483D-8D52-283CC5D8FF52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2225059" y="1750669"/>
            <a:ext cx="1" cy="1337213"/>
          </a:xfrm>
          <a:prstGeom prst="line">
            <a:avLst/>
          </a:prstGeom>
          <a:ln w="762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32B51FB-DAF8-4422-BDDC-A9A8C538BC19}"/>
              </a:ext>
            </a:extLst>
          </p:cNvPr>
          <p:cNvCxnSpPr>
            <a:cxnSpLocks/>
          </p:cNvCxnSpPr>
          <p:nvPr/>
        </p:nvCxnSpPr>
        <p:spPr>
          <a:xfrm>
            <a:off x="4838353" y="2332115"/>
            <a:ext cx="0" cy="720585"/>
          </a:xfrm>
          <a:prstGeom prst="line">
            <a:avLst/>
          </a:prstGeom>
          <a:ln w="762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FBADDB7-607E-49F0-9C8D-F8125F7997D2}"/>
              </a:ext>
            </a:extLst>
          </p:cNvPr>
          <p:cNvCxnSpPr>
            <a:cxnSpLocks/>
          </p:cNvCxnSpPr>
          <p:nvPr/>
        </p:nvCxnSpPr>
        <p:spPr>
          <a:xfrm>
            <a:off x="7405862" y="2800583"/>
            <a:ext cx="0" cy="260355"/>
          </a:xfrm>
          <a:prstGeom prst="line">
            <a:avLst/>
          </a:prstGeom>
          <a:ln w="762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2621AB99-1001-431C-9B39-BC8A4049B9D2}"/>
              </a:ext>
            </a:extLst>
          </p:cNvPr>
          <p:cNvSpPr txBox="1"/>
          <p:nvPr/>
        </p:nvSpPr>
        <p:spPr>
          <a:xfrm>
            <a:off x="7124460" y="1264452"/>
            <a:ext cx="2380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Long forecasts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F47584E-F034-4B05-8CED-BC857CB064AD}"/>
              </a:ext>
            </a:extLst>
          </p:cNvPr>
          <p:cNvSpPr txBox="1"/>
          <p:nvPr/>
        </p:nvSpPr>
        <p:spPr>
          <a:xfrm>
            <a:off x="2900369" y="3847752"/>
            <a:ext cx="13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Short forecast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151CA60-B0F2-463E-B0E5-2FB432ECA8C5}"/>
              </a:ext>
            </a:extLst>
          </p:cNvPr>
          <p:cNvSpPr txBox="1"/>
          <p:nvPr/>
        </p:nvSpPr>
        <p:spPr>
          <a:xfrm>
            <a:off x="5486676" y="3847026"/>
            <a:ext cx="1303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Short forecast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C0B0C20D-DE8B-4C8D-93B9-72108D1AFE15}"/>
              </a:ext>
            </a:extLst>
          </p:cNvPr>
          <p:cNvCxnSpPr>
            <a:cxnSpLocks/>
          </p:cNvCxnSpPr>
          <p:nvPr/>
        </p:nvCxnSpPr>
        <p:spPr>
          <a:xfrm>
            <a:off x="782595" y="5626443"/>
            <a:ext cx="850272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84A791C2-99F5-465A-B0CB-EE2C2A61BCFB}"/>
              </a:ext>
            </a:extLst>
          </p:cNvPr>
          <p:cNvSpPr txBox="1"/>
          <p:nvPr/>
        </p:nvSpPr>
        <p:spPr>
          <a:xfrm>
            <a:off x="-115233" y="5124540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Time</a:t>
            </a: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A8720FA0-5DA4-405D-8286-8BE1BE9CE62B}"/>
              </a:ext>
            </a:extLst>
          </p:cNvPr>
          <p:cNvCxnSpPr>
            <a:cxnSpLocks/>
          </p:cNvCxnSpPr>
          <p:nvPr/>
        </p:nvCxnSpPr>
        <p:spPr>
          <a:xfrm>
            <a:off x="1153297" y="5418580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D469A371-1995-497E-AB13-88D363D4B3BE}"/>
              </a:ext>
            </a:extLst>
          </p:cNvPr>
          <p:cNvCxnSpPr>
            <a:cxnSpLocks/>
          </p:cNvCxnSpPr>
          <p:nvPr/>
        </p:nvCxnSpPr>
        <p:spPr>
          <a:xfrm>
            <a:off x="3552223" y="5422699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BC66F916-826E-41DD-8E7C-F87AC057304C}"/>
              </a:ext>
            </a:extLst>
          </p:cNvPr>
          <p:cNvCxnSpPr>
            <a:cxnSpLocks/>
          </p:cNvCxnSpPr>
          <p:nvPr/>
        </p:nvCxnSpPr>
        <p:spPr>
          <a:xfrm>
            <a:off x="6138530" y="5418580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EB604FB9-2AE1-4011-BFBE-623CF5F1433F}"/>
              </a:ext>
            </a:extLst>
          </p:cNvPr>
          <p:cNvCxnSpPr>
            <a:cxnSpLocks/>
          </p:cNvCxnSpPr>
          <p:nvPr/>
        </p:nvCxnSpPr>
        <p:spPr>
          <a:xfrm>
            <a:off x="8660866" y="5422699"/>
            <a:ext cx="0" cy="41572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B361D47D-80B2-4AC1-807B-A18010967180}"/>
              </a:ext>
            </a:extLst>
          </p:cNvPr>
          <p:cNvSpPr txBox="1"/>
          <p:nvPr/>
        </p:nvSpPr>
        <p:spPr>
          <a:xfrm>
            <a:off x="416348" y="5782211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09 UTC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2D43814-9B1A-4E29-8B39-90045994A3E4}"/>
              </a:ext>
            </a:extLst>
          </p:cNvPr>
          <p:cNvSpPr txBox="1"/>
          <p:nvPr/>
        </p:nvSpPr>
        <p:spPr>
          <a:xfrm>
            <a:off x="2793469" y="5809998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21 UTC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667632D-77A4-4C2C-886B-401153504CD5}"/>
              </a:ext>
            </a:extLst>
          </p:cNvPr>
          <p:cNvSpPr txBox="1"/>
          <p:nvPr/>
        </p:nvSpPr>
        <p:spPr>
          <a:xfrm>
            <a:off x="5412727" y="5816969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09 UTC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D0ED649-7FFA-4724-B8CD-1E33456C19F8}"/>
              </a:ext>
            </a:extLst>
          </p:cNvPr>
          <p:cNvSpPr txBox="1"/>
          <p:nvPr/>
        </p:nvSpPr>
        <p:spPr>
          <a:xfrm>
            <a:off x="7874282" y="5827960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21 UTC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45319F9-BA6A-456A-A9D9-24B24E322400}"/>
              </a:ext>
            </a:extLst>
          </p:cNvPr>
          <p:cNvSpPr/>
          <p:nvPr/>
        </p:nvSpPr>
        <p:spPr>
          <a:xfrm>
            <a:off x="9250272" y="2384392"/>
            <a:ext cx="3096618" cy="560982"/>
          </a:xfrm>
          <a:custGeom>
            <a:avLst/>
            <a:gdLst>
              <a:gd name="connsiteX0" fmla="*/ 0 w 3096618"/>
              <a:gd name="connsiteY0" fmla="*/ 129026 h 560982"/>
              <a:gd name="connsiteX1" fmla="*/ 269271 w 3096618"/>
              <a:gd name="connsiteY1" fmla="*/ 213173 h 560982"/>
              <a:gd name="connsiteX2" fmla="*/ 56098 w 3096618"/>
              <a:gd name="connsiteY2" fmla="*/ 252442 h 560982"/>
              <a:gd name="connsiteX3" fmla="*/ 263661 w 3096618"/>
              <a:gd name="connsiteY3" fmla="*/ 291711 h 560982"/>
              <a:gd name="connsiteX4" fmla="*/ 33659 w 3096618"/>
              <a:gd name="connsiteY4" fmla="*/ 330980 h 560982"/>
              <a:gd name="connsiteX5" fmla="*/ 230002 w 3096618"/>
              <a:gd name="connsiteY5" fmla="*/ 409517 h 560982"/>
              <a:gd name="connsiteX6" fmla="*/ 2849786 w 3096618"/>
              <a:gd name="connsiteY6" fmla="*/ 560982 h 560982"/>
              <a:gd name="connsiteX7" fmla="*/ 3096618 w 3096618"/>
              <a:gd name="connsiteY7" fmla="*/ 319760 h 560982"/>
              <a:gd name="connsiteX8" fmla="*/ 2917104 w 3096618"/>
              <a:gd name="connsiteY8" fmla="*/ 28049 h 560982"/>
              <a:gd name="connsiteX9" fmla="*/ 2591735 w 3096618"/>
              <a:gd name="connsiteY9" fmla="*/ 0 h 560982"/>
              <a:gd name="connsiteX10" fmla="*/ 0 w 3096618"/>
              <a:gd name="connsiteY10" fmla="*/ 129026 h 56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96618" h="560982">
                <a:moveTo>
                  <a:pt x="0" y="129026"/>
                </a:moveTo>
                <a:lnTo>
                  <a:pt x="269271" y="213173"/>
                </a:lnTo>
                <a:lnTo>
                  <a:pt x="56098" y="252442"/>
                </a:lnTo>
                <a:lnTo>
                  <a:pt x="263661" y="291711"/>
                </a:lnTo>
                <a:lnTo>
                  <a:pt x="33659" y="330980"/>
                </a:lnTo>
                <a:lnTo>
                  <a:pt x="230002" y="409517"/>
                </a:lnTo>
                <a:lnTo>
                  <a:pt x="2849786" y="560982"/>
                </a:lnTo>
                <a:lnTo>
                  <a:pt x="3096618" y="319760"/>
                </a:lnTo>
                <a:lnTo>
                  <a:pt x="2917104" y="28049"/>
                </a:lnTo>
                <a:lnTo>
                  <a:pt x="2591735" y="0"/>
                </a:lnTo>
                <a:lnTo>
                  <a:pt x="0" y="1290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F70ED87-A318-438A-8531-DE4407C55E31}"/>
              </a:ext>
            </a:extLst>
          </p:cNvPr>
          <p:cNvSpPr txBox="1"/>
          <p:nvPr/>
        </p:nvSpPr>
        <p:spPr>
          <a:xfrm>
            <a:off x="9624292" y="2796721"/>
            <a:ext cx="2322952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4D-Variational data assimilation: Bayes theorem with Gaussian error assumption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A3AAD0-D462-4EBA-80D2-61EE870A5B23}"/>
              </a:ext>
            </a:extLst>
          </p:cNvPr>
          <p:cNvSpPr txBox="1"/>
          <p:nvPr/>
        </p:nvSpPr>
        <p:spPr>
          <a:xfrm>
            <a:off x="9624291" y="4622432"/>
            <a:ext cx="2322953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Observations, physical forward models (radiative transfer theory)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93D728-9FB0-4A4C-A169-FAD8A23806EC}"/>
              </a:ext>
            </a:extLst>
          </p:cNvPr>
          <p:cNvSpPr txBox="1"/>
          <p:nvPr/>
        </p:nvSpPr>
        <p:spPr>
          <a:xfrm>
            <a:off x="9624291" y="1255771"/>
            <a:ext cx="2322953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Physical model of the atmosphere (fluid dynamics, thermodynamics, …)</a:t>
            </a:r>
          </a:p>
        </p:txBody>
      </p:sp>
    </p:spTree>
    <p:extLst>
      <p:ext uri="{BB962C8B-B14F-4D97-AF65-F5344CB8AC3E}">
        <p14:creationId xmlns:p14="http://schemas.microsoft.com/office/powerpoint/2010/main" val="195908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9" grpId="0"/>
      <p:bldP spid="48" grpId="0" animBg="1"/>
      <p:bldP spid="49" grpId="0" animBg="1"/>
      <p:bldP spid="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D66A-C76C-4578-82A0-E6A022DE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77" y="365079"/>
            <a:ext cx="7869600" cy="369332"/>
          </a:xfrm>
        </p:spPr>
        <p:txBody>
          <a:bodyPr/>
          <a:lstStyle/>
          <a:p>
            <a:r>
              <a:rPr lang="en-GB" dirty="0"/>
              <a:t>What can AI techniques bring?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A7DF-95B5-4B49-9C97-60E50B2D68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6177" y="1066629"/>
            <a:ext cx="5732967" cy="4986000"/>
          </a:xfrm>
        </p:spPr>
        <p:txBody>
          <a:bodyPr/>
          <a:lstStyle/>
          <a:p>
            <a:r>
              <a:rPr lang="en-GB" dirty="0"/>
              <a:t>1. Computational efficiency savings</a:t>
            </a:r>
          </a:p>
          <a:p>
            <a:pPr lvl="1"/>
            <a:r>
              <a:rPr lang="en-GB" dirty="0"/>
              <a:t>Replace physically-based models with more-efficient neural networks (NN)?</a:t>
            </a:r>
          </a:p>
          <a:p>
            <a:r>
              <a:rPr lang="en-GB" dirty="0"/>
              <a:t>2. Do new things</a:t>
            </a:r>
          </a:p>
          <a:p>
            <a:pPr lvl="1"/>
            <a:r>
              <a:rPr lang="en-GB" dirty="0"/>
              <a:t>Satellite monitoring and quality control</a:t>
            </a:r>
          </a:p>
          <a:p>
            <a:pPr lvl="1"/>
            <a:r>
              <a:rPr lang="en-GB" dirty="0"/>
              <a:t>Data assimilation, observation operators, bias correction</a:t>
            </a:r>
          </a:p>
          <a:p>
            <a:pPr lvl="1"/>
            <a:r>
              <a:rPr lang="en-GB" dirty="0"/>
              <a:t>Learn model components</a:t>
            </a:r>
          </a:p>
          <a:p>
            <a:pPr lvl="2"/>
            <a:r>
              <a:rPr lang="en-GB" dirty="0"/>
              <a:t>Model physics – clouds, precipitation, turbulence, gravity wave drag, radiation</a:t>
            </a:r>
          </a:p>
          <a:p>
            <a:pPr lvl="2"/>
            <a:r>
              <a:rPr lang="en-GB" dirty="0"/>
              <a:t>Model error estimation</a:t>
            </a:r>
          </a:p>
          <a:p>
            <a:pPr lvl="1"/>
            <a:r>
              <a:rPr lang="en-GB" dirty="0"/>
              <a:t>Downstream postprocessing of the forecast</a:t>
            </a:r>
          </a:p>
          <a:p>
            <a:r>
              <a:rPr lang="en-GB" dirty="0"/>
              <a:t>3. Replace traditional numerical weather prediction entirely?</a:t>
            </a:r>
          </a:p>
          <a:p>
            <a:pPr marL="720000" lvl="2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BB4AC-DE5A-4C6B-BE9A-7ACCDEDA5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7F96-FFAE-40BB-BA8C-1421D6657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3B7BE-28EE-41FF-AD5F-015AA3858B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93" b="64543"/>
          <a:stretch/>
        </p:blipFill>
        <p:spPr>
          <a:xfrm>
            <a:off x="7040408" y="3247132"/>
            <a:ext cx="5072924" cy="179986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79ED728-E3DE-40E3-A843-E41842D0EC24}"/>
              </a:ext>
            </a:extLst>
          </p:cNvPr>
          <p:cNvSpPr txBox="1">
            <a:spLocks/>
          </p:cNvSpPr>
          <p:nvPr/>
        </p:nvSpPr>
        <p:spPr bwMode="auto">
          <a:xfrm>
            <a:off x="8405134" y="2333687"/>
            <a:ext cx="3248931" cy="112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GB" sz="1400" kern="0" dirty="0"/>
              <a:t>How soon can we detect SAPHIR going wrong and apply quality control?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25FF7C-7EDB-4A1E-98A3-5E092DA42174}"/>
              </a:ext>
            </a:extLst>
          </p:cNvPr>
          <p:cNvSpPr txBox="1">
            <a:spLocks/>
          </p:cNvSpPr>
          <p:nvPr/>
        </p:nvSpPr>
        <p:spPr bwMode="auto">
          <a:xfrm rot="5400000">
            <a:off x="6664387" y="4034220"/>
            <a:ext cx="801042" cy="351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GB" sz="1400" kern="0" dirty="0"/>
              <a:t>Bias [K]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4614161-95C1-43CA-B3CA-1C6199ABE795}"/>
              </a:ext>
            </a:extLst>
          </p:cNvPr>
          <p:cNvSpPr txBox="1">
            <a:spLocks/>
          </p:cNvSpPr>
          <p:nvPr/>
        </p:nvSpPr>
        <p:spPr bwMode="auto">
          <a:xfrm>
            <a:off x="10189088" y="4876565"/>
            <a:ext cx="1141697" cy="5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GB" sz="1400" kern="0" dirty="0"/>
              <a:t>Nov 2018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590E2C-EC88-427D-BAB8-933437102021}"/>
              </a:ext>
            </a:extLst>
          </p:cNvPr>
          <p:cNvCxnSpPr>
            <a:cxnSpLocks/>
          </p:cNvCxnSpPr>
          <p:nvPr/>
        </p:nvCxnSpPr>
        <p:spPr>
          <a:xfrm>
            <a:off x="7040408" y="2781300"/>
            <a:ext cx="1157294" cy="114818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3A15B61-021E-4602-93A0-AE71D8C713D1}"/>
              </a:ext>
            </a:extLst>
          </p:cNvPr>
          <p:cNvSpPr txBox="1">
            <a:spLocks/>
          </p:cNvSpPr>
          <p:nvPr/>
        </p:nvSpPr>
        <p:spPr bwMode="auto">
          <a:xfrm>
            <a:off x="7772400" y="4883949"/>
            <a:ext cx="1141697" cy="54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F3692"/>
                </a:solidFill>
                <a:latin typeface="Arial Black" pitchFamily="34" charset="0"/>
              </a:defRPr>
            </a:lvl9pPr>
          </a:lstStyle>
          <a:p>
            <a:pPr algn="r"/>
            <a:r>
              <a:rPr lang="en-GB" sz="1400" kern="0" dirty="0"/>
              <a:t>Oct 2018</a:t>
            </a:r>
          </a:p>
        </p:txBody>
      </p:sp>
    </p:spTree>
    <p:extLst>
      <p:ext uri="{BB962C8B-B14F-4D97-AF65-F5344CB8AC3E}">
        <p14:creationId xmlns:p14="http://schemas.microsoft.com/office/powerpoint/2010/main" val="243214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ED66A-C76C-4578-82A0-E6A022DE1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177" y="365079"/>
            <a:ext cx="7869600" cy="369332"/>
          </a:xfrm>
        </p:spPr>
        <p:txBody>
          <a:bodyPr/>
          <a:lstStyle/>
          <a:p>
            <a:r>
              <a:rPr lang="en-GB" dirty="0"/>
              <a:t>What can AI techniques bring?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4A7DF-95B5-4B49-9C97-60E50B2D687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976177" y="1066629"/>
            <a:ext cx="5732967" cy="4986000"/>
          </a:xfrm>
        </p:spPr>
        <p:txBody>
          <a:bodyPr/>
          <a:lstStyle/>
          <a:p>
            <a:r>
              <a:rPr lang="en-GB" dirty="0"/>
              <a:t>1. Computational efficiency savings</a:t>
            </a:r>
          </a:p>
          <a:p>
            <a:pPr lvl="1"/>
            <a:r>
              <a:rPr lang="en-GB" dirty="0"/>
              <a:t>Replace physically-based models with more-efficient neural networks (NN) </a:t>
            </a:r>
          </a:p>
          <a:p>
            <a:r>
              <a:rPr lang="en-GB" dirty="0"/>
              <a:t>2. Do new things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Satellite monitoring and quality control</a:t>
            </a:r>
          </a:p>
          <a:p>
            <a:pPr lvl="1"/>
            <a:r>
              <a:rPr lang="en-GB" dirty="0"/>
              <a:t>Data assimilation, observation operators, bias correction</a:t>
            </a:r>
          </a:p>
          <a:p>
            <a:pPr lvl="1"/>
            <a:r>
              <a:rPr lang="en-GB" dirty="0"/>
              <a:t>Learn model components</a:t>
            </a:r>
          </a:p>
          <a:p>
            <a:pPr lvl="2"/>
            <a:r>
              <a:rPr lang="en-GB" dirty="0"/>
              <a:t>Model physics – clouds, precipitation, turbulence, gravity wave drag, radiation</a:t>
            </a:r>
          </a:p>
          <a:p>
            <a:pPr lvl="2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Model error estimation</a:t>
            </a:r>
          </a:p>
          <a:p>
            <a:pPr lvl="1"/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Downstream postprocessing of the forecast</a:t>
            </a:r>
          </a:p>
          <a:p>
            <a:r>
              <a:rPr lang="en-GB" dirty="0"/>
              <a:t>3. Replace traditional numerical weather prediction entirely?</a:t>
            </a:r>
          </a:p>
          <a:p>
            <a:pPr marL="720000" lvl="2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CBB4AC-DE5A-4C6B-BE9A-7ACCDEDA55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77F96-FFAE-40BB-BA8C-1421D66579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39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588F7-C26C-47B7-9783-443A0AFD2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61" y="610701"/>
            <a:ext cx="9874364" cy="369332"/>
          </a:xfrm>
        </p:spPr>
        <p:txBody>
          <a:bodyPr/>
          <a:lstStyle/>
          <a:p>
            <a:r>
              <a:rPr lang="en-GB" dirty="0"/>
              <a:t>Ambitious science goals, e.g.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	Move ensemble forecasts from the current 18 km resolution, to 5km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68A8DF-189D-4228-8E05-81BDD20E7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D7E99-6AEF-40BA-9680-4C2A83FF04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4ACC91-6E6A-490B-AD91-266E426AB2BF}"/>
              </a:ext>
            </a:extLst>
          </p:cNvPr>
          <p:cNvSpPr txBox="1"/>
          <p:nvPr/>
        </p:nvSpPr>
        <p:spPr>
          <a:xfrm>
            <a:off x="1146061" y="3136606"/>
            <a:ext cx="276769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New science goals leading to increased cost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3AD42-8552-4FD2-8A31-1DEFDCA82F4D}"/>
              </a:ext>
            </a:extLst>
          </p:cNvPr>
          <p:cNvSpPr txBox="1"/>
          <p:nvPr/>
        </p:nvSpPr>
        <p:spPr>
          <a:xfrm>
            <a:off x="4788318" y="3019194"/>
            <a:ext cx="2767693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Computational efficiency savings or cheaper methods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E1AEB8-2420-4512-AB43-813FD4391F09}"/>
              </a:ext>
            </a:extLst>
          </p:cNvPr>
          <p:cNvSpPr txBox="1"/>
          <p:nvPr/>
        </p:nvSpPr>
        <p:spPr>
          <a:xfrm>
            <a:off x="8341519" y="3138124"/>
            <a:ext cx="276769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Increasing supercomputer capacity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A3E130-C444-4F78-87FA-2D443E6D0CBE}"/>
                  </a:ext>
                </a:extLst>
              </p:cNvPr>
              <p:cNvSpPr txBox="1"/>
              <p:nvPr/>
            </p:nvSpPr>
            <p:spPr>
              <a:xfrm>
                <a:off x="7107315" y="3136605"/>
                <a:ext cx="16056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CA3E130-C444-4F78-87FA-2D443E6D0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315" y="3136605"/>
                <a:ext cx="160564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E1DF5D-AB2B-4AB8-BA20-3B293568DD41}"/>
                  </a:ext>
                </a:extLst>
              </p:cNvPr>
              <p:cNvSpPr txBox="1"/>
              <p:nvPr/>
            </p:nvSpPr>
            <p:spPr>
              <a:xfrm>
                <a:off x="4007209" y="3136605"/>
                <a:ext cx="6431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4E1DF5D-AB2B-4AB8-BA20-3B293568DD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09" y="3136605"/>
                <a:ext cx="643125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086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6CFA8-2459-4877-8E96-D5F822467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85859"/>
            <a:ext cx="8052519" cy="369332"/>
          </a:xfrm>
        </p:spPr>
        <p:txBody>
          <a:bodyPr/>
          <a:lstStyle/>
          <a:p>
            <a:r>
              <a:rPr lang="en-GB" dirty="0"/>
              <a:t>9km forecast model in data assimilation “outer loop”</a:t>
            </a:r>
            <a:br>
              <a:rPr lang="en-GB" dirty="0"/>
            </a:br>
            <a:r>
              <a:rPr lang="en-GB" sz="1800" dirty="0"/>
              <a:t>Operational cycle 43r3 configuration: 704 parallel processes with 6 CPUs each</a:t>
            </a:r>
            <a:r>
              <a:rPr lang="en-GB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17DD7-0A99-40DD-B4FB-E02FED182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549B-CA4D-4333-AE14-1E866E184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57CB1-35DD-42BB-84A1-978E8C7A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00" t="6727" r="2238" b="74535"/>
          <a:stretch/>
        </p:blipFill>
        <p:spPr>
          <a:xfrm>
            <a:off x="1416907" y="2323070"/>
            <a:ext cx="9531179" cy="12851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3284C0A-8C00-4D42-86D6-083E45BEB83D}"/>
              </a:ext>
            </a:extLst>
          </p:cNvPr>
          <p:cNvSpPr txBox="1"/>
          <p:nvPr/>
        </p:nvSpPr>
        <p:spPr>
          <a:xfrm>
            <a:off x="369113" y="3402638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816652-077E-41C3-99E7-CA4A3D64E967}"/>
              </a:ext>
            </a:extLst>
          </p:cNvPr>
          <p:cNvSpPr txBox="1"/>
          <p:nvPr/>
        </p:nvSpPr>
        <p:spPr>
          <a:xfrm>
            <a:off x="249665" y="2143004"/>
            <a:ext cx="1607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100%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630F3F-858C-482B-9425-5E1439FD0FEE}"/>
              </a:ext>
            </a:extLst>
          </p:cNvPr>
          <p:cNvSpPr txBox="1"/>
          <p:nvPr/>
        </p:nvSpPr>
        <p:spPr>
          <a:xfrm>
            <a:off x="7858159" y="3677710"/>
            <a:ext cx="48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Time: 4 mins 30 secs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18BC727-98D4-49F4-93D6-7E7103F7E4AD}"/>
              </a:ext>
            </a:extLst>
          </p:cNvPr>
          <p:cNvSpPr txBox="1"/>
          <p:nvPr/>
        </p:nvSpPr>
        <p:spPr>
          <a:xfrm>
            <a:off x="-646670" y="3677710"/>
            <a:ext cx="48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Time: 0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8AFB0F-9717-4036-B3FD-D45424008B35}"/>
              </a:ext>
            </a:extLst>
          </p:cNvPr>
          <p:cNvSpPr txBox="1">
            <a:spLocks/>
          </p:cNvSpPr>
          <p:nvPr/>
        </p:nvSpPr>
        <p:spPr>
          <a:xfrm>
            <a:off x="6586053" y="1297423"/>
            <a:ext cx="4024281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Nonlinear forecast and compute observation equivalent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CBB24C6-A05D-49C0-A42D-A51178A2B3B7}"/>
              </a:ext>
            </a:extLst>
          </p:cNvPr>
          <p:cNvSpPr txBox="1">
            <a:spLocks/>
          </p:cNvSpPr>
          <p:nvPr/>
        </p:nvSpPr>
        <p:spPr>
          <a:xfrm>
            <a:off x="2651254" y="1575937"/>
            <a:ext cx="3443546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Setup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C8B5A51-8DD4-4AB2-B339-1D261C009DBA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1413635" y="2027355"/>
            <a:ext cx="2959392" cy="0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9C67B1-BF37-4001-9820-76CB279A10C9}"/>
              </a:ext>
            </a:extLst>
          </p:cNvPr>
          <p:cNvCxnSpPr>
            <a:cxnSpLocks/>
          </p:cNvCxnSpPr>
          <p:nvPr/>
        </p:nvCxnSpPr>
        <p:spPr>
          <a:xfrm flipH="1">
            <a:off x="4596619" y="2027355"/>
            <a:ext cx="6244376" cy="0"/>
          </a:xfrm>
          <a:prstGeom prst="line">
            <a:avLst/>
          </a:prstGeom>
          <a:ln w="762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84379056-9125-4942-9E2B-0E40E87E123F}"/>
              </a:ext>
            </a:extLst>
          </p:cNvPr>
          <p:cNvSpPr txBox="1">
            <a:spLocks/>
          </p:cNvSpPr>
          <p:nvPr/>
        </p:nvSpPr>
        <p:spPr>
          <a:xfrm>
            <a:off x="3735195" y="4682541"/>
            <a:ext cx="2073146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Communication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F3A4C8B-F9AC-421A-99C7-3111D4432E9F}"/>
              </a:ext>
            </a:extLst>
          </p:cNvPr>
          <p:cNvSpPr txBox="1">
            <a:spLocks/>
          </p:cNvSpPr>
          <p:nvPr/>
        </p:nvSpPr>
        <p:spPr>
          <a:xfrm>
            <a:off x="2132270" y="4682541"/>
            <a:ext cx="2073146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File I/O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825B9F71-5DFA-4319-8EAB-CB4543C6C9AD}"/>
              </a:ext>
            </a:extLst>
          </p:cNvPr>
          <p:cNvSpPr txBox="1">
            <a:spLocks/>
          </p:cNvSpPr>
          <p:nvPr/>
        </p:nvSpPr>
        <p:spPr>
          <a:xfrm>
            <a:off x="6374693" y="4693320"/>
            <a:ext cx="2073146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Compute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98A61A4-1B92-4232-8978-2695AA03BA5B}"/>
              </a:ext>
            </a:extLst>
          </p:cNvPr>
          <p:cNvSpPr txBox="1">
            <a:spLocks/>
          </p:cNvSpPr>
          <p:nvPr/>
        </p:nvSpPr>
        <p:spPr>
          <a:xfrm>
            <a:off x="8088260" y="4682541"/>
            <a:ext cx="2073146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Idle CPUs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11B983E-C897-435B-9112-C123FF69BA55}"/>
              </a:ext>
            </a:extLst>
          </p:cNvPr>
          <p:cNvCxnSpPr>
            <a:cxnSpLocks/>
          </p:cNvCxnSpPr>
          <p:nvPr/>
        </p:nvCxnSpPr>
        <p:spPr>
          <a:xfrm flipH="1" flipV="1">
            <a:off x="1977081" y="3015048"/>
            <a:ext cx="801462" cy="1667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6627FCD-1D2A-4178-B98C-5F732EF0AA0C}"/>
              </a:ext>
            </a:extLst>
          </p:cNvPr>
          <p:cNvCxnSpPr>
            <a:cxnSpLocks/>
          </p:cNvCxnSpPr>
          <p:nvPr/>
        </p:nvCxnSpPr>
        <p:spPr>
          <a:xfrm flipH="1" flipV="1">
            <a:off x="3804685" y="3068461"/>
            <a:ext cx="801462" cy="166749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A6A4C6-7974-4EB5-8C16-FE33044C6081}"/>
              </a:ext>
            </a:extLst>
          </p:cNvPr>
          <p:cNvCxnSpPr>
            <a:cxnSpLocks/>
          </p:cNvCxnSpPr>
          <p:nvPr/>
        </p:nvCxnSpPr>
        <p:spPr>
          <a:xfrm flipH="1" flipV="1">
            <a:off x="6697362" y="2833987"/>
            <a:ext cx="264138" cy="19019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125AEB2-E98B-47EE-8AAE-964B11F86BD5}"/>
              </a:ext>
            </a:extLst>
          </p:cNvPr>
          <p:cNvCxnSpPr>
            <a:cxnSpLocks/>
          </p:cNvCxnSpPr>
          <p:nvPr/>
        </p:nvCxnSpPr>
        <p:spPr>
          <a:xfrm flipH="1" flipV="1">
            <a:off x="8307827" y="2384340"/>
            <a:ext cx="349208" cy="22874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79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17DD7-0A99-40DD-B4FB-E02FED182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6549B-CA4D-4333-AE14-1E866E184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957CB1-35DD-42BB-84A1-978E8C7A29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78" t="6727" r="2238" b="74535"/>
          <a:stretch/>
        </p:blipFill>
        <p:spPr>
          <a:xfrm>
            <a:off x="4596619" y="2323070"/>
            <a:ext cx="6351467" cy="1285104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8AFB0F-9717-4036-B3FD-D45424008B35}"/>
              </a:ext>
            </a:extLst>
          </p:cNvPr>
          <p:cNvSpPr txBox="1">
            <a:spLocks/>
          </p:cNvSpPr>
          <p:nvPr/>
        </p:nvSpPr>
        <p:spPr>
          <a:xfrm>
            <a:off x="6586053" y="1297423"/>
            <a:ext cx="3826573" cy="451418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>
                <a:solidFill>
                  <a:srgbClr val="064E8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2000" dirty="0"/>
              <a:t>Nonlinear forecast and compute observation equivalent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09C67B1-BF37-4001-9820-76CB279A10C9}"/>
              </a:ext>
            </a:extLst>
          </p:cNvPr>
          <p:cNvCxnSpPr>
            <a:cxnSpLocks/>
          </p:cNvCxnSpPr>
          <p:nvPr/>
        </p:nvCxnSpPr>
        <p:spPr>
          <a:xfrm flipH="1">
            <a:off x="4596619" y="2027355"/>
            <a:ext cx="6244376" cy="0"/>
          </a:xfrm>
          <a:prstGeom prst="line">
            <a:avLst/>
          </a:prstGeom>
          <a:ln w="76200"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50A2B01C-461B-4CF1-BF13-AA207FC4E4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073979"/>
              </p:ext>
            </p:extLst>
          </p:nvPr>
        </p:nvGraphicFramePr>
        <p:xfrm>
          <a:off x="528039" y="3355573"/>
          <a:ext cx="3520042" cy="2208537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2663305">
                  <a:extLst>
                    <a:ext uri="{9D8B030D-6E8A-4147-A177-3AD203B41FA5}">
                      <a16:colId xmlns:a16="http://schemas.microsoft.com/office/drawing/2014/main" val="3151131179"/>
                    </a:ext>
                  </a:extLst>
                </a:gridCol>
                <a:gridCol w="856737">
                  <a:extLst>
                    <a:ext uri="{9D8B030D-6E8A-4147-A177-3AD203B41FA5}">
                      <a16:colId xmlns:a16="http://schemas.microsoft.com/office/drawing/2014/main" val="1551047962"/>
                    </a:ext>
                  </a:extLst>
                </a:gridCol>
              </a:tblGrid>
              <a:tr h="2382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Model physics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i="0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153438"/>
                  </a:ext>
                </a:extLst>
              </a:tr>
              <a:tr h="2382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Store trajectory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6130328"/>
                  </a:ext>
                </a:extLst>
              </a:tr>
              <a:tr h="2382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Model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469721"/>
                  </a:ext>
                </a:extLst>
              </a:tr>
              <a:tr h="2382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Coupled wave model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188169"/>
                  </a:ext>
                </a:extLst>
              </a:tr>
              <a:tr h="37973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Others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(30%)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990639"/>
                  </a:ext>
                </a:extLst>
              </a:tr>
              <a:tr h="23824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en-GB" sz="1800" dirty="0"/>
                        <a:t>Observation equivalents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</a:pPr>
                      <a:r>
                        <a:rPr lang="en-GB" sz="1800" dirty="0"/>
                        <a:t>1.8%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06586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C27D988-7910-447A-B0EB-8880981658AE}"/>
              </a:ext>
            </a:extLst>
          </p:cNvPr>
          <p:cNvSpPr txBox="1"/>
          <p:nvPr/>
        </p:nvSpPr>
        <p:spPr>
          <a:xfrm>
            <a:off x="-255467" y="2924458"/>
            <a:ext cx="4852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Cost breakdown by activity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5535500-28DA-4472-BCCB-4D1E91107AD2}"/>
              </a:ext>
            </a:extLst>
          </p:cNvPr>
          <p:cNvCxnSpPr>
            <a:cxnSpLocks/>
          </p:cNvCxnSpPr>
          <p:nvPr/>
        </p:nvCxnSpPr>
        <p:spPr>
          <a:xfrm>
            <a:off x="4345459" y="5387255"/>
            <a:ext cx="646671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24B7A82-9150-4814-987B-9415FB5AE67C}"/>
              </a:ext>
            </a:extLst>
          </p:cNvPr>
          <p:cNvSpPr txBox="1"/>
          <p:nvPr/>
        </p:nvSpPr>
        <p:spPr>
          <a:xfrm>
            <a:off x="5129967" y="5202880"/>
            <a:ext cx="71763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Of which:</a:t>
            </a:r>
          </a:p>
          <a:p>
            <a:r>
              <a:rPr lang="en-GB" dirty="0"/>
              <a:t>	1.6% communication: moving data to observation locations</a:t>
            </a:r>
          </a:p>
          <a:p>
            <a:r>
              <a:rPr lang="en-GB" dirty="0"/>
              <a:t>	</a:t>
            </a:r>
            <a:r>
              <a:rPr lang="en-GB" dirty="0">
                <a:solidFill>
                  <a:srgbClr val="FF0000"/>
                </a:solidFill>
              </a:rPr>
              <a:t>0.2% compute: observation forward models are </a:t>
            </a:r>
            <a:r>
              <a:rPr lang="en-GB" u="sng" dirty="0">
                <a:solidFill>
                  <a:srgbClr val="FF0000"/>
                </a:solidFill>
              </a:rPr>
              <a:t>already fast </a:t>
            </a:r>
          </a:p>
          <a:p>
            <a:pPr algn="ctr"/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CF90585-0E3F-4703-A7C2-1FBACE53E38E}"/>
              </a:ext>
            </a:extLst>
          </p:cNvPr>
          <p:cNvSpPr txBox="1"/>
          <p:nvPr/>
        </p:nvSpPr>
        <p:spPr>
          <a:xfrm>
            <a:off x="4499338" y="3909665"/>
            <a:ext cx="562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Single column “embarrassingly parallel” compute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C8CE3C-9624-4AE9-A247-A3A6FF2C4A2D}"/>
              </a:ext>
            </a:extLst>
          </p:cNvPr>
          <p:cNvSpPr txBox="1"/>
          <p:nvPr/>
        </p:nvSpPr>
        <p:spPr>
          <a:xfrm>
            <a:off x="4719265" y="4353644"/>
            <a:ext cx="5624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Communication-dominated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956D5363-2987-43FB-B2B2-F43B2B16D481}"/>
              </a:ext>
            </a:extLst>
          </p:cNvPr>
          <p:cNvCxnSpPr>
            <a:cxnSpLocks/>
          </p:cNvCxnSpPr>
          <p:nvPr/>
        </p:nvCxnSpPr>
        <p:spPr>
          <a:xfrm flipH="1" flipV="1">
            <a:off x="4127157" y="3608174"/>
            <a:ext cx="582680" cy="448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A1131491-FB3C-46B3-9D11-F55DB0253DEA}"/>
              </a:ext>
            </a:extLst>
          </p:cNvPr>
          <p:cNvCxnSpPr>
            <a:cxnSpLocks/>
          </p:cNvCxnSpPr>
          <p:nvPr/>
        </p:nvCxnSpPr>
        <p:spPr>
          <a:xfrm flipH="1" flipV="1">
            <a:off x="4127157" y="4005082"/>
            <a:ext cx="582680" cy="4482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EC54257-F49C-436B-893B-F41920789844}"/>
              </a:ext>
            </a:extLst>
          </p:cNvPr>
          <p:cNvCxnSpPr>
            <a:cxnSpLocks/>
          </p:cNvCxnSpPr>
          <p:nvPr/>
        </p:nvCxnSpPr>
        <p:spPr>
          <a:xfrm flipH="1" flipV="1">
            <a:off x="4127157" y="4363528"/>
            <a:ext cx="582681" cy="1656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701974-C43B-4206-8148-9F2E36F57F9B}"/>
              </a:ext>
            </a:extLst>
          </p:cNvPr>
          <p:cNvCxnSpPr>
            <a:cxnSpLocks/>
          </p:cNvCxnSpPr>
          <p:nvPr/>
        </p:nvCxnSpPr>
        <p:spPr>
          <a:xfrm flipH="1">
            <a:off x="4127158" y="4619982"/>
            <a:ext cx="582680" cy="1016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E1A70B6C-2489-4DCD-A899-AA463F77B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81" y="285859"/>
            <a:ext cx="8052519" cy="369332"/>
          </a:xfrm>
        </p:spPr>
        <p:txBody>
          <a:bodyPr/>
          <a:lstStyle/>
          <a:p>
            <a:r>
              <a:rPr lang="en-GB" dirty="0"/>
              <a:t>9km forecast model in data assimilation “outer loop”</a:t>
            </a:r>
            <a:br>
              <a:rPr lang="en-GB" dirty="0"/>
            </a:br>
            <a:r>
              <a:rPr lang="en-GB" sz="1800" dirty="0"/>
              <a:t>Operational cycle 43r3 configuration: 704 parallel processes with 6 CPUs each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710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C0E5B-9253-4749-8AEF-D5138B04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0691" y="146438"/>
            <a:ext cx="8267454" cy="369332"/>
          </a:xfrm>
        </p:spPr>
        <p:txBody>
          <a:bodyPr/>
          <a:lstStyle/>
          <a:p>
            <a:r>
              <a:rPr lang="en-GB" dirty="0"/>
              <a:t>Fast radiative transfer for observation operators – RTTOV</a:t>
            </a:r>
            <a:br>
              <a:rPr lang="en-GB" dirty="0"/>
            </a:br>
            <a:r>
              <a:rPr lang="en-GB" sz="1400" dirty="0"/>
              <a:t>Developed by the EUMETSAT NWP-SAF combining UK Met Office, </a:t>
            </a:r>
            <a:r>
              <a:rPr lang="en-GB" sz="1400" dirty="0" err="1"/>
              <a:t>Météo</a:t>
            </a:r>
            <a:r>
              <a:rPr lang="en-GB" sz="1400" dirty="0"/>
              <a:t> France, ECMWF and DWD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8E329-CEA1-4805-A3C3-023C8414D95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225" y="989358"/>
            <a:ext cx="5362575" cy="4986000"/>
          </a:xfrm>
        </p:spPr>
        <p:txBody>
          <a:bodyPr/>
          <a:lstStyle/>
          <a:p>
            <a:r>
              <a:rPr lang="en-GB" dirty="0"/>
              <a:t>Fast approximations fitted to reference physical models, using a training dataset: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r>
              <a:rPr lang="en-GB" dirty="0"/>
              <a:t>	Linear regression of optical depths</a:t>
            </a:r>
          </a:p>
          <a:p>
            <a:pPr lvl="2" indent="0">
              <a:buNone/>
            </a:pPr>
            <a:r>
              <a:rPr lang="en-GB" dirty="0"/>
              <a:t>- against carefully chosen predictors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r>
              <a:rPr lang="en-GB" dirty="0"/>
              <a:t>	Principal components (optional)</a:t>
            </a:r>
          </a:p>
          <a:p>
            <a:pPr marL="1275750" lvl="2" indent="-285750">
              <a:buFontTx/>
              <a:buChar char="-"/>
            </a:pPr>
            <a:r>
              <a:rPr lang="en-GB" dirty="0"/>
              <a:t>+ improved extrapolation using Gaussian kernels</a:t>
            </a:r>
          </a:p>
          <a:p>
            <a:pPr lvl="2" indent="0">
              <a:buNone/>
            </a:pPr>
            <a:r>
              <a:rPr lang="en-GB" dirty="0"/>
              <a:t> </a:t>
            </a:r>
          </a:p>
          <a:p>
            <a:pPr indent="0">
              <a:buNone/>
            </a:pPr>
            <a:r>
              <a:rPr lang="en-GB" dirty="0"/>
              <a:t>	Neural networks (research)</a:t>
            </a:r>
          </a:p>
          <a:p>
            <a:pPr marL="1275750" lvl="2" indent="-285750">
              <a:buFontTx/>
              <a:buChar char="-"/>
            </a:pPr>
            <a:r>
              <a:rPr lang="en-GB" dirty="0"/>
              <a:t>All-sky solar scattering radiative transfer currently uses an 8 dimensional lookup table (MFASIS, Scheck et al., 2016, JQSRT)</a:t>
            </a:r>
          </a:p>
          <a:p>
            <a:pPr marL="1275750" lvl="2" indent="-285750">
              <a:buFontTx/>
              <a:buChar char="-"/>
            </a:pPr>
            <a:r>
              <a:rPr lang="en-GB" dirty="0"/>
              <a:t>Try replacing LUT with 5 layer NN, 26 nodes each</a:t>
            </a:r>
          </a:p>
          <a:p>
            <a:pPr marL="1275750" lvl="2" indent="-285750">
              <a:buFontTx/>
              <a:buChar char="-"/>
            </a:pPr>
            <a:endParaRPr lang="en-GB" dirty="0"/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r>
              <a:rPr lang="en-GB" dirty="0"/>
              <a:t>	</a:t>
            </a:r>
          </a:p>
          <a:p>
            <a:pPr indent="0">
              <a:buNone/>
            </a:pPr>
            <a:endParaRPr lang="en-GB" dirty="0"/>
          </a:p>
          <a:p>
            <a:pPr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D133C1-9EE9-4F3C-955F-6624525E7E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3B0B0F-E794-1244-9699-107C60B9C23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4DFBD7-AFE1-449F-BD4F-89AE4CD4E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en-US"/>
              <a:t>European Centre for Medium-Range Weather Forecasts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DDBF57-B50B-4491-8B16-8D013CE4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3807" y="946939"/>
            <a:ext cx="2593647" cy="191587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48358-8862-4651-B90E-A7B9068B2BE7}"/>
              </a:ext>
            </a:extLst>
          </p:cNvPr>
          <p:cNvSpPr txBox="1"/>
          <p:nvPr/>
        </p:nvSpPr>
        <p:spPr>
          <a:xfrm>
            <a:off x="6248401" y="2282787"/>
            <a:ext cx="1657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Eyre, 1991, ECMWF TM 176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70E15E-F83E-4723-8C00-9D9E5663A00F}"/>
              </a:ext>
            </a:extLst>
          </p:cNvPr>
          <p:cNvSpPr txBox="1"/>
          <p:nvPr/>
        </p:nvSpPr>
        <p:spPr>
          <a:xfrm>
            <a:off x="6245543" y="3288821"/>
            <a:ext cx="56245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Havemann</a:t>
            </a:r>
            <a:r>
              <a:rPr lang="en-GB" sz="1400" dirty="0"/>
              <a:t> et al. (2018, JQSRT)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CEFE2-7BC8-4407-844D-1CB713921CA5}"/>
              </a:ext>
            </a:extLst>
          </p:cNvPr>
          <p:cNvSpPr txBox="1"/>
          <p:nvPr/>
        </p:nvSpPr>
        <p:spPr>
          <a:xfrm>
            <a:off x="6248402" y="4186036"/>
            <a:ext cx="20316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Current work of Leonhard Scheck at DWD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04B142B-DC3B-4A68-B2A8-6883BCEEA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95" b="50779"/>
          <a:stretch/>
        </p:blipFill>
        <p:spPr>
          <a:xfrm>
            <a:off x="7993009" y="4022604"/>
            <a:ext cx="3573589" cy="27247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C2786F7-F7A9-4565-9282-A7C3DF26CE21}"/>
              </a:ext>
            </a:extLst>
          </p:cNvPr>
          <p:cNvSpPr txBox="1"/>
          <p:nvPr/>
        </p:nvSpPr>
        <p:spPr>
          <a:xfrm>
            <a:off x="5934426" y="5055119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10 GB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006452-C575-448E-8910-6693BF6971BB}"/>
              </a:ext>
            </a:extLst>
          </p:cNvPr>
          <p:cNvSpPr txBox="1"/>
          <p:nvPr/>
        </p:nvSpPr>
        <p:spPr>
          <a:xfrm>
            <a:off x="5963001" y="5711418"/>
            <a:ext cx="942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30 kB</a:t>
            </a:r>
          </a:p>
        </p:txBody>
      </p:sp>
    </p:spTree>
    <p:extLst>
      <p:ext uri="{BB962C8B-B14F-4D97-AF65-F5344CB8AC3E}">
        <p14:creationId xmlns:p14="http://schemas.microsoft.com/office/powerpoint/2010/main" val="122107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ECMWF Light 16:9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CMWF_16.9_light_blue.potx" id="{6E553A05-1FF4-41A6-8DCD-4A16C4C52284}" vid="{CB9C2DB0-F904-43F7-8D0F-6F373F3FC0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ECMWF_16.9_light_blue</Template>
  <TotalTime>21991</TotalTime>
  <Words>1843</Words>
  <Application>Microsoft Office PowerPoint</Application>
  <PresentationFormat>Custom</PresentationFormat>
  <Paragraphs>339</Paragraphs>
  <Slides>21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ECMWF Light 16:9 blue</vt:lpstr>
      <vt:lpstr>PowerPoint Presentation</vt:lpstr>
      <vt:lpstr>ECMWF’s core goal: maximising an objective function</vt:lpstr>
      <vt:lpstr>Data assimilation for weather forecasting Variational minimisation of a cost function to blend short forecast and new observational data</vt:lpstr>
      <vt:lpstr>What can AI techniques bring?</vt:lpstr>
      <vt:lpstr>What can AI techniques bring?</vt:lpstr>
      <vt:lpstr>Ambitious science goals, e.g.   Move ensemble forecasts from the current 18 km resolution, to 5km</vt:lpstr>
      <vt:lpstr>9km forecast model in data assimilation “outer loop” Operational cycle 43r3 configuration: 704 parallel processes with 6 CPUs each </vt:lpstr>
      <vt:lpstr>9km forecast model in data assimilation “outer loop” Operational cycle 43r3 configuration: 704 parallel processes with 6 CPUs each </vt:lpstr>
      <vt:lpstr>Fast radiative transfer for observation operators – RTTOV Developed by the EUMETSAT NWP-SAF combining UK Met Office, Météo France, ECMWF and DWD</vt:lpstr>
      <vt:lpstr>Replacing physics parametrisations in the forecast model Current work of Jakob Progsch, Christoph Angerer from NVIDIA and Peter Dueben, Robin Hogan, Peter Bauer from ECMWF </vt:lpstr>
      <vt:lpstr>Replacing physics parametrisations in the forecast model</vt:lpstr>
      <vt:lpstr>Replace the atmospheric dynamics</vt:lpstr>
      <vt:lpstr>What can AI techniques bring in improving efficiency?</vt:lpstr>
      <vt:lpstr>What new things can we do with AI techniques?</vt:lpstr>
      <vt:lpstr>Machine learning (e.g. NN)                        Variational data assimilation</vt:lpstr>
      <vt:lpstr>Machine learning (e.g. NN)                     Variational data assimilation</vt:lpstr>
      <vt:lpstr>Convergence</vt:lpstr>
      <vt:lpstr>Initial goals for AI implementation within operational forecasting</vt:lpstr>
      <vt:lpstr>A NN-learned observation operator: SMOS soil moisture retrievals Work for ESA by N.J. Rodrı́guez-Fernández, P. de Rosnay, J. Muñoz-Sabater, … </vt:lpstr>
      <vt:lpstr>Conclusion: What can AI techniques bring to NWP?</vt:lpstr>
      <vt:lpstr>Computational costs of operational forecasting Fractional, averaged over 2019. Taking on average 10% of the ECMWF Cray XC40 supercomputers (total 2 x 3600 nodes with 36 cores each)</vt:lpstr>
    </vt:vector>
  </TitlesOfParts>
  <Company>ECMWF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Geer</dc:creator>
  <cp:lastModifiedBy>Alan Geer</cp:lastModifiedBy>
  <cp:revision>410</cp:revision>
  <cp:lastPrinted>2018-08-30T14:01:18Z</cp:lastPrinted>
  <dcterms:created xsi:type="dcterms:W3CDTF">2018-06-04T08:59:06Z</dcterms:created>
  <dcterms:modified xsi:type="dcterms:W3CDTF">2019-04-18T08:58:53Z</dcterms:modified>
</cp:coreProperties>
</file>