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Lst>
  <p:notesMasterIdLst>
    <p:notesMasterId r:id="rId35"/>
  </p:notesMasterIdLst>
  <p:handoutMasterIdLst>
    <p:handoutMasterId r:id="rId36"/>
  </p:handoutMasterIdLst>
  <p:sldIdLst>
    <p:sldId id="754" r:id="rId5"/>
    <p:sldId id="854" r:id="rId6"/>
    <p:sldId id="5855" r:id="rId7"/>
    <p:sldId id="792" r:id="rId8"/>
    <p:sldId id="921" r:id="rId9"/>
    <p:sldId id="5864" r:id="rId10"/>
    <p:sldId id="928" r:id="rId11"/>
    <p:sldId id="935" r:id="rId12"/>
    <p:sldId id="936" r:id="rId13"/>
    <p:sldId id="918" r:id="rId14"/>
    <p:sldId id="907" r:id="rId15"/>
    <p:sldId id="937" r:id="rId16"/>
    <p:sldId id="5857" r:id="rId17"/>
    <p:sldId id="5866" r:id="rId18"/>
    <p:sldId id="805" r:id="rId19"/>
    <p:sldId id="925" r:id="rId20"/>
    <p:sldId id="5858" r:id="rId21"/>
    <p:sldId id="888" r:id="rId22"/>
    <p:sldId id="806" r:id="rId23"/>
    <p:sldId id="817" r:id="rId24"/>
    <p:sldId id="818" r:id="rId25"/>
    <p:sldId id="5859" r:id="rId26"/>
    <p:sldId id="5863" r:id="rId27"/>
    <p:sldId id="5860" r:id="rId28"/>
    <p:sldId id="5861" r:id="rId29"/>
    <p:sldId id="5862" r:id="rId30"/>
    <p:sldId id="855" r:id="rId31"/>
    <p:sldId id="940" r:id="rId32"/>
    <p:sldId id="920" r:id="rId33"/>
    <p:sldId id="939" r:id="rId34"/>
  </p:sldIdLst>
  <p:sldSz cx="10972800" cy="61722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Default Section" id="{7C5C5EFD-34FA-E74D-B47B-95174952DDD7}">
          <p14:sldIdLst>
            <p14:sldId id="754"/>
          </p14:sldIdLst>
        </p14:section>
        <p14:section name="AI on GPUs" id="{BE0BA969-A59C-0B44-9123-A391E5DE9520}">
          <p14:sldIdLst>
            <p14:sldId id="854"/>
            <p14:sldId id="5855"/>
            <p14:sldId id="792"/>
            <p14:sldId id="921"/>
            <p14:sldId id="5864"/>
            <p14:sldId id="928"/>
            <p14:sldId id="935"/>
          </p14:sldIdLst>
        </p14:section>
        <p14:section name="Examples: Data Analysis" id="{0E9CF98E-A75E-7A4E-9A2D-F473D7B9ABD1}">
          <p14:sldIdLst>
            <p14:sldId id="936"/>
            <p14:sldId id="918"/>
            <p14:sldId id="907"/>
            <p14:sldId id="937"/>
            <p14:sldId id="5857"/>
            <p14:sldId id="5866"/>
          </p14:sldIdLst>
        </p14:section>
        <p14:section name="Examples: Data Translation" id="{B42FF5AD-85B4-7A42-8610-AA773929F62B}">
          <p14:sldIdLst>
            <p14:sldId id="805"/>
            <p14:sldId id="925"/>
            <p14:sldId id="5858"/>
            <p14:sldId id="888"/>
          </p14:sldIdLst>
        </p14:section>
        <p14:section name="Examples: Data Enhancement" id="{CA8B97E2-C8F3-8248-BC43-8D3E870B0986}">
          <p14:sldIdLst>
            <p14:sldId id="806"/>
            <p14:sldId id="817"/>
            <p14:sldId id="818"/>
          </p14:sldIdLst>
        </p14:section>
        <p14:section name="Examples: Parametrization" id="{47831D1F-AE90-B04E-B0CE-9F0FDF6B4376}">
          <p14:sldIdLst>
            <p14:sldId id="5859"/>
            <p14:sldId id="5863"/>
            <p14:sldId id="5860"/>
            <p14:sldId id="5861"/>
            <p14:sldId id="5862"/>
            <p14:sldId id="855"/>
            <p14:sldId id="940"/>
            <p14:sldId id="920"/>
            <p14:sldId id="939"/>
          </p14:sldIdLst>
        </p14:section>
      </p14:sectionLst>
    </p:ext>
    <p:ext uri="{EFAFB233-063F-42B5-8137-9DF3F51BA10A}">
      <p15:sldGuideLst xmlns:p15="http://schemas.microsoft.com/office/powerpoint/2012/main">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5B9F02"/>
    <a:srgbClr val="FFA600"/>
    <a:srgbClr val="000000"/>
    <a:srgbClr val="D6D6D6"/>
    <a:srgbClr val="76B402"/>
    <a:srgbClr val="A4C953"/>
    <a:srgbClr val="B3B3B3"/>
    <a:srgbClr val="6E6E6E"/>
    <a:srgbClr val="0071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62" autoAdjust="0"/>
    <p:restoredTop sz="82857" autoAdjust="0"/>
  </p:normalViewPr>
  <p:slideViewPr>
    <p:cSldViewPr snapToGrid="0">
      <p:cViewPr>
        <p:scale>
          <a:sx n="110" d="100"/>
          <a:sy n="110" d="100"/>
        </p:scale>
        <p:origin x="944" y="304"/>
      </p:cViewPr>
      <p:guideLst>
        <p:guide orient="horz" pos="1316"/>
        <p:guide orient="horz" pos="3050"/>
        <p:guide orient="horz" pos="3189"/>
        <p:guide pos="5455"/>
        <p:guide orient="horz" pos="975"/>
        <p:guide pos="3457"/>
      </p:guideLst>
    </p:cSldViewPr>
  </p:slideViewPr>
  <p:outlineViewPr>
    <p:cViewPr>
      <p:scale>
        <a:sx n="33" d="100"/>
        <a:sy n="33" d="100"/>
      </p:scale>
      <p:origin x="0" y="0"/>
    </p:cViewPr>
  </p:outlineViewPr>
  <p:notesTextViewPr>
    <p:cViewPr>
      <p:scale>
        <a:sx n="90" d="100"/>
        <a:sy n="90" d="100"/>
      </p:scale>
      <p:origin x="0" y="0"/>
    </p:cViewPr>
  </p:notesTextViewPr>
  <p:sorterViewPr>
    <p:cViewPr varScale="1">
      <p:scale>
        <a:sx n="100" d="100"/>
        <a:sy n="100" d="100"/>
      </p:scale>
      <p:origin x="0" y="0"/>
    </p:cViewPr>
  </p:sorterViewPr>
  <p:notesViewPr>
    <p:cSldViewPr snapToGrid="0">
      <p:cViewPr varScale="1">
        <p:scale>
          <a:sx n="106" d="100"/>
          <a:sy n="106" d="100"/>
        </p:scale>
        <p:origin x="3160" y="1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5434520" y="8767094"/>
            <a:ext cx="1083012" cy="200064"/>
            <a:chOff x="8775700" y="3552825"/>
            <a:chExt cx="5156200" cy="952500"/>
          </a:xfrm>
        </p:grpSpPr>
        <p:sp>
          <p:nvSpPr>
            <p:cNvPr id="5" name="Freeform 4"/>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4/18/19</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grpSp>
        <p:nvGrpSpPr>
          <p:cNvPr id="8" name="Group 7"/>
          <p:cNvGrpSpPr/>
          <p:nvPr/>
        </p:nvGrpSpPr>
        <p:grpSpPr>
          <a:xfrm>
            <a:off x="5528649" y="308894"/>
            <a:ext cx="1083012" cy="200064"/>
            <a:chOff x="8775700" y="3552825"/>
            <a:chExt cx="5156200" cy="952500"/>
          </a:xfrm>
        </p:grpSpPr>
        <p:sp>
          <p:nvSpPr>
            <p:cNvPr id="9" name="Freeform 8"/>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My name is David Hall, and I am a solution architect for NVIDIA. </a:t>
            </a:r>
          </a:p>
          <a:p>
            <a:r>
              <a:rPr lang="en-US" sz="1100" dirty="0"/>
              <a:t>My job is to keep up with the latest advances in artificial intelligence, and to figure out how they may be adapted for scientific goals. </a:t>
            </a:r>
          </a:p>
          <a:p>
            <a:r>
              <a:rPr lang="en-US" sz="1100" dirty="0"/>
              <a:t>In this presentation, I will demonstrate that GPUs are becoming critical to high performance computing and explain why deep learning is emerging as an increasingly important tool for research.</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375827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a NN to detect a given feature in spatial data can be viewed as a segmentation task where each pixel is classified as a 1 if it belongs to a storm or a 0 if it does not.</a:t>
            </a:r>
          </a:p>
          <a:p>
            <a:pPr marL="171450" indent="-171450">
              <a:buFont typeface="Arial" panose="020B0604020202020204" pitchFamily="34" charset="0"/>
              <a:buChar char="•"/>
            </a:pPr>
            <a:r>
              <a:rPr lang="en-US" dirty="0"/>
              <a:t>This type of segmentation can be accomplished with convolutional neural networks. In particular, we use a </a:t>
            </a:r>
            <a:r>
              <a:rPr lang="en-US" dirty="0" err="1"/>
              <a:t>unet</a:t>
            </a:r>
            <a:r>
              <a:rPr lang="en-US" dirty="0"/>
              <a:t>-style architect which is able to detect features at multiple spatial scales.</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847195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results of applying DL to find tropical storms in GFS model data. We used the international best tracks database to label the GFS precipitable water vapor field. Then we trained a u-shaped convolutional neural network (U-Net) to identify tropical storms. Using 5 years of images, consisting of a few thousand storm examples, we were able to achieve accurate results.</a:t>
            </a:r>
          </a:p>
          <a:p>
            <a:endParaRPr lang="en-US" dirty="0"/>
          </a:p>
          <a:p>
            <a:r>
              <a:rPr lang="en-US" dirty="0"/>
              <a:t>Why would we train a neural network to do this? By training a neural network from examples, we avoid having to hard code some arbitrary heurist for a given storm type. Then it can automatically flag such storms without the need for human intervention.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1028923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neural net can be trained to perform many related tasks. The same </a:t>
            </a:r>
            <a:r>
              <a:rPr lang="en-US" dirty="0" err="1"/>
              <a:t>unet</a:t>
            </a:r>
            <a:r>
              <a:rPr lang="en-US" dirty="0"/>
              <a:t> network may be applied to identify features in solar observations.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12</a:t>
            </a:fld>
            <a:endParaRPr lang="en-US" dirty="0"/>
          </a:p>
        </p:txBody>
      </p:sp>
    </p:spTree>
    <p:extLst>
      <p:ext uri="{BB962C8B-B14F-4D97-AF65-F5344CB8AC3E}">
        <p14:creationId xmlns:p14="http://schemas.microsoft.com/office/powerpoint/2010/main" val="3236661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only about 250 images per feature we can see that the NN is already doing a pretty solid job of detecting coronal holes. Blue line is ground truth. Color represents pixel-level confidence values.</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485924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seems to do even better at detecting active regions.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a:t>
            </a:fld>
            <a:endParaRPr lang="en-US" dirty="0"/>
          </a:p>
        </p:txBody>
      </p:sp>
    </p:spTree>
    <p:extLst>
      <p:ext uri="{BB962C8B-B14F-4D97-AF65-F5344CB8AC3E}">
        <p14:creationId xmlns:p14="http://schemas.microsoft.com/office/powerpoint/2010/main" val="3423139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working with the JCSDA to</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a:t>
            </a:fld>
            <a:endParaRPr lang="en-US" dirty="0"/>
          </a:p>
        </p:txBody>
      </p:sp>
    </p:spTree>
    <p:extLst>
      <p:ext uri="{BB962C8B-B14F-4D97-AF65-F5344CB8AC3E}">
        <p14:creationId xmlns:p14="http://schemas.microsoft.com/office/powerpoint/2010/main" val="2029803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neural network can be used to perform the inverse operation as well. An inverse map is difficult to build by hand, but it is no more challenging than the forward operator, for a deep neural net. </a:t>
            </a:r>
          </a:p>
          <a:p>
            <a:endParaRPr lang="en-US" dirty="0"/>
          </a:p>
          <a:p>
            <a:r>
              <a:rPr lang="en-US" dirty="0"/>
              <a:t>Of course the original training data had to be generated using standard techniques, but once trained, the neural network can approximate this process at very high speed.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16</a:t>
            </a:fld>
            <a:endParaRPr lang="en-US" dirty="0"/>
          </a:p>
        </p:txBody>
      </p:sp>
    </p:spTree>
    <p:extLst>
      <p:ext uri="{BB962C8B-B14F-4D97-AF65-F5344CB8AC3E}">
        <p14:creationId xmlns:p14="http://schemas.microsoft.com/office/powerpoint/2010/main" val="1210244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conditional generative adversarial network, we are able to fill in the missing details using a single randomly selected physically plausible state.</a:t>
            </a:r>
          </a:p>
          <a:p>
            <a:r>
              <a:rPr lang="en-US" dirty="0"/>
              <a:t>This is analogous to generating a single ensemble member from uncertain initial conditions.</a:t>
            </a:r>
          </a:p>
          <a:p>
            <a:r>
              <a:rPr lang="en-US" dirty="0"/>
              <a:t>On the top row you can see the results of satellite to model translation. The generated model variable field looks convincingly like the training examples.</a:t>
            </a:r>
          </a:p>
          <a:p>
            <a:r>
              <a:rPr lang="en-US" dirty="0"/>
              <a:t>This technique has the potential to accelerate or replace both for the forward model and its inverse, for data assimilation purposes.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18</a:t>
            </a:fld>
            <a:endParaRPr lang="en-US" dirty="0"/>
          </a:p>
        </p:txBody>
      </p:sp>
    </p:spTree>
    <p:extLst>
      <p:ext uri="{BB962C8B-B14F-4D97-AF65-F5344CB8AC3E}">
        <p14:creationId xmlns:p14="http://schemas.microsoft.com/office/powerpoint/2010/main" val="301245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third project involves using slow motion to increase the frame rate of satellite image loops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19</a:t>
            </a:fld>
            <a:endParaRPr lang="en-US" dirty="0"/>
          </a:p>
        </p:txBody>
      </p:sp>
    </p:spTree>
    <p:extLst>
      <p:ext uri="{BB962C8B-B14F-4D97-AF65-F5344CB8AC3E}">
        <p14:creationId xmlns:p14="http://schemas.microsoft.com/office/powerpoint/2010/main" val="3639383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NVIDIA has developed an AI technique for intelligently interpolating between video frames to make a smooth, physically consistent video.</a:t>
            </a:r>
          </a:p>
          <a:p>
            <a:r>
              <a:rPr lang="en-US" dirty="0"/>
              <a:t>I wondered if this technique might be adapted to enhance satellite loops from GOES-15, for example.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Unfortunately, a model trained on 3d rotating objects does not handle geophysical fluid dynamics very well.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Clouds behave quite differently from cars, and it had trouble generating an accurate optical flow.</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114768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r>
              <a:rPr lang="en-US" dirty="0"/>
              <a:t>https://</a:t>
            </a:r>
            <a:r>
              <a:rPr lang="en-US" dirty="0" err="1"/>
              <a:t>www.karlrupp.net</a:t>
            </a:r>
            <a:r>
              <a:rPr lang="en-US" dirty="0"/>
              <a:t>/2018/02/42-years-of-microprocessor-trend-data/performance </a:t>
            </a:r>
          </a:p>
          <a:p>
            <a:r>
              <a:rPr lang="en-US" dirty="0"/>
              <a:t>https://www.top500.org/statistics/</a:t>
            </a:r>
            <a:r>
              <a:rPr lang="en-US" dirty="0" err="1"/>
              <a:t>perfdevel</a:t>
            </a:r>
            <a:r>
              <a:rPr lang="en-US" dirty="0"/>
              <a:t>/</a:t>
            </a:r>
          </a:p>
          <a:p>
            <a:endParaRPr lang="en-US" dirty="0"/>
          </a:p>
          <a:p>
            <a:r>
              <a:rPr lang="en-US" sz="1100" kern="1200" dirty="0">
                <a:solidFill>
                  <a:schemeClr val="tx1"/>
                </a:solidFill>
                <a:effectLst/>
                <a:latin typeface="Trebuchet MS" pitchFamily="34" charset="0"/>
                <a:ea typeface="+mn-ea"/>
                <a:cs typeface="+mn-cs"/>
              </a:rPr>
              <a:t>As researchers, we come to expect exponential grow of computer performance. </a:t>
            </a:r>
          </a:p>
          <a:p>
            <a:r>
              <a:rPr lang="en-US" sz="1100" kern="1200" dirty="0">
                <a:solidFill>
                  <a:schemeClr val="tx1"/>
                </a:solidFill>
                <a:effectLst/>
                <a:latin typeface="Trebuchet MS" pitchFamily="34" charset="0"/>
                <a:ea typeface="+mn-ea"/>
                <a:cs typeface="+mn-cs"/>
              </a:rPr>
              <a:t>Since 2005 </a:t>
            </a:r>
            <a:r>
              <a:rPr lang="en-US" sz="1100" kern="1200" dirty="0" err="1">
                <a:solidFill>
                  <a:schemeClr val="tx1"/>
                </a:solidFill>
                <a:effectLst/>
                <a:latin typeface="Trebuchet MS" pitchFamily="34" charset="0"/>
                <a:ea typeface="+mn-ea"/>
                <a:cs typeface="+mn-cs"/>
              </a:rPr>
              <a:t>cpu</a:t>
            </a:r>
            <a:r>
              <a:rPr lang="en-US" sz="1100" kern="1200" dirty="0">
                <a:solidFill>
                  <a:schemeClr val="tx1"/>
                </a:solidFill>
                <a:effectLst/>
                <a:latin typeface="Trebuchet MS" pitchFamily="34" charset="0"/>
                <a:ea typeface="+mn-ea"/>
                <a:cs typeface="+mn-cs"/>
              </a:rPr>
              <a:t> clock rates have plateaued and single thread performance growth has declined from 50%/</a:t>
            </a:r>
            <a:r>
              <a:rPr lang="en-US" sz="1100" kern="1200" dirty="0" err="1">
                <a:solidFill>
                  <a:schemeClr val="tx1"/>
                </a:solidFill>
                <a:effectLst/>
                <a:latin typeface="Trebuchet MS" pitchFamily="34" charset="0"/>
                <a:ea typeface="+mn-ea"/>
                <a:cs typeface="+mn-cs"/>
              </a:rPr>
              <a:t>yr</a:t>
            </a:r>
            <a:r>
              <a:rPr lang="en-US" sz="1100" kern="1200" dirty="0">
                <a:solidFill>
                  <a:schemeClr val="tx1"/>
                </a:solidFill>
                <a:effectLst/>
                <a:latin typeface="Trebuchet MS" pitchFamily="34" charset="0"/>
                <a:ea typeface="+mn-ea"/>
                <a:cs typeface="+mn-cs"/>
              </a:rPr>
              <a:t> to 10% per year.</a:t>
            </a:r>
          </a:p>
          <a:p>
            <a:r>
              <a:rPr lang="en-US" sz="1100" kern="1200" dirty="0">
                <a:solidFill>
                  <a:schemeClr val="tx1"/>
                </a:solidFill>
                <a:effectLst/>
                <a:latin typeface="Trebuchet MS" pitchFamily="34" charset="0"/>
                <a:ea typeface="+mn-ea"/>
                <a:cs typeface="+mn-cs"/>
              </a:rPr>
              <a:t>Despite this, the top 500 list shows exponential growth continues unabated for the top supercomputers.</a:t>
            </a:r>
          </a:p>
          <a:p>
            <a:r>
              <a:rPr lang="en-US" sz="1100" kern="1200" dirty="0">
                <a:solidFill>
                  <a:schemeClr val="tx1"/>
                </a:solidFill>
                <a:effectLst/>
                <a:latin typeface="Trebuchet MS" pitchFamily="34" charset="0"/>
                <a:ea typeface="+mn-ea"/>
                <a:cs typeface="+mn-cs"/>
              </a:rPr>
              <a:t>How is this possible? Through massive thread parallelism. In particular NVIDIA GPUs are providing much of this performance gain.</a:t>
            </a:r>
          </a:p>
          <a:p>
            <a:endParaRPr lang="en-US" sz="1100"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a:t>
            </a:fld>
            <a:endParaRPr lang="en-US" dirty="0"/>
          </a:p>
        </p:txBody>
      </p:sp>
    </p:spTree>
    <p:extLst>
      <p:ext uri="{BB962C8B-B14F-4D97-AF65-F5344CB8AC3E}">
        <p14:creationId xmlns:p14="http://schemas.microsoft.com/office/powerpoint/2010/main" val="3345641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the results of inputting 11 images and outputting 110 interpolated frames.</a:t>
            </a:r>
          </a:p>
          <a:p>
            <a:r>
              <a:rPr lang="en-US" dirty="0"/>
              <a:t>This type of slow motion movie can be used for visualization, for data augmentation, replacing dropped frames, or for reducing data storage requirements.</a:t>
            </a:r>
          </a:p>
          <a:p>
            <a:r>
              <a:rPr lang="en-US" dirty="0"/>
              <a:t>For a first attempt, it works pretty well. However, the wind fields are only an initial guess, and simple advection fails to capture cloud formation, evaporating, and the three dimensional nature of the flow.</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737840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project involves image-to-image style translation with applications to data assimilation.</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22</a:t>
            </a:fld>
            <a:endParaRPr lang="en-US" dirty="0"/>
          </a:p>
        </p:txBody>
      </p:sp>
    </p:spTree>
    <p:extLst>
      <p:ext uri="{BB962C8B-B14F-4D97-AF65-F5344CB8AC3E}">
        <p14:creationId xmlns:p14="http://schemas.microsoft.com/office/powerpoint/2010/main" val="3424072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some details of task 3: slow motion for satellite lops</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23</a:t>
            </a:fld>
            <a:endParaRPr lang="en-US" dirty="0"/>
          </a:p>
        </p:txBody>
      </p:sp>
    </p:spTree>
    <p:extLst>
      <p:ext uri="{BB962C8B-B14F-4D97-AF65-F5344CB8AC3E}">
        <p14:creationId xmlns:p14="http://schemas.microsoft.com/office/powerpoint/2010/main" val="1476764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project involves image-to-image style translation with applications to data assimilation.</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24</a:t>
            </a:fld>
            <a:endParaRPr lang="en-US" dirty="0"/>
          </a:p>
        </p:txBody>
      </p:sp>
    </p:spTree>
    <p:extLst>
      <p:ext uri="{BB962C8B-B14F-4D97-AF65-F5344CB8AC3E}">
        <p14:creationId xmlns:p14="http://schemas.microsoft.com/office/powerpoint/2010/main" val="3984494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some details of task 3: slow motion for satellite lops</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28</a:t>
            </a:fld>
            <a:endParaRPr lang="en-US" dirty="0"/>
          </a:p>
        </p:txBody>
      </p:sp>
    </p:spTree>
    <p:extLst>
      <p:ext uri="{BB962C8B-B14F-4D97-AF65-F5344CB8AC3E}">
        <p14:creationId xmlns:p14="http://schemas.microsoft.com/office/powerpoint/2010/main" val="341309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covered a lot of material, so please allow me a moment to summarize the key points…</a:t>
            </a:r>
          </a:p>
          <a:p>
            <a:r>
              <a:rPr lang="en-US" dirty="0"/>
              <a:t>If you would like to know more, or are interested in collaborating, please feel free to email me at </a:t>
            </a:r>
            <a:r>
              <a:rPr lang="en-US" dirty="0" err="1"/>
              <a:t>dhall@nvidia.com</a:t>
            </a:r>
            <a:endParaRPr lang="en-US" dirty="0"/>
          </a:p>
          <a:p>
            <a:r>
              <a:rPr lang="en-US" dirty="0"/>
              <a:t>Thank you for </a:t>
            </a:r>
            <a:r>
              <a:rPr lang="en-US"/>
              <a:t>your attention.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29</a:t>
            </a:fld>
            <a:endParaRPr lang="en-US" dirty="0"/>
          </a:p>
        </p:txBody>
      </p:sp>
    </p:spTree>
    <p:extLst>
      <p:ext uri="{BB962C8B-B14F-4D97-AF65-F5344CB8AC3E}">
        <p14:creationId xmlns:p14="http://schemas.microsoft.com/office/powerpoint/2010/main" val="3325372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just begun a project with </a:t>
            </a:r>
            <a:r>
              <a:rPr lang="en-US" dirty="0" err="1"/>
              <a:t>nasa</a:t>
            </a:r>
            <a:r>
              <a:rPr lang="en-US" dirty="0"/>
              <a:t> </a:t>
            </a:r>
            <a:r>
              <a:rPr lang="en-US" dirty="0" err="1"/>
              <a:t>goddard</a:t>
            </a:r>
            <a:r>
              <a:rPr lang="en-US" dirty="0"/>
              <a:t> to label solar features on data from the SDO observatory.</a:t>
            </a:r>
          </a:p>
          <a:p>
            <a:r>
              <a:rPr lang="en-US" dirty="0"/>
              <a:t>They have code for labelling features, but it is time consuming.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30</a:t>
            </a:fld>
            <a:endParaRPr lang="en-US" dirty="0"/>
          </a:p>
        </p:txBody>
      </p:sp>
    </p:spTree>
    <p:extLst>
      <p:ext uri="{BB962C8B-B14F-4D97-AF65-F5344CB8AC3E}">
        <p14:creationId xmlns:p14="http://schemas.microsoft.com/office/powerpoint/2010/main" val="3209773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were see the fastest machines in the US: summit sierra, and </a:t>
            </a:r>
            <a:r>
              <a:rPr lang="en-US" dirty="0" err="1"/>
              <a:t>piz</a:t>
            </a:r>
            <a:r>
              <a:rPr lang="en-US" dirty="0"/>
              <a:t> </a:t>
            </a:r>
            <a:r>
              <a:rPr lang="en-US" dirty="0" err="1"/>
              <a:t>daint</a:t>
            </a:r>
            <a:r>
              <a:rPr lang="en-US" dirty="0"/>
              <a:t> are loaded with 1000s of GPU accelerators, and this trend is likely to continue for the foreseeable future.</a:t>
            </a:r>
          </a:p>
          <a:p>
            <a:r>
              <a:rPr lang="en-US" dirty="0"/>
              <a:t>Therefore, it makes a lot of sense for researchers to learn to use these resources effectively. This means making use of algorithms that can take advantage of massive thread parallelism.</a:t>
            </a:r>
            <a:br>
              <a:rPr lang="en-US" dirty="0"/>
            </a:br>
            <a:br>
              <a:rPr lang="en-US" dirty="0"/>
            </a:br>
            <a:endParaRPr lang="en-US" sz="1200" b="0" i="0" u="none" strike="noStrike" kern="1200" dirty="0">
              <a:solidFill>
                <a:schemeClr val="tx1"/>
              </a:solidFill>
              <a:effectLst/>
              <a:latin typeface="+mn-lt"/>
              <a:ea typeface="+mn-ea"/>
              <a:cs typeface="+mn-cs"/>
            </a:endParaRPr>
          </a:p>
          <a:p>
            <a:br>
              <a:rPr lang="en-US" dirty="0"/>
            </a:b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9EFD2-2999-D843-9537-D0CFBD1F4B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660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www.nextplatform.com</a:t>
            </a:r>
            <a:r>
              <a:rPr lang="en-US" dirty="0"/>
              <a:t>/2019/01/16/burying-the-</a:t>
            </a:r>
            <a:r>
              <a:rPr lang="en-US" dirty="0" err="1"/>
              <a:t>openmp</a:t>
            </a:r>
            <a:r>
              <a:rPr lang="en-US" dirty="0"/>
              <a:t>-versus-</a:t>
            </a:r>
            <a:r>
              <a:rPr lang="en-US" dirty="0" err="1"/>
              <a:t>openacc</a:t>
            </a:r>
            <a:r>
              <a:rPr lang="en-US" dirty="0"/>
              <a:t>-hatchet/</a:t>
            </a:r>
          </a:p>
          <a:p>
            <a:endParaRPr lang="en-US" dirty="0"/>
          </a:p>
          <a:p>
            <a:r>
              <a:rPr lang="en-US" dirty="0"/>
              <a:t>There are at least 5 roads to making effective use of GPUs. The first is to use GPU accelerated libraries as a drop in replacement for linear algebra and Fourier transform libraries.</a:t>
            </a:r>
          </a:p>
          <a:p>
            <a:r>
              <a:rPr lang="en-US" dirty="0"/>
              <a:t>The second is to add open </a:t>
            </a:r>
            <a:r>
              <a:rPr lang="en-US" dirty="0" err="1"/>
              <a:t>acc</a:t>
            </a:r>
            <a:r>
              <a:rPr lang="en-US" dirty="0"/>
              <a:t> directives to your c/</a:t>
            </a:r>
            <a:r>
              <a:rPr lang="en-US" dirty="0" err="1"/>
              <a:t>c++</a:t>
            </a:r>
            <a:r>
              <a:rPr lang="en-US" dirty="0"/>
              <a:t>/</a:t>
            </a:r>
            <a:r>
              <a:rPr lang="en-US" dirty="0" err="1"/>
              <a:t>fortran</a:t>
            </a:r>
            <a:r>
              <a:rPr lang="en-US" dirty="0"/>
              <a:t> code to </a:t>
            </a:r>
            <a:r>
              <a:rPr lang="en-US" dirty="0" err="1"/>
              <a:t>actomatically</a:t>
            </a:r>
            <a:r>
              <a:rPr lang="en-US" dirty="0"/>
              <a:t> parallelize loops. The third is to write custom CUDA kernels, which enable you to take full control of the GPU resources.</a:t>
            </a:r>
          </a:p>
          <a:p>
            <a:r>
              <a:rPr lang="en-US" dirty="0"/>
              <a:t>Additionally, you can use NVIDIA RAPIDS to accelerate traditional machine learning algorithms.</a:t>
            </a:r>
          </a:p>
          <a:p>
            <a:r>
              <a:rPr lang="en-US" dirty="0"/>
              <a:t>In the rest of this talk, however, I fill focus on the 5</a:t>
            </a:r>
            <a:r>
              <a:rPr lang="en-US" baseline="30000" dirty="0"/>
              <a:t>th</a:t>
            </a:r>
            <a:r>
              <a:rPr lang="en-US" dirty="0"/>
              <a:t> approach which is the use of deep learning.</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a:t>
            </a:fld>
            <a:endParaRPr lang="en-US" dirty="0"/>
          </a:p>
        </p:txBody>
      </p:sp>
    </p:spTree>
    <p:extLst>
      <p:ext uri="{BB962C8B-B14F-4D97-AF65-F5344CB8AC3E}">
        <p14:creationId xmlns:p14="http://schemas.microsoft.com/office/powerpoint/2010/main" val="3932840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Supervised deep learning is a method for constructing functions by providing examples of its desired behavior, rather than coding up the solution by hand.</a:t>
            </a:r>
          </a:p>
          <a:p>
            <a:r>
              <a:rPr lang="en-US" dirty="0"/>
              <a:t>For example you can provide a neural network with thousands of images with or without a hurricane, and use this information to automatically construct a function that gives the probability that a new image is a hurricane.</a:t>
            </a:r>
          </a:p>
          <a:p>
            <a:r>
              <a:rPr lang="en-US" dirty="0"/>
              <a:t>As functions are the building blocks of software, deep learning can be viewed as a new general purpose tool for constructing software.</a:t>
            </a:r>
          </a:p>
          <a:p>
            <a:r>
              <a:rPr lang="en-US" dirty="0"/>
              <a:t>It has been shown that DL is a universal function approximator, which means that it can learn to do just about anything, given enough resources.</a:t>
            </a:r>
          </a:p>
          <a:p>
            <a:r>
              <a:rPr lang="en-US" dirty="0"/>
              <a:t>An advantage of this approach is it enables us to find functions that have proven too subtle or too complex for people to code by hand, and can save a lot of software development time.</a:t>
            </a:r>
          </a:p>
          <a:p>
            <a:r>
              <a:rPr lang="en-US" dirty="0"/>
              <a:t>We should not expect this approach to replace traditional software approaches. Rather, the two should be freely mixed, using both approaches to their best advantage.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1286110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reason this technique is so promising, is that a deep neural network can emulate, or approximate pretty much any function, and in doing so it converts it to a series of dense matrix-matrix computations and simple nonlinear functions that can all be performed in parallel. Therefore, this is a technique for mapping a wide variety of functions onto the GPU without explicit coding.  So, </a:t>
            </a:r>
            <a:r>
              <a:rPr lang="en-US" sz="1100" dirty="0">
                <a:solidFill>
                  <a:schemeClr val="tx1"/>
                </a:solidFill>
                <a:latin typeface="Trebuchet MS" panose="020B0603020202020204" pitchFamily="34" charset="0"/>
              </a:rPr>
              <a:t>If you can train a neural net to solve your problem you can take advantage of the GPU’s strengths.</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1503345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sorts of things can we do with deep neural networks? Many many things.</a:t>
            </a:r>
          </a:p>
          <a:p>
            <a:endParaRPr lang="en-US" sz="1100" dirty="0"/>
          </a:p>
          <a:p>
            <a:r>
              <a:rPr lang="en-US" sz="1100" dirty="0"/>
              <a:t>When brainstorming about ways to apply deep learning to NWP, I came up with a large list of ideas, which is growing all the time.</a:t>
            </a:r>
          </a:p>
          <a:p>
            <a:endParaRPr lang="en-US" sz="1100" dirty="0"/>
          </a:p>
          <a:p>
            <a:r>
              <a:rPr lang="en-US" sz="1100" dirty="0"/>
              <a:t>Potential applications include: detection of extreme weather events, enhancement and repair of satellite data, satellite to model variable conversion for data assimilation, automated acceleration of expensive routines using neural-net emulation, time series prediction for now-casting or storm tracking, and the development of improved physical parameterizations from data.</a:t>
            </a:r>
          </a:p>
          <a:p>
            <a:endParaRPr lang="en-US" sz="1100"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2615860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Other applications include automated strategy for control of scientific instruments or evacuation planning, AI assisted discovery for automated hypothesis testing, and AI assistance using spoken word interfaces our augmented reality.</a:t>
            </a:r>
          </a:p>
          <a:p>
            <a:endParaRPr lang="en-US" sz="1100" dirty="0"/>
          </a:p>
          <a:p>
            <a:r>
              <a:rPr lang="en-US" sz="1100" dirty="0"/>
              <a:t>I can’t discuss all of these here, but in the remainder of this presentation I will give and overview of some of the projects in which I am actively involved.</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4291705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working with the ESRL group at NOAA to automated the detection of tropical storms and other high impact weather events in model and satellite data.</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30717870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A5CC12-DEA3-4F95-9B3E-8BEAB1F9B4BC}"/>
              </a:ext>
            </a:extLst>
          </p:cNvPr>
          <p:cNvPicPr>
            <a:picLocks noChangeAspect="1"/>
          </p:cNvPicPr>
          <p:nvPr userDrawn="1"/>
        </p:nvPicPr>
        <p:blipFill rotWithShape="1">
          <a:blip r:embed="rId2"/>
          <a:srcRect l="4242" t="4142"/>
          <a:stretch/>
        </p:blipFill>
        <p:spPr>
          <a:xfrm>
            <a:off x="0" y="0"/>
            <a:ext cx="10972800" cy="6172200"/>
          </a:xfrm>
          <a:prstGeom prst="rect">
            <a:avLst/>
          </a:prstGeom>
        </p:spPr>
      </p:pic>
      <p:sp>
        <p:nvSpPr>
          <p:cNvPr id="5" name="Rectangle 4">
            <a:extLst>
              <a:ext uri="{FF2B5EF4-FFF2-40B4-BE49-F238E27FC236}">
                <a16:creationId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p:cNvSpPr>
            <a:spLocks noGrp="1" noChangeArrowheads="1"/>
          </p:cNvSpPr>
          <p:nvPr userDrawn="1">
            <p:ph type="subTitle" idx="1"/>
          </p:nvPr>
        </p:nvSpPr>
        <p:spPr>
          <a:xfrm>
            <a:off x="481661" y="5353031"/>
            <a:ext cx="9526126" cy="341632"/>
          </a:xfrm>
        </p:spPr>
        <p:txBody>
          <a:bodyPr wrap="square" anchor="t">
            <a:spAutoFit/>
          </a:bodyPr>
          <a:lstStyle>
            <a:lvl1pPr marL="0" indent="0" algn="l">
              <a:lnSpc>
                <a:spcPct val="90000"/>
              </a:lnSpc>
              <a:spcBef>
                <a:spcPts val="600"/>
              </a:spcBef>
              <a:spcAft>
                <a:spcPts val="300"/>
              </a:spcAft>
              <a:buFontTx/>
              <a:buNone/>
              <a:defRPr sz="1800" b="0">
                <a:solidFill>
                  <a:schemeClr val="tx1"/>
                </a:solidFill>
                <a:latin typeface="Trebuchet MS" pitchFamily="34" charset="0"/>
              </a:defRPr>
            </a:lvl1pPr>
          </a:lstStyle>
          <a:p>
            <a:r>
              <a:rPr lang="en-US"/>
              <a:t>Click to edit Master subtitle style</a:t>
            </a:r>
            <a:endParaRPr lang="en-US" dirty="0"/>
          </a:p>
        </p:txBody>
      </p:sp>
      <p:sp>
        <p:nvSpPr>
          <p:cNvPr id="305" name="Title 304"/>
          <p:cNvSpPr>
            <a:spLocks noGrp="1"/>
          </p:cNvSpPr>
          <p:nvPr userDrawn="1">
            <p:ph type="title" hasCustomPrompt="1"/>
          </p:nvPr>
        </p:nvSpPr>
        <p:spPr>
          <a:xfrm>
            <a:off x="481661" y="4405220"/>
            <a:ext cx="9568425" cy="982855"/>
          </a:xfrm>
        </p:spPr>
        <p:txBody>
          <a:bodyPr anchor="b">
            <a:noAutofit/>
          </a:bodyPr>
          <a:lstStyle>
            <a:lvl1pPr algn="l">
              <a:lnSpc>
                <a:spcPct val="90000"/>
              </a:lnSpc>
              <a:spcBef>
                <a:spcPts val="0"/>
              </a:spcBef>
              <a:defRPr sz="4600" b="1" cap="all" baseline="0">
                <a:solidFill>
                  <a:schemeClr val="tx1"/>
                </a:solidFill>
                <a:effectLst>
                  <a:outerShdw blurRad="114300" dist="50800" dir="2700000" sx="108000" sy="108000" algn="tl">
                    <a:srgbClr val="000000">
                      <a:alpha val="69000"/>
                    </a:srgbClr>
                  </a:outerShdw>
                </a:effectLst>
                <a:latin typeface="Trebuchet MS" panose="020B0603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66D8320-FEE5-4F41-8936-B324692441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273" y="3219565"/>
            <a:ext cx="2199959" cy="474500"/>
          </a:xfrm>
          <a:prstGeom prst="rect">
            <a:avLst/>
          </a:prstGeom>
        </p:spPr>
      </p:pic>
    </p:spTree>
    <p:extLst>
      <p:ext uri="{BB962C8B-B14F-4D97-AF65-F5344CB8AC3E}">
        <p14:creationId xmlns:p14="http://schemas.microsoft.com/office/powerpoint/2010/main" val="1043030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1800">
                <a:solidFill>
                  <a:schemeClr val="bg2"/>
                </a:solidFill>
              </a:defRPr>
            </a:lvl1pPr>
            <a:lvl2pPr marL="571500" indent="0">
              <a:buClr>
                <a:schemeClr val="bg2"/>
              </a:buClr>
              <a:buSzPct val="100000"/>
              <a:buFontTx/>
              <a:buNone/>
              <a:defRPr sz="1600">
                <a:solidFill>
                  <a:schemeClr val="bg2"/>
                </a:solidFill>
              </a:defRPr>
            </a:lvl2pPr>
            <a:lvl3pPr marL="1089025" indent="0">
              <a:buClr>
                <a:schemeClr val="bg2"/>
              </a:buClr>
              <a:buSzPct val="100000"/>
              <a:buFontTx/>
              <a:buNone/>
              <a:defRPr sz="1400">
                <a:solidFill>
                  <a:schemeClr val="bg2"/>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000" b="0">
                <a:solidFill>
                  <a:schemeClr val="tx2">
                    <a:lumMod val="60000"/>
                    <a:lumOff val="40000"/>
                  </a:schemeClr>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Edit Master text styles</a:t>
            </a:r>
          </a:p>
        </p:txBody>
      </p:sp>
      <p:sp>
        <p:nvSpPr>
          <p:cNvPr id="7" name="Rectangle 6"/>
          <p:cNvSpPr/>
          <p:nvPr userDrawn="1"/>
        </p:nvSpPr>
        <p:spPr>
          <a:xfrm>
            <a:off x="168283" y="5775855"/>
            <a:ext cx="2762866" cy="248142"/>
          </a:xfrm>
          <a:prstGeom prst="rect">
            <a:avLst/>
          </a:prstGeom>
          <a:noFill/>
          <a:ln w="25400" cap="flat" cmpd="sng" algn="ctr">
            <a:noFill/>
            <a:prstDash val="solid"/>
          </a:ln>
          <a:effectLst/>
        </p:spPr>
        <p:txBody>
          <a:bodyPr rtlCol="0" anchor="b"/>
          <a:lstStyle/>
          <a:p>
            <a:pPr marL="0" marR="0" lvl="0" indent="0" algn="l" defTabSz="457200" eaLnBrk="1" fontAlgn="auto" latinLnBrk="0" hangingPunct="1">
              <a:lnSpc>
                <a:spcPct val="90000"/>
              </a:lnSpc>
              <a:spcBef>
                <a:spcPts val="0"/>
              </a:spcBef>
              <a:spcAft>
                <a:spcPts val="0"/>
              </a:spcAft>
              <a:buClrTx/>
              <a:buSzTx/>
              <a:buFontTx/>
              <a:buNone/>
              <a:tabLst/>
              <a:defRPr/>
            </a:pPr>
            <a:r>
              <a:rPr lang="en-US" sz="700" b="1" i="0" kern="0" dirty="0">
                <a:solidFill>
                  <a:schemeClr val="tx1"/>
                </a:solidFill>
                <a:latin typeface="Trebuchet MS"/>
              </a:rPr>
              <a:t>NVIDIA CONFIDENTIAL. DO NOT DISTRIBUTE.</a:t>
            </a:r>
          </a:p>
        </p:txBody>
      </p:sp>
    </p:spTree>
    <p:extLst>
      <p:ext uri="{BB962C8B-B14F-4D97-AF65-F5344CB8AC3E}">
        <p14:creationId xmlns:p14="http://schemas.microsoft.com/office/powerpoint/2010/main" val="3691920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4632" y="335090"/>
            <a:ext cx="9976104" cy="590931"/>
          </a:xfrm>
        </p:spPr>
        <p:txBody>
          <a:bodyPr/>
          <a:lstStyle>
            <a:lvl1pPr algn="ctr">
              <a:defRPr sz="32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2064" y="1755648"/>
            <a:ext cx="9948672" cy="4041145"/>
          </a:xfrm>
        </p:spPr>
        <p:txBody>
          <a:bodyPr anchor="ctr"/>
          <a:lstStyle>
            <a:lvl1pPr marL="0" indent="0">
              <a:buClr>
                <a:schemeClr val="bg2"/>
              </a:buClr>
              <a:buSzPct val="100000"/>
              <a:buFontTx/>
              <a:buNone/>
              <a:defRPr sz="1800">
                <a:solidFill>
                  <a:schemeClr val="bg2"/>
                </a:solidFill>
              </a:defRPr>
            </a:lvl1pPr>
            <a:lvl2pPr marL="571500" indent="0">
              <a:buClr>
                <a:schemeClr val="bg2"/>
              </a:buClr>
              <a:buSzPct val="100000"/>
              <a:buFontTx/>
              <a:buNone/>
              <a:defRPr sz="1600">
                <a:solidFill>
                  <a:schemeClr val="bg2"/>
                </a:solidFill>
              </a:defRPr>
            </a:lvl2pPr>
            <a:lvl3pPr marL="1089025" indent="0">
              <a:buClr>
                <a:schemeClr val="bg2"/>
              </a:buClr>
              <a:buSzPct val="100000"/>
              <a:buFontTx/>
              <a:buNone/>
              <a:defRPr sz="1600">
                <a:solidFill>
                  <a:schemeClr val="bg2"/>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84632" y="857197"/>
            <a:ext cx="9976104" cy="525463"/>
          </a:xfrm>
        </p:spPr>
        <p:txBody>
          <a:bodyPr/>
          <a:lstStyle>
            <a:lvl1pPr marL="0" indent="0" algn="ctr">
              <a:buFontTx/>
              <a:buNone/>
              <a:defRPr sz="2400" b="0">
                <a:solidFill>
                  <a:schemeClr val="tx2">
                    <a:lumMod val="60000"/>
                    <a:lumOff val="40000"/>
                  </a:schemeClr>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Edit Master text styles</a:t>
            </a:r>
          </a:p>
        </p:txBody>
      </p:sp>
    </p:spTree>
    <p:extLst>
      <p:ext uri="{BB962C8B-B14F-4D97-AF65-F5344CB8AC3E}">
        <p14:creationId xmlns:p14="http://schemas.microsoft.com/office/powerpoint/2010/main" val="4110264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9232" y="1798590"/>
            <a:ext cx="4204402" cy="618631"/>
          </a:xfrm>
        </p:spPr>
        <p:txBody>
          <a:bodyPr/>
          <a:lstStyle>
            <a:lvl1pPr algn="l">
              <a:defRPr sz="32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519231" y="3071579"/>
            <a:ext cx="4192841" cy="2517089"/>
          </a:xfrm>
        </p:spPr>
        <p:txBody>
          <a:bodyPr/>
          <a:lstStyle>
            <a:lvl1pPr marL="0" indent="0">
              <a:spcBef>
                <a:spcPts val="500"/>
              </a:spcBef>
              <a:spcAft>
                <a:spcPts val="500"/>
              </a:spcAft>
              <a:buClr>
                <a:schemeClr val="bg2"/>
              </a:buClr>
              <a:buSzPct val="100000"/>
              <a:buFontTx/>
              <a:buNone/>
              <a:defRPr sz="1600">
                <a:solidFill>
                  <a:schemeClr val="bg2"/>
                </a:solidFill>
              </a:defRPr>
            </a:lvl1pPr>
            <a:lvl2pPr marL="571500" indent="0">
              <a:spcBef>
                <a:spcPts val="500"/>
              </a:spcBef>
              <a:spcAft>
                <a:spcPts val="500"/>
              </a:spcAft>
              <a:buClr>
                <a:schemeClr val="bg2"/>
              </a:buClr>
              <a:buSzPct val="100000"/>
              <a:buFontTx/>
              <a:buNone/>
              <a:defRPr sz="1400">
                <a:solidFill>
                  <a:schemeClr val="bg2"/>
                </a:solidFill>
              </a:defRPr>
            </a:lvl2pPr>
            <a:lvl3pPr marL="1089025" indent="0">
              <a:spcBef>
                <a:spcPts val="500"/>
              </a:spcBef>
              <a:spcAft>
                <a:spcPts val="500"/>
              </a:spcAft>
              <a:buClr>
                <a:schemeClr val="bg2"/>
              </a:buClr>
              <a:buSzPct val="100000"/>
              <a:buFontTx/>
              <a:buNone/>
              <a:defRPr sz="1400">
                <a:solidFill>
                  <a:schemeClr val="bg2"/>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19232" y="2348397"/>
            <a:ext cx="4204402" cy="525463"/>
          </a:xfrm>
        </p:spPr>
        <p:txBody>
          <a:bodyPr/>
          <a:lstStyle>
            <a:lvl1pPr marL="0" indent="0" algn="l">
              <a:buFontTx/>
              <a:buNone/>
              <a:defRPr sz="20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a:t>Edit Master text styles</a:t>
            </a:r>
          </a:p>
        </p:txBody>
      </p:sp>
    </p:spTree>
    <p:extLst>
      <p:ext uri="{BB962C8B-B14F-4D97-AF65-F5344CB8AC3E}">
        <p14:creationId xmlns:p14="http://schemas.microsoft.com/office/powerpoint/2010/main" val="3303666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9B484E9-CEC5-4DE8-8C3D-DD4FB334C6F5}"/>
              </a:ext>
            </a:extLst>
          </p:cNvPr>
          <p:cNvPicPr>
            <a:picLocks noChangeAspect="1"/>
          </p:cNvPicPr>
          <p:nvPr/>
        </p:nvPicPr>
        <p:blipFill rotWithShape="1">
          <a:blip r:embed="rId2"/>
          <a:srcRect l="4242" t="4141" r="64481" b="-2"/>
          <a:stretch/>
        </p:blipFill>
        <p:spPr>
          <a:xfrm>
            <a:off x="0" y="1"/>
            <a:ext cx="3583957" cy="6172198"/>
          </a:xfrm>
          <a:prstGeom prst="rect">
            <a:avLst/>
          </a:prstGeom>
        </p:spPr>
      </p:pic>
      <p:cxnSp>
        <p:nvCxnSpPr>
          <p:cNvPr id="8" name="Straight Connector 7">
            <a:extLst>
              <a:ext uri="{FF2B5EF4-FFF2-40B4-BE49-F238E27FC236}">
                <a16:creationId xmlns:a16="http://schemas.microsoft.com/office/drawing/2014/main" id="{C4CF03B8-634B-43D5-898B-BE804AF1DFE6}"/>
              </a:ext>
            </a:extLst>
          </p:cNvPr>
          <p:cNvCxnSpPr>
            <a:cxnSpLocks/>
          </p:cNvCxnSpPr>
          <p:nvPr/>
        </p:nvCxnSpPr>
        <p:spPr>
          <a:xfrm>
            <a:off x="3583957" y="-1"/>
            <a:ext cx="0" cy="617220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41881" y="2381806"/>
            <a:ext cx="2700194" cy="1408589"/>
          </a:xfrm>
        </p:spPr>
        <p:txBody>
          <a:bodyPr anchor="ctr"/>
          <a:lstStyle>
            <a:lvl1pPr algn="ctr">
              <a:defRPr sz="36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04979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737426"/>
            <a:ext cx="9976104" cy="590931"/>
          </a:xfrm>
        </p:spPr>
        <p:txBody>
          <a:bodyPr/>
          <a:lstStyle>
            <a:lvl1pPr algn="ct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956630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E2365-640C-413B-BC37-0ABE05FFBA51}"/>
              </a:ext>
            </a:extLst>
          </p:cNvPr>
          <p:cNvPicPr>
            <a:picLocks noChangeAspect="1"/>
          </p:cNvPicPr>
          <p:nvPr userDrawn="1"/>
        </p:nvPicPr>
        <p:blipFill>
          <a:blip r:embed="rId2"/>
          <a:stretch>
            <a:fillRect/>
          </a:stretch>
        </p:blipFill>
        <p:spPr>
          <a:xfrm>
            <a:off x="686" y="385"/>
            <a:ext cx="10971428" cy="6171429"/>
          </a:xfrm>
          <a:prstGeom prst="rect">
            <a:avLst/>
          </a:prstGeom>
        </p:spPr>
      </p:pic>
      <p:sp>
        <p:nvSpPr>
          <p:cNvPr id="3" name="Rectangle 2"/>
          <p:cNvSpPr/>
          <p:nvPr userDrawn="1"/>
        </p:nvSpPr>
        <p:spPr>
          <a:xfrm>
            <a:off x="0" y="0"/>
            <a:ext cx="10972800" cy="6172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737426"/>
            <a:ext cx="9976104" cy="590931"/>
          </a:xfrm>
        </p:spPr>
        <p:txBody>
          <a:bodyPr/>
          <a:lstStyle>
            <a:lvl1pPr algn="ct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951356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 Seg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7C490-0632-45F9-8994-CF7C006FC33F}"/>
              </a:ext>
            </a:extLst>
          </p:cNvPr>
          <p:cNvPicPr>
            <a:picLocks noChangeAspect="1"/>
          </p:cNvPicPr>
          <p:nvPr userDrawn="1"/>
        </p:nvPicPr>
        <p:blipFill rotWithShape="1">
          <a:blip r:embed="rId2"/>
          <a:srcRect l="2311" t="47780" r="45524"/>
          <a:stretch/>
        </p:blipFill>
        <p:spPr>
          <a:xfrm flipH="1">
            <a:off x="0" y="0"/>
            <a:ext cx="10972800" cy="6172200"/>
          </a:xfrm>
          <a:prstGeom prst="rect">
            <a:avLst/>
          </a:prstGeom>
        </p:spPr>
      </p:pic>
      <p:sp>
        <p:nvSpPr>
          <p:cNvPr id="9" name="Rectangle 8">
            <a:extLst>
              <a:ext uri="{FF2B5EF4-FFF2-40B4-BE49-F238E27FC236}">
                <a16:creationId xmlns:a16="http://schemas.microsoft.com/office/drawing/2014/main" id="{C2D03C3D-6CAA-444D-B523-AEA8C51BB3D3}"/>
              </a:ext>
            </a:extLst>
          </p:cNvPr>
          <p:cNvSpPr/>
          <p:nvPr userDrawn="1"/>
        </p:nvSpPr>
        <p:spPr>
          <a:xfrm>
            <a:off x="0" y="0"/>
            <a:ext cx="10972800" cy="6172200"/>
          </a:xfrm>
          <a:prstGeom prst="rect">
            <a:avLst/>
          </a:prstGeom>
          <a:gradFill>
            <a:gsLst>
              <a:gs pos="24000">
                <a:schemeClr val="bg1">
                  <a:alpha val="0"/>
                </a:schemeClr>
              </a:gs>
              <a:gs pos="100000">
                <a:schemeClr val="bg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80088" y="4127421"/>
            <a:ext cx="6107187" cy="1373939"/>
          </a:xfrm>
        </p:spPr>
        <p:txBody>
          <a:bodyPr anchor="b"/>
          <a:lstStyle>
            <a:lvl1pPr algn="r">
              <a:defRPr sz="46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175110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bargo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AE255C-17FD-4ACD-93D1-249CC22B46B7}"/>
              </a:ext>
            </a:extLst>
          </p:cNvPr>
          <p:cNvSpPr/>
          <p:nvPr userDrawn="1"/>
        </p:nvSpPr>
        <p:spPr>
          <a:xfrm>
            <a:off x="0" y="0"/>
            <a:ext cx="10972800" cy="6172200"/>
          </a:xfrm>
          <a:prstGeom prst="rect">
            <a:avLst/>
          </a:prstGeom>
          <a:solidFill>
            <a:srgbClr val="9E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2D3C685-D41A-4316-A4E7-7D079BF99E29}"/>
              </a:ext>
            </a:extLst>
          </p:cNvPr>
          <p:cNvPicPr>
            <a:picLocks noChangeAspect="1"/>
          </p:cNvPicPr>
          <p:nvPr userDrawn="1"/>
        </p:nvPicPr>
        <p:blipFill>
          <a:blip r:embed="rId2"/>
          <a:stretch>
            <a:fillRect/>
          </a:stretch>
        </p:blipFill>
        <p:spPr>
          <a:xfrm>
            <a:off x="4206129" y="910278"/>
            <a:ext cx="2560542" cy="2280102"/>
          </a:xfrm>
          <a:prstGeom prst="rect">
            <a:avLst/>
          </a:prstGeom>
        </p:spPr>
      </p:pic>
      <p:sp>
        <p:nvSpPr>
          <p:cNvPr id="2" name="Title 1"/>
          <p:cNvSpPr>
            <a:spLocks noGrp="1"/>
          </p:cNvSpPr>
          <p:nvPr>
            <p:ph type="title"/>
          </p:nvPr>
        </p:nvSpPr>
        <p:spPr>
          <a:xfrm>
            <a:off x="498348" y="3814403"/>
            <a:ext cx="9976104" cy="590931"/>
          </a:xfrm>
        </p:spPr>
        <p:txBody>
          <a:bodyPr/>
          <a:lstStyle>
            <a:lvl1pPr algn="ctr">
              <a:defRPr sz="4000">
                <a:solidFill>
                  <a:schemeClr val="tx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98348" y="4479006"/>
            <a:ext cx="9976104" cy="525463"/>
          </a:xfrm>
        </p:spPr>
        <p:txBody>
          <a:bodyPr/>
          <a:lstStyle>
            <a:lvl1pPr marL="0" indent="0" algn="ctr">
              <a:buFontTx/>
              <a:buNone/>
              <a:defRPr sz="2400" b="0">
                <a:solidFill>
                  <a:schemeClr val="tx1"/>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a:t>Edit Master text styles</a:t>
            </a:r>
          </a:p>
        </p:txBody>
      </p:sp>
    </p:spTree>
    <p:extLst>
      <p:ext uri="{BB962C8B-B14F-4D97-AF65-F5344CB8AC3E}">
        <p14:creationId xmlns:p14="http://schemas.microsoft.com/office/powerpoint/2010/main" val="26467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354D00-25B8-4729-8431-494F11BFDC7C}"/>
              </a:ext>
            </a:extLst>
          </p:cNvPr>
          <p:cNvPicPr>
            <a:picLocks noChangeAspect="1"/>
          </p:cNvPicPr>
          <p:nvPr userDrawn="1"/>
        </p:nvPicPr>
        <p:blipFill>
          <a:blip r:embed="rId2"/>
          <a:stretch>
            <a:fillRect/>
          </a:stretch>
        </p:blipFill>
        <p:spPr>
          <a:xfrm>
            <a:off x="686" y="386"/>
            <a:ext cx="10971428" cy="6171429"/>
          </a:xfrm>
          <a:prstGeom prst="rect">
            <a:avLst/>
          </a:prstGeom>
        </p:spPr>
      </p:pic>
      <p:sp>
        <p:nvSpPr>
          <p:cNvPr id="6" name="Rectangle 5">
            <a:extLst>
              <a:ext uri="{FF2B5EF4-FFF2-40B4-BE49-F238E27FC236}">
                <a16:creationId xmlns:a16="http://schemas.microsoft.com/office/drawing/2014/main" id="{6208C71A-8F88-4905-8530-066C648740D6}"/>
              </a:ext>
            </a:extLst>
          </p:cNvPr>
          <p:cNvSpPr/>
          <p:nvPr userDrawn="1"/>
        </p:nvSpPr>
        <p:spPr>
          <a:xfrm>
            <a:off x="0" y="0"/>
            <a:ext cx="10972800" cy="6172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3497" y="5352631"/>
            <a:ext cx="7865806" cy="369332"/>
          </a:xfrm>
        </p:spPr>
        <p:txBody>
          <a:bodyPr anchor="b"/>
          <a:lstStyle>
            <a:lvl1pPr algn="ctr">
              <a:defRPr sz="20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00358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88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A5CC12-DEA3-4F95-9B3E-8BEAB1F9B4BC}"/>
              </a:ext>
            </a:extLst>
          </p:cNvPr>
          <p:cNvPicPr>
            <a:picLocks noChangeAspect="1"/>
          </p:cNvPicPr>
          <p:nvPr userDrawn="1"/>
        </p:nvPicPr>
        <p:blipFill rotWithShape="1">
          <a:blip r:embed="rId2"/>
          <a:srcRect l="4242" t="4142"/>
          <a:stretch/>
        </p:blipFill>
        <p:spPr>
          <a:xfrm>
            <a:off x="0" y="0"/>
            <a:ext cx="10972800" cy="6172200"/>
          </a:xfrm>
          <a:prstGeom prst="rect">
            <a:avLst/>
          </a:prstGeom>
        </p:spPr>
      </p:pic>
      <p:sp>
        <p:nvSpPr>
          <p:cNvPr id="5" name="Rectangle 4">
            <a:extLst>
              <a:ext uri="{FF2B5EF4-FFF2-40B4-BE49-F238E27FC236}">
                <a16:creationId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AB4C3A2-CDD9-4DD4-9529-F89FAAF330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595" y="4747221"/>
            <a:ext cx="3456745" cy="745571"/>
          </a:xfrm>
          <a:prstGeom prst="rect">
            <a:avLst/>
          </a:prstGeom>
        </p:spPr>
      </p:pic>
    </p:spTree>
    <p:extLst>
      <p:ext uri="{BB962C8B-B14F-4D97-AF65-F5344CB8AC3E}">
        <p14:creationId xmlns:p14="http://schemas.microsoft.com/office/powerpoint/2010/main" val="190507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5169473"/>
            <a:ext cx="9976104" cy="535531"/>
          </a:xfrm>
        </p:spPr>
        <p:txBody>
          <a:bodyPr anchor="ctr"/>
          <a:lstStyle>
            <a:lvl1pPr algn="ctr">
              <a:defRPr sz="32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980743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38A185-0487-467E-B002-17F379CB7D5D}"/>
              </a:ext>
            </a:extLst>
          </p:cNvPr>
          <p:cNvPicPr>
            <a:picLocks noChangeAspect="1"/>
          </p:cNvPicPr>
          <p:nvPr userDrawn="1"/>
        </p:nvPicPr>
        <p:blipFill rotWithShape="1">
          <a:blip r:embed="rId2"/>
          <a:srcRect l="5058" t="47209" r="45983" b="3783"/>
          <a:stretch/>
        </p:blipFill>
        <p:spPr>
          <a:xfrm flipV="1">
            <a:off x="0" y="0"/>
            <a:ext cx="10972800" cy="6172200"/>
          </a:xfrm>
          <a:prstGeom prst="rect">
            <a:avLst/>
          </a:prstGeom>
        </p:spPr>
      </p:pic>
      <p:sp>
        <p:nvSpPr>
          <p:cNvPr id="2" name="Rectangle 1">
            <a:extLst>
              <a:ext uri="{FF2B5EF4-FFF2-40B4-BE49-F238E27FC236}">
                <a16:creationId xmlns:a16="http://schemas.microsoft.com/office/drawing/2014/main" id="{09AE7915-91FA-48E0-8AE5-AE809A6875AC}"/>
              </a:ext>
            </a:extLst>
          </p:cNvPr>
          <p:cNvSpPr/>
          <p:nvPr userDrawn="1"/>
        </p:nvSpPr>
        <p:spPr>
          <a:xfrm>
            <a:off x="0" y="0"/>
            <a:ext cx="10972800" cy="6172200"/>
          </a:xfrm>
          <a:prstGeom prst="rect">
            <a:avLst/>
          </a:prstGeom>
          <a:gradFill>
            <a:gsLst>
              <a:gs pos="0">
                <a:schemeClr val="bg1">
                  <a:alpha val="62000"/>
                </a:schemeClr>
              </a:gs>
              <a:gs pos="69000">
                <a:schemeClr val="bg1">
                  <a:alpha val="7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919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98348" y="661226"/>
            <a:ext cx="9976104" cy="590931"/>
          </a:xfrm>
        </p:spPr>
        <p:txBody>
          <a:bodyPr/>
          <a:lstStyle>
            <a:lvl1pPr algn="ct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2064" y="2103035"/>
            <a:ext cx="9948672" cy="3693758"/>
          </a:xfrm>
        </p:spPr>
        <p:txBody>
          <a:bodyPr/>
          <a:lstStyle>
            <a:lvl1pPr marL="0" indent="0">
              <a:buClr>
                <a:schemeClr val="bg2"/>
              </a:buClr>
              <a:buSzPct val="100000"/>
              <a:buFontTx/>
              <a:buNone/>
              <a:defRPr sz="2000">
                <a:solidFill>
                  <a:schemeClr val="tx1"/>
                </a:solidFill>
              </a:defRPr>
            </a:lvl1pPr>
            <a:lvl2pPr marL="571495" indent="0">
              <a:buClr>
                <a:schemeClr val="bg2"/>
              </a:buClr>
              <a:buSzPct val="100000"/>
              <a:buFontTx/>
              <a:buNone/>
              <a:defRPr sz="1800">
                <a:solidFill>
                  <a:schemeClr val="tx1"/>
                </a:solidFill>
              </a:defRPr>
            </a:lvl2pPr>
            <a:lvl3pPr marL="1089014" indent="0">
              <a:buClr>
                <a:schemeClr val="bg2"/>
              </a:buClr>
              <a:buSzPct val="100000"/>
              <a:buFontTx/>
              <a:buNone/>
              <a:defRPr sz="1800">
                <a:solidFill>
                  <a:schemeClr val="tx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183334"/>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63850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274320"/>
            <a:ext cx="9976104" cy="590931"/>
          </a:xfrm>
        </p:spPr>
        <p:txBody>
          <a:bodyPr/>
          <a:lstStyle>
            <a:lvl1pPr algn="ctr">
              <a:defRPr sz="2800"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0" y="1760221"/>
            <a:ext cx="9948672" cy="4061740"/>
          </a:xfrm>
        </p:spPr>
        <p:txBody>
          <a:bodyPr/>
          <a:lstStyle>
            <a:lvl1pPr marL="0" indent="0">
              <a:buClr>
                <a:schemeClr val="bg2"/>
              </a:buClr>
              <a:buSzPct val="100000"/>
              <a:buFontTx/>
              <a:buNone/>
              <a:defRPr sz="1800">
                <a:solidFill>
                  <a:schemeClr val="bg2"/>
                </a:solidFill>
              </a:defRPr>
            </a:lvl1pPr>
            <a:lvl2pPr marL="571500" indent="0">
              <a:buClr>
                <a:schemeClr val="bg2"/>
              </a:buClr>
              <a:buSzPct val="100000"/>
              <a:buFontTx/>
              <a:buNone/>
              <a:defRPr sz="1600">
                <a:solidFill>
                  <a:schemeClr val="bg2"/>
                </a:solidFill>
              </a:defRPr>
            </a:lvl2pPr>
            <a:lvl3pPr marL="1089025" indent="0">
              <a:buClr>
                <a:schemeClr val="bg2"/>
              </a:buClr>
              <a:buSzPct val="100000"/>
              <a:buFontTx/>
              <a:buNone/>
              <a:defRPr sz="1400">
                <a:solidFill>
                  <a:schemeClr val="bg2"/>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498348" y="880947"/>
            <a:ext cx="9976104" cy="525463"/>
          </a:xfrm>
        </p:spPr>
        <p:txBody>
          <a:bodyPr/>
          <a:lstStyle>
            <a:lvl1pPr marL="0" indent="0" algn="ctr">
              <a:buFontTx/>
              <a:buNone/>
              <a:defRPr sz="2000" b="0">
                <a:solidFill>
                  <a:schemeClr val="tx2">
                    <a:lumMod val="60000"/>
                    <a:lumOff val="40000"/>
                  </a:schemeClr>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Edit Master text styles</a:t>
            </a:r>
          </a:p>
        </p:txBody>
      </p:sp>
    </p:spTree>
    <p:extLst>
      <p:ext uri="{BB962C8B-B14F-4D97-AF65-F5344CB8AC3E}">
        <p14:creationId xmlns:p14="http://schemas.microsoft.com/office/powerpoint/2010/main" val="2293701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ub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8348" y="274320"/>
            <a:ext cx="9976104" cy="590931"/>
          </a:xfrm>
        </p:spPr>
        <p:txBody>
          <a:bodyPr/>
          <a:lstStyle>
            <a:lvl1pPr algn="ctr">
              <a:defRPr sz="28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6750" y="1760221"/>
            <a:ext cx="9948672" cy="4061740"/>
          </a:xfrm>
        </p:spPr>
        <p:txBody>
          <a:bodyPr/>
          <a:lstStyle>
            <a:lvl1pPr marL="0" indent="0">
              <a:buClr>
                <a:schemeClr val="bg2"/>
              </a:buClr>
              <a:buSzPct val="100000"/>
              <a:buFontTx/>
              <a:buNone/>
              <a:defRPr sz="1800">
                <a:solidFill>
                  <a:schemeClr val="bg2"/>
                </a:solidFill>
              </a:defRPr>
            </a:lvl1pPr>
            <a:lvl2pPr marL="571500" indent="0">
              <a:buClr>
                <a:schemeClr val="bg2"/>
              </a:buClr>
              <a:buSzPct val="100000"/>
              <a:buFontTx/>
              <a:buNone/>
              <a:defRPr sz="1600">
                <a:solidFill>
                  <a:schemeClr val="bg2"/>
                </a:solidFill>
              </a:defRPr>
            </a:lvl2pPr>
            <a:lvl3pPr marL="1089025" indent="0">
              <a:buClr>
                <a:schemeClr val="bg2"/>
              </a:buClr>
              <a:buSzPct val="100000"/>
              <a:buFontTx/>
              <a:buNone/>
              <a:defRPr sz="1400">
                <a:solidFill>
                  <a:schemeClr val="bg2"/>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914400"/>
            <a:ext cx="9976104" cy="525463"/>
          </a:xfrm>
        </p:spPr>
        <p:txBody>
          <a:bodyPr/>
          <a:lstStyle>
            <a:lvl1pPr marL="0" indent="0" algn="ctr">
              <a:buFontTx/>
              <a:buNone/>
              <a:defRPr sz="2400" b="0">
                <a:solidFill>
                  <a:schemeClr val="tx2">
                    <a:lumMod val="75000"/>
                  </a:schemeClr>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Edit Master text styles</a:t>
            </a:r>
          </a:p>
        </p:txBody>
      </p:sp>
    </p:spTree>
    <p:extLst>
      <p:ext uri="{BB962C8B-B14F-4D97-AF65-F5344CB8AC3E}">
        <p14:creationId xmlns:p14="http://schemas.microsoft.com/office/powerpoint/2010/main" val="577385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ubtitle, and Content">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85F318-1D0F-9746-8FD2-88DEB6811D43}"/>
              </a:ext>
            </a:extLst>
          </p:cNvPr>
          <p:cNvSpPr/>
          <p:nvPr userDrawn="1"/>
        </p:nvSpPr>
        <p:spPr>
          <a:xfrm>
            <a:off x="0" y="0"/>
            <a:ext cx="4034790" cy="6172200"/>
          </a:xfrm>
          <a:prstGeom prst="rect">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4320" y="611093"/>
            <a:ext cx="3486150" cy="590931"/>
          </a:xfrm>
        </p:spPr>
        <p:txBody>
          <a:bodyPr/>
          <a:lstStyle>
            <a:lvl1pPr algn="ctr">
              <a:defRPr sz="2400" b="1"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74320" y="1898747"/>
            <a:ext cx="3486150" cy="3923214"/>
          </a:xfrm>
        </p:spPr>
        <p:txBody>
          <a:bodyPr/>
          <a:lstStyle>
            <a:lvl1pPr marL="0" indent="0">
              <a:buClr>
                <a:schemeClr val="bg2"/>
              </a:buClr>
              <a:buSzPct val="100000"/>
              <a:buFontTx/>
              <a:buNone/>
              <a:defRPr sz="1800">
                <a:solidFill>
                  <a:schemeClr val="tx1">
                    <a:lumMod val="95000"/>
                  </a:schemeClr>
                </a:solidFill>
              </a:defRPr>
            </a:lvl1pPr>
            <a:lvl2pPr marL="571500" indent="0">
              <a:buClr>
                <a:schemeClr val="bg2"/>
              </a:buClr>
              <a:buSzPct val="100000"/>
              <a:buFontTx/>
              <a:buNone/>
              <a:defRPr sz="1600">
                <a:solidFill>
                  <a:schemeClr val="tx1">
                    <a:lumMod val="95000"/>
                  </a:schemeClr>
                </a:solidFill>
              </a:defRPr>
            </a:lvl2pPr>
            <a:lvl3pPr marL="1089025" indent="0">
              <a:buClr>
                <a:schemeClr val="bg2"/>
              </a:buClr>
              <a:buSzPct val="100000"/>
              <a:buFontTx/>
              <a:buNone/>
              <a:defRPr sz="1400">
                <a:solidFill>
                  <a:schemeClr val="tx1">
                    <a:lumMod val="95000"/>
                  </a:schemeClr>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274320" y="1287654"/>
            <a:ext cx="3486150" cy="525463"/>
          </a:xfrm>
        </p:spPr>
        <p:txBody>
          <a:bodyPr/>
          <a:lstStyle>
            <a:lvl1pPr marL="0" indent="0" algn="ctr">
              <a:buFontTx/>
              <a:buNone/>
              <a:defRPr sz="1800" b="0">
                <a:solidFill>
                  <a:schemeClr val="tx2">
                    <a:lumMod val="60000"/>
                    <a:lumOff val="40000"/>
                  </a:schemeClr>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Edit Master text styles</a:t>
            </a:r>
          </a:p>
        </p:txBody>
      </p:sp>
      <p:sp>
        <p:nvSpPr>
          <p:cNvPr id="11" name="Picture Placeholder 10">
            <a:extLst>
              <a:ext uri="{FF2B5EF4-FFF2-40B4-BE49-F238E27FC236}">
                <a16:creationId xmlns:a16="http://schemas.microsoft.com/office/drawing/2014/main" id="{DA794CDC-EF3B-0847-8926-1CE9FD6CB904}"/>
              </a:ext>
            </a:extLst>
          </p:cNvPr>
          <p:cNvSpPr>
            <a:spLocks noGrp="1"/>
          </p:cNvSpPr>
          <p:nvPr>
            <p:ph type="pic" sz="quarter" idx="11"/>
          </p:nvPr>
        </p:nvSpPr>
        <p:spPr>
          <a:xfrm>
            <a:off x="4149725" y="103188"/>
            <a:ext cx="6719888" cy="5965825"/>
          </a:xfrm>
        </p:spPr>
        <p:txBody>
          <a:bodyPr/>
          <a:lstStyle/>
          <a:p>
            <a:endParaRPr lang="en-US"/>
          </a:p>
        </p:txBody>
      </p:sp>
    </p:spTree>
    <p:extLst>
      <p:ext uri="{BB962C8B-B14F-4D97-AF65-F5344CB8AC3E}">
        <p14:creationId xmlns:p14="http://schemas.microsoft.com/office/powerpoint/2010/main" val="2701357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ubtitle, and Content">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34F604-BCF8-744B-ADFB-58A95D76F080}"/>
              </a:ext>
            </a:extLst>
          </p:cNvPr>
          <p:cNvSpPr/>
          <p:nvPr userDrawn="1"/>
        </p:nvSpPr>
        <p:spPr>
          <a:xfrm>
            <a:off x="4034790" y="0"/>
            <a:ext cx="6938010" cy="6172200"/>
          </a:xfrm>
          <a:prstGeom prst="rect">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4320" y="611093"/>
            <a:ext cx="3486150" cy="590931"/>
          </a:xfrm>
        </p:spPr>
        <p:txBody>
          <a:bodyPr/>
          <a:lstStyle>
            <a:lvl1pPr algn="ctr">
              <a:defRPr sz="2400" b="1"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74320" y="1898747"/>
            <a:ext cx="3486150" cy="3923214"/>
          </a:xfrm>
        </p:spPr>
        <p:txBody>
          <a:bodyPr/>
          <a:lstStyle>
            <a:lvl1pPr marL="0" indent="0">
              <a:buClr>
                <a:schemeClr val="bg2"/>
              </a:buClr>
              <a:buSzPct val="100000"/>
              <a:buFontTx/>
              <a:buNone/>
              <a:defRPr sz="1800">
                <a:solidFill>
                  <a:schemeClr val="bg1"/>
                </a:solidFill>
              </a:defRPr>
            </a:lvl1pPr>
            <a:lvl2pPr marL="571500" indent="0">
              <a:buClr>
                <a:schemeClr val="bg2"/>
              </a:buClr>
              <a:buSzPct val="100000"/>
              <a:buFontTx/>
              <a:buNone/>
              <a:defRPr sz="1600">
                <a:solidFill>
                  <a:schemeClr val="bg1"/>
                </a:solidFill>
              </a:defRPr>
            </a:lvl2pPr>
            <a:lvl3pPr marL="1089025" indent="0">
              <a:buClr>
                <a:schemeClr val="bg2"/>
              </a:buClr>
              <a:buSzPct val="100000"/>
              <a:buFontTx/>
              <a:buNone/>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274320" y="1287654"/>
            <a:ext cx="3486150" cy="525463"/>
          </a:xfrm>
        </p:spPr>
        <p:txBody>
          <a:bodyPr/>
          <a:lstStyle>
            <a:lvl1pPr marL="0" indent="0" algn="ctr">
              <a:buFontTx/>
              <a:buNone/>
              <a:defRPr sz="1800" b="0">
                <a:solidFill>
                  <a:schemeClr val="tx2">
                    <a:lumMod val="75000"/>
                  </a:schemeClr>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Edit Master text styles</a:t>
            </a:r>
          </a:p>
        </p:txBody>
      </p:sp>
      <p:sp>
        <p:nvSpPr>
          <p:cNvPr id="11" name="Picture Placeholder 10">
            <a:extLst>
              <a:ext uri="{FF2B5EF4-FFF2-40B4-BE49-F238E27FC236}">
                <a16:creationId xmlns:a16="http://schemas.microsoft.com/office/drawing/2014/main" id="{DA794CDC-EF3B-0847-8926-1CE9FD6CB904}"/>
              </a:ext>
            </a:extLst>
          </p:cNvPr>
          <p:cNvSpPr>
            <a:spLocks noGrp="1"/>
          </p:cNvSpPr>
          <p:nvPr>
            <p:ph type="pic" sz="quarter" idx="11"/>
          </p:nvPr>
        </p:nvSpPr>
        <p:spPr>
          <a:xfrm>
            <a:off x="4149725" y="103188"/>
            <a:ext cx="6719888" cy="5965825"/>
          </a:xfrm>
        </p:spPr>
        <p:txBody>
          <a:bodyPr/>
          <a:lstStyle/>
          <a:p>
            <a:endParaRPr lang="en-US"/>
          </a:p>
        </p:txBody>
      </p:sp>
    </p:spTree>
    <p:extLst>
      <p:ext uri="{BB962C8B-B14F-4D97-AF65-F5344CB8AC3E}">
        <p14:creationId xmlns:p14="http://schemas.microsoft.com/office/powerpoint/2010/main" val="131309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ubtitle, and Content">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9B77A87-1C41-BD4E-B93A-E27C39F225B0}"/>
              </a:ext>
            </a:extLst>
          </p:cNvPr>
          <p:cNvSpPr/>
          <p:nvPr userDrawn="1"/>
        </p:nvSpPr>
        <p:spPr>
          <a:xfrm>
            <a:off x="0" y="5715001"/>
            <a:ext cx="10972800" cy="457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156E2E-D96E-5C4C-B193-1743395C192D}"/>
              </a:ext>
            </a:extLst>
          </p:cNvPr>
          <p:cNvSpPr/>
          <p:nvPr userDrawn="1"/>
        </p:nvSpPr>
        <p:spPr>
          <a:xfrm>
            <a:off x="4034790" y="1"/>
            <a:ext cx="6938010" cy="5715000"/>
          </a:xfrm>
          <a:prstGeom prst="rect">
            <a:avLst/>
          </a:prstGeom>
          <a:solidFill>
            <a:schemeClr val="tx1">
              <a:lumMod val="95000"/>
            </a:schemeClr>
          </a:solidFill>
          <a:ln w="28575">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885F318-1D0F-9746-8FD2-88DEB6811D43}"/>
              </a:ext>
            </a:extLst>
          </p:cNvPr>
          <p:cNvSpPr/>
          <p:nvPr userDrawn="1"/>
        </p:nvSpPr>
        <p:spPr>
          <a:xfrm>
            <a:off x="0" y="1"/>
            <a:ext cx="4034790" cy="5715000"/>
          </a:xfrm>
          <a:prstGeom prst="rect">
            <a:avLst/>
          </a:prstGeom>
          <a:solidFill>
            <a:schemeClr val="tx1"/>
          </a:solidFill>
          <a:ln w="28575">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340" y="696723"/>
            <a:ext cx="3143250" cy="590931"/>
          </a:xfrm>
        </p:spPr>
        <p:txBody>
          <a:bodyPr/>
          <a:lstStyle>
            <a:lvl1pPr algn="ctr">
              <a:defRPr sz="2400" b="1"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4340" y="3817746"/>
            <a:ext cx="3131820" cy="1611630"/>
          </a:xfrm>
        </p:spPr>
        <p:txBody>
          <a:bodyPr/>
          <a:lstStyle>
            <a:lvl1pPr marL="0" indent="0">
              <a:buClr>
                <a:schemeClr val="bg2"/>
              </a:buClr>
              <a:buSzPct val="100000"/>
              <a:buFontTx/>
              <a:buNone/>
              <a:defRPr sz="1800">
                <a:solidFill>
                  <a:schemeClr val="tx1">
                    <a:lumMod val="95000"/>
                  </a:schemeClr>
                </a:solidFill>
              </a:defRPr>
            </a:lvl1pPr>
            <a:lvl2pPr marL="571500" indent="0">
              <a:buClr>
                <a:schemeClr val="bg2"/>
              </a:buClr>
              <a:buSzPct val="100000"/>
              <a:buFontTx/>
              <a:buNone/>
              <a:defRPr sz="1600">
                <a:solidFill>
                  <a:schemeClr val="tx1">
                    <a:lumMod val="95000"/>
                  </a:schemeClr>
                </a:solidFill>
              </a:defRPr>
            </a:lvl2pPr>
            <a:lvl3pPr marL="1089025" indent="0">
              <a:buClr>
                <a:schemeClr val="bg2"/>
              </a:buClr>
              <a:buSzPct val="100000"/>
              <a:buFontTx/>
              <a:buNone/>
              <a:defRPr sz="1400">
                <a:solidFill>
                  <a:schemeClr val="tx1">
                    <a:lumMod val="95000"/>
                  </a:schemeClr>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34340" y="1287654"/>
            <a:ext cx="3131820" cy="525463"/>
          </a:xfrm>
        </p:spPr>
        <p:txBody>
          <a:bodyPr/>
          <a:lstStyle>
            <a:lvl1pPr marL="0" indent="0" algn="ctr">
              <a:buFontTx/>
              <a:buNone/>
              <a:defRPr sz="1800" b="1">
                <a:solidFill>
                  <a:schemeClr val="tx2">
                    <a:lumMod val="50000"/>
                  </a:schemeClr>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Edit Master text styles</a:t>
            </a:r>
          </a:p>
        </p:txBody>
      </p:sp>
      <p:sp>
        <p:nvSpPr>
          <p:cNvPr id="11" name="Picture Placeholder 10">
            <a:extLst>
              <a:ext uri="{FF2B5EF4-FFF2-40B4-BE49-F238E27FC236}">
                <a16:creationId xmlns:a16="http://schemas.microsoft.com/office/drawing/2014/main" id="{DA794CDC-EF3B-0847-8926-1CE9FD6CB904}"/>
              </a:ext>
            </a:extLst>
          </p:cNvPr>
          <p:cNvSpPr>
            <a:spLocks noGrp="1"/>
          </p:cNvSpPr>
          <p:nvPr>
            <p:ph type="pic" sz="quarter" idx="11"/>
          </p:nvPr>
        </p:nvSpPr>
        <p:spPr>
          <a:xfrm>
            <a:off x="4309110" y="331469"/>
            <a:ext cx="6355080" cy="5097781"/>
          </a:xfrm>
        </p:spPr>
        <p:txBody>
          <a:bodyPr/>
          <a:lstStyle/>
          <a:p>
            <a:endParaRPr lang="en-US"/>
          </a:p>
        </p:txBody>
      </p:sp>
      <p:sp>
        <p:nvSpPr>
          <p:cNvPr id="8" name="Text Placeholder 7">
            <a:extLst>
              <a:ext uri="{FF2B5EF4-FFF2-40B4-BE49-F238E27FC236}">
                <a16:creationId xmlns:a16="http://schemas.microsoft.com/office/drawing/2014/main" id="{8431A6A9-8C99-1D48-A603-01437DF2AB1B}"/>
              </a:ext>
            </a:extLst>
          </p:cNvPr>
          <p:cNvSpPr>
            <a:spLocks noGrp="1"/>
          </p:cNvSpPr>
          <p:nvPr>
            <p:ph type="body" sz="quarter" idx="12"/>
          </p:nvPr>
        </p:nvSpPr>
        <p:spPr>
          <a:xfrm>
            <a:off x="274638" y="5807075"/>
            <a:ext cx="9532937" cy="285750"/>
          </a:xfrm>
        </p:spPr>
        <p:txBody>
          <a:bodyPr numCol="3"/>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able Placeholder 9">
            <a:extLst>
              <a:ext uri="{FF2B5EF4-FFF2-40B4-BE49-F238E27FC236}">
                <a16:creationId xmlns:a16="http://schemas.microsoft.com/office/drawing/2014/main" id="{ADF83F0D-FAB0-D34E-BD92-420DEBC0A5AD}"/>
              </a:ext>
            </a:extLst>
          </p:cNvPr>
          <p:cNvSpPr>
            <a:spLocks noGrp="1"/>
          </p:cNvSpPr>
          <p:nvPr>
            <p:ph type="tbl" sz="quarter" idx="13"/>
          </p:nvPr>
        </p:nvSpPr>
        <p:spPr>
          <a:xfrm>
            <a:off x="434340" y="2011680"/>
            <a:ext cx="3131820" cy="1623060"/>
          </a:xfrm>
        </p:spPr>
        <p:txBody>
          <a:bodyPr/>
          <a:lstStyle/>
          <a:p>
            <a:endParaRPr lang="en-US"/>
          </a:p>
        </p:txBody>
      </p:sp>
    </p:spTree>
    <p:extLst>
      <p:ext uri="{BB962C8B-B14F-4D97-AF65-F5344CB8AC3E}">
        <p14:creationId xmlns:p14="http://schemas.microsoft.com/office/powerpoint/2010/main" val="3024948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ubtitle, and Content">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F4FAC6-9AAB-D342-A452-838ED35877D3}"/>
              </a:ext>
            </a:extLst>
          </p:cNvPr>
          <p:cNvSpPr/>
          <p:nvPr userDrawn="1"/>
        </p:nvSpPr>
        <p:spPr>
          <a:xfrm>
            <a:off x="4034790" y="0"/>
            <a:ext cx="6938010" cy="61722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885F318-1D0F-9746-8FD2-88DEB6811D43}"/>
              </a:ext>
            </a:extLst>
          </p:cNvPr>
          <p:cNvSpPr/>
          <p:nvPr userDrawn="1"/>
        </p:nvSpPr>
        <p:spPr>
          <a:xfrm>
            <a:off x="0" y="0"/>
            <a:ext cx="403479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4320" y="611093"/>
            <a:ext cx="3486150" cy="590931"/>
          </a:xfrm>
        </p:spPr>
        <p:txBody>
          <a:bodyPr/>
          <a:lstStyle>
            <a:lvl1pPr algn="ctr">
              <a:defRPr sz="2400" b="1"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74320" y="1760221"/>
            <a:ext cx="3486150" cy="4061740"/>
          </a:xfrm>
        </p:spPr>
        <p:txBody>
          <a:bodyPr/>
          <a:lstStyle>
            <a:lvl1pPr marL="0" indent="0">
              <a:buClr>
                <a:schemeClr val="bg2"/>
              </a:buClr>
              <a:buSzPct val="100000"/>
              <a:buFontTx/>
              <a:buNone/>
              <a:defRPr sz="1800">
                <a:solidFill>
                  <a:schemeClr val="tx1">
                    <a:lumMod val="95000"/>
                  </a:schemeClr>
                </a:solidFill>
              </a:defRPr>
            </a:lvl1pPr>
            <a:lvl2pPr marL="571500" indent="0">
              <a:buClr>
                <a:schemeClr val="bg2"/>
              </a:buClr>
              <a:buSzPct val="100000"/>
              <a:buFontTx/>
              <a:buNone/>
              <a:defRPr sz="1600">
                <a:solidFill>
                  <a:schemeClr val="tx1">
                    <a:lumMod val="95000"/>
                  </a:schemeClr>
                </a:solidFill>
              </a:defRPr>
            </a:lvl2pPr>
            <a:lvl3pPr marL="1089025" indent="0">
              <a:buClr>
                <a:schemeClr val="bg2"/>
              </a:buClr>
              <a:buSzPct val="100000"/>
              <a:buFontTx/>
              <a:buNone/>
              <a:defRPr sz="1400">
                <a:solidFill>
                  <a:schemeClr val="tx1">
                    <a:lumMod val="95000"/>
                  </a:schemeClr>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274320" y="1287654"/>
            <a:ext cx="3486150" cy="525463"/>
          </a:xfrm>
        </p:spPr>
        <p:txBody>
          <a:bodyPr/>
          <a:lstStyle>
            <a:lvl1pPr marL="0" indent="0" algn="ctr">
              <a:buFontTx/>
              <a:buNone/>
              <a:defRPr sz="1800" b="1">
                <a:solidFill>
                  <a:schemeClr val="tx2">
                    <a:lumMod val="50000"/>
                  </a:schemeClr>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Edit Master text styles</a:t>
            </a:r>
          </a:p>
        </p:txBody>
      </p:sp>
      <p:sp>
        <p:nvSpPr>
          <p:cNvPr id="11" name="Picture Placeholder 10">
            <a:extLst>
              <a:ext uri="{FF2B5EF4-FFF2-40B4-BE49-F238E27FC236}">
                <a16:creationId xmlns:a16="http://schemas.microsoft.com/office/drawing/2014/main" id="{DA794CDC-EF3B-0847-8926-1CE9FD6CB904}"/>
              </a:ext>
            </a:extLst>
          </p:cNvPr>
          <p:cNvSpPr>
            <a:spLocks noGrp="1"/>
          </p:cNvSpPr>
          <p:nvPr>
            <p:ph type="pic" sz="quarter" idx="11"/>
          </p:nvPr>
        </p:nvSpPr>
        <p:spPr>
          <a:xfrm>
            <a:off x="4149725" y="103188"/>
            <a:ext cx="6719888" cy="5965825"/>
          </a:xfrm>
        </p:spPr>
        <p:txBody>
          <a:bodyPr/>
          <a:lstStyle/>
          <a:p>
            <a:endParaRPr lang="en-US"/>
          </a:p>
        </p:txBody>
      </p:sp>
    </p:spTree>
    <p:extLst>
      <p:ext uri="{BB962C8B-B14F-4D97-AF65-F5344CB8AC3E}">
        <p14:creationId xmlns:p14="http://schemas.microsoft.com/office/powerpoint/2010/main" val="3728306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sz="2800"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230188" indent="-230188">
              <a:buClr>
                <a:schemeClr val="bg2"/>
              </a:buClr>
              <a:buSzPct val="75000"/>
              <a:buFontTx/>
              <a:buBlip>
                <a:blip r:embed="rId2"/>
              </a:buBlip>
              <a:defRPr sz="1800">
                <a:solidFill>
                  <a:schemeClr val="bg2"/>
                </a:solidFill>
              </a:defRPr>
            </a:lvl1pPr>
            <a:lvl2pPr marL="800100" indent="-228600">
              <a:buClr>
                <a:schemeClr val="bg2"/>
              </a:buClr>
              <a:buSzPct val="75000"/>
              <a:buFontTx/>
              <a:buBlip>
                <a:blip r:embed="rId2"/>
              </a:buBlip>
              <a:defRPr sz="1600">
                <a:solidFill>
                  <a:schemeClr val="bg2"/>
                </a:solidFill>
              </a:defRPr>
            </a:lvl2pPr>
            <a:lvl3pPr marL="1258888" indent="-169863">
              <a:buClr>
                <a:schemeClr val="bg2"/>
              </a:buClr>
              <a:buSzPct val="75000"/>
              <a:buFontTx/>
              <a:buBlip>
                <a:blip r:embed="rId2"/>
              </a:buBlip>
              <a:defRPr sz="1400">
                <a:solidFill>
                  <a:schemeClr val="bg2"/>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000" b="0">
                <a:solidFill>
                  <a:schemeClr val="tx2">
                    <a:lumMod val="60000"/>
                    <a:lumOff val="40000"/>
                  </a:schemeClr>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Edit Master text styles</a:t>
            </a:r>
          </a:p>
        </p:txBody>
      </p:sp>
    </p:spTree>
    <p:extLst>
      <p:ext uri="{BB962C8B-B14F-4D97-AF65-F5344CB8AC3E}">
        <p14:creationId xmlns:p14="http://schemas.microsoft.com/office/powerpoint/2010/main" val="2720568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9743" y="7297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517402" y="2002368"/>
            <a:ext cx="9948931" cy="37342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TextBox 3"/>
          <p:cNvSpPr txBox="1"/>
          <p:nvPr userDrawn="1"/>
        </p:nvSpPr>
        <p:spPr>
          <a:xfrm>
            <a:off x="9749165" y="5857880"/>
            <a:ext cx="321027" cy="138499"/>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700" kern="1200" smtClean="0">
                <a:solidFill>
                  <a:schemeClr val="accent5"/>
                </a:solidFill>
                <a:latin typeface="Trebuchet MS" panose="020B0603020202020204" pitchFamily="34" charset="0"/>
                <a:ea typeface="MS PGothic" pitchFamily="34" charset="-128"/>
                <a:cs typeface="+mn-cs"/>
              </a:rPr>
              <a:pPr algn="r"/>
              <a:t>‹#›</a:t>
            </a:fld>
            <a:r>
              <a:rPr lang="en-US" sz="900" cap="none" baseline="0" dirty="0">
                <a:solidFill>
                  <a:schemeClr val="accent5"/>
                </a:solidFill>
              </a:rPr>
              <a:t> </a:t>
            </a:r>
            <a:endParaRPr lang="en-US" sz="900" cap="none" dirty="0">
              <a:solidFill>
                <a:schemeClr val="accent5"/>
              </a:solidFill>
            </a:endParaRPr>
          </a:p>
        </p:txBody>
      </p:sp>
      <p:pic>
        <p:nvPicPr>
          <p:cNvPr id="11" name="Picture 10">
            <a:extLst>
              <a:ext uri="{FF2B5EF4-FFF2-40B4-BE49-F238E27FC236}">
                <a16:creationId xmlns:a16="http://schemas.microsoft.com/office/drawing/2014/main" id="{C289ED2A-128B-41FE-AED0-09DCBB69D603}"/>
              </a:ext>
            </a:extLst>
          </p:cNvPr>
          <p:cNvPicPr>
            <a:picLocks noChangeAspect="1"/>
          </p:cNvPicPr>
          <p:nvPr userDrawn="1"/>
        </p:nvPicPr>
        <p:blipFill>
          <a:blip r:embed="rId24"/>
          <a:stretch>
            <a:fillRect/>
          </a:stretch>
        </p:blipFill>
        <p:spPr>
          <a:xfrm>
            <a:off x="10290482" y="5887395"/>
            <a:ext cx="475891" cy="88065"/>
          </a:xfrm>
          <a:prstGeom prst="rect">
            <a:avLst/>
          </a:prstGeom>
        </p:spPr>
      </p:pic>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0" r:id="rId1"/>
    <p:sldLayoutId id="2147483985" r:id="rId2"/>
    <p:sldLayoutId id="2147483896" r:id="rId3"/>
    <p:sldLayoutId id="2147483991" r:id="rId4"/>
    <p:sldLayoutId id="2147483993" r:id="rId5"/>
    <p:sldLayoutId id="2147483996" r:id="rId6"/>
    <p:sldLayoutId id="2147483994" r:id="rId7"/>
    <p:sldLayoutId id="2147483995" r:id="rId8"/>
    <p:sldLayoutId id="2147483981" r:id="rId9"/>
    <p:sldLayoutId id="2147483971" r:id="rId10"/>
    <p:sldLayoutId id="2147483988" r:id="rId11"/>
    <p:sldLayoutId id="2147483969" r:id="rId12"/>
    <p:sldLayoutId id="2147483989" r:id="rId13"/>
    <p:sldLayoutId id="2147483919" r:id="rId14"/>
    <p:sldLayoutId id="2147483990" r:id="rId15"/>
    <p:sldLayoutId id="2147483954" r:id="rId16"/>
    <p:sldLayoutId id="2147483984" r:id="rId17"/>
    <p:sldLayoutId id="2147483898" r:id="rId18"/>
    <p:sldLayoutId id="2147483926" r:id="rId19"/>
    <p:sldLayoutId id="2147483899" r:id="rId20"/>
    <p:sldLayoutId id="2147483901" r:id="rId21"/>
    <p:sldLayoutId id="2147483997" r:id="rId22"/>
  </p:sldLayoutIdLst>
  <p:hf hdr="0" ftr="0" dt="0"/>
  <p:txStyles>
    <p:titleStyle>
      <a:lvl1pPr algn="ctr" rtl="0" eaLnBrk="1" fontAlgn="base" hangingPunct="1">
        <a:lnSpc>
          <a:spcPct val="90000"/>
        </a:lnSpc>
        <a:spcBef>
          <a:spcPct val="0"/>
        </a:spcBef>
        <a:spcAft>
          <a:spcPct val="0"/>
        </a:spcAft>
        <a:defRPr sz="3600" b="1" cap="all" baseline="0">
          <a:solidFill>
            <a:schemeClr val="tx1"/>
          </a:solidFill>
          <a:latin typeface="Trebuchet MS" panose="020B0603020202020204" pitchFamily="34" charset="0"/>
          <a:ea typeface="+mj-ea"/>
          <a:cs typeface="+mj-cs"/>
        </a:defRPr>
      </a:lvl1pPr>
      <a:lvl2pPr algn="l" rtl="0" eaLnBrk="1" fontAlgn="base" hangingPunct="1">
        <a:spcBef>
          <a:spcPct val="0"/>
        </a:spcBef>
        <a:spcAft>
          <a:spcPct val="0"/>
        </a:spcAft>
        <a:defRPr sz="3200" b="1">
          <a:solidFill>
            <a:srgbClr val="73B900"/>
          </a:solidFill>
          <a:latin typeface="Arial" charset="0"/>
        </a:defRPr>
      </a:lvl2pPr>
      <a:lvl3pPr algn="l" rtl="0" eaLnBrk="1" fontAlgn="base" hangingPunct="1">
        <a:spcBef>
          <a:spcPct val="0"/>
        </a:spcBef>
        <a:spcAft>
          <a:spcPct val="0"/>
        </a:spcAft>
        <a:defRPr sz="3200" b="1">
          <a:solidFill>
            <a:srgbClr val="73B900"/>
          </a:solidFill>
          <a:latin typeface="Arial" charset="0"/>
        </a:defRPr>
      </a:lvl3pPr>
      <a:lvl4pPr algn="l" rtl="0" eaLnBrk="1" fontAlgn="base" hangingPunct="1">
        <a:spcBef>
          <a:spcPct val="0"/>
        </a:spcBef>
        <a:spcAft>
          <a:spcPct val="0"/>
        </a:spcAft>
        <a:defRPr sz="3200" b="1">
          <a:solidFill>
            <a:srgbClr val="73B900"/>
          </a:solidFill>
          <a:latin typeface="Arial" charset="0"/>
        </a:defRPr>
      </a:lvl4pPr>
      <a:lvl5pPr algn="l" rtl="0" eaLnBrk="1" fontAlgn="base" hangingPunct="1">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0" indent="0" algn="l" rtl="0" eaLnBrk="1" fontAlgn="base" hangingPunct="1">
        <a:lnSpc>
          <a:spcPct val="90000"/>
        </a:lnSpc>
        <a:spcBef>
          <a:spcPts val="900"/>
        </a:spcBef>
        <a:spcAft>
          <a:spcPts val="900"/>
        </a:spcAft>
        <a:buClr>
          <a:schemeClr val="bg2"/>
        </a:buClr>
        <a:buSzPct val="100000"/>
        <a:buFontTx/>
        <a:buNone/>
        <a:defRPr sz="1800" b="0">
          <a:solidFill>
            <a:schemeClr val="bg2"/>
          </a:solidFill>
          <a:latin typeface="Trebuchet MS" pitchFamily="34" charset="0"/>
          <a:ea typeface="+mn-ea"/>
          <a:cs typeface="+mn-cs"/>
        </a:defRPr>
      </a:lvl1pPr>
      <a:lvl2pPr marL="571500" indent="0" algn="l" rtl="0" eaLnBrk="1" fontAlgn="base" hangingPunct="1">
        <a:lnSpc>
          <a:spcPct val="90000"/>
        </a:lnSpc>
        <a:spcBef>
          <a:spcPts val="900"/>
        </a:spcBef>
        <a:spcAft>
          <a:spcPts val="900"/>
        </a:spcAft>
        <a:buClr>
          <a:schemeClr val="bg2"/>
        </a:buClr>
        <a:buSzPct val="100000"/>
        <a:buFontTx/>
        <a:buNone/>
        <a:defRPr sz="1600" b="0">
          <a:solidFill>
            <a:schemeClr val="bg2"/>
          </a:solidFill>
          <a:latin typeface="Trebuchet MS" pitchFamily="34" charset="0"/>
        </a:defRPr>
      </a:lvl2pPr>
      <a:lvl3pPr marL="1089025" indent="0" algn="l" rtl="0" eaLnBrk="1" fontAlgn="base" hangingPunct="1">
        <a:lnSpc>
          <a:spcPct val="90000"/>
        </a:lnSpc>
        <a:spcBef>
          <a:spcPts val="900"/>
        </a:spcBef>
        <a:spcAft>
          <a:spcPts val="900"/>
        </a:spcAft>
        <a:buClr>
          <a:schemeClr val="bg2"/>
        </a:buClr>
        <a:buSzPct val="100000"/>
        <a:buFontTx/>
        <a:buNone/>
        <a:defRPr sz="1400" b="0">
          <a:solidFill>
            <a:schemeClr val="bg2"/>
          </a:solidFill>
          <a:latin typeface="Trebuchet MS" pitchFamily="34" charset="0"/>
        </a:defRPr>
      </a:lvl3pPr>
      <a:lvl4pPr marL="1774825" indent="-228600" algn="l" rtl="0" eaLnBrk="1" fontAlgn="base" hangingPunct="1">
        <a:spcBef>
          <a:spcPct val="20000"/>
        </a:spcBef>
        <a:spcAft>
          <a:spcPct val="0"/>
        </a:spcAft>
        <a:buChar char="–"/>
        <a:defRPr sz="2000">
          <a:solidFill>
            <a:schemeClr val="bg1"/>
          </a:solidFill>
          <a:latin typeface="+mn-lt"/>
        </a:defRPr>
      </a:lvl4pPr>
      <a:lvl5pPr marL="2117725" indent="-228600" algn="l" rtl="0" eaLnBrk="1" fontAlgn="base" hangingPunct="1">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microsoft.com/office/2007/relationships/hdphoto" Target="../media/hdphoto8.wdp"/><Relationship Id="rId5" Type="http://schemas.openxmlformats.org/officeDocument/2006/relationships/image" Target="../media/image44.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microsoft.com/office/2007/relationships/hdphoto" Target="../media/hdphoto10.wdp"/><Relationship Id="rId5" Type="http://schemas.openxmlformats.org/officeDocument/2006/relationships/image" Target="../media/image54.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notesSlide" Target="../notesSlides/notesSlide20.xml"/><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74.png"/><Relationship Id="rId4" Type="http://schemas.openxmlformats.org/officeDocument/2006/relationships/image" Target="../media/image73.jp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jp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76.jpg"/><Relationship Id="rId4" Type="http://schemas.microsoft.com/office/2007/relationships/hdphoto" Target="../media/hdphoto12.wdp"/><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3.jpeg"/><Relationship Id="rId5" Type="http://schemas.openxmlformats.org/officeDocument/2006/relationships/image" Target="../media/image12.tiff"/><Relationship Id="rId4" Type="http://schemas.openxmlformats.org/officeDocument/2006/relationships/image" Target="../media/image11.tiff"/></Relationships>
</file>

<file path=ppt/slides/_rels/slide3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81.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26.jp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5.jpg"/><Relationship Id="rId11" Type="http://schemas.openxmlformats.org/officeDocument/2006/relationships/image" Target="../media/image29.jpg"/><Relationship Id="rId5" Type="http://schemas.openxmlformats.org/officeDocument/2006/relationships/image" Target="../media/image24.png"/><Relationship Id="rId10" Type="http://schemas.openxmlformats.org/officeDocument/2006/relationships/image" Target="../media/image28.jpg"/><Relationship Id="rId4" Type="http://schemas.microsoft.com/office/2007/relationships/hdphoto" Target="../media/hdphoto3.wdp"/><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26.jp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5.jpg"/><Relationship Id="rId11" Type="http://schemas.openxmlformats.org/officeDocument/2006/relationships/image" Target="../media/image29.jpg"/><Relationship Id="rId5" Type="http://schemas.openxmlformats.org/officeDocument/2006/relationships/image" Target="../media/image24.png"/><Relationship Id="rId10" Type="http://schemas.openxmlformats.org/officeDocument/2006/relationships/image" Target="../media/image28.jpg"/><Relationship Id="rId4" Type="http://schemas.microsoft.com/office/2007/relationships/hdphoto" Target="../media/hdphoto3.wdp"/><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1"/>
          <p:cNvSpPr>
            <a:spLocks noGrp="1"/>
          </p:cNvSpPr>
          <p:nvPr>
            <p:ph type="subTitle" idx="1"/>
          </p:nvPr>
        </p:nvSpPr>
        <p:spPr>
          <a:xfrm>
            <a:off x="481661" y="5388075"/>
            <a:ext cx="9526126" cy="341632"/>
          </a:xfrm>
        </p:spPr>
        <p:txBody>
          <a:bodyPr/>
          <a:lstStyle/>
          <a:p>
            <a:r>
              <a:rPr lang="en-US" dirty="0"/>
              <a:t>David Hall      Senior Solutions Architect, NVIDIA     April 2019     </a:t>
            </a:r>
            <a:r>
              <a:rPr lang="en-US" dirty="0" err="1"/>
              <a:t>dhall@nvidia.com</a:t>
            </a:r>
            <a:endParaRPr lang="en-US" dirty="0"/>
          </a:p>
        </p:txBody>
      </p:sp>
      <p:sp>
        <p:nvSpPr>
          <p:cNvPr id="5" name="Title 10"/>
          <p:cNvSpPr>
            <a:spLocks noGrp="1"/>
          </p:cNvSpPr>
          <p:nvPr>
            <p:ph type="title"/>
          </p:nvPr>
        </p:nvSpPr>
        <p:spPr>
          <a:xfrm>
            <a:off x="481661" y="4140071"/>
            <a:ext cx="9568425" cy="982855"/>
          </a:xfrm>
        </p:spPr>
        <p:txBody>
          <a:bodyPr/>
          <a:lstStyle/>
          <a:p>
            <a:r>
              <a:rPr lang="en-US" sz="3600" dirty="0"/>
              <a:t>AI FOR SCIENCE</a:t>
            </a:r>
            <a:br>
              <a:rPr lang="en-US" sz="4000" dirty="0">
                <a:solidFill>
                  <a:schemeClr val="tx2">
                    <a:lumMod val="60000"/>
                    <a:lumOff val="40000"/>
                  </a:schemeClr>
                </a:solidFill>
              </a:rPr>
            </a:br>
            <a:r>
              <a:rPr lang="en-US" sz="2400" dirty="0">
                <a:solidFill>
                  <a:schemeClr val="tx2">
                    <a:lumMod val="60000"/>
                    <a:lumOff val="40000"/>
                  </a:schemeClr>
                </a:solidFill>
              </a:rPr>
              <a:t>DEEP LEARNING </a:t>
            </a:r>
            <a:r>
              <a:rPr lang="en-US" sz="2400" dirty="0" err="1">
                <a:solidFill>
                  <a:schemeClr val="tx2">
                    <a:lumMod val="60000"/>
                    <a:lumOff val="40000"/>
                  </a:schemeClr>
                </a:solidFill>
              </a:rPr>
              <a:t>oN</a:t>
            </a:r>
            <a:r>
              <a:rPr lang="en-US" sz="2400" dirty="0">
                <a:solidFill>
                  <a:schemeClr val="tx2">
                    <a:lumMod val="60000"/>
                    <a:lumOff val="40000"/>
                  </a:schemeClr>
                </a:solidFill>
              </a:rPr>
              <a:t> NVIDIA GPUS </a:t>
            </a:r>
            <a:br>
              <a:rPr lang="en-US" sz="2400" dirty="0">
                <a:solidFill>
                  <a:schemeClr val="tx2">
                    <a:lumMod val="60000"/>
                    <a:lumOff val="40000"/>
                  </a:schemeClr>
                </a:solidFill>
              </a:rPr>
            </a:br>
            <a:r>
              <a:rPr lang="en-US" sz="2400" dirty="0">
                <a:solidFill>
                  <a:schemeClr val="tx2">
                    <a:lumMod val="60000"/>
                    <a:lumOff val="40000"/>
                  </a:schemeClr>
                </a:solidFill>
              </a:rPr>
              <a:t>FOR weather, climate, and space</a:t>
            </a:r>
          </a:p>
        </p:txBody>
      </p:sp>
    </p:spTree>
    <p:extLst>
      <p:ext uri="{BB962C8B-B14F-4D97-AF65-F5344CB8AC3E}">
        <p14:creationId xmlns:p14="http://schemas.microsoft.com/office/powerpoint/2010/main" val="3116770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0D9D-2D8B-BD45-ABA3-CD2F18C7C640}"/>
              </a:ext>
            </a:extLst>
          </p:cNvPr>
          <p:cNvSpPr>
            <a:spLocks noGrp="1"/>
          </p:cNvSpPr>
          <p:nvPr>
            <p:ph type="title"/>
          </p:nvPr>
        </p:nvSpPr>
        <p:spPr/>
        <p:txBody>
          <a:bodyPr/>
          <a:lstStyle/>
          <a:p>
            <a:r>
              <a:rPr lang="en-US" dirty="0"/>
              <a:t>SEGMENTATION</a:t>
            </a:r>
          </a:p>
        </p:txBody>
      </p:sp>
      <p:sp>
        <p:nvSpPr>
          <p:cNvPr id="4" name="Text Placeholder 3">
            <a:extLst>
              <a:ext uri="{FF2B5EF4-FFF2-40B4-BE49-F238E27FC236}">
                <a16:creationId xmlns:a16="http://schemas.microsoft.com/office/drawing/2014/main" id="{36C9D9A6-EAB0-DF44-884A-F40ED6F94D6B}"/>
              </a:ext>
            </a:extLst>
          </p:cNvPr>
          <p:cNvSpPr>
            <a:spLocks noGrp="1"/>
          </p:cNvSpPr>
          <p:nvPr>
            <p:ph type="body" sz="quarter" idx="10"/>
          </p:nvPr>
        </p:nvSpPr>
        <p:spPr>
          <a:xfrm>
            <a:off x="498348" y="758460"/>
            <a:ext cx="9976104" cy="525463"/>
          </a:xfrm>
        </p:spPr>
        <p:txBody>
          <a:bodyPr/>
          <a:lstStyle/>
          <a:p>
            <a:r>
              <a:rPr lang="en-US" dirty="0"/>
              <a:t>segmentation at multiple scales using CNNs</a:t>
            </a:r>
          </a:p>
        </p:txBody>
      </p:sp>
      <p:pic>
        <p:nvPicPr>
          <p:cNvPr id="6" name="Picture 5">
            <a:extLst>
              <a:ext uri="{FF2B5EF4-FFF2-40B4-BE49-F238E27FC236}">
                <a16:creationId xmlns:a16="http://schemas.microsoft.com/office/drawing/2014/main" id="{C4358CF6-408D-5B4E-9268-3D170429BB68}"/>
              </a:ext>
            </a:extLst>
          </p:cNvPr>
          <p:cNvPicPr>
            <a:picLocks noChangeAspect="1"/>
          </p:cNvPicPr>
          <p:nvPr/>
        </p:nvPicPr>
        <p:blipFill rotWithShape="1">
          <a:blip r:embed="rId3"/>
          <a:srcRect l="4542" t="6895" r="4542" b="19502"/>
          <a:stretch/>
        </p:blipFill>
        <p:spPr>
          <a:xfrm>
            <a:off x="498348" y="1768062"/>
            <a:ext cx="9976104" cy="2908501"/>
          </a:xfrm>
          <a:prstGeom prst="rect">
            <a:avLst/>
          </a:prstGeom>
        </p:spPr>
      </p:pic>
      <p:sp>
        <p:nvSpPr>
          <p:cNvPr id="7" name="TextBox 6">
            <a:extLst>
              <a:ext uri="{FF2B5EF4-FFF2-40B4-BE49-F238E27FC236}">
                <a16:creationId xmlns:a16="http://schemas.microsoft.com/office/drawing/2014/main" id="{1685F258-A7C9-6040-BF66-08693E3279D3}"/>
              </a:ext>
            </a:extLst>
          </p:cNvPr>
          <p:cNvSpPr txBox="1"/>
          <p:nvPr/>
        </p:nvSpPr>
        <p:spPr>
          <a:xfrm>
            <a:off x="395760" y="4800709"/>
            <a:ext cx="2669321"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a:solidFill>
                  <a:schemeClr val="bg1"/>
                </a:solidFill>
                <a:latin typeface="Trebuchet MS" panose="020B0603020202020204" pitchFamily="34" charset="0"/>
              </a:rPr>
              <a:t>GFS Model Data</a:t>
            </a:r>
          </a:p>
          <a:p>
            <a:pPr algn="ctr">
              <a:lnSpc>
                <a:spcPct val="90000"/>
              </a:lnSpc>
            </a:pPr>
            <a:r>
              <a:rPr lang="en-US" sz="1400" dirty="0">
                <a:solidFill>
                  <a:schemeClr val="bg1"/>
                </a:solidFill>
                <a:latin typeface="Trebuchet MS" panose="020B0603020202020204" pitchFamily="34" charset="0"/>
              </a:rPr>
              <a:t>Or GOES Satellite Observations</a:t>
            </a:r>
          </a:p>
        </p:txBody>
      </p:sp>
      <p:sp>
        <p:nvSpPr>
          <p:cNvPr id="8" name="TextBox 7">
            <a:extLst>
              <a:ext uri="{FF2B5EF4-FFF2-40B4-BE49-F238E27FC236}">
                <a16:creationId xmlns:a16="http://schemas.microsoft.com/office/drawing/2014/main" id="{E8811C21-F0F8-374B-93EB-466721D5C226}"/>
              </a:ext>
            </a:extLst>
          </p:cNvPr>
          <p:cNvSpPr txBox="1"/>
          <p:nvPr/>
        </p:nvSpPr>
        <p:spPr>
          <a:xfrm>
            <a:off x="8485869" y="4680571"/>
            <a:ext cx="1513043"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a:solidFill>
                  <a:schemeClr val="bg1"/>
                </a:solidFill>
                <a:latin typeface="Trebuchet MS" panose="020B0603020202020204" pitchFamily="34" charset="0"/>
              </a:rPr>
              <a:t>Storm Labels</a:t>
            </a:r>
          </a:p>
          <a:p>
            <a:pPr algn="ctr">
              <a:lnSpc>
                <a:spcPct val="90000"/>
              </a:lnSpc>
            </a:pPr>
            <a:r>
              <a:rPr lang="en-US" sz="1400" dirty="0">
                <a:solidFill>
                  <a:schemeClr val="bg1"/>
                </a:solidFill>
                <a:latin typeface="Trebuchet MS" panose="020B0603020202020204" pitchFamily="34" charset="0"/>
              </a:rPr>
              <a:t>Based on </a:t>
            </a:r>
            <a:r>
              <a:rPr lang="en-US" sz="1400" dirty="0" err="1">
                <a:solidFill>
                  <a:schemeClr val="bg1"/>
                </a:solidFill>
                <a:latin typeface="Trebuchet MS" panose="020B0603020202020204" pitchFamily="34" charset="0"/>
              </a:rPr>
              <a:t>IBTracs</a:t>
            </a:r>
            <a:endParaRPr lang="en-US" sz="1400" dirty="0">
              <a:solidFill>
                <a:schemeClr val="bg1"/>
              </a:solidFill>
              <a:latin typeface="Trebuchet MS" panose="020B0603020202020204" pitchFamily="34" charset="0"/>
            </a:endParaRPr>
          </a:p>
        </p:txBody>
      </p:sp>
      <p:sp>
        <p:nvSpPr>
          <p:cNvPr id="9" name="Rectangle 8">
            <a:extLst>
              <a:ext uri="{FF2B5EF4-FFF2-40B4-BE49-F238E27FC236}">
                <a16:creationId xmlns:a16="http://schemas.microsoft.com/office/drawing/2014/main" id="{CF1D34BA-2FCC-054A-A8DD-3996B5B4DA0C}"/>
              </a:ext>
            </a:extLst>
          </p:cNvPr>
          <p:cNvSpPr/>
          <p:nvPr/>
        </p:nvSpPr>
        <p:spPr>
          <a:xfrm>
            <a:off x="1666755" y="5404986"/>
            <a:ext cx="7303626" cy="557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285750" indent="-285750">
              <a:lnSpc>
                <a:spcPct val="90000"/>
              </a:lnSpc>
              <a:buFont typeface="Arial" panose="020B0604020202020204" pitchFamily="34" charset="0"/>
              <a:buChar char="•"/>
            </a:pPr>
            <a:r>
              <a:rPr lang="en-US" sz="1200" dirty="0">
                <a:solidFill>
                  <a:schemeClr val="bg1">
                    <a:lumMod val="65000"/>
                    <a:lumOff val="35000"/>
                  </a:schemeClr>
                </a:solidFill>
                <a:latin typeface="Trebuchet MS" panose="020B0603020202020204" pitchFamily="34" charset="0"/>
              </a:rPr>
              <a:t>Storm detection is a segmentation task</a:t>
            </a:r>
          </a:p>
          <a:p>
            <a:pPr marL="285750" indent="-285750">
              <a:lnSpc>
                <a:spcPct val="90000"/>
              </a:lnSpc>
              <a:buFont typeface="Arial" panose="020B0604020202020204" pitchFamily="34" charset="0"/>
              <a:buChar char="•"/>
            </a:pPr>
            <a:r>
              <a:rPr lang="en-US" sz="1200" dirty="0">
                <a:solidFill>
                  <a:schemeClr val="bg1">
                    <a:lumMod val="65000"/>
                    <a:lumOff val="35000"/>
                  </a:schemeClr>
                </a:solidFill>
                <a:latin typeface="Trebuchet MS" panose="020B0603020202020204" pitchFamily="34" charset="0"/>
              </a:rPr>
              <a:t>Each pixel classified as 1 or 0</a:t>
            </a:r>
          </a:p>
          <a:p>
            <a:pPr marL="285750" indent="-285750">
              <a:lnSpc>
                <a:spcPct val="90000"/>
              </a:lnSpc>
              <a:buFont typeface="Arial" panose="020B0604020202020204" pitchFamily="34" charset="0"/>
              <a:buChar char="•"/>
            </a:pPr>
            <a:r>
              <a:rPr lang="en-US" sz="1200" dirty="0">
                <a:solidFill>
                  <a:schemeClr val="bg1">
                    <a:lumMod val="65000"/>
                    <a:lumOff val="35000"/>
                  </a:schemeClr>
                </a:solidFill>
                <a:latin typeface="Trebuchet MS" panose="020B0603020202020204" pitchFamily="34" charset="0"/>
              </a:rPr>
              <a:t>Accomplished with CNNs</a:t>
            </a:r>
          </a:p>
          <a:p>
            <a:pPr marL="285750" indent="-285750">
              <a:lnSpc>
                <a:spcPct val="90000"/>
              </a:lnSpc>
              <a:buFont typeface="Arial" panose="020B0604020202020204" pitchFamily="34" charset="0"/>
              <a:buChar char="•"/>
            </a:pPr>
            <a:r>
              <a:rPr lang="en-US" sz="1200" dirty="0">
                <a:solidFill>
                  <a:schemeClr val="bg1">
                    <a:lumMod val="65000"/>
                    <a:lumOff val="35000"/>
                  </a:schemeClr>
                </a:solidFill>
                <a:latin typeface="Trebuchet MS" panose="020B0603020202020204" pitchFamily="34" charset="0"/>
              </a:rPr>
              <a:t>Use UNET for multi-scale segmentation</a:t>
            </a:r>
          </a:p>
        </p:txBody>
      </p:sp>
    </p:spTree>
    <p:extLst>
      <p:ext uri="{BB962C8B-B14F-4D97-AF65-F5344CB8AC3E}">
        <p14:creationId xmlns:p14="http://schemas.microsoft.com/office/powerpoint/2010/main" val="2247843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C34BE-742E-EA47-BA18-D380E457B624}"/>
              </a:ext>
            </a:extLst>
          </p:cNvPr>
          <p:cNvSpPr>
            <a:spLocks noGrp="1"/>
          </p:cNvSpPr>
          <p:nvPr>
            <p:ph type="title"/>
          </p:nvPr>
        </p:nvSpPr>
        <p:spPr>
          <a:xfrm>
            <a:off x="434340" y="456109"/>
            <a:ext cx="3143250" cy="590931"/>
          </a:xfrm>
        </p:spPr>
        <p:txBody>
          <a:bodyPr/>
          <a:lstStyle/>
          <a:p>
            <a:r>
              <a:rPr lang="en-US" dirty="0"/>
              <a:t>TROPICAL STORMS IN GFS MODEL DATA</a:t>
            </a:r>
          </a:p>
        </p:txBody>
      </p:sp>
      <p:sp>
        <p:nvSpPr>
          <p:cNvPr id="4" name="Text Placeholder 3">
            <a:extLst>
              <a:ext uri="{FF2B5EF4-FFF2-40B4-BE49-F238E27FC236}">
                <a16:creationId xmlns:a16="http://schemas.microsoft.com/office/drawing/2014/main" id="{F91DE468-1A2A-034E-9BCB-7AAC3FBA560D}"/>
              </a:ext>
            </a:extLst>
          </p:cNvPr>
          <p:cNvSpPr>
            <a:spLocks noGrp="1"/>
          </p:cNvSpPr>
          <p:nvPr>
            <p:ph type="body" sz="quarter" idx="10"/>
          </p:nvPr>
        </p:nvSpPr>
        <p:spPr>
          <a:xfrm>
            <a:off x="433202" y="1186589"/>
            <a:ext cx="3131820" cy="525463"/>
          </a:xfrm>
        </p:spPr>
        <p:txBody>
          <a:bodyPr/>
          <a:lstStyle/>
          <a:p>
            <a:pPr>
              <a:spcBef>
                <a:spcPts val="0"/>
              </a:spcBef>
              <a:spcAft>
                <a:spcPts val="0"/>
              </a:spcAft>
            </a:pPr>
            <a:r>
              <a:rPr lang="en-US" sz="1400" b="1" dirty="0" err="1"/>
              <a:t>Jebb</a:t>
            </a:r>
            <a:r>
              <a:rPr lang="en-US" sz="1400" b="1" dirty="0"/>
              <a:t> Stewart, Christina </a:t>
            </a:r>
            <a:r>
              <a:rPr lang="en-US" sz="1400" b="1" dirty="0" err="1"/>
              <a:t>Kumler</a:t>
            </a:r>
            <a:r>
              <a:rPr lang="en-US" sz="1400" b="1" dirty="0"/>
              <a:t>, Mark </a:t>
            </a:r>
            <a:r>
              <a:rPr lang="en-US" sz="1400" b="1" dirty="0" err="1"/>
              <a:t>Govett</a:t>
            </a:r>
            <a:r>
              <a:rPr lang="en-US" sz="1400" b="1" dirty="0"/>
              <a:t>   NOAA </a:t>
            </a:r>
          </a:p>
          <a:p>
            <a:pPr>
              <a:spcBef>
                <a:spcPts val="0"/>
              </a:spcBef>
              <a:spcAft>
                <a:spcPts val="0"/>
              </a:spcAft>
            </a:pPr>
            <a:r>
              <a:rPr lang="en-US" sz="1400" b="1" dirty="0"/>
              <a:t>David Hall   NVIDIA</a:t>
            </a:r>
          </a:p>
          <a:p>
            <a:pPr>
              <a:spcBef>
                <a:spcPts val="0"/>
              </a:spcBef>
              <a:spcAft>
                <a:spcPts val="0"/>
              </a:spcAft>
            </a:pPr>
            <a:endParaRPr lang="en-US" sz="1600" dirty="0"/>
          </a:p>
          <a:p>
            <a:pPr>
              <a:spcBef>
                <a:spcPts val="0"/>
              </a:spcBef>
              <a:spcAft>
                <a:spcPts val="0"/>
              </a:spcAft>
            </a:pPr>
            <a:endParaRPr lang="en-US" sz="1600" dirty="0"/>
          </a:p>
          <a:p>
            <a:pPr>
              <a:spcBef>
                <a:spcPts val="0"/>
              </a:spcBef>
              <a:spcAft>
                <a:spcPts val="0"/>
              </a:spcAft>
            </a:pPr>
            <a:endParaRPr lang="en-US" sz="1600" dirty="0"/>
          </a:p>
        </p:txBody>
      </p:sp>
      <p:sp>
        <p:nvSpPr>
          <p:cNvPr id="23" name="Text Placeholder 22">
            <a:extLst>
              <a:ext uri="{FF2B5EF4-FFF2-40B4-BE49-F238E27FC236}">
                <a16:creationId xmlns:a16="http://schemas.microsoft.com/office/drawing/2014/main" id="{8DC655E8-1F8B-D641-9F7A-9C59CD384631}"/>
              </a:ext>
            </a:extLst>
          </p:cNvPr>
          <p:cNvSpPr>
            <a:spLocks noGrp="1"/>
          </p:cNvSpPr>
          <p:nvPr>
            <p:ph type="body" sz="quarter" idx="12"/>
          </p:nvPr>
        </p:nvSpPr>
        <p:spPr/>
        <p:txBody>
          <a:bodyPr/>
          <a:lstStyle/>
          <a:p>
            <a:r>
              <a:rPr lang="en-US" sz="1200" dirty="0"/>
              <a:t>Automatically detect future storms.</a:t>
            </a:r>
          </a:p>
          <a:p>
            <a:r>
              <a:rPr lang="en-US" sz="1200" dirty="0"/>
              <a:t> </a:t>
            </a:r>
          </a:p>
          <a:p>
            <a:r>
              <a:rPr lang="en-US" sz="1200" dirty="0"/>
              <a:t>Storms defined implicitly by example. </a:t>
            </a:r>
          </a:p>
          <a:p>
            <a:endParaRPr lang="en-US" sz="1200" dirty="0"/>
          </a:p>
          <a:p>
            <a:r>
              <a:rPr lang="en-US" sz="1200" b="1" dirty="0"/>
              <a:t>See Christina </a:t>
            </a:r>
            <a:r>
              <a:rPr lang="en-US" sz="1200" b="1" dirty="0" err="1"/>
              <a:t>Kumler’s</a:t>
            </a:r>
            <a:r>
              <a:rPr lang="en-US" sz="1200" b="1" dirty="0"/>
              <a:t> Talk for More</a:t>
            </a:r>
          </a:p>
          <a:p>
            <a:endParaRPr lang="en-US" sz="1200" dirty="0"/>
          </a:p>
        </p:txBody>
      </p:sp>
      <p:graphicFrame>
        <p:nvGraphicFramePr>
          <p:cNvPr id="28" name="Table Placeholder 25">
            <a:extLst>
              <a:ext uri="{FF2B5EF4-FFF2-40B4-BE49-F238E27FC236}">
                <a16:creationId xmlns:a16="http://schemas.microsoft.com/office/drawing/2014/main" id="{A3B57C69-755B-A14C-A5DA-E0FCCCE6DC9A}"/>
              </a:ext>
            </a:extLst>
          </p:cNvPr>
          <p:cNvGraphicFramePr>
            <a:graphicFrameLocks noGrp="1"/>
          </p:cNvGraphicFramePr>
          <p:nvPr>
            <p:ph type="tbl" sz="quarter" idx="13"/>
            <p:extLst>
              <p:ext uri="{D42A27DB-BD31-4B8C-83A1-F6EECF244321}">
                <p14:modId xmlns:p14="http://schemas.microsoft.com/office/powerpoint/2010/main" val="792828430"/>
              </p:ext>
            </p:extLst>
          </p:nvPr>
        </p:nvGraphicFramePr>
        <p:xfrm>
          <a:off x="434975" y="2011363"/>
          <a:ext cx="3130047" cy="1554480"/>
        </p:xfrm>
        <a:graphic>
          <a:graphicData uri="http://schemas.openxmlformats.org/drawingml/2006/table">
            <a:tbl>
              <a:tblPr firstRow="1" bandRow="1">
                <a:tableStyleId>{D7AC3CCA-C797-4891-BE02-D94E43425B78}</a:tableStyleId>
              </a:tblPr>
              <a:tblGrid>
                <a:gridCol w="1193769">
                  <a:extLst>
                    <a:ext uri="{9D8B030D-6E8A-4147-A177-3AD203B41FA5}">
                      <a16:colId xmlns:a16="http://schemas.microsoft.com/office/drawing/2014/main" val="2433793008"/>
                    </a:ext>
                  </a:extLst>
                </a:gridCol>
                <a:gridCol w="1936278">
                  <a:extLst>
                    <a:ext uri="{9D8B030D-6E8A-4147-A177-3AD203B41FA5}">
                      <a16:colId xmlns:a16="http://schemas.microsoft.com/office/drawing/2014/main" val="4154954476"/>
                    </a:ext>
                  </a:extLst>
                </a:gridCol>
              </a:tblGrid>
              <a:tr h="247598">
                <a:tc>
                  <a:txBody>
                    <a:bodyPr/>
                    <a:lstStyle/>
                    <a:p>
                      <a:pPr algn="l"/>
                      <a:r>
                        <a:rPr lang="en-US" sz="1100" b="1" cap="none" spc="0" dirty="0">
                          <a:ln>
                            <a:noFill/>
                          </a:ln>
                          <a:solidFill>
                            <a:schemeClr val="bg1"/>
                          </a:solidFill>
                          <a:effectLst/>
                        </a:rPr>
                        <a:t>INPUT</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cap="none" spc="0" dirty="0">
                          <a:ln>
                            <a:noFill/>
                          </a:ln>
                          <a:solidFill>
                            <a:schemeClr val="bg1"/>
                          </a:solidFill>
                          <a:effectLst/>
                        </a:rPr>
                        <a:t>GFS PWAT + IBTRACKS</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19312892"/>
                  </a:ext>
                </a:extLst>
              </a:tr>
              <a:tr h="2475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cap="none" spc="0" dirty="0">
                          <a:ln>
                            <a:noFill/>
                          </a:ln>
                          <a:solidFill>
                            <a:schemeClr val="bg1"/>
                          </a:solidFill>
                          <a:effectLst/>
                        </a:rPr>
                        <a:t>OUTPUT</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US" sz="1100" u="none" strike="noStrike" kern="0" cap="none" spc="0" normalizeH="0" baseline="0" noProof="0" dirty="0">
                          <a:ln>
                            <a:noFill/>
                          </a:ln>
                          <a:solidFill>
                            <a:schemeClr val="bg1"/>
                          </a:solidFill>
                          <a:effectLst/>
                          <a:uLnTx/>
                          <a:uFillTx/>
                        </a:rPr>
                        <a:t>DETECTION CONFIDENCE</a:t>
                      </a:r>
                      <a:endParaRPr lang="en-US" sz="1100" b="1" cap="none" spc="0" dirty="0">
                        <a:ln>
                          <a:noFill/>
                        </a:ln>
                        <a:solidFill>
                          <a:schemeClr val="bg1"/>
                        </a:solidFill>
                        <a:effectLst/>
                      </a:endParaRP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59994894"/>
                  </a:ext>
                </a:extLst>
              </a:tr>
              <a:tr h="2475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cap="none" spc="0" dirty="0">
                          <a:ln>
                            <a:noFill/>
                          </a:ln>
                          <a:solidFill>
                            <a:schemeClr val="bg1"/>
                          </a:solidFill>
                          <a:effectLst/>
                        </a:rPr>
                        <a:t>TRAINING SET</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US" sz="1100" u="none" strike="noStrike" kern="0" cap="none" spc="0" normalizeH="0" baseline="0" noProof="0" dirty="0">
                          <a:ln>
                            <a:noFill/>
                          </a:ln>
                          <a:solidFill>
                            <a:schemeClr val="bg1"/>
                          </a:solidFill>
                          <a:effectLst/>
                          <a:uLnTx/>
                          <a:uFillTx/>
                        </a:rPr>
                        <a:t>2010-2015</a:t>
                      </a:r>
                      <a:endParaRPr lang="en-US" sz="1100" b="1" cap="none" spc="0" dirty="0">
                        <a:ln>
                          <a:noFill/>
                        </a:ln>
                        <a:solidFill>
                          <a:schemeClr val="bg1"/>
                        </a:solidFill>
                        <a:effectLst/>
                      </a:endParaRP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2249247"/>
                  </a:ext>
                </a:extLst>
              </a:tr>
              <a:tr h="247598">
                <a:tc>
                  <a:txBody>
                    <a:bodyPr/>
                    <a:lstStyle/>
                    <a:p>
                      <a:pPr algn="l"/>
                      <a:r>
                        <a:rPr lang="en-US" sz="1100" b="1" dirty="0">
                          <a:solidFill>
                            <a:schemeClr val="bg1"/>
                          </a:solidFill>
                        </a:rPr>
                        <a:t>TEST SET</a:t>
                      </a:r>
                      <a:endParaRPr lang="en-US" sz="1100" b="1" cap="none" spc="0" dirty="0">
                        <a:ln>
                          <a:noFill/>
                        </a:ln>
                        <a:solidFill>
                          <a:schemeClr val="bg1"/>
                        </a:solidFill>
                        <a:effectLst/>
                      </a:endParaRP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100" dirty="0">
                          <a:solidFill>
                            <a:schemeClr val="bg1"/>
                          </a:solidFill>
                        </a:rPr>
                        <a:t>2016</a:t>
                      </a:r>
                      <a:endParaRPr lang="en-US" sz="1100" b="1" cap="none" spc="0" dirty="0">
                        <a:ln>
                          <a:noFill/>
                        </a:ln>
                        <a:solidFill>
                          <a:schemeClr val="bg1"/>
                        </a:solidFill>
                        <a:effectLst/>
                      </a:endParaRP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6673470"/>
                  </a:ext>
                </a:extLst>
              </a:tr>
              <a:tr h="247598">
                <a:tc>
                  <a:txBody>
                    <a:bodyPr/>
                    <a:lstStyle/>
                    <a:p>
                      <a:pPr algn="l"/>
                      <a:r>
                        <a:rPr lang="en-US" sz="1100" b="1" cap="none" spc="0" dirty="0">
                          <a:ln>
                            <a:noFill/>
                          </a:ln>
                          <a:solidFill>
                            <a:schemeClr val="bg1"/>
                          </a:solidFill>
                          <a:effectLst/>
                        </a:rPr>
                        <a:t>NETWORK</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100" cap="none" spc="0" dirty="0">
                          <a:ln>
                            <a:noFill/>
                          </a:ln>
                          <a:solidFill>
                            <a:schemeClr val="bg1"/>
                          </a:solidFill>
                          <a:effectLst/>
                        </a:rPr>
                        <a:t>U-NET</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42644235"/>
                  </a:ext>
                </a:extLst>
              </a:tr>
              <a:tr h="247598">
                <a:tc>
                  <a:txBody>
                    <a:bodyPr/>
                    <a:lstStyle/>
                    <a:p>
                      <a:pPr algn="l"/>
                      <a:r>
                        <a:rPr lang="en-US" sz="1100" b="1" cap="none" spc="0" dirty="0">
                          <a:ln>
                            <a:noFill/>
                          </a:ln>
                          <a:solidFill>
                            <a:schemeClr val="bg1"/>
                          </a:solidFill>
                          <a:effectLst/>
                        </a:rPr>
                        <a:t>TRAINING TIME</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100" cap="none" spc="0" dirty="0">
                          <a:ln>
                            <a:noFill/>
                          </a:ln>
                          <a:solidFill>
                            <a:schemeClr val="bg1"/>
                          </a:solidFill>
                          <a:effectLst/>
                        </a:rPr>
                        <a:t>500 </a:t>
                      </a:r>
                      <a:r>
                        <a:rPr lang="en-US" sz="1100" cap="none" spc="0" dirty="0" err="1">
                          <a:ln>
                            <a:noFill/>
                          </a:ln>
                          <a:solidFill>
                            <a:schemeClr val="bg1"/>
                          </a:solidFill>
                          <a:effectLst/>
                        </a:rPr>
                        <a:t>hr</a:t>
                      </a:r>
                      <a:r>
                        <a:rPr lang="en-US" sz="1100" cap="none" spc="0" dirty="0">
                          <a:ln>
                            <a:noFill/>
                          </a:ln>
                          <a:solidFill>
                            <a:schemeClr val="bg1"/>
                          </a:solidFill>
                          <a:effectLst/>
                        </a:rPr>
                        <a:t> CPU, 1.5 </a:t>
                      </a:r>
                      <a:r>
                        <a:rPr lang="en-US" sz="1100" cap="none" spc="0" dirty="0" err="1">
                          <a:ln>
                            <a:noFill/>
                          </a:ln>
                          <a:solidFill>
                            <a:schemeClr val="bg1"/>
                          </a:solidFill>
                          <a:effectLst/>
                        </a:rPr>
                        <a:t>hr</a:t>
                      </a:r>
                      <a:r>
                        <a:rPr lang="en-US" sz="1100" cap="none" spc="0" dirty="0">
                          <a:ln>
                            <a:noFill/>
                          </a:ln>
                          <a:solidFill>
                            <a:schemeClr val="bg1"/>
                          </a:solidFill>
                          <a:effectLst/>
                        </a:rPr>
                        <a:t> 8 GPUs </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21997834"/>
                  </a:ext>
                </a:extLst>
              </a:tr>
            </a:tbl>
          </a:graphicData>
        </a:graphic>
      </p:graphicFrame>
      <p:sp>
        <p:nvSpPr>
          <p:cNvPr id="12" name="TextBox 11">
            <a:extLst>
              <a:ext uri="{FF2B5EF4-FFF2-40B4-BE49-F238E27FC236}">
                <a16:creationId xmlns:a16="http://schemas.microsoft.com/office/drawing/2014/main" id="{9AE7F6D6-C77D-164C-AE42-38BFA5AEC748}"/>
              </a:ext>
            </a:extLst>
          </p:cNvPr>
          <p:cNvSpPr txBox="1"/>
          <p:nvPr/>
        </p:nvSpPr>
        <p:spPr>
          <a:xfrm>
            <a:off x="4101626" y="88178"/>
            <a:ext cx="1301126"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bg1"/>
                </a:solidFill>
                <a:latin typeface="Trebuchet MS" panose="020B0603020202020204" pitchFamily="34" charset="0"/>
              </a:rPr>
              <a:t>Ground Truth</a:t>
            </a:r>
          </a:p>
        </p:txBody>
      </p:sp>
      <p:sp>
        <p:nvSpPr>
          <p:cNvPr id="13" name="TextBox 12">
            <a:extLst>
              <a:ext uri="{FF2B5EF4-FFF2-40B4-BE49-F238E27FC236}">
                <a16:creationId xmlns:a16="http://schemas.microsoft.com/office/drawing/2014/main" id="{F314C3CC-CF2E-C041-8479-6DA6B0A7B934}"/>
              </a:ext>
            </a:extLst>
          </p:cNvPr>
          <p:cNvSpPr txBox="1"/>
          <p:nvPr/>
        </p:nvSpPr>
        <p:spPr>
          <a:xfrm>
            <a:off x="4101626" y="5381294"/>
            <a:ext cx="1048685"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bg1"/>
                </a:solidFill>
                <a:latin typeface="Trebuchet MS" panose="020B0603020202020204" pitchFamily="34" charset="0"/>
              </a:rPr>
              <a:t>Prediction</a:t>
            </a:r>
          </a:p>
        </p:txBody>
      </p:sp>
      <p:pic>
        <p:nvPicPr>
          <p:cNvPr id="32" name="pw_gfs.mp4">
            <a:hlinkClick r:id="" action="ppaction://media"/>
            <a:extLst>
              <a:ext uri="{FF2B5EF4-FFF2-40B4-BE49-F238E27FC236}">
                <a16:creationId xmlns:a16="http://schemas.microsoft.com/office/drawing/2014/main" id="{603CDA8B-DCA0-CA48-89B0-045368239C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52189" y="456109"/>
            <a:ext cx="5441878" cy="4837225"/>
          </a:xfrm>
          <a:prstGeom prst="rect">
            <a:avLst/>
          </a:prstGeom>
          <a:ln w="28575">
            <a:solidFill>
              <a:srgbClr val="B3B3B3"/>
            </a:solidFill>
          </a:ln>
        </p:spPr>
      </p:pic>
      <p:pic>
        <p:nvPicPr>
          <p:cNvPr id="55" name="Content Placeholder 28">
            <a:extLst>
              <a:ext uri="{FF2B5EF4-FFF2-40B4-BE49-F238E27FC236}">
                <a16:creationId xmlns:a16="http://schemas.microsoft.com/office/drawing/2014/main" id="{DE18E755-13B6-4442-A83A-70FDDCAA9612}"/>
              </a:ext>
            </a:extLst>
          </p:cNvPr>
          <p:cNvPicPr>
            <a:picLocks noGrp="1" noChangeAspect="1"/>
          </p:cNvPicPr>
          <p:nvPr>
            <p:ph idx="1"/>
          </p:nvPr>
        </p:nvPicPr>
        <p:blipFill rotWithShape="1">
          <a:blip r:embed="rId6"/>
          <a:srcRect t="34147" b="33354"/>
          <a:stretch/>
        </p:blipFill>
        <p:spPr>
          <a:xfrm>
            <a:off x="434340" y="3658432"/>
            <a:ext cx="3164606" cy="1770817"/>
          </a:xfrm>
          <a:prstGeom prst="rect">
            <a:avLst/>
          </a:prstGeom>
          <a:ln w="38100">
            <a:solidFill>
              <a:schemeClr val="tx1"/>
            </a:solidFill>
          </a:ln>
        </p:spPr>
      </p:pic>
    </p:spTree>
    <p:extLst>
      <p:ext uri="{BB962C8B-B14F-4D97-AF65-F5344CB8AC3E}">
        <p14:creationId xmlns:p14="http://schemas.microsoft.com/office/powerpoint/2010/main" val="133385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3"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7960DC-F099-D14C-B2B9-9E99C6FD58A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97000"/>
                    </a14:imgEffect>
                    <a14:imgEffect>
                      <a14:brightnessContrast bright="37000"/>
                    </a14:imgEffect>
                  </a14:imgLayer>
                </a14:imgProps>
              </a:ext>
            </a:extLst>
          </a:blip>
          <a:srcRect l="3628" t="3194" r="4362"/>
          <a:stretch/>
        </p:blipFill>
        <p:spPr>
          <a:xfrm>
            <a:off x="4103914" y="151266"/>
            <a:ext cx="6476999" cy="6020934"/>
          </a:xfrm>
          <a:prstGeom prst="rect">
            <a:avLst/>
          </a:prstGeom>
          <a:ln w="6350">
            <a:noFill/>
          </a:ln>
        </p:spPr>
      </p:pic>
      <p:sp>
        <p:nvSpPr>
          <p:cNvPr id="9" name="Freeform 5">
            <a:extLst>
              <a:ext uri="{FF2B5EF4-FFF2-40B4-BE49-F238E27FC236}">
                <a16:creationId xmlns:a16="http://schemas.microsoft.com/office/drawing/2014/main" id="{3A945957-67E1-4D0F-A698-DB3EBF998D78}"/>
              </a:ext>
            </a:extLst>
          </p:cNvPr>
          <p:cNvSpPr>
            <a:spLocks/>
          </p:cNvSpPr>
          <p:nvPr/>
        </p:nvSpPr>
        <p:spPr bwMode="auto">
          <a:xfrm>
            <a:off x="0" y="0"/>
            <a:ext cx="5334000" cy="6178550"/>
          </a:xfrm>
          <a:custGeom>
            <a:avLst/>
            <a:gdLst>
              <a:gd name="T0" fmla="*/ 3360 w 3360"/>
              <a:gd name="T1" fmla="*/ 0 h 3892"/>
              <a:gd name="T2" fmla="*/ 0 w 3360"/>
              <a:gd name="T3" fmla="*/ 0 h 3892"/>
              <a:gd name="T4" fmla="*/ 0 w 3360"/>
              <a:gd name="T5" fmla="*/ 3892 h 3892"/>
              <a:gd name="T6" fmla="*/ 1097 w 3360"/>
              <a:gd name="T7" fmla="*/ 3892 h 3892"/>
              <a:gd name="T8" fmla="*/ 3360 w 3360"/>
              <a:gd name="T9" fmla="*/ 0 h 3892"/>
            </a:gdLst>
            <a:ahLst/>
            <a:cxnLst>
              <a:cxn ang="0">
                <a:pos x="T0" y="T1"/>
              </a:cxn>
              <a:cxn ang="0">
                <a:pos x="T2" y="T3"/>
              </a:cxn>
              <a:cxn ang="0">
                <a:pos x="T4" y="T5"/>
              </a:cxn>
              <a:cxn ang="0">
                <a:pos x="T6" y="T7"/>
              </a:cxn>
              <a:cxn ang="0">
                <a:pos x="T8" y="T9"/>
              </a:cxn>
            </a:cxnLst>
            <a:rect l="0" t="0" r="r" b="b"/>
            <a:pathLst>
              <a:path w="3360" h="3892">
                <a:moveTo>
                  <a:pt x="3360" y="0"/>
                </a:moveTo>
                <a:lnTo>
                  <a:pt x="0" y="0"/>
                </a:lnTo>
                <a:lnTo>
                  <a:pt x="0" y="3892"/>
                </a:lnTo>
                <a:lnTo>
                  <a:pt x="1097" y="3892"/>
                </a:lnTo>
                <a:lnTo>
                  <a:pt x="3360" y="0"/>
                </a:lnTo>
                <a:close/>
              </a:path>
            </a:pathLst>
          </a:custGeom>
          <a:solidFill>
            <a:schemeClr val="bg1">
              <a:lumMod val="65000"/>
              <a:lumOff val="35000"/>
              <a:alpha val="84000"/>
            </a:schemeClr>
          </a:solidFill>
          <a:ln w="6350">
            <a:noFill/>
          </a:ln>
          <a:effectLst>
            <a:outerShdw blurRad="165100" dist="38100" dir="18900000" algn="bl" rotWithShape="0">
              <a:prstClr val="black">
                <a:alpha val="9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mn-lt"/>
              <a:ea typeface="+mn-ea"/>
            </a:endParaRPr>
          </a:p>
        </p:txBody>
      </p:sp>
      <p:sp>
        <p:nvSpPr>
          <p:cNvPr id="13" name="Rectangle 12">
            <a:extLst>
              <a:ext uri="{FF2B5EF4-FFF2-40B4-BE49-F238E27FC236}">
                <a16:creationId xmlns:a16="http://schemas.microsoft.com/office/drawing/2014/main" id="{6263E6B4-7F46-4D66-9203-E61C34BC939C}"/>
              </a:ext>
            </a:extLst>
          </p:cNvPr>
          <p:cNvSpPr/>
          <p:nvPr/>
        </p:nvSpPr>
        <p:spPr>
          <a:xfrm>
            <a:off x="188227" y="1823549"/>
            <a:ext cx="2941053" cy="2031325"/>
          </a:xfrm>
          <a:prstGeom prst="rect">
            <a:avLst/>
          </a:prstGeom>
        </p:spPr>
        <p:txBody>
          <a:bodyPr wrap="square">
            <a:spAutoFit/>
          </a:bodyPr>
          <a:lstStyle/>
          <a:p>
            <a:pPr marL="0" marR="0">
              <a:spcBef>
                <a:spcPts val="0"/>
              </a:spcBef>
              <a:spcAft>
                <a:spcPts val="300"/>
              </a:spcAft>
            </a:pPr>
            <a:r>
              <a:rPr lang="en-US" sz="1400" dirty="0">
                <a:solidFill>
                  <a:schemeClr val="tx1">
                    <a:lumMod val="95000"/>
                  </a:schemeClr>
                </a:solidFill>
                <a:latin typeface="Trebuchet MS" panose="020B0603020202020204" pitchFamily="34" charset="0"/>
                <a:ea typeface="Calibri" panose="020F0502020204030204" pitchFamily="34" charset="0"/>
              </a:rPr>
              <a:t>Parametric codes for classifying solar features are computationally expensive. So, only a very small fraction of solar data has been labelled. By using these labelled examples, were able to construct deep neural network capable of rapidly labelling the remaining images. </a:t>
            </a:r>
          </a:p>
        </p:txBody>
      </p:sp>
      <p:sp>
        <p:nvSpPr>
          <p:cNvPr id="15" name="Title 4">
            <a:extLst>
              <a:ext uri="{FF2B5EF4-FFF2-40B4-BE49-F238E27FC236}">
                <a16:creationId xmlns:a16="http://schemas.microsoft.com/office/drawing/2014/main" id="{A43222BE-2266-964B-B46C-3080DEB3A3FD}"/>
              </a:ext>
            </a:extLst>
          </p:cNvPr>
          <p:cNvSpPr txBox="1">
            <a:spLocks/>
          </p:cNvSpPr>
          <p:nvPr/>
        </p:nvSpPr>
        <p:spPr bwMode="auto">
          <a:xfrm>
            <a:off x="188227" y="333038"/>
            <a:ext cx="4307305" cy="867869"/>
          </a:xfrm>
          <a:prstGeom prst="rect">
            <a:avLst/>
          </a:prstGeom>
          <a:noFill/>
          <a:ln w="9525">
            <a:noFill/>
            <a:miter lim="800000"/>
            <a:headEnd/>
            <a:tailEnd/>
          </a:ln>
        </p:spPr>
        <p:txBody>
          <a:bodyPr vert="horz" wrap="square" lIns="91386" tIns="45690" rIns="91386" bIns="45690" numCol="1" anchor="b" anchorCtr="0" compatLnSpc="1">
            <a:prstTxWarp prst="textNoShape">
              <a:avLst/>
            </a:prstTxWarp>
            <a:spAutoFit/>
          </a:bodyPr>
          <a:lstStyle>
            <a:lvl1pPr algn="l" rtl="0" fontAlgn="base">
              <a:lnSpc>
                <a:spcPct val="90000"/>
              </a:lnSpc>
              <a:spcBef>
                <a:spcPct val="0"/>
              </a:spcBef>
              <a:spcAft>
                <a:spcPct val="0"/>
              </a:spcAft>
              <a:defRPr sz="8200" b="1" cap="all" baseline="0">
                <a:solidFill>
                  <a:schemeClr val="tx1"/>
                </a:solidFill>
                <a:latin typeface="Trebuchet MS" pitchFamily="34" charset="0"/>
                <a:ea typeface="+mj-ea"/>
                <a:cs typeface="+mj-cs"/>
              </a:defRPr>
            </a:lvl1pPr>
            <a:lvl2pPr algn="l" rtl="0" fontAlgn="base">
              <a:spcBef>
                <a:spcPct val="0"/>
              </a:spcBef>
              <a:spcAft>
                <a:spcPct val="0"/>
              </a:spcAft>
              <a:defRPr sz="5332" b="1">
                <a:solidFill>
                  <a:srgbClr val="73B900"/>
                </a:solidFill>
                <a:latin typeface="Arial" charset="0"/>
              </a:defRPr>
            </a:lvl2pPr>
            <a:lvl3pPr algn="l" rtl="0" fontAlgn="base">
              <a:spcBef>
                <a:spcPct val="0"/>
              </a:spcBef>
              <a:spcAft>
                <a:spcPct val="0"/>
              </a:spcAft>
              <a:defRPr sz="5332" b="1">
                <a:solidFill>
                  <a:srgbClr val="73B900"/>
                </a:solidFill>
                <a:latin typeface="Arial" charset="0"/>
              </a:defRPr>
            </a:lvl3pPr>
            <a:lvl4pPr algn="l" rtl="0" fontAlgn="base">
              <a:spcBef>
                <a:spcPct val="0"/>
              </a:spcBef>
              <a:spcAft>
                <a:spcPct val="0"/>
              </a:spcAft>
              <a:defRPr sz="5332" b="1">
                <a:solidFill>
                  <a:srgbClr val="73B900"/>
                </a:solidFill>
                <a:latin typeface="Arial" charset="0"/>
              </a:defRPr>
            </a:lvl4pPr>
            <a:lvl5pPr algn="l" rtl="0" fontAlgn="base">
              <a:spcBef>
                <a:spcPct val="0"/>
              </a:spcBef>
              <a:spcAft>
                <a:spcPct val="0"/>
              </a:spcAft>
              <a:defRPr sz="5332" b="1">
                <a:solidFill>
                  <a:srgbClr val="73B900"/>
                </a:solidFill>
                <a:latin typeface="Arial" charset="0"/>
              </a:defRPr>
            </a:lvl5pPr>
            <a:lvl6pPr marL="761533" algn="l" rtl="0" eaLnBrk="1" fontAlgn="base" hangingPunct="1">
              <a:spcBef>
                <a:spcPct val="0"/>
              </a:spcBef>
              <a:spcAft>
                <a:spcPct val="0"/>
              </a:spcAft>
              <a:defRPr sz="5332" b="1">
                <a:solidFill>
                  <a:srgbClr val="73B900"/>
                </a:solidFill>
                <a:latin typeface="Arial" charset="0"/>
              </a:defRPr>
            </a:lvl6pPr>
            <a:lvl7pPr marL="1523065" algn="l" rtl="0" eaLnBrk="1" fontAlgn="base" hangingPunct="1">
              <a:spcBef>
                <a:spcPct val="0"/>
              </a:spcBef>
              <a:spcAft>
                <a:spcPct val="0"/>
              </a:spcAft>
              <a:defRPr sz="5332" b="1">
                <a:solidFill>
                  <a:srgbClr val="73B900"/>
                </a:solidFill>
                <a:latin typeface="Arial" charset="0"/>
              </a:defRPr>
            </a:lvl7pPr>
            <a:lvl8pPr marL="2284594" algn="l" rtl="0" eaLnBrk="1" fontAlgn="base" hangingPunct="1">
              <a:spcBef>
                <a:spcPct val="0"/>
              </a:spcBef>
              <a:spcAft>
                <a:spcPct val="0"/>
              </a:spcAft>
              <a:defRPr sz="5332" b="1">
                <a:solidFill>
                  <a:srgbClr val="73B900"/>
                </a:solidFill>
                <a:latin typeface="Arial" charset="0"/>
              </a:defRPr>
            </a:lvl8pPr>
            <a:lvl9pPr marL="3046103" algn="l" rtl="0" eaLnBrk="1" fontAlgn="base" hangingPunct="1">
              <a:spcBef>
                <a:spcPct val="0"/>
              </a:spcBef>
              <a:spcAft>
                <a:spcPct val="0"/>
              </a:spcAft>
              <a:defRPr sz="5332" b="1">
                <a:solidFill>
                  <a:srgbClr val="73B900"/>
                </a:solidFill>
                <a:latin typeface="Arial" charset="0"/>
              </a:defRPr>
            </a:lvl9pPr>
          </a:lstStyle>
          <a:p>
            <a:pPr marL="114300" indent="-114300"/>
            <a:r>
              <a:rPr lang="en-US" sz="2800" dirty="0">
                <a:effectLst>
                  <a:outerShdw blurRad="38100" dist="38100" dir="2700000" algn="tl">
                    <a:srgbClr val="000000">
                      <a:alpha val="43137"/>
                    </a:srgbClr>
                  </a:outerShdw>
                </a:effectLst>
              </a:rPr>
              <a:t>Solar activity</a:t>
            </a:r>
          </a:p>
          <a:p>
            <a:pPr marL="114300" indent="-114300"/>
            <a:r>
              <a:rPr lang="en-US" sz="2800" dirty="0">
                <a:effectLst>
                  <a:outerShdw blurRad="38100" dist="38100" dir="2700000" algn="tl">
                    <a:srgbClr val="000000">
                      <a:alpha val="43137"/>
                    </a:srgbClr>
                  </a:outerShdw>
                </a:effectLst>
              </a:rPr>
              <a:t>DETECTION</a:t>
            </a:r>
          </a:p>
        </p:txBody>
      </p:sp>
      <p:sp>
        <p:nvSpPr>
          <p:cNvPr id="16" name="Text Placeholder 3">
            <a:extLst>
              <a:ext uri="{FF2B5EF4-FFF2-40B4-BE49-F238E27FC236}">
                <a16:creationId xmlns:a16="http://schemas.microsoft.com/office/drawing/2014/main" id="{213B202D-9EC8-9349-A56D-583B911F60CC}"/>
              </a:ext>
            </a:extLst>
          </p:cNvPr>
          <p:cNvSpPr txBox="1">
            <a:spLocks/>
          </p:cNvSpPr>
          <p:nvPr/>
        </p:nvSpPr>
        <p:spPr>
          <a:xfrm>
            <a:off x="188227" y="1318523"/>
            <a:ext cx="3741516" cy="525463"/>
          </a:xfrm>
          <a:prstGeom prst="rect">
            <a:avLst/>
          </a:prstGeom>
        </p:spPr>
        <p:txBody>
          <a:bodyPr/>
          <a:lstStyle>
            <a:lvl1pPr marL="0" indent="0" algn="l" rtl="0" eaLnBrk="1" fontAlgn="base" hangingPunct="1">
              <a:lnSpc>
                <a:spcPct val="90000"/>
              </a:lnSpc>
              <a:spcBef>
                <a:spcPts val="900"/>
              </a:spcBef>
              <a:spcAft>
                <a:spcPts val="900"/>
              </a:spcAft>
              <a:buClr>
                <a:schemeClr val="bg2"/>
              </a:buClr>
              <a:buSzPct val="100000"/>
              <a:buFontTx/>
              <a:buNone/>
              <a:defRPr sz="1800" b="0">
                <a:solidFill>
                  <a:schemeClr val="bg2"/>
                </a:solidFill>
                <a:latin typeface="Trebuchet MS" pitchFamily="34" charset="0"/>
                <a:ea typeface="+mn-ea"/>
                <a:cs typeface="+mn-cs"/>
              </a:defRPr>
            </a:lvl1pPr>
            <a:lvl2pPr marL="571500" indent="0" algn="l" rtl="0" eaLnBrk="1" fontAlgn="base" hangingPunct="1">
              <a:lnSpc>
                <a:spcPct val="90000"/>
              </a:lnSpc>
              <a:spcBef>
                <a:spcPts val="900"/>
              </a:spcBef>
              <a:spcAft>
                <a:spcPts val="900"/>
              </a:spcAft>
              <a:buClr>
                <a:schemeClr val="bg2"/>
              </a:buClr>
              <a:buSzPct val="100000"/>
              <a:buFontTx/>
              <a:buNone/>
              <a:defRPr sz="1600" b="0">
                <a:solidFill>
                  <a:schemeClr val="bg2"/>
                </a:solidFill>
                <a:latin typeface="Trebuchet MS" pitchFamily="34" charset="0"/>
              </a:defRPr>
            </a:lvl2pPr>
            <a:lvl3pPr marL="1089025" indent="0" algn="l" rtl="0" eaLnBrk="1" fontAlgn="base" hangingPunct="1">
              <a:lnSpc>
                <a:spcPct val="90000"/>
              </a:lnSpc>
              <a:spcBef>
                <a:spcPts val="900"/>
              </a:spcBef>
              <a:spcAft>
                <a:spcPts val="900"/>
              </a:spcAft>
              <a:buClr>
                <a:schemeClr val="bg2"/>
              </a:buClr>
              <a:buSzPct val="100000"/>
              <a:buFontTx/>
              <a:buNone/>
              <a:defRPr sz="1400" b="0">
                <a:solidFill>
                  <a:schemeClr val="bg2"/>
                </a:solidFill>
                <a:latin typeface="Trebuchet MS" pitchFamily="34" charset="0"/>
              </a:defRPr>
            </a:lvl3pPr>
            <a:lvl4pPr marL="1774825" indent="-228600" algn="l" rtl="0" eaLnBrk="1" fontAlgn="base" hangingPunct="1">
              <a:spcBef>
                <a:spcPct val="20000"/>
              </a:spcBef>
              <a:spcAft>
                <a:spcPct val="0"/>
              </a:spcAft>
              <a:buChar char="–"/>
              <a:defRPr sz="2000">
                <a:solidFill>
                  <a:schemeClr val="bg1"/>
                </a:solidFill>
                <a:latin typeface="+mn-lt"/>
              </a:defRPr>
            </a:lvl4pPr>
            <a:lvl5pPr marL="2117725" indent="-228600" algn="l" rtl="0" eaLnBrk="1" fontAlgn="base" hangingPunct="1">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en-US" b="1" kern="0" dirty="0">
                <a:solidFill>
                  <a:schemeClr val="tx2">
                    <a:lumMod val="60000"/>
                    <a:lumOff val="40000"/>
                  </a:schemeClr>
                </a:solidFill>
              </a:rPr>
              <a:t>NASA Goddard, </a:t>
            </a:r>
            <a:r>
              <a:rPr lang="en-US" b="1" kern="0" dirty="0" err="1">
                <a:solidFill>
                  <a:schemeClr val="tx2">
                    <a:lumMod val="60000"/>
                    <a:lumOff val="40000"/>
                  </a:schemeClr>
                </a:solidFill>
              </a:rPr>
              <a:t>Altemere</a:t>
            </a:r>
            <a:r>
              <a:rPr lang="en-US" b="1" kern="0" dirty="0">
                <a:solidFill>
                  <a:schemeClr val="tx2">
                    <a:lumMod val="60000"/>
                    <a:lumOff val="40000"/>
                  </a:schemeClr>
                </a:solidFill>
              </a:rPr>
              <a:t>, NVIDIA</a:t>
            </a:r>
          </a:p>
        </p:txBody>
      </p:sp>
    </p:spTree>
    <p:extLst>
      <p:ext uri="{BB962C8B-B14F-4D97-AF65-F5344CB8AC3E}">
        <p14:creationId xmlns:p14="http://schemas.microsoft.com/office/powerpoint/2010/main" val="2874195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8D378F2-764A-6742-84B5-C33312246F59}"/>
              </a:ext>
            </a:extLst>
          </p:cNvPr>
          <p:cNvSpPr/>
          <p:nvPr/>
        </p:nvSpPr>
        <p:spPr>
          <a:xfrm>
            <a:off x="501058" y="3639894"/>
            <a:ext cx="3130047" cy="197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4E6C34BE-742E-EA47-BA18-D380E457B624}"/>
              </a:ext>
            </a:extLst>
          </p:cNvPr>
          <p:cNvSpPr>
            <a:spLocks noGrp="1"/>
          </p:cNvSpPr>
          <p:nvPr>
            <p:ph type="title"/>
          </p:nvPr>
        </p:nvSpPr>
        <p:spPr>
          <a:xfrm>
            <a:off x="119112" y="350697"/>
            <a:ext cx="3761771" cy="590931"/>
          </a:xfrm>
        </p:spPr>
        <p:txBody>
          <a:bodyPr/>
          <a:lstStyle/>
          <a:p>
            <a:r>
              <a:rPr lang="en-US" sz="2000" dirty="0"/>
              <a:t>RESULTS: </a:t>
            </a:r>
            <a:br>
              <a:rPr lang="en-US" sz="2000" dirty="0"/>
            </a:br>
            <a:r>
              <a:rPr lang="en-US" sz="2000" dirty="0"/>
              <a:t>CORONAL HOLES</a:t>
            </a:r>
          </a:p>
        </p:txBody>
      </p:sp>
      <p:sp>
        <p:nvSpPr>
          <p:cNvPr id="4" name="Text Placeholder 3">
            <a:extLst>
              <a:ext uri="{FF2B5EF4-FFF2-40B4-BE49-F238E27FC236}">
                <a16:creationId xmlns:a16="http://schemas.microsoft.com/office/drawing/2014/main" id="{F91DE468-1A2A-034E-9BCB-7AAC3FBA560D}"/>
              </a:ext>
            </a:extLst>
          </p:cNvPr>
          <p:cNvSpPr>
            <a:spLocks noGrp="1"/>
          </p:cNvSpPr>
          <p:nvPr>
            <p:ph type="body" sz="quarter" idx="10"/>
          </p:nvPr>
        </p:nvSpPr>
        <p:spPr>
          <a:xfrm>
            <a:off x="185195" y="988856"/>
            <a:ext cx="3761772" cy="644681"/>
          </a:xfrm>
        </p:spPr>
        <p:txBody>
          <a:bodyPr/>
          <a:lstStyle/>
          <a:p>
            <a:pPr>
              <a:spcBef>
                <a:spcPts val="0"/>
              </a:spcBef>
              <a:spcAft>
                <a:spcPts val="0"/>
              </a:spcAft>
            </a:pPr>
            <a:r>
              <a:rPr lang="en-US" sz="1400" b="0" dirty="0"/>
              <a:t>Michael Kirk, Raphael </a:t>
            </a:r>
            <a:r>
              <a:rPr lang="en-US" sz="1400" b="0" dirty="0" err="1"/>
              <a:t>Attie</a:t>
            </a:r>
            <a:r>
              <a:rPr lang="en-US" sz="1400" b="0" dirty="0"/>
              <a:t>, Barbara, Thompson (NASA) </a:t>
            </a:r>
          </a:p>
          <a:p>
            <a:pPr>
              <a:spcBef>
                <a:spcPts val="0"/>
              </a:spcBef>
              <a:spcAft>
                <a:spcPts val="0"/>
              </a:spcAft>
            </a:pPr>
            <a:r>
              <a:rPr lang="en-US" sz="1400" b="0" dirty="0"/>
              <a:t>David, Hall (NVIDIA)</a:t>
            </a:r>
          </a:p>
          <a:p>
            <a:pPr>
              <a:spcBef>
                <a:spcPts val="0"/>
              </a:spcBef>
              <a:spcAft>
                <a:spcPts val="0"/>
              </a:spcAft>
            </a:pPr>
            <a:r>
              <a:rPr lang="en-US" sz="1400" b="0" dirty="0"/>
              <a:t>James Stockton, Matt Penn (Altamira) </a:t>
            </a:r>
          </a:p>
          <a:p>
            <a:pPr>
              <a:spcBef>
                <a:spcPts val="0"/>
              </a:spcBef>
              <a:spcAft>
                <a:spcPts val="0"/>
              </a:spcAft>
            </a:pPr>
            <a:endParaRPr lang="en-US" sz="1400" b="0" dirty="0"/>
          </a:p>
        </p:txBody>
      </p:sp>
      <p:sp>
        <p:nvSpPr>
          <p:cNvPr id="23" name="Text Placeholder 22">
            <a:extLst>
              <a:ext uri="{FF2B5EF4-FFF2-40B4-BE49-F238E27FC236}">
                <a16:creationId xmlns:a16="http://schemas.microsoft.com/office/drawing/2014/main" id="{8DC655E8-1F8B-D641-9F7A-9C59CD384631}"/>
              </a:ext>
            </a:extLst>
          </p:cNvPr>
          <p:cNvSpPr>
            <a:spLocks noGrp="1"/>
          </p:cNvSpPr>
          <p:nvPr>
            <p:ph type="body" sz="quarter" idx="12"/>
          </p:nvPr>
        </p:nvSpPr>
        <p:spPr/>
        <p:txBody>
          <a:bodyPr numCol="1"/>
          <a:lstStyle/>
          <a:p>
            <a:r>
              <a:rPr lang="en-US" sz="1200" dirty="0"/>
              <a:t>Preliminary results based on a few hundred images</a:t>
            </a:r>
          </a:p>
        </p:txBody>
      </p:sp>
      <p:graphicFrame>
        <p:nvGraphicFramePr>
          <p:cNvPr id="28" name="Table Placeholder 25">
            <a:extLst>
              <a:ext uri="{FF2B5EF4-FFF2-40B4-BE49-F238E27FC236}">
                <a16:creationId xmlns:a16="http://schemas.microsoft.com/office/drawing/2014/main" id="{A3B57C69-755B-A14C-A5DA-E0FCCCE6DC9A}"/>
              </a:ext>
            </a:extLst>
          </p:cNvPr>
          <p:cNvGraphicFramePr>
            <a:graphicFrameLocks noGrp="1"/>
          </p:cNvGraphicFramePr>
          <p:nvPr>
            <p:ph type="tbl" sz="quarter" idx="13"/>
            <p:extLst>
              <p:ext uri="{D42A27DB-BD31-4B8C-83A1-F6EECF244321}">
                <p14:modId xmlns:p14="http://schemas.microsoft.com/office/powerpoint/2010/main" val="4128711370"/>
              </p:ext>
            </p:extLst>
          </p:nvPr>
        </p:nvGraphicFramePr>
        <p:xfrm>
          <a:off x="501058" y="1896501"/>
          <a:ext cx="3130047" cy="1554480"/>
        </p:xfrm>
        <a:graphic>
          <a:graphicData uri="http://schemas.openxmlformats.org/drawingml/2006/table">
            <a:tbl>
              <a:tblPr firstRow="1" bandRow="1">
                <a:tableStyleId>{D7AC3CCA-C797-4891-BE02-D94E43425B78}</a:tableStyleId>
              </a:tblPr>
              <a:tblGrid>
                <a:gridCol w="1193769">
                  <a:extLst>
                    <a:ext uri="{9D8B030D-6E8A-4147-A177-3AD203B41FA5}">
                      <a16:colId xmlns:a16="http://schemas.microsoft.com/office/drawing/2014/main" val="2433793008"/>
                    </a:ext>
                  </a:extLst>
                </a:gridCol>
                <a:gridCol w="1936278">
                  <a:extLst>
                    <a:ext uri="{9D8B030D-6E8A-4147-A177-3AD203B41FA5}">
                      <a16:colId xmlns:a16="http://schemas.microsoft.com/office/drawing/2014/main" val="4154954476"/>
                    </a:ext>
                  </a:extLst>
                </a:gridCol>
              </a:tblGrid>
              <a:tr h="247598">
                <a:tc>
                  <a:txBody>
                    <a:bodyPr/>
                    <a:lstStyle/>
                    <a:p>
                      <a:pPr algn="l"/>
                      <a:r>
                        <a:rPr lang="en-US" sz="1100" b="1" cap="none" spc="0" dirty="0">
                          <a:ln>
                            <a:noFill/>
                          </a:ln>
                          <a:solidFill>
                            <a:schemeClr val="bg1"/>
                          </a:solidFill>
                          <a:effectLst/>
                        </a:rPr>
                        <a:t>INPUT</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cap="none" spc="0" dirty="0">
                          <a:ln>
                            <a:noFill/>
                          </a:ln>
                          <a:solidFill>
                            <a:schemeClr val="bg1"/>
                          </a:solidFill>
                          <a:effectLst/>
                        </a:rPr>
                        <a:t>SDO AIA Image, HEK labels </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19312892"/>
                  </a:ext>
                </a:extLst>
              </a:tr>
              <a:tr h="2475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cap="none" spc="0" dirty="0">
                          <a:ln>
                            <a:noFill/>
                          </a:ln>
                          <a:solidFill>
                            <a:schemeClr val="bg1"/>
                          </a:solidFill>
                          <a:effectLst/>
                        </a:rPr>
                        <a:t>OUTPUT</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US" sz="1100" u="none" strike="noStrike" kern="0" cap="none" spc="0" normalizeH="0" baseline="0" noProof="0" dirty="0">
                          <a:ln>
                            <a:noFill/>
                          </a:ln>
                          <a:solidFill>
                            <a:schemeClr val="bg1"/>
                          </a:solidFill>
                          <a:effectLst/>
                          <a:uLnTx/>
                          <a:uFillTx/>
                        </a:rPr>
                        <a:t>DETECTION CONFIDENCE</a:t>
                      </a:r>
                      <a:endParaRPr lang="en-US" sz="1100" b="1" cap="none" spc="0" dirty="0">
                        <a:ln>
                          <a:noFill/>
                        </a:ln>
                        <a:solidFill>
                          <a:schemeClr val="bg1"/>
                        </a:solidFill>
                        <a:effectLst/>
                      </a:endParaRP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59994894"/>
                  </a:ext>
                </a:extLst>
              </a:tr>
              <a:tr h="2475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cap="none" spc="0" dirty="0">
                          <a:ln>
                            <a:noFill/>
                          </a:ln>
                          <a:solidFill>
                            <a:schemeClr val="bg1"/>
                          </a:solidFill>
                          <a:effectLst/>
                        </a:rPr>
                        <a:t>TRAINING SET</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US" sz="1100" b="0" u="none" strike="noStrike" kern="0" cap="none" spc="0" normalizeH="0" baseline="0" noProof="0" dirty="0">
                          <a:ln>
                            <a:noFill/>
                          </a:ln>
                          <a:solidFill>
                            <a:schemeClr val="bg1"/>
                          </a:solidFill>
                          <a:effectLst/>
                          <a:uLnTx/>
                          <a:uFillTx/>
                        </a:rPr>
                        <a:t>2012 </a:t>
                      </a:r>
                      <a:r>
                        <a:rPr kumimoji="0" lang="en-US" sz="1100" b="0" u="none" strike="noStrike" kern="0" cap="none" spc="0" normalizeH="0" baseline="0" noProof="0" dirty="0" err="1">
                          <a:ln>
                            <a:noFill/>
                          </a:ln>
                          <a:solidFill>
                            <a:schemeClr val="bg1"/>
                          </a:solidFill>
                          <a:effectLst/>
                          <a:uLnTx/>
                          <a:uFillTx/>
                        </a:rPr>
                        <a:t>June,July</a:t>
                      </a:r>
                      <a:r>
                        <a:rPr kumimoji="0" lang="en-US" sz="1100" b="0" u="none" strike="noStrike" kern="0" cap="none" spc="0" normalizeH="0" baseline="0" noProof="0" dirty="0">
                          <a:ln>
                            <a:noFill/>
                          </a:ln>
                          <a:solidFill>
                            <a:schemeClr val="bg1"/>
                          </a:solidFill>
                          <a:effectLst/>
                          <a:uLnTx/>
                          <a:uFillTx/>
                        </a:rPr>
                        <a:t>: 232 images</a:t>
                      </a:r>
                      <a:endParaRPr lang="en-US" sz="1100" b="0" cap="none" spc="0" dirty="0">
                        <a:ln>
                          <a:noFill/>
                        </a:ln>
                        <a:solidFill>
                          <a:schemeClr val="bg1"/>
                        </a:solidFill>
                        <a:effectLst/>
                      </a:endParaRP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2249247"/>
                  </a:ext>
                </a:extLst>
              </a:tr>
              <a:tr h="247598">
                <a:tc>
                  <a:txBody>
                    <a:bodyPr/>
                    <a:lstStyle/>
                    <a:p>
                      <a:pPr algn="l"/>
                      <a:r>
                        <a:rPr lang="en-US" sz="1100" b="1" dirty="0">
                          <a:solidFill>
                            <a:schemeClr val="bg1"/>
                          </a:solidFill>
                        </a:rPr>
                        <a:t>TEST SET</a:t>
                      </a:r>
                      <a:endParaRPr lang="en-US" sz="1100" b="1" cap="none" spc="0" dirty="0">
                        <a:ln>
                          <a:noFill/>
                        </a:ln>
                        <a:solidFill>
                          <a:schemeClr val="bg1"/>
                        </a:solidFill>
                        <a:effectLst/>
                      </a:endParaRP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100" dirty="0">
                          <a:solidFill>
                            <a:schemeClr val="bg1"/>
                          </a:solidFill>
                        </a:rPr>
                        <a:t>2012 June, July: 58 images</a:t>
                      </a:r>
                      <a:endParaRPr lang="en-US" sz="1100" b="1" cap="none" spc="0" dirty="0">
                        <a:ln>
                          <a:noFill/>
                        </a:ln>
                        <a:solidFill>
                          <a:schemeClr val="bg1"/>
                        </a:solidFill>
                        <a:effectLst/>
                      </a:endParaRP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6673470"/>
                  </a:ext>
                </a:extLst>
              </a:tr>
              <a:tr h="247598">
                <a:tc>
                  <a:txBody>
                    <a:bodyPr/>
                    <a:lstStyle/>
                    <a:p>
                      <a:pPr algn="l"/>
                      <a:r>
                        <a:rPr lang="en-US" sz="1100" b="1" cap="none" spc="0" dirty="0">
                          <a:ln>
                            <a:noFill/>
                          </a:ln>
                          <a:solidFill>
                            <a:schemeClr val="bg1"/>
                          </a:solidFill>
                          <a:effectLst/>
                        </a:rPr>
                        <a:t>NETWORK</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100" cap="none" spc="0" dirty="0">
                          <a:ln>
                            <a:noFill/>
                          </a:ln>
                          <a:solidFill>
                            <a:schemeClr val="bg1"/>
                          </a:solidFill>
                          <a:effectLst/>
                        </a:rPr>
                        <a:t>U-NET</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42644235"/>
                  </a:ext>
                </a:extLst>
              </a:tr>
              <a:tr h="247598">
                <a:tc>
                  <a:txBody>
                    <a:bodyPr/>
                    <a:lstStyle/>
                    <a:p>
                      <a:pPr algn="l"/>
                      <a:r>
                        <a:rPr lang="en-US" sz="1100" b="1" cap="none" spc="0" dirty="0">
                          <a:ln>
                            <a:noFill/>
                          </a:ln>
                          <a:solidFill>
                            <a:schemeClr val="bg1"/>
                          </a:solidFill>
                          <a:effectLst/>
                        </a:rPr>
                        <a:t>TRAINING TIME</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100" cap="none" spc="0" dirty="0">
                          <a:ln>
                            <a:noFill/>
                          </a:ln>
                          <a:solidFill>
                            <a:schemeClr val="bg1"/>
                          </a:solidFill>
                          <a:effectLst/>
                        </a:rPr>
                        <a:t>15 minutes, 1 V100 GPU </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21997834"/>
                  </a:ext>
                </a:extLst>
              </a:tr>
            </a:tbl>
          </a:graphicData>
        </a:graphic>
      </p:graphicFrame>
      <p:pic>
        <p:nvPicPr>
          <p:cNvPr id="6" name="Picture 5">
            <a:extLst>
              <a:ext uri="{FF2B5EF4-FFF2-40B4-BE49-F238E27FC236}">
                <a16:creationId xmlns:a16="http://schemas.microsoft.com/office/drawing/2014/main" id="{D498D0F2-41E0-F543-9F8F-A15801508C9E}"/>
              </a:ext>
            </a:extLst>
          </p:cNvPr>
          <p:cNvPicPr>
            <a:picLocks noChangeAspect="1"/>
          </p:cNvPicPr>
          <p:nvPr/>
        </p:nvPicPr>
        <p:blipFill>
          <a:blip r:embed="rId3"/>
          <a:stretch>
            <a:fillRect/>
          </a:stretch>
        </p:blipFill>
        <p:spPr>
          <a:xfrm>
            <a:off x="4571225" y="88527"/>
            <a:ext cx="5650250" cy="5624092"/>
          </a:xfrm>
          <a:prstGeom prst="rect">
            <a:avLst/>
          </a:prstGeom>
        </p:spPr>
      </p:pic>
      <p:pic>
        <p:nvPicPr>
          <p:cNvPr id="16" name="Content Placeholder 15">
            <a:extLst>
              <a:ext uri="{FF2B5EF4-FFF2-40B4-BE49-F238E27FC236}">
                <a16:creationId xmlns:a16="http://schemas.microsoft.com/office/drawing/2014/main" id="{A0DBCDB8-F15E-F345-8BA3-A17E45807E1D}"/>
              </a:ext>
            </a:extLst>
          </p:cNvPr>
          <p:cNvPicPr>
            <a:picLocks noGrp="1" noChangeAspect="1"/>
          </p:cNvPicPr>
          <p:nvPr>
            <p:ph idx="1"/>
          </p:nvPr>
        </p:nvPicPr>
        <p:blipFill>
          <a:blip r:embed="rId4"/>
          <a:stretch>
            <a:fillRect/>
          </a:stretch>
        </p:blipFill>
        <p:spPr>
          <a:xfrm>
            <a:off x="679105" y="3639894"/>
            <a:ext cx="2641786" cy="1978268"/>
          </a:xfrm>
        </p:spPr>
      </p:pic>
      <p:sp>
        <p:nvSpPr>
          <p:cNvPr id="18" name="Rectangle 17">
            <a:extLst>
              <a:ext uri="{FF2B5EF4-FFF2-40B4-BE49-F238E27FC236}">
                <a16:creationId xmlns:a16="http://schemas.microsoft.com/office/drawing/2014/main" id="{E31E77A6-18B2-AD4E-8B01-F0B5DC3694AF}"/>
              </a:ext>
            </a:extLst>
          </p:cNvPr>
          <p:cNvSpPr/>
          <p:nvPr/>
        </p:nvSpPr>
        <p:spPr>
          <a:xfrm>
            <a:off x="502196" y="3613110"/>
            <a:ext cx="747870" cy="338554"/>
          </a:xfrm>
          <a:prstGeom prst="rect">
            <a:avLst/>
          </a:prstGeom>
        </p:spPr>
        <p:txBody>
          <a:bodyPr wrap="square">
            <a:spAutoFit/>
          </a:bodyPr>
          <a:lstStyle/>
          <a:p>
            <a:pPr algn="ctr"/>
            <a:r>
              <a:rPr lang="en-US" sz="1600" b="1" dirty="0"/>
              <a:t>Input</a:t>
            </a:r>
          </a:p>
        </p:txBody>
      </p:sp>
    </p:spTree>
    <p:extLst>
      <p:ext uri="{BB962C8B-B14F-4D97-AF65-F5344CB8AC3E}">
        <p14:creationId xmlns:p14="http://schemas.microsoft.com/office/powerpoint/2010/main" val="3222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8D378F2-764A-6742-84B5-C33312246F59}"/>
              </a:ext>
            </a:extLst>
          </p:cNvPr>
          <p:cNvSpPr/>
          <p:nvPr/>
        </p:nvSpPr>
        <p:spPr>
          <a:xfrm>
            <a:off x="501058" y="3639894"/>
            <a:ext cx="3130047" cy="197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4E6C34BE-742E-EA47-BA18-D380E457B624}"/>
              </a:ext>
            </a:extLst>
          </p:cNvPr>
          <p:cNvSpPr>
            <a:spLocks noGrp="1"/>
          </p:cNvSpPr>
          <p:nvPr>
            <p:ph type="title"/>
          </p:nvPr>
        </p:nvSpPr>
        <p:spPr>
          <a:xfrm>
            <a:off x="119112" y="350697"/>
            <a:ext cx="3761771" cy="590931"/>
          </a:xfrm>
        </p:spPr>
        <p:txBody>
          <a:bodyPr/>
          <a:lstStyle/>
          <a:p>
            <a:r>
              <a:rPr lang="en-US" sz="2000" dirty="0"/>
              <a:t>RESULTS:</a:t>
            </a:r>
            <a:br>
              <a:rPr lang="en-US" sz="2000" dirty="0"/>
            </a:br>
            <a:r>
              <a:rPr lang="en-US" sz="2000" dirty="0"/>
              <a:t> ACTIVE REGIONS</a:t>
            </a:r>
          </a:p>
        </p:txBody>
      </p:sp>
      <p:sp>
        <p:nvSpPr>
          <p:cNvPr id="4" name="Text Placeholder 3">
            <a:extLst>
              <a:ext uri="{FF2B5EF4-FFF2-40B4-BE49-F238E27FC236}">
                <a16:creationId xmlns:a16="http://schemas.microsoft.com/office/drawing/2014/main" id="{F91DE468-1A2A-034E-9BCB-7AAC3FBA560D}"/>
              </a:ext>
            </a:extLst>
          </p:cNvPr>
          <p:cNvSpPr>
            <a:spLocks noGrp="1"/>
          </p:cNvSpPr>
          <p:nvPr>
            <p:ph type="body" sz="quarter" idx="10"/>
          </p:nvPr>
        </p:nvSpPr>
        <p:spPr>
          <a:xfrm>
            <a:off x="185195" y="988856"/>
            <a:ext cx="3761772" cy="644681"/>
          </a:xfrm>
        </p:spPr>
        <p:txBody>
          <a:bodyPr/>
          <a:lstStyle/>
          <a:p>
            <a:pPr>
              <a:spcBef>
                <a:spcPts val="0"/>
              </a:spcBef>
              <a:spcAft>
                <a:spcPts val="0"/>
              </a:spcAft>
            </a:pPr>
            <a:r>
              <a:rPr lang="en-US" sz="1400" b="0" dirty="0"/>
              <a:t>Michael Kirk, Raphael </a:t>
            </a:r>
            <a:r>
              <a:rPr lang="en-US" sz="1400" b="0" dirty="0" err="1"/>
              <a:t>Attie</a:t>
            </a:r>
            <a:r>
              <a:rPr lang="en-US" sz="1400" b="0" dirty="0"/>
              <a:t>, Barbara, Thompson (NASA) </a:t>
            </a:r>
          </a:p>
          <a:p>
            <a:pPr>
              <a:spcBef>
                <a:spcPts val="0"/>
              </a:spcBef>
              <a:spcAft>
                <a:spcPts val="0"/>
              </a:spcAft>
            </a:pPr>
            <a:r>
              <a:rPr lang="en-US" sz="1400" b="0" dirty="0"/>
              <a:t>David, Hall (NVIDIA)</a:t>
            </a:r>
          </a:p>
          <a:p>
            <a:pPr>
              <a:spcBef>
                <a:spcPts val="0"/>
              </a:spcBef>
              <a:spcAft>
                <a:spcPts val="0"/>
              </a:spcAft>
            </a:pPr>
            <a:r>
              <a:rPr lang="en-US" sz="1400" b="0" dirty="0"/>
              <a:t>James Stockton, Matt Penn (Altamira) </a:t>
            </a:r>
          </a:p>
          <a:p>
            <a:pPr>
              <a:spcBef>
                <a:spcPts val="0"/>
              </a:spcBef>
              <a:spcAft>
                <a:spcPts val="0"/>
              </a:spcAft>
            </a:pPr>
            <a:endParaRPr lang="en-US" sz="1400" b="0" dirty="0"/>
          </a:p>
        </p:txBody>
      </p:sp>
      <p:sp>
        <p:nvSpPr>
          <p:cNvPr id="23" name="Text Placeholder 22">
            <a:extLst>
              <a:ext uri="{FF2B5EF4-FFF2-40B4-BE49-F238E27FC236}">
                <a16:creationId xmlns:a16="http://schemas.microsoft.com/office/drawing/2014/main" id="{8DC655E8-1F8B-D641-9F7A-9C59CD384631}"/>
              </a:ext>
            </a:extLst>
          </p:cNvPr>
          <p:cNvSpPr>
            <a:spLocks noGrp="1"/>
          </p:cNvSpPr>
          <p:nvPr>
            <p:ph type="body" sz="quarter" idx="12"/>
          </p:nvPr>
        </p:nvSpPr>
        <p:spPr/>
        <p:txBody>
          <a:bodyPr numCol="1"/>
          <a:lstStyle/>
          <a:p>
            <a:r>
              <a:rPr lang="en-US" sz="1200" dirty="0"/>
              <a:t>Preliminary results based on a few hundred images</a:t>
            </a:r>
          </a:p>
        </p:txBody>
      </p:sp>
      <p:graphicFrame>
        <p:nvGraphicFramePr>
          <p:cNvPr id="28" name="Table Placeholder 25">
            <a:extLst>
              <a:ext uri="{FF2B5EF4-FFF2-40B4-BE49-F238E27FC236}">
                <a16:creationId xmlns:a16="http://schemas.microsoft.com/office/drawing/2014/main" id="{A3B57C69-755B-A14C-A5DA-E0FCCCE6DC9A}"/>
              </a:ext>
            </a:extLst>
          </p:cNvPr>
          <p:cNvGraphicFramePr>
            <a:graphicFrameLocks noGrp="1"/>
          </p:cNvGraphicFramePr>
          <p:nvPr>
            <p:ph type="tbl" sz="quarter" idx="13"/>
            <p:extLst/>
          </p:nvPr>
        </p:nvGraphicFramePr>
        <p:xfrm>
          <a:off x="501058" y="1896501"/>
          <a:ext cx="3130047" cy="1554480"/>
        </p:xfrm>
        <a:graphic>
          <a:graphicData uri="http://schemas.openxmlformats.org/drawingml/2006/table">
            <a:tbl>
              <a:tblPr firstRow="1" bandRow="1">
                <a:tableStyleId>{D7AC3CCA-C797-4891-BE02-D94E43425B78}</a:tableStyleId>
              </a:tblPr>
              <a:tblGrid>
                <a:gridCol w="1193769">
                  <a:extLst>
                    <a:ext uri="{9D8B030D-6E8A-4147-A177-3AD203B41FA5}">
                      <a16:colId xmlns:a16="http://schemas.microsoft.com/office/drawing/2014/main" val="2433793008"/>
                    </a:ext>
                  </a:extLst>
                </a:gridCol>
                <a:gridCol w="1936278">
                  <a:extLst>
                    <a:ext uri="{9D8B030D-6E8A-4147-A177-3AD203B41FA5}">
                      <a16:colId xmlns:a16="http://schemas.microsoft.com/office/drawing/2014/main" val="4154954476"/>
                    </a:ext>
                  </a:extLst>
                </a:gridCol>
              </a:tblGrid>
              <a:tr h="247598">
                <a:tc>
                  <a:txBody>
                    <a:bodyPr/>
                    <a:lstStyle/>
                    <a:p>
                      <a:pPr algn="l"/>
                      <a:r>
                        <a:rPr lang="en-US" sz="1100" b="1" cap="none" spc="0" dirty="0">
                          <a:ln>
                            <a:noFill/>
                          </a:ln>
                          <a:solidFill>
                            <a:schemeClr val="bg1"/>
                          </a:solidFill>
                          <a:effectLst/>
                        </a:rPr>
                        <a:t>INPUT</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cap="none" spc="0" dirty="0">
                          <a:ln>
                            <a:noFill/>
                          </a:ln>
                          <a:solidFill>
                            <a:schemeClr val="bg1"/>
                          </a:solidFill>
                          <a:effectLst/>
                        </a:rPr>
                        <a:t>SDO AIA Image, HEK labels </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19312892"/>
                  </a:ext>
                </a:extLst>
              </a:tr>
              <a:tr h="2475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cap="none" spc="0" dirty="0">
                          <a:ln>
                            <a:noFill/>
                          </a:ln>
                          <a:solidFill>
                            <a:schemeClr val="bg1"/>
                          </a:solidFill>
                          <a:effectLst/>
                        </a:rPr>
                        <a:t>OUTPUT</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US" sz="1100" u="none" strike="noStrike" kern="0" cap="none" spc="0" normalizeH="0" baseline="0" noProof="0" dirty="0">
                          <a:ln>
                            <a:noFill/>
                          </a:ln>
                          <a:solidFill>
                            <a:schemeClr val="bg1"/>
                          </a:solidFill>
                          <a:effectLst/>
                          <a:uLnTx/>
                          <a:uFillTx/>
                        </a:rPr>
                        <a:t>DETECTION CONFIDENCE</a:t>
                      </a:r>
                      <a:endParaRPr lang="en-US" sz="1100" b="1" cap="none" spc="0" dirty="0">
                        <a:ln>
                          <a:noFill/>
                        </a:ln>
                        <a:solidFill>
                          <a:schemeClr val="bg1"/>
                        </a:solidFill>
                        <a:effectLst/>
                      </a:endParaRP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59994894"/>
                  </a:ext>
                </a:extLst>
              </a:tr>
              <a:tr h="2475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cap="none" spc="0" dirty="0">
                          <a:ln>
                            <a:noFill/>
                          </a:ln>
                          <a:solidFill>
                            <a:schemeClr val="bg1"/>
                          </a:solidFill>
                          <a:effectLst/>
                        </a:rPr>
                        <a:t>TRAINING SET</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en-US" sz="1100" b="0" u="none" strike="noStrike" kern="0" cap="none" spc="0" normalizeH="0" baseline="0" noProof="0" dirty="0">
                          <a:ln>
                            <a:noFill/>
                          </a:ln>
                          <a:solidFill>
                            <a:schemeClr val="bg1"/>
                          </a:solidFill>
                          <a:effectLst/>
                          <a:uLnTx/>
                          <a:uFillTx/>
                        </a:rPr>
                        <a:t>2012 </a:t>
                      </a:r>
                      <a:r>
                        <a:rPr kumimoji="0" lang="en-US" sz="1100" b="0" u="none" strike="noStrike" kern="0" cap="none" spc="0" normalizeH="0" baseline="0" noProof="0" dirty="0" err="1">
                          <a:ln>
                            <a:noFill/>
                          </a:ln>
                          <a:solidFill>
                            <a:schemeClr val="bg1"/>
                          </a:solidFill>
                          <a:effectLst/>
                          <a:uLnTx/>
                          <a:uFillTx/>
                        </a:rPr>
                        <a:t>June,July</a:t>
                      </a:r>
                      <a:r>
                        <a:rPr kumimoji="0" lang="en-US" sz="1100" b="0" u="none" strike="noStrike" kern="0" cap="none" spc="0" normalizeH="0" baseline="0" noProof="0" dirty="0">
                          <a:ln>
                            <a:noFill/>
                          </a:ln>
                          <a:solidFill>
                            <a:schemeClr val="bg1"/>
                          </a:solidFill>
                          <a:effectLst/>
                          <a:uLnTx/>
                          <a:uFillTx/>
                        </a:rPr>
                        <a:t>: 232 images</a:t>
                      </a:r>
                      <a:endParaRPr lang="en-US" sz="1100" b="0" cap="none" spc="0" dirty="0">
                        <a:ln>
                          <a:noFill/>
                        </a:ln>
                        <a:solidFill>
                          <a:schemeClr val="bg1"/>
                        </a:solidFill>
                        <a:effectLst/>
                      </a:endParaRP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2249247"/>
                  </a:ext>
                </a:extLst>
              </a:tr>
              <a:tr h="247598">
                <a:tc>
                  <a:txBody>
                    <a:bodyPr/>
                    <a:lstStyle/>
                    <a:p>
                      <a:pPr algn="l"/>
                      <a:r>
                        <a:rPr lang="en-US" sz="1100" b="1" dirty="0">
                          <a:solidFill>
                            <a:schemeClr val="bg1"/>
                          </a:solidFill>
                        </a:rPr>
                        <a:t>TEST SET</a:t>
                      </a:r>
                      <a:endParaRPr lang="en-US" sz="1100" b="1" cap="none" spc="0" dirty="0">
                        <a:ln>
                          <a:noFill/>
                        </a:ln>
                        <a:solidFill>
                          <a:schemeClr val="bg1"/>
                        </a:solidFill>
                        <a:effectLst/>
                      </a:endParaRP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100" dirty="0">
                          <a:solidFill>
                            <a:schemeClr val="bg1"/>
                          </a:solidFill>
                        </a:rPr>
                        <a:t>2012 June, July: 58 images</a:t>
                      </a:r>
                      <a:endParaRPr lang="en-US" sz="1100" b="1" cap="none" spc="0" dirty="0">
                        <a:ln>
                          <a:noFill/>
                        </a:ln>
                        <a:solidFill>
                          <a:schemeClr val="bg1"/>
                        </a:solidFill>
                        <a:effectLst/>
                      </a:endParaRP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6673470"/>
                  </a:ext>
                </a:extLst>
              </a:tr>
              <a:tr h="247598">
                <a:tc>
                  <a:txBody>
                    <a:bodyPr/>
                    <a:lstStyle/>
                    <a:p>
                      <a:pPr algn="l"/>
                      <a:r>
                        <a:rPr lang="en-US" sz="1100" b="1" cap="none" spc="0" dirty="0">
                          <a:ln>
                            <a:noFill/>
                          </a:ln>
                          <a:solidFill>
                            <a:schemeClr val="bg1"/>
                          </a:solidFill>
                          <a:effectLst/>
                        </a:rPr>
                        <a:t>NETWORK</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100" cap="none" spc="0" dirty="0">
                          <a:ln>
                            <a:noFill/>
                          </a:ln>
                          <a:solidFill>
                            <a:schemeClr val="bg1"/>
                          </a:solidFill>
                          <a:effectLst/>
                        </a:rPr>
                        <a:t>U-NET</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42644235"/>
                  </a:ext>
                </a:extLst>
              </a:tr>
              <a:tr h="247598">
                <a:tc>
                  <a:txBody>
                    <a:bodyPr/>
                    <a:lstStyle/>
                    <a:p>
                      <a:pPr algn="l"/>
                      <a:r>
                        <a:rPr lang="en-US" sz="1100" b="1" cap="none" spc="0" dirty="0">
                          <a:ln>
                            <a:noFill/>
                          </a:ln>
                          <a:solidFill>
                            <a:schemeClr val="bg1"/>
                          </a:solidFill>
                          <a:effectLst/>
                        </a:rPr>
                        <a:t>TRAINING TIME</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100" cap="none" spc="0" dirty="0">
                          <a:ln>
                            <a:noFill/>
                          </a:ln>
                          <a:solidFill>
                            <a:schemeClr val="bg1"/>
                          </a:solidFill>
                          <a:effectLst/>
                        </a:rPr>
                        <a:t>15 minutes, 1 V100 GPU </a:t>
                      </a:r>
                    </a:p>
                  </a:txBody>
                  <a:tcPr marL="89980" marR="899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21997834"/>
                  </a:ext>
                </a:extLst>
              </a:tr>
            </a:tbl>
          </a:graphicData>
        </a:graphic>
      </p:graphicFrame>
      <p:pic>
        <p:nvPicPr>
          <p:cNvPr id="16" name="Content Placeholder 15">
            <a:extLst>
              <a:ext uri="{FF2B5EF4-FFF2-40B4-BE49-F238E27FC236}">
                <a16:creationId xmlns:a16="http://schemas.microsoft.com/office/drawing/2014/main" id="{A0DBCDB8-F15E-F345-8BA3-A17E45807E1D}"/>
              </a:ext>
            </a:extLst>
          </p:cNvPr>
          <p:cNvPicPr>
            <a:picLocks noGrp="1" noChangeAspect="1"/>
          </p:cNvPicPr>
          <p:nvPr>
            <p:ph idx="1"/>
          </p:nvPr>
        </p:nvPicPr>
        <p:blipFill>
          <a:blip r:embed="rId3"/>
          <a:stretch>
            <a:fillRect/>
          </a:stretch>
        </p:blipFill>
        <p:spPr>
          <a:xfrm>
            <a:off x="679105" y="3639894"/>
            <a:ext cx="2641786" cy="1978268"/>
          </a:xfrm>
        </p:spPr>
      </p:pic>
      <p:sp>
        <p:nvSpPr>
          <p:cNvPr id="18" name="Rectangle 17">
            <a:extLst>
              <a:ext uri="{FF2B5EF4-FFF2-40B4-BE49-F238E27FC236}">
                <a16:creationId xmlns:a16="http://schemas.microsoft.com/office/drawing/2014/main" id="{E31E77A6-18B2-AD4E-8B01-F0B5DC3694AF}"/>
              </a:ext>
            </a:extLst>
          </p:cNvPr>
          <p:cNvSpPr/>
          <p:nvPr/>
        </p:nvSpPr>
        <p:spPr>
          <a:xfrm>
            <a:off x="502196" y="3613110"/>
            <a:ext cx="747870" cy="338554"/>
          </a:xfrm>
          <a:prstGeom prst="rect">
            <a:avLst/>
          </a:prstGeom>
        </p:spPr>
        <p:txBody>
          <a:bodyPr wrap="square">
            <a:spAutoFit/>
          </a:bodyPr>
          <a:lstStyle/>
          <a:p>
            <a:pPr algn="ctr"/>
            <a:r>
              <a:rPr lang="en-US" sz="1600" b="1" dirty="0"/>
              <a:t>Input</a:t>
            </a:r>
          </a:p>
        </p:txBody>
      </p:sp>
      <p:pic>
        <p:nvPicPr>
          <p:cNvPr id="5" name="Picture 4">
            <a:extLst>
              <a:ext uri="{FF2B5EF4-FFF2-40B4-BE49-F238E27FC236}">
                <a16:creationId xmlns:a16="http://schemas.microsoft.com/office/drawing/2014/main" id="{3CA9C38D-892A-4948-848F-16E5B3013357}"/>
              </a:ext>
            </a:extLst>
          </p:cNvPr>
          <p:cNvPicPr>
            <a:picLocks noChangeAspect="1"/>
          </p:cNvPicPr>
          <p:nvPr/>
        </p:nvPicPr>
        <p:blipFill>
          <a:blip r:embed="rId4"/>
          <a:stretch>
            <a:fillRect/>
          </a:stretch>
        </p:blipFill>
        <p:spPr>
          <a:xfrm>
            <a:off x="4938885" y="154365"/>
            <a:ext cx="2667174" cy="2694206"/>
          </a:xfrm>
          <a:prstGeom prst="rect">
            <a:avLst/>
          </a:prstGeom>
        </p:spPr>
      </p:pic>
      <p:pic>
        <p:nvPicPr>
          <p:cNvPr id="8" name="Picture 7">
            <a:extLst>
              <a:ext uri="{FF2B5EF4-FFF2-40B4-BE49-F238E27FC236}">
                <a16:creationId xmlns:a16="http://schemas.microsoft.com/office/drawing/2014/main" id="{A5E7157D-9441-2D47-93D7-384E40BCC945}"/>
              </a:ext>
            </a:extLst>
          </p:cNvPr>
          <p:cNvPicPr>
            <a:picLocks noChangeAspect="1"/>
          </p:cNvPicPr>
          <p:nvPr/>
        </p:nvPicPr>
        <p:blipFill>
          <a:blip r:embed="rId5"/>
          <a:stretch>
            <a:fillRect/>
          </a:stretch>
        </p:blipFill>
        <p:spPr>
          <a:xfrm>
            <a:off x="7526332" y="2730043"/>
            <a:ext cx="2666890" cy="2666890"/>
          </a:xfrm>
          <a:prstGeom prst="rect">
            <a:avLst/>
          </a:prstGeom>
        </p:spPr>
      </p:pic>
      <p:pic>
        <p:nvPicPr>
          <p:cNvPr id="10" name="Picture 9">
            <a:extLst>
              <a:ext uri="{FF2B5EF4-FFF2-40B4-BE49-F238E27FC236}">
                <a16:creationId xmlns:a16="http://schemas.microsoft.com/office/drawing/2014/main" id="{0948B77D-1AFB-084D-B3ED-6FC4AFCA5C9C}"/>
              </a:ext>
            </a:extLst>
          </p:cNvPr>
          <p:cNvPicPr>
            <a:picLocks noChangeAspect="1"/>
          </p:cNvPicPr>
          <p:nvPr/>
        </p:nvPicPr>
        <p:blipFill rotWithShape="1">
          <a:blip r:embed="rId6"/>
          <a:srcRect b="3420"/>
          <a:stretch/>
        </p:blipFill>
        <p:spPr>
          <a:xfrm>
            <a:off x="7549481" y="154365"/>
            <a:ext cx="2649051" cy="2575678"/>
          </a:xfrm>
          <a:prstGeom prst="rect">
            <a:avLst/>
          </a:prstGeom>
        </p:spPr>
      </p:pic>
      <p:pic>
        <p:nvPicPr>
          <p:cNvPr id="12" name="Picture 11">
            <a:extLst>
              <a:ext uri="{FF2B5EF4-FFF2-40B4-BE49-F238E27FC236}">
                <a16:creationId xmlns:a16="http://schemas.microsoft.com/office/drawing/2014/main" id="{DB4FCDC2-8347-9045-A1C7-D15410A05288}"/>
              </a:ext>
            </a:extLst>
          </p:cNvPr>
          <p:cNvPicPr>
            <a:picLocks noChangeAspect="1"/>
          </p:cNvPicPr>
          <p:nvPr/>
        </p:nvPicPr>
        <p:blipFill>
          <a:blip r:embed="rId7"/>
          <a:stretch>
            <a:fillRect/>
          </a:stretch>
        </p:blipFill>
        <p:spPr>
          <a:xfrm>
            <a:off x="4937871" y="2730043"/>
            <a:ext cx="2648991" cy="2666890"/>
          </a:xfrm>
          <a:prstGeom prst="rect">
            <a:avLst/>
          </a:prstGeom>
        </p:spPr>
      </p:pic>
    </p:spTree>
    <p:extLst>
      <p:ext uri="{BB962C8B-B14F-4D97-AF65-F5344CB8AC3E}">
        <p14:creationId xmlns:p14="http://schemas.microsoft.com/office/powerpoint/2010/main" val="3403485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906B9B-ED9E-BE4D-A2AC-AB3A6BE4BE8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63000"/>
                    </a14:imgEffect>
                    <a14:imgEffect>
                      <a14:colorTemperature colorTemp="11397"/>
                    </a14:imgEffect>
                  </a14:imgLayer>
                </a14:imgProps>
              </a:ext>
            </a:extLst>
          </a:blip>
          <a:stretch>
            <a:fillRect/>
          </a:stretch>
        </p:blipFill>
        <p:spPr>
          <a:xfrm>
            <a:off x="0" y="0"/>
            <a:ext cx="10972800" cy="6172200"/>
          </a:xfrm>
          <a:prstGeom prst="rect">
            <a:avLst/>
          </a:prstGeom>
        </p:spPr>
      </p:pic>
      <p:sp>
        <p:nvSpPr>
          <p:cNvPr id="9" name="Freeform 5">
            <a:extLst>
              <a:ext uri="{FF2B5EF4-FFF2-40B4-BE49-F238E27FC236}">
                <a16:creationId xmlns:a16="http://schemas.microsoft.com/office/drawing/2014/main" id="{3A945957-67E1-4D0F-A698-DB3EBF998D78}"/>
              </a:ext>
            </a:extLst>
          </p:cNvPr>
          <p:cNvSpPr>
            <a:spLocks/>
          </p:cNvSpPr>
          <p:nvPr/>
        </p:nvSpPr>
        <p:spPr bwMode="auto">
          <a:xfrm>
            <a:off x="0" y="-3175"/>
            <a:ext cx="5334000" cy="6178550"/>
          </a:xfrm>
          <a:custGeom>
            <a:avLst/>
            <a:gdLst>
              <a:gd name="T0" fmla="*/ 3360 w 3360"/>
              <a:gd name="T1" fmla="*/ 0 h 3892"/>
              <a:gd name="T2" fmla="*/ 0 w 3360"/>
              <a:gd name="T3" fmla="*/ 0 h 3892"/>
              <a:gd name="T4" fmla="*/ 0 w 3360"/>
              <a:gd name="T5" fmla="*/ 3892 h 3892"/>
              <a:gd name="T6" fmla="*/ 1097 w 3360"/>
              <a:gd name="T7" fmla="*/ 3892 h 3892"/>
              <a:gd name="T8" fmla="*/ 3360 w 3360"/>
              <a:gd name="T9" fmla="*/ 0 h 3892"/>
            </a:gdLst>
            <a:ahLst/>
            <a:cxnLst>
              <a:cxn ang="0">
                <a:pos x="T0" y="T1"/>
              </a:cxn>
              <a:cxn ang="0">
                <a:pos x="T2" y="T3"/>
              </a:cxn>
              <a:cxn ang="0">
                <a:pos x="T4" y="T5"/>
              </a:cxn>
              <a:cxn ang="0">
                <a:pos x="T6" y="T7"/>
              </a:cxn>
              <a:cxn ang="0">
                <a:pos x="T8" y="T9"/>
              </a:cxn>
            </a:cxnLst>
            <a:rect l="0" t="0" r="r" b="b"/>
            <a:pathLst>
              <a:path w="3360" h="3892">
                <a:moveTo>
                  <a:pt x="3360" y="0"/>
                </a:moveTo>
                <a:lnTo>
                  <a:pt x="0" y="0"/>
                </a:lnTo>
                <a:lnTo>
                  <a:pt x="0" y="3892"/>
                </a:lnTo>
                <a:lnTo>
                  <a:pt x="1097" y="3892"/>
                </a:lnTo>
                <a:lnTo>
                  <a:pt x="3360" y="0"/>
                </a:lnTo>
                <a:close/>
              </a:path>
            </a:pathLst>
          </a:custGeom>
          <a:solidFill>
            <a:schemeClr val="bg1">
              <a:lumMod val="95000"/>
              <a:lumOff val="5000"/>
              <a:alpha val="61000"/>
            </a:schemeClr>
          </a:solidFill>
          <a:ln w="6350">
            <a:noFill/>
          </a:ln>
          <a:effectLst>
            <a:outerShdw blurRad="165100" dist="38100" dir="18900000" algn="bl" rotWithShape="0">
              <a:prstClr val="black">
                <a:alpha val="9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mn-lt"/>
              <a:ea typeface="+mn-ea"/>
            </a:endParaRPr>
          </a:p>
        </p:txBody>
      </p:sp>
      <p:sp>
        <p:nvSpPr>
          <p:cNvPr id="10" name="Title 4">
            <a:extLst>
              <a:ext uri="{FF2B5EF4-FFF2-40B4-BE49-F238E27FC236}">
                <a16:creationId xmlns:a16="http://schemas.microsoft.com/office/drawing/2014/main" id="{833CD93F-BF60-4835-A9A1-90CE98A3B35E}"/>
              </a:ext>
            </a:extLst>
          </p:cNvPr>
          <p:cNvSpPr txBox="1">
            <a:spLocks/>
          </p:cNvSpPr>
          <p:nvPr/>
        </p:nvSpPr>
        <p:spPr bwMode="auto">
          <a:xfrm>
            <a:off x="156676" y="142788"/>
            <a:ext cx="4307305" cy="1255668"/>
          </a:xfrm>
          <a:prstGeom prst="rect">
            <a:avLst/>
          </a:prstGeom>
          <a:noFill/>
          <a:ln w="9525">
            <a:noFill/>
            <a:miter lim="800000"/>
            <a:headEnd/>
            <a:tailEnd/>
          </a:ln>
        </p:spPr>
        <p:txBody>
          <a:bodyPr vert="horz" wrap="square" lIns="91386" tIns="45690" rIns="91386" bIns="45690" numCol="1" anchor="b" anchorCtr="0" compatLnSpc="1">
            <a:prstTxWarp prst="textNoShape">
              <a:avLst/>
            </a:prstTxWarp>
            <a:spAutoFit/>
          </a:bodyPr>
          <a:lstStyle>
            <a:lvl1pPr algn="l" rtl="0" fontAlgn="base">
              <a:lnSpc>
                <a:spcPct val="90000"/>
              </a:lnSpc>
              <a:spcBef>
                <a:spcPct val="0"/>
              </a:spcBef>
              <a:spcAft>
                <a:spcPct val="0"/>
              </a:spcAft>
              <a:defRPr sz="8200" b="1" cap="all" baseline="0">
                <a:solidFill>
                  <a:schemeClr val="tx1"/>
                </a:solidFill>
                <a:latin typeface="Trebuchet MS" pitchFamily="34" charset="0"/>
                <a:ea typeface="+mj-ea"/>
                <a:cs typeface="+mj-cs"/>
              </a:defRPr>
            </a:lvl1pPr>
            <a:lvl2pPr algn="l" rtl="0" fontAlgn="base">
              <a:spcBef>
                <a:spcPct val="0"/>
              </a:spcBef>
              <a:spcAft>
                <a:spcPct val="0"/>
              </a:spcAft>
              <a:defRPr sz="5332" b="1">
                <a:solidFill>
                  <a:srgbClr val="73B900"/>
                </a:solidFill>
                <a:latin typeface="Arial" charset="0"/>
              </a:defRPr>
            </a:lvl2pPr>
            <a:lvl3pPr algn="l" rtl="0" fontAlgn="base">
              <a:spcBef>
                <a:spcPct val="0"/>
              </a:spcBef>
              <a:spcAft>
                <a:spcPct val="0"/>
              </a:spcAft>
              <a:defRPr sz="5332" b="1">
                <a:solidFill>
                  <a:srgbClr val="73B900"/>
                </a:solidFill>
                <a:latin typeface="Arial" charset="0"/>
              </a:defRPr>
            </a:lvl3pPr>
            <a:lvl4pPr algn="l" rtl="0" fontAlgn="base">
              <a:spcBef>
                <a:spcPct val="0"/>
              </a:spcBef>
              <a:spcAft>
                <a:spcPct val="0"/>
              </a:spcAft>
              <a:defRPr sz="5332" b="1">
                <a:solidFill>
                  <a:srgbClr val="73B900"/>
                </a:solidFill>
                <a:latin typeface="Arial" charset="0"/>
              </a:defRPr>
            </a:lvl4pPr>
            <a:lvl5pPr algn="l" rtl="0" fontAlgn="base">
              <a:spcBef>
                <a:spcPct val="0"/>
              </a:spcBef>
              <a:spcAft>
                <a:spcPct val="0"/>
              </a:spcAft>
              <a:defRPr sz="5332" b="1">
                <a:solidFill>
                  <a:srgbClr val="73B900"/>
                </a:solidFill>
                <a:latin typeface="Arial" charset="0"/>
              </a:defRPr>
            </a:lvl5pPr>
            <a:lvl6pPr marL="761533" algn="l" rtl="0" eaLnBrk="1" fontAlgn="base" hangingPunct="1">
              <a:spcBef>
                <a:spcPct val="0"/>
              </a:spcBef>
              <a:spcAft>
                <a:spcPct val="0"/>
              </a:spcAft>
              <a:defRPr sz="5332" b="1">
                <a:solidFill>
                  <a:srgbClr val="73B900"/>
                </a:solidFill>
                <a:latin typeface="Arial" charset="0"/>
              </a:defRPr>
            </a:lvl6pPr>
            <a:lvl7pPr marL="1523065" algn="l" rtl="0" eaLnBrk="1" fontAlgn="base" hangingPunct="1">
              <a:spcBef>
                <a:spcPct val="0"/>
              </a:spcBef>
              <a:spcAft>
                <a:spcPct val="0"/>
              </a:spcAft>
              <a:defRPr sz="5332" b="1">
                <a:solidFill>
                  <a:srgbClr val="73B900"/>
                </a:solidFill>
                <a:latin typeface="Arial" charset="0"/>
              </a:defRPr>
            </a:lvl7pPr>
            <a:lvl8pPr marL="2284594" algn="l" rtl="0" eaLnBrk="1" fontAlgn="base" hangingPunct="1">
              <a:spcBef>
                <a:spcPct val="0"/>
              </a:spcBef>
              <a:spcAft>
                <a:spcPct val="0"/>
              </a:spcAft>
              <a:defRPr sz="5332" b="1">
                <a:solidFill>
                  <a:srgbClr val="73B900"/>
                </a:solidFill>
                <a:latin typeface="Arial" charset="0"/>
              </a:defRPr>
            </a:lvl8pPr>
            <a:lvl9pPr marL="3046103" algn="l" rtl="0" eaLnBrk="1" fontAlgn="base" hangingPunct="1">
              <a:spcBef>
                <a:spcPct val="0"/>
              </a:spcBef>
              <a:spcAft>
                <a:spcPct val="0"/>
              </a:spcAft>
              <a:defRPr sz="5332" b="1">
                <a:solidFill>
                  <a:srgbClr val="73B900"/>
                </a:solidFill>
                <a:latin typeface="Arial" charset="0"/>
              </a:defRPr>
            </a:lvl9pPr>
          </a:lstStyle>
          <a:p>
            <a:pPr marL="114300" indent="-114300"/>
            <a:r>
              <a:rPr lang="en-US" sz="2800" dirty="0">
                <a:effectLst>
                  <a:outerShdw blurRad="38100" dist="38100" dir="2700000" algn="tl">
                    <a:srgbClr val="000000">
                      <a:alpha val="43137"/>
                    </a:srgbClr>
                  </a:outerShdw>
                </a:effectLst>
              </a:rPr>
              <a:t>IMPROVED DATA</a:t>
            </a:r>
          </a:p>
          <a:p>
            <a:pPr marL="114300" indent="-114300"/>
            <a:r>
              <a:rPr lang="en-US" sz="2800" dirty="0">
                <a:effectLst>
                  <a:outerShdw blurRad="38100" dist="38100" dir="2700000" algn="tl">
                    <a:srgbClr val="000000">
                      <a:alpha val="43137"/>
                    </a:srgbClr>
                  </a:outerShdw>
                </a:effectLst>
              </a:rPr>
              <a:t>ASSIMILATION VIA</a:t>
            </a:r>
          </a:p>
          <a:p>
            <a:pPr marL="114300" indent="-114300"/>
            <a:r>
              <a:rPr lang="en-US" sz="2800" dirty="0">
                <a:effectLst>
                  <a:outerShdw blurRad="38100" dist="38100" dir="2700000" algn="tl">
                    <a:srgbClr val="000000">
                      <a:alpha val="43137"/>
                    </a:srgbClr>
                  </a:outerShdw>
                </a:effectLst>
              </a:rPr>
              <a:t>INVERSE MODELING</a:t>
            </a:r>
          </a:p>
        </p:txBody>
      </p:sp>
      <p:sp>
        <p:nvSpPr>
          <p:cNvPr id="4" name="TextBox 3">
            <a:extLst>
              <a:ext uri="{FF2B5EF4-FFF2-40B4-BE49-F238E27FC236}">
                <a16:creationId xmlns:a16="http://schemas.microsoft.com/office/drawing/2014/main" id="{7A2B437E-4E98-024E-9C11-F38876B591F1}"/>
              </a:ext>
            </a:extLst>
          </p:cNvPr>
          <p:cNvSpPr txBox="1"/>
          <p:nvPr/>
        </p:nvSpPr>
        <p:spPr>
          <a:xfrm>
            <a:off x="7650480" y="5922975"/>
            <a:ext cx="3191899" cy="2446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100" dirty="0">
                <a:solidFill>
                  <a:schemeClr val="tx1">
                    <a:lumMod val="95000"/>
                  </a:schemeClr>
                </a:solidFill>
                <a:latin typeface="Trebuchet MS" panose="020B0603020202020204" pitchFamily="34" charset="0"/>
              </a:rPr>
              <a:t>GOES-16 CIRA GEO COLOR / GOES-15 RED BAND</a:t>
            </a:r>
          </a:p>
        </p:txBody>
      </p:sp>
      <p:pic>
        <p:nvPicPr>
          <p:cNvPr id="5" name="Picture 4">
            <a:extLst>
              <a:ext uri="{FF2B5EF4-FFF2-40B4-BE49-F238E27FC236}">
                <a16:creationId xmlns:a16="http://schemas.microsoft.com/office/drawing/2014/main" id="{3A4C52F3-DBB2-CB4F-9A55-D28BE7944B6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964"/>
                    </a14:imgEffect>
                    <a14:imgEffect>
                      <a14:brightnessContrast bright="15000"/>
                    </a14:imgEffect>
                  </a14:imgLayer>
                </a14:imgProps>
              </a:ext>
            </a:extLst>
          </a:blip>
          <a:stretch>
            <a:fillRect/>
          </a:stretch>
        </p:blipFill>
        <p:spPr>
          <a:xfrm>
            <a:off x="4227118" y="394375"/>
            <a:ext cx="5584540" cy="5329706"/>
          </a:xfrm>
          <a:prstGeom prst="rect">
            <a:avLst/>
          </a:prstGeom>
          <a:effectLst/>
        </p:spPr>
      </p:pic>
      <p:sp>
        <p:nvSpPr>
          <p:cNvPr id="2" name="Rectangle 1">
            <a:extLst>
              <a:ext uri="{FF2B5EF4-FFF2-40B4-BE49-F238E27FC236}">
                <a16:creationId xmlns:a16="http://schemas.microsoft.com/office/drawing/2014/main" id="{9D6C0FE8-ED10-7E44-B43A-9F24C886A7ED}"/>
              </a:ext>
            </a:extLst>
          </p:cNvPr>
          <p:cNvSpPr/>
          <p:nvPr/>
        </p:nvSpPr>
        <p:spPr>
          <a:xfrm>
            <a:off x="156676" y="1854993"/>
            <a:ext cx="3165258" cy="2462213"/>
          </a:xfrm>
          <a:prstGeom prst="rect">
            <a:avLst/>
          </a:prstGeom>
        </p:spPr>
        <p:txBody>
          <a:bodyPr wrap="square">
            <a:spAutoFit/>
          </a:bodyPr>
          <a:lstStyle/>
          <a:p>
            <a:pPr marL="0" marR="0">
              <a:spcBef>
                <a:spcPts val="0"/>
              </a:spcBef>
              <a:spcAft>
                <a:spcPts val="0"/>
              </a:spcAft>
            </a:pPr>
            <a:r>
              <a:rPr lang="en-US" sz="1400" dirty="0">
                <a:solidFill>
                  <a:schemeClr val="tx1">
                    <a:lumMod val="95000"/>
                  </a:schemeClr>
                </a:solidFill>
                <a:latin typeface="Trebuchet MS" panose="020B0603020202020204" pitchFamily="34" charset="0"/>
                <a:ea typeface="Calibri" panose="020F0502020204030204" pitchFamily="34" charset="0"/>
              </a:rPr>
              <a:t>Deep learning can automatically construct maps between any two related coordinate systems. This can be used to convert satellite observations into model variables, with applications to data assimilation. It also has the potential to enable us to combine information from multiple models or satellites into a single dataset of greater accuracy and completeness.</a:t>
            </a:r>
          </a:p>
        </p:txBody>
      </p:sp>
      <p:sp>
        <p:nvSpPr>
          <p:cNvPr id="3" name="Rectangle 2">
            <a:extLst>
              <a:ext uri="{FF2B5EF4-FFF2-40B4-BE49-F238E27FC236}">
                <a16:creationId xmlns:a16="http://schemas.microsoft.com/office/drawing/2014/main" id="{42928E6B-AEA6-414F-8F40-C0578AF5AE5A}"/>
              </a:ext>
            </a:extLst>
          </p:cNvPr>
          <p:cNvSpPr/>
          <p:nvPr/>
        </p:nvSpPr>
        <p:spPr>
          <a:xfrm>
            <a:off x="172662" y="1400267"/>
            <a:ext cx="1737976" cy="369332"/>
          </a:xfrm>
          <a:prstGeom prst="rect">
            <a:avLst/>
          </a:prstGeom>
        </p:spPr>
        <p:txBody>
          <a:bodyPr wrap="none">
            <a:spAutoFit/>
          </a:bodyPr>
          <a:lstStyle/>
          <a:p>
            <a:r>
              <a:rPr lang="en-US" b="1" dirty="0">
                <a:solidFill>
                  <a:schemeClr val="tx2">
                    <a:lumMod val="60000"/>
                    <a:lumOff val="40000"/>
                  </a:schemeClr>
                </a:solidFill>
                <a:latin typeface="+mn-lt"/>
              </a:rPr>
              <a:t>JCSDA, NVIDIA</a:t>
            </a:r>
          </a:p>
        </p:txBody>
      </p:sp>
    </p:spTree>
    <p:extLst>
      <p:ext uri="{BB962C8B-B14F-4D97-AF65-F5344CB8AC3E}">
        <p14:creationId xmlns:p14="http://schemas.microsoft.com/office/powerpoint/2010/main" val="899433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0D9D-2D8B-BD45-ABA3-CD2F18C7C640}"/>
              </a:ext>
            </a:extLst>
          </p:cNvPr>
          <p:cNvSpPr>
            <a:spLocks noGrp="1"/>
          </p:cNvSpPr>
          <p:nvPr>
            <p:ph type="title"/>
          </p:nvPr>
        </p:nvSpPr>
        <p:spPr/>
        <p:txBody>
          <a:bodyPr/>
          <a:lstStyle/>
          <a:p>
            <a:r>
              <a:rPr lang="en-US" dirty="0"/>
              <a:t>MAP: SATELLITE TO MODEL (INVERSE OPERATOR)</a:t>
            </a:r>
          </a:p>
        </p:txBody>
      </p:sp>
      <p:sp>
        <p:nvSpPr>
          <p:cNvPr id="4" name="Text Placeholder 3">
            <a:extLst>
              <a:ext uri="{FF2B5EF4-FFF2-40B4-BE49-F238E27FC236}">
                <a16:creationId xmlns:a16="http://schemas.microsoft.com/office/drawing/2014/main" id="{36C9D9A6-EAB0-DF44-884A-F40ED6F94D6B}"/>
              </a:ext>
            </a:extLst>
          </p:cNvPr>
          <p:cNvSpPr>
            <a:spLocks noGrp="1"/>
          </p:cNvSpPr>
          <p:nvPr>
            <p:ph type="body" sz="quarter" idx="10"/>
          </p:nvPr>
        </p:nvSpPr>
        <p:spPr>
          <a:xfrm>
            <a:off x="116957" y="914400"/>
            <a:ext cx="10653823" cy="525463"/>
          </a:xfrm>
        </p:spPr>
        <p:txBody>
          <a:bodyPr/>
          <a:lstStyle/>
          <a:p>
            <a:r>
              <a:rPr lang="en-US" dirty="0"/>
              <a:t>Satellite observations to model analyses</a:t>
            </a:r>
          </a:p>
        </p:txBody>
      </p:sp>
      <p:grpSp>
        <p:nvGrpSpPr>
          <p:cNvPr id="14" name="Group 13">
            <a:extLst>
              <a:ext uri="{FF2B5EF4-FFF2-40B4-BE49-F238E27FC236}">
                <a16:creationId xmlns:a16="http://schemas.microsoft.com/office/drawing/2014/main" id="{ED9D81AD-E6D9-3E41-B664-062A1A73DF60}"/>
              </a:ext>
            </a:extLst>
          </p:cNvPr>
          <p:cNvGrpSpPr/>
          <p:nvPr/>
        </p:nvGrpSpPr>
        <p:grpSpPr>
          <a:xfrm>
            <a:off x="930019" y="1392666"/>
            <a:ext cx="9022055" cy="3785997"/>
            <a:chOff x="302698" y="1514148"/>
            <a:chExt cx="10486116" cy="4400372"/>
          </a:xfrm>
        </p:grpSpPr>
        <p:pic>
          <p:nvPicPr>
            <p:cNvPr id="10" name="Picture 9">
              <a:extLst>
                <a:ext uri="{FF2B5EF4-FFF2-40B4-BE49-F238E27FC236}">
                  <a16:creationId xmlns:a16="http://schemas.microsoft.com/office/drawing/2014/main" id="{EA07F038-F96D-B244-B4B7-2E49EF341B1A}"/>
                </a:ext>
              </a:extLst>
            </p:cNvPr>
            <p:cNvPicPr>
              <a:picLocks noChangeAspect="1"/>
            </p:cNvPicPr>
            <p:nvPr/>
          </p:nvPicPr>
          <p:blipFill rotWithShape="1">
            <a:blip r:embed="rId3"/>
            <a:srcRect l="20181" r="23895"/>
            <a:stretch/>
          </p:blipFill>
          <p:spPr>
            <a:xfrm>
              <a:off x="3536162" y="1877563"/>
              <a:ext cx="3951716" cy="4036957"/>
            </a:xfrm>
            <a:prstGeom prst="rect">
              <a:avLst/>
            </a:prstGeom>
            <a:ln>
              <a:noFill/>
            </a:ln>
          </p:spPr>
        </p:pic>
        <p:pic>
          <p:nvPicPr>
            <p:cNvPr id="6" name="Picture 5">
              <a:extLst>
                <a:ext uri="{FF2B5EF4-FFF2-40B4-BE49-F238E27FC236}">
                  <a16:creationId xmlns:a16="http://schemas.microsoft.com/office/drawing/2014/main" id="{4F81C216-604E-454D-9FD1-B3D84EA0CBB8}"/>
                </a:ext>
              </a:extLst>
            </p:cNvPr>
            <p:cNvPicPr>
              <a:picLocks noChangeAspect="1"/>
            </p:cNvPicPr>
            <p:nvPr/>
          </p:nvPicPr>
          <p:blipFill rotWithShape="1">
            <a:blip r:embed="rId4"/>
            <a:srcRect l="50294" r="25477" b="77603"/>
            <a:stretch/>
          </p:blipFill>
          <p:spPr>
            <a:xfrm>
              <a:off x="594323" y="1953306"/>
              <a:ext cx="2909941" cy="1795112"/>
            </a:xfrm>
            <a:prstGeom prst="rect">
              <a:avLst/>
            </a:prstGeom>
            <a:ln w="28575">
              <a:solidFill>
                <a:schemeClr val="bg1"/>
              </a:solidFill>
            </a:ln>
          </p:spPr>
        </p:pic>
        <p:sp>
          <p:nvSpPr>
            <p:cNvPr id="7" name="TextBox 6">
              <a:extLst>
                <a:ext uri="{FF2B5EF4-FFF2-40B4-BE49-F238E27FC236}">
                  <a16:creationId xmlns:a16="http://schemas.microsoft.com/office/drawing/2014/main" id="{8C90FFD7-D453-0D40-BC62-144CA15993FD}"/>
                </a:ext>
              </a:extLst>
            </p:cNvPr>
            <p:cNvSpPr txBox="1"/>
            <p:nvPr/>
          </p:nvSpPr>
          <p:spPr>
            <a:xfrm>
              <a:off x="302698" y="1539619"/>
              <a:ext cx="3471922"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b="1" dirty="0">
                  <a:solidFill>
                    <a:schemeClr val="bg1"/>
                  </a:solidFill>
                  <a:latin typeface="Trebuchet MS" panose="020B0603020202020204" pitchFamily="34" charset="0"/>
                </a:rPr>
                <a:t>SATELLITE RADIANCES</a:t>
              </a:r>
            </a:p>
          </p:txBody>
        </p:sp>
        <p:grpSp>
          <p:nvGrpSpPr>
            <p:cNvPr id="8" name="Group 7">
              <a:extLst>
                <a:ext uri="{FF2B5EF4-FFF2-40B4-BE49-F238E27FC236}">
                  <a16:creationId xmlns:a16="http://schemas.microsoft.com/office/drawing/2014/main" id="{9087F4FF-1389-6A45-9696-FFB8B866B698}"/>
                </a:ext>
              </a:extLst>
            </p:cNvPr>
            <p:cNvGrpSpPr/>
            <p:nvPr/>
          </p:nvGrpSpPr>
          <p:grpSpPr>
            <a:xfrm>
              <a:off x="7530410" y="1942674"/>
              <a:ext cx="2975331" cy="3804283"/>
              <a:chOff x="1523587" y="-185449"/>
              <a:chExt cx="4727483" cy="5854347"/>
            </a:xfrm>
          </p:grpSpPr>
          <p:pic>
            <p:nvPicPr>
              <p:cNvPr id="11" name="Picture 10">
                <a:extLst>
                  <a:ext uri="{FF2B5EF4-FFF2-40B4-BE49-F238E27FC236}">
                    <a16:creationId xmlns:a16="http://schemas.microsoft.com/office/drawing/2014/main" id="{48035CEA-A536-B849-A528-BA13592DC7E0}"/>
                  </a:ext>
                </a:extLst>
              </p:cNvPr>
              <p:cNvPicPr>
                <a:picLocks noChangeAspect="1"/>
              </p:cNvPicPr>
              <p:nvPr/>
            </p:nvPicPr>
            <p:blipFill rotWithShape="1">
              <a:blip r:embed="rId5"/>
              <a:srcRect b="8433"/>
              <a:stretch/>
            </p:blipFill>
            <p:spPr>
              <a:xfrm>
                <a:off x="1523587" y="-185449"/>
                <a:ext cx="4727483" cy="2733612"/>
              </a:xfrm>
              <a:prstGeom prst="rect">
                <a:avLst/>
              </a:prstGeom>
              <a:noFill/>
              <a:ln w="28575">
                <a:solidFill>
                  <a:schemeClr val="bg1"/>
                </a:solidFill>
              </a:ln>
            </p:spPr>
          </p:pic>
          <p:pic>
            <p:nvPicPr>
              <p:cNvPr id="12" name="Picture 11">
                <a:extLst>
                  <a:ext uri="{FF2B5EF4-FFF2-40B4-BE49-F238E27FC236}">
                    <a16:creationId xmlns:a16="http://schemas.microsoft.com/office/drawing/2014/main" id="{396256C5-F6D4-B64C-A027-0A1AF3B46B86}"/>
                  </a:ext>
                </a:extLst>
              </p:cNvPr>
              <p:cNvPicPr>
                <a:picLocks noChangeAspect="1"/>
              </p:cNvPicPr>
              <p:nvPr/>
            </p:nvPicPr>
            <p:blipFill rotWithShape="1">
              <a:blip r:embed="rId6"/>
              <a:srcRect t="1277" r="7426" b="29413"/>
              <a:stretch/>
            </p:blipFill>
            <p:spPr>
              <a:xfrm>
                <a:off x="1523587" y="2911766"/>
                <a:ext cx="4727483" cy="2757132"/>
              </a:xfrm>
              <a:prstGeom prst="rect">
                <a:avLst/>
              </a:prstGeom>
              <a:solidFill>
                <a:schemeClr val="bg1"/>
              </a:solidFill>
              <a:ln w="28575">
                <a:solidFill>
                  <a:schemeClr val="bg1"/>
                </a:solidFill>
              </a:ln>
            </p:spPr>
          </p:pic>
        </p:grpSp>
        <p:sp>
          <p:nvSpPr>
            <p:cNvPr id="9" name="TextBox 8">
              <a:extLst>
                <a:ext uri="{FF2B5EF4-FFF2-40B4-BE49-F238E27FC236}">
                  <a16:creationId xmlns:a16="http://schemas.microsoft.com/office/drawing/2014/main" id="{5EB92946-8F29-B84E-8F8E-75523F464900}"/>
                </a:ext>
              </a:extLst>
            </p:cNvPr>
            <p:cNvSpPr txBox="1"/>
            <p:nvPr/>
          </p:nvSpPr>
          <p:spPr>
            <a:xfrm>
              <a:off x="7247336" y="1514148"/>
              <a:ext cx="3541478" cy="36487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b="1" dirty="0">
                  <a:solidFill>
                    <a:schemeClr val="bg1"/>
                  </a:solidFill>
                  <a:latin typeface="Trebuchet MS" panose="020B0603020202020204" pitchFamily="34" charset="0"/>
                </a:rPr>
                <a:t>MODEL VARIABLES</a:t>
              </a:r>
            </a:p>
          </p:txBody>
        </p:sp>
        <p:pic>
          <p:nvPicPr>
            <p:cNvPr id="13" name="Picture 12">
              <a:extLst>
                <a:ext uri="{FF2B5EF4-FFF2-40B4-BE49-F238E27FC236}">
                  <a16:creationId xmlns:a16="http://schemas.microsoft.com/office/drawing/2014/main" id="{38EEA234-5A5C-2B42-B0E5-75B6D0AE0B02}"/>
                </a:ext>
              </a:extLst>
            </p:cNvPr>
            <p:cNvPicPr>
              <a:picLocks noChangeAspect="1"/>
            </p:cNvPicPr>
            <p:nvPr/>
          </p:nvPicPr>
          <p:blipFill rotWithShape="1">
            <a:blip r:embed="rId4"/>
            <a:srcRect l="50294" t="25075" r="25123" b="49980"/>
            <a:stretch/>
          </p:blipFill>
          <p:spPr>
            <a:xfrm>
              <a:off x="594321" y="3955312"/>
              <a:ext cx="2920573" cy="1791645"/>
            </a:xfrm>
            <a:prstGeom prst="rect">
              <a:avLst/>
            </a:prstGeom>
            <a:ln w="28575">
              <a:solidFill>
                <a:schemeClr val="bg1"/>
              </a:solidFill>
            </a:ln>
          </p:spPr>
        </p:pic>
      </p:grpSp>
      <p:cxnSp>
        <p:nvCxnSpPr>
          <p:cNvPr id="5" name="Straight Arrow Connector 4">
            <a:extLst>
              <a:ext uri="{FF2B5EF4-FFF2-40B4-BE49-F238E27FC236}">
                <a16:creationId xmlns:a16="http://schemas.microsoft.com/office/drawing/2014/main" id="{68A8DBE9-60FA-434C-B713-A65CA833FF45}"/>
              </a:ext>
            </a:extLst>
          </p:cNvPr>
          <p:cNvCxnSpPr/>
          <p:nvPr/>
        </p:nvCxnSpPr>
        <p:spPr>
          <a:xfrm>
            <a:off x="4047344" y="1685489"/>
            <a:ext cx="2653259"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DFCAA19-340B-9E49-964F-AB8A913D4574}"/>
              </a:ext>
            </a:extLst>
          </p:cNvPr>
          <p:cNvSpPr txBox="1"/>
          <p:nvPr/>
        </p:nvSpPr>
        <p:spPr>
          <a:xfrm>
            <a:off x="4060143" y="1388881"/>
            <a:ext cx="2703753"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bg1"/>
                </a:solidFill>
                <a:latin typeface="Trebuchet MS" panose="020B0603020202020204" pitchFamily="34" charset="0"/>
              </a:rPr>
              <a:t>Convolutional Neural Network</a:t>
            </a:r>
          </a:p>
        </p:txBody>
      </p:sp>
      <p:sp>
        <p:nvSpPr>
          <p:cNvPr id="18" name="Rectangle 17">
            <a:extLst>
              <a:ext uri="{FF2B5EF4-FFF2-40B4-BE49-F238E27FC236}">
                <a16:creationId xmlns:a16="http://schemas.microsoft.com/office/drawing/2014/main" id="{A8CD259A-3FF3-7946-BB8C-4210A770D854}"/>
              </a:ext>
            </a:extLst>
          </p:cNvPr>
          <p:cNvSpPr/>
          <p:nvPr/>
        </p:nvSpPr>
        <p:spPr>
          <a:xfrm>
            <a:off x="1180926" y="5233427"/>
            <a:ext cx="8527597" cy="590931"/>
          </a:xfrm>
          <a:prstGeom prst="rect">
            <a:avLst/>
          </a:prstGeom>
        </p:spPr>
        <p:txBody>
          <a:bodyPr wrap="square">
            <a:spAutoFit/>
          </a:bodyPr>
          <a:lstStyle/>
          <a:p>
            <a:pPr algn="ctr">
              <a:lnSpc>
                <a:spcPct val="90000"/>
              </a:lnSpc>
            </a:pPr>
            <a:r>
              <a:rPr lang="en-US" b="1" dirty="0">
                <a:solidFill>
                  <a:schemeClr val="bg1"/>
                </a:solidFill>
                <a:latin typeface="Trebuchet MS" panose="020B0603020202020204" pitchFamily="34" charset="0"/>
              </a:rPr>
              <a:t>Hard to construct an inverse model by hand, but no more difficult for a neural network than the forward model.</a:t>
            </a:r>
          </a:p>
        </p:txBody>
      </p:sp>
    </p:spTree>
    <p:extLst>
      <p:ext uri="{BB962C8B-B14F-4D97-AF65-F5344CB8AC3E}">
        <p14:creationId xmlns:p14="http://schemas.microsoft.com/office/powerpoint/2010/main" val="4002649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ECCFA-5256-8343-B355-6BA9D58B5810}"/>
              </a:ext>
            </a:extLst>
          </p:cNvPr>
          <p:cNvSpPr>
            <a:spLocks noGrp="1"/>
          </p:cNvSpPr>
          <p:nvPr>
            <p:ph type="title"/>
          </p:nvPr>
        </p:nvSpPr>
        <p:spPr>
          <a:xfrm>
            <a:off x="264160" y="274320"/>
            <a:ext cx="10424160" cy="590931"/>
          </a:xfrm>
        </p:spPr>
        <p:txBody>
          <a:bodyPr/>
          <a:lstStyle/>
          <a:p>
            <a:r>
              <a:rPr lang="en-US" dirty="0"/>
              <a:t>CONDITIONAL GANS</a:t>
            </a:r>
          </a:p>
        </p:txBody>
      </p:sp>
      <p:sp>
        <p:nvSpPr>
          <p:cNvPr id="4" name="Text Placeholder 3">
            <a:extLst>
              <a:ext uri="{FF2B5EF4-FFF2-40B4-BE49-F238E27FC236}">
                <a16:creationId xmlns:a16="http://schemas.microsoft.com/office/drawing/2014/main" id="{78FE5FF2-F551-0D44-9EB8-2B2AE5D9D02F}"/>
              </a:ext>
            </a:extLst>
          </p:cNvPr>
          <p:cNvSpPr>
            <a:spLocks noGrp="1"/>
          </p:cNvSpPr>
          <p:nvPr>
            <p:ph type="body" sz="quarter" idx="10"/>
          </p:nvPr>
        </p:nvSpPr>
        <p:spPr/>
        <p:txBody>
          <a:bodyPr/>
          <a:lstStyle/>
          <a:p>
            <a:r>
              <a:rPr lang="en-US" dirty="0"/>
              <a:t>Generates output consistent with the training set</a:t>
            </a:r>
          </a:p>
        </p:txBody>
      </p:sp>
      <p:grpSp>
        <p:nvGrpSpPr>
          <p:cNvPr id="18" name="Group 17">
            <a:extLst>
              <a:ext uri="{FF2B5EF4-FFF2-40B4-BE49-F238E27FC236}">
                <a16:creationId xmlns:a16="http://schemas.microsoft.com/office/drawing/2014/main" id="{7D4E06A5-F085-ED4B-8212-D34A78FBB998}"/>
              </a:ext>
            </a:extLst>
          </p:cNvPr>
          <p:cNvGrpSpPr/>
          <p:nvPr/>
        </p:nvGrpSpPr>
        <p:grpSpPr>
          <a:xfrm>
            <a:off x="416301" y="1331089"/>
            <a:ext cx="10556499" cy="4204504"/>
            <a:chOff x="986677" y="1393773"/>
            <a:chExt cx="9701643" cy="3864027"/>
          </a:xfrm>
        </p:grpSpPr>
        <p:pic>
          <p:nvPicPr>
            <p:cNvPr id="9" name="Picture 8">
              <a:extLst>
                <a:ext uri="{FF2B5EF4-FFF2-40B4-BE49-F238E27FC236}">
                  <a16:creationId xmlns:a16="http://schemas.microsoft.com/office/drawing/2014/main" id="{A1D1E684-9B95-7147-BAD1-BD9E5F1ED9E4}"/>
                </a:ext>
              </a:extLst>
            </p:cNvPr>
            <p:cNvPicPr>
              <a:picLocks noChangeAspect="1"/>
            </p:cNvPicPr>
            <p:nvPr/>
          </p:nvPicPr>
          <p:blipFill>
            <a:blip r:embed="rId2"/>
            <a:stretch>
              <a:fillRect/>
            </a:stretch>
          </p:blipFill>
          <p:spPr>
            <a:xfrm>
              <a:off x="986677" y="1393773"/>
              <a:ext cx="9701643" cy="3720911"/>
            </a:xfrm>
            <a:prstGeom prst="rect">
              <a:avLst/>
            </a:prstGeom>
          </p:spPr>
        </p:pic>
        <p:sp>
          <p:nvSpPr>
            <p:cNvPr id="12" name="TextBox 11">
              <a:extLst>
                <a:ext uri="{FF2B5EF4-FFF2-40B4-BE49-F238E27FC236}">
                  <a16:creationId xmlns:a16="http://schemas.microsoft.com/office/drawing/2014/main" id="{6BB92504-7B4D-B04F-A668-5BFAE3066E01}"/>
                </a:ext>
              </a:extLst>
            </p:cNvPr>
            <p:cNvSpPr txBox="1"/>
            <p:nvPr/>
          </p:nvSpPr>
          <p:spPr>
            <a:xfrm>
              <a:off x="3718230" y="2109419"/>
              <a:ext cx="998064" cy="42451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bg1"/>
                  </a:solidFill>
                  <a:latin typeface="Trebuchet MS" panose="020B0603020202020204" pitchFamily="34" charset="0"/>
                </a:rPr>
                <a:t>Generator </a:t>
              </a:r>
            </a:p>
            <a:p>
              <a:pPr algn="ctr">
                <a:lnSpc>
                  <a:spcPct val="90000"/>
                </a:lnSpc>
              </a:pPr>
              <a:r>
                <a:rPr lang="en-US" sz="1400" b="1" dirty="0">
                  <a:solidFill>
                    <a:schemeClr val="bg1"/>
                  </a:solidFill>
                  <a:latin typeface="Trebuchet MS" panose="020B0603020202020204" pitchFamily="34" charset="0"/>
                </a:rPr>
                <a:t>(Regressor)</a:t>
              </a:r>
            </a:p>
          </p:txBody>
        </p:sp>
        <p:sp>
          <p:nvSpPr>
            <p:cNvPr id="13" name="TextBox 12">
              <a:extLst>
                <a:ext uri="{FF2B5EF4-FFF2-40B4-BE49-F238E27FC236}">
                  <a16:creationId xmlns:a16="http://schemas.microsoft.com/office/drawing/2014/main" id="{EE37604C-892E-2245-AB1F-85D6485F65DF}"/>
                </a:ext>
              </a:extLst>
            </p:cNvPr>
            <p:cNvSpPr txBox="1"/>
            <p:nvPr/>
          </p:nvSpPr>
          <p:spPr>
            <a:xfrm>
              <a:off x="8092270" y="2109419"/>
              <a:ext cx="1156801" cy="42451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bg1"/>
                  </a:solidFill>
                  <a:latin typeface="Trebuchet MS" panose="020B0603020202020204" pitchFamily="34" charset="0"/>
                </a:rPr>
                <a:t>Discriminator</a:t>
              </a:r>
            </a:p>
            <a:p>
              <a:pPr algn="ctr">
                <a:lnSpc>
                  <a:spcPct val="90000"/>
                </a:lnSpc>
              </a:pPr>
              <a:r>
                <a:rPr lang="en-US" sz="1400" b="1" dirty="0">
                  <a:solidFill>
                    <a:schemeClr val="bg1"/>
                  </a:solidFill>
                  <a:latin typeface="Trebuchet MS" panose="020B0603020202020204" pitchFamily="34" charset="0"/>
                </a:rPr>
                <a:t>(Classifier)</a:t>
              </a:r>
            </a:p>
          </p:txBody>
        </p:sp>
        <p:sp>
          <p:nvSpPr>
            <p:cNvPr id="15" name="TextBox 14">
              <a:extLst>
                <a:ext uri="{FF2B5EF4-FFF2-40B4-BE49-F238E27FC236}">
                  <a16:creationId xmlns:a16="http://schemas.microsoft.com/office/drawing/2014/main" id="{F2323D05-16BF-A549-B7EA-7631AC0D369C}"/>
                </a:ext>
              </a:extLst>
            </p:cNvPr>
            <p:cNvSpPr txBox="1"/>
            <p:nvPr/>
          </p:nvSpPr>
          <p:spPr>
            <a:xfrm>
              <a:off x="6443627" y="1393773"/>
              <a:ext cx="1060675"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bg1"/>
                  </a:solidFill>
                  <a:latin typeface="Trebuchet MS" panose="020B0603020202020204" pitchFamily="34" charset="0"/>
                </a:rPr>
                <a:t>Generated</a:t>
              </a:r>
            </a:p>
          </p:txBody>
        </p:sp>
        <p:sp>
          <p:nvSpPr>
            <p:cNvPr id="16" name="TextBox 15">
              <a:extLst>
                <a:ext uri="{FF2B5EF4-FFF2-40B4-BE49-F238E27FC236}">
                  <a16:creationId xmlns:a16="http://schemas.microsoft.com/office/drawing/2014/main" id="{53B44AFA-AC0D-3F4F-B776-85650F742268}"/>
                </a:ext>
              </a:extLst>
            </p:cNvPr>
            <p:cNvSpPr txBox="1"/>
            <p:nvPr/>
          </p:nvSpPr>
          <p:spPr>
            <a:xfrm>
              <a:off x="6618259" y="4971568"/>
              <a:ext cx="711413"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bg1"/>
                  </a:solidFill>
                  <a:latin typeface="Trebuchet MS" panose="020B0603020202020204" pitchFamily="34" charset="0"/>
                </a:rPr>
                <a:t>Target</a:t>
              </a:r>
            </a:p>
          </p:txBody>
        </p:sp>
      </p:grpSp>
      <p:sp>
        <p:nvSpPr>
          <p:cNvPr id="19" name="Rectangle 18">
            <a:extLst>
              <a:ext uri="{FF2B5EF4-FFF2-40B4-BE49-F238E27FC236}">
                <a16:creationId xmlns:a16="http://schemas.microsoft.com/office/drawing/2014/main" id="{C7FAF708-4717-9149-B5B1-2A3B04B1BDEF}"/>
              </a:ext>
            </a:extLst>
          </p:cNvPr>
          <p:cNvSpPr/>
          <p:nvPr/>
        </p:nvSpPr>
        <p:spPr>
          <a:xfrm>
            <a:off x="972273" y="5460180"/>
            <a:ext cx="9502179" cy="557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285750" indent="-285750">
              <a:lnSpc>
                <a:spcPct val="90000"/>
              </a:lnSpc>
              <a:buFont typeface="Arial" panose="020B0604020202020204" pitchFamily="34" charset="0"/>
              <a:buChar char="•"/>
            </a:pPr>
            <a:r>
              <a:rPr lang="en-US" sz="1200" dirty="0">
                <a:solidFill>
                  <a:schemeClr val="bg1">
                    <a:lumMod val="65000"/>
                    <a:lumOff val="35000"/>
                  </a:schemeClr>
                </a:solidFill>
                <a:latin typeface="Trebuchet MS" panose="020B0603020202020204" pitchFamily="34" charset="0"/>
              </a:rPr>
              <a:t>If the output is under-constrained your output will look fuzzy.</a:t>
            </a:r>
          </a:p>
          <a:p>
            <a:pPr marL="285750" indent="-285750">
              <a:lnSpc>
                <a:spcPct val="90000"/>
              </a:lnSpc>
              <a:buFont typeface="Arial" panose="020B0604020202020204" pitchFamily="34" charset="0"/>
              <a:buChar char="•"/>
            </a:pPr>
            <a:r>
              <a:rPr lang="en-US" sz="1200" dirty="0">
                <a:solidFill>
                  <a:schemeClr val="bg1">
                    <a:lumMod val="65000"/>
                    <a:lumOff val="35000"/>
                  </a:schemeClr>
                </a:solidFill>
                <a:latin typeface="Trebuchet MS" panose="020B0603020202020204" pitchFamily="34" charset="0"/>
              </a:rPr>
              <a:t>It won’t capture the true peaks and valleys </a:t>
            </a:r>
          </a:p>
          <a:p>
            <a:pPr marL="285750" indent="-285750">
              <a:lnSpc>
                <a:spcPct val="90000"/>
              </a:lnSpc>
              <a:buFont typeface="Arial" panose="020B0604020202020204" pitchFamily="34" charset="0"/>
              <a:buChar char="•"/>
            </a:pPr>
            <a:r>
              <a:rPr lang="en-US" sz="1200" dirty="0">
                <a:solidFill>
                  <a:schemeClr val="bg1">
                    <a:lumMod val="65000"/>
                    <a:lumOff val="35000"/>
                  </a:schemeClr>
                </a:solidFill>
                <a:latin typeface="Trebuchet MS" panose="020B0603020202020204" pitchFamily="34" charset="0"/>
              </a:rPr>
              <a:t>We can overcome this problem using a conditional GAN</a:t>
            </a:r>
          </a:p>
          <a:p>
            <a:pPr marL="285750" indent="-285750">
              <a:lnSpc>
                <a:spcPct val="90000"/>
              </a:lnSpc>
              <a:buFont typeface="Arial" panose="020B0604020202020204" pitchFamily="34" charset="0"/>
              <a:buChar char="•"/>
            </a:pPr>
            <a:r>
              <a:rPr lang="en-US" sz="1200" dirty="0">
                <a:solidFill>
                  <a:schemeClr val="bg1">
                    <a:lumMod val="65000"/>
                    <a:lumOff val="35000"/>
                  </a:schemeClr>
                </a:solidFill>
                <a:latin typeface="Trebuchet MS" panose="020B0603020202020204" pitchFamily="34" charset="0"/>
              </a:rPr>
              <a:t>Generates output matching the training set</a:t>
            </a:r>
          </a:p>
        </p:txBody>
      </p:sp>
      <p:sp>
        <p:nvSpPr>
          <p:cNvPr id="22" name="TextBox 21">
            <a:extLst>
              <a:ext uri="{FF2B5EF4-FFF2-40B4-BE49-F238E27FC236}">
                <a16:creationId xmlns:a16="http://schemas.microsoft.com/office/drawing/2014/main" id="{1195388E-9C2C-E74E-A469-B01080501143}"/>
              </a:ext>
            </a:extLst>
          </p:cNvPr>
          <p:cNvSpPr txBox="1"/>
          <p:nvPr/>
        </p:nvSpPr>
        <p:spPr>
          <a:xfrm>
            <a:off x="6578832" y="3355477"/>
            <a:ext cx="822661"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a:solidFill>
                  <a:schemeClr val="bg1"/>
                </a:solidFill>
                <a:latin typeface="Trebuchet MS" panose="020B0603020202020204" pitchFamily="34" charset="0"/>
              </a:rPr>
              <a:t>Loss </a:t>
            </a:r>
            <a:r>
              <a:rPr lang="en-US" sz="1400" dirty="0" err="1">
                <a:solidFill>
                  <a:schemeClr val="bg1"/>
                </a:solidFill>
                <a:latin typeface="Trebuchet MS" panose="020B0603020202020204" pitchFamily="34" charset="0"/>
              </a:rPr>
              <a:t>fcn</a:t>
            </a:r>
            <a:endParaRPr lang="en-US" sz="1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918168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067C-24E2-C940-B128-B8B6E3D400DD}"/>
              </a:ext>
            </a:extLst>
          </p:cNvPr>
          <p:cNvSpPr>
            <a:spLocks noGrp="1"/>
          </p:cNvSpPr>
          <p:nvPr>
            <p:ph type="title"/>
          </p:nvPr>
        </p:nvSpPr>
        <p:spPr/>
        <p:txBody>
          <a:bodyPr/>
          <a:lstStyle/>
          <a:p>
            <a:r>
              <a:rPr lang="en-US" dirty="0"/>
              <a:t>RESULTS: </a:t>
            </a:r>
            <a:br>
              <a:rPr lang="en-US" dirty="0"/>
            </a:br>
            <a:r>
              <a:rPr lang="en-US" dirty="0"/>
              <a:t>GOES TO GFS </a:t>
            </a:r>
            <a:br>
              <a:rPr lang="en-US" dirty="0"/>
            </a:br>
            <a:r>
              <a:rPr lang="en-US" sz="2000" dirty="0"/>
              <a:t>(SINGLE CHANNEL) </a:t>
            </a:r>
            <a:endParaRPr lang="en-US" dirty="0"/>
          </a:p>
        </p:txBody>
      </p:sp>
      <p:sp>
        <p:nvSpPr>
          <p:cNvPr id="3" name="Content Placeholder 2">
            <a:extLst>
              <a:ext uri="{FF2B5EF4-FFF2-40B4-BE49-F238E27FC236}">
                <a16:creationId xmlns:a16="http://schemas.microsoft.com/office/drawing/2014/main" id="{58992EC7-C1C9-A848-89BA-2EB7C0593144}"/>
              </a:ext>
            </a:extLst>
          </p:cNvPr>
          <p:cNvSpPr>
            <a:spLocks noGrp="1"/>
          </p:cNvSpPr>
          <p:nvPr>
            <p:ph idx="1"/>
          </p:nvPr>
        </p:nvSpPr>
        <p:spPr>
          <a:xfrm>
            <a:off x="274320" y="3428789"/>
            <a:ext cx="3486150" cy="2393171"/>
          </a:xfrm>
        </p:spPr>
        <p:txBody>
          <a:bodyPr anchor="ctr"/>
          <a:lstStyle/>
          <a:p>
            <a:pPr>
              <a:spcAft>
                <a:spcPts val="300"/>
              </a:spcAft>
            </a:pPr>
            <a:r>
              <a:rPr lang="en-US" sz="1600" b="1" dirty="0">
                <a:solidFill>
                  <a:schemeClr val="bg1"/>
                </a:solidFill>
              </a:rPr>
              <a:t>Adversarial model outputs a physically plausible state</a:t>
            </a:r>
          </a:p>
          <a:p>
            <a:pPr>
              <a:spcAft>
                <a:spcPts val="300"/>
              </a:spcAft>
            </a:pPr>
            <a:r>
              <a:rPr lang="en-US" sz="1600" b="1" dirty="0">
                <a:solidFill>
                  <a:schemeClr val="bg1"/>
                </a:solidFill>
              </a:rPr>
              <a:t>Like an ensemble member from uncertain initial conditions</a:t>
            </a:r>
          </a:p>
          <a:p>
            <a:pPr>
              <a:spcAft>
                <a:spcPts val="300"/>
              </a:spcAft>
            </a:pPr>
            <a:r>
              <a:rPr lang="en-US" sz="1600" b="1" dirty="0">
                <a:solidFill>
                  <a:schemeClr val="bg1"/>
                </a:solidFill>
              </a:rPr>
              <a:t>Both forward and inverse maps</a:t>
            </a:r>
          </a:p>
          <a:p>
            <a:pPr>
              <a:spcAft>
                <a:spcPts val="300"/>
              </a:spcAft>
            </a:pPr>
            <a:r>
              <a:rPr lang="en-US" sz="1600" b="1" dirty="0">
                <a:solidFill>
                  <a:schemeClr val="bg1"/>
                </a:solidFill>
              </a:rPr>
              <a:t>For data assimilation and forecast verification</a:t>
            </a:r>
          </a:p>
        </p:txBody>
      </p:sp>
      <p:graphicFrame>
        <p:nvGraphicFramePr>
          <p:cNvPr id="9" name="Table 8">
            <a:extLst>
              <a:ext uri="{FF2B5EF4-FFF2-40B4-BE49-F238E27FC236}">
                <a16:creationId xmlns:a16="http://schemas.microsoft.com/office/drawing/2014/main" id="{A0C941DE-7210-1145-B820-A2055A426481}"/>
              </a:ext>
            </a:extLst>
          </p:cNvPr>
          <p:cNvGraphicFramePr>
            <a:graphicFrameLocks noGrp="1"/>
          </p:cNvGraphicFramePr>
          <p:nvPr>
            <p:extLst>
              <p:ext uri="{D42A27DB-BD31-4B8C-83A1-F6EECF244321}">
                <p14:modId xmlns:p14="http://schemas.microsoft.com/office/powerpoint/2010/main" val="2334510303"/>
              </p:ext>
            </p:extLst>
          </p:nvPr>
        </p:nvGraphicFramePr>
        <p:xfrm>
          <a:off x="274320" y="2112264"/>
          <a:ext cx="3558844" cy="1193295"/>
        </p:xfrm>
        <a:graphic>
          <a:graphicData uri="http://schemas.openxmlformats.org/drawingml/2006/table">
            <a:tbl>
              <a:tblPr firstRow="1" bandRow="1">
                <a:effectLst/>
                <a:tableStyleId>{C4B1156A-380E-4F78-BDF5-A606A8083BF9}</a:tableStyleId>
              </a:tblPr>
              <a:tblGrid>
                <a:gridCol w="1333850">
                  <a:extLst>
                    <a:ext uri="{9D8B030D-6E8A-4147-A177-3AD203B41FA5}">
                      <a16:colId xmlns:a16="http://schemas.microsoft.com/office/drawing/2014/main" val="2433793008"/>
                    </a:ext>
                  </a:extLst>
                </a:gridCol>
                <a:gridCol w="2224994">
                  <a:extLst>
                    <a:ext uri="{9D8B030D-6E8A-4147-A177-3AD203B41FA5}">
                      <a16:colId xmlns:a16="http://schemas.microsoft.com/office/drawing/2014/main" val="4154954476"/>
                    </a:ext>
                  </a:extLst>
                </a:gridCol>
              </a:tblGrid>
              <a:tr h="252051">
                <a:tc>
                  <a:txBody>
                    <a:bodyPr/>
                    <a:lstStyle/>
                    <a:p>
                      <a:r>
                        <a:rPr lang="en-US" sz="1200" b="1" cap="none" spc="0" dirty="0">
                          <a:ln>
                            <a:noFill/>
                          </a:ln>
                          <a:solidFill>
                            <a:schemeClr val="bg1"/>
                          </a:solidFill>
                          <a:effectLst/>
                        </a:rPr>
                        <a:t>OBSERVATION</a:t>
                      </a:r>
                    </a:p>
                  </a:txBody>
                  <a:tcPr marL="85242" marR="85242" marT="42621" marB="4262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ln>
                            <a:noFill/>
                          </a:ln>
                          <a:solidFill>
                            <a:schemeClr val="bg1"/>
                          </a:solidFill>
                          <a:effectLst/>
                        </a:rPr>
                        <a:t>GOES-15 band 3</a:t>
                      </a:r>
                    </a:p>
                  </a:txBody>
                  <a:tcPr marL="85242" marR="85242" marT="42621" marB="4262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19312892"/>
                  </a:ext>
                </a:extLst>
              </a:tr>
              <a:tr h="3083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ln>
                            <a:noFill/>
                          </a:ln>
                          <a:solidFill>
                            <a:schemeClr val="bg1"/>
                          </a:solidFill>
                          <a:effectLst/>
                        </a:rPr>
                        <a:t>MODEL VAR</a:t>
                      </a:r>
                    </a:p>
                  </a:txBody>
                  <a:tcPr marL="85242" marR="85242" marT="42621" marB="4262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r>
                        <a:rPr kumimoji="0" lang="en-US" sz="1200" b="1" i="0" u="none" strike="noStrike" kern="0" cap="none" spc="0" normalizeH="0" baseline="0" noProof="0" dirty="0">
                          <a:ln>
                            <a:noFill/>
                          </a:ln>
                          <a:solidFill>
                            <a:srgbClr val="000000"/>
                          </a:solidFill>
                          <a:effectLst/>
                          <a:uLnTx/>
                          <a:uFillTx/>
                          <a:latin typeface="Trebuchet MS" pitchFamily="34" charset="0"/>
                          <a:ea typeface="+mn-ea"/>
                          <a:cs typeface="+mn-cs"/>
                        </a:rPr>
                        <a:t>GFS Precipitable water</a:t>
                      </a:r>
                      <a:endParaRPr lang="en-US" sz="1200" b="1" cap="none" spc="0" dirty="0">
                        <a:ln>
                          <a:noFill/>
                        </a:ln>
                        <a:solidFill>
                          <a:schemeClr val="bg1"/>
                        </a:solidFill>
                        <a:effectLst/>
                      </a:endParaRPr>
                    </a:p>
                  </a:txBody>
                  <a:tcPr marL="85242" marR="85242" marT="42621" marB="4262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359994894"/>
                  </a:ext>
                </a:extLst>
              </a:tr>
              <a:tr h="3083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ln>
                            <a:noFill/>
                          </a:ln>
                          <a:solidFill>
                            <a:schemeClr val="bg1"/>
                          </a:solidFill>
                          <a:effectLst/>
                        </a:rPr>
                        <a:t>Training</a:t>
                      </a:r>
                    </a:p>
                  </a:txBody>
                  <a:tcPr marL="85242" marR="85242" marT="42621" marB="4262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r>
                        <a:rPr kumimoji="0" lang="en-US" sz="1200" b="1" i="0" u="none" strike="noStrike" kern="0" cap="none" spc="0" normalizeH="0" baseline="0" noProof="0" dirty="0">
                          <a:ln>
                            <a:noFill/>
                          </a:ln>
                          <a:solidFill>
                            <a:srgbClr val="000000"/>
                          </a:solidFill>
                          <a:effectLst/>
                          <a:uLnTx/>
                          <a:uFillTx/>
                          <a:latin typeface="Trebuchet MS" pitchFamily="34" charset="0"/>
                          <a:ea typeface="+mn-ea"/>
                          <a:cs typeface="+mn-cs"/>
                        </a:rPr>
                        <a:t>2014-2016</a:t>
                      </a:r>
                      <a:endParaRPr lang="en-US" sz="1200" b="1" cap="none" spc="0" dirty="0">
                        <a:ln>
                          <a:noFill/>
                        </a:ln>
                        <a:solidFill>
                          <a:schemeClr val="bg1"/>
                        </a:solidFill>
                        <a:effectLst/>
                      </a:endParaRPr>
                    </a:p>
                  </a:txBody>
                  <a:tcPr marL="85242" marR="85242" marT="42621" marB="4262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02249247"/>
                  </a:ext>
                </a:extLst>
              </a:tr>
              <a:tr h="308391">
                <a:tc>
                  <a:txBody>
                    <a:bodyPr/>
                    <a:lstStyle/>
                    <a:p>
                      <a:r>
                        <a:rPr lang="en-US" sz="1200" b="1" cap="none" spc="0" dirty="0">
                          <a:ln>
                            <a:noFill/>
                          </a:ln>
                          <a:solidFill>
                            <a:schemeClr val="bg1"/>
                          </a:solidFill>
                          <a:effectLst/>
                        </a:rPr>
                        <a:t>Test</a:t>
                      </a:r>
                    </a:p>
                  </a:txBody>
                  <a:tcPr marL="85242" marR="85242" marT="42621" marB="4262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r>
                        <a:rPr lang="en-US" sz="1200" b="1" cap="none" spc="0" dirty="0">
                          <a:ln>
                            <a:noFill/>
                          </a:ln>
                          <a:solidFill>
                            <a:schemeClr val="bg1"/>
                          </a:solidFill>
                          <a:effectLst/>
                        </a:rPr>
                        <a:t>2013</a:t>
                      </a:r>
                    </a:p>
                  </a:txBody>
                  <a:tcPr marL="85242" marR="85242" marT="42621" marB="4262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946673470"/>
                  </a:ext>
                </a:extLst>
              </a:tr>
            </a:tbl>
          </a:graphicData>
        </a:graphic>
      </p:graphicFrame>
      <p:grpSp>
        <p:nvGrpSpPr>
          <p:cNvPr id="5" name="Group 4">
            <a:extLst>
              <a:ext uri="{FF2B5EF4-FFF2-40B4-BE49-F238E27FC236}">
                <a16:creationId xmlns:a16="http://schemas.microsoft.com/office/drawing/2014/main" id="{8977A3E6-8F08-2E41-986A-00882C6AC15A}"/>
              </a:ext>
            </a:extLst>
          </p:cNvPr>
          <p:cNvGrpSpPr/>
          <p:nvPr/>
        </p:nvGrpSpPr>
        <p:grpSpPr>
          <a:xfrm>
            <a:off x="4317595" y="507999"/>
            <a:ext cx="6655205" cy="5062781"/>
            <a:chOff x="3781313" y="1049271"/>
            <a:chExt cx="6407715" cy="4803944"/>
          </a:xfrm>
        </p:grpSpPr>
        <p:sp>
          <p:nvSpPr>
            <p:cNvPr id="4" name="Rectangle 3">
              <a:extLst>
                <a:ext uri="{FF2B5EF4-FFF2-40B4-BE49-F238E27FC236}">
                  <a16:creationId xmlns:a16="http://schemas.microsoft.com/office/drawing/2014/main" id="{FD2BFF4E-3F81-0D40-A4CD-9341CD518A1F}"/>
                </a:ext>
              </a:extLst>
            </p:cNvPr>
            <p:cNvSpPr/>
            <p:nvPr/>
          </p:nvSpPr>
          <p:spPr>
            <a:xfrm>
              <a:off x="3781313" y="1166423"/>
              <a:ext cx="6393201" cy="233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 name="Group 9">
              <a:extLst>
                <a:ext uri="{FF2B5EF4-FFF2-40B4-BE49-F238E27FC236}">
                  <a16:creationId xmlns:a16="http://schemas.microsoft.com/office/drawing/2014/main" id="{12E44012-E3EB-964C-B531-09DD21EC143E}"/>
                </a:ext>
              </a:extLst>
            </p:cNvPr>
            <p:cNvGrpSpPr/>
            <p:nvPr/>
          </p:nvGrpSpPr>
          <p:grpSpPr>
            <a:xfrm>
              <a:off x="3795827" y="1350324"/>
              <a:ext cx="6250990" cy="4502891"/>
              <a:chOff x="3088254" y="1150389"/>
              <a:chExt cx="7298254" cy="5257288"/>
            </a:xfrm>
          </p:grpSpPr>
          <p:pic>
            <p:nvPicPr>
              <p:cNvPr id="6" name="Picture 5">
                <a:extLst>
                  <a:ext uri="{FF2B5EF4-FFF2-40B4-BE49-F238E27FC236}">
                    <a16:creationId xmlns:a16="http://schemas.microsoft.com/office/drawing/2014/main" id="{CFCA438A-E8FC-D741-B174-A2176F02F2E4}"/>
                  </a:ext>
                </a:extLst>
              </p:cNvPr>
              <p:cNvPicPr>
                <a:picLocks noChangeAspect="1"/>
              </p:cNvPicPr>
              <p:nvPr/>
            </p:nvPicPr>
            <p:blipFill rotWithShape="1">
              <a:blip r:embed="rId3">
                <a:extLst>
                  <a:ext uri="{28A0092B-C50C-407E-A947-70E740481C1C}">
                    <a14:useLocalDpi xmlns:a14="http://schemas.microsoft.com/office/drawing/2010/main" val="0"/>
                  </a:ext>
                </a:extLst>
              </a:blip>
              <a:srcRect l="972" t="468" b="1344"/>
              <a:stretch/>
            </p:blipFill>
            <p:spPr>
              <a:xfrm>
                <a:off x="3159251" y="1150389"/>
                <a:ext cx="7227257" cy="2388655"/>
              </a:xfrm>
              <a:prstGeom prst="rect">
                <a:avLst/>
              </a:prstGeom>
              <a:ln w="38100">
                <a:solidFill>
                  <a:schemeClr val="tx1"/>
                </a:solidFill>
              </a:ln>
            </p:spPr>
          </p:pic>
          <p:pic>
            <p:nvPicPr>
              <p:cNvPr id="7" name="Picture 6">
                <a:extLst>
                  <a:ext uri="{FF2B5EF4-FFF2-40B4-BE49-F238E27FC236}">
                    <a16:creationId xmlns:a16="http://schemas.microsoft.com/office/drawing/2014/main" id="{DA42CB24-B5B8-7741-B031-21AAF3855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254" y="3969278"/>
                <a:ext cx="7298254" cy="2438399"/>
              </a:xfrm>
              <a:prstGeom prst="rect">
                <a:avLst/>
              </a:prstGeom>
              <a:ln>
                <a:noFill/>
              </a:ln>
            </p:spPr>
          </p:pic>
        </p:grpSp>
        <p:sp>
          <p:nvSpPr>
            <p:cNvPr id="11" name="TextBox 10">
              <a:extLst>
                <a:ext uri="{FF2B5EF4-FFF2-40B4-BE49-F238E27FC236}">
                  <a16:creationId xmlns:a16="http://schemas.microsoft.com/office/drawing/2014/main" id="{FD8DF816-A6A4-0747-A5BE-C82786F310E7}"/>
                </a:ext>
              </a:extLst>
            </p:cNvPr>
            <p:cNvSpPr txBox="1"/>
            <p:nvPr/>
          </p:nvSpPr>
          <p:spPr>
            <a:xfrm>
              <a:off x="4075086" y="1051023"/>
              <a:ext cx="1708703" cy="3236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bg1"/>
                  </a:solidFill>
                  <a:latin typeface="Trebuchet MS" panose="020B0603020202020204" pitchFamily="34" charset="0"/>
                </a:rPr>
                <a:t>INPUT: GOES-15</a:t>
              </a:r>
            </a:p>
          </p:txBody>
        </p:sp>
        <p:sp>
          <p:nvSpPr>
            <p:cNvPr id="12" name="TextBox 11">
              <a:extLst>
                <a:ext uri="{FF2B5EF4-FFF2-40B4-BE49-F238E27FC236}">
                  <a16:creationId xmlns:a16="http://schemas.microsoft.com/office/drawing/2014/main" id="{1184C911-F0A4-AD4E-8275-861AF0CC205B}"/>
                </a:ext>
              </a:extLst>
            </p:cNvPr>
            <p:cNvSpPr txBox="1"/>
            <p:nvPr/>
          </p:nvSpPr>
          <p:spPr>
            <a:xfrm>
              <a:off x="6158026" y="1077032"/>
              <a:ext cx="1632291" cy="271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bg1"/>
                  </a:solidFill>
                  <a:latin typeface="Trebuchet MS" panose="020B0603020202020204" pitchFamily="34" charset="0"/>
                </a:rPr>
                <a:t>CGAN-GENERATED</a:t>
              </a:r>
            </a:p>
          </p:txBody>
        </p:sp>
        <p:sp>
          <p:nvSpPr>
            <p:cNvPr id="13" name="TextBox 12">
              <a:extLst>
                <a:ext uri="{FF2B5EF4-FFF2-40B4-BE49-F238E27FC236}">
                  <a16:creationId xmlns:a16="http://schemas.microsoft.com/office/drawing/2014/main" id="{39106EEC-8E02-9643-9CD4-AB17014C01E5}"/>
                </a:ext>
              </a:extLst>
            </p:cNvPr>
            <p:cNvSpPr txBox="1"/>
            <p:nvPr/>
          </p:nvSpPr>
          <p:spPr>
            <a:xfrm>
              <a:off x="8261674" y="1049271"/>
              <a:ext cx="1414012" cy="3236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bg1"/>
                  </a:solidFill>
                  <a:latin typeface="Trebuchet MS" panose="020B0603020202020204" pitchFamily="34" charset="0"/>
                </a:rPr>
                <a:t>TARGET: GFS</a:t>
              </a:r>
            </a:p>
          </p:txBody>
        </p:sp>
        <p:sp>
          <p:nvSpPr>
            <p:cNvPr id="16" name="TextBox 15">
              <a:extLst>
                <a:ext uri="{FF2B5EF4-FFF2-40B4-BE49-F238E27FC236}">
                  <a16:creationId xmlns:a16="http://schemas.microsoft.com/office/drawing/2014/main" id="{89656F7D-09A5-E740-9D70-D2E46CF61FD1}"/>
                </a:ext>
              </a:extLst>
            </p:cNvPr>
            <p:cNvSpPr txBox="1"/>
            <p:nvPr/>
          </p:nvSpPr>
          <p:spPr>
            <a:xfrm>
              <a:off x="4302536" y="3479588"/>
              <a:ext cx="1253799" cy="3236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bg1"/>
                  </a:solidFill>
                  <a:latin typeface="Trebuchet MS" panose="020B0603020202020204" pitchFamily="34" charset="0"/>
                </a:rPr>
                <a:t>INPUT: GFS</a:t>
              </a:r>
            </a:p>
          </p:txBody>
        </p:sp>
        <p:sp>
          <p:nvSpPr>
            <p:cNvPr id="17" name="TextBox 16">
              <a:extLst>
                <a:ext uri="{FF2B5EF4-FFF2-40B4-BE49-F238E27FC236}">
                  <a16:creationId xmlns:a16="http://schemas.microsoft.com/office/drawing/2014/main" id="{138C0234-8909-FC46-9156-5F2A53039762}"/>
                </a:ext>
              </a:extLst>
            </p:cNvPr>
            <p:cNvSpPr txBox="1"/>
            <p:nvPr/>
          </p:nvSpPr>
          <p:spPr>
            <a:xfrm>
              <a:off x="6153181" y="3505598"/>
              <a:ext cx="1641983" cy="271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bg1"/>
                  </a:solidFill>
                  <a:latin typeface="Trebuchet MS" panose="020B0603020202020204" pitchFamily="34" charset="0"/>
                </a:rPr>
                <a:t>REGRESSION ONLY</a:t>
              </a:r>
            </a:p>
          </p:txBody>
        </p:sp>
        <p:sp>
          <p:nvSpPr>
            <p:cNvPr id="18" name="TextBox 17">
              <a:extLst>
                <a:ext uri="{FF2B5EF4-FFF2-40B4-BE49-F238E27FC236}">
                  <a16:creationId xmlns:a16="http://schemas.microsoft.com/office/drawing/2014/main" id="{A7BB3B50-3E0B-7F43-80A2-80ABA53DF6DD}"/>
                </a:ext>
              </a:extLst>
            </p:cNvPr>
            <p:cNvSpPr txBox="1"/>
            <p:nvPr/>
          </p:nvSpPr>
          <p:spPr>
            <a:xfrm>
              <a:off x="8034222" y="3477837"/>
              <a:ext cx="1868918" cy="3236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bg1"/>
                  </a:solidFill>
                  <a:latin typeface="Trebuchet MS" panose="020B0603020202020204" pitchFamily="34" charset="0"/>
                </a:rPr>
                <a:t>TARGET: GOES-15</a:t>
              </a:r>
            </a:p>
          </p:txBody>
        </p:sp>
        <p:sp>
          <p:nvSpPr>
            <p:cNvPr id="19" name="Rectangle 18">
              <a:extLst>
                <a:ext uri="{FF2B5EF4-FFF2-40B4-BE49-F238E27FC236}">
                  <a16:creationId xmlns:a16="http://schemas.microsoft.com/office/drawing/2014/main" id="{2EA3F937-A3BD-9B43-8522-4144F02A52D2}"/>
                </a:ext>
              </a:extLst>
            </p:cNvPr>
            <p:cNvSpPr/>
            <p:nvPr/>
          </p:nvSpPr>
          <p:spPr>
            <a:xfrm>
              <a:off x="3795827" y="3496529"/>
              <a:ext cx="6393201" cy="233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21" name="Text Placeholder 3">
            <a:extLst>
              <a:ext uri="{FF2B5EF4-FFF2-40B4-BE49-F238E27FC236}">
                <a16:creationId xmlns:a16="http://schemas.microsoft.com/office/drawing/2014/main" id="{0B7DFBCF-B66F-7E42-8CCE-2879E30CF499}"/>
              </a:ext>
            </a:extLst>
          </p:cNvPr>
          <p:cNvSpPr>
            <a:spLocks noGrp="1"/>
          </p:cNvSpPr>
          <p:nvPr>
            <p:ph type="body" sz="quarter" idx="10"/>
          </p:nvPr>
        </p:nvSpPr>
        <p:spPr>
          <a:xfrm>
            <a:off x="274320" y="1586801"/>
            <a:ext cx="3486150" cy="525463"/>
          </a:xfrm>
        </p:spPr>
        <p:txBody>
          <a:bodyPr/>
          <a:lstStyle/>
          <a:p>
            <a:r>
              <a:rPr lang="en-US" sz="1400" b="1" dirty="0">
                <a:solidFill>
                  <a:schemeClr val="tx2">
                    <a:lumMod val="50000"/>
                  </a:schemeClr>
                </a:solidFill>
              </a:rPr>
              <a:t>David Hall NVIDIA</a:t>
            </a:r>
          </a:p>
          <a:p>
            <a:endParaRPr lang="en-US" sz="1400" b="1" dirty="0">
              <a:solidFill>
                <a:schemeClr val="tx2">
                  <a:lumMod val="50000"/>
                </a:schemeClr>
              </a:solidFill>
            </a:endParaRPr>
          </a:p>
        </p:txBody>
      </p:sp>
      <p:pic>
        <p:nvPicPr>
          <p:cNvPr id="24" name="Picture 23">
            <a:extLst>
              <a:ext uri="{FF2B5EF4-FFF2-40B4-BE49-F238E27FC236}">
                <a16:creationId xmlns:a16="http://schemas.microsoft.com/office/drawing/2014/main" id="{60721B76-9EA8-C446-98B8-E84B1D3BEF5A}"/>
              </a:ext>
            </a:extLst>
          </p:cNvPr>
          <p:cNvPicPr>
            <a:picLocks noChangeAspect="1"/>
          </p:cNvPicPr>
          <p:nvPr/>
        </p:nvPicPr>
        <p:blipFill>
          <a:blip r:embed="rId5"/>
          <a:stretch>
            <a:fillRect/>
          </a:stretch>
        </p:blipFill>
        <p:spPr>
          <a:xfrm>
            <a:off x="4459136" y="3360194"/>
            <a:ext cx="6325802" cy="2146072"/>
          </a:xfrm>
          <a:prstGeom prst="rect">
            <a:avLst/>
          </a:prstGeom>
        </p:spPr>
      </p:pic>
    </p:spTree>
    <p:extLst>
      <p:ext uri="{BB962C8B-B14F-4D97-AF65-F5344CB8AC3E}">
        <p14:creationId xmlns:p14="http://schemas.microsoft.com/office/powerpoint/2010/main" val="2612494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4C6311-5CD1-BE45-BCE4-EEA7844DC88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7000"/>
                    </a14:imgEffect>
                  </a14:imgLayer>
                </a14:imgProps>
              </a:ext>
            </a:extLst>
          </a:blip>
          <a:srcRect r="23247" b="23247"/>
          <a:stretch/>
        </p:blipFill>
        <p:spPr>
          <a:xfrm>
            <a:off x="1694837" y="9524"/>
            <a:ext cx="9260616" cy="6172201"/>
          </a:xfrm>
          <a:prstGeom prst="rect">
            <a:avLst/>
          </a:prstGeom>
          <a:effectLst>
            <a:outerShdw dist="50800" dir="5400000" algn="ctr" rotWithShape="0">
              <a:srgbClr val="000000">
                <a:alpha val="43137"/>
              </a:srgbClr>
            </a:outerShdw>
          </a:effectLst>
        </p:spPr>
      </p:pic>
      <p:pic>
        <p:nvPicPr>
          <p:cNvPr id="26" name="Picture 25">
            <a:extLst>
              <a:ext uri="{FF2B5EF4-FFF2-40B4-BE49-F238E27FC236}">
                <a16:creationId xmlns:a16="http://schemas.microsoft.com/office/drawing/2014/main" id="{D8C8EC9F-2526-3A47-A42D-CC9CA35D7B7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50800" y="34924"/>
            <a:ext cx="10922000" cy="6159500"/>
          </a:xfrm>
          <a:prstGeom prst="rect">
            <a:avLst/>
          </a:prstGeom>
        </p:spPr>
      </p:pic>
      <p:sp>
        <p:nvSpPr>
          <p:cNvPr id="9" name="Freeform 5">
            <a:extLst>
              <a:ext uri="{FF2B5EF4-FFF2-40B4-BE49-F238E27FC236}">
                <a16:creationId xmlns:a16="http://schemas.microsoft.com/office/drawing/2014/main" id="{3A945957-67E1-4D0F-A698-DB3EBF998D78}"/>
              </a:ext>
            </a:extLst>
          </p:cNvPr>
          <p:cNvSpPr>
            <a:spLocks/>
          </p:cNvSpPr>
          <p:nvPr/>
        </p:nvSpPr>
        <p:spPr bwMode="auto">
          <a:xfrm>
            <a:off x="0" y="-3175"/>
            <a:ext cx="5334000" cy="6178550"/>
          </a:xfrm>
          <a:custGeom>
            <a:avLst/>
            <a:gdLst>
              <a:gd name="T0" fmla="*/ 3360 w 3360"/>
              <a:gd name="T1" fmla="*/ 0 h 3892"/>
              <a:gd name="T2" fmla="*/ 0 w 3360"/>
              <a:gd name="T3" fmla="*/ 0 h 3892"/>
              <a:gd name="T4" fmla="*/ 0 w 3360"/>
              <a:gd name="T5" fmla="*/ 3892 h 3892"/>
              <a:gd name="T6" fmla="*/ 1097 w 3360"/>
              <a:gd name="T7" fmla="*/ 3892 h 3892"/>
              <a:gd name="T8" fmla="*/ 3360 w 3360"/>
              <a:gd name="T9" fmla="*/ 0 h 3892"/>
            </a:gdLst>
            <a:ahLst/>
            <a:cxnLst>
              <a:cxn ang="0">
                <a:pos x="T0" y="T1"/>
              </a:cxn>
              <a:cxn ang="0">
                <a:pos x="T2" y="T3"/>
              </a:cxn>
              <a:cxn ang="0">
                <a:pos x="T4" y="T5"/>
              </a:cxn>
              <a:cxn ang="0">
                <a:pos x="T6" y="T7"/>
              </a:cxn>
              <a:cxn ang="0">
                <a:pos x="T8" y="T9"/>
              </a:cxn>
            </a:cxnLst>
            <a:rect l="0" t="0" r="r" b="b"/>
            <a:pathLst>
              <a:path w="3360" h="3892">
                <a:moveTo>
                  <a:pt x="3360" y="0"/>
                </a:moveTo>
                <a:lnTo>
                  <a:pt x="0" y="0"/>
                </a:lnTo>
                <a:lnTo>
                  <a:pt x="0" y="3892"/>
                </a:lnTo>
                <a:lnTo>
                  <a:pt x="1097" y="3892"/>
                </a:lnTo>
                <a:lnTo>
                  <a:pt x="3360" y="0"/>
                </a:lnTo>
                <a:close/>
              </a:path>
            </a:pathLst>
          </a:custGeom>
          <a:solidFill>
            <a:schemeClr val="bg1">
              <a:lumMod val="95000"/>
              <a:lumOff val="5000"/>
              <a:alpha val="86000"/>
            </a:schemeClr>
          </a:solidFill>
          <a:ln w="6350">
            <a:noFill/>
          </a:ln>
          <a:effectLst>
            <a:outerShdw blurRad="165100" dist="38100" dir="18900000" algn="bl" rotWithShape="0">
              <a:prstClr val="black">
                <a:alpha val="9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mn-lt"/>
              <a:ea typeface="+mn-ea"/>
            </a:endParaRPr>
          </a:p>
        </p:txBody>
      </p:sp>
      <p:sp>
        <p:nvSpPr>
          <p:cNvPr id="10" name="Title 4">
            <a:extLst>
              <a:ext uri="{FF2B5EF4-FFF2-40B4-BE49-F238E27FC236}">
                <a16:creationId xmlns:a16="http://schemas.microsoft.com/office/drawing/2014/main" id="{833CD93F-BF60-4835-A9A1-90CE98A3B35E}"/>
              </a:ext>
            </a:extLst>
          </p:cNvPr>
          <p:cNvSpPr txBox="1">
            <a:spLocks/>
          </p:cNvSpPr>
          <p:nvPr/>
        </p:nvSpPr>
        <p:spPr bwMode="auto">
          <a:xfrm>
            <a:off x="192237" y="169816"/>
            <a:ext cx="4459928" cy="867869"/>
          </a:xfrm>
          <a:prstGeom prst="rect">
            <a:avLst/>
          </a:prstGeom>
          <a:noFill/>
          <a:ln w="9525">
            <a:noFill/>
            <a:miter lim="800000"/>
            <a:headEnd/>
            <a:tailEnd/>
          </a:ln>
        </p:spPr>
        <p:txBody>
          <a:bodyPr vert="horz" wrap="square" lIns="91386" tIns="45690" rIns="91386" bIns="45690" numCol="1" anchor="b" anchorCtr="0" compatLnSpc="1">
            <a:prstTxWarp prst="textNoShape">
              <a:avLst/>
            </a:prstTxWarp>
            <a:spAutoFit/>
          </a:bodyPr>
          <a:lstStyle>
            <a:lvl1pPr algn="l" rtl="0" fontAlgn="base">
              <a:lnSpc>
                <a:spcPct val="90000"/>
              </a:lnSpc>
              <a:spcBef>
                <a:spcPct val="0"/>
              </a:spcBef>
              <a:spcAft>
                <a:spcPct val="0"/>
              </a:spcAft>
              <a:defRPr sz="8200" b="1" cap="all" baseline="0">
                <a:solidFill>
                  <a:schemeClr val="tx1"/>
                </a:solidFill>
                <a:latin typeface="Trebuchet MS" pitchFamily="34" charset="0"/>
                <a:ea typeface="+mj-ea"/>
                <a:cs typeface="+mj-cs"/>
              </a:defRPr>
            </a:lvl1pPr>
            <a:lvl2pPr algn="l" rtl="0" fontAlgn="base">
              <a:spcBef>
                <a:spcPct val="0"/>
              </a:spcBef>
              <a:spcAft>
                <a:spcPct val="0"/>
              </a:spcAft>
              <a:defRPr sz="5332" b="1">
                <a:solidFill>
                  <a:srgbClr val="73B900"/>
                </a:solidFill>
                <a:latin typeface="Arial" charset="0"/>
              </a:defRPr>
            </a:lvl2pPr>
            <a:lvl3pPr algn="l" rtl="0" fontAlgn="base">
              <a:spcBef>
                <a:spcPct val="0"/>
              </a:spcBef>
              <a:spcAft>
                <a:spcPct val="0"/>
              </a:spcAft>
              <a:defRPr sz="5332" b="1">
                <a:solidFill>
                  <a:srgbClr val="73B900"/>
                </a:solidFill>
                <a:latin typeface="Arial" charset="0"/>
              </a:defRPr>
            </a:lvl3pPr>
            <a:lvl4pPr algn="l" rtl="0" fontAlgn="base">
              <a:spcBef>
                <a:spcPct val="0"/>
              </a:spcBef>
              <a:spcAft>
                <a:spcPct val="0"/>
              </a:spcAft>
              <a:defRPr sz="5332" b="1">
                <a:solidFill>
                  <a:srgbClr val="73B900"/>
                </a:solidFill>
                <a:latin typeface="Arial" charset="0"/>
              </a:defRPr>
            </a:lvl4pPr>
            <a:lvl5pPr algn="l" rtl="0" fontAlgn="base">
              <a:spcBef>
                <a:spcPct val="0"/>
              </a:spcBef>
              <a:spcAft>
                <a:spcPct val="0"/>
              </a:spcAft>
              <a:defRPr sz="5332" b="1">
                <a:solidFill>
                  <a:srgbClr val="73B900"/>
                </a:solidFill>
                <a:latin typeface="Arial" charset="0"/>
              </a:defRPr>
            </a:lvl5pPr>
            <a:lvl6pPr marL="761533" algn="l" rtl="0" eaLnBrk="1" fontAlgn="base" hangingPunct="1">
              <a:spcBef>
                <a:spcPct val="0"/>
              </a:spcBef>
              <a:spcAft>
                <a:spcPct val="0"/>
              </a:spcAft>
              <a:defRPr sz="5332" b="1">
                <a:solidFill>
                  <a:srgbClr val="73B900"/>
                </a:solidFill>
                <a:latin typeface="Arial" charset="0"/>
              </a:defRPr>
            </a:lvl6pPr>
            <a:lvl7pPr marL="1523065" algn="l" rtl="0" eaLnBrk="1" fontAlgn="base" hangingPunct="1">
              <a:spcBef>
                <a:spcPct val="0"/>
              </a:spcBef>
              <a:spcAft>
                <a:spcPct val="0"/>
              </a:spcAft>
              <a:defRPr sz="5332" b="1">
                <a:solidFill>
                  <a:srgbClr val="73B900"/>
                </a:solidFill>
                <a:latin typeface="Arial" charset="0"/>
              </a:defRPr>
            </a:lvl7pPr>
            <a:lvl8pPr marL="2284594" algn="l" rtl="0" eaLnBrk="1" fontAlgn="base" hangingPunct="1">
              <a:spcBef>
                <a:spcPct val="0"/>
              </a:spcBef>
              <a:spcAft>
                <a:spcPct val="0"/>
              </a:spcAft>
              <a:defRPr sz="5332" b="1">
                <a:solidFill>
                  <a:srgbClr val="73B900"/>
                </a:solidFill>
                <a:latin typeface="Arial" charset="0"/>
              </a:defRPr>
            </a:lvl8pPr>
            <a:lvl9pPr marL="3046103" algn="l" rtl="0" eaLnBrk="1" fontAlgn="base" hangingPunct="1">
              <a:spcBef>
                <a:spcPct val="0"/>
              </a:spcBef>
              <a:spcAft>
                <a:spcPct val="0"/>
              </a:spcAft>
              <a:defRPr sz="5332" b="1">
                <a:solidFill>
                  <a:srgbClr val="73B900"/>
                </a:solidFill>
                <a:latin typeface="Arial" charset="0"/>
              </a:defRPr>
            </a:lvl9pPr>
          </a:lstStyle>
          <a:p>
            <a:pPr marL="114300" indent="-114300"/>
            <a:r>
              <a:rPr lang="en-US" sz="2800" dirty="0">
                <a:effectLst>
                  <a:outerShdw blurRad="38100" dist="38100" dir="2700000" algn="tl">
                    <a:srgbClr val="000000">
                      <a:alpha val="43137"/>
                    </a:srgbClr>
                  </a:outerShdw>
                </a:effectLst>
              </a:rPr>
              <a:t>ERROR CORRECTION </a:t>
            </a:r>
          </a:p>
          <a:p>
            <a:pPr marL="114300" indent="-114300"/>
            <a:r>
              <a:rPr lang="en-US" sz="2800" dirty="0">
                <a:effectLst>
                  <a:outerShdw blurRad="38100" dist="38100" dir="2700000" algn="tl">
                    <a:srgbClr val="000000">
                      <a:alpha val="43137"/>
                    </a:srgbClr>
                  </a:outerShdw>
                </a:effectLst>
              </a:rPr>
              <a:t>AND INTERPOLATION</a:t>
            </a:r>
          </a:p>
        </p:txBody>
      </p:sp>
      <p:sp>
        <p:nvSpPr>
          <p:cNvPr id="8" name="Rectangle 7">
            <a:extLst>
              <a:ext uri="{FF2B5EF4-FFF2-40B4-BE49-F238E27FC236}">
                <a16:creationId xmlns:a16="http://schemas.microsoft.com/office/drawing/2014/main" id="{93C5BDAD-0AF6-774B-A0E1-C5490ED509C7}"/>
              </a:ext>
            </a:extLst>
          </p:cNvPr>
          <p:cNvSpPr/>
          <p:nvPr/>
        </p:nvSpPr>
        <p:spPr>
          <a:xfrm>
            <a:off x="192237" y="1728036"/>
            <a:ext cx="2474763" cy="2716128"/>
          </a:xfrm>
          <a:prstGeom prst="rect">
            <a:avLst/>
          </a:prstGeom>
        </p:spPr>
        <p:txBody>
          <a:bodyPr wrap="square">
            <a:spAutoFit/>
          </a:bodyPr>
          <a:lstStyle/>
          <a:p>
            <a:pPr marL="0" marR="0">
              <a:spcBef>
                <a:spcPts val="0"/>
              </a:spcBef>
              <a:spcAft>
                <a:spcPts val="300"/>
              </a:spcAft>
            </a:pPr>
            <a:r>
              <a:rPr lang="en-US" sz="1200" dirty="0">
                <a:solidFill>
                  <a:schemeClr val="tx1">
                    <a:lumMod val="95000"/>
                  </a:schemeClr>
                </a:solidFill>
                <a:latin typeface="Trebuchet MS" panose="020B0603020202020204" pitchFamily="34" charset="0"/>
                <a:ea typeface="Calibri" panose="020F0502020204030204" pitchFamily="34" charset="0"/>
              </a:rPr>
              <a:t>Deep learning may be used to enhance satellite data by learning to intelligently interpolate it in time. We can also repair damage data by imputing missing pixels, missing channels, or even dropped frames. More ambitiously, deep learning has the potential to learn the underlying dynamics directly from observations, </a:t>
            </a:r>
            <a:endParaRPr lang="en-US" sz="1200" dirty="0">
              <a:latin typeface="Trebuchet MS" panose="020B0603020202020204" pitchFamily="34" charset="0"/>
              <a:ea typeface="Calibri" panose="020F0502020204030204" pitchFamily="34" charset="0"/>
            </a:endParaRPr>
          </a:p>
          <a:p>
            <a:pPr marL="0" marR="0">
              <a:spcBef>
                <a:spcPts val="0"/>
              </a:spcBef>
              <a:spcAft>
                <a:spcPts val="300"/>
              </a:spcAft>
            </a:pPr>
            <a:r>
              <a:rPr lang="en-US" sz="1200" dirty="0">
                <a:solidFill>
                  <a:schemeClr val="tx1">
                    <a:lumMod val="95000"/>
                  </a:schemeClr>
                </a:solidFill>
                <a:latin typeface="Trebuchet MS" panose="020B0603020202020204" pitchFamily="34" charset="0"/>
                <a:ea typeface="Calibri" panose="020F0502020204030204" pitchFamily="34" charset="0"/>
              </a:rPr>
              <a:t>Which may then be used to estimate future satellite observations directly.</a:t>
            </a:r>
          </a:p>
        </p:txBody>
      </p:sp>
      <p:sp>
        <p:nvSpPr>
          <p:cNvPr id="7" name="Rectangle 6">
            <a:extLst>
              <a:ext uri="{FF2B5EF4-FFF2-40B4-BE49-F238E27FC236}">
                <a16:creationId xmlns:a16="http://schemas.microsoft.com/office/drawing/2014/main" id="{F55E347A-3345-204D-A5D6-D52AE39F9814}"/>
              </a:ext>
            </a:extLst>
          </p:cNvPr>
          <p:cNvSpPr/>
          <p:nvPr/>
        </p:nvSpPr>
        <p:spPr>
          <a:xfrm>
            <a:off x="192237" y="1064721"/>
            <a:ext cx="2659702" cy="646331"/>
          </a:xfrm>
          <a:prstGeom prst="rect">
            <a:avLst/>
          </a:prstGeom>
        </p:spPr>
        <p:txBody>
          <a:bodyPr wrap="none">
            <a:spAutoFit/>
          </a:bodyPr>
          <a:lstStyle/>
          <a:p>
            <a:r>
              <a:rPr lang="en-US" b="1" dirty="0">
                <a:solidFill>
                  <a:schemeClr val="tx2">
                    <a:lumMod val="60000"/>
                    <a:lumOff val="40000"/>
                  </a:schemeClr>
                </a:solidFill>
                <a:latin typeface="+mn-lt"/>
              </a:rPr>
              <a:t>NOAA SOS,NVIDIA</a:t>
            </a:r>
          </a:p>
          <a:p>
            <a:r>
              <a:rPr lang="en-US" b="1" dirty="0">
                <a:solidFill>
                  <a:schemeClr val="tx2">
                    <a:lumMod val="60000"/>
                    <a:lumOff val="40000"/>
                  </a:schemeClr>
                </a:solidFill>
              </a:rPr>
              <a:t>Science on the Sphere</a:t>
            </a:r>
            <a:endParaRPr lang="en-US" b="1" dirty="0">
              <a:solidFill>
                <a:schemeClr val="tx2">
                  <a:lumMod val="60000"/>
                  <a:lumOff val="40000"/>
                </a:schemeClr>
              </a:solidFill>
              <a:latin typeface="+mn-lt"/>
            </a:endParaRPr>
          </a:p>
        </p:txBody>
      </p:sp>
    </p:spTree>
    <p:extLst>
      <p:ext uri="{BB962C8B-B14F-4D97-AF65-F5344CB8AC3E}">
        <p14:creationId xmlns:p14="http://schemas.microsoft.com/office/powerpoint/2010/main" val="3310995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E799-284F-F742-BA0A-D5732B18668D}"/>
              </a:ext>
            </a:extLst>
          </p:cNvPr>
          <p:cNvSpPr>
            <a:spLocks noGrp="1"/>
          </p:cNvSpPr>
          <p:nvPr>
            <p:ph type="title"/>
          </p:nvPr>
        </p:nvSpPr>
        <p:spPr>
          <a:xfrm>
            <a:off x="267629" y="274320"/>
            <a:ext cx="10437542" cy="590931"/>
          </a:xfrm>
        </p:spPr>
        <p:txBody>
          <a:bodyPr/>
          <a:lstStyle/>
          <a:p>
            <a:r>
              <a:rPr lang="en-US" dirty="0"/>
              <a:t>MOORE’S LAW IS DEAD. LONG LIVE MOORE’S LAW.</a:t>
            </a:r>
          </a:p>
        </p:txBody>
      </p:sp>
      <p:sp>
        <p:nvSpPr>
          <p:cNvPr id="4" name="Text Placeholder 3">
            <a:extLst>
              <a:ext uri="{FF2B5EF4-FFF2-40B4-BE49-F238E27FC236}">
                <a16:creationId xmlns:a16="http://schemas.microsoft.com/office/drawing/2014/main" id="{2542E8EA-F02E-3E4A-B4AD-B87ADBE11ED6}"/>
              </a:ext>
            </a:extLst>
          </p:cNvPr>
          <p:cNvSpPr>
            <a:spLocks noGrp="1"/>
          </p:cNvSpPr>
          <p:nvPr>
            <p:ph type="body" sz="quarter" idx="10"/>
          </p:nvPr>
        </p:nvSpPr>
        <p:spPr>
          <a:xfrm>
            <a:off x="498348" y="791715"/>
            <a:ext cx="9976104" cy="525463"/>
          </a:xfrm>
        </p:spPr>
        <p:txBody>
          <a:bodyPr/>
          <a:lstStyle/>
          <a:p>
            <a:r>
              <a:rPr lang="en-US" dirty="0"/>
              <a:t>Exponential growth continues, via massive thread parallelism</a:t>
            </a:r>
          </a:p>
        </p:txBody>
      </p:sp>
      <p:sp>
        <p:nvSpPr>
          <p:cNvPr id="12" name="Rectangle 11">
            <a:extLst>
              <a:ext uri="{FF2B5EF4-FFF2-40B4-BE49-F238E27FC236}">
                <a16:creationId xmlns:a16="http://schemas.microsoft.com/office/drawing/2014/main" id="{E7B01387-8B3E-3F41-937D-D782724019C1}"/>
              </a:ext>
            </a:extLst>
          </p:cNvPr>
          <p:cNvSpPr/>
          <p:nvPr/>
        </p:nvSpPr>
        <p:spPr>
          <a:xfrm>
            <a:off x="1255853" y="5029827"/>
            <a:ext cx="8461093" cy="443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285750" indent="-285750">
              <a:lnSpc>
                <a:spcPct val="90000"/>
              </a:lnSpc>
              <a:buFont typeface="Arial" panose="020B0604020202020204" pitchFamily="34" charset="0"/>
              <a:buChar char="•"/>
            </a:pPr>
            <a:r>
              <a:rPr lang="en-US" sz="1400" b="1" dirty="0">
                <a:solidFill>
                  <a:schemeClr val="tx1">
                    <a:lumMod val="85000"/>
                  </a:schemeClr>
                </a:solidFill>
                <a:latin typeface="Trebuchet MS" panose="020B0603020202020204" pitchFamily="34" charset="0"/>
              </a:rPr>
              <a:t>CPU clock rates have plateaued </a:t>
            </a:r>
          </a:p>
          <a:p>
            <a:pPr marL="285750" indent="-285750">
              <a:lnSpc>
                <a:spcPct val="90000"/>
              </a:lnSpc>
              <a:buFont typeface="Arial" panose="020B0604020202020204" pitchFamily="34" charset="0"/>
              <a:buChar char="•"/>
            </a:pPr>
            <a:r>
              <a:rPr lang="en-US" sz="1400" b="1" dirty="0">
                <a:solidFill>
                  <a:schemeClr val="tx1">
                    <a:lumMod val="85000"/>
                  </a:schemeClr>
                </a:solidFill>
                <a:latin typeface="Trebuchet MS" panose="020B0603020202020204" pitchFamily="34" charset="0"/>
              </a:rPr>
              <a:t>Single thread growth at 10% per year</a:t>
            </a:r>
          </a:p>
          <a:p>
            <a:pPr marL="285750" indent="-285750">
              <a:lnSpc>
                <a:spcPct val="90000"/>
              </a:lnSpc>
              <a:buFont typeface="Arial" panose="020B0604020202020204" pitchFamily="34" charset="0"/>
              <a:buChar char="•"/>
            </a:pPr>
            <a:r>
              <a:rPr lang="en-US" sz="1400" b="1" dirty="0">
                <a:solidFill>
                  <a:schemeClr val="tx1">
                    <a:lumMod val="85000"/>
                  </a:schemeClr>
                </a:solidFill>
                <a:latin typeface="Trebuchet MS" panose="020B0603020202020204" pitchFamily="34" charset="0"/>
              </a:rPr>
              <a:t>Top supercomputers are bucking this trend</a:t>
            </a:r>
          </a:p>
          <a:p>
            <a:pPr marL="285750" indent="-285750">
              <a:lnSpc>
                <a:spcPct val="90000"/>
              </a:lnSpc>
              <a:buFont typeface="Arial" panose="020B0604020202020204" pitchFamily="34" charset="0"/>
              <a:buChar char="•"/>
            </a:pPr>
            <a:r>
              <a:rPr lang="en-US" sz="1400" b="1" dirty="0">
                <a:solidFill>
                  <a:schemeClr val="tx1">
                    <a:lumMod val="85000"/>
                  </a:schemeClr>
                </a:solidFill>
                <a:latin typeface="Trebuchet MS" panose="020B0603020202020204" pitchFamily="34" charset="0"/>
              </a:rPr>
              <a:t>How? Through massive parallelism</a:t>
            </a:r>
          </a:p>
          <a:p>
            <a:pPr marL="285750" indent="-285750">
              <a:lnSpc>
                <a:spcPct val="90000"/>
              </a:lnSpc>
              <a:buFont typeface="Arial" panose="020B0604020202020204" pitchFamily="34" charset="0"/>
              <a:buChar char="•"/>
            </a:pPr>
            <a:r>
              <a:rPr lang="en-US" sz="1400" b="1" dirty="0">
                <a:solidFill>
                  <a:schemeClr val="tx1">
                    <a:lumMod val="85000"/>
                  </a:schemeClr>
                </a:solidFill>
                <a:latin typeface="Trebuchet MS" panose="020B0603020202020204" pitchFamily="34" charset="0"/>
              </a:rPr>
              <a:t>Much of this is enabled by NVIDIA GPUs</a:t>
            </a:r>
          </a:p>
        </p:txBody>
      </p:sp>
      <p:grpSp>
        <p:nvGrpSpPr>
          <p:cNvPr id="47" name="Group 46">
            <a:extLst>
              <a:ext uri="{FF2B5EF4-FFF2-40B4-BE49-F238E27FC236}">
                <a16:creationId xmlns:a16="http://schemas.microsoft.com/office/drawing/2014/main" id="{5C862332-8AEE-1441-96B1-67ED02084498}"/>
              </a:ext>
            </a:extLst>
          </p:cNvPr>
          <p:cNvGrpSpPr/>
          <p:nvPr/>
        </p:nvGrpSpPr>
        <p:grpSpPr>
          <a:xfrm>
            <a:off x="5392219" y="1592938"/>
            <a:ext cx="4611512" cy="3039076"/>
            <a:chOff x="4697472" y="1513716"/>
            <a:chExt cx="5103290" cy="3363167"/>
          </a:xfrm>
        </p:grpSpPr>
        <p:pic>
          <p:nvPicPr>
            <p:cNvPr id="11" name="Picture 10">
              <a:extLst>
                <a:ext uri="{FF2B5EF4-FFF2-40B4-BE49-F238E27FC236}">
                  <a16:creationId xmlns:a16="http://schemas.microsoft.com/office/drawing/2014/main" id="{830724F7-E1F3-4B49-BE22-1902708F4B11}"/>
                </a:ext>
              </a:extLst>
            </p:cNvPr>
            <p:cNvPicPr>
              <a:picLocks noChangeAspect="1"/>
            </p:cNvPicPr>
            <p:nvPr/>
          </p:nvPicPr>
          <p:blipFill rotWithShape="1">
            <a:blip r:embed="rId3"/>
            <a:srcRect t="4688" r="19103" b="11186"/>
            <a:stretch/>
          </p:blipFill>
          <p:spPr>
            <a:xfrm>
              <a:off x="4697472" y="1513716"/>
              <a:ext cx="5103290" cy="3363167"/>
            </a:xfrm>
            <a:prstGeom prst="rect">
              <a:avLst/>
            </a:prstGeom>
          </p:spPr>
        </p:pic>
        <p:sp>
          <p:nvSpPr>
            <p:cNvPr id="15" name="Freeform 14">
              <a:extLst>
                <a:ext uri="{FF2B5EF4-FFF2-40B4-BE49-F238E27FC236}">
                  <a16:creationId xmlns:a16="http://schemas.microsoft.com/office/drawing/2014/main" id="{97283694-BFC2-144D-A8E8-045262ABBFFB}"/>
                </a:ext>
              </a:extLst>
            </p:cNvPr>
            <p:cNvSpPr/>
            <p:nvPr/>
          </p:nvSpPr>
          <p:spPr>
            <a:xfrm>
              <a:off x="6615875" y="2583287"/>
              <a:ext cx="2982533" cy="1286597"/>
            </a:xfrm>
            <a:custGeom>
              <a:avLst/>
              <a:gdLst>
                <a:gd name="connsiteX0" fmla="*/ 0 w 2801074"/>
                <a:gd name="connsiteY0" fmla="*/ 1192192 h 1192192"/>
                <a:gd name="connsiteX1" fmla="*/ 1423686 w 2801074"/>
                <a:gd name="connsiteY1" fmla="*/ 312516 h 1192192"/>
                <a:gd name="connsiteX2" fmla="*/ 2801074 w 2801074"/>
                <a:gd name="connsiteY2" fmla="*/ 0 h 1192192"/>
              </a:gdLst>
              <a:ahLst/>
              <a:cxnLst>
                <a:cxn ang="0">
                  <a:pos x="connsiteX0" y="connsiteY0"/>
                </a:cxn>
                <a:cxn ang="0">
                  <a:pos x="connsiteX1" y="connsiteY1"/>
                </a:cxn>
                <a:cxn ang="0">
                  <a:pos x="connsiteX2" y="connsiteY2"/>
                </a:cxn>
              </a:cxnLst>
              <a:rect l="l" t="t" r="r" b="b"/>
              <a:pathLst>
                <a:path w="2801074" h="1192192">
                  <a:moveTo>
                    <a:pt x="0" y="1192192"/>
                  </a:moveTo>
                  <a:cubicBezTo>
                    <a:pt x="478420" y="851703"/>
                    <a:pt x="956840" y="511215"/>
                    <a:pt x="1423686" y="312516"/>
                  </a:cubicBezTo>
                  <a:cubicBezTo>
                    <a:pt x="1890532" y="113817"/>
                    <a:pt x="2345803" y="56908"/>
                    <a:pt x="2801074" y="0"/>
                  </a:cubicBezTo>
                </a:path>
              </a:pathLst>
            </a:custGeom>
            <a:noFill/>
            <a:ln w="571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45">
            <a:extLst>
              <a:ext uri="{FF2B5EF4-FFF2-40B4-BE49-F238E27FC236}">
                <a16:creationId xmlns:a16="http://schemas.microsoft.com/office/drawing/2014/main" id="{4DBCFA59-5864-8845-8407-2004C29A41D3}"/>
              </a:ext>
            </a:extLst>
          </p:cNvPr>
          <p:cNvPicPr>
            <a:picLocks noChangeAspect="1"/>
          </p:cNvPicPr>
          <p:nvPr/>
        </p:nvPicPr>
        <p:blipFill rotWithShape="1">
          <a:blip r:embed="rId4"/>
          <a:srcRect l="80301" t="11195" r="293" b="27529"/>
          <a:stretch/>
        </p:blipFill>
        <p:spPr>
          <a:xfrm>
            <a:off x="5833052" y="1760788"/>
            <a:ext cx="902988" cy="1806943"/>
          </a:xfrm>
          <a:prstGeom prst="rect">
            <a:avLst/>
          </a:prstGeom>
        </p:spPr>
      </p:pic>
      <p:grpSp>
        <p:nvGrpSpPr>
          <p:cNvPr id="57" name="Group 56">
            <a:extLst>
              <a:ext uri="{FF2B5EF4-FFF2-40B4-BE49-F238E27FC236}">
                <a16:creationId xmlns:a16="http://schemas.microsoft.com/office/drawing/2014/main" id="{F6582B90-0017-C04C-A351-A7BFAC350303}"/>
              </a:ext>
            </a:extLst>
          </p:cNvPr>
          <p:cNvGrpSpPr/>
          <p:nvPr/>
        </p:nvGrpSpPr>
        <p:grpSpPr>
          <a:xfrm>
            <a:off x="592611" y="1592938"/>
            <a:ext cx="4015005" cy="3071850"/>
            <a:chOff x="267628" y="1574319"/>
            <a:chExt cx="4446264" cy="3401803"/>
          </a:xfrm>
        </p:grpSpPr>
        <p:pic>
          <p:nvPicPr>
            <p:cNvPr id="24" name="Picture 23">
              <a:extLst>
                <a:ext uri="{FF2B5EF4-FFF2-40B4-BE49-F238E27FC236}">
                  <a16:creationId xmlns:a16="http://schemas.microsoft.com/office/drawing/2014/main" id="{3FAEA3CA-B561-A440-8A35-4DC4FB2EA333}"/>
                </a:ext>
              </a:extLst>
            </p:cNvPr>
            <p:cNvPicPr>
              <a:picLocks noChangeAspect="1"/>
            </p:cNvPicPr>
            <p:nvPr/>
          </p:nvPicPr>
          <p:blipFill rotWithShape="1">
            <a:blip r:embed="rId5"/>
            <a:srcRect l="2041" t="16853" r="16300" b="12861"/>
            <a:stretch/>
          </p:blipFill>
          <p:spPr>
            <a:xfrm>
              <a:off x="267628" y="1574319"/>
              <a:ext cx="4446264" cy="3401803"/>
            </a:xfrm>
            <a:prstGeom prst="rect">
              <a:avLst/>
            </a:prstGeom>
          </p:spPr>
        </p:pic>
        <p:cxnSp>
          <p:nvCxnSpPr>
            <p:cNvPr id="34" name="Straight Connector 33">
              <a:extLst>
                <a:ext uri="{FF2B5EF4-FFF2-40B4-BE49-F238E27FC236}">
                  <a16:creationId xmlns:a16="http://schemas.microsoft.com/office/drawing/2014/main" id="{65CA669D-DB48-744B-8AD4-92AD950A5E4B}"/>
                </a:ext>
              </a:extLst>
            </p:cNvPr>
            <p:cNvCxnSpPr>
              <a:cxnSpLocks/>
            </p:cNvCxnSpPr>
            <p:nvPr/>
          </p:nvCxnSpPr>
          <p:spPr>
            <a:xfrm flipV="1">
              <a:off x="1172038" y="2003794"/>
              <a:ext cx="3541854" cy="1909823"/>
            </a:xfrm>
            <a:prstGeom prst="line">
              <a:avLst/>
            </a:prstGeom>
            <a:ln w="412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B7DF317-3BAE-F144-B55D-D6C9B8CEA386}"/>
                </a:ext>
              </a:extLst>
            </p:cNvPr>
            <p:cNvSpPr txBox="1"/>
            <p:nvPr/>
          </p:nvSpPr>
          <p:spPr>
            <a:xfrm rot="20036367">
              <a:off x="2337290" y="3176347"/>
              <a:ext cx="470778" cy="34765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600" b="1" dirty="0">
                  <a:solidFill>
                    <a:schemeClr val="tx1"/>
                  </a:solidFill>
                  <a:latin typeface="Trebuchet MS" panose="020B0603020202020204" pitchFamily="34" charset="0"/>
                </a:rPr>
                <a:t>#1</a:t>
              </a:r>
            </a:p>
          </p:txBody>
        </p:sp>
        <p:sp>
          <p:nvSpPr>
            <p:cNvPr id="50" name="TextBox 49">
              <a:extLst>
                <a:ext uri="{FF2B5EF4-FFF2-40B4-BE49-F238E27FC236}">
                  <a16:creationId xmlns:a16="http://schemas.microsoft.com/office/drawing/2014/main" id="{FF5213E4-8C73-4844-8A83-D668AE210BAE}"/>
                </a:ext>
              </a:extLst>
            </p:cNvPr>
            <p:cNvSpPr txBox="1"/>
            <p:nvPr/>
          </p:nvSpPr>
          <p:spPr>
            <a:xfrm rot="19802268">
              <a:off x="2486447" y="3644930"/>
              <a:ext cx="673151" cy="3169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tx1">
                      <a:lumMod val="85000"/>
                    </a:schemeClr>
                  </a:solidFill>
                  <a:latin typeface="Trebuchet MS" panose="020B0603020202020204" pitchFamily="34" charset="0"/>
                </a:rPr>
                <a:t>#500</a:t>
              </a:r>
            </a:p>
          </p:txBody>
        </p:sp>
        <p:sp>
          <p:nvSpPr>
            <p:cNvPr id="51" name="TextBox 50">
              <a:extLst>
                <a:ext uri="{FF2B5EF4-FFF2-40B4-BE49-F238E27FC236}">
                  <a16:creationId xmlns:a16="http://schemas.microsoft.com/office/drawing/2014/main" id="{D5EF33DC-CCC9-5F4C-8410-FB9093799725}"/>
                </a:ext>
              </a:extLst>
            </p:cNvPr>
            <p:cNvSpPr txBox="1"/>
            <p:nvPr/>
          </p:nvSpPr>
          <p:spPr>
            <a:xfrm rot="19829501">
              <a:off x="2047891" y="2651242"/>
              <a:ext cx="593267" cy="3169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tx1">
                      <a:lumMod val="85000"/>
                    </a:schemeClr>
                  </a:solidFill>
                  <a:latin typeface="Trebuchet MS" panose="020B0603020202020204" pitchFamily="34" charset="0"/>
                </a:rPr>
                <a:t>Sum</a:t>
              </a:r>
            </a:p>
          </p:txBody>
        </p:sp>
      </p:grpSp>
      <p:sp>
        <p:nvSpPr>
          <p:cNvPr id="69" name="Rectangle 68">
            <a:extLst>
              <a:ext uri="{FF2B5EF4-FFF2-40B4-BE49-F238E27FC236}">
                <a16:creationId xmlns:a16="http://schemas.microsoft.com/office/drawing/2014/main" id="{E690CD3A-1396-4D42-A943-3F2305C31841}"/>
              </a:ext>
            </a:extLst>
          </p:cNvPr>
          <p:cNvSpPr/>
          <p:nvPr/>
        </p:nvSpPr>
        <p:spPr>
          <a:xfrm>
            <a:off x="-23150" y="5859669"/>
            <a:ext cx="7850447" cy="307777"/>
          </a:xfrm>
          <a:prstGeom prst="rect">
            <a:avLst/>
          </a:prstGeom>
        </p:spPr>
        <p:txBody>
          <a:bodyPr wrap="square">
            <a:spAutoFit/>
          </a:bodyPr>
          <a:lstStyle/>
          <a:p>
            <a:r>
              <a:rPr lang="en-US" sz="1400" dirty="0">
                <a:solidFill>
                  <a:schemeClr val="tx1">
                    <a:lumMod val="65000"/>
                  </a:schemeClr>
                </a:solidFill>
              </a:rPr>
              <a:t>ref: https://</a:t>
            </a:r>
            <a:r>
              <a:rPr lang="en-US" sz="1400" dirty="0" err="1">
                <a:solidFill>
                  <a:schemeClr val="tx1">
                    <a:lumMod val="65000"/>
                  </a:schemeClr>
                </a:solidFill>
              </a:rPr>
              <a:t>www.karlrupp.net</a:t>
            </a:r>
            <a:r>
              <a:rPr lang="en-US" sz="1400" dirty="0">
                <a:solidFill>
                  <a:schemeClr val="tx1">
                    <a:lumMod val="65000"/>
                  </a:schemeClr>
                </a:solidFill>
              </a:rPr>
              <a:t>/2018/02/42-years-of-microprocessor-trend-data/performance </a:t>
            </a:r>
          </a:p>
        </p:txBody>
      </p:sp>
    </p:spTree>
    <p:extLst>
      <p:ext uri="{BB962C8B-B14F-4D97-AF65-F5344CB8AC3E}">
        <p14:creationId xmlns:p14="http://schemas.microsoft.com/office/powerpoint/2010/main" val="1323236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9308D-96A6-FD48-B731-6E59548318EA}"/>
              </a:ext>
            </a:extLst>
          </p:cNvPr>
          <p:cNvSpPr>
            <a:spLocks noGrp="1"/>
          </p:cNvSpPr>
          <p:nvPr>
            <p:ph type="title"/>
          </p:nvPr>
        </p:nvSpPr>
        <p:spPr>
          <a:xfrm>
            <a:off x="508508" y="0"/>
            <a:ext cx="9976104" cy="590931"/>
          </a:xfrm>
        </p:spPr>
        <p:txBody>
          <a:bodyPr/>
          <a:lstStyle/>
          <a:p>
            <a:r>
              <a:rPr lang="en-US" dirty="0"/>
              <a:t>NVIDIA SUPER SLOW-MOTION</a:t>
            </a:r>
          </a:p>
        </p:txBody>
      </p:sp>
      <p:sp>
        <p:nvSpPr>
          <p:cNvPr id="4" name="Text Placeholder 3">
            <a:extLst>
              <a:ext uri="{FF2B5EF4-FFF2-40B4-BE49-F238E27FC236}">
                <a16:creationId xmlns:a16="http://schemas.microsoft.com/office/drawing/2014/main" id="{88B2D0F3-9307-9146-8590-9D46AAA908D9}"/>
              </a:ext>
            </a:extLst>
          </p:cNvPr>
          <p:cNvSpPr>
            <a:spLocks noGrp="1"/>
          </p:cNvSpPr>
          <p:nvPr>
            <p:ph type="body" sz="quarter" idx="10"/>
          </p:nvPr>
        </p:nvSpPr>
        <p:spPr>
          <a:xfrm>
            <a:off x="508508" y="487680"/>
            <a:ext cx="9976104" cy="525463"/>
          </a:xfrm>
        </p:spPr>
        <p:txBody>
          <a:bodyPr/>
          <a:lstStyle/>
          <a:p>
            <a:r>
              <a:rPr lang="en-US" dirty="0"/>
              <a:t>Deep learning for temporal interpolation</a:t>
            </a:r>
          </a:p>
          <a:p>
            <a:endParaRPr lang="en-US" dirty="0"/>
          </a:p>
        </p:txBody>
      </p:sp>
      <p:pic>
        <p:nvPicPr>
          <p:cNvPr id="5" name="slow-mo-car.mp4">
            <a:hlinkClick r:id="" action="ppaction://media"/>
            <a:extLst>
              <a:ext uri="{FF2B5EF4-FFF2-40B4-BE49-F238E27FC236}">
                <a16:creationId xmlns:a16="http://schemas.microsoft.com/office/drawing/2014/main" id="{D9A107CA-6BA6-074E-983F-5190DB5800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7973" y="911543"/>
            <a:ext cx="8517174" cy="4790910"/>
          </a:xfrm>
          <a:prstGeom prst="rect">
            <a:avLst/>
          </a:prstGeom>
          <a:ln w="254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501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D7922CD-01DF-C541-8239-75F8C48B31F4}"/>
              </a:ext>
            </a:extLst>
          </p:cNvPr>
          <p:cNvSpPr>
            <a:spLocks noGrp="1"/>
          </p:cNvSpPr>
          <p:nvPr>
            <p:ph type="title"/>
          </p:nvPr>
        </p:nvSpPr>
        <p:spPr>
          <a:xfrm>
            <a:off x="452072" y="887404"/>
            <a:ext cx="3143250" cy="590931"/>
          </a:xfrm>
        </p:spPr>
        <p:txBody>
          <a:bodyPr/>
          <a:lstStyle/>
          <a:p>
            <a:r>
              <a:rPr lang="en-US" sz="2800" dirty="0"/>
              <a:t>GOES-15 </a:t>
            </a:r>
            <a:br>
              <a:rPr lang="en-US" sz="2800" dirty="0"/>
            </a:br>
            <a:r>
              <a:rPr lang="en-US" sz="2800" dirty="0"/>
              <a:t>SLOW-MOTION SATELLITE Loop</a:t>
            </a:r>
          </a:p>
        </p:txBody>
      </p:sp>
      <p:sp>
        <p:nvSpPr>
          <p:cNvPr id="33" name="Text Placeholder 3">
            <a:extLst>
              <a:ext uri="{FF2B5EF4-FFF2-40B4-BE49-F238E27FC236}">
                <a16:creationId xmlns:a16="http://schemas.microsoft.com/office/drawing/2014/main" id="{1E731821-3C2A-3A45-8597-900031F89390}"/>
              </a:ext>
            </a:extLst>
          </p:cNvPr>
          <p:cNvSpPr>
            <a:spLocks noGrp="1"/>
          </p:cNvSpPr>
          <p:nvPr>
            <p:ph type="body" sz="quarter" idx="10"/>
          </p:nvPr>
        </p:nvSpPr>
        <p:spPr>
          <a:xfrm>
            <a:off x="368914" y="1597307"/>
            <a:ext cx="3131820" cy="735616"/>
          </a:xfrm>
        </p:spPr>
        <p:txBody>
          <a:bodyPr/>
          <a:lstStyle/>
          <a:p>
            <a:r>
              <a:rPr lang="en-US" sz="1400" dirty="0"/>
              <a:t>Keith </a:t>
            </a:r>
            <a:r>
              <a:rPr lang="en-US" sz="1400" dirty="0" err="1"/>
              <a:t>Searight</a:t>
            </a:r>
            <a:r>
              <a:rPr lang="en-US" sz="1400" dirty="0"/>
              <a:t>, NOAA ESRL SOS</a:t>
            </a:r>
          </a:p>
          <a:p>
            <a:r>
              <a:rPr lang="en-US" sz="1400" b="1" dirty="0">
                <a:solidFill>
                  <a:schemeClr val="tx2">
                    <a:lumMod val="50000"/>
                  </a:schemeClr>
                </a:solidFill>
              </a:rPr>
              <a:t>David Hall NVIDIA</a:t>
            </a:r>
          </a:p>
          <a:p>
            <a:endParaRPr lang="en-US" sz="1400" b="1" dirty="0">
              <a:solidFill>
                <a:schemeClr val="tx2">
                  <a:lumMod val="50000"/>
                </a:schemeClr>
              </a:solidFill>
            </a:endParaRPr>
          </a:p>
          <a:p>
            <a:endParaRPr lang="en-US" sz="1400" b="1" dirty="0">
              <a:solidFill>
                <a:schemeClr val="tx2">
                  <a:lumMod val="50000"/>
                </a:schemeClr>
              </a:solidFill>
            </a:endParaRPr>
          </a:p>
        </p:txBody>
      </p:sp>
      <p:sp>
        <p:nvSpPr>
          <p:cNvPr id="59" name="TextBox 58">
            <a:extLst>
              <a:ext uri="{FF2B5EF4-FFF2-40B4-BE49-F238E27FC236}">
                <a16:creationId xmlns:a16="http://schemas.microsoft.com/office/drawing/2014/main" id="{85A911A3-5BD9-E345-9283-8510BB962C00}"/>
              </a:ext>
            </a:extLst>
          </p:cNvPr>
          <p:cNvSpPr txBox="1"/>
          <p:nvPr/>
        </p:nvSpPr>
        <p:spPr>
          <a:xfrm>
            <a:off x="4426236" y="363161"/>
            <a:ext cx="1301126"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tx1"/>
                </a:solidFill>
                <a:latin typeface="Trebuchet MS" panose="020B0603020202020204" pitchFamily="34" charset="0"/>
              </a:rPr>
              <a:t>Ground Truth</a:t>
            </a:r>
          </a:p>
        </p:txBody>
      </p:sp>
      <p:sp>
        <p:nvSpPr>
          <p:cNvPr id="60" name="TextBox 59">
            <a:extLst>
              <a:ext uri="{FF2B5EF4-FFF2-40B4-BE49-F238E27FC236}">
                <a16:creationId xmlns:a16="http://schemas.microsoft.com/office/drawing/2014/main" id="{1E3D9308-9F1B-5942-A89A-5151E2BCA601}"/>
              </a:ext>
            </a:extLst>
          </p:cNvPr>
          <p:cNvSpPr txBox="1"/>
          <p:nvPr/>
        </p:nvSpPr>
        <p:spPr>
          <a:xfrm>
            <a:off x="4436396" y="3401001"/>
            <a:ext cx="1048685"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tx1"/>
                </a:solidFill>
                <a:latin typeface="Trebuchet MS" panose="020B0603020202020204" pitchFamily="34" charset="0"/>
              </a:rPr>
              <a:t>Prediction</a:t>
            </a:r>
          </a:p>
        </p:txBody>
      </p:sp>
      <p:sp>
        <p:nvSpPr>
          <p:cNvPr id="25" name="Rectangle 24">
            <a:extLst>
              <a:ext uri="{FF2B5EF4-FFF2-40B4-BE49-F238E27FC236}">
                <a16:creationId xmlns:a16="http://schemas.microsoft.com/office/drawing/2014/main" id="{0C81D12A-366D-5745-B8EE-AEC4D4345E56}"/>
              </a:ext>
            </a:extLst>
          </p:cNvPr>
          <p:cNvSpPr/>
          <p:nvPr/>
        </p:nvSpPr>
        <p:spPr>
          <a:xfrm>
            <a:off x="4397454" y="105711"/>
            <a:ext cx="6093616" cy="5515774"/>
          </a:xfrm>
          <a:prstGeom prst="rect">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9D73EF7B-2869-014C-B52F-7EB032B26685}"/>
              </a:ext>
            </a:extLst>
          </p:cNvPr>
          <p:cNvGrpSpPr>
            <a:grpSpLocks noChangeAspect="1"/>
          </p:cNvGrpSpPr>
          <p:nvPr/>
        </p:nvGrpSpPr>
        <p:grpSpPr>
          <a:xfrm>
            <a:off x="4583875" y="4672019"/>
            <a:ext cx="5720776" cy="804326"/>
            <a:chOff x="2852202" y="4924774"/>
            <a:chExt cx="6503675" cy="914400"/>
          </a:xfrm>
        </p:grpSpPr>
        <p:pic>
          <p:nvPicPr>
            <p:cNvPr id="28" name="Picture 27">
              <a:extLst>
                <a:ext uri="{FF2B5EF4-FFF2-40B4-BE49-F238E27FC236}">
                  <a16:creationId xmlns:a16="http://schemas.microsoft.com/office/drawing/2014/main" id="{D73E6340-EDD8-0342-B915-F2608189C079}"/>
                </a:ext>
              </a:extLst>
            </p:cNvPr>
            <p:cNvPicPr>
              <a:picLocks noChangeAspect="1"/>
            </p:cNvPicPr>
            <p:nvPr/>
          </p:nvPicPr>
          <p:blipFill>
            <a:blip r:embed="rId5"/>
            <a:stretch>
              <a:fillRect/>
            </a:stretch>
          </p:blipFill>
          <p:spPr>
            <a:xfrm>
              <a:off x="2852202" y="4924774"/>
              <a:ext cx="914400" cy="914400"/>
            </a:xfrm>
            <a:prstGeom prst="rect">
              <a:avLst/>
            </a:prstGeom>
          </p:spPr>
        </p:pic>
        <p:pic>
          <p:nvPicPr>
            <p:cNvPr id="29" name="Picture 28">
              <a:extLst>
                <a:ext uri="{FF2B5EF4-FFF2-40B4-BE49-F238E27FC236}">
                  <a16:creationId xmlns:a16="http://schemas.microsoft.com/office/drawing/2014/main" id="{ABC8DA6B-9862-2943-A03E-E63910BC2873}"/>
                </a:ext>
              </a:extLst>
            </p:cNvPr>
            <p:cNvPicPr>
              <a:picLocks noChangeAspect="1"/>
            </p:cNvPicPr>
            <p:nvPr/>
          </p:nvPicPr>
          <p:blipFill>
            <a:blip r:embed="rId6"/>
            <a:stretch>
              <a:fillRect/>
            </a:stretch>
          </p:blipFill>
          <p:spPr>
            <a:xfrm>
              <a:off x="3783748" y="4924774"/>
              <a:ext cx="914400" cy="914400"/>
            </a:xfrm>
            <a:prstGeom prst="rect">
              <a:avLst/>
            </a:prstGeom>
          </p:spPr>
        </p:pic>
        <p:pic>
          <p:nvPicPr>
            <p:cNvPr id="30" name="Picture 29">
              <a:extLst>
                <a:ext uri="{FF2B5EF4-FFF2-40B4-BE49-F238E27FC236}">
                  <a16:creationId xmlns:a16="http://schemas.microsoft.com/office/drawing/2014/main" id="{B5CDD793-3777-7A45-889E-F1EF41238950}"/>
                </a:ext>
              </a:extLst>
            </p:cNvPr>
            <p:cNvPicPr>
              <a:picLocks noChangeAspect="1"/>
            </p:cNvPicPr>
            <p:nvPr/>
          </p:nvPicPr>
          <p:blipFill>
            <a:blip r:embed="rId7"/>
            <a:stretch>
              <a:fillRect/>
            </a:stretch>
          </p:blipFill>
          <p:spPr>
            <a:xfrm>
              <a:off x="4715294" y="4924774"/>
              <a:ext cx="914400" cy="914400"/>
            </a:xfrm>
            <a:prstGeom prst="rect">
              <a:avLst/>
            </a:prstGeom>
          </p:spPr>
        </p:pic>
        <p:pic>
          <p:nvPicPr>
            <p:cNvPr id="31" name="Picture 30">
              <a:extLst>
                <a:ext uri="{FF2B5EF4-FFF2-40B4-BE49-F238E27FC236}">
                  <a16:creationId xmlns:a16="http://schemas.microsoft.com/office/drawing/2014/main" id="{A846DDBD-EFF3-364A-89D6-5C2F946BC30E}"/>
                </a:ext>
              </a:extLst>
            </p:cNvPr>
            <p:cNvPicPr>
              <a:picLocks noChangeAspect="1"/>
            </p:cNvPicPr>
            <p:nvPr/>
          </p:nvPicPr>
          <p:blipFill>
            <a:blip r:embed="rId8"/>
            <a:stretch>
              <a:fillRect/>
            </a:stretch>
          </p:blipFill>
          <p:spPr>
            <a:xfrm>
              <a:off x="5646840" y="4924774"/>
              <a:ext cx="914400" cy="914400"/>
            </a:xfrm>
            <a:prstGeom prst="rect">
              <a:avLst/>
            </a:prstGeom>
          </p:spPr>
        </p:pic>
        <p:pic>
          <p:nvPicPr>
            <p:cNvPr id="51" name="Picture 50">
              <a:extLst>
                <a:ext uri="{FF2B5EF4-FFF2-40B4-BE49-F238E27FC236}">
                  <a16:creationId xmlns:a16="http://schemas.microsoft.com/office/drawing/2014/main" id="{E47CC372-FA91-A144-B927-7CB87AA6B784}"/>
                </a:ext>
              </a:extLst>
            </p:cNvPr>
            <p:cNvPicPr>
              <a:picLocks noChangeAspect="1"/>
            </p:cNvPicPr>
            <p:nvPr/>
          </p:nvPicPr>
          <p:blipFill>
            <a:blip r:embed="rId9"/>
            <a:stretch>
              <a:fillRect/>
            </a:stretch>
          </p:blipFill>
          <p:spPr>
            <a:xfrm>
              <a:off x="6578386" y="4924774"/>
              <a:ext cx="914400" cy="914400"/>
            </a:xfrm>
            <a:prstGeom prst="rect">
              <a:avLst/>
            </a:prstGeom>
          </p:spPr>
        </p:pic>
        <p:pic>
          <p:nvPicPr>
            <p:cNvPr id="53" name="Picture 52">
              <a:extLst>
                <a:ext uri="{FF2B5EF4-FFF2-40B4-BE49-F238E27FC236}">
                  <a16:creationId xmlns:a16="http://schemas.microsoft.com/office/drawing/2014/main" id="{6F7248E4-0C31-3644-B275-F23135408E35}"/>
                </a:ext>
              </a:extLst>
            </p:cNvPr>
            <p:cNvPicPr>
              <a:picLocks noChangeAspect="1"/>
            </p:cNvPicPr>
            <p:nvPr/>
          </p:nvPicPr>
          <p:blipFill>
            <a:blip r:embed="rId10"/>
            <a:stretch>
              <a:fillRect/>
            </a:stretch>
          </p:blipFill>
          <p:spPr>
            <a:xfrm>
              <a:off x="7509932" y="4924774"/>
              <a:ext cx="914400" cy="914400"/>
            </a:xfrm>
            <a:prstGeom prst="rect">
              <a:avLst/>
            </a:prstGeom>
          </p:spPr>
        </p:pic>
        <p:pic>
          <p:nvPicPr>
            <p:cNvPr id="55" name="Picture 54">
              <a:extLst>
                <a:ext uri="{FF2B5EF4-FFF2-40B4-BE49-F238E27FC236}">
                  <a16:creationId xmlns:a16="http://schemas.microsoft.com/office/drawing/2014/main" id="{0874F286-170B-1B43-9854-75DE78ECD552}"/>
                </a:ext>
              </a:extLst>
            </p:cNvPr>
            <p:cNvPicPr>
              <a:picLocks noChangeAspect="1"/>
            </p:cNvPicPr>
            <p:nvPr/>
          </p:nvPicPr>
          <p:blipFill>
            <a:blip r:embed="rId11"/>
            <a:stretch>
              <a:fillRect/>
            </a:stretch>
          </p:blipFill>
          <p:spPr>
            <a:xfrm>
              <a:off x="8441477" y="4924774"/>
              <a:ext cx="914400" cy="914400"/>
            </a:xfrm>
            <a:prstGeom prst="rect">
              <a:avLst/>
            </a:prstGeom>
          </p:spPr>
        </p:pic>
      </p:grpSp>
      <p:sp>
        <p:nvSpPr>
          <p:cNvPr id="2" name="Rectangle 1">
            <a:extLst>
              <a:ext uri="{FF2B5EF4-FFF2-40B4-BE49-F238E27FC236}">
                <a16:creationId xmlns:a16="http://schemas.microsoft.com/office/drawing/2014/main" id="{512EBB0B-29C8-3C4C-ABD9-7BBC255A3C99}"/>
              </a:ext>
            </a:extLst>
          </p:cNvPr>
          <p:cNvSpPr/>
          <p:nvPr/>
        </p:nvSpPr>
        <p:spPr>
          <a:xfrm>
            <a:off x="434340" y="4042095"/>
            <a:ext cx="3143250" cy="1169551"/>
          </a:xfrm>
          <a:prstGeom prst="rect">
            <a:avLst/>
          </a:prstGeom>
        </p:spPr>
        <p:txBody>
          <a:bodyPr wrap="square">
            <a:spAutoFit/>
          </a:bodyPr>
          <a:lstStyle/>
          <a:p>
            <a:r>
              <a:rPr lang="en-US" sz="1400" dirty="0">
                <a:solidFill>
                  <a:schemeClr val="bg1"/>
                </a:solidFill>
              </a:rPr>
              <a:t>Applications:</a:t>
            </a:r>
          </a:p>
          <a:p>
            <a:pPr marL="285750" indent="-285750">
              <a:buFont typeface="Arial" panose="020B0604020202020204" pitchFamily="34" charset="0"/>
              <a:buChar char="•"/>
            </a:pPr>
            <a:r>
              <a:rPr lang="en-US" sz="1400" dirty="0">
                <a:solidFill>
                  <a:schemeClr val="bg1"/>
                </a:solidFill>
              </a:rPr>
              <a:t>Visualization</a:t>
            </a:r>
          </a:p>
          <a:p>
            <a:pPr marL="285750" indent="-285750">
              <a:buFont typeface="Arial" panose="020B0604020202020204" pitchFamily="34" charset="0"/>
              <a:buChar char="•"/>
            </a:pPr>
            <a:r>
              <a:rPr lang="en-US" sz="1400" dirty="0">
                <a:solidFill>
                  <a:schemeClr val="bg1"/>
                </a:solidFill>
              </a:rPr>
              <a:t>Data Augmentation</a:t>
            </a:r>
          </a:p>
          <a:p>
            <a:pPr marL="285750" indent="-285750">
              <a:buFont typeface="Arial" panose="020B0604020202020204" pitchFamily="34" charset="0"/>
              <a:buChar char="•"/>
            </a:pPr>
            <a:r>
              <a:rPr lang="en-US" sz="1400" dirty="0">
                <a:solidFill>
                  <a:schemeClr val="bg1"/>
                </a:solidFill>
              </a:rPr>
              <a:t>Replace dropped frames</a:t>
            </a:r>
          </a:p>
          <a:p>
            <a:pPr marL="285750" indent="-285750">
              <a:buFont typeface="Arial" panose="020B0604020202020204" pitchFamily="34" charset="0"/>
              <a:buChar char="•"/>
            </a:pPr>
            <a:r>
              <a:rPr lang="en-US" sz="1400" dirty="0">
                <a:solidFill>
                  <a:schemeClr val="bg1"/>
                </a:solidFill>
              </a:rPr>
              <a:t>Reduce storage requirements</a:t>
            </a:r>
          </a:p>
        </p:txBody>
      </p:sp>
      <p:graphicFrame>
        <p:nvGraphicFramePr>
          <p:cNvPr id="35" name="Table Placeholder 34">
            <a:extLst>
              <a:ext uri="{FF2B5EF4-FFF2-40B4-BE49-F238E27FC236}">
                <a16:creationId xmlns:a16="http://schemas.microsoft.com/office/drawing/2014/main" id="{67C69C50-7081-5E4F-9FF7-A9F9244E64DE}"/>
              </a:ext>
            </a:extLst>
          </p:cNvPr>
          <p:cNvGraphicFramePr>
            <a:graphicFrameLocks noGrp="1"/>
          </p:cNvGraphicFramePr>
          <p:nvPr>
            <p:ph type="tbl" sz="quarter" idx="13"/>
            <p:extLst>
              <p:ext uri="{D42A27DB-BD31-4B8C-83A1-F6EECF244321}">
                <p14:modId xmlns:p14="http://schemas.microsoft.com/office/powerpoint/2010/main" val="1518365670"/>
              </p:ext>
            </p:extLst>
          </p:nvPr>
        </p:nvGraphicFramePr>
        <p:xfrm>
          <a:off x="434340" y="2541870"/>
          <a:ext cx="3066394" cy="1189368"/>
        </p:xfrm>
        <a:graphic>
          <a:graphicData uri="http://schemas.openxmlformats.org/drawingml/2006/table">
            <a:tbl>
              <a:tblPr firstRow="1" bandRow="1">
                <a:tableStyleId>{2D5ABB26-0587-4C30-8999-92F81FD0307C}</a:tableStyleId>
              </a:tblPr>
              <a:tblGrid>
                <a:gridCol w="1081037">
                  <a:extLst>
                    <a:ext uri="{9D8B030D-6E8A-4147-A177-3AD203B41FA5}">
                      <a16:colId xmlns:a16="http://schemas.microsoft.com/office/drawing/2014/main" val="2433793008"/>
                    </a:ext>
                  </a:extLst>
                </a:gridCol>
                <a:gridCol w="1985357">
                  <a:extLst>
                    <a:ext uri="{9D8B030D-6E8A-4147-A177-3AD203B41FA5}">
                      <a16:colId xmlns:a16="http://schemas.microsoft.com/office/drawing/2014/main" val="4154954476"/>
                    </a:ext>
                  </a:extLst>
                </a:gridCol>
              </a:tblGrid>
              <a:tr h="297342">
                <a:tc>
                  <a:txBody>
                    <a:bodyPr/>
                    <a:lstStyle/>
                    <a:p>
                      <a:pPr algn="l"/>
                      <a:r>
                        <a:rPr lang="en-US" sz="1050" b="1" cap="none" spc="0" dirty="0">
                          <a:ln>
                            <a:noFill/>
                          </a:ln>
                          <a:solidFill>
                            <a:schemeClr val="bg1"/>
                          </a:solidFill>
                          <a:effectLst/>
                        </a:rPr>
                        <a:t>INPUT</a:t>
                      </a:r>
                    </a:p>
                  </a:txBody>
                  <a:tcPr anchor="ctr">
                    <a:lnB w="3175" cap="flat" cmpd="sng" algn="ctr">
                      <a:solidFill>
                        <a:schemeClr val="tx1"/>
                      </a:solidFill>
                      <a:prstDash val="solid"/>
                      <a:round/>
                      <a:headEnd type="none" w="med" len="med"/>
                      <a:tailEnd type="none" w="med" len="med"/>
                    </a:lnB>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cap="none" spc="0" dirty="0">
                          <a:ln>
                            <a:noFill/>
                          </a:ln>
                          <a:solidFill>
                            <a:schemeClr val="bg1"/>
                          </a:solidFill>
                          <a:effectLst/>
                        </a:rPr>
                        <a:t>GOES-15 band 3, GFS winds</a:t>
                      </a:r>
                    </a:p>
                  </a:txBody>
                  <a:tcPr anchor="ctr">
                    <a:lnB w="3175"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919312892"/>
                  </a:ext>
                </a:extLst>
              </a:tr>
              <a:tr h="2973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cap="none" spc="0" dirty="0">
                          <a:ln>
                            <a:noFill/>
                          </a:ln>
                          <a:solidFill>
                            <a:schemeClr val="bg1"/>
                          </a:solidFill>
                          <a:effectLst/>
                        </a:rPr>
                        <a:t>OUTPUT</a:t>
                      </a:r>
                    </a:p>
                  </a:txBody>
                  <a:tcPr anchor="ctr">
                    <a:lnT w="3175" cap="flat" cmpd="sng" algn="ctr">
                      <a:solidFill>
                        <a:schemeClr val="tx1"/>
                      </a:solidFill>
                      <a:prstDash val="solid"/>
                      <a:round/>
                      <a:headEnd type="none" w="med" len="med"/>
                      <a:tailEnd type="none" w="med" len="med"/>
                    </a:lnT>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cap="none" spc="0" dirty="0">
                          <a:ln>
                            <a:noFill/>
                          </a:ln>
                          <a:solidFill>
                            <a:schemeClr val="bg1"/>
                          </a:solidFill>
                          <a:effectLst/>
                        </a:rPr>
                        <a:t>Interpolated GOES-15</a:t>
                      </a:r>
                    </a:p>
                  </a:txBody>
                  <a:tcPr anchor="ctr">
                    <a:lnT w="3175" cap="flat" cmpd="sng" algn="ctr">
                      <a:solidFill>
                        <a:schemeClr val="tx1"/>
                      </a:solidFill>
                      <a:prstDash val="solid"/>
                      <a:round/>
                      <a:headEnd type="none" w="med" len="med"/>
                      <a:tailEnd type="none" w="med" len="med"/>
                    </a:lnT>
                    <a:solidFill>
                      <a:schemeClr val="tx1"/>
                    </a:solidFill>
                  </a:tcPr>
                </a:tc>
                <a:extLst>
                  <a:ext uri="{0D108BD9-81ED-4DB2-BD59-A6C34878D82A}">
                    <a16:rowId xmlns:a16="http://schemas.microsoft.com/office/drawing/2014/main" val="3359994894"/>
                  </a:ext>
                </a:extLst>
              </a:tr>
              <a:tr h="2973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cap="none" spc="0" dirty="0">
                          <a:ln>
                            <a:noFill/>
                          </a:ln>
                          <a:solidFill>
                            <a:schemeClr val="bg1"/>
                          </a:solidFill>
                          <a:effectLst/>
                        </a:rPr>
                        <a:t>INPUT FREQ</a:t>
                      </a:r>
                    </a:p>
                  </a:txBody>
                  <a:tcPr anchor="ctr">
                    <a:solidFill>
                      <a:schemeClr val="tx1"/>
                    </a:solidFill>
                  </a:tcPr>
                </a:tc>
                <a:tc>
                  <a:txBody>
                    <a:bodyPr/>
                    <a:lstStyle/>
                    <a:p>
                      <a:pPr algn="l"/>
                      <a:r>
                        <a:rPr kumimoji="0" lang="en-US" sz="1050" b="1" u="none" strike="noStrike" kern="0" cap="none" spc="0" normalizeH="0" baseline="0" noProof="0" dirty="0">
                          <a:ln>
                            <a:noFill/>
                          </a:ln>
                          <a:solidFill>
                            <a:schemeClr val="bg1"/>
                          </a:solidFill>
                          <a:effectLst/>
                          <a:uLnTx/>
                          <a:uFillTx/>
                        </a:rPr>
                        <a:t>1 every 3 hours</a:t>
                      </a:r>
                      <a:endParaRPr lang="en-US" sz="1050" b="1" cap="none" spc="0" dirty="0">
                        <a:ln>
                          <a:noFill/>
                        </a:ln>
                        <a:solidFill>
                          <a:schemeClr val="bg1"/>
                        </a:solidFill>
                        <a:effectLst/>
                      </a:endParaRPr>
                    </a:p>
                  </a:txBody>
                  <a:tcPr anchor="ctr">
                    <a:solidFill>
                      <a:schemeClr val="tx1"/>
                    </a:solidFill>
                  </a:tcPr>
                </a:tc>
                <a:extLst>
                  <a:ext uri="{0D108BD9-81ED-4DB2-BD59-A6C34878D82A}">
                    <a16:rowId xmlns:a16="http://schemas.microsoft.com/office/drawing/2014/main" val="902249247"/>
                  </a:ext>
                </a:extLst>
              </a:tr>
              <a:tr h="297342">
                <a:tc>
                  <a:txBody>
                    <a:bodyPr/>
                    <a:lstStyle/>
                    <a:p>
                      <a:pPr algn="l"/>
                      <a:r>
                        <a:rPr lang="en-US" sz="1050" b="1" dirty="0">
                          <a:solidFill>
                            <a:schemeClr val="bg1"/>
                          </a:solidFill>
                        </a:rPr>
                        <a:t>OUTPUT FREQ</a:t>
                      </a:r>
                      <a:endParaRPr lang="en-US" sz="1050" b="1" cap="none" spc="0" dirty="0">
                        <a:ln>
                          <a:noFill/>
                        </a:ln>
                        <a:solidFill>
                          <a:schemeClr val="bg1"/>
                        </a:solidFill>
                        <a:effectLst/>
                      </a:endParaRPr>
                    </a:p>
                  </a:txBody>
                  <a:tcPr anchor="ctr">
                    <a:solidFill>
                      <a:schemeClr val="tx1"/>
                    </a:solidFill>
                  </a:tcPr>
                </a:tc>
                <a:tc>
                  <a:txBody>
                    <a:bodyPr/>
                    <a:lstStyle/>
                    <a:p>
                      <a:pPr algn="l"/>
                      <a:r>
                        <a:rPr lang="en-US" sz="1050" b="1" dirty="0">
                          <a:solidFill>
                            <a:schemeClr val="bg1"/>
                          </a:solidFill>
                        </a:rPr>
                        <a:t>1 every 18 minutes</a:t>
                      </a:r>
                      <a:endParaRPr lang="en-US" sz="1050" b="1" cap="none" spc="0" dirty="0">
                        <a:ln>
                          <a:noFill/>
                        </a:ln>
                        <a:solidFill>
                          <a:schemeClr val="bg1"/>
                        </a:solidFill>
                        <a:effectLst/>
                      </a:endParaRPr>
                    </a:p>
                  </a:txBody>
                  <a:tcPr anchor="ctr">
                    <a:solidFill>
                      <a:schemeClr val="tx1"/>
                    </a:solidFill>
                  </a:tcPr>
                </a:tc>
                <a:extLst>
                  <a:ext uri="{0D108BD9-81ED-4DB2-BD59-A6C34878D82A}">
                    <a16:rowId xmlns:a16="http://schemas.microsoft.com/office/drawing/2014/main" val="3946673470"/>
                  </a:ext>
                </a:extLst>
              </a:tr>
            </a:tbl>
          </a:graphicData>
        </a:graphic>
      </p:graphicFrame>
      <p:pic>
        <p:nvPicPr>
          <p:cNvPr id="26" name="band3_splitscreen_gfsinterp.mp4">
            <a:hlinkClick r:id="" action="ppaction://media"/>
            <a:extLst>
              <a:ext uri="{FF2B5EF4-FFF2-40B4-BE49-F238E27FC236}">
                <a16:creationId xmlns:a16="http://schemas.microsoft.com/office/drawing/2014/main" id="{09B6DA90-CED0-3D49-AAF6-75946ABA9E6F}"/>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12">
            <a:lum bright="3000" contrast="30000"/>
          </a:blip>
          <a:srcRect l="18198" r="20127"/>
          <a:stretch/>
        </p:blipFill>
        <p:spPr>
          <a:xfrm>
            <a:off x="5092049" y="336930"/>
            <a:ext cx="4563904" cy="4163470"/>
          </a:xfrm>
          <a:prstGeom prst="rect">
            <a:avLst/>
          </a:prstGeom>
        </p:spPr>
      </p:pic>
      <p:sp>
        <p:nvSpPr>
          <p:cNvPr id="56" name="TextBox 55">
            <a:extLst>
              <a:ext uri="{FF2B5EF4-FFF2-40B4-BE49-F238E27FC236}">
                <a16:creationId xmlns:a16="http://schemas.microsoft.com/office/drawing/2014/main" id="{9A04C958-C4E8-FE44-A0B8-6453CD841481}"/>
              </a:ext>
            </a:extLst>
          </p:cNvPr>
          <p:cNvSpPr txBox="1"/>
          <p:nvPr/>
        </p:nvSpPr>
        <p:spPr>
          <a:xfrm>
            <a:off x="4428003" y="4347228"/>
            <a:ext cx="1822546"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b="1" dirty="0">
                <a:solidFill>
                  <a:schemeClr val="tx1"/>
                </a:solidFill>
                <a:latin typeface="Trebuchet MS" panose="020B0603020202020204" pitchFamily="34" charset="0"/>
              </a:rPr>
              <a:t>11 input images</a:t>
            </a:r>
          </a:p>
        </p:txBody>
      </p:sp>
      <p:sp>
        <p:nvSpPr>
          <p:cNvPr id="57" name="TextBox 56">
            <a:extLst>
              <a:ext uri="{FF2B5EF4-FFF2-40B4-BE49-F238E27FC236}">
                <a16:creationId xmlns:a16="http://schemas.microsoft.com/office/drawing/2014/main" id="{58B89000-AA6E-B741-A48A-2323C7AAAD13}"/>
              </a:ext>
            </a:extLst>
          </p:cNvPr>
          <p:cNvSpPr txBox="1"/>
          <p:nvPr/>
        </p:nvSpPr>
        <p:spPr>
          <a:xfrm>
            <a:off x="8486649" y="138977"/>
            <a:ext cx="1971436"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b="1" dirty="0">
                <a:solidFill>
                  <a:schemeClr val="tx1"/>
                </a:solidFill>
                <a:latin typeface="Trebuchet MS" panose="020B0603020202020204" pitchFamily="34" charset="0"/>
              </a:rPr>
              <a:t>110 output frames</a:t>
            </a:r>
          </a:p>
        </p:txBody>
      </p:sp>
    </p:spTree>
    <p:extLst>
      <p:ext uri="{BB962C8B-B14F-4D97-AF65-F5344CB8AC3E}">
        <p14:creationId xmlns:p14="http://schemas.microsoft.com/office/powerpoint/2010/main" val="223697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2"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906B9B-ED9E-BE4D-A2AC-AB3A6BE4BE87}"/>
              </a:ext>
            </a:extLst>
          </p:cNvPr>
          <p:cNvPicPr>
            <a:picLocks noChangeAspect="1"/>
          </p:cNvPicPr>
          <p:nvPr/>
        </p:nvPicPr>
        <p:blipFill>
          <a:blip r:embed="rId3"/>
          <a:stretch>
            <a:fillRect/>
          </a:stretch>
        </p:blipFill>
        <p:spPr>
          <a:xfrm>
            <a:off x="18984" y="0"/>
            <a:ext cx="10934831" cy="6172200"/>
          </a:xfrm>
          <a:prstGeom prst="rect">
            <a:avLst/>
          </a:prstGeom>
        </p:spPr>
      </p:pic>
      <p:sp>
        <p:nvSpPr>
          <p:cNvPr id="9" name="Freeform 5">
            <a:extLst>
              <a:ext uri="{FF2B5EF4-FFF2-40B4-BE49-F238E27FC236}">
                <a16:creationId xmlns:a16="http://schemas.microsoft.com/office/drawing/2014/main" id="{3A945957-67E1-4D0F-A698-DB3EBF998D78}"/>
              </a:ext>
            </a:extLst>
          </p:cNvPr>
          <p:cNvSpPr>
            <a:spLocks/>
          </p:cNvSpPr>
          <p:nvPr/>
        </p:nvSpPr>
        <p:spPr bwMode="auto">
          <a:xfrm>
            <a:off x="0" y="-3175"/>
            <a:ext cx="5334000" cy="6178550"/>
          </a:xfrm>
          <a:custGeom>
            <a:avLst/>
            <a:gdLst>
              <a:gd name="T0" fmla="*/ 3360 w 3360"/>
              <a:gd name="T1" fmla="*/ 0 h 3892"/>
              <a:gd name="T2" fmla="*/ 0 w 3360"/>
              <a:gd name="T3" fmla="*/ 0 h 3892"/>
              <a:gd name="T4" fmla="*/ 0 w 3360"/>
              <a:gd name="T5" fmla="*/ 3892 h 3892"/>
              <a:gd name="T6" fmla="*/ 1097 w 3360"/>
              <a:gd name="T7" fmla="*/ 3892 h 3892"/>
              <a:gd name="T8" fmla="*/ 3360 w 3360"/>
              <a:gd name="T9" fmla="*/ 0 h 3892"/>
            </a:gdLst>
            <a:ahLst/>
            <a:cxnLst>
              <a:cxn ang="0">
                <a:pos x="T0" y="T1"/>
              </a:cxn>
              <a:cxn ang="0">
                <a:pos x="T2" y="T3"/>
              </a:cxn>
              <a:cxn ang="0">
                <a:pos x="T4" y="T5"/>
              </a:cxn>
              <a:cxn ang="0">
                <a:pos x="T6" y="T7"/>
              </a:cxn>
              <a:cxn ang="0">
                <a:pos x="T8" y="T9"/>
              </a:cxn>
            </a:cxnLst>
            <a:rect l="0" t="0" r="r" b="b"/>
            <a:pathLst>
              <a:path w="3360" h="3892">
                <a:moveTo>
                  <a:pt x="3360" y="0"/>
                </a:moveTo>
                <a:lnTo>
                  <a:pt x="0" y="0"/>
                </a:lnTo>
                <a:lnTo>
                  <a:pt x="0" y="3892"/>
                </a:lnTo>
                <a:lnTo>
                  <a:pt x="1097" y="3892"/>
                </a:lnTo>
                <a:lnTo>
                  <a:pt x="3360" y="0"/>
                </a:lnTo>
                <a:close/>
              </a:path>
            </a:pathLst>
          </a:custGeom>
          <a:solidFill>
            <a:schemeClr val="bg1">
              <a:lumMod val="95000"/>
              <a:lumOff val="5000"/>
              <a:alpha val="61000"/>
            </a:schemeClr>
          </a:solidFill>
          <a:ln w="6350">
            <a:noFill/>
          </a:ln>
          <a:effectLst>
            <a:outerShdw blurRad="165100" dist="38100" dir="18900000" algn="bl" rotWithShape="0">
              <a:prstClr val="black">
                <a:alpha val="9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mn-lt"/>
              <a:ea typeface="+mn-ea"/>
            </a:endParaRPr>
          </a:p>
        </p:txBody>
      </p:sp>
      <p:sp>
        <p:nvSpPr>
          <p:cNvPr id="10" name="Title 4">
            <a:extLst>
              <a:ext uri="{FF2B5EF4-FFF2-40B4-BE49-F238E27FC236}">
                <a16:creationId xmlns:a16="http://schemas.microsoft.com/office/drawing/2014/main" id="{833CD93F-BF60-4835-A9A1-90CE98A3B35E}"/>
              </a:ext>
            </a:extLst>
          </p:cNvPr>
          <p:cNvSpPr txBox="1">
            <a:spLocks/>
          </p:cNvSpPr>
          <p:nvPr/>
        </p:nvSpPr>
        <p:spPr bwMode="auto">
          <a:xfrm>
            <a:off x="172662" y="262504"/>
            <a:ext cx="4549809" cy="757070"/>
          </a:xfrm>
          <a:prstGeom prst="rect">
            <a:avLst/>
          </a:prstGeom>
          <a:noFill/>
          <a:ln w="9525">
            <a:noFill/>
            <a:miter lim="800000"/>
            <a:headEnd/>
            <a:tailEnd/>
          </a:ln>
        </p:spPr>
        <p:txBody>
          <a:bodyPr vert="horz" wrap="square" lIns="91386" tIns="45690" rIns="91386" bIns="45690" numCol="1" anchor="b" anchorCtr="0" compatLnSpc="1">
            <a:prstTxWarp prst="textNoShape">
              <a:avLst/>
            </a:prstTxWarp>
            <a:spAutoFit/>
          </a:bodyPr>
          <a:lstStyle>
            <a:lvl1pPr algn="l" rtl="0" fontAlgn="base">
              <a:lnSpc>
                <a:spcPct val="90000"/>
              </a:lnSpc>
              <a:spcBef>
                <a:spcPct val="0"/>
              </a:spcBef>
              <a:spcAft>
                <a:spcPct val="0"/>
              </a:spcAft>
              <a:defRPr sz="8200" b="1" cap="all" baseline="0">
                <a:solidFill>
                  <a:schemeClr val="tx1"/>
                </a:solidFill>
                <a:latin typeface="Trebuchet MS" pitchFamily="34" charset="0"/>
                <a:ea typeface="+mj-ea"/>
                <a:cs typeface="+mj-cs"/>
              </a:defRPr>
            </a:lvl1pPr>
            <a:lvl2pPr algn="l" rtl="0" fontAlgn="base">
              <a:spcBef>
                <a:spcPct val="0"/>
              </a:spcBef>
              <a:spcAft>
                <a:spcPct val="0"/>
              </a:spcAft>
              <a:defRPr sz="5332" b="1">
                <a:solidFill>
                  <a:srgbClr val="73B900"/>
                </a:solidFill>
                <a:latin typeface="Arial" charset="0"/>
              </a:defRPr>
            </a:lvl2pPr>
            <a:lvl3pPr algn="l" rtl="0" fontAlgn="base">
              <a:spcBef>
                <a:spcPct val="0"/>
              </a:spcBef>
              <a:spcAft>
                <a:spcPct val="0"/>
              </a:spcAft>
              <a:defRPr sz="5332" b="1">
                <a:solidFill>
                  <a:srgbClr val="73B900"/>
                </a:solidFill>
                <a:latin typeface="Arial" charset="0"/>
              </a:defRPr>
            </a:lvl3pPr>
            <a:lvl4pPr algn="l" rtl="0" fontAlgn="base">
              <a:spcBef>
                <a:spcPct val="0"/>
              </a:spcBef>
              <a:spcAft>
                <a:spcPct val="0"/>
              </a:spcAft>
              <a:defRPr sz="5332" b="1">
                <a:solidFill>
                  <a:srgbClr val="73B900"/>
                </a:solidFill>
                <a:latin typeface="Arial" charset="0"/>
              </a:defRPr>
            </a:lvl4pPr>
            <a:lvl5pPr algn="l" rtl="0" fontAlgn="base">
              <a:spcBef>
                <a:spcPct val="0"/>
              </a:spcBef>
              <a:spcAft>
                <a:spcPct val="0"/>
              </a:spcAft>
              <a:defRPr sz="5332" b="1">
                <a:solidFill>
                  <a:srgbClr val="73B900"/>
                </a:solidFill>
                <a:latin typeface="Arial" charset="0"/>
              </a:defRPr>
            </a:lvl5pPr>
            <a:lvl6pPr marL="761533" algn="l" rtl="0" eaLnBrk="1" fontAlgn="base" hangingPunct="1">
              <a:spcBef>
                <a:spcPct val="0"/>
              </a:spcBef>
              <a:spcAft>
                <a:spcPct val="0"/>
              </a:spcAft>
              <a:defRPr sz="5332" b="1">
                <a:solidFill>
                  <a:srgbClr val="73B900"/>
                </a:solidFill>
                <a:latin typeface="Arial" charset="0"/>
              </a:defRPr>
            </a:lvl6pPr>
            <a:lvl7pPr marL="1523065" algn="l" rtl="0" eaLnBrk="1" fontAlgn="base" hangingPunct="1">
              <a:spcBef>
                <a:spcPct val="0"/>
              </a:spcBef>
              <a:spcAft>
                <a:spcPct val="0"/>
              </a:spcAft>
              <a:defRPr sz="5332" b="1">
                <a:solidFill>
                  <a:srgbClr val="73B900"/>
                </a:solidFill>
                <a:latin typeface="Arial" charset="0"/>
              </a:defRPr>
            </a:lvl7pPr>
            <a:lvl8pPr marL="2284594" algn="l" rtl="0" eaLnBrk="1" fontAlgn="base" hangingPunct="1">
              <a:spcBef>
                <a:spcPct val="0"/>
              </a:spcBef>
              <a:spcAft>
                <a:spcPct val="0"/>
              </a:spcAft>
              <a:defRPr sz="5332" b="1">
                <a:solidFill>
                  <a:srgbClr val="73B900"/>
                </a:solidFill>
                <a:latin typeface="Arial" charset="0"/>
              </a:defRPr>
            </a:lvl8pPr>
            <a:lvl9pPr marL="3046103" algn="l" rtl="0" eaLnBrk="1" fontAlgn="base" hangingPunct="1">
              <a:spcBef>
                <a:spcPct val="0"/>
              </a:spcBef>
              <a:spcAft>
                <a:spcPct val="0"/>
              </a:spcAft>
              <a:defRPr sz="5332" b="1">
                <a:solidFill>
                  <a:srgbClr val="73B900"/>
                </a:solidFill>
                <a:latin typeface="Arial" charset="0"/>
              </a:defRPr>
            </a:lvl9pPr>
          </a:lstStyle>
          <a:p>
            <a:pPr marL="114300" indent="-114300"/>
            <a:r>
              <a:rPr lang="en-US" sz="2400" dirty="0" err="1">
                <a:effectLst>
                  <a:outerShdw blurRad="38100" dist="38100" dir="2700000" algn="tl">
                    <a:srgbClr val="000000">
                      <a:alpha val="43137"/>
                    </a:srgbClr>
                  </a:outerShdw>
                </a:effectLst>
              </a:rPr>
              <a:t>PReDICTING</a:t>
            </a:r>
            <a:r>
              <a:rPr lang="en-US" sz="2400" dirty="0">
                <a:effectLst>
                  <a:outerShdw blurRad="38100" dist="38100" dir="2700000" algn="tl">
                    <a:srgbClr val="000000">
                      <a:alpha val="43137"/>
                    </a:srgbClr>
                  </a:outerShdw>
                </a:effectLst>
              </a:rPr>
              <a:t> STREAMFLOW</a:t>
            </a:r>
          </a:p>
          <a:p>
            <a:pPr marL="114300" indent="-114300"/>
            <a:r>
              <a:rPr lang="en-US" sz="2400" dirty="0">
                <a:effectLst>
                  <a:outerShdw blurRad="38100" dist="38100" dir="2700000" algn="tl">
                    <a:srgbClr val="000000">
                      <a:alpha val="43137"/>
                    </a:srgbClr>
                  </a:outerShdw>
                </a:effectLst>
              </a:rPr>
              <a:t>UNDER CLIMATE CHANGE</a:t>
            </a:r>
          </a:p>
        </p:txBody>
      </p:sp>
      <p:sp>
        <p:nvSpPr>
          <p:cNvPr id="4" name="TextBox 3">
            <a:extLst>
              <a:ext uri="{FF2B5EF4-FFF2-40B4-BE49-F238E27FC236}">
                <a16:creationId xmlns:a16="http://schemas.microsoft.com/office/drawing/2014/main" id="{7A2B437E-4E98-024E-9C11-F38876B591F1}"/>
              </a:ext>
            </a:extLst>
          </p:cNvPr>
          <p:cNvSpPr txBox="1"/>
          <p:nvPr/>
        </p:nvSpPr>
        <p:spPr>
          <a:xfrm>
            <a:off x="7650480" y="5922975"/>
            <a:ext cx="3191899" cy="2446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100" dirty="0">
                <a:solidFill>
                  <a:schemeClr val="tx1">
                    <a:lumMod val="95000"/>
                  </a:schemeClr>
                </a:solidFill>
                <a:latin typeface="Trebuchet MS" panose="020B0603020202020204" pitchFamily="34" charset="0"/>
              </a:rPr>
              <a:t>GOES-16 CIRA GEO COLOR / GOES-15 RED BAND</a:t>
            </a:r>
          </a:p>
        </p:txBody>
      </p:sp>
      <p:sp>
        <p:nvSpPr>
          <p:cNvPr id="2" name="Rectangle 1">
            <a:extLst>
              <a:ext uri="{FF2B5EF4-FFF2-40B4-BE49-F238E27FC236}">
                <a16:creationId xmlns:a16="http://schemas.microsoft.com/office/drawing/2014/main" id="{9D6C0FE8-ED10-7E44-B43A-9F24C886A7ED}"/>
              </a:ext>
            </a:extLst>
          </p:cNvPr>
          <p:cNvSpPr/>
          <p:nvPr/>
        </p:nvSpPr>
        <p:spPr>
          <a:xfrm>
            <a:off x="172662" y="1830610"/>
            <a:ext cx="2582113" cy="2462213"/>
          </a:xfrm>
          <a:prstGeom prst="rect">
            <a:avLst/>
          </a:prstGeom>
        </p:spPr>
        <p:txBody>
          <a:bodyPr wrap="square">
            <a:spAutoFit/>
          </a:bodyPr>
          <a:lstStyle/>
          <a:p>
            <a:pPr marL="0" marR="0">
              <a:spcBef>
                <a:spcPts val="0"/>
              </a:spcBef>
              <a:spcAft>
                <a:spcPts val="0"/>
              </a:spcAft>
            </a:pPr>
            <a:r>
              <a:rPr lang="en-US" sz="1400" dirty="0">
                <a:solidFill>
                  <a:schemeClr val="tx1">
                    <a:lumMod val="95000"/>
                  </a:schemeClr>
                </a:solidFill>
                <a:latin typeface="Trebuchet MS" panose="020B0603020202020204" pitchFamily="34" charset="0"/>
                <a:ea typeface="Calibri" panose="020F0502020204030204" pitchFamily="34" charset="0"/>
              </a:rPr>
              <a:t>Climate models are able to predict changes in precipitation, but how will this effect streamflow rates? To answer this question one can built a detailed physical model, or train a neural network to predict time series data. In this case, we find a simple network performs just as well.</a:t>
            </a:r>
          </a:p>
        </p:txBody>
      </p:sp>
      <p:sp>
        <p:nvSpPr>
          <p:cNvPr id="3" name="Rectangle 2">
            <a:extLst>
              <a:ext uri="{FF2B5EF4-FFF2-40B4-BE49-F238E27FC236}">
                <a16:creationId xmlns:a16="http://schemas.microsoft.com/office/drawing/2014/main" id="{42928E6B-AEA6-414F-8F40-C0578AF5AE5A}"/>
              </a:ext>
            </a:extLst>
          </p:cNvPr>
          <p:cNvSpPr/>
          <p:nvPr/>
        </p:nvSpPr>
        <p:spPr>
          <a:xfrm>
            <a:off x="172662" y="1282077"/>
            <a:ext cx="1996893" cy="369332"/>
          </a:xfrm>
          <a:prstGeom prst="rect">
            <a:avLst/>
          </a:prstGeom>
        </p:spPr>
        <p:txBody>
          <a:bodyPr wrap="none">
            <a:spAutoFit/>
          </a:bodyPr>
          <a:lstStyle/>
          <a:p>
            <a:r>
              <a:rPr lang="en-US" b="1" dirty="0">
                <a:solidFill>
                  <a:schemeClr val="tx2">
                    <a:lumMod val="60000"/>
                    <a:lumOff val="40000"/>
                  </a:schemeClr>
                </a:solidFill>
                <a:latin typeface="+mn-lt"/>
              </a:rPr>
              <a:t>UC Davis, NVIDIA</a:t>
            </a:r>
          </a:p>
        </p:txBody>
      </p:sp>
    </p:spTree>
    <p:extLst>
      <p:ext uri="{BB962C8B-B14F-4D97-AF65-F5344CB8AC3E}">
        <p14:creationId xmlns:p14="http://schemas.microsoft.com/office/powerpoint/2010/main" val="3607615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C97E-0855-3144-85DA-5A38F612448C}"/>
              </a:ext>
            </a:extLst>
          </p:cNvPr>
          <p:cNvSpPr>
            <a:spLocks noGrp="1"/>
          </p:cNvSpPr>
          <p:nvPr>
            <p:ph type="title"/>
          </p:nvPr>
        </p:nvSpPr>
        <p:spPr>
          <a:xfrm>
            <a:off x="498347" y="254318"/>
            <a:ext cx="10098895" cy="590931"/>
          </a:xfrm>
        </p:spPr>
        <p:txBody>
          <a:bodyPr/>
          <a:lstStyle/>
          <a:p>
            <a:r>
              <a:rPr lang="en-US" sz="3200" dirty="0"/>
              <a:t>STREAMFLOW FROM PRECIPITATION</a:t>
            </a:r>
          </a:p>
        </p:txBody>
      </p:sp>
      <p:sp>
        <p:nvSpPr>
          <p:cNvPr id="4" name="Text Placeholder 3">
            <a:extLst>
              <a:ext uri="{FF2B5EF4-FFF2-40B4-BE49-F238E27FC236}">
                <a16:creationId xmlns:a16="http://schemas.microsoft.com/office/drawing/2014/main" id="{083B1FF9-B7FE-8648-9705-FCC691E0C1E0}"/>
              </a:ext>
            </a:extLst>
          </p:cNvPr>
          <p:cNvSpPr>
            <a:spLocks noGrp="1"/>
          </p:cNvSpPr>
          <p:nvPr>
            <p:ph type="body" sz="quarter" idx="10"/>
          </p:nvPr>
        </p:nvSpPr>
        <p:spPr>
          <a:xfrm>
            <a:off x="498348" y="776425"/>
            <a:ext cx="9976104" cy="525463"/>
          </a:xfrm>
        </p:spPr>
        <p:txBody>
          <a:bodyPr/>
          <a:lstStyle/>
          <a:p>
            <a:r>
              <a:rPr lang="en-US" dirty="0"/>
              <a:t>Fully-connected net matches performance of best physical models</a:t>
            </a:r>
          </a:p>
        </p:txBody>
      </p:sp>
      <p:grpSp>
        <p:nvGrpSpPr>
          <p:cNvPr id="9" name="Group 8">
            <a:extLst>
              <a:ext uri="{FF2B5EF4-FFF2-40B4-BE49-F238E27FC236}">
                <a16:creationId xmlns:a16="http://schemas.microsoft.com/office/drawing/2014/main" id="{BEFDA74F-3001-4F46-8D57-A09DF23A15D3}"/>
              </a:ext>
            </a:extLst>
          </p:cNvPr>
          <p:cNvGrpSpPr/>
          <p:nvPr/>
        </p:nvGrpSpPr>
        <p:grpSpPr>
          <a:xfrm>
            <a:off x="614162" y="1290313"/>
            <a:ext cx="9977378" cy="4656336"/>
            <a:chOff x="314507" y="1159335"/>
            <a:chExt cx="10427165" cy="4866248"/>
          </a:xfrm>
        </p:grpSpPr>
        <p:pic>
          <p:nvPicPr>
            <p:cNvPr id="6" name="Picture 5">
              <a:extLst>
                <a:ext uri="{FF2B5EF4-FFF2-40B4-BE49-F238E27FC236}">
                  <a16:creationId xmlns:a16="http://schemas.microsoft.com/office/drawing/2014/main" id="{C5A08173-F5D8-1145-BC00-42EB7C36C723}"/>
                </a:ext>
              </a:extLst>
            </p:cNvPr>
            <p:cNvPicPr>
              <a:picLocks noChangeAspect="1"/>
            </p:cNvPicPr>
            <p:nvPr/>
          </p:nvPicPr>
          <p:blipFill>
            <a:blip r:embed="rId3"/>
            <a:stretch>
              <a:fillRect/>
            </a:stretch>
          </p:blipFill>
          <p:spPr>
            <a:xfrm>
              <a:off x="314507" y="3561163"/>
              <a:ext cx="2406835" cy="2464420"/>
            </a:xfrm>
            <a:prstGeom prst="rect">
              <a:avLst/>
            </a:prstGeom>
          </p:spPr>
        </p:pic>
        <p:pic>
          <p:nvPicPr>
            <p:cNvPr id="7" name="Picture 6">
              <a:extLst>
                <a:ext uri="{FF2B5EF4-FFF2-40B4-BE49-F238E27FC236}">
                  <a16:creationId xmlns:a16="http://schemas.microsoft.com/office/drawing/2014/main" id="{AD078307-098A-174B-B734-D4B531151DA3}"/>
                </a:ext>
              </a:extLst>
            </p:cNvPr>
            <p:cNvPicPr>
              <a:picLocks noChangeAspect="1"/>
            </p:cNvPicPr>
            <p:nvPr/>
          </p:nvPicPr>
          <p:blipFill rotWithShape="1">
            <a:blip r:embed="rId4"/>
            <a:srcRect l="-303" t="50789" r="303" b="-699"/>
            <a:stretch/>
          </p:blipFill>
          <p:spPr>
            <a:xfrm>
              <a:off x="3560687" y="1159335"/>
              <a:ext cx="7137672" cy="1644430"/>
            </a:xfrm>
            <a:prstGeom prst="rect">
              <a:avLst/>
            </a:prstGeom>
          </p:spPr>
        </p:pic>
        <p:pic>
          <p:nvPicPr>
            <p:cNvPr id="8" name="Picture 7">
              <a:extLst>
                <a:ext uri="{FF2B5EF4-FFF2-40B4-BE49-F238E27FC236}">
                  <a16:creationId xmlns:a16="http://schemas.microsoft.com/office/drawing/2014/main" id="{C7A491E7-BE31-4C47-AB5B-726914B26269}"/>
                </a:ext>
              </a:extLst>
            </p:cNvPr>
            <p:cNvPicPr>
              <a:picLocks noChangeAspect="1"/>
            </p:cNvPicPr>
            <p:nvPr/>
          </p:nvPicPr>
          <p:blipFill>
            <a:blip r:embed="rId5"/>
            <a:stretch>
              <a:fillRect/>
            </a:stretch>
          </p:blipFill>
          <p:spPr>
            <a:xfrm>
              <a:off x="3560688" y="2925848"/>
              <a:ext cx="7180984" cy="2508641"/>
            </a:xfrm>
            <a:prstGeom prst="rect">
              <a:avLst/>
            </a:prstGeom>
          </p:spPr>
        </p:pic>
      </p:grpSp>
      <p:graphicFrame>
        <p:nvGraphicFramePr>
          <p:cNvPr id="14" name="Table 13">
            <a:extLst>
              <a:ext uri="{FF2B5EF4-FFF2-40B4-BE49-F238E27FC236}">
                <a16:creationId xmlns:a16="http://schemas.microsoft.com/office/drawing/2014/main" id="{6D20EECC-0F2E-0B47-A25B-B363879D4EF4}"/>
              </a:ext>
            </a:extLst>
          </p:cNvPr>
          <p:cNvGraphicFramePr>
            <a:graphicFrameLocks noGrp="1"/>
          </p:cNvGraphicFramePr>
          <p:nvPr>
            <p:extLst>
              <p:ext uri="{D42A27DB-BD31-4B8C-83A1-F6EECF244321}">
                <p14:modId xmlns:p14="http://schemas.microsoft.com/office/powerpoint/2010/main" val="2158001313"/>
              </p:ext>
            </p:extLst>
          </p:nvPr>
        </p:nvGraphicFramePr>
        <p:xfrm>
          <a:off x="417323" y="2397441"/>
          <a:ext cx="3124844" cy="1054835"/>
        </p:xfrm>
        <a:graphic>
          <a:graphicData uri="http://schemas.openxmlformats.org/drawingml/2006/table">
            <a:tbl>
              <a:tblPr firstRow="1" bandRow="1">
                <a:effectLst/>
                <a:tableStyleId>{C4B1156A-380E-4F78-BDF5-A606A8083BF9}</a:tableStyleId>
              </a:tblPr>
              <a:tblGrid>
                <a:gridCol w="1171187">
                  <a:extLst>
                    <a:ext uri="{9D8B030D-6E8A-4147-A177-3AD203B41FA5}">
                      <a16:colId xmlns:a16="http://schemas.microsoft.com/office/drawing/2014/main" val="2433793008"/>
                    </a:ext>
                  </a:extLst>
                </a:gridCol>
                <a:gridCol w="1953657">
                  <a:extLst>
                    <a:ext uri="{9D8B030D-6E8A-4147-A177-3AD203B41FA5}">
                      <a16:colId xmlns:a16="http://schemas.microsoft.com/office/drawing/2014/main" val="4154954476"/>
                    </a:ext>
                  </a:extLst>
                </a:gridCol>
              </a:tblGrid>
              <a:tr h="235425">
                <a:tc>
                  <a:txBody>
                    <a:bodyPr/>
                    <a:lstStyle/>
                    <a:p>
                      <a:r>
                        <a:rPr lang="en-US" sz="1100" b="1" cap="none" spc="0" dirty="0">
                          <a:ln>
                            <a:noFill/>
                          </a:ln>
                          <a:solidFill>
                            <a:schemeClr val="bg1"/>
                          </a:solidFill>
                          <a:effectLst/>
                        </a:rPr>
                        <a:t>OBSERVATIONS</a:t>
                      </a:r>
                    </a:p>
                  </a:txBody>
                  <a:tcPr marL="74847" marR="74847" marT="37423" marB="3742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cap="none" spc="0" dirty="0">
                          <a:ln>
                            <a:noFill/>
                          </a:ln>
                          <a:solidFill>
                            <a:schemeClr val="bg1"/>
                          </a:solidFill>
                          <a:effectLst/>
                        </a:rPr>
                        <a:t>PRISM Data</a:t>
                      </a:r>
                    </a:p>
                  </a:txBody>
                  <a:tcPr marL="74847" marR="74847" marT="37423" marB="3742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19312892"/>
                  </a:ext>
                </a:extLst>
              </a:tr>
              <a:tr h="2707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cap="none" spc="0" dirty="0">
                          <a:ln>
                            <a:noFill/>
                          </a:ln>
                          <a:solidFill>
                            <a:schemeClr val="bg1"/>
                          </a:solidFill>
                          <a:effectLst/>
                        </a:rPr>
                        <a:t>MODEL VAR</a:t>
                      </a:r>
                    </a:p>
                  </a:txBody>
                  <a:tcPr marL="74847" marR="74847" marT="37423" marB="3742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r>
                        <a:rPr kumimoji="0" lang="en-US" sz="1100" b="1" i="0" u="none" strike="noStrike" kern="0" cap="none" spc="0" normalizeH="0" baseline="0" noProof="0" dirty="0">
                          <a:ln>
                            <a:noFill/>
                          </a:ln>
                          <a:solidFill>
                            <a:srgbClr val="000000"/>
                          </a:solidFill>
                          <a:effectLst/>
                          <a:uLnTx/>
                          <a:uFillTx/>
                          <a:latin typeface="Trebuchet MS" pitchFamily="34" charset="0"/>
                          <a:ea typeface="+mn-ea"/>
                          <a:cs typeface="+mn-cs"/>
                        </a:rPr>
                        <a:t>Streamflow </a:t>
                      </a:r>
                      <a:r>
                        <a:rPr kumimoji="0" lang="en-US" sz="1100" b="1" i="0" u="none" strike="noStrike" kern="0" cap="none" spc="0" normalizeH="0" baseline="0" noProof="0" dirty="0" err="1">
                          <a:ln>
                            <a:noFill/>
                          </a:ln>
                          <a:solidFill>
                            <a:srgbClr val="000000"/>
                          </a:solidFill>
                          <a:effectLst/>
                          <a:uLnTx/>
                          <a:uFillTx/>
                          <a:latin typeface="Trebuchet MS" pitchFamily="34" charset="0"/>
                          <a:ea typeface="+mn-ea"/>
                          <a:cs typeface="+mn-cs"/>
                        </a:rPr>
                        <a:t>Gague</a:t>
                      </a:r>
                      <a:endParaRPr lang="en-US" sz="1100" b="1" cap="none" spc="0" dirty="0">
                        <a:ln>
                          <a:noFill/>
                        </a:ln>
                        <a:solidFill>
                          <a:schemeClr val="bg1"/>
                        </a:solidFill>
                        <a:effectLst/>
                      </a:endParaRPr>
                    </a:p>
                  </a:txBody>
                  <a:tcPr marL="74847" marR="74847" marT="37423" marB="3742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359994894"/>
                  </a:ext>
                </a:extLst>
              </a:tr>
              <a:tr h="2707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cap="none" spc="0" dirty="0">
                          <a:ln>
                            <a:noFill/>
                          </a:ln>
                          <a:solidFill>
                            <a:schemeClr val="bg1"/>
                          </a:solidFill>
                          <a:effectLst/>
                        </a:rPr>
                        <a:t>Training</a:t>
                      </a:r>
                    </a:p>
                  </a:txBody>
                  <a:tcPr marL="74847" marR="74847" marT="37423" marB="3742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r>
                        <a:rPr kumimoji="0" lang="en-US" sz="1100" b="1" i="0" u="none" strike="noStrike" kern="0" cap="none" spc="0" normalizeH="0" baseline="0" noProof="0" dirty="0">
                          <a:ln>
                            <a:noFill/>
                          </a:ln>
                          <a:solidFill>
                            <a:srgbClr val="000000"/>
                          </a:solidFill>
                          <a:effectLst/>
                          <a:uLnTx/>
                          <a:uFillTx/>
                          <a:latin typeface="Trebuchet MS" pitchFamily="34" charset="0"/>
                          <a:ea typeface="+mn-ea"/>
                          <a:cs typeface="+mn-cs"/>
                        </a:rPr>
                        <a:t>1990-2011 (8k daily)</a:t>
                      </a:r>
                      <a:endParaRPr lang="en-US" sz="1100" b="1" cap="none" spc="0" dirty="0">
                        <a:ln>
                          <a:noFill/>
                        </a:ln>
                        <a:solidFill>
                          <a:schemeClr val="bg1"/>
                        </a:solidFill>
                        <a:effectLst/>
                      </a:endParaRPr>
                    </a:p>
                  </a:txBody>
                  <a:tcPr marL="74847" marR="74847" marT="37423" marB="3742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02249247"/>
                  </a:ext>
                </a:extLst>
              </a:tr>
              <a:tr h="270783">
                <a:tc>
                  <a:txBody>
                    <a:bodyPr/>
                    <a:lstStyle/>
                    <a:p>
                      <a:r>
                        <a:rPr lang="en-US" sz="1100" b="1" cap="none" spc="0" dirty="0">
                          <a:ln>
                            <a:noFill/>
                          </a:ln>
                          <a:solidFill>
                            <a:schemeClr val="bg1"/>
                          </a:solidFill>
                          <a:effectLst/>
                        </a:rPr>
                        <a:t>Test</a:t>
                      </a:r>
                    </a:p>
                  </a:txBody>
                  <a:tcPr marL="74847" marR="74847" marT="37423" marB="3742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r>
                        <a:rPr lang="en-US" sz="1100" b="1" cap="none" spc="0" dirty="0">
                          <a:ln>
                            <a:noFill/>
                          </a:ln>
                          <a:solidFill>
                            <a:schemeClr val="bg1"/>
                          </a:solidFill>
                          <a:effectLst/>
                        </a:rPr>
                        <a:t>2012-2016 (2k daily)</a:t>
                      </a:r>
                    </a:p>
                  </a:txBody>
                  <a:tcPr marL="74847" marR="74847" marT="37423" marB="3742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946673470"/>
                  </a:ext>
                </a:extLst>
              </a:tr>
            </a:tbl>
          </a:graphicData>
        </a:graphic>
      </p:graphicFrame>
      <p:sp>
        <p:nvSpPr>
          <p:cNvPr id="15" name="Text Placeholder 3">
            <a:extLst>
              <a:ext uri="{FF2B5EF4-FFF2-40B4-BE49-F238E27FC236}">
                <a16:creationId xmlns:a16="http://schemas.microsoft.com/office/drawing/2014/main" id="{D4B5DAD5-2EAD-BB4D-9D3A-71BC93C467AA}"/>
              </a:ext>
            </a:extLst>
          </p:cNvPr>
          <p:cNvSpPr txBox="1">
            <a:spLocks/>
          </p:cNvSpPr>
          <p:nvPr/>
        </p:nvSpPr>
        <p:spPr bwMode="auto">
          <a:xfrm>
            <a:off x="502944" y="1403671"/>
            <a:ext cx="3131820" cy="525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ts val="900"/>
              </a:spcBef>
              <a:spcAft>
                <a:spcPts val="900"/>
              </a:spcAft>
              <a:buClr>
                <a:schemeClr val="bg2"/>
              </a:buClr>
              <a:buSzPct val="100000"/>
              <a:buFontTx/>
              <a:buNone/>
              <a:defRPr sz="2000" b="0">
                <a:solidFill>
                  <a:schemeClr val="tx2">
                    <a:lumMod val="60000"/>
                    <a:lumOff val="40000"/>
                  </a:schemeClr>
                </a:solidFill>
                <a:latin typeface="Trebuchet MS" panose="020B0603020202020204" pitchFamily="34" charset="0"/>
                <a:ea typeface="+mn-ea"/>
                <a:cs typeface="+mn-cs"/>
              </a:defRPr>
            </a:lvl1pPr>
            <a:lvl2pPr marL="571500" indent="0" algn="ctr" rtl="0" eaLnBrk="1" fontAlgn="base" hangingPunct="1">
              <a:lnSpc>
                <a:spcPct val="90000"/>
              </a:lnSpc>
              <a:spcBef>
                <a:spcPts val="900"/>
              </a:spcBef>
              <a:spcAft>
                <a:spcPts val="900"/>
              </a:spcAft>
              <a:buClr>
                <a:schemeClr val="bg2"/>
              </a:buClr>
              <a:buSzPct val="100000"/>
              <a:buFontTx/>
              <a:buNone/>
              <a:defRPr sz="2800" b="0">
                <a:solidFill>
                  <a:schemeClr val="tx2"/>
                </a:solidFill>
                <a:latin typeface="Trebuchet MS" panose="020B0603020202020204" pitchFamily="34" charset="0"/>
              </a:defRPr>
            </a:lvl2pPr>
            <a:lvl3pPr marL="1089025" indent="0" algn="ctr" rtl="0" eaLnBrk="1" fontAlgn="base" hangingPunct="1">
              <a:lnSpc>
                <a:spcPct val="90000"/>
              </a:lnSpc>
              <a:spcBef>
                <a:spcPts val="900"/>
              </a:spcBef>
              <a:spcAft>
                <a:spcPts val="900"/>
              </a:spcAft>
              <a:buClr>
                <a:schemeClr val="bg2"/>
              </a:buClr>
              <a:buSzPct val="100000"/>
              <a:buFontTx/>
              <a:buNone/>
              <a:defRPr sz="2800" b="0">
                <a:solidFill>
                  <a:schemeClr val="tx2"/>
                </a:solidFill>
                <a:latin typeface="Trebuchet MS" panose="020B0603020202020204" pitchFamily="34" charset="0"/>
              </a:defRPr>
            </a:lvl3pPr>
            <a:lvl4pPr marL="1546225" indent="0" algn="ctr" rtl="0" eaLnBrk="1" fontAlgn="base" hangingPunct="1">
              <a:spcBef>
                <a:spcPct val="20000"/>
              </a:spcBef>
              <a:spcAft>
                <a:spcPct val="0"/>
              </a:spcAft>
              <a:buFontTx/>
              <a:buNone/>
              <a:defRPr sz="2800">
                <a:solidFill>
                  <a:schemeClr val="tx2"/>
                </a:solidFill>
                <a:latin typeface="Trebuchet MS" panose="020B0603020202020204" pitchFamily="34" charset="0"/>
              </a:defRPr>
            </a:lvl4pPr>
            <a:lvl5pPr marL="1889125" indent="0" algn="ctr" rtl="0" eaLnBrk="1" fontAlgn="base" hangingPunct="1">
              <a:spcBef>
                <a:spcPct val="20000"/>
              </a:spcBef>
              <a:spcAft>
                <a:spcPct val="0"/>
              </a:spcAft>
              <a:buFontTx/>
              <a:buNone/>
              <a:defRPr sz="2800">
                <a:solidFill>
                  <a:schemeClr val="tx2"/>
                </a:solidFill>
                <a:latin typeface="Trebuchet MS" panose="020B0603020202020204" pitchFamily="34" charset="0"/>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1400" b="1" kern="0" dirty="0">
                <a:solidFill>
                  <a:schemeClr val="tx1"/>
                </a:solidFill>
              </a:rPr>
              <a:t>Paul Ullrich, </a:t>
            </a:r>
            <a:r>
              <a:rPr lang="en-US" sz="1400" b="1" kern="0" dirty="0" err="1">
                <a:solidFill>
                  <a:schemeClr val="tx1"/>
                </a:solidFill>
              </a:rPr>
              <a:t>Lele</a:t>
            </a:r>
            <a:r>
              <a:rPr lang="en-US" sz="1400" b="1" kern="0" dirty="0">
                <a:solidFill>
                  <a:schemeClr val="tx1"/>
                </a:solidFill>
              </a:rPr>
              <a:t> Shu, </a:t>
            </a:r>
          </a:p>
          <a:p>
            <a:pPr defTabSz="914400">
              <a:spcBef>
                <a:spcPts val="0"/>
              </a:spcBef>
              <a:spcAft>
                <a:spcPts val="0"/>
              </a:spcAft>
            </a:pPr>
            <a:r>
              <a:rPr lang="en-US" sz="1400" b="1" kern="0" dirty="0" err="1">
                <a:solidFill>
                  <a:schemeClr val="tx1"/>
                </a:solidFill>
              </a:rPr>
              <a:t>Shiheng</a:t>
            </a:r>
            <a:r>
              <a:rPr lang="en-US" sz="1400" b="1" kern="0" dirty="0">
                <a:solidFill>
                  <a:schemeClr val="tx1"/>
                </a:solidFill>
              </a:rPr>
              <a:t> </a:t>
            </a:r>
            <a:r>
              <a:rPr lang="en-US" sz="1400" b="1" kern="0" dirty="0" err="1">
                <a:solidFill>
                  <a:schemeClr val="tx1"/>
                </a:solidFill>
              </a:rPr>
              <a:t>Duan</a:t>
            </a:r>
            <a:r>
              <a:rPr lang="en-US" sz="1400" b="1" kern="0" dirty="0">
                <a:solidFill>
                  <a:schemeClr val="tx1"/>
                </a:solidFill>
              </a:rPr>
              <a:t> (UC Davis)</a:t>
            </a:r>
          </a:p>
          <a:p>
            <a:pPr defTabSz="914400">
              <a:spcBef>
                <a:spcPts val="0"/>
              </a:spcBef>
              <a:spcAft>
                <a:spcPts val="0"/>
              </a:spcAft>
            </a:pPr>
            <a:endParaRPr lang="en-US" sz="1400" b="1" kern="0" dirty="0">
              <a:solidFill>
                <a:schemeClr val="tx1"/>
              </a:solidFill>
            </a:endParaRPr>
          </a:p>
          <a:p>
            <a:pPr defTabSz="914400">
              <a:spcBef>
                <a:spcPts val="0"/>
              </a:spcBef>
              <a:spcAft>
                <a:spcPts val="0"/>
              </a:spcAft>
            </a:pPr>
            <a:r>
              <a:rPr lang="en-US" sz="1400" b="1" kern="0" dirty="0">
                <a:solidFill>
                  <a:schemeClr val="tx1"/>
                </a:solidFill>
              </a:rPr>
              <a:t>David Hall (NVIDIA)</a:t>
            </a:r>
          </a:p>
          <a:p>
            <a:pPr defTabSz="914400">
              <a:spcBef>
                <a:spcPts val="0"/>
              </a:spcBef>
              <a:spcAft>
                <a:spcPts val="0"/>
              </a:spcAft>
            </a:pPr>
            <a:endParaRPr lang="en-US" sz="1600" kern="0" dirty="0">
              <a:solidFill>
                <a:schemeClr val="tx1"/>
              </a:solidFill>
            </a:endParaRPr>
          </a:p>
          <a:p>
            <a:pPr defTabSz="914400">
              <a:spcBef>
                <a:spcPts val="0"/>
              </a:spcBef>
              <a:spcAft>
                <a:spcPts val="0"/>
              </a:spcAft>
            </a:pPr>
            <a:endParaRPr lang="en-US" sz="1600" kern="0" dirty="0">
              <a:solidFill>
                <a:schemeClr val="tx1"/>
              </a:solidFill>
            </a:endParaRPr>
          </a:p>
          <a:p>
            <a:pPr defTabSz="914400">
              <a:spcBef>
                <a:spcPts val="0"/>
              </a:spcBef>
              <a:spcAft>
                <a:spcPts val="0"/>
              </a:spcAft>
            </a:pPr>
            <a:endParaRPr lang="en-US" sz="1600" kern="0" dirty="0">
              <a:solidFill>
                <a:schemeClr val="tx1"/>
              </a:solidFill>
            </a:endParaRPr>
          </a:p>
        </p:txBody>
      </p:sp>
      <p:sp>
        <p:nvSpPr>
          <p:cNvPr id="10" name="TextBox 9">
            <a:extLst>
              <a:ext uri="{FF2B5EF4-FFF2-40B4-BE49-F238E27FC236}">
                <a16:creationId xmlns:a16="http://schemas.microsoft.com/office/drawing/2014/main" id="{8A50C684-49C9-B144-B782-F612265FF612}"/>
              </a:ext>
            </a:extLst>
          </p:cNvPr>
          <p:cNvSpPr txBox="1"/>
          <p:nvPr/>
        </p:nvSpPr>
        <p:spPr>
          <a:xfrm>
            <a:off x="4355664" y="3179894"/>
            <a:ext cx="1556836"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200" dirty="0">
                <a:solidFill>
                  <a:schemeClr val="bg1"/>
                </a:solidFill>
                <a:latin typeface="Trebuchet MS" panose="020B0603020202020204" pitchFamily="34" charset="0"/>
              </a:rPr>
              <a:t>R2 = 0.85, NSE=0.70</a:t>
            </a:r>
          </a:p>
        </p:txBody>
      </p:sp>
      <p:sp>
        <p:nvSpPr>
          <p:cNvPr id="19" name="TextBox 18">
            <a:extLst>
              <a:ext uri="{FF2B5EF4-FFF2-40B4-BE49-F238E27FC236}">
                <a16:creationId xmlns:a16="http://schemas.microsoft.com/office/drawing/2014/main" id="{190E4FFE-C5C6-E041-AE7D-D8976FA3ED93}"/>
              </a:ext>
            </a:extLst>
          </p:cNvPr>
          <p:cNvSpPr txBox="1"/>
          <p:nvPr/>
        </p:nvSpPr>
        <p:spPr>
          <a:xfrm>
            <a:off x="6284759" y="1407870"/>
            <a:ext cx="1742336"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200" dirty="0">
                <a:solidFill>
                  <a:schemeClr val="bg1"/>
                </a:solidFill>
                <a:latin typeface="Trebuchet MS" panose="020B0603020202020204" pitchFamily="34" charset="0"/>
              </a:rPr>
              <a:t>INPUT: PRECIPITATION </a:t>
            </a:r>
          </a:p>
        </p:txBody>
      </p:sp>
      <p:sp>
        <p:nvSpPr>
          <p:cNvPr id="20" name="TextBox 19">
            <a:extLst>
              <a:ext uri="{FF2B5EF4-FFF2-40B4-BE49-F238E27FC236}">
                <a16:creationId xmlns:a16="http://schemas.microsoft.com/office/drawing/2014/main" id="{FCB8D8AC-6C91-EA4C-96C8-47EFEE532F2F}"/>
              </a:ext>
            </a:extLst>
          </p:cNvPr>
          <p:cNvSpPr txBox="1"/>
          <p:nvPr/>
        </p:nvSpPr>
        <p:spPr>
          <a:xfrm>
            <a:off x="6227458" y="3178732"/>
            <a:ext cx="1815497"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200" dirty="0">
                <a:solidFill>
                  <a:schemeClr val="bg1"/>
                </a:solidFill>
                <a:latin typeface="Trebuchet MS" panose="020B0603020202020204" pitchFamily="34" charset="0"/>
              </a:rPr>
              <a:t>OUTPUT: STREAMFLOW </a:t>
            </a:r>
          </a:p>
        </p:txBody>
      </p:sp>
    </p:spTree>
    <p:extLst>
      <p:ext uri="{BB962C8B-B14F-4D97-AF65-F5344CB8AC3E}">
        <p14:creationId xmlns:p14="http://schemas.microsoft.com/office/powerpoint/2010/main" val="2197698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906B9B-ED9E-BE4D-A2AC-AB3A6BE4BE87}"/>
              </a:ext>
            </a:extLst>
          </p:cNvPr>
          <p:cNvPicPr>
            <a:picLocks noChangeAspect="1"/>
          </p:cNvPicPr>
          <p:nvPr/>
        </p:nvPicPr>
        <p:blipFill>
          <a:blip r:embed="rId3"/>
          <a:stretch>
            <a:fillRect/>
          </a:stretch>
        </p:blipFill>
        <p:spPr>
          <a:xfrm>
            <a:off x="0" y="-3175"/>
            <a:ext cx="12370132" cy="6172312"/>
          </a:xfrm>
          <a:prstGeom prst="rect">
            <a:avLst/>
          </a:prstGeom>
        </p:spPr>
      </p:pic>
      <p:sp>
        <p:nvSpPr>
          <p:cNvPr id="9" name="Freeform 5">
            <a:extLst>
              <a:ext uri="{FF2B5EF4-FFF2-40B4-BE49-F238E27FC236}">
                <a16:creationId xmlns:a16="http://schemas.microsoft.com/office/drawing/2014/main" id="{3A945957-67E1-4D0F-A698-DB3EBF998D78}"/>
              </a:ext>
            </a:extLst>
          </p:cNvPr>
          <p:cNvSpPr>
            <a:spLocks/>
          </p:cNvSpPr>
          <p:nvPr/>
        </p:nvSpPr>
        <p:spPr bwMode="auto">
          <a:xfrm>
            <a:off x="0" y="-3175"/>
            <a:ext cx="5334000" cy="6178550"/>
          </a:xfrm>
          <a:custGeom>
            <a:avLst/>
            <a:gdLst>
              <a:gd name="T0" fmla="*/ 3360 w 3360"/>
              <a:gd name="T1" fmla="*/ 0 h 3892"/>
              <a:gd name="T2" fmla="*/ 0 w 3360"/>
              <a:gd name="T3" fmla="*/ 0 h 3892"/>
              <a:gd name="T4" fmla="*/ 0 w 3360"/>
              <a:gd name="T5" fmla="*/ 3892 h 3892"/>
              <a:gd name="T6" fmla="*/ 1097 w 3360"/>
              <a:gd name="T7" fmla="*/ 3892 h 3892"/>
              <a:gd name="T8" fmla="*/ 3360 w 3360"/>
              <a:gd name="T9" fmla="*/ 0 h 3892"/>
            </a:gdLst>
            <a:ahLst/>
            <a:cxnLst>
              <a:cxn ang="0">
                <a:pos x="T0" y="T1"/>
              </a:cxn>
              <a:cxn ang="0">
                <a:pos x="T2" y="T3"/>
              </a:cxn>
              <a:cxn ang="0">
                <a:pos x="T4" y="T5"/>
              </a:cxn>
              <a:cxn ang="0">
                <a:pos x="T6" y="T7"/>
              </a:cxn>
              <a:cxn ang="0">
                <a:pos x="T8" y="T9"/>
              </a:cxn>
            </a:cxnLst>
            <a:rect l="0" t="0" r="r" b="b"/>
            <a:pathLst>
              <a:path w="3360" h="3892">
                <a:moveTo>
                  <a:pt x="3360" y="0"/>
                </a:moveTo>
                <a:lnTo>
                  <a:pt x="0" y="0"/>
                </a:lnTo>
                <a:lnTo>
                  <a:pt x="0" y="3892"/>
                </a:lnTo>
                <a:lnTo>
                  <a:pt x="1097" y="3892"/>
                </a:lnTo>
                <a:lnTo>
                  <a:pt x="3360" y="0"/>
                </a:lnTo>
                <a:close/>
              </a:path>
            </a:pathLst>
          </a:custGeom>
          <a:solidFill>
            <a:schemeClr val="bg1"/>
          </a:solidFill>
          <a:ln w="6350">
            <a:noFill/>
          </a:ln>
          <a:effectLst>
            <a:outerShdw blurRad="165100" dist="38100" dir="18900000" algn="bl" rotWithShape="0">
              <a:prstClr val="black">
                <a:alpha val="9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mn-lt"/>
              <a:ea typeface="+mn-ea"/>
            </a:endParaRPr>
          </a:p>
        </p:txBody>
      </p:sp>
      <p:sp>
        <p:nvSpPr>
          <p:cNvPr id="10" name="Title 4">
            <a:extLst>
              <a:ext uri="{FF2B5EF4-FFF2-40B4-BE49-F238E27FC236}">
                <a16:creationId xmlns:a16="http://schemas.microsoft.com/office/drawing/2014/main" id="{833CD93F-BF60-4835-A9A1-90CE98A3B35E}"/>
              </a:ext>
            </a:extLst>
          </p:cNvPr>
          <p:cNvSpPr txBox="1">
            <a:spLocks/>
          </p:cNvSpPr>
          <p:nvPr/>
        </p:nvSpPr>
        <p:spPr bwMode="auto">
          <a:xfrm>
            <a:off x="172662" y="152259"/>
            <a:ext cx="4307305" cy="1255668"/>
          </a:xfrm>
          <a:prstGeom prst="rect">
            <a:avLst/>
          </a:prstGeom>
          <a:noFill/>
          <a:ln w="9525">
            <a:noFill/>
            <a:miter lim="800000"/>
            <a:headEnd/>
            <a:tailEnd/>
          </a:ln>
        </p:spPr>
        <p:txBody>
          <a:bodyPr vert="horz" wrap="square" lIns="91386" tIns="45690" rIns="91386" bIns="45690" numCol="1" anchor="b" anchorCtr="0" compatLnSpc="1">
            <a:prstTxWarp prst="textNoShape">
              <a:avLst/>
            </a:prstTxWarp>
            <a:spAutoFit/>
          </a:bodyPr>
          <a:lstStyle>
            <a:lvl1pPr algn="l" rtl="0" fontAlgn="base">
              <a:lnSpc>
                <a:spcPct val="90000"/>
              </a:lnSpc>
              <a:spcBef>
                <a:spcPct val="0"/>
              </a:spcBef>
              <a:spcAft>
                <a:spcPct val="0"/>
              </a:spcAft>
              <a:defRPr sz="8200" b="1" cap="all" baseline="0">
                <a:solidFill>
                  <a:schemeClr val="tx1"/>
                </a:solidFill>
                <a:latin typeface="Trebuchet MS" pitchFamily="34" charset="0"/>
                <a:ea typeface="+mj-ea"/>
                <a:cs typeface="+mj-cs"/>
              </a:defRPr>
            </a:lvl1pPr>
            <a:lvl2pPr algn="l" rtl="0" fontAlgn="base">
              <a:spcBef>
                <a:spcPct val="0"/>
              </a:spcBef>
              <a:spcAft>
                <a:spcPct val="0"/>
              </a:spcAft>
              <a:defRPr sz="5332" b="1">
                <a:solidFill>
                  <a:srgbClr val="73B900"/>
                </a:solidFill>
                <a:latin typeface="Arial" charset="0"/>
              </a:defRPr>
            </a:lvl2pPr>
            <a:lvl3pPr algn="l" rtl="0" fontAlgn="base">
              <a:spcBef>
                <a:spcPct val="0"/>
              </a:spcBef>
              <a:spcAft>
                <a:spcPct val="0"/>
              </a:spcAft>
              <a:defRPr sz="5332" b="1">
                <a:solidFill>
                  <a:srgbClr val="73B900"/>
                </a:solidFill>
                <a:latin typeface="Arial" charset="0"/>
              </a:defRPr>
            </a:lvl3pPr>
            <a:lvl4pPr algn="l" rtl="0" fontAlgn="base">
              <a:spcBef>
                <a:spcPct val="0"/>
              </a:spcBef>
              <a:spcAft>
                <a:spcPct val="0"/>
              </a:spcAft>
              <a:defRPr sz="5332" b="1">
                <a:solidFill>
                  <a:srgbClr val="73B900"/>
                </a:solidFill>
                <a:latin typeface="Arial" charset="0"/>
              </a:defRPr>
            </a:lvl4pPr>
            <a:lvl5pPr algn="l" rtl="0" fontAlgn="base">
              <a:spcBef>
                <a:spcPct val="0"/>
              </a:spcBef>
              <a:spcAft>
                <a:spcPct val="0"/>
              </a:spcAft>
              <a:defRPr sz="5332" b="1">
                <a:solidFill>
                  <a:srgbClr val="73B900"/>
                </a:solidFill>
                <a:latin typeface="Arial" charset="0"/>
              </a:defRPr>
            </a:lvl5pPr>
            <a:lvl6pPr marL="761533" algn="l" rtl="0" eaLnBrk="1" fontAlgn="base" hangingPunct="1">
              <a:spcBef>
                <a:spcPct val="0"/>
              </a:spcBef>
              <a:spcAft>
                <a:spcPct val="0"/>
              </a:spcAft>
              <a:defRPr sz="5332" b="1">
                <a:solidFill>
                  <a:srgbClr val="73B900"/>
                </a:solidFill>
                <a:latin typeface="Arial" charset="0"/>
              </a:defRPr>
            </a:lvl6pPr>
            <a:lvl7pPr marL="1523065" algn="l" rtl="0" eaLnBrk="1" fontAlgn="base" hangingPunct="1">
              <a:spcBef>
                <a:spcPct val="0"/>
              </a:spcBef>
              <a:spcAft>
                <a:spcPct val="0"/>
              </a:spcAft>
              <a:defRPr sz="5332" b="1">
                <a:solidFill>
                  <a:srgbClr val="73B900"/>
                </a:solidFill>
                <a:latin typeface="Arial" charset="0"/>
              </a:defRPr>
            </a:lvl7pPr>
            <a:lvl8pPr marL="2284594" algn="l" rtl="0" eaLnBrk="1" fontAlgn="base" hangingPunct="1">
              <a:spcBef>
                <a:spcPct val="0"/>
              </a:spcBef>
              <a:spcAft>
                <a:spcPct val="0"/>
              </a:spcAft>
              <a:defRPr sz="5332" b="1">
                <a:solidFill>
                  <a:srgbClr val="73B900"/>
                </a:solidFill>
                <a:latin typeface="Arial" charset="0"/>
              </a:defRPr>
            </a:lvl8pPr>
            <a:lvl9pPr marL="3046103" algn="l" rtl="0" eaLnBrk="1" fontAlgn="base" hangingPunct="1">
              <a:spcBef>
                <a:spcPct val="0"/>
              </a:spcBef>
              <a:spcAft>
                <a:spcPct val="0"/>
              </a:spcAft>
              <a:defRPr sz="5332" b="1">
                <a:solidFill>
                  <a:srgbClr val="73B900"/>
                </a:solidFill>
                <a:latin typeface="Arial" charset="0"/>
              </a:defRPr>
            </a:lvl9pPr>
          </a:lstStyle>
          <a:p>
            <a:pPr marL="114300" indent="-114300"/>
            <a:r>
              <a:rPr lang="en-US" sz="2800" dirty="0">
                <a:effectLst>
                  <a:outerShdw blurRad="38100" dist="38100" dir="2700000" algn="tl">
                    <a:srgbClr val="000000">
                      <a:alpha val="43137"/>
                    </a:srgbClr>
                  </a:outerShdw>
                </a:effectLst>
              </a:rPr>
              <a:t>NOISE ELIMINATION IN</a:t>
            </a:r>
          </a:p>
          <a:p>
            <a:pPr marL="114300" indent="-114300"/>
            <a:r>
              <a:rPr lang="en-US" sz="2800" dirty="0">
                <a:effectLst>
                  <a:outerShdw blurRad="38100" dist="38100" dir="2700000" algn="tl">
                    <a:srgbClr val="000000">
                      <a:alpha val="43137"/>
                    </a:srgbClr>
                  </a:outerShdw>
                </a:effectLst>
              </a:rPr>
              <a:t>GLOBAL CLIMATE</a:t>
            </a:r>
          </a:p>
          <a:p>
            <a:pPr marL="114300" indent="-114300"/>
            <a:r>
              <a:rPr lang="en-US" sz="2800" dirty="0">
                <a:effectLst>
                  <a:outerShdw blurRad="38100" dist="38100" dir="2700000" algn="tl">
                    <a:srgbClr val="000000">
                      <a:alpha val="43137"/>
                    </a:srgbClr>
                  </a:outerShdw>
                </a:effectLst>
              </a:rPr>
              <a:t>OBSERVATIONS</a:t>
            </a:r>
          </a:p>
        </p:txBody>
      </p:sp>
      <p:sp>
        <p:nvSpPr>
          <p:cNvPr id="2" name="Rectangle 1">
            <a:extLst>
              <a:ext uri="{FF2B5EF4-FFF2-40B4-BE49-F238E27FC236}">
                <a16:creationId xmlns:a16="http://schemas.microsoft.com/office/drawing/2014/main" id="{9D6C0FE8-ED10-7E44-B43A-9F24C886A7ED}"/>
              </a:ext>
            </a:extLst>
          </p:cNvPr>
          <p:cNvSpPr/>
          <p:nvPr/>
        </p:nvSpPr>
        <p:spPr>
          <a:xfrm>
            <a:off x="156676" y="2096828"/>
            <a:ext cx="2609673" cy="2462213"/>
          </a:xfrm>
          <a:prstGeom prst="rect">
            <a:avLst/>
          </a:prstGeom>
        </p:spPr>
        <p:txBody>
          <a:bodyPr wrap="square">
            <a:spAutoFit/>
          </a:bodyPr>
          <a:lstStyle/>
          <a:p>
            <a:pPr marL="0" marR="0">
              <a:spcBef>
                <a:spcPts val="0"/>
              </a:spcBef>
              <a:spcAft>
                <a:spcPts val="0"/>
              </a:spcAft>
            </a:pPr>
            <a:r>
              <a:rPr lang="en-US" sz="1400" dirty="0">
                <a:solidFill>
                  <a:schemeClr val="tx1">
                    <a:lumMod val="95000"/>
                  </a:schemeClr>
                </a:solidFill>
                <a:latin typeface="Trebuchet MS" panose="020B0603020202020204" pitchFamily="34" charset="0"/>
                <a:ea typeface="Calibri" panose="020F0502020204030204" pitchFamily="34" charset="0"/>
              </a:rPr>
              <a:t>HadCRUT4 data is one of the most widely used long term data sets for climate. But it is filled with missing values. By using a noise2noise algorithm, we can filling in the missing values, making a complete, gridded product, far more accurately than the usual approach of linear interpolation.</a:t>
            </a:r>
          </a:p>
        </p:txBody>
      </p:sp>
      <p:sp>
        <p:nvSpPr>
          <p:cNvPr id="3" name="Rectangle 2">
            <a:extLst>
              <a:ext uri="{FF2B5EF4-FFF2-40B4-BE49-F238E27FC236}">
                <a16:creationId xmlns:a16="http://schemas.microsoft.com/office/drawing/2014/main" id="{42928E6B-AEA6-414F-8F40-C0578AF5AE5A}"/>
              </a:ext>
            </a:extLst>
          </p:cNvPr>
          <p:cNvSpPr/>
          <p:nvPr/>
        </p:nvSpPr>
        <p:spPr>
          <a:xfrm>
            <a:off x="172662" y="1541243"/>
            <a:ext cx="3748142" cy="369332"/>
          </a:xfrm>
          <a:prstGeom prst="rect">
            <a:avLst/>
          </a:prstGeom>
        </p:spPr>
        <p:txBody>
          <a:bodyPr wrap="none">
            <a:spAutoFit/>
          </a:bodyPr>
          <a:lstStyle/>
          <a:p>
            <a:r>
              <a:rPr lang="en-US" b="1" dirty="0" err="1">
                <a:solidFill>
                  <a:schemeClr val="tx2">
                    <a:lumMod val="60000"/>
                    <a:lumOff val="40000"/>
                  </a:schemeClr>
                </a:solidFill>
                <a:latin typeface="+mn-lt"/>
              </a:rPr>
              <a:t>Freie</a:t>
            </a:r>
            <a:r>
              <a:rPr lang="en-US" b="1" dirty="0">
                <a:solidFill>
                  <a:schemeClr val="tx2">
                    <a:lumMod val="60000"/>
                    <a:lumOff val="40000"/>
                  </a:schemeClr>
                </a:solidFill>
                <a:latin typeface="+mn-lt"/>
              </a:rPr>
              <a:t> Universität Berlin &amp; NVIDIA</a:t>
            </a:r>
          </a:p>
        </p:txBody>
      </p:sp>
    </p:spTree>
    <p:extLst>
      <p:ext uri="{BB962C8B-B14F-4D97-AF65-F5344CB8AC3E}">
        <p14:creationId xmlns:p14="http://schemas.microsoft.com/office/powerpoint/2010/main" val="3796081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74CE6-5E9D-DD4E-AA28-2CF1D696D4B5}"/>
              </a:ext>
            </a:extLst>
          </p:cNvPr>
          <p:cNvSpPr>
            <a:spLocks noGrp="1"/>
          </p:cNvSpPr>
          <p:nvPr>
            <p:ph type="title"/>
          </p:nvPr>
        </p:nvSpPr>
        <p:spPr>
          <a:xfrm>
            <a:off x="498348" y="274439"/>
            <a:ext cx="9976104" cy="590931"/>
          </a:xfrm>
        </p:spPr>
        <p:txBody>
          <a:bodyPr/>
          <a:lstStyle/>
          <a:p>
            <a:r>
              <a:rPr lang="en-US" dirty="0"/>
              <a:t>NOISE2NOISE DENOISING </a:t>
            </a:r>
          </a:p>
        </p:txBody>
      </p:sp>
      <p:sp>
        <p:nvSpPr>
          <p:cNvPr id="4" name="Text Placeholder 3">
            <a:extLst>
              <a:ext uri="{FF2B5EF4-FFF2-40B4-BE49-F238E27FC236}">
                <a16:creationId xmlns:a16="http://schemas.microsoft.com/office/drawing/2014/main" id="{BFC5FC48-3702-774C-B92E-C44418ACF5B8}"/>
              </a:ext>
            </a:extLst>
          </p:cNvPr>
          <p:cNvSpPr>
            <a:spLocks noGrp="1"/>
          </p:cNvSpPr>
          <p:nvPr>
            <p:ph type="body" sz="quarter" idx="10"/>
          </p:nvPr>
        </p:nvSpPr>
        <p:spPr>
          <a:xfrm>
            <a:off x="498348" y="766169"/>
            <a:ext cx="9976104" cy="525463"/>
          </a:xfrm>
        </p:spPr>
        <p:txBody>
          <a:bodyPr/>
          <a:lstStyle/>
          <a:p>
            <a:r>
              <a:rPr lang="en-US" dirty="0"/>
              <a:t>Removing noise from images, in the absence of clean training targets</a:t>
            </a:r>
          </a:p>
        </p:txBody>
      </p:sp>
      <p:pic>
        <p:nvPicPr>
          <p:cNvPr id="10" name="Picture 9">
            <a:extLst>
              <a:ext uri="{FF2B5EF4-FFF2-40B4-BE49-F238E27FC236}">
                <a16:creationId xmlns:a16="http://schemas.microsoft.com/office/drawing/2014/main" id="{A0095761-9033-004F-91D5-5E1CE90F7AA3}"/>
              </a:ext>
            </a:extLst>
          </p:cNvPr>
          <p:cNvPicPr>
            <a:picLocks noChangeAspect="1"/>
          </p:cNvPicPr>
          <p:nvPr/>
        </p:nvPicPr>
        <p:blipFill>
          <a:blip r:embed="rId2"/>
          <a:stretch>
            <a:fillRect/>
          </a:stretch>
        </p:blipFill>
        <p:spPr>
          <a:xfrm>
            <a:off x="5606333" y="1291632"/>
            <a:ext cx="4452067" cy="3954005"/>
          </a:xfrm>
          <a:prstGeom prst="rect">
            <a:avLst/>
          </a:prstGeom>
        </p:spPr>
      </p:pic>
      <p:pic>
        <p:nvPicPr>
          <p:cNvPr id="12" name="Picture 11">
            <a:extLst>
              <a:ext uri="{FF2B5EF4-FFF2-40B4-BE49-F238E27FC236}">
                <a16:creationId xmlns:a16="http://schemas.microsoft.com/office/drawing/2014/main" id="{43B76617-F2DA-144D-A5E7-B273C6F7F7E8}"/>
              </a:ext>
            </a:extLst>
          </p:cNvPr>
          <p:cNvPicPr>
            <a:picLocks noChangeAspect="1"/>
          </p:cNvPicPr>
          <p:nvPr/>
        </p:nvPicPr>
        <p:blipFill>
          <a:blip r:embed="rId3"/>
          <a:stretch>
            <a:fillRect/>
          </a:stretch>
        </p:blipFill>
        <p:spPr>
          <a:xfrm>
            <a:off x="1234231" y="1281096"/>
            <a:ext cx="4330700" cy="3962400"/>
          </a:xfrm>
          <a:prstGeom prst="rect">
            <a:avLst/>
          </a:prstGeom>
        </p:spPr>
      </p:pic>
      <p:sp>
        <p:nvSpPr>
          <p:cNvPr id="13" name="TextBox 12">
            <a:extLst>
              <a:ext uri="{FF2B5EF4-FFF2-40B4-BE49-F238E27FC236}">
                <a16:creationId xmlns:a16="http://schemas.microsoft.com/office/drawing/2014/main" id="{22594BF7-358F-094B-B69B-756B0D91EFFC}"/>
              </a:ext>
            </a:extLst>
          </p:cNvPr>
          <p:cNvSpPr txBox="1"/>
          <p:nvPr/>
        </p:nvSpPr>
        <p:spPr>
          <a:xfrm>
            <a:off x="1747938" y="5262915"/>
            <a:ext cx="1122423"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tx1"/>
                </a:solidFill>
                <a:latin typeface="Trebuchet MS" panose="020B0603020202020204" pitchFamily="34" charset="0"/>
              </a:rPr>
              <a:t>Noisy Input</a:t>
            </a:r>
          </a:p>
        </p:txBody>
      </p:sp>
      <p:sp>
        <p:nvSpPr>
          <p:cNvPr id="14" name="TextBox 13">
            <a:extLst>
              <a:ext uri="{FF2B5EF4-FFF2-40B4-BE49-F238E27FC236}">
                <a16:creationId xmlns:a16="http://schemas.microsoft.com/office/drawing/2014/main" id="{AFFE1B4F-2F13-6C4F-A16D-6F910DF75D65}"/>
              </a:ext>
            </a:extLst>
          </p:cNvPr>
          <p:cNvSpPr txBox="1"/>
          <p:nvPr/>
        </p:nvSpPr>
        <p:spPr>
          <a:xfrm>
            <a:off x="3799249" y="5262915"/>
            <a:ext cx="158408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tx1"/>
                </a:solidFill>
                <a:latin typeface="Trebuchet MS" panose="020B0603020202020204" pitchFamily="34" charset="0"/>
              </a:rPr>
              <a:t>Denoised Output</a:t>
            </a:r>
          </a:p>
        </p:txBody>
      </p:sp>
      <p:sp>
        <p:nvSpPr>
          <p:cNvPr id="15" name="Rectangle 14">
            <a:extLst>
              <a:ext uri="{FF2B5EF4-FFF2-40B4-BE49-F238E27FC236}">
                <a16:creationId xmlns:a16="http://schemas.microsoft.com/office/drawing/2014/main" id="{2F4F8BFD-635D-B846-B003-281FB6EA3630}"/>
              </a:ext>
            </a:extLst>
          </p:cNvPr>
          <p:cNvSpPr/>
          <p:nvPr/>
        </p:nvSpPr>
        <p:spPr>
          <a:xfrm>
            <a:off x="3588027" y="5713095"/>
            <a:ext cx="3796745" cy="369332"/>
          </a:xfrm>
          <a:prstGeom prst="rect">
            <a:avLst/>
          </a:prstGeom>
        </p:spPr>
        <p:txBody>
          <a:bodyPr wrap="none">
            <a:spAutoFit/>
          </a:bodyPr>
          <a:lstStyle/>
          <a:p>
            <a:r>
              <a:rPr lang="en-US" dirty="0"/>
              <a:t>https://</a:t>
            </a:r>
            <a:r>
              <a:rPr lang="en-US" dirty="0" err="1"/>
              <a:t>arxiv.org</a:t>
            </a:r>
            <a:r>
              <a:rPr lang="en-US" dirty="0"/>
              <a:t>/pdf/1803.04189.pdf</a:t>
            </a:r>
          </a:p>
        </p:txBody>
      </p:sp>
    </p:spTree>
    <p:extLst>
      <p:ext uri="{BB962C8B-B14F-4D97-AF65-F5344CB8AC3E}">
        <p14:creationId xmlns:p14="http://schemas.microsoft.com/office/powerpoint/2010/main" val="267003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74CE6-5E9D-DD4E-AA28-2CF1D696D4B5}"/>
              </a:ext>
            </a:extLst>
          </p:cNvPr>
          <p:cNvSpPr>
            <a:spLocks noGrp="1"/>
          </p:cNvSpPr>
          <p:nvPr>
            <p:ph type="title"/>
          </p:nvPr>
        </p:nvSpPr>
        <p:spPr>
          <a:xfrm>
            <a:off x="498348" y="274439"/>
            <a:ext cx="9976104" cy="590931"/>
          </a:xfrm>
        </p:spPr>
        <p:txBody>
          <a:bodyPr/>
          <a:lstStyle/>
          <a:p>
            <a:r>
              <a:rPr lang="en-US" dirty="0"/>
              <a:t>Filling in the blanks</a:t>
            </a:r>
          </a:p>
        </p:txBody>
      </p:sp>
      <p:pic>
        <p:nvPicPr>
          <p:cNvPr id="6" name="Content Placeholder 5">
            <a:extLst>
              <a:ext uri="{FF2B5EF4-FFF2-40B4-BE49-F238E27FC236}">
                <a16:creationId xmlns:a16="http://schemas.microsoft.com/office/drawing/2014/main" id="{A50C5850-CA37-FB4D-977C-EBE60DECD001}"/>
              </a:ext>
            </a:extLst>
          </p:cNvPr>
          <p:cNvPicPr>
            <a:picLocks noGrp="1" noChangeAspect="1"/>
          </p:cNvPicPr>
          <p:nvPr>
            <p:ph idx="1"/>
          </p:nvPr>
        </p:nvPicPr>
        <p:blipFill>
          <a:blip r:embed="rId2"/>
          <a:stretch>
            <a:fillRect/>
          </a:stretch>
        </p:blipFill>
        <p:spPr>
          <a:xfrm>
            <a:off x="2071866" y="1390833"/>
            <a:ext cx="7083707" cy="4108550"/>
          </a:xfrm>
        </p:spPr>
      </p:pic>
      <p:sp>
        <p:nvSpPr>
          <p:cNvPr id="4" name="Text Placeholder 3">
            <a:extLst>
              <a:ext uri="{FF2B5EF4-FFF2-40B4-BE49-F238E27FC236}">
                <a16:creationId xmlns:a16="http://schemas.microsoft.com/office/drawing/2014/main" id="{BFC5FC48-3702-774C-B92E-C44418ACF5B8}"/>
              </a:ext>
            </a:extLst>
          </p:cNvPr>
          <p:cNvSpPr>
            <a:spLocks noGrp="1"/>
          </p:cNvSpPr>
          <p:nvPr>
            <p:ph type="body" sz="quarter" idx="10"/>
          </p:nvPr>
        </p:nvSpPr>
        <p:spPr>
          <a:xfrm>
            <a:off x="498348" y="865370"/>
            <a:ext cx="9976104" cy="525463"/>
          </a:xfrm>
        </p:spPr>
        <p:txBody>
          <a:bodyPr/>
          <a:lstStyle/>
          <a:p>
            <a:r>
              <a:rPr lang="en-US" dirty="0"/>
              <a:t>Use noise2noist to fill in missing values in the HadCRUT4 Climate Dataset</a:t>
            </a:r>
          </a:p>
        </p:txBody>
      </p:sp>
      <p:sp>
        <p:nvSpPr>
          <p:cNvPr id="5" name="TextBox 4">
            <a:extLst>
              <a:ext uri="{FF2B5EF4-FFF2-40B4-BE49-F238E27FC236}">
                <a16:creationId xmlns:a16="http://schemas.microsoft.com/office/drawing/2014/main" id="{BC3B2BD6-3D69-874D-B8E5-0D8963BC84A1}"/>
              </a:ext>
            </a:extLst>
          </p:cNvPr>
          <p:cNvSpPr txBox="1"/>
          <p:nvPr/>
        </p:nvSpPr>
        <p:spPr>
          <a:xfrm>
            <a:off x="4601393" y="5611529"/>
            <a:ext cx="1438214"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i="1" dirty="0">
                <a:solidFill>
                  <a:schemeClr val="tx1"/>
                </a:solidFill>
                <a:latin typeface="Trebuchet MS" panose="020B0603020202020204" pitchFamily="34" charset="0"/>
              </a:rPr>
              <a:t>No results yet.</a:t>
            </a:r>
          </a:p>
        </p:txBody>
      </p:sp>
    </p:spTree>
    <p:extLst>
      <p:ext uri="{BB962C8B-B14F-4D97-AF65-F5344CB8AC3E}">
        <p14:creationId xmlns:p14="http://schemas.microsoft.com/office/powerpoint/2010/main" val="3030036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ED1FE906-BD8F-1A45-BFC7-B7445C3900A6}"/>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0078"/>
                    </a14:imgEffect>
                    <a14:imgEffect>
                      <a14:saturation sat="75000"/>
                    </a14:imgEffect>
                  </a14:imgLayer>
                </a14:imgProps>
              </a:ext>
            </a:extLst>
          </a:blip>
          <a:srcRect t="3451"/>
          <a:stretch/>
        </p:blipFill>
        <p:spPr>
          <a:xfrm>
            <a:off x="0" y="0"/>
            <a:ext cx="10966782" cy="6173787"/>
          </a:xfrm>
          <a:prstGeom prst="rect">
            <a:avLst/>
          </a:prstGeom>
        </p:spPr>
      </p:pic>
      <p:sp>
        <p:nvSpPr>
          <p:cNvPr id="4" name="TextBox 3">
            <a:extLst>
              <a:ext uri="{FF2B5EF4-FFF2-40B4-BE49-F238E27FC236}">
                <a16:creationId xmlns:a16="http://schemas.microsoft.com/office/drawing/2014/main" id="{7A2B437E-4E98-024E-9C11-F38876B591F1}"/>
              </a:ext>
            </a:extLst>
          </p:cNvPr>
          <p:cNvSpPr txBox="1"/>
          <p:nvPr/>
        </p:nvSpPr>
        <p:spPr>
          <a:xfrm>
            <a:off x="9363065" y="5447377"/>
            <a:ext cx="1609735"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r">
              <a:lnSpc>
                <a:spcPct val="90000"/>
              </a:lnSpc>
            </a:pPr>
            <a:r>
              <a:rPr lang="en-US" sz="1100" dirty="0">
                <a:solidFill>
                  <a:schemeClr val="tx1">
                    <a:lumMod val="95000"/>
                  </a:schemeClr>
                </a:solidFill>
                <a:latin typeface="Trebuchet MS" panose="020B0603020202020204" pitchFamily="34" charset="0"/>
              </a:rPr>
              <a:t>NASA LIS </a:t>
            </a:r>
          </a:p>
          <a:p>
            <a:pPr algn="r">
              <a:lnSpc>
                <a:spcPct val="90000"/>
              </a:lnSpc>
            </a:pPr>
            <a:r>
              <a:rPr lang="en-US" sz="1100" dirty="0">
                <a:solidFill>
                  <a:schemeClr val="tx1">
                    <a:lumMod val="95000"/>
                  </a:schemeClr>
                </a:solidFill>
                <a:latin typeface="Trebuchet MS" panose="020B0603020202020204" pitchFamily="34" charset="0"/>
              </a:rPr>
              <a:t>SOIL MOISTURE IMAGE </a:t>
            </a:r>
          </a:p>
        </p:txBody>
      </p:sp>
      <p:sp>
        <p:nvSpPr>
          <p:cNvPr id="9" name="Freeform 5">
            <a:extLst>
              <a:ext uri="{FF2B5EF4-FFF2-40B4-BE49-F238E27FC236}">
                <a16:creationId xmlns:a16="http://schemas.microsoft.com/office/drawing/2014/main" id="{3A945957-67E1-4D0F-A698-DB3EBF998D78}"/>
              </a:ext>
            </a:extLst>
          </p:cNvPr>
          <p:cNvSpPr>
            <a:spLocks/>
          </p:cNvSpPr>
          <p:nvPr/>
        </p:nvSpPr>
        <p:spPr bwMode="auto">
          <a:xfrm>
            <a:off x="0" y="-3175"/>
            <a:ext cx="5334000" cy="6178550"/>
          </a:xfrm>
          <a:custGeom>
            <a:avLst/>
            <a:gdLst>
              <a:gd name="T0" fmla="*/ 3360 w 3360"/>
              <a:gd name="T1" fmla="*/ 0 h 3892"/>
              <a:gd name="T2" fmla="*/ 0 w 3360"/>
              <a:gd name="T3" fmla="*/ 0 h 3892"/>
              <a:gd name="T4" fmla="*/ 0 w 3360"/>
              <a:gd name="T5" fmla="*/ 3892 h 3892"/>
              <a:gd name="T6" fmla="*/ 1097 w 3360"/>
              <a:gd name="T7" fmla="*/ 3892 h 3892"/>
              <a:gd name="T8" fmla="*/ 3360 w 3360"/>
              <a:gd name="T9" fmla="*/ 0 h 3892"/>
            </a:gdLst>
            <a:ahLst/>
            <a:cxnLst>
              <a:cxn ang="0">
                <a:pos x="T0" y="T1"/>
              </a:cxn>
              <a:cxn ang="0">
                <a:pos x="T2" y="T3"/>
              </a:cxn>
              <a:cxn ang="0">
                <a:pos x="T4" y="T5"/>
              </a:cxn>
              <a:cxn ang="0">
                <a:pos x="T6" y="T7"/>
              </a:cxn>
              <a:cxn ang="0">
                <a:pos x="T8" y="T9"/>
              </a:cxn>
            </a:cxnLst>
            <a:rect l="0" t="0" r="r" b="b"/>
            <a:pathLst>
              <a:path w="3360" h="3892">
                <a:moveTo>
                  <a:pt x="3360" y="0"/>
                </a:moveTo>
                <a:lnTo>
                  <a:pt x="0" y="0"/>
                </a:lnTo>
                <a:lnTo>
                  <a:pt x="0" y="3892"/>
                </a:lnTo>
                <a:lnTo>
                  <a:pt x="1097" y="3892"/>
                </a:lnTo>
                <a:lnTo>
                  <a:pt x="3360" y="0"/>
                </a:lnTo>
                <a:close/>
              </a:path>
            </a:pathLst>
          </a:custGeom>
          <a:solidFill>
            <a:schemeClr val="bg1">
              <a:lumMod val="95000"/>
              <a:lumOff val="5000"/>
              <a:alpha val="62000"/>
            </a:schemeClr>
          </a:solidFill>
          <a:ln w="6350">
            <a:noFill/>
          </a:ln>
          <a:effectLst>
            <a:outerShdw blurRad="165100" dist="38100" dir="18900000" algn="bl" rotWithShape="0">
              <a:prstClr val="black">
                <a:alpha val="9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mn-lt"/>
              <a:ea typeface="+mn-ea"/>
            </a:endParaRPr>
          </a:p>
        </p:txBody>
      </p:sp>
      <p:sp>
        <p:nvSpPr>
          <p:cNvPr id="10" name="Title 4">
            <a:extLst>
              <a:ext uri="{FF2B5EF4-FFF2-40B4-BE49-F238E27FC236}">
                <a16:creationId xmlns:a16="http://schemas.microsoft.com/office/drawing/2014/main" id="{833CD93F-BF60-4835-A9A1-90CE98A3B35E}"/>
              </a:ext>
            </a:extLst>
          </p:cNvPr>
          <p:cNvSpPr txBox="1">
            <a:spLocks/>
          </p:cNvSpPr>
          <p:nvPr/>
        </p:nvSpPr>
        <p:spPr bwMode="auto">
          <a:xfrm>
            <a:off x="288757" y="223394"/>
            <a:ext cx="4699932" cy="1255668"/>
          </a:xfrm>
          <a:prstGeom prst="rect">
            <a:avLst/>
          </a:prstGeom>
          <a:noFill/>
          <a:ln w="9525">
            <a:noFill/>
            <a:miter lim="800000"/>
            <a:headEnd/>
            <a:tailEnd/>
          </a:ln>
        </p:spPr>
        <p:txBody>
          <a:bodyPr vert="horz" wrap="square" lIns="91386" tIns="45690" rIns="91386" bIns="45690" numCol="1" anchor="b" anchorCtr="0" compatLnSpc="1">
            <a:prstTxWarp prst="textNoShape">
              <a:avLst/>
            </a:prstTxWarp>
            <a:spAutoFit/>
          </a:bodyPr>
          <a:lstStyle>
            <a:lvl1pPr algn="l" rtl="0" fontAlgn="base">
              <a:lnSpc>
                <a:spcPct val="90000"/>
              </a:lnSpc>
              <a:spcBef>
                <a:spcPct val="0"/>
              </a:spcBef>
              <a:spcAft>
                <a:spcPct val="0"/>
              </a:spcAft>
              <a:defRPr sz="8200" b="1" cap="all" baseline="0">
                <a:solidFill>
                  <a:schemeClr val="tx1"/>
                </a:solidFill>
                <a:latin typeface="Trebuchet MS" pitchFamily="34" charset="0"/>
                <a:ea typeface="+mj-ea"/>
                <a:cs typeface="+mj-cs"/>
              </a:defRPr>
            </a:lvl1pPr>
            <a:lvl2pPr algn="l" rtl="0" fontAlgn="base">
              <a:spcBef>
                <a:spcPct val="0"/>
              </a:spcBef>
              <a:spcAft>
                <a:spcPct val="0"/>
              </a:spcAft>
              <a:defRPr sz="5332" b="1">
                <a:solidFill>
                  <a:srgbClr val="73B900"/>
                </a:solidFill>
                <a:latin typeface="Arial" charset="0"/>
              </a:defRPr>
            </a:lvl2pPr>
            <a:lvl3pPr algn="l" rtl="0" fontAlgn="base">
              <a:spcBef>
                <a:spcPct val="0"/>
              </a:spcBef>
              <a:spcAft>
                <a:spcPct val="0"/>
              </a:spcAft>
              <a:defRPr sz="5332" b="1">
                <a:solidFill>
                  <a:srgbClr val="73B900"/>
                </a:solidFill>
                <a:latin typeface="Arial" charset="0"/>
              </a:defRPr>
            </a:lvl3pPr>
            <a:lvl4pPr algn="l" rtl="0" fontAlgn="base">
              <a:spcBef>
                <a:spcPct val="0"/>
              </a:spcBef>
              <a:spcAft>
                <a:spcPct val="0"/>
              </a:spcAft>
              <a:defRPr sz="5332" b="1">
                <a:solidFill>
                  <a:srgbClr val="73B900"/>
                </a:solidFill>
                <a:latin typeface="Arial" charset="0"/>
              </a:defRPr>
            </a:lvl4pPr>
            <a:lvl5pPr algn="l" rtl="0" fontAlgn="base">
              <a:spcBef>
                <a:spcPct val="0"/>
              </a:spcBef>
              <a:spcAft>
                <a:spcPct val="0"/>
              </a:spcAft>
              <a:defRPr sz="5332" b="1">
                <a:solidFill>
                  <a:srgbClr val="73B900"/>
                </a:solidFill>
                <a:latin typeface="Arial" charset="0"/>
              </a:defRPr>
            </a:lvl5pPr>
            <a:lvl6pPr marL="761533" algn="l" rtl="0" eaLnBrk="1" fontAlgn="base" hangingPunct="1">
              <a:spcBef>
                <a:spcPct val="0"/>
              </a:spcBef>
              <a:spcAft>
                <a:spcPct val="0"/>
              </a:spcAft>
              <a:defRPr sz="5332" b="1">
                <a:solidFill>
                  <a:srgbClr val="73B900"/>
                </a:solidFill>
                <a:latin typeface="Arial" charset="0"/>
              </a:defRPr>
            </a:lvl6pPr>
            <a:lvl7pPr marL="1523065" algn="l" rtl="0" eaLnBrk="1" fontAlgn="base" hangingPunct="1">
              <a:spcBef>
                <a:spcPct val="0"/>
              </a:spcBef>
              <a:spcAft>
                <a:spcPct val="0"/>
              </a:spcAft>
              <a:defRPr sz="5332" b="1">
                <a:solidFill>
                  <a:srgbClr val="73B900"/>
                </a:solidFill>
                <a:latin typeface="Arial" charset="0"/>
              </a:defRPr>
            </a:lvl7pPr>
            <a:lvl8pPr marL="2284594" algn="l" rtl="0" eaLnBrk="1" fontAlgn="base" hangingPunct="1">
              <a:spcBef>
                <a:spcPct val="0"/>
              </a:spcBef>
              <a:spcAft>
                <a:spcPct val="0"/>
              </a:spcAft>
              <a:defRPr sz="5332" b="1">
                <a:solidFill>
                  <a:srgbClr val="73B900"/>
                </a:solidFill>
                <a:latin typeface="Arial" charset="0"/>
              </a:defRPr>
            </a:lvl8pPr>
            <a:lvl9pPr marL="3046103" algn="l" rtl="0" eaLnBrk="1" fontAlgn="base" hangingPunct="1">
              <a:spcBef>
                <a:spcPct val="0"/>
              </a:spcBef>
              <a:spcAft>
                <a:spcPct val="0"/>
              </a:spcAft>
              <a:defRPr sz="5332" b="1">
                <a:solidFill>
                  <a:srgbClr val="73B900"/>
                </a:solidFill>
                <a:latin typeface="Arial" charset="0"/>
              </a:defRPr>
            </a:lvl9pPr>
          </a:lstStyle>
          <a:p>
            <a:pPr marL="114300" indent="-114300"/>
            <a:r>
              <a:rPr lang="en-US" sz="2800" dirty="0">
                <a:effectLst>
                  <a:outerShdw blurRad="38100" dist="38100" dir="2700000" algn="tl">
                    <a:srgbClr val="000000">
                      <a:alpha val="43137"/>
                    </a:srgbClr>
                  </a:outerShdw>
                </a:effectLst>
              </a:rPr>
              <a:t>Improved SOIL-MOISTURE</a:t>
            </a:r>
          </a:p>
          <a:p>
            <a:pPr marL="114300" indent="-114300"/>
            <a:r>
              <a:rPr lang="en-US" sz="2800" dirty="0">
                <a:effectLst>
                  <a:outerShdw blurRad="38100" dist="38100" dir="2700000" algn="tl">
                    <a:srgbClr val="000000">
                      <a:alpha val="43137"/>
                    </a:srgbClr>
                  </a:outerShdw>
                </a:effectLst>
              </a:rPr>
              <a:t>PARAMETRIZATION IN</a:t>
            </a:r>
          </a:p>
          <a:p>
            <a:pPr marL="114300" indent="-114300"/>
            <a:r>
              <a:rPr lang="en-US" sz="2800" dirty="0">
                <a:effectLst>
                  <a:outerShdw blurRad="38100" dist="38100" dir="2700000" algn="tl">
                    <a:srgbClr val="000000">
                      <a:alpha val="43137"/>
                    </a:srgbClr>
                  </a:outerShdw>
                </a:effectLst>
              </a:rPr>
              <a:t>HRRR</a:t>
            </a:r>
          </a:p>
        </p:txBody>
      </p:sp>
      <p:sp>
        <p:nvSpPr>
          <p:cNvPr id="7" name="Rectangle 6">
            <a:extLst>
              <a:ext uri="{FF2B5EF4-FFF2-40B4-BE49-F238E27FC236}">
                <a16:creationId xmlns:a16="http://schemas.microsoft.com/office/drawing/2014/main" id="{EE4425BC-E973-2448-92B1-1DEE2A958306}"/>
              </a:ext>
            </a:extLst>
          </p:cNvPr>
          <p:cNvSpPr/>
          <p:nvPr/>
        </p:nvSpPr>
        <p:spPr>
          <a:xfrm>
            <a:off x="288757" y="1909776"/>
            <a:ext cx="2917739" cy="2577629"/>
          </a:xfrm>
          <a:prstGeom prst="rect">
            <a:avLst/>
          </a:prstGeom>
        </p:spPr>
        <p:txBody>
          <a:bodyPr wrap="square">
            <a:spAutoFit/>
          </a:bodyPr>
          <a:lstStyle/>
          <a:p>
            <a:pPr>
              <a:spcBef>
                <a:spcPts val="0"/>
              </a:spcBef>
              <a:spcAft>
                <a:spcPts val="300"/>
              </a:spcAft>
            </a:pPr>
            <a:r>
              <a:rPr lang="en-US" b="1" dirty="0">
                <a:solidFill>
                  <a:schemeClr val="tx2"/>
                </a:solidFill>
                <a:latin typeface="Trebuchet MS" panose="020B0603020202020204" pitchFamily="34" charset="0"/>
                <a:ea typeface="Calibri" panose="020F0502020204030204" pitchFamily="34" charset="0"/>
              </a:rPr>
              <a:t>NOAA ESRL</a:t>
            </a:r>
          </a:p>
          <a:p>
            <a:pPr marL="0" marR="0">
              <a:spcBef>
                <a:spcPts val="0"/>
              </a:spcBef>
              <a:spcAft>
                <a:spcPts val="300"/>
              </a:spcAft>
            </a:pPr>
            <a:r>
              <a:rPr lang="en-US" dirty="0">
                <a:latin typeface="Trebuchet MS" panose="020B0603020202020204" pitchFamily="34" charset="0"/>
                <a:ea typeface="Calibri" panose="020F0502020204030204" pitchFamily="34" charset="0"/>
              </a:rPr>
              <a:t>Mark </a:t>
            </a:r>
            <a:r>
              <a:rPr lang="en-US" dirty="0" err="1">
                <a:latin typeface="Trebuchet MS" panose="020B0603020202020204" pitchFamily="34" charset="0"/>
                <a:ea typeface="Calibri" panose="020F0502020204030204" pitchFamily="34" charset="0"/>
              </a:rPr>
              <a:t>Govett</a:t>
            </a:r>
            <a:endParaRPr lang="en-US" dirty="0">
              <a:latin typeface="Trebuchet MS" panose="020B0603020202020204" pitchFamily="34" charset="0"/>
              <a:ea typeface="Calibri" panose="020F0502020204030204" pitchFamily="34" charset="0"/>
            </a:endParaRPr>
          </a:p>
          <a:p>
            <a:pPr marL="0" marR="0">
              <a:spcBef>
                <a:spcPts val="0"/>
              </a:spcBef>
              <a:spcAft>
                <a:spcPts val="300"/>
              </a:spcAft>
            </a:pPr>
            <a:r>
              <a:rPr lang="en-US" dirty="0">
                <a:latin typeface="Trebuchet MS" panose="020B0603020202020204" pitchFamily="34" charset="0"/>
                <a:ea typeface="Calibri" panose="020F0502020204030204" pitchFamily="34" charset="0"/>
              </a:rPr>
              <a:t>Isadora </a:t>
            </a:r>
            <a:r>
              <a:rPr lang="en-US" dirty="0" err="1">
                <a:latin typeface="Trebuchet MS" panose="020B0603020202020204" pitchFamily="34" charset="0"/>
                <a:ea typeface="Calibri" panose="020F0502020204030204" pitchFamily="34" charset="0"/>
              </a:rPr>
              <a:t>Jankov</a:t>
            </a:r>
            <a:r>
              <a:rPr lang="en-US" dirty="0">
                <a:latin typeface="Trebuchet MS" panose="020B0603020202020204" pitchFamily="34" charset="0"/>
                <a:ea typeface="Calibri" panose="020F0502020204030204" pitchFamily="34" charset="0"/>
              </a:rPr>
              <a:t> </a:t>
            </a:r>
          </a:p>
          <a:p>
            <a:pPr marL="0" marR="0">
              <a:spcBef>
                <a:spcPts val="0"/>
              </a:spcBef>
              <a:spcAft>
                <a:spcPts val="300"/>
              </a:spcAft>
            </a:pPr>
            <a:r>
              <a:rPr lang="en-US" dirty="0">
                <a:latin typeface="Trebuchet MS" panose="020B0603020202020204" pitchFamily="34" charset="0"/>
                <a:ea typeface="Calibri" panose="020F0502020204030204" pitchFamily="34" charset="0"/>
              </a:rPr>
              <a:t>Lidia </a:t>
            </a:r>
            <a:r>
              <a:rPr lang="en-US" dirty="0" err="1">
                <a:latin typeface="Trebuchet MS" panose="020B0603020202020204" pitchFamily="34" charset="0"/>
                <a:ea typeface="Calibri" panose="020F0502020204030204" pitchFamily="34" charset="0"/>
              </a:rPr>
              <a:t>Trailovic</a:t>
            </a:r>
            <a:endParaRPr lang="en-US" dirty="0">
              <a:latin typeface="Trebuchet MS" panose="020B0603020202020204" pitchFamily="34" charset="0"/>
              <a:ea typeface="Calibri" panose="020F0502020204030204" pitchFamily="34" charset="0"/>
            </a:endParaRPr>
          </a:p>
          <a:p>
            <a:pPr marL="0" marR="0">
              <a:spcBef>
                <a:spcPts val="0"/>
              </a:spcBef>
              <a:spcAft>
                <a:spcPts val="300"/>
              </a:spcAft>
            </a:pPr>
            <a:endParaRPr lang="en-US" dirty="0">
              <a:latin typeface="Trebuchet MS" panose="020B0603020202020204" pitchFamily="34" charset="0"/>
              <a:ea typeface="Calibri" panose="020F0502020204030204" pitchFamily="34" charset="0"/>
            </a:endParaRPr>
          </a:p>
          <a:p>
            <a:pPr marL="0" marR="0">
              <a:spcBef>
                <a:spcPts val="0"/>
              </a:spcBef>
              <a:spcAft>
                <a:spcPts val="300"/>
              </a:spcAft>
            </a:pPr>
            <a:r>
              <a:rPr lang="en-US" b="1" dirty="0">
                <a:solidFill>
                  <a:schemeClr val="tx2"/>
                </a:solidFill>
                <a:latin typeface="Trebuchet MS" panose="020B0603020202020204" pitchFamily="34" charset="0"/>
                <a:ea typeface="Calibri" panose="020F0502020204030204" pitchFamily="34" charset="0"/>
              </a:rPr>
              <a:t>CIRA</a:t>
            </a:r>
          </a:p>
          <a:p>
            <a:pPr marL="0" marR="0">
              <a:spcBef>
                <a:spcPts val="0"/>
              </a:spcBef>
              <a:spcAft>
                <a:spcPts val="300"/>
              </a:spcAft>
            </a:pPr>
            <a:r>
              <a:rPr lang="en-US" dirty="0">
                <a:latin typeface="Trebuchet MS" panose="020B0603020202020204" pitchFamily="34" charset="0"/>
                <a:ea typeface="Calibri" panose="020F0502020204030204" pitchFamily="34" charset="0"/>
              </a:rPr>
              <a:t>Kyle </a:t>
            </a:r>
            <a:r>
              <a:rPr lang="en-US" dirty="0" err="1">
                <a:latin typeface="Trebuchet MS" panose="020B0603020202020204" pitchFamily="34" charset="0"/>
                <a:ea typeface="Calibri" panose="020F0502020204030204" pitchFamily="34" charset="0"/>
              </a:rPr>
              <a:t>Hilburn</a:t>
            </a:r>
            <a:endParaRPr lang="en-US" dirty="0">
              <a:latin typeface="Trebuchet MS" panose="020B0603020202020204" pitchFamily="34" charset="0"/>
              <a:ea typeface="Calibri" panose="020F0502020204030204" pitchFamily="34" charset="0"/>
            </a:endParaRPr>
          </a:p>
          <a:p>
            <a:pPr marL="0" marR="0">
              <a:spcBef>
                <a:spcPts val="0"/>
              </a:spcBef>
              <a:spcAft>
                <a:spcPts val="300"/>
              </a:spcAft>
            </a:pPr>
            <a:r>
              <a:rPr lang="en-US" dirty="0">
                <a:latin typeface="Trebuchet MS" panose="020B0603020202020204" pitchFamily="34" charset="0"/>
                <a:ea typeface="Calibri" panose="020F0502020204030204" pitchFamily="34" charset="0"/>
              </a:rPr>
              <a:t>Steve Miller</a:t>
            </a:r>
          </a:p>
        </p:txBody>
      </p:sp>
    </p:spTree>
    <p:extLst>
      <p:ext uri="{BB962C8B-B14F-4D97-AF65-F5344CB8AC3E}">
        <p14:creationId xmlns:p14="http://schemas.microsoft.com/office/powerpoint/2010/main" val="3662585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C97E-0855-3144-85DA-5A38F612448C}"/>
              </a:ext>
            </a:extLst>
          </p:cNvPr>
          <p:cNvSpPr>
            <a:spLocks noGrp="1"/>
          </p:cNvSpPr>
          <p:nvPr>
            <p:ph type="title"/>
          </p:nvPr>
        </p:nvSpPr>
        <p:spPr>
          <a:xfrm>
            <a:off x="498347" y="254318"/>
            <a:ext cx="10098895" cy="590931"/>
          </a:xfrm>
        </p:spPr>
        <p:txBody>
          <a:bodyPr/>
          <a:lstStyle/>
          <a:p>
            <a:r>
              <a:rPr lang="en-US" sz="3200" dirty="0"/>
              <a:t>SOIL MOISTURE FROM MESONET DATA</a:t>
            </a:r>
          </a:p>
        </p:txBody>
      </p:sp>
      <p:sp>
        <p:nvSpPr>
          <p:cNvPr id="4" name="Text Placeholder 3">
            <a:extLst>
              <a:ext uri="{FF2B5EF4-FFF2-40B4-BE49-F238E27FC236}">
                <a16:creationId xmlns:a16="http://schemas.microsoft.com/office/drawing/2014/main" id="{083B1FF9-B7FE-8648-9705-FCC691E0C1E0}"/>
              </a:ext>
            </a:extLst>
          </p:cNvPr>
          <p:cNvSpPr>
            <a:spLocks noGrp="1"/>
          </p:cNvSpPr>
          <p:nvPr>
            <p:ph type="body" sz="quarter" idx="10"/>
          </p:nvPr>
        </p:nvSpPr>
        <p:spPr>
          <a:xfrm>
            <a:off x="498348" y="776425"/>
            <a:ext cx="9976104" cy="525463"/>
          </a:xfrm>
        </p:spPr>
        <p:txBody>
          <a:bodyPr/>
          <a:lstStyle/>
          <a:p>
            <a:r>
              <a:rPr lang="en-US" dirty="0"/>
              <a:t>More accurate soil moisture parametrization via deep learning</a:t>
            </a:r>
          </a:p>
        </p:txBody>
      </p:sp>
      <p:sp>
        <p:nvSpPr>
          <p:cNvPr id="18" name="Content Placeholder 5">
            <a:extLst>
              <a:ext uri="{FF2B5EF4-FFF2-40B4-BE49-F238E27FC236}">
                <a16:creationId xmlns:a16="http://schemas.microsoft.com/office/drawing/2014/main" id="{C00393B5-4639-8642-BC46-6D1EBBB400B2}"/>
              </a:ext>
            </a:extLst>
          </p:cNvPr>
          <p:cNvSpPr txBox="1">
            <a:spLocks/>
          </p:cNvSpPr>
          <p:nvPr/>
        </p:nvSpPr>
        <p:spPr bwMode="auto">
          <a:xfrm>
            <a:off x="516750" y="1482411"/>
            <a:ext cx="3282093" cy="4339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230188" indent="-230188" algn="l" rtl="0" fontAlgn="base">
              <a:lnSpc>
                <a:spcPct val="90000"/>
              </a:lnSpc>
              <a:spcBef>
                <a:spcPts val="900"/>
              </a:spcBef>
              <a:spcAft>
                <a:spcPts val="900"/>
              </a:spcAft>
              <a:buClr>
                <a:schemeClr val="bg2"/>
              </a:buClr>
              <a:buSzPct val="75000"/>
              <a:buFontTx/>
              <a:buBlip>
                <a:blip r:embed="rId3"/>
              </a:buBlip>
              <a:defRPr sz="1800" b="0">
                <a:solidFill>
                  <a:schemeClr val="bg1"/>
                </a:solidFill>
                <a:latin typeface="Trebuchet MS" pitchFamily="34" charset="0"/>
                <a:ea typeface="+mn-ea"/>
                <a:cs typeface="+mn-cs"/>
              </a:defRPr>
            </a:lvl1pPr>
            <a:lvl2pPr marL="800100" indent="-228600" algn="l" rtl="0" fontAlgn="base">
              <a:lnSpc>
                <a:spcPct val="90000"/>
              </a:lnSpc>
              <a:spcBef>
                <a:spcPts val="900"/>
              </a:spcBef>
              <a:spcAft>
                <a:spcPts val="900"/>
              </a:spcAft>
              <a:buClr>
                <a:schemeClr val="bg2"/>
              </a:buClr>
              <a:buSzPct val="75000"/>
              <a:buFontTx/>
              <a:buBlip>
                <a:blip r:embed="rId3"/>
              </a:buBlip>
              <a:defRPr sz="1600" b="0">
                <a:solidFill>
                  <a:schemeClr val="bg1"/>
                </a:solidFill>
                <a:latin typeface="Trebuchet MS" pitchFamily="34" charset="0"/>
              </a:defRPr>
            </a:lvl2pPr>
            <a:lvl3pPr marL="1258888" indent="-169863" algn="l" rtl="0" fontAlgn="base">
              <a:lnSpc>
                <a:spcPct val="90000"/>
              </a:lnSpc>
              <a:spcBef>
                <a:spcPts val="900"/>
              </a:spcBef>
              <a:spcAft>
                <a:spcPts val="900"/>
              </a:spcAft>
              <a:buClr>
                <a:schemeClr val="bg2"/>
              </a:buClr>
              <a:buSzPct val="75000"/>
              <a:buFontTx/>
              <a:buBlip>
                <a:blip r:embed="rId3"/>
              </a:buBlip>
              <a:defRPr sz="1400" b="0">
                <a:solidFill>
                  <a:schemeClr val="bg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Aft>
                <a:spcPts val="600"/>
              </a:spcAft>
            </a:pPr>
            <a:r>
              <a:rPr lang="en-US" kern="0" dirty="0">
                <a:solidFill>
                  <a:schemeClr val="tx1"/>
                </a:solidFill>
              </a:rPr>
              <a:t>Use DL to create a better parametrization from observations</a:t>
            </a:r>
          </a:p>
          <a:p>
            <a:pPr defTabSz="914400">
              <a:spcAft>
                <a:spcPts val="600"/>
              </a:spcAft>
            </a:pPr>
            <a:r>
              <a:rPr lang="en-US" kern="0" dirty="0">
                <a:solidFill>
                  <a:schemeClr val="tx1"/>
                </a:solidFill>
              </a:rPr>
              <a:t>Use surface observations to infer sub-surface state</a:t>
            </a:r>
          </a:p>
          <a:p>
            <a:pPr defTabSz="914400">
              <a:spcAft>
                <a:spcPts val="600"/>
              </a:spcAft>
            </a:pPr>
            <a:r>
              <a:rPr lang="en-US" kern="0" dirty="0">
                <a:solidFill>
                  <a:schemeClr val="tx1"/>
                </a:solidFill>
              </a:rPr>
              <a:t>Use </a:t>
            </a:r>
            <a:r>
              <a:rPr lang="en-US" kern="0" dirty="0" err="1">
                <a:solidFill>
                  <a:schemeClr val="tx1"/>
                </a:solidFill>
              </a:rPr>
              <a:t>mesonet</a:t>
            </a:r>
            <a:r>
              <a:rPr lang="en-US" kern="0" dirty="0">
                <a:solidFill>
                  <a:schemeClr val="tx1"/>
                </a:solidFill>
              </a:rPr>
              <a:t> weather station observations as ground truth</a:t>
            </a:r>
          </a:p>
          <a:p>
            <a:pPr defTabSz="914400">
              <a:spcAft>
                <a:spcPts val="600"/>
              </a:spcAft>
            </a:pPr>
            <a:r>
              <a:rPr lang="en-US" sz="1600" b="1" i="1" kern="0" dirty="0">
                <a:solidFill>
                  <a:schemeClr val="tx1"/>
                </a:solidFill>
              </a:rPr>
              <a:t>See </a:t>
            </a:r>
            <a:r>
              <a:rPr lang="en-US" sz="1600" b="1" i="1" kern="0" dirty="0" err="1">
                <a:solidFill>
                  <a:schemeClr val="tx1"/>
                </a:solidFill>
              </a:rPr>
              <a:t>Jebb</a:t>
            </a:r>
            <a:r>
              <a:rPr lang="en-US" sz="1600" b="1" i="1" kern="0" dirty="0">
                <a:solidFill>
                  <a:schemeClr val="tx1"/>
                </a:solidFill>
              </a:rPr>
              <a:t> Stewart’s Talk for preliminary results</a:t>
            </a:r>
          </a:p>
        </p:txBody>
      </p:sp>
      <p:pic>
        <p:nvPicPr>
          <p:cNvPr id="16" name="Picture 15">
            <a:extLst>
              <a:ext uri="{FF2B5EF4-FFF2-40B4-BE49-F238E27FC236}">
                <a16:creationId xmlns:a16="http://schemas.microsoft.com/office/drawing/2014/main" id="{2EB49AB7-D380-2C41-AF71-7D1A6FCDB8E4}"/>
              </a:ext>
            </a:extLst>
          </p:cNvPr>
          <p:cNvPicPr>
            <a:picLocks noChangeAspect="1"/>
          </p:cNvPicPr>
          <p:nvPr/>
        </p:nvPicPr>
        <p:blipFill>
          <a:blip r:embed="rId4"/>
          <a:stretch>
            <a:fillRect/>
          </a:stretch>
        </p:blipFill>
        <p:spPr>
          <a:xfrm>
            <a:off x="3950653" y="1727743"/>
            <a:ext cx="6142214" cy="3454995"/>
          </a:xfrm>
          <a:prstGeom prst="rect">
            <a:avLst/>
          </a:prstGeom>
        </p:spPr>
      </p:pic>
      <p:pic>
        <p:nvPicPr>
          <p:cNvPr id="3" name="Picture 2">
            <a:extLst>
              <a:ext uri="{FF2B5EF4-FFF2-40B4-BE49-F238E27FC236}">
                <a16:creationId xmlns:a16="http://schemas.microsoft.com/office/drawing/2014/main" id="{19899678-14CE-5241-9C7F-5206925CF768}"/>
              </a:ext>
            </a:extLst>
          </p:cNvPr>
          <p:cNvPicPr>
            <a:picLocks noChangeAspect="1"/>
          </p:cNvPicPr>
          <p:nvPr/>
        </p:nvPicPr>
        <p:blipFill>
          <a:blip r:embed="rId5">
            <a:alphaModFix amt="93000"/>
          </a:blip>
          <a:stretch>
            <a:fillRect/>
          </a:stretch>
        </p:blipFill>
        <p:spPr>
          <a:xfrm>
            <a:off x="8596089" y="1367356"/>
            <a:ext cx="2108200" cy="2832100"/>
          </a:xfrm>
          <a:prstGeom prst="rect">
            <a:avLst/>
          </a:prstGeom>
          <a:ln>
            <a:solidFill>
              <a:schemeClr val="bg1"/>
            </a:solidFill>
          </a:ln>
        </p:spPr>
      </p:pic>
      <p:sp>
        <p:nvSpPr>
          <p:cNvPr id="8" name="TextBox 7">
            <a:extLst>
              <a:ext uri="{FF2B5EF4-FFF2-40B4-BE49-F238E27FC236}">
                <a16:creationId xmlns:a16="http://schemas.microsoft.com/office/drawing/2014/main" id="{73AEF059-280F-CC44-82C6-9DFADD2C8007}"/>
              </a:ext>
            </a:extLst>
          </p:cNvPr>
          <p:cNvSpPr txBox="1"/>
          <p:nvPr/>
        </p:nvSpPr>
        <p:spPr>
          <a:xfrm>
            <a:off x="4601393" y="5611529"/>
            <a:ext cx="1438214"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i="1" dirty="0">
                <a:solidFill>
                  <a:schemeClr val="tx1"/>
                </a:solidFill>
                <a:latin typeface="Trebuchet MS" panose="020B0603020202020204" pitchFamily="34" charset="0"/>
              </a:rPr>
              <a:t>No results yet.</a:t>
            </a:r>
          </a:p>
        </p:txBody>
      </p:sp>
    </p:spTree>
    <p:extLst>
      <p:ext uri="{BB962C8B-B14F-4D97-AF65-F5344CB8AC3E}">
        <p14:creationId xmlns:p14="http://schemas.microsoft.com/office/powerpoint/2010/main" val="3325406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48" y="161614"/>
            <a:ext cx="9976104" cy="467692"/>
          </a:xfrm>
        </p:spPr>
        <p:txBody>
          <a:bodyPr/>
          <a:lstStyle/>
          <a:p>
            <a:r>
              <a:rPr lang="en-US" sz="2800" dirty="0">
                <a:solidFill>
                  <a:schemeClr val="tx1"/>
                </a:solidFill>
              </a:rPr>
              <a:t>SUMMARY</a:t>
            </a:r>
          </a:p>
        </p:txBody>
      </p:sp>
      <p:sp>
        <p:nvSpPr>
          <p:cNvPr id="3" name="TextBox 2">
            <a:extLst>
              <a:ext uri="{FF2B5EF4-FFF2-40B4-BE49-F238E27FC236}">
                <a16:creationId xmlns:a16="http://schemas.microsoft.com/office/drawing/2014/main" id="{B658A907-08D2-DB47-B51D-58134C977FB8}"/>
              </a:ext>
            </a:extLst>
          </p:cNvPr>
          <p:cNvSpPr txBox="1"/>
          <p:nvPr/>
        </p:nvSpPr>
        <p:spPr>
          <a:xfrm>
            <a:off x="4334974" y="5555421"/>
            <a:ext cx="208505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err="1">
                <a:solidFill>
                  <a:schemeClr val="tx1"/>
                </a:solidFill>
                <a:latin typeface="Trebuchet MS" panose="020B0603020202020204" pitchFamily="34" charset="0"/>
              </a:rPr>
              <a:t>dhall@nvidia.com</a:t>
            </a:r>
            <a:endParaRPr lang="en-US" b="1" dirty="0">
              <a:solidFill>
                <a:schemeClr val="tx1"/>
              </a:solidFill>
              <a:latin typeface="Trebuchet MS" panose="020B0603020202020204" pitchFamily="34" charset="0"/>
            </a:endParaRPr>
          </a:p>
        </p:txBody>
      </p:sp>
      <p:sp>
        <p:nvSpPr>
          <p:cNvPr id="42" name="TextBox 41">
            <a:extLst>
              <a:ext uri="{FF2B5EF4-FFF2-40B4-BE49-F238E27FC236}">
                <a16:creationId xmlns:a16="http://schemas.microsoft.com/office/drawing/2014/main" id="{12366C4E-5115-7944-A828-3ED63425B177}"/>
              </a:ext>
            </a:extLst>
          </p:cNvPr>
          <p:cNvSpPr txBox="1"/>
          <p:nvPr/>
        </p:nvSpPr>
        <p:spPr>
          <a:xfrm>
            <a:off x="9167848" y="3506171"/>
            <a:ext cx="372218"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600" b="1" dirty="0">
                <a:solidFill>
                  <a:schemeClr val="bg1"/>
                </a:solidFill>
                <a:latin typeface="Trebuchet MS" panose="020B0603020202020204" pitchFamily="34" charset="0"/>
              </a:rPr>
              <a:t>AI</a:t>
            </a:r>
          </a:p>
        </p:txBody>
      </p:sp>
      <p:grpSp>
        <p:nvGrpSpPr>
          <p:cNvPr id="10" name="Group 9">
            <a:extLst>
              <a:ext uri="{FF2B5EF4-FFF2-40B4-BE49-F238E27FC236}">
                <a16:creationId xmlns:a16="http://schemas.microsoft.com/office/drawing/2014/main" id="{3B3F8AAC-B52C-3944-A2A5-786E338ABF06}"/>
              </a:ext>
            </a:extLst>
          </p:cNvPr>
          <p:cNvGrpSpPr/>
          <p:nvPr/>
        </p:nvGrpSpPr>
        <p:grpSpPr>
          <a:xfrm>
            <a:off x="1831899" y="621260"/>
            <a:ext cx="7708167" cy="4929679"/>
            <a:chOff x="562372" y="629306"/>
            <a:chExt cx="7708167" cy="4929679"/>
          </a:xfrm>
        </p:grpSpPr>
        <p:sp>
          <p:nvSpPr>
            <p:cNvPr id="40" name="Rectangle 39">
              <a:extLst>
                <a:ext uri="{FF2B5EF4-FFF2-40B4-BE49-F238E27FC236}">
                  <a16:creationId xmlns:a16="http://schemas.microsoft.com/office/drawing/2014/main" id="{C878DD13-CC18-F44F-9D70-B4170A8E7D8A}"/>
                </a:ext>
              </a:extLst>
            </p:cNvPr>
            <p:cNvSpPr/>
            <p:nvPr/>
          </p:nvSpPr>
          <p:spPr>
            <a:xfrm>
              <a:off x="4331726" y="4710995"/>
              <a:ext cx="2112939" cy="847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0"/>
                </a:spcAft>
                <a:buClr>
                  <a:srgbClr val="B3B3B3"/>
                </a:buClr>
              </a:pPr>
              <a:r>
                <a:rPr lang="en-US" sz="1200" b="1" dirty="0"/>
                <a:t>These examples are just the tip of the iceberg</a:t>
              </a:r>
            </a:p>
          </p:txBody>
        </p:sp>
        <p:grpSp>
          <p:nvGrpSpPr>
            <p:cNvPr id="9" name="Group 8">
              <a:extLst>
                <a:ext uri="{FF2B5EF4-FFF2-40B4-BE49-F238E27FC236}">
                  <a16:creationId xmlns:a16="http://schemas.microsoft.com/office/drawing/2014/main" id="{20A39451-56F6-B549-BAF1-85217CED1106}"/>
                </a:ext>
              </a:extLst>
            </p:cNvPr>
            <p:cNvGrpSpPr/>
            <p:nvPr/>
          </p:nvGrpSpPr>
          <p:grpSpPr>
            <a:xfrm>
              <a:off x="562372" y="629306"/>
              <a:ext cx="7708167" cy="4678451"/>
              <a:chOff x="562372" y="629306"/>
              <a:chExt cx="7708167" cy="4678451"/>
            </a:xfrm>
          </p:grpSpPr>
          <p:sp>
            <p:nvSpPr>
              <p:cNvPr id="16" name="Rectangle 15">
                <a:extLst>
                  <a:ext uri="{FF2B5EF4-FFF2-40B4-BE49-F238E27FC236}">
                    <a16:creationId xmlns:a16="http://schemas.microsoft.com/office/drawing/2014/main" id="{70841983-B8E9-7F49-B1D5-49860BFD1A9D}"/>
                  </a:ext>
                </a:extLst>
              </p:cNvPr>
              <p:cNvSpPr/>
              <p:nvPr/>
            </p:nvSpPr>
            <p:spPr>
              <a:xfrm>
                <a:off x="562372" y="629306"/>
                <a:ext cx="2374260" cy="917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spcAft>
                    <a:spcPts val="0"/>
                  </a:spcAft>
                  <a:buClr>
                    <a:srgbClr val="B3B3B3"/>
                  </a:buClr>
                </a:pPr>
                <a:r>
                  <a:rPr lang="en-US" sz="1200" b="1" dirty="0"/>
                  <a:t>NVIDIA GPUs are powering current performance gains</a:t>
                </a:r>
              </a:p>
            </p:txBody>
          </p:sp>
          <p:sp>
            <p:nvSpPr>
              <p:cNvPr id="32" name="Rectangle 31">
                <a:extLst>
                  <a:ext uri="{FF2B5EF4-FFF2-40B4-BE49-F238E27FC236}">
                    <a16:creationId xmlns:a16="http://schemas.microsoft.com/office/drawing/2014/main" id="{CD31D50A-3792-2A4D-BAF1-A0568E59F177}"/>
                  </a:ext>
                </a:extLst>
              </p:cNvPr>
              <p:cNvSpPr/>
              <p:nvPr/>
            </p:nvSpPr>
            <p:spPr>
              <a:xfrm>
                <a:off x="3000656" y="670138"/>
                <a:ext cx="2668637" cy="896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spcAft>
                    <a:spcPts val="0"/>
                  </a:spcAft>
                  <a:buClr>
                    <a:srgbClr val="B3B3B3"/>
                  </a:buClr>
                </a:pPr>
                <a:r>
                  <a:rPr lang="en-US" sz="1200" b="1" dirty="0"/>
                  <a:t>Deep learning provides a new general purpose set of tools which are well suited for GPUs.</a:t>
                </a:r>
              </a:p>
            </p:txBody>
          </p:sp>
          <p:sp>
            <p:nvSpPr>
              <p:cNvPr id="33" name="Rectangle 32">
                <a:extLst>
                  <a:ext uri="{FF2B5EF4-FFF2-40B4-BE49-F238E27FC236}">
                    <a16:creationId xmlns:a16="http://schemas.microsoft.com/office/drawing/2014/main" id="{5903B29B-7224-FD44-A706-80FC19020996}"/>
                  </a:ext>
                </a:extLst>
              </p:cNvPr>
              <p:cNvSpPr/>
              <p:nvPr/>
            </p:nvSpPr>
            <p:spPr>
              <a:xfrm>
                <a:off x="5669292" y="690751"/>
                <a:ext cx="2601247" cy="895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spcAft>
                    <a:spcPts val="0"/>
                  </a:spcAft>
                  <a:buClr>
                    <a:srgbClr val="B3B3B3"/>
                  </a:buClr>
                </a:pPr>
                <a:r>
                  <a:rPr lang="en-US" sz="1200" b="1" dirty="0"/>
                  <a:t>Use DL to construct functions by example, and freely mixed with traditional code.</a:t>
                </a:r>
              </a:p>
            </p:txBody>
          </p:sp>
          <p:sp>
            <p:nvSpPr>
              <p:cNvPr id="36" name="Rectangle 35">
                <a:extLst>
                  <a:ext uri="{FF2B5EF4-FFF2-40B4-BE49-F238E27FC236}">
                    <a16:creationId xmlns:a16="http://schemas.microsoft.com/office/drawing/2014/main" id="{31AC0726-F094-2045-B9E4-7C4713D5F712}"/>
                  </a:ext>
                </a:extLst>
              </p:cNvPr>
              <p:cNvSpPr/>
              <p:nvPr/>
            </p:nvSpPr>
            <p:spPr>
              <a:xfrm>
                <a:off x="2026069" y="4454184"/>
                <a:ext cx="2112939" cy="853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spcAft>
                    <a:spcPts val="0"/>
                  </a:spcAft>
                  <a:buClr>
                    <a:srgbClr val="B3B3B3"/>
                  </a:buClr>
                </a:pPr>
                <a:r>
                  <a:rPr lang="en-US" sz="1200" b="1" dirty="0"/>
                  <a:t>DL can be applied to a wide variety of tasks on weather and climate</a:t>
                </a:r>
              </a:p>
            </p:txBody>
          </p:sp>
          <p:grpSp>
            <p:nvGrpSpPr>
              <p:cNvPr id="13" name="Group 12">
                <a:extLst>
                  <a:ext uri="{FF2B5EF4-FFF2-40B4-BE49-F238E27FC236}">
                    <a16:creationId xmlns:a16="http://schemas.microsoft.com/office/drawing/2014/main" id="{9342ADBB-4D84-9449-A953-5531AC3C17F8}"/>
                  </a:ext>
                </a:extLst>
              </p:cNvPr>
              <p:cNvGrpSpPr/>
              <p:nvPr/>
            </p:nvGrpSpPr>
            <p:grpSpPr>
              <a:xfrm>
                <a:off x="562372" y="1565717"/>
                <a:ext cx="7681866" cy="1405123"/>
                <a:chOff x="215063" y="822950"/>
                <a:chExt cx="7962443" cy="1456445"/>
              </a:xfrm>
            </p:grpSpPr>
            <p:pic>
              <p:nvPicPr>
                <p:cNvPr id="7" name="Content Placeholder 5">
                  <a:extLst>
                    <a:ext uri="{FF2B5EF4-FFF2-40B4-BE49-F238E27FC236}">
                      <a16:creationId xmlns:a16="http://schemas.microsoft.com/office/drawing/2014/main" id="{766EBF3C-B03E-6341-AE88-E38E7EEDBFF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8000"/>
                          </a14:imgEffect>
                        </a14:imgLayer>
                      </a14:imgProps>
                    </a:ext>
                  </a:extLst>
                </a:blip>
                <a:srcRect l="37766" t="2730" b="20185"/>
                <a:stretch/>
              </p:blipFill>
              <p:spPr bwMode="auto">
                <a:xfrm>
                  <a:off x="215063" y="833482"/>
                  <a:ext cx="2460979" cy="1445913"/>
                </a:xfrm>
                <a:prstGeom prst="rect">
                  <a:avLst/>
                </a:prstGeom>
                <a:noFill/>
                <a:ln w="9525">
                  <a:solidFill>
                    <a:schemeClr val="tx1">
                      <a:lumMod val="75000"/>
                    </a:schemeClr>
                  </a:solidFill>
                  <a:miter lim="800000"/>
                  <a:headEnd/>
                  <a:tailEnd/>
                </a:ln>
              </p:spPr>
            </p:pic>
            <p:pic>
              <p:nvPicPr>
                <p:cNvPr id="8" name="Shape 407">
                  <a:extLst>
                    <a:ext uri="{FF2B5EF4-FFF2-40B4-BE49-F238E27FC236}">
                      <a16:creationId xmlns:a16="http://schemas.microsoft.com/office/drawing/2014/main" id="{2AC600FC-677C-1F47-9C72-C59E45A2C1E5}"/>
                    </a:ext>
                  </a:extLst>
                </p:cNvPr>
                <p:cNvPicPr preferRelativeResize="0"/>
                <p:nvPr/>
              </p:nvPicPr>
              <p:blipFill rotWithShape="1">
                <a:blip r:embed="rId5">
                  <a:alphaModFix/>
                </a:blip>
                <a:srcRect l="80" t="10057" r="-184" b="-1"/>
                <a:stretch/>
              </p:blipFill>
              <p:spPr>
                <a:xfrm>
                  <a:off x="5591640" y="822950"/>
                  <a:ext cx="2585866" cy="1428521"/>
                </a:xfrm>
                <a:prstGeom prst="rect">
                  <a:avLst/>
                </a:prstGeom>
                <a:noFill/>
                <a:ln w="12700" cap="flat" cmpd="sng">
                  <a:solidFill>
                    <a:schemeClr val="tx1">
                      <a:lumMod val="75000"/>
                    </a:schemeClr>
                  </a:solidFill>
                  <a:prstDash val="solid"/>
                  <a:round/>
                  <a:headEnd type="none" w="med" len="med"/>
                  <a:tailEnd type="none" w="med" len="med"/>
                </a:ln>
              </p:spPr>
            </p:pic>
            <p:pic>
              <p:nvPicPr>
                <p:cNvPr id="5" name="Picture 4">
                  <a:extLst>
                    <a:ext uri="{FF2B5EF4-FFF2-40B4-BE49-F238E27FC236}">
                      <a16:creationId xmlns:a16="http://schemas.microsoft.com/office/drawing/2014/main" id="{67A1FFE2-F648-A449-A11D-C501254F6117}"/>
                    </a:ext>
                  </a:extLst>
                </p:cNvPr>
                <p:cNvPicPr>
                  <a:picLocks noChangeAspect="1"/>
                </p:cNvPicPr>
                <p:nvPr/>
              </p:nvPicPr>
              <p:blipFill rotWithShape="1">
                <a:blip r:embed="rId6"/>
                <a:srcRect t="9068" b="1057"/>
                <a:stretch/>
              </p:blipFill>
              <p:spPr>
                <a:xfrm>
                  <a:off x="2737016" y="833482"/>
                  <a:ext cx="2799428" cy="1445913"/>
                </a:xfrm>
                <a:prstGeom prst="rect">
                  <a:avLst/>
                </a:prstGeom>
                <a:ln>
                  <a:solidFill>
                    <a:schemeClr val="tx1">
                      <a:lumMod val="75000"/>
                    </a:schemeClr>
                  </a:solidFill>
                </a:ln>
              </p:spPr>
            </p:pic>
          </p:grpSp>
          <p:pic>
            <p:nvPicPr>
              <p:cNvPr id="19" name="Picture 18">
                <a:extLst>
                  <a:ext uri="{FF2B5EF4-FFF2-40B4-BE49-F238E27FC236}">
                    <a16:creationId xmlns:a16="http://schemas.microsoft.com/office/drawing/2014/main" id="{1741C420-B69E-5141-807A-9C54C7B2D1AD}"/>
                  </a:ext>
                </a:extLst>
              </p:cNvPr>
              <p:cNvPicPr>
                <a:picLocks noChangeAspect="1"/>
              </p:cNvPicPr>
              <p:nvPr/>
            </p:nvPicPr>
            <p:blipFill rotWithShape="1">
              <a:blip r:embed="rId7"/>
              <a:srcRect l="16867" t="15630" r="50000" b="47266"/>
              <a:stretch/>
            </p:blipFill>
            <p:spPr>
              <a:xfrm>
                <a:off x="4334974" y="3061801"/>
                <a:ext cx="2109693" cy="1579497"/>
              </a:xfrm>
              <a:prstGeom prst="rect">
                <a:avLst/>
              </a:prstGeom>
              <a:ln>
                <a:solidFill>
                  <a:schemeClr val="tx1">
                    <a:lumMod val="75000"/>
                  </a:schemeClr>
                </a:solidFill>
              </a:ln>
            </p:spPr>
          </p:pic>
          <p:pic>
            <p:nvPicPr>
              <p:cNvPr id="24" name="Picture 23">
                <a:extLst>
                  <a:ext uri="{FF2B5EF4-FFF2-40B4-BE49-F238E27FC236}">
                    <a16:creationId xmlns:a16="http://schemas.microsoft.com/office/drawing/2014/main" id="{66BBA609-1DC8-F847-B85B-393E501F890B}"/>
                  </a:ext>
                </a:extLst>
              </p:cNvPr>
              <p:cNvPicPr>
                <a:picLocks noChangeAspect="1"/>
              </p:cNvPicPr>
              <p:nvPr/>
            </p:nvPicPr>
            <p:blipFill rotWithShape="1">
              <a:blip r:embed="rId8"/>
              <a:srcRect l="-2296" t="20826" r="2296" b="3744"/>
              <a:stretch/>
            </p:blipFill>
            <p:spPr>
              <a:xfrm>
                <a:off x="2107181" y="3050218"/>
                <a:ext cx="2109692" cy="1571201"/>
              </a:xfrm>
              <a:prstGeom prst="rect">
                <a:avLst/>
              </a:prstGeom>
            </p:spPr>
          </p:pic>
        </p:grpSp>
      </p:grpSp>
      <p:pic>
        <p:nvPicPr>
          <p:cNvPr id="31" name="Picture 30">
            <a:extLst>
              <a:ext uri="{FF2B5EF4-FFF2-40B4-BE49-F238E27FC236}">
                <a16:creationId xmlns:a16="http://schemas.microsoft.com/office/drawing/2014/main" id="{A295DFB2-0789-CA4E-BC20-B58A7D620D3D}"/>
              </a:ext>
            </a:extLst>
          </p:cNvPr>
          <p:cNvPicPr preferRelativeResize="0">
            <a:picLocks/>
          </p:cNvPicPr>
          <p:nvPr/>
        </p:nvPicPr>
        <p:blipFill rotWithShape="1">
          <a:blip r:embed="rId9"/>
          <a:srcRect l="809" t="-460" b="47958"/>
          <a:stretch/>
        </p:blipFill>
        <p:spPr>
          <a:xfrm>
            <a:off x="7002844" y="1538949"/>
            <a:ext cx="2552391" cy="1423846"/>
          </a:xfrm>
          <a:prstGeom prst="rect">
            <a:avLst/>
          </a:prstGeom>
          <a:ln w="19050">
            <a:noFill/>
          </a:ln>
          <a:scene3d>
            <a:camera prst="orthographicFront"/>
            <a:lightRig rig="threePt" dir="t"/>
          </a:scene3d>
          <a:sp3d>
            <a:bevelT/>
          </a:sp3d>
        </p:spPr>
      </p:pic>
    </p:spTree>
    <p:extLst>
      <p:ext uri="{BB962C8B-B14F-4D97-AF65-F5344CB8AC3E}">
        <p14:creationId xmlns:p14="http://schemas.microsoft.com/office/powerpoint/2010/main" val="3118649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48" y="834846"/>
            <a:ext cx="9976104" cy="590931"/>
          </a:xfrm>
        </p:spPr>
        <p:txBody>
          <a:bodyPr/>
          <a:lstStyle/>
          <a:p>
            <a:r>
              <a:rPr lang="en-US" sz="2800" dirty="0"/>
              <a:t>WORLD’S FASTEST SUPERCOMPUTERS </a:t>
            </a:r>
            <a:br>
              <a:rPr lang="en-US" sz="2800" dirty="0"/>
            </a:br>
            <a:r>
              <a:rPr lang="en-US" sz="2800" dirty="0"/>
              <a:t>ARE POWERED BY NVIDIA GPUS</a:t>
            </a:r>
          </a:p>
        </p:txBody>
      </p:sp>
      <p:sp>
        <p:nvSpPr>
          <p:cNvPr id="38" name="TextBox 37">
            <a:extLst>
              <a:ext uri="{FF2B5EF4-FFF2-40B4-BE49-F238E27FC236}">
                <a16:creationId xmlns:a16="http://schemas.microsoft.com/office/drawing/2014/main" id="{CD107F24-146A-014E-A5DC-54C75D716221}"/>
              </a:ext>
            </a:extLst>
          </p:cNvPr>
          <p:cNvSpPr txBox="1"/>
          <p:nvPr/>
        </p:nvSpPr>
        <p:spPr>
          <a:xfrm>
            <a:off x="4689051" y="3840361"/>
            <a:ext cx="1928467" cy="674031"/>
          </a:xfrm>
          <a:prstGeom prst="rect">
            <a:avLst/>
          </a:prstGeom>
          <a:noFill/>
        </p:spPr>
        <p:txBody>
          <a:bodyPr wrap="square" rtlCol="0">
            <a:spAutoFit/>
          </a:bodyPr>
          <a:lstStyle/>
          <a:p>
            <a:pPr algn="ctr" defTabSz="822960" fontAlgn="auto">
              <a:lnSpc>
                <a:spcPct val="90000"/>
              </a:lnSpc>
              <a:spcBef>
                <a:spcPts val="0"/>
              </a:spcBef>
              <a:spcAft>
                <a:spcPts val="0"/>
              </a:spcAft>
              <a:defRPr/>
            </a:pPr>
            <a:r>
              <a:rPr lang="en-US" sz="1400" b="1" dirty="0">
                <a:solidFill>
                  <a:srgbClr val="FFFFFF"/>
                </a:solidFill>
                <a:latin typeface="Trebuchet MS"/>
                <a:ea typeface="+mn-ea"/>
              </a:rPr>
              <a:t>Piz </a:t>
            </a:r>
            <a:r>
              <a:rPr lang="en-US" sz="1400" b="1" dirty="0" err="1">
                <a:solidFill>
                  <a:srgbClr val="FFFFFF"/>
                </a:solidFill>
                <a:latin typeface="Trebuchet MS"/>
                <a:ea typeface="+mn-ea"/>
              </a:rPr>
              <a:t>Daint</a:t>
            </a:r>
            <a:r>
              <a:rPr lang="en-US" sz="1400" b="1" dirty="0">
                <a:solidFill>
                  <a:srgbClr val="FFFFFF"/>
                </a:solidFill>
                <a:latin typeface="Trebuchet MS"/>
                <a:ea typeface="+mn-ea"/>
              </a:rPr>
              <a:t> </a:t>
            </a:r>
          </a:p>
          <a:p>
            <a:pPr algn="ctr" defTabSz="822960" fontAlgn="auto">
              <a:lnSpc>
                <a:spcPct val="90000"/>
              </a:lnSpc>
              <a:spcBef>
                <a:spcPts val="0"/>
              </a:spcBef>
              <a:spcAft>
                <a:spcPts val="0"/>
              </a:spcAft>
              <a:defRPr/>
            </a:pPr>
            <a:r>
              <a:rPr lang="en-US" sz="1400" b="1" dirty="0">
                <a:solidFill>
                  <a:srgbClr val="FFFFFF"/>
                </a:solidFill>
                <a:latin typeface="Trebuchet MS"/>
                <a:ea typeface="+mn-ea"/>
              </a:rPr>
              <a:t>Europe’s Fastest</a:t>
            </a:r>
          </a:p>
          <a:p>
            <a:pPr algn="ctr" defTabSz="822960" fontAlgn="auto">
              <a:lnSpc>
                <a:spcPct val="90000"/>
              </a:lnSpc>
              <a:spcBef>
                <a:spcPts val="0"/>
              </a:spcBef>
              <a:spcAft>
                <a:spcPts val="0"/>
              </a:spcAft>
              <a:defRPr/>
            </a:pPr>
            <a:r>
              <a:rPr lang="en-US" sz="1400" b="1" dirty="0">
                <a:solidFill>
                  <a:srgbClr val="FFFFFF"/>
                </a:solidFill>
                <a:latin typeface="Trebuchet MS"/>
                <a:ea typeface="+mn-ea"/>
              </a:rPr>
              <a:t>5,704 GPUs| 21 PF</a:t>
            </a:r>
          </a:p>
        </p:txBody>
      </p:sp>
      <p:sp>
        <p:nvSpPr>
          <p:cNvPr id="39" name="TextBox 38">
            <a:extLst>
              <a:ext uri="{FF2B5EF4-FFF2-40B4-BE49-F238E27FC236}">
                <a16:creationId xmlns:a16="http://schemas.microsoft.com/office/drawing/2014/main" id="{D388519C-18BD-904B-823A-469954E4427F}"/>
              </a:ext>
            </a:extLst>
          </p:cNvPr>
          <p:cNvSpPr txBox="1"/>
          <p:nvPr/>
        </p:nvSpPr>
        <p:spPr>
          <a:xfrm>
            <a:off x="561635" y="3840361"/>
            <a:ext cx="2085974" cy="674031"/>
          </a:xfrm>
          <a:prstGeom prst="rect">
            <a:avLst/>
          </a:prstGeom>
          <a:noFill/>
        </p:spPr>
        <p:txBody>
          <a:bodyPr wrap="square" rtlCol="0">
            <a:spAutoFit/>
          </a:bodyPr>
          <a:lstStyle/>
          <a:p>
            <a:pPr algn="ctr" defTabSz="822960" fontAlgn="auto">
              <a:lnSpc>
                <a:spcPct val="90000"/>
              </a:lnSpc>
              <a:spcBef>
                <a:spcPts val="0"/>
              </a:spcBef>
              <a:spcAft>
                <a:spcPts val="0"/>
              </a:spcAft>
              <a:defRPr/>
            </a:pPr>
            <a:r>
              <a:rPr lang="en-US" sz="1400" b="1" dirty="0">
                <a:solidFill>
                  <a:srgbClr val="FFFFFF"/>
                </a:solidFill>
                <a:latin typeface="Trebuchet MS"/>
                <a:ea typeface="+mn-ea"/>
              </a:rPr>
              <a:t>ORNL Summit</a:t>
            </a:r>
          </a:p>
          <a:p>
            <a:pPr algn="ctr" defTabSz="822960" fontAlgn="auto">
              <a:lnSpc>
                <a:spcPct val="90000"/>
              </a:lnSpc>
              <a:spcBef>
                <a:spcPts val="0"/>
              </a:spcBef>
              <a:spcAft>
                <a:spcPts val="0"/>
              </a:spcAft>
              <a:defRPr/>
            </a:pPr>
            <a:r>
              <a:rPr lang="en-US" sz="1400" b="1" dirty="0">
                <a:solidFill>
                  <a:srgbClr val="FFFFFF"/>
                </a:solidFill>
                <a:latin typeface="Trebuchet MS"/>
                <a:ea typeface="+mn-ea"/>
              </a:rPr>
              <a:t>World’s Fastest</a:t>
            </a:r>
          </a:p>
          <a:p>
            <a:pPr algn="ctr" defTabSz="822960" fontAlgn="auto">
              <a:lnSpc>
                <a:spcPct val="90000"/>
              </a:lnSpc>
              <a:spcBef>
                <a:spcPts val="0"/>
              </a:spcBef>
              <a:spcAft>
                <a:spcPts val="0"/>
              </a:spcAft>
              <a:defRPr/>
            </a:pPr>
            <a:r>
              <a:rPr lang="en-US" sz="1400" b="1" dirty="0">
                <a:solidFill>
                  <a:srgbClr val="FFFFFF"/>
                </a:solidFill>
                <a:latin typeface="Trebuchet MS"/>
                <a:ea typeface="+mn-ea"/>
              </a:rPr>
              <a:t>27,648 GPUs| 144 PF</a:t>
            </a:r>
          </a:p>
        </p:txBody>
      </p:sp>
      <p:sp>
        <p:nvSpPr>
          <p:cNvPr id="40" name="TextBox 39">
            <a:extLst>
              <a:ext uri="{FF2B5EF4-FFF2-40B4-BE49-F238E27FC236}">
                <a16:creationId xmlns:a16="http://schemas.microsoft.com/office/drawing/2014/main" id="{E75B91C2-A75C-2640-9009-E55AF5BEA9E0}"/>
              </a:ext>
            </a:extLst>
          </p:cNvPr>
          <p:cNvSpPr txBox="1"/>
          <p:nvPr/>
        </p:nvSpPr>
        <p:spPr>
          <a:xfrm>
            <a:off x="6617519" y="3840361"/>
            <a:ext cx="1928467" cy="674031"/>
          </a:xfrm>
          <a:prstGeom prst="rect">
            <a:avLst/>
          </a:prstGeom>
          <a:noFill/>
        </p:spPr>
        <p:txBody>
          <a:bodyPr wrap="square" rtlCol="0">
            <a:spAutoFit/>
          </a:bodyPr>
          <a:lstStyle/>
          <a:p>
            <a:pPr algn="ctr" defTabSz="822960" fontAlgn="auto">
              <a:lnSpc>
                <a:spcPct val="90000"/>
              </a:lnSpc>
              <a:spcBef>
                <a:spcPts val="0"/>
              </a:spcBef>
              <a:spcAft>
                <a:spcPts val="0"/>
              </a:spcAft>
              <a:defRPr/>
            </a:pPr>
            <a:r>
              <a:rPr lang="en-US" sz="1400" b="1" dirty="0">
                <a:solidFill>
                  <a:srgbClr val="FFFFFF"/>
                </a:solidFill>
                <a:latin typeface="Trebuchet MS"/>
                <a:ea typeface="+mn-ea"/>
              </a:rPr>
              <a:t>ABCI</a:t>
            </a:r>
          </a:p>
          <a:p>
            <a:pPr algn="ctr" defTabSz="822960" fontAlgn="auto">
              <a:lnSpc>
                <a:spcPct val="90000"/>
              </a:lnSpc>
              <a:spcBef>
                <a:spcPts val="0"/>
              </a:spcBef>
              <a:spcAft>
                <a:spcPts val="0"/>
              </a:spcAft>
              <a:defRPr/>
            </a:pPr>
            <a:r>
              <a:rPr lang="en-US" sz="1400" b="1" dirty="0">
                <a:solidFill>
                  <a:srgbClr val="FFFFFF"/>
                </a:solidFill>
                <a:latin typeface="Trebuchet MS"/>
                <a:ea typeface="+mn-ea"/>
              </a:rPr>
              <a:t>Japan’s Fastest</a:t>
            </a:r>
          </a:p>
          <a:p>
            <a:pPr algn="ctr" defTabSz="822960" fontAlgn="auto">
              <a:lnSpc>
                <a:spcPct val="90000"/>
              </a:lnSpc>
              <a:spcBef>
                <a:spcPts val="0"/>
              </a:spcBef>
              <a:spcAft>
                <a:spcPts val="0"/>
              </a:spcAft>
              <a:defRPr/>
            </a:pPr>
            <a:r>
              <a:rPr lang="en-US" sz="1400" b="1" dirty="0">
                <a:solidFill>
                  <a:srgbClr val="FFFFFF"/>
                </a:solidFill>
                <a:latin typeface="Trebuchet MS"/>
                <a:ea typeface="+mn-ea"/>
              </a:rPr>
              <a:t>4,352 GPUs| 20 PF</a:t>
            </a:r>
          </a:p>
        </p:txBody>
      </p:sp>
      <p:sp>
        <p:nvSpPr>
          <p:cNvPr id="41" name="TextBox 40">
            <a:extLst>
              <a:ext uri="{FF2B5EF4-FFF2-40B4-BE49-F238E27FC236}">
                <a16:creationId xmlns:a16="http://schemas.microsoft.com/office/drawing/2014/main" id="{9E6CC992-3405-6C49-8A92-1572726FF7F5}"/>
              </a:ext>
            </a:extLst>
          </p:cNvPr>
          <p:cNvSpPr txBox="1"/>
          <p:nvPr/>
        </p:nvSpPr>
        <p:spPr>
          <a:xfrm>
            <a:off x="8545986" y="3840361"/>
            <a:ext cx="1928467" cy="674031"/>
          </a:xfrm>
          <a:prstGeom prst="rect">
            <a:avLst/>
          </a:prstGeom>
          <a:noFill/>
        </p:spPr>
        <p:txBody>
          <a:bodyPr wrap="square" rtlCol="0">
            <a:spAutoFit/>
          </a:bodyPr>
          <a:lstStyle/>
          <a:p>
            <a:pPr algn="ctr" defTabSz="822960" fontAlgn="auto">
              <a:lnSpc>
                <a:spcPct val="90000"/>
              </a:lnSpc>
              <a:spcBef>
                <a:spcPts val="0"/>
              </a:spcBef>
              <a:spcAft>
                <a:spcPts val="0"/>
              </a:spcAft>
              <a:defRPr/>
            </a:pPr>
            <a:r>
              <a:rPr lang="en-US" sz="1400" b="1" dirty="0">
                <a:solidFill>
                  <a:srgbClr val="FFFFFF"/>
                </a:solidFill>
                <a:latin typeface="Trebuchet MS"/>
                <a:ea typeface="+mn-ea"/>
              </a:rPr>
              <a:t>ENI HPC4</a:t>
            </a:r>
          </a:p>
          <a:p>
            <a:pPr algn="ctr" defTabSz="822960" fontAlgn="auto">
              <a:lnSpc>
                <a:spcPct val="90000"/>
              </a:lnSpc>
              <a:spcBef>
                <a:spcPts val="0"/>
              </a:spcBef>
              <a:spcAft>
                <a:spcPts val="0"/>
              </a:spcAft>
              <a:defRPr/>
            </a:pPr>
            <a:r>
              <a:rPr lang="en-US" sz="1400" b="1" dirty="0">
                <a:solidFill>
                  <a:srgbClr val="FFFFFF"/>
                </a:solidFill>
                <a:latin typeface="Trebuchet MS"/>
                <a:ea typeface="+mn-ea"/>
              </a:rPr>
              <a:t>Fastest Industrial</a:t>
            </a:r>
          </a:p>
          <a:p>
            <a:pPr algn="ctr" defTabSz="822960" fontAlgn="auto">
              <a:lnSpc>
                <a:spcPct val="90000"/>
              </a:lnSpc>
              <a:spcBef>
                <a:spcPts val="0"/>
              </a:spcBef>
              <a:spcAft>
                <a:spcPts val="0"/>
              </a:spcAft>
              <a:defRPr/>
            </a:pPr>
            <a:r>
              <a:rPr lang="en-US" sz="1400" b="1" dirty="0">
                <a:solidFill>
                  <a:srgbClr val="FFFFFF"/>
                </a:solidFill>
                <a:latin typeface="Trebuchet MS"/>
                <a:ea typeface="+mn-ea"/>
              </a:rPr>
              <a:t>3,200 GPUs| 12 PF</a:t>
            </a:r>
          </a:p>
        </p:txBody>
      </p:sp>
      <p:sp>
        <p:nvSpPr>
          <p:cNvPr id="12" name="TextBox 11">
            <a:extLst>
              <a:ext uri="{FF2B5EF4-FFF2-40B4-BE49-F238E27FC236}">
                <a16:creationId xmlns:a16="http://schemas.microsoft.com/office/drawing/2014/main" id="{674B3FAA-D549-4942-B0B7-38A59712C50B}"/>
              </a:ext>
            </a:extLst>
          </p:cNvPr>
          <p:cNvSpPr txBox="1"/>
          <p:nvPr/>
        </p:nvSpPr>
        <p:spPr>
          <a:xfrm>
            <a:off x="2675852" y="3840361"/>
            <a:ext cx="1928467" cy="674031"/>
          </a:xfrm>
          <a:prstGeom prst="rect">
            <a:avLst/>
          </a:prstGeom>
          <a:noFill/>
        </p:spPr>
        <p:txBody>
          <a:bodyPr wrap="square" rtlCol="0">
            <a:spAutoFit/>
          </a:bodyPr>
          <a:lstStyle/>
          <a:p>
            <a:pPr algn="ctr" defTabSz="822960" fontAlgn="auto">
              <a:lnSpc>
                <a:spcPct val="90000"/>
              </a:lnSpc>
              <a:spcBef>
                <a:spcPts val="0"/>
              </a:spcBef>
              <a:spcAft>
                <a:spcPts val="0"/>
              </a:spcAft>
              <a:defRPr/>
            </a:pPr>
            <a:r>
              <a:rPr lang="en-US" sz="1400" b="1" dirty="0">
                <a:solidFill>
                  <a:srgbClr val="FFFFFF"/>
                </a:solidFill>
                <a:latin typeface="Trebuchet MS"/>
                <a:ea typeface="+mn-ea"/>
              </a:rPr>
              <a:t>LLNL Sierra</a:t>
            </a:r>
          </a:p>
          <a:p>
            <a:pPr algn="ctr" defTabSz="822960" fontAlgn="auto">
              <a:lnSpc>
                <a:spcPct val="90000"/>
              </a:lnSpc>
              <a:spcBef>
                <a:spcPts val="0"/>
              </a:spcBef>
              <a:spcAft>
                <a:spcPts val="0"/>
              </a:spcAft>
              <a:defRPr/>
            </a:pPr>
            <a:r>
              <a:rPr lang="en-US" sz="1400" b="1" dirty="0">
                <a:solidFill>
                  <a:srgbClr val="FFFFFF"/>
                </a:solidFill>
                <a:latin typeface="Trebuchet MS"/>
                <a:ea typeface="+mn-ea"/>
              </a:rPr>
              <a:t>World’s 2</a:t>
            </a:r>
            <a:r>
              <a:rPr lang="en-US" sz="1400" b="1" baseline="30000" dirty="0">
                <a:solidFill>
                  <a:srgbClr val="FFFFFF"/>
                </a:solidFill>
                <a:latin typeface="Trebuchet MS"/>
                <a:ea typeface="+mn-ea"/>
              </a:rPr>
              <a:t>nd</a:t>
            </a:r>
            <a:r>
              <a:rPr lang="en-US" sz="1400" b="1" dirty="0">
                <a:solidFill>
                  <a:srgbClr val="FFFFFF"/>
                </a:solidFill>
                <a:latin typeface="Trebuchet MS"/>
                <a:ea typeface="+mn-ea"/>
              </a:rPr>
              <a:t> Fastest</a:t>
            </a:r>
          </a:p>
          <a:p>
            <a:pPr algn="ctr" defTabSz="822960" fontAlgn="auto">
              <a:lnSpc>
                <a:spcPct val="90000"/>
              </a:lnSpc>
              <a:spcBef>
                <a:spcPts val="0"/>
              </a:spcBef>
              <a:spcAft>
                <a:spcPts val="0"/>
              </a:spcAft>
              <a:defRPr/>
            </a:pPr>
            <a:r>
              <a:rPr lang="en-US" sz="1400" b="1" dirty="0">
                <a:solidFill>
                  <a:srgbClr val="FFFFFF"/>
                </a:solidFill>
                <a:latin typeface="Trebuchet MS"/>
                <a:ea typeface="+mn-ea"/>
              </a:rPr>
              <a:t>17,280 GPUs| 95 PF</a:t>
            </a:r>
          </a:p>
        </p:txBody>
      </p:sp>
      <p:pic>
        <p:nvPicPr>
          <p:cNvPr id="15" name="Picture 14">
            <a:extLst>
              <a:ext uri="{FF2B5EF4-FFF2-40B4-BE49-F238E27FC236}">
                <a16:creationId xmlns:a16="http://schemas.microsoft.com/office/drawing/2014/main" id="{81AE3C6A-6032-F54A-B3EA-D560A8FE0EF0}"/>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852050" y="2124944"/>
            <a:ext cx="1505145" cy="1505145"/>
          </a:xfrm>
          <a:prstGeom prst="ellipse">
            <a:avLst/>
          </a:prstGeom>
          <a:effectLst>
            <a:outerShdw blurRad="50800" dist="38100" dir="18900000" sx="99000" sy="99000" algn="bl" rotWithShape="0">
              <a:schemeClr val="tx1">
                <a:alpha val="69000"/>
              </a:schemeClr>
            </a:outerShdw>
          </a:effectLst>
        </p:spPr>
      </p:pic>
      <p:pic>
        <p:nvPicPr>
          <p:cNvPr id="16" name="Picture 15">
            <a:extLst>
              <a:ext uri="{FF2B5EF4-FFF2-40B4-BE49-F238E27FC236}">
                <a16:creationId xmlns:a16="http://schemas.microsoft.com/office/drawing/2014/main" id="{C55F8F92-B6C7-9E4F-A127-A3E0654962FE}"/>
              </a:ext>
            </a:extLst>
          </p:cNvPr>
          <p:cNvPicPr>
            <a:picLocks/>
          </p:cNvPicPr>
          <p:nvPr/>
        </p:nvPicPr>
        <p:blipFill rotWithShape="1">
          <a:blip r:embed="rId4">
            <a:extLst>
              <a:ext uri="{28A0092B-C50C-407E-A947-70E740481C1C}">
                <a14:useLocalDpi xmlns:a14="http://schemas.microsoft.com/office/drawing/2010/main"/>
              </a:ext>
            </a:extLst>
          </a:blip>
          <a:srcRect/>
          <a:stretch/>
        </p:blipFill>
        <p:spPr>
          <a:xfrm>
            <a:off x="4900712" y="2124944"/>
            <a:ext cx="1505145" cy="1505145"/>
          </a:xfrm>
          <a:prstGeom prst="ellipse">
            <a:avLst/>
          </a:prstGeom>
          <a:effectLst>
            <a:outerShdw blurRad="50800" dist="38100" dir="18900000" sx="99000" sy="99000" algn="bl" rotWithShape="0">
              <a:schemeClr val="tx1">
                <a:alpha val="69000"/>
              </a:schemeClr>
            </a:outerShdw>
          </a:effectLst>
        </p:spPr>
      </p:pic>
      <p:pic>
        <p:nvPicPr>
          <p:cNvPr id="17" name="Picture 16">
            <a:extLst>
              <a:ext uri="{FF2B5EF4-FFF2-40B4-BE49-F238E27FC236}">
                <a16:creationId xmlns:a16="http://schemas.microsoft.com/office/drawing/2014/main" id="{2BF3A4FA-977F-714D-9120-225921BC81E1}"/>
              </a:ext>
            </a:extLst>
          </p:cNvPr>
          <p:cNvPicPr>
            <a:picLocks/>
          </p:cNvPicPr>
          <p:nvPr/>
        </p:nvPicPr>
        <p:blipFill>
          <a:blip r:embed="rId5" cstate="print">
            <a:extLst>
              <a:ext uri="{28A0092B-C50C-407E-A947-70E740481C1C}">
                <a14:useLocalDpi xmlns:a14="http://schemas.microsoft.com/office/drawing/2010/main"/>
              </a:ext>
            </a:extLst>
          </a:blip>
          <a:stretch>
            <a:fillRect/>
          </a:stretch>
        </p:blipFill>
        <p:spPr>
          <a:xfrm>
            <a:off x="8757646" y="2124944"/>
            <a:ext cx="1505145" cy="1505145"/>
          </a:xfrm>
          <a:prstGeom prst="ellipse">
            <a:avLst/>
          </a:prstGeom>
          <a:effectLst>
            <a:outerShdw blurRad="50800" dist="38100" dir="18900000" sx="99000" sy="99000" algn="bl" rotWithShape="0">
              <a:schemeClr val="tx1">
                <a:alpha val="69000"/>
              </a:schemeClr>
            </a:outerShdw>
          </a:effectLst>
        </p:spPr>
      </p:pic>
      <p:pic>
        <p:nvPicPr>
          <p:cNvPr id="18" name="Picture 17">
            <a:extLst>
              <a:ext uri="{FF2B5EF4-FFF2-40B4-BE49-F238E27FC236}">
                <a16:creationId xmlns:a16="http://schemas.microsoft.com/office/drawing/2014/main" id="{306C95AF-5B31-D14C-A1CE-76A184CE54C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29179" y="2126446"/>
            <a:ext cx="1505145" cy="1503643"/>
          </a:xfrm>
          <a:prstGeom prst="ellipse">
            <a:avLst/>
          </a:prstGeom>
          <a:effectLst>
            <a:outerShdw blurRad="50800" dist="38100" dir="18900000" sx="99000" sy="99000" algn="bl" rotWithShape="0">
              <a:schemeClr val="tx1">
                <a:alpha val="69000"/>
              </a:schemeClr>
            </a:outerShdw>
          </a:effectLst>
        </p:spPr>
      </p:pic>
      <p:pic>
        <p:nvPicPr>
          <p:cNvPr id="19" name="Picture 18">
            <a:extLst>
              <a:ext uri="{FF2B5EF4-FFF2-40B4-BE49-F238E27FC236}">
                <a16:creationId xmlns:a16="http://schemas.microsoft.com/office/drawing/2014/main" id="{68AE3DC4-79B0-6443-9DDB-F3140696F293}"/>
              </a:ext>
            </a:extLst>
          </p:cNvPr>
          <p:cNvPicPr>
            <a:picLocks/>
          </p:cNvPicPr>
          <p:nvPr/>
        </p:nvPicPr>
        <p:blipFill rotWithShape="1">
          <a:blip r:embed="rId7" cstate="print">
            <a:extLst>
              <a:ext uri="{28A0092B-C50C-407E-A947-70E740481C1C}">
                <a14:useLocalDpi xmlns:a14="http://schemas.microsoft.com/office/drawing/2010/main"/>
              </a:ext>
            </a:extLst>
          </a:blip>
          <a:srcRect b="-1219"/>
          <a:stretch/>
        </p:blipFill>
        <p:spPr>
          <a:xfrm>
            <a:off x="2828449" y="2124944"/>
            <a:ext cx="1505145" cy="1505145"/>
          </a:xfrm>
          <a:prstGeom prst="ellipse">
            <a:avLst/>
          </a:prstGeom>
          <a:effectLst>
            <a:outerShdw blurRad="50800" dist="38100" dir="18900000" sx="99000" sy="99000" algn="bl" rotWithShape="0">
              <a:schemeClr val="tx1">
                <a:alpha val="69000"/>
              </a:schemeClr>
            </a:outerShdw>
          </a:effectLst>
        </p:spPr>
      </p:pic>
      <p:sp>
        <p:nvSpPr>
          <p:cNvPr id="20" name="Rectangle 19">
            <a:extLst>
              <a:ext uri="{FF2B5EF4-FFF2-40B4-BE49-F238E27FC236}">
                <a16:creationId xmlns:a16="http://schemas.microsoft.com/office/drawing/2014/main" id="{51137D4D-2AE5-4F41-8CEC-BD8676162CEF}"/>
              </a:ext>
            </a:extLst>
          </p:cNvPr>
          <p:cNvSpPr/>
          <p:nvPr/>
        </p:nvSpPr>
        <p:spPr>
          <a:xfrm>
            <a:off x="1412111" y="5237273"/>
            <a:ext cx="8229600" cy="660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285750" indent="-285750">
              <a:lnSpc>
                <a:spcPct val="90000"/>
              </a:lnSpc>
              <a:buFont typeface="Arial" panose="020B0604020202020204" pitchFamily="34" charset="0"/>
              <a:buChar char="•"/>
            </a:pPr>
            <a:r>
              <a:rPr lang="en-US" sz="1400" b="1" dirty="0">
                <a:solidFill>
                  <a:schemeClr val="tx1">
                    <a:lumMod val="85000"/>
                  </a:schemeClr>
                </a:solidFill>
                <a:latin typeface="Trebuchet MS" panose="020B0603020202020204" pitchFamily="34" charset="0"/>
              </a:rPr>
              <a:t>Top supercomputers are loaded with GPUs</a:t>
            </a:r>
          </a:p>
          <a:p>
            <a:pPr marL="285750" indent="-285750">
              <a:lnSpc>
                <a:spcPct val="90000"/>
              </a:lnSpc>
              <a:buFont typeface="Arial" panose="020B0604020202020204" pitchFamily="34" charset="0"/>
              <a:buChar char="•"/>
            </a:pPr>
            <a:r>
              <a:rPr lang="en-US" sz="1400" b="1" dirty="0">
                <a:solidFill>
                  <a:schemeClr val="tx1">
                    <a:lumMod val="85000"/>
                  </a:schemeClr>
                </a:solidFill>
                <a:latin typeface="Trebuchet MS" panose="020B0603020202020204" pitchFamily="34" charset="0"/>
              </a:rPr>
              <a:t>This trend is likely to continue</a:t>
            </a:r>
          </a:p>
          <a:p>
            <a:pPr marL="285750" indent="-285750">
              <a:lnSpc>
                <a:spcPct val="90000"/>
              </a:lnSpc>
              <a:buFont typeface="Arial" panose="020B0604020202020204" pitchFamily="34" charset="0"/>
              <a:buChar char="•"/>
            </a:pPr>
            <a:r>
              <a:rPr lang="en-US" sz="1400" b="1" dirty="0">
                <a:solidFill>
                  <a:schemeClr val="tx1">
                    <a:lumMod val="85000"/>
                  </a:schemeClr>
                </a:solidFill>
                <a:latin typeface="Trebuchet MS" panose="020B0603020202020204" pitchFamily="34" charset="0"/>
              </a:rPr>
              <a:t>We need to learn to utilize them</a:t>
            </a:r>
          </a:p>
          <a:p>
            <a:pPr marL="285750" indent="-285750">
              <a:lnSpc>
                <a:spcPct val="90000"/>
              </a:lnSpc>
              <a:buFont typeface="Arial" panose="020B0604020202020204" pitchFamily="34" charset="0"/>
              <a:buChar char="•"/>
            </a:pPr>
            <a:r>
              <a:rPr lang="en-US" sz="1400" b="1" dirty="0">
                <a:solidFill>
                  <a:schemeClr val="tx1">
                    <a:lumMod val="85000"/>
                  </a:schemeClr>
                </a:solidFill>
                <a:latin typeface="Trebuchet MS" panose="020B0603020202020204" pitchFamily="34" charset="0"/>
              </a:rPr>
              <a:t>Finding ways to exploit massive parallelism</a:t>
            </a:r>
          </a:p>
        </p:txBody>
      </p:sp>
    </p:spTree>
    <p:extLst>
      <p:ext uri="{BB962C8B-B14F-4D97-AF65-F5344CB8AC3E}">
        <p14:creationId xmlns:p14="http://schemas.microsoft.com/office/powerpoint/2010/main" val="200540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B1CF3E4-BBA1-1642-8FEE-6E847BEFC5DC}"/>
              </a:ext>
            </a:extLst>
          </p:cNvPr>
          <p:cNvSpPr/>
          <p:nvPr/>
        </p:nvSpPr>
        <p:spPr>
          <a:xfrm>
            <a:off x="4038600" y="0"/>
            <a:ext cx="6934200" cy="6172200"/>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01C97E-0855-3144-85DA-5A38F612448C}"/>
              </a:ext>
            </a:extLst>
          </p:cNvPr>
          <p:cNvSpPr>
            <a:spLocks noGrp="1"/>
          </p:cNvSpPr>
          <p:nvPr>
            <p:ph type="title"/>
          </p:nvPr>
        </p:nvSpPr>
        <p:spPr>
          <a:xfrm>
            <a:off x="274320" y="611093"/>
            <a:ext cx="3486150" cy="590931"/>
          </a:xfrm>
        </p:spPr>
        <p:txBody>
          <a:bodyPr/>
          <a:lstStyle/>
          <a:p>
            <a:r>
              <a:rPr lang="en-US" sz="3200" dirty="0"/>
              <a:t>SOLAR DYNAMICS OBSERVATORY</a:t>
            </a:r>
          </a:p>
        </p:txBody>
      </p:sp>
      <p:sp>
        <p:nvSpPr>
          <p:cNvPr id="3" name="Content Placeholder 2">
            <a:extLst>
              <a:ext uri="{FF2B5EF4-FFF2-40B4-BE49-F238E27FC236}">
                <a16:creationId xmlns:a16="http://schemas.microsoft.com/office/drawing/2014/main" id="{9A57B569-9917-3F44-9CFD-DCCE42D1B4B8}"/>
              </a:ext>
            </a:extLst>
          </p:cNvPr>
          <p:cNvSpPr>
            <a:spLocks noGrp="1"/>
          </p:cNvSpPr>
          <p:nvPr>
            <p:ph idx="1"/>
          </p:nvPr>
        </p:nvSpPr>
        <p:spPr>
          <a:xfrm>
            <a:off x="204221" y="2727237"/>
            <a:ext cx="3626348" cy="3340017"/>
          </a:xfrm>
        </p:spPr>
        <p:txBody>
          <a:bodyPr/>
          <a:lstStyle/>
          <a:p>
            <a:pPr defTabSz="914400"/>
            <a:r>
              <a:rPr lang="en-US" sz="1600" b="1" dirty="0">
                <a:solidFill>
                  <a:schemeClr val="tx1"/>
                </a:solidFill>
              </a:rPr>
              <a:t>SDO: 1.5 Tera-bytes per day</a:t>
            </a:r>
          </a:p>
          <a:p>
            <a:r>
              <a:rPr lang="en-US" sz="1600" b="1" dirty="0">
                <a:solidFill>
                  <a:schemeClr val="tx1"/>
                </a:solidFill>
              </a:rPr>
              <a:t>AIA has 10 wavelength channels</a:t>
            </a:r>
          </a:p>
          <a:p>
            <a:pPr defTabSz="914400"/>
            <a:r>
              <a:rPr lang="en-US" sz="1600" b="1" dirty="0">
                <a:solidFill>
                  <a:schemeClr val="tx1"/>
                </a:solidFill>
              </a:rPr>
              <a:t>150 million images to be labelled</a:t>
            </a:r>
          </a:p>
          <a:p>
            <a:pPr defTabSz="914400"/>
            <a:r>
              <a:rPr lang="en-US" sz="1600" b="1" dirty="0">
                <a:solidFill>
                  <a:schemeClr val="tx1"/>
                </a:solidFill>
              </a:rPr>
              <a:t>30 thousand labelled so far (0.02%)</a:t>
            </a:r>
          </a:p>
          <a:p>
            <a:pPr defTabSz="914400"/>
            <a:r>
              <a:rPr lang="en-US" sz="1600" b="1" dirty="0">
                <a:solidFill>
                  <a:schemeClr val="tx1"/>
                </a:solidFill>
              </a:rPr>
              <a:t>Use these labels to train DL model</a:t>
            </a:r>
          </a:p>
          <a:p>
            <a:pPr defTabSz="914400"/>
            <a:r>
              <a:rPr lang="en-US" sz="1600" b="1" dirty="0">
                <a:solidFill>
                  <a:schemeClr val="tx1"/>
                </a:solidFill>
              </a:rPr>
              <a:t>Apply model remaining images millions of images</a:t>
            </a:r>
          </a:p>
        </p:txBody>
      </p:sp>
      <p:sp>
        <p:nvSpPr>
          <p:cNvPr id="4" name="Text Placeholder 3">
            <a:extLst>
              <a:ext uri="{FF2B5EF4-FFF2-40B4-BE49-F238E27FC236}">
                <a16:creationId xmlns:a16="http://schemas.microsoft.com/office/drawing/2014/main" id="{083B1FF9-B7FE-8648-9705-FCC691E0C1E0}"/>
              </a:ext>
            </a:extLst>
          </p:cNvPr>
          <p:cNvSpPr>
            <a:spLocks noGrp="1"/>
          </p:cNvSpPr>
          <p:nvPr>
            <p:ph type="body" sz="quarter" idx="10"/>
          </p:nvPr>
        </p:nvSpPr>
        <p:spPr>
          <a:xfrm>
            <a:off x="274320" y="1476200"/>
            <a:ext cx="3486150" cy="525463"/>
          </a:xfrm>
        </p:spPr>
        <p:txBody>
          <a:bodyPr/>
          <a:lstStyle/>
          <a:p>
            <a:r>
              <a:rPr lang="en-US" dirty="0"/>
              <a:t>Atmospheric Imaging Assembly</a:t>
            </a:r>
          </a:p>
          <a:p>
            <a:r>
              <a:rPr lang="en-US" dirty="0"/>
              <a:t>NASA Goddard</a:t>
            </a:r>
          </a:p>
        </p:txBody>
      </p:sp>
      <p:grpSp>
        <p:nvGrpSpPr>
          <p:cNvPr id="14" name="Group 13">
            <a:extLst>
              <a:ext uri="{FF2B5EF4-FFF2-40B4-BE49-F238E27FC236}">
                <a16:creationId xmlns:a16="http://schemas.microsoft.com/office/drawing/2014/main" id="{AA9B187E-3CE3-F34B-845B-4F8C0888634D}"/>
              </a:ext>
            </a:extLst>
          </p:cNvPr>
          <p:cNvGrpSpPr/>
          <p:nvPr/>
        </p:nvGrpSpPr>
        <p:grpSpPr>
          <a:xfrm>
            <a:off x="4038600" y="-33242"/>
            <a:ext cx="6934200" cy="6205442"/>
            <a:chOff x="4641852" y="638793"/>
            <a:chExt cx="5805717" cy="5195560"/>
          </a:xfrm>
        </p:grpSpPr>
        <p:pic>
          <p:nvPicPr>
            <p:cNvPr id="12" name="Picture 11">
              <a:extLst>
                <a:ext uri="{FF2B5EF4-FFF2-40B4-BE49-F238E27FC236}">
                  <a16:creationId xmlns:a16="http://schemas.microsoft.com/office/drawing/2014/main" id="{EF928A62-7F66-F145-9891-874F89DD05AA}"/>
                </a:ext>
              </a:extLst>
            </p:cNvPr>
            <p:cNvPicPr>
              <a:picLocks noChangeAspect="1"/>
            </p:cNvPicPr>
            <p:nvPr/>
          </p:nvPicPr>
          <p:blipFill>
            <a:blip r:embed="rId3"/>
            <a:stretch>
              <a:fillRect/>
            </a:stretch>
          </p:blipFill>
          <p:spPr>
            <a:xfrm>
              <a:off x="4641852" y="1480065"/>
              <a:ext cx="5805717" cy="4354288"/>
            </a:xfrm>
            <a:prstGeom prst="rect">
              <a:avLst/>
            </a:prstGeom>
          </p:spPr>
        </p:pic>
        <p:pic>
          <p:nvPicPr>
            <p:cNvPr id="7" name="Picture 6">
              <a:extLst>
                <a:ext uri="{FF2B5EF4-FFF2-40B4-BE49-F238E27FC236}">
                  <a16:creationId xmlns:a16="http://schemas.microsoft.com/office/drawing/2014/main" id="{B72F3C76-E4CC-234B-AA83-BB6BA18D16AD}"/>
                </a:ext>
              </a:extLst>
            </p:cNvPr>
            <p:cNvPicPr>
              <a:picLocks noChangeAspect="1"/>
            </p:cNvPicPr>
            <p:nvPr/>
          </p:nvPicPr>
          <p:blipFill rotWithShape="1">
            <a:blip r:embed="rId4"/>
            <a:srcRect t="10068" b="20012"/>
            <a:stretch/>
          </p:blipFill>
          <p:spPr>
            <a:xfrm>
              <a:off x="4641852" y="666624"/>
              <a:ext cx="5805712" cy="2283404"/>
            </a:xfrm>
            <a:prstGeom prst="rect">
              <a:avLst/>
            </a:prstGeom>
          </p:spPr>
        </p:pic>
        <p:sp>
          <p:nvSpPr>
            <p:cNvPr id="8" name="TextBox 7">
              <a:extLst>
                <a:ext uri="{FF2B5EF4-FFF2-40B4-BE49-F238E27FC236}">
                  <a16:creationId xmlns:a16="http://schemas.microsoft.com/office/drawing/2014/main" id="{4842B178-F0D8-AF41-8326-71B011215579}"/>
                </a:ext>
              </a:extLst>
            </p:cNvPr>
            <p:cNvSpPr txBox="1"/>
            <p:nvPr/>
          </p:nvSpPr>
          <p:spPr>
            <a:xfrm>
              <a:off x="6744535" y="1611475"/>
              <a:ext cx="662362" cy="3693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000" b="1" dirty="0">
                  <a:solidFill>
                    <a:schemeClr val="tx1"/>
                  </a:solidFill>
                  <a:latin typeface="Trebuchet MS" panose="020B0603020202020204" pitchFamily="34" charset="0"/>
                </a:rPr>
                <a:t>SDO</a:t>
              </a:r>
            </a:p>
          </p:txBody>
        </p:sp>
        <p:sp>
          <p:nvSpPr>
            <p:cNvPr id="18" name="TextBox 17">
              <a:extLst>
                <a:ext uri="{FF2B5EF4-FFF2-40B4-BE49-F238E27FC236}">
                  <a16:creationId xmlns:a16="http://schemas.microsoft.com/office/drawing/2014/main" id="{96211229-5604-824A-AFE8-70086FB7883F}"/>
                </a:ext>
              </a:extLst>
            </p:cNvPr>
            <p:cNvSpPr txBox="1"/>
            <p:nvPr/>
          </p:nvSpPr>
          <p:spPr>
            <a:xfrm>
              <a:off x="8272487" y="638793"/>
              <a:ext cx="50206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600" b="1" dirty="0">
                  <a:solidFill>
                    <a:schemeClr val="tx1"/>
                  </a:solidFill>
                  <a:latin typeface="Trebuchet MS" panose="020B0603020202020204" pitchFamily="34" charset="0"/>
                </a:rPr>
                <a:t>AIA</a:t>
              </a:r>
            </a:p>
          </p:txBody>
        </p:sp>
      </p:grpSp>
    </p:spTree>
    <p:extLst>
      <p:ext uri="{BB962C8B-B14F-4D97-AF65-F5344CB8AC3E}">
        <p14:creationId xmlns:p14="http://schemas.microsoft.com/office/powerpoint/2010/main" val="748688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200" y="211773"/>
            <a:ext cx="9976104" cy="590931"/>
          </a:xfrm>
        </p:spPr>
        <p:txBody>
          <a:bodyPr/>
          <a:lstStyle/>
          <a:p>
            <a:r>
              <a:rPr lang="en-US" sz="2800" dirty="0"/>
              <a:t>Five ROADS to GPU COMPUTING</a:t>
            </a:r>
          </a:p>
        </p:txBody>
      </p:sp>
      <p:grpSp>
        <p:nvGrpSpPr>
          <p:cNvPr id="30" name="Group 29">
            <a:extLst>
              <a:ext uri="{FF2B5EF4-FFF2-40B4-BE49-F238E27FC236}">
                <a16:creationId xmlns:a16="http://schemas.microsoft.com/office/drawing/2014/main" id="{574B4FB4-631A-E24A-AC18-A06926308DFE}"/>
              </a:ext>
            </a:extLst>
          </p:cNvPr>
          <p:cNvGrpSpPr/>
          <p:nvPr/>
        </p:nvGrpSpPr>
        <p:grpSpPr>
          <a:xfrm>
            <a:off x="282828" y="1056192"/>
            <a:ext cx="10407145" cy="5343396"/>
            <a:chOff x="236528" y="1056192"/>
            <a:chExt cx="10407145" cy="5343396"/>
          </a:xfrm>
        </p:grpSpPr>
        <p:pic>
          <p:nvPicPr>
            <p:cNvPr id="24" name="Picture 23">
              <a:extLst>
                <a:ext uri="{FF2B5EF4-FFF2-40B4-BE49-F238E27FC236}">
                  <a16:creationId xmlns:a16="http://schemas.microsoft.com/office/drawing/2014/main" id="{8D8341CE-4324-F64E-8DEA-2805FEA4B8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554905">
              <a:off x="3898056" y="3899846"/>
              <a:ext cx="2853391" cy="2499742"/>
            </a:xfrm>
            <a:prstGeom prst="rect">
              <a:avLst/>
            </a:prstGeom>
          </p:spPr>
        </p:pic>
        <p:grpSp>
          <p:nvGrpSpPr>
            <p:cNvPr id="8" name="Group 7">
              <a:extLst>
                <a:ext uri="{FF2B5EF4-FFF2-40B4-BE49-F238E27FC236}">
                  <a16:creationId xmlns:a16="http://schemas.microsoft.com/office/drawing/2014/main" id="{2ED509FE-2DF5-B848-9679-4946DD926AC0}"/>
                </a:ext>
              </a:extLst>
            </p:cNvPr>
            <p:cNvGrpSpPr/>
            <p:nvPr/>
          </p:nvGrpSpPr>
          <p:grpSpPr>
            <a:xfrm>
              <a:off x="1226916" y="3345085"/>
              <a:ext cx="8232820" cy="1354237"/>
              <a:chOff x="1273215" y="3402958"/>
              <a:chExt cx="8232820" cy="1504708"/>
            </a:xfrm>
          </p:grpSpPr>
          <p:sp>
            <p:nvSpPr>
              <p:cNvPr id="5" name="Freeform 4">
                <a:extLst>
                  <a:ext uri="{FF2B5EF4-FFF2-40B4-BE49-F238E27FC236}">
                    <a16:creationId xmlns:a16="http://schemas.microsoft.com/office/drawing/2014/main" id="{F2C5B40A-AF57-EF4E-92B9-5CEBB6AF8159}"/>
                  </a:ext>
                </a:extLst>
              </p:cNvPr>
              <p:cNvSpPr/>
              <p:nvPr/>
            </p:nvSpPr>
            <p:spPr>
              <a:xfrm>
                <a:off x="1273215" y="3414532"/>
                <a:ext cx="4213185" cy="1493134"/>
              </a:xfrm>
              <a:custGeom>
                <a:avLst/>
                <a:gdLst>
                  <a:gd name="connsiteX0" fmla="*/ 0 w 3611301"/>
                  <a:gd name="connsiteY0" fmla="*/ 0 h 1215342"/>
                  <a:gd name="connsiteX1" fmla="*/ 0 w 3611301"/>
                  <a:gd name="connsiteY1" fmla="*/ 335666 h 1215342"/>
                  <a:gd name="connsiteX2" fmla="*/ 3611301 w 3611301"/>
                  <a:gd name="connsiteY2" fmla="*/ 775504 h 1215342"/>
                  <a:gd name="connsiteX3" fmla="*/ 3611301 w 3611301"/>
                  <a:gd name="connsiteY3" fmla="*/ 1215342 h 1215342"/>
                </a:gdLst>
                <a:ahLst/>
                <a:cxnLst>
                  <a:cxn ang="0">
                    <a:pos x="connsiteX0" y="connsiteY0"/>
                  </a:cxn>
                  <a:cxn ang="0">
                    <a:pos x="connsiteX1" y="connsiteY1"/>
                  </a:cxn>
                  <a:cxn ang="0">
                    <a:pos x="connsiteX2" y="connsiteY2"/>
                  </a:cxn>
                  <a:cxn ang="0">
                    <a:pos x="connsiteX3" y="connsiteY3"/>
                  </a:cxn>
                </a:cxnLst>
                <a:rect l="l" t="t" r="r" b="b"/>
                <a:pathLst>
                  <a:path w="3611301" h="1215342">
                    <a:moveTo>
                      <a:pt x="0" y="0"/>
                    </a:moveTo>
                    <a:lnTo>
                      <a:pt x="0" y="335666"/>
                    </a:lnTo>
                    <a:lnTo>
                      <a:pt x="3611301" y="775504"/>
                    </a:lnTo>
                    <a:lnTo>
                      <a:pt x="3611301" y="1215342"/>
                    </a:lnTo>
                  </a:path>
                </a:pathLst>
              </a:custGeom>
              <a:noFill/>
              <a:ln w="127000" cap="rnd">
                <a:solidFill>
                  <a:srgbClr val="92D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94B4438E-B161-F746-A20D-5E3EDB05C0C2}"/>
                  </a:ext>
                </a:extLst>
              </p:cNvPr>
              <p:cNvSpPr/>
              <p:nvPr/>
            </p:nvSpPr>
            <p:spPr>
              <a:xfrm flipH="1">
                <a:off x="5472683" y="3414532"/>
                <a:ext cx="4033352" cy="1493134"/>
              </a:xfrm>
              <a:custGeom>
                <a:avLst/>
                <a:gdLst>
                  <a:gd name="connsiteX0" fmla="*/ 0 w 3611301"/>
                  <a:gd name="connsiteY0" fmla="*/ 0 h 1215342"/>
                  <a:gd name="connsiteX1" fmla="*/ 0 w 3611301"/>
                  <a:gd name="connsiteY1" fmla="*/ 335666 h 1215342"/>
                  <a:gd name="connsiteX2" fmla="*/ 3611301 w 3611301"/>
                  <a:gd name="connsiteY2" fmla="*/ 775504 h 1215342"/>
                  <a:gd name="connsiteX3" fmla="*/ 3611301 w 3611301"/>
                  <a:gd name="connsiteY3" fmla="*/ 1215342 h 1215342"/>
                </a:gdLst>
                <a:ahLst/>
                <a:cxnLst>
                  <a:cxn ang="0">
                    <a:pos x="connsiteX0" y="connsiteY0"/>
                  </a:cxn>
                  <a:cxn ang="0">
                    <a:pos x="connsiteX1" y="connsiteY1"/>
                  </a:cxn>
                  <a:cxn ang="0">
                    <a:pos x="connsiteX2" y="connsiteY2"/>
                  </a:cxn>
                  <a:cxn ang="0">
                    <a:pos x="connsiteX3" y="connsiteY3"/>
                  </a:cxn>
                </a:cxnLst>
                <a:rect l="l" t="t" r="r" b="b"/>
                <a:pathLst>
                  <a:path w="3611301" h="1215342">
                    <a:moveTo>
                      <a:pt x="0" y="0"/>
                    </a:moveTo>
                    <a:lnTo>
                      <a:pt x="0" y="335666"/>
                    </a:lnTo>
                    <a:lnTo>
                      <a:pt x="3611301" y="775504"/>
                    </a:lnTo>
                    <a:lnTo>
                      <a:pt x="3611301" y="1215342"/>
                    </a:lnTo>
                  </a:path>
                </a:pathLst>
              </a:custGeom>
              <a:noFill/>
              <a:ln w="127000" cap="rnd">
                <a:solidFill>
                  <a:srgbClr val="92D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EE9EA109-30BD-E742-BAD3-9E81CF4F9E16}"/>
                  </a:ext>
                </a:extLst>
              </p:cNvPr>
              <p:cNvSpPr/>
              <p:nvPr/>
            </p:nvSpPr>
            <p:spPr>
              <a:xfrm flipH="1">
                <a:off x="5484258" y="3414532"/>
                <a:ext cx="2177480" cy="1493134"/>
              </a:xfrm>
              <a:custGeom>
                <a:avLst/>
                <a:gdLst>
                  <a:gd name="connsiteX0" fmla="*/ 0 w 3611301"/>
                  <a:gd name="connsiteY0" fmla="*/ 0 h 1215342"/>
                  <a:gd name="connsiteX1" fmla="*/ 0 w 3611301"/>
                  <a:gd name="connsiteY1" fmla="*/ 335666 h 1215342"/>
                  <a:gd name="connsiteX2" fmla="*/ 3611301 w 3611301"/>
                  <a:gd name="connsiteY2" fmla="*/ 775504 h 1215342"/>
                  <a:gd name="connsiteX3" fmla="*/ 3611301 w 3611301"/>
                  <a:gd name="connsiteY3" fmla="*/ 1215342 h 1215342"/>
                </a:gdLst>
                <a:ahLst/>
                <a:cxnLst>
                  <a:cxn ang="0">
                    <a:pos x="connsiteX0" y="connsiteY0"/>
                  </a:cxn>
                  <a:cxn ang="0">
                    <a:pos x="connsiteX1" y="connsiteY1"/>
                  </a:cxn>
                  <a:cxn ang="0">
                    <a:pos x="connsiteX2" y="connsiteY2"/>
                  </a:cxn>
                  <a:cxn ang="0">
                    <a:pos x="connsiteX3" y="connsiteY3"/>
                  </a:cxn>
                </a:cxnLst>
                <a:rect l="l" t="t" r="r" b="b"/>
                <a:pathLst>
                  <a:path w="3611301" h="1215342">
                    <a:moveTo>
                      <a:pt x="0" y="0"/>
                    </a:moveTo>
                    <a:lnTo>
                      <a:pt x="0" y="335666"/>
                    </a:lnTo>
                    <a:lnTo>
                      <a:pt x="3611301" y="775504"/>
                    </a:lnTo>
                    <a:lnTo>
                      <a:pt x="3611301" y="1215342"/>
                    </a:lnTo>
                  </a:path>
                </a:pathLst>
              </a:custGeom>
              <a:noFill/>
              <a:ln w="127000" cap="rnd">
                <a:solidFill>
                  <a:schemeClr val="tx2">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B26AAF41-3E94-384A-A10D-6F900BC2452A}"/>
                  </a:ext>
                </a:extLst>
              </p:cNvPr>
              <p:cNvSpPr/>
              <p:nvPr/>
            </p:nvSpPr>
            <p:spPr>
              <a:xfrm>
                <a:off x="3380751" y="3414532"/>
                <a:ext cx="2103507" cy="1493134"/>
              </a:xfrm>
              <a:custGeom>
                <a:avLst/>
                <a:gdLst>
                  <a:gd name="connsiteX0" fmla="*/ 0 w 3611301"/>
                  <a:gd name="connsiteY0" fmla="*/ 0 h 1215342"/>
                  <a:gd name="connsiteX1" fmla="*/ 0 w 3611301"/>
                  <a:gd name="connsiteY1" fmla="*/ 335666 h 1215342"/>
                  <a:gd name="connsiteX2" fmla="*/ 3611301 w 3611301"/>
                  <a:gd name="connsiteY2" fmla="*/ 775504 h 1215342"/>
                  <a:gd name="connsiteX3" fmla="*/ 3611301 w 3611301"/>
                  <a:gd name="connsiteY3" fmla="*/ 1215342 h 1215342"/>
                </a:gdLst>
                <a:ahLst/>
                <a:cxnLst>
                  <a:cxn ang="0">
                    <a:pos x="connsiteX0" y="connsiteY0"/>
                  </a:cxn>
                  <a:cxn ang="0">
                    <a:pos x="connsiteX1" y="connsiteY1"/>
                  </a:cxn>
                  <a:cxn ang="0">
                    <a:pos x="connsiteX2" y="connsiteY2"/>
                  </a:cxn>
                  <a:cxn ang="0">
                    <a:pos x="connsiteX3" y="connsiteY3"/>
                  </a:cxn>
                </a:cxnLst>
                <a:rect l="l" t="t" r="r" b="b"/>
                <a:pathLst>
                  <a:path w="3611301" h="1215342">
                    <a:moveTo>
                      <a:pt x="0" y="0"/>
                    </a:moveTo>
                    <a:lnTo>
                      <a:pt x="0" y="335666"/>
                    </a:lnTo>
                    <a:lnTo>
                      <a:pt x="3611301" y="775504"/>
                    </a:lnTo>
                    <a:lnTo>
                      <a:pt x="3611301" y="1215342"/>
                    </a:lnTo>
                  </a:path>
                </a:pathLst>
              </a:custGeom>
              <a:noFill/>
              <a:ln w="127000" cap="rnd">
                <a:solidFill>
                  <a:schemeClr val="tx2">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15707D09-BA42-A741-9ABA-042DC20442FE}"/>
                  </a:ext>
                </a:extLst>
              </p:cNvPr>
              <p:cNvSpPr/>
              <p:nvPr/>
            </p:nvSpPr>
            <p:spPr>
              <a:xfrm>
                <a:off x="5463251" y="3402958"/>
                <a:ext cx="45719" cy="1493134"/>
              </a:xfrm>
              <a:custGeom>
                <a:avLst/>
                <a:gdLst>
                  <a:gd name="connsiteX0" fmla="*/ 0 w 23149"/>
                  <a:gd name="connsiteY0" fmla="*/ 0 h 1539433"/>
                  <a:gd name="connsiteX1" fmla="*/ 23149 w 23149"/>
                  <a:gd name="connsiteY1" fmla="*/ 1539433 h 1539433"/>
                </a:gdLst>
                <a:ahLst/>
                <a:cxnLst>
                  <a:cxn ang="0">
                    <a:pos x="connsiteX0" y="connsiteY0"/>
                  </a:cxn>
                  <a:cxn ang="0">
                    <a:pos x="connsiteX1" y="connsiteY1"/>
                  </a:cxn>
                </a:cxnLst>
                <a:rect l="l" t="t" r="r" b="b"/>
                <a:pathLst>
                  <a:path w="23149" h="1539433">
                    <a:moveTo>
                      <a:pt x="0" y="0"/>
                    </a:moveTo>
                    <a:lnTo>
                      <a:pt x="23149" y="1539433"/>
                    </a:lnTo>
                  </a:path>
                </a:pathLst>
              </a:custGeom>
              <a:noFill/>
              <a:ln w="127000" cap="rnd">
                <a:solidFill>
                  <a:srgbClr val="92D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E15C3717-4519-D248-92ED-6C92DF7C2D2A}"/>
                </a:ext>
              </a:extLst>
            </p:cNvPr>
            <p:cNvGrpSpPr/>
            <p:nvPr/>
          </p:nvGrpSpPr>
          <p:grpSpPr>
            <a:xfrm>
              <a:off x="236528" y="1083210"/>
              <a:ext cx="10407145" cy="2273450"/>
              <a:chOff x="276288" y="1060058"/>
              <a:chExt cx="11171081" cy="2440333"/>
            </a:xfrm>
          </p:grpSpPr>
          <p:sp>
            <p:nvSpPr>
              <p:cNvPr id="3" name="Rectangle 2">
                <a:extLst>
                  <a:ext uri="{FF2B5EF4-FFF2-40B4-BE49-F238E27FC236}">
                    <a16:creationId xmlns:a16="http://schemas.microsoft.com/office/drawing/2014/main" id="{F66597CC-2485-4A45-987C-35223A9698AD}"/>
                  </a:ext>
                </a:extLst>
              </p:cNvPr>
              <p:cNvSpPr/>
              <p:nvPr/>
            </p:nvSpPr>
            <p:spPr>
              <a:xfrm>
                <a:off x="276288" y="1060060"/>
                <a:ext cx="2189121" cy="2440331"/>
              </a:xfrm>
              <a:prstGeom prst="rect">
                <a:avLst/>
              </a:prstGeom>
              <a:solidFill>
                <a:schemeClr val="tx2"/>
              </a:solidFill>
              <a:ln>
                <a:noFill/>
              </a:ln>
              <a:scene3d>
                <a:camera prst="orthographicFront"/>
                <a:lightRig rig="threePt" dir="t">
                  <a:rot lat="0" lon="0" rev="2400000"/>
                </a:lightRig>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GPU Libraries</a:t>
                </a:r>
              </a:p>
              <a:p>
                <a:pPr algn="ctr"/>
                <a:r>
                  <a:rPr lang="en-US" dirty="0">
                    <a:solidFill>
                      <a:schemeClr val="bg1"/>
                    </a:solidFill>
                  </a:rPr>
                  <a:t>______________</a:t>
                </a:r>
              </a:p>
              <a:p>
                <a:pPr algn="ctr"/>
                <a:endParaRPr lang="en-US" sz="1400" dirty="0"/>
              </a:p>
              <a:p>
                <a:pPr algn="ctr"/>
                <a:r>
                  <a:rPr lang="en-US" sz="1200" b="1" dirty="0"/>
                  <a:t>Drop-in replacement for existing libraries</a:t>
                </a:r>
              </a:p>
              <a:p>
                <a:pPr algn="ctr"/>
                <a:endParaRPr lang="en-US" sz="1200" dirty="0"/>
              </a:p>
              <a:p>
                <a:pPr algn="ctr"/>
                <a:r>
                  <a:rPr lang="en-US" sz="1100" dirty="0" err="1"/>
                  <a:t>cuBLAS</a:t>
                </a:r>
                <a:r>
                  <a:rPr lang="en-US" sz="1100" dirty="0"/>
                  <a:t>, CUDA Math, </a:t>
                </a:r>
                <a:r>
                  <a:rPr lang="en-US" sz="1100" dirty="0" err="1"/>
                  <a:t>cuSPARSE</a:t>
                </a:r>
                <a:r>
                  <a:rPr lang="en-US" sz="1100" dirty="0"/>
                  <a:t>, </a:t>
                </a:r>
                <a:r>
                  <a:rPr lang="en-US" sz="1100" dirty="0" err="1"/>
                  <a:t>cuRAND</a:t>
                </a:r>
                <a:r>
                  <a:rPr lang="en-US" sz="1100" dirty="0"/>
                  <a:t>, </a:t>
                </a:r>
                <a:r>
                  <a:rPr lang="en-US" sz="1100" dirty="0" err="1"/>
                  <a:t>cuSOLVER</a:t>
                </a:r>
                <a:r>
                  <a:rPr lang="en-US" sz="1100" dirty="0"/>
                  <a:t>, </a:t>
                </a:r>
                <a:r>
                  <a:rPr lang="en-US" sz="1100" dirty="0" err="1"/>
                  <a:t>nvGRAPH</a:t>
                </a:r>
                <a:r>
                  <a:rPr lang="en-US" sz="1100" dirty="0"/>
                  <a:t>, </a:t>
                </a:r>
                <a:r>
                  <a:rPr lang="en-US" sz="1100" dirty="0" err="1"/>
                  <a:t>cuDNN</a:t>
                </a:r>
                <a:r>
                  <a:rPr lang="en-US" sz="1100" dirty="0"/>
                  <a:t>, </a:t>
                </a:r>
                <a:r>
                  <a:rPr lang="en-US" sz="1100" dirty="0" err="1"/>
                  <a:t>cuFFT</a:t>
                </a:r>
                <a:r>
                  <a:rPr lang="en-US" sz="1100" dirty="0"/>
                  <a:t>, Thrust</a:t>
                </a:r>
              </a:p>
            </p:txBody>
          </p:sp>
          <p:sp>
            <p:nvSpPr>
              <p:cNvPr id="15" name="Rectangle 14">
                <a:extLst>
                  <a:ext uri="{FF2B5EF4-FFF2-40B4-BE49-F238E27FC236}">
                    <a16:creationId xmlns:a16="http://schemas.microsoft.com/office/drawing/2014/main" id="{D61AC1C3-0E9D-EC42-A79C-E6B5B8D376F2}"/>
                  </a:ext>
                </a:extLst>
              </p:cNvPr>
              <p:cNvSpPr/>
              <p:nvPr/>
            </p:nvSpPr>
            <p:spPr>
              <a:xfrm>
                <a:off x="2546432" y="1060058"/>
                <a:ext cx="2164467" cy="2440332"/>
              </a:xfrm>
              <a:prstGeom prst="rect">
                <a:avLst/>
              </a:prstGeom>
              <a:solidFill>
                <a:schemeClr val="tx2">
                  <a:lumMod val="75000"/>
                </a:schemeClr>
              </a:solidFill>
              <a:ln>
                <a:noFill/>
              </a:ln>
              <a:scene3d>
                <a:camera prst="orthographicFront"/>
                <a:lightRig rig="threePt" dir="t">
                  <a:rot lat="0" lon="0" rev="2400000"/>
                </a:lightRig>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OPEN-ACC</a:t>
                </a:r>
              </a:p>
              <a:p>
                <a:pPr algn="ctr"/>
                <a:r>
                  <a:rPr lang="en-US" dirty="0">
                    <a:solidFill>
                      <a:schemeClr val="bg1"/>
                    </a:solidFill>
                  </a:rPr>
                  <a:t>______________</a:t>
                </a:r>
              </a:p>
              <a:p>
                <a:pPr algn="ctr"/>
                <a:endParaRPr lang="en-US" sz="1400" dirty="0"/>
              </a:p>
              <a:p>
                <a:pPr algn="ctr"/>
                <a:r>
                  <a:rPr lang="en-US" sz="1200" b="1" dirty="0"/>
                  <a:t>Comment-based </a:t>
                </a:r>
              </a:p>
              <a:p>
                <a:pPr algn="ctr"/>
                <a:r>
                  <a:rPr lang="en-US" sz="1200" b="1" dirty="0"/>
                  <a:t>directives in</a:t>
                </a:r>
              </a:p>
              <a:p>
                <a:pPr algn="ctr"/>
                <a:r>
                  <a:rPr lang="en-US" sz="1200" b="1" dirty="0"/>
                  <a:t>C / C++ / Fortran</a:t>
                </a:r>
              </a:p>
              <a:p>
                <a:pPr algn="ctr"/>
                <a:endParaRPr lang="en-US" sz="1200" b="1" dirty="0"/>
              </a:p>
              <a:p>
                <a:pPr algn="ctr"/>
                <a:r>
                  <a:rPr lang="en-US" sz="1200" dirty="0"/>
                  <a:t>Single source code parallelization for multiple architectures</a:t>
                </a:r>
              </a:p>
            </p:txBody>
          </p:sp>
          <p:sp>
            <p:nvSpPr>
              <p:cNvPr id="19" name="Rectangle 18">
                <a:extLst>
                  <a:ext uri="{FF2B5EF4-FFF2-40B4-BE49-F238E27FC236}">
                    <a16:creationId xmlns:a16="http://schemas.microsoft.com/office/drawing/2014/main" id="{E1647C08-3B18-864D-AFEB-17C81953AAA4}"/>
                  </a:ext>
                </a:extLst>
              </p:cNvPr>
              <p:cNvSpPr/>
              <p:nvPr/>
            </p:nvSpPr>
            <p:spPr>
              <a:xfrm>
                <a:off x="4791922" y="1060058"/>
                <a:ext cx="2164467" cy="2440332"/>
              </a:xfrm>
              <a:prstGeom prst="rect">
                <a:avLst/>
              </a:prstGeom>
              <a:solidFill>
                <a:schemeClr val="tx2"/>
              </a:solidFill>
              <a:ln>
                <a:noFill/>
              </a:ln>
              <a:scene3d>
                <a:camera prst="orthographicFront"/>
                <a:lightRig rig="threePt" dir="t">
                  <a:rot lat="0" lon="0" rev="2400000"/>
                </a:lightRig>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CUDA</a:t>
                </a:r>
              </a:p>
              <a:p>
                <a:pPr algn="ctr"/>
                <a:r>
                  <a:rPr lang="en-US" dirty="0">
                    <a:solidFill>
                      <a:schemeClr val="bg1"/>
                    </a:solidFill>
                  </a:rPr>
                  <a:t>______________</a:t>
                </a:r>
              </a:p>
              <a:p>
                <a:pPr algn="ctr"/>
                <a:endParaRPr lang="en-US" sz="1400" dirty="0"/>
              </a:p>
              <a:p>
                <a:pPr algn="ctr"/>
                <a:r>
                  <a:rPr lang="en-US" sz="1200" b="1" dirty="0"/>
                  <a:t>Parallel Programming Model for GPUs in C, C++, Fortran, Python, MATLAB</a:t>
                </a:r>
              </a:p>
              <a:p>
                <a:pPr algn="ctr"/>
                <a:endParaRPr lang="en-US" sz="1200" b="1" dirty="0"/>
              </a:p>
              <a:p>
                <a:pPr algn="ctr"/>
                <a:endParaRPr lang="en-US" sz="1200" dirty="0"/>
              </a:p>
              <a:p>
                <a:pPr algn="ctr"/>
                <a:r>
                  <a:rPr lang="en-US" sz="1200" dirty="0"/>
                  <a:t>Specialized Kernels for general purpose GPU</a:t>
                </a:r>
              </a:p>
            </p:txBody>
          </p:sp>
          <p:sp>
            <p:nvSpPr>
              <p:cNvPr id="20" name="Rectangle 19">
                <a:extLst>
                  <a:ext uri="{FF2B5EF4-FFF2-40B4-BE49-F238E27FC236}">
                    <a16:creationId xmlns:a16="http://schemas.microsoft.com/office/drawing/2014/main" id="{72ED279E-D737-9B49-98C3-593A5C1F4FF7}"/>
                  </a:ext>
                </a:extLst>
              </p:cNvPr>
              <p:cNvSpPr/>
              <p:nvPr/>
            </p:nvSpPr>
            <p:spPr>
              <a:xfrm>
                <a:off x="7037412" y="1060058"/>
                <a:ext cx="2164467" cy="2440333"/>
              </a:xfrm>
              <a:prstGeom prst="rect">
                <a:avLst/>
              </a:prstGeom>
              <a:solidFill>
                <a:schemeClr val="tx2">
                  <a:lumMod val="75000"/>
                </a:schemeClr>
              </a:solidFill>
              <a:ln>
                <a:noFill/>
              </a:ln>
              <a:scene3d>
                <a:camera prst="orthographicFront"/>
                <a:lightRig rig="threePt" dir="t">
                  <a:rot lat="0" lon="0" rev="2400000"/>
                </a:lightRig>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RAPIDS</a:t>
                </a:r>
              </a:p>
              <a:p>
                <a:pPr algn="ctr"/>
                <a:r>
                  <a:rPr lang="en-US" dirty="0">
                    <a:solidFill>
                      <a:schemeClr val="bg1"/>
                    </a:solidFill>
                  </a:rPr>
                  <a:t>______________</a:t>
                </a:r>
              </a:p>
              <a:p>
                <a:pPr algn="ctr"/>
                <a:endParaRPr lang="en-US" sz="1400" dirty="0"/>
              </a:p>
              <a:p>
                <a:pPr algn="ctr"/>
                <a:r>
                  <a:rPr lang="en-US" sz="1200" b="1" dirty="0"/>
                  <a:t>GPU Acceleration of</a:t>
                </a:r>
              </a:p>
              <a:p>
                <a:pPr algn="ctr"/>
                <a:r>
                  <a:rPr lang="en-US" sz="1200" b="1" dirty="0"/>
                  <a:t>Traditional Machine Learning</a:t>
                </a:r>
              </a:p>
              <a:p>
                <a:pPr algn="ctr"/>
                <a:endParaRPr lang="en-US" sz="1200" b="1" dirty="0"/>
              </a:p>
              <a:p>
                <a:pPr algn="ctr"/>
                <a:endParaRPr lang="en-US" sz="1200" dirty="0"/>
              </a:p>
              <a:p>
                <a:pPr algn="ctr"/>
                <a:r>
                  <a:rPr lang="en-US" sz="1200" dirty="0"/>
                  <a:t>Accelerate </a:t>
                </a:r>
                <a:r>
                  <a:rPr lang="en-US" sz="1200" dirty="0" err="1"/>
                  <a:t>Scikit</a:t>
                </a:r>
                <a:r>
                  <a:rPr lang="en-US" sz="1200" dirty="0"/>
                  <a:t>-Learn style ML algorithms</a:t>
                </a:r>
              </a:p>
            </p:txBody>
          </p:sp>
          <p:sp>
            <p:nvSpPr>
              <p:cNvPr id="21" name="Rectangle 20">
                <a:extLst>
                  <a:ext uri="{FF2B5EF4-FFF2-40B4-BE49-F238E27FC236}">
                    <a16:creationId xmlns:a16="http://schemas.microsoft.com/office/drawing/2014/main" id="{9310D44D-6336-6147-A75D-51C8CCF72904}"/>
                  </a:ext>
                </a:extLst>
              </p:cNvPr>
              <p:cNvSpPr/>
              <p:nvPr/>
            </p:nvSpPr>
            <p:spPr>
              <a:xfrm>
                <a:off x="9282902" y="1060058"/>
                <a:ext cx="2164467" cy="2440333"/>
              </a:xfrm>
              <a:prstGeom prst="rect">
                <a:avLst/>
              </a:prstGeom>
              <a:solidFill>
                <a:schemeClr val="tx2"/>
              </a:solidFill>
              <a:ln>
                <a:noFill/>
              </a:ln>
              <a:scene3d>
                <a:camera prst="orthographicFront"/>
                <a:lightRig rig="threePt" dir="t">
                  <a:rot lat="0" lon="0" rev="2400000"/>
                </a:lightRig>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DEEP LEARNING</a:t>
                </a:r>
              </a:p>
              <a:p>
                <a:pPr algn="ctr"/>
                <a:r>
                  <a:rPr lang="en-US" dirty="0">
                    <a:solidFill>
                      <a:schemeClr val="bg1"/>
                    </a:solidFill>
                  </a:rPr>
                  <a:t>______________</a:t>
                </a:r>
              </a:p>
              <a:p>
                <a:pPr algn="ctr"/>
                <a:endParaRPr lang="en-US" sz="1400" dirty="0"/>
              </a:p>
              <a:p>
                <a:pPr algn="ctr"/>
                <a:r>
                  <a:rPr lang="en-US" sz="1200" b="1" dirty="0"/>
                  <a:t>GPU accelerated deep learning frameworks</a:t>
                </a:r>
              </a:p>
              <a:p>
                <a:pPr algn="ctr"/>
                <a:r>
                  <a:rPr lang="en-US" sz="1200" b="1" dirty="0"/>
                  <a:t>TensorFlow, </a:t>
                </a:r>
                <a:r>
                  <a:rPr lang="en-US" sz="1200" b="1" dirty="0" err="1"/>
                  <a:t>Pytorch</a:t>
                </a:r>
                <a:endParaRPr lang="en-US" sz="1200" b="1" dirty="0"/>
              </a:p>
              <a:p>
                <a:pPr algn="ctr"/>
                <a:endParaRPr lang="en-US" sz="1200" b="1" dirty="0"/>
              </a:p>
              <a:p>
                <a:pPr algn="ctr"/>
                <a:r>
                  <a:rPr lang="en-US" sz="1200" dirty="0"/>
                  <a:t>Build GPU-accelerated functions directly </a:t>
                </a:r>
              </a:p>
              <a:p>
                <a:pPr algn="ctr"/>
                <a:r>
                  <a:rPr lang="en-US" sz="1200" dirty="0"/>
                  <a:t>from data</a:t>
                </a:r>
              </a:p>
            </p:txBody>
          </p:sp>
        </p:grpSp>
        <p:sp>
          <p:nvSpPr>
            <p:cNvPr id="29" name="Rectangle 28">
              <a:extLst>
                <a:ext uri="{FF2B5EF4-FFF2-40B4-BE49-F238E27FC236}">
                  <a16:creationId xmlns:a16="http://schemas.microsoft.com/office/drawing/2014/main" id="{00F44469-7150-AC43-BE46-5E9131FE79F5}"/>
                </a:ext>
              </a:extLst>
            </p:cNvPr>
            <p:cNvSpPr/>
            <p:nvPr/>
          </p:nvSpPr>
          <p:spPr>
            <a:xfrm>
              <a:off x="8604253" y="1056192"/>
              <a:ext cx="2039419" cy="233518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4667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6B7F193-6EF1-4213-B067-16D2666E8AE7}"/>
              </a:ext>
            </a:extLst>
          </p:cNvPr>
          <p:cNvSpPr txBox="1"/>
          <p:nvPr/>
        </p:nvSpPr>
        <p:spPr>
          <a:xfrm>
            <a:off x="8017416" y="4621536"/>
            <a:ext cx="2564675"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lnSpc>
                <a:spcPct val="90000"/>
              </a:lnSpc>
            </a:pPr>
            <a:r>
              <a:rPr lang="en-US" sz="1400" b="1" dirty="0">
                <a:solidFill>
                  <a:schemeClr val="tx1"/>
                </a:solidFill>
                <a:latin typeface="Trebuchet MS" panose="020B0603020202020204" pitchFamily="34" charset="0"/>
              </a:rPr>
              <a:t>Mix freely with conventional software and algorithms</a:t>
            </a:r>
            <a:endParaRPr lang="en-US" sz="1100" b="1" dirty="0">
              <a:solidFill>
                <a:schemeClr val="tx1"/>
              </a:solidFill>
              <a:latin typeface="Trebuchet MS" panose="020B0603020202020204" pitchFamily="34" charset="0"/>
            </a:endParaRPr>
          </a:p>
        </p:txBody>
      </p:sp>
      <p:sp>
        <p:nvSpPr>
          <p:cNvPr id="2" name="Title 1"/>
          <p:cNvSpPr>
            <a:spLocks noGrp="1"/>
          </p:cNvSpPr>
          <p:nvPr>
            <p:ph type="title"/>
          </p:nvPr>
        </p:nvSpPr>
        <p:spPr>
          <a:xfrm>
            <a:off x="484632" y="417341"/>
            <a:ext cx="9976104" cy="590931"/>
          </a:xfrm>
        </p:spPr>
        <p:txBody>
          <a:bodyPr/>
          <a:lstStyle/>
          <a:p>
            <a:r>
              <a:rPr lang="en-US" sz="2800" dirty="0"/>
              <a:t>Deep learning = SOFTWARE, BY EXAMPLE</a:t>
            </a:r>
          </a:p>
        </p:txBody>
      </p:sp>
      <p:sp>
        <p:nvSpPr>
          <p:cNvPr id="17" name="Text Placeholder 16"/>
          <p:cNvSpPr>
            <a:spLocks noGrp="1"/>
          </p:cNvSpPr>
          <p:nvPr>
            <p:ph type="body" sz="quarter" idx="10"/>
          </p:nvPr>
        </p:nvSpPr>
        <p:spPr>
          <a:xfrm>
            <a:off x="484631" y="939448"/>
            <a:ext cx="10097459" cy="525463"/>
          </a:xfrm>
        </p:spPr>
        <p:txBody>
          <a:bodyPr/>
          <a:lstStyle/>
          <a:p>
            <a:r>
              <a:rPr lang="en-US" dirty="0"/>
              <a:t>Supervised deep Learning builds functions from input/output pairs</a:t>
            </a:r>
          </a:p>
          <a:p>
            <a:endParaRPr lang="en-US" dirty="0"/>
          </a:p>
        </p:txBody>
      </p:sp>
      <p:grpSp>
        <p:nvGrpSpPr>
          <p:cNvPr id="7" name="Group 6">
            <a:extLst>
              <a:ext uri="{FF2B5EF4-FFF2-40B4-BE49-F238E27FC236}">
                <a16:creationId xmlns:a16="http://schemas.microsoft.com/office/drawing/2014/main" id="{E27A5F42-F49C-E747-9898-48150C2590DA}"/>
              </a:ext>
            </a:extLst>
          </p:cNvPr>
          <p:cNvGrpSpPr/>
          <p:nvPr/>
        </p:nvGrpSpPr>
        <p:grpSpPr>
          <a:xfrm>
            <a:off x="400706" y="1789459"/>
            <a:ext cx="2685821" cy="3506108"/>
            <a:chOff x="400706" y="1789459"/>
            <a:chExt cx="2685821" cy="3506108"/>
          </a:xfrm>
        </p:grpSpPr>
        <p:sp>
          <p:nvSpPr>
            <p:cNvPr id="9" name="TextBox 8">
              <a:extLst>
                <a:ext uri="{FF2B5EF4-FFF2-40B4-BE49-F238E27FC236}">
                  <a16:creationId xmlns:a16="http://schemas.microsoft.com/office/drawing/2014/main" id="{4A8E5EE9-3F1A-4A79-8E52-E633D49142D2}"/>
                </a:ext>
              </a:extLst>
            </p:cNvPr>
            <p:cNvSpPr txBox="1"/>
            <p:nvPr/>
          </p:nvSpPr>
          <p:spPr>
            <a:xfrm>
              <a:off x="484632" y="4621536"/>
              <a:ext cx="2559487" cy="674031"/>
            </a:xfrm>
            <a:prstGeom prst="rect">
              <a:avLst/>
            </a:prstGeom>
            <a:noFill/>
            <a:ln w="63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lnSpc>
                  <a:spcPct val="90000"/>
                </a:lnSpc>
              </a:pPr>
              <a:r>
                <a:rPr lang="en-US" sz="1400" b="1" dirty="0">
                  <a:solidFill>
                    <a:schemeClr val="tx1"/>
                  </a:solidFill>
                  <a:latin typeface="Trebuchet MS" panose="020B0603020202020204" pitchFamily="34" charset="0"/>
                </a:rPr>
                <a:t>Functions are the building blocks of software. DL can approximate any function.</a:t>
              </a:r>
            </a:p>
          </p:txBody>
        </p:sp>
        <p:pic>
          <p:nvPicPr>
            <p:cNvPr id="21" name="Picture 20">
              <a:extLst>
                <a:ext uri="{FF2B5EF4-FFF2-40B4-BE49-F238E27FC236}">
                  <a16:creationId xmlns:a16="http://schemas.microsoft.com/office/drawing/2014/main" id="{F27F4837-17C4-4D21-BB67-2ABB3F5A1407}"/>
                </a:ext>
              </a:extLst>
            </p:cNvPr>
            <p:cNvPicPr preferRelativeResize="0">
              <a:picLocks/>
            </p:cNvPicPr>
            <p:nvPr/>
          </p:nvPicPr>
          <p:blipFill>
            <a:blip r:embed="rId3"/>
            <a:stretch>
              <a:fillRect/>
            </a:stretch>
          </p:blipFill>
          <p:spPr>
            <a:xfrm>
              <a:off x="400706" y="1789459"/>
              <a:ext cx="2685821" cy="2832077"/>
            </a:xfrm>
            <a:prstGeom prst="rect">
              <a:avLst/>
            </a:prstGeom>
            <a:ln w="28575">
              <a:noFill/>
            </a:ln>
            <a:scene3d>
              <a:camera prst="orthographicFront"/>
              <a:lightRig rig="threePt" dir="t"/>
            </a:scene3d>
            <a:sp3d>
              <a:bevelT/>
            </a:sp3d>
          </p:spPr>
        </p:pic>
      </p:grpSp>
      <p:pic>
        <p:nvPicPr>
          <p:cNvPr id="36" name="Picture 35">
            <a:extLst>
              <a:ext uri="{FF2B5EF4-FFF2-40B4-BE49-F238E27FC236}">
                <a16:creationId xmlns:a16="http://schemas.microsoft.com/office/drawing/2014/main" id="{AF5DF572-2331-4C4D-B4AE-0EE6F058230B}"/>
              </a:ext>
            </a:extLst>
          </p:cNvPr>
          <p:cNvPicPr preferRelativeResize="0">
            <a:picLocks/>
          </p:cNvPicPr>
          <p:nvPr/>
        </p:nvPicPr>
        <p:blipFill rotWithShape="1">
          <a:blip r:embed="rId4"/>
          <a:srcRect l="809" t="-460"/>
          <a:stretch/>
        </p:blipFill>
        <p:spPr>
          <a:xfrm>
            <a:off x="8074855" y="1836540"/>
            <a:ext cx="2552391" cy="2724435"/>
          </a:xfrm>
          <a:prstGeom prst="rect">
            <a:avLst/>
          </a:prstGeom>
          <a:ln w="19050">
            <a:noFill/>
          </a:ln>
          <a:scene3d>
            <a:camera prst="orthographicFront"/>
            <a:lightRig rig="threePt" dir="t"/>
          </a:scene3d>
          <a:sp3d>
            <a:bevelT/>
          </a:sp3d>
        </p:spPr>
      </p:pic>
      <p:grpSp>
        <p:nvGrpSpPr>
          <p:cNvPr id="5" name="Group 4">
            <a:extLst>
              <a:ext uri="{FF2B5EF4-FFF2-40B4-BE49-F238E27FC236}">
                <a16:creationId xmlns:a16="http://schemas.microsoft.com/office/drawing/2014/main" id="{6D935D61-E163-2548-8B5B-A8F9289F8B63}"/>
              </a:ext>
            </a:extLst>
          </p:cNvPr>
          <p:cNvGrpSpPr/>
          <p:nvPr/>
        </p:nvGrpSpPr>
        <p:grpSpPr>
          <a:xfrm>
            <a:off x="3122473" y="1836540"/>
            <a:ext cx="4839167" cy="3071228"/>
            <a:chOff x="3122473" y="1836540"/>
            <a:chExt cx="4839167" cy="3071228"/>
          </a:xfrm>
        </p:grpSpPr>
        <p:sp>
          <p:nvSpPr>
            <p:cNvPr id="18" name="Rectangle 17">
              <a:extLst>
                <a:ext uri="{FF2B5EF4-FFF2-40B4-BE49-F238E27FC236}">
                  <a16:creationId xmlns:a16="http://schemas.microsoft.com/office/drawing/2014/main" id="{EAF6B6BA-2EB4-6D4D-B2E0-845E8859AA3F}"/>
                </a:ext>
              </a:extLst>
            </p:cNvPr>
            <p:cNvSpPr/>
            <p:nvPr/>
          </p:nvSpPr>
          <p:spPr>
            <a:xfrm>
              <a:off x="3140780" y="1836540"/>
              <a:ext cx="4820860" cy="2726836"/>
            </a:xfrm>
            <a:prstGeom prst="rect">
              <a:avLst/>
            </a:prstGeom>
            <a:gradFill flip="none" rotWithShape="1">
              <a:gsLst>
                <a:gs pos="0">
                  <a:schemeClr val="tx2">
                    <a:lumMod val="60000"/>
                    <a:lumOff val="40000"/>
                  </a:schemeClr>
                </a:gs>
                <a:gs pos="46000">
                  <a:srgbClr val="00B050"/>
                </a:gs>
                <a:gs pos="100000">
                  <a:schemeClr val="tx2">
                    <a:lumMod val="50000"/>
                  </a:schemeClr>
                </a:gs>
              </a:gsLst>
              <a:path path="circle">
                <a:fillToRect l="100000" t="100000"/>
              </a:path>
              <a:tileRect r="-100000" b="-100000"/>
            </a:gradFill>
            <a:ln w="19050">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8ED3CC78-EAF5-4E5A-BE91-354BF9C66AB6}"/>
                </a:ext>
              </a:extLst>
            </p:cNvPr>
            <p:cNvSpPr txBox="1"/>
            <p:nvPr/>
          </p:nvSpPr>
          <p:spPr>
            <a:xfrm>
              <a:off x="3122473" y="4621536"/>
              <a:ext cx="4816589" cy="286232"/>
            </a:xfrm>
            <a:prstGeom prst="rect">
              <a:avLst/>
            </a:prstGeom>
            <a:noFill/>
            <a:ln w="6350">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lnSpc>
                  <a:spcPct val="90000"/>
                </a:lnSpc>
              </a:pPr>
              <a:r>
                <a:rPr lang="en-US" sz="1400" b="1" dirty="0">
                  <a:solidFill>
                    <a:schemeClr val="tx1"/>
                  </a:solidFill>
                  <a:latin typeface="Trebuchet MS" panose="020B0603020202020204" pitchFamily="34" charset="0"/>
                </a:rPr>
                <a:t>DL builds complex functions from a set of examples.</a:t>
              </a:r>
              <a:endParaRPr lang="en-US" sz="1100" b="1" dirty="0">
                <a:solidFill>
                  <a:schemeClr val="tx1"/>
                </a:solidFill>
                <a:latin typeface="Trebuchet MS" panose="020B0603020202020204" pitchFamily="34" charset="0"/>
              </a:endParaRPr>
            </a:p>
          </p:txBody>
        </p:sp>
        <p:grpSp>
          <p:nvGrpSpPr>
            <p:cNvPr id="19" name="Group 18">
              <a:extLst>
                <a:ext uri="{FF2B5EF4-FFF2-40B4-BE49-F238E27FC236}">
                  <a16:creationId xmlns:a16="http://schemas.microsoft.com/office/drawing/2014/main" id="{63859CC5-74D5-C44C-B7AF-7F778F98DDB6}"/>
                </a:ext>
              </a:extLst>
            </p:cNvPr>
            <p:cNvGrpSpPr/>
            <p:nvPr/>
          </p:nvGrpSpPr>
          <p:grpSpPr>
            <a:xfrm>
              <a:off x="3375034" y="1964855"/>
              <a:ext cx="4277587" cy="2506877"/>
              <a:chOff x="2930199" y="2247782"/>
              <a:chExt cx="4277587" cy="2542465"/>
            </a:xfrm>
          </p:grpSpPr>
          <p:pic>
            <p:nvPicPr>
              <p:cNvPr id="4" name="Picture 3">
                <a:extLst>
                  <a:ext uri="{FF2B5EF4-FFF2-40B4-BE49-F238E27FC236}">
                    <a16:creationId xmlns:a16="http://schemas.microsoft.com/office/drawing/2014/main" id="{3390ABD7-8131-E64A-B54C-D05E7287E20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210726" y="2582804"/>
                <a:ext cx="822408" cy="845253"/>
              </a:xfrm>
              <a:prstGeom prst="rect">
                <a:avLst/>
              </a:prstGeom>
              <a:ln>
                <a:noFill/>
              </a:ln>
              <a:effectLst>
                <a:outerShdw blurRad="50800" dist="38100" dir="2700000" algn="tl" rotWithShape="0">
                  <a:prstClr val="black"/>
                </a:outerShdw>
              </a:effectLst>
              <a:scene3d>
                <a:camera prst="orthographicFront"/>
                <a:lightRig rig="threePt" dir="t"/>
              </a:scene3d>
              <a:sp3d>
                <a:bevelT w="38100" h="38100"/>
              </a:sp3d>
            </p:spPr>
          </p:pic>
          <p:pic>
            <p:nvPicPr>
              <p:cNvPr id="6" name="Picture 5">
                <a:extLst>
                  <a:ext uri="{FF2B5EF4-FFF2-40B4-BE49-F238E27FC236}">
                    <a16:creationId xmlns:a16="http://schemas.microsoft.com/office/drawing/2014/main" id="{2CD7C4BF-1B6F-4244-B20A-17DD53EADCC3}"/>
                  </a:ext>
                </a:extLst>
              </p:cNvPr>
              <p:cNvPicPr>
                <a:picLocks noChangeAspect="1"/>
              </p:cNvPicPr>
              <p:nvPr/>
            </p:nvPicPr>
            <p:blipFill>
              <a:blip r:embed="rId7"/>
              <a:stretch>
                <a:fillRect/>
              </a:stretch>
            </p:blipFill>
            <p:spPr>
              <a:xfrm>
                <a:off x="3210726" y="3542806"/>
                <a:ext cx="856488" cy="856488"/>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a:bevelT w="38100" h="38100"/>
              </a:sp3d>
            </p:spPr>
          </p:pic>
          <p:sp>
            <p:nvSpPr>
              <p:cNvPr id="11" name="TextBox 10">
                <a:extLst>
                  <a:ext uri="{FF2B5EF4-FFF2-40B4-BE49-F238E27FC236}">
                    <a16:creationId xmlns:a16="http://schemas.microsoft.com/office/drawing/2014/main" id="{19B0E8B5-D998-B74A-AE4F-14A1619C2578}"/>
                  </a:ext>
                </a:extLst>
              </p:cNvPr>
              <p:cNvSpPr txBox="1"/>
              <p:nvPr/>
            </p:nvSpPr>
            <p:spPr>
              <a:xfrm>
                <a:off x="3152218" y="2247782"/>
                <a:ext cx="1257075" cy="346482"/>
              </a:xfrm>
              <a:prstGeom prst="rect">
                <a:avLst/>
              </a:prstGeom>
              <a:noFill/>
              <a:ln w="6350">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Hurricane</a:t>
                </a:r>
              </a:p>
            </p:txBody>
          </p:sp>
          <p:sp>
            <p:nvSpPr>
              <p:cNvPr id="20" name="TextBox 19">
                <a:extLst>
                  <a:ext uri="{FF2B5EF4-FFF2-40B4-BE49-F238E27FC236}">
                    <a16:creationId xmlns:a16="http://schemas.microsoft.com/office/drawing/2014/main" id="{BD3D35FC-E780-C243-8C2D-B795C53098F4}"/>
                  </a:ext>
                </a:extLst>
              </p:cNvPr>
              <p:cNvSpPr txBox="1"/>
              <p:nvPr/>
            </p:nvSpPr>
            <p:spPr>
              <a:xfrm>
                <a:off x="2930199" y="4443765"/>
                <a:ext cx="1701108" cy="346482"/>
              </a:xfrm>
              <a:prstGeom prst="rect">
                <a:avLst/>
              </a:prstGeom>
              <a:noFill/>
              <a:ln w="6350">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Not Hurricane</a:t>
                </a:r>
              </a:p>
            </p:txBody>
          </p:sp>
          <p:sp>
            <p:nvSpPr>
              <p:cNvPr id="12" name="Rounded Rectangle 11">
                <a:extLst>
                  <a:ext uri="{FF2B5EF4-FFF2-40B4-BE49-F238E27FC236}">
                    <a16:creationId xmlns:a16="http://schemas.microsoft.com/office/drawing/2014/main" id="{54CCAB8F-BC92-5D49-A589-1EFC103BB9E9}"/>
                  </a:ext>
                </a:extLst>
              </p:cNvPr>
              <p:cNvSpPr/>
              <p:nvPr/>
            </p:nvSpPr>
            <p:spPr>
              <a:xfrm>
                <a:off x="5690836" y="3081806"/>
                <a:ext cx="1516950" cy="921999"/>
              </a:xfrm>
              <a:prstGeom prst="roundRect">
                <a:avLst/>
              </a:prstGeom>
              <a:solidFill>
                <a:schemeClr val="tx1"/>
              </a:soli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HURRICANE</a:t>
                </a:r>
              </a:p>
              <a:p>
                <a:pPr algn="ctr"/>
                <a:r>
                  <a:rPr lang="en-US" sz="1400" b="1" dirty="0">
                    <a:solidFill>
                      <a:schemeClr val="bg1"/>
                    </a:solidFill>
                  </a:rPr>
                  <a:t>DETECTOR</a:t>
                </a:r>
              </a:p>
            </p:txBody>
          </p:sp>
          <p:sp>
            <p:nvSpPr>
              <p:cNvPr id="13" name="Down Arrow 12">
                <a:extLst>
                  <a:ext uri="{FF2B5EF4-FFF2-40B4-BE49-F238E27FC236}">
                    <a16:creationId xmlns:a16="http://schemas.microsoft.com/office/drawing/2014/main" id="{7BA8F6A3-FC33-D744-B27B-6F15151B9F88}"/>
                  </a:ext>
                </a:extLst>
              </p:cNvPr>
              <p:cNvSpPr/>
              <p:nvPr/>
            </p:nvSpPr>
            <p:spPr>
              <a:xfrm rot="16200000">
                <a:off x="4561548" y="2878471"/>
                <a:ext cx="657224" cy="1321346"/>
              </a:xfrm>
              <a:prstGeom prst="downArrow">
                <a:avLst/>
              </a:prstGeom>
              <a:solidFill>
                <a:schemeClr val="tx1"/>
              </a:soli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9269123-B497-074E-9310-EB929F990A91}"/>
                  </a:ext>
                </a:extLst>
              </p:cNvPr>
              <p:cNvSpPr txBox="1"/>
              <p:nvPr/>
            </p:nvSpPr>
            <p:spPr>
              <a:xfrm>
                <a:off x="4291407" y="2784631"/>
                <a:ext cx="982962" cy="543133"/>
              </a:xfrm>
              <a:prstGeom prst="rect">
                <a:avLst/>
              </a:prstGeom>
              <a:noFill/>
              <a:ln w="6350">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600" b="1" dirty="0">
                    <a:solidFill>
                      <a:schemeClr val="tx1"/>
                    </a:solidFill>
                    <a:latin typeface="Trebuchet MS" panose="020B0603020202020204" pitchFamily="34" charset="0"/>
                  </a:rPr>
                  <a:t>Neural </a:t>
                </a:r>
              </a:p>
              <a:p>
                <a:pPr algn="ctr">
                  <a:lnSpc>
                    <a:spcPct val="90000"/>
                  </a:lnSpc>
                </a:pPr>
                <a:r>
                  <a:rPr lang="en-US" sz="1600" b="1" dirty="0">
                    <a:solidFill>
                      <a:schemeClr val="tx1"/>
                    </a:solidFill>
                    <a:latin typeface="Trebuchet MS" panose="020B0603020202020204" pitchFamily="34" charset="0"/>
                  </a:rPr>
                  <a:t>network</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A03C44BE-2ECE-3848-8D5B-775187D3EC3F}"/>
                      </a:ext>
                    </a:extLst>
                  </p:cNvPr>
                  <p:cNvSpPr txBox="1"/>
                  <p:nvPr/>
                </p:nvSpPr>
                <p:spPr>
                  <a:xfrm>
                    <a:off x="5809930" y="2743729"/>
                    <a:ext cx="1239058" cy="252838"/>
                  </a:xfrm>
                  <a:prstGeom prst="rect">
                    <a:avLst/>
                  </a:prstGeom>
                  <a:noFill/>
                  <a:ln w="6350">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𝑷</m:t>
                            </m:r>
                          </m:e>
                          <m:sub>
                            <m:r>
                              <a:rPr lang="en-US" b="1" i="1" smtClean="0">
                                <a:solidFill>
                                  <a:schemeClr val="tx1"/>
                                </a:solidFill>
                                <a:latin typeface="Cambria Math" panose="02040503050406030204" pitchFamily="18" charset="0"/>
                              </a:rPr>
                              <m:t>𝒉</m:t>
                            </m:r>
                          </m:sub>
                        </m:sSub>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𝒇</m:t>
                        </m:r>
                      </m:oMath>
                    </a14:m>
                    <a:r>
                      <a:rPr lang="en-US" b="1" dirty="0">
                        <a:solidFill>
                          <a:schemeClr val="tx1"/>
                        </a:solidFill>
                        <a:latin typeface="Trebuchet MS" panose="020B0603020202020204" pitchFamily="34" charset="0"/>
                      </a:rPr>
                      <a:t>(</a:t>
                    </a:r>
                    <a:r>
                      <a:rPr lang="en-US" b="1" dirty="0" err="1">
                        <a:solidFill>
                          <a:schemeClr val="tx1"/>
                        </a:solidFill>
                        <a:latin typeface="Trebuchet MS" panose="020B0603020202020204" pitchFamily="34" charset="0"/>
                      </a:rPr>
                      <a:t>obs</a:t>
                    </a:r>
                    <a:r>
                      <a:rPr lang="en-US" b="1" dirty="0">
                        <a:solidFill>
                          <a:schemeClr val="tx1"/>
                        </a:solidFill>
                        <a:latin typeface="Trebuchet MS" panose="020B0603020202020204" pitchFamily="34" charset="0"/>
                      </a:rPr>
                      <a:t>)</a:t>
                    </a:r>
                  </a:p>
                </p:txBody>
              </p:sp>
            </mc:Choice>
            <mc:Fallback>
              <p:sp>
                <p:nvSpPr>
                  <p:cNvPr id="15" name="TextBox 14">
                    <a:extLst>
                      <a:ext uri="{FF2B5EF4-FFF2-40B4-BE49-F238E27FC236}">
                        <a16:creationId xmlns:a16="http://schemas.microsoft.com/office/drawing/2014/main" id="{A03C44BE-2ECE-3848-8D5B-775187D3EC3F}"/>
                      </a:ext>
                    </a:extLst>
                  </p:cNvPr>
                  <p:cNvSpPr txBox="1">
                    <a:spLocks noRot="1" noChangeAspect="1" noMove="1" noResize="1" noEditPoints="1" noAdjustHandles="1" noChangeArrowheads="1" noChangeShapeType="1" noTextEdit="1"/>
                  </p:cNvSpPr>
                  <p:nvPr/>
                </p:nvSpPr>
                <p:spPr>
                  <a:xfrm>
                    <a:off x="5809930" y="2743729"/>
                    <a:ext cx="1239058" cy="252838"/>
                  </a:xfrm>
                  <a:prstGeom prst="rect">
                    <a:avLst/>
                  </a:prstGeom>
                  <a:blipFill>
                    <a:blip r:embed="rId8"/>
                    <a:stretch>
                      <a:fillRect l="-5000" t="-31818" r="-9000" b="-40909"/>
                    </a:stretch>
                  </a:blipFill>
                  <a:ln w="6350">
                    <a:noFill/>
                  </a:ln>
                </p:spPr>
                <p:txBody>
                  <a:bodyPr/>
                  <a:lstStyle/>
                  <a:p>
                    <a:r>
                      <a:rPr lang="en-US">
                        <a:noFill/>
                      </a:rPr>
                      <a:t> </a:t>
                    </a:r>
                  </a:p>
                </p:txBody>
              </p:sp>
            </mc:Fallback>
          </mc:AlternateContent>
        </p:grpSp>
        <p:sp>
          <p:nvSpPr>
            <p:cNvPr id="29" name="TextBox 28">
              <a:extLst>
                <a:ext uri="{FF2B5EF4-FFF2-40B4-BE49-F238E27FC236}">
                  <a16:creationId xmlns:a16="http://schemas.microsoft.com/office/drawing/2014/main" id="{FA22C55A-A468-AE4E-90B9-898A979C5BBB}"/>
                </a:ext>
              </a:extLst>
            </p:cNvPr>
            <p:cNvSpPr txBox="1"/>
            <p:nvPr/>
          </p:nvSpPr>
          <p:spPr>
            <a:xfrm>
              <a:off x="4655289" y="3606464"/>
              <a:ext cx="1144865" cy="313932"/>
            </a:xfrm>
            <a:prstGeom prst="rect">
              <a:avLst/>
            </a:prstGeom>
            <a:noFill/>
            <a:ln w="6350">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600" b="1" dirty="0">
                  <a:solidFill>
                    <a:schemeClr val="tx1"/>
                  </a:solidFill>
                  <a:latin typeface="Trebuchet MS" panose="020B0603020202020204" pitchFamily="34" charset="0"/>
                </a:rPr>
                <a:t>Optimizer</a:t>
              </a:r>
            </a:p>
          </p:txBody>
        </p:sp>
      </p:grpSp>
      <p:pic>
        <p:nvPicPr>
          <p:cNvPr id="8" name="Picture 7">
            <a:extLst>
              <a:ext uri="{FF2B5EF4-FFF2-40B4-BE49-F238E27FC236}">
                <a16:creationId xmlns:a16="http://schemas.microsoft.com/office/drawing/2014/main" id="{8411662D-AAF6-B341-9083-4E4D7276930D}"/>
              </a:ext>
            </a:extLst>
          </p:cNvPr>
          <p:cNvPicPr>
            <a:picLocks noChangeAspect="1"/>
          </p:cNvPicPr>
          <p:nvPr/>
        </p:nvPicPr>
        <p:blipFill rotWithShape="1">
          <a:blip r:embed="rId9"/>
          <a:srcRect l="17515" r="15577" b="6865"/>
          <a:stretch/>
        </p:blipFill>
        <p:spPr>
          <a:xfrm>
            <a:off x="933815" y="1836540"/>
            <a:ext cx="1798686" cy="1877820"/>
          </a:xfrm>
          <a:prstGeom prst="rect">
            <a:avLst/>
          </a:prstGeom>
          <a:ln>
            <a:noFill/>
          </a:ln>
          <a:effectLst>
            <a:outerShdw blurRad="50800" dist="203200" dir="2700000" algn="tl" rotWithShape="0">
              <a:schemeClr val="tx1">
                <a:lumMod val="75000"/>
                <a:alpha val="28000"/>
              </a:schemeClr>
            </a:outerShdw>
          </a:effectLst>
          <a:scene3d>
            <a:camera prst="orthographicFront"/>
            <a:lightRig rig="threePt" dir="t"/>
          </a:scene3d>
          <a:sp3d>
            <a:bevelT w="38100" h="38100"/>
          </a:sp3d>
        </p:spPr>
      </p:pic>
    </p:spTree>
    <p:extLst>
      <p:ext uri="{BB962C8B-B14F-4D97-AF65-F5344CB8AC3E}">
        <p14:creationId xmlns:p14="http://schemas.microsoft.com/office/powerpoint/2010/main" val="972254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E799-284F-F742-BA0A-D5732B18668D}"/>
              </a:ext>
            </a:extLst>
          </p:cNvPr>
          <p:cNvSpPr>
            <a:spLocks noGrp="1"/>
          </p:cNvSpPr>
          <p:nvPr>
            <p:ph type="title"/>
          </p:nvPr>
        </p:nvSpPr>
        <p:spPr/>
        <p:txBody>
          <a:bodyPr/>
          <a:lstStyle/>
          <a:p>
            <a:r>
              <a:rPr lang="en-US" dirty="0"/>
              <a:t>DEEP LEARNING is PERFECTLY SUITED to GPUS</a:t>
            </a:r>
          </a:p>
        </p:txBody>
      </p:sp>
      <p:sp>
        <p:nvSpPr>
          <p:cNvPr id="13" name="Text Placeholder 12">
            <a:extLst>
              <a:ext uri="{FF2B5EF4-FFF2-40B4-BE49-F238E27FC236}">
                <a16:creationId xmlns:a16="http://schemas.microsoft.com/office/drawing/2014/main" id="{E2D55413-7510-F846-9DAA-1A9BA5F47FE3}"/>
              </a:ext>
            </a:extLst>
          </p:cNvPr>
          <p:cNvSpPr>
            <a:spLocks noGrp="1"/>
          </p:cNvSpPr>
          <p:nvPr>
            <p:ph type="body" sz="quarter" idx="10"/>
          </p:nvPr>
        </p:nvSpPr>
        <p:spPr>
          <a:xfrm>
            <a:off x="517928" y="776296"/>
            <a:ext cx="9976104" cy="525463"/>
          </a:xfrm>
        </p:spPr>
        <p:txBody>
          <a:bodyPr/>
          <a:lstStyle/>
          <a:p>
            <a:r>
              <a:rPr lang="en-US" dirty="0"/>
              <a:t>Like a magic machine that converts your data into GPU-ready functions</a:t>
            </a:r>
          </a:p>
        </p:txBody>
      </p:sp>
      <p:sp>
        <p:nvSpPr>
          <p:cNvPr id="9" name="TextBox 8">
            <a:extLst>
              <a:ext uri="{FF2B5EF4-FFF2-40B4-BE49-F238E27FC236}">
                <a16:creationId xmlns:a16="http://schemas.microsoft.com/office/drawing/2014/main" id="{221C2DEB-32B8-0642-8BD0-BA25D52E9EAA}"/>
              </a:ext>
            </a:extLst>
          </p:cNvPr>
          <p:cNvSpPr txBox="1"/>
          <p:nvPr/>
        </p:nvSpPr>
        <p:spPr>
          <a:xfrm>
            <a:off x="3093300" y="5128703"/>
            <a:ext cx="4825359"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a:solidFill>
                  <a:schemeClr val="tx2">
                    <a:lumMod val="60000"/>
                    <a:lumOff val="40000"/>
                  </a:schemeClr>
                </a:solidFill>
                <a:latin typeface="Trebuchet MS" panose="020B0603020202020204" pitchFamily="34" charset="0"/>
              </a:rPr>
              <a:t>If you can train a deep neural net to solve your problem, </a:t>
            </a:r>
          </a:p>
          <a:p>
            <a:pPr algn="ctr">
              <a:lnSpc>
                <a:spcPct val="90000"/>
              </a:lnSpc>
            </a:pPr>
            <a:r>
              <a:rPr lang="en-US" sz="1400" dirty="0">
                <a:solidFill>
                  <a:schemeClr val="tx2">
                    <a:lumMod val="60000"/>
                    <a:lumOff val="40000"/>
                  </a:schemeClr>
                </a:solidFill>
                <a:latin typeface="Trebuchet MS" panose="020B0603020202020204" pitchFamily="34" charset="0"/>
              </a:rPr>
              <a:t>you can take advantage of the GPU’s strengths</a:t>
            </a:r>
          </a:p>
        </p:txBody>
      </p:sp>
      <p:pic>
        <p:nvPicPr>
          <p:cNvPr id="85" name="Picture 84">
            <a:extLst>
              <a:ext uri="{FF2B5EF4-FFF2-40B4-BE49-F238E27FC236}">
                <a16:creationId xmlns:a16="http://schemas.microsoft.com/office/drawing/2014/main" id="{753FC048-CB76-C045-980C-76F91E89467B}"/>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saturation sat="176000"/>
                    </a14:imgEffect>
                  </a14:imgLayer>
                </a14:imgProps>
              </a:ext>
            </a:extLst>
          </a:blip>
          <a:srcRect r="7952" b="19605"/>
          <a:stretch/>
        </p:blipFill>
        <p:spPr>
          <a:xfrm>
            <a:off x="1732358" y="1301759"/>
            <a:ext cx="7897779" cy="3630501"/>
          </a:xfrm>
          <a:prstGeom prst="rect">
            <a:avLst/>
          </a:prstGeom>
        </p:spPr>
      </p:pic>
    </p:spTree>
    <p:extLst>
      <p:ext uri="{BB962C8B-B14F-4D97-AF65-F5344CB8AC3E}">
        <p14:creationId xmlns:p14="http://schemas.microsoft.com/office/powerpoint/2010/main" val="3484604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DF78724-3900-A54A-B2DA-805F83E97560}"/>
              </a:ext>
            </a:extLst>
          </p:cNvPr>
          <p:cNvGrpSpPr/>
          <p:nvPr/>
        </p:nvGrpSpPr>
        <p:grpSpPr>
          <a:xfrm>
            <a:off x="700060" y="183758"/>
            <a:ext cx="9716597" cy="9623627"/>
            <a:chOff x="700060" y="183758"/>
            <a:chExt cx="9716597" cy="9623627"/>
          </a:xfrm>
        </p:grpSpPr>
        <p:grpSp>
          <p:nvGrpSpPr>
            <p:cNvPr id="12" name="Group 11">
              <a:extLst>
                <a:ext uri="{FF2B5EF4-FFF2-40B4-BE49-F238E27FC236}">
                  <a16:creationId xmlns:a16="http://schemas.microsoft.com/office/drawing/2014/main" id="{091E4DAF-BDD1-4745-9634-DB1BE9591973}"/>
                </a:ext>
              </a:extLst>
            </p:cNvPr>
            <p:cNvGrpSpPr/>
            <p:nvPr/>
          </p:nvGrpSpPr>
          <p:grpSpPr>
            <a:xfrm>
              <a:off x="700060" y="183758"/>
              <a:ext cx="9716597" cy="9623627"/>
              <a:chOff x="700060" y="183758"/>
              <a:chExt cx="9716597" cy="9623627"/>
            </a:xfrm>
          </p:grpSpPr>
          <p:grpSp>
            <p:nvGrpSpPr>
              <p:cNvPr id="9" name="Group 8">
                <a:extLst>
                  <a:ext uri="{FF2B5EF4-FFF2-40B4-BE49-F238E27FC236}">
                    <a16:creationId xmlns:a16="http://schemas.microsoft.com/office/drawing/2014/main" id="{21FA632E-1502-1741-9DA3-12FACDC9C03D}"/>
                  </a:ext>
                </a:extLst>
              </p:cNvPr>
              <p:cNvGrpSpPr/>
              <p:nvPr/>
            </p:nvGrpSpPr>
            <p:grpSpPr>
              <a:xfrm>
                <a:off x="5608988" y="183758"/>
                <a:ext cx="4798142" cy="1849865"/>
                <a:chOff x="599768" y="3830696"/>
                <a:chExt cx="4798142" cy="1849865"/>
              </a:xfrm>
            </p:grpSpPr>
            <p:sp>
              <p:nvSpPr>
                <p:cNvPr id="6" name="Rectangle 5">
                  <a:extLst>
                    <a:ext uri="{FF2B5EF4-FFF2-40B4-BE49-F238E27FC236}">
                      <a16:creationId xmlns:a16="http://schemas.microsoft.com/office/drawing/2014/main" id="{953EF8F6-8354-40E9-B906-15DD290714B6}"/>
                    </a:ext>
                  </a:extLst>
                </p:cNvPr>
                <p:cNvSpPr/>
                <p:nvPr/>
              </p:nvSpPr>
              <p:spPr>
                <a:xfrm>
                  <a:off x="599768" y="3830696"/>
                  <a:ext cx="4798142" cy="1849865"/>
                </a:xfrm>
                <a:prstGeom prst="rect">
                  <a:avLst/>
                </a:prstGeom>
                <a:solidFill>
                  <a:schemeClr val="bg2">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0B028F0-516A-43FC-A425-D142D88D5FDA}"/>
                    </a:ext>
                  </a:extLst>
                </p:cNvPr>
                <p:cNvSpPr/>
                <p:nvPr/>
              </p:nvSpPr>
              <p:spPr>
                <a:xfrm>
                  <a:off x="835410" y="4388070"/>
                  <a:ext cx="2328125" cy="1089529"/>
                </a:xfrm>
                <a:prstGeom prst="rect">
                  <a:avLst/>
                </a:prstGeom>
              </p:spPr>
              <p:txBody>
                <a:bodyPr wrap="square" anchor="t">
                  <a:spAutoFit/>
                </a:bodyPr>
                <a:lstStyle/>
                <a:p>
                  <a:pPr>
                    <a:lnSpc>
                      <a:spcPct val="90000"/>
                    </a:lnSpc>
                  </a:pPr>
                  <a:r>
                    <a:rPr lang="en-US" sz="1200" dirty="0">
                      <a:solidFill>
                        <a:schemeClr val="bg1"/>
                      </a:solidFill>
                      <a:latin typeface="Trebuchet MS" panose="020B0603020202020204" pitchFamily="34" charset="0"/>
                    </a:rPr>
                    <a:t>Frame repair</a:t>
                  </a:r>
                </a:p>
                <a:p>
                  <a:pPr>
                    <a:lnSpc>
                      <a:spcPct val="90000"/>
                    </a:lnSpc>
                  </a:pPr>
                  <a:r>
                    <a:rPr lang="en-US" sz="1200" dirty="0">
                      <a:solidFill>
                        <a:schemeClr val="bg1"/>
                      </a:solidFill>
                      <a:latin typeface="Trebuchet MS" panose="020B0603020202020204" pitchFamily="34" charset="0"/>
                    </a:rPr>
                    <a:t>Sequence repair</a:t>
                  </a:r>
                </a:p>
                <a:p>
                  <a:pPr>
                    <a:lnSpc>
                      <a:spcPct val="90000"/>
                    </a:lnSpc>
                  </a:pPr>
                  <a:r>
                    <a:rPr lang="en-US" sz="1200" b="1" dirty="0">
                      <a:solidFill>
                        <a:schemeClr val="bg1"/>
                      </a:solidFill>
                      <a:latin typeface="Trebuchet MS" panose="020B0603020202020204" pitchFamily="34" charset="0"/>
                    </a:rPr>
                    <a:t>Slow motion</a:t>
                  </a:r>
                </a:p>
                <a:p>
                  <a:pPr>
                    <a:lnSpc>
                      <a:spcPct val="90000"/>
                    </a:lnSpc>
                  </a:pPr>
                  <a:r>
                    <a:rPr lang="en-US" sz="1200" dirty="0">
                      <a:solidFill>
                        <a:schemeClr val="bg1"/>
                      </a:solidFill>
                      <a:latin typeface="Trebuchet MS" panose="020B0603020202020204" pitchFamily="34" charset="0"/>
                    </a:rPr>
                    <a:t>Super-resolution</a:t>
                  </a:r>
                </a:p>
                <a:p>
                  <a:pPr>
                    <a:lnSpc>
                      <a:spcPct val="90000"/>
                    </a:lnSpc>
                  </a:pPr>
                  <a:r>
                    <a:rPr lang="en-US" sz="1200" dirty="0">
                      <a:solidFill>
                        <a:schemeClr val="bg1"/>
                      </a:solidFill>
                      <a:latin typeface="Trebuchet MS" panose="020B0603020202020204" pitchFamily="34" charset="0"/>
                    </a:rPr>
                    <a:t>Cloud removal</a:t>
                  </a:r>
                </a:p>
                <a:p>
                  <a:pPr>
                    <a:lnSpc>
                      <a:spcPct val="90000"/>
                    </a:lnSpc>
                  </a:pPr>
                  <a:r>
                    <a:rPr lang="en-US" sz="1200" dirty="0">
                      <a:solidFill>
                        <a:schemeClr val="bg1"/>
                      </a:solidFill>
                      <a:latin typeface="Trebuchet MS" panose="020B0603020202020204" pitchFamily="34" charset="0"/>
                    </a:rPr>
                    <a:t>Data augmentation</a:t>
                  </a:r>
                </a:p>
              </p:txBody>
            </p:sp>
            <p:sp>
              <p:nvSpPr>
                <p:cNvPr id="27" name="Rectangle 26">
                  <a:extLst>
                    <a:ext uri="{FF2B5EF4-FFF2-40B4-BE49-F238E27FC236}">
                      <a16:creationId xmlns:a16="http://schemas.microsoft.com/office/drawing/2014/main" id="{32AA4926-72B4-42B8-A992-8471D7656D13}"/>
                    </a:ext>
                  </a:extLst>
                </p:cNvPr>
                <p:cNvSpPr/>
                <p:nvPr/>
              </p:nvSpPr>
              <p:spPr>
                <a:xfrm>
                  <a:off x="825884" y="4043346"/>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ENHANCEMENT</a:t>
                  </a:r>
                </a:p>
              </p:txBody>
            </p:sp>
            <p:pic>
              <p:nvPicPr>
                <p:cNvPr id="30" name="Picture 29">
                  <a:extLst>
                    <a:ext uri="{FF2B5EF4-FFF2-40B4-BE49-F238E27FC236}">
                      <a16:creationId xmlns:a16="http://schemas.microsoft.com/office/drawing/2014/main" id="{2CF4B374-082B-49CC-9B1B-0ADB0D6FC8C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2000"/>
                          </a14:imgEffect>
                        </a14:imgLayer>
                      </a14:imgProps>
                    </a:ext>
                  </a:extLst>
                </a:blip>
                <a:stretch>
                  <a:fillRect/>
                </a:stretch>
              </p:blipFill>
              <p:spPr>
                <a:xfrm>
                  <a:off x="3536551" y="3854391"/>
                  <a:ext cx="1858853" cy="1817138"/>
                </a:xfrm>
                <a:prstGeom prst="rect">
                  <a:avLst/>
                </a:prstGeom>
                <a:solidFill>
                  <a:schemeClr val="bg1">
                    <a:lumMod val="85000"/>
                    <a:lumOff val="15000"/>
                  </a:schemeClr>
                </a:solidFill>
              </p:spPr>
            </p:pic>
          </p:grpSp>
          <p:grpSp>
            <p:nvGrpSpPr>
              <p:cNvPr id="4" name="Group 3">
                <a:extLst>
                  <a:ext uri="{FF2B5EF4-FFF2-40B4-BE49-F238E27FC236}">
                    <a16:creationId xmlns:a16="http://schemas.microsoft.com/office/drawing/2014/main" id="{4CB4B52A-5EDF-F845-93CE-629E4A5034B8}"/>
                  </a:ext>
                </a:extLst>
              </p:cNvPr>
              <p:cNvGrpSpPr/>
              <p:nvPr/>
            </p:nvGrpSpPr>
            <p:grpSpPr>
              <a:xfrm>
                <a:off x="702566" y="2130264"/>
                <a:ext cx="4791456" cy="1831979"/>
                <a:chOff x="5585702" y="1795356"/>
                <a:chExt cx="4791456" cy="1831979"/>
              </a:xfrm>
            </p:grpSpPr>
            <p:sp>
              <p:nvSpPr>
                <p:cNvPr id="5" name="Rectangle 4">
                  <a:extLst>
                    <a:ext uri="{FF2B5EF4-FFF2-40B4-BE49-F238E27FC236}">
                      <a16:creationId xmlns:a16="http://schemas.microsoft.com/office/drawing/2014/main" id="{1CDCE49E-13DA-4A28-9893-91A197A9D3E2}"/>
                    </a:ext>
                  </a:extLst>
                </p:cNvPr>
                <p:cNvSpPr/>
                <p:nvPr/>
              </p:nvSpPr>
              <p:spPr>
                <a:xfrm>
                  <a:off x="5585702" y="1795356"/>
                  <a:ext cx="4791456" cy="1828800"/>
                </a:xfrm>
                <a:prstGeom prst="rect">
                  <a:avLst/>
                </a:prstGeom>
                <a:solidFill>
                  <a:schemeClr val="bg2">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4F2E9C4E-9ABD-492E-94AD-35F24C1F656F}"/>
                    </a:ext>
                  </a:extLst>
                </p:cNvPr>
                <p:cNvPicPr>
                  <a:picLocks noChangeAspect="1"/>
                </p:cNvPicPr>
                <p:nvPr/>
              </p:nvPicPr>
              <p:blipFill>
                <a:blip r:embed="rId5"/>
                <a:stretch>
                  <a:fillRect/>
                </a:stretch>
              </p:blipFill>
              <p:spPr>
                <a:xfrm>
                  <a:off x="8557502" y="1795356"/>
                  <a:ext cx="1819656" cy="1831979"/>
                </a:xfrm>
                <a:prstGeom prst="rect">
                  <a:avLst/>
                </a:prstGeom>
              </p:spPr>
            </p:pic>
            <p:sp>
              <p:nvSpPr>
                <p:cNvPr id="32" name="Rectangle 31">
                  <a:extLst>
                    <a:ext uri="{FF2B5EF4-FFF2-40B4-BE49-F238E27FC236}">
                      <a16:creationId xmlns:a16="http://schemas.microsoft.com/office/drawing/2014/main" id="{2470137B-4E29-487F-AFAF-378451AE687B}"/>
                    </a:ext>
                  </a:extLst>
                </p:cNvPr>
                <p:cNvSpPr/>
                <p:nvPr/>
              </p:nvSpPr>
              <p:spPr>
                <a:xfrm>
                  <a:off x="5800959" y="2335122"/>
                  <a:ext cx="2328125" cy="1089529"/>
                </a:xfrm>
                <a:prstGeom prst="rect">
                  <a:avLst/>
                </a:prstGeom>
              </p:spPr>
              <p:txBody>
                <a:bodyPr wrap="square" anchor="t">
                  <a:spAutoFit/>
                </a:bodyPr>
                <a:lstStyle/>
                <a:p>
                  <a:pPr>
                    <a:lnSpc>
                      <a:spcPct val="90000"/>
                    </a:lnSpc>
                  </a:pPr>
                  <a:r>
                    <a:rPr lang="en-US" sz="1200" b="1" dirty="0">
                      <a:solidFill>
                        <a:schemeClr val="bg1"/>
                      </a:solidFill>
                      <a:latin typeface="Trebuchet MS" panose="020B0603020202020204" pitchFamily="34" charset="0"/>
                    </a:rPr>
                    <a:t>Data Assimilation</a:t>
                  </a:r>
                </a:p>
                <a:p>
                  <a:pPr>
                    <a:lnSpc>
                      <a:spcPct val="90000"/>
                    </a:lnSpc>
                  </a:pPr>
                  <a:r>
                    <a:rPr lang="en-US" sz="1200" dirty="0">
                      <a:solidFill>
                        <a:schemeClr val="bg1"/>
                      </a:solidFill>
                      <a:latin typeface="Trebuchet MS" panose="020B0603020202020204" pitchFamily="34" charset="0"/>
                    </a:rPr>
                    <a:t>Forecast verification</a:t>
                  </a:r>
                </a:p>
                <a:p>
                  <a:pPr>
                    <a:lnSpc>
                      <a:spcPct val="90000"/>
                    </a:lnSpc>
                  </a:pPr>
                  <a:r>
                    <a:rPr lang="en-US" sz="1200" dirty="0">
                      <a:solidFill>
                        <a:schemeClr val="bg1"/>
                      </a:solidFill>
                      <a:latin typeface="Trebuchet MS" panose="020B0603020202020204" pitchFamily="34" charset="0"/>
                    </a:rPr>
                    <a:t>Model </a:t>
                  </a:r>
                  <a:r>
                    <a:rPr lang="en-US" sz="1200" dirty="0" err="1">
                      <a:solidFill>
                        <a:schemeClr val="bg1"/>
                      </a:solidFill>
                      <a:latin typeface="Trebuchet MS" panose="020B0603020202020204" pitchFamily="34" charset="0"/>
                    </a:rPr>
                    <a:t>intercomparison</a:t>
                  </a:r>
                  <a:endParaRPr lang="en-US" sz="1200" dirty="0">
                    <a:solidFill>
                      <a:schemeClr val="bg1"/>
                    </a:solidFill>
                    <a:latin typeface="Trebuchet MS" panose="020B0603020202020204" pitchFamily="34" charset="0"/>
                  </a:endParaRPr>
                </a:p>
                <a:p>
                  <a:pPr>
                    <a:lnSpc>
                      <a:spcPct val="90000"/>
                    </a:lnSpc>
                  </a:pPr>
                  <a:r>
                    <a:rPr lang="en-US" sz="1200" dirty="0">
                      <a:solidFill>
                        <a:schemeClr val="bg1"/>
                      </a:solidFill>
                      <a:latin typeface="Trebuchet MS" panose="020B0603020202020204" pitchFamily="34" charset="0"/>
                    </a:rPr>
                    <a:t>Common data formatting</a:t>
                  </a:r>
                </a:p>
                <a:p>
                  <a:pPr>
                    <a:lnSpc>
                      <a:spcPct val="90000"/>
                    </a:lnSpc>
                  </a:pPr>
                  <a:r>
                    <a:rPr lang="en-US" sz="1200" dirty="0">
                      <a:solidFill>
                        <a:schemeClr val="bg1"/>
                      </a:solidFill>
                      <a:latin typeface="Trebuchet MS" panose="020B0603020202020204" pitchFamily="34" charset="0"/>
                    </a:rPr>
                    <a:t>Colorization</a:t>
                  </a:r>
                </a:p>
                <a:p>
                  <a:pPr>
                    <a:lnSpc>
                      <a:spcPct val="90000"/>
                    </a:lnSpc>
                  </a:pPr>
                  <a:r>
                    <a:rPr lang="en-US" sz="1200" dirty="0">
                      <a:solidFill>
                        <a:schemeClr val="bg1"/>
                      </a:solidFill>
                      <a:latin typeface="Trebuchet MS" panose="020B0603020202020204" pitchFamily="34" charset="0"/>
                    </a:rPr>
                    <a:t>Digital Elevation from Imagery</a:t>
                  </a:r>
                </a:p>
              </p:txBody>
            </p:sp>
            <p:sp>
              <p:nvSpPr>
                <p:cNvPr id="33" name="Rectangle 32">
                  <a:extLst>
                    <a:ext uri="{FF2B5EF4-FFF2-40B4-BE49-F238E27FC236}">
                      <a16:creationId xmlns:a16="http://schemas.microsoft.com/office/drawing/2014/main" id="{6F550F4D-3F00-4EAF-96CB-06411A0394B0}"/>
                    </a:ext>
                  </a:extLst>
                </p:cNvPr>
                <p:cNvSpPr/>
                <p:nvPr/>
              </p:nvSpPr>
              <p:spPr>
                <a:xfrm>
                  <a:off x="5800959" y="1986941"/>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translation</a:t>
                  </a:r>
                </a:p>
              </p:txBody>
            </p:sp>
          </p:grpSp>
          <p:grpSp>
            <p:nvGrpSpPr>
              <p:cNvPr id="3" name="Group 2">
                <a:extLst>
                  <a:ext uri="{FF2B5EF4-FFF2-40B4-BE49-F238E27FC236}">
                    <a16:creationId xmlns:a16="http://schemas.microsoft.com/office/drawing/2014/main" id="{CB00A89B-107B-3E43-BC8F-693A3DF2E943}"/>
                  </a:ext>
                </a:extLst>
              </p:cNvPr>
              <p:cNvGrpSpPr/>
              <p:nvPr/>
            </p:nvGrpSpPr>
            <p:grpSpPr>
              <a:xfrm>
                <a:off x="702566" y="4098861"/>
                <a:ext cx="4791456" cy="1828800"/>
                <a:chOff x="5570601" y="3937466"/>
                <a:chExt cx="4791456" cy="1828800"/>
              </a:xfrm>
            </p:grpSpPr>
            <p:sp>
              <p:nvSpPr>
                <p:cNvPr id="7" name="Rectangle 6">
                  <a:extLst>
                    <a:ext uri="{FF2B5EF4-FFF2-40B4-BE49-F238E27FC236}">
                      <a16:creationId xmlns:a16="http://schemas.microsoft.com/office/drawing/2014/main" id="{31BDBF33-7CE5-4B8E-AAD0-8ADC80DDE9BF}"/>
                    </a:ext>
                  </a:extLst>
                </p:cNvPr>
                <p:cNvSpPr/>
                <p:nvPr/>
              </p:nvSpPr>
              <p:spPr>
                <a:xfrm>
                  <a:off x="5570601" y="3937466"/>
                  <a:ext cx="4791456" cy="1828800"/>
                </a:xfrm>
                <a:prstGeom prst="rect">
                  <a:avLst/>
                </a:prstGeom>
                <a:solidFill>
                  <a:schemeClr val="bg2">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CEDB15E7-9416-46F9-902A-7AE874D50D52}"/>
                    </a:ext>
                  </a:extLst>
                </p:cNvPr>
                <p:cNvPicPr>
                  <a:picLocks noChangeAspect="1"/>
                </p:cNvPicPr>
                <p:nvPr/>
              </p:nvPicPr>
              <p:blipFill rotWithShape="1">
                <a:blip r:embed="rId6"/>
                <a:srcRect l="12884" t="21109" r="32392" b="10141"/>
                <a:stretch/>
              </p:blipFill>
              <p:spPr>
                <a:xfrm>
                  <a:off x="8542401" y="3958941"/>
                  <a:ext cx="1819656" cy="1807325"/>
                </a:xfrm>
                <a:prstGeom prst="rect">
                  <a:avLst/>
                </a:prstGeom>
              </p:spPr>
            </p:pic>
            <p:sp>
              <p:nvSpPr>
                <p:cNvPr id="34" name="Rectangle 33">
                  <a:extLst>
                    <a:ext uri="{FF2B5EF4-FFF2-40B4-BE49-F238E27FC236}">
                      <a16:creationId xmlns:a16="http://schemas.microsoft.com/office/drawing/2014/main" id="{39661185-28B8-4BB5-AF24-7C7CC21FEBBD}"/>
                    </a:ext>
                  </a:extLst>
                </p:cNvPr>
                <p:cNvSpPr/>
                <p:nvPr/>
              </p:nvSpPr>
              <p:spPr>
                <a:xfrm>
                  <a:off x="5795383" y="4464949"/>
                  <a:ext cx="2328125" cy="1089529"/>
                </a:xfrm>
                <a:prstGeom prst="rect">
                  <a:avLst/>
                </a:prstGeom>
              </p:spPr>
              <p:txBody>
                <a:bodyPr wrap="square" anchor="t">
                  <a:spAutoFit/>
                </a:bodyPr>
                <a:lstStyle/>
                <a:p>
                  <a:pPr>
                    <a:lnSpc>
                      <a:spcPct val="90000"/>
                    </a:lnSpc>
                  </a:pPr>
                  <a:r>
                    <a:rPr lang="en-US" sz="1200" dirty="0">
                      <a:solidFill>
                        <a:schemeClr val="bg1"/>
                      </a:solidFill>
                      <a:latin typeface="Trebuchet MS" panose="020B0603020202020204" pitchFamily="34" charset="0"/>
                    </a:rPr>
                    <a:t>Uncertainty prediction</a:t>
                  </a:r>
                </a:p>
                <a:p>
                  <a:pPr>
                    <a:lnSpc>
                      <a:spcPct val="90000"/>
                    </a:lnSpc>
                  </a:pPr>
                  <a:r>
                    <a:rPr lang="en-US" sz="1200" dirty="0">
                      <a:solidFill>
                        <a:schemeClr val="bg1"/>
                      </a:solidFill>
                      <a:latin typeface="Trebuchet MS" panose="020B0603020202020204" pitchFamily="34" charset="0"/>
                    </a:rPr>
                    <a:t>Storm track</a:t>
                  </a:r>
                </a:p>
                <a:p>
                  <a:pPr>
                    <a:lnSpc>
                      <a:spcPct val="90000"/>
                    </a:lnSpc>
                  </a:pPr>
                  <a:r>
                    <a:rPr lang="en-US" sz="1200" dirty="0">
                      <a:solidFill>
                        <a:schemeClr val="bg1"/>
                      </a:solidFill>
                      <a:latin typeface="Trebuchet MS" panose="020B0603020202020204" pitchFamily="34" charset="0"/>
                    </a:rPr>
                    <a:t>Storm intensity</a:t>
                  </a:r>
                </a:p>
                <a:p>
                  <a:pPr>
                    <a:lnSpc>
                      <a:spcPct val="90000"/>
                    </a:lnSpc>
                  </a:pPr>
                  <a:r>
                    <a:rPr lang="en-US" sz="1200" dirty="0">
                      <a:solidFill>
                        <a:schemeClr val="bg1"/>
                      </a:solidFill>
                      <a:latin typeface="Trebuchet MS" panose="020B0603020202020204" pitchFamily="34" charset="0"/>
                    </a:rPr>
                    <a:t>Fluid motion</a:t>
                  </a:r>
                </a:p>
                <a:p>
                  <a:pPr>
                    <a:lnSpc>
                      <a:spcPct val="90000"/>
                    </a:lnSpc>
                  </a:pPr>
                  <a:r>
                    <a:rPr lang="en-US" sz="1200" dirty="0">
                      <a:solidFill>
                        <a:schemeClr val="bg1"/>
                      </a:solidFill>
                      <a:latin typeface="Trebuchet MS" panose="020B0603020202020204" pitchFamily="34" charset="0"/>
                    </a:rPr>
                    <a:t>Now casting</a:t>
                  </a:r>
                </a:p>
                <a:p>
                  <a:pPr>
                    <a:lnSpc>
                      <a:spcPct val="90000"/>
                    </a:lnSpc>
                  </a:pPr>
                  <a:r>
                    <a:rPr lang="en-US" sz="1200" dirty="0">
                      <a:solidFill>
                        <a:schemeClr val="bg1"/>
                      </a:solidFill>
                      <a:latin typeface="Trebuchet MS" panose="020B0603020202020204" pitchFamily="34" charset="0"/>
                    </a:rPr>
                    <a:t>Satellite frame prediction</a:t>
                  </a:r>
                </a:p>
              </p:txBody>
            </p:sp>
            <p:sp>
              <p:nvSpPr>
                <p:cNvPr id="35" name="Rectangle 34">
                  <a:extLst>
                    <a:ext uri="{FF2B5EF4-FFF2-40B4-BE49-F238E27FC236}">
                      <a16:creationId xmlns:a16="http://schemas.microsoft.com/office/drawing/2014/main" id="{E099B077-9054-4619-9AB9-FBF9484E23F2}"/>
                    </a:ext>
                  </a:extLst>
                </p:cNvPr>
                <p:cNvSpPr/>
                <p:nvPr/>
              </p:nvSpPr>
              <p:spPr>
                <a:xfrm>
                  <a:off x="5795384" y="4123317"/>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prediction</a:t>
                  </a:r>
                </a:p>
              </p:txBody>
            </p:sp>
          </p:grpSp>
          <p:grpSp>
            <p:nvGrpSpPr>
              <p:cNvPr id="8" name="Group 7">
                <a:extLst>
                  <a:ext uri="{FF2B5EF4-FFF2-40B4-BE49-F238E27FC236}">
                    <a16:creationId xmlns:a16="http://schemas.microsoft.com/office/drawing/2014/main" id="{CF188FDB-F65D-F141-B8F7-5E284299ADEF}"/>
                  </a:ext>
                </a:extLst>
              </p:cNvPr>
              <p:cNvGrpSpPr/>
              <p:nvPr/>
            </p:nvGrpSpPr>
            <p:grpSpPr>
              <a:xfrm>
                <a:off x="702566" y="183758"/>
                <a:ext cx="4798142" cy="1830774"/>
                <a:chOff x="599768" y="1643475"/>
                <a:chExt cx="4798142" cy="1830774"/>
              </a:xfrm>
            </p:grpSpPr>
            <p:sp>
              <p:nvSpPr>
                <p:cNvPr id="17" name="Rectangle 16">
                  <a:extLst>
                    <a:ext uri="{FF2B5EF4-FFF2-40B4-BE49-F238E27FC236}">
                      <a16:creationId xmlns:a16="http://schemas.microsoft.com/office/drawing/2014/main" id="{AE60F0D3-6843-4548-A864-BAC0B80E8AD3}"/>
                    </a:ext>
                  </a:extLst>
                </p:cNvPr>
                <p:cNvSpPr/>
                <p:nvPr/>
              </p:nvSpPr>
              <p:spPr>
                <a:xfrm>
                  <a:off x="599768" y="1643475"/>
                  <a:ext cx="4798142" cy="1828800"/>
                </a:xfrm>
                <a:prstGeom prst="rect">
                  <a:avLst/>
                </a:prstGeom>
                <a:solidFill>
                  <a:schemeClr val="bg2">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288878C-DAB2-41F0-8A0E-B88543018B37}"/>
                    </a:ext>
                  </a:extLst>
                </p:cNvPr>
                <p:cNvSpPr/>
                <p:nvPr/>
              </p:nvSpPr>
              <p:spPr>
                <a:xfrm>
                  <a:off x="835410" y="2221244"/>
                  <a:ext cx="2625085" cy="1089529"/>
                </a:xfrm>
                <a:prstGeom prst="rect">
                  <a:avLst/>
                </a:prstGeom>
              </p:spPr>
              <p:txBody>
                <a:bodyPr wrap="square" anchor="t">
                  <a:spAutoFit/>
                </a:bodyPr>
                <a:lstStyle/>
                <a:p>
                  <a:pPr>
                    <a:lnSpc>
                      <a:spcPct val="90000"/>
                    </a:lnSpc>
                  </a:pPr>
                  <a:r>
                    <a:rPr lang="en-US" sz="1200" b="1" dirty="0">
                      <a:solidFill>
                        <a:schemeClr val="bg1"/>
                      </a:solidFill>
                      <a:latin typeface="Trebuchet MS" panose="020B0603020202020204" pitchFamily="34" charset="0"/>
                    </a:rPr>
                    <a:t>Tropical storms, extreme weather</a:t>
                  </a:r>
                </a:p>
                <a:p>
                  <a:pPr>
                    <a:lnSpc>
                      <a:spcPct val="90000"/>
                    </a:lnSpc>
                  </a:pPr>
                  <a:r>
                    <a:rPr lang="en-US" sz="1200" dirty="0">
                      <a:solidFill>
                        <a:schemeClr val="bg1"/>
                      </a:solidFill>
                      <a:latin typeface="Trebuchet MS" panose="020B0603020202020204" pitchFamily="34" charset="0"/>
                    </a:rPr>
                    <a:t>Forest fires</a:t>
                  </a:r>
                </a:p>
                <a:p>
                  <a:pPr>
                    <a:lnSpc>
                      <a:spcPct val="90000"/>
                    </a:lnSpc>
                  </a:pPr>
                  <a:r>
                    <a:rPr lang="en-US" sz="1200" dirty="0">
                      <a:solidFill>
                        <a:schemeClr val="bg1"/>
                      </a:solidFill>
                      <a:latin typeface="Trebuchet MS" panose="020B0603020202020204" pitchFamily="34" charset="0"/>
                    </a:rPr>
                    <a:t>Impact craters</a:t>
                  </a:r>
                </a:p>
                <a:p>
                  <a:pPr>
                    <a:lnSpc>
                      <a:spcPct val="90000"/>
                    </a:lnSpc>
                  </a:pPr>
                  <a:r>
                    <a:rPr lang="en-US" sz="1200" dirty="0">
                      <a:solidFill>
                        <a:schemeClr val="bg1"/>
                      </a:solidFill>
                      <a:latin typeface="Trebuchet MS" panose="020B0603020202020204" pitchFamily="34" charset="0"/>
                    </a:rPr>
                    <a:t>Exoplanet light curves</a:t>
                  </a:r>
                </a:p>
                <a:p>
                  <a:pPr>
                    <a:lnSpc>
                      <a:spcPct val="90000"/>
                    </a:lnSpc>
                  </a:pPr>
                  <a:r>
                    <a:rPr lang="en-US" sz="1200" b="1" dirty="0">
                      <a:solidFill>
                        <a:schemeClr val="bg1"/>
                      </a:solidFill>
                      <a:latin typeface="Trebuchet MS" panose="020B0603020202020204" pitchFamily="34" charset="0"/>
                    </a:rPr>
                    <a:t>Coronal holes, sunspots, CMEs</a:t>
                  </a:r>
                </a:p>
                <a:p>
                  <a:pPr>
                    <a:lnSpc>
                      <a:spcPct val="90000"/>
                    </a:lnSpc>
                  </a:pPr>
                  <a:r>
                    <a:rPr lang="en-US" sz="1200" dirty="0">
                      <a:solidFill>
                        <a:schemeClr val="bg1"/>
                      </a:solidFill>
                      <a:latin typeface="Trebuchet MS" panose="020B0603020202020204" pitchFamily="34" charset="0"/>
                    </a:rPr>
                    <a:t>Storm damage</a:t>
                  </a:r>
                </a:p>
              </p:txBody>
            </p:sp>
            <p:sp>
              <p:nvSpPr>
                <p:cNvPr id="16" name="Rectangle 15">
                  <a:extLst>
                    <a:ext uri="{FF2B5EF4-FFF2-40B4-BE49-F238E27FC236}">
                      <a16:creationId xmlns:a16="http://schemas.microsoft.com/office/drawing/2014/main" id="{B888F378-D4F6-491C-B2A6-D49D487058A6}"/>
                    </a:ext>
                  </a:extLst>
                </p:cNvPr>
                <p:cNvSpPr/>
                <p:nvPr/>
              </p:nvSpPr>
              <p:spPr>
                <a:xfrm>
                  <a:off x="835410" y="1844980"/>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detection</a:t>
                  </a:r>
                </a:p>
              </p:txBody>
            </p:sp>
            <p:pic>
              <p:nvPicPr>
                <p:cNvPr id="28" name="Picture 27">
                  <a:extLst>
                    <a:ext uri="{FF2B5EF4-FFF2-40B4-BE49-F238E27FC236}">
                      <a16:creationId xmlns:a16="http://schemas.microsoft.com/office/drawing/2014/main" id="{BF4378B1-4116-47C5-9038-E7012CC508C6}"/>
                    </a:ext>
                  </a:extLst>
                </p:cNvPr>
                <p:cNvPicPr>
                  <a:picLocks noChangeAspect="1"/>
                </p:cNvPicPr>
                <p:nvPr/>
              </p:nvPicPr>
              <p:blipFill rotWithShape="1">
                <a:blip r:embed="rId7"/>
                <a:srcRect l="789" r="20666"/>
                <a:stretch/>
              </p:blipFill>
              <p:spPr>
                <a:xfrm>
                  <a:off x="3571567" y="1664083"/>
                  <a:ext cx="1826239" cy="1810166"/>
                </a:xfrm>
                <a:prstGeom prst="rect">
                  <a:avLst/>
                </a:prstGeom>
              </p:spPr>
            </p:pic>
            <p:sp>
              <p:nvSpPr>
                <p:cNvPr id="10" name="Rectangle 9">
                  <a:extLst>
                    <a:ext uri="{FF2B5EF4-FFF2-40B4-BE49-F238E27FC236}">
                      <a16:creationId xmlns:a16="http://schemas.microsoft.com/office/drawing/2014/main" id="{E1211209-708C-7D46-9E2A-6859C58119C4}"/>
                    </a:ext>
                  </a:extLst>
                </p:cNvPr>
                <p:cNvSpPr/>
                <p:nvPr/>
              </p:nvSpPr>
              <p:spPr>
                <a:xfrm>
                  <a:off x="3921770" y="2165283"/>
                  <a:ext cx="1014761" cy="10147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94C2AF80-27D0-FA45-996F-4A62097EA59F}"/>
                  </a:ext>
                </a:extLst>
              </p:cNvPr>
              <p:cNvGrpSpPr/>
              <p:nvPr/>
            </p:nvGrpSpPr>
            <p:grpSpPr>
              <a:xfrm>
                <a:off x="5608988" y="2118232"/>
                <a:ext cx="4807668" cy="1841587"/>
                <a:chOff x="5569490" y="1782569"/>
                <a:chExt cx="4807668" cy="1841587"/>
              </a:xfrm>
            </p:grpSpPr>
            <p:sp>
              <p:nvSpPr>
                <p:cNvPr id="37" name="Rectangle 36">
                  <a:extLst>
                    <a:ext uri="{FF2B5EF4-FFF2-40B4-BE49-F238E27FC236}">
                      <a16:creationId xmlns:a16="http://schemas.microsoft.com/office/drawing/2014/main" id="{70C4E70B-8655-C847-9D51-2F4637506AC1}"/>
                    </a:ext>
                  </a:extLst>
                </p:cNvPr>
                <p:cNvSpPr/>
                <p:nvPr/>
              </p:nvSpPr>
              <p:spPr>
                <a:xfrm>
                  <a:off x="5569490" y="1795356"/>
                  <a:ext cx="4807668" cy="1828800"/>
                </a:xfrm>
                <a:prstGeom prst="rect">
                  <a:avLst/>
                </a:prstGeom>
                <a:solidFill>
                  <a:schemeClr val="bg2">
                    <a:lumMod val="20000"/>
                    <a:lumOff val="80000"/>
                  </a:scheme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D17A6E53-1E8B-3540-B91B-2B2C85235E1A}"/>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32000"/>
                          </a14:imgEffect>
                        </a14:imgLayer>
                      </a14:imgProps>
                    </a:ext>
                  </a:extLst>
                </a:blip>
                <a:srcRect l="44259"/>
                <a:stretch/>
              </p:blipFill>
              <p:spPr>
                <a:xfrm>
                  <a:off x="8518305" y="1782569"/>
                  <a:ext cx="1858853" cy="1841587"/>
                </a:xfrm>
                <a:prstGeom prst="rect">
                  <a:avLst/>
                </a:prstGeom>
              </p:spPr>
            </p:pic>
            <p:sp>
              <p:nvSpPr>
                <p:cNvPr id="39" name="Rectangle 38">
                  <a:extLst>
                    <a:ext uri="{FF2B5EF4-FFF2-40B4-BE49-F238E27FC236}">
                      <a16:creationId xmlns:a16="http://schemas.microsoft.com/office/drawing/2014/main" id="{9479092C-89A6-724E-A06A-0078CAC689FF}"/>
                    </a:ext>
                  </a:extLst>
                </p:cNvPr>
                <p:cNvSpPr/>
                <p:nvPr/>
              </p:nvSpPr>
              <p:spPr>
                <a:xfrm>
                  <a:off x="5800959" y="2343446"/>
                  <a:ext cx="2625364" cy="1089529"/>
                </a:xfrm>
                <a:prstGeom prst="rect">
                  <a:avLst/>
                </a:prstGeom>
              </p:spPr>
              <p:txBody>
                <a:bodyPr wrap="square" anchor="t">
                  <a:spAutoFit/>
                </a:bodyPr>
                <a:lstStyle/>
                <a:p>
                  <a:pPr>
                    <a:lnSpc>
                      <a:spcPct val="90000"/>
                    </a:lnSpc>
                  </a:pPr>
                  <a:r>
                    <a:rPr lang="en-US" sz="1200" dirty="0">
                      <a:solidFill>
                        <a:schemeClr val="bg1"/>
                      </a:solidFill>
                      <a:latin typeface="Trebuchet MS" panose="020B0603020202020204" pitchFamily="34" charset="0"/>
                    </a:rPr>
                    <a:t>Physics Acceleration</a:t>
                  </a:r>
                </a:p>
                <a:p>
                  <a:pPr>
                    <a:lnSpc>
                      <a:spcPct val="90000"/>
                    </a:lnSpc>
                  </a:pPr>
                  <a:r>
                    <a:rPr lang="en-US" sz="1200" dirty="0">
                      <a:solidFill>
                        <a:schemeClr val="bg1"/>
                      </a:solidFill>
                      <a:latin typeface="Trebuchet MS" panose="020B0603020202020204" pitchFamily="34" charset="0"/>
                    </a:rPr>
                    <a:t>Turbulence</a:t>
                  </a:r>
                </a:p>
                <a:p>
                  <a:pPr>
                    <a:lnSpc>
                      <a:spcPct val="90000"/>
                    </a:lnSpc>
                  </a:pPr>
                  <a:r>
                    <a:rPr lang="en-US" sz="1200" b="1" dirty="0">
                      <a:solidFill>
                        <a:schemeClr val="bg1"/>
                      </a:solidFill>
                      <a:latin typeface="Trebuchet MS" panose="020B0603020202020204" pitchFamily="34" charset="0"/>
                    </a:rPr>
                    <a:t>Radiation</a:t>
                  </a:r>
                </a:p>
                <a:p>
                  <a:pPr>
                    <a:lnSpc>
                      <a:spcPct val="90000"/>
                    </a:lnSpc>
                  </a:pPr>
                  <a:r>
                    <a:rPr lang="en-US" sz="1200" dirty="0">
                      <a:solidFill>
                        <a:schemeClr val="bg1"/>
                      </a:solidFill>
                      <a:latin typeface="Trebuchet MS" panose="020B0603020202020204" pitchFamily="34" charset="0"/>
                    </a:rPr>
                    <a:t>Convection</a:t>
                  </a:r>
                </a:p>
                <a:p>
                  <a:pPr>
                    <a:lnSpc>
                      <a:spcPct val="90000"/>
                    </a:lnSpc>
                  </a:pPr>
                  <a:r>
                    <a:rPr lang="en-US" sz="1200" dirty="0">
                      <a:solidFill>
                        <a:schemeClr val="bg1"/>
                      </a:solidFill>
                      <a:latin typeface="Trebuchet MS" panose="020B0603020202020204" pitchFamily="34" charset="0"/>
                    </a:rPr>
                    <a:t>Microphysics</a:t>
                  </a:r>
                </a:p>
                <a:p>
                  <a:pPr>
                    <a:lnSpc>
                      <a:spcPct val="90000"/>
                    </a:lnSpc>
                  </a:pPr>
                  <a:r>
                    <a:rPr lang="en-US" sz="1200" dirty="0">
                      <a:solidFill>
                        <a:schemeClr val="bg1"/>
                      </a:solidFill>
                      <a:latin typeface="Trebuchet MS" panose="020B0603020202020204" pitchFamily="34" charset="0"/>
                    </a:rPr>
                    <a:t>Dynamics Acceleration</a:t>
                  </a:r>
                </a:p>
              </p:txBody>
            </p:sp>
            <p:sp>
              <p:nvSpPr>
                <p:cNvPr id="40" name="Rectangle 39">
                  <a:extLst>
                    <a:ext uri="{FF2B5EF4-FFF2-40B4-BE49-F238E27FC236}">
                      <a16:creationId xmlns:a16="http://schemas.microsoft.com/office/drawing/2014/main" id="{11BBB880-CEAF-9E4F-A9F0-8A8AF975B70A}"/>
                    </a:ext>
                  </a:extLst>
                </p:cNvPr>
                <p:cNvSpPr/>
                <p:nvPr/>
              </p:nvSpPr>
              <p:spPr>
                <a:xfrm>
                  <a:off x="5800959" y="2001814"/>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EMULATION</a:t>
                  </a:r>
                </a:p>
              </p:txBody>
            </p:sp>
          </p:grpSp>
          <p:grpSp>
            <p:nvGrpSpPr>
              <p:cNvPr id="41" name="Group 40">
                <a:extLst>
                  <a:ext uri="{FF2B5EF4-FFF2-40B4-BE49-F238E27FC236}">
                    <a16:creationId xmlns:a16="http://schemas.microsoft.com/office/drawing/2014/main" id="{11E78962-A329-AE44-A252-7CAF82BC65FA}"/>
                  </a:ext>
                </a:extLst>
              </p:cNvPr>
              <p:cNvGrpSpPr/>
              <p:nvPr/>
            </p:nvGrpSpPr>
            <p:grpSpPr>
              <a:xfrm>
                <a:off x="5608988" y="4099231"/>
                <a:ext cx="4807669" cy="1828800"/>
                <a:chOff x="5569490" y="1795356"/>
                <a:chExt cx="4807669" cy="1828800"/>
              </a:xfrm>
            </p:grpSpPr>
            <p:sp>
              <p:nvSpPr>
                <p:cNvPr id="42" name="Rectangle 41">
                  <a:extLst>
                    <a:ext uri="{FF2B5EF4-FFF2-40B4-BE49-F238E27FC236}">
                      <a16:creationId xmlns:a16="http://schemas.microsoft.com/office/drawing/2014/main" id="{84A63811-02B9-5443-8237-9DA0ADE5F1A5}"/>
                    </a:ext>
                  </a:extLst>
                </p:cNvPr>
                <p:cNvSpPr/>
                <p:nvPr/>
              </p:nvSpPr>
              <p:spPr>
                <a:xfrm>
                  <a:off x="5569490" y="1795356"/>
                  <a:ext cx="4807668" cy="1828800"/>
                </a:xfrm>
                <a:prstGeom prst="rect">
                  <a:avLst/>
                </a:prstGeom>
                <a:solidFill>
                  <a:schemeClr val="bg2">
                    <a:lumMod val="20000"/>
                    <a:lumOff val="80000"/>
                  </a:scheme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23B71692-E5F0-8E49-B24E-1455EEADE55F}"/>
                    </a:ext>
                  </a:extLst>
                </p:cNvPr>
                <p:cNvPicPr>
                  <a:picLocks noChangeAspect="1"/>
                </p:cNvPicPr>
                <p:nvPr/>
              </p:nvPicPr>
              <p:blipFill rotWithShape="1">
                <a:blip r:embed="rId10"/>
                <a:srcRect l="28540" r="4805"/>
                <a:stretch/>
              </p:blipFill>
              <p:spPr>
                <a:xfrm>
                  <a:off x="8518305" y="1816461"/>
                  <a:ext cx="1858854" cy="1807325"/>
                </a:xfrm>
                <a:prstGeom prst="rect">
                  <a:avLst/>
                </a:prstGeom>
              </p:spPr>
            </p:pic>
            <p:sp>
              <p:nvSpPr>
                <p:cNvPr id="44" name="Rectangle 43">
                  <a:extLst>
                    <a:ext uri="{FF2B5EF4-FFF2-40B4-BE49-F238E27FC236}">
                      <a16:creationId xmlns:a16="http://schemas.microsoft.com/office/drawing/2014/main" id="{914206E1-38E6-A149-9B13-0C2E6CF7DE83}"/>
                    </a:ext>
                  </a:extLst>
                </p:cNvPr>
                <p:cNvSpPr/>
                <p:nvPr/>
              </p:nvSpPr>
              <p:spPr>
                <a:xfrm>
                  <a:off x="5800959" y="2343446"/>
                  <a:ext cx="2328125" cy="590931"/>
                </a:xfrm>
                <a:prstGeom prst="rect">
                  <a:avLst/>
                </a:prstGeom>
              </p:spPr>
              <p:txBody>
                <a:bodyPr wrap="square" anchor="t">
                  <a:spAutoFit/>
                </a:bodyPr>
                <a:lstStyle/>
                <a:p>
                  <a:pPr>
                    <a:lnSpc>
                      <a:spcPct val="90000"/>
                    </a:lnSpc>
                  </a:pPr>
                  <a:r>
                    <a:rPr lang="en-US" sz="1200" dirty="0">
                      <a:solidFill>
                        <a:schemeClr val="bg1"/>
                      </a:solidFill>
                      <a:latin typeface="Trebuchet MS" panose="020B0603020202020204" pitchFamily="34" charset="0"/>
                    </a:rPr>
                    <a:t>New parametrizations</a:t>
                  </a:r>
                </a:p>
                <a:p>
                  <a:pPr>
                    <a:lnSpc>
                      <a:spcPct val="90000"/>
                    </a:lnSpc>
                  </a:pPr>
                  <a:r>
                    <a:rPr lang="en-US" sz="1200" dirty="0">
                      <a:solidFill>
                        <a:schemeClr val="bg1"/>
                      </a:solidFill>
                      <a:latin typeface="Trebuchet MS" panose="020B0603020202020204" pitchFamily="34" charset="0"/>
                    </a:rPr>
                    <a:t>From higher resolution model</a:t>
                  </a:r>
                </a:p>
                <a:p>
                  <a:pPr>
                    <a:lnSpc>
                      <a:spcPct val="90000"/>
                    </a:lnSpc>
                  </a:pPr>
                  <a:r>
                    <a:rPr lang="en-US" sz="1200" b="1" dirty="0">
                      <a:solidFill>
                        <a:schemeClr val="bg1"/>
                      </a:solidFill>
                      <a:latin typeface="Trebuchet MS" panose="020B0603020202020204" pitchFamily="34" charset="0"/>
                    </a:rPr>
                    <a:t>From observational data</a:t>
                  </a:r>
                </a:p>
              </p:txBody>
            </p:sp>
            <p:sp>
              <p:nvSpPr>
                <p:cNvPr id="45" name="Rectangle 44">
                  <a:extLst>
                    <a:ext uri="{FF2B5EF4-FFF2-40B4-BE49-F238E27FC236}">
                      <a16:creationId xmlns:a16="http://schemas.microsoft.com/office/drawing/2014/main" id="{2087C7D2-D132-F44B-B2B9-9F28E31BCE2F}"/>
                    </a:ext>
                  </a:extLst>
                </p:cNvPr>
                <p:cNvSpPr/>
                <p:nvPr/>
              </p:nvSpPr>
              <p:spPr>
                <a:xfrm>
                  <a:off x="5800959" y="2001814"/>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PARAMETRIZATION</a:t>
                  </a:r>
                </a:p>
              </p:txBody>
            </p:sp>
          </p:grpSp>
          <p:grpSp>
            <p:nvGrpSpPr>
              <p:cNvPr id="47" name="Group 46">
                <a:extLst>
                  <a:ext uri="{FF2B5EF4-FFF2-40B4-BE49-F238E27FC236}">
                    <a16:creationId xmlns:a16="http://schemas.microsoft.com/office/drawing/2014/main" id="{0004CB6B-072B-EC40-AD5C-4C137B8B2ECF}"/>
                  </a:ext>
                </a:extLst>
              </p:cNvPr>
              <p:cNvGrpSpPr/>
              <p:nvPr/>
            </p:nvGrpSpPr>
            <p:grpSpPr>
              <a:xfrm>
                <a:off x="5606482" y="6038723"/>
                <a:ext cx="4798142" cy="1849865"/>
                <a:chOff x="599768" y="3830696"/>
                <a:chExt cx="4798142" cy="1849865"/>
              </a:xfrm>
            </p:grpSpPr>
            <p:sp>
              <p:nvSpPr>
                <p:cNvPr id="48" name="Rectangle 47">
                  <a:extLst>
                    <a:ext uri="{FF2B5EF4-FFF2-40B4-BE49-F238E27FC236}">
                      <a16:creationId xmlns:a16="http://schemas.microsoft.com/office/drawing/2014/main" id="{77C5CAA1-005A-E148-BCB9-89BBE129C5B8}"/>
                    </a:ext>
                  </a:extLst>
                </p:cNvPr>
                <p:cNvSpPr/>
                <p:nvPr/>
              </p:nvSpPr>
              <p:spPr>
                <a:xfrm>
                  <a:off x="599768" y="3830696"/>
                  <a:ext cx="4798142" cy="1849865"/>
                </a:xfrm>
                <a:prstGeom prst="rect">
                  <a:avLst/>
                </a:prstGeom>
                <a:solidFill>
                  <a:schemeClr val="bg2">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E7EC8AB-4FA0-664C-BA12-93BF33D05D9A}"/>
                    </a:ext>
                  </a:extLst>
                </p:cNvPr>
                <p:cNvSpPr/>
                <p:nvPr/>
              </p:nvSpPr>
              <p:spPr>
                <a:xfrm>
                  <a:off x="835410" y="4388070"/>
                  <a:ext cx="2328125" cy="757130"/>
                </a:xfrm>
                <a:prstGeom prst="rect">
                  <a:avLst/>
                </a:prstGeom>
              </p:spPr>
              <p:txBody>
                <a:bodyPr wrap="square" anchor="t">
                  <a:spAutoFit/>
                </a:bodyPr>
                <a:lstStyle/>
                <a:p>
                  <a:pPr>
                    <a:lnSpc>
                      <a:spcPct val="90000"/>
                    </a:lnSpc>
                  </a:pPr>
                  <a:r>
                    <a:rPr lang="en-US" sz="1200" dirty="0">
                      <a:solidFill>
                        <a:schemeClr val="bg1"/>
                      </a:solidFill>
                      <a:latin typeface="Trebuchet MS" panose="020B0603020202020204" pitchFamily="34" charset="0"/>
                    </a:rPr>
                    <a:t>Correlation discovery</a:t>
                  </a:r>
                </a:p>
                <a:p>
                  <a:pPr>
                    <a:lnSpc>
                      <a:spcPct val="90000"/>
                    </a:lnSpc>
                  </a:pPr>
                  <a:r>
                    <a:rPr lang="en-US" sz="1200" dirty="0">
                      <a:solidFill>
                        <a:schemeClr val="bg1"/>
                      </a:solidFill>
                      <a:latin typeface="Trebuchet MS" panose="020B0603020202020204" pitchFamily="34" charset="0"/>
                    </a:rPr>
                    <a:t>Hypothesis testing</a:t>
                  </a:r>
                </a:p>
                <a:p>
                  <a:pPr>
                    <a:lnSpc>
                      <a:spcPct val="90000"/>
                    </a:lnSpc>
                  </a:pPr>
                  <a:r>
                    <a:rPr lang="en-US" sz="1200" dirty="0">
                      <a:solidFill>
                        <a:schemeClr val="bg1"/>
                      </a:solidFill>
                      <a:latin typeface="Trebuchet MS" panose="020B0603020202020204" pitchFamily="34" charset="0"/>
                    </a:rPr>
                    <a:t>Causality identification</a:t>
                  </a:r>
                </a:p>
                <a:p>
                  <a:pPr>
                    <a:lnSpc>
                      <a:spcPct val="90000"/>
                    </a:lnSpc>
                  </a:pPr>
                  <a:r>
                    <a:rPr lang="en-US" sz="1200" dirty="0">
                      <a:solidFill>
                        <a:schemeClr val="bg1"/>
                      </a:solidFill>
                      <a:latin typeface="Trebuchet MS" panose="020B0603020202020204" pitchFamily="34" charset="0"/>
                    </a:rPr>
                    <a:t>Equations from data</a:t>
                  </a:r>
                </a:p>
              </p:txBody>
            </p:sp>
            <p:sp>
              <p:nvSpPr>
                <p:cNvPr id="50" name="Rectangle 49">
                  <a:extLst>
                    <a:ext uri="{FF2B5EF4-FFF2-40B4-BE49-F238E27FC236}">
                      <a16:creationId xmlns:a16="http://schemas.microsoft.com/office/drawing/2014/main" id="{C5806D56-FCF6-0445-8307-66E7D629AA06}"/>
                    </a:ext>
                  </a:extLst>
                </p:cNvPr>
                <p:cNvSpPr/>
                <p:nvPr/>
              </p:nvSpPr>
              <p:spPr>
                <a:xfrm>
                  <a:off x="825884" y="4043346"/>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DISCOVERY</a:t>
                  </a:r>
                </a:p>
              </p:txBody>
            </p:sp>
            <p:pic>
              <p:nvPicPr>
                <p:cNvPr id="51" name="Picture 50">
                  <a:extLst>
                    <a:ext uri="{FF2B5EF4-FFF2-40B4-BE49-F238E27FC236}">
                      <a16:creationId xmlns:a16="http://schemas.microsoft.com/office/drawing/2014/main" id="{AE4D3C97-0E48-CA47-BBBF-8330BCABC01D}"/>
                    </a:ext>
                  </a:extLst>
                </p:cNvPr>
                <p:cNvPicPr>
                  <a:picLocks noChangeAspect="1"/>
                </p:cNvPicPr>
                <p:nvPr/>
              </p:nvPicPr>
              <p:blipFill rotWithShape="1">
                <a:blip r:embed="rId11"/>
                <a:srcRect l="13254" t="4036" r="27297"/>
                <a:stretch/>
              </p:blipFill>
              <p:spPr>
                <a:xfrm>
                  <a:off x="3623336" y="3884285"/>
                  <a:ext cx="1731443" cy="1732065"/>
                </a:xfrm>
                <a:prstGeom prst="rect">
                  <a:avLst/>
                </a:prstGeom>
                <a:solidFill>
                  <a:schemeClr val="bg1">
                    <a:lumMod val="85000"/>
                    <a:lumOff val="15000"/>
                  </a:schemeClr>
                </a:solidFill>
              </p:spPr>
            </p:pic>
          </p:grpSp>
          <p:grpSp>
            <p:nvGrpSpPr>
              <p:cNvPr id="52" name="Group 51">
                <a:extLst>
                  <a:ext uri="{FF2B5EF4-FFF2-40B4-BE49-F238E27FC236}">
                    <a16:creationId xmlns:a16="http://schemas.microsoft.com/office/drawing/2014/main" id="{6B594FF5-81A3-3540-AC6A-0B63FCC96D07}"/>
                  </a:ext>
                </a:extLst>
              </p:cNvPr>
              <p:cNvGrpSpPr/>
              <p:nvPr/>
            </p:nvGrpSpPr>
            <p:grpSpPr>
              <a:xfrm>
                <a:off x="700060" y="6038723"/>
                <a:ext cx="4798142" cy="1965065"/>
                <a:chOff x="599768" y="1643475"/>
                <a:chExt cx="4798142" cy="1965065"/>
              </a:xfrm>
            </p:grpSpPr>
            <p:sp>
              <p:nvSpPr>
                <p:cNvPr id="53" name="Rectangle 52">
                  <a:extLst>
                    <a:ext uri="{FF2B5EF4-FFF2-40B4-BE49-F238E27FC236}">
                      <a16:creationId xmlns:a16="http://schemas.microsoft.com/office/drawing/2014/main" id="{4098352C-BF4E-2144-9436-E819F18D0458}"/>
                    </a:ext>
                  </a:extLst>
                </p:cNvPr>
                <p:cNvSpPr/>
                <p:nvPr/>
              </p:nvSpPr>
              <p:spPr>
                <a:xfrm>
                  <a:off x="599768" y="1643475"/>
                  <a:ext cx="4798142" cy="1828800"/>
                </a:xfrm>
                <a:prstGeom prst="rect">
                  <a:avLst/>
                </a:prstGeom>
                <a:solidFill>
                  <a:schemeClr val="bg2">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DCA56679-9A88-BD47-A1FA-24E816F7E478}"/>
                    </a:ext>
                  </a:extLst>
                </p:cNvPr>
                <p:cNvSpPr/>
                <p:nvPr/>
              </p:nvSpPr>
              <p:spPr>
                <a:xfrm>
                  <a:off x="835410" y="2186612"/>
                  <a:ext cx="2328125" cy="1421928"/>
                </a:xfrm>
                <a:prstGeom prst="rect">
                  <a:avLst/>
                </a:prstGeom>
              </p:spPr>
              <p:txBody>
                <a:bodyPr wrap="square" anchor="t">
                  <a:spAutoFit/>
                </a:bodyPr>
                <a:lstStyle/>
                <a:p>
                  <a:pPr>
                    <a:lnSpc>
                      <a:spcPct val="90000"/>
                    </a:lnSpc>
                  </a:pPr>
                  <a:r>
                    <a:rPr lang="en-US" sz="1200" dirty="0">
                      <a:solidFill>
                        <a:schemeClr val="bg1"/>
                      </a:solidFill>
                      <a:latin typeface="Trebuchet MS" panose="020B0603020202020204" pitchFamily="34" charset="0"/>
                    </a:rPr>
                    <a:t>Sensor placement</a:t>
                  </a:r>
                </a:p>
                <a:p>
                  <a:pPr>
                    <a:lnSpc>
                      <a:spcPct val="90000"/>
                    </a:lnSpc>
                  </a:pPr>
                  <a:r>
                    <a:rPr lang="en-US" sz="1200" dirty="0">
                      <a:solidFill>
                        <a:schemeClr val="bg1"/>
                      </a:solidFill>
                      <a:latin typeface="Trebuchet MS" panose="020B0603020202020204" pitchFamily="34" charset="0"/>
                    </a:rPr>
                    <a:t>Instrument control</a:t>
                  </a:r>
                </a:p>
                <a:p>
                  <a:pPr>
                    <a:lnSpc>
                      <a:spcPct val="90000"/>
                    </a:lnSpc>
                  </a:pPr>
                  <a:r>
                    <a:rPr lang="en-US" sz="1200" dirty="0">
                      <a:solidFill>
                        <a:schemeClr val="bg1"/>
                      </a:solidFill>
                      <a:latin typeface="Trebuchet MS" panose="020B0603020202020204" pitchFamily="34" charset="0"/>
                    </a:rPr>
                    <a:t>Adaptation and mitigation</a:t>
                  </a:r>
                </a:p>
                <a:p>
                  <a:pPr>
                    <a:lnSpc>
                      <a:spcPct val="90000"/>
                    </a:lnSpc>
                  </a:pPr>
                  <a:r>
                    <a:rPr lang="en-US" sz="1200" dirty="0">
                      <a:solidFill>
                        <a:schemeClr val="bg1"/>
                      </a:solidFill>
                      <a:latin typeface="Trebuchet MS" panose="020B0603020202020204" pitchFamily="34" charset="0"/>
                    </a:rPr>
                    <a:t>Evacuation planning</a:t>
                  </a:r>
                </a:p>
                <a:p>
                  <a:pPr>
                    <a:lnSpc>
                      <a:spcPct val="90000"/>
                    </a:lnSpc>
                  </a:pPr>
                  <a:r>
                    <a:rPr lang="en-US" sz="1200" dirty="0">
                      <a:solidFill>
                        <a:schemeClr val="bg1"/>
                      </a:solidFill>
                      <a:latin typeface="Trebuchet MS" panose="020B0603020202020204" pitchFamily="34" charset="0"/>
                    </a:rPr>
                    <a:t>Search &amp; rescue</a:t>
                  </a:r>
                </a:p>
                <a:p>
                  <a:pPr>
                    <a:lnSpc>
                      <a:spcPct val="90000"/>
                    </a:lnSpc>
                  </a:pPr>
                  <a:r>
                    <a:rPr lang="en-US" sz="1200" dirty="0">
                      <a:solidFill>
                        <a:schemeClr val="bg1"/>
                      </a:solidFill>
                      <a:latin typeface="Trebuchet MS" panose="020B0603020202020204" pitchFamily="34" charset="0"/>
                    </a:rPr>
                    <a:t>Performance tuning</a:t>
                  </a:r>
                </a:p>
                <a:p>
                  <a:pPr>
                    <a:lnSpc>
                      <a:spcPct val="90000"/>
                    </a:lnSpc>
                  </a:pPr>
                  <a:r>
                    <a:rPr lang="en-US" sz="1200" dirty="0">
                      <a:solidFill>
                        <a:schemeClr val="bg1"/>
                      </a:solidFill>
                      <a:latin typeface="Trebuchet MS" panose="020B0603020202020204" pitchFamily="34" charset="0"/>
                    </a:rPr>
                    <a:t>Geoengineering</a:t>
                  </a:r>
                </a:p>
                <a:p>
                  <a:pPr>
                    <a:lnSpc>
                      <a:spcPct val="90000"/>
                    </a:lnSpc>
                  </a:pPr>
                  <a:endParaRPr lang="en-US" sz="1200" dirty="0">
                    <a:solidFill>
                      <a:schemeClr val="bg1"/>
                    </a:solidFill>
                    <a:latin typeface="Trebuchet MS" panose="020B0603020202020204" pitchFamily="34" charset="0"/>
                  </a:endParaRPr>
                </a:p>
              </p:txBody>
            </p:sp>
            <p:sp>
              <p:nvSpPr>
                <p:cNvPr id="55" name="Rectangle 54">
                  <a:extLst>
                    <a:ext uri="{FF2B5EF4-FFF2-40B4-BE49-F238E27FC236}">
                      <a16:creationId xmlns:a16="http://schemas.microsoft.com/office/drawing/2014/main" id="{B64C761B-4E38-4A4A-A842-88C23B034C17}"/>
                    </a:ext>
                  </a:extLst>
                </p:cNvPr>
                <p:cNvSpPr/>
                <p:nvPr/>
              </p:nvSpPr>
              <p:spPr>
                <a:xfrm>
                  <a:off x="835410" y="1844980"/>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STRATEGY</a:t>
                  </a:r>
                </a:p>
              </p:txBody>
            </p:sp>
            <p:pic>
              <p:nvPicPr>
                <p:cNvPr id="56" name="Picture 55">
                  <a:extLst>
                    <a:ext uri="{FF2B5EF4-FFF2-40B4-BE49-F238E27FC236}">
                      <a16:creationId xmlns:a16="http://schemas.microsoft.com/office/drawing/2014/main" id="{55DF55FA-3D30-A14D-8A89-70A1958D91F0}"/>
                    </a:ext>
                  </a:extLst>
                </p:cNvPr>
                <p:cNvPicPr>
                  <a:picLocks noChangeAspect="1"/>
                </p:cNvPicPr>
                <p:nvPr/>
              </p:nvPicPr>
              <p:blipFill>
                <a:blip r:embed="rId12"/>
                <a:stretch>
                  <a:fillRect/>
                </a:stretch>
              </p:blipFill>
              <p:spPr>
                <a:xfrm>
                  <a:off x="3574073" y="1664416"/>
                  <a:ext cx="1777409" cy="1764713"/>
                </a:xfrm>
                <a:prstGeom prst="rect">
                  <a:avLst/>
                </a:prstGeom>
                <a:solidFill>
                  <a:schemeClr val="tx1"/>
                </a:solidFill>
              </p:spPr>
            </p:pic>
          </p:grpSp>
          <p:sp>
            <p:nvSpPr>
              <p:cNvPr id="58" name="Rectangle 57">
                <a:extLst>
                  <a:ext uri="{FF2B5EF4-FFF2-40B4-BE49-F238E27FC236}">
                    <a16:creationId xmlns:a16="http://schemas.microsoft.com/office/drawing/2014/main" id="{5F8CEBCC-F9AF-4945-A70D-00BA58028974}"/>
                  </a:ext>
                </a:extLst>
              </p:cNvPr>
              <p:cNvSpPr/>
              <p:nvPr/>
            </p:nvSpPr>
            <p:spPr>
              <a:xfrm>
                <a:off x="700060" y="7978585"/>
                <a:ext cx="4798142" cy="1828800"/>
              </a:xfrm>
              <a:prstGeom prst="rect">
                <a:avLst/>
              </a:prstGeom>
              <a:solidFill>
                <a:schemeClr val="bg2">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B2D09B33-7CBF-3C4F-A811-E8D514C3FB81}"/>
                  </a:ext>
                </a:extLst>
              </p:cNvPr>
              <p:cNvSpPr/>
              <p:nvPr/>
            </p:nvSpPr>
            <p:spPr>
              <a:xfrm>
                <a:off x="935702" y="8521722"/>
                <a:ext cx="2328125" cy="923330"/>
              </a:xfrm>
              <a:prstGeom prst="rect">
                <a:avLst/>
              </a:prstGeom>
            </p:spPr>
            <p:txBody>
              <a:bodyPr wrap="square" anchor="t">
                <a:spAutoFit/>
              </a:bodyPr>
              <a:lstStyle/>
              <a:p>
                <a:pPr>
                  <a:lnSpc>
                    <a:spcPct val="90000"/>
                  </a:lnSpc>
                </a:pPr>
                <a:r>
                  <a:rPr lang="en-US" sz="1200" dirty="0">
                    <a:solidFill>
                      <a:schemeClr val="bg1"/>
                    </a:solidFill>
                    <a:latin typeface="Trebuchet MS" panose="020B0603020202020204" pitchFamily="34" charset="0"/>
                  </a:rPr>
                  <a:t>Natural language interfaces</a:t>
                </a:r>
              </a:p>
              <a:p>
                <a:pPr>
                  <a:lnSpc>
                    <a:spcPct val="90000"/>
                  </a:lnSpc>
                </a:pPr>
                <a:r>
                  <a:rPr lang="en-US" sz="1200" dirty="0">
                    <a:solidFill>
                      <a:schemeClr val="bg1"/>
                    </a:solidFill>
                    <a:latin typeface="Trebuchet MS" panose="020B0603020202020204" pitchFamily="34" charset="0"/>
                  </a:rPr>
                  <a:t>Augmented reality</a:t>
                </a:r>
              </a:p>
              <a:p>
                <a:pPr>
                  <a:lnSpc>
                    <a:spcPct val="90000"/>
                  </a:lnSpc>
                </a:pPr>
                <a:r>
                  <a:rPr lang="en-US" sz="1200" dirty="0">
                    <a:solidFill>
                      <a:schemeClr val="bg1"/>
                    </a:solidFill>
                    <a:latin typeface="Trebuchet MS" panose="020B0603020202020204" pitchFamily="34" charset="0"/>
                  </a:rPr>
                  <a:t>Guided analysis</a:t>
                </a:r>
              </a:p>
              <a:p>
                <a:pPr>
                  <a:lnSpc>
                    <a:spcPct val="90000"/>
                  </a:lnSpc>
                </a:pPr>
                <a:r>
                  <a:rPr lang="en-US" sz="1200" dirty="0">
                    <a:solidFill>
                      <a:schemeClr val="bg1"/>
                    </a:solidFill>
                    <a:latin typeface="Trebuchet MS" panose="020B0603020202020204" pitchFamily="34" charset="0"/>
                  </a:rPr>
                  <a:t>Literature recommendations</a:t>
                </a:r>
              </a:p>
              <a:p>
                <a:pPr>
                  <a:lnSpc>
                    <a:spcPct val="90000"/>
                  </a:lnSpc>
                </a:pPr>
                <a:r>
                  <a:rPr lang="en-US" sz="1200" dirty="0">
                    <a:solidFill>
                      <a:schemeClr val="bg1"/>
                    </a:solidFill>
                    <a:latin typeface="Trebuchet MS" panose="020B0603020202020204" pitchFamily="34" charset="0"/>
                  </a:rPr>
                  <a:t>Error detection</a:t>
                </a:r>
              </a:p>
            </p:txBody>
          </p:sp>
          <p:sp>
            <p:nvSpPr>
              <p:cNvPr id="60" name="Rectangle 59">
                <a:extLst>
                  <a:ext uri="{FF2B5EF4-FFF2-40B4-BE49-F238E27FC236}">
                    <a16:creationId xmlns:a16="http://schemas.microsoft.com/office/drawing/2014/main" id="{58A47373-E340-BB4A-BCFE-48729CA23C63}"/>
                  </a:ext>
                </a:extLst>
              </p:cNvPr>
              <p:cNvSpPr/>
              <p:nvPr/>
            </p:nvSpPr>
            <p:spPr>
              <a:xfrm>
                <a:off x="935702" y="8180090"/>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ASSISTANCE</a:t>
                </a:r>
              </a:p>
            </p:txBody>
          </p:sp>
        </p:grpSp>
        <p:sp>
          <p:nvSpPr>
            <p:cNvPr id="20" name="Rectangle 19">
              <a:extLst>
                <a:ext uri="{FF2B5EF4-FFF2-40B4-BE49-F238E27FC236}">
                  <a16:creationId xmlns:a16="http://schemas.microsoft.com/office/drawing/2014/main" id="{EF7E1D3C-A7E4-834A-B0E0-EE59003DBDC4}"/>
                </a:ext>
              </a:extLst>
            </p:cNvPr>
            <p:cNvSpPr/>
            <p:nvPr/>
          </p:nvSpPr>
          <p:spPr>
            <a:xfrm>
              <a:off x="3674365" y="8039249"/>
              <a:ext cx="1777313" cy="1710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4D7DC48-A28F-244F-90BE-CBEDCB27E5FA}"/>
                </a:ext>
              </a:extLst>
            </p:cNvPr>
            <p:cNvPicPr>
              <a:picLocks noChangeAspect="1"/>
            </p:cNvPicPr>
            <p:nvPr/>
          </p:nvPicPr>
          <p:blipFill>
            <a:blip r:embed="rId13"/>
            <a:stretch>
              <a:fillRect/>
            </a:stretch>
          </p:blipFill>
          <p:spPr>
            <a:xfrm>
              <a:off x="3872957" y="8085728"/>
              <a:ext cx="1417183" cy="1614513"/>
            </a:xfrm>
            <a:prstGeom prst="rect">
              <a:avLst/>
            </a:prstGeom>
          </p:spPr>
        </p:pic>
      </p:grpSp>
    </p:spTree>
    <p:extLst>
      <p:ext uri="{BB962C8B-B14F-4D97-AF65-F5344CB8AC3E}">
        <p14:creationId xmlns:p14="http://schemas.microsoft.com/office/powerpoint/2010/main" val="1616302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DF78724-3900-A54A-B2DA-805F83E97560}"/>
              </a:ext>
            </a:extLst>
          </p:cNvPr>
          <p:cNvGrpSpPr/>
          <p:nvPr/>
        </p:nvGrpSpPr>
        <p:grpSpPr>
          <a:xfrm>
            <a:off x="700060" y="183758"/>
            <a:ext cx="9716597" cy="9623627"/>
            <a:chOff x="700060" y="183758"/>
            <a:chExt cx="9716597" cy="9623627"/>
          </a:xfrm>
        </p:grpSpPr>
        <p:grpSp>
          <p:nvGrpSpPr>
            <p:cNvPr id="12" name="Group 11">
              <a:extLst>
                <a:ext uri="{FF2B5EF4-FFF2-40B4-BE49-F238E27FC236}">
                  <a16:creationId xmlns:a16="http://schemas.microsoft.com/office/drawing/2014/main" id="{091E4DAF-BDD1-4745-9634-DB1BE9591973}"/>
                </a:ext>
              </a:extLst>
            </p:cNvPr>
            <p:cNvGrpSpPr/>
            <p:nvPr/>
          </p:nvGrpSpPr>
          <p:grpSpPr>
            <a:xfrm>
              <a:off x="700060" y="183758"/>
              <a:ext cx="9716597" cy="9623627"/>
              <a:chOff x="700060" y="183758"/>
              <a:chExt cx="9716597" cy="9623627"/>
            </a:xfrm>
          </p:grpSpPr>
          <p:grpSp>
            <p:nvGrpSpPr>
              <p:cNvPr id="9" name="Group 8">
                <a:extLst>
                  <a:ext uri="{FF2B5EF4-FFF2-40B4-BE49-F238E27FC236}">
                    <a16:creationId xmlns:a16="http://schemas.microsoft.com/office/drawing/2014/main" id="{21FA632E-1502-1741-9DA3-12FACDC9C03D}"/>
                  </a:ext>
                </a:extLst>
              </p:cNvPr>
              <p:cNvGrpSpPr/>
              <p:nvPr/>
            </p:nvGrpSpPr>
            <p:grpSpPr>
              <a:xfrm>
                <a:off x="5608988" y="183758"/>
                <a:ext cx="4798142" cy="1849865"/>
                <a:chOff x="599768" y="3830696"/>
                <a:chExt cx="4798142" cy="1849865"/>
              </a:xfrm>
            </p:grpSpPr>
            <p:sp>
              <p:nvSpPr>
                <p:cNvPr id="6" name="Rectangle 5">
                  <a:extLst>
                    <a:ext uri="{FF2B5EF4-FFF2-40B4-BE49-F238E27FC236}">
                      <a16:creationId xmlns:a16="http://schemas.microsoft.com/office/drawing/2014/main" id="{953EF8F6-8354-40E9-B906-15DD290714B6}"/>
                    </a:ext>
                  </a:extLst>
                </p:cNvPr>
                <p:cNvSpPr/>
                <p:nvPr/>
              </p:nvSpPr>
              <p:spPr>
                <a:xfrm>
                  <a:off x="599768" y="3830696"/>
                  <a:ext cx="4798142" cy="1849865"/>
                </a:xfrm>
                <a:prstGeom prst="rect">
                  <a:avLst/>
                </a:prstGeom>
                <a:solidFill>
                  <a:schemeClr val="bg2">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0B028F0-516A-43FC-A425-D142D88D5FDA}"/>
                    </a:ext>
                  </a:extLst>
                </p:cNvPr>
                <p:cNvSpPr/>
                <p:nvPr/>
              </p:nvSpPr>
              <p:spPr>
                <a:xfrm>
                  <a:off x="835410" y="4388070"/>
                  <a:ext cx="2328125" cy="1089529"/>
                </a:xfrm>
                <a:prstGeom prst="rect">
                  <a:avLst/>
                </a:prstGeom>
              </p:spPr>
              <p:txBody>
                <a:bodyPr wrap="square" anchor="t">
                  <a:spAutoFit/>
                </a:bodyPr>
                <a:lstStyle/>
                <a:p>
                  <a:pPr>
                    <a:lnSpc>
                      <a:spcPct val="90000"/>
                    </a:lnSpc>
                  </a:pPr>
                  <a:r>
                    <a:rPr lang="en-US" sz="1200" dirty="0">
                      <a:solidFill>
                        <a:schemeClr val="bg1"/>
                      </a:solidFill>
                      <a:latin typeface="Trebuchet MS" panose="020B0603020202020204" pitchFamily="34" charset="0"/>
                    </a:rPr>
                    <a:t>Frame repair</a:t>
                  </a:r>
                </a:p>
                <a:p>
                  <a:pPr>
                    <a:lnSpc>
                      <a:spcPct val="90000"/>
                    </a:lnSpc>
                  </a:pPr>
                  <a:r>
                    <a:rPr lang="en-US" sz="1200" dirty="0">
                      <a:solidFill>
                        <a:schemeClr val="bg1"/>
                      </a:solidFill>
                      <a:latin typeface="Trebuchet MS" panose="020B0603020202020204" pitchFamily="34" charset="0"/>
                    </a:rPr>
                    <a:t>Sequence repair</a:t>
                  </a:r>
                </a:p>
                <a:p>
                  <a:pPr>
                    <a:lnSpc>
                      <a:spcPct val="90000"/>
                    </a:lnSpc>
                  </a:pPr>
                  <a:r>
                    <a:rPr lang="en-US" sz="1200" b="1" dirty="0">
                      <a:solidFill>
                        <a:schemeClr val="bg1"/>
                      </a:solidFill>
                      <a:latin typeface="Trebuchet MS" panose="020B0603020202020204" pitchFamily="34" charset="0"/>
                    </a:rPr>
                    <a:t>Slow motion</a:t>
                  </a:r>
                </a:p>
                <a:p>
                  <a:pPr>
                    <a:lnSpc>
                      <a:spcPct val="90000"/>
                    </a:lnSpc>
                  </a:pPr>
                  <a:r>
                    <a:rPr lang="en-US" sz="1200" dirty="0">
                      <a:solidFill>
                        <a:schemeClr val="bg1"/>
                      </a:solidFill>
                      <a:latin typeface="Trebuchet MS" panose="020B0603020202020204" pitchFamily="34" charset="0"/>
                    </a:rPr>
                    <a:t>Super-resolution</a:t>
                  </a:r>
                </a:p>
                <a:p>
                  <a:pPr>
                    <a:lnSpc>
                      <a:spcPct val="90000"/>
                    </a:lnSpc>
                  </a:pPr>
                  <a:r>
                    <a:rPr lang="en-US" sz="1200" dirty="0">
                      <a:solidFill>
                        <a:schemeClr val="bg1"/>
                      </a:solidFill>
                      <a:latin typeface="Trebuchet MS" panose="020B0603020202020204" pitchFamily="34" charset="0"/>
                    </a:rPr>
                    <a:t>Cloud removal</a:t>
                  </a:r>
                </a:p>
                <a:p>
                  <a:pPr>
                    <a:lnSpc>
                      <a:spcPct val="90000"/>
                    </a:lnSpc>
                  </a:pPr>
                  <a:r>
                    <a:rPr lang="en-US" sz="1200" dirty="0">
                      <a:solidFill>
                        <a:schemeClr val="bg1"/>
                      </a:solidFill>
                      <a:latin typeface="Trebuchet MS" panose="020B0603020202020204" pitchFamily="34" charset="0"/>
                    </a:rPr>
                    <a:t>Data augmentation</a:t>
                  </a:r>
                </a:p>
              </p:txBody>
            </p:sp>
            <p:sp>
              <p:nvSpPr>
                <p:cNvPr id="27" name="Rectangle 26">
                  <a:extLst>
                    <a:ext uri="{FF2B5EF4-FFF2-40B4-BE49-F238E27FC236}">
                      <a16:creationId xmlns:a16="http://schemas.microsoft.com/office/drawing/2014/main" id="{32AA4926-72B4-42B8-A992-8471D7656D13}"/>
                    </a:ext>
                  </a:extLst>
                </p:cNvPr>
                <p:cNvSpPr/>
                <p:nvPr/>
              </p:nvSpPr>
              <p:spPr>
                <a:xfrm>
                  <a:off x="825884" y="4043346"/>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ENHANCEMENT</a:t>
                  </a:r>
                </a:p>
              </p:txBody>
            </p:sp>
            <p:pic>
              <p:nvPicPr>
                <p:cNvPr id="30" name="Picture 29">
                  <a:extLst>
                    <a:ext uri="{FF2B5EF4-FFF2-40B4-BE49-F238E27FC236}">
                      <a16:creationId xmlns:a16="http://schemas.microsoft.com/office/drawing/2014/main" id="{2CF4B374-082B-49CC-9B1B-0ADB0D6FC8C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2000"/>
                          </a14:imgEffect>
                        </a14:imgLayer>
                      </a14:imgProps>
                    </a:ext>
                  </a:extLst>
                </a:blip>
                <a:stretch>
                  <a:fillRect/>
                </a:stretch>
              </p:blipFill>
              <p:spPr>
                <a:xfrm>
                  <a:off x="3536551" y="3854391"/>
                  <a:ext cx="1858853" cy="1817138"/>
                </a:xfrm>
                <a:prstGeom prst="rect">
                  <a:avLst/>
                </a:prstGeom>
                <a:solidFill>
                  <a:schemeClr val="bg1">
                    <a:lumMod val="85000"/>
                    <a:lumOff val="15000"/>
                  </a:schemeClr>
                </a:solidFill>
              </p:spPr>
            </p:pic>
          </p:grpSp>
          <p:grpSp>
            <p:nvGrpSpPr>
              <p:cNvPr id="4" name="Group 3">
                <a:extLst>
                  <a:ext uri="{FF2B5EF4-FFF2-40B4-BE49-F238E27FC236}">
                    <a16:creationId xmlns:a16="http://schemas.microsoft.com/office/drawing/2014/main" id="{4CB4B52A-5EDF-F845-93CE-629E4A5034B8}"/>
                  </a:ext>
                </a:extLst>
              </p:cNvPr>
              <p:cNvGrpSpPr/>
              <p:nvPr/>
            </p:nvGrpSpPr>
            <p:grpSpPr>
              <a:xfrm>
                <a:off x="702566" y="2130264"/>
                <a:ext cx="4791456" cy="1831979"/>
                <a:chOff x="5585702" y="1795356"/>
                <a:chExt cx="4791456" cy="1831979"/>
              </a:xfrm>
            </p:grpSpPr>
            <p:sp>
              <p:nvSpPr>
                <p:cNvPr id="5" name="Rectangle 4">
                  <a:extLst>
                    <a:ext uri="{FF2B5EF4-FFF2-40B4-BE49-F238E27FC236}">
                      <a16:creationId xmlns:a16="http://schemas.microsoft.com/office/drawing/2014/main" id="{1CDCE49E-13DA-4A28-9893-91A197A9D3E2}"/>
                    </a:ext>
                  </a:extLst>
                </p:cNvPr>
                <p:cNvSpPr/>
                <p:nvPr/>
              </p:nvSpPr>
              <p:spPr>
                <a:xfrm>
                  <a:off x="5585702" y="1795356"/>
                  <a:ext cx="4791456" cy="1828800"/>
                </a:xfrm>
                <a:prstGeom prst="rect">
                  <a:avLst/>
                </a:prstGeom>
                <a:solidFill>
                  <a:schemeClr val="bg2">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4F2E9C4E-9ABD-492E-94AD-35F24C1F656F}"/>
                    </a:ext>
                  </a:extLst>
                </p:cNvPr>
                <p:cNvPicPr>
                  <a:picLocks noChangeAspect="1"/>
                </p:cNvPicPr>
                <p:nvPr/>
              </p:nvPicPr>
              <p:blipFill>
                <a:blip r:embed="rId5"/>
                <a:stretch>
                  <a:fillRect/>
                </a:stretch>
              </p:blipFill>
              <p:spPr>
                <a:xfrm>
                  <a:off x="8557502" y="1795356"/>
                  <a:ext cx="1819656" cy="1831979"/>
                </a:xfrm>
                <a:prstGeom prst="rect">
                  <a:avLst/>
                </a:prstGeom>
              </p:spPr>
            </p:pic>
            <p:sp>
              <p:nvSpPr>
                <p:cNvPr id="32" name="Rectangle 31">
                  <a:extLst>
                    <a:ext uri="{FF2B5EF4-FFF2-40B4-BE49-F238E27FC236}">
                      <a16:creationId xmlns:a16="http://schemas.microsoft.com/office/drawing/2014/main" id="{2470137B-4E29-487F-AFAF-378451AE687B}"/>
                    </a:ext>
                  </a:extLst>
                </p:cNvPr>
                <p:cNvSpPr/>
                <p:nvPr/>
              </p:nvSpPr>
              <p:spPr>
                <a:xfrm>
                  <a:off x="5800959" y="2335122"/>
                  <a:ext cx="2328125" cy="1089529"/>
                </a:xfrm>
                <a:prstGeom prst="rect">
                  <a:avLst/>
                </a:prstGeom>
              </p:spPr>
              <p:txBody>
                <a:bodyPr wrap="square" anchor="t">
                  <a:spAutoFit/>
                </a:bodyPr>
                <a:lstStyle/>
                <a:p>
                  <a:pPr>
                    <a:lnSpc>
                      <a:spcPct val="90000"/>
                    </a:lnSpc>
                  </a:pPr>
                  <a:r>
                    <a:rPr lang="en-US" sz="1200" b="1" dirty="0">
                      <a:solidFill>
                        <a:schemeClr val="bg1"/>
                      </a:solidFill>
                      <a:latin typeface="Trebuchet MS" panose="020B0603020202020204" pitchFamily="34" charset="0"/>
                    </a:rPr>
                    <a:t>Data Assimilation</a:t>
                  </a:r>
                </a:p>
                <a:p>
                  <a:pPr>
                    <a:lnSpc>
                      <a:spcPct val="90000"/>
                    </a:lnSpc>
                  </a:pPr>
                  <a:r>
                    <a:rPr lang="en-US" sz="1200" dirty="0">
                      <a:solidFill>
                        <a:schemeClr val="bg1"/>
                      </a:solidFill>
                      <a:latin typeface="Trebuchet MS" panose="020B0603020202020204" pitchFamily="34" charset="0"/>
                    </a:rPr>
                    <a:t>Forecast verification</a:t>
                  </a:r>
                </a:p>
                <a:p>
                  <a:pPr>
                    <a:lnSpc>
                      <a:spcPct val="90000"/>
                    </a:lnSpc>
                  </a:pPr>
                  <a:r>
                    <a:rPr lang="en-US" sz="1200" dirty="0">
                      <a:solidFill>
                        <a:schemeClr val="bg1"/>
                      </a:solidFill>
                      <a:latin typeface="Trebuchet MS" panose="020B0603020202020204" pitchFamily="34" charset="0"/>
                    </a:rPr>
                    <a:t>Model </a:t>
                  </a:r>
                  <a:r>
                    <a:rPr lang="en-US" sz="1200" dirty="0" err="1">
                      <a:solidFill>
                        <a:schemeClr val="bg1"/>
                      </a:solidFill>
                      <a:latin typeface="Trebuchet MS" panose="020B0603020202020204" pitchFamily="34" charset="0"/>
                    </a:rPr>
                    <a:t>intercomparison</a:t>
                  </a:r>
                  <a:endParaRPr lang="en-US" sz="1200" dirty="0">
                    <a:solidFill>
                      <a:schemeClr val="bg1"/>
                    </a:solidFill>
                    <a:latin typeface="Trebuchet MS" panose="020B0603020202020204" pitchFamily="34" charset="0"/>
                  </a:endParaRPr>
                </a:p>
                <a:p>
                  <a:pPr>
                    <a:lnSpc>
                      <a:spcPct val="90000"/>
                    </a:lnSpc>
                  </a:pPr>
                  <a:r>
                    <a:rPr lang="en-US" sz="1200" dirty="0">
                      <a:solidFill>
                        <a:schemeClr val="bg1"/>
                      </a:solidFill>
                      <a:latin typeface="Trebuchet MS" panose="020B0603020202020204" pitchFamily="34" charset="0"/>
                    </a:rPr>
                    <a:t>Common data formatting</a:t>
                  </a:r>
                </a:p>
                <a:p>
                  <a:pPr>
                    <a:lnSpc>
                      <a:spcPct val="90000"/>
                    </a:lnSpc>
                  </a:pPr>
                  <a:r>
                    <a:rPr lang="en-US" sz="1200" dirty="0">
                      <a:solidFill>
                        <a:schemeClr val="bg1"/>
                      </a:solidFill>
                      <a:latin typeface="Trebuchet MS" panose="020B0603020202020204" pitchFamily="34" charset="0"/>
                    </a:rPr>
                    <a:t>Colorization</a:t>
                  </a:r>
                </a:p>
                <a:p>
                  <a:pPr>
                    <a:lnSpc>
                      <a:spcPct val="90000"/>
                    </a:lnSpc>
                  </a:pPr>
                  <a:r>
                    <a:rPr lang="en-US" sz="1200" dirty="0">
                      <a:solidFill>
                        <a:schemeClr val="bg1"/>
                      </a:solidFill>
                      <a:latin typeface="Trebuchet MS" panose="020B0603020202020204" pitchFamily="34" charset="0"/>
                    </a:rPr>
                    <a:t>Digital Elevation from Imagery</a:t>
                  </a:r>
                </a:p>
              </p:txBody>
            </p:sp>
            <p:sp>
              <p:nvSpPr>
                <p:cNvPr id="33" name="Rectangle 32">
                  <a:extLst>
                    <a:ext uri="{FF2B5EF4-FFF2-40B4-BE49-F238E27FC236}">
                      <a16:creationId xmlns:a16="http://schemas.microsoft.com/office/drawing/2014/main" id="{6F550F4D-3F00-4EAF-96CB-06411A0394B0}"/>
                    </a:ext>
                  </a:extLst>
                </p:cNvPr>
                <p:cNvSpPr/>
                <p:nvPr/>
              </p:nvSpPr>
              <p:spPr>
                <a:xfrm>
                  <a:off x="5800959" y="1986941"/>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translation</a:t>
                  </a:r>
                </a:p>
              </p:txBody>
            </p:sp>
          </p:grpSp>
          <p:grpSp>
            <p:nvGrpSpPr>
              <p:cNvPr id="3" name="Group 2">
                <a:extLst>
                  <a:ext uri="{FF2B5EF4-FFF2-40B4-BE49-F238E27FC236}">
                    <a16:creationId xmlns:a16="http://schemas.microsoft.com/office/drawing/2014/main" id="{CB00A89B-107B-3E43-BC8F-693A3DF2E943}"/>
                  </a:ext>
                </a:extLst>
              </p:cNvPr>
              <p:cNvGrpSpPr/>
              <p:nvPr/>
            </p:nvGrpSpPr>
            <p:grpSpPr>
              <a:xfrm>
                <a:off x="702566" y="4098861"/>
                <a:ext cx="4791456" cy="1828800"/>
                <a:chOff x="5570601" y="3937466"/>
                <a:chExt cx="4791456" cy="1828800"/>
              </a:xfrm>
            </p:grpSpPr>
            <p:sp>
              <p:nvSpPr>
                <p:cNvPr id="7" name="Rectangle 6">
                  <a:extLst>
                    <a:ext uri="{FF2B5EF4-FFF2-40B4-BE49-F238E27FC236}">
                      <a16:creationId xmlns:a16="http://schemas.microsoft.com/office/drawing/2014/main" id="{31BDBF33-7CE5-4B8E-AAD0-8ADC80DDE9BF}"/>
                    </a:ext>
                  </a:extLst>
                </p:cNvPr>
                <p:cNvSpPr/>
                <p:nvPr/>
              </p:nvSpPr>
              <p:spPr>
                <a:xfrm>
                  <a:off x="5570601" y="3937466"/>
                  <a:ext cx="4791456" cy="1828800"/>
                </a:xfrm>
                <a:prstGeom prst="rect">
                  <a:avLst/>
                </a:prstGeom>
                <a:solidFill>
                  <a:schemeClr val="bg2">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CEDB15E7-9416-46F9-902A-7AE874D50D52}"/>
                    </a:ext>
                  </a:extLst>
                </p:cNvPr>
                <p:cNvPicPr>
                  <a:picLocks noChangeAspect="1"/>
                </p:cNvPicPr>
                <p:nvPr/>
              </p:nvPicPr>
              <p:blipFill rotWithShape="1">
                <a:blip r:embed="rId6"/>
                <a:srcRect l="12884" t="21109" r="32392" b="10141"/>
                <a:stretch/>
              </p:blipFill>
              <p:spPr>
                <a:xfrm>
                  <a:off x="8542401" y="3958941"/>
                  <a:ext cx="1819656" cy="1807325"/>
                </a:xfrm>
                <a:prstGeom prst="rect">
                  <a:avLst/>
                </a:prstGeom>
              </p:spPr>
            </p:pic>
            <p:sp>
              <p:nvSpPr>
                <p:cNvPr id="34" name="Rectangle 33">
                  <a:extLst>
                    <a:ext uri="{FF2B5EF4-FFF2-40B4-BE49-F238E27FC236}">
                      <a16:creationId xmlns:a16="http://schemas.microsoft.com/office/drawing/2014/main" id="{39661185-28B8-4BB5-AF24-7C7CC21FEBBD}"/>
                    </a:ext>
                  </a:extLst>
                </p:cNvPr>
                <p:cNvSpPr/>
                <p:nvPr/>
              </p:nvSpPr>
              <p:spPr>
                <a:xfrm>
                  <a:off x="5795383" y="4464949"/>
                  <a:ext cx="2328125" cy="1089529"/>
                </a:xfrm>
                <a:prstGeom prst="rect">
                  <a:avLst/>
                </a:prstGeom>
              </p:spPr>
              <p:txBody>
                <a:bodyPr wrap="square" anchor="t">
                  <a:spAutoFit/>
                </a:bodyPr>
                <a:lstStyle/>
                <a:p>
                  <a:pPr>
                    <a:lnSpc>
                      <a:spcPct val="90000"/>
                    </a:lnSpc>
                  </a:pPr>
                  <a:r>
                    <a:rPr lang="en-US" sz="1200" dirty="0">
                      <a:solidFill>
                        <a:schemeClr val="bg1"/>
                      </a:solidFill>
                      <a:latin typeface="Trebuchet MS" panose="020B0603020202020204" pitchFamily="34" charset="0"/>
                    </a:rPr>
                    <a:t>Uncertainty prediction</a:t>
                  </a:r>
                </a:p>
                <a:p>
                  <a:pPr>
                    <a:lnSpc>
                      <a:spcPct val="90000"/>
                    </a:lnSpc>
                  </a:pPr>
                  <a:r>
                    <a:rPr lang="en-US" sz="1200" dirty="0">
                      <a:solidFill>
                        <a:schemeClr val="bg1"/>
                      </a:solidFill>
                      <a:latin typeface="Trebuchet MS" panose="020B0603020202020204" pitchFamily="34" charset="0"/>
                    </a:rPr>
                    <a:t>Storm track</a:t>
                  </a:r>
                </a:p>
                <a:p>
                  <a:pPr>
                    <a:lnSpc>
                      <a:spcPct val="90000"/>
                    </a:lnSpc>
                  </a:pPr>
                  <a:r>
                    <a:rPr lang="en-US" sz="1200" dirty="0">
                      <a:solidFill>
                        <a:schemeClr val="bg1"/>
                      </a:solidFill>
                      <a:latin typeface="Trebuchet MS" panose="020B0603020202020204" pitchFamily="34" charset="0"/>
                    </a:rPr>
                    <a:t>Storm intensity</a:t>
                  </a:r>
                </a:p>
                <a:p>
                  <a:pPr>
                    <a:lnSpc>
                      <a:spcPct val="90000"/>
                    </a:lnSpc>
                  </a:pPr>
                  <a:r>
                    <a:rPr lang="en-US" sz="1200" dirty="0">
                      <a:solidFill>
                        <a:schemeClr val="bg1"/>
                      </a:solidFill>
                      <a:latin typeface="Trebuchet MS" panose="020B0603020202020204" pitchFamily="34" charset="0"/>
                    </a:rPr>
                    <a:t>Fluid motion</a:t>
                  </a:r>
                </a:p>
                <a:p>
                  <a:pPr>
                    <a:lnSpc>
                      <a:spcPct val="90000"/>
                    </a:lnSpc>
                  </a:pPr>
                  <a:r>
                    <a:rPr lang="en-US" sz="1200" dirty="0">
                      <a:solidFill>
                        <a:schemeClr val="bg1"/>
                      </a:solidFill>
                      <a:latin typeface="Trebuchet MS" panose="020B0603020202020204" pitchFamily="34" charset="0"/>
                    </a:rPr>
                    <a:t>Now casting</a:t>
                  </a:r>
                </a:p>
                <a:p>
                  <a:pPr>
                    <a:lnSpc>
                      <a:spcPct val="90000"/>
                    </a:lnSpc>
                  </a:pPr>
                  <a:r>
                    <a:rPr lang="en-US" sz="1200" dirty="0">
                      <a:solidFill>
                        <a:schemeClr val="bg1"/>
                      </a:solidFill>
                      <a:latin typeface="Trebuchet MS" panose="020B0603020202020204" pitchFamily="34" charset="0"/>
                    </a:rPr>
                    <a:t>Satellite frame prediction</a:t>
                  </a:r>
                </a:p>
              </p:txBody>
            </p:sp>
            <p:sp>
              <p:nvSpPr>
                <p:cNvPr id="35" name="Rectangle 34">
                  <a:extLst>
                    <a:ext uri="{FF2B5EF4-FFF2-40B4-BE49-F238E27FC236}">
                      <a16:creationId xmlns:a16="http://schemas.microsoft.com/office/drawing/2014/main" id="{E099B077-9054-4619-9AB9-FBF9484E23F2}"/>
                    </a:ext>
                  </a:extLst>
                </p:cNvPr>
                <p:cNvSpPr/>
                <p:nvPr/>
              </p:nvSpPr>
              <p:spPr>
                <a:xfrm>
                  <a:off x="5795384" y="4123317"/>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prediction</a:t>
                  </a:r>
                </a:p>
              </p:txBody>
            </p:sp>
          </p:grpSp>
          <p:grpSp>
            <p:nvGrpSpPr>
              <p:cNvPr id="8" name="Group 7">
                <a:extLst>
                  <a:ext uri="{FF2B5EF4-FFF2-40B4-BE49-F238E27FC236}">
                    <a16:creationId xmlns:a16="http://schemas.microsoft.com/office/drawing/2014/main" id="{CF188FDB-F65D-F141-B8F7-5E284299ADEF}"/>
                  </a:ext>
                </a:extLst>
              </p:cNvPr>
              <p:cNvGrpSpPr/>
              <p:nvPr/>
            </p:nvGrpSpPr>
            <p:grpSpPr>
              <a:xfrm>
                <a:off x="702566" y="183758"/>
                <a:ext cx="4798142" cy="1830774"/>
                <a:chOff x="599768" y="1643475"/>
                <a:chExt cx="4798142" cy="1830774"/>
              </a:xfrm>
            </p:grpSpPr>
            <p:sp>
              <p:nvSpPr>
                <p:cNvPr id="17" name="Rectangle 16">
                  <a:extLst>
                    <a:ext uri="{FF2B5EF4-FFF2-40B4-BE49-F238E27FC236}">
                      <a16:creationId xmlns:a16="http://schemas.microsoft.com/office/drawing/2014/main" id="{AE60F0D3-6843-4548-A864-BAC0B80E8AD3}"/>
                    </a:ext>
                  </a:extLst>
                </p:cNvPr>
                <p:cNvSpPr/>
                <p:nvPr/>
              </p:nvSpPr>
              <p:spPr>
                <a:xfrm>
                  <a:off x="599768" y="1643475"/>
                  <a:ext cx="4798142" cy="1828800"/>
                </a:xfrm>
                <a:prstGeom prst="rect">
                  <a:avLst/>
                </a:prstGeom>
                <a:solidFill>
                  <a:schemeClr val="bg2">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288878C-DAB2-41F0-8A0E-B88543018B37}"/>
                    </a:ext>
                  </a:extLst>
                </p:cNvPr>
                <p:cNvSpPr/>
                <p:nvPr/>
              </p:nvSpPr>
              <p:spPr>
                <a:xfrm>
                  <a:off x="835410" y="2221244"/>
                  <a:ext cx="2625085" cy="1089529"/>
                </a:xfrm>
                <a:prstGeom prst="rect">
                  <a:avLst/>
                </a:prstGeom>
              </p:spPr>
              <p:txBody>
                <a:bodyPr wrap="square" anchor="t">
                  <a:spAutoFit/>
                </a:bodyPr>
                <a:lstStyle/>
                <a:p>
                  <a:pPr>
                    <a:lnSpc>
                      <a:spcPct val="90000"/>
                    </a:lnSpc>
                  </a:pPr>
                  <a:r>
                    <a:rPr lang="en-US" sz="1200" b="1" dirty="0">
                      <a:solidFill>
                        <a:schemeClr val="bg1"/>
                      </a:solidFill>
                      <a:latin typeface="Trebuchet MS" panose="020B0603020202020204" pitchFamily="34" charset="0"/>
                    </a:rPr>
                    <a:t>Tropical storms, extreme weather</a:t>
                  </a:r>
                </a:p>
                <a:p>
                  <a:pPr>
                    <a:lnSpc>
                      <a:spcPct val="90000"/>
                    </a:lnSpc>
                  </a:pPr>
                  <a:r>
                    <a:rPr lang="en-US" sz="1200" dirty="0">
                      <a:solidFill>
                        <a:schemeClr val="bg1"/>
                      </a:solidFill>
                      <a:latin typeface="Trebuchet MS" panose="020B0603020202020204" pitchFamily="34" charset="0"/>
                    </a:rPr>
                    <a:t>Forest fires</a:t>
                  </a:r>
                </a:p>
                <a:p>
                  <a:pPr>
                    <a:lnSpc>
                      <a:spcPct val="90000"/>
                    </a:lnSpc>
                  </a:pPr>
                  <a:r>
                    <a:rPr lang="en-US" sz="1200" dirty="0">
                      <a:solidFill>
                        <a:schemeClr val="bg1"/>
                      </a:solidFill>
                      <a:latin typeface="Trebuchet MS" panose="020B0603020202020204" pitchFamily="34" charset="0"/>
                    </a:rPr>
                    <a:t>Impact craters</a:t>
                  </a:r>
                </a:p>
                <a:p>
                  <a:pPr>
                    <a:lnSpc>
                      <a:spcPct val="90000"/>
                    </a:lnSpc>
                  </a:pPr>
                  <a:r>
                    <a:rPr lang="en-US" sz="1200" dirty="0">
                      <a:solidFill>
                        <a:schemeClr val="bg1"/>
                      </a:solidFill>
                      <a:latin typeface="Trebuchet MS" panose="020B0603020202020204" pitchFamily="34" charset="0"/>
                    </a:rPr>
                    <a:t>Exoplanet light curves</a:t>
                  </a:r>
                </a:p>
                <a:p>
                  <a:pPr>
                    <a:lnSpc>
                      <a:spcPct val="90000"/>
                    </a:lnSpc>
                  </a:pPr>
                  <a:r>
                    <a:rPr lang="en-US" sz="1200" b="1" dirty="0">
                      <a:solidFill>
                        <a:schemeClr val="bg1"/>
                      </a:solidFill>
                      <a:latin typeface="Trebuchet MS" panose="020B0603020202020204" pitchFamily="34" charset="0"/>
                    </a:rPr>
                    <a:t>Coronal holes, sunspots, CMEs</a:t>
                  </a:r>
                </a:p>
                <a:p>
                  <a:pPr>
                    <a:lnSpc>
                      <a:spcPct val="90000"/>
                    </a:lnSpc>
                  </a:pPr>
                  <a:r>
                    <a:rPr lang="en-US" sz="1200" dirty="0">
                      <a:solidFill>
                        <a:schemeClr val="bg1"/>
                      </a:solidFill>
                      <a:latin typeface="Trebuchet MS" panose="020B0603020202020204" pitchFamily="34" charset="0"/>
                    </a:rPr>
                    <a:t>Storm damage</a:t>
                  </a:r>
                </a:p>
              </p:txBody>
            </p:sp>
            <p:sp>
              <p:nvSpPr>
                <p:cNvPr id="16" name="Rectangle 15">
                  <a:extLst>
                    <a:ext uri="{FF2B5EF4-FFF2-40B4-BE49-F238E27FC236}">
                      <a16:creationId xmlns:a16="http://schemas.microsoft.com/office/drawing/2014/main" id="{B888F378-D4F6-491C-B2A6-D49D487058A6}"/>
                    </a:ext>
                  </a:extLst>
                </p:cNvPr>
                <p:cNvSpPr/>
                <p:nvPr/>
              </p:nvSpPr>
              <p:spPr>
                <a:xfrm>
                  <a:off x="835410" y="1844980"/>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detection</a:t>
                  </a:r>
                </a:p>
              </p:txBody>
            </p:sp>
            <p:pic>
              <p:nvPicPr>
                <p:cNvPr id="28" name="Picture 27">
                  <a:extLst>
                    <a:ext uri="{FF2B5EF4-FFF2-40B4-BE49-F238E27FC236}">
                      <a16:creationId xmlns:a16="http://schemas.microsoft.com/office/drawing/2014/main" id="{BF4378B1-4116-47C5-9038-E7012CC508C6}"/>
                    </a:ext>
                  </a:extLst>
                </p:cNvPr>
                <p:cNvPicPr>
                  <a:picLocks noChangeAspect="1"/>
                </p:cNvPicPr>
                <p:nvPr/>
              </p:nvPicPr>
              <p:blipFill rotWithShape="1">
                <a:blip r:embed="rId7"/>
                <a:srcRect l="789" r="20666"/>
                <a:stretch/>
              </p:blipFill>
              <p:spPr>
                <a:xfrm>
                  <a:off x="3571567" y="1664083"/>
                  <a:ext cx="1826239" cy="1810166"/>
                </a:xfrm>
                <a:prstGeom prst="rect">
                  <a:avLst/>
                </a:prstGeom>
              </p:spPr>
            </p:pic>
            <p:sp>
              <p:nvSpPr>
                <p:cNvPr id="10" name="Rectangle 9">
                  <a:extLst>
                    <a:ext uri="{FF2B5EF4-FFF2-40B4-BE49-F238E27FC236}">
                      <a16:creationId xmlns:a16="http://schemas.microsoft.com/office/drawing/2014/main" id="{E1211209-708C-7D46-9E2A-6859C58119C4}"/>
                    </a:ext>
                  </a:extLst>
                </p:cNvPr>
                <p:cNvSpPr/>
                <p:nvPr/>
              </p:nvSpPr>
              <p:spPr>
                <a:xfrm>
                  <a:off x="3921770" y="2165283"/>
                  <a:ext cx="1014761" cy="10147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94C2AF80-27D0-FA45-996F-4A62097EA59F}"/>
                  </a:ext>
                </a:extLst>
              </p:cNvPr>
              <p:cNvGrpSpPr/>
              <p:nvPr/>
            </p:nvGrpSpPr>
            <p:grpSpPr>
              <a:xfrm>
                <a:off x="5608988" y="2118232"/>
                <a:ext cx="4807668" cy="1841587"/>
                <a:chOff x="5569490" y="1782569"/>
                <a:chExt cx="4807668" cy="1841587"/>
              </a:xfrm>
            </p:grpSpPr>
            <p:sp>
              <p:nvSpPr>
                <p:cNvPr id="37" name="Rectangle 36">
                  <a:extLst>
                    <a:ext uri="{FF2B5EF4-FFF2-40B4-BE49-F238E27FC236}">
                      <a16:creationId xmlns:a16="http://schemas.microsoft.com/office/drawing/2014/main" id="{70C4E70B-8655-C847-9D51-2F4637506AC1}"/>
                    </a:ext>
                  </a:extLst>
                </p:cNvPr>
                <p:cNvSpPr/>
                <p:nvPr/>
              </p:nvSpPr>
              <p:spPr>
                <a:xfrm>
                  <a:off x="5569490" y="1795356"/>
                  <a:ext cx="4807668" cy="1828800"/>
                </a:xfrm>
                <a:prstGeom prst="rect">
                  <a:avLst/>
                </a:prstGeom>
                <a:solidFill>
                  <a:schemeClr val="bg2">
                    <a:lumMod val="20000"/>
                    <a:lumOff val="80000"/>
                  </a:scheme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D17A6E53-1E8B-3540-B91B-2B2C85235E1A}"/>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32000"/>
                          </a14:imgEffect>
                        </a14:imgLayer>
                      </a14:imgProps>
                    </a:ext>
                  </a:extLst>
                </a:blip>
                <a:srcRect l="44259"/>
                <a:stretch/>
              </p:blipFill>
              <p:spPr>
                <a:xfrm>
                  <a:off x="8518305" y="1782569"/>
                  <a:ext cx="1858853" cy="1841587"/>
                </a:xfrm>
                <a:prstGeom prst="rect">
                  <a:avLst/>
                </a:prstGeom>
              </p:spPr>
            </p:pic>
            <p:sp>
              <p:nvSpPr>
                <p:cNvPr id="39" name="Rectangle 38">
                  <a:extLst>
                    <a:ext uri="{FF2B5EF4-FFF2-40B4-BE49-F238E27FC236}">
                      <a16:creationId xmlns:a16="http://schemas.microsoft.com/office/drawing/2014/main" id="{9479092C-89A6-724E-A06A-0078CAC689FF}"/>
                    </a:ext>
                  </a:extLst>
                </p:cNvPr>
                <p:cNvSpPr/>
                <p:nvPr/>
              </p:nvSpPr>
              <p:spPr>
                <a:xfrm>
                  <a:off x="5800959" y="2343446"/>
                  <a:ext cx="2625364" cy="1089529"/>
                </a:xfrm>
                <a:prstGeom prst="rect">
                  <a:avLst/>
                </a:prstGeom>
              </p:spPr>
              <p:txBody>
                <a:bodyPr wrap="square" anchor="t">
                  <a:spAutoFit/>
                </a:bodyPr>
                <a:lstStyle/>
                <a:p>
                  <a:pPr>
                    <a:lnSpc>
                      <a:spcPct val="90000"/>
                    </a:lnSpc>
                  </a:pPr>
                  <a:r>
                    <a:rPr lang="en-US" sz="1200" dirty="0">
                      <a:solidFill>
                        <a:schemeClr val="bg1"/>
                      </a:solidFill>
                      <a:latin typeface="Trebuchet MS" panose="020B0603020202020204" pitchFamily="34" charset="0"/>
                    </a:rPr>
                    <a:t>Physics Acceleration</a:t>
                  </a:r>
                </a:p>
                <a:p>
                  <a:pPr>
                    <a:lnSpc>
                      <a:spcPct val="90000"/>
                    </a:lnSpc>
                  </a:pPr>
                  <a:r>
                    <a:rPr lang="en-US" sz="1200" dirty="0">
                      <a:solidFill>
                        <a:schemeClr val="bg1"/>
                      </a:solidFill>
                      <a:latin typeface="Trebuchet MS" panose="020B0603020202020204" pitchFamily="34" charset="0"/>
                    </a:rPr>
                    <a:t>Turbulence</a:t>
                  </a:r>
                </a:p>
                <a:p>
                  <a:pPr>
                    <a:lnSpc>
                      <a:spcPct val="90000"/>
                    </a:lnSpc>
                  </a:pPr>
                  <a:r>
                    <a:rPr lang="en-US" sz="1200" b="1" dirty="0">
                      <a:solidFill>
                        <a:schemeClr val="bg1"/>
                      </a:solidFill>
                      <a:latin typeface="Trebuchet MS" panose="020B0603020202020204" pitchFamily="34" charset="0"/>
                    </a:rPr>
                    <a:t>Radiation</a:t>
                  </a:r>
                </a:p>
                <a:p>
                  <a:pPr>
                    <a:lnSpc>
                      <a:spcPct val="90000"/>
                    </a:lnSpc>
                  </a:pPr>
                  <a:r>
                    <a:rPr lang="en-US" sz="1200" dirty="0">
                      <a:solidFill>
                        <a:schemeClr val="bg1"/>
                      </a:solidFill>
                      <a:latin typeface="Trebuchet MS" panose="020B0603020202020204" pitchFamily="34" charset="0"/>
                    </a:rPr>
                    <a:t>Convection</a:t>
                  </a:r>
                </a:p>
                <a:p>
                  <a:pPr>
                    <a:lnSpc>
                      <a:spcPct val="90000"/>
                    </a:lnSpc>
                  </a:pPr>
                  <a:r>
                    <a:rPr lang="en-US" sz="1200" dirty="0">
                      <a:solidFill>
                        <a:schemeClr val="bg1"/>
                      </a:solidFill>
                      <a:latin typeface="Trebuchet MS" panose="020B0603020202020204" pitchFamily="34" charset="0"/>
                    </a:rPr>
                    <a:t>Microphysics</a:t>
                  </a:r>
                </a:p>
                <a:p>
                  <a:pPr>
                    <a:lnSpc>
                      <a:spcPct val="90000"/>
                    </a:lnSpc>
                  </a:pPr>
                  <a:r>
                    <a:rPr lang="en-US" sz="1200" dirty="0">
                      <a:solidFill>
                        <a:schemeClr val="bg1"/>
                      </a:solidFill>
                      <a:latin typeface="Trebuchet MS" panose="020B0603020202020204" pitchFamily="34" charset="0"/>
                    </a:rPr>
                    <a:t>Dynamics Acceleration</a:t>
                  </a:r>
                </a:p>
              </p:txBody>
            </p:sp>
            <p:sp>
              <p:nvSpPr>
                <p:cNvPr id="40" name="Rectangle 39">
                  <a:extLst>
                    <a:ext uri="{FF2B5EF4-FFF2-40B4-BE49-F238E27FC236}">
                      <a16:creationId xmlns:a16="http://schemas.microsoft.com/office/drawing/2014/main" id="{11BBB880-CEAF-9E4F-A9F0-8A8AF975B70A}"/>
                    </a:ext>
                  </a:extLst>
                </p:cNvPr>
                <p:cNvSpPr/>
                <p:nvPr/>
              </p:nvSpPr>
              <p:spPr>
                <a:xfrm>
                  <a:off x="5800959" y="2001814"/>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EMULATION</a:t>
                  </a:r>
                </a:p>
              </p:txBody>
            </p:sp>
          </p:grpSp>
          <p:grpSp>
            <p:nvGrpSpPr>
              <p:cNvPr id="41" name="Group 40">
                <a:extLst>
                  <a:ext uri="{FF2B5EF4-FFF2-40B4-BE49-F238E27FC236}">
                    <a16:creationId xmlns:a16="http://schemas.microsoft.com/office/drawing/2014/main" id="{11E78962-A329-AE44-A252-7CAF82BC65FA}"/>
                  </a:ext>
                </a:extLst>
              </p:cNvPr>
              <p:cNvGrpSpPr/>
              <p:nvPr/>
            </p:nvGrpSpPr>
            <p:grpSpPr>
              <a:xfrm>
                <a:off x="5608988" y="4099231"/>
                <a:ext cx="4807669" cy="1828800"/>
                <a:chOff x="5569490" y="1795356"/>
                <a:chExt cx="4807669" cy="1828800"/>
              </a:xfrm>
            </p:grpSpPr>
            <p:sp>
              <p:nvSpPr>
                <p:cNvPr id="42" name="Rectangle 41">
                  <a:extLst>
                    <a:ext uri="{FF2B5EF4-FFF2-40B4-BE49-F238E27FC236}">
                      <a16:creationId xmlns:a16="http://schemas.microsoft.com/office/drawing/2014/main" id="{84A63811-02B9-5443-8237-9DA0ADE5F1A5}"/>
                    </a:ext>
                  </a:extLst>
                </p:cNvPr>
                <p:cNvSpPr/>
                <p:nvPr/>
              </p:nvSpPr>
              <p:spPr>
                <a:xfrm>
                  <a:off x="5569490" y="1795356"/>
                  <a:ext cx="4807668" cy="1828800"/>
                </a:xfrm>
                <a:prstGeom prst="rect">
                  <a:avLst/>
                </a:prstGeom>
                <a:solidFill>
                  <a:schemeClr val="bg2">
                    <a:lumMod val="20000"/>
                    <a:lumOff val="80000"/>
                  </a:scheme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23B71692-E5F0-8E49-B24E-1455EEADE55F}"/>
                    </a:ext>
                  </a:extLst>
                </p:cNvPr>
                <p:cNvPicPr>
                  <a:picLocks noChangeAspect="1"/>
                </p:cNvPicPr>
                <p:nvPr/>
              </p:nvPicPr>
              <p:blipFill rotWithShape="1">
                <a:blip r:embed="rId10"/>
                <a:srcRect l="28540" r="4805"/>
                <a:stretch/>
              </p:blipFill>
              <p:spPr>
                <a:xfrm>
                  <a:off x="8518305" y="1816461"/>
                  <a:ext cx="1858854" cy="1807325"/>
                </a:xfrm>
                <a:prstGeom prst="rect">
                  <a:avLst/>
                </a:prstGeom>
              </p:spPr>
            </p:pic>
            <p:sp>
              <p:nvSpPr>
                <p:cNvPr id="44" name="Rectangle 43">
                  <a:extLst>
                    <a:ext uri="{FF2B5EF4-FFF2-40B4-BE49-F238E27FC236}">
                      <a16:creationId xmlns:a16="http://schemas.microsoft.com/office/drawing/2014/main" id="{914206E1-38E6-A149-9B13-0C2E6CF7DE83}"/>
                    </a:ext>
                  </a:extLst>
                </p:cNvPr>
                <p:cNvSpPr/>
                <p:nvPr/>
              </p:nvSpPr>
              <p:spPr>
                <a:xfrm>
                  <a:off x="5800959" y="2343446"/>
                  <a:ext cx="2328125" cy="590931"/>
                </a:xfrm>
                <a:prstGeom prst="rect">
                  <a:avLst/>
                </a:prstGeom>
              </p:spPr>
              <p:txBody>
                <a:bodyPr wrap="square" anchor="t">
                  <a:spAutoFit/>
                </a:bodyPr>
                <a:lstStyle/>
                <a:p>
                  <a:pPr>
                    <a:lnSpc>
                      <a:spcPct val="90000"/>
                    </a:lnSpc>
                  </a:pPr>
                  <a:r>
                    <a:rPr lang="en-US" sz="1200" dirty="0">
                      <a:solidFill>
                        <a:schemeClr val="bg1"/>
                      </a:solidFill>
                      <a:latin typeface="Trebuchet MS" panose="020B0603020202020204" pitchFamily="34" charset="0"/>
                    </a:rPr>
                    <a:t>New parametrizations</a:t>
                  </a:r>
                </a:p>
                <a:p>
                  <a:pPr>
                    <a:lnSpc>
                      <a:spcPct val="90000"/>
                    </a:lnSpc>
                  </a:pPr>
                  <a:r>
                    <a:rPr lang="en-US" sz="1200" dirty="0">
                      <a:solidFill>
                        <a:schemeClr val="bg1"/>
                      </a:solidFill>
                      <a:latin typeface="Trebuchet MS" panose="020B0603020202020204" pitchFamily="34" charset="0"/>
                    </a:rPr>
                    <a:t>From higher resolution model</a:t>
                  </a:r>
                </a:p>
                <a:p>
                  <a:pPr>
                    <a:lnSpc>
                      <a:spcPct val="90000"/>
                    </a:lnSpc>
                  </a:pPr>
                  <a:r>
                    <a:rPr lang="en-US" sz="1200" b="1" dirty="0">
                      <a:solidFill>
                        <a:schemeClr val="bg1"/>
                      </a:solidFill>
                      <a:latin typeface="Trebuchet MS" panose="020B0603020202020204" pitchFamily="34" charset="0"/>
                    </a:rPr>
                    <a:t>From observational data</a:t>
                  </a:r>
                </a:p>
              </p:txBody>
            </p:sp>
            <p:sp>
              <p:nvSpPr>
                <p:cNvPr id="45" name="Rectangle 44">
                  <a:extLst>
                    <a:ext uri="{FF2B5EF4-FFF2-40B4-BE49-F238E27FC236}">
                      <a16:creationId xmlns:a16="http://schemas.microsoft.com/office/drawing/2014/main" id="{2087C7D2-D132-F44B-B2B9-9F28E31BCE2F}"/>
                    </a:ext>
                  </a:extLst>
                </p:cNvPr>
                <p:cNvSpPr/>
                <p:nvPr/>
              </p:nvSpPr>
              <p:spPr>
                <a:xfrm>
                  <a:off x="5800959" y="2001814"/>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PARAMETRIZATION</a:t>
                  </a:r>
                </a:p>
              </p:txBody>
            </p:sp>
          </p:grpSp>
          <p:grpSp>
            <p:nvGrpSpPr>
              <p:cNvPr id="47" name="Group 46">
                <a:extLst>
                  <a:ext uri="{FF2B5EF4-FFF2-40B4-BE49-F238E27FC236}">
                    <a16:creationId xmlns:a16="http://schemas.microsoft.com/office/drawing/2014/main" id="{0004CB6B-072B-EC40-AD5C-4C137B8B2ECF}"/>
                  </a:ext>
                </a:extLst>
              </p:cNvPr>
              <p:cNvGrpSpPr/>
              <p:nvPr/>
            </p:nvGrpSpPr>
            <p:grpSpPr>
              <a:xfrm>
                <a:off x="5606482" y="6038723"/>
                <a:ext cx="4798142" cy="1849865"/>
                <a:chOff x="599768" y="3830696"/>
                <a:chExt cx="4798142" cy="1849865"/>
              </a:xfrm>
            </p:grpSpPr>
            <p:sp>
              <p:nvSpPr>
                <p:cNvPr id="48" name="Rectangle 47">
                  <a:extLst>
                    <a:ext uri="{FF2B5EF4-FFF2-40B4-BE49-F238E27FC236}">
                      <a16:creationId xmlns:a16="http://schemas.microsoft.com/office/drawing/2014/main" id="{77C5CAA1-005A-E148-BCB9-89BBE129C5B8}"/>
                    </a:ext>
                  </a:extLst>
                </p:cNvPr>
                <p:cNvSpPr/>
                <p:nvPr/>
              </p:nvSpPr>
              <p:spPr>
                <a:xfrm>
                  <a:off x="599768" y="3830696"/>
                  <a:ext cx="4798142" cy="1849865"/>
                </a:xfrm>
                <a:prstGeom prst="rect">
                  <a:avLst/>
                </a:prstGeom>
                <a:solidFill>
                  <a:schemeClr val="bg2">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E7EC8AB-4FA0-664C-BA12-93BF33D05D9A}"/>
                    </a:ext>
                  </a:extLst>
                </p:cNvPr>
                <p:cNvSpPr/>
                <p:nvPr/>
              </p:nvSpPr>
              <p:spPr>
                <a:xfrm>
                  <a:off x="835410" y="4388070"/>
                  <a:ext cx="2328125" cy="757130"/>
                </a:xfrm>
                <a:prstGeom prst="rect">
                  <a:avLst/>
                </a:prstGeom>
              </p:spPr>
              <p:txBody>
                <a:bodyPr wrap="square" anchor="t">
                  <a:spAutoFit/>
                </a:bodyPr>
                <a:lstStyle/>
                <a:p>
                  <a:pPr>
                    <a:lnSpc>
                      <a:spcPct val="90000"/>
                    </a:lnSpc>
                  </a:pPr>
                  <a:r>
                    <a:rPr lang="en-US" sz="1200" dirty="0">
                      <a:solidFill>
                        <a:schemeClr val="bg1"/>
                      </a:solidFill>
                      <a:latin typeface="Trebuchet MS" panose="020B0603020202020204" pitchFamily="34" charset="0"/>
                    </a:rPr>
                    <a:t>Correlation discovery</a:t>
                  </a:r>
                </a:p>
                <a:p>
                  <a:pPr>
                    <a:lnSpc>
                      <a:spcPct val="90000"/>
                    </a:lnSpc>
                  </a:pPr>
                  <a:r>
                    <a:rPr lang="en-US" sz="1200" dirty="0">
                      <a:solidFill>
                        <a:schemeClr val="bg1"/>
                      </a:solidFill>
                      <a:latin typeface="Trebuchet MS" panose="020B0603020202020204" pitchFamily="34" charset="0"/>
                    </a:rPr>
                    <a:t>Hypothesis testing</a:t>
                  </a:r>
                </a:p>
                <a:p>
                  <a:pPr>
                    <a:lnSpc>
                      <a:spcPct val="90000"/>
                    </a:lnSpc>
                  </a:pPr>
                  <a:r>
                    <a:rPr lang="en-US" sz="1200" dirty="0">
                      <a:solidFill>
                        <a:schemeClr val="bg1"/>
                      </a:solidFill>
                      <a:latin typeface="Trebuchet MS" panose="020B0603020202020204" pitchFamily="34" charset="0"/>
                    </a:rPr>
                    <a:t>Causality identification</a:t>
                  </a:r>
                </a:p>
                <a:p>
                  <a:pPr>
                    <a:lnSpc>
                      <a:spcPct val="90000"/>
                    </a:lnSpc>
                  </a:pPr>
                  <a:r>
                    <a:rPr lang="en-US" sz="1200" dirty="0">
                      <a:solidFill>
                        <a:schemeClr val="bg1"/>
                      </a:solidFill>
                      <a:latin typeface="Trebuchet MS" panose="020B0603020202020204" pitchFamily="34" charset="0"/>
                    </a:rPr>
                    <a:t>Equations from data</a:t>
                  </a:r>
                </a:p>
              </p:txBody>
            </p:sp>
            <p:sp>
              <p:nvSpPr>
                <p:cNvPr id="50" name="Rectangle 49">
                  <a:extLst>
                    <a:ext uri="{FF2B5EF4-FFF2-40B4-BE49-F238E27FC236}">
                      <a16:creationId xmlns:a16="http://schemas.microsoft.com/office/drawing/2014/main" id="{C5806D56-FCF6-0445-8307-66E7D629AA06}"/>
                    </a:ext>
                  </a:extLst>
                </p:cNvPr>
                <p:cNvSpPr/>
                <p:nvPr/>
              </p:nvSpPr>
              <p:spPr>
                <a:xfrm>
                  <a:off x="825884" y="4043346"/>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DISCOVERY</a:t>
                  </a:r>
                </a:p>
              </p:txBody>
            </p:sp>
            <p:pic>
              <p:nvPicPr>
                <p:cNvPr id="51" name="Picture 50">
                  <a:extLst>
                    <a:ext uri="{FF2B5EF4-FFF2-40B4-BE49-F238E27FC236}">
                      <a16:creationId xmlns:a16="http://schemas.microsoft.com/office/drawing/2014/main" id="{AE4D3C97-0E48-CA47-BBBF-8330BCABC01D}"/>
                    </a:ext>
                  </a:extLst>
                </p:cNvPr>
                <p:cNvPicPr>
                  <a:picLocks noChangeAspect="1"/>
                </p:cNvPicPr>
                <p:nvPr/>
              </p:nvPicPr>
              <p:blipFill rotWithShape="1">
                <a:blip r:embed="rId11"/>
                <a:srcRect l="13254" t="4036" r="27297"/>
                <a:stretch/>
              </p:blipFill>
              <p:spPr>
                <a:xfrm>
                  <a:off x="3623336" y="3884285"/>
                  <a:ext cx="1731443" cy="1732065"/>
                </a:xfrm>
                <a:prstGeom prst="rect">
                  <a:avLst/>
                </a:prstGeom>
                <a:solidFill>
                  <a:schemeClr val="bg1">
                    <a:lumMod val="85000"/>
                    <a:lumOff val="15000"/>
                  </a:schemeClr>
                </a:solidFill>
              </p:spPr>
            </p:pic>
          </p:grpSp>
          <p:grpSp>
            <p:nvGrpSpPr>
              <p:cNvPr id="52" name="Group 51">
                <a:extLst>
                  <a:ext uri="{FF2B5EF4-FFF2-40B4-BE49-F238E27FC236}">
                    <a16:creationId xmlns:a16="http://schemas.microsoft.com/office/drawing/2014/main" id="{6B594FF5-81A3-3540-AC6A-0B63FCC96D07}"/>
                  </a:ext>
                </a:extLst>
              </p:cNvPr>
              <p:cNvGrpSpPr/>
              <p:nvPr/>
            </p:nvGrpSpPr>
            <p:grpSpPr>
              <a:xfrm>
                <a:off x="700060" y="6038723"/>
                <a:ext cx="4798142" cy="1965065"/>
                <a:chOff x="599768" y="1643475"/>
                <a:chExt cx="4798142" cy="1965065"/>
              </a:xfrm>
            </p:grpSpPr>
            <p:sp>
              <p:nvSpPr>
                <p:cNvPr id="53" name="Rectangle 52">
                  <a:extLst>
                    <a:ext uri="{FF2B5EF4-FFF2-40B4-BE49-F238E27FC236}">
                      <a16:creationId xmlns:a16="http://schemas.microsoft.com/office/drawing/2014/main" id="{4098352C-BF4E-2144-9436-E819F18D0458}"/>
                    </a:ext>
                  </a:extLst>
                </p:cNvPr>
                <p:cNvSpPr/>
                <p:nvPr/>
              </p:nvSpPr>
              <p:spPr>
                <a:xfrm>
                  <a:off x="599768" y="1643475"/>
                  <a:ext cx="4798142" cy="1828800"/>
                </a:xfrm>
                <a:prstGeom prst="rect">
                  <a:avLst/>
                </a:prstGeom>
                <a:solidFill>
                  <a:schemeClr val="bg2">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DCA56679-9A88-BD47-A1FA-24E816F7E478}"/>
                    </a:ext>
                  </a:extLst>
                </p:cNvPr>
                <p:cNvSpPr/>
                <p:nvPr/>
              </p:nvSpPr>
              <p:spPr>
                <a:xfrm>
                  <a:off x="835410" y="2186612"/>
                  <a:ext cx="2328125" cy="1421928"/>
                </a:xfrm>
                <a:prstGeom prst="rect">
                  <a:avLst/>
                </a:prstGeom>
              </p:spPr>
              <p:txBody>
                <a:bodyPr wrap="square" anchor="t">
                  <a:spAutoFit/>
                </a:bodyPr>
                <a:lstStyle/>
                <a:p>
                  <a:pPr>
                    <a:lnSpc>
                      <a:spcPct val="90000"/>
                    </a:lnSpc>
                  </a:pPr>
                  <a:r>
                    <a:rPr lang="en-US" sz="1200" dirty="0">
                      <a:solidFill>
                        <a:schemeClr val="bg1"/>
                      </a:solidFill>
                      <a:latin typeface="Trebuchet MS" panose="020B0603020202020204" pitchFamily="34" charset="0"/>
                    </a:rPr>
                    <a:t>Sensor placement</a:t>
                  </a:r>
                </a:p>
                <a:p>
                  <a:pPr>
                    <a:lnSpc>
                      <a:spcPct val="90000"/>
                    </a:lnSpc>
                  </a:pPr>
                  <a:r>
                    <a:rPr lang="en-US" sz="1200" dirty="0">
                      <a:solidFill>
                        <a:schemeClr val="bg1"/>
                      </a:solidFill>
                      <a:latin typeface="Trebuchet MS" panose="020B0603020202020204" pitchFamily="34" charset="0"/>
                    </a:rPr>
                    <a:t>Instrument control</a:t>
                  </a:r>
                </a:p>
                <a:p>
                  <a:pPr>
                    <a:lnSpc>
                      <a:spcPct val="90000"/>
                    </a:lnSpc>
                  </a:pPr>
                  <a:r>
                    <a:rPr lang="en-US" sz="1200" dirty="0">
                      <a:solidFill>
                        <a:schemeClr val="bg1"/>
                      </a:solidFill>
                      <a:latin typeface="Trebuchet MS" panose="020B0603020202020204" pitchFamily="34" charset="0"/>
                    </a:rPr>
                    <a:t>Adaptation and mitigation</a:t>
                  </a:r>
                </a:p>
                <a:p>
                  <a:pPr>
                    <a:lnSpc>
                      <a:spcPct val="90000"/>
                    </a:lnSpc>
                  </a:pPr>
                  <a:r>
                    <a:rPr lang="en-US" sz="1200" dirty="0">
                      <a:solidFill>
                        <a:schemeClr val="bg1"/>
                      </a:solidFill>
                      <a:latin typeface="Trebuchet MS" panose="020B0603020202020204" pitchFamily="34" charset="0"/>
                    </a:rPr>
                    <a:t>Evacuation planning</a:t>
                  </a:r>
                </a:p>
                <a:p>
                  <a:pPr>
                    <a:lnSpc>
                      <a:spcPct val="90000"/>
                    </a:lnSpc>
                  </a:pPr>
                  <a:r>
                    <a:rPr lang="en-US" sz="1200" dirty="0">
                      <a:solidFill>
                        <a:schemeClr val="bg1"/>
                      </a:solidFill>
                      <a:latin typeface="Trebuchet MS" panose="020B0603020202020204" pitchFamily="34" charset="0"/>
                    </a:rPr>
                    <a:t>Search &amp; rescue</a:t>
                  </a:r>
                </a:p>
                <a:p>
                  <a:pPr>
                    <a:lnSpc>
                      <a:spcPct val="90000"/>
                    </a:lnSpc>
                  </a:pPr>
                  <a:r>
                    <a:rPr lang="en-US" sz="1200" dirty="0">
                      <a:solidFill>
                        <a:schemeClr val="bg1"/>
                      </a:solidFill>
                      <a:latin typeface="Trebuchet MS" panose="020B0603020202020204" pitchFamily="34" charset="0"/>
                    </a:rPr>
                    <a:t>Performance tuning</a:t>
                  </a:r>
                </a:p>
                <a:p>
                  <a:pPr>
                    <a:lnSpc>
                      <a:spcPct val="90000"/>
                    </a:lnSpc>
                  </a:pPr>
                  <a:r>
                    <a:rPr lang="en-US" sz="1200" dirty="0">
                      <a:solidFill>
                        <a:schemeClr val="bg1"/>
                      </a:solidFill>
                      <a:latin typeface="Trebuchet MS" panose="020B0603020202020204" pitchFamily="34" charset="0"/>
                    </a:rPr>
                    <a:t>Geoengineering</a:t>
                  </a:r>
                </a:p>
                <a:p>
                  <a:pPr>
                    <a:lnSpc>
                      <a:spcPct val="90000"/>
                    </a:lnSpc>
                  </a:pPr>
                  <a:endParaRPr lang="en-US" sz="1200" dirty="0">
                    <a:solidFill>
                      <a:schemeClr val="bg1"/>
                    </a:solidFill>
                    <a:latin typeface="Trebuchet MS" panose="020B0603020202020204" pitchFamily="34" charset="0"/>
                  </a:endParaRPr>
                </a:p>
              </p:txBody>
            </p:sp>
            <p:sp>
              <p:nvSpPr>
                <p:cNvPr id="55" name="Rectangle 54">
                  <a:extLst>
                    <a:ext uri="{FF2B5EF4-FFF2-40B4-BE49-F238E27FC236}">
                      <a16:creationId xmlns:a16="http://schemas.microsoft.com/office/drawing/2014/main" id="{B64C761B-4E38-4A4A-A842-88C23B034C17}"/>
                    </a:ext>
                  </a:extLst>
                </p:cNvPr>
                <p:cNvSpPr/>
                <p:nvPr/>
              </p:nvSpPr>
              <p:spPr>
                <a:xfrm>
                  <a:off x="835410" y="1844980"/>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STRATEGY</a:t>
                  </a:r>
                </a:p>
              </p:txBody>
            </p:sp>
            <p:pic>
              <p:nvPicPr>
                <p:cNvPr id="56" name="Picture 55">
                  <a:extLst>
                    <a:ext uri="{FF2B5EF4-FFF2-40B4-BE49-F238E27FC236}">
                      <a16:creationId xmlns:a16="http://schemas.microsoft.com/office/drawing/2014/main" id="{55DF55FA-3D30-A14D-8A89-70A1958D91F0}"/>
                    </a:ext>
                  </a:extLst>
                </p:cNvPr>
                <p:cNvPicPr>
                  <a:picLocks noChangeAspect="1"/>
                </p:cNvPicPr>
                <p:nvPr/>
              </p:nvPicPr>
              <p:blipFill>
                <a:blip r:embed="rId12"/>
                <a:stretch>
                  <a:fillRect/>
                </a:stretch>
              </p:blipFill>
              <p:spPr>
                <a:xfrm>
                  <a:off x="3574073" y="1664416"/>
                  <a:ext cx="1777409" cy="1764713"/>
                </a:xfrm>
                <a:prstGeom prst="rect">
                  <a:avLst/>
                </a:prstGeom>
                <a:solidFill>
                  <a:schemeClr val="tx1"/>
                </a:solidFill>
              </p:spPr>
            </p:pic>
          </p:grpSp>
          <p:sp>
            <p:nvSpPr>
              <p:cNvPr id="58" name="Rectangle 57">
                <a:extLst>
                  <a:ext uri="{FF2B5EF4-FFF2-40B4-BE49-F238E27FC236}">
                    <a16:creationId xmlns:a16="http://schemas.microsoft.com/office/drawing/2014/main" id="{5F8CEBCC-F9AF-4945-A70D-00BA58028974}"/>
                  </a:ext>
                </a:extLst>
              </p:cNvPr>
              <p:cNvSpPr/>
              <p:nvPr/>
            </p:nvSpPr>
            <p:spPr>
              <a:xfrm>
                <a:off x="700060" y="7978585"/>
                <a:ext cx="4798142" cy="1828800"/>
              </a:xfrm>
              <a:prstGeom prst="rect">
                <a:avLst/>
              </a:prstGeom>
              <a:solidFill>
                <a:schemeClr val="bg2">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B2D09B33-7CBF-3C4F-A811-E8D514C3FB81}"/>
                  </a:ext>
                </a:extLst>
              </p:cNvPr>
              <p:cNvSpPr/>
              <p:nvPr/>
            </p:nvSpPr>
            <p:spPr>
              <a:xfrm>
                <a:off x="935702" y="8521722"/>
                <a:ext cx="2328125" cy="923330"/>
              </a:xfrm>
              <a:prstGeom prst="rect">
                <a:avLst/>
              </a:prstGeom>
            </p:spPr>
            <p:txBody>
              <a:bodyPr wrap="square" anchor="t">
                <a:spAutoFit/>
              </a:bodyPr>
              <a:lstStyle/>
              <a:p>
                <a:pPr>
                  <a:lnSpc>
                    <a:spcPct val="90000"/>
                  </a:lnSpc>
                </a:pPr>
                <a:r>
                  <a:rPr lang="en-US" sz="1200" dirty="0">
                    <a:solidFill>
                      <a:schemeClr val="bg1"/>
                    </a:solidFill>
                    <a:latin typeface="Trebuchet MS" panose="020B0603020202020204" pitchFamily="34" charset="0"/>
                  </a:rPr>
                  <a:t>Natural language interfaces</a:t>
                </a:r>
              </a:p>
              <a:p>
                <a:pPr>
                  <a:lnSpc>
                    <a:spcPct val="90000"/>
                  </a:lnSpc>
                </a:pPr>
                <a:r>
                  <a:rPr lang="en-US" sz="1200" dirty="0">
                    <a:solidFill>
                      <a:schemeClr val="bg1"/>
                    </a:solidFill>
                    <a:latin typeface="Trebuchet MS" panose="020B0603020202020204" pitchFamily="34" charset="0"/>
                  </a:rPr>
                  <a:t>Augmented reality</a:t>
                </a:r>
              </a:p>
              <a:p>
                <a:pPr>
                  <a:lnSpc>
                    <a:spcPct val="90000"/>
                  </a:lnSpc>
                </a:pPr>
                <a:r>
                  <a:rPr lang="en-US" sz="1200" dirty="0">
                    <a:solidFill>
                      <a:schemeClr val="bg1"/>
                    </a:solidFill>
                    <a:latin typeface="Trebuchet MS" panose="020B0603020202020204" pitchFamily="34" charset="0"/>
                  </a:rPr>
                  <a:t>Guided analysis</a:t>
                </a:r>
              </a:p>
              <a:p>
                <a:pPr>
                  <a:lnSpc>
                    <a:spcPct val="90000"/>
                  </a:lnSpc>
                </a:pPr>
                <a:r>
                  <a:rPr lang="en-US" sz="1200" dirty="0">
                    <a:solidFill>
                      <a:schemeClr val="bg1"/>
                    </a:solidFill>
                    <a:latin typeface="Trebuchet MS" panose="020B0603020202020204" pitchFamily="34" charset="0"/>
                  </a:rPr>
                  <a:t>Literature recommendations</a:t>
                </a:r>
              </a:p>
              <a:p>
                <a:pPr>
                  <a:lnSpc>
                    <a:spcPct val="90000"/>
                  </a:lnSpc>
                </a:pPr>
                <a:r>
                  <a:rPr lang="en-US" sz="1200" dirty="0">
                    <a:solidFill>
                      <a:schemeClr val="bg1"/>
                    </a:solidFill>
                    <a:latin typeface="Trebuchet MS" panose="020B0603020202020204" pitchFamily="34" charset="0"/>
                  </a:rPr>
                  <a:t>Error detection</a:t>
                </a:r>
              </a:p>
            </p:txBody>
          </p:sp>
          <p:sp>
            <p:nvSpPr>
              <p:cNvPr id="60" name="Rectangle 59">
                <a:extLst>
                  <a:ext uri="{FF2B5EF4-FFF2-40B4-BE49-F238E27FC236}">
                    <a16:creationId xmlns:a16="http://schemas.microsoft.com/office/drawing/2014/main" id="{58A47373-E340-BB4A-BCFE-48729CA23C63}"/>
                  </a:ext>
                </a:extLst>
              </p:cNvPr>
              <p:cNvSpPr/>
              <p:nvPr/>
            </p:nvSpPr>
            <p:spPr>
              <a:xfrm>
                <a:off x="935702" y="8180090"/>
                <a:ext cx="2328125" cy="341632"/>
              </a:xfrm>
              <a:prstGeom prst="rect">
                <a:avLst/>
              </a:prstGeom>
            </p:spPr>
            <p:txBody>
              <a:bodyPr wrap="square" anchor="b">
                <a:spAutoFit/>
              </a:bodyPr>
              <a:lstStyle/>
              <a:p>
                <a:pPr>
                  <a:lnSpc>
                    <a:spcPct val="90000"/>
                  </a:lnSpc>
                </a:pPr>
                <a:r>
                  <a:rPr lang="en-US" b="1" cap="all" dirty="0">
                    <a:solidFill>
                      <a:schemeClr val="tx2"/>
                    </a:solidFill>
                    <a:latin typeface="Trebuchet MS" panose="020B0603020202020204" pitchFamily="34" charset="0"/>
                  </a:rPr>
                  <a:t>ASSISTANCE</a:t>
                </a:r>
              </a:p>
            </p:txBody>
          </p:sp>
        </p:grpSp>
        <p:sp>
          <p:nvSpPr>
            <p:cNvPr id="20" name="Rectangle 19">
              <a:extLst>
                <a:ext uri="{FF2B5EF4-FFF2-40B4-BE49-F238E27FC236}">
                  <a16:creationId xmlns:a16="http://schemas.microsoft.com/office/drawing/2014/main" id="{EF7E1D3C-A7E4-834A-B0E0-EE59003DBDC4}"/>
                </a:ext>
              </a:extLst>
            </p:cNvPr>
            <p:cNvSpPr/>
            <p:nvPr/>
          </p:nvSpPr>
          <p:spPr>
            <a:xfrm>
              <a:off x="3674365" y="8039249"/>
              <a:ext cx="1777313" cy="1710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4D7DC48-A28F-244F-90BE-CBEDCB27E5FA}"/>
                </a:ext>
              </a:extLst>
            </p:cNvPr>
            <p:cNvPicPr>
              <a:picLocks noChangeAspect="1"/>
            </p:cNvPicPr>
            <p:nvPr/>
          </p:nvPicPr>
          <p:blipFill>
            <a:blip r:embed="rId13"/>
            <a:stretch>
              <a:fillRect/>
            </a:stretch>
          </p:blipFill>
          <p:spPr>
            <a:xfrm>
              <a:off x="3872957" y="8085728"/>
              <a:ext cx="1417183" cy="1614513"/>
            </a:xfrm>
            <a:prstGeom prst="rect">
              <a:avLst/>
            </a:prstGeom>
          </p:spPr>
        </p:pic>
      </p:grpSp>
    </p:spTree>
    <p:extLst>
      <p:ext uri="{BB962C8B-B14F-4D97-AF65-F5344CB8AC3E}">
        <p14:creationId xmlns:p14="http://schemas.microsoft.com/office/powerpoint/2010/main" val="275596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4.16667E-7 -3.58025E-6 L 0.0026 -0.60211 " pathEditMode="relative" rAng="0" ptsTypes="AA">
                                      <p:cBhvr>
                                        <p:cTn id="6" dur="500" fill="hold"/>
                                        <p:tgtEl>
                                          <p:spTgt spid="21"/>
                                        </p:tgtEl>
                                        <p:attrNameLst>
                                          <p:attrName>ppt_x</p:attrName>
                                          <p:attrName>ppt_y</p:attrName>
                                        </p:attrNameLst>
                                      </p:cBhvr>
                                      <p:rCtr x="130" y="-301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F50682-72C6-4BF2-AD37-2C1BDFCF8B1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a:off x="0" y="-6215"/>
            <a:ext cx="10983851" cy="6178415"/>
          </a:xfrm>
          <a:prstGeom prst="rect">
            <a:avLst/>
          </a:prstGeom>
        </p:spPr>
      </p:pic>
      <p:sp>
        <p:nvSpPr>
          <p:cNvPr id="9" name="Freeform 5">
            <a:extLst>
              <a:ext uri="{FF2B5EF4-FFF2-40B4-BE49-F238E27FC236}">
                <a16:creationId xmlns:a16="http://schemas.microsoft.com/office/drawing/2014/main" id="{3A945957-67E1-4D0F-A698-DB3EBF998D78}"/>
              </a:ext>
            </a:extLst>
          </p:cNvPr>
          <p:cNvSpPr>
            <a:spLocks/>
          </p:cNvSpPr>
          <p:nvPr/>
        </p:nvSpPr>
        <p:spPr bwMode="auto">
          <a:xfrm>
            <a:off x="0" y="-3175"/>
            <a:ext cx="5334000" cy="6178550"/>
          </a:xfrm>
          <a:custGeom>
            <a:avLst/>
            <a:gdLst>
              <a:gd name="T0" fmla="*/ 3360 w 3360"/>
              <a:gd name="T1" fmla="*/ 0 h 3892"/>
              <a:gd name="T2" fmla="*/ 0 w 3360"/>
              <a:gd name="T3" fmla="*/ 0 h 3892"/>
              <a:gd name="T4" fmla="*/ 0 w 3360"/>
              <a:gd name="T5" fmla="*/ 3892 h 3892"/>
              <a:gd name="T6" fmla="*/ 1097 w 3360"/>
              <a:gd name="T7" fmla="*/ 3892 h 3892"/>
              <a:gd name="T8" fmla="*/ 3360 w 3360"/>
              <a:gd name="T9" fmla="*/ 0 h 3892"/>
            </a:gdLst>
            <a:ahLst/>
            <a:cxnLst>
              <a:cxn ang="0">
                <a:pos x="T0" y="T1"/>
              </a:cxn>
              <a:cxn ang="0">
                <a:pos x="T2" y="T3"/>
              </a:cxn>
              <a:cxn ang="0">
                <a:pos x="T4" y="T5"/>
              </a:cxn>
              <a:cxn ang="0">
                <a:pos x="T6" y="T7"/>
              </a:cxn>
              <a:cxn ang="0">
                <a:pos x="T8" y="T9"/>
              </a:cxn>
            </a:cxnLst>
            <a:rect l="0" t="0" r="r" b="b"/>
            <a:pathLst>
              <a:path w="3360" h="3892">
                <a:moveTo>
                  <a:pt x="3360" y="0"/>
                </a:moveTo>
                <a:lnTo>
                  <a:pt x="0" y="0"/>
                </a:lnTo>
                <a:lnTo>
                  <a:pt x="0" y="3892"/>
                </a:lnTo>
                <a:lnTo>
                  <a:pt x="1097" y="3892"/>
                </a:lnTo>
                <a:lnTo>
                  <a:pt x="3360" y="0"/>
                </a:lnTo>
                <a:close/>
              </a:path>
            </a:pathLst>
          </a:custGeom>
          <a:solidFill>
            <a:schemeClr val="bg1">
              <a:lumMod val="95000"/>
              <a:lumOff val="5000"/>
              <a:alpha val="84000"/>
            </a:schemeClr>
          </a:solidFill>
          <a:ln w="6350">
            <a:noFill/>
          </a:ln>
          <a:effectLst>
            <a:outerShdw blurRad="165100" dist="38100" dir="18900000" algn="bl" rotWithShape="0">
              <a:prstClr val="black">
                <a:alpha val="9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mn-lt"/>
              <a:ea typeface="+mn-ea"/>
            </a:endParaRPr>
          </a:p>
        </p:txBody>
      </p:sp>
      <p:sp>
        <p:nvSpPr>
          <p:cNvPr id="10" name="Title 4">
            <a:extLst>
              <a:ext uri="{FF2B5EF4-FFF2-40B4-BE49-F238E27FC236}">
                <a16:creationId xmlns:a16="http://schemas.microsoft.com/office/drawing/2014/main" id="{833CD93F-BF60-4835-A9A1-90CE98A3B35E}"/>
              </a:ext>
            </a:extLst>
          </p:cNvPr>
          <p:cNvSpPr txBox="1">
            <a:spLocks/>
          </p:cNvSpPr>
          <p:nvPr/>
        </p:nvSpPr>
        <p:spPr bwMode="auto">
          <a:xfrm>
            <a:off x="188227" y="283752"/>
            <a:ext cx="4307305" cy="867869"/>
          </a:xfrm>
          <a:prstGeom prst="rect">
            <a:avLst/>
          </a:prstGeom>
          <a:noFill/>
          <a:ln w="9525">
            <a:noFill/>
            <a:miter lim="800000"/>
            <a:headEnd/>
            <a:tailEnd/>
          </a:ln>
        </p:spPr>
        <p:txBody>
          <a:bodyPr vert="horz" wrap="square" lIns="91386" tIns="45690" rIns="91386" bIns="45690" numCol="1" anchor="b" anchorCtr="0" compatLnSpc="1">
            <a:prstTxWarp prst="textNoShape">
              <a:avLst/>
            </a:prstTxWarp>
            <a:spAutoFit/>
          </a:bodyPr>
          <a:lstStyle>
            <a:lvl1pPr algn="l" rtl="0" fontAlgn="base">
              <a:lnSpc>
                <a:spcPct val="90000"/>
              </a:lnSpc>
              <a:spcBef>
                <a:spcPct val="0"/>
              </a:spcBef>
              <a:spcAft>
                <a:spcPct val="0"/>
              </a:spcAft>
              <a:defRPr sz="8200" b="1" cap="all" baseline="0">
                <a:solidFill>
                  <a:schemeClr val="tx1"/>
                </a:solidFill>
                <a:latin typeface="Trebuchet MS" pitchFamily="34" charset="0"/>
                <a:ea typeface="+mj-ea"/>
                <a:cs typeface="+mj-cs"/>
              </a:defRPr>
            </a:lvl1pPr>
            <a:lvl2pPr algn="l" rtl="0" fontAlgn="base">
              <a:spcBef>
                <a:spcPct val="0"/>
              </a:spcBef>
              <a:spcAft>
                <a:spcPct val="0"/>
              </a:spcAft>
              <a:defRPr sz="5332" b="1">
                <a:solidFill>
                  <a:srgbClr val="73B900"/>
                </a:solidFill>
                <a:latin typeface="Arial" charset="0"/>
              </a:defRPr>
            </a:lvl2pPr>
            <a:lvl3pPr algn="l" rtl="0" fontAlgn="base">
              <a:spcBef>
                <a:spcPct val="0"/>
              </a:spcBef>
              <a:spcAft>
                <a:spcPct val="0"/>
              </a:spcAft>
              <a:defRPr sz="5332" b="1">
                <a:solidFill>
                  <a:srgbClr val="73B900"/>
                </a:solidFill>
                <a:latin typeface="Arial" charset="0"/>
              </a:defRPr>
            </a:lvl3pPr>
            <a:lvl4pPr algn="l" rtl="0" fontAlgn="base">
              <a:spcBef>
                <a:spcPct val="0"/>
              </a:spcBef>
              <a:spcAft>
                <a:spcPct val="0"/>
              </a:spcAft>
              <a:defRPr sz="5332" b="1">
                <a:solidFill>
                  <a:srgbClr val="73B900"/>
                </a:solidFill>
                <a:latin typeface="Arial" charset="0"/>
              </a:defRPr>
            </a:lvl4pPr>
            <a:lvl5pPr algn="l" rtl="0" fontAlgn="base">
              <a:spcBef>
                <a:spcPct val="0"/>
              </a:spcBef>
              <a:spcAft>
                <a:spcPct val="0"/>
              </a:spcAft>
              <a:defRPr sz="5332" b="1">
                <a:solidFill>
                  <a:srgbClr val="73B900"/>
                </a:solidFill>
                <a:latin typeface="Arial" charset="0"/>
              </a:defRPr>
            </a:lvl5pPr>
            <a:lvl6pPr marL="761533" algn="l" rtl="0" eaLnBrk="1" fontAlgn="base" hangingPunct="1">
              <a:spcBef>
                <a:spcPct val="0"/>
              </a:spcBef>
              <a:spcAft>
                <a:spcPct val="0"/>
              </a:spcAft>
              <a:defRPr sz="5332" b="1">
                <a:solidFill>
                  <a:srgbClr val="73B900"/>
                </a:solidFill>
                <a:latin typeface="Arial" charset="0"/>
              </a:defRPr>
            </a:lvl6pPr>
            <a:lvl7pPr marL="1523065" algn="l" rtl="0" eaLnBrk="1" fontAlgn="base" hangingPunct="1">
              <a:spcBef>
                <a:spcPct val="0"/>
              </a:spcBef>
              <a:spcAft>
                <a:spcPct val="0"/>
              </a:spcAft>
              <a:defRPr sz="5332" b="1">
                <a:solidFill>
                  <a:srgbClr val="73B900"/>
                </a:solidFill>
                <a:latin typeface="Arial" charset="0"/>
              </a:defRPr>
            </a:lvl7pPr>
            <a:lvl8pPr marL="2284594" algn="l" rtl="0" eaLnBrk="1" fontAlgn="base" hangingPunct="1">
              <a:spcBef>
                <a:spcPct val="0"/>
              </a:spcBef>
              <a:spcAft>
                <a:spcPct val="0"/>
              </a:spcAft>
              <a:defRPr sz="5332" b="1">
                <a:solidFill>
                  <a:srgbClr val="73B900"/>
                </a:solidFill>
                <a:latin typeface="Arial" charset="0"/>
              </a:defRPr>
            </a:lvl8pPr>
            <a:lvl9pPr marL="3046103" algn="l" rtl="0" eaLnBrk="1" fontAlgn="base" hangingPunct="1">
              <a:spcBef>
                <a:spcPct val="0"/>
              </a:spcBef>
              <a:spcAft>
                <a:spcPct val="0"/>
              </a:spcAft>
              <a:defRPr sz="5332" b="1">
                <a:solidFill>
                  <a:srgbClr val="73B900"/>
                </a:solidFill>
                <a:latin typeface="Arial" charset="0"/>
              </a:defRPr>
            </a:lvl9pPr>
          </a:lstStyle>
          <a:p>
            <a:pPr marL="114300" indent="-114300"/>
            <a:r>
              <a:rPr lang="en-US" sz="2800" dirty="0">
                <a:effectLst>
                  <a:outerShdw blurRad="38100" dist="38100" dir="2700000" algn="tl">
                    <a:srgbClr val="000000">
                      <a:alpha val="43137"/>
                    </a:srgbClr>
                  </a:outerShdw>
                </a:effectLst>
              </a:rPr>
              <a:t>TROPICAL STORM</a:t>
            </a:r>
          </a:p>
          <a:p>
            <a:pPr marL="114300" indent="-114300"/>
            <a:r>
              <a:rPr lang="en-US" sz="2800" dirty="0">
                <a:effectLst>
                  <a:outerShdw blurRad="38100" dist="38100" dir="2700000" algn="tl">
                    <a:srgbClr val="000000">
                      <a:alpha val="43137"/>
                    </a:srgbClr>
                  </a:outerShdw>
                </a:effectLst>
              </a:rPr>
              <a:t>DETECTION</a:t>
            </a:r>
          </a:p>
        </p:txBody>
      </p:sp>
      <p:sp>
        <p:nvSpPr>
          <p:cNvPr id="13" name="Rectangle 12">
            <a:extLst>
              <a:ext uri="{FF2B5EF4-FFF2-40B4-BE49-F238E27FC236}">
                <a16:creationId xmlns:a16="http://schemas.microsoft.com/office/drawing/2014/main" id="{6263E6B4-7F46-4D66-9203-E61C34BC939C}"/>
              </a:ext>
            </a:extLst>
          </p:cNvPr>
          <p:cNvSpPr/>
          <p:nvPr/>
        </p:nvSpPr>
        <p:spPr>
          <a:xfrm>
            <a:off x="188227" y="1809618"/>
            <a:ext cx="2941053" cy="2246769"/>
          </a:xfrm>
          <a:prstGeom prst="rect">
            <a:avLst/>
          </a:prstGeom>
        </p:spPr>
        <p:txBody>
          <a:bodyPr wrap="square">
            <a:spAutoFit/>
          </a:bodyPr>
          <a:lstStyle/>
          <a:p>
            <a:pPr marL="0" marR="0">
              <a:spcBef>
                <a:spcPts val="0"/>
              </a:spcBef>
              <a:spcAft>
                <a:spcPts val="300"/>
              </a:spcAft>
            </a:pPr>
            <a:r>
              <a:rPr lang="en-US" sz="1400" dirty="0">
                <a:solidFill>
                  <a:schemeClr val="tx1">
                    <a:lumMod val="95000"/>
                  </a:schemeClr>
                </a:solidFill>
                <a:latin typeface="Trebuchet MS" panose="020B0603020202020204" pitchFamily="34" charset="0"/>
                <a:ea typeface="Calibri" panose="020F0502020204030204" pitchFamily="34" charset="0"/>
              </a:rPr>
              <a:t>The quantity of data produced by models, satellites and other sensors has become impractical to analyze manually. AI can help by detecting important features, tends, and anomalies. Applications include storm tracking, data thinning, advanced warning systems, search and rescue, route planning, and more.</a:t>
            </a:r>
          </a:p>
        </p:txBody>
      </p:sp>
      <p:sp>
        <p:nvSpPr>
          <p:cNvPr id="3" name="Rectangle 2">
            <a:extLst>
              <a:ext uri="{FF2B5EF4-FFF2-40B4-BE49-F238E27FC236}">
                <a16:creationId xmlns:a16="http://schemas.microsoft.com/office/drawing/2014/main" id="{0B473801-3B59-DE43-A374-753430D57153}"/>
              </a:ext>
            </a:extLst>
          </p:cNvPr>
          <p:cNvSpPr/>
          <p:nvPr/>
        </p:nvSpPr>
        <p:spPr>
          <a:xfrm>
            <a:off x="5113376" y="2081463"/>
            <a:ext cx="1792706" cy="1792706"/>
          </a:xfrm>
          <a:prstGeom prst="rect">
            <a:avLst/>
          </a:prstGeom>
          <a:noFill/>
          <a:ln>
            <a:solidFill>
              <a:srgbClr val="FF0000"/>
            </a:solidFill>
          </a:ln>
          <a:effectLst>
            <a:outerShdw blurRad="25400" dist="381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ECC69A-FDE0-D547-8B22-35A7173F7826}"/>
              </a:ext>
            </a:extLst>
          </p:cNvPr>
          <p:cNvSpPr/>
          <p:nvPr/>
        </p:nvSpPr>
        <p:spPr>
          <a:xfrm>
            <a:off x="8242656" y="3229476"/>
            <a:ext cx="1348846" cy="1289385"/>
          </a:xfrm>
          <a:prstGeom prst="rect">
            <a:avLst/>
          </a:prstGeom>
          <a:noFill/>
          <a:ln>
            <a:solidFill>
              <a:srgbClr val="FF0000"/>
            </a:solidFill>
          </a:ln>
          <a:effectLst>
            <a:outerShdw blurRad="25400" dist="381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A2B437E-4E98-024E-9C11-F38876B591F1}"/>
              </a:ext>
            </a:extLst>
          </p:cNvPr>
          <p:cNvSpPr txBox="1"/>
          <p:nvPr/>
        </p:nvSpPr>
        <p:spPr>
          <a:xfrm>
            <a:off x="8917221" y="5920593"/>
            <a:ext cx="2066591" cy="2446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100" b="1" dirty="0">
                <a:solidFill>
                  <a:schemeClr val="tx1">
                    <a:lumMod val="95000"/>
                  </a:schemeClr>
                </a:solidFill>
                <a:latin typeface="Trebuchet MS" panose="020B0603020202020204" pitchFamily="34" charset="0"/>
              </a:rPr>
              <a:t>IMAGE CREDIT: NOAA NESDIS</a:t>
            </a:r>
          </a:p>
        </p:txBody>
      </p:sp>
      <p:sp>
        <p:nvSpPr>
          <p:cNvPr id="2" name="TextBox 1">
            <a:extLst>
              <a:ext uri="{FF2B5EF4-FFF2-40B4-BE49-F238E27FC236}">
                <a16:creationId xmlns:a16="http://schemas.microsoft.com/office/drawing/2014/main" id="{6780D177-4C73-C045-8F0F-D9461F2F094F}"/>
              </a:ext>
            </a:extLst>
          </p:cNvPr>
          <p:cNvSpPr txBox="1"/>
          <p:nvPr/>
        </p:nvSpPr>
        <p:spPr>
          <a:xfrm>
            <a:off x="5113376" y="1809618"/>
            <a:ext cx="1792705" cy="2585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b="1" dirty="0">
                <a:solidFill>
                  <a:srgbClr val="FFC000"/>
                </a:solidFill>
                <a:latin typeface="Trebuchet MS" panose="020B0603020202020204" pitchFamily="34" charset="0"/>
              </a:rPr>
              <a:t>HURRICANE: CAT 2</a:t>
            </a:r>
          </a:p>
        </p:txBody>
      </p:sp>
      <p:sp>
        <p:nvSpPr>
          <p:cNvPr id="11" name="TextBox 10">
            <a:extLst>
              <a:ext uri="{FF2B5EF4-FFF2-40B4-BE49-F238E27FC236}">
                <a16:creationId xmlns:a16="http://schemas.microsoft.com/office/drawing/2014/main" id="{DFFA9259-E7A7-D440-9EDB-41FD65384811}"/>
              </a:ext>
            </a:extLst>
          </p:cNvPr>
          <p:cNvSpPr txBox="1"/>
          <p:nvPr/>
        </p:nvSpPr>
        <p:spPr>
          <a:xfrm>
            <a:off x="8222335" y="2985644"/>
            <a:ext cx="1369167" cy="23775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50" b="1" dirty="0">
                <a:solidFill>
                  <a:srgbClr val="FFC000"/>
                </a:solidFill>
                <a:latin typeface="Trebuchet MS" panose="020B0603020202020204" pitchFamily="34" charset="0"/>
              </a:rPr>
              <a:t>HURRICANE: CAT 1</a:t>
            </a:r>
          </a:p>
        </p:txBody>
      </p:sp>
      <p:sp>
        <p:nvSpPr>
          <p:cNvPr id="14" name="Text Placeholder 3">
            <a:extLst>
              <a:ext uri="{FF2B5EF4-FFF2-40B4-BE49-F238E27FC236}">
                <a16:creationId xmlns:a16="http://schemas.microsoft.com/office/drawing/2014/main" id="{4C103DDA-8D42-2D48-8CA7-F1824DE863FC}"/>
              </a:ext>
            </a:extLst>
          </p:cNvPr>
          <p:cNvSpPr txBox="1">
            <a:spLocks/>
          </p:cNvSpPr>
          <p:nvPr/>
        </p:nvSpPr>
        <p:spPr>
          <a:xfrm>
            <a:off x="188227" y="1280980"/>
            <a:ext cx="3741516" cy="525463"/>
          </a:xfrm>
          <a:prstGeom prst="rect">
            <a:avLst/>
          </a:prstGeom>
        </p:spPr>
        <p:txBody>
          <a:bodyPr/>
          <a:lstStyle>
            <a:lvl1pPr marL="0" indent="0" algn="l" rtl="0" eaLnBrk="1" fontAlgn="base" hangingPunct="1">
              <a:lnSpc>
                <a:spcPct val="90000"/>
              </a:lnSpc>
              <a:spcBef>
                <a:spcPts val="900"/>
              </a:spcBef>
              <a:spcAft>
                <a:spcPts val="900"/>
              </a:spcAft>
              <a:buClr>
                <a:schemeClr val="bg2"/>
              </a:buClr>
              <a:buSzPct val="100000"/>
              <a:buFontTx/>
              <a:buNone/>
              <a:defRPr sz="1800" b="0">
                <a:solidFill>
                  <a:schemeClr val="bg2"/>
                </a:solidFill>
                <a:latin typeface="Trebuchet MS" pitchFamily="34" charset="0"/>
                <a:ea typeface="+mn-ea"/>
                <a:cs typeface="+mn-cs"/>
              </a:defRPr>
            </a:lvl1pPr>
            <a:lvl2pPr marL="571500" indent="0" algn="l" rtl="0" eaLnBrk="1" fontAlgn="base" hangingPunct="1">
              <a:lnSpc>
                <a:spcPct val="90000"/>
              </a:lnSpc>
              <a:spcBef>
                <a:spcPts val="900"/>
              </a:spcBef>
              <a:spcAft>
                <a:spcPts val="900"/>
              </a:spcAft>
              <a:buClr>
                <a:schemeClr val="bg2"/>
              </a:buClr>
              <a:buSzPct val="100000"/>
              <a:buFontTx/>
              <a:buNone/>
              <a:defRPr sz="1600" b="0">
                <a:solidFill>
                  <a:schemeClr val="bg2"/>
                </a:solidFill>
                <a:latin typeface="Trebuchet MS" pitchFamily="34" charset="0"/>
              </a:defRPr>
            </a:lvl2pPr>
            <a:lvl3pPr marL="1089025" indent="0" algn="l" rtl="0" eaLnBrk="1" fontAlgn="base" hangingPunct="1">
              <a:lnSpc>
                <a:spcPct val="90000"/>
              </a:lnSpc>
              <a:spcBef>
                <a:spcPts val="900"/>
              </a:spcBef>
              <a:spcAft>
                <a:spcPts val="900"/>
              </a:spcAft>
              <a:buClr>
                <a:schemeClr val="bg2"/>
              </a:buClr>
              <a:buSzPct val="100000"/>
              <a:buFontTx/>
              <a:buNone/>
              <a:defRPr sz="1400" b="0">
                <a:solidFill>
                  <a:schemeClr val="bg2"/>
                </a:solidFill>
                <a:latin typeface="Trebuchet MS" pitchFamily="34" charset="0"/>
              </a:defRPr>
            </a:lvl3pPr>
            <a:lvl4pPr marL="1774825" indent="-228600" algn="l" rtl="0" eaLnBrk="1" fontAlgn="base" hangingPunct="1">
              <a:spcBef>
                <a:spcPct val="20000"/>
              </a:spcBef>
              <a:spcAft>
                <a:spcPct val="0"/>
              </a:spcAft>
              <a:buChar char="–"/>
              <a:defRPr sz="2000">
                <a:solidFill>
                  <a:schemeClr val="bg1"/>
                </a:solidFill>
                <a:latin typeface="+mn-lt"/>
              </a:defRPr>
            </a:lvl4pPr>
            <a:lvl5pPr marL="2117725" indent="-228600" algn="l" rtl="0" eaLnBrk="1" fontAlgn="base" hangingPunct="1">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en-US" sz="2000" b="1" kern="0" dirty="0">
                <a:solidFill>
                  <a:schemeClr val="tx2">
                    <a:lumMod val="60000"/>
                    <a:lumOff val="40000"/>
                  </a:schemeClr>
                </a:solidFill>
              </a:rPr>
              <a:t>NOAA ESRL, NVIDIA</a:t>
            </a:r>
          </a:p>
        </p:txBody>
      </p:sp>
    </p:spTree>
    <p:extLst>
      <p:ext uri="{BB962C8B-B14F-4D97-AF65-F5344CB8AC3E}">
        <p14:creationId xmlns:p14="http://schemas.microsoft.com/office/powerpoint/2010/main" val="328157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par>
                          <p:cTn id="10" fill="hold">
                            <p:stCondLst>
                              <p:cond delay="500"/>
                            </p:stCondLst>
                            <p:childTnLst>
                              <p:par>
                                <p:cTn id="11" presetID="21" presetClass="emph" presetSubtype="0"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theme/theme1.xml><?xml version="1.0" encoding="utf-8"?>
<a:theme xmlns:a="http://schemas.openxmlformats.org/drawingml/2006/main" name="Title &amp; Bullet">
  <a:themeElements>
    <a:clrScheme name="Custom 4">
      <a:dk1>
        <a:srgbClr val="B3B3B3"/>
      </a:dk1>
      <a:lt1>
        <a:srgbClr val="FFFFFF"/>
      </a:lt1>
      <a:dk2>
        <a:srgbClr val="000000"/>
      </a:dk2>
      <a:lt2>
        <a:srgbClr val="76B900"/>
      </a:lt2>
      <a:accent1>
        <a:srgbClr val="008564"/>
      </a:accent1>
      <a:accent2>
        <a:srgbClr val="5D1682"/>
      </a:accent2>
      <a:accent3>
        <a:srgbClr val="0C34BD"/>
      </a:accent3>
      <a:accent4>
        <a:srgbClr val="4A4A4A"/>
      </a:accent4>
      <a:accent5>
        <a:srgbClr val="6E6E6E"/>
      </a:accent5>
      <a:accent6>
        <a:srgbClr val="0071C5"/>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400" dirty="0" err="1" smtClean="0">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VIDIA-Black-Template" id="{5C5C039D-E99F-C148-8CF6-6D0218978475}" vid="{CC0C1A53-CE8B-5D41-B983-972E0CD7E4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45EAE5F8329F47B840B6DEBAC2F43F" ma:contentTypeVersion="3" ma:contentTypeDescription="Create a new document." ma:contentTypeScope="" ma:versionID="6d8c91256af7c16bf95556471a7c1cd3">
  <xsd:schema xmlns:xsd="http://www.w3.org/2001/XMLSchema" xmlns:xs="http://www.w3.org/2001/XMLSchema" xmlns:p="http://schemas.microsoft.com/office/2006/metadata/properties" xmlns:ns1="http://schemas.microsoft.com/sharepoint/v3" xmlns:ns2="2a5b1eea-32a8-4673-8d38-de3226caeee3" targetNamespace="http://schemas.microsoft.com/office/2006/metadata/properties" ma:root="true" ma:fieldsID="fedae36265b1e99ec9877221b03c3ed7" ns1:_="" ns2:_="">
    <xsd:import namespace="http://schemas.microsoft.com/sharepoint/v3"/>
    <xsd:import namespace="2a5b1eea-32a8-4673-8d38-de3226caeee3"/>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5b1eea-32a8-4673-8d38-de3226caeee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88E22E-2A4B-4FB1-9848-BF16E7DBE74B}">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 ds:uri="http://schemas.microsoft.com/sharepoint/v3"/>
  </ds:schemaRefs>
</ds:datastoreItem>
</file>

<file path=customXml/itemProps2.xml><?xml version="1.0" encoding="utf-8"?>
<ds:datastoreItem xmlns:ds="http://schemas.openxmlformats.org/officeDocument/2006/customXml" ds:itemID="{E29B7386-0C5E-43DB-8BF1-052EEAD5F5DF}">
  <ds:schemaRefs>
    <ds:schemaRef ds:uri="http://schemas.microsoft.com/sharepoint/v3/contenttype/forms"/>
  </ds:schemaRefs>
</ds:datastoreItem>
</file>

<file path=customXml/itemProps3.xml><?xml version="1.0" encoding="utf-8"?>
<ds:datastoreItem xmlns:ds="http://schemas.openxmlformats.org/officeDocument/2006/customXml" ds:itemID="{88A6FF50-D0F0-4F52-A584-026D1257FC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a5b1eea-32a8-4673-8d38-de3226caee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Title &amp; Bullet</Template>
  <TotalTime>47398</TotalTime>
  <Words>3343</Words>
  <Application>Microsoft Macintosh PowerPoint</Application>
  <PresentationFormat>Custom</PresentationFormat>
  <Paragraphs>529</Paragraphs>
  <Slides>30</Slides>
  <Notes>26</Notes>
  <HiddenSlides>1</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Cambria Math</vt:lpstr>
      <vt:lpstr>Century Gothic</vt:lpstr>
      <vt:lpstr>Trebuchet MS</vt:lpstr>
      <vt:lpstr>Wingdings</vt:lpstr>
      <vt:lpstr>Title &amp; Bullet</vt:lpstr>
      <vt:lpstr>AI FOR SCIENCE DEEP LEARNING oN NVIDIA GPUS  FOR weather, climate, and space</vt:lpstr>
      <vt:lpstr>MOORE’S LAW IS DEAD. LONG LIVE MOORE’S LAW.</vt:lpstr>
      <vt:lpstr>WORLD’S FASTEST SUPERCOMPUTERS  ARE POWERED BY NVIDIA GPUS</vt:lpstr>
      <vt:lpstr>Five ROADS to GPU COMPUTING</vt:lpstr>
      <vt:lpstr>Deep learning = SOFTWARE, BY EXAMPLE</vt:lpstr>
      <vt:lpstr>DEEP LEARNING is PERFECTLY SUITED to GPUS</vt:lpstr>
      <vt:lpstr>PowerPoint Presentation</vt:lpstr>
      <vt:lpstr>PowerPoint Presentation</vt:lpstr>
      <vt:lpstr>PowerPoint Presentation</vt:lpstr>
      <vt:lpstr>SEGMENTATION</vt:lpstr>
      <vt:lpstr>TROPICAL STORMS IN GFS MODEL DATA</vt:lpstr>
      <vt:lpstr>PowerPoint Presentation</vt:lpstr>
      <vt:lpstr>RESULTS:  CORONAL HOLES</vt:lpstr>
      <vt:lpstr>RESULTS:  ACTIVE REGIONS</vt:lpstr>
      <vt:lpstr>PowerPoint Presentation</vt:lpstr>
      <vt:lpstr>MAP: SATELLITE TO MODEL (INVERSE OPERATOR)</vt:lpstr>
      <vt:lpstr>CONDITIONAL GANS</vt:lpstr>
      <vt:lpstr>RESULTS:  GOES TO GFS  (SINGLE CHANNEL) </vt:lpstr>
      <vt:lpstr>PowerPoint Presentation</vt:lpstr>
      <vt:lpstr>NVIDIA SUPER SLOW-MOTION</vt:lpstr>
      <vt:lpstr>GOES-15  SLOW-MOTION SATELLITE Loop</vt:lpstr>
      <vt:lpstr>PowerPoint Presentation</vt:lpstr>
      <vt:lpstr>STREAMFLOW FROM PRECIPITATION</vt:lpstr>
      <vt:lpstr>PowerPoint Presentation</vt:lpstr>
      <vt:lpstr>NOISE2NOISE DENOISING </vt:lpstr>
      <vt:lpstr>Filling in the blanks</vt:lpstr>
      <vt:lpstr>PowerPoint Presentation</vt:lpstr>
      <vt:lpstr>SOIL MOISTURE FROM MESONET DATA</vt:lpstr>
      <vt:lpstr>SUMMARY</vt:lpstr>
      <vt:lpstr>SOLAR DYNAMICS OBSERVATORY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David Matthew Hall</dc:creator>
  <cp:lastModifiedBy>David Matthew Hall</cp:lastModifiedBy>
  <cp:revision>911</cp:revision>
  <cp:lastPrinted>2019-01-16T15:52:45Z</cp:lastPrinted>
  <dcterms:created xsi:type="dcterms:W3CDTF">2018-12-26T18:59:18Z</dcterms:created>
  <dcterms:modified xsi:type="dcterms:W3CDTF">2019-04-22T17:41:56Z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0x010100A145EAE5F8329F47B840B6DEBAC2F43F</vt:lpwstr>
  </property>
</Properties>
</file>