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3" r:id="rId4"/>
    <p:sldId id="275" r:id="rId5"/>
    <p:sldId id="274" r:id="rId6"/>
    <p:sldId id="258" r:id="rId7"/>
    <p:sldId id="263" r:id="rId8"/>
    <p:sldId id="267" r:id="rId9"/>
    <p:sldId id="264" r:id="rId10"/>
    <p:sldId id="280" r:id="rId11"/>
    <p:sldId id="277" r:id="rId12"/>
    <p:sldId id="271" r:id="rId13"/>
    <p:sldId id="287" r:id="rId14"/>
    <p:sldId id="279" r:id="rId15"/>
    <p:sldId id="291" r:id="rId16"/>
    <p:sldId id="288" r:id="rId17"/>
    <p:sldId id="281" r:id="rId18"/>
    <p:sldId id="289" r:id="rId19"/>
    <p:sldId id="283" r:id="rId20"/>
    <p:sldId id="282" r:id="rId21"/>
    <p:sldId id="290" r:id="rId22"/>
    <p:sldId id="285" r:id="rId23"/>
    <p:sldId id="284" r:id="rId24"/>
    <p:sldId id="286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an, Tianle (GSFC-613.0)[UNIVERSITY OF MARYLAND BALTIMORE COUNTY]" initials="YT(OMBC" lastIdx="1" clrIdx="0">
    <p:extLst>
      <p:ext uri="{19B8F6BF-5375-455C-9EA6-DF929625EA0E}">
        <p15:presenceInfo xmlns:p15="http://schemas.microsoft.com/office/powerpoint/2012/main" userId="S::tyuan@ndc.nasa.gov::83b0be59-c043-4215-87ea-cea956924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57"/>
    <p:restoredTop sz="83426"/>
  </p:normalViewPr>
  <p:slideViewPr>
    <p:cSldViewPr snapToGrid="0" snapToObjects="1">
      <p:cViewPr varScale="1">
        <p:scale>
          <a:sx n="52" d="100"/>
          <a:sy n="5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2ED0F-5627-7643-91B7-8FF8D2203D87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D847C-206C-634F-A556-DDDFDCD5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1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introduction of general idea of the hybrid approach</a:t>
            </a:r>
          </a:p>
          <a:p>
            <a:r>
              <a:rPr lang="en-US" dirty="0"/>
              <a:t>Four examples, two using supervised learning approaches, two unsupervised</a:t>
            </a:r>
          </a:p>
          <a:p>
            <a:r>
              <a:rPr lang="en-US" dirty="0"/>
              <a:t>The cloud behavior piece will be skipped in this talk due to time constraint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3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1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Helps the </a:t>
            </a:r>
            <a:r>
              <a:rPr lang="en-US"/>
              <a:t>expedite exploration of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0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region is on the edge of GOES-16.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9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region is on the edge of GOES-16.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14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trained on all low cloud types including but not limited to Sc.</a:t>
            </a:r>
          </a:p>
          <a:p>
            <a:r>
              <a:rPr lang="en-US" dirty="0"/>
              <a:t>In fact, most training samples are from trade cu regions.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4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Realistic samples</a:t>
            </a:r>
          </a:p>
          <a:p>
            <a:pPr marL="228600" indent="-228600">
              <a:buAutoNum type="arabicParenR"/>
            </a:pPr>
            <a:r>
              <a:rPr lang="en-US" dirty="0"/>
              <a:t>Diverse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99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region is on the edge of GOES-16.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2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Take advantage of the strength of both worlds</a:t>
            </a:r>
          </a:p>
          <a:p>
            <a:pPr marL="228600" indent="-228600">
              <a:buAutoNum type="arabicParenR"/>
            </a:pPr>
            <a:r>
              <a:rPr lang="en-US" dirty="0"/>
              <a:t>No AGI yet. </a:t>
            </a:r>
          </a:p>
          <a:p>
            <a:pPr marL="228600" indent="-228600">
              <a:buAutoNum type="arabicParenR"/>
            </a:pPr>
            <a:r>
              <a:rPr lang="en-US" dirty="0"/>
              <a:t>3) Active participation of experts is very beneficial</a:t>
            </a:r>
          </a:p>
          <a:p>
            <a:pPr marL="228600" indent="-228600">
              <a:buAutoNum type="arabicParenR"/>
            </a:pPr>
            <a:r>
              <a:rPr lang="en-US" dirty="0"/>
              <a:t>Past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2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domain experts and deep learning experts actively participate</a:t>
            </a:r>
          </a:p>
          <a:p>
            <a:endParaRPr lang="en-US" dirty="0"/>
          </a:p>
          <a:p>
            <a:r>
              <a:rPr lang="en-US" dirty="0"/>
              <a:t>This approach can have these three advantages.</a:t>
            </a:r>
          </a:p>
          <a:p>
            <a:endParaRPr lang="en-US" dirty="0"/>
          </a:p>
          <a:p>
            <a:r>
              <a:rPr lang="en-US" dirty="0"/>
              <a:t>It’s an iterative process.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13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Prof. Bretherton’s 2000 editorial on ship-tracks as ideal aerosol-cloud interaction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8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Picks out human label well</a:t>
            </a:r>
          </a:p>
          <a:p>
            <a:pPr marL="228600" indent="-228600">
              <a:buAutoNum type="arabicParenR"/>
            </a:pPr>
            <a:r>
              <a:rPr lang="en-US" dirty="0"/>
              <a:t>Picking out missed labels from humans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6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Fractions of low clouds that are affected by ship-tracks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9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Surprise in the North Korea. </a:t>
            </a:r>
          </a:p>
          <a:p>
            <a:r>
              <a:rPr lang="en-US" dirty="0"/>
              <a:t>Expected but interesting feature in the Taiwan Strait.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Separation of 1) Local west coast traffic 2) International route between Asia and the Americas.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77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region is on the edge of GOES-16. </a:t>
            </a:r>
          </a:p>
          <a:p>
            <a:r>
              <a:rPr lang="en-US" dirty="0"/>
              <a:t>It doesn’t have the chubby issue for Southeast Pacific. </a:t>
            </a:r>
          </a:p>
          <a:p>
            <a:r>
              <a:rPr lang="en-US" dirty="0"/>
              <a:t>Probably a combo of resolution and viewing angle.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847C-206C-634F-A556-DDDFDCD543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D809-7CA0-C04D-8570-BBB17D2B8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EBDFF-95FB-694C-BFDB-355F0CF6D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1F0E-753E-D240-9E74-F99BE6AA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1C7F-EDCC-2C4D-9410-63EDEBDE1A3F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3439C-A958-4841-B7BD-E292422A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2B23B-289A-1945-B68C-6AFD0CB5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8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179A-47B3-854E-8EE4-403D7388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A63B9-DC95-D94B-AEF6-87B834946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F3C45-B133-6548-92D3-698CBB4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D192B-95AB-234E-A30A-888771745E3F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222C5-089B-9948-A0F6-3DA1A068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71F14-7E61-FE46-896D-1D7622F7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1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43B41-9527-5645-BF1E-639F40F47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D396F-9FFC-B245-AAAA-3C6F68DE8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9B2A7-E07A-D747-B32C-0972D1DE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304E-2233-2F42-A336-DB4FE2A49B1F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01EFC-E9BB-5F4F-9E14-60F563D6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8D1C-9886-2D45-B194-6CD4EA94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7CDC-9ED1-A842-A355-B4248598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8576E-22DC-9445-9FF6-3F917AAB4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34DCD-D4C8-984D-9DD9-B5E664E5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BFC7-2D7A-214D-8B93-F25F5DB2B206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EB416-E083-CC4A-AD0F-7C1272E9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7676A-04F0-3D42-9CE1-3608F860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1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D81AE-DFA9-3D40-B09B-D3A3F346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E8477-C129-1E49-A2A7-BFDD5843A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21409-6DD7-5949-8E2A-A553D55CA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E5EA-1E6F-5348-B52A-3774143F6395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02770-9921-B945-B771-789698A26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F5255-4541-1C42-B26C-9A512E91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6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CECE-7C2C-554E-8E2B-4359E2EF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B845-D416-E94F-8064-5C0730D26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D8EEF-C1F7-7F4C-B061-EFA327A87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945DE-4529-7948-9088-AEA51E21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8EDB-CA46-944E-9284-2040DEAA663D}" type="datetime1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574A2-E4B1-0849-9D3A-E632E533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67124-C24E-AD46-B48D-28043399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7582-F86B-2E45-BACA-055EE451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C0444-8D5D-8A40-B509-8B8963C60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6E541-A876-D547-A26E-491E0082B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FA656-86B9-2C43-95D9-4027B0396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58C0D-9DF6-FB41-879E-5034CE347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B1739-8D32-9649-A6F4-1BF87EBE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5E2B-7C46-5045-8CC7-53AB7A0E5305}" type="datetime1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21CB6-3645-CD40-B0FA-4E361EC2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3DB74-2A34-3E46-AF38-65FB52D79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8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C947-7AC6-9641-A67A-F3BD1EC0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043CD-EEA4-EF49-90B9-6FAF3B53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A561-EEDC-F341-B4C2-8A8CF8FBC6B5}" type="datetime1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47DDE-5DB7-DD4A-8DDF-72A26D9F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1404B-833C-9A42-AE30-A3703E32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F0E96-7637-BB45-9CE5-59B5F997A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E0843-6D68-E745-BE75-97C466CDD1E7}" type="datetime1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65314-626C-454F-B5B2-AA2B5D73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31C3B-44F9-9442-997C-720942A8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F418-16DA-7E48-A707-42851B66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F6D36-0387-264A-A86E-BC987A3E7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FDEB7-6412-3B43-A09A-F3C0A811B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BF45C-8D68-1A4A-9960-736F5A2A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524-E4F9-264C-ADD5-AEBD878ABB80}" type="datetime1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39E82-BA96-6245-9359-8CBB6313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364DD-4CB5-EB41-BC13-CF1FAE83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F1A4-0682-FD42-998D-444FC530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E98284-B72E-BF41-B3D7-0BF9EA883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1C089-C47A-0644-A9CC-E9D075BE0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F4451-D872-A14F-9536-1B3E622D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7529-725F-1B42-9871-6EF789937150}" type="datetime1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B0568-21F6-D84F-AF90-20961CA1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E8F98-4E84-FC48-A1BF-461F10F6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EE9244-D864-8543-B0A4-F40BB28E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CB113-B5D5-2144-BD2F-1D3A9F942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11E4D-A88E-4441-A4A0-B898B4B60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839E5-A3FB-044B-8F43-0F4C342B8002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5E93-617E-454D-AE2E-D3B13D41B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6F627-CC40-F84B-B40F-51B261474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71154-0C59-2148-A56F-16B85185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2FE6-8705-554F-AA7B-7EB637D50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6131"/>
            <a:ext cx="1192427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Britannic Bold" panose="020B0903060703020204" pitchFamily="34" charset="77"/>
              </a:rPr>
              <a:t>Combining the Power of Experts and Deep Learning to Explore </a:t>
            </a:r>
            <a:br>
              <a:rPr lang="en-US" dirty="0">
                <a:solidFill>
                  <a:schemeClr val="accent1"/>
                </a:solidFill>
                <a:latin typeface="Britannic Bold" panose="020B0903060703020204" pitchFamily="34" charset="77"/>
              </a:rPr>
            </a:br>
            <a:r>
              <a:rPr lang="en-US" dirty="0">
                <a:solidFill>
                  <a:schemeClr val="accent1"/>
                </a:solidFill>
                <a:latin typeface="Britannic Bold" panose="020B0903060703020204" pitchFamily="34" charset="77"/>
              </a:rPr>
              <a:t>NASA and NOAA Data</a:t>
            </a:r>
            <a:endParaRPr lang="en-US" dirty="0">
              <a:solidFill>
                <a:schemeClr val="accent1"/>
              </a:solidFill>
              <a:latin typeface="Britannic Bold" panose="020B0903060703020204" pitchFamily="34" charset="77"/>
              <a:cs typeface="Bangla Sangam MN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04335-3728-5047-8296-281448E17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341" y="3953726"/>
            <a:ext cx="10713308" cy="2786405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Bell MT" panose="02020503060305020303" pitchFamily="18" charset="77"/>
                <a:cs typeface="Bangla MN" pitchFamily="2" charset="0"/>
              </a:rPr>
              <a:t>Tianle Yuan</a:t>
            </a:r>
          </a:p>
          <a:p>
            <a:r>
              <a:rPr lang="en-US" sz="4000" dirty="0">
                <a:latin typeface="Bell MT" panose="02020503060305020303" pitchFamily="18" charset="77"/>
              </a:rPr>
              <a:t>NASA GSFC Climate and Radiation Lab </a:t>
            </a:r>
          </a:p>
          <a:p>
            <a:r>
              <a:rPr lang="en-US" sz="4000" dirty="0">
                <a:latin typeface="Bell MT" panose="02020503060305020303" pitchFamily="18" charset="77"/>
              </a:rPr>
              <a:t>/UMBC JCET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23EEC-9264-6648-BCA5-DE7BE564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-35170"/>
            <a:ext cx="1828800" cy="1530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F4C68-0F81-C74E-A2C8-79F57963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" y="0"/>
            <a:ext cx="1402492" cy="13716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E5CA85-12B9-A643-9E03-85F61374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05DC50-9521-0845-81E0-CDEAA453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209D10-8FD9-7F45-BFFE-8CD959CE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7471C-1252-9248-AD2D-5BEAFF4ABE22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2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E7C8-875E-6A49-90A9-CB18025C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Global Statistics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B4786-32B1-BD49-AB5B-D7FEFED3A556}"/>
              </a:ext>
            </a:extLst>
          </p:cNvPr>
          <p:cNvSpPr txBox="1"/>
          <p:nvPr/>
        </p:nvSpPr>
        <p:spPr>
          <a:xfrm>
            <a:off x="7647355" y="1872052"/>
            <a:ext cx="45446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&gt;100X faster on NVIDIA V100 GPUs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orders of increase in samples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D0EA7-3360-3241-BBB3-56EB9E5F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387D-18B7-BC4C-B4A6-C5BB94EC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11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42B8543-EF2A-E142-BE78-293B3EFE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5AFD-F48A-7444-A972-A4EC86FB850E}" type="datetime1">
              <a:rPr lang="en-US" smtClean="0"/>
              <a:t>4/23/2019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610F2-91B1-E44B-915A-D2F7230E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" y="1296103"/>
            <a:ext cx="7313246" cy="515382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6E74EC7-0DE6-D14D-A8DE-E487663412FF}"/>
              </a:ext>
            </a:extLst>
          </p:cNvPr>
          <p:cNvGrpSpPr/>
          <p:nvPr/>
        </p:nvGrpSpPr>
        <p:grpSpPr>
          <a:xfrm>
            <a:off x="2157043" y="0"/>
            <a:ext cx="10034957" cy="6858000"/>
            <a:chOff x="2157043" y="0"/>
            <a:chExt cx="10034957" cy="68580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5DFDEB-E76F-924A-B03A-84CDACD5D3A8}"/>
                </a:ext>
              </a:extLst>
            </p:cNvPr>
            <p:cNvGrpSpPr/>
            <p:nvPr/>
          </p:nvGrpSpPr>
          <p:grpSpPr>
            <a:xfrm>
              <a:off x="2799372" y="0"/>
              <a:ext cx="9392628" cy="6858000"/>
              <a:chOff x="2799372" y="0"/>
              <a:chExt cx="9392628" cy="68580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6633A47-9168-8D42-8110-5624004B25DB}"/>
                  </a:ext>
                </a:extLst>
              </p:cNvPr>
              <p:cNvGrpSpPr/>
              <p:nvPr/>
            </p:nvGrpSpPr>
            <p:grpSpPr>
              <a:xfrm>
                <a:off x="6982452" y="0"/>
                <a:ext cx="5209548" cy="6858000"/>
                <a:chOff x="6982452" y="0"/>
                <a:chExt cx="5209548" cy="6858000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34422A1-DB1E-B649-BF8C-661E1AF91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2452" y="0"/>
                  <a:ext cx="5191963" cy="313704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5EE129C-B5E6-1547-BF65-DDC08E1C7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94858" y="3137048"/>
                  <a:ext cx="5197142" cy="3720952"/>
                </a:xfrm>
                <a:prstGeom prst="rect">
                  <a:avLst/>
                </a:prstGeom>
              </p:spPr>
            </p:pic>
          </p:grp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C09D002-AEFA-B445-83B5-41874A17201E}"/>
                  </a:ext>
                </a:extLst>
              </p:cNvPr>
              <p:cNvCxnSpPr>
                <a:cxnSpLocks/>
                <a:stCxn id="25" idx="6"/>
              </p:cNvCxnSpPr>
              <p:nvPr/>
            </p:nvCxnSpPr>
            <p:spPr>
              <a:xfrm flipV="1">
                <a:off x="4212823" y="1791447"/>
                <a:ext cx="5365610" cy="2163710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8BCB264-0CAB-0F42-A10C-5A2D77EE7E1A}"/>
                  </a:ext>
                </a:extLst>
              </p:cNvPr>
              <p:cNvCxnSpPr>
                <a:cxnSpLocks/>
                <a:stCxn id="27" idx="4"/>
              </p:cNvCxnSpPr>
              <p:nvPr/>
            </p:nvCxnSpPr>
            <p:spPr>
              <a:xfrm>
                <a:off x="2799372" y="4876677"/>
                <a:ext cx="7417290" cy="170263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EA3BBE-AABE-B549-A079-CFF26A1239D5}"/>
                </a:ext>
              </a:extLst>
            </p:cNvPr>
            <p:cNvSpPr/>
            <p:nvPr/>
          </p:nvSpPr>
          <p:spPr>
            <a:xfrm rot="20396409">
              <a:off x="3411415" y="3429000"/>
              <a:ext cx="826477" cy="1335795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5C48BAE-4A1A-6A4C-95A7-15A414EBD81D}"/>
                </a:ext>
              </a:extLst>
            </p:cNvPr>
            <p:cNvSpPr/>
            <p:nvPr/>
          </p:nvSpPr>
          <p:spPr>
            <a:xfrm rot="20396409">
              <a:off x="2157043" y="3581400"/>
              <a:ext cx="826477" cy="1335795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AE7A339-5DCB-924E-8FB5-CF0DAE81867C}"/>
              </a:ext>
            </a:extLst>
          </p:cNvPr>
          <p:cNvSpPr/>
          <p:nvPr/>
        </p:nvSpPr>
        <p:spPr>
          <a:xfrm>
            <a:off x="9353363" y="6382644"/>
            <a:ext cx="1170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From KILN</a:t>
            </a:r>
          </a:p>
        </p:txBody>
      </p:sp>
    </p:spTree>
    <p:extLst>
      <p:ext uri="{BB962C8B-B14F-4D97-AF65-F5344CB8AC3E}">
        <p14:creationId xmlns:p14="http://schemas.microsoft.com/office/powerpoint/2010/main" val="227151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E7C8-875E-6A49-90A9-CB18025C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Regional: Asia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D0EA7-3360-3241-BBB3-56EB9E5F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387D-18B7-BC4C-B4A6-C5BB94EC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12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42B8543-EF2A-E142-BE78-293B3EFE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5AFD-F48A-7444-A972-A4EC86FB850E}" type="datetime1">
              <a:rPr lang="en-US" smtClean="0"/>
              <a:t>4/23/2019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26893-6863-8D44-AE9B-3A72861B8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71" y="1839670"/>
            <a:ext cx="5487621" cy="3890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8A539B-427D-6A4F-9394-6C579A503F18}"/>
              </a:ext>
            </a:extLst>
          </p:cNvPr>
          <p:cNvSpPr txBox="1"/>
          <p:nvPr/>
        </p:nvSpPr>
        <p:spPr>
          <a:xfrm>
            <a:off x="1332938" y="5908100"/>
            <a:ext cx="3344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MODIS Ship-tracks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DF9F0-E07D-3747-BBC5-FCA63F9EC81C}"/>
              </a:ext>
            </a:extLst>
          </p:cNvPr>
          <p:cNvSpPr txBox="1"/>
          <p:nvPr/>
        </p:nvSpPr>
        <p:spPr>
          <a:xfrm>
            <a:off x="7338645" y="5960854"/>
            <a:ext cx="402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2012 Commercial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196A4B-4803-F341-9BB2-A01405CD63C0}"/>
              </a:ext>
            </a:extLst>
          </p:cNvPr>
          <p:cNvSpPr/>
          <p:nvPr/>
        </p:nvSpPr>
        <p:spPr>
          <a:xfrm>
            <a:off x="9353363" y="6382644"/>
            <a:ext cx="11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KILN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D33ECF-139B-3745-9779-CA5B41574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44" y="1325563"/>
            <a:ext cx="5487621" cy="470178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490643D-DC3C-5F4E-8155-53F19F436D47}"/>
              </a:ext>
            </a:extLst>
          </p:cNvPr>
          <p:cNvSpPr/>
          <p:nvPr/>
        </p:nvSpPr>
        <p:spPr>
          <a:xfrm>
            <a:off x="1055077" y="4519246"/>
            <a:ext cx="615461" cy="668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69B654E-A0C8-0B40-A220-5C8E273B8B0E}"/>
              </a:ext>
            </a:extLst>
          </p:cNvPr>
          <p:cNvSpPr/>
          <p:nvPr/>
        </p:nvSpPr>
        <p:spPr>
          <a:xfrm>
            <a:off x="1705708" y="2791805"/>
            <a:ext cx="1336431" cy="1147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581DE-183A-3142-A485-DA5B1826F18D}"/>
              </a:ext>
            </a:extLst>
          </p:cNvPr>
          <p:cNvSpPr txBox="1"/>
          <p:nvPr/>
        </p:nvSpPr>
        <p:spPr>
          <a:xfrm>
            <a:off x="7285893" y="140680"/>
            <a:ext cx="490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Missing record for the route between N Korea and Russia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Ship traffic in the Taiwan Strait</a:t>
            </a:r>
          </a:p>
        </p:txBody>
      </p:sp>
    </p:spTree>
    <p:extLst>
      <p:ext uri="{BB962C8B-B14F-4D97-AF65-F5344CB8AC3E}">
        <p14:creationId xmlns:p14="http://schemas.microsoft.com/office/powerpoint/2010/main" val="165123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2BD5-84AA-724A-847C-B61CEEA6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Regional: NE Pacific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57776-021A-A94B-BC10-6FFCD638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38DD9E-22DD-C04A-A74A-99378B9C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13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A808925-45C4-A44B-9CA0-9FA01687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556D-E0C9-5841-AEC1-E1F83CF189A8}" type="datetime1">
              <a:rPr lang="en-US" smtClean="0"/>
              <a:t>4/23/2019</a:t>
            </a:fld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D9052A1-0FB0-8A4E-903E-9C205B622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36132" y="1969475"/>
            <a:ext cx="6055868" cy="387337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0A496-5EE0-064E-A913-221BB183F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1351757"/>
            <a:ext cx="6045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9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A296-5CFD-B446-ACE4-9E49AB1B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6889668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77"/>
              </a:rPr>
              <a:t>Ship-tracks in GOES-16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91AF1-A96D-8B49-86CB-7159313A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E50A0-B915-0E4A-BE12-DA3A8B1A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7394E4-52A1-EE4F-87A9-0488C50C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8AC0-0E0E-E84F-A437-E4A4C1BCB1C5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85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Ship-track evolution in GOES-16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05665-C7D3-BF4B-BCE6-C0A526CF1C55}"/>
              </a:ext>
            </a:extLst>
          </p:cNvPr>
          <p:cNvGrpSpPr/>
          <p:nvPr/>
        </p:nvGrpSpPr>
        <p:grpSpPr>
          <a:xfrm>
            <a:off x="-35171" y="1464407"/>
            <a:ext cx="8182603" cy="4989365"/>
            <a:chOff x="-1" y="1358899"/>
            <a:chExt cx="8182603" cy="49893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54C8BF-49E7-4848-8AFB-ABA8E819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358899"/>
              <a:ext cx="8182603" cy="26152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1E2629-32D2-7D4B-83FF-F61E74D6A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97299"/>
              <a:ext cx="8153400" cy="255096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7939E3-5E64-A241-AF13-82ACE0250977}"/>
              </a:ext>
            </a:extLst>
          </p:cNvPr>
          <p:cNvSpPr txBox="1"/>
          <p:nvPr/>
        </p:nvSpPr>
        <p:spPr>
          <a:xfrm>
            <a:off x="8610600" y="1490757"/>
            <a:ext cx="30655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Ship-tracks found by the algorithm are generally a bit too ‘chubby’.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41D96-3A13-EB46-8B4F-C077EFAE1D80}"/>
              </a:ext>
            </a:extLst>
          </p:cNvPr>
          <p:cNvSpPr txBox="1"/>
          <p:nvPr/>
        </p:nvSpPr>
        <p:spPr>
          <a:xfrm>
            <a:off x="8850416" y="4679910"/>
            <a:ext cx="2318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AWS+ NOAA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3695B-D743-C247-9D4D-EF46D1496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94397"/>
            <a:ext cx="8118230" cy="24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8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535" y="290681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Ship-track evolution in GOES-16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41D96-3A13-EB46-8B4F-C077EFAE1D80}"/>
              </a:ext>
            </a:extLst>
          </p:cNvPr>
          <p:cNvSpPr txBox="1"/>
          <p:nvPr/>
        </p:nvSpPr>
        <p:spPr>
          <a:xfrm>
            <a:off x="7943645" y="4679910"/>
            <a:ext cx="2318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AWS+ NOAA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69AF8-60F4-3044-9CC3-C10E28366B40}"/>
              </a:ext>
            </a:extLst>
          </p:cNvPr>
          <p:cNvSpPr txBox="1"/>
          <p:nvPr/>
        </p:nvSpPr>
        <p:spPr>
          <a:xfrm>
            <a:off x="6852139" y="5518130"/>
            <a:ext cx="450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We have time evolution!</a:t>
            </a:r>
          </a:p>
        </p:txBody>
      </p:sp>
      <p:pic>
        <p:nvPicPr>
          <p:cNvPr id="7" name="20180602.mp4">
            <a:hlinkClick r:id="" action="ppaction://media"/>
            <a:extLst>
              <a:ext uri="{FF2B5EF4-FFF2-40B4-BE49-F238E27FC236}">
                <a16:creationId xmlns:a16="http://schemas.microsoft.com/office/drawing/2014/main" id="{4DD8A9E7-05D9-094F-A938-3FCF74DB2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96546"/>
            <a:ext cx="6394939" cy="79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A296-5CFD-B446-ACE4-9E49AB1B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9409844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77"/>
              </a:rPr>
              <a:t>Search for Object of Interest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91AF1-A96D-8B49-86CB-7159313A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E50A0-B915-0E4A-BE12-DA3A8B1A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7394E4-52A1-EE4F-87A9-0488C50C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8AC0-0E0E-E84F-A437-E4A4C1BCB1C5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Search for Object of interest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2B2FA2-8278-FF45-BB52-8F47AC2B2D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465738"/>
            <a:ext cx="6096000" cy="4890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E16CD-D321-8440-B581-49509D4F84E5}"/>
              </a:ext>
            </a:extLst>
          </p:cNvPr>
          <p:cNvSpPr txBox="1"/>
          <p:nvPr/>
        </p:nvSpPr>
        <p:spPr>
          <a:xfrm>
            <a:off x="6732398" y="1398300"/>
            <a:ext cx="51723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Query image</a:t>
            </a:r>
            <a:r>
              <a:rPr lang="en-US" sz="3200" dirty="0"/>
              <a:t>: a MODIS three-channel reflectance image of a dust plume from the Bodele Depression (top-left corner).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A69D9-810C-C648-869B-304C24A9EFFA}"/>
              </a:ext>
            </a:extLst>
          </p:cNvPr>
          <p:cNvSpPr txBox="1"/>
          <p:nvPr/>
        </p:nvSpPr>
        <p:spPr>
          <a:xfrm>
            <a:off x="6732398" y="4075585"/>
            <a:ext cx="51723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algorithm return 200 (adjustable) images within </a:t>
            </a:r>
            <a:r>
              <a:rPr lang="en-US" sz="3200" b="1" dirty="0"/>
              <a:t>10</a:t>
            </a:r>
            <a:r>
              <a:rPr lang="en-US" sz="3200" dirty="0"/>
              <a:t> seconds from 1 TB of MODIS data. 15 are shown.</a:t>
            </a:r>
          </a:p>
        </p:txBody>
      </p:sp>
    </p:spTree>
    <p:extLst>
      <p:ext uri="{BB962C8B-B14F-4D97-AF65-F5344CB8AC3E}">
        <p14:creationId xmlns:p14="http://schemas.microsoft.com/office/powerpoint/2010/main" val="82575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A296-5CFD-B446-ACE4-9E49AB1B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9409844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77"/>
              </a:rPr>
              <a:t>Sc Cloud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91AF1-A96D-8B49-86CB-7159313A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E50A0-B915-0E4A-BE12-DA3A8B1A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7394E4-52A1-EE4F-87A9-0488C50C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8AC0-0E0E-E84F-A437-E4A4C1BCB1C5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67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384FB9-74C3-C744-A34A-A745BB4D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3D394-08F1-A743-923E-79572F3D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07" y="0"/>
            <a:ext cx="9847385" cy="68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F159-8FCB-9943-9306-4BE90937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66" y="1390240"/>
            <a:ext cx="11479427" cy="52543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Co-workers:</a:t>
            </a:r>
            <a: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  <a:t/>
            </a:r>
            <a:b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</a:br>
            <a: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  <a:t>	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Song, C. Wang, S. Platnick, K. Meyer, R. Wood, J. Morhmann, L. Oreopoulos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  <a:t>Funding: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MEaSUREs program (Lucia Tsaoussi)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NASA Terra/Aqua program (Paula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Bontempi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  <a:t/>
            </a:r>
            <a:b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</a:br>
            <a:r>
              <a:rPr lang="en-US" sz="3200" dirty="0">
                <a:solidFill>
                  <a:schemeClr val="accent1"/>
                </a:solidFill>
                <a:latin typeface="Corsiva Hebrew" pitchFamily="2" charset="-79"/>
                <a:cs typeface="Corsiva Hebrew" pitchFamily="2" charset="-79"/>
              </a:rPr>
              <a:t>IT support: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NCCS (Dan Duffy and his Discover and ADAPT teams); AWS Research Credits (Adam Ginsburg and his team); GPUs!</a:t>
            </a:r>
            <a:endParaRPr lang="en-US" sz="3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0ED196-FB4E-9D4C-B21E-883A10354AB0}"/>
              </a:ext>
            </a:extLst>
          </p:cNvPr>
          <p:cNvSpPr txBox="1">
            <a:spLocks/>
          </p:cNvSpPr>
          <p:nvPr/>
        </p:nvSpPr>
        <p:spPr>
          <a:xfrm>
            <a:off x="518982" y="2917568"/>
            <a:ext cx="11302315" cy="259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FC5EE5-BA2F-F046-848E-D25A664E3BC2}"/>
              </a:ext>
            </a:extLst>
          </p:cNvPr>
          <p:cNvSpPr txBox="1">
            <a:spLocks/>
          </p:cNvSpPr>
          <p:nvPr/>
        </p:nvSpPr>
        <p:spPr>
          <a:xfrm>
            <a:off x="518981" y="4814104"/>
            <a:ext cx="11302315" cy="259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E9F0E6-7726-6447-B7F8-1FCFAA2D4AA8}"/>
              </a:ext>
            </a:extLst>
          </p:cNvPr>
          <p:cNvSpPr/>
          <p:nvPr/>
        </p:nvSpPr>
        <p:spPr>
          <a:xfrm>
            <a:off x="518980" y="862682"/>
            <a:ext cx="5671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Britannic Bold" panose="020B0903060703020204" pitchFamily="34" charset="77"/>
              </a:rPr>
              <a:t>Acknowledgement</a:t>
            </a:r>
            <a:endParaRPr lang="en-US" sz="4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FADFA-195F-5E46-8A67-91ED43B1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30D2C-A583-6E4D-BDB2-3C5326C7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C8200F-6A60-0749-8182-93EB7FA6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B1E5-92EE-D64D-94F4-CAC6F2F050F1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7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Unsupervised study of Sc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86B86-ABCE-634F-A696-79DC604212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1373505"/>
            <a:ext cx="7367954" cy="49828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CC318-AB5F-524A-9BBD-A2CEBB23FDC7}"/>
              </a:ext>
            </a:extLst>
          </p:cNvPr>
          <p:cNvSpPr txBox="1"/>
          <p:nvPr/>
        </p:nvSpPr>
        <p:spPr>
          <a:xfrm>
            <a:off x="7587762" y="3864927"/>
            <a:ext cx="4586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Typical evolution of a stratocumulus cloud is captured.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2FE3C7-DE1B-EF42-BC56-2E66B0C07A10}"/>
              </a:ext>
            </a:extLst>
          </p:cNvPr>
          <p:cNvGrpSpPr/>
          <p:nvPr/>
        </p:nvGrpSpPr>
        <p:grpSpPr>
          <a:xfrm>
            <a:off x="527538" y="1299660"/>
            <a:ext cx="10711978" cy="646331"/>
            <a:chOff x="527538" y="1123811"/>
            <a:chExt cx="10711978" cy="64633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56C83A7-A34F-2142-B101-7515C5C8AF98}"/>
                </a:ext>
              </a:extLst>
            </p:cNvPr>
            <p:cNvCxnSpPr>
              <a:cxnSpLocks/>
            </p:cNvCxnSpPr>
            <p:nvPr/>
          </p:nvCxnSpPr>
          <p:spPr>
            <a:xfrm>
              <a:off x="527538" y="1398300"/>
              <a:ext cx="7060224" cy="0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8AA80D-F237-814A-8A40-664CB172B753}"/>
                </a:ext>
              </a:extLst>
            </p:cNvPr>
            <p:cNvSpPr txBox="1"/>
            <p:nvPr/>
          </p:nvSpPr>
          <p:spPr>
            <a:xfrm>
              <a:off x="7499838" y="1123811"/>
              <a:ext cx="37396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2"/>
                  </a:solidFill>
                </a:rPr>
                <a:t>Increase in cell size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88D10B-2BB9-BD48-95C4-BB05B99E3AD1}"/>
              </a:ext>
            </a:extLst>
          </p:cNvPr>
          <p:cNvSpPr txBox="1"/>
          <p:nvPr/>
        </p:nvSpPr>
        <p:spPr>
          <a:xfrm>
            <a:off x="1611086" y="3429000"/>
            <a:ext cx="82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Cat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DDF10-D0BB-4147-9CAE-97F472873E92}"/>
              </a:ext>
            </a:extLst>
          </p:cNvPr>
          <p:cNvSpPr txBox="1"/>
          <p:nvPr/>
        </p:nvSpPr>
        <p:spPr>
          <a:xfrm>
            <a:off x="4092381" y="3420339"/>
            <a:ext cx="82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Cat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776CF-1C26-D340-B109-0988D110569C}"/>
              </a:ext>
            </a:extLst>
          </p:cNvPr>
          <p:cNvSpPr txBox="1"/>
          <p:nvPr/>
        </p:nvSpPr>
        <p:spPr>
          <a:xfrm>
            <a:off x="6599383" y="3420338"/>
            <a:ext cx="82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Cat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0E401-95D4-7547-85EF-1EB4AE656407}"/>
              </a:ext>
            </a:extLst>
          </p:cNvPr>
          <p:cNvSpPr txBox="1"/>
          <p:nvPr/>
        </p:nvSpPr>
        <p:spPr>
          <a:xfrm>
            <a:off x="1611086" y="5894685"/>
            <a:ext cx="82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Cat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72715-BB4E-0249-85E1-0D08D0DAFC2A}"/>
              </a:ext>
            </a:extLst>
          </p:cNvPr>
          <p:cNvSpPr txBox="1"/>
          <p:nvPr/>
        </p:nvSpPr>
        <p:spPr>
          <a:xfrm>
            <a:off x="4107238" y="5894684"/>
            <a:ext cx="82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Cat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5933E-C2FE-8A4C-8D56-B1177B5D26AB}"/>
              </a:ext>
            </a:extLst>
          </p:cNvPr>
          <p:cNvSpPr txBox="1"/>
          <p:nvPr/>
        </p:nvSpPr>
        <p:spPr>
          <a:xfrm>
            <a:off x="6525379" y="5870214"/>
            <a:ext cx="82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Cat 6</a:t>
            </a:r>
          </a:p>
        </p:txBody>
      </p:sp>
    </p:spTree>
    <p:extLst>
      <p:ext uri="{BB962C8B-B14F-4D97-AF65-F5344CB8AC3E}">
        <p14:creationId xmlns:p14="http://schemas.microsoft.com/office/powerpoint/2010/main" val="80091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A296-5CFD-B446-ACE4-9E49AB1B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20859"/>
            <a:ext cx="10549127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77"/>
              </a:rPr>
              <a:t>Classify Global Low-clouds with a GAN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91AF1-A96D-8B49-86CB-7159313A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E50A0-B915-0E4A-BE12-DA3A8B1A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7394E4-52A1-EE4F-87A9-0488C50C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8AC0-0E0E-E84F-A437-E4A4C1BCB1C5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72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Classify Low-Clouds with a GAN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109E21-592B-8D48-A985-CF49A4E6E8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6" y="1269219"/>
            <a:ext cx="10955215" cy="51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94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Classify Low-Clouds with a GAN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76ACA5-5822-B249-BF4A-30E5D48848CE}"/>
              </a:ext>
            </a:extLst>
          </p:cNvPr>
          <p:cNvGrpSpPr/>
          <p:nvPr/>
        </p:nvGrpSpPr>
        <p:grpSpPr>
          <a:xfrm>
            <a:off x="362857" y="1269219"/>
            <a:ext cx="10955215" cy="5139885"/>
            <a:chOff x="-1" y="1269219"/>
            <a:chExt cx="10955215" cy="51398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109E21-592B-8D48-A985-CF49A4E6E8A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269219"/>
              <a:ext cx="10955215" cy="51398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4808AA-7616-3646-9961-27A0D9D5FA26}"/>
                </a:ext>
              </a:extLst>
            </p:cNvPr>
            <p:cNvSpPr txBox="1"/>
            <p:nvPr/>
          </p:nvSpPr>
          <p:spPr>
            <a:xfrm>
              <a:off x="4352193" y="3136612"/>
              <a:ext cx="19782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Generated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5F30ED-D02C-254F-8051-AFBB67040DB0}"/>
                </a:ext>
              </a:extLst>
            </p:cNvPr>
            <p:cNvSpPr txBox="1"/>
            <p:nvPr/>
          </p:nvSpPr>
          <p:spPr>
            <a:xfrm>
              <a:off x="4650255" y="4582536"/>
              <a:ext cx="13821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MODIS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475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Classify Low-Clouds with a GAN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2A866-A9B2-F54D-864C-2B795CE4D7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0229" y="-173404"/>
            <a:ext cx="5454650" cy="8335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53C34E-D2F8-5B40-A909-E85CC6D5EC63}"/>
              </a:ext>
            </a:extLst>
          </p:cNvPr>
          <p:cNvSpPr txBox="1"/>
          <p:nvPr/>
        </p:nvSpPr>
        <p:spPr>
          <a:xfrm>
            <a:off x="9086531" y="1936671"/>
            <a:ext cx="3062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Captures major mesoscale cloud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structures in the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Sc to trade cumulus range.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0B1532-DBF0-9C45-BA2E-B248F8400951}"/>
              </a:ext>
            </a:extLst>
          </p:cNvPr>
          <p:cNvCxnSpPr>
            <a:cxnSpLocks/>
          </p:cNvCxnSpPr>
          <p:nvPr/>
        </p:nvCxnSpPr>
        <p:spPr>
          <a:xfrm>
            <a:off x="641822" y="1965177"/>
            <a:ext cx="7722591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EE0593-3344-5447-B806-D9C65A05B413}"/>
              </a:ext>
            </a:extLst>
          </p:cNvPr>
          <p:cNvCxnSpPr>
            <a:cxnSpLocks/>
          </p:cNvCxnSpPr>
          <p:nvPr/>
        </p:nvCxnSpPr>
        <p:spPr>
          <a:xfrm>
            <a:off x="8241318" y="2215662"/>
            <a:ext cx="0" cy="418514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5A20DDD-3A36-E341-B6FF-24D2DDA502BB}"/>
              </a:ext>
            </a:extLst>
          </p:cNvPr>
          <p:cNvSpPr txBox="1"/>
          <p:nvPr/>
        </p:nvSpPr>
        <p:spPr>
          <a:xfrm rot="5400000">
            <a:off x="7194475" y="2998853"/>
            <a:ext cx="2832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Perturbation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8367F3-89F0-4345-91E7-13ABB4602D81}"/>
              </a:ext>
            </a:extLst>
          </p:cNvPr>
          <p:cNvSpPr/>
          <p:nvPr/>
        </p:nvSpPr>
        <p:spPr>
          <a:xfrm>
            <a:off x="1371600" y="1266824"/>
            <a:ext cx="5724939" cy="669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FD21E-28BB-B543-BBE8-A0FE1151F551}"/>
              </a:ext>
            </a:extLst>
          </p:cNvPr>
          <p:cNvSpPr txBox="1"/>
          <p:nvPr/>
        </p:nvSpPr>
        <p:spPr>
          <a:xfrm>
            <a:off x="362624" y="1336745"/>
            <a:ext cx="3986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Varying categories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33758-E196-6746-94C8-DE304C5863EB}"/>
              </a:ext>
            </a:extLst>
          </p:cNvPr>
          <p:cNvSpPr txBox="1"/>
          <p:nvPr/>
        </p:nvSpPr>
        <p:spPr>
          <a:xfrm>
            <a:off x="9819861" y="5738783"/>
            <a:ext cx="156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Yuan, 2019</a:t>
            </a:r>
          </a:p>
        </p:txBody>
      </p:sp>
    </p:spTree>
    <p:extLst>
      <p:ext uri="{BB962C8B-B14F-4D97-AF65-F5344CB8AC3E}">
        <p14:creationId xmlns:p14="http://schemas.microsoft.com/office/powerpoint/2010/main" val="3952582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D2F1-96AE-774D-A4E6-01B6BC468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BFC7-2D7A-214D-8B93-F25F5DB2B206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0788-37DE-644E-8F0C-07CE5A52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7A7BD-CC8D-4743-A8BE-9A2BCFAB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4E13A5-CC5D-CD42-9B13-F9106D8D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Conclusion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EEE7D-6870-0F4F-8716-D97A275F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" y="1690688"/>
            <a:ext cx="7506293" cy="43815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D820977-4253-0044-BA4D-CBC8B6D9CDD9}"/>
              </a:ext>
            </a:extLst>
          </p:cNvPr>
          <p:cNvSpPr txBox="1"/>
          <p:nvPr/>
        </p:nvSpPr>
        <p:spPr>
          <a:xfrm>
            <a:off x="7850982" y="1866534"/>
            <a:ext cx="411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Deep learning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+ Experts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+ Iterations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= 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Realize the value of NASA and NOAA data</a:t>
            </a:r>
          </a:p>
        </p:txBody>
      </p:sp>
    </p:spTree>
    <p:extLst>
      <p:ext uri="{BB962C8B-B14F-4D97-AF65-F5344CB8AC3E}">
        <p14:creationId xmlns:p14="http://schemas.microsoft.com/office/powerpoint/2010/main" val="159035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318B-CE88-644F-9B1D-0BE358CA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Outline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411BF4-0844-B049-A43A-495F414F8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8462"/>
            <a:ext cx="10961077" cy="447479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expert-machine hybrid approach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Ship-tracks in MODIS and GOES-16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object of interest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Sc cloud evolution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Classify global low-clouds with a GAN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cloud behavior with a GAN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384A-4387-8B40-B938-763AD027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3172181-A7D0-6443-832E-37AD6292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4</a:t>
            </a:fld>
            <a:endParaRPr lang="en-US"/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414CD556-A5D6-5648-A0FD-F3D1FA90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1D255-7569-C248-A0D3-BA537829FA42}" type="datetime1">
              <a:rPr lang="en-US" smtClean="0"/>
              <a:t>4/23/2019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F809A8-ECE0-E246-BC08-652E3C707506}"/>
              </a:ext>
            </a:extLst>
          </p:cNvPr>
          <p:cNvCxnSpPr>
            <a:cxnSpLocks/>
          </p:cNvCxnSpPr>
          <p:nvPr/>
        </p:nvCxnSpPr>
        <p:spPr>
          <a:xfrm>
            <a:off x="1331843" y="5724939"/>
            <a:ext cx="6821557" cy="318052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2296F3-D6BD-2B4D-AAF5-8C93A0BC8EBA}"/>
              </a:ext>
            </a:extLst>
          </p:cNvPr>
          <p:cNvCxnSpPr>
            <a:cxnSpLocks/>
          </p:cNvCxnSpPr>
          <p:nvPr/>
        </p:nvCxnSpPr>
        <p:spPr>
          <a:xfrm flipV="1">
            <a:off x="1331843" y="5724939"/>
            <a:ext cx="6821557" cy="318052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240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318B-CE88-644F-9B1D-0BE358CA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The Expert-Machine Hybrid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3BEF4CA-B11E-8048-A857-60ECB6620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637"/>
            <a:ext cx="10515600" cy="44862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offers powerful tools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have limitations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Generalization issue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Explainability  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Costly to train a good model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Domain expertise is valuable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7458F-9653-D44F-8999-C376CA31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514C2-0770-8D4E-BCB7-9632B9D4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E5934-BE1F-E840-8F9C-5EC90887B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1A-1F74-9249-8F00-CCF9138DADB4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1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318B-CE88-644F-9B1D-0BE358CA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The Expert-Machine Hybrid Approach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F6EBFFF-D3FA-7943-83D4-F79E5931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DC7ED56-156E-C04D-B61A-C03C29ED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6</a:t>
            </a:fld>
            <a:endParaRPr lang="en-US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1AEA6BA-97F5-2644-A2AA-BB73EE37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FDB4-EFF5-4C45-85D1-E1D6E003954D}" type="datetime1">
              <a:rPr lang="en-US" smtClean="0"/>
              <a:t>4/23/2019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6C3825-9457-3549-ACBF-AA8D0367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904"/>
            <a:ext cx="8436033" cy="4924200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C7FE6CB-D8EE-FC4D-BE16-880E5121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033" y="1497598"/>
            <a:ext cx="3755967" cy="44862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the cost of building up a training set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 input data and model design</a:t>
            </a:r>
          </a:p>
          <a:p>
            <a:pP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Incremental improvements</a:t>
            </a:r>
          </a:p>
          <a:p>
            <a:pPr lvl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4A530-E09F-1747-8BF5-F6BA88A40A3E}"/>
              </a:ext>
            </a:extLst>
          </p:cNvPr>
          <p:cNvSpPr txBox="1"/>
          <p:nvPr/>
        </p:nvSpPr>
        <p:spPr>
          <a:xfrm>
            <a:off x="8518466" y="5870265"/>
            <a:ext cx="322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“Gradatim Ferociter”</a:t>
            </a:r>
          </a:p>
        </p:txBody>
      </p:sp>
    </p:spTree>
    <p:extLst>
      <p:ext uri="{BB962C8B-B14F-4D97-AF65-F5344CB8AC3E}">
        <p14:creationId xmlns:p14="http://schemas.microsoft.com/office/powerpoint/2010/main" val="245630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A296-5CFD-B446-ACE4-9E49AB1B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latin typeface="Britannic Bold" panose="020B0903060703020204" pitchFamily="34" charset="77"/>
              </a:rPr>
              <a:t>Ship-tracks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EC4FB-515A-DF4F-9EE2-4CD6C75FD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05" r="25413" b="1"/>
          <a:stretch/>
        </p:blipFill>
        <p:spPr>
          <a:xfrm>
            <a:off x="6038671" y="579943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91AF1-A96D-8B49-86CB-7159313A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E50A0-B915-0E4A-BE12-DA3A8B1A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7394E4-52A1-EE4F-87A9-0488C50C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8AC0-0E0E-E84F-A437-E4A4C1BCB1C5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07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A75-ECF8-834A-B9C7-9CD4C0E2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Model performance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796EF-B27E-694D-ACFE-767C057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91FB-53C4-3644-B0A9-E05C6F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72F0B-2C6E-094E-956F-B2464E60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E111-7D73-AB42-A23C-5AB7EA361DD1}" type="datetime1">
              <a:rPr lang="en-US" smtClean="0"/>
              <a:t>4/23/2019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E60777-975E-994C-B193-BD3FA3ADCA1C}"/>
              </a:ext>
            </a:extLst>
          </p:cNvPr>
          <p:cNvSpPr txBox="1"/>
          <p:nvPr/>
        </p:nvSpPr>
        <p:spPr>
          <a:xfrm>
            <a:off x="8933437" y="5730763"/>
            <a:ext cx="298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Yuan et al., 2019a, sub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7E51EA-1A7F-1B41-99BB-42C0DD3028DB}"/>
              </a:ext>
            </a:extLst>
          </p:cNvPr>
          <p:cNvGrpSpPr/>
          <p:nvPr/>
        </p:nvGrpSpPr>
        <p:grpSpPr>
          <a:xfrm>
            <a:off x="1264755" y="1241099"/>
            <a:ext cx="8191500" cy="5642590"/>
            <a:chOff x="2040007" y="1241099"/>
            <a:chExt cx="8191500" cy="56425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E1EB1D3-A9BD-774E-94F7-53AA3670C7B7}"/>
                </a:ext>
              </a:extLst>
            </p:cNvPr>
            <p:cNvGrpSpPr/>
            <p:nvPr/>
          </p:nvGrpSpPr>
          <p:grpSpPr>
            <a:xfrm>
              <a:off x="2040007" y="1731442"/>
              <a:ext cx="8191500" cy="5152247"/>
              <a:chOff x="2000250" y="1511300"/>
              <a:chExt cx="8191500" cy="51522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6042B43-B43E-5F41-AB0E-76951D030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00250" y="1511300"/>
                <a:ext cx="8191500" cy="38354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1C5ED9-23DE-7642-8312-25415D4ED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6333" y="5380566"/>
                <a:ext cx="6764867" cy="1282981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11D671-255E-774A-8989-23B65485B8C0}"/>
                  </a:ext>
                </a:extLst>
              </p:cNvPr>
              <p:cNvSpPr/>
              <p:nvPr/>
            </p:nvSpPr>
            <p:spPr>
              <a:xfrm>
                <a:off x="7332133" y="1579032"/>
                <a:ext cx="1032934" cy="9779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86C20DE-CA3E-B945-B6BE-F3371A7203F5}"/>
                  </a:ext>
                </a:extLst>
              </p:cNvPr>
              <p:cNvSpPr/>
              <p:nvPr/>
            </p:nvSpPr>
            <p:spPr>
              <a:xfrm>
                <a:off x="3352800" y="1579032"/>
                <a:ext cx="1032934" cy="9779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464E533-C095-3346-A033-C9513A7820A9}"/>
                  </a:ext>
                </a:extLst>
              </p:cNvPr>
              <p:cNvSpPr/>
              <p:nvPr/>
            </p:nvSpPr>
            <p:spPr>
              <a:xfrm>
                <a:off x="8635998" y="1562099"/>
                <a:ext cx="1032934" cy="9779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FE88BA-1962-0147-B06B-0A8F8E98DBF5}"/>
                </a:ext>
              </a:extLst>
            </p:cNvPr>
            <p:cNvGrpSpPr/>
            <p:nvPr/>
          </p:nvGrpSpPr>
          <p:grpSpPr>
            <a:xfrm>
              <a:off x="3031067" y="1241099"/>
              <a:ext cx="6551510" cy="596909"/>
              <a:chOff x="3031067" y="1241099"/>
              <a:chExt cx="6551510" cy="59690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C5C58-DA51-AD4A-BA43-EFA71FCF92CE}"/>
                  </a:ext>
                </a:extLst>
              </p:cNvPr>
              <p:cNvSpPr txBox="1"/>
              <p:nvPr/>
            </p:nvSpPr>
            <p:spPr>
              <a:xfrm>
                <a:off x="3031067" y="1253069"/>
                <a:ext cx="1164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0B9E4D-8802-734E-A2F7-D10346FD87D7}"/>
                  </a:ext>
                </a:extLst>
              </p:cNvPr>
              <p:cNvSpPr txBox="1"/>
              <p:nvPr/>
            </p:nvSpPr>
            <p:spPr>
              <a:xfrm>
                <a:off x="4385734" y="1253069"/>
                <a:ext cx="8803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4CF68A-91E9-8049-BED8-F604D2D74CA4}"/>
                  </a:ext>
                </a:extLst>
              </p:cNvPr>
              <p:cNvSpPr txBox="1"/>
              <p:nvPr/>
            </p:nvSpPr>
            <p:spPr>
              <a:xfrm>
                <a:off x="5721187" y="1241100"/>
                <a:ext cx="8803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2C9A55-4449-974F-A4E2-E72D6F59E739}"/>
                  </a:ext>
                </a:extLst>
              </p:cNvPr>
              <p:cNvSpPr txBox="1"/>
              <p:nvPr/>
            </p:nvSpPr>
            <p:spPr>
              <a:xfrm>
                <a:off x="7056640" y="1253233"/>
                <a:ext cx="8803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DDDA51-9A49-664D-9C61-65D8225FEE1D}"/>
                  </a:ext>
                </a:extLst>
              </p:cNvPr>
              <p:cNvSpPr txBox="1"/>
              <p:nvPr/>
            </p:nvSpPr>
            <p:spPr>
              <a:xfrm>
                <a:off x="8077037" y="1241099"/>
                <a:ext cx="15055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194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B087ABB-67AF-974C-824F-E15EEF1BA890}"/>
              </a:ext>
            </a:extLst>
          </p:cNvPr>
          <p:cNvGrpSpPr/>
          <p:nvPr/>
        </p:nvGrpSpPr>
        <p:grpSpPr>
          <a:xfrm>
            <a:off x="956277" y="1220474"/>
            <a:ext cx="10351508" cy="5631591"/>
            <a:chOff x="449648" y="772298"/>
            <a:chExt cx="10351508" cy="56315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BA474A-81C5-BA48-875B-9B56BA64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4869" y="1589125"/>
              <a:ext cx="629682" cy="481476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CF56C7-24CF-9942-A72D-BE8B6AFFF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648" y="803192"/>
              <a:ext cx="3689865" cy="2905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9BA91B-D5D4-6A4D-A548-BDF72395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441" y="1227158"/>
              <a:ext cx="3600278" cy="51767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62E703-1EC1-A84A-B4E8-8A4F57ECD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227157"/>
              <a:ext cx="3503445" cy="51767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5A6209-D8CC-8B41-9A7B-DC914742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08163" y="1393598"/>
              <a:ext cx="492993" cy="48438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D547F8-67B9-6A4C-86A3-0CC0AEF6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3621" y="772298"/>
              <a:ext cx="1119488" cy="30432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C8DDA99-A022-1547-98EA-FA56F2AC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23" y="297015"/>
            <a:ext cx="10515600" cy="1325563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Full granule: an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EB5E1-6D60-3345-93C7-C3C4BD102297}"/>
              </a:ext>
            </a:extLst>
          </p:cNvPr>
          <p:cNvSpPr txBox="1"/>
          <p:nvPr/>
        </p:nvSpPr>
        <p:spPr>
          <a:xfrm>
            <a:off x="7770250" y="1111027"/>
            <a:ext cx="10422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F7C16F-598F-9B47-9E21-C20197A59FF5}"/>
              </a:ext>
            </a:extLst>
          </p:cNvPr>
          <p:cNvSpPr txBox="1"/>
          <p:nvPr/>
        </p:nvSpPr>
        <p:spPr>
          <a:xfrm>
            <a:off x="441786" y="1152113"/>
            <a:ext cx="54343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Brightness temperature difference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350D0-265D-9A4D-A123-04A1309D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D2F9C92-E22E-2649-8119-E66737E7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9</a:t>
            </a:fld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258EA36-DABB-4144-A0B0-FBEB8640F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DC61-84CA-C04F-8677-42592FE1B1A0}" type="datetime1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E7C8-875E-6A49-90A9-CB18025C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77"/>
              </a:rPr>
              <a:t>Global Statistics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B4786-32B1-BD49-AB5B-D7FEFED3A556}"/>
              </a:ext>
            </a:extLst>
          </p:cNvPr>
          <p:cNvSpPr txBox="1"/>
          <p:nvPr/>
        </p:nvSpPr>
        <p:spPr>
          <a:xfrm>
            <a:off x="7647355" y="1872052"/>
            <a:ext cx="4544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&gt;100X faster on NVIDIA V100 GPUs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orders of increase in samples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D0EA7-3360-3241-BBB3-56EB9E5F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Tianle Yuan                               NOAA First AI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387D-18B7-BC4C-B4A6-C5BB94EC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1154-0C59-2148-A56F-16B851850163}" type="slidenum">
              <a:rPr lang="en-US" smtClean="0"/>
              <a:t>10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42B8543-EF2A-E142-BE78-293B3EFE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5AFD-F48A-7444-A972-A4EC86FB850E}" type="datetime1">
              <a:rPr lang="en-US" smtClean="0"/>
              <a:t>4/23/2019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610F2-91B1-E44B-915A-D2F7230ED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6" y="1296103"/>
            <a:ext cx="7313246" cy="5153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31276A-FD20-474F-A0BC-53472AF7F10A}"/>
              </a:ext>
            </a:extLst>
          </p:cNvPr>
          <p:cNvSpPr txBox="1"/>
          <p:nvPr/>
        </p:nvSpPr>
        <p:spPr>
          <a:xfrm>
            <a:off x="7545142" y="5981790"/>
            <a:ext cx="3444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Yuan et al., 2019b, In prep</a:t>
            </a:r>
          </a:p>
        </p:txBody>
      </p:sp>
    </p:spTree>
    <p:extLst>
      <p:ext uri="{BB962C8B-B14F-4D97-AF65-F5344CB8AC3E}">
        <p14:creationId xmlns:p14="http://schemas.microsoft.com/office/powerpoint/2010/main" val="3646660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10509</TotalTime>
  <Words>833</Words>
  <Application>Microsoft Office PowerPoint</Application>
  <PresentationFormat>Widescreen</PresentationFormat>
  <Paragraphs>215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Bangla MN</vt:lpstr>
      <vt:lpstr>Bangla Sangam MN</vt:lpstr>
      <vt:lpstr>Bell MT</vt:lpstr>
      <vt:lpstr>Britannic Bold</vt:lpstr>
      <vt:lpstr>Calibri</vt:lpstr>
      <vt:lpstr>Calibri Light</vt:lpstr>
      <vt:lpstr>Corsiva Hebrew</vt:lpstr>
      <vt:lpstr>Times New Roman</vt:lpstr>
      <vt:lpstr>Wingdings</vt:lpstr>
      <vt:lpstr>Office Theme</vt:lpstr>
      <vt:lpstr>Combining the Power of Experts and Deep Learning to Explore  NASA and NOAA Data</vt:lpstr>
      <vt:lpstr>Co-workers:  H. Song, C. Wang, S. Platnick, K. Meyer, R. Wood, J. Morhmann, L. Oreopoulos  Funding:   NASA MEaSUREs program (Lucia Tsaoussi)  NASA Terra/Aqua program (Paula Bontempi)  IT support:   NCCS (Dan Duffy and his Discover and ADAPT teams); AWS Research Credits (Adam Ginsburg and his team); GPUs!</vt:lpstr>
      <vt:lpstr>Outline</vt:lpstr>
      <vt:lpstr>The Expert-Machine Hybrid</vt:lpstr>
      <vt:lpstr>The Expert-Machine Hybrid Approach</vt:lpstr>
      <vt:lpstr>Ship-tracks</vt:lpstr>
      <vt:lpstr>Model performance</vt:lpstr>
      <vt:lpstr>Full granule: an example</vt:lpstr>
      <vt:lpstr>Global Statistics</vt:lpstr>
      <vt:lpstr>Global Statistics</vt:lpstr>
      <vt:lpstr>Regional: Asia</vt:lpstr>
      <vt:lpstr>Regional: NE Pacific</vt:lpstr>
      <vt:lpstr>Ship-tracks in GOES-16</vt:lpstr>
      <vt:lpstr>Ship-track evolution in GOES-16</vt:lpstr>
      <vt:lpstr>Ship-track evolution in GOES-16</vt:lpstr>
      <vt:lpstr>Search for Object of Interest</vt:lpstr>
      <vt:lpstr>Search for Object of interest</vt:lpstr>
      <vt:lpstr>Sc Cloud Evolution</vt:lpstr>
      <vt:lpstr>PowerPoint Presentation</vt:lpstr>
      <vt:lpstr>Unsupervised study of Sc evolution</vt:lpstr>
      <vt:lpstr>Classify Global Low-clouds with a GAN</vt:lpstr>
      <vt:lpstr>Classify Low-Clouds with a GAN</vt:lpstr>
      <vt:lpstr>Classify Low-Clouds with a GAN</vt:lpstr>
      <vt:lpstr>Classify Low-Clouds with a GAN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Ship tracks in NASA MODIS Images with a Deep Neural Network Model</dc:title>
  <dc:creator>Tianle Yuan</dc:creator>
  <cp:lastModifiedBy>Erin Jones</cp:lastModifiedBy>
  <cp:revision>86</cp:revision>
  <cp:lastPrinted>2018-11-26T15:41:20Z</cp:lastPrinted>
  <dcterms:created xsi:type="dcterms:W3CDTF">2018-11-25T16:42:12Z</dcterms:created>
  <dcterms:modified xsi:type="dcterms:W3CDTF">2019-04-23T18:16:39Z</dcterms:modified>
</cp:coreProperties>
</file>