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1"/>
    <p:sldMasterId id="2147484712" r:id="rId2"/>
  </p:sldMasterIdLst>
  <p:notesMasterIdLst>
    <p:notesMasterId r:id="rId30"/>
  </p:notesMasterIdLst>
  <p:handoutMasterIdLst>
    <p:handoutMasterId r:id="rId31"/>
  </p:handoutMasterIdLst>
  <p:sldIdLst>
    <p:sldId id="277" r:id="rId3"/>
    <p:sldId id="339" r:id="rId4"/>
    <p:sldId id="340" r:id="rId5"/>
    <p:sldId id="341" r:id="rId6"/>
    <p:sldId id="342" r:id="rId7"/>
    <p:sldId id="301" r:id="rId8"/>
    <p:sldId id="304" r:id="rId9"/>
    <p:sldId id="632" r:id="rId10"/>
    <p:sldId id="637" r:id="rId11"/>
    <p:sldId id="259" r:id="rId12"/>
    <p:sldId id="265" r:id="rId13"/>
    <p:sldId id="266" r:id="rId14"/>
    <p:sldId id="269" r:id="rId15"/>
    <p:sldId id="272" r:id="rId16"/>
    <p:sldId id="273" r:id="rId17"/>
    <p:sldId id="621" r:id="rId18"/>
    <p:sldId id="343" r:id="rId19"/>
    <p:sldId id="351" r:id="rId20"/>
    <p:sldId id="260" r:id="rId21"/>
    <p:sldId id="270" r:id="rId22"/>
    <p:sldId id="344" r:id="rId23"/>
    <p:sldId id="345" r:id="rId24"/>
    <p:sldId id="357" r:id="rId25"/>
    <p:sldId id="346" r:id="rId26"/>
    <p:sldId id="348" r:id="rId27"/>
    <p:sldId id="358" r:id="rId28"/>
    <p:sldId id="350" r:id="rId29"/>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7126"/>
    <a:srgbClr val="820150"/>
    <a:srgbClr val="000000"/>
    <a:srgbClr val="719500"/>
    <a:srgbClr val="007836"/>
    <a:srgbClr val="BE0F34"/>
    <a:srgbClr val="502D7F"/>
    <a:srgbClr val="00338E"/>
    <a:srgbClr val="0081AB"/>
    <a:srgbClr val="758F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32" autoAdjust="0"/>
    <p:restoredTop sz="84816"/>
  </p:normalViewPr>
  <p:slideViewPr>
    <p:cSldViewPr snapToGrid="0" snapToObjects="1">
      <p:cViewPr>
        <p:scale>
          <a:sx n="76" d="100"/>
          <a:sy n="76" d="100"/>
        </p:scale>
        <p:origin x="-256" y="26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4/21/19</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4/21/19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 abstract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Recent Application of Machine Learning Techniques to Environmental Science at PNNL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Philip Rasch, Karthik </a:t>
            </a:r>
            <a:r>
              <a:rPr lang="en-US" sz="1200" kern="1200" dirty="0" err="1">
                <a:solidFill>
                  <a:schemeClr val="tx1"/>
                </a:solidFill>
                <a:effectLst/>
                <a:latin typeface="+mn-lt"/>
                <a:ea typeface="+mn-ea"/>
                <a:cs typeface="+mn-cs"/>
              </a:rPr>
              <a:t>Balaguru</a:t>
            </a:r>
            <a:r>
              <a:rPr lang="en-US" sz="1200" kern="1200" dirty="0">
                <a:solidFill>
                  <a:schemeClr val="tx1"/>
                </a:solidFill>
                <a:effectLst/>
                <a:latin typeface="+mn-lt"/>
                <a:ea typeface="+mn-ea"/>
                <a:cs typeface="+mn-cs"/>
              </a:rPr>
              <a:t>, Jennifer Comstock, </a:t>
            </a:r>
            <a:r>
              <a:rPr lang="en-US" sz="1200" kern="1200" dirty="0" err="1">
                <a:solidFill>
                  <a:schemeClr val="tx1"/>
                </a:solidFill>
                <a:effectLst/>
                <a:latin typeface="+mn-lt"/>
                <a:ea typeface="+mn-ea"/>
                <a:cs typeface="+mn-cs"/>
              </a:rPr>
              <a:t>Zhe</a:t>
            </a:r>
            <a:r>
              <a:rPr lang="en-US" sz="1200" kern="1200" dirty="0">
                <a:solidFill>
                  <a:schemeClr val="tx1"/>
                </a:solidFill>
                <a:effectLst/>
                <a:latin typeface="+mn-lt"/>
                <a:ea typeface="+mn-ea"/>
                <a:cs typeface="+mn-cs"/>
              </a:rPr>
              <a:t> Feng, Andrew Geiss, Samson Hagos, Joseph Hardin, Laura </a:t>
            </a:r>
            <a:r>
              <a:rPr lang="en-US" sz="1200" kern="1200" dirty="0" err="1">
                <a:solidFill>
                  <a:schemeClr val="tx1"/>
                </a:solidFill>
                <a:effectLst/>
                <a:latin typeface="+mn-lt"/>
                <a:ea typeface="+mn-ea"/>
                <a:cs typeface="+mn-cs"/>
              </a:rPr>
              <a:t>Riihimaki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Wenwei</a:t>
            </a:r>
            <a:r>
              <a:rPr lang="en-US" sz="1200" kern="1200" dirty="0">
                <a:solidFill>
                  <a:schemeClr val="tx1"/>
                </a:solidFill>
                <a:effectLst/>
                <a:latin typeface="+mn-lt"/>
                <a:ea typeface="+mn-ea"/>
                <a:cs typeface="+mn-cs"/>
              </a:rPr>
              <a:t> Xu</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Machine Learning Techniques (MLT) are providing a fascinating and promising opportunity in our lab’s research over a wide range of activities. I will provide a brief introduction to our activities making use of MLT in: 1) forecasting hurricane intensity; 2) in radar data quality control, reconstruction of degraded data to produce higher resolution products, and cloud condensate phase identification; and 3) the characterization of cloud populations within convective parameterizations.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80DEFC0-9FC1-404F-922D-E69E0A21E28A}" type="slidenum">
              <a:rPr lang="en-US" smtClean="0"/>
              <a:t>1</a:t>
            </a:fld>
            <a:endParaRPr lang="en-US"/>
          </a:p>
        </p:txBody>
      </p:sp>
    </p:spTree>
    <p:extLst>
      <p:ext uri="{BB962C8B-B14F-4D97-AF65-F5344CB8AC3E}">
        <p14:creationId xmlns:p14="http://schemas.microsoft.com/office/powerpoint/2010/main" val="1135727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5324A-0D9B-9A43-AE72-6DBF24439625}" type="slidenum">
              <a:rPr lang="en-US" smtClean="0"/>
              <a:pPr/>
              <a:t>14</a:t>
            </a:fld>
            <a:endParaRPr lang="en-US"/>
          </a:p>
        </p:txBody>
      </p:sp>
    </p:spTree>
    <p:extLst>
      <p:ext uri="{BB962C8B-B14F-4D97-AF65-F5344CB8AC3E}">
        <p14:creationId xmlns:p14="http://schemas.microsoft.com/office/powerpoint/2010/main" val="2974278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[JMC] Removed</a:t>
            </a:r>
            <a:r>
              <a:rPr lang="en-US" baseline="0" dirty="0"/>
              <a:t> repeated word in first bullet (scales repeated twice)</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5361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355953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5324A-0D9B-9A43-AE72-6DBF24439625}" type="slidenum">
              <a:rPr lang="en-US" smtClean="0"/>
              <a:pPr/>
              <a:t>20</a:t>
            </a:fld>
            <a:endParaRPr lang="en-US"/>
          </a:p>
        </p:txBody>
      </p:sp>
    </p:spTree>
    <p:extLst>
      <p:ext uri="{BB962C8B-B14F-4D97-AF65-F5344CB8AC3E}">
        <p14:creationId xmlns:p14="http://schemas.microsoft.com/office/powerpoint/2010/main" val="3814913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[JMC] Removed</a:t>
            </a:r>
            <a:r>
              <a:rPr lang="en-US" baseline="0" dirty="0"/>
              <a:t> repeated word in first bullet (scales repeated twice)</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839853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D6CBA-564D-467B-8EB7-43DCA9556723}" type="slidenum">
              <a:rPr lang="en-US" smtClean="0"/>
              <a:t>22</a:t>
            </a:fld>
            <a:endParaRPr lang="en-US"/>
          </a:p>
        </p:txBody>
      </p:sp>
    </p:spTree>
    <p:extLst>
      <p:ext uri="{BB962C8B-B14F-4D97-AF65-F5344CB8AC3E}">
        <p14:creationId xmlns:p14="http://schemas.microsoft.com/office/powerpoint/2010/main" val="2382964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D6CBA-564D-467B-8EB7-43DCA9556723}" type="slidenum">
              <a:rPr lang="en-US" smtClean="0"/>
              <a:t>23</a:t>
            </a:fld>
            <a:endParaRPr lang="en-US"/>
          </a:p>
        </p:txBody>
      </p:sp>
    </p:spTree>
    <p:extLst>
      <p:ext uri="{BB962C8B-B14F-4D97-AF65-F5344CB8AC3E}">
        <p14:creationId xmlns:p14="http://schemas.microsoft.com/office/powerpoint/2010/main" val="448603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[JMC] Removed</a:t>
            </a:r>
            <a:r>
              <a:rPr lang="en-US" baseline="0" dirty="0"/>
              <a:t> repeated word in first bullet (scales repeated twice)</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060933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[JMC] Removed</a:t>
            </a:r>
            <a:r>
              <a:rPr lang="en-US" baseline="0" dirty="0"/>
              <a:t> repeated word in first bullet (scales repeated twice)</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89763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[JMC] Removed</a:t>
            </a:r>
            <a:r>
              <a:rPr lang="en-US" baseline="0" dirty="0"/>
              <a:t> repeated word in first bullet (scales repeated twice)</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827262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[JMC] Removed</a:t>
            </a:r>
            <a:r>
              <a:rPr lang="en-US" baseline="0" dirty="0"/>
              <a:t> repeated word in first bullet (scales repeated twice)</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76314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[JMC] Removed</a:t>
            </a:r>
            <a:r>
              <a:rPr lang="en-US" baseline="0" dirty="0"/>
              <a:t> repeated word in first bullet (scales repeated twice)</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205099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Challenge: </a:t>
            </a:r>
          </a:p>
          <a:p>
            <a:pPr marL="0" indent="0">
              <a:buNone/>
            </a:pPr>
            <a:r>
              <a:rPr lang="en-US" dirty="0"/>
              <a:t>hurricanes remains the most destructive natural disaster in the U.S.. Harvey example.</a:t>
            </a:r>
          </a:p>
          <a:p>
            <a:r>
              <a:rPr lang="en-US" dirty="0"/>
              <a:t>One of the biggest challenge is the forecast of hurricane intensity. NHC uses a combination of approaches, including dynamic numerical modeling, statistical models, and statistical-dynamical models. There is still room for improvement, for example, the mean absolute variance of 24 hour intensity change in the Atlantic is 13 knots (AME calculated when assuming a model always predict the mean intensity change), and current state of the art forecast skill is 8.6 knots.</a:t>
            </a:r>
          </a:p>
          <a:p>
            <a:r>
              <a:rPr lang="en-US" dirty="0"/>
              <a:t>(2) Our approach:</a:t>
            </a:r>
          </a:p>
          <a:p>
            <a:r>
              <a:rPr lang="en-US" dirty="0"/>
              <a:t>In collaboration with NOAA’s John Kaplan and Greg Foltz, and with NHC’s Mark </a:t>
            </a:r>
            <a:r>
              <a:rPr lang="en-US" dirty="0" err="1"/>
              <a:t>DeMaria</a:t>
            </a:r>
            <a:r>
              <a:rPr lang="en-US" dirty="0"/>
              <a:t>, we acquired the various predictors, computed from reanalysis, used in the statistical-dynamical model SHIPS (Statistical Hurricane Intensity Prediction System) for the North Atlantic.</a:t>
            </a:r>
          </a:p>
          <a:p>
            <a:r>
              <a:rPr lang="en-US" sz="1200" i="1" kern="1200" dirty="0">
                <a:solidFill>
                  <a:schemeClr val="tx1"/>
                </a:solidFill>
                <a:effectLst/>
                <a:latin typeface="+mn-lt"/>
                <a:ea typeface="+mn-ea"/>
                <a:cs typeface="+mn-cs"/>
              </a:rPr>
              <a:t>We built one model for each year using consistent model setting to evaluate the model skill. For example, to test on year 1990, we would use 1991-2017 data as training/validation, and test the model on year 1990.  And for year 1991, we would use 1990, 1992-2017 data as training/validation, and test the model on year 1991. All plots shown are testing results.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MLP model we are using is a generic MLP in </a:t>
            </a:r>
            <a:r>
              <a:rPr lang="en-US" sz="1200" i="1" kern="1200" dirty="0" err="1">
                <a:solidFill>
                  <a:schemeClr val="tx1"/>
                </a:solidFill>
                <a:effectLst/>
                <a:latin typeface="+mn-lt"/>
                <a:ea typeface="+mn-ea"/>
                <a:cs typeface="+mn-cs"/>
              </a:rPr>
              <a:t>Keras</a:t>
            </a:r>
            <a:r>
              <a:rPr lang="en-US" sz="1200" i="1" kern="1200" dirty="0">
                <a:solidFill>
                  <a:schemeClr val="tx1"/>
                </a:solidFill>
                <a:effectLst/>
                <a:latin typeface="+mn-lt"/>
                <a:ea typeface="+mn-ea"/>
                <a:cs typeface="+mn-cs"/>
              </a:rPr>
              <a:t> with architecture of inputs&gt;48&gt;32&gt;16&gt;output, with a few customizations including (1)learning rate decay; and  (2) early stopping with patience=5 &amp; </a:t>
            </a:r>
            <a:r>
              <a:rPr lang="en-US" sz="1200" i="1" kern="1200" dirty="0" err="1">
                <a:solidFill>
                  <a:schemeClr val="tx1"/>
                </a:solidFill>
                <a:effectLst/>
                <a:latin typeface="+mn-lt"/>
                <a:ea typeface="+mn-ea"/>
                <a:cs typeface="+mn-cs"/>
              </a:rPr>
              <a:t>restore_best_weights</a:t>
            </a:r>
            <a:r>
              <a:rPr lang="en-US" sz="1200" i="1" kern="1200" dirty="0">
                <a:solidFill>
                  <a:schemeClr val="tx1"/>
                </a:solidFill>
                <a:effectLst/>
                <a:latin typeface="+mn-lt"/>
                <a:ea typeface="+mn-ea"/>
                <a:cs typeface="+mn-cs"/>
              </a:rPr>
              <a:t>=True; (3) split 20% of training data for validation and early stopping purpose, and test on a new year of data.</a:t>
            </a:r>
          </a:p>
          <a:p>
            <a:r>
              <a:rPr lang="en-US" sz="1200" i="1" kern="1200" dirty="0" err="1">
                <a:solidFill>
                  <a:schemeClr val="tx1"/>
                </a:solidFill>
                <a:effectLst/>
                <a:latin typeface="+mn-lt"/>
                <a:ea typeface="+mn-ea"/>
                <a:cs typeface="+mn-cs"/>
              </a:rPr>
              <a:t>Hurrican</a:t>
            </a:r>
            <a:r>
              <a:rPr lang="en-US" sz="1200" i="1" kern="1200" dirty="0">
                <a:solidFill>
                  <a:schemeClr val="tx1"/>
                </a:solidFill>
                <a:effectLst/>
                <a:latin typeface="+mn-lt"/>
                <a:ea typeface="+mn-ea"/>
                <a:cs typeface="+mn-cs"/>
              </a:rPr>
              <a:t> dynamics</a:t>
            </a:r>
          </a:p>
          <a:p>
            <a:r>
              <a:rPr lang="en-US" sz="1200" i="1" kern="1200" dirty="0">
                <a:solidFill>
                  <a:schemeClr val="tx1"/>
                </a:solidFill>
                <a:effectLst/>
                <a:latin typeface="+mn-lt"/>
                <a:ea typeface="+mn-ea"/>
                <a:cs typeface="+mn-cs"/>
              </a:rPr>
              <a:t>SSTs</a:t>
            </a:r>
          </a:p>
          <a:p>
            <a:r>
              <a:rPr lang="en-US" sz="1200" i="1" kern="1200" dirty="0">
                <a:solidFill>
                  <a:schemeClr val="tx1"/>
                </a:solidFill>
                <a:effectLst/>
                <a:latin typeface="+mn-lt"/>
                <a:ea typeface="+mn-ea"/>
                <a:cs typeface="+mn-cs"/>
              </a:rPr>
              <a:t>For 24-72 hours ahead</a:t>
            </a:r>
          </a:p>
          <a:p>
            <a:r>
              <a:rPr lang="en-US" sz="1200" i="1" kern="1200" dirty="0">
                <a:solidFill>
                  <a:schemeClr val="tx1"/>
                </a:solidFill>
                <a:effectLst/>
                <a:latin typeface="+mn-lt"/>
                <a:ea typeface="+mn-ea"/>
                <a:cs typeface="+mn-cs"/>
              </a:rPr>
              <a:t>Deterministic models, Stat-</a:t>
            </a:r>
            <a:r>
              <a:rPr lang="en-US" sz="1200" i="1" kern="1200" dirty="0" err="1">
                <a:solidFill>
                  <a:schemeClr val="tx1"/>
                </a:solidFill>
                <a:effectLst/>
                <a:latin typeface="+mn-lt"/>
                <a:ea typeface="+mn-ea"/>
                <a:cs typeface="+mn-cs"/>
              </a:rPr>
              <a:t>Dyn</a:t>
            </a:r>
            <a:r>
              <a:rPr lang="en-US" sz="1200" i="1" kern="1200" dirty="0">
                <a:solidFill>
                  <a:schemeClr val="tx1"/>
                </a:solidFill>
                <a:effectLst/>
                <a:latin typeface="+mn-lt"/>
                <a:ea typeface="+mn-ea"/>
                <a:cs typeface="+mn-cs"/>
              </a:rPr>
              <a:t> models</a:t>
            </a:r>
          </a:p>
          <a:p>
            <a:r>
              <a:rPr lang="en-US" sz="1200" i="1" kern="1200" dirty="0">
                <a:solidFill>
                  <a:schemeClr val="tx1"/>
                </a:solidFill>
                <a:effectLst/>
                <a:latin typeface="+mn-lt"/>
                <a:ea typeface="+mn-ea"/>
                <a:cs typeface="+mn-cs"/>
              </a:rPr>
              <a:t>SHIPS = flagship = statistical hurricane intensity prediction system  = </a:t>
            </a:r>
            <a:r>
              <a:rPr lang="en-US" sz="1200" i="1" kern="1200" dirty="0" err="1">
                <a:solidFill>
                  <a:schemeClr val="tx1"/>
                </a:solidFill>
                <a:effectLst/>
                <a:latin typeface="+mn-lt"/>
                <a:ea typeface="+mn-ea"/>
                <a:cs typeface="+mn-cs"/>
              </a:rPr>
              <a:t>obs</a:t>
            </a:r>
            <a:r>
              <a:rPr lang="en-US" sz="1200" i="1" kern="1200" dirty="0">
                <a:solidFill>
                  <a:schemeClr val="tx1"/>
                </a:solidFill>
                <a:effectLst/>
                <a:latin typeface="+mn-lt"/>
                <a:ea typeface="+mn-ea"/>
                <a:cs typeface="+mn-cs"/>
              </a:rPr>
              <a:t> (satellites, winds, also analyses. OHC)</a:t>
            </a:r>
          </a:p>
          <a:p>
            <a:r>
              <a:rPr lang="en-US" sz="1200" i="1" kern="1200" dirty="0">
                <a:solidFill>
                  <a:schemeClr val="tx1"/>
                </a:solidFill>
                <a:effectLst/>
                <a:latin typeface="+mn-lt"/>
                <a:ea typeface="+mn-ea"/>
                <a:cs typeface="+mn-cs"/>
              </a:rPr>
              <a:t>Consensus models are used for final intensity from many models.</a:t>
            </a:r>
          </a:p>
          <a:p>
            <a:r>
              <a:rPr lang="en-US" sz="1200" i="1" kern="1200" dirty="0">
                <a:solidFill>
                  <a:schemeClr val="tx1"/>
                </a:solidFill>
                <a:effectLst/>
                <a:latin typeface="+mn-lt"/>
                <a:ea typeface="+mn-ea"/>
                <a:cs typeface="+mn-cs"/>
              </a:rPr>
              <a:t>Predictor = e.g., climatological (</a:t>
            </a:r>
            <a:r>
              <a:rPr lang="en-US" sz="1200" i="1" kern="1200" dirty="0" err="1">
                <a:solidFill>
                  <a:schemeClr val="tx1"/>
                </a:solidFill>
                <a:effectLst/>
                <a:latin typeface="+mn-lt"/>
                <a:ea typeface="+mn-ea"/>
                <a:cs typeface="+mn-cs"/>
              </a:rPr>
              <a:t>lat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lon</a:t>
            </a:r>
            <a:r>
              <a:rPr lang="en-US" sz="1200" i="1" kern="1200" dirty="0">
                <a:solidFill>
                  <a:schemeClr val="tx1"/>
                </a:solidFill>
                <a:effectLst/>
                <a:latin typeface="+mn-lt"/>
                <a:ea typeface="+mn-ea"/>
                <a:cs typeface="+mn-cs"/>
              </a:rPr>
              <a:t> distributions of SST, </a:t>
            </a:r>
            <a:r>
              <a:rPr lang="en-US" sz="1200" i="1" kern="1200" dirty="0" err="1">
                <a:solidFill>
                  <a:schemeClr val="tx1"/>
                </a:solidFill>
                <a:effectLst/>
                <a:latin typeface="+mn-lt"/>
                <a:ea typeface="+mn-ea"/>
                <a:cs typeface="+mn-cs"/>
              </a:rPr>
              <a:t>julian</a:t>
            </a:r>
            <a:r>
              <a:rPr lang="en-US" sz="1200" i="1" kern="1200" dirty="0">
                <a:solidFill>
                  <a:schemeClr val="tx1"/>
                </a:solidFill>
                <a:effectLst/>
                <a:latin typeface="+mn-lt"/>
                <a:ea typeface="+mn-ea"/>
                <a:cs typeface="+mn-cs"/>
              </a:rPr>
              <a:t> day, persistence) + dynamical predictors (upper ocean Heat contents, </a:t>
            </a:r>
            <a:r>
              <a:rPr lang="en-US" sz="1200" i="1" kern="1200" dirty="0" err="1">
                <a:solidFill>
                  <a:schemeClr val="tx1"/>
                </a:solidFill>
                <a:effectLst/>
                <a:latin typeface="+mn-lt"/>
                <a:ea typeface="+mn-ea"/>
                <a:cs typeface="+mn-cs"/>
              </a:rPr>
              <a:t>etc</a:t>
            </a:r>
            <a:r>
              <a:rPr lang="en-US" sz="1200" i="1" kern="1200" dirty="0">
                <a:solidFill>
                  <a:schemeClr val="tx1"/>
                </a:solidFill>
                <a:effectLst/>
                <a:latin typeface="+mn-lt"/>
                <a:ea typeface="+mn-ea"/>
                <a:cs typeface="+mn-cs"/>
              </a:rPr>
              <a:t>).</a:t>
            </a:r>
          </a:p>
          <a:p>
            <a:r>
              <a:rPr lang="en-US" sz="1200" i="1" kern="1200" dirty="0">
                <a:solidFill>
                  <a:schemeClr val="tx1"/>
                </a:solidFill>
                <a:effectLst/>
                <a:latin typeface="+mn-lt"/>
                <a:ea typeface="+mn-ea"/>
                <a:cs typeface="+mn-cs"/>
              </a:rPr>
              <a:t>Always a situation where hurricanes were present</a:t>
            </a:r>
          </a:p>
          <a:p>
            <a:r>
              <a:rPr lang="en-US" sz="1200" i="1" kern="1200" dirty="0">
                <a:solidFill>
                  <a:schemeClr val="tx1"/>
                </a:solidFill>
                <a:effectLst/>
                <a:latin typeface="+mn-lt"/>
                <a:ea typeface="+mn-ea"/>
                <a:cs typeface="+mn-cs"/>
              </a:rPr>
              <a:t>For each event there are about 50 predictors, fed to a </a:t>
            </a:r>
            <a:r>
              <a:rPr lang="en-US" sz="1200" i="1" kern="1200" dirty="0" err="1">
                <a:solidFill>
                  <a:schemeClr val="tx1"/>
                </a:solidFill>
                <a:effectLst/>
                <a:latin typeface="+mn-lt"/>
                <a:ea typeface="+mn-ea"/>
                <a:cs typeface="+mn-cs"/>
              </a:rPr>
              <a:t>lyer</a:t>
            </a:r>
            <a:r>
              <a:rPr lang="en-US" sz="1200" i="1" kern="1200" dirty="0">
                <a:solidFill>
                  <a:schemeClr val="tx1"/>
                </a:solidFill>
                <a:effectLst/>
                <a:latin typeface="+mn-lt"/>
                <a:ea typeface="+mn-ea"/>
                <a:cs typeface="+mn-cs"/>
              </a:rPr>
              <a:t> with 48 nodes, then to 32, then to 16, then to output (which is intensity change)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4F5324A-0D9B-9A43-AE72-6DBF24439625}" type="slidenum">
              <a:rPr lang="en-US" smtClean="0"/>
              <a:pPr/>
              <a:t>6</a:t>
            </a:fld>
            <a:endParaRPr lang="en-US"/>
          </a:p>
        </p:txBody>
      </p:sp>
    </p:spTree>
    <p:extLst>
      <p:ext uri="{BB962C8B-B14F-4D97-AF65-F5344CB8AC3E}">
        <p14:creationId xmlns:p14="http://schemas.microsoft.com/office/powerpoint/2010/main" val="1077944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Using the same predictors and labels, the MLP outperforms Linear Regression (LR) model.</a:t>
            </a:r>
          </a:p>
          <a:p>
            <a:r>
              <a:rPr lang="en-US" sz="1200" dirty="0"/>
              <a:t>Scatter plots on the left: One of the biggest challenge in hurricane intensity prediction is correctly forecasting rapid intensification event (24 hour intensity change &gt;=  30 knots). MLP predicted 50 Rapid Intensification events correctly (precision=82%,recall=34%), while linear regression model does not return any RI events.</a:t>
            </a:r>
          </a:p>
          <a:p>
            <a:endParaRPr lang="en-US" dirty="0"/>
          </a:p>
          <a:p>
            <a:r>
              <a:rPr lang="en-US" dirty="0"/>
              <a:t>The figure on the right shows how the model can be utilized in a real time forecast setting. We did some experiments back in 2017 using an earlier version of the MLP model to predict intensities along forecasted tracks for Hurricane Irma in near real time.</a:t>
            </a:r>
          </a:p>
        </p:txBody>
      </p:sp>
      <p:sp>
        <p:nvSpPr>
          <p:cNvPr id="4" name="Slide Number Placeholder 3"/>
          <p:cNvSpPr>
            <a:spLocks noGrp="1"/>
          </p:cNvSpPr>
          <p:nvPr>
            <p:ph type="sldNum" sz="quarter" idx="5"/>
          </p:nvPr>
        </p:nvSpPr>
        <p:spPr/>
        <p:txBody>
          <a:bodyPr/>
          <a:lstStyle/>
          <a:p>
            <a:fld id="{74F5324A-0D9B-9A43-AE72-6DBF24439625}" type="slidenum">
              <a:rPr lang="en-US" smtClean="0"/>
              <a:pPr/>
              <a:t>7</a:t>
            </a:fld>
            <a:endParaRPr lang="en-US"/>
          </a:p>
        </p:txBody>
      </p:sp>
    </p:spTree>
    <p:extLst>
      <p:ext uri="{BB962C8B-B14F-4D97-AF65-F5344CB8AC3E}">
        <p14:creationId xmlns:p14="http://schemas.microsoft.com/office/powerpoint/2010/main" val="133116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Deep Neural Networks offers flexible ways to combine raw and engineered features, which is another advantage over traditional models. We plan to add convolutional layers to extract additional useful information from satellite images. Using neural network, we can also easily add on Argo floats’ ocean temperate/salinity profiles at forecasted future track locations, which we believe will further improve the model performance.</a:t>
            </a:r>
          </a:p>
          <a:p>
            <a:r>
              <a:rPr lang="en-US" sz="1200" dirty="0"/>
              <a:t>Project goal: (1) the potential of improving the operational forecast; (2) producing a lightweight DL model for intensity estimation in climate research.</a:t>
            </a:r>
          </a:p>
          <a:p>
            <a:endParaRPr lang="en-US" dirty="0"/>
          </a:p>
        </p:txBody>
      </p:sp>
      <p:sp>
        <p:nvSpPr>
          <p:cNvPr id="4" name="Slide Number Placeholder 3"/>
          <p:cNvSpPr>
            <a:spLocks noGrp="1"/>
          </p:cNvSpPr>
          <p:nvPr>
            <p:ph type="sldNum" sz="quarter" idx="5"/>
          </p:nvPr>
        </p:nvSpPr>
        <p:spPr/>
        <p:txBody>
          <a:bodyPr/>
          <a:lstStyle/>
          <a:p>
            <a:fld id="{74F5324A-0D9B-9A43-AE72-6DBF24439625}" type="slidenum">
              <a:rPr lang="en-US" smtClean="0"/>
              <a:pPr/>
              <a:t>8</a:t>
            </a:fld>
            <a:endParaRPr lang="en-US"/>
          </a:p>
        </p:txBody>
      </p:sp>
    </p:spTree>
    <p:extLst>
      <p:ext uri="{BB962C8B-B14F-4D97-AF65-F5344CB8AC3E}">
        <p14:creationId xmlns:p14="http://schemas.microsoft.com/office/powerpoint/2010/main" val="3089090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Utilizing</a:t>
            </a:r>
            <a:r>
              <a:rPr lang="en-US" baseline="0" dirty="0"/>
              <a:t> dimensionality.</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12</a:t>
            </a:fld>
            <a:endParaRPr lang="en-US"/>
          </a:p>
        </p:txBody>
      </p:sp>
    </p:spTree>
    <p:extLst>
      <p:ext uri="{BB962C8B-B14F-4D97-AF65-F5344CB8AC3E}">
        <p14:creationId xmlns:p14="http://schemas.microsoft.com/office/powerpoint/2010/main" val="1671993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April 21, 2019</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April 21, 2019</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83183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3461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06234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71907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67009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12237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1760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April 21, 2019</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56255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04016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20121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27804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91669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42725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277569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April 21, 2019</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55610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42798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398188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57086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59945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63598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49017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April 21, 2019</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8415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64108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80666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9821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3502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84913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58583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April 21, 2019</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3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56959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2448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984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18035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88910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320250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April 21, 2019</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43574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6263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69593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_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0302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6_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8287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32799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21889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April 21, 2019</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28436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80039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33202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_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19487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_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087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28964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7_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5078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9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April 21, 2019</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66636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8_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0752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8_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54891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8_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53332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37839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11089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8_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241615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0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April 21, 2019</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72645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9_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23919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9_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30273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747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9_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78379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0837A-0011-D64E-AD19-BCE017E6B44D}"/>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1BF466B5-2D66-834B-BB33-8B065B435DC9}"/>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7E46718C-00E9-BF4F-A601-7EFBD1732737}"/>
              </a:ext>
            </a:extLst>
          </p:cNvPr>
          <p:cNvSpPr>
            <a:spLocks noGrp="1"/>
          </p:cNvSpPr>
          <p:nvPr>
            <p:ph type="dt" sz="half" idx="10"/>
          </p:nvPr>
        </p:nvSpPr>
        <p:spPr/>
        <p:txBody>
          <a:bodyPr/>
          <a:lstStyle/>
          <a:p>
            <a:fld id="{33CACBEE-63F7-EB40-96DD-CB49FB4AFB69}" type="datetimeFigureOut">
              <a:rPr lang="en-US" smtClean="0"/>
              <a:t>4/21/19</a:t>
            </a:fld>
            <a:endParaRPr lang="en-US"/>
          </a:p>
        </p:txBody>
      </p:sp>
      <p:sp>
        <p:nvSpPr>
          <p:cNvPr id="5" name="Footer Placeholder 4">
            <a:extLst>
              <a:ext uri="{FF2B5EF4-FFF2-40B4-BE49-F238E27FC236}">
                <a16:creationId xmlns:a16="http://schemas.microsoft.com/office/drawing/2014/main" id="{032EF8F8-08C2-8443-A431-3292A8620B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D90426-AC53-304C-AD52-44ACD16CBF78}"/>
              </a:ext>
            </a:extLst>
          </p:cNvPr>
          <p:cNvSpPr>
            <a:spLocks noGrp="1"/>
          </p:cNvSpPr>
          <p:nvPr>
            <p:ph type="sldNum" sz="quarter" idx="12"/>
          </p:nvPr>
        </p:nvSpPr>
        <p:spPr/>
        <p:txBody>
          <a:bodyPr/>
          <a:lstStyle/>
          <a:p>
            <a:fld id="{CA45C620-E340-5E45-93D8-F84160156BFB}" type="slidenum">
              <a:rPr lang="en-US" smtClean="0"/>
              <a:t>‹#›</a:t>
            </a:fld>
            <a:endParaRPr lang="en-US"/>
          </a:p>
        </p:txBody>
      </p:sp>
    </p:spTree>
    <p:extLst>
      <p:ext uri="{BB962C8B-B14F-4D97-AF65-F5344CB8AC3E}">
        <p14:creationId xmlns:p14="http://schemas.microsoft.com/office/powerpoint/2010/main" val="2887452251"/>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1B7AC-EF78-5B47-A532-1F54A1563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1A880D-C552-A740-AC52-5D1324F2AA0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4EAD9-BB88-0B4B-8108-250F4E427E14}"/>
              </a:ext>
            </a:extLst>
          </p:cNvPr>
          <p:cNvSpPr>
            <a:spLocks noGrp="1"/>
          </p:cNvSpPr>
          <p:nvPr>
            <p:ph type="dt" sz="half" idx="10"/>
          </p:nvPr>
        </p:nvSpPr>
        <p:spPr/>
        <p:txBody>
          <a:bodyPr/>
          <a:lstStyle/>
          <a:p>
            <a:fld id="{33CACBEE-63F7-EB40-96DD-CB49FB4AFB69}" type="datetimeFigureOut">
              <a:rPr lang="en-US" smtClean="0"/>
              <a:t>4/21/19</a:t>
            </a:fld>
            <a:endParaRPr lang="en-US"/>
          </a:p>
        </p:txBody>
      </p:sp>
      <p:sp>
        <p:nvSpPr>
          <p:cNvPr id="5" name="Footer Placeholder 4">
            <a:extLst>
              <a:ext uri="{FF2B5EF4-FFF2-40B4-BE49-F238E27FC236}">
                <a16:creationId xmlns:a16="http://schemas.microsoft.com/office/drawing/2014/main" id="{0B69CD3B-1EFF-0D4A-905B-D83534B71B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D26FD6-17EB-E74B-AB48-9379499DF1F6}"/>
              </a:ext>
            </a:extLst>
          </p:cNvPr>
          <p:cNvSpPr>
            <a:spLocks noGrp="1"/>
          </p:cNvSpPr>
          <p:nvPr>
            <p:ph type="sldNum" sz="quarter" idx="12"/>
          </p:nvPr>
        </p:nvSpPr>
        <p:spPr/>
        <p:txBody>
          <a:bodyPr/>
          <a:lstStyle/>
          <a:p>
            <a:fld id="{CA45C620-E340-5E45-93D8-F84160156BFB}" type="slidenum">
              <a:rPr lang="en-US" smtClean="0"/>
              <a:t>‹#›</a:t>
            </a:fld>
            <a:endParaRPr lang="en-US"/>
          </a:p>
        </p:txBody>
      </p:sp>
    </p:spTree>
    <p:extLst>
      <p:ext uri="{BB962C8B-B14F-4D97-AF65-F5344CB8AC3E}">
        <p14:creationId xmlns:p14="http://schemas.microsoft.com/office/powerpoint/2010/main" val="2482374221"/>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20111-AD45-4A4A-BC49-F70DC37007C3}"/>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C4EE069D-58B1-144F-980C-A9C76F74B2F5}"/>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67ECCAF-D80A-8143-88BC-1293E95C88AF}"/>
              </a:ext>
            </a:extLst>
          </p:cNvPr>
          <p:cNvSpPr>
            <a:spLocks noGrp="1"/>
          </p:cNvSpPr>
          <p:nvPr>
            <p:ph type="dt" sz="half" idx="10"/>
          </p:nvPr>
        </p:nvSpPr>
        <p:spPr/>
        <p:txBody>
          <a:bodyPr/>
          <a:lstStyle/>
          <a:p>
            <a:fld id="{33CACBEE-63F7-EB40-96DD-CB49FB4AFB69}" type="datetimeFigureOut">
              <a:rPr lang="en-US" smtClean="0"/>
              <a:t>4/21/19</a:t>
            </a:fld>
            <a:endParaRPr lang="en-US"/>
          </a:p>
        </p:txBody>
      </p:sp>
      <p:sp>
        <p:nvSpPr>
          <p:cNvPr id="5" name="Footer Placeholder 4">
            <a:extLst>
              <a:ext uri="{FF2B5EF4-FFF2-40B4-BE49-F238E27FC236}">
                <a16:creationId xmlns:a16="http://schemas.microsoft.com/office/drawing/2014/main" id="{75432336-5C77-7148-AC71-1314077BB4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CD1CB5-1C5E-CB43-8509-C347DD8C57CC}"/>
              </a:ext>
            </a:extLst>
          </p:cNvPr>
          <p:cNvSpPr>
            <a:spLocks noGrp="1"/>
          </p:cNvSpPr>
          <p:nvPr>
            <p:ph type="sldNum" sz="quarter" idx="12"/>
          </p:nvPr>
        </p:nvSpPr>
        <p:spPr/>
        <p:txBody>
          <a:bodyPr/>
          <a:lstStyle/>
          <a:p>
            <a:fld id="{CA45C620-E340-5E45-93D8-F84160156BFB}" type="slidenum">
              <a:rPr lang="en-US" smtClean="0"/>
              <a:t>‹#›</a:t>
            </a:fld>
            <a:endParaRPr lang="en-US"/>
          </a:p>
        </p:txBody>
      </p:sp>
    </p:spTree>
    <p:extLst>
      <p:ext uri="{BB962C8B-B14F-4D97-AF65-F5344CB8AC3E}">
        <p14:creationId xmlns:p14="http://schemas.microsoft.com/office/powerpoint/2010/main" val="2949765428"/>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EED0D-BECA-9240-A113-A0DDD96197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AE3B8-13EB-B045-8DE1-5DCBF54BF52F}"/>
              </a:ext>
            </a:extLst>
          </p:cNvPr>
          <p:cNvSpPr>
            <a:spLocks noGrp="1"/>
          </p:cNvSpPr>
          <p:nvPr>
            <p:ph sz="half" idx="1"/>
          </p:nvPr>
        </p:nvSpPr>
        <p:spPr>
          <a:xfrm>
            <a:off x="10058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CC9214-4E88-F348-9938-EE04272A3A29}"/>
              </a:ext>
            </a:extLst>
          </p:cNvPr>
          <p:cNvSpPr>
            <a:spLocks noGrp="1"/>
          </p:cNvSpPr>
          <p:nvPr>
            <p:ph sz="half" idx="2"/>
          </p:nvPr>
        </p:nvSpPr>
        <p:spPr>
          <a:xfrm>
            <a:off x="74066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8BAE98-F191-2E4A-B2A4-5C756B9C917B}"/>
              </a:ext>
            </a:extLst>
          </p:cNvPr>
          <p:cNvSpPr>
            <a:spLocks noGrp="1"/>
          </p:cNvSpPr>
          <p:nvPr>
            <p:ph type="dt" sz="half" idx="10"/>
          </p:nvPr>
        </p:nvSpPr>
        <p:spPr/>
        <p:txBody>
          <a:bodyPr/>
          <a:lstStyle/>
          <a:p>
            <a:fld id="{33CACBEE-63F7-EB40-96DD-CB49FB4AFB69}" type="datetimeFigureOut">
              <a:rPr lang="en-US" smtClean="0"/>
              <a:t>4/21/19</a:t>
            </a:fld>
            <a:endParaRPr lang="en-US"/>
          </a:p>
        </p:txBody>
      </p:sp>
      <p:sp>
        <p:nvSpPr>
          <p:cNvPr id="6" name="Footer Placeholder 5">
            <a:extLst>
              <a:ext uri="{FF2B5EF4-FFF2-40B4-BE49-F238E27FC236}">
                <a16:creationId xmlns:a16="http://schemas.microsoft.com/office/drawing/2014/main" id="{1013B672-43FA-ED40-A296-E826C5C791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2B7273-8667-5644-8D96-B2F70F89C21B}"/>
              </a:ext>
            </a:extLst>
          </p:cNvPr>
          <p:cNvSpPr>
            <a:spLocks noGrp="1"/>
          </p:cNvSpPr>
          <p:nvPr>
            <p:ph type="sldNum" sz="quarter" idx="12"/>
          </p:nvPr>
        </p:nvSpPr>
        <p:spPr/>
        <p:txBody>
          <a:bodyPr/>
          <a:lstStyle/>
          <a:p>
            <a:fld id="{CA45C620-E340-5E45-93D8-F84160156BFB}" type="slidenum">
              <a:rPr lang="en-US" smtClean="0"/>
              <a:t>‹#›</a:t>
            </a:fld>
            <a:endParaRPr lang="en-US"/>
          </a:p>
        </p:txBody>
      </p:sp>
    </p:spTree>
    <p:extLst>
      <p:ext uri="{BB962C8B-B14F-4D97-AF65-F5344CB8AC3E}">
        <p14:creationId xmlns:p14="http://schemas.microsoft.com/office/powerpoint/2010/main" val="3495316258"/>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5796A-5811-A441-BA46-3EBF2B6A35B2}"/>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5FFED-4C7E-7146-8D6A-C7078B4B8FD2}"/>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4" name="Content Placeholder 3">
            <a:extLst>
              <a:ext uri="{FF2B5EF4-FFF2-40B4-BE49-F238E27FC236}">
                <a16:creationId xmlns:a16="http://schemas.microsoft.com/office/drawing/2014/main" id="{20D7B10C-3AAE-7845-BDA3-FD4B61D23243}"/>
              </a:ext>
            </a:extLst>
          </p:cNvPr>
          <p:cNvSpPr>
            <a:spLocks noGrp="1"/>
          </p:cNvSpPr>
          <p:nvPr>
            <p:ph sz="half" idx="2"/>
          </p:nvPr>
        </p:nvSpPr>
        <p:spPr>
          <a:xfrm>
            <a:off x="1007746"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7A8FF8-4E6E-C641-9E6B-CADB7C71AD57}"/>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6" name="Content Placeholder 5">
            <a:extLst>
              <a:ext uri="{FF2B5EF4-FFF2-40B4-BE49-F238E27FC236}">
                <a16:creationId xmlns:a16="http://schemas.microsoft.com/office/drawing/2014/main" id="{F58680B1-356A-9041-9C45-AA59C7C431F3}"/>
              </a:ext>
            </a:extLst>
          </p:cNvPr>
          <p:cNvSpPr>
            <a:spLocks noGrp="1"/>
          </p:cNvSpPr>
          <p:nvPr>
            <p:ph sz="quarter" idx="4"/>
          </p:nvPr>
        </p:nvSpPr>
        <p:spPr>
          <a:xfrm>
            <a:off x="7406640" y="3006090"/>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A64446-0DEE-D240-8A00-1591A71E7285}"/>
              </a:ext>
            </a:extLst>
          </p:cNvPr>
          <p:cNvSpPr>
            <a:spLocks noGrp="1"/>
          </p:cNvSpPr>
          <p:nvPr>
            <p:ph type="dt" sz="half" idx="10"/>
          </p:nvPr>
        </p:nvSpPr>
        <p:spPr/>
        <p:txBody>
          <a:bodyPr/>
          <a:lstStyle/>
          <a:p>
            <a:fld id="{33CACBEE-63F7-EB40-96DD-CB49FB4AFB69}" type="datetimeFigureOut">
              <a:rPr lang="en-US" smtClean="0"/>
              <a:t>4/21/19</a:t>
            </a:fld>
            <a:endParaRPr lang="en-US"/>
          </a:p>
        </p:txBody>
      </p:sp>
      <p:sp>
        <p:nvSpPr>
          <p:cNvPr id="8" name="Footer Placeholder 7">
            <a:extLst>
              <a:ext uri="{FF2B5EF4-FFF2-40B4-BE49-F238E27FC236}">
                <a16:creationId xmlns:a16="http://schemas.microsoft.com/office/drawing/2014/main" id="{ECCED4C6-964A-1543-B393-291E8E0EB31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3115F5-3E74-E94E-98A9-4DE641CDA943}"/>
              </a:ext>
            </a:extLst>
          </p:cNvPr>
          <p:cNvSpPr>
            <a:spLocks noGrp="1"/>
          </p:cNvSpPr>
          <p:nvPr>
            <p:ph type="sldNum" sz="quarter" idx="12"/>
          </p:nvPr>
        </p:nvSpPr>
        <p:spPr/>
        <p:txBody>
          <a:bodyPr/>
          <a:lstStyle/>
          <a:p>
            <a:fld id="{CA45C620-E340-5E45-93D8-F84160156BFB}" type="slidenum">
              <a:rPr lang="en-US" smtClean="0"/>
              <a:t>‹#›</a:t>
            </a:fld>
            <a:endParaRPr lang="en-US"/>
          </a:p>
        </p:txBody>
      </p:sp>
    </p:spTree>
    <p:extLst>
      <p:ext uri="{BB962C8B-B14F-4D97-AF65-F5344CB8AC3E}">
        <p14:creationId xmlns:p14="http://schemas.microsoft.com/office/powerpoint/2010/main" val="3334890222"/>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B6F8D-F66C-AE41-8161-5DB4500EEE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2581F8-46E9-8747-A93C-8830E87571CB}"/>
              </a:ext>
            </a:extLst>
          </p:cNvPr>
          <p:cNvSpPr>
            <a:spLocks noGrp="1"/>
          </p:cNvSpPr>
          <p:nvPr>
            <p:ph type="dt" sz="half" idx="10"/>
          </p:nvPr>
        </p:nvSpPr>
        <p:spPr/>
        <p:txBody>
          <a:bodyPr/>
          <a:lstStyle/>
          <a:p>
            <a:fld id="{33CACBEE-63F7-EB40-96DD-CB49FB4AFB69}" type="datetimeFigureOut">
              <a:rPr lang="en-US" smtClean="0"/>
              <a:t>4/21/19</a:t>
            </a:fld>
            <a:endParaRPr lang="en-US"/>
          </a:p>
        </p:txBody>
      </p:sp>
      <p:sp>
        <p:nvSpPr>
          <p:cNvPr id="4" name="Footer Placeholder 3">
            <a:extLst>
              <a:ext uri="{FF2B5EF4-FFF2-40B4-BE49-F238E27FC236}">
                <a16:creationId xmlns:a16="http://schemas.microsoft.com/office/drawing/2014/main" id="{0525136E-A504-2F46-98C5-1681D17307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5DEA92A-EC59-2346-A453-C369A9B26E15}"/>
              </a:ext>
            </a:extLst>
          </p:cNvPr>
          <p:cNvSpPr>
            <a:spLocks noGrp="1"/>
          </p:cNvSpPr>
          <p:nvPr>
            <p:ph type="sldNum" sz="quarter" idx="12"/>
          </p:nvPr>
        </p:nvSpPr>
        <p:spPr/>
        <p:txBody>
          <a:bodyPr/>
          <a:lstStyle/>
          <a:p>
            <a:fld id="{CA45C620-E340-5E45-93D8-F84160156BFB}" type="slidenum">
              <a:rPr lang="en-US" smtClean="0"/>
              <a:t>‹#›</a:t>
            </a:fld>
            <a:endParaRPr lang="en-US"/>
          </a:p>
        </p:txBody>
      </p:sp>
    </p:spTree>
    <p:extLst>
      <p:ext uri="{BB962C8B-B14F-4D97-AF65-F5344CB8AC3E}">
        <p14:creationId xmlns:p14="http://schemas.microsoft.com/office/powerpoint/2010/main" val="153168768"/>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7CC4B-1314-4F4E-800A-2A0F7DC8D6F3}"/>
              </a:ext>
            </a:extLst>
          </p:cNvPr>
          <p:cNvSpPr>
            <a:spLocks noGrp="1"/>
          </p:cNvSpPr>
          <p:nvPr>
            <p:ph type="dt" sz="half" idx="10"/>
          </p:nvPr>
        </p:nvSpPr>
        <p:spPr/>
        <p:txBody>
          <a:bodyPr/>
          <a:lstStyle/>
          <a:p>
            <a:fld id="{9B7EE7B1-A6C1-4E39-8665-A73ED03F32E1}" type="datetimeFigureOut">
              <a:rPr lang="en-US" smtClean="0"/>
              <a:pPr/>
              <a:t>4/21/19</a:t>
            </a:fld>
            <a:endParaRPr lang="en-US" dirty="0"/>
          </a:p>
        </p:txBody>
      </p:sp>
      <p:sp>
        <p:nvSpPr>
          <p:cNvPr id="3" name="Footer Placeholder 2">
            <a:extLst>
              <a:ext uri="{FF2B5EF4-FFF2-40B4-BE49-F238E27FC236}">
                <a16:creationId xmlns:a16="http://schemas.microsoft.com/office/drawing/2014/main" id="{AEF4061F-D57D-754F-9969-F2BA48F57F8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AD687F9-0E73-8A47-B45B-60DD6BE3CECB}"/>
              </a:ext>
            </a:extLst>
          </p:cNvPr>
          <p:cNvSpPr>
            <a:spLocks noGrp="1"/>
          </p:cNvSpPr>
          <p:nvPr>
            <p:ph type="sldNum" sz="quarter" idx="12"/>
          </p:nvPr>
        </p:nvSpPr>
        <p:spPr/>
        <p:txBody>
          <a:bodyPr/>
          <a:lstStyle/>
          <a:p>
            <a:fld id="{FE7A4BB3-E848-5A44-82DF-322201952CD8}" type="slidenum">
              <a:rPr lang="en-US" smtClean="0"/>
              <a:pPr/>
              <a:t>‹#›</a:t>
            </a:fld>
            <a:endParaRPr lang="en-US" dirty="0"/>
          </a:p>
        </p:txBody>
      </p:sp>
      <p:sp>
        <p:nvSpPr>
          <p:cNvPr id="5" name="Rectangle 4">
            <a:extLst>
              <a:ext uri="{FF2B5EF4-FFF2-40B4-BE49-F238E27FC236}">
                <a16:creationId xmlns:a16="http://schemas.microsoft.com/office/drawing/2014/main" id="{00BD09F2-A492-7148-BBC9-FA74494CF95E}"/>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69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C6E17-F78E-3742-BF23-D19F8B8E901C}"/>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B316C5EA-C520-B94B-872E-395F796C4169}"/>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E0BB8C-14F7-8B45-8C24-14D081E44BBA}"/>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a:extLst>
              <a:ext uri="{FF2B5EF4-FFF2-40B4-BE49-F238E27FC236}">
                <a16:creationId xmlns:a16="http://schemas.microsoft.com/office/drawing/2014/main" id="{65AF08CE-5B8A-544F-82A4-725E75F56D56}"/>
              </a:ext>
            </a:extLst>
          </p:cNvPr>
          <p:cNvSpPr>
            <a:spLocks noGrp="1"/>
          </p:cNvSpPr>
          <p:nvPr>
            <p:ph type="dt" sz="half" idx="10"/>
          </p:nvPr>
        </p:nvSpPr>
        <p:spPr/>
        <p:txBody>
          <a:bodyPr/>
          <a:lstStyle/>
          <a:p>
            <a:fld id="{33CACBEE-63F7-EB40-96DD-CB49FB4AFB69}" type="datetimeFigureOut">
              <a:rPr lang="en-US" smtClean="0"/>
              <a:t>4/21/19</a:t>
            </a:fld>
            <a:endParaRPr lang="en-US"/>
          </a:p>
        </p:txBody>
      </p:sp>
      <p:sp>
        <p:nvSpPr>
          <p:cNvPr id="6" name="Footer Placeholder 5">
            <a:extLst>
              <a:ext uri="{FF2B5EF4-FFF2-40B4-BE49-F238E27FC236}">
                <a16:creationId xmlns:a16="http://schemas.microsoft.com/office/drawing/2014/main" id="{37C4509E-56BC-7A46-869D-1E5C08C242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4C3CC2-F38B-2044-AADE-062BC762B2E4}"/>
              </a:ext>
            </a:extLst>
          </p:cNvPr>
          <p:cNvSpPr>
            <a:spLocks noGrp="1"/>
          </p:cNvSpPr>
          <p:nvPr>
            <p:ph type="sldNum" sz="quarter" idx="12"/>
          </p:nvPr>
        </p:nvSpPr>
        <p:spPr/>
        <p:txBody>
          <a:bodyPr/>
          <a:lstStyle/>
          <a:p>
            <a:fld id="{CA45C620-E340-5E45-93D8-F84160156BFB}" type="slidenum">
              <a:rPr lang="en-US" smtClean="0"/>
              <a:t>‹#›</a:t>
            </a:fld>
            <a:endParaRPr lang="en-US"/>
          </a:p>
        </p:txBody>
      </p:sp>
    </p:spTree>
    <p:extLst>
      <p:ext uri="{BB962C8B-B14F-4D97-AF65-F5344CB8AC3E}">
        <p14:creationId xmlns:p14="http://schemas.microsoft.com/office/powerpoint/2010/main" val="1111863468"/>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C494-167F-AA47-977D-32E2DCEFA80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E2FB495B-A4A6-FC40-8EA8-2544205D232C}"/>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a:extLst>
              <a:ext uri="{FF2B5EF4-FFF2-40B4-BE49-F238E27FC236}">
                <a16:creationId xmlns:a16="http://schemas.microsoft.com/office/drawing/2014/main" id="{F0ACF2B2-9D7B-4C44-A0B1-67316D9C2BA5}"/>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a:extLst>
              <a:ext uri="{FF2B5EF4-FFF2-40B4-BE49-F238E27FC236}">
                <a16:creationId xmlns:a16="http://schemas.microsoft.com/office/drawing/2014/main" id="{21476245-E14B-2749-A456-BA351980B9AB}"/>
              </a:ext>
            </a:extLst>
          </p:cNvPr>
          <p:cNvSpPr>
            <a:spLocks noGrp="1"/>
          </p:cNvSpPr>
          <p:nvPr>
            <p:ph type="dt" sz="half" idx="10"/>
          </p:nvPr>
        </p:nvSpPr>
        <p:spPr/>
        <p:txBody>
          <a:bodyPr/>
          <a:lstStyle/>
          <a:p>
            <a:fld id="{33CACBEE-63F7-EB40-96DD-CB49FB4AFB69}" type="datetimeFigureOut">
              <a:rPr lang="en-US" smtClean="0"/>
              <a:t>4/21/19</a:t>
            </a:fld>
            <a:endParaRPr lang="en-US"/>
          </a:p>
        </p:txBody>
      </p:sp>
      <p:sp>
        <p:nvSpPr>
          <p:cNvPr id="6" name="Footer Placeholder 5">
            <a:extLst>
              <a:ext uri="{FF2B5EF4-FFF2-40B4-BE49-F238E27FC236}">
                <a16:creationId xmlns:a16="http://schemas.microsoft.com/office/drawing/2014/main" id="{84262633-8E5F-4442-BD6A-2EBD84A0D0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A755321-0737-F14D-B335-12CE2471BAD4}"/>
              </a:ext>
            </a:extLst>
          </p:cNvPr>
          <p:cNvSpPr>
            <a:spLocks noGrp="1"/>
          </p:cNvSpPr>
          <p:nvPr>
            <p:ph type="sldNum" sz="quarter" idx="12"/>
          </p:nvPr>
        </p:nvSpPr>
        <p:spPr/>
        <p:txBody>
          <a:bodyPr/>
          <a:lstStyle/>
          <a:p>
            <a:fld id="{CA45C620-E340-5E45-93D8-F84160156BFB}" type="slidenum">
              <a:rPr lang="en-US" smtClean="0"/>
              <a:t>‹#›</a:t>
            </a:fld>
            <a:endParaRPr lang="en-US"/>
          </a:p>
        </p:txBody>
      </p:sp>
    </p:spTree>
    <p:extLst>
      <p:ext uri="{BB962C8B-B14F-4D97-AF65-F5344CB8AC3E}">
        <p14:creationId xmlns:p14="http://schemas.microsoft.com/office/powerpoint/2010/main" val="288119417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AB96-3A95-E04E-BE9E-5007069EC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80EED5-434F-7148-9142-79CB47E4084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EA25-D81A-D646-866B-FF9AB57EB3E5}"/>
              </a:ext>
            </a:extLst>
          </p:cNvPr>
          <p:cNvSpPr>
            <a:spLocks noGrp="1"/>
          </p:cNvSpPr>
          <p:nvPr>
            <p:ph type="dt" sz="half" idx="10"/>
          </p:nvPr>
        </p:nvSpPr>
        <p:spPr/>
        <p:txBody>
          <a:bodyPr/>
          <a:lstStyle/>
          <a:p>
            <a:fld id="{33CACBEE-63F7-EB40-96DD-CB49FB4AFB69}" type="datetimeFigureOut">
              <a:rPr lang="en-US" smtClean="0"/>
              <a:t>4/21/19</a:t>
            </a:fld>
            <a:endParaRPr lang="en-US"/>
          </a:p>
        </p:txBody>
      </p:sp>
      <p:sp>
        <p:nvSpPr>
          <p:cNvPr id="5" name="Footer Placeholder 4">
            <a:extLst>
              <a:ext uri="{FF2B5EF4-FFF2-40B4-BE49-F238E27FC236}">
                <a16:creationId xmlns:a16="http://schemas.microsoft.com/office/drawing/2014/main" id="{9BEC3166-91D5-AF4E-8919-D5222374BC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9E5FC6-7C9B-DF48-9753-5665C7336718}"/>
              </a:ext>
            </a:extLst>
          </p:cNvPr>
          <p:cNvSpPr>
            <a:spLocks noGrp="1"/>
          </p:cNvSpPr>
          <p:nvPr>
            <p:ph type="sldNum" sz="quarter" idx="12"/>
          </p:nvPr>
        </p:nvSpPr>
        <p:spPr/>
        <p:txBody>
          <a:bodyPr/>
          <a:lstStyle/>
          <a:p>
            <a:fld id="{CA45C620-E340-5E45-93D8-F84160156BFB}" type="slidenum">
              <a:rPr lang="en-US" smtClean="0"/>
              <a:t>‹#›</a:t>
            </a:fld>
            <a:endParaRPr lang="en-US"/>
          </a:p>
        </p:txBody>
      </p:sp>
    </p:spTree>
    <p:extLst>
      <p:ext uri="{BB962C8B-B14F-4D97-AF65-F5344CB8AC3E}">
        <p14:creationId xmlns:p14="http://schemas.microsoft.com/office/powerpoint/2010/main" val="2345513063"/>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81DF37-CB54-7D45-BC06-B6B60F17975D}"/>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16E864-ABDC-4240-94D3-B23F89D31CD2}"/>
              </a:ext>
            </a:extLst>
          </p:cNvPr>
          <p:cNvSpPr>
            <a:spLocks noGrp="1"/>
          </p:cNvSpPr>
          <p:nvPr>
            <p:ph type="body" orient="vert" idx="1"/>
          </p:nvPr>
        </p:nvSpPr>
        <p:spPr>
          <a:xfrm>
            <a:off x="1005840" y="438150"/>
            <a:ext cx="928116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430C7-0C51-7541-91D1-47541770EDD9}"/>
              </a:ext>
            </a:extLst>
          </p:cNvPr>
          <p:cNvSpPr>
            <a:spLocks noGrp="1"/>
          </p:cNvSpPr>
          <p:nvPr>
            <p:ph type="dt" sz="half" idx="10"/>
          </p:nvPr>
        </p:nvSpPr>
        <p:spPr/>
        <p:txBody>
          <a:bodyPr/>
          <a:lstStyle/>
          <a:p>
            <a:fld id="{33CACBEE-63F7-EB40-96DD-CB49FB4AFB69}" type="datetimeFigureOut">
              <a:rPr lang="en-US" smtClean="0"/>
              <a:t>4/21/19</a:t>
            </a:fld>
            <a:endParaRPr lang="en-US"/>
          </a:p>
        </p:txBody>
      </p:sp>
      <p:sp>
        <p:nvSpPr>
          <p:cNvPr id="5" name="Footer Placeholder 4">
            <a:extLst>
              <a:ext uri="{FF2B5EF4-FFF2-40B4-BE49-F238E27FC236}">
                <a16:creationId xmlns:a16="http://schemas.microsoft.com/office/drawing/2014/main" id="{9E884CAB-7A50-9540-9F8F-EFD0D7751B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6C213F-1E4B-0F4A-93E0-8F34D64DC65F}"/>
              </a:ext>
            </a:extLst>
          </p:cNvPr>
          <p:cNvSpPr>
            <a:spLocks noGrp="1"/>
          </p:cNvSpPr>
          <p:nvPr>
            <p:ph type="sldNum" sz="quarter" idx="12"/>
          </p:nvPr>
        </p:nvSpPr>
        <p:spPr/>
        <p:txBody>
          <a:bodyPr/>
          <a:lstStyle/>
          <a:p>
            <a:fld id="{CA45C620-E340-5E45-93D8-F84160156BFB}" type="slidenum">
              <a:rPr lang="en-US" smtClean="0"/>
              <a:t>‹#›</a:t>
            </a:fld>
            <a:endParaRPr lang="en-US"/>
          </a:p>
        </p:txBody>
      </p:sp>
    </p:spTree>
    <p:extLst>
      <p:ext uri="{BB962C8B-B14F-4D97-AF65-F5344CB8AC3E}">
        <p14:creationId xmlns:p14="http://schemas.microsoft.com/office/powerpoint/2010/main" val="1189576139"/>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8" name="Rectangle 7"/>
          <p:cNvSpPr/>
          <p:nvPr userDrawn="1"/>
        </p:nvSpPr>
        <p:spPr>
          <a:xfrm>
            <a:off x="0"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5" name="Footer Placeholder 4"/>
          <p:cNvSpPr>
            <a:spLocks noGrp="1"/>
          </p:cNvSpPr>
          <p:nvPr>
            <p:ph type="ftr" sz="quarter" idx="11"/>
          </p:nvPr>
        </p:nvSpPr>
        <p:spPr>
          <a:xfrm>
            <a:off x="4389120" y="7627621"/>
            <a:ext cx="5852160" cy="438150"/>
          </a:xfrm>
          <a:prstGeom prst="rect">
            <a:avLst/>
          </a:prstGeom>
        </p:spPr>
        <p:txBody>
          <a:bodyPr/>
          <a:lstStyle>
            <a:lvl1pPr>
              <a:defRPr>
                <a:solidFill>
                  <a:srgbClr val="707276"/>
                </a:solidFill>
              </a:defRPr>
            </a:lvl1pPr>
          </a:lstStyle>
          <a:p>
            <a:endParaRPr lang="en-US" dirty="0"/>
          </a:p>
        </p:txBody>
      </p:sp>
      <p:sp>
        <p:nvSpPr>
          <p:cNvPr id="12" name="Title Placeholder 1"/>
          <p:cNvSpPr>
            <a:spLocks noGrp="1"/>
          </p:cNvSpPr>
          <p:nvPr>
            <p:ph type="title"/>
          </p:nvPr>
        </p:nvSpPr>
        <p:spPr>
          <a:xfrm>
            <a:off x="438912" y="241402"/>
            <a:ext cx="10607040" cy="1042416"/>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3" name="Date Placeholder 3"/>
          <p:cNvSpPr>
            <a:spLocks noGrp="1"/>
          </p:cNvSpPr>
          <p:nvPr>
            <p:ph type="dt" sz="half" idx="2"/>
          </p:nvPr>
        </p:nvSpPr>
        <p:spPr>
          <a:xfrm>
            <a:off x="10972800" y="7627621"/>
            <a:ext cx="2560320" cy="438150"/>
          </a:xfrm>
          <a:prstGeom prst="rect">
            <a:avLst/>
          </a:prstGeom>
        </p:spPr>
        <p:txBody>
          <a:bodyPr vert="horz" lIns="0" tIns="0" rIns="0" bIns="0" rtlCol="0" anchor="ctr"/>
          <a:lstStyle>
            <a:lvl1pPr algn="r">
              <a:defRPr sz="1080">
                <a:solidFill>
                  <a:srgbClr val="707276"/>
                </a:solidFill>
                <a:latin typeface="Arial"/>
                <a:cs typeface="Arial"/>
              </a:defRPr>
            </a:lvl1pPr>
          </a:lstStyle>
          <a:p>
            <a:fld id="{D4C1E596-D5B8-2241-9187-5410D1C26F7C}" type="datetime4">
              <a:rPr lang="en-US" smtClean="0"/>
              <a:t>April 21, 2019</a:t>
            </a:fld>
            <a:endParaRPr lang="en-US" dirty="0"/>
          </a:p>
        </p:txBody>
      </p:sp>
      <p:sp>
        <p:nvSpPr>
          <p:cNvPr id="14" name="Slide Number Placeholder 5"/>
          <p:cNvSpPr>
            <a:spLocks noGrp="1"/>
          </p:cNvSpPr>
          <p:nvPr>
            <p:ph type="sldNum" sz="quarter" idx="4"/>
          </p:nvPr>
        </p:nvSpPr>
        <p:spPr>
          <a:xfrm>
            <a:off x="13986663" y="7627621"/>
            <a:ext cx="482803" cy="438150"/>
          </a:xfrm>
          <a:prstGeom prst="rect">
            <a:avLst/>
          </a:prstGeom>
        </p:spPr>
        <p:txBody>
          <a:bodyPr lIns="0" t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5" name="Straight Connector 14"/>
          <p:cNvCxnSpPr/>
          <p:nvPr userDrawn="1"/>
        </p:nvCxnSpPr>
        <p:spPr>
          <a:xfrm>
            <a:off x="13763608"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p:nvPr>
        </p:nvSpPr>
        <p:spPr>
          <a:xfrm>
            <a:off x="438912" y="1920240"/>
            <a:ext cx="13752576" cy="1670650"/>
          </a:xfrm>
        </p:spPr>
        <p:txBody>
          <a:bodyPr lIns="0" tIns="0" rIns="0" bIns="0">
            <a:sp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97065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4/21/19</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337373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rgbClr val="C8722E"/>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2.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73"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45" r:id="rId10"/>
    <p:sldLayoutId id="2147483746" r:id="rId11"/>
    <p:sldLayoutId id="2147483747" r:id="rId12"/>
    <p:sldLayoutId id="2147483748" r:id="rId13"/>
    <p:sldLayoutId id="2147483749" r:id="rId14"/>
    <p:sldLayoutId id="2147483750" r:id="rId15"/>
    <p:sldLayoutId id="2147483751" r:id="rId16"/>
    <p:sldLayoutId id="2147483783" r:id="rId17"/>
    <p:sldLayoutId id="2147483784" r:id="rId18"/>
    <p:sldLayoutId id="2147483785" r:id="rId19"/>
    <p:sldLayoutId id="2147483786" r:id="rId20"/>
    <p:sldLayoutId id="2147483787" r:id="rId21"/>
    <p:sldLayoutId id="2147483788" r:id="rId22"/>
    <p:sldLayoutId id="2147483789" r:id="rId23"/>
    <p:sldLayoutId id="2147483859" r:id="rId24"/>
    <p:sldLayoutId id="2147483860" r:id="rId25"/>
    <p:sldLayoutId id="2147483861" r:id="rId26"/>
    <p:sldLayoutId id="2147483862" r:id="rId27"/>
    <p:sldLayoutId id="2147483863" r:id="rId28"/>
    <p:sldLayoutId id="2147483864" r:id="rId29"/>
    <p:sldLayoutId id="2147483865" r:id="rId30"/>
    <p:sldLayoutId id="2147483878" r:id="rId31"/>
    <p:sldLayoutId id="2147483879" r:id="rId32"/>
    <p:sldLayoutId id="2147483880" r:id="rId33"/>
    <p:sldLayoutId id="2147483881" r:id="rId34"/>
    <p:sldLayoutId id="2147483882" r:id="rId35"/>
    <p:sldLayoutId id="2147483883" r:id="rId36"/>
    <p:sldLayoutId id="2147483884" r:id="rId37"/>
    <p:sldLayoutId id="2147483897" r:id="rId38"/>
    <p:sldLayoutId id="2147483898" r:id="rId39"/>
    <p:sldLayoutId id="2147483899" r:id="rId40"/>
    <p:sldLayoutId id="2147483900" r:id="rId41"/>
    <p:sldLayoutId id="2147483901" r:id="rId42"/>
    <p:sldLayoutId id="2147483902" r:id="rId43"/>
    <p:sldLayoutId id="2147483903" r:id="rId44"/>
    <p:sldLayoutId id="2147483954" r:id="rId45"/>
    <p:sldLayoutId id="2147483955" r:id="rId46"/>
    <p:sldLayoutId id="2147483956" r:id="rId47"/>
    <p:sldLayoutId id="2147483957" r:id="rId48"/>
    <p:sldLayoutId id="2147483958" r:id="rId49"/>
    <p:sldLayoutId id="2147483959" r:id="rId50"/>
    <p:sldLayoutId id="2147483960" r:id="rId51"/>
    <p:sldLayoutId id="2147484004" r:id="rId52"/>
    <p:sldLayoutId id="2147484005" r:id="rId53"/>
    <p:sldLayoutId id="2147484006" r:id="rId54"/>
    <p:sldLayoutId id="2147484007" r:id="rId55"/>
    <p:sldLayoutId id="2147484008" r:id="rId56"/>
    <p:sldLayoutId id="2147484009" r:id="rId57"/>
    <p:sldLayoutId id="2147484010" r:id="rId58"/>
    <p:sldLayoutId id="2147484200" r:id="rId59"/>
    <p:sldLayoutId id="2147484201" r:id="rId60"/>
    <p:sldLayoutId id="2147484202" r:id="rId61"/>
    <p:sldLayoutId id="2147484203" r:id="rId62"/>
    <p:sldLayoutId id="2147484204" r:id="rId63"/>
    <p:sldLayoutId id="2147484205" r:id="rId64"/>
    <p:sldLayoutId id="2147484206" r:id="rId65"/>
    <p:sldLayoutId id="2147484469" r:id="rId66"/>
    <p:sldLayoutId id="2147484470" r:id="rId67"/>
    <p:sldLayoutId id="2147484471" r:id="rId68"/>
    <p:sldLayoutId id="2147484472" r:id="rId69"/>
    <p:sldLayoutId id="2147484473" r:id="rId7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F33A50-0F72-4D42-B111-393F7E927209}"/>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D47E00-8111-E54E-A58C-C11820C28783}"/>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45B55-A787-4140-B680-F77D49C5A11E}"/>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33CACBEE-63F7-EB40-96DD-CB49FB4AFB69}" type="datetimeFigureOut">
              <a:rPr lang="en-US" smtClean="0"/>
              <a:t>4/21/19</a:t>
            </a:fld>
            <a:endParaRPr lang="en-US"/>
          </a:p>
        </p:txBody>
      </p:sp>
      <p:sp>
        <p:nvSpPr>
          <p:cNvPr id="5" name="Footer Placeholder 4">
            <a:extLst>
              <a:ext uri="{FF2B5EF4-FFF2-40B4-BE49-F238E27FC236}">
                <a16:creationId xmlns:a16="http://schemas.microsoft.com/office/drawing/2014/main" id="{96B58489-61DF-EF4B-B5B2-F98CC71FFA17}"/>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63E8AFB-28E9-A640-BBA2-FB41618A6828}"/>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CA45C620-E340-5E45-93D8-F84160156BFB}" type="slidenum">
              <a:rPr lang="en-US" smtClean="0"/>
              <a:t>‹#›</a:t>
            </a:fld>
            <a:endParaRPr lang="en-US"/>
          </a:p>
        </p:txBody>
      </p:sp>
      <p:sp>
        <p:nvSpPr>
          <p:cNvPr id="7" name="Rectangle 6">
            <a:extLst>
              <a:ext uri="{FF2B5EF4-FFF2-40B4-BE49-F238E27FC236}">
                <a16:creationId xmlns:a16="http://schemas.microsoft.com/office/drawing/2014/main" id="{98633DDE-9E15-6B45-9C8D-4F9C17A81B33}"/>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FCF7CD9-7A79-2849-BC18-6FBD05118EC0}"/>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spTree>
    <p:extLst>
      <p:ext uri="{BB962C8B-B14F-4D97-AF65-F5344CB8AC3E}">
        <p14:creationId xmlns:p14="http://schemas.microsoft.com/office/powerpoint/2010/main" val="2329453809"/>
      </p:ext>
    </p:extLst>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 id="2147484731" r:id="rId12"/>
    <p:sldLayoutId id="214748473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3.jpeg"/><Relationship Id="rId7" Type="http://schemas.openxmlformats.org/officeDocument/2006/relationships/image" Target="../media/image6.png"/><Relationship Id="rId2" Type="http://schemas.openxmlformats.org/officeDocument/2006/relationships/image" Target="../media/image32.jpeg"/><Relationship Id="rId1" Type="http://schemas.openxmlformats.org/officeDocument/2006/relationships/slideLayout" Target="../slideLayouts/slideLayout82.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8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8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3.xml"/><Relationship Id="rId5" Type="http://schemas.openxmlformats.org/officeDocument/2006/relationships/image" Target="../media/image44.emf"/><Relationship Id="rId4" Type="http://schemas.openxmlformats.org/officeDocument/2006/relationships/image" Target="../media/image43.emf"/></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oleObject" Target="../embeddings/oleObject2.bin"/><Relationship Id="rId3" Type="http://schemas.openxmlformats.org/officeDocument/2006/relationships/slideLayout" Target="../slideLayouts/slideLayout83.xml"/><Relationship Id="rId7" Type="http://schemas.openxmlformats.org/officeDocument/2006/relationships/image" Target="../media/image7.png"/><Relationship Id="rId12" Type="http://schemas.openxmlformats.org/officeDocument/2006/relationships/image" Target="../media/image11.wmf"/><Relationship Id="rId2" Type="http://schemas.openxmlformats.org/officeDocument/2006/relationships/tags" Target="../tags/tag1.xml"/><Relationship Id="rId16" Type="http://schemas.openxmlformats.org/officeDocument/2006/relationships/image" Target="../media/image13.wmf"/><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oleObject" Target="../embeddings/oleObject1.bin"/><Relationship Id="rId5" Type="http://schemas.openxmlformats.org/officeDocument/2006/relationships/image" Target="../media/image5.png"/><Relationship Id="rId15" Type="http://schemas.openxmlformats.org/officeDocument/2006/relationships/oleObject" Target="../embeddings/oleObject3.bin"/><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9.png"/><Relationship Id="rId14" Type="http://schemas.openxmlformats.org/officeDocument/2006/relationships/image" Target="../media/image12.wmf"/></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7.wmf"/><Relationship Id="rId2" Type="http://schemas.openxmlformats.org/officeDocument/2006/relationships/slideLayout" Target="../slideLayouts/slideLayout83.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9.wmf"/><Relationship Id="rId2" Type="http://schemas.openxmlformats.org/officeDocument/2006/relationships/slideLayout" Target="../slideLayouts/slideLayout83.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50.emf"/><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3.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6.wmf"/><Relationship Id="rId2" Type="http://schemas.openxmlformats.org/officeDocument/2006/relationships/slideLayout" Target="../slideLayouts/slideLayout83.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52.emf"/><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9.png"/><Relationship Id="rId1" Type="http://schemas.openxmlformats.org/officeDocument/2006/relationships/slideLayout" Target="../slideLayouts/slideLayout83.xml"/><Relationship Id="rId4" Type="http://schemas.openxmlformats.org/officeDocument/2006/relationships/image" Target="../media/image54.emf"/></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8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9.png"/><Relationship Id="rId1" Type="http://schemas.openxmlformats.org/officeDocument/2006/relationships/slideLayout" Target="../slideLayouts/slideLayout83.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3.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9.png"/><Relationship Id="rId3" Type="http://schemas.openxmlformats.org/officeDocument/2006/relationships/slideLayout" Target="../slideLayouts/slideLayout83.xml"/><Relationship Id="rId7" Type="http://schemas.openxmlformats.org/officeDocument/2006/relationships/oleObject" Target="../embeddings/oleObject5.bin"/><Relationship Id="rId12" Type="http://schemas.openxmlformats.org/officeDocument/2006/relationships/image" Target="../media/image18.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5.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17.wmf"/><Relationship Id="rId4" Type="http://schemas.openxmlformats.org/officeDocument/2006/relationships/notesSlide" Target="../notesSlides/notesSlide3.xml"/><Relationship Id="rId9"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3.xml"/><Relationship Id="rId1" Type="http://schemas.openxmlformats.org/officeDocument/2006/relationships/tags" Target="../tags/tag3.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5.xml"/><Relationship Id="rId7" Type="http://schemas.openxmlformats.org/officeDocument/2006/relationships/image" Target="../media/image23.emf"/><Relationship Id="rId2" Type="http://schemas.openxmlformats.org/officeDocument/2006/relationships/slideLayout" Target="../slideLayouts/slideLayout8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22.emf"/><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2.xml"/><Relationship Id="rId5" Type="http://schemas.openxmlformats.org/officeDocument/2006/relationships/image" Target="../media/image27.jp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8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F731220A-DBEA-0243-9CB5-5A7D131A4C56}"/>
              </a:ext>
            </a:extLst>
          </p:cNvPr>
          <p:cNvSpPr>
            <a:spLocks noGrp="1"/>
          </p:cNvSpPr>
          <p:nvPr>
            <p:ph type="subTitle" idx="1"/>
          </p:nvPr>
        </p:nvSpPr>
        <p:spPr>
          <a:xfrm>
            <a:off x="3507440" y="2127886"/>
            <a:ext cx="9629856" cy="1986914"/>
          </a:xfrm>
        </p:spPr>
        <p:txBody>
          <a:bodyPr/>
          <a:lstStyle/>
          <a:p>
            <a:pPr algn="l"/>
            <a:r>
              <a:rPr lang="en-US" sz="3200" dirty="0"/>
              <a:t>Philip Rasch, Karthik </a:t>
            </a:r>
            <a:r>
              <a:rPr lang="en-US" sz="3200" dirty="0" err="1"/>
              <a:t>Balaguru</a:t>
            </a:r>
            <a:r>
              <a:rPr lang="en-US" sz="3200" dirty="0"/>
              <a:t>,  </a:t>
            </a:r>
            <a:r>
              <a:rPr lang="en-US" sz="3200" dirty="0" err="1"/>
              <a:t>Zhe</a:t>
            </a:r>
            <a:r>
              <a:rPr lang="en-US" sz="3200" dirty="0"/>
              <a:t> Feng, Andrew Geiss, </a:t>
            </a:r>
            <a:br>
              <a:rPr lang="en-US" sz="3200" dirty="0"/>
            </a:br>
            <a:r>
              <a:rPr lang="en-US" sz="3200" dirty="0"/>
              <a:t>Samson Hagos, Joseph Hardin, </a:t>
            </a:r>
            <a:r>
              <a:rPr lang="en-US" sz="3200" dirty="0" err="1"/>
              <a:t>Wenwei</a:t>
            </a:r>
            <a:r>
              <a:rPr lang="en-US" sz="3200" dirty="0"/>
              <a:t> Xu</a:t>
            </a:r>
          </a:p>
          <a:p>
            <a:endParaRPr lang="en-US" dirty="0"/>
          </a:p>
        </p:txBody>
      </p:sp>
      <p:sp>
        <p:nvSpPr>
          <p:cNvPr id="14" name="Title 2">
            <a:extLst>
              <a:ext uri="{FF2B5EF4-FFF2-40B4-BE49-F238E27FC236}">
                <a16:creationId xmlns:a16="http://schemas.microsoft.com/office/drawing/2014/main" id="{A127845B-56CC-A446-A7FB-414D813FA4F5}"/>
              </a:ext>
            </a:extLst>
          </p:cNvPr>
          <p:cNvSpPr txBox="1">
            <a:spLocks/>
          </p:cNvSpPr>
          <p:nvPr/>
        </p:nvSpPr>
        <p:spPr>
          <a:xfrm>
            <a:off x="3084107" y="345690"/>
            <a:ext cx="11424842" cy="1558138"/>
          </a:xfrm>
          <a:prstGeom prst="rect">
            <a:avLst/>
          </a:prstGeom>
        </p:spPr>
        <p:txBody>
          <a:bodyPr vert="horz" lIns="91440" tIns="45720" rIns="91440" bIns="45720" rtlCol="0" anchor="b">
            <a:noAutofit/>
          </a:bodyPr>
          <a:lstStyle>
            <a:lvl1pPr algn="ctr" defTabSz="1097280" rtl="0" eaLnBrk="1" latinLnBrk="0" hangingPunct="1">
              <a:lnSpc>
                <a:spcPct val="90000"/>
              </a:lnSpc>
              <a:spcBef>
                <a:spcPct val="0"/>
              </a:spcBef>
              <a:buNone/>
              <a:defRPr sz="7200" kern="1200">
                <a:solidFill>
                  <a:schemeClr val="tx1"/>
                </a:solidFill>
                <a:latin typeface="+mj-lt"/>
                <a:ea typeface="+mj-ea"/>
                <a:cs typeface="+mj-cs"/>
              </a:defRPr>
            </a:lvl1pPr>
          </a:lstStyle>
          <a:p>
            <a:pPr algn="l"/>
            <a:r>
              <a:rPr lang="en-US" sz="4800" b="1" dirty="0">
                <a:solidFill>
                  <a:schemeClr val="accent2"/>
                </a:solidFill>
              </a:rPr>
              <a:t>Recent Application of Machine Learning Techniques to Environmental Science at PNNL</a:t>
            </a:r>
          </a:p>
        </p:txBody>
      </p:sp>
      <p:sp>
        <p:nvSpPr>
          <p:cNvPr id="17" name="Rectangle 16">
            <a:extLst>
              <a:ext uri="{FF2B5EF4-FFF2-40B4-BE49-F238E27FC236}">
                <a16:creationId xmlns:a16="http://schemas.microsoft.com/office/drawing/2014/main" id="{B01E24D7-C666-014C-B372-7E71A8913034}"/>
              </a:ext>
            </a:extLst>
          </p:cNvPr>
          <p:cNvSpPr/>
          <p:nvPr/>
        </p:nvSpPr>
        <p:spPr>
          <a:xfrm>
            <a:off x="6248400" y="3634682"/>
            <a:ext cx="7138720" cy="2913618"/>
          </a:xfrm>
          <a:prstGeom prst="rect">
            <a:avLst/>
          </a:prstGeom>
        </p:spPr>
        <p:txBody>
          <a:bodyPr wrap="square">
            <a:spAutoFit/>
          </a:bodyPr>
          <a:lstStyle/>
          <a:p>
            <a:pPr marL="411480" indent="-411480" defTabSz="548640" eaLnBrk="0" hangingPunct="0">
              <a:spcAft>
                <a:spcPts val="1440"/>
              </a:spcAft>
              <a:buClr>
                <a:srgbClr val="800080"/>
              </a:buClr>
              <a:buBlip>
                <a:blip r:embed="rId5"/>
              </a:buBlip>
              <a:defRPr/>
            </a:pPr>
            <a:r>
              <a:rPr lang="en-US" sz="3200" b="1" dirty="0">
                <a:latin typeface="Calibri" panose="020F0502020204030204" pitchFamily="34" charset="0"/>
                <a:cs typeface="Calibri" panose="020F0502020204030204" pitchFamily="34" charset="0"/>
              </a:rPr>
              <a:t>A Machine Learning Assisted Cloud Parameterization. </a:t>
            </a:r>
            <a:endParaRPr lang="en-US" sz="3200" b="1" dirty="0">
              <a:latin typeface="Calibri" panose="020F0502020204030204" pitchFamily="34" charset="0"/>
              <a:ea typeface="ＭＳ Ｐゴシック" charset="-128"/>
              <a:cs typeface="Calibri" panose="020F0502020204030204" pitchFamily="34" charset="0"/>
            </a:endParaRPr>
          </a:p>
          <a:p>
            <a:pPr marL="411480" indent="-411480" defTabSz="548640" eaLnBrk="0" hangingPunct="0">
              <a:spcAft>
                <a:spcPts val="1440"/>
              </a:spcAft>
              <a:buClr>
                <a:srgbClr val="800080"/>
              </a:buClr>
              <a:buBlip>
                <a:blip r:embed="rId5"/>
              </a:buBlip>
              <a:defRPr/>
            </a:pPr>
            <a:r>
              <a:rPr lang="en-US" sz="3200" b="1" dirty="0">
                <a:latin typeface="Calibri" panose="020F0502020204030204" pitchFamily="34" charset="0"/>
                <a:ea typeface="ＭＳ Ｐゴシック" charset="-128"/>
                <a:cs typeface="Calibri" panose="020F0502020204030204" pitchFamily="34" charset="0"/>
              </a:rPr>
              <a:t>Predicting Hurricane Intensification using Deep Neural Networks</a:t>
            </a:r>
          </a:p>
          <a:p>
            <a:pPr marL="411480" indent="-411480" defTabSz="548640" eaLnBrk="0" hangingPunct="0">
              <a:spcAft>
                <a:spcPts val="1440"/>
              </a:spcAft>
              <a:buClr>
                <a:srgbClr val="800080"/>
              </a:buClr>
              <a:buBlip>
                <a:blip r:embed="rId5"/>
              </a:buBlip>
              <a:defRPr/>
            </a:pPr>
            <a:r>
              <a:rPr lang="en-US" sz="3200" b="1" dirty="0">
                <a:latin typeface="Calibri" panose="020F0502020204030204" pitchFamily="34" charset="0"/>
                <a:cs typeface="Calibri" panose="020F0502020204030204" pitchFamily="34" charset="0"/>
              </a:rPr>
              <a:t>Analyze and Reconstruct Radar Data</a:t>
            </a:r>
          </a:p>
        </p:txBody>
      </p:sp>
      <p:pic>
        <p:nvPicPr>
          <p:cNvPr id="18" name="cpolcells_demo.mp4">
            <a:hlinkClick r:id="" action="ppaction://media"/>
            <a:extLst>
              <a:ext uri="{FF2B5EF4-FFF2-40B4-BE49-F238E27FC236}">
                <a16:creationId xmlns:a16="http://schemas.microsoft.com/office/drawing/2014/main" id="{95F6B3E5-48FC-6B4D-8E2D-E88B4D40EF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3243274"/>
            <a:ext cx="5795810" cy="4822397"/>
          </a:xfrm>
          <a:prstGeom prst="rect">
            <a:avLst/>
          </a:prstGeom>
        </p:spPr>
      </p:pic>
    </p:spTree>
    <p:extLst>
      <p:ext uri="{BB962C8B-B14F-4D97-AF65-F5344CB8AC3E}">
        <p14:creationId xmlns:p14="http://schemas.microsoft.com/office/powerpoint/2010/main" val="376469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repeatCount="indefinite" fill="hold" display="0">
                  <p:stCondLst>
                    <p:cond delay="indefinite"/>
                  </p:stCondLst>
                </p:cTn>
                <p:tgtEl>
                  <p:spTgt spid="1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4680" y="224469"/>
            <a:ext cx="10607040" cy="1042416"/>
          </a:xfrm>
        </p:spPr>
        <p:txBody>
          <a:bodyPr/>
          <a:lstStyle/>
          <a:p>
            <a:r>
              <a:rPr lang="en-US" sz="4000" dirty="0">
                <a:solidFill>
                  <a:srgbClr val="C67126"/>
                </a:solidFill>
              </a:rPr>
              <a:t>Using Unsupervised Machine Learning Models to Predict Anomalous Data Quality Periods</a:t>
            </a:r>
          </a:p>
        </p:txBody>
      </p:sp>
      <p:sp>
        <p:nvSpPr>
          <p:cNvPr id="3" name="Content Placeholder 2"/>
          <p:cNvSpPr>
            <a:spLocks noGrp="1"/>
          </p:cNvSpPr>
          <p:nvPr>
            <p:ph idx="1"/>
          </p:nvPr>
        </p:nvSpPr>
        <p:spPr>
          <a:xfrm>
            <a:off x="3300984" y="3012814"/>
            <a:ext cx="10314432" cy="4567532"/>
          </a:xfrm>
        </p:spPr>
        <p:txBody>
          <a:bodyPr/>
          <a:lstStyle/>
          <a:p>
            <a:r>
              <a:rPr lang="en-US" dirty="0"/>
              <a:t>Utilize a variation on unsupervised clustering.</a:t>
            </a:r>
          </a:p>
          <a:p>
            <a:r>
              <a:rPr lang="en-US" dirty="0"/>
              <a:t>Break data up into N statistically different groups</a:t>
            </a:r>
          </a:p>
          <a:p>
            <a:pPr lvl="1"/>
            <a:r>
              <a:rPr lang="en-US" dirty="0"/>
              <a:t>Not predefined, but data driven</a:t>
            </a:r>
          </a:p>
          <a:p>
            <a:r>
              <a:rPr lang="en-US" dirty="0"/>
              <a:t>Clusters represent statistical modes of operational returns.</a:t>
            </a:r>
          </a:p>
          <a:p>
            <a:r>
              <a:rPr lang="en-US" dirty="0"/>
              <a:t>Use out of cluster distances to detect anomalies.</a:t>
            </a:r>
          </a:p>
          <a:p>
            <a:endParaRPr lang="en-US" dirty="0"/>
          </a:p>
          <a:p>
            <a:r>
              <a:rPr lang="en-US" dirty="0"/>
              <a:t>One of the largest challenges in unsupervised clustering:</a:t>
            </a:r>
          </a:p>
          <a:p>
            <a:pPr lvl="1"/>
            <a:r>
              <a:rPr lang="en-US" dirty="0"/>
              <a:t>You can’t force certain clusters. </a:t>
            </a:r>
          </a:p>
          <a:p>
            <a:pPr lvl="1"/>
            <a:r>
              <a:rPr lang="en-US" dirty="0"/>
              <a:t>You can always find N clusters. Doesn’t mean they are statistically independent.</a:t>
            </a:r>
          </a:p>
          <a:p>
            <a:pPr lvl="1"/>
            <a:endParaRPr lang="en-US" dirty="0"/>
          </a:p>
        </p:txBody>
      </p:sp>
      <p:sp>
        <p:nvSpPr>
          <p:cNvPr id="4" name="Date Placeholder 3"/>
          <p:cNvSpPr>
            <a:spLocks noGrp="1"/>
          </p:cNvSpPr>
          <p:nvPr>
            <p:ph type="dt" sz="half" idx="10"/>
          </p:nvPr>
        </p:nvSpPr>
        <p:spPr>
          <a:xfrm>
            <a:off x="6858000" y="6356350"/>
            <a:ext cx="1600200"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9EE14-A1DB-BF4D-A292-A7F1FE5EFEC9}" type="datetime1">
              <a:rPr lang="en-US" smtClean="0"/>
              <a:pPr/>
              <a:t>4/21/19</a:t>
            </a:fld>
            <a:endParaRPr lang="en-US" dirty="0"/>
          </a:p>
        </p:txBody>
      </p:sp>
      <p:sp>
        <p:nvSpPr>
          <p:cNvPr id="6" name="Slide Number Placeholder 5"/>
          <p:cNvSpPr>
            <a:spLocks noGrp="1"/>
          </p:cNvSpPr>
          <p:nvPr>
            <p:ph type="sldNum" sz="quarter" idx="13"/>
          </p:nvPr>
        </p:nvSpPr>
        <p:spPr>
          <a:xfrm>
            <a:off x="8741664" y="6356350"/>
            <a:ext cx="301752"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mtClean="0"/>
              <a:pPr/>
              <a:t>10</a:t>
            </a:fld>
            <a:endParaRPr lang="en-US" dirty="0"/>
          </a:p>
        </p:txBody>
      </p:sp>
      <p:pic>
        <p:nvPicPr>
          <p:cNvPr id="7" name="Picture 2" descr="ahantesh-Photo">
            <a:extLst>
              <a:ext uri="{FF2B5EF4-FFF2-40B4-BE49-F238E27FC236}">
                <a16:creationId xmlns:a16="http://schemas.microsoft.com/office/drawing/2014/main" id="{0A0CE960-3231-0544-A4E7-71AB5BB1C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10" y="5014834"/>
            <a:ext cx="1153074" cy="17296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SC_0079">
            <a:extLst>
              <a:ext uri="{FF2B5EF4-FFF2-40B4-BE49-F238E27FC236}">
                <a16:creationId xmlns:a16="http://schemas.microsoft.com/office/drawing/2014/main" id="{C21899B3-B8D1-2246-99C6-C075A2EACF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06" r="20778"/>
          <a:stretch/>
        </p:blipFill>
        <p:spPr bwMode="auto">
          <a:xfrm>
            <a:off x="102110" y="6715540"/>
            <a:ext cx="1601434" cy="17296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mage result for nitin bharadwaj pnnl">
            <a:extLst>
              <a:ext uri="{FF2B5EF4-FFF2-40B4-BE49-F238E27FC236}">
                <a16:creationId xmlns:a16="http://schemas.microsoft.com/office/drawing/2014/main" id="{A1BD2B0C-A42D-0D4D-9097-75BEFB9AA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10" y="3314128"/>
            <a:ext cx="1724948" cy="1724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mage result for joseph hardin pnnl">
            <a:extLst>
              <a:ext uri="{FF2B5EF4-FFF2-40B4-BE49-F238E27FC236}">
                <a16:creationId xmlns:a16="http://schemas.microsoft.com/office/drawing/2014/main" id="{A2933E1E-AECD-B64C-8CAF-F959352000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981"/>
          <a:stretch/>
        </p:blipFill>
        <p:spPr bwMode="auto">
          <a:xfrm>
            <a:off x="102110" y="1535604"/>
            <a:ext cx="1517903" cy="1743560"/>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16">
            <a:extLst>
              <a:ext uri="{FF2B5EF4-FFF2-40B4-BE49-F238E27FC236}">
                <a16:creationId xmlns:a16="http://schemas.microsoft.com/office/drawing/2014/main" id="{04971B46-A083-0742-B449-6FEE2FAD57EB}"/>
              </a:ext>
            </a:extLst>
          </p:cNvPr>
          <p:cNvSpPr txBox="1">
            <a:spLocks/>
          </p:cNvSpPr>
          <p:nvPr/>
        </p:nvSpPr>
        <p:spPr>
          <a:xfrm>
            <a:off x="3300984" y="1433126"/>
            <a:ext cx="10314432" cy="548640"/>
          </a:xfrm>
          <a:prstGeom prst="rect">
            <a:avLst/>
          </a:prstGeom>
        </p:spPr>
        <p:txBody>
          <a:bodyPr vert="horz" lIns="0" tIns="0" rIns="0" bIns="0" rtlCol="0">
            <a:normAutofit fontScale="92500"/>
          </a:bodyPr>
          <a:lstStyle>
            <a:lvl1pPr marL="411480" indent="-411480" algn="l" defTabSz="1097280" rtl="0" eaLnBrk="1" latinLnBrk="0" hangingPunct="1">
              <a:lnSpc>
                <a:spcPct val="90000"/>
              </a:lnSpc>
              <a:spcBef>
                <a:spcPts val="1200"/>
              </a:spcBef>
              <a:buSzPct val="100000"/>
              <a:buFontTx/>
              <a:buBlip>
                <a:blip r:embed="rId6"/>
              </a:buBlip>
              <a:defRPr sz="2400" kern="1200">
                <a:solidFill>
                  <a:schemeClr val="tx1"/>
                </a:solidFill>
                <a:latin typeface="Arial"/>
                <a:ea typeface="+mn-ea"/>
                <a:cs typeface="Arial"/>
              </a:defRPr>
            </a:lvl1pPr>
            <a:lvl2pPr marL="891540" indent="-342900" algn="l" defTabSz="1097280" rtl="0" eaLnBrk="1" latinLnBrk="0" hangingPunct="1">
              <a:lnSpc>
                <a:spcPct val="90000"/>
              </a:lnSpc>
              <a:spcBef>
                <a:spcPts val="600"/>
              </a:spcBef>
              <a:buSzPct val="100000"/>
              <a:buFontTx/>
              <a:buBlip>
                <a:blip r:embed="rId7"/>
              </a:buBlip>
              <a:defRPr sz="2160" kern="1200">
                <a:solidFill>
                  <a:schemeClr val="tx1"/>
                </a:solidFill>
                <a:latin typeface="Arial"/>
                <a:ea typeface="+mn-ea"/>
                <a:cs typeface="Arial"/>
              </a:defRPr>
            </a:lvl2pPr>
            <a:lvl3pPr marL="1371600" indent="-274320" algn="l" defTabSz="1097280" rtl="0" eaLnBrk="1" latinLnBrk="0" hangingPunct="1">
              <a:lnSpc>
                <a:spcPct val="90000"/>
              </a:lnSpc>
              <a:spcBef>
                <a:spcPts val="600"/>
              </a:spcBef>
              <a:buSzPct val="100000"/>
              <a:buFontTx/>
              <a:buBlip>
                <a:blip r:embed="rId8"/>
              </a:buBlip>
              <a:defRPr sz="1920" kern="1200">
                <a:solidFill>
                  <a:schemeClr val="tx1"/>
                </a:solidFill>
                <a:latin typeface="Arial"/>
                <a:ea typeface="+mn-ea"/>
                <a:cs typeface="Arial"/>
              </a:defRPr>
            </a:lvl3pPr>
            <a:lvl4pPr marL="1920240" indent="-274320" algn="l" defTabSz="1097280" rtl="0" eaLnBrk="1" latinLnBrk="0" hangingPunct="1">
              <a:lnSpc>
                <a:spcPct val="90000"/>
              </a:lnSpc>
              <a:spcBef>
                <a:spcPts val="600"/>
              </a:spcBef>
              <a:buSzPct val="100000"/>
              <a:buFontTx/>
              <a:buBlip>
                <a:blip r:embed="rId9"/>
              </a:buBlip>
              <a:defRPr sz="1680" kern="1200">
                <a:solidFill>
                  <a:schemeClr val="tx1"/>
                </a:solidFill>
                <a:latin typeface="Arial"/>
                <a:ea typeface="+mn-ea"/>
                <a:cs typeface="Arial"/>
              </a:defRPr>
            </a:lvl4pPr>
            <a:lvl5pPr marL="2468880" indent="-274320" algn="l" defTabSz="1097280" rtl="0" eaLnBrk="1" latinLnBrk="0" hangingPunct="1">
              <a:lnSpc>
                <a:spcPct val="90000"/>
              </a:lnSpc>
              <a:spcBef>
                <a:spcPts val="600"/>
              </a:spcBef>
              <a:buSzPct val="100000"/>
              <a:buFontTx/>
              <a:buBlip>
                <a:blip r:embed="rId6"/>
              </a:buBlip>
              <a:defRPr sz="1680" kern="1200">
                <a:solidFill>
                  <a:schemeClr val="tx1"/>
                </a:solidFill>
                <a:latin typeface="Arial"/>
                <a:ea typeface="+mn-ea"/>
                <a:cs typeface="Arial"/>
              </a:defRPr>
            </a:lvl5pPr>
            <a:lvl6pPr marL="2743200"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dirty="0">
                <a:solidFill>
                  <a:srgbClr val="C67126"/>
                </a:solidFill>
              </a:rPr>
              <a:t>Joseph C hardin</a:t>
            </a:r>
            <a:r>
              <a:rPr lang="en-US" baseline="30000" dirty="0">
                <a:solidFill>
                  <a:srgbClr val="C67126"/>
                </a:solidFill>
              </a:rPr>
              <a:t>1</a:t>
            </a:r>
            <a:r>
              <a:rPr lang="en-US" dirty="0">
                <a:solidFill>
                  <a:srgbClr val="C67126"/>
                </a:solidFill>
              </a:rPr>
              <a:t>, Nitin Bharadwaj</a:t>
            </a:r>
            <a:r>
              <a:rPr lang="en-US" baseline="30000" dirty="0">
                <a:solidFill>
                  <a:srgbClr val="C67126"/>
                </a:solidFill>
              </a:rPr>
              <a:t>1</a:t>
            </a:r>
            <a:r>
              <a:rPr lang="en-US" dirty="0">
                <a:solidFill>
                  <a:srgbClr val="C67126"/>
                </a:solidFill>
              </a:rPr>
              <a:t>, </a:t>
            </a:r>
            <a:r>
              <a:rPr lang="en-US" dirty="0" err="1">
                <a:solidFill>
                  <a:srgbClr val="C67126"/>
                </a:solidFill>
              </a:rPr>
              <a:t>Mahantesh</a:t>
            </a:r>
            <a:r>
              <a:rPr lang="en-US" dirty="0">
                <a:solidFill>
                  <a:srgbClr val="C67126"/>
                </a:solidFill>
              </a:rPr>
              <a:t> HalapPanavar</a:t>
            </a:r>
            <a:r>
              <a:rPr lang="en-US" baseline="30000" dirty="0">
                <a:solidFill>
                  <a:srgbClr val="C67126"/>
                </a:solidFill>
              </a:rPr>
              <a:t>1</a:t>
            </a:r>
            <a:r>
              <a:rPr lang="en-US" dirty="0">
                <a:solidFill>
                  <a:srgbClr val="C67126"/>
                </a:solidFill>
              </a:rPr>
              <a:t>, Adam Theisen</a:t>
            </a:r>
            <a:endParaRPr lang="en-US" baseline="30000" dirty="0">
              <a:solidFill>
                <a:srgbClr val="C67126"/>
              </a:solidFill>
            </a:endParaRPr>
          </a:p>
          <a:p>
            <a:endParaRPr lang="en-US" baseline="30000" dirty="0"/>
          </a:p>
        </p:txBody>
      </p:sp>
    </p:spTree>
    <p:extLst>
      <p:ext uri="{BB962C8B-B14F-4D97-AF65-F5344CB8AC3E}">
        <p14:creationId xmlns:p14="http://schemas.microsoft.com/office/powerpoint/2010/main" val="3411266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4680" y="633930"/>
            <a:ext cx="10607040" cy="1042416"/>
          </a:xfrm>
        </p:spPr>
        <p:txBody>
          <a:bodyPr/>
          <a:lstStyle/>
          <a:p>
            <a:r>
              <a:rPr lang="en-US" sz="4000" dirty="0"/>
              <a:t>Toy Example using AMF2-MAGIC KAZR Radar </a:t>
            </a:r>
            <a:r>
              <a:rPr lang="en-US" sz="4000" dirty="0" err="1"/>
              <a:t>Reflectivities</a:t>
            </a:r>
            <a:endParaRPr lang="en-US" sz="4000" dirty="0"/>
          </a:p>
        </p:txBody>
      </p:sp>
      <p:sp>
        <p:nvSpPr>
          <p:cNvPr id="4" name="Date Placeholder 3"/>
          <p:cNvSpPr>
            <a:spLocks noGrp="1"/>
          </p:cNvSpPr>
          <p:nvPr>
            <p:ph type="dt" sz="half" idx="10"/>
          </p:nvPr>
        </p:nvSpPr>
        <p:spPr>
          <a:xfrm>
            <a:off x="6858000" y="6356350"/>
            <a:ext cx="1600200"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9EE14-A1DB-BF4D-A292-A7F1FE5EFEC9}" type="datetime1">
              <a:rPr lang="en-US" smtClean="0"/>
              <a:pPr/>
              <a:t>4/21/19</a:t>
            </a:fld>
            <a:endParaRPr lang="en-US" dirty="0"/>
          </a:p>
        </p:txBody>
      </p:sp>
      <p:sp>
        <p:nvSpPr>
          <p:cNvPr id="6" name="Slide Number Placeholder 5"/>
          <p:cNvSpPr>
            <a:spLocks noGrp="1"/>
          </p:cNvSpPr>
          <p:nvPr>
            <p:ph type="sldNum" sz="quarter" idx="13"/>
          </p:nvPr>
        </p:nvSpPr>
        <p:spPr>
          <a:xfrm>
            <a:off x="8741664" y="6356350"/>
            <a:ext cx="301752"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mtClean="0"/>
              <a:pPr/>
              <a:t>11</a:t>
            </a:fld>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1392" y="5230502"/>
            <a:ext cx="6800543" cy="298194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510" y="2070130"/>
            <a:ext cx="6955391" cy="3105600"/>
          </a:xfrm>
          <a:prstGeom prst="rect">
            <a:avLst/>
          </a:prstGeom>
        </p:spPr>
      </p:pic>
      <p:sp>
        <p:nvSpPr>
          <p:cNvPr id="3" name="TextBox 2">
            <a:extLst>
              <a:ext uri="{FF2B5EF4-FFF2-40B4-BE49-F238E27FC236}">
                <a16:creationId xmlns:a16="http://schemas.microsoft.com/office/drawing/2014/main" id="{5824B438-41FC-EF46-AD11-6652949B3EC7}"/>
              </a:ext>
            </a:extLst>
          </p:cNvPr>
          <p:cNvSpPr txBox="1"/>
          <p:nvPr/>
        </p:nvSpPr>
        <p:spPr>
          <a:xfrm>
            <a:off x="7658100" y="4365370"/>
            <a:ext cx="2341410" cy="424732"/>
          </a:xfrm>
          <a:prstGeom prst="rect">
            <a:avLst/>
          </a:prstGeom>
          <a:noFill/>
        </p:spPr>
        <p:txBody>
          <a:bodyPr wrap="none" rtlCol="0">
            <a:spAutoFit/>
          </a:bodyPr>
          <a:lstStyle/>
          <a:p>
            <a:r>
              <a:rPr lang="en-US" dirty="0">
                <a:solidFill>
                  <a:srgbClr val="C67126"/>
                </a:solidFill>
              </a:rPr>
              <a:t>Radar </a:t>
            </a:r>
            <a:r>
              <a:rPr lang="en-US" dirty="0" err="1">
                <a:solidFill>
                  <a:srgbClr val="C67126"/>
                </a:solidFill>
              </a:rPr>
              <a:t>Reflectivities</a:t>
            </a:r>
            <a:endParaRPr lang="en-US" dirty="0">
              <a:solidFill>
                <a:srgbClr val="C67126"/>
              </a:solidFill>
            </a:endParaRPr>
          </a:p>
        </p:txBody>
      </p:sp>
      <p:sp>
        <p:nvSpPr>
          <p:cNvPr id="8" name="TextBox 7">
            <a:extLst>
              <a:ext uri="{FF2B5EF4-FFF2-40B4-BE49-F238E27FC236}">
                <a16:creationId xmlns:a16="http://schemas.microsoft.com/office/drawing/2014/main" id="{0577A3BA-C368-654E-8416-E941905965E4}"/>
              </a:ext>
            </a:extLst>
          </p:cNvPr>
          <p:cNvSpPr txBox="1"/>
          <p:nvPr/>
        </p:nvSpPr>
        <p:spPr>
          <a:xfrm>
            <a:off x="1042251" y="5420200"/>
            <a:ext cx="2987881" cy="1089529"/>
          </a:xfrm>
          <a:prstGeom prst="rect">
            <a:avLst/>
          </a:prstGeom>
          <a:noFill/>
        </p:spPr>
        <p:txBody>
          <a:bodyPr wrap="square" rtlCol="0">
            <a:spAutoFit/>
          </a:bodyPr>
          <a:lstStyle/>
          <a:p>
            <a:r>
              <a:rPr lang="en-US" dirty="0">
                <a:solidFill>
                  <a:srgbClr val="C67126"/>
                </a:solidFill>
              </a:rPr>
              <a:t>Ask for 2 Clusters</a:t>
            </a:r>
          </a:p>
          <a:p>
            <a:r>
              <a:rPr lang="en-US" dirty="0">
                <a:solidFill>
                  <a:srgbClr val="C67126"/>
                </a:solidFill>
                <a:sym typeface="Wingdings" pitchFamily="2" charset="2"/>
              </a:rPr>
              <a:t> Rough Definition of</a:t>
            </a:r>
            <a:br>
              <a:rPr lang="en-US" dirty="0">
                <a:solidFill>
                  <a:srgbClr val="C67126"/>
                </a:solidFill>
                <a:sym typeface="Wingdings" pitchFamily="2" charset="2"/>
              </a:rPr>
            </a:br>
            <a:r>
              <a:rPr lang="en-US" dirty="0">
                <a:solidFill>
                  <a:srgbClr val="C67126"/>
                </a:solidFill>
                <a:sym typeface="Wingdings" pitchFamily="2" charset="2"/>
              </a:rPr>
              <a:t>      Cloud &amp; Cloud Free</a:t>
            </a:r>
            <a:endParaRPr lang="en-US" dirty="0">
              <a:solidFill>
                <a:srgbClr val="C67126"/>
              </a:solidFill>
            </a:endParaRPr>
          </a:p>
        </p:txBody>
      </p:sp>
      <p:sp>
        <p:nvSpPr>
          <p:cNvPr id="10" name="Content Placeholder 2">
            <a:extLst>
              <a:ext uri="{FF2B5EF4-FFF2-40B4-BE49-F238E27FC236}">
                <a16:creationId xmlns:a16="http://schemas.microsoft.com/office/drawing/2014/main" id="{71C4139A-5C25-8344-82EF-A67A4F5D4762}"/>
              </a:ext>
            </a:extLst>
          </p:cNvPr>
          <p:cNvSpPr>
            <a:spLocks noGrp="1"/>
          </p:cNvSpPr>
          <p:nvPr>
            <p:ph idx="1"/>
          </p:nvPr>
        </p:nvSpPr>
        <p:spPr>
          <a:xfrm>
            <a:off x="8741663" y="1660787"/>
            <a:ext cx="5313241" cy="818686"/>
          </a:xfrm>
        </p:spPr>
        <p:txBody>
          <a:bodyPr/>
          <a:lstStyle/>
          <a:p>
            <a:r>
              <a:rPr lang="en-US" dirty="0"/>
              <a:t>1 Input (Reflectivity), </a:t>
            </a:r>
          </a:p>
          <a:p>
            <a:r>
              <a:rPr lang="en-US" dirty="0"/>
              <a:t>2 Clusters</a:t>
            </a:r>
          </a:p>
        </p:txBody>
      </p:sp>
    </p:spTree>
    <p:extLst>
      <p:ext uri="{BB962C8B-B14F-4D97-AF65-F5344CB8AC3E}">
        <p14:creationId xmlns:p14="http://schemas.microsoft.com/office/powerpoint/2010/main" val="3690806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4680" y="336668"/>
            <a:ext cx="10607040" cy="1042416"/>
          </a:xfrm>
        </p:spPr>
        <p:txBody>
          <a:bodyPr/>
          <a:lstStyle/>
          <a:p>
            <a:r>
              <a:rPr lang="en-US" dirty="0"/>
              <a:t>AMF2-MAGIC KAZR Toy Example</a:t>
            </a:r>
          </a:p>
        </p:txBody>
      </p:sp>
      <p:sp>
        <p:nvSpPr>
          <p:cNvPr id="3" name="Content Placeholder 2"/>
          <p:cNvSpPr>
            <a:spLocks noGrp="1"/>
          </p:cNvSpPr>
          <p:nvPr>
            <p:ph idx="1"/>
          </p:nvPr>
        </p:nvSpPr>
        <p:spPr>
          <a:xfrm>
            <a:off x="990903" y="1896265"/>
            <a:ext cx="11759897" cy="818686"/>
          </a:xfrm>
        </p:spPr>
        <p:txBody>
          <a:bodyPr/>
          <a:lstStyle/>
          <a:p>
            <a:r>
              <a:rPr lang="en-US" dirty="0"/>
              <a:t>3 Inputs </a:t>
            </a:r>
            <a:r>
              <a:rPr lang="en-US" dirty="0">
                <a:sym typeface="Wingdings" pitchFamily="2" charset="2"/>
              </a:rPr>
              <a:t> Distribution Width</a:t>
            </a:r>
            <a:r>
              <a:rPr lang="en-US" dirty="0"/>
              <a:t>, Velocity, Signal Noise Ratio (SNR)</a:t>
            </a:r>
          </a:p>
          <a:p>
            <a:r>
              <a:rPr lang="en-US" dirty="0"/>
              <a:t>2 Clusters</a:t>
            </a:r>
          </a:p>
        </p:txBody>
      </p:sp>
      <p:sp>
        <p:nvSpPr>
          <p:cNvPr id="4" name="Date Placeholder 3"/>
          <p:cNvSpPr>
            <a:spLocks noGrp="1"/>
          </p:cNvSpPr>
          <p:nvPr>
            <p:ph type="dt" sz="half" idx="10"/>
          </p:nvPr>
        </p:nvSpPr>
        <p:spPr>
          <a:xfrm>
            <a:off x="6858000" y="6356350"/>
            <a:ext cx="1600200"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9EE14-A1DB-BF4D-A292-A7F1FE5EFEC9}" type="datetime1">
              <a:rPr lang="en-US" smtClean="0"/>
              <a:pPr/>
              <a:t>4/21/19</a:t>
            </a:fld>
            <a:endParaRPr lang="en-US" dirty="0"/>
          </a:p>
        </p:txBody>
      </p:sp>
      <p:sp>
        <p:nvSpPr>
          <p:cNvPr id="6" name="Slide Number Placeholder 5"/>
          <p:cNvSpPr>
            <a:spLocks noGrp="1"/>
          </p:cNvSpPr>
          <p:nvPr>
            <p:ph type="sldNum" sz="quarter" idx="13"/>
          </p:nvPr>
        </p:nvSpPr>
        <p:spPr>
          <a:xfrm>
            <a:off x="8741664" y="6356350"/>
            <a:ext cx="301752"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mtClean="0"/>
              <a:pPr/>
              <a:t>‹#›</a:t>
            </a:fld>
            <a:endParaRPr lang="en-US"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051" t="1824" r="39487" b="6097"/>
          <a:stretch/>
        </p:blipFill>
        <p:spPr bwMode="auto">
          <a:xfrm>
            <a:off x="990903" y="3410645"/>
            <a:ext cx="5666994" cy="4818955"/>
          </a:xfrm>
          <a:prstGeom prst="rect">
            <a:avLst/>
          </a:prstGeom>
          <a:ln>
            <a:noFill/>
          </a:ln>
          <a:extLst>
            <a:ext uri="{53640926-AAD7-44D8-BBD7-CCE9431645EC}">
              <a14:shadowObscured xmlns:a14="http://schemas.microsoft.com/office/drawing/2010/main"/>
            </a:ext>
          </a:extLst>
        </p:spPr>
      </p:pic>
      <p:grpSp>
        <p:nvGrpSpPr>
          <p:cNvPr id="8" name="Group 7"/>
          <p:cNvGrpSpPr/>
          <p:nvPr/>
        </p:nvGrpSpPr>
        <p:grpSpPr>
          <a:xfrm>
            <a:off x="8192637" y="3410645"/>
            <a:ext cx="4831842" cy="4148328"/>
            <a:chOff x="0" y="0"/>
            <a:chExt cx="4394835" cy="3653367"/>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394835" cy="3351530"/>
            </a:xfrm>
            <a:prstGeom prst="rect">
              <a:avLst/>
            </a:prstGeom>
          </p:spPr>
        </p:pic>
        <p:sp>
          <p:nvSpPr>
            <p:cNvPr id="10" name="Text Box 56"/>
            <p:cNvSpPr txBox="1"/>
            <p:nvPr/>
          </p:nvSpPr>
          <p:spPr>
            <a:xfrm>
              <a:off x="0" y="3386667"/>
              <a:ext cx="4394835" cy="26670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200"/>
                </a:spcAft>
              </a:pPr>
              <a:r>
                <a:rPr lang="en-US" sz="1080" i="1">
                  <a:solidFill>
                    <a:srgbClr val="44546A"/>
                  </a:solidFill>
                  <a:latin typeface="Calibri" charset="0"/>
                  <a:ea typeface="Calibri" charset="0"/>
                  <a:cs typeface="Times New Roman" charset="0"/>
                </a:rPr>
                <a:t>Figure 5: Classification Surface as a function of three input variables.</a:t>
              </a:r>
            </a:p>
          </p:txBody>
        </p:sp>
      </p:grpSp>
    </p:spTree>
    <p:extLst>
      <p:ext uri="{BB962C8B-B14F-4D97-AF65-F5344CB8AC3E}">
        <p14:creationId xmlns:p14="http://schemas.microsoft.com/office/powerpoint/2010/main" val="3401193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6D6CC-B8A0-CD42-8E27-603E95592593}"/>
              </a:ext>
            </a:extLst>
          </p:cNvPr>
          <p:cNvSpPr>
            <a:spLocks noGrp="1"/>
          </p:cNvSpPr>
          <p:nvPr>
            <p:ph type="title"/>
          </p:nvPr>
        </p:nvSpPr>
        <p:spPr>
          <a:xfrm>
            <a:off x="3438144" y="465629"/>
            <a:ext cx="10607040" cy="1042416"/>
          </a:xfrm>
        </p:spPr>
        <p:txBody>
          <a:bodyPr/>
          <a:lstStyle/>
          <a:p>
            <a:r>
              <a:rPr lang="en-US" sz="4000" dirty="0">
                <a:solidFill>
                  <a:srgbClr val="C67126"/>
                </a:solidFill>
              </a:rPr>
              <a:t>Radar Super-Resolution Using a Convolutional Neural Network</a:t>
            </a:r>
          </a:p>
        </p:txBody>
      </p:sp>
      <p:sp>
        <p:nvSpPr>
          <p:cNvPr id="3" name="Content Placeholder 2">
            <a:extLst>
              <a:ext uri="{FF2B5EF4-FFF2-40B4-BE49-F238E27FC236}">
                <a16:creationId xmlns:a16="http://schemas.microsoft.com/office/drawing/2014/main" id="{896C3C22-88FC-0344-A0F4-48FFB53AACFF}"/>
              </a:ext>
            </a:extLst>
          </p:cNvPr>
          <p:cNvSpPr>
            <a:spLocks noGrp="1"/>
          </p:cNvSpPr>
          <p:nvPr>
            <p:ph idx="1"/>
          </p:nvPr>
        </p:nvSpPr>
        <p:spPr>
          <a:xfrm>
            <a:off x="816525" y="2685801"/>
            <a:ext cx="12997349" cy="3914918"/>
          </a:xfrm>
        </p:spPr>
        <p:txBody>
          <a:bodyPr/>
          <a:lstStyle/>
          <a:p>
            <a:r>
              <a:rPr lang="en-US" dirty="0"/>
              <a:t>Low resolution is sometimes chosen to reduce quantity, or sample more rapidly </a:t>
            </a:r>
            <a:br>
              <a:rPr lang="en-US" dirty="0"/>
            </a:br>
            <a:r>
              <a:rPr lang="en-US" dirty="0">
                <a:sym typeface="Wingdings" pitchFamily="2" charset="2"/>
              </a:rPr>
              <a:t> </a:t>
            </a:r>
            <a:r>
              <a:rPr lang="en-US" dirty="0"/>
              <a:t>(e.g. spin radar antenna faster).</a:t>
            </a:r>
          </a:p>
          <a:p>
            <a:r>
              <a:rPr lang="en-US" dirty="0"/>
              <a:t>Perhaps we can synthetically increase resolution of data beyond native resolution. </a:t>
            </a:r>
          </a:p>
          <a:p>
            <a:r>
              <a:rPr lang="en-US" dirty="0"/>
              <a:t>Typical strategies  use interpolation to estimate from neighboring data regardless of context.</a:t>
            </a:r>
          </a:p>
          <a:p>
            <a:r>
              <a:rPr lang="en-US" dirty="0"/>
              <a:t>Neural network can learn relations in context of large scale image features</a:t>
            </a:r>
          </a:p>
          <a:p>
            <a:r>
              <a:rPr lang="en-US" dirty="0"/>
              <a:t>Deep convolutional neural network used to enhance the resolution of NEXRAD PPI scans. </a:t>
            </a:r>
          </a:p>
          <a:p>
            <a:endParaRPr lang="en-US" dirty="0"/>
          </a:p>
          <a:p>
            <a:r>
              <a:rPr lang="en-US" dirty="0"/>
              <a:t>Model trained on 6-months of high res, high quality data [reflectivity observations from the Langley Hill WA (KLGX) radar]</a:t>
            </a:r>
          </a:p>
        </p:txBody>
      </p:sp>
      <p:sp>
        <p:nvSpPr>
          <p:cNvPr id="4" name="Date Placeholder 3">
            <a:extLst>
              <a:ext uri="{FF2B5EF4-FFF2-40B4-BE49-F238E27FC236}">
                <a16:creationId xmlns:a16="http://schemas.microsoft.com/office/drawing/2014/main" id="{FCE79888-5214-8548-9F29-D34849899DA2}"/>
              </a:ext>
            </a:extLst>
          </p:cNvPr>
          <p:cNvSpPr>
            <a:spLocks noGrp="1"/>
          </p:cNvSpPr>
          <p:nvPr>
            <p:ph type="dt" sz="half" idx="10"/>
          </p:nvPr>
        </p:nvSpPr>
        <p:spPr>
          <a:xfrm>
            <a:off x="6858000" y="6356350"/>
            <a:ext cx="1600200"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9EE14-A1DB-BF4D-A292-A7F1FE5EFEC9}" type="datetime1">
              <a:rPr lang="en-US" smtClean="0"/>
              <a:pPr/>
              <a:t>4/21/19</a:t>
            </a:fld>
            <a:endParaRPr lang="en-US" dirty="0"/>
          </a:p>
        </p:txBody>
      </p:sp>
      <p:sp>
        <p:nvSpPr>
          <p:cNvPr id="5" name="Footer Placeholder 4">
            <a:extLst>
              <a:ext uri="{FF2B5EF4-FFF2-40B4-BE49-F238E27FC236}">
                <a16:creationId xmlns:a16="http://schemas.microsoft.com/office/drawing/2014/main" id="{F071A578-0963-DE4E-A494-1E575063E6FB}"/>
              </a:ext>
            </a:extLst>
          </p:cNvPr>
          <p:cNvSpPr>
            <a:spLocks noGrp="1"/>
          </p:cNvSpPr>
          <p:nvPr>
            <p:ph type="ftr" sz="quarter" idx="12"/>
          </p:nvPr>
        </p:nvSpPr>
        <p:spPr>
          <a:xfrm>
            <a:off x="2743200" y="6356350"/>
            <a:ext cx="3657600" cy="365125"/>
          </a:xfrm>
          <a:prstGeom prst="rect">
            <a:avLst/>
          </a:prstGeom>
        </p:spPr>
        <p:txBody>
          <a:bodyPr vert="horz" lIns="0" tIns="0" rIns="0" bIns="0" rtlCol="0" anchor="ctr"/>
          <a:lstStyle>
            <a:defPPr>
              <a:defRPr lang="en-US"/>
            </a:defPPr>
            <a:lvl1pPr marL="0" algn="ctr" defTabSz="457200" rtl="0" eaLnBrk="1" latinLnBrk="0" hangingPunct="1">
              <a:defRPr sz="9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2018 ARM/ASR PI Meeting</a:t>
            </a:r>
            <a:endParaRPr lang="en-US" dirty="0"/>
          </a:p>
        </p:txBody>
      </p:sp>
      <p:sp>
        <p:nvSpPr>
          <p:cNvPr id="6" name="Slide Number Placeholder 5">
            <a:extLst>
              <a:ext uri="{FF2B5EF4-FFF2-40B4-BE49-F238E27FC236}">
                <a16:creationId xmlns:a16="http://schemas.microsoft.com/office/drawing/2014/main" id="{B05FC7A0-7876-5A49-9190-591BE087AD7F}"/>
              </a:ext>
            </a:extLst>
          </p:cNvPr>
          <p:cNvSpPr>
            <a:spLocks noGrp="1"/>
          </p:cNvSpPr>
          <p:nvPr>
            <p:ph type="sldNum" sz="quarter" idx="13"/>
          </p:nvPr>
        </p:nvSpPr>
        <p:spPr>
          <a:xfrm>
            <a:off x="8741664" y="6356350"/>
            <a:ext cx="301752"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mtClean="0"/>
              <a:pPr/>
              <a:t>13</a:t>
            </a:fld>
            <a:endParaRPr lang="en-US" dirty="0"/>
          </a:p>
        </p:txBody>
      </p:sp>
      <p:sp>
        <p:nvSpPr>
          <p:cNvPr id="9" name="Title 1">
            <a:extLst>
              <a:ext uri="{FF2B5EF4-FFF2-40B4-BE49-F238E27FC236}">
                <a16:creationId xmlns:a16="http://schemas.microsoft.com/office/drawing/2014/main" id="{84655770-AA74-0144-B545-D0E268E3213A}"/>
              </a:ext>
            </a:extLst>
          </p:cNvPr>
          <p:cNvSpPr txBox="1">
            <a:spLocks/>
          </p:cNvSpPr>
          <p:nvPr/>
        </p:nvSpPr>
        <p:spPr>
          <a:xfrm>
            <a:off x="3438144" y="810195"/>
            <a:ext cx="10607040" cy="1042416"/>
          </a:xfrm>
          <a:prstGeom prst="rect">
            <a:avLst/>
          </a:prstGeom>
        </p:spPr>
        <p:txBody>
          <a:bodyPr vert="horz" lIns="0" tIns="0" rIns="0" bIns="0" rtlCol="0" anchor="b" anchorCtr="0">
            <a:noAutofit/>
          </a:bodyPr>
          <a:lstStyle>
            <a:lvl1pPr algn="l" defTabSz="1097280" rtl="0" eaLnBrk="1" latinLnBrk="0" hangingPunct="1">
              <a:lnSpc>
                <a:spcPct val="90000"/>
              </a:lnSpc>
              <a:spcBef>
                <a:spcPct val="0"/>
              </a:spcBef>
              <a:buNone/>
              <a:defRPr sz="5280" kern="1200">
                <a:solidFill>
                  <a:srgbClr val="CC7022"/>
                </a:solidFill>
                <a:latin typeface="+mj-lt"/>
                <a:ea typeface="+mj-ea"/>
                <a:cs typeface="+mj-cs"/>
              </a:defRPr>
            </a:lvl1pPr>
          </a:lstStyle>
          <a:p>
            <a:r>
              <a:rPr lang="en-US" sz="2400" dirty="0">
                <a:solidFill>
                  <a:srgbClr val="C67126"/>
                </a:solidFill>
              </a:rPr>
              <a:t>Andrew Geiss (UW), Joseph Hardin (PNNL)</a:t>
            </a:r>
          </a:p>
        </p:txBody>
      </p:sp>
    </p:spTree>
    <p:extLst>
      <p:ext uri="{BB962C8B-B14F-4D97-AF65-F5344CB8AC3E}">
        <p14:creationId xmlns:p14="http://schemas.microsoft.com/office/powerpoint/2010/main" val="2790729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F0B3F5D-378B-2B4A-9D7F-24EC8C47C368}"/>
              </a:ext>
            </a:extLst>
          </p:cNvPr>
          <p:cNvSpPr/>
          <p:nvPr/>
        </p:nvSpPr>
        <p:spPr>
          <a:xfrm>
            <a:off x="1828800" y="7065139"/>
            <a:ext cx="2709610" cy="11644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930FEE01-FE87-9F4E-924C-4D561458FEEA}"/>
              </a:ext>
            </a:extLst>
          </p:cNvPr>
          <p:cNvSpPr>
            <a:spLocks noGrp="1"/>
          </p:cNvSpPr>
          <p:nvPr>
            <p:ph type="title"/>
          </p:nvPr>
        </p:nvSpPr>
        <p:spPr>
          <a:xfrm>
            <a:off x="3317578" y="245262"/>
            <a:ext cx="10607040" cy="1042416"/>
          </a:xfrm>
        </p:spPr>
        <p:txBody>
          <a:bodyPr/>
          <a:lstStyle/>
          <a:p>
            <a:r>
              <a:rPr lang="en-US" dirty="0"/>
              <a:t>Validation Images</a:t>
            </a:r>
          </a:p>
        </p:txBody>
      </p:sp>
      <p:sp>
        <p:nvSpPr>
          <p:cNvPr id="4" name="Date Placeholder 3">
            <a:extLst>
              <a:ext uri="{FF2B5EF4-FFF2-40B4-BE49-F238E27FC236}">
                <a16:creationId xmlns:a16="http://schemas.microsoft.com/office/drawing/2014/main" id="{C726C705-2094-6445-A460-B55B99B449A4}"/>
              </a:ext>
            </a:extLst>
          </p:cNvPr>
          <p:cNvSpPr>
            <a:spLocks noGrp="1"/>
          </p:cNvSpPr>
          <p:nvPr>
            <p:ph type="dt" sz="half" idx="10"/>
          </p:nvPr>
        </p:nvSpPr>
        <p:spPr>
          <a:xfrm>
            <a:off x="6858000" y="6356350"/>
            <a:ext cx="1600200"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9EE14-A1DB-BF4D-A292-A7F1FE5EFEC9}" type="datetime1">
              <a:rPr lang="en-US" smtClean="0"/>
              <a:pPr/>
              <a:t>4/21/19</a:t>
            </a:fld>
            <a:endParaRPr lang="en-US" dirty="0"/>
          </a:p>
        </p:txBody>
      </p:sp>
      <p:sp>
        <p:nvSpPr>
          <p:cNvPr id="6" name="Slide Number Placeholder 5">
            <a:extLst>
              <a:ext uri="{FF2B5EF4-FFF2-40B4-BE49-F238E27FC236}">
                <a16:creationId xmlns:a16="http://schemas.microsoft.com/office/drawing/2014/main" id="{9693B312-7AA6-FB4D-9CA1-AAE4AE452F7C}"/>
              </a:ext>
            </a:extLst>
          </p:cNvPr>
          <p:cNvSpPr>
            <a:spLocks noGrp="1"/>
          </p:cNvSpPr>
          <p:nvPr>
            <p:ph type="sldNum" sz="quarter" idx="13"/>
          </p:nvPr>
        </p:nvSpPr>
        <p:spPr>
          <a:xfrm>
            <a:off x="8741664" y="6356350"/>
            <a:ext cx="301752"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mtClean="0"/>
              <a:pPr/>
              <a:t>‹#›</a:t>
            </a:fld>
            <a:endParaRPr lang="en-US" dirty="0"/>
          </a:p>
        </p:txBody>
      </p:sp>
      <p:pic>
        <p:nvPicPr>
          <p:cNvPr id="10" name="Picture 9">
            <a:extLst>
              <a:ext uri="{FF2B5EF4-FFF2-40B4-BE49-F238E27FC236}">
                <a16:creationId xmlns:a16="http://schemas.microsoft.com/office/drawing/2014/main" id="{9DED5BC3-CC80-F049-93BA-5A1D13AD91A1}"/>
              </a:ext>
            </a:extLst>
          </p:cNvPr>
          <p:cNvPicPr>
            <a:picLocks noChangeAspect="1"/>
          </p:cNvPicPr>
          <p:nvPr/>
        </p:nvPicPr>
        <p:blipFill>
          <a:blip r:embed="rId3"/>
          <a:stretch>
            <a:fillRect/>
          </a:stretch>
        </p:blipFill>
        <p:spPr>
          <a:xfrm>
            <a:off x="1828800" y="4750825"/>
            <a:ext cx="10489997" cy="3478775"/>
          </a:xfrm>
          <a:prstGeom prst="rect">
            <a:avLst/>
          </a:prstGeom>
        </p:spPr>
      </p:pic>
      <p:pic>
        <p:nvPicPr>
          <p:cNvPr id="11" name="Picture 10">
            <a:extLst>
              <a:ext uri="{FF2B5EF4-FFF2-40B4-BE49-F238E27FC236}">
                <a16:creationId xmlns:a16="http://schemas.microsoft.com/office/drawing/2014/main" id="{659A9F67-72EE-BA4C-9ADB-7DA77C17E5F1}"/>
              </a:ext>
            </a:extLst>
          </p:cNvPr>
          <p:cNvPicPr>
            <a:picLocks noChangeAspect="1"/>
          </p:cNvPicPr>
          <p:nvPr/>
        </p:nvPicPr>
        <p:blipFill>
          <a:blip r:embed="rId4"/>
          <a:stretch>
            <a:fillRect/>
          </a:stretch>
        </p:blipFill>
        <p:spPr>
          <a:xfrm>
            <a:off x="1828801" y="1504798"/>
            <a:ext cx="10449128" cy="3341030"/>
          </a:xfrm>
          <a:prstGeom prst="rect">
            <a:avLst/>
          </a:prstGeom>
        </p:spPr>
      </p:pic>
    </p:spTree>
    <p:extLst>
      <p:ext uri="{BB962C8B-B14F-4D97-AF65-F5344CB8AC3E}">
        <p14:creationId xmlns:p14="http://schemas.microsoft.com/office/powerpoint/2010/main" val="1337994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4315B-F661-B047-8146-55CACF5AB0B9}"/>
              </a:ext>
            </a:extLst>
          </p:cNvPr>
          <p:cNvSpPr>
            <a:spLocks noGrp="1"/>
          </p:cNvSpPr>
          <p:nvPr>
            <p:ph type="title"/>
          </p:nvPr>
        </p:nvSpPr>
        <p:spPr>
          <a:xfrm>
            <a:off x="3154680" y="244701"/>
            <a:ext cx="10607040" cy="1042416"/>
          </a:xfrm>
        </p:spPr>
        <p:txBody>
          <a:bodyPr/>
          <a:lstStyle/>
          <a:p>
            <a:r>
              <a:rPr lang="en-US" dirty="0"/>
              <a:t>Validation Statistics</a:t>
            </a:r>
          </a:p>
        </p:txBody>
      </p:sp>
      <p:sp>
        <p:nvSpPr>
          <p:cNvPr id="3" name="Content Placeholder 2">
            <a:extLst>
              <a:ext uri="{FF2B5EF4-FFF2-40B4-BE49-F238E27FC236}">
                <a16:creationId xmlns:a16="http://schemas.microsoft.com/office/drawing/2014/main" id="{2262FC41-CD78-684F-A60D-2A899E6759F7}"/>
              </a:ext>
            </a:extLst>
          </p:cNvPr>
          <p:cNvSpPr>
            <a:spLocks noGrp="1"/>
          </p:cNvSpPr>
          <p:nvPr>
            <p:ph idx="1"/>
          </p:nvPr>
        </p:nvSpPr>
        <p:spPr>
          <a:xfrm>
            <a:off x="321345" y="1858991"/>
            <a:ext cx="8585587" cy="4303486"/>
          </a:xfrm>
        </p:spPr>
        <p:txBody>
          <a:bodyPr/>
          <a:lstStyle/>
          <a:p>
            <a:r>
              <a:rPr lang="en-US" dirty="0"/>
              <a:t>The CNN approach has a lower MSE pixel error.</a:t>
            </a:r>
          </a:p>
          <a:p>
            <a:r>
              <a:rPr lang="en-US" dirty="0"/>
              <a:t>It also has a higher SSIM score</a:t>
            </a:r>
          </a:p>
          <a:p>
            <a:pPr lvl="1"/>
            <a:r>
              <a:rPr lang="en-US" dirty="0"/>
              <a:t>Perceptual quality metric that approximates how much structure an image maintains.</a:t>
            </a:r>
          </a:p>
          <a:p>
            <a:r>
              <a:rPr lang="en-US" dirty="0"/>
              <a:t>Mean power spectral density shows retention of a larger amount of fidelity in the frequency domain. </a:t>
            </a:r>
          </a:p>
          <a:p>
            <a:pPr lvl="1"/>
            <a:r>
              <a:rPr lang="en-US" dirty="0"/>
              <a:t>Retains small scale features better.</a:t>
            </a:r>
          </a:p>
          <a:p>
            <a:pPr lvl="1"/>
            <a:endParaRPr lang="en-US" dirty="0"/>
          </a:p>
          <a:p>
            <a:pPr lvl="1"/>
            <a:endParaRPr lang="en-US" dirty="0"/>
          </a:p>
          <a:p>
            <a:r>
              <a:rPr lang="en-US" i="1" dirty="0"/>
              <a:t>Substantially outperforms common interpolation schemes</a:t>
            </a:r>
          </a:p>
          <a:p>
            <a:pPr lvl="1"/>
            <a:endParaRPr lang="en-US" dirty="0"/>
          </a:p>
        </p:txBody>
      </p:sp>
      <p:sp>
        <p:nvSpPr>
          <p:cNvPr id="4" name="Date Placeholder 3">
            <a:extLst>
              <a:ext uri="{FF2B5EF4-FFF2-40B4-BE49-F238E27FC236}">
                <a16:creationId xmlns:a16="http://schemas.microsoft.com/office/drawing/2014/main" id="{C6C29963-7D17-2747-A0F2-C7201DA7E603}"/>
              </a:ext>
            </a:extLst>
          </p:cNvPr>
          <p:cNvSpPr>
            <a:spLocks noGrp="1"/>
          </p:cNvSpPr>
          <p:nvPr>
            <p:ph type="dt" sz="half" idx="10"/>
          </p:nvPr>
        </p:nvSpPr>
        <p:spPr>
          <a:xfrm>
            <a:off x="6858000" y="6356350"/>
            <a:ext cx="1600200"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9EE14-A1DB-BF4D-A292-A7F1FE5EFEC9}" type="datetime1">
              <a:rPr lang="en-US" smtClean="0"/>
              <a:pPr/>
              <a:t>4/22/19</a:t>
            </a:fld>
            <a:endParaRPr lang="en-US" dirty="0"/>
          </a:p>
        </p:txBody>
      </p:sp>
      <p:sp>
        <p:nvSpPr>
          <p:cNvPr id="6" name="Slide Number Placeholder 5">
            <a:extLst>
              <a:ext uri="{FF2B5EF4-FFF2-40B4-BE49-F238E27FC236}">
                <a16:creationId xmlns:a16="http://schemas.microsoft.com/office/drawing/2014/main" id="{1CEF8FE2-22B7-C94F-94BE-B2B6C46AD0AB}"/>
              </a:ext>
            </a:extLst>
          </p:cNvPr>
          <p:cNvSpPr>
            <a:spLocks noGrp="1"/>
          </p:cNvSpPr>
          <p:nvPr>
            <p:ph type="sldNum" sz="quarter" idx="13"/>
          </p:nvPr>
        </p:nvSpPr>
        <p:spPr>
          <a:xfrm>
            <a:off x="8741664" y="6356350"/>
            <a:ext cx="301752"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mtClean="0"/>
              <a:pPr/>
              <a:t>15</a:t>
            </a:fld>
            <a:endParaRPr lang="en-US" dirty="0"/>
          </a:p>
        </p:txBody>
      </p:sp>
      <p:pic>
        <p:nvPicPr>
          <p:cNvPr id="7" name="Picture 6">
            <a:extLst>
              <a:ext uri="{FF2B5EF4-FFF2-40B4-BE49-F238E27FC236}">
                <a16:creationId xmlns:a16="http://schemas.microsoft.com/office/drawing/2014/main" id="{D554FEA2-5598-484E-8EA6-74784E9F1A95}"/>
              </a:ext>
            </a:extLst>
          </p:cNvPr>
          <p:cNvPicPr>
            <a:picLocks noChangeAspect="1"/>
          </p:cNvPicPr>
          <p:nvPr/>
        </p:nvPicPr>
        <p:blipFill rotWithShape="1">
          <a:blip r:embed="rId2"/>
          <a:srcRect l="2246"/>
          <a:stretch/>
        </p:blipFill>
        <p:spPr>
          <a:xfrm>
            <a:off x="9198862" y="124272"/>
            <a:ext cx="5397669" cy="8044399"/>
          </a:xfrm>
          <a:prstGeom prst="rect">
            <a:avLst/>
          </a:prstGeom>
        </p:spPr>
      </p:pic>
    </p:spTree>
    <p:extLst>
      <p:ext uri="{BB962C8B-B14F-4D97-AF65-F5344CB8AC3E}">
        <p14:creationId xmlns:p14="http://schemas.microsoft.com/office/powerpoint/2010/main" val="68756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80786-FE11-B140-8507-C26816968F5D}"/>
              </a:ext>
            </a:extLst>
          </p:cNvPr>
          <p:cNvSpPr>
            <a:spLocks noGrp="1"/>
          </p:cNvSpPr>
          <p:nvPr>
            <p:ph type="title"/>
          </p:nvPr>
        </p:nvSpPr>
        <p:spPr>
          <a:xfrm>
            <a:off x="3425190" y="222885"/>
            <a:ext cx="7319010" cy="1752600"/>
          </a:xfrm>
        </p:spPr>
        <p:txBody>
          <a:bodyPr/>
          <a:lstStyle/>
          <a:p>
            <a:r>
              <a:rPr lang="en-US" dirty="0"/>
              <a:t>Extras</a:t>
            </a:r>
          </a:p>
        </p:txBody>
      </p:sp>
      <p:sp>
        <p:nvSpPr>
          <p:cNvPr id="3" name="Content Placeholder 2">
            <a:extLst>
              <a:ext uri="{FF2B5EF4-FFF2-40B4-BE49-F238E27FC236}">
                <a16:creationId xmlns:a16="http://schemas.microsoft.com/office/drawing/2014/main" id="{EC96AD9F-E1A1-2848-A615-356489D5E0B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D38F3B5-B377-6946-8E7A-9FD102146E67}"/>
              </a:ext>
            </a:extLst>
          </p:cNvPr>
          <p:cNvSpPr>
            <a:spLocks noGrp="1"/>
          </p:cNvSpPr>
          <p:nvPr>
            <p:ph type="sldNum" sz="quarter" idx="12"/>
          </p:nvPr>
        </p:nvSpPr>
        <p:spPr/>
        <p:txBody>
          <a:bodyPr/>
          <a:lstStyle/>
          <a:p>
            <a:fld id="{CA45C620-E340-5E45-93D8-F84160156BFB}" type="slidenum">
              <a:rPr lang="en-US" smtClean="0"/>
              <a:t>16</a:t>
            </a:fld>
            <a:endParaRPr lang="en-US"/>
          </a:p>
        </p:txBody>
      </p:sp>
    </p:spTree>
    <p:extLst>
      <p:ext uri="{BB962C8B-B14F-4D97-AF65-F5344CB8AC3E}">
        <p14:creationId xmlns:p14="http://schemas.microsoft.com/office/powerpoint/2010/main" val="2493417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4" name="Rectangle 124"/>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33" name="Rectangle 132"/>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35" name="Rectangle 134"/>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37" name="Rectangle 136"/>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45" name="Rectangle 166"/>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49" name="Rectangle 168"/>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43" name="Slide Number Placeholder 4">
            <a:extLst>
              <a:ext uri="{FF2B5EF4-FFF2-40B4-BE49-F238E27FC236}">
                <a16:creationId xmlns:a16="http://schemas.microsoft.com/office/drawing/2014/main" id="{98F093A7-67F4-B040-BE30-11D776359B4E}"/>
              </a:ext>
            </a:extLst>
          </p:cNvPr>
          <p:cNvSpPr>
            <a:spLocks noGrp="1"/>
          </p:cNvSpPr>
          <p:nvPr>
            <p:ph type="sldNum" sz="quarter" idx="12"/>
          </p:nvPr>
        </p:nvSpPr>
        <p:spPr/>
        <p:txBody>
          <a:bodyPr/>
          <a:lstStyle/>
          <a:p>
            <a:fld id="{03722D57-58D6-9447-A6D5-A97F6C35A8FB}" type="slidenum">
              <a:rPr lang="en-US" smtClean="0"/>
              <a:pPr/>
              <a:t>17</a:t>
            </a:fld>
            <a:endParaRPr lang="en-US" dirty="0"/>
          </a:p>
        </p:txBody>
      </p:sp>
      <p:sp>
        <p:nvSpPr>
          <p:cNvPr id="13" name="Rectangle 12"/>
          <p:cNvSpPr/>
          <p:nvPr/>
        </p:nvSpPr>
        <p:spPr>
          <a:xfrm>
            <a:off x="2468880" y="5852160"/>
            <a:ext cx="9052560" cy="1131848"/>
          </a:xfrm>
          <a:prstGeom prst="rect">
            <a:avLst/>
          </a:prstGeom>
        </p:spPr>
        <p:txBody>
          <a:bodyPr wrap="square">
            <a:spAutoFit/>
          </a:bodyPr>
          <a:lstStyle/>
          <a:p>
            <a:pPr lvl="1" eaLnBrk="0" hangingPunct="0">
              <a:lnSpc>
                <a:spcPct val="150000"/>
              </a:lnSpc>
              <a:spcBef>
                <a:spcPct val="30000"/>
              </a:spcBef>
              <a:buClr>
                <a:srgbClr val="800080"/>
              </a:buClr>
              <a:buBlip>
                <a:blip r:embed="rId3"/>
              </a:buBlip>
              <a:defRPr/>
            </a:pPr>
            <a:r>
              <a:rPr lang="en-US" sz="2400" dirty="0">
                <a:solidFill>
                  <a:schemeClr val="accent2"/>
                </a:solidFill>
                <a:latin typeface="Gill Sans MT" panose="020B0502020104020203" pitchFamily="34" charset="0"/>
                <a:ea typeface="ＭＳ Ｐゴシック" charset="-128"/>
              </a:rPr>
              <a:t>  Given convective cell sizes the algorithm represents </a:t>
            </a:r>
            <a:r>
              <a:rPr lang="en-US" sz="2400" dirty="0" err="1">
                <a:solidFill>
                  <a:schemeClr val="accent2"/>
                </a:solidFill>
                <a:latin typeface="Gill Sans MT" panose="020B0502020104020203" pitchFamily="34" charset="0"/>
                <a:ea typeface="ＭＳ Ｐゴシック" charset="-128"/>
              </a:rPr>
              <a:t>stratiform</a:t>
            </a:r>
            <a:r>
              <a:rPr lang="en-US" sz="2400" dirty="0">
                <a:solidFill>
                  <a:schemeClr val="accent2"/>
                </a:solidFill>
                <a:latin typeface="Gill Sans MT" panose="020B0502020104020203" pitchFamily="34" charset="0"/>
                <a:ea typeface="ＭＳ Ｐゴシック" charset="-128"/>
              </a:rPr>
              <a:t> area distribution and it diurnal cycle well.  </a:t>
            </a:r>
          </a:p>
        </p:txBody>
      </p:sp>
      <p:pic>
        <p:nvPicPr>
          <p:cNvPr id="9" name="Picture 8"/>
          <p:cNvPicPr>
            <a:picLocks noChangeAspect="1"/>
          </p:cNvPicPr>
          <p:nvPr/>
        </p:nvPicPr>
        <p:blipFill>
          <a:blip r:embed="rId4"/>
          <a:stretch>
            <a:fillRect/>
          </a:stretch>
        </p:blipFill>
        <p:spPr>
          <a:xfrm>
            <a:off x="7406641" y="1505287"/>
            <a:ext cx="5082277" cy="4013141"/>
          </a:xfrm>
          <a:prstGeom prst="rect">
            <a:avLst/>
          </a:prstGeom>
        </p:spPr>
      </p:pic>
      <p:pic>
        <p:nvPicPr>
          <p:cNvPr id="10" name="Picture 9"/>
          <p:cNvPicPr>
            <a:picLocks noChangeAspect="1"/>
          </p:cNvPicPr>
          <p:nvPr/>
        </p:nvPicPr>
        <p:blipFill>
          <a:blip r:embed="rId5"/>
          <a:stretch>
            <a:fillRect/>
          </a:stretch>
        </p:blipFill>
        <p:spPr>
          <a:xfrm>
            <a:off x="2072554" y="1532131"/>
            <a:ext cx="5115553" cy="4252073"/>
          </a:xfrm>
          <a:prstGeom prst="rect">
            <a:avLst/>
          </a:prstGeom>
        </p:spPr>
      </p:pic>
      <p:sp>
        <p:nvSpPr>
          <p:cNvPr id="7" name="Rectangle 6"/>
          <p:cNvSpPr/>
          <p:nvPr/>
        </p:nvSpPr>
        <p:spPr>
          <a:xfrm>
            <a:off x="3546629" y="555565"/>
            <a:ext cx="4793941" cy="461665"/>
          </a:xfrm>
          <a:prstGeom prst="rect">
            <a:avLst/>
          </a:prstGeom>
        </p:spPr>
        <p:txBody>
          <a:bodyPr wrap="none">
            <a:spAutoFit/>
          </a:bodyPr>
          <a:lstStyle/>
          <a:p>
            <a:pPr defTabSz="548640"/>
            <a:r>
              <a:rPr lang="en-US" sz="2400" b="1" dirty="0">
                <a:solidFill>
                  <a:srgbClr val="D57500"/>
                </a:solidFill>
                <a:latin typeface="Gill Sans MT" panose="020B0502020104020203" pitchFamily="34" charset="0"/>
                <a:cs typeface="Arial"/>
              </a:rPr>
              <a:t>Validation of f</a:t>
            </a:r>
            <a:r>
              <a:rPr lang="en-US" sz="2400" b="1" baseline="-25000" dirty="0">
                <a:solidFill>
                  <a:srgbClr val="D57500"/>
                </a:solidFill>
                <a:latin typeface="Gill Sans MT" panose="020B0502020104020203" pitchFamily="34" charset="0"/>
                <a:cs typeface="Arial"/>
              </a:rPr>
              <a:t>s</a:t>
            </a:r>
            <a:r>
              <a:rPr lang="en-US" sz="2400" b="1" dirty="0">
                <a:solidFill>
                  <a:srgbClr val="D57500"/>
                </a:solidFill>
                <a:latin typeface="Gill Sans MT" panose="020B0502020104020203" pitchFamily="34" charset="0"/>
                <a:cs typeface="Arial"/>
              </a:rPr>
              <a:t> (Stratiform area</a:t>
            </a:r>
            <a:r>
              <a:rPr lang="en-US" sz="2400" b="1" dirty="0">
                <a:solidFill>
                  <a:srgbClr val="D57500"/>
                </a:solidFill>
                <a:cs typeface="Arial"/>
              </a:rPr>
              <a:t>)</a:t>
            </a:r>
            <a:endParaRPr lang="en-US" sz="2400" dirty="0">
              <a:solidFill>
                <a:prstClr val="black"/>
              </a:solidFill>
            </a:endParaRPr>
          </a:p>
        </p:txBody>
      </p:sp>
      <p:sp>
        <p:nvSpPr>
          <p:cNvPr id="19" name="Rectangle 18"/>
          <p:cNvSpPr/>
          <p:nvPr/>
        </p:nvSpPr>
        <p:spPr>
          <a:xfrm>
            <a:off x="1045028" y="149068"/>
            <a:ext cx="1822026" cy="1374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738813"/>
      </p:ext>
    </p:extLst>
  </p:cSld>
  <p:clrMapOvr>
    <a:masterClrMapping/>
  </p:clrMapOvr>
  <mc:AlternateContent xmlns:mc="http://schemas.openxmlformats.org/markup-compatibility/2006" xmlns:p14="http://schemas.microsoft.com/office/powerpoint/2010/main">
    <mc:Choice Requires="p14">
      <p:transition spd="slow" p14:dur="2000" advTm="11108"/>
    </mc:Choice>
    <mc:Fallback xmlns="">
      <p:transition spd="slow" advTm="1110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5028" y="149068"/>
            <a:ext cx="1822026" cy="1374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03722D57-58D6-9447-A6D5-A97F6C35A8FB}" type="slidenum">
              <a:rPr lang="en-US" smtClean="0"/>
              <a:pPr/>
              <a:t>18</a:t>
            </a:fld>
            <a:endParaRPr lang="en-US" dirty="0"/>
          </a:p>
        </p:txBody>
      </p:sp>
      <p:sp>
        <p:nvSpPr>
          <p:cNvPr id="6" name="Rectangle 5"/>
          <p:cNvSpPr/>
          <p:nvPr/>
        </p:nvSpPr>
        <p:spPr>
          <a:xfrm>
            <a:off x="3950789" y="149068"/>
            <a:ext cx="2146742" cy="609398"/>
          </a:xfrm>
          <a:prstGeom prst="rect">
            <a:avLst/>
          </a:prstGeom>
        </p:spPr>
        <p:txBody>
          <a:bodyPr wrap="none">
            <a:spAutoFit/>
          </a:bodyPr>
          <a:lstStyle/>
          <a:p>
            <a:pPr defTabSz="548640">
              <a:spcBef>
                <a:spcPct val="0"/>
              </a:spcBef>
            </a:pPr>
            <a:r>
              <a:rPr lang="en-US" sz="3360" b="1" dirty="0">
                <a:solidFill>
                  <a:srgbClr val="D57500"/>
                </a:solidFill>
                <a:cs typeface="Arial"/>
              </a:rPr>
              <a:t>Summary</a:t>
            </a:r>
          </a:p>
        </p:txBody>
      </p:sp>
      <p:sp>
        <p:nvSpPr>
          <p:cNvPr id="7" name="Rectangle 6"/>
          <p:cNvSpPr/>
          <p:nvPr/>
        </p:nvSpPr>
        <p:spPr>
          <a:xfrm>
            <a:off x="304800" y="1028373"/>
            <a:ext cx="13759571" cy="4257576"/>
          </a:xfrm>
          <a:prstGeom prst="rect">
            <a:avLst/>
          </a:prstGeom>
        </p:spPr>
        <p:txBody>
          <a:bodyPr wrap="square">
            <a:spAutoFit/>
          </a:bodyPr>
          <a:lstStyle/>
          <a:p>
            <a:pPr marL="411480" indent="-411480" defTabSz="548640" eaLnBrk="0" hangingPunct="0">
              <a:spcAft>
                <a:spcPts val="1440"/>
              </a:spcAft>
              <a:buClr>
                <a:srgbClr val="800080"/>
              </a:buClr>
              <a:buBlip>
                <a:blip r:embed="rId3"/>
              </a:buBlip>
              <a:defRPr/>
            </a:pPr>
            <a:r>
              <a:rPr lang="en-US" sz="3200" dirty="0">
                <a:solidFill>
                  <a:schemeClr val="accent2"/>
                </a:solidFill>
                <a:latin typeface="Gill Sans MT" panose="020B0502020104020203" pitchFamily="34" charset="0"/>
                <a:ea typeface="ＭＳ Ｐゴシック" charset="-128"/>
              </a:rPr>
              <a:t>Stratiform clouds </a:t>
            </a:r>
            <a:r>
              <a:rPr lang="en-US" sz="3200" b="1" dirty="0">
                <a:solidFill>
                  <a:schemeClr val="accent2"/>
                </a:solidFill>
                <a:latin typeface="Gill Sans MT" panose="020B0502020104020203" pitchFamily="34" charset="0"/>
                <a:ea typeface="ＭＳ Ｐゴシック" charset="-128"/>
              </a:rPr>
              <a:t>damp</a:t>
            </a:r>
            <a:r>
              <a:rPr lang="en-US" sz="3200" dirty="0">
                <a:solidFill>
                  <a:schemeClr val="accent2"/>
                </a:solidFill>
                <a:latin typeface="Gill Sans MT" panose="020B0502020104020203" pitchFamily="34" charset="0"/>
                <a:ea typeface="ＭＳ Ｐゴシック" charset="-128"/>
              </a:rPr>
              <a:t> the variability in size and number of convective cells. </a:t>
            </a:r>
          </a:p>
          <a:p>
            <a:pPr marL="411480" indent="-411480" defTabSz="548640" eaLnBrk="0" hangingPunct="0">
              <a:spcAft>
                <a:spcPts val="1440"/>
              </a:spcAft>
              <a:buClr>
                <a:srgbClr val="800080"/>
              </a:buClr>
              <a:buBlip>
                <a:blip r:embed="rId3"/>
              </a:buBlip>
              <a:defRPr/>
            </a:pPr>
            <a:r>
              <a:rPr lang="en-US" sz="3200" dirty="0">
                <a:solidFill>
                  <a:schemeClr val="accent2"/>
                </a:solidFill>
                <a:latin typeface="Gill Sans MT" panose="020B0502020104020203" pitchFamily="34" charset="0"/>
                <a:ea typeface="ＭＳ Ｐゴシック" charset="-128"/>
              </a:rPr>
              <a:t>For the same convective area fraction, a larger number of smaller cells favors larger stratiform area than small number of large cells. </a:t>
            </a:r>
          </a:p>
          <a:p>
            <a:pPr marL="411480" indent="-411480" defTabSz="548640" eaLnBrk="0" hangingPunct="0">
              <a:spcAft>
                <a:spcPts val="1440"/>
              </a:spcAft>
              <a:buClr>
                <a:srgbClr val="800080"/>
              </a:buClr>
              <a:buBlip>
                <a:blip r:embed="rId3"/>
              </a:buBlip>
              <a:defRPr/>
            </a:pPr>
            <a:r>
              <a:rPr lang="en-US" sz="3200" dirty="0">
                <a:solidFill>
                  <a:schemeClr val="accent2"/>
                </a:solidFill>
                <a:latin typeface="Gill Sans MT" panose="020B0502020104020203" pitchFamily="34" charset="0"/>
                <a:ea typeface="ＭＳ Ｐゴシック" charset="-128"/>
              </a:rPr>
              <a:t>This interaction leads to large stratiform area (i.e., MCS like features). </a:t>
            </a:r>
          </a:p>
          <a:p>
            <a:pPr marL="411480" indent="-411480" defTabSz="548640" eaLnBrk="0" hangingPunct="0">
              <a:spcAft>
                <a:spcPts val="1440"/>
              </a:spcAft>
              <a:buClr>
                <a:srgbClr val="800080"/>
              </a:buClr>
              <a:buBlip>
                <a:blip r:embed="rId3"/>
              </a:buBlip>
              <a:defRPr/>
            </a:pPr>
            <a:r>
              <a:rPr lang="en-US" sz="3200" b="1" dirty="0">
                <a:solidFill>
                  <a:schemeClr val="accent2"/>
                </a:solidFill>
                <a:latin typeface="Gill Sans MT" panose="020B0502020104020203" pitchFamily="34" charset="0"/>
                <a:ea typeface="ＭＳ Ｐゴシック" charset="-128"/>
              </a:rPr>
              <a:t>Future work: </a:t>
            </a:r>
            <a:r>
              <a:rPr lang="en-US" sz="3200" dirty="0">
                <a:solidFill>
                  <a:schemeClr val="accent2"/>
                </a:solidFill>
                <a:latin typeface="Gill Sans MT" panose="020B0502020104020203" pitchFamily="34" charset="0"/>
                <a:ea typeface="ＭＳ Ｐゴシック" charset="-128"/>
              </a:rPr>
              <a:t>A parameterization based on this framework will be tested in an atmospheric model.  </a:t>
            </a:r>
          </a:p>
          <a:p>
            <a:pPr marL="411480" indent="-411480" defTabSz="548640" eaLnBrk="0" hangingPunct="0">
              <a:spcAft>
                <a:spcPts val="1440"/>
              </a:spcAft>
              <a:buClr>
                <a:srgbClr val="800080"/>
              </a:buClr>
              <a:buBlip>
                <a:blip r:embed="rId3"/>
              </a:buBlip>
              <a:defRPr/>
            </a:pPr>
            <a:endParaRPr lang="en-US" sz="3200" dirty="0">
              <a:solidFill>
                <a:srgbClr val="1F497D"/>
              </a:solidFill>
              <a:latin typeface="Gill Sans MT" panose="020B0502020104020203" pitchFamily="34" charset="0"/>
              <a:ea typeface="ＭＳ Ｐゴシック" charset="-128"/>
            </a:endParaRPr>
          </a:p>
        </p:txBody>
      </p:sp>
    </p:spTree>
    <p:extLst>
      <p:ext uri="{BB962C8B-B14F-4D97-AF65-F5344CB8AC3E}">
        <p14:creationId xmlns:p14="http://schemas.microsoft.com/office/powerpoint/2010/main" val="3040988935"/>
      </p:ext>
    </p:extLst>
  </p:cSld>
  <p:clrMapOvr>
    <a:masterClrMapping/>
  </p:clrMapOvr>
  <mc:AlternateContent xmlns:mc="http://schemas.openxmlformats.org/markup-compatibility/2006" xmlns:p14="http://schemas.microsoft.com/office/powerpoint/2010/main">
    <mc:Choice Requires="p14">
      <p:transition spd="slow" p14:dur="2000" advTm="44565"/>
    </mc:Choice>
    <mc:Fallback xmlns="">
      <p:transition spd="slow" advTm="4456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9020" y="193689"/>
            <a:ext cx="10607040" cy="1042416"/>
          </a:xfrm>
        </p:spPr>
        <p:txBody>
          <a:bodyPr/>
          <a:lstStyle/>
          <a:p>
            <a:r>
              <a:rPr lang="en-US" dirty="0"/>
              <a:t>Methodology</a:t>
            </a:r>
          </a:p>
        </p:txBody>
      </p:sp>
      <p:sp>
        <p:nvSpPr>
          <p:cNvPr id="3" name="Content Placeholder 2"/>
          <p:cNvSpPr>
            <a:spLocks noGrp="1"/>
          </p:cNvSpPr>
          <p:nvPr>
            <p:ph idx="1"/>
          </p:nvPr>
        </p:nvSpPr>
        <p:spPr>
          <a:xfrm>
            <a:off x="920116" y="1920240"/>
            <a:ext cx="6737984" cy="6071816"/>
          </a:xfrm>
        </p:spPr>
        <p:txBody>
          <a:bodyPr/>
          <a:lstStyle/>
          <a:p>
            <a:r>
              <a:rPr lang="en-US" dirty="0"/>
              <a:t>Unsupervised clustering to detect statistically independent clusters.</a:t>
            </a:r>
          </a:p>
          <a:p>
            <a:pPr lvl="1"/>
            <a:r>
              <a:rPr lang="en-US" dirty="0"/>
              <a:t>“typical operating regimes”</a:t>
            </a:r>
          </a:p>
          <a:p>
            <a:r>
              <a:rPr lang="en-US" dirty="0"/>
              <a:t>Data Clustering for initial pointwise classification</a:t>
            </a:r>
          </a:p>
          <a:p>
            <a:pPr lvl="1"/>
            <a:r>
              <a:rPr lang="en-US" dirty="0"/>
              <a:t>Clustering on a graph/b-matching </a:t>
            </a:r>
          </a:p>
          <a:p>
            <a:r>
              <a:rPr lang="en-US" dirty="0"/>
              <a:t>Region based aggregation</a:t>
            </a:r>
          </a:p>
          <a:p>
            <a:pPr lvl="1"/>
            <a:r>
              <a:rPr lang="en-US" dirty="0"/>
              <a:t>Convert point estimates into time periods.</a:t>
            </a:r>
          </a:p>
          <a:p>
            <a:r>
              <a:rPr lang="en-US" dirty="0"/>
              <a:t>Human-in-loop review to tweak hyper-parameters and verify.</a:t>
            </a:r>
          </a:p>
          <a:p>
            <a:r>
              <a:rPr lang="en-US" dirty="0"/>
              <a:t>Envisioned as a way to make data quality review more effective </a:t>
            </a:r>
            <a:r>
              <a:rPr lang="mr-IN" dirty="0"/>
              <a:t>–</a:t>
            </a:r>
            <a:r>
              <a:rPr lang="en-US" dirty="0"/>
              <a:t> focus on likely problematic times. </a:t>
            </a:r>
          </a:p>
          <a:p>
            <a:pPr lvl="1"/>
            <a:r>
              <a:rPr lang="en-US" dirty="0"/>
              <a:t>Directed attention</a:t>
            </a:r>
          </a:p>
          <a:p>
            <a:endParaRPr lang="en-US" dirty="0"/>
          </a:p>
        </p:txBody>
      </p:sp>
      <p:sp>
        <p:nvSpPr>
          <p:cNvPr id="4" name="Date Placeholder 3"/>
          <p:cNvSpPr>
            <a:spLocks noGrp="1"/>
          </p:cNvSpPr>
          <p:nvPr>
            <p:ph type="dt" sz="half" idx="10"/>
          </p:nvPr>
        </p:nvSpPr>
        <p:spPr>
          <a:xfrm>
            <a:off x="6858000" y="6356350"/>
            <a:ext cx="1600200"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9EE14-A1DB-BF4D-A292-A7F1FE5EFEC9}" type="datetime1">
              <a:rPr lang="en-US" smtClean="0"/>
              <a:pPr/>
              <a:t>4/21/19</a:t>
            </a:fld>
            <a:endParaRPr lang="en-US" dirty="0"/>
          </a:p>
        </p:txBody>
      </p:sp>
      <p:sp>
        <p:nvSpPr>
          <p:cNvPr id="6" name="Slide Number Placeholder 5"/>
          <p:cNvSpPr>
            <a:spLocks noGrp="1"/>
          </p:cNvSpPr>
          <p:nvPr>
            <p:ph type="sldNum" sz="quarter" idx="13"/>
          </p:nvPr>
        </p:nvSpPr>
        <p:spPr>
          <a:xfrm>
            <a:off x="8741664" y="6356350"/>
            <a:ext cx="301752"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mtClean="0"/>
              <a:pPr/>
              <a:t>‹#›</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4520" r="45489"/>
          <a:stretch/>
        </p:blipFill>
        <p:spPr bwMode="auto">
          <a:xfrm>
            <a:off x="8093680" y="1920240"/>
            <a:ext cx="4587220" cy="45777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8960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219199" y="-1"/>
            <a:ext cx="1596571" cy="148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03722D57-58D6-9447-A6D5-A97F6C35A8FB}" type="slidenum">
              <a:rPr lang="en-US" smtClean="0"/>
              <a:pPr/>
              <a:t>2</a:t>
            </a:fld>
            <a:endParaRPr lang="en-US" dirty="0"/>
          </a:p>
        </p:txBody>
      </p:sp>
      <p:sp>
        <p:nvSpPr>
          <p:cNvPr id="10" name="Content Placeholder 2"/>
          <p:cNvSpPr txBox="1">
            <a:spLocks/>
          </p:cNvSpPr>
          <p:nvPr/>
        </p:nvSpPr>
        <p:spPr>
          <a:xfrm>
            <a:off x="3303463" y="6335695"/>
            <a:ext cx="7380390" cy="1920240"/>
          </a:xfrm>
          <a:prstGeom prst="rect">
            <a:avLst/>
          </a:prstGeom>
        </p:spPr>
        <p:txBody>
          <a:bodyPr/>
          <a:lstStyle>
            <a:lvl1pPr marL="342900" indent="-342900" algn="l" defTabSz="457200" rtl="0" eaLnBrk="1" latinLnBrk="0" hangingPunct="1">
              <a:spcBef>
                <a:spcPct val="20000"/>
              </a:spcBef>
              <a:buSzPct val="100000"/>
              <a:buFontTx/>
              <a:buBlip>
                <a:blip r:embed="rId5"/>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SzPct val="100000"/>
              <a:buFontTx/>
              <a:buBlip>
                <a:blip r:embed="rId6"/>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7"/>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8"/>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5"/>
              </a:buBlip>
              <a:defRPr sz="14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0" hangingPunct="0">
              <a:lnSpc>
                <a:spcPct val="150000"/>
              </a:lnSpc>
              <a:spcBef>
                <a:spcPts val="0"/>
              </a:spcBef>
              <a:spcAft>
                <a:spcPts val="720"/>
              </a:spcAft>
              <a:buClr>
                <a:srgbClr val="800080"/>
              </a:buClr>
              <a:buBlip>
                <a:blip r:embed="rId9"/>
              </a:buBlip>
              <a:defRPr/>
            </a:pPr>
            <a:r>
              <a:rPr lang="en-US" sz="2400" dirty="0">
                <a:latin typeface="Gill Sans MT" panose="020B0502020104020203" pitchFamily="34" charset="0"/>
              </a:rPr>
              <a:t>12 winters of C-Pol Radar reflectivity data at Darwin</a:t>
            </a:r>
            <a:endParaRPr lang="en-US" sz="2400" dirty="0">
              <a:latin typeface="Gill Sans MT" panose="020B0502020104020203" pitchFamily="34" charset="0"/>
              <a:ea typeface="ＭＳ Ｐゴシック" charset="-128"/>
            </a:endParaRPr>
          </a:p>
          <a:p>
            <a:pPr eaLnBrk="0" hangingPunct="0">
              <a:lnSpc>
                <a:spcPct val="150000"/>
              </a:lnSpc>
              <a:spcBef>
                <a:spcPts val="0"/>
              </a:spcBef>
              <a:spcAft>
                <a:spcPts val="720"/>
              </a:spcAft>
              <a:buClr>
                <a:srgbClr val="800080"/>
              </a:buClr>
              <a:buBlip>
                <a:blip r:embed="rId9"/>
              </a:buBlip>
              <a:defRPr/>
            </a:pPr>
            <a:r>
              <a:rPr lang="en-US" sz="2400" dirty="0" err="1">
                <a:latin typeface="Gill Sans MT" panose="020B0502020104020203" pitchFamily="34" charset="0"/>
                <a:ea typeface="ＭＳ Ｐゴシック" charset="-128"/>
              </a:rPr>
              <a:t>S</a:t>
            </a:r>
            <a:r>
              <a:rPr lang="en-US" sz="2400" dirty="0" err="1">
                <a:latin typeface="Gill Sans MT" panose="020B0502020104020203" pitchFamily="34" charset="0"/>
                <a:cs typeface="+mn-cs"/>
              </a:rPr>
              <a:t>tainer</a:t>
            </a:r>
            <a:r>
              <a:rPr lang="en-US" sz="2400" dirty="0">
                <a:latin typeface="Gill Sans MT" panose="020B0502020104020203" pitchFamily="34" charset="0"/>
                <a:cs typeface="+mn-cs"/>
              </a:rPr>
              <a:t> et al. (2005) algorithm is used to identify convective cells and </a:t>
            </a:r>
            <a:r>
              <a:rPr lang="en-US" sz="2400" dirty="0" err="1">
                <a:latin typeface="Gill Sans MT" panose="020B0502020104020203" pitchFamily="34" charset="0"/>
                <a:cs typeface="+mn-cs"/>
              </a:rPr>
              <a:t>stratiform</a:t>
            </a:r>
            <a:r>
              <a:rPr lang="en-US" sz="2400" dirty="0">
                <a:latin typeface="Gill Sans MT" panose="020B0502020104020203" pitchFamily="34" charset="0"/>
                <a:cs typeface="+mn-cs"/>
              </a:rPr>
              <a:t> areas. </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80261" y="2349434"/>
            <a:ext cx="8520192" cy="3629465"/>
          </a:xfrm>
          <a:prstGeom prst="rect">
            <a:avLst/>
          </a:prstGeom>
        </p:spPr>
      </p:pic>
      <p:cxnSp>
        <p:nvCxnSpPr>
          <p:cNvPr id="13" name="Straight Arrow Connector 12"/>
          <p:cNvCxnSpPr/>
          <p:nvPr/>
        </p:nvCxnSpPr>
        <p:spPr>
          <a:xfrm flipH="1">
            <a:off x="9984437" y="2776555"/>
            <a:ext cx="1685003" cy="41720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10139344" y="2706230"/>
            <a:ext cx="1602740" cy="117633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73164490-6C5E-7E40-9170-88AEC99D1E39}"/>
              </a:ext>
            </a:extLst>
          </p:cNvPr>
          <p:cNvSpPr txBox="1"/>
          <p:nvPr/>
        </p:nvSpPr>
        <p:spPr>
          <a:xfrm>
            <a:off x="11900264" y="2261172"/>
            <a:ext cx="2538474" cy="890115"/>
          </a:xfrm>
          <a:prstGeom prst="rect">
            <a:avLst/>
          </a:prstGeom>
          <a:solidFill>
            <a:schemeClr val="bg1"/>
          </a:solidFill>
          <a:ln>
            <a:noFill/>
          </a:ln>
        </p:spPr>
        <p:txBody>
          <a:bodyPr wrap="square" rtlCol="0">
            <a:spAutoFit/>
          </a:bodyPr>
          <a:lstStyle/>
          <a:p>
            <a:pPr algn="ctr"/>
            <a:r>
              <a:rPr lang="en-US" sz="2592" dirty="0"/>
              <a:t>Convective cells</a:t>
            </a:r>
          </a:p>
        </p:txBody>
      </p:sp>
      <p:graphicFrame>
        <p:nvGraphicFramePr>
          <p:cNvPr id="26" name="Object 25"/>
          <p:cNvGraphicFramePr>
            <a:graphicFrameLocks noChangeAspect="1"/>
          </p:cNvGraphicFramePr>
          <p:nvPr>
            <p:extLst>
              <p:ext uri="{D42A27DB-BD31-4B8C-83A1-F6EECF244321}">
                <p14:modId xmlns:p14="http://schemas.microsoft.com/office/powerpoint/2010/main" val="3645125706"/>
              </p:ext>
            </p:extLst>
          </p:nvPr>
        </p:nvGraphicFramePr>
        <p:xfrm>
          <a:off x="11911071" y="3150182"/>
          <a:ext cx="2538474" cy="537559"/>
        </p:xfrm>
        <a:graphic>
          <a:graphicData uri="http://schemas.openxmlformats.org/presentationml/2006/ole">
            <mc:AlternateContent xmlns:mc="http://schemas.openxmlformats.org/markup-compatibility/2006">
              <mc:Choice xmlns:v="urn:schemas-microsoft-com:vml" Requires="v">
                <p:oleObj spid="_x0000_s1097" name="Equation" r:id="rId11" imgW="1079280" imgH="228600" progId="Equation.DSMT4">
                  <p:embed/>
                </p:oleObj>
              </mc:Choice>
              <mc:Fallback>
                <p:oleObj name="Equation" r:id="rId11" imgW="1079280" imgH="228600" progId="Equation.DSMT4">
                  <p:embed/>
                  <p:pic>
                    <p:nvPicPr>
                      <p:cNvPr id="26" name="Object 25"/>
                      <p:cNvPicPr/>
                      <p:nvPr/>
                    </p:nvPicPr>
                    <p:blipFill>
                      <a:blip r:embed="rId12"/>
                      <a:stretch>
                        <a:fillRect/>
                      </a:stretch>
                    </p:blipFill>
                    <p:spPr>
                      <a:xfrm>
                        <a:off x="11911071" y="3150182"/>
                        <a:ext cx="2538474" cy="537559"/>
                      </a:xfrm>
                      <a:prstGeom prst="rect">
                        <a:avLst/>
                      </a:prstGeom>
                    </p:spPr>
                  </p:pic>
                </p:oleObj>
              </mc:Fallback>
            </mc:AlternateContent>
          </a:graphicData>
        </a:graphic>
      </p:graphicFrame>
      <p:cxnSp>
        <p:nvCxnSpPr>
          <p:cNvPr id="30" name="Straight Arrow Connector 29"/>
          <p:cNvCxnSpPr>
            <a:cxnSpLocks/>
          </p:cNvCxnSpPr>
          <p:nvPr/>
        </p:nvCxnSpPr>
        <p:spPr>
          <a:xfrm flipH="1" flipV="1">
            <a:off x="8435181" y="4535440"/>
            <a:ext cx="3292068" cy="1800255"/>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73164490-6C5E-7E40-9170-88AEC99D1E39}"/>
              </a:ext>
            </a:extLst>
          </p:cNvPr>
          <p:cNvSpPr txBox="1"/>
          <p:nvPr/>
        </p:nvSpPr>
        <p:spPr>
          <a:xfrm>
            <a:off x="11911070" y="5657268"/>
            <a:ext cx="2527667" cy="491225"/>
          </a:xfrm>
          <a:prstGeom prst="rect">
            <a:avLst/>
          </a:prstGeom>
          <a:solidFill>
            <a:schemeClr val="bg1"/>
          </a:solidFill>
          <a:ln>
            <a:noFill/>
          </a:ln>
        </p:spPr>
        <p:txBody>
          <a:bodyPr wrap="square" rtlCol="0">
            <a:spAutoFit/>
          </a:bodyPr>
          <a:lstStyle/>
          <a:p>
            <a:pPr algn="ctr"/>
            <a:r>
              <a:rPr lang="en-US" sz="2592" dirty="0" err="1"/>
              <a:t>Stratiform</a:t>
            </a:r>
            <a:r>
              <a:rPr lang="en-US" sz="2592" dirty="0"/>
              <a:t> area</a:t>
            </a:r>
          </a:p>
        </p:txBody>
      </p:sp>
      <p:graphicFrame>
        <p:nvGraphicFramePr>
          <p:cNvPr id="34" name="Object 33"/>
          <p:cNvGraphicFramePr>
            <a:graphicFrameLocks noChangeAspect="1"/>
          </p:cNvGraphicFramePr>
          <p:nvPr>
            <p:extLst>
              <p:ext uri="{D42A27DB-BD31-4B8C-83A1-F6EECF244321}">
                <p14:modId xmlns:p14="http://schemas.microsoft.com/office/powerpoint/2010/main" val="661801096"/>
              </p:ext>
            </p:extLst>
          </p:nvPr>
        </p:nvGraphicFramePr>
        <p:xfrm>
          <a:off x="12714877" y="6187503"/>
          <a:ext cx="640081" cy="487681"/>
        </p:xfrm>
        <a:graphic>
          <a:graphicData uri="http://schemas.openxmlformats.org/presentationml/2006/ole">
            <mc:AlternateContent xmlns:mc="http://schemas.openxmlformats.org/markup-compatibility/2006">
              <mc:Choice xmlns:v="urn:schemas-microsoft-com:vml" Requires="v">
                <p:oleObj spid="_x0000_s1098" name="Equation" r:id="rId13" imgW="266400" imgH="203040" progId="Equation.DSMT4">
                  <p:embed/>
                </p:oleObj>
              </mc:Choice>
              <mc:Fallback>
                <p:oleObj name="Equation" r:id="rId13" imgW="266400" imgH="203040" progId="Equation.DSMT4">
                  <p:embed/>
                  <p:pic>
                    <p:nvPicPr>
                      <p:cNvPr id="34" name="Object 33"/>
                      <p:cNvPicPr/>
                      <p:nvPr/>
                    </p:nvPicPr>
                    <p:blipFill>
                      <a:blip r:embed="rId14"/>
                      <a:stretch>
                        <a:fillRect/>
                      </a:stretch>
                    </p:blipFill>
                    <p:spPr>
                      <a:xfrm>
                        <a:off x="12714877" y="6187503"/>
                        <a:ext cx="640081" cy="487681"/>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449396368"/>
              </p:ext>
            </p:extLst>
          </p:nvPr>
        </p:nvGraphicFramePr>
        <p:xfrm>
          <a:off x="12046286" y="4535439"/>
          <a:ext cx="2112533" cy="678886"/>
        </p:xfrm>
        <a:graphic>
          <a:graphicData uri="http://schemas.openxmlformats.org/presentationml/2006/ole">
            <mc:AlternateContent xmlns:mc="http://schemas.openxmlformats.org/markup-compatibility/2006">
              <mc:Choice xmlns:v="urn:schemas-microsoft-com:vml" Requires="v">
                <p:oleObj spid="_x0000_s1099" name="Equation" r:id="rId15" imgW="952200" imgH="431640" progId="Equation.DSMT4">
                  <p:embed/>
                </p:oleObj>
              </mc:Choice>
              <mc:Fallback>
                <p:oleObj name="Equation" r:id="rId15" imgW="952200" imgH="431640" progId="Equation.DSMT4">
                  <p:embed/>
                  <p:pic>
                    <p:nvPicPr>
                      <p:cNvPr id="35" name="Object 34"/>
                      <p:cNvPicPr/>
                      <p:nvPr/>
                    </p:nvPicPr>
                    <p:blipFill>
                      <a:blip r:embed="rId16"/>
                      <a:stretch>
                        <a:fillRect/>
                      </a:stretch>
                    </p:blipFill>
                    <p:spPr>
                      <a:xfrm>
                        <a:off x="12046286" y="4535439"/>
                        <a:ext cx="2112533" cy="678886"/>
                      </a:xfrm>
                      <a:prstGeom prst="rect">
                        <a:avLst/>
                      </a:prstGeom>
                    </p:spPr>
                  </p:pic>
                </p:oleObj>
              </mc:Fallback>
            </mc:AlternateContent>
          </a:graphicData>
        </a:graphic>
      </p:graphicFrame>
      <p:sp>
        <p:nvSpPr>
          <p:cNvPr id="40" name="TextBox 39">
            <a:extLst>
              <a:ext uri="{FF2B5EF4-FFF2-40B4-BE49-F238E27FC236}">
                <a16:creationId xmlns:a16="http://schemas.microsoft.com/office/drawing/2014/main" id="{73164490-6C5E-7E40-9170-88AEC99D1E39}"/>
              </a:ext>
            </a:extLst>
          </p:cNvPr>
          <p:cNvSpPr txBox="1"/>
          <p:nvPr/>
        </p:nvSpPr>
        <p:spPr>
          <a:xfrm>
            <a:off x="11875333" y="3684826"/>
            <a:ext cx="2743200" cy="890115"/>
          </a:xfrm>
          <a:prstGeom prst="rect">
            <a:avLst/>
          </a:prstGeom>
          <a:solidFill>
            <a:schemeClr val="bg1"/>
          </a:solidFill>
          <a:ln>
            <a:noFill/>
          </a:ln>
        </p:spPr>
        <p:txBody>
          <a:bodyPr wrap="square" rtlCol="0">
            <a:spAutoFit/>
          </a:bodyPr>
          <a:lstStyle/>
          <a:p>
            <a:pPr algn="ctr"/>
            <a:r>
              <a:rPr lang="en-US" sz="2592" dirty="0"/>
              <a:t>Total convective area</a:t>
            </a:r>
          </a:p>
        </p:txBody>
      </p:sp>
      <p:sp>
        <p:nvSpPr>
          <p:cNvPr id="6" name="Rectangle 5"/>
          <p:cNvSpPr/>
          <p:nvPr/>
        </p:nvSpPr>
        <p:spPr>
          <a:xfrm>
            <a:off x="11742083" y="2247933"/>
            <a:ext cx="2876450" cy="2979559"/>
          </a:xfrm>
          <a:prstGeom prst="rect">
            <a:avLst/>
          </a:prstGeom>
          <a:noFill/>
          <a:ln w="25400">
            <a:solidFill>
              <a:srgbClr val="FF0000">
                <a:alpha val="99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p>
        </p:txBody>
      </p:sp>
      <p:sp>
        <p:nvSpPr>
          <p:cNvPr id="11" name="Rectangle 10"/>
          <p:cNvSpPr/>
          <p:nvPr/>
        </p:nvSpPr>
        <p:spPr>
          <a:xfrm>
            <a:off x="11752180" y="5657268"/>
            <a:ext cx="2834641" cy="1126680"/>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p>
        </p:txBody>
      </p:sp>
      <p:sp>
        <p:nvSpPr>
          <p:cNvPr id="19" name="TextBox 18"/>
          <p:cNvSpPr txBox="1"/>
          <p:nvPr/>
        </p:nvSpPr>
        <p:spPr>
          <a:xfrm>
            <a:off x="3303463" y="2122893"/>
            <a:ext cx="3029997" cy="424732"/>
          </a:xfrm>
          <a:prstGeom prst="rect">
            <a:avLst/>
          </a:prstGeom>
          <a:solidFill>
            <a:schemeClr val="bg1"/>
          </a:solidFill>
        </p:spPr>
        <p:txBody>
          <a:bodyPr wrap="none" rtlCol="0">
            <a:spAutoFit/>
          </a:bodyPr>
          <a:lstStyle/>
          <a:p>
            <a:r>
              <a:rPr lang="en-US" dirty="0">
                <a:solidFill>
                  <a:schemeClr val="accent2"/>
                </a:solidFill>
              </a:rPr>
              <a:t>Radar reflectivity (2km)</a:t>
            </a:r>
          </a:p>
        </p:txBody>
      </p:sp>
      <p:sp>
        <p:nvSpPr>
          <p:cNvPr id="31" name="TextBox 30"/>
          <p:cNvSpPr txBox="1"/>
          <p:nvPr/>
        </p:nvSpPr>
        <p:spPr>
          <a:xfrm>
            <a:off x="7417124" y="2118622"/>
            <a:ext cx="2722220" cy="424732"/>
          </a:xfrm>
          <a:prstGeom prst="rect">
            <a:avLst/>
          </a:prstGeom>
          <a:solidFill>
            <a:schemeClr val="bg1"/>
          </a:solidFill>
        </p:spPr>
        <p:txBody>
          <a:bodyPr wrap="none" rtlCol="0">
            <a:spAutoFit/>
          </a:bodyPr>
          <a:lstStyle/>
          <a:p>
            <a:r>
              <a:rPr lang="en-US" dirty="0">
                <a:solidFill>
                  <a:schemeClr val="accent2"/>
                </a:solidFill>
              </a:rPr>
              <a:t>Convective features</a:t>
            </a:r>
          </a:p>
        </p:txBody>
      </p:sp>
      <p:sp>
        <p:nvSpPr>
          <p:cNvPr id="2" name="Rectangle 1"/>
          <p:cNvSpPr/>
          <p:nvPr/>
        </p:nvSpPr>
        <p:spPr>
          <a:xfrm>
            <a:off x="3177395" y="5898578"/>
            <a:ext cx="4286751" cy="577850"/>
          </a:xfrm>
          <a:prstGeom prst="rect">
            <a:avLst/>
          </a:prstGeom>
        </p:spPr>
        <p:txBody>
          <a:bodyPr wrap="none">
            <a:spAutoFit/>
          </a:bodyPr>
          <a:lstStyle/>
          <a:p>
            <a:pPr defTabSz="457200" eaLnBrk="0" hangingPunct="0">
              <a:lnSpc>
                <a:spcPct val="150000"/>
              </a:lnSpc>
              <a:spcAft>
                <a:spcPts val="720"/>
              </a:spcAft>
              <a:buClr>
                <a:srgbClr val="800080"/>
              </a:buClr>
              <a:buSzPct val="100000"/>
              <a:defRPr/>
            </a:pPr>
            <a:r>
              <a:rPr lang="en-US" sz="2400" b="1" dirty="0">
                <a:solidFill>
                  <a:srgbClr val="1F497D"/>
                </a:solidFill>
                <a:latin typeface="Arial"/>
                <a:ea typeface="ＭＳ Ｐゴシック" charset="-128"/>
                <a:cs typeface="Arial"/>
              </a:rPr>
              <a:t>C-Pol observation at Darwin</a:t>
            </a:r>
          </a:p>
        </p:txBody>
      </p:sp>
      <p:sp>
        <p:nvSpPr>
          <p:cNvPr id="23" name="Content Placeholder 2">
            <a:extLst>
              <a:ext uri="{FF2B5EF4-FFF2-40B4-BE49-F238E27FC236}">
                <a16:creationId xmlns:a16="http://schemas.microsoft.com/office/drawing/2014/main" id="{DF2DC3BE-CE3E-3048-ADFA-A284AD5D7C5B}"/>
              </a:ext>
            </a:extLst>
          </p:cNvPr>
          <p:cNvSpPr txBox="1">
            <a:spLocks/>
          </p:cNvSpPr>
          <p:nvPr/>
        </p:nvSpPr>
        <p:spPr>
          <a:xfrm>
            <a:off x="231864" y="2095322"/>
            <a:ext cx="2748396" cy="4579862"/>
          </a:xfrm>
          <a:prstGeom prst="rect">
            <a:avLst/>
          </a:prstGeom>
        </p:spPr>
        <p:txBody>
          <a:bodyPr/>
          <a:lstStyle>
            <a:lvl1pPr marL="342900" indent="-342900" algn="l" defTabSz="457200" rtl="0" eaLnBrk="1" latinLnBrk="0" hangingPunct="1">
              <a:spcBef>
                <a:spcPct val="20000"/>
              </a:spcBef>
              <a:buSzPct val="100000"/>
              <a:buFontTx/>
              <a:buBlip>
                <a:blip r:embed="rId5"/>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SzPct val="100000"/>
              <a:buFontTx/>
              <a:buBlip>
                <a:blip r:embed="rId6"/>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7"/>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8"/>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5"/>
              </a:buBlip>
              <a:defRPr sz="14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spcBef>
                <a:spcPct val="0"/>
              </a:spcBef>
              <a:buNone/>
            </a:pPr>
            <a:r>
              <a:rPr lang="en-US" sz="2400" b="1" dirty="0">
                <a:latin typeface="Gill Sans MT" panose="020B0502020104020203" pitchFamily="34" charset="0"/>
                <a:ea typeface="+mj-ea"/>
              </a:rPr>
              <a:t>Characterize </a:t>
            </a:r>
            <a:r>
              <a:rPr lang="en-US" sz="2400" dirty="0">
                <a:latin typeface="Gill Sans MT" panose="020B0502020104020203" pitchFamily="34" charset="0"/>
              </a:rPr>
              <a:t>the processes that govern the evolution of the population of convective and stratiform clouds?</a:t>
            </a:r>
          </a:p>
        </p:txBody>
      </p:sp>
      <p:sp>
        <p:nvSpPr>
          <p:cNvPr id="24" name="Rectangle 23">
            <a:extLst>
              <a:ext uri="{FF2B5EF4-FFF2-40B4-BE49-F238E27FC236}">
                <a16:creationId xmlns:a16="http://schemas.microsoft.com/office/drawing/2014/main" id="{8640348D-7641-BE4D-A939-A2BD7176C2BD}"/>
              </a:ext>
            </a:extLst>
          </p:cNvPr>
          <p:cNvSpPr/>
          <p:nvPr/>
        </p:nvSpPr>
        <p:spPr>
          <a:xfrm>
            <a:off x="245178" y="176232"/>
            <a:ext cx="13822505" cy="1089529"/>
          </a:xfrm>
          <a:prstGeom prst="rect">
            <a:avLst/>
          </a:prstGeom>
          <a:solidFill>
            <a:schemeClr val="bg1"/>
          </a:solidFill>
        </p:spPr>
        <p:txBody>
          <a:bodyPr wrap="square">
            <a:spAutoFit/>
          </a:bodyPr>
          <a:lstStyle/>
          <a:p>
            <a:pPr>
              <a:lnSpc>
                <a:spcPct val="90000"/>
              </a:lnSpc>
              <a:spcBef>
                <a:spcPct val="0"/>
              </a:spcBef>
            </a:pPr>
            <a:r>
              <a:rPr lang="en-US" sz="3600" dirty="0">
                <a:solidFill>
                  <a:srgbClr val="C8722E"/>
                </a:solidFill>
                <a:latin typeface="Calibri" panose="020F0502020204030204" pitchFamily="34" charset="0"/>
                <a:ea typeface="+mj-ea"/>
                <a:cs typeface="Calibri" panose="020F0502020204030204" pitchFamily="34" charset="0"/>
              </a:rPr>
              <a:t>A Machine Learning Assisted Development of a Model for the Population Dynamics of Clouds</a:t>
            </a:r>
          </a:p>
        </p:txBody>
      </p:sp>
      <p:sp>
        <p:nvSpPr>
          <p:cNvPr id="27" name="Rectangle 26">
            <a:extLst>
              <a:ext uri="{FF2B5EF4-FFF2-40B4-BE49-F238E27FC236}">
                <a16:creationId xmlns:a16="http://schemas.microsoft.com/office/drawing/2014/main" id="{9AE8DCD4-C450-F148-9D2C-AA30290C005E}"/>
              </a:ext>
            </a:extLst>
          </p:cNvPr>
          <p:cNvSpPr/>
          <p:nvPr/>
        </p:nvSpPr>
        <p:spPr>
          <a:xfrm>
            <a:off x="5362257" y="720996"/>
            <a:ext cx="9224564" cy="505972"/>
          </a:xfrm>
          <a:prstGeom prst="rect">
            <a:avLst/>
          </a:prstGeom>
        </p:spPr>
        <p:txBody>
          <a:bodyPr wrap="square">
            <a:spAutoFit/>
          </a:bodyPr>
          <a:lstStyle/>
          <a:p>
            <a:pPr algn="ctr">
              <a:lnSpc>
                <a:spcPct val="120000"/>
              </a:lnSpc>
            </a:pPr>
            <a:r>
              <a:rPr lang="en-US" sz="2400" i="1" dirty="0">
                <a:solidFill>
                  <a:schemeClr val="tx2"/>
                </a:solidFill>
                <a:latin typeface="Calibri" panose="020F0502020204030204" pitchFamily="34" charset="0"/>
                <a:cs typeface="Calibri" panose="020F0502020204030204" pitchFamily="34" charset="0"/>
              </a:rPr>
              <a:t>Samson Hagos</a:t>
            </a:r>
            <a:r>
              <a:rPr lang="en-US" sz="2400" i="1" baseline="30000" dirty="0">
                <a:solidFill>
                  <a:schemeClr val="tx2"/>
                </a:solidFill>
                <a:latin typeface="Calibri" panose="020F0502020204030204" pitchFamily="34" charset="0"/>
                <a:cs typeface="Calibri" panose="020F0502020204030204" pitchFamily="34" charset="0"/>
              </a:rPr>
              <a:t>1</a:t>
            </a:r>
            <a:r>
              <a:rPr lang="en-US" sz="2400" i="1" dirty="0">
                <a:solidFill>
                  <a:schemeClr val="tx2"/>
                </a:solidFill>
                <a:latin typeface="Calibri" panose="020F0502020204030204" pitchFamily="34" charset="0"/>
                <a:cs typeface="Calibri" panose="020F0502020204030204" pitchFamily="34" charset="0"/>
              </a:rPr>
              <a:t> , Zhe Feng</a:t>
            </a:r>
            <a:r>
              <a:rPr lang="en-US" sz="2400" i="1" baseline="30000" dirty="0">
                <a:solidFill>
                  <a:schemeClr val="tx2"/>
                </a:solidFill>
                <a:latin typeface="Calibri" panose="020F0502020204030204" pitchFamily="34" charset="0"/>
                <a:cs typeface="Calibri" panose="020F0502020204030204" pitchFamily="34" charset="0"/>
              </a:rPr>
              <a:t>1</a:t>
            </a:r>
            <a:r>
              <a:rPr lang="en-US" sz="2400" i="1" dirty="0">
                <a:solidFill>
                  <a:schemeClr val="tx2"/>
                </a:solidFill>
                <a:latin typeface="Calibri" panose="020F0502020204030204" pitchFamily="34" charset="0"/>
                <a:cs typeface="Calibri" panose="020F0502020204030204" pitchFamily="34" charset="0"/>
              </a:rPr>
              <a:t>, Robert Houze Jr.</a:t>
            </a:r>
            <a:r>
              <a:rPr lang="en-US" sz="2400" i="1" baseline="30000" dirty="0">
                <a:solidFill>
                  <a:schemeClr val="tx2"/>
                </a:solidFill>
                <a:latin typeface="Calibri" panose="020F0502020204030204" pitchFamily="34" charset="0"/>
                <a:cs typeface="Calibri" panose="020F0502020204030204" pitchFamily="34" charset="0"/>
              </a:rPr>
              <a:t>1</a:t>
            </a:r>
            <a:r>
              <a:rPr lang="en-US" sz="2400" i="1" dirty="0">
                <a:solidFill>
                  <a:schemeClr val="tx2"/>
                </a:solidFill>
                <a:latin typeface="Calibri" panose="020F0502020204030204" pitchFamily="34" charset="0"/>
                <a:cs typeface="Calibri" panose="020F0502020204030204" pitchFamily="34" charset="0"/>
              </a:rPr>
              <a:t>, Bob Plant</a:t>
            </a:r>
            <a:r>
              <a:rPr lang="en-US" sz="2400" i="1" baseline="30000" dirty="0">
                <a:solidFill>
                  <a:schemeClr val="tx2"/>
                </a:solidFill>
                <a:latin typeface="Calibri" panose="020F0502020204030204" pitchFamily="34" charset="0"/>
                <a:cs typeface="Calibri" panose="020F0502020204030204" pitchFamily="34" charset="0"/>
              </a:rPr>
              <a:t>2</a:t>
            </a:r>
            <a:r>
              <a:rPr lang="en-US" sz="2400" i="1" dirty="0">
                <a:solidFill>
                  <a:schemeClr val="tx2"/>
                </a:solidFill>
                <a:latin typeface="Calibri" panose="020F0502020204030204" pitchFamily="34" charset="0"/>
                <a:cs typeface="Calibri" panose="020F0502020204030204" pitchFamily="34" charset="0"/>
              </a:rPr>
              <a:t>, Alain Protat</a:t>
            </a:r>
            <a:r>
              <a:rPr lang="en-US" sz="2400" i="1" baseline="30000" dirty="0">
                <a:solidFill>
                  <a:schemeClr val="tx2"/>
                </a:solidFill>
                <a:latin typeface="Calibri" panose="020F0502020204030204" pitchFamily="34" charset="0"/>
                <a:cs typeface="Calibri" panose="020F0502020204030204" pitchFamily="34" charset="0"/>
              </a:rPr>
              <a:t>3</a:t>
            </a:r>
            <a:endParaRPr lang="en-US" sz="2400" i="1" dirty="0">
              <a:solidFill>
                <a:schemeClr val="tx2"/>
              </a:solidFill>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613431025"/>
      </p:ext>
    </p:extLst>
  </p:cSld>
  <p:clrMapOvr>
    <a:masterClrMapping/>
  </p:clrMapOvr>
  <mc:AlternateContent xmlns:mc="http://schemas.openxmlformats.org/markup-compatibility/2006" xmlns:p14="http://schemas.microsoft.com/office/powerpoint/2010/main">
    <mc:Choice Requires="p14">
      <p:transition spd="slow" p14:dur="2000" advTm="65672"/>
    </mc:Choice>
    <mc:Fallback xmlns="">
      <p:transition spd="slow" advTm="65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3" grpId="0" animBg="1"/>
      <p:bldP spid="40" grpId="0" animBg="1"/>
      <p:bldP spid="6" grpId="0" animBg="1"/>
      <p:bldP spid="11" grpId="0" animBg="1"/>
    </p:bld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602D-1009-BD49-BE7D-96CFD4F5B115}"/>
              </a:ext>
            </a:extLst>
          </p:cNvPr>
          <p:cNvSpPr>
            <a:spLocks noGrp="1"/>
          </p:cNvSpPr>
          <p:nvPr>
            <p:ph type="title"/>
          </p:nvPr>
        </p:nvSpPr>
        <p:spPr>
          <a:xfrm>
            <a:off x="3438144" y="213965"/>
            <a:ext cx="10607040" cy="1042416"/>
          </a:xfrm>
        </p:spPr>
        <p:txBody>
          <a:bodyPr/>
          <a:lstStyle/>
          <a:p>
            <a:r>
              <a:rPr lang="en-US" dirty="0"/>
              <a:t>Model Architecture</a:t>
            </a:r>
          </a:p>
        </p:txBody>
      </p:sp>
      <p:sp>
        <p:nvSpPr>
          <p:cNvPr id="3" name="Content Placeholder 2">
            <a:extLst>
              <a:ext uri="{FF2B5EF4-FFF2-40B4-BE49-F238E27FC236}">
                <a16:creationId xmlns:a16="http://schemas.microsoft.com/office/drawing/2014/main" id="{333F1523-8C83-1E42-BF2B-AE7E1BB5ACF7}"/>
              </a:ext>
            </a:extLst>
          </p:cNvPr>
          <p:cNvSpPr>
            <a:spLocks noGrp="1"/>
          </p:cNvSpPr>
          <p:nvPr>
            <p:ph idx="1"/>
          </p:nvPr>
        </p:nvSpPr>
        <p:spPr>
          <a:xfrm>
            <a:off x="2004366" y="1793897"/>
            <a:ext cx="4293860" cy="5155579"/>
          </a:xfrm>
        </p:spPr>
        <p:txBody>
          <a:bodyPr/>
          <a:lstStyle/>
          <a:p>
            <a:r>
              <a:rPr lang="en-US" sz="2160" dirty="0"/>
              <a:t>“U-Net” CNN architecture.</a:t>
            </a:r>
          </a:p>
          <a:p>
            <a:r>
              <a:rPr lang="en-US" sz="2160" dirty="0"/>
              <a:t>Trained on 7500 radar images.</a:t>
            </a:r>
          </a:p>
          <a:p>
            <a:r>
              <a:rPr lang="en-US" sz="2160" dirty="0"/>
              <a:t>Additional 25% for validation.</a:t>
            </a:r>
          </a:p>
          <a:p>
            <a:r>
              <a:rPr lang="en-US" sz="2160" dirty="0"/>
              <a:t>Images were artificially </a:t>
            </a:r>
            <a:br>
              <a:rPr lang="en-US" sz="2160" dirty="0"/>
            </a:br>
            <a:r>
              <a:rPr lang="en-US" sz="2160" dirty="0"/>
              <a:t>reduced to 1/4</a:t>
            </a:r>
            <a:r>
              <a:rPr lang="en-US" sz="2160" baseline="30000" dirty="0"/>
              <a:t>th</a:t>
            </a:r>
            <a:r>
              <a:rPr lang="en-US" sz="2160" dirty="0"/>
              <a:t> and 1/8</a:t>
            </a:r>
            <a:r>
              <a:rPr lang="en-US" sz="2160" baseline="30000" dirty="0"/>
              <a:t>th</a:t>
            </a:r>
            <a:r>
              <a:rPr lang="en-US" sz="2160" dirty="0"/>
              <a:t> </a:t>
            </a:r>
            <a:br>
              <a:rPr lang="en-US" sz="2160" dirty="0"/>
            </a:br>
            <a:r>
              <a:rPr lang="en-US" sz="2160" dirty="0"/>
              <a:t>resolution</a:t>
            </a:r>
          </a:p>
          <a:p>
            <a:pPr lvl="1"/>
            <a:r>
              <a:rPr lang="en-US" sz="1920" dirty="0"/>
              <a:t>Effective 1/16</a:t>
            </a:r>
            <a:r>
              <a:rPr lang="en-US" sz="1920" baseline="30000" dirty="0"/>
              <a:t>th</a:t>
            </a:r>
            <a:r>
              <a:rPr lang="en-US" sz="1920" dirty="0"/>
              <a:t> and 1/64</a:t>
            </a:r>
            <a:r>
              <a:rPr lang="en-US" sz="1920" baseline="30000" dirty="0"/>
              <a:t>th</a:t>
            </a:r>
            <a:r>
              <a:rPr lang="en-US" sz="1920" dirty="0"/>
              <a:t> size.</a:t>
            </a:r>
          </a:p>
          <a:p>
            <a:r>
              <a:rPr lang="en-US" sz="2160" dirty="0"/>
              <a:t>CNN was trained to reconstruct the original image.</a:t>
            </a:r>
          </a:p>
          <a:p>
            <a:r>
              <a:rPr lang="en-US" sz="2160" dirty="0"/>
              <a:t>Tested additional architectures including Res-net and Dense-Net</a:t>
            </a:r>
          </a:p>
          <a:p>
            <a:r>
              <a:rPr lang="en-US" sz="2160" dirty="0"/>
              <a:t>U-net ultimately gave best performance. </a:t>
            </a:r>
          </a:p>
        </p:txBody>
      </p:sp>
      <p:sp>
        <p:nvSpPr>
          <p:cNvPr id="4" name="Date Placeholder 3">
            <a:extLst>
              <a:ext uri="{FF2B5EF4-FFF2-40B4-BE49-F238E27FC236}">
                <a16:creationId xmlns:a16="http://schemas.microsoft.com/office/drawing/2014/main" id="{A87E67A7-F7DB-C540-A897-279EA5B67BB9}"/>
              </a:ext>
            </a:extLst>
          </p:cNvPr>
          <p:cNvSpPr>
            <a:spLocks noGrp="1"/>
          </p:cNvSpPr>
          <p:nvPr>
            <p:ph type="dt" sz="half" idx="10"/>
          </p:nvPr>
        </p:nvSpPr>
        <p:spPr>
          <a:xfrm>
            <a:off x="6858000" y="6356350"/>
            <a:ext cx="1600200"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9EE14-A1DB-BF4D-A292-A7F1FE5EFEC9}" type="datetime1">
              <a:rPr lang="en-US" smtClean="0"/>
              <a:pPr/>
              <a:t>4/21/19</a:t>
            </a:fld>
            <a:endParaRPr lang="en-US" dirty="0"/>
          </a:p>
        </p:txBody>
      </p:sp>
      <p:sp>
        <p:nvSpPr>
          <p:cNvPr id="6" name="Slide Number Placeholder 5">
            <a:extLst>
              <a:ext uri="{FF2B5EF4-FFF2-40B4-BE49-F238E27FC236}">
                <a16:creationId xmlns:a16="http://schemas.microsoft.com/office/drawing/2014/main" id="{B8B6A3B3-123C-9940-B281-5C00B3585BFC}"/>
              </a:ext>
            </a:extLst>
          </p:cNvPr>
          <p:cNvSpPr>
            <a:spLocks noGrp="1"/>
          </p:cNvSpPr>
          <p:nvPr>
            <p:ph type="sldNum" sz="quarter" idx="13"/>
          </p:nvPr>
        </p:nvSpPr>
        <p:spPr>
          <a:xfrm>
            <a:off x="8741664" y="6356350"/>
            <a:ext cx="301752"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mtClean="0"/>
              <a:pPr/>
              <a:t>‹#›</a:t>
            </a:fld>
            <a:endParaRPr lang="en-US" dirty="0"/>
          </a:p>
        </p:txBody>
      </p:sp>
      <p:pic>
        <p:nvPicPr>
          <p:cNvPr id="8" name="Picture 7">
            <a:extLst>
              <a:ext uri="{FF2B5EF4-FFF2-40B4-BE49-F238E27FC236}">
                <a16:creationId xmlns:a16="http://schemas.microsoft.com/office/drawing/2014/main" id="{89EAB37A-72FB-F14E-8395-448FF2DCD81D}"/>
              </a:ext>
            </a:extLst>
          </p:cNvPr>
          <p:cNvPicPr>
            <a:picLocks noChangeAspect="1"/>
          </p:cNvPicPr>
          <p:nvPr/>
        </p:nvPicPr>
        <p:blipFill>
          <a:blip r:embed="rId3"/>
          <a:stretch>
            <a:fillRect/>
          </a:stretch>
        </p:blipFill>
        <p:spPr>
          <a:xfrm>
            <a:off x="6298225" y="1542739"/>
            <a:ext cx="6141720" cy="1965960"/>
          </a:xfrm>
          <a:prstGeom prst="rect">
            <a:avLst/>
          </a:prstGeom>
        </p:spPr>
      </p:pic>
      <p:sp>
        <p:nvSpPr>
          <p:cNvPr id="15" name="TextBox 14">
            <a:extLst>
              <a:ext uri="{FF2B5EF4-FFF2-40B4-BE49-F238E27FC236}">
                <a16:creationId xmlns:a16="http://schemas.microsoft.com/office/drawing/2014/main" id="{D80C034D-3AF2-F348-AD67-C3DF80617B8B}"/>
              </a:ext>
            </a:extLst>
          </p:cNvPr>
          <p:cNvSpPr txBox="1"/>
          <p:nvPr/>
        </p:nvSpPr>
        <p:spPr>
          <a:xfrm>
            <a:off x="9041056" y="7941664"/>
            <a:ext cx="3514104" cy="295466"/>
          </a:xfrm>
          <a:prstGeom prst="rect">
            <a:avLst/>
          </a:prstGeom>
          <a:noFill/>
        </p:spPr>
        <p:txBody>
          <a:bodyPr wrap="none" rtlCol="0">
            <a:spAutoFit/>
          </a:bodyPr>
          <a:lstStyle/>
          <a:p>
            <a:r>
              <a:rPr lang="en-US" sz="1320" dirty="0"/>
              <a:t>[1] https://</a:t>
            </a:r>
            <a:r>
              <a:rPr lang="en-US" sz="1320" dirty="0" err="1"/>
              <a:t>atmos.uw.edu</a:t>
            </a:r>
            <a:r>
              <a:rPr lang="en-US" sz="1320" dirty="0"/>
              <a:t>/cliff/</a:t>
            </a:r>
            <a:r>
              <a:rPr lang="en-US" sz="1320" dirty="0" err="1"/>
              <a:t>Langleyradar.html</a:t>
            </a:r>
            <a:endParaRPr lang="en-US" sz="1320" dirty="0"/>
          </a:p>
        </p:txBody>
      </p:sp>
    </p:spTree>
    <p:extLst>
      <p:ext uri="{BB962C8B-B14F-4D97-AF65-F5344CB8AC3E}">
        <p14:creationId xmlns:p14="http://schemas.microsoft.com/office/powerpoint/2010/main" val="4171860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045028" y="149068"/>
            <a:ext cx="1822026" cy="1374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3200883" y="2587128"/>
            <a:ext cx="6398012" cy="4345637"/>
          </a:xfrm>
          <a:prstGeom prst="rect">
            <a:avLst/>
          </a:prstGeom>
        </p:spPr>
      </p:pic>
      <p:sp>
        <p:nvSpPr>
          <p:cNvPr id="2" name="Rectangle 8"/>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4" name="Rectangle 124"/>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33" name="Rectangle 132"/>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35" name="Rectangle 134"/>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37" name="Rectangle 136"/>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45" name="Rectangle 166"/>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49" name="Rectangle 168"/>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43" name="Slide Number Placeholder 4">
            <a:extLst>
              <a:ext uri="{FF2B5EF4-FFF2-40B4-BE49-F238E27FC236}">
                <a16:creationId xmlns:a16="http://schemas.microsoft.com/office/drawing/2014/main" id="{98F093A7-67F4-B040-BE30-11D776359B4E}"/>
              </a:ext>
            </a:extLst>
          </p:cNvPr>
          <p:cNvSpPr>
            <a:spLocks noGrp="1"/>
          </p:cNvSpPr>
          <p:nvPr>
            <p:ph type="sldNum" sz="quarter" idx="12"/>
          </p:nvPr>
        </p:nvSpPr>
        <p:spPr/>
        <p:txBody>
          <a:bodyPr/>
          <a:lstStyle/>
          <a:p>
            <a:fld id="{03722D57-58D6-9447-A6D5-A97F6C35A8FB}" type="slidenum">
              <a:rPr lang="en-US" smtClean="0"/>
              <a:pPr/>
              <a:t>21</a:t>
            </a:fld>
            <a:endParaRPr lang="en-US" dirty="0"/>
          </a:p>
        </p:txBody>
      </p:sp>
      <p:sp>
        <p:nvSpPr>
          <p:cNvPr id="19" name="Rectangle 18"/>
          <p:cNvSpPr/>
          <p:nvPr/>
        </p:nvSpPr>
        <p:spPr>
          <a:xfrm>
            <a:off x="1225510" y="6924597"/>
            <a:ext cx="12475975" cy="1200329"/>
          </a:xfrm>
          <a:prstGeom prst="rect">
            <a:avLst/>
          </a:prstGeom>
        </p:spPr>
        <p:txBody>
          <a:bodyPr wrap="square">
            <a:spAutoFit/>
          </a:bodyPr>
          <a:lstStyle/>
          <a:p>
            <a:pPr lvl="1" eaLnBrk="0" hangingPunct="0">
              <a:lnSpc>
                <a:spcPct val="150000"/>
              </a:lnSpc>
              <a:spcBef>
                <a:spcPct val="30000"/>
              </a:spcBef>
              <a:buClr>
                <a:srgbClr val="800080"/>
              </a:buClr>
              <a:buBlip>
                <a:blip r:embed="rId5"/>
              </a:buBlip>
              <a:defRPr/>
            </a:pPr>
            <a:r>
              <a:rPr lang="en-US" sz="2400" dirty="0">
                <a:solidFill>
                  <a:schemeClr val="accent2"/>
                </a:solidFill>
                <a:latin typeface="Gill Sans MT" panose="020B0502020104020203" pitchFamily="34" charset="0"/>
                <a:ea typeface="ＭＳ Ｐゴシック" charset="-128"/>
              </a:rPr>
              <a:t>Stratiform feedback favors </a:t>
            </a:r>
            <a:r>
              <a:rPr lang="en-US" sz="2400" b="1" dirty="0">
                <a:solidFill>
                  <a:schemeClr val="accent2"/>
                </a:solidFill>
                <a:latin typeface="Gill Sans MT" panose="020B0502020104020203" pitchFamily="34" charset="0"/>
                <a:ea typeface="ＭＳ Ｐゴシック" charset="-128"/>
              </a:rPr>
              <a:t>increase of the number of smaller cells </a:t>
            </a:r>
            <a:r>
              <a:rPr lang="en-US" sz="2400" dirty="0">
                <a:solidFill>
                  <a:schemeClr val="accent2"/>
                </a:solidFill>
                <a:latin typeface="Gill Sans MT" panose="020B0502020104020203" pitchFamily="34" charset="0"/>
                <a:ea typeface="ＭＳ Ｐゴシック" charset="-128"/>
              </a:rPr>
              <a:t>as opposed to growth of existing cells.    </a:t>
            </a:r>
          </a:p>
        </p:txBody>
      </p:sp>
      <p:sp>
        <p:nvSpPr>
          <p:cNvPr id="11" name="TextBox 10"/>
          <p:cNvSpPr txBox="1"/>
          <p:nvPr/>
        </p:nvSpPr>
        <p:spPr>
          <a:xfrm>
            <a:off x="1356139" y="794802"/>
            <a:ext cx="6622411" cy="1200329"/>
          </a:xfrm>
          <a:prstGeom prst="rect">
            <a:avLst/>
          </a:prstGeom>
          <a:solidFill>
            <a:schemeClr val="bg1"/>
          </a:solidFill>
        </p:spPr>
        <p:txBody>
          <a:bodyPr wrap="square" rtlCol="0">
            <a:spAutoFit/>
          </a:bodyPr>
          <a:lstStyle/>
          <a:p>
            <a:pPr algn="ctr">
              <a:lnSpc>
                <a:spcPct val="150000"/>
              </a:lnSpc>
            </a:pPr>
            <a:r>
              <a:rPr lang="en-US" sz="2400" dirty="0">
                <a:solidFill>
                  <a:schemeClr val="accent2"/>
                </a:solidFill>
                <a:latin typeface="Gill Sans MT" panose="020B0502020104020203" pitchFamily="34" charset="0"/>
              </a:rPr>
              <a:t>Consider convective cells vs convective area fraction with stratiform feedback off</a:t>
            </a:r>
          </a:p>
        </p:txBody>
      </p:sp>
      <p:sp>
        <p:nvSpPr>
          <p:cNvPr id="22" name="Rectangle 21"/>
          <p:cNvSpPr/>
          <p:nvPr/>
        </p:nvSpPr>
        <p:spPr>
          <a:xfrm>
            <a:off x="2402189" y="149068"/>
            <a:ext cx="11792782" cy="584775"/>
          </a:xfrm>
          <a:prstGeom prst="rect">
            <a:avLst/>
          </a:prstGeom>
        </p:spPr>
        <p:txBody>
          <a:bodyPr wrap="square">
            <a:spAutoFit/>
          </a:bodyPr>
          <a:lstStyle/>
          <a:p>
            <a:pPr defTabSz="548640"/>
            <a:r>
              <a:rPr lang="en-US" sz="3200" b="1" dirty="0">
                <a:solidFill>
                  <a:srgbClr val="D57500"/>
                </a:solidFill>
                <a:latin typeface="Gill Sans MT" panose="020B0502020104020203" pitchFamily="34" charset="0"/>
                <a:cs typeface="Arial"/>
              </a:rPr>
              <a:t>The interaction between convective and stratiform clouds</a:t>
            </a:r>
            <a:endParaRPr lang="en-US" sz="3200" dirty="0">
              <a:solidFill>
                <a:prstClr val="black"/>
              </a:solidFill>
              <a:latin typeface="Gill Sans MT" panose="020B0502020104020203" pitchFamily="34" charset="0"/>
            </a:endParaRPr>
          </a:p>
        </p:txBody>
      </p:sp>
      <p:graphicFrame>
        <p:nvGraphicFramePr>
          <p:cNvPr id="3" name="Object 2"/>
          <p:cNvGraphicFramePr>
            <a:graphicFrameLocks noChangeAspect="1"/>
          </p:cNvGraphicFramePr>
          <p:nvPr>
            <p:extLst/>
          </p:nvPr>
        </p:nvGraphicFramePr>
        <p:xfrm>
          <a:off x="9369425" y="836613"/>
          <a:ext cx="2174875" cy="831850"/>
        </p:xfrm>
        <a:graphic>
          <a:graphicData uri="http://schemas.openxmlformats.org/presentationml/2006/ole">
            <mc:AlternateContent xmlns:mc="http://schemas.openxmlformats.org/markup-compatibility/2006">
              <mc:Choice xmlns:v="urn:schemas-microsoft-com:vml" Requires="v">
                <p:oleObj spid="_x0000_s3097" name="Equation" r:id="rId6" imgW="596880" imgH="228600" progId="Equation.DSMT4">
                  <p:embed/>
                </p:oleObj>
              </mc:Choice>
              <mc:Fallback>
                <p:oleObj name="Equation" r:id="rId6" imgW="596880" imgH="228600" progId="Equation.DSMT4">
                  <p:embed/>
                  <p:pic>
                    <p:nvPicPr>
                      <p:cNvPr id="3" name="Object 2"/>
                      <p:cNvPicPr/>
                      <p:nvPr/>
                    </p:nvPicPr>
                    <p:blipFill>
                      <a:blip r:embed="rId7"/>
                      <a:stretch>
                        <a:fillRect/>
                      </a:stretch>
                    </p:blipFill>
                    <p:spPr>
                      <a:xfrm>
                        <a:off x="9369425" y="836613"/>
                        <a:ext cx="2174875" cy="831850"/>
                      </a:xfrm>
                      <a:prstGeom prst="rect">
                        <a:avLst/>
                      </a:prstGeom>
                    </p:spPr>
                  </p:pic>
                </p:oleObj>
              </mc:Fallback>
            </mc:AlternateContent>
          </a:graphicData>
        </a:graphic>
      </p:graphicFrame>
      <p:sp>
        <p:nvSpPr>
          <p:cNvPr id="5" name="TextBox 4"/>
          <p:cNvSpPr txBox="1"/>
          <p:nvPr/>
        </p:nvSpPr>
        <p:spPr>
          <a:xfrm>
            <a:off x="4280991" y="2363136"/>
            <a:ext cx="5688352" cy="461665"/>
          </a:xfrm>
          <a:prstGeom prst="rect">
            <a:avLst/>
          </a:prstGeom>
          <a:solidFill>
            <a:schemeClr val="bg1"/>
          </a:solidFill>
        </p:spPr>
        <p:txBody>
          <a:bodyPr wrap="none" rtlCol="0">
            <a:spAutoFit/>
          </a:bodyPr>
          <a:lstStyle/>
          <a:p>
            <a:r>
              <a:rPr lang="en-US" sz="2400" dirty="0">
                <a:solidFill>
                  <a:schemeClr val="accent2"/>
                </a:solidFill>
                <a:latin typeface="Gill Sans MT" panose="020B0502020104020203" pitchFamily="34" charset="0"/>
              </a:rPr>
              <a:t>LAMP (Stratiform feedback ON minus OFF)</a:t>
            </a:r>
          </a:p>
        </p:txBody>
      </p:sp>
    </p:spTree>
    <p:extLst>
      <p:ext uri="{BB962C8B-B14F-4D97-AF65-F5344CB8AC3E}">
        <p14:creationId xmlns:p14="http://schemas.microsoft.com/office/powerpoint/2010/main" val="2195526692"/>
      </p:ext>
    </p:extLst>
  </p:cSld>
  <p:clrMapOvr>
    <a:masterClrMapping/>
  </p:clrMapOvr>
  <mc:AlternateContent xmlns:mc="http://schemas.openxmlformats.org/markup-compatibility/2006" xmlns:p14="http://schemas.microsoft.com/office/powerpoint/2010/main">
    <mc:Choice Requires="p14">
      <p:transition spd="slow" p14:dur="2000" advTm="84631"/>
    </mc:Choice>
    <mc:Fallback xmlns="">
      <p:transition spd="slow" advTm="8463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45028" y="149068"/>
            <a:ext cx="1822026" cy="1374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505DBE7-0ACF-E348-BBE2-A615BCE1D797}" type="slidenum">
              <a:rPr lang="en-US" smtClean="0"/>
              <a:pPr/>
              <a:t>22</a:t>
            </a:fld>
            <a:endParaRPr lang="en-US"/>
          </a:p>
        </p:txBody>
      </p:sp>
      <p:sp>
        <p:nvSpPr>
          <p:cNvPr id="5" name="Rectangle 4"/>
          <p:cNvSpPr/>
          <p:nvPr/>
        </p:nvSpPr>
        <p:spPr>
          <a:xfrm>
            <a:off x="7545883" y="2609589"/>
            <a:ext cx="6901636" cy="2973122"/>
          </a:xfrm>
          <a:prstGeom prst="rect">
            <a:avLst/>
          </a:prstGeom>
        </p:spPr>
        <p:txBody>
          <a:bodyPr wrap="square">
            <a:spAutoFit/>
          </a:bodyPr>
          <a:lstStyle/>
          <a:p>
            <a:pPr lvl="1" eaLnBrk="0" hangingPunct="0">
              <a:lnSpc>
                <a:spcPct val="150000"/>
              </a:lnSpc>
              <a:spcBef>
                <a:spcPct val="30000"/>
              </a:spcBef>
              <a:buClr>
                <a:srgbClr val="800080"/>
              </a:buClr>
              <a:buBlip>
                <a:blip r:embed="rId4"/>
              </a:buBlip>
              <a:defRPr/>
            </a:pPr>
            <a:r>
              <a:rPr lang="en-US" sz="2400" dirty="0">
                <a:solidFill>
                  <a:schemeClr val="accent2"/>
                </a:solidFill>
                <a:latin typeface="Gill Sans MT" panose="020B0502020104020203" pitchFamily="34" charset="0"/>
                <a:ea typeface="ＭＳ Ｐゴシック" charset="-128"/>
              </a:rPr>
              <a:t> For a given cell size, the growth rate of stratiform area is approximately linearly related to convective area.</a:t>
            </a:r>
          </a:p>
          <a:p>
            <a:pPr lvl="1" eaLnBrk="0" hangingPunct="0">
              <a:lnSpc>
                <a:spcPct val="150000"/>
              </a:lnSpc>
              <a:spcBef>
                <a:spcPct val="30000"/>
              </a:spcBef>
              <a:buClr>
                <a:srgbClr val="800080"/>
              </a:buClr>
              <a:buBlip>
                <a:blip r:embed="rId4"/>
              </a:buBlip>
              <a:defRPr/>
            </a:pPr>
            <a:r>
              <a:rPr lang="en-US" sz="2400" dirty="0">
                <a:solidFill>
                  <a:schemeClr val="accent2"/>
                </a:solidFill>
                <a:latin typeface="Gill Sans MT" panose="020B0502020104020203" pitchFamily="34" charset="0"/>
                <a:ea typeface="ＭＳ Ｐゴシック" charset="-128"/>
              </a:rPr>
              <a:t> But it is more sensitive to the number of cells than to the sizes. </a:t>
            </a:r>
          </a:p>
        </p:txBody>
      </p:sp>
      <p:pic>
        <p:nvPicPr>
          <p:cNvPr id="2" name="Picture 1"/>
          <p:cNvPicPr>
            <a:picLocks noChangeAspect="1"/>
          </p:cNvPicPr>
          <p:nvPr/>
        </p:nvPicPr>
        <p:blipFill>
          <a:blip r:embed="rId5"/>
          <a:stretch>
            <a:fillRect/>
          </a:stretch>
        </p:blipFill>
        <p:spPr>
          <a:xfrm>
            <a:off x="1654537" y="2610102"/>
            <a:ext cx="5760720" cy="4092125"/>
          </a:xfrm>
          <a:prstGeom prst="rect">
            <a:avLst/>
          </a:prstGeom>
        </p:spPr>
      </p:pic>
      <p:sp>
        <p:nvSpPr>
          <p:cNvPr id="10" name="Rectangle 9"/>
          <p:cNvSpPr/>
          <p:nvPr/>
        </p:nvSpPr>
        <p:spPr>
          <a:xfrm>
            <a:off x="1956041" y="67870"/>
            <a:ext cx="11580465" cy="584775"/>
          </a:xfrm>
          <a:prstGeom prst="rect">
            <a:avLst/>
          </a:prstGeom>
        </p:spPr>
        <p:txBody>
          <a:bodyPr wrap="square">
            <a:spAutoFit/>
          </a:bodyPr>
          <a:lstStyle/>
          <a:p>
            <a:pPr defTabSz="548640"/>
            <a:r>
              <a:rPr lang="en-US" sz="3200" b="1" dirty="0">
                <a:solidFill>
                  <a:srgbClr val="D57500"/>
                </a:solidFill>
                <a:latin typeface="Gill Sans MT" panose="020B0502020104020203" pitchFamily="34" charset="0"/>
                <a:cs typeface="Arial"/>
              </a:rPr>
              <a:t>The interaction between convective and stratiform clouds</a:t>
            </a:r>
            <a:endParaRPr lang="en-US" sz="3200" dirty="0">
              <a:solidFill>
                <a:prstClr val="black"/>
              </a:solidFill>
              <a:latin typeface="Gill Sans MT" panose="020B0502020104020203" pitchFamily="34" charset="0"/>
            </a:endParaRPr>
          </a:p>
        </p:txBody>
      </p:sp>
      <p:sp>
        <p:nvSpPr>
          <p:cNvPr id="12" name="TextBox 11"/>
          <p:cNvSpPr txBox="1"/>
          <p:nvPr/>
        </p:nvSpPr>
        <p:spPr>
          <a:xfrm>
            <a:off x="1747389" y="652645"/>
            <a:ext cx="6836229" cy="1754326"/>
          </a:xfrm>
          <a:prstGeom prst="rect">
            <a:avLst/>
          </a:prstGeom>
          <a:solidFill>
            <a:schemeClr val="bg1"/>
          </a:solidFill>
        </p:spPr>
        <p:txBody>
          <a:bodyPr wrap="square" rtlCol="0">
            <a:spAutoFit/>
          </a:bodyPr>
          <a:lstStyle/>
          <a:p>
            <a:pPr algn="ctr">
              <a:lnSpc>
                <a:spcPct val="150000"/>
              </a:lnSpc>
            </a:pPr>
            <a:r>
              <a:rPr lang="en-US" sz="2400" dirty="0">
                <a:solidFill>
                  <a:schemeClr val="accent2"/>
                </a:solidFill>
                <a:latin typeface="Gill Sans MT" panose="020B0502020104020203" pitchFamily="34" charset="0"/>
              </a:rPr>
              <a:t>The comparative effect of </a:t>
            </a:r>
            <a:r>
              <a:rPr lang="en-US" sz="2400" b="1" dirty="0">
                <a:solidFill>
                  <a:schemeClr val="accent2"/>
                </a:solidFill>
                <a:latin typeface="Gill Sans MT" panose="020B0502020104020203" pitchFamily="34" charset="0"/>
              </a:rPr>
              <a:t>large cells </a:t>
            </a:r>
            <a:r>
              <a:rPr lang="en-US" sz="2400" dirty="0">
                <a:solidFill>
                  <a:schemeClr val="accent2"/>
                </a:solidFill>
                <a:latin typeface="Gill Sans MT" panose="020B0502020104020203" pitchFamily="34" charset="0"/>
              </a:rPr>
              <a:t>vs </a:t>
            </a:r>
            <a:r>
              <a:rPr lang="en-US" sz="2400" b="1" dirty="0">
                <a:solidFill>
                  <a:schemeClr val="accent2"/>
                </a:solidFill>
                <a:latin typeface="Gill Sans MT" panose="020B0502020104020203" pitchFamily="34" charset="0"/>
              </a:rPr>
              <a:t>large number of small cells </a:t>
            </a:r>
            <a:r>
              <a:rPr lang="en-US" sz="2400" dirty="0">
                <a:solidFill>
                  <a:schemeClr val="accent2"/>
                </a:solidFill>
                <a:latin typeface="Gill Sans MT" panose="020B0502020104020203" pitchFamily="34" charset="0"/>
              </a:rPr>
              <a:t>on the growth of stratiform area. </a:t>
            </a:r>
          </a:p>
        </p:txBody>
      </p:sp>
      <p:sp>
        <p:nvSpPr>
          <p:cNvPr id="13" name="TextBox 12"/>
          <p:cNvSpPr txBox="1"/>
          <p:nvPr/>
        </p:nvSpPr>
        <p:spPr>
          <a:xfrm>
            <a:off x="2676586" y="2354130"/>
            <a:ext cx="4133824" cy="461665"/>
          </a:xfrm>
          <a:prstGeom prst="rect">
            <a:avLst/>
          </a:prstGeom>
          <a:solidFill>
            <a:schemeClr val="bg1"/>
          </a:solidFill>
        </p:spPr>
        <p:txBody>
          <a:bodyPr wrap="none" rtlCol="0">
            <a:spAutoFit/>
          </a:bodyPr>
          <a:lstStyle/>
          <a:p>
            <a:r>
              <a:rPr lang="en-US" sz="2400" dirty="0">
                <a:solidFill>
                  <a:schemeClr val="accent2"/>
                </a:solidFill>
                <a:latin typeface="Gill Sans MT" panose="020B0502020104020203" pitchFamily="34" charset="0"/>
              </a:rPr>
              <a:t>Growth rate of stratiform area</a:t>
            </a:r>
          </a:p>
        </p:txBody>
      </p:sp>
      <p:cxnSp>
        <p:nvCxnSpPr>
          <p:cNvPr id="15" name="Straight Arrow Connector 14"/>
          <p:cNvCxnSpPr/>
          <p:nvPr/>
        </p:nvCxnSpPr>
        <p:spPr>
          <a:xfrm flipV="1">
            <a:off x="1785163" y="3105956"/>
            <a:ext cx="0" cy="2583543"/>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711688" y="4166893"/>
            <a:ext cx="1609736" cy="461665"/>
          </a:xfrm>
          <a:prstGeom prst="rect">
            <a:avLst/>
          </a:prstGeom>
          <a:noFill/>
        </p:spPr>
        <p:txBody>
          <a:bodyPr wrap="none" rtlCol="0">
            <a:spAutoFit/>
          </a:bodyPr>
          <a:lstStyle/>
          <a:p>
            <a:r>
              <a:rPr lang="en-US" sz="2400" dirty="0">
                <a:solidFill>
                  <a:schemeClr val="accent2"/>
                </a:solidFill>
                <a:latin typeface="Gill Sans MT" panose="020B0502020104020203" pitchFamily="34" charset="0"/>
              </a:rPr>
              <a:t>Larger cells</a:t>
            </a:r>
          </a:p>
        </p:txBody>
      </p:sp>
      <p:cxnSp>
        <p:nvCxnSpPr>
          <p:cNvPr id="17" name="Straight Arrow Connector 16"/>
          <p:cNvCxnSpPr/>
          <p:nvPr/>
        </p:nvCxnSpPr>
        <p:spPr>
          <a:xfrm rot="5400000" flipV="1">
            <a:off x="4345766" y="5542249"/>
            <a:ext cx="0" cy="2583543"/>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910822" y="7025936"/>
            <a:ext cx="2869888" cy="461665"/>
          </a:xfrm>
          <a:prstGeom prst="rect">
            <a:avLst/>
          </a:prstGeom>
          <a:noFill/>
        </p:spPr>
        <p:txBody>
          <a:bodyPr wrap="none" rtlCol="0">
            <a:spAutoFit/>
          </a:bodyPr>
          <a:lstStyle/>
          <a:p>
            <a:r>
              <a:rPr lang="en-US" sz="2400" dirty="0">
                <a:solidFill>
                  <a:schemeClr val="accent2"/>
                </a:solidFill>
                <a:latin typeface="Gill Sans MT" panose="020B0502020104020203" pitchFamily="34" charset="0"/>
              </a:rPr>
              <a:t>Large number of cells</a:t>
            </a:r>
          </a:p>
        </p:txBody>
      </p:sp>
      <p:graphicFrame>
        <p:nvGraphicFramePr>
          <p:cNvPr id="20" name="Object 19"/>
          <p:cNvGraphicFramePr>
            <a:graphicFrameLocks noChangeAspect="1"/>
          </p:cNvGraphicFramePr>
          <p:nvPr>
            <p:extLst/>
          </p:nvPr>
        </p:nvGraphicFramePr>
        <p:xfrm>
          <a:off x="10012362" y="896938"/>
          <a:ext cx="1362741" cy="844776"/>
        </p:xfrm>
        <a:graphic>
          <a:graphicData uri="http://schemas.openxmlformats.org/presentationml/2006/ole">
            <mc:AlternateContent xmlns:mc="http://schemas.openxmlformats.org/markup-compatibility/2006">
              <mc:Choice xmlns:v="urn:schemas-microsoft-com:vml" Requires="v">
                <p:oleObj spid="_x0000_s4121" name="Equation" r:id="rId6" imgW="368280" imgH="228600" progId="Equation.DSMT4">
                  <p:embed/>
                </p:oleObj>
              </mc:Choice>
              <mc:Fallback>
                <p:oleObj name="Equation" r:id="rId6" imgW="368280" imgH="228600" progId="Equation.DSMT4">
                  <p:embed/>
                  <p:pic>
                    <p:nvPicPr>
                      <p:cNvPr id="20" name="Object 19"/>
                      <p:cNvPicPr/>
                      <p:nvPr/>
                    </p:nvPicPr>
                    <p:blipFill>
                      <a:blip r:embed="rId7"/>
                      <a:stretch>
                        <a:fillRect/>
                      </a:stretch>
                    </p:blipFill>
                    <p:spPr>
                      <a:xfrm>
                        <a:off x="10012362" y="896938"/>
                        <a:ext cx="1362741" cy="844776"/>
                      </a:xfrm>
                      <a:prstGeom prst="rect">
                        <a:avLst/>
                      </a:prstGeom>
                    </p:spPr>
                  </p:pic>
                </p:oleObj>
              </mc:Fallback>
            </mc:AlternateContent>
          </a:graphicData>
        </a:graphic>
      </p:graphicFrame>
    </p:spTree>
    <p:extLst>
      <p:ext uri="{BB962C8B-B14F-4D97-AF65-F5344CB8AC3E}">
        <p14:creationId xmlns:p14="http://schemas.microsoft.com/office/powerpoint/2010/main" val="328755789"/>
      </p:ext>
    </p:extLst>
  </p:cSld>
  <p:clrMapOvr>
    <a:masterClrMapping/>
  </p:clrMapOvr>
  <mc:AlternateContent xmlns:mc="http://schemas.openxmlformats.org/markup-compatibility/2006" xmlns:p14="http://schemas.microsoft.com/office/powerpoint/2010/main">
    <mc:Choice Requires="p14">
      <p:transition spd="slow" p14:dur="2000" advTm="70512"/>
    </mc:Choice>
    <mc:Fallback xmlns="">
      <p:transition spd="slow" advTm="7051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45028" y="149068"/>
            <a:ext cx="1822026" cy="1374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505DBE7-0ACF-E348-BBE2-A615BCE1D797}" type="slidenum">
              <a:rPr lang="en-US" smtClean="0"/>
              <a:pPr/>
              <a:t>23</a:t>
            </a:fld>
            <a:endParaRPr lang="en-US"/>
          </a:p>
        </p:txBody>
      </p:sp>
      <p:sp>
        <p:nvSpPr>
          <p:cNvPr id="5" name="Rectangle 4"/>
          <p:cNvSpPr/>
          <p:nvPr/>
        </p:nvSpPr>
        <p:spPr>
          <a:xfrm>
            <a:off x="2076879" y="6489663"/>
            <a:ext cx="10241280" cy="1135247"/>
          </a:xfrm>
          <a:prstGeom prst="rect">
            <a:avLst/>
          </a:prstGeom>
        </p:spPr>
        <p:txBody>
          <a:bodyPr wrap="square">
            <a:spAutoFit/>
          </a:bodyPr>
          <a:lstStyle/>
          <a:p>
            <a:pPr lvl="1" eaLnBrk="0" hangingPunct="0">
              <a:lnSpc>
                <a:spcPct val="150000"/>
              </a:lnSpc>
              <a:spcBef>
                <a:spcPct val="30000"/>
              </a:spcBef>
              <a:buClr>
                <a:srgbClr val="800080"/>
              </a:buClr>
              <a:buBlip>
                <a:blip r:embed="rId3"/>
              </a:buBlip>
              <a:defRPr/>
            </a:pPr>
            <a:r>
              <a:rPr lang="en-US" sz="2400" dirty="0">
                <a:solidFill>
                  <a:srgbClr val="1F497D"/>
                </a:solidFill>
                <a:latin typeface="Gill Sans MT" panose="020B0502020104020203" pitchFamily="34" charset="0"/>
                <a:ea typeface="ＭＳ Ｐゴシック" charset="-128"/>
              </a:rPr>
              <a:t>  </a:t>
            </a:r>
            <a:r>
              <a:rPr lang="en-US" sz="2400" dirty="0">
                <a:solidFill>
                  <a:schemeClr val="accent2"/>
                </a:solidFill>
                <a:latin typeface="Gill Sans MT" panose="020B0502020104020203" pitchFamily="34" charset="0"/>
                <a:ea typeface="ＭＳ Ｐゴシック" charset="-128"/>
              </a:rPr>
              <a:t>As stratiform area increases, the median size of convective cells decreases but the average number of cells increase. </a:t>
            </a:r>
          </a:p>
        </p:txBody>
      </p:sp>
      <p:pic>
        <p:nvPicPr>
          <p:cNvPr id="4" name="Picture 3"/>
          <p:cNvPicPr>
            <a:picLocks noChangeAspect="1"/>
          </p:cNvPicPr>
          <p:nvPr/>
        </p:nvPicPr>
        <p:blipFill>
          <a:blip r:embed="rId4"/>
          <a:stretch>
            <a:fillRect/>
          </a:stretch>
        </p:blipFill>
        <p:spPr>
          <a:xfrm>
            <a:off x="4424555" y="1745744"/>
            <a:ext cx="6268128" cy="4380736"/>
          </a:xfrm>
          <a:prstGeom prst="rect">
            <a:avLst/>
          </a:prstGeom>
        </p:spPr>
      </p:pic>
      <p:sp>
        <p:nvSpPr>
          <p:cNvPr id="10" name="Rectangle 9"/>
          <p:cNvSpPr/>
          <p:nvPr/>
        </p:nvSpPr>
        <p:spPr>
          <a:xfrm>
            <a:off x="2076879" y="190215"/>
            <a:ext cx="11917417" cy="584775"/>
          </a:xfrm>
          <a:prstGeom prst="rect">
            <a:avLst/>
          </a:prstGeom>
        </p:spPr>
        <p:txBody>
          <a:bodyPr wrap="square">
            <a:spAutoFit/>
          </a:bodyPr>
          <a:lstStyle/>
          <a:p>
            <a:pPr defTabSz="548640"/>
            <a:r>
              <a:rPr lang="en-US" sz="3200" b="1" dirty="0">
                <a:solidFill>
                  <a:srgbClr val="D57500"/>
                </a:solidFill>
                <a:latin typeface="Gill Sans MT" panose="020B0502020104020203" pitchFamily="34" charset="0"/>
                <a:cs typeface="Arial"/>
              </a:rPr>
              <a:t>The interaction between convective and stratiform clouds</a:t>
            </a:r>
            <a:endParaRPr lang="en-US" sz="3200" dirty="0">
              <a:solidFill>
                <a:prstClr val="black"/>
              </a:solidFill>
              <a:latin typeface="Gill Sans MT" panose="020B0502020104020203" pitchFamily="34" charset="0"/>
            </a:endParaRPr>
          </a:p>
        </p:txBody>
      </p:sp>
      <p:sp>
        <p:nvSpPr>
          <p:cNvPr id="7" name="TextBox 6"/>
          <p:cNvSpPr txBox="1"/>
          <p:nvPr/>
        </p:nvSpPr>
        <p:spPr>
          <a:xfrm>
            <a:off x="1828800" y="942561"/>
            <a:ext cx="2437399" cy="461665"/>
          </a:xfrm>
          <a:prstGeom prst="rect">
            <a:avLst/>
          </a:prstGeom>
          <a:noFill/>
        </p:spPr>
        <p:txBody>
          <a:bodyPr wrap="none" rtlCol="0">
            <a:spAutoFit/>
          </a:bodyPr>
          <a:lstStyle/>
          <a:p>
            <a:r>
              <a:rPr lang="en-US" sz="2400" dirty="0">
                <a:solidFill>
                  <a:schemeClr val="accent2"/>
                </a:solidFill>
                <a:latin typeface="Gill Sans MT" panose="020B0502020104020203" pitchFamily="34" charset="0"/>
              </a:rPr>
              <a:t>Direct verification</a:t>
            </a:r>
          </a:p>
        </p:txBody>
      </p:sp>
      <p:sp>
        <p:nvSpPr>
          <p:cNvPr id="8" name="TextBox 7"/>
          <p:cNvSpPr txBox="1"/>
          <p:nvPr/>
        </p:nvSpPr>
        <p:spPr>
          <a:xfrm>
            <a:off x="4657578" y="1514912"/>
            <a:ext cx="6756017" cy="461665"/>
          </a:xfrm>
          <a:prstGeom prst="rect">
            <a:avLst/>
          </a:prstGeom>
          <a:solidFill>
            <a:schemeClr val="bg1"/>
          </a:solidFill>
        </p:spPr>
        <p:txBody>
          <a:bodyPr wrap="none" rtlCol="0">
            <a:spAutoFit/>
          </a:bodyPr>
          <a:lstStyle/>
          <a:p>
            <a:r>
              <a:rPr lang="en-US" sz="2400" dirty="0">
                <a:solidFill>
                  <a:schemeClr val="accent2"/>
                </a:solidFill>
                <a:latin typeface="Gill Sans MT" panose="020B0502020104020203" pitchFamily="34" charset="0"/>
              </a:rPr>
              <a:t>Convective cell size vs stratiform area (Observation)</a:t>
            </a:r>
          </a:p>
        </p:txBody>
      </p:sp>
    </p:spTree>
    <p:extLst>
      <p:ext uri="{BB962C8B-B14F-4D97-AF65-F5344CB8AC3E}">
        <p14:creationId xmlns:p14="http://schemas.microsoft.com/office/powerpoint/2010/main" val="2363165753"/>
      </p:ext>
    </p:extLst>
  </p:cSld>
  <p:clrMapOvr>
    <a:masterClrMapping/>
  </p:clrMapOvr>
  <mc:AlternateContent xmlns:mc="http://schemas.openxmlformats.org/markup-compatibility/2006" xmlns:p14="http://schemas.microsoft.com/office/powerpoint/2010/main">
    <mc:Choice Requires="p14">
      <p:transition spd="slow" p14:dur="2000" advTm="36520"/>
    </mc:Choice>
    <mc:Fallback xmlns="">
      <p:transition spd="slow" advTm="3652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045028" y="149068"/>
            <a:ext cx="1822026" cy="1374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03722D57-58D6-9447-A6D5-A97F6C35A8FB}" type="slidenum">
              <a:rPr lang="en-US" smtClean="0"/>
              <a:pPr/>
              <a:t>24</a:t>
            </a:fld>
            <a:endParaRPr lang="en-US" dirty="0"/>
          </a:p>
        </p:txBody>
      </p:sp>
      <p:sp>
        <p:nvSpPr>
          <p:cNvPr id="6" name="Rectangle 5"/>
          <p:cNvSpPr/>
          <p:nvPr/>
        </p:nvSpPr>
        <p:spPr>
          <a:xfrm>
            <a:off x="2169238" y="144090"/>
            <a:ext cx="8087142" cy="830997"/>
          </a:xfrm>
          <a:prstGeom prst="rect">
            <a:avLst/>
          </a:prstGeom>
        </p:spPr>
        <p:txBody>
          <a:bodyPr wrap="square">
            <a:spAutoFit/>
          </a:bodyPr>
          <a:lstStyle/>
          <a:p>
            <a:pPr defTabSz="548640">
              <a:spcBef>
                <a:spcPct val="0"/>
              </a:spcBef>
            </a:pPr>
            <a:r>
              <a:rPr lang="en-US" sz="2400" b="1" dirty="0">
                <a:solidFill>
                  <a:srgbClr val="D57500"/>
                </a:solidFill>
                <a:latin typeface="Gill Sans MT" panose="020B0502020104020203" pitchFamily="34" charset="0"/>
                <a:cs typeface="Arial"/>
              </a:rPr>
              <a:t>2. Mass Flux</a:t>
            </a:r>
          </a:p>
          <a:p>
            <a:pPr defTabSz="548640">
              <a:spcBef>
                <a:spcPct val="0"/>
              </a:spcBef>
            </a:pPr>
            <a:r>
              <a:rPr lang="en-US" sz="2400" b="1" dirty="0">
                <a:solidFill>
                  <a:srgbClr val="D57500"/>
                </a:solidFill>
                <a:latin typeface="Gill Sans MT" panose="020B0502020104020203" pitchFamily="34" charset="0"/>
                <a:cs typeface="Arial"/>
              </a:rPr>
              <a:t>Relationship with  Convective Cell Sizes</a:t>
            </a:r>
          </a:p>
        </p:txBody>
      </p:sp>
      <p:sp>
        <p:nvSpPr>
          <p:cNvPr id="7" name="Rectangle 6"/>
          <p:cNvSpPr/>
          <p:nvPr/>
        </p:nvSpPr>
        <p:spPr>
          <a:xfrm>
            <a:off x="2192034" y="1012311"/>
            <a:ext cx="8041550" cy="581249"/>
          </a:xfrm>
          <a:prstGeom prst="rect">
            <a:avLst/>
          </a:prstGeom>
        </p:spPr>
        <p:txBody>
          <a:bodyPr wrap="square">
            <a:spAutoFit/>
          </a:bodyPr>
          <a:lstStyle/>
          <a:p>
            <a:pPr defTabSz="548640" eaLnBrk="0" hangingPunct="0">
              <a:lnSpc>
                <a:spcPct val="150000"/>
              </a:lnSpc>
              <a:spcBef>
                <a:spcPct val="30000"/>
              </a:spcBef>
              <a:buClr>
                <a:srgbClr val="800080"/>
              </a:buClr>
              <a:defRPr/>
            </a:pPr>
            <a:r>
              <a:rPr lang="en-US" sz="2400" dirty="0">
                <a:solidFill>
                  <a:schemeClr val="accent2"/>
                </a:solidFill>
                <a:latin typeface="Gill Sans MT" panose="020B0502020104020203" pitchFamily="34" charset="0"/>
                <a:ea typeface="ＭＳ Ｐゴシック" charset="-128"/>
              </a:rPr>
              <a:t>Why do we care about cell size distribution anyway? </a:t>
            </a:r>
          </a:p>
        </p:txBody>
      </p:sp>
      <p:sp>
        <p:nvSpPr>
          <p:cNvPr id="11" name="Rectangle 10"/>
          <p:cNvSpPr/>
          <p:nvPr/>
        </p:nvSpPr>
        <p:spPr>
          <a:xfrm>
            <a:off x="1956041" y="6422288"/>
            <a:ext cx="9087395" cy="646331"/>
          </a:xfrm>
          <a:prstGeom prst="rect">
            <a:avLst/>
          </a:prstGeom>
        </p:spPr>
        <p:txBody>
          <a:bodyPr wrap="square">
            <a:spAutoFit/>
          </a:bodyPr>
          <a:lstStyle/>
          <a:p>
            <a:pPr marL="411480" indent="-411480" defTabSz="548640" eaLnBrk="0" hangingPunct="0">
              <a:lnSpc>
                <a:spcPct val="150000"/>
              </a:lnSpc>
              <a:spcBef>
                <a:spcPct val="30000"/>
              </a:spcBef>
              <a:buClr>
                <a:srgbClr val="800080"/>
              </a:buClr>
              <a:buBlip>
                <a:blip r:embed="rId4"/>
              </a:buBlip>
              <a:defRPr/>
            </a:pPr>
            <a:r>
              <a:rPr lang="en-US" sz="2400" dirty="0">
                <a:solidFill>
                  <a:schemeClr val="accent2"/>
                </a:solidFill>
                <a:latin typeface="Gill Sans MT" panose="020B0502020104020203" pitchFamily="34" charset="0"/>
                <a:ea typeface="ＭＳ Ｐゴシック" charset="-128"/>
              </a:rPr>
              <a:t>Because larger cells carry more than their share of </a:t>
            </a:r>
            <a:r>
              <a:rPr lang="en-US" sz="2400" b="1" dirty="0">
                <a:solidFill>
                  <a:schemeClr val="accent2"/>
                </a:solidFill>
                <a:latin typeface="Gill Sans MT" panose="020B0502020104020203" pitchFamily="34" charset="0"/>
                <a:ea typeface="ＭＳ Ｐゴシック" charset="-128"/>
              </a:rPr>
              <a:t>mass flux</a:t>
            </a:r>
            <a:r>
              <a:rPr lang="en-US" sz="2400" dirty="0">
                <a:solidFill>
                  <a:schemeClr val="accent2"/>
                </a:solidFill>
                <a:latin typeface="Gill Sans MT" panose="020B0502020104020203" pitchFamily="34" charset="0"/>
                <a:ea typeface="ＭＳ Ｐゴシック" charset="-128"/>
              </a:rPr>
              <a:t>. </a:t>
            </a:r>
            <a:endParaRPr lang="en-US" sz="2400" b="1" dirty="0">
              <a:solidFill>
                <a:schemeClr val="accent2"/>
              </a:solidFill>
              <a:latin typeface="Gill Sans MT" panose="020B0502020104020203" pitchFamily="34" charset="0"/>
              <a:ea typeface="ＭＳ Ｐゴシック" charset="-128"/>
            </a:endParaRPr>
          </a:p>
        </p:txBody>
      </p:sp>
      <p:pic>
        <p:nvPicPr>
          <p:cNvPr id="17" name="Picture 16"/>
          <p:cNvPicPr>
            <a:picLocks noChangeAspect="1"/>
          </p:cNvPicPr>
          <p:nvPr/>
        </p:nvPicPr>
        <p:blipFill>
          <a:blip r:embed="rId5"/>
          <a:stretch>
            <a:fillRect/>
          </a:stretch>
        </p:blipFill>
        <p:spPr>
          <a:xfrm>
            <a:off x="2391042" y="1843968"/>
            <a:ext cx="7323844" cy="4578320"/>
          </a:xfrm>
          <a:prstGeom prst="rect">
            <a:avLst/>
          </a:prstGeom>
        </p:spPr>
      </p:pic>
      <p:sp>
        <p:nvSpPr>
          <p:cNvPr id="19" name="TextBox 18">
            <a:extLst>
              <a:ext uri="{FF2B5EF4-FFF2-40B4-BE49-F238E27FC236}">
                <a16:creationId xmlns:a16="http://schemas.microsoft.com/office/drawing/2014/main" id="{8C7973D1-DA45-0C43-BF4A-C93FD6F797FD}"/>
              </a:ext>
            </a:extLst>
          </p:cNvPr>
          <p:cNvSpPr txBox="1"/>
          <p:nvPr/>
        </p:nvSpPr>
        <p:spPr>
          <a:xfrm rot="16200000">
            <a:off x="945100" y="3020180"/>
            <a:ext cx="1939418" cy="387798"/>
          </a:xfrm>
          <a:prstGeom prst="rect">
            <a:avLst/>
          </a:prstGeom>
          <a:solidFill>
            <a:schemeClr val="bg1"/>
          </a:solidFill>
        </p:spPr>
        <p:txBody>
          <a:bodyPr wrap="square" rtlCol="0">
            <a:spAutoFit/>
          </a:bodyPr>
          <a:lstStyle/>
          <a:p>
            <a:pPr algn="ctr" defTabSz="548640"/>
            <a:r>
              <a:rPr lang="en-US" sz="1920" i="1" dirty="0" err="1">
                <a:solidFill>
                  <a:prstClr val="black"/>
                </a:solidFill>
              </a:rPr>
              <a:t>m</a:t>
            </a:r>
            <a:r>
              <a:rPr lang="en-US" sz="1920" i="1" baseline="-25000" dirty="0" err="1">
                <a:solidFill>
                  <a:prstClr val="black"/>
                </a:solidFill>
              </a:rPr>
              <a:t>b</a:t>
            </a:r>
            <a:r>
              <a:rPr lang="en-US" sz="1920" dirty="0">
                <a:solidFill>
                  <a:prstClr val="black"/>
                </a:solidFill>
              </a:rPr>
              <a:t> (kg m</a:t>
            </a:r>
            <a:r>
              <a:rPr lang="en-US" sz="1920" baseline="30000" dirty="0">
                <a:solidFill>
                  <a:prstClr val="black"/>
                </a:solidFill>
              </a:rPr>
              <a:t>-2</a:t>
            </a:r>
            <a:r>
              <a:rPr lang="en-US" sz="1920" dirty="0">
                <a:solidFill>
                  <a:prstClr val="black"/>
                </a:solidFill>
              </a:rPr>
              <a:t> s</a:t>
            </a:r>
            <a:r>
              <a:rPr lang="en-US" sz="1920" baseline="30000" dirty="0">
                <a:solidFill>
                  <a:prstClr val="black"/>
                </a:solidFill>
              </a:rPr>
              <a:t>-1</a:t>
            </a:r>
            <a:r>
              <a:rPr lang="en-US" sz="1920" dirty="0">
                <a:solidFill>
                  <a:prstClr val="black"/>
                </a:solidFill>
              </a:rPr>
              <a:t>)</a:t>
            </a:r>
          </a:p>
        </p:txBody>
      </p:sp>
      <p:graphicFrame>
        <p:nvGraphicFramePr>
          <p:cNvPr id="23" name="Object 22"/>
          <p:cNvGraphicFramePr>
            <a:graphicFrameLocks noChangeAspect="1"/>
          </p:cNvGraphicFramePr>
          <p:nvPr>
            <p:extLst/>
          </p:nvPr>
        </p:nvGraphicFramePr>
        <p:xfrm>
          <a:off x="10623005" y="2996257"/>
          <a:ext cx="1567814" cy="495300"/>
        </p:xfrm>
        <a:graphic>
          <a:graphicData uri="http://schemas.openxmlformats.org/presentationml/2006/ole">
            <mc:AlternateContent xmlns:mc="http://schemas.openxmlformats.org/markup-compatibility/2006">
              <mc:Choice xmlns:v="urn:schemas-microsoft-com:vml" Requires="v">
                <p:oleObj spid="_x0000_s5145" name="Equation" r:id="rId6" imgW="723600" imgH="228600" progId="Equation.DSMT4">
                  <p:embed/>
                </p:oleObj>
              </mc:Choice>
              <mc:Fallback>
                <p:oleObj name="Equation" r:id="rId6" imgW="723600" imgH="228600" progId="Equation.DSMT4">
                  <p:embed/>
                  <p:pic>
                    <p:nvPicPr>
                      <p:cNvPr id="23" name="Object 22"/>
                      <p:cNvPicPr/>
                      <p:nvPr/>
                    </p:nvPicPr>
                    <p:blipFill>
                      <a:blip r:embed="rId7"/>
                      <a:stretch>
                        <a:fillRect/>
                      </a:stretch>
                    </p:blipFill>
                    <p:spPr>
                      <a:xfrm>
                        <a:off x="10623005" y="2996257"/>
                        <a:ext cx="1567814" cy="495300"/>
                      </a:xfrm>
                      <a:prstGeom prst="rect">
                        <a:avLst/>
                      </a:prstGeom>
                    </p:spPr>
                  </p:pic>
                </p:oleObj>
              </mc:Fallback>
            </mc:AlternateContent>
          </a:graphicData>
        </a:graphic>
      </p:graphicFrame>
      <p:sp>
        <p:nvSpPr>
          <p:cNvPr id="3" name="TextBox 2"/>
          <p:cNvSpPr txBox="1"/>
          <p:nvPr/>
        </p:nvSpPr>
        <p:spPr>
          <a:xfrm>
            <a:off x="8390930" y="7767935"/>
            <a:ext cx="5305011" cy="461665"/>
          </a:xfrm>
          <a:prstGeom prst="rect">
            <a:avLst/>
          </a:prstGeom>
          <a:noFill/>
        </p:spPr>
        <p:txBody>
          <a:bodyPr wrap="square" rtlCol="0">
            <a:spAutoFit/>
          </a:bodyPr>
          <a:lstStyle/>
          <a:p>
            <a:r>
              <a:rPr lang="en-US" sz="2400" dirty="0">
                <a:latin typeface="Gill Sans MT" panose="020B0502020104020203" pitchFamily="34" charset="0"/>
              </a:rPr>
              <a:t>From Hagos et al. 2018 (JAMES)</a:t>
            </a:r>
          </a:p>
        </p:txBody>
      </p:sp>
    </p:spTree>
    <p:extLst>
      <p:ext uri="{BB962C8B-B14F-4D97-AF65-F5344CB8AC3E}">
        <p14:creationId xmlns:p14="http://schemas.microsoft.com/office/powerpoint/2010/main" val="1506559932"/>
      </p:ext>
    </p:extLst>
  </p:cSld>
  <p:clrMapOvr>
    <a:masterClrMapping/>
  </p:clrMapOvr>
  <mc:AlternateContent xmlns:mc="http://schemas.openxmlformats.org/markup-compatibility/2006" xmlns:p14="http://schemas.microsoft.com/office/powerpoint/2010/main">
    <mc:Choice Requires="p14">
      <p:transition spd="slow" p14:dur="2000" advTm="48587"/>
    </mc:Choice>
    <mc:Fallback xmlns="">
      <p:transition spd="slow" advTm="4858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045028" y="149068"/>
            <a:ext cx="1822026" cy="1374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505DBE7-0ACF-E348-BBE2-A615BCE1D797}" type="slidenum">
              <a:rPr lang="en-US" smtClean="0"/>
              <a:pPr/>
              <a:t>25</a:t>
            </a:fld>
            <a:endParaRPr lang="en-US"/>
          </a:p>
        </p:txBody>
      </p:sp>
      <p:sp>
        <p:nvSpPr>
          <p:cNvPr id="14" name="Rectangle 13"/>
          <p:cNvSpPr/>
          <p:nvPr/>
        </p:nvSpPr>
        <p:spPr>
          <a:xfrm>
            <a:off x="1067699" y="6641536"/>
            <a:ext cx="11516186" cy="620426"/>
          </a:xfrm>
          <a:prstGeom prst="rect">
            <a:avLst/>
          </a:prstGeom>
        </p:spPr>
        <p:txBody>
          <a:bodyPr wrap="square">
            <a:spAutoFit/>
          </a:bodyPr>
          <a:lstStyle/>
          <a:p>
            <a:pPr lvl="1" eaLnBrk="0" hangingPunct="0">
              <a:lnSpc>
                <a:spcPct val="150000"/>
              </a:lnSpc>
              <a:spcBef>
                <a:spcPct val="30000"/>
              </a:spcBef>
              <a:buClr>
                <a:srgbClr val="800080"/>
              </a:buClr>
              <a:buBlip>
                <a:blip r:embed="rId2"/>
              </a:buBlip>
              <a:defRPr/>
            </a:pPr>
            <a:r>
              <a:rPr lang="en-US" sz="2592" dirty="0">
                <a:solidFill>
                  <a:srgbClr val="1F497D"/>
                </a:solidFill>
                <a:latin typeface="Gill Sans MT" panose="020B0502020104020203" pitchFamily="34" charset="0"/>
                <a:ea typeface="ＭＳ Ｐゴシック" charset="-128"/>
              </a:rPr>
              <a:t> </a:t>
            </a:r>
            <a:r>
              <a:rPr lang="en-US" sz="2400" dirty="0">
                <a:solidFill>
                  <a:schemeClr val="accent2"/>
                </a:solidFill>
                <a:latin typeface="Gill Sans MT" panose="020B0502020104020203" pitchFamily="34" charset="0"/>
                <a:ea typeface="ＭＳ Ｐゴシック" charset="-128"/>
              </a:rPr>
              <a:t>Stratiform feedback damps the oscillation by favoring smaller convective cells.  </a:t>
            </a:r>
          </a:p>
        </p:txBody>
      </p:sp>
      <p:sp>
        <p:nvSpPr>
          <p:cNvPr id="11" name="Rectangle 10"/>
          <p:cNvSpPr/>
          <p:nvPr/>
        </p:nvSpPr>
        <p:spPr>
          <a:xfrm>
            <a:off x="2377441" y="161461"/>
            <a:ext cx="8087142" cy="609398"/>
          </a:xfrm>
          <a:prstGeom prst="rect">
            <a:avLst/>
          </a:prstGeom>
        </p:spPr>
        <p:txBody>
          <a:bodyPr wrap="square">
            <a:spAutoFit/>
          </a:bodyPr>
          <a:lstStyle/>
          <a:p>
            <a:pPr defTabSz="548640">
              <a:spcBef>
                <a:spcPct val="0"/>
              </a:spcBef>
            </a:pPr>
            <a:r>
              <a:rPr lang="en-US" sz="3360" b="1" dirty="0">
                <a:solidFill>
                  <a:srgbClr val="D57500"/>
                </a:solidFill>
                <a:cs typeface="Arial"/>
              </a:rPr>
              <a:t>3. </a:t>
            </a:r>
            <a:r>
              <a:rPr lang="en-US" sz="3360" b="1">
                <a:solidFill>
                  <a:srgbClr val="D57500"/>
                </a:solidFill>
                <a:cs typeface="Arial"/>
              </a:rPr>
              <a:t>The Model</a:t>
            </a:r>
            <a:endParaRPr lang="en-US" sz="2880" b="1" dirty="0">
              <a:solidFill>
                <a:srgbClr val="D57500"/>
              </a:solidFill>
              <a:cs typeface="Arial"/>
            </a:endParaRPr>
          </a:p>
        </p:txBody>
      </p:sp>
      <p:pic>
        <p:nvPicPr>
          <p:cNvPr id="2" name="Picture 1"/>
          <p:cNvPicPr>
            <a:picLocks noChangeAspect="1"/>
          </p:cNvPicPr>
          <p:nvPr/>
        </p:nvPicPr>
        <p:blipFill>
          <a:blip r:embed="rId3"/>
          <a:stretch>
            <a:fillRect/>
          </a:stretch>
        </p:blipFill>
        <p:spPr>
          <a:xfrm>
            <a:off x="1540649" y="2297419"/>
            <a:ext cx="5099846" cy="4065035"/>
          </a:xfrm>
          <a:prstGeom prst="rect">
            <a:avLst/>
          </a:prstGeom>
        </p:spPr>
      </p:pic>
      <p:pic>
        <p:nvPicPr>
          <p:cNvPr id="4" name="Picture 3"/>
          <p:cNvPicPr>
            <a:picLocks noChangeAspect="1"/>
          </p:cNvPicPr>
          <p:nvPr/>
        </p:nvPicPr>
        <p:blipFill>
          <a:blip r:embed="rId4"/>
          <a:stretch>
            <a:fillRect/>
          </a:stretch>
        </p:blipFill>
        <p:spPr>
          <a:xfrm>
            <a:off x="7701265" y="2398256"/>
            <a:ext cx="5890662" cy="4293821"/>
          </a:xfrm>
          <a:prstGeom prst="rect">
            <a:avLst/>
          </a:prstGeom>
        </p:spPr>
      </p:pic>
      <p:sp>
        <p:nvSpPr>
          <p:cNvPr id="16" name="Rectangle 15"/>
          <p:cNvSpPr/>
          <p:nvPr/>
        </p:nvSpPr>
        <p:spPr>
          <a:xfrm>
            <a:off x="2377441" y="783252"/>
            <a:ext cx="7318102" cy="461665"/>
          </a:xfrm>
          <a:prstGeom prst="rect">
            <a:avLst/>
          </a:prstGeom>
        </p:spPr>
        <p:txBody>
          <a:bodyPr wrap="square">
            <a:spAutoFit/>
          </a:bodyPr>
          <a:lstStyle/>
          <a:p>
            <a:pPr defTabSz="548640">
              <a:spcBef>
                <a:spcPct val="0"/>
              </a:spcBef>
            </a:pPr>
            <a:r>
              <a:rPr lang="en-US" sz="2400" b="1" dirty="0">
                <a:solidFill>
                  <a:schemeClr val="tx2"/>
                </a:solidFill>
                <a:latin typeface="Gill Sans MT" panose="020B0502020104020203" pitchFamily="34" charset="0"/>
                <a:cs typeface="Arial"/>
              </a:rPr>
              <a:t>(a) Response to stationary stochastic forcing</a:t>
            </a:r>
          </a:p>
        </p:txBody>
      </p:sp>
      <p:sp>
        <p:nvSpPr>
          <p:cNvPr id="8" name="TextBox 7"/>
          <p:cNvSpPr txBox="1"/>
          <p:nvPr/>
        </p:nvSpPr>
        <p:spPr>
          <a:xfrm>
            <a:off x="2177143" y="1611899"/>
            <a:ext cx="5150769" cy="424732"/>
          </a:xfrm>
          <a:prstGeom prst="rect">
            <a:avLst/>
          </a:prstGeom>
          <a:noFill/>
        </p:spPr>
        <p:txBody>
          <a:bodyPr wrap="none" rtlCol="0">
            <a:spAutoFit/>
          </a:bodyPr>
          <a:lstStyle/>
          <a:p>
            <a:r>
              <a:rPr lang="en-US" dirty="0">
                <a:solidFill>
                  <a:schemeClr val="accent2"/>
                </a:solidFill>
              </a:rPr>
              <a:t>F constant mean exponential distribution</a:t>
            </a:r>
          </a:p>
        </p:txBody>
      </p:sp>
      <p:sp>
        <p:nvSpPr>
          <p:cNvPr id="9" name="TextBox 8"/>
          <p:cNvSpPr txBox="1"/>
          <p:nvPr/>
        </p:nvSpPr>
        <p:spPr>
          <a:xfrm>
            <a:off x="2136967" y="2138346"/>
            <a:ext cx="4344779" cy="461665"/>
          </a:xfrm>
          <a:prstGeom prst="rect">
            <a:avLst/>
          </a:prstGeom>
          <a:solidFill>
            <a:schemeClr val="bg1"/>
          </a:solidFill>
        </p:spPr>
        <p:txBody>
          <a:bodyPr wrap="none" rtlCol="0">
            <a:spAutoFit/>
          </a:bodyPr>
          <a:lstStyle/>
          <a:p>
            <a:r>
              <a:rPr lang="en-US" sz="2400" dirty="0">
                <a:solidFill>
                  <a:schemeClr val="accent2"/>
                </a:solidFill>
                <a:latin typeface="Gill Sans MT" panose="020B0502020104020203" pitchFamily="34" charset="0"/>
              </a:rPr>
              <a:t>Stratiform Feedback OFF            </a:t>
            </a:r>
          </a:p>
        </p:txBody>
      </p:sp>
      <p:sp>
        <p:nvSpPr>
          <p:cNvPr id="17" name="TextBox 16"/>
          <p:cNvSpPr txBox="1"/>
          <p:nvPr/>
        </p:nvSpPr>
        <p:spPr>
          <a:xfrm>
            <a:off x="8497830" y="2210966"/>
            <a:ext cx="5032147" cy="461665"/>
          </a:xfrm>
          <a:prstGeom prst="rect">
            <a:avLst/>
          </a:prstGeom>
          <a:solidFill>
            <a:schemeClr val="bg1"/>
          </a:solidFill>
        </p:spPr>
        <p:txBody>
          <a:bodyPr wrap="none" rtlCol="0">
            <a:spAutoFit/>
          </a:bodyPr>
          <a:lstStyle/>
          <a:p>
            <a:r>
              <a:rPr lang="en-US" sz="2400" dirty="0">
                <a:solidFill>
                  <a:schemeClr val="accent2"/>
                </a:solidFill>
              </a:rPr>
              <a:t>Stratiform Feedback ON                  </a:t>
            </a:r>
          </a:p>
        </p:txBody>
      </p:sp>
    </p:spTree>
    <p:extLst>
      <p:ext uri="{BB962C8B-B14F-4D97-AF65-F5344CB8AC3E}">
        <p14:creationId xmlns:p14="http://schemas.microsoft.com/office/powerpoint/2010/main" val="165197315"/>
      </p:ext>
    </p:extLst>
  </p:cSld>
  <p:clrMapOvr>
    <a:masterClrMapping/>
  </p:clrMapOvr>
  <mc:AlternateContent xmlns:mc="http://schemas.openxmlformats.org/markup-compatibility/2006" xmlns:p14="http://schemas.microsoft.com/office/powerpoint/2010/main">
    <mc:Choice Requires="p14">
      <p:transition spd="slow" p14:dur="2000" advTm="82590"/>
    </mc:Choice>
    <mc:Fallback xmlns="">
      <p:transition spd="slow" advTm="8259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82176" y="2724578"/>
            <a:ext cx="6764813" cy="3637876"/>
          </a:xfrm>
          <a:prstGeom prst="rect">
            <a:avLst/>
          </a:prstGeom>
        </p:spPr>
      </p:pic>
      <p:pic>
        <p:nvPicPr>
          <p:cNvPr id="12" name="Picture 11"/>
          <p:cNvPicPr>
            <a:picLocks noChangeAspect="1"/>
          </p:cNvPicPr>
          <p:nvPr/>
        </p:nvPicPr>
        <p:blipFill>
          <a:blip r:embed="rId3"/>
          <a:stretch>
            <a:fillRect/>
          </a:stretch>
        </p:blipFill>
        <p:spPr>
          <a:xfrm>
            <a:off x="1497256" y="2579300"/>
            <a:ext cx="5678617" cy="3758770"/>
          </a:xfrm>
          <a:prstGeom prst="rect">
            <a:avLst/>
          </a:prstGeom>
        </p:spPr>
      </p:pic>
      <p:sp>
        <p:nvSpPr>
          <p:cNvPr id="15" name="Rectangle 14"/>
          <p:cNvSpPr/>
          <p:nvPr/>
        </p:nvSpPr>
        <p:spPr>
          <a:xfrm>
            <a:off x="1045028" y="149068"/>
            <a:ext cx="1822026" cy="1374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505DBE7-0ACF-E348-BBE2-A615BCE1D797}" type="slidenum">
              <a:rPr lang="en-US" smtClean="0"/>
              <a:pPr/>
              <a:t>26</a:t>
            </a:fld>
            <a:endParaRPr lang="en-US"/>
          </a:p>
        </p:txBody>
      </p:sp>
      <p:sp>
        <p:nvSpPr>
          <p:cNvPr id="14" name="Rectangle 13"/>
          <p:cNvSpPr/>
          <p:nvPr/>
        </p:nvSpPr>
        <p:spPr>
          <a:xfrm>
            <a:off x="1067699" y="6641536"/>
            <a:ext cx="11516186" cy="620426"/>
          </a:xfrm>
          <a:prstGeom prst="rect">
            <a:avLst/>
          </a:prstGeom>
        </p:spPr>
        <p:txBody>
          <a:bodyPr wrap="square">
            <a:spAutoFit/>
          </a:bodyPr>
          <a:lstStyle/>
          <a:p>
            <a:pPr lvl="1" eaLnBrk="0" hangingPunct="0">
              <a:lnSpc>
                <a:spcPct val="150000"/>
              </a:lnSpc>
              <a:spcBef>
                <a:spcPct val="30000"/>
              </a:spcBef>
              <a:buClr>
                <a:srgbClr val="800080"/>
              </a:buClr>
              <a:buBlip>
                <a:blip r:embed="rId4"/>
              </a:buBlip>
              <a:defRPr/>
            </a:pPr>
            <a:r>
              <a:rPr lang="en-US" sz="2592" dirty="0">
                <a:solidFill>
                  <a:srgbClr val="1F497D"/>
                </a:solidFill>
                <a:latin typeface="Gill Sans MT" panose="020B0502020104020203" pitchFamily="34" charset="0"/>
                <a:ea typeface="ＭＳ Ｐゴシック" charset="-128"/>
              </a:rPr>
              <a:t> </a:t>
            </a:r>
            <a:r>
              <a:rPr lang="en-US" sz="2400" dirty="0">
                <a:solidFill>
                  <a:schemeClr val="accent2"/>
                </a:solidFill>
                <a:latin typeface="Gill Sans MT" panose="020B0502020104020203" pitchFamily="34" charset="0"/>
                <a:ea typeface="ＭＳ Ｐゴシック" charset="-128"/>
              </a:rPr>
              <a:t>Stratiform feedback damps the oscillation by favoring smaller convective cells.  </a:t>
            </a:r>
          </a:p>
        </p:txBody>
      </p:sp>
      <p:sp>
        <p:nvSpPr>
          <p:cNvPr id="16" name="Rectangle 15"/>
          <p:cNvSpPr/>
          <p:nvPr/>
        </p:nvSpPr>
        <p:spPr>
          <a:xfrm>
            <a:off x="2177143" y="698978"/>
            <a:ext cx="6490789" cy="461665"/>
          </a:xfrm>
          <a:prstGeom prst="rect">
            <a:avLst/>
          </a:prstGeom>
        </p:spPr>
        <p:txBody>
          <a:bodyPr wrap="square">
            <a:spAutoFit/>
          </a:bodyPr>
          <a:lstStyle/>
          <a:p>
            <a:pPr defTabSz="548640">
              <a:spcBef>
                <a:spcPct val="0"/>
              </a:spcBef>
            </a:pPr>
            <a:r>
              <a:rPr lang="en-US" sz="2400" b="1" dirty="0">
                <a:solidFill>
                  <a:srgbClr val="D57500"/>
                </a:solidFill>
                <a:cs typeface="Arial"/>
              </a:rPr>
              <a:t>(</a:t>
            </a:r>
            <a:r>
              <a:rPr lang="en-US" sz="2400" b="1" dirty="0">
                <a:solidFill>
                  <a:srgbClr val="D57500"/>
                </a:solidFill>
                <a:latin typeface="Gill Sans MT" panose="020B0502020104020203" pitchFamily="34" charset="0"/>
                <a:cs typeface="Arial"/>
              </a:rPr>
              <a:t>b) Response to stationary stochastic forcing</a:t>
            </a:r>
          </a:p>
        </p:txBody>
      </p:sp>
      <p:sp>
        <p:nvSpPr>
          <p:cNvPr id="8" name="TextBox 7"/>
          <p:cNvSpPr txBox="1"/>
          <p:nvPr/>
        </p:nvSpPr>
        <p:spPr>
          <a:xfrm>
            <a:off x="2177143" y="1451922"/>
            <a:ext cx="3801490" cy="461665"/>
          </a:xfrm>
          <a:prstGeom prst="rect">
            <a:avLst/>
          </a:prstGeom>
          <a:noFill/>
        </p:spPr>
        <p:txBody>
          <a:bodyPr wrap="none" rtlCol="0">
            <a:spAutoFit/>
          </a:bodyPr>
          <a:lstStyle/>
          <a:p>
            <a:r>
              <a:rPr lang="en-US" sz="2400" dirty="0">
                <a:solidFill>
                  <a:schemeClr val="accent2"/>
                </a:solidFill>
                <a:latin typeface="Gill Sans MT" panose="020B0502020104020203" pitchFamily="34" charset="0"/>
              </a:rPr>
              <a:t>Mass flux and stratiform area</a:t>
            </a:r>
          </a:p>
        </p:txBody>
      </p:sp>
      <p:sp>
        <p:nvSpPr>
          <p:cNvPr id="9" name="TextBox 8"/>
          <p:cNvSpPr txBox="1"/>
          <p:nvPr/>
        </p:nvSpPr>
        <p:spPr>
          <a:xfrm>
            <a:off x="2702620" y="2382284"/>
            <a:ext cx="3659976" cy="424732"/>
          </a:xfrm>
          <a:prstGeom prst="rect">
            <a:avLst/>
          </a:prstGeom>
          <a:solidFill>
            <a:schemeClr val="bg1"/>
          </a:solidFill>
        </p:spPr>
        <p:txBody>
          <a:bodyPr wrap="none" rtlCol="0">
            <a:spAutoFit/>
          </a:bodyPr>
          <a:lstStyle/>
          <a:p>
            <a:r>
              <a:rPr lang="en-US" dirty="0">
                <a:solidFill>
                  <a:schemeClr val="accent2"/>
                </a:solidFill>
              </a:rPr>
              <a:t>Mass flux                              </a:t>
            </a:r>
          </a:p>
        </p:txBody>
      </p:sp>
      <p:sp>
        <p:nvSpPr>
          <p:cNvPr id="17" name="TextBox 16"/>
          <p:cNvSpPr txBox="1"/>
          <p:nvPr/>
        </p:nvSpPr>
        <p:spPr>
          <a:xfrm>
            <a:off x="9439844" y="2512212"/>
            <a:ext cx="3417089" cy="424732"/>
          </a:xfrm>
          <a:prstGeom prst="rect">
            <a:avLst/>
          </a:prstGeom>
          <a:solidFill>
            <a:schemeClr val="bg1"/>
          </a:solidFill>
        </p:spPr>
        <p:txBody>
          <a:bodyPr wrap="none" rtlCol="0">
            <a:spAutoFit/>
          </a:bodyPr>
          <a:lstStyle/>
          <a:p>
            <a:r>
              <a:rPr lang="en-US" dirty="0">
                <a:solidFill>
                  <a:schemeClr val="accent2"/>
                </a:solidFill>
              </a:rPr>
              <a:t>Stratiform Area                 </a:t>
            </a:r>
          </a:p>
        </p:txBody>
      </p:sp>
    </p:spTree>
    <p:extLst>
      <p:ext uri="{BB962C8B-B14F-4D97-AF65-F5344CB8AC3E}">
        <p14:creationId xmlns:p14="http://schemas.microsoft.com/office/powerpoint/2010/main" val="1197993451"/>
      </p:ext>
    </p:extLst>
  </p:cSld>
  <p:clrMapOvr>
    <a:masterClrMapping/>
  </p:clrMapOvr>
  <mc:AlternateContent xmlns:mc="http://schemas.openxmlformats.org/markup-compatibility/2006" xmlns:p14="http://schemas.microsoft.com/office/powerpoint/2010/main">
    <mc:Choice Requires="p14">
      <p:transition spd="slow" p14:dur="2000" advTm="1142"/>
    </mc:Choice>
    <mc:Fallback xmlns="">
      <p:transition spd="slow" advTm="114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5028" y="149068"/>
            <a:ext cx="1822026" cy="1374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505DBE7-0ACF-E348-BBE2-A615BCE1D797}" type="slidenum">
              <a:rPr lang="en-US" smtClean="0"/>
              <a:pPr/>
              <a:t>27</a:t>
            </a:fld>
            <a:endParaRPr lang="en-US" dirty="0"/>
          </a:p>
        </p:txBody>
      </p:sp>
      <p:sp>
        <p:nvSpPr>
          <p:cNvPr id="9" name="Rectangle 8"/>
          <p:cNvSpPr/>
          <p:nvPr/>
        </p:nvSpPr>
        <p:spPr>
          <a:xfrm>
            <a:off x="7240848" y="5224269"/>
            <a:ext cx="7150326" cy="2419124"/>
          </a:xfrm>
          <a:prstGeom prst="rect">
            <a:avLst/>
          </a:prstGeom>
        </p:spPr>
        <p:txBody>
          <a:bodyPr wrap="square">
            <a:spAutoFit/>
          </a:bodyPr>
          <a:lstStyle/>
          <a:p>
            <a:pPr lvl="1" eaLnBrk="0" hangingPunct="0">
              <a:lnSpc>
                <a:spcPct val="150000"/>
              </a:lnSpc>
              <a:spcBef>
                <a:spcPct val="30000"/>
              </a:spcBef>
              <a:buClr>
                <a:srgbClr val="800080"/>
              </a:buClr>
              <a:buBlip>
                <a:blip r:embed="rId2"/>
              </a:buBlip>
              <a:defRPr/>
            </a:pPr>
            <a:r>
              <a:rPr lang="en-US" sz="2400" dirty="0">
                <a:solidFill>
                  <a:schemeClr val="accent2"/>
                </a:solidFill>
                <a:latin typeface="Gill Sans MT" panose="020B0502020104020203" pitchFamily="34" charset="0"/>
                <a:ea typeface="ＭＳ Ｐゴシック" charset="-128"/>
              </a:rPr>
              <a:t>Without stratiform feedback the diurnal cycle of mass flux is delayed. </a:t>
            </a:r>
          </a:p>
          <a:p>
            <a:pPr lvl="1" eaLnBrk="0" hangingPunct="0">
              <a:lnSpc>
                <a:spcPct val="150000"/>
              </a:lnSpc>
              <a:spcBef>
                <a:spcPct val="30000"/>
              </a:spcBef>
              <a:buClr>
                <a:srgbClr val="800080"/>
              </a:buClr>
              <a:buBlip>
                <a:blip r:embed="rId2"/>
              </a:buBlip>
              <a:defRPr/>
            </a:pPr>
            <a:r>
              <a:rPr lang="en-US" sz="2400" dirty="0">
                <a:solidFill>
                  <a:schemeClr val="accent2"/>
                </a:solidFill>
                <a:latin typeface="Gill Sans MT" panose="020B0502020104020203" pitchFamily="34" charset="0"/>
                <a:ea typeface="ＭＳ Ｐゴシック" charset="-128"/>
              </a:rPr>
              <a:t> There is larger swing in mass flux, convective cloud area  as well as stratiform area. </a:t>
            </a:r>
          </a:p>
        </p:txBody>
      </p:sp>
      <p:sp>
        <p:nvSpPr>
          <p:cNvPr id="8" name="Rectangle 7"/>
          <p:cNvSpPr/>
          <p:nvPr/>
        </p:nvSpPr>
        <p:spPr>
          <a:xfrm>
            <a:off x="2696755" y="115563"/>
            <a:ext cx="8087142" cy="461665"/>
          </a:xfrm>
          <a:prstGeom prst="rect">
            <a:avLst/>
          </a:prstGeom>
        </p:spPr>
        <p:txBody>
          <a:bodyPr wrap="square">
            <a:spAutoFit/>
          </a:bodyPr>
          <a:lstStyle/>
          <a:p>
            <a:pPr defTabSz="548640">
              <a:spcBef>
                <a:spcPct val="0"/>
              </a:spcBef>
            </a:pPr>
            <a:r>
              <a:rPr lang="en-US" sz="2400" b="1" dirty="0">
                <a:solidFill>
                  <a:schemeClr val="tx2"/>
                </a:solidFill>
                <a:latin typeface="Gill Sans MT" panose="020B0502020104020203" pitchFamily="34" charset="0"/>
                <a:cs typeface="Arial"/>
              </a:rPr>
              <a:t>(b) Response to diurnally varying forcing</a:t>
            </a:r>
          </a:p>
        </p:txBody>
      </p:sp>
      <p:pic>
        <p:nvPicPr>
          <p:cNvPr id="2" name="Picture 1"/>
          <p:cNvPicPr>
            <a:picLocks noChangeAspect="1"/>
          </p:cNvPicPr>
          <p:nvPr/>
        </p:nvPicPr>
        <p:blipFill>
          <a:blip r:embed="rId3"/>
          <a:stretch>
            <a:fillRect/>
          </a:stretch>
        </p:blipFill>
        <p:spPr>
          <a:xfrm>
            <a:off x="1448527" y="1523999"/>
            <a:ext cx="5721133" cy="3324294"/>
          </a:xfrm>
          <a:prstGeom prst="rect">
            <a:avLst/>
          </a:prstGeom>
        </p:spPr>
      </p:pic>
      <p:pic>
        <p:nvPicPr>
          <p:cNvPr id="6" name="Picture 5"/>
          <p:cNvPicPr>
            <a:picLocks noChangeAspect="1"/>
          </p:cNvPicPr>
          <p:nvPr/>
        </p:nvPicPr>
        <p:blipFill>
          <a:blip r:embed="rId4"/>
          <a:stretch>
            <a:fillRect/>
          </a:stretch>
        </p:blipFill>
        <p:spPr>
          <a:xfrm>
            <a:off x="7927204" y="1551779"/>
            <a:ext cx="5713385" cy="3302854"/>
          </a:xfrm>
          <a:prstGeom prst="rect">
            <a:avLst/>
          </a:prstGeom>
        </p:spPr>
      </p:pic>
      <p:pic>
        <p:nvPicPr>
          <p:cNvPr id="5" name="Picture 4"/>
          <p:cNvPicPr>
            <a:picLocks noChangeAspect="1"/>
          </p:cNvPicPr>
          <p:nvPr/>
        </p:nvPicPr>
        <p:blipFill>
          <a:blip r:embed="rId5"/>
          <a:stretch>
            <a:fillRect/>
          </a:stretch>
        </p:blipFill>
        <p:spPr>
          <a:xfrm>
            <a:off x="1547605" y="4854633"/>
            <a:ext cx="5522976" cy="3374967"/>
          </a:xfrm>
          <a:prstGeom prst="rect">
            <a:avLst/>
          </a:prstGeom>
        </p:spPr>
      </p:pic>
      <p:sp>
        <p:nvSpPr>
          <p:cNvPr id="11" name="Arc 10"/>
          <p:cNvSpPr/>
          <p:nvPr/>
        </p:nvSpPr>
        <p:spPr>
          <a:xfrm rot="19993223">
            <a:off x="3659801" y="3669416"/>
            <a:ext cx="2161131" cy="2256334"/>
          </a:xfrm>
          <a:prstGeom prst="arc">
            <a:avLst>
              <a:gd name="adj1" fmla="val 13460827"/>
              <a:gd name="adj2" fmla="val 534614"/>
            </a:avLst>
          </a:prstGeom>
          <a:ln w="73025">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rot="19993223">
            <a:off x="10260608" y="3569066"/>
            <a:ext cx="2161131" cy="2256334"/>
          </a:xfrm>
          <a:prstGeom prst="arc">
            <a:avLst>
              <a:gd name="adj1" fmla="val 13460827"/>
              <a:gd name="adj2" fmla="val 534614"/>
            </a:avLst>
          </a:prstGeom>
          <a:ln w="73025">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rot="19993223">
            <a:off x="3812201" y="7018440"/>
            <a:ext cx="2161131" cy="2256334"/>
          </a:xfrm>
          <a:prstGeom prst="arc">
            <a:avLst>
              <a:gd name="adj1" fmla="val 13460827"/>
              <a:gd name="adj2" fmla="val 534614"/>
            </a:avLst>
          </a:prstGeom>
          <a:ln w="73025">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3229261" y="1291772"/>
            <a:ext cx="3199915" cy="461665"/>
          </a:xfrm>
          <a:prstGeom prst="rect">
            <a:avLst/>
          </a:prstGeom>
          <a:solidFill>
            <a:schemeClr val="bg1"/>
          </a:solidFill>
        </p:spPr>
        <p:txBody>
          <a:bodyPr wrap="none" rtlCol="0">
            <a:spAutoFit/>
          </a:bodyPr>
          <a:lstStyle/>
          <a:p>
            <a:r>
              <a:rPr lang="en-US" sz="2400" dirty="0">
                <a:solidFill>
                  <a:schemeClr val="accent2"/>
                </a:solidFill>
                <a:latin typeface="Gill Sans MT" panose="020B0502020104020203" pitchFamily="34" charset="0"/>
              </a:rPr>
              <a:t>Mass flux                      </a:t>
            </a:r>
          </a:p>
        </p:txBody>
      </p:sp>
      <p:sp>
        <p:nvSpPr>
          <p:cNvPr id="15" name="TextBox 14"/>
          <p:cNvSpPr txBox="1"/>
          <p:nvPr/>
        </p:nvSpPr>
        <p:spPr>
          <a:xfrm>
            <a:off x="9455279" y="1293166"/>
            <a:ext cx="3973460" cy="461665"/>
          </a:xfrm>
          <a:prstGeom prst="rect">
            <a:avLst/>
          </a:prstGeom>
          <a:solidFill>
            <a:schemeClr val="bg1"/>
          </a:solidFill>
        </p:spPr>
        <p:txBody>
          <a:bodyPr wrap="none" rtlCol="0">
            <a:spAutoFit/>
          </a:bodyPr>
          <a:lstStyle/>
          <a:p>
            <a:r>
              <a:rPr lang="en-US" sz="2400" dirty="0">
                <a:solidFill>
                  <a:schemeClr val="accent2"/>
                </a:solidFill>
                <a:latin typeface="Gill Sans MT" panose="020B0502020104020203" pitchFamily="34" charset="0"/>
              </a:rPr>
              <a:t>Convective area                     </a:t>
            </a:r>
          </a:p>
        </p:txBody>
      </p:sp>
      <p:sp>
        <p:nvSpPr>
          <p:cNvPr id="16" name="TextBox 15"/>
          <p:cNvSpPr txBox="1"/>
          <p:nvPr/>
        </p:nvSpPr>
        <p:spPr>
          <a:xfrm>
            <a:off x="3097121" y="4623800"/>
            <a:ext cx="3849580" cy="461665"/>
          </a:xfrm>
          <a:prstGeom prst="rect">
            <a:avLst/>
          </a:prstGeom>
          <a:solidFill>
            <a:schemeClr val="bg1"/>
          </a:solidFill>
        </p:spPr>
        <p:txBody>
          <a:bodyPr wrap="none" rtlCol="0">
            <a:spAutoFit/>
          </a:bodyPr>
          <a:lstStyle/>
          <a:p>
            <a:r>
              <a:rPr lang="en-US" sz="2400" dirty="0">
                <a:solidFill>
                  <a:schemeClr val="accent2"/>
                </a:solidFill>
                <a:latin typeface="Gill Sans MT" panose="020B0502020104020203" pitchFamily="34" charset="0"/>
              </a:rPr>
              <a:t>Stratiform area                     </a:t>
            </a:r>
          </a:p>
        </p:txBody>
      </p:sp>
      <p:sp>
        <p:nvSpPr>
          <p:cNvPr id="17" name="TextBox 16"/>
          <p:cNvSpPr txBox="1"/>
          <p:nvPr/>
        </p:nvSpPr>
        <p:spPr>
          <a:xfrm>
            <a:off x="1547605" y="595157"/>
            <a:ext cx="12811454" cy="830997"/>
          </a:xfrm>
          <a:prstGeom prst="rect">
            <a:avLst/>
          </a:prstGeom>
          <a:noFill/>
        </p:spPr>
        <p:txBody>
          <a:bodyPr wrap="square" rtlCol="0">
            <a:spAutoFit/>
          </a:bodyPr>
          <a:lstStyle/>
          <a:p>
            <a:r>
              <a:rPr lang="en-US" sz="2400" dirty="0">
                <a:solidFill>
                  <a:schemeClr val="accent2"/>
                </a:solidFill>
                <a:latin typeface="Gill Sans MT" panose="020B0502020104020203" pitchFamily="34" charset="0"/>
              </a:rPr>
              <a:t>F is exponential distribution random variable with diurnally varying mean amplitude with peak at noon and is zero at night</a:t>
            </a:r>
          </a:p>
        </p:txBody>
      </p:sp>
      <p:pic>
        <p:nvPicPr>
          <p:cNvPr id="18" name="Picture 17"/>
          <p:cNvPicPr>
            <a:picLocks noChangeAspect="1"/>
          </p:cNvPicPr>
          <p:nvPr/>
        </p:nvPicPr>
        <p:blipFill>
          <a:blip r:embed="rId6"/>
          <a:stretch>
            <a:fillRect/>
          </a:stretch>
        </p:blipFill>
        <p:spPr>
          <a:xfrm>
            <a:off x="2541300" y="1847859"/>
            <a:ext cx="3029345" cy="706709"/>
          </a:xfrm>
          <a:prstGeom prst="rect">
            <a:avLst/>
          </a:prstGeom>
        </p:spPr>
      </p:pic>
    </p:spTree>
    <p:extLst>
      <p:ext uri="{BB962C8B-B14F-4D97-AF65-F5344CB8AC3E}">
        <p14:creationId xmlns:p14="http://schemas.microsoft.com/office/powerpoint/2010/main" val="869252864"/>
      </p:ext>
    </p:extLst>
  </p:cSld>
  <p:clrMapOvr>
    <a:masterClrMapping/>
  </p:clrMapOvr>
  <mc:AlternateContent xmlns:mc="http://schemas.openxmlformats.org/markup-compatibility/2006" xmlns:p14="http://schemas.microsoft.com/office/powerpoint/2010/main">
    <mc:Choice Requires="p14">
      <p:transition spd="slow" p14:dur="2000" advTm="48663"/>
    </mc:Choice>
    <mc:Fallback xmlns="">
      <p:transition spd="slow" advTm="4866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latin typeface="Calibri" panose="020F0502020204030204" pitchFamily="34" charset="0"/>
              <a:cs typeface="Calibri" panose="020F0502020204030204" pitchFamily="34" charset="0"/>
            </a:endParaRPr>
          </a:p>
        </p:txBody>
      </p:sp>
      <p:sp>
        <p:nvSpPr>
          <p:cNvPr id="3" name="Rectangle 2"/>
          <p:cNvSpPr/>
          <p:nvPr/>
        </p:nvSpPr>
        <p:spPr>
          <a:xfrm>
            <a:off x="4196716" y="109950"/>
            <a:ext cx="2639513" cy="646331"/>
          </a:xfrm>
          <a:prstGeom prst="rect">
            <a:avLst/>
          </a:prstGeom>
        </p:spPr>
        <p:txBody>
          <a:bodyPr wrap="square">
            <a:spAutoFit/>
          </a:bodyPr>
          <a:lstStyle/>
          <a:p>
            <a:pPr defTabSz="548640"/>
            <a:r>
              <a:rPr lang="en-US" sz="3600" b="1" dirty="0">
                <a:latin typeface="Calibri" panose="020F0502020204030204" pitchFamily="34" charset="0"/>
                <a:cs typeface="Calibri" panose="020F0502020204030204" pitchFamily="34" charset="0"/>
              </a:rPr>
              <a:t>The model </a:t>
            </a:r>
            <a:endParaRPr lang="en-US" sz="3600" dirty="0">
              <a:latin typeface="Calibri" panose="020F0502020204030204" pitchFamily="34" charset="0"/>
              <a:cs typeface="Calibri" panose="020F0502020204030204" pitchFamily="34" charset="0"/>
            </a:endParaRPr>
          </a:p>
        </p:txBody>
      </p:sp>
      <p:sp>
        <p:nvSpPr>
          <p:cNvPr id="4" name="Rectangle 124"/>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latin typeface="Calibri" panose="020F0502020204030204" pitchFamily="34" charset="0"/>
              <a:cs typeface="Calibri" panose="020F0502020204030204" pitchFamily="34" charset="0"/>
            </a:endParaRPr>
          </a:p>
        </p:txBody>
      </p:sp>
      <p:sp>
        <p:nvSpPr>
          <p:cNvPr id="33" name="Rectangle 132"/>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latin typeface="Calibri" panose="020F0502020204030204" pitchFamily="34" charset="0"/>
              <a:cs typeface="Calibri" panose="020F0502020204030204" pitchFamily="34" charset="0"/>
            </a:endParaRPr>
          </a:p>
        </p:txBody>
      </p:sp>
      <p:sp>
        <p:nvSpPr>
          <p:cNvPr id="35" name="Rectangle 134"/>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latin typeface="Calibri" panose="020F0502020204030204" pitchFamily="34" charset="0"/>
              <a:cs typeface="Calibri" panose="020F0502020204030204" pitchFamily="34" charset="0"/>
            </a:endParaRPr>
          </a:p>
        </p:txBody>
      </p:sp>
      <p:sp>
        <p:nvSpPr>
          <p:cNvPr id="37" name="Rectangle 136"/>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latin typeface="Calibri" panose="020F0502020204030204" pitchFamily="34" charset="0"/>
              <a:cs typeface="Calibri" panose="020F0502020204030204" pitchFamily="34" charset="0"/>
            </a:endParaRPr>
          </a:p>
        </p:txBody>
      </p:sp>
      <p:sp>
        <p:nvSpPr>
          <p:cNvPr id="45" name="Rectangle 166"/>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latin typeface="Calibri" panose="020F0502020204030204" pitchFamily="34" charset="0"/>
              <a:cs typeface="Calibri" panose="020F0502020204030204" pitchFamily="34" charset="0"/>
            </a:endParaRPr>
          </a:p>
        </p:txBody>
      </p:sp>
      <p:sp>
        <p:nvSpPr>
          <p:cNvPr id="49" name="Rectangle 168"/>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latin typeface="Calibri" panose="020F0502020204030204" pitchFamily="34" charset="0"/>
              <a:cs typeface="Calibri" panose="020F0502020204030204" pitchFamily="34" charset="0"/>
            </a:endParaRPr>
          </a:p>
        </p:txBody>
      </p:sp>
      <p:sp>
        <p:nvSpPr>
          <p:cNvPr id="43" name="Slide Number Placeholder 4">
            <a:extLst>
              <a:ext uri="{FF2B5EF4-FFF2-40B4-BE49-F238E27FC236}">
                <a16:creationId xmlns:a16="http://schemas.microsoft.com/office/drawing/2014/main" id="{98F093A7-67F4-B040-BE30-11D776359B4E}"/>
              </a:ext>
            </a:extLst>
          </p:cNvPr>
          <p:cNvSpPr>
            <a:spLocks noGrp="1"/>
          </p:cNvSpPr>
          <p:nvPr>
            <p:ph type="sldNum" sz="quarter" idx="12"/>
          </p:nvPr>
        </p:nvSpPr>
        <p:spPr/>
        <p:txBody>
          <a:bodyPr/>
          <a:lstStyle/>
          <a:p>
            <a:fld id="{03722D57-58D6-9447-A6D5-A97F6C35A8FB}" type="slidenum">
              <a:rPr lang="en-US" smtClean="0">
                <a:solidFill>
                  <a:schemeClr val="tx1"/>
                </a:solidFill>
                <a:latin typeface="Calibri" panose="020F0502020204030204" pitchFamily="34" charset="0"/>
                <a:cs typeface="Calibri" panose="020F0502020204030204" pitchFamily="34" charset="0"/>
              </a:rPr>
              <a:pPr/>
              <a:t>3</a:t>
            </a:fld>
            <a:endParaRPr lang="en-US" dirty="0">
              <a:solidFill>
                <a:schemeClr val="tx1"/>
              </a:solidFill>
              <a:latin typeface="Calibri" panose="020F0502020204030204" pitchFamily="34" charset="0"/>
              <a:cs typeface="Calibri" panose="020F0502020204030204" pitchFamily="34"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2878519407"/>
              </p:ext>
            </p:extLst>
          </p:nvPr>
        </p:nvGraphicFramePr>
        <p:xfrm>
          <a:off x="2223136" y="1645920"/>
          <a:ext cx="3579494" cy="1122046"/>
        </p:xfrm>
        <a:graphic>
          <a:graphicData uri="http://schemas.openxmlformats.org/presentationml/2006/ole">
            <mc:AlternateContent xmlns:mc="http://schemas.openxmlformats.org/markup-compatibility/2006">
              <mc:Choice xmlns:v="urn:schemas-microsoft-com:vml" Requires="v">
                <p:oleObj spid="_x0000_s2145" name="Equation" r:id="rId5" imgW="1562040" imgH="482400" progId="Equation.DSMT4">
                  <p:embed/>
                </p:oleObj>
              </mc:Choice>
              <mc:Fallback>
                <p:oleObj name="Equation" r:id="rId5" imgW="1562040" imgH="482400" progId="Equation.DSMT4">
                  <p:embed/>
                  <p:pic>
                    <p:nvPicPr>
                      <p:cNvPr id="30" name="Object 29"/>
                      <p:cNvPicPr>
                        <a:picLocks noChangeAspect="1" noChangeArrowheads="1"/>
                      </p:cNvPicPr>
                      <p:nvPr/>
                    </p:nvPicPr>
                    <p:blipFill>
                      <a:blip r:embed="rId6"/>
                      <a:srcRect/>
                      <a:stretch>
                        <a:fillRect/>
                      </a:stretch>
                    </p:blipFill>
                    <p:spPr bwMode="auto">
                      <a:xfrm>
                        <a:off x="2223136" y="1645920"/>
                        <a:ext cx="3579494" cy="1122046"/>
                      </a:xfrm>
                      <a:prstGeom prst="rect">
                        <a:avLst/>
                      </a:prstGeom>
                      <a:noFill/>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3162276496"/>
              </p:ext>
            </p:extLst>
          </p:nvPr>
        </p:nvGraphicFramePr>
        <p:xfrm>
          <a:off x="2808634" y="4468177"/>
          <a:ext cx="1567814" cy="495300"/>
        </p:xfrm>
        <a:graphic>
          <a:graphicData uri="http://schemas.openxmlformats.org/presentationml/2006/ole">
            <mc:AlternateContent xmlns:mc="http://schemas.openxmlformats.org/markup-compatibility/2006">
              <mc:Choice xmlns:v="urn:schemas-microsoft-com:vml" Requires="v">
                <p:oleObj spid="_x0000_s2146" name="Equation" r:id="rId7" imgW="723600" imgH="228600" progId="Equation.DSMT4">
                  <p:embed/>
                </p:oleObj>
              </mc:Choice>
              <mc:Fallback>
                <p:oleObj name="Equation" r:id="rId7" imgW="723600" imgH="228600" progId="Equation.DSMT4">
                  <p:embed/>
                  <p:pic>
                    <p:nvPicPr>
                      <p:cNvPr id="47" name="Object 46"/>
                      <p:cNvPicPr/>
                      <p:nvPr/>
                    </p:nvPicPr>
                    <p:blipFill>
                      <a:blip r:embed="rId8"/>
                      <a:stretch>
                        <a:fillRect/>
                      </a:stretch>
                    </p:blipFill>
                    <p:spPr>
                      <a:xfrm>
                        <a:off x="2808634" y="4468177"/>
                        <a:ext cx="1567814" cy="495300"/>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2517202577"/>
              </p:ext>
            </p:extLst>
          </p:nvPr>
        </p:nvGraphicFramePr>
        <p:xfrm>
          <a:off x="2299336" y="3240406"/>
          <a:ext cx="3794760" cy="521970"/>
        </p:xfrm>
        <a:graphic>
          <a:graphicData uri="http://schemas.openxmlformats.org/presentationml/2006/ole">
            <mc:AlternateContent xmlns:mc="http://schemas.openxmlformats.org/markup-compatibility/2006">
              <mc:Choice xmlns:v="urn:schemas-microsoft-com:vml" Requires="v">
                <p:oleObj spid="_x0000_s2147" name="Equation" r:id="rId9" imgW="1752480" imgH="241200" progId="Equation.DSMT4">
                  <p:embed/>
                </p:oleObj>
              </mc:Choice>
              <mc:Fallback>
                <p:oleObj name="Equation" r:id="rId9" imgW="1752480" imgH="241200" progId="Equation.DSMT4">
                  <p:embed/>
                  <p:pic>
                    <p:nvPicPr>
                      <p:cNvPr id="48" name="Object 47"/>
                      <p:cNvPicPr/>
                      <p:nvPr/>
                    </p:nvPicPr>
                    <p:blipFill>
                      <a:blip r:embed="rId10"/>
                      <a:stretch>
                        <a:fillRect/>
                      </a:stretch>
                    </p:blipFill>
                    <p:spPr>
                      <a:xfrm>
                        <a:off x="2299336" y="3240406"/>
                        <a:ext cx="3794760" cy="521970"/>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1417338167"/>
              </p:ext>
            </p:extLst>
          </p:nvPr>
        </p:nvGraphicFramePr>
        <p:xfrm>
          <a:off x="2667954" y="5669280"/>
          <a:ext cx="3057524" cy="1003934"/>
        </p:xfrm>
        <a:graphic>
          <a:graphicData uri="http://schemas.openxmlformats.org/presentationml/2006/ole">
            <mc:AlternateContent xmlns:mc="http://schemas.openxmlformats.org/markup-compatibility/2006">
              <mc:Choice xmlns:v="urn:schemas-microsoft-com:vml" Requires="v">
                <p:oleObj spid="_x0000_s2148" name="Equation" r:id="rId11" imgW="1333440" imgH="431640" progId="Equation.DSMT4">
                  <p:embed/>
                </p:oleObj>
              </mc:Choice>
              <mc:Fallback>
                <p:oleObj name="Equation" r:id="rId11" imgW="1333440" imgH="431640" progId="Equation.DSMT4">
                  <p:embed/>
                  <p:pic>
                    <p:nvPicPr>
                      <p:cNvPr id="50" name="Object 49"/>
                      <p:cNvPicPr>
                        <a:picLocks noChangeAspect="1" noChangeArrowheads="1"/>
                      </p:cNvPicPr>
                      <p:nvPr/>
                    </p:nvPicPr>
                    <p:blipFill>
                      <a:blip r:embed="rId12"/>
                      <a:srcRect/>
                      <a:stretch>
                        <a:fillRect/>
                      </a:stretch>
                    </p:blipFill>
                    <p:spPr bwMode="auto">
                      <a:xfrm>
                        <a:off x="2667954" y="5669280"/>
                        <a:ext cx="3057524" cy="1003934"/>
                      </a:xfrm>
                      <a:prstGeom prst="rect">
                        <a:avLst/>
                      </a:prstGeom>
                      <a:noFill/>
                    </p:spPr>
                  </p:pic>
                </p:oleObj>
              </mc:Fallback>
            </mc:AlternateContent>
          </a:graphicData>
        </a:graphic>
      </p:graphicFrame>
      <p:sp>
        <p:nvSpPr>
          <p:cNvPr id="15" name="Rectangle 14"/>
          <p:cNvSpPr/>
          <p:nvPr/>
        </p:nvSpPr>
        <p:spPr>
          <a:xfrm>
            <a:off x="6262716" y="1659102"/>
            <a:ext cx="6524624" cy="589072"/>
          </a:xfrm>
          <a:prstGeom prst="rect">
            <a:avLst/>
          </a:prstGeom>
        </p:spPr>
        <p:txBody>
          <a:bodyPr wrap="square">
            <a:spAutoFit/>
          </a:bodyPr>
          <a:lstStyle/>
          <a:p>
            <a:pPr lvl="1" eaLnBrk="0" hangingPunct="0">
              <a:lnSpc>
                <a:spcPct val="150000"/>
              </a:lnSpc>
              <a:spcBef>
                <a:spcPct val="30000"/>
              </a:spcBef>
              <a:buClr>
                <a:srgbClr val="800080"/>
              </a:buClr>
              <a:buFontTx/>
              <a:buBlip>
                <a:blip r:embed="rId13"/>
              </a:buBlip>
              <a:defRPr/>
            </a:pPr>
            <a:r>
              <a:rPr lang="en-US" sz="2400" dirty="0">
                <a:latin typeface="Calibri" panose="020F0502020204030204" pitchFamily="34" charset="0"/>
                <a:ea typeface="ＭＳ Ｐゴシック" charset="-128"/>
                <a:cs typeface="Calibri" panose="020F0502020204030204" pitchFamily="34" charset="0"/>
              </a:rPr>
              <a:t> After Arakawa and Schubert (1974)</a:t>
            </a:r>
          </a:p>
        </p:txBody>
      </p:sp>
      <p:sp>
        <p:nvSpPr>
          <p:cNvPr id="16" name="Rectangle 15"/>
          <p:cNvSpPr/>
          <p:nvPr/>
        </p:nvSpPr>
        <p:spPr>
          <a:xfrm>
            <a:off x="6236706" y="2838673"/>
            <a:ext cx="6524624" cy="1685846"/>
          </a:xfrm>
          <a:prstGeom prst="rect">
            <a:avLst/>
          </a:prstGeom>
        </p:spPr>
        <p:txBody>
          <a:bodyPr wrap="square">
            <a:spAutoFit/>
          </a:bodyPr>
          <a:lstStyle/>
          <a:p>
            <a:pPr lvl="1" eaLnBrk="0" hangingPunct="0">
              <a:lnSpc>
                <a:spcPct val="150000"/>
              </a:lnSpc>
              <a:spcBef>
                <a:spcPct val="30000"/>
              </a:spcBef>
              <a:buClr>
                <a:srgbClr val="800080"/>
              </a:buClr>
              <a:buFontTx/>
              <a:buBlip>
                <a:blip r:embed="rId13"/>
              </a:buBlip>
              <a:defRPr/>
            </a:pPr>
            <a:r>
              <a:rPr lang="en-US" sz="2400" dirty="0">
                <a:latin typeface="Calibri" panose="020F0502020204030204" pitchFamily="34" charset="0"/>
                <a:ea typeface="ＭＳ Ｐゴシック" charset="-128"/>
                <a:cs typeface="Calibri" panose="020F0502020204030204" pitchFamily="34" charset="0"/>
              </a:rPr>
              <a:t> The next state is </a:t>
            </a:r>
            <a:r>
              <a:rPr lang="en-US" sz="2400" b="1" dirty="0">
                <a:latin typeface="Calibri" panose="020F0502020204030204" pitchFamily="34" charset="0"/>
                <a:ea typeface="ＭＳ Ｐゴシック" charset="-128"/>
                <a:cs typeface="Calibri" panose="020F0502020204030204" pitchFamily="34" charset="0"/>
              </a:rPr>
              <a:t>some function</a:t>
            </a:r>
            <a:r>
              <a:rPr lang="en-US" sz="2400" dirty="0">
                <a:latin typeface="Calibri" panose="020F0502020204030204" pitchFamily="34" charset="0"/>
                <a:ea typeface="ＭＳ Ｐゴシック" charset="-128"/>
                <a:cs typeface="Calibri" panose="020F0502020204030204" pitchFamily="34" charset="0"/>
              </a:rPr>
              <a:t> of the current state and the change in convective area fraction. </a:t>
            </a:r>
          </a:p>
        </p:txBody>
      </p:sp>
      <p:sp>
        <p:nvSpPr>
          <p:cNvPr id="17" name="Rectangle 16"/>
          <p:cNvSpPr/>
          <p:nvPr/>
        </p:nvSpPr>
        <p:spPr>
          <a:xfrm>
            <a:off x="6262713" y="4406677"/>
            <a:ext cx="6524624" cy="1176219"/>
          </a:xfrm>
          <a:prstGeom prst="rect">
            <a:avLst/>
          </a:prstGeom>
        </p:spPr>
        <p:txBody>
          <a:bodyPr wrap="square">
            <a:spAutoFit/>
          </a:bodyPr>
          <a:lstStyle/>
          <a:p>
            <a:pPr lvl="1" eaLnBrk="0" hangingPunct="0">
              <a:lnSpc>
                <a:spcPct val="150000"/>
              </a:lnSpc>
              <a:spcBef>
                <a:spcPct val="30000"/>
              </a:spcBef>
              <a:buClr>
                <a:srgbClr val="800080"/>
              </a:buClr>
              <a:buFontTx/>
              <a:buBlip>
                <a:blip r:embed="rId13"/>
              </a:buBlip>
              <a:defRPr/>
            </a:pPr>
            <a:r>
              <a:rPr lang="en-US" sz="2592" dirty="0">
                <a:latin typeface="Calibri" panose="020F0502020204030204" pitchFamily="34" charset="0"/>
                <a:ea typeface="ＭＳ Ｐゴシック" charset="-128"/>
                <a:cs typeface="Calibri" panose="020F0502020204030204" pitchFamily="34" charset="0"/>
              </a:rPr>
              <a:t> </a:t>
            </a:r>
            <a:r>
              <a:rPr lang="en-US" sz="2400" dirty="0">
                <a:latin typeface="Calibri" panose="020F0502020204030204" pitchFamily="34" charset="0"/>
                <a:ea typeface="ＭＳ Ｐゴシック" charset="-128"/>
                <a:cs typeface="Calibri" panose="020F0502020204030204" pitchFamily="34" charset="0"/>
              </a:rPr>
              <a:t>Convective mass flux per cell depends on cell size.  </a:t>
            </a:r>
          </a:p>
        </p:txBody>
      </p:sp>
      <p:sp>
        <p:nvSpPr>
          <p:cNvPr id="18" name="Rectangle 17"/>
          <p:cNvSpPr/>
          <p:nvPr/>
        </p:nvSpPr>
        <p:spPr>
          <a:xfrm>
            <a:off x="6262711" y="5813234"/>
            <a:ext cx="6872717" cy="2295437"/>
          </a:xfrm>
          <a:prstGeom prst="rect">
            <a:avLst/>
          </a:prstGeom>
        </p:spPr>
        <p:txBody>
          <a:bodyPr wrap="square">
            <a:spAutoFit/>
          </a:bodyPr>
          <a:lstStyle/>
          <a:p>
            <a:pPr lvl="1" eaLnBrk="0" hangingPunct="0">
              <a:lnSpc>
                <a:spcPct val="150000"/>
              </a:lnSpc>
              <a:spcBef>
                <a:spcPct val="30000"/>
              </a:spcBef>
              <a:buClr>
                <a:srgbClr val="800080"/>
              </a:buClr>
              <a:buFontTx/>
              <a:buBlip>
                <a:blip r:embed="rId13"/>
              </a:buBlip>
              <a:defRPr/>
            </a:pPr>
            <a:r>
              <a:rPr lang="en-US" sz="2592" dirty="0">
                <a:latin typeface="Calibri" panose="020F0502020204030204" pitchFamily="34" charset="0"/>
                <a:ea typeface="ＭＳ Ｐゴシック" charset="-128"/>
                <a:cs typeface="Calibri" panose="020F0502020204030204" pitchFamily="34" charset="0"/>
              </a:rPr>
              <a:t> </a:t>
            </a:r>
            <a:r>
              <a:rPr lang="en-US" sz="2400" dirty="0">
                <a:latin typeface="Calibri" panose="020F0502020204030204" pitchFamily="34" charset="0"/>
                <a:ea typeface="ＭＳ Ｐゴシック" charset="-128"/>
                <a:cs typeface="Calibri" panose="020F0502020204030204" pitchFamily="34" charset="0"/>
              </a:rPr>
              <a:t>The growth rate of </a:t>
            </a:r>
            <a:r>
              <a:rPr lang="en-US" sz="2400" dirty="0" err="1">
                <a:latin typeface="Calibri" panose="020F0502020204030204" pitchFamily="34" charset="0"/>
                <a:ea typeface="ＭＳ Ｐゴシック" charset="-128"/>
                <a:cs typeface="Calibri" panose="020F0502020204030204" pitchFamily="34" charset="0"/>
              </a:rPr>
              <a:t>stratiform</a:t>
            </a:r>
            <a:r>
              <a:rPr lang="en-US" sz="2400" dirty="0">
                <a:latin typeface="Calibri" panose="020F0502020204030204" pitchFamily="34" charset="0"/>
                <a:ea typeface="ＭＳ Ｐゴシック" charset="-128"/>
                <a:cs typeface="Calibri" panose="020F0502020204030204" pitchFamily="34" charset="0"/>
              </a:rPr>
              <a:t> area is </a:t>
            </a:r>
            <a:r>
              <a:rPr lang="en-US" sz="2400" b="1" dirty="0">
                <a:latin typeface="Calibri" panose="020F0502020204030204" pitchFamily="34" charset="0"/>
                <a:ea typeface="ＭＳ Ｐゴシック" charset="-128"/>
                <a:cs typeface="Calibri" panose="020F0502020204030204" pitchFamily="34" charset="0"/>
              </a:rPr>
              <a:t>some function</a:t>
            </a:r>
            <a:r>
              <a:rPr lang="en-US" sz="2400" dirty="0">
                <a:latin typeface="Calibri" panose="020F0502020204030204" pitchFamily="34" charset="0"/>
                <a:ea typeface="ＭＳ Ｐゴシック" charset="-128"/>
                <a:cs typeface="Calibri" panose="020F0502020204030204" pitchFamily="34" charset="0"/>
              </a:rPr>
              <a:t> of convective cells and decays exponentially in the absence of active convection.  </a:t>
            </a:r>
          </a:p>
        </p:txBody>
      </p:sp>
      <p:sp>
        <p:nvSpPr>
          <p:cNvPr id="21" name="Oval 20"/>
          <p:cNvSpPr/>
          <p:nvPr/>
        </p:nvSpPr>
        <p:spPr>
          <a:xfrm>
            <a:off x="3293268" y="2944710"/>
            <a:ext cx="2908373" cy="1140031"/>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solidFill>
                <a:schemeClr val="tx1"/>
              </a:solidFill>
              <a:latin typeface="Calibri" panose="020F0502020204030204" pitchFamily="34" charset="0"/>
              <a:cs typeface="Calibri" panose="020F0502020204030204" pitchFamily="34" charset="0"/>
            </a:endParaRPr>
          </a:p>
        </p:txBody>
      </p:sp>
      <p:sp>
        <p:nvSpPr>
          <p:cNvPr id="22" name="Oval 21"/>
          <p:cNvSpPr/>
          <p:nvPr/>
        </p:nvSpPr>
        <p:spPr>
          <a:xfrm>
            <a:off x="3592541" y="4176348"/>
            <a:ext cx="1162339" cy="1140031"/>
          </a:xfrm>
          <a:prstGeom prst="ellipse">
            <a:avLst/>
          </a:prstGeom>
          <a:noFill/>
          <a:ln w="317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solidFill>
                <a:schemeClr val="tx1"/>
              </a:solidFill>
              <a:latin typeface="Calibri" panose="020F0502020204030204" pitchFamily="34" charset="0"/>
              <a:cs typeface="Calibri" panose="020F0502020204030204" pitchFamily="34" charset="0"/>
            </a:endParaRPr>
          </a:p>
        </p:txBody>
      </p:sp>
      <p:sp>
        <p:nvSpPr>
          <p:cNvPr id="23" name="Oval 22"/>
          <p:cNvSpPr/>
          <p:nvPr/>
        </p:nvSpPr>
        <p:spPr>
          <a:xfrm>
            <a:off x="4846320" y="5519761"/>
            <a:ext cx="1005840" cy="1140031"/>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solidFill>
                <a:schemeClr val="tx1"/>
              </a:solidFill>
              <a:latin typeface="Calibri" panose="020F0502020204030204" pitchFamily="34" charset="0"/>
              <a:cs typeface="Calibri" panose="020F0502020204030204" pitchFamily="34" charset="0"/>
            </a:endParaRPr>
          </a:p>
        </p:txBody>
      </p:sp>
      <p:sp>
        <p:nvSpPr>
          <p:cNvPr id="25" name="Rectangle 24"/>
          <p:cNvSpPr/>
          <p:nvPr/>
        </p:nvSpPr>
        <p:spPr>
          <a:xfrm>
            <a:off x="1045028" y="149068"/>
            <a:ext cx="1822026" cy="1374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834798910"/>
      </p:ext>
    </p:extLst>
  </p:cSld>
  <p:clrMapOvr>
    <a:masterClrMapping/>
  </p:clrMapOvr>
  <mc:AlternateContent xmlns:mc="http://schemas.openxmlformats.org/markup-compatibility/2006" xmlns:p14="http://schemas.microsoft.com/office/powerpoint/2010/main">
    <mc:Choice Requires="p14">
      <p:transition spd="slow" p14:dur="2000" advTm="137914"/>
    </mc:Choice>
    <mc:Fallback xmlns="">
      <p:transition spd="slow" advTm="1379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045028" y="149068"/>
            <a:ext cx="1822026" cy="1374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3" name="Rectangle 2"/>
          <p:cNvSpPr/>
          <p:nvPr/>
        </p:nvSpPr>
        <p:spPr>
          <a:xfrm>
            <a:off x="1371599" y="136388"/>
            <a:ext cx="4535715" cy="646331"/>
          </a:xfrm>
          <a:prstGeom prst="rect">
            <a:avLst/>
          </a:prstGeom>
        </p:spPr>
        <p:txBody>
          <a:bodyPr wrap="square">
            <a:spAutoFit/>
          </a:bodyPr>
          <a:lstStyle/>
          <a:p>
            <a:pPr defTabSz="548640"/>
            <a:r>
              <a:rPr lang="en-US" sz="3600" b="1" dirty="0">
                <a:solidFill>
                  <a:srgbClr val="D57500"/>
                </a:solidFill>
                <a:latin typeface="Gill Sans MT" panose="020B0502020104020203" pitchFamily="34" charset="0"/>
                <a:cs typeface="Arial"/>
              </a:rPr>
              <a:t>1. Machine learning</a:t>
            </a:r>
            <a:endParaRPr lang="en-US" sz="3600" dirty="0">
              <a:solidFill>
                <a:prstClr val="black"/>
              </a:solidFill>
              <a:latin typeface="Gill Sans MT" panose="020B0502020104020203" pitchFamily="34" charset="0"/>
            </a:endParaRPr>
          </a:p>
        </p:txBody>
      </p:sp>
      <p:sp>
        <p:nvSpPr>
          <p:cNvPr id="4" name="Rectangle 124"/>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33" name="Rectangle 132"/>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35" name="Rectangle 134"/>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37" name="Rectangle 136"/>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45" name="Rectangle 166"/>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49" name="Rectangle 168"/>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43" name="Slide Number Placeholder 4">
            <a:extLst>
              <a:ext uri="{FF2B5EF4-FFF2-40B4-BE49-F238E27FC236}">
                <a16:creationId xmlns:a16="http://schemas.microsoft.com/office/drawing/2014/main" id="{98F093A7-67F4-B040-BE30-11D776359B4E}"/>
              </a:ext>
            </a:extLst>
          </p:cNvPr>
          <p:cNvSpPr>
            <a:spLocks noGrp="1"/>
          </p:cNvSpPr>
          <p:nvPr>
            <p:ph type="sldNum" sz="quarter" idx="12"/>
          </p:nvPr>
        </p:nvSpPr>
        <p:spPr/>
        <p:txBody>
          <a:bodyPr/>
          <a:lstStyle/>
          <a:p>
            <a:fld id="{03722D57-58D6-9447-A6D5-A97F6C35A8FB}" type="slidenum">
              <a:rPr lang="en-US" smtClean="0"/>
              <a:pPr/>
              <a:t>4</a:t>
            </a:fld>
            <a:endParaRPr lang="en-US" dirty="0"/>
          </a:p>
        </p:txBody>
      </p:sp>
      <p:sp>
        <p:nvSpPr>
          <p:cNvPr id="9" name="Rectangle 8"/>
          <p:cNvSpPr/>
          <p:nvPr/>
        </p:nvSpPr>
        <p:spPr>
          <a:xfrm>
            <a:off x="1828801" y="7675285"/>
            <a:ext cx="10881360" cy="461665"/>
          </a:xfrm>
          <a:prstGeom prst="rect">
            <a:avLst/>
          </a:prstGeom>
        </p:spPr>
        <p:txBody>
          <a:bodyPr wrap="square">
            <a:spAutoFit/>
          </a:bodyPr>
          <a:lstStyle/>
          <a:p>
            <a:r>
              <a:rPr lang="en-US" sz="2400" dirty="0" err="1">
                <a:solidFill>
                  <a:schemeClr val="bg1">
                    <a:lumMod val="75000"/>
                  </a:schemeClr>
                </a:solidFill>
                <a:latin typeface="Gill Sans MT" panose="020B0502020104020203" pitchFamily="34" charset="0"/>
              </a:rPr>
              <a:t>TensorFlow</a:t>
            </a:r>
            <a:r>
              <a:rPr lang="en-US" sz="2400" dirty="0">
                <a:solidFill>
                  <a:schemeClr val="bg1">
                    <a:lumMod val="75000"/>
                  </a:schemeClr>
                </a:solidFill>
                <a:latin typeface="Gill Sans MT" panose="020B0502020104020203" pitchFamily="34" charset="0"/>
              </a:rPr>
              <a:t>, the </a:t>
            </a:r>
            <a:r>
              <a:rPr lang="en-US" sz="2400" dirty="0" err="1">
                <a:solidFill>
                  <a:schemeClr val="bg1">
                    <a:lumMod val="75000"/>
                  </a:schemeClr>
                </a:solidFill>
                <a:latin typeface="Gill Sans MT" panose="020B0502020104020203" pitchFamily="34" charset="0"/>
              </a:rPr>
              <a:t>TensorFlow</a:t>
            </a:r>
            <a:r>
              <a:rPr lang="en-US" sz="2400" dirty="0">
                <a:solidFill>
                  <a:schemeClr val="bg1">
                    <a:lumMod val="75000"/>
                  </a:schemeClr>
                </a:solidFill>
                <a:latin typeface="Gill Sans MT" panose="020B0502020104020203" pitchFamily="34" charset="0"/>
              </a:rPr>
              <a:t> logo and any related marks are trademarks of Google Inc</a:t>
            </a:r>
            <a:r>
              <a:rPr lang="en-US" sz="1920" dirty="0">
                <a:solidFill>
                  <a:schemeClr val="bg1">
                    <a:lumMod val="75000"/>
                  </a:schemeClr>
                </a:solidFill>
              </a:rPr>
              <a:t>.</a:t>
            </a:r>
          </a:p>
        </p:txBody>
      </p:sp>
      <p:sp>
        <p:nvSpPr>
          <p:cNvPr id="16" name="Rectangle 15"/>
          <p:cNvSpPr/>
          <p:nvPr/>
        </p:nvSpPr>
        <p:spPr>
          <a:xfrm>
            <a:off x="1371599" y="6278441"/>
            <a:ext cx="11073887" cy="1311128"/>
          </a:xfrm>
          <a:prstGeom prst="rect">
            <a:avLst/>
          </a:prstGeom>
        </p:spPr>
        <p:txBody>
          <a:bodyPr wrap="square">
            <a:spAutoFit/>
          </a:bodyPr>
          <a:lstStyle/>
          <a:p>
            <a:pPr lvl="1" eaLnBrk="0" hangingPunct="0">
              <a:lnSpc>
                <a:spcPct val="150000"/>
              </a:lnSpc>
              <a:spcBef>
                <a:spcPct val="30000"/>
              </a:spcBef>
              <a:buClr>
                <a:srgbClr val="800080"/>
              </a:buClr>
              <a:buBlip>
                <a:blip r:embed="rId4"/>
              </a:buBlip>
              <a:defRPr/>
            </a:pPr>
            <a:r>
              <a:rPr lang="en-US" sz="2400" dirty="0">
                <a:solidFill>
                  <a:srgbClr val="1F497D"/>
                </a:solidFill>
                <a:latin typeface="Gill Sans MT" panose="020B0502020104020203" pitchFamily="34" charset="0"/>
                <a:ea typeface="ＭＳ Ｐゴシック" charset="-128"/>
              </a:rPr>
              <a:t> </a:t>
            </a:r>
            <a:r>
              <a:rPr lang="en-US" sz="2400" dirty="0">
                <a:solidFill>
                  <a:schemeClr val="accent2"/>
                </a:solidFill>
                <a:latin typeface="Gill Sans MT" panose="020B0502020104020203" pitchFamily="34" charset="0"/>
                <a:ea typeface="ＭＳ Ｐゴシック" charset="-128"/>
              </a:rPr>
              <a:t>The machine learning code is written in </a:t>
            </a:r>
            <a:r>
              <a:rPr lang="en-US" sz="2400" dirty="0" err="1">
                <a:solidFill>
                  <a:schemeClr val="accent2"/>
                </a:solidFill>
                <a:latin typeface="Gill Sans MT" panose="020B0502020104020203" pitchFamily="34" charset="0"/>
                <a:ea typeface="ＭＳ Ｐゴシック" charset="-128"/>
              </a:rPr>
              <a:t>TensorFlow</a:t>
            </a:r>
            <a:r>
              <a:rPr lang="en-US" sz="2400" baseline="30000" dirty="0" err="1">
                <a:solidFill>
                  <a:schemeClr val="accent2"/>
                </a:solidFill>
                <a:latin typeface="Gill Sans MT" panose="020B0502020104020203" pitchFamily="34" charset="0"/>
                <a:ea typeface="ＭＳ Ｐゴシック" charset="-128"/>
              </a:rPr>
              <a:t>TM</a:t>
            </a:r>
            <a:r>
              <a:rPr lang="en-US" sz="2400" baseline="30000" dirty="0">
                <a:solidFill>
                  <a:schemeClr val="accent2"/>
                </a:solidFill>
                <a:latin typeface="Gill Sans MT" panose="020B0502020104020203" pitchFamily="34" charset="0"/>
                <a:ea typeface="ＭＳ Ｐゴシック" charset="-128"/>
              </a:rPr>
              <a:t> </a:t>
            </a:r>
            <a:endParaRPr lang="en-US" sz="2400" dirty="0">
              <a:solidFill>
                <a:schemeClr val="accent2"/>
              </a:solidFill>
              <a:latin typeface="Gill Sans MT" panose="020B0502020104020203" pitchFamily="34" charset="0"/>
              <a:ea typeface="ＭＳ Ｐゴシック" charset="-128"/>
            </a:endParaRPr>
          </a:p>
          <a:p>
            <a:pPr lvl="1" eaLnBrk="0" hangingPunct="0">
              <a:lnSpc>
                <a:spcPct val="150000"/>
              </a:lnSpc>
              <a:spcBef>
                <a:spcPct val="30000"/>
              </a:spcBef>
              <a:buClr>
                <a:srgbClr val="800080"/>
              </a:buClr>
              <a:buFontTx/>
              <a:buBlip>
                <a:blip r:embed="rId4"/>
              </a:buBlip>
              <a:defRPr/>
            </a:pPr>
            <a:r>
              <a:rPr lang="en-US" sz="2400" dirty="0">
                <a:solidFill>
                  <a:schemeClr val="accent2"/>
                </a:solidFill>
                <a:latin typeface="Gill Sans MT" panose="020B0502020104020203" pitchFamily="34" charset="0"/>
                <a:ea typeface="ＭＳ Ｐゴシック" charset="-128"/>
              </a:rPr>
              <a:t> The  algorithm is trained by half of the 150,000 cases of observed transitions.  </a:t>
            </a:r>
          </a:p>
        </p:txBody>
      </p:sp>
      <p:sp>
        <p:nvSpPr>
          <p:cNvPr id="6" name="TextBox 5"/>
          <p:cNvSpPr txBox="1"/>
          <p:nvPr/>
        </p:nvSpPr>
        <p:spPr>
          <a:xfrm rot="16200000">
            <a:off x="2065767" y="2426482"/>
            <a:ext cx="1779013" cy="461665"/>
          </a:xfrm>
          <a:prstGeom prst="rect">
            <a:avLst/>
          </a:prstGeom>
          <a:noFill/>
        </p:spPr>
        <p:txBody>
          <a:bodyPr wrap="none" rtlCol="0">
            <a:spAutoFit/>
          </a:bodyPr>
          <a:lstStyle/>
          <a:p>
            <a:r>
              <a:rPr lang="en-US" sz="2400" b="1" dirty="0">
                <a:solidFill>
                  <a:schemeClr val="accent2"/>
                </a:solidFill>
                <a:latin typeface="Gill Sans MT" panose="020B0502020104020203" pitchFamily="34" charset="0"/>
              </a:rPr>
              <a:t>Convective</a:t>
            </a:r>
          </a:p>
        </p:txBody>
      </p:sp>
      <p:sp>
        <p:nvSpPr>
          <p:cNvPr id="17" name="TextBox 16"/>
          <p:cNvSpPr txBox="1"/>
          <p:nvPr/>
        </p:nvSpPr>
        <p:spPr>
          <a:xfrm rot="16200000">
            <a:off x="2080611" y="4677557"/>
            <a:ext cx="1710918" cy="461665"/>
          </a:xfrm>
          <a:prstGeom prst="rect">
            <a:avLst/>
          </a:prstGeom>
          <a:noFill/>
        </p:spPr>
        <p:txBody>
          <a:bodyPr wrap="none" rtlCol="0">
            <a:spAutoFit/>
          </a:bodyPr>
          <a:lstStyle/>
          <a:p>
            <a:r>
              <a:rPr lang="en-US" sz="2400" b="1" dirty="0" err="1">
                <a:solidFill>
                  <a:schemeClr val="accent2"/>
                </a:solidFill>
                <a:latin typeface="Gill Sans MT" panose="020B0502020104020203" pitchFamily="34" charset="0"/>
              </a:rPr>
              <a:t>Stratiform</a:t>
            </a:r>
            <a:endParaRPr lang="en-US" sz="2400" b="1" dirty="0">
              <a:solidFill>
                <a:schemeClr val="accent2"/>
              </a:solidFill>
              <a:latin typeface="Gill Sans MT" panose="020B0502020104020203" pitchFamily="34" charset="0"/>
            </a:endParaRPr>
          </a:p>
        </p:txBody>
      </p:sp>
      <p:pic>
        <p:nvPicPr>
          <p:cNvPr id="7" name="Picture 6"/>
          <p:cNvPicPr>
            <a:picLocks noChangeAspect="1"/>
          </p:cNvPicPr>
          <p:nvPr/>
        </p:nvPicPr>
        <p:blipFill rotWithShape="1">
          <a:blip r:embed="rId5"/>
          <a:srcRect t="14279"/>
          <a:stretch/>
        </p:blipFill>
        <p:spPr>
          <a:xfrm>
            <a:off x="3097888" y="1436867"/>
            <a:ext cx="6688558" cy="2430264"/>
          </a:xfrm>
          <a:prstGeom prst="rect">
            <a:avLst/>
          </a:prstGeom>
        </p:spPr>
      </p:pic>
      <p:pic>
        <p:nvPicPr>
          <p:cNvPr id="10" name="Picture 9"/>
          <p:cNvPicPr>
            <a:picLocks noChangeAspect="1"/>
          </p:cNvPicPr>
          <p:nvPr/>
        </p:nvPicPr>
        <p:blipFill rotWithShape="1">
          <a:blip r:embed="rId6"/>
          <a:srcRect t="14467"/>
          <a:stretch/>
        </p:blipFill>
        <p:spPr>
          <a:xfrm>
            <a:off x="3189141" y="3790629"/>
            <a:ext cx="9521020" cy="2678904"/>
          </a:xfrm>
          <a:prstGeom prst="rect">
            <a:avLst/>
          </a:prstGeom>
        </p:spPr>
      </p:pic>
      <p:sp>
        <p:nvSpPr>
          <p:cNvPr id="12" name="Rectangle 11"/>
          <p:cNvSpPr/>
          <p:nvPr/>
        </p:nvSpPr>
        <p:spPr>
          <a:xfrm>
            <a:off x="1528045" y="816158"/>
            <a:ext cx="7919091" cy="584775"/>
          </a:xfrm>
          <a:prstGeom prst="rect">
            <a:avLst/>
          </a:prstGeom>
        </p:spPr>
        <p:txBody>
          <a:bodyPr wrap="none">
            <a:spAutoFit/>
          </a:bodyPr>
          <a:lstStyle/>
          <a:p>
            <a:pPr defTabSz="548640"/>
            <a:r>
              <a:rPr lang="en-US" sz="3200" b="1" dirty="0">
                <a:solidFill>
                  <a:srgbClr val="D57500"/>
                </a:solidFill>
                <a:latin typeface="Gill Sans MT" panose="020B0502020104020203" pitchFamily="34" charset="0"/>
                <a:cs typeface="Arial"/>
              </a:rPr>
              <a:t>The algorithms for determining f</a:t>
            </a:r>
            <a:r>
              <a:rPr lang="en-US" sz="3200" b="1" baseline="-25000" dirty="0">
                <a:solidFill>
                  <a:srgbClr val="D57500"/>
                </a:solidFill>
                <a:latin typeface="Gill Sans MT" panose="020B0502020104020203" pitchFamily="34" charset="0"/>
                <a:cs typeface="Arial"/>
              </a:rPr>
              <a:t>c</a:t>
            </a:r>
            <a:r>
              <a:rPr lang="en-US" sz="3200" b="1" dirty="0">
                <a:solidFill>
                  <a:srgbClr val="D57500"/>
                </a:solidFill>
                <a:latin typeface="Gill Sans MT" panose="020B0502020104020203" pitchFamily="34" charset="0"/>
                <a:cs typeface="Arial"/>
              </a:rPr>
              <a:t> and f</a:t>
            </a:r>
            <a:r>
              <a:rPr lang="en-US" sz="3200" b="1" baseline="-25000" dirty="0">
                <a:solidFill>
                  <a:srgbClr val="D57500"/>
                </a:solidFill>
                <a:latin typeface="Gill Sans MT" panose="020B0502020104020203" pitchFamily="34" charset="0"/>
                <a:cs typeface="Arial"/>
              </a:rPr>
              <a:t>s</a:t>
            </a:r>
            <a:r>
              <a:rPr lang="en-US" sz="3200" b="1" dirty="0">
                <a:solidFill>
                  <a:srgbClr val="D57500"/>
                </a:solidFill>
                <a:latin typeface="Gill Sans MT" panose="020B0502020104020203" pitchFamily="34" charset="0"/>
                <a:cs typeface="Arial"/>
              </a:rPr>
              <a:t> </a:t>
            </a:r>
          </a:p>
        </p:txBody>
      </p:sp>
      <p:sp>
        <p:nvSpPr>
          <p:cNvPr id="5" name="Oval 4"/>
          <p:cNvSpPr/>
          <p:nvPr/>
        </p:nvSpPr>
        <p:spPr>
          <a:xfrm>
            <a:off x="5847081" y="1841851"/>
            <a:ext cx="1422400" cy="670593"/>
          </a:xfrm>
          <a:prstGeom prst="ellipse">
            <a:avLst/>
          </a:prstGeom>
          <a:noFill/>
          <a:ln w="44450">
            <a:solidFill>
              <a:srgbClr val="007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370286" y="2893907"/>
            <a:ext cx="2206171" cy="67059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58281" y="4459488"/>
            <a:ext cx="1613262" cy="670593"/>
          </a:xfrm>
          <a:prstGeom prst="ellipse">
            <a:avLst/>
          </a:prstGeom>
          <a:noFill/>
          <a:ln w="44450">
            <a:solidFill>
              <a:srgbClr val="007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055714" y="5267614"/>
            <a:ext cx="3222171" cy="67059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7864714"/>
      </p:ext>
    </p:extLst>
  </p:cSld>
  <p:clrMapOvr>
    <a:masterClrMapping/>
  </p:clrMapOvr>
  <mc:AlternateContent xmlns:mc="http://schemas.openxmlformats.org/markup-compatibility/2006" xmlns:p14="http://schemas.microsoft.com/office/powerpoint/2010/main">
    <mc:Choice Requires="p14">
      <p:transition spd="slow" p14:dur="2000" advTm="53334"/>
    </mc:Choice>
    <mc:Fallback xmlns="">
      <p:transition spd="slow" advTm="533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045028" y="149068"/>
            <a:ext cx="1822026" cy="1374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446268" y="4856973"/>
            <a:ext cx="3523664" cy="2998879"/>
          </a:xfrm>
          <a:prstGeom prst="rect">
            <a:avLst/>
          </a:prstGeom>
        </p:spPr>
      </p:pic>
      <p:pic>
        <p:nvPicPr>
          <p:cNvPr id="3" name="Picture 2"/>
          <p:cNvPicPr>
            <a:picLocks noChangeAspect="1"/>
          </p:cNvPicPr>
          <p:nvPr/>
        </p:nvPicPr>
        <p:blipFill>
          <a:blip r:embed="rId5"/>
          <a:stretch>
            <a:fillRect/>
          </a:stretch>
        </p:blipFill>
        <p:spPr>
          <a:xfrm>
            <a:off x="1480557" y="1940481"/>
            <a:ext cx="3383054" cy="2854519"/>
          </a:xfrm>
          <a:prstGeom prst="rect">
            <a:avLst/>
          </a:prstGeom>
        </p:spPr>
      </p:pic>
      <p:sp>
        <p:nvSpPr>
          <p:cNvPr id="2" name="Rectangle 8"/>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4" name="Rectangle 124"/>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33" name="Rectangle 132"/>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35" name="Rectangle 134"/>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37" name="Rectangle 136"/>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45" name="Rectangle 166"/>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49" name="Rectangle 168"/>
          <p:cNvSpPr>
            <a:spLocks noChangeArrowheads="1"/>
          </p:cNvSpPr>
          <p:nvPr/>
        </p:nvSpPr>
        <p:spPr bwMode="auto">
          <a:xfrm>
            <a:off x="1828801" y="-254845"/>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548640"/>
            <a:endParaRPr lang="en-US" sz="2592">
              <a:solidFill>
                <a:prstClr val="black"/>
              </a:solidFill>
            </a:endParaRPr>
          </a:p>
        </p:txBody>
      </p:sp>
      <p:sp>
        <p:nvSpPr>
          <p:cNvPr id="43" name="Slide Number Placeholder 4">
            <a:extLst>
              <a:ext uri="{FF2B5EF4-FFF2-40B4-BE49-F238E27FC236}">
                <a16:creationId xmlns:a16="http://schemas.microsoft.com/office/drawing/2014/main" id="{98F093A7-67F4-B040-BE30-11D776359B4E}"/>
              </a:ext>
            </a:extLst>
          </p:cNvPr>
          <p:cNvSpPr>
            <a:spLocks noGrp="1"/>
          </p:cNvSpPr>
          <p:nvPr>
            <p:ph type="sldNum" sz="quarter" idx="12"/>
          </p:nvPr>
        </p:nvSpPr>
        <p:spPr/>
        <p:txBody>
          <a:bodyPr/>
          <a:lstStyle/>
          <a:p>
            <a:fld id="{03722D57-58D6-9447-A6D5-A97F6C35A8FB}" type="slidenum">
              <a:rPr lang="en-US" smtClean="0"/>
              <a:pPr/>
              <a:t>5</a:t>
            </a:fld>
            <a:endParaRPr lang="en-US" dirty="0"/>
          </a:p>
        </p:txBody>
      </p:sp>
      <p:sp>
        <p:nvSpPr>
          <p:cNvPr id="15" name="Rectangle 14"/>
          <p:cNvSpPr/>
          <p:nvPr/>
        </p:nvSpPr>
        <p:spPr>
          <a:xfrm>
            <a:off x="1045028" y="517592"/>
            <a:ext cx="12298439" cy="626325"/>
          </a:xfrm>
          <a:prstGeom prst="rect">
            <a:avLst/>
          </a:prstGeom>
        </p:spPr>
        <p:txBody>
          <a:bodyPr wrap="square">
            <a:spAutoFit/>
          </a:bodyPr>
          <a:lstStyle/>
          <a:p>
            <a:pPr lvl="1" eaLnBrk="0" hangingPunct="0">
              <a:lnSpc>
                <a:spcPct val="150000"/>
              </a:lnSpc>
              <a:spcBef>
                <a:spcPct val="30000"/>
              </a:spcBef>
              <a:buClr>
                <a:srgbClr val="800080"/>
              </a:buClr>
              <a:buBlip>
                <a:blip r:embed="rId6"/>
              </a:buBlip>
              <a:defRPr/>
            </a:pPr>
            <a:r>
              <a:rPr lang="en-US" sz="2592" dirty="0">
                <a:solidFill>
                  <a:srgbClr val="1F497D"/>
                </a:solidFill>
                <a:ea typeface="ＭＳ Ｐゴシック" charset="-128"/>
              </a:rPr>
              <a:t>  The model </a:t>
            </a:r>
            <a:r>
              <a:rPr lang="en-US" sz="2592" dirty="0">
                <a:solidFill>
                  <a:srgbClr val="1F497D"/>
                </a:solidFill>
                <a:ea typeface="ＭＳ Ｐゴシック" charset="-128"/>
                <a:sym typeface="Wingdings" pitchFamily="2" charset="2"/>
              </a:rPr>
              <a:t></a:t>
            </a:r>
            <a:r>
              <a:rPr lang="en-US" sz="2592" dirty="0">
                <a:solidFill>
                  <a:srgbClr val="1F497D"/>
                </a:solidFill>
                <a:ea typeface="ＭＳ Ｐゴシック" charset="-128"/>
              </a:rPr>
              <a:t> “machine</a:t>
            </a:r>
            <a:r>
              <a:rPr lang="en-US" sz="2592" b="1" dirty="0">
                <a:solidFill>
                  <a:srgbClr val="1F497D"/>
                </a:solidFill>
                <a:ea typeface="ＭＳ Ｐゴシック" charset="-128"/>
              </a:rPr>
              <a:t> Learning Assisted Model for Population </a:t>
            </a:r>
            <a:r>
              <a:rPr lang="en-US" sz="2592" dirty="0">
                <a:solidFill>
                  <a:srgbClr val="1F497D"/>
                </a:solidFill>
                <a:ea typeface="ＭＳ Ｐゴシック" charset="-128"/>
              </a:rPr>
              <a:t>of clouds </a:t>
            </a:r>
            <a:r>
              <a:rPr lang="en-US" sz="2592" b="1" dirty="0">
                <a:solidFill>
                  <a:srgbClr val="1F497D"/>
                </a:solidFill>
                <a:ea typeface="ＭＳ Ｐゴシック" charset="-128"/>
              </a:rPr>
              <a:t>(LAMP)</a:t>
            </a:r>
            <a:r>
              <a:rPr lang="en-US" sz="2592" dirty="0">
                <a:solidFill>
                  <a:srgbClr val="1F497D"/>
                </a:solidFill>
                <a:ea typeface="ＭＳ Ｐゴシック" charset="-128"/>
              </a:rPr>
              <a:t>”.  </a:t>
            </a:r>
            <a:endParaRPr lang="en-US" sz="1920" dirty="0">
              <a:solidFill>
                <a:srgbClr val="1F497D"/>
              </a:solidFill>
              <a:ea typeface="ＭＳ Ｐゴシック" charset="-128"/>
            </a:endParaRPr>
          </a:p>
        </p:txBody>
      </p:sp>
      <p:sp>
        <p:nvSpPr>
          <p:cNvPr id="5" name="TextBox 4"/>
          <p:cNvSpPr txBox="1"/>
          <p:nvPr/>
        </p:nvSpPr>
        <p:spPr>
          <a:xfrm rot="16200000">
            <a:off x="87593" y="3261954"/>
            <a:ext cx="2752677" cy="461665"/>
          </a:xfrm>
          <a:prstGeom prst="rect">
            <a:avLst/>
          </a:prstGeom>
          <a:solidFill>
            <a:schemeClr val="bg1"/>
          </a:solidFill>
        </p:spPr>
        <p:txBody>
          <a:bodyPr wrap="none" rtlCol="0">
            <a:spAutoFit/>
          </a:bodyPr>
          <a:lstStyle/>
          <a:p>
            <a:r>
              <a:rPr lang="en-US" sz="2400" dirty="0">
                <a:solidFill>
                  <a:schemeClr val="accent2"/>
                </a:solidFill>
                <a:latin typeface="Gill Sans MT" panose="020B0502020104020203" pitchFamily="34" charset="0"/>
              </a:rPr>
              <a:t>Cell size distribution</a:t>
            </a:r>
          </a:p>
        </p:txBody>
      </p:sp>
      <p:sp>
        <p:nvSpPr>
          <p:cNvPr id="17" name="TextBox 16"/>
          <p:cNvSpPr txBox="1"/>
          <p:nvPr/>
        </p:nvSpPr>
        <p:spPr>
          <a:xfrm rot="16200000">
            <a:off x="369647" y="5911269"/>
            <a:ext cx="2034083" cy="461665"/>
          </a:xfrm>
          <a:prstGeom prst="rect">
            <a:avLst/>
          </a:prstGeom>
          <a:solidFill>
            <a:schemeClr val="bg1"/>
          </a:solidFill>
        </p:spPr>
        <p:txBody>
          <a:bodyPr wrap="square" rtlCol="0">
            <a:spAutoFit/>
          </a:bodyPr>
          <a:lstStyle/>
          <a:p>
            <a:r>
              <a:rPr lang="en-US" sz="2400" dirty="0">
                <a:solidFill>
                  <a:schemeClr val="accent2"/>
                </a:solidFill>
                <a:latin typeface="Gill Sans MT" panose="020B0502020104020203" pitchFamily="34" charset="0"/>
              </a:rPr>
              <a:t>Diurnal Cycle</a:t>
            </a:r>
          </a:p>
        </p:txBody>
      </p:sp>
      <p:sp>
        <p:nvSpPr>
          <p:cNvPr id="18" name="Rectangle 17"/>
          <p:cNvSpPr/>
          <p:nvPr/>
        </p:nvSpPr>
        <p:spPr>
          <a:xfrm>
            <a:off x="9779138" y="2584443"/>
            <a:ext cx="4851262" cy="2308324"/>
          </a:xfrm>
          <a:prstGeom prst="rect">
            <a:avLst/>
          </a:prstGeom>
        </p:spPr>
        <p:txBody>
          <a:bodyPr wrap="square">
            <a:spAutoFit/>
          </a:bodyPr>
          <a:lstStyle/>
          <a:p>
            <a:pPr lvl="1" eaLnBrk="0" hangingPunct="0">
              <a:lnSpc>
                <a:spcPct val="150000"/>
              </a:lnSpc>
              <a:spcBef>
                <a:spcPct val="30000"/>
              </a:spcBef>
              <a:buClr>
                <a:srgbClr val="800080"/>
              </a:buClr>
              <a:buBlip>
                <a:blip r:embed="rId6"/>
              </a:buBlip>
              <a:defRPr/>
            </a:pPr>
            <a:r>
              <a:rPr lang="en-US" sz="2400" dirty="0">
                <a:solidFill>
                  <a:schemeClr val="accent2"/>
                </a:solidFill>
                <a:latin typeface="Gill Sans MT" panose="020B0502020104020203" pitchFamily="34" charset="0"/>
                <a:ea typeface="ＭＳ Ｐゴシック" charset="-128"/>
              </a:rPr>
              <a:t>The algorithm predicts the convective cell size distribution and its diurnal cycle reasonably well.  </a:t>
            </a:r>
          </a:p>
        </p:txBody>
      </p:sp>
      <p:pic>
        <p:nvPicPr>
          <p:cNvPr id="6" name="Picture 5"/>
          <p:cNvPicPr>
            <a:picLocks noChangeAspect="1"/>
          </p:cNvPicPr>
          <p:nvPr/>
        </p:nvPicPr>
        <p:blipFill>
          <a:blip r:embed="rId7"/>
          <a:stretch>
            <a:fillRect/>
          </a:stretch>
        </p:blipFill>
        <p:spPr>
          <a:xfrm>
            <a:off x="4933092" y="2069409"/>
            <a:ext cx="4361320" cy="2926988"/>
          </a:xfrm>
          <a:prstGeom prst="rect">
            <a:avLst/>
          </a:prstGeom>
        </p:spPr>
      </p:pic>
      <p:pic>
        <p:nvPicPr>
          <p:cNvPr id="8" name="Picture 7"/>
          <p:cNvPicPr>
            <a:picLocks noChangeAspect="1"/>
          </p:cNvPicPr>
          <p:nvPr/>
        </p:nvPicPr>
        <p:blipFill>
          <a:blip r:embed="rId8"/>
          <a:stretch>
            <a:fillRect/>
          </a:stretch>
        </p:blipFill>
        <p:spPr>
          <a:xfrm>
            <a:off x="5286627" y="4916458"/>
            <a:ext cx="3984925" cy="3030263"/>
          </a:xfrm>
          <a:prstGeom prst="rect">
            <a:avLst/>
          </a:prstGeom>
        </p:spPr>
      </p:pic>
      <p:sp>
        <p:nvSpPr>
          <p:cNvPr id="12" name="Rectangle 11"/>
          <p:cNvSpPr/>
          <p:nvPr/>
        </p:nvSpPr>
        <p:spPr>
          <a:xfrm>
            <a:off x="3066852" y="55144"/>
            <a:ext cx="6712287" cy="584775"/>
          </a:xfrm>
          <a:prstGeom prst="rect">
            <a:avLst/>
          </a:prstGeom>
        </p:spPr>
        <p:txBody>
          <a:bodyPr wrap="none">
            <a:spAutoFit/>
          </a:bodyPr>
          <a:lstStyle/>
          <a:p>
            <a:pPr defTabSz="548640"/>
            <a:r>
              <a:rPr lang="en-US" sz="3200" b="1" dirty="0">
                <a:solidFill>
                  <a:srgbClr val="D57500"/>
                </a:solidFill>
                <a:latin typeface="Gill Sans MT" panose="020B0502020104020203" pitchFamily="34" charset="0"/>
                <a:cs typeface="Arial"/>
              </a:rPr>
              <a:t>Validation of f</a:t>
            </a:r>
            <a:r>
              <a:rPr lang="en-US" sz="3200" b="1" baseline="-25000" dirty="0">
                <a:solidFill>
                  <a:srgbClr val="D57500"/>
                </a:solidFill>
                <a:latin typeface="Gill Sans MT" panose="020B0502020104020203" pitchFamily="34" charset="0"/>
                <a:cs typeface="Arial"/>
              </a:rPr>
              <a:t>c</a:t>
            </a:r>
            <a:r>
              <a:rPr lang="en-US" sz="3200" b="1" dirty="0">
                <a:solidFill>
                  <a:srgbClr val="D57500"/>
                </a:solidFill>
                <a:latin typeface="Gill Sans MT" panose="020B0502020104020203" pitchFamily="34" charset="0"/>
                <a:cs typeface="Arial"/>
              </a:rPr>
              <a:t>: Convective clouds </a:t>
            </a:r>
            <a:endParaRPr lang="en-US" sz="3200" dirty="0">
              <a:solidFill>
                <a:prstClr val="black"/>
              </a:solidFill>
              <a:latin typeface="Gill Sans MT" panose="020B0502020104020203" pitchFamily="34" charset="0"/>
            </a:endParaRPr>
          </a:p>
        </p:txBody>
      </p:sp>
      <p:sp>
        <p:nvSpPr>
          <p:cNvPr id="13" name="TextBox 12"/>
          <p:cNvSpPr txBox="1"/>
          <p:nvPr/>
        </p:nvSpPr>
        <p:spPr>
          <a:xfrm>
            <a:off x="2592786" y="1653587"/>
            <a:ext cx="1748748" cy="461665"/>
          </a:xfrm>
          <a:prstGeom prst="rect">
            <a:avLst/>
          </a:prstGeom>
          <a:solidFill>
            <a:schemeClr val="bg1"/>
          </a:solidFill>
        </p:spPr>
        <p:txBody>
          <a:bodyPr wrap="none" rtlCol="0">
            <a:spAutoFit/>
          </a:bodyPr>
          <a:lstStyle/>
          <a:p>
            <a:r>
              <a:rPr lang="en-US" sz="2400" dirty="0">
                <a:solidFill>
                  <a:schemeClr val="accent2"/>
                </a:solidFill>
                <a:latin typeface="Gill Sans MT" panose="020B0502020104020203" pitchFamily="34" charset="0"/>
              </a:rPr>
              <a:t>Observation</a:t>
            </a:r>
          </a:p>
        </p:txBody>
      </p:sp>
      <p:sp>
        <p:nvSpPr>
          <p:cNvPr id="26" name="TextBox 25"/>
          <p:cNvSpPr txBox="1"/>
          <p:nvPr/>
        </p:nvSpPr>
        <p:spPr>
          <a:xfrm>
            <a:off x="6668350" y="1763121"/>
            <a:ext cx="938077" cy="461665"/>
          </a:xfrm>
          <a:prstGeom prst="rect">
            <a:avLst/>
          </a:prstGeom>
          <a:solidFill>
            <a:schemeClr val="bg1"/>
          </a:solidFill>
        </p:spPr>
        <p:txBody>
          <a:bodyPr wrap="none" rtlCol="0">
            <a:spAutoFit/>
          </a:bodyPr>
          <a:lstStyle/>
          <a:p>
            <a:r>
              <a:rPr lang="en-US" sz="2400" dirty="0">
                <a:solidFill>
                  <a:schemeClr val="accent2"/>
                </a:solidFill>
                <a:latin typeface="Gill Sans MT" panose="020B0502020104020203" pitchFamily="34" charset="0"/>
              </a:rPr>
              <a:t>LAMP</a:t>
            </a:r>
          </a:p>
        </p:txBody>
      </p:sp>
    </p:spTree>
    <p:custDataLst>
      <p:tags r:id="rId1"/>
    </p:custDataLst>
    <p:extLst>
      <p:ext uri="{BB962C8B-B14F-4D97-AF65-F5344CB8AC3E}">
        <p14:creationId xmlns:p14="http://schemas.microsoft.com/office/powerpoint/2010/main" val="909133606"/>
      </p:ext>
    </p:extLst>
  </p:cSld>
  <p:clrMapOvr>
    <a:masterClrMapping/>
  </p:clrMapOvr>
  <mc:AlternateContent xmlns:mc="http://schemas.openxmlformats.org/markup-compatibility/2006" xmlns:p14="http://schemas.microsoft.com/office/powerpoint/2010/main">
    <mc:Choice Requires="p14">
      <p:transition spd="slow" p14:dur="2000" advTm="36313"/>
    </mc:Choice>
    <mc:Fallback xmlns="">
      <p:transition spd="slow" advTm="363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5" grpId="0"/>
      <p:bldP spid="5" grpId="0" animBg="1"/>
      <p:bldP spid="17" grpId="0" animBg="1"/>
      <p:bldP spid="18" grpId="0"/>
      <p:bldP spid="13"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03402-18EE-47A5-88D0-495DD1ED561F}"/>
              </a:ext>
            </a:extLst>
          </p:cNvPr>
          <p:cNvSpPr>
            <a:spLocks noGrp="1"/>
          </p:cNvSpPr>
          <p:nvPr>
            <p:ph type="title"/>
          </p:nvPr>
        </p:nvSpPr>
        <p:spPr>
          <a:xfrm>
            <a:off x="3379623" y="0"/>
            <a:ext cx="10607040" cy="1567658"/>
          </a:xfrm>
        </p:spPr>
        <p:txBody>
          <a:bodyPr/>
          <a:lstStyle/>
          <a:p>
            <a:r>
              <a:rPr lang="en-US" dirty="0"/>
              <a:t>Estimating Hurricane Intensity using Deep Neural Networks</a:t>
            </a:r>
          </a:p>
        </p:txBody>
      </p:sp>
      <p:sp>
        <p:nvSpPr>
          <p:cNvPr id="4" name="Date Placeholder 3">
            <a:extLst>
              <a:ext uri="{FF2B5EF4-FFF2-40B4-BE49-F238E27FC236}">
                <a16:creationId xmlns:a16="http://schemas.microsoft.com/office/drawing/2014/main" id="{4D382223-AF21-4BB5-BD87-C62BCA048295}"/>
              </a:ext>
            </a:extLst>
          </p:cNvPr>
          <p:cNvSpPr>
            <a:spLocks noGrp="1"/>
          </p:cNvSpPr>
          <p:nvPr>
            <p:ph type="dt" sz="half" idx="2"/>
          </p:nvPr>
        </p:nvSpPr>
        <p:spPr/>
        <p:txBody>
          <a:bodyPr/>
          <a:lstStyle/>
          <a:p>
            <a:fld id="{D4C1E596-D5B8-2241-9187-5410D1C26F7C}" type="datetime4">
              <a:rPr lang="en-US" smtClean="0"/>
              <a:t>April 21, 2019</a:t>
            </a:fld>
            <a:endParaRPr lang="en-US" dirty="0"/>
          </a:p>
        </p:txBody>
      </p:sp>
      <p:sp>
        <p:nvSpPr>
          <p:cNvPr id="5" name="Slide Number Placeholder 4">
            <a:extLst>
              <a:ext uri="{FF2B5EF4-FFF2-40B4-BE49-F238E27FC236}">
                <a16:creationId xmlns:a16="http://schemas.microsoft.com/office/drawing/2014/main" id="{2852427B-C74B-44C0-82E0-649D3CA19649}"/>
              </a:ext>
            </a:extLst>
          </p:cNvPr>
          <p:cNvSpPr>
            <a:spLocks noGrp="1"/>
          </p:cNvSpPr>
          <p:nvPr>
            <p:ph type="sldNum" sz="quarter" idx="4"/>
          </p:nvPr>
        </p:nvSpPr>
        <p:spPr/>
        <p:txBody>
          <a:bodyPr/>
          <a:lstStyle/>
          <a:p>
            <a:fld id="{03722D57-58D6-9447-A6D5-A97F6C35A8FB}" type="slidenum">
              <a:rPr lang="en-US" smtClean="0"/>
              <a:pPr/>
              <a:t>6</a:t>
            </a:fld>
            <a:endParaRPr lang="en-US" dirty="0"/>
          </a:p>
        </p:txBody>
      </p:sp>
      <p:sp>
        <p:nvSpPr>
          <p:cNvPr id="6" name="Content Placeholder 5">
            <a:extLst>
              <a:ext uri="{FF2B5EF4-FFF2-40B4-BE49-F238E27FC236}">
                <a16:creationId xmlns:a16="http://schemas.microsoft.com/office/drawing/2014/main" id="{1ECA97DB-C500-4F67-936A-A8EED1DFB00E}"/>
              </a:ext>
            </a:extLst>
          </p:cNvPr>
          <p:cNvSpPr>
            <a:spLocks noGrp="1"/>
          </p:cNvSpPr>
          <p:nvPr>
            <p:ph idx="1"/>
          </p:nvPr>
        </p:nvSpPr>
        <p:spPr>
          <a:xfrm>
            <a:off x="1286936" y="1970890"/>
            <a:ext cx="12615062" cy="6320833"/>
          </a:xfrm>
        </p:spPr>
        <p:txBody>
          <a:bodyPr/>
          <a:lstStyle/>
          <a:p>
            <a:pPr>
              <a:spcBef>
                <a:spcPts val="1000"/>
              </a:spcBef>
            </a:pPr>
            <a:r>
              <a:rPr lang="en-US" b="1" dirty="0"/>
              <a:t>Challenge:</a:t>
            </a:r>
          </a:p>
          <a:p>
            <a:pPr lvl="1">
              <a:spcBef>
                <a:spcPts val="1000"/>
              </a:spcBef>
            </a:pPr>
            <a:r>
              <a:rPr lang="en-US" dirty="0"/>
              <a:t>Hurricanes are a destructive and recurrent natural hazard</a:t>
            </a:r>
          </a:p>
          <a:p>
            <a:pPr marL="1097280" lvl="2" indent="0">
              <a:spcBef>
                <a:spcPts val="1000"/>
              </a:spcBef>
              <a:buNone/>
            </a:pPr>
            <a:r>
              <a:rPr lang="en-US" dirty="0" err="1"/>
              <a:t>Eg</a:t>
            </a:r>
            <a:r>
              <a:rPr lang="en-US" dirty="0"/>
              <a:t>: Economic damages inflicted by Harvey (2017) = 10% of Texas GDP.</a:t>
            </a:r>
          </a:p>
          <a:p>
            <a:pPr lvl="1">
              <a:spcBef>
                <a:spcPts val="1000"/>
              </a:spcBef>
            </a:pPr>
            <a:r>
              <a:rPr lang="en-US" dirty="0"/>
              <a:t>Forecasts of hurricane tracks are quite good, but</a:t>
            </a:r>
            <a:r>
              <a:rPr lang="en-US" i="1" dirty="0"/>
              <a:t> intensity </a:t>
            </a:r>
            <a:r>
              <a:rPr lang="en-US" dirty="0"/>
              <a:t>remains challenging.</a:t>
            </a:r>
          </a:p>
          <a:p>
            <a:pPr lvl="1">
              <a:spcBef>
                <a:spcPts val="1000"/>
              </a:spcBef>
            </a:pPr>
            <a:r>
              <a:rPr lang="en-US" dirty="0"/>
              <a:t>Current Standard Methodologies often use a </a:t>
            </a:r>
            <a:r>
              <a:rPr lang="en-US" i="1" dirty="0"/>
              <a:t>Statistical Approach </a:t>
            </a:r>
            <a:br>
              <a:rPr lang="en-US" dirty="0"/>
            </a:br>
            <a:r>
              <a:rPr lang="en-US" dirty="0"/>
              <a:t>(merge deterministic products + statistical correction based on SST, </a:t>
            </a:r>
            <a:r>
              <a:rPr lang="en-US" dirty="0" err="1"/>
              <a:t>julian</a:t>
            </a:r>
            <a:r>
              <a:rPr lang="en-US" dirty="0"/>
              <a:t> day, persistence, </a:t>
            </a:r>
            <a:r>
              <a:rPr lang="en-US" dirty="0" err="1"/>
              <a:t>etc</a:t>
            </a:r>
            <a:r>
              <a:rPr lang="en-US" dirty="0"/>
              <a:t>), </a:t>
            </a:r>
            <a:br>
              <a:rPr lang="en-US" dirty="0"/>
            </a:br>
            <a:r>
              <a:rPr lang="en-US" dirty="0"/>
              <a:t>        e.g. SHIPS </a:t>
            </a:r>
            <a:r>
              <a:rPr lang="en-US" dirty="0">
                <a:sym typeface="Wingdings" pitchFamily="2" charset="2"/>
              </a:rPr>
              <a:t> NOAA Statistical Hurricane Intensity Prediction System</a:t>
            </a:r>
            <a:endParaRPr lang="en-US" dirty="0"/>
          </a:p>
          <a:p>
            <a:pPr marL="1097280" lvl="2" indent="0">
              <a:spcBef>
                <a:spcPts val="1000"/>
              </a:spcBef>
              <a:buNone/>
            </a:pPr>
            <a:endParaRPr lang="en-US" dirty="0"/>
          </a:p>
          <a:p>
            <a:pPr>
              <a:spcBef>
                <a:spcPts val="1000"/>
              </a:spcBef>
            </a:pPr>
            <a:r>
              <a:rPr lang="en-US" b="1" dirty="0"/>
              <a:t>Approach</a:t>
            </a:r>
          </a:p>
          <a:p>
            <a:pPr lvl="1">
              <a:spcBef>
                <a:spcPts val="1000"/>
              </a:spcBef>
            </a:pPr>
            <a:r>
              <a:rPr lang="en-US" b="1" i="1" dirty="0"/>
              <a:t>Data Sources: </a:t>
            </a:r>
          </a:p>
          <a:p>
            <a:pPr marL="1097280" lvl="2" indent="0">
              <a:spcBef>
                <a:spcPts val="1000"/>
              </a:spcBef>
              <a:buNone/>
            </a:pPr>
            <a:r>
              <a:rPr lang="en-US" dirty="0"/>
              <a:t>Inputs = SHIPS model predictors computed from reanalysis: 1982-2017, (35 years of data = ~9k events)</a:t>
            </a:r>
          </a:p>
          <a:p>
            <a:pPr lvl="1">
              <a:spcBef>
                <a:spcPts val="1000"/>
              </a:spcBef>
            </a:pPr>
            <a:r>
              <a:rPr lang="en-US" b="1" i="1" dirty="0"/>
              <a:t>Multilayer Perceptron (MLP) Algorithm: </a:t>
            </a:r>
          </a:p>
          <a:p>
            <a:pPr marL="1097280" lvl="2" indent="0">
              <a:spcBef>
                <a:spcPts val="1000"/>
              </a:spcBef>
              <a:buNone/>
            </a:pPr>
            <a:r>
              <a:rPr lang="en-US" dirty="0"/>
              <a:t>Architecture: inputs→48→32→16→output.</a:t>
            </a:r>
          </a:p>
          <a:p>
            <a:pPr lvl="1">
              <a:spcBef>
                <a:spcPts val="1000"/>
              </a:spcBef>
            </a:pPr>
            <a:r>
              <a:rPr lang="en-US" b="1" i="1" dirty="0"/>
              <a:t>Train/test split: (training </a:t>
            </a:r>
            <a:r>
              <a:rPr lang="en-US" b="1" i="1" dirty="0">
                <a:sym typeface="Wingdings" pitchFamily="2" charset="2"/>
              </a:rPr>
              <a:t> validation  testing</a:t>
            </a:r>
            <a:endParaRPr lang="en-US" b="1" i="1" dirty="0"/>
          </a:p>
          <a:p>
            <a:pPr marL="1097280" lvl="2" indent="0">
              <a:spcBef>
                <a:spcPts val="1000"/>
              </a:spcBef>
              <a:buNone/>
            </a:pPr>
            <a:r>
              <a:rPr lang="en-US" dirty="0"/>
              <a:t>80% training, 20% validating, a reserved full year of data for testing</a:t>
            </a:r>
          </a:p>
          <a:p>
            <a:pPr marL="1097280" lvl="2" indent="0">
              <a:spcBef>
                <a:spcPts val="1000"/>
              </a:spcBef>
              <a:buNone/>
            </a:pPr>
            <a:r>
              <a:rPr lang="en-US" dirty="0"/>
              <a:t>One model for each testing year using consistent model setting </a:t>
            </a:r>
          </a:p>
        </p:txBody>
      </p:sp>
      <p:sp>
        <p:nvSpPr>
          <p:cNvPr id="7" name="Title 2">
            <a:extLst>
              <a:ext uri="{FF2B5EF4-FFF2-40B4-BE49-F238E27FC236}">
                <a16:creationId xmlns:a16="http://schemas.microsoft.com/office/drawing/2014/main" id="{FB62650B-9ADB-3541-A909-A80FD15AC816}"/>
              </a:ext>
            </a:extLst>
          </p:cNvPr>
          <p:cNvSpPr txBox="1">
            <a:spLocks/>
          </p:cNvSpPr>
          <p:nvPr/>
        </p:nvSpPr>
        <p:spPr>
          <a:xfrm>
            <a:off x="5064692" y="1567324"/>
            <a:ext cx="10607040" cy="463682"/>
          </a:xfrm>
          <a:prstGeom prst="rect">
            <a:avLst/>
          </a:prstGeom>
        </p:spPr>
        <p:txBody>
          <a:bodyPr vert="horz" lIns="0" tIns="0" rIns="0" bIns="0" rtlCol="0" anchor="b" anchorCtr="0">
            <a:noAutofit/>
          </a:bodyPr>
          <a:lstStyle>
            <a:lvl1pPr algn="l" defTabSz="1097280" rtl="0" eaLnBrk="1" latinLnBrk="0" hangingPunct="1">
              <a:lnSpc>
                <a:spcPct val="90000"/>
              </a:lnSpc>
              <a:spcBef>
                <a:spcPct val="0"/>
              </a:spcBef>
              <a:buNone/>
              <a:defRPr sz="5280" kern="1200">
                <a:solidFill>
                  <a:srgbClr val="CC7022"/>
                </a:solidFill>
                <a:latin typeface="+mj-lt"/>
                <a:ea typeface="+mj-ea"/>
                <a:cs typeface="+mj-cs"/>
              </a:defRPr>
            </a:lvl1pPr>
          </a:lstStyle>
          <a:p>
            <a:r>
              <a:rPr lang="en-US" sz="3200" dirty="0"/>
              <a:t>Karthik </a:t>
            </a:r>
            <a:r>
              <a:rPr lang="en-US" sz="3200" dirty="0" err="1"/>
              <a:t>Balaguru</a:t>
            </a:r>
            <a:r>
              <a:rPr lang="en-US" sz="3200" dirty="0"/>
              <a:t>, </a:t>
            </a:r>
            <a:r>
              <a:rPr lang="en-US" sz="3200" dirty="0" err="1"/>
              <a:t>Wenwei</a:t>
            </a:r>
            <a:r>
              <a:rPr lang="en-US" sz="3200" dirty="0"/>
              <a:t> Xu</a:t>
            </a:r>
          </a:p>
        </p:txBody>
      </p:sp>
    </p:spTree>
    <p:extLst>
      <p:ext uri="{BB962C8B-B14F-4D97-AF65-F5344CB8AC3E}">
        <p14:creationId xmlns:p14="http://schemas.microsoft.com/office/powerpoint/2010/main" val="340943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03F66-2E6B-411C-A3BD-BB892A0E6893}"/>
              </a:ext>
            </a:extLst>
          </p:cNvPr>
          <p:cNvSpPr>
            <a:spLocks noGrp="1"/>
          </p:cNvSpPr>
          <p:nvPr>
            <p:ph type="title"/>
          </p:nvPr>
        </p:nvSpPr>
        <p:spPr>
          <a:xfrm>
            <a:off x="2926080" y="45394"/>
            <a:ext cx="10607040" cy="1042416"/>
          </a:xfrm>
        </p:spPr>
        <p:txBody>
          <a:bodyPr/>
          <a:lstStyle/>
          <a:p>
            <a:r>
              <a:rPr lang="en-US" dirty="0"/>
              <a:t>Testing Results on Year 2010-2017</a:t>
            </a:r>
          </a:p>
        </p:txBody>
      </p:sp>
      <p:sp>
        <p:nvSpPr>
          <p:cNvPr id="4" name="Date Placeholder 3">
            <a:extLst>
              <a:ext uri="{FF2B5EF4-FFF2-40B4-BE49-F238E27FC236}">
                <a16:creationId xmlns:a16="http://schemas.microsoft.com/office/drawing/2014/main" id="{D190FCFA-ACEA-4BE4-85E7-ED799810DE81}"/>
              </a:ext>
            </a:extLst>
          </p:cNvPr>
          <p:cNvSpPr>
            <a:spLocks noGrp="1"/>
          </p:cNvSpPr>
          <p:nvPr>
            <p:ph type="dt" sz="half" idx="2"/>
          </p:nvPr>
        </p:nvSpPr>
        <p:spPr/>
        <p:txBody>
          <a:bodyPr/>
          <a:lstStyle/>
          <a:p>
            <a:fld id="{D4C1E596-D5B8-2241-9187-5410D1C26F7C}" type="datetime4">
              <a:rPr lang="en-US" smtClean="0"/>
              <a:t>April 21, 2019</a:t>
            </a:fld>
            <a:endParaRPr lang="en-US" dirty="0"/>
          </a:p>
        </p:txBody>
      </p:sp>
      <p:sp>
        <p:nvSpPr>
          <p:cNvPr id="5" name="Slide Number Placeholder 4">
            <a:extLst>
              <a:ext uri="{FF2B5EF4-FFF2-40B4-BE49-F238E27FC236}">
                <a16:creationId xmlns:a16="http://schemas.microsoft.com/office/drawing/2014/main" id="{FE05603B-BC11-4736-8998-FE4B286640A8}"/>
              </a:ext>
            </a:extLst>
          </p:cNvPr>
          <p:cNvSpPr>
            <a:spLocks noGrp="1"/>
          </p:cNvSpPr>
          <p:nvPr>
            <p:ph type="sldNum" sz="quarter" idx="4"/>
          </p:nvPr>
        </p:nvSpPr>
        <p:spPr/>
        <p:txBody>
          <a:bodyPr/>
          <a:lstStyle/>
          <a:p>
            <a:fld id="{03722D57-58D6-9447-A6D5-A97F6C35A8FB}" type="slidenum">
              <a:rPr lang="en-US" smtClean="0"/>
              <a:pPr/>
              <a:t>7</a:t>
            </a:fld>
            <a:endParaRPr lang="en-US" dirty="0"/>
          </a:p>
        </p:txBody>
      </p:sp>
      <p:pic>
        <p:nvPicPr>
          <p:cNvPr id="2050" name="Picture 2">
            <a:extLst>
              <a:ext uri="{FF2B5EF4-FFF2-40B4-BE49-F238E27FC236}">
                <a16:creationId xmlns:a16="http://schemas.microsoft.com/office/drawing/2014/main" id="{84A0CEC5-E84C-4C90-A650-53D63970E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159" y="2257902"/>
            <a:ext cx="3146383" cy="31096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8A3E06D-09AD-47F2-8514-97DF1BCC5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584" y="5286852"/>
            <a:ext cx="3146383" cy="31096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E223858-5D29-4EC5-9624-4061368B0E20}"/>
              </a:ext>
            </a:extLst>
          </p:cNvPr>
          <p:cNvSpPr txBox="1"/>
          <p:nvPr/>
        </p:nvSpPr>
        <p:spPr>
          <a:xfrm>
            <a:off x="5673502" y="2625456"/>
            <a:ext cx="840743" cy="683264"/>
          </a:xfrm>
          <a:prstGeom prst="rect">
            <a:avLst/>
          </a:prstGeom>
          <a:noFill/>
        </p:spPr>
        <p:txBody>
          <a:bodyPr wrap="none" rtlCol="0">
            <a:spAutoFit/>
          </a:bodyPr>
          <a:lstStyle/>
          <a:p>
            <a:pPr algn="ctr"/>
            <a:r>
              <a:rPr lang="en-US" sz="1920" dirty="0">
                <a:solidFill>
                  <a:srgbClr val="00B050"/>
                </a:solidFill>
              </a:rPr>
              <a:t>RI</a:t>
            </a:r>
          </a:p>
          <a:p>
            <a:pPr algn="ctr"/>
            <a:r>
              <a:rPr lang="en-US" sz="1920" dirty="0">
                <a:solidFill>
                  <a:srgbClr val="00B050"/>
                </a:solidFill>
              </a:rPr>
              <a:t>events</a:t>
            </a:r>
          </a:p>
        </p:txBody>
      </p:sp>
      <p:sp>
        <p:nvSpPr>
          <p:cNvPr id="9" name="Rectangle 8">
            <a:extLst>
              <a:ext uri="{FF2B5EF4-FFF2-40B4-BE49-F238E27FC236}">
                <a16:creationId xmlns:a16="http://schemas.microsoft.com/office/drawing/2014/main" id="{0AC49EF9-BDFA-4514-983E-3B03541509CE}"/>
              </a:ext>
            </a:extLst>
          </p:cNvPr>
          <p:cNvSpPr/>
          <p:nvPr/>
        </p:nvSpPr>
        <p:spPr>
          <a:xfrm>
            <a:off x="4658877" y="2466113"/>
            <a:ext cx="953254" cy="925740"/>
          </a:xfrm>
          <a:prstGeom prst="rect">
            <a:avLst/>
          </a:prstGeom>
          <a:solidFill>
            <a:srgbClr val="00B050">
              <a:alpha val="5882"/>
            </a:srgbClr>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p>
        </p:txBody>
      </p:sp>
      <p:sp>
        <p:nvSpPr>
          <p:cNvPr id="16" name="Content Placeholder 5">
            <a:extLst>
              <a:ext uri="{FF2B5EF4-FFF2-40B4-BE49-F238E27FC236}">
                <a16:creationId xmlns:a16="http://schemas.microsoft.com/office/drawing/2014/main" id="{39D9928F-B976-4C50-B2B1-26B9C0530582}"/>
              </a:ext>
            </a:extLst>
          </p:cNvPr>
          <p:cNvSpPr>
            <a:spLocks noGrp="1"/>
          </p:cNvSpPr>
          <p:nvPr>
            <p:ph idx="1"/>
          </p:nvPr>
        </p:nvSpPr>
        <p:spPr>
          <a:xfrm>
            <a:off x="2157984" y="1640721"/>
            <a:ext cx="10314432" cy="685701"/>
          </a:xfrm>
        </p:spPr>
        <p:txBody>
          <a:bodyPr/>
          <a:lstStyle/>
          <a:p>
            <a:r>
              <a:rPr lang="en-US" sz="1920" dirty="0"/>
              <a:t>Using the same training data, the MLP outperforms the Linear Regression (LR) model.</a:t>
            </a:r>
          </a:p>
          <a:p>
            <a:r>
              <a:rPr lang="en-US" sz="1920" dirty="0"/>
              <a:t>MLP predicted 50 Rapid Intensification events correctly (precision=82%,recall=34%).</a:t>
            </a:r>
          </a:p>
        </p:txBody>
      </p:sp>
      <p:sp>
        <p:nvSpPr>
          <p:cNvPr id="8" name="Rectangle 7">
            <a:extLst>
              <a:ext uri="{FF2B5EF4-FFF2-40B4-BE49-F238E27FC236}">
                <a16:creationId xmlns:a16="http://schemas.microsoft.com/office/drawing/2014/main" id="{D931C696-9CE8-4102-A1F1-1F487E47FB73}"/>
              </a:ext>
            </a:extLst>
          </p:cNvPr>
          <p:cNvSpPr/>
          <p:nvPr/>
        </p:nvSpPr>
        <p:spPr>
          <a:xfrm>
            <a:off x="3397786" y="4623138"/>
            <a:ext cx="2281394" cy="341632"/>
          </a:xfrm>
          <a:prstGeom prst="rect">
            <a:avLst/>
          </a:prstGeom>
        </p:spPr>
        <p:txBody>
          <a:bodyPr wrap="none">
            <a:spAutoFit/>
          </a:bodyPr>
          <a:lstStyle/>
          <a:p>
            <a:r>
              <a:rPr lang="en-US" sz="1620" dirty="0">
                <a:solidFill>
                  <a:srgbClr val="172B4D"/>
                </a:solidFill>
                <a:latin typeface="Arial" panose="020B0604020202020204" pitchFamily="34" charset="0"/>
                <a:ea typeface="Calibri" panose="020F0502020204030204" pitchFamily="34" charset="0"/>
              </a:rPr>
              <a:t>(AME=7.51 , R</a:t>
            </a:r>
            <a:r>
              <a:rPr lang="en-US" sz="1620" baseline="30000" dirty="0">
                <a:solidFill>
                  <a:srgbClr val="172B4D"/>
                </a:solidFill>
                <a:latin typeface="Arial" panose="020B0604020202020204" pitchFamily="34" charset="0"/>
                <a:ea typeface="Calibri" panose="020F0502020204030204" pitchFamily="34" charset="0"/>
              </a:rPr>
              <a:t>2</a:t>
            </a:r>
            <a:r>
              <a:rPr lang="en-US" sz="1620" dirty="0">
                <a:solidFill>
                  <a:srgbClr val="172B4D"/>
                </a:solidFill>
                <a:latin typeface="Arial" panose="020B0604020202020204" pitchFamily="34" charset="0"/>
                <a:ea typeface="Calibri" panose="020F0502020204030204" pitchFamily="34" charset="0"/>
              </a:rPr>
              <a:t>=0.61) </a:t>
            </a:r>
            <a:endParaRPr lang="en-US" sz="1620" dirty="0"/>
          </a:p>
        </p:txBody>
      </p:sp>
      <p:sp>
        <p:nvSpPr>
          <p:cNvPr id="11" name="Rectangle 10">
            <a:extLst>
              <a:ext uri="{FF2B5EF4-FFF2-40B4-BE49-F238E27FC236}">
                <a16:creationId xmlns:a16="http://schemas.microsoft.com/office/drawing/2014/main" id="{F97F9F48-9744-4174-AD19-3D3FF4B0AA1D}"/>
              </a:ext>
            </a:extLst>
          </p:cNvPr>
          <p:cNvSpPr/>
          <p:nvPr/>
        </p:nvSpPr>
        <p:spPr>
          <a:xfrm>
            <a:off x="3393497" y="7627621"/>
            <a:ext cx="2524608" cy="341632"/>
          </a:xfrm>
          <a:prstGeom prst="rect">
            <a:avLst/>
          </a:prstGeom>
        </p:spPr>
        <p:txBody>
          <a:bodyPr wrap="square">
            <a:spAutoFit/>
          </a:bodyPr>
          <a:lstStyle/>
          <a:p>
            <a:r>
              <a:rPr lang="en-US" sz="1620" dirty="0">
                <a:solidFill>
                  <a:srgbClr val="172B4D"/>
                </a:solidFill>
                <a:latin typeface="Arial" panose="020B0604020202020204" pitchFamily="34" charset="0"/>
                <a:ea typeface="Calibri" panose="020F0502020204030204" pitchFamily="34" charset="0"/>
              </a:rPr>
              <a:t>(AME=9.07, R</a:t>
            </a:r>
            <a:r>
              <a:rPr lang="en-US" sz="1620" baseline="30000" dirty="0">
                <a:solidFill>
                  <a:srgbClr val="172B4D"/>
                </a:solidFill>
                <a:latin typeface="Arial" panose="020B0604020202020204" pitchFamily="34" charset="0"/>
                <a:ea typeface="Calibri" panose="020F0502020204030204" pitchFamily="34" charset="0"/>
              </a:rPr>
              <a:t>2</a:t>
            </a:r>
            <a:r>
              <a:rPr lang="en-US" sz="1620" dirty="0">
                <a:solidFill>
                  <a:srgbClr val="172B4D"/>
                </a:solidFill>
                <a:latin typeface="Arial" panose="020B0604020202020204" pitchFamily="34" charset="0"/>
                <a:ea typeface="Calibri" panose="020F0502020204030204" pitchFamily="34" charset="0"/>
              </a:rPr>
              <a:t>=0.43 )</a:t>
            </a:r>
            <a:endParaRPr lang="en-US" sz="1800" dirty="0">
              <a:latin typeface="Calibri" panose="020F0502020204030204" pitchFamily="34" charset="0"/>
              <a:ea typeface="Calibri" panose="020F0502020204030204" pitchFamily="34" charset="0"/>
            </a:endParaRPr>
          </a:p>
        </p:txBody>
      </p:sp>
      <p:pic>
        <p:nvPicPr>
          <p:cNvPr id="13" name="Content Placeholder 6">
            <a:extLst>
              <a:ext uri="{FF2B5EF4-FFF2-40B4-BE49-F238E27FC236}">
                <a16:creationId xmlns:a16="http://schemas.microsoft.com/office/drawing/2014/main" id="{E48C7DDB-F3E4-40C3-A3B9-E39D675ADCFE}"/>
              </a:ext>
            </a:extLst>
          </p:cNvPr>
          <p:cNvPicPr>
            <a:picLocks noChangeAspect="1"/>
          </p:cNvPicPr>
          <p:nvPr/>
        </p:nvPicPr>
        <p:blipFill rotWithShape="1">
          <a:blip r:embed="rId5">
            <a:extLst>
              <a:ext uri="{28A0092B-C50C-407E-A947-70E740481C1C}">
                <a14:useLocalDpi xmlns:a14="http://schemas.microsoft.com/office/drawing/2010/main" val="0"/>
              </a:ext>
            </a:extLst>
          </a:blip>
          <a:srcRect l="3311" b="5153"/>
          <a:stretch/>
        </p:blipFill>
        <p:spPr>
          <a:xfrm>
            <a:off x="6918004" y="2987507"/>
            <a:ext cx="5883596" cy="4510468"/>
          </a:xfrm>
          <a:prstGeom prst="rect">
            <a:avLst/>
          </a:prstGeom>
        </p:spPr>
      </p:pic>
      <p:sp>
        <p:nvSpPr>
          <p:cNvPr id="6" name="TextBox 5">
            <a:extLst>
              <a:ext uri="{FF2B5EF4-FFF2-40B4-BE49-F238E27FC236}">
                <a16:creationId xmlns:a16="http://schemas.microsoft.com/office/drawing/2014/main" id="{FFA5DA27-C824-42E6-AB50-F8DA012A1DD1}"/>
              </a:ext>
            </a:extLst>
          </p:cNvPr>
          <p:cNvSpPr txBox="1"/>
          <p:nvPr/>
        </p:nvSpPr>
        <p:spPr>
          <a:xfrm>
            <a:off x="6815792" y="2677813"/>
            <a:ext cx="5883596" cy="341632"/>
          </a:xfrm>
          <a:prstGeom prst="rect">
            <a:avLst/>
          </a:prstGeom>
          <a:noFill/>
        </p:spPr>
        <p:txBody>
          <a:bodyPr wrap="square" rtlCol="0">
            <a:spAutoFit/>
          </a:bodyPr>
          <a:lstStyle/>
          <a:p>
            <a:r>
              <a:rPr lang="en-US" sz="1620" dirty="0">
                <a:solidFill>
                  <a:srgbClr val="000000"/>
                </a:solidFill>
              </a:rPr>
              <a:t>Potential application in real time intensity forecasting (IRMA,2017)</a:t>
            </a:r>
          </a:p>
        </p:txBody>
      </p:sp>
    </p:spTree>
    <p:extLst>
      <p:ext uri="{BB962C8B-B14F-4D97-AF65-F5344CB8AC3E}">
        <p14:creationId xmlns:p14="http://schemas.microsoft.com/office/powerpoint/2010/main" val="2104114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95889C-4B4E-4DE1-91B1-39EF8226B3AD}"/>
              </a:ext>
            </a:extLst>
          </p:cNvPr>
          <p:cNvSpPr>
            <a:spLocks noGrp="1"/>
          </p:cNvSpPr>
          <p:nvPr>
            <p:ph type="title"/>
          </p:nvPr>
        </p:nvSpPr>
        <p:spPr>
          <a:xfrm>
            <a:off x="3202124" y="375920"/>
            <a:ext cx="10607040" cy="1042416"/>
          </a:xfrm>
        </p:spPr>
        <p:txBody>
          <a:bodyPr/>
          <a:lstStyle/>
          <a:p>
            <a:r>
              <a:rPr lang="en-US" dirty="0"/>
              <a:t>Next Steps: Add 3D (ocean) + Satellite</a:t>
            </a:r>
          </a:p>
        </p:txBody>
      </p:sp>
      <p:sp>
        <p:nvSpPr>
          <p:cNvPr id="4" name="Date Placeholder 3">
            <a:extLst>
              <a:ext uri="{FF2B5EF4-FFF2-40B4-BE49-F238E27FC236}">
                <a16:creationId xmlns:a16="http://schemas.microsoft.com/office/drawing/2014/main" id="{C0A9C5BF-D69E-4296-8461-4B12DFB8F5CA}"/>
              </a:ext>
            </a:extLst>
          </p:cNvPr>
          <p:cNvSpPr>
            <a:spLocks noGrp="1"/>
          </p:cNvSpPr>
          <p:nvPr>
            <p:ph type="dt" sz="half" idx="2"/>
          </p:nvPr>
        </p:nvSpPr>
        <p:spPr/>
        <p:txBody>
          <a:bodyPr/>
          <a:lstStyle/>
          <a:p>
            <a:fld id="{D4C1E596-D5B8-2241-9187-5410D1C26F7C}" type="datetime4">
              <a:rPr lang="en-US" smtClean="0"/>
              <a:t>April 21, 2019</a:t>
            </a:fld>
            <a:endParaRPr lang="en-US" dirty="0"/>
          </a:p>
        </p:txBody>
      </p:sp>
      <p:sp>
        <p:nvSpPr>
          <p:cNvPr id="5" name="Slide Number Placeholder 4">
            <a:extLst>
              <a:ext uri="{FF2B5EF4-FFF2-40B4-BE49-F238E27FC236}">
                <a16:creationId xmlns:a16="http://schemas.microsoft.com/office/drawing/2014/main" id="{C414B327-66EA-48A6-9013-20487F9AD560}"/>
              </a:ext>
            </a:extLst>
          </p:cNvPr>
          <p:cNvSpPr>
            <a:spLocks noGrp="1"/>
          </p:cNvSpPr>
          <p:nvPr>
            <p:ph type="sldNum" sz="quarter" idx="4"/>
          </p:nvPr>
        </p:nvSpPr>
        <p:spPr/>
        <p:txBody>
          <a:bodyPr/>
          <a:lstStyle/>
          <a:p>
            <a:fld id="{03722D57-58D6-9447-A6D5-A97F6C35A8FB}" type="slidenum">
              <a:rPr lang="en-US" smtClean="0"/>
              <a:pPr/>
              <a:t>8</a:t>
            </a:fld>
            <a:endParaRPr lang="en-US" dirty="0"/>
          </a:p>
        </p:txBody>
      </p:sp>
      <p:sp>
        <p:nvSpPr>
          <p:cNvPr id="6" name="Content Placeholder 5">
            <a:extLst>
              <a:ext uri="{FF2B5EF4-FFF2-40B4-BE49-F238E27FC236}">
                <a16:creationId xmlns:a16="http://schemas.microsoft.com/office/drawing/2014/main" id="{FB6D4FDE-13FC-457E-B08A-647C56A3DD12}"/>
              </a:ext>
            </a:extLst>
          </p:cNvPr>
          <p:cNvSpPr>
            <a:spLocks noGrp="1"/>
          </p:cNvSpPr>
          <p:nvPr>
            <p:ph idx="1"/>
          </p:nvPr>
        </p:nvSpPr>
        <p:spPr>
          <a:xfrm>
            <a:off x="2157984" y="5908328"/>
            <a:ext cx="10314432" cy="1737142"/>
          </a:xfrm>
        </p:spPr>
        <p:txBody>
          <a:bodyPr/>
          <a:lstStyle/>
          <a:p>
            <a:r>
              <a:rPr lang="en-US" sz="2160" dirty="0"/>
              <a:t>Deep Neural Networks offers flexible ways to combine raw and engineered features.</a:t>
            </a:r>
          </a:p>
          <a:p>
            <a:r>
              <a:rPr lang="en-US" sz="2160" dirty="0"/>
              <a:t>Project goals: </a:t>
            </a:r>
          </a:p>
          <a:p>
            <a:pPr lvl="1"/>
            <a:r>
              <a:rPr lang="en-US" sz="1920" dirty="0"/>
              <a:t>(1) Improving operational forecasts; </a:t>
            </a:r>
          </a:p>
          <a:p>
            <a:pPr lvl="1"/>
            <a:r>
              <a:rPr lang="en-US" sz="1920" dirty="0"/>
              <a:t>(2) a lightweight DL model for intensity estimation in low-resolution climate models.</a:t>
            </a:r>
          </a:p>
        </p:txBody>
      </p:sp>
      <p:sp>
        <p:nvSpPr>
          <p:cNvPr id="7" name="Cube 6">
            <a:extLst>
              <a:ext uri="{FF2B5EF4-FFF2-40B4-BE49-F238E27FC236}">
                <a16:creationId xmlns:a16="http://schemas.microsoft.com/office/drawing/2014/main" id="{7E2705B6-B4D5-4D72-B167-181042C533A0}"/>
              </a:ext>
            </a:extLst>
          </p:cNvPr>
          <p:cNvSpPr/>
          <p:nvPr/>
        </p:nvSpPr>
        <p:spPr>
          <a:xfrm>
            <a:off x="7087950" y="3178396"/>
            <a:ext cx="679553" cy="824418"/>
          </a:xfrm>
          <a:prstGeom prst="cube">
            <a:avLst>
              <a:gd name="adj" fmla="val 80443"/>
            </a:avLst>
          </a:prstGeom>
          <a:solidFill>
            <a:schemeClr val="accent6">
              <a:lumMod val="75000"/>
            </a:schemeClr>
          </a:solidFill>
          <a:ln>
            <a:solidFill>
              <a:schemeClr val="accent6">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592"/>
          </a:p>
        </p:txBody>
      </p:sp>
      <p:pic>
        <p:nvPicPr>
          <p:cNvPr id="10" name="Picture 9">
            <a:extLst>
              <a:ext uri="{FF2B5EF4-FFF2-40B4-BE49-F238E27FC236}">
                <a16:creationId xmlns:a16="http://schemas.microsoft.com/office/drawing/2014/main" id="{8BCAE5E4-C6D0-46C4-9F65-A9E3020B6FA2}"/>
              </a:ext>
            </a:extLst>
          </p:cNvPr>
          <p:cNvPicPr>
            <a:picLocks noChangeAspect="1"/>
          </p:cNvPicPr>
          <p:nvPr/>
        </p:nvPicPr>
        <p:blipFill rotWithShape="1">
          <a:blip r:embed="rId3"/>
          <a:srcRect l="26756" r="36820"/>
          <a:stretch/>
        </p:blipFill>
        <p:spPr>
          <a:xfrm>
            <a:off x="8768462" y="2548277"/>
            <a:ext cx="918202" cy="2006371"/>
          </a:xfrm>
          <a:prstGeom prst="rect">
            <a:avLst/>
          </a:prstGeom>
        </p:spPr>
      </p:pic>
      <p:pic>
        <p:nvPicPr>
          <p:cNvPr id="11" name="Picture 10">
            <a:extLst>
              <a:ext uri="{FF2B5EF4-FFF2-40B4-BE49-F238E27FC236}">
                <a16:creationId xmlns:a16="http://schemas.microsoft.com/office/drawing/2014/main" id="{A6A18A35-8513-4FD6-B0AA-7DCEE435FF78}"/>
              </a:ext>
            </a:extLst>
          </p:cNvPr>
          <p:cNvPicPr>
            <a:picLocks noChangeAspect="1"/>
          </p:cNvPicPr>
          <p:nvPr/>
        </p:nvPicPr>
        <p:blipFill rotWithShape="1">
          <a:blip r:embed="rId3"/>
          <a:srcRect l="63180" t="10992" b="10689"/>
          <a:stretch/>
        </p:blipFill>
        <p:spPr>
          <a:xfrm>
            <a:off x="9686664" y="2839411"/>
            <a:ext cx="841195" cy="1424102"/>
          </a:xfrm>
          <a:prstGeom prst="rect">
            <a:avLst/>
          </a:prstGeom>
        </p:spPr>
      </p:pic>
      <p:sp>
        <p:nvSpPr>
          <p:cNvPr id="13" name="Cube 12">
            <a:extLst>
              <a:ext uri="{FF2B5EF4-FFF2-40B4-BE49-F238E27FC236}">
                <a16:creationId xmlns:a16="http://schemas.microsoft.com/office/drawing/2014/main" id="{1DC86D2E-2957-4092-96C7-F9E9EA15F210}"/>
              </a:ext>
            </a:extLst>
          </p:cNvPr>
          <p:cNvSpPr/>
          <p:nvPr/>
        </p:nvSpPr>
        <p:spPr>
          <a:xfrm>
            <a:off x="7070810" y="4323068"/>
            <a:ext cx="679553" cy="824418"/>
          </a:xfrm>
          <a:prstGeom prst="cube">
            <a:avLst>
              <a:gd name="adj" fmla="val 80443"/>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592"/>
          </a:p>
        </p:txBody>
      </p:sp>
      <p:sp>
        <p:nvSpPr>
          <p:cNvPr id="14" name="Cube 13">
            <a:extLst>
              <a:ext uri="{FF2B5EF4-FFF2-40B4-BE49-F238E27FC236}">
                <a16:creationId xmlns:a16="http://schemas.microsoft.com/office/drawing/2014/main" id="{3BA72496-4147-463C-9F93-DBE74C2C8C81}"/>
              </a:ext>
            </a:extLst>
          </p:cNvPr>
          <p:cNvSpPr/>
          <p:nvPr/>
        </p:nvSpPr>
        <p:spPr>
          <a:xfrm>
            <a:off x="7070810" y="2163221"/>
            <a:ext cx="679553" cy="824418"/>
          </a:xfrm>
          <a:prstGeom prst="cube">
            <a:avLst>
              <a:gd name="adj" fmla="val 80443"/>
            </a:avLst>
          </a:prstGeom>
          <a:solidFill>
            <a:srgbClr val="CE5F20"/>
          </a:solidFill>
          <a:ln>
            <a:solidFill>
              <a:srgbClr val="D27122"/>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592"/>
          </a:p>
        </p:txBody>
      </p:sp>
      <p:pic>
        <p:nvPicPr>
          <p:cNvPr id="1026" name="Picture 2">
            <a:extLst>
              <a:ext uri="{FF2B5EF4-FFF2-40B4-BE49-F238E27FC236}">
                <a16:creationId xmlns:a16="http://schemas.microsoft.com/office/drawing/2014/main" id="{1B938984-A273-46B6-9304-8299C673B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498" y="3815084"/>
            <a:ext cx="2039335" cy="19264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6447D92-C532-410E-AA85-9A270874D70A}"/>
              </a:ext>
            </a:extLst>
          </p:cNvPr>
          <p:cNvSpPr txBox="1"/>
          <p:nvPr/>
        </p:nvSpPr>
        <p:spPr>
          <a:xfrm>
            <a:off x="2467297" y="3579472"/>
            <a:ext cx="1672076" cy="341632"/>
          </a:xfrm>
          <a:prstGeom prst="rect">
            <a:avLst/>
          </a:prstGeom>
          <a:noFill/>
        </p:spPr>
        <p:txBody>
          <a:bodyPr wrap="square" rtlCol="0">
            <a:spAutoFit/>
          </a:bodyPr>
          <a:lstStyle/>
          <a:p>
            <a:r>
              <a:rPr lang="en-US" sz="1620" dirty="0">
                <a:solidFill>
                  <a:srgbClr val="000000"/>
                </a:solidFill>
              </a:rPr>
              <a:t>Satellite Images</a:t>
            </a:r>
          </a:p>
        </p:txBody>
      </p:sp>
      <p:sp>
        <p:nvSpPr>
          <p:cNvPr id="16" name="TextBox 15">
            <a:extLst>
              <a:ext uri="{FF2B5EF4-FFF2-40B4-BE49-F238E27FC236}">
                <a16:creationId xmlns:a16="http://schemas.microsoft.com/office/drawing/2014/main" id="{5A51C278-69F8-49A5-9993-EC31143D4EC2}"/>
              </a:ext>
            </a:extLst>
          </p:cNvPr>
          <p:cNvSpPr txBox="1"/>
          <p:nvPr/>
        </p:nvSpPr>
        <p:spPr>
          <a:xfrm>
            <a:off x="6686643" y="1782676"/>
            <a:ext cx="1672076" cy="590931"/>
          </a:xfrm>
          <a:prstGeom prst="rect">
            <a:avLst/>
          </a:prstGeom>
          <a:noFill/>
        </p:spPr>
        <p:txBody>
          <a:bodyPr wrap="square" rtlCol="0">
            <a:spAutoFit/>
          </a:bodyPr>
          <a:lstStyle/>
          <a:p>
            <a:r>
              <a:rPr lang="en-US" sz="1620" dirty="0">
                <a:solidFill>
                  <a:srgbClr val="000000"/>
                </a:solidFill>
              </a:rPr>
              <a:t>Existing MLP Model</a:t>
            </a:r>
          </a:p>
        </p:txBody>
      </p:sp>
      <p:sp>
        <p:nvSpPr>
          <p:cNvPr id="12" name="TextBox 11">
            <a:extLst>
              <a:ext uri="{FF2B5EF4-FFF2-40B4-BE49-F238E27FC236}">
                <a16:creationId xmlns:a16="http://schemas.microsoft.com/office/drawing/2014/main" id="{A0C576F8-D1CE-412E-AD47-CDEC311793CD}"/>
              </a:ext>
            </a:extLst>
          </p:cNvPr>
          <p:cNvSpPr txBox="1"/>
          <p:nvPr/>
        </p:nvSpPr>
        <p:spPr>
          <a:xfrm>
            <a:off x="7162583" y="2933864"/>
            <a:ext cx="349776" cy="491225"/>
          </a:xfrm>
          <a:prstGeom prst="rect">
            <a:avLst/>
          </a:prstGeom>
          <a:noFill/>
        </p:spPr>
        <p:txBody>
          <a:bodyPr wrap="none" rtlCol="0">
            <a:spAutoFit/>
          </a:bodyPr>
          <a:lstStyle/>
          <a:p>
            <a:r>
              <a:rPr lang="en-US" sz="2592" dirty="0">
                <a:solidFill>
                  <a:schemeClr val="accent6">
                    <a:lumMod val="75000"/>
                  </a:schemeClr>
                </a:solidFill>
              </a:rPr>
              <a:t>+</a:t>
            </a:r>
          </a:p>
        </p:txBody>
      </p:sp>
      <p:sp>
        <p:nvSpPr>
          <p:cNvPr id="18" name="TextBox 17">
            <a:extLst>
              <a:ext uri="{FF2B5EF4-FFF2-40B4-BE49-F238E27FC236}">
                <a16:creationId xmlns:a16="http://schemas.microsoft.com/office/drawing/2014/main" id="{9CD19C39-3831-4EBE-93DC-FE288BC2E96F}"/>
              </a:ext>
            </a:extLst>
          </p:cNvPr>
          <p:cNvSpPr txBox="1"/>
          <p:nvPr/>
        </p:nvSpPr>
        <p:spPr>
          <a:xfrm>
            <a:off x="7168378" y="3962654"/>
            <a:ext cx="349776" cy="491225"/>
          </a:xfrm>
          <a:prstGeom prst="rect">
            <a:avLst/>
          </a:prstGeom>
          <a:noFill/>
        </p:spPr>
        <p:txBody>
          <a:bodyPr wrap="none" rtlCol="0">
            <a:spAutoFit/>
          </a:bodyPr>
          <a:lstStyle/>
          <a:p>
            <a:r>
              <a:rPr lang="en-US" sz="2592" dirty="0">
                <a:solidFill>
                  <a:schemeClr val="accent6">
                    <a:lumMod val="75000"/>
                  </a:schemeClr>
                </a:solidFill>
              </a:rPr>
              <a:t>+</a:t>
            </a:r>
          </a:p>
        </p:txBody>
      </p:sp>
      <p:sp>
        <p:nvSpPr>
          <p:cNvPr id="19" name="TextBox 18">
            <a:extLst>
              <a:ext uri="{FF2B5EF4-FFF2-40B4-BE49-F238E27FC236}">
                <a16:creationId xmlns:a16="http://schemas.microsoft.com/office/drawing/2014/main" id="{20EF255B-DB12-42BF-9DCC-B459F573CADF}"/>
              </a:ext>
            </a:extLst>
          </p:cNvPr>
          <p:cNvSpPr txBox="1"/>
          <p:nvPr/>
        </p:nvSpPr>
        <p:spPr>
          <a:xfrm>
            <a:off x="1814863" y="1613781"/>
            <a:ext cx="4385807" cy="341632"/>
          </a:xfrm>
          <a:prstGeom prst="rect">
            <a:avLst/>
          </a:prstGeom>
          <a:noFill/>
        </p:spPr>
        <p:txBody>
          <a:bodyPr wrap="square" rtlCol="0">
            <a:spAutoFit/>
          </a:bodyPr>
          <a:lstStyle/>
          <a:p>
            <a:r>
              <a:rPr lang="en-US" sz="1620" dirty="0">
                <a:solidFill>
                  <a:srgbClr val="000000"/>
                </a:solidFill>
              </a:rPr>
              <a:t>Ocean vertical T,S profiles along forecasted track </a:t>
            </a:r>
          </a:p>
        </p:txBody>
      </p:sp>
      <p:pic>
        <p:nvPicPr>
          <p:cNvPr id="20" name="Picture 19">
            <a:extLst>
              <a:ext uri="{FF2B5EF4-FFF2-40B4-BE49-F238E27FC236}">
                <a16:creationId xmlns:a16="http://schemas.microsoft.com/office/drawing/2014/main" id="{E54B24D1-72D0-4664-8105-360CB347272D}"/>
              </a:ext>
            </a:extLst>
          </p:cNvPr>
          <p:cNvPicPr>
            <a:picLocks noChangeAspect="1"/>
          </p:cNvPicPr>
          <p:nvPr/>
        </p:nvPicPr>
        <p:blipFill rotWithShape="1">
          <a:blip r:embed="rId5"/>
          <a:srcRect l="52269" t="53619" r="9780" b="5342"/>
          <a:stretch/>
        </p:blipFill>
        <p:spPr>
          <a:xfrm>
            <a:off x="2096420" y="1958595"/>
            <a:ext cx="2375064" cy="1589195"/>
          </a:xfrm>
          <a:prstGeom prst="rect">
            <a:avLst/>
          </a:prstGeom>
        </p:spPr>
      </p:pic>
      <p:cxnSp>
        <p:nvCxnSpPr>
          <p:cNvPr id="22" name="Straight Arrow Connector 21">
            <a:extLst>
              <a:ext uri="{FF2B5EF4-FFF2-40B4-BE49-F238E27FC236}">
                <a16:creationId xmlns:a16="http://schemas.microsoft.com/office/drawing/2014/main" id="{1A2AF913-5C7F-40F5-A909-CFFA49648C9A}"/>
              </a:ext>
            </a:extLst>
          </p:cNvPr>
          <p:cNvCxnSpPr>
            <a:cxnSpLocks/>
          </p:cNvCxnSpPr>
          <p:nvPr/>
        </p:nvCxnSpPr>
        <p:spPr>
          <a:xfrm>
            <a:off x="4735263" y="2926294"/>
            <a:ext cx="2179424" cy="901348"/>
          </a:xfrm>
          <a:prstGeom prst="straightConnector1">
            <a:avLst/>
          </a:prstGeom>
          <a:ln>
            <a:solidFill>
              <a:schemeClr val="accent6">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33F23775-CFAE-4B6C-903D-271DCEA86A53}"/>
              </a:ext>
            </a:extLst>
          </p:cNvPr>
          <p:cNvCxnSpPr>
            <a:cxnSpLocks/>
            <a:stCxn id="1026" idx="3"/>
          </p:cNvCxnSpPr>
          <p:nvPr/>
        </p:nvCxnSpPr>
        <p:spPr>
          <a:xfrm>
            <a:off x="4298834" y="4778333"/>
            <a:ext cx="2647657" cy="225235"/>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74727E5D-BAE6-494B-9E7A-3C8BB599DCC1}"/>
              </a:ext>
            </a:extLst>
          </p:cNvPr>
          <p:cNvCxnSpPr>
            <a:cxnSpLocks/>
          </p:cNvCxnSpPr>
          <p:nvPr/>
        </p:nvCxnSpPr>
        <p:spPr>
          <a:xfrm>
            <a:off x="10640020" y="3547789"/>
            <a:ext cx="488015" cy="0"/>
          </a:xfrm>
          <a:prstGeom prst="straightConnector1">
            <a:avLst/>
          </a:prstGeom>
          <a:ln>
            <a:solidFill>
              <a:schemeClr val="accent6"/>
            </a:solidFill>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id="{2AC00F59-3DEC-4A7A-8CC1-F95C63F83822}"/>
              </a:ext>
            </a:extLst>
          </p:cNvPr>
          <p:cNvCxnSpPr>
            <a:cxnSpLocks/>
          </p:cNvCxnSpPr>
          <p:nvPr/>
        </p:nvCxnSpPr>
        <p:spPr>
          <a:xfrm>
            <a:off x="8017629" y="3535308"/>
            <a:ext cx="488015" cy="0"/>
          </a:xfrm>
          <a:prstGeom prst="straightConnector1">
            <a:avLst/>
          </a:prstGeom>
          <a:ln>
            <a:solidFill>
              <a:schemeClr val="accent6"/>
            </a:solidFill>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F992DD32-D9E5-4ED7-9E80-4FF175ABFA14}"/>
              </a:ext>
            </a:extLst>
          </p:cNvPr>
          <p:cNvSpPr txBox="1"/>
          <p:nvPr/>
        </p:nvSpPr>
        <p:spPr>
          <a:xfrm rot="211384">
            <a:off x="4489207" y="4471195"/>
            <a:ext cx="2039335" cy="341632"/>
          </a:xfrm>
          <a:prstGeom prst="rect">
            <a:avLst/>
          </a:prstGeom>
          <a:noFill/>
        </p:spPr>
        <p:txBody>
          <a:bodyPr wrap="square" rtlCol="0">
            <a:spAutoFit/>
          </a:bodyPr>
          <a:lstStyle/>
          <a:p>
            <a:r>
              <a:rPr lang="en-US" sz="1620" dirty="0">
                <a:solidFill>
                  <a:srgbClr val="000000"/>
                </a:solidFill>
              </a:rPr>
              <a:t>Convolutional Layers</a:t>
            </a:r>
          </a:p>
        </p:txBody>
      </p:sp>
      <p:sp>
        <p:nvSpPr>
          <p:cNvPr id="35" name="TextBox 34">
            <a:extLst>
              <a:ext uri="{FF2B5EF4-FFF2-40B4-BE49-F238E27FC236}">
                <a16:creationId xmlns:a16="http://schemas.microsoft.com/office/drawing/2014/main" id="{73D9300E-E48E-4BC8-97E3-BBE24E2D6532}"/>
              </a:ext>
            </a:extLst>
          </p:cNvPr>
          <p:cNvSpPr txBox="1"/>
          <p:nvPr/>
        </p:nvSpPr>
        <p:spPr>
          <a:xfrm rot="1336909">
            <a:off x="4949587" y="3005933"/>
            <a:ext cx="2039335" cy="341632"/>
          </a:xfrm>
          <a:prstGeom prst="rect">
            <a:avLst/>
          </a:prstGeom>
          <a:noFill/>
        </p:spPr>
        <p:txBody>
          <a:bodyPr wrap="square" rtlCol="0">
            <a:spAutoFit/>
          </a:bodyPr>
          <a:lstStyle/>
          <a:p>
            <a:r>
              <a:rPr lang="en-US" sz="1620" dirty="0">
                <a:solidFill>
                  <a:srgbClr val="000000"/>
                </a:solidFill>
              </a:rPr>
              <a:t>Dense Layers</a:t>
            </a:r>
          </a:p>
        </p:txBody>
      </p:sp>
      <p:sp>
        <p:nvSpPr>
          <p:cNvPr id="36" name="TextBox 35">
            <a:extLst>
              <a:ext uri="{FF2B5EF4-FFF2-40B4-BE49-F238E27FC236}">
                <a16:creationId xmlns:a16="http://schemas.microsoft.com/office/drawing/2014/main" id="{1C02B665-98C8-43B1-9B01-FF0E4511DD8E}"/>
              </a:ext>
            </a:extLst>
          </p:cNvPr>
          <p:cNvSpPr txBox="1"/>
          <p:nvPr/>
        </p:nvSpPr>
        <p:spPr>
          <a:xfrm>
            <a:off x="8844691" y="2164143"/>
            <a:ext cx="2039335" cy="341632"/>
          </a:xfrm>
          <a:prstGeom prst="rect">
            <a:avLst/>
          </a:prstGeom>
          <a:noFill/>
        </p:spPr>
        <p:txBody>
          <a:bodyPr wrap="square" rtlCol="0">
            <a:spAutoFit/>
          </a:bodyPr>
          <a:lstStyle/>
          <a:p>
            <a:r>
              <a:rPr lang="en-US" sz="1620" dirty="0">
                <a:solidFill>
                  <a:srgbClr val="000000"/>
                </a:solidFill>
              </a:rPr>
              <a:t>Dense Layers</a:t>
            </a:r>
          </a:p>
        </p:txBody>
      </p:sp>
      <p:sp>
        <p:nvSpPr>
          <p:cNvPr id="37" name="TextBox 36">
            <a:extLst>
              <a:ext uri="{FF2B5EF4-FFF2-40B4-BE49-F238E27FC236}">
                <a16:creationId xmlns:a16="http://schemas.microsoft.com/office/drawing/2014/main" id="{CCF82755-7B4A-4344-BE83-FB7A14CF15DC}"/>
              </a:ext>
            </a:extLst>
          </p:cNvPr>
          <p:cNvSpPr txBox="1"/>
          <p:nvPr/>
        </p:nvSpPr>
        <p:spPr>
          <a:xfrm>
            <a:off x="11382402" y="3176749"/>
            <a:ext cx="1561405" cy="590931"/>
          </a:xfrm>
          <a:prstGeom prst="rect">
            <a:avLst/>
          </a:prstGeom>
          <a:noFill/>
        </p:spPr>
        <p:txBody>
          <a:bodyPr wrap="square" rtlCol="0">
            <a:spAutoFit/>
          </a:bodyPr>
          <a:lstStyle/>
          <a:p>
            <a:r>
              <a:rPr lang="en-US" sz="1620" dirty="0">
                <a:solidFill>
                  <a:srgbClr val="000000"/>
                </a:solidFill>
              </a:rPr>
              <a:t>Intensity change</a:t>
            </a:r>
          </a:p>
          <a:p>
            <a:r>
              <a:rPr lang="en-US" sz="1620" dirty="0">
                <a:solidFill>
                  <a:srgbClr val="000000"/>
                </a:solidFill>
              </a:rPr>
              <a:t>prediction</a:t>
            </a:r>
          </a:p>
        </p:txBody>
      </p:sp>
    </p:spTree>
    <p:extLst>
      <p:ext uri="{BB962C8B-B14F-4D97-AF65-F5344CB8AC3E}">
        <p14:creationId xmlns:p14="http://schemas.microsoft.com/office/powerpoint/2010/main" val="8995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34B05-4E2D-FB47-85C2-F5FF57550347}"/>
              </a:ext>
            </a:extLst>
          </p:cNvPr>
          <p:cNvSpPr>
            <a:spLocks noGrp="1"/>
          </p:cNvSpPr>
          <p:nvPr>
            <p:ph type="title"/>
          </p:nvPr>
        </p:nvSpPr>
        <p:spPr>
          <a:xfrm>
            <a:off x="2928112" y="382904"/>
            <a:ext cx="10607040" cy="1042416"/>
          </a:xfrm>
        </p:spPr>
        <p:txBody>
          <a:bodyPr/>
          <a:lstStyle/>
          <a:p>
            <a:r>
              <a:rPr lang="en-US" dirty="0"/>
              <a:t>Improving Radar Products with Machine Learning</a:t>
            </a:r>
          </a:p>
        </p:txBody>
      </p:sp>
      <p:sp>
        <p:nvSpPr>
          <p:cNvPr id="3" name="Slide Number Placeholder 2">
            <a:extLst>
              <a:ext uri="{FF2B5EF4-FFF2-40B4-BE49-F238E27FC236}">
                <a16:creationId xmlns:a16="http://schemas.microsoft.com/office/drawing/2014/main" id="{7CFDA762-18ED-F740-9698-D2BFCA82A3B0}"/>
              </a:ext>
            </a:extLst>
          </p:cNvPr>
          <p:cNvSpPr>
            <a:spLocks noGrp="1"/>
          </p:cNvSpPr>
          <p:nvPr>
            <p:ph type="sldNum" sz="quarter" idx="4"/>
          </p:nvPr>
        </p:nvSpPr>
        <p:spPr/>
        <p:txBody>
          <a:bodyPr/>
          <a:lstStyle/>
          <a:p>
            <a:fld id="{03722D57-58D6-9447-A6D5-A97F6C35A8FB}" type="slidenum">
              <a:rPr lang="en-US" smtClean="0"/>
              <a:pPr/>
              <a:t>9</a:t>
            </a:fld>
            <a:endParaRPr lang="en-US" dirty="0"/>
          </a:p>
        </p:txBody>
      </p:sp>
      <p:pic>
        <p:nvPicPr>
          <p:cNvPr id="5" name="Picture 4">
            <a:extLst>
              <a:ext uri="{FF2B5EF4-FFF2-40B4-BE49-F238E27FC236}">
                <a16:creationId xmlns:a16="http://schemas.microsoft.com/office/drawing/2014/main" id="{212D5E8A-9B3D-4841-8645-E954868FF795}"/>
              </a:ext>
            </a:extLst>
          </p:cNvPr>
          <p:cNvPicPr>
            <a:picLocks noChangeAspect="1"/>
          </p:cNvPicPr>
          <p:nvPr/>
        </p:nvPicPr>
        <p:blipFill>
          <a:blip r:embed="rId2"/>
          <a:stretch>
            <a:fillRect/>
          </a:stretch>
        </p:blipFill>
        <p:spPr>
          <a:xfrm>
            <a:off x="8231632" y="1284733"/>
            <a:ext cx="5472772" cy="3513963"/>
          </a:xfrm>
          <a:prstGeom prst="rect">
            <a:avLst/>
          </a:prstGeom>
        </p:spPr>
      </p:pic>
      <p:sp>
        <p:nvSpPr>
          <p:cNvPr id="6" name="Content Placeholder 2">
            <a:extLst>
              <a:ext uri="{FF2B5EF4-FFF2-40B4-BE49-F238E27FC236}">
                <a16:creationId xmlns:a16="http://schemas.microsoft.com/office/drawing/2014/main" id="{27EFAFAF-802A-C94C-838C-5DE2E1C38633}"/>
              </a:ext>
            </a:extLst>
          </p:cNvPr>
          <p:cNvSpPr txBox="1">
            <a:spLocks/>
          </p:cNvSpPr>
          <p:nvPr/>
        </p:nvSpPr>
        <p:spPr>
          <a:xfrm>
            <a:off x="363051" y="1865095"/>
            <a:ext cx="7256949" cy="5188600"/>
          </a:xfrm>
          <a:prstGeom prst="rect">
            <a:avLst/>
          </a:prstGeom>
        </p:spPr>
        <p:txBody>
          <a:bodyPr vert="horz" wrap="square" lIns="0" tIns="0" rIns="0" bIns="0" rtlCol="0">
            <a:spAutoFit/>
          </a:bodyPr>
          <a:lstStyle>
            <a:lvl1pPr marL="411480" indent="-411480" algn="l" defTabSz="1097280" rtl="0" eaLnBrk="1" latinLnBrk="0" hangingPunct="1">
              <a:lnSpc>
                <a:spcPct val="90000"/>
              </a:lnSpc>
              <a:spcBef>
                <a:spcPts val="1200"/>
              </a:spcBef>
              <a:buSzPct val="100000"/>
              <a:buFontTx/>
              <a:buBlip>
                <a:blip r:embed="rId3"/>
              </a:buBlip>
              <a:defRPr sz="2400" kern="1200">
                <a:solidFill>
                  <a:schemeClr val="tx1"/>
                </a:solidFill>
                <a:latin typeface="Arial"/>
                <a:ea typeface="+mn-ea"/>
                <a:cs typeface="Arial"/>
              </a:defRPr>
            </a:lvl1pPr>
            <a:lvl2pPr marL="891540" indent="-342900" algn="l" defTabSz="1097280" rtl="0" eaLnBrk="1" latinLnBrk="0" hangingPunct="1">
              <a:lnSpc>
                <a:spcPct val="90000"/>
              </a:lnSpc>
              <a:spcBef>
                <a:spcPts val="600"/>
              </a:spcBef>
              <a:buSzPct val="100000"/>
              <a:buFontTx/>
              <a:buBlip>
                <a:blip r:embed="rId4"/>
              </a:buBlip>
              <a:defRPr sz="2160" kern="1200">
                <a:solidFill>
                  <a:schemeClr val="tx1"/>
                </a:solidFill>
                <a:latin typeface="Arial"/>
                <a:ea typeface="+mn-ea"/>
                <a:cs typeface="Arial"/>
              </a:defRPr>
            </a:lvl2pPr>
            <a:lvl3pPr marL="1371600" indent="-274320" algn="l" defTabSz="1097280" rtl="0" eaLnBrk="1" latinLnBrk="0" hangingPunct="1">
              <a:lnSpc>
                <a:spcPct val="90000"/>
              </a:lnSpc>
              <a:spcBef>
                <a:spcPts val="600"/>
              </a:spcBef>
              <a:buSzPct val="100000"/>
              <a:buFontTx/>
              <a:buBlip>
                <a:blip r:embed="rId5"/>
              </a:buBlip>
              <a:defRPr sz="1920" kern="1200">
                <a:solidFill>
                  <a:schemeClr val="tx1"/>
                </a:solidFill>
                <a:latin typeface="Arial"/>
                <a:ea typeface="+mn-ea"/>
                <a:cs typeface="Arial"/>
              </a:defRPr>
            </a:lvl3pPr>
            <a:lvl4pPr marL="1920240" indent="-274320" algn="l" defTabSz="1097280" rtl="0" eaLnBrk="1" latinLnBrk="0" hangingPunct="1">
              <a:lnSpc>
                <a:spcPct val="90000"/>
              </a:lnSpc>
              <a:spcBef>
                <a:spcPts val="600"/>
              </a:spcBef>
              <a:buSzPct val="100000"/>
              <a:buFontTx/>
              <a:buBlip>
                <a:blip r:embed="rId6"/>
              </a:buBlip>
              <a:defRPr sz="1680" kern="1200">
                <a:solidFill>
                  <a:schemeClr val="tx1"/>
                </a:solidFill>
                <a:latin typeface="Arial"/>
                <a:ea typeface="+mn-ea"/>
                <a:cs typeface="Arial"/>
              </a:defRPr>
            </a:lvl4pPr>
            <a:lvl5pPr marL="2468880" indent="-274320" algn="l" defTabSz="1097280" rtl="0" eaLnBrk="1" latinLnBrk="0" hangingPunct="1">
              <a:lnSpc>
                <a:spcPct val="90000"/>
              </a:lnSpc>
              <a:spcBef>
                <a:spcPts val="600"/>
              </a:spcBef>
              <a:buSzPct val="100000"/>
              <a:buFontTx/>
              <a:buBlip>
                <a:blip r:embed="rId3"/>
              </a:buBlip>
              <a:defRPr sz="1680" kern="1200">
                <a:solidFill>
                  <a:schemeClr val="tx1"/>
                </a:solidFill>
                <a:latin typeface="Arial"/>
                <a:ea typeface="+mn-ea"/>
                <a:cs typeface="Arial"/>
              </a:defRPr>
            </a:lvl5pPr>
            <a:lvl6pPr marL="2743200"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ARM produces a large amount of data (&gt;1PB).</a:t>
            </a:r>
          </a:p>
          <a:p>
            <a:pPr lvl="1"/>
            <a:r>
              <a:rPr lang="en-US" dirty="0"/>
              <a:t>More than can be looked at by hand</a:t>
            </a:r>
          </a:p>
          <a:p>
            <a:r>
              <a:rPr lang="en-US" dirty="0"/>
              <a:t>ARM data quality is a key priority</a:t>
            </a:r>
          </a:p>
          <a:p>
            <a:r>
              <a:rPr lang="en-US" dirty="0"/>
              <a:t>Machine learning is a promising approach to tackle the problem</a:t>
            </a:r>
          </a:p>
          <a:p>
            <a:r>
              <a:rPr lang="en-US" dirty="0"/>
              <a:t>Supervised machine learning has challenges with training data for detecting instrument malfunctions.</a:t>
            </a:r>
          </a:p>
          <a:p>
            <a:r>
              <a:rPr lang="en-US" dirty="0"/>
              <a:t>Unsupervised learning potentially sidesteps this problem. </a:t>
            </a:r>
          </a:p>
          <a:p>
            <a:pPr lvl="1"/>
            <a:r>
              <a:rPr lang="en-US" dirty="0"/>
              <a:t>Exploit statistical relations between parameters in the data. </a:t>
            </a:r>
          </a:p>
          <a:p>
            <a:pPr marL="0" indent="0">
              <a:buFontTx/>
              <a:buNone/>
            </a:pPr>
            <a:endParaRPr lang="en-US" dirty="0"/>
          </a:p>
          <a:p>
            <a:pPr lvl="1"/>
            <a:endParaRPr lang="en-US" dirty="0"/>
          </a:p>
        </p:txBody>
      </p:sp>
    </p:spTree>
    <p:extLst>
      <p:ext uri="{BB962C8B-B14F-4D97-AF65-F5344CB8AC3E}">
        <p14:creationId xmlns:p14="http://schemas.microsoft.com/office/powerpoint/2010/main" val="37949318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0.9"/>
</p:tagLst>
</file>

<file path=ppt/tags/tag2.xml><?xml version="1.0" encoding="utf-8"?>
<p:tagLst xmlns:a="http://schemas.openxmlformats.org/drawingml/2006/main" xmlns:r="http://schemas.openxmlformats.org/officeDocument/2006/relationships" xmlns:p="http://schemas.openxmlformats.org/presentationml/2006/main">
  <p:tag name="TIMING" val="|112.9|11.6"/>
</p:tagLst>
</file>

<file path=ppt/tags/tag3.xml><?xml version="1.0" encoding="utf-8"?>
<p:tagLst xmlns:a="http://schemas.openxmlformats.org/drawingml/2006/main" xmlns:r="http://schemas.openxmlformats.org/officeDocument/2006/relationships" xmlns:p="http://schemas.openxmlformats.org/presentationml/2006/main">
  <p:tag name="TIMING" val="|30.7"/>
</p:tagLst>
</file>

<file path=ppt/tags/tag4.xml><?xml version="1.0" encoding="utf-8"?>
<p:tagLst xmlns:a="http://schemas.openxmlformats.org/drawingml/2006/main" xmlns:r="http://schemas.openxmlformats.org/officeDocument/2006/relationships" xmlns:p="http://schemas.openxmlformats.org/presentationml/2006/main">
  <p:tag name="TIMING" val="|1.7|17.1"/>
</p:tagLst>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1.potx" id="{460560F9-DB46-4C0D-9F85-D5208112B032}" vid="{DFC2F4F5-6A6C-4267-AF19-39B223E923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43930</TotalTime>
  <Words>1905</Words>
  <Application>Microsoft Macintosh PowerPoint</Application>
  <PresentationFormat>Custom</PresentationFormat>
  <Paragraphs>282</Paragraphs>
  <Slides>27</Slides>
  <Notes>17</Notes>
  <HiddenSlides>0</HiddenSlides>
  <MMClips>1</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Calibri Light</vt:lpstr>
      <vt:lpstr>Gill Sans MT</vt:lpstr>
      <vt:lpstr>Wingdings</vt:lpstr>
      <vt:lpstr>PNNL_Option_4</vt:lpstr>
      <vt:lpstr>Office Theme</vt:lpstr>
      <vt:lpstr>Equation</vt:lpstr>
      <vt:lpstr>PowerPoint Presentation</vt:lpstr>
      <vt:lpstr>PowerPoint Presentation</vt:lpstr>
      <vt:lpstr>PowerPoint Presentation</vt:lpstr>
      <vt:lpstr>PowerPoint Presentation</vt:lpstr>
      <vt:lpstr>PowerPoint Presentation</vt:lpstr>
      <vt:lpstr>Estimating Hurricane Intensity using Deep Neural Networks</vt:lpstr>
      <vt:lpstr>Testing Results on Year 2010-2017</vt:lpstr>
      <vt:lpstr>Next Steps: Add 3D (ocean) + Satellite</vt:lpstr>
      <vt:lpstr>Improving Radar Products with Machine Learning</vt:lpstr>
      <vt:lpstr>Using Unsupervised Machine Learning Models to Predict Anomalous Data Quality Periods</vt:lpstr>
      <vt:lpstr>Toy Example using AMF2-MAGIC KAZR Radar Reflectivities</vt:lpstr>
      <vt:lpstr>AMF2-MAGIC KAZR Toy Example</vt:lpstr>
      <vt:lpstr>Radar Super-Resolution Using a Convolutional Neural Network</vt:lpstr>
      <vt:lpstr>Validation Images</vt:lpstr>
      <vt:lpstr>Validation Statistics</vt:lpstr>
      <vt:lpstr>Extras</vt:lpstr>
      <vt:lpstr>PowerPoint Presentation</vt:lpstr>
      <vt:lpstr>PowerPoint Presentation</vt:lpstr>
      <vt:lpstr>Methodology</vt:lpstr>
      <vt:lpstr>Model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Disentangling ocean atmosphere interaction and its impact on sea ice loss</dc:title>
  <dc:creator>Garuba, Oluwayemi A</dc:creator>
  <cp:lastModifiedBy>Rasch, Philip J</cp:lastModifiedBy>
  <cp:revision>389</cp:revision>
  <dcterms:created xsi:type="dcterms:W3CDTF">2018-10-24T22:19:25Z</dcterms:created>
  <dcterms:modified xsi:type="dcterms:W3CDTF">2019-04-23T14:56:55Z</dcterms:modified>
</cp:coreProperties>
</file>