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686" r:id="rId2"/>
    <p:sldMasterId id="2147483687" r:id="rId3"/>
  </p:sldMasterIdLst>
  <p:notesMasterIdLst>
    <p:notesMasterId r:id="rId2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T Sans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523BCA-A20E-45CA-9CDE-9B13124CB51C}">
  <a:tblStyle styleId="{C1523BCA-A20E-45CA-9CDE-9B13124CB51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F81BD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F81BD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70" d="100"/>
          <a:sy n="170" d="100"/>
        </p:scale>
        <p:origin x="46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80a2e807b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80a2e807b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827fee5cb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827fee5cb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4c1ea36583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4c1ea36583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5827fee5c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5827fee5c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Remember inference is fast and can be run on CPU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56aa4472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56aa44723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6aa44723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56aa44723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56aa44723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56aa44723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81e833692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81e833692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4c301456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4c301456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4c1ea36583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g4c1ea36583_0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 </a:t>
            </a:r>
            <a:r>
              <a:rPr lang="en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hours, </a:t>
            </a:r>
            <a:r>
              <a:rPr lang="en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bits data, </a:t>
            </a:r>
            <a:r>
              <a:rPr lang="en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bands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Every </a:t>
            </a:r>
            <a:r>
              <a:rPr lang="en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minutes, </a:t>
            </a:r>
            <a:r>
              <a:rPr lang="en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bits data, </a:t>
            </a:r>
            <a:r>
              <a:rPr lang="en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bands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Remove the numbers just talk about the </a:t>
            </a:r>
            <a:r>
              <a:rPr lang="en"/>
              <a:t>magnitude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many forms of satellite data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Char char="•"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Radiances from infrared and microwave sounders on polar orbiters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Char char="•"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 and water vapor motion vectors from geostationary platforms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Char char="•"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winds from space-based scatterometers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g4c1ea36583_0_10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g4c1ea36583_0_107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c1ea3658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c1ea36583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spherical convolution --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c1ea36583_0_1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4c1ea36583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g4c1ea36583_0_138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c1ea36583_0_1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g4c1ea36583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g4c1ea36583_0_13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c1ea36583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c1ea36583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4c1ea36583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4c1ea36583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5827fee5cb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5827fee5cb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 1: GOES visible image showing two distinct fields of ShCu on either side of a boundary marked by the cirrus.  The red and yellow ellipses are idealized examples of what we desire the ML device to do automatically. Note the markedly different visual charact-eristics of the ShCu in the two ellipses.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5827fee5c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5827fee5c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" name="Google Shape;17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72050"/>
            <a:ext cx="914400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/>
          <p:nvPr/>
        </p:nvSpPr>
        <p:spPr>
          <a:xfrm>
            <a:off x="0" y="4886225"/>
            <a:ext cx="4076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NOAA - Earth System Research Laboratory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5067300" y="4886225"/>
            <a:ext cx="4076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April 24th, 2019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72050"/>
            <a:ext cx="914400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0" y="4886225"/>
            <a:ext cx="4076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NOAA - Earth System Research Laboratory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72050"/>
            <a:ext cx="914400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0" y="4886225"/>
            <a:ext cx="4076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NOAA - Earth System Research Laboratory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" name="Google Shape;2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72050"/>
            <a:ext cx="914400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 txBox="1"/>
          <p:nvPr/>
        </p:nvSpPr>
        <p:spPr>
          <a:xfrm>
            <a:off x="0" y="4886225"/>
            <a:ext cx="4076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NOAA - Earth System Research Laboratory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5067300" y="4886225"/>
            <a:ext cx="4076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April 24th, 2019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3" name="Google Shape;123;p2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6" name="Google Shape;136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7" name="Google Shape;13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8" name="Google Shape;138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72050"/>
            <a:ext cx="914400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8"/>
          <p:cNvSpPr txBox="1"/>
          <p:nvPr/>
        </p:nvSpPr>
        <p:spPr>
          <a:xfrm>
            <a:off x="0" y="4886225"/>
            <a:ext cx="4076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NOAA - Earth System Research Laboratory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3" name="Google Shape;143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4" name="Google Shape;14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72050"/>
            <a:ext cx="914400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9"/>
          <p:cNvSpPr txBox="1"/>
          <p:nvPr/>
        </p:nvSpPr>
        <p:spPr>
          <a:xfrm>
            <a:off x="0" y="4886225"/>
            <a:ext cx="4076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NOAA - Earth System Research Laboratory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0" name="Google Shape;150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5" name="Google Shape;155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1" name="Google Shape;161;p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2" name="Google Shape;162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5" name="Google Shape;16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9" name="Google Shape;169;p3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0" name="Google Shape;170;p3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1" name="Google Shape;17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74" name="Google Shape;174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7" name="Google Shape;177;p3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8" name="Google Shape;178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83" name="Google Shape;183;p3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87" name="Google Shape;187;p4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4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0" y="0"/>
            <a:ext cx="91440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0" y="4972050"/>
            <a:ext cx="914400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/>
        </p:nvSpPr>
        <p:spPr>
          <a:xfrm>
            <a:off x="0" y="4886225"/>
            <a:ext cx="4076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NOAA - Earth System Research Laboratory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2" name="Google Shape;12;p1"/>
          <p:cNvSpPr txBox="1"/>
          <p:nvPr/>
        </p:nvSpPr>
        <p:spPr>
          <a:xfrm>
            <a:off x="5067300" y="4886225"/>
            <a:ext cx="4076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April 24th, 2019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0" y="0"/>
            <a:ext cx="91440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4972050"/>
            <a:ext cx="914400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0" y="4886225"/>
            <a:ext cx="4076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NOAA - Earth System Research Laboratory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1" name="Google Shape;131;p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0" y="0"/>
            <a:ext cx="91440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0" y="4972050"/>
            <a:ext cx="914400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7"/>
          <p:cNvSpPr txBox="1"/>
          <p:nvPr/>
        </p:nvSpPr>
        <p:spPr>
          <a:xfrm>
            <a:off x="0" y="4886225"/>
            <a:ext cx="4076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NOAA - Earth System Research Laboratory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eras.i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Improving Processing and Extracting Value from Satellite Observations through Deep Learning</a:t>
            </a:r>
            <a:endParaRPr sz="3600" b="1"/>
          </a:p>
        </p:txBody>
      </p:sp>
      <p:sp>
        <p:nvSpPr>
          <p:cNvPr id="196" name="Google Shape;196;p4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Jebb Stewart</a:t>
            </a:r>
            <a:r>
              <a:rPr lang="en" sz="1800" baseline="30000">
                <a:solidFill>
                  <a:schemeClr val="dk1"/>
                </a:solidFill>
              </a:rPr>
              <a:t>*</a:t>
            </a:r>
            <a:r>
              <a:rPr lang="en" sz="1800">
                <a:solidFill>
                  <a:schemeClr val="dk1"/>
                </a:solidFill>
              </a:rPr>
              <a:t>, Christina Bonfanti</a:t>
            </a:r>
            <a:r>
              <a:rPr lang="en" sz="1800" baseline="30000">
                <a:solidFill>
                  <a:schemeClr val="dk1"/>
                </a:solidFill>
              </a:rPr>
              <a:t>**</a:t>
            </a:r>
            <a:r>
              <a:rPr lang="en" sz="1800">
                <a:solidFill>
                  <a:schemeClr val="dk1"/>
                </a:solidFill>
              </a:rPr>
              <a:t>, Isidora Jankov</a:t>
            </a:r>
            <a:r>
              <a:rPr lang="en" sz="1800" baseline="30000">
                <a:solidFill>
                  <a:schemeClr val="dk1"/>
                </a:solidFill>
              </a:rPr>
              <a:t>*</a:t>
            </a:r>
            <a:r>
              <a:rPr lang="en" sz="1800">
                <a:solidFill>
                  <a:schemeClr val="dk1"/>
                </a:solidFill>
              </a:rPr>
              <a:t>, Lidia Trailovic</a:t>
            </a:r>
            <a:r>
              <a:rPr lang="en" sz="1800" baseline="30000">
                <a:solidFill>
                  <a:schemeClr val="dk1"/>
                </a:solidFill>
              </a:rPr>
              <a:t>**</a:t>
            </a:r>
            <a:r>
              <a:rPr lang="en" sz="1800">
                <a:solidFill>
                  <a:schemeClr val="dk1"/>
                </a:solidFill>
              </a:rPr>
              <a:t>, Stevan Maksimovic</a:t>
            </a:r>
            <a:r>
              <a:rPr lang="en" sz="1800" baseline="30000">
                <a:solidFill>
                  <a:schemeClr val="dk1"/>
                </a:solidFill>
              </a:rPr>
              <a:t>*</a:t>
            </a:r>
            <a:r>
              <a:rPr lang="en" sz="1800">
                <a:solidFill>
                  <a:schemeClr val="dk1"/>
                </a:solidFill>
              </a:rPr>
              <a:t>, Mark Govett</a:t>
            </a:r>
            <a:endParaRPr sz="1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April 24th, 2019</a:t>
            </a:r>
            <a:endParaRPr sz="14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NOAA Earth System Research Laboratory (ESRL), Boulder, CO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Cooperative Institute for Research in the Atmosphere (CIRA)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**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Cooperative Institute for Research in Environmental Sciences (CIRES)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</p:txBody>
      </p:sp>
      <p:pic>
        <p:nvPicPr>
          <p:cNvPr id="197" name="Google Shape;19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72050"/>
            <a:ext cx="914400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1"/>
          <p:cNvSpPr txBox="1"/>
          <p:nvPr/>
        </p:nvSpPr>
        <p:spPr>
          <a:xfrm>
            <a:off x="0" y="4886225"/>
            <a:ext cx="4076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NOAA - Earth System Research Laboratory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00" name="Google Shape;200;p41"/>
          <p:cNvSpPr txBox="1"/>
          <p:nvPr/>
        </p:nvSpPr>
        <p:spPr>
          <a:xfrm>
            <a:off x="1274100" y="1867425"/>
            <a:ext cx="2649300" cy="3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0"/>
          <p:cNvSpPr txBox="1">
            <a:spLocks noGrp="1"/>
          </p:cNvSpPr>
          <p:nvPr>
            <p:ph type="body" idx="1"/>
          </p:nvPr>
        </p:nvSpPr>
        <p:spPr>
          <a:xfrm>
            <a:off x="5197550" y="473250"/>
            <a:ext cx="3891300" cy="3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Improved Smoke and Particulate Forecasting</a:t>
            </a:r>
            <a:endParaRPr b="1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Better than climatology, develop Fire Radiative Power algorithm based on atmospheric conditions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Filling Gaps when smoke or cloud obscure satellite detection of fires</a:t>
            </a:r>
            <a:endParaRPr sz="1400"/>
          </a:p>
        </p:txBody>
      </p:sp>
      <p:pic>
        <p:nvPicPr>
          <p:cNvPr id="286" name="Google Shape;286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25" y="944750"/>
            <a:ext cx="5010673" cy="325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0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5681" y="2632150"/>
            <a:ext cx="3815025" cy="235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Complex Networks</a:t>
            </a:r>
            <a:endParaRPr b="1"/>
          </a:p>
        </p:txBody>
      </p:sp>
      <p:sp>
        <p:nvSpPr>
          <p:cNvPr id="293" name="Google Shape;293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129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Convolutional layers good for data where neighboring points have some relation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Fully connected layers good for disjoint, distinct data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Combine both into single network </a:t>
            </a:r>
            <a:endParaRPr/>
          </a:p>
        </p:txBody>
      </p:sp>
      <p:pic>
        <p:nvPicPr>
          <p:cNvPr id="294" name="Google Shape;294;p51" descr="graph_large_attrs_key=_too_large_attrs&amp;limit_attr_size=1024&amp;run=.png"/>
          <p:cNvPicPr preferRelativeResize="0"/>
          <p:nvPr/>
        </p:nvPicPr>
        <p:blipFill rotWithShape="1">
          <a:blip r:embed="rId3">
            <a:alphaModFix/>
          </a:blip>
          <a:srcRect r="51508"/>
          <a:stretch/>
        </p:blipFill>
        <p:spPr>
          <a:xfrm>
            <a:off x="6397025" y="-5575"/>
            <a:ext cx="2753348" cy="5235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b="1">
                <a:solidFill>
                  <a:srgbClr val="222222"/>
                </a:solidFill>
                <a:highlight>
                  <a:schemeClr val="lt1"/>
                </a:highlight>
              </a:rPr>
              <a:t>Information on Training Compute Capability</a:t>
            </a:r>
            <a:endParaRPr b="1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700" b="1">
                <a:solidFill>
                  <a:srgbClr val="22222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NOAA High Performance Computing System</a:t>
            </a:r>
            <a:endParaRPr sz="2700" b="1">
              <a:solidFill>
                <a:srgbClr val="222222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700" b="1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52"/>
          <p:cNvSpPr txBox="1">
            <a:spLocks noGrp="1"/>
          </p:cNvSpPr>
          <p:nvPr>
            <p:ph type="body" idx="1"/>
          </p:nvPr>
        </p:nvSpPr>
        <p:spPr>
          <a:xfrm>
            <a:off x="311700" y="1762075"/>
            <a:ext cx="8520600" cy="18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Theia</a:t>
            </a:r>
            <a:endParaRPr b="1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en">
                <a:solidFill>
                  <a:srgbClr val="333333"/>
                </a:solidFill>
              </a:rPr>
              <a:t>100 nodes</a:t>
            </a:r>
            <a:endParaRPr>
              <a:solidFill>
                <a:srgbClr val="33333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en">
                <a:solidFill>
                  <a:srgbClr val="333333"/>
                </a:solidFill>
              </a:rPr>
              <a:t>Each node has two 10 core Haswell processors</a:t>
            </a:r>
            <a:endParaRPr>
              <a:solidFill>
                <a:srgbClr val="33333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en">
                <a:solidFill>
                  <a:srgbClr val="333333"/>
                </a:solidFill>
              </a:rPr>
              <a:t>Each node has 256 GB of memory</a:t>
            </a:r>
            <a:endParaRPr>
              <a:solidFill>
                <a:srgbClr val="33333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en">
                <a:solidFill>
                  <a:srgbClr val="333333"/>
                </a:solidFill>
              </a:rPr>
              <a:t>Each node has 8 Tesla P100 (Pascal) GPUs.</a:t>
            </a:r>
            <a:endParaRPr sz="1050">
              <a:solidFill>
                <a:srgbClr val="333333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</a:rPr>
              <a:t>16 GB Memory Each</a:t>
            </a:r>
            <a:endParaRPr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33333"/>
                </a:solidFill>
              </a:rPr>
              <a:t>** Effort funded by NOAA CIO Software Engineering for Novel Architectures (SENA)</a:t>
            </a:r>
            <a:endParaRPr sz="14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72050"/>
            <a:ext cx="914400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52"/>
          <p:cNvSpPr txBox="1"/>
          <p:nvPr/>
        </p:nvSpPr>
        <p:spPr>
          <a:xfrm>
            <a:off x="0" y="4886225"/>
            <a:ext cx="4076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NOAA - Earth System Research Laboratory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304" name="Google Shape;304;p52"/>
          <p:cNvSpPr txBox="1"/>
          <p:nvPr/>
        </p:nvSpPr>
        <p:spPr>
          <a:xfrm>
            <a:off x="5067300" y="4886225"/>
            <a:ext cx="4076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Training with Satellite Data</a:t>
            </a:r>
            <a:endParaRPr b="1"/>
          </a:p>
        </p:txBody>
      </p:sp>
      <p:graphicFrame>
        <p:nvGraphicFramePr>
          <p:cNvPr id="310" name="Google Shape;310;p53"/>
          <p:cNvGraphicFramePr/>
          <p:nvPr/>
        </p:nvGraphicFramePr>
        <p:xfrm>
          <a:off x="263741" y="2568155"/>
          <a:ext cx="8616525" cy="2228290"/>
        </p:xfrm>
        <a:graphic>
          <a:graphicData uri="http://schemas.openxmlformats.org/drawingml/2006/table">
            <a:tbl>
              <a:tblPr firstRow="1" bandRow="1">
                <a:noFill/>
                <a:tableStyleId>{C1523BCA-A20E-45CA-9CDE-9B13124CB51C}</a:tableStyleId>
              </a:tblPr>
              <a:tblGrid>
                <a:gridCol w="287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2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2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none" strike="noStrike" cap="none"/>
                        <a:t>CPU</a:t>
                      </a:r>
                      <a:endParaRPr sz="18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/>
                        <a:t>GPU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/>
                        <a:t>Hardware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/>
                        <a:t>Two 10 core Haswell Intel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/>
                        <a:t>8 Tesla (P100)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/>
                        <a:t>Training (per epoch)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/>
                        <a:t>11.5 hours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/>
                        <a:t>3 minutes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/>
                        <a:t>Complete training (~ 70 epochs)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/>
                        <a:t>~ 5 weeks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/>
                        <a:t>~ 3 hours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/>
                        <a:t>Inference for single input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/>
                        <a:t>1 second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/>
                        <a:t>40 milliseconds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1" name="Google Shape;311;p53"/>
          <p:cNvSpPr txBox="1"/>
          <p:nvPr/>
        </p:nvSpPr>
        <p:spPr>
          <a:xfrm>
            <a:off x="348625" y="1186925"/>
            <a:ext cx="8237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80000"/>
              </a:lnSpc>
              <a:spcBef>
                <a:spcPts val="96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PT Sans"/>
              <a:buChar char="●"/>
            </a:pPr>
            <a:r>
              <a:rPr lang="en">
                <a:solidFill>
                  <a:srgbClr val="404040"/>
                </a:solidFill>
                <a:latin typeface="PT Sans"/>
                <a:ea typeface="PT Sans"/>
                <a:cs typeface="PT Sans"/>
                <a:sym typeface="PT Sans"/>
              </a:rPr>
              <a:t>1024x512x3 (RGB Data)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PT Sans"/>
              <a:buChar char="●"/>
            </a:pPr>
            <a:r>
              <a:rPr lang="en">
                <a:solidFill>
                  <a:srgbClr val="404040"/>
                </a:solidFill>
                <a:latin typeface="PT Sans"/>
                <a:ea typeface="PT Sans"/>
                <a:cs typeface="PT Sans"/>
                <a:sym typeface="PT Sans"/>
              </a:rPr>
              <a:t>UNET neural network 24 convolutional layers (6 down, 6 up) developed with Keras</a:t>
            </a:r>
            <a:endParaRPr>
              <a:solidFill>
                <a:srgbClr val="40404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PT Sans"/>
              <a:buChar char="●"/>
            </a:pPr>
            <a:r>
              <a:rPr lang="en">
                <a:solidFill>
                  <a:srgbClr val="404040"/>
                </a:solidFill>
                <a:latin typeface="PT Sans"/>
                <a:ea typeface="PT Sans"/>
                <a:cs typeface="PT Sans"/>
                <a:sym typeface="PT Sans"/>
              </a:rPr>
              <a:t>2.6 GB memory per image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What Impacts Training</a:t>
            </a:r>
            <a:endParaRPr b="1"/>
          </a:p>
        </p:txBody>
      </p:sp>
      <p:sp>
        <p:nvSpPr>
          <p:cNvPr id="317" name="Google Shape;317;p54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en">
                <a:solidFill>
                  <a:srgbClr val="333333"/>
                </a:solidFill>
              </a:rPr>
              <a:t>Size of input</a:t>
            </a:r>
            <a:endParaRPr>
              <a:solidFill>
                <a:srgbClr val="333333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</a:rPr>
              <a:t>Data dimensions (ie width and height)</a:t>
            </a:r>
            <a:endParaRPr>
              <a:solidFill>
                <a:srgbClr val="333333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</a:rPr>
              <a:t>Channels or different data combinations</a:t>
            </a:r>
            <a:endParaRPr>
              <a:solidFill>
                <a:srgbClr val="333333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</a:rPr>
              <a:t>Training/validation dataset size</a:t>
            </a:r>
            <a:endParaRPr>
              <a:solidFill>
                <a:srgbClr val="333333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en">
                <a:solidFill>
                  <a:srgbClr val="333333"/>
                </a:solidFill>
              </a:rPr>
              <a:t>Neural Network Layers</a:t>
            </a:r>
            <a:endParaRPr>
              <a:solidFill>
                <a:srgbClr val="333333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</a:rPr>
              <a:t>Type: Dense vs Convolutional vs Recurrent</a:t>
            </a:r>
            <a:endParaRPr>
              <a:solidFill>
                <a:srgbClr val="333333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</a:rPr>
              <a:t>Hyperparameter selection</a:t>
            </a:r>
            <a:endParaRPr>
              <a:solidFill>
                <a:srgbClr val="333333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</a:rPr>
              <a:t>Number of layers</a:t>
            </a:r>
            <a:endParaRPr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33333"/>
                </a:solidFill>
              </a:rPr>
              <a:t>* Not a complete list</a:t>
            </a:r>
            <a:endParaRPr sz="1400">
              <a:solidFill>
                <a:srgbClr val="333333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Why Performance Matters</a:t>
            </a:r>
            <a:endParaRPr b="1"/>
          </a:p>
        </p:txBody>
      </p:sp>
      <p:sp>
        <p:nvSpPr>
          <p:cNvPr id="323" name="Google Shape;323;p55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en">
                <a:solidFill>
                  <a:srgbClr val="333333"/>
                </a:solidFill>
              </a:rPr>
              <a:t>Tweaking Neural Network</a:t>
            </a:r>
            <a:endParaRPr>
              <a:solidFill>
                <a:srgbClr val="333333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</a:rPr>
              <a:t>Adding/Removing Layers</a:t>
            </a:r>
            <a:endParaRPr>
              <a:solidFill>
                <a:srgbClr val="333333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</a:rPr>
              <a:t>Changing Layer Types (Convolutional, Fully Connected, etc…)</a:t>
            </a:r>
            <a:endParaRPr>
              <a:solidFill>
                <a:srgbClr val="333333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</a:rPr>
              <a:t>Changing Hyperparameters (Kernel Size, etc..)</a:t>
            </a:r>
            <a:endParaRPr>
              <a:solidFill>
                <a:srgbClr val="333333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en">
                <a:solidFill>
                  <a:srgbClr val="333333"/>
                </a:solidFill>
              </a:rPr>
              <a:t>Reprocessing Data</a:t>
            </a:r>
            <a:endParaRPr>
              <a:solidFill>
                <a:srgbClr val="333333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</a:rPr>
              <a:t>Adding new observations</a:t>
            </a:r>
            <a:endParaRPr>
              <a:solidFill>
                <a:srgbClr val="333333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</a:rPr>
              <a:t>Adding new type of data</a:t>
            </a:r>
            <a:endParaRPr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>
              <a:solidFill>
                <a:srgbClr val="33333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333333"/>
                </a:solidFill>
              </a:rPr>
              <a:t>Waiting a weeks or more is not efficient use of time</a:t>
            </a:r>
            <a:endParaRPr sz="1400" i="1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33333"/>
                </a:solidFill>
              </a:rPr>
              <a:t>Hyperparameter Search (many different permutations)</a:t>
            </a:r>
            <a:endParaRPr sz="1400">
              <a:solidFill>
                <a:srgbClr val="333333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Questions?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Jebb.Q.Stewart@noaa.gov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100" y="1"/>
            <a:ext cx="5143524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57"/>
          <p:cNvSpPr txBox="1"/>
          <p:nvPr/>
        </p:nvSpPr>
        <p:spPr>
          <a:xfrm>
            <a:off x="7997025" y="4853825"/>
            <a:ext cx="11316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Prediction</a:t>
            </a:r>
            <a:endParaRPr b="1"/>
          </a:p>
        </p:txBody>
      </p:sp>
      <p:sp>
        <p:nvSpPr>
          <p:cNvPr id="335" name="Google Shape;335;p57"/>
          <p:cNvSpPr txBox="1"/>
          <p:nvPr/>
        </p:nvSpPr>
        <p:spPr>
          <a:xfrm>
            <a:off x="8227425" y="2179900"/>
            <a:ext cx="9012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Truth</a:t>
            </a:r>
            <a:endParaRPr b="1"/>
          </a:p>
        </p:txBody>
      </p:sp>
      <p:sp>
        <p:nvSpPr>
          <p:cNvPr id="336" name="Google Shape;336;p57"/>
          <p:cNvSpPr txBox="1">
            <a:spLocks noGrp="1"/>
          </p:cNvSpPr>
          <p:nvPr>
            <p:ph type="title"/>
          </p:nvPr>
        </p:nvSpPr>
        <p:spPr>
          <a:xfrm>
            <a:off x="19050" y="731050"/>
            <a:ext cx="3361200" cy="3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Segmentation with Fully Connected Network</a:t>
            </a:r>
            <a:endParaRPr/>
          </a:p>
        </p:txBody>
      </p:sp>
      <p:sp>
        <p:nvSpPr>
          <p:cNvPr id="337" name="Google Shape;337;p57"/>
          <p:cNvSpPr txBox="1"/>
          <p:nvPr/>
        </p:nvSpPr>
        <p:spPr>
          <a:xfrm>
            <a:off x="6875" y="4509225"/>
            <a:ext cx="35868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Water Vapor GOES-15</a:t>
            </a:r>
            <a:endParaRPr sz="1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4236" y="1104524"/>
            <a:ext cx="3255596" cy="365174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" sz="3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Challenge – </a:t>
            </a:r>
            <a:r>
              <a:rPr lang="en" b="1"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3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ata </a:t>
            </a:r>
            <a:r>
              <a:rPr lang="en" b="1"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3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ssimilation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4985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</a:t>
            </a:r>
            <a:r>
              <a:rPr lang="en"/>
              <a:t>are</a:t>
            </a:r>
            <a:r>
              <a:rPr lang="en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far more satellite data than can be assimilated into the models</a:t>
            </a:r>
            <a:endParaRPr/>
          </a:p>
          <a:p>
            <a: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present, we use only ~3% of the available satellite data</a:t>
            </a:r>
            <a:endParaRPr/>
          </a:p>
          <a:p>
            <a: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Next generation Geostationary Satellites (GOES-16, GOES-</a:t>
            </a:r>
            <a:r>
              <a:rPr lang="en">
                <a:solidFill>
                  <a:srgbClr val="000000"/>
                </a:solidFill>
                <a:highlight>
                  <a:srgbClr val="FFFFFF"/>
                </a:highlight>
              </a:rPr>
              <a:t>17</a:t>
            </a:r>
            <a:r>
              <a:rPr lang="en" sz="21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>
                <a:solidFill>
                  <a:srgbClr val="000000"/>
                </a:solidFill>
                <a:highlight>
                  <a:srgbClr val="FFFFFF"/>
                </a:highlight>
              </a:rPr>
              <a:t>Order of magnitude increase in </a:t>
            </a:r>
            <a:r>
              <a:rPr lang="en" sz="1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data</a:t>
            </a:r>
            <a:r>
              <a:rPr lang="en">
                <a:solidFill>
                  <a:srgbClr val="000000"/>
                </a:solidFill>
                <a:highlight>
                  <a:srgbClr val="FFFFFF"/>
                </a:highlight>
              </a:rPr>
              <a:t> volume</a:t>
            </a:r>
            <a:r>
              <a:rPr lang="en" sz="18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!!</a:t>
            </a:r>
            <a:endParaRPr sz="18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highlight>
                  <a:srgbClr val="FFFFFF"/>
                </a:highlight>
              </a:rPr>
              <a:t>Goal - Improve quality of selected data</a:t>
            </a:r>
            <a:endParaRPr b="1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177800" marR="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21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210" name="Google Shape;210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11" name="Google Shape;211;p42"/>
          <p:cNvSpPr/>
          <p:nvPr/>
        </p:nvSpPr>
        <p:spPr>
          <a:xfrm>
            <a:off x="6852956" y="2177717"/>
            <a:ext cx="534300" cy="1973400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42"/>
          <p:cNvSpPr/>
          <p:nvPr/>
        </p:nvSpPr>
        <p:spPr>
          <a:xfrm>
            <a:off x="6898296" y="1740919"/>
            <a:ext cx="443753" cy="383241"/>
          </a:xfrm>
          <a:prstGeom prst="flowChartMerge">
            <a:avLst/>
          </a:prstGeom>
          <a:solidFill>
            <a:srgbClr val="00B0F0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b="1">
                <a:solidFill>
                  <a:srgbClr val="222222"/>
                </a:solidFill>
                <a:highlight>
                  <a:schemeClr val="lt1"/>
                </a:highlight>
              </a:rPr>
              <a:t>Regions of Interest (ROI’s)</a:t>
            </a:r>
            <a:endParaRPr b="1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700" b="1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43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8520600" cy="18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Use deep learning object detection to identify areas of atmospheric instability from satellite observation data.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Focus the extraction of observations on these regions of interest.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72050"/>
            <a:ext cx="914400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3"/>
          <p:cNvSpPr txBox="1"/>
          <p:nvPr/>
        </p:nvSpPr>
        <p:spPr>
          <a:xfrm>
            <a:off x="0" y="4886225"/>
            <a:ext cx="4076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NOAA - Earth System Research Laboratory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22" name="Google Shape;222;p43"/>
          <p:cNvSpPr txBox="1"/>
          <p:nvPr/>
        </p:nvSpPr>
        <p:spPr>
          <a:xfrm>
            <a:off x="5067300" y="4886225"/>
            <a:ext cx="4076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</a:endParaRPr>
          </a:p>
        </p:txBody>
      </p:sp>
      <p:sp>
        <p:nvSpPr>
          <p:cNvPr id="223" name="Google Shape;223;p43"/>
          <p:cNvSpPr txBox="1"/>
          <p:nvPr/>
        </p:nvSpPr>
        <p:spPr>
          <a:xfrm>
            <a:off x="445775" y="4334975"/>
            <a:ext cx="5990400" cy="13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224" name="Google Shape;224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3424" y="2749924"/>
            <a:ext cx="2730200" cy="221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3"/>
          <p:cNvSpPr txBox="1"/>
          <p:nvPr/>
        </p:nvSpPr>
        <p:spPr>
          <a:xfrm>
            <a:off x="311700" y="2016350"/>
            <a:ext cx="5990400" cy="22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22222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Identify other important phenomena for forecasting from satellite data:</a:t>
            </a:r>
            <a:endParaRPr sz="1800">
              <a:solidFill>
                <a:srgbClr val="222222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Calibri"/>
              <a:buChar char="○"/>
            </a:pPr>
            <a:r>
              <a:rPr lang="en" sz="1400">
                <a:solidFill>
                  <a:srgbClr val="22222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convective instability</a:t>
            </a:r>
            <a:endParaRPr sz="1400">
              <a:solidFill>
                <a:srgbClr val="222222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Calibri"/>
              <a:buChar char="○"/>
            </a:pPr>
            <a:r>
              <a:rPr lang="en" sz="1400">
                <a:solidFill>
                  <a:srgbClr val="22222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baroclinic instability</a:t>
            </a:r>
            <a:endParaRPr sz="1400">
              <a:solidFill>
                <a:srgbClr val="222222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Calibri"/>
              <a:buChar char="○"/>
            </a:pPr>
            <a:r>
              <a:rPr lang="en" sz="1400">
                <a:solidFill>
                  <a:srgbClr val="22222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convective initiation</a:t>
            </a:r>
            <a:endParaRPr sz="1400">
              <a:solidFill>
                <a:srgbClr val="222222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4937" y="2846306"/>
            <a:ext cx="1690942" cy="1874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4"/>
          <p:cNvSpPr txBox="1">
            <a:spLocks noGrp="1"/>
          </p:cNvSpPr>
          <p:nvPr>
            <p:ph type="title"/>
          </p:nvPr>
        </p:nvSpPr>
        <p:spPr>
          <a:xfrm>
            <a:off x="5524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" sz="2800" b="1">
                <a:latin typeface="Arial"/>
                <a:ea typeface="Arial"/>
                <a:cs typeface="Arial"/>
                <a:sym typeface="Arial"/>
              </a:rPr>
              <a:t>Using Satellite Data for Training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4"/>
          <p:cNvSpPr txBox="1">
            <a:spLocks noGrp="1"/>
          </p:cNvSpPr>
          <p:nvPr>
            <p:ph type="body" idx="1"/>
          </p:nvPr>
        </p:nvSpPr>
        <p:spPr>
          <a:xfrm>
            <a:off x="628650" y="1369225"/>
            <a:ext cx="53274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Water Vapor Channel from GOES 10 through 15</a:t>
            </a:r>
            <a:endParaRPr sz="1800"/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Storm centers from IBTracks Dataset</a:t>
            </a:r>
            <a:endParaRPr sz="1800"/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Trained 2010-2013, validated 2014, test 2015</a:t>
            </a:r>
            <a:endParaRPr sz="1800"/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Images resized and cropped to 1024x512</a:t>
            </a:r>
            <a:endParaRPr sz="1800"/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Image segmentation 25x25 pixel box segmentation centered on storm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Only use storms classified as Tropical Storm or greater on Saffir Simpson Scale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34 knots and above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34" name="Google Shape;23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6850" y="3437000"/>
            <a:ext cx="2889199" cy="16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6850" y="1760600"/>
            <a:ext cx="2889199" cy="16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6850" y="84200"/>
            <a:ext cx="2889199" cy="16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4"/>
          <p:cNvSpPr txBox="1"/>
          <p:nvPr/>
        </p:nvSpPr>
        <p:spPr>
          <a:xfrm>
            <a:off x="8000225" y="1397525"/>
            <a:ext cx="9825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</a:rPr>
              <a:t>Input</a:t>
            </a:r>
            <a:endParaRPr sz="1000" b="1">
              <a:solidFill>
                <a:srgbClr val="FFFFFF"/>
              </a:solidFill>
            </a:endParaRPr>
          </a:p>
        </p:txBody>
      </p:sp>
      <p:sp>
        <p:nvSpPr>
          <p:cNvPr id="238" name="Google Shape;238;p44"/>
          <p:cNvSpPr txBox="1"/>
          <p:nvPr/>
        </p:nvSpPr>
        <p:spPr>
          <a:xfrm>
            <a:off x="7545425" y="3088775"/>
            <a:ext cx="14373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</a:rPr>
              <a:t>Labeled Data</a:t>
            </a:r>
            <a:endParaRPr sz="10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5"/>
          <p:cNvSpPr txBox="1">
            <a:spLocks noGrp="1"/>
          </p:cNvSpPr>
          <p:nvPr>
            <p:ph type="title"/>
          </p:nvPr>
        </p:nvSpPr>
        <p:spPr>
          <a:xfrm>
            <a:off x="476250" y="4262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" sz="2800" b="1">
                <a:latin typeface="Arial"/>
                <a:ea typeface="Arial"/>
                <a:cs typeface="Arial"/>
                <a:sym typeface="Arial"/>
              </a:rPr>
              <a:t>Deep Learning Development for Image Segmentation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45"/>
          <p:cNvSpPr txBox="1">
            <a:spLocks noGrp="1"/>
          </p:cNvSpPr>
          <p:nvPr>
            <p:ph type="body" idx="1"/>
          </p:nvPr>
        </p:nvSpPr>
        <p:spPr>
          <a:xfrm>
            <a:off x="628650" y="1369225"/>
            <a:ext cx="4807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Keras</a:t>
            </a:r>
            <a:endParaRPr sz="1800"/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https://keras.io</a:t>
            </a:r>
            <a:endParaRPr sz="1800"/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High Level Deep Learning Library using Google Tensorflow under the hood</a:t>
            </a:r>
            <a:endParaRPr sz="18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Unet - Deep Neural Network</a:t>
            </a:r>
            <a:endParaRPr sz="1800"/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Links larger features before compression with smaller features after compression</a:t>
            </a:r>
            <a:endParaRPr sz="1800"/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Commonly seen in image segmentation challenges on Kaggle.com</a:t>
            </a:r>
            <a:endParaRPr sz="18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46" name="Google Shape;24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0325" y="1403425"/>
            <a:ext cx="3845476" cy="25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6"/>
          <p:cNvSpPr/>
          <p:nvPr/>
        </p:nvSpPr>
        <p:spPr>
          <a:xfrm>
            <a:off x="-64150" y="-31100"/>
            <a:ext cx="9400500" cy="52056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3" name="Google Shape;253;p46"/>
          <p:cNvCxnSpPr/>
          <p:nvPr/>
        </p:nvCxnSpPr>
        <p:spPr>
          <a:xfrm>
            <a:off x="-43500" y="2569650"/>
            <a:ext cx="3482806" cy="205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46"/>
          <p:cNvSpPr txBox="1"/>
          <p:nvPr/>
        </p:nvSpPr>
        <p:spPr>
          <a:xfrm>
            <a:off x="330025" y="950650"/>
            <a:ext cx="21846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Manual Labels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5" name="Google Shape;255;p46"/>
          <p:cNvSpPr txBox="1"/>
          <p:nvPr/>
        </p:nvSpPr>
        <p:spPr>
          <a:xfrm>
            <a:off x="330025" y="3556450"/>
            <a:ext cx="21846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Automatic Labels from Trained Neural Network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" name="satellite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9306" y="-31100"/>
            <a:ext cx="51435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7"/>
          <p:cNvPicPr preferRelativeResize="0"/>
          <p:nvPr/>
        </p:nvPicPr>
        <p:blipFill rotWithShape="1">
          <a:blip r:embed="rId3">
            <a:alphaModFix/>
          </a:blip>
          <a:srcRect t="4942" b="6002"/>
          <a:stretch/>
        </p:blipFill>
        <p:spPr>
          <a:xfrm>
            <a:off x="5585063" y="1037362"/>
            <a:ext cx="3472406" cy="372043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b="1">
                <a:solidFill>
                  <a:srgbClr val="222222"/>
                </a:solidFill>
                <a:highlight>
                  <a:schemeClr val="lt1"/>
                </a:highlight>
              </a:rPr>
              <a:t>Other Deep Learning Applications</a:t>
            </a:r>
            <a:endParaRPr b="1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700" b="1"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47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5735700" cy="18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22222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Soil Moisture from Satellite Radiances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Use machine learning to correlate radiances from GOES-16 ABI to generate soil moisture product for model assimilation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22222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Working with CIRA, Kyle Hilburn and Steve Miller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972050"/>
            <a:ext cx="914400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7"/>
          <p:cNvSpPr txBox="1"/>
          <p:nvPr/>
        </p:nvSpPr>
        <p:spPr>
          <a:xfrm>
            <a:off x="0" y="4886225"/>
            <a:ext cx="4076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NOAA - Earth System Research Laboratory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66" name="Google Shape;266;p47"/>
          <p:cNvSpPr txBox="1"/>
          <p:nvPr/>
        </p:nvSpPr>
        <p:spPr>
          <a:xfrm>
            <a:off x="5067300" y="4886225"/>
            <a:ext cx="40767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</a:endParaRPr>
          </a:p>
        </p:txBody>
      </p:sp>
      <p:sp>
        <p:nvSpPr>
          <p:cNvPr id="267" name="Google Shape;267;p47"/>
          <p:cNvSpPr txBox="1"/>
          <p:nvPr/>
        </p:nvSpPr>
        <p:spPr>
          <a:xfrm>
            <a:off x="445775" y="4334975"/>
            <a:ext cx="5990400" cy="13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8"/>
          <p:cNvSpPr txBox="1">
            <a:spLocks noGrp="1"/>
          </p:cNvSpPr>
          <p:nvPr>
            <p:ph type="body" idx="1"/>
          </p:nvPr>
        </p:nvSpPr>
        <p:spPr>
          <a:xfrm>
            <a:off x="4332825" y="827925"/>
            <a:ext cx="4710900" cy="37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Classification for Process Oriented Verification</a:t>
            </a: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Grouping similar homogeneous and high purity areas of atmospheric conditions for future evaluation of model performance</a:t>
            </a:r>
            <a:endParaRPr/>
          </a:p>
        </p:txBody>
      </p:sp>
      <p:pic>
        <p:nvPicPr>
          <p:cNvPr id="273" name="Google Shape;27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754400"/>
            <a:ext cx="4000500" cy="40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75" y="727775"/>
            <a:ext cx="5329499" cy="389942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9"/>
          <p:cNvSpPr txBox="1"/>
          <p:nvPr/>
        </p:nvSpPr>
        <p:spPr>
          <a:xfrm>
            <a:off x="5413675" y="2220825"/>
            <a:ext cx="3730200" cy="20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Partnership with Taiwan Central Weather Bureau (CWB)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 - Neural Network for Automatic Detection and Labeling of Convection Initiation Areas</a:t>
            </a:r>
            <a:endParaRPr/>
          </a:p>
        </p:txBody>
      </p:sp>
      <p:sp>
        <p:nvSpPr>
          <p:cNvPr id="280" name="Google Shape;280;p49"/>
          <p:cNvSpPr txBox="1"/>
          <p:nvPr/>
        </p:nvSpPr>
        <p:spPr>
          <a:xfrm>
            <a:off x="5413675" y="582925"/>
            <a:ext cx="3730200" cy="15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Convection Initiation from Satellite Observations</a:t>
            </a:r>
            <a:endParaRPr sz="1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815</Words>
  <Application>Microsoft Office PowerPoint</Application>
  <PresentationFormat>On-screen Show (16:9)</PresentationFormat>
  <Paragraphs>143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Times New Roman</vt:lpstr>
      <vt:lpstr>Calibri</vt:lpstr>
      <vt:lpstr>PT Sans</vt:lpstr>
      <vt:lpstr>Arial</vt:lpstr>
      <vt:lpstr>Simple Light</vt:lpstr>
      <vt:lpstr>Simple Light</vt:lpstr>
      <vt:lpstr>Simple Light</vt:lpstr>
      <vt:lpstr>Improving Processing and Extracting Value from Satellite Observations through Deep Learning</vt:lpstr>
      <vt:lpstr>Challenge – Data Assimilation</vt:lpstr>
      <vt:lpstr>Regions of Interest (ROI’s) </vt:lpstr>
      <vt:lpstr>Using Satellite Data for Training</vt:lpstr>
      <vt:lpstr>Deep Learning Development for Image Segmentation</vt:lpstr>
      <vt:lpstr>PowerPoint Presentation</vt:lpstr>
      <vt:lpstr>Other Deep Learning Applications </vt:lpstr>
      <vt:lpstr>PowerPoint Presentation</vt:lpstr>
      <vt:lpstr>PowerPoint Presentation</vt:lpstr>
      <vt:lpstr>PowerPoint Presentation</vt:lpstr>
      <vt:lpstr>Complex Networks</vt:lpstr>
      <vt:lpstr>Information on Training Compute Capability NOAA High Performance Computing System </vt:lpstr>
      <vt:lpstr>Training with Satellite Data</vt:lpstr>
      <vt:lpstr>What Impacts Training</vt:lpstr>
      <vt:lpstr>Why Performance Matters</vt:lpstr>
      <vt:lpstr>Questions?  Jebb.Q.Stewart@noaa.gov   </vt:lpstr>
      <vt:lpstr>Segmentation with Fully Connected Network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Processing and Extracting Value from Satellite Observations through Deep Learning</dc:title>
  <cp:lastModifiedBy>Jebb Q. Stewart</cp:lastModifiedBy>
  <cp:revision>1</cp:revision>
  <dcterms:modified xsi:type="dcterms:W3CDTF">2019-04-23T15:39:22Z</dcterms:modified>
</cp:coreProperties>
</file>