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07" r:id="rId3"/>
    <p:sldId id="257" r:id="rId4"/>
    <p:sldId id="258" r:id="rId5"/>
    <p:sldId id="311" r:id="rId6"/>
    <p:sldId id="260" r:id="rId7"/>
    <p:sldId id="268" r:id="rId8"/>
    <p:sldId id="269" r:id="rId9"/>
    <p:sldId id="275" r:id="rId10"/>
    <p:sldId id="276" r:id="rId11"/>
    <p:sldId id="277" r:id="rId12"/>
    <p:sldId id="278" r:id="rId13"/>
    <p:sldId id="280" r:id="rId14"/>
    <p:sldId id="286" r:id="rId15"/>
    <p:sldId id="310" r:id="rId16"/>
    <p:sldId id="288" r:id="rId17"/>
    <p:sldId id="289" r:id="rId18"/>
    <p:sldId id="290" r:id="rId19"/>
    <p:sldId id="291" r:id="rId20"/>
    <p:sldId id="298" r:id="rId21"/>
    <p:sldId id="312" r:id="rId22"/>
    <p:sldId id="299" r:id="rId23"/>
    <p:sldId id="264" r:id="rId24"/>
    <p:sldId id="267" r:id="rId25"/>
    <p:sldId id="282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-342" y="-18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3847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C548-8326-4767-9F4B-6EBAE3EAAC15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979" y="13073062"/>
            <a:ext cx="490518" cy="482823"/>
          </a:xfrm>
        </p:spPr>
        <p:txBody>
          <a:bodyPr/>
          <a:lstStyle/>
          <a:p>
            <a:fld id="{C7609725-150E-EF44-94CA-E1D7EF87D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6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4.png"/><Relationship Id="rId7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5" Type="http://schemas.openxmlformats.org/officeDocument/2006/relationships/image" Target="../media/image111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0.png"/><Relationship Id="rId7" Type="http://schemas.openxmlformats.org/officeDocument/2006/relationships/image" Target="../media/image100.png"/><Relationship Id="rId12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11" Type="http://schemas.openxmlformats.org/officeDocument/2006/relationships/image" Target="../media/image150.png"/><Relationship Id="rId5" Type="http://schemas.openxmlformats.org/officeDocument/2006/relationships/image" Target="../media/image120.png"/><Relationship Id="rId10" Type="http://schemas.openxmlformats.org/officeDocument/2006/relationships/image" Target="../media/image15.png"/><Relationship Id="rId4" Type="http://schemas.openxmlformats.org/officeDocument/2006/relationships/image" Target="../media/image60.png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0.png"/><Relationship Id="rId3" Type="http://schemas.openxmlformats.org/officeDocument/2006/relationships/image" Target="../media/image80.png"/><Relationship Id="rId7" Type="http://schemas.openxmlformats.org/officeDocument/2006/relationships/image" Target="../media/image16.png"/><Relationship Id="rId12" Type="http://schemas.openxmlformats.org/officeDocument/2006/relationships/image" Target="../media/image1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60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50.png"/><Relationship Id="rId9" Type="http://schemas.openxmlformats.org/officeDocument/2006/relationships/image" Target="../media/image17.png"/><Relationship Id="rId1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"/>
          <p:cNvSpPr/>
          <p:nvPr/>
        </p:nvSpPr>
        <p:spPr>
          <a:xfrm>
            <a:off x="1193840" y="277582"/>
            <a:ext cx="21678508" cy="12507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0" y="21600"/>
                </a:moveTo>
                <a:lnTo>
                  <a:pt x="21090" y="21600"/>
                </a:lnTo>
                <a:cubicBezTo>
                  <a:pt x="21236" y="21600"/>
                  <a:pt x="21310" y="21600"/>
                  <a:pt x="21389" y="21537"/>
                </a:cubicBezTo>
                <a:cubicBezTo>
                  <a:pt x="21476" y="21458"/>
                  <a:pt x="21544" y="21286"/>
                  <a:pt x="21575" y="21068"/>
                </a:cubicBezTo>
                <a:cubicBezTo>
                  <a:pt x="21600" y="20869"/>
                  <a:pt x="21600" y="20682"/>
                  <a:pt x="21600" y="20307"/>
                </a:cubicBezTo>
                <a:lnTo>
                  <a:pt x="21600" y="1287"/>
                </a:lnTo>
                <a:cubicBezTo>
                  <a:pt x="21600" y="918"/>
                  <a:pt x="21600" y="731"/>
                  <a:pt x="21575" y="532"/>
                </a:cubicBezTo>
                <a:cubicBezTo>
                  <a:pt x="21544" y="314"/>
                  <a:pt x="21476" y="142"/>
                  <a:pt x="21389" y="63"/>
                </a:cubicBezTo>
                <a:cubicBezTo>
                  <a:pt x="21310" y="0"/>
                  <a:pt x="21236" y="0"/>
                  <a:pt x="21087" y="0"/>
                </a:cubicBezTo>
                <a:lnTo>
                  <a:pt x="510" y="0"/>
                </a:lnTo>
                <a:cubicBezTo>
                  <a:pt x="364" y="0"/>
                  <a:pt x="290" y="0"/>
                  <a:pt x="211" y="63"/>
                </a:cubicBezTo>
                <a:cubicBezTo>
                  <a:pt x="124" y="142"/>
                  <a:pt x="56" y="314"/>
                  <a:pt x="25" y="532"/>
                </a:cubicBezTo>
                <a:cubicBezTo>
                  <a:pt x="0" y="731"/>
                  <a:pt x="0" y="918"/>
                  <a:pt x="0" y="1293"/>
                </a:cubicBezTo>
                <a:lnTo>
                  <a:pt x="0" y="20313"/>
                </a:lnTo>
                <a:cubicBezTo>
                  <a:pt x="0" y="20682"/>
                  <a:pt x="0" y="20869"/>
                  <a:pt x="25" y="21068"/>
                </a:cubicBezTo>
                <a:cubicBezTo>
                  <a:pt x="56" y="21286"/>
                  <a:pt x="124" y="21458"/>
                  <a:pt x="211" y="21537"/>
                </a:cubicBezTo>
                <a:cubicBezTo>
                  <a:pt x="290" y="21600"/>
                  <a:pt x="364" y="21600"/>
                  <a:pt x="51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u="sng" dirty="0"/>
          </a:p>
        </p:txBody>
      </p:sp>
      <p:sp>
        <p:nvSpPr>
          <p:cNvPr id="130" name="Jaideep Pathak…"/>
          <p:cNvSpPr txBox="1">
            <a:spLocks noGrp="1"/>
          </p:cNvSpPr>
          <p:nvPr>
            <p:ph type="subTitle" sz="quarter" idx="1"/>
          </p:nvPr>
        </p:nvSpPr>
        <p:spPr>
          <a:xfrm>
            <a:off x="1511652" y="6488056"/>
            <a:ext cx="21360696" cy="5101052"/>
          </a:xfrm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FE4A4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b="1" dirty="0" smtClean="0">
                <a:solidFill>
                  <a:schemeClr val="tx1"/>
                </a:solidFill>
              </a:rPr>
              <a:t>Edward Ott</a:t>
            </a:r>
            <a:endParaRPr b="1" dirty="0">
              <a:solidFill>
                <a:schemeClr val="tx1"/>
              </a:solidFill>
            </a:endParaRPr>
          </a:p>
          <a:p>
            <a:pPr algn="l">
              <a:defRPr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dirty="0">
                <a:solidFill>
                  <a:schemeClr val="tx1"/>
                </a:solidFill>
              </a:rPr>
              <a:t>University of Maryland, College </a:t>
            </a:r>
            <a:r>
              <a:rPr b="1" dirty="0" smtClean="0">
                <a:solidFill>
                  <a:schemeClr val="tx1"/>
                </a:solidFill>
              </a:rPr>
              <a:t>Park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>
              <a:defRPr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defRPr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000" b="1" dirty="0" smtClean="0">
                <a:solidFill>
                  <a:srgbClr val="0070C0"/>
                </a:solidFill>
              </a:rPr>
              <a:t>Other team members: Brian Hunt, </a:t>
            </a:r>
            <a:r>
              <a:rPr lang="en-US" sz="4000" b="1" dirty="0" err="1" smtClean="0">
                <a:solidFill>
                  <a:srgbClr val="0070C0"/>
                </a:solidFill>
              </a:rPr>
              <a:t>Istvan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Szunyogh</a:t>
            </a:r>
            <a:r>
              <a:rPr lang="en-US" sz="4000" b="1" dirty="0" smtClean="0">
                <a:solidFill>
                  <a:srgbClr val="0070C0"/>
                </a:solidFill>
              </a:rPr>
              <a:t>, Michelle Girvan, Andrew </a:t>
            </a:r>
            <a:r>
              <a:rPr lang="en-US" sz="4000" b="1" dirty="0" err="1" smtClean="0">
                <a:solidFill>
                  <a:srgbClr val="0070C0"/>
                </a:solidFill>
              </a:rPr>
              <a:t>Pomerance</a:t>
            </a:r>
            <a:r>
              <a:rPr lang="en-US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</a:rPr>
              <a:t>Jaideep</a:t>
            </a:r>
            <a:r>
              <a:rPr lang="en-US" sz="4000" b="1" dirty="0" smtClean="0">
                <a:solidFill>
                  <a:srgbClr val="0070C0"/>
                </a:solidFill>
              </a:rPr>
              <a:t> Pathak, Alex </a:t>
            </a:r>
            <a:r>
              <a:rPr lang="en-US" sz="4000" b="1" dirty="0" err="1" smtClean="0">
                <a:solidFill>
                  <a:srgbClr val="0070C0"/>
                </a:solidFill>
              </a:rPr>
              <a:t>Wikner</a:t>
            </a:r>
            <a:r>
              <a:rPr lang="en-US" sz="4000" b="1" dirty="0" smtClean="0">
                <a:solidFill>
                  <a:srgbClr val="0070C0"/>
                </a:solidFill>
              </a:rPr>
              <a:t>, Troy </a:t>
            </a:r>
            <a:r>
              <a:rPr lang="en-US" sz="4000" b="1" dirty="0" err="1" smtClean="0">
                <a:solidFill>
                  <a:srgbClr val="0070C0"/>
                </a:solidFill>
              </a:rPr>
              <a:t>Arcomano</a:t>
            </a:r>
            <a:endParaRPr sz="4000" b="1" dirty="0">
              <a:solidFill>
                <a:srgbClr val="0070C0"/>
              </a:solidFill>
            </a:endParaRPr>
          </a:p>
        </p:txBody>
      </p:sp>
      <p:sp>
        <p:nvSpPr>
          <p:cNvPr id="131" name="MACHINE LEARNING TECHNIQUES FOR ANALYSIS OF HIGH-DIMENSIONAL CHAOTIC SPATIOTEMPORAL DYNAMICAL SYSTEMS"/>
          <p:cNvSpPr txBox="1">
            <a:spLocks noGrp="1"/>
          </p:cNvSpPr>
          <p:nvPr>
            <p:ph type="ctrTitle"/>
          </p:nvPr>
        </p:nvSpPr>
        <p:spPr>
          <a:xfrm>
            <a:off x="1523570" y="2475820"/>
            <a:ext cx="21678508" cy="28533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100" b="1" i="1" dirty="0" smtClean="0">
                <a:solidFill>
                  <a:srgbClr val="FF0000"/>
                </a:solidFill>
              </a:rPr>
              <a:t/>
            </a:r>
            <a:br>
              <a:rPr lang="en-US" sz="3100" b="1" i="1" dirty="0" smtClean="0">
                <a:solidFill>
                  <a:srgbClr val="FF0000"/>
                </a:solidFill>
              </a:rPr>
            </a:br>
            <a:r>
              <a:rPr lang="en-US" sz="3100" b="1" i="1" dirty="0" smtClean="0">
                <a:solidFill>
                  <a:srgbClr val="FF0000"/>
                </a:solidFill>
              </a:rPr>
              <a:t/>
            </a:r>
            <a:br>
              <a:rPr lang="en-US" sz="3100" b="1" i="1" dirty="0" smtClean="0">
                <a:solidFill>
                  <a:srgbClr val="FF0000"/>
                </a:solidFill>
              </a:rPr>
            </a:br>
            <a:r>
              <a:rPr b="1" u="sng" dirty="0" smtClean="0">
                <a:solidFill>
                  <a:srgbClr val="FF0000"/>
                </a:solidFill>
              </a:rPr>
              <a:t>MACHINE </a:t>
            </a:r>
            <a:r>
              <a:rPr b="1" u="sng" dirty="0">
                <a:solidFill>
                  <a:srgbClr val="FF0000"/>
                </a:solidFill>
              </a:rPr>
              <a:t>LEARNING TECHNIQUES FOR ANALYSIS OF HIGH-DIMENSIONAL CHAOTIC SPATIOTEMPORAL DYNAMICAL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059" y="583864"/>
            <a:ext cx="22927841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i="1" dirty="0">
                <a:solidFill>
                  <a:srgbClr val="0070C0"/>
                </a:solidFill>
              </a:rPr>
              <a:t>1</a:t>
            </a:r>
            <a:r>
              <a:rPr lang="en-US" i="1" baseline="30000" dirty="0">
                <a:solidFill>
                  <a:srgbClr val="0070C0"/>
                </a:solidFill>
              </a:rPr>
              <a:t>st</a:t>
            </a:r>
            <a:r>
              <a:rPr lang="en-US" i="1" dirty="0">
                <a:solidFill>
                  <a:srgbClr val="0070C0"/>
                </a:solidFill>
              </a:rPr>
              <a:t> Workshop on Leveraging AI in the Exploitation of Satellite Earth Observations and Numerical Weather Prediction</a:t>
            </a:r>
            <a:r>
              <a:rPr lang="en-US" i="1" dirty="0" smtClean="0">
                <a:solidFill>
                  <a:srgbClr val="0070C0"/>
                </a:solidFill>
              </a:rPr>
              <a:t>,</a:t>
            </a:r>
          </a:p>
          <a:p>
            <a:pPr algn="l"/>
            <a:r>
              <a:rPr lang="en-US" i="1" dirty="0" smtClean="0">
                <a:solidFill>
                  <a:srgbClr val="0070C0"/>
                </a:solidFill>
              </a:rPr>
              <a:t>NOAA Center for Weather and Climate Prediction, April 23-25, 2019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ounded Rectangle"/>
          <p:cNvSpPr/>
          <p:nvPr/>
        </p:nvSpPr>
        <p:spPr>
          <a:xfrm>
            <a:off x="3879323" y="3714411"/>
            <a:ext cx="12221215" cy="2956170"/>
          </a:xfrm>
          <a:prstGeom prst="roundRect">
            <a:avLst>
              <a:gd name="adj" fmla="val 1555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64" name="We use some knowledge of the physics of spatiotemporal systems: our system has short-range spatial correlations."/>
          <p:cNvSpPr txBox="1"/>
          <p:nvPr/>
        </p:nvSpPr>
        <p:spPr>
          <a:xfrm>
            <a:off x="4060439" y="3213108"/>
            <a:ext cx="12594541" cy="3991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5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b="1" dirty="0" smtClean="0"/>
              <a:t>W</a:t>
            </a:r>
            <a:r>
              <a:rPr lang="en-US" b="1" dirty="0" smtClean="0"/>
              <a:t>e assume our</a:t>
            </a:r>
            <a:r>
              <a:rPr b="1" dirty="0" smtClean="0"/>
              <a:t> </a:t>
            </a:r>
            <a:r>
              <a:rPr b="1" dirty="0"/>
              <a:t>system has </a:t>
            </a:r>
            <a:r>
              <a:rPr b="1" dirty="0" smtClean="0"/>
              <a:t>short </a:t>
            </a:r>
            <a:r>
              <a:rPr lang="en-US" b="1" dirty="0" smtClean="0"/>
              <a:t>time </a:t>
            </a:r>
            <a:r>
              <a:rPr b="1" dirty="0" smtClean="0"/>
              <a:t>spatial </a:t>
            </a:r>
            <a:r>
              <a:rPr lang="en-US" b="1" dirty="0" smtClean="0"/>
              <a:t>locality of causal interactions, and we use this property to enable a parallelized approach* for application to large systems</a:t>
            </a:r>
            <a:r>
              <a:rPr b="1" dirty="0" smtClean="0"/>
              <a:t>.</a:t>
            </a:r>
            <a:endParaRPr b="1" dirty="0"/>
          </a:p>
        </p:txBody>
      </p:sp>
      <p:sp>
        <p:nvSpPr>
          <p:cNvPr id="366" name="VERY HIGH-DIMENSIONAL DYNAMICAL SYSTEMS"/>
          <p:cNvSpPr txBox="1">
            <a:spLocks noGrp="1"/>
          </p:cNvSpPr>
          <p:nvPr>
            <p:ph type="title"/>
          </p:nvPr>
        </p:nvSpPr>
        <p:spPr>
          <a:xfrm>
            <a:off x="2022232" y="357187"/>
            <a:ext cx="21294968" cy="1973305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lvl="1"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b="1" u="sng" dirty="0" smtClean="0">
                <a:solidFill>
                  <a:srgbClr val="FF0000"/>
                </a:solidFill>
              </a:rPr>
              <a:t>SHORT TIME SPATIAL LOCALITY OF CAUSAL INTERACTIONS</a:t>
            </a:r>
            <a:endParaRPr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1346" y="8847776"/>
            <a:ext cx="12192000" cy="3618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610790">
              <a:lnSpc>
                <a:spcPts val="5500"/>
              </a:lnSpc>
              <a:defRPr sz="304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000" i="1" dirty="0" smtClean="0">
                <a:solidFill>
                  <a:schemeClr val="accent1"/>
                </a:solidFill>
              </a:rPr>
              <a:t>* Pathak, </a:t>
            </a:r>
            <a:r>
              <a:rPr lang="en-US" sz="4000" i="1" dirty="0">
                <a:solidFill>
                  <a:schemeClr val="accent1"/>
                </a:solidFill>
              </a:rPr>
              <a:t>Hunt, Girvan, </a:t>
            </a:r>
            <a:r>
              <a:rPr lang="en-US" sz="4000" i="1" dirty="0" smtClean="0">
                <a:solidFill>
                  <a:schemeClr val="accent1"/>
                </a:solidFill>
              </a:rPr>
              <a:t>Lu, Ott</a:t>
            </a:r>
            <a:r>
              <a:rPr lang="en-US" sz="4000" i="1" dirty="0">
                <a:solidFill>
                  <a:schemeClr val="accent1"/>
                </a:solidFill>
              </a:rPr>
              <a:t>,</a:t>
            </a:r>
            <a:r>
              <a:rPr lang="en-US" sz="4000" dirty="0">
                <a:solidFill>
                  <a:schemeClr val="accent1"/>
                </a:solidFill>
              </a:rPr>
              <a:t> "Model-free prediction of large spatiotemporally chaotic systems from data: a reservoir computing approach." Physical Review Letters 120.2 (2018): 024102.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ounded Rectangle"/>
          <p:cNvSpPr/>
          <p:nvPr/>
        </p:nvSpPr>
        <p:spPr>
          <a:xfrm>
            <a:off x="3580838" y="6913567"/>
            <a:ext cx="16644455" cy="6208657"/>
          </a:xfrm>
          <a:prstGeom prst="roundRect">
            <a:avLst>
              <a:gd name="adj" fmla="val 1008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9" name="Each reservoir is assigned to a local neighborhood on the spatial grid and is trained to predict a subset of its inputs.…"/>
          <p:cNvSpPr txBox="1"/>
          <p:nvPr/>
        </p:nvSpPr>
        <p:spPr>
          <a:xfrm>
            <a:off x="3780233" y="7019020"/>
            <a:ext cx="16048521" cy="6208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lnSpcReduction="10000"/>
          </a:bodyPr>
          <a:lstStyle/>
          <a:p>
            <a:pPr algn="l">
              <a:spcBef>
                <a:spcPts val="5900"/>
              </a:spcBef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Each </a:t>
            </a:r>
            <a:r>
              <a:rPr lang="en-US" dirty="0" smtClean="0"/>
              <a:t>machine learning device</a:t>
            </a:r>
            <a:r>
              <a:rPr dirty="0" smtClean="0"/>
              <a:t> </a:t>
            </a:r>
            <a:r>
              <a:rPr dirty="0"/>
              <a:t>is assigned to</a:t>
            </a:r>
            <a:r>
              <a:rPr dirty="0">
                <a:solidFill>
                  <a:schemeClr val="accent1"/>
                </a:solidFill>
              </a:rPr>
              <a:t> a local neighborhood</a:t>
            </a:r>
            <a:r>
              <a:rPr dirty="0"/>
              <a:t> on the spatial grid and is trained to predict a subset of its inputs. </a:t>
            </a:r>
          </a:p>
          <a:p>
            <a:pPr algn="l">
              <a:spcBef>
                <a:spcPts val="5900"/>
              </a:spcBef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The local neighborhood consists of the grid points to be predicted plus </a:t>
            </a:r>
            <a:r>
              <a:rPr dirty="0">
                <a:solidFill>
                  <a:schemeClr val="accent1"/>
                </a:solidFill>
              </a:rPr>
              <a:t>buffer zones</a:t>
            </a:r>
            <a:r>
              <a:rPr dirty="0"/>
              <a:t> on each side.</a:t>
            </a:r>
          </a:p>
          <a:p>
            <a:pPr algn="l">
              <a:spcBef>
                <a:spcPts val="5900"/>
              </a:spcBef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Each of the relatively small parallel </a:t>
            </a:r>
            <a:r>
              <a:rPr lang="en-US" dirty="0" smtClean="0"/>
              <a:t>machine learning devices</a:t>
            </a:r>
            <a:r>
              <a:rPr dirty="0" smtClean="0"/>
              <a:t> </a:t>
            </a:r>
            <a:r>
              <a:rPr lang="en-US" dirty="0" smtClean="0"/>
              <a:t>is </a:t>
            </a:r>
            <a:r>
              <a:rPr dirty="0" smtClean="0">
                <a:solidFill>
                  <a:schemeClr val="accent1"/>
                </a:solidFill>
              </a:rPr>
              <a:t>independently trained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3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71" name="VERY HIGH-DIMENSIONAL DYNAMICAL SYSTEMS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9733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1"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 dirty="0">
                <a:solidFill>
                  <a:srgbClr val="FF0000"/>
                </a:solidFill>
              </a:rPr>
              <a:t>VERY </a:t>
            </a:r>
            <a:r>
              <a:rPr lang="en-US" b="1" u="sng" dirty="0" smtClean="0">
                <a:solidFill>
                  <a:srgbClr val="FF0000"/>
                </a:solidFill>
              </a:rPr>
              <a:t>LARGE</a:t>
            </a:r>
            <a:r>
              <a:rPr b="1" u="sng" dirty="0" smtClean="0">
                <a:solidFill>
                  <a:srgbClr val="FF0000"/>
                </a:solidFill>
              </a:rPr>
              <a:t> </a:t>
            </a:r>
            <a:r>
              <a:rPr b="1" u="sng" dirty="0">
                <a:solidFill>
                  <a:srgbClr val="FF0000"/>
                </a:solidFill>
              </a:rPr>
              <a:t>DYNAMICAL SYSTEMS</a:t>
            </a:r>
          </a:p>
        </p:txBody>
      </p:sp>
      <p:sp>
        <p:nvSpPr>
          <p:cNvPr id="372" name="Rounded Rectangle"/>
          <p:cNvSpPr/>
          <p:nvPr/>
        </p:nvSpPr>
        <p:spPr>
          <a:xfrm>
            <a:off x="3639015" y="2213307"/>
            <a:ext cx="13032694" cy="4228201"/>
          </a:xfrm>
          <a:prstGeom prst="roundRect">
            <a:avLst>
              <a:gd name="adj" fmla="val 1255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9302" y="2978587"/>
            <a:ext cx="11792120" cy="3286885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Training"/>
          <p:cNvSpPr txBox="1"/>
          <p:nvPr/>
        </p:nvSpPr>
        <p:spPr>
          <a:xfrm>
            <a:off x="3895252" y="2284464"/>
            <a:ext cx="1998498" cy="799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spcBef>
                <a:spcPts val="5900"/>
              </a:spcBef>
              <a:defRPr sz="4400" b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162563" y="2807292"/>
                <a:ext cx="3640690" cy="821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𝑻𝒊𝒎𝒆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𝜟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kumimoji="0" lang="en-US" sz="4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2563" y="2807292"/>
                <a:ext cx="3640690" cy="821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241277" y="5515330"/>
                <a:ext cx="2299796" cy="821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𝑻𝒊𝒎𝒆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kumimoji="0" lang="en-US" sz="4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277" y="5515330"/>
                <a:ext cx="2299796" cy="821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ounded Rectangle"/>
          <p:cNvSpPr/>
          <p:nvPr/>
        </p:nvSpPr>
        <p:spPr>
          <a:xfrm>
            <a:off x="3639015" y="2213307"/>
            <a:ext cx="13032694" cy="4228201"/>
          </a:xfrm>
          <a:prstGeom prst="roundRect">
            <a:avLst>
              <a:gd name="adj" fmla="val 12558"/>
            </a:avLst>
          </a:prstGeom>
          <a:solidFill>
            <a:srgbClr val="FFFFFF">
              <a:alpha val="4678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79" name="Image" descr="Image"/>
          <p:cNvPicPr>
            <a:picLocks noChangeAspect="1"/>
          </p:cNvPicPr>
          <p:nvPr/>
        </p:nvPicPr>
        <p:blipFill>
          <a:blip r:embed="rId2">
            <a:alphaModFix amt="46786"/>
            <a:extLst/>
          </a:blip>
          <a:stretch>
            <a:fillRect/>
          </a:stretch>
        </p:blipFill>
        <p:spPr>
          <a:xfrm>
            <a:off x="4259302" y="2978587"/>
            <a:ext cx="11792120" cy="3286885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Rounded Rectangle"/>
          <p:cNvSpPr/>
          <p:nvPr/>
        </p:nvSpPr>
        <p:spPr>
          <a:xfrm>
            <a:off x="17240197" y="3122183"/>
            <a:ext cx="5108896" cy="2445619"/>
          </a:xfrm>
          <a:prstGeom prst="roundRect">
            <a:avLst>
              <a:gd name="adj" fmla="val 18296"/>
            </a:avLst>
          </a:prstGeom>
          <a:solidFill>
            <a:srgbClr val="FFFFFF">
              <a:alpha val="46786"/>
            </a:srgbClr>
          </a:solidFill>
          <a:ln w="25400">
            <a:solidFill>
              <a:srgbClr val="FED766">
                <a:alpha val="46786"/>
              </a:srgb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2" name="Training"/>
          <p:cNvSpPr txBox="1"/>
          <p:nvPr/>
        </p:nvSpPr>
        <p:spPr>
          <a:xfrm>
            <a:off x="3895252" y="2284464"/>
            <a:ext cx="1998498" cy="799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spcBef>
                <a:spcPts val="5900"/>
              </a:spcBef>
              <a:defRPr sz="4400" b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Training</a:t>
            </a:r>
          </a:p>
        </p:txBody>
      </p:sp>
      <p:sp>
        <p:nvSpPr>
          <p:cNvPr id="383" name="Rounded Rectangle"/>
          <p:cNvSpPr/>
          <p:nvPr/>
        </p:nvSpPr>
        <p:spPr>
          <a:xfrm>
            <a:off x="12247153" y="5223231"/>
            <a:ext cx="8422430" cy="7601889"/>
          </a:xfrm>
          <a:prstGeom prst="roundRect">
            <a:avLst>
              <a:gd name="adj" fmla="val 7171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4" name="Rounded Rectangle"/>
          <p:cNvSpPr/>
          <p:nvPr/>
        </p:nvSpPr>
        <p:spPr>
          <a:xfrm>
            <a:off x="3574479" y="7229343"/>
            <a:ext cx="8229615" cy="5366084"/>
          </a:xfrm>
          <a:prstGeom prst="roundRect">
            <a:avLst>
              <a:gd name="adj" fmla="val 999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86" name="During the prediction phase, a given reservoir has feedbacks from its own outputs and from the outputs of neighboring reservoirs on each side to account for the buffer zones/overlaps."/>
          <p:cNvSpPr txBox="1"/>
          <p:nvPr/>
        </p:nvSpPr>
        <p:spPr>
          <a:xfrm>
            <a:off x="3781827" y="7101930"/>
            <a:ext cx="7814918" cy="562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During the prediction phase, a given </a:t>
            </a:r>
            <a:r>
              <a:rPr lang="en-US" dirty="0" smtClean="0"/>
              <a:t>machine learning device</a:t>
            </a:r>
            <a:r>
              <a:rPr dirty="0" smtClean="0"/>
              <a:t> </a:t>
            </a:r>
            <a:r>
              <a:rPr dirty="0"/>
              <a:t>has feedbacks from its own outputs and from the outputs of neighboring </a:t>
            </a:r>
            <a:r>
              <a:rPr lang="en-US" dirty="0" smtClean="0"/>
              <a:t>machine learning device</a:t>
            </a:r>
            <a:r>
              <a:rPr dirty="0" smtClean="0"/>
              <a:t>s </a:t>
            </a:r>
            <a:r>
              <a:rPr dirty="0"/>
              <a:t>on each </a:t>
            </a:r>
            <a:r>
              <a:rPr dirty="0" smtClean="0"/>
              <a:t>side.</a:t>
            </a:r>
            <a:endParaRPr dirty="0"/>
          </a:p>
        </p:txBody>
      </p:sp>
      <p:pic>
        <p:nvPicPr>
          <p:cNvPr id="3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86430" y="6205892"/>
            <a:ext cx="8143876" cy="5875736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VERY HIGH-DIMENSIONAL DYNAMICAL SYSTEMS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9733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1"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 dirty="0">
                <a:solidFill>
                  <a:srgbClr val="FF0000"/>
                </a:solidFill>
              </a:rPr>
              <a:t>VERY </a:t>
            </a:r>
            <a:r>
              <a:rPr lang="en-US" b="1" u="sng" dirty="0" smtClean="0">
                <a:solidFill>
                  <a:srgbClr val="FF0000"/>
                </a:solidFill>
              </a:rPr>
              <a:t>LARGE</a:t>
            </a:r>
            <a:r>
              <a:rPr b="1" u="sng" dirty="0" smtClean="0">
                <a:solidFill>
                  <a:srgbClr val="FF0000"/>
                </a:solidFill>
              </a:rPr>
              <a:t> </a:t>
            </a:r>
            <a:r>
              <a:rPr b="1" u="sng" dirty="0">
                <a:solidFill>
                  <a:srgbClr val="FF0000"/>
                </a:solidFill>
              </a:rPr>
              <a:t>DYNAMICAL SYSTEMS</a:t>
            </a:r>
          </a:p>
        </p:txBody>
      </p:sp>
      <p:sp>
        <p:nvSpPr>
          <p:cNvPr id="389" name="Prediction"/>
          <p:cNvSpPr txBox="1"/>
          <p:nvPr/>
        </p:nvSpPr>
        <p:spPr>
          <a:xfrm>
            <a:off x="12687821" y="5340517"/>
            <a:ext cx="2557299" cy="79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spcBef>
                <a:spcPts val="5900"/>
              </a:spcBef>
              <a:defRPr sz="4400" b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Prediction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ounded Rectangle"/>
          <p:cNvSpPr/>
          <p:nvPr/>
        </p:nvSpPr>
        <p:spPr>
          <a:xfrm>
            <a:off x="6539276" y="2785947"/>
            <a:ext cx="14251324" cy="9693102"/>
          </a:xfrm>
          <a:prstGeom prst="roundRect">
            <a:avLst>
              <a:gd name="adj" fmla="val 669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1" name="VERY HIGH-DIMENSIONAL DYNAMICAL SYSTEMS: KURAMOTO-SIVASHINSKY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834747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lvl="1"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 dirty="0">
                <a:solidFill>
                  <a:srgbClr val="FF0000"/>
                </a:solidFill>
              </a:rPr>
              <a:t>VERY </a:t>
            </a:r>
            <a:r>
              <a:rPr lang="en-US" b="1" u="sng" dirty="0" smtClean="0">
                <a:solidFill>
                  <a:srgbClr val="FF0000"/>
                </a:solidFill>
              </a:rPr>
              <a:t>LARGE</a:t>
            </a:r>
            <a:r>
              <a:rPr b="1" u="sng" dirty="0" smtClean="0">
                <a:solidFill>
                  <a:srgbClr val="FF0000"/>
                </a:solidFill>
              </a:rPr>
              <a:t> </a:t>
            </a:r>
            <a:r>
              <a:rPr b="1" u="sng" dirty="0">
                <a:solidFill>
                  <a:srgbClr val="FF0000"/>
                </a:solidFill>
              </a:rPr>
              <a:t>DYNAMICAL SYSTEMS: KURAMOTO-SIVASHINSKY</a:t>
            </a:r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403" name="L200_asym_3panel.pdf" descr="L200_asym_3pane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8758" y="3758977"/>
            <a:ext cx="14476943" cy="8156025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Rounded Rectangle"/>
          <p:cNvSpPr/>
          <p:nvPr/>
        </p:nvSpPr>
        <p:spPr>
          <a:xfrm>
            <a:off x="3344132" y="3776837"/>
            <a:ext cx="3586161" cy="2189166"/>
          </a:xfrm>
          <a:prstGeom prst="roundRect">
            <a:avLst>
              <a:gd name="adj" fmla="val 13237"/>
            </a:avLst>
          </a:prstGeom>
          <a:solidFill>
            <a:srgbClr val="FFFFFF"/>
          </a:solidFill>
          <a:ln w="25400">
            <a:solidFill>
              <a:srgbClr val="FED766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5" name="Equation"/>
              <p:cNvSpPr txBox="1"/>
              <p:nvPr/>
            </p:nvSpPr>
            <p:spPr>
              <a:xfrm>
                <a:off x="4036028" y="4649908"/>
                <a:ext cx="1422945" cy="2983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=200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40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028" y="4649908"/>
                <a:ext cx="1422945" cy="298375"/>
              </a:xfrm>
              <a:prstGeom prst="rect">
                <a:avLst/>
              </a:prstGeom>
              <a:blipFill>
                <a:blip r:embed="rId3"/>
                <a:stretch>
                  <a:fillRect r="-4274" b="-428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Equation"/>
              <p:cNvSpPr txBox="1"/>
              <p:nvPr/>
            </p:nvSpPr>
            <p:spPr>
              <a:xfrm>
                <a:off x="4009881" y="5210612"/>
                <a:ext cx="1630648" cy="4001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𝐾𝑌</m:t>
                          </m:r>
                        </m:sub>
                      </m:sSub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=43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40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881" y="5210612"/>
                <a:ext cx="1630648" cy="400154"/>
              </a:xfrm>
              <a:prstGeom prst="rect">
                <a:avLst/>
              </a:prstGeom>
              <a:blipFill>
                <a:blip r:embed="rId4"/>
                <a:stretch>
                  <a:fillRect r="-6367" b="-2769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7" name="Model Parameters:"/>
          <p:cNvSpPr txBox="1"/>
          <p:nvPr/>
        </p:nvSpPr>
        <p:spPr>
          <a:xfrm>
            <a:off x="3516604" y="3824349"/>
            <a:ext cx="3056205" cy="56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Model Parameters:</a:t>
            </a:r>
          </a:p>
        </p:txBody>
      </p:sp>
      <p:sp>
        <p:nvSpPr>
          <p:cNvPr id="408" name="Rounded Rectangle"/>
          <p:cNvSpPr/>
          <p:nvPr/>
        </p:nvSpPr>
        <p:spPr>
          <a:xfrm>
            <a:off x="3344132" y="8110288"/>
            <a:ext cx="3586161" cy="2189166"/>
          </a:xfrm>
          <a:prstGeom prst="roundRect">
            <a:avLst>
              <a:gd name="adj" fmla="val 13237"/>
            </a:avLst>
          </a:prstGeom>
          <a:solidFill>
            <a:srgbClr val="FFFFFF"/>
          </a:solidFill>
          <a:ln w="25400">
            <a:solidFill>
              <a:srgbClr val="FED766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" name="Equation"/>
              <p:cNvSpPr txBox="1"/>
              <p:nvPr/>
            </p:nvSpPr>
            <p:spPr>
              <a:xfrm>
                <a:off x="3567287" y="9229462"/>
                <a:ext cx="2970808" cy="40533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=5000)×64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40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87" y="9229462"/>
                <a:ext cx="2970808" cy="405336"/>
              </a:xfrm>
              <a:prstGeom prst="rect">
                <a:avLst/>
              </a:prstGeom>
              <a:blipFill>
                <a:blip r:embed="rId5"/>
                <a:stretch>
                  <a:fillRect r="-11270" b="-2686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" name="Reservoir:"/>
          <p:cNvSpPr txBox="1"/>
          <p:nvPr/>
        </p:nvSpPr>
        <p:spPr>
          <a:xfrm>
            <a:off x="4274172" y="8211379"/>
            <a:ext cx="1683945" cy="56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Reservoir:</a:t>
            </a:r>
          </a:p>
        </p:txBody>
      </p:sp>
      <p:sp>
        <p:nvSpPr>
          <p:cNvPr id="411" name="TRUE STATE"/>
          <p:cNvSpPr txBox="1"/>
          <p:nvPr/>
        </p:nvSpPr>
        <p:spPr>
          <a:xfrm>
            <a:off x="8857332" y="3402831"/>
            <a:ext cx="2292224" cy="589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solidFill>
                  <a:srgbClr val="FE4A4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TRUE STATE</a:t>
            </a:r>
          </a:p>
        </p:txBody>
      </p:sp>
      <p:sp>
        <p:nvSpPr>
          <p:cNvPr id="412" name="RESERVOIR PREDICTION"/>
          <p:cNvSpPr txBox="1"/>
          <p:nvPr/>
        </p:nvSpPr>
        <p:spPr>
          <a:xfrm>
            <a:off x="8838984" y="5820169"/>
            <a:ext cx="4491737" cy="58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solidFill>
                  <a:srgbClr val="FE4A4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RESERVOIR PREDICTION</a:t>
            </a:r>
          </a:p>
        </p:txBody>
      </p:sp>
      <p:sp>
        <p:nvSpPr>
          <p:cNvPr id="413" name="DIFFERENCE"/>
          <p:cNvSpPr txBox="1"/>
          <p:nvPr/>
        </p:nvSpPr>
        <p:spPr>
          <a:xfrm>
            <a:off x="8867666" y="8181188"/>
            <a:ext cx="2378711" cy="58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 b="0">
                <a:solidFill>
                  <a:srgbClr val="FE4A4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DIFFERENCE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480" name="DATA-ASSISTED MODELS: COMBINING KNOWLEDGE AND DATA"/>
          <p:cNvSpPr txBox="1">
            <a:spLocks noGrp="1"/>
          </p:cNvSpPr>
          <p:nvPr>
            <p:ph type="title"/>
          </p:nvPr>
        </p:nvSpPr>
        <p:spPr>
          <a:xfrm>
            <a:off x="2696998" y="357187"/>
            <a:ext cx="20257870" cy="1302805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defTabSz="604361">
              <a:lnSpc>
                <a:spcPts val="10500"/>
              </a:lnSpc>
              <a:spcBef>
                <a:spcPts val="1500"/>
              </a:spcBef>
              <a:defRPr sz="5264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 u="sng" dirty="0">
                <a:solidFill>
                  <a:srgbClr val="FF0000"/>
                </a:solidFill>
              </a:rPr>
              <a:t>DATA-ASSISTED MODELS: </a:t>
            </a:r>
            <a:r>
              <a:rPr lang="en-US" b="1" u="sng" dirty="0" smtClean="0">
                <a:solidFill>
                  <a:srgbClr val="FF0000"/>
                </a:solidFill>
              </a:rPr>
              <a:t>USING BOTH</a:t>
            </a:r>
            <a:r>
              <a:rPr b="1" u="sng" dirty="0" smtClean="0">
                <a:solidFill>
                  <a:srgbClr val="FF0000"/>
                </a:solidFill>
              </a:rPr>
              <a:t> </a:t>
            </a:r>
            <a:r>
              <a:rPr b="1" u="sng" dirty="0">
                <a:solidFill>
                  <a:srgbClr val="FF0000"/>
                </a:solidFill>
              </a:rPr>
              <a:t>KNOWLEDGE AND DATA</a:t>
            </a:r>
          </a:p>
        </p:txBody>
      </p:sp>
      <p:sp>
        <p:nvSpPr>
          <p:cNvPr id="481" name="Rounded Rectangle"/>
          <p:cNvSpPr/>
          <p:nvPr/>
        </p:nvSpPr>
        <p:spPr>
          <a:xfrm>
            <a:off x="4029916" y="2790527"/>
            <a:ext cx="16324168" cy="2628820"/>
          </a:xfrm>
          <a:prstGeom prst="roundRect">
            <a:avLst>
              <a:gd name="adj" fmla="val 1748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2" name="Even with parallelization, if the system is very complex, a purely data-driven approach may require a prohibitive amount of training data or computational resources."/>
          <p:cNvSpPr txBox="1"/>
          <p:nvPr/>
        </p:nvSpPr>
        <p:spPr>
          <a:xfrm>
            <a:off x="4255307" y="2956853"/>
            <a:ext cx="15873386" cy="2145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>
                <a:solidFill>
                  <a:srgbClr val="06BEE1"/>
                </a:solidFill>
              </a:rPr>
              <a:t>Even with parallelization</a:t>
            </a:r>
            <a:r>
              <a:t>, if the system is very complex, a purely data-driven approach may require a prohibitive amount of </a:t>
            </a:r>
            <a:r>
              <a:rPr>
                <a:solidFill>
                  <a:srgbClr val="06BEE1"/>
                </a:solidFill>
              </a:rPr>
              <a:t>training data</a:t>
            </a:r>
            <a:r>
              <a:t> or </a:t>
            </a:r>
            <a:r>
              <a:rPr>
                <a:solidFill>
                  <a:srgbClr val="06BEE1"/>
                </a:solidFill>
              </a:rPr>
              <a:t>computational resources</a:t>
            </a:r>
            <a:r>
              <a:t>. </a:t>
            </a:r>
          </a:p>
        </p:txBody>
      </p:sp>
      <p:sp>
        <p:nvSpPr>
          <p:cNvPr id="485" name="Rounded Rectangle"/>
          <p:cNvSpPr/>
          <p:nvPr/>
        </p:nvSpPr>
        <p:spPr>
          <a:xfrm>
            <a:off x="4029916" y="5894454"/>
            <a:ext cx="16324168" cy="2368113"/>
          </a:xfrm>
          <a:prstGeom prst="roundRect">
            <a:avLst>
              <a:gd name="adj" fmla="val 1941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6" name="This motivates the question: Can we build a hybrid data-assisted model that combines machine learning with an imperfect knowledge-based model?"/>
          <p:cNvSpPr txBox="1"/>
          <p:nvPr/>
        </p:nvSpPr>
        <p:spPr>
          <a:xfrm>
            <a:off x="4255307" y="6392384"/>
            <a:ext cx="15873386" cy="2145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This motivates the question: Can we build a </a:t>
            </a:r>
            <a:r>
              <a:rPr dirty="0">
                <a:solidFill>
                  <a:srgbClr val="FE4A49"/>
                </a:solidFill>
              </a:rPr>
              <a:t>hybrid</a:t>
            </a:r>
            <a:r>
              <a:rPr dirty="0"/>
              <a:t> </a:t>
            </a:r>
            <a:r>
              <a:rPr dirty="0">
                <a:solidFill>
                  <a:srgbClr val="FE4A49"/>
                </a:solidFill>
              </a:rPr>
              <a:t>data-assisted model</a:t>
            </a:r>
            <a:r>
              <a:rPr dirty="0"/>
              <a:t> that combines machine learning with an imperfect knowledge-based model?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ybrid_scheme_icsy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51" y="1794624"/>
            <a:ext cx="16157038" cy="6982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1368" y="1655874"/>
            <a:ext cx="5528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Open-loop Configuration</a:t>
            </a:r>
          </a:p>
          <a:p>
            <a:pPr algn="ctr"/>
            <a:r>
              <a:rPr lang="en-US" sz="3600" dirty="0"/>
              <a:t>(Training)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15013" y="1683401"/>
            <a:ext cx="6006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Closed-loop Configuration</a:t>
            </a:r>
          </a:p>
          <a:p>
            <a:pPr algn="ctr"/>
            <a:r>
              <a:rPr lang="en-US" sz="3600" dirty="0"/>
              <a:t>(Prediction)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2791405"/>
            <a:ext cx="2382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J. Pathak, A. </a:t>
            </a:r>
            <a:r>
              <a:rPr lang="en-US" sz="3600" i="1" dirty="0" err="1"/>
              <a:t>Wikner</a:t>
            </a:r>
            <a:r>
              <a:rPr lang="en-US" sz="3600" i="1" dirty="0"/>
              <a:t>, R. </a:t>
            </a:r>
            <a:r>
              <a:rPr lang="en-US" sz="3600" i="1" dirty="0" err="1"/>
              <a:t>Fussell</a:t>
            </a:r>
            <a:r>
              <a:rPr lang="en-US" sz="3600" i="1" dirty="0"/>
              <a:t>, S. Chandra, B. R. Hunt, M. Girvan</a:t>
            </a:r>
            <a:r>
              <a:rPr lang="en-US" sz="3600" i="1" dirty="0" smtClean="0"/>
              <a:t>, </a:t>
            </a:r>
            <a:r>
              <a:rPr lang="en-US" sz="3600" i="1" dirty="0"/>
              <a:t>E. Ott, </a:t>
            </a:r>
            <a:r>
              <a:rPr lang="en-US" sz="3600" dirty="0" smtClean="0"/>
              <a:t>Chaos </a:t>
            </a:r>
            <a:r>
              <a:rPr lang="en-US" sz="3600" dirty="0"/>
              <a:t>28, 041101 (2018). </a:t>
            </a:r>
          </a:p>
          <a:p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204578" y="12264293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Reference: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01614" y="443320"/>
            <a:ext cx="8260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>
                <a:solidFill>
                  <a:srgbClr val="FF0000"/>
                </a:solidFill>
              </a:rPr>
              <a:t>HYBRID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885" y="8900446"/>
            <a:ext cx="200362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u="sng" dirty="0">
                <a:solidFill>
                  <a:schemeClr val="accent1"/>
                </a:solidFill>
              </a:rPr>
              <a:t>Comments:</a:t>
            </a:r>
          </a:p>
          <a:p>
            <a:pPr marL="685800" indent="-685800">
              <a:buAutoNum type="arabicParenBoth"/>
            </a:pPr>
            <a:r>
              <a:rPr lang="en-US" sz="3600" dirty="0">
                <a:solidFill>
                  <a:schemeClr val="accent1"/>
                </a:solidFill>
              </a:rPr>
              <a:t>It should be advantageous to utilize all potentially valid information whether it is in the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form of data or physical laws.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(2) It is expected that the minimization of error in the training phase will lead to combining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of disparate prediction components in such a way that, if one component is superior for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some aspect, then it will be more determinative for that aspect of the combined prediction.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72629" y="9041067"/>
            <a:ext cx="601126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skip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37800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Rounded Rectangle"/>
          <p:cNvSpPr/>
          <p:nvPr/>
        </p:nvSpPr>
        <p:spPr>
          <a:xfrm>
            <a:off x="1124467" y="1931710"/>
            <a:ext cx="8545271" cy="5171953"/>
          </a:xfrm>
          <a:prstGeom prst="roundRect">
            <a:avLst>
              <a:gd name="adj" fmla="val 1017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6" name="Equation"/>
              <p:cNvSpPr txBox="1"/>
              <p:nvPr/>
            </p:nvSpPr>
            <p:spPr>
              <a:xfrm>
                <a:off x="2421913" y="3364419"/>
                <a:ext cx="5020470" cy="39089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𝑥𝑥𝑥𝑥</m:t>
                          </m:r>
                        </m:sub>
                      </m:sSub>
                    </m:oMath>
                  </m:oMathPara>
                </a14:m>
                <a:endParaRPr sz="4400"/>
              </a:p>
            </p:txBody>
          </p:sp>
        </mc:Choice>
        <mc:Fallback xmlns="">
          <p:sp>
            <p:nvSpPr>
              <p:cNvPr id="49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13" y="3364419"/>
                <a:ext cx="5020470" cy="390892"/>
              </a:xfrm>
              <a:prstGeom prst="rect">
                <a:avLst/>
              </a:prstGeom>
              <a:blipFill>
                <a:blip r:embed="rId2"/>
                <a:stretch>
                  <a:fillRect r="-16626" b="-7031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7" name="Ground Truth:"/>
          <p:cNvSpPr txBox="1"/>
          <p:nvPr/>
        </p:nvSpPr>
        <p:spPr>
          <a:xfrm>
            <a:off x="1666089" y="2136985"/>
            <a:ext cx="3176652" cy="75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Ground Truth: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8" name="Equation"/>
              <p:cNvSpPr txBox="1"/>
              <p:nvPr/>
            </p:nvSpPr>
            <p:spPr>
              <a:xfrm>
                <a:off x="2456745" y="5723597"/>
                <a:ext cx="6551271" cy="52221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𝑥𝑥𝑥𝑥</m:t>
                          </m:r>
                        </m:sub>
                      </m:sSub>
                    </m:oMath>
                  </m:oMathPara>
                </a14:m>
                <a:endParaRPr sz="4400"/>
              </a:p>
            </p:txBody>
          </p:sp>
        </mc:Choice>
        <mc:Fallback xmlns="">
          <p:sp>
            <p:nvSpPr>
              <p:cNvPr id="49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45" y="5723597"/>
                <a:ext cx="6551271" cy="522210"/>
              </a:xfrm>
              <a:prstGeom prst="rect">
                <a:avLst/>
              </a:prstGeom>
              <a:blipFill>
                <a:blip r:embed="rId3"/>
                <a:stretch>
                  <a:fillRect r="-15628" b="-2790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9" name="Imperfect Model:"/>
          <p:cNvSpPr txBox="1"/>
          <p:nvPr/>
        </p:nvSpPr>
        <p:spPr>
          <a:xfrm>
            <a:off x="1663534" y="4364234"/>
            <a:ext cx="3847212" cy="75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Imperfect Model:</a:t>
            </a:r>
          </a:p>
        </p:txBody>
      </p:sp>
      <p:sp>
        <p:nvSpPr>
          <p:cNvPr id="500" name="DATA-ASSISTED MODEL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302805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 u="sng" dirty="0">
                <a:solidFill>
                  <a:srgbClr val="FF0000"/>
                </a:solidFill>
              </a:rPr>
              <a:t>DATA-ASSISTED MODEL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Rounded Rectangle"/>
          <p:cNvSpPr/>
          <p:nvPr/>
        </p:nvSpPr>
        <p:spPr>
          <a:xfrm>
            <a:off x="11282317" y="1253804"/>
            <a:ext cx="12771109" cy="12267051"/>
          </a:xfrm>
          <a:prstGeom prst="roundRect">
            <a:avLst>
              <a:gd name="adj" fmla="val 528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03" name="(a) True State"/>
          <p:cNvSpPr txBox="1"/>
          <p:nvPr/>
        </p:nvSpPr>
        <p:spPr>
          <a:xfrm>
            <a:off x="12251193" y="1899731"/>
            <a:ext cx="2165428" cy="56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(a) True State</a:t>
            </a:r>
          </a:p>
        </p:txBody>
      </p:sp>
      <p:sp>
        <p:nvSpPr>
          <p:cNvPr id="504" name="(b) High Model Error"/>
          <p:cNvSpPr txBox="1"/>
          <p:nvPr/>
        </p:nvSpPr>
        <p:spPr>
          <a:xfrm>
            <a:off x="12194212" y="4289355"/>
            <a:ext cx="3313659" cy="56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(b) High Model Error </a:t>
            </a:r>
          </a:p>
        </p:txBody>
      </p:sp>
      <p:sp>
        <p:nvSpPr>
          <p:cNvPr id="505" name="(c) Small Reservoir"/>
          <p:cNvSpPr txBox="1"/>
          <p:nvPr/>
        </p:nvSpPr>
        <p:spPr>
          <a:xfrm>
            <a:off x="12253010" y="5437173"/>
            <a:ext cx="2975128" cy="56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(c) Small Reservoir</a:t>
            </a:r>
          </a:p>
        </p:txBody>
      </p:sp>
      <p:sp>
        <p:nvSpPr>
          <p:cNvPr id="506" name="(d) Hybrid (b) + (c)"/>
          <p:cNvSpPr txBox="1"/>
          <p:nvPr/>
        </p:nvSpPr>
        <p:spPr>
          <a:xfrm>
            <a:off x="12253594" y="6610206"/>
            <a:ext cx="2872360" cy="56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(d) Hybrid (b) + 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7" name="Equation"/>
              <p:cNvSpPr txBox="1"/>
              <p:nvPr/>
            </p:nvSpPr>
            <p:spPr>
              <a:xfrm>
                <a:off x="12865403" y="5985021"/>
                <a:ext cx="1521743" cy="33380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=500)</m:t>
                      </m:r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50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403" y="5985021"/>
                <a:ext cx="1521743" cy="333806"/>
              </a:xfrm>
              <a:prstGeom prst="rect">
                <a:avLst/>
              </a:prstGeom>
              <a:blipFill>
                <a:blip r:embed="rId2"/>
                <a:stretch>
                  <a:fillRect r="-12000" b="-2727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8" name="Equation"/>
              <p:cNvSpPr txBox="1"/>
              <p:nvPr/>
            </p:nvSpPr>
            <p:spPr>
              <a:xfrm>
                <a:off x="12882048" y="4831351"/>
                <a:ext cx="1246577" cy="30368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=0.1)</m:t>
                      </m:r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50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2048" y="4831351"/>
                <a:ext cx="1246577" cy="303684"/>
              </a:xfrm>
              <a:prstGeom prst="rect">
                <a:avLst/>
              </a:prstGeom>
              <a:blipFill>
                <a:blip r:embed="rId3"/>
                <a:stretch>
                  <a:fillRect r="-10244" b="-428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9" name="(e) Low Model Error"/>
          <p:cNvSpPr txBox="1"/>
          <p:nvPr/>
        </p:nvSpPr>
        <p:spPr>
          <a:xfrm>
            <a:off x="12204905" y="8979852"/>
            <a:ext cx="3241473" cy="56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(e) Low Model Error </a:t>
            </a:r>
          </a:p>
        </p:txBody>
      </p:sp>
      <p:sp>
        <p:nvSpPr>
          <p:cNvPr id="510" name="(f) Large Reservoir"/>
          <p:cNvSpPr txBox="1"/>
          <p:nvPr/>
        </p:nvSpPr>
        <p:spPr>
          <a:xfrm>
            <a:off x="12257124" y="10127670"/>
            <a:ext cx="2916099" cy="56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(f) Large Reservoir</a:t>
            </a:r>
          </a:p>
        </p:txBody>
      </p:sp>
      <p:sp>
        <p:nvSpPr>
          <p:cNvPr id="511" name="(g) Hybrid (e) + (f)"/>
          <p:cNvSpPr txBox="1"/>
          <p:nvPr/>
        </p:nvSpPr>
        <p:spPr>
          <a:xfrm>
            <a:off x="12262001" y="11300703"/>
            <a:ext cx="2753945" cy="56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(g) Hybrid (e) + (f)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" name="Equation"/>
              <p:cNvSpPr txBox="1"/>
              <p:nvPr/>
            </p:nvSpPr>
            <p:spPr>
              <a:xfrm>
                <a:off x="12865403" y="10675518"/>
                <a:ext cx="1699543" cy="3295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=8000)</m:t>
                      </m:r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51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403" y="10675518"/>
                <a:ext cx="1699543" cy="329539"/>
              </a:xfrm>
              <a:prstGeom prst="rect">
                <a:avLst/>
              </a:prstGeom>
              <a:blipFill>
                <a:blip r:embed="rId4"/>
                <a:stretch>
                  <a:fillRect r="-12186" b="-3148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Equation"/>
              <p:cNvSpPr txBox="1"/>
              <p:nvPr/>
            </p:nvSpPr>
            <p:spPr>
              <a:xfrm>
                <a:off x="12882048" y="9521849"/>
                <a:ext cx="1424377" cy="30368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=0.01)</m:t>
                      </m:r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51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2048" y="9521849"/>
                <a:ext cx="1424377" cy="303683"/>
              </a:xfrm>
              <a:prstGeom prst="rect">
                <a:avLst/>
              </a:prstGeom>
              <a:blipFill>
                <a:blip r:embed="rId5"/>
                <a:stretch>
                  <a:fillRect r="-10256" b="-4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" name="Rounded Rectangle"/>
          <p:cNvSpPr/>
          <p:nvPr/>
        </p:nvSpPr>
        <p:spPr>
          <a:xfrm>
            <a:off x="1124467" y="1931710"/>
            <a:ext cx="8545271" cy="5171953"/>
          </a:xfrm>
          <a:prstGeom prst="roundRect">
            <a:avLst>
              <a:gd name="adj" fmla="val 1017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5" name="Equation"/>
              <p:cNvSpPr txBox="1"/>
              <p:nvPr/>
            </p:nvSpPr>
            <p:spPr>
              <a:xfrm>
                <a:off x="2421913" y="3364419"/>
                <a:ext cx="5020470" cy="39089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𝑥𝑥𝑥𝑥</m:t>
                          </m:r>
                        </m:sub>
                      </m:sSub>
                    </m:oMath>
                  </m:oMathPara>
                </a14:m>
                <a:endParaRPr sz="4400"/>
              </a:p>
            </p:txBody>
          </p:sp>
        </mc:Choice>
        <mc:Fallback xmlns="">
          <p:sp>
            <p:nvSpPr>
              <p:cNvPr id="51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13" y="3364419"/>
                <a:ext cx="5020470" cy="390892"/>
              </a:xfrm>
              <a:prstGeom prst="rect">
                <a:avLst/>
              </a:prstGeom>
              <a:blipFill>
                <a:blip r:embed="rId6"/>
                <a:stretch>
                  <a:fillRect r="-16626" b="-7031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6" name="Ground Truth:"/>
          <p:cNvSpPr txBox="1"/>
          <p:nvPr/>
        </p:nvSpPr>
        <p:spPr>
          <a:xfrm>
            <a:off x="1666089" y="2136985"/>
            <a:ext cx="3176652" cy="75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Ground Truth: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7" name="Equation"/>
              <p:cNvSpPr txBox="1"/>
              <p:nvPr/>
            </p:nvSpPr>
            <p:spPr>
              <a:xfrm>
                <a:off x="2456745" y="5723597"/>
                <a:ext cx="6551271" cy="52221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−(1+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𝑥𝑥𝑥𝑥</m:t>
                          </m:r>
                        </m:sub>
                      </m:sSub>
                    </m:oMath>
                  </m:oMathPara>
                </a14:m>
                <a:endParaRPr sz="4400"/>
              </a:p>
            </p:txBody>
          </p:sp>
        </mc:Choice>
        <mc:Fallback xmlns="">
          <p:sp>
            <p:nvSpPr>
              <p:cNvPr id="51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45" y="5723597"/>
                <a:ext cx="6551271" cy="522210"/>
              </a:xfrm>
              <a:prstGeom prst="rect">
                <a:avLst/>
              </a:prstGeom>
              <a:blipFill>
                <a:blip r:embed="rId7"/>
                <a:stretch>
                  <a:fillRect r="-15628" b="-2790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8" name="Imperfect Model:"/>
          <p:cNvSpPr txBox="1"/>
          <p:nvPr/>
        </p:nvSpPr>
        <p:spPr>
          <a:xfrm>
            <a:off x="1663534" y="4364234"/>
            <a:ext cx="3847212" cy="75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Imperfect Model:</a:t>
            </a:r>
          </a:p>
        </p:txBody>
      </p:sp>
      <p:sp>
        <p:nvSpPr>
          <p:cNvPr id="519" name="DATA-ASSISTED MODEL"/>
          <p:cNvSpPr txBox="1">
            <a:spLocks noGrp="1"/>
          </p:cNvSpPr>
          <p:nvPr>
            <p:ph type="title"/>
          </p:nvPr>
        </p:nvSpPr>
        <p:spPr>
          <a:xfrm>
            <a:off x="4387453" y="-293444"/>
            <a:ext cx="15609094" cy="103894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 u="sng" dirty="0">
                <a:solidFill>
                  <a:srgbClr val="FF0000"/>
                </a:solidFill>
              </a:rPr>
              <a:t>DATA-ASSISTED MODEL</a:t>
            </a:r>
          </a:p>
        </p:txBody>
      </p:sp>
      <p:pic>
        <p:nvPicPr>
          <p:cNvPr id="52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710738" y="1776582"/>
            <a:ext cx="7409293" cy="11221495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Rectangle"/>
          <p:cNvSpPr/>
          <p:nvPr/>
        </p:nvSpPr>
        <p:spPr>
          <a:xfrm>
            <a:off x="11762632" y="1542373"/>
            <a:ext cx="11866239" cy="1168991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556214" y="10025931"/>
            <a:ext cx="692496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skip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Rounded Rectangle"/>
          <p:cNvSpPr/>
          <p:nvPr/>
        </p:nvSpPr>
        <p:spPr>
          <a:xfrm>
            <a:off x="2332861" y="2275036"/>
            <a:ext cx="18724055" cy="9299913"/>
          </a:xfrm>
          <a:prstGeom prst="roundRect">
            <a:avLst>
              <a:gd name="adj" fmla="val 691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4" name="DATA-ASSISTED MODEL: SCALABILITY"/>
          <p:cNvSpPr txBox="1">
            <a:spLocks noGrp="1"/>
          </p:cNvSpPr>
          <p:nvPr>
            <p:ph type="title"/>
          </p:nvPr>
        </p:nvSpPr>
        <p:spPr>
          <a:xfrm>
            <a:off x="-16759" y="357187"/>
            <a:ext cx="24384001" cy="1086393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b="1" u="sng" dirty="0" smtClean="0">
                <a:solidFill>
                  <a:srgbClr val="FF0000"/>
                </a:solidFill>
              </a:rPr>
              <a:t>COMBINING THE PARALLEL AND HYBRID SCHEMES</a:t>
            </a:r>
            <a:endParaRPr b="1" u="sng" dirty="0">
              <a:solidFill>
                <a:srgbClr val="FF0000"/>
              </a:solidFill>
            </a:endParaRPr>
          </a:p>
        </p:txBody>
      </p:sp>
      <p:pic>
        <p:nvPicPr>
          <p:cNvPr id="525" name="parallelhybrid.pdf" descr="parallelhybri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5727" y="2848402"/>
            <a:ext cx="17296303" cy="8019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Rounded Rectangle"/>
          <p:cNvSpPr/>
          <p:nvPr/>
        </p:nvSpPr>
        <p:spPr>
          <a:xfrm>
            <a:off x="11276147" y="1931710"/>
            <a:ext cx="12026390" cy="10644695"/>
          </a:xfrm>
          <a:prstGeom prst="roundRect">
            <a:avLst>
              <a:gd name="adj" fmla="val 613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8" name="DATA-ASSISTED MODEL: SCALABILITY"/>
          <p:cNvSpPr txBox="1">
            <a:spLocks noGrp="1"/>
          </p:cNvSpPr>
          <p:nvPr>
            <p:ph type="title"/>
          </p:nvPr>
        </p:nvSpPr>
        <p:spPr>
          <a:xfrm>
            <a:off x="-16759" y="357187"/>
            <a:ext cx="24384001" cy="1086393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 u="sng" dirty="0">
                <a:solidFill>
                  <a:srgbClr val="FF0000"/>
                </a:solidFill>
              </a:rPr>
              <a:t>DATA-ASSISTED MODEL: SCALABILITY</a:t>
            </a:r>
          </a:p>
        </p:txBody>
      </p:sp>
      <p:pic>
        <p:nvPicPr>
          <p:cNvPr id="529" name="icsymp_parallel_hybrid.png" descr="icsymp_parallel_hybri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37235" y="2991920"/>
            <a:ext cx="7341458" cy="9495591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Rounded Rectangle"/>
          <p:cNvSpPr/>
          <p:nvPr/>
        </p:nvSpPr>
        <p:spPr>
          <a:xfrm>
            <a:off x="1124467" y="1931710"/>
            <a:ext cx="8545271" cy="5171953"/>
          </a:xfrm>
          <a:prstGeom prst="roundRect">
            <a:avLst>
              <a:gd name="adj" fmla="val 1017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1" name="Equation"/>
              <p:cNvSpPr txBox="1"/>
              <p:nvPr/>
            </p:nvSpPr>
            <p:spPr>
              <a:xfrm>
                <a:off x="2421913" y="3364419"/>
                <a:ext cx="5020470" cy="39089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𝑥𝑥𝑥𝑥</m:t>
                          </m:r>
                        </m:sub>
                      </m:sSub>
                    </m:oMath>
                  </m:oMathPara>
                </a14:m>
                <a:endParaRPr sz="4400"/>
              </a:p>
            </p:txBody>
          </p:sp>
        </mc:Choice>
        <mc:Fallback xmlns="">
          <p:sp>
            <p:nvSpPr>
              <p:cNvPr id="53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13" y="3364419"/>
                <a:ext cx="5020470" cy="390892"/>
              </a:xfrm>
              <a:prstGeom prst="rect">
                <a:avLst/>
              </a:prstGeom>
              <a:blipFill>
                <a:blip r:embed="rId3"/>
                <a:stretch>
                  <a:fillRect r="-16626" b="-7031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" name="Ground Truth:"/>
          <p:cNvSpPr txBox="1"/>
          <p:nvPr/>
        </p:nvSpPr>
        <p:spPr>
          <a:xfrm>
            <a:off x="1445427" y="2132295"/>
            <a:ext cx="3617977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b="1" dirty="0">
                <a:solidFill>
                  <a:schemeClr val="tx1"/>
                </a:solidFill>
              </a:rPr>
              <a:t>Ground Truth: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3" name="Equation"/>
              <p:cNvSpPr txBox="1"/>
              <p:nvPr/>
            </p:nvSpPr>
            <p:spPr>
              <a:xfrm>
                <a:off x="2456745" y="5723597"/>
                <a:ext cx="6551271" cy="52221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𝑥𝑥𝑥𝑥</m:t>
                          </m:r>
                        </m:sub>
                      </m:sSub>
                    </m:oMath>
                  </m:oMathPara>
                </a14:m>
                <a:endParaRPr sz="4400"/>
              </a:p>
            </p:txBody>
          </p:sp>
        </mc:Choice>
        <mc:Fallback xmlns="">
          <p:sp>
            <p:nvSpPr>
              <p:cNvPr id="53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45" y="5723597"/>
                <a:ext cx="6551271" cy="522210"/>
              </a:xfrm>
              <a:prstGeom prst="rect">
                <a:avLst/>
              </a:prstGeom>
              <a:blipFill>
                <a:blip r:embed="rId4"/>
                <a:stretch>
                  <a:fillRect r="-15628" b="-2790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4" name="Imperfect Model:"/>
          <p:cNvSpPr txBox="1"/>
          <p:nvPr/>
        </p:nvSpPr>
        <p:spPr>
          <a:xfrm>
            <a:off x="1461559" y="4359543"/>
            <a:ext cx="4251163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b="1" dirty="0">
                <a:solidFill>
                  <a:schemeClr val="tx1"/>
                </a:solidFill>
              </a:rPr>
              <a:t>Imperfect Model:</a:t>
            </a:r>
          </a:p>
        </p:txBody>
      </p:sp>
      <p:sp>
        <p:nvSpPr>
          <p:cNvPr id="535" name="Truth"/>
          <p:cNvSpPr txBox="1"/>
          <p:nvPr/>
        </p:nvSpPr>
        <p:spPr>
          <a:xfrm rot="16200000">
            <a:off x="13362202" y="3472785"/>
            <a:ext cx="1247268" cy="75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Truth</a:t>
            </a:r>
          </a:p>
        </p:txBody>
      </p:sp>
      <p:sp>
        <p:nvSpPr>
          <p:cNvPr id="536" name="Predicted - Truth"/>
          <p:cNvSpPr txBox="1"/>
          <p:nvPr/>
        </p:nvSpPr>
        <p:spPr>
          <a:xfrm rot="16200000">
            <a:off x="12082296" y="7780750"/>
            <a:ext cx="3807080" cy="75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Predicted - Truth</a:t>
            </a:r>
          </a:p>
        </p:txBody>
      </p:sp>
      <p:sp>
        <p:nvSpPr>
          <p:cNvPr id="537" name="Pure ML"/>
          <p:cNvSpPr txBox="1"/>
          <p:nvPr/>
        </p:nvSpPr>
        <p:spPr>
          <a:xfrm>
            <a:off x="18846604" y="5238044"/>
            <a:ext cx="1442492" cy="564361"/>
          </a:xfrm>
          <a:prstGeom prst="rect">
            <a:avLst/>
          </a:prstGeom>
          <a:solidFill>
            <a:srgbClr val="EEF0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Pure ML</a:t>
            </a:r>
          </a:p>
        </p:txBody>
      </p:sp>
      <p:sp>
        <p:nvSpPr>
          <p:cNvPr id="538" name="Hybrid"/>
          <p:cNvSpPr txBox="1"/>
          <p:nvPr/>
        </p:nvSpPr>
        <p:spPr>
          <a:xfrm>
            <a:off x="18989555" y="9596869"/>
            <a:ext cx="1156590" cy="564361"/>
          </a:xfrm>
          <a:prstGeom prst="rect">
            <a:avLst/>
          </a:prstGeom>
          <a:solidFill>
            <a:srgbClr val="EEF0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Hybrid</a:t>
            </a:r>
          </a:p>
        </p:txBody>
      </p:sp>
      <p:sp>
        <p:nvSpPr>
          <p:cNvPr id="539" name="Imperfect Model"/>
          <p:cNvSpPr txBox="1"/>
          <p:nvPr/>
        </p:nvSpPr>
        <p:spPr>
          <a:xfrm>
            <a:off x="17613938" y="7457535"/>
            <a:ext cx="2640864" cy="564361"/>
          </a:xfrm>
          <a:prstGeom prst="rect">
            <a:avLst/>
          </a:prstGeom>
          <a:solidFill>
            <a:srgbClr val="EEF0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Imperfect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0" name="Equation"/>
              <p:cNvSpPr txBox="1"/>
              <p:nvPr/>
            </p:nvSpPr>
            <p:spPr>
              <a:xfrm>
                <a:off x="9765517" y="7690718"/>
                <a:ext cx="3904274" cy="67710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ar-AE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ar-AE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ar-AE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ar-AE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AE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517" y="7690718"/>
                <a:ext cx="3904274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1" name="Equation"/>
              <p:cNvSpPr txBox="1"/>
              <p:nvPr/>
            </p:nvSpPr>
            <p:spPr>
              <a:xfrm>
                <a:off x="10437754" y="8235090"/>
                <a:ext cx="2058576" cy="67710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754" y="8235090"/>
                <a:ext cx="2058576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24466" y="9963224"/>
            <a:ext cx="12063995" cy="3098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 get</a:t>
            </a:r>
            <a:r>
              <a:rPr kumimoji="0" lang="en-US" sz="48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similar good results, e.g., using Lorenz’s 1996 two-scale “model 3” as truth </a:t>
            </a:r>
            <a:r>
              <a:rPr kumimoji="0" lang="en-US" sz="4800" b="1" i="0" u="none" strike="noStrike" cap="none" spc="0" normalizeH="0" dirty="0" err="1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vrs</a:t>
            </a:r>
            <a:r>
              <a:rPr kumimoji="0" lang="en-US" sz="48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Lorenz’s 1996 one scale “model 2” as the imperfect model.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4120" y="9505365"/>
            <a:ext cx="508151" cy="390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skip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1921" y="941117"/>
            <a:ext cx="3876061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sng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OUR GOAL</a:t>
            </a:r>
            <a:endParaRPr kumimoji="0" lang="en-US" sz="5400" b="1" i="0" u="sng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196" y="2911949"/>
            <a:ext cx="20276384" cy="4760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t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Use machine learning to substantially improve </a:t>
            </a:r>
            <a:r>
              <a:rPr lang="en-US" sz="6000" dirty="0" smtClean="0">
                <a:solidFill>
                  <a:schemeClr val="accent1"/>
                </a:solidFill>
              </a:rPr>
              <a:t>weather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forecasting by mitigating </a:t>
            </a:r>
            <a:r>
              <a:rPr lang="en-US" sz="6000" dirty="0" smtClean="0">
                <a:solidFill>
                  <a:schemeClr val="accent1"/>
                </a:solidFill>
              </a:rPr>
              <a:t>inaccuracies in the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accent1"/>
                </a:solidFill>
              </a:rPr>
              <a:t>d</a:t>
            </a: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ynamical prediction model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chemeClr val="accent1"/>
                </a:solidFill>
              </a:rPr>
              <a:t>(e.g., inaccuracies due to unresolved processes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chemeClr val="accent1"/>
                </a:solidFill>
              </a:rPr>
              <a:t> and features at small scales)</a:t>
            </a: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kumimoji="0" lang="en-US" sz="60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7537" y="9635683"/>
            <a:ext cx="9892131" cy="3837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Spatial</a:t>
            </a: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Very large regions</a:t>
            </a: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 smtClean="0"/>
              <a:t>Multiscale time and space dependences</a:t>
            </a: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Chaotic time evolution</a:t>
            </a: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 smtClean="0"/>
              <a:t>Complex geography</a:t>
            </a: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Large data handling requirements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4919" y="8803478"/>
            <a:ext cx="14686712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CHARACTERISTICS OF GEOPHYSICAL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PREDICTION PROBLEMS: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5380394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ONCLUSIONS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834747"/>
          </a:xfrm>
          <a:prstGeom prst="rect">
            <a:avLst/>
          </a:prstGeom>
        </p:spPr>
        <p:txBody>
          <a:bodyPr anchor="t"/>
          <a:lstStyle/>
          <a:p>
            <a:pPr lvl="1"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6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65422" y="812189"/>
            <a:ext cx="15609094" cy="8840392"/>
          </a:xfrm>
        </p:spPr>
        <p:txBody>
          <a:bodyPr/>
          <a:lstStyle/>
          <a:p>
            <a:r>
              <a:rPr lang="en-US" b="1" dirty="0" smtClean="0"/>
              <a:t>By using a combination of both the parallel and hybrid schemes, we believe that we will be able to employ machine learning for enabling substantial data-assisted improvements of weather forecasting. </a:t>
            </a:r>
          </a:p>
          <a:p>
            <a:r>
              <a:rPr lang="en-US" b="1" dirty="0" smtClean="0"/>
              <a:t>But we have a lot of remaining work to do.</a:t>
            </a:r>
            <a:endParaRPr lang="en-US" b="1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A VERY PRELIMINARY TEST USING THE SPEEDY SIMPLIFIED </a:t>
            </a:r>
            <a:r>
              <a:rPr lang="en-US" sz="6000" b="1" u="sng" smtClean="0">
                <a:solidFill>
                  <a:srgbClr val="FF0000"/>
                </a:solidFill>
              </a:rPr>
              <a:t>WEATHER CODE</a:t>
            </a:r>
            <a:r>
              <a:rPr lang="en-US" sz="4400" b="1" smtClean="0"/>
              <a:t> (gotten </a:t>
            </a:r>
            <a:r>
              <a:rPr lang="en-US" sz="4400" b="1" dirty="0" smtClean="0"/>
              <a:t>yesterday)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7453" y="3393282"/>
            <a:ext cx="15609094" cy="884039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498" y="5029198"/>
            <a:ext cx="16073025" cy="7912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2874" y="5717568"/>
            <a:ext cx="2337177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= 10 hours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0913241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"/>
          <p:cNvSpPr/>
          <p:nvPr/>
        </p:nvSpPr>
        <p:spPr>
          <a:xfrm>
            <a:off x="4126739" y="2312392"/>
            <a:ext cx="16228626" cy="9389087"/>
          </a:xfrm>
          <a:prstGeom prst="roundRect">
            <a:avLst>
              <a:gd name="adj" fmla="val 4176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4000"/>
              <a:t>s</a:t>
            </a:r>
          </a:p>
        </p:txBody>
      </p:sp>
      <p:sp>
        <p:nvSpPr>
          <p:cNvPr id="611" name="REFERENCES"/>
          <p:cNvSpPr txBox="1">
            <a:spLocks noGrp="1"/>
          </p:cNvSpPr>
          <p:nvPr>
            <p:ph type="title"/>
          </p:nvPr>
        </p:nvSpPr>
        <p:spPr>
          <a:xfrm>
            <a:off x="4387453" y="212602"/>
            <a:ext cx="15609094" cy="1834747"/>
          </a:xfrm>
          <a:prstGeom prst="rect">
            <a:avLst/>
          </a:prstGeom>
        </p:spPr>
        <p:txBody>
          <a:bodyPr anchor="t"/>
          <a:lstStyle/>
          <a:p>
            <a:pPr lvl="1"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 dirty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6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613" name="Jaeger et al. &quot;Harnessing nonlinearity: Predicting chaotic systems and saving energy in wireless communication.&quot; Science 304.5667 (2004): 78-80.…"/>
          <p:cNvSpPr txBox="1">
            <a:spLocks noGrp="1"/>
          </p:cNvSpPr>
          <p:nvPr>
            <p:ph type="body" idx="1"/>
          </p:nvPr>
        </p:nvSpPr>
        <p:spPr>
          <a:xfrm>
            <a:off x="4387453" y="1392471"/>
            <a:ext cx="15609094" cy="884039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defTabSz="610790">
              <a:lnSpc>
                <a:spcPts val="5500"/>
              </a:lnSpc>
              <a:spcBef>
                <a:spcPts val="0"/>
              </a:spcBef>
              <a:buSzTx/>
              <a:buNone/>
              <a:defRPr sz="304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4800" b="1" dirty="0"/>
          </a:p>
          <a:p>
            <a:pPr marL="0" indent="0" defTabSz="610790">
              <a:lnSpc>
                <a:spcPts val="5500"/>
              </a:lnSpc>
              <a:spcBef>
                <a:spcPts val="0"/>
              </a:spcBef>
              <a:buSzTx/>
              <a:buNone/>
              <a:defRPr sz="304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 b="1" i="1" dirty="0" smtClean="0">
                <a:sym typeface="Helvetica Neue"/>
              </a:rPr>
              <a:t>J. </a:t>
            </a:r>
            <a:r>
              <a:rPr sz="4800" b="1" i="1" dirty="0" smtClean="0">
                <a:sym typeface="Helvetica Neue"/>
              </a:rPr>
              <a:t>Pathak</a:t>
            </a:r>
            <a:r>
              <a:rPr lang="en-US" sz="4800" b="1" i="1" dirty="0" smtClean="0">
                <a:sym typeface="Helvetica Neue"/>
              </a:rPr>
              <a:t>, B. Hunt, M. Girvan, Z. Lu, and E. Ott,</a:t>
            </a:r>
            <a:r>
              <a:rPr sz="4800" b="1" dirty="0" smtClean="0"/>
              <a:t> </a:t>
            </a:r>
            <a:r>
              <a:rPr sz="4800" b="1" dirty="0">
                <a:sym typeface="Helvetica Neue"/>
              </a:rPr>
              <a:t>"Model-free prediction of large spatiotemporally chaotic systems from data: a reservoir computing approach."</a:t>
            </a:r>
            <a:r>
              <a:rPr sz="4800" b="1" dirty="0"/>
              <a:t> Physical Review </a:t>
            </a:r>
            <a:r>
              <a:rPr sz="4800" b="1" dirty="0" smtClean="0"/>
              <a:t>Letters</a:t>
            </a:r>
            <a:r>
              <a:rPr lang="en-US" sz="4800" b="1" dirty="0"/>
              <a:t>,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vol</a:t>
            </a:r>
            <a:r>
              <a:rPr sz="4800" b="1" dirty="0" smtClean="0"/>
              <a:t> 120</a:t>
            </a:r>
            <a:r>
              <a:rPr lang="en-US" sz="4800" b="1" dirty="0" smtClean="0"/>
              <a:t>, issue </a:t>
            </a:r>
            <a:r>
              <a:rPr sz="4800" b="1" dirty="0" smtClean="0"/>
              <a:t>2 </a:t>
            </a:r>
            <a:r>
              <a:rPr sz="4800" b="1" dirty="0"/>
              <a:t>(2018): 024102.</a:t>
            </a:r>
          </a:p>
          <a:p>
            <a:pPr marL="0" indent="0" defTabSz="610790">
              <a:lnSpc>
                <a:spcPts val="5500"/>
              </a:lnSpc>
              <a:spcBef>
                <a:spcPts val="0"/>
              </a:spcBef>
              <a:buSzTx/>
              <a:buNone/>
              <a:defRPr sz="3040">
                <a:solidFill>
                  <a:srgbClr val="2DC3D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4800" b="1" dirty="0"/>
          </a:p>
          <a:p>
            <a:pPr marL="0" indent="0" defTabSz="610790">
              <a:lnSpc>
                <a:spcPts val="5500"/>
              </a:lnSpc>
              <a:spcBef>
                <a:spcPts val="0"/>
              </a:spcBef>
              <a:buSzTx/>
              <a:buNone/>
              <a:defRPr sz="304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4800" b="1" dirty="0"/>
          </a:p>
          <a:p>
            <a:pPr marL="0" indent="0" defTabSz="610790">
              <a:lnSpc>
                <a:spcPts val="5500"/>
              </a:lnSpc>
              <a:spcBef>
                <a:spcPts val="0"/>
              </a:spcBef>
              <a:buSzTx/>
              <a:buNone/>
              <a:defRPr sz="304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 b="1" i="1" dirty="0" smtClean="0">
                <a:sym typeface="Helvetica Neue"/>
              </a:rPr>
              <a:t>J. </a:t>
            </a:r>
            <a:r>
              <a:rPr sz="4800" b="1" i="1" dirty="0" smtClean="0">
                <a:sym typeface="Helvetica Neue"/>
              </a:rPr>
              <a:t>Pathak</a:t>
            </a:r>
            <a:r>
              <a:rPr lang="en-US" sz="4800" b="1" i="1" dirty="0" smtClean="0">
                <a:sym typeface="Helvetica Neue"/>
              </a:rPr>
              <a:t>, A. </a:t>
            </a:r>
            <a:r>
              <a:rPr lang="en-US" sz="4800" b="1" i="1" dirty="0" err="1" smtClean="0">
                <a:sym typeface="Helvetica Neue"/>
              </a:rPr>
              <a:t>Wikner</a:t>
            </a:r>
            <a:r>
              <a:rPr lang="en-US" sz="4800" b="1" i="1" dirty="0" smtClean="0">
                <a:sym typeface="Helvetica Neue"/>
              </a:rPr>
              <a:t>, R. </a:t>
            </a:r>
            <a:r>
              <a:rPr lang="en-US" sz="4800" b="1" i="1" dirty="0" err="1" smtClean="0">
                <a:sym typeface="Helvetica Neue"/>
              </a:rPr>
              <a:t>Fussell</a:t>
            </a:r>
            <a:r>
              <a:rPr lang="en-US" sz="4800" b="1" i="1" dirty="0" smtClean="0">
                <a:sym typeface="Helvetica Neue"/>
              </a:rPr>
              <a:t>, S. Chandra, B. Hunt, M. Girvan, and E. Ott,</a:t>
            </a:r>
            <a:r>
              <a:rPr sz="4800" b="1" dirty="0" smtClean="0"/>
              <a:t> </a:t>
            </a:r>
            <a:r>
              <a:rPr sz="4800" b="1" dirty="0">
                <a:sym typeface="Helvetica Neue"/>
              </a:rPr>
              <a:t>"Hybrid forecasting of chaotic processes: using machine learning in conjunction with a knowledge-based model."</a:t>
            </a:r>
            <a:r>
              <a:rPr sz="4800" b="1" dirty="0"/>
              <a:t> </a:t>
            </a:r>
            <a:r>
              <a:rPr sz="4800" b="1" dirty="0" smtClean="0"/>
              <a:t>Chaos</a:t>
            </a:r>
            <a:r>
              <a:rPr lang="en-US" sz="4800" b="1" dirty="0" smtClean="0"/>
              <a:t>, vol.</a:t>
            </a:r>
            <a:r>
              <a:rPr sz="4800" b="1" dirty="0" smtClean="0"/>
              <a:t> 28</a:t>
            </a:r>
            <a:r>
              <a:rPr lang="en-US" sz="4800" b="1" dirty="0" smtClean="0"/>
              <a:t>, issue </a:t>
            </a:r>
            <a:r>
              <a:rPr sz="4800" b="1" dirty="0" smtClean="0"/>
              <a:t>4 </a:t>
            </a:r>
            <a:r>
              <a:rPr sz="4800" b="1" dirty="0"/>
              <a:t>(2018): 041101.</a:t>
            </a:r>
          </a:p>
          <a:p>
            <a:pPr marL="0" indent="0" defTabSz="610790">
              <a:lnSpc>
                <a:spcPts val="5500"/>
              </a:lnSpc>
              <a:spcBef>
                <a:spcPts val="0"/>
              </a:spcBef>
              <a:buSzTx/>
              <a:buNone/>
              <a:defRPr sz="3040">
                <a:solidFill>
                  <a:srgbClr val="2DC3D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4800" b="1" dirty="0"/>
          </a:p>
          <a:p>
            <a:pPr marL="0" indent="0" defTabSz="610790">
              <a:lnSpc>
                <a:spcPts val="5500"/>
              </a:lnSpc>
              <a:spcBef>
                <a:spcPts val="0"/>
              </a:spcBef>
              <a:buSzTx/>
              <a:buNone/>
              <a:defRPr sz="304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4800" b="1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ounded Rectangle"/>
          <p:cNvSpPr/>
          <p:nvPr/>
        </p:nvSpPr>
        <p:spPr>
          <a:xfrm>
            <a:off x="4458541" y="7862589"/>
            <a:ext cx="9107376" cy="5052274"/>
          </a:xfrm>
          <a:prstGeom prst="roundRect">
            <a:avLst>
              <a:gd name="adj" fmla="val 933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6" name="RESERVOIR NEURAL NETWORK IMPLEMENTATION"/>
          <p:cNvSpPr txBox="1">
            <a:spLocks noGrp="1"/>
          </p:cNvSpPr>
          <p:nvPr>
            <p:ph type="title" idx="4294967295"/>
          </p:nvPr>
        </p:nvSpPr>
        <p:spPr>
          <a:xfrm>
            <a:off x="4387453" y="216507"/>
            <a:ext cx="15609094" cy="3036095"/>
          </a:xfrm>
          <a:prstGeom prst="rect">
            <a:avLst/>
          </a:prstGeom>
        </p:spPr>
        <p:txBody>
          <a:bodyPr anchor="t"/>
          <a:lstStyle>
            <a:lvl1pPr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 u="sng">
                <a:solidFill>
                  <a:srgbClr val="FF0000"/>
                </a:solidFill>
              </a:rPr>
              <a:t>RESERVOIR NEURAL NETWORK IMPLEMENTATION</a:t>
            </a:r>
          </a:p>
        </p:txBody>
      </p:sp>
      <p:sp>
        <p:nvSpPr>
          <p:cNvPr id="197" name="Find the output weight matrix that minimizes the following loss function"/>
          <p:cNvSpPr txBox="1"/>
          <p:nvPr/>
        </p:nvSpPr>
        <p:spPr>
          <a:xfrm>
            <a:off x="4886015" y="8554640"/>
            <a:ext cx="8392303" cy="1534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92500"/>
          </a:bodyPr>
          <a:lstStyle>
            <a:lvl1pPr algn="l" defTabSz="772239">
              <a:spcBef>
                <a:spcPts val="4200"/>
              </a:spcBef>
              <a:defRPr sz="4136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Find the output weight matrix that minimizes the following loss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Equation"/>
              <p:cNvSpPr txBox="1"/>
              <p:nvPr/>
            </p:nvSpPr>
            <p:spPr>
              <a:xfrm>
                <a:off x="4937778" y="10077836"/>
                <a:ext cx="5951404" cy="12310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limUpp>
                        <m:limUp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lim>
                          </m:limLow>
                        </m:e>
                        <m:lim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Upp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19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78" y="10077836"/>
                <a:ext cx="5951404" cy="1231054"/>
              </a:xfrm>
              <a:prstGeom prst="rect">
                <a:avLst/>
              </a:prstGeom>
              <a:blipFill>
                <a:blip r:embed="rId2"/>
                <a:stretch>
                  <a:fillRect r="-1516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An input is coupled to the reservoir network through a fixed, randomly generated input matrix."/>
          <p:cNvSpPr txBox="1">
            <a:spLocks noGrp="1"/>
          </p:cNvSpPr>
          <p:nvPr>
            <p:ph type="body" sz="quarter" idx="4294967295"/>
          </p:nvPr>
        </p:nvSpPr>
        <p:spPr>
          <a:xfrm>
            <a:off x="4851796" y="3643312"/>
            <a:ext cx="8392303" cy="20794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0" defTabSz="796885">
              <a:spcBef>
                <a:spcPts val="5700"/>
              </a:spcBef>
              <a:buSzTx/>
              <a:buNone/>
              <a:defRPr sz="4268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An input is coupled to the reservoir network through a </a:t>
            </a:r>
            <a:r>
              <a:rPr>
                <a:solidFill>
                  <a:schemeClr val="accent1"/>
                </a:solidFill>
              </a:rPr>
              <a:t>fixed</a:t>
            </a:r>
            <a:r>
              <a:t>, </a:t>
            </a:r>
            <a:r>
              <a:rPr>
                <a:solidFill>
                  <a:schemeClr val="accent1"/>
                </a:solidFill>
              </a:rPr>
              <a:t>randomly generated</a:t>
            </a:r>
            <a:r>
              <a:t> input matrix. </a:t>
            </a:r>
          </a:p>
        </p:txBody>
      </p:sp>
      <p:sp>
        <p:nvSpPr>
          <p:cNvPr id="200" name="Rounded Rectangle"/>
          <p:cNvSpPr/>
          <p:nvPr/>
        </p:nvSpPr>
        <p:spPr>
          <a:xfrm>
            <a:off x="4415218" y="3010002"/>
            <a:ext cx="9132839" cy="4490657"/>
          </a:xfrm>
          <a:prstGeom prst="roundRect">
            <a:avLst>
              <a:gd name="adj" fmla="val 1050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Equation"/>
              <p:cNvSpPr txBox="1"/>
              <p:nvPr/>
            </p:nvSpPr>
            <p:spPr>
              <a:xfrm>
                <a:off x="4909557" y="5972774"/>
                <a:ext cx="5923789" cy="53154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𝐀𝐫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0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557" y="5972774"/>
                <a:ext cx="5923789" cy="531547"/>
              </a:xfrm>
              <a:prstGeom prst="rect">
                <a:avLst/>
              </a:prstGeom>
              <a:blipFill>
                <a:blip r:embed="rId3"/>
                <a:stretch>
                  <a:fillRect r="-967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Equation"/>
              <p:cNvSpPr txBox="1"/>
              <p:nvPr/>
            </p:nvSpPr>
            <p:spPr>
              <a:xfrm>
                <a:off x="4906861" y="6750443"/>
                <a:ext cx="1929571" cy="33680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0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61" y="6750443"/>
                <a:ext cx="1929571" cy="336805"/>
              </a:xfrm>
              <a:prstGeom prst="rect">
                <a:avLst/>
              </a:prstGeom>
              <a:blipFill>
                <a:blip r:embed="rId4"/>
                <a:stretch>
                  <a:fillRect r="-9494" b="-3214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FEED DATA"/>
          <p:cNvSpPr txBox="1"/>
          <p:nvPr/>
        </p:nvSpPr>
        <p:spPr>
          <a:xfrm>
            <a:off x="4657798" y="3082180"/>
            <a:ext cx="2316811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FE4A49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FEED DATA</a:t>
            </a:r>
          </a:p>
        </p:txBody>
      </p:sp>
      <p:sp>
        <p:nvSpPr>
          <p:cNvPr id="204" name="An input is coupled to the reservoir network through a fixed, randomly generated input matrix."/>
          <p:cNvSpPr txBox="1"/>
          <p:nvPr/>
        </p:nvSpPr>
        <p:spPr>
          <a:xfrm>
            <a:off x="4851796" y="3643312"/>
            <a:ext cx="8392303" cy="207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lnSpcReduction="10000"/>
          </a:bodyPr>
          <a:lstStyle/>
          <a:p>
            <a:pPr lvl="1" indent="0" algn="l" defTabSz="796885">
              <a:spcBef>
                <a:spcPts val="5700"/>
              </a:spcBef>
              <a:defRPr sz="4268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An input is coupled to the reservoir network through a </a:t>
            </a:r>
            <a:r>
              <a:rPr>
                <a:solidFill>
                  <a:schemeClr val="accent1"/>
                </a:solidFill>
              </a:rPr>
              <a:t>fixed</a:t>
            </a:r>
            <a:r>
              <a:t>, </a:t>
            </a:r>
            <a:r>
              <a:rPr>
                <a:solidFill>
                  <a:schemeClr val="accent1"/>
                </a:solidFill>
              </a:rPr>
              <a:t>randomly generated</a:t>
            </a:r>
            <a:r>
              <a:t> input matrix. </a:t>
            </a:r>
          </a:p>
        </p:txBody>
      </p:sp>
      <p:sp>
        <p:nvSpPr>
          <p:cNvPr id="205" name="LINEAR FIT"/>
          <p:cNvSpPr txBox="1"/>
          <p:nvPr/>
        </p:nvSpPr>
        <p:spPr>
          <a:xfrm>
            <a:off x="4711579" y="8034163"/>
            <a:ext cx="2316405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FE4A49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LINEAR FIT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Equation"/>
              <p:cNvSpPr txBox="1"/>
              <p:nvPr/>
            </p:nvSpPr>
            <p:spPr>
              <a:xfrm>
                <a:off x="5040380" y="11749556"/>
                <a:ext cx="2559209" cy="4035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0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380" y="11749556"/>
                <a:ext cx="2559209" cy="403527"/>
              </a:xfrm>
              <a:prstGeom prst="rect">
                <a:avLst/>
              </a:prstGeom>
              <a:blipFill>
                <a:blip r:embed="rId5"/>
                <a:stretch>
                  <a:fillRect r="-16429" b="-2835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Equation"/>
              <p:cNvSpPr txBox="1"/>
              <p:nvPr/>
            </p:nvSpPr>
            <p:spPr>
              <a:xfrm>
                <a:off x="5037613" y="12332537"/>
                <a:ext cx="1777530" cy="36875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)≃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0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613" y="12332537"/>
                <a:ext cx="1777530" cy="368759"/>
              </a:xfrm>
              <a:prstGeom prst="rect">
                <a:avLst/>
              </a:prstGeom>
              <a:blipFill>
                <a:blip r:embed="rId6"/>
                <a:stretch>
                  <a:fillRect r="-18151" b="-3934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Equation"/>
              <p:cNvSpPr txBox="1"/>
              <p:nvPr/>
            </p:nvSpPr>
            <p:spPr>
              <a:xfrm>
                <a:off x="16847773" y="4098752"/>
                <a:ext cx="1486448" cy="36875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>
                  <a:solidFill>
                    <a:srgbClr val="FE4A49"/>
                  </a:solidFill>
                </a:endParaRPr>
              </a:p>
            </p:txBody>
          </p:sp>
        </mc:Choice>
        <mc:Fallback xmlns="">
          <p:sp>
            <p:nvSpPr>
              <p:cNvPr id="20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773" y="4098752"/>
                <a:ext cx="1486448" cy="368759"/>
              </a:xfrm>
              <a:prstGeom prst="rect">
                <a:avLst/>
              </a:prstGeom>
              <a:blipFill>
                <a:blip r:embed="rId7"/>
                <a:stretch>
                  <a:fillRect r="-11475" b="-4098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Equation"/>
              <p:cNvSpPr txBox="1"/>
              <p:nvPr/>
            </p:nvSpPr>
            <p:spPr>
              <a:xfrm>
                <a:off x="14170032" y="5540907"/>
                <a:ext cx="620498" cy="36875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>
                  <a:solidFill>
                    <a:srgbClr val="FE4A49"/>
                  </a:solidFill>
                </a:endParaRPr>
              </a:p>
            </p:txBody>
          </p:sp>
        </mc:Choice>
        <mc:Fallback xmlns="">
          <p:sp>
            <p:nvSpPr>
              <p:cNvPr id="21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032" y="5540907"/>
                <a:ext cx="620498" cy="368758"/>
              </a:xfrm>
              <a:prstGeom prst="rect">
                <a:avLst/>
              </a:prstGeom>
              <a:blipFill>
                <a:blip r:embed="rId8"/>
                <a:stretch>
                  <a:fillRect r="-23529" b="-41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Equation"/>
              <p:cNvSpPr txBox="1"/>
              <p:nvPr/>
            </p:nvSpPr>
            <p:spPr>
              <a:xfrm>
                <a:off x="15235908" y="4364616"/>
                <a:ext cx="654450" cy="4035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400" i="1">
                              <a:solidFill>
                                <a:srgbClr val="FE4A4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FE4A49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sz="3400" i="1">
                              <a:solidFill>
                                <a:srgbClr val="FE4A49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sz="3400">
                  <a:solidFill>
                    <a:srgbClr val="FE4A49"/>
                  </a:solidFill>
                </a:endParaRPr>
              </a:p>
            </p:txBody>
          </p:sp>
        </mc:Choice>
        <mc:Fallback xmlns="">
          <p:sp>
            <p:nvSpPr>
              <p:cNvPr id="21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5908" y="4364616"/>
                <a:ext cx="654450" cy="403527"/>
              </a:xfrm>
              <a:prstGeom prst="rect">
                <a:avLst/>
              </a:prstGeom>
              <a:blipFill>
                <a:blip r:embed="rId9"/>
                <a:stretch>
                  <a:fillRect r="-6481" b="-2727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2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495859" y="4554140"/>
            <a:ext cx="6179345" cy="325040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Equation"/>
              <p:cNvSpPr txBox="1"/>
              <p:nvPr/>
            </p:nvSpPr>
            <p:spPr>
              <a:xfrm>
                <a:off x="19798927" y="5540907"/>
                <a:ext cx="1513652" cy="36875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>
                  <a:solidFill>
                    <a:srgbClr val="FE4A49"/>
                  </a:solidFill>
                </a:endParaRPr>
              </a:p>
            </p:txBody>
          </p:sp>
        </mc:Choice>
        <mc:Fallback xmlns="">
          <p:sp>
            <p:nvSpPr>
              <p:cNvPr id="21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927" y="5540907"/>
                <a:ext cx="1513652" cy="368758"/>
              </a:xfrm>
              <a:prstGeom prst="rect">
                <a:avLst/>
              </a:prstGeom>
              <a:blipFill>
                <a:blip r:embed="rId11"/>
                <a:stretch>
                  <a:fillRect r="-11694" b="-41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Equation"/>
              <p:cNvSpPr txBox="1"/>
              <p:nvPr/>
            </p:nvSpPr>
            <p:spPr>
              <a:xfrm>
                <a:off x="18981732" y="4364616"/>
                <a:ext cx="821229" cy="4035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400" i="1">
                              <a:solidFill>
                                <a:srgbClr val="FE4A4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FE4A49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sz="3400" i="1">
                              <a:solidFill>
                                <a:srgbClr val="FE4A49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sz="3400">
                  <a:solidFill>
                    <a:srgbClr val="FE4A49"/>
                  </a:solidFill>
                </a:endParaRPr>
              </a:p>
            </p:txBody>
          </p:sp>
        </mc:Choice>
        <mc:Fallback xmlns="">
          <p:sp>
            <p:nvSpPr>
              <p:cNvPr id="21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732" y="4364616"/>
                <a:ext cx="821229" cy="403527"/>
              </a:xfrm>
              <a:prstGeom prst="rect">
                <a:avLst/>
              </a:prstGeom>
              <a:blipFill>
                <a:blip r:embed="rId12"/>
                <a:stretch>
                  <a:fillRect r="-11111" b="-2727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ounded Rectangle"/>
          <p:cNvSpPr/>
          <p:nvPr/>
        </p:nvSpPr>
        <p:spPr>
          <a:xfrm>
            <a:off x="14261079" y="8347474"/>
            <a:ext cx="6648906" cy="3711721"/>
          </a:xfrm>
          <a:prstGeom prst="roundRect">
            <a:avLst>
              <a:gd name="adj" fmla="val 1270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RESERVOIR NEURAL NETWORK IMPLEMENTATION"/>
          <p:cNvSpPr txBox="1">
            <a:spLocks noGrp="1"/>
          </p:cNvSpPr>
          <p:nvPr>
            <p:ph type="title" idx="4294967295"/>
          </p:nvPr>
        </p:nvSpPr>
        <p:spPr>
          <a:xfrm>
            <a:off x="4387452" y="251677"/>
            <a:ext cx="18419793" cy="3036095"/>
          </a:xfrm>
          <a:prstGeom prst="rect">
            <a:avLst/>
          </a:prstGeom>
        </p:spPr>
        <p:txBody>
          <a:bodyPr anchor="t"/>
          <a:lstStyle>
            <a:lvl1pPr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 u="sng">
                <a:solidFill>
                  <a:srgbClr val="FF0000"/>
                </a:solidFill>
              </a:rPr>
              <a:t>RESERVOIR NEURAL NETWORK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Equation"/>
              <p:cNvSpPr txBox="1"/>
              <p:nvPr/>
            </p:nvSpPr>
            <p:spPr>
              <a:xfrm>
                <a:off x="14170032" y="5540907"/>
                <a:ext cx="620498" cy="36875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>
                  <a:solidFill>
                    <a:srgbClr val="FE4A49"/>
                  </a:solidFill>
                </a:endParaRPr>
              </a:p>
            </p:txBody>
          </p:sp>
        </mc:Choice>
        <mc:Fallback xmlns="">
          <p:sp>
            <p:nvSpPr>
              <p:cNvPr id="26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0032" y="5540907"/>
                <a:ext cx="620498" cy="368758"/>
              </a:xfrm>
              <a:prstGeom prst="rect">
                <a:avLst/>
              </a:prstGeom>
              <a:blipFill>
                <a:blip r:embed="rId2"/>
                <a:stretch>
                  <a:fillRect r="-23529" b="-41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Equation"/>
              <p:cNvSpPr txBox="1"/>
              <p:nvPr/>
            </p:nvSpPr>
            <p:spPr>
              <a:xfrm>
                <a:off x="15235908" y="4364616"/>
                <a:ext cx="654450" cy="4035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400" i="1">
                              <a:solidFill>
                                <a:srgbClr val="FE4A4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FE4A49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sz="3400" i="1">
                              <a:solidFill>
                                <a:srgbClr val="FE4A49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sz="3400">
                  <a:solidFill>
                    <a:srgbClr val="FE4A49"/>
                  </a:solidFill>
                </a:endParaRPr>
              </a:p>
            </p:txBody>
          </p:sp>
        </mc:Choice>
        <mc:Fallback xmlns="">
          <p:sp>
            <p:nvSpPr>
              <p:cNvPr id="26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5908" y="4364616"/>
                <a:ext cx="654450" cy="403527"/>
              </a:xfrm>
              <a:prstGeom prst="rect">
                <a:avLst/>
              </a:prstGeom>
              <a:blipFill>
                <a:blip r:embed="rId3"/>
                <a:stretch>
                  <a:fillRect r="-6481" b="-2727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4" name="An input is coupled to the reservoir network through a fixed, randomly generated input matrix."/>
          <p:cNvSpPr txBox="1">
            <a:spLocks noGrp="1"/>
          </p:cNvSpPr>
          <p:nvPr>
            <p:ph type="body" sz="quarter" idx="4294967295"/>
          </p:nvPr>
        </p:nvSpPr>
        <p:spPr>
          <a:xfrm>
            <a:off x="4851796" y="3643312"/>
            <a:ext cx="8392303" cy="20794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0" defTabSz="796885">
              <a:spcBef>
                <a:spcPts val="5700"/>
              </a:spcBef>
              <a:buSzTx/>
              <a:buNone/>
              <a:defRPr sz="4268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An input is coupled to the reservoir network through a </a:t>
            </a:r>
            <a:r>
              <a:rPr>
                <a:solidFill>
                  <a:schemeClr val="accent1"/>
                </a:solidFill>
              </a:rPr>
              <a:t>fixed</a:t>
            </a:r>
            <a:r>
              <a:t>, </a:t>
            </a:r>
            <a:r>
              <a:rPr>
                <a:solidFill>
                  <a:schemeClr val="accent1"/>
                </a:solidFill>
              </a:rPr>
              <a:t>randomly generated</a:t>
            </a:r>
            <a:r>
              <a:t> input matrix. </a:t>
            </a:r>
          </a:p>
        </p:txBody>
      </p:sp>
      <p:sp>
        <p:nvSpPr>
          <p:cNvPr id="265" name="Rounded Rectangle"/>
          <p:cNvSpPr/>
          <p:nvPr/>
        </p:nvSpPr>
        <p:spPr>
          <a:xfrm>
            <a:off x="4415218" y="3010002"/>
            <a:ext cx="9132839" cy="4490657"/>
          </a:xfrm>
          <a:prstGeom prst="roundRect">
            <a:avLst>
              <a:gd name="adj" fmla="val 1050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Equation"/>
              <p:cNvSpPr txBox="1"/>
              <p:nvPr/>
            </p:nvSpPr>
            <p:spPr>
              <a:xfrm>
                <a:off x="4909557" y="5972774"/>
                <a:ext cx="5923789" cy="53154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𝐀𝐫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6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557" y="5972774"/>
                <a:ext cx="5923789" cy="531547"/>
              </a:xfrm>
              <a:prstGeom prst="rect">
                <a:avLst/>
              </a:prstGeom>
              <a:blipFill>
                <a:blip r:embed="rId4"/>
                <a:stretch>
                  <a:fillRect r="-967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Equation"/>
              <p:cNvSpPr txBox="1"/>
              <p:nvPr/>
            </p:nvSpPr>
            <p:spPr>
              <a:xfrm>
                <a:off x="4906861" y="6750443"/>
                <a:ext cx="1929571" cy="33680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6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61" y="6750443"/>
                <a:ext cx="1929571" cy="336805"/>
              </a:xfrm>
              <a:prstGeom prst="rect">
                <a:avLst/>
              </a:prstGeom>
              <a:blipFill>
                <a:blip r:embed="rId5"/>
                <a:stretch>
                  <a:fillRect r="-9494" b="-3214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8" name="FEED DATA"/>
          <p:cNvSpPr txBox="1"/>
          <p:nvPr/>
        </p:nvSpPr>
        <p:spPr>
          <a:xfrm>
            <a:off x="4657798" y="3082180"/>
            <a:ext cx="2316811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FE4A49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FEED DATA</a:t>
            </a:r>
          </a:p>
        </p:txBody>
      </p:sp>
      <p:sp>
        <p:nvSpPr>
          <p:cNvPr id="269" name="An input is coupled to the reservoir network through a fixed, randomly generated input matrix."/>
          <p:cNvSpPr txBox="1"/>
          <p:nvPr/>
        </p:nvSpPr>
        <p:spPr>
          <a:xfrm>
            <a:off x="4851796" y="3643312"/>
            <a:ext cx="8392303" cy="207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lnSpcReduction="10000"/>
          </a:bodyPr>
          <a:lstStyle/>
          <a:p>
            <a:pPr lvl="1" indent="0" algn="l" defTabSz="796885">
              <a:spcBef>
                <a:spcPts val="5700"/>
              </a:spcBef>
              <a:defRPr sz="4268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An input is coupled to the reservoir network through a </a:t>
            </a:r>
            <a:r>
              <a:rPr>
                <a:solidFill>
                  <a:schemeClr val="accent1"/>
                </a:solidFill>
              </a:rPr>
              <a:t>fixed</a:t>
            </a:r>
            <a:r>
              <a:t>, </a:t>
            </a:r>
            <a:r>
              <a:rPr>
                <a:solidFill>
                  <a:schemeClr val="accent1"/>
                </a:solidFill>
              </a:rPr>
              <a:t>randomly generated</a:t>
            </a:r>
            <a:r>
              <a:t> input matrix.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Equation"/>
              <p:cNvSpPr txBox="1"/>
              <p:nvPr/>
            </p:nvSpPr>
            <p:spPr>
              <a:xfrm>
                <a:off x="19798927" y="5540907"/>
                <a:ext cx="3616518" cy="36875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)≃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>
                  <a:solidFill>
                    <a:srgbClr val="FE4A49"/>
                  </a:solidFill>
                </a:endParaRPr>
              </a:p>
            </p:txBody>
          </p:sp>
        </mc:Choice>
        <mc:Fallback xmlns="">
          <p:sp>
            <p:nvSpPr>
              <p:cNvPr id="27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927" y="5540907"/>
                <a:ext cx="3616518" cy="368758"/>
              </a:xfrm>
              <a:prstGeom prst="rect">
                <a:avLst/>
              </a:prstGeom>
              <a:blipFill>
                <a:blip r:embed="rId6"/>
                <a:stretch>
                  <a:fillRect r="-10793" b="-41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Equation"/>
              <p:cNvSpPr txBox="1"/>
              <p:nvPr/>
            </p:nvSpPr>
            <p:spPr>
              <a:xfrm>
                <a:off x="18981732" y="4364616"/>
                <a:ext cx="821229" cy="4035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400" i="1">
                              <a:solidFill>
                                <a:srgbClr val="FE4A4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FE4A49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sz="3400" i="1">
                              <a:solidFill>
                                <a:srgbClr val="FE4A49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sz="3400">
                  <a:solidFill>
                    <a:srgbClr val="FE4A49"/>
                  </a:solidFill>
                </a:endParaRPr>
              </a:p>
            </p:txBody>
          </p:sp>
        </mc:Choice>
        <mc:Fallback xmlns="">
          <p:sp>
            <p:nvSpPr>
              <p:cNvPr id="27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732" y="4364616"/>
                <a:ext cx="821229" cy="403527"/>
              </a:xfrm>
              <a:prstGeom prst="rect">
                <a:avLst/>
              </a:prstGeom>
              <a:blipFill>
                <a:blip r:embed="rId7"/>
                <a:stretch>
                  <a:fillRect r="-11111" b="-2727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Equation"/>
              <p:cNvSpPr txBox="1"/>
              <p:nvPr/>
            </p:nvSpPr>
            <p:spPr>
              <a:xfrm>
                <a:off x="14656792" y="10925080"/>
                <a:ext cx="5899608" cy="53154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𝐀𝐫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7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792" y="10925080"/>
                <a:ext cx="5899608" cy="531547"/>
              </a:xfrm>
              <a:prstGeom prst="rect">
                <a:avLst/>
              </a:prstGeom>
              <a:blipFill>
                <a:blip r:embed="rId8"/>
                <a:stretch>
                  <a:fillRect r="-960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3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478001" y="4555428"/>
            <a:ext cx="6215064" cy="3679032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PREDICTION"/>
          <p:cNvSpPr txBox="1"/>
          <p:nvPr/>
        </p:nvSpPr>
        <p:spPr>
          <a:xfrm>
            <a:off x="14575101" y="8622721"/>
            <a:ext cx="2624863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FE4A49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Equation"/>
              <p:cNvSpPr txBox="1"/>
              <p:nvPr/>
            </p:nvSpPr>
            <p:spPr>
              <a:xfrm>
                <a:off x="14640658" y="9637370"/>
                <a:ext cx="852619" cy="30269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7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658" y="9637370"/>
                <a:ext cx="852619" cy="302693"/>
              </a:xfrm>
              <a:prstGeom prst="rect">
                <a:avLst/>
              </a:prstGeom>
              <a:blipFill>
                <a:blip r:embed="rId10"/>
                <a:stretch>
                  <a:fillRect r="-12143" b="-42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Equation"/>
              <p:cNvSpPr txBox="1"/>
              <p:nvPr/>
            </p:nvSpPr>
            <p:spPr>
              <a:xfrm>
                <a:off x="14614711" y="10315109"/>
                <a:ext cx="2559209" cy="4035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7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711" y="10315109"/>
                <a:ext cx="2559209" cy="403527"/>
              </a:xfrm>
              <a:prstGeom prst="rect">
                <a:avLst/>
              </a:prstGeom>
              <a:blipFill>
                <a:blip r:embed="rId11"/>
                <a:stretch>
                  <a:fillRect r="-16429" b="-2878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8" name="Rounded Rectangle"/>
          <p:cNvSpPr/>
          <p:nvPr/>
        </p:nvSpPr>
        <p:spPr>
          <a:xfrm>
            <a:off x="4458541" y="7862589"/>
            <a:ext cx="9107376" cy="5052274"/>
          </a:xfrm>
          <a:prstGeom prst="roundRect">
            <a:avLst>
              <a:gd name="adj" fmla="val 933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9" name="Find the output weight matrix that minimizes the following loss function"/>
          <p:cNvSpPr txBox="1"/>
          <p:nvPr/>
        </p:nvSpPr>
        <p:spPr>
          <a:xfrm>
            <a:off x="4886015" y="8554640"/>
            <a:ext cx="8392303" cy="1534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92500"/>
          </a:bodyPr>
          <a:lstStyle>
            <a:lvl1pPr algn="l" defTabSz="772239">
              <a:spcBef>
                <a:spcPts val="4200"/>
              </a:spcBef>
              <a:defRPr sz="4136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Find the output weight matrix that minimizes the following loss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Equation"/>
              <p:cNvSpPr txBox="1"/>
              <p:nvPr/>
            </p:nvSpPr>
            <p:spPr>
              <a:xfrm>
                <a:off x="4937778" y="10077836"/>
                <a:ext cx="5951404" cy="12310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limUpp>
                        <m:limUp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lim>
                          </m:limLow>
                        </m:e>
                        <m:lim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Upp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8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78" y="10077836"/>
                <a:ext cx="5951404" cy="1231054"/>
              </a:xfrm>
              <a:prstGeom prst="rect">
                <a:avLst/>
              </a:prstGeom>
              <a:blipFill>
                <a:blip r:embed="rId12"/>
                <a:stretch>
                  <a:fillRect r="-1516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1" name="LINEAR FIT"/>
          <p:cNvSpPr txBox="1"/>
          <p:nvPr/>
        </p:nvSpPr>
        <p:spPr>
          <a:xfrm>
            <a:off x="4711579" y="8034163"/>
            <a:ext cx="2316405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FE4A49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LINEAR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Equation"/>
              <p:cNvSpPr txBox="1"/>
              <p:nvPr/>
            </p:nvSpPr>
            <p:spPr>
              <a:xfrm>
                <a:off x="5040380" y="11749556"/>
                <a:ext cx="2559209" cy="4035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sz="3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8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380" y="11749556"/>
                <a:ext cx="2559209" cy="403527"/>
              </a:xfrm>
              <a:prstGeom prst="rect">
                <a:avLst/>
              </a:prstGeom>
              <a:blipFill>
                <a:blip r:embed="rId13"/>
                <a:stretch>
                  <a:fillRect r="-16429" b="-2835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Equation"/>
              <p:cNvSpPr txBox="1"/>
              <p:nvPr/>
            </p:nvSpPr>
            <p:spPr>
              <a:xfrm>
                <a:off x="5037613" y="12332537"/>
                <a:ext cx="1777530" cy="36875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)≃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8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613" y="12332537"/>
                <a:ext cx="1777530" cy="368759"/>
              </a:xfrm>
              <a:prstGeom prst="rect">
                <a:avLst/>
              </a:prstGeom>
              <a:blipFill>
                <a:blip r:embed="rId14"/>
                <a:stretch>
                  <a:fillRect r="-18151" b="-3934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4" name="Text"/>
          <p:cNvSpPr txBox="1"/>
          <p:nvPr/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fld id="{86CB4B4D-7CA3-9044-876B-883B54F8677D}" type="slidenum">
              <a:t>24</a:t>
            </a:fld>
            <a:r>
              <a:t>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Equation"/>
              <p:cNvSpPr txBox="1"/>
              <p:nvPr/>
            </p:nvSpPr>
            <p:spPr>
              <a:xfrm>
                <a:off x="16847773" y="4116612"/>
                <a:ext cx="1486448" cy="36875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34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400">
                  <a:solidFill>
                    <a:srgbClr val="FE4A49"/>
                  </a:solidFill>
                </a:endParaRPr>
              </a:p>
            </p:txBody>
          </p:sp>
        </mc:Choice>
        <mc:Fallback xmlns="">
          <p:sp>
            <p:nvSpPr>
              <p:cNvPr id="28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7773" y="4116612"/>
                <a:ext cx="1486448" cy="368758"/>
              </a:xfrm>
              <a:prstGeom prst="rect">
                <a:avLst/>
              </a:prstGeom>
              <a:blipFill>
                <a:blip r:embed="rId15"/>
                <a:stretch>
                  <a:fillRect r="-11475" b="-3934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VERY HIGH-DIMENSIONAL DYNAMICAL SYSTEMS: KURAMOTO-SIVASHINSKY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834747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lvl="1"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 dirty="0">
                <a:solidFill>
                  <a:srgbClr val="FF0000"/>
                </a:solidFill>
              </a:rPr>
              <a:t>VERY </a:t>
            </a:r>
            <a:r>
              <a:rPr lang="en-US" b="1" u="sng" dirty="0" smtClean="0">
                <a:solidFill>
                  <a:srgbClr val="FF0000"/>
                </a:solidFill>
              </a:rPr>
              <a:t>LARGE</a:t>
            </a:r>
            <a:r>
              <a:rPr b="1" u="sng" dirty="0" smtClean="0">
                <a:solidFill>
                  <a:srgbClr val="FF0000"/>
                </a:solidFill>
              </a:rPr>
              <a:t> </a:t>
            </a:r>
            <a:r>
              <a:rPr b="1" u="sng" dirty="0">
                <a:solidFill>
                  <a:srgbClr val="FF0000"/>
                </a:solidFill>
              </a:rPr>
              <a:t>DYNAMICAL SYSTEMS: KURAMOTO-SIVASHINSKY</a:t>
            </a:r>
          </a:p>
        </p:txBody>
      </p:sp>
      <p:sp>
        <p:nvSpPr>
          <p:cNvPr id="4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424" name="Rounded Rectangle"/>
          <p:cNvSpPr/>
          <p:nvPr/>
        </p:nvSpPr>
        <p:spPr>
          <a:xfrm>
            <a:off x="10956721" y="4769013"/>
            <a:ext cx="9720364" cy="7548207"/>
          </a:xfrm>
          <a:prstGeom prst="roundRect">
            <a:avLst>
              <a:gd name="adj" fmla="val 57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5" name="Rounded Rectangle"/>
          <p:cNvSpPr/>
          <p:nvPr/>
        </p:nvSpPr>
        <p:spPr>
          <a:xfrm>
            <a:off x="4715652" y="3735812"/>
            <a:ext cx="6911294" cy="2059062"/>
          </a:xfrm>
          <a:prstGeom prst="roundRect">
            <a:avLst>
              <a:gd name="adj" fmla="val 15033"/>
            </a:avLst>
          </a:prstGeom>
          <a:solidFill>
            <a:srgbClr val="FFFFFF"/>
          </a:solidFill>
          <a:ln w="25400">
            <a:solidFill>
              <a:srgbClr val="FED76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26" name="rmse_L.pdf" descr="rmse_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8701" y="5215772"/>
            <a:ext cx="8836405" cy="6924049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In this plot we show the RMS error as a function of time in the prediction phase (averaged over many trials)."/>
          <p:cNvSpPr txBox="1"/>
          <p:nvPr/>
        </p:nvSpPr>
        <p:spPr>
          <a:xfrm>
            <a:off x="4941121" y="3413766"/>
            <a:ext cx="6610078" cy="257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l" defTabSz="584200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In this plot we show the </a:t>
            </a:r>
            <a:r>
              <a:rPr>
                <a:solidFill>
                  <a:schemeClr val="accent1"/>
                </a:solidFill>
              </a:rPr>
              <a:t>RMS error</a:t>
            </a:r>
            <a:r>
              <a:t> as a function of time in the prediction phase (averaged over many trials).</a:t>
            </a:r>
          </a:p>
        </p:txBody>
      </p:sp>
      <p:sp>
        <p:nvSpPr>
          <p:cNvPr id="428" name="Rounded Rectangle"/>
          <p:cNvSpPr/>
          <p:nvPr/>
        </p:nvSpPr>
        <p:spPr>
          <a:xfrm>
            <a:off x="14495695" y="4385433"/>
            <a:ext cx="2979620" cy="554897"/>
          </a:xfrm>
          <a:prstGeom prst="roundRect">
            <a:avLst>
              <a:gd name="adj" fmla="val 20916"/>
            </a:avLst>
          </a:prstGeom>
          <a:solidFill>
            <a:srgbClr val="FFFFFF"/>
          </a:solidFill>
          <a:ln w="25400">
            <a:solidFill>
              <a:srgbClr val="FED76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9" name="Line"/>
          <p:cNvSpPr/>
          <p:nvPr/>
        </p:nvSpPr>
        <p:spPr>
          <a:xfrm flipH="1">
            <a:off x="13667426" y="4862522"/>
            <a:ext cx="1054061" cy="1054062"/>
          </a:xfrm>
          <a:prstGeom prst="line">
            <a:avLst/>
          </a:prstGeom>
          <a:ln w="25400">
            <a:solidFill>
              <a:srgbClr val="FE4A4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0" name="Rounded Rectangle"/>
          <p:cNvSpPr/>
          <p:nvPr/>
        </p:nvSpPr>
        <p:spPr>
          <a:xfrm>
            <a:off x="12675660" y="7957681"/>
            <a:ext cx="2979621" cy="554898"/>
          </a:xfrm>
          <a:prstGeom prst="roundRect">
            <a:avLst>
              <a:gd name="adj" fmla="val 20916"/>
            </a:avLst>
          </a:prstGeom>
          <a:solidFill>
            <a:srgbClr val="FFFFFF"/>
          </a:solidFill>
          <a:ln w="25400">
            <a:solidFill>
              <a:srgbClr val="FED76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1" name="Line"/>
          <p:cNvSpPr/>
          <p:nvPr/>
        </p:nvSpPr>
        <p:spPr>
          <a:xfrm flipH="1" flipV="1">
            <a:off x="13310569" y="7364873"/>
            <a:ext cx="1453418" cy="564582"/>
          </a:xfrm>
          <a:prstGeom prst="line">
            <a:avLst/>
          </a:prstGeom>
          <a:ln w="25400">
            <a:solidFill>
              <a:srgbClr val="0000F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Equation"/>
              <p:cNvSpPr txBox="1"/>
              <p:nvPr/>
            </p:nvSpPr>
            <p:spPr>
              <a:xfrm>
                <a:off x="14650431" y="4484830"/>
                <a:ext cx="2681355" cy="35764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0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3000" i="1">
                              <a:solidFill>
                                <a:srgbClr val="FE4A4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000" i="1">
                              <a:solidFill>
                                <a:srgbClr val="FE4A49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sz="3000" i="1">
                              <a:solidFill>
                                <a:srgbClr val="FE4A4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sz="30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30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5000</m:t>
                      </m:r>
                      <m:r>
                        <a:rPr sz="30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sz="3000" i="1">
                          <a:solidFill>
                            <a:srgbClr val="FE4A49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sz="3000">
                  <a:solidFill>
                    <a:srgbClr val="FE4A49"/>
                  </a:solidFill>
                </a:endParaRPr>
              </a:p>
            </p:txBody>
          </p:sp>
        </mc:Choice>
        <mc:Fallback xmlns="">
          <p:sp>
            <p:nvSpPr>
              <p:cNvPr id="43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0431" y="4484830"/>
                <a:ext cx="2681355" cy="357649"/>
              </a:xfrm>
              <a:prstGeom prst="rect">
                <a:avLst/>
              </a:prstGeom>
              <a:blipFill>
                <a:blip r:embed="rId3"/>
                <a:stretch>
                  <a:fillRect r="-10455" b="-2931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Equation"/>
              <p:cNvSpPr txBox="1"/>
              <p:nvPr/>
            </p:nvSpPr>
            <p:spPr>
              <a:xfrm>
                <a:off x="12770133" y="8057077"/>
                <a:ext cx="2872236" cy="35764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3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3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5000</m:t>
                      </m:r>
                      <m:r>
                        <a:rPr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512</m:t>
                      </m:r>
                    </m:oMath>
                  </m:oMathPara>
                </a14:m>
                <a:endParaRPr sz="30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133" y="8057077"/>
                <a:ext cx="2872236" cy="357649"/>
              </a:xfrm>
              <a:prstGeom prst="rect">
                <a:avLst/>
              </a:prstGeom>
              <a:blipFill>
                <a:blip r:embed="rId4"/>
                <a:stretch>
                  <a:fillRect r="-9979" b="-2931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071008" y="896411"/>
            <a:ext cx="17113658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i="0" u="sng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STATUS OF OUR WORK AND FUTURE PLANS</a:t>
            </a:r>
            <a:endParaRPr kumimoji="0" lang="en-US" sz="6000" i="0" u="sng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6192" y="2421905"/>
            <a:ext cx="5884623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t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Accomplished so far: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9895" y="3430032"/>
            <a:ext cx="15135553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(1) Formulation of basic methodology and performance</a:t>
            </a:r>
            <a:r>
              <a:rPr kumimoji="0" lang="en-US" sz="4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of testing on very simplified toy models.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9042" y="5132861"/>
            <a:ext cx="3749423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Almost done: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0737" y="5990111"/>
            <a:ext cx="15828051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(2) Implementation on the 3D SPEEDY atmospheric model.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1225" y="7075961"/>
            <a:ext cx="3499355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Near Future: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6912" y="8009411"/>
            <a:ext cx="6291786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(3)Testing on SPEEDY.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3670" y="9152411"/>
            <a:ext cx="5695469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Within the next year: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2669" y="10200161"/>
            <a:ext cx="16926107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(4) Incorporation of cyclic data assimilation and further testing.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8125" y="11921984"/>
            <a:ext cx="6306214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sng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THIS TALK: Topic (1)</a:t>
            </a:r>
            <a:endParaRPr kumimoji="0" lang="en-US" sz="4800" b="1" i="0" u="sng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2" name="Prediction Given a limited time series of past measurements can we predict the future state of the dynamical system, at least in the short term?"/>
          <p:cNvSpPr txBox="1">
            <a:spLocks noGrp="1"/>
          </p:cNvSpPr>
          <p:nvPr>
            <p:ph type="body" sz="quarter" idx="1"/>
          </p:nvPr>
        </p:nvSpPr>
        <p:spPr>
          <a:xfrm>
            <a:off x="4387453" y="2282011"/>
            <a:ext cx="17177778" cy="29822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buSzTx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b="1" u="sng" dirty="0" smtClean="0">
                <a:solidFill>
                  <a:srgbClr val="0070C0"/>
                </a:solidFill>
              </a:rPr>
              <a:t>Pure </a:t>
            </a:r>
            <a:r>
              <a:rPr lang="en-US" b="1" u="sng" dirty="0">
                <a:solidFill>
                  <a:srgbClr val="0070C0"/>
                </a:solidFill>
              </a:rPr>
              <a:t>m</a:t>
            </a:r>
            <a:r>
              <a:rPr lang="en-US" b="1" u="sng" dirty="0" smtClean="0">
                <a:solidFill>
                  <a:srgbClr val="0070C0"/>
                </a:solidFill>
              </a:rPr>
              <a:t>achine learning </a:t>
            </a:r>
            <a:r>
              <a:rPr lang="en-US" b="1" u="sng" dirty="0">
                <a:solidFill>
                  <a:srgbClr val="0070C0"/>
                </a:solidFill>
              </a:rPr>
              <a:t>p</a:t>
            </a:r>
            <a:r>
              <a:rPr b="1" u="sng" dirty="0" smtClean="0">
                <a:solidFill>
                  <a:srgbClr val="0070C0"/>
                </a:solidFill>
              </a:rPr>
              <a:t>rediction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b="1" dirty="0" smtClean="0"/>
              <a:t>Given </a:t>
            </a:r>
            <a:r>
              <a:rPr b="1" dirty="0"/>
              <a:t>a limited time </a:t>
            </a:r>
            <a:r>
              <a:rPr b="1" dirty="0">
                <a:solidFill>
                  <a:schemeClr val="tx1"/>
                </a:solidFill>
              </a:rPr>
              <a:t>series of past </a:t>
            </a:r>
            <a:r>
              <a:rPr b="1" dirty="0" smtClean="0">
                <a:solidFill>
                  <a:schemeClr val="tx1"/>
                </a:solidFill>
              </a:rPr>
              <a:t>measurements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tx1"/>
                </a:solidFill>
              </a:rPr>
              <a:t>can we predict the future state </a:t>
            </a:r>
            <a:r>
              <a:rPr b="1" dirty="0"/>
              <a:t>of </a:t>
            </a:r>
            <a:r>
              <a:rPr lang="en-US" b="1" dirty="0" smtClean="0"/>
              <a:t>a spatiotemporally chaotic </a:t>
            </a:r>
            <a:r>
              <a:rPr b="1" dirty="0" smtClean="0"/>
              <a:t>syste</a:t>
            </a:r>
            <a:r>
              <a:rPr lang="en-US" b="1" dirty="0" smtClean="0"/>
              <a:t>m </a:t>
            </a:r>
            <a:r>
              <a:rPr b="1" dirty="0" smtClean="0"/>
              <a:t>?</a:t>
            </a:r>
            <a:endParaRPr b="1" dirty="0"/>
          </a:p>
        </p:txBody>
      </p:sp>
      <p:sp>
        <p:nvSpPr>
          <p:cNvPr id="143" name="OUTLINE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019410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 u="sng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7453" y="5888243"/>
            <a:ext cx="17180984" cy="2175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sng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Enabling</a:t>
            </a:r>
            <a:r>
              <a:rPr kumimoji="0" lang="en-US" sz="4400" b="1" i="0" u="sng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kumimoji="0" lang="en-US" sz="4400" b="1" i="0" u="sng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Scalability 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*Parallelization of the pure machine learning prediction system 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for application to large systems.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4148" y="7313295"/>
            <a:ext cx="11059117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sym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*Hybrid ML/knowledge-based prediction.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0285" y="8200778"/>
            <a:ext cx="13810129" cy="2175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spc="0" normalizeH="0" dirty="0" smtClean="0">
              <a:ln>
                <a:noFill/>
              </a:ln>
              <a:solidFill>
                <a:srgbClr val="0070C0"/>
              </a:solidFill>
              <a:effectLst/>
              <a:uFillTx/>
              <a:sym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*Combination of the parallel and hybrid schemes.</a:t>
            </a:r>
            <a:endParaRPr kumimoji="0" lang="en-US" sz="44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4133" y="10928407"/>
            <a:ext cx="12913791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sng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Main</a:t>
            </a:r>
            <a:r>
              <a:rPr kumimoji="0" lang="en-US" sz="4400" b="1" i="0" u="sng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point</a:t>
            </a:r>
            <a:r>
              <a:rPr kumimoji="0" lang="en-US" sz="44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We believe that the parallel-hybrid 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combination is </a:t>
            </a:r>
            <a:r>
              <a:rPr lang="en-US" sz="4400" dirty="0" smtClean="0">
                <a:solidFill>
                  <a:srgbClr val="FF0000"/>
                </a:solidFill>
              </a:rPr>
              <a:t>e</a:t>
            </a:r>
            <a:r>
              <a:rPr kumimoji="0" lang="en-US" sz="44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ssential for achieving our goal.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1620982"/>
            <a:ext cx="23308235" cy="2286000"/>
          </a:xfrm>
        </p:spPr>
        <p:txBody>
          <a:bodyPr>
            <a:no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A SIMLPLE SCHEME FOR PREDICTING DYNAMICAL STATE EVOLUTION PURELY FROM PAST TIME SERIES DATA</a:t>
            </a:r>
            <a:endParaRPr lang="en-US" sz="6000" b="1" i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6994591"/>
            <a:ext cx="3352800" cy="2142530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ML device with 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82800" y="7160851"/>
            <a:ext cx="3352800" cy="2142530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ML device with memory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60878" y="5918851"/>
            <a:ext cx="3403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solidFill>
                  <a:schemeClr val="accent1"/>
                </a:solidFill>
              </a:rPr>
              <a:t>Prediction:</a:t>
            </a:r>
          </a:p>
        </p:txBody>
      </p:sp>
      <p:cxnSp>
        <p:nvCxnSpPr>
          <p:cNvPr id="9" name="Straight Arrow Connector 8"/>
          <p:cNvCxnSpPr>
            <a:endCxn id="4" idx="1"/>
          </p:cNvCxnSpPr>
          <p:nvPr/>
        </p:nvCxnSpPr>
        <p:spPr>
          <a:xfrm>
            <a:off x="3810000" y="8065855"/>
            <a:ext cx="1828800" cy="2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91600" y="8146520"/>
            <a:ext cx="18288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53896" y="8352381"/>
                <a:ext cx="17441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5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d>
                        <m:dPr>
                          <m:ctrlPr>
                            <a:rPr lang="en-US" sz="5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5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896" y="8352381"/>
                <a:ext cx="1744131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66424" y="8338521"/>
                <a:ext cx="338740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5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d>
                        <m:dPr>
                          <m:ctrlPr>
                            <a:rPr lang="en-US" sz="5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5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5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𝜟</m:t>
                          </m:r>
                          <m:r>
                            <a:rPr lang="en-US" sz="5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5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424" y="8338521"/>
                <a:ext cx="3387402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18135600" y="8201940"/>
            <a:ext cx="25908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9202401" y="8229650"/>
            <a:ext cx="2" cy="1333500"/>
            <a:chOff x="8077200" y="3162300"/>
            <a:chExt cx="1" cy="66675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8077200" y="3162300"/>
              <a:ext cx="0" cy="4953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8077200" y="3657600"/>
              <a:ext cx="1" cy="17145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3563601" y="9563150"/>
            <a:ext cx="5638802" cy="0"/>
            <a:chOff x="5257800" y="3829050"/>
            <a:chExt cx="2819401" cy="0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6705599" y="3829050"/>
              <a:ext cx="137160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257800" y="3829050"/>
              <a:ext cx="14478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3563600" y="8146520"/>
            <a:ext cx="1219200" cy="1371600"/>
            <a:chOff x="5257800" y="3162300"/>
            <a:chExt cx="609600" cy="6858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257800" y="3162300"/>
              <a:ext cx="6096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257800" y="3162300"/>
              <a:ext cx="0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30084154" y="26146124"/>
            <a:ext cx="772646" cy="759822"/>
          </a:xfrm>
        </p:spPr>
        <p:txBody>
          <a:bodyPr/>
          <a:lstStyle/>
          <a:p>
            <a:fld id="{D40849CB-1AB8-477D-9CB2-8747BC5702A2}" type="slidenum">
              <a:rPr lang="en-US" sz="4000" b="1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z="40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7203" y="5780301"/>
            <a:ext cx="7002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solidFill>
                  <a:schemeClr val="accent1"/>
                </a:solidFill>
              </a:rPr>
              <a:t>Ideal result of  training: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0194" y="9664617"/>
            <a:ext cx="9161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i="1" dirty="0">
                <a:solidFill>
                  <a:srgbClr val="FF0000"/>
                </a:solidFill>
              </a:rPr>
              <a:t>“open-loop configuration”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64924" y="9673517"/>
            <a:ext cx="9719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i="1" dirty="0">
                <a:solidFill>
                  <a:srgbClr val="FF0000"/>
                </a:solidFill>
              </a:rPr>
              <a:t>“closed-loop configuration”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3302" y="12136016"/>
            <a:ext cx="9672519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Jaeger and Haas, Science (2004)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324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ACHINE LEARNING TECHNIQUE: RESERVOIR COMPUTING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 anchor="t"/>
          <a:lstStyle>
            <a:lvl1pPr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 u="sng" dirty="0">
                <a:solidFill>
                  <a:srgbClr val="FF0000"/>
                </a:solidFill>
              </a:rPr>
              <a:t>MACHINE LEARNING </a:t>
            </a:r>
            <a:r>
              <a:rPr b="1" u="sng" dirty="0" smtClean="0">
                <a:solidFill>
                  <a:srgbClr val="FF0000"/>
                </a:solidFill>
              </a:rPr>
              <a:t>TECHNIQUE</a:t>
            </a:r>
            <a:endParaRPr b="1" u="sng" dirty="0">
              <a:solidFill>
                <a:srgbClr val="FF0000"/>
              </a:solidFill>
            </a:endParaRPr>
          </a:p>
        </p:txBody>
      </p:sp>
      <p:sp>
        <p:nvSpPr>
          <p:cNvPr id="159" name="Provides a way to train Recurrent Neural Networks.…"/>
          <p:cNvSpPr txBox="1"/>
          <p:nvPr/>
        </p:nvSpPr>
        <p:spPr>
          <a:xfrm>
            <a:off x="2379274" y="3806301"/>
            <a:ext cx="15364675" cy="4683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spcBef>
                <a:spcPts val="4500"/>
              </a:spcBef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dirty="0" smtClean="0"/>
              <a:t>In our numerical experiments, we use reservoir computing*, but our approaches could equally well be used with other machine learning techniques. </a:t>
            </a:r>
          </a:p>
          <a:p>
            <a:pPr algn="l">
              <a:spcBef>
                <a:spcPts val="4500"/>
              </a:spcBef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dirty="0"/>
          </a:p>
          <a:p>
            <a:pPr algn="l">
              <a:spcBef>
                <a:spcPts val="4500"/>
              </a:spcBef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dirty="0" smtClean="0">
                <a:solidFill>
                  <a:schemeClr val="accent1"/>
                </a:solidFill>
              </a:rPr>
              <a:t>*</a:t>
            </a:r>
            <a:r>
              <a:rPr dirty="0" smtClean="0">
                <a:solidFill>
                  <a:schemeClr val="accent1"/>
                </a:solidFill>
              </a:rPr>
              <a:t>Jaeger </a:t>
            </a:r>
            <a:r>
              <a:rPr dirty="0">
                <a:solidFill>
                  <a:schemeClr val="accent1"/>
                </a:solidFill>
              </a:rPr>
              <a:t>(2001), and </a:t>
            </a:r>
            <a:r>
              <a:rPr dirty="0" err="1">
                <a:solidFill>
                  <a:schemeClr val="accent1"/>
                </a:solidFill>
              </a:rPr>
              <a:t>Maass</a:t>
            </a:r>
            <a:r>
              <a:rPr dirty="0">
                <a:solidFill>
                  <a:schemeClr val="accent1"/>
                </a:solidFill>
              </a:rPr>
              <a:t> et al. (2002</a:t>
            </a:r>
            <a:r>
              <a:rPr dirty="0" smtClean="0">
                <a:solidFill>
                  <a:schemeClr val="accent1"/>
                </a:solidFill>
              </a:rPr>
              <a:t>).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31776" y="13073062"/>
            <a:ext cx="310923" cy="477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ounded Rectangle"/>
          <p:cNvSpPr/>
          <p:nvPr/>
        </p:nvSpPr>
        <p:spPr>
          <a:xfrm>
            <a:off x="4002251" y="7035576"/>
            <a:ext cx="15932724" cy="6169035"/>
          </a:xfrm>
          <a:prstGeom prst="roundRect">
            <a:avLst>
              <a:gd name="adj" fmla="val 745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8" name="Rounded Rectangle"/>
          <p:cNvSpPr/>
          <p:nvPr/>
        </p:nvSpPr>
        <p:spPr>
          <a:xfrm>
            <a:off x="4029916" y="2790527"/>
            <a:ext cx="10335115" cy="4069747"/>
          </a:xfrm>
          <a:prstGeom prst="roundRect">
            <a:avLst>
              <a:gd name="adj" fmla="val 1129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89" name="THE KURAMOTO-SIVASHINSKY (KS) SYSTEM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6661332" cy="3036095"/>
          </a:xfrm>
          <a:prstGeom prst="rect">
            <a:avLst/>
          </a:prstGeom>
        </p:spPr>
        <p:txBody>
          <a:bodyPr anchor="t"/>
          <a:lstStyle>
            <a:lvl1pPr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 u="sng">
                <a:solidFill>
                  <a:srgbClr val="FF0000"/>
                </a:solidFill>
              </a:rPr>
              <a:t>THE KURAMOTO-SIVASHINSKY (KS) SYSTEM</a:t>
            </a:r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91" name="A nonlinear, spatiotemporal chaotic PDE"/>
          <p:cNvSpPr txBox="1"/>
          <p:nvPr/>
        </p:nvSpPr>
        <p:spPr>
          <a:xfrm>
            <a:off x="4242266" y="3101845"/>
            <a:ext cx="9803258" cy="799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A nonlinear, spatiotemporal chaotic PDE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Equation"/>
              <p:cNvSpPr txBox="1"/>
              <p:nvPr/>
            </p:nvSpPr>
            <p:spPr>
              <a:xfrm>
                <a:off x="4302705" y="4283150"/>
                <a:ext cx="5132460" cy="399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500" i="1">
                              <a:solidFill>
                                <a:srgbClr val="00A1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5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5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sz="4500" i="1">
                              <a:solidFill>
                                <a:srgbClr val="00A1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5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5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500" i="1">
                              <a:solidFill>
                                <a:srgbClr val="00A1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5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5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500" i="1">
                              <a:solidFill>
                                <a:srgbClr val="00A1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45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5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𝑥𝑥𝑥𝑥</m:t>
                          </m:r>
                        </m:sub>
                      </m:sSub>
                    </m:oMath>
                  </m:oMathPara>
                </a14:m>
                <a:endParaRPr sz="4500">
                  <a:solidFill>
                    <a:srgbClr val="00A2FF"/>
                  </a:solidFill>
                </a:endParaRPr>
              </a:p>
            </p:txBody>
          </p:sp>
        </mc:Choice>
        <mc:Fallback xmlns="">
          <p:sp>
            <p:nvSpPr>
              <p:cNvPr id="29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705" y="4283150"/>
                <a:ext cx="5132460" cy="399777"/>
              </a:xfrm>
              <a:prstGeom prst="rect">
                <a:avLst/>
              </a:prstGeom>
              <a:blipFill>
                <a:blip r:embed="rId2"/>
                <a:stretch>
                  <a:fillRect r="-16627" b="-7076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Equation"/>
              <p:cNvSpPr txBox="1"/>
              <p:nvPr/>
            </p:nvSpPr>
            <p:spPr>
              <a:xfrm>
                <a:off x="4317316" y="5070801"/>
                <a:ext cx="2078293" cy="4880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∈[0,</m:t>
                      </m:r>
                      <m:r>
                        <a:rPr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500">
                  <a:solidFill>
                    <a:srgbClr val="00A2FF"/>
                  </a:solidFill>
                </a:endParaRPr>
              </a:p>
            </p:txBody>
          </p:sp>
        </mc:Choice>
        <mc:Fallback xmlns="">
          <p:sp>
            <p:nvSpPr>
              <p:cNvPr id="29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316" y="5070801"/>
                <a:ext cx="2078293" cy="488062"/>
              </a:xfrm>
              <a:prstGeom prst="rect">
                <a:avLst/>
              </a:prstGeom>
              <a:blipFill>
                <a:blip r:embed="rId3"/>
                <a:stretch>
                  <a:fillRect r="-7038" b="-4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Equation"/>
              <p:cNvSpPr txBox="1"/>
              <p:nvPr/>
            </p:nvSpPr>
            <p:spPr>
              <a:xfrm>
                <a:off x="4272081" y="6044902"/>
                <a:ext cx="5100884" cy="69249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i="1" smtClean="0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500" i="1" smtClean="0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500" i="1" smtClean="0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500" i="1" smtClean="0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500" i="1" smtClean="0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500" b="0" i="1" smtClean="0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500" b="0" i="1" smtClean="0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500" b="0" i="1" smtClean="0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500" b="0" i="1" smtClean="0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5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500" dirty="0">
                  <a:solidFill>
                    <a:srgbClr val="00A2FF"/>
                  </a:solidFill>
                </a:endParaRPr>
              </a:p>
            </p:txBody>
          </p:sp>
        </mc:Choice>
        <mc:Fallback xmlns="">
          <p:sp>
            <p:nvSpPr>
              <p:cNvPr id="29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081" y="6044902"/>
                <a:ext cx="5100884" cy="692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5" name="stplot_ads.pdf" descr="stplot_ads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4342" y="7543911"/>
            <a:ext cx="14995317" cy="5359243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Equation"/>
              <p:cNvSpPr txBox="1"/>
              <p:nvPr/>
            </p:nvSpPr>
            <p:spPr>
              <a:xfrm>
                <a:off x="16106852" y="7250901"/>
                <a:ext cx="1422946" cy="2983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sz="3400"/>
              </a:p>
            </p:txBody>
          </p:sp>
        </mc:Choice>
        <mc:Fallback xmlns="">
          <p:sp>
            <p:nvSpPr>
              <p:cNvPr id="29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6852" y="7250901"/>
                <a:ext cx="1422946" cy="298375"/>
              </a:xfrm>
              <a:prstGeom prst="rect">
                <a:avLst/>
              </a:prstGeom>
              <a:blipFill>
                <a:blip r:embed="rId6"/>
                <a:stretch>
                  <a:fillRect r="-4701" b="-4489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ORT-TERM FORECASTING OF CHAOS:…"/>
          <p:cNvSpPr txBox="1">
            <a:spLocks noGrp="1"/>
          </p:cNvSpPr>
          <p:nvPr>
            <p:ph type="title"/>
          </p:nvPr>
        </p:nvSpPr>
        <p:spPr>
          <a:xfrm>
            <a:off x="4387453" y="163752"/>
            <a:ext cx="15609094" cy="3036095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 dirty="0" smtClean="0">
                <a:solidFill>
                  <a:srgbClr val="FF0000"/>
                </a:solidFill>
              </a:rPr>
              <a:t>FORECASTING </a:t>
            </a:r>
            <a:r>
              <a:rPr b="1" u="sng" dirty="0">
                <a:solidFill>
                  <a:srgbClr val="FF0000"/>
                </a:solidFill>
              </a:rPr>
              <a:t>OF CHAOS:</a:t>
            </a:r>
          </a:p>
          <a:p>
            <a:pPr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 dirty="0">
                <a:solidFill>
                  <a:srgbClr val="FF0000"/>
                </a:solidFill>
              </a:rPr>
              <a:t>KURAMOTO-SIVASHINSKY EQUATION</a:t>
            </a:r>
          </a:p>
        </p:txBody>
      </p:sp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00" name="Rounded Rectangle"/>
          <p:cNvSpPr/>
          <p:nvPr/>
        </p:nvSpPr>
        <p:spPr>
          <a:xfrm>
            <a:off x="4483522" y="3127393"/>
            <a:ext cx="12677005" cy="10065231"/>
          </a:xfrm>
          <a:prstGeom prst="roundRect">
            <a:avLst>
              <a:gd name="adj" fmla="val 45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01" name="L60st3.pdf" descr="L60st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4470" y="3679962"/>
            <a:ext cx="11589039" cy="9284038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TRUE STATE"/>
          <p:cNvSpPr txBox="1"/>
          <p:nvPr/>
        </p:nvSpPr>
        <p:spPr>
          <a:xfrm>
            <a:off x="6714423" y="3372243"/>
            <a:ext cx="2434667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FE4A4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TRUE STATE</a:t>
            </a:r>
          </a:p>
        </p:txBody>
      </p:sp>
      <p:sp>
        <p:nvSpPr>
          <p:cNvPr id="303" name="RESERVOIR PREDICTION"/>
          <p:cNvSpPr txBox="1"/>
          <p:nvPr/>
        </p:nvSpPr>
        <p:spPr>
          <a:xfrm>
            <a:off x="6753726" y="6152722"/>
            <a:ext cx="4780815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FE4A4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RESERVOIR PREDICTION</a:t>
            </a:r>
          </a:p>
        </p:txBody>
      </p:sp>
      <p:sp>
        <p:nvSpPr>
          <p:cNvPr id="304" name="DIFFERENCE"/>
          <p:cNvSpPr txBox="1"/>
          <p:nvPr/>
        </p:nvSpPr>
        <p:spPr>
          <a:xfrm>
            <a:off x="6704015" y="8843903"/>
            <a:ext cx="2526920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solidFill>
                  <a:srgbClr val="FE4A4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DIFFERENCE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Equation"/>
              <p:cNvSpPr txBox="1"/>
              <p:nvPr/>
            </p:nvSpPr>
            <p:spPr>
              <a:xfrm>
                <a:off x="13983068" y="3430122"/>
                <a:ext cx="1458926" cy="52322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sz="3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3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sz="3400" dirty="0"/>
              </a:p>
            </p:txBody>
          </p:sp>
        </mc:Choice>
        <mc:Fallback xmlns="">
          <p:sp>
            <p:nvSpPr>
              <p:cNvPr id="30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3068" y="3430122"/>
                <a:ext cx="145892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Equation"/>
              <p:cNvSpPr txBox="1"/>
              <p:nvPr/>
            </p:nvSpPr>
            <p:spPr>
              <a:xfrm rot="16200000">
                <a:off x="16072225" y="7526011"/>
                <a:ext cx="1271969" cy="50463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500" dirty="0"/>
              </a:p>
            </p:txBody>
          </p:sp>
        </mc:Choice>
        <mc:Fallback xmlns="">
          <p:sp>
            <p:nvSpPr>
              <p:cNvPr id="30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072225" y="7526011"/>
                <a:ext cx="1271969" cy="504636"/>
              </a:xfrm>
              <a:prstGeom prst="rect">
                <a:avLst/>
              </a:prstGeom>
              <a:blipFill>
                <a:blip r:embed="rId4"/>
                <a:stretch>
                  <a:fillRect t="-20673" r="-3614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ounded Rectangle"/>
          <p:cNvSpPr/>
          <p:nvPr/>
        </p:nvSpPr>
        <p:spPr>
          <a:xfrm>
            <a:off x="3868193" y="10424362"/>
            <a:ext cx="16324167" cy="1973306"/>
          </a:xfrm>
          <a:prstGeom prst="roundRect">
            <a:avLst>
              <a:gd name="adj" fmla="val 2329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2" name="Rounded Rectangle"/>
          <p:cNvSpPr/>
          <p:nvPr/>
        </p:nvSpPr>
        <p:spPr>
          <a:xfrm>
            <a:off x="3849915" y="8123309"/>
            <a:ext cx="16360723" cy="2065796"/>
          </a:xfrm>
          <a:prstGeom prst="roundRect">
            <a:avLst>
              <a:gd name="adj" fmla="val 2225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3" name="VERY HIGH-DIMENSIONAL DYNAMICAL SYSTEMS"/>
          <p:cNvSpPr txBox="1">
            <a:spLocks noGrp="1"/>
          </p:cNvSpPr>
          <p:nvPr>
            <p:ph type="title"/>
          </p:nvPr>
        </p:nvSpPr>
        <p:spPr>
          <a:xfrm>
            <a:off x="5882145" y="339602"/>
            <a:ext cx="8765839" cy="19733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1" algn="l" defTabSz="642937">
              <a:lnSpc>
                <a:spcPts val="11200"/>
              </a:lnSpc>
              <a:spcBef>
                <a:spcPts val="1600"/>
              </a:spcBef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 dirty="0">
                <a:solidFill>
                  <a:srgbClr val="FF0000"/>
                </a:solidFill>
              </a:rPr>
              <a:t>VERY </a:t>
            </a:r>
            <a:r>
              <a:rPr lang="en-US" b="1" u="sng" dirty="0" smtClean="0">
                <a:solidFill>
                  <a:srgbClr val="FF0000"/>
                </a:solidFill>
              </a:rPr>
              <a:t>LARGE</a:t>
            </a:r>
            <a:r>
              <a:rPr b="1" u="sng" dirty="0" smtClean="0">
                <a:solidFill>
                  <a:srgbClr val="FF0000"/>
                </a:solidFill>
              </a:rPr>
              <a:t>  </a:t>
            </a:r>
            <a:r>
              <a:rPr b="1" u="sng" dirty="0">
                <a:solidFill>
                  <a:srgbClr val="FF0000"/>
                </a:solidFill>
              </a:rPr>
              <a:t>SYSTEMS</a:t>
            </a:r>
          </a:p>
        </p:txBody>
      </p:sp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56" name="As you increase the size/complexity of the dynamical system, you need a bigger neural network."/>
          <p:cNvSpPr txBox="1"/>
          <p:nvPr/>
        </p:nvSpPr>
        <p:spPr>
          <a:xfrm>
            <a:off x="3149606" y="3244036"/>
            <a:ext cx="15609094" cy="360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spcBef>
                <a:spcPts val="5900"/>
              </a:spcBef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dirty="0"/>
              <a:t>A</a:t>
            </a:r>
            <a:r>
              <a:rPr dirty="0" smtClean="0"/>
              <a:t>s </a:t>
            </a:r>
            <a:r>
              <a:rPr dirty="0" smtClean="0">
                <a:solidFill>
                  <a:schemeClr val="tx1"/>
                </a:solidFill>
              </a:rPr>
              <a:t>the size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dirty="0" smtClean="0">
                <a:solidFill>
                  <a:schemeClr val="tx1"/>
                </a:solidFill>
              </a:rPr>
              <a:t>complexity </a:t>
            </a:r>
            <a:r>
              <a:rPr dirty="0"/>
              <a:t>of the </a:t>
            </a:r>
            <a:r>
              <a:rPr lang="en-US" dirty="0" smtClean="0"/>
              <a:t>predicted</a:t>
            </a:r>
            <a:r>
              <a:rPr dirty="0" smtClean="0"/>
              <a:t> system</a:t>
            </a:r>
            <a:r>
              <a:rPr lang="en-US" dirty="0" smtClean="0"/>
              <a:t> increase</a:t>
            </a:r>
            <a:r>
              <a:rPr dirty="0" smtClean="0"/>
              <a:t>, </a:t>
            </a:r>
            <a:r>
              <a:rPr lang="en-US" dirty="0" smtClean="0"/>
              <a:t>the demands on the machine learning system can become overwhelming</a:t>
            </a:r>
            <a:r>
              <a:rPr dirty="0" smtClean="0"/>
              <a:t>.</a:t>
            </a:r>
            <a:r>
              <a:rPr lang="en-US" dirty="0" smtClean="0"/>
              <a:t> </a:t>
            </a:r>
          </a:p>
          <a:p>
            <a:pPr algn="l">
              <a:spcBef>
                <a:spcPts val="5900"/>
              </a:spcBef>
              <a:defRPr sz="4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dirty="0" smtClean="0"/>
              <a:t>How can this issue be dealt with?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1803</Words>
  <Application>Microsoft Office PowerPoint</Application>
  <PresentationFormat>Custom</PresentationFormat>
  <Paragraphs>219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White</vt:lpstr>
      <vt:lpstr>   MACHINE LEARNING TECHNIQUES FOR ANALYSIS OF HIGH-DIMENSIONAL CHAOTIC SPATIOTEMPORAL DYNAMICAL SYSTEMS</vt:lpstr>
      <vt:lpstr>PowerPoint Presentation</vt:lpstr>
      <vt:lpstr>PowerPoint Presentation</vt:lpstr>
      <vt:lpstr>OUTLINE</vt:lpstr>
      <vt:lpstr>A SIMLPLE SCHEME FOR PREDICTING DYNAMICAL STATE EVOLUTION PURELY FROM PAST TIME SERIES DATA</vt:lpstr>
      <vt:lpstr>MACHINE LEARNING TECHNIQUE</vt:lpstr>
      <vt:lpstr>THE KURAMOTO-SIVASHINSKY (KS) SYSTEM</vt:lpstr>
      <vt:lpstr>FORECASTING OF CHAOS: KURAMOTO-SIVASHINSKY EQUATION</vt:lpstr>
      <vt:lpstr>VERY LARGE  SYSTEMS</vt:lpstr>
      <vt:lpstr>SHORT TIME SPATIAL LOCALITY OF CAUSAL INTERACTIONS</vt:lpstr>
      <vt:lpstr>VERY LARGE DYNAMICAL SYSTEMS</vt:lpstr>
      <vt:lpstr>VERY LARGE DYNAMICAL SYSTEMS</vt:lpstr>
      <vt:lpstr>VERY LARGE DYNAMICAL SYSTEMS: KURAMOTO-SIVASHINSKY</vt:lpstr>
      <vt:lpstr>DATA-ASSISTED MODELS: USING BOTH KNOWLEDGE AND DATA</vt:lpstr>
      <vt:lpstr>PowerPoint Presentation</vt:lpstr>
      <vt:lpstr>DATA-ASSISTED MODEL</vt:lpstr>
      <vt:lpstr>DATA-ASSISTED MODEL</vt:lpstr>
      <vt:lpstr>COMBINING THE PARALLEL AND HYBRID SCHEMES</vt:lpstr>
      <vt:lpstr>DATA-ASSISTED MODEL: SCALABILITY</vt:lpstr>
      <vt:lpstr>CONCLUSIONS</vt:lpstr>
      <vt:lpstr>A VERY PRELIMINARY TEST USING THE SPEEDY SIMPLIFIED WEATHER CODE (gotten yesterday)</vt:lpstr>
      <vt:lpstr>REFERENCES</vt:lpstr>
      <vt:lpstr>RESERVOIR NEURAL NETWORK IMPLEMENTATION</vt:lpstr>
      <vt:lpstr>RESERVOIR NEURAL NETWORK IMPLEMENTATION</vt:lpstr>
      <vt:lpstr>VERY LARGE DYNAMICAL SYSTEMS: KURAMOTO-SIVASHINSKY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Workshop on LMACHINE LEARNING TECHNIQUES FOR ANALYSIS OF HIGH-DIMENSIONAL CHAOTIC SPATIOTEMPORAL DYNAMICAL SYSTEMS</dc:title>
  <dc:creator>Edward Ott</dc:creator>
  <cp:lastModifiedBy>edott</cp:lastModifiedBy>
  <cp:revision>69</cp:revision>
  <dcterms:modified xsi:type="dcterms:W3CDTF">2019-04-24T00:42:32Z</dcterms:modified>
</cp:coreProperties>
</file>