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sldIdLst>
    <p:sldId id="257" r:id="rId2"/>
  </p:sldIdLst>
  <p:sldSz cx="36576000" cy="27432000"/>
  <p:notesSz cx="26974800" cy="36118800"/>
  <p:defaultTextStyle>
    <a:defPPr>
      <a:defRPr lang="en-US"/>
    </a:defPPr>
    <a:lvl1pPr marL="0" algn="l" defTabSz="3364857" rtl="0" eaLnBrk="1" latinLnBrk="0" hangingPunct="1">
      <a:defRPr sz="6624" kern="1200">
        <a:solidFill>
          <a:schemeClr val="tx1"/>
        </a:solidFill>
        <a:latin typeface="+mn-lt"/>
        <a:ea typeface="+mn-ea"/>
        <a:cs typeface="+mn-cs"/>
      </a:defRPr>
    </a:lvl1pPr>
    <a:lvl2pPr marL="1682429" algn="l" defTabSz="3364857" rtl="0" eaLnBrk="1" latinLnBrk="0" hangingPunct="1">
      <a:defRPr sz="6624" kern="1200">
        <a:solidFill>
          <a:schemeClr val="tx1"/>
        </a:solidFill>
        <a:latin typeface="+mn-lt"/>
        <a:ea typeface="+mn-ea"/>
        <a:cs typeface="+mn-cs"/>
      </a:defRPr>
    </a:lvl2pPr>
    <a:lvl3pPr marL="3364857" algn="l" defTabSz="3364857" rtl="0" eaLnBrk="1" latinLnBrk="0" hangingPunct="1">
      <a:defRPr sz="6624" kern="1200">
        <a:solidFill>
          <a:schemeClr val="tx1"/>
        </a:solidFill>
        <a:latin typeface="+mn-lt"/>
        <a:ea typeface="+mn-ea"/>
        <a:cs typeface="+mn-cs"/>
      </a:defRPr>
    </a:lvl3pPr>
    <a:lvl4pPr marL="5047286" algn="l" defTabSz="3364857" rtl="0" eaLnBrk="1" latinLnBrk="0" hangingPunct="1">
      <a:defRPr sz="6624" kern="1200">
        <a:solidFill>
          <a:schemeClr val="tx1"/>
        </a:solidFill>
        <a:latin typeface="+mn-lt"/>
        <a:ea typeface="+mn-ea"/>
        <a:cs typeface="+mn-cs"/>
      </a:defRPr>
    </a:lvl4pPr>
    <a:lvl5pPr marL="6729715" algn="l" defTabSz="3364857" rtl="0" eaLnBrk="1" latinLnBrk="0" hangingPunct="1">
      <a:defRPr sz="6624" kern="1200">
        <a:solidFill>
          <a:schemeClr val="tx1"/>
        </a:solidFill>
        <a:latin typeface="+mn-lt"/>
        <a:ea typeface="+mn-ea"/>
        <a:cs typeface="+mn-cs"/>
      </a:defRPr>
    </a:lvl5pPr>
    <a:lvl6pPr marL="8412144" algn="l" defTabSz="3364857" rtl="0" eaLnBrk="1" latinLnBrk="0" hangingPunct="1">
      <a:defRPr sz="6624" kern="1200">
        <a:solidFill>
          <a:schemeClr val="tx1"/>
        </a:solidFill>
        <a:latin typeface="+mn-lt"/>
        <a:ea typeface="+mn-ea"/>
        <a:cs typeface="+mn-cs"/>
      </a:defRPr>
    </a:lvl6pPr>
    <a:lvl7pPr marL="10094572" algn="l" defTabSz="3364857" rtl="0" eaLnBrk="1" latinLnBrk="0" hangingPunct="1">
      <a:defRPr sz="6624" kern="1200">
        <a:solidFill>
          <a:schemeClr val="tx1"/>
        </a:solidFill>
        <a:latin typeface="+mn-lt"/>
        <a:ea typeface="+mn-ea"/>
        <a:cs typeface="+mn-cs"/>
      </a:defRPr>
    </a:lvl7pPr>
    <a:lvl8pPr marL="11777001" algn="l" defTabSz="3364857" rtl="0" eaLnBrk="1" latinLnBrk="0" hangingPunct="1">
      <a:defRPr sz="6624" kern="1200">
        <a:solidFill>
          <a:schemeClr val="tx1"/>
        </a:solidFill>
        <a:latin typeface="+mn-lt"/>
        <a:ea typeface="+mn-ea"/>
        <a:cs typeface="+mn-cs"/>
      </a:defRPr>
    </a:lvl8pPr>
    <a:lvl9pPr marL="13459430" algn="l" defTabSz="3364857" rtl="0" eaLnBrk="1" latinLnBrk="0" hangingPunct="1">
      <a:defRPr sz="662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7" autoAdjust="0"/>
    <p:restoredTop sz="94660"/>
  </p:normalViewPr>
  <p:slideViewPr>
    <p:cSldViewPr snapToGrid="0">
      <p:cViewPr>
        <p:scale>
          <a:sx n="30" d="100"/>
          <a:sy n="30" d="100"/>
        </p:scale>
        <p:origin x="-1184" y="-2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11689079" cy="1812213"/>
          </a:xfrm>
          <a:prstGeom prst="rect">
            <a:avLst/>
          </a:prstGeom>
        </p:spPr>
        <p:txBody>
          <a:bodyPr vert="horz" lIns="360523" tIns="180262" rIns="360523" bIns="180262" rtlCol="0"/>
          <a:lstStyle>
            <a:lvl1pPr algn="l">
              <a:defRPr sz="4700"/>
            </a:lvl1pPr>
          </a:lstStyle>
          <a:p>
            <a:endParaRPr lang="en-US"/>
          </a:p>
        </p:txBody>
      </p:sp>
      <p:sp>
        <p:nvSpPr>
          <p:cNvPr id="3" name="Date Placeholder 2"/>
          <p:cNvSpPr>
            <a:spLocks noGrp="1"/>
          </p:cNvSpPr>
          <p:nvPr>
            <p:ph type="dt" idx="1"/>
          </p:nvPr>
        </p:nvSpPr>
        <p:spPr>
          <a:xfrm>
            <a:off x="15279479" y="1"/>
            <a:ext cx="11689079" cy="1812213"/>
          </a:xfrm>
          <a:prstGeom prst="rect">
            <a:avLst/>
          </a:prstGeom>
        </p:spPr>
        <p:txBody>
          <a:bodyPr vert="horz" lIns="360523" tIns="180262" rIns="360523" bIns="180262" rtlCol="0"/>
          <a:lstStyle>
            <a:lvl1pPr algn="r">
              <a:defRPr sz="4700"/>
            </a:lvl1pPr>
          </a:lstStyle>
          <a:p>
            <a:fld id="{6115815F-E830-42A2-B413-98C75BB47CAB}" type="datetimeFigureOut">
              <a:rPr lang="en-US" smtClean="0"/>
              <a:t>7/2/2015</a:t>
            </a:fld>
            <a:endParaRPr lang="en-US"/>
          </a:p>
        </p:txBody>
      </p:sp>
      <p:sp>
        <p:nvSpPr>
          <p:cNvPr id="4" name="Slide Image Placeholder 3"/>
          <p:cNvSpPr>
            <a:spLocks noGrp="1" noRot="1" noChangeAspect="1"/>
          </p:cNvSpPr>
          <p:nvPr>
            <p:ph type="sldImg" idx="2"/>
          </p:nvPr>
        </p:nvSpPr>
        <p:spPr>
          <a:xfrm>
            <a:off x="5360988" y="4514850"/>
            <a:ext cx="16252825" cy="12190413"/>
          </a:xfrm>
          <a:prstGeom prst="rect">
            <a:avLst/>
          </a:prstGeom>
          <a:noFill/>
          <a:ln w="12700">
            <a:solidFill>
              <a:prstClr val="black"/>
            </a:solidFill>
          </a:ln>
        </p:spPr>
        <p:txBody>
          <a:bodyPr vert="horz" lIns="360523" tIns="180262" rIns="360523" bIns="180262" rtlCol="0" anchor="ctr"/>
          <a:lstStyle/>
          <a:p>
            <a:endParaRPr lang="en-US"/>
          </a:p>
        </p:txBody>
      </p:sp>
      <p:sp>
        <p:nvSpPr>
          <p:cNvPr id="5" name="Notes Placeholder 4"/>
          <p:cNvSpPr>
            <a:spLocks noGrp="1"/>
          </p:cNvSpPr>
          <p:nvPr>
            <p:ph type="body" sz="quarter" idx="3"/>
          </p:nvPr>
        </p:nvSpPr>
        <p:spPr>
          <a:xfrm>
            <a:off x="2697480" y="17382172"/>
            <a:ext cx="21579840" cy="14221777"/>
          </a:xfrm>
          <a:prstGeom prst="rect">
            <a:avLst/>
          </a:prstGeom>
        </p:spPr>
        <p:txBody>
          <a:bodyPr vert="horz" lIns="360523" tIns="180262" rIns="360523" bIns="1802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34306596"/>
            <a:ext cx="11689079" cy="1812208"/>
          </a:xfrm>
          <a:prstGeom prst="rect">
            <a:avLst/>
          </a:prstGeom>
        </p:spPr>
        <p:txBody>
          <a:bodyPr vert="horz" lIns="360523" tIns="180262" rIns="360523" bIns="180262" rtlCol="0" anchor="b"/>
          <a:lstStyle>
            <a:lvl1pPr algn="l">
              <a:defRPr sz="4700"/>
            </a:lvl1pPr>
          </a:lstStyle>
          <a:p>
            <a:endParaRPr lang="en-US"/>
          </a:p>
        </p:txBody>
      </p:sp>
      <p:sp>
        <p:nvSpPr>
          <p:cNvPr id="7" name="Slide Number Placeholder 6"/>
          <p:cNvSpPr>
            <a:spLocks noGrp="1"/>
          </p:cNvSpPr>
          <p:nvPr>
            <p:ph type="sldNum" sz="quarter" idx="5"/>
          </p:nvPr>
        </p:nvSpPr>
        <p:spPr>
          <a:xfrm>
            <a:off x="15279479" y="34306596"/>
            <a:ext cx="11689079" cy="1812208"/>
          </a:xfrm>
          <a:prstGeom prst="rect">
            <a:avLst/>
          </a:prstGeom>
        </p:spPr>
        <p:txBody>
          <a:bodyPr vert="horz" lIns="360523" tIns="180262" rIns="360523" bIns="180262" rtlCol="0" anchor="b"/>
          <a:lstStyle>
            <a:lvl1pPr algn="r">
              <a:defRPr sz="4700"/>
            </a:lvl1pPr>
          </a:lstStyle>
          <a:p>
            <a:fld id="{A1593A53-FCF5-43D6-85D6-391407DA6577}" type="slidenum">
              <a:rPr lang="en-US" smtClean="0"/>
              <a:t>‹#›</a:t>
            </a:fld>
            <a:endParaRPr lang="en-US"/>
          </a:p>
        </p:txBody>
      </p:sp>
    </p:spTree>
    <p:extLst>
      <p:ext uri="{BB962C8B-B14F-4D97-AF65-F5344CB8AC3E}">
        <p14:creationId xmlns:p14="http://schemas.microsoft.com/office/powerpoint/2010/main" val="489591579"/>
      </p:ext>
    </p:extLst>
  </p:cSld>
  <p:clrMap bg1="lt1" tx1="dk1" bg2="lt2" tx2="dk2" accent1="accent1" accent2="accent2" accent3="accent3" accent4="accent4" accent5="accent5" accent6="accent6" hlink="hlink" folHlink="folHlink"/>
  <p:notesStyle>
    <a:lvl1pPr marL="0" algn="l" defTabSz="761970" rtl="0" eaLnBrk="1" latinLnBrk="0" hangingPunct="1">
      <a:defRPr sz="1000" kern="1200">
        <a:solidFill>
          <a:schemeClr val="tx1"/>
        </a:solidFill>
        <a:latin typeface="+mn-lt"/>
        <a:ea typeface="+mn-ea"/>
        <a:cs typeface="+mn-cs"/>
      </a:defRPr>
    </a:lvl1pPr>
    <a:lvl2pPr marL="380985" algn="l" defTabSz="761970" rtl="0" eaLnBrk="1" latinLnBrk="0" hangingPunct="1">
      <a:defRPr sz="1000" kern="1200">
        <a:solidFill>
          <a:schemeClr val="tx1"/>
        </a:solidFill>
        <a:latin typeface="+mn-lt"/>
        <a:ea typeface="+mn-ea"/>
        <a:cs typeface="+mn-cs"/>
      </a:defRPr>
    </a:lvl2pPr>
    <a:lvl3pPr marL="761970" algn="l" defTabSz="761970" rtl="0" eaLnBrk="1" latinLnBrk="0" hangingPunct="1">
      <a:defRPr sz="1000" kern="1200">
        <a:solidFill>
          <a:schemeClr val="tx1"/>
        </a:solidFill>
        <a:latin typeface="+mn-lt"/>
        <a:ea typeface="+mn-ea"/>
        <a:cs typeface="+mn-cs"/>
      </a:defRPr>
    </a:lvl3pPr>
    <a:lvl4pPr marL="1142954" algn="l" defTabSz="761970" rtl="0" eaLnBrk="1" latinLnBrk="0" hangingPunct="1">
      <a:defRPr sz="1000" kern="1200">
        <a:solidFill>
          <a:schemeClr val="tx1"/>
        </a:solidFill>
        <a:latin typeface="+mn-lt"/>
        <a:ea typeface="+mn-ea"/>
        <a:cs typeface="+mn-cs"/>
      </a:defRPr>
    </a:lvl4pPr>
    <a:lvl5pPr marL="1523939" algn="l" defTabSz="761970" rtl="0" eaLnBrk="1" latinLnBrk="0" hangingPunct="1">
      <a:defRPr sz="1000" kern="1200">
        <a:solidFill>
          <a:schemeClr val="tx1"/>
        </a:solidFill>
        <a:latin typeface="+mn-lt"/>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65768" y="5791206"/>
            <a:ext cx="26483872" cy="13318324"/>
          </a:xfrm>
        </p:spPr>
        <p:txBody>
          <a:bodyPr anchor="b"/>
          <a:lstStyle>
            <a:lvl1pP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3465768" y="19109520"/>
            <a:ext cx="26483872" cy="3445680"/>
          </a:xfrm>
        </p:spPr>
        <p:txBody>
          <a:bodyPr anchor="t"/>
          <a:lstStyle>
            <a:lvl1pPr marL="0" indent="0" algn="l">
              <a:buNone/>
              <a:defRPr cap="all">
                <a:solidFill>
                  <a:schemeClr val="accent1"/>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268456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774" y="19202348"/>
            <a:ext cx="26483868" cy="2266952"/>
          </a:xfrm>
        </p:spPr>
        <p:txBody>
          <a:bodyPr anchor="b">
            <a:normAutofit/>
          </a:bodyPr>
          <a:lstStyle>
            <a:lvl1pPr algn="l">
              <a:defRPr sz="9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465768" y="2743200"/>
            <a:ext cx="26483872" cy="145626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6400"/>
            </a:lvl1pPr>
            <a:lvl2pPr marL="1828800" indent="0">
              <a:buNone/>
              <a:defRPr sz="6400"/>
            </a:lvl2pPr>
            <a:lvl3pPr marL="3657600" indent="0">
              <a:buNone/>
              <a:defRPr sz="6400"/>
            </a:lvl3pPr>
            <a:lvl4pPr marL="5486400" indent="0">
              <a:buNone/>
              <a:defRPr sz="6400"/>
            </a:lvl4pPr>
            <a:lvl5pPr marL="7315200" indent="0">
              <a:buNone/>
              <a:defRPr sz="6400"/>
            </a:lvl5pPr>
            <a:lvl6pPr marL="9144000" indent="0">
              <a:buNone/>
              <a:defRPr sz="6400"/>
            </a:lvl6pPr>
            <a:lvl7pPr marL="10972800" indent="0">
              <a:buNone/>
              <a:defRPr sz="6400"/>
            </a:lvl7pPr>
            <a:lvl8pPr marL="12801600" indent="0">
              <a:buNone/>
              <a:defRPr sz="6400"/>
            </a:lvl8pPr>
            <a:lvl9pPr marL="1463040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3465772" y="21469300"/>
            <a:ext cx="26483864" cy="1974848"/>
          </a:xfrm>
        </p:spPr>
        <p:txBody>
          <a:bodyPr>
            <a:normAutofit/>
          </a:bodyPr>
          <a:lstStyle>
            <a:lvl1pPr marL="0" indent="0">
              <a:buNone/>
              <a:defRPr sz="48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3ED80-48BA-489C-BA21-887237E11EC2}"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126582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768" y="5791200"/>
            <a:ext cx="26483872" cy="7924800"/>
          </a:xfrm>
        </p:spPr>
        <p:txBody>
          <a:bodyPr/>
          <a:lstStyle>
            <a:lvl1pPr>
              <a:defRPr sz="19200"/>
            </a:lvl1pPr>
          </a:lstStyle>
          <a:p>
            <a:r>
              <a:rPr lang="en-US" smtClean="0"/>
              <a:t>Click to edit Master title style</a:t>
            </a:r>
            <a:endParaRPr lang="en-US" dirty="0"/>
          </a:p>
        </p:txBody>
      </p:sp>
      <p:sp>
        <p:nvSpPr>
          <p:cNvPr id="8" name="Text Placeholder 3"/>
          <p:cNvSpPr>
            <a:spLocks noGrp="1"/>
          </p:cNvSpPr>
          <p:nvPr>
            <p:ph type="body" sz="half" idx="2"/>
          </p:nvPr>
        </p:nvSpPr>
        <p:spPr>
          <a:xfrm>
            <a:off x="3465768" y="14630400"/>
            <a:ext cx="26483872" cy="9448800"/>
          </a:xfrm>
        </p:spPr>
        <p:txBody>
          <a:bodyPr anchor="ctr">
            <a:normAutofit/>
          </a:bodyPr>
          <a:lstStyle>
            <a:lvl1pPr marL="0" indent="0">
              <a:buNone/>
              <a:defRPr sz="72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254504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5638" y="5791202"/>
            <a:ext cx="24004196" cy="9270596"/>
          </a:xfrm>
        </p:spPr>
        <p:txBody>
          <a:bodyPr/>
          <a:lstStyle>
            <a:lvl1pPr>
              <a:defRPr sz="192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5818122" y="15061796"/>
            <a:ext cx="21799484" cy="1368696"/>
          </a:xfrm>
        </p:spPr>
        <p:txBody>
          <a:bodyPr anchor="t">
            <a:normAutofit/>
          </a:bodyPr>
          <a:lstStyle>
            <a:lvl1pPr marL="0" indent="0">
              <a:buNone/>
              <a:defRPr lang="en-US" sz="5600" b="0" i="0" kern="1200" cap="small" dirty="0">
                <a:solidFill>
                  <a:schemeClr val="accent1"/>
                </a:solidFill>
                <a:latin typeface="+mj-lt"/>
                <a:ea typeface="+mj-ea"/>
                <a:cs typeface="+mj-cs"/>
              </a:defRPr>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10" name="Text Placeholder 3"/>
          <p:cNvSpPr>
            <a:spLocks noGrp="1"/>
          </p:cNvSpPr>
          <p:nvPr>
            <p:ph type="body" sz="half" idx="2"/>
          </p:nvPr>
        </p:nvSpPr>
        <p:spPr>
          <a:xfrm>
            <a:off x="3465768" y="17402628"/>
            <a:ext cx="26483872" cy="6705600"/>
          </a:xfrm>
        </p:spPr>
        <p:txBody>
          <a:bodyPr anchor="ctr">
            <a:normAutofit/>
          </a:bodyPr>
          <a:lstStyle>
            <a:lvl1pPr marL="0" indent="0">
              <a:buNone/>
              <a:defRPr sz="72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
        <p:nvSpPr>
          <p:cNvPr id="9" name="TextBox 8"/>
          <p:cNvSpPr txBox="1"/>
          <p:nvPr/>
        </p:nvSpPr>
        <p:spPr>
          <a:xfrm>
            <a:off x="2695590" y="3885014"/>
            <a:ext cx="2406364" cy="760208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48800" dirty="0"/>
              <a:t>“</a:t>
            </a:r>
          </a:p>
        </p:txBody>
      </p:sp>
      <p:sp>
        <p:nvSpPr>
          <p:cNvPr id="13" name="TextBox 12"/>
          <p:cNvSpPr txBox="1"/>
          <p:nvPr/>
        </p:nvSpPr>
        <p:spPr>
          <a:xfrm>
            <a:off x="27998762" y="10455150"/>
            <a:ext cx="2406364" cy="760208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48800" dirty="0"/>
              <a:t>”</a:t>
            </a:r>
          </a:p>
        </p:txBody>
      </p:sp>
    </p:spTree>
    <p:extLst>
      <p:ext uri="{BB962C8B-B14F-4D97-AF65-F5344CB8AC3E}">
        <p14:creationId xmlns:p14="http://schemas.microsoft.com/office/powerpoint/2010/main" val="205468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465766" y="12496804"/>
            <a:ext cx="26483876" cy="6612720"/>
          </a:xfrm>
        </p:spPr>
        <p:txBody>
          <a:bodyPr anchor="b"/>
          <a:lstStyle>
            <a:lvl1pPr algn="l">
              <a:defRPr sz="1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465768" y="19109524"/>
            <a:ext cx="26483872" cy="3441600"/>
          </a:xfrm>
        </p:spPr>
        <p:txBody>
          <a:bodyPr anchor="t"/>
          <a:lstStyle>
            <a:lvl1pPr marL="0" indent="0" algn="l">
              <a:buNone/>
              <a:defRPr sz="8000" cap="none">
                <a:solidFill>
                  <a:schemeClr val="accent1"/>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288913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800"/>
            </a:lvl1pPr>
          </a:lstStyle>
          <a:p>
            <a:r>
              <a:rPr lang="en-US" smtClean="0"/>
              <a:t>Click to edit Master title style</a:t>
            </a:r>
            <a:endParaRPr lang="en-US" dirty="0"/>
          </a:p>
        </p:txBody>
      </p:sp>
      <p:sp>
        <p:nvSpPr>
          <p:cNvPr id="3" name="Text Placeholder 2"/>
          <p:cNvSpPr>
            <a:spLocks noGrp="1"/>
          </p:cNvSpPr>
          <p:nvPr>
            <p:ph type="body" idx="1"/>
          </p:nvPr>
        </p:nvSpPr>
        <p:spPr>
          <a:xfrm>
            <a:off x="1899338" y="7924800"/>
            <a:ext cx="8842900"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16" name="Text Placeholder 3"/>
          <p:cNvSpPr>
            <a:spLocks noGrp="1"/>
          </p:cNvSpPr>
          <p:nvPr>
            <p:ph type="body" sz="half" idx="15"/>
          </p:nvPr>
        </p:nvSpPr>
        <p:spPr>
          <a:xfrm>
            <a:off x="1957900" y="10668000"/>
            <a:ext cx="8784336" cy="14357352"/>
          </a:xfrm>
        </p:spPr>
        <p:txBody>
          <a:bodyPr anchor="t">
            <a:normAutofit/>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Text Placeholder 4"/>
          <p:cNvSpPr>
            <a:spLocks noGrp="1"/>
          </p:cNvSpPr>
          <p:nvPr>
            <p:ph type="body" sz="quarter" idx="3"/>
          </p:nvPr>
        </p:nvSpPr>
        <p:spPr>
          <a:xfrm>
            <a:off x="11654016" y="7924800"/>
            <a:ext cx="8811016"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19" name="Text Placeholder 3"/>
          <p:cNvSpPr>
            <a:spLocks noGrp="1"/>
          </p:cNvSpPr>
          <p:nvPr>
            <p:ph type="body" sz="half" idx="16"/>
          </p:nvPr>
        </p:nvSpPr>
        <p:spPr>
          <a:xfrm>
            <a:off x="11622346" y="10668000"/>
            <a:ext cx="8842684" cy="14357352"/>
          </a:xfrm>
        </p:spPr>
        <p:txBody>
          <a:bodyPr anchor="t">
            <a:normAutofit/>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14" name="Text Placeholder 4"/>
          <p:cNvSpPr>
            <a:spLocks noGrp="1"/>
          </p:cNvSpPr>
          <p:nvPr>
            <p:ph type="body" sz="quarter" idx="13"/>
          </p:nvPr>
        </p:nvSpPr>
        <p:spPr>
          <a:xfrm>
            <a:off x="21379668" y="7924800"/>
            <a:ext cx="8798632"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20" name="Text Placeholder 3"/>
          <p:cNvSpPr>
            <a:spLocks noGrp="1"/>
          </p:cNvSpPr>
          <p:nvPr>
            <p:ph type="body" sz="half" idx="17"/>
          </p:nvPr>
        </p:nvSpPr>
        <p:spPr>
          <a:xfrm>
            <a:off x="21379668" y="10668000"/>
            <a:ext cx="8798632" cy="14357352"/>
          </a:xfrm>
        </p:spPr>
        <p:txBody>
          <a:bodyPr anchor="t">
            <a:normAutofit/>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cxnSp>
        <p:nvCxnSpPr>
          <p:cNvPr id="17" name="Straight Connector 16"/>
          <p:cNvCxnSpPr/>
          <p:nvPr/>
        </p:nvCxnSpPr>
        <p:spPr>
          <a:xfrm>
            <a:off x="11181336" y="8534400"/>
            <a:ext cx="0" cy="158496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892120" y="8534400"/>
            <a:ext cx="0" cy="158675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1692796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800"/>
            </a:lvl1pPr>
          </a:lstStyle>
          <a:p>
            <a:r>
              <a:rPr lang="en-US" smtClean="0"/>
              <a:t>Click to edit Master title style</a:t>
            </a:r>
            <a:endParaRPr lang="en-US" dirty="0"/>
          </a:p>
        </p:txBody>
      </p:sp>
      <p:sp>
        <p:nvSpPr>
          <p:cNvPr id="3" name="Text Placeholder 2"/>
          <p:cNvSpPr>
            <a:spLocks noGrp="1"/>
          </p:cNvSpPr>
          <p:nvPr>
            <p:ph type="body" idx="1"/>
          </p:nvPr>
        </p:nvSpPr>
        <p:spPr>
          <a:xfrm>
            <a:off x="1957900" y="17003796"/>
            <a:ext cx="8822448"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29" name="Picture Placeholder 2"/>
          <p:cNvSpPr>
            <a:spLocks noGrp="1" noChangeAspect="1"/>
          </p:cNvSpPr>
          <p:nvPr>
            <p:ph type="pic" idx="15"/>
          </p:nvPr>
        </p:nvSpPr>
        <p:spPr>
          <a:xfrm>
            <a:off x="1957900" y="8839200"/>
            <a:ext cx="8822448"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6400"/>
            </a:lvl1pPr>
            <a:lvl2pPr marL="1828800" indent="0">
              <a:buNone/>
              <a:defRPr sz="6400"/>
            </a:lvl2pPr>
            <a:lvl3pPr marL="3657600" indent="0">
              <a:buNone/>
              <a:defRPr sz="6400"/>
            </a:lvl3pPr>
            <a:lvl4pPr marL="5486400" indent="0">
              <a:buNone/>
              <a:defRPr sz="6400"/>
            </a:lvl4pPr>
            <a:lvl5pPr marL="7315200" indent="0">
              <a:buNone/>
              <a:defRPr sz="6400"/>
            </a:lvl5pPr>
            <a:lvl6pPr marL="9144000" indent="0">
              <a:buNone/>
              <a:defRPr sz="6400"/>
            </a:lvl6pPr>
            <a:lvl7pPr marL="10972800" indent="0">
              <a:buNone/>
              <a:defRPr sz="6400"/>
            </a:lvl7pPr>
            <a:lvl8pPr marL="12801600" indent="0">
              <a:buNone/>
              <a:defRPr sz="6400"/>
            </a:lvl8pPr>
            <a:lvl9pPr marL="14630400" indent="0">
              <a:buNone/>
              <a:defRPr sz="6400"/>
            </a:lvl9pPr>
          </a:lstStyle>
          <a:p>
            <a:r>
              <a:rPr lang="en-US" smtClean="0"/>
              <a:t>Click icon to add picture</a:t>
            </a:r>
            <a:endParaRPr lang="en-US" dirty="0"/>
          </a:p>
        </p:txBody>
      </p:sp>
      <p:sp>
        <p:nvSpPr>
          <p:cNvPr id="22" name="Text Placeholder 3"/>
          <p:cNvSpPr>
            <a:spLocks noGrp="1"/>
          </p:cNvSpPr>
          <p:nvPr>
            <p:ph type="body" sz="half" idx="18"/>
          </p:nvPr>
        </p:nvSpPr>
        <p:spPr>
          <a:xfrm>
            <a:off x="1957900" y="19308850"/>
            <a:ext cx="8822448" cy="2636756"/>
          </a:xfrm>
        </p:spPr>
        <p:txBody>
          <a:bodyPr anchor="t">
            <a:normAutofit/>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Text Placeholder 4"/>
          <p:cNvSpPr>
            <a:spLocks noGrp="1"/>
          </p:cNvSpPr>
          <p:nvPr>
            <p:ph type="body" sz="quarter" idx="3"/>
          </p:nvPr>
        </p:nvSpPr>
        <p:spPr>
          <a:xfrm>
            <a:off x="11671168" y="17003796"/>
            <a:ext cx="8793864"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30" name="Picture Placeholder 2"/>
          <p:cNvSpPr>
            <a:spLocks noGrp="1" noChangeAspect="1"/>
          </p:cNvSpPr>
          <p:nvPr>
            <p:ph type="pic" idx="21"/>
          </p:nvPr>
        </p:nvSpPr>
        <p:spPr>
          <a:xfrm>
            <a:off x="11671164" y="8839200"/>
            <a:ext cx="879386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6400"/>
            </a:lvl1pPr>
            <a:lvl2pPr marL="1828800" indent="0">
              <a:buNone/>
              <a:defRPr sz="6400"/>
            </a:lvl2pPr>
            <a:lvl3pPr marL="3657600" indent="0">
              <a:buNone/>
              <a:defRPr sz="6400"/>
            </a:lvl3pPr>
            <a:lvl4pPr marL="5486400" indent="0">
              <a:buNone/>
              <a:defRPr sz="6400"/>
            </a:lvl4pPr>
            <a:lvl5pPr marL="7315200" indent="0">
              <a:buNone/>
              <a:defRPr sz="6400"/>
            </a:lvl5pPr>
            <a:lvl6pPr marL="9144000" indent="0">
              <a:buNone/>
              <a:defRPr sz="6400"/>
            </a:lvl6pPr>
            <a:lvl7pPr marL="10972800" indent="0">
              <a:buNone/>
              <a:defRPr sz="6400"/>
            </a:lvl7pPr>
            <a:lvl8pPr marL="12801600" indent="0">
              <a:buNone/>
              <a:defRPr sz="6400"/>
            </a:lvl8pPr>
            <a:lvl9pPr marL="14630400" indent="0">
              <a:buNone/>
              <a:defRPr sz="6400"/>
            </a:lvl9pPr>
          </a:lstStyle>
          <a:p>
            <a:r>
              <a:rPr lang="en-US" smtClean="0"/>
              <a:t>Click icon to add picture</a:t>
            </a:r>
            <a:endParaRPr lang="en-US" dirty="0"/>
          </a:p>
        </p:txBody>
      </p:sp>
      <p:sp>
        <p:nvSpPr>
          <p:cNvPr id="23" name="Text Placeholder 3"/>
          <p:cNvSpPr>
            <a:spLocks noGrp="1"/>
          </p:cNvSpPr>
          <p:nvPr>
            <p:ph type="body" sz="half" idx="19"/>
          </p:nvPr>
        </p:nvSpPr>
        <p:spPr>
          <a:xfrm>
            <a:off x="11667104" y="19308846"/>
            <a:ext cx="8805512" cy="2636756"/>
          </a:xfrm>
        </p:spPr>
        <p:txBody>
          <a:bodyPr anchor="t">
            <a:normAutofit/>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14" name="Text Placeholder 4"/>
          <p:cNvSpPr>
            <a:spLocks noGrp="1"/>
          </p:cNvSpPr>
          <p:nvPr>
            <p:ph type="body" sz="quarter" idx="13"/>
          </p:nvPr>
        </p:nvSpPr>
        <p:spPr>
          <a:xfrm>
            <a:off x="21379668" y="17003796"/>
            <a:ext cx="8798632"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31" name="Picture Placeholder 2"/>
          <p:cNvSpPr>
            <a:spLocks noGrp="1" noChangeAspect="1"/>
          </p:cNvSpPr>
          <p:nvPr>
            <p:ph type="pic" idx="22"/>
          </p:nvPr>
        </p:nvSpPr>
        <p:spPr>
          <a:xfrm>
            <a:off x="21379664" y="8839200"/>
            <a:ext cx="8798632"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6400"/>
            </a:lvl1pPr>
            <a:lvl2pPr marL="1828800" indent="0">
              <a:buNone/>
              <a:defRPr sz="6400"/>
            </a:lvl2pPr>
            <a:lvl3pPr marL="3657600" indent="0">
              <a:buNone/>
              <a:defRPr sz="6400"/>
            </a:lvl3pPr>
            <a:lvl4pPr marL="5486400" indent="0">
              <a:buNone/>
              <a:defRPr sz="6400"/>
            </a:lvl4pPr>
            <a:lvl5pPr marL="7315200" indent="0">
              <a:buNone/>
              <a:defRPr sz="6400"/>
            </a:lvl5pPr>
            <a:lvl6pPr marL="9144000" indent="0">
              <a:buNone/>
              <a:defRPr sz="6400"/>
            </a:lvl6pPr>
            <a:lvl7pPr marL="10972800" indent="0">
              <a:buNone/>
              <a:defRPr sz="6400"/>
            </a:lvl7pPr>
            <a:lvl8pPr marL="12801600" indent="0">
              <a:buNone/>
              <a:defRPr sz="6400"/>
            </a:lvl8pPr>
            <a:lvl9pPr marL="14630400" indent="0">
              <a:buNone/>
              <a:defRPr sz="6400"/>
            </a:lvl9pPr>
          </a:lstStyle>
          <a:p>
            <a:r>
              <a:rPr lang="en-US" smtClean="0"/>
              <a:t>Click icon to add picture</a:t>
            </a:r>
            <a:endParaRPr lang="en-US" dirty="0"/>
          </a:p>
        </p:txBody>
      </p:sp>
      <p:sp>
        <p:nvSpPr>
          <p:cNvPr id="24" name="Text Placeholder 3"/>
          <p:cNvSpPr>
            <a:spLocks noGrp="1"/>
          </p:cNvSpPr>
          <p:nvPr>
            <p:ph type="body" sz="half" idx="20"/>
          </p:nvPr>
        </p:nvSpPr>
        <p:spPr>
          <a:xfrm>
            <a:off x="21379298" y="19308838"/>
            <a:ext cx="8810284" cy="2636756"/>
          </a:xfrm>
        </p:spPr>
        <p:txBody>
          <a:bodyPr anchor="t">
            <a:normAutofit/>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cxnSp>
        <p:nvCxnSpPr>
          <p:cNvPr id="17" name="Straight Connector 16"/>
          <p:cNvCxnSpPr/>
          <p:nvPr/>
        </p:nvCxnSpPr>
        <p:spPr>
          <a:xfrm>
            <a:off x="11181336" y="8534400"/>
            <a:ext cx="0" cy="158496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892120" y="8534400"/>
            <a:ext cx="0" cy="158675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75447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336353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919130" y="1720858"/>
            <a:ext cx="5259172" cy="2330450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57900" y="3092820"/>
            <a:ext cx="22275248" cy="219325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349146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390294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5774" y="11446938"/>
            <a:ext cx="26483868" cy="7662588"/>
          </a:xfrm>
        </p:spPr>
        <p:txBody>
          <a:bodyPr anchor="b"/>
          <a:lstStyle>
            <a:lvl1pPr algn="l">
              <a:defRPr sz="1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465768" y="19109524"/>
            <a:ext cx="26483872" cy="3441600"/>
          </a:xfrm>
        </p:spPr>
        <p:txBody>
          <a:bodyPr anchor="t"/>
          <a:lstStyle>
            <a:lvl1pPr marL="0" indent="0" algn="l">
              <a:buNone/>
              <a:defRPr sz="8000" cap="all">
                <a:solidFill>
                  <a:schemeClr val="accent1"/>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194810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10802" y="8242306"/>
            <a:ext cx="13192452" cy="16783052"/>
          </a:xfrm>
        </p:spPr>
        <p:txBody>
          <a:bodyPr>
            <a:normAutofit/>
          </a:bodyPr>
          <a:lstStyle>
            <a:lvl1pPr>
              <a:defRPr sz="7200"/>
            </a:lvl1pPr>
            <a:lvl2pPr>
              <a:defRPr sz="6400"/>
            </a:lvl2pPr>
            <a:lvl3pPr>
              <a:defRPr sz="56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967902" y="8224374"/>
            <a:ext cx="13192460" cy="16800980"/>
          </a:xfrm>
        </p:spPr>
        <p:txBody>
          <a:bodyPr>
            <a:normAutofit/>
          </a:bodyPr>
          <a:lstStyle>
            <a:lvl1pPr>
              <a:defRPr sz="7200"/>
            </a:lvl1pPr>
            <a:lvl2pPr>
              <a:defRPr sz="6400"/>
            </a:lvl2pPr>
            <a:lvl3pPr>
              <a:defRPr sz="56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53ED80-48BA-489C-BA21-887237E11EC2}"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135712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310800" y="7620000"/>
            <a:ext cx="13192448"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3310802" y="10058400"/>
            <a:ext cx="13192452" cy="14966952"/>
          </a:xfrm>
        </p:spPr>
        <p:txBody>
          <a:bodyPr>
            <a:normAutofit/>
          </a:bodyPr>
          <a:lstStyle>
            <a:lvl1pPr>
              <a:defRPr sz="7200"/>
            </a:lvl1pPr>
            <a:lvl2pPr>
              <a:defRPr sz="6400"/>
            </a:lvl2pPr>
            <a:lvl3pPr>
              <a:defRPr sz="56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967906" y="7620000"/>
            <a:ext cx="13192452" cy="2305048"/>
          </a:xfrm>
        </p:spPr>
        <p:txBody>
          <a:bodyPr anchor="b">
            <a:noAutofit/>
          </a:bodyPr>
          <a:lstStyle>
            <a:lvl1pPr marL="0" indent="0">
              <a:buNone/>
              <a:defRPr sz="9600" b="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6967906" y="10058400"/>
            <a:ext cx="13192452" cy="14966952"/>
          </a:xfrm>
        </p:spPr>
        <p:txBody>
          <a:bodyPr>
            <a:normAutofit/>
          </a:bodyPr>
          <a:lstStyle>
            <a:lvl1pPr>
              <a:defRPr sz="7200"/>
            </a:lvl1pPr>
            <a:lvl2pPr>
              <a:defRPr sz="6400"/>
            </a:lvl2pPr>
            <a:lvl3pPr>
              <a:defRPr sz="56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53ED80-48BA-489C-BA21-887237E11EC2}" type="datetimeFigureOut">
              <a:rPr lang="en-US" smtClean="0"/>
              <a:t>7/2/2015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27069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252608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30569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5764" y="5791200"/>
            <a:ext cx="10205848" cy="5791200"/>
          </a:xfrm>
        </p:spPr>
        <p:txBody>
          <a:bodyPr anchor="b"/>
          <a:lstStyle>
            <a:lvl1pPr algn="l">
              <a:defRPr sz="9600" b="0"/>
            </a:lvl1pPr>
          </a:lstStyle>
          <a:p>
            <a:r>
              <a:rPr lang="en-US" smtClean="0"/>
              <a:t>Click to edit Master title style</a:t>
            </a:r>
            <a:endParaRPr lang="en-US" dirty="0"/>
          </a:p>
        </p:txBody>
      </p:sp>
      <p:sp>
        <p:nvSpPr>
          <p:cNvPr id="3" name="Content Placeholder 2"/>
          <p:cNvSpPr>
            <a:spLocks noGrp="1"/>
          </p:cNvSpPr>
          <p:nvPr>
            <p:ph idx="1"/>
          </p:nvPr>
        </p:nvSpPr>
        <p:spPr>
          <a:xfrm>
            <a:off x="14357590" y="5791200"/>
            <a:ext cx="15592052" cy="18288000"/>
          </a:xfrm>
        </p:spPr>
        <p:txBody>
          <a:bodyPr anchor="ctr">
            <a:normAutofit/>
          </a:bodyPr>
          <a:lstStyle>
            <a:lvl1pPr>
              <a:defRPr sz="8000"/>
            </a:lvl1pPr>
            <a:lvl2pPr>
              <a:defRPr sz="7200"/>
            </a:lvl2pPr>
            <a:lvl3pPr>
              <a:defRPr sz="64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65764" y="12517126"/>
            <a:ext cx="10205848" cy="11582396"/>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53ED80-48BA-489C-BA21-887237E11EC2}" type="datetimeFigureOut">
              <a:rPr lang="en-US" smtClean="0"/>
              <a:t>7/2/2015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322124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2624" y="7416768"/>
            <a:ext cx="15282696" cy="6299232"/>
          </a:xfrm>
        </p:spPr>
        <p:txBody>
          <a:bodyPr anchor="b">
            <a:normAutofit/>
          </a:bodyPr>
          <a:lstStyle>
            <a:lvl1pPr algn="l">
              <a:defRPr sz="14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0854070" y="4572000"/>
            <a:ext cx="9603700" cy="1828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6400"/>
            </a:lvl1pPr>
            <a:lvl2pPr marL="1828800" indent="0">
              <a:buNone/>
              <a:defRPr sz="6400"/>
            </a:lvl2pPr>
            <a:lvl3pPr marL="3657600" indent="0">
              <a:buNone/>
              <a:defRPr sz="6400"/>
            </a:lvl3pPr>
            <a:lvl4pPr marL="5486400" indent="0">
              <a:buNone/>
              <a:defRPr sz="6400"/>
            </a:lvl4pPr>
            <a:lvl5pPr marL="7315200" indent="0">
              <a:buNone/>
              <a:defRPr sz="6400"/>
            </a:lvl5pPr>
            <a:lvl6pPr marL="9144000" indent="0">
              <a:buNone/>
              <a:defRPr sz="6400"/>
            </a:lvl6pPr>
            <a:lvl7pPr marL="10972800" indent="0">
              <a:buNone/>
              <a:defRPr sz="6400"/>
            </a:lvl7pPr>
            <a:lvl8pPr marL="12801600" indent="0">
              <a:buNone/>
              <a:defRPr sz="6400"/>
            </a:lvl8pPr>
            <a:lvl9pPr marL="1463040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3465764" y="14630400"/>
            <a:ext cx="15258912" cy="5486400"/>
          </a:xfrm>
        </p:spPr>
        <p:txBody>
          <a:bodyPr>
            <a:normAutofit/>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3ED80-48BA-489C-BA21-887237E11EC2}"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0C931-6706-4308-8523-A07C862AFBBB}" type="slidenum">
              <a:rPr lang="en-US" smtClean="0"/>
              <a:t>‹#›</a:t>
            </a:fld>
            <a:endParaRPr lang="en-US"/>
          </a:p>
        </p:txBody>
      </p:sp>
    </p:spTree>
    <p:extLst>
      <p:ext uri="{BB962C8B-B14F-4D97-AF65-F5344CB8AC3E}">
        <p14:creationId xmlns:p14="http://schemas.microsoft.com/office/powerpoint/2010/main" val="265131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25197728" y="6705600"/>
            <a:ext cx="11277600" cy="112776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22759328" y="-1828800"/>
            <a:ext cx="6400800" cy="64008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25197728" y="24384000"/>
            <a:ext cx="3962400" cy="39624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15952" y="10668000"/>
            <a:ext cx="16764000" cy="16764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3359152" y="11582400"/>
            <a:ext cx="9448800" cy="94488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30982576" y="0"/>
            <a:ext cx="2743200" cy="43978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38840" y="1810872"/>
            <a:ext cx="28221520" cy="560212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310800" y="8211702"/>
            <a:ext cx="26846616" cy="167819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29979958" y="7315086"/>
            <a:ext cx="3962396" cy="914636"/>
          </a:xfrm>
          <a:prstGeom prst="rect">
            <a:avLst/>
          </a:prstGeom>
        </p:spPr>
        <p:txBody>
          <a:bodyPr vert="horz" lIns="91440" tIns="45720" rIns="91440" bIns="45720" rtlCol="0" anchor="t"/>
          <a:lstStyle>
            <a:lvl1pPr algn="l">
              <a:defRPr sz="4400" b="0" i="0">
                <a:solidFill>
                  <a:schemeClr val="tx1">
                    <a:tint val="75000"/>
                    <a:alpha val="60000"/>
                  </a:schemeClr>
                </a:solidFill>
              </a:defRPr>
            </a:lvl1pPr>
          </a:lstStyle>
          <a:p>
            <a:fld id="{F753ED80-48BA-489C-BA21-887237E11EC2}" type="datetimeFigureOut">
              <a:rPr lang="en-US" smtClean="0"/>
              <a:t>7/2/2015</a:t>
            </a:fld>
            <a:endParaRPr lang="en-US"/>
          </a:p>
        </p:txBody>
      </p:sp>
      <p:sp>
        <p:nvSpPr>
          <p:cNvPr id="5" name="Footer Placeholder 4"/>
          <p:cNvSpPr>
            <a:spLocks noGrp="1"/>
          </p:cNvSpPr>
          <p:nvPr>
            <p:ph type="ftr" sz="quarter" idx="3"/>
          </p:nvPr>
        </p:nvSpPr>
        <p:spPr>
          <a:xfrm rot="5400000">
            <a:off x="24933342" y="13053484"/>
            <a:ext cx="15439180" cy="914640"/>
          </a:xfrm>
          <a:prstGeom prst="rect">
            <a:avLst/>
          </a:prstGeom>
        </p:spPr>
        <p:txBody>
          <a:bodyPr vert="horz" lIns="91440" tIns="45720" rIns="91440" bIns="45720" rtlCol="0" anchor="b"/>
          <a:lstStyle>
            <a:lvl1pPr algn="l">
              <a:defRPr sz="44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31065726" y="1182946"/>
            <a:ext cx="2515252" cy="3070748"/>
          </a:xfrm>
          <a:prstGeom prst="rect">
            <a:avLst/>
          </a:prstGeom>
        </p:spPr>
        <p:txBody>
          <a:bodyPr vert="horz" lIns="91440" tIns="45720" rIns="91440" bIns="45720" rtlCol="0" anchor="b"/>
          <a:lstStyle>
            <a:lvl1pPr algn="ctr">
              <a:defRPr sz="11204" b="0" i="0">
                <a:solidFill>
                  <a:schemeClr val="tx1">
                    <a:tint val="75000"/>
                  </a:schemeClr>
                </a:solidFill>
              </a:defRPr>
            </a:lvl1pPr>
          </a:lstStyle>
          <a:p>
            <a:fld id="{8020C931-6706-4308-8523-A07C862AFBBB}" type="slidenum">
              <a:rPr lang="en-US" smtClean="0"/>
              <a:t>‹#›</a:t>
            </a:fld>
            <a:endParaRPr lang="en-US"/>
          </a:p>
        </p:txBody>
      </p:sp>
    </p:spTree>
    <p:extLst>
      <p:ext uri="{BB962C8B-B14F-4D97-AF65-F5344CB8AC3E}">
        <p14:creationId xmlns:p14="http://schemas.microsoft.com/office/powerpoint/2010/main" val="139793245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1828800" rtl="0" eaLnBrk="1" latinLnBrk="0" hangingPunct="1">
        <a:spcBef>
          <a:spcPct val="0"/>
        </a:spcBef>
        <a:buNone/>
        <a:defRPr sz="16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71600" indent="-1371600" algn="l" defTabSz="1828800" rtl="0" eaLnBrk="1" latinLnBrk="0" hangingPunct="1">
        <a:spcBef>
          <a:spcPts val="4000"/>
        </a:spcBef>
        <a:spcAft>
          <a:spcPts val="0"/>
        </a:spcAft>
        <a:buClr>
          <a:schemeClr val="accent1"/>
        </a:buClr>
        <a:buSzPct val="80000"/>
        <a:buFont typeface="Wingdings 3" charset="2"/>
        <a:buChar char=""/>
        <a:defRPr sz="8000" b="0" i="0" kern="1200">
          <a:solidFill>
            <a:schemeClr val="tx1"/>
          </a:solidFill>
          <a:latin typeface="+mj-lt"/>
          <a:ea typeface="+mj-ea"/>
          <a:cs typeface="+mj-cs"/>
        </a:defRPr>
      </a:lvl1pPr>
      <a:lvl2pPr marL="2971800" indent="-1143000" algn="l" defTabSz="1828800" rtl="0" eaLnBrk="1" latinLnBrk="0" hangingPunct="1">
        <a:spcBef>
          <a:spcPts val="4000"/>
        </a:spcBef>
        <a:spcAft>
          <a:spcPts val="0"/>
        </a:spcAft>
        <a:buClr>
          <a:schemeClr val="accent1"/>
        </a:buClr>
        <a:buSzPct val="80000"/>
        <a:buFont typeface="Wingdings 3" charset="2"/>
        <a:buChar char=""/>
        <a:defRPr sz="7200" b="0" i="0" kern="1200">
          <a:solidFill>
            <a:schemeClr val="tx1"/>
          </a:solidFill>
          <a:latin typeface="+mj-lt"/>
          <a:ea typeface="+mj-ea"/>
          <a:cs typeface="+mj-cs"/>
        </a:defRPr>
      </a:lvl2pPr>
      <a:lvl3pPr marL="4572000" indent="-914400" algn="l" defTabSz="1828800" rtl="0" eaLnBrk="1" latinLnBrk="0" hangingPunct="1">
        <a:spcBef>
          <a:spcPts val="4000"/>
        </a:spcBef>
        <a:spcAft>
          <a:spcPts val="0"/>
        </a:spcAft>
        <a:buClr>
          <a:schemeClr val="accent1"/>
        </a:buClr>
        <a:buSzPct val="80000"/>
        <a:buFont typeface="Wingdings 3" charset="2"/>
        <a:buChar char=""/>
        <a:defRPr sz="6400" b="0" i="0" kern="1200">
          <a:solidFill>
            <a:schemeClr val="tx1"/>
          </a:solidFill>
          <a:latin typeface="+mj-lt"/>
          <a:ea typeface="+mj-ea"/>
          <a:cs typeface="+mj-cs"/>
        </a:defRPr>
      </a:lvl3pPr>
      <a:lvl4pPr marL="6400800" indent="-914400" algn="l" defTabSz="1828800" rtl="0" eaLnBrk="1" latinLnBrk="0" hangingPunct="1">
        <a:spcBef>
          <a:spcPts val="4000"/>
        </a:spcBef>
        <a:spcAft>
          <a:spcPts val="0"/>
        </a:spcAft>
        <a:buClr>
          <a:schemeClr val="accent1"/>
        </a:buClr>
        <a:buSzPct val="80000"/>
        <a:buFont typeface="Wingdings 3" charset="2"/>
        <a:buChar char=""/>
        <a:defRPr sz="5600" b="0" i="0" kern="1200">
          <a:solidFill>
            <a:schemeClr val="tx1"/>
          </a:solidFill>
          <a:latin typeface="+mj-lt"/>
          <a:ea typeface="+mj-ea"/>
          <a:cs typeface="+mj-cs"/>
        </a:defRPr>
      </a:lvl4pPr>
      <a:lvl5pPr marL="8229600" indent="-914400" algn="l" defTabSz="1828800" rtl="0" eaLnBrk="1" latinLnBrk="0" hangingPunct="1">
        <a:spcBef>
          <a:spcPts val="4000"/>
        </a:spcBef>
        <a:spcAft>
          <a:spcPts val="0"/>
        </a:spcAft>
        <a:buClr>
          <a:schemeClr val="accent1"/>
        </a:buClr>
        <a:buSzPct val="80000"/>
        <a:buFont typeface="Wingdings 3" charset="2"/>
        <a:buChar char=""/>
        <a:defRPr sz="5600" b="0" i="0" kern="1200">
          <a:solidFill>
            <a:schemeClr val="tx1"/>
          </a:solidFill>
          <a:latin typeface="+mj-lt"/>
          <a:ea typeface="+mj-ea"/>
          <a:cs typeface="+mj-cs"/>
        </a:defRPr>
      </a:lvl5pPr>
      <a:lvl6pPr marL="10058400" indent="-914400" algn="l" defTabSz="1828800" rtl="0" eaLnBrk="1" latinLnBrk="0" hangingPunct="1">
        <a:spcBef>
          <a:spcPts val="4000"/>
        </a:spcBef>
        <a:spcAft>
          <a:spcPts val="0"/>
        </a:spcAft>
        <a:buClr>
          <a:schemeClr val="accent1"/>
        </a:buClr>
        <a:buSzPct val="80000"/>
        <a:buFont typeface="Wingdings 3" charset="2"/>
        <a:buChar char=""/>
        <a:defRPr sz="5600" b="0" i="0" kern="1200">
          <a:solidFill>
            <a:schemeClr val="tx1"/>
          </a:solidFill>
          <a:latin typeface="+mj-lt"/>
          <a:ea typeface="+mj-ea"/>
          <a:cs typeface="+mj-cs"/>
        </a:defRPr>
      </a:lvl6pPr>
      <a:lvl7pPr marL="11887200" indent="-914400" algn="l" defTabSz="1828800" rtl="0" eaLnBrk="1" latinLnBrk="0" hangingPunct="1">
        <a:spcBef>
          <a:spcPts val="4000"/>
        </a:spcBef>
        <a:spcAft>
          <a:spcPts val="0"/>
        </a:spcAft>
        <a:buClr>
          <a:schemeClr val="accent1"/>
        </a:buClr>
        <a:buSzPct val="80000"/>
        <a:buFont typeface="Wingdings 3" charset="2"/>
        <a:buChar char=""/>
        <a:defRPr sz="5600" b="0" i="0" kern="1200">
          <a:solidFill>
            <a:schemeClr val="tx1"/>
          </a:solidFill>
          <a:latin typeface="+mj-lt"/>
          <a:ea typeface="+mj-ea"/>
          <a:cs typeface="+mj-cs"/>
        </a:defRPr>
      </a:lvl7pPr>
      <a:lvl8pPr marL="13716000" indent="-914400" algn="l" defTabSz="1828800" rtl="0" eaLnBrk="1" latinLnBrk="0" hangingPunct="1">
        <a:spcBef>
          <a:spcPts val="4000"/>
        </a:spcBef>
        <a:spcAft>
          <a:spcPts val="0"/>
        </a:spcAft>
        <a:buClr>
          <a:schemeClr val="accent1"/>
        </a:buClr>
        <a:buSzPct val="80000"/>
        <a:buFont typeface="Wingdings 3" charset="2"/>
        <a:buChar char=""/>
        <a:defRPr sz="5600" b="0" i="0" kern="1200">
          <a:solidFill>
            <a:schemeClr val="tx1"/>
          </a:solidFill>
          <a:latin typeface="+mj-lt"/>
          <a:ea typeface="+mj-ea"/>
          <a:cs typeface="+mj-cs"/>
        </a:defRPr>
      </a:lvl8pPr>
      <a:lvl9pPr marL="15544800" indent="-914400" algn="l" defTabSz="1828800" rtl="0" eaLnBrk="1" latinLnBrk="0" hangingPunct="1">
        <a:spcBef>
          <a:spcPts val="4000"/>
        </a:spcBef>
        <a:spcAft>
          <a:spcPts val="0"/>
        </a:spcAft>
        <a:buClr>
          <a:schemeClr val="accent1"/>
        </a:buClr>
        <a:buSzPct val="80000"/>
        <a:buFont typeface="Wingdings 3" charset="2"/>
        <a:buChar char=""/>
        <a:defRPr sz="5600" b="0" i="0" kern="1200">
          <a:solidFill>
            <a:schemeClr val="tx1"/>
          </a:solidFill>
          <a:latin typeface="+mj-lt"/>
          <a:ea typeface="+mj-ea"/>
          <a:cs typeface="+mj-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gif"/><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gif"/><Relationship Id="rId15" Type="http://schemas.openxmlformats.org/officeDocument/2006/relationships/image" Target="../media/image15.png"/><Relationship Id="rId10" Type="http://schemas.openxmlformats.org/officeDocument/2006/relationships/image" Target="../media/image10.gif"/><Relationship Id="rId19" Type="http://schemas.openxmlformats.org/officeDocument/2006/relationships/image" Target="../media/image19.png"/><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45613" y="415426"/>
            <a:ext cx="30053484" cy="3886770"/>
          </a:xfrm>
          <a:prstGeom prst="rect">
            <a:avLst/>
          </a:prstGeom>
          <a:noFill/>
        </p:spPr>
        <p:txBody>
          <a:bodyPr wrap="none" rtlCol="0">
            <a:spAutoFit/>
          </a:bodyPr>
          <a:lstStyle/>
          <a:p>
            <a:pPr algn="ctr"/>
            <a:r>
              <a:rPr lang="en-US" sz="7200" dirty="0">
                <a:solidFill>
                  <a:srgbClr val="FFFF00"/>
                </a:solidFill>
                <a:latin typeface="Arial" panose="020B0604020202020204" pitchFamily="34" charset="0"/>
                <a:cs typeface="Arial" panose="020B0604020202020204" pitchFamily="34" charset="0"/>
              </a:rPr>
              <a:t>Ice Validation and Verification of the Global Ocean Forecast System 3.1</a:t>
            </a:r>
          </a:p>
          <a:p>
            <a:pPr algn="ctr"/>
            <a:r>
              <a:rPr lang="en-US" sz="4400" dirty="0" smtClean="0">
                <a:solidFill>
                  <a:srgbClr val="FFFF00"/>
                </a:solidFill>
                <a:latin typeface="Arial" panose="020B0604020202020204" pitchFamily="34" charset="0"/>
                <a:cs typeface="Arial" panose="020B0604020202020204" pitchFamily="34" charset="0"/>
              </a:rPr>
              <a:t>Ruth H. Preller</a:t>
            </a:r>
            <a:r>
              <a:rPr lang="en-US" sz="4400" baseline="30000" dirty="0" smtClean="0">
                <a:solidFill>
                  <a:srgbClr val="FFFF00"/>
                </a:solidFill>
                <a:latin typeface="Arial" panose="020B0604020202020204" pitchFamily="34" charset="0"/>
                <a:cs typeface="Arial" panose="020B0604020202020204" pitchFamily="34" charset="0"/>
              </a:rPr>
              <a:t>1</a:t>
            </a:r>
            <a:r>
              <a:rPr lang="en-US" sz="4400" dirty="0" smtClean="0">
                <a:solidFill>
                  <a:srgbClr val="FFFF00"/>
                </a:solidFill>
                <a:latin typeface="Arial" panose="020B0604020202020204" pitchFamily="34" charset="0"/>
                <a:cs typeface="Arial" panose="020B0604020202020204" pitchFamily="34" charset="0"/>
              </a:rPr>
              <a:t>, E. Joseph </a:t>
            </a:r>
            <a:r>
              <a:rPr lang="en-US" sz="4400" dirty="0">
                <a:solidFill>
                  <a:srgbClr val="FFFF00"/>
                </a:solidFill>
                <a:latin typeface="Arial" panose="020B0604020202020204" pitchFamily="34" charset="0"/>
                <a:cs typeface="Arial" panose="020B0604020202020204" pitchFamily="34" charset="0"/>
              </a:rPr>
              <a:t>Metzger</a:t>
            </a:r>
            <a:r>
              <a:rPr lang="en-US" sz="4400" baseline="30000" dirty="0">
                <a:solidFill>
                  <a:srgbClr val="FFFF00"/>
                </a:solidFill>
                <a:latin typeface="Arial" panose="020B0604020202020204" pitchFamily="34" charset="0"/>
                <a:cs typeface="Arial" panose="020B0604020202020204" pitchFamily="34" charset="0"/>
              </a:rPr>
              <a:t>1</a:t>
            </a:r>
            <a:r>
              <a:rPr lang="en-US" sz="4400" dirty="0">
                <a:solidFill>
                  <a:srgbClr val="FFFF00"/>
                </a:solidFill>
                <a:latin typeface="Arial" panose="020B0604020202020204" pitchFamily="34" charset="0"/>
                <a:cs typeface="Arial" panose="020B0604020202020204" pitchFamily="34" charset="0"/>
              </a:rPr>
              <a:t>, </a:t>
            </a:r>
            <a:r>
              <a:rPr lang="en-US" sz="4400" dirty="0" smtClean="0">
                <a:solidFill>
                  <a:srgbClr val="FFFF00"/>
                </a:solidFill>
                <a:latin typeface="Arial" panose="020B0604020202020204" pitchFamily="34" charset="0"/>
                <a:cs typeface="Arial" panose="020B0604020202020204" pitchFamily="34" charset="0"/>
              </a:rPr>
              <a:t>Pamela G</a:t>
            </a:r>
            <a:r>
              <a:rPr lang="en-US" sz="4400" dirty="0">
                <a:solidFill>
                  <a:srgbClr val="FFFF00"/>
                </a:solidFill>
                <a:latin typeface="Arial" panose="020B0604020202020204" pitchFamily="34" charset="0"/>
                <a:cs typeface="Arial" panose="020B0604020202020204" pitchFamily="34" charset="0"/>
              </a:rPr>
              <a:t>. Posey</a:t>
            </a:r>
            <a:r>
              <a:rPr lang="en-US" sz="4400" baseline="30000" dirty="0">
                <a:solidFill>
                  <a:srgbClr val="FFFF00"/>
                </a:solidFill>
                <a:latin typeface="Arial" panose="020B0604020202020204" pitchFamily="34" charset="0"/>
                <a:cs typeface="Arial" panose="020B0604020202020204" pitchFamily="34" charset="0"/>
              </a:rPr>
              <a:t>1</a:t>
            </a:r>
            <a:r>
              <a:rPr lang="en-US" sz="4400" dirty="0">
                <a:solidFill>
                  <a:srgbClr val="FFFF00"/>
                </a:solidFill>
                <a:latin typeface="Arial" panose="020B0604020202020204" pitchFamily="34" charset="0"/>
                <a:cs typeface="Arial" panose="020B0604020202020204" pitchFamily="34" charset="0"/>
              </a:rPr>
              <a:t>, </a:t>
            </a:r>
            <a:r>
              <a:rPr lang="en-US" sz="4400" dirty="0" smtClean="0">
                <a:solidFill>
                  <a:srgbClr val="FFFF00"/>
                </a:solidFill>
                <a:latin typeface="Arial" panose="020B0604020202020204" pitchFamily="34" charset="0"/>
                <a:cs typeface="Arial" panose="020B0604020202020204" pitchFamily="34" charset="0"/>
              </a:rPr>
              <a:t>Alan J</a:t>
            </a:r>
            <a:r>
              <a:rPr lang="en-US" sz="4400" dirty="0">
                <a:solidFill>
                  <a:srgbClr val="FFFF00"/>
                </a:solidFill>
                <a:latin typeface="Arial" panose="020B0604020202020204" pitchFamily="34" charset="0"/>
                <a:cs typeface="Arial" panose="020B0604020202020204" pitchFamily="34" charset="0"/>
              </a:rPr>
              <a:t>. Wallcraft</a:t>
            </a:r>
            <a:r>
              <a:rPr lang="en-US" sz="4400" baseline="30000" dirty="0">
                <a:solidFill>
                  <a:srgbClr val="FFFF00"/>
                </a:solidFill>
                <a:latin typeface="Arial" panose="020B0604020202020204" pitchFamily="34" charset="0"/>
                <a:cs typeface="Arial" panose="020B0604020202020204" pitchFamily="34" charset="0"/>
              </a:rPr>
              <a:t>1</a:t>
            </a:r>
            <a:r>
              <a:rPr lang="en-US" sz="4400" dirty="0">
                <a:solidFill>
                  <a:srgbClr val="FFFF00"/>
                </a:solidFill>
                <a:latin typeface="Arial" panose="020B0604020202020204" pitchFamily="34" charset="0"/>
                <a:cs typeface="Arial" panose="020B0604020202020204" pitchFamily="34" charset="0"/>
              </a:rPr>
              <a:t>, </a:t>
            </a:r>
            <a:r>
              <a:rPr lang="en-US" sz="4400" dirty="0" smtClean="0">
                <a:solidFill>
                  <a:srgbClr val="FFFF00"/>
                </a:solidFill>
                <a:latin typeface="Arial" panose="020B0604020202020204" pitchFamily="34" charset="0"/>
                <a:cs typeface="Arial" panose="020B0604020202020204" pitchFamily="34" charset="0"/>
              </a:rPr>
              <a:t>Ole M</a:t>
            </a:r>
            <a:r>
              <a:rPr lang="en-US" sz="4400" dirty="0">
                <a:solidFill>
                  <a:srgbClr val="FFFF00"/>
                </a:solidFill>
                <a:latin typeface="Arial" panose="020B0604020202020204" pitchFamily="34" charset="0"/>
                <a:cs typeface="Arial" panose="020B0604020202020204" pitchFamily="34" charset="0"/>
              </a:rPr>
              <a:t>. </a:t>
            </a:r>
            <a:r>
              <a:rPr lang="en-US" sz="4400" dirty="0" smtClean="0">
                <a:solidFill>
                  <a:srgbClr val="FFFF00"/>
                </a:solidFill>
                <a:latin typeface="Arial" panose="020B0604020202020204" pitchFamily="34" charset="0"/>
                <a:cs typeface="Arial" panose="020B0604020202020204" pitchFamily="34" charset="0"/>
              </a:rPr>
              <a:t>Smedstad</a:t>
            </a:r>
            <a:r>
              <a:rPr lang="en-US" sz="4400" baseline="30000" dirty="0" smtClean="0">
                <a:solidFill>
                  <a:srgbClr val="FFFF00"/>
                </a:solidFill>
                <a:latin typeface="Arial" panose="020B0604020202020204" pitchFamily="34" charset="0"/>
                <a:cs typeface="Arial" panose="020B0604020202020204" pitchFamily="34" charset="0"/>
              </a:rPr>
              <a:t>2</a:t>
            </a:r>
            <a:r>
              <a:rPr lang="en-US" sz="4400" dirty="0" smtClean="0">
                <a:solidFill>
                  <a:srgbClr val="FFFF00"/>
                </a:solidFill>
                <a:latin typeface="Arial" panose="020B0604020202020204" pitchFamily="34" charset="0"/>
                <a:cs typeface="Arial" panose="020B0604020202020204" pitchFamily="34" charset="0"/>
              </a:rPr>
              <a:t> and Michael W</a:t>
            </a:r>
            <a:r>
              <a:rPr lang="en-US" sz="4400" dirty="0">
                <a:solidFill>
                  <a:srgbClr val="FFFF00"/>
                </a:solidFill>
                <a:latin typeface="Arial" panose="020B0604020202020204" pitchFamily="34" charset="0"/>
                <a:cs typeface="Arial" panose="020B0604020202020204" pitchFamily="34" charset="0"/>
              </a:rPr>
              <a:t>. Phelps</a:t>
            </a:r>
            <a:r>
              <a:rPr lang="en-US" sz="4400" baseline="30000" dirty="0">
                <a:solidFill>
                  <a:srgbClr val="FFFF00"/>
                </a:solidFill>
                <a:latin typeface="Arial" panose="020B0604020202020204" pitchFamily="34" charset="0"/>
                <a:cs typeface="Arial" panose="020B0604020202020204" pitchFamily="34" charset="0"/>
              </a:rPr>
              <a:t>3</a:t>
            </a:r>
            <a:endParaRPr lang="en-US" sz="4400" dirty="0">
              <a:solidFill>
                <a:srgbClr val="FFFF00"/>
              </a:solidFill>
              <a:latin typeface="Arial" panose="020B0604020202020204" pitchFamily="34" charset="0"/>
              <a:cs typeface="Arial" panose="020B0604020202020204" pitchFamily="34" charset="0"/>
            </a:endParaRPr>
          </a:p>
          <a:p>
            <a:pPr algn="ctr"/>
            <a:r>
              <a:rPr lang="en-US" sz="4400" dirty="0">
                <a:solidFill>
                  <a:srgbClr val="FFFF00"/>
                </a:solidFill>
                <a:latin typeface="Arial" panose="020B0604020202020204" pitchFamily="34" charset="0"/>
                <a:cs typeface="Arial" panose="020B0604020202020204" pitchFamily="34" charset="0"/>
              </a:rPr>
              <a:t> </a:t>
            </a:r>
            <a:r>
              <a:rPr lang="en-US" sz="4400" baseline="30000" dirty="0">
                <a:solidFill>
                  <a:srgbClr val="FFFF00"/>
                </a:solidFill>
                <a:latin typeface="Arial" panose="020B0604020202020204" pitchFamily="34" charset="0"/>
                <a:cs typeface="Arial" panose="020B0604020202020204" pitchFamily="34" charset="0"/>
              </a:rPr>
              <a:t>1</a:t>
            </a:r>
            <a:r>
              <a:rPr lang="en-US" sz="4400" dirty="0">
                <a:solidFill>
                  <a:srgbClr val="FFFF00"/>
                </a:solidFill>
                <a:latin typeface="Arial" panose="020B0604020202020204" pitchFamily="34" charset="0"/>
                <a:cs typeface="Arial" panose="020B0604020202020204" pitchFamily="34" charset="0"/>
              </a:rPr>
              <a:t>Naval Research </a:t>
            </a:r>
            <a:r>
              <a:rPr lang="en-US" sz="4400" dirty="0" smtClean="0">
                <a:solidFill>
                  <a:srgbClr val="FFFF00"/>
                </a:solidFill>
                <a:latin typeface="Arial" panose="020B0604020202020204" pitchFamily="34" charset="0"/>
                <a:cs typeface="Arial" panose="020B0604020202020204" pitchFamily="34" charset="0"/>
              </a:rPr>
              <a:t>Laboratory, </a:t>
            </a:r>
            <a:r>
              <a:rPr lang="en-US" sz="4400" baseline="30000" dirty="0">
                <a:solidFill>
                  <a:srgbClr val="FFFF00"/>
                </a:solidFill>
                <a:latin typeface="Arial" panose="020B0604020202020204" pitchFamily="34" charset="0"/>
                <a:cs typeface="Arial" panose="020B0604020202020204" pitchFamily="34" charset="0"/>
              </a:rPr>
              <a:t>2</a:t>
            </a:r>
            <a:r>
              <a:rPr lang="en-US" sz="4400" dirty="0">
                <a:solidFill>
                  <a:srgbClr val="FFFF00"/>
                </a:solidFill>
                <a:latin typeface="Arial" panose="020B0604020202020204" pitchFamily="34" charset="0"/>
                <a:cs typeface="Arial" panose="020B0604020202020204" pitchFamily="34" charset="0"/>
              </a:rPr>
              <a:t>Vencore Services and Solutions, Inc</a:t>
            </a:r>
            <a:r>
              <a:rPr lang="en-US" sz="4400" dirty="0" smtClean="0">
                <a:solidFill>
                  <a:srgbClr val="FFFF00"/>
                </a:solidFill>
                <a:latin typeface="Arial" panose="020B0604020202020204" pitchFamily="34" charset="0"/>
                <a:cs typeface="Arial" panose="020B0604020202020204" pitchFamily="34" charset="0"/>
              </a:rPr>
              <a:t>., </a:t>
            </a:r>
            <a:r>
              <a:rPr lang="en-US" sz="4400" baseline="30000" dirty="0">
                <a:solidFill>
                  <a:srgbClr val="FFFF00"/>
                </a:solidFill>
                <a:latin typeface="Arial" panose="020B0604020202020204" pitchFamily="34" charset="0"/>
                <a:cs typeface="Arial" panose="020B0604020202020204" pitchFamily="34" charset="0"/>
              </a:rPr>
              <a:t>3</a:t>
            </a:r>
            <a:r>
              <a:rPr lang="en-US" sz="4400" dirty="0">
                <a:solidFill>
                  <a:srgbClr val="FFFF00"/>
                </a:solidFill>
                <a:latin typeface="Arial" panose="020B0604020202020204" pitchFamily="34" charset="0"/>
                <a:cs typeface="Arial" panose="020B0604020202020204" pitchFamily="34" charset="0"/>
              </a:rPr>
              <a:t>Jacobs Technology</a:t>
            </a:r>
          </a:p>
          <a:p>
            <a:pPr algn="ctr"/>
            <a:endParaRPr lang="en-US" sz="4800" dirty="0">
              <a:solidFill>
                <a:srgbClr val="FFFF00"/>
              </a:solidFill>
              <a:latin typeface="Arial" panose="020B0604020202020204" pitchFamily="34" charset="0"/>
              <a:cs typeface="Arial" panose="020B0604020202020204" pitchFamily="34" charset="0"/>
            </a:endParaRPr>
          </a:p>
          <a:p>
            <a:pPr algn="ctr"/>
            <a:endParaRPr lang="en-US" sz="3857"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1019254" y="3724692"/>
            <a:ext cx="7941866" cy="7109639"/>
          </a:xfrm>
          <a:prstGeom prst="rect">
            <a:avLst/>
          </a:prstGeom>
          <a:noFill/>
          <a:ln>
            <a:noFill/>
          </a:ln>
        </p:spPr>
        <p:txBody>
          <a:bodyPr wrap="square" rtlCol="0">
            <a:spAutoFit/>
          </a:bodyPr>
          <a:lstStyle/>
          <a:p>
            <a:pPr algn="just"/>
            <a:r>
              <a:rPr lang="en-US" sz="2400" b="1" dirty="0">
                <a:solidFill>
                  <a:srgbClr val="FFFF00"/>
                </a:solidFill>
                <a:latin typeface="Arial" panose="020B0604020202020204" pitchFamily="34" charset="0"/>
                <a:cs typeface="Arial" panose="020B0604020202020204" pitchFamily="34" charset="0"/>
              </a:rPr>
              <a:t>Abstract: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Global Ocean Forecast System (GOFS) 3.1 is comprised of the 1/12° HYbrid Coordinate Ocean Model that is two–way coupled with the Community Ice CodE and employs the Navy Coupled Ocean Data Assimilation. It additionally uses Improved Synthetic Ocean Profiles to project surface information downward into the water column. GOFS 3.1 nowcasts/forecasts the ocean’s “weather,” which includes the three-dimensional ocean temperature, salinity and current structure, the surface mixed layer, the location of mesoscale features, and ice concentration, thickness and drift in both hemispheres. It is scheduled to replace GOFS 3.0 for the ocean and the Arctic Cap Nowcast/Forecast System (ACNFS) for ice, both of which are the existing operational prediction systems running daily at the Naval Oceanographic Office. This poster describes the ice validation and verification against unassimilated </a:t>
            </a:r>
            <a:r>
              <a:rPr lang="en-US" sz="2400" dirty="0" smtClean="0">
                <a:latin typeface="Arial" panose="020B0604020202020204" pitchFamily="34" charset="0"/>
                <a:cs typeface="Arial" panose="020B0604020202020204" pitchFamily="34" charset="0"/>
              </a:rPr>
              <a:t>observations. </a:t>
            </a:r>
            <a:r>
              <a:rPr lang="en-US" sz="2400" dirty="0">
                <a:latin typeface="Arial" panose="020B0604020202020204" pitchFamily="34" charset="0"/>
                <a:cs typeface="Arial" panose="020B0604020202020204" pitchFamily="34" charset="0"/>
              </a:rPr>
              <a:t>Overall, GOFS 3.1 is performing equal to or better than ACNFS.</a:t>
            </a:r>
          </a:p>
        </p:txBody>
      </p:sp>
      <p:sp>
        <p:nvSpPr>
          <p:cNvPr id="143" name="TextBox 142"/>
          <p:cNvSpPr txBox="1"/>
          <p:nvPr/>
        </p:nvSpPr>
        <p:spPr>
          <a:xfrm>
            <a:off x="7433851" y="16416857"/>
            <a:ext cx="3033315" cy="1200329"/>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Northern </a:t>
            </a:r>
            <a:r>
              <a:rPr lang="en-US" sz="2400" b="1" dirty="0" smtClean="0">
                <a:solidFill>
                  <a:srgbClr val="FFFF00"/>
                </a:solidFill>
                <a:latin typeface="Arial" panose="020B0604020202020204" pitchFamily="34" charset="0"/>
                <a:cs typeface="Arial" panose="020B0604020202020204" pitchFamily="34" charset="0"/>
              </a:rPr>
              <a:t>Hemisphere </a:t>
            </a:r>
            <a:r>
              <a:rPr lang="en-US" sz="2400" b="1" dirty="0">
                <a:solidFill>
                  <a:srgbClr val="FFFF00"/>
                </a:solidFill>
                <a:latin typeface="Arial" panose="020B0604020202020204" pitchFamily="34" charset="0"/>
                <a:cs typeface="Arial" panose="020B0604020202020204" pitchFamily="34" charset="0"/>
              </a:rPr>
              <a:t>Ice validation </a:t>
            </a:r>
            <a:r>
              <a:rPr lang="en-US" sz="2400" b="1" dirty="0" smtClean="0">
                <a:solidFill>
                  <a:srgbClr val="FFFF00"/>
                </a:solidFill>
                <a:latin typeface="Arial" panose="020B0604020202020204" pitchFamily="34" charset="0"/>
                <a:cs typeface="Arial" panose="020B0604020202020204" pitchFamily="34" charset="0"/>
              </a:rPr>
              <a:t>regions</a:t>
            </a:r>
            <a:endParaRPr lang="en-US" sz="2400" b="1" dirty="0">
              <a:solidFill>
                <a:srgbClr val="FFFF00"/>
              </a:solidFill>
              <a:latin typeface="Arial" panose="020B0604020202020204" pitchFamily="34" charset="0"/>
              <a:cs typeface="Arial" panose="020B0604020202020204" pitchFamily="34" charset="0"/>
            </a:endParaRPr>
          </a:p>
        </p:txBody>
      </p:sp>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7060" y="15098929"/>
            <a:ext cx="7315200" cy="4988606"/>
          </a:xfrm>
          <a:prstGeom prst="rect">
            <a:avLst/>
          </a:prstGeom>
        </p:spPr>
      </p:pic>
      <p:graphicFrame>
        <p:nvGraphicFramePr>
          <p:cNvPr id="145" name="Content Placeholder 7"/>
          <p:cNvGraphicFramePr>
            <a:graphicFrameLocks/>
          </p:cNvGraphicFramePr>
          <p:nvPr>
            <p:extLst>
              <p:ext uri="{D42A27DB-BD31-4B8C-83A1-F6EECF244321}">
                <p14:modId xmlns:p14="http://schemas.microsoft.com/office/powerpoint/2010/main" val="392668635"/>
              </p:ext>
            </p:extLst>
          </p:nvPr>
        </p:nvGraphicFramePr>
        <p:xfrm>
          <a:off x="9252574" y="20644941"/>
          <a:ext cx="10665141" cy="4894732"/>
        </p:xfrm>
        <a:graphic>
          <a:graphicData uri="http://schemas.openxmlformats.org/drawingml/2006/table">
            <a:tbl>
              <a:tblPr firstRow="1" firstCol="1" bandRow="1">
                <a:tableStyleId>{5940675A-B579-460E-94D1-54222C63F5DA}</a:tableStyleId>
              </a:tblPr>
              <a:tblGrid>
                <a:gridCol w="5405325"/>
                <a:gridCol w="1753272"/>
                <a:gridCol w="1753272"/>
                <a:gridCol w="1753272"/>
              </a:tblGrid>
              <a:tr h="679824">
                <a:tc gridSpan="4">
                  <a:txBody>
                    <a:bodyPr/>
                    <a:lstStyle/>
                    <a:p>
                      <a:pPr marL="0" marR="0" algn="ctr">
                        <a:lnSpc>
                          <a:spcPct val="115000"/>
                        </a:lnSpc>
                        <a:spcBef>
                          <a:spcPts val="0"/>
                        </a:spcBef>
                        <a:spcAft>
                          <a:spcPts val="0"/>
                        </a:spcAft>
                      </a:pPr>
                      <a:r>
                        <a:rPr lang="en-US" sz="2400" b="1" dirty="0" smtClean="0">
                          <a:effectLst/>
                          <a:latin typeface="Arial" panose="020B0604020202020204" pitchFamily="34" charset="0"/>
                          <a:ea typeface="Times New Roman" panose="02020603050405020304" pitchFamily="18" charset="0"/>
                          <a:cs typeface="Arial" panose="020B0604020202020204" pitchFamily="34" charset="0"/>
                        </a:rPr>
                        <a:t>24-hour Ice Edge Location Error (km)</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hMerge="1">
                  <a:txBody>
                    <a:bodyPr/>
                    <a:lstStyle/>
                    <a:p>
                      <a:pPr marL="0" marR="0" algn="ctr">
                        <a:lnSpc>
                          <a:spcPct val="115000"/>
                        </a:lnSpc>
                        <a:spcBef>
                          <a:spcPts val="0"/>
                        </a:spcBef>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hMerge="1">
                  <a:txBody>
                    <a:bodyPr/>
                    <a:lstStyle/>
                    <a:p>
                      <a:pPr marL="0" marR="0" algn="ctr">
                        <a:lnSpc>
                          <a:spcPct val="115000"/>
                        </a:lnSpc>
                        <a:spcBef>
                          <a:spcPts val="0"/>
                        </a:spcBef>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hMerge="1">
                  <a:txBody>
                    <a:bodyPr/>
                    <a:lstStyle/>
                    <a:p>
                      <a:pPr marL="0" marR="0" algn="ctr">
                        <a:lnSpc>
                          <a:spcPct val="115000"/>
                        </a:lnSpc>
                        <a:spcBef>
                          <a:spcPts val="0"/>
                        </a:spcBef>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679824">
                <a:tc>
                  <a:txBody>
                    <a:bodyPr/>
                    <a:lstStyle/>
                    <a:p>
                      <a:pPr marL="0" marR="0" algn="l">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Region</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GOFS 3.1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ACNFS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 Change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679824">
                <a:tc>
                  <a:txBody>
                    <a:bodyPr/>
                    <a:lstStyle/>
                    <a:p>
                      <a:pPr marL="0" marR="0" algn="l">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Greenland/Iceland/Norwegian Seas</a:t>
                      </a:r>
                      <a:endParaRPr lang="en-US" sz="2400" b="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28.4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36.4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a:effectLst/>
                          <a:latin typeface="Arial" panose="020B0604020202020204" pitchFamily="34" charset="0"/>
                          <a:cs typeface="Arial" panose="020B0604020202020204" pitchFamily="34" charset="0"/>
                        </a:rPr>
                        <a:t>22.0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571052">
                <a:tc>
                  <a:txBody>
                    <a:bodyPr/>
                    <a:lstStyle/>
                    <a:p>
                      <a:pPr marL="0" marR="0" algn="l">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Barents/Kara Seas</a:t>
                      </a:r>
                      <a:endParaRPr lang="en-US" sz="2400" b="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28.8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25.6</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-12.5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571052">
                <a:tc>
                  <a:txBody>
                    <a:bodyPr/>
                    <a:lstStyle/>
                    <a:p>
                      <a:pPr marL="0" marR="0" algn="l">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Laptev/East Siberian Seas</a:t>
                      </a:r>
                      <a:endParaRPr lang="en-US" sz="2400" b="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26.8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56.0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52.1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571052">
                <a:tc>
                  <a:txBody>
                    <a:bodyPr/>
                    <a:lstStyle/>
                    <a:p>
                      <a:pPr marL="0" marR="0" algn="l">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Sea of Okhotsk</a:t>
                      </a:r>
                      <a:endParaRPr lang="en-US" sz="2400" b="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a:effectLst/>
                          <a:latin typeface="Arial" panose="020B0604020202020204" pitchFamily="34" charset="0"/>
                          <a:cs typeface="Arial" panose="020B0604020202020204" pitchFamily="34" charset="0"/>
                        </a:rPr>
                        <a:t>34.4</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32.0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-7.5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571052">
                <a:tc>
                  <a:txBody>
                    <a:bodyPr/>
                    <a:lstStyle/>
                    <a:p>
                      <a:pPr marL="0" marR="0" algn="l">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Bering/Chukchi/Beaufort Seas</a:t>
                      </a:r>
                      <a:endParaRPr lang="en-US" sz="2400" b="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38.9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44.9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13.4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571052">
                <a:tc>
                  <a:txBody>
                    <a:bodyPr/>
                    <a:lstStyle/>
                    <a:p>
                      <a:pPr marL="0" marR="0" algn="l">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Canadian Archipelago</a:t>
                      </a:r>
                      <a:endParaRPr lang="en-US" sz="2400" b="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38.4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15000"/>
                        </a:lnSpc>
                        <a:spcBef>
                          <a:spcPts val="0"/>
                        </a:spcBef>
                        <a:spcAft>
                          <a:spcPts val="0"/>
                        </a:spcAft>
                      </a:pPr>
                      <a:r>
                        <a:rPr lang="en-US" sz="2400">
                          <a:effectLst/>
                          <a:latin typeface="Arial" panose="020B0604020202020204" pitchFamily="34" charset="0"/>
                          <a:cs typeface="Arial" panose="020B0604020202020204" pitchFamily="34" charset="0"/>
                        </a:rPr>
                        <a:t>43.6</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11.9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bl>
          </a:graphicData>
        </a:graphic>
      </p:graphicFrame>
      <p:sp>
        <p:nvSpPr>
          <p:cNvPr id="146" name="TextBox 145"/>
          <p:cNvSpPr txBox="1"/>
          <p:nvPr/>
        </p:nvSpPr>
        <p:spPr>
          <a:xfrm>
            <a:off x="9685542" y="14401014"/>
            <a:ext cx="8323112" cy="461665"/>
          </a:xfrm>
          <a:prstGeom prst="rect">
            <a:avLst/>
          </a:prstGeom>
          <a:noFill/>
        </p:spPr>
        <p:txBody>
          <a:bodyPr wrap="none" rtlCol="0">
            <a:spAutoFit/>
          </a:bodyPr>
          <a:lstStyle/>
          <a:p>
            <a:pPr algn="ctr"/>
            <a:r>
              <a:rPr lang="en-US" sz="2400" b="1" dirty="0">
                <a:solidFill>
                  <a:srgbClr val="FFFF00"/>
                </a:solidFill>
                <a:latin typeface="Arial" panose="020B0604020202020204" pitchFamily="34" charset="0"/>
                <a:cs typeface="Arial" panose="020B0604020202020204" pitchFamily="34" charset="0"/>
              </a:rPr>
              <a:t>24-hour </a:t>
            </a:r>
            <a:r>
              <a:rPr lang="en-US" sz="2400" b="1" dirty="0" smtClean="0">
                <a:solidFill>
                  <a:srgbClr val="FFFF00"/>
                </a:solidFill>
                <a:latin typeface="Arial" panose="020B0604020202020204" pitchFamily="34" charset="0"/>
                <a:cs typeface="Arial" panose="020B0604020202020204" pitchFamily="34" charset="0"/>
              </a:rPr>
              <a:t>Ice Edge Location Error </a:t>
            </a:r>
            <a:r>
              <a:rPr lang="en-US" sz="2400" b="1" dirty="0">
                <a:solidFill>
                  <a:srgbClr val="FFFF00"/>
                </a:solidFill>
                <a:latin typeface="Arial" panose="020B0604020202020204" pitchFamily="34" charset="0"/>
                <a:cs typeface="Arial" panose="020B0604020202020204" pitchFamily="34" charset="0"/>
              </a:rPr>
              <a:t>– Northern Hemisphere</a:t>
            </a:r>
          </a:p>
        </p:txBody>
      </p:sp>
      <p:grpSp>
        <p:nvGrpSpPr>
          <p:cNvPr id="153" name="Group 152"/>
          <p:cNvGrpSpPr>
            <a:grpSpLocks noChangeAspect="1"/>
          </p:cNvGrpSpPr>
          <p:nvPr/>
        </p:nvGrpSpPr>
        <p:grpSpPr>
          <a:xfrm>
            <a:off x="9700915" y="10053126"/>
            <a:ext cx="7717536" cy="3307738"/>
            <a:chOff x="39558411" y="28381340"/>
            <a:chExt cx="9143277" cy="3918816"/>
          </a:xfrm>
        </p:grpSpPr>
        <p:pic>
          <p:nvPicPr>
            <p:cNvPr id="148" name="Content Placeholder 11"/>
            <p:cNvPicPr>
              <a:picLocks noChangeAspect="1"/>
            </p:cNvPicPr>
            <p:nvPr/>
          </p:nvPicPr>
          <p:blipFill rotWithShape="1">
            <a:blip r:embed="rId3">
              <a:extLst>
                <a:ext uri="{28A0092B-C50C-407E-A947-70E740481C1C}">
                  <a14:useLocalDpi xmlns:a14="http://schemas.microsoft.com/office/drawing/2010/main" val="0"/>
                </a:ext>
              </a:extLst>
            </a:blip>
            <a:srcRect t="5044"/>
            <a:stretch/>
          </p:blipFill>
          <p:spPr>
            <a:xfrm>
              <a:off x="39558411" y="28381356"/>
              <a:ext cx="4572000" cy="3907243"/>
            </a:xfrm>
            <a:prstGeom prst="rect">
              <a:avLst/>
            </a:prstGeom>
          </p:spPr>
        </p:pic>
        <p:pic>
          <p:nvPicPr>
            <p:cNvPr id="149" name="Picture 148"/>
            <p:cNvPicPr>
              <a:picLocks noChangeAspect="1"/>
            </p:cNvPicPr>
            <p:nvPr/>
          </p:nvPicPr>
          <p:blipFill rotWithShape="1">
            <a:blip r:embed="rId4">
              <a:extLst>
                <a:ext uri="{28A0092B-C50C-407E-A947-70E740481C1C}">
                  <a14:useLocalDpi xmlns:a14="http://schemas.microsoft.com/office/drawing/2010/main" val="0"/>
                </a:ext>
              </a:extLst>
            </a:blip>
            <a:srcRect t="4763"/>
            <a:stretch/>
          </p:blipFill>
          <p:spPr>
            <a:xfrm>
              <a:off x="44129688" y="28381340"/>
              <a:ext cx="4572000" cy="3918816"/>
            </a:xfrm>
            <a:prstGeom prst="rect">
              <a:avLst/>
            </a:prstGeom>
          </p:spPr>
        </p:pic>
      </p:grpSp>
      <p:sp>
        <p:nvSpPr>
          <p:cNvPr id="152" name="TextBox 151"/>
          <p:cNvSpPr txBox="1"/>
          <p:nvPr/>
        </p:nvSpPr>
        <p:spPr>
          <a:xfrm>
            <a:off x="10977706" y="9033595"/>
            <a:ext cx="5414303" cy="1200329"/>
          </a:xfrm>
          <a:prstGeom prst="rect">
            <a:avLst/>
          </a:prstGeom>
          <a:noFill/>
        </p:spPr>
        <p:txBody>
          <a:bodyPr wrap="none" rtlCol="0">
            <a:spAutoFit/>
          </a:bodyPr>
          <a:lstStyle/>
          <a:p>
            <a:pPr algn="ctr"/>
            <a:r>
              <a:rPr lang="en-US" sz="2400" b="1" dirty="0">
                <a:solidFill>
                  <a:srgbClr val="FFFF00"/>
                </a:solidFill>
                <a:latin typeface="Arial" panose="020B0604020202020204" pitchFamily="34" charset="0"/>
                <a:cs typeface="Arial" panose="020B0604020202020204" pitchFamily="34" charset="0"/>
              </a:rPr>
              <a:t>World’s </a:t>
            </a:r>
            <a:r>
              <a:rPr lang="en-US" sz="2400" b="1" dirty="0" smtClean="0">
                <a:solidFill>
                  <a:srgbClr val="FFFF00"/>
                </a:solidFill>
                <a:latin typeface="Arial" panose="020B0604020202020204" pitchFamily="34" charset="0"/>
                <a:cs typeface="Arial" panose="020B0604020202020204" pitchFamily="34" charset="0"/>
              </a:rPr>
              <a:t>First Ice </a:t>
            </a:r>
            <a:r>
              <a:rPr lang="en-US" sz="2400" b="1" dirty="0">
                <a:solidFill>
                  <a:srgbClr val="FFFF00"/>
                </a:solidFill>
                <a:latin typeface="Arial" panose="020B0604020202020204" pitchFamily="34" charset="0"/>
                <a:cs typeface="Arial" panose="020B0604020202020204" pitchFamily="34" charset="0"/>
              </a:rPr>
              <a:t>P</a:t>
            </a:r>
            <a:r>
              <a:rPr lang="en-US" sz="2400" b="1" dirty="0" smtClean="0">
                <a:solidFill>
                  <a:srgbClr val="FFFF00"/>
                </a:solidFill>
                <a:latin typeface="Arial" panose="020B0604020202020204" pitchFamily="34" charset="0"/>
                <a:cs typeface="Arial" panose="020B0604020202020204" pitchFamily="34" charset="0"/>
              </a:rPr>
              <a:t>rediction </a:t>
            </a:r>
            <a:r>
              <a:rPr lang="en-US" sz="2400" b="1" dirty="0">
                <a:solidFill>
                  <a:srgbClr val="FFFF00"/>
                </a:solidFill>
                <a:latin typeface="Arial" panose="020B0604020202020204" pitchFamily="34" charset="0"/>
                <a:cs typeface="Arial" panose="020B0604020202020204" pitchFamily="34" charset="0"/>
              </a:rPr>
              <a:t>S</a:t>
            </a:r>
            <a:r>
              <a:rPr lang="en-US" sz="2400" b="1" dirty="0" smtClean="0">
                <a:solidFill>
                  <a:srgbClr val="FFFF00"/>
                </a:solidFill>
                <a:latin typeface="Arial" panose="020B0604020202020204" pitchFamily="34" charset="0"/>
                <a:cs typeface="Arial" panose="020B0604020202020204" pitchFamily="34" charset="0"/>
              </a:rPr>
              <a:t>ystem </a:t>
            </a:r>
          </a:p>
          <a:p>
            <a:pPr algn="ctr"/>
            <a:r>
              <a:rPr lang="en-US" sz="2400" b="1" dirty="0" smtClean="0">
                <a:solidFill>
                  <a:srgbClr val="FFFF00"/>
                </a:solidFill>
                <a:latin typeface="Arial" panose="020B0604020202020204" pitchFamily="34" charset="0"/>
                <a:cs typeface="Arial" panose="020B0604020202020204" pitchFamily="34" charset="0"/>
              </a:rPr>
              <a:t>for the Southern Hemisphere</a:t>
            </a:r>
          </a:p>
          <a:p>
            <a:pPr algn="ctr"/>
            <a:endParaRPr lang="en-US" sz="2400" b="1" dirty="0">
              <a:solidFill>
                <a:srgbClr val="FFFF00"/>
              </a:solidFill>
              <a:latin typeface="Arial" panose="020B0604020202020204" pitchFamily="34" charset="0"/>
              <a:cs typeface="Arial" panose="020B0604020202020204" pitchFamily="34" charset="0"/>
            </a:endParaRPr>
          </a:p>
        </p:txBody>
      </p:sp>
      <p:pic>
        <p:nvPicPr>
          <p:cNvPr id="155"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0291" y="4360768"/>
            <a:ext cx="7315200" cy="4437905"/>
          </a:xfrm>
          <a:prstGeom prst="rect">
            <a:avLst/>
          </a:prstGeom>
        </p:spPr>
      </p:pic>
      <p:graphicFrame>
        <p:nvGraphicFramePr>
          <p:cNvPr id="156" name="Content Placeholder 6"/>
          <p:cNvGraphicFramePr>
            <a:graphicFrameLocks/>
          </p:cNvGraphicFramePr>
          <p:nvPr>
            <p:extLst>
              <p:ext uri="{D42A27DB-BD31-4B8C-83A1-F6EECF244321}">
                <p14:modId xmlns:p14="http://schemas.microsoft.com/office/powerpoint/2010/main" val="1706198854"/>
              </p:ext>
            </p:extLst>
          </p:nvPr>
        </p:nvGraphicFramePr>
        <p:xfrm>
          <a:off x="25645614" y="4384803"/>
          <a:ext cx="9911671" cy="4384831"/>
        </p:xfrm>
        <a:graphic>
          <a:graphicData uri="http://schemas.openxmlformats.org/drawingml/2006/table">
            <a:tbl>
              <a:tblPr firstRow="1" firstCol="1" bandRow="1">
                <a:tableStyleId>{5940675A-B579-460E-94D1-54222C63F5DA}</a:tableStyleId>
              </a:tblPr>
              <a:tblGrid>
                <a:gridCol w="1415953"/>
                <a:gridCol w="1415953"/>
                <a:gridCol w="1415953"/>
                <a:gridCol w="1415953"/>
                <a:gridCol w="1415953"/>
                <a:gridCol w="1415953"/>
                <a:gridCol w="1415953"/>
              </a:tblGrid>
              <a:tr h="398621">
                <a:tc rowSpan="2">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Flight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gridSpan="2">
                  <a:txBody>
                    <a:bodyPr/>
                    <a:lstStyle/>
                    <a:p>
                      <a:pPr marL="0" marR="0" algn="ctr">
                        <a:lnSpc>
                          <a:spcPct val="107000"/>
                        </a:lnSpc>
                        <a:spcBef>
                          <a:spcPts val="0"/>
                        </a:spcBef>
                        <a:spcAft>
                          <a:spcPts val="0"/>
                        </a:spcAft>
                      </a:pPr>
                      <a:r>
                        <a:rPr lang="en-US" sz="2000" dirty="0" smtClean="0">
                          <a:effectLst/>
                          <a:latin typeface="Arial" panose="020B0604020202020204" pitchFamily="34" charset="0"/>
                          <a:cs typeface="Arial" panose="020B0604020202020204" pitchFamily="34" charset="0"/>
                        </a:rPr>
                        <a:t>Bias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Absolute </a:t>
                      </a:r>
                      <a:r>
                        <a:rPr lang="en-US" sz="2000" dirty="0" smtClean="0">
                          <a:effectLst/>
                          <a:latin typeface="Arial" panose="020B0604020202020204" pitchFamily="34" charset="0"/>
                          <a:cs typeface="Arial" panose="020B0604020202020204" pitchFamily="34" charset="0"/>
                        </a:rPr>
                        <a:t>Bias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RMS </a:t>
                      </a:r>
                      <a:r>
                        <a:rPr lang="en-US" sz="2000" dirty="0" smtClean="0">
                          <a:effectLst/>
                          <a:latin typeface="Arial" panose="020B0604020202020204" pitchFamily="34" charset="0"/>
                          <a:cs typeface="Arial" panose="020B0604020202020204" pitchFamily="34" charset="0"/>
                        </a:rPr>
                        <a:t>Difference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hMerge="1">
                  <a:txBody>
                    <a:bodyPr/>
                    <a:lstStyle/>
                    <a:p>
                      <a:endParaRPr lang="en-US"/>
                    </a:p>
                  </a:txBody>
                  <a:tcPr/>
                </a:tc>
              </a:tr>
              <a:tr h="398621">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GOFS 3.1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ACNFS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GOFS 3.1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ACNFS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GOFS 3.1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ACNFS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20130321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-0.43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0.60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0.98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0.90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1.22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1.09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20130322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0.39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0.98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0.54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1.08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0.67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1.33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20130323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1.04</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0.55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1.33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0.77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1.59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20130324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0.59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0.82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0.82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1.01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1.05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1.32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20130326</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-0.76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0.76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0.96</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1.09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1.32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20130327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-1.89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-1.11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1.91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1.45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1.93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20130422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-0.57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0.80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0.83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0.85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1.00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0.99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20130424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-1.33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-0.11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1.40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0.62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1.87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0.94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r>
              <a:tr h="398621">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20130425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-0.28</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a:effectLst/>
                          <a:latin typeface="Arial" panose="020B0604020202020204" pitchFamily="34" charset="0"/>
                          <a:cs typeface="Arial" panose="020B0604020202020204" pitchFamily="34" charset="0"/>
                        </a:rPr>
                        <a:t>1.46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0.63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1.47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0.79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solidFill>
                      <a:srgbClr val="00FF00"/>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1.55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nchor="ctr"/>
                </a:tc>
              </a:tr>
            </a:tbl>
          </a:graphicData>
        </a:graphic>
      </p:graphicFrame>
      <p:pic>
        <p:nvPicPr>
          <p:cNvPr id="157" name="Picture 1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08595" y="9490722"/>
            <a:ext cx="2490733" cy="2493755"/>
          </a:xfrm>
          <a:prstGeom prst="rect">
            <a:avLst/>
          </a:prstGeom>
        </p:spPr>
      </p:pic>
      <p:sp>
        <p:nvSpPr>
          <p:cNvPr id="158" name="TextBox 157"/>
          <p:cNvSpPr txBox="1"/>
          <p:nvPr/>
        </p:nvSpPr>
        <p:spPr>
          <a:xfrm>
            <a:off x="18251974" y="9109155"/>
            <a:ext cx="2803974" cy="400110"/>
          </a:xfrm>
          <a:prstGeom prst="rect">
            <a:avLst/>
          </a:prstGeom>
          <a:noFill/>
        </p:spPr>
        <p:txBody>
          <a:bodyPr wrap="none" rtlCol="0">
            <a:spAutoFit/>
          </a:bodyPr>
          <a:lstStyle/>
          <a:p>
            <a:pPr algn="ctr"/>
            <a:r>
              <a:rPr lang="en-US" sz="2000" b="1" dirty="0">
                <a:solidFill>
                  <a:srgbClr val="FFFF00"/>
                </a:solidFill>
                <a:latin typeface="Arial" panose="020B0604020202020204" pitchFamily="34" charset="0"/>
                <a:cs typeface="Arial" panose="020B0604020202020204" pitchFamily="34" charset="0"/>
              </a:rPr>
              <a:t>IceBridge flight paths</a:t>
            </a:r>
          </a:p>
        </p:txBody>
      </p:sp>
      <p:sp>
        <p:nvSpPr>
          <p:cNvPr id="159" name="TextBox 158"/>
          <p:cNvSpPr txBox="1"/>
          <p:nvPr/>
        </p:nvSpPr>
        <p:spPr>
          <a:xfrm>
            <a:off x="22601438" y="3670876"/>
            <a:ext cx="8411085" cy="461665"/>
          </a:xfrm>
          <a:prstGeom prst="rect">
            <a:avLst/>
          </a:prstGeom>
          <a:noFill/>
        </p:spPr>
        <p:txBody>
          <a:bodyPr wrap="none" rtlCol="0">
            <a:spAutoFit/>
          </a:bodyPr>
          <a:lstStyle/>
          <a:p>
            <a:pPr algn="ctr"/>
            <a:r>
              <a:rPr lang="en-US" sz="2400" b="1" dirty="0">
                <a:solidFill>
                  <a:srgbClr val="FFFF00"/>
                </a:solidFill>
                <a:latin typeface="Arial" panose="020B0604020202020204" pitchFamily="34" charset="0"/>
                <a:cs typeface="Arial" panose="020B0604020202020204" pitchFamily="34" charset="0"/>
              </a:rPr>
              <a:t>Comparison </a:t>
            </a:r>
            <a:r>
              <a:rPr lang="en-US" sz="2400" b="1" dirty="0" smtClean="0">
                <a:solidFill>
                  <a:srgbClr val="FFFF00"/>
                </a:solidFill>
                <a:latin typeface="Arial" panose="020B0604020202020204" pitchFamily="34" charset="0"/>
                <a:cs typeface="Arial" panose="020B0604020202020204" pitchFamily="34" charset="0"/>
              </a:rPr>
              <a:t>Against </a:t>
            </a:r>
            <a:r>
              <a:rPr lang="en-US" sz="2400" b="1" dirty="0">
                <a:solidFill>
                  <a:srgbClr val="FFFF00"/>
                </a:solidFill>
                <a:latin typeface="Arial" panose="020B0604020202020204" pitchFamily="34" charset="0"/>
                <a:cs typeface="Arial" panose="020B0604020202020204" pitchFamily="34" charset="0"/>
              </a:rPr>
              <a:t>IceBridge </a:t>
            </a:r>
            <a:r>
              <a:rPr lang="en-US" sz="2400" b="1" dirty="0" smtClean="0">
                <a:solidFill>
                  <a:srgbClr val="FFFF00"/>
                </a:solidFill>
                <a:latin typeface="Arial" panose="020B0604020202020204" pitchFamily="34" charset="0"/>
                <a:cs typeface="Arial" panose="020B0604020202020204" pitchFamily="34" charset="0"/>
              </a:rPr>
              <a:t>Ice Thickness Flight Data</a:t>
            </a:r>
            <a:endParaRPr lang="en-US" sz="2400" b="1" dirty="0">
              <a:solidFill>
                <a:srgbClr val="FFFF00"/>
              </a:solidFill>
              <a:latin typeface="Arial" panose="020B0604020202020204" pitchFamily="34" charset="0"/>
              <a:cs typeface="Arial" panose="020B0604020202020204" pitchFamily="34" charset="0"/>
            </a:endParaRPr>
          </a:p>
        </p:txBody>
      </p:sp>
      <p:sp>
        <p:nvSpPr>
          <p:cNvPr id="161" name="TextBox 160"/>
          <p:cNvSpPr txBox="1"/>
          <p:nvPr/>
        </p:nvSpPr>
        <p:spPr>
          <a:xfrm>
            <a:off x="22940447" y="12457225"/>
            <a:ext cx="7556685" cy="461665"/>
          </a:xfrm>
          <a:prstGeom prst="rect">
            <a:avLst/>
          </a:prstGeom>
          <a:noFill/>
        </p:spPr>
        <p:txBody>
          <a:bodyPr wrap="none" rtlCol="0">
            <a:spAutoFit/>
          </a:bodyPr>
          <a:lstStyle/>
          <a:p>
            <a:pPr algn="ctr"/>
            <a:r>
              <a:rPr lang="en-US" sz="2400" b="1" dirty="0">
                <a:solidFill>
                  <a:srgbClr val="FFFF00"/>
                </a:solidFill>
                <a:latin typeface="Arial" panose="020B0604020202020204" pitchFamily="34" charset="0"/>
                <a:cs typeface="Arial" panose="020B0604020202020204" pitchFamily="34" charset="0"/>
              </a:rPr>
              <a:t>Comparison </a:t>
            </a:r>
            <a:r>
              <a:rPr lang="en-US" sz="2400" b="1" dirty="0" smtClean="0">
                <a:solidFill>
                  <a:srgbClr val="FFFF00"/>
                </a:solidFill>
                <a:latin typeface="Arial" panose="020B0604020202020204" pitchFamily="34" charset="0"/>
                <a:cs typeface="Arial" panose="020B0604020202020204" pitchFamily="34" charset="0"/>
              </a:rPr>
              <a:t>Against Ice-Bound Drifting Buoy Data</a:t>
            </a:r>
            <a:endParaRPr lang="en-US" sz="2400" b="1" dirty="0">
              <a:solidFill>
                <a:srgbClr val="FFFF00"/>
              </a:solidFill>
              <a:latin typeface="Arial" panose="020B0604020202020204" pitchFamily="34" charset="0"/>
              <a:cs typeface="Arial" panose="020B0604020202020204" pitchFamily="34" charset="0"/>
            </a:endParaRPr>
          </a:p>
        </p:txBody>
      </p:sp>
      <p:sp>
        <p:nvSpPr>
          <p:cNvPr id="162" name="Content Placeholder 2"/>
          <p:cNvSpPr txBox="1">
            <a:spLocks/>
          </p:cNvSpPr>
          <p:nvPr/>
        </p:nvSpPr>
        <p:spPr>
          <a:xfrm>
            <a:off x="18162964" y="18371028"/>
            <a:ext cx="16240332" cy="1151863"/>
          </a:xfrm>
          <a:prstGeom prst="rect">
            <a:avLst/>
          </a:prstGeom>
        </p:spPr>
        <p:txBody>
          <a:bodyPr/>
          <a:lstStyle>
            <a:lvl1pPr marL="1440180" indent="-1440180" algn="l" defTabSz="1920240" rtl="0" eaLnBrk="1" latinLnBrk="0" hangingPunct="1">
              <a:spcBef>
                <a:spcPts val="4200"/>
              </a:spcBef>
              <a:spcAft>
                <a:spcPts val="0"/>
              </a:spcAft>
              <a:buClr>
                <a:schemeClr val="accent1"/>
              </a:buClr>
              <a:buSzPct val="80000"/>
              <a:buFont typeface="Wingdings 3" charset="2"/>
              <a:buChar char=""/>
              <a:defRPr sz="8400" b="0" i="0" kern="1200">
                <a:solidFill>
                  <a:schemeClr val="tx1"/>
                </a:solidFill>
                <a:latin typeface="+mj-lt"/>
                <a:ea typeface="+mj-ea"/>
                <a:cs typeface="+mj-cs"/>
              </a:defRPr>
            </a:lvl1pPr>
            <a:lvl2pPr marL="3120390" indent="-1200150" algn="l" defTabSz="1920240" rtl="0" eaLnBrk="1" latinLnBrk="0" hangingPunct="1">
              <a:spcBef>
                <a:spcPts val="4200"/>
              </a:spcBef>
              <a:spcAft>
                <a:spcPts val="0"/>
              </a:spcAft>
              <a:buClr>
                <a:schemeClr val="accent1"/>
              </a:buClr>
              <a:buSzPct val="80000"/>
              <a:buFont typeface="Wingdings 3" charset="2"/>
              <a:buChar char=""/>
              <a:defRPr sz="7560" b="0" i="0" kern="1200">
                <a:solidFill>
                  <a:schemeClr val="tx1"/>
                </a:solidFill>
                <a:latin typeface="+mj-lt"/>
                <a:ea typeface="+mj-ea"/>
                <a:cs typeface="+mj-cs"/>
              </a:defRPr>
            </a:lvl2pPr>
            <a:lvl3pPr marL="4800600" indent="-960120" algn="l" defTabSz="1920240" rtl="0" eaLnBrk="1" latinLnBrk="0" hangingPunct="1">
              <a:spcBef>
                <a:spcPts val="4200"/>
              </a:spcBef>
              <a:spcAft>
                <a:spcPts val="0"/>
              </a:spcAft>
              <a:buClr>
                <a:schemeClr val="accent1"/>
              </a:buClr>
              <a:buSzPct val="80000"/>
              <a:buFont typeface="Wingdings 3" charset="2"/>
              <a:buChar char=""/>
              <a:defRPr sz="6720" b="0" i="0" kern="1200">
                <a:solidFill>
                  <a:schemeClr val="tx1"/>
                </a:solidFill>
                <a:latin typeface="+mj-lt"/>
                <a:ea typeface="+mj-ea"/>
                <a:cs typeface="+mj-cs"/>
              </a:defRPr>
            </a:lvl3pPr>
            <a:lvl4pPr marL="67208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4pPr>
            <a:lvl5pPr marL="864108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5pPr>
            <a:lvl6pPr marL="1056132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6pPr>
            <a:lvl7pPr marL="1248156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7pPr>
            <a:lvl8pPr marL="1440180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8pPr>
            <a:lvl9pPr marL="163220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9pPr>
          </a:lstStyle>
          <a:p>
            <a:pPr marL="326542" indent="-326542" algn="just">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Buoy data from the International Arctic Buoy Program</a:t>
            </a:r>
          </a:p>
          <a:p>
            <a:pPr marL="326542" indent="-326542" algn="just">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Use daily average ice velocity from GOFS 3.1 and ACNFS to </a:t>
            </a:r>
            <a:r>
              <a:rPr lang="en-US" sz="2400" dirty="0" err="1" smtClean="0">
                <a:latin typeface="Arial" panose="020B0604020202020204" pitchFamily="34" charset="0"/>
                <a:cs typeface="Arial" panose="020B0604020202020204" pitchFamily="34" charset="0"/>
              </a:rPr>
              <a:t>advect</a:t>
            </a:r>
            <a:r>
              <a:rPr lang="en-US" sz="2400" dirty="0" smtClean="0">
                <a:latin typeface="Arial" panose="020B0604020202020204" pitchFamily="34" charset="0"/>
                <a:cs typeface="Arial" panose="020B0604020202020204" pitchFamily="34" charset="0"/>
              </a:rPr>
              <a:t> model buoys and compare against the actual buoy displacement </a:t>
            </a:r>
          </a:p>
          <a:p>
            <a:pPr marL="326542" indent="-326542" algn="just">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Can also translate 24-hour buoy displacements into ice velocity and compare against model ice velocities</a:t>
            </a:r>
          </a:p>
          <a:p>
            <a:pPr marL="326542" indent="-326542" algn="just">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Analysis is only performed for ice-bound buoys</a:t>
            </a:r>
            <a:endParaRPr lang="en-US" sz="2400" dirty="0">
              <a:latin typeface="Arial" panose="020B0604020202020204" pitchFamily="34" charset="0"/>
              <a:cs typeface="Arial" panose="020B0604020202020204" pitchFamily="34" charset="0"/>
            </a:endParaRPr>
          </a:p>
        </p:txBody>
      </p:sp>
      <p:sp>
        <p:nvSpPr>
          <p:cNvPr id="78" name="Content Placeholder 2"/>
          <p:cNvSpPr txBox="1">
            <a:spLocks/>
          </p:cNvSpPr>
          <p:nvPr/>
        </p:nvSpPr>
        <p:spPr>
          <a:xfrm>
            <a:off x="1019254" y="10974679"/>
            <a:ext cx="7941866" cy="15430625"/>
          </a:xfrm>
          <a:prstGeom prst="rect">
            <a:avLst/>
          </a:prstGeom>
        </p:spPr>
        <p:txBody>
          <a:bodyPr/>
          <a:lstStyle>
            <a:lvl1pPr marL="1440180" indent="-1440180" algn="l" defTabSz="1920240" rtl="0" eaLnBrk="1" latinLnBrk="0" hangingPunct="1">
              <a:spcBef>
                <a:spcPts val="4200"/>
              </a:spcBef>
              <a:spcAft>
                <a:spcPts val="0"/>
              </a:spcAft>
              <a:buClr>
                <a:schemeClr val="accent1"/>
              </a:buClr>
              <a:buSzPct val="80000"/>
              <a:buFont typeface="Wingdings 3" charset="2"/>
              <a:buChar char=""/>
              <a:defRPr sz="8400" b="0" i="0" kern="1200">
                <a:solidFill>
                  <a:schemeClr val="tx1"/>
                </a:solidFill>
                <a:latin typeface="+mj-lt"/>
                <a:ea typeface="+mj-ea"/>
                <a:cs typeface="+mj-cs"/>
              </a:defRPr>
            </a:lvl1pPr>
            <a:lvl2pPr marL="3120390" indent="-1200150" algn="l" defTabSz="1920240" rtl="0" eaLnBrk="1" latinLnBrk="0" hangingPunct="1">
              <a:spcBef>
                <a:spcPts val="4200"/>
              </a:spcBef>
              <a:spcAft>
                <a:spcPts val="0"/>
              </a:spcAft>
              <a:buClr>
                <a:schemeClr val="accent1"/>
              </a:buClr>
              <a:buSzPct val="80000"/>
              <a:buFont typeface="Wingdings 3" charset="2"/>
              <a:buChar char=""/>
              <a:defRPr sz="7560" b="0" i="0" kern="1200">
                <a:solidFill>
                  <a:schemeClr val="tx1"/>
                </a:solidFill>
                <a:latin typeface="+mj-lt"/>
                <a:ea typeface="+mj-ea"/>
                <a:cs typeface="+mj-cs"/>
              </a:defRPr>
            </a:lvl2pPr>
            <a:lvl3pPr marL="4800600" indent="-960120" algn="l" defTabSz="1920240" rtl="0" eaLnBrk="1" latinLnBrk="0" hangingPunct="1">
              <a:spcBef>
                <a:spcPts val="4200"/>
              </a:spcBef>
              <a:spcAft>
                <a:spcPts val="0"/>
              </a:spcAft>
              <a:buClr>
                <a:schemeClr val="accent1"/>
              </a:buClr>
              <a:buSzPct val="80000"/>
              <a:buFont typeface="Wingdings 3" charset="2"/>
              <a:buChar char=""/>
              <a:defRPr sz="6720" b="0" i="0" kern="1200">
                <a:solidFill>
                  <a:schemeClr val="tx1"/>
                </a:solidFill>
                <a:latin typeface="+mj-lt"/>
                <a:ea typeface="+mj-ea"/>
                <a:cs typeface="+mj-cs"/>
              </a:defRPr>
            </a:lvl3pPr>
            <a:lvl4pPr marL="67208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4pPr>
            <a:lvl5pPr marL="864108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5pPr>
            <a:lvl6pPr marL="1056132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6pPr>
            <a:lvl7pPr marL="1248156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7pPr>
            <a:lvl8pPr marL="1440180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8pPr>
            <a:lvl9pPr marL="163220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9pPr>
          </a:lstStyle>
          <a:p>
            <a:pPr marL="0" indent="0">
              <a:lnSpc>
                <a:spcPct val="90000"/>
              </a:lnSpc>
              <a:spcBef>
                <a:spcPts val="0"/>
              </a:spcBef>
              <a:buClr>
                <a:schemeClr val="tx1"/>
              </a:buClr>
              <a:buNone/>
            </a:pPr>
            <a:r>
              <a:rPr lang="en-US" sz="2400" b="1" dirty="0">
                <a:solidFill>
                  <a:srgbClr val="FFFF00"/>
                </a:solidFill>
                <a:latin typeface="Arial" panose="020B0604020202020204" pitchFamily="34" charset="0"/>
                <a:cs typeface="Arial" panose="020B0604020202020204" pitchFamily="34" charset="0"/>
              </a:rPr>
              <a:t>System components: </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41 layer 1/12° global HYbrid Coordinate Ocean Model (HYCOM)</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Navy Coupled Ocean Data Assimilation (NCODA) – 3DVAR</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Los Alamos developed Community Ice CodE (CICE)</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Improved Synthetic Ocean Profiles (ISOP)</a:t>
            </a:r>
          </a:p>
          <a:p>
            <a:pPr marL="326542" indent="-326542">
              <a:lnSpc>
                <a:spcPct val="90000"/>
              </a:lnSpc>
              <a:spcBef>
                <a:spcPts val="0"/>
              </a:spcBef>
              <a:buClr>
                <a:schemeClr val="tx1"/>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lnSpc>
                <a:spcPct val="90000"/>
              </a:lnSpc>
              <a:spcBef>
                <a:spcPts val="0"/>
              </a:spcBef>
              <a:buClr>
                <a:schemeClr val="tx1"/>
              </a:buClr>
              <a:buNone/>
            </a:pPr>
            <a:r>
              <a:rPr lang="en-US" sz="2400" b="1" dirty="0">
                <a:solidFill>
                  <a:srgbClr val="FFFF00"/>
                </a:solidFill>
                <a:latin typeface="Arial" panose="020B0604020202020204" pitchFamily="34" charset="0"/>
                <a:cs typeface="Arial" panose="020B0604020202020204" pitchFamily="34" charset="0"/>
              </a:rPr>
              <a:t>Major ocean model changes:</a:t>
            </a:r>
            <a:endParaRPr lang="en-US" sz="2400" b="1" dirty="0">
              <a:latin typeface="Arial" panose="020B0604020202020204" pitchFamily="34" charset="0"/>
              <a:cs typeface="Arial" panose="020B0604020202020204" pitchFamily="34" charset="0"/>
            </a:endParaRP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Newer HYCOM source code (v2.2.86 vs. v2.2.19)</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Improved base bathymetry (30” GEBCO vs. ETOP05)</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Improved vertical structure (additional 9 near surface layers)</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Improved Equation of State (17-term vs. 9-term)</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In-line surface momentum calculation that accounts for ocean currents</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Improved ocean turbidity (chlorophyll-based)</a:t>
            </a:r>
          </a:p>
          <a:p>
            <a:pPr marL="0" indent="0">
              <a:lnSpc>
                <a:spcPct val="90000"/>
              </a:lnSpc>
              <a:spcBef>
                <a:spcPts val="0"/>
              </a:spcBef>
              <a:buClr>
                <a:schemeClr val="tx1"/>
              </a:buClr>
              <a:buNone/>
            </a:pPr>
            <a:endParaRPr lang="en-US" sz="2400" dirty="0">
              <a:latin typeface="Arial" panose="020B0604020202020204" pitchFamily="34" charset="0"/>
              <a:cs typeface="Arial" panose="020B0604020202020204" pitchFamily="34" charset="0"/>
            </a:endParaRPr>
          </a:p>
          <a:p>
            <a:pPr marL="0" indent="0">
              <a:lnSpc>
                <a:spcPct val="90000"/>
              </a:lnSpc>
              <a:spcBef>
                <a:spcPts val="0"/>
              </a:spcBef>
              <a:buNone/>
            </a:pPr>
            <a:r>
              <a:rPr lang="en-US" sz="2400" b="1" dirty="0">
                <a:solidFill>
                  <a:srgbClr val="FFFF00"/>
                </a:solidFill>
                <a:latin typeface="Arial" panose="020B0604020202020204" pitchFamily="34" charset="0"/>
                <a:cs typeface="Arial" panose="020B0604020202020204" pitchFamily="34" charset="0"/>
              </a:rPr>
              <a:t>Major NCODA-3DVAR changes:</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NCODA analysis at 12Z rather than 18Z</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Data selection for assimilation at receipt time </a:t>
            </a:r>
            <a:endParaRPr lang="en-US" sz="2400" dirty="0" smtClean="0">
              <a:latin typeface="Arial" panose="020B0604020202020204" pitchFamily="34" charset="0"/>
              <a:cs typeface="Arial" panose="020B0604020202020204" pitchFamily="34" charset="0"/>
            </a:endParaRPr>
          </a:p>
          <a:p>
            <a:pPr marL="0" indent="0" algn="just">
              <a:spcBef>
                <a:spcPts val="0"/>
              </a:spcBef>
              <a:buClr>
                <a:schemeClr val="tx1"/>
              </a:buClr>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vs. obs. time)</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Use First Guess at Appropriate Time (FGAT) </a:t>
            </a:r>
            <a:endParaRPr lang="en-US" sz="2400" dirty="0" smtClean="0">
              <a:latin typeface="Arial" panose="020B0604020202020204" pitchFamily="34" charset="0"/>
              <a:cs typeface="Arial" panose="020B0604020202020204" pitchFamily="34" charset="0"/>
            </a:endParaRPr>
          </a:p>
          <a:p>
            <a:pPr marL="0" indent="0" algn="just">
              <a:spcBef>
                <a:spcPts val="0"/>
              </a:spcBef>
              <a:buClr>
                <a:schemeClr val="tx1"/>
              </a:buClr>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for </a:t>
            </a:r>
            <a:r>
              <a:rPr lang="en-US" sz="2400" dirty="0">
                <a:latin typeface="Arial" panose="020B0604020202020204" pitchFamily="34" charset="0"/>
                <a:cs typeface="Arial" panose="020B0604020202020204" pitchFamily="34" charset="0"/>
              </a:rPr>
              <a:t>late arriving data</a:t>
            </a:r>
          </a:p>
          <a:p>
            <a:pPr marL="0" indent="0">
              <a:lnSpc>
                <a:spcPct val="90000"/>
              </a:lnSpc>
              <a:spcBef>
                <a:spcPts val="0"/>
              </a:spcBef>
              <a:buNone/>
            </a:pPr>
            <a:endParaRPr lang="en-US" sz="2400" dirty="0">
              <a:latin typeface="Arial" panose="020B0604020202020204" pitchFamily="34" charset="0"/>
              <a:cs typeface="Arial" panose="020B0604020202020204" pitchFamily="34" charset="0"/>
            </a:endParaRPr>
          </a:p>
          <a:p>
            <a:pPr marL="0" indent="0">
              <a:lnSpc>
                <a:spcPct val="90000"/>
              </a:lnSpc>
              <a:spcBef>
                <a:spcPts val="0"/>
              </a:spcBef>
              <a:buClr>
                <a:schemeClr val="tx1"/>
              </a:buClr>
              <a:buNone/>
            </a:pPr>
            <a:r>
              <a:rPr lang="en-US" sz="2400" b="1" dirty="0">
                <a:solidFill>
                  <a:srgbClr val="FFFF00"/>
                </a:solidFill>
                <a:latin typeface="Arial" panose="020B0604020202020204" pitchFamily="34" charset="0"/>
                <a:cs typeface="Arial" panose="020B0604020202020204" pitchFamily="34" charset="0"/>
              </a:rPr>
              <a:t>Downward projection of surface information:</a:t>
            </a:r>
            <a:endParaRPr lang="en-US" sz="2400" b="1" dirty="0">
              <a:latin typeface="Arial" panose="020B0604020202020204" pitchFamily="34" charset="0"/>
              <a:cs typeface="Arial" panose="020B0604020202020204" pitchFamily="34" charset="0"/>
            </a:endParaRP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Uses ISOP (vs. MODAS) to better represent the vertical structure of the ocean by also constraining vertical gradients of </a:t>
            </a:r>
            <a:r>
              <a:rPr lang="en-US" sz="2400" dirty="0" smtClean="0">
                <a:latin typeface="Arial" panose="020B0604020202020204" pitchFamily="34" charset="0"/>
                <a:cs typeface="Arial" panose="020B0604020202020204" pitchFamily="34" charset="0"/>
              </a:rPr>
              <a:t>temperature and salinity</a:t>
            </a:r>
            <a:endParaRPr lang="en-US" sz="2400" dirty="0">
              <a:latin typeface="Arial" panose="020B0604020202020204" pitchFamily="34" charset="0"/>
              <a:cs typeface="Arial" panose="020B0604020202020204" pitchFamily="34" charset="0"/>
            </a:endParaRPr>
          </a:p>
          <a:p>
            <a:pPr marL="0" indent="0">
              <a:lnSpc>
                <a:spcPct val="90000"/>
              </a:lnSpc>
              <a:spcBef>
                <a:spcPts val="0"/>
              </a:spcBef>
              <a:buClr>
                <a:schemeClr val="tx1"/>
              </a:buClr>
              <a:buNone/>
            </a:pPr>
            <a:endParaRPr lang="en-US" sz="2400" dirty="0">
              <a:latin typeface="Arial" panose="020B0604020202020204" pitchFamily="34" charset="0"/>
              <a:cs typeface="Arial" panose="020B0604020202020204" pitchFamily="34" charset="0"/>
            </a:endParaRPr>
          </a:p>
          <a:p>
            <a:pPr marL="0" indent="0">
              <a:lnSpc>
                <a:spcPct val="90000"/>
              </a:lnSpc>
              <a:spcBef>
                <a:spcPts val="0"/>
              </a:spcBef>
              <a:buClr>
                <a:schemeClr val="tx1"/>
              </a:buClr>
              <a:buNone/>
            </a:pPr>
            <a:r>
              <a:rPr lang="en-US" sz="2400" b="1" dirty="0">
                <a:solidFill>
                  <a:srgbClr val="FFFF00"/>
                </a:solidFill>
                <a:latin typeface="Arial" panose="020B0604020202020204" pitchFamily="34" charset="0"/>
                <a:cs typeface="Arial" panose="020B0604020202020204" pitchFamily="34" charset="0"/>
              </a:rPr>
              <a:t>Ice assimilation changes (vs. ACNFS):</a:t>
            </a:r>
            <a:endParaRPr lang="en-US" sz="2400" b="1" dirty="0">
              <a:latin typeface="Arial" panose="020B0604020202020204" pitchFamily="34" charset="0"/>
              <a:cs typeface="Arial" panose="020B0604020202020204" pitchFamily="34" charset="0"/>
            </a:endParaRP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Both systems assimilate SSMIS ice concentration</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ACNFS only assimilates near the ice edge</a:t>
            </a:r>
          </a:p>
          <a:p>
            <a:pPr marL="326542" indent="-326542" algn="just">
              <a:spcBef>
                <a:spcPts val="0"/>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GOFS assimilates near the edge and into the interior using the NCODA analysis ±10%</a:t>
            </a:r>
          </a:p>
          <a:p>
            <a:pPr marL="0" indent="0">
              <a:lnSpc>
                <a:spcPct val="90000"/>
              </a:lnSpc>
              <a:spcBef>
                <a:spcPts val="0"/>
              </a:spcBef>
              <a:buClr>
                <a:schemeClr val="tx1"/>
              </a:buClr>
              <a:buNone/>
            </a:pPr>
            <a:endParaRPr lang="en-US" sz="2400" b="1" dirty="0" smtClean="0">
              <a:solidFill>
                <a:srgbClr val="FFFF00"/>
              </a:solidFill>
              <a:latin typeface="Arial" panose="020B0604020202020204" pitchFamily="34" charset="0"/>
              <a:cs typeface="Arial" panose="020B0604020202020204" pitchFamily="34" charset="0"/>
            </a:endParaRPr>
          </a:p>
          <a:p>
            <a:pPr marL="0" indent="0" algn="just">
              <a:spcBef>
                <a:spcPts val="0"/>
              </a:spcBef>
              <a:buClr>
                <a:schemeClr val="tx1"/>
              </a:buClr>
              <a:buNone/>
            </a:pPr>
            <a:r>
              <a:rPr lang="en-US" sz="2400" b="1" dirty="0" smtClean="0">
                <a:solidFill>
                  <a:srgbClr val="FFFF00"/>
                </a:solidFill>
                <a:latin typeface="Arial" panose="020B0604020202020204" pitchFamily="34" charset="0"/>
                <a:cs typeface="Arial" panose="020B0604020202020204" pitchFamily="34" charset="0"/>
              </a:rPr>
              <a:t>GOFS 3.1 has received approval from the Validation Test Panel and is beginning OPerational TESTing (OPTEST) at the Naval Oceanographic Office (for the ocean) and the National Ice Center (NIC) (for the ice).</a:t>
            </a:r>
          </a:p>
          <a:p>
            <a:pPr marL="0" indent="0" algn="just">
              <a:spcBef>
                <a:spcPts val="0"/>
              </a:spcBef>
              <a:buClr>
                <a:schemeClr val="tx1"/>
              </a:buClr>
              <a:buNone/>
            </a:pPr>
            <a:endParaRPr lang="en-US" sz="2400" b="1" dirty="0">
              <a:solidFill>
                <a:srgbClr val="FFFF00"/>
              </a:solidFill>
              <a:latin typeface="Arial" panose="020B0604020202020204" pitchFamily="34" charset="0"/>
              <a:cs typeface="Arial" panose="020B0604020202020204" pitchFamily="34" charset="0"/>
            </a:endParaRPr>
          </a:p>
          <a:p>
            <a:pPr marL="0" indent="0">
              <a:spcBef>
                <a:spcPts val="0"/>
              </a:spcBef>
              <a:buClr>
                <a:schemeClr val="tx1"/>
              </a:buClr>
              <a:buNone/>
            </a:pPr>
            <a:r>
              <a:rPr lang="en-US" sz="2400" b="1" dirty="0" smtClean="0">
                <a:solidFill>
                  <a:srgbClr val="FFFF00"/>
                </a:solidFill>
                <a:latin typeface="Arial" panose="020B0604020202020204" pitchFamily="34" charset="0"/>
                <a:cs typeface="Arial" panose="020B0604020202020204" pitchFamily="34" charset="0"/>
              </a:rPr>
              <a:t>For more information:    pamela.posey@nrlssc.navy.mil</a:t>
            </a:r>
          </a:p>
          <a:p>
            <a:pPr marL="0" indent="0" algn="just">
              <a:spcBef>
                <a:spcPts val="0"/>
              </a:spcBef>
              <a:buClr>
                <a:schemeClr val="tx1"/>
              </a:buClr>
              <a:buNone/>
            </a:pPr>
            <a:endParaRPr lang="en-US" sz="2400" b="1" dirty="0">
              <a:solidFill>
                <a:srgbClr val="FFFF00"/>
              </a:solidFill>
              <a:latin typeface="Arial" panose="020B0604020202020204" pitchFamily="34" charset="0"/>
              <a:cs typeface="Arial" panose="020B0604020202020204" pitchFamily="34" charset="0"/>
            </a:endParaRPr>
          </a:p>
          <a:p>
            <a:pPr marL="0" indent="0" algn="just">
              <a:spcBef>
                <a:spcPts val="0"/>
              </a:spcBef>
              <a:buClr>
                <a:schemeClr val="tx1"/>
              </a:buClr>
              <a:buNone/>
            </a:pPr>
            <a:r>
              <a:rPr lang="en-US" sz="2400" b="1" dirty="0" smtClean="0">
                <a:solidFill>
                  <a:srgbClr val="FFFF00"/>
                </a:solidFill>
                <a:latin typeface="Arial" panose="020B0604020202020204" pitchFamily="34" charset="0"/>
                <a:cs typeface="Arial" panose="020B0604020202020204" pitchFamily="34" charset="0"/>
              </a:rPr>
              <a:t>Approved for public release;  distribution is unlimited</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446" y="415426"/>
            <a:ext cx="2732588" cy="2743200"/>
          </a:xfrm>
          <a:prstGeom prst="rect">
            <a:avLst/>
          </a:prstGeom>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73212" y="415426"/>
            <a:ext cx="2732588" cy="2743200"/>
          </a:xfrm>
          <a:prstGeom prst="rect">
            <a:avLst/>
          </a:prstGeom>
        </p:spPr>
      </p:pic>
      <p:pic>
        <p:nvPicPr>
          <p:cNvPr id="113" name="Content Placeholder 6"/>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r="50149"/>
          <a:stretch/>
        </p:blipFill>
        <p:spPr>
          <a:xfrm>
            <a:off x="7758383" y="17650560"/>
            <a:ext cx="2467886" cy="2430293"/>
          </a:xfrm>
          <a:prstGeom prst="rect">
            <a:avLst/>
          </a:prstGeom>
        </p:spPr>
      </p:pic>
      <p:sp>
        <p:nvSpPr>
          <p:cNvPr id="123" name="TextBox 122"/>
          <p:cNvSpPr txBox="1"/>
          <p:nvPr/>
        </p:nvSpPr>
        <p:spPr>
          <a:xfrm>
            <a:off x="10698302" y="13509179"/>
            <a:ext cx="5973110" cy="461665"/>
          </a:xfrm>
          <a:prstGeom prst="rect">
            <a:avLst/>
          </a:prstGeom>
          <a:noFill/>
        </p:spPr>
        <p:txBody>
          <a:bodyPr wrap="none" rtlCol="0">
            <a:spAutoFit/>
          </a:bodyPr>
          <a:lstStyle/>
          <a:p>
            <a:pPr algn="ctr"/>
            <a:r>
              <a:rPr lang="en-US" sz="2400" dirty="0" smtClean="0">
                <a:latin typeface="Arial" panose="020B0604020202020204" pitchFamily="34" charset="0"/>
                <a:cs typeface="Arial" panose="020B0604020202020204" pitchFamily="34" charset="0"/>
              </a:rPr>
              <a:t>Black line is the independent NIC ice edge</a:t>
            </a:r>
            <a:endParaRPr lang="en-US" sz="2400" dirty="0">
              <a:latin typeface="Arial" panose="020B0604020202020204" pitchFamily="34" charset="0"/>
              <a:cs typeface="Arial" panose="020B0604020202020204" pitchFamily="34" charset="0"/>
            </a:endParaRPr>
          </a:p>
        </p:txBody>
      </p:sp>
      <p:sp>
        <p:nvSpPr>
          <p:cNvPr id="124" name="Content Placeholder 2"/>
          <p:cNvSpPr txBox="1">
            <a:spLocks/>
          </p:cNvSpPr>
          <p:nvPr/>
        </p:nvSpPr>
        <p:spPr>
          <a:xfrm>
            <a:off x="21078680" y="9482446"/>
            <a:ext cx="14478605" cy="1151863"/>
          </a:xfrm>
          <a:prstGeom prst="rect">
            <a:avLst/>
          </a:prstGeom>
        </p:spPr>
        <p:txBody>
          <a:bodyPr/>
          <a:lstStyle>
            <a:lvl1pPr marL="1440180" indent="-1440180" algn="l" defTabSz="1920240" rtl="0" eaLnBrk="1" latinLnBrk="0" hangingPunct="1">
              <a:spcBef>
                <a:spcPts val="4200"/>
              </a:spcBef>
              <a:spcAft>
                <a:spcPts val="0"/>
              </a:spcAft>
              <a:buClr>
                <a:schemeClr val="accent1"/>
              </a:buClr>
              <a:buSzPct val="80000"/>
              <a:buFont typeface="Wingdings 3" charset="2"/>
              <a:buChar char=""/>
              <a:defRPr sz="8400" b="0" i="0" kern="1200">
                <a:solidFill>
                  <a:schemeClr val="tx1"/>
                </a:solidFill>
                <a:latin typeface="+mj-lt"/>
                <a:ea typeface="+mj-ea"/>
                <a:cs typeface="+mj-cs"/>
              </a:defRPr>
            </a:lvl1pPr>
            <a:lvl2pPr marL="3120390" indent="-1200150" algn="l" defTabSz="1920240" rtl="0" eaLnBrk="1" latinLnBrk="0" hangingPunct="1">
              <a:spcBef>
                <a:spcPts val="4200"/>
              </a:spcBef>
              <a:spcAft>
                <a:spcPts val="0"/>
              </a:spcAft>
              <a:buClr>
                <a:schemeClr val="accent1"/>
              </a:buClr>
              <a:buSzPct val="80000"/>
              <a:buFont typeface="Wingdings 3" charset="2"/>
              <a:buChar char=""/>
              <a:defRPr sz="7560" b="0" i="0" kern="1200">
                <a:solidFill>
                  <a:schemeClr val="tx1"/>
                </a:solidFill>
                <a:latin typeface="+mj-lt"/>
                <a:ea typeface="+mj-ea"/>
                <a:cs typeface="+mj-cs"/>
              </a:defRPr>
            </a:lvl2pPr>
            <a:lvl3pPr marL="4800600" indent="-960120" algn="l" defTabSz="1920240" rtl="0" eaLnBrk="1" latinLnBrk="0" hangingPunct="1">
              <a:spcBef>
                <a:spcPts val="4200"/>
              </a:spcBef>
              <a:spcAft>
                <a:spcPts val="0"/>
              </a:spcAft>
              <a:buClr>
                <a:schemeClr val="accent1"/>
              </a:buClr>
              <a:buSzPct val="80000"/>
              <a:buFont typeface="Wingdings 3" charset="2"/>
              <a:buChar char=""/>
              <a:defRPr sz="6720" b="0" i="0" kern="1200">
                <a:solidFill>
                  <a:schemeClr val="tx1"/>
                </a:solidFill>
                <a:latin typeface="+mj-lt"/>
                <a:ea typeface="+mj-ea"/>
                <a:cs typeface="+mj-cs"/>
              </a:defRPr>
            </a:lvl3pPr>
            <a:lvl4pPr marL="67208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4pPr>
            <a:lvl5pPr marL="864108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5pPr>
            <a:lvl6pPr marL="1056132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6pPr>
            <a:lvl7pPr marL="1248156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7pPr>
            <a:lvl8pPr marL="1440180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8pPr>
            <a:lvl9pPr marL="163220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9pPr>
          </a:lstStyle>
          <a:p>
            <a:pPr marL="326542" indent="-326542">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NASA Operation IceBridge collects airborne remote sensing measurements of ice thickness</a:t>
            </a:r>
          </a:p>
          <a:p>
            <a:pPr marL="326542" indent="-326542">
              <a:spcBef>
                <a:spcPts val="428"/>
              </a:spcBef>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erendipitous that flights are in a region where GOFS 3.1 and ACNFS have large thickness differences</a:t>
            </a:r>
            <a:endParaRPr lang="en-US" sz="2400" dirty="0">
              <a:latin typeface="Arial" panose="020B0604020202020204" pitchFamily="34" charset="0"/>
              <a:cs typeface="Arial" panose="020B0604020202020204" pitchFamily="34" charset="0"/>
            </a:endParaRPr>
          </a:p>
          <a:p>
            <a:pPr marL="326542" indent="-326542">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Flight paths marked by arrows (left) are the time series shown (above left)</a:t>
            </a:r>
          </a:p>
          <a:p>
            <a:pPr marL="326542" indent="-326542">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Black circle denotes the beginning of the flight path</a:t>
            </a:r>
          </a:p>
          <a:p>
            <a:pPr marL="326542" indent="-326542">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GOFS 3.1 generally has lower error in the regions of the Beaufort Sea and Canadian Archipelago</a:t>
            </a:r>
          </a:p>
          <a:p>
            <a:pPr marL="326542" indent="-326542">
              <a:spcBef>
                <a:spcPts val="428"/>
              </a:spcBef>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ACNFS generally has lower error in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region north of Greenland</a:t>
            </a:r>
            <a:endParaRPr lang="en-US" sz="2400" dirty="0">
              <a:latin typeface="Arial" panose="020B0604020202020204" pitchFamily="34" charset="0"/>
              <a:cs typeface="Arial" panose="020B0604020202020204" pitchFamily="34" charset="0"/>
            </a:endParaRPr>
          </a:p>
        </p:txBody>
      </p:sp>
      <p:sp>
        <p:nvSpPr>
          <p:cNvPr id="39" name="TextBox 38"/>
          <p:cNvSpPr txBox="1"/>
          <p:nvPr/>
        </p:nvSpPr>
        <p:spPr>
          <a:xfrm>
            <a:off x="27275057" y="13005606"/>
            <a:ext cx="7474931" cy="461665"/>
          </a:xfrm>
          <a:prstGeom prst="rect">
            <a:avLst/>
          </a:prstGeom>
          <a:noFill/>
        </p:spPr>
        <p:txBody>
          <a:bodyPr wrap="none" rtlCol="0">
            <a:spAutoFit/>
          </a:bodyPr>
          <a:lstStyle/>
          <a:p>
            <a:pPr algn="ctr"/>
            <a:r>
              <a:rPr lang="en-US" sz="2400" b="1" dirty="0" smtClean="0">
                <a:latin typeface="Arial" panose="020B0604020202020204" pitchFamily="34" charset="0"/>
                <a:cs typeface="Arial" panose="020B0604020202020204" pitchFamily="34" charset="0"/>
              </a:rPr>
              <a:t>Average ice speed and component velocity (cm/s)</a:t>
            </a:r>
            <a:endParaRPr lang="en-US" sz="24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66138059"/>
              </p:ext>
            </p:extLst>
          </p:nvPr>
        </p:nvGraphicFramePr>
        <p:xfrm>
          <a:off x="26420205" y="13498075"/>
          <a:ext cx="8904510" cy="5105304"/>
        </p:xfrm>
        <a:graphic>
          <a:graphicData uri="http://schemas.openxmlformats.org/drawingml/2006/table">
            <a:tbl>
              <a:tblPr firstRow="1" firstCol="1" bandRow="1">
                <a:tableStyleId>{5940675A-B579-460E-94D1-54222C63F5DA}</a:tableStyleId>
              </a:tblPr>
              <a:tblGrid>
                <a:gridCol w="1837799"/>
                <a:gridCol w="1392859"/>
                <a:gridCol w="1392859"/>
                <a:gridCol w="1392859"/>
                <a:gridCol w="1392859"/>
                <a:gridCol w="1495275"/>
              </a:tblGrid>
              <a:tr h="668141">
                <a:tc>
                  <a:txBody>
                    <a:bodyPr/>
                    <a:lstStyle/>
                    <a:p>
                      <a:pPr marL="0" marR="0" algn="ctr">
                        <a:lnSpc>
                          <a:spcPct val="115000"/>
                        </a:lnSpc>
                        <a:spcBef>
                          <a:spcPts val="0"/>
                        </a:spcBef>
                        <a:spcAft>
                          <a:spcPts val="0"/>
                        </a:spcAft>
                      </a:pPr>
                      <a:r>
                        <a:rPr lang="en-US" sz="2000" b="1" dirty="0">
                          <a:effectLst/>
                          <a:latin typeface="Arial" panose="020B0604020202020204" pitchFamily="34" charset="0"/>
                          <a:cs typeface="Arial" panose="020B0604020202020204" pitchFamily="34" charset="0"/>
                        </a:rPr>
                        <a:t>Variable</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2000" b="1" dirty="0">
                          <a:effectLst/>
                          <a:latin typeface="Arial" panose="020B0604020202020204" pitchFamily="34" charset="0"/>
                          <a:cs typeface="Arial" panose="020B0604020202020204" pitchFamily="34" charset="0"/>
                        </a:rPr>
                        <a:t>Observed</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2000" b="1" dirty="0">
                          <a:effectLst/>
                          <a:latin typeface="Arial" panose="020B0604020202020204" pitchFamily="34" charset="0"/>
                          <a:cs typeface="Arial" panose="020B0604020202020204" pitchFamily="34" charset="0"/>
                        </a:rPr>
                        <a:t>GOFS 3.1</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2000" b="1" dirty="0">
                          <a:effectLst/>
                          <a:latin typeface="Arial" panose="020B0604020202020204" pitchFamily="34" charset="0"/>
                          <a:cs typeface="Arial" panose="020B0604020202020204" pitchFamily="34" charset="0"/>
                        </a:rPr>
                        <a:t>ACNFS</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2000" b="1" dirty="0">
                          <a:effectLst/>
                          <a:latin typeface="Arial" panose="020B0604020202020204" pitchFamily="34" charset="0"/>
                          <a:cs typeface="Arial" panose="020B0604020202020204" pitchFamily="34" charset="0"/>
                        </a:rPr>
                        <a:t>GOFS - Observed</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2000" b="1" dirty="0">
                          <a:effectLst/>
                          <a:latin typeface="Arial" panose="020B0604020202020204" pitchFamily="34" charset="0"/>
                          <a:cs typeface="Arial" panose="020B0604020202020204" pitchFamily="34" charset="0"/>
                        </a:rPr>
                        <a:t>ACNFS -Observed</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r>
              <a:tr h="367022">
                <a:tc gridSpan="6">
                  <a:txBody>
                    <a:bodyPr/>
                    <a:lstStyle/>
                    <a:p>
                      <a:pPr marL="0" marR="0" algn="ctr">
                        <a:lnSpc>
                          <a:spcPct val="115000"/>
                        </a:lnSpc>
                        <a:spcBef>
                          <a:spcPts val="0"/>
                        </a:spcBef>
                        <a:spcAft>
                          <a:spcPts val="0"/>
                        </a:spcAft>
                      </a:pPr>
                      <a:r>
                        <a:rPr lang="en-US" sz="2000" b="1" dirty="0">
                          <a:solidFill>
                            <a:srgbClr val="FFFF00"/>
                          </a:solidFill>
                          <a:effectLst/>
                          <a:latin typeface="Arial" panose="020B0604020202020204" pitchFamily="34" charset="0"/>
                          <a:cs typeface="Arial" panose="020B0604020202020204" pitchFamily="34" charset="0"/>
                        </a:rPr>
                        <a:t>Statistics over the period January-August 2014</a:t>
                      </a:r>
                      <a:endParaRPr lang="en-US"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7022">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Speed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8.78</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9.97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9.59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1.19 (14%)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0.81 (9%)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FF00"/>
                    </a:solidFill>
                  </a:tcPr>
                </a:tc>
              </a:tr>
              <a:tr h="367022">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U-velocity</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6.09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6.85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6.41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0.77 (13%)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0.32 (5%)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FF00"/>
                    </a:solidFill>
                  </a:tcPr>
                </a:tc>
              </a:tr>
              <a:tr h="367022">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V-velocity</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5.07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5.89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5.85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0.83 (16%)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0.79 (16%)</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noFill/>
                  </a:tcPr>
                </a:tc>
              </a:tr>
              <a:tr h="367022">
                <a:tc gridSpan="6">
                  <a:txBody>
                    <a:bodyPr/>
                    <a:lstStyle/>
                    <a:p>
                      <a:pPr marL="0" marR="0" algn="ctr">
                        <a:lnSpc>
                          <a:spcPct val="115000"/>
                        </a:lnSpc>
                        <a:spcBef>
                          <a:spcPts val="0"/>
                        </a:spcBef>
                        <a:spcAft>
                          <a:spcPts val="0"/>
                        </a:spcAft>
                      </a:pPr>
                      <a:r>
                        <a:rPr lang="en-US" sz="2000" b="1" dirty="0">
                          <a:solidFill>
                            <a:srgbClr val="FFFF00"/>
                          </a:solidFill>
                          <a:effectLst/>
                          <a:latin typeface="Arial" panose="020B0604020202020204" pitchFamily="34" charset="0"/>
                          <a:cs typeface="Arial" panose="020B0604020202020204" pitchFamily="34" charset="0"/>
                        </a:rPr>
                        <a:t>Statistics over the period January-March 2014</a:t>
                      </a:r>
                      <a:endParaRPr lang="en-US"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7022">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Speed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7.90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9.43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9.96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1.53 (19%)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FF00"/>
                    </a:solidFill>
                  </a:tcP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2.06 (26%)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367022">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U-velocity</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5.23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5.79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6.06</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0.56 (11%)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FF00"/>
                    </a:solidFill>
                  </a:tcP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0.83 (16%)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367022">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V-velocity</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4.74</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6.12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6.57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1.38 (29%)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FF00"/>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1.83 (39%)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367022">
                <a:tc gridSpan="6">
                  <a:txBody>
                    <a:bodyPr/>
                    <a:lstStyle/>
                    <a:p>
                      <a:pPr marL="0" marR="0" algn="ctr">
                        <a:lnSpc>
                          <a:spcPct val="115000"/>
                        </a:lnSpc>
                        <a:spcBef>
                          <a:spcPts val="0"/>
                        </a:spcBef>
                        <a:spcAft>
                          <a:spcPts val="0"/>
                        </a:spcAft>
                      </a:pPr>
                      <a:r>
                        <a:rPr lang="en-US" sz="2000" b="1" dirty="0">
                          <a:solidFill>
                            <a:srgbClr val="FFFF00"/>
                          </a:solidFill>
                          <a:effectLst/>
                          <a:latin typeface="Arial" panose="020B0604020202020204" pitchFamily="34" charset="0"/>
                          <a:cs typeface="Arial" panose="020B0604020202020204" pitchFamily="34" charset="0"/>
                        </a:rPr>
                        <a:t>Statistics over the period </a:t>
                      </a:r>
                      <a:r>
                        <a:rPr lang="en-US" sz="2000" b="1" dirty="0" smtClean="0">
                          <a:solidFill>
                            <a:srgbClr val="FFFF00"/>
                          </a:solidFill>
                          <a:effectLst/>
                          <a:latin typeface="Arial" panose="020B0604020202020204" pitchFamily="34" charset="0"/>
                          <a:cs typeface="Arial" panose="020B0604020202020204" pitchFamily="34" charset="0"/>
                        </a:rPr>
                        <a:t>June-August </a:t>
                      </a:r>
                      <a:r>
                        <a:rPr lang="en-US" sz="2000" b="1" dirty="0">
                          <a:solidFill>
                            <a:srgbClr val="FFFF00"/>
                          </a:solidFill>
                          <a:effectLst/>
                          <a:latin typeface="Arial" panose="020B0604020202020204" pitchFamily="34" charset="0"/>
                          <a:cs typeface="Arial" panose="020B0604020202020204" pitchFamily="34" charset="0"/>
                        </a:rPr>
                        <a:t>2014</a:t>
                      </a:r>
                      <a:endParaRPr lang="en-US"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7022">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Speed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10.41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11.20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9.87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0.79 (8%)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-0.54 (-5%)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FF00"/>
                    </a:solidFill>
                  </a:tcPr>
                </a:tc>
              </a:tr>
              <a:tr h="367022">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U-velocity</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7.28</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7.85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6.75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0.57 (8%)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-0.53 (-7%)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noFill/>
                  </a:tcPr>
                </a:tc>
              </a:tr>
              <a:tr h="367022">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V-velocity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panose="020B0604020202020204" pitchFamily="34" charset="0"/>
                          <a:cs typeface="Arial" panose="020B0604020202020204" pitchFamily="34" charset="0"/>
                        </a:rPr>
                        <a:t>5.95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6.49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5.91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0.54 (9%)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-0.04 (-1%)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FF00"/>
                    </a:solidFill>
                  </a:tcPr>
                </a:tc>
              </a:tr>
            </a:tbl>
          </a:graphicData>
        </a:graphic>
      </p:graphicFrame>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45896" y="13776518"/>
            <a:ext cx="6478038" cy="3657600"/>
          </a:xfrm>
          <a:prstGeom prst="rect">
            <a:avLst/>
          </a:prstGeom>
        </p:spPr>
      </p:pic>
      <p:sp>
        <p:nvSpPr>
          <p:cNvPr id="42" name="TextBox 41"/>
          <p:cNvSpPr txBox="1"/>
          <p:nvPr/>
        </p:nvSpPr>
        <p:spPr>
          <a:xfrm>
            <a:off x="19696143" y="12932193"/>
            <a:ext cx="5777544" cy="830997"/>
          </a:xfrm>
          <a:prstGeom prst="rect">
            <a:avLst/>
          </a:prstGeom>
          <a:noFill/>
          <a:ln>
            <a:noFill/>
          </a:ln>
        </p:spPr>
        <p:txBody>
          <a:bodyPr wrap="none" rtlCol="0">
            <a:spAutoFit/>
          </a:bodyPr>
          <a:lstStyle/>
          <a:p>
            <a:pPr algn="ctr"/>
            <a:r>
              <a:rPr lang="en-US" sz="2400" b="1" dirty="0" smtClean="0">
                <a:latin typeface="Arial" panose="020B0604020202020204" pitchFamily="34" charset="0"/>
                <a:cs typeface="Arial" panose="020B0604020202020204" pitchFamily="34" charset="0"/>
              </a:rPr>
              <a:t>Mean 24-hr ice drift speed error (cm/s)</a:t>
            </a:r>
          </a:p>
          <a:p>
            <a:pPr algn="ctr"/>
            <a:r>
              <a:rPr lang="en-US" sz="2400" b="1" dirty="0" smtClean="0">
                <a:latin typeface="Arial" panose="020B0604020202020204" pitchFamily="34" charset="0"/>
                <a:cs typeface="Arial" panose="020B0604020202020204" pitchFamily="34" charset="0"/>
              </a:rPr>
              <a:t>GOFS 3.1                       ACNFS </a:t>
            </a:r>
            <a:endParaRPr lang="en-US" sz="2400" b="1" dirty="0">
              <a:latin typeface="Arial" panose="020B0604020202020204" pitchFamily="34" charset="0"/>
              <a:cs typeface="Arial" panose="020B0604020202020204" pitchFamily="34" charset="0"/>
            </a:endParaRPr>
          </a:p>
        </p:txBody>
      </p:sp>
      <p:sp>
        <p:nvSpPr>
          <p:cNvPr id="43" name="TextBox 42"/>
          <p:cNvSpPr txBox="1"/>
          <p:nvPr/>
        </p:nvSpPr>
        <p:spPr>
          <a:xfrm>
            <a:off x="19736891" y="17545121"/>
            <a:ext cx="5696048" cy="400110"/>
          </a:xfrm>
          <a:prstGeom prst="rect">
            <a:avLst/>
          </a:prstGeom>
          <a:noFill/>
        </p:spPr>
        <p:txBody>
          <a:bodyPr wrap="non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116 fast vs. 78 slow             99 fast vs. 95 slow</a:t>
            </a:r>
            <a:endParaRPr lang="en-US" sz="2000" b="1" dirty="0">
              <a:solidFill>
                <a:srgbClr val="FFFF00"/>
              </a:solidFill>
              <a:latin typeface="Arial" panose="020B0604020202020204" pitchFamily="34" charset="0"/>
              <a:cs typeface="Arial" panose="020B0604020202020204" pitchFamily="34" charset="0"/>
            </a:endParaRPr>
          </a:p>
        </p:txBody>
      </p:sp>
      <p:sp>
        <p:nvSpPr>
          <p:cNvPr id="44" name="Content Placeholder 2"/>
          <p:cNvSpPr txBox="1">
            <a:spLocks/>
          </p:cNvSpPr>
          <p:nvPr/>
        </p:nvSpPr>
        <p:spPr>
          <a:xfrm>
            <a:off x="9301346" y="25891129"/>
            <a:ext cx="13215364" cy="612559"/>
          </a:xfrm>
          <a:prstGeom prst="rect">
            <a:avLst/>
          </a:prstGeom>
        </p:spPr>
        <p:txBody>
          <a:bodyPr/>
          <a:lstStyle>
            <a:lvl1pPr marL="1440180" indent="-1440180" algn="l" defTabSz="1920240" rtl="0" eaLnBrk="1" latinLnBrk="0" hangingPunct="1">
              <a:spcBef>
                <a:spcPts val="4200"/>
              </a:spcBef>
              <a:spcAft>
                <a:spcPts val="0"/>
              </a:spcAft>
              <a:buClr>
                <a:schemeClr val="accent1"/>
              </a:buClr>
              <a:buSzPct val="80000"/>
              <a:buFont typeface="Wingdings 3" charset="2"/>
              <a:buChar char=""/>
              <a:defRPr sz="8400" b="0" i="0" kern="1200">
                <a:solidFill>
                  <a:schemeClr val="tx1"/>
                </a:solidFill>
                <a:latin typeface="+mj-lt"/>
                <a:ea typeface="+mj-ea"/>
                <a:cs typeface="+mj-cs"/>
              </a:defRPr>
            </a:lvl1pPr>
            <a:lvl2pPr marL="3120390" indent="-1200150" algn="l" defTabSz="1920240" rtl="0" eaLnBrk="1" latinLnBrk="0" hangingPunct="1">
              <a:spcBef>
                <a:spcPts val="4200"/>
              </a:spcBef>
              <a:spcAft>
                <a:spcPts val="0"/>
              </a:spcAft>
              <a:buClr>
                <a:schemeClr val="accent1"/>
              </a:buClr>
              <a:buSzPct val="80000"/>
              <a:buFont typeface="Wingdings 3" charset="2"/>
              <a:buChar char=""/>
              <a:defRPr sz="7560" b="0" i="0" kern="1200">
                <a:solidFill>
                  <a:schemeClr val="tx1"/>
                </a:solidFill>
                <a:latin typeface="+mj-lt"/>
                <a:ea typeface="+mj-ea"/>
                <a:cs typeface="+mj-cs"/>
              </a:defRPr>
            </a:lvl2pPr>
            <a:lvl3pPr marL="4800600" indent="-960120" algn="l" defTabSz="1920240" rtl="0" eaLnBrk="1" latinLnBrk="0" hangingPunct="1">
              <a:spcBef>
                <a:spcPts val="4200"/>
              </a:spcBef>
              <a:spcAft>
                <a:spcPts val="0"/>
              </a:spcAft>
              <a:buClr>
                <a:schemeClr val="accent1"/>
              </a:buClr>
              <a:buSzPct val="80000"/>
              <a:buFont typeface="Wingdings 3" charset="2"/>
              <a:buChar char=""/>
              <a:defRPr sz="6720" b="0" i="0" kern="1200">
                <a:solidFill>
                  <a:schemeClr val="tx1"/>
                </a:solidFill>
                <a:latin typeface="+mj-lt"/>
                <a:ea typeface="+mj-ea"/>
                <a:cs typeface="+mj-cs"/>
              </a:defRPr>
            </a:lvl3pPr>
            <a:lvl4pPr marL="67208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4pPr>
            <a:lvl5pPr marL="864108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5pPr>
            <a:lvl6pPr marL="1056132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6pPr>
            <a:lvl7pPr marL="1248156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7pPr>
            <a:lvl8pPr marL="1440180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8pPr>
            <a:lvl9pPr marL="16322040" indent="-960120" algn="l" defTabSz="1920240" rtl="0" eaLnBrk="1" latinLnBrk="0" hangingPunct="1">
              <a:spcBef>
                <a:spcPts val="4200"/>
              </a:spcBef>
              <a:spcAft>
                <a:spcPts val="0"/>
              </a:spcAft>
              <a:buClr>
                <a:schemeClr val="accent1"/>
              </a:buClr>
              <a:buSzPct val="80000"/>
              <a:buFont typeface="Wingdings 3" charset="2"/>
              <a:buChar char=""/>
              <a:defRPr sz="5880" b="0" i="0" kern="1200">
                <a:solidFill>
                  <a:schemeClr val="tx1"/>
                </a:solidFill>
                <a:latin typeface="+mj-lt"/>
                <a:ea typeface="+mj-ea"/>
                <a:cs typeface="+mj-cs"/>
              </a:defRPr>
            </a:lvl9pPr>
          </a:lstStyle>
          <a:p>
            <a:pPr marL="0" indent="0" algn="just">
              <a:spcBef>
                <a:spcPts val="428"/>
              </a:spcBef>
              <a:buClr>
                <a:schemeClr val="tx1"/>
              </a:buClr>
              <a:buNone/>
            </a:pPr>
            <a:r>
              <a:rPr lang="en-US" sz="2400" dirty="0" smtClean="0">
                <a:latin typeface="Arial" panose="020B0604020202020204" pitchFamily="34" charset="0"/>
                <a:cs typeface="Arial" panose="020B0604020202020204" pitchFamily="34" charset="0"/>
              </a:rPr>
              <a:t>- Ice edge error in the Southern Hemisphere is comparable to this</a:t>
            </a:r>
          </a:p>
          <a:p>
            <a:pPr marL="0" indent="0" algn="just">
              <a:spcBef>
                <a:spcPts val="428"/>
              </a:spcBef>
              <a:buClr>
                <a:schemeClr val="tx1"/>
              </a:buClr>
              <a:buNone/>
            </a:pPr>
            <a:r>
              <a:rPr lang="en-US" sz="2400" dirty="0" smtClean="0">
                <a:latin typeface="Arial" panose="020B0604020202020204" pitchFamily="34" charset="0"/>
                <a:cs typeface="Arial" panose="020B0604020202020204" pitchFamily="34" charset="0"/>
              </a:rPr>
              <a:t> Northern Hemisphere error </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5127170" y="3569629"/>
            <a:ext cx="17478439" cy="1617619"/>
          </a:xfrm>
          <a:prstGeom prst="rect">
            <a:avLst/>
          </a:prstGeom>
        </p:spPr>
        <p:txBody>
          <a:bodyPr wrap="square">
            <a:spAutoFit/>
          </a:bodyPr>
          <a:lstStyle/>
          <a:p>
            <a:pPr algn="ctr"/>
            <a:r>
              <a:rPr lang="en-US" sz="2400" b="1" dirty="0" smtClean="0">
                <a:solidFill>
                  <a:srgbClr val="FFFF00"/>
                </a:solidFill>
                <a:latin typeface="Arial" panose="020B0604020202020204" pitchFamily="34" charset="0"/>
                <a:cs typeface="Arial" panose="020B0604020202020204" pitchFamily="34" charset="0"/>
              </a:rPr>
              <a:t>GOFS 3.1 Ice Prediction </a:t>
            </a:r>
            <a:endParaRPr lang="en-US" sz="2400" b="1" dirty="0">
              <a:solidFill>
                <a:srgbClr val="FFFF00"/>
              </a:solidFill>
              <a:latin typeface="Arial" panose="020B0604020202020204" pitchFamily="34" charset="0"/>
              <a:cs typeface="Arial" panose="020B0604020202020204" pitchFamily="34" charset="0"/>
            </a:endParaRPr>
          </a:p>
          <a:p>
            <a:pPr algn="ctr"/>
            <a:r>
              <a:rPr lang="en-US" sz="2400" b="1" dirty="0">
                <a:solidFill>
                  <a:srgbClr val="FFFF00"/>
                </a:solidFill>
                <a:latin typeface="Arial" panose="020B0604020202020204" pitchFamily="34" charset="0"/>
                <a:cs typeface="Arial" panose="020B0604020202020204" pitchFamily="34" charset="0"/>
              </a:rPr>
              <a:t>for the </a:t>
            </a:r>
            <a:r>
              <a:rPr lang="en-US" sz="2400" b="1" dirty="0" smtClean="0">
                <a:solidFill>
                  <a:srgbClr val="FFFF00"/>
                </a:solidFill>
                <a:latin typeface="Arial" panose="020B0604020202020204" pitchFamily="34" charset="0"/>
                <a:cs typeface="Arial" panose="020B0604020202020204" pitchFamily="34" charset="0"/>
              </a:rPr>
              <a:t>Northern </a:t>
            </a:r>
            <a:r>
              <a:rPr lang="en-US" sz="2400" b="1" dirty="0">
                <a:solidFill>
                  <a:srgbClr val="FFFF00"/>
                </a:solidFill>
                <a:latin typeface="Arial" panose="020B0604020202020204" pitchFamily="34" charset="0"/>
                <a:cs typeface="Arial" panose="020B0604020202020204" pitchFamily="34" charset="0"/>
              </a:rPr>
              <a:t>Hemisphere</a:t>
            </a:r>
          </a:p>
          <a:p>
            <a:pPr algn="ctr"/>
            <a:r>
              <a:rPr lang="en-US" sz="2400" b="1" dirty="0">
                <a:latin typeface="Arial" panose="020B0604020202020204" pitchFamily="34" charset="0"/>
                <a:cs typeface="Arial" panose="020B0604020202020204" pitchFamily="34" charset="0"/>
              </a:rPr>
              <a:t>Ice concentration (%) – left</a:t>
            </a:r>
          </a:p>
          <a:p>
            <a:pPr algn="ctr"/>
            <a:r>
              <a:rPr lang="en-US" sz="2400" b="1" dirty="0">
                <a:latin typeface="Arial" panose="020B0604020202020204" pitchFamily="34" charset="0"/>
                <a:cs typeface="Arial" panose="020B0604020202020204" pitchFamily="34" charset="0"/>
              </a:rPr>
              <a:t>Ice thickness (meters) – </a:t>
            </a:r>
            <a:r>
              <a:rPr lang="en-US" sz="2400" b="1" dirty="0" smtClean="0">
                <a:latin typeface="Arial" panose="020B0604020202020204" pitchFamily="34" charset="0"/>
                <a:cs typeface="Arial" panose="020B0604020202020204" pitchFamily="34" charset="0"/>
              </a:rPr>
              <a:t>right</a:t>
            </a:r>
            <a:endParaRPr lang="en-US" sz="24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6325" y="5251059"/>
            <a:ext cx="3876675" cy="3489008"/>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10201" y="5253009"/>
            <a:ext cx="3876675" cy="3489008"/>
          </a:xfrm>
          <a:prstGeom prst="rect">
            <a:avLst/>
          </a:prstGeom>
        </p:spPr>
      </p:pic>
      <p:pic>
        <p:nvPicPr>
          <p:cNvPr id="48"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11956" y="21100910"/>
            <a:ext cx="50927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 name="Rectangle 38"/>
          <p:cNvSpPr>
            <a:spLocks noChangeArrowheads="1"/>
          </p:cNvSpPr>
          <p:nvPr/>
        </p:nvSpPr>
        <p:spPr bwMode="auto">
          <a:xfrm>
            <a:off x="34403296" y="20446761"/>
            <a:ext cx="1065213" cy="400050"/>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dirty="0">
                <a:solidFill>
                  <a:srgbClr val="FFFF00"/>
                </a:solidFill>
              </a:rPr>
              <a:t>MODIS</a:t>
            </a:r>
          </a:p>
        </p:txBody>
      </p:sp>
      <p:sp>
        <p:nvSpPr>
          <p:cNvPr id="50" name="TextBox 37"/>
          <p:cNvSpPr txBox="1">
            <a:spLocks noChangeArrowheads="1"/>
          </p:cNvSpPr>
          <p:nvPr/>
        </p:nvSpPr>
        <p:spPr bwMode="auto">
          <a:xfrm>
            <a:off x="30911956" y="20357916"/>
            <a:ext cx="2789697" cy="707886"/>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dirty="0">
                <a:solidFill>
                  <a:srgbClr val="FFFF00"/>
                </a:solidFill>
                <a:latin typeface="Arial" panose="020B0604020202020204" pitchFamily="34" charset="0"/>
                <a:cs typeface="Arial" panose="020B0604020202020204" pitchFamily="34" charset="0"/>
              </a:rPr>
              <a:t>ACNFS opening</a:t>
            </a:r>
          </a:p>
          <a:p>
            <a:pPr algn="ctr">
              <a:spcBef>
                <a:spcPct val="0"/>
              </a:spcBef>
              <a:buFontTx/>
              <a:buNone/>
            </a:pPr>
            <a:r>
              <a:rPr lang="en-US" altLang="en-US" sz="2000" b="1" dirty="0">
                <a:solidFill>
                  <a:srgbClr val="FFFF00"/>
                </a:solidFill>
                <a:latin typeface="Arial" panose="020B0604020202020204" pitchFamily="34" charset="0"/>
                <a:cs typeface="Arial" panose="020B0604020202020204" pitchFamily="34" charset="0"/>
              </a:rPr>
              <a:t>rate product</a:t>
            </a:r>
          </a:p>
        </p:txBody>
      </p:sp>
      <p:sp>
        <p:nvSpPr>
          <p:cNvPr id="51" name="TextBox 39"/>
          <p:cNvSpPr txBox="1">
            <a:spLocks noChangeArrowheads="1"/>
          </p:cNvSpPr>
          <p:nvPr/>
        </p:nvSpPr>
        <p:spPr bwMode="auto">
          <a:xfrm>
            <a:off x="30911956" y="23879850"/>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dirty="0">
                <a:solidFill>
                  <a:schemeClr val="bg1"/>
                </a:solidFill>
              </a:rPr>
              <a:t>1 Jan 2014</a:t>
            </a:r>
          </a:p>
        </p:txBody>
      </p:sp>
      <p:graphicFrame>
        <p:nvGraphicFramePr>
          <p:cNvPr id="52" name="Table 51"/>
          <p:cNvGraphicFramePr>
            <a:graphicFrameLocks noGrp="1"/>
          </p:cNvGraphicFramePr>
          <p:nvPr>
            <p:extLst>
              <p:ext uri="{D42A27DB-BD31-4B8C-83A1-F6EECF244321}">
                <p14:modId xmlns:p14="http://schemas.microsoft.com/office/powerpoint/2010/main" val="4145425621"/>
              </p:ext>
            </p:extLst>
          </p:nvPr>
        </p:nvGraphicFramePr>
        <p:xfrm>
          <a:off x="30945976" y="24603110"/>
          <a:ext cx="5070475" cy="2372949"/>
        </p:xfrm>
        <a:graphic>
          <a:graphicData uri="http://schemas.openxmlformats.org/drawingml/2006/table">
            <a:tbl>
              <a:tblPr firstRow="1" bandRow="1">
                <a:tableStyleId>{073A0DAA-6AF3-43AB-8588-CEC1D06C72B9}</a:tableStyleId>
              </a:tblPr>
              <a:tblGrid>
                <a:gridCol w="1267619"/>
                <a:gridCol w="973355"/>
                <a:gridCol w="461543"/>
                <a:gridCol w="461544"/>
                <a:gridCol w="461544"/>
                <a:gridCol w="461543"/>
                <a:gridCol w="983327"/>
              </a:tblGrid>
              <a:tr h="285234">
                <a:tc rowSpan="2">
                  <a:txBody>
                    <a:bodyPr/>
                    <a:lstStyle/>
                    <a:p>
                      <a:pPr algn="ctr"/>
                      <a:endParaRPr lang="en-US" sz="900" dirty="0" smtClean="0"/>
                    </a:p>
                    <a:p>
                      <a:pPr algn="ctr"/>
                      <a:r>
                        <a:rPr lang="en-US" sz="1400" b="1" u="sng" dirty="0" smtClean="0">
                          <a:solidFill>
                            <a:schemeClr val="tx1"/>
                          </a:solidFill>
                        </a:rPr>
                        <a:t>Fractures</a:t>
                      </a:r>
                      <a:endParaRPr lang="en-US" sz="1400" b="1" u="sng" dirty="0">
                        <a:solidFill>
                          <a:schemeClr val="tx1"/>
                        </a:solidFill>
                      </a:endParaRPr>
                    </a:p>
                  </a:txBody>
                  <a:tcPr marL="91441" marR="91441" marT="45732" marB="45732">
                    <a:solidFill>
                      <a:schemeClr val="bg1">
                        <a:lumMod val="85000"/>
                      </a:schemeClr>
                    </a:solidFill>
                  </a:tcPr>
                </a:tc>
                <a:tc rowSpan="2">
                  <a:txBody>
                    <a:bodyPr/>
                    <a:lstStyle/>
                    <a:p>
                      <a:pPr algn="ctr"/>
                      <a:endParaRPr lang="en-US" sz="900" dirty="0" smtClean="0"/>
                    </a:p>
                    <a:p>
                      <a:pPr algn="ctr"/>
                      <a:endParaRPr lang="en-US" sz="1100" dirty="0" smtClean="0"/>
                    </a:p>
                    <a:p>
                      <a:pPr algn="ctr"/>
                      <a:endParaRPr lang="en-US" sz="1100" dirty="0" smtClean="0"/>
                    </a:p>
                    <a:p>
                      <a:pPr algn="ctr"/>
                      <a:r>
                        <a:rPr lang="en-US" sz="1100" dirty="0" smtClean="0">
                          <a:solidFill>
                            <a:schemeClr val="tx1"/>
                          </a:solidFill>
                        </a:rPr>
                        <a:t>MATCH</a:t>
                      </a:r>
                      <a:endParaRPr lang="en-US" sz="1100" dirty="0">
                        <a:solidFill>
                          <a:schemeClr val="tx1"/>
                        </a:solidFill>
                      </a:endParaRPr>
                    </a:p>
                  </a:txBody>
                  <a:tcPr marL="91441" marR="91441" marT="45732" marB="45732">
                    <a:solidFill>
                      <a:schemeClr val="bg1">
                        <a:lumMod val="85000"/>
                      </a:schemeClr>
                    </a:solidFill>
                  </a:tcPr>
                </a:tc>
                <a:tc gridSpan="4">
                  <a:txBody>
                    <a:bodyPr/>
                    <a:lstStyle/>
                    <a:p>
                      <a:pPr algn="ctr"/>
                      <a:r>
                        <a:rPr lang="en-US" sz="1100" dirty="0" smtClean="0">
                          <a:solidFill>
                            <a:schemeClr val="tx1"/>
                          </a:solidFill>
                        </a:rPr>
                        <a:t>Possible</a:t>
                      </a:r>
                      <a:r>
                        <a:rPr lang="en-US" sz="1100" baseline="0" dirty="0" smtClean="0">
                          <a:solidFill>
                            <a:schemeClr val="tx1"/>
                          </a:solidFill>
                        </a:rPr>
                        <a:t> Matches</a:t>
                      </a:r>
                      <a:endParaRPr lang="en-US" sz="1100" dirty="0">
                        <a:solidFill>
                          <a:schemeClr val="tx1"/>
                        </a:solidFill>
                      </a:endParaRPr>
                    </a:p>
                  </a:txBody>
                  <a:tcPr marL="91441" marR="91441" marT="45732" marB="45732">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endParaRPr lang="en-US" sz="900" dirty="0" smtClean="0"/>
                    </a:p>
                    <a:p>
                      <a:pPr algn="ctr"/>
                      <a:endParaRPr lang="en-US" sz="900" dirty="0" smtClean="0"/>
                    </a:p>
                    <a:p>
                      <a:pPr algn="ctr"/>
                      <a:endParaRPr lang="en-US" sz="900" dirty="0" smtClean="0"/>
                    </a:p>
                    <a:p>
                      <a:pPr algn="ctr"/>
                      <a:r>
                        <a:rPr lang="en-US" sz="1100" dirty="0" smtClean="0">
                          <a:solidFill>
                            <a:schemeClr val="tx1"/>
                          </a:solidFill>
                        </a:rPr>
                        <a:t>MISS</a:t>
                      </a:r>
                      <a:endParaRPr lang="en-US" sz="1100" dirty="0">
                        <a:solidFill>
                          <a:schemeClr val="tx1"/>
                        </a:solidFill>
                      </a:endParaRPr>
                    </a:p>
                  </a:txBody>
                  <a:tcPr marL="91441" marR="91441" marT="45732" marB="45732">
                    <a:solidFill>
                      <a:schemeClr val="bg1">
                        <a:lumMod val="85000"/>
                      </a:schemeClr>
                    </a:solidFill>
                  </a:tcPr>
                </a:tc>
              </a:tr>
              <a:tr h="446478">
                <a:tc vMerge="1">
                  <a:txBody>
                    <a:bodyPr/>
                    <a:lstStyle/>
                    <a:p>
                      <a:endParaRPr lang="en-US"/>
                    </a:p>
                  </a:txBody>
                  <a:tcPr/>
                </a:tc>
                <a:tc vMerge="1">
                  <a:txBody>
                    <a:bodyPr/>
                    <a:lstStyle/>
                    <a:p>
                      <a:endParaRPr lang="en-US"/>
                    </a:p>
                  </a:txBody>
                  <a:tcPr/>
                </a:tc>
                <a:tc>
                  <a:txBody>
                    <a:bodyPr/>
                    <a:lstStyle/>
                    <a:p>
                      <a:pPr algn="ctr"/>
                      <a:r>
                        <a:rPr lang="en-US" sz="1000" dirty="0" smtClean="0"/>
                        <a:t>Off-set</a:t>
                      </a:r>
                      <a:endParaRPr lang="en-US" sz="1000" dirty="0"/>
                    </a:p>
                  </a:txBody>
                  <a:tcPr marL="91441" marR="91441" marT="45732" marB="45732"/>
                </a:tc>
                <a:tc>
                  <a:txBody>
                    <a:bodyPr/>
                    <a:lstStyle/>
                    <a:p>
                      <a:pPr algn="ctr"/>
                      <a:r>
                        <a:rPr lang="en-US" sz="900" dirty="0" smtClean="0"/>
                        <a:t>Part </a:t>
                      </a:r>
                      <a:r>
                        <a:rPr lang="en-US" sz="900" dirty="0" err="1" smtClean="0"/>
                        <a:t>cov</a:t>
                      </a:r>
                      <a:endParaRPr lang="en-US" sz="900" dirty="0"/>
                    </a:p>
                  </a:txBody>
                  <a:tcPr marL="91441" marR="91441" marT="45732" marB="45732"/>
                </a:tc>
                <a:tc>
                  <a:txBody>
                    <a:bodyPr/>
                    <a:lstStyle/>
                    <a:p>
                      <a:pPr algn="ctr"/>
                      <a:r>
                        <a:rPr lang="en-US" sz="1000" dirty="0" smtClean="0"/>
                        <a:t>Sub-set</a:t>
                      </a:r>
                      <a:endParaRPr lang="en-US" sz="1000" dirty="0"/>
                    </a:p>
                  </a:txBody>
                  <a:tcPr marL="91441" marR="91441" marT="45732" marB="45732"/>
                </a:tc>
                <a:tc>
                  <a:txBody>
                    <a:bodyPr/>
                    <a:lstStyle/>
                    <a:p>
                      <a:pPr algn="ctr"/>
                      <a:r>
                        <a:rPr lang="en-US" sz="800" dirty="0" smtClean="0"/>
                        <a:t>Weak </a:t>
                      </a:r>
                      <a:r>
                        <a:rPr lang="en-US" sz="800" dirty="0" err="1" smtClean="0"/>
                        <a:t>Fract</a:t>
                      </a:r>
                      <a:endParaRPr lang="en-US" sz="800" dirty="0"/>
                    </a:p>
                  </a:txBody>
                  <a:tcPr marL="91441" marR="91441" marT="45732" marB="45732"/>
                </a:tc>
                <a:tc vMerge="1">
                  <a:txBody>
                    <a:bodyPr/>
                    <a:lstStyle/>
                    <a:p>
                      <a:endParaRPr lang="en-US"/>
                    </a:p>
                  </a:txBody>
                  <a:tcPr/>
                </a:tc>
              </a:tr>
              <a:tr h="259103">
                <a:tc rowSpan="2">
                  <a:txBody>
                    <a:bodyPr/>
                    <a:lstStyle/>
                    <a:p>
                      <a:pPr algn="ctr"/>
                      <a:endParaRPr lang="en-US" sz="900" dirty="0" smtClean="0"/>
                    </a:p>
                    <a:p>
                      <a:pPr algn="ctr"/>
                      <a:r>
                        <a:rPr lang="en-US" sz="1100" dirty="0" smtClean="0"/>
                        <a:t>ACNFS</a:t>
                      </a:r>
                      <a:endParaRPr lang="en-US" sz="1100" dirty="0"/>
                    </a:p>
                  </a:txBody>
                  <a:tcPr marL="91441" marR="91441" marT="45732" marB="45732"/>
                </a:tc>
                <a:tc rowSpan="2">
                  <a:txBody>
                    <a:bodyPr/>
                    <a:lstStyle/>
                    <a:p>
                      <a:pPr algn="ctr"/>
                      <a:endParaRPr lang="en-US" sz="1100" dirty="0" smtClean="0"/>
                    </a:p>
                    <a:p>
                      <a:pPr algn="ctr"/>
                      <a:r>
                        <a:rPr lang="en-US" sz="1100" dirty="0" smtClean="0"/>
                        <a:t>31%</a:t>
                      </a:r>
                      <a:endParaRPr lang="en-US" sz="1100" dirty="0"/>
                    </a:p>
                  </a:txBody>
                  <a:tcPr marL="91441" marR="91441" marT="45732" marB="45732"/>
                </a:tc>
                <a:tc>
                  <a:txBody>
                    <a:bodyPr/>
                    <a:lstStyle/>
                    <a:p>
                      <a:pPr algn="ctr"/>
                      <a:r>
                        <a:rPr lang="en-US" sz="1100" dirty="0" smtClean="0"/>
                        <a:t>5%</a:t>
                      </a:r>
                      <a:endParaRPr lang="en-US" sz="1100" dirty="0"/>
                    </a:p>
                  </a:txBody>
                  <a:tcPr marL="91441" marR="91441" marT="45732" marB="45732"/>
                </a:tc>
                <a:tc>
                  <a:txBody>
                    <a:bodyPr/>
                    <a:lstStyle/>
                    <a:p>
                      <a:pPr algn="ctr"/>
                      <a:r>
                        <a:rPr lang="en-US" sz="1100" dirty="0" smtClean="0"/>
                        <a:t>21%</a:t>
                      </a:r>
                      <a:endParaRPr lang="en-US" sz="1100" dirty="0"/>
                    </a:p>
                  </a:txBody>
                  <a:tcPr marL="91441" marR="91441" marT="45732" marB="45732"/>
                </a:tc>
                <a:tc>
                  <a:txBody>
                    <a:bodyPr/>
                    <a:lstStyle/>
                    <a:p>
                      <a:pPr algn="ctr"/>
                      <a:r>
                        <a:rPr lang="en-US" sz="1100" dirty="0" smtClean="0"/>
                        <a:t>22%</a:t>
                      </a:r>
                      <a:endParaRPr lang="en-US" sz="1100" dirty="0"/>
                    </a:p>
                  </a:txBody>
                  <a:tcPr marL="91441" marR="91441" marT="45732" marB="45732"/>
                </a:tc>
                <a:tc>
                  <a:txBody>
                    <a:bodyPr/>
                    <a:lstStyle/>
                    <a:p>
                      <a:pPr algn="ctr"/>
                      <a:r>
                        <a:rPr lang="en-US" sz="1100" dirty="0" smtClean="0"/>
                        <a:t>9%</a:t>
                      </a:r>
                      <a:endParaRPr lang="en-US" sz="1100" dirty="0"/>
                    </a:p>
                  </a:txBody>
                  <a:tcPr marL="91441" marR="91441" marT="45732" marB="45732"/>
                </a:tc>
                <a:tc rowSpan="2">
                  <a:txBody>
                    <a:bodyPr/>
                    <a:lstStyle/>
                    <a:p>
                      <a:pPr algn="ctr"/>
                      <a:endParaRPr lang="en-US" sz="1100" dirty="0" smtClean="0"/>
                    </a:p>
                    <a:p>
                      <a:pPr algn="ctr"/>
                      <a:r>
                        <a:rPr lang="en-US" sz="1100" dirty="0" smtClean="0"/>
                        <a:t>12%</a:t>
                      </a:r>
                      <a:endParaRPr lang="en-US" sz="1100" dirty="0"/>
                    </a:p>
                  </a:txBody>
                  <a:tcPr marL="91441" marR="91441" marT="45732" marB="45732"/>
                </a:tc>
              </a:tr>
              <a:tr h="259103">
                <a:tc vMerge="1">
                  <a:txBody>
                    <a:bodyPr/>
                    <a:lstStyle/>
                    <a:p>
                      <a:endParaRPr lang="en-US"/>
                    </a:p>
                  </a:txBody>
                  <a:tcPr/>
                </a:tc>
                <a:tc vMerge="1">
                  <a:txBody>
                    <a:bodyPr/>
                    <a:lstStyle/>
                    <a:p>
                      <a:endParaRPr lang="en-US"/>
                    </a:p>
                  </a:txBody>
                  <a:tcPr/>
                </a:tc>
                <a:tc gridSpan="4">
                  <a:txBody>
                    <a:bodyPr/>
                    <a:lstStyle/>
                    <a:p>
                      <a:pPr algn="ctr"/>
                      <a:r>
                        <a:rPr lang="en-US" sz="1100" dirty="0" smtClean="0"/>
                        <a:t>57%</a:t>
                      </a:r>
                      <a:endParaRPr lang="en-US" sz="1100" dirty="0"/>
                    </a:p>
                  </a:txBody>
                  <a:tcPr marL="91441" marR="91441" marT="45732" marB="45732"/>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259103">
                <a:tc rowSpan="2">
                  <a:txBody>
                    <a:bodyPr/>
                    <a:lstStyle/>
                    <a:p>
                      <a:pPr algn="ctr"/>
                      <a:endParaRPr lang="en-US" sz="900" dirty="0" smtClean="0"/>
                    </a:p>
                    <a:p>
                      <a:pPr algn="ctr"/>
                      <a:r>
                        <a:rPr lang="en-US" sz="1100" dirty="0" smtClean="0"/>
                        <a:t>GOFS</a:t>
                      </a:r>
                      <a:endParaRPr lang="en-US" sz="1100" dirty="0"/>
                    </a:p>
                  </a:txBody>
                  <a:tcPr marL="91441" marR="91441" marT="45732" marB="45732"/>
                </a:tc>
                <a:tc rowSpan="2">
                  <a:txBody>
                    <a:bodyPr/>
                    <a:lstStyle/>
                    <a:p>
                      <a:pPr algn="ctr"/>
                      <a:endParaRPr lang="en-US" sz="1100" dirty="0" smtClean="0"/>
                    </a:p>
                    <a:p>
                      <a:pPr algn="ctr"/>
                      <a:r>
                        <a:rPr lang="en-US" sz="1100" dirty="0" smtClean="0"/>
                        <a:t>26%</a:t>
                      </a:r>
                      <a:endParaRPr lang="en-US" sz="1100" dirty="0"/>
                    </a:p>
                  </a:txBody>
                  <a:tcPr marL="91441" marR="91441" marT="45732" marB="45732"/>
                </a:tc>
                <a:tc>
                  <a:txBody>
                    <a:bodyPr/>
                    <a:lstStyle/>
                    <a:p>
                      <a:pPr algn="ctr"/>
                      <a:r>
                        <a:rPr lang="en-US" sz="1100" dirty="0" smtClean="0"/>
                        <a:t>4%</a:t>
                      </a:r>
                      <a:endParaRPr lang="en-US" sz="1100" dirty="0"/>
                    </a:p>
                  </a:txBody>
                  <a:tcPr marL="91441" marR="91441" marT="45732" marB="45732"/>
                </a:tc>
                <a:tc>
                  <a:txBody>
                    <a:bodyPr/>
                    <a:lstStyle/>
                    <a:p>
                      <a:pPr algn="ctr"/>
                      <a:r>
                        <a:rPr lang="en-US" sz="1100" dirty="0" smtClean="0"/>
                        <a:t>21%</a:t>
                      </a:r>
                      <a:endParaRPr lang="en-US" sz="1100" dirty="0"/>
                    </a:p>
                  </a:txBody>
                  <a:tcPr marL="91441" marR="91441" marT="45732" marB="45732"/>
                </a:tc>
                <a:tc>
                  <a:txBody>
                    <a:bodyPr/>
                    <a:lstStyle/>
                    <a:p>
                      <a:pPr algn="ctr"/>
                      <a:r>
                        <a:rPr lang="en-US" sz="1100" dirty="0" smtClean="0"/>
                        <a:t>18%</a:t>
                      </a:r>
                      <a:endParaRPr lang="en-US" sz="1100" dirty="0"/>
                    </a:p>
                  </a:txBody>
                  <a:tcPr marL="91441" marR="91441" marT="45732" marB="45732"/>
                </a:tc>
                <a:tc>
                  <a:txBody>
                    <a:bodyPr/>
                    <a:lstStyle/>
                    <a:p>
                      <a:pPr algn="ctr"/>
                      <a:r>
                        <a:rPr lang="en-US" sz="1100" dirty="0" smtClean="0"/>
                        <a:t>10%</a:t>
                      </a:r>
                      <a:endParaRPr lang="en-US" sz="1100" dirty="0"/>
                    </a:p>
                  </a:txBody>
                  <a:tcPr marL="91441" marR="91441" marT="45732" marB="45732"/>
                </a:tc>
                <a:tc rowSpan="2">
                  <a:txBody>
                    <a:bodyPr/>
                    <a:lstStyle/>
                    <a:p>
                      <a:pPr algn="ctr"/>
                      <a:endParaRPr lang="en-US" sz="1100" dirty="0" smtClean="0"/>
                    </a:p>
                    <a:p>
                      <a:pPr algn="ctr"/>
                      <a:r>
                        <a:rPr lang="en-US" sz="1100" dirty="0" smtClean="0"/>
                        <a:t>21%</a:t>
                      </a:r>
                      <a:endParaRPr lang="en-US" sz="1100" dirty="0"/>
                    </a:p>
                  </a:txBody>
                  <a:tcPr marL="91441" marR="91441" marT="45732" marB="45732"/>
                </a:tc>
              </a:tr>
              <a:tr h="259103">
                <a:tc vMerge="1">
                  <a:txBody>
                    <a:bodyPr/>
                    <a:lstStyle/>
                    <a:p>
                      <a:endParaRPr lang="en-US"/>
                    </a:p>
                  </a:txBody>
                  <a:tcPr/>
                </a:tc>
                <a:tc vMerge="1">
                  <a:txBody>
                    <a:bodyPr/>
                    <a:lstStyle/>
                    <a:p>
                      <a:endParaRPr lang="en-US"/>
                    </a:p>
                  </a:txBody>
                  <a:tcPr/>
                </a:tc>
                <a:tc gridSpan="4">
                  <a:txBody>
                    <a:bodyPr/>
                    <a:lstStyle/>
                    <a:p>
                      <a:pPr algn="ctr"/>
                      <a:r>
                        <a:rPr lang="en-US" sz="1100" smtClean="0"/>
                        <a:t>53%</a:t>
                      </a:r>
                      <a:endParaRPr lang="en-US" sz="1100" dirty="0"/>
                    </a:p>
                  </a:txBody>
                  <a:tcPr marL="91441" marR="91441" marT="45732" marB="45732"/>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304880">
                <a:tc>
                  <a:txBody>
                    <a:bodyPr/>
                    <a:lstStyle/>
                    <a:p>
                      <a:pPr algn="ctr"/>
                      <a:r>
                        <a:rPr lang="en-US" sz="1400" b="1" u="sng" dirty="0" err="1" smtClean="0"/>
                        <a:t>Polynyas</a:t>
                      </a:r>
                      <a:endParaRPr lang="en-US" sz="1400" b="1" u="sng" dirty="0"/>
                    </a:p>
                  </a:txBody>
                  <a:tcPr marL="91441" marR="91441" marT="45732" marB="45732"/>
                </a:tc>
                <a:tc>
                  <a:txBody>
                    <a:bodyPr/>
                    <a:lstStyle/>
                    <a:p>
                      <a:pPr algn="ctr"/>
                      <a:endParaRPr lang="en-US" sz="1100" dirty="0"/>
                    </a:p>
                  </a:txBody>
                  <a:tcPr marL="91441" marR="91441" marT="45732" marB="45732"/>
                </a:tc>
                <a:tc gridSpan="4">
                  <a:txBody>
                    <a:bodyPr/>
                    <a:lstStyle/>
                    <a:p>
                      <a:pPr algn="ctr"/>
                      <a:endParaRPr lang="en-US" sz="1000" dirty="0"/>
                    </a:p>
                  </a:txBody>
                  <a:tcPr marL="91441" marR="91441" marT="45732" marB="45732"/>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100" dirty="0"/>
                    </a:p>
                  </a:txBody>
                  <a:tcPr marL="91441" marR="91441" marT="45732" marB="45732"/>
                </a:tc>
              </a:tr>
              <a:tr h="289195">
                <a:tc>
                  <a:txBody>
                    <a:bodyPr/>
                    <a:lstStyle/>
                    <a:p>
                      <a:pPr algn="ctr"/>
                      <a:r>
                        <a:rPr lang="en-US" sz="1100" dirty="0" smtClean="0"/>
                        <a:t>ACNFS</a:t>
                      </a:r>
                      <a:endParaRPr lang="en-US" sz="1100" dirty="0"/>
                    </a:p>
                  </a:txBody>
                  <a:tcPr marL="91441" marR="91441" marT="45732" marB="45732"/>
                </a:tc>
                <a:tc>
                  <a:txBody>
                    <a:bodyPr/>
                    <a:lstStyle/>
                    <a:p>
                      <a:pPr algn="ctr"/>
                      <a:r>
                        <a:rPr lang="en-US" sz="1100" dirty="0" smtClean="0"/>
                        <a:t>68%</a:t>
                      </a:r>
                      <a:endParaRPr lang="en-US" sz="1100" dirty="0"/>
                    </a:p>
                  </a:txBody>
                  <a:tcPr marL="91441" marR="91441" marT="45732" marB="45732"/>
                </a:tc>
                <a:tc gridSpan="4">
                  <a:txBody>
                    <a:bodyPr/>
                    <a:lstStyle/>
                    <a:p>
                      <a:pPr algn="ctr"/>
                      <a:r>
                        <a:rPr lang="en-US" sz="1100" dirty="0" smtClean="0"/>
                        <a:t>24%</a:t>
                      </a:r>
                      <a:endParaRPr lang="en-US" sz="1100" dirty="0"/>
                    </a:p>
                  </a:txBody>
                  <a:tcPr marL="91441" marR="91441" marT="45732" marB="45732"/>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100" dirty="0" smtClean="0"/>
                        <a:t>8%</a:t>
                      </a:r>
                      <a:endParaRPr lang="en-US" sz="1100" dirty="0"/>
                    </a:p>
                  </a:txBody>
                  <a:tcPr marL="91441" marR="91441" marT="45732" marB="45732"/>
                </a:tc>
              </a:tr>
            </a:tbl>
          </a:graphicData>
        </a:graphic>
      </p:graphicFrame>
      <p:sp>
        <p:nvSpPr>
          <p:cNvPr id="11" name="Rectangle 10"/>
          <p:cNvSpPr/>
          <p:nvPr/>
        </p:nvSpPr>
        <p:spPr>
          <a:xfrm>
            <a:off x="20132280" y="21216826"/>
            <a:ext cx="11094552" cy="3585597"/>
          </a:xfrm>
          <a:prstGeom prst="rect">
            <a:avLst/>
          </a:prstGeom>
        </p:spPr>
        <p:txBody>
          <a:bodyPr wrap="square">
            <a:spAutoFit/>
          </a:bodyPr>
          <a:lstStyle/>
          <a:p>
            <a:pPr marL="342900" indent="-342900">
              <a:spcBef>
                <a:spcPts val="658"/>
              </a:spcBef>
              <a:buFont typeface="Arial" panose="020B0604020202020204" pitchFamily="34" charset="0"/>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2400" dirty="0" smtClean="0">
                <a:latin typeface="Arial" charset="0"/>
                <a:cs typeface="Arial" charset="0"/>
              </a:rPr>
              <a:t>Validated ACNFS/GOFS 3.1 </a:t>
            </a:r>
            <a:r>
              <a:rPr lang="en-US" sz="2400" dirty="0">
                <a:latin typeface="Arial" charset="0"/>
                <a:cs typeface="Arial" charset="0"/>
              </a:rPr>
              <a:t>ability </a:t>
            </a:r>
            <a:r>
              <a:rPr lang="en-US" sz="2400" dirty="0" smtClean="0">
                <a:latin typeface="Arial" charset="0"/>
                <a:cs typeface="Arial" charset="0"/>
              </a:rPr>
              <a:t>to </a:t>
            </a:r>
            <a:r>
              <a:rPr lang="en-US" sz="2400" dirty="0" err="1" smtClean="0">
                <a:latin typeface="Arial" charset="0"/>
                <a:cs typeface="Arial" charset="0"/>
              </a:rPr>
              <a:t>nowcast</a:t>
            </a:r>
            <a:r>
              <a:rPr lang="en-US" sz="2400" dirty="0" smtClean="0">
                <a:latin typeface="Arial" charset="0"/>
                <a:cs typeface="Arial" charset="0"/>
              </a:rPr>
              <a:t>/forecast a Fractures, Leads </a:t>
            </a:r>
          </a:p>
          <a:p>
            <a:pPr>
              <a:spcBef>
                <a:spcPts val="658"/>
              </a:spcBef>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2400" dirty="0" smtClean="0">
                <a:latin typeface="Arial" charset="0"/>
                <a:cs typeface="Arial" charset="0"/>
              </a:rPr>
              <a:t>		And Polynyas (FLAP)-like product</a:t>
            </a:r>
            <a:endParaRPr lang="en-US" sz="2400" dirty="0">
              <a:latin typeface="Arial" charset="0"/>
              <a:cs typeface="Arial" charset="0"/>
            </a:endParaRPr>
          </a:p>
          <a:p>
            <a:pPr marL="342900" indent="-342900">
              <a:spcBef>
                <a:spcPts val="658"/>
              </a:spcBef>
              <a:buFont typeface="Arial" panose="020B0604020202020204" pitchFamily="34" charset="0"/>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2400" dirty="0" smtClean="0">
                <a:latin typeface="Arial" charset="0"/>
                <a:cs typeface="Arial" charset="0"/>
              </a:rPr>
              <a:t>Compared ACNFS/GOFS 3.1 </a:t>
            </a:r>
            <a:r>
              <a:rPr lang="en-US" sz="2400" dirty="0">
                <a:latin typeface="Arial" charset="0"/>
                <a:cs typeface="Arial" charset="0"/>
              </a:rPr>
              <a:t>output vs MODIS imagery </a:t>
            </a:r>
          </a:p>
          <a:p>
            <a:pPr marL="342900" indent="-342900">
              <a:spcBef>
                <a:spcPts val="658"/>
              </a:spcBef>
              <a:buFont typeface="Arial" panose="020B0604020202020204" pitchFamily="34" charset="0"/>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2400" dirty="0" smtClean="0">
                <a:latin typeface="Arial" charset="0"/>
                <a:cs typeface="Arial" charset="0"/>
              </a:rPr>
              <a:t>Compared ACNFS/GOFS 3.1 </a:t>
            </a:r>
            <a:r>
              <a:rPr lang="en-US" sz="2400" dirty="0">
                <a:latin typeface="Arial" charset="0"/>
                <a:cs typeface="Arial" charset="0"/>
              </a:rPr>
              <a:t>opening rate to the NIC’s FLAP messages.</a:t>
            </a:r>
          </a:p>
          <a:p>
            <a:pPr marL="342900" indent="-342900">
              <a:spcBef>
                <a:spcPts val="658"/>
              </a:spcBef>
              <a:buFont typeface="Arial" panose="020B0604020202020204" pitchFamily="34" charset="0"/>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2400" dirty="0" smtClean="0">
                <a:latin typeface="Arial" charset="0"/>
                <a:cs typeface="Arial" charset="0"/>
              </a:rPr>
              <a:t>In </a:t>
            </a:r>
            <a:r>
              <a:rPr lang="en-US" sz="2400" dirty="0">
                <a:latin typeface="Arial" charset="0"/>
                <a:cs typeface="Arial" charset="0"/>
              </a:rPr>
              <a:t>both ACNFS </a:t>
            </a:r>
            <a:r>
              <a:rPr lang="en-US" sz="2400" dirty="0" smtClean="0">
                <a:latin typeface="Arial" charset="0"/>
                <a:cs typeface="Arial" charset="0"/>
              </a:rPr>
              <a:t>and GOFS between 80-90</a:t>
            </a:r>
            <a:r>
              <a:rPr lang="en-US" sz="2400" dirty="0">
                <a:latin typeface="Arial" charset="0"/>
                <a:cs typeface="Arial" charset="0"/>
              </a:rPr>
              <a:t>% of fractures (Match + Possible Matches) were </a:t>
            </a:r>
            <a:r>
              <a:rPr lang="en-US" sz="2400" dirty="0" smtClean="0">
                <a:latin typeface="Arial" charset="0"/>
                <a:cs typeface="Arial" charset="0"/>
              </a:rPr>
              <a:t>identified and 90% of polynyas were identified in ACNFS</a:t>
            </a:r>
            <a:endParaRPr lang="en-US" sz="2400" dirty="0">
              <a:latin typeface="Arial" charset="0"/>
              <a:cs typeface="Arial" charset="0"/>
            </a:endParaRPr>
          </a:p>
          <a:p>
            <a:pPr marL="342900" indent="-342900">
              <a:spcBef>
                <a:spcPts val="658"/>
              </a:spcBef>
              <a:buFont typeface="Arial" panose="020B0604020202020204" pitchFamily="34" charset="0"/>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2400" dirty="0" smtClean="0">
                <a:latin typeface="Arial" charset="0"/>
                <a:cs typeface="Arial" charset="0"/>
              </a:rPr>
              <a:t>Operational testing completed June 2015 </a:t>
            </a:r>
          </a:p>
          <a:p>
            <a:pPr>
              <a:spcBef>
                <a:spcPts val="658"/>
              </a:spcBef>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2400" dirty="0">
                <a:latin typeface="Arial" charset="0"/>
                <a:cs typeface="Arial" charset="0"/>
              </a:rPr>
              <a:t>	</a:t>
            </a:r>
            <a:r>
              <a:rPr lang="en-US" sz="2400" dirty="0" smtClean="0">
                <a:latin typeface="Arial" charset="0"/>
                <a:cs typeface="Arial" charset="0"/>
              </a:rPr>
              <a:t>	by NIC.</a:t>
            </a:r>
          </a:p>
        </p:txBody>
      </p:sp>
      <p:sp>
        <p:nvSpPr>
          <p:cNvPr id="12" name="Rectangle 11"/>
          <p:cNvSpPr/>
          <p:nvPr/>
        </p:nvSpPr>
        <p:spPr>
          <a:xfrm>
            <a:off x="16161151" y="20591631"/>
            <a:ext cx="18288000" cy="461665"/>
          </a:xfrm>
          <a:prstGeom prst="rect">
            <a:avLst/>
          </a:prstGeom>
        </p:spPr>
        <p:txBody>
          <a:bodyPr>
            <a:spAutoFit/>
          </a:bodyPr>
          <a:lstStyle/>
          <a:p>
            <a:pPr algn="ctr"/>
            <a:r>
              <a:rPr lang="en-US" sz="2400" dirty="0" smtClean="0">
                <a:solidFill>
                  <a:srgbClr val="FFFF00"/>
                </a:solidFill>
                <a:latin typeface="Arial" panose="020B0604020202020204" pitchFamily="34" charset="0"/>
                <a:cs typeface="Arial" panose="020B0604020202020204" pitchFamily="34" charset="0"/>
              </a:rPr>
              <a:t>New</a:t>
            </a:r>
            <a:r>
              <a:rPr lang="en-US" sz="2400" b="1" dirty="0" smtClean="0">
                <a:solidFill>
                  <a:srgbClr val="FFFF00"/>
                </a:solidFill>
                <a:latin typeface="Arial" panose="020B0604020202020204" pitchFamily="34" charset="0"/>
                <a:cs typeface="Arial" panose="020B0604020202020204" pitchFamily="34" charset="0"/>
              </a:rPr>
              <a:t> Products Requested from Ice Forecasting System</a:t>
            </a:r>
            <a:endParaRPr lang="en-US" sz="2400" b="1" dirty="0">
              <a:solidFill>
                <a:srgbClr val="FFFF00"/>
              </a:solidFill>
              <a:latin typeface="Arial" panose="020B0604020202020204" pitchFamily="34" charset="0"/>
              <a:cs typeface="Arial" panose="020B0604020202020204" pitchFamily="34" charset="0"/>
            </a:endParaRPr>
          </a:p>
        </p:txBody>
      </p:sp>
      <p:sp>
        <p:nvSpPr>
          <p:cNvPr id="56" name="TextBox 3"/>
          <p:cNvSpPr txBox="1">
            <a:spLocks noChangeArrowheads="1"/>
          </p:cNvSpPr>
          <p:nvPr/>
        </p:nvSpPr>
        <p:spPr bwMode="auto">
          <a:xfrm>
            <a:off x="22407845" y="24772071"/>
            <a:ext cx="4222955" cy="707886"/>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dirty="0" smtClean="0">
                <a:solidFill>
                  <a:srgbClr val="FFFF00"/>
                </a:solidFill>
                <a:latin typeface="Arial" panose="020B0604020202020204" pitchFamily="34" charset="0"/>
                <a:cs typeface="Arial" panose="020B0604020202020204" pitchFamily="34" charset="0"/>
              </a:rPr>
              <a:t>Forecasting FLAPS products -green </a:t>
            </a:r>
            <a:r>
              <a:rPr lang="en-US" altLang="en-US" sz="2000" b="1" dirty="0">
                <a:solidFill>
                  <a:srgbClr val="FFFF00"/>
                </a:solidFill>
                <a:latin typeface="Arial" panose="020B0604020202020204" pitchFamily="34" charset="0"/>
                <a:cs typeface="Arial" panose="020B0604020202020204" pitchFamily="34" charset="0"/>
              </a:rPr>
              <a:t>indicates FLAP areas</a:t>
            </a:r>
          </a:p>
        </p:txBody>
      </p:sp>
      <p:grpSp>
        <p:nvGrpSpPr>
          <p:cNvPr id="57" name="Group 40"/>
          <p:cNvGrpSpPr>
            <a:grpSpLocks/>
          </p:cNvGrpSpPr>
          <p:nvPr/>
        </p:nvGrpSpPr>
        <p:grpSpPr bwMode="auto">
          <a:xfrm>
            <a:off x="22815616" y="25435749"/>
            <a:ext cx="3488105" cy="1428750"/>
            <a:chOff x="782638" y="1901825"/>
            <a:chExt cx="6348412" cy="3675063"/>
          </a:xfrm>
        </p:grpSpPr>
        <p:pic>
          <p:nvPicPr>
            <p:cNvPr id="5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9225" y="1901825"/>
              <a:ext cx="28987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7125" y="4718050"/>
              <a:ext cx="219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4773613"/>
              <a:ext cx="219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9438" y="4900613"/>
              <a:ext cx="219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2725" y="4956175"/>
              <a:ext cx="219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725" y="5121275"/>
              <a:ext cx="219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211763"/>
              <a:ext cx="219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8"/>
            <p:cNvSpPr>
              <a:spLocks noChangeArrowheads="1"/>
            </p:cNvSpPr>
            <p:nvPr/>
          </p:nvSpPr>
          <p:spPr bwMode="auto">
            <a:xfrm>
              <a:off x="3998913" y="1901825"/>
              <a:ext cx="2859087" cy="2762250"/>
            </a:xfrm>
            <a:prstGeom prst="rect">
              <a:avLst/>
            </a:prstGeom>
            <a:noFill/>
            <a:ln w="18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nvGrpSpPr>
            <p:cNvPr id="66" name="Group 9"/>
            <p:cNvGrpSpPr>
              <a:grpSpLocks/>
            </p:cNvGrpSpPr>
            <p:nvPr/>
          </p:nvGrpSpPr>
          <p:grpSpPr bwMode="auto">
            <a:xfrm>
              <a:off x="3776663" y="1992313"/>
              <a:ext cx="2897187" cy="2760662"/>
              <a:chOff x="2379" y="1255"/>
              <a:chExt cx="1825" cy="1739"/>
            </a:xfrm>
          </p:grpSpPr>
          <p:pic>
            <p:nvPicPr>
              <p:cNvPr id="8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79" y="1255"/>
                <a:ext cx="1825"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1"/>
              <p:cNvSpPr>
                <a:spLocks noChangeArrowheads="1"/>
              </p:cNvSpPr>
              <p:nvPr/>
            </p:nvSpPr>
            <p:spPr bwMode="auto">
              <a:xfrm>
                <a:off x="2404" y="1255"/>
                <a:ext cx="1800" cy="1739"/>
              </a:xfrm>
              <a:prstGeom prst="rect">
                <a:avLst/>
              </a:prstGeom>
              <a:noFill/>
              <a:ln w="18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grpSp>
          <p:nvGrpSpPr>
            <p:cNvPr id="67" name="Group 12"/>
            <p:cNvGrpSpPr>
              <a:grpSpLocks/>
            </p:cNvGrpSpPr>
            <p:nvPr/>
          </p:nvGrpSpPr>
          <p:grpSpPr bwMode="auto">
            <a:xfrm>
              <a:off x="3502025" y="2084388"/>
              <a:ext cx="2897188" cy="2760662"/>
              <a:chOff x="2206" y="1313"/>
              <a:chExt cx="1825" cy="1739"/>
            </a:xfrm>
          </p:grpSpPr>
          <p:pic>
            <p:nvPicPr>
              <p:cNvPr id="82"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6" y="1313"/>
                <a:ext cx="1825"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4"/>
              <p:cNvSpPr>
                <a:spLocks noChangeArrowheads="1"/>
              </p:cNvSpPr>
              <p:nvPr/>
            </p:nvSpPr>
            <p:spPr bwMode="auto">
              <a:xfrm>
                <a:off x="2231" y="1313"/>
                <a:ext cx="1800" cy="1739"/>
              </a:xfrm>
              <a:prstGeom prst="rect">
                <a:avLst/>
              </a:prstGeom>
              <a:noFill/>
              <a:ln w="18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grpSp>
          <p:nvGrpSpPr>
            <p:cNvPr id="68" name="Group 15"/>
            <p:cNvGrpSpPr>
              <a:grpSpLocks/>
            </p:cNvGrpSpPr>
            <p:nvPr/>
          </p:nvGrpSpPr>
          <p:grpSpPr bwMode="auto">
            <a:xfrm>
              <a:off x="3165475" y="2174875"/>
              <a:ext cx="2867025" cy="2760663"/>
              <a:chOff x="1994" y="1370"/>
              <a:chExt cx="1806" cy="1739"/>
            </a:xfrm>
          </p:grpSpPr>
          <p:pic>
            <p:nvPicPr>
              <p:cNvPr id="8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94" y="1370"/>
                <a:ext cx="1806"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17"/>
              <p:cNvSpPr>
                <a:spLocks noChangeArrowheads="1"/>
              </p:cNvSpPr>
              <p:nvPr/>
            </p:nvSpPr>
            <p:spPr bwMode="auto">
              <a:xfrm>
                <a:off x="1994" y="1370"/>
                <a:ext cx="1800" cy="1739"/>
              </a:xfrm>
              <a:prstGeom prst="rect">
                <a:avLst/>
              </a:prstGeom>
              <a:noFill/>
              <a:ln w="18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grpSp>
          <p:nvGrpSpPr>
            <p:cNvPr id="69" name="Group 18"/>
            <p:cNvGrpSpPr>
              <a:grpSpLocks/>
            </p:cNvGrpSpPr>
            <p:nvPr/>
          </p:nvGrpSpPr>
          <p:grpSpPr bwMode="auto">
            <a:xfrm>
              <a:off x="2717800" y="2286000"/>
              <a:ext cx="2857500" cy="2760663"/>
              <a:chOff x="1712" y="1440"/>
              <a:chExt cx="1800" cy="1739"/>
            </a:xfrm>
          </p:grpSpPr>
          <p:pic>
            <p:nvPicPr>
              <p:cNvPr id="77"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2" y="1440"/>
                <a:ext cx="1800" cy="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20"/>
              <p:cNvSpPr>
                <a:spLocks noChangeArrowheads="1"/>
              </p:cNvSpPr>
              <p:nvPr/>
            </p:nvSpPr>
            <p:spPr bwMode="auto">
              <a:xfrm>
                <a:off x="1712" y="1440"/>
                <a:ext cx="1800" cy="1739"/>
              </a:xfrm>
              <a:prstGeom prst="rect">
                <a:avLst/>
              </a:prstGeom>
              <a:noFill/>
              <a:ln w="18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grpSp>
          <p:nvGrpSpPr>
            <p:cNvPr id="70" name="Group 21"/>
            <p:cNvGrpSpPr>
              <a:grpSpLocks/>
            </p:cNvGrpSpPr>
            <p:nvPr/>
          </p:nvGrpSpPr>
          <p:grpSpPr bwMode="auto">
            <a:xfrm>
              <a:off x="1895475" y="2378075"/>
              <a:ext cx="2857500" cy="2760663"/>
              <a:chOff x="1194" y="1498"/>
              <a:chExt cx="1800" cy="1739"/>
            </a:xfrm>
          </p:grpSpPr>
          <p:pic>
            <p:nvPicPr>
              <p:cNvPr id="75"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4" y="1498"/>
                <a:ext cx="1800"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23"/>
              <p:cNvSpPr>
                <a:spLocks noChangeArrowheads="1"/>
              </p:cNvSpPr>
              <p:nvPr/>
            </p:nvSpPr>
            <p:spPr bwMode="auto">
              <a:xfrm>
                <a:off x="1194" y="1498"/>
                <a:ext cx="1800" cy="1739"/>
              </a:xfrm>
              <a:prstGeom prst="rect">
                <a:avLst/>
              </a:prstGeom>
              <a:noFill/>
              <a:ln w="18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pic>
          <p:nvPicPr>
            <p:cNvPr id="71" name="Picture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2638" y="2581275"/>
              <a:ext cx="2859087"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25"/>
            <p:cNvSpPr>
              <a:spLocks noChangeArrowheads="1"/>
            </p:cNvSpPr>
            <p:nvPr/>
          </p:nvSpPr>
          <p:spPr bwMode="auto">
            <a:xfrm>
              <a:off x="782638" y="2581275"/>
              <a:ext cx="2859087" cy="2762250"/>
            </a:xfrm>
            <a:prstGeom prst="rect">
              <a:avLst/>
            </a:prstGeom>
            <a:noFill/>
            <a:ln w="18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pic>
          <p:nvPicPr>
            <p:cNvPr id="73"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7038" y="5394325"/>
              <a:ext cx="219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 name="TextBox 32"/>
          <p:cNvSpPr txBox="1">
            <a:spLocks noChangeArrowheads="1"/>
          </p:cNvSpPr>
          <p:nvPr/>
        </p:nvSpPr>
        <p:spPr bwMode="auto">
          <a:xfrm>
            <a:off x="23249413" y="26506072"/>
            <a:ext cx="3233579" cy="400110"/>
          </a:xfrm>
          <a:prstGeom prst="rect">
            <a:avLst/>
          </a:prstGeom>
          <a:solidFill>
            <a:srgbClr val="FFC000"/>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dirty="0">
                <a:solidFill>
                  <a:schemeClr val="bg1"/>
                </a:solidFill>
              </a:rPr>
              <a:t>Day 1     </a:t>
            </a:r>
            <a:r>
              <a:rPr lang="en-US" altLang="en-US" sz="2000" dirty="0" smtClean="0">
                <a:solidFill>
                  <a:schemeClr val="bg1"/>
                </a:solidFill>
              </a:rPr>
              <a:t>- - - - - - &gt;       </a:t>
            </a:r>
            <a:r>
              <a:rPr lang="en-US" altLang="en-US" sz="2000" dirty="0">
                <a:solidFill>
                  <a:schemeClr val="bg1"/>
                </a:solidFill>
              </a:rPr>
              <a:t>Day 7</a:t>
            </a:r>
          </a:p>
        </p:txBody>
      </p:sp>
      <p:pic>
        <p:nvPicPr>
          <p:cNvPr id="74" name="Picture 73"/>
          <p:cNvPicPr/>
          <p:nvPr/>
        </p:nvPicPr>
        <p:blipFill rotWithShape="1">
          <a:blip r:embed="rId20" cstate="print"/>
          <a:srcRect r="67325"/>
          <a:stretch/>
        </p:blipFill>
        <p:spPr bwMode="auto">
          <a:xfrm>
            <a:off x="27337807" y="24837655"/>
            <a:ext cx="2396459" cy="2510144"/>
          </a:xfrm>
          <a:prstGeom prst="rect">
            <a:avLst/>
          </a:prstGeom>
          <a:noFill/>
        </p:spPr>
      </p:pic>
      <p:sp>
        <p:nvSpPr>
          <p:cNvPr id="87" name="TextBox 86"/>
          <p:cNvSpPr txBox="1"/>
          <p:nvPr/>
        </p:nvSpPr>
        <p:spPr>
          <a:xfrm>
            <a:off x="25399452" y="24104837"/>
            <a:ext cx="6292056" cy="707886"/>
          </a:xfrm>
          <a:prstGeom prst="rect">
            <a:avLst/>
          </a:prstGeom>
          <a:noFill/>
          <a:ln>
            <a:noFill/>
          </a:ln>
        </p:spPr>
        <p:txBody>
          <a:bodyPr wrap="squar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Accuracy of </a:t>
            </a:r>
          </a:p>
          <a:p>
            <a:pPr algn="ctr"/>
            <a:r>
              <a:rPr lang="en-US" sz="2000" b="1" dirty="0" smtClean="0">
                <a:solidFill>
                  <a:srgbClr val="FFFF00"/>
                </a:solidFill>
                <a:latin typeface="Arial" panose="020B0604020202020204" pitchFamily="34" charset="0"/>
                <a:cs typeface="Arial" panose="020B0604020202020204" pitchFamily="34" charset="0"/>
              </a:rPr>
              <a:t>Forecast vs Persistence</a:t>
            </a:r>
          </a:p>
        </p:txBody>
      </p:sp>
    </p:spTree>
    <p:extLst>
      <p:ext uri="{BB962C8B-B14F-4D97-AF65-F5344CB8AC3E}">
        <p14:creationId xmlns:p14="http://schemas.microsoft.com/office/powerpoint/2010/main" val="1513365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901</TotalTime>
  <Words>1107</Words>
  <Application>Microsoft Office PowerPoint</Application>
  <PresentationFormat>Custom</PresentationFormat>
  <Paragraphs>289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Times New Roman</vt:lpstr>
      <vt:lpstr>Wingdings 3</vt:lpstr>
      <vt:lpstr>Ion</vt:lpstr>
      <vt:lpstr>PowerPoint Presentation</vt:lpstr>
    </vt:vector>
  </TitlesOfParts>
  <Company>NRL7320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Metzger, Joe</dc:creator>
  <cp:lastModifiedBy>Posey, Pamela</cp:lastModifiedBy>
  <cp:revision>82</cp:revision>
  <cp:lastPrinted>2015-07-01T19:16:59Z</cp:lastPrinted>
  <dcterms:created xsi:type="dcterms:W3CDTF">2014-08-11T20:40:22Z</dcterms:created>
  <dcterms:modified xsi:type="dcterms:W3CDTF">2015-07-02T15:50:35Z</dcterms:modified>
</cp:coreProperties>
</file>