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1"/>
  </p:sldMasterIdLst>
  <p:notesMasterIdLst>
    <p:notesMasterId r:id="rId13"/>
  </p:notesMasterIdLst>
  <p:sldIdLst>
    <p:sldId id="256" r:id="rId2"/>
    <p:sldId id="299" r:id="rId3"/>
    <p:sldId id="300" r:id="rId4"/>
    <p:sldId id="268" r:id="rId5"/>
    <p:sldId id="302" r:id="rId6"/>
    <p:sldId id="303" r:id="rId7"/>
    <p:sldId id="295" r:id="rId8"/>
    <p:sldId id="290" r:id="rId9"/>
    <p:sldId id="297" r:id="rId10"/>
    <p:sldId id="289" r:id="rId11"/>
    <p:sldId id="280" r:id="rId12"/>
  </p:sldIdLst>
  <p:sldSz cx="9144000" cy="6858000" type="screen4x3"/>
  <p:notesSz cx="7023100" cy="9309100"/>
  <p:embeddedFontLst>
    <p:embeddedFont>
      <p:font typeface="Calibri" panose="020F0502020204030204" pitchFamily="34" charset="0"/>
      <p:regular r:id="rId14"/>
      <p:bold r:id="rId15"/>
      <p:italic r:id="rId16"/>
      <p:boldItalic r:id="rId17"/>
    </p:embeddedFont>
    <p:embeddedFont>
      <p:font typeface="Arial Narrow" panose="020B0606020202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9"/>
    <a:srgbClr val="9B9DA0"/>
    <a:srgbClr val="3D7499"/>
    <a:srgbClr val="80AECC"/>
    <a:srgbClr val="97835C"/>
    <a:srgbClr val="978D34"/>
    <a:srgbClr val="415C7A"/>
    <a:srgbClr val="B7D433"/>
    <a:srgbClr val="518F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82319" autoAdjust="0"/>
  </p:normalViewPr>
  <p:slideViewPr>
    <p:cSldViewPr snapToGrid="0" snapToObjects="1">
      <p:cViewPr varScale="1">
        <p:scale>
          <a:sx n="73" d="100"/>
          <a:sy n="73" d="100"/>
        </p:scale>
        <p:origin x="1656" y="43"/>
      </p:cViewPr>
      <p:guideLst>
        <p:guide orient="horz" pos="2160"/>
        <p:guide pos="2880"/>
      </p:guideLst>
    </p:cSldViewPr>
  </p:slideViewPr>
  <p:outlineViewPr>
    <p:cViewPr>
      <p:scale>
        <a:sx n="33" d="100"/>
        <a:sy n="33" d="100"/>
      </p:scale>
      <p:origin x="0" y="19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677291E-51AC-420D-9588-8D35EAA05CA7}" type="datetimeFigureOut">
              <a:rPr lang="en-US" smtClean="0"/>
              <a:t>5/7/2015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2BECE45-41FD-45C0-84E5-066E18A59043}" type="slidenum">
              <a:rPr lang="en-US" smtClean="0"/>
              <a:t>‹#›</a:t>
            </a:fld>
            <a:endParaRPr lang="en-US"/>
          </a:p>
        </p:txBody>
      </p:sp>
    </p:spTree>
    <p:extLst>
      <p:ext uri="{BB962C8B-B14F-4D97-AF65-F5344CB8AC3E}">
        <p14:creationId xmlns:p14="http://schemas.microsoft.com/office/powerpoint/2010/main" val="270990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ECE45-41FD-45C0-84E5-066E18A59043}" type="slidenum">
              <a:rPr lang="en-US" smtClean="0"/>
              <a:t>1</a:t>
            </a:fld>
            <a:endParaRPr lang="en-US"/>
          </a:p>
        </p:txBody>
      </p:sp>
    </p:spTree>
    <p:extLst>
      <p:ext uri="{BB962C8B-B14F-4D97-AF65-F5344CB8AC3E}">
        <p14:creationId xmlns:p14="http://schemas.microsoft.com/office/powerpoint/2010/main" val="217711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Satellites are very complicated and difficult machines to build.  But, their capabilities are critical to NOAA’s mission to predict the Earth’s environment. </a:t>
            </a:r>
          </a:p>
          <a:p>
            <a:endParaRPr lang="en-US" dirty="0"/>
          </a:p>
          <a:p>
            <a:r>
              <a:rPr lang="en-US" dirty="0"/>
              <a:t>Mentors, Coaches, Advisors, and Sponsors </a:t>
            </a:r>
          </a:p>
          <a:p>
            <a:endParaRPr lang="en-US" dirty="0"/>
          </a:p>
          <a:p>
            <a:r>
              <a:rPr lang="en-US" dirty="0"/>
              <a:t>1.  Are professional activities, a trusted relationships, a meaningful commitments to provide career advice and personal enrichment.   </a:t>
            </a:r>
          </a:p>
          <a:p>
            <a:endParaRPr lang="en-US" dirty="0"/>
          </a:p>
          <a:p>
            <a:r>
              <a:rPr lang="en-US" dirty="0"/>
              <a:t>2.  Builds and retains a healthy workforce that can react quickly to change and can develop, adapt, and regenerate itself over time.</a:t>
            </a:r>
          </a:p>
          <a:p>
            <a:endParaRPr lang="en-US" dirty="0"/>
          </a:p>
          <a:p>
            <a:pPr marL="233309" indent="-233309">
              <a:buAutoNum type="arabicPeriod" startAt="3"/>
            </a:pPr>
            <a:r>
              <a:rPr lang="en-US" dirty="0"/>
              <a:t>Are informal or have formal agreements between expert and the mentee.  </a:t>
            </a:r>
          </a:p>
          <a:p>
            <a:pPr marL="233309" indent="-233309">
              <a:buAutoNum type="arabicPeriod" startAt="3"/>
            </a:pPr>
            <a:endParaRPr lang="en-US" dirty="0"/>
          </a:p>
          <a:p>
            <a:r>
              <a:rPr lang="en-US" dirty="0"/>
              <a:t>To those who serve as a mentor, coach, advisor or sponsor, I commend you for dedicating your time and resources.  Those who are not, I encourage/empower you if time permits to do so.  </a:t>
            </a:r>
          </a:p>
          <a:p>
            <a:endParaRPr lang="en-US" dirty="0"/>
          </a:p>
          <a:p>
            <a:r>
              <a:rPr lang="en-US" dirty="0"/>
              <a:t>Students need a strong foundation. Serving as a mentor, coach, advisor or sponsor is very important for social, spiritual, and personal values.</a:t>
            </a:r>
          </a:p>
          <a:p>
            <a:endParaRPr lang="en-US" dirty="0"/>
          </a:p>
          <a:p>
            <a:r>
              <a:rPr lang="en-US" dirty="0"/>
              <a:t>I would be happy to answer any questions you may have.</a:t>
            </a:r>
          </a:p>
          <a:p>
            <a:endParaRPr lang="en-US" dirty="0"/>
          </a:p>
        </p:txBody>
      </p:sp>
      <p:sp>
        <p:nvSpPr>
          <p:cNvPr id="4" name="Slide Number Placeholder 3"/>
          <p:cNvSpPr>
            <a:spLocks noGrp="1"/>
          </p:cNvSpPr>
          <p:nvPr>
            <p:ph type="sldNum" sz="quarter" idx="10"/>
          </p:nvPr>
        </p:nvSpPr>
        <p:spPr/>
        <p:txBody>
          <a:bodyPr/>
          <a:lstStyle/>
          <a:p>
            <a:fld id="{82BECE45-41FD-45C0-84E5-066E18A59043}" type="slidenum">
              <a:rPr lang="en-US" smtClean="0"/>
              <a:t>11</a:t>
            </a:fld>
            <a:endParaRPr lang="en-US"/>
          </a:p>
        </p:txBody>
      </p:sp>
    </p:spTree>
    <p:extLst>
      <p:ext uri="{BB962C8B-B14F-4D97-AF65-F5344CB8AC3E}">
        <p14:creationId xmlns:p14="http://schemas.microsoft.com/office/powerpoint/2010/main" val="15254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a:t>N</a:t>
            </a:r>
            <a:r>
              <a:rPr lang="en-US" dirty="0" smtClean="0"/>
              <a:t>OAA</a:t>
            </a:r>
            <a:r>
              <a:rPr lang="en-US" baseline="0" dirty="0" smtClean="0"/>
              <a:t> is where science earns value. </a:t>
            </a:r>
          </a:p>
          <a:p>
            <a:pPr marL="174982" indent="-174982" defTabSz="933237">
              <a:buFont typeface="Arial" panose="020B0604020202020204" pitchFamily="34" charset="0"/>
              <a:buChar char="•"/>
              <a:defRPr/>
            </a:pPr>
            <a:r>
              <a:rPr lang="en-US" baseline="0" dirty="0" smtClean="0"/>
              <a:t>NOAA satellites are foundational to protecting life and property from severe weather, to understanding Earth’s vast ocean system, to supporting shipping, transportation, fisheries, health, communication, and agricultural industries</a:t>
            </a:r>
          </a:p>
          <a:p>
            <a:pPr marL="176696" lvl="1" indent="-176696" defTabSz="942382">
              <a:buFont typeface="Arial" panose="020B0604020202020204" pitchFamily="34" charset="0"/>
              <a:buChar char="•"/>
              <a:defRPr/>
            </a:pPr>
            <a:r>
              <a:rPr lang="en-US" dirty="0" smtClean="0"/>
              <a:t>NESDIS also contributes to the national economy by providing environmental data that support resource management in areas such as energy, water, global food supplies, and other economic and environmental resources.</a:t>
            </a:r>
          </a:p>
          <a:p>
            <a:endParaRPr lang="en-US" dirty="0"/>
          </a:p>
        </p:txBody>
      </p:sp>
      <p:sp>
        <p:nvSpPr>
          <p:cNvPr id="4" name="Slide Number Placeholder 3"/>
          <p:cNvSpPr>
            <a:spLocks noGrp="1"/>
          </p:cNvSpPr>
          <p:nvPr>
            <p:ph type="sldNum" sz="quarter" idx="10"/>
          </p:nvPr>
        </p:nvSpPr>
        <p:spPr/>
        <p:txBody>
          <a:bodyPr/>
          <a:lstStyle/>
          <a:p>
            <a:fld id="{717662D7-E02E-4A58-8631-37008336E3E5}" type="slidenum">
              <a:rPr lang="en-US" smtClean="0"/>
              <a:t>2</a:t>
            </a:fld>
            <a:endParaRPr lang="en-US"/>
          </a:p>
        </p:txBody>
      </p:sp>
    </p:spTree>
    <p:extLst>
      <p:ext uri="{BB962C8B-B14F-4D97-AF65-F5344CB8AC3E}">
        <p14:creationId xmlns:p14="http://schemas.microsoft.com/office/powerpoint/2010/main" val="201822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need very smart data processing and data analysis people as we incorporate signals and data from many sources. </a:t>
            </a:r>
          </a:p>
          <a:p>
            <a:endParaRPr lang="en-US" dirty="0"/>
          </a:p>
          <a:p>
            <a:r>
              <a:rPr lang="en-US" b="1" dirty="0">
                <a:solidFill>
                  <a:srgbClr val="C00000"/>
                </a:solidFill>
              </a:rPr>
              <a:t>What is </a:t>
            </a:r>
            <a:r>
              <a:rPr lang="en-US" b="1" dirty="0" err="1">
                <a:solidFill>
                  <a:srgbClr val="C00000"/>
                </a:solidFill>
              </a:rPr>
              <a:t>Volz</a:t>
            </a:r>
            <a:r>
              <a:rPr lang="en-US" b="1" dirty="0">
                <a:solidFill>
                  <a:srgbClr val="C00000"/>
                </a:solidFill>
              </a:rPr>
              <a:t> (your) vision and engaging CREST with Giant Cooperate Sectors?</a:t>
            </a:r>
            <a:endParaRPr lang="en-US" dirty="0"/>
          </a:p>
        </p:txBody>
      </p:sp>
      <p:sp>
        <p:nvSpPr>
          <p:cNvPr id="4" name="Slide Number Placeholder 3"/>
          <p:cNvSpPr>
            <a:spLocks noGrp="1"/>
          </p:cNvSpPr>
          <p:nvPr>
            <p:ph type="sldNum" sz="quarter" idx="10"/>
          </p:nvPr>
        </p:nvSpPr>
        <p:spPr/>
        <p:txBody>
          <a:bodyPr/>
          <a:lstStyle/>
          <a:p>
            <a:fld id="{82BECE45-41FD-45C0-84E5-066E18A59043}" type="slidenum">
              <a:rPr lang="en-US" smtClean="0"/>
              <a:t>3</a:t>
            </a:fld>
            <a:endParaRPr lang="en-US"/>
          </a:p>
        </p:txBody>
      </p:sp>
    </p:spTree>
    <p:extLst>
      <p:ext uri="{BB962C8B-B14F-4D97-AF65-F5344CB8AC3E}">
        <p14:creationId xmlns:p14="http://schemas.microsoft.com/office/powerpoint/2010/main" val="132056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collaborations, established through Cooperative Research and Development Agreements, or CRADAs, will provide the framework for a set of data alliances led by each of the anchor companies. </a:t>
            </a:r>
          </a:p>
          <a:p>
            <a:endParaRPr lang="en-US" dirty="0" smtClean="0"/>
          </a:p>
          <a:p>
            <a:r>
              <a:rPr lang="en-US" dirty="0" smtClean="0"/>
              <a:t>Data alliances, which consist of participating organizations across the private and public sectors, will work to research and test solutions for bringing the NOAA vast information to the cloud, where both the public and industry can easily and equally access, explore, and create new products from it, fostering new ideas and spurring economic growth.</a:t>
            </a:r>
            <a:endParaRPr lang="en-US" dirty="0"/>
          </a:p>
        </p:txBody>
      </p:sp>
      <p:sp>
        <p:nvSpPr>
          <p:cNvPr id="4" name="Slide Number Placeholder 3"/>
          <p:cNvSpPr>
            <a:spLocks noGrp="1"/>
          </p:cNvSpPr>
          <p:nvPr>
            <p:ph type="sldNum" sz="quarter" idx="10"/>
          </p:nvPr>
        </p:nvSpPr>
        <p:spPr/>
        <p:txBody>
          <a:bodyPr/>
          <a:lstStyle/>
          <a:p>
            <a:fld id="{717662D7-E02E-4A58-8631-37008336E3E5}" type="slidenum">
              <a:rPr lang="en-US" smtClean="0"/>
              <a:t>4</a:t>
            </a:fld>
            <a:endParaRPr lang="en-US"/>
          </a:p>
        </p:txBody>
      </p:sp>
    </p:spTree>
    <p:extLst>
      <p:ext uri="{BB962C8B-B14F-4D97-AF65-F5344CB8AC3E}">
        <p14:creationId xmlns:p14="http://schemas.microsoft.com/office/powerpoint/2010/main" val="201822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C9721-64D1-42E4-B05E-3CE5C550966B}" type="slidenum">
              <a:rPr lang="en-US" smtClean="0"/>
              <a:t>5</a:t>
            </a:fld>
            <a:endParaRPr lang="en-US"/>
          </a:p>
        </p:txBody>
      </p:sp>
    </p:spTree>
    <p:extLst>
      <p:ext uri="{BB962C8B-B14F-4D97-AF65-F5344CB8AC3E}">
        <p14:creationId xmlns:p14="http://schemas.microsoft.com/office/powerpoint/2010/main" val="352956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dirty="0" smtClean="0"/>
              <a:t>These are academic and non-profit research institutions  conduct research that supports NOAA's Mission Goals and Strategic Plan</a:t>
            </a:r>
          </a:p>
          <a:p>
            <a:pPr marL="233309" indent="-233309">
              <a:buAutoNum type="arabicPeriod"/>
            </a:pPr>
            <a:r>
              <a:rPr lang="en-US" dirty="0" smtClean="0"/>
              <a:t>Many Cis are collocated with NOAA research laboratories, creating a strong, long-term collaboration between scientists in the laboratories and in the university. Cooperative Institutes not collocated with a NOAA laboratory often serve diverse research communities and research programs throughout NOAA. </a:t>
            </a:r>
          </a:p>
          <a:p>
            <a:pPr marL="233309" indent="-233309">
              <a:buAutoNum type="arabicPeriod"/>
            </a:pPr>
            <a:r>
              <a:rPr lang="en-US" dirty="0" smtClean="0"/>
              <a:t>Many of the cooperative agreements between NOAA and our academic partners provide for formal NOAA sponsorship of students through fellowships. </a:t>
            </a:r>
          </a:p>
          <a:p>
            <a:r>
              <a:rPr lang="en-US" dirty="0" smtClean="0"/>
              <a:t> A.  They help educate and train the next generation of NOAA's and the nation's scientific workforce. </a:t>
            </a:r>
          </a:p>
          <a:p>
            <a:r>
              <a:rPr lang="en-US" dirty="0" smtClean="0"/>
              <a:t> B.   Cooperative Institutes are located at parent institutions whose geographic expanse extends from Hawaii to Maine and from Alaska to Florida. </a:t>
            </a:r>
          </a:p>
          <a:p>
            <a:endParaRPr lang="en-US" dirty="0" smtClean="0"/>
          </a:p>
          <a:p>
            <a:r>
              <a:rPr lang="en-US" b="1" dirty="0" smtClean="0"/>
              <a:t>What is </a:t>
            </a:r>
            <a:r>
              <a:rPr lang="en-US" b="1" dirty="0" err="1" smtClean="0"/>
              <a:t>Volz</a:t>
            </a:r>
            <a:r>
              <a:rPr lang="en-US" b="1" dirty="0" smtClean="0"/>
              <a:t> (your) vision and how to engage CREST with Giant Cooperate Sectors?</a:t>
            </a:r>
          </a:p>
          <a:p>
            <a:endParaRPr lang="en-US" dirty="0"/>
          </a:p>
        </p:txBody>
      </p:sp>
      <p:sp>
        <p:nvSpPr>
          <p:cNvPr id="4" name="Slide Number Placeholder 3"/>
          <p:cNvSpPr>
            <a:spLocks noGrp="1"/>
          </p:cNvSpPr>
          <p:nvPr>
            <p:ph type="sldNum" sz="quarter" idx="10"/>
          </p:nvPr>
        </p:nvSpPr>
        <p:spPr/>
        <p:txBody>
          <a:bodyPr/>
          <a:lstStyle/>
          <a:p>
            <a:fld id="{82BECE45-41FD-45C0-84E5-066E18A59043}" type="slidenum">
              <a:rPr lang="en-US" smtClean="0"/>
              <a:t>7</a:t>
            </a:fld>
            <a:endParaRPr lang="en-US"/>
          </a:p>
        </p:txBody>
      </p:sp>
    </p:spTree>
    <p:extLst>
      <p:ext uri="{BB962C8B-B14F-4D97-AF65-F5344CB8AC3E}">
        <p14:creationId xmlns:p14="http://schemas.microsoft.com/office/powerpoint/2010/main" val="340211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NOAA provides funding to eligible MSIs, on a competitive basis, to educate, train and graduate students in NOAA mission, particularly atmospheric, oceanic, environmental, marine science and remote sensing technology. </a:t>
            </a:r>
          </a:p>
          <a:p>
            <a:r>
              <a:rPr lang="en-US" dirty="0" smtClean="0"/>
              <a:t>The CSC goals are to:</a:t>
            </a:r>
          </a:p>
          <a:p>
            <a:r>
              <a:rPr lang="en-US" dirty="0" smtClean="0"/>
              <a:t>1.  Educate, train and graduate students, particularly from underrepresented communities, in NOAA mission;</a:t>
            </a:r>
          </a:p>
          <a:p>
            <a:r>
              <a:rPr lang="en-US" dirty="0" smtClean="0"/>
              <a:t>2.  Increase graduation rates of students from underrepresented minority communities in NOAA mission sciences;</a:t>
            </a:r>
          </a:p>
          <a:p>
            <a:r>
              <a:rPr lang="en-US" dirty="0" smtClean="0"/>
              <a:t>Impact NOAA and national STEM workforce statistics by increasing the number of graduates from underrepresented communities in NOAA mission sciences;</a:t>
            </a:r>
          </a:p>
          <a:p>
            <a:r>
              <a:rPr lang="en-US" dirty="0" smtClean="0"/>
              <a:t>3.  Contribute to NOAA’s mission by strengthening and building capacity in NOAA scientific and management areas at MSIs and building research experience in NOAA scientific areas; and,</a:t>
            </a:r>
          </a:p>
          <a:p>
            <a:r>
              <a:rPr lang="en-US" dirty="0" smtClean="0"/>
              <a:t>4.  Leverage NOAA funds to build the education, training and research capacity at MSIs.</a:t>
            </a:r>
            <a:endParaRPr lang="en-US" dirty="0"/>
          </a:p>
        </p:txBody>
      </p:sp>
      <p:sp>
        <p:nvSpPr>
          <p:cNvPr id="4" name="Slide Number Placeholder 3"/>
          <p:cNvSpPr>
            <a:spLocks noGrp="1"/>
          </p:cNvSpPr>
          <p:nvPr>
            <p:ph type="sldNum" sz="quarter" idx="10"/>
          </p:nvPr>
        </p:nvSpPr>
        <p:spPr/>
        <p:txBody>
          <a:bodyPr/>
          <a:lstStyle/>
          <a:p>
            <a:fld id="{82BECE45-41FD-45C0-84E5-066E18A59043}" type="slidenum">
              <a:rPr lang="en-US" smtClean="0"/>
              <a:t>8</a:t>
            </a:fld>
            <a:endParaRPr lang="en-US"/>
          </a:p>
        </p:txBody>
      </p:sp>
    </p:spTree>
    <p:extLst>
      <p:ext uri="{BB962C8B-B14F-4D97-AF65-F5344CB8AC3E}">
        <p14:creationId xmlns:p14="http://schemas.microsoft.com/office/powerpoint/2010/main" val="2695206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Good investment in the advancement of science and grooming the next generation of NOAA scientists.</a:t>
            </a:r>
          </a:p>
          <a:p>
            <a:endParaRPr lang="en-US" dirty="0"/>
          </a:p>
          <a:p>
            <a:r>
              <a:rPr lang="en-US" dirty="0"/>
              <a:t>NOAA is able to hire and retain a talented workforce due to our partners at CUNY, Hampton University, University of Puerto Rico, California State University, and the University of Maryland, Baltimore County. This partnership influences the use of science and technology in our classrooms; engages students in STEM education; attracts new and qualified STEM teachers; AND encourages a system that retains and rewards effective STEM teachers.</a:t>
            </a:r>
          </a:p>
          <a:p>
            <a:r>
              <a:rPr lang="en-US" dirty="0"/>
              <a:t> </a:t>
            </a:r>
          </a:p>
          <a:p>
            <a:r>
              <a:rPr lang="en-US" dirty="0"/>
              <a:t>To-date over 700 students have been trained, mentored and later graduated in NOAA mission-related sciences through CREST, and many of those same students are now employed within the federal agencies, private sectors, federal contractors, local and state agencies, and academia.  </a:t>
            </a:r>
          </a:p>
          <a:p>
            <a:r>
              <a:rPr lang="en-US" dirty="0"/>
              <a:t> </a:t>
            </a:r>
          </a:p>
          <a:p>
            <a:r>
              <a:rPr lang="en-US" dirty="0"/>
              <a:t>As NOAA prepares to launch new satellite and remote sensing technology, improve our understanding of the changing climate system, and advance the way we manage and share environmental data, the NOAA-CREST partnership is needed like never before. Tomorrow’s STEM workforce is prepared through innovative technology experiences for students - experiences created through our partnership. To fully capture the economic benefits of existing and undiscovered technologies, NOAA requires a consistent stream of professionals equipped with STEM knowledge and abilities. </a:t>
            </a:r>
          </a:p>
          <a:p>
            <a:endParaRPr lang="en-US" dirty="0"/>
          </a:p>
          <a:p>
            <a:r>
              <a:rPr lang="en-US" dirty="0"/>
              <a:t>We look forward to a continued partnership with CREST and supporting the STEM leaders of tomorrow, and I look forward to future collaborations.</a:t>
            </a:r>
          </a:p>
          <a:p>
            <a:endParaRPr lang="en-US" dirty="0"/>
          </a:p>
        </p:txBody>
      </p:sp>
      <p:sp>
        <p:nvSpPr>
          <p:cNvPr id="4" name="Slide Number Placeholder 3"/>
          <p:cNvSpPr>
            <a:spLocks noGrp="1"/>
          </p:cNvSpPr>
          <p:nvPr>
            <p:ph type="sldNum" sz="quarter" idx="10"/>
          </p:nvPr>
        </p:nvSpPr>
        <p:spPr/>
        <p:txBody>
          <a:bodyPr/>
          <a:lstStyle/>
          <a:p>
            <a:fld id="{82BECE45-41FD-45C0-84E5-066E18A59043}" type="slidenum">
              <a:rPr lang="en-US" smtClean="0"/>
              <a:t>9</a:t>
            </a:fld>
            <a:endParaRPr lang="en-US"/>
          </a:p>
        </p:txBody>
      </p:sp>
    </p:spTree>
    <p:extLst>
      <p:ext uri="{BB962C8B-B14F-4D97-AF65-F5344CB8AC3E}">
        <p14:creationId xmlns:p14="http://schemas.microsoft.com/office/powerpoint/2010/main" val="121025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Option:  </a:t>
            </a:r>
            <a:r>
              <a:rPr lang="en-US" dirty="0" smtClean="0"/>
              <a:t>Under President Obama’s leadership, the Federal Government has taken steps to help students and recent graduates join the Federal service. www.usajobs.gov/StudentsAndGrads</a:t>
            </a:r>
          </a:p>
          <a:p>
            <a:endParaRPr lang="en-US" dirty="0" smtClean="0"/>
          </a:p>
          <a:p>
            <a:r>
              <a:rPr lang="en-US" dirty="0" smtClean="0"/>
              <a:t>The Pathways Programs offer clear paths to Federal internships for students from high school through post-graduate school and to careers for recent graduates, and provide meaningful training and career development opportunities for individuals who are at the beginning of their Federal service. As a student or recent graduate, you can begin your career in the Federal government by choosing the path that best describes you and where you are in your academics:</a:t>
            </a:r>
          </a:p>
          <a:p>
            <a:endParaRPr lang="en-US" dirty="0" smtClean="0"/>
          </a:p>
          <a:p>
            <a:pPr marL="233309" indent="-233309">
              <a:buAutoNum type="arabicPeriod"/>
            </a:pPr>
            <a:r>
              <a:rPr lang="en-US" dirty="0" smtClean="0"/>
              <a:t>Internship Program</a:t>
            </a:r>
          </a:p>
          <a:p>
            <a:pPr marL="233309" indent="-233309">
              <a:buAutoNum type="arabicPeriod"/>
            </a:pPr>
            <a:r>
              <a:rPr lang="en-US" dirty="0" smtClean="0"/>
              <a:t>Recent Graduate Program</a:t>
            </a:r>
          </a:p>
          <a:p>
            <a:pPr marL="233309" indent="-233309">
              <a:buAutoNum type="arabicPeriod"/>
            </a:pPr>
            <a:r>
              <a:rPr lang="en-US" dirty="0" smtClean="0"/>
              <a:t>Presidential</a:t>
            </a:r>
            <a:r>
              <a:rPr lang="en-US" baseline="0" dirty="0" smtClean="0"/>
              <a:t> Management Fellows Program</a:t>
            </a:r>
          </a:p>
        </p:txBody>
      </p:sp>
      <p:sp>
        <p:nvSpPr>
          <p:cNvPr id="4" name="Slide Number Placeholder 3"/>
          <p:cNvSpPr>
            <a:spLocks noGrp="1"/>
          </p:cNvSpPr>
          <p:nvPr>
            <p:ph type="sldNum" sz="quarter" idx="10"/>
          </p:nvPr>
        </p:nvSpPr>
        <p:spPr/>
        <p:txBody>
          <a:bodyPr/>
          <a:lstStyle/>
          <a:p>
            <a:fld id="{82BECE45-41FD-45C0-84E5-066E18A59043}" type="slidenum">
              <a:rPr lang="en-US" smtClean="0"/>
              <a:t>10</a:t>
            </a:fld>
            <a:endParaRPr lang="en-US"/>
          </a:p>
        </p:txBody>
      </p:sp>
    </p:spTree>
    <p:extLst>
      <p:ext uri="{BB962C8B-B14F-4D97-AF65-F5344CB8AC3E}">
        <p14:creationId xmlns:p14="http://schemas.microsoft.com/office/powerpoint/2010/main" val="233770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46AD94-6C3A-B946-A224-92F52E224171}"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AD94-6C3A-B946-A224-92F52E224171}"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AD94-6C3A-B946-A224-92F52E224171}"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AD94-6C3A-B946-A224-92F52E224171}"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6AD94-6C3A-B946-A224-92F52E224171}"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46AD94-6C3A-B946-A224-92F52E224171}"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46AD94-6C3A-B946-A224-92F52E224171}" type="datetimeFigureOut">
              <a:rPr lang="en-US" smtClean="0"/>
              <a:pPr/>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6AD94-6C3A-B946-A224-92F52E224171}" type="datetimeFigureOut">
              <a:rPr lang="en-US" smtClean="0"/>
              <a:pPr/>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6AD94-6C3A-B946-A224-92F52E224171}" type="datetimeFigureOut">
              <a:rPr lang="en-US" smtClean="0"/>
              <a:pPr/>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6AD94-6C3A-B946-A224-92F52E224171}"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6AD94-6C3A-B946-A224-92F52E224171}"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714A5-1229-4647-B0D8-F7E1A6513B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93513"/>
            <a:ext cx="9144000" cy="1050970"/>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91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6AD94-6C3A-B946-A224-92F52E224171}" type="datetimeFigureOut">
              <a:rPr lang="en-US" smtClean="0"/>
              <a:pPr/>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714A5-1229-4647-B0D8-F7E1A6513B92}" type="slidenum">
              <a:rPr lang="en-US" smtClean="0"/>
              <a:pPr/>
              <a:t>‹#›</a:t>
            </a:fld>
            <a:endParaRPr lang="en-US"/>
          </a:p>
        </p:txBody>
      </p:sp>
      <p:sp>
        <p:nvSpPr>
          <p:cNvPr id="10" name="Slide Number Placeholder 1"/>
          <p:cNvSpPr txBox="1">
            <a:spLocks/>
          </p:cNvSpPr>
          <p:nvPr/>
        </p:nvSpPr>
        <p:spPr>
          <a:xfrm>
            <a:off x="8001000" y="6543675"/>
            <a:ext cx="1082332" cy="24447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22BA6-8700-4F45-9169-6D48D69520B7}" type="slidenum">
              <a:rPr lang="en-US" smtClean="0">
                <a:solidFill>
                  <a:schemeClr val="tx1">
                    <a:lumMod val="65000"/>
                  </a:schemeClr>
                </a:solidFill>
              </a:rPr>
              <a:pPr/>
              <a:t>‹#›</a:t>
            </a:fld>
            <a:endParaRPr lang="en-US" dirty="0" smtClean="0">
              <a:solidFill>
                <a:schemeClr val="tx1">
                  <a:lumMod val="65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00B0F0"/>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Subtitle 2"/>
          <p:cNvSpPr>
            <a:spLocks noGrp="1"/>
          </p:cNvSpPr>
          <p:nvPr>
            <p:ph type="subTitle" idx="1"/>
          </p:nvPr>
        </p:nvSpPr>
        <p:spPr>
          <a:xfrm>
            <a:off x="397824" y="5947806"/>
            <a:ext cx="8389915" cy="1752600"/>
          </a:xfrm>
        </p:spPr>
        <p:txBody>
          <a:bodyPr>
            <a:normAutofit/>
          </a:bodyPr>
          <a:lstStyle/>
          <a:p>
            <a:pPr algn="ctr"/>
            <a:endParaRPr lang="en-US" sz="2000" dirty="0" smtClean="0">
              <a:solidFill>
                <a:srgbClr val="9B9DA0"/>
              </a:solidFill>
              <a:latin typeface="Arial Narrow" pitchFamily="34" charset="0"/>
              <a:cs typeface="Arial" pitchFamily="34" charset="0"/>
            </a:endParaRPr>
          </a:p>
          <a:p>
            <a:pPr algn="ctr"/>
            <a:r>
              <a:rPr lang="en-US" sz="2000" dirty="0" smtClean="0">
                <a:solidFill>
                  <a:srgbClr val="9B9DA0"/>
                </a:solidFill>
                <a:latin typeface="Arial Narrow" pitchFamily="34" charset="0"/>
                <a:cs typeface="Arial" pitchFamily="34" charset="0"/>
              </a:rPr>
              <a:t>NOAA CREST Technical Meeting – May 7, 2015</a:t>
            </a:r>
            <a:endParaRPr lang="en-US" sz="2000" dirty="0">
              <a:solidFill>
                <a:srgbClr val="9B9DA0"/>
              </a:solidFill>
              <a:latin typeface="Arial Narrow" pitchFamily="34" charset="0"/>
              <a:cs typeface="Arial" pitchFamily="34" charset="0"/>
            </a:endParaRPr>
          </a:p>
        </p:txBody>
      </p:sp>
      <p:sp>
        <p:nvSpPr>
          <p:cNvPr id="28" name="Title 1"/>
          <p:cNvSpPr txBox="1">
            <a:spLocks/>
          </p:cNvSpPr>
          <p:nvPr/>
        </p:nvSpPr>
        <p:spPr>
          <a:xfrm>
            <a:off x="-4564" y="4901608"/>
            <a:ext cx="9144000" cy="1382233"/>
          </a:xfrm>
          <a:prstGeom prst="rect">
            <a:avLst/>
          </a:prstGeom>
        </p:spPr>
        <p:txBody>
          <a:bodyPr vert="horz" lIns="91440" tIns="45720" rIns="91440" bIns="45720" rtlCol="0" anchor="ctr">
            <a:normAutofit fontScale="77500" lnSpcReduction="20000"/>
          </a:bodyPr>
          <a:lstStyle/>
          <a:p>
            <a:pPr lvl="0" algn="ctr">
              <a:spcBef>
                <a:spcPct val="0"/>
              </a:spcBef>
              <a:defRPr/>
            </a:pPr>
            <a:r>
              <a:rPr lang="en-US" sz="3100" b="1" dirty="0" smtClean="0">
                <a:solidFill>
                  <a:srgbClr val="0094C9"/>
                </a:solidFill>
                <a:latin typeface="Arial Narrow" panose="020B0606020202030204" pitchFamily="34" charset="0"/>
                <a:cs typeface="Arial" panose="020B0604020202020204" pitchFamily="34" charset="0"/>
              </a:rPr>
              <a:t>Science, Service, and You</a:t>
            </a:r>
          </a:p>
          <a:p>
            <a:pPr lvl="0" algn="ctr">
              <a:spcBef>
                <a:spcPct val="0"/>
              </a:spcBef>
              <a:defRPr/>
            </a:pPr>
            <a:endParaRPr lang="en-US" sz="2800" b="1" dirty="0" smtClean="0">
              <a:solidFill>
                <a:srgbClr val="0094C9"/>
              </a:solidFill>
              <a:latin typeface="Arial Narrow" panose="020B0606020202030204" pitchFamily="34" charset="0"/>
              <a:cs typeface="Arial" panose="020B0604020202020204" pitchFamily="34" charset="0"/>
            </a:endParaRPr>
          </a:p>
          <a:p>
            <a:pPr lvl="0" algn="ctr">
              <a:spcBef>
                <a:spcPct val="0"/>
              </a:spcBef>
              <a:defRPr/>
            </a:pPr>
            <a:r>
              <a:rPr lang="en-US" sz="2600" b="1" dirty="0" smtClean="0">
                <a:solidFill>
                  <a:srgbClr val="0094C9"/>
                </a:solidFill>
                <a:latin typeface="Arial Narrow" panose="020B0606020202030204" pitchFamily="34" charset="0"/>
                <a:cs typeface="Arial" panose="020B0604020202020204" pitchFamily="34" charset="0"/>
              </a:rPr>
              <a:t>Dr. Stephen </a:t>
            </a:r>
            <a:r>
              <a:rPr lang="en-US" sz="2600" b="1" dirty="0" err="1" smtClean="0">
                <a:solidFill>
                  <a:srgbClr val="0094C9"/>
                </a:solidFill>
                <a:latin typeface="Arial Narrow" panose="020B0606020202030204" pitchFamily="34" charset="0"/>
                <a:cs typeface="Arial" panose="020B0604020202020204" pitchFamily="34" charset="0"/>
              </a:rPr>
              <a:t>Volz</a:t>
            </a:r>
            <a:r>
              <a:rPr lang="en-US" sz="2600" b="1" dirty="0" smtClean="0">
                <a:solidFill>
                  <a:srgbClr val="0094C9"/>
                </a:solidFill>
                <a:latin typeface="Arial Narrow" panose="020B0606020202030204" pitchFamily="34" charset="0"/>
                <a:cs typeface="Arial" panose="020B0604020202020204" pitchFamily="34" charset="0"/>
              </a:rPr>
              <a:t> </a:t>
            </a:r>
          </a:p>
          <a:p>
            <a:pPr lvl="0" algn="ctr">
              <a:spcBef>
                <a:spcPct val="0"/>
              </a:spcBef>
              <a:defRPr/>
            </a:pPr>
            <a:r>
              <a:rPr lang="en-US" sz="2600" b="1" dirty="0" smtClean="0">
                <a:solidFill>
                  <a:srgbClr val="0094C9"/>
                </a:solidFill>
                <a:latin typeface="Arial Narrow" panose="020B0606020202030204" pitchFamily="34" charset="0"/>
                <a:cs typeface="Arial" panose="020B0604020202020204" pitchFamily="34" charset="0"/>
              </a:rPr>
              <a:t>Assistant Administrator for NOAA Satellites and Information Service</a:t>
            </a:r>
            <a:r>
              <a:rPr lang="en-US" sz="2600" b="1" dirty="0">
                <a:solidFill>
                  <a:srgbClr val="0094C9"/>
                </a:solidFill>
                <a:latin typeface="Arial Narrow" pitchFamily="34" charset="0"/>
              </a:rPr>
              <a:t/>
            </a:r>
            <a:br>
              <a:rPr lang="en-US" sz="2600" b="1" dirty="0">
                <a:solidFill>
                  <a:srgbClr val="0094C9"/>
                </a:solidFill>
                <a:latin typeface="Arial Narrow" pitchFamily="34" charset="0"/>
              </a:rPr>
            </a:br>
            <a:r>
              <a:rPr lang="en-US" sz="2000" i="1" dirty="0" smtClean="0">
                <a:solidFill>
                  <a:srgbClr val="00B0F0"/>
                </a:solidFill>
                <a:latin typeface="Arial" panose="020B0604020202020204" pitchFamily="34" charset="0"/>
                <a:cs typeface="Arial" panose="020B0604020202020204" pitchFamily="34" charset="0"/>
              </a:rPr>
              <a:t> </a:t>
            </a:r>
            <a:endParaRPr lang="en-US" sz="2000" i="1" dirty="0">
              <a:solidFill>
                <a:srgbClr val="00B0F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937" b="19922"/>
          <a:stretch/>
        </p:blipFill>
        <p:spPr>
          <a:xfrm>
            <a:off x="-4564" y="786820"/>
            <a:ext cx="9144000" cy="4019107"/>
          </a:xfrm>
          <a:prstGeom prst="rect">
            <a:avLst/>
          </a:prstGeom>
        </p:spPr>
      </p:pic>
    </p:spTree>
    <p:extLst>
      <p:ext uri="{BB962C8B-B14F-4D97-AF65-F5344CB8AC3E}">
        <p14:creationId xmlns:p14="http://schemas.microsoft.com/office/powerpoint/2010/main" val="61521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94C9"/>
                </a:solidFill>
              </a:rPr>
              <a:t>Information and Contacts</a:t>
            </a:r>
            <a:endParaRPr lang="en-US" b="1" dirty="0">
              <a:solidFill>
                <a:srgbClr val="0094C9"/>
              </a:solidFill>
            </a:endParaRPr>
          </a:p>
        </p:txBody>
      </p:sp>
      <p:pic>
        <p:nvPicPr>
          <p:cNvPr id="4" name="Picture 13" descr="audience.jp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9608" y="1331608"/>
            <a:ext cx="8612374" cy="518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061638" y="1795815"/>
            <a:ext cx="4880344" cy="4317905"/>
          </a:xfrm>
          <a:prstGeom prst="roundRect">
            <a:avLst/>
          </a:prstGeom>
          <a:solidFill>
            <a:srgbClr val="0094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r" eaLnBrk="1" fontAlgn="auto" hangingPunct="1">
              <a:spcAft>
                <a:spcPts val="0"/>
              </a:spcAft>
              <a:buFont typeface="Arial" pitchFamily="34" charset="0"/>
              <a:buNone/>
              <a:defRPr/>
            </a:pPr>
            <a:r>
              <a:rPr lang="en-US" sz="4000" b="1" dirty="0" smtClean="0">
                <a:solidFill>
                  <a:schemeClr val="bg1"/>
                </a:solidFill>
                <a:latin typeface="Arial Narrow" panose="020B0606020202030204" pitchFamily="34" charset="0"/>
                <a:ea typeface="Adobe Heiti Std R" pitchFamily="34" charset="-128"/>
                <a:cs typeface="Arial" pitchFamily="34" charset="0"/>
              </a:rPr>
              <a:t>Acting Director, STAR &amp;Technical Monitor of CREST</a:t>
            </a:r>
            <a:r>
              <a:rPr lang="en-US" sz="4000" b="1" dirty="0" smtClean="0">
                <a:solidFill>
                  <a:schemeClr val="bg1"/>
                </a:solidFill>
                <a:ea typeface="Adobe Heiti Std R" pitchFamily="34" charset="-128"/>
                <a:cs typeface="Arial" pitchFamily="34" charset="0"/>
              </a:rPr>
              <a:t>:</a:t>
            </a:r>
          </a:p>
          <a:p>
            <a:pPr algn="r" eaLnBrk="1" fontAlgn="auto" hangingPunct="1">
              <a:spcAft>
                <a:spcPts val="0"/>
              </a:spcAft>
              <a:buFont typeface="Arial" pitchFamily="34" charset="0"/>
              <a:buNone/>
              <a:defRPr/>
            </a:pPr>
            <a:r>
              <a:rPr lang="en-US" sz="4000" dirty="0" smtClean="0">
                <a:solidFill>
                  <a:schemeClr val="bg1"/>
                </a:solidFill>
                <a:latin typeface="Arial Narrow" panose="020B0606020202030204" pitchFamily="34" charset="0"/>
                <a:ea typeface="Adobe Heiti Std R" pitchFamily="34" charset="-128"/>
                <a:cs typeface="Arial" pitchFamily="34" charset="0"/>
              </a:rPr>
              <a:t>Michael Kalb</a:t>
            </a:r>
          </a:p>
          <a:p>
            <a:pPr algn="r">
              <a:buNone/>
              <a:defRPr/>
            </a:pPr>
            <a:r>
              <a:rPr lang="en-US" sz="4000" dirty="0" smtClean="0">
                <a:solidFill>
                  <a:schemeClr val="bg1"/>
                </a:solidFill>
                <a:latin typeface="Arial Narrow" panose="020B0606020202030204" pitchFamily="34" charset="0"/>
                <a:ea typeface="Adobe Heiti Std R" pitchFamily="34" charset="-128"/>
                <a:cs typeface="Arial" pitchFamily="34" charset="0"/>
              </a:rPr>
              <a:t>Mike.Kalb@noaa.gov </a:t>
            </a:r>
          </a:p>
          <a:p>
            <a:pPr algn="r" eaLnBrk="1" fontAlgn="auto" hangingPunct="1">
              <a:spcAft>
                <a:spcPts val="0"/>
              </a:spcAft>
              <a:buFont typeface="Arial" pitchFamily="34" charset="0"/>
              <a:buNone/>
              <a:defRPr/>
            </a:pPr>
            <a:endParaRPr lang="en-US" sz="4000" b="1" dirty="0">
              <a:solidFill>
                <a:schemeClr val="bg1"/>
              </a:solidFill>
              <a:ea typeface="Adobe Heiti Std R" pitchFamily="34" charset="-128"/>
              <a:cs typeface="Arial" pitchFamily="34" charset="0"/>
            </a:endParaRPr>
          </a:p>
          <a:p>
            <a:pPr algn="r" eaLnBrk="1" fontAlgn="auto" hangingPunct="1">
              <a:spcAft>
                <a:spcPts val="0"/>
              </a:spcAft>
              <a:buFont typeface="Arial" pitchFamily="34" charset="0"/>
              <a:buNone/>
              <a:defRPr/>
            </a:pPr>
            <a:r>
              <a:rPr lang="en-US" sz="4000" b="1" dirty="0" smtClean="0">
                <a:solidFill>
                  <a:schemeClr val="bg1"/>
                </a:solidFill>
                <a:latin typeface="Arial Narrow" panose="020B0606020202030204" pitchFamily="34" charset="0"/>
                <a:ea typeface="Adobe Heiti Std R" pitchFamily="34" charset="-128"/>
                <a:cs typeface="Arial" pitchFamily="34" charset="0"/>
              </a:rPr>
              <a:t>Acting Cooperative Research Program Director</a:t>
            </a:r>
            <a:r>
              <a:rPr lang="en-US" sz="4000" b="1" dirty="0" smtClean="0">
                <a:solidFill>
                  <a:schemeClr val="bg1"/>
                </a:solidFill>
                <a:ea typeface="Adobe Heiti Std R" pitchFamily="34" charset="-128"/>
                <a:cs typeface="Arial" pitchFamily="34" charset="0"/>
              </a:rPr>
              <a:t>:</a:t>
            </a:r>
          </a:p>
          <a:p>
            <a:pPr algn="r" eaLnBrk="1" fontAlgn="auto" hangingPunct="1">
              <a:spcAft>
                <a:spcPts val="0"/>
              </a:spcAft>
              <a:buFont typeface="Arial" pitchFamily="34" charset="0"/>
              <a:buNone/>
              <a:defRPr/>
            </a:pPr>
            <a:r>
              <a:rPr lang="en-US" sz="4000" dirty="0" smtClean="0">
                <a:solidFill>
                  <a:schemeClr val="bg1"/>
                </a:solidFill>
                <a:latin typeface="Arial Narrow" panose="020B0606020202030204" pitchFamily="34" charset="0"/>
                <a:ea typeface="Adobe Heiti Std R" pitchFamily="34" charset="-128"/>
                <a:cs typeface="Arial" pitchFamily="34" charset="0"/>
              </a:rPr>
              <a:t>Christopher W. Brown</a:t>
            </a:r>
          </a:p>
          <a:p>
            <a:pPr algn="r">
              <a:buNone/>
              <a:defRPr/>
            </a:pPr>
            <a:r>
              <a:rPr lang="en-US" sz="4000" dirty="0" smtClean="0">
                <a:solidFill>
                  <a:schemeClr val="bg1"/>
                </a:solidFill>
                <a:latin typeface="Arial Narrow" panose="020B0606020202030204" pitchFamily="34" charset="0"/>
                <a:ea typeface="Adobe Heiti Std R" pitchFamily="34" charset="-128"/>
                <a:cs typeface="Arial" pitchFamily="34" charset="0"/>
              </a:rPr>
              <a:t>Christopher.W.Brown@noaa.gov </a:t>
            </a:r>
          </a:p>
          <a:p>
            <a:pPr algn="r" eaLnBrk="1" fontAlgn="auto" hangingPunct="1">
              <a:spcAft>
                <a:spcPts val="0"/>
              </a:spcAft>
              <a:buFont typeface="Arial" pitchFamily="34" charset="0"/>
              <a:buNone/>
              <a:defRPr/>
            </a:pPr>
            <a:r>
              <a:rPr lang="en-US" b="1" dirty="0" smtClean="0">
                <a:solidFill>
                  <a:schemeClr val="bg1"/>
                </a:solidFill>
                <a:ea typeface="Adobe Heiti Std R" pitchFamily="34" charset="-128"/>
                <a:cs typeface="Arial" pitchFamily="34" charset="0"/>
              </a:rPr>
              <a:t>                                          </a:t>
            </a:r>
          </a:p>
          <a:p>
            <a:pPr algn="r" eaLnBrk="1" fontAlgn="auto" hangingPunct="1">
              <a:spcAft>
                <a:spcPts val="0"/>
              </a:spcAft>
              <a:buFont typeface="Arial" pitchFamily="34" charset="0"/>
              <a:buNone/>
              <a:defRPr/>
            </a:pPr>
            <a:r>
              <a:rPr lang="en-US" sz="4000" b="1" dirty="0" smtClean="0">
                <a:solidFill>
                  <a:schemeClr val="bg1"/>
                </a:solidFill>
                <a:latin typeface="Arial Narrow" panose="020B0606020202030204" pitchFamily="34" charset="0"/>
                <a:ea typeface="Adobe Heiti Std R" pitchFamily="34" charset="-128"/>
                <a:cs typeface="Arial" pitchFamily="34" charset="0"/>
              </a:rPr>
              <a:t>NESDIS Education:</a:t>
            </a:r>
          </a:p>
          <a:p>
            <a:pPr algn="r" eaLnBrk="1" fontAlgn="auto" hangingPunct="1">
              <a:spcAft>
                <a:spcPts val="0"/>
              </a:spcAft>
              <a:buFont typeface="Arial" pitchFamily="34" charset="0"/>
              <a:buNone/>
              <a:defRPr/>
            </a:pPr>
            <a:r>
              <a:rPr lang="en-US" sz="4000" dirty="0" smtClean="0">
                <a:solidFill>
                  <a:schemeClr val="bg1"/>
                </a:solidFill>
                <a:latin typeface="Arial Narrow" panose="020B0606020202030204" pitchFamily="34" charset="0"/>
                <a:ea typeface="Adobe Heiti Std R" pitchFamily="34" charset="-128"/>
                <a:cs typeface="Arial" pitchFamily="34" charset="0"/>
              </a:rPr>
              <a:t>Nina Jackson </a:t>
            </a:r>
          </a:p>
          <a:p>
            <a:pPr algn="r" eaLnBrk="1" fontAlgn="auto" hangingPunct="1">
              <a:spcAft>
                <a:spcPts val="0"/>
              </a:spcAft>
              <a:buFont typeface="Arial" pitchFamily="34" charset="0"/>
              <a:buNone/>
              <a:defRPr/>
            </a:pPr>
            <a:r>
              <a:rPr lang="en-US" sz="4000" dirty="0" smtClean="0">
                <a:solidFill>
                  <a:schemeClr val="bg1"/>
                </a:solidFill>
                <a:latin typeface="Arial Narrow" panose="020B0606020202030204" pitchFamily="34" charset="0"/>
                <a:ea typeface="Adobe Heiti Std R" pitchFamily="34" charset="-128"/>
                <a:cs typeface="Arial" pitchFamily="34" charset="0"/>
              </a:rPr>
              <a:t>Nina.Jackson@noaa.gov</a:t>
            </a:r>
          </a:p>
          <a:p>
            <a:pPr algn="r" eaLnBrk="1" fontAlgn="auto" hangingPunct="1">
              <a:spcAft>
                <a:spcPts val="0"/>
              </a:spcAft>
              <a:buFont typeface="Arial" pitchFamily="34" charset="0"/>
              <a:buNone/>
              <a:defRPr/>
            </a:pPr>
            <a:endParaRPr lang="en-US" sz="4000" dirty="0" smtClean="0">
              <a:solidFill>
                <a:schemeClr val="bg1"/>
              </a:solidFill>
              <a:latin typeface="Arial Narrow" panose="020B0606020202030204" pitchFamily="34" charset="0"/>
              <a:ea typeface="Adobe Heiti Std R" pitchFamily="34" charset="-128"/>
              <a:cs typeface="Arial" pitchFamily="34" charset="0"/>
            </a:endParaRPr>
          </a:p>
          <a:p>
            <a:pPr algn="r" eaLnBrk="1" fontAlgn="auto" hangingPunct="1">
              <a:spcAft>
                <a:spcPts val="0"/>
              </a:spcAft>
              <a:buFont typeface="Arial" pitchFamily="34" charset="0"/>
              <a:buNone/>
              <a:defRPr/>
            </a:pPr>
            <a:r>
              <a:rPr lang="en-US" sz="4000" b="1" dirty="0" smtClean="0">
                <a:solidFill>
                  <a:schemeClr val="bg1"/>
                </a:solidFill>
                <a:latin typeface="Arial Narrow" panose="020B0606020202030204" pitchFamily="34" charset="0"/>
                <a:ea typeface="Adobe Heiti Std R" pitchFamily="34" charset="-128"/>
                <a:cs typeface="Arial" pitchFamily="34" charset="0"/>
              </a:rPr>
              <a:t>NESDIS Career &amp; Student Opportunities:</a:t>
            </a:r>
          </a:p>
          <a:p>
            <a:pPr algn="r" eaLnBrk="1" fontAlgn="auto" hangingPunct="1">
              <a:spcAft>
                <a:spcPts val="0"/>
              </a:spcAft>
              <a:buFont typeface="Arial" pitchFamily="34" charset="0"/>
              <a:buNone/>
              <a:defRPr/>
            </a:pPr>
            <a:r>
              <a:rPr lang="en-US" sz="4000" dirty="0" smtClean="0">
                <a:solidFill>
                  <a:schemeClr val="bg1"/>
                </a:solidFill>
                <a:latin typeface="Arial Narrow" panose="020B0606020202030204" pitchFamily="34" charset="0"/>
                <a:ea typeface="Adobe Heiti Std R" pitchFamily="34" charset="-128"/>
                <a:cs typeface="Arial" pitchFamily="34" charset="0"/>
              </a:rPr>
              <a:t>Eli </a:t>
            </a:r>
            <a:r>
              <a:rPr lang="en-US" sz="4000" dirty="0" err="1" smtClean="0">
                <a:solidFill>
                  <a:schemeClr val="bg1"/>
                </a:solidFill>
                <a:latin typeface="Arial Narrow" panose="020B0606020202030204" pitchFamily="34" charset="0"/>
                <a:ea typeface="Adobe Heiti Std R" pitchFamily="34" charset="-128"/>
                <a:cs typeface="Arial" pitchFamily="34" charset="0"/>
              </a:rPr>
              <a:t>Salahuddun</a:t>
            </a:r>
            <a:r>
              <a:rPr lang="en-US" sz="4000" dirty="0" smtClean="0">
                <a:solidFill>
                  <a:schemeClr val="bg1"/>
                </a:solidFill>
                <a:latin typeface="Arial Narrow" panose="020B0606020202030204" pitchFamily="34" charset="0"/>
                <a:ea typeface="Adobe Heiti Std R" pitchFamily="34" charset="-128"/>
                <a:cs typeface="Arial" pitchFamily="34" charset="0"/>
              </a:rPr>
              <a:t> </a:t>
            </a:r>
          </a:p>
          <a:p>
            <a:pPr algn="r" eaLnBrk="1" fontAlgn="auto" hangingPunct="1">
              <a:spcAft>
                <a:spcPts val="0"/>
              </a:spcAft>
              <a:buFont typeface="Arial" pitchFamily="34" charset="0"/>
              <a:buNone/>
              <a:defRPr/>
            </a:pPr>
            <a:r>
              <a:rPr lang="en-US" sz="4000" dirty="0" smtClean="0">
                <a:solidFill>
                  <a:schemeClr val="bg1"/>
                </a:solidFill>
                <a:latin typeface="Arial Narrow" panose="020B0606020202030204" pitchFamily="34" charset="0"/>
                <a:ea typeface="Adobe Heiti Std R" pitchFamily="34" charset="-128"/>
                <a:cs typeface="Arial" pitchFamily="34" charset="0"/>
              </a:rPr>
              <a:t>Eli.Salahuddin@noaa.gov</a:t>
            </a:r>
          </a:p>
          <a:p>
            <a:pPr algn="r" eaLnBrk="1" fontAlgn="auto" hangingPunct="1">
              <a:spcAft>
                <a:spcPts val="0"/>
              </a:spcAft>
              <a:buFont typeface="Arial" pitchFamily="34" charset="0"/>
              <a:buNone/>
              <a:defRPr/>
            </a:pPr>
            <a:endParaRPr lang="en-US" dirty="0">
              <a:solidFill>
                <a:schemeClr val="bg1"/>
              </a:solidFill>
              <a:ea typeface="Adobe Heiti Std R" pitchFamily="34" charset="-128"/>
              <a:cs typeface="Arial" pitchFamily="34" charset="0"/>
            </a:endParaRPr>
          </a:p>
        </p:txBody>
      </p:sp>
      <p:sp>
        <p:nvSpPr>
          <p:cNvPr id="6" name="Content Placeholder 4"/>
          <p:cNvSpPr txBox="1">
            <a:spLocks/>
          </p:cNvSpPr>
          <p:nvPr/>
        </p:nvSpPr>
        <p:spPr>
          <a:xfrm>
            <a:off x="664532" y="4065844"/>
            <a:ext cx="2775100" cy="735460"/>
          </a:xfrm>
          <a:prstGeom prst="roundRect">
            <a:avLst/>
          </a:prstGeom>
          <a:solidFill>
            <a:srgbClr val="0094C9"/>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None/>
              <a:defRPr/>
            </a:pPr>
            <a:r>
              <a:rPr lang="en-US" sz="1600" b="1" dirty="0" smtClean="0">
                <a:solidFill>
                  <a:schemeClr val="bg1"/>
                </a:solidFill>
                <a:latin typeface="Arial Narrow" panose="020B0606020202030204" pitchFamily="34" charset="0"/>
                <a:ea typeface="Adobe Heiti Std R" pitchFamily="34" charset="-128"/>
                <a:cs typeface="Arial" pitchFamily="34" charset="0"/>
              </a:rPr>
              <a:t>NOAA Office of Education:</a:t>
            </a:r>
          </a:p>
          <a:p>
            <a:pPr>
              <a:buNone/>
              <a:defRPr/>
            </a:pPr>
            <a:r>
              <a:rPr lang="en-US" sz="1600" dirty="0" smtClean="0">
                <a:solidFill>
                  <a:schemeClr val="bg1"/>
                </a:solidFill>
                <a:latin typeface="Arial Narrow" panose="020B0606020202030204" pitchFamily="34" charset="0"/>
                <a:ea typeface="Adobe Heiti Std R" pitchFamily="34" charset="-128"/>
                <a:cs typeface="Arial" pitchFamily="34" charset="0"/>
              </a:rPr>
              <a:t>http://www.oesd.noaa.gov</a:t>
            </a:r>
            <a:r>
              <a:rPr lang="en-US" sz="1600" dirty="0">
                <a:solidFill>
                  <a:schemeClr val="bg1"/>
                </a:solidFill>
                <a:latin typeface="Arial Narrow" panose="020B0606020202030204" pitchFamily="34" charset="0"/>
                <a:ea typeface="Adobe Heiti Std R" pitchFamily="34" charset="-128"/>
                <a:cs typeface="Arial" pitchFamily="34" charset="0"/>
              </a:rPr>
              <a:t>/</a:t>
            </a:r>
          </a:p>
        </p:txBody>
      </p:sp>
      <p:sp>
        <p:nvSpPr>
          <p:cNvPr id="7" name="Content Placeholder 4"/>
          <p:cNvSpPr txBox="1">
            <a:spLocks/>
          </p:cNvSpPr>
          <p:nvPr/>
        </p:nvSpPr>
        <p:spPr>
          <a:xfrm>
            <a:off x="547574" y="5084901"/>
            <a:ext cx="3290780" cy="735460"/>
          </a:xfrm>
          <a:prstGeom prst="roundRect">
            <a:avLst/>
          </a:prstGeom>
          <a:solidFill>
            <a:srgbClr val="0094C9"/>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None/>
              <a:defRPr/>
            </a:pPr>
            <a:r>
              <a:rPr lang="en-US" sz="1600" b="1" dirty="0" smtClean="0">
                <a:solidFill>
                  <a:schemeClr val="bg1"/>
                </a:solidFill>
                <a:latin typeface="Arial Narrow" panose="020B0606020202030204" pitchFamily="34" charset="0"/>
                <a:ea typeface="Adobe Heiti Std R" pitchFamily="34" charset="-128"/>
                <a:cs typeface="Arial" pitchFamily="34" charset="0"/>
              </a:rPr>
              <a:t>NOAA Educational Partnership Program:</a:t>
            </a:r>
          </a:p>
          <a:p>
            <a:pPr>
              <a:buNone/>
              <a:defRPr/>
            </a:pPr>
            <a:r>
              <a:rPr lang="en-US" sz="1600" dirty="0" smtClean="0">
                <a:solidFill>
                  <a:schemeClr val="bg1"/>
                </a:solidFill>
                <a:latin typeface="Arial Narrow" panose="020B0606020202030204" pitchFamily="34" charset="0"/>
                <a:ea typeface="Adobe Heiti Std R" pitchFamily="34" charset="-128"/>
                <a:cs typeface="Arial" pitchFamily="34" charset="0"/>
              </a:rPr>
              <a:t> http://epp.noaa.gov/</a:t>
            </a:r>
            <a:endParaRPr lang="en-US" sz="1600" dirty="0">
              <a:solidFill>
                <a:schemeClr val="bg1"/>
              </a:solidFill>
              <a:latin typeface="Arial Narrow" panose="020B0606020202030204" pitchFamily="34" charset="0"/>
              <a:ea typeface="Adobe Heiti Std R" pitchFamily="34" charset="-128"/>
              <a:cs typeface="Arial" pitchFamily="34" charset="0"/>
            </a:endParaRPr>
          </a:p>
        </p:txBody>
      </p:sp>
    </p:spTree>
    <p:extLst>
      <p:ext uri="{BB962C8B-B14F-4D97-AF65-F5344CB8AC3E}">
        <p14:creationId xmlns:p14="http://schemas.microsoft.com/office/powerpoint/2010/main" val="2977956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18"/>
            <a:ext cx="9144000" cy="6863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57197" y="55899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B0F0"/>
                </a:solidFill>
                <a:latin typeface="Arial Narrow" panose="020B0606020202030204" pitchFamily="34" charset="0"/>
                <a:ea typeface="+mj-ea"/>
                <a:cs typeface="+mj-cs"/>
              </a:defRPr>
            </a:lvl1pPr>
          </a:lstStyle>
          <a:p>
            <a:r>
              <a:rPr lang="en-US" altLang="en-US" b="1" dirty="0" smtClean="0">
                <a:solidFill>
                  <a:schemeClr val="bg1"/>
                </a:solidFill>
              </a:rPr>
              <a:t>Thank You</a:t>
            </a:r>
            <a:endParaRPr lang="en-US" altLang="en-US" dirty="0" smtClean="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483" r="20671"/>
          <a:stretch/>
        </p:blipFill>
        <p:spPr>
          <a:xfrm>
            <a:off x="1847483" y="173556"/>
            <a:ext cx="5470293" cy="5416356"/>
          </a:xfrm>
          <a:prstGeom prst="rect">
            <a:avLst/>
          </a:prstGeom>
        </p:spPr>
      </p:pic>
    </p:spTree>
    <p:extLst>
      <p:ext uri="{BB962C8B-B14F-4D97-AF65-F5344CB8AC3E}">
        <p14:creationId xmlns:p14="http://schemas.microsoft.com/office/powerpoint/2010/main" val="3984936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
            <a:off x="4009197" y="3665357"/>
            <a:ext cx="1977596" cy="2960135"/>
          </a:xfrm>
          <a:prstGeom prst="rect">
            <a:avLst/>
          </a:prstGeom>
          <a:ln w="88900" cap="rnd">
            <a:solidFill>
              <a:schemeClr val="bg1"/>
            </a:solidFill>
            <a:round/>
          </a:ln>
          <a:effectLst>
            <a:outerShdw blurRad="50800" dist="38100" dir="2700000" algn="tl" rotWithShape="0">
              <a:prstClr val="black">
                <a:alpha val="40000"/>
              </a:prstClr>
            </a:outerShdw>
          </a:effectLst>
        </p:spPr>
      </p:pic>
      <p:pic>
        <p:nvPicPr>
          <p:cNvPr id="7" name="Picture 4" descr="SunsetClouds"/>
          <p:cNvPicPr>
            <a:picLocks noChangeAspect="1" noChangeArrowheads="1"/>
          </p:cNvPicPr>
          <p:nvPr/>
        </p:nvPicPr>
        <p:blipFill>
          <a:blip r:embed="rId4" cstate="email"/>
          <a:srcRect/>
          <a:stretch>
            <a:fillRect/>
          </a:stretch>
        </p:blipFill>
        <p:spPr bwMode="auto">
          <a:xfrm rot="-60000">
            <a:off x="186282" y="4813711"/>
            <a:ext cx="2979711" cy="1975908"/>
          </a:xfrm>
          <a:prstGeom prst="rect">
            <a:avLst/>
          </a:prstGeom>
          <a:ln w="88900">
            <a:solidFill>
              <a:schemeClr val="bg1"/>
            </a:solidFill>
          </a:ln>
          <a:effectLst>
            <a:outerShdw blurRad="50800" dist="38100" dir="7200000" algn="tl" rotWithShape="0">
              <a:prstClr val="black">
                <a:alpha val="40000"/>
              </a:prstClr>
            </a:outerShdw>
            <a:softEdge rad="0"/>
          </a:effectLst>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l="3294"/>
          <a:stretch/>
        </p:blipFill>
        <p:spPr>
          <a:xfrm rot="120000">
            <a:off x="720591" y="3225921"/>
            <a:ext cx="2822979" cy="1824449"/>
          </a:xfrm>
          <a:prstGeom prst="rect">
            <a:avLst/>
          </a:prstGeom>
          <a:ln w="88900" cap="rnd">
            <a:solidFill>
              <a:schemeClr val="bg1"/>
            </a:solidFill>
            <a:round/>
          </a:ln>
          <a:effectLst>
            <a:outerShdw blurRad="50800" dist="25400" dir="7200000" sx="101000" sy="101000" algn="tl" rotWithShape="0">
              <a:prstClr val="black">
                <a:alpha val="40000"/>
              </a:prstClr>
            </a:outerShdw>
          </a:effectLst>
        </p:spPr>
      </p:pic>
      <p:sp>
        <p:nvSpPr>
          <p:cNvPr id="2" name="Title 1"/>
          <p:cNvSpPr>
            <a:spLocks noGrp="1"/>
          </p:cNvSpPr>
          <p:nvPr>
            <p:ph type="title"/>
          </p:nvPr>
        </p:nvSpPr>
        <p:spPr>
          <a:xfrm>
            <a:off x="414966" y="62533"/>
            <a:ext cx="8229600" cy="1143000"/>
          </a:xfrm>
        </p:spPr>
        <p:txBody>
          <a:bodyPr>
            <a:normAutofit/>
          </a:bodyPr>
          <a:lstStyle/>
          <a:p>
            <a:r>
              <a:rPr lang="en-US" b="1" dirty="0" smtClean="0">
                <a:solidFill>
                  <a:srgbClr val="0094C9"/>
                </a:solidFill>
              </a:rPr>
              <a:t>NOAA: Where Science Earns Value</a:t>
            </a:r>
            <a:endParaRPr lang="en-US" b="1" dirty="0">
              <a:solidFill>
                <a:srgbClr val="0094C9"/>
              </a:solidFill>
            </a:endParaRPr>
          </a:p>
        </p:txBody>
      </p:sp>
      <p:pic>
        <p:nvPicPr>
          <p:cNvPr id="9" name="Picture 10"/>
          <p:cNvPicPr>
            <a:picLocks noChangeAspect="1" noChangeArrowheads="1"/>
          </p:cNvPicPr>
          <p:nvPr/>
        </p:nvPicPr>
        <p:blipFill>
          <a:blip r:embed="rId6" cstate="email"/>
          <a:srcRect/>
          <a:stretch>
            <a:fillRect/>
          </a:stretch>
        </p:blipFill>
        <p:spPr bwMode="auto">
          <a:xfrm>
            <a:off x="6631332" y="5171469"/>
            <a:ext cx="2358295" cy="1499071"/>
          </a:xfrm>
          <a:prstGeom prst="rect">
            <a:avLst/>
          </a:prstGeom>
          <a:ln w="88900">
            <a:solidFill>
              <a:schemeClr val="bg1"/>
            </a:solidFill>
          </a:ln>
          <a:effectLst>
            <a:outerShdw blurRad="50800" dist="38100" dir="7200000" algn="tl" rotWithShape="0">
              <a:prstClr val="black">
                <a:alpha val="40000"/>
              </a:prstClr>
            </a:outerShdw>
            <a:softEdge rad="0"/>
          </a:effectLst>
        </p:spPr>
      </p:pic>
      <p:pic>
        <p:nvPicPr>
          <p:cNvPr id="10" name="Picture 12"/>
          <p:cNvPicPr>
            <a:picLocks noChangeAspect="1" noChangeArrowheads="1"/>
          </p:cNvPicPr>
          <p:nvPr/>
        </p:nvPicPr>
        <p:blipFill>
          <a:blip r:embed="rId7" cstate="email"/>
          <a:srcRect/>
          <a:stretch>
            <a:fillRect/>
          </a:stretch>
        </p:blipFill>
        <p:spPr bwMode="auto">
          <a:xfrm rot="-180000">
            <a:off x="6394282" y="3284474"/>
            <a:ext cx="2202126" cy="1897965"/>
          </a:xfrm>
          <a:prstGeom prst="rect">
            <a:avLst/>
          </a:prstGeom>
          <a:ln w="88900">
            <a:solidFill>
              <a:schemeClr val="bg1"/>
            </a:solidFill>
          </a:ln>
          <a:effectLst>
            <a:outerShdw blurRad="50800" dist="38100" dir="7200000" algn="tl" rotWithShape="0">
              <a:prstClr val="black">
                <a:alpha val="40000"/>
              </a:prstClr>
            </a:outerShdw>
            <a:softEdge rad="0"/>
          </a:effectLst>
        </p:spPr>
      </p:pic>
      <p:pic>
        <p:nvPicPr>
          <p:cNvPr id="12" name="Picture 11" descr="industry"/>
          <p:cNvPicPr>
            <a:picLocks noChangeAspect="1" noChangeArrowheads="1"/>
          </p:cNvPicPr>
          <p:nvPr/>
        </p:nvPicPr>
        <p:blipFill>
          <a:blip r:embed="rId8" cstate="email"/>
          <a:srcRect/>
          <a:stretch>
            <a:fillRect/>
          </a:stretch>
        </p:blipFill>
        <p:spPr bwMode="auto">
          <a:xfrm rot="-120000">
            <a:off x="3616893" y="1434792"/>
            <a:ext cx="2249105" cy="2466024"/>
          </a:xfrm>
          <a:prstGeom prst="rect">
            <a:avLst/>
          </a:prstGeom>
          <a:ln w="88900">
            <a:solidFill>
              <a:schemeClr val="bg1"/>
            </a:solidFill>
          </a:ln>
          <a:effectLst>
            <a:outerShdw blurRad="50800" dist="38100" dir="7200000" algn="tl" rotWithShape="0">
              <a:prstClr val="black">
                <a:alpha val="40000"/>
              </a:prstClr>
            </a:outerShdw>
            <a:softEdge rad="0"/>
          </a:effectLst>
        </p:spPr>
      </p:pic>
      <p:pic>
        <p:nvPicPr>
          <p:cNvPr id="24" name="Content Placeholder 3"/>
          <p:cNvPicPr>
            <a:picLocks noGrp="1" noChangeAspect="1"/>
          </p:cNvPicPr>
          <p:nvPr>
            <p:ph idx="1"/>
          </p:nvPr>
        </p:nvPicPr>
        <p:blipFill rotWithShape="1">
          <a:blip r:embed="rId9">
            <a:extLst>
              <a:ext uri="{28A0092B-C50C-407E-A947-70E740481C1C}">
                <a14:useLocalDpi xmlns:a14="http://schemas.microsoft.com/office/drawing/2010/main" val="0"/>
              </a:ext>
            </a:extLst>
          </a:blip>
          <a:srcRect l="49" r="336"/>
          <a:stretch/>
        </p:blipFill>
        <p:spPr>
          <a:xfrm rot="-240000">
            <a:off x="282887" y="1322695"/>
            <a:ext cx="2858872" cy="1913284"/>
          </a:xfrm>
          <a:ln w="88900">
            <a:solidFill>
              <a:schemeClr val="bg1"/>
            </a:solidFill>
            <a:round/>
          </a:ln>
          <a:effectLst>
            <a:outerShdw blurRad="50800" dist="25400" dir="7200000" sx="101000" sy="101000" algn="tl" rotWithShape="0">
              <a:prstClr val="black">
                <a:alpha val="40000"/>
              </a:prstClr>
            </a:outerShdw>
          </a:effectLst>
        </p:spPr>
      </p:pic>
      <p:pic>
        <p:nvPicPr>
          <p:cNvPr id="26" name="Picture 25"/>
          <p:cNvPicPr>
            <a:picLocks noChangeAspect="1"/>
          </p:cNvPicPr>
          <p:nvPr/>
        </p:nvPicPr>
        <p:blipFill rotWithShape="1">
          <a:blip r:embed="rId10"/>
          <a:srcRect l="18076" r="9272"/>
          <a:stretch/>
        </p:blipFill>
        <p:spPr>
          <a:xfrm rot="240000">
            <a:off x="6054399" y="1355267"/>
            <a:ext cx="2761220" cy="1969972"/>
          </a:xfrm>
          <a:prstGeom prst="rect">
            <a:avLst/>
          </a:prstGeom>
          <a:ln w="88900">
            <a:solidFill>
              <a:schemeClr val="bg1">
                <a:alpha val="95000"/>
              </a:schemeClr>
            </a:solidFill>
          </a:ln>
          <a:effectLst>
            <a:outerShdw blurRad="50800" dist="38100" dir="7200000" algn="tl" rotWithShape="0">
              <a:prstClr val="black">
                <a:alpha val="40000"/>
              </a:prstClr>
            </a:outerShdw>
          </a:effectLst>
        </p:spPr>
      </p:pic>
    </p:spTree>
    <p:extLst>
      <p:ext uri="{BB962C8B-B14F-4D97-AF65-F5344CB8AC3E}">
        <p14:creationId xmlns:p14="http://schemas.microsoft.com/office/powerpoint/2010/main" val="2913522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9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7446" b="4384"/>
          <a:stretch>
            <a:fillRect/>
          </a:stretch>
        </p:blipFill>
        <p:spPr bwMode="auto">
          <a:xfrm>
            <a:off x="5273748" y="4072079"/>
            <a:ext cx="3859620" cy="255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solidFill>
                  <a:srgbClr val="0094C9"/>
                </a:solidFill>
              </a:rPr>
              <a:t>Big Data</a:t>
            </a:r>
            <a:endParaRPr lang="en-US" b="1" dirty="0">
              <a:solidFill>
                <a:srgbClr val="0094C9"/>
              </a:solidFill>
            </a:endParaRPr>
          </a:p>
        </p:txBody>
      </p:sp>
      <p:sp>
        <p:nvSpPr>
          <p:cNvPr id="3" name="Content Placeholder 2"/>
          <p:cNvSpPr>
            <a:spLocks noGrp="1"/>
          </p:cNvSpPr>
          <p:nvPr>
            <p:ph idx="1"/>
          </p:nvPr>
        </p:nvSpPr>
        <p:spPr>
          <a:xfrm>
            <a:off x="3934055" y="1323742"/>
            <a:ext cx="4933506" cy="2929269"/>
          </a:xfrm>
        </p:spPr>
        <p:txBody>
          <a:bodyPr>
            <a:normAutofit fontScale="77500" lnSpcReduction="20000"/>
          </a:bodyPr>
          <a:lstStyle/>
          <a:p>
            <a:pPr>
              <a:lnSpc>
                <a:spcPct val="120000"/>
              </a:lnSpc>
            </a:pPr>
            <a:r>
              <a:rPr lang="en-US" dirty="0">
                <a:solidFill>
                  <a:schemeClr val="dk1"/>
                </a:solidFill>
                <a:latin typeface="Arial Narrow" panose="020B0606020202030204" pitchFamily="34" charset="0"/>
                <a:ea typeface="Calibri"/>
                <a:cs typeface="Calibri"/>
                <a:sym typeface="Calibri"/>
              </a:rPr>
              <a:t>NOAA produces more than 20 terabytes of data </a:t>
            </a:r>
            <a:r>
              <a:rPr lang="en-US" dirty="0" smtClean="0">
                <a:solidFill>
                  <a:schemeClr val="dk1"/>
                </a:solidFill>
                <a:latin typeface="Arial Narrow" panose="020B0606020202030204" pitchFamily="34" charset="0"/>
                <a:ea typeface="Calibri"/>
                <a:cs typeface="Calibri"/>
                <a:sym typeface="Calibri"/>
              </a:rPr>
              <a:t>daily from many different sources, </a:t>
            </a:r>
            <a:r>
              <a:rPr lang="en-US" dirty="0">
                <a:solidFill>
                  <a:schemeClr val="dk1"/>
                </a:solidFill>
                <a:latin typeface="Arial Narrow" panose="020B0606020202030204" pitchFamily="34" charset="0"/>
                <a:ea typeface="Calibri"/>
                <a:cs typeface="Calibri"/>
                <a:sym typeface="Calibri"/>
              </a:rPr>
              <a:t>and just 10 percent of it is made accessible to the public on a timely basis</a:t>
            </a:r>
            <a:r>
              <a:rPr lang="en-US" dirty="0" smtClean="0">
                <a:solidFill>
                  <a:schemeClr val="dk1"/>
                </a:solidFill>
                <a:latin typeface="Arial Narrow" panose="020B0606020202030204" pitchFamily="34" charset="0"/>
                <a:ea typeface="Calibri"/>
                <a:cs typeface="Calibri"/>
                <a:sym typeface="Calibri"/>
              </a:rPr>
              <a:t>.</a:t>
            </a:r>
          </a:p>
          <a:p>
            <a:pPr>
              <a:lnSpc>
                <a:spcPct val="120000"/>
              </a:lnSpc>
            </a:pPr>
            <a:r>
              <a:rPr lang="en-US" dirty="0" smtClean="0">
                <a:solidFill>
                  <a:schemeClr val="dk1"/>
                </a:solidFill>
                <a:latin typeface="Arial Narrow" panose="020B0606020202030204" pitchFamily="34" charset="0"/>
                <a:ea typeface="Calibri"/>
                <a:cs typeface="Calibri"/>
                <a:sym typeface="Calibri"/>
              </a:rPr>
              <a:t>Next-generation satellites like GOES-R and JPSS will produce even more data, so skilled computer scientists are crucial to getting that data into the hands of users.</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4767" t="5441" r="24651" b="5452"/>
          <a:stretch/>
        </p:blipFill>
        <p:spPr>
          <a:xfrm>
            <a:off x="356120" y="1318431"/>
            <a:ext cx="3216422" cy="3187264"/>
          </a:xfrm>
          <a:prstGeom prst="rect">
            <a:avLst/>
          </a:prstGeom>
        </p:spPr>
      </p:pic>
      <p:sp>
        <p:nvSpPr>
          <p:cNvPr id="6" name="TextBox 5"/>
          <p:cNvSpPr txBox="1"/>
          <p:nvPr/>
        </p:nvSpPr>
        <p:spPr>
          <a:xfrm>
            <a:off x="292322" y="4678326"/>
            <a:ext cx="4885734"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Arial Narrow" panose="020B0606020202030204" pitchFamily="34" charset="0"/>
              </a:rPr>
              <a:t>Over the last 10 years, the climate data storage alone at the National Centers for Environmental Information has increased from 2 to 14 petabytes.</a:t>
            </a:r>
          </a:p>
          <a:p>
            <a:pPr marL="285750" indent="-285750">
              <a:buFont typeface="Arial" panose="020B0604020202020204" pitchFamily="34" charset="0"/>
              <a:buChar char="•"/>
            </a:pPr>
            <a:r>
              <a:rPr lang="en-US" sz="2200" b="1" dirty="0" smtClean="0">
                <a:latin typeface="Arial Narrow" panose="020B0606020202030204" pitchFamily="34" charset="0"/>
              </a:rPr>
              <a:t>We need to utilize this data! </a:t>
            </a:r>
            <a:endParaRPr lang="en-US" sz="2200" b="1" dirty="0">
              <a:latin typeface="Arial Narrow" panose="020B0606020202030204" pitchFamily="34" charset="0"/>
            </a:endParaRPr>
          </a:p>
        </p:txBody>
      </p:sp>
    </p:spTree>
    <p:extLst>
      <p:ext uri="{BB962C8B-B14F-4D97-AF65-F5344CB8AC3E}">
        <p14:creationId xmlns:p14="http://schemas.microsoft.com/office/powerpoint/2010/main" val="707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966" y="62533"/>
            <a:ext cx="8229600" cy="1143000"/>
          </a:xfrm>
        </p:spPr>
        <p:txBody>
          <a:bodyPr>
            <a:normAutofit/>
          </a:bodyPr>
          <a:lstStyle/>
          <a:p>
            <a:r>
              <a:rPr lang="en-US" b="1" dirty="0" smtClean="0">
                <a:solidFill>
                  <a:srgbClr val="0094C9"/>
                </a:solidFill>
              </a:rPr>
              <a:t>DOC Big Data Project</a:t>
            </a:r>
            <a:endParaRPr lang="en-US" b="1" dirty="0">
              <a:solidFill>
                <a:srgbClr val="0094C9"/>
              </a:solidFill>
            </a:endParaRPr>
          </a:p>
        </p:txBody>
      </p:sp>
      <p:sp>
        <p:nvSpPr>
          <p:cNvPr id="3" name="Content Placeholder 2"/>
          <p:cNvSpPr>
            <a:spLocks noGrp="1"/>
          </p:cNvSpPr>
          <p:nvPr>
            <p:ph idx="1"/>
          </p:nvPr>
        </p:nvSpPr>
        <p:spPr>
          <a:xfrm>
            <a:off x="457198" y="1767059"/>
            <a:ext cx="8229600" cy="4525963"/>
          </a:xfrm>
        </p:spPr>
        <p:txBody>
          <a:bodyPr/>
          <a:lstStyle/>
          <a:p>
            <a:pPr marL="0" indent="0" algn="ctr">
              <a:buNone/>
            </a:pPr>
            <a:r>
              <a:rPr lang="en-US" b="1" dirty="0">
                <a:latin typeface="Arial Narrow" panose="020B0606020202030204" pitchFamily="34" charset="0"/>
              </a:rPr>
              <a:t>Cooperative Research and Development </a:t>
            </a:r>
            <a:r>
              <a:rPr lang="en-US" b="1" dirty="0" smtClean="0">
                <a:latin typeface="Arial Narrow" panose="020B0606020202030204" pitchFamily="34" charset="0"/>
              </a:rPr>
              <a:t>Agreement:</a:t>
            </a:r>
          </a:p>
          <a:p>
            <a:pPr marL="0" indent="0" algn="ctr">
              <a:buNone/>
            </a:pPr>
            <a:r>
              <a:rPr lang="en-US" dirty="0" smtClean="0">
                <a:latin typeface="Arial Narrow" panose="020B0606020202030204" pitchFamily="34" charset="0"/>
              </a:rPr>
              <a:t>Collaboration with </a:t>
            </a:r>
            <a:r>
              <a:rPr lang="en-US" dirty="0">
                <a:latin typeface="Arial Narrow" panose="020B0606020202030204" pitchFamily="34" charset="0"/>
              </a:rPr>
              <a:t>Amazon Web Services, Google Cloud Platform, IBM, Microsoft </a:t>
            </a:r>
            <a:r>
              <a:rPr lang="en-US" dirty="0" smtClean="0">
                <a:latin typeface="Arial Narrow" panose="020B0606020202030204" pitchFamily="34" charset="0"/>
              </a:rPr>
              <a:t>Corp, </a:t>
            </a:r>
            <a:r>
              <a:rPr lang="en-US" dirty="0">
                <a:latin typeface="Arial Narrow" panose="020B0606020202030204" pitchFamily="34" charset="0"/>
              </a:rPr>
              <a:t>and the Open Cloud Consortium to explore ways of bringing the Department closer to its goal of unleashing its vast resources of environmental data and delivering on one of the Department’s key priorities – transforming Department data capabilities and supporting a </a:t>
            </a:r>
            <a:r>
              <a:rPr lang="en-US" dirty="0" smtClean="0">
                <a:latin typeface="Arial Narrow" panose="020B0606020202030204" pitchFamily="34" charset="0"/>
              </a:rPr>
              <a:t>data-driven economy.</a:t>
            </a:r>
            <a:endParaRPr lang="en-US" dirty="0">
              <a:latin typeface="Arial Narrow" panose="020B0606020202030204" pitchFamily="34" charset="0"/>
            </a:endParaRPr>
          </a:p>
        </p:txBody>
      </p:sp>
    </p:spTree>
    <p:extLst>
      <p:ext uri="{BB962C8B-B14F-4D97-AF65-F5344CB8AC3E}">
        <p14:creationId xmlns:p14="http://schemas.microsoft.com/office/powerpoint/2010/main" val="1738953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80"/>
            <a:ext cx="8229600" cy="1143000"/>
          </a:xfrm>
        </p:spPr>
        <p:txBody>
          <a:bodyPr>
            <a:normAutofit/>
          </a:bodyPr>
          <a:lstStyle/>
          <a:p>
            <a:r>
              <a:rPr lang="en-US" sz="4800" b="1" dirty="0" smtClean="0">
                <a:solidFill>
                  <a:srgbClr val="0094C9"/>
                </a:solidFill>
              </a:rPr>
              <a:t>Opportunities for Collaboration</a:t>
            </a:r>
            <a:endParaRPr lang="en-US" b="1" dirty="0">
              <a:solidFill>
                <a:srgbClr val="0094C9"/>
              </a:solidFill>
            </a:endParaRPr>
          </a:p>
        </p:txBody>
      </p:sp>
      <p:sp>
        <p:nvSpPr>
          <p:cNvPr id="6" name="Rectangle 5"/>
          <p:cNvSpPr/>
          <p:nvPr/>
        </p:nvSpPr>
        <p:spPr>
          <a:xfrm>
            <a:off x="0" y="1547045"/>
            <a:ext cx="9144000" cy="50983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749062"/>
            <a:ext cx="8229600" cy="4525963"/>
          </a:xfrm>
        </p:spPr>
        <p:txBody>
          <a:bodyPr>
            <a:normAutofit/>
          </a:bodyPr>
          <a:lstStyle/>
          <a:p>
            <a:r>
              <a:rPr lang="en-US" dirty="0" smtClean="0">
                <a:latin typeface="Arial Narrow" panose="020B0606020202030204" pitchFamily="34" charset="0"/>
              </a:rPr>
              <a:t>More capabilities are coming online</a:t>
            </a:r>
          </a:p>
          <a:p>
            <a:r>
              <a:rPr lang="en-US" dirty="0" smtClean="0">
                <a:latin typeface="Arial Narrow" panose="020B0606020202030204" pitchFamily="34" charset="0"/>
              </a:rPr>
              <a:t>More countries are joining the remote-sensing community</a:t>
            </a:r>
          </a:p>
          <a:p>
            <a:r>
              <a:rPr lang="en-US" dirty="0" smtClean="0">
                <a:latin typeface="Arial Narrow" panose="020B0606020202030204" pitchFamily="34" charset="0"/>
              </a:rPr>
              <a:t>Big Data / Cooperative Research And Development Agreement (CRADA)</a:t>
            </a:r>
          </a:p>
          <a:p>
            <a:pPr lvl="1"/>
            <a:r>
              <a:rPr lang="en-US" dirty="0" smtClean="0">
                <a:latin typeface="Arial Narrow" panose="020B0606020202030204" pitchFamily="34" charset="0"/>
              </a:rPr>
              <a:t>DOC’s big </a:t>
            </a:r>
            <a:r>
              <a:rPr lang="en-US" dirty="0">
                <a:latin typeface="Arial Narrow" panose="020B0606020202030204" pitchFamily="34" charset="0"/>
              </a:rPr>
              <a:t>data project with Amazon Web Services, Google Cloud Platform, IBM, Microsoft </a:t>
            </a:r>
            <a:r>
              <a:rPr lang="en-US" dirty="0" smtClean="0">
                <a:latin typeface="Arial Narrow" panose="020B0606020202030204" pitchFamily="34" charset="0"/>
              </a:rPr>
              <a:t>Corp </a:t>
            </a:r>
            <a:r>
              <a:rPr lang="en-US" dirty="0">
                <a:latin typeface="Arial Narrow" panose="020B0606020202030204" pitchFamily="34" charset="0"/>
              </a:rPr>
              <a:t>and the Open Cloud Consortium </a:t>
            </a:r>
            <a:r>
              <a:rPr lang="en-US" dirty="0" smtClean="0">
                <a:latin typeface="Arial Narrow" panose="020B0606020202030204" pitchFamily="34" charset="0"/>
              </a:rPr>
              <a:t>will </a:t>
            </a:r>
            <a:r>
              <a:rPr lang="en-US" dirty="0">
                <a:latin typeface="Arial Narrow" panose="020B0606020202030204" pitchFamily="34" charset="0"/>
              </a:rPr>
              <a:t>explore ways of bringing the </a:t>
            </a:r>
            <a:r>
              <a:rPr lang="en-US" dirty="0" smtClean="0">
                <a:latin typeface="Arial Narrow" panose="020B0606020202030204" pitchFamily="34" charset="0"/>
              </a:rPr>
              <a:t>DOC </a:t>
            </a:r>
            <a:r>
              <a:rPr lang="en-US" dirty="0">
                <a:latin typeface="Arial Narrow" panose="020B0606020202030204" pitchFamily="34" charset="0"/>
              </a:rPr>
              <a:t>closer to its goal of unleashing its vast resources of environmental </a:t>
            </a:r>
            <a:r>
              <a:rPr lang="en-US" dirty="0" smtClean="0">
                <a:latin typeface="Arial Narrow" panose="020B0606020202030204" pitchFamily="34" charset="0"/>
              </a:rPr>
              <a:t>data– </a:t>
            </a:r>
            <a:r>
              <a:rPr lang="en-US" dirty="0">
                <a:latin typeface="Arial Narrow" panose="020B0606020202030204" pitchFamily="34" charset="0"/>
              </a:rPr>
              <a:t>transforming </a:t>
            </a:r>
            <a:r>
              <a:rPr lang="en-US" dirty="0" smtClean="0">
                <a:latin typeface="Arial Narrow" panose="020B0606020202030204" pitchFamily="34" charset="0"/>
              </a:rPr>
              <a:t>DOC </a:t>
            </a:r>
            <a:r>
              <a:rPr lang="en-US" dirty="0">
                <a:latin typeface="Arial Narrow" panose="020B0606020202030204" pitchFamily="34" charset="0"/>
              </a:rPr>
              <a:t>data capabilities and supporting a data-driven </a:t>
            </a:r>
            <a:r>
              <a:rPr lang="en-US" dirty="0" smtClean="0">
                <a:latin typeface="Arial Narrow" panose="020B0606020202030204" pitchFamily="34" charset="0"/>
              </a:rPr>
              <a:t>economy.</a:t>
            </a:r>
            <a:r>
              <a:rPr lang="en-US" dirty="0" smtClean="0">
                <a:solidFill>
                  <a:schemeClr val="bg1"/>
                </a:solidFill>
                <a:latin typeface="Arial Narrow" panose="020B0606020202030204" pitchFamily="34" charset="0"/>
              </a:rPr>
              <a:t>.</a:t>
            </a:r>
            <a:r>
              <a:rPr lang="en-US" dirty="0">
                <a:solidFill>
                  <a:schemeClr val="bg1"/>
                </a:solidFill>
                <a:latin typeface="Arial Narrow" panose="020B0606020202030204" pitchFamily="34" charset="0"/>
              </a:rPr>
              <a:t> </a:t>
            </a:r>
            <a:endParaRPr lang="en-US" dirty="0" smtClean="0">
              <a:solidFill>
                <a:schemeClr val="bg1"/>
              </a:solidFill>
              <a:latin typeface="Arial Narrow" panose="020B0606020202030204" pitchFamily="34" charset="0"/>
            </a:endParaRP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00" y="4359988"/>
            <a:ext cx="859433" cy="886935"/>
          </a:xfrm>
          <a:prstGeom prst="rect">
            <a:avLst/>
          </a:prstGeom>
        </p:spPr>
      </p:pic>
    </p:spTree>
    <p:extLst>
      <p:ext uri="{BB962C8B-B14F-4D97-AF65-F5344CB8AC3E}">
        <p14:creationId xmlns:p14="http://schemas.microsoft.com/office/powerpoint/2010/main" val="2790824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738" y="357161"/>
            <a:ext cx="6638707" cy="579205"/>
          </a:xfrm>
        </p:spPr>
        <p:txBody>
          <a:bodyPr>
            <a:normAutofit fontScale="90000"/>
          </a:bodyPr>
          <a:lstStyle/>
          <a:p>
            <a:r>
              <a:rPr lang="en-US" dirty="0" smtClean="0"/>
              <a:t>BDP Architectural Concept</a:t>
            </a:r>
            <a:endParaRPr lang="en-US" dirty="0"/>
          </a:p>
        </p:txBody>
      </p:sp>
      <p:grpSp>
        <p:nvGrpSpPr>
          <p:cNvPr id="3" name="Group 2"/>
          <p:cNvGrpSpPr/>
          <p:nvPr/>
        </p:nvGrpSpPr>
        <p:grpSpPr>
          <a:xfrm>
            <a:off x="2540455" y="5885766"/>
            <a:ext cx="4850945" cy="685800"/>
            <a:chOff x="1626055" y="5943600"/>
            <a:chExt cx="4850945" cy="685800"/>
          </a:xfrm>
        </p:grpSpPr>
        <p:sp>
          <p:nvSpPr>
            <p:cNvPr id="4" name="Can 3"/>
            <p:cNvSpPr/>
            <p:nvPr/>
          </p:nvSpPr>
          <p:spPr>
            <a:xfrm>
              <a:off x="1626055" y="5943600"/>
              <a:ext cx="1510387" cy="685800"/>
            </a:xfrm>
            <a:prstGeom prst="ca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Earth</a:t>
              </a:r>
            </a:p>
            <a:p>
              <a:pPr algn="ctr"/>
              <a:r>
                <a:rPr lang="en-US" dirty="0" smtClean="0">
                  <a:solidFill>
                    <a:schemeClr val="tx1"/>
                  </a:solidFill>
                </a:rPr>
                <a:t>Observations</a:t>
              </a:r>
              <a:endParaRPr lang="en-US" dirty="0">
                <a:solidFill>
                  <a:schemeClr val="tx1"/>
                </a:solidFill>
              </a:endParaRPr>
            </a:p>
          </p:txBody>
        </p:sp>
        <p:sp>
          <p:nvSpPr>
            <p:cNvPr id="5" name="Can 4"/>
            <p:cNvSpPr/>
            <p:nvPr/>
          </p:nvSpPr>
          <p:spPr>
            <a:xfrm>
              <a:off x="3377971" y="5943600"/>
              <a:ext cx="1714500" cy="685800"/>
            </a:xfrm>
            <a:prstGeom prst="ca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Earth</a:t>
              </a:r>
            </a:p>
            <a:p>
              <a:pPr algn="ctr"/>
              <a:r>
                <a:rPr lang="en-US" dirty="0" smtClean="0">
                  <a:solidFill>
                    <a:schemeClr val="tx1"/>
                  </a:solidFill>
                </a:rPr>
                <a:t>Observations</a:t>
              </a:r>
              <a:endParaRPr lang="en-US" dirty="0">
                <a:solidFill>
                  <a:schemeClr val="tx1"/>
                </a:solidFill>
              </a:endParaRPr>
            </a:p>
          </p:txBody>
        </p:sp>
        <p:sp>
          <p:nvSpPr>
            <p:cNvPr id="6" name="Can 5"/>
            <p:cNvSpPr/>
            <p:nvPr/>
          </p:nvSpPr>
          <p:spPr>
            <a:xfrm>
              <a:off x="5334000" y="5943600"/>
              <a:ext cx="1143000" cy="685800"/>
            </a:xfrm>
            <a:prstGeom prst="ca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a:t>
              </a:r>
            </a:p>
            <a:p>
              <a:pPr algn="ctr"/>
              <a:r>
                <a:rPr lang="en-US" dirty="0" smtClean="0">
                  <a:solidFill>
                    <a:schemeClr val="tx1"/>
                  </a:solidFill>
                </a:rPr>
                <a:t>Outputs</a:t>
              </a:r>
              <a:endParaRPr lang="en-US" dirty="0">
                <a:solidFill>
                  <a:schemeClr val="tx1"/>
                </a:solidFill>
              </a:endParaRPr>
            </a:p>
          </p:txBody>
        </p:sp>
      </p:grpSp>
      <p:sp>
        <p:nvSpPr>
          <p:cNvPr id="10" name="Cloud 9"/>
          <p:cNvSpPr/>
          <p:nvPr/>
        </p:nvSpPr>
        <p:spPr>
          <a:xfrm>
            <a:off x="2520648" y="1427542"/>
            <a:ext cx="4698543" cy="272483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1737360" rtlCol="0" anchor="t"/>
          <a:lstStyle/>
          <a:p>
            <a:pPr algn="ctr"/>
            <a:endParaRPr lang="en-US" sz="2400" b="1" dirty="0" smtClean="0">
              <a:solidFill>
                <a:schemeClr val="tx1"/>
              </a:solidFill>
            </a:endParaRPr>
          </a:p>
        </p:txBody>
      </p:sp>
      <p:grpSp>
        <p:nvGrpSpPr>
          <p:cNvPr id="11" name="Group 10"/>
          <p:cNvGrpSpPr/>
          <p:nvPr/>
        </p:nvGrpSpPr>
        <p:grpSpPr>
          <a:xfrm>
            <a:off x="2537317" y="4666566"/>
            <a:ext cx="4800600" cy="1066800"/>
            <a:chOff x="1397457" y="4724400"/>
            <a:chExt cx="4800600" cy="1066800"/>
          </a:xfrm>
        </p:grpSpPr>
        <p:sp>
          <p:nvSpPr>
            <p:cNvPr id="12" name="Rectangle 11"/>
            <p:cNvSpPr/>
            <p:nvPr/>
          </p:nvSpPr>
          <p:spPr bwMode="auto">
            <a:xfrm>
              <a:off x="1397457" y="4724400"/>
              <a:ext cx="4800600" cy="1066800"/>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a:defRPr/>
              </a:pPr>
              <a:r>
                <a:rPr lang="en-US" b="1" dirty="0" smtClean="0"/>
                <a:t>Agency Service Tier</a:t>
              </a:r>
              <a:endParaRPr lang="en-US" b="1" dirty="0"/>
            </a:p>
          </p:txBody>
        </p:sp>
        <p:sp>
          <p:nvSpPr>
            <p:cNvPr id="13" name="Rectangle 12"/>
            <p:cNvSpPr/>
            <p:nvPr/>
          </p:nvSpPr>
          <p:spPr bwMode="auto">
            <a:xfrm>
              <a:off x="4061316" y="5040924"/>
              <a:ext cx="1908141" cy="3048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US" b="1" dirty="0" smtClean="0"/>
                <a:t>Access </a:t>
              </a:r>
              <a:r>
                <a:rPr lang="en-US" b="1" dirty="0"/>
                <a:t>Services</a:t>
              </a:r>
            </a:p>
          </p:txBody>
        </p:sp>
        <p:sp>
          <p:nvSpPr>
            <p:cNvPr id="14" name="Rectangle 13"/>
            <p:cNvSpPr/>
            <p:nvPr/>
          </p:nvSpPr>
          <p:spPr bwMode="auto">
            <a:xfrm>
              <a:off x="1927716" y="5040924"/>
              <a:ext cx="1908141" cy="3048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US" b="1" dirty="0" smtClean="0"/>
                <a:t>Catalog</a:t>
              </a:r>
              <a:endParaRPr lang="en-US" b="1" dirty="0"/>
            </a:p>
          </p:txBody>
        </p:sp>
        <p:sp>
          <p:nvSpPr>
            <p:cNvPr id="15" name="Rectangle 14"/>
            <p:cNvSpPr/>
            <p:nvPr/>
          </p:nvSpPr>
          <p:spPr bwMode="auto">
            <a:xfrm>
              <a:off x="1927716" y="5410200"/>
              <a:ext cx="1908141" cy="3048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US" b="1" dirty="0" smtClean="0"/>
                <a:t>Metadata</a:t>
              </a:r>
              <a:endParaRPr lang="en-US" b="1" dirty="0"/>
            </a:p>
          </p:txBody>
        </p:sp>
        <p:sp>
          <p:nvSpPr>
            <p:cNvPr id="16" name="Rectangle 15"/>
            <p:cNvSpPr/>
            <p:nvPr/>
          </p:nvSpPr>
          <p:spPr bwMode="auto">
            <a:xfrm>
              <a:off x="4061316" y="5410200"/>
              <a:ext cx="1908141" cy="3048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US" b="1" dirty="0" smtClean="0"/>
                <a:t>Formatting</a:t>
              </a:r>
              <a:endParaRPr lang="en-US" b="1" dirty="0"/>
            </a:p>
          </p:txBody>
        </p:sp>
      </p:grpSp>
      <p:grpSp>
        <p:nvGrpSpPr>
          <p:cNvPr id="17" name="Group 16"/>
          <p:cNvGrpSpPr/>
          <p:nvPr/>
        </p:nvGrpSpPr>
        <p:grpSpPr>
          <a:xfrm>
            <a:off x="76200" y="4291706"/>
            <a:ext cx="7312060" cy="280293"/>
            <a:chOff x="-170156" y="4343400"/>
            <a:chExt cx="6418556" cy="228600"/>
          </a:xfrm>
        </p:grpSpPr>
        <p:cxnSp>
          <p:nvCxnSpPr>
            <p:cNvPr id="18" name="Straight Connector 17"/>
            <p:cNvCxnSpPr/>
            <p:nvPr/>
          </p:nvCxnSpPr>
          <p:spPr>
            <a:xfrm>
              <a:off x="121920" y="4343400"/>
              <a:ext cx="612648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9" name="Rectangle 54"/>
            <p:cNvSpPr>
              <a:spLocks noChangeArrowheads="1"/>
            </p:cNvSpPr>
            <p:nvPr/>
          </p:nvSpPr>
          <p:spPr bwMode="auto">
            <a:xfrm>
              <a:off x="-170156" y="4348301"/>
              <a:ext cx="2209800" cy="223699"/>
            </a:xfrm>
            <a:prstGeom prst="rect">
              <a:avLst/>
            </a:prstGeom>
            <a:noFill/>
            <a:ln w="12700" algn="ctr">
              <a:noFill/>
              <a:round/>
              <a:headEnd/>
              <a:tailEnd type="triangle" w="med" len="med"/>
            </a:ln>
          </p:spPr>
          <p:txBody>
            <a:bodyPr wrap="none" lIns="0" tIns="0" rIns="0" bIns="0" anchor="ctr"/>
            <a:lstStyle/>
            <a:p>
              <a:pPr algn="ctr"/>
              <a:r>
                <a:rPr lang="en-US" sz="1200" i="1" dirty="0" smtClean="0"/>
                <a:t>agency security boundary</a:t>
              </a:r>
              <a:endParaRPr lang="en-US" sz="1200" i="1" dirty="0"/>
            </a:p>
          </p:txBody>
        </p:sp>
      </p:grpSp>
      <p:grpSp>
        <p:nvGrpSpPr>
          <p:cNvPr id="20" name="Group 19"/>
          <p:cNvGrpSpPr/>
          <p:nvPr/>
        </p:nvGrpSpPr>
        <p:grpSpPr>
          <a:xfrm>
            <a:off x="2109803" y="1066799"/>
            <a:ext cx="1626245" cy="741741"/>
            <a:chOff x="1579543" y="739259"/>
            <a:chExt cx="1626245" cy="1127116"/>
          </a:xfrm>
        </p:grpSpPr>
        <p:sp>
          <p:nvSpPr>
            <p:cNvPr id="21" name="Rectangle 20"/>
            <p:cNvSpPr/>
            <p:nvPr/>
          </p:nvSpPr>
          <p:spPr>
            <a:xfrm>
              <a:off x="1579543" y="739259"/>
              <a:ext cx="1322864" cy="479941"/>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end user 1</a:t>
              </a:r>
              <a:endParaRPr lang="en-US" dirty="0">
                <a:solidFill>
                  <a:schemeClr val="tx1"/>
                </a:solidFill>
              </a:endParaRPr>
            </a:p>
          </p:txBody>
        </p:sp>
        <p:cxnSp>
          <p:nvCxnSpPr>
            <p:cNvPr id="22" name="Straight Arrow Connector 21"/>
            <p:cNvCxnSpPr>
              <a:stCxn id="21" idx="2"/>
              <a:endCxn id="40" idx="0"/>
            </p:cNvCxnSpPr>
            <p:nvPr/>
          </p:nvCxnSpPr>
          <p:spPr>
            <a:xfrm>
              <a:off x="2240975" y="1219200"/>
              <a:ext cx="964813" cy="647175"/>
            </a:xfrm>
            <a:prstGeom prst="straightConnector1">
              <a:avLst/>
            </a:prstGeom>
            <a:ln w="285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85660" y="1066799"/>
            <a:ext cx="1322864" cy="741741"/>
            <a:chOff x="3355400" y="739259"/>
            <a:chExt cx="1322864" cy="1127116"/>
          </a:xfrm>
        </p:grpSpPr>
        <p:sp>
          <p:nvSpPr>
            <p:cNvPr id="24" name="Rectangle 23"/>
            <p:cNvSpPr/>
            <p:nvPr/>
          </p:nvSpPr>
          <p:spPr>
            <a:xfrm>
              <a:off x="3355400" y="739259"/>
              <a:ext cx="1322864" cy="479941"/>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end user 2</a:t>
              </a:r>
              <a:endParaRPr lang="en-US" dirty="0">
                <a:solidFill>
                  <a:schemeClr val="tx1"/>
                </a:solidFill>
              </a:endParaRPr>
            </a:p>
          </p:txBody>
        </p:sp>
        <p:cxnSp>
          <p:nvCxnSpPr>
            <p:cNvPr id="25" name="Straight Arrow Connector 24"/>
            <p:cNvCxnSpPr>
              <a:stCxn id="24" idx="2"/>
              <a:endCxn id="41" idx="0"/>
            </p:cNvCxnSpPr>
            <p:nvPr/>
          </p:nvCxnSpPr>
          <p:spPr>
            <a:xfrm>
              <a:off x="4016832" y="1219200"/>
              <a:ext cx="354396" cy="647175"/>
            </a:xfrm>
            <a:prstGeom prst="straightConnector1">
              <a:avLst/>
            </a:prstGeom>
            <a:ln w="28575">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661517" y="1066799"/>
            <a:ext cx="1322864" cy="741741"/>
            <a:chOff x="5131257" y="739259"/>
            <a:chExt cx="1322864" cy="1127116"/>
          </a:xfrm>
        </p:grpSpPr>
        <p:sp>
          <p:nvSpPr>
            <p:cNvPr id="27" name="Rectangle 26"/>
            <p:cNvSpPr/>
            <p:nvPr/>
          </p:nvSpPr>
          <p:spPr>
            <a:xfrm>
              <a:off x="5131257" y="739259"/>
              <a:ext cx="1322864" cy="479941"/>
            </a:xfrm>
            <a:prstGeom prst="rect">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end user 3</a:t>
              </a:r>
              <a:endParaRPr lang="en-US" dirty="0">
                <a:solidFill>
                  <a:schemeClr val="tx1"/>
                </a:solidFill>
              </a:endParaRPr>
            </a:p>
          </p:txBody>
        </p:sp>
        <p:cxnSp>
          <p:nvCxnSpPr>
            <p:cNvPr id="28" name="Straight Arrow Connector 27"/>
            <p:cNvCxnSpPr>
              <a:stCxn id="27" idx="2"/>
              <a:endCxn id="42" idx="0"/>
            </p:cNvCxnSpPr>
            <p:nvPr/>
          </p:nvCxnSpPr>
          <p:spPr>
            <a:xfrm flipH="1">
              <a:off x="5536669" y="1219200"/>
              <a:ext cx="256020" cy="647175"/>
            </a:xfrm>
            <a:prstGeom prst="straightConnector1">
              <a:avLst/>
            </a:prstGeom>
            <a:ln w="28575">
              <a:solidFill>
                <a:schemeClr val="accent4">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571244" y="2722941"/>
            <a:ext cx="2660488" cy="551766"/>
            <a:chOff x="2600452" y="2572434"/>
            <a:chExt cx="2660488" cy="551766"/>
          </a:xfrm>
        </p:grpSpPr>
        <p:sp>
          <p:nvSpPr>
            <p:cNvPr id="30" name="Rounded Rectangle 29"/>
            <p:cNvSpPr/>
            <p:nvPr/>
          </p:nvSpPr>
          <p:spPr>
            <a:xfrm>
              <a:off x="2600452" y="2572434"/>
              <a:ext cx="1401794" cy="551766"/>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integration functions</a:t>
              </a:r>
              <a:endParaRPr lang="en-US" sz="2800" dirty="0">
                <a:solidFill>
                  <a:schemeClr val="tx1"/>
                </a:solidFill>
              </a:endParaRPr>
            </a:p>
          </p:txBody>
        </p:sp>
        <p:sp>
          <p:nvSpPr>
            <p:cNvPr id="31" name="Rounded Rectangle 30"/>
            <p:cNvSpPr/>
            <p:nvPr/>
          </p:nvSpPr>
          <p:spPr>
            <a:xfrm>
              <a:off x="4022395" y="2572434"/>
              <a:ext cx="1238545" cy="551766"/>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analysis functions</a:t>
              </a:r>
              <a:endParaRPr lang="en-US" sz="2800" dirty="0">
                <a:solidFill>
                  <a:schemeClr val="tx1"/>
                </a:solidFill>
              </a:endParaRPr>
            </a:p>
          </p:txBody>
        </p:sp>
      </p:grpSp>
      <p:sp>
        <p:nvSpPr>
          <p:cNvPr id="32" name="TextBox 31"/>
          <p:cNvSpPr txBox="1"/>
          <p:nvPr/>
        </p:nvSpPr>
        <p:spPr>
          <a:xfrm>
            <a:off x="838200" y="5925235"/>
            <a:ext cx="1441420" cy="646331"/>
          </a:xfrm>
          <a:prstGeom prst="rect">
            <a:avLst/>
          </a:prstGeom>
          <a:noFill/>
        </p:spPr>
        <p:txBody>
          <a:bodyPr wrap="none" rtlCol="0">
            <a:spAutoFit/>
          </a:bodyPr>
          <a:lstStyle/>
          <a:p>
            <a:pPr algn="r"/>
            <a:r>
              <a:rPr lang="en-US" i="1" dirty="0" smtClean="0"/>
              <a:t>master</a:t>
            </a:r>
          </a:p>
          <a:p>
            <a:pPr algn="r"/>
            <a:r>
              <a:rPr lang="en-US" i="1" dirty="0" smtClean="0"/>
              <a:t>copy of data</a:t>
            </a:r>
          </a:p>
        </p:txBody>
      </p:sp>
      <p:sp>
        <p:nvSpPr>
          <p:cNvPr id="33" name="TextBox 32"/>
          <p:cNvSpPr txBox="1"/>
          <p:nvPr/>
        </p:nvSpPr>
        <p:spPr>
          <a:xfrm>
            <a:off x="471523" y="4916269"/>
            <a:ext cx="1890261" cy="646331"/>
          </a:xfrm>
          <a:prstGeom prst="rect">
            <a:avLst/>
          </a:prstGeom>
          <a:noFill/>
        </p:spPr>
        <p:txBody>
          <a:bodyPr wrap="none" rtlCol="0">
            <a:spAutoFit/>
          </a:bodyPr>
          <a:lstStyle/>
          <a:p>
            <a:pPr algn="r"/>
            <a:r>
              <a:rPr lang="en-US" i="1" dirty="0" smtClean="0"/>
              <a:t>agency-provided</a:t>
            </a:r>
          </a:p>
          <a:p>
            <a:pPr algn="r"/>
            <a:r>
              <a:rPr lang="en-US" i="1" dirty="0" smtClean="0"/>
              <a:t>services</a:t>
            </a:r>
          </a:p>
        </p:txBody>
      </p:sp>
      <p:sp>
        <p:nvSpPr>
          <p:cNvPr id="35" name="TextBox 34"/>
          <p:cNvSpPr txBox="1"/>
          <p:nvPr/>
        </p:nvSpPr>
        <p:spPr>
          <a:xfrm>
            <a:off x="527163" y="3180141"/>
            <a:ext cx="1808170" cy="369332"/>
          </a:xfrm>
          <a:prstGeom prst="rect">
            <a:avLst/>
          </a:prstGeom>
          <a:noFill/>
        </p:spPr>
        <p:txBody>
          <a:bodyPr wrap="none" rtlCol="0">
            <a:spAutoFit/>
          </a:bodyPr>
          <a:lstStyle/>
          <a:p>
            <a:pPr algn="r"/>
            <a:r>
              <a:rPr lang="en-US" i="1" dirty="0" smtClean="0"/>
              <a:t>cloud</a:t>
            </a:r>
            <a:r>
              <a:rPr lang="en-US" i="1" dirty="0"/>
              <a:t> </a:t>
            </a:r>
            <a:r>
              <a:rPr lang="en-US" i="1" dirty="0" smtClean="0"/>
              <a:t>provider(s)</a:t>
            </a:r>
          </a:p>
        </p:txBody>
      </p:sp>
      <p:sp>
        <p:nvSpPr>
          <p:cNvPr id="36" name="Can 35"/>
          <p:cNvSpPr/>
          <p:nvPr/>
        </p:nvSpPr>
        <p:spPr>
          <a:xfrm>
            <a:off x="3726235" y="3350907"/>
            <a:ext cx="2349957" cy="533400"/>
          </a:xfrm>
          <a:prstGeom prst="can">
            <a:avLst/>
          </a:prstGeom>
          <a:solidFill>
            <a:schemeClr val="accent3">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working copy of data</a:t>
            </a:r>
            <a:endParaRPr lang="en-US" dirty="0">
              <a:solidFill>
                <a:schemeClr val="tx1"/>
              </a:solidFill>
            </a:endParaRPr>
          </a:p>
        </p:txBody>
      </p:sp>
      <p:sp>
        <p:nvSpPr>
          <p:cNvPr id="37" name="TextBox 36"/>
          <p:cNvSpPr txBox="1"/>
          <p:nvPr/>
        </p:nvSpPr>
        <p:spPr>
          <a:xfrm>
            <a:off x="368128" y="1884741"/>
            <a:ext cx="1967205" cy="646331"/>
          </a:xfrm>
          <a:prstGeom prst="rect">
            <a:avLst/>
          </a:prstGeom>
          <a:noFill/>
        </p:spPr>
        <p:txBody>
          <a:bodyPr wrap="none" rtlCol="0">
            <a:spAutoFit/>
          </a:bodyPr>
          <a:lstStyle/>
          <a:p>
            <a:pPr algn="r"/>
            <a:r>
              <a:rPr lang="en-US" i="1" dirty="0" smtClean="0"/>
              <a:t>application &amp;</a:t>
            </a:r>
          </a:p>
          <a:p>
            <a:pPr algn="r"/>
            <a:r>
              <a:rPr lang="en-US" i="1" dirty="0" smtClean="0"/>
              <a:t>product providers</a:t>
            </a:r>
          </a:p>
        </p:txBody>
      </p:sp>
      <p:sp>
        <p:nvSpPr>
          <p:cNvPr id="38" name="TextBox 37"/>
          <p:cNvSpPr txBox="1"/>
          <p:nvPr/>
        </p:nvSpPr>
        <p:spPr>
          <a:xfrm>
            <a:off x="782296" y="1066799"/>
            <a:ext cx="1128634" cy="369332"/>
          </a:xfrm>
          <a:prstGeom prst="rect">
            <a:avLst/>
          </a:prstGeom>
          <a:solidFill>
            <a:schemeClr val="bg1"/>
          </a:solidFill>
        </p:spPr>
        <p:txBody>
          <a:bodyPr wrap="none" rtlCol="0" anchor="ctr">
            <a:spAutoFit/>
          </a:bodyPr>
          <a:lstStyle/>
          <a:p>
            <a:pPr algn="r"/>
            <a:r>
              <a:rPr lang="en-US" i="1" dirty="0" smtClean="0"/>
              <a:t>end users</a:t>
            </a:r>
          </a:p>
        </p:txBody>
      </p:sp>
      <p:grpSp>
        <p:nvGrpSpPr>
          <p:cNvPr id="39" name="Group 38"/>
          <p:cNvGrpSpPr/>
          <p:nvPr/>
        </p:nvGrpSpPr>
        <p:grpSpPr>
          <a:xfrm>
            <a:off x="3190244" y="1808541"/>
            <a:ext cx="3422488" cy="856566"/>
            <a:chOff x="2600452" y="1905000"/>
            <a:chExt cx="3156610" cy="685800"/>
          </a:xfrm>
        </p:grpSpPr>
        <p:sp>
          <p:nvSpPr>
            <p:cNvPr id="40" name="Rounded Rectangle 39"/>
            <p:cNvSpPr/>
            <p:nvPr/>
          </p:nvSpPr>
          <p:spPr>
            <a:xfrm>
              <a:off x="2600452" y="1905000"/>
              <a:ext cx="1006805" cy="685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Custom</a:t>
              </a:r>
            </a:p>
            <a:p>
              <a:pPr algn="ctr"/>
              <a:r>
                <a:rPr lang="en-US" dirty="0" smtClean="0">
                  <a:solidFill>
                    <a:schemeClr val="tx1"/>
                  </a:solidFill>
                </a:rPr>
                <a:t>Product/</a:t>
              </a:r>
            </a:p>
            <a:p>
              <a:pPr algn="ctr"/>
              <a:r>
                <a:rPr lang="en-US" dirty="0" smtClean="0">
                  <a:solidFill>
                    <a:schemeClr val="tx1"/>
                  </a:solidFill>
                </a:rPr>
                <a:t>App #1</a:t>
              </a:r>
              <a:endParaRPr lang="en-US" sz="2800" dirty="0">
                <a:solidFill>
                  <a:schemeClr val="tx1"/>
                </a:solidFill>
              </a:endParaRPr>
            </a:p>
          </p:txBody>
        </p:sp>
        <p:sp>
          <p:nvSpPr>
            <p:cNvPr id="41" name="Rounded Rectangle 40"/>
            <p:cNvSpPr/>
            <p:nvPr/>
          </p:nvSpPr>
          <p:spPr>
            <a:xfrm>
              <a:off x="3675354" y="1905000"/>
              <a:ext cx="1006805" cy="685800"/>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Custom</a:t>
              </a:r>
            </a:p>
            <a:p>
              <a:pPr algn="ctr"/>
              <a:r>
                <a:rPr lang="en-US" dirty="0" smtClean="0">
                  <a:solidFill>
                    <a:schemeClr val="tx1"/>
                  </a:solidFill>
                </a:rPr>
                <a:t>Product/</a:t>
              </a:r>
            </a:p>
            <a:p>
              <a:pPr algn="ctr"/>
              <a:r>
                <a:rPr lang="en-US" dirty="0" smtClean="0">
                  <a:solidFill>
                    <a:schemeClr val="tx1"/>
                  </a:solidFill>
                </a:rPr>
                <a:t>App #2</a:t>
              </a:r>
              <a:endParaRPr lang="en-US" sz="2800" dirty="0">
                <a:solidFill>
                  <a:schemeClr val="tx1"/>
                </a:solidFill>
              </a:endParaRPr>
            </a:p>
          </p:txBody>
        </p:sp>
        <p:sp>
          <p:nvSpPr>
            <p:cNvPr id="42" name="Rounded Rectangle 41"/>
            <p:cNvSpPr/>
            <p:nvPr/>
          </p:nvSpPr>
          <p:spPr>
            <a:xfrm>
              <a:off x="4750257" y="1905000"/>
              <a:ext cx="1006805" cy="685800"/>
            </a:xfrm>
            <a:prstGeom prst="roundRect">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Custom</a:t>
              </a:r>
            </a:p>
            <a:p>
              <a:pPr algn="ctr"/>
              <a:r>
                <a:rPr lang="en-US" dirty="0" smtClean="0">
                  <a:solidFill>
                    <a:schemeClr val="tx1"/>
                  </a:solidFill>
                </a:rPr>
                <a:t>Product/</a:t>
              </a:r>
            </a:p>
            <a:p>
              <a:pPr algn="ctr"/>
              <a:r>
                <a:rPr lang="en-US" dirty="0" smtClean="0">
                  <a:solidFill>
                    <a:schemeClr val="tx1"/>
                  </a:solidFill>
                </a:rPr>
                <a:t>App #3</a:t>
              </a:r>
              <a:endParaRPr lang="en-US" sz="2800" dirty="0">
                <a:solidFill>
                  <a:schemeClr val="tx1"/>
                </a:solidFill>
              </a:endParaRPr>
            </a:p>
          </p:txBody>
        </p:sp>
      </p:grpSp>
      <p:sp>
        <p:nvSpPr>
          <p:cNvPr id="44" name="Right Brace 43"/>
          <p:cNvSpPr/>
          <p:nvPr/>
        </p:nvSpPr>
        <p:spPr>
          <a:xfrm>
            <a:off x="7461048" y="2722940"/>
            <a:ext cx="616152" cy="3525459"/>
          </a:xfrm>
          <a:prstGeom prst="rightBrace">
            <a:avLst>
              <a:gd name="adj1" fmla="val 30875"/>
              <a:gd name="adj2" fmla="val 50000"/>
            </a:avLst>
          </a:prstGeom>
          <a:ln w="28575"/>
        </p:spPr>
        <p:style>
          <a:lnRef idx="1">
            <a:schemeClr val="accent1"/>
          </a:lnRef>
          <a:fillRef idx="0">
            <a:schemeClr val="accent1"/>
          </a:fillRef>
          <a:effectRef idx="0">
            <a:schemeClr val="accent1"/>
          </a:effectRef>
          <a:fontRef idx="minor">
            <a:schemeClr val="tx1"/>
          </a:fontRef>
        </p:style>
        <p:txBody>
          <a:bodyPr vert="vert" wrap="none" lIns="1463040" rIns="91440" rtlCol="0" anchor="ctr"/>
          <a:lstStyle/>
          <a:p>
            <a:pPr algn="ctr"/>
            <a:r>
              <a:rPr lang="en-US" dirty="0" smtClean="0"/>
              <a:t>maximum </a:t>
            </a:r>
            <a:r>
              <a:rPr lang="en-US" b="1" dirty="0" smtClean="0"/>
              <a:t>standardization</a:t>
            </a:r>
            <a:endParaRPr lang="en-US" b="1" dirty="0"/>
          </a:p>
        </p:txBody>
      </p:sp>
      <p:sp>
        <p:nvSpPr>
          <p:cNvPr id="45" name="Right Brace 44"/>
          <p:cNvSpPr/>
          <p:nvPr/>
        </p:nvSpPr>
        <p:spPr>
          <a:xfrm>
            <a:off x="7461048" y="1066799"/>
            <a:ext cx="616152" cy="1598307"/>
          </a:xfrm>
          <a:prstGeom prst="rightBrace">
            <a:avLst>
              <a:gd name="adj1" fmla="val 24435"/>
              <a:gd name="adj2" fmla="val 50000"/>
            </a:avLst>
          </a:prstGeom>
          <a:noFill/>
          <a:ln w="28575"/>
        </p:spPr>
        <p:style>
          <a:lnRef idx="1">
            <a:schemeClr val="accent1"/>
          </a:lnRef>
          <a:fillRef idx="0">
            <a:schemeClr val="accent1"/>
          </a:fillRef>
          <a:effectRef idx="0">
            <a:schemeClr val="accent1"/>
          </a:effectRef>
          <a:fontRef idx="minor">
            <a:schemeClr val="tx1"/>
          </a:fontRef>
        </p:style>
        <p:txBody>
          <a:bodyPr vert="vert" wrap="none" lIns="1463040" rIns="91440" rtlCol="0" anchor="ctr"/>
          <a:lstStyle/>
          <a:p>
            <a:pPr algn="ctr"/>
            <a:r>
              <a:rPr lang="en-US" dirty="0" smtClean="0"/>
              <a:t>maximum </a:t>
            </a:r>
            <a:r>
              <a:rPr lang="en-US" b="1" dirty="0" smtClean="0"/>
              <a:t>diversity</a:t>
            </a:r>
            <a:endParaRPr lang="en-US" b="1" dirty="0"/>
          </a:p>
        </p:txBody>
      </p:sp>
      <p:grpSp>
        <p:nvGrpSpPr>
          <p:cNvPr id="7" name="Group 6"/>
          <p:cNvGrpSpPr/>
          <p:nvPr/>
        </p:nvGrpSpPr>
        <p:grpSpPr>
          <a:xfrm>
            <a:off x="3733800" y="4037910"/>
            <a:ext cx="2438400" cy="628655"/>
            <a:chOff x="2845257" y="3828364"/>
            <a:chExt cx="2438400" cy="896036"/>
          </a:xfrm>
        </p:grpSpPr>
        <p:sp>
          <p:nvSpPr>
            <p:cNvPr id="8" name="Up Arrow 7"/>
            <p:cNvSpPr/>
            <p:nvPr/>
          </p:nvSpPr>
          <p:spPr>
            <a:xfrm>
              <a:off x="2845257" y="3828364"/>
              <a:ext cx="685800" cy="896036"/>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Up Arrow 8"/>
            <p:cNvSpPr/>
            <p:nvPr/>
          </p:nvSpPr>
          <p:spPr>
            <a:xfrm>
              <a:off x="4597857" y="3828364"/>
              <a:ext cx="685800" cy="896036"/>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58036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childTnLst>
                          </p:cTn>
                        </p:par>
                        <p:par>
                          <p:cTn id="62" fill="hold">
                            <p:stCondLst>
                              <p:cond delay="1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up)">
                                      <p:cBhvr>
                                        <p:cTn id="7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p:bldP spid="33" grpId="0"/>
      <p:bldP spid="35" grpId="0"/>
      <p:bldP spid="36" grpId="0" animBg="1"/>
      <p:bldP spid="37" grpId="0"/>
      <p:bldP spid="38"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94C9"/>
                </a:solidFill>
              </a:rPr>
              <a:t>NOAA </a:t>
            </a:r>
            <a:r>
              <a:rPr lang="en-US" b="1" dirty="0" smtClean="0">
                <a:solidFill>
                  <a:srgbClr val="0094C9"/>
                </a:solidFill>
              </a:rPr>
              <a:t>Cooperative Institutes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4641" y="1467136"/>
            <a:ext cx="7798788" cy="407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2261" y="5895201"/>
            <a:ext cx="8061168" cy="646331"/>
          </a:xfrm>
          <a:prstGeom prst="rect">
            <a:avLst/>
          </a:prstGeom>
        </p:spPr>
        <p:txBody>
          <a:bodyPr wrap="square">
            <a:spAutoFit/>
          </a:bodyPr>
          <a:lstStyle/>
          <a:p>
            <a:r>
              <a:rPr lang="en-US" dirty="0">
                <a:latin typeface="Arial Narrow" panose="020B0606020202030204" pitchFamily="34" charset="0"/>
              </a:rPr>
              <a:t>NOAA supports 16 Cooperative Institutes consisting of 42 universities and research institutions across 23 states and the District of Columbia.</a:t>
            </a:r>
          </a:p>
        </p:txBody>
      </p:sp>
    </p:spTree>
    <p:extLst>
      <p:ext uri="{BB962C8B-B14F-4D97-AF65-F5344CB8AC3E}">
        <p14:creationId xmlns:p14="http://schemas.microsoft.com/office/powerpoint/2010/main" val="2280728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94C9"/>
                </a:solidFill>
              </a:rPr>
              <a:t>NOAA Cooperative Science Centers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19012" y="4108733"/>
            <a:ext cx="1729120" cy="173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623" y="1372300"/>
            <a:ext cx="1485900" cy="165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837" y="1489469"/>
            <a:ext cx="1517798" cy="142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052" y="4108733"/>
            <a:ext cx="1859369" cy="160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2228" y="5839829"/>
            <a:ext cx="2902689" cy="646331"/>
          </a:xfrm>
          <a:prstGeom prst="rect">
            <a:avLst/>
          </a:prstGeom>
        </p:spPr>
        <p:txBody>
          <a:bodyPr wrap="square">
            <a:spAutoFit/>
          </a:bodyPr>
          <a:lstStyle/>
          <a:p>
            <a:pPr algn="ctr"/>
            <a:r>
              <a:rPr lang="en-US" dirty="0" smtClean="0">
                <a:latin typeface="Arial Narrow" panose="020B0606020202030204" pitchFamily="34" charset="0"/>
              </a:rPr>
              <a:t>Center </a:t>
            </a:r>
            <a:r>
              <a:rPr lang="en-US" dirty="0">
                <a:latin typeface="Arial Narrow" panose="020B0606020202030204" pitchFamily="34" charset="0"/>
              </a:rPr>
              <a:t>for Atmospheric Science at Howard University </a:t>
            </a:r>
            <a:r>
              <a:rPr lang="en-US" dirty="0" smtClean="0">
                <a:latin typeface="Arial Narrow" panose="020B0606020202030204" pitchFamily="34" charset="0"/>
              </a:rPr>
              <a:t> </a:t>
            </a:r>
            <a:endParaRPr lang="en-US" dirty="0">
              <a:latin typeface="Arial Narrow" panose="020B0606020202030204" pitchFamily="34" charset="0"/>
            </a:endParaRPr>
          </a:p>
        </p:txBody>
      </p:sp>
      <p:sp>
        <p:nvSpPr>
          <p:cNvPr id="6" name="Rectangle 5"/>
          <p:cNvSpPr/>
          <p:nvPr/>
        </p:nvSpPr>
        <p:spPr>
          <a:xfrm>
            <a:off x="4835821" y="3066086"/>
            <a:ext cx="3895503" cy="923330"/>
          </a:xfrm>
          <a:prstGeom prst="rect">
            <a:avLst/>
          </a:prstGeom>
        </p:spPr>
        <p:txBody>
          <a:bodyPr wrap="square">
            <a:spAutoFit/>
          </a:bodyPr>
          <a:lstStyle/>
          <a:p>
            <a:pPr algn="ctr"/>
            <a:r>
              <a:rPr lang="en-US" dirty="0" smtClean="0">
                <a:latin typeface="Arial Narrow" panose="020B0606020202030204" pitchFamily="34" charset="0"/>
              </a:rPr>
              <a:t>Cooperative </a:t>
            </a:r>
            <a:r>
              <a:rPr lang="en-US" dirty="0">
                <a:latin typeface="Arial Narrow" panose="020B0606020202030204" pitchFamily="34" charset="0"/>
              </a:rPr>
              <a:t>Remote Sensing Science </a:t>
            </a:r>
            <a:r>
              <a:rPr lang="en-US" dirty="0" smtClean="0">
                <a:latin typeface="Arial Narrow" panose="020B0606020202030204" pitchFamily="34" charset="0"/>
              </a:rPr>
              <a:t>&amp; Technology </a:t>
            </a:r>
            <a:r>
              <a:rPr lang="en-US" dirty="0">
                <a:latin typeface="Arial Narrow" panose="020B0606020202030204" pitchFamily="34" charset="0"/>
              </a:rPr>
              <a:t>Center </a:t>
            </a:r>
            <a:r>
              <a:rPr lang="en-US" dirty="0" smtClean="0">
                <a:latin typeface="Arial Narrow" panose="020B0606020202030204" pitchFamily="34" charset="0"/>
              </a:rPr>
              <a:t> at City </a:t>
            </a:r>
            <a:r>
              <a:rPr lang="en-US" dirty="0">
                <a:latin typeface="Arial Narrow" panose="020B0606020202030204" pitchFamily="34" charset="0"/>
              </a:rPr>
              <a:t>College of the City University of </a:t>
            </a:r>
            <a:r>
              <a:rPr lang="en-US" dirty="0" smtClean="0">
                <a:latin typeface="Arial Narrow" panose="020B0606020202030204" pitchFamily="34" charset="0"/>
              </a:rPr>
              <a:t>NY  </a:t>
            </a:r>
            <a:endParaRPr lang="en-US" dirty="0">
              <a:latin typeface="Arial Narrow" panose="020B0606020202030204" pitchFamily="34" charset="0"/>
            </a:endParaRPr>
          </a:p>
        </p:txBody>
      </p:sp>
      <p:sp>
        <p:nvSpPr>
          <p:cNvPr id="7" name="Rectangle 6"/>
          <p:cNvSpPr/>
          <p:nvPr/>
        </p:nvSpPr>
        <p:spPr>
          <a:xfrm>
            <a:off x="560862" y="3015022"/>
            <a:ext cx="3331977" cy="646331"/>
          </a:xfrm>
          <a:prstGeom prst="rect">
            <a:avLst/>
          </a:prstGeom>
        </p:spPr>
        <p:txBody>
          <a:bodyPr wrap="square">
            <a:spAutoFit/>
          </a:bodyPr>
          <a:lstStyle/>
          <a:p>
            <a:pPr algn="ctr"/>
            <a:r>
              <a:rPr lang="en-US" dirty="0" smtClean="0">
                <a:latin typeface="Arial Narrow" panose="020B0606020202030204" pitchFamily="34" charset="0"/>
              </a:rPr>
              <a:t>Environmental </a:t>
            </a:r>
            <a:r>
              <a:rPr lang="en-US" dirty="0">
                <a:latin typeface="Arial Narrow" panose="020B0606020202030204" pitchFamily="34" charset="0"/>
              </a:rPr>
              <a:t>Cooperative Science Center at Florida A&amp;M University </a:t>
            </a:r>
          </a:p>
        </p:txBody>
      </p:sp>
      <p:sp>
        <p:nvSpPr>
          <p:cNvPr id="8" name="Rectangle 7"/>
          <p:cNvSpPr/>
          <p:nvPr/>
        </p:nvSpPr>
        <p:spPr>
          <a:xfrm>
            <a:off x="222616" y="5802218"/>
            <a:ext cx="3902817" cy="923330"/>
          </a:xfrm>
          <a:prstGeom prst="rect">
            <a:avLst/>
          </a:prstGeom>
        </p:spPr>
        <p:txBody>
          <a:bodyPr wrap="square">
            <a:spAutoFit/>
          </a:bodyPr>
          <a:lstStyle/>
          <a:p>
            <a:pPr algn="ctr"/>
            <a:r>
              <a:rPr lang="en-US" dirty="0" smtClean="0">
                <a:latin typeface="Arial Narrow" panose="020B0606020202030204" pitchFamily="34" charset="0"/>
              </a:rPr>
              <a:t>Living </a:t>
            </a:r>
            <a:r>
              <a:rPr lang="en-US" dirty="0">
                <a:latin typeface="Arial Narrow" panose="020B0606020202030204" pitchFamily="34" charset="0"/>
              </a:rPr>
              <a:t>Marine Resources Cooperative Science Center at the University of Maryland Eastern Shore </a:t>
            </a:r>
            <a:r>
              <a:rPr lang="en-US" dirty="0" smtClean="0">
                <a:latin typeface="Arial Narrow" panose="020B0606020202030204" pitchFamily="34" charset="0"/>
              </a:rPr>
              <a:t> </a:t>
            </a:r>
            <a:endParaRPr lang="en-US" dirty="0">
              <a:latin typeface="Arial Narrow" panose="020B0606020202030204" pitchFamily="34" charset="0"/>
            </a:endParaRPr>
          </a:p>
        </p:txBody>
      </p:sp>
    </p:spTree>
    <p:extLst>
      <p:ext uri="{BB962C8B-B14F-4D97-AF65-F5344CB8AC3E}">
        <p14:creationId xmlns:p14="http://schemas.microsoft.com/office/powerpoint/2010/main" val="869969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544" r="2332"/>
          <a:stretch/>
        </p:blipFill>
        <p:spPr>
          <a:xfrm>
            <a:off x="0" y="1255866"/>
            <a:ext cx="9144000" cy="5272524"/>
          </a:xfrm>
          <a:prstGeom prst="rect">
            <a:avLst/>
          </a:prstGeom>
        </p:spPr>
      </p:pic>
      <p:sp>
        <p:nvSpPr>
          <p:cNvPr id="11" name="Rectangle 10"/>
          <p:cNvSpPr/>
          <p:nvPr/>
        </p:nvSpPr>
        <p:spPr>
          <a:xfrm>
            <a:off x="0" y="1244008"/>
            <a:ext cx="9144000" cy="528438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348"/>
            <a:ext cx="9144000" cy="1143000"/>
          </a:xfrm>
        </p:spPr>
        <p:txBody>
          <a:bodyPr>
            <a:noAutofit/>
          </a:bodyPr>
          <a:lstStyle/>
          <a:p>
            <a:r>
              <a:rPr lang="en-US" sz="4000" b="1" dirty="0" smtClean="0">
                <a:solidFill>
                  <a:srgbClr val="0094C9"/>
                </a:solidFill>
              </a:rPr>
              <a:t>Science, Technology, Engineering &amp; Mathematics (STEM)</a:t>
            </a:r>
            <a:endParaRPr lang="en-US" sz="4000" b="1" dirty="0">
              <a:solidFill>
                <a:srgbClr val="0094C9"/>
              </a:solidFill>
            </a:endParaRPr>
          </a:p>
        </p:txBody>
      </p:sp>
      <p:sp>
        <p:nvSpPr>
          <p:cNvPr id="3" name="Content Placeholder 2"/>
          <p:cNvSpPr>
            <a:spLocks noGrp="1"/>
          </p:cNvSpPr>
          <p:nvPr>
            <p:ph idx="1"/>
          </p:nvPr>
        </p:nvSpPr>
        <p:spPr>
          <a:xfrm>
            <a:off x="148852" y="1612599"/>
            <a:ext cx="8686800" cy="3735578"/>
          </a:xfrm>
        </p:spPr>
        <p:txBody>
          <a:bodyPr>
            <a:normAutofit fontScale="92500" lnSpcReduction="10000"/>
          </a:bodyPr>
          <a:lstStyle/>
          <a:p>
            <a:pPr fontAlgn="base">
              <a:lnSpc>
                <a:spcPct val="120000"/>
              </a:lnSpc>
              <a:buFont typeface="Wingdings" panose="05000000000000000000" pitchFamily="2" charset="2"/>
              <a:buChar char="Ø"/>
            </a:pPr>
            <a:r>
              <a:rPr lang="en-US" b="1" dirty="0" smtClean="0">
                <a:solidFill>
                  <a:schemeClr val="bg1"/>
                </a:solidFill>
                <a:latin typeface="Arial Narrow" panose="020B0606020202030204" pitchFamily="34" charset="0"/>
              </a:rPr>
              <a:t>We need </a:t>
            </a:r>
            <a:r>
              <a:rPr lang="en-US" b="1" dirty="0">
                <a:solidFill>
                  <a:schemeClr val="bg1"/>
                </a:solidFill>
                <a:latin typeface="Arial Narrow" panose="020B0606020202030204" pitchFamily="34" charset="0"/>
              </a:rPr>
              <a:t>skilled hands and inspired minds to help society prepare for and respond to </a:t>
            </a:r>
            <a:r>
              <a:rPr lang="en-US" b="1" dirty="0" smtClean="0">
                <a:solidFill>
                  <a:schemeClr val="bg1"/>
                </a:solidFill>
                <a:latin typeface="Arial Narrow" panose="020B0606020202030204" pitchFamily="34" charset="0"/>
              </a:rPr>
              <a:t>weather-related events</a:t>
            </a:r>
            <a:r>
              <a:rPr lang="en-US" b="1" dirty="0">
                <a:solidFill>
                  <a:schemeClr val="bg1"/>
                </a:solidFill>
                <a:latin typeface="Arial Narrow" panose="020B0606020202030204" pitchFamily="34" charset="0"/>
              </a:rPr>
              <a:t>, to sustain healthy </a:t>
            </a:r>
            <a:r>
              <a:rPr lang="en-US" b="1" dirty="0" smtClean="0">
                <a:solidFill>
                  <a:schemeClr val="bg1"/>
                </a:solidFill>
                <a:latin typeface="Arial Narrow" panose="020B0606020202030204" pitchFamily="34" charset="0"/>
              </a:rPr>
              <a:t>and productive </a:t>
            </a:r>
            <a:r>
              <a:rPr lang="en-US" b="1" dirty="0">
                <a:solidFill>
                  <a:schemeClr val="bg1"/>
                </a:solidFill>
                <a:latin typeface="Arial Narrow" panose="020B0606020202030204" pitchFamily="34" charset="0"/>
              </a:rPr>
              <a:t>ecosystems and to </a:t>
            </a:r>
            <a:r>
              <a:rPr lang="en-US" b="1" dirty="0" smtClean="0">
                <a:solidFill>
                  <a:schemeClr val="bg1"/>
                </a:solidFill>
                <a:latin typeface="Arial Narrow" panose="020B0606020202030204" pitchFamily="34" charset="0"/>
              </a:rPr>
              <a:t>ensure</a:t>
            </a:r>
            <a:br>
              <a:rPr lang="en-US" b="1" dirty="0" smtClean="0">
                <a:solidFill>
                  <a:schemeClr val="bg1"/>
                </a:solidFill>
                <a:latin typeface="Arial Narrow" panose="020B0606020202030204" pitchFamily="34" charset="0"/>
              </a:rPr>
            </a:br>
            <a:r>
              <a:rPr lang="en-US" b="1" dirty="0" smtClean="0">
                <a:solidFill>
                  <a:schemeClr val="bg1"/>
                </a:solidFill>
                <a:latin typeface="Arial Narrow" panose="020B0606020202030204" pitchFamily="34" charset="0"/>
              </a:rPr>
              <a:t>resilient </a:t>
            </a:r>
            <a:r>
              <a:rPr lang="en-US" b="1" dirty="0">
                <a:solidFill>
                  <a:schemeClr val="bg1"/>
                </a:solidFill>
                <a:latin typeface="Arial Narrow" panose="020B0606020202030204" pitchFamily="34" charset="0"/>
              </a:rPr>
              <a:t>coastal communities </a:t>
            </a:r>
            <a:r>
              <a:rPr lang="en-US" b="1" dirty="0" smtClean="0">
                <a:solidFill>
                  <a:schemeClr val="bg1"/>
                </a:solidFill>
                <a:latin typeface="Arial Narrow" panose="020B0606020202030204" pitchFamily="34" charset="0"/>
              </a:rPr>
              <a:t>and economies.</a:t>
            </a:r>
          </a:p>
          <a:p>
            <a:pPr fontAlgn="base">
              <a:lnSpc>
                <a:spcPct val="120000"/>
              </a:lnSpc>
              <a:buFont typeface="Wingdings" panose="05000000000000000000" pitchFamily="2" charset="2"/>
              <a:buChar char="Ø"/>
            </a:pPr>
            <a:r>
              <a:rPr lang="en-US" b="1" dirty="0" smtClean="0">
                <a:solidFill>
                  <a:schemeClr val="bg1"/>
                </a:solidFill>
                <a:latin typeface="Arial Narrow" panose="020B0606020202030204" pitchFamily="34" charset="0"/>
              </a:rPr>
              <a:t>Our future success and </a:t>
            </a:r>
            <a:br>
              <a:rPr lang="en-US" b="1" dirty="0" smtClean="0">
                <a:solidFill>
                  <a:schemeClr val="bg1"/>
                </a:solidFill>
                <a:latin typeface="Arial Narrow" panose="020B0606020202030204" pitchFamily="34" charset="0"/>
              </a:rPr>
            </a:br>
            <a:r>
              <a:rPr lang="en-US" b="1" dirty="0" smtClean="0">
                <a:solidFill>
                  <a:schemeClr val="bg1"/>
                </a:solidFill>
                <a:latin typeface="Arial Narrow" panose="020B0606020202030204" pitchFamily="34" charset="0"/>
              </a:rPr>
              <a:t>technological advantage </a:t>
            </a:r>
            <a:br>
              <a:rPr lang="en-US" b="1" dirty="0" smtClean="0">
                <a:solidFill>
                  <a:schemeClr val="bg1"/>
                </a:solidFill>
                <a:latin typeface="Arial Narrow" panose="020B0606020202030204" pitchFamily="34" charset="0"/>
              </a:rPr>
            </a:br>
            <a:r>
              <a:rPr lang="en-US" b="1" dirty="0" smtClean="0">
                <a:solidFill>
                  <a:schemeClr val="bg1"/>
                </a:solidFill>
                <a:latin typeface="Arial Narrow" panose="020B0606020202030204" pitchFamily="34" charset="0"/>
              </a:rPr>
              <a:t>depends on a highly trained </a:t>
            </a:r>
            <a:br>
              <a:rPr lang="en-US" b="1" dirty="0" smtClean="0">
                <a:solidFill>
                  <a:schemeClr val="bg1"/>
                </a:solidFill>
                <a:latin typeface="Arial Narrow" panose="020B0606020202030204" pitchFamily="34" charset="0"/>
              </a:rPr>
            </a:br>
            <a:r>
              <a:rPr lang="en-US" b="1" dirty="0" smtClean="0">
                <a:solidFill>
                  <a:schemeClr val="bg1"/>
                </a:solidFill>
                <a:latin typeface="Arial Narrow" panose="020B0606020202030204" pitchFamily="34" charset="0"/>
              </a:rPr>
              <a:t>and highly technical workforce.</a:t>
            </a:r>
          </a:p>
          <a:p>
            <a:pPr fontAlgn="base">
              <a:lnSpc>
                <a:spcPct val="120000"/>
              </a:lnSpc>
            </a:pPr>
            <a:endParaRPr lang="en-US" b="1" dirty="0">
              <a:solidFill>
                <a:schemeClr val="bg1"/>
              </a:solidFill>
              <a:latin typeface="Arial Narrow" panose="020B0606020202030204" pitchFamily="34" charset="0"/>
            </a:endParaRPr>
          </a:p>
          <a:p>
            <a:pPr>
              <a:lnSpc>
                <a:spcPct val="120000"/>
              </a:lnSpc>
              <a:spcBef>
                <a:spcPts val="0"/>
              </a:spcBef>
            </a:pPr>
            <a:endParaRPr lang="en-US" dirty="0" smtClean="0"/>
          </a:p>
        </p:txBody>
      </p:sp>
      <p:sp>
        <p:nvSpPr>
          <p:cNvPr id="5" name="Rounded Rectangle 4"/>
          <p:cNvSpPr/>
          <p:nvPr/>
        </p:nvSpPr>
        <p:spPr>
          <a:xfrm>
            <a:off x="5029197" y="3763926"/>
            <a:ext cx="3806455" cy="2547017"/>
          </a:xfrm>
          <a:prstGeom prst="roundRect">
            <a:avLst/>
          </a:prstGeom>
          <a:solidFill>
            <a:srgbClr val="0094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5183369" y="3837105"/>
            <a:ext cx="3652283" cy="2400657"/>
          </a:xfrm>
          <a:prstGeom prst="rect">
            <a:avLst/>
          </a:prstGeom>
          <a:noFill/>
        </p:spPr>
        <p:txBody>
          <a:bodyPr wrap="square" rtlCol="0">
            <a:spAutoFit/>
          </a:bodyPr>
          <a:lstStyle/>
          <a:p>
            <a:r>
              <a:rPr lang="en-US" dirty="0">
                <a:solidFill>
                  <a:schemeClr val="bg1"/>
                </a:solidFill>
                <a:latin typeface="Arial Narrow" panose="020B0606020202030204" pitchFamily="34" charset="0"/>
              </a:rPr>
              <a:t>A 2011 report from Commerce’s Economics and Statistics </a:t>
            </a:r>
            <a:r>
              <a:rPr lang="en-US" dirty="0" smtClean="0">
                <a:solidFill>
                  <a:schemeClr val="bg1"/>
                </a:solidFill>
                <a:latin typeface="Arial Narrow" panose="020B0606020202030204" pitchFamily="34" charset="0"/>
              </a:rPr>
              <a:t>Administration found that in </a:t>
            </a:r>
            <a:r>
              <a:rPr lang="en-US" dirty="0">
                <a:solidFill>
                  <a:schemeClr val="bg1"/>
                </a:solidFill>
                <a:latin typeface="Arial Narrow" panose="020B0606020202030204" pitchFamily="34" charset="0"/>
              </a:rPr>
              <a:t>the past 10 years:</a:t>
            </a:r>
          </a:p>
          <a:p>
            <a:pPr marL="339725" lvl="1" indent="-169863">
              <a:buFont typeface="Arial" panose="020B0604020202020204" pitchFamily="34" charset="0"/>
              <a:buChar char="•"/>
            </a:pPr>
            <a:r>
              <a:rPr lang="en-US" sz="1600" dirty="0">
                <a:solidFill>
                  <a:schemeClr val="bg1"/>
                </a:solidFill>
                <a:latin typeface="Arial Narrow" panose="020B0606020202030204" pitchFamily="34" charset="0"/>
              </a:rPr>
              <a:t>Growth in STEM jobs was three times greater than that of non-STEM jobs;</a:t>
            </a:r>
          </a:p>
          <a:p>
            <a:pPr marL="339725" lvl="1" indent="-169863">
              <a:buFont typeface="Arial" panose="020B0604020202020204" pitchFamily="34" charset="0"/>
              <a:buChar char="•"/>
            </a:pPr>
            <a:r>
              <a:rPr lang="en-US" sz="1600" dirty="0">
                <a:solidFill>
                  <a:schemeClr val="bg1"/>
                </a:solidFill>
                <a:latin typeface="Arial Narrow" panose="020B0606020202030204" pitchFamily="34" charset="0"/>
              </a:rPr>
              <a:t>STEM workers earn 26 percent more than their non-STEM counterparts; and</a:t>
            </a:r>
          </a:p>
          <a:p>
            <a:pPr marL="339725" lvl="1" indent="-169863">
              <a:buFont typeface="Arial" panose="020B0604020202020204" pitchFamily="34" charset="0"/>
              <a:buChar char="•"/>
            </a:pPr>
            <a:r>
              <a:rPr lang="en-US" sz="1600" dirty="0">
                <a:solidFill>
                  <a:schemeClr val="bg1"/>
                </a:solidFill>
                <a:latin typeface="Arial Narrow" panose="020B0606020202030204" pitchFamily="34" charset="0"/>
              </a:rPr>
              <a:t>Job growth in these fields will continue to grow at a faster rate than other jobs. </a:t>
            </a:r>
          </a:p>
        </p:txBody>
      </p:sp>
    </p:spTree>
    <p:extLst>
      <p:ext uri="{BB962C8B-B14F-4D97-AF65-F5344CB8AC3E}">
        <p14:creationId xmlns:p14="http://schemas.microsoft.com/office/powerpoint/2010/main" val="3203635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yle3-presentationtemp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style3-presentationtemp (1)</Template>
  <TotalTime>2786</TotalTime>
  <Words>1281</Words>
  <Application>Microsoft Office PowerPoint</Application>
  <PresentationFormat>On-screen Show (4:3)</PresentationFormat>
  <Paragraphs>158</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Adobe Heiti Std R</vt:lpstr>
      <vt:lpstr>Calibri</vt:lpstr>
      <vt:lpstr>Wingdings</vt:lpstr>
      <vt:lpstr>Arial Narrow</vt:lpstr>
      <vt:lpstr>style3-presentationtemp (1)</vt:lpstr>
      <vt:lpstr>PowerPoint Presentation</vt:lpstr>
      <vt:lpstr>NOAA: Where Science Earns Value</vt:lpstr>
      <vt:lpstr>Big Data</vt:lpstr>
      <vt:lpstr>DOC Big Data Project</vt:lpstr>
      <vt:lpstr>Opportunities for Collaboration</vt:lpstr>
      <vt:lpstr>BDP Architectural Concept</vt:lpstr>
      <vt:lpstr>NOAA Cooperative Institutes</vt:lpstr>
      <vt:lpstr>NOAA Cooperative Science Centers</vt:lpstr>
      <vt:lpstr>Science, Technology, Engineering &amp; Mathematics (STEM)</vt:lpstr>
      <vt:lpstr>Information and Contacts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Toegel</dc:creator>
  <cp:lastModifiedBy>Shakila Merchant</cp:lastModifiedBy>
  <cp:revision>169</cp:revision>
  <cp:lastPrinted>2015-05-06T20:56:25Z</cp:lastPrinted>
  <dcterms:created xsi:type="dcterms:W3CDTF">2015-01-14T20:45:17Z</dcterms:created>
  <dcterms:modified xsi:type="dcterms:W3CDTF">2015-05-07T12:33:15Z</dcterms:modified>
</cp:coreProperties>
</file>