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88" r:id="rId2"/>
    <p:sldMasterId id="2147483689" r:id="rId3"/>
    <p:sldMasterId id="2147483741" r:id="rId4"/>
  </p:sldMasterIdLst>
  <p:notesMasterIdLst>
    <p:notesMasterId r:id="rId14"/>
  </p:notesMasterIdLst>
  <p:handoutMasterIdLst>
    <p:handoutMasterId r:id="rId15"/>
  </p:handoutMasterIdLst>
  <p:sldIdLst>
    <p:sldId id="766" r:id="rId5"/>
    <p:sldId id="694" r:id="rId6"/>
    <p:sldId id="763" r:id="rId7"/>
    <p:sldId id="660" r:id="rId8"/>
    <p:sldId id="767" r:id="rId9"/>
    <p:sldId id="762" r:id="rId10"/>
    <p:sldId id="769" r:id="rId11"/>
    <p:sldId id="765" r:id="rId12"/>
    <p:sldId id="768" r:id="rId13"/>
  </p:sldIdLst>
  <p:sldSz cx="9144000" cy="6858000" type="screen4x3"/>
  <p:notesSz cx="6934200" cy="9220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FF"/>
    <a:srgbClr val="FFFF99"/>
    <a:srgbClr val="FFCC66"/>
    <a:srgbClr val="000099"/>
    <a:srgbClr val="CC00FF"/>
    <a:srgbClr val="6600CC"/>
    <a:srgbClr val="3333CC"/>
    <a:srgbClr val="0066FF"/>
    <a:srgbClr val="000066"/>
    <a:srgbClr val="CC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7294" autoAdjust="0"/>
    <p:restoredTop sz="99290" autoAdjust="0"/>
  </p:normalViewPr>
  <p:slideViewPr>
    <p:cSldViewPr snapToGrid="0" snapToObjects="1">
      <p:cViewPr>
        <p:scale>
          <a:sx n="91" d="100"/>
          <a:sy n="91" d="100"/>
        </p:scale>
        <p:origin x="-126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2" d="100"/>
          <a:sy n="82" d="100"/>
        </p:scale>
        <p:origin x="-2028" y="-90"/>
      </p:cViewPr>
      <p:guideLst>
        <p:guide orient="horz" pos="2904"/>
        <p:guide pos="218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05292" cy="460458"/>
          </a:xfrm>
          <a:prstGeom prst="rect">
            <a:avLst/>
          </a:prstGeom>
        </p:spPr>
        <p:txBody>
          <a:bodyPr vert="horz" lIns="90809" tIns="45405" rIns="90809" bIns="4540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337" y="0"/>
            <a:ext cx="3005292" cy="460458"/>
          </a:xfrm>
          <a:prstGeom prst="rect">
            <a:avLst/>
          </a:prstGeom>
        </p:spPr>
        <p:txBody>
          <a:bodyPr vert="horz" lIns="90809" tIns="45405" rIns="90809" bIns="45405" rtlCol="0"/>
          <a:lstStyle>
            <a:lvl1pPr algn="r">
              <a:defRPr sz="1200"/>
            </a:lvl1pPr>
          </a:lstStyle>
          <a:p>
            <a:fld id="{DB475259-E4DD-41CE-A329-567BC91F24DA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758165"/>
            <a:ext cx="3005292" cy="460458"/>
          </a:xfrm>
          <a:prstGeom prst="rect">
            <a:avLst/>
          </a:prstGeom>
        </p:spPr>
        <p:txBody>
          <a:bodyPr vert="horz" lIns="90809" tIns="45405" rIns="90809" bIns="4540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337" y="8758165"/>
            <a:ext cx="3005292" cy="460458"/>
          </a:xfrm>
          <a:prstGeom prst="rect">
            <a:avLst/>
          </a:prstGeom>
        </p:spPr>
        <p:txBody>
          <a:bodyPr vert="horz" lIns="90809" tIns="45405" rIns="90809" bIns="45405" rtlCol="0" anchor="b"/>
          <a:lstStyle>
            <a:lvl1pPr algn="r">
              <a:defRPr sz="1200"/>
            </a:lvl1pPr>
          </a:lstStyle>
          <a:p>
            <a:fld id="{CAFA92CF-FA72-4CBC-9E7D-95629B6FF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8354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3004819" cy="461010"/>
          </a:xfrm>
          <a:prstGeom prst="rect">
            <a:avLst/>
          </a:prstGeom>
        </p:spPr>
        <p:txBody>
          <a:bodyPr vert="horz" lIns="92371" tIns="46185" rIns="92371" bIns="4618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779" y="0"/>
            <a:ext cx="3004819" cy="461010"/>
          </a:xfrm>
          <a:prstGeom prst="rect">
            <a:avLst/>
          </a:prstGeom>
        </p:spPr>
        <p:txBody>
          <a:bodyPr vert="horz" lIns="92371" tIns="46185" rIns="92371" bIns="46185" rtlCol="0"/>
          <a:lstStyle>
            <a:lvl1pPr algn="r">
              <a:defRPr sz="1200"/>
            </a:lvl1pPr>
          </a:lstStyle>
          <a:p>
            <a:fld id="{9A4572E2-EFA2-1F45-9D1E-98E89EE3F54C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692150"/>
            <a:ext cx="4608512" cy="3455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71" tIns="46185" rIns="92371" bIns="4618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420" y="4379596"/>
            <a:ext cx="5547360" cy="4149090"/>
          </a:xfrm>
          <a:prstGeom prst="rect">
            <a:avLst/>
          </a:prstGeom>
        </p:spPr>
        <p:txBody>
          <a:bodyPr vert="horz" lIns="92371" tIns="46185" rIns="92371" bIns="4618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757590"/>
            <a:ext cx="3004819" cy="461010"/>
          </a:xfrm>
          <a:prstGeom prst="rect">
            <a:avLst/>
          </a:prstGeom>
        </p:spPr>
        <p:txBody>
          <a:bodyPr vert="horz" lIns="92371" tIns="46185" rIns="92371" bIns="4618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779" y="8757590"/>
            <a:ext cx="3004819" cy="461010"/>
          </a:xfrm>
          <a:prstGeom prst="rect">
            <a:avLst/>
          </a:prstGeom>
        </p:spPr>
        <p:txBody>
          <a:bodyPr vert="horz" lIns="92371" tIns="46185" rIns="92371" bIns="46185" rtlCol="0" anchor="b"/>
          <a:lstStyle>
            <a:lvl1pPr algn="r">
              <a:defRPr sz="1200"/>
            </a:lvl1pPr>
          </a:lstStyle>
          <a:p>
            <a:fld id="{98311FDA-E9E1-4142-9549-F617B3998A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0141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68CC6F-2688-434C-9698-0CDB3D7990EF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2372" tIns="46186" rIns="92372" bIns="46186"/>
          <a:lstStyle/>
          <a:p>
            <a:pPr eaLnBrk="1" hangingPunct="1"/>
            <a:endParaRPr lang="en-US" smtClean="0"/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3927476" y="8757290"/>
            <a:ext cx="3005138" cy="461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72" tIns="46186" rIns="92372" bIns="46186" anchor="b"/>
          <a:lstStyle/>
          <a:p>
            <a:pPr algn="r" defTabSz="923925"/>
            <a:fld id="{681AAD5E-E976-4292-AD63-507E634E3752}" type="slidenum">
              <a:rPr lang="en-US" sz="1200"/>
              <a:pPr algn="r" defTabSz="923925"/>
              <a:t>3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11FDA-E9E1-4142-9549-F617B3998ACE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68CC6F-2688-434C-9698-0CDB3D7990E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2372" tIns="46186" rIns="92372" bIns="46186"/>
          <a:lstStyle/>
          <a:p>
            <a:pPr eaLnBrk="1" hangingPunct="1"/>
            <a:endParaRPr lang="en-US" smtClean="0"/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3927476" y="8757290"/>
            <a:ext cx="3005138" cy="461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72" tIns="46186" rIns="92372" bIns="46186" anchor="b"/>
          <a:lstStyle/>
          <a:p>
            <a:pPr algn="r" defTabSz="923925"/>
            <a:fld id="{681AAD5E-E976-4292-AD63-507E634E3752}" type="slidenum">
              <a:rPr lang="en-US" sz="1200"/>
              <a:pPr algn="r" defTabSz="923925"/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68CC6F-2688-434C-9698-0CDB3D7990EF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2372" tIns="46186" rIns="92372" bIns="46186"/>
          <a:lstStyle/>
          <a:p>
            <a:pPr eaLnBrk="1" hangingPunct="1"/>
            <a:endParaRPr lang="en-US" smtClean="0"/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3927476" y="8757290"/>
            <a:ext cx="3005138" cy="461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72" tIns="46186" rIns="92372" bIns="46186" anchor="b"/>
          <a:lstStyle/>
          <a:p>
            <a:pPr algn="r" defTabSz="923925"/>
            <a:fld id="{681AAD5E-E976-4292-AD63-507E634E3752}" type="slidenum">
              <a:rPr lang="en-US" sz="1200"/>
              <a:pPr algn="r" defTabSz="923925"/>
              <a:t>7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885577"/>
            <a:ext cx="6400800" cy="47899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62100" y="3372006"/>
            <a:ext cx="6019800" cy="752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2997200" y="6278880"/>
            <a:ext cx="3647440" cy="345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9" name="Footer Placeholder 5"/>
          <p:cNvSpPr>
            <a:spLocks noGrp="1" noChangeArrowheads="1"/>
          </p:cNvSpPr>
          <p:nvPr>
            <p:ph type="ftr" sz="quarter" idx="3"/>
          </p:nvPr>
        </p:nvSpPr>
        <p:spPr>
          <a:xfrm>
            <a:off x="114299" y="6521450"/>
            <a:ext cx="4132385" cy="304800"/>
          </a:xfrm>
          <a:prstGeom prst="rect">
            <a:avLst/>
          </a:prstGeom>
          <a:ln/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NOAA-CMA Bilateral on Satellite Matters </a:t>
            </a:r>
            <a:endParaRPr lang="en-US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1048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114300" y="6521450"/>
            <a:ext cx="4176346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349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5088"/>
            <a:ext cx="2057400" cy="60610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5088"/>
            <a:ext cx="6019800" cy="6061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114300" y="6521450"/>
            <a:ext cx="4070838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5743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100" y="65088"/>
            <a:ext cx="6019800" cy="752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00150"/>
            <a:ext cx="8229600" cy="492601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114300" y="6521450"/>
            <a:ext cx="4123592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4760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562100" y="65088"/>
            <a:ext cx="6019800" cy="752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4038600" cy="23860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00150"/>
            <a:ext cx="4038600" cy="23860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738563"/>
            <a:ext cx="4038600" cy="238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738563"/>
            <a:ext cx="4038600" cy="238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11868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100" y="65088"/>
            <a:ext cx="6019800" cy="752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8229600" cy="23860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738563"/>
            <a:ext cx="8229600" cy="238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61433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 with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65379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 with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832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5800" y="136525"/>
            <a:ext cx="7772400" cy="7651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534766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73100" y="136525"/>
            <a:ext cx="7772400" cy="7524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590009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5800" y="111125"/>
            <a:ext cx="7772400" cy="7778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55743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fld id="{28AB42F3-0C86-4CFA-B693-8C297A7F7D5B}" type="slidenum">
              <a:rPr lang="en-US" smtClean="0">
                <a:solidFill>
                  <a:srgbClr val="000000"/>
                </a:solidFill>
              </a:rPr>
              <a:pPr lvl="4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64982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5800" y="111125"/>
            <a:ext cx="7772400" cy="7524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88647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73100" y="0"/>
            <a:ext cx="7772400" cy="965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990292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73100" y="98425"/>
            <a:ext cx="7772400" cy="8032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553780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 with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91290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 with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33273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Only with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12696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 with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86479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Only with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12063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3070313-9BC1-4987-8428-DEB077BB53D5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5B25EA-577E-4DD2-9AAC-A36AAF08B7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A6816-7D8B-4122-AC20-D931A2D9BBA4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0951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0"/>
          </p:nvPr>
        </p:nvSpPr>
        <p:spPr>
          <a:xfrm>
            <a:off x="114300" y="6521450"/>
            <a:ext cx="4123592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7" name="Picture 6" descr="noaalogo.jpe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084" y="44083"/>
            <a:ext cx="744766" cy="744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962173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3463" y="6485469"/>
            <a:ext cx="905933" cy="303741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5BA0CD8C-480D-4EFE-B840-7F15D9DDF48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30786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1667F-D653-4F08-A898-1E90896A5336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83116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044FB-31AB-41A6-ACF5-942310C8CCEA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4722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0C416-D518-4CBC-8331-C8F8147C10DA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625190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3463" y="6485469"/>
            <a:ext cx="905933" cy="303741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5BA0CD8C-480D-4EFE-B840-7F15D9DDF48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055052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1FE42-9CEB-47A0-A5C4-9CCF64F85FF7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338720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A9D29-7199-48F3-8B7C-14495F4E9BD8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17711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B2FD2-F9E0-4AF9-AD58-D1ECA5A7F8EB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824164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98575-33F0-4674-9687-6E8C240143F4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39426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F1C3D-00A5-424E-8332-4B517F33F966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4334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4926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4926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114299" y="6521450"/>
            <a:ext cx="3859823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012704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3463" y="6485469"/>
            <a:ext cx="905933" cy="303741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5BA0CD8C-480D-4EFE-B840-7F15D9DDF48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259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102"/>
            <a:ext cx="8229600" cy="64392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73197"/>
            <a:ext cx="4040188" cy="80270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27838"/>
            <a:ext cx="4040188" cy="4198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873197"/>
            <a:ext cx="4041775" cy="81823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27838"/>
            <a:ext cx="4041775" cy="4198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114300" y="6521450"/>
            <a:ext cx="3956538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7835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114300" y="6521450"/>
            <a:ext cx="4123592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746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114300" y="6521450"/>
            <a:ext cx="4466492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829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114299" y="6521450"/>
            <a:ext cx="4308231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743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114300" y="6521450"/>
            <a:ext cx="4334608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7028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theme" Target="../theme/theme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3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9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62100" y="65088"/>
            <a:ext cx="60198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492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7" name="Footer Placeholder 5"/>
          <p:cNvSpPr>
            <a:spLocks noGrp="1" noChangeArrowheads="1"/>
          </p:cNvSpPr>
          <p:nvPr>
            <p:ph type="ftr" sz="quarter" idx="3"/>
          </p:nvPr>
        </p:nvSpPr>
        <p:spPr>
          <a:xfrm>
            <a:off x="114299" y="6521450"/>
            <a:ext cx="4132385" cy="304800"/>
          </a:xfrm>
          <a:prstGeom prst="rect">
            <a:avLst/>
          </a:prstGeom>
          <a:ln/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NOAA-CMA Bilateral on Satellite Matters </a:t>
            </a:r>
            <a:endParaRPr lang="en-US" dirty="0" smtClean="0">
              <a:solidFill>
                <a:srgbClr val="000000"/>
              </a:solidFill>
            </a:endParaRPr>
          </a:p>
        </p:txBody>
      </p:sp>
      <p:pic>
        <p:nvPicPr>
          <p:cNvPr id="6" name="Picture 39" descr="NOAA-NESDIS"/>
          <p:cNvPicPr>
            <a:picLocks noChangeAspect="1" noChangeArrowheads="1"/>
          </p:cNvPicPr>
          <p:nvPr userDrawn="1"/>
        </p:nvPicPr>
        <p:blipFill>
          <a:blip r:embed="rId30" cstate="print"/>
          <a:srcRect/>
          <a:stretch>
            <a:fillRect/>
          </a:stretch>
        </p:blipFill>
        <p:spPr bwMode="auto">
          <a:xfrm>
            <a:off x="114299" y="65089"/>
            <a:ext cx="597810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noaalogo.jpeg"/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>
            <a:off x="8039100" y="44083"/>
            <a:ext cx="64770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1148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lnSpc>
          <a:spcPct val="115000"/>
        </a:lnSpc>
        <a:spcBef>
          <a:spcPct val="35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15000"/>
        </a:lnSpc>
        <a:spcBef>
          <a:spcPct val="3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115000"/>
        </a:lnSpc>
        <a:spcBef>
          <a:spcPct val="3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ct val="115000"/>
        </a:lnSpc>
        <a:spcBef>
          <a:spcPct val="35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ct val="115000"/>
        </a:lnSpc>
        <a:spcBef>
          <a:spcPct val="35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lnSpc>
          <a:spcPct val="115000"/>
        </a:lnSpc>
        <a:spcBef>
          <a:spcPct val="35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ct val="115000"/>
        </a:lnSpc>
        <a:spcBef>
          <a:spcPct val="35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ct val="115000"/>
        </a:lnSpc>
        <a:spcBef>
          <a:spcPct val="35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ct val="115000"/>
        </a:lnSpc>
        <a:spcBef>
          <a:spcPct val="35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3" descr="goesr_iosspdt_template1"/>
          <p:cNvPicPr>
            <a:picLocks noChangeAspect="1" noChangeArrowheads="1"/>
          </p:cNvPicPr>
          <p:nvPr/>
        </p:nvPicPr>
        <p:blipFill>
          <a:blip r:embed="rId3" cstate="print">
            <a:lum bright="-30000" contrast="-36000"/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rgbClr val="FFFF00"/>
                </a:solidFill>
                <a:latin typeface="Times New Roman" pitchFamily="18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&lt;Soundings&gt; AWG Annual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400" b="1">
                <a:solidFill>
                  <a:srgbClr val="FFFF00"/>
                </a:solidFill>
                <a:latin typeface="Times New Roman" pitchFamily="18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7C0D48D0-5216-448D-A06F-653ACCE09B89}" type="slidenum">
              <a:rPr lang="en-US"/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1428750"/>
            <a:ext cx="9132888" cy="74613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50000">
                <a:srgbClr val="063DE8">
                  <a:gamma/>
                  <a:tint val="70196"/>
                  <a:invGamma/>
                </a:srgbClr>
              </a:gs>
              <a:gs pos="100000">
                <a:srgbClr val="063DE8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b="1">
              <a:solidFill>
                <a:srgbClr val="FFFF00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543050"/>
            <a:ext cx="9132888" cy="38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b="1">
              <a:solidFill>
                <a:srgbClr val="FFFF00"/>
              </a:solidFill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712109" y="228600"/>
            <a:ext cx="754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209800"/>
            <a:ext cx="7848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" name="Picture 39" descr="NOAA-NESDIS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299" y="65089"/>
            <a:ext cx="597810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noaalogo.jpeg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039100" y="44083"/>
            <a:ext cx="647700" cy="6477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AFD00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AFD00"/>
          </a:solidFill>
          <a:latin typeface="Book Antiqua" pitchFamily="18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AFD00"/>
          </a:solidFill>
          <a:latin typeface="Book Antiqua" pitchFamily="18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AFD00"/>
          </a:solidFill>
          <a:latin typeface="Book Antiqua" pitchFamily="18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AFD00"/>
          </a:solidFill>
          <a:latin typeface="Book Antiqua" pitchFamily="18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AFD00"/>
          </a:solidFill>
          <a:latin typeface="Book Antiqua" pitchFamily="18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AFD00"/>
          </a:solidFill>
          <a:latin typeface="Book Antiqua" pitchFamily="18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AFD00"/>
          </a:solidFill>
          <a:latin typeface="Book Antiqua" pitchFamily="18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AFD00"/>
          </a:solidFill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AFD00"/>
        </a:buClr>
        <a:buSzPct val="100000"/>
        <a:buFont typeface="Symbol" pitchFamily="18" charset="2"/>
        <a:buChar char="·"/>
        <a:defRPr sz="2800">
          <a:solidFill>
            <a:srgbClr val="F8F8F8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2D7FF"/>
        </a:buClr>
        <a:buSzPct val="100000"/>
        <a:buChar char="»"/>
        <a:defRPr sz="2400">
          <a:solidFill>
            <a:srgbClr val="F8F8F8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SzPct val="100000"/>
        <a:buFont typeface="Times New Roman" pitchFamily="18" charset="0"/>
        <a:buChar char="–"/>
        <a:defRPr sz="2400">
          <a:solidFill>
            <a:srgbClr val="F8F8F8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Monotype Sorts"/>
        <a:buChar char="l"/>
        <a:defRPr sz="2000">
          <a:solidFill>
            <a:srgbClr val="F8F8F8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00000"/>
        <a:buChar char="»"/>
        <a:defRPr sz="2000">
          <a:solidFill>
            <a:srgbClr val="F8F8F8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00000"/>
        <a:buChar char="»"/>
        <a:defRPr sz="2000">
          <a:solidFill>
            <a:srgbClr val="F8F8F8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00000"/>
        <a:buChar char="»"/>
        <a:defRPr sz="2000">
          <a:solidFill>
            <a:srgbClr val="F8F8F8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00000"/>
        <a:buChar char="»"/>
        <a:defRPr sz="2000">
          <a:solidFill>
            <a:srgbClr val="F8F8F8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00000"/>
        <a:buChar char="»"/>
        <a:defRPr sz="2000">
          <a:solidFill>
            <a:srgbClr val="F8F8F8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62100" y="65088"/>
            <a:ext cx="60198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492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7" name="Footer Placeholder 5"/>
          <p:cNvSpPr>
            <a:spLocks noGrp="1" noChangeArrowheads="1"/>
          </p:cNvSpPr>
          <p:nvPr>
            <p:ph type="ftr" sz="quarter" idx="3"/>
          </p:nvPr>
        </p:nvSpPr>
        <p:spPr>
          <a:xfrm>
            <a:off x="114299" y="6521450"/>
            <a:ext cx="4132385" cy="304800"/>
          </a:xfrm>
          <a:prstGeom prst="rect">
            <a:avLst/>
          </a:prstGeom>
          <a:ln/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</p:txBody>
      </p:sp>
      <p:pic>
        <p:nvPicPr>
          <p:cNvPr id="8" name="Picture 7" descr="noaalogo.jpe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616084" y="44083"/>
            <a:ext cx="744766" cy="744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1148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lnSpc>
          <a:spcPct val="115000"/>
        </a:lnSpc>
        <a:spcBef>
          <a:spcPct val="35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15000"/>
        </a:lnSpc>
        <a:spcBef>
          <a:spcPct val="3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115000"/>
        </a:lnSpc>
        <a:spcBef>
          <a:spcPct val="3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ct val="115000"/>
        </a:lnSpc>
        <a:spcBef>
          <a:spcPct val="35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ct val="115000"/>
        </a:lnSpc>
        <a:spcBef>
          <a:spcPct val="35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lnSpc>
          <a:spcPct val="115000"/>
        </a:lnSpc>
        <a:spcBef>
          <a:spcPct val="35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ct val="115000"/>
        </a:lnSpc>
        <a:spcBef>
          <a:spcPct val="35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ct val="115000"/>
        </a:lnSpc>
        <a:spcBef>
          <a:spcPct val="35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ct val="115000"/>
        </a:lnSpc>
        <a:spcBef>
          <a:spcPct val="35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defTabSz="9144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53463" y="6485469"/>
            <a:ext cx="905933" cy="303741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5BA0CD8C-480D-4EFE-B840-7F15D9DDF48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9205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4737875"/>
            <a:ext cx="6400800" cy="1431985"/>
          </a:xfrm>
        </p:spPr>
        <p:txBody>
          <a:bodyPr/>
          <a:lstStyle/>
          <a:p>
            <a:endParaRPr lang="en-US" sz="1200" b="1" dirty="0" smtClean="0"/>
          </a:p>
          <a:p>
            <a:pPr>
              <a:lnSpc>
                <a:spcPct val="100000"/>
              </a:lnSpc>
            </a:pPr>
            <a:r>
              <a:rPr lang="en-US" sz="1600" dirty="0" smtClean="0"/>
              <a:t>CREST TECHNICAL REVIEW</a:t>
            </a:r>
          </a:p>
          <a:p>
            <a:pPr>
              <a:lnSpc>
                <a:spcPct val="100000"/>
              </a:lnSpc>
            </a:pPr>
            <a:r>
              <a:rPr lang="en-US" sz="1600" dirty="0" smtClean="0"/>
              <a:t>NCWCP in College Park , MD</a:t>
            </a:r>
          </a:p>
          <a:p>
            <a:pPr>
              <a:lnSpc>
                <a:spcPct val="100000"/>
              </a:lnSpc>
            </a:pPr>
            <a:r>
              <a:rPr lang="en-US" sz="1600" dirty="0" smtClean="0"/>
              <a:t>May 7, 2015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14859" y="1193739"/>
            <a:ext cx="8160589" cy="3654306"/>
          </a:xfrm>
        </p:spPr>
        <p:txBody>
          <a:bodyPr/>
          <a:lstStyle/>
          <a:p>
            <a:pPr marL="514350" indent="-514350">
              <a:spcAft>
                <a:spcPts val="1200"/>
              </a:spcAft>
            </a:pPr>
            <a:r>
              <a:rPr lang="en-US" b="1" i="1" dirty="0" smtClean="0">
                <a:solidFill>
                  <a:schemeClr val="tx1"/>
                </a:solidFill>
                <a:latin typeface="+mn-lt"/>
              </a:rPr>
              <a:t>NESDIS Center for Satellite Applications and Research  (STAR) 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+mn-lt"/>
              </a:rPr>
            </a:br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US" sz="2000" b="1" dirty="0" smtClean="0">
                <a:solidFill>
                  <a:schemeClr val="tx1"/>
                </a:solidFill>
                <a:latin typeface="+mn-lt"/>
              </a:rPr>
            </a:br>
            <a:r>
              <a:rPr lang="en-US" sz="1800" i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US" sz="1800" i="1" dirty="0" smtClean="0">
                <a:solidFill>
                  <a:schemeClr val="tx1"/>
                </a:solidFill>
                <a:latin typeface="+mn-lt"/>
              </a:rPr>
            </a:br>
            <a:r>
              <a:rPr lang="en-US" sz="2000" i="1" dirty="0" smtClean="0">
                <a:solidFill>
                  <a:schemeClr val="tx1"/>
                </a:solidFill>
                <a:latin typeface="+mn-lt"/>
              </a:rPr>
              <a:t>Dr. Michael Kalb, Acting Director</a:t>
            </a:r>
            <a:br>
              <a:rPr lang="en-US" sz="2000" i="1" dirty="0" smtClean="0">
                <a:solidFill>
                  <a:schemeClr val="tx1"/>
                </a:solidFill>
                <a:latin typeface="+mn-lt"/>
              </a:rPr>
            </a:br>
            <a:r>
              <a:rPr lang="en-US" sz="2000" i="1" dirty="0">
                <a:solidFill>
                  <a:schemeClr val="tx1"/>
                </a:solidFill>
                <a:latin typeface="+mn-lt"/>
              </a:rPr>
              <a:t/>
            </a:r>
            <a:br>
              <a:rPr lang="en-US" sz="2000" i="1" dirty="0">
                <a:solidFill>
                  <a:schemeClr val="tx1"/>
                </a:solidFill>
                <a:latin typeface="+mn-lt"/>
              </a:rPr>
            </a:br>
            <a:r>
              <a:rPr lang="en-US" sz="1600" i="1" dirty="0" smtClean="0">
                <a:solidFill>
                  <a:schemeClr val="tx1"/>
                </a:solidFill>
                <a:latin typeface="+mn-lt"/>
              </a:rPr>
              <a:t>for </a:t>
            </a:r>
            <a:endParaRPr lang="en-US" sz="1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011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9369" y="377419"/>
            <a:ext cx="8229600" cy="639762"/>
          </a:xfrm>
        </p:spPr>
        <p:txBody>
          <a:bodyPr>
            <a:noAutofit/>
          </a:bodyPr>
          <a:lstStyle/>
          <a:p>
            <a:pPr lvl="2"/>
            <a:r>
              <a:rPr lang="en-US" sz="2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Center for Satellite Applications &amp; Research</a:t>
            </a:r>
            <a:br>
              <a:rPr lang="en-US" sz="2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2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Summary of Roles &amp; Responsibilities…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2705" y="1187651"/>
            <a:ext cx="8229600" cy="5334000"/>
          </a:xfrm>
        </p:spPr>
        <p:txBody>
          <a:bodyPr>
            <a:normAutofit fontScale="25000" lnSpcReduction="20000"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6000" dirty="0" smtClean="0"/>
              <a:t>STAR provides NOAA-relevant </a:t>
            </a:r>
            <a:r>
              <a:rPr lang="en-US" sz="6000" dirty="0"/>
              <a:t>applied research, </a:t>
            </a:r>
            <a:r>
              <a:rPr lang="en-US" sz="6000" dirty="0" smtClean="0"/>
              <a:t>development, </a:t>
            </a:r>
            <a:r>
              <a:rPr lang="en-US" sz="6000" dirty="0"/>
              <a:t>and </a:t>
            </a:r>
            <a:r>
              <a:rPr lang="en-US" sz="6000" dirty="0" smtClean="0"/>
              <a:t> science services </a:t>
            </a:r>
            <a:r>
              <a:rPr lang="en-US" sz="6000" dirty="0"/>
              <a:t>to accelerate the transition and transformation of raw satellite observations into operational information products that support environmental assessments and predictions by NOAA land, atmosphere and ocean user communities. </a:t>
            </a:r>
            <a:endParaRPr lang="en-US" sz="6000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5600" dirty="0" smtClean="0"/>
              <a:t>Lead </a:t>
            </a:r>
            <a:r>
              <a:rPr lang="en-US" sz="5600" dirty="0" smtClean="0">
                <a:solidFill>
                  <a:srgbClr val="FF0000"/>
                </a:solidFill>
              </a:rPr>
              <a:t>NESDIS </a:t>
            </a:r>
            <a:r>
              <a:rPr lang="en-US" sz="5600" dirty="0">
                <a:solidFill>
                  <a:srgbClr val="FF0000"/>
                </a:solidFill>
              </a:rPr>
              <a:t>research, development, validation and maintenance of satellite derived products and applications</a:t>
            </a:r>
            <a:r>
              <a:rPr lang="en-US" sz="5600" dirty="0">
                <a:solidFill>
                  <a:srgbClr val="0000FF"/>
                </a:solidFill>
              </a:rPr>
              <a:t> </a:t>
            </a:r>
            <a:r>
              <a:rPr lang="en-US" sz="5600" dirty="0"/>
              <a:t>from NOAA’s operational geostationary and polar-orbiting satellites and from non-NOAA research and international satellites </a:t>
            </a:r>
            <a:endParaRPr lang="en-US" sz="5600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5600" dirty="0" smtClean="0">
                <a:solidFill>
                  <a:srgbClr val="FF0000"/>
                </a:solidFill>
              </a:rPr>
              <a:t>Develop </a:t>
            </a:r>
            <a:r>
              <a:rPr lang="en-US" sz="5600" dirty="0">
                <a:solidFill>
                  <a:srgbClr val="FF0000"/>
                </a:solidFill>
              </a:rPr>
              <a:t>new environmental applications</a:t>
            </a:r>
            <a:r>
              <a:rPr lang="en-US" sz="5600" dirty="0">
                <a:solidFill>
                  <a:srgbClr val="0000FF"/>
                </a:solidFill>
              </a:rPr>
              <a:t>, </a:t>
            </a:r>
            <a:r>
              <a:rPr lang="en-US" sz="5600" dirty="0"/>
              <a:t>techniques and algorithms for transforming raw satellite observations into scientifically meaningful, quality assured and calibrated environmental measurements and products, and </a:t>
            </a:r>
            <a:r>
              <a:rPr lang="en-US" sz="5600" dirty="0">
                <a:solidFill>
                  <a:srgbClr val="FF0000"/>
                </a:solidFill>
              </a:rPr>
              <a:t>develop the pre-operational computer codes</a:t>
            </a:r>
            <a:r>
              <a:rPr lang="en-US" sz="5600" dirty="0">
                <a:solidFill>
                  <a:srgbClr val="0000FF"/>
                </a:solidFill>
              </a:rPr>
              <a:t> </a:t>
            </a:r>
            <a:r>
              <a:rPr lang="en-US" sz="5600" dirty="0"/>
              <a:t>to implement them; </a:t>
            </a:r>
            <a:endParaRPr lang="en-US" sz="5600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5600" dirty="0" smtClean="0">
                <a:solidFill>
                  <a:srgbClr val="FF0000"/>
                </a:solidFill>
              </a:rPr>
              <a:t>Support the </a:t>
            </a:r>
            <a:r>
              <a:rPr lang="en-US" sz="5600" dirty="0">
                <a:solidFill>
                  <a:srgbClr val="FF0000"/>
                </a:solidFill>
              </a:rPr>
              <a:t>calibration and validation of all satellite sensors used in NOAA’s satellite operations</a:t>
            </a:r>
            <a:r>
              <a:rPr lang="en-US" sz="5600" dirty="0"/>
              <a:t>, </a:t>
            </a:r>
            <a:r>
              <a:rPr lang="en-US" sz="5600" dirty="0" smtClean="0">
                <a:solidFill>
                  <a:srgbClr val="FF0000"/>
                </a:solidFill>
              </a:rPr>
              <a:t>develop methods and </a:t>
            </a:r>
            <a:r>
              <a:rPr lang="en-US" sz="5600" dirty="0">
                <a:solidFill>
                  <a:srgbClr val="FF0000"/>
                </a:solidFill>
              </a:rPr>
              <a:t>maintains systems for inter-calibrating NOAA satellite data with other </a:t>
            </a:r>
            <a:r>
              <a:rPr lang="en-US" sz="5600" dirty="0" smtClean="0">
                <a:solidFill>
                  <a:srgbClr val="FF0000"/>
                </a:solidFill>
              </a:rPr>
              <a:t>agency and international satellites constellations</a:t>
            </a:r>
            <a:r>
              <a:rPr lang="en-US" sz="5600" dirty="0" smtClean="0"/>
              <a:t>.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5600" dirty="0" smtClean="0">
                <a:solidFill>
                  <a:srgbClr val="FF0000"/>
                </a:solidFill>
              </a:rPr>
              <a:t>Work </a:t>
            </a:r>
            <a:r>
              <a:rPr lang="en-US" sz="5600" dirty="0">
                <a:solidFill>
                  <a:srgbClr val="FF0000"/>
                </a:solidFill>
              </a:rPr>
              <a:t>with other NESDIS and NOAA offices, universities, NASA and other U.S. agencies, and with international organizations </a:t>
            </a:r>
            <a:r>
              <a:rPr lang="en-US" sz="5600" dirty="0"/>
              <a:t>on exchange and evaluation of operational and research satellite data and products</a:t>
            </a:r>
            <a:r>
              <a:rPr lang="en-US" sz="5600" dirty="0" smtClean="0"/>
              <a:t>;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5600" dirty="0" smtClean="0"/>
              <a:t>Interfaces </a:t>
            </a:r>
            <a:r>
              <a:rPr lang="en-US" sz="5600" dirty="0"/>
              <a:t>with NESDIS and NOAA operational organizations to improve the use of satellite data in operations, accelerating the </a:t>
            </a:r>
            <a:r>
              <a:rPr lang="en-US" sz="5600" dirty="0">
                <a:solidFill>
                  <a:srgbClr val="FF0000"/>
                </a:solidFill>
              </a:rPr>
              <a:t>transfer of new techniques and new satellite data sources (domestic or foreign) </a:t>
            </a:r>
            <a:r>
              <a:rPr lang="en-US" sz="5600" dirty="0" smtClean="0">
                <a:solidFill>
                  <a:srgbClr val="FF0000"/>
                </a:solidFill>
              </a:rPr>
              <a:t>into NOAA operations </a:t>
            </a:r>
            <a:r>
              <a:rPr lang="en-US" sz="5600" dirty="0" smtClean="0"/>
              <a:t>to </a:t>
            </a:r>
            <a:r>
              <a:rPr lang="en-US" sz="5600" dirty="0"/>
              <a:t>improve </a:t>
            </a:r>
            <a:r>
              <a:rPr lang="en-US" sz="5600" dirty="0" smtClean="0"/>
              <a:t>environmental </a:t>
            </a:r>
            <a:r>
              <a:rPr lang="en-US" sz="5600" dirty="0"/>
              <a:t>prediction. </a:t>
            </a:r>
            <a:endParaRPr lang="en-US" sz="5600" dirty="0" smtClean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5600" b="1" dirty="0"/>
          </a:p>
          <a:p>
            <a:pPr lvl="1"/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xmlns="" val="325849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667" y="65088"/>
            <a:ext cx="7238999" cy="752475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STAR Science Services</a:t>
            </a:r>
            <a:endParaRPr lang="en-US" sz="24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8686800" y="6534150"/>
            <a:ext cx="457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fld id="{77CD9282-87EB-48F3-A2C8-64FD38CBAAFD}" type="slidenum">
              <a:rPr lang="en-US" sz="1400">
                <a:solidFill>
                  <a:schemeClr val="bg1"/>
                </a:solidFill>
              </a:rPr>
              <a:pPr algn="ctr"/>
              <a:t>3</a:t>
            </a:fld>
            <a:endParaRPr lang="en-US" sz="1400">
              <a:solidFill>
                <a:schemeClr val="bg1"/>
              </a:solidFill>
            </a:endParaRPr>
          </a:p>
        </p:txBody>
      </p:sp>
      <p:graphicFrame>
        <p:nvGraphicFramePr>
          <p:cNvPr id="12" name="Content Placeholder 12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2410587919"/>
              </p:ext>
            </p:extLst>
          </p:nvPr>
        </p:nvGraphicFramePr>
        <p:xfrm>
          <a:off x="447357" y="1023584"/>
          <a:ext cx="4018915" cy="45174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8310"/>
                <a:gridCol w="3570605"/>
              </a:tblGrid>
              <a:tr h="4023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4.0</a:t>
                      </a:r>
                      <a:endParaRPr lang="en-US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</a:rPr>
                        <a:t>Science 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4148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4.1</a:t>
                      </a:r>
                      <a:endParaRPr lang="en-US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Science &amp; Product Systems Development 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285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4.1.1</a:t>
                      </a:r>
                      <a:endParaRPr lang="en-US" sz="11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Scientific algorithm &amp; product systems development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285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4.1.2</a:t>
                      </a:r>
                      <a:endParaRPr lang="en-US" sz="11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Calibration / validation systems development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285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4.1.3</a:t>
                      </a:r>
                      <a:endParaRPr lang="en-US" sz="11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Software and Algorithm Integration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285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4.1.4</a:t>
                      </a:r>
                      <a:endParaRPr lang="en-US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Configuration control and change management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285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4.1.5</a:t>
                      </a:r>
                      <a:endParaRPr lang="en-US" sz="11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Quality Assurance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2327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1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4148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4.2</a:t>
                      </a:r>
                      <a:endParaRPr lang="en-US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Science and Product Services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285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4.2.1</a:t>
                      </a:r>
                      <a:endParaRPr lang="en-US" sz="11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Requirements development and analysis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4800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4.2.2</a:t>
                      </a:r>
                      <a:endParaRPr lang="en-US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Scientific algorithm &amp; applications research, prototype  development,  testing, and validation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285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4.2.3</a:t>
                      </a:r>
                      <a:endParaRPr lang="en-US" sz="11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Risk Reduction &amp; Proving Grounds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285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4.2.4</a:t>
                      </a:r>
                      <a:endParaRPr lang="en-US" sz="11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User Readiness 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285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4.2.5</a:t>
                      </a:r>
                      <a:endParaRPr lang="en-US" sz="11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Product Improvement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graphicFrame>
        <p:nvGraphicFramePr>
          <p:cNvPr id="13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039593775"/>
              </p:ext>
            </p:extLst>
          </p:nvPr>
        </p:nvGraphicFramePr>
        <p:xfrm>
          <a:off x="4529667" y="1023584"/>
          <a:ext cx="4147291" cy="51389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4224"/>
                <a:gridCol w="3523067"/>
              </a:tblGrid>
              <a:tr h="2691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4.3</a:t>
                      </a:r>
                      <a:endParaRPr lang="en-US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Instrument &amp; Product Calibration /Validation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6178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4.3.1</a:t>
                      </a:r>
                      <a:endParaRPr lang="en-US" sz="11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Development, coordination and execution of instrument and product Calibration / Validation techniques, technologies and activities;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4077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4.3.2</a:t>
                      </a:r>
                      <a:endParaRPr lang="en-US" sz="11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Interagency  and international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</a:rPr>
                        <a:t>cal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 /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</a:rPr>
                        <a:t>val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 program coordination activities 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2640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4.3.3</a:t>
                      </a:r>
                      <a:endParaRPr lang="en-US" sz="11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</a:rPr>
                        <a:t>Cal/Val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campaigns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806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9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2932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4.4</a:t>
                      </a:r>
                      <a:endParaRPr lang="en-US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Science Project &amp; Program Management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4077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4.4.1</a:t>
                      </a:r>
                      <a:endParaRPr lang="en-US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Program and Project level mission science leadership and coordination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2427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4.4.2</a:t>
                      </a:r>
                      <a:endParaRPr lang="en-US" sz="11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Science Team Management &amp; Support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5866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4.4.3</a:t>
                      </a:r>
                      <a:endParaRPr lang="en-US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Organization and coordination of internal and / or external science community working groups, review boards, and advisory 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</a:rPr>
                        <a:t>services</a:t>
                      </a: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3523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4.5</a:t>
                      </a:r>
                      <a:endParaRPr lang="en-US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Post Launch Science Maintenance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2427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4.5.1</a:t>
                      </a:r>
                      <a:endParaRPr lang="en-US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Science algorithm and 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</a:rPr>
                        <a:t> instrument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performance monitoring 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12733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4.5.2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4.5.3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4.6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4.6.1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4.6.2</a:t>
                      </a:r>
                      <a:endParaRPr lang="en-US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Satellite  / instrument performance  issues  mitigation 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</a:rPr>
                        <a:t>services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</a:rPr>
                        <a:t>Calibration updates and algorithm changes necessary to ensure product quality or correct for unanticipated anomalies or artifacts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baseline="0" dirty="0" smtClean="0">
                          <a:solidFill>
                            <a:srgbClr val="FF0000"/>
                          </a:solidFill>
                          <a:effectLst/>
                        </a:rPr>
                        <a:t>Long Term Monitoring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 smtClean="0">
                          <a:solidFill>
                            <a:schemeClr val="tx1"/>
                          </a:solidFill>
                          <a:effectLst/>
                        </a:rPr>
                        <a:t>Product  Monitoring and long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term error assessment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" b="0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Reprocessing of long term data to ensure highest quality </a:t>
                      </a:r>
                    </a:p>
                  </a:txBody>
                  <a:tcPr marL="19050" marR="19050" marT="0" marB="0"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902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6" name="Straight Connector 185"/>
          <p:cNvCxnSpPr/>
          <p:nvPr/>
        </p:nvCxnSpPr>
        <p:spPr>
          <a:xfrm flipH="1">
            <a:off x="2545977" y="2974848"/>
            <a:ext cx="794" cy="25847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>
            <a:off x="6553994" y="2971800"/>
            <a:ext cx="0" cy="25877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/>
          <p:nvPr/>
        </p:nvCxnSpPr>
        <p:spPr>
          <a:xfrm>
            <a:off x="4497388" y="2133600"/>
            <a:ext cx="0" cy="34259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>
            <a:off x="3124200" y="1752600"/>
            <a:ext cx="838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>
            <a:off x="3352800" y="2471451"/>
            <a:ext cx="234343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>
            <a:off x="5029200" y="1752600"/>
            <a:ext cx="838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>
            <a:off x="5029200" y="1143000"/>
            <a:ext cx="838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/>
        </p:nvCxnSpPr>
        <p:spPr>
          <a:xfrm>
            <a:off x="7174992" y="5699760"/>
            <a:ext cx="838200" cy="158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/>
          <p:nvPr/>
        </p:nvCxnSpPr>
        <p:spPr>
          <a:xfrm>
            <a:off x="7174992" y="4971524"/>
            <a:ext cx="762000" cy="158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/>
        </p:nvCxnSpPr>
        <p:spPr>
          <a:xfrm>
            <a:off x="7174992" y="4243520"/>
            <a:ext cx="838200" cy="158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/>
        </p:nvCxnSpPr>
        <p:spPr>
          <a:xfrm>
            <a:off x="3200400" y="1143000"/>
            <a:ext cx="838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46" name="Title 1"/>
          <p:cNvSpPr>
            <a:spLocks noGrp="1"/>
          </p:cNvSpPr>
          <p:nvPr>
            <p:ph type="title" idx="4294967295"/>
          </p:nvPr>
        </p:nvSpPr>
        <p:spPr>
          <a:xfrm>
            <a:off x="228600" y="152400"/>
            <a:ext cx="8229600" cy="457200"/>
          </a:xfrm>
          <a:solidFill>
            <a:schemeClr val="bg2">
              <a:lumMod val="25000"/>
            </a:schemeClr>
          </a:solidFill>
        </p:spPr>
        <p:txBody>
          <a:bodyPr/>
          <a:lstStyle/>
          <a:p>
            <a:pPr algn="l" eaLnBrk="1" hangingPunct="1">
              <a:defRPr/>
            </a:pPr>
            <a:r>
              <a:rPr lang="en-US" sz="1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Center for Satellite Applications and Research (STAR)</a:t>
            </a:r>
            <a:endParaRPr lang="en-US" sz="1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Rectangle 10"/>
          <p:cNvSpPr>
            <a:spLocks noChangeArrowheads="1"/>
          </p:cNvSpPr>
          <p:nvPr/>
        </p:nvSpPr>
        <p:spPr bwMode="auto">
          <a:xfrm>
            <a:off x="3741359" y="665979"/>
            <a:ext cx="1524000" cy="1723277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 fontAlgn="base">
              <a:spcBef>
                <a:spcPts val="600"/>
              </a:spcBef>
              <a:spcAft>
                <a:spcPct val="0"/>
              </a:spcAft>
              <a:defRPr/>
            </a:pPr>
            <a:endParaRPr lang="en-US" sz="1200" b="1" dirty="0" smtClean="0">
              <a:solidFill>
                <a:prstClr val="white"/>
              </a:solidFill>
              <a:ea typeface="ＭＳ Ｐゴシック" pitchFamily="34" charset="-128"/>
            </a:endParaRPr>
          </a:p>
          <a:p>
            <a:pPr algn="ctr" defTabSz="914400" fontAlgn="base">
              <a:spcBef>
                <a:spcPts val="3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ea typeface="ＭＳ Ｐゴシック" pitchFamily="34" charset="-128"/>
              </a:rPr>
              <a:t>Director </a:t>
            </a:r>
          </a:p>
          <a:p>
            <a:pPr algn="ctr" defTabSz="914400" fontAlgn="base"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M. Kalb, Acting</a:t>
            </a:r>
          </a:p>
          <a:p>
            <a:pPr algn="ctr" defTabSz="914400" fontAlgn="base">
              <a:spcBef>
                <a:spcPct val="0"/>
              </a:spcBef>
              <a:defRPr/>
            </a:pP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Deputy Director </a:t>
            </a:r>
          </a:p>
          <a:p>
            <a:pPr algn="ctr" defTabSz="914400" fontAlgn="base"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Michael Kalb</a:t>
            </a:r>
          </a:p>
          <a:p>
            <a:pPr algn="ctr" defTabSz="914400" fontAlgn="base">
              <a:spcBef>
                <a:spcPct val="0"/>
              </a:spcBef>
              <a:defRPr/>
            </a:pP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Admin Officer</a:t>
            </a:r>
          </a:p>
          <a:p>
            <a:pPr algn="ctr" defTabSz="914400" fontAlgn="base"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Gretchen Taylor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Chief of Staff 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i="1" dirty="0" smtClean="0">
                <a:solidFill>
                  <a:prstClr val="white"/>
                </a:solidFill>
                <a:ea typeface="ＭＳ Ｐゴシック" pitchFamily="34" charset="-128"/>
              </a:rPr>
              <a:t>(vacant)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100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92" name="Rectangle 12"/>
          <p:cNvSpPr>
            <a:spLocks noChangeArrowheads="1"/>
          </p:cNvSpPr>
          <p:nvPr/>
        </p:nvSpPr>
        <p:spPr bwMode="auto">
          <a:xfrm>
            <a:off x="5696236" y="927284"/>
            <a:ext cx="1524000" cy="444316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STAR  Senior </a:t>
            </a:r>
            <a:r>
              <a:rPr lang="en-US" sz="1100" dirty="0">
                <a:solidFill>
                  <a:prstClr val="white"/>
                </a:solidFill>
                <a:ea typeface="ＭＳ Ｐゴシック" pitchFamily="34" charset="-128"/>
              </a:rPr>
              <a:t>Scientist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50" i="1" dirty="0" smtClean="0">
                <a:solidFill>
                  <a:prstClr val="white"/>
                </a:solidFill>
                <a:ea typeface="ＭＳ Ｐゴシック" pitchFamily="34" charset="-128"/>
              </a:rPr>
              <a:t>(vacant)</a:t>
            </a:r>
            <a:endParaRPr lang="en-US" sz="1050" i="1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93" name="Rectangle 13"/>
          <p:cNvSpPr>
            <a:spLocks noChangeArrowheads="1"/>
          </p:cNvSpPr>
          <p:nvPr/>
        </p:nvSpPr>
        <p:spPr bwMode="auto">
          <a:xfrm>
            <a:off x="1854204" y="1447800"/>
            <a:ext cx="1490388" cy="699868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IT  Systems O&amp;M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900" dirty="0" smtClean="0">
                <a:solidFill>
                  <a:prstClr val="white"/>
                </a:solidFill>
                <a:ea typeface="ＭＳ Ｐゴシック" pitchFamily="34" charset="-128"/>
              </a:rPr>
              <a:t>General Purpose  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900" dirty="0" smtClean="0">
                <a:solidFill>
                  <a:prstClr val="white"/>
                </a:solidFill>
                <a:ea typeface="ＭＳ Ｐゴシック" pitchFamily="34" charset="-128"/>
              </a:rPr>
              <a:t>Science Processing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prstClr val="white"/>
                </a:solidFill>
                <a:ea typeface="ＭＳ Ｐゴシック" pitchFamily="34" charset="-128"/>
              </a:rPr>
              <a:t>Joe </a:t>
            </a:r>
            <a:r>
              <a:rPr lang="en-US" sz="1000" dirty="0" err="1" smtClean="0">
                <a:solidFill>
                  <a:prstClr val="white"/>
                </a:solidFill>
                <a:ea typeface="ＭＳ Ｐゴシック" pitchFamily="34" charset="-128"/>
              </a:rPr>
              <a:t>Brust</a:t>
            </a:r>
            <a:endParaRPr lang="en-US" sz="1000" dirty="0" smtClean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160" name="Text Box 26"/>
          <p:cNvSpPr txBox="1">
            <a:spLocks noChangeArrowheads="1"/>
          </p:cNvSpPr>
          <p:nvPr/>
        </p:nvSpPr>
        <p:spPr bwMode="auto">
          <a:xfrm>
            <a:off x="1718128" y="4026880"/>
            <a:ext cx="1600200" cy="60016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white"/>
                </a:solidFill>
                <a:ea typeface="ＭＳ Ｐゴシック" pitchFamily="34" charset="-128"/>
              </a:rPr>
              <a:t>Environ. Monitoring and Climate </a:t>
            </a: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Branch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Ivan Csiszar</a:t>
            </a:r>
            <a:endParaRPr lang="en-US" sz="1100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158" name="Text Box 29"/>
          <p:cNvSpPr txBox="1">
            <a:spLocks noChangeArrowheads="1"/>
          </p:cNvSpPr>
          <p:nvPr/>
        </p:nvSpPr>
        <p:spPr bwMode="auto">
          <a:xfrm>
            <a:off x="1712268" y="4752536"/>
            <a:ext cx="1600200" cy="60016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white"/>
                </a:solidFill>
                <a:ea typeface="ＭＳ Ｐゴシック" pitchFamily="34" charset="-128"/>
              </a:rPr>
              <a:t>Satellite Calibration &amp;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white"/>
                </a:solidFill>
                <a:ea typeface="ＭＳ Ｐゴシック" pitchFamily="34" charset="-128"/>
              </a:rPr>
              <a:t>Data Assimilation </a:t>
            </a: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Branch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err="1" smtClean="0">
                <a:solidFill>
                  <a:prstClr val="white"/>
                </a:solidFill>
                <a:ea typeface="ＭＳ Ｐゴシック" pitchFamily="34" charset="-128"/>
              </a:rPr>
              <a:t>Changyong</a:t>
            </a: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 Cao (act)</a:t>
            </a:r>
            <a:endParaRPr lang="en-US" sz="1100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156" name="Text Box 32"/>
          <p:cNvSpPr txBox="1">
            <a:spLocks noChangeArrowheads="1"/>
          </p:cNvSpPr>
          <p:nvPr/>
        </p:nvSpPr>
        <p:spPr bwMode="auto">
          <a:xfrm>
            <a:off x="1706408" y="5484052"/>
            <a:ext cx="1600200" cy="60016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white"/>
                </a:solidFill>
                <a:ea typeface="ＭＳ Ｐゴシック" pitchFamily="34" charset="-128"/>
              </a:rPr>
              <a:t>Operational Products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white"/>
                </a:solidFill>
                <a:ea typeface="ＭＳ Ｐゴシック" pitchFamily="34" charset="-128"/>
              </a:rPr>
              <a:t>Development </a:t>
            </a: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Branch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Laurie </a:t>
            </a:r>
            <a:r>
              <a:rPr lang="en-US" sz="1100" dirty="0" err="1" smtClean="0">
                <a:solidFill>
                  <a:prstClr val="white"/>
                </a:solidFill>
                <a:ea typeface="ＭＳ Ｐゴシック" pitchFamily="34" charset="-128"/>
              </a:rPr>
              <a:t>Rokke</a:t>
            </a:r>
            <a:endParaRPr lang="en-US" sz="1100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154" name="Text Box 39"/>
          <p:cNvSpPr txBox="1">
            <a:spLocks noChangeArrowheads="1"/>
          </p:cNvSpPr>
          <p:nvPr/>
        </p:nvSpPr>
        <p:spPr bwMode="auto">
          <a:xfrm>
            <a:off x="5727192" y="5510784"/>
            <a:ext cx="1600200" cy="60016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white"/>
                </a:solidFill>
                <a:ea typeface="ＭＳ Ｐゴシック" pitchFamily="34" charset="-128"/>
              </a:rPr>
              <a:t>Satellite Climate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white"/>
                </a:solidFill>
                <a:ea typeface="ＭＳ Ｐゴシック" pitchFamily="34" charset="-128"/>
              </a:rPr>
              <a:t>Studies </a:t>
            </a: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Branch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Ralph Ferraro</a:t>
            </a:r>
            <a:endParaRPr lang="en-US" sz="1100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152" name="Text Box 43"/>
          <p:cNvSpPr txBox="1">
            <a:spLocks noChangeArrowheads="1"/>
          </p:cNvSpPr>
          <p:nvPr/>
        </p:nvSpPr>
        <p:spPr bwMode="auto">
          <a:xfrm>
            <a:off x="5727192" y="4782780"/>
            <a:ext cx="1600200" cy="60016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white"/>
                </a:solidFill>
                <a:ea typeface="ＭＳ Ｐゴシック" pitchFamily="34" charset="-128"/>
              </a:rPr>
              <a:t>Advanced Satellite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white"/>
                </a:solidFill>
                <a:ea typeface="ＭＳ Ｐゴシック" pitchFamily="34" charset="-128"/>
              </a:rPr>
              <a:t>Products </a:t>
            </a: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Branch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Jeff Key</a:t>
            </a:r>
            <a:endParaRPr lang="en-US" sz="1100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150" name="Text Box 47"/>
          <p:cNvSpPr txBox="1">
            <a:spLocks noChangeArrowheads="1"/>
          </p:cNvSpPr>
          <p:nvPr/>
        </p:nvSpPr>
        <p:spPr bwMode="auto">
          <a:xfrm>
            <a:off x="5727192" y="4051264"/>
            <a:ext cx="1600200" cy="60016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white"/>
                </a:solidFill>
                <a:ea typeface="ＭＳ Ｐゴシック" pitchFamily="34" charset="-128"/>
              </a:rPr>
              <a:t>Regional &amp; Mesoscale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white"/>
                </a:solidFill>
                <a:ea typeface="ＭＳ Ｐゴシック" pitchFamily="34" charset="-128"/>
              </a:rPr>
              <a:t>Meteorology </a:t>
            </a: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Branch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Don </a:t>
            </a:r>
            <a:r>
              <a:rPr lang="en-US" sz="1100" dirty="0" err="1" smtClean="0">
                <a:solidFill>
                  <a:prstClr val="white"/>
                </a:solidFill>
                <a:ea typeface="ＭＳ Ｐゴシック" pitchFamily="34" charset="-128"/>
              </a:rPr>
              <a:t>Hillger</a:t>
            </a: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 (act) </a:t>
            </a:r>
            <a:endParaRPr lang="en-US" sz="1100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146" name="Text Box 54"/>
          <p:cNvSpPr txBox="1">
            <a:spLocks noChangeArrowheads="1"/>
          </p:cNvSpPr>
          <p:nvPr/>
        </p:nvSpPr>
        <p:spPr bwMode="auto">
          <a:xfrm>
            <a:off x="3706415" y="4042788"/>
            <a:ext cx="1600200" cy="60016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Ocean Physics Branch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(Satellite Altimetry) </a:t>
            </a:r>
            <a:r>
              <a:rPr lang="en-US" sz="1100" dirty="0" err="1" smtClean="0">
                <a:solidFill>
                  <a:prstClr val="white"/>
                </a:solidFill>
                <a:ea typeface="ＭＳ Ｐゴシック" pitchFamily="34" charset="-128"/>
              </a:rPr>
              <a:t>Laury</a:t>
            </a: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 Miller</a:t>
            </a:r>
            <a:endParaRPr lang="en-US" sz="1100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144" name="Text Box 58"/>
          <p:cNvSpPr txBox="1">
            <a:spLocks noChangeArrowheads="1"/>
          </p:cNvSpPr>
          <p:nvPr/>
        </p:nvSpPr>
        <p:spPr bwMode="auto">
          <a:xfrm>
            <a:off x="3700555" y="4780164"/>
            <a:ext cx="1600200" cy="60016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white"/>
                </a:solidFill>
                <a:ea typeface="ＭＳ Ｐゴシック" pitchFamily="34" charset="-128"/>
              </a:rPr>
              <a:t>Marine Ecosystems &amp;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white"/>
                </a:solidFill>
                <a:ea typeface="ＭＳ Ｐゴシック" pitchFamily="34" charset="-128"/>
              </a:rPr>
              <a:t>Climate </a:t>
            </a: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Branch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err="1" smtClean="0">
                <a:solidFill>
                  <a:prstClr val="white"/>
                </a:solidFill>
                <a:ea typeface="ＭＳ Ｐゴシック" pitchFamily="34" charset="-128"/>
              </a:rPr>
              <a:t>Menghua</a:t>
            </a: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 Wang       </a:t>
            </a:r>
            <a:endParaRPr lang="en-US" sz="1100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142" name="Text Box 62"/>
          <p:cNvSpPr txBox="1">
            <a:spLocks noChangeArrowheads="1"/>
          </p:cNvSpPr>
          <p:nvPr/>
        </p:nvSpPr>
        <p:spPr bwMode="auto">
          <a:xfrm>
            <a:off x="3701206" y="5486565"/>
            <a:ext cx="1600200" cy="60016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Ocean Sensors       Branch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Sasha </a:t>
            </a:r>
            <a:r>
              <a:rPr lang="en-US" sz="1100" dirty="0" err="1" smtClean="0">
                <a:solidFill>
                  <a:prstClr val="white"/>
                </a:solidFill>
                <a:ea typeface="ＭＳ Ｐゴシック" pitchFamily="34" charset="-128"/>
              </a:rPr>
              <a:t>Ignatov</a:t>
            </a:r>
            <a:endParaRPr lang="en-US" sz="1100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140" name="Text Box 98"/>
          <p:cNvSpPr txBox="1">
            <a:spLocks noChangeArrowheads="1"/>
          </p:cNvSpPr>
          <p:nvPr/>
        </p:nvSpPr>
        <p:spPr bwMode="auto">
          <a:xfrm>
            <a:off x="7525512" y="4091120"/>
            <a:ext cx="780288" cy="30777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rgbClr val="F79646">
                    <a:lumMod val="75000"/>
                  </a:srgbClr>
                </a:solidFill>
                <a:ea typeface="ＭＳ Ｐゴシック" pitchFamily="34" charset="-128"/>
              </a:rPr>
              <a:t>CIRA</a:t>
            </a:r>
          </a:p>
        </p:txBody>
      </p:sp>
      <p:sp>
        <p:nvSpPr>
          <p:cNvPr id="138" name="Text Box 100"/>
          <p:cNvSpPr txBox="1">
            <a:spLocks noChangeArrowheads="1"/>
          </p:cNvSpPr>
          <p:nvPr/>
        </p:nvSpPr>
        <p:spPr bwMode="auto">
          <a:xfrm>
            <a:off x="7525512" y="4825970"/>
            <a:ext cx="780288" cy="30777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rgbClr val="F79646">
                    <a:lumMod val="75000"/>
                  </a:srgbClr>
                </a:solidFill>
                <a:ea typeface="ＭＳ Ｐゴシック" pitchFamily="34" charset="-128"/>
              </a:rPr>
              <a:t>CIMSS</a:t>
            </a:r>
          </a:p>
        </p:txBody>
      </p:sp>
      <p:sp>
        <p:nvSpPr>
          <p:cNvPr id="123" name="TextBox 122"/>
          <p:cNvSpPr txBox="1"/>
          <p:nvPr/>
        </p:nvSpPr>
        <p:spPr bwMode="auto">
          <a:xfrm>
            <a:off x="5704444" y="1549652"/>
            <a:ext cx="1522766" cy="600164"/>
          </a:xfrm>
          <a:prstGeom prst="rect">
            <a:avLst/>
          </a:prstGeom>
          <a:solidFill>
            <a:schemeClr val="tx2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en-US" sz="1100" dirty="0" smtClean="0">
                <a:solidFill>
                  <a:prstClr val="white"/>
                </a:solidFill>
              </a:rPr>
              <a:t>Joint Center for Sat. Data Assimilation </a:t>
            </a:r>
          </a:p>
          <a:p>
            <a:pPr algn="ctr" defTabSz="914400">
              <a:defRPr/>
            </a:pPr>
            <a:r>
              <a:rPr lang="en-US" sz="1100" dirty="0" smtClean="0">
                <a:solidFill>
                  <a:prstClr val="white"/>
                </a:solidFill>
              </a:rPr>
              <a:t>Sid Boukabara</a:t>
            </a:r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130" name="TextBox 80"/>
          <p:cNvSpPr txBox="1">
            <a:spLocks noChangeArrowheads="1"/>
          </p:cNvSpPr>
          <p:nvPr/>
        </p:nvSpPr>
        <p:spPr bwMode="auto">
          <a:xfrm>
            <a:off x="1854204" y="914400"/>
            <a:ext cx="1500302" cy="430887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Administrative Services </a:t>
            </a:r>
          </a:p>
        </p:txBody>
      </p:sp>
      <p:sp>
        <p:nvSpPr>
          <p:cNvPr id="115" name="Rectangle 12"/>
          <p:cNvSpPr>
            <a:spLocks noChangeArrowheads="1"/>
          </p:cNvSpPr>
          <p:nvPr/>
        </p:nvSpPr>
        <p:spPr bwMode="auto">
          <a:xfrm>
            <a:off x="1854204" y="2229728"/>
            <a:ext cx="1488040" cy="533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NOAA Calibration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Center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dirty="0" err="1" smtClean="0">
                <a:solidFill>
                  <a:prstClr val="white"/>
                </a:solidFill>
                <a:ea typeface="ＭＳ Ｐゴシック" pitchFamily="34" charset="-128"/>
              </a:rPr>
              <a:t>Changyong</a:t>
            </a: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 Cao</a:t>
            </a:r>
          </a:p>
        </p:txBody>
      </p:sp>
      <p:cxnSp>
        <p:nvCxnSpPr>
          <p:cNvPr id="118" name="Straight Connector 117"/>
          <p:cNvCxnSpPr/>
          <p:nvPr/>
        </p:nvCxnSpPr>
        <p:spPr>
          <a:xfrm>
            <a:off x="2545977" y="2971800"/>
            <a:ext cx="400722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1822823" y="3343656"/>
            <a:ext cx="304800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800" dirty="0" smtClean="0">
                <a:solidFill>
                  <a:prstClr val="white"/>
                </a:solidFill>
                <a:latin typeface="Arial" charset="0"/>
                <a:ea typeface="ＭＳ Ｐゴシック" pitchFamily="34" charset="-128"/>
              </a:rPr>
              <a:t>2</a:t>
            </a:r>
            <a:endParaRPr lang="en-US" sz="800" dirty="0">
              <a:solidFill>
                <a:prstClr val="white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854203" y="3379516"/>
            <a:ext cx="304800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800" dirty="0" smtClean="0">
                <a:solidFill>
                  <a:prstClr val="white"/>
                </a:solidFill>
                <a:latin typeface="Arial" charset="0"/>
                <a:ea typeface="ＭＳ Ｐゴシック" pitchFamily="34" charset="-128"/>
              </a:rPr>
              <a:t>2</a:t>
            </a:r>
            <a:endParaRPr lang="en-US" sz="800" dirty="0">
              <a:solidFill>
                <a:prstClr val="white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072026" y="3775756"/>
            <a:ext cx="304800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800" dirty="0" smtClean="0">
                <a:solidFill>
                  <a:prstClr val="white"/>
                </a:solidFill>
                <a:latin typeface="Arial" charset="0"/>
                <a:ea typeface="ＭＳ Ｐゴシック" pitchFamily="34" charset="-128"/>
              </a:rPr>
              <a:t>1</a:t>
            </a:r>
            <a:endParaRPr lang="en-US" sz="800" dirty="0">
              <a:solidFill>
                <a:prstClr val="white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707968" y="3128503"/>
            <a:ext cx="1609160" cy="60016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Satellite Meteorology &amp; Climatology Division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Fuzhong Weng 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27192" y="3148584"/>
            <a:ext cx="1600200" cy="60016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Cooperative Research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Programs Division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Chris Brown </a:t>
            </a: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(act) </a:t>
            </a:r>
          </a:p>
        </p:txBody>
      </p:sp>
      <p:sp>
        <p:nvSpPr>
          <p:cNvPr id="75" name="Text Box 50"/>
          <p:cNvSpPr txBox="1">
            <a:spLocks noChangeArrowheads="1"/>
          </p:cNvSpPr>
          <p:nvPr/>
        </p:nvSpPr>
        <p:spPr bwMode="auto">
          <a:xfrm>
            <a:off x="3703367" y="3142456"/>
            <a:ext cx="1606060" cy="60016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  <a:ea typeface="ＭＳ Ｐゴシック" pitchFamily="34" charset="-128"/>
              </a:rPr>
              <a:t>Satellite Oceanography </a:t>
            </a:r>
            <a:endParaRPr lang="en-US" sz="1100" b="1" dirty="0" smtClean="0">
              <a:solidFill>
                <a:prstClr val="white"/>
              </a:solidFill>
              <a:ea typeface="ＭＳ Ｐゴシック" pitchFamily="34" charset="-128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&amp;</a:t>
            </a:r>
            <a:r>
              <a:rPr lang="en-US" sz="1100" b="1" dirty="0">
                <a:solidFill>
                  <a:prstClr val="white"/>
                </a:solidFill>
                <a:ea typeface="ＭＳ Ｐゴシック" pitchFamily="34" charset="-128"/>
              </a:rPr>
              <a:t> </a:t>
            </a: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Climatology Division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Paul Digiacomo</a:t>
            </a:r>
            <a:endParaRPr lang="en-US" sz="1100" b="1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85" name="Text Box 100"/>
          <p:cNvSpPr txBox="1">
            <a:spLocks noChangeArrowheads="1"/>
          </p:cNvSpPr>
          <p:nvPr/>
        </p:nvSpPr>
        <p:spPr bwMode="auto">
          <a:xfrm>
            <a:off x="7519416" y="5559552"/>
            <a:ext cx="786384" cy="30777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rgbClr val="F79646">
                    <a:lumMod val="75000"/>
                  </a:srgbClr>
                </a:solidFill>
                <a:ea typeface="ＭＳ Ｐゴシック" pitchFamily="34" charset="-128"/>
              </a:rPr>
              <a:t>CICS</a:t>
            </a: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5696236" y="2216242"/>
            <a:ext cx="1524000" cy="444316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Ocean Data Assimilation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 Scientist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Eric </a:t>
            </a:r>
            <a:r>
              <a:rPr lang="en-US" sz="1100" dirty="0" err="1" smtClean="0">
                <a:solidFill>
                  <a:prstClr val="white"/>
                </a:solidFill>
                <a:ea typeface="ＭＳ Ｐゴシック" pitchFamily="34" charset="-128"/>
              </a:rPr>
              <a:t>Bayler</a:t>
            </a:r>
            <a:endParaRPr lang="en-US" sz="1100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56" name="Text Box 100"/>
          <p:cNvSpPr txBox="1">
            <a:spLocks noChangeArrowheads="1"/>
          </p:cNvSpPr>
          <p:nvPr/>
        </p:nvSpPr>
        <p:spPr bwMode="auto">
          <a:xfrm>
            <a:off x="7543800" y="3405211"/>
            <a:ext cx="786384" cy="30777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rgbClr val="F79646">
                    <a:lumMod val="75000"/>
                  </a:srgbClr>
                </a:solidFill>
                <a:ea typeface="ＭＳ Ｐゴシック" pitchFamily="34" charset="-128"/>
              </a:rPr>
              <a:t>CREST</a:t>
            </a:r>
          </a:p>
        </p:txBody>
      </p:sp>
    </p:spTree>
    <p:extLst>
      <p:ext uri="{BB962C8B-B14F-4D97-AF65-F5344CB8AC3E}">
        <p14:creationId xmlns:p14="http://schemas.microsoft.com/office/powerpoint/2010/main" xmlns="" val="218577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Down Arrow 112"/>
          <p:cNvSpPr/>
          <p:nvPr/>
        </p:nvSpPr>
        <p:spPr>
          <a:xfrm>
            <a:off x="152400" y="990600"/>
            <a:ext cx="1600200" cy="5181600"/>
          </a:xfrm>
          <a:prstGeom prst="downArrow">
            <a:avLst/>
          </a:prstGeom>
          <a:gradFill flip="none" rotWithShape="1">
            <a:gsLst>
              <a:gs pos="0">
                <a:srgbClr val="DDEBCF">
                  <a:alpha val="23000"/>
                </a:srgbClr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 smtClean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82" name="Down Arrow 81"/>
          <p:cNvSpPr/>
          <p:nvPr/>
        </p:nvSpPr>
        <p:spPr>
          <a:xfrm>
            <a:off x="4872315" y="1582270"/>
            <a:ext cx="1600200" cy="2976283"/>
          </a:xfrm>
          <a:prstGeom prst="downArrow">
            <a:avLst/>
          </a:prstGeom>
          <a:gradFill flip="none" rotWithShape="1">
            <a:gsLst>
              <a:gs pos="0">
                <a:srgbClr val="DDEBCF">
                  <a:alpha val="22000"/>
                </a:srgbClr>
              </a:gs>
              <a:gs pos="50000">
                <a:srgbClr val="9CB86E"/>
              </a:gs>
              <a:gs pos="100000">
                <a:srgbClr val="156B13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4" name="Down Arrow 83"/>
          <p:cNvSpPr/>
          <p:nvPr/>
        </p:nvSpPr>
        <p:spPr>
          <a:xfrm>
            <a:off x="6732490" y="1600200"/>
            <a:ext cx="1600200" cy="2958353"/>
          </a:xfrm>
          <a:prstGeom prst="downArrow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7" name="Down Arrow 76"/>
          <p:cNvSpPr/>
          <p:nvPr/>
        </p:nvSpPr>
        <p:spPr>
          <a:xfrm>
            <a:off x="2895600" y="1676400"/>
            <a:ext cx="1600200" cy="2882153"/>
          </a:xfrm>
          <a:prstGeom prst="downArrow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8673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457200" y="6324600"/>
            <a:ext cx="2133600" cy="365125"/>
          </a:xfrm>
          <a:noFill/>
        </p:spPr>
        <p:txBody>
          <a:bodyPr/>
          <a:lstStyle/>
          <a:p>
            <a:fld id="{4614E582-5867-4DF4-8154-80FD4F1487E1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9246" name="Title 1"/>
          <p:cNvSpPr>
            <a:spLocks noGrp="1"/>
          </p:cNvSpPr>
          <p:nvPr>
            <p:ph type="title" idx="4294967295"/>
          </p:nvPr>
        </p:nvSpPr>
        <p:spPr>
          <a:xfrm>
            <a:off x="228600" y="152400"/>
            <a:ext cx="8229600" cy="457200"/>
          </a:xfrm>
          <a:solidFill>
            <a:schemeClr val="bg2">
              <a:lumMod val="25000"/>
            </a:schemeClr>
          </a:solidFill>
        </p:spPr>
        <p:txBody>
          <a:bodyPr/>
          <a:lstStyle/>
          <a:p>
            <a:pPr algn="l" eaLnBrk="1" hangingPunct="1">
              <a:defRPr/>
            </a:pPr>
            <a:r>
              <a:rPr lang="en-US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Center for Satellite Applications and Research (STAR)</a:t>
            </a:r>
            <a:endParaRPr lang="en-US" sz="1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Rectangle 10"/>
          <p:cNvSpPr>
            <a:spLocks noChangeArrowheads="1"/>
          </p:cNvSpPr>
          <p:nvPr/>
        </p:nvSpPr>
        <p:spPr bwMode="auto">
          <a:xfrm>
            <a:off x="6768350" y="2438400"/>
            <a:ext cx="1524000" cy="533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Collaborative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Environment / SCDR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100" b="1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92" name="Rectangle 12"/>
          <p:cNvSpPr>
            <a:spLocks noChangeArrowheads="1"/>
          </p:cNvSpPr>
          <p:nvPr/>
        </p:nvSpPr>
        <p:spPr bwMode="auto">
          <a:xfrm>
            <a:off x="6773473" y="3048000"/>
            <a:ext cx="1524000" cy="533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100" b="1" dirty="0" smtClean="0">
              <a:solidFill>
                <a:prstClr val="white"/>
              </a:solidFill>
              <a:ea typeface="ＭＳ Ｐゴシック" pitchFamily="34" charset="-128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100" b="1" dirty="0" smtClean="0">
              <a:solidFill>
                <a:prstClr val="white"/>
              </a:solidFill>
              <a:ea typeface="ＭＳ Ｐゴシック" pitchFamily="34" charset="-128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Joint Center for Satellite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 Data Assimilation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100" b="1" dirty="0" smtClean="0">
              <a:solidFill>
                <a:prstClr val="white"/>
              </a:solidFill>
              <a:ea typeface="ＭＳ Ｐゴシック" pitchFamily="34" charset="-128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100" b="1" dirty="0" smtClean="0">
              <a:solidFill>
                <a:prstClr val="white"/>
              </a:solidFill>
              <a:ea typeface="ＭＳ Ｐゴシック" pitchFamily="34" charset="-128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100" b="1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93" name="Rectangle 13"/>
          <p:cNvSpPr>
            <a:spLocks noChangeArrowheads="1"/>
          </p:cNvSpPr>
          <p:nvPr/>
        </p:nvSpPr>
        <p:spPr bwMode="auto">
          <a:xfrm>
            <a:off x="2949385" y="2438400"/>
            <a:ext cx="1524000" cy="533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Integrated Calibration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&amp; Validation System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100" b="1" dirty="0" smtClean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154" name="Text Box 39"/>
          <p:cNvSpPr txBox="1">
            <a:spLocks noChangeArrowheads="1"/>
          </p:cNvSpPr>
          <p:nvPr/>
        </p:nvSpPr>
        <p:spPr bwMode="auto">
          <a:xfrm>
            <a:off x="4114800" y="4585449"/>
            <a:ext cx="1371600" cy="70788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b="1" dirty="0" smtClean="0">
              <a:solidFill>
                <a:prstClr val="white"/>
              </a:solidFill>
              <a:ea typeface="ＭＳ Ｐゴシック" pitchFamily="34" charset="-128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prstClr val="white"/>
                </a:solidFill>
                <a:ea typeface="ＭＳ Ｐゴシック" pitchFamily="34" charset="-128"/>
              </a:rPr>
              <a:t>NPP/JPSS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b="1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152" name="Text Box 43"/>
          <p:cNvSpPr txBox="1">
            <a:spLocks noChangeArrowheads="1"/>
          </p:cNvSpPr>
          <p:nvPr/>
        </p:nvSpPr>
        <p:spPr bwMode="auto">
          <a:xfrm>
            <a:off x="5562600" y="4585449"/>
            <a:ext cx="1371600" cy="70788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b="1" dirty="0" smtClean="0">
              <a:solidFill>
                <a:prstClr val="white"/>
              </a:solidFill>
              <a:ea typeface="ＭＳ Ｐゴシック" pitchFamily="34" charset="-128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prstClr val="white"/>
                </a:solidFill>
                <a:ea typeface="ＭＳ Ｐゴシック" pitchFamily="34" charset="-128"/>
              </a:rPr>
              <a:t>GOES-R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b="1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150" name="Text Box 47"/>
          <p:cNvSpPr txBox="1">
            <a:spLocks noChangeArrowheads="1"/>
          </p:cNvSpPr>
          <p:nvPr/>
        </p:nvSpPr>
        <p:spPr bwMode="auto">
          <a:xfrm>
            <a:off x="2667000" y="5347449"/>
            <a:ext cx="1371600" cy="70788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b="1" dirty="0" smtClean="0">
              <a:solidFill>
                <a:prstClr val="white"/>
              </a:solidFill>
              <a:ea typeface="ＭＳ Ｐゴシック" pitchFamily="34" charset="-128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prstClr val="white"/>
                </a:solidFill>
                <a:ea typeface="ＭＳ Ｐゴシック" pitchFamily="34" charset="-128"/>
              </a:rPr>
              <a:t>JASON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b="1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148" name="Text Box 50"/>
          <p:cNvSpPr txBox="1">
            <a:spLocks noChangeArrowheads="1"/>
          </p:cNvSpPr>
          <p:nvPr/>
        </p:nvSpPr>
        <p:spPr bwMode="auto">
          <a:xfrm>
            <a:off x="6642845" y="838200"/>
            <a:ext cx="1828800" cy="83099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b="1" dirty="0" smtClean="0">
              <a:solidFill>
                <a:prstClr val="white"/>
              </a:solidFill>
              <a:ea typeface="ＭＳ Ｐゴシック" pitchFamily="34" charset="-128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prstClr val="white"/>
                </a:solidFill>
                <a:ea typeface="ＭＳ Ｐゴシック" pitchFamily="34" charset="-128"/>
              </a:rPr>
              <a:t>Satellite </a:t>
            </a:r>
            <a:r>
              <a:rPr lang="en-US" sz="1200" b="1" dirty="0">
                <a:solidFill>
                  <a:prstClr val="white"/>
                </a:solidFill>
                <a:ea typeface="ＭＳ Ｐゴシック" pitchFamily="34" charset="-128"/>
              </a:rPr>
              <a:t>Oceanography </a:t>
            </a:r>
            <a:endParaRPr lang="en-US" sz="1200" b="1" dirty="0" smtClean="0">
              <a:solidFill>
                <a:prstClr val="white"/>
              </a:solidFill>
              <a:ea typeface="ＭＳ Ｐゴシック" pitchFamily="34" charset="-128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prstClr val="white"/>
                </a:solidFill>
                <a:ea typeface="ＭＳ Ｐゴシック" pitchFamily="34" charset="-128"/>
              </a:rPr>
              <a:t>&amp;</a:t>
            </a:r>
            <a:r>
              <a:rPr lang="en-US" sz="1200" b="1" dirty="0">
                <a:solidFill>
                  <a:prstClr val="white"/>
                </a:solidFill>
                <a:ea typeface="ＭＳ Ｐゴシック" pitchFamily="34" charset="-128"/>
              </a:rPr>
              <a:t> </a:t>
            </a:r>
            <a:r>
              <a:rPr lang="en-US" sz="1200" b="1" dirty="0" smtClean="0">
                <a:solidFill>
                  <a:prstClr val="white"/>
                </a:solidFill>
                <a:ea typeface="ＭＳ Ｐゴシック" pitchFamily="34" charset="-128"/>
              </a:rPr>
              <a:t>Climatology Division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b="1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142" name="Text Box 62"/>
          <p:cNvSpPr txBox="1">
            <a:spLocks noChangeArrowheads="1"/>
          </p:cNvSpPr>
          <p:nvPr/>
        </p:nvSpPr>
        <p:spPr bwMode="auto">
          <a:xfrm>
            <a:off x="2667000" y="4585449"/>
            <a:ext cx="1371600" cy="70788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800" dirty="0" smtClean="0">
              <a:solidFill>
                <a:prstClr val="white"/>
              </a:solidFill>
              <a:ea typeface="ＭＳ Ｐゴシック" pitchFamily="34" charset="-128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prstClr val="white"/>
                </a:solidFill>
                <a:ea typeface="ＭＳ Ｐゴシック" pitchFamily="34" charset="-128"/>
              </a:rPr>
              <a:t>NASA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prstClr val="white"/>
                </a:solidFill>
                <a:ea typeface="ＭＳ Ｐゴシック" pitchFamily="34" charset="-128"/>
              </a:rPr>
              <a:t>Decadal Survey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00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123" name="TextBox 122"/>
          <p:cNvSpPr txBox="1"/>
          <p:nvPr/>
        </p:nvSpPr>
        <p:spPr bwMode="auto">
          <a:xfrm>
            <a:off x="4881285" y="2438400"/>
            <a:ext cx="1522766" cy="533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Community Radiative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 Transfer Model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100" b="1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81" name="Rectangle 12"/>
          <p:cNvSpPr>
            <a:spLocks noChangeArrowheads="1"/>
          </p:cNvSpPr>
          <p:nvPr/>
        </p:nvSpPr>
        <p:spPr bwMode="auto">
          <a:xfrm rot="16200000">
            <a:off x="-1447800" y="2956560"/>
            <a:ext cx="4800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solidFill>
                  <a:prstClr val="white"/>
                </a:solidFill>
                <a:ea typeface="ＭＳ Ｐゴシック" pitchFamily="34" charset="-128"/>
              </a:rPr>
              <a:t>Enterprise  Service Support</a:t>
            </a:r>
            <a:endParaRPr lang="en-US" sz="1100" dirty="0" smtClean="0">
              <a:solidFill>
                <a:prstClr val="white"/>
              </a:solidFill>
              <a:ea typeface="ＭＳ Ｐゴシック" pitchFamily="34" charset="-128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" dirty="0" smtClean="0">
              <a:solidFill>
                <a:prstClr val="white"/>
              </a:solidFill>
              <a:ea typeface="ＭＳ Ｐゴシック" pitchFamily="34" charset="-128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Quality Assurance, Calibration / Validation,  SW  &amp; Systems Engineering,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Project Management,  Cost, Schedule &amp; Performance  Management,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dirty="0" smtClean="0">
                <a:solidFill>
                  <a:prstClr val="white"/>
                </a:solidFill>
                <a:ea typeface="ＭＳ Ｐゴシック" pitchFamily="34" charset="-128"/>
              </a:rPr>
              <a:t> Documentation, Research to Operations, Standards, Formats </a:t>
            </a:r>
            <a:endParaRPr lang="en-US" sz="1100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770090" y="838200"/>
            <a:ext cx="1828800" cy="83099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b="1" dirty="0" smtClean="0">
              <a:solidFill>
                <a:prstClr val="white"/>
              </a:solidFill>
              <a:ea typeface="ＭＳ Ｐゴシック" pitchFamily="34" charset="-128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prstClr val="white"/>
                </a:solidFill>
                <a:ea typeface="ＭＳ Ｐゴシック" pitchFamily="34" charset="-128"/>
              </a:rPr>
              <a:t>Satellite Meteorology &amp; Climatology Division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b="1" dirty="0" smtClean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728880" y="838200"/>
            <a:ext cx="1828800" cy="8382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b="1" dirty="0" smtClean="0">
              <a:solidFill>
                <a:prstClr val="white"/>
              </a:solidFill>
              <a:ea typeface="ＭＳ Ｐゴシック" pitchFamily="34" charset="-128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prstClr val="white"/>
                </a:solidFill>
                <a:ea typeface="ＭＳ Ｐゴシック" pitchFamily="34" charset="-128"/>
              </a:rPr>
              <a:t>Cooperative Research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prstClr val="white"/>
                </a:solidFill>
                <a:ea typeface="ＭＳ Ｐゴシック" pitchFamily="34" charset="-128"/>
              </a:rPr>
              <a:t>Program Division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100" b="1" dirty="0" smtClean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115" name="Rectangle 12"/>
          <p:cNvSpPr>
            <a:spLocks noChangeArrowheads="1"/>
          </p:cNvSpPr>
          <p:nvPr/>
        </p:nvSpPr>
        <p:spPr bwMode="auto">
          <a:xfrm>
            <a:off x="4872325" y="3048000"/>
            <a:ext cx="1524000" cy="533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Global Satellite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Intercalibration System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100" b="1" dirty="0" smtClean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524000" y="2514600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ln>
                  <a:solidFill>
                    <a:prstClr val="black"/>
                  </a:solidFill>
                </a:ln>
                <a:solidFill>
                  <a:srgbClr val="1F497D"/>
                </a:solidFill>
                <a:latin typeface="Arial Narrow" pitchFamily="34" charset="0"/>
                <a:ea typeface="ＭＳ Ｐゴシック" pitchFamily="34" charset="-128"/>
              </a:rPr>
              <a:t>Specialized Capabilities &amp; Systems  </a:t>
            </a:r>
            <a:endParaRPr lang="en-US" sz="1600" b="1" dirty="0">
              <a:ln>
                <a:solidFill>
                  <a:prstClr val="black"/>
                </a:solidFill>
              </a:ln>
              <a:solidFill>
                <a:srgbClr val="1F497D"/>
              </a:solidFill>
              <a:latin typeface="Arial Narrow" pitchFamily="34" charset="0"/>
              <a:ea typeface="ＭＳ Ｐゴシック" pitchFamily="34" charset="-128"/>
            </a:endParaRPr>
          </a:p>
        </p:txBody>
      </p:sp>
      <p:sp>
        <p:nvSpPr>
          <p:cNvPr id="73" name="Rectangle 13"/>
          <p:cNvSpPr>
            <a:spLocks noChangeArrowheads="1"/>
          </p:cNvSpPr>
          <p:nvPr/>
        </p:nvSpPr>
        <p:spPr bwMode="auto">
          <a:xfrm>
            <a:off x="2949385" y="3048000"/>
            <a:ext cx="1524000" cy="533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NOAA Calibration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  <a:ea typeface="ＭＳ Ｐゴシック" pitchFamily="34" charset="-128"/>
              </a:rPr>
              <a:t>Center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100" b="1" dirty="0" smtClean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515035" y="851645"/>
            <a:ext cx="11654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ln>
                  <a:solidFill>
                    <a:prstClr val="black"/>
                  </a:solidFill>
                </a:ln>
                <a:solidFill>
                  <a:srgbClr val="F79646">
                    <a:lumMod val="50000"/>
                  </a:srgbClr>
                </a:solidFill>
                <a:latin typeface="Arial Narrow" pitchFamily="34" charset="0"/>
                <a:ea typeface="ＭＳ Ｐゴシック" pitchFamily="34" charset="-128"/>
              </a:rPr>
              <a:t>Discipline Scientific Workforce</a:t>
            </a:r>
            <a:endParaRPr lang="en-US" sz="1600" b="1" dirty="0">
              <a:ln>
                <a:solidFill>
                  <a:prstClr val="black"/>
                </a:solidFill>
              </a:ln>
              <a:solidFill>
                <a:srgbClr val="F79646">
                  <a:lumMod val="50000"/>
                </a:srgbClr>
              </a:solidFill>
              <a:latin typeface="Arial Narrow" pitchFamily="34" charset="0"/>
              <a:ea typeface="ＭＳ Ｐゴシック" pitchFamily="34" charset="-128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524000" y="5562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ln>
                  <a:solidFill>
                    <a:prstClr val="black"/>
                  </a:solidFill>
                </a:ln>
                <a:solidFill>
                  <a:srgbClr val="F79646">
                    <a:lumMod val="75000"/>
                  </a:srgbClr>
                </a:solidFill>
                <a:latin typeface="Arial Narrow" pitchFamily="34" charset="0"/>
                <a:ea typeface="ＭＳ Ｐゴシック" pitchFamily="34" charset="-128"/>
              </a:rPr>
              <a:t>Missions</a:t>
            </a:r>
            <a:endParaRPr lang="en-US" b="1" dirty="0">
              <a:ln>
                <a:solidFill>
                  <a:prstClr val="black"/>
                </a:solidFill>
              </a:ln>
              <a:solidFill>
                <a:srgbClr val="F79646">
                  <a:lumMod val="75000"/>
                </a:srgbClr>
              </a:solidFill>
              <a:latin typeface="Arial Narrow" pitchFamily="34" charset="0"/>
              <a:ea typeface="ＭＳ Ｐゴシック" pitchFamily="34" charset="-128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5638800" y="2819400"/>
            <a:ext cx="914400" cy="18466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 smtClean="0">
                <a:solidFill>
                  <a:prstClr val="white"/>
                </a:solidFill>
                <a:latin typeface="Arial" charset="0"/>
                <a:ea typeface="ＭＳ Ｐゴシック" pitchFamily="34" charset="-128"/>
              </a:rPr>
              <a:t>NOAA STAR, Int’l</a:t>
            </a:r>
            <a:endParaRPr lang="en-US" sz="600" dirty="0">
              <a:solidFill>
                <a:prstClr val="white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6745940" y="3429000"/>
            <a:ext cx="1721230" cy="18466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 smtClean="0">
                <a:solidFill>
                  <a:prstClr val="white"/>
                </a:solidFill>
                <a:latin typeface="Arial" charset="0"/>
                <a:ea typeface="ＭＳ Ｐゴシック" pitchFamily="34" charset="-128"/>
              </a:rPr>
              <a:t>NOAA STAR,  NCEP, NASA, USN, USAF</a:t>
            </a:r>
            <a:endParaRPr lang="en-US" sz="600" dirty="0">
              <a:solidFill>
                <a:prstClr val="white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141260" y="3429000"/>
            <a:ext cx="1447800" cy="18466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 smtClean="0">
                <a:solidFill>
                  <a:prstClr val="white"/>
                </a:solidFill>
                <a:latin typeface="Arial" charset="0"/>
                <a:ea typeface="ＭＳ Ｐゴシック" pitchFamily="34" charset="-128"/>
              </a:rPr>
              <a:t>NOAA STAR, WMO, CEOS, Int’l</a:t>
            </a:r>
            <a:endParaRPr lang="en-US" sz="600" dirty="0">
              <a:solidFill>
                <a:prstClr val="white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3384170" y="3429000"/>
            <a:ext cx="1219200" cy="18466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 smtClean="0">
                <a:solidFill>
                  <a:prstClr val="white"/>
                </a:solidFill>
                <a:latin typeface="Arial" charset="0"/>
                <a:ea typeface="ＭＳ Ｐゴシック" pitchFamily="34" charset="-128"/>
              </a:rPr>
              <a:t>NOAA STAR,  NASA, NIST</a:t>
            </a:r>
            <a:endParaRPr lang="en-US" sz="600" dirty="0">
              <a:solidFill>
                <a:prstClr val="white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543800" y="2819400"/>
            <a:ext cx="806830" cy="18466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 smtClean="0">
                <a:solidFill>
                  <a:prstClr val="white"/>
                </a:solidFill>
                <a:latin typeface="Arial" charset="0"/>
                <a:ea typeface="ＭＳ Ｐゴシック" pitchFamily="34" charset="-128"/>
              </a:rPr>
              <a:t>NOAA STAR</a:t>
            </a:r>
            <a:endParaRPr lang="en-US" sz="600" dirty="0">
              <a:solidFill>
                <a:prstClr val="white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3711390" y="2819400"/>
            <a:ext cx="806830" cy="18466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 smtClean="0">
                <a:solidFill>
                  <a:prstClr val="white"/>
                </a:solidFill>
                <a:latin typeface="Arial" charset="0"/>
                <a:ea typeface="ＭＳ Ｐゴシック" pitchFamily="34" charset="-128"/>
              </a:rPr>
              <a:t>NOAA STAR</a:t>
            </a:r>
            <a:endParaRPr lang="en-US" sz="600" dirty="0">
              <a:solidFill>
                <a:prstClr val="white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8" name="Text Box 47"/>
          <p:cNvSpPr txBox="1">
            <a:spLocks noChangeArrowheads="1"/>
          </p:cNvSpPr>
          <p:nvPr/>
        </p:nvSpPr>
        <p:spPr bwMode="auto">
          <a:xfrm>
            <a:off x="5562600" y="5347449"/>
            <a:ext cx="1371600" cy="70788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b="1" dirty="0" smtClean="0">
              <a:solidFill>
                <a:prstClr val="white"/>
              </a:solidFill>
              <a:ea typeface="ＭＳ Ｐゴシック" pitchFamily="34" charset="-128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prstClr val="white"/>
                </a:solidFill>
                <a:ea typeface="ＭＳ Ｐゴシック" pitchFamily="34" charset="-128"/>
              </a:rPr>
              <a:t>METOP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b="1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111" name="Text Box 47"/>
          <p:cNvSpPr txBox="1">
            <a:spLocks noChangeArrowheads="1"/>
          </p:cNvSpPr>
          <p:nvPr/>
        </p:nvSpPr>
        <p:spPr bwMode="auto">
          <a:xfrm>
            <a:off x="4114800" y="5347449"/>
            <a:ext cx="1371600" cy="70788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b="1" dirty="0" smtClean="0">
              <a:solidFill>
                <a:prstClr val="white"/>
              </a:solidFill>
              <a:ea typeface="ＭＳ Ｐゴシック" pitchFamily="34" charset="-128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prstClr val="white"/>
                </a:solidFill>
                <a:ea typeface="ＭＳ Ｐゴシック" pitchFamily="34" charset="-128"/>
              </a:rPr>
              <a:t>DMSP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b="1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114" name="Text Box 47"/>
          <p:cNvSpPr txBox="1">
            <a:spLocks noChangeArrowheads="1"/>
          </p:cNvSpPr>
          <p:nvPr/>
        </p:nvSpPr>
        <p:spPr bwMode="auto">
          <a:xfrm>
            <a:off x="7010400" y="5347450"/>
            <a:ext cx="1371600" cy="70788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000" b="1" dirty="0" smtClean="0">
              <a:solidFill>
                <a:prstClr val="white"/>
              </a:solidFill>
              <a:ea typeface="ＭＳ Ｐゴシック" pitchFamily="34" charset="-128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prstClr val="white"/>
                </a:solidFill>
                <a:ea typeface="ＭＳ Ｐゴシック" pitchFamily="34" charset="-128"/>
              </a:rPr>
              <a:t>International </a:t>
            </a:r>
            <a:r>
              <a:rPr lang="en-US" sz="1400" b="1" dirty="0" smtClean="0">
                <a:solidFill>
                  <a:prstClr val="white"/>
                </a:solidFill>
                <a:ea typeface="ＭＳ Ｐゴシック" pitchFamily="34" charset="-128"/>
              </a:rPr>
              <a:t>Constellations </a:t>
            </a:r>
          </a:p>
        </p:txBody>
      </p:sp>
      <p:sp>
        <p:nvSpPr>
          <p:cNvPr id="119" name="Text Box 62"/>
          <p:cNvSpPr txBox="1">
            <a:spLocks noChangeArrowheads="1"/>
          </p:cNvSpPr>
          <p:nvPr/>
        </p:nvSpPr>
        <p:spPr bwMode="auto">
          <a:xfrm>
            <a:off x="7023845" y="4585449"/>
            <a:ext cx="1371600" cy="70788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800" dirty="0" smtClean="0">
              <a:solidFill>
                <a:prstClr val="white"/>
              </a:solidFill>
              <a:ea typeface="ＭＳ Ｐゴシック" pitchFamily="34" charset="-128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prstClr val="white"/>
                </a:solidFill>
                <a:ea typeface="ＭＳ Ｐゴシック" pitchFamily="34" charset="-128"/>
              </a:rPr>
              <a:t>NOAA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prstClr val="white"/>
                </a:solidFill>
                <a:ea typeface="ＭＳ Ｐゴシック" pitchFamily="34" charset="-128"/>
              </a:rPr>
              <a:t>LEO / GEO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00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  <p:sp>
        <p:nvSpPr>
          <p:cNvPr id="36" name="Text Box 47"/>
          <p:cNvSpPr txBox="1">
            <a:spLocks noChangeArrowheads="1"/>
          </p:cNvSpPr>
          <p:nvPr/>
        </p:nvSpPr>
        <p:spPr bwMode="auto">
          <a:xfrm>
            <a:off x="2661508" y="6105568"/>
            <a:ext cx="5720491" cy="492443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tIns="0" bIns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prstClr val="white"/>
                </a:solidFill>
                <a:ea typeface="ＭＳ Ｐゴシック" pitchFamily="34" charset="-128"/>
              </a:rPr>
              <a:t>U.S. and International Research Satellites Considered for Operational Use in NOAA</a:t>
            </a:r>
            <a:endParaRPr lang="en-US" sz="1600" b="1" dirty="0">
              <a:solidFill>
                <a:prstClr val="white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428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>
            <a:stCxn id="8" idx="2"/>
          </p:cNvCxnSpPr>
          <p:nvPr/>
        </p:nvCxnSpPr>
        <p:spPr>
          <a:xfrm>
            <a:off x="4144421" y="1560300"/>
            <a:ext cx="0" cy="3024741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3535" y="204614"/>
            <a:ext cx="7382932" cy="304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Satellite Strategies in Transition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8686800" y="6534150"/>
            <a:ext cx="457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fld id="{77CD9282-87EB-48F3-A2C8-64FD38CBAAFD}" type="slidenum">
              <a:rPr lang="en-US" sz="1400">
                <a:solidFill>
                  <a:schemeClr val="bg1"/>
                </a:solidFill>
              </a:rPr>
              <a:pPr algn="ctr"/>
              <a:t>6</a:t>
            </a:fld>
            <a:endParaRPr lang="en-US" sz="1400">
              <a:solidFill>
                <a:schemeClr val="bg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44692959"/>
              </p:ext>
            </p:extLst>
          </p:nvPr>
        </p:nvGraphicFramePr>
        <p:xfrm>
          <a:off x="252247" y="1711168"/>
          <a:ext cx="8663153" cy="2550022"/>
        </p:xfrm>
        <a:graphic>
          <a:graphicData uri="http://schemas.openxmlformats.org/drawingml/2006/table">
            <a:tbl>
              <a:tblPr/>
              <a:tblGrid>
                <a:gridCol w="3049996"/>
                <a:gridCol w="5613157"/>
              </a:tblGrid>
              <a:tr h="2639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PAST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FUTURE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</a:tr>
              <a:tr h="2639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/>
                          <a:ea typeface="Calibri"/>
                          <a:cs typeface="Times New Roman"/>
                        </a:rPr>
                        <a:t>Calibrate </a:t>
                      </a:r>
                      <a:r>
                        <a:rPr lang="en-US" sz="125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individual</a:t>
                      </a:r>
                      <a:r>
                        <a:rPr lang="en-US" sz="1250" b="1" baseline="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5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instruments</a:t>
                      </a:r>
                      <a:endParaRPr lang="en-US" sz="125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latin typeface="Calibri"/>
                          <a:ea typeface="Calibri"/>
                          <a:cs typeface="Times New Roman"/>
                        </a:rPr>
                        <a:t>Inter-calibrate </a:t>
                      </a:r>
                      <a:r>
                        <a:rPr lang="en-US" sz="125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multiple instruments globally</a:t>
                      </a: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9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50" b="0" dirty="0" smtClean="0">
                          <a:latin typeface="Calibri"/>
                          <a:ea typeface="Calibri"/>
                          <a:cs typeface="Times New Roman"/>
                        </a:rPr>
                        <a:t>Stovepipe Development of  </a:t>
                      </a:r>
                      <a:r>
                        <a:rPr lang="en-US" sz="1250" b="1" baseline="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algorithms </a:t>
                      </a:r>
                      <a:r>
                        <a:rPr lang="en-US" sz="1250" b="0" baseline="0" dirty="0" smtClean="0">
                          <a:latin typeface="Calibri"/>
                          <a:ea typeface="Calibri"/>
                          <a:cs typeface="Times New Roman"/>
                        </a:rPr>
                        <a:t>for GEO &amp; LEO instruments</a:t>
                      </a:r>
                      <a:endParaRPr lang="en-US" sz="1250" b="1" dirty="0" smtClean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Develop</a:t>
                      </a:r>
                      <a:r>
                        <a:rPr lang="en-US" sz="1250" b="0" baseline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50" b="1" baseline="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common algorithms and processing  frameworks for GEO and LEO instruments</a:t>
                      </a:r>
                      <a:endParaRPr lang="en-US" sz="125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9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/>
                          <a:ea typeface="Calibri"/>
                          <a:cs typeface="Times New Roman"/>
                        </a:rPr>
                        <a:t>Develop </a:t>
                      </a:r>
                      <a:r>
                        <a:rPr lang="en-US" sz="1250" b="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individual </a:t>
                      </a:r>
                      <a:r>
                        <a:rPr lang="en-US" sz="125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products</a:t>
                      </a:r>
                      <a:endParaRPr lang="en-US" sz="125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latin typeface="Calibri"/>
                          <a:ea typeface="Calibri"/>
                          <a:cs typeface="Times New Roman"/>
                        </a:rPr>
                        <a:t>Develop </a:t>
                      </a:r>
                      <a:r>
                        <a:rPr lang="en-US" sz="125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product suites and blended products</a:t>
                      </a: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9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/>
                          <a:ea typeface="Calibri"/>
                          <a:cs typeface="Times New Roman"/>
                        </a:rPr>
                        <a:t>Transfer algorithms to </a:t>
                      </a:r>
                      <a:r>
                        <a:rPr lang="en-US" sz="125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NESDIS/OSPO</a:t>
                      </a:r>
                      <a:endParaRPr lang="en-US" sz="125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latin typeface="Calibri"/>
                          <a:ea typeface="Calibri"/>
                          <a:cs typeface="Times New Roman"/>
                        </a:rPr>
                        <a:t>Transfer </a:t>
                      </a:r>
                      <a:r>
                        <a:rPr lang="en-US" sz="1250" dirty="0" smtClean="0">
                          <a:latin typeface="Calibri"/>
                          <a:ea typeface="Calibri"/>
                          <a:cs typeface="Times New Roman"/>
                        </a:rPr>
                        <a:t>algorithms to </a:t>
                      </a:r>
                      <a:r>
                        <a:rPr lang="en-US" sz="125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NESDIS/OSPO </a:t>
                      </a:r>
                      <a:r>
                        <a:rPr lang="en-US" sz="1250" b="1" u="sng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&amp;</a:t>
                      </a:r>
                      <a:r>
                        <a:rPr lang="en-US" sz="125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International </a:t>
                      </a:r>
                      <a:r>
                        <a:rPr lang="en-US" sz="125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and </a:t>
                      </a:r>
                      <a:r>
                        <a:rPr lang="en-US" sz="125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non-government</a:t>
                      </a:r>
                      <a:r>
                        <a:rPr lang="en-US" sz="1250" b="1" baseline="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5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partners</a:t>
                      </a:r>
                      <a:endParaRPr lang="en-US" sz="125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9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/>
                          <a:ea typeface="Calibri"/>
                          <a:cs typeface="Times New Roman"/>
                        </a:rPr>
                        <a:t>Address </a:t>
                      </a:r>
                      <a:r>
                        <a:rPr lang="en-US" sz="1250" b="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internal NOAA </a:t>
                      </a:r>
                      <a:r>
                        <a:rPr lang="en-US" sz="1250" b="0" dirty="0">
                          <a:latin typeface="Calibri"/>
                          <a:ea typeface="Calibri"/>
                          <a:cs typeface="Times New Roman"/>
                        </a:rPr>
                        <a:t>requirements</a:t>
                      </a: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latin typeface="Calibri"/>
                          <a:ea typeface="Calibri"/>
                          <a:cs typeface="Times New Roman"/>
                        </a:rPr>
                        <a:t>Participate in </a:t>
                      </a:r>
                      <a:r>
                        <a:rPr lang="en-US" sz="125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multiple US and international collaborations</a:t>
                      </a: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9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/>
                          <a:ea typeface="Calibri"/>
                          <a:cs typeface="Times New Roman"/>
                        </a:rPr>
                        <a:t>Study climate using </a:t>
                      </a:r>
                      <a:r>
                        <a:rPr lang="en-US" sz="1250" b="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single instruments</a:t>
                      </a: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latin typeface="Calibri"/>
                          <a:ea typeface="Calibri"/>
                          <a:cs typeface="Times New Roman"/>
                        </a:rPr>
                        <a:t>Study climate using </a:t>
                      </a:r>
                      <a:r>
                        <a:rPr lang="en-US" sz="125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chains of instrument data</a:t>
                      </a: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9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/>
                          <a:ea typeface="Calibri"/>
                          <a:cs typeface="Times New Roman"/>
                        </a:rPr>
                        <a:t>Assimilate data from </a:t>
                      </a:r>
                      <a:r>
                        <a:rPr lang="en-US" sz="1250" b="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individual satellites</a:t>
                      </a: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latin typeface="Calibri"/>
                          <a:ea typeface="Calibri"/>
                          <a:cs typeface="Times New Roman"/>
                        </a:rPr>
                        <a:t>Assimilate data from </a:t>
                      </a:r>
                      <a:r>
                        <a:rPr lang="en-US" sz="125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suites of </a:t>
                      </a:r>
                      <a:r>
                        <a:rPr lang="en-US" sz="125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satellites</a:t>
                      </a:r>
                      <a:endParaRPr lang="en-US" sz="125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9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/>
                          <a:ea typeface="Calibri"/>
                          <a:cs typeface="Times New Roman"/>
                        </a:rPr>
                        <a:t>Manage projects for </a:t>
                      </a:r>
                      <a:r>
                        <a:rPr lang="en-US" sz="1250" b="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Principal Investigators</a:t>
                      </a: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latin typeface="Calibri"/>
                          <a:ea typeface="Calibri"/>
                          <a:cs typeface="Times New Roman"/>
                        </a:rPr>
                        <a:t>Manage algorithm deliveries to </a:t>
                      </a:r>
                      <a:r>
                        <a:rPr lang="en-US" sz="125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entire acquisition programs</a:t>
                      </a: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Down Arrow 7"/>
          <p:cNvSpPr/>
          <p:nvPr/>
        </p:nvSpPr>
        <p:spPr>
          <a:xfrm>
            <a:off x="3420521" y="950700"/>
            <a:ext cx="1447800" cy="609600"/>
          </a:xfrm>
          <a:prstGeom prst="downArrow">
            <a:avLst/>
          </a:prstGeom>
          <a:solidFill>
            <a:srgbClr val="BCE2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627955" y="661826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Calibri" pitchFamily="34" charset="0"/>
              </a:rPr>
              <a:t>PRESENT</a:t>
            </a:r>
            <a:endParaRPr lang="en-US" sz="14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8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>
            <a:stCxn id="8" idx="2"/>
          </p:cNvCxnSpPr>
          <p:nvPr/>
        </p:nvCxnSpPr>
        <p:spPr>
          <a:xfrm>
            <a:off x="4144421" y="1560300"/>
            <a:ext cx="0" cy="3024741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3535" y="204614"/>
            <a:ext cx="7382932" cy="304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Satellite Strategies in Transition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8686800" y="6534150"/>
            <a:ext cx="457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fld id="{77CD9282-87EB-48F3-A2C8-64FD38CBAAFD}" type="slidenum">
              <a:rPr lang="en-US" sz="1400">
                <a:solidFill>
                  <a:schemeClr val="bg1"/>
                </a:solidFill>
              </a:rPr>
              <a:pPr algn="ctr"/>
              <a:t>7</a:t>
            </a:fld>
            <a:endParaRPr lang="en-US" sz="1400">
              <a:solidFill>
                <a:schemeClr val="bg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38565559"/>
              </p:ext>
            </p:extLst>
          </p:nvPr>
        </p:nvGraphicFramePr>
        <p:xfrm>
          <a:off x="252247" y="1711168"/>
          <a:ext cx="8663153" cy="2550022"/>
        </p:xfrm>
        <a:graphic>
          <a:graphicData uri="http://schemas.openxmlformats.org/drawingml/2006/table">
            <a:tbl>
              <a:tblPr/>
              <a:tblGrid>
                <a:gridCol w="3049996"/>
                <a:gridCol w="5613157"/>
              </a:tblGrid>
              <a:tr h="2639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PAST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FUTURE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</a:tr>
              <a:tr h="2639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/>
                          <a:ea typeface="Calibri"/>
                          <a:cs typeface="Times New Roman"/>
                        </a:rPr>
                        <a:t>Calibrate </a:t>
                      </a:r>
                      <a:r>
                        <a:rPr lang="en-US" sz="125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individual</a:t>
                      </a:r>
                      <a:r>
                        <a:rPr lang="en-US" sz="1250" b="1" baseline="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5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instruments</a:t>
                      </a:r>
                      <a:endParaRPr lang="en-US" sz="125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latin typeface="Calibri"/>
                          <a:ea typeface="Calibri"/>
                          <a:cs typeface="Times New Roman"/>
                        </a:rPr>
                        <a:t>Inter-calibrate </a:t>
                      </a:r>
                      <a:r>
                        <a:rPr lang="en-US" sz="125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multiple instruments globally</a:t>
                      </a: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9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50" b="0" dirty="0" smtClean="0">
                          <a:latin typeface="Calibri"/>
                          <a:ea typeface="Calibri"/>
                          <a:cs typeface="Times New Roman"/>
                        </a:rPr>
                        <a:t>Stovepipe Development of  </a:t>
                      </a:r>
                      <a:r>
                        <a:rPr lang="en-US" sz="1250" b="1" baseline="0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algorithms </a:t>
                      </a:r>
                      <a:r>
                        <a:rPr lang="en-US" sz="1250" b="0" baseline="0" dirty="0" smtClean="0">
                          <a:latin typeface="Calibri"/>
                          <a:ea typeface="Calibri"/>
                          <a:cs typeface="Times New Roman"/>
                        </a:rPr>
                        <a:t>for GEO &amp; LEO instruments</a:t>
                      </a:r>
                      <a:endParaRPr lang="en-US" sz="1250" b="1" dirty="0" smtClean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Develop</a:t>
                      </a:r>
                      <a:r>
                        <a:rPr lang="en-US" sz="1250" b="0" baseline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50" b="1" baseline="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common algorithms and processing  frameworks for GEO and LEO instruments</a:t>
                      </a:r>
                      <a:endParaRPr lang="en-US" sz="125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9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/>
                          <a:ea typeface="Calibri"/>
                          <a:cs typeface="Times New Roman"/>
                        </a:rPr>
                        <a:t>Develop </a:t>
                      </a:r>
                      <a:r>
                        <a:rPr lang="en-US" sz="1250" b="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individual </a:t>
                      </a:r>
                      <a:r>
                        <a:rPr lang="en-US" sz="125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products</a:t>
                      </a:r>
                      <a:endParaRPr lang="en-US" sz="125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latin typeface="Calibri"/>
                          <a:ea typeface="Calibri"/>
                          <a:cs typeface="Times New Roman"/>
                        </a:rPr>
                        <a:t>Develop </a:t>
                      </a:r>
                      <a:r>
                        <a:rPr lang="en-US" sz="125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product suites and blended products</a:t>
                      </a: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9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/>
                          <a:ea typeface="Calibri"/>
                          <a:cs typeface="Times New Roman"/>
                        </a:rPr>
                        <a:t>Transfer algorithms to </a:t>
                      </a:r>
                      <a:r>
                        <a:rPr lang="en-US" sz="125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NESDIS/OSPO</a:t>
                      </a:r>
                      <a:endParaRPr lang="en-US" sz="125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latin typeface="Calibri"/>
                          <a:ea typeface="Calibri"/>
                          <a:cs typeface="Times New Roman"/>
                        </a:rPr>
                        <a:t>Transfer </a:t>
                      </a:r>
                      <a:r>
                        <a:rPr lang="en-US" sz="1250" dirty="0" smtClean="0">
                          <a:latin typeface="Calibri"/>
                          <a:ea typeface="Calibri"/>
                          <a:cs typeface="Times New Roman"/>
                        </a:rPr>
                        <a:t>algorithms to </a:t>
                      </a:r>
                      <a:r>
                        <a:rPr lang="en-US" sz="125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NESDIS/OSPO </a:t>
                      </a:r>
                      <a:r>
                        <a:rPr lang="en-US" sz="1250" b="1" u="sng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&amp;</a:t>
                      </a:r>
                      <a:r>
                        <a:rPr lang="en-US" sz="125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International </a:t>
                      </a:r>
                      <a:r>
                        <a:rPr lang="en-US" sz="125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and </a:t>
                      </a:r>
                      <a:r>
                        <a:rPr lang="en-US" sz="125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non-government</a:t>
                      </a:r>
                      <a:r>
                        <a:rPr lang="en-US" sz="1250" b="1" baseline="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5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partners</a:t>
                      </a:r>
                      <a:endParaRPr lang="en-US" sz="125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9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/>
                          <a:ea typeface="Calibri"/>
                          <a:cs typeface="Times New Roman"/>
                        </a:rPr>
                        <a:t>Address </a:t>
                      </a:r>
                      <a:r>
                        <a:rPr lang="en-US" sz="1250" b="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internal NOAA </a:t>
                      </a:r>
                      <a:r>
                        <a:rPr lang="en-US" sz="1250" b="0" dirty="0">
                          <a:latin typeface="Calibri"/>
                          <a:ea typeface="Calibri"/>
                          <a:cs typeface="Times New Roman"/>
                        </a:rPr>
                        <a:t>requirements</a:t>
                      </a: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latin typeface="Calibri"/>
                          <a:ea typeface="Calibri"/>
                          <a:cs typeface="Times New Roman"/>
                        </a:rPr>
                        <a:t>Participate in </a:t>
                      </a:r>
                      <a:r>
                        <a:rPr lang="en-US" sz="125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multiple US and international collaborations</a:t>
                      </a: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9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/>
                          <a:ea typeface="Calibri"/>
                          <a:cs typeface="Times New Roman"/>
                        </a:rPr>
                        <a:t>Study climate using </a:t>
                      </a:r>
                      <a:r>
                        <a:rPr lang="en-US" sz="1250" b="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single instruments</a:t>
                      </a: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latin typeface="Calibri"/>
                          <a:ea typeface="Calibri"/>
                          <a:cs typeface="Times New Roman"/>
                        </a:rPr>
                        <a:t>Study climate using </a:t>
                      </a:r>
                      <a:r>
                        <a:rPr lang="en-US" sz="125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chains of instrument data</a:t>
                      </a: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9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/>
                          <a:ea typeface="Calibri"/>
                          <a:cs typeface="Times New Roman"/>
                        </a:rPr>
                        <a:t>Assimilate data from </a:t>
                      </a:r>
                      <a:r>
                        <a:rPr lang="en-US" sz="1250" b="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individual satellites</a:t>
                      </a: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latin typeface="Calibri"/>
                          <a:ea typeface="Calibri"/>
                          <a:cs typeface="Times New Roman"/>
                        </a:rPr>
                        <a:t>Assimilate data from </a:t>
                      </a:r>
                      <a:r>
                        <a:rPr lang="en-US" sz="125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suites of </a:t>
                      </a:r>
                      <a:r>
                        <a:rPr lang="en-US" sz="125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satellites</a:t>
                      </a:r>
                      <a:endParaRPr lang="en-US" sz="125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9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/>
                          <a:ea typeface="Calibri"/>
                          <a:cs typeface="Times New Roman"/>
                        </a:rPr>
                        <a:t>Manage projects for </a:t>
                      </a:r>
                      <a:r>
                        <a:rPr lang="en-US" sz="1250" b="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Principal Investigators</a:t>
                      </a: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latin typeface="Calibri"/>
                          <a:ea typeface="Calibri"/>
                          <a:cs typeface="Times New Roman"/>
                        </a:rPr>
                        <a:t>Manage algorithm deliveries to </a:t>
                      </a:r>
                      <a:r>
                        <a:rPr lang="en-US" sz="125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entire acquisition programs</a:t>
                      </a:r>
                    </a:p>
                  </a:txBody>
                  <a:tcPr marL="60158" marR="601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Down Arrow 7"/>
          <p:cNvSpPr/>
          <p:nvPr/>
        </p:nvSpPr>
        <p:spPr>
          <a:xfrm>
            <a:off x="3420521" y="950700"/>
            <a:ext cx="1447800" cy="609600"/>
          </a:xfrm>
          <a:prstGeom prst="downArrow">
            <a:avLst/>
          </a:prstGeom>
          <a:solidFill>
            <a:srgbClr val="BCE2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627955" y="661826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Calibri" pitchFamily="34" charset="0"/>
              </a:rPr>
              <a:t>PRESENT</a:t>
            </a:r>
            <a:endParaRPr lang="en-US" sz="1400" b="1" dirty="0"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4814139"/>
            <a:ext cx="8077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i="1" dirty="0"/>
              <a:t>The key to </a:t>
            </a:r>
            <a:r>
              <a:rPr lang="en-US" i="1" dirty="0" smtClean="0"/>
              <a:t>understanding </a:t>
            </a:r>
            <a:r>
              <a:rPr lang="en-US" i="1" dirty="0"/>
              <a:t>where STAR is going, is to </a:t>
            </a:r>
            <a:r>
              <a:rPr lang="en-US" i="1" dirty="0" smtClean="0"/>
              <a:t>know where </a:t>
            </a:r>
            <a:r>
              <a:rPr lang="en-US" i="1" dirty="0"/>
              <a:t>science in NESDIS is going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i="1" dirty="0"/>
              <a:t>NOAA Science, Service and </a:t>
            </a:r>
            <a:r>
              <a:rPr lang="en-US" i="1" dirty="0" smtClean="0"/>
              <a:t>Stewardship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40916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4445" y="180702"/>
            <a:ext cx="6019800" cy="75247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Educational 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Partnership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Program (EPP)</a:t>
            </a:r>
            <a:endParaRPr lang="en-US" sz="2400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7600"/>
            <a:ext cx="8229600" cy="4706662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1800" dirty="0" smtClean="0"/>
              <a:t>Technically excellent, and comprehensively responsive to NOAA partnership, scientifically appropriate, well executed &amp; managed </a:t>
            </a:r>
            <a:endParaRPr lang="en-US" sz="1800" dirty="0" smtClean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1800" dirty="0" smtClean="0"/>
              <a:t>Leveraging into other government agency activities via their faculty and partners Hampton University, University of Puerto Rico at Mayaguez, California State University Los Angeles, UMD Baltimore County</a:t>
            </a:r>
            <a:endParaRPr lang="en-US" sz="1800" dirty="0" smtClean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1800" dirty="0" smtClean="0"/>
              <a:t>True to Original Charter and History of CCNY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1800" dirty="0" smtClean="0"/>
              <a:t>Devoted to welfare and interests of students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1800" dirty="0"/>
              <a:t>A Key measure of </a:t>
            </a:r>
            <a:r>
              <a:rPr lang="en-US" sz="1800" dirty="0" smtClean="0"/>
              <a:t> commitment to the partnership, is extent to which NOAA relevant technologies, concepts and interests are reflected in curriculum </a:t>
            </a:r>
            <a:r>
              <a:rPr lang="en-US" sz="1800" dirty="0" smtClean="0"/>
              <a:t>and curriculum development </a:t>
            </a:r>
            <a:endParaRPr lang="en-US" sz="1800" dirty="0" smtClean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1800" dirty="0"/>
              <a:t>What capabilities and skills can we impart to </a:t>
            </a:r>
            <a:r>
              <a:rPr lang="en-US" sz="1800" dirty="0" smtClean="0"/>
              <a:t>you?</a:t>
            </a:r>
            <a:endParaRPr lang="en-US" sz="1800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1800" dirty="0"/>
              <a:t>What capabilities and skills can you impart to </a:t>
            </a:r>
            <a:r>
              <a:rPr lang="en-US" sz="1800" dirty="0" smtClean="0"/>
              <a:t>us?</a:t>
            </a:r>
            <a:endParaRPr lang="en-US" sz="1800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8278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100" y="203966"/>
            <a:ext cx="6019800" cy="75247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Educating NOAA </a:t>
            </a: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en-US" sz="2400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about what it does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Communicating Science is what you </a:t>
            </a:r>
            <a:r>
              <a:rPr lang="en-US" dirty="0" smtClean="0"/>
              <a:t>do (University Students ~Lay Audiences Students, </a:t>
            </a:r>
            <a:endParaRPr lang="en-US" dirty="0" smtClean="0"/>
          </a:p>
          <a:p>
            <a:r>
              <a:rPr lang="en-US" dirty="0" smtClean="0"/>
              <a:t>We need to communicate science better inside and outside NOAA </a:t>
            </a:r>
          </a:p>
          <a:p>
            <a:r>
              <a:rPr lang="en-US" dirty="0"/>
              <a:t>Basic understanding of </a:t>
            </a:r>
            <a:r>
              <a:rPr lang="en-US" dirty="0" smtClean="0"/>
              <a:t>physical earth and environmental system </a:t>
            </a:r>
            <a:r>
              <a:rPr lang="en-US" dirty="0" smtClean="0"/>
              <a:t>mission.</a:t>
            </a:r>
            <a:endParaRPr lang="en-US" dirty="0"/>
          </a:p>
          <a:p>
            <a:r>
              <a:rPr lang="en-US" dirty="0"/>
              <a:t>Basic understanding of </a:t>
            </a:r>
            <a:r>
              <a:rPr lang="en-US" dirty="0" smtClean="0"/>
              <a:t>technologies and capabilities, and of how and what we do to accomplish our mission.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Work </a:t>
            </a:r>
            <a:r>
              <a:rPr lang="en-US" dirty="0"/>
              <a:t>with STAR </a:t>
            </a:r>
            <a:r>
              <a:rPr lang="en-US" dirty="0" smtClean="0"/>
              <a:t>develop </a:t>
            </a:r>
            <a:r>
              <a:rPr lang="en-US" dirty="0" smtClean="0"/>
              <a:t>and deliver lay level “courses” to NOAA </a:t>
            </a:r>
            <a:r>
              <a:rPr lang="en-US" dirty="0" smtClean="0"/>
              <a:t>personnel: How the Earth Works, How Satellites Work</a:t>
            </a:r>
            <a:endParaRPr lang="en-US" dirty="0" smtClean="0"/>
          </a:p>
          <a:p>
            <a:r>
              <a:rPr lang="en-US" dirty="0" smtClean="0"/>
              <a:t>Embed STAR Scientist for period at CREST, co-offer graduate </a:t>
            </a:r>
            <a:r>
              <a:rPr lang="en-US" dirty="0" smtClean="0"/>
              <a:t>seminar </a:t>
            </a:r>
            <a:r>
              <a:rPr lang="en-US" dirty="0" smtClean="0"/>
              <a:t>course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9521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NOAA">
  <a:themeElements>
    <a:clrScheme name="">
      <a:dk1>
        <a:srgbClr val="000000"/>
      </a:dk1>
      <a:lt1>
        <a:srgbClr val="063DE8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AAFF2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2_NOAA">
      <a:majorFont>
        <a:latin typeface="Book Antiqu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NOAA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OA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NOAA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OAA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OAA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OAA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OAA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8258</TotalTime>
  <Words>1216</Words>
  <Application>Microsoft Office PowerPoint</Application>
  <PresentationFormat>On-screen Show (4:3)</PresentationFormat>
  <Paragraphs>269</Paragraphs>
  <Slides>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Default Design</vt:lpstr>
      <vt:lpstr>2_NOAA</vt:lpstr>
      <vt:lpstr>1_Default Design</vt:lpstr>
      <vt:lpstr>1_Office Theme</vt:lpstr>
      <vt:lpstr>NESDIS Center for Satellite Applications and Research  (STAR)    Dr. Michael Kalb, Acting Director  for </vt:lpstr>
      <vt:lpstr>Center for Satellite Applications &amp; Research Summary of Roles &amp; Responsibilities…</vt:lpstr>
      <vt:lpstr>STAR Science Services</vt:lpstr>
      <vt:lpstr>Center for Satellite Applications and Research (STAR)</vt:lpstr>
      <vt:lpstr>Center for Satellite Applications and Research (STAR)</vt:lpstr>
      <vt:lpstr>Satellite Strategies in Transition</vt:lpstr>
      <vt:lpstr>Satellite Strategies in Transition</vt:lpstr>
      <vt:lpstr>Educational Partnership Program (EPP)</vt:lpstr>
      <vt:lpstr>Educating NOAA  about what it does</vt:lpstr>
    </vt:vector>
  </TitlesOfParts>
  <Company>GOES-R/IAI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GOES-R Program PDR Day 1 Agenda</dc:title>
  <dc:creator>Rich Rivera</dc:creator>
  <cp:lastModifiedBy>mkalb</cp:lastModifiedBy>
  <cp:revision>755</cp:revision>
  <cp:lastPrinted>2015-05-07T04:07:24Z</cp:lastPrinted>
  <dcterms:created xsi:type="dcterms:W3CDTF">2011-03-10T19:00:48Z</dcterms:created>
  <dcterms:modified xsi:type="dcterms:W3CDTF">2015-05-07T11:58:58Z</dcterms:modified>
</cp:coreProperties>
</file>