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57" r:id="rId3"/>
    <p:sldId id="271" r:id="rId4"/>
    <p:sldId id="263" r:id="rId5"/>
    <p:sldId id="272" r:id="rId6"/>
    <p:sldId id="267" r:id="rId7"/>
    <p:sldId id="270" r:id="rId8"/>
    <p:sldId id="259" r:id="rId9"/>
    <p:sldId id="261" r:id="rId10"/>
    <p:sldId id="260" r:id="rId11"/>
    <p:sldId id="256" r:id="rId12"/>
    <p:sldId id="264" r:id="rId13"/>
    <p:sldId id="265" r:id="rId14"/>
    <p:sldId id="26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26" autoAdjust="0"/>
  </p:normalViewPr>
  <p:slideViewPr>
    <p:cSldViewPr>
      <p:cViewPr varScale="1">
        <p:scale>
          <a:sx n="42" d="100"/>
          <a:sy n="42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EDA7D51-8C33-47E6-93FC-E6C3FEF02DDA}" type="datetimeFigureOut">
              <a:rPr lang="en-US"/>
              <a:pPr/>
              <a:t>12/6/2010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C2D5B78-42A6-4987-A2C7-B79BA53FCB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D5B78-42A6-4987-A2C7-B79BA53FCB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D5B78-42A6-4987-A2C7-B79BA53FCB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D5B78-42A6-4987-A2C7-B79BA53FCB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D5B78-42A6-4987-A2C7-B79BA53FCB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D5B78-42A6-4987-A2C7-B79BA53FCB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2463" y="415925"/>
            <a:ext cx="3344862" cy="25082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3362325"/>
            <a:ext cx="5483225" cy="4114800"/>
          </a:xfrm>
        </p:spPr>
        <p:txBody>
          <a:bodyPr lIns="91355" tIns="45680" rIns="91355" bIns="456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Alaska Experiment activity at National Oceanic and Atmospheric Administration’s (NOAA’s) National Weather Service (NWS) Alaska Region and University of Alaska Fairbanks (UAF) High Latitude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Testbed</a:t>
            </a: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(HLT) provides the GOES-R Proving Ground (PG) with a pre-operational environment in which to deploy and demonstrate algorithms associated with its next generation GOES-R geostationary satellite system.  These products are to include both GOES-R baseline products and operational readiness trials of products transitioning from Risk Reduction, but with the main focus on demonstrating the official GOES-R Baseline and Option-2 products.  The availability of GOES-R products will demonstrate, pre-launch, a portion of the full observing capability of the GOES-R system, subject to the constraints of existing high latitude data sources to emulate the satellite sensors.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 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Alaska Experiment activity at National Oceanic and Atmospheric Administration’s (NOAA’s) National Weather Service (NWS) Alaska Region and University of Alaska Fairbanks (UAF) High Latitude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Testbed</a:t>
            </a: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(HLT) provides the GOES-R Proving Ground (PG) with a pre-operational environment in which to deploy and demonstrate algorithms associated with its next generation GOES-R geostationary satellite system.  These products are to include both GOES-R baseline products and operational readiness trials of products transitioning from Risk Reduction, but with the main focus on demonstrating the official GOES-R Baseline and Option-2 products.  The availability of GOES-R products will demonstrate, pre-launch, a portion of the full observing capability of the GOES-R system, subject to the constraints of existing high latitude data sources to emulate the satellite sensors.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 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Alaska Experiment activity at National Oceanic and Atmospheric Administration’s (NOAA’s) National Weather Service (NWS) Alaska Region and University of Alaska Fairbanks (UAF) High Latitude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Testbed</a:t>
            </a: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(HLT) provides the GOES-R Proving Ground (PG) with a pre-operational environment in which to deploy and demonstrate algorithms associated with its next generation GOES-R geostationary satellite system.  These products are to include both GOES-R baseline products and operational readiness trials of products transitioning from Risk Reduction, but with the main focus on demonstrating the official GOES-R Baseline and Option-2 products.  The availability of GOES-R products will demonstrate, pre-launch, a portion of the full observing capability of the GOES-R system, subject to the constraints of existing high latitude data sources to emulate the satellite sensors.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 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D5B78-42A6-4987-A2C7-B79BA53FCB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D5B78-42A6-4987-A2C7-B79BA53FCB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D5B78-42A6-4987-A2C7-B79BA53FCB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D119D6-7C1A-4FF9-AB7D-7D0CCB21B610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900">
                <a:solidFill>
                  <a:srgbClr val="FFFFFF"/>
                </a:solidFill>
              </a:rPr>
              <a:t>AWG is developing algorithms for both the baseline products and the option-2 products.</a:t>
            </a:r>
          </a:p>
          <a:p>
            <a:pPr>
              <a:lnSpc>
                <a:spcPct val="80000"/>
              </a:lnSpc>
            </a:pPr>
            <a:r>
              <a:rPr lang="en-US" sz="900">
                <a:solidFill>
                  <a:srgbClr val="FFFFFF"/>
                </a:solidFill>
              </a:rPr>
              <a:t>Baseline products tend to reflect operational GOES heritage level-2 products generated by NESDIS operations today. </a:t>
            </a:r>
          </a:p>
          <a:p>
            <a:pPr>
              <a:lnSpc>
                <a:spcPct val="80000"/>
              </a:lnSpc>
            </a:pPr>
            <a:r>
              <a:rPr lang="en-US" sz="900">
                <a:solidFill>
                  <a:srgbClr val="FFFFFF"/>
                </a:solidFill>
              </a:rPr>
              <a:t>Some of the option-2 products are truly new and have not been generated before in operations (ie., convective initiation, turbulence, enhanced-“V”/overshooting top</a:t>
            </a:r>
          </a:p>
          <a:p>
            <a:pPr>
              <a:lnSpc>
                <a:spcPct val="80000"/>
              </a:lnSpc>
            </a:pPr>
            <a:endParaRPr lang="en-US" sz="9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en-US" sz="900">
              <a:solidFill>
                <a:srgbClr val="FFFFFF"/>
              </a:solidFill>
            </a:endParaRP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7634-53F3-4B50-91D6-9ECDE8FA8FEE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CA42-C229-497A-BBE6-9FF6782FE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AEC61-2A3A-4439-BACA-76EB44C08CC0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8174-9ED5-47EE-A5FB-F9F0B5AFA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140F-A139-4910-8B4A-3859ED0DC0DB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B439-EFED-4289-B641-949083BE0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A0C5-1884-4B15-A473-F69258F4A605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0272-1DF4-4827-9A5C-058E33BBA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D6FA-893E-41C2-B93C-F9EF4E3AA4E8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BF7E-3271-45B2-802C-DC4CF2196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7FE50-2DC3-44F0-BAFE-7417FC405914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901C6-624A-4A2C-8D76-ECB8151B6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2E32-FFF8-4F45-85E1-4D81B6544A25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21BC-3FB5-48FD-A2FF-F3A34C8F9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BA4B-871F-469F-BBA6-3E213BF717CA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9A003-A46C-4577-B794-903A0FB46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D1296-62F1-4CB1-AD48-D426FD02FCDB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515C-E729-48A8-9F36-8AAD275CA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7D49-0740-456D-80DA-B24F7FFA751E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3E80-40BD-4D86-876C-143752BB5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D09D-0B85-4C0A-90A6-0B09A49F43D2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C744-42E1-42E5-A8EB-6D4112891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520599-5BC0-435E-AAD1-402DD96EEE86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A92BD2-756F-4069-9225-C0FF6AFEB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39763" y="493713"/>
            <a:ext cx="7772400" cy="1084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Geostationary Operational Environmental Satellite R- Series</a:t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GOES-R</a:t>
            </a:r>
            <a:r>
              <a:rPr lang="en-US" sz="2000" dirty="0" smtClean="0"/>
              <a:t> </a:t>
            </a:r>
            <a:r>
              <a:rPr lang="en-US" sz="3600" dirty="0" smtClean="0"/>
              <a:t>Proving Ground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6475" y="4706938"/>
            <a:ext cx="6835775" cy="20732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898989"/>
                </a:solidFill>
              </a:rPr>
              <a:t>High Latitude and Arctic Test Bed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2000" dirty="0" smtClean="0">
                <a:solidFill>
                  <a:srgbClr val="898989"/>
                </a:solidFill>
              </a:rPr>
              <a:t>Dr. Frank P Kelly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2000" dirty="0" smtClean="0">
                <a:solidFill>
                  <a:srgbClr val="898989"/>
                </a:solidFill>
              </a:rPr>
              <a:t>Director Alaska Region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2000" dirty="0" smtClean="0">
                <a:solidFill>
                  <a:srgbClr val="898989"/>
                </a:solidFill>
              </a:rPr>
              <a:t>NWS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US" sz="3600" dirty="0" smtClean="0">
              <a:solidFill>
                <a:srgbClr val="898989"/>
              </a:solidFill>
            </a:endParaRPr>
          </a:p>
        </p:txBody>
      </p:sp>
      <p:pic>
        <p:nvPicPr>
          <p:cNvPr id="35844" name="Picture 4" descr="4 images earth center s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450" y="1857375"/>
            <a:ext cx="3606800" cy="2641600"/>
          </a:xfrm>
          <a:prstGeom prst="rect">
            <a:avLst/>
          </a:prstGeom>
          <a:solidFill>
            <a:schemeClr val="tx1"/>
          </a:solidFill>
          <a:ln w="76200" algn="ctr">
            <a:solidFill>
              <a:srgbClr val="FFCC00">
                <a:alpha val="59999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8"/>
          <p:cNvGrpSpPr>
            <a:grpSpLocks/>
          </p:cNvGrpSpPr>
          <p:nvPr/>
        </p:nvGrpSpPr>
        <p:grpSpPr bwMode="auto">
          <a:xfrm>
            <a:off x="4495800" y="1295400"/>
            <a:ext cx="2281238" cy="1600200"/>
            <a:chOff x="2787" y="576"/>
            <a:chExt cx="1437" cy="1008"/>
          </a:xfrm>
        </p:grpSpPr>
        <p:pic>
          <p:nvPicPr>
            <p:cNvPr id="19459" name="Picture 26" descr="mixr1000_1002071200F012_DA_crop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7" y="576"/>
              <a:ext cx="1437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0" name="TextBox 15"/>
            <p:cNvSpPr txBox="1">
              <a:spLocks noChangeArrowheads="1"/>
            </p:cNvSpPr>
            <p:nvPr/>
          </p:nvSpPr>
          <p:spPr bwMode="auto">
            <a:xfrm>
              <a:off x="3360" y="1392"/>
              <a:ext cx="3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C00000"/>
                  </a:solidFill>
                  <a:latin typeface="Calibri" pitchFamily="34" charset="0"/>
                </a:rPr>
                <a:t>AIRS</a:t>
              </a:r>
            </a:p>
          </p:txBody>
        </p:sp>
      </p:grpSp>
      <p:grpSp>
        <p:nvGrpSpPr>
          <p:cNvPr id="19461" name="Group 17"/>
          <p:cNvGrpSpPr>
            <a:grpSpLocks/>
          </p:cNvGrpSpPr>
          <p:nvPr/>
        </p:nvGrpSpPr>
        <p:grpSpPr bwMode="auto">
          <a:xfrm>
            <a:off x="6781800" y="1295400"/>
            <a:ext cx="2286000" cy="1600200"/>
            <a:chOff x="4224" y="576"/>
            <a:chExt cx="1440" cy="1008"/>
          </a:xfrm>
        </p:grpSpPr>
        <p:pic>
          <p:nvPicPr>
            <p:cNvPr id="19462" name="Picture 27" descr="mixr1000_1002071200F012_gfs_crop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4" y="576"/>
              <a:ext cx="144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TextBox 17"/>
            <p:cNvSpPr txBox="1">
              <a:spLocks noChangeArrowheads="1"/>
            </p:cNvSpPr>
            <p:nvPr/>
          </p:nvSpPr>
          <p:spPr bwMode="auto">
            <a:xfrm>
              <a:off x="4560" y="1392"/>
              <a:ext cx="7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C00000"/>
                  </a:solidFill>
                  <a:latin typeface="Calibri" pitchFamily="34" charset="0"/>
                </a:rPr>
                <a:t>GFS-ANALYSIS</a:t>
              </a:r>
            </a:p>
          </p:txBody>
        </p:sp>
      </p:grpSp>
      <p:sp>
        <p:nvSpPr>
          <p:cNvPr id="19464" name="TextBox 18"/>
          <p:cNvSpPr txBox="1">
            <a:spLocks noChangeArrowheads="1"/>
          </p:cNvSpPr>
          <p:nvPr/>
        </p:nvSpPr>
        <p:spPr bwMode="auto">
          <a:xfrm>
            <a:off x="4572000" y="3657600"/>
            <a:ext cx="4191000" cy="2654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>
                <a:latin typeface="Calisto MT" pitchFamily="18" charset="0"/>
              </a:rPr>
              <a:t>WRF forecast with AIRS profile information over North Pacific Ocean</a:t>
            </a:r>
          </a:p>
          <a:p>
            <a:pPr marL="117475" indent="-1174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>
                <a:latin typeface="Calisto MT" pitchFamily="18" charset="0"/>
              </a:rPr>
              <a:t>AIRS forecast provides a more detailed thermodynamic structure than GFS</a:t>
            </a:r>
          </a:p>
          <a:p>
            <a:pPr marL="117475" indent="-1174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>
                <a:latin typeface="Calisto MT" pitchFamily="18" charset="0"/>
              </a:rPr>
              <a:t>Mixing ratio in AIRS run closer to GFS analysis than in control run (no AIRS data) in both magnitude and pattern</a:t>
            </a:r>
          </a:p>
          <a:p>
            <a:pPr marL="117475" indent="-1174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>
                <a:latin typeface="Calisto MT" pitchFamily="18" charset="0"/>
              </a:rPr>
              <a:t>Analysis alone provides improved thermodynamic structure for improved diagnostic analysis</a:t>
            </a:r>
          </a:p>
        </p:txBody>
      </p:sp>
      <p:grpSp>
        <p:nvGrpSpPr>
          <p:cNvPr id="19465" name="Group 11"/>
          <p:cNvGrpSpPr>
            <a:grpSpLocks/>
          </p:cNvGrpSpPr>
          <p:nvPr/>
        </p:nvGrpSpPr>
        <p:grpSpPr bwMode="auto">
          <a:xfrm>
            <a:off x="4495800" y="2819400"/>
            <a:ext cx="4572000" cy="757238"/>
            <a:chOff x="3024" y="528"/>
            <a:chExt cx="2880" cy="477"/>
          </a:xfrm>
        </p:grpSpPr>
        <p:sp>
          <p:nvSpPr>
            <p:cNvPr id="19466" name="TextBox 12"/>
            <p:cNvSpPr txBox="1">
              <a:spLocks noChangeArrowheads="1"/>
            </p:cNvSpPr>
            <p:nvPr/>
          </p:nvSpPr>
          <p:spPr bwMode="auto">
            <a:xfrm>
              <a:off x="3072" y="528"/>
              <a:ext cx="283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C00000"/>
                  </a:solidFill>
                  <a:latin typeface="Calibri" pitchFamily="34" charset="0"/>
                </a:rPr>
                <a:t>12-hr forecast valid 0000 UTC 8 February 2010</a:t>
              </a:r>
            </a:p>
          </p:txBody>
        </p:sp>
        <p:sp>
          <p:nvSpPr>
            <p:cNvPr id="19467" name="TextBox 23"/>
            <p:cNvSpPr txBox="1">
              <a:spLocks noChangeArrowheads="1"/>
            </p:cNvSpPr>
            <p:nvPr/>
          </p:nvSpPr>
          <p:spPr bwMode="auto">
            <a:xfrm>
              <a:off x="3024" y="717"/>
              <a:ext cx="2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en-US" sz="1200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en-US" sz="1200" i="1" dirty="0">
                  <a:solidFill>
                    <a:srgbClr val="C00000"/>
                  </a:solidFill>
                  <a:latin typeface="Calibri" pitchFamily="34" charset="0"/>
                </a:rPr>
                <a:t>Contour intervals for </a:t>
              </a:r>
              <a:r>
                <a:rPr lang="en-US" sz="1200" b="1" i="1" dirty="0">
                  <a:solidFill>
                    <a:srgbClr val="C00000"/>
                  </a:solidFill>
                  <a:latin typeface="Calibri" pitchFamily="34" charset="0"/>
                </a:rPr>
                <a:t>1000 </a:t>
              </a:r>
              <a:r>
                <a:rPr lang="en-US" sz="1200" b="1" i="1" dirty="0" err="1">
                  <a:solidFill>
                    <a:srgbClr val="C00000"/>
                  </a:solidFill>
                  <a:latin typeface="Calibri" pitchFamily="34" charset="0"/>
                </a:rPr>
                <a:t>hPa</a:t>
              </a:r>
              <a:r>
                <a:rPr lang="en-US" sz="1200" b="1" i="1" dirty="0">
                  <a:solidFill>
                    <a:srgbClr val="C00000"/>
                  </a:solidFill>
                  <a:latin typeface="Calibri" pitchFamily="34" charset="0"/>
                </a:rPr>
                <a:t> mixing ratio </a:t>
              </a:r>
              <a:r>
                <a:rPr lang="en-US" sz="1200" i="1" dirty="0">
                  <a:solidFill>
                    <a:srgbClr val="C00000"/>
                  </a:solidFill>
                  <a:latin typeface="Calibri" pitchFamily="34" charset="0"/>
                </a:rPr>
                <a:t>(filled) are 0.5 g/kg;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1200" i="1" dirty="0">
                  <a:solidFill>
                    <a:srgbClr val="C00000"/>
                  </a:solidFill>
                  <a:latin typeface="Calibri" pitchFamily="34" charset="0"/>
                </a:rPr>
                <a:t> Interval for </a:t>
              </a:r>
              <a:r>
                <a:rPr lang="en-US" sz="1200" b="1" i="1" dirty="0">
                  <a:solidFill>
                    <a:srgbClr val="C00000"/>
                  </a:solidFill>
                  <a:latin typeface="Calibri" pitchFamily="34" charset="0"/>
                </a:rPr>
                <a:t>PMSL</a:t>
              </a:r>
              <a:r>
                <a:rPr lang="en-US" sz="1200" i="1" dirty="0">
                  <a:solidFill>
                    <a:srgbClr val="C00000"/>
                  </a:solidFill>
                  <a:latin typeface="Calibri" pitchFamily="34" charset="0"/>
                </a:rPr>
                <a:t> (black) is 4 </a:t>
              </a:r>
              <a:r>
                <a:rPr lang="en-US" sz="1200" i="1" dirty="0" err="1">
                  <a:solidFill>
                    <a:srgbClr val="C00000"/>
                  </a:solidFill>
                  <a:latin typeface="Calibri" pitchFamily="34" charset="0"/>
                </a:rPr>
                <a:t>hPa</a:t>
              </a:r>
              <a:endParaRPr lang="en-US" sz="12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4760913" y="958850"/>
            <a:ext cx="3773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AIRS Real-time 3D Analysis / Forecasts</a:t>
            </a:r>
          </a:p>
        </p:txBody>
      </p:sp>
      <p:sp>
        <p:nvSpPr>
          <p:cNvPr id="19469" name="Title 1"/>
          <p:cNvSpPr txBox="1">
            <a:spLocks/>
          </p:cNvSpPr>
          <p:nvPr/>
        </p:nvSpPr>
        <p:spPr bwMode="auto">
          <a:xfrm>
            <a:off x="490538" y="44450"/>
            <a:ext cx="8153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Calibri" pitchFamily="34" charset="0"/>
              </a:rPr>
              <a:t>A Few Pertinent Examples</a:t>
            </a:r>
          </a:p>
        </p:txBody>
      </p:sp>
      <p:grpSp>
        <p:nvGrpSpPr>
          <p:cNvPr id="19470" name="Group 21"/>
          <p:cNvGrpSpPr>
            <a:grpSpLocks/>
          </p:cNvGrpSpPr>
          <p:nvPr/>
        </p:nvGrpSpPr>
        <p:grpSpPr bwMode="auto">
          <a:xfrm>
            <a:off x="533400" y="3200400"/>
            <a:ext cx="3429000" cy="2867025"/>
            <a:chOff x="336" y="2016"/>
            <a:chExt cx="2160" cy="1806"/>
          </a:xfrm>
        </p:grpSpPr>
        <p:pic>
          <p:nvPicPr>
            <p:cNvPr id="19471" name="Picture 4" descr="Alaska_sst_nsgp_sst_A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2016"/>
              <a:ext cx="2160" cy="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Text Box 20"/>
            <p:cNvSpPr txBox="1">
              <a:spLocks noChangeArrowheads="1"/>
            </p:cNvSpPr>
            <p:nvPr/>
          </p:nvSpPr>
          <p:spPr bwMode="auto">
            <a:xfrm>
              <a:off x="566" y="3610"/>
              <a:ext cx="16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CC3300"/>
                  </a:solidFill>
                  <a:latin typeface="Calibri" pitchFamily="34" charset="0"/>
                </a:rPr>
                <a:t>High resolution SST product</a:t>
              </a:r>
            </a:p>
          </p:txBody>
        </p:sp>
      </p:grpSp>
      <p:sp>
        <p:nvSpPr>
          <p:cNvPr id="19473" name="Text Box 22"/>
          <p:cNvSpPr txBox="1">
            <a:spLocks noChangeArrowheads="1"/>
          </p:cNvSpPr>
          <p:nvPr/>
        </p:nvSpPr>
        <p:spPr bwMode="auto">
          <a:xfrm>
            <a:off x="533400" y="1003300"/>
            <a:ext cx="3810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lnSpc>
                <a:spcPct val="85000"/>
              </a:lnSpc>
              <a:spcAft>
                <a:spcPct val="50000"/>
              </a:spcAft>
            </a:pPr>
            <a:r>
              <a:rPr lang="en-US"/>
              <a:t>SPoRT produces a high resolution (1km) SST product derived from MODIS and AMSR-E SST data</a:t>
            </a:r>
          </a:p>
          <a:p>
            <a:pPr marL="117475" indent="-1174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 sz="1600">
                <a:latin typeface="Calisto MT" pitchFamily="18" charset="0"/>
              </a:rPr>
              <a:t>provides valuable input to weather models</a:t>
            </a:r>
          </a:p>
          <a:p>
            <a:pPr marL="117475" indent="-1174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 sz="1600">
                <a:latin typeface="Calisto MT" pitchFamily="18" charset="0"/>
              </a:rPr>
              <a:t>combined with ice analysis, can be useful diagnostic tool throughout the year.</a:t>
            </a:r>
          </a:p>
        </p:txBody>
      </p:sp>
      <p:grpSp>
        <p:nvGrpSpPr>
          <p:cNvPr id="194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9475" name="Picture 4" descr="sportredblu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Picture 9" descr="nasa.gif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77" name="Group 11"/>
            <p:cNvGrpSpPr>
              <a:grpSpLocks/>
            </p:cNvGrpSpPr>
            <p:nvPr/>
          </p:nvGrpSpPr>
          <p:grpSpPr bwMode="auto">
            <a:xfrm>
              <a:off x="2286000" y="6526213"/>
              <a:ext cx="5784850" cy="179387"/>
              <a:chOff x="2514600" y="5916613"/>
              <a:chExt cx="5784850" cy="179387"/>
            </a:xfrm>
          </p:grpSpPr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>
                <a:off x="2697163" y="5916613"/>
                <a:ext cx="5602287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Line 14"/>
              <p:cNvSpPr>
                <a:spLocks noChangeShapeType="1"/>
              </p:cNvSpPr>
              <p:nvPr/>
            </p:nvSpPr>
            <p:spPr bwMode="auto">
              <a:xfrm>
                <a:off x="2603500" y="6007100"/>
                <a:ext cx="5603875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228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2286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225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CDAS_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14986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Barrow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6938" y="3235325"/>
            <a:ext cx="41116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93675" y="4424363"/>
            <a:ext cx="43973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Fairbanks Command and Data Acquisition Site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4575175" y="2887663"/>
            <a:ext cx="43973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Barrow Downlink Site</a:t>
            </a:r>
          </a:p>
        </p:txBody>
      </p:sp>
      <p:pic>
        <p:nvPicPr>
          <p:cNvPr id="33798" name="Picture 34" descr="NO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609600"/>
            <a:ext cx="1125538" cy="1125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900">
                <a:latin typeface="-moz-fixed"/>
              </a:rPr>
              <a:t>attachment </a:t>
            </a:r>
            <a:br>
              <a:rPr lang="en-US" sz="900">
                <a:latin typeface="-moz-fixed"/>
              </a:rPr>
            </a:br>
            <a:endParaRPr lang="en-US" sz="600">
              <a:latin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  <p:sp>
        <p:nvSpPr>
          <p:cNvPr id="34819" name="AutoShape 4" descr="imap://ray%2Emoore@borealis.arh.nwsar.gov:993/fetch%3EUID%3E/INBOX%3E8401?part=1.2&amp;type=image/jpeg&amp;filename=080706_ak_science.jpg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4820" name="Picture 4" descr="080706_ak_scien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1143000" y="12192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GINA/CIFAR UAF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2209800"/>
          </a:xfrm>
        </p:spPr>
        <p:txBody>
          <a:bodyPr rIns="182880"/>
          <a:lstStyle/>
          <a:p>
            <a:pPr algn="l"/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NOAA’s</a:t>
            </a:r>
            <a:b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National Weather Service</a:t>
            </a:r>
            <a:b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Alaska Region </a:t>
            </a:r>
          </a:p>
        </p:txBody>
      </p:sp>
      <p:grpSp>
        <p:nvGrpSpPr>
          <p:cNvPr id="27652" name="Group 18"/>
          <p:cNvGrpSpPr>
            <a:grpSpLocks/>
          </p:cNvGrpSpPr>
          <p:nvPr/>
        </p:nvGrpSpPr>
        <p:grpSpPr bwMode="auto">
          <a:xfrm>
            <a:off x="152400" y="2244725"/>
            <a:ext cx="8915400" cy="2898775"/>
            <a:chOff x="152400" y="2244869"/>
            <a:chExt cx="8915400" cy="2898281"/>
          </a:xfrm>
        </p:grpSpPr>
        <p:pic>
          <p:nvPicPr>
            <p:cNvPr id="20" name="Picture 9" descr="Augustin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3733800"/>
              <a:ext cx="1676400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Picture 9" descr="fishing.jpg"/>
            <p:cNvPicPr>
              <a:picLocks noChangeAspect="1"/>
            </p:cNvPicPr>
            <p:nvPr/>
          </p:nvPicPr>
          <p:blipFill>
            <a:blip r:embed="rId4" cstate="print"/>
            <a:srcRect l="2899" r="4349"/>
            <a:stretch>
              <a:fillRect/>
            </a:stretch>
          </p:blipFill>
          <p:spPr bwMode="auto">
            <a:xfrm>
              <a:off x="1905000" y="3733800"/>
              <a:ext cx="175260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Picture 6" descr="barge.jpg"/>
            <p:cNvPicPr>
              <a:picLocks noChangeAspect="1"/>
            </p:cNvPicPr>
            <p:nvPr/>
          </p:nvPicPr>
          <p:blipFill>
            <a:blip r:embed="rId5" cstate="print"/>
            <a:srcRect l="11765"/>
            <a:stretch>
              <a:fillRect/>
            </a:stretch>
          </p:blipFill>
          <p:spPr bwMode="auto">
            <a:xfrm>
              <a:off x="5486401" y="3733800"/>
              <a:ext cx="1752600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33800" y="3733800"/>
              <a:ext cx="1676400" cy="13715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33800" y="2286000"/>
              <a:ext cx="1676400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400" y="2286000"/>
              <a:ext cx="1676400" cy="13715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86400" y="2286000"/>
              <a:ext cx="1752600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 t="11111" b="11111"/>
            <a:stretch>
              <a:fillRect/>
            </a:stretch>
          </p:blipFill>
          <p:spPr bwMode="auto">
            <a:xfrm>
              <a:off x="7315200" y="3733799"/>
              <a:ext cx="1752600" cy="14093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 t="10561" r="17464"/>
            <a:stretch>
              <a:fillRect/>
            </a:stretch>
          </p:blipFill>
          <p:spPr bwMode="auto">
            <a:xfrm>
              <a:off x="7315200" y="2244869"/>
              <a:ext cx="1752600" cy="14079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90600" y="5089525"/>
            <a:ext cx="68357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400">
                <a:latin typeface="Calibri" pitchFamily="34" charset="0"/>
              </a:rPr>
              <a:t>Polar Communications and Weather 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Satellite Workshop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000">
                <a:latin typeface="Calibri" pitchFamily="34" charset="0"/>
              </a:rPr>
              <a:t>Dr. Frank Kelly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000">
                <a:latin typeface="Calibri" pitchFamily="34" charset="0"/>
              </a:rPr>
              <a:t>Director, Alaska Region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3600">
              <a:solidFill>
                <a:srgbClr val="898989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36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2257425"/>
            <a:ext cx="1752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347663"/>
            <a:ext cx="85090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Proving Ground Mission Statement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457200" y="966788"/>
            <a:ext cx="8229600" cy="0"/>
          </a:xfrm>
          <a:prstGeom prst="line">
            <a:avLst/>
          </a:prstGeom>
          <a:noFill/>
          <a:ln w="50800" cmpd="dbl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20663" y="1101725"/>
            <a:ext cx="8702675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</a:pPr>
            <a:r>
              <a:rPr lang="en-US" sz="2000">
                <a:latin typeface="Calibri" pitchFamily="34" charset="0"/>
                <a:sym typeface="WP Greek Century"/>
              </a:rPr>
              <a:t>The GOES-R Proving Ground engages NWS in pre-operational demonstrations of selected capabilities of next generation GOES</a:t>
            </a:r>
          </a:p>
          <a:p>
            <a:pPr marL="342900" indent="-342900" eaLnBrk="0" hangingPunct="0">
              <a:lnSpc>
                <a:spcPct val="90000"/>
              </a:lnSpc>
            </a:pPr>
            <a:endParaRPr lang="en-US" sz="2000">
              <a:latin typeface="Calibri" pitchFamily="34" charset="0"/>
              <a:sym typeface="WP Greek Century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  <a:sym typeface="WP Greek Century"/>
              </a:rPr>
              <a:t>Objective is to bridge the gap between research and operations by: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  <a:sym typeface="WP Greek Century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>
                <a:latin typeface="Calibri" pitchFamily="34" charset="0"/>
                <a:sym typeface="WP Greek Century"/>
              </a:rPr>
              <a:t>Utilizing current systems (satellite, terrestrial, or model/synthetic) to emulate  future GOES-R capabilities</a:t>
            </a:r>
            <a:endParaRPr lang="en-US">
              <a:solidFill>
                <a:srgbClr val="FF0000"/>
              </a:solidFill>
              <a:latin typeface="Calibri" pitchFamily="34" charset="0"/>
              <a:sym typeface="WP Greek Century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Calibri" pitchFamily="34" charset="0"/>
                <a:sym typeface="WP Greek Century"/>
              </a:rPr>
              <a:t>Infusing GOES-R products and techniques into NWS operations with emphasis on AWIPS and transitioning to AWIPS-II.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Calibri" pitchFamily="34" charset="0"/>
                <a:sym typeface="WP Greek Century"/>
              </a:rPr>
              <a:t>Engaging in a dialogue to provide feedback to developers from users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>
              <a:latin typeface="Calibri" pitchFamily="34" charset="0"/>
              <a:sym typeface="WP Greek Century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  <a:sym typeface="WP Greek Century"/>
              </a:rPr>
              <a:t>The Proving Ground accomplishes its mission through: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>
                <a:latin typeface="Calibri" pitchFamily="34" charset="0"/>
                <a:sym typeface="WP Greek Century"/>
              </a:rPr>
              <a:t>Sustained interaction between developers and end users for training, product evaluation, and solicitation of user feedback.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Calibri" pitchFamily="34" charset="0"/>
                <a:sym typeface="WP Greek Century"/>
              </a:rPr>
              <a:t>Close coordination with GOES-R Algorithm Working Group (AWG) and Risk Reduction programs as sources of demonstration products, promoting a smooth transition to operations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sz="2400">
              <a:latin typeface="Calibri" pitchFamily="34" charset="0"/>
              <a:sym typeface="WP Greek Century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87325" y="5951538"/>
            <a:ext cx="8785225" cy="65087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sym typeface="WP Greek Century"/>
              </a:rPr>
              <a:t>Intended outcomes are Day-1 readiness and maximum utilization for both the developers and users of GOES-R products, and an effective transition to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347663"/>
            <a:ext cx="8509000" cy="563562"/>
          </a:xfrm>
        </p:spPr>
        <p:txBody>
          <a:bodyPr rtlCol="0">
            <a:normAutofit fontScale="90000"/>
          </a:bodyPr>
          <a:lstStyle/>
          <a:p>
            <a:r>
              <a:rPr lang="en-US" sz="3200" dirty="0" smtClean="0"/>
              <a:t>Products to be Demonstrated</a:t>
            </a:r>
            <a:endParaRPr lang="en-US" sz="3200" dirty="0"/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457200" y="966788"/>
            <a:ext cx="8229600" cy="0"/>
          </a:xfrm>
          <a:prstGeom prst="line">
            <a:avLst/>
          </a:prstGeom>
          <a:noFill/>
          <a:ln w="50800" cmpd="dbl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20663" y="1101725"/>
            <a:ext cx="8702675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alibri" pitchFamily="34" charset="0"/>
              <a:sym typeface="WP Greek Century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397000"/>
          <a:ext cx="60960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Times New Roman"/>
                          <a:cs typeface="Times New Roman"/>
                        </a:rPr>
                        <a:t>Demonstrated Product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Times New Roman"/>
                          <a:cs typeface="Times New Roman"/>
                        </a:rPr>
                        <a:t>Category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Volcanic Ash: Detection and Height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Baseline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Cloud Phase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Baseline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Cloud/Snow Discrimination (Cloud Mask)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Baseline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Low Cloud and Fog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Option 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1100" baseline="-2500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 Detection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Option 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latin typeface="Calibri"/>
                          <a:ea typeface="Times New Roman"/>
                          <a:cs typeface="Times New Roman"/>
                        </a:rPr>
                        <a:t>Category Definitions:</a:t>
                      </a:r>
                      <a:br>
                        <a:rPr lang="en-US" sz="1000" b="1" smtClean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b="1" smtClean="0">
                          <a:latin typeface="Calibri"/>
                          <a:ea typeface="Times New Roman"/>
                          <a:cs typeface="Times New Roman"/>
                        </a:rPr>
                        <a:t>Baseline Products</a:t>
                      </a:r>
                      <a:r>
                        <a:rPr lang="en-US" sz="1000" smtClean="0">
                          <a:latin typeface="Calibri"/>
                          <a:ea typeface="Times New Roman"/>
                          <a:cs typeface="Times New Roman"/>
                        </a:rPr>
                        <a:t> - GOES-R products that are funded for operational implementation as part of the ground segment base contract.</a:t>
                      </a:r>
                      <a:endParaRPr lang="en-US" sz="110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latin typeface="Calibri"/>
                          <a:ea typeface="Times New Roman"/>
                          <a:cs typeface="Times New Roman"/>
                        </a:rPr>
                        <a:t>Option 2 Products</a:t>
                      </a:r>
                      <a:r>
                        <a:rPr lang="en-US" sz="1000" smtClean="0">
                          <a:latin typeface="Calibri"/>
                          <a:ea typeface="Times New Roman"/>
                          <a:cs typeface="Times New Roman"/>
                        </a:rPr>
                        <a:t> - New capability made possible by ABI as option in the ground segment contract.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347663"/>
            <a:ext cx="88265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Key Components of Proving Ground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70000"/>
            <a:ext cx="8229600" cy="5588000"/>
          </a:xfrm>
        </p:spPr>
        <p:txBody>
          <a:bodyPr/>
          <a:lstStyle/>
          <a:p>
            <a:pPr lvl="1" eaLnBrk="1" hangingPunct="1"/>
            <a:r>
              <a:rPr lang="en-US" sz="2400" dirty="0" smtClean="0">
                <a:latin typeface="Arial" pitchFamily="34" charset="0"/>
                <a:cs typeface="Arial" pitchFamily="34" charset="0"/>
                <a:sym typeface="WP Greek Century"/>
              </a:rPr>
              <a:t>Ability to fully test</a:t>
            </a:r>
          </a:p>
          <a:p>
            <a:pPr lvl="2" eaLnBrk="1" hangingPunct="1"/>
            <a:r>
              <a:rPr lang="en-US" sz="2000" dirty="0" smtClean="0">
                <a:latin typeface="Arial" pitchFamily="34" charset="0"/>
                <a:cs typeface="Arial" pitchFamily="34" charset="0"/>
                <a:sym typeface="WP Greek Century"/>
              </a:rPr>
              <a:t>Individual components</a:t>
            </a:r>
          </a:p>
          <a:p>
            <a:pPr lvl="2" eaLnBrk="1" hangingPunct="1"/>
            <a:r>
              <a:rPr lang="en-US" sz="2000" dirty="0" smtClean="0">
                <a:latin typeface="Arial" pitchFamily="34" charset="0"/>
                <a:cs typeface="Arial" pitchFamily="34" charset="0"/>
                <a:sym typeface="WP Greek Century"/>
              </a:rPr>
              <a:t>Integrated components</a:t>
            </a:r>
          </a:p>
          <a:p>
            <a:pPr lvl="1" eaLnBrk="1" hangingPunct="1"/>
            <a:r>
              <a:rPr lang="en-US" sz="2400" dirty="0" smtClean="0">
                <a:latin typeface="Arial" pitchFamily="34" charset="0"/>
                <a:cs typeface="Arial" pitchFamily="34" charset="0"/>
                <a:sym typeface="WP Greek Century"/>
              </a:rPr>
              <a:t>Testing concepts</a:t>
            </a:r>
          </a:p>
          <a:p>
            <a:pPr lvl="2" eaLnBrk="1" hangingPunct="1"/>
            <a:r>
              <a:rPr lang="en-US" sz="2000" dirty="0" smtClean="0">
                <a:latin typeface="Arial" pitchFamily="34" charset="0"/>
                <a:cs typeface="Arial" pitchFamily="34" charset="0"/>
                <a:sym typeface="WP Greek Century"/>
              </a:rPr>
              <a:t>Simulate </a:t>
            </a:r>
          </a:p>
          <a:p>
            <a:pPr lvl="3" eaLnBrk="1" hangingPunct="1"/>
            <a:r>
              <a:rPr lang="en-US" sz="1600" dirty="0" smtClean="0">
                <a:latin typeface="Arial" pitchFamily="34" charset="0"/>
                <a:cs typeface="Arial" pitchFamily="34" charset="0"/>
                <a:sym typeface="WP Greek Century"/>
              </a:rPr>
              <a:t>Low-end events</a:t>
            </a:r>
          </a:p>
          <a:p>
            <a:pPr lvl="3" eaLnBrk="1" hangingPunct="1"/>
            <a:r>
              <a:rPr lang="en-US" sz="1600" dirty="0" smtClean="0">
                <a:latin typeface="Arial" pitchFamily="34" charset="0"/>
                <a:cs typeface="Arial" pitchFamily="34" charset="0"/>
                <a:sym typeface="WP Greek Century"/>
              </a:rPr>
              <a:t>High-end non-routine events</a:t>
            </a:r>
          </a:p>
          <a:p>
            <a:pPr lvl="2" eaLnBrk="1" hangingPunct="1"/>
            <a:r>
              <a:rPr lang="en-US" sz="2000" dirty="0" smtClean="0">
                <a:latin typeface="Arial" pitchFamily="34" charset="0"/>
                <a:cs typeface="Arial" pitchFamily="34" charset="0"/>
                <a:sym typeface="WP Greek Century"/>
              </a:rPr>
              <a:t>Archived events</a:t>
            </a:r>
          </a:p>
          <a:p>
            <a:pPr lvl="2" eaLnBrk="1" hangingPunct="1"/>
            <a:r>
              <a:rPr lang="en-US" sz="2000" dirty="0" smtClean="0">
                <a:latin typeface="Arial" pitchFamily="34" charset="0"/>
                <a:cs typeface="Arial" pitchFamily="34" charset="0"/>
                <a:sym typeface="WP Greek Century"/>
              </a:rPr>
              <a:t>Live events</a:t>
            </a:r>
          </a:p>
          <a:p>
            <a:pPr lvl="1" eaLnBrk="1" hangingPunct="1"/>
            <a:r>
              <a:rPr lang="en-US" sz="2400" dirty="0" smtClean="0">
                <a:latin typeface="Arial" pitchFamily="34" charset="0"/>
                <a:cs typeface="Arial" pitchFamily="34" charset="0"/>
                <a:sym typeface="WP Greek Century"/>
              </a:rPr>
              <a:t>Test team </a:t>
            </a:r>
          </a:p>
          <a:p>
            <a:pPr lvl="2" eaLnBrk="1" hangingPunct="1"/>
            <a:r>
              <a:rPr lang="en-US" sz="2000" dirty="0" smtClean="0">
                <a:latin typeface="Arial" pitchFamily="34" charset="0"/>
                <a:cs typeface="Arial" pitchFamily="34" charset="0"/>
                <a:sym typeface="WP Greek Century"/>
              </a:rPr>
              <a:t>Independence</a:t>
            </a:r>
          </a:p>
          <a:p>
            <a:pPr lvl="2" eaLnBrk="1" hangingPunct="1"/>
            <a:r>
              <a:rPr lang="en-US" sz="2000" dirty="0" smtClean="0">
                <a:latin typeface="Arial" pitchFamily="34" charset="0"/>
                <a:cs typeface="Arial" pitchFamily="34" charset="0"/>
                <a:sym typeface="WP Greek Century"/>
              </a:rPr>
              <a:t>Test experts, trainers, and operational users</a:t>
            </a:r>
          </a:p>
          <a:p>
            <a:pPr lvl="1" eaLnBrk="1" hangingPunct="1"/>
            <a:r>
              <a:rPr lang="en-US" sz="2400" dirty="0" smtClean="0">
                <a:latin typeface="Arial" pitchFamily="34" charset="0"/>
                <a:cs typeface="Arial" pitchFamily="34" charset="0"/>
                <a:sym typeface="WP Greek Century"/>
              </a:rPr>
              <a:t>Ability to make recommendations based on impacts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81000" y="1054100"/>
            <a:ext cx="8229600" cy="0"/>
          </a:xfrm>
          <a:prstGeom prst="line">
            <a:avLst/>
          </a:prstGeom>
          <a:noFill/>
          <a:ln w="50800" cmpd="dbl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347663"/>
            <a:ext cx="85090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Proving Ground Participants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457200" y="966788"/>
            <a:ext cx="8229600" cy="0"/>
          </a:xfrm>
          <a:prstGeom prst="line">
            <a:avLst/>
          </a:prstGeom>
          <a:noFill/>
          <a:ln w="50800" cmpd="dbl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28600" y="1066800"/>
            <a:ext cx="8702675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alibri" pitchFamily="34" charset="0"/>
              <a:sym typeface="WP Greek 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8153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Proving Ground participants are broken into two categories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Providers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Providers are those organizations that develop and deliver the demonstration product(s) and training materials to the consuming organization.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  Cooperative Institute for Meteorological Satellite Studies (CIMSS)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Consumers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Consumers are those who work with the providers to integrate the product(s) for demonstration into an operational setting for forecaster interaction. 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   Weather Forecast Office, River Forecast Center, Alaska Aviation Weather Unit (includes VAAC)</a:t>
            </a:r>
          </a:p>
          <a:p>
            <a:pPr lvl="3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Partner agencies 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National Park Service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Federal Aviation Administration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United States Geological Survey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 t="5013" b="1067"/>
          <a:stretch>
            <a:fillRect/>
          </a:stretch>
        </p:blipFill>
        <p:spPr bwMode="auto">
          <a:xfrm>
            <a:off x="152400" y="1441450"/>
            <a:ext cx="88392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152400" y="249238"/>
            <a:ext cx="8839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Google Earth example</a:t>
            </a:r>
          </a:p>
          <a:p>
            <a:pPr algn="ctr"/>
            <a:r>
              <a:rPr lang="en-US">
                <a:latin typeface="Calibri" pitchFamily="34" charset="0"/>
              </a:rPr>
              <a:t>Hybrid: MODIS (Terra) 250m Vis (1940Z)over GOES-West 1km Vis (1930Z)</a:t>
            </a:r>
          </a:p>
          <a:p>
            <a:pPr algn="ctr"/>
            <a:r>
              <a:rPr lang="en-US">
                <a:latin typeface="Calibri" pitchFamily="34" charset="0"/>
              </a:rPr>
              <a:t>SPoRT Sea Surface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6670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843088" y="76200"/>
            <a:ext cx="56038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>
                <a:latin typeface="Calibri" pitchFamily="34" charset="0"/>
              </a:rPr>
              <a:t>Potential GOES-R PG Products / Issues – </a:t>
            </a:r>
          </a:p>
          <a:p>
            <a:pPr algn="ctr"/>
            <a:r>
              <a:rPr lang="en-US" sz="2600">
                <a:latin typeface="Calibri" pitchFamily="34" charset="0"/>
              </a:rPr>
              <a:t>Alaska – Canada</a:t>
            </a:r>
          </a:p>
          <a:p>
            <a:pPr algn="ctr"/>
            <a:r>
              <a:rPr lang="en-US" sz="2600">
                <a:latin typeface="Calibri" pitchFamily="34" charset="0"/>
              </a:rPr>
              <a:t>(Partnering with NASA SPoRT)</a:t>
            </a:r>
          </a:p>
        </p:txBody>
      </p:sp>
      <p:grpSp>
        <p:nvGrpSpPr>
          <p:cNvPr id="18435" name="Group 8"/>
          <p:cNvGrpSpPr>
            <a:grpSpLocks/>
          </p:cNvGrpSpPr>
          <p:nvPr/>
        </p:nvGrpSpPr>
        <p:grpSpPr bwMode="auto">
          <a:xfrm>
            <a:off x="838200" y="1295400"/>
            <a:ext cx="7467600" cy="5021263"/>
            <a:chOff x="528" y="864"/>
            <a:chExt cx="4704" cy="3163"/>
          </a:xfrm>
        </p:grpSpPr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528" y="864"/>
              <a:ext cx="4704" cy="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7475" indent="-117475">
                <a:lnSpc>
                  <a:spcPct val="85000"/>
                </a:lnSpc>
                <a:spcAft>
                  <a:spcPct val="50000"/>
                </a:spcAft>
              </a:pPr>
              <a:r>
                <a:rPr lang="en-US" u="sng">
                  <a:latin typeface="Calibri" pitchFamily="34" charset="0"/>
                </a:rPr>
                <a:t>Issues to address in Proving Ground activities</a:t>
              </a:r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  <a:buFontTx/>
                <a:buChar char="•"/>
              </a:pPr>
              <a:r>
                <a:rPr lang="en-US" sz="1600">
                  <a:latin typeface="Calibri" pitchFamily="34" charset="0"/>
                </a:rPr>
                <a:t>to what extent will high latitude viewing of Alaska with GOES-R instrumentation affect utility of GOES-R ABI products?</a:t>
              </a:r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  <a:buFontTx/>
                <a:buChar char="•"/>
              </a:pPr>
              <a:r>
                <a:rPr lang="en-US" sz="1600">
                  <a:latin typeface="Calibri" pitchFamily="34" charset="0"/>
                </a:rPr>
                <a:t>how can combined GOES-R / POES products alleviate these shortcomings?</a:t>
              </a:r>
              <a:endParaRPr lang="en-US">
                <a:latin typeface="Calibri" pitchFamily="34" charset="0"/>
              </a:endParaRPr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</a:pPr>
              <a:endParaRPr lang="en-US" u="sng">
                <a:latin typeface="Calibri" pitchFamily="34" charset="0"/>
              </a:endParaRPr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</a:pPr>
              <a:r>
                <a:rPr lang="en-US" u="sng">
                  <a:latin typeface="Calibri" pitchFamily="34" charset="0"/>
                </a:rPr>
                <a:t>Relevant products to address forecast problems?</a:t>
              </a:r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  <a:buFontTx/>
                <a:buChar char="•"/>
              </a:pPr>
              <a:r>
                <a:rPr lang="en-US" sz="1600">
                  <a:latin typeface="Calibri" pitchFamily="34" charset="0"/>
                </a:rPr>
                <a:t>work with GOES-R algorithm working group (AWG) teams to acquire proxy ABI products (based on current GOES or MODIS data streams) and disseminate</a:t>
              </a:r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  <a:buFontTx/>
                <a:buChar char="•"/>
              </a:pPr>
              <a:endParaRPr lang="en-US" sz="1600">
                <a:latin typeface="Calibri" pitchFamily="34" charset="0"/>
              </a:endParaRPr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  <a:buFontTx/>
                <a:buChar char="•"/>
              </a:pPr>
              <a:endParaRPr lang="en-US" sz="1600">
                <a:latin typeface="Calibri" pitchFamily="34" charset="0"/>
              </a:endParaRPr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  <a:buFontTx/>
                <a:buChar char="•"/>
              </a:pPr>
              <a:endParaRPr lang="en-US" sz="1600">
                <a:latin typeface="Calibri" pitchFamily="34" charset="0"/>
              </a:endParaRPr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  <a:buFontTx/>
                <a:buChar char="•"/>
              </a:pPr>
              <a:endParaRPr lang="en-US" sz="1600">
                <a:latin typeface="Calibri" pitchFamily="34" charset="0"/>
              </a:endParaRPr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  <a:buFontTx/>
                <a:buChar char="•"/>
              </a:pPr>
              <a:endParaRPr lang="en-US" sz="1600">
                <a:latin typeface="Calibri" pitchFamily="34" charset="0"/>
              </a:endParaRPr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</a:pPr>
              <a:endParaRPr lang="en-US" u="sng"/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</a:pPr>
              <a:endParaRPr lang="en-US" u="sng"/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</a:pPr>
              <a:r>
                <a:rPr lang="en-US" u="sng">
                  <a:latin typeface="Calibri" pitchFamily="34" charset="0"/>
                </a:rPr>
                <a:t>Decision support system of choice</a:t>
              </a:r>
              <a:r>
                <a:rPr lang="en-US">
                  <a:latin typeface="Calibri" pitchFamily="34" charset="0"/>
                </a:rPr>
                <a:t> – AWIPS, AWIPS II, Google Earth, other collaboration tools</a:t>
              </a:r>
            </a:p>
            <a:p>
              <a:pPr marL="117475" indent="-117475">
                <a:lnSpc>
                  <a:spcPct val="85000"/>
                </a:lnSpc>
                <a:spcAft>
                  <a:spcPct val="25000"/>
                </a:spcAft>
                <a:buFontTx/>
                <a:buChar char="•"/>
              </a:pPr>
              <a:endParaRPr lang="en-US" sz="1600">
                <a:latin typeface="Calibri" pitchFamily="34" charset="0"/>
              </a:endParaRPr>
            </a:p>
          </p:txBody>
        </p:sp>
        <p:sp>
          <p:nvSpPr>
            <p:cNvPr id="18437" name="Text Box 6"/>
            <p:cNvSpPr txBox="1">
              <a:spLocks noChangeArrowheads="1"/>
            </p:cNvSpPr>
            <p:nvPr/>
          </p:nvSpPr>
          <p:spPr bwMode="auto">
            <a:xfrm>
              <a:off x="1011" y="2247"/>
              <a:ext cx="1869" cy="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ct val="10000"/>
                </a:spcAft>
              </a:pPr>
              <a:r>
                <a:rPr lang="en-US" sz="1600" u="sng">
                  <a:latin typeface="Calibri" pitchFamily="34" charset="0"/>
                </a:rPr>
                <a:t>Aviation</a:t>
              </a:r>
            </a:p>
            <a:p>
              <a:pPr algn="ctr">
                <a:lnSpc>
                  <a:spcPct val="85000"/>
                </a:lnSpc>
                <a:spcAft>
                  <a:spcPct val="10000"/>
                </a:spcAft>
              </a:pPr>
              <a:r>
                <a:rPr lang="en-US" sz="1600">
                  <a:latin typeface="Calibri" pitchFamily="34" charset="0"/>
                </a:rPr>
                <a:t>Volcanic ash detection and height</a:t>
              </a:r>
            </a:p>
            <a:p>
              <a:pPr algn="ctr">
                <a:lnSpc>
                  <a:spcPct val="85000"/>
                </a:lnSpc>
                <a:spcAft>
                  <a:spcPct val="10000"/>
                </a:spcAft>
              </a:pPr>
              <a:r>
                <a:rPr lang="en-US" sz="1600">
                  <a:latin typeface="Calibri" pitchFamily="34" charset="0"/>
                </a:rPr>
                <a:t>Visibility – smoke, low cloud, fog</a:t>
              </a:r>
            </a:p>
            <a:p>
              <a:pPr algn="ctr">
                <a:lnSpc>
                  <a:spcPct val="85000"/>
                </a:lnSpc>
                <a:spcAft>
                  <a:spcPct val="10000"/>
                </a:spcAft>
              </a:pPr>
              <a:r>
                <a:rPr lang="en-US" sz="1600" u="sng">
                  <a:latin typeface="Calibri" pitchFamily="34" charset="0"/>
                </a:rPr>
                <a:t>Land</a:t>
              </a:r>
            </a:p>
            <a:p>
              <a:pPr algn="ctr">
                <a:lnSpc>
                  <a:spcPct val="85000"/>
                </a:lnSpc>
                <a:spcAft>
                  <a:spcPct val="10000"/>
                </a:spcAft>
              </a:pPr>
              <a:r>
                <a:rPr lang="en-US" sz="1600">
                  <a:latin typeface="Calibri" pitchFamily="34" charset="0"/>
                </a:rPr>
                <a:t>Snow cover, LST</a:t>
              </a:r>
            </a:p>
            <a:p>
              <a:pPr algn="ctr">
                <a:lnSpc>
                  <a:spcPct val="85000"/>
                </a:lnSpc>
                <a:spcAft>
                  <a:spcPct val="10000"/>
                </a:spcAft>
              </a:pPr>
              <a:r>
                <a:rPr lang="en-US" sz="1600">
                  <a:latin typeface="Calibri" pitchFamily="34" charset="0"/>
                </a:rPr>
                <a:t>Vegetation products</a:t>
              </a:r>
            </a:p>
            <a:p>
              <a:pPr algn="ctr">
                <a:lnSpc>
                  <a:spcPct val="85000"/>
                </a:lnSpc>
                <a:spcAft>
                  <a:spcPct val="10000"/>
                </a:spcAft>
              </a:pPr>
              <a:r>
                <a:rPr lang="en-US" sz="1600">
                  <a:latin typeface="Calibri" pitchFamily="34" charset="0"/>
                </a:rPr>
                <a:t>Fire hot spots / intensity</a:t>
              </a:r>
            </a:p>
          </p:txBody>
        </p:sp>
        <p:sp>
          <p:nvSpPr>
            <p:cNvPr id="18438" name="Text Box 7"/>
            <p:cNvSpPr txBox="1">
              <a:spLocks noChangeArrowheads="1"/>
            </p:cNvSpPr>
            <p:nvPr/>
          </p:nvSpPr>
          <p:spPr bwMode="auto">
            <a:xfrm>
              <a:off x="3312" y="2256"/>
              <a:ext cx="1316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ct val="10000"/>
                </a:spcAft>
              </a:pPr>
              <a:r>
                <a:rPr lang="en-US" sz="1600" u="sng">
                  <a:latin typeface="Calibri" pitchFamily="34" charset="0"/>
                </a:rPr>
                <a:t>Ocean</a:t>
              </a:r>
            </a:p>
            <a:p>
              <a:pPr algn="ctr">
                <a:lnSpc>
                  <a:spcPct val="85000"/>
                </a:lnSpc>
                <a:spcAft>
                  <a:spcPct val="10000"/>
                </a:spcAft>
              </a:pPr>
              <a:r>
                <a:rPr lang="en-US" sz="1600">
                  <a:latin typeface="Calibri" pitchFamily="34" charset="0"/>
                </a:rPr>
                <a:t>SSTs</a:t>
              </a:r>
            </a:p>
            <a:p>
              <a:pPr algn="ctr">
                <a:lnSpc>
                  <a:spcPct val="85000"/>
                </a:lnSpc>
                <a:spcAft>
                  <a:spcPct val="10000"/>
                </a:spcAft>
              </a:pPr>
              <a:r>
                <a:rPr lang="en-US" sz="1600" u="sng">
                  <a:latin typeface="Calibri" pitchFamily="34" charset="0"/>
                </a:rPr>
                <a:t>Atmospheric</a:t>
              </a:r>
            </a:p>
            <a:p>
              <a:pPr algn="ctr">
                <a:lnSpc>
                  <a:spcPct val="85000"/>
                </a:lnSpc>
                <a:spcAft>
                  <a:spcPct val="10000"/>
                </a:spcAft>
              </a:pPr>
              <a:r>
                <a:rPr lang="en-US" sz="1600">
                  <a:latin typeface="Calibri" pitchFamily="34" charset="0"/>
                </a:rPr>
                <a:t>TPW</a:t>
              </a:r>
            </a:p>
            <a:p>
              <a:pPr algn="ctr">
                <a:lnSpc>
                  <a:spcPct val="85000"/>
                </a:lnSpc>
                <a:spcAft>
                  <a:spcPct val="10000"/>
                </a:spcAft>
              </a:pPr>
              <a:r>
                <a:rPr lang="en-US" sz="1600">
                  <a:latin typeface="Calibri" pitchFamily="34" charset="0"/>
                </a:rPr>
                <a:t>Precipitation estimates</a:t>
              </a:r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440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2" name="Group 11"/>
            <p:cNvGrpSpPr>
              <a:grpSpLocks/>
            </p:cNvGrpSpPr>
            <p:nvPr/>
          </p:nvGrpSpPr>
          <p:grpSpPr bwMode="auto">
            <a:xfrm>
              <a:off x="2286000" y="6526213"/>
              <a:ext cx="5784850" cy="179387"/>
              <a:chOff x="2514600" y="5916613"/>
              <a:chExt cx="5784850" cy="179387"/>
            </a:xfrm>
          </p:grpSpPr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>
                <a:off x="2697163" y="5916613"/>
                <a:ext cx="5602287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Line 14"/>
              <p:cNvSpPr>
                <a:spLocks noChangeShapeType="1"/>
              </p:cNvSpPr>
              <p:nvPr/>
            </p:nvSpPr>
            <p:spPr bwMode="auto">
              <a:xfrm>
                <a:off x="2603500" y="6007100"/>
                <a:ext cx="5603875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228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2286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1"/>
          <p:cNvGrpSpPr>
            <a:grpSpLocks/>
          </p:cNvGrpSpPr>
          <p:nvPr/>
        </p:nvGrpSpPr>
        <p:grpSpPr bwMode="auto">
          <a:xfrm>
            <a:off x="4737100" y="762000"/>
            <a:ext cx="4025900" cy="5518150"/>
            <a:chOff x="2984" y="652"/>
            <a:chExt cx="2536" cy="3476"/>
          </a:xfrm>
        </p:grpSpPr>
        <p:sp>
          <p:nvSpPr>
            <p:cNvPr id="50198" name="Rectangle 11"/>
            <p:cNvSpPr>
              <a:spLocks noChangeArrowheads="1"/>
            </p:cNvSpPr>
            <p:nvPr/>
          </p:nvSpPr>
          <p:spPr bwMode="auto">
            <a:xfrm>
              <a:off x="2984" y="848"/>
              <a:ext cx="2536" cy="3280"/>
            </a:xfrm>
            <a:prstGeom prst="rect">
              <a:avLst/>
            </a:prstGeom>
            <a:solidFill>
              <a:srgbClr val="3366FF">
                <a:alpha val="10001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457200" anchor="ctr"/>
            <a:lstStyle/>
            <a:p>
              <a:pPr>
                <a:defRPr/>
              </a:pPr>
              <a:r>
                <a:rPr lang="en-US" sz="1200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Cloud Layer/Heights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Cloud Ice Water Path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Cloud Liquid Water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Cloud Type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Convective Initiation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Turbulence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Low Cloud and Fog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Enhanced “V”/Overshooting Top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Aircraft Icing Threat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SO2 Detections (Volcanoes)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Visibility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Upward </a:t>
              </a:r>
              <a:r>
                <a:rPr lang="en-US" sz="1200" dirty="0" err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Longwave</a:t>
              </a:r>
              <a:r>
                <a:rPr lang="en-US" sz="1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Radiation (TOA)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Downward </a:t>
              </a:r>
              <a:r>
                <a:rPr lang="en-US" sz="1200" dirty="0" err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Longwave</a:t>
              </a:r>
              <a:r>
                <a:rPr lang="en-US" sz="1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Radiation (SFC)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Upward </a:t>
              </a:r>
              <a:r>
                <a:rPr lang="en-US" sz="1200" dirty="0" err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Longwave</a:t>
              </a:r>
              <a:r>
                <a:rPr lang="en-US" sz="1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Radiation (SFC)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Total Ozone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Aerosol Particle Size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Surface Emissivity</a:t>
              </a:r>
              <a:endParaRPr lang="en-US" sz="1200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r>
                <a:rPr lang="en-US" sz="12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Surface </a:t>
              </a:r>
              <a:r>
                <a:rPr lang="en-US" sz="1200" dirty="0" err="1">
                  <a:solidFill>
                    <a:srgbClr val="0066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Albedo</a:t>
              </a:r>
              <a:endParaRPr lang="en-US" sz="1200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r>
                <a:rPr lang="en-US" sz="12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Vegetation Index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Vegetation Fraction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Flood Standing Water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Rainfall probability and potential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Snow Depth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Ice Cover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Sea &amp; Lake Ice Concentration, Age, Extent, Motion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Ocean Currents, Currents: Offshore</a:t>
              </a:r>
            </a:p>
            <a:p>
              <a:pPr>
                <a:defRPr/>
              </a:pPr>
              <a:endParaRPr lang="en-US" sz="1200" dirty="0"/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3600" y="652"/>
              <a:ext cx="1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OPTION 2 Products</a:t>
              </a:r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 rot="16200000">
              <a:off x="1933" y="2238"/>
              <a:ext cx="23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Advanced Baseline Imager (ABI)</a:t>
              </a:r>
            </a:p>
          </p:txBody>
        </p:sp>
      </p:grpSp>
      <p:grpSp>
        <p:nvGrpSpPr>
          <p:cNvPr id="22534" name="Group 25"/>
          <p:cNvGrpSpPr>
            <a:grpSpLocks/>
          </p:cNvGrpSpPr>
          <p:nvPr/>
        </p:nvGrpSpPr>
        <p:grpSpPr bwMode="auto">
          <a:xfrm>
            <a:off x="534988" y="762000"/>
            <a:ext cx="4037012" cy="5518150"/>
            <a:chOff x="337" y="652"/>
            <a:chExt cx="2543" cy="3476"/>
          </a:xfrm>
        </p:grpSpPr>
        <p:sp>
          <p:nvSpPr>
            <p:cNvPr id="50202" name="Rectangle 10"/>
            <p:cNvSpPr>
              <a:spLocks noChangeArrowheads="1"/>
            </p:cNvSpPr>
            <p:nvPr/>
          </p:nvSpPr>
          <p:spPr bwMode="auto">
            <a:xfrm>
              <a:off x="346" y="842"/>
              <a:ext cx="2534" cy="3286"/>
            </a:xfrm>
            <a:prstGeom prst="rect">
              <a:avLst/>
            </a:prstGeom>
            <a:solidFill>
              <a:srgbClr val="3366FF">
                <a:alpha val="10001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457200" anchor="ctr"/>
            <a:lstStyle/>
            <a:p>
              <a:pP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Clouds and Moisture Imagery (KPP)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Clear Sky Mask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Cloud Top Pressure and Height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Cloud Top Phase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Cloud Top Temperature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Cloud Particle Size Distribution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Cloud Optical Path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Temperature and Moisture Profiles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Total </a:t>
              </a:r>
              <a:r>
                <a:rPr lang="en-US" sz="1200" dirty="0" err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Precipitable</a:t>
              </a:r>
              <a:r>
                <a:rPr lang="en-US" sz="12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Water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Stability Parameters (Lifted Index)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Aerosol Detection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Aerosols Optical Depth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Derived Motion Winds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Hurricane Intensity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r>
                <a:rPr lang="en-US" sz="12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Fire/Hot Spot Characterization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Land and Sea Surface Temperature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Volcanic Ash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Rainfall Rate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Snow Cover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Downward Solar </a:t>
              </a:r>
              <a:r>
                <a:rPr lang="en-US" sz="1200" dirty="0" err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Insolation</a:t>
              </a:r>
              <a:r>
                <a:rPr lang="en-US" sz="1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: Surface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Reflected Solar </a:t>
              </a:r>
              <a:r>
                <a:rPr lang="en-US" sz="1200" dirty="0" err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Insolation</a:t>
              </a:r>
              <a:r>
                <a:rPr lang="en-US" sz="1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: TOA</a:t>
              </a:r>
            </a:p>
            <a:p>
              <a:pPr>
                <a:defRPr/>
              </a:pPr>
              <a:endParaRPr lang="en-US" sz="12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r>
                <a:rPr lang="en-US" sz="1200" dirty="0">
                  <a:solidFill>
                    <a:srgbClr val="CC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Lightning Detection</a:t>
              </a:r>
            </a:p>
          </p:txBody>
        </p:sp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864" y="652"/>
              <a:ext cx="1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BASELINE</a:t>
              </a:r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Products</a:t>
              </a:r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 rot="16200000">
              <a:off x="-716" y="2109"/>
              <a:ext cx="23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Advanced Baseline Imager (ABI)</a:t>
              </a: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 rot="16200000">
              <a:off x="236" y="3680"/>
              <a:ext cx="46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GLM</a:t>
              </a:r>
            </a:p>
          </p:txBody>
        </p:sp>
      </p:grpSp>
      <p:sp>
        <p:nvSpPr>
          <p:cNvPr id="22539" name="Title 1"/>
          <p:cNvSpPr txBox="1">
            <a:spLocks/>
          </p:cNvSpPr>
          <p:nvPr/>
        </p:nvSpPr>
        <p:spPr bwMode="auto">
          <a:xfrm>
            <a:off x="490538" y="41275"/>
            <a:ext cx="8153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Calibri" pitchFamily="34" charset="0"/>
              </a:rPr>
              <a:t>GOES-R Products</a:t>
            </a:r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4038600" y="2286000"/>
            <a:ext cx="4419600" cy="3381375"/>
            <a:chOff x="2544" y="1440"/>
            <a:chExt cx="2784" cy="2130"/>
          </a:xfrm>
        </p:grpSpPr>
        <p:sp>
          <p:nvSpPr>
            <p:cNvPr id="22541" name="AutoShape 41"/>
            <p:cNvSpPr>
              <a:spLocks noChangeArrowheads="1"/>
            </p:cNvSpPr>
            <p:nvPr/>
          </p:nvSpPr>
          <p:spPr bwMode="auto">
            <a:xfrm>
              <a:off x="2544" y="1902"/>
              <a:ext cx="183" cy="114"/>
            </a:xfrm>
            <a:prstGeom prst="leftArrow">
              <a:avLst>
                <a:gd name="adj1" fmla="val 50000"/>
                <a:gd name="adj2" fmla="val 401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AutoShape 42"/>
            <p:cNvSpPr>
              <a:spLocks noChangeArrowheads="1"/>
            </p:cNvSpPr>
            <p:nvPr/>
          </p:nvSpPr>
          <p:spPr bwMode="auto">
            <a:xfrm>
              <a:off x="2544" y="2592"/>
              <a:ext cx="183" cy="114"/>
            </a:xfrm>
            <a:prstGeom prst="leftArrow">
              <a:avLst>
                <a:gd name="adj1" fmla="val 50000"/>
                <a:gd name="adj2" fmla="val 401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AutoShape 43"/>
            <p:cNvSpPr>
              <a:spLocks noChangeArrowheads="1"/>
            </p:cNvSpPr>
            <p:nvPr/>
          </p:nvSpPr>
          <p:spPr bwMode="auto">
            <a:xfrm>
              <a:off x="2544" y="2718"/>
              <a:ext cx="183" cy="114"/>
            </a:xfrm>
            <a:prstGeom prst="leftArrow">
              <a:avLst>
                <a:gd name="adj1" fmla="val 50000"/>
                <a:gd name="adj2" fmla="val 401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AutoShape 44"/>
            <p:cNvSpPr>
              <a:spLocks noChangeArrowheads="1"/>
            </p:cNvSpPr>
            <p:nvPr/>
          </p:nvSpPr>
          <p:spPr bwMode="auto">
            <a:xfrm>
              <a:off x="2544" y="2862"/>
              <a:ext cx="183" cy="114"/>
            </a:xfrm>
            <a:prstGeom prst="leftArrow">
              <a:avLst>
                <a:gd name="adj1" fmla="val 50000"/>
                <a:gd name="adj2" fmla="val 401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AutoShape 45"/>
            <p:cNvSpPr>
              <a:spLocks noChangeArrowheads="1"/>
            </p:cNvSpPr>
            <p:nvPr/>
          </p:nvSpPr>
          <p:spPr bwMode="auto">
            <a:xfrm>
              <a:off x="2544" y="3054"/>
              <a:ext cx="183" cy="114"/>
            </a:xfrm>
            <a:prstGeom prst="leftArrow">
              <a:avLst>
                <a:gd name="adj1" fmla="val 50000"/>
                <a:gd name="adj2" fmla="val 401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AutoShape 46"/>
            <p:cNvSpPr>
              <a:spLocks noChangeArrowheads="1"/>
            </p:cNvSpPr>
            <p:nvPr/>
          </p:nvSpPr>
          <p:spPr bwMode="auto">
            <a:xfrm>
              <a:off x="5136" y="3342"/>
              <a:ext cx="183" cy="114"/>
            </a:xfrm>
            <a:prstGeom prst="leftArrow">
              <a:avLst>
                <a:gd name="adj1" fmla="val 50000"/>
                <a:gd name="adj2" fmla="val 401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AutoShape 47"/>
            <p:cNvSpPr>
              <a:spLocks noChangeArrowheads="1"/>
            </p:cNvSpPr>
            <p:nvPr/>
          </p:nvSpPr>
          <p:spPr bwMode="auto">
            <a:xfrm>
              <a:off x="5145" y="1440"/>
              <a:ext cx="183" cy="114"/>
            </a:xfrm>
            <a:prstGeom prst="leftArrow">
              <a:avLst>
                <a:gd name="adj1" fmla="val 50000"/>
                <a:gd name="adj2" fmla="val 401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AutoShape 48"/>
            <p:cNvSpPr>
              <a:spLocks noChangeArrowheads="1"/>
            </p:cNvSpPr>
            <p:nvPr/>
          </p:nvSpPr>
          <p:spPr bwMode="auto">
            <a:xfrm>
              <a:off x="5136" y="1680"/>
              <a:ext cx="183" cy="114"/>
            </a:xfrm>
            <a:prstGeom prst="leftArrow">
              <a:avLst>
                <a:gd name="adj1" fmla="val 50000"/>
                <a:gd name="adj2" fmla="val 401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AutoShape 49"/>
            <p:cNvSpPr>
              <a:spLocks noChangeArrowheads="1"/>
            </p:cNvSpPr>
            <p:nvPr/>
          </p:nvSpPr>
          <p:spPr bwMode="auto">
            <a:xfrm>
              <a:off x="5136" y="1824"/>
              <a:ext cx="183" cy="114"/>
            </a:xfrm>
            <a:prstGeom prst="leftArrow">
              <a:avLst>
                <a:gd name="adj1" fmla="val 50000"/>
                <a:gd name="adj2" fmla="val 401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AutoShape 50"/>
            <p:cNvSpPr>
              <a:spLocks noChangeArrowheads="1"/>
            </p:cNvSpPr>
            <p:nvPr/>
          </p:nvSpPr>
          <p:spPr bwMode="auto">
            <a:xfrm>
              <a:off x="5136" y="3456"/>
              <a:ext cx="183" cy="114"/>
            </a:xfrm>
            <a:prstGeom prst="leftArrow">
              <a:avLst>
                <a:gd name="adj1" fmla="val 50000"/>
                <a:gd name="adj2" fmla="val 401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AutoShape 51"/>
            <p:cNvSpPr>
              <a:spLocks noChangeArrowheads="1"/>
            </p:cNvSpPr>
            <p:nvPr/>
          </p:nvSpPr>
          <p:spPr bwMode="auto">
            <a:xfrm>
              <a:off x="2544" y="2142"/>
              <a:ext cx="183" cy="114"/>
            </a:xfrm>
            <a:prstGeom prst="leftArrow">
              <a:avLst>
                <a:gd name="adj1" fmla="val 50000"/>
                <a:gd name="adj2" fmla="val 401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AutoShape 52"/>
            <p:cNvSpPr>
              <a:spLocks noChangeArrowheads="1"/>
            </p:cNvSpPr>
            <p:nvPr/>
          </p:nvSpPr>
          <p:spPr bwMode="auto">
            <a:xfrm>
              <a:off x="2553" y="2286"/>
              <a:ext cx="183" cy="114"/>
            </a:xfrm>
            <a:prstGeom prst="leftArrow">
              <a:avLst>
                <a:gd name="adj1" fmla="val 50000"/>
                <a:gd name="adj2" fmla="val 401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6934200" y="441325"/>
            <a:ext cx="2384425" cy="244475"/>
            <a:chOff x="4368" y="278"/>
            <a:chExt cx="1502" cy="154"/>
          </a:xfrm>
        </p:grpSpPr>
        <p:sp>
          <p:nvSpPr>
            <p:cNvPr id="22554" name="Text Box 58"/>
            <p:cNvSpPr txBox="1">
              <a:spLocks noChangeArrowheads="1"/>
            </p:cNvSpPr>
            <p:nvPr/>
          </p:nvSpPr>
          <p:spPr bwMode="auto">
            <a:xfrm>
              <a:off x="4560" y="278"/>
              <a:ext cx="13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/>
                <a:t>SPoRT Alaska interests</a:t>
              </a:r>
            </a:p>
          </p:txBody>
        </p:sp>
        <p:sp>
          <p:nvSpPr>
            <p:cNvPr id="22555" name="AutoShape 59"/>
            <p:cNvSpPr>
              <a:spLocks noChangeArrowheads="1"/>
            </p:cNvSpPr>
            <p:nvPr/>
          </p:nvSpPr>
          <p:spPr bwMode="auto">
            <a:xfrm>
              <a:off x="4368" y="288"/>
              <a:ext cx="183" cy="114"/>
            </a:xfrm>
            <a:prstGeom prst="leftArrow">
              <a:avLst>
                <a:gd name="adj1" fmla="val 50000"/>
                <a:gd name="adj2" fmla="val 401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255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59" name="Group 11"/>
            <p:cNvGrpSpPr>
              <a:grpSpLocks/>
            </p:cNvGrpSpPr>
            <p:nvPr/>
          </p:nvGrpSpPr>
          <p:grpSpPr bwMode="auto">
            <a:xfrm>
              <a:off x="2286000" y="6526213"/>
              <a:ext cx="5784850" cy="179387"/>
              <a:chOff x="2514600" y="5916613"/>
              <a:chExt cx="5784850" cy="179387"/>
            </a:xfrm>
          </p:grpSpPr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>
                <a:off x="2697163" y="5916613"/>
                <a:ext cx="5602287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" name="Line 14"/>
              <p:cNvSpPr>
                <a:spLocks noChangeShapeType="1"/>
              </p:cNvSpPr>
              <p:nvPr/>
            </p:nvSpPr>
            <p:spPr bwMode="auto">
              <a:xfrm>
                <a:off x="2603500" y="6007100"/>
                <a:ext cx="5603875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228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" name="Text Box 16"/>
            <p:cNvSpPr txBox="1">
              <a:spLocks noChangeArrowheads="1"/>
            </p:cNvSpPr>
            <p:nvPr/>
          </p:nvSpPr>
          <p:spPr bwMode="auto">
            <a:xfrm>
              <a:off x="2286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1372</Words>
  <Application>Microsoft Office PowerPoint</Application>
  <PresentationFormat>On-screen Show (4:3)</PresentationFormat>
  <Paragraphs>196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Geostationary Operational Environmental Satellite R- Series  GOES-R Proving Ground </vt:lpstr>
      <vt:lpstr>Proving Ground Mission Statement</vt:lpstr>
      <vt:lpstr>Products to be Demonstrated</vt:lpstr>
      <vt:lpstr>Key Components of Proving Ground</vt:lpstr>
      <vt:lpstr>Proving Ground Participants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NOAA’s National Weather Service Alaska Region </vt:lpstr>
    </vt:vector>
  </TitlesOfParts>
  <Company>Alaska Region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Ray.Moore</dc:creator>
  <cp:lastModifiedBy>Owner</cp:lastModifiedBy>
  <cp:revision>40</cp:revision>
  <dcterms:created xsi:type="dcterms:W3CDTF">2010-11-09T18:51:07Z</dcterms:created>
  <dcterms:modified xsi:type="dcterms:W3CDTF">2010-12-06T13:34:20Z</dcterms:modified>
</cp:coreProperties>
</file>