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4" r:id="rId3"/>
    <p:sldId id="266" r:id="rId4"/>
    <p:sldId id="259" r:id="rId5"/>
    <p:sldId id="260" r:id="rId6"/>
    <p:sldId id="261" r:id="rId7"/>
    <p:sldId id="270" r:id="rId8"/>
    <p:sldId id="262" r:id="rId9"/>
    <p:sldId id="268" r:id="rId10"/>
    <p:sldId id="269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24" autoAdjust="0"/>
    <p:restoredTop sz="94660"/>
  </p:normalViewPr>
  <p:slideViewPr>
    <p:cSldViewPr>
      <p:cViewPr>
        <p:scale>
          <a:sx n="55" d="100"/>
          <a:sy n="55" d="100"/>
        </p:scale>
        <p:origin x="-30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286156-5A92-4352-8500-68195C2E468F}" type="datetimeFigureOut">
              <a:rPr lang="en-US" smtClean="0"/>
              <a:pPr/>
              <a:t>12/7/2010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4EEB51-E1AC-4091-BF18-848687029C2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4EEB51-E1AC-4091-BF18-848687029C2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4EEB51-E1AC-4091-BF18-848687029C2F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4EEB51-E1AC-4091-BF18-848687029C2F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4EEB51-E1AC-4091-BF18-848687029C2F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4EEB51-E1AC-4091-BF18-848687029C2F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4EEB51-E1AC-4091-BF18-848687029C2F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4EEB51-E1AC-4091-BF18-848687029C2F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4EEB51-E1AC-4091-BF18-848687029C2F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4EEB51-E1AC-4091-BF18-848687029C2F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4EEB51-E1AC-4091-BF18-848687029C2F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34FEA-6983-412C-BCE3-03F34A094140}" type="datetimeFigureOut">
              <a:rPr lang="en-US" smtClean="0"/>
              <a:pPr/>
              <a:t>12/7/2010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CCA15-4E4D-4789-959B-2C01CC71E8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34FEA-6983-412C-BCE3-03F34A094140}" type="datetimeFigureOut">
              <a:rPr lang="en-US" smtClean="0"/>
              <a:pPr/>
              <a:t>12/7/2010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CCA15-4E4D-4789-959B-2C01CC71E8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34FEA-6983-412C-BCE3-03F34A094140}" type="datetimeFigureOut">
              <a:rPr lang="en-US" smtClean="0"/>
              <a:pPr/>
              <a:t>12/7/2010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CCA15-4E4D-4789-959B-2C01CC71E8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34FEA-6983-412C-BCE3-03F34A094140}" type="datetimeFigureOut">
              <a:rPr lang="en-US" smtClean="0"/>
              <a:pPr/>
              <a:t>12/7/2010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CCA15-4E4D-4789-959B-2C01CC71E8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34FEA-6983-412C-BCE3-03F34A094140}" type="datetimeFigureOut">
              <a:rPr lang="en-US" smtClean="0"/>
              <a:pPr/>
              <a:t>12/7/2010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CCA15-4E4D-4789-959B-2C01CC71E8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34FEA-6983-412C-BCE3-03F34A094140}" type="datetimeFigureOut">
              <a:rPr lang="en-US" smtClean="0"/>
              <a:pPr/>
              <a:t>12/7/2010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CCA15-4E4D-4789-959B-2C01CC71E8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34FEA-6983-412C-BCE3-03F34A094140}" type="datetimeFigureOut">
              <a:rPr lang="en-US" smtClean="0"/>
              <a:pPr/>
              <a:t>12/7/2010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CCA15-4E4D-4789-959B-2C01CC71E8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34FEA-6983-412C-BCE3-03F34A094140}" type="datetimeFigureOut">
              <a:rPr lang="en-US" smtClean="0"/>
              <a:pPr/>
              <a:t>12/7/2010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CCA15-4E4D-4789-959B-2C01CC71E8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34FEA-6983-412C-BCE3-03F34A094140}" type="datetimeFigureOut">
              <a:rPr lang="en-US" smtClean="0"/>
              <a:pPr/>
              <a:t>12/7/2010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CCA15-4E4D-4789-959B-2C01CC71E8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34FEA-6983-412C-BCE3-03F34A094140}" type="datetimeFigureOut">
              <a:rPr lang="en-US" smtClean="0"/>
              <a:pPr/>
              <a:t>12/7/2010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CCA15-4E4D-4789-959B-2C01CC71E8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34FEA-6983-412C-BCE3-03F34A094140}" type="datetimeFigureOut">
              <a:rPr lang="en-US" smtClean="0"/>
              <a:pPr/>
              <a:t>12/7/2010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CCA15-4E4D-4789-959B-2C01CC71E8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E34FEA-6983-412C-BCE3-03F34A094140}" type="datetimeFigureOut">
              <a:rPr lang="en-US" smtClean="0"/>
              <a:pPr/>
              <a:t>12/7/2010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1CCA15-4E4D-4789-959B-2C01CC71E81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PCW </a:t>
            </a:r>
            <a:r>
              <a:rPr lang="en-US" dirty="0" smtClean="0"/>
              <a:t>Workshop Outcomes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Recommendations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Letter of support for PCW mission from NOAA</a:t>
            </a:r>
          </a:p>
          <a:p>
            <a:pPr lvl="1"/>
            <a:r>
              <a:rPr lang="en-US" dirty="0" smtClean="0"/>
              <a:t> </a:t>
            </a:r>
            <a:r>
              <a:rPr lang="en-US" sz="2400" dirty="0" smtClean="0"/>
              <a:t>To Canadian Space Agency and Environment Canada</a:t>
            </a:r>
            <a:endParaRPr lang="en-US" dirty="0" smtClean="0"/>
          </a:p>
          <a:p>
            <a:r>
              <a:rPr lang="en-US" dirty="0" smtClean="0"/>
              <a:t>Explore and scope areas of cooperation</a:t>
            </a:r>
          </a:p>
          <a:p>
            <a:pPr lvl="1"/>
            <a:r>
              <a:rPr lang="en-US" sz="2400" dirty="0" smtClean="0"/>
              <a:t>Report back in 3-4 months on progress</a:t>
            </a:r>
          </a:p>
          <a:p>
            <a:pPr lvl="2"/>
            <a:r>
              <a:rPr lang="en-US" sz="2000" dirty="0" smtClean="0"/>
              <a:t>r</a:t>
            </a:r>
            <a:r>
              <a:rPr lang="en-US" sz="2000" dirty="0" smtClean="0"/>
              <a:t>ecommended activities</a:t>
            </a:r>
          </a:p>
          <a:p>
            <a:pPr lvl="2"/>
            <a:r>
              <a:rPr lang="en-US" sz="2000" dirty="0" smtClean="0"/>
              <a:t>mechanisms for cooperation</a:t>
            </a:r>
          </a:p>
          <a:p>
            <a:pPr lvl="1"/>
            <a:r>
              <a:rPr lang="en-US" dirty="0" smtClean="0"/>
              <a:t>Specific focus on instrument opportunities</a:t>
            </a:r>
          </a:p>
          <a:p>
            <a:pPr lvl="2"/>
            <a:r>
              <a:rPr lang="en-US" sz="2000" dirty="0" smtClean="0"/>
              <a:t>a</a:t>
            </a:r>
            <a:r>
              <a:rPr lang="en-US" sz="2000" dirty="0" smtClean="0"/>
              <a:t>dvanced imager, space weather</a:t>
            </a:r>
          </a:p>
          <a:p>
            <a:pPr lvl="1"/>
            <a:r>
              <a:rPr lang="en-US" sz="2400" dirty="0" smtClean="0"/>
              <a:t>Create PCW management committee (?)</a:t>
            </a:r>
            <a:r>
              <a:rPr lang="en-US" sz="2400" dirty="0" smtClean="0"/>
              <a:t> </a:t>
            </a:r>
            <a:endParaRPr lang="en-US" sz="2400" dirty="0" smtClean="0"/>
          </a:p>
          <a:p>
            <a:r>
              <a:rPr lang="en-US" dirty="0" smtClean="0"/>
              <a:t>Develop </a:t>
            </a:r>
            <a:r>
              <a:rPr lang="en-US" dirty="0" smtClean="0"/>
              <a:t>action plan for PCW collaboration</a:t>
            </a:r>
          </a:p>
          <a:p>
            <a:pPr lvl="1"/>
            <a:endParaRPr lang="en-US" sz="2400" dirty="0" smtClean="0"/>
          </a:p>
          <a:p>
            <a:pPr lvl="1"/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en-US" dirty="0" smtClean="0"/>
              <a:t>Observations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486400"/>
          </a:xfrm>
        </p:spPr>
        <p:txBody>
          <a:bodyPr>
            <a:normAutofit fontScale="40000" lnSpcReduction="20000"/>
          </a:bodyPr>
          <a:lstStyle/>
          <a:p>
            <a:pPr marL="342900" lvl="1" indent="-342900">
              <a:buFont typeface="Arial" pitchFamily="34" charset="0"/>
              <a:buChar char="•"/>
            </a:pPr>
            <a:r>
              <a:rPr lang="en-US" sz="5500" dirty="0" smtClean="0"/>
              <a:t>Broad support for PCW mission concept </a:t>
            </a:r>
          </a:p>
          <a:p>
            <a:pPr marL="742950" lvl="2" indent="-342900">
              <a:buFont typeface="Calibri" pitchFamily="34" charset="0"/>
              <a:buChar char="–"/>
            </a:pPr>
            <a:r>
              <a:rPr lang="en-US" sz="4000" dirty="0" smtClean="0"/>
              <a:t>Weather, Climate and Space Weather applications</a:t>
            </a:r>
          </a:p>
          <a:p>
            <a:pPr marL="742950" lvl="2" indent="-342900">
              <a:buFont typeface="Calibri" pitchFamily="34" charset="0"/>
              <a:buChar char="–"/>
            </a:pPr>
            <a:r>
              <a:rPr lang="en-US" sz="4000" dirty="0" smtClean="0"/>
              <a:t>Extends GOES-R to the Poles </a:t>
            </a:r>
          </a:p>
          <a:p>
            <a:pPr marL="742950" lvl="2" indent="-342900">
              <a:buFont typeface="Calibri" pitchFamily="34" charset="0"/>
              <a:buChar char="–"/>
            </a:pPr>
            <a:r>
              <a:rPr lang="en-US" sz="4000" dirty="0" smtClean="0"/>
              <a:t>PCW can meet unfulfilled </a:t>
            </a:r>
            <a:r>
              <a:rPr lang="en-US" sz="4000" dirty="0" smtClean="0"/>
              <a:t>needs and </a:t>
            </a:r>
            <a:r>
              <a:rPr lang="en-US" sz="4000" dirty="0" smtClean="0"/>
              <a:t>requirements</a:t>
            </a:r>
          </a:p>
          <a:p>
            <a:pPr marL="742950" lvl="2" indent="-342900">
              <a:buFont typeface="Calibri" pitchFamily="34" charset="0"/>
              <a:buChar char="–"/>
            </a:pPr>
            <a:r>
              <a:rPr lang="en-US" sz="4000" dirty="0" smtClean="0"/>
              <a:t>Consistent with Canadian, NOAA and WMO vision and strategic priorities</a:t>
            </a:r>
          </a:p>
          <a:p>
            <a:pPr marL="342900" lvl="1" indent="-342900">
              <a:buFont typeface="Calibri" pitchFamily="34" charset="0"/>
              <a:buChar char="–"/>
            </a:pPr>
            <a:endParaRPr lang="en-US" sz="4400" dirty="0" smtClean="0"/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5600" dirty="0" smtClean="0"/>
              <a:t>Opportunity to build on US Canada Cooperation</a:t>
            </a:r>
          </a:p>
          <a:p>
            <a:pPr marL="742950" lvl="2" indent="-342900">
              <a:buFont typeface="Calibri" pitchFamily="34" charset="0"/>
              <a:buChar char="–"/>
            </a:pPr>
            <a:r>
              <a:rPr lang="en-US" sz="4800" dirty="0" smtClean="0"/>
              <a:t>Supports the GEO &amp; GEOSS  </a:t>
            </a:r>
            <a:r>
              <a:rPr lang="en-US" sz="4800" dirty="0" smtClean="0"/>
              <a:t>concept</a:t>
            </a:r>
          </a:p>
          <a:p>
            <a:pPr marL="742950" lvl="2" indent="-342900">
              <a:buFont typeface="Calibri" pitchFamily="34" charset="0"/>
              <a:buChar char="–"/>
            </a:pPr>
            <a:r>
              <a:rPr lang="en-US" sz="4800" dirty="0" err="1" smtClean="0"/>
              <a:t>Complementarity</a:t>
            </a:r>
            <a:r>
              <a:rPr lang="en-US" sz="4800" dirty="0" smtClean="0"/>
              <a:t> between LEO, GEO, and HEO recognized </a:t>
            </a:r>
            <a:endParaRPr lang="en-US" sz="4800" dirty="0" smtClean="0"/>
          </a:p>
          <a:p>
            <a:pPr marL="742950" lvl="2" indent="-342900">
              <a:buFont typeface="Calibri" pitchFamily="34" charset="0"/>
              <a:buChar char="–"/>
            </a:pPr>
            <a:r>
              <a:rPr lang="en-US" sz="4800" dirty="0" smtClean="0"/>
              <a:t>Common algorithms, ground architecture and instruments</a:t>
            </a:r>
            <a:endParaRPr lang="en-US" sz="4800" dirty="0" smtClean="0"/>
          </a:p>
          <a:p>
            <a:pPr marL="742950" lvl="2" indent="-342900"/>
            <a:endParaRPr lang="en-US" sz="4000" dirty="0" smtClean="0"/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5500" dirty="0" smtClean="0"/>
              <a:t>Many areas of potential collaboration</a:t>
            </a:r>
          </a:p>
          <a:p>
            <a:pPr lvl="1"/>
            <a:r>
              <a:rPr lang="en-US" sz="4000" dirty="0" smtClean="0"/>
              <a:t>Validation of NOAA requirements addressed by PCW</a:t>
            </a:r>
          </a:p>
          <a:p>
            <a:pPr lvl="1"/>
            <a:r>
              <a:rPr lang="en-US" sz="4000" dirty="0" smtClean="0"/>
              <a:t>Collaboration in development  of advanced imager</a:t>
            </a:r>
          </a:p>
          <a:p>
            <a:pPr lvl="1"/>
            <a:r>
              <a:rPr lang="en-US" sz="4000" dirty="0" smtClean="0"/>
              <a:t>Calibration </a:t>
            </a:r>
            <a:r>
              <a:rPr lang="en-US" sz="4000" dirty="0" smtClean="0"/>
              <a:t>/ validation</a:t>
            </a:r>
          </a:p>
          <a:p>
            <a:pPr lvl="1"/>
            <a:r>
              <a:rPr lang="en-US" sz="4000" dirty="0" smtClean="0"/>
              <a:t>Algorithm development</a:t>
            </a:r>
          </a:p>
          <a:p>
            <a:pPr lvl="1"/>
            <a:r>
              <a:rPr lang="en-US" sz="4000" dirty="0" smtClean="0"/>
              <a:t>Operational implementation of algorithms</a:t>
            </a:r>
          </a:p>
          <a:p>
            <a:pPr lvl="1"/>
            <a:r>
              <a:rPr lang="en-US" sz="4000" dirty="0" smtClean="0"/>
              <a:t>Ground system architecture</a:t>
            </a:r>
          </a:p>
          <a:p>
            <a:pPr lvl="1"/>
            <a:r>
              <a:rPr lang="en-US" sz="4000" dirty="0" smtClean="0"/>
              <a:t>Data and product </a:t>
            </a:r>
            <a:r>
              <a:rPr lang="en-US" sz="4000" dirty="0" smtClean="0"/>
              <a:t>dissemination</a:t>
            </a:r>
          </a:p>
          <a:p>
            <a:pPr lvl="1"/>
            <a:r>
              <a:rPr lang="en-US" sz="4000" dirty="0" smtClean="0"/>
              <a:t>User Readiness (NWP)</a:t>
            </a:r>
            <a:endParaRPr lang="en-US" sz="160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en-US" dirty="0" smtClean="0"/>
              <a:t>Observations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257800"/>
          </a:xfrm>
        </p:spPr>
        <p:txBody>
          <a:bodyPr>
            <a:normAutofit/>
          </a:bodyPr>
          <a:lstStyle/>
          <a:p>
            <a:pPr lvl="1">
              <a:buNone/>
            </a:pPr>
            <a:endParaRPr lang="en-US" sz="2000" dirty="0" smtClean="0"/>
          </a:p>
          <a:p>
            <a:r>
              <a:rPr lang="en-US" sz="2000" dirty="0" smtClean="0"/>
              <a:t>ABI  compatible imager will maximize benefits of collaboration and reduces mission risk </a:t>
            </a:r>
          </a:p>
          <a:p>
            <a:pPr lvl="1"/>
            <a:r>
              <a:rPr lang="en-US" sz="2000" dirty="0" smtClean="0"/>
              <a:t>Reuse of algorithms , calibration, facilities,</a:t>
            </a:r>
          </a:p>
          <a:p>
            <a:pPr lvl="1"/>
            <a:r>
              <a:rPr lang="en-US" sz="2000" dirty="0" smtClean="0"/>
              <a:t>Maturity of  technology, algorithms, products,</a:t>
            </a:r>
          </a:p>
          <a:p>
            <a:pPr lvl="1"/>
            <a:r>
              <a:rPr lang="en-US" sz="2000" dirty="0" smtClean="0"/>
              <a:t>Reduces  NOAA effort to exploit PCW</a:t>
            </a:r>
          </a:p>
          <a:p>
            <a:pPr marL="742950" lvl="2" indent="-342900">
              <a:buNone/>
            </a:pPr>
            <a:endParaRPr lang="en-US" sz="2000" dirty="0" smtClean="0"/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2000" dirty="0" smtClean="0"/>
              <a:t>Synergy between PCW and RADARSAT missions identified</a:t>
            </a:r>
          </a:p>
          <a:p>
            <a:pPr marL="742950" lvl="2" indent="-342900"/>
            <a:r>
              <a:rPr lang="en-US" sz="2000" dirty="0" smtClean="0"/>
              <a:t>Opportunities for  broader cooperation</a:t>
            </a:r>
          </a:p>
          <a:p>
            <a:pPr marL="742950" lvl="2" indent="-342900"/>
            <a:endParaRPr lang="en-US" sz="2000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Mission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371600"/>
            <a:ext cx="8229600" cy="52578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Cost Drivers</a:t>
            </a:r>
          </a:p>
          <a:p>
            <a:pPr lvl="1"/>
            <a:r>
              <a:rPr lang="en-US" dirty="0" smtClean="0"/>
              <a:t>Launch</a:t>
            </a:r>
          </a:p>
          <a:p>
            <a:pPr lvl="1"/>
            <a:r>
              <a:rPr lang="en-US" dirty="0" smtClean="0"/>
              <a:t>Meteorological Payload</a:t>
            </a:r>
          </a:p>
          <a:p>
            <a:endParaRPr lang="en-US" dirty="0" smtClean="0"/>
          </a:p>
          <a:p>
            <a:r>
              <a:rPr lang="en-US" dirty="0" smtClean="0"/>
              <a:t>Schedule Drivers</a:t>
            </a:r>
          </a:p>
          <a:p>
            <a:pPr lvl="1"/>
            <a:r>
              <a:rPr lang="en-US" dirty="0" smtClean="0"/>
              <a:t>Meteorological Payload</a:t>
            </a:r>
          </a:p>
          <a:p>
            <a:pPr lvl="2"/>
            <a:r>
              <a:rPr lang="en-US" dirty="0" smtClean="0"/>
              <a:t>Long lead items</a:t>
            </a:r>
          </a:p>
          <a:p>
            <a:pPr lvl="2"/>
            <a:r>
              <a:rPr lang="en-US" dirty="0" smtClean="0"/>
              <a:t>Non-recurring Engineering (instrument development)</a:t>
            </a:r>
          </a:p>
          <a:p>
            <a:pPr lvl="2"/>
            <a:r>
              <a:rPr lang="en-US" dirty="0" smtClean="0"/>
              <a:t>Lack of expertise in Canada</a:t>
            </a:r>
          </a:p>
          <a:p>
            <a:endParaRPr lang="en-US" dirty="0" smtClean="0"/>
          </a:p>
          <a:p>
            <a:r>
              <a:rPr lang="en-US" dirty="0" smtClean="0"/>
              <a:t>Risk Drivers</a:t>
            </a:r>
          </a:p>
          <a:p>
            <a:pPr lvl="1"/>
            <a:r>
              <a:rPr lang="en-US" dirty="0" smtClean="0"/>
              <a:t>Meteorological Payload</a:t>
            </a:r>
          </a:p>
          <a:p>
            <a:pPr lvl="2"/>
            <a:r>
              <a:rPr lang="en-US" dirty="0" smtClean="0"/>
              <a:t>Technical uncertainties – maturity of technology</a:t>
            </a:r>
            <a:endParaRPr lang="en-US" dirty="0" smtClean="0"/>
          </a:p>
          <a:p>
            <a:pPr lvl="2"/>
            <a:r>
              <a:rPr lang="en-US" dirty="0" smtClean="0"/>
              <a:t>Lack of expertise in Canada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Suggested Way Forward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229600" cy="5562600"/>
          </a:xfrm>
        </p:spPr>
        <p:txBody>
          <a:bodyPr>
            <a:normAutofit fontScale="47500" lnSpcReduction="20000"/>
          </a:bodyPr>
          <a:lstStyle/>
          <a:p>
            <a:r>
              <a:rPr lang="en-US" sz="3400" b="1" dirty="0" smtClean="0"/>
              <a:t>Dealing with Schedule and Risk</a:t>
            </a:r>
          </a:p>
          <a:p>
            <a:pPr lvl="1">
              <a:lnSpc>
                <a:spcPct val="120000"/>
              </a:lnSpc>
              <a:spcAft>
                <a:spcPts val="600"/>
              </a:spcAft>
            </a:pPr>
            <a:r>
              <a:rPr lang="en-US" sz="3700" dirty="0" smtClean="0"/>
              <a:t>Least risk uses ABI, because of its maturity</a:t>
            </a:r>
          </a:p>
          <a:p>
            <a:pPr lvl="1">
              <a:lnSpc>
                <a:spcPct val="120000"/>
              </a:lnSpc>
              <a:spcAft>
                <a:spcPts val="600"/>
              </a:spcAft>
            </a:pPr>
            <a:r>
              <a:rPr lang="en-US" sz="3700" dirty="0" smtClean="0"/>
              <a:t>Canadian access to ABI restricted by industrial policy which dictates Canadian content</a:t>
            </a:r>
          </a:p>
          <a:p>
            <a:pPr lvl="1">
              <a:lnSpc>
                <a:spcPct val="120000"/>
              </a:lnSpc>
              <a:spcAft>
                <a:spcPts val="600"/>
              </a:spcAft>
            </a:pPr>
            <a:r>
              <a:rPr lang="en-US" sz="3700" dirty="0" smtClean="0"/>
              <a:t>Content does not apply in the case of contribution of international partner </a:t>
            </a:r>
          </a:p>
          <a:p>
            <a:pPr lvl="1">
              <a:lnSpc>
                <a:spcPct val="120000"/>
              </a:lnSpc>
              <a:spcAft>
                <a:spcPts val="600"/>
              </a:spcAft>
            </a:pPr>
            <a:r>
              <a:rPr lang="en-US" sz="3700" dirty="0" smtClean="0"/>
              <a:t>Access to ABI instrument or its major sub-systems through Int’l partnership (e.g. Canada US partnership) will have greatest impact on PCW</a:t>
            </a:r>
          </a:p>
          <a:p>
            <a:pPr lvl="1">
              <a:lnSpc>
                <a:spcPct val="120000"/>
              </a:lnSpc>
              <a:spcAft>
                <a:spcPts val="600"/>
              </a:spcAft>
            </a:pPr>
            <a:r>
              <a:rPr lang="en-US" sz="3700" dirty="0" smtClean="0"/>
              <a:t>Access to advanced imager sub-systems , if  the ABI instrument is not selected</a:t>
            </a:r>
          </a:p>
          <a:p>
            <a:pPr lvl="2">
              <a:lnSpc>
                <a:spcPct val="120000"/>
              </a:lnSpc>
              <a:spcAft>
                <a:spcPts val="600"/>
              </a:spcAft>
            </a:pPr>
            <a:r>
              <a:rPr lang="en-US" sz="3400" dirty="0" smtClean="0"/>
              <a:t>Scanning mirror assembly</a:t>
            </a:r>
          </a:p>
          <a:p>
            <a:pPr lvl="2">
              <a:lnSpc>
                <a:spcPct val="120000"/>
              </a:lnSpc>
              <a:spcAft>
                <a:spcPts val="600"/>
              </a:spcAft>
            </a:pPr>
            <a:r>
              <a:rPr lang="en-US" sz="3400" dirty="0" smtClean="0"/>
              <a:t>Focal plane array  modules</a:t>
            </a:r>
          </a:p>
          <a:p>
            <a:pPr lvl="2">
              <a:lnSpc>
                <a:spcPct val="120000"/>
              </a:lnSpc>
              <a:spcAft>
                <a:spcPts val="600"/>
              </a:spcAft>
            </a:pPr>
            <a:r>
              <a:rPr lang="en-US" sz="3400" dirty="0" err="1" smtClean="0"/>
              <a:t>Cryo</a:t>
            </a:r>
            <a:r>
              <a:rPr lang="en-US" sz="3400" dirty="0" smtClean="0"/>
              <a:t>-coolers  </a:t>
            </a:r>
            <a:endParaRPr lang="en-US" sz="3400" dirty="0" smtClean="0"/>
          </a:p>
          <a:p>
            <a:pPr lvl="1">
              <a:lnSpc>
                <a:spcPct val="120000"/>
              </a:lnSpc>
              <a:spcAft>
                <a:spcPts val="600"/>
              </a:spcAft>
            </a:pPr>
            <a:r>
              <a:rPr lang="en-US" sz="3700" dirty="0" smtClean="0"/>
              <a:t>NOAA would explore options for mission capabilities / contributions</a:t>
            </a:r>
            <a:endParaRPr lang="en-US" sz="3500" dirty="0" smtClean="0"/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Suggested Way Forward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sz="3700" b="1" dirty="0" smtClean="0"/>
              <a:t>Options to Explore</a:t>
            </a:r>
          </a:p>
          <a:p>
            <a:pPr lvl="1">
              <a:lnSpc>
                <a:spcPct val="120000"/>
              </a:lnSpc>
              <a:spcAft>
                <a:spcPts val="600"/>
              </a:spcAft>
            </a:pPr>
            <a:r>
              <a:rPr lang="en-US" sz="3400" dirty="0" smtClean="0"/>
              <a:t>NOAA to consult with other US agencies  (e.g., NASA, </a:t>
            </a:r>
            <a:r>
              <a:rPr lang="en-US" sz="3400" dirty="0" err="1" smtClean="0"/>
              <a:t>DoD</a:t>
            </a:r>
            <a:r>
              <a:rPr lang="en-US" sz="3400" dirty="0" smtClean="0"/>
              <a:t>, USGS, …..)</a:t>
            </a:r>
          </a:p>
          <a:p>
            <a:pPr lvl="1">
              <a:lnSpc>
                <a:spcPct val="120000"/>
              </a:lnSpc>
              <a:spcAft>
                <a:spcPts val="600"/>
              </a:spcAft>
            </a:pPr>
            <a:r>
              <a:rPr lang="en-US" sz="3400" dirty="0" smtClean="0"/>
              <a:t>Trade ABI  for FTS sounder  (building on complementary strengths of Canada and US)</a:t>
            </a:r>
          </a:p>
          <a:p>
            <a:pPr lvl="2">
              <a:lnSpc>
                <a:spcPct val="120000"/>
              </a:lnSpc>
              <a:spcAft>
                <a:spcPts val="600"/>
              </a:spcAft>
            </a:pPr>
            <a:r>
              <a:rPr lang="en-US" sz="3100" dirty="0" smtClean="0"/>
              <a:t>Canada to provide spec for FTS  instrument</a:t>
            </a:r>
          </a:p>
          <a:p>
            <a:pPr lvl="1">
              <a:lnSpc>
                <a:spcPct val="120000"/>
              </a:lnSpc>
              <a:spcAft>
                <a:spcPts val="600"/>
              </a:spcAft>
            </a:pPr>
            <a:r>
              <a:rPr lang="en-US" sz="3400" dirty="0" smtClean="0"/>
              <a:t>Trade of ABI for </a:t>
            </a:r>
            <a:r>
              <a:rPr lang="en-US" sz="3400" dirty="0" err="1" smtClean="0"/>
              <a:t>RadarSat</a:t>
            </a:r>
            <a:r>
              <a:rPr lang="en-US" sz="3400" dirty="0" smtClean="0"/>
              <a:t> Constellation data / order desk</a:t>
            </a:r>
          </a:p>
          <a:p>
            <a:pPr lvl="1">
              <a:lnSpc>
                <a:spcPct val="120000"/>
              </a:lnSpc>
              <a:spcAft>
                <a:spcPts val="600"/>
              </a:spcAft>
            </a:pPr>
            <a:r>
              <a:rPr lang="en-US" sz="3400" dirty="0" smtClean="0"/>
              <a:t>Trade of ABI  for access to the future Canadian Northern ground </a:t>
            </a:r>
            <a:r>
              <a:rPr lang="en-US" sz="3400" dirty="0" smtClean="0"/>
              <a:t>stations</a:t>
            </a:r>
          </a:p>
          <a:p>
            <a:pPr lvl="1">
              <a:lnSpc>
                <a:spcPct val="120000"/>
              </a:lnSpc>
              <a:spcAft>
                <a:spcPts val="600"/>
              </a:spcAft>
            </a:pPr>
            <a:r>
              <a:rPr lang="en-US" sz="3400" dirty="0" smtClean="0"/>
              <a:t>Investigate UV monitoring instrument for space weather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Mission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371600"/>
            <a:ext cx="8229600" cy="52578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Product development and distribution</a:t>
            </a:r>
          </a:p>
          <a:p>
            <a:pPr lvl="1"/>
            <a:r>
              <a:rPr lang="en-US" sz="2000" dirty="0" smtClean="0"/>
              <a:t>Calibration / validation</a:t>
            </a:r>
          </a:p>
          <a:p>
            <a:pPr lvl="1"/>
            <a:r>
              <a:rPr lang="en-US" sz="2000" dirty="0" smtClean="0"/>
              <a:t>Algorithm development</a:t>
            </a:r>
          </a:p>
          <a:p>
            <a:pPr lvl="1"/>
            <a:r>
              <a:rPr lang="en-US" sz="2000" dirty="0" smtClean="0"/>
              <a:t>Operational implementation of algorithms</a:t>
            </a:r>
          </a:p>
          <a:p>
            <a:pPr lvl="1"/>
            <a:r>
              <a:rPr lang="en-US" sz="2000" dirty="0" smtClean="0"/>
              <a:t>Ground system architecture</a:t>
            </a:r>
          </a:p>
          <a:p>
            <a:pPr lvl="1"/>
            <a:r>
              <a:rPr lang="en-US" sz="2000" dirty="0" smtClean="0"/>
              <a:t>Data and product dissemination</a:t>
            </a:r>
          </a:p>
          <a:p>
            <a:endParaRPr lang="en-US" sz="2400" dirty="0" smtClean="0"/>
          </a:p>
          <a:p>
            <a:r>
              <a:rPr lang="en-US" sz="2400" dirty="0" smtClean="0"/>
              <a:t>Backup spacecraft control  and data reception</a:t>
            </a:r>
          </a:p>
          <a:p>
            <a:endParaRPr lang="en-US" sz="2400" dirty="0" smtClean="0"/>
          </a:p>
          <a:p>
            <a:r>
              <a:rPr lang="en-US" sz="2400" dirty="0" smtClean="0"/>
              <a:t>Definition of enhanced mission - beyond core mission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Collaborative Opportunities</a:t>
            </a:r>
            <a:br>
              <a:rPr lang="en-US" dirty="0" smtClean="0"/>
            </a:br>
            <a:r>
              <a:rPr lang="en-US" dirty="0" smtClean="0"/>
              <a:t>(details)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229600" cy="5334000"/>
          </a:xfrm>
        </p:spPr>
        <p:txBody>
          <a:bodyPr>
            <a:normAutofit fontScale="70000" lnSpcReduction="20000"/>
          </a:bodyPr>
          <a:lstStyle/>
          <a:p>
            <a:pPr marL="342900" lvl="1" indent="-342900">
              <a:buFont typeface="Arial" pitchFamily="34" charset="0"/>
              <a:buChar char="•"/>
            </a:pPr>
            <a:r>
              <a:rPr lang="en-US" dirty="0" smtClean="0"/>
              <a:t>Calibration </a:t>
            </a:r>
            <a:r>
              <a:rPr lang="en-US" dirty="0" smtClean="0"/>
              <a:t>/ </a:t>
            </a:r>
            <a:r>
              <a:rPr lang="en-US" dirty="0" smtClean="0"/>
              <a:t>validation</a:t>
            </a:r>
          </a:p>
          <a:p>
            <a:pPr marL="742950" lvl="2" indent="-342900"/>
            <a:r>
              <a:rPr lang="en-US" dirty="0" smtClean="0"/>
              <a:t>Work together to develop a PCW Cal/Val plan, including estimates of level of  effort</a:t>
            </a:r>
          </a:p>
          <a:p>
            <a:pPr marL="742950" lvl="2" indent="-342900"/>
            <a:r>
              <a:rPr lang="en-US" dirty="0" smtClean="0"/>
              <a:t>Reuse of imager characterization facilities and methodologies</a:t>
            </a:r>
          </a:p>
          <a:p>
            <a:pPr marL="742950" lvl="2" indent="-342900"/>
            <a:r>
              <a:rPr lang="en-US" dirty="0" smtClean="0"/>
              <a:t>Continuous calibration support (pre-launch, operational check-out,  on-orbit verification, and long-term monitoring) </a:t>
            </a:r>
          </a:p>
          <a:p>
            <a:pPr marL="742950" lvl="2" indent="-342900"/>
            <a:r>
              <a:rPr lang="en-US" dirty="0" smtClean="0"/>
              <a:t>Access to the Cal/Val sites and data</a:t>
            </a:r>
          </a:p>
          <a:p>
            <a:pPr marL="742950" lvl="2" indent="-342900"/>
            <a:r>
              <a:rPr lang="en-US" dirty="0" smtClean="0"/>
              <a:t>Participation in GSICS </a:t>
            </a:r>
          </a:p>
          <a:p>
            <a:pPr marL="742950" lvl="2" indent="-342900"/>
            <a:r>
              <a:rPr lang="en-US" dirty="0" smtClean="0"/>
              <a:t>Strengthen Canadian PCW  participation in CEOS Cal / Val WG</a:t>
            </a:r>
          </a:p>
          <a:p>
            <a:pPr marL="742950" lvl="2" indent="-342900"/>
            <a:r>
              <a:rPr lang="en-US" dirty="0" smtClean="0"/>
              <a:t>Participation in field campaigns</a:t>
            </a:r>
          </a:p>
          <a:p>
            <a:pPr marL="742950" lvl="2" indent="-342900"/>
            <a:r>
              <a:rPr lang="en-US" dirty="0" smtClean="0"/>
              <a:t>Explore use of laser beacon  ground control  points  to support for image navigation</a:t>
            </a:r>
          </a:p>
          <a:p>
            <a:pPr marL="742950" lvl="2" indent="-342900">
              <a:buNone/>
            </a:pPr>
            <a:endParaRPr lang="en-US" dirty="0" smtClean="0"/>
          </a:p>
          <a:p>
            <a:pPr marL="342900" lvl="1" indent="-342900">
              <a:buFont typeface="Arial" pitchFamily="34" charset="0"/>
              <a:buChar char="•"/>
            </a:pPr>
            <a:r>
              <a:rPr lang="en-US" dirty="0" smtClean="0"/>
              <a:t>Algorithm </a:t>
            </a:r>
            <a:r>
              <a:rPr lang="en-US" dirty="0" smtClean="0"/>
              <a:t>development</a:t>
            </a:r>
          </a:p>
          <a:p>
            <a:pPr marL="742950" lvl="2" indent="-342900"/>
            <a:r>
              <a:rPr lang="en-US" dirty="0" smtClean="0"/>
              <a:t>Work together to develop a PCW </a:t>
            </a:r>
            <a:r>
              <a:rPr lang="en-US" dirty="0" smtClean="0"/>
              <a:t> algorithm plan including estimates </a:t>
            </a:r>
            <a:r>
              <a:rPr lang="en-US" dirty="0" smtClean="0"/>
              <a:t>of level of  effort</a:t>
            </a:r>
          </a:p>
          <a:p>
            <a:pPr marL="742950" lvl="2" indent="-342900"/>
            <a:r>
              <a:rPr lang="en-US" dirty="0" smtClean="0"/>
              <a:t>Co-development of algorithms leveraging NOAA’s  work on GOES-R</a:t>
            </a:r>
            <a:r>
              <a:rPr lang="en-US" dirty="0" smtClean="0"/>
              <a:t> </a:t>
            </a:r>
            <a:r>
              <a:rPr lang="en-US" dirty="0" smtClean="0"/>
              <a:t>ABI,  NPP/JPSS VIIRS</a:t>
            </a:r>
          </a:p>
          <a:p>
            <a:pPr marL="742950" lvl="2" indent="-342900"/>
            <a:r>
              <a:rPr lang="en-US" smtClean="0"/>
              <a:t>Alaska GOES-R </a:t>
            </a:r>
            <a:r>
              <a:rPr lang="en-US" dirty="0" smtClean="0"/>
              <a:t>Proving  Ground</a:t>
            </a:r>
          </a:p>
          <a:p>
            <a:pPr marL="742950" lvl="2" indent="-342900"/>
            <a:r>
              <a:rPr lang="en-US" dirty="0" smtClean="0"/>
              <a:t>Explore development of high resolution PCW proxy data from NWP models and current instruments</a:t>
            </a:r>
          </a:p>
          <a:p>
            <a:pPr marL="742950" lvl="2" indent="-342900">
              <a:buNone/>
            </a:pPr>
            <a:endParaRPr lang="en-US" dirty="0" smtClean="0"/>
          </a:p>
          <a:p>
            <a:pPr marL="342900" lvl="1" indent="-342900">
              <a:buFont typeface="Arial" pitchFamily="34" charset="0"/>
              <a:buChar char="•"/>
            </a:pPr>
            <a:endParaRPr lang="en-US" sz="2400" dirty="0" smtClean="0"/>
          </a:p>
          <a:p>
            <a:pPr lvl="1"/>
            <a:endParaRPr lang="en-US" sz="2400" dirty="0" smtClean="0"/>
          </a:p>
          <a:p>
            <a:pPr lvl="1"/>
            <a:endParaRPr lang="en-US" sz="2400" dirty="0" smtClean="0"/>
          </a:p>
          <a:p>
            <a:pPr lvl="1"/>
            <a:endParaRPr lang="en-US" sz="2400" dirty="0" smtClean="0"/>
          </a:p>
          <a:p>
            <a:pPr lvl="1"/>
            <a:endParaRPr lang="en-US" sz="2400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Collaborative Opportunities</a:t>
            </a:r>
            <a:br>
              <a:rPr lang="en-US" dirty="0" smtClean="0"/>
            </a:br>
            <a:r>
              <a:rPr lang="en-US" dirty="0" smtClean="0"/>
              <a:t>(details)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229600" cy="5334000"/>
          </a:xfrm>
        </p:spPr>
        <p:txBody>
          <a:bodyPr>
            <a:normAutofit/>
          </a:bodyPr>
          <a:lstStyle/>
          <a:p>
            <a:pPr marL="342900" lvl="1" indent="-342900">
              <a:buFont typeface="Arial" pitchFamily="34" charset="0"/>
              <a:buChar char="•"/>
            </a:pPr>
            <a:r>
              <a:rPr lang="en-US" dirty="0" smtClean="0"/>
              <a:t>Ground system</a:t>
            </a:r>
          </a:p>
          <a:p>
            <a:pPr marL="742950" lvl="2" indent="-342900"/>
            <a:r>
              <a:rPr lang="en-US" dirty="0" smtClean="0"/>
              <a:t>Back-up reception and processing</a:t>
            </a:r>
          </a:p>
          <a:p>
            <a:pPr marL="742950" lvl="2" indent="-342900"/>
            <a:r>
              <a:rPr lang="en-US" dirty="0" smtClean="0"/>
              <a:t>Algorithm implementation and processing operations</a:t>
            </a:r>
          </a:p>
          <a:p>
            <a:pPr marL="342900" lvl="1" indent="-342900">
              <a:buFont typeface="Arial" pitchFamily="34" charset="0"/>
              <a:buChar char="•"/>
            </a:pPr>
            <a:endParaRPr lang="en-US" dirty="0" smtClean="0"/>
          </a:p>
          <a:p>
            <a:pPr marL="342900" lvl="1" indent="-342900">
              <a:buFont typeface="Arial" pitchFamily="34" charset="0"/>
              <a:buChar char="•"/>
            </a:pPr>
            <a:r>
              <a:rPr lang="en-US" dirty="0" smtClean="0"/>
              <a:t>Data </a:t>
            </a:r>
            <a:r>
              <a:rPr lang="en-US" dirty="0" smtClean="0"/>
              <a:t>and product dissemination</a:t>
            </a:r>
          </a:p>
          <a:p>
            <a:pPr lvl="1"/>
            <a:r>
              <a:rPr lang="en-US" sz="2400" dirty="0" smtClean="0"/>
              <a:t>Data relay by land-line to be compatible with current  NOAA systems</a:t>
            </a:r>
          </a:p>
          <a:p>
            <a:pPr lvl="1"/>
            <a:r>
              <a:rPr lang="en-US" sz="2400" dirty="0" smtClean="0"/>
              <a:t>Investigate product latency for space weather measurements</a:t>
            </a:r>
          </a:p>
          <a:p>
            <a:pPr lvl="1"/>
            <a:r>
              <a:rPr lang="en-US" sz="2400" dirty="0" smtClean="0"/>
              <a:t>Investigate use of </a:t>
            </a:r>
            <a:r>
              <a:rPr lang="en-US" sz="2400" dirty="0" err="1" smtClean="0"/>
              <a:t>GeoNetcast</a:t>
            </a:r>
            <a:r>
              <a:rPr lang="en-US" sz="2400" dirty="0" smtClean="0"/>
              <a:t> for PCW redistribution</a:t>
            </a:r>
          </a:p>
          <a:p>
            <a:pPr lvl="1"/>
            <a:r>
              <a:rPr lang="en-US" sz="2400" dirty="0" smtClean="0"/>
              <a:t>Discuss NOAA desire for Level 1B  and 1C  data and data formats and coverage area</a:t>
            </a:r>
          </a:p>
          <a:p>
            <a:pPr lvl="1"/>
            <a:endParaRPr lang="en-US" sz="2400" dirty="0" smtClean="0"/>
          </a:p>
          <a:p>
            <a:pPr marL="742950" lvl="2" indent="-342900"/>
            <a:endParaRPr lang="en-US" dirty="0" smtClean="0"/>
          </a:p>
          <a:p>
            <a:pPr lvl="1"/>
            <a:endParaRPr lang="en-US" sz="2400" dirty="0" smtClean="0"/>
          </a:p>
          <a:p>
            <a:pPr lvl="1"/>
            <a:endParaRPr lang="en-US" sz="2400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</TotalTime>
  <Words>652</Words>
  <Application>Microsoft Office PowerPoint</Application>
  <PresentationFormat>On-screen Show (4:3)</PresentationFormat>
  <Paragraphs>133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PCW Workshop Outcomes</vt:lpstr>
      <vt:lpstr>Observations</vt:lpstr>
      <vt:lpstr>Observations (cont’d)</vt:lpstr>
      <vt:lpstr>Mission Issues</vt:lpstr>
      <vt:lpstr>Suggested Way Forward</vt:lpstr>
      <vt:lpstr>Suggested Way Forward</vt:lpstr>
      <vt:lpstr>Additional Mission Challenges</vt:lpstr>
      <vt:lpstr>Collaborative Opportunities (details)</vt:lpstr>
      <vt:lpstr>Collaborative Opportunities (details)</vt:lpstr>
      <vt:lpstr>Recommendations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PCW Recommendations</dc:title>
  <dc:creator>Owner</dc:creator>
  <cp:lastModifiedBy>Owner</cp:lastModifiedBy>
  <cp:revision>36</cp:revision>
  <dcterms:created xsi:type="dcterms:W3CDTF">2010-12-07T13:48:53Z</dcterms:created>
  <dcterms:modified xsi:type="dcterms:W3CDTF">2010-12-07T18:07:09Z</dcterms:modified>
</cp:coreProperties>
</file>