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6"/>
  </p:notesMasterIdLst>
  <p:handoutMasterIdLst>
    <p:handoutMasterId r:id="rId47"/>
  </p:handoutMasterIdLst>
  <p:sldIdLst>
    <p:sldId id="375" r:id="rId2"/>
    <p:sldId id="876" r:id="rId3"/>
    <p:sldId id="877" r:id="rId4"/>
    <p:sldId id="690" r:id="rId5"/>
    <p:sldId id="691" r:id="rId6"/>
    <p:sldId id="694" r:id="rId7"/>
    <p:sldId id="692" r:id="rId8"/>
    <p:sldId id="693" r:id="rId9"/>
    <p:sldId id="696" r:id="rId10"/>
    <p:sldId id="697" r:id="rId11"/>
    <p:sldId id="699" r:id="rId12"/>
    <p:sldId id="700" r:id="rId13"/>
    <p:sldId id="727" r:id="rId14"/>
    <p:sldId id="712" r:id="rId15"/>
    <p:sldId id="723" r:id="rId16"/>
    <p:sldId id="878" r:id="rId17"/>
    <p:sldId id="715" r:id="rId18"/>
    <p:sldId id="719" r:id="rId19"/>
    <p:sldId id="720" r:id="rId20"/>
    <p:sldId id="721" r:id="rId21"/>
    <p:sldId id="724" r:id="rId22"/>
    <p:sldId id="725" r:id="rId23"/>
    <p:sldId id="729" r:id="rId24"/>
    <p:sldId id="875" r:id="rId25"/>
    <p:sldId id="730" r:id="rId26"/>
    <p:sldId id="882" r:id="rId27"/>
    <p:sldId id="883" r:id="rId28"/>
    <p:sldId id="761" r:id="rId29"/>
    <p:sldId id="884" r:id="rId30"/>
    <p:sldId id="885" r:id="rId31"/>
    <p:sldId id="886" r:id="rId32"/>
    <p:sldId id="887" r:id="rId33"/>
    <p:sldId id="888" r:id="rId34"/>
    <p:sldId id="889" r:id="rId35"/>
    <p:sldId id="890" r:id="rId36"/>
    <p:sldId id="891" r:id="rId37"/>
    <p:sldId id="892" r:id="rId38"/>
    <p:sldId id="893" r:id="rId39"/>
    <p:sldId id="894" r:id="rId40"/>
    <p:sldId id="895" r:id="rId41"/>
    <p:sldId id="896" r:id="rId42"/>
    <p:sldId id="897" r:id="rId43"/>
    <p:sldId id="898" r:id="rId44"/>
    <p:sldId id="899" r:id="rId45"/>
  </p:sldIdLst>
  <p:sldSz cx="9144000" cy="6858000" type="screen4x3"/>
  <p:notesSz cx="6894513" cy="9180513"/>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2">
          <p15:clr>
            <a:srgbClr val="A4A3A4"/>
          </p15:clr>
        </p15:guide>
        <p15:guide id="2" pos="2188">
          <p15:clr>
            <a:srgbClr val="A4A3A4"/>
          </p15:clr>
        </p15:guide>
        <p15:guide id="3" orient="horz" pos="2890">
          <p15:clr>
            <a:srgbClr val="A4A3A4"/>
          </p15:clr>
        </p15:guide>
        <p15:guide id="4" pos="217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EEE2D2"/>
    <a:srgbClr val="0741F9"/>
    <a:srgbClr val="0D12E9"/>
    <a:srgbClr val="FFFFFF"/>
    <a:srgbClr val="F6EBE6"/>
    <a:srgbClr val="FFF5EB"/>
    <a:srgbClr val="E0DFAB"/>
    <a:srgbClr val="EDB005"/>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60" autoAdjust="0"/>
    <p:restoredTop sz="92899" autoAdjust="0"/>
  </p:normalViewPr>
  <p:slideViewPr>
    <p:cSldViewPr>
      <p:cViewPr varScale="1">
        <p:scale>
          <a:sx n="94" d="100"/>
          <a:sy n="94" d="100"/>
        </p:scale>
        <p:origin x="126"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sorterViewPr>
    <p:cViewPr>
      <p:scale>
        <a:sx n="75" d="100"/>
        <a:sy n="75" d="100"/>
      </p:scale>
      <p:origin x="0" y="0"/>
    </p:cViewPr>
  </p:sorterViewPr>
  <p:notesViewPr>
    <p:cSldViewPr>
      <p:cViewPr>
        <p:scale>
          <a:sx n="100" d="100"/>
          <a:sy n="100" d="100"/>
        </p:scale>
        <p:origin x="-864" y="216"/>
      </p:cViewPr>
      <p:guideLst>
        <p:guide orient="horz" pos="2902"/>
        <p:guide pos="2188"/>
        <p:guide orient="horz" pos="2890"/>
        <p:guide pos="217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13" Type="http://schemas.openxmlformats.org/officeDocument/2006/relationships/slide" Target="slides/slide22.xml"/><Relationship Id="rId3" Type="http://schemas.openxmlformats.org/officeDocument/2006/relationships/slide" Target="slides/slide4.xml"/><Relationship Id="rId7" Type="http://schemas.openxmlformats.org/officeDocument/2006/relationships/slide" Target="slides/slide12.xml"/><Relationship Id="rId12" Type="http://schemas.openxmlformats.org/officeDocument/2006/relationships/slide" Target="slides/slide17.xml"/><Relationship Id="rId2" Type="http://schemas.openxmlformats.org/officeDocument/2006/relationships/slide" Target="slides/slide3.xml"/><Relationship Id="rId16" Type="http://schemas.openxmlformats.org/officeDocument/2006/relationships/slide" Target="slides/slide25.xml"/><Relationship Id="rId1" Type="http://schemas.openxmlformats.org/officeDocument/2006/relationships/slide" Target="slides/slide1.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10.xml"/><Relationship Id="rId15" Type="http://schemas.openxmlformats.org/officeDocument/2006/relationships/slide" Target="slides/slide24.xml"/><Relationship Id="rId10" Type="http://schemas.openxmlformats.org/officeDocument/2006/relationships/slide" Target="slides/slide15.xml"/><Relationship Id="rId4" Type="http://schemas.openxmlformats.org/officeDocument/2006/relationships/slide" Target="slides/slide9.xml"/><Relationship Id="rId9" Type="http://schemas.openxmlformats.org/officeDocument/2006/relationships/slide" Target="slides/slide14.xml"/><Relationship Id="rId14"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409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0109" y="4357899"/>
            <a:ext cx="5054296" cy="4136605"/>
          </a:xfrm>
          <a:prstGeom prst="rect">
            <a:avLst/>
          </a:prstGeom>
          <a:noFill/>
          <a:ln w="12700">
            <a:noFill/>
            <a:miter lim="800000"/>
            <a:headEnd/>
            <a:tailEnd/>
          </a:ln>
          <a:effectLst/>
        </p:spPr>
        <p:txBody>
          <a:bodyPr vert="horz" wrap="square" lIns="92517" tIns="45448" rIns="92517" bIns="4544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3" name="Rectangle 3"/>
          <p:cNvSpPr>
            <a:spLocks noGrp="1" noRot="1" noChangeAspect="1" noChangeArrowheads="1" noTextEdit="1"/>
          </p:cNvSpPr>
          <p:nvPr>
            <p:ph type="sldImg" idx="2"/>
          </p:nvPr>
        </p:nvSpPr>
        <p:spPr bwMode="auto">
          <a:xfrm>
            <a:off x="1163638" y="696913"/>
            <a:ext cx="4567237" cy="34274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330713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Rot="1" noChangeAspect="1" noChangeArrowheads="1" noTextEdit="1"/>
          </p:cNvSpPr>
          <p:nvPr>
            <p:ph type="sldImg"/>
          </p:nvPr>
        </p:nvSpPr>
        <p:spPr>
          <a:xfrm>
            <a:off x="1190625" y="676275"/>
            <a:ext cx="4575175" cy="3432175"/>
          </a:xfrm>
          <a:ln/>
        </p:spPr>
      </p:sp>
      <p:sp>
        <p:nvSpPr>
          <p:cNvPr id="21507"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90625" y="676275"/>
            <a:ext cx="4575175" cy="3432175"/>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90625" y="676275"/>
            <a:ext cx="4575175" cy="3432175"/>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90625" y="676275"/>
            <a:ext cx="4575175" cy="3432175"/>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90625" y="676275"/>
            <a:ext cx="4575175" cy="3432175"/>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2213" y="676275"/>
            <a:ext cx="4573587" cy="3432175"/>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81990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2213" y="676275"/>
            <a:ext cx="4573587" cy="3432175"/>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529411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2213" y="676275"/>
            <a:ext cx="4573587" cy="3432175"/>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81990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2213" y="676275"/>
            <a:ext cx="4573587" cy="3432175"/>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392311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2525" y="687388"/>
            <a:ext cx="4591050" cy="3443287"/>
          </a:xfrm>
          <a:ln/>
        </p:spPr>
      </p:sp>
      <p:sp>
        <p:nvSpPr>
          <p:cNvPr id="25603" name="Rectangle 3"/>
          <p:cNvSpPr>
            <a:spLocks noGrp="1" noChangeArrowheads="1"/>
          </p:cNvSpPr>
          <p:nvPr>
            <p:ph type="body" idx="1"/>
          </p:nvPr>
        </p:nvSpPr>
        <p:spPr>
          <a:xfrm>
            <a:off x="690082" y="4361062"/>
            <a:ext cx="5514350" cy="41318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47139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2525" y="687388"/>
            <a:ext cx="4591050" cy="3443287"/>
          </a:xfrm>
          <a:ln/>
        </p:spPr>
      </p:sp>
      <p:sp>
        <p:nvSpPr>
          <p:cNvPr id="25603" name="Rectangle 3"/>
          <p:cNvSpPr>
            <a:spLocks noGrp="1" noChangeArrowheads="1"/>
          </p:cNvSpPr>
          <p:nvPr>
            <p:ph type="body" idx="1"/>
          </p:nvPr>
        </p:nvSpPr>
        <p:spPr>
          <a:xfrm>
            <a:off x="690082" y="4361062"/>
            <a:ext cx="5514350" cy="41318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15565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152525" y="687388"/>
            <a:ext cx="4591050" cy="3443287"/>
          </a:xfrm>
          <a:ln/>
        </p:spPr>
      </p:sp>
      <p:sp>
        <p:nvSpPr>
          <p:cNvPr id="23555" name="Rectangle 3"/>
          <p:cNvSpPr>
            <a:spLocks noGrp="1" noChangeArrowheads="1"/>
          </p:cNvSpPr>
          <p:nvPr>
            <p:ph type="body" idx="1"/>
          </p:nvPr>
        </p:nvSpPr>
        <p:spPr>
          <a:xfrm>
            <a:off x="920109" y="4361062"/>
            <a:ext cx="5054296" cy="41318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2525" y="687388"/>
            <a:ext cx="4591050" cy="3443287"/>
          </a:xfrm>
          <a:ln/>
        </p:spPr>
      </p:sp>
      <p:sp>
        <p:nvSpPr>
          <p:cNvPr id="25603" name="Rectangle 3"/>
          <p:cNvSpPr>
            <a:spLocks noGrp="1" noChangeArrowheads="1"/>
          </p:cNvSpPr>
          <p:nvPr>
            <p:ph type="body" idx="1"/>
          </p:nvPr>
        </p:nvSpPr>
        <p:spPr>
          <a:xfrm>
            <a:off x="690082" y="4361062"/>
            <a:ext cx="5514350" cy="41318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357793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2213" y="676275"/>
            <a:ext cx="4573587" cy="3432175"/>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81990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2213" y="676275"/>
            <a:ext cx="4573587" cy="3432175"/>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81990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2213" y="676275"/>
            <a:ext cx="4573587" cy="3432175"/>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81990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92213" y="676275"/>
            <a:ext cx="4573587" cy="3432175"/>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8199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065213" y="660400"/>
            <a:ext cx="4406900" cy="3305175"/>
          </a:xfrm>
          <a:ln/>
        </p:spPr>
      </p:sp>
      <p:sp>
        <p:nvSpPr>
          <p:cNvPr id="23555" name="Rectangle 3"/>
          <p:cNvSpPr>
            <a:spLocks noGrp="1" noChangeArrowheads="1"/>
          </p:cNvSpPr>
          <p:nvPr>
            <p:ph type="body" idx="1"/>
          </p:nvPr>
        </p:nvSpPr>
        <p:spPr>
          <a:xfrm>
            <a:off x="872187" y="4188005"/>
            <a:ext cx="4791051" cy="39679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33035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065213" y="660400"/>
            <a:ext cx="4406900" cy="3305175"/>
          </a:xfrm>
          <a:ln/>
        </p:spPr>
      </p:sp>
      <p:sp>
        <p:nvSpPr>
          <p:cNvPr id="23555" name="Rectangle 3"/>
          <p:cNvSpPr>
            <a:spLocks noGrp="1" noChangeArrowheads="1"/>
          </p:cNvSpPr>
          <p:nvPr>
            <p:ph type="body" idx="1"/>
          </p:nvPr>
        </p:nvSpPr>
        <p:spPr>
          <a:xfrm>
            <a:off x="872187" y="4188005"/>
            <a:ext cx="4791051" cy="39679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16731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05295" y="8719894"/>
            <a:ext cx="2987622" cy="459026"/>
          </a:xfrm>
          <a:prstGeom prst="rect">
            <a:avLst/>
          </a:prstGeom>
          <a:ln/>
        </p:spPr>
        <p:txBody>
          <a:bodyPr lIns="91851" tIns="45926" rIns="91851" bIns="45926"/>
          <a:lstStyle/>
          <a:p>
            <a:fld id="{051DDE5F-32B6-4C02-A550-A69FAFDBCB9F}" type="slidenum">
              <a:rPr lang="en-US"/>
              <a:pPr/>
              <a:t>28</a:t>
            </a:fld>
            <a:endParaRPr lang="en-US"/>
          </a:p>
        </p:txBody>
      </p:sp>
      <p:sp>
        <p:nvSpPr>
          <p:cNvPr id="1364994" name="Rectangle 2"/>
          <p:cNvSpPr>
            <a:spLocks noGrp="1" noRot="1" noChangeAspect="1" noChangeArrowheads="1" noTextEdit="1"/>
          </p:cNvSpPr>
          <p:nvPr>
            <p:ph type="sldImg"/>
          </p:nvPr>
        </p:nvSpPr>
        <p:spPr>
          <a:ln/>
        </p:spPr>
      </p:sp>
      <p:sp>
        <p:nvSpPr>
          <p:cNvPr id="136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2563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256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92213" y="676275"/>
            <a:ext cx="4573587" cy="3432175"/>
          </a:xfrm>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the precipitation</a:t>
            </a:r>
            <a:r>
              <a:rPr lang="en-US" baseline="0" dirty="0" smtClean="0"/>
              <a:t> detected by radar (PIAH) along/near the coast was rain, per observations.  So, SFR also helps to differentiate between liquid </a:t>
            </a:r>
            <a:r>
              <a:rPr lang="en-US" baseline="0" dirty="0" err="1" smtClean="0"/>
              <a:t>precip</a:t>
            </a:r>
            <a:r>
              <a:rPr lang="en-US" baseline="0" dirty="0" smtClean="0"/>
              <a:t> and snow in this case too.  </a:t>
            </a:r>
            <a:endParaRPr lang="en-US" dirty="0"/>
          </a:p>
        </p:txBody>
      </p:sp>
    </p:spTree>
    <p:extLst>
      <p:ext uri="{BB962C8B-B14F-4D97-AF65-F5344CB8AC3E}">
        <p14:creationId xmlns:p14="http://schemas.microsoft.com/office/powerpoint/2010/main" val="3709184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123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029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5295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189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92213" y="676275"/>
            <a:ext cx="4573587" cy="3432175"/>
          </a:xfrm>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2525" y="687388"/>
            <a:ext cx="4591050" cy="3443287"/>
          </a:xfrm>
          <a:ln/>
        </p:spPr>
      </p:sp>
      <p:sp>
        <p:nvSpPr>
          <p:cNvPr id="25603" name="Rectangle 3"/>
          <p:cNvSpPr>
            <a:spLocks noGrp="1" noChangeArrowheads="1"/>
          </p:cNvSpPr>
          <p:nvPr>
            <p:ph type="body" idx="1"/>
          </p:nvPr>
        </p:nvSpPr>
        <p:spPr>
          <a:xfrm>
            <a:off x="690082" y="4361062"/>
            <a:ext cx="5514350" cy="41318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2525" y="687388"/>
            <a:ext cx="4591050" cy="3443287"/>
          </a:xfrm>
          <a:ln/>
        </p:spPr>
      </p:sp>
      <p:sp>
        <p:nvSpPr>
          <p:cNvPr id="25603" name="Rectangle 3"/>
          <p:cNvSpPr>
            <a:spLocks noGrp="1" noChangeArrowheads="1"/>
          </p:cNvSpPr>
          <p:nvPr>
            <p:ph type="body" idx="1"/>
          </p:nvPr>
        </p:nvSpPr>
        <p:spPr>
          <a:xfrm>
            <a:off x="690082" y="4361062"/>
            <a:ext cx="5514350" cy="41318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2525" y="687388"/>
            <a:ext cx="4591050" cy="3443287"/>
          </a:xfrm>
          <a:ln/>
        </p:spPr>
      </p:sp>
      <p:sp>
        <p:nvSpPr>
          <p:cNvPr id="25603" name="Rectangle 3"/>
          <p:cNvSpPr>
            <a:spLocks noGrp="1" noChangeArrowheads="1"/>
          </p:cNvSpPr>
          <p:nvPr>
            <p:ph type="body" idx="1"/>
          </p:nvPr>
        </p:nvSpPr>
        <p:spPr>
          <a:xfrm>
            <a:off x="690082" y="4361062"/>
            <a:ext cx="5514350" cy="41318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2525" y="687388"/>
            <a:ext cx="4591050" cy="3443287"/>
          </a:xfrm>
          <a:ln/>
        </p:spPr>
      </p:sp>
      <p:sp>
        <p:nvSpPr>
          <p:cNvPr id="25603" name="Rectangle 3"/>
          <p:cNvSpPr>
            <a:spLocks noGrp="1" noChangeArrowheads="1"/>
          </p:cNvSpPr>
          <p:nvPr>
            <p:ph type="body" idx="1"/>
          </p:nvPr>
        </p:nvSpPr>
        <p:spPr>
          <a:xfrm>
            <a:off x="690082" y="4361062"/>
            <a:ext cx="5514350" cy="41318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92213" y="676275"/>
            <a:ext cx="4573587" cy="3432175"/>
          </a:xfrm>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lstStyle>
            <a:lvl1pPr>
              <a:defRPr>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3810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p>
            <a:fld id="{78875925-E5C2-4FA9-A089-88A99984003F}" type="slidenum">
              <a:rPr lang="en-US" smtClean="0"/>
              <a:t>‹#›</a:t>
            </a:fld>
            <a:endParaRPr lang="en-US"/>
          </a:p>
        </p:txBody>
      </p:sp>
    </p:spTree>
    <p:extLst>
      <p:ext uri="{BB962C8B-B14F-4D97-AF65-F5344CB8AC3E}">
        <p14:creationId xmlns:p14="http://schemas.microsoft.com/office/powerpoint/2010/main" val="24359561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742950" indent="-285750">
              <a:buClr>
                <a:srgbClr val="FF0000"/>
              </a:buClr>
              <a:buFont typeface="Wingdings" panose="05000000000000000000" pitchFamily="2" charset="2"/>
              <a:buChar char="ü"/>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effectLst/>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p>
            <a:fld id="{78875925-E5C2-4FA9-A089-88A99984003F}"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2388" y="115399"/>
            <a:ext cx="1135217" cy="722801"/>
          </a:xfrm>
          <a:prstGeom prst="rect">
            <a:avLst/>
          </a:prstGeom>
        </p:spPr>
      </p:pic>
      <p:pic>
        <p:nvPicPr>
          <p:cNvPr id="6" name="Picture 39" descr="NOAA-NESDIS"/>
          <p:cNvPicPr>
            <a:picLocks noChangeAspect="1" noChangeArrowheads="1"/>
          </p:cNvPicPr>
          <p:nvPr userDrawn="1"/>
        </p:nvPicPr>
        <p:blipFill>
          <a:blip r:embed="rId3" cstate="print"/>
          <a:srcRect/>
          <a:stretch>
            <a:fillRect/>
          </a:stretch>
        </p:blipFill>
        <p:spPr bwMode="auto">
          <a:xfrm>
            <a:off x="6982758" y="51871"/>
            <a:ext cx="908546" cy="914400"/>
          </a:xfrm>
          <a:prstGeom prst="rect">
            <a:avLst/>
          </a:prstGeom>
          <a:noFill/>
          <a:ln w="9525">
            <a:noFill/>
            <a:miter lim="800000"/>
            <a:headEnd/>
            <a:tailEnd/>
          </a:ln>
        </p:spPr>
      </p:pic>
    </p:spTree>
    <p:extLst>
      <p:ext uri="{BB962C8B-B14F-4D97-AF65-F5344CB8AC3E}">
        <p14:creationId xmlns:p14="http://schemas.microsoft.com/office/powerpoint/2010/main" val="5098105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78875925-E5C2-4FA9-A089-88A99984003F}" type="slidenum">
              <a:rPr lang="en-US" smtClean="0"/>
              <a:t>‹#›</a:t>
            </a:fld>
            <a:endParaRPr lang="en-US"/>
          </a:p>
        </p:txBody>
      </p:sp>
    </p:spTree>
    <p:extLst>
      <p:ext uri="{BB962C8B-B14F-4D97-AF65-F5344CB8AC3E}">
        <p14:creationId xmlns:p14="http://schemas.microsoft.com/office/powerpoint/2010/main" val="39537546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81000"/>
            <a:ext cx="20955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1341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78875925-E5C2-4FA9-A089-88A99984003F}" type="slidenum">
              <a:rPr lang="en-US" smtClean="0"/>
              <a:t>‹#›</a:t>
            </a:fld>
            <a:endParaRPr lang="en-US"/>
          </a:p>
        </p:txBody>
      </p:sp>
    </p:spTree>
    <p:extLst>
      <p:ext uri="{BB962C8B-B14F-4D97-AF65-F5344CB8AC3E}">
        <p14:creationId xmlns:p14="http://schemas.microsoft.com/office/powerpoint/2010/main" val="12245954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848600" cy="685800"/>
          </a:xfrm>
        </p:spPr>
        <p:txBody>
          <a:bodyPr/>
          <a:lstStyle/>
          <a:p>
            <a:r>
              <a:rPr lang="en-US" smtClean="0"/>
              <a:t>Click to edit Master title style</a:t>
            </a:r>
            <a:endParaRPr lang="en-US"/>
          </a:p>
        </p:txBody>
      </p:sp>
      <p:sp>
        <p:nvSpPr>
          <p:cNvPr id="3" name="Table Placeholder 2"/>
          <p:cNvSpPr>
            <a:spLocks noGrp="1"/>
          </p:cNvSpPr>
          <p:nvPr>
            <p:ph type="tbl" idx="1" hasCustomPrompt="1"/>
          </p:nvPr>
        </p:nvSpPr>
        <p:spPr>
          <a:xfrm>
            <a:off x="457200" y="1295400"/>
            <a:ext cx="8382000" cy="4953000"/>
          </a:xfrm>
        </p:spPr>
        <p:txBody>
          <a:bodyPr/>
          <a:lstStyle>
            <a:lvl1pPr>
              <a:defRPr/>
            </a:lvl1pPr>
            <a:lvl2pPr marL="742950" indent="-285750">
              <a:buClr>
                <a:srgbClr val="FF0000"/>
              </a:buClr>
              <a:buFont typeface="Wingdings" panose="05000000000000000000" pitchFamily="2" charset="2"/>
              <a:buChar char="ü"/>
              <a:defRPr/>
            </a:lvl2pPr>
          </a:lstStyle>
          <a:p>
            <a:pPr lvl="0"/>
            <a:r>
              <a:rPr lang="en-US" noProof="0" dirty="0" smtClean="0"/>
              <a:t>Test</a:t>
            </a:r>
          </a:p>
          <a:p>
            <a:pPr lvl="1"/>
            <a:r>
              <a:rPr lang="en-US" noProof="0" dirty="0" smtClean="0"/>
              <a:t>test</a:t>
            </a:r>
          </a:p>
        </p:txBody>
      </p:sp>
      <p:sp>
        <p:nvSpPr>
          <p:cNvPr id="4" name="Slide Number Placeholder 3"/>
          <p:cNvSpPr>
            <a:spLocks noGrp="1"/>
          </p:cNvSpPr>
          <p:nvPr>
            <p:ph type="sldNum" sz="quarter" idx="10"/>
          </p:nvPr>
        </p:nvSpPr>
        <p:spPr/>
        <p:txBody>
          <a:bodyPr/>
          <a:lstStyle/>
          <a:p>
            <a:fld id="{78875925-E5C2-4FA9-A089-88A99984003F}" type="slidenum">
              <a:rPr lang="en-US" smtClean="0"/>
              <a:t>‹#›</a:t>
            </a:fld>
            <a:endParaRPr lang="en-US"/>
          </a:p>
        </p:txBody>
      </p:sp>
    </p:spTree>
    <p:extLst>
      <p:ext uri="{BB962C8B-B14F-4D97-AF65-F5344CB8AC3E}">
        <p14:creationId xmlns:p14="http://schemas.microsoft.com/office/powerpoint/2010/main" val="33559998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848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11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295400"/>
            <a:ext cx="411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78875925-E5C2-4FA9-A089-88A99984003F}" type="slidenum">
              <a:rPr lang="en-US" smtClean="0"/>
              <a:t>‹#›</a:t>
            </a:fld>
            <a:endParaRPr lang="en-US"/>
          </a:p>
        </p:txBody>
      </p:sp>
    </p:spTree>
    <p:extLst>
      <p:ext uri="{BB962C8B-B14F-4D97-AF65-F5344CB8AC3E}">
        <p14:creationId xmlns:p14="http://schemas.microsoft.com/office/powerpoint/2010/main" val="6803796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8" name="Rectangle 4"/>
          <p:cNvSpPr>
            <a:spLocks noGrp="1" noChangeArrowheads="1"/>
          </p:cNvSpPr>
          <p:nvPr>
            <p:ph type="title"/>
          </p:nvPr>
        </p:nvSpPr>
        <p:spPr bwMode="auto">
          <a:xfrm>
            <a:off x="516622" y="228600"/>
            <a:ext cx="7848600" cy="6858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bodyPr>
          <a:lstStyle/>
          <a:p>
            <a:pPr lvl="0"/>
            <a:r>
              <a:rPr lang="en-US" dirty="0" smtClean="0"/>
              <a:t>Click to edit Master title style</a:t>
            </a:r>
          </a:p>
        </p:txBody>
      </p:sp>
      <p:sp>
        <p:nvSpPr>
          <p:cNvPr id="1029" name="Rectangle 5"/>
          <p:cNvSpPr>
            <a:spLocks noGrp="1" noChangeArrowheads="1"/>
          </p:cNvSpPr>
          <p:nvPr>
            <p:ph type="body" idx="1"/>
          </p:nvPr>
        </p:nvSpPr>
        <p:spPr bwMode="auto">
          <a:xfrm>
            <a:off x="304800" y="1066800"/>
            <a:ext cx="8382000" cy="49530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2"/>
            <a:r>
              <a:rPr lang="en-US" dirty="0" smtClean="0"/>
              <a:t>Fifth Level</a:t>
            </a:r>
          </a:p>
        </p:txBody>
      </p:sp>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75925-E5C2-4FA9-A089-88A99984003F}" type="slidenum">
              <a:rPr lang="en-US" smtClean="0"/>
              <a:t>‹#›</a:t>
            </a:fld>
            <a:endParaRPr lang="en-US"/>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902388" y="115399"/>
            <a:ext cx="1135217" cy="722801"/>
          </a:xfrm>
          <a:prstGeom prst="rect">
            <a:avLst/>
          </a:prstGeom>
        </p:spPr>
      </p:pic>
      <p:pic>
        <p:nvPicPr>
          <p:cNvPr id="9" name="Picture 39" descr="NOAA-NESDIS"/>
          <p:cNvPicPr>
            <a:picLocks noChangeAspect="1" noChangeArrowheads="1"/>
          </p:cNvPicPr>
          <p:nvPr userDrawn="1"/>
        </p:nvPicPr>
        <p:blipFill>
          <a:blip r:embed="rId10" cstate="print"/>
          <a:srcRect/>
          <a:stretch>
            <a:fillRect/>
          </a:stretch>
        </p:blipFill>
        <p:spPr bwMode="auto">
          <a:xfrm>
            <a:off x="6982758" y="51871"/>
            <a:ext cx="908546"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60" r:id="rId5"/>
    <p:sldLayoutId id="2147483661" r:id="rId6"/>
  </p:sldLayoutIdLst>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effectLst/>
          <a:latin typeface="+mn-lt"/>
          <a:ea typeface="+mn-ea"/>
          <a:cs typeface="+mn-cs"/>
        </a:defRPr>
      </a:lvl1pPr>
      <a:lvl2pPr marL="742950" indent="-285750" algn="l" rtl="0" eaLnBrk="0" fontAlgn="base" hangingPunct="0">
        <a:spcBef>
          <a:spcPct val="20000"/>
        </a:spcBef>
        <a:spcAft>
          <a:spcPct val="0"/>
        </a:spcAft>
        <a:buClr>
          <a:srgbClr val="FF0000"/>
        </a:buClr>
        <a:buSzPct val="100000"/>
        <a:buFont typeface="Wingdings" panose="05000000000000000000" pitchFamily="2" charset="2"/>
        <a:buChar char="ü"/>
        <a:defRPr sz="2000">
          <a:solidFill>
            <a:schemeClr val="tx1"/>
          </a:solidFill>
          <a:effectLst/>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effectLst/>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2.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kris.white@noaa.gov" TargetMode="External"/><Relationship Id="rId2" Type="http://schemas.openxmlformats.org/officeDocument/2006/relationships/hyperlink" Target="mailto:huan.meng@noaa.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5924" y="3581400"/>
            <a:ext cx="9144000" cy="278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ts val="600"/>
              </a:spcBef>
            </a:pPr>
            <a:r>
              <a:rPr lang="en-US" altLang="en-US" sz="1800" b="1" dirty="0" smtClean="0">
                <a:latin typeface="Constantia" pitchFamily="18" charset="0"/>
              </a:rPr>
              <a:t>Presented by: </a:t>
            </a:r>
          </a:p>
          <a:p>
            <a:pPr algn="ctr">
              <a:spcBef>
                <a:spcPts val="600"/>
              </a:spcBef>
            </a:pPr>
            <a:r>
              <a:rPr lang="en-US" altLang="en-US" sz="2000" b="1" dirty="0" err="1" smtClean="0">
                <a:latin typeface="Constantia" pitchFamily="18" charset="0"/>
              </a:rPr>
              <a:t>Huan</a:t>
            </a:r>
            <a:r>
              <a:rPr lang="en-US" altLang="en-US" sz="2000" b="1" dirty="0" smtClean="0">
                <a:latin typeface="Constantia" pitchFamily="18" charset="0"/>
              </a:rPr>
              <a:t> Meng</a:t>
            </a:r>
            <a:r>
              <a:rPr lang="en-US" altLang="en-US" sz="2000" b="1" baseline="30000" dirty="0" smtClean="0">
                <a:latin typeface="Constantia" pitchFamily="18" charset="0"/>
              </a:rPr>
              <a:t>1</a:t>
            </a:r>
            <a:r>
              <a:rPr lang="en-US" altLang="en-US" sz="2000" b="1" dirty="0">
                <a:latin typeface="Constantia" pitchFamily="18" charset="0"/>
              </a:rPr>
              <a:t>, </a:t>
            </a:r>
            <a:r>
              <a:rPr lang="en-US" altLang="en-US" sz="2000" b="1" dirty="0" smtClean="0">
                <a:latin typeface="Constantia" pitchFamily="18" charset="0"/>
              </a:rPr>
              <a:t>Kristopher White</a:t>
            </a:r>
            <a:r>
              <a:rPr lang="en-US" altLang="en-US" sz="2000" b="1" baseline="30000" dirty="0" smtClean="0">
                <a:latin typeface="Constantia" pitchFamily="18" charset="0"/>
              </a:rPr>
              <a:t>2,3</a:t>
            </a:r>
          </a:p>
          <a:p>
            <a:pPr algn="ctr">
              <a:spcBef>
                <a:spcPts val="600"/>
              </a:spcBef>
            </a:pPr>
            <a:r>
              <a:rPr lang="en-US" altLang="en-US" sz="2000" b="1" dirty="0">
                <a:latin typeface="Constantia" pitchFamily="18" charset="0"/>
              </a:rPr>
              <a:t>Team: </a:t>
            </a:r>
            <a:r>
              <a:rPr lang="en-US" altLang="en-US" sz="2000" b="1" dirty="0" smtClean="0">
                <a:latin typeface="Constantia" pitchFamily="18" charset="0"/>
              </a:rPr>
              <a:t>Jun Dong</a:t>
            </a:r>
            <a:r>
              <a:rPr lang="en-US" altLang="en-US" sz="2000" b="1" baseline="30000" dirty="0">
                <a:latin typeface="Constantia" pitchFamily="18" charset="0"/>
              </a:rPr>
              <a:t>4</a:t>
            </a:r>
            <a:r>
              <a:rPr lang="en-US" altLang="en-US" sz="2000" b="1" dirty="0" smtClean="0">
                <a:latin typeface="Constantia" pitchFamily="18" charset="0"/>
              </a:rPr>
              <a:t>, Cezar Kongoli</a:t>
            </a:r>
            <a:r>
              <a:rPr lang="en-US" altLang="en-US" sz="2000" b="1" baseline="30000" dirty="0">
                <a:latin typeface="Constantia" pitchFamily="18" charset="0"/>
              </a:rPr>
              <a:t>4</a:t>
            </a:r>
            <a:r>
              <a:rPr lang="en-US" altLang="en-US" sz="2000" b="1" dirty="0" smtClean="0">
                <a:latin typeface="Constantia" pitchFamily="18" charset="0"/>
              </a:rPr>
              <a:t>, Ralph Ferraro</a:t>
            </a:r>
            <a:r>
              <a:rPr lang="en-US" altLang="en-US" sz="2000" b="1" baseline="30000" dirty="0">
                <a:latin typeface="Constantia" pitchFamily="18" charset="0"/>
              </a:rPr>
              <a:t>1</a:t>
            </a:r>
          </a:p>
          <a:p>
            <a:pPr algn="ctr">
              <a:spcBef>
                <a:spcPts val="600"/>
              </a:spcBef>
              <a:spcAft>
                <a:spcPts val="0"/>
              </a:spcAft>
            </a:pPr>
            <a:r>
              <a:rPr lang="en-US" altLang="en-US" sz="1600" baseline="30000" dirty="0" smtClean="0">
                <a:latin typeface="Constantia" pitchFamily="18" charset="0"/>
              </a:rPr>
              <a:t>1</a:t>
            </a:r>
            <a:r>
              <a:rPr lang="en-US" altLang="en-US" sz="1600" dirty="0" smtClean="0">
                <a:latin typeface="Constantia" pitchFamily="18" charset="0"/>
              </a:rPr>
              <a:t>NOAA/NESDIS/Center for Satellite Applications and Research</a:t>
            </a:r>
            <a:endParaRPr lang="en-US" altLang="en-US" sz="1600" dirty="0">
              <a:latin typeface="Constantia" pitchFamily="18" charset="0"/>
            </a:endParaRPr>
          </a:p>
          <a:p>
            <a:pPr algn="ctr">
              <a:lnSpc>
                <a:spcPct val="130000"/>
              </a:lnSpc>
              <a:spcBef>
                <a:spcPts val="0"/>
              </a:spcBef>
              <a:spcAft>
                <a:spcPts val="0"/>
              </a:spcAft>
            </a:pPr>
            <a:r>
              <a:rPr lang="en-US" altLang="en-US" sz="1600" baseline="30000" dirty="0" smtClean="0">
                <a:latin typeface="Constantia" pitchFamily="18" charset="0"/>
              </a:rPr>
              <a:t>2</a:t>
            </a:r>
            <a:r>
              <a:rPr lang="en-US" altLang="en-US" sz="1600" dirty="0">
                <a:latin typeface="Constantia" pitchFamily="18" charset="0"/>
              </a:rPr>
              <a:t>NWS/Huntsville, AL Weather Forecast Office </a:t>
            </a:r>
            <a:endParaRPr lang="en-US" altLang="en-US" sz="1600" dirty="0" smtClean="0">
              <a:latin typeface="Constantia" pitchFamily="18" charset="0"/>
            </a:endParaRPr>
          </a:p>
          <a:p>
            <a:pPr algn="ctr">
              <a:lnSpc>
                <a:spcPct val="130000"/>
              </a:lnSpc>
              <a:spcBef>
                <a:spcPts val="0"/>
              </a:spcBef>
              <a:spcAft>
                <a:spcPts val="0"/>
              </a:spcAft>
            </a:pPr>
            <a:r>
              <a:rPr lang="en-US" altLang="en-US" sz="1600" baseline="30000" dirty="0" smtClean="0">
                <a:latin typeface="Constantia" pitchFamily="18" charset="0"/>
              </a:rPr>
              <a:t>3</a:t>
            </a:r>
            <a:r>
              <a:rPr lang="en-US" altLang="en-US" sz="1600" dirty="0" smtClean="0">
                <a:latin typeface="Constantia" pitchFamily="18" charset="0"/>
              </a:rPr>
              <a:t>NASA/MSFC/Short-term Prediction Research and Transition Center</a:t>
            </a:r>
          </a:p>
          <a:p>
            <a:pPr algn="ctr">
              <a:lnSpc>
                <a:spcPct val="130000"/>
              </a:lnSpc>
              <a:spcBef>
                <a:spcPts val="0"/>
              </a:spcBef>
              <a:spcAft>
                <a:spcPts val="0"/>
              </a:spcAft>
            </a:pPr>
            <a:r>
              <a:rPr lang="en-US" altLang="en-US" sz="1600" baseline="30000" dirty="0" smtClean="0">
                <a:latin typeface="Constantia" pitchFamily="18" charset="0"/>
              </a:rPr>
              <a:t>4</a:t>
            </a:r>
            <a:r>
              <a:rPr lang="en-US" altLang="en-US" sz="1600" dirty="0" smtClean="0">
                <a:latin typeface="Constantia" pitchFamily="18" charset="0"/>
              </a:rPr>
              <a:t>University of Maryland/</a:t>
            </a:r>
            <a:r>
              <a:rPr lang="en-US" altLang="en-US" sz="1600" dirty="0">
                <a:latin typeface="Constantia" pitchFamily="18" charset="0"/>
              </a:rPr>
              <a:t>ESSIC/Cooperative Institute for Climate and </a:t>
            </a:r>
            <a:r>
              <a:rPr lang="en-US" altLang="en-US" sz="1600" dirty="0" smtClean="0">
                <a:latin typeface="Constantia" pitchFamily="18" charset="0"/>
              </a:rPr>
              <a:t>Satellites</a:t>
            </a:r>
            <a:endParaRPr lang="en-US" altLang="en-US" sz="1600" dirty="0">
              <a:latin typeface="Constantia" pitchFamily="18" charset="0"/>
            </a:endParaRPr>
          </a:p>
          <a:p>
            <a:pPr algn="ctr">
              <a:lnSpc>
                <a:spcPct val="130000"/>
              </a:lnSpc>
              <a:spcBef>
                <a:spcPts val="0"/>
              </a:spcBef>
              <a:spcAft>
                <a:spcPts val="0"/>
              </a:spcAft>
            </a:pPr>
            <a:endParaRPr lang="en-US" altLang="en-US" sz="1600" dirty="0">
              <a:latin typeface="Constantia" pitchFamily="18" charset="0"/>
            </a:endParaRPr>
          </a:p>
        </p:txBody>
      </p:sp>
      <p:sp>
        <p:nvSpPr>
          <p:cNvPr id="12" name="Title 1"/>
          <p:cNvSpPr txBox="1">
            <a:spLocks/>
          </p:cNvSpPr>
          <p:nvPr/>
        </p:nvSpPr>
        <p:spPr bwMode="auto">
          <a:xfrm>
            <a:off x="182875" y="1066800"/>
            <a:ext cx="8686800" cy="21336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fontScale="90000" lnSpcReduction="20000"/>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pPr eaLnBrk="1" hangingPunct="1">
              <a:lnSpc>
                <a:spcPct val="120000"/>
              </a:lnSpc>
              <a:defRPr/>
            </a:pPr>
            <a:r>
              <a:rPr lang="en-US" sz="2300" kern="0" dirty="0" smtClean="0">
                <a:solidFill>
                  <a:schemeClr val="folHlink"/>
                </a:solidFill>
              </a:rPr>
              <a:t/>
            </a:r>
            <a:br>
              <a:rPr lang="en-US" sz="2300" kern="0" dirty="0" smtClean="0">
                <a:solidFill>
                  <a:schemeClr val="folHlink"/>
                </a:solidFill>
              </a:rPr>
            </a:br>
            <a:r>
              <a:rPr lang="en-US" sz="3700" kern="0" dirty="0">
                <a:solidFill>
                  <a:schemeClr val="tx1"/>
                </a:solidFill>
              </a:rPr>
              <a:t>NESDIS </a:t>
            </a:r>
            <a:r>
              <a:rPr lang="en-US" sz="3700" kern="0" dirty="0" smtClean="0">
                <a:solidFill>
                  <a:schemeClr val="tx1"/>
                </a:solidFill>
              </a:rPr>
              <a:t>Snowfall Rate Product </a:t>
            </a:r>
            <a:r>
              <a:rPr lang="en-US" sz="3700" kern="0" dirty="0">
                <a:solidFill>
                  <a:schemeClr val="tx1"/>
                </a:solidFill>
              </a:rPr>
              <a:t>and </a:t>
            </a:r>
            <a:r>
              <a:rPr lang="en-US" sz="3700" kern="0" dirty="0" smtClean="0">
                <a:solidFill>
                  <a:schemeClr val="tx1"/>
                </a:solidFill>
              </a:rPr>
              <a:t>Assessment </a:t>
            </a:r>
            <a:r>
              <a:rPr lang="en-US" sz="3700" kern="0" dirty="0">
                <a:solidFill>
                  <a:schemeClr val="tx1"/>
                </a:solidFill>
              </a:rPr>
              <a:t>in NWS Forecast Offices</a:t>
            </a:r>
            <a:endParaRPr lang="en-US" sz="3700" i="1" kern="0" dirty="0" smtClean="0">
              <a:solidFill>
                <a:schemeClr val="tx1"/>
              </a:solidFill>
            </a:endParaRPr>
          </a:p>
          <a:p>
            <a:pPr eaLnBrk="1" hangingPunct="1">
              <a:lnSpc>
                <a:spcPct val="120000"/>
              </a:lnSpc>
              <a:defRPr/>
            </a:pPr>
            <a:endParaRPr lang="en-US" sz="1400" kern="0" dirty="0" smtClean="0">
              <a:solidFill>
                <a:schemeClr val="tx1"/>
              </a:solidFill>
            </a:endParaRPr>
          </a:p>
          <a:p>
            <a:pPr eaLnBrk="1" hangingPunct="1">
              <a:lnSpc>
                <a:spcPct val="120000"/>
              </a:lnSpc>
              <a:defRPr/>
            </a:pPr>
            <a:r>
              <a:rPr lang="en-US" sz="2700" kern="0" dirty="0" smtClean="0">
                <a:solidFill>
                  <a:schemeClr val="tx1"/>
                </a:solidFill>
              </a:rPr>
              <a:t>July 18, 2018</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533400" y="152400"/>
            <a:ext cx="7848600" cy="685800"/>
          </a:xfrm>
        </p:spPr>
        <p:txBody>
          <a:bodyPr/>
          <a:lstStyle/>
          <a:p>
            <a:r>
              <a:rPr lang="en-US" altLang="en-US" sz="3200" dirty="0" smtClean="0">
                <a:solidFill>
                  <a:schemeClr val="tx2"/>
                </a:solidFill>
                <a:effectLst/>
              </a:rPr>
              <a:t>SFR Algorithm</a:t>
            </a:r>
          </a:p>
        </p:txBody>
      </p:sp>
      <p:sp>
        <p:nvSpPr>
          <p:cNvPr id="1028" name="Rectangle 6"/>
          <p:cNvSpPr>
            <a:spLocks noGrp="1" noChangeArrowheads="1"/>
          </p:cNvSpPr>
          <p:nvPr>
            <p:ph type="body" sz="half" idx="1"/>
          </p:nvPr>
        </p:nvSpPr>
        <p:spPr>
          <a:xfrm>
            <a:off x="479195" y="1106911"/>
            <a:ext cx="8229600" cy="1295400"/>
          </a:xfrm>
        </p:spPr>
        <p:txBody>
          <a:bodyPr/>
          <a:lstStyle/>
          <a:p>
            <a:r>
              <a:rPr lang="en-US" altLang="en-US" dirty="0" smtClean="0">
                <a:effectLst/>
              </a:rPr>
              <a:t>1D </a:t>
            </a:r>
            <a:r>
              <a:rPr lang="en-US" altLang="en-US" dirty="0" err="1" smtClean="0">
                <a:effectLst/>
              </a:rPr>
              <a:t>variational</a:t>
            </a:r>
            <a:r>
              <a:rPr lang="en-US" altLang="en-US" dirty="0" smtClean="0">
                <a:effectLst/>
              </a:rPr>
              <a:t> method</a:t>
            </a:r>
          </a:p>
          <a:p>
            <a:pPr lvl="1">
              <a:buClr>
                <a:srgbClr val="FF0000"/>
              </a:buClr>
              <a:buFont typeface="Wingdings" panose="05000000000000000000" pitchFamily="2" charset="2"/>
              <a:buChar char="ü"/>
            </a:pPr>
            <a:r>
              <a:rPr lang="en-US" altLang="en-US" dirty="0" smtClean="0">
                <a:effectLst/>
              </a:rPr>
              <a:t> Forward simulation of T</a:t>
            </a:r>
            <a:r>
              <a:rPr lang="en-US" altLang="en-US" baseline="-25000" dirty="0" smtClean="0">
                <a:effectLst/>
              </a:rPr>
              <a:t>B</a:t>
            </a:r>
            <a:r>
              <a:rPr lang="en-US" altLang="en-US" dirty="0" smtClean="0">
                <a:effectLst/>
              </a:rPr>
              <a:t>’s with a radiative transfer model (RTM) (Yan </a:t>
            </a:r>
            <a:r>
              <a:rPr lang="en-US" altLang="en-US" i="1" dirty="0" smtClean="0">
                <a:effectLst/>
              </a:rPr>
              <a:t>et al.</a:t>
            </a:r>
            <a:r>
              <a:rPr lang="en-US" altLang="en-US" dirty="0" smtClean="0">
                <a:effectLst/>
              </a:rPr>
              <a:t>, 2008)</a:t>
            </a:r>
          </a:p>
          <a:p>
            <a:pPr lvl="1">
              <a:buClr>
                <a:srgbClr val="FF0000"/>
              </a:buClr>
              <a:buFont typeface="Wingdings" panose="05000000000000000000" pitchFamily="2" charset="2"/>
              <a:buChar char="ü"/>
            </a:pPr>
            <a:endParaRPr lang="en-US" altLang="en-US" sz="2300" dirty="0" smtClean="0">
              <a:effectLst/>
            </a:endParaRPr>
          </a:p>
          <a:p>
            <a:pPr lvl="1">
              <a:buClr>
                <a:srgbClr val="FF0000"/>
              </a:buClr>
              <a:buFont typeface="Wingdings" panose="05000000000000000000" pitchFamily="2" charset="2"/>
              <a:buChar char="ü"/>
            </a:pPr>
            <a:endParaRPr lang="en-US" altLang="en-US" sz="2300" dirty="0" smtClean="0">
              <a:effectLst/>
            </a:endParaRPr>
          </a:p>
          <a:p>
            <a:pPr lvl="1">
              <a:buClr>
                <a:srgbClr val="FF0000"/>
              </a:buClr>
              <a:buFont typeface="Wingdings" panose="05000000000000000000" pitchFamily="2" charset="2"/>
              <a:buChar char="ü"/>
            </a:pPr>
            <a:endParaRPr lang="en-US" altLang="en-US" sz="2300" dirty="0" smtClean="0">
              <a:effectLst/>
            </a:endParaRPr>
          </a:p>
          <a:p>
            <a:pPr lvl="1">
              <a:buClr>
                <a:srgbClr val="FF0000"/>
              </a:buClr>
              <a:buFont typeface="Wingdings" panose="05000000000000000000" pitchFamily="2" charset="2"/>
              <a:buChar char="ü"/>
            </a:pPr>
            <a:endParaRPr lang="en-US" altLang="en-US" sz="2300" dirty="0" smtClean="0">
              <a:effectLst/>
            </a:endParaRPr>
          </a:p>
          <a:p>
            <a:pPr lvl="1">
              <a:buClr>
                <a:srgbClr val="FF0000"/>
              </a:buClr>
              <a:buFont typeface="Wingdings" panose="05000000000000000000" pitchFamily="2" charset="2"/>
              <a:buChar char="ü"/>
            </a:pPr>
            <a:endParaRPr lang="en-US" altLang="en-US" sz="2300" dirty="0" smtClean="0">
              <a:effectLst/>
            </a:endParaRPr>
          </a:p>
          <a:p>
            <a:pPr lvl="1">
              <a:buClr>
                <a:srgbClr val="FF0000"/>
              </a:buClr>
              <a:buFont typeface="Wingdings" panose="05000000000000000000" pitchFamily="2" charset="2"/>
              <a:buChar char="ü"/>
            </a:pPr>
            <a:endParaRPr lang="en-US" altLang="en-US" sz="2300" dirty="0" smtClean="0">
              <a:effectLst/>
            </a:endParaRPr>
          </a:p>
          <a:p>
            <a:pPr lvl="1">
              <a:buClr>
                <a:srgbClr val="FF0000"/>
              </a:buClr>
              <a:buFont typeface="Wingdings" panose="05000000000000000000" pitchFamily="2" charset="2"/>
              <a:buChar char="ü"/>
            </a:pPr>
            <a:endParaRPr lang="en-US" altLang="en-US" sz="1200" dirty="0" smtClean="0">
              <a:effectLst/>
            </a:endParaRPr>
          </a:p>
          <a:p>
            <a:pPr lvl="1">
              <a:buClr>
                <a:srgbClr val="FF0000"/>
              </a:buClr>
              <a:buFont typeface="Wingdings" panose="05000000000000000000" pitchFamily="2" charset="2"/>
              <a:buChar char="ü"/>
            </a:pPr>
            <a:endParaRPr lang="en-US" altLang="en-US" sz="1000" dirty="0" smtClean="0">
              <a:effectLst/>
            </a:endParaRPr>
          </a:p>
          <a:p>
            <a:pPr lvl="1">
              <a:buClr>
                <a:srgbClr val="FF0000"/>
              </a:buClr>
              <a:buFont typeface="Wingdings" panose="05000000000000000000" pitchFamily="2" charset="2"/>
              <a:buChar char="ü"/>
            </a:pPr>
            <a:endParaRPr lang="en-US" altLang="en-US" sz="1000" dirty="0" smtClean="0">
              <a:effectLst/>
            </a:endParaRPr>
          </a:p>
          <a:p>
            <a:pPr lvl="1">
              <a:buClr>
                <a:srgbClr val="FF0000"/>
              </a:buClr>
              <a:buFont typeface="Wingdings" panose="05000000000000000000" pitchFamily="2" charset="2"/>
              <a:buChar char="ü"/>
            </a:pPr>
            <a:r>
              <a:rPr lang="en-US" altLang="en-US" dirty="0" smtClean="0">
                <a:effectLst/>
              </a:rPr>
              <a:t> Iteration scheme with </a:t>
            </a:r>
            <a:r>
              <a:rPr lang="el-GR" altLang="en-US" dirty="0" smtClean="0">
                <a:effectLst/>
              </a:rPr>
              <a:t>Δ</a:t>
            </a:r>
            <a:r>
              <a:rPr lang="en-US" altLang="en-US" dirty="0" err="1" smtClean="0">
                <a:effectLst/>
              </a:rPr>
              <a:t>T</a:t>
            </a:r>
            <a:r>
              <a:rPr lang="en-US" altLang="en-US" baseline="-25000" dirty="0" err="1" smtClean="0">
                <a:effectLst/>
              </a:rPr>
              <a:t>Bi</a:t>
            </a:r>
            <a:r>
              <a:rPr lang="en-US" altLang="en-US" dirty="0" smtClean="0">
                <a:effectLst/>
              </a:rPr>
              <a:t> thresholds</a:t>
            </a:r>
          </a:p>
          <a:p>
            <a:pPr lvl="1"/>
            <a:r>
              <a:rPr lang="en-US" altLang="en-US" dirty="0" smtClean="0">
                <a:effectLst/>
              </a:rPr>
              <a:t> </a:t>
            </a:r>
            <a:r>
              <a:rPr lang="en-US" altLang="en-US" i="1" dirty="0" err="1"/>
              <a:t>I</a:t>
            </a:r>
            <a:r>
              <a:rPr lang="en-US" altLang="en-US" sz="1200" i="1" dirty="0" err="1"/>
              <a:t>w</a:t>
            </a:r>
            <a:r>
              <a:rPr lang="en-US" altLang="en-US" i="1" dirty="0"/>
              <a:t> </a:t>
            </a:r>
            <a:r>
              <a:rPr lang="en-US" altLang="en-US" dirty="0" smtClean="0">
                <a:effectLst/>
              </a:rPr>
              <a:t>and </a:t>
            </a:r>
            <a:r>
              <a:rPr lang="en-US" altLang="en-US" dirty="0" smtClean="0">
                <a:solidFill>
                  <a:srgbClr val="000000"/>
                </a:solidFill>
                <a:effectLst/>
                <a:sym typeface="Symbol" pitchFamily="18" charset="2"/>
              </a:rPr>
              <a:t>D</a:t>
            </a:r>
            <a:r>
              <a:rPr lang="en-US" altLang="en-US" sz="1200" dirty="0" smtClean="0">
                <a:solidFill>
                  <a:srgbClr val="000000"/>
                </a:solidFill>
                <a:effectLst/>
                <a:sym typeface="Symbol" pitchFamily="18" charset="2"/>
              </a:rPr>
              <a:t>e</a:t>
            </a:r>
            <a:r>
              <a:rPr lang="en-US" altLang="en-US" dirty="0" smtClean="0">
                <a:solidFill>
                  <a:srgbClr val="000000"/>
                </a:solidFill>
                <a:effectLst/>
                <a:sym typeface="Symbol" pitchFamily="18" charset="2"/>
              </a:rPr>
              <a:t> </a:t>
            </a:r>
            <a:r>
              <a:rPr lang="en-US" altLang="en-US" dirty="0" smtClean="0">
                <a:effectLst/>
                <a:sym typeface="Symbol" pitchFamily="18" charset="2"/>
              </a:rPr>
              <a:t>are retrieved when iteration stops</a:t>
            </a:r>
            <a:endParaRPr lang="en-US" altLang="en-US" dirty="0" smtClean="0">
              <a:effectLst/>
            </a:endParaRPr>
          </a:p>
          <a:p>
            <a:endParaRPr lang="en-US" altLang="en-US" sz="2200" dirty="0" smtClean="0">
              <a:effectLst/>
              <a:cs typeface="Arial" charset="0"/>
            </a:endParaRPr>
          </a:p>
        </p:txBody>
      </p:sp>
      <p:sp>
        <p:nvSpPr>
          <p:cNvPr id="1029" name="Text Box 7"/>
          <p:cNvSpPr txBox="1">
            <a:spLocks noChangeArrowheads="1"/>
          </p:cNvSpPr>
          <p:nvPr/>
        </p:nvSpPr>
        <p:spPr bwMode="auto">
          <a:xfrm>
            <a:off x="4192716" y="2454184"/>
            <a:ext cx="4495800" cy="270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90000"/>
              </a:lnSpc>
              <a:spcBef>
                <a:spcPct val="50000"/>
              </a:spcBef>
            </a:pPr>
            <a:r>
              <a:rPr lang="en-US" altLang="en-US" sz="1600" i="1" dirty="0" err="1" smtClean="0"/>
              <a:t>I</a:t>
            </a:r>
            <a:r>
              <a:rPr lang="en-US" altLang="en-US" sz="900" i="1" dirty="0" err="1" smtClean="0"/>
              <a:t>w</a:t>
            </a:r>
            <a:r>
              <a:rPr lang="en-US" altLang="en-US" sz="1600" dirty="0" smtClean="0"/>
              <a:t>: </a:t>
            </a:r>
            <a:r>
              <a:rPr lang="en-US" altLang="en-US" sz="1600" dirty="0"/>
              <a:t>ice water path</a:t>
            </a:r>
          </a:p>
          <a:p>
            <a:pPr eaLnBrk="1" hangingPunct="1">
              <a:lnSpc>
                <a:spcPct val="90000"/>
              </a:lnSpc>
              <a:spcBef>
                <a:spcPct val="50000"/>
              </a:spcBef>
            </a:pPr>
            <a:r>
              <a:rPr lang="en-US" altLang="en-US" sz="1600" i="1" dirty="0"/>
              <a:t>D</a:t>
            </a:r>
            <a:r>
              <a:rPr lang="en-US" altLang="en-US" sz="1600" i="1" baseline="-25000" dirty="0"/>
              <a:t>e</a:t>
            </a:r>
            <a:r>
              <a:rPr lang="en-US" altLang="en-US" sz="1600" dirty="0"/>
              <a:t>: ice particle effective diameter</a:t>
            </a:r>
          </a:p>
          <a:p>
            <a:pPr eaLnBrk="1" hangingPunct="1">
              <a:lnSpc>
                <a:spcPct val="90000"/>
              </a:lnSpc>
              <a:spcBef>
                <a:spcPct val="50000"/>
              </a:spcBef>
            </a:pPr>
            <a:r>
              <a:rPr lang="en-US" altLang="en-US" sz="1600" dirty="0">
                <a:latin typeface="Symbol" pitchFamily="18" charset="2"/>
              </a:rPr>
              <a:t></a:t>
            </a:r>
            <a:r>
              <a:rPr lang="en-US" altLang="en-US" sz="1600" baseline="-25000" dirty="0" err="1"/>
              <a:t>i</a:t>
            </a:r>
            <a:r>
              <a:rPr lang="en-US" altLang="en-US" sz="1600" dirty="0"/>
              <a:t>: emissivity at </a:t>
            </a:r>
            <a:r>
              <a:rPr lang="en-US" altLang="en-US" sz="1600" dirty="0" smtClean="0"/>
              <a:t>23, 31, 88/89, 165/157, </a:t>
            </a:r>
            <a:r>
              <a:rPr lang="en-US" altLang="en-US" sz="1600" dirty="0"/>
              <a:t>and </a:t>
            </a:r>
            <a:r>
              <a:rPr lang="en-US" altLang="en-US" sz="1600" dirty="0" smtClean="0"/>
              <a:t>183±7/190 </a:t>
            </a:r>
            <a:r>
              <a:rPr lang="en-US" altLang="en-US" sz="1600" dirty="0"/>
              <a:t>GHz</a:t>
            </a:r>
          </a:p>
          <a:p>
            <a:pPr eaLnBrk="1" hangingPunct="1">
              <a:lnSpc>
                <a:spcPct val="90000"/>
              </a:lnSpc>
              <a:spcBef>
                <a:spcPct val="50000"/>
              </a:spcBef>
            </a:pPr>
            <a:r>
              <a:rPr lang="en-US" altLang="en-US" sz="1600" i="1" dirty="0" err="1"/>
              <a:t>T</a:t>
            </a:r>
            <a:r>
              <a:rPr lang="en-US" altLang="en-US" sz="1600" i="1" baseline="-25000" dirty="0" err="1"/>
              <a:t>Bi</a:t>
            </a:r>
            <a:r>
              <a:rPr lang="en-US" altLang="en-US" sz="1600" dirty="0"/>
              <a:t>: brightness temperature at </a:t>
            </a:r>
            <a:r>
              <a:rPr lang="en-US" altLang="en-US" sz="1600" dirty="0" smtClean="0"/>
              <a:t>23, 31, 88/89, 165/190, </a:t>
            </a:r>
            <a:r>
              <a:rPr lang="en-US" altLang="en-US" sz="1600" dirty="0"/>
              <a:t>and </a:t>
            </a:r>
            <a:r>
              <a:rPr lang="en-US" altLang="en-US" sz="1600" dirty="0" smtClean="0"/>
              <a:t>183±7 </a:t>
            </a:r>
            <a:r>
              <a:rPr lang="en-US" altLang="en-US" sz="1600" dirty="0"/>
              <a:t>GHz</a:t>
            </a:r>
            <a:r>
              <a:rPr lang="en-US" altLang="en-US" sz="1600" i="1" dirty="0"/>
              <a:t> </a:t>
            </a:r>
          </a:p>
          <a:p>
            <a:pPr eaLnBrk="1" hangingPunct="1">
              <a:lnSpc>
                <a:spcPct val="90000"/>
              </a:lnSpc>
              <a:spcBef>
                <a:spcPct val="50000"/>
              </a:spcBef>
            </a:pPr>
            <a:r>
              <a:rPr lang="en-US" altLang="en-US" sz="1600" i="1" dirty="0"/>
              <a:t>A</a:t>
            </a:r>
            <a:r>
              <a:rPr lang="en-US" altLang="en-US" sz="1600" dirty="0"/>
              <a:t>: </a:t>
            </a:r>
            <a:r>
              <a:rPr lang="en-US" altLang="en-US" sz="1600" dirty="0" smtClean="0"/>
              <a:t>Jacobian matrix, derivatives </a:t>
            </a:r>
            <a:r>
              <a:rPr lang="en-US" altLang="en-US" sz="1600" dirty="0"/>
              <a:t>of </a:t>
            </a:r>
            <a:r>
              <a:rPr lang="en-US" altLang="en-US" sz="1600" i="1" dirty="0" err="1"/>
              <a:t>T</a:t>
            </a:r>
            <a:r>
              <a:rPr lang="en-US" altLang="en-US" sz="1600" i="1" baseline="-25000" dirty="0" err="1"/>
              <a:t>Bi</a:t>
            </a:r>
            <a:r>
              <a:rPr lang="en-US" altLang="en-US" sz="1600" i="1" dirty="0"/>
              <a:t> over </a:t>
            </a:r>
            <a:r>
              <a:rPr lang="en-US" altLang="en-US" sz="1600" i="1" dirty="0" err="1"/>
              <a:t>I</a:t>
            </a:r>
            <a:r>
              <a:rPr lang="en-US" altLang="en-US" sz="900" i="1" dirty="0" err="1"/>
              <a:t>w</a:t>
            </a:r>
            <a:r>
              <a:rPr lang="en-US" altLang="en-US" sz="1600" i="1" dirty="0" smtClean="0"/>
              <a:t>, </a:t>
            </a:r>
            <a:r>
              <a:rPr lang="en-US" altLang="en-US" sz="1600" i="1" dirty="0"/>
              <a:t>D</a:t>
            </a:r>
            <a:r>
              <a:rPr lang="en-US" altLang="en-US" sz="1600" i="1" baseline="-25000" dirty="0"/>
              <a:t>e</a:t>
            </a:r>
            <a:r>
              <a:rPr lang="en-US" altLang="en-US" sz="1600" i="1" dirty="0"/>
              <a:t>, and  </a:t>
            </a:r>
            <a:r>
              <a:rPr lang="en-US" altLang="en-US" sz="1600" i="1" dirty="0">
                <a:latin typeface="Symbol" pitchFamily="18" charset="2"/>
              </a:rPr>
              <a:t></a:t>
            </a:r>
            <a:r>
              <a:rPr lang="en-US" altLang="en-US" sz="1600" i="1" baseline="-25000" dirty="0" err="1"/>
              <a:t>i</a:t>
            </a:r>
            <a:endParaRPr lang="en-US" altLang="en-US" sz="1600" baseline="-25000" dirty="0"/>
          </a:p>
          <a:p>
            <a:pPr eaLnBrk="1" hangingPunct="1">
              <a:lnSpc>
                <a:spcPct val="90000"/>
              </a:lnSpc>
              <a:spcBef>
                <a:spcPct val="50000"/>
              </a:spcBef>
            </a:pPr>
            <a:r>
              <a:rPr lang="en-US" altLang="en-US" sz="1600" i="1" dirty="0"/>
              <a:t>E</a:t>
            </a:r>
            <a:r>
              <a:rPr lang="en-US" altLang="en-US" sz="1600" dirty="0"/>
              <a:t>: error </a:t>
            </a:r>
            <a:r>
              <a:rPr lang="en-US" altLang="en-US" sz="1600" dirty="0" smtClean="0"/>
              <a:t>matrix</a:t>
            </a:r>
            <a:endParaRPr lang="en-US" altLang="en-US" sz="1600" dirty="0"/>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10</a:t>
            </a:fld>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889406" y="2617535"/>
            <a:ext cx="2743200" cy="2375576"/>
          </a:xfrm>
          <a:prstGeom prst="rect">
            <a:avLst/>
          </a:prstGeom>
        </p:spPr>
      </p:pic>
    </p:spTree>
    <p:extLst>
      <p:ext uri="{BB962C8B-B14F-4D97-AF65-F5344CB8AC3E}">
        <p14:creationId xmlns:p14="http://schemas.microsoft.com/office/powerpoint/2010/main" val="177781594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6"/>
          <p:cNvSpPr>
            <a:spLocks noGrp="1" noChangeArrowheads="1"/>
          </p:cNvSpPr>
          <p:nvPr>
            <p:ph type="body" sz="half" idx="1"/>
          </p:nvPr>
        </p:nvSpPr>
        <p:spPr>
          <a:xfrm>
            <a:off x="304800" y="1028700"/>
            <a:ext cx="8153400" cy="5410200"/>
          </a:xfrm>
        </p:spPr>
        <p:txBody>
          <a:bodyPr/>
          <a:lstStyle/>
          <a:p>
            <a:r>
              <a:rPr lang="en-US" altLang="en-US" dirty="0">
                <a:effectLst/>
              </a:rPr>
              <a:t>Terminal velocity </a:t>
            </a:r>
            <a:r>
              <a:rPr lang="en-US" altLang="en-US" dirty="0" smtClean="0">
                <a:effectLst/>
              </a:rPr>
              <a:t>is </a:t>
            </a:r>
            <a:r>
              <a:rPr lang="en-US" altLang="en-US" dirty="0">
                <a:effectLst/>
              </a:rPr>
              <a:t>a function of atmospheric conditions and ice particle </a:t>
            </a:r>
            <a:r>
              <a:rPr lang="en-US" altLang="en-US" dirty="0" smtClean="0">
                <a:effectLst/>
              </a:rPr>
              <a:t>properties, </a:t>
            </a:r>
            <a:r>
              <a:rPr lang="en-US" altLang="en-US" dirty="0" err="1" smtClean="0">
                <a:effectLst/>
              </a:rPr>
              <a:t>Heymsfield</a:t>
            </a:r>
            <a:r>
              <a:rPr lang="en-US" altLang="en-US" dirty="0" smtClean="0">
                <a:effectLst/>
              </a:rPr>
              <a:t> </a:t>
            </a:r>
            <a:r>
              <a:rPr lang="en-US" altLang="en-US" dirty="0">
                <a:effectLst/>
              </a:rPr>
              <a:t>and Westbrook (2010</a:t>
            </a:r>
            <a:r>
              <a:rPr lang="en-US" altLang="en-US" dirty="0" smtClean="0">
                <a:effectLst/>
              </a:rPr>
              <a:t>):</a:t>
            </a:r>
          </a:p>
          <a:p>
            <a:pPr lvl="1">
              <a:lnSpc>
                <a:spcPct val="150000"/>
              </a:lnSpc>
              <a:buFont typeface="Wingdings" panose="05000000000000000000" pitchFamily="2" charset="2"/>
              <a:buChar char="ü"/>
            </a:pPr>
            <a:endParaRPr lang="en-US" altLang="en-US" dirty="0" smtClean="0">
              <a:effectLst/>
            </a:endParaRPr>
          </a:p>
          <a:p>
            <a:pPr marL="457200" lvl="1" indent="0">
              <a:lnSpc>
                <a:spcPct val="150000"/>
              </a:lnSpc>
              <a:buNone/>
            </a:pPr>
            <a:endParaRPr lang="en-US" altLang="en-US" sz="800" dirty="0">
              <a:effectLst/>
            </a:endParaRPr>
          </a:p>
          <a:p>
            <a:r>
              <a:rPr lang="en-US" altLang="en-US" dirty="0" smtClean="0">
                <a:effectLst/>
              </a:rPr>
              <a:t>Uncalibrated SFR (</a:t>
            </a:r>
            <a:r>
              <a:rPr lang="en-US" altLang="en-US" dirty="0" err="1" smtClean="0">
                <a:effectLst/>
              </a:rPr>
              <a:t>Meng</a:t>
            </a:r>
            <a:r>
              <a:rPr lang="en-US" altLang="en-US" dirty="0" smtClean="0">
                <a:effectLst/>
              </a:rPr>
              <a:t> et al., 2017):</a:t>
            </a:r>
          </a:p>
          <a:p>
            <a:endParaRPr lang="en-US" altLang="en-US" dirty="0"/>
          </a:p>
          <a:p>
            <a:endParaRPr lang="en-US" altLang="en-US" dirty="0" smtClean="0">
              <a:effectLst/>
            </a:endParaRPr>
          </a:p>
          <a:p>
            <a:endParaRPr lang="en-US" altLang="en-US" dirty="0"/>
          </a:p>
          <a:p>
            <a:endParaRPr lang="en-US" altLang="en-US" dirty="0" smtClean="0">
              <a:effectLst/>
            </a:endParaRPr>
          </a:p>
          <a:p>
            <a:endParaRPr lang="en-US" altLang="en-US" sz="1100" dirty="0" smtClean="0">
              <a:effectLst/>
            </a:endParaRPr>
          </a:p>
          <a:p>
            <a:r>
              <a:rPr lang="en-US" altLang="en-US" dirty="0" smtClean="0"/>
              <a:t>Equation solved numerically</a:t>
            </a:r>
            <a:endParaRPr lang="en-US" altLang="en-US" dirty="0" smtClean="0">
              <a:effectLst/>
            </a:endParaRPr>
          </a:p>
          <a:p>
            <a:pPr>
              <a:buFont typeface="Symbol" pitchFamily="18" charset="2"/>
              <a:buNone/>
            </a:pPr>
            <a:endParaRPr lang="en-US" altLang="en-US" sz="1200" dirty="0" smtClean="0">
              <a:effectLst/>
              <a:cs typeface="Arial" charset="0"/>
            </a:endParaRPr>
          </a:p>
          <a:p>
            <a:pPr>
              <a:buFont typeface="Symbol" pitchFamily="18" charset="2"/>
              <a:buNone/>
            </a:pPr>
            <a:r>
              <a:rPr lang="en-US" altLang="en-US" sz="1200" dirty="0" smtClean="0">
                <a:effectLst/>
                <a:cs typeface="Arial" charset="0"/>
              </a:rPr>
              <a:t>                 </a:t>
            </a:r>
          </a:p>
          <a:p>
            <a:pPr>
              <a:buFont typeface="Symbol" pitchFamily="18" charset="2"/>
              <a:buNone/>
            </a:pPr>
            <a:endParaRPr lang="en-US" altLang="en-US" sz="1200" dirty="0">
              <a:effectLst/>
              <a:cs typeface="Arial" charset="0"/>
            </a:endParaRPr>
          </a:p>
          <a:p>
            <a:pPr>
              <a:buFont typeface="Symbol" pitchFamily="18" charset="2"/>
              <a:buNone/>
            </a:pPr>
            <a:r>
              <a:rPr lang="en-US" altLang="en-US" sz="1200" dirty="0" smtClean="0">
                <a:effectLst/>
                <a:cs typeface="Arial" charset="0"/>
              </a:rPr>
              <a:t>                                                                                      </a:t>
            </a:r>
          </a:p>
          <a:p>
            <a:pPr>
              <a:buFont typeface="Symbol" pitchFamily="18" charset="2"/>
              <a:buNone/>
            </a:pPr>
            <a:endParaRPr lang="en-US" altLang="en-US" sz="1200" dirty="0">
              <a:effectLst/>
              <a:cs typeface="Arial" charset="0"/>
            </a:endParaRPr>
          </a:p>
          <a:p>
            <a:pPr>
              <a:buFont typeface="Symbol" pitchFamily="18" charset="2"/>
              <a:buNone/>
            </a:pPr>
            <a:r>
              <a:rPr lang="en-US" altLang="en-US" sz="1200" dirty="0" smtClean="0">
                <a:effectLst/>
                <a:cs typeface="Arial" charset="0"/>
              </a:rPr>
              <a:t>				</a:t>
            </a:r>
            <a:r>
              <a:rPr lang="en-US" altLang="en-US" sz="1200" dirty="0">
                <a:cs typeface="Arial" charset="0"/>
              </a:rPr>
              <a:t> </a:t>
            </a:r>
            <a:r>
              <a:rPr lang="en-US" altLang="en-US" sz="1200" dirty="0" smtClean="0">
                <a:cs typeface="Arial" charset="0"/>
              </a:rPr>
              <a:t>           </a:t>
            </a:r>
            <a:r>
              <a:rPr lang="en-US" altLang="en-US" sz="1200" dirty="0" smtClean="0">
                <a:effectLst/>
                <a:cs typeface="Arial" charset="0"/>
              </a:rPr>
              <a:t> </a:t>
            </a:r>
            <a:r>
              <a:rPr lang="en-US" altLang="en-US" dirty="0" smtClean="0">
                <a:effectLst/>
                <a:cs typeface="Arial" charset="0"/>
              </a:rPr>
              <a:t> </a:t>
            </a:r>
          </a:p>
          <a:p>
            <a:pPr>
              <a:buFont typeface="Symbol" pitchFamily="18" charset="2"/>
              <a:buNone/>
            </a:pPr>
            <a:endParaRPr lang="en-US" altLang="en-US" sz="600" dirty="0" smtClean="0">
              <a:solidFill>
                <a:schemeClr val="tx2"/>
              </a:solidFill>
              <a:effectLst/>
              <a:ea typeface="+mn-ea"/>
              <a:cs typeface="+mn-cs"/>
            </a:endParaRPr>
          </a:p>
        </p:txBody>
      </p:sp>
      <p:sp>
        <p:nvSpPr>
          <p:cNvPr id="1434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2"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4"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6"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7"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8"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9"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2" name="Rectangle 27"/>
          <p:cNvSpPr>
            <a:spLocks noChangeArrowheads="1"/>
          </p:cNvSpPr>
          <p:nvPr/>
        </p:nvSpPr>
        <p:spPr bwMode="auto">
          <a:xfrm>
            <a:off x="443753" y="942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3" name="Rectangle 2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4" name="Rectangle 30"/>
          <p:cNvSpPr>
            <a:spLocks noChangeArrowheads="1"/>
          </p:cNvSpPr>
          <p:nvPr/>
        </p:nvSpPr>
        <p:spPr bwMode="auto">
          <a:xfrm>
            <a:off x="443753" y="933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5" name="Rectangle 3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pic>
        <p:nvPicPr>
          <p:cNvPr id="14356" name="Picture 3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0498" y="4495800"/>
            <a:ext cx="151946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Rectangle 33"/>
          <p:cNvSpPr>
            <a:spLocks noChangeArrowheads="1"/>
          </p:cNvSpPr>
          <p:nvPr/>
        </p:nvSpPr>
        <p:spPr bwMode="auto">
          <a:xfrm>
            <a:off x="443753" y="1028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8" name="Rectangle 3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9" name="Rectangle 36"/>
          <p:cNvSpPr>
            <a:spLocks noChangeArrowheads="1"/>
          </p:cNvSpPr>
          <p:nvPr/>
        </p:nvSpPr>
        <p:spPr bwMode="auto">
          <a:xfrm>
            <a:off x="443753" y="933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60" name="Rectangle 2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pic>
        <p:nvPicPr>
          <p:cNvPr id="29" name="Picture 15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510" y="2157953"/>
            <a:ext cx="1524000" cy="6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5"/>
          <p:cNvSpPr>
            <a:spLocks noGrp="1" noChangeArrowheads="1"/>
          </p:cNvSpPr>
          <p:nvPr>
            <p:ph type="title"/>
          </p:nvPr>
        </p:nvSpPr>
        <p:spPr>
          <a:xfrm>
            <a:off x="609600" y="152400"/>
            <a:ext cx="7848600" cy="685800"/>
          </a:xfrm>
        </p:spPr>
        <p:txBody>
          <a:bodyPr/>
          <a:lstStyle/>
          <a:p>
            <a:r>
              <a:rPr lang="en-US" altLang="en-US" sz="3200" dirty="0" smtClean="0">
                <a:solidFill>
                  <a:schemeClr val="tx2"/>
                </a:solidFill>
                <a:effectLst/>
              </a:rPr>
              <a:t>SFR Algorithm</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646" y="4371548"/>
            <a:ext cx="1596018"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9017" y="3581400"/>
            <a:ext cx="5243316" cy="54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11</a:t>
            </a:fld>
            <a:endParaRPr lang="en-US" dirty="0"/>
          </a:p>
        </p:txBody>
      </p:sp>
    </p:spTree>
    <p:extLst>
      <p:ext uri="{BB962C8B-B14F-4D97-AF65-F5344CB8AC3E}">
        <p14:creationId xmlns:p14="http://schemas.microsoft.com/office/powerpoint/2010/main" val="121100432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6"/>
          <p:cNvSpPr>
            <a:spLocks noGrp="1" noChangeArrowheads="1"/>
          </p:cNvSpPr>
          <p:nvPr>
            <p:ph type="body" sz="half" idx="1"/>
          </p:nvPr>
        </p:nvSpPr>
        <p:spPr>
          <a:xfrm>
            <a:off x="301028" y="942975"/>
            <a:ext cx="8382000" cy="5410200"/>
          </a:xfrm>
        </p:spPr>
        <p:txBody>
          <a:bodyPr/>
          <a:lstStyle/>
          <a:p>
            <a:pPr>
              <a:spcBef>
                <a:spcPts val="0"/>
              </a:spcBef>
              <a:spcAft>
                <a:spcPts val="600"/>
              </a:spcAft>
            </a:pPr>
            <a:r>
              <a:rPr lang="en-US" altLang="en-US" dirty="0" smtClean="0">
                <a:effectLst/>
              </a:rPr>
              <a:t>Calibration data is Stage IV precipitation analyses</a:t>
            </a:r>
          </a:p>
          <a:p>
            <a:pPr lvl="1">
              <a:spcBef>
                <a:spcPts val="0"/>
              </a:spcBef>
              <a:spcAft>
                <a:spcPts val="600"/>
              </a:spcAft>
            </a:pPr>
            <a:r>
              <a:rPr lang="en-US" altLang="en-US" dirty="0" smtClean="0">
                <a:effectLst/>
              </a:rPr>
              <a:t>Best snowfall rate data available: uses Multi-Radar Multi-Sensor (MRMS) precipitation data as input, incorporates gauge/model/satellite data, and applies human quality controls</a:t>
            </a:r>
          </a:p>
          <a:p>
            <a:pPr lvl="1">
              <a:spcBef>
                <a:spcPts val="0"/>
              </a:spcBef>
              <a:spcAft>
                <a:spcPts val="600"/>
              </a:spcAft>
            </a:pPr>
            <a:r>
              <a:rPr lang="en-US" altLang="en-US" dirty="0" smtClean="0"/>
              <a:t>Snowstorm data </a:t>
            </a:r>
            <a:r>
              <a:rPr lang="en-US" altLang="en-US" dirty="0"/>
              <a:t>from two winter seasons (2015-2016)</a:t>
            </a:r>
          </a:p>
          <a:p>
            <a:pPr lvl="1">
              <a:spcBef>
                <a:spcPts val="0"/>
              </a:spcBef>
              <a:spcAft>
                <a:spcPts val="600"/>
              </a:spcAft>
            </a:pPr>
            <a:r>
              <a:rPr lang="en-US" altLang="en-US" dirty="0"/>
              <a:t>CONUS coverage</a:t>
            </a:r>
          </a:p>
          <a:p>
            <a:pPr>
              <a:spcBef>
                <a:spcPts val="600"/>
              </a:spcBef>
              <a:spcAft>
                <a:spcPts val="1200"/>
              </a:spcAft>
            </a:pPr>
            <a:r>
              <a:rPr lang="en-US" altLang="en-US" dirty="0" smtClean="0">
                <a:effectLst/>
              </a:rPr>
              <a:t>Histogram matching (Kidder and Jones, 2007):</a:t>
            </a:r>
          </a:p>
          <a:p>
            <a:pPr lvl="1">
              <a:spcBef>
                <a:spcPts val="0"/>
              </a:spcBef>
              <a:spcAft>
                <a:spcPts val="1200"/>
              </a:spcAft>
            </a:pPr>
            <a:r>
              <a:rPr lang="en-US" altLang="en-US" kern="1200" dirty="0">
                <a:ea typeface="+mn-ea"/>
                <a:cs typeface="+mn-cs"/>
              </a:rPr>
              <a:t>CDF adjustment</a:t>
            </a:r>
          </a:p>
          <a:p>
            <a:pPr>
              <a:buFont typeface="Symbol" pitchFamily="18" charset="2"/>
              <a:buNone/>
            </a:pPr>
            <a:r>
              <a:rPr lang="en-US" altLang="en-US" sz="1200" dirty="0" smtClean="0">
                <a:effectLst/>
                <a:cs typeface="Arial" charset="0"/>
              </a:rPr>
              <a:t>                 </a:t>
            </a:r>
          </a:p>
          <a:p>
            <a:pPr>
              <a:buFont typeface="Symbol" pitchFamily="18" charset="2"/>
              <a:buNone/>
            </a:pPr>
            <a:endParaRPr lang="en-US" altLang="en-US" sz="1200" dirty="0">
              <a:effectLst/>
              <a:cs typeface="Arial" charset="0"/>
            </a:endParaRPr>
          </a:p>
          <a:p>
            <a:pPr>
              <a:buFont typeface="Symbol" pitchFamily="18" charset="2"/>
              <a:buNone/>
            </a:pPr>
            <a:r>
              <a:rPr lang="en-US" altLang="en-US" sz="1200" dirty="0" smtClean="0">
                <a:effectLst/>
                <a:cs typeface="Arial" charset="0"/>
              </a:rPr>
              <a:t>                                                                                      </a:t>
            </a:r>
          </a:p>
          <a:p>
            <a:pPr>
              <a:buFont typeface="Symbol" pitchFamily="18" charset="2"/>
              <a:buNone/>
            </a:pPr>
            <a:endParaRPr lang="en-US" altLang="en-US" sz="1200" dirty="0">
              <a:effectLst/>
              <a:cs typeface="Arial" charset="0"/>
            </a:endParaRPr>
          </a:p>
          <a:p>
            <a:pPr>
              <a:buFont typeface="Symbol" pitchFamily="18" charset="2"/>
              <a:buNone/>
            </a:pPr>
            <a:r>
              <a:rPr lang="en-US" altLang="en-US" sz="1200" dirty="0" smtClean="0">
                <a:effectLst/>
                <a:cs typeface="Arial" charset="0"/>
              </a:rPr>
              <a:t>				</a:t>
            </a:r>
            <a:r>
              <a:rPr lang="en-US" altLang="en-US" sz="1200" dirty="0">
                <a:cs typeface="Arial" charset="0"/>
              </a:rPr>
              <a:t> </a:t>
            </a:r>
            <a:r>
              <a:rPr lang="en-US" altLang="en-US" sz="1200" dirty="0" smtClean="0">
                <a:cs typeface="Arial" charset="0"/>
              </a:rPr>
              <a:t>           </a:t>
            </a:r>
            <a:r>
              <a:rPr lang="en-US" altLang="en-US" sz="1200" dirty="0" smtClean="0">
                <a:effectLst/>
                <a:cs typeface="Arial" charset="0"/>
              </a:rPr>
              <a:t> </a:t>
            </a:r>
            <a:r>
              <a:rPr lang="en-US" altLang="en-US" dirty="0" smtClean="0">
                <a:effectLst/>
                <a:cs typeface="Arial" charset="0"/>
              </a:rPr>
              <a:t> </a:t>
            </a:r>
          </a:p>
          <a:p>
            <a:pPr>
              <a:buFont typeface="Symbol" pitchFamily="18" charset="2"/>
              <a:buNone/>
            </a:pPr>
            <a:endParaRPr lang="en-US" altLang="en-US" sz="600" dirty="0" smtClean="0">
              <a:solidFill>
                <a:schemeClr val="tx2"/>
              </a:solidFill>
              <a:effectLst/>
              <a:ea typeface="+mn-ea"/>
              <a:cs typeface="+mn-cs"/>
            </a:endParaRPr>
          </a:p>
        </p:txBody>
      </p:sp>
      <p:sp>
        <p:nvSpPr>
          <p:cNvPr id="1434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2"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4"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6"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7"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8"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9"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2" name="Rectangle 27"/>
          <p:cNvSpPr>
            <a:spLocks noChangeArrowheads="1"/>
          </p:cNvSpPr>
          <p:nvPr/>
        </p:nvSpPr>
        <p:spPr bwMode="auto">
          <a:xfrm>
            <a:off x="443753" y="942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3" name="Rectangle 2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4" name="Rectangle 30"/>
          <p:cNvSpPr>
            <a:spLocks noChangeArrowheads="1"/>
          </p:cNvSpPr>
          <p:nvPr/>
        </p:nvSpPr>
        <p:spPr bwMode="auto">
          <a:xfrm>
            <a:off x="443753" y="933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5" name="Rectangle 3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7" name="Rectangle 33"/>
          <p:cNvSpPr>
            <a:spLocks noChangeArrowheads="1"/>
          </p:cNvSpPr>
          <p:nvPr/>
        </p:nvSpPr>
        <p:spPr bwMode="auto">
          <a:xfrm>
            <a:off x="443753" y="1028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8" name="Rectangle 3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9" name="Rectangle 36"/>
          <p:cNvSpPr>
            <a:spLocks noChangeArrowheads="1"/>
          </p:cNvSpPr>
          <p:nvPr/>
        </p:nvSpPr>
        <p:spPr bwMode="auto">
          <a:xfrm>
            <a:off x="443753" y="933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60" name="Rectangle 2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30" name="Rectangle 5"/>
          <p:cNvSpPr>
            <a:spLocks noGrp="1" noChangeArrowheads="1"/>
          </p:cNvSpPr>
          <p:nvPr>
            <p:ph type="title"/>
          </p:nvPr>
        </p:nvSpPr>
        <p:spPr>
          <a:xfrm>
            <a:off x="609600" y="152400"/>
            <a:ext cx="7848600" cy="685800"/>
          </a:xfrm>
        </p:spPr>
        <p:txBody>
          <a:bodyPr/>
          <a:lstStyle/>
          <a:p>
            <a:r>
              <a:rPr lang="en-US" altLang="en-US" sz="3200" dirty="0" smtClean="0">
                <a:solidFill>
                  <a:schemeClr val="tx2"/>
                </a:solidFill>
                <a:effectLst/>
              </a:rPr>
              <a:t>SFR Calibration</a:t>
            </a:r>
          </a:p>
        </p:txBody>
      </p:sp>
      <p:pic>
        <p:nvPicPr>
          <p:cNvPr id="27" name="Picture 26" descr="atms_chist_matching_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028" y="3733800"/>
            <a:ext cx="3048000" cy="1906125"/>
          </a:xfrm>
          <a:prstGeom prst="rect">
            <a:avLst/>
          </a:prstGeom>
        </p:spPr>
      </p:pic>
      <p:sp>
        <p:nvSpPr>
          <p:cNvPr id="28" name="Rectangle 6"/>
          <p:cNvSpPr txBox="1">
            <a:spLocks noChangeArrowheads="1"/>
          </p:cNvSpPr>
          <p:nvPr/>
        </p:nvSpPr>
        <p:spPr bwMode="auto">
          <a:xfrm>
            <a:off x="304800" y="4114800"/>
            <a:ext cx="4893267" cy="206375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effectLst/>
                <a:latin typeface="+mn-lt"/>
                <a:ea typeface="+mn-ea"/>
                <a:cs typeface="+mn-cs"/>
              </a:defRPr>
            </a:lvl1pPr>
            <a:lvl2pPr marL="742950" indent="-285750" algn="l" rtl="0" eaLnBrk="0" fontAlgn="base" hangingPunct="0">
              <a:spcBef>
                <a:spcPct val="20000"/>
              </a:spcBef>
              <a:spcAft>
                <a:spcPct val="0"/>
              </a:spcAft>
              <a:buClr>
                <a:srgbClr val="FF0000"/>
              </a:buClr>
              <a:buSzPct val="100000"/>
              <a:buFont typeface="Wingdings" panose="05000000000000000000" pitchFamily="2" charset="2"/>
              <a:buChar char="ü"/>
              <a:defRPr sz="2000">
                <a:solidFill>
                  <a:schemeClr val="tx1"/>
                </a:solidFill>
                <a:effectLst/>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effectLst/>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a:lstStyle>
          <a:p>
            <a:pPr lvl="1">
              <a:spcBef>
                <a:spcPts val="0"/>
              </a:spcBef>
            </a:pPr>
            <a:r>
              <a:rPr lang="en-US" altLang="en-US" dirty="0"/>
              <a:t>Lease square method to </a:t>
            </a:r>
            <a:r>
              <a:rPr lang="en-US" dirty="0"/>
              <a:t>achieve optimal overall agreement between  SFR and </a:t>
            </a:r>
            <a:r>
              <a:rPr lang="en-US" dirty="0" err="1"/>
              <a:t>StageIV</a:t>
            </a:r>
            <a:r>
              <a:rPr lang="en-US" dirty="0"/>
              <a:t> CDFs</a:t>
            </a:r>
          </a:p>
          <a:p>
            <a:pPr>
              <a:spcBef>
                <a:spcPts val="1200"/>
              </a:spcBef>
            </a:pPr>
            <a:r>
              <a:rPr lang="en-US" sz="2200" kern="0" dirty="0" smtClean="0"/>
              <a:t>SFR: </a:t>
            </a:r>
          </a:p>
          <a:p>
            <a:pPr marL="457200" lvl="1" indent="0">
              <a:buFont typeface="Wingdings" panose="05000000000000000000" pitchFamily="2" charset="2"/>
              <a:buNone/>
            </a:pPr>
            <a:endParaRPr lang="en-US" altLang="en-US" kern="0" dirty="0" smtClean="0"/>
          </a:p>
          <a:p>
            <a:pPr>
              <a:buFont typeface="Symbol" pitchFamily="18" charset="2"/>
              <a:buNone/>
            </a:pPr>
            <a:r>
              <a:rPr lang="en-US" altLang="en-US" sz="1200" kern="0" dirty="0" smtClean="0">
                <a:cs typeface="Arial" charset="0"/>
              </a:rPr>
              <a:t>	</a:t>
            </a:r>
          </a:p>
          <a:p>
            <a:pPr>
              <a:buFont typeface="Symbol" pitchFamily="18" charset="2"/>
              <a:buNone/>
            </a:pPr>
            <a:r>
              <a:rPr lang="en-US" altLang="en-US" sz="1200" kern="0" dirty="0" smtClean="0">
                <a:cs typeface="Arial" charset="0"/>
              </a:rPr>
              <a:t>                 </a:t>
            </a:r>
          </a:p>
          <a:p>
            <a:pPr>
              <a:buFont typeface="Symbol" pitchFamily="18" charset="2"/>
              <a:buNone/>
            </a:pPr>
            <a:endParaRPr lang="en-US" altLang="en-US" sz="1200" kern="0" dirty="0" smtClean="0">
              <a:cs typeface="Arial" charset="0"/>
            </a:endParaRPr>
          </a:p>
          <a:p>
            <a:pPr>
              <a:buFont typeface="Symbol" pitchFamily="18" charset="2"/>
              <a:buNone/>
            </a:pPr>
            <a:r>
              <a:rPr lang="en-US" altLang="en-US" sz="1200" kern="0" dirty="0" smtClean="0">
                <a:cs typeface="Arial" charset="0"/>
              </a:rPr>
              <a:t>                                                                                      </a:t>
            </a:r>
          </a:p>
          <a:p>
            <a:pPr>
              <a:buFont typeface="Symbol" pitchFamily="18" charset="2"/>
              <a:buNone/>
            </a:pPr>
            <a:endParaRPr lang="en-US" altLang="en-US" sz="1200" kern="0" dirty="0" smtClean="0">
              <a:cs typeface="Arial" charset="0"/>
            </a:endParaRPr>
          </a:p>
          <a:p>
            <a:pPr>
              <a:buFont typeface="Symbol" pitchFamily="18" charset="2"/>
              <a:buNone/>
            </a:pPr>
            <a:r>
              <a:rPr lang="en-US" altLang="en-US" sz="1200" kern="0" dirty="0" smtClean="0">
                <a:cs typeface="Arial" charset="0"/>
              </a:rPr>
              <a:t>				             </a:t>
            </a:r>
            <a:r>
              <a:rPr lang="en-US" altLang="en-US" kern="0" dirty="0" smtClean="0">
                <a:cs typeface="Arial" charset="0"/>
              </a:rPr>
              <a:t> </a:t>
            </a:r>
          </a:p>
          <a:p>
            <a:pPr>
              <a:buFont typeface="Symbol" pitchFamily="18" charset="2"/>
              <a:buNone/>
            </a:pPr>
            <a:endParaRPr lang="en-US" altLang="en-US" sz="600" kern="0" dirty="0" smtClean="0"/>
          </a:p>
        </p:txBody>
      </p:sp>
      <p:sp>
        <p:nvSpPr>
          <p:cNvPr id="31" name="Rectangle 6"/>
          <p:cNvSpPr txBox="1">
            <a:spLocks noChangeArrowheads="1"/>
          </p:cNvSpPr>
          <p:nvPr/>
        </p:nvSpPr>
        <p:spPr bwMode="auto">
          <a:xfrm>
            <a:off x="1280558" y="5563725"/>
            <a:ext cx="7162800" cy="46191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effectLst/>
                <a:latin typeface="+mn-lt"/>
                <a:ea typeface="+mn-ea"/>
                <a:cs typeface="+mn-cs"/>
              </a:defRPr>
            </a:lvl1pPr>
            <a:lvl2pPr marL="742950" indent="-285750" algn="l" rtl="0" eaLnBrk="0" fontAlgn="base" hangingPunct="0">
              <a:spcBef>
                <a:spcPct val="20000"/>
              </a:spcBef>
              <a:spcAft>
                <a:spcPct val="0"/>
              </a:spcAft>
              <a:buClr>
                <a:srgbClr val="FF0000"/>
              </a:buClr>
              <a:buSzPct val="100000"/>
              <a:buFont typeface="Wingdings" panose="05000000000000000000" pitchFamily="2" charset="2"/>
              <a:buChar char="ü"/>
              <a:defRPr sz="2000">
                <a:solidFill>
                  <a:schemeClr val="tx1"/>
                </a:solidFill>
                <a:effectLst/>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effectLst/>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a:lstStyle>
          <a:p>
            <a:pPr marL="0" indent="0">
              <a:lnSpc>
                <a:spcPct val="150000"/>
              </a:lnSpc>
              <a:buNone/>
            </a:pPr>
            <a:r>
              <a:rPr lang="en-US" altLang="en-US" sz="2000" i="1" kern="0" dirty="0" smtClean="0">
                <a:cs typeface="Times New Roman" panose="02020603050405020304" pitchFamily="18" charset="0"/>
              </a:rPr>
              <a:t>SFR = 1.5813 </a:t>
            </a:r>
            <a:r>
              <a:rPr lang="en-US" altLang="en-US" sz="2000" i="1" kern="0" dirty="0" err="1" smtClean="0">
                <a:cs typeface="Times New Roman" panose="02020603050405020304" pitchFamily="18" charset="0"/>
              </a:rPr>
              <a:t>SFR</a:t>
            </a:r>
            <a:r>
              <a:rPr lang="en-US" altLang="en-US" sz="2000" i="1" kern="0" baseline="-25000" dirty="0" err="1" smtClean="0">
                <a:cs typeface="Times New Roman" panose="02020603050405020304" pitchFamily="18" charset="0"/>
              </a:rPr>
              <a:t>u</a:t>
            </a:r>
            <a:r>
              <a:rPr lang="en-US" altLang="en-US" sz="2000" i="1" kern="0" dirty="0" smtClean="0">
                <a:cs typeface="Times New Roman" panose="02020603050405020304" pitchFamily="18" charset="0"/>
              </a:rPr>
              <a:t> – 0.2236 SFR</a:t>
            </a:r>
            <a:r>
              <a:rPr lang="en-US" altLang="en-US" sz="2000" i="1" kern="0" baseline="-25000" dirty="0">
                <a:cs typeface="Times New Roman" panose="02020603050405020304" pitchFamily="18" charset="0"/>
              </a:rPr>
              <a:t>u</a:t>
            </a:r>
            <a:r>
              <a:rPr lang="en-US" altLang="en-US" sz="2000" i="1" kern="0" baseline="30000" dirty="0" smtClean="0">
                <a:cs typeface="Times New Roman" panose="02020603050405020304" pitchFamily="18" charset="0"/>
              </a:rPr>
              <a:t>2</a:t>
            </a:r>
            <a:r>
              <a:rPr lang="en-US" altLang="en-US" sz="2000" i="1" kern="0" dirty="0" smtClean="0">
                <a:cs typeface="Times New Roman" panose="02020603050405020304" pitchFamily="18" charset="0"/>
              </a:rPr>
              <a:t> + 0.0216 SFR</a:t>
            </a:r>
            <a:r>
              <a:rPr lang="en-US" altLang="en-US" sz="2000" i="1" kern="0" baseline="-25000" dirty="0">
                <a:cs typeface="Times New Roman" panose="02020603050405020304" pitchFamily="18" charset="0"/>
              </a:rPr>
              <a:t>u</a:t>
            </a:r>
            <a:r>
              <a:rPr lang="en-US" altLang="en-US" sz="2000" i="1" kern="0" baseline="30000" dirty="0" smtClean="0">
                <a:cs typeface="Times New Roman" panose="02020603050405020304" pitchFamily="18" charset="0"/>
              </a:rPr>
              <a:t>3</a:t>
            </a:r>
          </a:p>
          <a:p>
            <a:pPr marL="457200" lvl="1" indent="0">
              <a:lnSpc>
                <a:spcPct val="150000"/>
              </a:lnSpc>
              <a:buFont typeface="Wingdings" panose="05000000000000000000" pitchFamily="2" charset="2"/>
              <a:buNone/>
            </a:pPr>
            <a:endParaRPr lang="en-US" altLang="en-US" kern="0" dirty="0" smtClean="0">
              <a:cs typeface="Times New Roman" panose="02020603050405020304" pitchFamily="18" charset="0"/>
            </a:endParaRPr>
          </a:p>
          <a:p>
            <a:pPr>
              <a:lnSpc>
                <a:spcPct val="150000"/>
              </a:lnSpc>
              <a:buFont typeface="Symbol" pitchFamily="18" charset="2"/>
              <a:buNone/>
            </a:pPr>
            <a:r>
              <a:rPr lang="en-US" altLang="en-US" sz="2000" kern="0" dirty="0" smtClean="0">
                <a:cs typeface="Times New Roman" panose="02020603050405020304" pitchFamily="18" charset="0"/>
              </a:rPr>
              <a:t>	</a:t>
            </a:r>
          </a:p>
          <a:p>
            <a:pPr>
              <a:lnSpc>
                <a:spcPct val="150000"/>
              </a:lnSpc>
              <a:buFont typeface="Symbol" pitchFamily="18" charset="2"/>
              <a:buNone/>
            </a:pPr>
            <a:r>
              <a:rPr lang="en-US" altLang="en-US" sz="2000" kern="0" dirty="0" smtClean="0">
                <a:cs typeface="Times New Roman" panose="02020603050405020304" pitchFamily="18" charset="0"/>
              </a:rPr>
              <a:t>                 </a:t>
            </a:r>
          </a:p>
          <a:p>
            <a:pPr>
              <a:lnSpc>
                <a:spcPct val="150000"/>
              </a:lnSpc>
              <a:buFont typeface="Symbol" pitchFamily="18" charset="2"/>
              <a:buNone/>
            </a:pPr>
            <a:endParaRPr lang="en-US" altLang="en-US" sz="2000" kern="0" dirty="0" smtClean="0">
              <a:cs typeface="Times New Roman" panose="02020603050405020304" pitchFamily="18" charset="0"/>
            </a:endParaRPr>
          </a:p>
          <a:p>
            <a:pPr>
              <a:lnSpc>
                <a:spcPct val="150000"/>
              </a:lnSpc>
              <a:buFont typeface="Symbol" pitchFamily="18" charset="2"/>
              <a:buNone/>
            </a:pPr>
            <a:r>
              <a:rPr lang="en-US" altLang="en-US" sz="2000" kern="0" dirty="0" smtClean="0">
                <a:cs typeface="Times New Roman" panose="02020603050405020304" pitchFamily="18" charset="0"/>
              </a:rPr>
              <a:t>                                                                                      </a:t>
            </a:r>
          </a:p>
          <a:p>
            <a:pPr>
              <a:lnSpc>
                <a:spcPct val="150000"/>
              </a:lnSpc>
              <a:buFont typeface="Symbol" pitchFamily="18" charset="2"/>
              <a:buNone/>
            </a:pPr>
            <a:endParaRPr lang="en-US" altLang="en-US" sz="2000" kern="0" dirty="0" smtClean="0">
              <a:cs typeface="Times New Roman" panose="02020603050405020304" pitchFamily="18" charset="0"/>
            </a:endParaRPr>
          </a:p>
          <a:p>
            <a:pPr>
              <a:lnSpc>
                <a:spcPct val="150000"/>
              </a:lnSpc>
              <a:buFont typeface="Symbol" pitchFamily="18" charset="2"/>
              <a:buNone/>
            </a:pPr>
            <a:r>
              <a:rPr lang="en-US" altLang="en-US" sz="2000" kern="0" dirty="0" smtClean="0">
                <a:cs typeface="Times New Roman" panose="02020603050405020304" pitchFamily="18" charset="0"/>
              </a:rPr>
              <a:t>				              </a:t>
            </a:r>
          </a:p>
          <a:p>
            <a:pPr>
              <a:lnSpc>
                <a:spcPct val="150000"/>
              </a:lnSpc>
              <a:buFont typeface="Symbol" pitchFamily="18" charset="2"/>
              <a:buNone/>
            </a:pPr>
            <a:endParaRPr lang="en-US" altLang="en-US" sz="2000" kern="0" dirty="0" smtClean="0">
              <a:cs typeface="Times New Roman" panose="02020603050405020304" pitchFamily="18" charset="0"/>
            </a:endParaRPr>
          </a:p>
        </p:txBody>
      </p:sp>
      <p:sp>
        <p:nvSpPr>
          <p:cNvPr id="26"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12</a:t>
            </a:fld>
            <a:endParaRPr lang="en-US" dirty="0"/>
          </a:p>
        </p:txBody>
      </p:sp>
    </p:spTree>
    <p:extLst>
      <p:ext uri="{BB962C8B-B14F-4D97-AF65-F5344CB8AC3E}">
        <p14:creationId xmlns:p14="http://schemas.microsoft.com/office/powerpoint/2010/main" val="4389471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6"/>
          <p:cNvSpPr>
            <a:spLocks noGrp="1" noChangeArrowheads="1"/>
          </p:cNvSpPr>
          <p:nvPr>
            <p:ph type="body" sz="half" idx="1"/>
          </p:nvPr>
        </p:nvSpPr>
        <p:spPr>
          <a:xfrm>
            <a:off x="228600" y="838200"/>
            <a:ext cx="8153400" cy="5410200"/>
          </a:xfrm>
        </p:spPr>
        <p:txBody>
          <a:bodyPr/>
          <a:lstStyle/>
          <a:p>
            <a:pPr>
              <a:spcBef>
                <a:spcPts val="0"/>
              </a:spcBef>
              <a:spcAft>
                <a:spcPts val="1200"/>
              </a:spcAft>
            </a:pPr>
            <a:r>
              <a:rPr lang="en-US" altLang="en-US" sz="2000" b="1" dirty="0" smtClean="0">
                <a:effectLst/>
              </a:rPr>
              <a:t>Before calibration</a:t>
            </a:r>
          </a:p>
          <a:p>
            <a:pPr>
              <a:spcBef>
                <a:spcPts val="0"/>
              </a:spcBef>
              <a:spcAft>
                <a:spcPts val="1200"/>
              </a:spcAft>
            </a:pPr>
            <a:endParaRPr lang="en-US" altLang="en-US" sz="2000" dirty="0"/>
          </a:p>
          <a:p>
            <a:pPr>
              <a:spcBef>
                <a:spcPts val="0"/>
              </a:spcBef>
              <a:spcAft>
                <a:spcPts val="1200"/>
              </a:spcAft>
            </a:pPr>
            <a:endParaRPr lang="en-US" altLang="en-US" sz="2000" dirty="0" smtClean="0">
              <a:effectLst/>
            </a:endParaRPr>
          </a:p>
          <a:p>
            <a:pPr>
              <a:spcBef>
                <a:spcPts val="0"/>
              </a:spcBef>
              <a:spcAft>
                <a:spcPts val="1200"/>
              </a:spcAft>
            </a:pPr>
            <a:endParaRPr lang="en-US" altLang="en-US" sz="2000" dirty="0"/>
          </a:p>
          <a:p>
            <a:pPr>
              <a:spcBef>
                <a:spcPts val="0"/>
              </a:spcBef>
              <a:spcAft>
                <a:spcPts val="1200"/>
              </a:spcAft>
            </a:pPr>
            <a:endParaRPr lang="en-US" altLang="en-US" sz="2000" dirty="0" smtClean="0">
              <a:effectLst/>
            </a:endParaRPr>
          </a:p>
          <a:p>
            <a:pPr>
              <a:spcBef>
                <a:spcPts val="0"/>
              </a:spcBef>
              <a:spcAft>
                <a:spcPts val="1200"/>
              </a:spcAft>
            </a:pPr>
            <a:endParaRPr lang="en-US" altLang="en-US" sz="2000" dirty="0"/>
          </a:p>
          <a:p>
            <a:pPr>
              <a:spcBef>
                <a:spcPts val="0"/>
              </a:spcBef>
              <a:spcAft>
                <a:spcPts val="1200"/>
              </a:spcAft>
            </a:pPr>
            <a:r>
              <a:rPr lang="en-US" altLang="en-US" sz="2000" b="1" dirty="0" smtClean="0">
                <a:effectLst/>
              </a:rPr>
              <a:t>After calibration</a:t>
            </a:r>
          </a:p>
          <a:p>
            <a:pPr marL="0" indent="0">
              <a:spcBef>
                <a:spcPts val="0"/>
              </a:spcBef>
              <a:spcAft>
                <a:spcPts val="1200"/>
              </a:spcAft>
              <a:buNone/>
            </a:pPr>
            <a:endParaRPr lang="en-US" altLang="en-US" sz="1200" dirty="0" smtClean="0">
              <a:effectLst/>
              <a:cs typeface="Arial" charset="0"/>
            </a:endParaRPr>
          </a:p>
          <a:p>
            <a:pPr>
              <a:buFont typeface="Symbol" pitchFamily="18" charset="2"/>
              <a:buNone/>
            </a:pPr>
            <a:endParaRPr lang="en-US" altLang="en-US" sz="1200" dirty="0" smtClean="0">
              <a:effectLst/>
              <a:cs typeface="Arial" charset="0"/>
            </a:endParaRPr>
          </a:p>
          <a:p>
            <a:pPr>
              <a:buFont typeface="Symbol" pitchFamily="18" charset="2"/>
              <a:buNone/>
            </a:pPr>
            <a:r>
              <a:rPr lang="en-US" altLang="en-US" sz="1200" dirty="0" smtClean="0">
                <a:effectLst/>
                <a:cs typeface="Arial" charset="0"/>
              </a:rPr>
              <a:t>                                                                                      </a:t>
            </a:r>
          </a:p>
          <a:p>
            <a:pPr>
              <a:buFont typeface="Symbol" pitchFamily="18" charset="2"/>
              <a:buNone/>
            </a:pPr>
            <a:endParaRPr lang="en-US" altLang="en-US" sz="1200" dirty="0">
              <a:effectLst/>
              <a:cs typeface="Arial" charset="0"/>
            </a:endParaRPr>
          </a:p>
          <a:p>
            <a:pPr>
              <a:buFont typeface="Symbol" pitchFamily="18" charset="2"/>
              <a:buNone/>
            </a:pPr>
            <a:r>
              <a:rPr lang="en-US" altLang="en-US" sz="1200" dirty="0" smtClean="0">
                <a:effectLst/>
                <a:cs typeface="Arial" charset="0"/>
              </a:rPr>
              <a:t>				</a:t>
            </a:r>
            <a:r>
              <a:rPr lang="en-US" altLang="en-US" sz="1200" dirty="0">
                <a:cs typeface="Arial" charset="0"/>
              </a:rPr>
              <a:t> </a:t>
            </a:r>
            <a:r>
              <a:rPr lang="en-US" altLang="en-US" sz="1200" dirty="0" smtClean="0">
                <a:cs typeface="Arial" charset="0"/>
              </a:rPr>
              <a:t>           </a:t>
            </a:r>
            <a:r>
              <a:rPr lang="en-US" altLang="en-US" sz="1200" dirty="0" smtClean="0">
                <a:effectLst/>
                <a:cs typeface="Arial" charset="0"/>
              </a:rPr>
              <a:t> </a:t>
            </a:r>
            <a:r>
              <a:rPr lang="en-US" altLang="en-US" dirty="0" smtClean="0">
                <a:effectLst/>
                <a:cs typeface="Arial" charset="0"/>
              </a:rPr>
              <a:t> </a:t>
            </a:r>
          </a:p>
          <a:p>
            <a:pPr>
              <a:buFont typeface="Symbol" pitchFamily="18" charset="2"/>
              <a:buNone/>
            </a:pPr>
            <a:endParaRPr lang="en-US" altLang="en-US" sz="600" dirty="0" smtClean="0">
              <a:solidFill>
                <a:schemeClr val="tx2"/>
              </a:solidFill>
              <a:effectLst/>
              <a:ea typeface="+mn-ea"/>
              <a:cs typeface="+mn-cs"/>
            </a:endParaRPr>
          </a:p>
        </p:txBody>
      </p:sp>
      <p:sp>
        <p:nvSpPr>
          <p:cNvPr id="1434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2"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4"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6"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7"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8"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49"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2" name="Rectangle 27"/>
          <p:cNvSpPr>
            <a:spLocks noChangeArrowheads="1"/>
          </p:cNvSpPr>
          <p:nvPr/>
        </p:nvSpPr>
        <p:spPr bwMode="auto">
          <a:xfrm>
            <a:off x="443753" y="942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3" name="Rectangle 2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4" name="Rectangle 30"/>
          <p:cNvSpPr>
            <a:spLocks noChangeArrowheads="1"/>
          </p:cNvSpPr>
          <p:nvPr/>
        </p:nvSpPr>
        <p:spPr bwMode="auto">
          <a:xfrm>
            <a:off x="443753" y="933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5" name="Rectangle 3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8" name="Rectangle 3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59" name="Rectangle 36"/>
          <p:cNvSpPr>
            <a:spLocks noChangeArrowheads="1"/>
          </p:cNvSpPr>
          <p:nvPr/>
        </p:nvSpPr>
        <p:spPr bwMode="auto">
          <a:xfrm>
            <a:off x="443753" y="933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4360" name="Rectangle 2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30" name="Rectangle 5"/>
          <p:cNvSpPr>
            <a:spLocks noGrp="1" noChangeArrowheads="1"/>
          </p:cNvSpPr>
          <p:nvPr>
            <p:ph type="title"/>
          </p:nvPr>
        </p:nvSpPr>
        <p:spPr>
          <a:xfrm>
            <a:off x="609600" y="152400"/>
            <a:ext cx="7848600" cy="685800"/>
          </a:xfrm>
        </p:spPr>
        <p:txBody>
          <a:bodyPr/>
          <a:lstStyle/>
          <a:p>
            <a:r>
              <a:rPr lang="en-US" altLang="en-US" sz="3200" dirty="0" smtClean="0">
                <a:solidFill>
                  <a:schemeClr val="tx2"/>
                </a:solidFill>
                <a:effectLst/>
              </a:rPr>
              <a:t>SFR Calibration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134" y="1219200"/>
            <a:ext cx="2679338" cy="230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5646" y="1233749"/>
            <a:ext cx="2922888" cy="227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107675413"/>
              </p:ext>
            </p:extLst>
          </p:nvPr>
        </p:nvGraphicFramePr>
        <p:xfrm>
          <a:off x="532614" y="4114800"/>
          <a:ext cx="2209800" cy="1407160"/>
        </p:xfrm>
        <a:graphic>
          <a:graphicData uri="http://schemas.openxmlformats.org/drawingml/2006/table">
            <a:tbl>
              <a:tblPr firstRow="1" bandRow="1">
                <a:tableStyleId>{5940675A-B579-460E-94D1-54222C63F5DA}</a:tableStyleId>
              </a:tblPr>
              <a:tblGrid>
                <a:gridCol w="11049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tblGrid>
              <a:tr h="370840">
                <a:tc>
                  <a:txBody>
                    <a:bodyPr/>
                    <a:lstStyle/>
                    <a:p>
                      <a:pPr algn="ctr"/>
                      <a:r>
                        <a:rPr lang="en-US" sz="1400" dirty="0" smtClean="0"/>
                        <a:t>Corr.</a:t>
                      </a:r>
                      <a:r>
                        <a:rPr lang="en-US" sz="1400" baseline="0" dirty="0" smtClean="0"/>
                        <a:t> </a:t>
                      </a:r>
                      <a:r>
                        <a:rPr lang="en-US" sz="1400" baseline="0" dirty="0" err="1" smtClean="0"/>
                        <a:t>Coeff</a:t>
                      </a:r>
                      <a:r>
                        <a:rPr lang="en-US" sz="1400" baseline="0" dirty="0" smtClean="0"/>
                        <a:t>.</a:t>
                      </a:r>
                      <a:endParaRPr lang="en-US" sz="1400" b="0" dirty="0">
                        <a:solidFill>
                          <a:schemeClr val="tx1"/>
                        </a:solidFill>
                      </a:endParaRPr>
                    </a:p>
                  </a:txBody>
                  <a:tcPr anchor="ctr">
                    <a:solidFill>
                      <a:srgbClr val="FFFFFF"/>
                    </a:solidFill>
                  </a:tcPr>
                </a:tc>
                <a:tc>
                  <a:txBody>
                    <a:bodyPr/>
                    <a:lstStyle/>
                    <a:p>
                      <a:pPr algn="ctr"/>
                      <a:r>
                        <a:rPr lang="en-US" sz="1400" dirty="0" smtClean="0"/>
                        <a:t>0.51</a:t>
                      </a:r>
                      <a:endParaRPr lang="en-US" sz="1400" b="0" dirty="0">
                        <a:solidFill>
                          <a:schemeClr val="tx1"/>
                        </a:solidFill>
                      </a:endParaRPr>
                    </a:p>
                  </a:txBody>
                  <a:tcPr anchor="ctr">
                    <a:solidFill>
                      <a:srgbClr val="FFFFFF"/>
                    </a:solidFill>
                  </a:tcPr>
                </a:tc>
                <a:extLst>
                  <a:ext uri="{0D108BD9-81ED-4DB2-BD59-A6C34878D82A}">
                    <a16:rowId xmlns:a16="http://schemas.microsoft.com/office/drawing/2014/main" val="10000"/>
                  </a:ext>
                </a:extLst>
              </a:tr>
              <a:tr h="370840">
                <a:tc>
                  <a:txBody>
                    <a:bodyPr/>
                    <a:lstStyle/>
                    <a:p>
                      <a:pPr algn="ctr"/>
                      <a:r>
                        <a:rPr lang="en-US" sz="1400" dirty="0" smtClean="0"/>
                        <a:t>Accuracy (mm/</a:t>
                      </a:r>
                      <a:r>
                        <a:rPr lang="en-US" sz="1400" dirty="0" err="1" smtClean="0"/>
                        <a:t>hr</a:t>
                      </a:r>
                      <a:r>
                        <a:rPr lang="en-US" sz="1400" dirty="0" smtClean="0"/>
                        <a:t>)</a:t>
                      </a:r>
                      <a:endParaRPr lang="en-US" sz="1400" b="0" dirty="0">
                        <a:solidFill>
                          <a:schemeClr val="tx1"/>
                        </a:solidFill>
                      </a:endParaRPr>
                    </a:p>
                  </a:txBody>
                  <a:tcPr anchor="ctr">
                    <a:solidFill>
                      <a:srgbClr val="FFFFFF"/>
                    </a:solidFill>
                  </a:tcPr>
                </a:tc>
                <a:tc>
                  <a:txBody>
                    <a:bodyPr/>
                    <a:lstStyle/>
                    <a:p>
                      <a:pPr algn="ctr"/>
                      <a:r>
                        <a:rPr lang="en-US" sz="1400" dirty="0" smtClean="0"/>
                        <a:t>-0.02</a:t>
                      </a:r>
                      <a:endParaRPr lang="en-US" sz="1400" b="0" dirty="0">
                        <a:solidFill>
                          <a:schemeClr val="tx1"/>
                        </a:solidFill>
                      </a:endParaRPr>
                    </a:p>
                  </a:txBody>
                  <a:tcPr anchor="ctr">
                    <a:solidFill>
                      <a:srgbClr val="FFFFFF"/>
                    </a:solidFill>
                  </a:tcPr>
                </a:tc>
                <a:extLst>
                  <a:ext uri="{0D108BD9-81ED-4DB2-BD59-A6C34878D82A}">
                    <a16:rowId xmlns:a16="http://schemas.microsoft.com/office/drawing/2014/main" val="10001"/>
                  </a:ext>
                </a:extLst>
              </a:tr>
              <a:tr h="370840">
                <a:tc>
                  <a:txBody>
                    <a:bodyPr/>
                    <a:lstStyle/>
                    <a:p>
                      <a:pPr algn="ctr"/>
                      <a:r>
                        <a:rPr lang="en-US" sz="1400" dirty="0" smtClean="0"/>
                        <a:t>Precision</a:t>
                      </a:r>
                      <a:r>
                        <a:rPr lang="en-US" sz="1400" baseline="0" dirty="0" smtClean="0"/>
                        <a:t> (mm/</a:t>
                      </a:r>
                      <a:r>
                        <a:rPr lang="en-US" sz="1400" baseline="0" dirty="0" err="1" smtClean="0"/>
                        <a:t>hr</a:t>
                      </a:r>
                      <a:r>
                        <a:rPr lang="en-US" sz="1400" baseline="0" dirty="0" smtClean="0"/>
                        <a:t>)</a:t>
                      </a:r>
                      <a:endParaRPr lang="en-US" sz="1400" b="0" dirty="0">
                        <a:solidFill>
                          <a:schemeClr val="tx1"/>
                        </a:solidFill>
                      </a:endParaRPr>
                    </a:p>
                  </a:txBody>
                  <a:tcPr anchor="ctr">
                    <a:solidFill>
                      <a:srgbClr val="FFFFFF"/>
                    </a:solidFill>
                  </a:tcPr>
                </a:tc>
                <a:tc>
                  <a:txBody>
                    <a:bodyPr/>
                    <a:lstStyle/>
                    <a:p>
                      <a:pPr algn="ctr"/>
                      <a:r>
                        <a:rPr lang="en-US" sz="1400" dirty="0" smtClean="0"/>
                        <a:t>0.64</a:t>
                      </a:r>
                      <a:endParaRPr lang="en-US" sz="1400" b="0" dirty="0">
                        <a:solidFill>
                          <a:schemeClr val="tx1"/>
                        </a:solidFill>
                      </a:endParaRPr>
                    </a:p>
                  </a:txBody>
                  <a:tcPr anchor="ctr">
                    <a:solidFill>
                      <a:srgbClr val="FFFFFF"/>
                    </a:solidFill>
                  </a:tcPr>
                </a:tc>
                <a:extLst>
                  <a:ext uri="{0D108BD9-81ED-4DB2-BD59-A6C34878D82A}">
                    <a16:rowId xmlns:a16="http://schemas.microsoft.com/office/drawing/2014/main" val="10002"/>
                  </a:ext>
                </a:extLst>
              </a:tr>
            </a:tbl>
          </a:graphicData>
        </a:graphic>
      </p:graphicFrame>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94982"/>
            <a:ext cx="221932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1134" y="3810000"/>
            <a:ext cx="2679338" cy="2331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5646" y="3810001"/>
            <a:ext cx="2922888" cy="233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1828800" y="1981200"/>
            <a:ext cx="685800" cy="304800"/>
          </a:xfrm>
          <a:prstGeom prst="ellipse">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1828800" y="4606699"/>
            <a:ext cx="685800" cy="304800"/>
          </a:xfrm>
          <a:prstGeom prst="ellipse">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13</a:t>
            </a:fld>
            <a:endParaRPr lang="en-US" dirty="0"/>
          </a:p>
        </p:txBody>
      </p:sp>
    </p:spTree>
    <p:extLst>
      <p:ext uri="{BB962C8B-B14F-4D97-AF65-F5344CB8AC3E}">
        <p14:creationId xmlns:p14="http://schemas.microsoft.com/office/powerpoint/2010/main" val="239648312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152400" y="228600"/>
            <a:ext cx="7848600" cy="685800"/>
          </a:xfrm>
        </p:spPr>
        <p:txBody>
          <a:bodyPr/>
          <a:lstStyle/>
          <a:p>
            <a:r>
              <a:rPr lang="en-US" altLang="en-US" sz="3200" dirty="0" smtClean="0">
                <a:solidFill>
                  <a:schemeClr val="tx2"/>
                </a:solidFill>
                <a:effectLst/>
              </a:rPr>
              <a:t>SD Validation: Methodology</a:t>
            </a:r>
          </a:p>
        </p:txBody>
      </p:sp>
      <p:sp>
        <p:nvSpPr>
          <p:cNvPr id="6" name="Content Placeholder 2"/>
          <p:cNvSpPr txBox="1">
            <a:spLocks/>
          </p:cNvSpPr>
          <p:nvPr/>
        </p:nvSpPr>
        <p:spPr bwMode="auto">
          <a:xfrm>
            <a:off x="533400" y="1371600"/>
            <a:ext cx="8229600" cy="452596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effectLst/>
                <a:latin typeface="+mn-lt"/>
                <a:ea typeface="+mn-ea"/>
                <a:cs typeface="+mn-cs"/>
              </a:defRPr>
            </a:lvl1pPr>
            <a:lvl2pPr marL="742950" indent="-285750" algn="l" rtl="0" eaLnBrk="0" fontAlgn="base" hangingPunct="0">
              <a:spcBef>
                <a:spcPct val="20000"/>
              </a:spcBef>
              <a:spcAft>
                <a:spcPct val="0"/>
              </a:spcAft>
              <a:buClr>
                <a:srgbClr val="FF0000"/>
              </a:buClr>
              <a:buSzPct val="100000"/>
              <a:buFont typeface="Wingdings" panose="05000000000000000000" pitchFamily="2" charset="2"/>
              <a:buChar char="ü"/>
              <a:defRPr sz="2000">
                <a:solidFill>
                  <a:schemeClr val="tx1"/>
                </a:solidFill>
                <a:effectLst/>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effectLst/>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a:lstStyle>
          <a:p>
            <a:pPr marL="533400" indent="-533400" eaLnBrk="1" hangingPunct="1">
              <a:lnSpc>
                <a:spcPct val="80000"/>
              </a:lnSpc>
              <a:spcBef>
                <a:spcPts val="1800"/>
              </a:spcBef>
            </a:pPr>
            <a:r>
              <a:rPr lang="en-US" altLang="en-US" kern="0" dirty="0" smtClean="0">
                <a:solidFill>
                  <a:schemeClr val="tx1"/>
                </a:solidFill>
              </a:rPr>
              <a:t>Three-year validation dataset (2015-2017) </a:t>
            </a:r>
          </a:p>
          <a:p>
            <a:pPr marL="533400" indent="-533400" eaLnBrk="1" hangingPunct="1">
              <a:lnSpc>
                <a:spcPct val="80000"/>
              </a:lnSpc>
              <a:spcBef>
                <a:spcPts val="1800"/>
              </a:spcBef>
            </a:pPr>
            <a:r>
              <a:rPr lang="en-US" altLang="en-US" dirty="0"/>
              <a:t>Multi-Radar Multi-Sensor (MRMS) – ATMS </a:t>
            </a:r>
            <a:r>
              <a:rPr lang="en-US" altLang="en-US" dirty="0" smtClean="0"/>
              <a:t>Match-up</a:t>
            </a:r>
          </a:p>
          <a:p>
            <a:pPr marL="533400" indent="-533400" eaLnBrk="1" hangingPunct="1">
              <a:lnSpc>
                <a:spcPct val="80000"/>
              </a:lnSpc>
              <a:spcBef>
                <a:spcPts val="1800"/>
              </a:spcBef>
            </a:pPr>
            <a:r>
              <a:rPr lang="en-US" altLang="en-US" dirty="0"/>
              <a:t>In-situ – ATMS </a:t>
            </a:r>
            <a:r>
              <a:rPr lang="en-US" altLang="en-US" dirty="0" smtClean="0"/>
              <a:t>Match-up</a:t>
            </a:r>
          </a:p>
          <a:p>
            <a:pPr marL="533400" indent="-533400" eaLnBrk="1" hangingPunct="1">
              <a:lnSpc>
                <a:spcPct val="80000"/>
              </a:lnSpc>
              <a:spcBef>
                <a:spcPts val="1800"/>
              </a:spcBef>
            </a:pPr>
            <a:r>
              <a:rPr lang="en-US" altLang="en-US" dirty="0" smtClean="0"/>
              <a:t>Over </a:t>
            </a:r>
            <a:r>
              <a:rPr lang="en-US" altLang="en-US" dirty="0"/>
              <a:t>Continental US (MRMS and in-situ) </a:t>
            </a:r>
            <a:endParaRPr lang="en-US" altLang="en-US" dirty="0" smtClean="0"/>
          </a:p>
          <a:p>
            <a:pPr marL="533400" indent="-533400" eaLnBrk="1" hangingPunct="1">
              <a:lnSpc>
                <a:spcPct val="80000"/>
              </a:lnSpc>
              <a:spcBef>
                <a:spcPts val="1800"/>
              </a:spcBef>
            </a:pPr>
            <a:r>
              <a:rPr lang="en-US" altLang="en-US" dirty="0"/>
              <a:t>Over Alaska (in-situ only</a:t>
            </a:r>
            <a:r>
              <a:rPr lang="en-US" altLang="en-US" dirty="0" smtClean="0"/>
              <a:t>)</a:t>
            </a:r>
          </a:p>
          <a:p>
            <a:pPr marL="533400" indent="-533400" eaLnBrk="1" hangingPunct="1">
              <a:lnSpc>
                <a:spcPct val="80000"/>
              </a:lnSpc>
              <a:spcBef>
                <a:spcPts val="1800"/>
              </a:spcBef>
            </a:pPr>
            <a:r>
              <a:rPr lang="en-US" altLang="en-US" dirty="0" smtClean="0"/>
              <a:t>Validation Metrics</a:t>
            </a:r>
            <a:endParaRPr lang="en-US" altLang="en-US" dirty="0"/>
          </a:p>
          <a:p>
            <a:pPr marL="0" indent="0">
              <a:spcBef>
                <a:spcPts val="1800"/>
              </a:spcBef>
              <a:buNone/>
            </a:pPr>
            <a:endParaRPr lang="en-US" altLang="en-US" sz="2200" kern="0" dirty="0" smtClean="0"/>
          </a:p>
        </p:txBody>
      </p:sp>
      <p:sp>
        <p:nvSpPr>
          <p:cNvPr id="7"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14</a:t>
            </a:fld>
            <a:endParaRPr lang="en-US" dirty="0"/>
          </a:p>
        </p:txBody>
      </p:sp>
    </p:spTree>
    <p:extLst>
      <p:ext uri="{BB962C8B-B14F-4D97-AF65-F5344CB8AC3E}">
        <p14:creationId xmlns:p14="http://schemas.microsoft.com/office/powerpoint/2010/main" val="366123435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401370" y="228600"/>
            <a:ext cx="7848600" cy="685800"/>
          </a:xfrm>
        </p:spPr>
        <p:txBody>
          <a:bodyPr/>
          <a:lstStyle/>
          <a:p>
            <a:r>
              <a:rPr lang="en-US" altLang="en-US" sz="3200" dirty="0" smtClean="0">
                <a:solidFill>
                  <a:schemeClr val="tx2"/>
                </a:solidFill>
                <a:effectLst/>
              </a:rPr>
              <a:t>SD Validation Metrics</a:t>
            </a:r>
          </a:p>
        </p:txBody>
      </p:sp>
      <p:sp>
        <p:nvSpPr>
          <p:cNvPr id="6" name="TextBox 5"/>
          <p:cNvSpPr txBox="1"/>
          <p:nvPr/>
        </p:nvSpPr>
        <p:spPr>
          <a:xfrm>
            <a:off x="523188" y="1219199"/>
            <a:ext cx="8300301" cy="4247317"/>
          </a:xfrm>
          <a:prstGeom prst="rect">
            <a:avLst/>
          </a:prstGeom>
          <a:noFill/>
        </p:spPr>
        <p:txBody>
          <a:bodyPr wrap="square" rtlCol="0">
            <a:spAutoFit/>
          </a:bodyPr>
          <a:lstStyle/>
          <a:p>
            <a:pPr marL="342900" indent="-342900">
              <a:spcAft>
                <a:spcPts val="1200"/>
              </a:spcAft>
              <a:buClr>
                <a:srgbClr val="0D12E9"/>
              </a:buClr>
              <a:buSzPct val="120000"/>
              <a:buFont typeface="Arial" panose="020B0604020202020204" pitchFamily="34" charset="0"/>
              <a:buChar char="•"/>
            </a:pPr>
            <a:r>
              <a:rPr lang="en-US" dirty="0"/>
              <a:t>Probability of Detection (POD</a:t>
            </a:r>
            <a:r>
              <a:rPr lang="en-US" dirty="0" smtClean="0"/>
              <a:t>) is the fraction of true snowfall retrieved</a:t>
            </a:r>
            <a:endParaRPr lang="en-US" i="1" dirty="0" smtClean="0">
              <a:solidFill>
                <a:srgbClr val="FF0000"/>
              </a:solidFill>
            </a:endParaRPr>
          </a:p>
          <a:p>
            <a:pPr marL="342900" indent="-342900">
              <a:spcAft>
                <a:spcPts val="1200"/>
              </a:spcAft>
              <a:buClr>
                <a:srgbClr val="0D12E9"/>
              </a:buClr>
              <a:buSzPct val="120000"/>
              <a:buFont typeface="Arial" panose="020B0604020202020204" pitchFamily="34" charset="0"/>
              <a:buChar char="•"/>
            </a:pPr>
            <a:r>
              <a:rPr lang="en-US" dirty="0" smtClean="0"/>
              <a:t>False </a:t>
            </a:r>
            <a:r>
              <a:rPr lang="en-US" dirty="0"/>
              <a:t>Alarm Rate (FAR</a:t>
            </a:r>
            <a:r>
              <a:rPr lang="en-US" dirty="0" smtClean="0"/>
              <a:t>) is the fraction of false snowfall retrieved </a:t>
            </a:r>
          </a:p>
          <a:p>
            <a:pPr marL="342900" lvl="1" indent="-342900">
              <a:spcAft>
                <a:spcPts val="1200"/>
              </a:spcAft>
              <a:buClr>
                <a:srgbClr val="0D12E9"/>
              </a:buClr>
              <a:buSzPct val="120000"/>
              <a:buFont typeface="Arial" panose="020B0604020202020204" pitchFamily="34" charset="0"/>
              <a:buChar char="•"/>
            </a:pPr>
            <a:r>
              <a:rPr lang="en-US" altLang="en-US" dirty="0" smtClean="0"/>
              <a:t>Accuracy Rate</a:t>
            </a:r>
            <a:r>
              <a:rPr lang="en-US" dirty="0" smtClean="0"/>
              <a:t> is the fraction of correct snowfall and no-snowfall retrieved</a:t>
            </a:r>
          </a:p>
          <a:p>
            <a:pPr marL="342900" lvl="1" indent="-342900">
              <a:spcAft>
                <a:spcPts val="1200"/>
              </a:spcAft>
              <a:buClr>
                <a:srgbClr val="0D12E9"/>
              </a:buClr>
              <a:buSzPct val="120000"/>
              <a:buFont typeface="Arial" panose="020B0604020202020204" pitchFamily="34" charset="0"/>
              <a:buChar char="•"/>
            </a:pPr>
            <a:r>
              <a:rPr lang="en-US" altLang="en-US" dirty="0" err="1" smtClean="0"/>
              <a:t>Heidke</a:t>
            </a:r>
            <a:r>
              <a:rPr lang="en-US" altLang="en-US" dirty="0" smtClean="0"/>
              <a:t> </a:t>
            </a:r>
            <a:r>
              <a:rPr lang="en-US" altLang="en-US" dirty="0"/>
              <a:t>Skill Score (HSS</a:t>
            </a:r>
            <a:r>
              <a:rPr lang="en-US" altLang="en-US" dirty="0" smtClean="0"/>
              <a:t>)</a:t>
            </a:r>
            <a:r>
              <a:rPr lang="en-US" dirty="0" smtClean="0"/>
              <a:t> is the correct forecast relative to the chance forecast. A zero score indicates no skill. A negative score indicates forecast does worse than a chance forecast</a:t>
            </a:r>
            <a:endParaRPr lang="en-US" dirty="0"/>
          </a:p>
        </p:txBody>
      </p:sp>
      <p:sp>
        <p:nvSpPr>
          <p:cNvPr id="7"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15</a:t>
            </a:fld>
            <a:endParaRPr lang="en-US" dirty="0"/>
          </a:p>
        </p:txBody>
      </p:sp>
    </p:spTree>
    <p:extLst>
      <p:ext uri="{BB962C8B-B14F-4D97-AF65-F5344CB8AC3E}">
        <p14:creationId xmlns:p14="http://schemas.microsoft.com/office/powerpoint/2010/main" val="114100758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47919" y="208960"/>
            <a:ext cx="7848600" cy="685800"/>
          </a:xfrm>
        </p:spPr>
        <p:txBody>
          <a:bodyPr/>
          <a:lstStyle/>
          <a:p>
            <a:r>
              <a:rPr lang="en-US" altLang="en-US" sz="3200" dirty="0">
                <a:solidFill>
                  <a:schemeClr val="tx2"/>
                </a:solidFill>
              </a:rPr>
              <a:t>MRMS – ATMS Match-up</a:t>
            </a:r>
            <a:endParaRPr lang="en-US" altLang="en-US" sz="3200" dirty="0" smtClean="0">
              <a:solidFill>
                <a:schemeClr val="tx2"/>
              </a:solidFill>
              <a:effectLst/>
            </a:endParaRPr>
          </a:p>
        </p:txBody>
      </p:sp>
      <p:sp>
        <p:nvSpPr>
          <p:cNvPr id="6" name="Content Placeholder 2"/>
          <p:cNvSpPr txBox="1">
            <a:spLocks/>
          </p:cNvSpPr>
          <p:nvPr/>
        </p:nvSpPr>
        <p:spPr bwMode="auto">
          <a:xfrm>
            <a:off x="414779" y="1066800"/>
            <a:ext cx="8229600" cy="3733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effectLst/>
                <a:latin typeface="+mn-lt"/>
                <a:ea typeface="+mn-ea"/>
                <a:cs typeface="+mn-cs"/>
              </a:defRPr>
            </a:lvl1pPr>
            <a:lvl2pPr marL="742950" indent="-285750" algn="l" rtl="0" eaLnBrk="0" fontAlgn="base" hangingPunct="0">
              <a:spcBef>
                <a:spcPct val="20000"/>
              </a:spcBef>
              <a:spcAft>
                <a:spcPct val="0"/>
              </a:spcAft>
              <a:buClr>
                <a:srgbClr val="FF0000"/>
              </a:buClr>
              <a:buSzPct val="100000"/>
              <a:buFont typeface="Wingdings" panose="05000000000000000000" pitchFamily="2" charset="2"/>
              <a:buChar char="ü"/>
              <a:defRPr sz="2000">
                <a:solidFill>
                  <a:schemeClr val="tx1"/>
                </a:solidFill>
                <a:effectLst/>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effectLst/>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a:lstStyle>
          <a:p>
            <a:pPr marL="533400" indent="-533400" eaLnBrk="1" hangingPunct="1">
              <a:lnSpc>
                <a:spcPct val="80000"/>
              </a:lnSpc>
              <a:spcBef>
                <a:spcPts val="1800"/>
              </a:spcBef>
            </a:pPr>
            <a:r>
              <a:rPr lang="en-US" sz="2000" dirty="0"/>
              <a:t>MRMS is a system with automated algorithms that quickly and intelligently integrate data streams from multiple radars, surface and upper air observations, lightning detection systems, and satellite and forecast models. </a:t>
            </a:r>
          </a:p>
          <a:p>
            <a:pPr marL="533400" indent="-533400" eaLnBrk="1" hangingPunct="1">
              <a:lnSpc>
                <a:spcPct val="80000"/>
              </a:lnSpc>
              <a:spcBef>
                <a:spcPts val="1800"/>
              </a:spcBef>
            </a:pPr>
            <a:r>
              <a:rPr lang="en-US" sz="2000" dirty="0"/>
              <a:t>MRMS </a:t>
            </a:r>
            <a:r>
              <a:rPr lang="en-US" altLang="en-US" sz="2000" dirty="0"/>
              <a:t>pixels were collocated with ATMS FOVs. Calculated were fraction of precipitating ATMS FOV, fraction of snowing and raining FOV and an effective FOV snowfall rate (SFR).  An ATMS FOV was classified as “snowing” for positive values of effective SFR and no-snowing for zero SFR values.</a:t>
            </a:r>
          </a:p>
        </p:txBody>
      </p:sp>
      <p:sp>
        <p:nvSpPr>
          <p:cNvPr id="7"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16</a:t>
            </a:fld>
            <a:endParaRPr lang="en-US" dirty="0"/>
          </a:p>
        </p:txBody>
      </p:sp>
      <p:pic>
        <p:nvPicPr>
          <p:cNvPr id="5" name="Picture 4"/>
          <p:cNvPicPr>
            <a:picLocks noChangeAspect="1"/>
          </p:cNvPicPr>
          <p:nvPr/>
        </p:nvPicPr>
        <p:blipFill>
          <a:blip r:embed="rId3"/>
          <a:stretch>
            <a:fillRect/>
          </a:stretch>
        </p:blipFill>
        <p:spPr>
          <a:xfrm>
            <a:off x="1066800" y="3733800"/>
            <a:ext cx="7239038" cy="2514600"/>
          </a:xfrm>
          <a:prstGeom prst="rect">
            <a:avLst/>
          </a:prstGeom>
        </p:spPr>
      </p:pic>
    </p:spTree>
    <p:extLst>
      <p:ext uri="{BB962C8B-B14F-4D97-AF65-F5344CB8AC3E}">
        <p14:creationId xmlns:p14="http://schemas.microsoft.com/office/powerpoint/2010/main" val="119017512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76200" y="228600"/>
            <a:ext cx="7848600" cy="685800"/>
          </a:xfrm>
        </p:spPr>
        <p:txBody>
          <a:bodyPr/>
          <a:lstStyle/>
          <a:p>
            <a:r>
              <a:rPr lang="en-US" altLang="en-US" sz="3200" dirty="0" smtClean="0">
                <a:solidFill>
                  <a:schemeClr val="tx2"/>
                </a:solidFill>
                <a:effectLst/>
              </a:rPr>
              <a:t>In-Situ – ATMS Match-up</a:t>
            </a:r>
          </a:p>
        </p:txBody>
      </p:sp>
      <p:sp>
        <p:nvSpPr>
          <p:cNvPr id="6147" name="Rectangle 6"/>
          <p:cNvSpPr>
            <a:spLocks noGrp="1" noChangeArrowheads="1"/>
          </p:cNvSpPr>
          <p:nvPr>
            <p:ph type="body" idx="1"/>
          </p:nvPr>
        </p:nvSpPr>
        <p:spPr>
          <a:xfrm>
            <a:off x="381000" y="914400"/>
            <a:ext cx="8229600" cy="5105400"/>
          </a:xfrm>
        </p:spPr>
        <p:txBody>
          <a:bodyPr/>
          <a:lstStyle/>
          <a:p>
            <a:pPr>
              <a:lnSpc>
                <a:spcPts val="3500"/>
              </a:lnSpc>
              <a:spcAft>
                <a:spcPts val="1200"/>
              </a:spcAft>
              <a:buSzPct val="130000"/>
              <a:buFont typeface="Arial" panose="020B0604020202020204" pitchFamily="34" charset="0"/>
              <a:buChar char="•"/>
            </a:pPr>
            <a:r>
              <a:rPr lang="en-US" dirty="0" smtClean="0">
                <a:effectLst/>
              </a:rPr>
              <a:t>In-situ data: Quality </a:t>
            </a:r>
            <a:r>
              <a:rPr lang="en-US" dirty="0">
                <a:effectLst/>
              </a:rPr>
              <a:t>Controlled Local Climatological Data (QCLCD) </a:t>
            </a:r>
            <a:endParaRPr lang="en-US" dirty="0" smtClean="0">
              <a:effectLst/>
            </a:endParaRPr>
          </a:p>
          <a:p>
            <a:pPr lvl="1">
              <a:spcBef>
                <a:spcPts val="0"/>
              </a:spcBef>
              <a:spcAft>
                <a:spcPts val="600"/>
              </a:spcAft>
            </a:pPr>
            <a:r>
              <a:rPr lang="en-US" dirty="0" smtClean="0">
                <a:effectLst/>
              </a:rPr>
              <a:t>Measurements include surface temperature, humidity, surface liquid precipitation and present weather</a:t>
            </a:r>
          </a:p>
          <a:p>
            <a:pPr lvl="1">
              <a:spcBef>
                <a:spcPts val="0"/>
              </a:spcBef>
              <a:spcAft>
                <a:spcPts val="600"/>
              </a:spcAft>
            </a:pPr>
            <a:r>
              <a:rPr lang="en-US" dirty="0" smtClean="0">
                <a:effectLst/>
              </a:rPr>
              <a:t>Present weather flag indicates if it is snowing, raining or no-precipitation</a:t>
            </a:r>
          </a:p>
          <a:p>
            <a:pPr>
              <a:lnSpc>
                <a:spcPts val="3500"/>
              </a:lnSpc>
              <a:spcBef>
                <a:spcPts val="0"/>
              </a:spcBef>
              <a:spcAft>
                <a:spcPts val="600"/>
              </a:spcAft>
            </a:pPr>
            <a:r>
              <a:rPr lang="en-US" altLang="en-US" dirty="0">
                <a:solidFill>
                  <a:schemeClr val="tx1"/>
                </a:solidFill>
              </a:rPr>
              <a:t>Hourly weather observations were collocated with ATMS SFR/SD </a:t>
            </a:r>
            <a:r>
              <a:rPr lang="en-US" altLang="en-US" dirty="0" smtClean="0">
                <a:solidFill>
                  <a:schemeClr val="tx1"/>
                </a:solidFill>
              </a:rPr>
              <a:t>product</a:t>
            </a:r>
          </a:p>
          <a:p>
            <a:pPr lvl="1">
              <a:spcBef>
                <a:spcPts val="0"/>
              </a:spcBef>
              <a:spcAft>
                <a:spcPts val="600"/>
              </a:spcAft>
            </a:pPr>
            <a:r>
              <a:rPr lang="en-US" altLang="en-US" dirty="0"/>
              <a:t>N</a:t>
            </a:r>
            <a:r>
              <a:rPr lang="en-US" altLang="en-US" dirty="0" smtClean="0">
                <a:solidFill>
                  <a:schemeClr val="tx1"/>
                </a:solidFill>
              </a:rPr>
              <a:t>earest </a:t>
            </a:r>
            <a:r>
              <a:rPr lang="en-US" altLang="en-US" dirty="0">
                <a:solidFill>
                  <a:schemeClr val="tx1"/>
                </a:solidFill>
              </a:rPr>
              <a:t>in-situ observation within 15 km to the </a:t>
            </a:r>
            <a:r>
              <a:rPr lang="en-US" altLang="en-US" dirty="0" smtClean="0">
                <a:solidFill>
                  <a:schemeClr val="tx1"/>
                </a:solidFill>
              </a:rPr>
              <a:t>ATMS FOV </a:t>
            </a:r>
            <a:r>
              <a:rPr lang="en-US" altLang="en-US" dirty="0">
                <a:solidFill>
                  <a:schemeClr val="tx1"/>
                </a:solidFill>
              </a:rPr>
              <a:t>center and 30 minutes time off-set </a:t>
            </a:r>
            <a:endParaRPr lang="en-US" altLang="en-US" dirty="0" smtClean="0">
              <a:solidFill>
                <a:schemeClr val="tx1"/>
              </a:solidFill>
            </a:endParaRPr>
          </a:p>
          <a:p>
            <a:pPr lvl="1">
              <a:spcBef>
                <a:spcPts val="0"/>
              </a:spcBef>
              <a:spcAft>
                <a:spcPts val="600"/>
              </a:spcAft>
            </a:pPr>
            <a:r>
              <a:rPr lang="en-US" altLang="en-US" dirty="0" smtClean="0">
                <a:solidFill>
                  <a:schemeClr val="tx1"/>
                </a:solidFill>
              </a:rPr>
              <a:t>An </a:t>
            </a:r>
            <a:r>
              <a:rPr lang="en-US" altLang="en-US" dirty="0">
                <a:solidFill>
                  <a:schemeClr val="tx1"/>
                </a:solidFill>
              </a:rPr>
              <a:t>ATMS FOV was classified as snowing if the present weather was flagged as “snowfall” and </a:t>
            </a:r>
            <a:r>
              <a:rPr lang="en-US" altLang="en-US" dirty="0" smtClean="0">
                <a:solidFill>
                  <a:schemeClr val="tx1"/>
                </a:solidFill>
              </a:rPr>
              <a:t>not-snowing </a:t>
            </a:r>
            <a:r>
              <a:rPr lang="en-US" altLang="en-US" dirty="0">
                <a:solidFill>
                  <a:schemeClr val="tx1"/>
                </a:solidFill>
              </a:rPr>
              <a:t>if the present weather was flagged as other than snowfall and accumulated gauge precipitation was equal to zero.</a:t>
            </a:r>
            <a:endParaRPr lang="en-US" dirty="0" smtClean="0">
              <a:effectLst/>
            </a:endParaRPr>
          </a:p>
          <a:p>
            <a:pPr marL="0" indent="0">
              <a:lnSpc>
                <a:spcPts val="3500"/>
              </a:lnSpc>
              <a:spcAft>
                <a:spcPts val="1200"/>
              </a:spcAft>
              <a:buNone/>
            </a:pPr>
            <a:endParaRPr lang="en-US" dirty="0" smtClean="0">
              <a:effectLst/>
            </a:endParaRPr>
          </a:p>
          <a:p>
            <a:pPr marL="0" indent="0">
              <a:lnSpc>
                <a:spcPts val="3500"/>
              </a:lnSpc>
              <a:spcAft>
                <a:spcPts val="1200"/>
              </a:spcAft>
              <a:buNone/>
            </a:pPr>
            <a:endParaRPr lang="en-US" altLang="en-US" dirty="0" smtClean="0">
              <a:effectLst/>
            </a:endParaRPr>
          </a:p>
          <a:p>
            <a:pPr marL="457200" indent="-457200">
              <a:lnSpc>
                <a:spcPts val="3500"/>
              </a:lnSpc>
              <a:spcAft>
                <a:spcPts val="1200"/>
              </a:spcAft>
              <a:buFont typeface="Book Antiqua" pitchFamily="18" charset="0"/>
              <a:buAutoNum type="arabicPeriod"/>
            </a:pPr>
            <a:endParaRPr lang="en-US" altLang="en-US" dirty="0" smtClean="0">
              <a:effectLst/>
            </a:endParaRPr>
          </a:p>
          <a:p>
            <a:pPr marL="457200" indent="-457200">
              <a:lnSpc>
                <a:spcPts val="3500"/>
              </a:lnSpc>
              <a:spcAft>
                <a:spcPts val="1200"/>
              </a:spcAft>
              <a:buFont typeface="Book Antiqua" pitchFamily="18" charset="0"/>
              <a:buAutoNum type="arabicPeriod"/>
            </a:pPr>
            <a:endParaRPr lang="en-US" altLang="en-US" dirty="0" smtClean="0">
              <a:effectLst/>
            </a:endParaRPr>
          </a:p>
        </p:txBody>
      </p:sp>
      <p:sp>
        <p:nvSpPr>
          <p:cNvPr id="6"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17</a:t>
            </a:fld>
            <a:endParaRPr lang="en-US" dirty="0"/>
          </a:p>
        </p:txBody>
      </p:sp>
    </p:spTree>
    <p:extLst>
      <p:ext uri="{BB962C8B-B14F-4D97-AF65-F5344CB8AC3E}">
        <p14:creationId xmlns:p14="http://schemas.microsoft.com/office/powerpoint/2010/main" val="3777872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47774" y="153186"/>
            <a:ext cx="8534399" cy="685800"/>
          </a:xfrm>
        </p:spPr>
        <p:txBody>
          <a:bodyPr/>
          <a:lstStyle/>
          <a:p>
            <a:pPr>
              <a:lnSpc>
                <a:spcPct val="55000"/>
              </a:lnSpc>
            </a:pPr>
            <a:r>
              <a:rPr lang="en-US" altLang="en-US" sz="3200" dirty="0" smtClean="0">
                <a:solidFill>
                  <a:schemeClr val="tx2"/>
                </a:solidFill>
                <a:effectLst/>
              </a:rPr>
              <a:t>Results: vs MSMR (CONUS)</a:t>
            </a:r>
          </a:p>
        </p:txBody>
      </p:sp>
      <p:sp>
        <p:nvSpPr>
          <p:cNvPr id="7172" name="Rectangle 3"/>
          <p:cNvSpPr>
            <a:spLocks noGrp="1" noChangeArrowheads="1"/>
          </p:cNvSpPr>
          <p:nvPr>
            <p:ph type="body" idx="1"/>
          </p:nvPr>
        </p:nvSpPr>
        <p:spPr>
          <a:xfrm>
            <a:off x="304800" y="1219200"/>
            <a:ext cx="8534400" cy="5334000"/>
          </a:xfrm>
        </p:spPr>
        <p:txBody>
          <a:bodyPr/>
          <a:lstStyle/>
          <a:p>
            <a:pPr>
              <a:spcBef>
                <a:spcPts val="600"/>
              </a:spcBef>
            </a:pPr>
            <a:endParaRPr lang="en-US" altLang="en-US" sz="2200" dirty="0">
              <a:solidFill>
                <a:schemeClr val="tx1"/>
              </a:solidFill>
              <a:effectLst/>
            </a:endParaRPr>
          </a:p>
          <a:p>
            <a:pPr>
              <a:spcBef>
                <a:spcPts val="600"/>
              </a:spcBef>
            </a:pPr>
            <a:endParaRPr lang="en-US" altLang="en-US" sz="2200" dirty="0" smtClean="0">
              <a:solidFill>
                <a:schemeClr val="tx1"/>
              </a:solidFill>
              <a:effectLst/>
            </a:endParaRPr>
          </a:p>
          <a:p>
            <a:pPr>
              <a:spcBef>
                <a:spcPts val="600"/>
              </a:spcBef>
            </a:pPr>
            <a:endParaRPr lang="en-US" altLang="en-US" sz="2200" dirty="0">
              <a:solidFill>
                <a:schemeClr val="tx1"/>
              </a:solidFill>
              <a:effectLst/>
            </a:endParaRPr>
          </a:p>
          <a:p>
            <a:pPr marL="0" indent="0">
              <a:spcBef>
                <a:spcPts val="600"/>
              </a:spcBef>
              <a:buNone/>
            </a:pPr>
            <a:endParaRPr lang="en-US" altLang="en-US" sz="2200" dirty="0" smtClean="0">
              <a:solidFill>
                <a:schemeClr val="tx1"/>
              </a:solidFill>
              <a:effectLst/>
            </a:endParaRPr>
          </a:p>
          <a:p>
            <a:pPr>
              <a:spcBef>
                <a:spcPts val="600"/>
              </a:spcBef>
              <a:buNone/>
            </a:pPr>
            <a:endParaRPr lang="en-US" altLang="en-US" sz="2200" dirty="0" smtClean="0">
              <a:solidFill>
                <a:schemeClr val="tx1"/>
              </a:solidFill>
              <a:effectLst/>
            </a:endParaRPr>
          </a:p>
          <a:p>
            <a:pPr>
              <a:spcBef>
                <a:spcPts val="600"/>
              </a:spcBef>
            </a:pPr>
            <a:endParaRPr lang="en-US" altLang="en-US" sz="2200" dirty="0" smtClean="0">
              <a:solidFill>
                <a:schemeClr val="tx1"/>
              </a:solidFill>
              <a:effectLst/>
            </a:endParaRPr>
          </a:p>
          <a:p>
            <a:pPr marL="0" indent="0">
              <a:spcBef>
                <a:spcPts val="600"/>
              </a:spcBef>
              <a:buNone/>
            </a:pPr>
            <a:endParaRPr lang="en-US" altLang="en-US" sz="2200" dirty="0" smtClean="0">
              <a:effectLst/>
            </a:endParaRPr>
          </a:p>
          <a:p>
            <a:pPr marL="0" indent="0">
              <a:spcBef>
                <a:spcPts val="600"/>
              </a:spcBef>
              <a:buNone/>
            </a:pPr>
            <a:endParaRPr lang="en-US" altLang="en-US" sz="2200" dirty="0">
              <a:effectLst/>
            </a:endParaRPr>
          </a:p>
          <a:p>
            <a:pPr marL="0" indent="0">
              <a:spcBef>
                <a:spcPts val="600"/>
              </a:spcBef>
              <a:buNone/>
            </a:pPr>
            <a:endParaRPr lang="en-US" altLang="en-US" sz="2200" dirty="0" smtClean="0">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2596667686"/>
              </p:ext>
            </p:extLst>
          </p:nvPr>
        </p:nvGraphicFramePr>
        <p:xfrm>
          <a:off x="990600" y="1524000"/>
          <a:ext cx="7010400" cy="2577208"/>
        </p:xfrm>
        <a:graphic>
          <a:graphicData uri="http://schemas.openxmlformats.org/drawingml/2006/table">
            <a:tbl>
              <a:tblPr firstRow="1" bandRow="1">
                <a:tableStyleId>{5C22544A-7EE6-4342-B048-85BDC9FD1C3A}</a:tableStyleId>
              </a:tblPr>
              <a:tblGrid>
                <a:gridCol w="1402080">
                  <a:extLst>
                    <a:ext uri="{9D8B030D-6E8A-4147-A177-3AD203B41FA5}">
                      <a16:colId xmlns:a16="http://schemas.microsoft.com/office/drawing/2014/main" val="20000"/>
                    </a:ext>
                  </a:extLst>
                </a:gridCol>
                <a:gridCol w="1402080">
                  <a:extLst>
                    <a:ext uri="{9D8B030D-6E8A-4147-A177-3AD203B41FA5}">
                      <a16:colId xmlns:a16="http://schemas.microsoft.com/office/drawing/2014/main" val="20001"/>
                    </a:ext>
                  </a:extLst>
                </a:gridCol>
                <a:gridCol w="1402080">
                  <a:extLst>
                    <a:ext uri="{9D8B030D-6E8A-4147-A177-3AD203B41FA5}">
                      <a16:colId xmlns:a16="http://schemas.microsoft.com/office/drawing/2014/main" val="20002"/>
                    </a:ext>
                  </a:extLst>
                </a:gridCol>
                <a:gridCol w="1402080">
                  <a:extLst>
                    <a:ext uri="{9D8B030D-6E8A-4147-A177-3AD203B41FA5}">
                      <a16:colId xmlns:a16="http://schemas.microsoft.com/office/drawing/2014/main" val="20003"/>
                    </a:ext>
                  </a:extLst>
                </a:gridCol>
                <a:gridCol w="1402080">
                  <a:extLst>
                    <a:ext uri="{9D8B030D-6E8A-4147-A177-3AD203B41FA5}">
                      <a16:colId xmlns:a16="http://schemas.microsoft.com/office/drawing/2014/main" val="20004"/>
                    </a:ext>
                  </a:extLst>
                </a:gridCol>
              </a:tblGrid>
              <a:tr h="533404">
                <a:tc>
                  <a:txBody>
                    <a:bodyPr/>
                    <a:lstStyle/>
                    <a:p>
                      <a:pPr algn="ctr"/>
                      <a:r>
                        <a:rPr lang="en-US" sz="2000" dirty="0" smtClean="0">
                          <a:solidFill>
                            <a:schemeClr val="tx1"/>
                          </a:solidFill>
                        </a:rPr>
                        <a:t>Year</a:t>
                      </a:r>
                      <a:endParaRPr lang="en-US" sz="2000" dirty="0">
                        <a:solidFill>
                          <a:schemeClr val="tx1"/>
                        </a:solidFill>
                      </a:endParaRPr>
                    </a:p>
                  </a:txBody>
                  <a:tcPr anchor="ctr"/>
                </a:tc>
                <a:tc>
                  <a:txBody>
                    <a:bodyPr/>
                    <a:lstStyle/>
                    <a:p>
                      <a:pPr algn="ctr"/>
                      <a:r>
                        <a:rPr lang="en-US" sz="2000" dirty="0" smtClean="0">
                          <a:solidFill>
                            <a:schemeClr val="tx1"/>
                          </a:solidFill>
                        </a:rPr>
                        <a:t>Accuracy</a:t>
                      </a:r>
                      <a:endParaRPr lang="en-US" sz="2000" dirty="0">
                        <a:solidFill>
                          <a:schemeClr val="tx1"/>
                        </a:solidFill>
                      </a:endParaRPr>
                    </a:p>
                  </a:txBody>
                  <a:tcPr anchor="ctr"/>
                </a:tc>
                <a:tc>
                  <a:txBody>
                    <a:bodyPr/>
                    <a:lstStyle/>
                    <a:p>
                      <a:pPr algn="ctr"/>
                      <a:r>
                        <a:rPr lang="en-US" sz="2000" dirty="0" smtClean="0">
                          <a:solidFill>
                            <a:schemeClr val="tx1"/>
                          </a:solidFill>
                        </a:rPr>
                        <a:t>POD (%)</a:t>
                      </a:r>
                      <a:endParaRPr lang="en-US" sz="2000" dirty="0">
                        <a:solidFill>
                          <a:schemeClr val="tx1"/>
                        </a:solidFill>
                      </a:endParaRPr>
                    </a:p>
                  </a:txBody>
                  <a:tcPr anchor="ctr"/>
                </a:tc>
                <a:tc>
                  <a:txBody>
                    <a:bodyPr/>
                    <a:lstStyle/>
                    <a:p>
                      <a:pPr algn="ctr"/>
                      <a:r>
                        <a:rPr lang="en-US" sz="2000" dirty="0" smtClean="0">
                          <a:solidFill>
                            <a:schemeClr val="tx1"/>
                          </a:solidFill>
                        </a:rPr>
                        <a:t>FAR (%)</a:t>
                      </a:r>
                      <a:endParaRPr lang="en-US" sz="2000" dirty="0">
                        <a:solidFill>
                          <a:schemeClr val="tx1"/>
                        </a:solidFill>
                      </a:endParaRPr>
                    </a:p>
                  </a:txBody>
                  <a:tcPr anchor="ctr"/>
                </a:tc>
                <a:tc>
                  <a:txBody>
                    <a:bodyPr/>
                    <a:lstStyle/>
                    <a:p>
                      <a:pPr algn="ctr"/>
                      <a:r>
                        <a:rPr lang="en-US" sz="2000" dirty="0" smtClean="0">
                          <a:solidFill>
                            <a:schemeClr val="tx1"/>
                          </a:solidFill>
                        </a:rPr>
                        <a:t>HSS</a:t>
                      </a:r>
                      <a:endParaRPr lang="en-US" sz="2000" dirty="0">
                        <a:solidFill>
                          <a:schemeClr val="tx1"/>
                        </a:solidFill>
                      </a:endParaRPr>
                    </a:p>
                  </a:txBody>
                  <a:tcPr anchor="ctr"/>
                </a:tc>
                <a:extLst>
                  <a:ext uri="{0D108BD9-81ED-4DB2-BD59-A6C34878D82A}">
                    <a16:rowId xmlns:a16="http://schemas.microsoft.com/office/drawing/2014/main" val="10000"/>
                  </a:ext>
                </a:extLst>
              </a:tr>
              <a:tr h="510951">
                <a:tc>
                  <a:txBody>
                    <a:bodyPr/>
                    <a:lstStyle/>
                    <a:p>
                      <a:pPr algn="ctr"/>
                      <a:r>
                        <a:rPr lang="en-US" dirty="0" smtClean="0"/>
                        <a:t>2015</a:t>
                      </a:r>
                      <a:endParaRPr lang="en-US" dirty="0"/>
                    </a:p>
                  </a:txBody>
                  <a:tcPr anchor="ctr"/>
                </a:tc>
                <a:tc>
                  <a:txBody>
                    <a:bodyPr/>
                    <a:lstStyle/>
                    <a:p>
                      <a:pPr algn="ctr"/>
                      <a:r>
                        <a:rPr lang="en-US" dirty="0" smtClean="0"/>
                        <a:t>0.92</a:t>
                      </a:r>
                      <a:endParaRPr lang="en-US" dirty="0"/>
                    </a:p>
                  </a:txBody>
                  <a:tcPr anchor="ctr"/>
                </a:tc>
                <a:tc>
                  <a:txBody>
                    <a:bodyPr/>
                    <a:lstStyle/>
                    <a:p>
                      <a:pPr algn="ctr"/>
                      <a:r>
                        <a:rPr lang="en-US" dirty="0" smtClean="0"/>
                        <a:t>53</a:t>
                      </a:r>
                      <a:endParaRPr lang="en-US" dirty="0"/>
                    </a:p>
                  </a:txBody>
                  <a:tcPr anchor="ctr"/>
                </a:tc>
                <a:tc>
                  <a:txBody>
                    <a:bodyPr/>
                    <a:lstStyle/>
                    <a:p>
                      <a:pPr algn="ctr"/>
                      <a:r>
                        <a:rPr lang="en-US" dirty="0" smtClean="0"/>
                        <a:t>4 </a:t>
                      </a:r>
                      <a:endParaRPr lang="en-US" dirty="0"/>
                    </a:p>
                  </a:txBody>
                  <a:tcPr anchor="ctr"/>
                </a:tc>
                <a:tc>
                  <a:txBody>
                    <a:bodyPr/>
                    <a:lstStyle/>
                    <a:p>
                      <a:pPr algn="ctr"/>
                      <a:r>
                        <a:rPr lang="en-US" dirty="0" smtClean="0"/>
                        <a:t>0.47</a:t>
                      </a:r>
                      <a:endParaRPr lang="en-US" dirty="0"/>
                    </a:p>
                  </a:txBody>
                  <a:tcPr anchor="ctr"/>
                </a:tc>
                <a:extLst>
                  <a:ext uri="{0D108BD9-81ED-4DB2-BD59-A6C34878D82A}">
                    <a16:rowId xmlns:a16="http://schemas.microsoft.com/office/drawing/2014/main" val="10001"/>
                  </a:ext>
                </a:extLst>
              </a:tr>
              <a:tr h="510951">
                <a:tc>
                  <a:txBody>
                    <a:bodyPr/>
                    <a:lstStyle/>
                    <a:p>
                      <a:pPr algn="ctr"/>
                      <a:r>
                        <a:rPr lang="en-US" dirty="0" smtClean="0"/>
                        <a:t>2016</a:t>
                      </a:r>
                      <a:endParaRPr lang="en-US" dirty="0"/>
                    </a:p>
                  </a:txBody>
                  <a:tcPr anchor="ctr"/>
                </a:tc>
                <a:tc>
                  <a:txBody>
                    <a:bodyPr/>
                    <a:lstStyle/>
                    <a:p>
                      <a:pPr algn="ctr"/>
                      <a:r>
                        <a:rPr lang="en-US" dirty="0" smtClean="0"/>
                        <a:t>0.90</a:t>
                      </a:r>
                      <a:endParaRPr lang="en-US" dirty="0"/>
                    </a:p>
                  </a:txBody>
                  <a:tcPr anchor="ctr"/>
                </a:tc>
                <a:tc>
                  <a:txBody>
                    <a:bodyPr/>
                    <a:lstStyle/>
                    <a:p>
                      <a:pPr algn="ctr"/>
                      <a:r>
                        <a:rPr lang="en-US" dirty="0" smtClean="0"/>
                        <a:t>55</a:t>
                      </a:r>
                      <a:endParaRPr lang="en-US" dirty="0"/>
                    </a:p>
                  </a:txBody>
                  <a:tcPr anchor="ctr"/>
                </a:tc>
                <a:tc>
                  <a:txBody>
                    <a:bodyPr/>
                    <a:lstStyle/>
                    <a:p>
                      <a:pPr algn="ctr"/>
                      <a:r>
                        <a:rPr lang="en-US" dirty="0" smtClean="0"/>
                        <a:t>7</a:t>
                      </a:r>
                      <a:endParaRPr lang="en-US" dirty="0"/>
                    </a:p>
                  </a:txBody>
                  <a:tcPr anchor="ctr"/>
                </a:tc>
                <a:tc>
                  <a:txBody>
                    <a:bodyPr/>
                    <a:lstStyle/>
                    <a:p>
                      <a:pPr algn="ctr"/>
                      <a:r>
                        <a:rPr lang="en-US" dirty="0" smtClean="0"/>
                        <a:t>0.43</a:t>
                      </a:r>
                      <a:endParaRPr lang="en-US" dirty="0"/>
                    </a:p>
                  </a:txBody>
                  <a:tcPr anchor="ctr"/>
                </a:tc>
                <a:extLst>
                  <a:ext uri="{0D108BD9-81ED-4DB2-BD59-A6C34878D82A}">
                    <a16:rowId xmlns:a16="http://schemas.microsoft.com/office/drawing/2014/main" val="10002"/>
                  </a:ext>
                </a:extLst>
              </a:tr>
              <a:tr h="510951">
                <a:tc>
                  <a:txBody>
                    <a:bodyPr/>
                    <a:lstStyle/>
                    <a:p>
                      <a:pPr algn="ctr"/>
                      <a:r>
                        <a:rPr lang="en-US" dirty="0" smtClean="0"/>
                        <a:t>2017</a:t>
                      </a:r>
                      <a:endParaRPr lang="en-US" dirty="0"/>
                    </a:p>
                  </a:txBody>
                  <a:tcPr anchor="ctr"/>
                </a:tc>
                <a:tc>
                  <a:txBody>
                    <a:bodyPr/>
                    <a:lstStyle/>
                    <a:p>
                      <a:pPr algn="ctr"/>
                      <a:r>
                        <a:rPr lang="en-US" dirty="0" smtClean="0"/>
                        <a:t>0.88</a:t>
                      </a:r>
                      <a:endParaRPr lang="en-US" dirty="0"/>
                    </a:p>
                  </a:txBody>
                  <a:tcPr anchor="ctr"/>
                </a:tc>
                <a:tc>
                  <a:txBody>
                    <a:bodyPr/>
                    <a:lstStyle/>
                    <a:p>
                      <a:pPr algn="ctr"/>
                      <a:r>
                        <a:rPr lang="en-US" dirty="0" smtClean="0"/>
                        <a:t>51</a:t>
                      </a:r>
                      <a:endParaRPr lang="en-US" dirty="0"/>
                    </a:p>
                  </a:txBody>
                  <a:tcPr anchor="ctr"/>
                </a:tc>
                <a:tc>
                  <a:txBody>
                    <a:bodyPr/>
                    <a:lstStyle/>
                    <a:p>
                      <a:pPr algn="ctr"/>
                      <a:r>
                        <a:rPr lang="en-US" dirty="0" smtClean="0"/>
                        <a:t>8</a:t>
                      </a:r>
                      <a:endParaRPr lang="en-US" dirty="0"/>
                    </a:p>
                  </a:txBody>
                  <a:tcPr anchor="ctr"/>
                </a:tc>
                <a:tc>
                  <a:txBody>
                    <a:bodyPr/>
                    <a:lstStyle/>
                    <a:p>
                      <a:pPr algn="ctr"/>
                      <a:r>
                        <a:rPr lang="en-US" dirty="0" smtClean="0"/>
                        <a:t>0.40</a:t>
                      </a:r>
                      <a:endParaRPr lang="en-US" dirty="0"/>
                    </a:p>
                  </a:txBody>
                  <a:tcPr anchor="ctr"/>
                </a:tc>
                <a:extLst>
                  <a:ext uri="{0D108BD9-81ED-4DB2-BD59-A6C34878D82A}">
                    <a16:rowId xmlns:a16="http://schemas.microsoft.com/office/drawing/2014/main" val="10003"/>
                  </a:ext>
                </a:extLst>
              </a:tr>
              <a:tr h="510951">
                <a:tc>
                  <a:txBody>
                    <a:bodyPr/>
                    <a:lstStyle/>
                    <a:p>
                      <a:pPr algn="ctr"/>
                      <a:r>
                        <a:rPr lang="en-US" b="1" dirty="0" smtClean="0"/>
                        <a:t>Combined</a:t>
                      </a:r>
                      <a:endParaRPr lang="en-US" b="1" dirty="0"/>
                    </a:p>
                  </a:txBody>
                  <a:tcPr anchor="ctr"/>
                </a:tc>
                <a:tc>
                  <a:txBody>
                    <a:bodyPr/>
                    <a:lstStyle/>
                    <a:p>
                      <a:pPr algn="ctr"/>
                      <a:r>
                        <a:rPr lang="en-US" b="1" dirty="0" smtClean="0"/>
                        <a:t>0.90</a:t>
                      </a:r>
                      <a:endParaRPr lang="en-US" b="1" dirty="0"/>
                    </a:p>
                  </a:txBody>
                  <a:tcPr anchor="ctr"/>
                </a:tc>
                <a:tc>
                  <a:txBody>
                    <a:bodyPr/>
                    <a:lstStyle/>
                    <a:p>
                      <a:pPr algn="ctr"/>
                      <a:r>
                        <a:rPr lang="en-US" b="1" dirty="0" smtClean="0"/>
                        <a:t>53</a:t>
                      </a:r>
                      <a:endParaRPr lang="en-US" b="1" dirty="0"/>
                    </a:p>
                  </a:txBody>
                  <a:tcPr anchor="ctr"/>
                </a:tc>
                <a:tc>
                  <a:txBody>
                    <a:bodyPr/>
                    <a:lstStyle/>
                    <a:p>
                      <a:pPr algn="ctr"/>
                      <a:r>
                        <a:rPr lang="en-US" b="1" dirty="0" smtClean="0"/>
                        <a:t>6</a:t>
                      </a:r>
                      <a:endParaRPr lang="en-US" b="1" dirty="0"/>
                    </a:p>
                  </a:txBody>
                  <a:tcPr anchor="ctr"/>
                </a:tc>
                <a:tc>
                  <a:txBody>
                    <a:bodyPr/>
                    <a:lstStyle/>
                    <a:p>
                      <a:pPr algn="ctr"/>
                      <a:r>
                        <a:rPr lang="en-US" b="1" dirty="0" smtClean="0"/>
                        <a:t>0.43</a:t>
                      </a:r>
                      <a:endParaRPr lang="en-US" b="1" dirty="0"/>
                    </a:p>
                  </a:txBody>
                  <a:tcPr anchor="ctr"/>
                </a:tc>
                <a:extLst>
                  <a:ext uri="{0D108BD9-81ED-4DB2-BD59-A6C34878D82A}">
                    <a16:rowId xmlns:a16="http://schemas.microsoft.com/office/drawing/2014/main" val="10004"/>
                  </a:ext>
                </a:extLst>
              </a:tr>
            </a:tbl>
          </a:graphicData>
        </a:graphic>
      </p:graphicFrame>
      <p:sp>
        <p:nvSpPr>
          <p:cNvPr id="6"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18</a:t>
            </a:fld>
            <a:endParaRPr lang="en-US" dirty="0"/>
          </a:p>
        </p:txBody>
      </p:sp>
    </p:spTree>
    <p:extLst>
      <p:ext uri="{BB962C8B-B14F-4D97-AF65-F5344CB8AC3E}">
        <p14:creationId xmlns:p14="http://schemas.microsoft.com/office/powerpoint/2010/main" val="361944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371574" y="162613"/>
            <a:ext cx="8534399" cy="685800"/>
          </a:xfrm>
        </p:spPr>
        <p:txBody>
          <a:bodyPr/>
          <a:lstStyle/>
          <a:p>
            <a:pPr>
              <a:lnSpc>
                <a:spcPct val="55000"/>
              </a:lnSpc>
            </a:pPr>
            <a:r>
              <a:rPr lang="en-US" altLang="en-US" sz="3200" dirty="0" smtClean="0">
                <a:solidFill>
                  <a:schemeClr val="tx2"/>
                </a:solidFill>
                <a:effectLst/>
              </a:rPr>
              <a:t>Results: vs in-situ (CONUS)</a:t>
            </a:r>
          </a:p>
        </p:txBody>
      </p:sp>
      <p:sp>
        <p:nvSpPr>
          <p:cNvPr id="7172" name="Rectangle 3"/>
          <p:cNvSpPr>
            <a:spLocks noGrp="1" noChangeArrowheads="1"/>
          </p:cNvSpPr>
          <p:nvPr>
            <p:ph type="body" idx="1"/>
          </p:nvPr>
        </p:nvSpPr>
        <p:spPr>
          <a:xfrm>
            <a:off x="304800" y="1219200"/>
            <a:ext cx="8534400" cy="5334000"/>
          </a:xfrm>
        </p:spPr>
        <p:txBody>
          <a:bodyPr/>
          <a:lstStyle/>
          <a:p>
            <a:pPr>
              <a:spcBef>
                <a:spcPts val="600"/>
              </a:spcBef>
            </a:pPr>
            <a:endParaRPr lang="en-US" altLang="en-US" sz="2200" dirty="0">
              <a:solidFill>
                <a:schemeClr val="tx1"/>
              </a:solidFill>
              <a:effectLst/>
            </a:endParaRPr>
          </a:p>
          <a:p>
            <a:pPr>
              <a:spcBef>
                <a:spcPts val="600"/>
              </a:spcBef>
            </a:pPr>
            <a:endParaRPr lang="en-US" altLang="en-US" sz="2200" dirty="0" smtClean="0">
              <a:solidFill>
                <a:schemeClr val="tx1"/>
              </a:solidFill>
              <a:effectLst/>
            </a:endParaRPr>
          </a:p>
          <a:p>
            <a:pPr>
              <a:spcBef>
                <a:spcPts val="600"/>
              </a:spcBef>
            </a:pPr>
            <a:endParaRPr lang="en-US" altLang="en-US" sz="2200" dirty="0">
              <a:solidFill>
                <a:schemeClr val="tx1"/>
              </a:solidFill>
              <a:effectLst/>
            </a:endParaRPr>
          </a:p>
          <a:p>
            <a:pPr marL="0" indent="0">
              <a:spcBef>
                <a:spcPts val="600"/>
              </a:spcBef>
              <a:buNone/>
            </a:pPr>
            <a:endParaRPr lang="en-US" altLang="en-US" sz="2200" dirty="0" smtClean="0">
              <a:solidFill>
                <a:schemeClr val="tx1"/>
              </a:solidFill>
              <a:effectLst/>
            </a:endParaRPr>
          </a:p>
          <a:p>
            <a:pPr>
              <a:spcBef>
                <a:spcPts val="600"/>
              </a:spcBef>
              <a:buNone/>
            </a:pPr>
            <a:endParaRPr lang="en-US" altLang="en-US" sz="2200" dirty="0" smtClean="0">
              <a:solidFill>
                <a:schemeClr val="tx1"/>
              </a:solidFill>
              <a:effectLst/>
            </a:endParaRPr>
          </a:p>
          <a:p>
            <a:pPr>
              <a:spcBef>
                <a:spcPts val="600"/>
              </a:spcBef>
            </a:pPr>
            <a:endParaRPr lang="en-US" altLang="en-US" sz="2200" dirty="0" smtClean="0">
              <a:solidFill>
                <a:schemeClr val="tx1"/>
              </a:solidFill>
              <a:effectLst/>
            </a:endParaRPr>
          </a:p>
          <a:p>
            <a:pPr marL="0" indent="0">
              <a:spcBef>
                <a:spcPts val="600"/>
              </a:spcBef>
              <a:buNone/>
            </a:pPr>
            <a:endParaRPr lang="en-US" altLang="en-US" sz="2200" dirty="0" smtClean="0">
              <a:effectLst/>
            </a:endParaRPr>
          </a:p>
          <a:p>
            <a:pPr marL="0" indent="0">
              <a:spcBef>
                <a:spcPts val="600"/>
              </a:spcBef>
              <a:buNone/>
            </a:pPr>
            <a:endParaRPr lang="en-US" altLang="en-US" sz="2200" dirty="0">
              <a:effectLst/>
            </a:endParaRPr>
          </a:p>
          <a:p>
            <a:pPr marL="0" indent="0">
              <a:spcBef>
                <a:spcPts val="600"/>
              </a:spcBef>
              <a:buNone/>
            </a:pPr>
            <a:endParaRPr lang="en-US" altLang="en-US" sz="2200" dirty="0" smtClean="0">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3300945559"/>
              </p:ext>
            </p:extLst>
          </p:nvPr>
        </p:nvGraphicFramePr>
        <p:xfrm>
          <a:off x="1066800" y="1524000"/>
          <a:ext cx="6933325" cy="2514601"/>
        </p:xfrm>
        <a:graphic>
          <a:graphicData uri="http://schemas.openxmlformats.org/drawingml/2006/table">
            <a:tbl>
              <a:tblPr firstRow="1" bandRow="1">
                <a:tableStyleId>{5C22544A-7EE6-4342-B048-85BDC9FD1C3A}</a:tableStyleId>
              </a:tblPr>
              <a:tblGrid>
                <a:gridCol w="1386665">
                  <a:extLst>
                    <a:ext uri="{9D8B030D-6E8A-4147-A177-3AD203B41FA5}">
                      <a16:colId xmlns:a16="http://schemas.microsoft.com/office/drawing/2014/main" val="20000"/>
                    </a:ext>
                  </a:extLst>
                </a:gridCol>
                <a:gridCol w="1386665">
                  <a:extLst>
                    <a:ext uri="{9D8B030D-6E8A-4147-A177-3AD203B41FA5}">
                      <a16:colId xmlns:a16="http://schemas.microsoft.com/office/drawing/2014/main" val="20001"/>
                    </a:ext>
                  </a:extLst>
                </a:gridCol>
                <a:gridCol w="1386665">
                  <a:extLst>
                    <a:ext uri="{9D8B030D-6E8A-4147-A177-3AD203B41FA5}">
                      <a16:colId xmlns:a16="http://schemas.microsoft.com/office/drawing/2014/main" val="20002"/>
                    </a:ext>
                  </a:extLst>
                </a:gridCol>
                <a:gridCol w="1386665">
                  <a:extLst>
                    <a:ext uri="{9D8B030D-6E8A-4147-A177-3AD203B41FA5}">
                      <a16:colId xmlns:a16="http://schemas.microsoft.com/office/drawing/2014/main" val="20003"/>
                    </a:ext>
                  </a:extLst>
                </a:gridCol>
                <a:gridCol w="1386665">
                  <a:extLst>
                    <a:ext uri="{9D8B030D-6E8A-4147-A177-3AD203B41FA5}">
                      <a16:colId xmlns:a16="http://schemas.microsoft.com/office/drawing/2014/main" val="20004"/>
                    </a:ext>
                  </a:extLst>
                </a:gridCol>
              </a:tblGrid>
              <a:tr h="417081">
                <a:tc>
                  <a:txBody>
                    <a:bodyPr/>
                    <a:lstStyle/>
                    <a:p>
                      <a:pPr algn="ctr"/>
                      <a:r>
                        <a:rPr lang="en-US" sz="2000" dirty="0" smtClean="0">
                          <a:solidFill>
                            <a:schemeClr val="tx1"/>
                          </a:solidFill>
                        </a:rPr>
                        <a:t>Year</a:t>
                      </a:r>
                      <a:endParaRPr lang="en-US" sz="2000" dirty="0">
                        <a:solidFill>
                          <a:schemeClr val="tx1"/>
                        </a:solidFill>
                      </a:endParaRPr>
                    </a:p>
                  </a:txBody>
                  <a:tcPr anchor="ctr"/>
                </a:tc>
                <a:tc>
                  <a:txBody>
                    <a:bodyPr/>
                    <a:lstStyle/>
                    <a:p>
                      <a:pPr algn="ctr"/>
                      <a:r>
                        <a:rPr lang="en-US" sz="2000" dirty="0" smtClean="0">
                          <a:solidFill>
                            <a:schemeClr val="tx1"/>
                          </a:solidFill>
                        </a:rPr>
                        <a:t>Accuracy</a:t>
                      </a:r>
                      <a:endParaRPr lang="en-US" sz="2000" dirty="0">
                        <a:solidFill>
                          <a:schemeClr val="tx1"/>
                        </a:solidFill>
                      </a:endParaRPr>
                    </a:p>
                  </a:txBody>
                  <a:tcPr anchor="ctr"/>
                </a:tc>
                <a:tc>
                  <a:txBody>
                    <a:bodyPr/>
                    <a:lstStyle/>
                    <a:p>
                      <a:pPr algn="ctr"/>
                      <a:r>
                        <a:rPr lang="en-US" sz="2000" dirty="0" smtClean="0">
                          <a:solidFill>
                            <a:schemeClr val="tx1"/>
                          </a:solidFill>
                        </a:rPr>
                        <a:t>POD (%)</a:t>
                      </a:r>
                      <a:endParaRPr lang="en-US" sz="2000" dirty="0">
                        <a:solidFill>
                          <a:schemeClr val="tx1"/>
                        </a:solidFill>
                      </a:endParaRPr>
                    </a:p>
                  </a:txBody>
                  <a:tcPr anchor="ctr"/>
                </a:tc>
                <a:tc>
                  <a:txBody>
                    <a:bodyPr/>
                    <a:lstStyle/>
                    <a:p>
                      <a:pPr algn="ctr"/>
                      <a:r>
                        <a:rPr lang="en-US" sz="2000" dirty="0" smtClean="0">
                          <a:solidFill>
                            <a:schemeClr val="tx1"/>
                          </a:solidFill>
                        </a:rPr>
                        <a:t>FAR (%)</a:t>
                      </a:r>
                      <a:endParaRPr lang="en-US" sz="2000" dirty="0">
                        <a:solidFill>
                          <a:schemeClr val="tx1"/>
                        </a:solidFill>
                      </a:endParaRPr>
                    </a:p>
                  </a:txBody>
                  <a:tcPr anchor="ctr"/>
                </a:tc>
                <a:tc>
                  <a:txBody>
                    <a:bodyPr/>
                    <a:lstStyle/>
                    <a:p>
                      <a:pPr algn="ctr"/>
                      <a:r>
                        <a:rPr lang="en-US" sz="2000" dirty="0" smtClean="0">
                          <a:solidFill>
                            <a:schemeClr val="tx1"/>
                          </a:solidFill>
                        </a:rPr>
                        <a:t>HSS</a:t>
                      </a:r>
                      <a:endParaRPr lang="en-US" sz="2000" dirty="0">
                        <a:solidFill>
                          <a:schemeClr val="tx1"/>
                        </a:solidFill>
                      </a:endParaRPr>
                    </a:p>
                  </a:txBody>
                  <a:tcPr anchor="ctr"/>
                </a:tc>
                <a:extLst>
                  <a:ext uri="{0D108BD9-81ED-4DB2-BD59-A6C34878D82A}">
                    <a16:rowId xmlns:a16="http://schemas.microsoft.com/office/drawing/2014/main" val="10000"/>
                  </a:ext>
                </a:extLst>
              </a:tr>
              <a:tr h="524380">
                <a:tc>
                  <a:txBody>
                    <a:bodyPr/>
                    <a:lstStyle/>
                    <a:p>
                      <a:pPr algn="ctr"/>
                      <a:r>
                        <a:rPr lang="en-US" dirty="0" smtClean="0"/>
                        <a:t>2015</a:t>
                      </a:r>
                      <a:endParaRPr lang="en-US" dirty="0"/>
                    </a:p>
                  </a:txBody>
                  <a:tcPr anchor="ctr"/>
                </a:tc>
                <a:tc>
                  <a:txBody>
                    <a:bodyPr/>
                    <a:lstStyle/>
                    <a:p>
                      <a:pPr algn="ctr"/>
                      <a:r>
                        <a:rPr lang="en-US" dirty="0" smtClean="0"/>
                        <a:t>0.90</a:t>
                      </a:r>
                      <a:endParaRPr lang="en-US" dirty="0"/>
                    </a:p>
                  </a:txBody>
                  <a:tcPr anchor="ctr"/>
                </a:tc>
                <a:tc>
                  <a:txBody>
                    <a:bodyPr/>
                    <a:lstStyle/>
                    <a:p>
                      <a:pPr algn="ctr"/>
                      <a:r>
                        <a:rPr lang="en-US" dirty="0" smtClean="0"/>
                        <a:t>50</a:t>
                      </a:r>
                      <a:endParaRPr lang="en-US" dirty="0"/>
                    </a:p>
                  </a:txBody>
                  <a:tcPr anchor="ctr"/>
                </a:tc>
                <a:tc>
                  <a:txBody>
                    <a:bodyPr/>
                    <a:lstStyle/>
                    <a:p>
                      <a:pPr algn="ctr"/>
                      <a:r>
                        <a:rPr lang="en-US" dirty="0" smtClean="0"/>
                        <a:t>7</a:t>
                      </a:r>
                      <a:endParaRPr lang="en-US" dirty="0"/>
                    </a:p>
                  </a:txBody>
                  <a:tcPr anchor="ctr"/>
                </a:tc>
                <a:tc>
                  <a:txBody>
                    <a:bodyPr/>
                    <a:lstStyle/>
                    <a:p>
                      <a:pPr algn="ctr"/>
                      <a:r>
                        <a:rPr lang="en-US" dirty="0" smtClean="0"/>
                        <a:t>0.42</a:t>
                      </a:r>
                      <a:endParaRPr lang="en-US" dirty="0"/>
                    </a:p>
                  </a:txBody>
                  <a:tcPr anchor="ctr"/>
                </a:tc>
                <a:extLst>
                  <a:ext uri="{0D108BD9-81ED-4DB2-BD59-A6C34878D82A}">
                    <a16:rowId xmlns:a16="http://schemas.microsoft.com/office/drawing/2014/main" val="10001"/>
                  </a:ext>
                </a:extLst>
              </a:tr>
              <a:tr h="524380">
                <a:tc>
                  <a:txBody>
                    <a:bodyPr/>
                    <a:lstStyle/>
                    <a:p>
                      <a:pPr algn="ctr"/>
                      <a:r>
                        <a:rPr lang="en-US" dirty="0" smtClean="0"/>
                        <a:t>2016</a:t>
                      </a:r>
                      <a:endParaRPr lang="en-US" dirty="0"/>
                    </a:p>
                  </a:txBody>
                  <a:tcPr anchor="ctr"/>
                </a:tc>
                <a:tc>
                  <a:txBody>
                    <a:bodyPr/>
                    <a:lstStyle/>
                    <a:p>
                      <a:pPr algn="ctr"/>
                      <a:r>
                        <a:rPr lang="en-US" dirty="0" smtClean="0"/>
                        <a:t>0.89</a:t>
                      </a:r>
                      <a:endParaRPr lang="en-US" dirty="0"/>
                    </a:p>
                  </a:txBody>
                  <a:tcPr anchor="ctr"/>
                </a:tc>
                <a:tc>
                  <a:txBody>
                    <a:bodyPr/>
                    <a:lstStyle/>
                    <a:p>
                      <a:pPr algn="ctr"/>
                      <a:r>
                        <a:rPr lang="en-US" dirty="0" smtClean="0"/>
                        <a:t>53</a:t>
                      </a:r>
                      <a:endParaRPr lang="en-US" dirty="0"/>
                    </a:p>
                  </a:txBody>
                  <a:tcPr anchor="ctr"/>
                </a:tc>
                <a:tc>
                  <a:txBody>
                    <a:bodyPr/>
                    <a:lstStyle/>
                    <a:p>
                      <a:pPr algn="ctr"/>
                      <a:r>
                        <a:rPr lang="en-US" dirty="0" smtClean="0"/>
                        <a:t>8</a:t>
                      </a:r>
                      <a:endParaRPr lang="en-US" dirty="0"/>
                    </a:p>
                  </a:txBody>
                  <a:tcPr anchor="ctr"/>
                </a:tc>
                <a:tc>
                  <a:txBody>
                    <a:bodyPr/>
                    <a:lstStyle/>
                    <a:p>
                      <a:pPr algn="ctr"/>
                      <a:r>
                        <a:rPr lang="en-US" dirty="0" smtClean="0"/>
                        <a:t>0.42</a:t>
                      </a:r>
                      <a:endParaRPr lang="en-US" dirty="0"/>
                    </a:p>
                  </a:txBody>
                  <a:tcPr anchor="ctr"/>
                </a:tc>
                <a:extLst>
                  <a:ext uri="{0D108BD9-81ED-4DB2-BD59-A6C34878D82A}">
                    <a16:rowId xmlns:a16="http://schemas.microsoft.com/office/drawing/2014/main" val="10002"/>
                  </a:ext>
                </a:extLst>
              </a:tr>
              <a:tr h="524380">
                <a:tc>
                  <a:txBody>
                    <a:bodyPr/>
                    <a:lstStyle/>
                    <a:p>
                      <a:pPr algn="ctr"/>
                      <a:r>
                        <a:rPr lang="en-US" dirty="0" smtClean="0"/>
                        <a:t>2017</a:t>
                      </a:r>
                      <a:endParaRPr lang="en-US" dirty="0"/>
                    </a:p>
                  </a:txBody>
                  <a:tcPr anchor="ctr"/>
                </a:tc>
                <a:tc>
                  <a:txBody>
                    <a:bodyPr/>
                    <a:lstStyle/>
                    <a:p>
                      <a:pPr algn="ctr"/>
                      <a:r>
                        <a:rPr lang="en-US" dirty="0" smtClean="0"/>
                        <a:t>0.88</a:t>
                      </a:r>
                      <a:endParaRPr lang="en-US" dirty="0"/>
                    </a:p>
                  </a:txBody>
                  <a:tcPr anchor="ctr"/>
                </a:tc>
                <a:tc>
                  <a:txBody>
                    <a:bodyPr/>
                    <a:lstStyle/>
                    <a:p>
                      <a:pPr algn="ctr"/>
                      <a:r>
                        <a:rPr lang="en-US" dirty="0" smtClean="0"/>
                        <a:t>50</a:t>
                      </a:r>
                      <a:endParaRPr lang="en-US" dirty="0"/>
                    </a:p>
                  </a:txBody>
                  <a:tcPr anchor="ctr"/>
                </a:tc>
                <a:tc>
                  <a:txBody>
                    <a:bodyPr/>
                    <a:lstStyle/>
                    <a:p>
                      <a:pPr algn="ctr"/>
                      <a:r>
                        <a:rPr lang="en-US" dirty="0" smtClean="0"/>
                        <a:t>8</a:t>
                      </a:r>
                      <a:endParaRPr lang="en-US" dirty="0"/>
                    </a:p>
                  </a:txBody>
                  <a:tcPr anchor="ctr"/>
                </a:tc>
                <a:tc>
                  <a:txBody>
                    <a:bodyPr/>
                    <a:lstStyle/>
                    <a:p>
                      <a:pPr algn="ctr"/>
                      <a:r>
                        <a:rPr lang="en-US" dirty="0" smtClean="0"/>
                        <a:t>0.40</a:t>
                      </a:r>
                      <a:endParaRPr lang="en-US" dirty="0"/>
                    </a:p>
                  </a:txBody>
                  <a:tcPr anchor="ctr"/>
                </a:tc>
                <a:extLst>
                  <a:ext uri="{0D108BD9-81ED-4DB2-BD59-A6C34878D82A}">
                    <a16:rowId xmlns:a16="http://schemas.microsoft.com/office/drawing/2014/main" val="10003"/>
                  </a:ext>
                </a:extLst>
              </a:tr>
              <a:tr h="524380">
                <a:tc>
                  <a:txBody>
                    <a:bodyPr/>
                    <a:lstStyle/>
                    <a:p>
                      <a:pPr algn="ctr"/>
                      <a:r>
                        <a:rPr lang="en-US" b="1" dirty="0" smtClean="0"/>
                        <a:t>Combined</a:t>
                      </a:r>
                      <a:endParaRPr lang="en-US" b="1" dirty="0"/>
                    </a:p>
                  </a:txBody>
                  <a:tcPr anchor="ctr"/>
                </a:tc>
                <a:tc>
                  <a:txBody>
                    <a:bodyPr/>
                    <a:lstStyle/>
                    <a:p>
                      <a:pPr algn="ctr"/>
                      <a:r>
                        <a:rPr lang="en-US" b="1" dirty="0" smtClean="0"/>
                        <a:t>0.88</a:t>
                      </a:r>
                      <a:endParaRPr lang="en-US" b="1" dirty="0"/>
                    </a:p>
                  </a:txBody>
                  <a:tcPr anchor="ctr"/>
                </a:tc>
                <a:tc>
                  <a:txBody>
                    <a:bodyPr/>
                    <a:lstStyle/>
                    <a:p>
                      <a:pPr algn="ctr"/>
                      <a:r>
                        <a:rPr lang="en-US" b="1" dirty="0" smtClean="0"/>
                        <a:t>51</a:t>
                      </a:r>
                      <a:endParaRPr lang="en-US" b="1" dirty="0"/>
                    </a:p>
                  </a:txBody>
                  <a:tcPr anchor="ctr"/>
                </a:tc>
                <a:tc>
                  <a:txBody>
                    <a:bodyPr/>
                    <a:lstStyle/>
                    <a:p>
                      <a:pPr algn="ctr"/>
                      <a:r>
                        <a:rPr lang="en-US" b="1" dirty="0" smtClean="0"/>
                        <a:t>8</a:t>
                      </a:r>
                      <a:endParaRPr lang="en-US" b="1" dirty="0"/>
                    </a:p>
                  </a:txBody>
                  <a:tcPr anchor="ctr"/>
                </a:tc>
                <a:tc>
                  <a:txBody>
                    <a:bodyPr/>
                    <a:lstStyle/>
                    <a:p>
                      <a:pPr algn="ctr"/>
                      <a:r>
                        <a:rPr lang="en-US" b="1" dirty="0" smtClean="0"/>
                        <a:t>0.40</a:t>
                      </a:r>
                      <a:endParaRPr lang="en-US" b="1" dirty="0"/>
                    </a:p>
                  </a:txBody>
                  <a:tcPr anchor="ctr"/>
                </a:tc>
                <a:extLst>
                  <a:ext uri="{0D108BD9-81ED-4DB2-BD59-A6C34878D82A}">
                    <a16:rowId xmlns:a16="http://schemas.microsoft.com/office/drawing/2014/main" val="10004"/>
                  </a:ext>
                </a:extLst>
              </a:tr>
            </a:tbl>
          </a:graphicData>
        </a:graphic>
      </p:graphicFrame>
      <p:sp>
        <p:nvSpPr>
          <p:cNvPr id="6"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19</a:t>
            </a:fld>
            <a:endParaRPr lang="en-US" dirty="0"/>
          </a:p>
        </p:txBody>
      </p:sp>
    </p:spTree>
    <p:extLst>
      <p:ext uri="{BB962C8B-B14F-4D97-AF65-F5344CB8AC3E}">
        <p14:creationId xmlns:p14="http://schemas.microsoft.com/office/powerpoint/2010/main" val="18567700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86247" y="188614"/>
            <a:ext cx="7848600" cy="685800"/>
          </a:xfrm>
        </p:spPr>
        <p:txBody>
          <a:bodyPr/>
          <a:lstStyle/>
          <a:p>
            <a:r>
              <a:rPr lang="en-US" altLang="en-US" dirty="0">
                <a:solidFill>
                  <a:schemeClr val="tx1"/>
                </a:solidFill>
                <a:effectLst/>
              </a:rPr>
              <a:t>Product Overview</a:t>
            </a:r>
          </a:p>
        </p:txBody>
      </p:sp>
      <p:sp>
        <p:nvSpPr>
          <p:cNvPr id="768004" name="Text Box 4"/>
          <p:cNvSpPr txBox="1">
            <a:spLocks noChangeArrowheads="1"/>
          </p:cNvSpPr>
          <p:nvPr/>
        </p:nvSpPr>
        <p:spPr bwMode="auto">
          <a:xfrm>
            <a:off x="205033" y="1105167"/>
            <a:ext cx="5376294" cy="5816977"/>
          </a:xfrm>
          <a:prstGeom prst="rect">
            <a:avLst/>
          </a:prstGeom>
          <a:noFill/>
          <a:ln w="9525">
            <a:noFill/>
            <a:miter lim="800000"/>
            <a:headEnd/>
            <a:tailEnd/>
          </a:ln>
          <a:effectLst/>
        </p:spPr>
        <p:txBody>
          <a:bodyPr wrap="square">
            <a:spAutoFit/>
          </a:bodyPr>
          <a:lstStyle/>
          <a:p>
            <a:pPr marL="225425" indent="-225425" eaLnBrk="1" hangingPunct="1">
              <a:spcBef>
                <a:spcPts val="0"/>
              </a:spcBef>
              <a:spcAft>
                <a:spcPts val="600"/>
              </a:spcAft>
              <a:buClr>
                <a:schemeClr val="bg1"/>
              </a:buClr>
              <a:buSzPct val="150000"/>
              <a:buFontTx/>
              <a:buChar char="•"/>
              <a:defRPr/>
            </a:pPr>
            <a:r>
              <a:rPr lang="en-US" sz="2000" dirty="0" smtClean="0">
                <a:solidFill>
                  <a:srgbClr val="FF0000"/>
                </a:solidFill>
                <a:latin typeface="+mn-lt"/>
              </a:rPr>
              <a:t>Water </a:t>
            </a:r>
            <a:r>
              <a:rPr lang="en-US" sz="2000" dirty="0">
                <a:solidFill>
                  <a:srgbClr val="FF0000"/>
                </a:solidFill>
                <a:latin typeface="+mn-lt"/>
              </a:rPr>
              <a:t>equivalent</a:t>
            </a:r>
            <a:r>
              <a:rPr lang="en-US" sz="2000" dirty="0">
                <a:latin typeface="+mn-lt"/>
              </a:rPr>
              <a:t> </a:t>
            </a:r>
            <a:r>
              <a:rPr lang="en-US" sz="2000" dirty="0">
                <a:solidFill>
                  <a:srgbClr val="FF0000"/>
                </a:solidFill>
                <a:latin typeface="+mn-lt"/>
              </a:rPr>
              <a:t>snowfall rate </a:t>
            </a:r>
            <a:r>
              <a:rPr lang="en-US" sz="2000" dirty="0" smtClean="0">
                <a:latin typeface="+mn-lt"/>
              </a:rPr>
              <a:t>(SFR) estimate </a:t>
            </a:r>
            <a:r>
              <a:rPr lang="en-US" sz="2000" dirty="0">
                <a:latin typeface="+mn-lt"/>
              </a:rPr>
              <a:t>over global land</a:t>
            </a:r>
            <a:endParaRPr lang="en-US" sz="2000" dirty="0">
              <a:solidFill>
                <a:schemeClr val="accent6"/>
              </a:solidFill>
              <a:latin typeface="+mn-lt"/>
            </a:endParaRPr>
          </a:p>
          <a:p>
            <a:pPr marL="225425" indent="-225425" eaLnBrk="1" hangingPunct="1">
              <a:spcBef>
                <a:spcPts val="600"/>
              </a:spcBef>
              <a:spcAft>
                <a:spcPts val="600"/>
              </a:spcAft>
              <a:buClr>
                <a:schemeClr val="bg1"/>
              </a:buClr>
              <a:buSzPct val="150000"/>
              <a:buFontTx/>
              <a:buChar char="•"/>
              <a:defRPr/>
            </a:pPr>
            <a:r>
              <a:rPr lang="en-US" sz="2000" dirty="0" smtClean="0">
                <a:latin typeface="+mn-lt"/>
              </a:rPr>
              <a:t>SFR is generated from passive microwave sensors (ATMS, AMSU/MHS, SSMIS, GMI) </a:t>
            </a:r>
          </a:p>
          <a:p>
            <a:pPr marL="800100" lvl="1" indent="-342900" eaLnBrk="1" hangingPunct="1">
              <a:spcBef>
                <a:spcPts val="0"/>
              </a:spcBef>
              <a:spcAft>
                <a:spcPts val="600"/>
              </a:spcAft>
              <a:buClr>
                <a:srgbClr val="FF0000"/>
              </a:buClr>
              <a:buSzPct val="100000"/>
              <a:buFont typeface="Wingdings" panose="05000000000000000000" pitchFamily="2" charset="2"/>
              <a:buChar char="ü"/>
              <a:defRPr/>
            </a:pPr>
            <a:r>
              <a:rPr lang="en-US" sz="1600" dirty="0" smtClean="0">
                <a:latin typeface="+mn-lt"/>
              </a:rPr>
              <a:t>Conical or cross-track scanning radiometers</a:t>
            </a:r>
          </a:p>
          <a:p>
            <a:pPr marL="800100" lvl="1" indent="-342900" eaLnBrk="1" hangingPunct="1">
              <a:spcBef>
                <a:spcPts val="0"/>
              </a:spcBef>
              <a:spcAft>
                <a:spcPts val="600"/>
              </a:spcAft>
              <a:buClr>
                <a:srgbClr val="FF0000"/>
              </a:buClr>
              <a:buSzPct val="100000"/>
              <a:buFont typeface="Wingdings" panose="05000000000000000000" pitchFamily="2" charset="2"/>
              <a:buChar char="ü"/>
              <a:defRPr/>
            </a:pPr>
            <a:r>
              <a:rPr lang="en-US" sz="1600" dirty="0" smtClean="0">
                <a:latin typeface="+mn-lt"/>
              </a:rPr>
              <a:t>Frequencies used: 23 GHz – 183 GHz</a:t>
            </a:r>
          </a:p>
          <a:p>
            <a:pPr marL="225425" indent="-225425" eaLnBrk="1" hangingPunct="1">
              <a:spcBef>
                <a:spcPts val="600"/>
              </a:spcBef>
              <a:spcAft>
                <a:spcPts val="600"/>
              </a:spcAft>
              <a:buClr>
                <a:schemeClr val="bg1"/>
              </a:buClr>
              <a:buSzPct val="150000"/>
              <a:buFontTx/>
              <a:buChar char="•"/>
              <a:defRPr/>
            </a:pPr>
            <a:r>
              <a:rPr lang="en-US" sz="2000" dirty="0" smtClean="0"/>
              <a:t>Nine </a:t>
            </a:r>
            <a:r>
              <a:rPr lang="en-US" sz="2000" dirty="0"/>
              <a:t>satellites: </a:t>
            </a:r>
            <a:r>
              <a:rPr lang="en-US" sz="2000" dirty="0" smtClean="0">
                <a:solidFill>
                  <a:srgbClr val="FF0000"/>
                </a:solidFill>
              </a:rPr>
              <a:t>S-NPP, NOAA-20, </a:t>
            </a:r>
            <a:r>
              <a:rPr lang="en-US" sz="2000" dirty="0">
                <a:solidFill>
                  <a:srgbClr val="FF0000"/>
                </a:solidFill>
              </a:rPr>
              <a:t>NOAA POES, EUMETSAT </a:t>
            </a:r>
            <a:r>
              <a:rPr lang="en-US" sz="2000" dirty="0" err="1">
                <a:solidFill>
                  <a:srgbClr val="FF0000"/>
                </a:solidFill>
              </a:rPr>
              <a:t>Metop</a:t>
            </a:r>
            <a:r>
              <a:rPr lang="en-US" sz="2000" dirty="0">
                <a:solidFill>
                  <a:srgbClr val="FF0000"/>
                </a:solidFill>
              </a:rPr>
              <a:t>, </a:t>
            </a:r>
            <a:r>
              <a:rPr lang="en-US" sz="2000" dirty="0"/>
              <a:t>DMSP, NASA </a:t>
            </a:r>
            <a:r>
              <a:rPr lang="en-US" sz="2000" dirty="0" smtClean="0"/>
              <a:t>GPM</a:t>
            </a:r>
          </a:p>
          <a:p>
            <a:pPr marL="742950" lvl="1" indent="-285750" eaLnBrk="1" hangingPunct="1">
              <a:spcBef>
                <a:spcPts val="0"/>
              </a:spcBef>
              <a:spcAft>
                <a:spcPts val="600"/>
              </a:spcAft>
              <a:buClr>
                <a:srgbClr val="FF0000"/>
              </a:buClr>
              <a:buSzPct val="100000"/>
              <a:buFont typeface="Wingdings" panose="05000000000000000000" pitchFamily="2" charset="2"/>
              <a:buChar char="ü"/>
              <a:defRPr/>
            </a:pPr>
            <a:r>
              <a:rPr lang="en-US" sz="1600" dirty="0">
                <a:latin typeface="+mn-lt"/>
              </a:rPr>
              <a:t>SFR in operation since 2012</a:t>
            </a:r>
          </a:p>
          <a:p>
            <a:pPr marL="742950" lvl="1" indent="-285750" eaLnBrk="1" hangingPunct="1">
              <a:spcBef>
                <a:spcPts val="0"/>
              </a:spcBef>
              <a:spcAft>
                <a:spcPts val="600"/>
              </a:spcAft>
              <a:buClr>
                <a:srgbClr val="FF0000"/>
              </a:buClr>
              <a:buSzPct val="100000"/>
              <a:buFont typeface="Wingdings" panose="05000000000000000000" pitchFamily="2" charset="2"/>
              <a:buChar char="ü"/>
              <a:defRPr/>
            </a:pPr>
            <a:r>
              <a:rPr lang="en-US" sz="1600" dirty="0">
                <a:latin typeface="+mn-lt"/>
              </a:rPr>
              <a:t>S-NPP, POES and </a:t>
            </a:r>
            <a:r>
              <a:rPr lang="en-US" sz="1600" dirty="0" err="1">
                <a:latin typeface="+mn-lt"/>
              </a:rPr>
              <a:t>Metop</a:t>
            </a:r>
            <a:r>
              <a:rPr lang="en-US" sz="1600" dirty="0">
                <a:latin typeface="+mn-lt"/>
              </a:rPr>
              <a:t> SFR are </a:t>
            </a:r>
            <a:r>
              <a:rPr lang="en-US" sz="1600" dirty="0" smtClean="0">
                <a:latin typeface="+mn-lt"/>
              </a:rPr>
              <a:t>operational</a:t>
            </a:r>
            <a:endParaRPr lang="en-US" sz="1600" dirty="0">
              <a:latin typeface="+mn-lt"/>
            </a:endParaRPr>
          </a:p>
          <a:p>
            <a:pPr marL="742950" lvl="1" indent="-285750" eaLnBrk="1" hangingPunct="1">
              <a:spcBef>
                <a:spcPts val="0"/>
              </a:spcBef>
              <a:spcAft>
                <a:spcPts val="600"/>
              </a:spcAft>
              <a:buClr>
                <a:srgbClr val="FF0000"/>
              </a:buClr>
              <a:buSzPct val="100000"/>
              <a:buFont typeface="Wingdings" panose="05000000000000000000" pitchFamily="2" charset="2"/>
              <a:buChar char="ü"/>
              <a:defRPr/>
            </a:pPr>
            <a:r>
              <a:rPr lang="en-US" sz="1600" dirty="0" smtClean="0">
                <a:latin typeface="+mn-lt"/>
              </a:rPr>
              <a:t>NOAA-20, DMSP </a:t>
            </a:r>
            <a:r>
              <a:rPr lang="en-US" sz="1600" dirty="0">
                <a:latin typeface="+mn-lt"/>
              </a:rPr>
              <a:t>and GPM will be transitioned to operation</a:t>
            </a:r>
          </a:p>
          <a:p>
            <a:pPr marL="225425" indent="-225425" eaLnBrk="1" hangingPunct="1">
              <a:spcBef>
                <a:spcPts val="600"/>
              </a:spcBef>
              <a:spcAft>
                <a:spcPts val="600"/>
              </a:spcAft>
              <a:buClr>
                <a:schemeClr val="bg1"/>
              </a:buClr>
              <a:buSzPct val="150000"/>
              <a:buFontTx/>
              <a:buChar char="•"/>
              <a:defRPr/>
            </a:pPr>
            <a:r>
              <a:rPr lang="en-US" sz="2000" dirty="0" smtClean="0"/>
              <a:t>Eighteen </a:t>
            </a:r>
            <a:r>
              <a:rPr lang="en-US" sz="2000" dirty="0">
                <a:solidFill>
                  <a:srgbClr val="FF0000"/>
                </a:solidFill>
              </a:rPr>
              <a:t>snowfall rate estimates </a:t>
            </a:r>
            <a:r>
              <a:rPr lang="en-US" sz="2000" dirty="0"/>
              <a:t>per day on average at mid-latitudes and more at high </a:t>
            </a:r>
            <a:r>
              <a:rPr lang="en-US" sz="2000" dirty="0" smtClean="0"/>
              <a:t>latitudes</a:t>
            </a:r>
          </a:p>
          <a:p>
            <a:pPr marL="285750" indent="-285750" eaLnBrk="1" hangingPunct="1">
              <a:spcBef>
                <a:spcPts val="0"/>
              </a:spcBef>
              <a:spcAft>
                <a:spcPts val="600"/>
              </a:spcAft>
              <a:buClr>
                <a:srgbClr val="FF0000"/>
              </a:buClr>
              <a:buSzPct val="100000"/>
              <a:buFont typeface="Wingdings" panose="05000000000000000000" pitchFamily="2" charset="2"/>
              <a:buChar char="ü"/>
              <a:defRPr/>
            </a:pPr>
            <a:endParaRPr lang="en-US" sz="1600" dirty="0">
              <a:latin typeface="+mn-lt"/>
            </a:endParaRPr>
          </a:p>
        </p:txBody>
      </p:sp>
      <p:grpSp>
        <p:nvGrpSpPr>
          <p:cNvPr id="5" name="Group 4"/>
          <p:cNvGrpSpPr/>
          <p:nvPr/>
        </p:nvGrpSpPr>
        <p:grpSpPr>
          <a:xfrm>
            <a:off x="5705556" y="1529761"/>
            <a:ext cx="3187433" cy="1991318"/>
            <a:chOff x="5715000" y="1674815"/>
            <a:chExt cx="3249168" cy="1901952"/>
          </a:xfrm>
        </p:grpSpPr>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715000" y="1674815"/>
              <a:ext cx="3249168" cy="1901952"/>
            </a:xfrm>
            <a:prstGeom prst="rect">
              <a:avLst/>
            </a:prstGeom>
          </p:spPr>
        </p:pic>
        <p:sp>
          <p:nvSpPr>
            <p:cNvPr id="7" name="Rectangle 3"/>
            <p:cNvSpPr txBox="1">
              <a:spLocks noChangeArrowheads="1"/>
            </p:cNvSpPr>
            <p:nvPr/>
          </p:nvSpPr>
          <p:spPr bwMode="auto">
            <a:xfrm>
              <a:off x="7565513" y="3038683"/>
              <a:ext cx="1389028" cy="506269"/>
            </a:xfrm>
            <a:prstGeom prst="rect">
              <a:avLst/>
            </a:prstGeom>
            <a:solidFill>
              <a:srgbClr val="FFFF00">
                <a:alpha val="70000"/>
              </a:srgbClr>
            </a:solidFill>
            <a:ln w="12700">
              <a:solidFill>
                <a:schemeClr val="tx1"/>
              </a:solidFill>
              <a:miter lim="800000"/>
              <a:headEnd/>
              <a:tailEnd/>
            </a:ln>
          </p:spPr>
          <p:txBody>
            <a:bodyPr lIns="90488" tIns="44450" rIns="90488" bIns="44450"/>
            <a:lstStyle>
              <a:lvl1pPr eaLnBrk="0" hangingPunct="0">
                <a:spcBef>
                  <a:spcPct val="20000"/>
                </a:spcBef>
                <a:buChar char="•"/>
                <a:defRPr sz="14800">
                  <a:solidFill>
                    <a:schemeClr val="tx1"/>
                  </a:solidFill>
                  <a:latin typeface="Arial" charset="0"/>
                </a:defRPr>
              </a:lvl1pPr>
              <a:lvl2pPr marL="742950" indent="-285750" eaLnBrk="0" hangingPunct="0">
                <a:spcBef>
                  <a:spcPct val="20000"/>
                </a:spcBef>
                <a:buChar char="–"/>
                <a:defRPr sz="13000">
                  <a:solidFill>
                    <a:schemeClr val="tx1"/>
                  </a:solidFill>
                  <a:latin typeface="Arial" charset="0"/>
                </a:defRPr>
              </a:lvl2pPr>
              <a:lvl3pPr marL="1143000" indent="-228600" eaLnBrk="0" hangingPunct="0">
                <a:spcBef>
                  <a:spcPct val="20000"/>
                </a:spcBef>
                <a:buChar char="•"/>
                <a:defRPr sz="11100">
                  <a:solidFill>
                    <a:schemeClr val="tx1"/>
                  </a:solidFill>
                  <a:latin typeface="Arial" charset="0"/>
                </a:defRPr>
              </a:lvl3pPr>
              <a:lvl4pPr marL="1600200" indent="-228600" eaLnBrk="0" hangingPunct="0">
                <a:spcBef>
                  <a:spcPct val="20000"/>
                </a:spcBef>
                <a:buChar char="–"/>
                <a:defRPr sz="9300">
                  <a:solidFill>
                    <a:schemeClr val="tx1"/>
                  </a:solidFill>
                  <a:latin typeface="Arial" charset="0"/>
                </a:defRPr>
              </a:lvl4pPr>
              <a:lvl5pPr marL="2057400" indent="-228600" eaLnBrk="0" hangingPunct="0">
                <a:spcBef>
                  <a:spcPct val="20000"/>
                </a:spcBef>
                <a:buChar char="»"/>
                <a:defRPr sz="9300">
                  <a:solidFill>
                    <a:schemeClr val="tx1"/>
                  </a:solidFill>
                  <a:latin typeface="Arial" charset="0"/>
                </a:defRPr>
              </a:lvl5pPr>
              <a:lvl6pPr marL="2514600" indent="-228600" eaLnBrk="0" fontAlgn="base" hangingPunct="0">
                <a:spcBef>
                  <a:spcPct val="20000"/>
                </a:spcBef>
                <a:spcAft>
                  <a:spcPct val="0"/>
                </a:spcAft>
                <a:buChar char="»"/>
                <a:defRPr sz="9300">
                  <a:solidFill>
                    <a:schemeClr val="tx1"/>
                  </a:solidFill>
                  <a:latin typeface="Arial" charset="0"/>
                </a:defRPr>
              </a:lvl6pPr>
              <a:lvl7pPr marL="2971800" indent="-228600" eaLnBrk="0" fontAlgn="base" hangingPunct="0">
                <a:spcBef>
                  <a:spcPct val="20000"/>
                </a:spcBef>
                <a:spcAft>
                  <a:spcPct val="0"/>
                </a:spcAft>
                <a:buChar char="»"/>
                <a:defRPr sz="9300">
                  <a:solidFill>
                    <a:schemeClr val="tx1"/>
                  </a:solidFill>
                  <a:latin typeface="Arial" charset="0"/>
                </a:defRPr>
              </a:lvl7pPr>
              <a:lvl8pPr marL="3429000" indent="-228600" eaLnBrk="0" fontAlgn="base" hangingPunct="0">
                <a:spcBef>
                  <a:spcPct val="20000"/>
                </a:spcBef>
                <a:spcAft>
                  <a:spcPct val="0"/>
                </a:spcAft>
                <a:buChar char="»"/>
                <a:defRPr sz="9300">
                  <a:solidFill>
                    <a:schemeClr val="tx1"/>
                  </a:solidFill>
                  <a:latin typeface="Arial" charset="0"/>
                </a:defRPr>
              </a:lvl8pPr>
              <a:lvl9pPr marL="3886200" indent="-228600" eaLnBrk="0" fontAlgn="base" hangingPunct="0">
                <a:spcBef>
                  <a:spcPct val="20000"/>
                </a:spcBef>
                <a:spcAft>
                  <a:spcPct val="0"/>
                </a:spcAft>
                <a:buChar char="»"/>
                <a:defRPr sz="9300">
                  <a:solidFill>
                    <a:schemeClr val="tx1"/>
                  </a:solidFill>
                  <a:latin typeface="Arial" charset="0"/>
                </a:defRPr>
              </a:lvl9pPr>
            </a:lstStyle>
            <a:p>
              <a:pPr>
                <a:spcBef>
                  <a:spcPct val="0"/>
                </a:spcBef>
                <a:buClr>
                  <a:schemeClr val="bg1"/>
                </a:buClr>
                <a:buFont typeface="Symbol" pitchFamily="18" charset="2"/>
                <a:buNone/>
              </a:pPr>
              <a:r>
                <a:rPr lang="en-US" altLang="en-US" sz="1400" dirty="0" smtClean="0">
                  <a:latin typeface="Lucida Sans" pitchFamily="34" charset="0"/>
                  <a:ea typeface="ＭＳ Ｐゴシック" pitchFamily="34" charset="-128"/>
                </a:rPr>
                <a:t>Retrieved Snowfall Rate</a:t>
              </a:r>
              <a:endParaRPr lang="en-US" altLang="en-US" sz="1400" dirty="0">
                <a:latin typeface="Lucida Sans" pitchFamily="34" charset="0"/>
                <a:ea typeface="ＭＳ Ｐゴシック" pitchFamily="34" charset="-128"/>
              </a:endParaRPr>
            </a:p>
          </p:txBody>
        </p:sp>
      </p:grpSp>
      <p:grpSp>
        <p:nvGrpSpPr>
          <p:cNvPr id="8" name="Group 7"/>
          <p:cNvGrpSpPr/>
          <p:nvPr/>
        </p:nvGrpSpPr>
        <p:grpSpPr>
          <a:xfrm>
            <a:off x="5705555" y="3663360"/>
            <a:ext cx="3183328" cy="1843167"/>
            <a:chOff x="5715000" y="3679912"/>
            <a:chExt cx="3249168" cy="1898501"/>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79912"/>
              <a:ext cx="3249168" cy="18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3"/>
            <p:cNvSpPr txBox="1">
              <a:spLocks noChangeArrowheads="1"/>
            </p:cNvSpPr>
            <p:nvPr/>
          </p:nvSpPr>
          <p:spPr bwMode="auto">
            <a:xfrm>
              <a:off x="7697229" y="5022155"/>
              <a:ext cx="1251623" cy="541638"/>
            </a:xfrm>
            <a:prstGeom prst="rect">
              <a:avLst/>
            </a:prstGeom>
            <a:solidFill>
              <a:srgbClr val="FFFF00">
                <a:alpha val="70000"/>
              </a:srgbClr>
            </a:solidFill>
            <a:ln w="12700">
              <a:solidFill>
                <a:schemeClr val="tx1"/>
              </a:solidFill>
              <a:miter lim="800000"/>
              <a:headEnd/>
              <a:tailEnd/>
            </a:ln>
          </p:spPr>
          <p:txBody>
            <a:bodyPr lIns="90488" tIns="44450" rIns="90488" bIns="44450"/>
            <a:lstStyle>
              <a:lvl1pPr eaLnBrk="0" hangingPunct="0">
                <a:spcBef>
                  <a:spcPct val="20000"/>
                </a:spcBef>
                <a:buChar char="•"/>
                <a:defRPr sz="14800">
                  <a:solidFill>
                    <a:schemeClr val="tx1"/>
                  </a:solidFill>
                  <a:latin typeface="Arial" charset="0"/>
                </a:defRPr>
              </a:lvl1pPr>
              <a:lvl2pPr marL="742950" indent="-285750" eaLnBrk="0" hangingPunct="0">
                <a:spcBef>
                  <a:spcPct val="20000"/>
                </a:spcBef>
                <a:buChar char="–"/>
                <a:defRPr sz="13000">
                  <a:solidFill>
                    <a:schemeClr val="tx1"/>
                  </a:solidFill>
                  <a:latin typeface="Arial" charset="0"/>
                </a:defRPr>
              </a:lvl2pPr>
              <a:lvl3pPr marL="1143000" indent="-228600" eaLnBrk="0" hangingPunct="0">
                <a:spcBef>
                  <a:spcPct val="20000"/>
                </a:spcBef>
                <a:buChar char="•"/>
                <a:defRPr sz="11100">
                  <a:solidFill>
                    <a:schemeClr val="tx1"/>
                  </a:solidFill>
                  <a:latin typeface="Arial" charset="0"/>
                </a:defRPr>
              </a:lvl3pPr>
              <a:lvl4pPr marL="1600200" indent="-228600" eaLnBrk="0" hangingPunct="0">
                <a:spcBef>
                  <a:spcPct val="20000"/>
                </a:spcBef>
                <a:buChar char="–"/>
                <a:defRPr sz="9300">
                  <a:solidFill>
                    <a:schemeClr val="tx1"/>
                  </a:solidFill>
                  <a:latin typeface="Arial" charset="0"/>
                </a:defRPr>
              </a:lvl4pPr>
              <a:lvl5pPr marL="2057400" indent="-228600" eaLnBrk="0" hangingPunct="0">
                <a:spcBef>
                  <a:spcPct val="20000"/>
                </a:spcBef>
                <a:buChar char="»"/>
                <a:defRPr sz="9300">
                  <a:solidFill>
                    <a:schemeClr val="tx1"/>
                  </a:solidFill>
                  <a:latin typeface="Arial" charset="0"/>
                </a:defRPr>
              </a:lvl5pPr>
              <a:lvl6pPr marL="2514600" indent="-228600" eaLnBrk="0" fontAlgn="base" hangingPunct="0">
                <a:spcBef>
                  <a:spcPct val="20000"/>
                </a:spcBef>
                <a:spcAft>
                  <a:spcPct val="0"/>
                </a:spcAft>
                <a:buChar char="»"/>
                <a:defRPr sz="9300">
                  <a:solidFill>
                    <a:schemeClr val="tx1"/>
                  </a:solidFill>
                  <a:latin typeface="Arial" charset="0"/>
                </a:defRPr>
              </a:lvl6pPr>
              <a:lvl7pPr marL="2971800" indent="-228600" eaLnBrk="0" fontAlgn="base" hangingPunct="0">
                <a:spcBef>
                  <a:spcPct val="20000"/>
                </a:spcBef>
                <a:spcAft>
                  <a:spcPct val="0"/>
                </a:spcAft>
                <a:buChar char="»"/>
                <a:defRPr sz="9300">
                  <a:solidFill>
                    <a:schemeClr val="tx1"/>
                  </a:solidFill>
                  <a:latin typeface="Arial" charset="0"/>
                </a:defRPr>
              </a:lvl7pPr>
              <a:lvl8pPr marL="3429000" indent="-228600" eaLnBrk="0" fontAlgn="base" hangingPunct="0">
                <a:spcBef>
                  <a:spcPct val="20000"/>
                </a:spcBef>
                <a:spcAft>
                  <a:spcPct val="0"/>
                </a:spcAft>
                <a:buChar char="»"/>
                <a:defRPr sz="9300">
                  <a:solidFill>
                    <a:schemeClr val="tx1"/>
                  </a:solidFill>
                  <a:latin typeface="Arial" charset="0"/>
                </a:defRPr>
              </a:lvl8pPr>
              <a:lvl9pPr marL="3886200" indent="-228600" eaLnBrk="0" fontAlgn="base" hangingPunct="0">
                <a:spcBef>
                  <a:spcPct val="20000"/>
                </a:spcBef>
                <a:spcAft>
                  <a:spcPct val="0"/>
                </a:spcAft>
                <a:buChar char="»"/>
                <a:defRPr sz="9300">
                  <a:solidFill>
                    <a:schemeClr val="tx1"/>
                  </a:solidFill>
                  <a:latin typeface="Arial" charset="0"/>
                </a:defRPr>
              </a:lvl9pPr>
            </a:lstStyle>
            <a:p>
              <a:pPr>
                <a:spcBef>
                  <a:spcPct val="0"/>
                </a:spcBef>
                <a:buClr>
                  <a:schemeClr val="bg1"/>
                </a:buClr>
                <a:buFont typeface="Symbol" pitchFamily="18" charset="2"/>
                <a:buNone/>
              </a:pPr>
              <a:r>
                <a:rPr lang="en-US" altLang="en-US" sz="1400" dirty="0" smtClean="0">
                  <a:latin typeface="Lucida Sans" pitchFamily="34" charset="0"/>
                  <a:ea typeface="ＭＳ Ｐゴシック" pitchFamily="34" charset="-128"/>
                </a:rPr>
                <a:t>NEXRAD </a:t>
              </a:r>
              <a:r>
                <a:rPr lang="en-US" altLang="en-US" sz="1400" dirty="0">
                  <a:latin typeface="Lucida Sans" pitchFamily="34" charset="0"/>
                  <a:ea typeface="ＭＳ Ｐゴシック" pitchFamily="34" charset="-128"/>
                </a:rPr>
                <a:t>Reflectivity</a:t>
              </a:r>
            </a:p>
          </p:txBody>
        </p:sp>
      </p:grpSp>
      <p:sp>
        <p:nvSpPr>
          <p:cNvPr id="12"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a:t>
            </a:fld>
            <a:endParaRPr lang="en-US" dirty="0"/>
          </a:p>
        </p:txBody>
      </p:sp>
    </p:spTree>
    <p:extLst>
      <p:ext uri="{BB962C8B-B14F-4D97-AF65-F5344CB8AC3E}">
        <p14:creationId xmlns:p14="http://schemas.microsoft.com/office/powerpoint/2010/main" val="1028379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352720" y="172039"/>
            <a:ext cx="8534399" cy="685800"/>
          </a:xfrm>
        </p:spPr>
        <p:txBody>
          <a:bodyPr/>
          <a:lstStyle/>
          <a:p>
            <a:pPr>
              <a:lnSpc>
                <a:spcPct val="55000"/>
              </a:lnSpc>
            </a:pPr>
            <a:r>
              <a:rPr lang="en-US" altLang="en-US" sz="3200" dirty="0" smtClean="0">
                <a:solidFill>
                  <a:schemeClr val="tx2"/>
                </a:solidFill>
                <a:effectLst/>
              </a:rPr>
              <a:t>Results: vs in-situ (Alaska)</a:t>
            </a:r>
          </a:p>
        </p:txBody>
      </p:sp>
      <p:sp>
        <p:nvSpPr>
          <p:cNvPr id="7172" name="Rectangle 3"/>
          <p:cNvSpPr>
            <a:spLocks noGrp="1" noChangeArrowheads="1"/>
          </p:cNvSpPr>
          <p:nvPr>
            <p:ph type="body" idx="1"/>
          </p:nvPr>
        </p:nvSpPr>
        <p:spPr>
          <a:xfrm>
            <a:off x="304800" y="1066800"/>
            <a:ext cx="8534400" cy="5334000"/>
          </a:xfrm>
        </p:spPr>
        <p:txBody>
          <a:bodyPr/>
          <a:lstStyle/>
          <a:p>
            <a:pPr>
              <a:spcBef>
                <a:spcPts val="600"/>
              </a:spcBef>
            </a:pPr>
            <a:endParaRPr lang="en-US" altLang="en-US" sz="2200" dirty="0">
              <a:solidFill>
                <a:schemeClr val="tx1"/>
              </a:solidFill>
              <a:effectLst/>
            </a:endParaRPr>
          </a:p>
          <a:p>
            <a:pPr>
              <a:spcBef>
                <a:spcPts val="600"/>
              </a:spcBef>
            </a:pPr>
            <a:endParaRPr lang="en-US" altLang="en-US" sz="2200" dirty="0" smtClean="0">
              <a:solidFill>
                <a:schemeClr val="tx1"/>
              </a:solidFill>
              <a:effectLst/>
            </a:endParaRPr>
          </a:p>
          <a:p>
            <a:pPr>
              <a:spcBef>
                <a:spcPts val="600"/>
              </a:spcBef>
            </a:pPr>
            <a:endParaRPr lang="en-US" altLang="en-US" sz="2200" dirty="0">
              <a:solidFill>
                <a:schemeClr val="tx1"/>
              </a:solidFill>
              <a:effectLst/>
            </a:endParaRPr>
          </a:p>
          <a:p>
            <a:pPr marL="0" indent="0">
              <a:spcBef>
                <a:spcPts val="600"/>
              </a:spcBef>
              <a:buNone/>
            </a:pPr>
            <a:endParaRPr lang="en-US" altLang="en-US" sz="2200" dirty="0" smtClean="0">
              <a:solidFill>
                <a:schemeClr val="tx1"/>
              </a:solidFill>
              <a:effectLst/>
            </a:endParaRPr>
          </a:p>
          <a:p>
            <a:pPr>
              <a:spcBef>
                <a:spcPts val="600"/>
              </a:spcBef>
              <a:buNone/>
            </a:pPr>
            <a:endParaRPr lang="en-US" altLang="en-US" sz="2200" dirty="0" smtClean="0">
              <a:solidFill>
                <a:schemeClr val="tx1"/>
              </a:solidFill>
              <a:effectLst/>
            </a:endParaRPr>
          </a:p>
          <a:p>
            <a:pPr>
              <a:spcBef>
                <a:spcPts val="600"/>
              </a:spcBef>
            </a:pPr>
            <a:endParaRPr lang="en-US" altLang="en-US" sz="2200" dirty="0" smtClean="0">
              <a:solidFill>
                <a:schemeClr val="tx1"/>
              </a:solidFill>
              <a:effectLst/>
            </a:endParaRPr>
          </a:p>
          <a:p>
            <a:pPr marL="0" indent="0">
              <a:spcBef>
                <a:spcPts val="600"/>
              </a:spcBef>
              <a:buNone/>
            </a:pPr>
            <a:endParaRPr lang="en-US" altLang="en-US" sz="2200" dirty="0" smtClean="0">
              <a:effectLst/>
            </a:endParaRPr>
          </a:p>
          <a:p>
            <a:pPr marL="0" indent="0">
              <a:spcBef>
                <a:spcPts val="600"/>
              </a:spcBef>
              <a:buNone/>
            </a:pPr>
            <a:endParaRPr lang="en-US" altLang="en-US" sz="2200" dirty="0">
              <a:effectLst/>
            </a:endParaRPr>
          </a:p>
          <a:p>
            <a:pPr marL="0" indent="0">
              <a:spcBef>
                <a:spcPts val="600"/>
              </a:spcBef>
              <a:buNone/>
            </a:pPr>
            <a:endParaRPr lang="en-US" altLang="en-US" sz="2200" dirty="0" smtClean="0">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3220231721"/>
              </p:ext>
            </p:extLst>
          </p:nvPr>
        </p:nvGraphicFramePr>
        <p:xfrm>
          <a:off x="1143000" y="1676400"/>
          <a:ext cx="6781800" cy="2411644"/>
        </p:xfrm>
        <a:graphic>
          <a:graphicData uri="http://schemas.openxmlformats.org/drawingml/2006/table">
            <a:tbl>
              <a:tblPr firstRow="1" bandRow="1">
                <a:tableStyleId>{5C22544A-7EE6-4342-B048-85BDC9FD1C3A}</a:tableStyleId>
              </a:tblPr>
              <a:tblGrid>
                <a:gridCol w="1356360">
                  <a:extLst>
                    <a:ext uri="{9D8B030D-6E8A-4147-A177-3AD203B41FA5}">
                      <a16:colId xmlns:a16="http://schemas.microsoft.com/office/drawing/2014/main" val="20000"/>
                    </a:ext>
                  </a:extLst>
                </a:gridCol>
                <a:gridCol w="1356360">
                  <a:extLst>
                    <a:ext uri="{9D8B030D-6E8A-4147-A177-3AD203B41FA5}">
                      <a16:colId xmlns:a16="http://schemas.microsoft.com/office/drawing/2014/main" val="20001"/>
                    </a:ext>
                  </a:extLst>
                </a:gridCol>
                <a:gridCol w="1356360">
                  <a:extLst>
                    <a:ext uri="{9D8B030D-6E8A-4147-A177-3AD203B41FA5}">
                      <a16:colId xmlns:a16="http://schemas.microsoft.com/office/drawing/2014/main" val="20002"/>
                    </a:ext>
                  </a:extLst>
                </a:gridCol>
                <a:gridCol w="1356360">
                  <a:extLst>
                    <a:ext uri="{9D8B030D-6E8A-4147-A177-3AD203B41FA5}">
                      <a16:colId xmlns:a16="http://schemas.microsoft.com/office/drawing/2014/main" val="20003"/>
                    </a:ext>
                  </a:extLst>
                </a:gridCol>
                <a:gridCol w="1356360">
                  <a:extLst>
                    <a:ext uri="{9D8B030D-6E8A-4147-A177-3AD203B41FA5}">
                      <a16:colId xmlns:a16="http://schemas.microsoft.com/office/drawing/2014/main" val="20004"/>
                    </a:ext>
                  </a:extLst>
                </a:gridCol>
              </a:tblGrid>
              <a:tr h="457200">
                <a:tc>
                  <a:txBody>
                    <a:bodyPr/>
                    <a:lstStyle/>
                    <a:p>
                      <a:pPr algn="ctr"/>
                      <a:r>
                        <a:rPr lang="en-US" sz="2000" dirty="0" smtClean="0">
                          <a:solidFill>
                            <a:schemeClr val="tx1"/>
                          </a:solidFill>
                        </a:rPr>
                        <a:t>Year</a:t>
                      </a:r>
                      <a:endParaRPr lang="en-US" sz="2000" dirty="0">
                        <a:solidFill>
                          <a:schemeClr val="tx1"/>
                        </a:solidFill>
                      </a:endParaRPr>
                    </a:p>
                  </a:txBody>
                  <a:tcPr/>
                </a:tc>
                <a:tc>
                  <a:txBody>
                    <a:bodyPr/>
                    <a:lstStyle/>
                    <a:p>
                      <a:pPr algn="ctr"/>
                      <a:r>
                        <a:rPr lang="en-US" sz="2000" dirty="0" smtClean="0">
                          <a:solidFill>
                            <a:schemeClr val="tx1"/>
                          </a:solidFill>
                        </a:rPr>
                        <a:t>Accuracy</a:t>
                      </a:r>
                      <a:endParaRPr lang="en-US" sz="2000" dirty="0">
                        <a:solidFill>
                          <a:schemeClr val="tx1"/>
                        </a:solidFill>
                      </a:endParaRPr>
                    </a:p>
                  </a:txBody>
                  <a:tcPr/>
                </a:tc>
                <a:tc>
                  <a:txBody>
                    <a:bodyPr/>
                    <a:lstStyle/>
                    <a:p>
                      <a:pPr algn="ctr"/>
                      <a:r>
                        <a:rPr lang="en-US" sz="2000" dirty="0" smtClean="0">
                          <a:solidFill>
                            <a:schemeClr val="tx1"/>
                          </a:solidFill>
                        </a:rPr>
                        <a:t>POD (%)</a:t>
                      </a:r>
                      <a:endParaRPr lang="en-US" sz="2000" dirty="0">
                        <a:solidFill>
                          <a:schemeClr val="tx1"/>
                        </a:solidFill>
                      </a:endParaRPr>
                    </a:p>
                  </a:txBody>
                  <a:tcPr/>
                </a:tc>
                <a:tc>
                  <a:txBody>
                    <a:bodyPr/>
                    <a:lstStyle/>
                    <a:p>
                      <a:pPr algn="ctr"/>
                      <a:r>
                        <a:rPr lang="en-US" sz="2000" dirty="0" smtClean="0">
                          <a:solidFill>
                            <a:schemeClr val="tx1"/>
                          </a:solidFill>
                        </a:rPr>
                        <a:t>FAR (%)</a:t>
                      </a:r>
                      <a:endParaRPr lang="en-US" sz="2000" dirty="0">
                        <a:solidFill>
                          <a:schemeClr val="tx1"/>
                        </a:solidFill>
                      </a:endParaRPr>
                    </a:p>
                  </a:txBody>
                  <a:tcPr/>
                </a:tc>
                <a:tc>
                  <a:txBody>
                    <a:bodyPr/>
                    <a:lstStyle/>
                    <a:p>
                      <a:pPr algn="ctr"/>
                      <a:r>
                        <a:rPr lang="en-US" sz="2000" dirty="0" smtClean="0">
                          <a:solidFill>
                            <a:schemeClr val="tx1"/>
                          </a:solidFill>
                        </a:rPr>
                        <a:t>HSS</a:t>
                      </a:r>
                      <a:endParaRPr lang="en-US" sz="2000" dirty="0">
                        <a:solidFill>
                          <a:schemeClr val="tx1"/>
                        </a:solidFill>
                      </a:endParaRPr>
                    </a:p>
                  </a:txBody>
                  <a:tcPr/>
                </a:tc>
                <a:extLst>
                  <a:ext uri="{0D108BD9-81ED-4DB2-BD59-A6C34878D82A}">
                    <a16:rowId xmlns:a16="http://schemas.microsoft.com/office/drawing/2014/main" val="10000"/>
                  </a:ext>
                </a:extLst>
              </a:tr>
              <a:tr h="488611">
                <a:tc>
                  <a:txBody>
                    <a:bodyPr/>
                    <a:lstStyle/>
                    <a:p>
                      <a:pPr algn="ctr"/>
                      <a:r>
                        <a:rPr lang="en-US" dirty="0" smtClean="0"/>
                        <a:t>2015</a:t>
                      </a:r>
                      <a:endParaRPr lang="en-US" dirty="0"/>
                    </a:p>
                  </a:txBody>
                  <a:tcPr/>
                </a:tc>
                <a:tc>
                  <a:txBody>
                    <a:bodyPr/>
                    <a:lstStyle/>
                    <a:p>
                      <a:pPr algn="ctr"/>
                      <a:r>
                        <a:rPr lang="en-US" dirty="0" smtClean="0"/>
                        <a:t>0.85</a:t>
                      </a:r>
                      <a:endParaRPr lang="en-US" dirty="0"/>
                    </a:p>
                  </a:txBody>
                  <a:tcPr/>
                </a:tc>
                <a:tc>
                  <a:txBody>
                    <a:bodyPr/>
                    <a:lstStyle/>
                    <a:p>
                      <a:pPr algn="ctr"/>
                      <a:r>
                        <a:rPr lang="en-US" dirty="0" smtClean="0"/>
                        <a:t>45</a:t>
                      </a:r>
                      <a:endParaRPr lang="en-US" dirty="0"/>
                    </a:p>
                  </a:txBody>
                  <a:tcPr/>
                </a:tc>
                <a:tc>
                  <a:txBody>
                    <a:bodyPr/>
                    <a:lstStyle/>
                    <a:p>
                      <a:pPr algn="ctr"/>
                      <a:r>
                        <a:rPr lang="en-US" dirty="0" smtClean="0"/>
                        <a:t>9</a:t>
                      </a:r>
                      <a:endParaRPr lang="en-US" dirty="0"/>
                    </a:p>
                  </a:txBody>
                  <a:tcPr/>
                </a:tc>
                <a:tc>
                  <a:txBody>
                    <a:bodyPr/>
                    <a:lstStyle/>
                    <a:p>
                      <a:pPr algn="ctr"/>
                      <a:r>
                        <a:rPr lang="en-US" dirty="0" smtClean="0"/>
                        <a:t>0.39</a:t>
                      </a:r>
                      <a:endParaRPr lang="en-US" dirty="0"/>
                    </a:p>
                  </a:txBody>
                  <a:tcPr/>
                </a:tc>
                <a:extLst>
                  <a:ext uri="{0D108BD9-81ED-4DB2-BD59-A6C34878D82A}">
                    <a16:rowId xmlns:a16="http://schemas.microsoft.com/office/drawing/2014/main" val="10001"/>
                  </a:ext>
                </a:extLst>
              </a:tr>
              <a:tr h="488611">
                <a:tc>
                  <a:txBody>
                    <a:bodyPr/>
                    <a:lstStyle/>
                    <a:p>
                      <a:pPr algn="ctr"/>
                      <a:r>
                        <a:rPr lang="en-US" dirty="0" smtClean="0"/>
                        <a:t>2016</a:t>
                      </a:r>
                      <a:endParaRPr lang="en-US" dirty="0"/>
                    </a:p>
                  </a:txBody>
                  <a:tcPr/>
                </a:tc>
                <a:tc>
                  <a:txBody>
                    <a:bodyPr/>
                    <a:lstStyle/>
                    <a:p>
                      <a:pPr algn="ctr"/>
                      <a:r>
                        <a:rPr lang="en-US" dirty="0" smtClean="0"/>
                        <a:t>0.87</a:t>
                      </a:r>
                      <a:endParaRPr lang="en-US" dirty="0"/>
                    </a:p>
                  </a:txBody>
                  <a:tcPr/>
                </a:tc>
                <a:tc>
                  <a:txBody>
                    <a:bodyPr/>
                    <a:lstStyle/>
                    <a:p>
                      <a:pPr algn="ctr"/>
                      <a:r>
                        <a:rPr lang="en-US" dirty="0" smtClean="0"/>
                        <a:t>47</a:t>
                      </a:r>
                      <a:endParaRPr lang="en-US" dirty="0"/>
                    </a:p>
                  </a:txBody>
                  <a:tcPr/>
                </a:tc>
                <a:tc>
                  <a:txBody>
                    <a:bodyPr/>
                    <a:lstStyle/>
                    <a:p>
                      <a:pPr algn="ctr"/>
                      <a:r>
                        <a:rPr lang="en-US" dirty="0" smtClean="0"/>
                        <a:t>10</a:t>
                      </a:r>
                      <a:endParaRPr lang="en-US" dirty="0"/>
                    </a:p>
                  </a:txBody>
                  <a:tcPr/>
                </a:tc>
                <a:tc>
                  <a:txBody>
                    <a:bodyPr/>
                    <a:lstStyle/>
                    <a:p>
                      <a:pPr algn="ctr"/>
                      <a:r>
                        <a:rPr lang="en-US" dirty="0" smtClean="0"/>
                        <a:t>0.38</a:t>
                      </a:r>
                      <a:endParaRPr lang="en-US" dirty="0"/>
                    </a:p>
                  </a:txBody>
                  <a:tcPr/>
                </a:tc>
                <a:extLst>
                  <a:ext uri="{0D108BD9-81ED-4DB2-BD59-A6C34878D82A}">
                    <a16:rowId xmlns:a16="http://schemas.microsoft.com/office/drawing/2014/main" val="10002"/>
                  </a:ext>
                </a:extLst>
              </a:tr>
              <a:tr h="488611">
                <a:tc>
                  <a:txBody>
                    <a:bodyPr/>
                    <a:lstStyle/>
                    <a:p>
                      <a:pPr algn="ctr"/>
                      <a:r>
                        <a:rPr lang="en-US" dirty="0" smtClean="0"/>
                        <a:t>2017</a:t>
                      </a:r>
                      <a:endParaRPr lang="en-US" dirty="0"/>
                    </a:p>
                  </a:txBody>
                  <a:tcPr/>
                </a:tc>
                <a:tc>
                  <a:txBody>
                    <a:bodyPr/>
                    <a:lstStyle/>
                    <a:p>
                      <a:pPr algn="ctr"/>
                      <a:r>
                        <a:rPr lang="en-US" dirty="0" smtClean="0"/>
                        <a:t>0.85</a:t>
                      </a:r>
                      <a:endParaRPr lang="en-US" dirty="0"/>
                    </a:p>
                  </a:txBody>
                  <a:tcPr/>
                </a:tc>
                <a:tc>
                  <a:txBody>
                    <a:bodyPr/>
                    <a:lstStyle/>
                    <a:p>
                      <a:pPr algn="ctr"/>
                      <a:r>
                        <a:rPr lang="en-US" dirty="0" smtClean="0"/>
                        <a:t>47</a:t>
                      </a:r>
                      <a:endParaRPr lang="en-US" dirty="0"/>
                    </a:p>
                  </a:txBody>
                  <a:tcPr/>
                </a:tc>
                <a:tc>
                  <a:txBody>
                    <a:bodyPr/>
                    <a:lstStyle/>
                    <a:p>
                      <a:pPr algn="ctr"/>
                      <a:r>
                        <a:rPr lang="en-US" dirty="0" smtClean="0"/>
                        <a:t>11</a:t>
                      </a:r>
                      <a:endParaRPr lang="en-US" dirty="0"/>
                    </a:p>
                  </a:txBody>
                  <a:tcPr/>
                </a:tc>
                <a:tc>
                  <a:txBody>
                    <a:bodyPr/>
                    <a:lstStyle/>
                    <a:p>
                      <a:pPr algn="ctr"/>
                      <a:r>
                        <a:rPr lang="en-US" dirty="0" smtClean="0"/>
                        <a:t>0.35</a:t>
                      </a:r>
                      <a:endParaRPr lang="en-US" dirty="0"/>
                    </a:p>
                  </a:txBody>
                  <a:tcPr/>
                </a:tc>
                <a:extLst>
                  <a:ext uri="{0D108BD9-81ED-4DB2-BD59-A6C34878D82A}">
                    <a16:rowId xmlns:a16="http://schemas.microsoft.com/office/drawing/2014/main" val="10003"/>
                  </a:ext>
                </a:extLst>
              </a:tr>
              <a:tr h="488611">
                <a:tc>
                  <a:txBody>
                    <a:bodyPr/>
                    <a:lstStyle/>
                    <a:p>
                      <a:pPr algn="ctr"/>
                      <a:r>
                        <a:rPr lang="en-US" b="1" dirty="0" smtClean="0"/>
                        <a:t>Combined</a:t>
                      </a:r>
                      <a:endParaRPr lang="en-US" b="1" dirty="0"/>
                    </a:p>
                  </a:txBody>
                  <a:tcPr/>
                </a:tc>
                <a:tc>
                  <a:txBody>
                    <a:bodyPr/>
                    <a:lstStyle/>
                    <a:p>
                      <a:pPr algn="ctr"/>
                      <a:r>
                        <a:rPr lang="en-US" b="1" dirty="0" smtClean="0"/>
                        <a:t>0.86</a:t>
                      </a:r>
                      <a:endParaRPr lang="en-US" b="1" dirty="0"/>
                    </a:p>
                  </a:txBody>
                  <a:tcPr/>
                </a:tc>
                <a:tc>
                  <a:txBody>
                    <a:bodyPr/>
                    <a:lstStyle/>
                    <a:p>
                      <a:pPr algn="ctr"/>
                      <a:r>
                        <a:rPr lang="en-US" b="1" dirty="0" smtClean="0">
                          <a:solidFill>
                            <a:srgbClr val="FF0000"/>
                          </a:solidFill>
                        </a:rPr>
                        <a:t>46</a:t>
                      </a:r>
                      <a:endParaRPr lang="en-US" b="1" dirty="0">
                        <a:solidFill>
                          <a:srgbClr val="FF0000"/>
                        </a:solidFill>
                      </a:endParaRPr>
                    </a:p>
                  </a:txBody>
                  <a:tcPr/>
                </a:tc>
                <a:tc>
                  <a:txBody>
                    <a:bodyPr/>
                    <a:lstStyle/>
                    <a:p>
                      <a:pPr algn="ctr"/>
                      <a:r>
                        <a:rPr lang="en-US" b="1" dirty="0" smtClean="0"/>
                        <a:t>10</a:t>
                      </a:r>
                      <a:endParaRPr lang="en-US" b="1" dirty="0"/>
                    </a:p>
                  </a:txBody>
                  <a:tcPr/>
                </a:tc>
                <a:tc>
                  <a:txBody>
                    <a:bodyPr/>
                    <a:lstStyle/>
                    <a:p>
                      <a:pPr algn="ctr"/>
                      <a:r>
                        <a:rPr lang="en-US" b="1" dirty="0" smtClean="0"/>
                        <a:t>0.37</a:t>
                      </a:r>
                      <a:endParaRPr lang="en-US" b="1" dirty="0"/>
                    </a:p>
                  </a:txBody>
                  <a:tcPr/>
                </a:tc>
                <a:extLst>
                  <a:ext uri="{0D108BD9-81ED-4DB2-BD59-A6C34878D82A}">
                    <a16:rowId xmlns:a16="http://schemas.microsoft.com/office/drawing/2014/main" val="10004"/>
                  </a:ext>
                </a:extLst>
              </a:tr>
            </a:tbl>
          </a:graphicData>
        </a:graphic>
      </p:graphicFrame>
      <p:sp>
        <p:nvSpPr>
          <p:cNvPr id="7"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20</a:t>
            </a:fld>
            <a:endParaRPr lang="en-US" dirty="0"/>
          </a:p>
        </p:txBody>
      </p:sp>
    </p:spTree>
    <p:extLst>
      <p:ext uri="{BB962C8B-B14F-4D97-AF65-F5344CB8AC3E}">
        <p14:creationId xmlns:p14="http://schemas.microsoft.com/office/powerpoint/2010/main" val="183115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902275" y="3101693"/>
            <a:ext cx="3890809" cy="400110"/>
          </a:xfrm>
          <a:prstGeom prst="rect">
            <a:avLst/>
          </a:prstGeom>
          <a:solidFill>
            <a:srgbClr val="F6EBE6"/>
          </a:solidFill>
        </p:spPr>
        <p:txBody>
          <a:bodyPr wrap="none" rtlCol="0">
            <a:spAutoFit/>
          </a:bodyPr>
          <a:lstStyle/>
          <a:p>
            <a:r>
              <a:rPr lang="en-US" sz="2000" dirty="0" smtClean="0"/>
              <a:t>MRMS – 20170209: Descending</a:t>
            </a:r>
            <a:endParaRPr lang="en-US" sz="2000" dirty="0"/>
          </a:p>
        </p:txBody>
      </p:sp>
      <p:sp>
        <p:nvSpPr>
          <p:cNvPr id="8" name="TextBox 7"/>
          <p:cNvSpPr txBox="1"/>
          <p:nvPr/>
        </p:nvSpPr>
        <p:spPr>
          <a:xfrm>
            <a:off x="670089" y="3101967"/>
            <a:ext cx="3871766" cy="400110"/>
          </a:xfrm>
          <a:prstGeom prst="rect">
            <a:avLst/>
          </a:prstGeom>
          <a:solidFill>
            <a:srgbClr val="F6EBE6"/>
          </a:solidFill>
        </p:spPr>
        <p:txBody>
          <a:bodyPr wrap="none" rtlCol="0">
            <a:spAutoFit/>
          </a:bodyPr>
          <a:lstStyle/>
          <a:p>
            <a:r>
              <a:rPr lang="en-US" sz="2000" dirty="0" smtClean="0"/>
              <a:t>ATMS  – 20170209: Descending</a:t>
            </a:r>
            <a:endParaRPr lang="en-US" sz="2000" dirty="0"/>
          </a:p>
        </p:txBody>
      </p:sp>
      <p:sp>
        <p:nvSpPr>
          <p:cNvPr id="9" name="TextBox 8"/>
          <p:cNvSpPr txBox="1"/>
          <p:nvPr/>
        </p:nvSpPr>
        <p:spPr>
          <a:xfrm>
            <a:off x="487558" y="6089695"/>
            <a:ext cx="4056560" cy="400110"/>
          </a:xfrm>
          <a:prstGeom prst="rect">
            <a:avLst/>
          </a:prstGeom>
          <a:solidFill>
            <a:srgbClr val="F6EBE6"/>
          </a:solidFill>
        </p:spPr>
        <p:txBody>
          <a:bodyPr wrap="none" rtlCol="0">
            <a:spAutoFit/>
          </a:bodyPr>
          <a:lstStyle/>
          <a:p>
            <a:r>
              <a:rPr lang="en-US" sz="2000" dirty="0" smtClean="0"/>
              <a:t>NOAA’s NOHRSC Snow Analysis </a:t>
            </a:r>
            <a:endParaRPr lang="en-US" sz="2000" dirty="0"/>
          </a:p>
        </p:txBody>
      </p:sp>
      <p:sp>
        <p:nvSpPr>
          <p:cNvPr id="12" name="Rectangle 2"/>
          <p:cNvSpPr txBox="1">
            <a:spLocks noChangeArrowheads="1"/>
          </p:cNvSpPr>
          <p:nvPr/>
        </p:nvSpPr>
        <p:spPr bwMode="auto">
          <a:xfrm>
            <a:off x="-762000" y="149258"/>
            <a:ext cx="8534399" cy="6858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pPr>
              <a:lnSpc>
                <a:spcPct val="55000"/>
              </a:lnSpc>
            </a:pPr>
            <a:r>
              <a:rPr lang="en-US" altLang="en-US" sz="2800" kern="0" dirty="0" smtClean="0">
                <a:solidFill>
                  <a:schemeClr val="tx2"/>
                </a:solidFill>
              </a:rPr>
              <a:t>Comparisons with MRMS and NOHRSC</a:t>
            </a:r>
          </a:p>
        </p:txBody>
      </p:sp>
      <p:sp>
        <p:nvSpPr>
          <p:cNvPr id="5" name="TextBox 4"/>
          <p:cNvSpPr txBox="1"/>
          <p:nvPr/>
        </p:nvSpPr>
        <p:spPr>
          <a:xfrm>
            <a:off x="5230921" y="3883730"/>
            <a:ext cx="3505200" cy="2031325"/>
          </a:xfrm>
          <a:prstGeom prst="rect">
            <a:avLst/>
          </a:prstGeom>
          <a:noFill/>
        </p:spPr>
        <p:txBody>
          <a:bodyPr wrap="square" rtlCol="0">
            <a:spAutoFit/>
          </a:bodyPr>
          <a:lstStyle/>
          <a:p>
            <a:r>
              <a:rPr lang="en-US" sz="1800" dirty="0" smtClean="0"/>
              <a:t>National Operational Hydrologic Remote Sensing Center (NOHRSC) Snowfall Analysis is a unified snowfall analysis from several high-resolution operational forecast model precipitation data sets </a:t>
            </a:r>
            <a:endParaRPr lang="en-US" sz="1800" dirty="0"/>
          </a:p>
        </p:txBody>
      </p:sp>
      <p:sp>
        <p:nvSpPr>
          <p:cNvPr id="10"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21</a:t>
            </a:fld>
            <a:endParaRPr lang="en-US" dirty="0"/>
          </a:p>
        </p:txBody>
      </p:sp>
      <p:pic>
        <p:nvPicPr>
          <p:cNvPr id="14" name="Picture 13"/>
          <p:cNvPicPr>
            <a:picLocks noChangeAspect="1"/>
          </p:cNvPicPr>
          <p:nvPr/>
        </p:nvPicPr>
        <p:blipFill>
          <a:blip r:embed="rId2"/>
          <a:stretch>
            <a:fillRect/>
          </a:stretch>
        </p:blipFill>
        <p:spPr>
          <a:xfrm>
            <a:off x="4923228" y="974313"/>
            <a:ext cx="3848904" cy="2190398"/>
          </a:xfrm>
          <a:prstGeom prst="rect">
            <a:avLst/>
          </a:prstGeom>
        </p:spPr>
      </p:pic>
      <p:pic>
        <p:nvPicPr>
          <p:cNvPr id="15" name="Picture 14"/>
          <p:cNvPicPr>
            <a:picLocks noChangeAspect="1"/>
          </p:cNvPicPr>
          <p:nvPr/>
        </p:nvPicPr>
        <p:blipFill>
          <a:blip r:embed="rId3"/>
          <a:stretch>
            <a:fillRect/>
          </a:stretch>
        </p:blipFill>
        <p:spPr>
          <a:xfrm>
            <a:off x="586672" y="978926"/>
            <a:ext cx="4038600" cy="2185785"/>
          </a:xfrm>
          <a:prstGeom prst="rect">
            <a:avLst/>
          </a:prstGeom>
        </p:spPr>
      </p:pic>
      <p:pic>
        <p:nvPicPr>
          <p:cNvPr id="16" name="Picture 15"/>
          <p:cNvPicPr>
            <a:picLocks noChangeAspect="1"/>
          </p:cNvPicPr>
          <p:nvPr/>
        </p:nvPicPr>
        <p:blipFill>
          <a:blip r:embed="rId4"/>
          <a:stretch>
            <a:fillRect/>
          </a:stretch>
        </p:blipFill>
        <p:spPr>
          <a:xfrm>
            <a:off x="260754" y="3669927"/>
            <a:ext cx="4510168" cy="2458929"/>
          </a:xfrm>
          <a:prstGeom prst="rect">
            <a:avLst/>
          </a:prstGeom>
        </p:spPr>
      </p:pic>
    </p:spTree>
    <p:extLst>
      <p:ext uri="{BB962C8B-B14F-4D97-AF65-F5344CB8AC3E}">
        <p14:creationId xmlns:p14="http://schemas.microsoft.com/office/powerpoint/2010/main" val="3652347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124119" y="209746"/>
            <a:ext cx="7848600" cy="685800"/>
          </a:xfrm>
        </p:spPr>
        <p:txBody>
          <a:bodyPr/>
          <a:lstStyle/>
          <a:p>
            <a:r>
              <a:rPr lang="en-US" altLang="en-US" sz="3200" dirty="0" smtClean="0">
                <a:solidFill>
                  <a:schemeClr val="tx2"/>
                </a:solidFill>
                <a:effectLst/>
              </a:rPr>
              <a:t>SFR Validation: Methodology</a:t>
            </a:r>
          </a:p>
        </p:txBody>
      </p:sp>
      <p:sp>
        <p:nvSpPr>
          <p:cNvPr id="6" name="Content Placeholder 2"/>
          <p:cNvSpPr txBox="1">
            <a:spLocks/>
          </p:cNvSpPr>
          <p:nvPr/>
        </p:nvSpPr>
        <p:spPr bwMode="auto">
          <a:xfrm>
            <a:off x="304800" y="990600"/>
            <a:ext cx="8229600" cy="452596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effectLst/>
                <a:latin typeface="+mn-lt"/>
                <a:ea typeface="+mn-ea"/>
                <a:cs typeface="+mn-cs"/>
              </a:defRPr>
            </a:lvl1pPr>
            <a:lvl2pPr marL="742950" indent="-285750" algn="l" rtl="0" eaLnBrk="0" fontAlgn="base" hangingPunct="0">
              <a:spcBef>
                <a:spcPct val="20000"/>
              </a:spcBef>
              <a:spcAft>
                <a:spcPct val="0"/>
              </a:spcAft>
              <a:buClr>
                <a:srgbClr val="FF0000"/>
              </a:buClr>
              <a:buSzPct val="100000"/>
              <a:buFont typeface="Wingdings" panose="05000000000000000000" pitchFamily="2" charset="2"/>
              <a:buChar char="ü"/>
              <a:defRPr sz="2000">
                <a:solidFill>
                  <a:schemeClr val="tx1"/>
                </a:solidFill>
                <a:effectLst/>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effectLst/>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a:lstStyle>
          <a:p>
            <a:pPr marL="398463" indent="-398463" eaLnBrk="1" hangingPunct="1">
              <a:lnSpc>
                <a:spcPct val="80000"/>
              </a:lnSpc>
              <a:spcBef>
                <a:spcPts val="1800"/>
              </a:spcBef>
            </a:pPr>
            <a:r>
              <a:rPr lang="en-US" altLang="en-US" b="1" kern="0" dirty="0" smtClean="0">
                <a:solidFill>
                  <a:schemeClr val="tx1"/>
                </a:solidFill>
              </a:rPr>
              <a:t>Validation data</a:t>
            </a:r>
          </a:p>
          <a:p>
            <a:pPr marL="801688" lvl="1" indent="-339725" eaLnBrk="1" hangingPunct="1">
              <a:lnSpc>
                <a:spcPct val="80000"/>
              </a:lnSpc>
              <a:spcBef>
                <a:spcPts val="1200"/>
              </a:spcBef>
            </a:pPr>
            <a:r>
              <a:rPr lang="en-US" altLang="en-US" kern="0" dirty="0" smtClean="0"/>
              <a:t>Stage IV (</a:t>
            </a:r>
            <a:r>
              <a:rPr lang="en-US" altLang="en-US" kern="0" dirty="0"/>
              <a:t>hourly, 4 </a:t>
            </a:r>
            <a:r>
              <a:rPr lang="en-US" altLang="en-US" kern="0" dirty="0" smtClean="0"/>
              <a:t>km) data from winter 2016-2017, over 92K points, CONUS </a:t>
            </a:r>
          </a:p>
          <a:p>
            <a:pPr marL="801688" lvl="1" indent="-339725" eaLnBrk="1" hangingPunct="1">
              <a:lnSpc>
                <a:spcPct val="80000"/>
              </a:lnSpc>
              <a:spcBef>
                <a:spcPts val="1200"/>
              </a:spcBef>
            </a:pPr>
            <a:r>
              <a:rPr lang="en-US" altLang="en-US" kern="0" dirty="0" smtClean="0">
                <a:solidFill>
                  <a:schemeClr val="tx1"/>
                </a:solidFill>
              </a:rPr>
              <a:t>MRMS (instantaneous, 0.01 degree) data from winter 2016-2017, over 160K points, CONUS</a:t>
            </a:r>
          </a:p>
          <a:p>
            <a:pPr marL="401638" indent="-339725" eaLnBrk="1" hangingPunct="1">
              <a:lnSpc>
                <a:spcPct val="80000"/>
              </a:lnSpc>
              <a:spcBef>
                <a:spcPts val="1800"/>
              </a:spcBef>
            </a:pPr>
            <a:r>
              <a:rPr lang="en-US" altLang="en-US" b="1" kern="0" dirty="0" smtClean="0">
                <a:solidFill>
                  <a:schemeClr val="tx1"/>
                </a:solidFill>
              </a:rPr>
              <a:t>Validation method</a:t>
            </a:r>
          </a:p>
          <a:p>
            <a:pPr marL="801688" lvl="1" indent="-339725" eaLnBrk="1" hangingPunct="1">
              <a:lnSpc>
                <a:spcPct val="80000"/>
              </a:lnSpc>
              <a:spcBef>
                <a:spcPts val="1200"/>
              </a:spcBef>
            </a:pPr>
            <a:r>
              <a:rPr lang="en-US" altLang="en-US" kern="0" dirty="0" smtClean="0"/>
              <a:t>Statistics from collocated instantaneous SFR and validation data </a:t>
            </a:r>
          </a:p>
          <a:p>
            <a:pPr marL="801688" lvl="1" indent="-339725" eaLnBrk="1" hangingPunct="1">
              <a:lnSpc>
                <a:spcPct val="80000"/>
              </a:lnSpc>
              <a:spcBef>
                <a:spcPts val="1200"/>
              </a:spcBef>
            </a:pPr>
            <a:r>
              <a:rPr lang="en-US" altLang="en-US" kern="0" dirty="0" smtClean="0">
                <a:solidFill>
                  <a:schemeClr val="tx1"/>
                </a:solidFill>
              </a:rPr>
              <a:t>Statistics from collocated seasonal-average SFR and validation data</a:t>
            </a:r>
          </a:p>
          <a:p>
            <a:pPr marL="398463" indent="-398463" eaLnBrk="1" hangingPunct="1">
              <a:lnSpc>
                <a:spcPct val="80000"/>
              </a:lnSpc>
              <a:spcBef>
                <a:spcPts val="1800"/>
              </a:spcBef>
            </a:pPr>
            <a:r>
              <a:rPr lang="en-US" altLang="en-US" b="1" kern="0" dirty="0" smtClean="0">
                <a:solidFill>
                  <a:schemeClr val="tx1"/>
                </a:solidFill>
              </a:rPr>
              <a:t>Validation metrics</a:t>
            </a:r>
          </a:p>
          <a:p>
            <a:pPr marL="801688" lvl="1" indent="-339725" eaLnBrk="1" hangingPunct="1">
              <a:lnSpc>
                <a:spcPct val="80000"/>
              </a:lnSpc>
              <a:spcBef>
                <a:spcPts val="1200"/>
              </a:spcBef>
            </a:pPr>
            <a:r>
              <a:rPr lang="en-US" altLang="en-US" kern="0" dirty="0" smtClean="0"/>
              <a:t>Correlation coefficient</a:t>
            </a:r>
          </a:p>
          <a:p>
            <a:pPr marL="801688" lvl="1" indent="-339725" eaLnBrk="1" hangingPunct="1">
              <a:lnSpc>
                <a:spcPct val="80000"/>
              </a:lnSpc>
              <a:spcBef>
                <a:spcPts val="1200"/>
              </a:spcBef>
            </a:pPr>
            <a:r>
              <a:rPr lang="en-US" altLang="en-US" kern="0" dirty="0" smtClean="0">
                <a:solidFill>
                  <a:schemeClr val="tx1"/>
                </a:solidFill>
              </a:rPr>
              <a:t>Bias</a:t>
            </a:r>
          </a:p>
          <a:p>
            <a:pPr marL="801688" lvl="1" indent="-339725" eaLnBrk="1" hangingPunct="1">
              <a:lnSpc>
                <a:spcPct val="80000"/>
              </a:lnSpc>
              <a:spcBef>
                <a:spcPts val="1200"/>
              </a:spcBef>
            </a:pPr>
            <a:r>
              <a:rPr lang="en-US" altLang="en-US" kern="0" dirty="0" smtClean="0"/>
              <a:t>RMS</a:t>
            </a:r>
          </a:p>
          <a:p>
            <a:pPr marL="801688" lvl="1" indent="-339725" eaLnBrk="1" hangingPunct="1">
              <a:lnSpc>
                <a:spcPct val="80000"/>
              </a:lnSpc>
              <a:spcBef>
                <a:spcPts val="1200"/>
              </a:spcBef>
            </a:pPr>
            <a:r>
              <a:rPr lang="en-US" altLang="en-US" kern="0" dirty="0" smtClean="0"/>
              <a:t>Histogram comparison</a:t>
            </a:r>
          </a:p>
          <a:p>
            <a:pPr marL="801688" lvl="1" indent="-339725" eaLnBrk="1" hangingPunct="1">
              <a:lnSpc>
                <a:spcPct val="80000"/>
              </a:lnSpc>
              <a:spcBef>
                <a:spcPts val="1200"/>
              </a:spcBef>
            </a:pPr>
            <a:r>
              <a:rPr lang="en-US" altLang="en-US" kern="0" dirty="0" smtClean="0"/>
              <a:t>Scatter plot</a:t>
            </a:r>
          </a:p>
          <a:p>
            <a:pPr marL="801688" lvl="1" indent="-339725" eaLnBrk="1" hangingPunct="1">
              <a:lnSpc>
                <a:spcPct val="80000"/>
              </a:lnSpc>
              <a:spcBef>
                <a:spcPts val="1200"/>
              </a:spcBef>
            </a:pPr>
            <a:endParaRPr lang="en-US" altLang="en-US" kern="0" dirty="0" smtClean="0"/>
          </a:p>
        </p:txBody>
      </p:sp>
      <p:sp>
        <p:nvSpPr>
          <p:cNvPr id="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22</a:t>
            </a:fld>
            <a:endParaRPr lang="en-US" dirty="0"/>
          </a:p>
        </p:txBody>
      </p:sp>
    </p:spTree>
    <p:extLst>
      <p:ext uri="{BB962C8B-B14F-4D97-AF65-F5344CB8AC3E}">
        <p14:creationId xmlns:p14="http://schemas.microsoft.com/office/powerpoint/2010/main" val="398411519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152400" y="190893"/>
            <a:ext cx="7848600" cy="685800"/>
          </a:xfrm>
        </p:spPr>
        <p:txBody>
          <a:bodyPr/>
          <a:lstStyle/>
          <a:p>
            <a:r>
              <a:rPr lang="en-US" altLang="en-US" sz="3200" dirty="0" smtClean="0">
                <a:solidFill>
                  <a:schemeClr val="tx2"/>
                </a:solidFill>
                <a:effectLst/>
              </a:rPr>
              <a:t>SFR Validation: vs. Stage IV</a:t>
            </a:r>
          </a:p>
        </p:txBody>
      </p:sp>
      <p:sp>
        <p:nvSpPr>
          <p:cNvPr id="6" name="Content Placeholder 2"/>
          <p:cNvSpPr txBox="1">
            <a:spLocks/>
          </p:cNvSpPr>
          <p:nvPr/>
        </p:nvSpPr>
        <p:spPr bwMode="auto">
          <a:xfrm>
            <a:off x="409280" y="1219200"/>
            <a:ext cx="8382000" cy="452596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effectLst/>
                <a:latin typeface="+mn-lt"/>
                <a:ea typeface="+mn-ea"/>
                <a:cs typeface="+mn-cs"/>
              </a:defRPr>
            </a:lvl1pPr>
            <a:lvl2pPr marL="742950" indent="-285750" algn="l" rtl="0" eaLnBrk="0" fontAlgn="base" hangingPunct="0">
              <a:spcBef>
                <a:spcPct val="20000"/>
              </a:spcBef>
              <a:spcAft>
                <a:spcPct val="0"/>
              </a:spcAft>
              <a:buClr>
                <a:srgbClr val="FF0000"/>
              </a:buClr>
              <a:buSzPct val="100000"/>
              <a:buFont typeface="Wingdings" panose="05000000000000000000" pitchFamily="2" charset="2"/>
              <a:buChar char="ü"/>
              <a:defRPr sz="2000">
                <a:solidFill>
                  <a:schemeClr val="tx1"/>
                </a:solidFill>
                <a:effectLst/>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effectLst/>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a:lstStyle>
          <a:p>
            <a:pPr marL="533400" indent="-533400" eaLnBrk="1" hangingPunct="1">
              <a:lnSpc>
                <a:spcPct val="80000"/>
              </a:lnSpc>
              <a:spcBef>
                <a:spcPts val="1800"/>
              </a:spcBef>
            </a:pPr>
            <a:r>
              <a:rPr lang="en-US" altLang="en-US" kern="0" dirty="0" smtClean="0">
                <a:solidFill>
                  <a:schemeClr val="tx1"/>
                </a:solidFill>
              </a:rPr>
              <a:t>Collocate Stage IV with S-NPP ATMS SFR through convolution to ATMS footprint</a:t>
            </a:r>
          </a:p>
          <a:p>
            <a:pPr marL="0" indent="0">
              <a:spcBef>
                <a:spcPts val="1800"/>
              </a:spcBef>
              <a:buNone/>
            </a:pPr>
            <a:endParaRPr lang="en-US" altLang="en-US" sz="2200" kern="0" dirty="0" smtClean="0"/>
          </a:p>
        </p:txBody>
      </p:sp>
      <p:graphicFrame>
        <p:nvGraphicFramePr>
          <p:cNvPr id="2" name="Table 1"/>
          <p:cNvGraphicFramePr>
            <a:graphicFrameLocks noGrp="1"/>
          </p:cNvGraphicFramePr>
          <p:nvPr>
            <p:extLst>
              <p:ext uri="{D42A27DB-BD31-4B8C-83A1-F6EECF244321}">
                <p14:modId xmlns:p14="http://schemas.microsoft.com/office/powerpoint/2010/main" val="2228705556"/>
              </p:ext>
            </p:extLst>
          </p:nvPr>
        </p:nvGraphicFramePr>
        <p:xfrm>
          <a:off x="5029200" y="4692062"/>
          <a:ext cx="2971800" cy="1053101"/>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tblGrid>
              <a:tr h="616449">
                <a:tc>
                  <a:txBody>
                    <a:bodyPr/>
                    <a:lstStyle/>
                    <a:p>
                      <a:pPr algn="ctr"/>
                      <a:r>
                        <a:rPr lang="en-US" sz="1400" dirty="0" smtClean="0">
                          <a:solidFill>
                            <a:schemeClr val="tx1"/>
                          </a:solidFill>
                        </a:rPr>
                        <a:t>Corr.</a:t>
                      </a:r>
                      <a:r>
                        <a:rPr lang="en-US" sz="1400" baseline="0" dirty="0" smtClean="0">
                          <a:solidFill>
                            <a:schemeClr val="tx1"/>
                          </a:solidFill>
                        </a:rPr>
                        <a:t> </a:t>
                      </a:r>
                      <a:r>
                        <a:rPr lang="en-US" sz="1400" baseline="0" dirty="0" err="1" smtClean="0">
                          <a:solidFill>
                            <a:schemeClr val="tx1"/>
                          </a:solidFill>
                        </a:rPr>
                        <a:t>Coeff</a:t>
                      </a:r>
                      <a:r>
                        <a:rPr lang="en-US" sz="1400" baseline="0" dirty="0" smtClean="0">
                          <a:solidFill>
                            <a:schemeClr val="tx1"/>
                          </a:solidFill>
                        </a:rPr>
                        <a:t>.</a:t>
                      </a:r>
                      <a:endParaRPr lang="en-US" sz="1400" dirty="0">
                        <a:solidFill>
                          <a:schemeClr val="tx1"/>
                        </a:solidFill>
                      </a:endParaRPr>
                    </a:p>
                  </a:txBody>
                  <a:tcPr anchor="ctr"/>
                </a:tc>
                <a:tc>
                  <a:txBody>
                    <a:bodyPr/>
                    <a:lstStyle/>
                    <a:p>
                      <a:pPr algn="ctr"/>
                      <a:r>
                        <a:rPr lang="en-US" sz="1400" dirty="0" smtClean="0">
                          <a:solidFill>
                            <a:schemeClr val="tx1"/>
                          </a:solidFill>
                        </a:rPr>
                        <a:t>Bias (mm/</a:t>
                      </a:r>
                      <a:r>
                        <a:rPr lang="en-US" sz="1400" dirty="0" err="1" smtClean="0">
                          <a:solidFill>
                            <a:schemeClr val="tx1"/>
                          </a:solidFill>
                        </a:rPr>
                        <a:t>hr</a:t>
                      </a:r>
                      <a:r>
                        <a:rPr lang="en-US" sz="1400" dirty="0" smtClean="0">
                          <a:solidFill>
                            <a:schemeClr val="tx1"/>
                          </a:solidFill>
                        </a:rPr>
                        <a:t>)</a:t>
                      </a:r>
                      <a:endParaRPr lang="en-US" sz="1400" dirty="0">
                        <a:solidFill>
                          <a:schemeClr val="tx1"/>
                        </a:solidFill>
                      </a:endParaRPr>
                    </a:p>
                  </a:txBody>
                  <a:tcPr anchor="ctr"/>
                </a:tc>
                <a:tc>
                  <a:txBody>
                    <a:bodyPr/>
                    <a:lstStyle/>
                    <a:p>
                      <a:pPr algn="ctr"/>
                      <a:r>
                        <a:rPr lang="en-US" sz="1400" dirty="0" smtClean="0">
                          <a:solidFill>
                            <a:schemeClr val="tx1"/>
                          </a:solidFill>
                        </a:rPr>
                        <a:t>RMS</a:t>
                      </a:r>
                    </a:p>
                    <a:p>
                      <a:pPr algn="ctr"/>
                      <a:r>
                        <a:rPr lang="en-US" sz="1400" dirty="0" smtClean="0">
                          <a:solidFill>
                            <a:schemeClr val="tx1"/>
                          </a:solidFill>
                        </a:rPr>
                        <a:t>(mm/</a:t>
                      </a:r>
                      <a:r>
                        <a:rPr lang="en-US" sz="1400" dirty="0" err="1" smtClean="0">
                          <a:solidFill>
                            <a:schemeClr val="tx1"/>
                          </a:solidFill>
                        </a:rPr>
                        <a:t>hr</a:t>
                      </a:r>
                      <a:r>
                        <a:rPr lang="en-US" sz="1400" dirty="0" smtClean="0">
                          <a:solidFill>
                            <a:schemeClr val="tx1"/>
                          </a:solidFill>
                        </a:rPr>
                        <a:t>)</a:t>
                      </a:r>
                      <a:endParaRPr lang="en-US" sz="1400" dirty="0">
                        <a:solidFill>
                          <a:schemeClr val="tx1"/>
                        </a:solidFill>
                      </a:endParaRPr>
                    </a:p>
                  </a:txBody>
                  <a:tcPr anchor="ctr"/>
                </a:tc>
                <a:extLst>
                  <a:ext uri="{0D108BD9-81ED-4DB2-BD59-A6C34878D82A}">
                    <a16:rowId xmlns:a16="http://schemas.microsoft.com/office/drawing/2014/main" val="10000"/>
                  </a:ext>
                </a:extLst>
              </a:tr>
              <a:tr h="436652">
                <a:tc>
                  <a:txBody>
                    <a:bodyPr/>
                    <a:lstStyle/>
                    <a:p>
                      <a:pPr algn="ctr"/>
                      <a:r>
                        <a:rPr lang="en-US" sz="1400" dirty="0" smtClean="0"/>
                        <a:t>0.50</a:t>
                      </a:r>
                      <a:endParaRPr lang="en-US" sz="1400" dirty="0"/>
                    </a:p>
                  </a:txBody>
                  <a:tcPr anchor="ctr"/>
                </a:tc>
                <a:tc>
                  <a:txBody>
                    <a:bodyPr/>
                    <a:lstStyle/>
                    <a:p>
                      <a:pPr algn="ctr"/>
                      <a:r>
                        <a:rPr lang="en-US" sz="1400" dirty="0" smtClean="0"/>
                        <a:t>0.06</a:t>
                      </a:r>
                      <a:endParaRPr lang="en-US" sz="1400" dirty="0"/>
                    </a:p>
                  </a:txBody>
                  <a:tcPr anchor="ctr"/>
                </a:tc>
                <a:tc>
                  <a:txBody>
                    <a:bodyPr/>
                    <a:lstStyle/>
                    <a:p>
                      <a:pPr algn="ctr"/>
                      <a:r>
                        <a:rPr lang="en-US" sz="1400" dirty="0" smtClean="0">
                          <a:solidFill>
                            <a:schemeClr val="tx1"/>
                          </a:solidFill>
                        </a:rPr>
                        <a:t>0.74</a:t>
                      </a:r>
                      <a:endParaRPr lang="en-US" sz="1400" dirty="0">
                        <a:solidFill>
                          <a:schemeClr val="tx1"/>
                        </a:solidFill>
                      </a:endParaRPr>
                    </a:p>
                  </a:txBody>
                  <a:tcPr anchor="ctr"/>
                </a:tc>
                <a:extLst>
                  <a:ext uri="{0D108BD9-81ED-4DB2-BD59-A6C34878D82A}">
                    <a16:rowId xmlns:a16="http://schemas.microsoft.com/office/drawing/2014/main" val="10001"/>
                  </a:ext>
                </a:extLst>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521" y="2307210"/>
            <a:ext cx="3683759"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057400"/>
            <a:ext cx="2819400" cy="226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23</a:t>
            </a:fld>
            <a:endParaRPr lang="en-US" dirty="0"/>
          </a:p>
        </p:txBody>
      </p:sp>
    </p:spTree>
    <p:extLst>
      <p:ext uri="{BB962C8B-B14F-4D97-AF65-F5344CB8AC3E}">
        <p14:creationId xmlns:p14="http://schemas.microsoft.com/office/powerpoint/2010/main" val="271115473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304800" y="190893"/>
            <a:ext cx="7848600" cy="685800"/>
          </a:xfrm>
        </p:spPr>
        <p:txBody>
          <a:bodyPr/>
          <a:lstStyle/>
          <a:p>
            <a:r>
              <a:rPr lang="en-US" altLang="en-US" sz="3200" dirty="0" smtClean="0">
                <a:solidFill>
                  <a:schemeClr val="tx2"/>
                </a:solidFill>
                <a:effectLst/>
              </a:rPr>
              <a:t>Seasonal Average (Jan – Mar, 2017)</a:t>
            </a:r>
          </a:p>
        </p:txBody>
      </p:sp>
      <p:graphicFrame>
        <p:nvGraphicFramePr>
          <p:cNvPr id="2" name="Table 1"/>
          <p:cNvGraphicFramePr>
            <a:graphicFrameLocks noGrp="1"/>
          </p:cNvGraphicFramePr>
          <p:nvPr>
            <p:extLst>
              <p:ext uri="{D42A27DB-BD31-4B8C-83A1-F6EECF244321}">
                <p14:modId xmlns:p14="http://schemas.microsoft.com/office/powerpoint/2010/main" val="1520270050"/>
              </p:ext>
            </p:extLst>
          </p:nvPr>
        </p:nvGraphicFramePr>
        <p:xfrm>
          <a:off x="4572000" y="4343400"/>
          <a:ext cx="4041096" cy="1219200"/>
        </p:xfrm>
        <a:graphic>
          <a:graphicData uri="http://schemas.openxmlformats.org/drawingml/2006/table">
            <a:tbl>
              <a:tblPr firstRow="1" bandRow="1">
                <a:tableStyleId>{5C22544A-7EE6-4342-B048-85BDC9FD1C3A}</a:tableStyleId>
              </a:tblPr>
              <a:tblGrid>
                <a:gridCol w="1347032">
                  <a:extLst>
                    <a:ext uri="{9D8B030D-6E8A-4147-A177-3AD203B41FA5}">
                      <a16:colId xmlns:a16="http://schemas.microsoft.com/office/drawing/2014/main" val="20000"/>
                    </a:ext>
                  </a:extLst>
                </a:gridCol>
                <a:gridCol w="1139797">
                  <a:extLst>
                    <a:ext uri="{9D8B030D-6E8A-4147-A177-3AD203B41FA5}">
                      <a16:colId xmlns:a16="http://schemas.microsoft.com/office/drawing/2014/main" val="20001"/>
                    </a:ext>
                  </a:extLst>
                </a:gridCol>
                <a:gridCol w="1554267">
                  <a:extLst>
                    <a:ext uri="{9D8B030D-6E8A-4147-A177-3AD203B41FA5}">
                      <a16:colId xmlns:a16="http://schemas.microsoft.com/office/drawing/2014/main" val="20002"/>
                    </a:ext>
                  </a:extLst>
                </a:gridCol>
              </a:tblGrid>
              <a:tr h="772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2"/>
                          </a:solidFill>
                        </a:rPr>
                        <a:t>Corr.</a:t>
                      </a:r>
                      <a:r>
                        <a:rPr lang="en-US" sz="1600" b="1" baseline="0" dirty="0" smtClean="0">
                          <a:solidFill>
                            <a:schemeClr val="tx2"/>
                          </a:solidFill>
                        </a:rPr>
                        <a:t> </a:t>
                      </a:r>
                      <a:r>
                        <a:rPr lang="en-US" sz="1600" b="1" baseline="0" dirty="0" err="1" smtClean="0">
                          <a:solidFill>
                            <a:schemeClr val="tx2"/>
                          </a:solidFill>
                        </a:rPr>
                        <a:t>Coeff</a:t>
                      </a:r>
                      <a:r>
                        <a:rPr lang="en-US" sz="1600" b="1" baseline="0" dirty="0" smtClean="0">
                          <a:solidFill>
                            <a:schemeClr val="tx2"/>
                          </a:solidFill>
                        </a:rPr>
                        <a:t>.</a:t>
                      </a:r>
                      <a:endParaRPr lang="en-US" sz="1600" b="1" dirty="0" smtClean="0">
                        <a:solidFill>
                          <a:schemeClr val="tx2"/>
                        </a:solidFill>
                      </a:endParaRPr>
                    </a:p>
                    <a:p>
                      <a:pPr algn="ctr"/>
                      <a:endParaRPr lang="en-US" sz="1600" b="1" dirty="0">
                        <a:solidFill>
                          <a:schemeClr val="tx2"/>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2"/>
                          </a:solidFill>
                        </a:rPr>
                        <a:t>Bias (mm/</a:t>
                      </a:r>
                      <a:r>
                        <a:rPr lang="en-US" sz="1600" b="1" dirty="0" err="1" smtClean="0">
                          <a:solidFill>
                            <a:schemeClr val="tx2"/>
                          </a:solidFill>
                        </a:rPr>
                        <a:t>hr</a:t>
                      </a:r>
                      <a:r>
                        <a:rPr lang="en-US" sz="1600" b="1" dirty="0" smtClean="0">
                          <a:solidFill>
                            <a:schemeClr val="tx2"/>
                          </a:solidFill>
                        </a:rPr>
                        <a:t>)</a:t>
                      </a:r>
                    </a:p>
                  </a:txBody>
                  <a:tcPr anchor="ctr"/>
                </a:tc>
                <a:tc>
                  <a:txBody>
                    <a:bodyPr/>
                    <a:lstStyle/>
                    <a:p>
                      <a:pPr algn="ctr"/>
                      <a:r>
                        <a:rPr lang="en-US" sz="1600" b="1" dirty="0" smtClean="0">
                          <a:solidFill>
                            <a:schemeClr val="tx2"/>
                          </a:solidFill>
                        </a:rPr>
                        <a:t>RMS</a:t>
                      </a:r>
                    </a:p>
                    <a:p>
                      <a:pPr algn="ctr"/>
                      <a:r>
                        <a:rPr lang="en-US" sz="1600" b="1" dirty="0" smtClean="0">
                          <a:solidFill>
                            <a:schemeClr val="tx2"/>
                          </a:solidFill>
                        </a:rPr>
                        <a:t>(mm/</a:t>
                      </a:r>
                      <a:r>
                        <a:rPr lang="en-US" sz="1600" b="1" dirty="0" err="1" smtClean="0">
                          <a:solidFill>
                            <a:schemeClr val="tx2"/>
                          </a:solidFill>
                        </a:rPr>
                        <a:t>hr</a:t>
                      </a:r>
                      <a:r>
                        <a:rPr lang="en-US" sz="1600" b="1" dirty="0" smtClean="0">
                          <a:solidFill>
                            <a:schemeClr val="tx2"/>
                          </a:solidFill>
                        </a:rPr>
                        <a:t>)</a:t>
                      </a:r>
                      <a:endParaRPr lang="en-US" sz="1600" b="1" dirty="0">
                        <a:solidFill>
                          <a:schemeClr val="tx2"/>
                        </a:solidFill>
                      </a:endParaRPr>
                    </a:p>
                  </a:txBody>
                  <a:tcPr anchor="ctr"/>
                </a:tc>
                <a:extLst>
                  <a:ext uri="{0D108BD9-81ED-4DB2-BD59-A6C34878D82A}">
                    <a16:rowId xmlns:a16="http://schemas.microsoft.com/office/drawing/2014/main" val="10000"/>
                  </a:ext>
                </a:extLst>
              </a:tr>
              <a:tr h="447040">
                <a:tc>
                  <a:txBody>
                    <a:bodyPr/>
                    <a:lstStyle/>
                    <a:p>
                      <a:pPr algn="ctr"/>
                      <a:r>
                        <a:rPr lang="en-US" sz="1600" dirty="0" smtClean="0"/>
                        <a:t>0.65</a:t>
                      </a:r>
                      <a:endParaRPr lang="en-US" sz="1600" dirty="0"/>
                    </a:p>
                  </a:txBody>
                  <a:tcPr anchor="ctr"/>
                </a:tc>
                <a:tc>
                  <a:txBody>
                    <a:bodyPr/>
                    <a:lstStyle/>
                    <a:p>
                      <a:pPr algn="ctr"/>
                      <a:r>
                        <a:rPr lang="en-US" sz="1600" dirty="0" smtClean="0"/>
                        <a:t>0.00</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0.02</a:t>
                      </a:r>
                    </a:p>
                  </a:txBody>
                  <a:tcPr anchor="ctr"/>
                </a:tc>
                <a:extLst>
                  <a:ext uri="{0D108BD9-81ED-4DB2-BD59-A6C34878D82A}">
                    <a16:rowId xmlns:a16="http://schemas.microsoft.com/office/drawing/2014/main" val="10001"/>
                  </a:ext>
                </a:extLst>
              </a:tr>
            </a:tbl>
          </a:graphicData>
        </a:graphic>
      </p:graphicFrame>
      <p:sp>
        <p:nvSpPr>
          <p:cNvPr id="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24</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36" y="1205837"/>
            <a:ext cx="4123717" cy="25945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483" y="1186389"/>
            <a:ext cx="4123717" cy="2610247"/>
          </a:xfrm>
          <a:prstGeom prst="rect">
            <a:avLst/>
          </a:prstGeom>
        </p:spPr>
      </p:pic>
      <p:sp>
        <p:nvSpPr>
          <p:cNvPr id="3" name="TextBox 2"/>
          <p:cNvSpPr txBox="1"/>
          <p:nvPr/>
        </p:nvSpPr>
        <p:spPr>
          <a:xfrm>
            <a:off x="8147985" y="3496271"/>
            <a:ext cx="691215" cy="307777"/>
          </a:xfrm>
          <a:prstGeom prst="rect">
            <a:avLst/>
          </a:prstGeom>
          <a:noFill/>
        </p:spPr>
        <p:txBody>
          <a:bodyPr wrap="none" rtlCol="0">
            <a:spAutoFit/>
          </a:bodyPr>
          <a:lstStyle/>
          <a:p>
            <a:r>
              <a:rPr lang="en-US" sz="1400" dirty="0" smtClean="0"/>
              <a:t>mm/</a:t>
            </a:r>
            <a:r>
              <a:rPr lang="en-US" sz="1400" dirty="0" err="1" smtClean="0"/>
              <a:t>hr</a:t>
            </a:r>
            <a:endParaRPr lang="en-US" sz="1400" dirty="0"/>
          </a:p>
        </p:txBody>
      </p:sp>
      <p:sp>
        <p:nvSpPr>
          <p:cNvPr id="12" name="TextBox 11"/>
          <p:cNvSpPr txBox="1"/>
          <p:nvPr/>
        </p:nvSpPr>
        <p:spPr>
          <a:xfrm>
            <a:off x="3804438" y="3492562"/>
            <a:ext cx="691215" cy="307777"/>
          </a:xfrm>
          <a:prstGeom prst="rect">
            <a:avLst/>
          </a:prstGeom>
          <a:noFill/>
        </p:spPr>
        <p:txBody>
          <a:bodyPr wrap="none" rtlCol="0">
            <a:spAutoFit/>
          </a:bodyPr>
          <a:lstStyle/>
          <a:p>
            <a:r>
              <a:rPr lang="en-US" sz="1400" dirty="0" smtClean="0"/>
              <a:t>mm/</a:t>
            </a:r>
            <a:r>
              <a:rPr lang="en-US" sz="1400" dirty="0" err="1" smtClean="0"/>
              <a:t>hr</a:t>
            </a:r>
            <a:endParaRPr lang="en-US" sz="1400" dirty="0"/>
          </a:p>
        </p:txBody>
      </p:sp>
      <p:sp>
        <p:nvSpPr>
          <p:cNvPr id="11" name="TextBox 10"/>
          <p:cNvSpPr txBox="1"/>
          <p:nvPr/>
        </p:nvSpPr>
        <p:spPr>
          <a:xfrm>
            <a:off x="752934" y="3126939"/>
            <a:ext cx="1411605" cy="369332"/>
          </a:xfrm>
          <a:prstGeom prst="rect">
            <a:avLst/>
          </a:prstGeom>
          <a:solidFill>
            <a:srgbClr val="EEE2D2"/>
          </a:solidFill>
        </p:spPr>
        <p:txBody>
          <a:bodyPr wrap="none" rtlCol="0">
            <a:spAutoFit/>
          </a:bodyPr>
          <a:lstStyle/>
          <a:p>
            <a:r>
              <a:rPr lang="en-US" sz="1800" b="1" dirty="0" smtClean="0"/>
              <a:t>S-NPP SFR</a:t>
            </a:r>
            <a:endParaRPr lang="en-US" sz="1800" b="1" dirty="0"/>
          </a:p>
        </p:txBody>
      </p:sp>
      <p:sp>
        <p:nvSpPr>
          <p:cNvPr id="15" name="TextBox 14"/>
          <p:cNvSpPr txBox="1"/>
          <p:nvPr/>
        </p:nvSpPr>
        <p:spPr>
          <a:xfrm>
            <a:off x="5106898" y="3126939"/>
            <a:ext cx="1095172" cy="369332"/>
          </a:xfrm>
          <a:prstGeom prst="rect">
            <a:avLst/>
          </a:prstGeom>
          <a:solidFill>
            <a:srgbClr val="EEE2D2"/>
          </a:solidFill>
        </p:spPr>
        <p:txBody>
          <a:bodyPr wrap="none" rtlCol="0">
            <a:spAutoFit/>
          </a:bodyPr>
          <a:lstStyle/>
          <a:p>
            <a:r>
              <a:rPr lang="en-US" sz="1800" b="1" dirty="0" smtClean="0"/>
              <a:t>Stage IV</a:t>
            </a:r>
            <a:endParaRPr lang="en-US" sz="1800" b="1"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294" y="3962400"/>
            <a:ext cx="2862106" cy="2454979"/>
          </a:xfrm>
          <a:prstGeom prst="rect">
            <a:avLst/>
          </a:prstGeom>
        </p:spPr>
      </p:pic>
      <p:sp>
        <p:nvSpPr>
          <p:cNvPr id="17" name="Oval 16"/>
          <p:cNvSpPr/>
          <p:nvPr/>
        </p:nvSpPr>
        <p:spPr bwMode="auto">
          <a:xfrm>
            <a:off x="5050542" y="1371600"/>
            <a:ext cx="740658" cy="1131488"/>
          </a:xfrm>
          <a:prstGeom prst="ellipse">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5050542" y="1521845"/>
            <a:ext cx="868995" cy="830997"/>
          </a:xfrm>
          <a:prstGeom prst="rect">
            <a:avLst/>
          </a:prstGeom>
          <a:noFill/>
        </p:spPr>
        <p:txBody>
          <a:bodyPr wrap="square" rtlCol="0">
            <a:spAutoFit/>
          </a:bodyPr>
          <a:lstStyle/>
          <a:p>
            <a:r>
              <a:rPr lang="en-US" sz="1600" b="1" dirty="0" smtClean="0">
                <a:solidFill>
                  <a:srgbClr val="FF00FF"/>
                </a:solidFill>
              </a:rPr>
              <a:t>No</a:t>
            </a:r>
          </a:p>
          <a:p>
            <a:r>
              <a:rPr lang="en-US" sz="1600" b="1" dirty="0" smtClean="0">
                <a:solidFill>
                  <a:srgbClr val="FF00FF"/>
                </a:solidFill>
              </a:rPr>
              <a:t>Co-</a:t>
            </a:r>
            <a:r>
              <a:rPr lang="en-US" sz="1600" b="1" dirty="0" err="1" smtClean="0">
                <a:solidFill>
                  <a:srgbClr val="FF00FF"/>
                </a:solidFill>
              </a:rPr>
              <a:t>ver</a:t>
            </a:r>
            <a:endParaRPr lang="en-US" sz="1600" b="1" dirty="0" smtClean="0">
              <a:solidFill>
                <a:srgbClr val="FF00FF"/>
              </a:solidFill>
            </a:endParaRPr>
          </a:p>
          <a:p>
            <a:r>
              <a:rPr lang="en-US" sz="1600" b="1" dirty="0" smtClean="0">
                <a:solidFill>
                  <a:srgbClr val="FF00FF"/>
                </a:solidFill>
              </a:rPr>
              <a:t>age</a:t>
            </a:r>
            <a:endParaRPr lang="en-US" sz="1600" b="1" dirty="0">
              <a:solidFill>
                <a:srgbClr val="FF00FF"/>
              </a:solidFill>
            </a:endParaRPr>
          </a:p>
        </p:txBody>
      </p:sp>
    </p:spTree>
    <p:extLst>
      <p:ext uri="{BB962C8B-B14F-4D97-AF65-F5344CB8AC3E}">
        <p14:creationId xmlns:p14="http://schemas.microsoft.com/office/powerpoint/2010/main" val="185995466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a:xfrm>
            <a:off x="7856" y="209747"/>
            <a:ext cx="7848600" cy="685800"/>
          </a:xfrm>
        </p:spPr>
        <p:txBody>
          <a:bodyPr/>
          <a:lstStyle/>
          <a:p>
            <a:r>
              <a:rPr lang="en-US" altLang="en-US" sz="3200" dirty="0" smtClean="0">
                <a:solidFill>
                  <a:schemeClr val="tx2"/>
                </a:solidFill>
                <a:effectLst/>
              </a:rPr>
              <a:t>SFR Validation: vs. MRMS</a:t>
            </a:r>
          </a:p>
        </p:txBody>
      </p:sp>
      <p:sp>
        <p:nvSpPr>
          <p:cNvPr id="6" name="Content Placeholder 2"/>
          <p:cNvSpPr txBox="1">
            <a:spLocks/>
          </p:cNvSpPr>
          <p:nvPr/>
        </p:nvSpPr>
        <p:spPr bwMode="auto">
          <a:xfrm>
            <a:off x="457200" y="1143000"/>
            <a:ext cx="8229600" cy="452596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effectLst/>
                <a:latin typeface="+mn-lt"/>
                <a:ea typeface="+mn-ea"/>
                <a:cs typeface="+mn-cs"/>
              </a:defRPr>
            </a:lvl1pPr>
            <a:lvl2pPr marL="742950" indent="-285750" algn="l" rtl="0" eaLnBrk="0" fontAlgn="base" hangingPunct="0">
              <a:spcBef>
                <a:spcPct val="20000"/>
              </a:spcBef>
              <a:spcAft>
                <a:spcPct val="0"/>
              </a:spcAft>
              <a:buClr>
                <a:srgbClr val="FF0000"/>
              </a:buClr>
              <a:buSzPct val="100000"/>
              <a:buFont typeface="Wingdings" panose="05000000000000000000" pitchFamily="2" charset="2"/>
              <a:buChar char="ü"/>
              <a:defRPr sz="2000">
                <a:solidFill>
                  <a:schemeClr val="tx1"/>
                </a:solidFill>
                <a:effectLst/>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effectLst/>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effectLst/>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a:lstStyle>
          <a:p>
            <a:pPr marL="533400" indent="-533400" eaLnBrk="1" hangingPunct="1">
              <a:lnSpc>
                <a:spcPct val="80000"/>
              </a:lnSpc>
              <a:spcBef>
                <a:spcPts val="1800"/>
              </a:spcBef>
            </a:pPr>
            <a:r>
              <a:rPr lang="en-US" altLang="en-US" kern="0" dirty="0" smtClean="0">
                <a:solidFill>
                  <a:schemeClr val="tx1"/>
                </a:solidFill>
              </a:rPr>
              <a:t>Collocate MRMS with S-NPP ATMS SFR through convolution to ATMS footprint</a:t>
            </a:r>
          </a:p>
          <a:p>
            <a:pPr marL="0" indent="0">
              <a:spcBef>
                <a:spcPts val="1800"/>
              </a:spcBef>
              <a:buNone/>
            </a:pPr>
            <a:endParaRPr lang="en-US" altLang="en-US" sz="2200" kern="0" dirty="0" smtClean="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39962"/>
            <a:ext cx="3902703" cy="327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087563"/>
            <a:ext cx="2813576" cy="235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25</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244604509"/>
              </p:ext>
            </p:extLst>
          </p:nvPr>
        </p:nvGraphicFramePr>
        <p:xfrm>
          <a:off x="4998143" y="4812221"/>
          <a:ext cx="3637690" cy="990600"/>
        </p:xfrm>
        <a:graphic>
          <a:graphicData uri="http://schemas.openxmlformats.org/drawingml/2006/table">
            <a:tbl>
              <a:tblPr firstRow="1" bandRow="1">
                <a:tableStyleId>{5C22544A-7EE6-4342-B048-85BDC9FD1C3A}</a:tableStyleId>
              </a:tblPr>
              <a:tblGrid>
                <a:gridCol w="1212563">
                  <a:extLst>
                    <a:ext uri="{9D8B030D-6E8A-4147-A177-3AD203B41FA5}">
                      <a16:colId xmlns:a16="http://schemas.microsoft.com/office/drawing/2014/main" val="20000"/>
                    </a:ext>
                  </a:extLst>
                </a:gridCol>
                <a:gridCol w="1026016">
                  <a:extLst>
                    <a:ext uri="{9D8B030D-6E8A-4147-A177-3AD203B41FA5}">
                      <a16:colId xmlns:a16="http://schemas.microsoft.com/office/drawing/2014/main" val="20001"/>
                    </a:ext>
                  </a:extLst>
                </a:gridCol>
                <a:gridCol w="1399111">
                  <a:extLst>
                    <a:ext uri="{9D8B030D-6E8A-4147-A177-3AD203B41FA5}">
                      <a16:colId xmlns:a16="http://schemas.microsoft.com/office/drawing/2014/main" val="20002"/>
                    </a:ext>
                  </a:extLst>
                </a:gridCol>
              </a:tblGrid>
              <a:tr h="627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rPr>
                        <a:t>Corr.</a:t>
                      </a:r>
                      <a:r>
                        <a:rPr lang="en-US" sz="1400" b="1" baseline="0" dirty="0" smtClean="0">
                          <a:solidFill>
                            <a:schemeClr val="tx2"/>
                          </a:solidFill>
                        </a:rPr>
                        <a:t> </a:t>
                      </a:r>
                      <a:r>
                        <a:rPr lang="en-US" sz="1400" b="1" baseline="0" dirty="0" err="1" smtClean="0">
                          <a:solidFill>
                            <a:schemeClr val="tx2"/>
                          </a:solidFill>
                        </a:rPr>
                        <a:t>Coeff</a:t>
                      </a:r>
                      <a:r>
                        <a:rPr lang="en-US" sz="1400" b="1" baseline="0" dirty="0" smtClean="0">
                          <a:solidFill>
                            <a:schemeClr val="tx2"/>
                          </a:solidFill>
                        </a:rPr>
                        <a:t>.</a:t>
                      </a:r>
                      <a:endParaRPr lang="en-US" sz="1400" b="1" dirty="0" smtClean="0">
                        <a:solidFill>
                          <a:schemeClr val="tx2"/>
                        </a:solidFill>
                      </a:endParaRPr>
                    </a:p>
                    <a:p>
                      <a:pPr algn="ctr"/>
                      <a:endParaRPr lang="en-US" sz="1400" b="1" dirty="0">
                        <a:solidFill>
                          <a:schemeClr val="tx2"/>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rPr>
                        <a:t>Bias (mm/</a:t>
                      </a:r>
                      <a:r>
                        <a:rPr lang="en-US" sz="1400" b="1" dirty="0" err="1" smtClean="0">
                          <a:solidFill>
                            <a:schemeClr val="tx2"/>
                          </a:solidFill>
                        </a:rPr>
                        <a:t>hr</a:t>
                      </a:r>
                      <a:r>
                        <a:rPr lang="en-US" sz="1400" b="1" dirty="0" smtClean="0">
                          <a:solidFill>
                            <a:schemeClr val="tx2"/>
                          </a:solidFill>
                        </a:rPr>
                        <a:t>)</a:t>
                      </a:r>
                    </a:p>
                  </a:txBody>
                  <a:tcPr anchor="ctr"/>
                </a:tc>
                <a:tc>
                  <a:txBody>
                    <a:bodyPr/>
                    <a:lstStyle/>
                    <a:p>
                      <a:pPr algn="ctr"/>
                      <a:r>
                        <a:rPr lang="en-US" sz="1400" b="1" dirty="0" smtClean="0">
                          <a:solidFill>
                            <a:schemeClr val="tx2"/>
                          </a:solidFill>
                        </a:rPr>
                        <a:t>RMS</a:t>
                      </a:r>
                    </a:p>
                    <a:p>
                      <a:pPr algn="ctr"/>
                      <a:r>
                        <a:rPr lang="en-US" sz="1400" b="1" dirty="0" smtClean="0">
                          <a:solidFill>
                            <a:schemeClr val="tx2"/>
                          </a:solidFill>
                        </a:rPr>
                        <a:t>(mm/</a:t>
                      </a:r>
                      <a:r>
                        <a:rPr lang="en-US" sz="1400" b="1" dirty="0" err="1" smtClean="0">
                          <a:solidFill>
                            <a:schemeClr val="tx2"/>
                          </a:solidFill>
                        </a:rPr>
                        <a:t>hr</a:t>
                      </a:r>
                      <a:r>
                        <a:rPr lang="en-US" sz="1400" b="1" dirty="0" smtClean="0">
                          <a:solidFill>
                            <a:schemeClr val="tx2"/>
                          </a:solidFill>
                        </a:rPr>
                        <a:t>)</a:t>
                      </a:r>
                      <a:endParaRPr lang="en-US" sz="1400" b="1" dirty="0">
                        <a:solidFill>
                          <a:schemeClr val="tx2"/>
                        </a:solidFill>
                      </a:endParaRPr>
                    </a:p>
                  </a:txBody>
                  <a:tcPr anchor="ctr"/>
                </a:tc>
                <a:extLst>
                  <a:ext uri="{0D108BD9-81ED-4DB2-BD59-A6C34878D82A}">
                    <a16:rowId xmlns:a16="http://schemas.microsoft.com/office/drawing/2014/main" val="10000"/>
                  </a:ext>
                </a:extLst>
              </a:tr>
              <a:tr h="363220">
                <a:tc>
                  <a:txBody>
                    <a:bodyPr/>
                    <a:lstStyle/>
                    <a:p>
                      <a:pPr algn="ctr"/>
                      <a:r>
                        <a:rPr lang="en-US" sz="1400" dirty="0" smtClean="0"/>
                        <a:t>0.43</a:t>
                      </a:r>
                      <a:endParaRPr lang="en-US" sz="1400" dirty="0"/>
                    </a:p>
                  </a:txBody>
                  <a:tcPr anchor="ctr"/>
                </a:tc>
                <a:tc>
                  <a:txBody>
                    <a:bodyPr/>
                    <a:lstStyle/>
                    <a:p>
                      <a:pPr algn="ctr"/>
                      <a:r>
                        <a:rPr lang="en-US" sz="1400" dirty="0" smtClean="0"/>
                        <a:t>-0.01</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0.55</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6685471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18" y="1954416"/>
            <a:ext cx="7162800" cy="4546193"/>
          </a:xfrm>
          <a:prstGeom prst="rect">
            <a:avLst/>
          </a:prstGeom>
        </p:spPr>
      </p:pic>
      <p:sp>
        <p:nvSpPr>
          <p:cNvPr id="2" name="Rectangle 1"/>
          <p:cNvSpPr/>
          <p:nvPr/>
        </p:nvSpPr>
        <p:spPr>
          <a:xfrm>
            <a:off x="228600" y="914400"/>
            <a:ext cx="8915400" cy="1015663"/>
          </a:xfrm>
          <a:prstGeom prst="rect">
            <a:avLst/>
          </a:prstGeom>
        </p:spPr>
        <p:txBody>
          <a:bodyPr wrap="square">
            <a:spAutoFit/>
          </a:bodyPr>
          <a:lstStyle/>
          <a:p>
            <a:pPr marL="169863" lvl="0" indent="-169863">
              <a:spcBef>
                <a:spcPts val="0"/>
              </a:spcBef>
              <a:spcAft>
                <a:spcPts val="600"/>
              </a:spcAft>
              <a:buClr>
                <a:schemeClr val="bg1"/>
              </a:buClr>
              <a:buSzPct val="120000"/>
              <a:buFont typeface="Arial" panose="020B0604020202020204" pitchFamily="34" charset="0"/>
              <a:buChar char="•"/>
            </a:pPr>
            <a:r>
              <a:rPr lang="en-US" sz="2000" dirty="0">
                <a:solidFill>
                  <a:srgbClr val="FF0000"/>
                </a:solidFill>
              </a:rPr>
              <a:t>Merging MRMS </a:t>
            </a:r>
            <a:r>
              <a:rPr lang="en-US" sz="2000" dirty="0"/>
              <a:t>instantaneous snowfall product and </a:t>
            </a:r>
            <a:r>
              <a:rPr lang="en-US" sz="2000" dirty="0">
                <a:solidFill>
                  <a:srgbClr val="FF0000"/>
                </a:solidFill>
              </a:rPr>
              <a:t>SFR</a:t>
            </a:r>
            <a:r>
              <a:rPr lang="en-US" sz="2000" dirty="0"/>
              <a:t> </a:t>
            </a:r>
            <a:r>
              <a:rPr lang="en-US" sz="2000" dirty="0" smtClean="0"/>
              <a:t>from 8 satellites provides </a:t>
            </a:r>
            <a:r>
              <a:rPr lang="en-US" sz="2000" dirty="0"/>
              <a:t>better spatial and temporal </a:t>
            </a:r>
            <a:r>
              <a:rPr lang="en-US" sz="2000" dirty="0" smtClean="0"/>
              <a:t>(10-min) coverage </a:t>
            </a:r>
            <a:r>
              <a:rPr lang="en-US" sz="2000" dirty="0"/>
              <a:t>and ability to loop the data (</a:t>
            </a:r>
            <a:r>
              <a:rPr lang="en-US" sz="2000" dirty="0" err="1" smtClean="0"/>
              <a:t>mSFR</a:t>
            </a:r>
            <a:r>
              <a:rPr lang="en-US" sz="2000" dirty="0" smtClean="0"/>
              <a:t>); fills radar gaps especially in western U.S.</a:t>
            </a:r>
          </a:p>
        </p:txBody>
      </p:sp>
      <p:sp>
        <p:nvSpPr>
          <p:cNvPr id="7" name="Slide Number Placeholder 1"/>
          <p:cNvSpPr txBox="1">
            <a:spLocks/>
          </p:cNvSpPr>
          <p:nvPr/>
        </p:nvSpPr>
        <p:spPr>
          <a:xfrm>
            <a:off x="6705207" y="6294764"/>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26</a:t>
            </a:fld>
            <a:endParaRPr lang="en-US" dirty="0"/>
          </a:p>
        </p:txBody>
      </p:sp>
      <p:sp>
        <p:nvSpPr>
          <p:cNvPr id="8" name="Rectangle 2"/>
          <p:cNvSpPr>
            <a:spLocks noGrp="1" noChangeArrowheads="1"/>
          </p:cNvSpPr>
          <p:nvPr>
            <p:ph type="title"/>
          </p:nvPr>
        </p:nvSpPr>
        <p:spPr>
          <a:xfrm>
            <a:off x="-533400" y="152400"/>
            <a:ext cx="8305800" cy="685800"/>
          </a:xfrm>
        </p:spPr>
        <p:txBody>
          <a:bodyPr/>
          <a:lstStyle/>
          <a:p>
            <a:r>
              <a:rPr lang="en-US" altLang="en-US" sz="2800" dirty="0" smtClean="0">
                <a:solidFill>
                  <a:schemeClr val="tx1"/>
                </a:solidFill>
                <a:effectLst/>
              </a:rPr>
              <a:t>Radar and Satellite Merged SFR (</a:t>
            </a:r>
            <a:r>
              <a:rPr lang="en-US" altLang="en-US" sz="2800" dirty="0" err="1" smtClean="0">
                <a:solidFill>
                  <a:schemeClr val="tx1"/>
                </a:solidFill>
                <a:effectLst/>
              </a:rPr>
              <a:t>mSFR</a:t>
            </a:r>
            <a:r>
              <a:rPr lang="en-US" altLang="en-US" sz="2800" dirty="0" smtClean="0">
                <a:solidFill>
                  <a:schemeClr val="tx1"/>
                </a:solidFill>
                <a:effectLst/>
              </a:rPr>
              <a:t>)</a:t>
            </a:r>
          </a:p>
        </p:txBody>
      </p:sp>
    </p:spTree>
    <p:extLst>
      <p:ext uri="{BB962C8B-B14F-4D97-AF65-F5344CB8AC3E}">
        <p14:creationId xmlns:p14="http://schemas.microsoft.com/office/powerpoint/2010/main" val="2814004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3" name="Text Box 3"/>
          <p:cNvSpPr txBox="1">
            <a:spLocks noChangeArrowheads="1"/>
          </p:cNvSpPr>
          <p:nvPr/>
        </p:nvSpPr>
        <p:spPr bwMode="auto">
          <a:xfrm>
            <a:off x="4419600" y="914400"/>
            <a:ext cx="4511675" cy="457200"/>
          </a:xfrm>
          <a:prstGeom prst="rect">
            <a:avLst/>
          </a:prstGeom>
          <a:noFill/>
          <a:ln w="9525">
            <a:noFill/>
            <a:miter lim="800000"/>
            <a:headEnd/>
            <a:tailEnd/>
          </a:ln>
          <a:effectLst/>
        </p:spPr>
        <p:txBody>
          <a:bodyPr>
            <a:spAutoFit/>
          </a:bodyPr>
          <a:lstStyle/>
          <a:p>
            <a:pPr eaLnBrk="1" hangingPunct="1">
              <a:defRPr/>
            </a:pPr>
            <a:endParaRPr lang="en-US">
              <a:latin typeface="+mn-lt"/>
            </a:endParaRPr>
          </a:p>
        </p:txBody>
      </p:sp>
      <p:sp>
        <p:nvSpPr>
          <p:cNvPr id="4" name="TextBox 3"/>
          <p:cNvSpPr txBox="1"/>
          <p:nvPr/>
        </p:nvSpPr>
        <p:spPr>
          <a:xfrm rot="5400000">
            <a:off x="6479231" y="3588497"/>
            <a:ext cx="3657600" cy="461665"/>
          </a:xfrm>
          <a:prstGeom prst="rect">
            <a:avLst/>
          </a:prstGeom>
          <a:noFill/>
        </p:spPr>
        <p:txBody>
          <a:bodyPr wrap="square" rtlCol="0">
            <a:spAutoFit/>
          </a:bodyPr>
          <a:lstStyle/>
          <a:p>
            <a:r>
              <a:rPr lang="en-US" dirty="0"/>
              <a:t>m</a:t>
            </a:r>
            <a:r>
              <a:rPr lang="en-US" dirty="0" smtClean="0"/>
              <a:t>m/</a:t>
            </a:r>
            <a:r>
              <a:rPr lang="en-US" dirty="0" err="1" smtClean="0"/>
              <a:t>hr</a:t>
            </a:r>
            <a:r>
              <a:rPr lang="en-US" dirty="0" smtClean="0"/>
              <a:t> (liquid equivalent)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14400"/>
            <a:ext cx="7287197" cy="5467350"/>
          </a:xfrm>
          <a:prstGeom prst="rect">
            <a:avLst/>
          </a:prstGeom>
        </p:spPr>
      </p:pic>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27</a:t>
            </a:fld>
            <a:endParaRPr lang="en-US" dirty="0"/>
          </a:p>
        </p:txBody>
      </p:sp>
      <p:sp>
        <p:nvSpPr>
          <p:cNvPr id="8" name="Rectangle 2"/>
          <p:cNvSpPr>
            <a:spLocks noGrp="1" noChangeArrowheads="1"/>
          </p:cNvSpPr>
          <p:nvPr>
            <p:ph type="title"/>
          </p:nvPr>
        </p:nvSpPr>
        <p:spPr>
          <a:xfrm>
            <a:off x="-533400" y="152400"/>
            <a:ext cx="8305800" cy="685800"/>
          </a:xfrm>
        </p:spPr>
        <p:txBody>
          <a:bodyPr/>
          <a:lstStyle/>
          <a:p>
            <a:r>
              <a:rPr lang="en-US" altLang="en-US" sz="2800" dirty="0" smtClean="0">
                <a:solidFill>
                  <a:schemeClr val="tx1"/>
                </a:solidFill>
                <a:effectLst/>
              </a:rPr>
              <a:t>Radar and Satellite Merged SFR (</a:t>
            </a:r>
            <a:r>
              <a:rPr lang="en-US" altLang="en-US" sz="2800" dirty="0" err="1" smtClean="0">
                <a:solidFill>
                  <a:schemeClr val="tx1"/>
                </a:solidFill>
                <a:effectLst/>
              </a:rPr>
              <a:t>mSFR</a:t>
            </a:r>
            <a:r>
              <a:rPr lang="en-US" altLang="en-US" sz="2800" dirty="0" smtClean="0">
                <a:solidFill>
                  <a:schemeClr val="tx1"/>
                </a:solidFill>
                <a:effectLst/>
              </a:rPr>
              <a:t>)</a:t>
            </a:r>
          </a:p>
        </p:txBody>
      </p:sp>
    </p:spTree>
    <p:extLst>
      <p:ext uri="{BB962C8B-B14F-4D97-AF65-F5344CB8AC3E}">
        <p14:creationId xmlns:p14="http://schemas.microsoft.com/office/powerpoint/2010/main" val="2155248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970" name="Rectangle 2"/>
          <p:cNvSpPr>
            <a:spLocks noGrp="1" noChangeArrowheads="1"/>
          </p:cNvSpPr>
          <p:nvPr>
            <p:ph type="title"/>
          </p:nvPr>
        </p:nvSpPr>
        <p:spPr>
          <a:xfrm>
            <a:off x="56560" y="24134"/>
            <a:ext cx="8077200" cy="838200"/>
          </a:xfrm>
          <a:noFill/>
          <a:ln/>
        </p:spPr>
        <p:txBody>
          <a:bodyPr/>
          <a:lstStyle/>
          <a:p>
            <a:r>
              <a:rPr lang="en-US" sz="3200" dirty="0" smtClean="0">
                <a:solidFill>
                  <a:schemeClr val="tx2"/>
                </a:solidFill>
              </a:rPr>
              <a:t>Future Plans</a:t>
            </a:r>
            <a:endParaRPr lang="en-US" dirty="0">
              <a:solidFill>
                <a:schemeClr val="tx2"/>
              </a:solidFill>
            </a:endParaRPr>
          </a:p>
        </p:txBody>
      </p:sp>
      <p:sp>
        <p:nvSpPr>
          <p:cNvPr id="1363971" name="Rectangle 3"/>
          <p:cNvSpPr>
            <a:spLocks noGrp="1" noChangeArrowheads="1"/>
          </p:cNvSpPr>
          <p:nvPr>
            <p:ph type="body" idx="1"/>
          </p:nvPr>
        </p:nvSpPr>
        <p:spPr>
          <a:xfrm>
            <a:off x="457200" y="1250950"/>
            <a:ext cx="8534400" cy="5257800"/>
          </a:xfrm>
          <a:noFill/>
          <a:ln/>
        </p:spPr>
        <p:txBody>
          <a:bodyPr/>
          <a:lstStyle/>
          <a:p>
            <a:pPr>
              <a:spcBef>
                <a:spcPts val="1800"/>
              </a:spcBef>
            </a:pPr>
            <a:r>
              <a:rPr lang="en-US" dirty="0" smtClean="0"/>
              <a:t>SFR algorithms enhancement</a:t>
            </a:r>
          </a:p>
          <a:p>
            <a:pPr>
              <a:spcBef>
                <a:spcPts val="1800"/>
              </a:spcBef>
            </a:pPr>
            <a:r>
              <a:rPr lang="en-US" dirty="0" smtClean="0"/>
              <a:t>NOAA-20 SFR development, calibration and validation </a:t>
            </a:r>
            <a:endParaRPr lang="en-US" dirty="0"/>
          </a:p>
          <a:p>
            <a:pPr>
              <a:spcBef>
                <a:spcPts val="1800"/>
              </a:spcBef>
            </a:pPr>
            <a:r>
              <a:rPr lang="en-US" dirty="0" smtClean="0"/>
              <a:t>Transition NOAA-20 SFR to operation</a:t>
            </a:r>
          </a:p>
          <a:p>
            <a:pPr>
              <a:spcBef>
                <a:spcPts val="1800"/>
              </a:spcBef>
            </a:pPr>
            <a:r>
              <a:rPr lang="en-US" dirty="0"/>
              <a:t>Transition </a:t>
            </a:r>
            <a:r>
              <a:rPr lang="en-US" dirty="0" smtClean="0"/>
              <a:t>GPM </a:t>
            </a:r>
            <a:r>
              <a:rPr lang="en-US" dirty="0"/>
              <a:t>and DMSP SFR to </a:t>
            </a:r>
            <a:r>
              <a:rPr lang="en-US" dirty="0" smtClean="0"/>
              <a:t>operation</a:t>
            </a:r>
          </a:p>
          <a:p>
            <a:pPr>
              <a:spcBef>
                <a:spcPts val="1800"/>
              </a:spcBef>
            </a:pPr>
            <a:r>
              <a:rPr lang="en-US" dirty="0" smtClean="0"/>
              <a:t>Develop </a:t>
            </a:r>
            <a:r>
              <a:rPr lang="en-US" dirty="0" err="1" smtClean="0"/>
              <a:t>Metop</a:t>
            </a:r>
            <a:r>
              <a:rPr lang="en-US" dirty="0" smtClean="0"/>
              <a:t>-C SFR algorithm</a:t>
            </a:r>
            <a:endParaRPr lang="en-US" dirty="0"/>
          </a:p>
        </p:txBody>
      </p:sp>
      <p:sp>
        <p:nvSpPr>
          <p:cNvPr id="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28</a:t>
            </a:fld>
            <a:endParaRPr lang="en-US" dirty="0"/>
          </a:p>
        </p:txBody>
      </p:sp>
    </p:spTree>
    <p:extLst>
      <p:ext uri="{BB962C8B-B14F-4D97-AF65-F5344CB8AC3E}">
        <p14:creationId xmlns:p14="http://schemas.microsoft.com/office/powerpoint/2010/main" val="36976686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90600"/>
            <a:ext cx="7772400" cy="5562601"/>
          </a:xfrm>
        </p:spPr>
        <p:txBody>
          <a:bodyPr>
            <a:normAutofit fontScale="70000" lnSpcReduction="20000"/>
          </a:bodyPr>
          <a:lstStyle/>
          <a:p>
            <a:pPr>
              <a:spcBef>
                <a:spcPts val="600"/>
              </a:spcBef>
            </a:pPr>
            <a:r>
              <a:rPr lang="en-US" sz="2000" b="1" u="sng" dirty="0" smtClean="0">
                <a:effectLst/>
              </a:rPr>
              <a:t>JPSS PGRR Project Milestone</a:t>
            </a:r>
          </a:p>
          <a:p>
            <a:pPr lvl="1">
              <a:spcBef>
                <a:spcPts val="600"/>
              </a:spcBef>
            </a:pPr>
            <a:r>
              <a:rPr lang="en-US" sz="1800" dirty="0" smtClean="0">
                <a:effectLst/>
              </a:rPr>
              <a:t>Leads: </a:t>
            </a:r>
            <a:r>
              <a:rPr lang="en-US" sz="1800" dirty="0">
                <a:effectLst/>
              </a:rPr>
              <a:t>NASA </a:t>
            </a:r>
            <a:r>
              <a:rPr lang="en-US" sz="1800" dirty="0" err="1">
                <a:effectLst/>
              </a:rPr>
              <a:t>SPoRT</a:t>
            </a:r>
            <a:r>
              <a:rPr lang="en-US" sz="1800" dirty="0">
                <a:effectLst/>
              </a:rPr>
              <a:t> (POC: Kris White</a:t>
            </a:r>
            <a:r>
              <a:rPr lang="en-US" sz="1800" dirty="0" smtClean="0">
                <a:effectLst/>
              </a:rPr>
              <a:t>), NESDIS/STAR (POC: </a:t>
            </a:r>
            <a:r>
              <a:rPr lang="en-US" sz="1800" dirty="0" err="1" smtClean="0">
                <a:effectLst/>
              </a:rPr>
              <a:t>Huan</a:t>
            </a:r>
            <a:r>
              <a:rPr lang="en-US" sz="1800" dirty="0" smtClean="0">
                <a:effectLst/>
              </a:rPr>
              <a:t> </a:t>
            </a:r>
            <a:r>
              <a:rPr lang="en-US" sz="1800" dirty="0" err="1" smtClean="0">
                <a:effectLst/>
              </a:rPr>
              <a:t>Meng</a:t>
            </a:r>
            <a:r>
              <a:rPr lang="en-US" sz="1800" dirty="0" smtClean="0">
                <a:effectLst/>
              </a:rPr>
              <a:t>)</a:t>
            </a:r>
            <a:endParaRPr lang="en-US" sz="1800" dirty="0">
              <a:effectLst/>
            </a:endParaRPr>
          </a:p>
          <a:p>
            <a:pPr lvl="1">
              <a:spcBef>
                <a:spcPts val="600"/>
              </a:spcBef>
            </a:pPr>
            <a:r>
              <a:rPr lang="en-US" sz="1800" dirty="0" smtClean="0">
                <a:effectLst/>
              </a:rPr>
              <a:t>Support team: </a:t>
            </a:r>
            <a:r>
              <a:rPr lang="en-US" sz="1800" dirty="0">
                <a:effectLst/>
              </a:rPr>
              <a:t>Algorithm developers from NESDIS/STAR and CICS-MD </a:t>
            </a:r>
            <a:r>
              <a:rPr lang="en-US" sz="1800" dirty="0" smtClean="0">
                <a:effectLst/>
              </a:rPr>
              <a:t>(J</a:t>
            </a:r>
            <a:r>
              <a:rPr lang="en-US" sz="1800" dirty="0">
                <a:effectLst/>
              </a:rPr>
              <a:t>. Dong, C. </a:t>
            </a:r>
            <a:r>
              <a:rPr lang="en-US" sz="1800" dirty="0" err="1">
                <a:effectLst/>
              </a:rPr>
              <a:t>Kongoli</a:t>
            </a:r>
            <a:r>
              <a:rPr lang="en-US" sz="1800" dirty="0">
                <a:effectLst/>
              </a:rPr>
              <a:t>, and R. Ferraro</a:t>
            </a:r>
            <a:r>
              <a:rPr lang="en-US" sz="1800" dirty="0" smtClean="0">
                <a:effectLst/>
              </a:rPr>
              <a:t>)</a:t>
            </a:r>
          </a:p>
          <a:p>
            <a:pPr lvl="1">
              <a:spcBef>
                <a:spcPts val="600"/>
              </a:spcBef>
            </a:pPr>
            <a:r>
              <a:rPr lang="en-US" sz="1800" dirty="0" smtClean="0">
                <a:effectLst/>
              </a:rPr>
              <a:t>Assessment period: January 2, 2018 – March 31, 2018 </a:t>
            </a:r>
            <a:endParaRPr lang="en-US" sz="1800" dirty="0">
              <a:effectLst/>
            </a:endParaRPr>
          </a:p>
          <a:p>
            <a:pPr>
              <a:spcBef>
                <a:spcPts val="1200"/>
              </a:spcBef>
            </a:pPr>
            <a:r>
              <a:rPr lang="en-US" sz="2000" b="1" u="sng" dirty="0" smtClean="0">
                <a:effectLst/>
              </a:rPr>
              <a:t>Product</a:t>
            </a:r>
            <a:endParaRPr lang="en-US" sz="2000" b="1" u="sng" dirty="0">
              <a:effectLst/>
            </a:endParaRPr>
          </a:p>
          <a:p>
            <a:pPr lvl="1">
              <a:spcBef>
                <a:spcPts val="600"/>
              </a:spcBef>
            </a:pPr>
            <a:r>
              <a:rPr lang="en-US" sz="1800" dirty="0" smtClean="0">
                <a:effectLst/>
              </a:rPr>
              <a:t>Existing sensors: ATMS and AMSU/MHS snowfall rate (SFR)</a:t>
            </a:r>
          </a:p>
          <a:p>
            <a:pPr lvl="1">
              <a:spcBef>
                <a:spcPts val="600"/>
              </a:spcBef>
            </a:pPr>
            <a:r>
              <a:rPr lang="en-US" sz="1800" dirty="0" smtClean="0">
                <a:effectLst/>
              </a:rPr>
              <a:t>New sensors: SSMIS </a:t>
            </a:r>
            <a:r>
              <a:rPr lang="en-US" sz="1800" dirty="0">
                <a:effectLst/>
              </a:rPr>
              <a:t>(DMSP: F16, </a:t>
            </a:r>
            <a:r>
              <a:rPr lang="en-US" sz="1800" dirty="0" smtClean="0">
                <a:effectLst/>
              </a:rPr>
              <a:t>F17) </a:t>
            </a:r>
            <a:r>
              <a:rPr lang="en-US" sz="1800" dirty="0">
                <a:effectLst/>
              </a:rPr>
              <a:t>and GMI </a:t>
            </a:r>
            <a:r>
              <a:rPr lang="en-US" sz="1800" dirty="0" smtClean="0">
                <a:effectLst/>
              </a:rPr>
              <a:t>(NASA </a:t>
            </a:r>
            <a:r>
              <a:rPr lang="en-US" sz="1800" dirty="0">
                <a:effectLst/>
              </a:rPr>
              <a:t>GPM</a:t>
            </a:r>
            <a:r>
              <a:rPr lang="en-US" sz="1800" dirty="0" smtClean="0">
                <a:effectLst/>
              </a:rPr>
              <a:t>)</a:t>
            </a:r>
          </a:p>
          <a:p>
            <a:pPr lvl="2">
              <a:spcBef>
                <a:spcPts val="600"/>
              </a:spcBef>
            </a:pPr>
            <a:r>
              <a:rPr lang="en-US" sz="1700" dirty="0" smtClean="0">
                <a:effectLst/>
              </a:rPr>
              <a:t>Available for CONUS (NWS ABQ) throughout, AK after March 12</a:t>
            </a:r>
            <a:r>
              <a:rPr lang="en-US" sz="1700" baseline="30000" dirty="0" smtClean="0">
                <a:effectLst/>
              </a:rPr>
              <a:t>th</a:t>
            </a:r>
            <a:r>
              <a:rPr lang="en-US" sz="1700" dirty="0" smtClean="0">
                <a:effectLst/>
              </a:rPr>
              <a:t> </a:t>
            </a:r>
          </a:p>
          <a:p>
            <a:pPr lvl="1">
              <a:spcBef>
                <a:spcPts val="600"/>
              </a:spcBef>
            </a:pPr>
            <a:r>
              <a:rPr lang="en-US" sz="1800" dirty="0" smtClean="0">
                <a:effectLst/>
              </a:rPr>
              <a:t>SFR and merged SFR (utilizes MRMS derived precipitation)</a:t>
            </a:r>
            <a:endParaRPr lang="en-US" sz="1800" dirty="0">
              <a:effectLst/>
            </a:endParaRPr>
          </a:p>
          <a:p>
            <a:pPr lvl="1">
              <a:spcBef>
                <a:spcPts val="600"/>
              </a:spcBef>
            </a:pPr>
            <a:r>
              <a:rPr lang="en-US" sz="1800" dirty="0">
                <a:effectLst/>
              </a:rPr>
              <a:t>Improved snowfall detection </a:t>
            </a:r>
            <a:r>
              <a:rPr lang="en-US" sz="1800" dirty="0" smtClean="0">
                <a:effectLst/>
              </a:rPr>
              <a:t>and snowfall rate algorithms</a:t>
            </a:r>
            <a:endParaRPr lang="en-US" sz="1800" dirty="0">
              <a:effectLst/>
            </a:endParaRPr>
          </a:p>
          <a:p>
            <a:pPr>
              <a:spcBef>
                <a:spcPts val="1200"/>
              </a:spcBef>
            </a:pPr>
            <a:r>
              <a:rPr lang="en-US" sz="2000" b="1" u="sng" dirty="0" smtClean="0">
                <a:effectLst/>
              </a:rPr>
              <a:t>Goals:</a:t>
            </a:r>
            <a:r>
              <a:rPr lang="en-US" sz="2000" dirty="0" smtClean="0">
                <a:effectLst/>
              </a:rPr>
              <a:t> </a:t>
            </a:r>
            <a:r>
              <a:rPr lang="en-US" sz="2000" dirty="0">
                <a:effectLst/>
              </a:rPr>
              <a:t>Determine operational utility in the forecaster environment as it relates to:</a:t>
            </a:r>
          </a:p>
          <a:p>
            <a:pPr lvl="1">
              <a:spcBef>
                <a:spcPts val="600"/>
              </a:spcBef>
            </a:pPr>
            <a:r>
              <a:rPr lang="en-US" sz="1800" dirty="0" smtClean="0">
                <a:effectLst/>
              </a:rPr>
              <a:t>Temporal and spatial </a:t>
            </a:r>
            <a:r>
              <a:rPr lang="en-US" sz="1800" dirty="0">
                <a:effectLst/>
              </a:rPr>
              <a:t>resolution of data/imagery</a:t>
            </a:r>
          </a:p>
          <a:p>
            <a:pPr lvl="1">
              <a:spcBef>
                <a:spcPts val="600"/>
              </a:spcBef>
            </a:pPr>
            <a:r>
              <a:rPr lang="en-US" sz="1800" dirty="0" smtClean="0">
                <a:effectLst/>
              </a:rPr>
              <a:t>Sufficient accuracy </a:t>
            </a:r>
            <a:r>
              <a:rPr lang="en-US" sz="1800" dirty="0">
                <a:effectLst/>
              </a:rPr>
              <a:t>of snowfall </a:t>
            </a:r>
            <a:r>
              <a:rPr lang="en-US" sz="1800" dirty="0" smtClean="0">
                <a:effectLst/>
              </a:rPr>
              <a:t>detection and rates for operational purposes, especially with new measurements from SSMIS and GMI </a:t>
            </a:r>
          </a:p>
          <a:p>
            <a:pPr lvl="1">
              <a:spcBef>
                <a:spcPts val="600"/>
              </a:spcBef>
            </a:pPr>
            <a:r>
              <a:rPr lang="en-US" sz="1800" dirty="0" smtClean="0">
                <a:effectLst/>
              </a:rPr>
              <a:t>Filling radar </a:t>
            </a:r>
            <a:r>
              <a:rPr lang="en-US" sz="1800" dirty="0">
                <a:effectLst/>
              </a:rPr>
              <a:t>gaps</a:t>
            </a:r>
          </a:p>
          <a:p>
            <a:pPr lvl="1">
              <a:spcBef>
                <a:spcPts val="600"/>
              </a:spcBef>
            </a:pPr>
            <a:r>
              <a:rPr lang="en-US" sz="1800" dirty="0" smtClean="0">
                <a:effectLst/>
              </a:rPr>
              <a:t>Tracking </a:t>
            </a:r>
            <a:r>
              <a:rPr lang="en-US" sz="1800" dirty="0">
                <a:effectLst/>
              </a:rPr>
              <a:t>snowfall rate maxima </a:t>
            </a:r>
            <a:endParaRPr lang="en-US" sz="1800" dirty="0" smtClean="0">
              <a:effectLst/>
            </a:endParaRPr>
          </a:p>
          <a:p>
            <a:pPr lvl="1">
              <a:spcBef>
                <a:spcPts val="600"/>
              </a:spcBef>
            </a:pPr>
            <a:r>
              <a:rPr lang="en-US" sz="1800" dirty="0" smtClean="0">
                <a:effectLst/>
              </a:rPr>
              <a:t>Determine </a:t>
            </a:r>
            <a:r>
              <a:rPr lang="en-US" sz="1800" dirty="0">
                <a:effectLst/>
              </a:rPr>
              <a:t>areas where cloud seeding may be occurring ahead of falling </a:t>
            </a:r>
            <a:r>
              <a:rPr lang="en-US" sz="1800" dirty="0" smtClean="0">
                <a:effectLst/>
              </a:rPr>
              <a:t>precipitation</a:t>
            </a:r>
          </a:p>
          <a:p>
            <a:pPr>
              <a:spcBef>
                <a:spcPts val="600"/>
              </a:spcBef>
            </a:pPr>
            <a:r>
              <a:rPr lang="en-US" sz="2000" b="1" u="sng" dirty="0" smtClean="0">
                <a:effectLst/>
              </a:rPr>
              <a:t>Active Participating NWS Offices:</a:t>
            </a:r>
            <a:endParaRPr lang="en-US" sz="2200" b="1" u="sng" dirty="0" smtClean="0">
              <a:effectLst/>
            </a:endParaRPr>
          </a:p>
          <a:p>
            <a:pPr lvl="1">
              <a:spcBef>
                <a:spcPts val="600"/>
              </a:spcBef>
            </a:pPr>
            <a:r>
              <a:rPr lang="en-US" sz="1800" dirty="0" smtClean="0">
                <a:effectLst/>
              </a:rPr>
              <a:t>Albuquerque, NM</a:t>
            </a:r>
          </a:p>
          <a:p>
            <a:pPr lvl="1">
              <a:spcBef>
                <a:spcPts val="600"/>
              </a:spcBef>
            </a:pPr>
            <a:r>
              <a:rPr lang="en-US" sz="1800" dirty="0" smtClean="0">
                <a:effectLst/>
              </a:rPr>
              <a:t>Juneau, AK</a:t>
            </a:r>
          </a:p>
          <a:p>
            <a:pPr lvl="1">
              <a:spcBef>
                <a:spcPts val="600"/>
              </a:spcBef>
            </a:pPr>
            <a:r>
              <a:rPr lang="en-US" sz="1800" dirty="0" smtClean="0">
                <a:effectLst/>
              </a:rPr>
              <a:t>Anchorage, AK</a:t>
            </a:r>
            <a:endParaRPr lang="en-US" sz="1800" dirty="0">
              <a:effectLst/>
            </a:endParaRPr>
          </a:p>
        </p:txBody>
      </p:sp>
      <p:sp>
        <p:nvSpPr>
          <p:cNvPr id="2" name="Title 1"/>
          <p:cNvSpPr>
            <a:spLocks noGrp="1"/>
          </p:cNvSpPr>
          <p:nvPr>
            <p:ph type="title"/>
          </p:nvPr>
        </p:nvSpPr>
        <p:spPr>
          <a:xfrm>
            <a:off x="0" y="0"/>
            <a:ext cx="6553200" cy="838200"/>
          </a:xfrm>
        </p:spPr>
        <p:txBody>
          <a:bodyPr>
            <a:normAutofit/>
          </a:bodyPr>
          <a:lstStyle/>
          <a:p>
            <a:r>
              <a:rPr lang="en-US" sz="3200" dirty="0" smtClean="0">
                <a:solidFill>
                  <a:schemeClr val="tx1"/>
                </a:solidFill>
                <a:effectLst/>
              </a:rPr>
              <a:t>NESDIS SFR 2018 Assessment</a:t>
            </a:r>
            <a:endParaRPr lang="en-US" sz="3200" dirty="0">
              <a:solidFill>
                <a:schemeClr val="tx1"/>
              </a:solidFill>
              <a:effectLst/>
            </a:endParaRPr>
          </a:p>
        </p:txBody>
      </p:sp>
    </p:spTree>
    <p:extLst>
      <p:ext uri="{BB962C8B-B14F-4D97-AF65-F5344CB8AC3E}">
        <p14:creationId xmlns:p14="http://schemas.microsoft.com/office/powerpoint/2010/main" val="11145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left)">
                                      <p:cBhvr>
                                        <p:cTn id="13" dur="500"/>
                                        <p:tgtEl>
                                          <p:spTgt spid="3">
                                            <p:txEl>
                                              <p:pRg st="6" end="6"/>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left)">
                                      <p:cBhvr>
                                        <p:cTn id="16" dur="500"/>
                                        <p:tgtEl>
                                          <p:spTgt spid="3">
                                            <p:txEl>
                                              <p:pRg st="7" end="7"/>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left)">
                                      <p:cBhvr>
                                        <p:cTn id="19" dur="500"/>
                                        <p:tgtEl>
                                          <p:spTgt spid="3">
                                            <p:txEl>
                                              <p:pRg st="8" end="8"/>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wipe(left)">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wipe(left)">
                                      <p:cBhvr>
                                        <p:cTn id="27" dur="500"/>
                                        <p:tgtEl>
                                          <p:spTgt spid="3">
                                            <p:txEl>
                                              <p:pRg st="10" end="1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wipe(left)">
                                      <p:cBhvr>
                                        <p:cTn id="30" dur="500"/>
                                        <p:tgtEl>
                                          <p:spTgt spid="3">
                                            <p:txEl>
                                              <p:pRg st="11" end="11"/>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wipe(left)">
                                      <p:cBhvr>
                                        <p:cTn id="33" dur="500"/>
                                        <p:tgtEl>
                                          <p:spTgt spid="3">
                                            <p:txEl>
                                              <p:pRg st="12" end="1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13" end="13"/>
                                            </p:txEl>
                                          </p:spTgt>
                                        </p:tgtEl>
                                        <p:attrNameLst>
                                          <p:attrName>style.visibility</p:attrName>
                                        </p:attrNameLst>
                                      </p:cBhvr>
                                      <p:to>
                                        <p:strVal val="visible"/>
                                      </p:to>
                                    </p:set>
                                    <p:animEffect transition="in" filter="wipe(left)">
                                      <p:cBhvr>
                                        <p:cTn id="36" dur="500"/>
                                        <p:tgtEl>
                                          <p:spTgt spid="3">
                                            <p:txEl>
                                              <p:pRg st="13" end="13"/>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animEffect transition="in" filter="wipe(left)">
                                      <p:cBhvr>
                                        <p:cTn id="39" dur="500"/>
                                        <p:tgtEl>
                                          <p:spTgt spid="3">
                                            <p:txEl>
                                              <p:pRg st="14" end="14"/>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animEffect transition="in" filter="wipe(left)">
                                      <p:cBhvr>
                                        <p:cTn id="42" dur="500"/>
                                        <p:tgtEl>
                                          <p:spTgt spid="3">
                                            <p:txEl>
                                              <p:pRg st="15" end="1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animEffect transition="in" filter="wipe(left)">
                                      <p:cBhvr>
                                        <p:cTn id="47" dur="500"/>
                                        <p:tgtEl>
                                          <p:spTgt spid="3">
                                            <p:txEl>
                                              <p:pRg st="16" end="16"/>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3">
                                            <p:txEl>
                                              <p:pRg st="17" end="17"/>
                                            </p:txEl>
                                          </p:spTgt>
                                        </p:tgtEl>
                                        <p:attrNameLst>
                                          <p:attrName>style.visibility</p:attrName>
                                        </p:attrNameLst>
                                      </p:cBhvr>
                                      <p:to>
                                        <p:strVal val="visible"/>
                                      </p:to>
                                    </p:set>
                                    <p:animEffect transition="in" filter="wipe(left)">
                                      <p:cBhvr>
                                        <p:cTn id="50" dur="500"/>
                                        <p:tgtEl>
                                          <p:spTgt spid="3">
                                            <p:txEl>
                                              <p:pRg st="17" end="17"/>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3">
                                            <p:txEl>
                                              <p:pRg st="18" end="18"/>
                                            </p:txEl>
                                          </p:spTgt>
                                        </p:tgtEl>
                                        <p:attrNameLst>
                                          <p:attrName>style.visibility</p:attrName>
                                        </p:attrNameLst>
                                      </p:cBhvr>
                                      <p:to>
                                        <p:strVal val="visible"/>
                                      </p:to>
                                    </p:set>
                                    <p:animEffect transition="in" filter="wipe(left)">
                                      <p:cBhvr>
                                        <p:cTn id="53" dur="500"/>
                                        <p:tgtEl>
                                          <p:spTgt spid="3">
                                            <p:txEl>
                                              <p:pRg st="18" end="18"/>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3">
                                            <p:txEl>
                                              <p:pRg st="19" end="19"/>
                                            </p:txEl>
                                          </p:spTgt>
                                        </p:tgtEl>
                                        <p:attrNameLst>
                                          <p:attrName>style.visibility</p:attrName>
                                        </p:attrNameLst>
                                      </p:cBhvr>
                                      <p:to>
                                        <p:strVal val="visible"/>
                                      </p:to>
                                    </p:set>
                                    <p:animEffect transition="in" filter="wipe(left)">
                                      <p:cBhvr>
                                        <p:cTn id="56"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0"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1"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2"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3"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4"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5"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6" name="Text Box 4"/>
          <p:cNvSpPr txBox="1">
            <a:spLocks noChangeArrowheads="1"/>
          </p:cNvSpPr>
          <p:nvPr/>
        </p:nvSpPr>
        <p:spPr bwMode="auto">
          <a:xfrm>
            <a:off x="457200" y="1066800"/>
            <a:ext cx="8001000" cy="4001095"/>
          </a:xfrm>
          <a:prstGeom prst="rect">
            <a:avLst/>
          </a:prstGeom>
          <a:noFill/>
          <a:ln w="9525">
            <a:noFill/>
            <a:miter lim="800000"/>
            <a:headEnd/>
            <a:tailEnd/>
          </a:ln>
          <a:effectLst/>
        </p:spPr>
        <p:txBody>
          <a:bodyPr wrap="square">
            <a:spAutoFit/>
          </a:bodyPr>
          <a:lstStyle/>
          <a:p>
            <a:pPr marL="457200" indent="-457200" eaLnBrk="1" hangingPunct="1">
              <a:spcBef>
                <a:spcPts val="600"/>
              </a:spcBef>
              <a:spcAft>
                <a:spcPts val="600"/>
              </a:spcAft>
              <a:buClr>
                <a:schemeClr val="bg1"/>
              </a:buClr>
              <a:buSzPct val="150000"/>
              <a:buFont typeface="Arial" panose="020B0604020202020204" pitchFamily="34" charset="0"/>
              <a:buChar char="•"/>
              <a:defRPr/>
            </a:pPr>
            <a:r>
              <a:rPr lang="en-US" dirty="0" smtClean="0"/>
              <a:t>SFR </a:t>
            </a:r>
            <a:r>
              <a:rPr lang="en-US" dirty="0"/>
              <a:t>algorithm includes two main </a:t>
            </a:r>
            <a:r>
              <a:rPr lang="en-US" dirty="0" smtClean="0"/>
              <a:t>components</a:t>
            </a:r>
          </a:p>
          <a:p>
            <a:pPr marL="914400" lvl="1" indent="-457200" eaLnBrk="1" hangingPunct="1">
              <a:spcBef>
                <a:spcPts val="600"/>
              </a:spcBef>
              <a:spcAft>
                <a:spcPts val="600"/>
              </a:spcAft>
              <a:buClr>
                <a:srgbClr val="FF0000"/>
              </a:buClr>
              <a:buSzPct val="120000"/>
              <a:buFont typeface="Wingdings" panose="05000000000000000000" pitchFamily="2" charset="2"/>
              <a:buChar char="ü"/>
              <a:defRPr/>
            </a:pPr>
            <a:r>
              <a:rPr lang="en-US" sz="2000" dirty="0">
                <a:latin typeface="+mn-lt"/>
              </a:rPr>
              <a:t> Snowfall </a:t>
            </a:r>
            <a:r>
              <a:rPr lang="en-US" sz="2000" dirty="0" smtClean="0">
                <a:latin typeface="+mn-lt"/>
              </a:rPr>
              <a:t>detection (SD)</a:t>
            </a:r>
            <a:endParaRPr lang="en-US" sz="2000" dirty="0">
              <a:latin typeface="+mn-lt"/>
            </a:endParaRPr>
          </a:p>
          <a:p>
            <a:pPr marL="914400" lvl="1" indent="-457200" eaLnBrk="1" hangingPunct="1">
              <a:spcBef>
                <a:spcPts val="600"/>
              </a:spcBef>
              <a:spcAft>
                <a:spcPts val="600"/>
              </a:spcAft>
              <a:buClr>
                <a:srgbClr val="FF0000"/>
              </a:buClr>
              <a:buSzPct val="120000"/>
              <a:buFont typeface="Wingdings" panose="05000000000000000000" pitchFamily="2" charset="2"/>
              <a:buChar char="ü"/>
              <a:defRPr/>
            </a:pPr>
            <a:r>
              <a:rPr lang="en-US" sz="2000" dirty="0">
                <a:latin typeface="+mn-lt"/>
              </a:rPr>
              <a:t> Snowfall rate estimation</a:t>
            </a:r>
          </a:p>
          <a:p>
            <a:pPr marL="457200" indent="-457200" eaLnBrk="1" hangingPunct="1">
              <a:spcBef>
                <a:spcPts val="1200"/>
              </a:spcBef>
              <a:spcAft>
                <a:spcPts val="1200"/>
              </a:spcAft>
              <a:buClr>
                <a:schemeClr val="bg1"/>
              </a:buClr>
              <a:buSzPct val="150000"/>
              <a:buFont typeface="Arial" panose="020B0604020202020204" pitchFamily="34" charset="0"/>
              <a:buChar char="•"/>
              <a:defRPr/>
            </a:pPr>
            <a:r>
              <a:rPr lang="en-US" dirty="0"/>
              <a:t>Snowfall </a:t>
            </a:r>
            <a:r>
              <a:rPr lang="en-US" dirty="0" smtClean="0"/>
              <a:t>Detection: </a:t>
            </a:r>
            <a:r>
              <a:rPr lang="en-US" dirty="0"/>
              <a:t>Statistical </a:t>
            </a:r>
            <a:r>
              <a:rPr lang="en-US" dirty="0" smtClean="0"/>
              <a:t>algorithm (</a:t>
            </a:r>
            <a:r>
              <a:rPr lang="en-US" dirty="0" err="1" smtClean="0"/>
              <a:t>Kongoli</a:t>
            </a:r>
            <a:r>
              <a:rPr lang="en-US" dirty="0" smtClean="0"/>
              <a:t> </a:t>
            </a:r>
            <a:r>
              <a:rPr lang="en-US" dirty="0"/>
              <a:t>et al., 2015, 2017)</a:t>
            </a:r>
          </a:p>
          <a:p>
            <a:pPr marL="457200" indent="-457200" eaLnBrk="1" hangingPunct="1">
              <a:spcBef>
                <a:spcPts val="1200"/>
              </a:spcBef>
              <a:spcAft>
                <a:spcPts val="1200"/>
              </a:spcAft>
              <a:buClr>
                <a:schemeClr val="bg1"/>
              </a:buClr>
              <a:buSzPct val="150000"/>
              <a:buFont typeface="Arial" panose="020B0604020202020204" pitchFamily="34" charset="0"/>
              <a:buChar char="•"/>
              <a:defRPr/>
            </a:pPr>
            <a:r>
              <a:rPr lang="en-US" dirty="0" smtClean="0"/>
              <a:t>Snowfall Rate</a:t>
            </a:r>
            <a:r>
              <a:rPr lang="en-US" dirty="0"/>
              <a:t>: Physically-based algorithm (</a:t>
            </a:r>
            <a:r>
              <a:rPr lang="en-US" dirty="0" err="1"/>
              <a:t>Meng</a:t>
            </a:r>
            <a:r>
              <a:rPr lang="en-US" dirty="0"/>
              <a:t> et al., 2017; Ferraro et al., 2018)</a:t>
            </a:r>
          </a:p>
          <a:p>
            <a:pPr lvl="1" eaLnBrk="1" hangingPunct="1">
              <a:spcBef>
                <a:spcPts val="600"/>
              </a:spcBef>
              <a:spcAft>
                <a:spcPts val="1200"/>
              </a:spcAft>
              <a:buClr>
                <a:schemeClr val="bg1"/>
              </a:buClr>
              <a:buSzPct val="150000"/>
              <a:defRPr/>
            </a:pPr>
            <a:endParaRPr lang="en-US" dirty="0" smtClean="0"/>
          </a:p>
        </p:txBody>
      </p:sp>
      <p:sp>
        <p:nvSpPr>
          <p:cNvPr id="17" name="Rectangle 2"/>
          <p:cNvSpPr>
            <a:spLocks noGrp="1" noChangeArrowheads="1"/>
          </p:cNvSpPr>
          <p:nvPr>
            <p:ph type="title"/>
          </p:nvPr>
        </p:nvSpPr>
        <p:spPr>
          <a:xfrm>
            <a:off x="533400" y="228600"/>
            <a:ext cx="7848600" cy="685800"/>
          </a:xfrm>
        </p:spPr>
        <p:txBody>
          <a:bodyPr/>
          <a:lstStyle/>
          <a:p>
            <a:r>
              <a:rPr lang="en-US" altLang="en-US" dirty="0" smtClean="0">
                <a:solidFill>
                  <a:schemeClr val="tx1"/>
                </a:solidFill>
                <a:effectLst/>
              </a:rPr>
              <a:t>Algorithm Overview</a:t>
            </a:r>
            <a:endParaRPr lang="en-US" altLang="en-US" dirty="0">
              <a:solidFill>
                <a:schemeClr val="tx1"/>
              </a:solidFill>
              <a:effectLst/>
            </a:endParaRPr>
          </a:p>
        </p:txBody>
      </p:sp>
      <p:sp>
        <p:nvSpPr>
          <p:cNvPr id="1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3</a:t>
            </a:fld>
            <a:endParaRPr lang="en-US" dirty="0"/>
          </a:p>
        </p:txBody>
      </p:sp>
    </p:spTree>
    <p:extLst>
      <p:ext uri="{BB962C8B-B14F-4D97-AF65-F5344CB8AC3E}">
        <p14:creationId xmlns:p14="http://schemas.microsoft.com/office/powerpoint/2010/main" val="233547231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r>
              <a:rPr lang="en-US" dirty="0" smtClean="0"/>
              <a:t>Quick Guides</a:t>
            </a:r>
          </a:p>
          <a:p>
            <a:pPr lvl="1"/>
            <a:r>
              <a:rPr lang="en-US" dirty="0" smtClean="0"/>
              <a:t>Available for both CONUS and Alaska</a:t>
            </a:r>
          </a:p>
          <a:p>
            <a:pPr lvl="1"/>
            <a:r>
              <a:rPr lang="en-US" dirty="0" smtClean="0"/>
              <a:t>Separate QG to address the merged SFR product</a:t>
            </a:r>
          </a:p>
          <a:p>
            <a:r>
              <a:rPr lang="en-US" dirty="0" smtClean="0"/>
              <a:t>PowerPoint training file</a:t>
            </a:r>
          </a:p>
        </p:txBody>
      </p:sp>
      <p:sp>
        <p:nvSpPr>
          <p:cNvPr id="5" name="Slide Number Placeholder 4"/>
          <p:cNvSpPr>
            <a:spLocks noGrp="1"/>
          </p:cNvSpPr>
          <p:nvPr>
            <p:ph type="sldNum" sz="quarter" idx="10"/>
          </p:nvPr>
        </p:nvSpPr>
        <p:spPr>
          <a:xfrm>
            <a:off x="6591300" y="5772151"/>
            <a:ext cx="2133600" cy="476250"/>
          </a:xfrm>
        </p:spPr>
        <p:txBody>
          <a:bodyPr/>
          <a:lstStyle/>
          <a:p>
            <a:pPr>
              <a:defRPr/>
            </a:pPr>
            <a:fld id="{2CB0AB74-D146-410F-A4F7-070E32055A2E}" type="slidenum">
              <a:rPr lang="en-US" smtClean="0"/>
              <a:pPr>
                <a:defRPr/>
              </a:pPr>
              <a:t>30</a:t>
            </a:fld>
            <a:endParaRPr lang="en-US"/>
          </a:p>
        </p:txBody>
      </p:sp>
      <p:pic>
        <p:nvPicPr>
          <p:cNvPr id="6" name="Picture 5"/>
          <p:cNvPicPr>
            <a:picLocks noChangeAspect="1"/>
          </p:cNvPicPr>
          <p:nvPr/>
        </p:nvPicPr>
        <p:blipFill rotWithShape="1">
          <a:blip r:embed="rId2"/>
          <a:srcRect l="61667" t="7778" r="12500" b="7778"/>
          <a:stretch/>
        </p:blipFill>
        <p:spPr>
          <a:xfrm>
            <a:off x="4914900" y="1338264"/>
            <a:ext cx="2362200" cy="2895600"/>
          </a:xfrm>
          <a:prstGeom prst="rect">
            <a:avLst/>
          </a:prstGeom>
        </p:spPr>
      </p:pic>
      <p:pic>
        <p:nvPicPr>
          <p:cNvPr id="7" name="Picture 6"/>
          <p:cNvPicPr>
            <a:picLocks noChangeAspect="1"/>
          </p:cNvPicPr>
          <p:nvPr/>
        </p:nvPicPr>
        <p:blipFill rotWithShape="1">
          <a:blip r:embed="rId3"/>
          <a:srcRect l="61667" t="7778" r="12500" b="7778"/>
          <a:stretch/>
        </p:blipFill>
        <p:spPr>
          <a:xfrm>
            <a:off x="6477000" y="2762251"/>
            <a:ext cx="2362200" cy="2895600"/>
          </a:xfrm>
          <a:prstGeom prst="rect">
            <a:avLst/>
          </a:prstGeom>
        </p:spPr>
      </p:pic>
      <p:pic>
        <p:nvPicPr>
          <p:cNvPr id="10" name="Picture 9"/>
          <p:cNvPicPr>
            <a:picLocks noChangeAspect="1"/>
          </p:cNvPicPr>
          <p:nvPr/>
        </p:nvPicPr>
        <p:blipFill rotWithShape="1">
          <a:blip r:embed="rId4"/>
          <a:srcRect l="61667" t="7778" r="12500" b="7778"/>
          <a:stretch/>
        </p:blipFill>
        <p:spPr>
          <a:xfrm>
            <a:off x="4876800" y="1295400"/>
            <a:ext cx="3962400" cy="4857135"/>
          </a:xfrm>
          <a:prstGeom prst="rect">
            <a:avLst/>
          </a:prstGeom>
        </p:spPr>
      </p:pic>
      <p:pic>
        <p:nvPicPr>
          <p:cNvPr id="11" name="Picture 10"/>
          <p:cNvPicPr>
            <a:picLocks noChangeAspect="1"/>
          </p:cNvPicPr>
          <p:nvPr/>
        </p:nvPicPr>
        <p:blipFill rotWithShape="1">
          <a:blip r:embed="rId5"/>
          <a:srcRect l="50000"/>
          <a:stretch/>
        </p:blipFill>
        <p:spPr>
          <a:xfrm>
            <a:off x="4805362" y="1295400"/>
            <a:ext cx="4105275" cy="3078957"/>
          </a:xfrm>
          <a:prstGeom prst="rect">
            <a:avLst/>
          </a:prstGeom>
        </p:spPr>
      </p:pic>
      <p:sp>
        <p:nvSpPr>
          <p:cNvPr id="13" name="Title 1"/>
          <p:cNvSpPr>
            <a:spLocks noGrp="1"/>
          </p:cNvSpPr>
          <p:nvPr>
            <p:ph type="title"/>
          </p:nvPr>
        </p:nvSpPr>
        <p:spPr>
          <a:xfrm>
            <a:off x="0" y="0"/>
            <a:ext cx="6553200" cy="838200"/>
          </a:xfrm>
        </p:spPr>
        <p:txBody>
          <a:bodyPr>
            <a:normAutofit/>
          </a:bodyPr>
          <a:lstStyle/>
          <a:p>
            <a:r>
              <a:rPr lang="en-US" sz="3200" dirty="0" smtClean="0">
                <a:solidFill>
                  <a:schemeClr val="tx1"/>
                </a:solidFill>
                <a:effectLst/>
              </a:rPr>
              <a:t>Training</a:t>
            </a:r>
            <a:endParaRPr lang="en-US" sz="3200" dirty="0">
              <a:solidFill>
                <a:schemeClr val="tx1"/>
              </a:solidFill>
              <a:effectLst/>
            </a:endParaRPr>
          </a:p>
        </p:txBody>
      </p:sp>
    </p:spTree>
    <p:extLst>
      <p:ext uri="{BB962C8B-B14F-4D97-AF65-F5344CB8AC3E}">
        <p14:creationId xmlns:p14="http://schemas.microsoft.com/office/powerpoint/2010/main" val="37748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r>
              <a:rPr lang="en-US" dirty="0" smtClean="0"/>
              <a:t>Data need to be accessible via standard platforms (i.e., AWIPS) </a:t>
            </a:r>
          </a:p>
          <a:p>
            <a:r>
              <a:rPr lang="en-US" dirty="0" smtClean="0"/>
              <a:t>Ingest instructions for SFR data were created and provided to WFOs</a:t>
            </a:r>
          </a:p>
          <a:p>
            <a:r>
              <a:rPr lang="en-US" dirty="0" smtClean="0"/>
              <a:t>Data ingest via Local Data Manager </a:t>
            </a:r>
          </a:p>
        </p:txBody>
      </p:sp>
      <p:sp>
        <p:nvSpPr>
          <p:cNvPr id="13" name="Title 1"/>
          <p:cNvSpPr>
            <a:spLocks noGrp="1"/>
          </p:cNvSpPr>
          <p:nvPr>
            <p:ph type="title"/>
          </p:nvPr>
        </p:nvSpPr>
        <p:spPr>
          <a:xfrm>
            <a:off x="0" y="0"/>
            <a:ext cx="6553200" cy="838200"/>
          </a:xfrm>
        </p:spPr>
        <p:txBody>
          <a:bodyPr>
            <a:normAutofit/>
          </a:bodyPr>
          <a:lstStyle/>
          <a:p>
            <a:r>
              <a:rPr lang="en-US" sz="3200" dirty="0" smtClean="0">
                <a:solidFill>
                  <a:schemeClr val="tx1"/>
                </a:solidFill>
                <a:effectLst/>
              </a:rPr>
              <a:t>Getting Data into AWIPS</a:t>
            </a:r>
            <a:endParaRPr lang="en-US" sz="3200" dirty="0">
              <a:solidFill>
                <a:schemeClr val="tx1"/>
              </a:solidFill>
              <a:effectLst/>
            </a:endParaRPr>
          </a:p>
        </p:txBody>
      </p:sp>
      <p:pic>
        <p:nvPicPr>
          <p:cNvPr id="2" name="Picture 1"/>
          <p:cNvPicPr>
            <a:picLocks noChangeAspect="1"/>
          </p:cNvPicPr>
          <p:nvPr/>
        </p:nvPicPr>
        <p:blipFill rotWithShape="1">
          <a:blip r:embed="rId2"/>
          <a:srcRect l="66667" t="14445" r="8333" b="5556"/>
          <a:stretch/>
        </p:blipFill>
        <p:spPr>
          <a:xfrm>
            <a:off x="5042792" y="1405848"/>
            <a:ext cx="3667125" cy="4400550"/>
          </a:xfrm>
          <a:prstGeom prst="rect">
            <a:avLst/>
          </a:prstGeom>
        </p:spPr>
      </p:pic>
    </p:spTree>
    <p:extLst>
      <p:ext uri="{BB962C8B-B14F-4D97-AF65-F5344CB8AC3E}">
        <p14:creationId xmlns:p14="http://schemas.microsoft.com/office/powerpoint/2010/main" val="14269549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600" y="1371600"/>
            <a:ext cx="7508294" cy="4267200"/>
          </a:xfrm>
        </p:spPr>
      </p:pic>
      <p:sp>
        <p:nvSpPr>
          <p:cNvPr id="8" name="Title 1"/>
          <p:cNvSpPr>
            <a:spLocks noGrp="1"/>
          </p:cNvSpPr>
          <p:nvPr>
            <p:ph type="title"/>
          </p:nvPr>
        </p:nvSpPr>
        <p:spPr>
          <a:xfrm>
            <a:off x="0" y="0"/>
            <a:ext cx="6553200" cy="838200"/>
          </a:xfrm>
        </p:spPr>
        <p:txBody>
          <a:bodyPr>
            <a:normAutofit/>
          </a:bodyPr>
          <a:lstStyle/>
          <a:p>
            <a:r>
              <a:rPr lang="en-US" sz="3200" dirty="0" smtClean="0">
                <a:solidFill>
                  <a:schemeClr val="tx1"/>
                </a:solidFill>
              </a:rPr>
              <a:t>SFR Data in AWIPS</a:t>
            </a:r>
            <a:endParaRPr lang="en-US" sz="3200" dirty="0">
              <a:solidFill>
                <a:schemeClr val="tx1"/>
              </a:solidFill>
              <a:effectLs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21" y="1094942"/>
            <a:ext cx="7552129" cy="4848657"/>
          </a:xfrm>
          <a:prstGeom prst="rect">
            <a:avLst/>
          </a:prstGeom>
        </p:spPr>
      </p:pic>
      <p:sp>
        <p:nvSpPr>
          <p:cNvPr id="2" name="TextBox 1"/>
          <p:cNvSpPr txBox="1"/>
          <p:nvPr/>
        </p:nvSpPr>
        <p:spPr>
          <a:xfrm>
            <a:off x="609600" y="5238690"/>
            <a:ext cx="3078343" cy="400110"/>
          </a:xfrm>
          <a:prstGeom prst="rect">
            <a:avLst/>
          </a:prstGeom>
          <a:noFill/>
        </p:spPr>
        <p:txBody>
          <a:bodyPr wrap="none" rtlCol="0">
            <a:spAutoFit/>
          </a:bodyPr>
          <a:lstStyle/>
          <a:p>
            <a:r>
              <a:rPr lang="en-US" sz="2000" dirty="0" smtClean="0">
                <a:solidFill>
                  <a:srgbClr val="FFFFFF"/>
                </a:solidFill>
              </a:rPr>
              <a:t>Example: SFR data in AK</a:t>
            </a:r>
            <a:endParaRPr lang="en-US" sz="2000" dirty="0">
              <a:solidFill>
                <a:srgbClr val="FFFFFF"/>
              </a:solidFill>
            </a:endParaRPr>
          </a:p>
        </p:txBody>
      </p:sp>
      <p:sp>
        <p:nvSpPr>
          <p:cNvPr id="7" name="TextBox 6"/>
          <p:cNvSpPr txBox="1"/>
          <p:nvPr/>
        </p:nvSpPr>
        <p:spPr>
          <a:xfrm>
            <a:off x="609600" y="5543490"/>
            <a:ext cx="4616970" cy="400110"/>
          </a:xfrm>
          <a:prstGeom prst="rect">
            <a:avLst/>
          </a:prstGeom>
          <a:noFill/>
        </p:spPr>
        <p:txBody>
          <a:bodyPr wrap="none" rtlCol="0">
            <a:spAutoFit/>
          </a:bodyPr>
          <a:lstStyle/>
          <a:p>
            <a:r>
              <a:rPr lang="en-US" sz="2000" dirty="0" smtClean="0">
                <a:solidFill>
                  <a:srgbClr val="FFFFFF"/>
                </a:solidFill>
              </a:rPr>
              <a:t>Example: merged SFR data in CONUS</a:t>
            </a:r>
            <a:endParaRPr lang="en-US" sz="2000" dirty="0">
              <a:solidFill>
                <a:srgbClr val="FFFFFF"/>
              </a:solidFill>
            </a:endParaRPr>
          </a:p>
        </p:txBody>
      </p:sp>
    </p:spTree>
    <p:extLst>
      <p:ext uri="{BB962C8B-B14F-4D97-AF65-F5344CB8AC3E}">
        <p14:creationId xmlns:p14="http://schemas.microsoft.com/office/powerpoint/2010/main" val="298194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r>
              <a:rPr lang="en-US" sz="2000" dirty="0" smtClean="0"/>
              <a:t>Feedback primarily obtained via survey</a:t>
            </a:r>
          </a:p>
          <a:p>
            <a:pPr lvl="1"/>
            <a:r>
              <a:rPr lang="en-US" sz="1800" dirty="0" smtClean="0"/>
              <a:t>Office, name and contact, date/time of product use, training, product(s) used</a:t>
            </a:r>
          </a:p>
          <a:p>
            <a:pPr lvl="1"/>
            <a:r>
              <a:rPr lang="en-US" sz="1800" dirty="0" smtClean="0"/>
              <a:t>Product impact and forecaster </a:t>
            </a:r>
            <a:r>
              <a:rPr lang="en-US" sz="1800" dirty="0"/>
              <a:t>c</a:t>
            </a:r>
            <a:r>
              <a:rPr lang="en-US" sz="1800" dirty="0" smtClean="0"/>
              <a:t>onfidence</a:t>
            </a:r>
          </a:p>
          <a:p>
            <a:pPr lvl="1"/>
            <a:r>
              <a:rPr lang="en-US" sz="1800" dirty="0" smtClean="0"/>
              <a:t>Overall product utility</a:t>
            </a:r>
          </a:p>
          <a:p>
            <a:pPr lvl="1"/>
            <a:r>
              <a:rPr lang="en-US" sz="1800" dirty="0" smtClean="0"/>
              <a:t>Used for which operational challenges?</a:t>
            </a:r>
          </a:p>
          <a:p>
            <a:pPr lvl="1"/>
            <a:r>
              <a:rPr lang="en-US" sz="1800" dirty="0" smtClean="0"/>
              <a:t>Product issues/problems</a:t>
            </a:r>
          </a:p>
          <a:p>
            <a:pPr lvl="1"/>
            <a:r>
              <a:rPr lang="en-US" sz="1800" dirty="0" smtClean="0"/>
              <a:t>Comments</a:t>
            </a:r>
          </a:p>
          <a:p>
            <a:r>
              <a:rPr lang="en-US" sz="2000" dirty="0" smtClean="0"/>
              <a:t>Email</a:t>
            </a:r>
          </a:p>
          <a:p>
            <a:r>
              <a:rPr lang="en-US" sz="2000" dirty="0" smtClean="0"/>
              <a:t>Webinar</a:t>
            </a:r>
          </a:p>
          <a:p>
            <a:endParaRPr lang="en-US" sz="2000" dirty="0" smtClean="0"/>
          </a:p>
        </p:txBody>
      </p:sp>
      <p:sp>
        <p:nvSpPr>
          <p:cNvPr id="13" name="Title 1"/>
          <p:cNvSpPr>
            <a:spLocks noGrp="1"/>
          </p:cNvSpPr>
          <p:nvPr>
            <p:ph type="title"/>
          </p:nvPr>
        </p:nvSpPr>
        <p:spPr>
          <a:xfrm>
            <a:off x="0" y="0"/>
            <a:ext cx="6553200" cy="838200"/>
          </a:xfrm>
        </p:spPr>
        <p:txBody>
          <a:bodyPr>
            <a:normAutofit/>
          </a:bodyPr>
          <a:lstStyle/>
          <a:p>
            <a:r>
              <a:rPr lang="en-US" sz="3200" dirty="0" smtClean="0">
                <a:solidFill>
                  <a:schemeClr val="tx1"/>
                </a:solidFill>
              </a:rPr>
              <a:t>Feedback Methodology</a:t>
            </a:r>
            <a:endParaRPr lang="en-US" sz="3200" dirty="0">
              <a:solidFill>
                <a:schemeClr val="tx1"/>
              </a:solidFill>
              <a:effectLst/>
            </a:endParaRPr>
          </a:p>
        </p:txBody>
      </p:sp>
      <p:pic>
        <p:nvPicPr>
          <p:cNvPr id="4" name="Picture 3"/>
          <p:cNvPicPr>
            <a:picLocks noChangeAspect="1"/>
          </p:cNvPicPr>
          <p:nvPr/>
        </p:nvPicPr>
        <p:blipFill rotWithShape="1">
          <a:blip r:embed="rId2"/>
          <a:srcRect l="65000" t="7778" r="15833" b="3333"/>
          <a:stretch/>
        </p:blipFill>
        <p:spPr>
          <a:xfrm>
            <a:off x="5638800" y="1127519"/>
            <a:ext cx="2819400" cy="4903305"/>
          </a:xfrm>
          <a:prstGeom prst="rect">
            <a:avLst/>
          </a:prstGeom>
        </p:spPr>
      </p:pic>
    </p:spTree>
    <p:extLst>
      <p:ext uri="{BB962C8B-B14F-4D97-AF65-F5344CB8AC3E}">
        <p14:creationId xmlns:p14="http://schemas.microsoft.com/office/powerpoint/2010/main" val="3945054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752600"/>
            <a:ext cx="4114800" cy="4495800"/>
          </a:xfrm>
        </p:spPr>
        <p:txBody>
          <a:bodyPr/>
          <a:lstStyle/>
          <a:p>
            <a:r>
              <a:rPr lang="en-US" sz="2000" dirty="0" smtClean="0"/>
              <a:t>Web portal </a:t>
            </a:r>
          </a:p>
          <a:p>
            <a:pPr lvl="1"/>
            <a:r>
              <a:rPr lang="en-US" sz="1800" dirty="0" smtClean="0"/>
              <a:t>Survey access</a:t>
            </a:r>
          </a:p>
          <a:p>
            <a:pPr lvl="1"/>
            <a:r>
              <a:rPr lang="en-US" sz="1800" dirty="0" smtClean="0"/>
              <a:t>Training</a:t>
            </a:r>
          </a:p>
          <a:p>
            <a:pPr lvl="1"/>
            <a:r>
              <a:rPr lang="en-US" sz="1800" dirty="0" err="1" smtClean="0"/>
              <a:t>SPoRT</a:t>
            </a:r>
            <a:r>
              <a:rPr lang="en-US" sz="1800" dirty="0" smtClean="0"/>
              <a:t> social media</a:t>
            </a:r>
          </a:p>
          <a:p>
            <a:pPr lvl="1"/>
            <a:r>
              <a:rPr lang="en-US" sz="1800" dirty="0" err="1" smtClean="0"/>
              <a:t>SPoRT</a:t>
            </a:r>
            <a:r>
              <a:rPr lang="en-US" sz="1800" dirty="0" smtClean="0"/>
              <a:t> NWS Chat Room</a:t>
            </a:r>
          </a:p>
        </p:txBody>
      </p:sp>
      <p:sp>
        <p:nvSpPr>
          <p:cNvPr id="13" name="Title 1"/>
          <p:cNvSpPr>
            <a:spLocks noGrp="1"/>
          </p:cNvSpPr>
          <p:nvPr>
            <p:ph type="title"/>
          </p:nvPr>
        </p:nvSpPr>
        <p:spPr>
          <a:xfrm>
            <a:off x="0" y="0"/>
            <a:ext cx="6553200" cy="838200"/>
          </a:xfrm>
        </p:spPr>
        <p:txBody>
          <a:bodyPr>
            <a:normAutofit/>
          </a:bodyPr>
          <a:lstStyle/>
          <a:p>
            <a:r>
              <a:rPr lang="en-US" sz="3200" dirty="0" smtClean="0">
                <a:solidFill>
                  <a:schemeClr val="tx1"/>
                </a:solidFill>
              </a:rPr>
              <a:t>SFR Assessment Web Portal</a:t>
            </a:r>
            <a:endParaRPr lang="en-US" sz="3200" dirty="0">
              <a:solidFill>
                <a:schemeClr val="tx1"/>
              </a:solidFill>
              <a:effectLst/>
            </a:endParaRPr>
          </a:p>
        </p:txBody>
      </p:sp>
      <p:pic>
        <p:nvPicPr>
          <p:cNvPr id="2" name="Picture 1"/>
          <p:cNvPicPr>
            <a:picLocks noChangeAspect="1"/>
          </p:cNvPicPr>
          <p:nvPr/>
        </p:nvPicPr>
        <p:blipFill rotWithShape="1">
          <a:blip r:embed="rId2"/>
          <a:srcRect l="50000" t="7778"/>
          <a:stretch/>
        </p:blipFill>
        <p:spPr>
          <a:xfrm>
            <a:off x="4267200" y="1752600"/>
            <a:ext cx="4572000" cy="3162300"/>
          </a:xfrm>
          <a:prstGeom prst="rect">
            <a:avLst/>
          </a:prstGeom>
        </p:spPr>
      </p:pic>
    </p:spTree>
    <p:extLst>
      <p:ext uri="{BB962C8B-B14F-4D97-AF65-F5344CB8AC3E}">
        <p14:creationId xmlns:p14="http://schemas.microsoft.com/office/powerpoint/2010/main" val="267657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r>
              <a:rPr lang="en-US" dirty="0" smtClean="0"/>
              <a:t>15 survey responses received from the three different offices during the Jan-Mar period</a:t>
            </a:r>
          </a:p>
          <a:p>
            <a:r>
              <a:rPr lang="en-US" dirty="0" smtClean="0"/>
              <a:t>8 email discussions</a:t>
            </a:r>
          </a:p>
          <a:p>
            <a:r>
              <a:rPr lang="en-US" dirty="0" smtClean="0"/>
              <a:t>1 webinar</a:t>
            </a:r>
          </a:p>
          <a:p>
            <a:pPr lvl="1"/>
            <a:r>
              <a:rPr lang="en-US" dirty="0" smtClean="0"/>
              <a:t>Hosted by NWS Albuquerque</a:t>
            </a:r>
          </a:p>
          <a:p>
            <a:endParaRPr lang="en-US" dirty="0"/>
          </a:p>
        </p:txBody>
      </p:sp>
      <p:sp>
        <p:nvSpPr>
          <p:cNvPr id="7" name="Title 1"/>
          <p:cNvSpPr txBox="1">
            <a:spLocks/>
          </p:cNvSpPr>
          <p:nvPr/>
        </p:nvSpPr>
        <p:spPr bwMode="auto">
          <a:xfrm>
            <a:off x="0" y="0"/>
            <a:ext cx="65532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Assessment Results</a:t>
            </a:r>
            <a:endParaRPr lang="en-US" sz="3200" kern="0" dirty="0">
              <a:solidFill>
                <a:schemeClr val="tx1"/>
              </a:solidFill>
            </a:endParaRPr>
          </a:p>
        </p:txBody>
      </p:sp>
      <p:sp>
        <p:nvSpPr>
          <p:cNvPr id="8" name="AutoShape 2" descr="Forms response chart. Question title: Regarding the training of products being evaluated, check all that apply for this particular event. Number of responses: 15 responses."/>
          <p:cNvSpPr>
            <a:spLocks noGrp="1" noChangeAspect="1" noChangeArrowheads="1"/>
          </p:cNvSpPr>
          <p:nvPr>
            <p:ph sz="half" idx="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35548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295400"/>
            <a:ext cx="2514599" cy="4953000"/>
          </a:xfrm>
        </p:spPr>
        <p:txBody>
          <a:bodyPr/>
          <a:lstStyle/>
          <a:p>
            <a:r>
              <a:rPr lang="en-US" dirty="0" smtClean="0"/>
              <a:t>Training</a:t>
            </a:r>
          </a:p>
          <a:p>
            <a:r>
              <a:rPr lang="en-US" dirty="0" smtClean="0"/>
              <a:t>Product usage</a:t>
            </a:r>
          </a:p>
          <a:p>
            <a:r>
              <a:rPr lang="en-US" dirty="0" smtClean="0"/>
              <a:t>Goals</a:t>
            </a:r>
          </a:p>
          <a:p>
            <a:pPr lvl="1"/>
            <a:r>
              <a:rPr lang="en-US" dirty="0" smtClean="0"/>
              <a:t>Data resolution</a:t>
            </a:r>
          </a:p>
          <a:p>
            <a:pPr lvl="1"/>
            <a:r>
              <a:rPr lang="en-US" dirty="0" smtClean="0"/>
              <a:t>Data accuracy</a:t>
            </a:r>
          </a:p>
          <a:p>
            <a:pPr lvl="1"/>
            <a:r>
              <a:rPr lang="en-US" dirty="0" smtClean="0"/>
              <a:t>Assessing utility</a:t>
            </a:r>
          </a:p>
          <a:p>
            <a:pPr lvl="1"/>
            <a:endParaRPr lang="en-US" dirty="0" smtClean="0"/>
          </a:p>
          <a:p>
            <a:pPr lvl="1"/>
            <a:endParaRPr lang="en-US" dirty="0" smtClean="0"/>
          </a:p>
          <a:p>
            <a:endParaRPr lang="en-US" dirty="0" smtClean="0"/>
          </a:p>
          <a:p>
            <a:endParaRPr lang="en-US" dirty="0"/>
          </a:p>
        </p:txBody>
      </p:sp>
      <p:sp>
        <p:nvSpPr>
          <p:cNvPr id="7" name="Title 1"/>
          <p:cNvSpPr txBox="1">
            <a:spLocks/>
          </p:cNvSpPr>
          <p:nvPr/>
        </p:nvSpPr>
        <p:spPr bwMode="auto">
          <a:xfrm>
            <a:off x="0" y="0"/>
            <a:ext cx="65532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Assessment Results</a:t>
            </a:r>
            <a:endParaRPr lang="en-US" sz="3200" kern="0" dirty="0">
              <a:solidFill>
                <a:schemeClr val="tx1"/>
              </a:solidFill>
            </a:endParaRPr>
          </a:p>
        </p:txBody>
      </p:sp>
      <p:pic>
        <p:nvPicPr>
          <p:cNvPr id="2050" name="Picture 2" descr="Forms response chart. Question title: Regarding the training of products being evaluated, check all that apply for this particular event. Number of responses: 15 respons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49656" y="1435539"/>
            <a:ext cx="5489543" cy="30602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rms response chart. Question title: Click all of the Snowfall Rate (SFR) or Merged Snowfall Rate (MSFR) data used for this event. Number of responses: 15 respon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55" y="1434324"/>
            <a:ext cx="5489543" cy="30614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rms response chart. Question title: What were the reasons the SFR Product was not &quot;Useful&quot; or &quot;Very Useful&quot;? (check all that apply). Number of responses: 12 respon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55" y="1434324"/>
            <a:ext cx="5489543" cy="3211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2971800" y="1434324"/>
            <a:ext cx="377854" cy="3211032"/>
          </a:xfrm>
          <a:prstGeom prst="rect">
            <a:avLst/>
          </a:prstGeom>
          <a:solidFill>
            <a:srgbClr val="FFFFFF"/>
          </a:solid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extBox 1"/>
          <p:cNvSpPr txBox="1"/>
          <p:nvPr/>
        </p:nvSpPr>
        <p:spPr>
          <a:xfrm>
            <a:off x="2887897" y="2514600"/>
            <a:ext cx="4046303" cy="200055"/>
          </a:xfrm>
          <a:prstGeom prst="rect">
            <a:avLst/>
          </a:prstGeom>
          <a:noFill/>
          <a:ln w="12700">
            <a:solidFill>
              <a:srgbClr val="FF0000"/>
            </a:solidFill>
          </a:ln>
        </p:spPr>
        <p:txBody>
          <a:bodyPr wrap="square" rtlCol="0">
            <a:spAutoFit/>
          </a:bodyPr>
          <a:lstStyle/>
          <a:p>
            <a:r>
              <a:rPr lang="en-US" sz="700" dirty="0" smtClean="0"/>
              <a:t>Data quality poor or not sufficient resolution</a:t>
            </a:r>
            <a:endParaRPr lang="en-US" sz="700" dirty="0"/>
          </a:p>
        </p:txBody>
      </p:sp>
      <p:pic>
        <p:nvPicPr>
          <p:cNvPr id="2058" name="Picture 10" descr="Forms response chart. Question title: Rate your confidence level in the SFR values.. Number of responses: 15 respon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799" y="2106446"/>
            <a:ext cx="5943600" cy="281655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orms response chart. Question title: Overall, what was the utility of the SFR Product?. Number of responses: 15 respons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799" y="2106446"/>
            <a:ext cx="5943600" cy="281655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orms response chart. Question title: For which forecast challenges did you find the product useful? (check all that apply). Number of responses: 8 respon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799" y="2106446"/>
            <a:ext cx="5943600" cy="33147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2894523" y="2790461"/>
            <a:ext cx="5258877" cy="19360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700" dirty="0" smtClean="0"/>
              <a:t>Was not available over water or coastline</a:t>
            </a:r>
            <a:endParaRPr kumimoji="0" lang="en-US" sz="700" b="0" i="0" u="none" strike="noStrike" cap="none" normalizeH="0" baseline="0" dirty="0" smtClean="0">
              <a:ln>
                <a:noFill/>
              </a:ln>
              <a:solidFill>
                <a:schemeClr val="tx1"/>
              </a:solidFill>
              <a:effectLst/>
              <a:latin typeface="Arial" charset="0"/>
            </a:endParaRPr>
          </a:p>
        </p:txBody>
      </p:sp>
      <p:sp>
        <p:nvSpPr>
          <p:cNvPr id="14" name="Rectangle 13"/>
          <p:cNvSpPr/>
          <p:nvPr/>
        </p:nvSpPr>
        <p:spPr bwMode="auto">
          <a:xfrm>
            <a:off x="2887896" y="3581400"/>
            <a:ext cx="5265504" cy="206222"/>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700" dirty="0" smtClean="0"/>
              <a:t>Underestimated snowfall amount</a:t>
            </a:r>
            <a:endParaRPr kumimoji="0" lang="en-US" sz="7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5287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500"/>
                                        <p:tgtEl>
                                          <p:spTgt spid="2054"/>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52"/>
                                        </p:tgtEl>
                                      </p:cBhvr>
                                    </p:animEffect>
                                    <p:set>
                                      <p:cBhvr>
                                        <p:cTn id="42" dur="1" fill="hold">
                                          <p:stCondLst>
                                            <p:cond delay="499"/>
                                          </p:stCondLst>
                                        </p:cTn>
                                        <p:tgtEl>
                                          <p:spTgt spid="205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054"/>
                                        </p:tgtEl>
                                      </p:cBhvr>
                                    </p:animEffect>
                                    <p:set>
                                      <p:cBhvr>
                                        <p:cTn id="54" dur="1" fill="hold">
                                          <p:stCondLst>
                                            <p:cond delay="499"/>
                                          </p:stCondLst>
                                        </p:cTn>
                                        <p:tgtEl>
                                          <p:spTgt spid="205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050"/>
                                        </p:tgtEl>
                                      </p:cBhvr>
                                    </p:animEffect>
                                    <p:set>
                                      <p:cBhvr>
                                        <p:cTn id="57" dur="1" fill="hold">
                                          <p:stCondLst>
                                            <p:cond delay="499"/>
                                          </p:stCondLst>
                                        </p:cTn>
                                        <p:tgtEl>
                                          <p:spTgt spid="2050"/>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animEffect transition="in" filter="fade">
                                      <p:cBhvr>
                                        <p:cTn id="63" dur="500"/>
                                        <p:tgtEl>
                                          <p:spTgt spid="3">
                                            <p:txEl>
                                              <p:pRg st="4" end="4"/>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058"/>
                                        </p:tgtEl>
                                        <p:attrNameLst>
                                          <p:attrName>style.visibility</p:attrName>
                                        </p:attrNameLst>
                                      </p:cBhvr>
                                      <p:to>
                                        <p:strVal val="visible"/>
                                      </p:to>
                                    </p:set>
                                    <p:animEffect transition="in" filter="fade">
                                      <p:cBhvr>
                                        <p:cTn id="66" dur="500"/>
                                        <p:tgtEl>
                                          <p:spTgt spid="20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animEffect transition="in" filter="fade">
                                      <p:cBhvr>
                                        <p:cTn id="71" dur="500"/>
                                        <p:tgtEl>
                                          <p:spTgt spid="3">
                                            <p:txEl>
                                              <p:pRg st="5" end="5"/>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2060"/>
                                        </p:tgtEl>
                                        <p:attrNameLst>
                                          <p:attrName>style.visibility</p:attrName>
                                        </p:attrNameLst>
                                      </p:cBhvr>
                                      <p:to>
                                        <p:strVal val="visible"/>
                                      </p:to>
                                    </p:set>
                                    <p:animEffect transition="in" filter="fade">
                                      <p:cBhvr>
                                        <p:cTn id="74" dur="500"/>
                                        <p:tgtEl>
                                          <p:spTgt spid="206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62"/>
                                        </p:tgtEl>
                                        <p:attrNameLst>
                                          <p:attrName>style.visibility</p:attrName>
                                        </p:attrNameLst>
                                      </p:cBhvr>
                                      <p:to>
                                        <p:strVal val="visible"/>
                                      </p:to>
                                    </p:set>
                                    <p:animEffect transition="in" filter="fade">
                                      <p:cBhvr>
                                        <p:cTn id="79"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3" grpId="0" animBg="1"/>
      <p:bldP spid="13" grpId="1" animBg="1"/>
      <p:bldP spid="14" grpId="0" animBg="1"/>
      <p:bldP spid="1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990600"/>
            <a:ext cx="8001000" cy="954107"/>
          </a:xfrm>
          <a:prstGeom prst="rect">
            <a:avLst/>
          </a:prstGeom>
          <a:noFill/>
        </p:spPr>
        <p:txBody>
          <a:bodyPr wrap="square" rtlCol="0">
            <a:spAutoFit/>
          </a:bodyPr>
          <a:lstStyle/>
          <a:p>
            <a:pPr marL="0" lvl="1"/>
            <a:r>
              <a:rPr lang="en-US" sz="1400" b="1" dirty="0" smtClean="0"/>
              <a:t>Albuquerque, NM WFO</a:t>
            </a:r>
            <a:r>
              <a:rPr lang="en-US" sz="1400" dirty="0" smtClean="0"/>
              <a:t>: “</a:t>
            </a:r>
            <a:r>
              <a:rPr lang="en-US" sz="1400" i="1" dirty="0" smtClean="0"/>
              <a:t>… </a:t>
            </a:r>
            <a:r>
              <a:rPr lang="en-US" sz="1400" i="1" dirty="0" smtClean="0">
                <a:solidFill>
                  <a:srgbClr val="FF0000"/>
                </a:solidFill>
              </a:rPr>
              <a:t>The </a:t>
            </a:r>
            <a:r>
              <a:rPr lang="en-US" sz="1400" i="1" dirty="0">
                <a:solidFill>
                  <a:srgbClr val="FF0000"/>
                </a:solidFill>
              </a:rPr>
              <a:t>snowfall rate maximums in the higher resolution satellite passes were more accurate in location and intensity than the lower resolution imagery when compared to composite reflectivity values on radar. The additional number of satellite passes also made the product more useful and improved gaps in coverage compared to the assessment last year</a:t>
            </a:r>
            <a:r>
              <a:rPr lang="en-US" sz="1400" i="1" dirty="0" smtClean="0">
                <a:solidFill>
                  <a:srgbClr val="FF0000"/>
                </a:solidFill>
              </a:rPr>
              <a:t>.</a:t>
            </a:r>
            <a:r>
              <a:rPr lang="en-US" sz="1400" i="1" dirty="0" smtClean="0"/>
              <a:t>”</a:t>
            </a:r>
            <a:endParaRPr lang="en-US" sz="1400" dirty="0"/>
          </a:p>
        </p:txBody>
      </p:sp>
      <p:sp>
        <p:nvSpPr>
          <p:cNvPr id="3" name="TextBox 2"/>
          <p:cNvSpPr txBox="1"/>
          <p:nvPr/>
        </p:nvSpPr>
        <p:spPr>
          <a:xfrm>
            <a:off x="6993090" y="2243223"/>
            <a:ext cx="2160435" cy="1815882"/>
          </a:xfrm>
          <a:prstGeom prst="rect">
            <a:avLst/>
          </a:prstGeom>
          <a:noFill/>
        </p:spPr>
        <p:txBody>
          <a:bodyPr wrap="square" rtlCol="0">
            <a:spAutoFit/>
          </a:bodyPr>
          <a:lstStyle/>
          <a:p>
            <a:r>
              <a:rPr lang="en-US" sz="1400" dirty="0" smtClean="0"/>
              <a:t>This information received from the Albuquerque, NM NWS office is the type of feedback that helps to address specific questions for product developers.  </a:t>
            </a:r>
            <a:endParaRPr lang="en-US" sz="1400" dirty="0"/>
          </a:p>
        </p:txBody>
      </p:sp>
      <p:sp>
        <p:nvSpPr>
          <p:cNvPr id="7" name="TextBox 6"/>
          <p:cNvSpPr txBox="1"/>
          <p:nvPr/>
        </p:nvSpPr>
        <p:spPr>
          <a:xfrm>
            <a:off x="457200" y="4836240"/>
            <a:ext cx="3084729" cy="461665"/>
          </a:xfrm>
          <a:prstGeom prst="rect">
            <a:avLst/>
          </a:prstGeom>
          <a:noFill/>
        </p:spPr>
        <p:txBody>
          <a:bodyPr wrap="square" rtlCol="0">
            <a:spAutoFit/>
          </a:bodyPr>
          <a:lstStyle/>
          <a:p>
            <a:pPr algn="ctr"/>
            <a:r>
              <a:rPr lang="en-US" sz="1200" dirty="0" smtClean="0"/>
              <a:t>SFR Liquid Equivalent from Suomi-NPP, </a:t>
            </a:r>
          </a:p>
          <a:p>
            <a:pPr algn="ctr"/>
            <a:r>
              <a:rPr lang="en-US" sz="1200" dirty="0" smtClean="0"/>
              <a:t>0930 UTC 11 Feb 2018</a:t>
            </a:r>
            <a:endParaRPr lang="en-US" sz="1200" dirty="0"/>
          </a:p>
        </p:txBody>
      </p:sp>
      <p:sp>
        <p:nvSpPr>
          <p:cNvPr id="10" name="TextBox 9"/>
          <p:cNvSpPr txBox="1"/>
          <p:nvPr/>
        </p:nvSpPr>
        <p:spPr>
          <a:xfrm>
            <a:off x="3816507" y="4836240"/>
            <a:ext cx="2980314" cy="461665"/>
          </a:xfrm>
          <a:prstGeom prst="rect">
            <a:avLst/>
          </a:prstGeom>
          <a:noFill/>
        </p:spPr>
        <p:txBody>
          <a:bodyPr wrap="square" rtlCol="0">
            <a:spAutoFit/>
          </a:bodyPr>
          <a:lstStyle/>
          <a:p>
            <a:pPr algn="ctr"/>
            <a:r>
              <a:rPr lang="en-US" sz="1200" dirty="0" smtClean="0"/>
              <a:t>SFR Liquid Equivalent from GMI, </a:t>
            </a:r>
          </a:p>
          <a:p>
            <a:pPr algn="ctr"/>
            <a:r>
              <a:rPr lang="en-US" sz="1200" dirty="0" smtClean="0"/>
              <a:t>1130 UTC 11 Feb 2018</a:t>
            </a:r>
            <a:endParaRPr lang="en-US" sz="1200" dirty="0"/>
          </a:p>
        </p:txBody>
      </p:sp>
      <p:pic>
        <p:nvPicPr>
          <p:cNvPr id="1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4535" t="23635" r="19640" b="19697"/>
          <a:stretch/>
        </p:blipFill>
        <p:spPr bwMode="auto">
          <a:xfrm>
            <a:off x="457201" y="1940640"/>
            <a:ext cx="3084728" cy="279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http://cics.umd.edu/~hmeng/kris/20180211_1130_sport_nesdis_abqregion_snowrate.gif"/>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0233" t="29947" r="20930" b="18069"/>
          <a:stretch/>
        </p:blipFill>
        <p:spPr bwMode="auto">
          <a:xfrm>
            <a:off x="3809999" y="1940640"/>
            <a:ext cx="2986821" cy="27023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82" t="86494" b="-1406"/>
          <a:stretch/>
        </p:blipFill>
        <p:spPr bwMode="auto">
          <a:xfrm>
            <a:off x="457200" y="4550157"/>
            <a:ext cx="3084729" cy="34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cics.umd.edu/~hmeng/kris/20180211_1130_sport_nesdis_abqregion_snowrate.gif"/>
          <p:cNvPicPr>
            <a:picLocks noChangeAspect="1" noChangeArrowheads="1"/>
          </p:cNvPicPr>
          <p:nvPr/>
        </p:nvPicPr>
        <p:blipFill rotWithShape="1">
          <a:blip r:embed="rId8">
            <a:extLst>
              <a:ext uri="{28A0092B-C50C-407E-A947-70E740481C1C}">
                <a14:useLocalDpi xmlns:a14="http://schemas.microsoft.com/office/drawing/2010/main" val="0"/>
              </a:ext>
            </a:extLst>
          </a:blip>
          <a:srcRect l="3698" t="87653"/>
          <a:stretch/>
        </p:blipFill>
        <p:spPr bwMode="auto">
          <a:xfrm>
            <a:off x="3809999" y="4464946"/>
            <a:ext cx="2986821" cy="4072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9071" y="5294293"/>
            <a:ext cx="8569019" cy="954107"/>
          </a:xfrm>
          <a:prstGeom prst="rect">
            <a:avLst/>
          </a:prstGeom>
          <a:noFill/>
        </p:spPr>
        <p:txBody>
          <a:bodyPr wrap="square" rtlCol="0">
            <a:spAutoFit/>
          </a:bodyPr>
          <a:lstStyle/>
          <a:p>
            <a:r>
              <a:rPr lang="en-US" sz="1400" dirty="0" smtClean="0"/>
              <a:t>This band of snowfall had moved eastward and dissipated some during the 0930 to 1130 UTC period.  During the assessment, the higher-resolution SFR data from GMI consistently indicated less snowfall coverage, but further testing and algorithm development is necessary. Nevertheless, the SFR data from GMI showed snowfall in Guadalupe County where radar indicated no snowfall (yellow circle). </a:t>
            </a:r>
            <a:endParaRPr lang="en-US" sz="1400" dirty="0"/>
          </a:p>
        </p:txBody>
      </p:sp>
      <p:sp>
        <p:nvSpPr>
          <p:cNvPr id="22" name="Oval 21"/>
          <p:cNvSpPr/>
          <p:nvPr/>
        </p:nvSpPr>
        <p:spPr bwMode="auto">
          <a:xfrm>
            <a:off x="5488912" y="2889906"/>
            <a:ext cx="609600" cy="346134"/>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Title 1"/>
          <p:cNvSpPr txBox="1">
            <a:spLocks/>
          </p:cNvSpPr>
          <p:nvPr/>
        </p:nvSpPr>
        <p:spPr bwMode="auto">
          <a:xfrm>
            <a:off x="0" y="0"/>
            <a:ext cx="65532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Resolution of Data/Imagery</a:t>
            </a:r>
            <a:endParaRPr lang="en-US" sz="3200" kern="0" dirty="0">
              <a:solidFill>
                <a:schemeClr val="tx1"/>
              </a:solidFill>
            </a:endParaRPr>
          </a:p>
        </p:txBody>
      </p:sp>
    </p:spTree>
    <p:extLst>
      <p:ext uri="{BB962C8B-B14F-4D97-AF65-F5344CB8AC3E}">
        <p14:creationId xmlns:p14="http://schemas.microsoft.com/office/powerpoint/2010/main" val="37909457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8229600" cy="1384995"/>
          </a:xfrm>
          <a:prstGeom prst="rect">
            <a:avLst/>
          </a:prstGeom>
          <a:noFill/>
        </p:spPr>
        <p:txBody>
          <a:bodyPr wrap="square" rtlCol="0">
            <a:spAutoFit/>
          </a:bodyPr>
          <a:lstStyle/>
          <a:p>
            <a:pPr marL="0" lvl="1"/>
            <a:r>
              <a:rPr lang="en-US" sz="1400" b="1" dirty="0"/>
              <a:t>Anchorage, </a:t>
            </a:r>
            <a:r>
              <a:rPr lang="en-US" sz="1400" b="1" dirty="0" smtClean="0"/>
              <a:t>AK WFO</a:t>
            </a:r>
            <a:r>
              <a:rPr lang="en-US" sz="1400" dirty="0" smtClean="0"/>
              <a:t>: </a:t>
            </a:r>
            <a:r>
              <a:rPr lang="en-US" sz="1400" i="1" dirty="0" smtClean="0"/>
              <a:t>“</a:t>
            </a:r>
            <a:r>
              <a:rPr lang="en-US" sz="1400" i="1" dirty="0" smtClean="0">
                <a:solidFill>
                  <a:srgbClr val="FF0000"/>
                </a:solidFill>
              </a:rPr>
              <a:t>This </a:t>
            </a:r>
            <a:r>
              <a:rPr lang="en-US" sz="1400" i="1" dirty="0">
                <a:solidFill>
                  <a:srgbClr val="FF0000"/>
                </a:solidFill>
              </a:rPr>
              <a:t>product has been especially useful in the Copper River Basin, an area where we have no radar imagery and very few surface observations </a:t>
            </a:r>
            <a:r>
              <a:rPr lang="en-US" sz="1400" i="1" dirty="0"/>
              <a:t>(ASOS/</a:t>
            </a:r>
            <a:r>
              <a:rPr lang="en-US" sz="1400" i="1" dirty="0" err="1"/>
              <a:t>Mesonet</a:t>
            </a:r>
            <a:r>
              <a:rPr lang="en-US" sz="1400" i="1" dirty="0"/>
              <a:t>/</a:t>
            </a:r>
            <a:r>
              <a:rPr lang="en-US" sz="1400" i="1" dirty="0" err="1"/>
              <a:t>Snotel</a:t>
            </a:r>
            <a:r>
              <a:rPr lang="en-US" sz="1400" i="1" dirty="0"/>
              <a:t>). Not only does it give us an idea of where it is precipitating, but helps verify model performance in a location where they really struggle with </a:t>
            </a:r>
            <a:r>
              <a:rPr lang="en-US" sz="1400" i="1" dirty="0" err="1"/>
              <a:t>qpf</a:t>
            </a:r>
            <a:r>
              <a:rPr lang="en-US" sz="1400" i="1" dirty="0"/>
              <a:t> </a:t>
            </a:r>
            <a:r>
              <a:rPr lang="en-US" sz="1400" i="1" dirty="0" smtClean="0"/>
              <a:t>[quantitative precipitation forecasts] and </a:t>
            </a:r>
            <a:r>
              <a:rPr lang="en-US" sz="1400" i="1" dirty="0"/>
              <a:t>where there can be wildly different model forecasts for precipitation. In this case, I was able to </a:t>
            </a:r>
            <a:r>
              <a:rPr lang="en-US" sz="1400" i="1" dirty="0">
                <a:solidFill>
                  <a:srgbClr val="FF0000"/>
                </a:solidFill>
              </a:rPr>
              <a:t>use the SFR product to help figure out which guidance was verifying the best and lean toward that solution for the new </a:t>
            </a:r>
            <a:r>
              <a:rPr lang="en-US" sz="1400" i="1" dirty="0" smtClean="0">
                <a:solidFill>
                  <a:srgbClr val="FF0000"/>
                </a:solidFill>
              </a:rPr>
              <a:t>forecast.</a:t>
            </a:r>
            <a:r>
              <a:rPr lang="en-US" sz="1400" i="1" dirty="0" smtClean="0"/>
              <a:t>”</a:t>
            </a:r>
            <a:endParaRPr lang="en-US" sz="1400" i="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900" y="2667000"/>
            <a:ext cx="4805362" cy="326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0900" y="5519775"/>
            <a:ext cx="4805362" cy="409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flipV="1">
            <a:off x="5257800" y="4191000"/>
            <a:ext cx="245178" cy="340888"/>
          </a:xfrm>
          <a:prstGeom prst="straightConnector1">
            <a:avLst/>
          </a:prstGeom>
          <a:ln w="254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90331" y="4531886"/>
            <a:ext cx="2185214" cy="369332"/>
          </a:xfrm>
          <a:prstGeom prst="rect">
            <a:avLst/>
          </a:prstGeom>
          <a:noFill/>
        </p:spPr>
        <p:txBody>
          <a:bodyPr wrap="none" rtlCol="0">
            <a:spAutoFit/>
          </a:bodyPr>
          <a:lstStyle/>
          <a:p>
            <a:r>
              <a:rPr lang="en-US" sz="1800" dirty="0" smtClean="0">
                <a:solidFill>
                  <a:srgbClr val="FFFFFF"/>
                </a:solidFill>
              </a:rPr>
              <a:t>Copper River Basin</a:t>
            </a:r>
            <a:endParaRPr lang="en-US" sz="1800" dirty="0">
              <a:solidFill>
                <a:srgbClr val="FFFFFF"/>
              </a:solidFill>
            </a:endParaRPr>
          </a:p>
        </p:txBody>
      </p:sp>
      <p:sp>
        <p:nvSpPr>
          <p:cNvPr id="9" name="Title 1"/>
          <p:cNvSpPr txBox="1">
            <a:spLocks/>
          </p:cNvSpPr>
          <p:nvPr/>
        </p:nvSpPr>
        <p:spPr bwMode="auto">
          <a:xfrm>
            <a:off x="0" y="0"/>
            <a:ext cx="65532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Filling Radar Gaps</a:t>
            </a:r>
            <a:endParaRPr lang="en-US" sz="3200" kern="0" dirty="0">
              <a:solidFill>
                <a:schemeClr val="tx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96642"/>
            <a:ext cx="4398534" cy="275113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9179" y="2796642"/>
            <a:ext cx="4646504" cy="2723133"/>
          </a:xfrm>
          <a:prstGeom prst="rect">
            <a:avLst/>
          </a:prstGeom>
        </p:spPr>
      </p:pic>
    </p:spTree>
    <p:extLst>
      <p:ext uri="{BB962C8B-B14F-4D97-AF65-F5344CB8AC3E}">
        <p14:creationId xmlns:p14="http://schemas.microsoft.com/office/powerpoint/2010/main" val="36290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1"/>
                                        </p:tgtEl>
                                      </p:cBhvr>
                                    </p:animEffect>
                                    <p:set>
                                      <p:cBhvr>
                                        <p:cTn id="10" dur="1" fill="hold">
                                          <p:stCondLst>
                                            <p:cond delay="499"/>
                                          </p:stCondLst>
                                        </p:cTn>
                                        <p:tgtEl>
                                          <p:spTgt spid="205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39</a:t>
            </a:fld>
            <a:endParaRPr lang="en-US" dirty="0"/>
          </a:p>
        </p:txBody>
      </p:sp>
      <p:sp>
        <p:nvSpPr>
          <p:cNvPr id="4" name="TextBox 3"/>
          <p:cNvSpPr txBox="1"/>
          <p:nvPr/>
        </p:nvSpPr>
        <p:spPr>
          <a:xfrm>
            <a:off x="435429" y="1143000"/>
            <a:ext cx="8229600" cy="1169551"/>
          </a:xfrm>
          <a:prstGeom prst="rect">
            <a:avLst/>
          </a:prstGeom>
          <a:noFill/>
        </p:spPr>
        <p:txBody>
          <a:bodyPr wrap="square" rtlCol="0">
            <a:spAutoFit/>
          </a:bodyPr>
          <a:lstStyle/>
          <a:p>
            <a:pPr marL="0" lvl="1"/>
            <a:r>
              <a:rPr lang="en-US" sz="1400" b="1" dirty="0" smtClean="0"/>
              <a:t>Anchorage, AK WFO</a:t>
            </a:r>
            <a:r>
              <a:rPr lang="en-US" sz="1400" dirty="0" smtClean="0"/>
              <a:t>: “</a:t>
            </a:r>
            <a:r>
              <a:rPr lang="en-US" sz="1400" i="1" dirty="0" smtClean="0"/>
              <a:t>The </a:t>
            </a:r>
            <a:r>
              <a:rPr lang="en-US" sz="1400" i="1" dirty="0"/>
              <a:t>SFR product did a great job of </a:t>
            </a:r>
            <a:r>
              <a:rPr lang="en-US" sz="1400" i="1" dirty="0">
                <a:solidFill>
                  <a:srgbClr val="FF0000"/>
                </a:solidFill>
              </a:rPr>
              <a:t>accurately depicting where the heaviest snow was falling </a:t>
            </a:r>
            <a:r>
              <a:rPr lang="en-US" sz="1400" i="1" dirty="0"/>
              <a:t>in northeast Prince William Sound (Valdez/Thompson Pass) and across the Copper River Basin. Thompson Pass observed 15" of snow in a 90 minute period and 40" of snow in 12 hours. These products helped define the area over which the heaviest snow was falling. </a:t>
            </a:r>
            <a:r>
              <a:rPr lang="en-US" sz="1400" i="1" dirty="0">
                <a:solidFill>
                  <a:srgbClr val="FF0000"/>
                </a:solidFill>
              </a:rPr>
              <a:t>It was underdone on the snow rates, but did show a large area of 0.15"/</a:t>
            </a:r>
            <a:r>
              <a:rPr lang="en-US" sz="1400" i="1" dirty="0" err="1">
                <a:solidFill>
                  <a:srgbClr val="FF0000"/>
                </a:solidFill>
              </a:rPr>
              <a:t>hr</a:t>
            </a:r>
            <a:r>
              <a:rPr lang="en-US" sz="1400" i="1" dirty="0">
                <a:solidFill>
                  <a:srgbClr val="FF0000"/>
                </a:solidFill>
              </a:rPr>
              <a:t> liquid equiv</a:t>
            </a:r>
            <a:r>
              <a:rPr lang="en-US" sz="1400" i="1" dirty="0" smtClean="0">
                <a:solidFill>
                  <a:srgbClr val="FF0000"/>
                </a:solidFill>
              </a:rPr>
              <a:t>.</a:t>
            </a:r>
            <a:r>
              <a:rPr lang="en-US" sz="1400" i="1" dirty="0" smtClean="0"/>
              <a:t>” </a:t>
            </a:r>
            <a:endParaRPr lang="en-US" sz="1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617351"/>
            <a:ext cx="5715000" cy="3013275"/>
          </a:xfrm>
          <a:prstGeom prst="rect">
            <a:avLst/>
          </a:prstGeom>
        </p:spPr>
      </p:pic>
      <p:sp>
        <p:nvSpPr>
          <p:cNvPr id="11" name="TextBox 10"/>
          <p:cNvSpPr txBox="1"/>
          <p:nvPr/>
        </p:nvSpPr>
        <p:spPr>
          <a:xfrm>
            <a:off x="1019366" y="4427228"/>
            <a:ext cx="2409634" cy="461665"/>
          </a:xfrm>
          <a:prstGeom prst="rect">
            <a:avLst/>
          </a:prstGeom>
          <a:solidFill>
            <a:schemeClr val="bg2">
              <a:lumMod val="75000"/>
            </a:schemeClr>
          </a:solidFill>
        </p:spPr>
        <p:txBody>
          <a:bodyPr wrap="none" rtlCol="0">
            <a:spAutoFit/>
          </a:bodyPr>
          <a:lstStyle/>
          <a:p>
            <a:r>
              <a:rPr lang="en-US" dirty="0" smtClean="0">
                <a:solidFill>
                  <a:srgbClr val="FFFFFF"/>
                </a:solidFill>
              </a:rPr>
              <a:t>Thompson Pass</a:t>
            </a:r>
            <a:endParaRPr lang="en-US" dirty="0">
              <a:solidFill>
                <a:srgbClr val="FFFFFF"/>
              </a:solidFill>
            </a:endParaRPr>
          </a:p>
        </p:txBody>
      </p:sp>
      <p:cxnSp>
        <p:nvCxnSpPr>
          <p:cNvPr id="13" name="Straight Arrow Connector 12"/>
          <p:cNvCxnSpPr/>
          <p:nvPr/>
        </p:nvCxnSpPr>
        <p:spPr bwMode="auto">
          <a:xfrm>
            <a:off x="3429000" y="4658061"/>
            <a:ext cx="990600" cy="2232"/>
          </a:xfrm>
          <a:prstGeom prst="straightConnector1">
            <a:avLst/>
          </a:prstGeom>
          <a:solidFill>
            <a:schemeClr val="accent1"/>
          </a:solidFill>
          <a:ln w="28575" cap="flat" cmpd="sng" algn="ctr">
            <a:solidFill>
              <a:srgbClr val="FFFFFF"/>
            </a:solidFill>
            <a:prstDash val="solid"/>
            <a:round/>
            <a:headEnd type="none" w="med" len="med"/>
            <a:tailEnd type="triangle"/>
          </a:ln>
          <a:effectLst/>
        </p:spPr>
      </p:cxnSp>
      <p:sp>
        <p:nvSpPr>
          <p:cNvPr id="10" name="Title 1"/>
          <p:cNvSpPr txBox="1">
            <a:spLocks/>
          </p:cNvSpPr>
          <p:nvPr/>
        </p:nvSpPr>
        <p:spPr bwMode="auto">
          <a:xfrm>
            <a:off x="0" y="0"/>
            <a:ext cx="72390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Accuracy of Snowfall Detection/Rates</a:t>
            </a:r>
            <a:endParaRPr lang="en-US" sz="3200" kern="0" dirty="0">
              <a:solidFill>
                <a:schemeClr val="tx1"/>
              </a:solidFill>
            </a:endParaRPr>
          </a:p>
        </p:txBody>
      </p:sp>
      <p:sp>
        <p:nvSpPr>
          <p:cNvPr id="8" name="TextBox 7"/>
          <p:cNvSpPr txBox="1"/>
          <p:nvPr/>
        </p:nvSpPr>
        <p:spPr>
          <a:xfrm>
            <a:off x="1828800" y="5638800"/>
            <a:ext cx="5715000" cy="276999"/>
          </a:xfrm>
          <a:prstGeom prst="rect">
            <a:avLst/>
          </a:prstGeom>
          <a:noFill/>
        </p:spPr>
        <p:txBody>
          <a:bodyPr wrap="square" rtlCol="0">
            <a:spAutoFit/>
          </a:bodyPr>
          <a:lstStyle/>
          <a:p>
            <a:pPr algn="r"/>
            <a:r>
              <a:rPr lang="en-US" sz="1200" dirty="0" smtClean="0"/>
              <a:t>Images provided by Shaun Baines, NWS Anchorage</a:t>
            </a:r>
            <a:endParaRPr lang="en-US" sz="1200" dirty="0"/>
          </a:p>
        </p:txBody>
      </p:sp>
    </p:spTree>
    <p:extLst>
      <p:ext uri="{BB962C8B-B14F-4D97-AF65-F5344CB8AC3E}">
        <p14:creationId xmlns:p14="http://schemas.microsoft.com/office/powerpoint/2010/main" val="2406840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0"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1"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2"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3"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4"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5"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6" name="Text Box 4"/>
          <p:cNvSpPr txBox="1">
            <a:spLocks noChangeArrowheads="1"/>
          </p:cNvSpPr>
          <p:nvPr/>
        </p:nvSpPr>
        <p:spPr bwMode="auto">
          <a:xfrm>
            <a:off x="315362" y="1371600"/>
            <a:ext cx="8534400" cy="2785378"/>
          </a:xfrm>
          <a:prstGeom prst="rect">
            <a:avLst/>
          </a:prstGeom>
          <a:noFill/>
          <a:ln w="9525">
            <a:noFill/>
            <a:miter lim="800000"/>
            <a:headEnd/>
            <a:tailEnd/>
          </a:ln>
          <a:effectLst/>
        </p:spPr>
        <p:txBody>
          <a:bodyPr wrap="square">
            <a:spAutoFit/>
          </a:bodyPr>
          <a:lstStyle/>
          <a:p>
            <a:pPr marL="914400" lvl="1" indent="-457200" eaLnBrk="1" hangingPunct="1">
              <a:spcBef>
                <a:spcPts val="1800"/>
              </a:spcBef>
              <a:spcAft>
                <a:spcPts val="0"/>
              </a:spcAft>
              <a:buClr>
                <a:srgbClr val="0D12E9"/>
              </a:buClr>
              <a:buSzPct val="150000"/>
              <a:buFont typeface="Arial" panose="020B0604020202020204" pitchFamily="34" charset="0"/>
              <a:buChar char="•"/>
              <a:defRPr/>
            </a:pPr>
            <a:r>
              <a:rPr lang="en-US" dirty="0" smtClean="0"/>
              <a:t>Satellite-based module</a:t>
            </a:r>
          </a:p>
          <a:p>
            <a:pPr marL="914400" lvl="1" indent="-457200" eaLnBrk="1" hangingPunct="1">
              <a:spcBef>
                <a:spcPts val="1800"/>
              </a:spcBef>
              <a:spcAft>
                <a:spcPts val="0"/>
              </a:spcAft>
              <a:buClr>
                <a:srgbClr val="0D12E9"/>
              </a:buClr>
              <a:buSzPct val="150000"/>
              <a:buFont typeface="Arial" panose="020B0604020202020204" pitchFamily="34" charset="0"/>
              <a:buChar char="•"/>
              <a:defRPr/>
            </a:pPr>
            <a:r>
              <a:rPr lang="en-US" dirty="0" smtClean="0"/>
              <a:t>NWP model-based module</a:t>
            </a:r>
          </a:p>
          <a:p>
            <a:pPr marL="914400" lvl="1" indent="-457200" eaLnBrk="1" hangingPunct="1">
              <a:spcBef>
                <a:spcPts val="1800"/>
              </a:spcBef>
              <a:spcAft>
                <a:spcPts val="0"/>
              </a:spcAft>
              <a:buClr>
                <a:srgbClr val="0D12E9"/>
              </a:buClr>
              <a:buSzPct val="150000"/>
              <a:buFont typeface="Arial" panose="020B0604020202020204" pitchFamily="34" charset="0"/>
              <a:buChar char="•"/>
              <a:defRPr/>
            </a:pPr>
            <a:r>
              <a:rPr lang="en-US" dirty="0" smtClean="0"/>
              <a:t>Optimal combination of the two modules</a:t>
            </a:r>
          </a:p>
          <a:p>
            <a:pPr marL="914400" lvl="1" indent="-457200" eaLnBrk="1" hangingPunct="1">
              <a:spcBef>
                <a:spcPts val="1800"/>
              </a:spcBef>
              <a:spcAft>
                <a:spcPts val="0"/>
              </a:spcAft>
              <a:buClr>
                <a:srgbClr val="0D12E9"/>
              </a:buClr>
              <a:buSzPct val="150000"/>
              <a:buFont typeface="Arial" panose="020B0604020202020204" pitchFamily="34" charset="0"/>
              <a:buChar char="•"/>
              <a:defRPr/>
            </a:pPr>
            <a:r>
              <a:rPr lang="en-US" dirty="0" smtClean="0"/>
              <a:t>NWP model-based screening</a:t>
            </a:r>
          </a:p>
          <a:p>
            <a:pPr marL="914400" lvl="1" indent="-457200" eaLnBrk="1" hangingPunct="1">
              <a:spcBef>
                <a:spcPts val="1200"/>
              </a:spcBef>
              <a:spcAft>
                <a:spcPts val="0"/>
              </a:spcAft>
              <a:buClr>
                <a:schemeClr val="bg1"/>
              </a:buClr>
              <a:buSzPct val="150000"/>
              <a:buFont typeface="Arial" panose="020B0604020202020204" pitchFamily="34" charset="0"/>
              <a:buChar char="•"/>
              <a:defRPr/>
            </a:pPr>
            <a:endParaRPr lang="en-US" dirty="0" smtClean="0"/>
          </a:p>
        </p:txBody>
      </p:sp>
      <p:sp>
        <p:nvSpPr>
          <p:cNvPr id="17" name="Rectangle 2"/>
          <p:cNvSpPr>
            <a:spLocks noGrp="1" noChangeArrowheads="1"/>
          </p:cNvSpPr>
          <p:nvPr>
            <p:ph type="title"/>
          </p:nvPr>
        </p:nvSpPr>
        <p:spPr>
          <a:xfrm>
            <a:off x="152400" y="152400"/>
            <a:ext cx="7848600" cy="685800"/>
          </a:xfrm>
        </p:spPr>
        <p:txBody>
          <a:bodyPr/>
          <a:lstStyle/>
          <a:p>
            <a:r>
              <a:rPr lang="en-US" altLang="en-US" sz="3200" dirty="0" smtClean="0">
                <a:solidFill>
                  <a:schemeClr val="tx2"/>
                </a:solidFill>
              </a:rPr>
              <a:t>SD Algorithm</a:t>
            </a:r>
            <a:endParaRPr lang="en-US" altLang="en-US" sz="3200" dirty="0">
              <a:solidFill>
                <a:schemeClr val="tx2"/>
              </a:solidFill>
              <a:effectLst/>
            </a:endParaRPr>
          </a:p>
        </p:txBody>
      </p:sp>
      <p:sp>
        <p:nvSpPr>
          <p:cNvPr id="1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4</a:t>
            </a:fld>
            <a:endParaRPr lang="en-US" dirty="0"/>
          </a:p>
        </p:txBody>
      </p:sp>
    </p:spTree>
    <p:extLst>
      <p:ext uri="{BB962C8B-B14F-4D97-AF65-F5344CB8AC3E}">
        <p14:creationId xmlns:p14="http://schemas.microsoft.com/office/powerpoint/2010/main" val="332305733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40</a:t>
            </a:fld>
            <a:endParaRPr lang="en-US" dirty="0"/>
          </a:p>
        </p:txBody>
      </p:sp>
      <p:sp>
        <p:nvSpPr>
          <p:cNvPr id="4" name="TextBox 3"/>
          <p:cNvSpPr txBox="1"/>
          <p:nvPr/>
        </p:nvSpPr>
        <p:spPr>
          <a:xfrm>
            <a:off x="342614" y="1056167"/>
            <a:ext cx="8229600" cy="1600438"/>
          </a:xfrm>
          <a:prstGeom prst="rect">
            <a:avLst/>
          </a:prstGeom>
          <a:noFill/>
        </p:spPr>
        <p:txBody>
          <a:bodyPr wrap="square" rtlCol="0">
            <a:spAutoFit/>
          </a:bodyPr>
          <a:lstStyle/>
          <a:p>
            <a:pPr marL="0" lvl="1"/>
            <a:r>
              <a:rPr lang="en-US" sz="1400" b="1" dirty="0" smtClean="0"/>
              <a:t>Juneau, AK WFO</a:t>
            </a:r>
            <a:r>
              <a:rPr lang="en-US" sz="1400" dirty="0" smtClean="0"/>
              <a:t>: “</a:t>
            </a:r>
            <a:r>
              <a:rPr lang="en-US" sz="1400" i="1" dirty="0" smtClean="0"/>
              <a:t>We </a:t>
            </a:r>
            <a:r>
              <a:rPr lang="en-US" sz="1400" i="1" dirty="0"/>
              <a:t>experienced another heavy snow event over local portions of Southeast Alaska from late Saturday afternoon through early Sunday afternoon. We still do not have a final total, but it appears that the "Pleasant Camp" area along the Haines Highway near the Canadian border received 16 plus inches of </a:t>
            </a:r>
            <a:r>
              <a:rPr lang="en-US" sz="1400" i="1" dirty="0" smtClean="0"/>
              <a:t>snow… </a:t>
            </a:r>
            <a:r>
              <a:rPr lang="en-US" sz="1400" i="1" dirty="0" smtClean="0">
                <a:solidFill>
                  <a:srgbClr val="FF0000"/>
                </a:solidFill>
              </a:rPr>
              <a:t>Overall</a:t>
            </a:r>
            <a:r>
              <a:rPr lang="en-US" sz="1400" i="1" dirty="0">
                <a:solidFill>
                  <a:srgbClr val="FF0000"/>
                </a:solidFill>
              </a:rPr>
              <a:t>, I think the SFR could help us validate a winter storm warning we had in effect that was not supported by guidance. We suspect that the 0.3 - 0.7 inches per hour may have undercounted some of the snow rates. But we were pleased that it was indicated in the area. But it may be the more accurate rates were slightly displaced to the south</a:t>
            </a:r>
            <a:r>
              <a:rPr lang="en-US" sz="1400" i="1" dirty="0" smtClean="0">
                <a:solidFill>
                  <a:srgbClr val="FF0000"/>
                </a:solidFill>
              </a:rPr>
              <a:t>.</a:t>
            </a:r>
            <a:r>
              <a:rPr lang="en-US" sz="1400" i="1" dirty="0" smtClean="0"/>
              <a:t>”</a:t>
            </a:r>
            <a:endParaRPr lang="en-US" sz="1400" i="1" dirty="0"/>
          </a:p>
        </p:txBody>
      </p:sp>
      <p:sp>
        <p:nvSpPr>
          <p:cNvPr id="10" name="Title 1"/>
          <p:cNvSpPr txBox="1">
            <a:spLocks/>
          </p:cNvSpPr>
          <p:nvPr/>
        </p:nvSpPr>
        <p:spPr bwMode="auto">
          <a:xfrm>
            <a:off x="0" y="0"/>
            <a:ext cx="72390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Accuracy of Snowfall Detection/Rates</a:t>
            </a:r>
            <a:endParaRPr lang="en-US" sz="3200" kern="0"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884" b="8884"/>
          <a:stretch/>
        </p:blipFill>
        <p:spPr>
          <a:xfrm>
            <a:off x="1828800" y="2729038"/>
            <a:ext cx="5257228" cy="3242363"/>
          </a:xfrm>
          <a:prstGeom prst="rect">
            <a:avLst/>
          </a:prstGeom>
        </p:spPr>
      </p:pic>
      <p:sp>
        <p:nvSpPr>
          <p:cNvPr id="6" name="TextBox 5"/>
          <p:cNvSpPr txBox="1"/>
          <p:nvPr/>
        </p:nvSpPr>
        <p:spPr>
          <a:xfrm>
            <a:off x="1828800" y="5971401"/>
            <a:ext cx="5257228" cy="276999"/>
          </a:xfrm>
          <a:prstGeom prst="rect">
            <a:avLst/>
          </a:prstGeom>
          <a:noFill/>
        </p:spPr>
        <p:txBody>
          <a:bodyPr wrap="square" rtlCol="0">
            <a:spAutoFit/>
          </a:bodyPr>
          <a:lstStyle/>
          <a:p>
            <a:pPr algn="r"/>
            <a:r>
              <a:rPr lang="en-US" sz="1200" dirty="0" smtClean="0"/>
              <a:t>Graphic provided by Wes Adkins, NWS Juneau</a:t>
            </a:r>
            <a:endParaRPr lang="en-US" sz="1200" dirty="0"/>
          </a:p>
        </p:txBody>
      </p:sp>
    </p:spTree>
    <p:extLst>
      <p:ext uri="{BB962C8B-B14F-4D97-AF65-F5344CB8AC3E}">
        <p14:creationId xmlns:p14="http://schemas.microsoft.com/office/powerpoint/2010/main" val="2386289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41</a:t>
            </a:fld>
            <a:endParaRPr lang="en-US" dirty="0"/>
          </a:p>
        </p:txBody>
      </p:sp>
      <p:sp>
        <p:nvSpPr>
          <p:cNvPr id="10" name="Title 1"/>
          <p:cNvSpPr txBox="1">
            <a:spLocks/>
          </p:cNvSpPr>
          <p:nvPr/>
        </p:nvSpPr>
        <p:spPr bwMode="auto">
          <a:xfrm>
            <a:off x="0" y="0"/>
            <a:ext cx="72390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Advantages of Assessments…</a:t>
            </a:r>
            <a:endParaRPr lang="en-US" sz="3200" kern="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817" y="2791600"/>
            <a:ext cx="4344591" cy="279557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026" y="2791600"/>
            <a:ext cx="4344591" cy="2795570"/>
          </a:xfrm>
          <a:prstGeom prst="rect">
            <a:avLst/>
          </a:prstGeom>
        </p:spPr>
      </p:pic>
      <p:sp>
        <p:nvSpPr>
          <p:cNvPr id="9" name="TextBox 8"/>
          <p:cNvSpPr txBox="1"/>
          <p:nvPr/>
        </p:nvSpPr>
        <p:spPr>
          <a:xfrm>
            <a:off x="186026" y="1116449"/>
            <a:ext cx="8765382" cy="1169551"/>
          </a:xfrm>
          <a:prstGeom prst="rect">
            <a:avLst/>
          </a:prstGeom>
          <a:noFill/>
        </p:spPr>
        <p:txBody>
          <a:bodyPr wrap="square" rtlCol="0">
            <a:spAutoFit/>
          </a:bodyPr>
          <a:lstStyle/>
          <a:p>
            <a:r>
              <a:rPr lang="en-US" sz="1400" dirty="0"/>
              <a:t>N</a:t>
            </a:r>
            <a:r>
              <a:rPr lang="en-US" sz="1400" dirty="0" smtClean="0"/>
              <a:t>ew </a:t>
            </a:r>
            <a:r>
              <a:rPr lang="en-US" sz="1400" dirty="0"/>
              <a:t>to the SFR product suite for this assessment was the inclusion of observations and data from the SSMIS and GMI </a:t>
            </a:r>
            <a:r>
              <a:rPr lang="en-US" sz="1400" dirty="0" smtClean="0"/>
              <a:t>instruments, which were not available until March in Alaska.  </a:t>
            </a:r>
            <a:r>
              <a:rPr lang="en-US" sz="1400" dirty="0"/>
              <a:t>Rather large discrepancies were noted in SFR values and coverage between these new data sets and the original, lower resolution ATMS and AMSU/MHS data, particularly over </a:t>
            </a:r>
            <a:r>
              <a:rPr lang="en-US" sz="1400" dirty="0" smtClean="0"/>
              <a:t>Alaska rather than the CONUS.  This was communicated to the research/development team.  </a:t>
            </a:r>
            <a:endParaRPr lang="en-US" sz="1400" dirty="0"/>
          </a:p>
        </p:txBody>
      </p:sp>
      <p:sp>
        <p:nvSpPr>
          <p:cNvPr id="11" name="TextBox 10"/>
          <p:cNvSpPr txBox="1"/>
          <p:nvPr/>
        </p:nvSpPr>
        <p:spPr>
          <a:xfrm>
            <a:off x="871792" y="2514601"/>
            <a:ext cx="2973058" cy="276999"/>
          </a:xfrm>
          <a:prstGeom prst="rect">
            <a:avLst/>
          </a:prstGeom>
          <a:noFill/>
        </p:spPr>
        <p:txBody>
          <a:bodyPr wrap="none" rtlCol="0">
            <a:spAutoFit/>
          </a:bodyPr>
          <a:lstStyle/>
          <a:p>
            <a:r>
              <a:rPr lang="en-US" sz="1200" dirty="0" smtClean="0"/>
              <a:t>SFR from ATMS, 1143 UTC 13 Mar 2018</a:t>
            </a:r>
            <a:endParaRPr lang="en-US" sz="1200" dirty="0"/>
          </a:p>
        </p:txBody>
      </p:sp>
      <p:sp>
        <p:nvSpPr>
          <p:cNvPr id="12" name="TextBox 11"/>
          <p:cNvSpPr txBox="1"/>
          <p:nvPr/>
        </p:nvSpPr>
        <p:spPr>
          <a:xfrm>
            <a:off x="5292583" y="2514600"/>
            <a:ext cx="2868093" cy="276999"/>
          </a:xfrm>
          <a:prstGeom prst="rect">
            <a:avLst/>
          </a:prstGeom>
          <a:noFill/>
        </p:spPr>
        <p:txBody>
          <a:bodyPr wrap="none" rtlCol="0">
            <a:spAutoFit/>
          </a:bodyPr>
          <a:lstStyle/>
          <a:p>
            <a:r>
              <a:rPr lang="en-US" sz="1200" dirty="0" smtClean="0"/>
              <a:t>SFR from GMI, 1201 UTC 13 Mar 2018</a:t>
            </a:r>
            <a:endParaRPr lang="en-US" sz="1200" dirty="0"/>
          </a:p>
        </p:txBody>
      </p:sp>
    </p:spTree>
    <p:extLst>
      <p:ext uri="{BB962C8B-B14F-4D97-AF65-F5344CB8AC3E}">
        <p14:creationId xmlns:p14="http://schemas.microsoft.com/office/powerpoint/2010/main" val="3548831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42</a:t>
            </a:fld>
            <a:endParaRPr lang="en-US" dirty="0"/>
          </a:p>
        </p:txBody>
      </p:sp>
      <p:sp>
        <p:nvSpPr>
          <p:cNvPr id="4" name="TextBox 3"/>
          <p:cNvSpPr txBox="1"/>
          <p:nvPr/>
        </p:nvSpPr>
        <p:spPr>
          <a:xfrm>
            <a:off x="342614" y="1056167"/>
            <a:ext cx="8229600" cy="2031325"/>
          </a:xfrm>
          <a:prstGeom prst="rect">
            <a:avLst/>
          </a:prstGeom>
          <a:noFill/>
        </p:spPr>
        <p:txBody>
          <a:bodyPr wrap="square" rtlCol="0">
            <a:spAutoFit/>
          </a:bodyPr>
          <a:lstStyle/>
          <a:p>
            <a:pPr marL="0" lvl="1"/>
            <a:r>
              <a:rPr lang="en-US" sz="1400" b="1" dirty="0" smtClean="0"/>
              <a:t>Albuquerque, NM WFO </a:t>
            </a:r>
            <a:r>
              <a:rPr lang="en-US" sz="1400" dirty="0" smtClean="0"/>
              <a:t>scheduled a webinar for the Snowfall Rate Assessment team following discrepancies observed between the SFR (polar-orbiting only data) and </a:t>
            </a:r>
            <a:r>
              <a:rPr lang="en-US" sz="1400" dirty="0" err="1" smtClean="0"/>
              <a:t>mSFR</a:t>
            </a:r>
            <a:r>
              <a:rPr lang="en-US" sz="1400" dirty="0" smtClean="0"/>
              <a:t> products.  An example shown during the webinar is provided below.  Snowfall rate values in the </a:t>
            </a:r>
            <a:r>
              <a:rPr lang="en-US" sz="1400" dirty="0" err="1" smtClean="0"/>
              <a:t>mSFR</a:t>
            </a:r>
            <a:r>
              <a:rPr lang="en-US" sz="1400" dirty="0" smtClean="0"/>
              <a:t> product were about half those in the standard SFR polar-orbiting swaths.  This issue was tracked and subsequently fixed. </a:t>
            </a:r>
          </a:p>
          <a:p>
            <a:pPr marL="0" lvl="1"/>
            <a:endParaRPr lang="en-US" sz="1400" dirty="0"/>
          </a:p>
          <a:p>
            <a:pPr marL="0" lvl="1"/>
            <a:r>
              <a:rPr lang="en-US" sz="1400" dirty="0"/>
              <a:t>So, in this example, forecaster participants helped to identify </a:t>
            </a:r>
            <a:r>
              <a:rPr lang="en-US" sz="1400" dirty="0" smtClean="0"/>
              <a:t>and effectively communicate a problem, which lead to its quick resolution.  Thus, these types of intensive assessment activities </a:t>
            </a:r>
            <a:r>
              <a:rPr lang="en-US" sz="1400" dirty="0"/>
              <a:t>foster an environment of closer communication and collaboration between end-users and product </a:t>
            </a:r>
            <a:r>
              <a:rPr lang="en-US" sz="1400" dirty="0" smtClean="0"/>
              <a:t>developers, which can be advantageous for product development and refinement.   </a:t>
            </a:r>
            <a:r>
              <a:rPr lang="en-US" sz="1400" b="1" dirty="0" smtClean="0"/>
              <a:t> </a:t>
            </a:r>
            <a:endParaRPr lang="en-US" sz="1400" i="1" dirty="0"/>
          </a:p>
        </p:txBody>
      </p:sp>
      <p:sp>
        <p:nvSpPr>
          <p:cNvPr id="10" name="Title 1"/>
          <p:cNvSpPr txBox="1">
            <a:spLocks/>
          </p:cNvSpPr>
          <p:nvPr/>
        </p:nvSpPr>
        <p:spPr bwMode="auto">
          <a:xfrm>
            <a:off x="0" y="0"/>
            <a:ext cx="72390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Accuracy of Snowfall Detection/Rates</a:t>
            </a:r>
            <a:endParaRPr lang="en-US" sz="3200" kern="0"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8293" y="3200400"/>
            <a:ext cx="4447514" cy="27224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00400"/>
            <a:ext cx="4447514" cy="2722418"/>
          </a:xfrm>
          <a:prstGeom prst="rect">
            <a:avLst/>
          </a:prstGeom>
        </p:spPr>
      </p:pic>
    </p:spTree>
    <p:extLst>
      <p:ext uri="{BB962C8B-B14F-4D97-AF65-F5344CB8AC3E}">
        <p14:creationId xmlns:p14="http://schemas.microsoft.com/office/powerpoint/2010/main" val="3974536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76400"/>
            <a:ext cx="8382000" cy="4343400"/>
          </a:xfrm>
        </p:spPr>
        <p:txBody>
          <a:bodyPr/>
          <a:lstStyle/>
          <a:p>
            <a:pPr lvl="0"/>
            <a:r>
              <a:rPr lang="en-US" sz="2000" dirty="0"/>
              <a:t>Consider future additional testing and evaluation at national testbeds or proving grounds, such as the WPC Hydrometeorology Testbed</a:t>
            </a:r>
          </a:p>
          <a:p>
            <a:pPr lvl="0"/>
            <a:r>
              <a:rPr lang="en-US" sz="2000" dirty="0"/>
              <a:t>Need further evaluation and investigation of large discrepancies between ATMS and AMSU/MHS and SSMIS and GMI data sets, particularly over Alaska</a:t>
            </a:r>
          </a:p>
          <a:p>
            <a:pPr lvl="0"/>
            <a:r>
              <a:rPr lang="en-US" sz="2000" dirty="0"/>
              <a:t>Continue research to extend product to include coastline areas</a:t>
            </a:r>
          </a:p>
          <a:p>
            <a:pPr lvl="0"/>
            <a:r>
              <a:rPr lang="en-US" sz="2000" dirty="0"/>
              <a:t>Continue research to refine the algorithm for improvement with snowfall rates, especially with regard to the underestimation of rates that is typical in the Alaska region</a:t>
            </a:r>
          </a:p>
          <a:p>
            <a:pPr lvl="0"/>
            <a:r>
              <a:rPr lang="en-US" sz="2000" dirty="0"/>
              <a:t>Add more direct broadcast data from the Alaska region if it is available. </a:t>
            </a:r>
          </a:p>
          <a:p>
            <a:endParaRPr lang="en-US" sz="2000" dirty="0"/>
          </a:p>
        </p:txBody>
      </p:sp>
      <p:sp>
        <p:nvSpPr>
          <p:cNvPr id="4" name="Slide Number Placeholder 3"/>
          <p:cNvSpPr>
            <a:spLocks noGrp="1"/>
          </p:cNvSpPr>
          <p:nvPr>
            <p:ph type="sldNum" sz="quarter" idx="10"/>
          </p:nvPr>
        </p:nvSpPr>
        <p:spPr/>
        <p:txBody>
          <a:bodyPr/>
          <a:lstStyle/>
          <a:p>
            <a:fld id="{78875925-E5C2-4FA9-A089-88A99984003F}" type="slidenum">
              <a:rPr lang="en-US" smtClean="0"/>
              <a:t>43</a:t>
            </a:fld>
            <a:endParaRPr lang="en-US"/>
          </a:p>
        </p:txBody>
      </p:sp>
      <p:sp>
        <p:nvSpPr>
          <p:cNvPr id="5" name="Title 1"/>
          <p:cNvSpPr txBox="1">
            <a:spLocks/>
          </p:cNvSpPr>
          <p:nvPr/>
        </p:nvSpPr>
        <p:spPr bwMode="auto">
          <a:xfrm>
            <a:off x="0" y="0"/>
            <a:ext cx="72390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Conclusions…</a:t>
            </a:r>
            <a:endParaRPr lang="en-US" sz="3200" kern="0" dirty="0">
              <a:solidFill>
                <a:schemeClr val="tx1"/>
              </a:solidFill>
            </a:endParaRPr>
          </a:p>
        </p:txBody>
      </p:sp>
    </p:spTree>
    <p:extLst>
      <p:ext uri="{BB962C8B-B14F-4D97-AF65-F5344CB8AC3E}">
        <p14:creationId xmlns:p14="http://schemas.microsoft.com/office/powerpoint/2010/main" val="2497883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382000" cy="4495800"/>
          </a:xfrm>
        </p:spPr>
        <p:txBody>
          <a:bodyPr/>
          <a:lstStyle/>
          <a:p>
            <a:pPr marL="0" indent="0">
              <a:buNone/>
            </a:pPr>
            <a:r>
              <a:rPr lang="en-US" sz="2000" dirty="0" smtClean="0"/>
              <a:t>Questions or suggestions? </a:t>
            </a:r>
          </a:p>
          <a:p>
            <a:pPr marL="0" indent="0">
              <a:buNone/>
            </a:pPr>
            <a:r>
              <a:rPr lang="en-US" sz="1600" dirty="0" err="1" smtClean="0"/>
              <a:t>Huan</a:t>
            </a:r>
            <a:r>
              <a:rPr lang="en-US" sz="1600" dirty="0" smtClean="0"/>
              <a:t> </a:t>
            </a:r>
            <a:r>
              <a:rPr lang="en-US" sz="1600" dirty="0" err="1" smtClean="0"/>
              <a:t>Meng</a:t>
            </a:r>
            <a:r>
              <a:rPr lang="en-US" sz="1600" dirty="0" smtClean="0"/>
              <a:t>: </a:t>
            </a:r>
            <a:r>
              <a:rPr lang="en-US" sz="1600" dirty="0" smtClean="0">
                <a:hlinkClick r:id="rId2"/>
              </a:rPr>
              <a:t>huan.meng@noaa.gov</a:t>
            </a:r>
            <a:endParaRPr lang="en-US" sz="1600" dirty="0" smtClean="0"/>
          </a:p>
          <a:p>
            <a:pPr marL="0" indent="0">
              <a:buNone/>
            </a:pPr>
            <a:r>
              <a:rPr lang="en-US" sz="1600" dirty="0" smtClean="0"/>
              <a:t>Kris White: </a:t>
            </a:r>
            <a:r>
              <a:rPr lang="en-US" sz="1600" dirty="0" smtClean="0">
                <a:hlinkClick r:id="rId3"/>
              </a:rPr>
              <a:t>kris.white@noaa.gov</a:t>
            </a:r>
            <a:endParaRPr lang="en-US" sz="1600" dirty="0" smtClean="0"/>
          </a:p>
          <a:p>
            <a:pPr marL="0" indent="0">
              <a:buNone/>
            </a:pPr>
            <a:endParaRPr lang="en-US" sz="1600" dirty="0"/>
          </a:p>
          <a:p>
            <a:pPr marL="0" indent="0">
              <a:buNone/>
            </a:pPr>
            <a:r>
              <a:rPr lang="en-US" sz="2000" dirty="0" smtClean="0"/>
              <a:t>Special thanks to our NWS participants!</a:t>
            </a:r>
          </a:p>
          <a:p>
            <a:r>
              <a:rPr lang="en-US" sz="1600" dirty="0"/>
              <a:t>Wes Adkins, WFO Juneau</a:t>
            </a:r>
          </a:p>
          <a:p>
            <a:r>
              <a:rPr lang="en-US" sz="1600" dirty="0"/>
              <a:t>Shaun Baines, WFO Anchorage</a:t>
            </a:r>
          </a:p>
          <a:p>
            <a:r>
              <a:rPr lang="en-US" sz="1600" dirty="0" smtClean="0"/>
              <a:t>Brian </a:t>
            </a:r>
            <a:r>
              <a:rPr lang="en-US" sz="1600" dirty="0" err="1" smtClean="0"/>
              <a:t>Guyer</a:t>
            </a:r>
            <a:r>
              <a:rPr lang="en-US" sz="1600" dirty="0" smtClean="0"/>
              <a:t>, WFO Albuquerque</a:t>
            </a:r>
          </a:p>
          <a:p>
            <a:r>
              <a:rPr lang="en-US" sz="1600" dirty="0"/>
              <a:t>Aaron Jacobs, WFO </a:t>
            </a:r>
            <a:r>
              <a:rPr lang="en-US" sz="1600" dirty="0" smtClean="0"/>
              <a:t>Juneau</a:t>
            </a:r>
          </a:p>
          <a:p>
            <a:r>
              <a:rPr lang="en-US" sz="1600" dirty="0" smtClean="0"/>
              <a:t>Michael Lawson, WFO Anchorage</a:t>
            </a:r>
          </a:p>
          <a:p>
            <a:r>
              <a:rPr lang="en-US" sz="1600" dirty="0" smtClean="0"/>
              <a:t>Edward </a:t>
            </a:r>
            <a:r>
              <a:rPr lang="en-US" sz="1600" dirty="0" err="1" smtClean="0"/>
              <a:t>Liske</a:t>
            </a:r>
            <a:r>
              <a:rPr lang="en-US" sz="1600" dirty="0" smtClean="0"/>
              <a:t>, WFO Juneau</a:t>
            </a:r>
          </a:p>
          <a:p>
            <a:r>
              <a:rPr lang="en-US" sz="1600" dirty="0" smtClean="0"/>
              <a:t>Samuel </a:t>
            </a:r>
            <a:r>
              <a:rPr lang="en-US" sz="1600" dirty="0" err="1" smtClean="0"/>
              <a:t>Shea</a:t>
            </a:r>
            <a:r>
              <a:rPr lang="en-US" sz="1600" dirty="0" smtClean="0"/>
              <a:t>, WFO Anchorage</a:t>
            </a:r>
            <a:endParaRPr lang="en-US" sz="1600" dirty="0"/>
          </a:p>
          <a:p>
            <a:pPr marL="0" indent="0">
              <a:buNone/>
            </a:pPr>
            <a:endParaRPr lang="en-US" sz="1600" dirty="0"/>
          </a:p>
          <a:p>
            <a:pPr marL="0" indent="0">
              <a:buNone/>
            </a:pPr>
            <a:r>
              <a:rPr lang="en-US" sz="1600" dirty="0" smtClean="0"/>
              <a:t>Also, Thanks to Kevin McGrath and Frank </a:t>
            </a:r>
            <a:r>
              <a:rPr lang="en-US" sz="1600" dirty="0" err="1" smtClean="0"/>
              <a:t>LaFontaine</a:t>
            </a:r>
            <a:r>
              <a:rPr lang="en-US" sz="1600" dirty="0" smtClean="0"/>
              <a:t> of NASA </a:t>
            </a:r>
            <a:r>
              <a:rPr lang="en-US" sz="1600" dirty="0" err="1" smtClean="0"/>
              <a:t>SPoRT</a:t>
            </a:r>
            <a:r>
              <a:rPr lang="en-US" sz="1600" dirty="0" smtClean="0"/>
              <a:t> for their support</a:t>
            </a:r>
          </a:p>
          <a:p>
            <a:pPr marL="0" indent="0">
              <a:buNone/>
            </a:pPr>
            <a:endParaRPr lang="en-US" sz="2000" dirty="0"/>
          </a:p>
          <a:p>
            <a:pPr marL="0" indent="0">
              <a:buNone/>
            </a:pPr>
            <a:endParaRPr lang="en-US" sz="2000" dirty="0"/>
          </a:p>
        </p:txBody>
      </p:sp>
      <p:sp>
        <p:nvSpPr>
          <p:cNvPr id="4" name="Slide Number Placeholder 3"/>
          <p:cNvSpPr>
            <a:spLocks noGrp="1"/>
          </p:cNvSpPr>
          <p:nvPr>
            <p:ph type="sldNum" sz="quarter" idx="10"/>
          </p:nvPr>
        </p:nvSpPr>
        <p:spPr/>
        <p:txBody>
          <a:bodyPr/>
          <a:lstStyle/>
          <a:p>
            <a:fld id="{78875925-E5C2-4FA9-A089-88A99984003F}" type="slidenum">
              <a:rPr lang="en-US" smtClean="0"/>
              <a:t>44</a:t>
            </a:fld>
            <a:endParaRPr lang="en-US"/>
          </a:p>
        </p:txBody>
      </p:sp>
      <p:sp>
        <p:nvSpPr>
          <p:cNvPr id="5" name="Title 1"/>
          <p:cNvSpPr txBox="1">
            <a:spLocks/>
          </p:cNvSpPr>
          <p:nvPr/>
        </p:nvSpPr>
        <p:spPr bwMode="auto">
          <a:xfrm>
            <a:off x="0" y="0"/>
            <a:ext cx="7239000" cy="83820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normAutofit/>
          </a:bodyPr>
          <a:lstStyle>
            <a:lvl1pPr algn="ctr" rtl="0" eaLnBrk="0" fontAlgn="base" hangingPunct="0">
              <a:lnSpc>
                <a:spcPct val="85000"/>
              </a:lnSpc>
              <a:spcBef>
                <a:spcPct val="0"/>
              </a:spcBef>
              <a:spcAft>
                <a:spcPct val="0"/>
              </a:spcAft>
              <a:defRPr sz="3600" b="1">
                <a:solidFill>
                  <a:schemeClr val="bg1"/>
                </a:solidFill>
                <a:effectLst/>
                <a:latin typeface="+mj-lt"/>
                <a:ea typeface="+mj-ea"/>
                <a:cs typeface="+mj-cs"/>
              </a:defRPr>
            </a:lvl1pPr>
            <a:lvl2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2pPr>
            <a:lvl3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3pPr>
            <a:lvl4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4pPr>
            <a:lvl5pPr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effectLst>
                  <a:outerShdw blurRad="38100" dist="38100" dir="2700000" algn="tl">
                    <a:srgbClr val="C0C0C0"/>
                  </a:outerShdw>
                </a:effectLst>
                <a:latin typeface="Book Antiqua" pitchFamily="18" charset="0"/>
              </a:defRPr>
            </a:lvl9pPr>
          </a:lstStyle>
          <a:p>
            <a:r>
              <a:rPr lang="en-US" sz="3200" kern="0" dirty="0" smtClean="0">
                <a:solidFill>
                  <a:schemeClr val="tx1"/>
                </a:solidFill>
              </a:rPr>
              <a:t>Thanks for your time!</a:t>
            </a:r>
            <a:endParaRPr lang="en-US" sz="3200" kern="0" dirty="0">
              <a:solidFill>
                <a:schemeClr val="tx1"/>
              </a:solidFill>
            </a:endParaRPr>
          </a:p>
        </p:txBody>
      </p:sp>
    </p:spTree>
    <p:extLst>
      <p:ext uri="{BB962C8B-B14F-4D97-AF65-F5344CB8AC3E}">
        <p14:creationId xmlns:p14="http://schemas.microsoft.com/office/powerpoint/2010/main" val="1925723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0" y="457200"/>
            <a:ext cx="8382000" cy="381000"/>
          </a:xfrm>
        </p:spPr>
        <p:txBody>
          <a:bodyPr/>
          <a:lstStyle/>
          <a:p>
            <a:pPr>
              <a:lnSpc>
                <a:spcPct val="55000"/>
              </a:lnSpc>
            </a:pPr>
            <a:r>
              <a:rPr lang="en-US" altLang="en-US" sz="3200" dirty="0" smtClean="0">
                <a:solidFill>
                  <a:schemeClr val="tx2"/>
                </a:solidFill>
                <a:effectLst/>
              </a:rPr>
              <a:t>SD – Satellite Module</a:t>
            </a:r>
          </a:p>
        </p:txBody>
      </p:sp>
      <p:sp>
        <p:nvSpPr>
          <p:cNvPr id="7172" name="Rectangle 3"/>
          <p:cNvSpPr>
            <a:spLocks noGrp="1" noChangeArrowheads="1"/>
          </p:cNvSpPr>
          <p:nvPr>
            <p:ph type="body" idx="1"/>
          </p:nvPr>
        </p:nvSpPr>
        <p:spPr>
          <a:xfrm>
            <a:off x="381000" y="1143000"/>
            <a:ext cx="8001000" cy="4876800"/>
          </a:xfrm>
        </p:spPr>
        <p:txBody>
          <a:bodyPr/>
          <a:lstStyle/>
          <a:p>
            <a:pPr>
              <a:spcBef>
                <a:spcPts val="1200"/>
              </a:spcBef>
            </a:pPr>
            <a:r>
              <a:rPr lang="en-US" altLang="en-US" sz="2000" dirty="0" smtClean="0">
                <a:solidFill>
                  <a:schemeClr val="tx1"/>
                </a:solidFill>
                <a:effectLst/>
              </a:rPr>
              <a:t>Coupled principal components and </a:t>
            </a:r>
            <a:r>
              <a:rPr lang="en-US" altLang="en-US" sz="2000" dirty="0">
                <a:solidFill>
                  <a:schemeClr val="tx1"/>
                </a:solidFill>
                <a:effectLst/>
              </a:rPr>
              <a:t>logistic regression model </a:t>
            </a:r>
            <a:r>
              <a:rPr lang="en-US" altLang="en-US" sz="2000" dirty="0" smtClean="0">
                <a:solidFill>
                  <a:schemeClr val="tx1"/>
                </a:solidFill>
                <a:effectLst/>
              </a:rPr>
              <a:t>(</a:t>
            </a:r>
            <a:r>
              <a:rPr lang="en-US" altLang="en-US" sz="2000" dirty="0" err="1" smtClean="0">
                <a:solidFill>
                  <a:schemeClr val="tx1"/>
                </a:solidFill>
                <a:effectLst/>
              </a:rPr>
              <a:t>Kongoli</a:t>
            </a:r>
            <a:r>
              <a:rPr lang="en-US" altLang="en-US" sz="2000" dirty="0" smtClean="0">
                <a:solidFill>
                  <a:schemeClr val="tx1"/>
                </a:solidFill>
                <a:effectLst/>
              </a:rPr>
              <a:t> et al., 2015)</a:t>
            </a:r>
          </a:p>
          <a:p>
            <a:pPr marL="0" indent="0">
              <a:spcBef>
                <a:spcPts val="1200"/>
              </a:spcBef>
              <a:buNone/>
            </a:pPr>
            <a:endParaRPr lang="en-US" altLang="en-US" sz="2000" dirty="0" smtClean="0">
              <a:solidFill>
                <a:schemeClr val="tx1"/>
              </a:solidFill>
              <a:effectLst/>
            </a:endParaRPr>
          </a:p>
          <a:p>
            <a:pPr>
              <a:spcBef>
                <a:spcPts val="1200"/>
              </a:spcBef>
            </a:pPr>
            <a:endParaRPr lang="en-US" altLang="en-US" sz="2000" dirty="0" smtClean="0">
              <a:solidFill>
                <a:schemeClr val="tx1"/>
              </a:solidFill>
              <a:effectLst/>
            </a:endParaRPr>
          </a:p>
          <a:p>
            <a:pPr>
              <a:spcBef>
                <a:spcPts val="1200"/>
              </a:spcBef>
            </a:pPr>
            <a:r>
              <a:rPr lang="en-US" altLang="en-US" sz="2000" dirty="0" smtClean="0">
                <a:solidFill>
                  <a:schemeClr val="tx1"/>
                </a:solidFill>
                <a:effectLst/>
              </a:rPr>
              <a:t>Input data: High frequency channels above 88/89 GHz </a:t>
            </a:r>
          </a:p>
          <a:p>
            <a:pPr>
              <a:spcBef>
                <a:spcPts val="1200"/>
              </a:spcBef>
            </a:pPr>
            <a:r>
              <a:rPr lang="en-US" altLang="en-US" sz="2000" dirty="0" smtClean="0">
                <a:solidFill>
                  <a:schemeClr val="tx1"/>
                </a:solidFill>
                <a:effectLst/>
              </a:rPr>
              <a:t>Three principal components for ATMS/MHS</a:t>
            </a:r>
          </a:p>
          <a:p>
            <a:pPr>
              <a:spcBef>
                <a:spcPts val="1200"/>
              </a:spcBef>
            </a:pPr>
            <a:r>
              <a:rPr lang="en-US" altLang="en-US" sz="2000" dirty="0">
                <a:solidFill>
                  <a:schemeClr val="tx1"/>
                </a:solidFill>
              </a:rPr>
              <a:t>Model output is the </a:t>
            </a:r>
            <a:r>
              <a:rPr lang="en-US" altLang="en-US" sz="2000" dirty="0">
                <a:solidFill>
                  <a:srgbClr val="FF0000"/>
                </a:solidFill>
              </a:rPr>
              <a:t>probability of snowfall</a:t>
            </a:r>
            <a:r>
              <a:rPr lang="en-US" altLang="en-US" sz="2000" dirty="0">
                <a:solidFill>
                  <a:schemeClr val="tx1"/>
                </a:solidFill>
              </a:rPr>
              <a:t>; preset thresholds for snowfall</a:t>
            </a:r>
          </a:p>
          <a:p>
            <a:pPr>
              <a:spcBef>
                <a:spcPts val="1200"/>
              </a:spcBef>
            </a:pPr>
            <a:r>
              <a:rPr lang="en-US" altLang="en-US" sz="2000" dirty="0">
                <a:solidFill>
                  <a:schemeClr val="tx1"/>
                </a:solidFill>
              </a:rPr>
              <a:t>Training data sets are composed of </a:t>
            </a:r>
            <a:r>
              <a:rPr lang="en-US" altLang="en-US" sz="2000" dirty="0" smtClean="0">
                <a:solidFill>
                  <a:schemeClr val="tx1"/>
                </a:solidFill>
              </a:rPr>
              <a:t>matching </a:t>
            </a:r>
            <a:r>
              <a:rPr lang="en-US" altLang="en-US" sz="2000" dirty="0">
                <a:solidFill>
                  <a:schemeClr val="tx1"/>
                </a:solidFill>
              </a:rPr>
              <a:t>satellite and </a:t>
            </a:r>
            <a:r>
              <a:rPr lang="en-US" altLang="en-US" sz="2000" dirty="0">
                <a:solidFill>
                  <a:srgbClr val="FF0000"/>
                </a:solidFill>
              </a:rPr>
              <a:t>ground snowfall observation </a:t>
            </a:r>
            <a:r>
              <a:rPr lang="en-US" altLang="en-US" sz="2000" dirty="0" smtClean="0">
                <a:solidFill>
                  <a:schemeClr val="tx1"/>
                </a:solidFill>
              </a:rPr>
              <a:t>data, Quality Controlled Local Climatology Data (QCLCD)</a:t>
            </a:r>
            <a:endParaRPr lang="en-US" altLang="en-US" sz="2000" dirty="0">
              <a:solidFill>
                <a:schemeClr val="tx1"/>
              </a:solidFill>
            </a:endParaRPr>
          </a:p>
          <a:p>
            <a:pPr>
              <a:spcBef>
                <a:spcPts val="1200"/>
              </a:spcBef>
            </a:pPr>
            <a:endParaRPr lang="en-US" altLang="en-US" sz="2000" dirty="0" smtClean="0">
              <a:solidFill>
                <a:schemeClr val="tx1"/>
              </a:solidFill>
              <a:effectLst/>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743200" y="2057400"/>
            <a:ext cx="3657600" cy="533400"/>
          </a:xfrm>
          <a:prstGeom prst="rect">
            <a:avLst/>
          </a:prstGeom>
        </p:spPr>
      </p:pic>
      <p:sp>
        <p:nvSpPr>
          <p:cNvPr id="6"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5</a:t>
            </a:fld>
            <a:endParaRPr lang="en-US" dirty="0"/>
          </a:p>
        </p:txBody>
      </p:sp>
    </p:spTree>
    <p:extLst>
      <p:ext uri="{BB962C8B-B14F-4D97-AF65-F5344CB8AC3E}">
        <p14:creationId xmlns:p14="http://schemas.microsoft.com/office/powerpoint/2010/main" val="2086352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0" y="457200"/>
            <a:ext cx="8382000" cy="381000"/>
          </a:xfrm>
        </p:spPr>
        <p:txBody>
          <a:bodyPr/>
          <a:lstStyle/>
          <a:p>
            <a:pPr>
              <a:lnSpc>
                <a:spcPct val="55000"/>
              </a:lnSpc>
            </a:pPr>
            <a:r>
              <a:rPr lang="en-US" altLang="en-US" sz="3200" dirty="0" smtClean="0">
                <a:solidFill>
                  <a:schemeClr val="tx2"/>
                </a:solidFill>
                <a:effectLst/>
              </a:rPr>
              <a:t>SD – Satellite Module</a:t>
            </a:r>
          </a:p>
        </p:txBody>
      </p:sp>
      <p:sp>
        <p:nvSpPr>
          <p:cNvPr id="7172" name="Rectangle 3"/>
          <p:cNvSpPr>
            <a:spLocks noGrp="1" noChangeArrowheads="1"/>
          </p:cNvSpPr>
          <p:nvPr>
            <p:ph type="body" idx="1"/>
          </p:nvPr>
        </p:nvSpPr>
        <p:spPr>
          <a:xfrm>
            <a:off x="381001" y="1143000"/>
            <a:ext cx="8001000" cy="2930310"/>
          </a:xfrm>
        </p:spPr>
        <p:txBody>
          <a:bodyPr/>
          <a:lstStyle/>
          <a:p>
            <a:pPr>
              <a:spcBef>
                <a:spcPts val="1200"/>
              </a:spcBef>
            </a:pPr>
            <a:r>
              <a:rPr lang="en-US" altLang="en-US" dirty="0">
                <a:solidFill>
                  <a:schemeClr val="tx1"/>
                </a:solidFill>
              </a:rPr>
              <a:t>Two temperature regimes: warm and cold</a:t>
            </a:r>
          </a:p>
          <a:p>
            <a:pPr lvl="1">
              <a:spcBef>
                <a:spcPts val="800"/>
              </a:spcBef>
            </a:pPr>
            <a:r>
              <a:rPr lang="en-US" altLang="en-US" sz="1800" dirty="0"/>
              <a:t>Defined with </a:t>
            </a:r>
            <a:r>
              <a:rPr lang="en-US" altLang="en-US" sz="1800" dirty="0" smtClean="0"/>
              <a:t>limb-corrected T</a:t>
            </a:r>
            <a:r>
              <a:rPr lang="en-US" altLang="en-US" sz="1800" baseline="-25000" dirty="0" smtClean="0"/>
              <a:t>B</a:t>
            </a:r>
            <a:r>
              <a:rPr lang="en-US" altLang="en-US" sz="1800" dirty="0" smtClean="0"/>
              <a:t>53.6 </a:t>
            </a:r>
            <a:r>
              <a:rPr lang="en-US" altLang="en-US" sz="1800" dirty="0"/>
              <a:t>GHz data</a:t>
            </a:r>
          </a:p>
          <a:p>
            <a:pPr lvl="1">
              <a:spcBef>
                <a:spcPts val="800"/>
              </a:spcBef>
            </a:pPr>
            <a:r>
              <a:rPr lang="en-US" altLang="en-US" sz="1800" dirty="0"/>
              <a:t>Satellite measurements exhibit different characteristics depending on atmospheric conditions: scattering signal dominates in relatively warm and moist atmosphere, emission signal dominates in cold and dry atmosphere or atmosphere with abundant </a:t>
            </a:r>
            <a:r>
              <a:rPr lang="en-US" altLang="en-US" sz="1800" dirty="0" err="1"/>
              <a:t>supercooled</a:t>
            </a:r>
            <a:r>
              <a:rPr lang="en-US" altLang="en-US" sz="1800" dirty="0"/>
              <a:t> cloud liquid droplets</a:t>
            </a:r>
          </a:p>
          <a:p>
            <a:pPr lvl="1">
              <a:spcBef>
                <a:spcPts val="800"/>
              </a:spcBef>
            </a:pPr>
            <a:r>
              <a:rPr lang="en-US" altLang="en-US" sz="1800" dirty="0"/>
              <a:t>No retrieval if limb corrected T</a:t>
            </a:r>
            <a:r>
              <a:rPr lang="en-US" altLang="en-US" sz="1800" baseline="-25000" dirty="0"/>
              <a:t>B</a:t>
            </a:r>
            <a:r>
              <a:rPr lang="en-US" altLang="en-US" sz="1800" dirty="0" smtClean="0"/>
              <a:t>53.6 </a:t>
            </a:r>
            <a:r>
              <a:rPr lang="en-US" altLang="en-US" sz="1800" dirty="0"/>
              <a:t>GHz &lt; 240 K; not enough water vapor to mask surface </a:t>
            </a:r>
          </a:p>
          <a:p>
            <a:pPr>
              <a:spcBef>
                <a:spcPts val="1200"/>
              </a:spcBef>
            </a:pPr>
            <a:r>
              <a:rPr lang="en-US" altLang="en-US" dirty="0" smtClean="0">
                <a:effectLst/>
              </a:rPr>
              <a:t>Two cloud thickness (CT) regimes</a:t>
            </a:r>
          </a:p>
          <a:p>
            <a:pPr lvl="1">
              <a:spcBef>
                <a:spcPts val="300"/>
              </a:spcBef>
            </a:pPr>
            <a:r>
              <a:rPr lang="en-US" altLang="en-US" sz="1800" dirty="0"/>
              <a:t>CT derived from NWP model data</a:t>
            </a:r>
          </a:p>
          <a:p>
            <a:pPr lvl="1">
              <a:spcBef>
                <a:spcPts val="600"/>
              </a:spcBef>
            </a:pPr>
            <a:r>
              <a:rPr lang="en-US" altLang="en-US" sz="1800" dirty="0"/>
              <a:t>Shallow (low and thin cloud layer) snowfall is much more challenging to detect than snowfall from thick clouds </a:t>
            </a:r>
          </a:p>
          <a:p>
            <a:pPr>
              <a:spcBef>
                <a:spcPts val="300"/>
              </a:spcBef>
            </a:pPr>
            <a:endParaRPr lang="en-US" altLang="en-US" sz="2000" dirty="0" smtClean="0">
              <a:solidFill>
                <a:schemeClr val="tx1"/>
              </a:solidFill>
              <a:effectLst/>
            </a:endParaRPr>
          </a:p>
        </p:txBody>
      </p:sp>
      <p:sp>
        <p:nvSpPr>
          <p:cNvPr id="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6</a:t>
            </a:fld>
            <a:endParaRPr lang="en-US" dirty="0"/>
          </a:p>
        </p:txBody>
      </p:sp>
    </p:spTree>
    <p:extLst>
      <p:ext uri="{BB962C8B-B14F-4D97-AF65-F5344CB8AC3E}">
        <p14:creationId xmlns:p14="http://schemas.microsoft.com/office/powerpoint/2010/main" val="2260403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type="body" idx="1"/>
          </p:nvPr>
        </p:nvSpPr>
        <p:spPr>
          <a:xfrm>
            <a:off x="457200" y="1143000"/>
            <a:ext cx="8382000" cy="5029200"/>
          </a:xfrm>
        </p:spPr>
        <p:txBody>
          <a:bodyPr/>
          <a:lstStyle/>
          <a:p>
            <a:pPr>
              <a:spcBef>
                <a:spcPts val="600"/>
              </a:spcBef>
            </a:pPr>
            <a:r>
              <a:rPr lang="en-US" altLang="en-US" dirty="0" smtClean="0">
                <a:solidFill>
                  <a:schemeClr val="tx1"/>
                </a:solidFill>
                <a:effectLst/>
              </a:rPr>
              <a:t>Numerical Weather Prediction (NWP) model-based weather SD module</a:t>
            </a:r>
            <a:endParaRPr lang="en-US" altLang="en-US" dirty="0" smtClean="0">
              <a:solidFill>
                <a:srgbClr val="FF0000"/>
              </a:solidFill>
              <a:effectLst/>
            </a:endParaRPr>
          </a:p>
          <a:p>
            <a:pPr lvl="1">
              <a:spcBef>
                <a:spcPts val="1200"/>
              </a:spcBef>
            </a:pPr>
            <a:r>
              <a:rPr lang="en-US" altLang="en-US" dirty="0" smtClean="0">
                <a:effectLst/>
              </a:rPr>
              <a:t>Logistic </a:t>
            </a:r>
            <a:r>
              <a:rPr lang="en-US" altLang="en-US" dirty="0">
                <a:effectLst/>
              </a:rPr>
              <a:t>regression model </a:t>
            </a:r>
            <a:endParaRPr lang="en-US" altLang="en-US" dirty="0" smtClean="0">
              <a:effectLst/>
            </a:endParaRPr>
          </a:p>
          <a:p>
            <a:pPr lvl="1">
              <a:spcBef>
                <a:spcPts val="1200"/>
              </a:spcBef>
            </a:pPr>
            <a:r>
              <a:rPr lang="en-US" altLang="en-US" dirty="0" smtClean="0">
                <a:effectLst/>
              </a:rPr>
              <a:t>Input data: RH, T, V-</a:t>
            </a:r>
            <a:r>
              <a:rPr lang="en-US" altLang="en-US" dirty="0" err="1" smtClean="0">
                <a:effectLst/>
              </a:rPr>
              <a:t>Vel</a:t>
            </a:r>
            <a:r>
              <a:rPr lang="en-US" altLang="en-US" dirty="0" smtClean="0">
                <a:effectLst/>
              </a:rPr>
              <a:t>, CT</a:t>
            </a:r>
            <a:endParaRPr lang="en-US" altLang="en-US" dirty="0">
              <a:effectLst/>
            </a:endParaRPr>
          </a:p>
          <a:p>
            <a:pPr>
              <a:spcBef>
                <a:spcPts val="1200"/>
              </a:spcBef>
            </a:pPr>
            <a:r>
              <a:rPr lang="en-US" altLang="en-US" dirty="0" smtClean="0">
                <a:solidFill>
                  <a:schemeClr val="tx1"/>
                </a:solidFill>
                <a:effectLst/>
              </a:rPr>
              <a:t>The SD algorithm is an optimal combination of the satellite module and weather module (</a:t>
            </a:r>
            <a:r>
              <a:rPr lang="en-US" altLang="en-US" dirty="0" err="1" smtClean="0">
                <a:solidFill>
                  <a:schemeClr val="tx1"/>
                </a:solidFill>
                <a:effectLst/>
              </a:rPr>
              <a:t>Kongoli</a:t>
            </a:r>
            <a:r>
              <a:rPr lang="en-US" altLang="en-US" dirty="0" smtClean="0">
                <a:solidFill>
                  <a:schemeClr val="tx1"/>
                </a:solidFill>
                <a:effectLst/>
              </a:rPr>
              <a:t> et al., 2018)</a:t>
            </a:r>
          </a:p>
          <a:p>
            <a:pPr>
              <a:spcBef>
                <a:spcPts val="1200"/>
              </a:spcBef>
            </a:pPr>
            <a:r>
              <a:rPr lang="en-US" altLang="en-US" dirty="0" smtClean="0">
                <a:solidFill>
                  <a:schemeClr val="tx1"/>
                </a:solidFill>
              </a:rPr>
              <a:t>Screening</a:t>
            </a:r>
          </a:p>
          <a:p>
            <a:pPr lvl="1">
              <a:spcBef>
                <a:spcPts val="1200"/>
              </a:spcBef>
            </a:pPr>
            <a:r>
              <a:rPr lang="en-US" altLang="en-US" dirty="0" smtClean="0"/>
              <a:t>Relative humidity</a:t>
            </a:r>
          </a:p>
          <a:p>
            <a:pPr lvl="1">
              <a:spcBef>
                <a:spcPts val="1200"/>
              </a:spcBef>
            </a:pPr>
            <a:r>
              <a:rPr lang="en-US" altLang="en-US" dirty="0" smtClean="0"/>
              <a:t>Temperatures</a:t>
            </a:r>
          </a:p>
          <a:p>
            <a:pPr lvl="1">
              <a:spcBef>
                <a:spcPts val="1200"/>
              </a:spcBef>
            </a:pPr>
            <a:r>
              <a:rPr lang="en-US" altLang="en-US" dirty="0" smtClean="0"/>
              <a:t>CT</a:t>
            </a:r>
            <a:endParaRPr lang="en-US" altLang="en-US" dirty="0" smtClean="0">
              <a:solidFill>
                <a:schemeClr val="tx1"/>
              </a:solidFill>
              <a:effectLst/>
            </a:endParaRPr>
          </a:p>
          <a:p>
            <a:pPr>
              <a:spcBef>
                <a:spcPts val="600"/>
              </a:spcBef>
            </a:pPr>
            <a:endParaRPr lang="en-US" altLang="en-US" dirty="0" smtClean="0">
              <a:solidFill>
                <a:schemeClr val="tx1"/>
              </a:solidFill>
              <a:effectLst/>
            </a:endParaRPr>
          </a:p>
        </p:txBody>
      </p:sp>
      <p:sp>
        <p:nvSpPr>
          <p:cNvPr id="7171" name="Rectangle 2"/>
          <p:cNvSpPr>
            <a:spLocks noGrp="1" noChangeArrowheads="1"/>
          </p:cNvSpPr>
          <p:nvPr>
            <p:ph type="title"/>
          </p:nvPr>
        </p:nvSpPr>
        <p:spPr>
          <a:xfrm>
            <a:off x="0" y="457200"/>
            <a:ext cx="7848600" cy="381000"/>
          </a:xfrm>
        </p:spPr>
        <p:txBody>
          <a:bodyPr/>
          <a:lstStyle/>
          <a:p>
            <a:pPr>
              <a:lnSpc>
                <a:spcPct val="55000"/>
              </a:lnSpc>
            </a:pPr>
            <a:r>
              <a:rPr lang="en-US" altLang="en-US" sz="3200" dirty="0" smtClean="0">
                <a:solidFill>
                  <a:schemeClr val="tx2"/>
                </a:solidFill>
                <a:effectLst/>
              </a:rPr>
              <a:t>Combined SD Algorithm</a:t>
            </a:r>
          </a:p>
        </p:txBody>
      </p:sp>
      <p:sp>
        <p:nvSpPr>
          <p:cNvPr id="4"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7</a:t>
            </a:fld>
            <a:endParaRPr lang="en-US" dirty="0"/>
          </a:p>
        </p:txBody>
      </p:sp>
    </p:spTree>
    <p:extLst>
      <p:ext uri="{BB962C8B-B14F-4D97-AF65-F5344CB8AC3E}">
        <p14:creationId xmlns:p14="http://schemas.microsoft.com/office/powerpoint/2010/main" val="1245454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Grp="1" noChangeArrowheads="1"/>
          </p:cNvSpPr>
          <p:nvPr>
            <p:ph type="body" idx="1"/>
          </p:nvPr>
        </p:nvSpPr>
        <p:spPr>
          <a:xfrm>
            <a:off x="171980" y="990600"/>
            <a:ext cx="8915400" cy="2930310"/>
          </a:xfrm>
        </p:spPr>
        <p:txBody>
          <a:bodyPr/>
          <a:lstStyle/>
          <a:p>
            <a:pPr>
              <a:spcBef>
                <a:spcPts val="600"/>
              </a:spcBef>
            </a:pPr>
            <a:r>
              <a:rPr lang="en-US" altLang="en-US" sz="2300" dirty="0" smtClean="0">
                <a:solidFill>
                  <a:schemeClr val="tx1"/>
                </a:solidFill>
                <a:effectLst/>
              </a:rPr>
              <a:t>The combined SD algorithm improves detection of both shallow- and deep-cloud snowfalls</a:t>
            </a:r>
            <a:endParaRPr lang="en-US" altLang="en-US" sz="2300" dirty="0" smtClean="0">
              <a:solidFill>
                <a:srgbClr val="FF0000"/>
              </a:solidFill>
              <a:effectLst/>
            </a:endParaRPr>
          </a:p>
          <a:p>
            <a:pPr>
              <a:spcBef>
                <a:spcPts val="600"/>
              </a:spcBef>
            </a:pPr>
            <a:endParaRPr lang="en-US" altLang="en-US" sz="2300" dirty="0" smtClean="0">
              <a:solidFill>
                <a:schemeClr val="tx1"/>
              </a:solidFill>
              <a:effectLst/>
            </a:endParaRPr>
          </a:p>
          <a:p>
            <a:pPr marL="0" indent="0">
              <a:lnSpc>
                <a:spcPct val="120000"/>
              </a:lnSpc>
              <a:buNone/>
            </a:pPr>
            <a:endParaRPr lang="en-US" altLang="en-US" sz="2200" dirty="0" smtClean="0">
              <a:effectLst/>
            </a:endParaRPr>
          </a:p>
        </p:txBody>
      </p:sp>
      <p:sp>
        <p:nvSpPr>
          <p:cNvPr id="7171" name="Rectangle 2"/>
          <p:cNvSpPr>
            <a:spLocks noGrp="1" noChangeArrowheads="1"/>
          </p:cNvSpPr>
          <p:nvPr>
            <p:ph type="title"/>
          </p:nvPr>
        </p:nvSpPr>
        <p:spPr>
          <a:xfrm>
            <a:off x="381000" y="457200"/>
            <a:ext cx="7848600" cy="381000"/>
          </a:xfrm>
        </p:spPr>
        <p:txBody>
          <a:bodyPr/>
          <a:lstStyle/>
          <a:p>
            <a:pPr>
              <a:lnSpc>
                <a:spcPct val="55000"/>
              </a:lnSpc>
            </a:pPr>
            <a:r>
              <a:rPr lang="en-US" altLang="en-US" sz="3200" dirty="0" smtClean="0">
                <a:solidFill>
                  <a:schemeClr val="tx2"/>
                </a:solidFill>
                <a:effectLst/>
              </a:rPr>
              <a:t>Combined SD Algorithm</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9" y="1983987"/>
            <a:ext cx="6248400" cy="2274576"/>
          </a:xfrm>
          <a:prstGeom prst="rect">
            <a:avLst/>
          </a:prstGeom>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285" y="1966582"/>
            <a:ext cx="2621723" cy="215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2813" y="4381850"/>
            <a:ext cx="3176065" cy="1950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88790" y="1821417"/>
            <a:ext cx="2057400" cy="338554"/>
          </a:xfrm>
          <a:prstGeom prst="rect">
            <a:avLst/>
          </a:prstGeom>
          <a:solidFill>
            <a:srgbClr val="FFFF00"/>
          </a:solidFill>
          <a:ln w="19050">
            <a:solidFill>
              <a:schemeClr val="tx1"/>
            </a:solidFill>
          </a:ln>
        </p:spPr>
        <p:txBody>
          <a:bodyPr wrap="square" rtlCol="0">
            <a:spAutoFit/>
          </a:bodyPr>
          <a:lstStyle/>
          <a:p>
            <a:r>
              <a:rPr lang="en-US" sz="1600" dirty="0" smtClean="0"/>
              <a:t>Satellite only SD</a:t>
            </a:r>
            <a:endParaRPr lang="en-US" sz="1600" dirty="0"/>
          </a:p>
        </p:txBody>
      </p:sp>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1" y="4394030"/>
            <a:ext cx="3119424" cy="19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0" y="1839898"/>
            <a:ext cx="1616388" cy="338554"/>
          </a:xfrm>
          <a:prstGeom prst="rect">
            <a:avLst/>
          </a:prstGeom>
          <a:solidFill>
            <a:srgbClr val="FFFF00"/>
          </a:solidFill>
          <a:ln w="19050">
            <a:solidFill>
              <a:schemeClr val="tx1"/>
            </a:solidFill>
          </a:ln>
        </p:spPr>
        <p:txBody>
          <a:bodyPr wrap="square" rtlCol="0">
            <a:spAutoFit/>
          </a:bodyPr>
          <a:lstStyle/>
          <a:p>
            <a:pPr algn="ctr"/>
            <a:r>
              <a:rPr lang="en-US" sz="1600" dirty="0" smtClean="0"/>
              <a:t>Combined SD</a:t>
            </a:r>
            <a:endParaRPr lang="en-US" sz="1600" dirty="0"/>
          </a:p>
        </p:txBody>
      </p:sp>
      <p:pic>
        <p:nvPicPr>
          <p:cNvPr id="1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8878" y="4317574"/>
            <a:ext cx="2798502" cy="201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773708" y="1795662"/>
            <a:ext cx="1790875" cy="338554"/>
          </a:xfrm>
          <a:prstGeom prst="rect">
            <a:avLst/>
          </a:prstGeom>
          <a:solidFill>
            <a:srgbClr val="FFFF00"/>
          </a:solidFill>
          <a:ln w="19050">
            <a:solidFill>
              <a:schemeClr val="tx1"/>
            </a:solidFill>
          </a:ln>
        </p:spPr>
        <p:txBody>
          <a:bodyPr wrap="none" rtlCol="0">
            <a:spAutoFit/>
          </a:bodyPr>
          <a:lstStyle/>
          <a:p>
            <a:r>
              <a:rPr lang="en-US" sz="1600" dirty="0" smtClean="0"/>
              <a:t>Radar Reflectivity</a:t>
            </a:r>
            <a:endParaRPr lang="en-US" sz="1600" dirty="0"/>
          </a:p>
        </p:txBody>
      </p:sp>
      <p:sp>
        <p:nvSpPr>
          <p:cNvPr id="15" name="TextBox 14"/>
          <p:cNvSpPr txBox="1"/>
          <p:nvPr/>
        </p:nvSpPr>
        <p:spPr>
          <a:xfrm>
            <a:off x="60921" y="3646300"/>
            <a:ext cx="1722055" cy="646331"/>
          </a:xfrm>
          <a:prstGeom prst="rect">
            <a:avLst/>
          </a:prstGeom>
          <a:solidFill>
            <a:srgbClr val="FFFF00"/>
          </a:solidFill>
          <a:ln w="19050">
            <a:solidFill>
              <a:schemeClr val="tx1"/>
            </a:solidFill>
          </a:ln>
        </p:spPr>
        <p:txBody>
          <a:bodyPr wrap="square" rtlCol="0">
            <a:spAutoFit/>
          </a:bodyPr>
          <a:lstStyle/>
          <a:p>
            <a:r>
              <a:rPr lang="en-US" sz="1800" dirty="0" smtClean="0"/>
              <a:t>Shallow-Cloud Snowfall Case</a:t>
            </a:r>
            <a:endParaRPr lang="en-US" sz="1800" dirty="0"/>
          </a:p>
        </p:txBody>
      </p:sp>
      <p:sp>
        <p:nvSpPr>
          <p:cNvPr id="16" name="TextBox 15"/>
          <p:cNvSpPr txBox="1"/>
          <p:nvPr/>
        </p:nvSpPr>
        <p:spPr>
          <a:xfrm>
            <a:off x="46781" y="5686037"/>
            <a:ext cx="1674136" cy="646331"/>
          </a:xfrm>
          <a:prstGeom prst="rect">
            <a:avLst/>
          </a:prstGeom>
          <a:solidFill>
            <a:srgbClr val="FFFF00"/>
          </a:solidFill>
          <a:ln w="19050">
            <a:solidFill>
              <a:schemeClr val="tx1"/>
            </a:solidFill>
          </a:ln>
        </p:spPr>
        <p:txBody>
          <a:bodyPr wrap="square" rtlCol="0">
            <a:spAutoFit/>
          </a:bodyPr>
          <a:lstStyle/>
          <a:p>
            <a:r>
              <a:rPr lang="en-US" sz="1800" dirty="0" smtClean="0"/>
              <a:t>Deep-Cloud Snowfall Case</a:t>
            </a:r>
            <a:endParaRPr lang="en-US" sz="1800" dirty="0"/>
          </a:p>
        </p:txBody>
      </p:sp>
      <p:sp>
        <p:nvSpPr>
          <p:cNvPr id="14"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8</a:t>
            </a:fld>
            <a:endParaRPr lang="en-US" dirty="0"/>
          </a:p>
        </p:txBody>
      </p:sp>
    </p:spTree>
    <p:extLst>
      <p:ext uri="{BB962C8B-B14F-4D97-AF65-F5344CB8AC3E}">
        <p14:creationId xmlns:p14="http://schemas.microsoft.com/office/powerpoint/2010/main" val="3068510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3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0"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1"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2"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3"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4"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8445"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6" name="Text Box 4"/>
          <p:cNvSpPr txBox="1">
            <a:spLocks noChangeArrowheads="1"/>
          </p:cNvSpPr>
          <p:nvPr/>
        </p:nvSpPr>
        <p:spPr bwMode="auto">
          <a:xfrm>
            <a:off x="609600" y="1371600"/>
            <a:ext cx="8534400" cy="2862322"/>
          </a:xfrm>
          <a:prstGeom prst="rect">
            <a:avLst/>
          </a:prstGeom>
          <a:noFill/>
          <a:ln w="9525">
            <a:noFill/>
            <a:miter lim="800000"/>
            <a:headEnd/>
            <a:tailEnd/>
          </a:ln>
          <a:effectLst/>
        </p:spPr>
        <p:txBody>
          <a:bodyPr wrap="square">
            <a:spAutoFit/>
          </a:bodyPr>
          <a:lstStyle/>
          <a:p>
            <a:pPr marL="457200" indent="-457200" eaLnBrk="1" hangingPunct="1">
              <a:spcBef>
                <a:spcPts val="1800"/>
              </a:spcBef>
              <a:spcAft>
                <a:spcPts val="0"/>
              </a:spcAft>
              <a:buClr>
                <a:srgbClr val="0D12E9"/>
              </a:buClr>
              <a:buSzPct val="150000"/>
              <a:buFont typeface="Arial" panose="020B0604020202020204" pitchFamily="34" charset="0"/>
              <a:buChar char="•"/>
              <a:defRPr/>
            </a:pPr>
            <a:r>
              <a:rPr lang="en-US" dirty="0" smtClean="0"/>
              <a:t>Retrieve cloud properties with </a:t>
            </a:r>
            <a:r>
              <a:rPr lang="en-US" dirty="0"/>
              <a:t>1DVAR </a:t>
            </a:r>
          </a:p>
          <a:p>
            <a:pPr marL="457200" indent="-457200" eaLnBrk="1" hangingPunct="1">
              <a:spcBef>
                <a:spcPts val="1800"/>
              </a:spcBef>
              <a:spcAft>
                <a:spcPts val="0"/>
              </a:spcAft>
              <a:buClr>
                <a:srgbClr val="0D12E9"/>
              </a:buClr>
              <a:buSzPct val="150000"/>
              <a:buFont typeface="Arial" panose="020B0604020202020204" pitchFamily="34" charset="0"/>
              <a:buChar char="•"/>
              <a:defRPr/>
            </a:pPr>
            <a:r>
              <a:rPr lang="en-US" dirty="0"/>
              <a:t>Derive ice water content (IWC)</a:t>
            </a:r>
          </a:p>
          <a:p>
            <a:pPr marL="457200" indent="-457200" eaLnBrk="1" hangingPunct="1">
              <a:spcBef>
                <a:spcPts val="1800"/>
              </a:spcBef>
              <a:spcAft>
                <a:spcPts val="0"/>
              </a:spcAft>
              <a:buClr>
                <a:srgbClr val="0D12E9"/>
              </a:buClr>
              <a:buSzPct val="150000"/>
              <a:buFont typeface="Arial" panose="020B0604020202020204" pitchFamily="34" charset="0"/>
              <a:buChar char="•"/>
              <a:defRPr/>
            </a:pPr>
            <a:r>
              <a:rPr lang="en-US" dirty="0" smtClean="0"/>
              <a:t>Compute </a:t>
            </a:r>
            <a:r>
              <a:rPr lang="en-US" dirty="0"/>
              <a:t>ice particle fall velocity </a:t>
            </a:r>
            <a:endParaRPr lang="en-US" dirty="0" smtClean="0"/>
          </a:p>
          <a:p>
            <a:pPr marL="457200" indent="-457200" eaLnBrk="1" hangingPunct="1">
              <a:spcBef>
                <a:spcPts val="1800"/>
              </a:spcBef>
              <a:spcAft>
                <a:spcPts val="0"/>
              </a:spcAft>
              <a:buClr>
                <a:srgbClr val="0D12E9"/>
              </a:buClr>
              <a:buSzPct val="150000"/>
              <a:buFont typeface="Arial" panose="020B0604020202020204" pitchFamily="34" charset="0"/>
              <a:buChar char="•"/>
              <a:defRPr/>
            </a:pPr>
            <a:r>
              <a:rPr lang="en-US" dirty="0" smtClean="0"/>
              <a:t>Derive SFR</a:t>
            </a:r>
            <a:endParaRPr lang="en-US" dirty="0"/>
          </a:p>
          <a:p>
            <a:pPr lvl="1" eaLnBrk="1" hangingPunct="1">
              <a:spcBef>
                <a:spcPts val="1800"/>
              </a:spcBef>
              <a:spcAft>
                <a:spcPts val="0"/>
              </a:spcAft>
              <a:buClr>
                <a:schemeClr val="bg1"/>
              </a:buClr>
              <a:buSzPct val="150000"/>
              <a:defRPr/>
            </a:pPr>
            <a:endParaRPr lang="en-US" dirty="0" smtClean="0"/>
          </a:p>
        </p:txBody>
      </p:sp>
      <p:sp>
        <p:nvSpPr>
          <p:cNvPr id="17" name="Rectangle 2"/>
          <p:cNvSpPr>
            <a:spLocks noGrp="1" noChangeArrowheads="1"/>
          </p:cNvSpPr>
          <p:nvPr>
            <p:ph type="title"/>
          </p:nvPr>
        </p:nvSpPr>
        <p:spPr>
          <a:xfrm>
            <a:off x="-21996" y="152400"/>
            <a:ext cx="7848600" cy="685800"/>
          </a:xfrm>
        </p:spPr>
        <p:txBody>
          <a:bodyPr/>
          <a:lstStyle/>
          <a:p>
            <a:r>
              <a:rPr lang="en-US" altLang="en-US" sz="3200" dirty="0">
                <a:solidFill>
                  <a:schemeClr val="tx2"/>
                </a:solidFill>
              </a:rPr>
              <a:t>Snowfall </a:t>
            </a:r>
            <a:r>
              <a:rPr lang="en-US" altLang="en-US" sz="3200" dirty="0" smtClean="0">
                <a:solidFill>
                  <a:schemeClr val="tx2"/>
                </a:solidFill>
              </a:rPr>
              <a:t>Rate Algorithm</a:t>
            </a:r>
            <a:endParaRPr lang="en-US" altLang="en-US" sz="3200" dirty="0">
              <a:solidFill>
                <a:schemeClr val="tx2"/>
              </a:solidFill>
              <a:effectLst/>
            </a:endParaRPr>
          </a:p>
        </p:txBody>
      </p:sp>
      <p:sp>
        <p:nvSpPr>
          <p:cNvPr id="15"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875925-E5C2-4FA9-A089-88A99984003F}" type="slidenum">
              <a:rPr lang="en-US" smtClean="0"/>
              <a:pPr/>
              <a:t>9</a:t>
            </a:fld>
            <a:endParaRPr lang="en-US" dirty="0"/>
          </a:p>
        </p:txBody>
      </p:sp>
    </p:spTree>
    <p:extLst>
      <p:ext uri="{BB962C8B-B14F-4D97-AF65-F5344CB8AC3E}">
        <p14:creationId xmlns:p14="http://schemas.microsoft.com/office/powerpoint/2010/main" val="68848425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TM02455519[[fn=Winter]]</Template>
  <TotalTime>80304</TotalTime>
  <Pages>11</Pages>
  <Words>2812</Words>
  <Application>Microsoft Office PowerPoint</Application>
  <PresentationFormat>On-screen Show (4:3)</PresentationFormat>
  <Paragraphs>488</Paragraphs>
  <Slides>44</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ＭＳ Ｐゴシック</vt:lpstr>
      <vt:lpstr>Arial</vt:lpstr>
      <vt:lpstr>Book Antiqua</vt:lpstr>
      <vt:lpstr>Constantia</vt:lpstr>
      <vt:lpstr>Lucida Sans</vt:lpstr>
      <vt:lpstr>Monotype Sorts</vt:lpstr>
      <vt:lpstr>Symbol</vt:lpstr>
      <vt:lpstr>Times New Roman</vt:lpstr>
      <vt:lpstr>Wingdings</vt:lpstr>
      <vt:lpstr>John</vt:lpstr>
      <vt:lpstr>PowerPoint Presentation</vt:lpstr>
      <vt:lpstr>Product Overview</vt:lpstr>
      <vt:lpstr>Algorithm Overview</vt:lpstr>
      <vt:lpstr>SD Algorithm</vt:lpstr>
      <vt:lpstr>SD – Satellite Module</vt:lpstr>
      <vt:lpstr>SD – Satellite Module</vt:lpstr>
      <vt:lpstr>Combined SD Algorithm</vt:lpstr>
      <vt:lpstr>Combined SD Algorithm</vt:lpstr>
      <vt:lpstr>Snowfall Rate Algorithm</vt:lpstr>
      <vt:lpstr>SFR Algorithm</vt:lpstr>
      <vt:lpstr>SFR Algorithm</vt:lpstr>
      <vt:lpstr>SFR Calibration</vt:lpstr>
      <vt:lpstr>SFR Calibration</vt:lpstr>
      <vt:lpstr>SD Validation: Methodology</vt:lpstr>
      <vt:lpstr>SD Validation Metrics</vt:lpstr>
      <vt:lpstr>MRMS – ATMS Match-up</vt:lpstr>
      <vt:lpstr>In-Situ – ATMS Match-up</vt:lpstr>
      <vt:lpstr>Results: vs MSMR (CONUS)</vt:lpstr>
      <vt:lpstr>Results: vs in-situ (CONUS)</vt:lpstr>
      <vt:lpstr>Results: vs in-situ (Alaska)</vt:lpstr>
      <vt:lpstr>PowerPoint Presentation</vt:lpstr>
      <vt:lpstr>SFR Validation: Methodology</vt:lpstr>
      <vt:lpstr>SFR Validation: vs. Stage IV</vt:lpstr>
      <vt:lpstr>Seasonal Average (Jan – Mar, 2017)</vt:lpstr>
      <vt:lpstr>SFR Validation: vs. MRMS</vt:lpstr>
      <vt:lpstr>Radar and Satellite Merged SFR (mSFR)</vt:lpstr>
      <vt:lpstr>Radar and Satellite Merged SFR (mSFR)</vt:lpstr>
      <vt:lpstr>Future Plans</vt:lpstr>
      <vt:lpstr>NESDIS SFR 2018 Assessment</vt:lpstr>
      <vt:lpstr>Training</vt:lpstr>
      <vt:lpstr>Getting Data into AWIPS</vt:lpstr>
      <vt:lpstr>SFR Data in AWIPS</vt:lpstr>
      <vt:lpstr>Feedback Methodology</vt:lpstr>
      <vt:lpstr>SFR Assessment Web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Shared Processing Program Briefing</dc:title>
  <dc:subject>NSORS Status</dc:subject>
  <dc:creator>Huan Meng</dc:creator>
  <cp:lastModifiedBy>Lori Brown</cp:lastModifiedBy>
  <cp:revision>1841</cp:revision>
  <cp:lastPrinted>2017-11-17T21:56:54Z</cp:lastPrinted>
  <dcterms:created xsi:type="dcterms:W3CDTF">1996-02-07T17:07:02Z</dcterms:created>
  <dcterms:modified xsi:type="dcterms:W3CDTF">2018-07-16T19:09:03Z</dcterms:modified>
</cp:coreProperties>
</file>