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45"/>
  </p:notesMasterIdLst>
  <p:sldIdLst>
    <p:sldId id="256" r:id="rId2"/>
    <p:sldId id="617" r:id="rId3"/>
    <p:sldId id="619" r:id="rId4"/>
    <p:sldId id="618" r:id="rId5"/>
    <p:sldId id="623" r:id="rId6"/>
    <p:sldId id="621" r:id="rId7"/>
    <p:sldId id="624" r:id="rId8"/>
    <p:sldId id="622" r:id="rId9"/>
    <p:sldId id="300" r:id="rId10"/>
    <p:sldId id="301" r:id="rId11"/>
    <p:sldId id="625" r:id="rId12"/>
    <p:sldId id="307" r:id="rId13"/>
    <p:sldId id="303" r:id="rId14"/>
    <p:sldId id="482" r:id="rId15"/>
    <p:sldId id="483" r:id="rId16"/>
    <p:sldId id="484" r:id="rId17"/>
    <p:sldId id="485" r:id="rId18"/>
    <p:sldId id="486" r:id="rId19"/>
    <p:sldId id="487" r:id="rId20"/>
    <p:sldId id="488" r:id="rId21"/>
    <p:sldId id="509" r:id="rId22"/>
    <p:sldId id="490" r:id="rId23"/>
    <p:sldId id="502" r:id="rId24"/>
    <p:sldId id="513" r:id="rId25"/>
    <p:sldId id="512" r:id="rId26"/>
    <p:sldId id="493" r:id="rId27"/>
    <p:sldId id="494" r:id="rId28"/>
    <p:sldId id="495" r:id="rId29"/>
    <p:sldId id="587" r:id="rId30"/>
    <p:sldId id="525" r:id="rId31"/>
    <p:sldId id="454" r:id="rId32"/>
    <p:sldId id="574" r:id="rId33"/>
    <p:sldId id="526" r:id="rId34"/>
    <p:sldId id="527" r:id="rId35"/>
    <p:sldId id="528" r:id="rId36"/>
    <p:sldId id="453" r:id="rId37"/>
    <p:sldId id="611" r:id="rId38"/>
    <p:sldId id="595" r:id="rId39"/>
    <p:sldId id="596" r:id="rId40"/>
    <p:sldId id="597" r:id="rId41"/>
    <p:sldId id="598" r:id="rId42"/>
    <p:sldId id="599" r:id="rId43"/>
    <p:sldId id="57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FF66"/>
    <a:srgbClr val="00FFFF"/>
    <a:srgbClr val="33CCFF"/>
    <a:srgbClr val="0099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45" autoAdjust="0"/>
    <p:restoredTop sz="84940" autoAdjust="0"/>
  </p:normalViewPr>
  <p:slideViewPr>
    <p:cSldViewPr>
      <p:cViewPr varScale="1">
        <p:scale>
          <a:sx n="94" d="100"/>
          <a:sy n="94" d="100"/>
        </p:scale>
        <p:origin x="1296" y="84"/>
      </p:cViewPr>
      <p:guideLst/>
    </p:cSldViewPr>
  </p:slideViewPr>
  <p:outlineViewPr>
    <p:cViewPr>
      <p:scale>
        <a:sx n="33" d="100"/>
        <a:sy n="33" d="100"/>
      </p:scale>
      <p:origin x="0" y="-7206"/>
    </p:cViewPr>
  </p:outlineViewPr>
  <p:notesTextViewPr>
    <p:cViewPr>
      <p:scale>
        <a:sx n="1" d="1"/>
        <a:sy n="1" d="1"/>
      </p:scale>
      <p:origin x="0" y="0"/>
    </p:cViewPr>
  </p:notesTextViewPr>
  <p:sorterViewPr>
    <p:cViewPr>
      <p:scale>
        <a:sx n="100" d="100"/>
        <a:sy n="100" d="100"/>
      </p:scale>
      <p:origin x="0" y="-9696"/>
    </p:cViewPr>
  </p:sorter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Signal-to-Noise Ratio (SNR) @100% (except for 0.64 Low). The higher, the better.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Noise'!$C$3</c:f>
              <c:strCache>
                <c:ptCount val="1"/>
                <c:pt idx="0">
                  <c:v>MRD</c:v>
                </c:pt>
              </c:strCache>
            </c:strRef>
          </c:tx>
          <c:spPr>
            <a:solidFill>
              <a:schemeClr val="accent1"/>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Noise'!$C$4:$C$10</c:f>
              <c:numCache>
                <c:formatCode>General</c:formatCode>
                <c:ptCount val="7"/>
                <c:pt idx="0">
                  <c:v>300</c:v>
                </c:pt>
                <c:pt idx="1">
                  <c:v>300</c:v>
                </c:pt>
                <c:pt idx="2">
                  <c:v>20</c:v>
                </c:pt>
                <c:pt idx="3">
                  <c:v>300</c:v>
                </c:pt>
                <c:pt idx="4">
                  <c:v>300</c:v>
                </c:pt>
                <c:pt idx="5">
                  <c:v>300</c:v>
                </c:pt>
                <c:pt idx="6">
                  <c:v>300</c:v>
                </c:pt>
              </c:numCache>
            </c:numRef>
          </c:val>
          <c:extLst>
            <c:ext xmlns:c16="http://schemas.microsoft.com/office/drawing/2014/chart" uri="{C3380CC4-5D6E-409C-BE32-E72D297353CC}">
              <c16:uniqueId val="{00000000-C47E-4889-83A0-D54E7DBB997E}"/>
            </c:ext>
          </c:extLst>
        </c:ser>
        <c:ser>
          <c:idx val="2"/>
          <c:order val="2"/>
          <c:tx>
            <c:strRef>
              <c:f>'2a Noise'!$D$3</c:f>
              <c:strCache>
                <c:ptCount val="1"/>
                <c:pt idx="0">
                  <c:v>Baseline</c:v>
                </c:pt>
              </c:strCache>
            </c:strRef>
          </c:tx>
          <c:spPr>
            <a:solidFill>
              <a:schemeClr val="accent3"/>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Noise'!$D$4:$D$10</c:f>
              <c:numCache>
                <c:formatCode>General</c:formatCode>
                <c:ptCount val="7"/>
                <c:pt idx="0">
                  <c:v>349</c:v>
                </c:pt>
                <c:pt idx="1">
                  <c:v>311</c:v>
                </c:pt>
                <c:pt idx="2">
                  <c:v>44.2</c:v>
                </c:pt>
                <c:pt idx="3">
                  <c:v>470</c:v>
                </c:pt>
                <c:pt idx="4">
                  <c:v>937</c:v>
                </c:pt>
                <c:pt idx="5">
                  <c:v>564</c:v>
                </c:pt>
                <c:pt idx="6">
                  <c:v>1008</c:v>
                </c:pt>
              </c:numCache>
            </c:numRef>
          </c:val>
          <c:extLst>
            <c:ext xmlns:c16="http://schemas.microsoft.com/office/drawing/2014/chart" uri="{C3380CC4-5D6E-409C-BE32-E72D297353CC}">
              <c16:uniqueId val="{00000001-C47E-4889-83A0-D54E7DBB997E}"/>
            </c:ext>
          </c:extLst>
        </c:ser>
        <c:ser>
          <c:idx val="3"/>
          <c:order val="3"/>
          <c:tx>
            <c:strRef>
              <c:f>'2a Noise'!$E$3</c:f>
              <c:strCache>
                <c:ptCount val="1"/>
                <c:pt idx="0">
                  <c:v>Prov Min</c:v>
                </c:pt>
              </c:strCache>
            </c:strRef>
          </c:tx>
          <c:spPr>
            <a:solidFill>
              <a:schemeClr val="accent4"/>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Noise'!$E$4:$E$10</c:f>
              <c:numCache>
                <c:formatCode>0</c:formatCode>
                <c:ptCount val="7"/>
                <c:pt idx="0">
                  <c:v>650.24</c:v>
                </c:pt>
                <c:pt idx="1">
                  <c:v>260.8</c:v>
                </c:pt>
                <c:pt idx="3">
                  <c:v>563.02</c:v>
                </c:pt>
                <c:pt idx="4">
                  <c:v>875.94</c:v>
                </c:pt>
                <c:pt idx="5">
                  <c:v>447.08</c:v>
                </c:pt>
                <c:pt idx="6">
                  <c:v>885.79</c:v>
                </c:pt>
              </c:numCache>
            </c:numRef>
          </c:val>
          <c:extLst>
            <c:ext xmlns:c16="http://schemas.microsoft.com/office/drawing/2014/chart" uri="{C3380CC4-5D6E-409C-BE32-E72D297353CC}">
              <c16:uniqueId val="{00000002-C47E-4889-83A0-D54E7DBB997E}"/>
            </c:ext>
          </c:extLst>
        </c:ser>
        <c:ser>
          <c:idx val="4"/>
          <c:order val="4"/>
          <c:tx>
            <c:strRef>
              <c:f>'2a Noise'!$F$3</c:f>
              <c:strCache>
                <c:ptCount val="1"/>
                <c:pt idx="0">
                  <c:v>Prov Mean</c:v>
                </c:pt>
              </c:strCache>
            </c:strRef>
          </c:tx>
          <c:spPr>
            <a:solidFill>
              <a:schemeClr val="accent5"/>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Noise'!$F$4:$F$10</c:f>
              <c:numCache>
                <c:formatCode>0</c:formatCode>
                <c:ptCount val="7"/>
                <c:pt idx="0">
                  <c:v>1140.6199999999999</c:v>
                </c:pt>
                <c:pt idx="1">
                  <c:v>427.17</c:v>
                </c:pt>
                <c:pt idx="2">
                  <c:v>48</c:v>
                </c:pt>
                <c:pt idx="3">
                  <c:v>766.75</c:v>
                </c:pt>
                <c:pt idx="4">
                  <c:v>1057</c:v>
                </c:pt>
                <c:pt idx="5">
                  <c:v>606.86</c:v>
                </c:pt>
                <c:pt idx="6">
                  <c:v>1050.47</c:v>
                </c:pt>
              </c:numCache>
            </c:numRef>
          </c:val>
          <c:extLst>
            <c:ext xmlns:c16="http://schemas.microsoft.com/office/drawing/2014/chart" uri="{C3380CC4-5D6E-409C-BE32-E72D297353CC}">
              <c16:uniqueId val="{00000003-C47E-4889-83A0-D54E7DBB997E}"/>
            </c:ext>
          </c:extLst>
        </c:ser>
        <c:ser>
          <c:idx val="5"/>
          <c:order val="5"/>
          <c:tx>
            <c:strRef>
              <c:f>'2a Noise'!$G$3</c:f>
              <c:strCache>
                <c:ptCount val="1"/>
                <c:pt idx="0">
                  <c:v>Full Min</c:v>
                </c:pt>
              </c:strCache>
            </c:strRef>
          </c:tx>
          <c:spPr>
            <a:solidFill>
              <a:schemeClr val="accent6"/>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Noise'!$G$4:$G$10</c:f>
              <c:numCache>
                <c:formatCode>0</c:formatCode>
                <c:ptCount val="7"/>
                <c:pt idx="0">
                  <c:v>531.54999999999995</c:v>
                </c:pt>
                <c:pt idx="1">
                  <c:v>265.52999999999997</c:v>
                </c:pt>
                <c:pt idx="3">
                  <c:v>502.51</c:v>
                </c:pt>
                <c:pt idx="4">
                  <c:v>870.34</c:v>
                </c:pt>
                <c:pt idx="5">
                  <c:v>352.09</c:v>
                </c:pt>
                <c:pt idx="6">
                  <c:v>727.73</c:v>
                </c:pt>
              </c:numCache>
            </c:numRef>
          </c:val>
          <c:extLst>
            <c:ext xmlns:c16="http://schemas.microsoft.com/office/drawing/2014/chart" uri="{C3380CC4-5D6E-409C-BE32-E72D297353CC}">
              <c16:uniqueId val="{00000004-C47E-4889-83A0-D54E7DBB997E}"/>
            </c:ext>
          </c:extLst>
        </c:ser>
        <c:ser>
          <c:idx val="6"/>
          <c:order val="6"/>
          <c:tx>
            <c:strRef>
              <c:f>'2a Noise'!$H$3</c:f>
              <c:strCache>
                <c:ptCount val="1"/>
                <c:pt idx="0">
                  <c:v>Full Mean</c:v>
                </c:pt>
              </c:strCache>
            </c:strRef>
          </c:tx>
          <c:spPr>
            <a:solidFill>
              <a:schemeClr val="accent1">
                <a:lumMod val="60000"/>
              </a:schemeClr>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Noise'!$H$4:$H$10</c:f>
              <c:numCache>
                <c:formatCode>0</c:formatCode>
                <c:ptCount val="7"/>
                <c:pt idx="0">
                  <c:v>1143.94</c:v>
                </c:pt>
                <c:pt idx="1">
                  <c:v>429.75</c:v>
                </c:pt>
                <c:pt idx="3">
                  <c:v>769.54</c:v>
                </c:pt>
                <c:pt idx="4">
                  <c:v>1058.43</c:v>
                </c:pt>
                <c:pt idx="5">
                  <c:v>609.91</c:v>
                </c:pt>
                <c:pt idx="6">
                  <c:v>1056.3800000000001</c:v>
                </c:pt>
              </c:numCache>
            </c:numRef>
          </c:val>
          <c:extLst>
            <c:ext xmlns:c16="http://schemas.microsoft.com/office/drawing/2014/chart" uri="{C3380CC4-5D6E-409C-BE32-E72D297353CC}">
              <c16:uniqueId val="{00000005-C47E-4889-83A0-D54E7DBB997E}"/>
            </c:ext>
          </c:extLst>
        </c:ser>
        <c:dLbls>
          <c:showLegendKey val="0"/>
          <c:showVal val="0"/>
          <c:showCatName val="0"/>
          <c:showSerName val="0"/>
          <c:showPercent val="0"/>
          <c:showBubbleSize val="0"/>
        </c:dLbls>
        <c:gapWidth val="219"/>
        <c:overlap val="-27"/>
        <c:axId val="90596856"/>
        <c:axId val="90597248"/>
        <c:extLst>
          <c:ext xmlns:c15="http://schemas.microsoft.com/office/drawing/2012/chart" uri="{02D57815-91ED-43cb-92C2-25804820EDAC}">
            <c15:filteredBarSeries>
              <c15:ser>
                <c:idx val="1"/>
                <c:order val="1"/>
                <c:tx>
                  <c:strRef>
                    <c:extLst>
                      <c:ext uri="{02D57815-91ED-43cb-92C2-25804820EDAC}">
                        <c15:formulaRef>
                          <c15:sqref>'2a Noise'!#REF!</c15:sqref>
                        </c15:formulaRef>
                      </c:ext>
                    </c:extLst>
                    <c:strCache>
                      <c:ptCount val="1"/>
                      <c:pt idx="0">
                        <c:v>#REF!</c:v>
                      </c:pt>
                    </c:strCache>
                  </c:strRef>
                </c:tx>
                <c:spPr>
                  <a:solidFill>
                    <a:schemeClr val="accent2"/>
                  </a:solidFill>
                  <a:ln>
                    <a:noFill/>
                  </a:ln>
                  <a:effectLst/>
                </c:spPr>
                <c:invertIfNegative val="0"/>
                <c:cat>
                  <c:strRef>
                    <c:extLst>
                      <c:ext uri="{02D57815-91ED-43cb-92C2-25804820EDAC}">
                        <c15:formulaRef>
                          <c15:sqref>'2a Noise'!$B$4:$B$10</c15:sqref>
                        </c15:formulaRef>
                      </c:ext>
                    </c:extLst>
                    <c:strCache>
                      <c:ptCount val="7"/>
                      <c:pt idx="0">
                        <c:v>0.47</c:v>
                      </c:pt>
                      <c:pt idx="1">
                        <c:v>0.64</c:v>
                      </c:pt>
                      <c:pt idx="2">
                        <c:v>0.64 Low</c:v>
                      </c:pt>
                      <c:pt idx="3">
                        <c:v>0.86</c:v>
                      </c:pt>
                      <c:pt idx="4">
                        <c:v>1.38</c:v>
                      </c:pt>
                      <c:pt idx="5">
                        <c:v>1.61</c:v>
                      </c:pt>
                      <c:pt idx="6">
                        <c:v>2.25</c:v>
                      </c:pt>
                    </c:strCache>
                  </c:strRef>
                </c:cat>
                <c:val>
                  <c:numRef>
                    <c:extLst>
                      <c:ext uri="{02D57815-91ED-43cb-92C2-25804820EDAC}">
                        <c15:formulaRef>
                          <c15:sqref>'2a Noise'!#REF!</c15:sqref>
                        </c15:formulaRef>
                      </c:ext>
                    </c:extLst>
                    <c:numCache>
                      <c:formatCode>General</c:formatCode>
                      <c:ptCount val="1"/>
                      <c:pt idx="0">
                        <c:v>1</c:v>
                      </c:pt>
                    </c:numCache>
                  </c:numRef>
                </c:val>
                <c:extLst>
                  <c:ext xmlns:c16="http://schemas.microsoft.com/office/drawing/2014/chart" uri="{C3380CC4-5D6E-409C-BE32-E72D297353CC}">
                    <c16:uniqueId val="{00000006-C47E-4889-83A0-D54E7DBB997E}"/>
                  </c:ext>
                </c:extLst>
              </c15:ser>
            </c15:filteredBarSeries>
          </c:ext>
        </c:extLst>
      </c:barChart>
      <c:catAx>
        <c:axId val="90596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7248"/>
        <c:crosses val="autoZero"/>
        <c:auto val="1"/>
        <c:lblAlgn val="ctr"/>
        <c:lblOffset val="100"/>
        <c:noMultiLvlLbl val="0"/>
      </c:catAx>
      <c:valAx>
        <c:axId val="90597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6856"/>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Net Equivalent delta Temperature (NEdT, mK) @300K.</a:t>
            </a:r>
            <a:r>
              <a:rPr lang="en-US" baseline="0" dirty="0"/>
              <a:t> T</a:t>
            </a:r>
            <a:r>
              <a:rPr lang="en-US" dirty="0"/>
              <a:t>he lower, the better</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5"/>
          <c:order val="0"/>
          <c:tx>
            <c:strRef>
              <c:f>'2a Noise'!$C$16</c:f>
              <c:strCache>
                <c:ptCount val="1"/>
                <c:pt idx="0">
                  <c:v>MRD</c:v>
                </c:pt>
              </c:strCache>
            </c:strRef>
          </c:tx>
          <c:spPr>
            <a:solidFill>
              <a:schemeClr val="accent6"/>
            </a:solidFill>
            <a:ln>
              <a:noFill/>
            </a:ln>
            <a:effectLst/>
          </c:spPr>
          <c:invertIfNegative val="0"/>
          <c:cat>
            <c:numRef>
              <c:f>'2a Noise'!$B$17:$B$26</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Noise'!$C$17:$C$26</c:f>
              <c:numCache>
                <c:formatCode>0</c:formatCode>
                <c:ptCount val="10"/>
                <c:pt idx="0">
                  <c:v>100</c:v>
                </c:pt>
                <c:pt idx="1">
                  <c:v>100</c:v>
                </c:pt>
                <c:pt idx="2">
                  <c:v>100</c:v>
                </c:pt>
                <c:pt idx="3">
                  <c:v>100</c:v>
                </c:pt>
                <c:pt idx="4">
                  <c:v>100</c:v>
                </c:pt>
                <c:pt idx="5">
                  <c:v>100</c:v>
                </c:pt>
                <c:pt idx="6">
                  <c:v>100</c:v>
                </c:pt>
                <c:pt idx="7">
                  <c:v>100</c:v>
                </c:pt>
                <c:pt idx="8">
                  <c:v>100</c:v>
                </c:pt>
                <c:pt idx="9">
                  <c:v>300</c:v>
                </c:pt>
              </c:numCache>
            </c:numRef>
          </c:val>
          <c:extLst>
            <c:ext xmlns:c16="http://schemas.microsoft.com/office/drawing/2014/chart" uri="{C3380CC4-5D6E-409C-BE32-E72D297353CC}">
              <c16:uniqueId val="{00000000-8325-4916-A719-46C907E31874}"/>
            </c:ext>
          </c:extLst>
        </c:ser>
        <c:ser>
          <c:idx val="7"/>
          <c:order val="2"/>
          <c:tx>
            <c:strRef>
              <c:f>'2a Noise'!$D$16</c:f>
              <c:strCache>
                <c:ptCount val="1"/>
                <c:pt idx="0">
                  <c:v>Baseline</c:v>
                </c:pt>
              </c:strCache>
            </c:strRef>
          </c:tx>
          <c:spPr>
            <a:solidFill>
              <a:schemeClr val="accent2">
                <a:lumMod val="60000"/>
              </a:schemeClr>
            </a:solidFill>
            <a:ln>
              <a:noFill/>
            </a:ln>
            <a:effectLst/>
          </c:spPr>
          <c:invertIfNegative val="0"/>
          <c:cat>
            <c:numRef>
              <c:f>'2a Noise'!$B$17:$B$26</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Noise'!$D$17:$D$26</c:f>
              <c:numCache>
                <c:formatCode>0</c:formatCode>
                <c:ptCount val="10"/>
                <c:pt idx="0">
                  <c:v>70</c:v>
                </c:pt>
                <c:pt idx="1">
                  <c:v>20</c:v>
                </c:pt>
                <c:pt idx="2">
                  <c:v>19</c:v>
                </c:pt>
                <c:pt idx="3">
                  <c:v>31</c:v>
                </c:pt>
                <c:pt idx="4">
                  <c:v>24</c:v>
                </c:pt>
                <c:pt idx="5">
                  <c:v>30</c:v>
                </c:pt>
                <c:pt idx="6">
                  <c:v>58</c:v>
                </c:pt>
                <c:pt idx="7">
                  <c:v>33</c:v>
                </c:pt>
                <c:pt idx="8">
                  <c:v>37</c:v>
                </c:pt>
                <c:pt idx="9">
                  <c:v>107</c:v>
                </c:pt>
              </c:numCache>
            </c:numRef>
          </c:val>
          <c:extLst>
            <c:ext xmlns:c16="http://schemas.microsoft.com/office/drawing/2014/chart" uri="{C3380CC4-5D6E-409C-BE32-E72D297353CC}">
              <c16:uniqueId val="{00000001-8325-4916-A719-46C907E31874}"/>
            </c:ext>
          </c:extLst>
        </c:ser>
        <c:ser>
          <c:idx val="8"/>
          <c:order val="3"/>
          <c:tx>
            <c:strRef>
              <c:f>'2a Noise'!$E$16</c:f>
              <c:strCache>
                <c:ptCount val="1"/>
                <c:pt idx="0">
                  <c:v>Prov</c:v>
                </c:pt>
              </c:strCache>
            </c:strRef>
          </c:tx>
          <c:spPr>
            <a:solidFill>
              <a:schemeClr val="accent3">
                <a:lumMod val="60000"/>
              </a:schemeClr>
            </a:solidFill>
            <a:ln>
              <a:noFill/>
            </a:ln>
            <a:effectLst/>
          </c:spPr>
          <c:invertIfNegative val="0"/>
          <c:cat>
            <c:numRef>
              <c:f>'2a Noise'!$B$17:$B$26</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Noise'!$E$17:$E$26</c:f>
              <c:numCache>
                <c:formatCode>0</c:formatCode>
                <c:ptCount val="10"/>
                <c:pt idx="0">
                  <c:v>80</c:v>
                </c:pt>
                <c:pt idx="1">
                  <c:v>13</c:v>
                </c:pt>
                <c:pt idx="2">
                  <c:v>15</c:v>
                </c:pt>
                <c:pt idx="3">
                  <c:v>25</c:v>
                </c:pt>
                <c:pt idx="4">
                  <c:v>18</c:v>
                </c:pt>
                <c:pt idx="5">
                  <c:v>20</c:v>
                </c:pt>
                <c:pt idx="6">
                  <c:v>28</c:v>
                </c:pt>
                <c:pt idx="7">
                  <c:v>25</c:v>
                </c:pt>
                <c:pt idx="8">
                  <c:v>22</c:v>
                </c:pt>
                <c:pt idx="9">
                  <c:v>29</c:v>
                </c:pt>
              </c:numCache>
            </c:numRef>
          </c:val>
          <c:extLst>
            <c:ext xmlns:c16="http://schemas.microsoft.com/office/drawing/2014/chart" uri="{C3380CC4-5D6E-409C-BE32-E72D297353CC}">
              <c16:uniqueId val="{00000002-8325-4916-A719-46C907E31874}"/>
            </c:ext>
          </c:extLst>
        </c:ser>
        <c:ser>
          <c:idx val="9"/>
          <c:order val="4"/>
          <c:tx>
            <c:strRef>
              <c:f>'2a Noise'!$F$16</c:f>
              <c:strCache>
                <c:ptCount val="1"/>
                <c:pt idx="0">
                  <c:v>Full</c:v>
                </c:pt>
              </c:strCache>
            </c:strRef>
          </c:tx>
          <c:spPr>
            <a:solidFill>
              <a:schemeClr val="accent4">
                <a:lumMod val="60000"/>
              </a:schemeClr>
            </a:solidFill>
            <a:ln>
              <a:noFill/>
            </a:ln>
            <a:effectLst/>
          </c:spPr>
          <c:invertIfNegative val="0"/>
          <c:cat>
            <c:numRef>
              <c:f>'2a Noise'!$B$17:$B$26</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Noise'!$F$17:$F$26</c:f>
              <c:numCache>
                <c:formatCode>0</c:formatCode>
                <c:ptCount val="10"/>
                <c:pt idx="0">
                  <c:v>74</c:v>
                </c:pt>
                <c:pt idx="1">
                  <c:v>13</c:v>
                </c:pt>
                <c:pt idx="2">
                  <c:v>15</c:v>
                </c:pt>
                <c:pt idx="3">
                  <c:v>23</c:v>
                </c:pt>
                <c:pt idx="4">
                  <c:v>19</c:v>
                </c:pt>
                <c:pt idx="5">
                  <c:v>18</c:v>
                </c:pt>
                <c:pt idx="6">
                  <c:v>28</c:v>
                </c:pt>
                <c:pt idx="7">
                  <c:v>19</c:v>
                </c:pt>
                <c:pt idx="8">
                  <c:v>22</c:v>
                </c:pt>
                <c:pt idx="9">
                  <c:v>34</c:v>
                </c:pt>
              </c:numCache>
            </c:numRef>
          </c:val>
          <c:extLst>
            <c:ext xmlns:c16="http://schemas.microsoft.com/office/drawing/2014/chart" uri="{C3380CC4-5D6E-409C-BE32-E72D297353CC}">
              <c16:uniqueId val="{00000003-8325-4916-A719-46C907E31874}"/>
            </c:ext>
          </c:extLst>
        </c:ser>
        <c:dLbls>
          <c:showLegendKey val="0"/>
          <c:showVal val="0"/>
          <c:showCatName val="0"/>
          <c:showSerName val="0"/>
          <c:showPercent val="0"/>
          <c:showBubbleSize val="0"/>
        </c:dLbls>
        <c:gapWidth val="219"/>
        <c:overlap val="-27"/>
        <c:axId val="90598032"/>
        <c:axId val="90598424"/>
        <c:extLst>
          <c:ext xmlns:c15="http://schemas.microsoft.com/office/drawing/2012/chart" uri="{02D57815-91ED-43cb-92C2-25804820EDAC}">
            <c15:filteredBarSeries>
              <c15:ser>
                <c:idx val="6"/>
                <c:order val="1"/>
                <c:tx>
                  <c:strRef>
                    <c:extLst>
                      <c:ext uri="{02D57815-91ED-43cb-92C2-25804820EDAC}">
                        <c15:formulaRef>
                          <c15:sqref>'2a Noise'!#REF!</c15:sqref>
                        </c15:formulaRef>
                      </c:ext>
                    </c:extLst>
                    <c:strCache>
                      <c:ptCount val="1"/>
                      <c:pt idx="0">
                        <c:v>#REF!</c:v>
                      </c:pt>
                    </c:strCache>
                  </c:strRef>
                </c:tx>
                <c:spPr>
                  <a:solidFill>
                    <a:schemeClr val="accent1">
                      <a:lumMod val="60000"/>
                    </a:schemeClr>
                  </a:solidFill>
                  <a:ln>
                    <a:noFill/>
                  </a:ln>
                  <a:effectLst/>
                </c:spPr>
                <c:invertIfNegative val="0"/>
                <c:cat>
                  <c:numRef>
                    <c:extLst>
                      <c:ex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c:ext uri="{02D57815-91ED-43cb-92C2-25804820EDAC}">
                        <c15:formulaRef>
                          <c15:sqref>'2a Noise'!#REF!</c15:sqref>
                        </c15:formulaRef>
                      </c:ext>
                    </c:extLst>
                    <c:numCache>
                      <c:formatCode>General</c:formatCode>
                      <c:ptCount val="1"/>
                      <c:pt idx="0">
                        <c:v>1</c:v>
                      </c:pt>
                    </c:numCache>
                  </c:numRef>
                </c:val>
                <c:extLst>
                  <c:ext xmlns:c16="http://schemas.microsoft.com/office/drawing/2014/chart" uri="{C3380CC4-5D6E-409C-BE32-E72D297353CC}">
                    <c16:uniqueId val="{00000004-8325-4916-A719-46C907E31874}"/>
                  </c:ext>
                </c:extLst>
              </c15:ser>
            </c15:filteredBarSeries>
            <c15:filteredBarSeries>
              <c15:ser>
                <c:idx val="0"/>
                <c:order val="5"/>
                <c:tx>
                  <c:strRef>
                    <c:extLst xmlns:c15="http://schemas.microsoft.com/office/drawing/2012/chart">
                      <c:ext xmlns:c15="http://schemas.microsoft.com/office/drawing/2012/chart" uri="{02D57815-91ED-43cb-92C2-25804820EDAC}">
                        <c15:formulaRef>
                          <c15:sqref>'2a Noise'!$C$16</c15:sqref>
                        </c15:formulaRef>
                      </c:ext>
                    </c:extLst>
                    <c:strCache>
                      <c:ptCount val="1"/>
                      <c:pt idx="0">
                        <c:v>MRD</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Noise'!$C$17:$C$26</c15:sqref>
                        </c15:formulaRef>
                      </c:ext>
                    </c:extLst>
                    <c:numCache>
                      <c:formatCode>0</c:formatCode>
                      <c:ptCount val="10"/>
                      <c:pt idx="0">
                        <c:v>100</c:v>
                      </c:pt>
                      <c:pt idx="1">
                        <c:v>100</c:v>
                      </c:pt>
                      <c:pt idx="2">
                        <c:v>100</c:v>
                      </c:pt>
                      <c:pt idx="3">
                        <c:v>100</c:v>
                      </c:pt>
                      <c:pt idx="4">
                        <c:v>100</c:v>
                      </c:pt>
                      <c:pt idx="5">
                        <c:v>100</c:v>
                      </c:pt>
                      <c:pt idx="6">
                        <c:v>100</c:v>
                      </c:pt>
                      <c:pt idx="7">
                        <c:v>100</c:v>
                      </c:pt>
                      <c:pt idx="8">
                        <c:v>100</c:v>
                      </c:pt>
                      <c:pt idx="9">
                        <c:v>300</c:v>
                      </c:pt>
                    </c:numCache>
                  </c:numRef>
                </c:val>
                <c:extLst>
                  <c:ext xmlns:c16="http://schemas.microsoft.com/office/drawing/2014/chart" uri="{C3380CC4-5D6E-409C-BE32-E72D297353CC}">
                    <c16:uniqueId val="{00000005-8325-4916-A719-46C907E31874}"/>
                  </c:ext>
                </c:extLst>
              </c15:ser>
            </c15:filteredBarSeries>
            <c15:filteredBarSeries>
              <c15:ser>
                <c:idx val="1"/>
                <c:order val="6"/>
                <c:tx>
                  <c:strRef>
                    <c:extLst xmlns:c15="http://schemas.microsoft.com/office/drawing/2012/chart">
                      <c:ext xmlns:c15="http://schemas.microsoft.com/office/drawing/2012/chart" uri="{02D57815-91ED-43cb-92C2-25804820EDAC}">
                        <c15:formulaRef>
                          <c15:sqref>'2a Noise'!#REF!</c15:sqref>
                        </c15:formulaRef>
                      </c:ext>
                    </c:extLst>
                    <c:strCache>
                      <c:ptCount val="1"/>
                      <c:pt idx="0">
                        <c:v>#REF!</c:v>
                      </c:pt>
                    </c:strCache>
                  </c:strRef>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Noise'!#REF!</c15:sqref>
                        </c15:formulaRef>
                      </c:ext>
                    </c:extLst>
                    <c:numCache>
                      <c:formatCode>General</c:formatCode>
                      <c:ptCount val="1"/>
                      <c:pt idx="0">
                        <c:v>1</c:v>
                      </c:pt>
                    </c:numCache>
                  </c:numRef>
                </c:val>
                <c:extLst>
                  <c:ext xmlns:c16="http://schemas.microsoft.com/office/drawing/2014/chart" uri="{C3380CC4-5D6E-409C-BE32-E72D297353CC}">
                    <c16:uniqueId val="{00000006-8325-4916-A719-46C907E31874}"/>
                  </c:ext>
                </c:extLst>
              </c15:ser>
            </c15:filteredBarSeries>
            <c15:filteredBarSeries>
              <c15:ser>
                <c:idx val="2"/>
                <c:order val="7"/>
                <c:tx>
                  <c:strRef>
                    <c:extLst xmlns:c15="http://schemas.microsoft.com/office/drawing/2012/chart">
                      <c:ext xmlns:c15="http://schemas.microsoft.com/office/drawing/2012/chart" uri="{02D57815-91ED-43cb-92C2-25804820EDAC}">
                        <c15:formulaRef>
                          <c15:sqref>'2a Noise'!$D$16</c15:sqref>
                        </c15:formulaRef>
                      </c:ext>
                    </c:extLst>
                    <c:strCache>
                      <c:ptCount val="1"/>
                      <c:pt idx="0">
                        <c:v>Baseline</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Noise'!$D$17:$D$26</c15:sqref>
                        </c15:formulaRef>
                      </c:ext>
                    </c:extLst>
                    <c:numCache>
                      <c:formatCode>0</c:formatCode>
                      <c:ptCount val="10"/>
                      <c:pt idx="0">
                        <c:v>70</c:v>
                      </c:pt>
                      <c:pt idx="1">
                        <c:v>20</c:v>
                      </c:pt>
                      <c:pt idx="2">
                        <c:v>19</c:v>
                      </c:pt>
                      <c:pt idx="3">
                        <c:v>31</c:v>
                      </c:pt>
                      <c:pt idx="4">
                        <c:v>24</c:v>
                      </c:pt>
                      <c:pt idx="5">
                        <c:v>30</c:v>
                      </c:pt>
                      <c:pt idx="6">
                        <c:v>58</c:v>
                      </c:pt>
                      <c:pt idx="7">
                        <c:v>33</c:v>
                      </c:pt>
                      <c:pt idx="8">
                        <c:v>37</c:v>
                      </c:pt>
                      <c:pt idx="9">
                        <c:v>107</c:v>
                      </c:pt>
                    </c:numCache>
                  </c:numRef>
                </c:val>
                <c:extLst>
                  <c:ext xmlns:c16="http://schemas.microsoft.com/office/drawing/2014/chart" uri="{C3380CC4-5D6E-409C-BE32-E72D297353CC}">
                    <c16:uniqueId val="{00000007-8325-4916-A719-46C907E31874}"/>
                  </c:ext>
                </c:extLst>
              </c15:ser>
            </c15:filteredBarSeries>
            <c15:filteredBarSeries>
              <c15:ser>
                <c:idx val="3"/>
                <c:order val="8"/>
                <c:tx>
                  <c:strRef>
                    <c:extLst xmlns:c15="http://schemas.microsoft.com/office/drawing/2012/chart">
                      <c:ext xmlns:c15="http://schemas.microsoft.com/office/drawing/2012/chart" uri="{02D57815-91ED-43cb-92C2-25804820EDAC}">
                        <c15:formulaRef>
                          <c15:sqref>'2a Noise'!$E$16</c15:sqref>
                        </c15:formulaRef>
                      </c:ext>
                    </c:extLst>
                    <c:strCache>
                      <c:ptCount val="1"/>
                      <c:pt idx="0">
                        <c:v>Prov</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Noise'!$E$17:$E$26</c15:sqref>
                        </c15:formulaRef>
                      </c:ext>
                    </c:extLst>
                    <c:numCache>
                      <c:formatCode>0</c:formatCode>
                      <c:ptCount val="10"/>
                      <c:pt idx="0">
                        <c:v>80</c:v>
                      </c:pt>
                      <c:pt idx="1">
                        <c:v>13</c:v>
                      </c:pt>
                      <c:pt idx="2">
                        <c:v>15</c:v>
                      </c:pt>
                      <c:pt idx="3">
                        <c:v>25</c:v>
                      </c:pt>
                      <c:pt idx="4">
                        <c:v>18</c:v>
                      </c:pt>
                      <c:pt idx="5">
                        <c:v>20</c:v>
                      </c:pt>
                      <c:pt idx="6">
                        <c:v>28</c:v>
                      </c:pt>
                      <c:pt idx="7">
                        <c:v>25</c:v>
                      </c:pt>
                      <c:pt idx="8">
                        <c:v>22</c:v>
                      </c:pt>
                      <c:pt idx="9">
                        <c:v>29</c:v>
                      </c:pt>
                    </c:numCache>
                  </c:numRef>
                </c:val>
                <c:extLst>
                  <c:ext xmlns:c16="http://schemas.microsoft.com/office/drawing/2014/chart" uri="{C3380CC4-5D6E-409C-BE32-E72D297353CC}">
                    <c16:uniqueId val="{00000008-8325-4916-A719-46C907E31874}"/>
                  </c:ext>
                </c:extLst>
              </c15:ser>
            </c15:filteredBarSeries>
            <c15:filteredBarSeries>
              <c15:ser>
                <c:idx val="4"/>
                <c:order val="9"/>
                <c:tx>
                  <c:strRef>
                    <c:extLst xmlns:c15="http://schemas.microsoft.com/office/drawing/2012/chart">
                      <c:ext xmlns:c15="http://schemas.microsoft.com/office/drawing/2012/chart" uri="{02D57815-91ED-43cb-92C2-25804820EDAC}">
                        <c15:formulaRef>
                          <c15:sqref>'2a Noise'!$F$16</c15:sqref>
                        </c15:formulaRef>
                      </c:ext>
                    </c:extLst>
                    <c:strCache>
                      <c:ptCount val="1"/>
                      <c:pt idx="0">
                        <c:v>Full</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Noise'!$F$17:$F$26</c15:sqref>
                        </c15:formulaRef>
                      </c:ext>
                    </c:extLst>
                    <c:numCache>
                      <c:formatCode>0</c:formatCode>
                      <c:ptCount val="10"/>
                      <c:pt idx="0">
                        <c:v>74</c:v>
                      </c:pt>
                      <c:pt idx="1">
                        <c:v>13</c:v>
                      </c:pt>
                      <c:pt idx="2">
                        <c:v>15</c:v>
                      </c:pt>
                      <c:pt idx="3">
                        <c:v>23</c:v>
                      </c:pt>
                      <c:pt idx="4">
                        <c:v>19</c:v>
                      </c:pt>
                      <c:pt idx="5">
                        <c:v>18</c:v>
                      </c:pt>
                      <c:pt idx="6">
                        <c:v>28</c:v>
                      </c:pt>
                      <c:pt idx="7">
                        <c:v>19</c:v>
                      </c:pt>
                      <c:pt idx="8">
                        <c:v>22</c:v>
                      </c:pt>
                      <c:pt idx="9">
                        <c:v>34</c:v>
                      </c:pt>
                    </c:numCache>
                  </c:numRef>
                </c:val>
                <c:extLst>
                  <c:ext xmlns:c16="http://schemas.microsoft.com/office/drawing/2014/chart" uri="{C3380CC4-5D6E-409C-BE32-E72D297353CC}">
                    <c16:uniqueId val="{00000009-8325-4916-A719-46C907E31874}"/>
                  </c:ext>
                </c:extLst>
              </c15:ser>
            </c15:filteredBarSeries>
          </c:ext>
        </c:extLst>
      </c:barChart>
      <c:catAx>
        <c:axId val="90598032"/>
        <c:scaling>
          <c:orientation val="minMax"/>
        </c:scaling>
        <c:delete val="0"/>
        <c:axPos val="b"/>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8424"/>
        <c:crosses val="autoZero"/>
        <c:auto val="1"/>
        <c:lblAlgn val="ctr"/>
        <c:lblOffset val="100"/>
        <c:noMultiLvlLbl val="0"/>
      </c:catAx>
      <c:valAx>
        <c:axId val="90598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8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Difference From Reference (%)</a:t>
            </a:r>
            <a:endParaRPr lang="en-US"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Accuracy'!$D$4</c:f>
              <c:strCache>
                <c:ptCount val="1"/>
                <c:pt idx="0">
                  <c:v>Baseline</c:v>
                </c:pt>
              </c:strCache>
            </c:strRef>
          </c:tx>
          <c:spPr>
            <a:solidFill>
              <a:schemeClr val="accent2"/>
            </a:solidFill>
            <a:ln>
              <a:noFill/>
            </a:ln>
            <a:effectLst/>
          </c:spPr>
          <c:invertIfNegative val="0"/>
          <c:cat>
            <c:numRef>
              <c:f>'2d Accuracy'!$B$5:$B$10</c:f>
              <c:numCache>
                <c:formatCode>0.00</c:formatCode>
                <c:ptCount val="6"/>
                <c:pt idx="0">
                  <c:v>0.47</c:v>
                </c:pt>
                <c:pt idx="1">
                  <c:v>0.64</c:v>
                </c:pt>
                <c:pt idx="2">
                  <c:v>0.86</c:v>
                </c:pt>
                <c:pt idx="3">
                  <c:v>1.38</c:v>
                </c:pt>
                <c:pt idx="4">
                  <c:v>1.61</c:v>
                </c:pt>
                <c:pt idx="5">
                  <c:v>2.25</c:v>
                </c:pt>
              </c:numCache>
            </c:numRef>
          </c:cat>
          <c:val>
            <c:numRef>
              <c:f>'2d Accuracy'!$D$5:$D$10</c:f>
              <c:numCache>
                <c:formatCode>0.00</c:formatCode>
                <c:ptCount val="6"/>
                <c:pt idx="0">
                  <c:v>2.71</c:v>
                </c:pt>
                <c:pt idx="1">
                  <c:v>2.5299999999999998</c:v>
                </c:pt>
                <c:pt idx="2">
                  <c:v>2.39</c:v>
                </c:pt>
                <c:pt idx="3">
                  <c:v>3.77</c:v>
                </c:pt>
                <c:pt idx="4">
                  <c:v>2.74</c:v>
                </c:pt>
                <c:pt idx="5">
                  <c:v>2.71</c:v>
                </c:pt>
              </c:numCache>
            </c:numRef>
          </c:val>
          <c:extLst>
            <c:ext xmlns:c16="http://schemas.microsoft.com/office/drawing/2014/chart" uri="{C3380CC4-5D6E-409C-BE32-E72D297353CC}">
              <c16:uniqueId val="{00000000-32EA-4339-A151-E648BB460469}"/>
            </c:ext>
          </c:extLst>
        </c:ser>
        <c:ser>
          <c:idx val="2"/>
          <c:order val="2"/>
          <c:tx>
            <c:strRef>
              <c:f>'2d Accuracy'!$E$4</c:f>
              <c:strCache>
                <c:ptCount val="1"/>
                <c:pt idx="0">
                  <c:v>Prov VIIRS</c:v>
                </c:pt>
              </c:strCache>
            </c:strRef>
          </c:tx>
          <c:spPr>
            <a:solidFill>
              <a:schemeClr val="accent3"/>
            </a:solidFill>
            <a:ln>
              <a:noFill/>
            </a:ln>
            <a:effectLst/>
          </c:spPr>
          <c:invertIfNegative val="0"/>
          <c:cat>
            <c:numRef>
              <c:f>'2d Accuracy'!$B$5:$B$10</c:f>
              <c:numCache>
                <c:formatCode>0.00</c:formatCode>
                <c:ptCount val="6"/>
                <c:pt idx="0">
                  <c:v>0.47</c:v>
                </c:pt>
                <c:pt idx="1">
                  <c:v>0.64</c:v>
                </c:pt>
                <c:pt idx="2">
                  <c:v>0.86</c:v>
                </c:pt>
                <c:pt idx="3">
                  <c:v>1.38</c:v>
                </c:pt>
                <c:pt idx="4">
                  <c:v>1.61</c:v>
                </c:pt>
                <c:pt idx="5">
                  <c:v>2.25</c:v>
                </c:pt>
              </c:numCache>
            </c:numRef>
          </c:cat>
          <c:val>
            <c:numRef>
              <c:f>'2d Accuracy'!$E$5:$E$10</c:f>
              <c:numCache>
                <c:formatCode>0.00</c:formatCode>
                <c:ptCount val="6"/>
                <c:pt idx="0">
                  <c:v>4.2</c:v>
                </c:pt>
                <c:pt idx="1">
                  <c:v>7.3</c:v>
                </c:pt>
                <c:pt idx="2">
                  <c:v>1.7</c:v>
                </c:pt>
                <c:pt idx="3">
                  <c:v>-5</c:v>
                </c:pt>
                <c:pt idx="4">
                  <c:v>4.5</c:v>
                </c:pt>
                <c:pt idx="5">
                  <c:v>-0.2</c:v>
                </c:pt>
              </c:numCache>
            </c:numRef>
          </c:val>
          <c:extLst>
            <c:ext xmlns:c16="http://schemas.microsoft.com/office/drawing/2014/chart" uri="{C3380CC4-5D6E-409C-BE32-E72D297353CC}">
              <c16:uniqueId val="{00000001-32EA-4339-A151-E648BB460469}"/>
            </c:ext>
          </c:extLst>
        </c:ser>
        <c:ser>
          <c:idx val="4"/>
          <c:order val="4"/>
          <c:tx>
            <c:strRef>
              <c:f>'2d Accuracy'!$G$4</c:f>
              <c:strCache>
                <c:ptCount val="1"/>
                <c:pt idx="0">
                  <c:v>Full VIIRS</c:v>
                </c:pt>
              </c:strCache>
            </c:strRef>
          </c:tx>
          <c:spPr>
            <a:solidFill>
              <a:schemeClr val="accent5"/>
            </a:solidFill>
            <a:ln>
              <a:noFill/>
            </a:ln>
            <a:effectLst/>
          </c:spPr>
          <c:invertIfNegative val="0"/>
          <c:errBars>
            <c:errBarType val="both"/>
            <c:errValType val="cust"/>
            <c:noEndCap val="0"/>
            <c:plus>
              <c:numRef>
                <c:f>'2d Accuracy'!$H$5:$H$10</c:f>
                <c:numCache>
                  <c:formatCode>General</c:formatCode>
                  <c:ptCount val="6"/>
                  <c:pt idx="0">
                    <c:v>3.3</c:v>
                  </c:pt>
                  <c:pt idx="1">
                    <c:v>4.5</c:v>
                  </c:pt>
                  <c:pt idx="2">
                    <c:v>3.2</c:v>
                  </c:pt>
                  <c:pt idx="3">
                    <c:v>7.5</c:v>
                  </c:pt>
                  <c:pt idx="4">
                    <c:v>5.7</c:v>
                  </c:pt>
                  <c:pt idx="5">
                    <c:v>3.8</c:v>
                  </c:pt>
                </c:numCache>
              </c:numRef>
            </c:plus>
            <c:minus>
              <c:numRef>
                <c:f>'2d Accuracy'!$H$5:$H$10</c:f>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Accuracy'!$G$5:$G$10</c:f>
              <c:numCache>
                <c:formatCode>0.00</c:formatCode>
                <c:ptCount val="6"/>
                <c:pt idx="0">
                  <c:v>4.7</c:v>
                </c:pt>
                <c:pt idx="1">
                  <c:v>6.7</c:v>
                </c:pt>
                <c:pt idx="2">
                  <c:v>1.5</c:v>
                </c:pt>
                <c:pt idx="3">
                  <c:v>-0.5</c:v>
                </c:pt>
                <c:pt idx="4">
                  <c:v>3.8</c:v>
                </c:pt>
                <c:pt idx="5">
                  <c:v>0.5</c:v>
                </c:pt>
              </c:numCache>
            </c:numRef>
          </c:val>
          <c:extLst>
            <c:ext xmlns:c16="http://schemas.microsoft.com/office/drawing/2014/chart" uri="{C3380CC4-5D6E-409C-BE32-E72D297353CC}">
              <c16:uniqueId val="{00000002-32EA-4339-A151-E648BB460469}"/>
            </c:ext>
          </c:extLst>
        </c:ser>
        <c:ser>
          <c:idx val="6"/>
          <c:order val="6"/>
          <c:tx>
            <c:strRef>
              <c:f>'2d Accuracy'!$I$4</c:f>
              <c:strCache>
                <c:ptCount val="1"/>
                <c:pt idx="0">
                  <c:v>Full DCC</c:v>
                </c:pt>
              </c:strCache>
            </c:strRef>
          </c:tx>
          <c:spPr>
            <a:solidFill>
              <a:schemeClr val="accent1">
                <a:lumMod val="60000"/>
              </a:schemeClr>
            </a:solidFill>
            <a:ln>
              <a:noFill/>
            </a:ln>
            <a:effectLst/>
          </c:spPr>
          <c:invertIfNegative val="0"/>
          <c:errBars>
            <c:errBarType val="both"/>
            <c:errValType val="cust"/>
            <c:noEndCap val="0"/>
            <c:plus>
              <c:numRef>
                <c:f>'2d Accuracy'!$J$5:$J$10</c:f>
                <c:numCache>
                  <c:formatCode>General</c:formatCode>
                  <c:ptCount val="6"/>
                  <c:pt idx="0">
                    <c:v>6.6</c:v>
                  </c:pt>
                  <c:pt idx="1">
                    <c:v>7</c:v>
                  </c:pt>
                  <c:pt idx="2">
                    <c:v>6</c:v>
                  </c:pt>
                  <c:pt idx="3">
                    <c:v>5</c:v>
                  </c:pt>
                  <c:pt idx="4">
                    <c:v>1</c:v>
                  </c:pt>
                  <c:pt idx="5">
                    <c:v>2</c:v>
                  </c:pt>
                </c:numCache>
              </c:numRef>
            </c:plus>
            <c:minus>
              <c:numRef>
                <c:f>'2d Accuracy'!$J$5:$J$10</c:f>
                <c:numCache>
                  <c:formatCode>General</c:formatCode>
                  <c:ptCount val="6"/>
                  <c:pt idx="0">
                    <c:v>6.6</c:v>
                  </c:pt>
                  <c:pt idx="1">
                    <c:v>7</c:v>
                  </c:pt>
                  <c:pt idx="2">
                    <c:v>6</c:v>
                  </c:pt>
                  <c:pt idx="3">
                    <c:v>5</c:v>
                  </c:pt>
                  <c:pt idx="4">
                    <c:v>1</c:v>
                  </c:pt>
                  <c:pt idx="5">
                    <c:v>2</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Accuracy'!$I$5:$I$10</c:f>
              <c:numCache>
                <c:formatCode>0.00</c:formatCode>
                <c:ptCount val="6"/>
                <c:pt idx="0">
                  <c:v>5.5</c:v>
                </c:pt>
                <c:pt idx="1">
                  <c:v>6.5</c:v>
                </c:pt>
                <c:pt idx="2">
                  <c:v>2.5</c:v>
                </c:pt>
                <c:pt idx="3">
                  <c:v>1.7</c:v>
                </c:pt>
                <c:pt idx="4">
                  <c:v>0.8</c:v>
                </c:pt>
                <c:pt idx="5">
                  <c:v>0.4</c:v>
                </c:pt>
              </c:numCache>
            </c:numRef>
          </c:val>
          <c:extLst>
            <c:ext xmlns:c16="http://schemas.microsoft.com/office/drawing/2014/chart" uri="{C3380CC4-5D6E-409C-BE32-E72D297353CC}">
              <c16:uniqueId val="{00000003-32EA-4339-A151-E648BB460469}"/>
            </c:ext>
          </c:extLst>
        </c:ser>
        <c:ser>
          <c:idx val="8"/>
          <c:order val="8"/>
          <c:tx>
            <c:strRef>
              <c:f>'2d Accuracy'!$K$4</c:f>
              <c:strCache>
                <c:ptCount val="1"/>
                <c:pt idx="0">
                  <c:v>Full Coloc DCC</c:v>
                </c:pt>
              </c:strCache>
            </c:strRef>
          </c:tx>
          <c:spPr>
            <a:solidFill>
              <a:schemeClr val="accent3">
                <a:lumMod val="60000"/>
              </a:schemeClr>
            </a:solidFill>
            <a:ln>
              <a:noFill/>
            </a:ln>
            <a:effectLst/>
          </c:spPr>
          <c:invertIfNegative val="0"/>
          <c:errBars>
            <c:errBarType val="both"/>
            <c:errValType val="cust"/>
            <c:noEndCap val="0"/>
            <c:plus>
              <c:numRef>
                <c:f>'2d Accuracy'!$L$5:$L$10</c:f>
                <c:numCache>
                  <c:formatCode>General</c:formatCode>
                  <c:ptCount val="6"/>
                  <c:pt idx="0">
                    <c:v>6.26</c:v>
                  </c:pt>
                  <c:pt idx="1">
                    <c:v>6.65</c:v>
                  </c:pt>
                  <c:pt idx="2">
                    <c:v>5.15</c:v>
                  </c:pt>
                  <c:pt idx="3">
                    <c:v>7.41</c:v>
                  </c:pt>
                  <c:pt idx="4">
                    <c:v>4.4400000000000004</c:v>
                  </c:pt>
                  <c:pt idx="5">
                    <c:v>5.01</c:v>
                  </c:pt>
                </c:numCache>
              </c:numRef>
            </c:plus>
            <c:minus>
              <c:numRef>
                <c:f>'2d Accuracy'!$L$5:$L$10</c:f>
                <c:numCache>
                  <c:formatCode>General</c:formatCode>
                  <c:ptCount val="6"/>
                  <c:pt idx="0">
                    <c:v>6.26</c:v>
                  </c:pt>
                  <c:pt idx="1">
                    <c:v>6.65</c:v>
                  </c:pt>
                  <c:pt idx="2">
                    <c:v>5.15</c:v>
                  </c:pt>
                  <c:pt idx="3">
                    <c:v>7.41</c:v>
                  </c:pt>
                  <c:pt idx="4">
                    <c:v>4.4400000000000004</c:v>
                  </c:pt>
                  <c:pt idx="5">
                    <c:v>5.01</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Accuracy'!$K$5:$K$10</c:f>
              <c:numCache>
                <c:formatCode>0.00</c:formatCode>
                <c:ptCount val="6"/>
                <c:pt idx="0">
                  <c:v>3.35</c:v>
                </c:pt>
                <c:pt idx="1">
                  <c:v>4.46</c:v>
                </c:pt>
                <c:pt idx="2">
                  <c:v>0.23</c:v>
                </c:pt>
                <c:pt idx="3">
                  <c:v>0.45</c:v>
                </c:pt>
                <c:pt idx="4">
                  <c:v>1.64</c:v>
                </c:pt>
                <c:pt idx="5">
                  <c:v>-0.56000000000000005</c:v>
                </c:pt>
              </c:numCache>
            </c:numRef>
          </c:val>
          <c:extLst>
            <c:ext xmlns:c16="http://schemas.microsoft.com/office/drawing/2014/chart" uri="{C3380CC4-5D6E-409C-BE32-E72D297353CC}">
              <c16:uniqueId val="{00000004-32EA-4339-A151-E648BB460469}"/>
            </c:ext>
          </c:extLst>
        </c:ser>
        <c:dLbls>
          <c:showLegendKey val="0"/>
          <c:showVal val="0"/>
          <c:showCatName val="0"/>
          <c:showSerName val="0"/>
          <c:showPercent val="0"/>
          <c:showBubbleSize val="0"/>
        </c:dLbls>
        <c:gapWidth val="219"/>
        <c:overlap val="-27"/>
        <c:axId val="90599208"/>
        <c:axId val="91086776"/>
        <c:extLst>
          <c:ext xmlns:c15="http://schemas.microsoft.com/office/drawing/2012/chart" uri="{02D57815-91ED-43cb-92C2-25804820EDAC}">
            <c15:filteredBarSeries>
              <c15:ser>
                <c:idx val="0"/>
                <c:order val="0"/>
                <c:tx>
                  <c:strRef>
                    <c:extLst>
                      <c:ext uri="{02D57815-91ED-43cb-92C2-25804820EDAC}">
                        <c15:formulaRef>
                          <c15:sqref>'2d Accuracy'!$C$4</c15:sqref>
                        </c15:formulaRef>
                      </c:ext>
                    </c:extLst>
                    <c:strCache>
                      <c:ptCount val="1"/>
                      <c:pt idx="0">
                        <c:v>MRD</c:v>
                      </c:pt>
                    </c:strCache>
                  </c:strRef>
                </c:tx>
                <c:spPr>
                  <a:solidFill>
                    <a:schemeClr val="accent1"/>
                  </a:solidFill>
                  <a:ln>
                    <a:noFill/>
                  </a:ln>
                  <a:effectLst/>
                </c:spPr>
                <c:invertIfNegative val="0"/>
                <c:cat>
                  <c:numRef>
                    <c:extLst>
                      <c:ex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c:ext uri="{02D57815-91ED-43cb-92C2-25804820EDAC}">
                        <c15:formulaRef>
                          <c15:sqref>'2d Accuracy'!$C$5:$C$10</c15:sqref>
                        </c15:formulaRef>
                      </c:ext>
                    </c:extLst>
                    <c:numCache>
                      <c:formatCode>0.00</c:formatCode>
                      <c:ptCount val="6"/>
                      <c:pt idx="0">
                        <c:v>5</c:v>
                      </c:pt>
                      <c:pt idx="1">
                        <c:v>5</c:v>
                      </c:pt>
                      <c:pt idx="2">
                        <c:v>5</c:v>
                      </c:pt>
                      <c:pt idx="3">
                        <c:v>5</c:v>
                      </c:pt>
                      <c:pt idx="4">
                        <c:v>5</c:v>
                      </c:pt>
                      <c:pt idx="5">
                        <c:v>5</c:v>
                      </c:pt>
                    </c:numCache>
                  </c:numRef>
                </c:val>
                <c:extLst>
                  <c:ext xmlns:c16="http://schemas.microsoft.com/office/drawing/2014/chart" uri="{C3380CC4-5D6E-409C-BE32-E72D297353CC}">
                    <c16:uniqueId val="{00000005-32EA-4339-A151-E648BB460469}"/>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'2d Accuracy'!$F$4</c15:sqref>
                        </c15:formulaRef>
                      </c:ext>
                    </c:extLst>
                    <c:strCache>
                      <c:ptCount val="1"/>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Accuracy'!$F$5:$F$10</c15:sqref>
                        </c15:formulaRef>
                      </c:ext>
                    </c:extLst>
                    <c:numCache>
                      <c:formatCode>General</c:formatCode>
                      <c:ptCount val="6"/>
                    </c:numCache>
                  </c:numRef>
                </c:val>
                <c:extLst>
                  <c:ext xmlns:c16="http://schemas.microsoft.com/office/drawing/2014/chart" uri="{C3380CC4-5D6E-409C-BE32-E72D297353CC}">
                    <c16:uniqueId val="{00000006-32EA-4339-A151-E648BB460469}"/>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'2d Accuracy'!$H$4</c15:sqref>
                        </c15:formulaRef>
                      </c:ext>
                    </c:extLst>
                    <c:strCache>
                      <c:ptCount val="1"/>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Accuracy'!$H$5:$H$10</c15:sqref>
                        </c15:formulaRef>
                      </c:ext>
                    </c:extLst>
                    <c:numCache>
                      <c:formatCode>0.00</c:formatCode>
                      <c:ptCount val="6"/>
                      <c:pt idx="0">
                        <c:v>3.3</c:v>
                      </c:pt>
                      <c:pt idx="1">
                        <c:v>4.5</c:v>
                      </c:pt>
                      <c:pt idx="2">
                        <c:v>3.2</c:v>
                      </c:pt>
                      <c:pt idx="3">
                        <c:v>7.5</c:v>
                      </c:pt>
                      <c:pt idx="4">
                        <c:v>5.7</c:v>
                      </c:pt>
                      <c:pt idx="5">
                        <c:v>3.8</c:v>
                      </c:pt>
                    </c:numCache>
                  </c:numRef>
                </c:val>
                <c:extLst>
                  <c:ext xmlns:c16="http://schemas.microsoft.com/office/drawing/2014/chart" uri="{C3380CC4-5D6E-409C-BE32-E72D297353CC}">
                    <c16:uniqueId val="{00000007-32EA-4339-A151-E648BB460469}"/>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'2d Accuracy'!$J$4</c15:sqref>
                        </c15:formulaRef>
                      </c:ext>
                    </c:extLst>
                    <c:strCache>
                      <c:ptCount val="1"/>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Accuracy'!$J$5:$J$10</c15:sqref>
                        </c15:formulaRef>
                      </c:ext>
                    </c:extLst>
                    <c:numCache>
                      <c:formatCode>0.00</c:formatCode>
                      <c:ptCount val="6"/>
                      <c:pt idx="0">
                        <c:v>6.6</c:v>
                      </c:pt>
                      <c:pt idx="1">
                        <c:v>7</c:v>
                      </c:pt>
                      <c:pt idx="2">
                        <c:v>6</c:v>
                      </c:pt>
                      <c:pt idx="3">
                        <c:v>5</c:v>
                      </c:pt>
                      <c:pt idx="4">
                        <c:v>1</c:v>
                      </c:pt>
                      <c:pt idx="5">
                        <c:v>2</c:v>
                      </c:pt>
                    </c:numCache>
                  </c:numRef>
                </c:val>
                <c:extLst>
                  <c:ext xmlns:c16="http://schemas.microsoft.com/office/drawing/2014/chart" uri="{C3380CC4-5D6E-409C-BE32-E72D297353CC}">
                    <c16:uniqueId val="{00000008-32EA-4339-A151-E648BB460469}"/>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'2d Accuracy'!$L$4</c15:sqref>
                        </c15:formulaRef>
                      </c:ext>
                    </c:extLst>
                    <c:strCache>
                      <c:ptCount val="1"/>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Accuracy'!$L$5:$L$10</c15:sqref>
                        </c15:formulaRef>
                      </c:ext>
                    </c:extLst>
                    <c:numCache>
                      <c:formatCode>0.00</c:formatCode>
                      <c:ptCount val="6"/>
                      <c:pt idx="0">
                        <c:v>6.26</c:v>
                      </c:pt>
                      <c:pt idx="1">
                        <c:v>6.65</c:v>
                      </c:pt>
                      <c:pt idx="2">
                        <c:v>5.15</c:v>
                      </c:pt>
                      <c:pt idx="3">
                        <c:v>7.41</c:v>
                      </c:pt>
                      <c:pt idx="4">
                        <c:v>4.4400000000000004</c:v>
                      </c:pt>
                      <c:pt idx="5">
                        <c:v>5.01</c:v>
                      </c:pt>
                    </c:numCache>
                  </c:numRef>
                </c:val>
                <c:extLst>
                  <c:ext xmlns:c16="http://schemas.microsoft.com/office/drawing/2014/chart" uri="{C3380CC4-5D6E-409C-BE32-E72D297353CC}">
                    <c16:uniqueId val="{00000009-32EA-4339-A151-E648BB460469}"/>
                  </c:ext>
                </c:extLst>
              </c15:ser>
            </c15:filteredBarSeries>
          </c:ext>
        </c:extLst>
      </c:barChart>
      <c:catAx>
        <c:axId val="905992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Channel</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6776"/>
        <c:crosses val="autoZero"/>
        <c:auto val="1"/>
        <c:lblAlgn val="ctr"/>
        <c:lblOffset val="100"/>
        <c:noMultiLvlLbl val="0"/>
      </c:catAx>
      <c:valAx>
        <c:axId val="91086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Reflectance Difference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9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Difference From Reference (mK)</a:t>
            </a:r>
            <a:endParaRPr lang="en-US" sz="1400"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Accuracy'!$D$21</c:f>
              <c:strCache>
                <c:ptCount val="1"/>
                <c:pt idx="0">
                  <c:v>Baseline</c:v>
                </c:pt>
              </c:strCache>
            </c:strRef>
          </c:tx>
          <c:spPr>
            <a:solidFill>
              <a:schemeClr val="accent2"/>
            </a:solidFill>
            <a:ln>
              <a:noFill/>
            </a:ln>
            <a:effectLst/>
          </c:spPr>
          <c:invertIfNegative val="0"/>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Accuracy'!$D$22:$D$31</c:f>
              <c:numCache>
                <c:formatCode>General</c:formatCode>
                <c:ptCount val="10"/>
              </c:numCache>
            </c:numRef>
          </c:val>
          <c:extLst>
            <c:ext xmlns:c16="http://schemas.microsoft.com/office/drawing/2014/chart" uri="{C3380CC4-5D6E-409C-BE32-E72D297353CC}">
              <c16:uniqueId val="{00000000-15C0-42DE-ABB3-3B5FA6AEA94F}"/>
            </c:ext>
          </c:extLst>
        </c:ser>
        <c:ser>
          <c:idx val="2"/>
          <c:order val="2"/>
          <c:tx>
            <c:strRef>
              <c:f>'2d Accuracy'!$E$21</c:f>
              <c:strCache>
                <c:ptCount val="1"/>
                <c:pt idx="0">
                  <c:v>Prov</c:v>
                </c:pt>
              </c:strCache>
            </c:strRef>
          </c:tx>
          <c:spPr>
            <a:solidFill>
              <a:schemeClr val="accent3"/>
            </a:solidFill>
            <a:ln>
              <a:noFill/>
            </a:ln>
            <a:effectLst/>
          </c:spPr>
          <c:invertIfNegative val="0"/>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Accuracy'!$E$22:$E$31</c:f>
              <c:numCache>
                <c:formatCode>General</c:formatCode>
                <c:ptCount val="10"/>
                <c:pt idx="0">
                  <c:v>-190</c:v>
                </c:pt>
                <c:pt idx="1">
                  <c:v>-320</c:v>
                </c:pt>
                <c:pt idx="2">
                  <c:v>-320</c:v>
                </c:pt>
                <c:pt idx="3">
                  <c:v>-240</c:v>
                </c:pt>
                <c:pt idx="4">
                  <c:v>-240</c:v>
                </c:pt>
                <c:pt idx="5">
                  <c:v>-210</c:v>
                </c:pt>
                <c:pt idx="6">
                  <c:v>-210</c:v>
                </c:pt>
                <c:pt idx="7">
                  <c:v>-140</c:v>
                </c:pt>
                <c:pt idx="8">
                  <c:v>-120</c:v>
                </c:pt>
                <c:pt idx="9">
                  <c:v>-280</c:v>
                </c:pt>
              </c:numCache>
            </c:numRef>
          </c:val>
          <c:extLst>
            <c:ext xmlns:c16="http://schemas.microsoft.com/office/drawing/2014/chart" uri="{C3380CC4-5D6E-409C-BE32-E72D297353CC}">
              <c16:uniqueId val="{00000001-15C0-42DE-ABB3-3B5FA6AEA94F}"/>
            </c:ext>
          </c:extLst>
        </c:ser>
        <c:ser>
          <c:idx val="3"/>
          <c:order val="3"/>
          <c:tx>
            <c:strRef>
              <c:f>'2d Accuracy'!$G$21</c:f>
              <c:strCache>
                <c:ptCount val="1"/>
                <c:pt idx="0">
                  <c:v>Full</c:v>
                </c:pt>
              </c:strCache>
            </c:strRef>
          </c:tx>
          <c:spPr>
            <a:solidFill>
              <a:schemeClr val="accent4"/>
            </a:solidFill>
            <a:ln>
              <a:noFill/>
            </a:ln>
            <a:effectLst/>
          </c:spPr>
          <c:invertIfNegative val="0"/>
          <c:errBars>
            <c:errBarType val="both"/>
            <c:errValType val="cust"/>
            <c:noEndCap val="0"/>
            <c:plus>
              <c:numRef>
                <c:f>'2d Accuracy'!$H$22:$H$31</c:f>
                <c:numCache>
                  <c:formatCode>General</c:formatCode>
                  <c:ptCount val="10"/>
                  <c:pt idx="0">
                    <c:v>11.4</c:v>
                  </c:pt>
                  <c:pt idx="1">
                    <c:v>49.6</c:v>
                  </c:pt>
                  <c:pt idx="2">
                    <c:v>39.5</c:v>
                  </c:pt>
                  <c:pt idx="3">
                    <c:v>20</c:v>
                  </c:pt>
                  <c:pt idx="4">
                    <c:v>19.7</c:v>
                  </c:pt>
                  <c:pt idx="5">
                    <c:v>25.2</c:v>
                  </c:pt>
                  <c:pt idx="6">
                    <c:v>20.299999999999997</c:v>
                  </c:pt>
                  <c:pt idx="7">
                    <c:v>25.7</c:v>
                  </c:pt>
                  <c:pt idx="8">
                    <c:v>28</c:v>
                  </c:pt>
                  <c:pt idx="9">
                    <c:v>87.4</c:v>
                  </c:pt>
                </c:numCache>
              </c:numRef>
            </c:plus>
            <c:minus>
              <c:numRef>
                <c:f>'2d Accuracy'!$H$22:$H$31</c:f>
                <c:numCache>
                  <c:formatCode>General</c:formatCode>
                  <c:ptCount val="10"/>
                  <c:pt idx="0">
                    <c:v>11.4</c:v>
                  </c:pt>
                  <c:pt idx="1">
                    <c:v>49.6</c:v>
                  </c:pt>
                  <c:pt idx="2">
                    <c:v>39.5</c:v>
                  </c:pt>
                  <c:pt idx="3">
                    <c:v>20</c:v>
                  </c:pt>
                  <c:pt idx="4">
                    <c:v>19.7</c:v>
                  </c:pt>
                  <c:pt idx="5">
                    <c:v>25.2</c:v>
                  </c:pt>
                  <c:pt idx="6">
                    <c:v>20.299999999999997</c:v>
                  </c:pt>
                  <c:pt idx="7">
                    <c:v>25.7</c:v>
                  </c:pt>
                  <c:pt idx="8">
                    <c:v>28</c:v>
                  </c:pt>
                  <c:pt idx="9">
                    <c:v>87.4</c:v>
                  </c:pt>
                </c:numCache>
              </c:numRef>
            </c:minus>
            <c:spPr>
              <a:noFill/>
              <a:ln w="9525" cap="flat" cmpd="sng" algn="ctr">
                <a:solidFill>
                  <a:schemeClr val="tx1">
                    <a:lumMod val="65000"/>
                    <a:lumOff val="35000"/>
                  </a:schemeClr>
                </a:solidFill>
                <a:round/>
              </a:ln>
              <a:effectLst/>
            </c:spPr>
          </c:errBars>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Accuracy'!$G$22:$G$31</c:f>
              <c:numCache>
                <c:formatCode>0</c:formatCode>
                <c:ptCount val="10"/>
                <c:pt idx="0">
                  <c:v>-180</c:v>
                </c:pt>
                <c:pt idx="1">
                  <c:v>-210</c:v>
                </c:pt>
                <c:pt idx="2">
                  <c:v>-250</c:v>
                </c:pt>
                <c:pt idx="3">
                  <c:v>-190</c:v>
                </c:pt>
                <c:pt idx="4">
                  <c:v>-220</c:v>
                </c:pt>
                <c:pt idx="5">
                  <c:v>-230</c:v>
                </c:pt>
                <c:pt idx="6">
                  <c:v>-220</c:v>
                </c:pt>
                <c:pt idx="7">
                  <c:v>-150</c:v>
                </c:pt>
                <c:pt idx="8">
                  <c:v>-160</c:v>
                </c:pt>
                <c:pt idx="9">
                  <c:v>-290</c:v>
                </c:pt>
              </c:numCache>
            </c:numRef>
          </c:val>
          <c:extLst>
            <c:ext xmlns:c16="http://schemas.microsoft.com/office/drawing/2014/chart" uri="{C3380CC4-5D6E-409C-BE32-E72D297353CC}">
              <c16:uniqueId val="{00000002-15C0-42DE-ABB3-3B5FA6AEA94F}"/>
            </c:ext>
          </c:extLst>
        </c:ser>
        <c:dLbls>
          <c:showLegendKey val="0"/>
          <c:showVal val="0"/>
          <c:showCatName val="0"/>
          <c:showSerName val="0"/>
          <c:showPercent val="0"/>
          <c:showBubbleSize val="0"/>
        </c:dLbls>
        <c:gapWidth val="219"/>
        <c:overlap val="-27"/>
        <c:axId val="91087560"/>
        <c:axId val="91087952"/>
        <c:extLst>
          <c:ext xmlns:c15="http://schemas.microsoft.com/office/drawing/2012/chart" uri="{02D57815-91ED-43cb-92C2-25804820EDAC}">
            <c15:filteredBarSeries>
              <c15:ser>
                <c:idx val="0"/>
                <c:order val="0"/>
                <c:tx>
                  <c:strRef>
                    <c:extLst>
                      <c:ext uri="{02D57815-91ED-43cb-92C2-25804820EDAC}">
                        <c15:formulaRef>
                          <c15:sqref>'2d Accuracy'!$C$21</c15:sqref>
                        </c15:formulaRef>
                      </c:ext>
                    </c:extLst>
                    <c:strCache>
                      <c:ptCount val="1"/>
                      <c:pt idx="0">
                        <c:v>MRD</c:v>
                      </c:pt>
                    </c:strCache>
                  </c:strRef>
                </c:tx>
                <c:spPr>
                  <a:solidFill>
                    <a:schemeClr val="accent1"/>
                  </a:solidFill>
                  <a:ln>
                    <a:noFill/>
                  </a:ln>
                  <a:effectLst/>
                </c:spPr>
                <c:invertIfNegative val="0"/>
                <c:cat>
                  <c:numRef>
                    <c:extLst>
                      <c:ext uri="{02D57815-91ED-43cb-92C2-25804820EDAC}">
                        <c15:formulaRef>
                          <c15:sqref>'2d Accuracy'!$B$22:$B$31</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c:ext uri="{02D57815-91ED-43cb-92C2-25804820EDAC}">
                        <c15:formulaRef>
                          <c15:sqref>'2d Accuracy'!$C$22:$C$31</c15:sqref>
                        </c15:formulaRef>
                      </c:ext>
                    </c:extLst>
                    <c:numCache>
                      <c:formatCode>General</c:formatCode>
                      <c:ptCount val="10"/>
                      <c:pt idx="0">
                        <c:v>1000</c:v>
                      </c:pt>
                      <c:pt idx="1">
                        <c:v>1000</c:v>
                      </c:pt>
                      <c:pt idx="2">
                        <c:v>1000</c:v>
                      </c:pt>
                      <c:pt idx="3">
                        <c:v>1000</c:v>
                      </c:pt>
                      <c:pt idx="4">
                        <c:v>1000</c:v>
                      </c:pt>
                      <c:pt idx="5">
                        <c:v>1000</c:v>
                      </c:pt>
                      <c:pt idx="6">
                        <c:v>1000</c:v>
                      </c:pt>
                      <c:pt idx="7">
                        <c:v>1000</c:v>
                      </c:pt>
                      <c:pt idx="8">
                        <c:v>1000</c:v>
                      </c:pt>
                      <c:pt idx="9">
                        <c:v>1000</c:v>
                      </c:pt>
                    </c:numCache>
                  </c:numRef>
                </c:val>
                <c:extLst>
                  <c:ext xmlns:c16="http://schemas.microsoft.com/office/drawing/2014/chart" uri="{C3380CC4-5D6E-409C-BE32-E72D297353CC}">
                    <c16:uniqueId val="{00000003-15C0-42DE-ABB3-3B5FA6AEA94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'2d Accuracy'!#REF!</c15:sqref>
                        </c15:formulaRef>
                      </c:ext>
                    </c:extLst>
                    <c:strCache>
                      <c:ptCount val="1"/>
                      <c:pt idx="0">
                        <c:v>#REF!</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'2d Accuracy'!$B$22:$B$31</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Accuracy'!#REF!</c15:sqref>
                        </c15:formulaRef>
                      </c:ext>
                    </c:extLst>
                    <c:numCache>
                      <c:formatCode>General</c:formatCode>
                      <c:ptCount val="1"/>
                      <c:pt idx="0">
                        <c:v>1</c:v>
                      </c:pt>
                    </c:numCache>
                  </c:numRef>
                </c:val>
                <c:extLst>
                  <c:ext xmlns:c16="http://schemas.microsoft.com/office/drawing/2014/chart" uri="{C3380CC4-5D6E-409C-BE32-E72D297353CC}">
                    <c16:uniqueId val="{00000004-15C0-42DE-ABB3-3B5FA6AEA94F}"/>
                  </c:ext>
                </c:extLst>
              </c15:ser>
            </c15:filteredBarSeries>
          </c:ext>
        </c:extLst>
      </c:barChart>
      <c:catAx>
        <c:axId val="910875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Channel</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7952"/>
        <c:crosses val="autoZero"/>
        <c:auto val="1"/>
        <c:lblAlgn val="ctr"/>
        <c:lblOffset val="0"/>
        <c:noMultiLvlLbl val="0"/>
      </c:catAx>
      <c:valAx>
        <c:axId val="91087952"/>
        <c:scaling>
          <c:orientation val="minMax"/>
          <c:max val="10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Temperature Difference (mK)</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7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Navigation Errors For Selected Channels Not During Eclipse (</a:t>
            </a:r>
            <a:r>
              <a:rPr lang="el-GR"/>
              <a:t>μ</a:t>
            </a:r>
            <a:r>
              <a:rPr lang="en-US" dirty="0"/>
              <a:t>rad)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'1a Nav Error'!$D$3:$D$4</c:f>
              <c:strCache>
                <c:ptCount val="2"/>
                <c:pt idx="0">
                  <c:v>MRD</c:v>
                </c:pt>
                <c:pt idx="1">
                  <c:v>EW</c:v>
                </c:pt>
              </c:strCache>
            </c:strRef>
          </c:tx>
          <c:spPr>
            <a:solidFill>
              <a:schemeClr val="accent1"/>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Error'!$D$5:$D$11</c:f>
              <c:numCache>
                <c:formatCode>_(* #,##0.0_);_(* \(#,##0.0\);_(* "-"??_);_(@_)</c:formatCode>
                <c:ptCount val="7"/>
                <c:pt idx="0">
                  <c:v>28</c:v>
                </c:pt>
                <c:pt idx="1">
                  <c:v>28</c:v>
                </c:pt>
                <c:pt idx="2">
                  <c:v>28</c:v>
                </c:pt>
                <c:pt idx="3">
                  <c:v>28</c:v>
                </c:pt>
                <c:pt idx="4">
                  <c:v>28</c:v>
                </c:pt>
                <c:pt idx="5">
                  <c:v>28</c:v>
                </c:pt>
                <c:pt idx="6">
                  <c:v>28</c:v>
                </c:pt>
              </c:numCache>
            </c:numRef>
          </c:val>
          <c:extLst>
            <c:ext xmlns:c16="http://schemas.microsoft.com/office/drawing/2014/chart" uri="{C3380CC4-5D6E-409C-BE32-E72D297353CC}">
              <c16:uniqueId val="{00000000-18DD-48F9-8A92-4C2792110E41}"/>
            </c:ext>
          </c:extLst>
        </c:ser>
        <c:ser>
          <c:idx val="1"/>
          <c:order val="1"/>
          <c:tx>
            <c:strRef>
              <c:f>'1a Nav Error'!$E$3:$E$4</c:f>
              <c:strCache>
                <c:ptCount val="2"/>
                <c:pt idx="0">
                  <c:v>MRD</c:v>
                </c:pt>
                <c:pt idx="1">
                  <c:v>NS</c:v>
                </c:pt>
              </c:strCache>
            </c:strRef>
          </c:tx>
          <c:spPr>
            <a:solidFill>
              <a:schemeClr val="accent2"/>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Error'!$E$5:$E$11</c:f>
              <c:numCache>
                <c:formatCode>_(* #,##0.0_);_(* \(#,##0.0\);_(* "-"??_);_(@_)</c:formatCode>
                <c:ptCount val="7"/>
                <c:pt idx="0">
                  <c:v>28</c:v>
                </c:pt>
                <c:pt idx="1">
                  <c:v>28</c:v>
                </c:pt>
                <c:pt idx="2">
                  <c:v>28</c:v>
                </c:pt>
                <c:pt idx="3">
                  <c:v>28</c:v>
                </c:pt>
                <c:pt idx="4">
                  <c:v>28</c:v>
                </c:pt>
                <c:pt idx="5">
                  <c:v>28</c:v>
                </c:pt>
                <c:pt idx="6">
                  <c:v>28</c:v>
                </c:pt>
              </c:numCache>
            </c:numRef>
          </c:val>
          <c:extLst>
            <c:ext xmlns:c16="http://schemas.microsoft.com/office/drawing/2014/chart" uri="{C3380CC4-5D6E-409C-BE32-E72D297353CC}">
              <c16:uniqueId val="{00000001-18DD-48F9-8A92-4C2792110E41}"/>
            </c:ext>
          </c:extLst>
        </c:ser>
        <c:ser>
          <c:idx val="2"/>
          <c:order val="2"/>
          <c:tx>
            <c:strRef>
              <c:f>'1a Nav Error'!$F$3:$F$4</c:f>
              <c:strCache>
                <c:ptCount val="2"/>
                <c:pt idx="0">
                  <c:v>Baseline</c:v>
                </c:pt>
                <c:pt idx="1">
                  <c:v>EW</c:v>
                </c:pt>
              </c:strCache>
            </c:strRef>
          </c:tx>
          <c:spPr>
            <a:solidFill>
              <a:schemeClr val="accent3"/>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Error'!$F$5:$F$11</c:f>
              <c:numCache>
                <c:formatCode>_(* #,##0.0_);_(* \(#,##0.0\);_(* "-"??_);_(@_)</c:formatCode>
                <c:ptCount val="7"/>
                <c:pt idx="0">
                  <c:v>10.4</c:v>
                </c:pt>
                <c:pt idx="1">
                  <c:v>10.5</c:v>
                </c:pt>
                <c:pt idx="2">
                  <c:v>11</c:v>
                </c:pt>
                <c:pt idx="3">
                  <c:v>10.6</c:v>
                </c:pt>
                <c:pt idx="4">
                  <c:v>11.4</c:v>
                </c:pt>
                <c:pt idx="5">
                  <c:v>11.6</c:v>
                </c:pt>
                <c:pt idx="6">
                  <c:v>11.9</c:v>
                </c:pt>
              </c:numCache>
            </c:numRef>
          </c:val>
          <c:extLst>
            <c:ext xmlns:c16="http://schemas.microsoft.com/office/drawing/2014/chart" uri="{C3380CC4-5D6E-409C-BE32-E72D297353CC}">
              <c16:uniqueId val="{00000002-18DD-48F9-8A92-4C2792110E41}"/>
            </c:ext>
          </c:extLst>
        </c:ser>
        <c:ser>
          <c:idx val="3"/>
          <c:order val="3"/>
          <c:tx>
            <c:strRef>
              <c:f>'1a Nav Error'!$G$3:$G$4</c:f>
              <c:strCache>
                <c:ptCount val="2"/>
                <c:pt idx="0">
                  <c:v>Baseline</c:v>
                </c:pt>
                <c:pt idx="1">
                  <c:v>NS</c:v>
                </c:pt>
              </c:strCache>
            </c:strRef>
          </c:tx>
          <c:spPr>
            <a:solidFill>
              <a:schemeClr val="accent4"/>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Error'!$G$5:$G$11</c:f>
              <c:numCache>
                <c:formatCode>_(* #,##0.0_);_(* \(#,##0.0\);_(* "-"??_);_(@_)</c:formatCode>
                <c:ptCount val="7"/>
                <c:pt idx="0">
                  <c:v>10.1</c:v>
                </c:pt>
                <c:pt idx="1">
                  <c:v>10.3</c:v>
                </c:pt>
                <c:pt idx="2">
                  <c:v>10.3</c:v>
                </c:pt>
                <c:pt idx="3">
                  <c:v>10.4</c:v>
                </c:pt>
                <c:pt idx="4">
                  <c:v>11.3</c:v>
                </c:pt>
                <c:pt idx="5">
                  <c:v>12.1</c:v>
                </c:pt>
                <c:pt idx="6">
                  <c:v>12.5</c:v>
                </c:pt>
              </c:numCache>
            </c:numRef>
          </c:val>
          <c:extLst>
            <c:ext xmlns:c16="http://schemas.microsoft.com/office/drawing/2014/chart" uri="{C3380CC4-5D6E-409C-BE32-E72D297353CC}">
              <c16:uniqueId val="{00000003-18DD-48F9-8A92-4C2792110E41}"/>
            </c:ext>
          </c:extLst>
        </c:ser>
        <c:ser>
          <c:idx val="4"/>
          <c:order val="4"/>
          <c:tx>
            <c:strRef>
              <c:f>'1a Nav Error'!$H$3:$H$4</c:f>
              <c:strCache>
                <c:ptCount val="2"/>
                <c:pt idx="0">
                  <c:v>Prov</c:v>
                </c:pt>
                <c:pt idx="1">
                  <c:v>EW</c:v>
                </c:pt>
              </c:strCache>
            </c:strRef>
          </c:tx>
          <c:spPr>
            <a:solidFill>
              <a:schemeClr val="accent5"/>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Error'!$H$5:$H$11</c:f>
              <c:numCache>
                <c:formatCode>_(* #,##0.0_);_(* \(#,##0.0\);_(* "-"??_);_(@_)</c:formatCode>
                <c:ptCount val="7"/>
                <c:pt idx="0">
                  <c:v>6.6</c:v>
                </c:pt>
                <c:pt idx="1">
                  <c:v>17.100000000000001</c:v>
                </c:pt>
                <c:pt idx="2">
                  <c:v>0</c:v>
                </c:pt>
                <c:pt idx="3">
                  <c:v>56.2</c:v>
                </c:pt>
                <c:pt idx="4">
                  <c:v>70</c:v>
                </c:pt>
                <c:pt idx="5">
                  <c:v>0</c:v>
                </c:pt>
                <c:pt idx="6">
                  <c:v>76.599999999999994</c:v>
                </c:pt>
              </c:numCache>
            </c:numRef>
          </c:val>
          <c:extLst>
            <c:ext xmlns:c16="http://schemas.microsoft.com/office/drawing/2014/chart" uri="{C3380CC4-5D6E-409C-BE32-E72D297353CC}">
              <c16:uniqueId val="{00000004-18DD-48F9-8A92-4C2792110E41}"/>
            </c:ext>
          </c:extLst>
        </c:ser>
        <c:ser>
          <c:idx val="5"/>
          <c:order val="5"/>
          <c:tx>
            <c:strRef>
              <c:f>'1a Nav Error'!$I$3:$I$4</c:f>
              <c:strCache>
                <c:ptCount val="2"/>
                <c:pt idx="0">
                  <c:v>Prov</c:v>
                </c:pt>
                <c:pt idx="1">
                  <c:v>NS</c:v>
                </c:pt>
              </c:strCache>
            </c:strRef>
          </c:tx>
          <c:spPr>
            <a:solidFill>
              <a:schemeClr val="accent6"/>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Error'!$I$5:$I$11</c:f>
              <c:numCache>
                <c:formatCode>_(* #,##0.0_);_(* \(#,##0.0\);_(* "-"??_);_(@_)</c:formatCode>
                <c:ptCount val="7"/>
                <c:pt idx="0">
                  <c:v>6</c:v>
                </c:pt>
                <c:pt idx="1">
                  <c:v>16.899999999999999</c:v>
                </c:pt>
                <c:pt idx="2">
                  <c:v>0</c:v>
                </c:pt>
                <c:pt idx="3">
                  <c:v>46.3</c:v>
                </c:pt>
                <c:pt idx="4">
                  <c:v>62.3</c:v>
                </c:pt>
                <c:pt idx="5">
                  <c:v>0</c:v>
                </c:pt>
                <c:pt idx="6">
                  <c:v>65.599999999999994</c:v>
                </c:pt>
              </c:numCache>
            </c:numRef>
          </c:val>
          <c:extLst>
            <c:ext xmlns:c16="http://schemas.microsoft.com/office/drawing/2014/chart" uri="{C3380CC4-5D6E-409C-BE32-E72D297353CC}">
              <c16:uniqueId val="{00000005-18DD-48F9-8A92-4C2792110E41}"/>
            </c:ext>
          </c:extLst>
        </c:ser>
        <c:ser>
          <c:idx val="6"/>
          <c:order val="6"/>
          <c:tx>
            <c:strRef>
              <c:f>'1a Nav Error'!$J$3:$J$4</c:f>
              <c:strCache>
                <c:ptCount val="2"/>
                <c:pt idx="0">
                  <c:v>Full</c:v>
                </c:pt>
                <c:pt idx="1">
                  <c:v>EW</c:v>
                </c:pt>
              </c:strCache>
            </c:strRef>
          </c:tx>
          <c:spPr>
            <a:solidFill>
              <a:schemeClr val="accent1">
                <a:lumMod val="60000"/>
              </a:schemeClr>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Error'!$J$5:$J$11</c:f>
              <c:numCache>
                <c:formatCode>_(* #,##0.0_);_(* \(#,##0.0\);_(* "-"??_);_(@_)</c:formatCode>
                <c:ptCount val="7"/>
                <c:pt idx="0">
                  <c:v>3.92</c:v>
                </c:pt>
                <c:pt idx="1">
                  <c:v>2.69</c:v>
                </c:pt>
                <c:pt idx="2">
                  <c:v>0</c:v>
                </c:pt>
                <c:pt idx="3">
                  <c:v>5.5</c:v>
                </c:pt>
                <c:pt idx="4">
                  <c:v>8.1999999999999993</c:v>
                </c:pt>
                <c:pt idx="5">
                  <c:v>0</c:v>
                </c:pt>
                <c:pt idx="6">
                  <c:v>9.4</c:v>
                </c:pt>
              </c:numCache>
            </c:numRef>
          </c:val>
          <c:extLst>
            <c:ext xmlns:c16="http://schemas.microsoft.com/office/drawing/2014/chart" uri="{C3380CC4-5D6E-409C-BE32-E72D297353CC}">
              <c16:uniqueId val="{00000006-18DD-48F9-8A92-4C2792110E41}"/>
            </c:ext>
          </c:extLst>
        </c:ser>
        <c:ser>
          <c:idx val="7"/>
          <c:order val="7"/>
          <c:tx>
            <c:strRef>
              <c:f>'1a Nav Error'!$K$3:$K$4</c:f>
              <c:strCache>
                <c:ptCount val="2"/>
                <c:pt idx="0">
                  <c:v>Full</c:v>
                </c:pt>
                <c:pt idx="1">
                  <c:v>NS</c:v>
                </c:pt>
              </c:strCache>
            </c:strRef>
          </c:tx>
          <c:spPr>
            <a:solidFill>
              <a:schemeClr val="accent2">
                <a:lumMod val="60000"/>
              </a:schemeClr>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Error'!$K$5:$K$11</c:f>
              <c:numCache>
                <c:formatCode>_(* #,##0.0_);_(* \(#,##0.0\);_(* "-"??_);_(@_)</c:formatCode>
                <c:ptCount val="7"/>
                <c:pt idx="0">
                  <c:v>0.72</c:v>
                </c:pt>
                <c:pt idx="1">
                  <c:v>1.9</c:v>
                </c:pt>
                <c:pt idx="2">
                  <c:v>0</c:v>
                </c:pt>
                <c:pt idx="3">
                  <c:v>3.2</c:v>
                </c:pt>
                <c:pt idx="4">
                  <c:v>4.5</c:v>
                </c:pt>
                <c:pt idx="5">
                  <c:v>0</c:v>
                </c:pt>
                <c:pt idx="6">
                  <c:v>5.0999999999999996</c:v>
                </c:pt>
              </c:numCache>
            </c:numRef>
          </c:val>
          <c:extLst>
            <c:ext xmlns:c16="http://schemas.microsoft.com/office/drawing/2014/chart" uri="{C3380CC4-5D6E-409C-BE32-E72D297353CC}">
              <c16:uniqueId val="{00000007-18DD-48F9-8A92-4C2792110E41}"/>
            </c:ext>
          </c:extLst>
        </c:ser>
        <c:dLbls>
          <c:showLegendKey val="0"/>
          <c:showVal val="0"/>
          <c:showCatName val="0"/>
          <c:showSerName val="0"/>
          <c:showPercent val="0"/>
          <c:showBubbleSize val="0"/>
        </c:dLbls>
        <c:gapWidth val="219"/>
        <c:overlap val="-27"/>
        <c:axId val="91088736"/>
        <c:axId val="91089128"/>
      </c:barChart>
      <c:catAx>
        <c:axId val="91088736"/>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9128"/>
        <c:crosses val="autoZero"/>
        <c:auto val="1"/>
        <c:lblAlgn val="ctr"/>
        <c:lblOffset val="100"/>
        <c:noMultiLvlLbl val="0"/>
      </c:catAx>
      <c:valAx>
        <c:axId val="91089128"/>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87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Channel-to-Channel Registration (CCR, </a:t>
            </a:r>
            <a:r>
              <a:rPr lang="el-GR"/>
              <a:t>μ</a:t>
            </a:r>
            <a:r>
              <a:rPr lang="en-US" dirty="0"/>
              <a:t>rad)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'1b CCR'!$C$3:$C$4</c:f>
              <c:strCache>
                <c:ptCount val="2"/>
                <c:pt idx="0">
                  <c:v>MRD</c:v>
                </c:pt>
                <c:pt idx="1">
                  <c:v>EW</c:v>
                </c:pt>
              </c:strCache>
            </c:strRef>
          </c:tx>
          <c:spPr>
            <a:solidFill>
              <a:schemeClr val="accent1"/>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CCR'!$C$5:$C$15</c:f>
              <c:numCache>
                <c:formatCode>_(* #,##0.0_);_(* \(#,##0.0\);_(* "-"??_);_(@_)</c:formatCode>
                <c:ptCount val="11"/>
                <c:pt idx="0">
                  <c:v>11.2</c:v>
                </c:pt>
                <c:pt idx="1">
                  <c:v>11.2</c:v>
                </c:pt>
                <c:pt idx="2">
                  <c:v>11.2</c:v>
                </c:pt>
                <c:pt idx="3">
                  <c:v>7</c:v>
                </c:pt>
                <c:pt idx="4">
                  <c:v>11.2</c:v>
                </c:pt>
                <c:pt idx="5">
                  <c:v>11.2</c:v>
                </c:pt>
                <c:pt idx="6">
                  <c:v>11.2</c:v>
                </c:pt>
                <c:pt idx="7">
                  <c:v>11.2</c:v>
                </c:pt>
                <c:pt idx="8">
                  <c:v>11.2</c:v>
                </c:pt>
                <c:pt idx="9">
                  <c:v>11.2</c:v>
                </c:pt>
                <c:pt idx="10">
                  <c:v>11.2</c:v>
                </c:pt>
              </c:numCache>
            </c:numRef>
          </c:val>
          <c:extLst>
            <c:ext xmlns:c16="http://schemas.microsoft.com/office/drawing/2014/chart" uri="{C3380CC4-5D6E-409C-BE32-E72D297353CC}">
              <c16:uniqueId val="{00000000-4A94-43C8-A5D8-F413239A5C4C}"/>
            </c:ext>
          </c:extLst>
        </c:ser>
        <c:ser>
          <c:idx val="1"/>
          <c:order val="1"/>
          <c:tx>
            <c:strRef>
              <c:f>'1b CCR'!$D$3:$D$4</c:f>
              <c:strCache>
                <c:ptCount val="2"/>
                <c:pt idx="0">
                  <c:v>MRD</c:v>
                </c:pt>
                <c:pt idx="1">
                  <c:v>NS</c:v>
                </c:pt>
              </c:strCache>
            </c:strRef>
          </c:tx>
          <c:spPr>
            <a:solidFill>
              <a:schemeClr val="accent2"/>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CCR'!$D$5:$D$15</c:f>
              <c:numCache>
                <c:formatCode>_(* #,##0.0_);_(* \(#,##0.0\);_(* "-"??_);_(@_)</c:formatCode>
                <c:ptCount val="11"/>
                <c:pt idx="0">
                  <c:v>11.2</c:v>
                </c:pt>
                <c:pt idx="1">
                  <c:v>11.2</c:v>
                </c:pt>
                <c:pt idx="2">
                  <c:v>11.2</c:v>
                </c:pt>
                <c:pt idx="3">
                  <c:v>7</c:v>
                </c:pt>
                <c:pt idx="4">
                  <c:v>11.2</c:v>
                </c:pt>
                <c:pt idx="5">
                  <c:v>11.2</c:v>
                </c:pt>
                <c:pt idx="6">
                  <c:v>11.2</c:v>
                </c:pt>
                <c:pt idx="7">
                  <c:v>11.2</c:v>
                </c:pt>
                <c:pt idx="8">
                  <c:v>11.2</c:v>
                </c:pt>
                <c:pt idx="9">
                  <c:v>11.2</c:v>
                </c:pt>
                <c:pt idx="10">
                  <c:v>11.2</c:v>
                </c:pt>
              </c:numCache>
            </c:numRef>
          </c:val>
          <c:extLst>
            <c:ext xmlns:c16="http://schemas.microsoft.com/office/drawing/2014/chart" uri="{C3380CC4-5D6E-409C-BE32-E72D297353CC}">
              <c16:uniqueId val="{00000001-4A94-43C8-A5D8-F413239A5C4C}"/>
            </c:ext>
          </c:extLst>
        </c:ser>
        <c:ser>
          <c:idx val="2"/>
          <c:order val="2"/>
          <c:tx>
            <c:strRef>
              <c:f>'1b CCR'!$E$3:$E$4</c:f>
              <c:strCache>
                <c:ptCount val="2"/>
                <c:pt idx="0">
                  <c:v>Baseline</c:v>
                </c:pt>
                <c:pt idx="1">
                  <c:v>EW</c:v>
                </c:pt>
              </c:strCache>
            </c:strRef>
          </c:tx>
          <c:spPr>
            <a:solidFill>
              <a:schemeClr val="accent3"/>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CCR'!$E$5:$E$15</c:f>
              <c:numCache>
                <c:formatCode>_(* #,##0.0_);_(* \(#,##0.0\);_(* "-"??_);_(@_)</c:formatCode>
                <c:ptCount val="11"/>
                <c:pt idx="0">
                  <c:v>6.6</c:v>
                </c:pt>
                <c:pt idx="1">
                  <c:v>7.8</c:v>
                </c:pt>
                <c:pt idx="2">
                  <c:v>7.4</c:v>
                </c:pt>
                <c:pt idx="3">
                  <c:v>4.9000000000000004</c:v>
                </c:pt>
                <c:pt idx="4">
                  <c:v>7.6</c:v>
                </c:pt>
                <c:pt idx="5">
                  <c:v>7.7</c:v>
                </c:pt>
                <c:pt idx="6">
                  <c:v>8.3000000000000007</c:v>
                </c:pt>
                <c:pt idx="7">
                  <c:v>7.7</c:v>
                </c:pt>
                <c:pt idx="8">
                  <c:v>5.8</c:v>
                </c:pt>
                <c:pt idx="9">
                  <c:v>7.3</c:v>
                </c:pt>
                <c:pt idx="10">
                  <c:v>7</c:v>
                </c:pt>
              </c:numCache>
            </c:numRef>
          </c:val>
          <c:extLst>
            <c:ext xmlns:c16="http://schemas.microsoft.com/office/drawing/2014/chart" uri="{C3380CC4-5D6E-409C-BE32-E72D297353CC}">
              <c16:uniqueId val="{00000002-4A94-43C8-A5D8-F413239A5C4C}"/>
            </c:ext>
          </c:extLst>
        </c:ser>
        <c:ser>
          <c:idx val="3"/>
          <c:order val="3"/>
          <c:tx>
            <c:strRef>
              <c:f>'1b CCR'!$F$3:$F$4</c:f>
              <c:strCache>
                <c:ptCount val="2"/>
                <c:pt idx="0">
                  <c:v>Baseline</c:v>
                </c:pt>
                <c:pt idx="1">
                  <c:v>NS</c:v>
                </c:pt>
              </c:strCache>
            </c:strRef>
          </c:tx>
          <c:spPr>
            <a:solidFill>
              <a:schemeClr val="accent4"/>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CCR'!$F$5:$F$15</c:f>
              <c:numCache>
                <c:formatCode>_(* #,##0.0_);_(* \(#,##0.0\);_(* "-"??_);_(@_)</c:formatCode>
                <c:ptCount val="11"/>
                <c:pt idx="0">
                  <c:v>5.5</c:v>
                </c:pt>
                <c:pt idx="1">
                  <c:v>6.5</c:v>
                </c:pt>
                <c:pt idx="2">
                  <c:v>6.3</c:v>
                </c:pt>
                <c:pt idx="3">
                  <c:v>4.4000000000000004</c:v>
                </c:pt>
                <c:pt idx="4">
                  <c:v>6.1</c:v>
                </c:pt>
                <c:pt idx="5">
                  <c:v>8.1999999999999993</c:v>
                </c:pt>
                <c:pt idx="6">
                  <c:v>8.6</c:v>
                </c:pt>
                <c:pt idx="7">
                  <c:v>7.1</c:v>
                </c:pt>
                <c:pt idx="8">
                  <c:v>4.5999999999999996</c:v>
                </c:pt>
                <c:pt idx="9">
                  <c:v>6.8</c:v>
                </c:pt>
                <c:pt idx="10">
                  <c:v>6.8</c:v>
                </c:pt>
              </c:numCache>
            </c:numRef>
          </c:val>
          <c:extLst>
            <c:ext xmlns:c16="http://schemas.microsoft.com/office/drawing/2014/chart" uri="{C3380CC4-5D6E-409C-BE32-E72D297353CC}">
              <c16:uniqueId val="{00000003-4A94-43C8-A5D8-F413239A5C4C}"/>
            </c:ext>
          </c:extLst>
        </c:ser>
        <c:ser>
          <c:idx val="4"/>
          <c:order val="4"/>
          <c:tx>
            <c:strRef>
              <c:f>'1b CCR'!$G$3:$G$4</c:f>
              <c:strCache>
                <c:ptCount val="2"/>
                <c:pt idx="0">
                  <c:v>Prov</c:v>
                </c:pt>
                <c:pt idx="1">
                  <c:v>EW</c:v>
                </c:pt>
              </c:strCache>
            </c:strRef>
          </c:tx>
          <c:spPr>
            <a:solidFill>
              <a:schemeClr val="accent5"/>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CCR'!$G$5:$G$15</c:f>
              <c:numCache>
                <c:formatCode>_(* #,##0.0_);_(* \(#,##0.0\);_(* "-"??_);_(@_)</c:formatCode>
                <c:ptCount val="11"/>
                <c:pt idx="0">
                  <c:v>26.1</c:v>
                </c:pt>
                <c:pt idx="1">
                  <c:v>0</c:v>
                </c:pt>
                <c:pt idx="2">
                  <c:v>0</c:v>
                </c:pt>
                <c:pt idx="3">
                  <c:v>154.30000000000001</c:v>
                </c:pt>
                <c:pt idx="4">
                  <c:v>0</c:v>
                </c:pt>
                <c:pt idx="5">
                  <c:v>0</c:v>
                </c:pt>
                <c:pt idx="6">
                  <c:v>0</c:v>
                </c:pt>
                <c:pt idx="7">
                  <c:v>0</c:v>
                </c:pt>
                <c:pt idx="8">
                  <c:v>32.799999999999997</c:v>
                </c:pt>
                <c:pt idx="9">
                  <c:v>0</c:v>
                </c:pt>
                <c:pt idx="10">
                  <c:v>11.6</c:v>
                </c:pt>
              </c:numCache>
            </c:numRef>
          </c:val>
          <c:extLst>
            <c:ext xmlns:c16="http://schemas.microsoft.com/office/drawing/2014/chart" uri="{C3380CC4-5D6E-409C-BE32-E72D297353CC}">
              <c16:uniqueId val="{00000004-4A94-43C8-A5D8-F413239A5C4C}"/>
            </c:ext>
          </c:extLst>
        </c:ser>
        <c:ser>
          <c:idx val="5"/>
          <c:order val="5"/>
          <c:tx>
            <c:strRef>
              <c:f>'1b CCR'!$H$3:$H$4</c:f>
              <c:strCache>
                <c:ptCount val="2"/>
                <c:pt idx="0">
                  <c:v>Prov</c:v>
                </c:pt>
                <c:pt idx="1">
                  <c:v>NS</c:v>
                </c:pt>
              </c:strCache>
            </c:strRef>
          </c:tx>
          <c:spPr>
            <a:solidFill>
              <a:schemeClr val="accent6"/>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CCR'!$H$5:$H$15</c:f>
              <c:numCache>
                <c:formatCode>_(* #,##0.0_);_(* \(#,##0.0\);_(* "-"??_);_(@_)</c:formatCode>
                <c:ptCount val="11"/>
                <c:pt idx="0">
                  <c:v>31.1</c:v>
                </c:pt>
                <c:pt idx="1">
                  <c:v>0</c:v>
                </c:pt>
                <c:pt idx="2">
                  <c:v>0</c:v>
                </c:pt>
                <c:pt idx="3">
                  <c:v>37.5</c:v>
                </c:pt>
                <c:pt idx="4">
                  <c:v>0</c:v>
                </c:pt>
                <c:pt idx="5">
                  <c:v>0</c:v>
                </c:pt>
                <c:pt idx="6">
                  <c:v>0</c:v>
                </c:pt>
                <c:pt idx="7">
                  <c:v>0</c:v>
                </c:pt>
                <c:pt idx="8">
                  <c:v>58.4</c:v>
                </c:pt>
                <c:pt idx="9">
                  <c:v>0</c:v>
                </c:pt>
                <c:pt idx="10">
                  <c:v>18.100000000000001</c:v>
                </c:pt>
              </c:numCache>
            </c:numRef>
          </c:val>
          <c:extLst>
            <c:ext xmlns:c16="http://schemas.microsoft.com/office/drawing/2014/chart" uri="{C3380CC4-5D6E-409C-BE32-E72D297353CC}">
              <c16:uniqueId val="{00000005-4A94-43C8-A5D8-F413239A5C4C}"/>
            </c:ext>
          </c:extLst>
        </c:ser>
        <c:ser>
          <c:idx val="6"/>
          <c:order val="6"/>
          <c:tx>
            <c:strRef>
              <c:f>'1b CCR'!$I$3:$I$4</c:f>
              <c:strCache>
                <c:ptCount val="2"/>
                <c:pt idx="0">
                  <c:v>Full</c:v>
                </c:pt>
                <c:pt idx="1">
                  <c:v>EW</c:v>
                </c:pt>
              </c:strCache>
            </c:strRef>
          </c:tx>
          <c:spPr>
            <a:solidFill>
              <a:schemeClr val="accent1">
                <a:lumMod val="60000"/>
              </a:schemeClr>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CCR'!$I$5:$I$15</c:f>
              <c:numCache>
                <c:formatCode>_(* #,##0.0_);_(* \(#,##0.0\);_(* "-"??_);_(@_)</c:formatCode>
                <c:ptCount val="11"/>
                <c:pt idx="0">
                  <c:v>5.4</c:v>
                </c:pt>
                <c:pt idx="1">
                  <c:v>0</c:v>
                </c:pt>
                <c:pt idx="2">
                  <c:v>0</c:v>
                </c:pt>
                <c:pt idx="3">
                  <c:v>1.4</c:v>
                </c:pt>
                <c:pt idx="4">
                  <c:v>0</c:v>
                </c:pt>
                <c:pt idx="5">
                  <c:v>0</c:v>
                </c:pt>
                <c:pt idx="6">
                  <c:v>0</c:v>
                </c:pt>
                <c:pt idx="7">
                  <c:v>0</c:v>
                </c:pt>
                <c:pt idx="8">
                  <c:v>6.7</c:v>
                </c:pt>
                <c:pt idx="9">
                  <c:v>0</c:v>
                </c:pt>
                <c:pt idx="10">
                  <c:v>2.5</c:v>
                </c:pt>
              </c:numCache>
            </c:numRef>
          </c:val>
          <c:extLst>
            <c:ext xmlns:c16="http://schemas.microsoft.com/office/drawing/2014/chart" uri="{C3380CC4-5D6E-409C-BE32-E72D297353CC}">
              <c16:uniqueId val="{00000006-4A94-43C8-A5D8-F413239A5C4C}"/>
            </c:ext>
          </c:extLst>
        </c:ser>
        <c:ser>
          <c:idx val="7"/>
          <c:order val="7"/>
          <c:tx>
            <c:strRef>
              <c:f>'1b CCR'!$J$3:$J$4</c:f>
              <c:strCache>
                <c:ptCount val="2"/>
                <c:pt idx="0">
                  <c:v>Full</c:v>
                </c:pt>
                <c:pt idx="1">
                  <c:v>NS</c:v>
                </c:pt>
              </c:strCache>
            </c:strRef>
          </c:tx>
          <c:spPr>
            <a:solidFill>
              <a:schemeClr val="accent2">
                <a:lumMod val="60000"/>
              </a:schemeClr>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CCR'!$J$5:$J$15</c:f>
              <c:numCache>
                <c:formatCode>_(* #,##0.0_);_(* \(#,##0.0\);_(* "-"??_);_(@_)</c:formatCode>
                <c:ptCount val="11"/>
                <c:pt idx="0">
                  <c:v>5.9</c:v>
                </c:pt>
                <c:pt idx="1">
                  <c:v>0</c:v>
                </c:pt>
                <c:pt idx="2">
                  <c:v>0</c:v>
                </c:pt>
                <c:pt idx="3">
                  <c:v>1.2</c:v>
                </c:pt>
                <c:pt idx="4">
                  <c:v>0</c:v>
                </c:pt>
                <c:pt idx="5">
                  <c:v>0</c:v>
                </c:pt>
                <c:pt idx="6">
                  <c:v>0</c:v>
                </c:pt>
                <c:pt idx="7">
                  <c:v>0</c:v>
                </c:pt>
                <c:pt idx="8">
                  <c:v>7.2</c:v>
                </c:pt>
                <c:pt idx="9">
                  <c:v>0</c:v>
                </c:pt>
                <c:pt idx="10">
                  <c:v>2.9</c:v>
                </c:pt>
              </c:numCache>
            </c:numRef>
          </c:val>
          <c:extLst>
            <c:ext xmlns:c16="http://schemas.microsoft.com/office/drawing/2014/chart" uri="{C3380CC4-5D6E-409C-BE32-E72D297353CC}">
              <c16:uniqueId val="{00000007-4A94-43C8-A5D8-F413239A5C4C}"/>
            </c:ext>
          </c:extLst>
        </c:ser>
        <c:dLbls>
          <c:showLegendKey val="0"/>
          <c:showVal val="0"/>
          <c:showCatName val="0"/>
          <c:showSerName val="0"/>
          <c:showPercent val="0"/>
          <c:showBubbleSize val="0"/>
        </c:dLbls>
        <c:gapWidth val="219"/>
        <c:overlap val="-27"/>
        <c:axId val="91567352"/>
        <c:axId val="91567744"/>
      </c:barChart>
      <c:catAx>
        <c:axId val="91567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7744"/>
        <c:crosses val="autoZero"/>
        <c:auto val="1"/>
        <c:lblAlgn val="ctr"/>
        <c:lblOffset val="100"/>
        <c:noMultiLvlLbl val="0"/>
      </c:catAx>
      <c:valAx>
        <c:axId val="91567744"/>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7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Frame-to-Frame Registration (FFR, </a:t>
            </a:r>
            <a:r>
              <a:rPr lang="el-GR"/>
              <a:t>μ</a:t>
            </a:r>
            <a:r>
              <a:rPr lang="en-US" dirty="0"/>
              <a:t>rad)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'1d FFR'!$C$3:$C$4</c:f>
              <c:strCache>
                <c:ptCount val="2"/>
                <c:pt idx="0">
                  <c:v>MRD</c:v>
                </c:pt>
                <c:pt idx="1">
                  <c:v>EW</c:v>
                </c:pt>
              </c:strCache>
            </c:strRef>
          </c:tx>
          <c:spPr>
            <a:solidFill>
              <a:schemeClr val="accent1"/>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FFR'!$C$5:$C$11</c:f>
              <c:numCache>
                <c:formatCode>_(* #,##0.0_);_(* \(#,##0.0\);_(* "-"??_);_(@_)</c:formatCode>
                <c:ptCount val="7"/>
                <c:pt idx="0">
                  <c:v>21</c:v>
                </c:pt>
                <c:pt idx="1">
                  <c:v>21</c:v>
                </c:pt>
                <c:pt idx="2">
                  <c:v>21</c:v>
                </c:pt>
                <c:pt idx="3">
                  <c:v>21</c:v>
                </c:pt>
                <c:pt idx="4">
                  <c:v>21</c:v>
                </c:pt>
                <c:pt idx="5">
                  <c:v>21</c:v>
                </c:pt>
                <c:pt idx="6">
                  <c:v>21</c:v>
                </c:pt>
              </c:numCache>
            </c:numRef>
          </c:val>
          <c:extLst>
            <c:ext xmlns:c16="http://schemas.microsoft.com/office/drawing/2014/chart" uri="{C3380CC4-5D6E-409C-BE32-E72D297353CC}">
              <c16:uniqueId val="{00000000-C8F4-42F1-B881-00396517E6D1}"/>
            </c:ext>
          </c:extLst>
        </c:ser>
        <c:ser>
          <c:idx val="1"/>
          <c:order val="1"/>
          <c:tx>
            <c:strRef>
              <c:f>'1d FFR'!$D$3:$D$4</c:f>
              <c:strCache>
                <c:ptCount val="2"/>
                <c:pt idx="0">
                  <c:v>MRD</c:v>
                </c:pt>
                <c:pt idx="1">
                  <c:v>NS</c:v>
                </c:pt>
              </c:strCache>
            </c:strRef>
          </c:tx>
          <c:spPr>
            <a:solidFill>
              <a:schemeClr val="accent2"/>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FFR'!$D$5:$D$11</c:f>
              <c:numCache>
                <c:formatCode>_(* #,##0.0_);_(* \(#,##0.0\);_(* "-"??_);_(@_)</c:formatCode>
                <c:ptCount val="7"/>
                <c:pt idx="0">
                  <c:v>21</c:v>
                </c:pt>
                <c:pt idx="1">
                  <c:v>21</c:v>
                </c:pt>
                <c:pt idx="2">
                  <c:v>21</c:v>
                </c:pt>
                <c:pt idx="3">
                  <c:v>21</c:v>
                </c:pt>
                <c:pt idx="4">
                  <c:v>21</c:v>
                </c:pt>
                <c:pt idx="5">
                  <c:v>21</c:v>
                </c:pt>
                <c:pt idx="6">
                  <c:v>21</c:v>
                </c:pt>
              </c:numCache>
            </c:numRef>
          </c:val>
          <c:extLst>
            <c:ext xmlns:c16="http://schemas.microsoft.com/office/drawing/2014/chart" uri="{C3380CC4-5D6E-409C-BE32-E72D297353CC}">
              <c16:uniqueId val="{00000001-C8F4-42F1-B881-00396517E6D1}"/>
            </c:ext>
          </c:extLst>
        </c:ser>
        <c:ser>
          <c:idx val="2"/>
          <c:order val="2"/>
          <c:tx>
            <c:strRef>
              <c:f>'1d FFR'!$E$3:$E$4</c:f>
              <c:strCache>
                <c:ptCount val="2"/>
                <c:pt idx="0">
                  <c:v>Baseline</c:v>
                </c:pt>
                <c:pt idx="1">
                  <c:v>EW</c:v>
                </c:pt>
              </c:strCache>
            </c:strRef>
          </c:tx>
          <c:spPr>
            <a:solidFill>
              <a:schemeClr val="accent3"/>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FFR'!$E$5:$E$11</c:f>
              <c:numCache>
                <c:formatCode>_(* #,##0.0_);_(* \(#,##0.0\);_(* "-"??_);_(@_)</c:formatCode>
                <c:ptCount val="7"/>
                <c:pt idx="0">
                  <c:v>13.7</c:v>
                </c:pt>
                <c:pt idx="1">
                  <c:v>13.8</c:v>
                </c:pt>
                <c:pt idx="2">
                  <c:v>13.8</c:v>
                </c:pt>
                <c:pt idx="3">
                  <c:v>13.7</c:v>
                </c:pt>
                <c:pt idx="4">
                  <c:v>13.8</c:v>
                </c:pt>
                <c:pt idx="5">
                  <c:v>13.8</c:v>
                </c:pt>
                <c:pt idx="6">
                  <c:v>13.7</c:v>
                </c:pt>
              </c:numCache>
            </c:numRef>
          </c:val>
          <c:extLst>
            <c:ext xmlns:c16="http://schemas.microsoft.com/office/drawing/2014/chart" uri="{C3380CC4-5D6E-409C-BE32-E72D297353CC}">
              <c16:uniqueId val="{00000002-C8F4-42F1-B881-00396517E6D1}"/>
            </c:ext>
          </c:extLst>
        </c:ser>
        <c:ser>
          <c:idx val="3"/>
          <c:order val="3"/>
          <c:tx>
            <c:strRef>
              <c:f>'1d FFR'!$F$3:$F$4</c:f>
              <c:strCache>
                <c:ptCount val="2"/>
                <c:pt idx="0">
                  <c:v>Baseline</c:v>
                </c:pt>
                <c:pt idx="1">
                  <c:v>NS</c:v>
                </c:pt>
              </c:strCache>
            </c:strRef>
          </c:tx>
          <c:spPr>
            <a:solidFill>
              <a:schemeClr val="accent4"/>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FFR'!$F$5:$F$11</c:f>
              <c:numCache>
                <c:formatCode>_(* #,##0.0_);_(* \(#,##0.0\);_(* "-"??_);_(@_)</c:formatCode>
                <c:ptCount val="7"/>
                <c:pt idx="0">
                  <c:v>13.5</c:v>
                </c:pt>
                <c:pt idx="1">
                  <c:v>13.5</c:v>
                </c:pt>
                <c:pt idx="2">
                  <c:v>13.7</c:v>
                </c:pt>
                <c:pt idx="3">
                  <c:v>13.6</c:v>
                </c:pt>
                <c:pt idx="4">
                  <c:v>14.8</c:v>
                </c:pt>
                <c:pt idx="5">
                  <c:v>15</c:v>
                </c:pt>
                <c:pt idx="6">
                  <c:v>15</c:v>
                </c:pt>
              </c:numCache>
            </c:numRef>
          </c:val>
          <c:extLst>
            <c:ext xmlns:c16="http://schemas.microsoft.com/office/drawing/2014/chart" uri="{C3380CC4-5D6E-409C-BE32-E72D297353CC}">
              <c16:uniqueId val="{00000003-C8F4-42F1-B881-00396517E6D1}"/>
            </c:ext>
          </c:extLst>
        </c:ser>
        <c:ser>
          <c:idx val="4"/>
          <c:order val="4"/>
          <c:tx>
            <c:strRef>
              <c:f>'1d FFR'!$G$3:$G$4</c:f>
              <c:strCache>
                <c:ptCount val="2"/>
                <c:pt idx="0">
                  <c:v>Prov</c:v>
                </c:pt>
                <c:pt idx="1">
                  <c:v>EW</c:v>
                </c:pt>
              </c:strCache>
            </c:strRef>
          </c:tx>
          <c:spPr>
            <a:solidFill>
              <a:schemeClr val="accent5"/>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FFR'!$G$5:$G$11</c:f>
              <c:numCache>
                <c:formatCode>_(* #,##0.0_);_(* \(#,##0.0\);_(* "-"??_);_(@_)</c:formatCode>
                <c:ptCount val="7"/>
                <c:pt idx="0">
                  <c:v>3.3</c:v>
                </c:pt>
                <c:pt idx="1">
                  <c:v>0.5</c:v>
                </c:pt>
                <c:pt idx="2">
                  <c:v>0</c:v>
                </c:pt>
                <c:pt idx="3">
                  <c:v>2.7</c:v>
                </c:pt>
                <c:pt idx="4">
                  <c:v>3.8</c:v>
                </c:pt>
                <c:pt idx="5">
                  <c:v>0</c:v>
                </c:pt>
                <c:pt idx="6">
                  <c:v>12.2</c:v>
                </c:pt>
              </c:numCache>
            </c:numRef>
          </c:val>
          <c:extLst>
            <c:ext xmlns:c16="http://schemas.microsoft.com/office/drawing/2014/chart" uri="{C3380CC4-5D6E-409C-BE32-E72D297353CC}">
              <c16:uniqueId val="{00000004-C8F4-42F1-B881-00396517E6D1}"/>
            </c:ext>
          </c:extLst>
        </c:ser>
        <c:ser>
          <c:idx val="5"/>
          <c:order val="5"/>
          <c:tx>
            <c:strRef>
              <c:f>'1d FFR'!$H$3:$H$4</c:f>
              <c:strCache>
                <c:ptCount val="2"/>
                <c:pt idx="0">
                  <c:v>Prov</c:v>
                </c:pt>
                <c:pt idx="1">
                  <c:v>NS</c:v>
                </c:pt>
              </c:strCache>
            </c:strRef>
          </c:tx>
          <c:spPr>
            <a:solidFill>
              <a:schemeClr val="accent6"/>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FFR'!$H$5:$H$11</c:f>
              <c:numCache>
                <c:formatCode>_(* #,##0.0_);_(* \(#,##0.0\);_(* "-"??_);_(@_)</c:formatCode>
                <c:ptCount val="7"/>
                <c:pt idx="0">
                  <c:v>5.7</c:v>
                </c:pt>
                <c:pt idx="1">
                  <c:v>3.1</c:v>
                </c:pt>
                <c:pt idx="2">
                  <c:v>0</c:v>
                </c:pt>
                <c:pt idx="3">
                  <c:v>7.8</c:v>
                </c:pt>
                <c:pt idx="4">
                  <c:v>4.0999999999999996</c:v>
                </c:pt>
                <c:pt idx="5">
                  <c:v>0</c:v>
                </c:pt>
                <c:pt idx="6">
                  <c:v>6.1</c:v>
                </c:pt>
              </c:numCache>
            </c:numRef>
          </c:val>
          <c:extLst>
            <c:ext xmlns:c16="http://schemas.microsoft.com/office/drawing/2014/chart" uri="{C3380CC4-5D6E-409C-BE32-E72D297353CC}">
              <c16:uniqueId val="{00000005-C8F4-42F1-B881-00396517E6D1}"/>
            </c:ext>
          </c:extLst>
        </c:ser>
        <c:ser>
          <c:idx val="6"/>
          <c:order val="6"/>
          <c:tx>
            <c:strRef>
              <c:f>'1d FFR'!$I$3:$I$4</c:f>
              <c:strCache>
                <c:ptCount val="2"/>
                <c:pt idx="0">
                  <c:v>Full</c:v>
                </c:pt>
                <c:pt idx="1">
                  <c:v>EW</c:v>
                </c:pt>
              </c:strCache>
            </c:strRef>
          </c:tx>
          <c:spPr>
            <a:solidFill>
              <a:schemeClr val="accent1">
                <a:lumMod val="60000"/>
              </a:schemeClr>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FFR'!$I$5:$I$11</c:f>
              <c:numCache>
                <c:formatCode>_(* #,##0.0_);_(* \(#,##0.0\);_(* "-"??_);_(@_)</c:formatCode>
                <c:ptCount val="7"/>
                <c:pt idx="0">
                  <c:v>0.8</c:v>
                </c:pt>
                <c:pt idx="1">
                  <c:v>0.8</c:v>
                </c:pt>
                <c:pt idx="2">
                  <c:v>0</c:v>
                </c:pt>
                <c:pt idx="3">
                  <c:v>2.2000000000000002</c:v>
                </c:pt>
                <c:pt idx="4">
                  <c:v>2.9</c:v>
                </c:pt>
                <c:pt idx="5">
                  <c:v>0</c:v>
                </c:pt>
                <c:pt idx="6">
                  <c:v>3.6</c:v>
                </c:pt>
              </c:numCache>
            </c:numRef>
          </c:val>
          <c:extLst>
            <c:ext xmlns:c16="http://schemas.microsoft.com/office/drawing/2014/chart" uri="{C3380CC4-5D6E-409C-BE32-E72D297353CC}">
              <c16:uniqueId val="{00000006-C8F4-42F1-B881-00396517E6D1}"/>
            </c:ext>
          </c:extLst>
        </c:ser>
        <c:ser>
          <c:idx val="7"/>
          <c:order val="7"/>
          <c:tx>
            <c:strRef>
              <c:f>'1d FFR'!$J$3:$J$4</c:f>
              <c:strCache>
                <c:ptCount val="2"/>
                <c:pt idx="0">
                  <c:v>Full</c:v>
                </c:pt>
                <c:pt idx="1">
                  <c:v>NS</c:v>
                </c:pt>
              </c:strCache>
            </c:strRef>
          </c:tx>
          <c:spPr>
            <a:solidFill>
              <a:schemeClr val="accent2">
                <a:lumMod val="60000"/>
              </a:schemeClr>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FFR'!$J$5:$J$11</c:f>
              <c:numCache>
                <c:formatCode>_(* #,##0.0_);_(* \(#,##0.0\);_(* "-"??_);_(@_)</c:formatCode>
                <c:ptCount val="7"/>
                <c:pt idx="0">
                  <c:v>1.6</c:v>
                </c:pt>
                <c:pt idx="1">
                  <c:v>1.4</c:v>
                </c:pt>
                <c:pt idx="2">
                  <c:v>0</c:v>
                </c:pt>
                <c:pt idx="3">
                  <c:v>3.2</c:v>
                </c:pt>
                <c:pt idx="4">
                  <c:v>3.5</c:v>
                </c:pt>
                <c:pt idx="5">
                  <c:v>0</c:v>
                </c:pt>
                <c:pt idx="6">
                  <c:v>4.2</c:v>
                </c:pt>
              </c:numCache>
            </c:numRef>
          </c:val>
          <c:extLst>
            <c:ext xmlns:c16="http://schemas.microsoft.com/office/drawing/2014/chart" uri="{C3380CC4-5D6E-409C-BE32-E72D297353CC}">
              <c16:uniqueId val="{00000007-C8F4-42F1-B881-00396517E6D1}"/>
            </c:ext>
          </c:extLst>
        </c:ser>
        <c:dLbls>
          <c:showLegendKey val="0"/>
          <c:showVal val="0"/>
          <c:showCatName val="0"/>
          <c:showSerName val="0"/>
          <c:showPercent val="0"/>
          <c:showBubbleSize val="0"/>
        </c:dLbls>
        <c:gapWidth val="219"/>
        <c:overlap val="-27"/>
        <c:axId val="91568528"/>
        <c:axId val="91568920"/>
      </c:barChart>
      <c:catAx>
        <c:axId val="9156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8920"/>
        <c:crosses val="autoZero"/>
        <c:auto val="1"/>
        <c:lblAlgn val="ctr"/>
        <c:lblOffset val="100"/>
        <c:noMultiLvlLbl val="0"/>
      </c:catAx>
      <c:valAx>
        <c:axId val="91568920"/>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85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dirty="0"/>
              <a:t>MRD 535: Pixel-to-Pixel Registration Error Within Frame (WIFR) - Separate Two Navigated Radiance Sample </a:t>
            </a:r>
            <a:r>
              <a:rPr lang="el-GR" sz="1800" b="0" i="0" baseline="0">
                <a:effectLst/>
              </a:rPr>
              <a:t>(μ</a:t>
            </a:r>
            <a:r>
              <a:rPr lang="en-US" sz="1800" b="0" i="0" baseline="0" dirty="0">
                <a:effectLst/>
              </a:rPr>
              <a:t>rad)</a:t>
            </a:r>
            <a:endParaRPr lang="en-US" dirty="0">
              <a:effectLst/>
            </a:endParaRPr>
          </a:p>
        </c:rich>
      </c:tx>
      <c:layout>
        <c:manualLayout>
          <c:xMode val="edge"/>
          <c:yMode val="edge"/>
          <c:x val="8.4948235016189894E-2"/>
          <c:y val="2.777774804993051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'1c WIFR'!$M$4:$M$6</c:f>
              <c:strCache>
                <c:ptCount val="3"/>
                <c:pt idx="0">
                  <c:v>Required</c:v>
                </c:pt>
                <c:pt idx="1">
                  <c:v>(MRD, mrad)</c:v>
                </c:pt>
                <c:pt idx="2">
                  <c:v>EW</c:v>
                </c:pt>
              </c:strCache>
            </c:strRef>
          </c:tx>
          <c:spPr>
            <a:solidFill>
              <a:schemeClr val="accent1"/>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WIFR'!$M$7:$M$11</c:f>
              <c:numCache>
                <c:formatCode>_(* #,##0.0_);_(* \(#,##0.0\);_(* "-"??_);_(@_)</c:formatCode>
                <c:ptCount val="5"/>
                <c:pt idx="0">
                  <c:v>28</c:v>
                </c:pt>
                <c:pt idx="1">
                  <c:v>28</c:v>
                </c:pt>
                <c:pt idx="2">
                  <c:v>28</c:v>
                </c:pt>
                <c:pt idx="3">
                  <c:v>28</c:v>
                </c:pt>
                <c:pt idx="4">
                  <c:v>28</c:v>
                </c:pt>
              </c:numCache>
            </c:numRef>
          </c:val>
          <c:extLst>
            <c:ext xmlns:c16="http://schemas.microsoft.com/office/drawing/2014/chart" uri="{C3380CC4-5D6E-409C-BE32-E72D297353CC}">
              <c16:uniqueId val="{00000000-A3C9-4629-B10C-1F95F33A62CE}"/>
            </c:ext>
          </c:extLst>
        </c:ser>
        <c:ser>
          <c:idx val="1"/>
          <c:order val="1"/>
          <c:tx>
            <c:strRef>
              <c:f>'1c WIFR'!$N$4:$N$6</c:f>
              <c:strCache>
                <c:ptCount val="3"/>
                <c:pt idx="0">
                  <c:v>Required</c:v>
                </c:pt>
                <c:pt idx="1">
                  <c:v>(MRD, mrad)</c:v>
                </c:pt>
                <c:pt idx="2">
                  <c:v>NS</c:v>
                </c:pt>
              </c:strCache>
            </c:strRef>
          </c:tx>
          <c:spPr>
            <a:solidFill>
              <a:schemeClr val="accent2"/>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WIFR'!$N$7:$N$11</c:f>
              <c:numCache>
                <c:formatCode>_(* #,##0.0_);_(* \(#,##0.0\);_(* "-"??_);_(@_)</c:formatCode>
                <c:ptCount val="5"/>
                <c:pt idx="0">
                  <c:v>28</c:v>
                </c:pt>
                <c:pt idx="1">
                  <c:v>28</c:v>
                </c:pt>
                <c:pt idx="2">
                  <c:v>28</c:v>
                </c:pt>
                <c:pt idx="3">
                  <c:v>28</c:v>
                </c:pt>
                <c:pt idx="4">
                  <c:v>28</c:v>
                </c:pt>
              </c:numCache>
            </c:numRef>
          </c:val>
          <c:extLst>
            <c:ext xmlns:c16="http://schemas.microsoft.com/office/drawing/2014/chart" uri="{C3380CC4-5D6E-409C-BE32-E72D297353CC}">
              <c16:uniqueId val="{00000001-A3C9-4629-B10C-1F95F33A62CE}"/>
            </c:ext>
          </c:extLst>
        </c:ser>
        <c:ser>
          <c:idx val="2"/>
          <c:order val="2"/>
          <c:tx>
            <c:strRef>
              <c:f>'1c WIFR'!$O$4:$O$6</c:f>
              <c:strCache>
                <c:ptCount val="3"/>
                <c:pt idx="0">
                  <c:v>Expected</c:v>
                </c:pt>
                <c:pt idx="1">
                  <c:v>(Baseline, mrad)</c:v>
                </c:pt>
                <c:pt idx="2">
                  <c:v>EW</c:v>
                </c:pt>
              </c:strCache>
            </c:strRef>
          </c:tx>
          <c:spPr>
            <a:solidFill>
              <a:schemeClr val="accent3"/>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WIFR'!$O$7:$O$11</c:f>
              <c:numCache>
                <c:formatCode>_(* #,##0.0_);_(* \(#,##0.0\);_(* "-"??_);_(@_)</c:formatCode>
                <c:ptCount val="5"/>
                <c:pt idx="0">
                  <c:v>12.6</c:v>
                </c:pt>
                <c:pt idx="1">
                  <c:v>12.6</c:v>
                </c:pt>
                <c:pt idx="2">
                  <c:v>12.6</c:v>
                </c:pt>
                <c:pt idx="3">
                  <c:v>12.6</c:v>
                </c:pt>
                <c:pt idx="4">
                  <c:v>13.2</c:v>
                </c:pt>
              </c:numCache>
            </c:numRef>
          </c:val>
          <c:extLst>
            <c:ext xmlns:c16="http://schemas.microsoft.com/office/drawing/2014/chart" uri="{C3380CC4-5D6E-409C-BE32-E72D297353CC}">
              <c16:uniqueId val="{00000002-A3C9-4629-B10C-1F95F33A62CE}"/>
            </c:ext>
          </c:extLst>
        </c:ser>
        <c:ser>
          <c:idx val="3"/>
          <c:order val="3"/>
          <c:tx>
            <c:strRef>
              <c:f>'1c WIFR'!$P$4:$P$6</c:f>
              <c:strCache>
                <c:ptCount val="3"/>
                <c:pt idx="0">
                  <c:v>Expected</c:v>
                </c:pt>
                <c:pt idx="1">
                  <c:v>(Baseline, mrad)</c:v>
                </c:pt>
                <c:pt idx="2">
                  <c:v>NS</c:v>
                </c:pt>
              </c:strCache>
            </c:strRef>
          </c:tx>
          <c:spPr>
            <a:solidFill>
              <a:schemeClr val="accent4"/>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WIFR'!$P$7:$P$11</c:f>
              <c:numCache>
                <c:formatCode>_(* #,##0.0_);_(* \(#,##0.0\);_(* "-"??_);_(@_)</c:formatCode>
                <c:ptCount val="5"/>
                <c:pt idx="0">
                  <c:v>12.6</c:v>
                </c:pt>
                <c:pt idx="1">
                  <c:v>12.6</c:v>
                </c:pt>
                <c:pt idx="2">
                  <c:v>12.6</c:v>
                </c:pt>
                <c:pt idx="3">
                  <c:v>12.6</c:v>
                </c:pt>
                <c:pt idx="4">
                  <c:v>13.2</c:v>
                </c:pt>
              </c:numCache>
            </c:numRef>
          </c:val>
          <c:extLst>
            <c:ext xmlns:c16="http://schemas.microsoft.com/office/drawing/2014/chart" uri="{C3380CC4-5D6E-409C-BE32-E72D297353CC}">
              <c16:uniqueId val="{00000003-A3C9-4629-B10C-1F95F33A62CE}"/>
            </c:ext>
          </c:extLst>
        </c:ser>
        <c:ser>
          <c:idx val="4"/>
          <c:order val="4"/>
          <c:tx>
            <c:strRef>
              <c:f>'1c WIFR'!$Q$4:$Q$6</c:f>
              <c:strCache>
                <c:ptCount val="3"/>
                <c:pt idx="0">
                  <c:v>Provisional</c:v>
                </c:pt>
                <c:pt idx="1">
                  <c:v>(mrad)</c:v>
                </c:pt>
                <c:pt idx="2">
                  <c:v>EW</c:v>
                </c:pt>
              </c:strCache>
            </c:strRef>
          </c:tx>
          <c:spPr>
            <a:solidFill>
              <a:schemeClr val="accent5"/>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WIFR'!$Q$7:$Q$11</c:f>
              <c:numCache>
                <c:formatCode>_(* #,##0.0_);_(* \(#,##0.0\);_(* "-"??_);_(@_)</c:formatCode>
                <c:ptCount val="5"/>
                <c:pt idx="0">
                  <c:v>1.9</c:v>
                </c:pt>
                <c:pt idx="1">
                  <c:v>3.9</c:v>
                </c:pt>
                <c:pt idx="2">
                  <c:v>15.2</c:v>
                </c:pt>
                <c:pt idx="3">
                  <c:v>23.6</c:v>
                </c:pt>
                <c:pt idx="4">
                  <c:v>25.7</c:v>
                </c:pt>
              </c:numCache>
            </c:numRef>
          </c:val>
          <c:extLst>
            <c:ext xmlns:c16="http://schemas.microsoft.com/office/drawing/2014/chart" uri="{C3380CC4-5D6E-409C-BE32-E72D297353CC}">
              <c16:uniqueId val="{00000004-A3C9-4629-B10C-1F95F33A62CE}"/>
            </c:ext>
          </c:extLst>
        </c:ser>
        <c:ser>
          <c:idx val="5"/>
          <c:order val="5"/>
          <c:tx>
            <c:strRef>
              <c:f>'1c WIFR'!$R$4:$R$6</c:f>
              <c:strCache>
                <c:ptCount val="3"/>
                <c:pt idx="0">
                  <c:v>Provisional</c:v>
                </c:pt>
                <c:pt idx="1">
                  <c:v>(mrad)</c:v>
                </c:pt>
                <c:pt idx="2">
                  <c:v>NS</c:v>
                </c:pt>
              </c:strCache>
            </c:strRef>
          </c:tx>
          <c:spPr>
            <a:solidFill>
              <a:schemeClr val="accent6"/>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WIFR'!$R$7:$R$11</c:f>
              <c:numCache>
                <c:formatCode>_(* #,##0.0_);_(* \(#,##0.0\);_(* "-"??_);_(@_)</c:formatCode>
                <c:ptCount val="5"/>
                <c:pt idx="0">
                  <c:v>1.9</c:v>
                </c:pt>
                <c:pt idx="1">
                  <c:v>3.9</c:v>
                </c:pt>
                <c:pt idx="2">
                  <c:v>15.2</c:v>
                </c:pt>
                <c:pt idx="3">
                  <c:v>23.6</c:v>
                </c:pt>
                <c:pt idx="4">
                  <c:v>25.7</c:v>
                </c:pt>
              </c:numCache>
            </c:numRef>
          </c:val>
          <c:extLst>
            <c:ext xmlns:c16="http://schemas.microsoft.com/office/drawing/2014/chart" uri="{C3380CC4-5D6E-409C-BE32-E72D297353CC}">
              <c16:uniqueId val="{00000005-A3C9-4629-B10C-1F95F33A62CE}"/>
            </c:ext>
          </c:extLst>
        </c:ser>
        <c:ser>
          <c:idx val="6"/>
          <c:order val="6"/>
          <c:tx>
            <c:strRef>
              <c:f>'1c WIFR'!$S$4:$S$6</c:f>
              <c:strCache>
                <c:ptCount val="3"/>
                <c:pt idx="0">
                  <c:v>Validated</c:v>
                </c:pt>
                <c:pt idx="1">
                  <c:v>(mrad)</c:v>
                </c:pt>
                <c:pt idx="2">
                  <c:v>EW</c:v>
                </c:pt>
              </c:strCache>
            </c:strRef>
          </c:tx>
          <c:spPr>
            <a:solidFill>
              <a:schemeClr val="accent1">
                <a:lumMod val="60000"/>
              </a:schemeClr>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WIFR'!$S$7:$S$11</c:f>
              <c:numCache>
                <c:formatCode>_(* #,##0.0_);_(* \(#,##0.0\);_(* "-"??_);_(@_)</c:formatCode>
                <c:ptCount val="5"/>
                <c:pt idx="0">
                  <c:v>4.4000000000000004</c:v>
                </c:pt>
                <c:pt idx="1">
                  <c:v>7.4</c:v>
                </c:pt>
                <c:pt idx="2">
                  <c:v>25.2</c:v>
                </c:pt>
                <c:pt idx="3">
                  <c:v>24.1</c:v>
                </c:pt>
                <c:pt idx="4">
                  <c:v>26.5</c:v>
                </c:pt>
              </c:numCache>
            </c:numRef>
          </c:val>
          <c:extLst>
            <c:ext xmlns:c16="http://schemas.microsoft.com/office/drawing/2014/chart" uri="{C3380CC4-5D6E-409C-BE32-E72D297353CC}">
              <c16:uniqueId val="{00000006-A3C9-4629-B10C-1F95F33A62CE}"/>
            </c:ext>
          </c:extLst>
        </c:ser>
        <c:ser>
          <c:idx val="7"/>
          <c:order val="7"/>
          <c:tx>
            <c:strRef>
              <c:f>'1c WIFR'!$T$4:$T$6</c:f>
              <c:strCache>
                <c:ptCount val="3"/>
                <c:pt idx="0">
                  <c:v>Validated</c:v>
                </c:pt>
                <c:pt idx="1">
                  <c:v>(mrad)</c:v>
                </c:pt>
                <c:pt idx="2">
                  <c:v>NS</c:v>
                </c:pt>
              </c:strCache>
            </c:strRef>
          </c:tx>
          <c:spPr>
            <a:solidFill>
              <a:schemeClr val="accent2">
                <a:lumMod val="60000"/>
              </a:schemeClr>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WIFR'!$T$7:$T$11</c:f>
              <c:numCache>
                <c:formatCode>_(* #,##0.0_);_(* \(#,##0.0\);_(* "-"??_);_(@_)</c:formatCode>
                <c:ptCount val="5"/>
                <c:pt idx="0">
                  <c:v>3.8</c:v>
                </c:pt>
                <c:pt idx="1">
                  <c:v>7.1</c:v>
                </c:pt>
                <c:pt idx="2">
                  <c:v>24.1</c:v>
                </c:pt>
                <c:pt idx="3">
                  <c:v>23.8</c:v>
                </c:pt>
                <c:pt idx="4">
                  <c:v>25.3</c:v>
                </c:pt>
              </c:numCache>
            </c:numRef>
          </c:val>
          <c:extLst>
            <c:ext xmlns:c16="http://schemas.microsoft.com/office/drawing/2014/chart" uri="{C3380CC4-5D6E-409C-BE32-E72D297353CC}">
              <c16:uniqueId val="{00000007-A3C9-4629-B10C-1F95F33A62CE}"/>
            </c:ext>
          </c:extLst>
        </c:ser>
        <c:dLbls>
          <c:showLegendKey val="0"/>
          <c:showVal val="0"/>
          <c:showCatName val="0"/>
          <c:showSerName val="0"/>
          <c:showPercent val="0"/>
          <c:showBubbleSize val="0"/>
        </c:dLbls>
        <c:gapWidth val="219"/>
        <c:overlap val="-27"/>
        <c:axId val="339019752"/>
        <c:axId val="339020144"/>
      </c:barChart>
      <c:catAx>
        <c:axId val="339019752"/>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20144"/>
        <c:crosses val="autoZero"/>
        <c:auto val="1"/>
        <c:lblAlgn val="ctr"/>
        <c:lblOffset val="100"/>
        <c:noMultiLvlLbl val="0"/>
      </c:catAx>
      <c:valAx>
        <c:axId val="339020144"/>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19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dirty="0"/>
              <a:t>MRD 535: Pixel-to-Pixel Registration Error Within Frame (WIFR) - Register Two Adjacent Lines/Swaths </a:t>
            </a:r>
            <a:r>
              <a:rPr lang="el-GR" sz="1800" b="0" i="0" baseline="0">
                <a:effectLst/>
              </a:rPr>
              <a:t>(μ</a:t>
            </a:r>
            <a:r>
              <a:rPr lang="en-US" sz="1800" b="0" i="0" baseline="0" dirty="0">
                <a:effectLst/>
              </a:rPr>
              <a:t>rad)</a:t>
            </a:r>
            <a:endParaRPr lang="en-US" dirty="0">
              <a:effectLst/>
            </a:endParaRPr>
          </a:p>
        </c:rich>
      </c:tx>
      <c:layout>
        <c:manualLayout>
          <c:xMode val="edge"/>
          <c:yMode val="edge"/>
          <c:x val="0.10375421784232963"/>
          <c:y val="2.3780891857298349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'1c WIFR'!$M$18:$M$20</c:f>
              <c:strCache>
                <c:ptCount val="3"/>
                <c:pt idx="0">
                  <c:v>Required</c:v>
                </c:pt>
                <c:pt idx="1">
                  <c:v>(MRD, mrad)</c:v>
                </c:pt>
                <c:pt idx="2">
                  <c:v>EW</c:v>
                </c:pt>
              </c:strCache>
            </c:strRef>
          </c:tx>
          <c:spPr>
            <a:solidFill>
              <a:schemeClr val="accent1"/>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WIFR'!$M$21:$M$25</c:f>
              <c:numCache>
                <c:formatCode>_(* #,##0.0_);_(* \(#,##0.0\);_(* "-"??_);_(@_)</c:formatCode>
                <c:ptCount val="5"/>
                <c:pt idx="0">
                  <c:v>7.8</c:v>
                </c:pt>
                <c:pt idx="1">
                  <c:v>7.8</c:v>
                </c:pt>
                <c:pt idx="2">
                  <c:v>7.8</c:v>
                </c:pt>
                <c:pt idx="3">
                  <c:v>7.8</c:v>
                </c:pt>
                <c:pt idx="4">
                  <c:v>7.8</c:v>
                </c:pt>
              </c:numCache>
            </c:numRef>
          </c:val>
          <c:extLst>
            <c:ext xmlns:c16="http://schemas.microsoft.com/office/drawing/2014/chart" uri="{C3380CC4-5D6E-409C-BE32-E72D297353CC}">
              <c16:uniqueId val="{00000000-34DC-4B0E-81C5-1F053A64165E}"/>
            </c:ext>
          </c:extLst>
        </c:ser>
        <c:ser>
          <c:idx val="1"/>
          <c:order val="1"/>
          <c:tx>
            <c:strRef>
              <c:f>'1c WIFR'!$N$18:$N$20</c:f>
              <c:strCache>
                <c:ptCount val="3"/>
                <c:pt idx="0">
                  <c:v>Required</c:v>
                </c:pt>
                <c:pt idx="1">
                  <c:v>(MRD, mrad)</c:v>
                </c:pt>
                <c:pt idx="2">
                  <c:v>NS</c:v>
                </c:pt>
              </c:strCache>
            </c:strRef>
          </c:tx>
          <c:spPr>
            <a:solidFill>
              <a:schemeClr val="accent2"/>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WIFR'!$N$21:$N$25</c:f>
              <c:numCache>
                <c:formatCode>_(* #,##0.0_);_(* \(#,##0.0\);_(* "-"??_);_(@_)</c:formatCode>
                <c:ptCount val="5"/>
                <c:pt idx="0">
                  <c:v>7.8</c:v>
                </c:pt>
                <c:pt idx="1">
                  <c:v>7.8</c:v>
                </c:pt>
                <c:pt idx="2">
                  <c:v>7.8</c:v>
                </c:pt>
                <c:pt idx="3">
                  <c:v>7.8</c:v>
                </c:pt>
                <c:pt idx="4">
                  <c:v>7.8</c:v>
                </c:pt>
              </c:numCache>
            </c:numRef>
          </c:val>
          <c:extLst>
            <c:ext xmlns:c16="http://schemas.microsoft.com/office/drawing/2014/chart" uri="{C3380CC4-5D6E-409C-BE32-E72D297353CC}">
              <c16:uniqueId val="{00000001-34DC-4B0E-81C5-1F053A64165E}"/>
            </c:ext>
          </c:extLst>
        </c:ser>
        <c:ser>
          <c:idx val="2"/>
          <c:order val="2"/>
          <c:tx>
            <c:strRef>
              <c:f>'1c WIFR'!$O$18:$O$20</c:f>
              <c:strCache>
                <c:ptCount val="3"/>
                <c:pt idx="0">
                  <c:v>Required</c:v>
                </c:pt>
                <c:pt idx="1">
                  <c:v>(PORD, mrad)</c:v>
                </c:pt>
                <c:pt idx="2">
                  <c:v>EW</c:v>
                </c:pt>
              </c:strCache>
            </c:strRef>
          </c:tx>
          <c:spPr>
            <a:solidFill>
              <a:schemeClr val="accent3"/>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WIFR'!$O$21:$O$25</c:f>
              <c:numCache>
                <c:formatCode>_(* #,##0.0_);_(* \(#,##0.0\);_(* "-"??_);_(@_)</c:formatCode>
                <c:ptCount val="5"/>
                <c:pt idx="0">
                  <c:v>5.6</c:v>
                </c:pt>
                <c:pt idx="1">
                  <c:v>5.6</c:v>
                </c:pt>
                <c:pt idx="2">
                  <c:v>5.6</c:v>
                </c:pt>
                <c:pt idx="3">
                  <c:v>5.6</c:v>
                </c:pt>
                <c:pt idx="4">
                  <c:v>5.6</c:v>
                </c:pt>
              </c:numCache>
            </c:numRef>
          </c:val>
          <c:extLst>
            <c:ext xmlns:c16="http://schemas.microsoft.com/office/drawing/2014/chart" uri="{C3380CC4-5D6E-409C-BE32-E72D297353CC}">
              <c16:uniqueId val="{00000002-34DC-4B0E-81C5-1F053A64165E}"/>
            </c:ext>
          </c:extLst>
        </c:ser>
        <c:ser>
          <c:idx val="3"/>
          <c:order val="3"/>
          <c:tx>
            <c:strRef>
              <c:f>'1c WIFR'!$P$18:$P$20</c:f>
              <c:strCache>
                <c:ptCount val="3"/>
                <c:pt idx="0">
                  <c:v>Required</c:v>
                </c:pt>
                <c:pt idx="1">
                  <c:v>(PORD, mrad)</c:v>
                </c:pt>
                <c:pt idx="2">
                  <c:v>NS</c:v>
                </c:pt>
              </c:strCache>
            </c:strRef>
          </c:tx>
          <c:spPr>
            <a:solidFill>
              <a:schemeClr val="accent4"/>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WIFR'!$P$21:$P$25</c:f>
              <c:numCache>
                <c:formatCode>_(* #,##0.0_);_(* \(#,##0.0\);_(* "-"??_);_(@_)</c:formatCode>
                <c:ptCount val="5"/>
                <c:pt idx="0">
                  <c:v>5.6</c:v>
                </c:pt>
                <c:pt idx="1">
                  <c:v>5.6</c:v>
                </c:pt>
                <c:pt idx="2">
                  <c:v>5.6</c:v>
                </c:pt>
                <c:pt idx="3">
                  <c:v>5.6</c:v>
                </c:pt>
                <c:pt idx="4">
                  <c:v>5.6</c:v>
                </c:pt>
              </c:numCache>
            </c:numRef>
          </c:val>
          <c:extLst>
            <c:ext xmlns:c16="http://schemas.microsoft.com/office/drawing/2014/chart" uri="{C3380CC4-5D6E-409C-BE32-E72D297353CC}">
              <c16:uniqueId val="{00000003-34DC-4B0E-81C5-1F053A64165E}"/>
            </c:ext>
          </c:extLst>
        </c:ser>
        <c:ser>
          <c:idx val="4"/>
          <c:order val="4"/>
          <c:tx>
            <c:strRef>
              <c:f>'1c WIFR'!$Q$18:$Q$20</c:f>
              <c:strCache>
                <c:ptCount val="3"/>
                <c:pt idx="0">
                  <c:v>Expected</c:v>
                </c:pt>
                <c:pt idx="1">
                  <c:v>(Baseline, mrad)</c:v>
                </c:pt>
                <c:pt idx="2">
                  <c:v>EW</c:v>
                </c:pt>
              </c:strCache>
            </c:strRef>
          </c:tx>
          <c:spPr>
            <a:solidFill>
              <a:schemeClr val="accent5"/>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WIFR'!$Q$21:$Q$25</c:f>
              <c:numCache>
                <c:formatCode>_(* #,##0.0_);_(* \(#,##0.0\);_(* "-"??_);_(@_)</c:formatCode>
                <c:ptCount val="5"/>
                <c:pt idx="0">
                  <c:v>4.5999999999999996</c:v>
                </c:pt>
                <c:pt idx="1">
                  <c:v>4.7</c:v>
                </c:pt>
                <c:pt idx="2">
                  <c:v>4.7</c:v>
                </c:pt>
                <c:pt idx="3">
                  <c:v>5.4</c:v>
                </c:pt>
                <c:pt idx="4">
                  <c:v>5.5</c:v>
                </c:pt>
              </c:numCache>
            </c:numRef>
          </c:val>
          <c:extLst>
            <c:ext xmlns:c16="http://schemas.microsoft.com/office/drawing/2014/chart" uri="{C3380CC4-5D6E-409C-BE32-E72D297353CC}">
              <c16:uniqueId val="{00000004-34DC-4B0E-81C5-1F053A64165E}"/>
            </c:ext>
          </c:extLst>
        </c:ser>
        <c:ser>
          <c:idx val="5"/>
          <c:order val="5"/>
          <c:tx>
            <c:strRef>
              <c:f>'1c WIFR'!$R$18:$R$20</c:f>
              <c:strCache>
                <c:ptCount val="3"/>
                <c:pt idx="0">
                  <c:v>Expected</c:v>
                </c:pt>
                <c:pt idx="1">
                  <c:v>(Baseline, mrad)</c:v>
                </c:pt>
                <c:pt idx="2">
                  <c:v>NS</c:v>
                </c:pt>
              </c:strCache>
            </c:strRef>
          </c:tx>
          <c:spPr>
            <a:solidFill>
              <a:schemeClr val="accent6"/>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WIFR'!$R$21:$R$25</c:f>
              <c:numCache>
                <c:formatCode>_(* #,##0.0_);_(* \(#,##0.0\);_(* "-"??_);_(@_)</c:formatCode>
                <c:ptCount val="5"/>
                <c:pt idx="0">
                  <c:v>6</c:v>
                </c:pt>
                <c:pt idx="1">
                  <c:v>6.1</c:v>
                </c:pt>
                <c:pt idx="2">
                  <c:v>6.1</c:v>
                </c:pt>
                <c:pt idx="3">
                  <c:v>6.9</c:v>
                </c:pt>
                <c:pt idx="4">
                  <c:v>7.2</c:v>
                </c:pt>
              </c:numCache>
            </c:numRef>
          </c:val>
          <c:extLst>
            <c:ext xmlns:c16="http://schemas.microsoft.com/office/drawing/2014/chart" uri="{C3380CC4-5D6E-409C-BE32-E72D297353CC}">
              <c16:uniqueId val="{00000005-34DC-4B0E-81C5-1F053A64165E}"/>
            </c:ext>
          </c:extLst>
        </c:ser>
        <c:ser>
          <c:idx val="6"/>
          <c:order val="6"/>
          <c:tx>
            <c:strRef>
              <c:f>'1c WIFR'!$S$18:$S$20</c:f>
              <c:strCache>
                <c:ptCount val="3"/>
                <c:pt idx="0">
                  <c:v>Provisional</c:v>
                </c:pt>
                <c:pt idx="1">
                  <c:v>(mrad)</c:v>
                </c:pt>
                <c:pt idx="2">
                  <c:v>EW</c:v>
                </c:pt>
              </c:strCache>
            </c:strRef>
          </c:tx>
          <c:spPr>
            <a:solidFill>
              <a:schemeClr val="accent1">
                <a:lumMod val="60000"/>
              </a:schemeClr>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WIFR'!$S$21:$S$25</c:f>
              <c:numCache>
                <c:formatCode>_(* #,##0.0_);_(* \(#,##0.0\);_(* "-"??_);_(@_)</c:formatCode>
                <c:ptCount val="5"/>
                <c:pt idx="0">
                  <c:v>3</c:v>
                </c:pt>
                <c:pt idx="1">
                  <c:v>3.6</c:v>
                </c:pt>
                <c:pt idx="2">
                  <c:v>50</c:v>
                </c:pt>
                <c:pt idx="3">
                  <c:v>68.900000000000006</c:v>
                </c:pt>
                <c:pt idx="4">
                  <c:v>11.2</c:v>
                </c:pt>
              </c:numCache>
            </c:numRef>
          </c:val>
          <c:extLst>
            <c:ext xmlns:c16="http://schemas.microsoft.com/office/drawing/2014/chart" uri="{C3380CC4-5D6E-409C-BE32-E72D297353CC}">
              <c16:uniqueId val="{00000006-34DC-4B0E-81C5-1F053A64165E}"/>
            </c:ext>
          </c:extLst>
        </c:ser>
        <c:ser>
          <c:idx val="7"/>
          <c:order val="7"/>
          <c:tx>
            <c:strRef>
              <c:f>'1c WIFR'!$T$18:$T$20</c:f>
              <c:strCache>
                <c:ptCount val="3"/>
                <c:pt idx="0">
                  <c:v>Provisional</c:v>
                </c:pt>
                <c:pt idx="1">
                  <c:v>(mrad)</c:v>
                </c:pt>
                <c:pt idx="2">
                  <c:v>NS</c:v>
                </c:pt>
              </c:strCache>
            </c:strRef>
          </c:tx>
          <c:spPr>
            <a:solidFill>
              <a:schemeClr val="accent2">
                <a:lumMod val="60000"/>
              </a:schemeClr>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WIFR'!$T$21:$T$25</c:f>
              <c:numCache>
                <c:formatCode>_(* #,##0.0_);_(* \(#,##0.0\);_(* "-"??_);_(@_)</c:formatCode>
                <c:ptCount val="5"/>
                <c:pt idx="0">
                  <c:v>1.5</c:v>
                </c:pt>
                <c:pt idx="1">
                  <c:v>10</c:v>
                </c:pt>
                <c:pt idx="2">
                  <c:v>17.2</c:v>
                </c:pt>
                <c:pt idx="3">
                  <c:v>36</c:v>
                </c:pt>
                <c:pt idx="4">
                  <c:v>35.700000000000003</c:v>
                </c:pt>
              </c:numCache>
            </c:numRef>
          </c:val>
          <c:extLst>
            <c:ext xmlns:c16="http://schemas.microsoft.com/office/drawing/2014/chart" uri="{C3380CC4-5D6E-409C-BE32-E72D297353CC}">
              <c16:uniqueId val="{00000007-34DC-4B0E-81C5-1F053A64165E}"/>
            </c:ext>
          </c:extLst>
        </c:ser>
        <c:ser>
          <c:idx val="8"/>
          <c:order val="8"/>
          <c:tx>
            <c:strRef>
              <c:f>'1c WIFR'!$U$18:$U$20</c:f>
              <c:strCache>
                <c:ptCount val="3"/>
                <c:pt idx="0">
                  <c:v>Validated</c:v>
                </c:pt>
                <c:pt idx="1">
                  <c:v>(mrad)</c:v>
                </c:pt>
                <c:pt idx="2">
                  <c:v>EW</c:v>
                </c:pt>
              </c:strCache>
            </c:strRef>
          </c:tx>
          <c:spPr>
            <a:solidFill>
              <a:schemeClr val="accent3">
                <a:lumMod val="60000"/>
              </a:schemeClr>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WIFR'!$U$21:$U$25</c:f>
              <c:numCache>
                <c:formatCode>_(* #,##0.0_);_(* \(#,##0.0\);_(* "-"??_);_(@_)</c:formatCode>
                <c:ptCount val="5"/>
                <c:pt idx="0">
                  <c:v>1.44</c:v>
                </c:pt>
                <c:pt idx="1">
                  <c:v>4.3</c:v>
                </c:pt>
                <c:pt idx="2">
                  <c:v>12.5</c:v>
                </c:pt>
                <c:pt idx="3">
                  <c:v>12.9</c:v>
                </c:pt>
                <c:pt idx="4">
                  <c:v>18.100000000000001</c:v>
                </c:pt>
              </c:numCache>
            </c:numRef>
          </c:val>
          <c:extLst>
            <c:ext xmlns:c16="http://schemas.microsoft.com/office/drawing/2014/chart" uri="{C3380CC4-5D6E-409C-BE32-E72D297353CC}">
              <c16:uniqueId val="{00000008-34DC-4B0E-81C5-1F053A64165E}"/>
            </c:ext>
          </c:extLst>
        </c:ser>
        <c:ser>
          <c:idx val="9"/>
          <c:order val="9"/>
          <c:tx>
            <c:strRef>
              <c:f>'1c WIFR'!$V$18:$V$20</c:f>
              <c:strCache>
                <c:ptCount val="3"/>
                <c:pt idx="0">
                  <c:v>Validated</c:v>
                </c:pt>
                <c:pt idx="1">
                  <c:v>(mrad)</c:v>
                </c:pt>
                <c:pt idx="2">
                  <c:v>NS</c:v>
                </c:pt>
              </c:strCache>
            </c:strRef>
          </c:tx>
          <c:spPr>
            <a:solidFill>
              <a:schemeClr val="accent4">
                <a:lumMod val="60000"/>
              </a:schemeClr>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WIFR'!$V$21:$V$25</c:f>
              <c:numCache>
                <c:formatCode>_(* #,##0.0_);_(* \(#,##0.0\);_(* "-"??_);_(@_)</c:formatCode>
                <c:ptCount val="5"/>
                <c:pt idx="0">
                  <c:v>0.86</c:v>
                </c:pt>
                <c:pt idx="1">
                  <c:v>2.2999999999999998</c:v>
                </c:pt>
                <c:pt idx="2">
                  <c:v>10.1</c:v>
                </c:pt>
                <c:pt idx="3">
                  <c:v>9.6999999999999993</c:v>
                </c:pt>
                <c:pt idx="4">
                  <c:v>9.1</c:v>
                </c:pt>
              </c:numCache>
            </c:numRef>
          </c:val>
          <c:extLst>
            <c:ext xmlns:c16="http://schemas.microsoft.com/office/drawing/2014/chart" uri="{C3380CC4-5D6E-409C-BE32-E72D297353CC}">
              <c16:uniqueId val="{00000009-34DC-4B0E-81C5-1F053A64165E}"/>
            </c:ext>
          </c:extLst>
        </c:ser>
        <c:dLbls>
          <c:showLegendKey val="0"/>
          <c:showVal val="0"/>
          <c:showCatName val="0"/>
          <c:showSerName val="0"/>
          <c:showPercent val="0"/>
          <c:showBubbleSize val="0"/>
        </c:dLbls>
        <c:gapWidth val="219"/>
        <c:overlap val="-27"/>
        <c:axId val="339020536"/>
        <c:axId val="339020928"/>
      </c:barChart>
      <c:catAx>
        <c:axId val="339020536"/>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20928"/>
        <c:crosses val="autoZero"/>
        <c:auto val="1"/>
        <c:lblAlgn val="ctr"/>
        <c:lblOffset val="100"/>
        <c:noMultiLvlLbl val="0"/>
      </c:catAx>
      <c:valAx>
        <c:axId val="339020928"/>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20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png"/></Relationships>
</file>

<file path=ppt/drawings/drawing1.xml><?xml version="1.0" encoding="utf-8"?>
<c:userShapes xmlns:c="http://schemas.openxmlformats.org/drawingml/2006/chart">
  <cdr:relSizeAnchor xmlns:cdr="http://schemas.openxmlformats.org/drawingml/2006/chartDrawing">
    <cdr:from>
      <cdr:x>0.11381</cdr:x>
      <cdr:y>0.40437</cdr:y>
    </cdr:from>
    <cdr:to>
      <cdr:x>0.97096</cdr:x>
      <cdr:y>0.40831</cdr:y>
    </cdr:to>
    <cdr:cxnSp macro="">
      <cdr:nvCxnSpPr>
        <cdr:cNvPr id="2" name="Straight Connector 1"/>
        <cdr:cNvCxnSpPr/>
      </cdr:nvCxnSpPr>
      <cdr:spPr>
        <a:xfrm xmlns:a="http://schemas.openxmlformats.org/drawingml/2006/main" flipV="1">
          <a:off x="838201" y="1762126"/>
          <a:ext cx="6313087" cy="17169"/>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dr:relSizeAnchor xmlns:cdr="http://schemas.openxmlformats.org/drawingml/2006/chartDrawing">
    <cdr:from>
      <cdr:x>0.11381</cdr:x>
      <cdr:y>0.6929</cdr:y>
    </cdr:from>
    <cdr:to>
      <cdr:x>0.97095</cdr:x>
      <cdr:y>0.69685</cdr:y>
    </cdr:to>
    <cdr:cxnSp macro="">
      <cdr:nvCxnSpPr>
        <cdr:cNvPr id="3" name="Straight Connector 2"/>
        <cdr:cNvCxnSpPr/>
      </cdr:nvCxnSpPr>
      <cdr:spPr>
        <a:xfrm xmlns:a="http://schemas.openxmlformats.org/drawingml/2006/main" flipV="1">
          <a:off x="838201" y="3019426"/>
          <a:ext cx="6313013" cy="17213"/>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0.09259</cdr:x>
      <cdr:y>0.84836</cdr:y>
    </cdr:from>
    <cdr:to>
      <cdr:x>0.95225</cdr:x>
      <cdr:y>0.8523</cdr:y>
    </cdr:to>
    <cdr:cxnSp macro="">
      <cdr:nvCxnSpPr>
        <cdr:cNvPr id="2" name="Straight Connector 1"/>
        <cdr:cNvCxnSpPr/>
      </cdr:nvCxnSpPr>
      <cdr:spPr>
        <a:xfrm xmlns:a="http://schemas.openxmlformats.org/drawingml/2006/main" flipV="1">
          <a:off x="762000" y="4076700"/>
          <a:ext cx="7074658" cy="18933"/>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dr:relSizeAnchor xmlns:cdr="http://schemas.openxmlformats.org/drawingml/2006/chartDrawing">
    <cdr:from>
      <cdr:x>0.08478</cdr:x>
      <cdr:y>0.09714</cdr:y>
    </cdr:from>
    <cdr:to>
      <cdr:x>0.94444</cdr:x>
      <cdr:y>0.10107</cdr:y>
    </cdr:to>
    <cdr:cxnSp macro="">
      <cdr:nvCxnSpPr>
        <cdr:cNvPr id="3" name="Straight Connector 2"/>
        <cdr:cNvCxnSpPr/>
      </cdr:nvCxnSpPr>
      <cdr:spPr>
        <a:xfrm xmlns:a="http://schemas.openxmlformats.org/drawingml/2006/main" flipV="1">
          <a:off x="697742" y="466807"/>
          <a:ext cx="7074658" cy="18886"/>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BF855-2B8E-4846-AF7E-EAC7D649CB04}" type="datetimeFigureOut">
              <a:rPr lang="en-US" smtClean="0"/>
              <a:t>10/14/2018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88DD6-89D6-42F8-9832-B6F1F11B4613}" type="slidenum">
              <a:rPr lang="en-US" smtClean="0"/>
              <a:t>‹#›</a:t>
            </a:fld>
            <a:endParaRPr lang="en-US" dirty="0"/>
          </a:p>
        </p:txBody>
      </p:sp>
    </p:spTree>
    <p:extLst>
      <p:ext uri="{BB962C8B-B14F-4D97-AF65-F5344CB8AC3E}">
        <p14:creationId xmlns:p14="http://schemas.microsoft.com/office/powerpoint/2010/main" val="28928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a:t>
            </a:fld>
            <a:endParaRPr lang="en-US" dirty="0"/>
          </a:p>
        </p:txBody>
      </p:sp>
    </p:spTree>
    <p:extLst>
      <p:ext uri="{BB962C8B-B14F-4D97-AF65-F5344CB8AC3E}">
        <p14:creationId xmlns:p14="http://schemas.microsoft.com/office/powerpoint/2010/main" val="113359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t>Legend:</a:t>
            </a:r>
            <a:r>
              <a:rPr lang="en-US" dirty="0" smtClean="0"/>
              <a:t> ABI daily-average residuals, 2017-05-03 – 2018-04-30. Uninterrupted data stream is joined by lines. Empty spaces are data gaps.</a:t>
            </a:r>
          </a:p>
          <a:p>
            <a:pPr>
              <a:buNone/>
            </a:pPr>
            <a:endParaRPr lang="en-US" b="1" dirty="0" smtClean="0"/>
          </a:p>
          <a:p>
            <a:pPr>
              <a:buNone/>
            </a:pPr>
            <a:r>
              <a:rPr lang="en-US" b="1" dirty="0" smtClean="0"/>
              <a:t>Discussion:</a:t>
            </a:r>
            <a:r>
              <a:rPr lang="en-US" dirty="0" smtClean="0"/>
              <a:t> EW (x) and NS (y) navigation errors are reduced by the order of magnitude during that year (after they were halved before that period). </a:t>
            </a:r>
          </a:p>
        </p:txBody>
      </p:sp>
      <p:sp>
        <p:nvSpPr>
          <p:cNvPr id="4" name="Slide Number Placeholder 3"/>
          <p:cNvSpPr>
            <a:spLocks noGrp="1"/>
          </p:cNvSpPr>
          <p:nvPr>
            <p:ph type="sldNum" sz="quarter" idx="10"/>
          </p:nvPr>
        </p:nvSpPr>
        <p:spPr/>
        <p:txBody>
          <a:bodyPr/>
          <a:lstStyle/>
          <a:p>
            <a:fld id="{CA088DD6-89D6-42F8-9832-B6F1F11B4613}" type="slidenum">
              <a:rPr lang="en-US" smtClean="0"/>
              <a:t>23</a:t>
            </a:fld>
            <a:endParaRPr lang="en-US" dirty="0"/>
          </a:p>
        </p:txBody>
      </p:sp>
    </p:spTree>
    <p:extLst>
      <p:ext uri="{BB962C8B-B14F-4D97-AF65-F5344CB8AC3E}">
        <p14:creationId xmlns:p14="http://schemas.microsoft.com/office/powerpoint/2010/main" val="20746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t>Legend:</a:t>
            </a:r>
            <a:r>
              <a:rPr lang="en-US" dirty="0" smtClean="0"/>
              <a:t> ABI daily STDs are plotted. Uninterrupted data stream is joined by lines. Empty spaces are data gaps.</a:t>
            </a:r>
          </a:p>
          <a:p>
            <a:pPr>
              <a:buNone/>
            </a:pPr>
            <a:endParaRPr lang="en-US" b="1" dirty="0" smtClean="0"/>
          </a:p>
          <a:p>
            <a:pPr>
              <a:buNone/>
            </a:pPr>
            <a:r>
              <a:rPr lang="en-US" b="1" dirty="0" smtClean="0"/>
              <a:t>Discussion:</a:t>
            </a:r>
            <a:r>
              <a:rPr lang="en-US" dirty="0" smtClean="0"/>
              <a:t> EW (x) and NS (y) standard deviations (STD) have decreased 3 times during the period. This is as important as reduction in residuals because its contribution to the total error (3*STD) was also reduced by the order of magnitude.</a:t>
            </a:r>
          </a:p>
        </p:txBody>
      </p:sp>
      <p:sp>
        <p:nvSpPr>
          <p:cNvPr id="4" name="Slide Number Placeholder 3"/>
          <p:cNvSpPr>
            <a:spLocks noGrp="1"/>
          </p:cNvSpPr>
          <p:nvPr>
            <p:ph type="sldNum" sz="quarter" idx="10"/>
          </p:nvPr>
        </p:nvSpPr>
        <p:spPr/>
        <p:txBody>
          <a:bodyPr/>
          <a:lstStyle/>
          <a:p>
            <a:fld id="{CA088DD6-89D6-42F8-9832-B6F1F11B4613}" type="slidenum">
              <a:rPr lang="en-US" smtClean="0"/>
              <a:t>24</a:t>
            </a:fld>
            <a:endParaRPr lang="en-US" dirty="0"/>
          </a:p>
        </p:txBody>
      </p:sp>
    </p:spTree>
    <p:extLst>
      <p:ext uri="{BB962C8B-B14F-4D97-AF65-F5344CB8AC3E}">
        <p14:creationId xmlns:p14="http://schemas.microsoft.com/office/powerpoint/2010/main" val="17193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 as Synchronous</a:t>
            </a:r>
            <a:r>
              <a:rPr lang="en-US" baseline="0" dirty="0" smtClean="0"/>
              <a:t> Meteorological Satellites (SMS) in 1974. SMS-C was transitioned to GOES-1.</a:t>
            </a:r>
            <a:endParaRPr lang="en-US" dirty="0" smtClean="0"/>
          </a:p>
        </p:txBody>
      </p:sp>
      <p:sp>
        <p:nvSpPr>
          <p:cNvPr id="4" name="Slide Number Placeholder 3"/>
          <p:cNvSpPr>
            <a:spLocks noGrp="1"/>
          </p:cNvSpPr>
          <p:nvPr>
            <p:ph type="sldNum" sz="quarter" idx="10"/>
          </p:nvPr>
        </p:nvSpPr>
        <p:spPr/>
        <p:txBody>
          <a:bodyPr/>
          <a:lstStyle/>
          <a:p>
            <a:fld id="{CA088DD6-89D6-42F8-9832-B6F1F11B4613}" type="slidenum">
              <a:rPr lang="en-US" smtClean="0"/>
              <a:t>4</a:t>
            </a:fld>
            <a:endParaRPr lang="en-US" dirty="0"/>
          </a:p>
        </p:txBody>
      </p:sp>
    </p:spTree>
    <p:extLst>
      <p:ext uri="{BB962C8B-B14F-4D97-AF65-F5344CB8AC3E}">
        <p14:creationId xmlns:p14="http://schemas.microsoft.com/office/powerpoint/2010/main" val="72433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In-band radiance for the red band is 132.21 for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ABI, 348.87 for GOES-11(worst), and 252.92 for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GOES-13 (best).</a:t>
            </a:r>
          </a:p>
          <a:p>
            <a:r>
              <a:rPr lang="en-US" sz="1200" b="0" i="0" kern="1200" dirty="0" smtClean="0">
                <a:solidFill>
                  <a:schemeClr val="tx1"/>
                </a:solidFill>
                <a:effectLst/>
                <a:latin typeface="+mn-lt"/>
                <a:ea typeface="+mn-ea"/>
                <a:cs typeface="+mn-cs"/>
              </a:rPr>
              <a:t>Inter-cal experience:</a:t>
            </a:r>
            <a:r>
              <a:rPr lang="en-US" sz="1200" b="0" i="0" kern="1200" baseline="0" dirty="0" smtClean="0">
                <a:solidFill>
                  <a:schemeClr val="tx1"/>
                </a:solidFill>
                <a:effectLst/>
                <a:latin typeface="+mn-lt"/>
                <a:ea typeface="+mn-ea"/>
                <a:cs typeface="+mn-cs"/>
              </a:rPr>
              <a:t> spectral difference is the most difficult to reconcile. Requested to align ABI SRF with those of VIIRS. Did not approve for 0.47 band (between 0.445um and0.488um) and 0.64 band (can’t be narrower).</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0DE290-1744-4517-8622-DD5D114E3665}" type="slidenum">
              <a:rPr lang="en-US" smtClean="0"/>
              <a:t>9</a:t>
            </a:fld>
            <a:endParaRPr lang="en-US" dirty="0"/>
          </a:p>
        </p:txBody>
      </p:sp>
    </p:spTree>
    <p:extLst>
      <p:ext uri="{BB962C8B-B14F-4D97-AF65-F5344CB8AC3E}">
        <p14:creationId xmlns:p14="http://schemas.microsoft.com/office/powerpoint/2010/main" val="337177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Polar orbiting sensor covers nearly globally, whereas the “full disk” from geostationary orbit is only 20% – 25% of the globe.</a:t>
            </a:r>
          </a:p>
          <a:p>
            <a:r>
              <a:rPr lang="en-US" dirty="0" smtClean="0"/>
              <a:t>But to a sensor on geostationary orbit, the “geo” appears stationary.</a:t>
            </a:r>
          </a:p>
          <a:p>
            <a:pPr lvl="1"/>
            <a:r>
              <a:rPr lang="en-US" dirty="0" smtClean="0"/>
              <a:t>Survey more than twice a day from one satellite.</a:t>
            </a:r>
          </a:p>
          <a:p>
            <a:pPr lvl="1"/>
            <a:r>
              <a:rPr lang="en-US" dirty="0" smtClean="0"/>
              <a:t>Capture transient phenomena (clouds, smoke, temperature)</a:t>
            </a:r>
          </a:p>
          <a:p>
            <a:pPr lvl="1"/>
            <a:r>
              <a:rPr lang="en-US" dirty="0" smtClean="0"/>
              <a:t>Observe dynamical interactions of the developing systems.</a:t>
            </a:r>
          </a:p>
          <a:p>
            <a:r>
              <a:rPr lang="en-US" dirty="0" smtClean="0"/>
              <a:t>Faster – everything else being equal (or better).</a:t>
            </a:r>
          </a:p>
          <a:p>
            <a:r>
              <a:rPr lang="en-US" dirty="0" smtClean="0"/>
              <a:t>60° local zenith – 60°</a:t>
            </a:r>
            <a:r>
              <a:rPr lang="en-US" baseline="0" dirty="0" smtClean="0"/>
              <a:t> from nadir.</a:t>
            </a:r>
            <a:endParaRPr lang="en-US" dirty="0"/>
          </a:p>
        </p:txBody>
      </p:sp>
      <p:sp>
        <p:nvSpPr>
          <p:cNvPr id="4" name="Slide Number Placeholder 3"/>
          <p:cNvSpPr>
            <a:spLocks noGrp="1"/>
          </p:cNvSpPr>
          <p:nvPr>
            <p:ph type="sldNum" sz="quarter" idx="10"/>
          </p:nvPr>
        </p:nvSpPr>
        <p:spPr/>
        <p:txBody>
          <a:bodyPr/>
          <a:lstStyle/>
          <a:p>
            <a:fld id="{420DE290-1744-4517-8622-DD5D114E3665}" type="slidenum">
              <a:rPr lang="en-US" smtClean="0"/>
              <a:t>10</a:t>
            </a:fld>
            <a:endParaRPr lang="en-US" dirty="0"/>
          </a:p>
        </p:txBody>
      </p:sp>
    </p:spTree>
    <p:extLst>
      <p:ext uri="{BB962C8B-B14F-4D97-AF65-F5344CB8AC3E}">
        <p14:creationId xmlns:p14="http://schemas.microsoft.com/office/powerpoint/2010/main" val="201285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Polar orbiting sensor covers nearly globally, whereas the “full disk” from geostationary orbit is only 20% – 25% of the globe.</a:t>
            </a:r>
          </a:p>
          <a:p>
            <a:r>
              <a:rPr lang="en-US" dirty="0" smtClean="0"/>
              <a:t>But to a sensor on geostationary orbit, the “geo” appears stationary.</a:t>
            </a:r>
          </a:p>
          <a:p>
            <a:pPr lvl="1"/>
            <a:r>
              <a:rPr lang="en-US" dirty="0" smtClean="0"/>
              <a:t>Survey more than twice a day from one satellite.</a:t>
            </a:r>
          </a:p>
          <a:p>
            <a:pPr lvl="1"/>
            <a:r>
              <a:rPr lang="en-US" dirty="0" smtClean="0"/>
              <a:t>Capture transient phenomena (clouds, smoke, temperature)</a:t>
            </a:r>
          </a:p>
          <a:p>
            <a:pPr lvl="1"/>
            <a:r>
              <a:rPr lang="en-US" dirty="0" smtClean="0"/>
              <a:t>Observe dynamical interactions of the developing systems.</a:t>
            </a:r>
          </a:p>
          <a:p>
            <a:r>
              <a:rPr lang="en-US" dirty="0" smtClean="0"/>
              <a:t>Faster – everything else being equal (or better).</a:t>
            </a:r>
          </a:p>
          <a:p>
            <a:r>
              <a:rPr lang="en-US" dirty="0" smtClean="0"/>
              <a:t>60° local zenith – 60°</a:t>
            </a:r>
            <a:r>
              <a:rPr lang="en-US" baseline="0" dirty="0" smtClean="0"/>
              <a:t> from nadir.</a:t>
            </a:r>
            <a:endParaRPr lang="en-US" dirty="0"/>
          </a:p>
        </p:txBody>
      </p:sp>
      <p:sp>
        <p:nvSpPr>
          <p:cNvPr id="4" name="Slide Number Placeholder 3"/>
          <p:cNvSpPr>
            <a:spLocks noGrp="1"/>
          </p:cNvSpPr>
          <p:nvPr>
            <p:ph type="sldNum" sz="quarter" idx="10"/>
          </p:nvPr>
        </p:nvSpPr>
        <p:spPr/>
        <p:txBody>
          <a:bodyPr/>
          <a:lstStyle/>
          <a:p>
            <a:fld id="{420DE290-1744-4517-8622-DD5D114E3665}" type="slidenum">
              <a:rPr lang="en-US" smtClean="0"/>
              <a:t>11</a:t>
            </a:fld>
            <a:endParaRPr lang="en-US" dirty="0"/>
          </a:p>
        </p:txBody>
      </p:sp>
    </p:spTree>
    <p:extLst>
      <p:ext uri="{BB962C8B-B14F-4D97-AF65-F5344CB8AC3E}">
        <p14:creationId xmlns:p14="http://schemas.microsoft.com/office/powerpoint/2010/main" val="2347141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DE290-1744-4517-8622-DD5D114E3665}" type="slidenum">
              <a:rPr lang="en-US" smtClean="0"/>
              <a:t>13</a:t>
            </a:fld>
            <a:endParaRPr lang="en-US" dirty="0"/>
          </a:p>
        </p:txBody>
      </p:sp>
    </p:spTree>
    <p:extLst>
      <p:ext uri="{BB962C8B-B14F-4D97-AF65-F5344CB8AC3E}">
        <p14:creationId xmlns:p14="http://schemas.microsoft.com/office/powerpoint/2010/main" val="1611489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18</a:t>
            </a:fld>
            <a:endParaRPr lang="en-US" dirty="0"/>
          </a:p>
        </p:txBody>
      </p:sp>
    </p:spTree>
    <p:extLst>
      <p:ext uri="{BB962C8B-B14F-4D97-AF65-F5344CB8AC3E}">
        <p14:creationId xmlns:p14="http://schemas.microsoft.com/office/powerpoint/2010/main" val="278830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19</a:t>
            </a:fld>
            <a:endParaRPr lang="en-US" dirty="0"/>
          </a:p>
        </p:txBody>
      </p:sp>
    </p:spTree>
    <p:extLst>
      <p:ext uri="{BB962C8B-B14F-4D97-AF65-F5344CB8AC3E}">
        <p14:creationId xmlns:p14="http://schemas.microsoft.com/office/powerpoint/2010/main" val="142064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20</a:t>
            </a:fld>
            <a:endParaRPr lang="en-US" dirty="0"/>
          </a:p>
        </p:txBody>
      </p:sp>
    </p:spTree>
    <p:extLst>
      <p:ext uri="{BB962C8B-B14F-4D97-AF65-F5344CB8AC3E}">
        <p14:creationId xmlns:p14="http://schemas.microsoft.com/office/powerpoint/2010/main" val="2962386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4175783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7775" y="492556"/>
            <a:ext cx="7331825" cy="685801"/>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7068596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l">
              <a:defRPr sz="1800">
                <a:solidFill>
                  <a:schemeClr val="tx1">
                    <a:lumMod val="50000"/>
                    <a:lumOff val="5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6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12868669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53300" cy="677008"/>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199" y="1143000"/>
            <a:ext cx="4000501"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86300" y="1143000"/>
            <a:ext cx="4000500"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2018-10-18, College Park, MD</a:t>
            </a:r>
            <a:endParaRPr lang="en-US" dirty="0"/>
          </a:p>
        </p:txBody>
      </p:sp>
      <p:sp>
        <p:nvSpPr>
          <p:cNvPr id="6" name="Footer Placeholder 5"/>
          <p:cNvSpPr>
            <a:spLocks noGrp="1"/>
          </p:cNvSpPr>
          <p:nvPr>
            <p:ph type="ftr" sz="quarter" idx="11"/>
          </p:nvPr>
        </p:nvSpPr>
        <p:spPr/>
        <p:txBody>
          <a:bodyPr/>
          <a:lstStyle/>
          <a:p>
            <a:r>
              <a:rPr lang="en-US" smtClean="0"/>
              <a:t>GOES-R ABI Cal Val</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5719082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399" y="228600"/>
            <a:ext cx="7315201" cy="685801"/>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1"/>
            <a:ext cx="400169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8874" y="1600201"/>
            <a:ext cx="3960017" cy="458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86298" y="1143001"/>
            <a:ext cx="4000501"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86300" y="1600201"/>
            <a:ext cx="4000500" cy="458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2018-10-18, College Park, MD</a:t>
            </a:r>
            <a:endParaRPr lang="en-US" dirty="0"/>
          </a:p>
        </p:txBody>
      </p:sp>
      <p:sp>
        <p:nvSpPr>
          <p:cNvPr id="8" name="Footer Placeholder 7"/>
          <p:cNvSpPr>
            <a:spLocks noGrp="1"/>
          </p:cNvSpPr>
          <p:nvPr>
            <p:ph type="ftr" sz="quarter" idx="11"/>
          </p:nvPr>
        </p:nvSpPr>
        <p:spPr/>
        <p:txBody>
          <a:bodyPr/>
          <a:lstStyle/>
          <a:p>
            <a:r>
              <a:rPr lang="en-US" smtClean="0"/>
              <a:t>GOES-R ABI Cal Val</a:t>
            </a:r>
            <a:endParaRPr lang="en-US" dirty="0"/>
          </a:p>
        </p:txBody>
      </p:sp>
      <p:sp>
        <p:nvSpPr>
          <p:cNvPr id="9" name="Slide Number Placeholder 8"/>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0469840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92556"/>
            <a:ext cx="7340138" cy="685801"/>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2018-10-18, College Park, MD</a:t>
            </a:r>
            <a:endParaRPr lang="en-US" dirty="0"/>
          </a:p>
        </p:txBody>
      </p:sp>
      <p:sp>
        <p:nvSpPr>
          <p:cNvPr id="4" name="Footer Placeholder 3"/>
          <p:cNvSpPr>
            <a:spLocks noGrp="1"/>
          </p:cNvSpPr>
          <p:nvPr>
            <p:ph type="ftr" sz="quarter" idx="11"/>
          </p:nvPr>
        </p:nvSpPr>
        <p:spPr/>
        <p:txBody>
          <a:bodyPr/>
          <a:lstStyle/>
          <a:p>
            <a:r>
              <a:rPr lang="en-US" smtClean="0"/>
              <a:t>GOES-R ABI Cal Val</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19647347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3" name="Footer Placeholder 2"/>
          <p:cNvSpPr>
            <a:spLocks noGrp="1"/>
          </p:cNvSpPr>
          <p:nvPr>
            <p:ph type="ftr" sz="quarter" idx="11"/>
          </p:nvPr>
        </p:nvSpPr>
        <p:spPr/>
        <p:txBody>
          <a:bodyPr/>
          <a:lstStyle/>
          <a:p>
            <a:r>
              <a:rPr lang="en-US" smtClean="0"/>
              <a:t>GOES-R ABI Cal Val</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5305212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92556"/>
            <a:ext cx="7315200"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805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199" y="6356351"/>
            <a:ext cx="22860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2018-10-18, College Park, MD</a:t>
            </a:r>
            <a:endParaRPr lang="en-US" dirty="0"/>
          </a:p>
        </p:txBody>
      </p:sp>
      <p:sp>
        <p:nvSpPr>
          <p:cNvPr id="5" name="Footer Placeholder 4"/>
          <p:cNvSpPr>
            <a:spLocks noGrp="1"/>
          </p:cNvSpPr>
          <p:nvPr>
            <p:ph type="ftr" sz="quarter" idx="3"/>
          </p:nvPr>
        </p:nvSpPr>
        <p:spPr>
          <a:xfrm>
            <a:off x="2971800" y="6356351"/>
            <a:ext cx="3200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GOES-R ABI Cal Val</a:t>
            </a:r>
            <a:endParaRPr lang="en-US" dirty="0"/>
          </a:p>
        </p:txBody>
      </p:sp>
      <p:sp>
        <p:nvSpPr>
          <p:cNvPr id="6" name="Slide Number Placeholder 5"/>
          <p:cNvSpPr>
            <a:spLocks noGrp="1"/>
          </p:cNvSpPr>
          <p:nvPr>
            <p:ph type="sldNum" sz="quarter" idx="4"/>
          </p:nvPr>
        </p:nvSpPr>
        <p:spPr>
          <a:xfrm>
            <a:off x="6858000" y="6356351"/>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7418-5481-4E5B-A2F4-9A93734A0716}" type="slidenum">
              <a:rPr lang="en-US" smtClean="0"/>
              <a:t>‹#›</a:t>
            </a:fld>
            <a:endParaRPr lang="en-US" dirty="0"/>
          </a:p>
        </p:txBody>
      </p:sp>
      <p:pic>
        <p:nvPicPr>
          <p:cNvPr id="7" name="Picture 2" descr="GOES-R Downloadable Logos"/>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6200" y="64257"/>
            <a:ext cx="1071563" cy="689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noaa logo"/>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985368" y="64257"/>
            <a:ext cx="547033" cy="547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8532401" y="62584"/>
            <a:ext cx="611599" cy="50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1028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Times New Roman" panose="02020603050405020304" pitchFamily="18" charset="0"/>
          <a:ea typeface="+mn-ea"/>
          <a:cs typeface="Times New Roman" panose="02020603050405020304" pitchFamily="18" charset="0"/>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257300" indent="-3429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114550" indent="-28575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81000"/>
            <a:ext cx="6858000" cy="1676400"/>
          </a:xfrm>
        </p:spPr>
        <p:txBody>
          <a:bodyPr>
            <a:noAutofit/>
          </a:bodyPr>
          <a:lstStyle/>
          <a:p>
            <a:r>
              <a:rPr lang="en-US" sz="3600" b="1" dirty="0" smtClean="0">
                <a:solidFill>
                  <a:srgbClr val="FFFF00"/>
                </a:solidFill>
              </a:rPr>
              <a:t>Instrument Calibration and Radiance Validation of </a:t>
            </a:r>
            <a:br>
              <a:rPr lang="en-US" sz="3600" b="1" dirty="0" smtClean="0">
                <a:solidFill>
                  <a:srgbClr val="FFFF00"/>
                </a:solidFill>
              </a:rPr>
            </a:br>
            <a:r>
              <a:rPr lang="en-US" sz="3600" b="1" dirty="0" smtClean="0">
                <a:solidFill>
                  <a:srgbClr val="FFFF00"/>
                </a:solidFill>
              </a:rPr>
              <a:t>GOES-R ABI</a:t>
            </a:r>
            <a:endParaRPr lang="en-US" sz="9600" b="1" dirty="0">
              <a:solidFill>
                <a:srgbClr val="FFFF00"/>
              </a:solidFill>
            </a:endParaRPr>
          </a:p>
        </p:txBody>
      </p:sp>
      <p:sp>
        <p:nvSpPr>
          <p:cNvPr id="3" name="Subtitle 2"/>
          <p:cNvSpPr>
            <a:spLocks noGrp="1"/>
          </p:cNvSpPr>
          <p:nvPr>
            <p:ph type="subTitle" idx="1"/>
          </p:nvPr>
        </p:nvSpPr>
        <p:spPr>
          <a:xfrm>
            <a:off x="461818" y="6096000"/>
            <a:ext cx="8229600" cy="457200"/>
          </a:xfrm>
        </p:spPr>
        <p:txBody>
          <a:bodyPr>
            <a:normAutofit/>
          </a:bodyPr>
          <a:lstStyle/>
          <a:p>
            <a:r>
              <a:rPr lang="en-US" sz="2300" dirty="0" smtClean="0">
                <a:solidFill>
                  <a:srgbClr val="FFFF00"/>
                </a:solidFill>
              </a:rPr>
              <a:t>Fred Wu, October 18, 2018</a:t>
            </a:r>
            <a:endParaRPr lang="en-US" sz="2300" dirty="0">
              <a:solidFill>
                <a:srgbClr val="FFFF00"/>
              </a:solidFill>
            </a:endParaRPr>
          </a:p>
        </p:txBody>
      </p:sp>
    </p:spTree>
    <p:extLst>
      <p:ext uri="{BB962C8B-B14F-4D97-AF65-F5344CB8AC3E}">
        <p14:creationId xmlns:p14="http://schemas.microsoft.com/office/powerpoint/2010/main" val="3263812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92556"/>
            <a:ext cx="8229601" cy="685801"/>
          </a:xfrm>
        </p:spPr>
        <p:txBody>
          <a:bodyPr>
            <a:normAutofit/>
          </a:bodyPr>
          <a:lstStyle/>
          <a:p>
            <a:r>
              <a:rPr lang="en-US" sz="4000" b="1" dirty="0" smtClean="0"/>
              <a:t>… Come With New Challenges …</a:t>
            </a:r>
            <a:endParaRPr lang="en-US" sz="4000" b="1" dirty="0"/>
          </a:p>
        </p:txBody>
      </p:sp>
      <p:sp>
        <p:nvSpPr>
          <p:cNvPr id="3" name="Content Placeholder 2"/>
          <p:cNvSpPr>
            <a:spLocks noGrp="1"/>
          </p:cNvSpPr>
          <p:nvPr>
            <p:ph idx="1"/>
          </p:nvPr>
        </p:nvSpPr>
        <p:spPr/>
        <p:txBody>
          <a:bodyPr>
            <a:normAutofit fontScale="85000" lnSpcReduction="10000"/>
          </a:bodyPr>
          <a:lstStyle/>
          <a:p>
            <a:r>
              <a:rPr lang="en-US" sz="4000" dirty="0" smtClean="0"/>
              <a:t>Large arrays of detectors – Spectral Uniformity.</a:t>
            </a:r>
          </a:p>
          <a:p>
            <a:r>
              <a:rPr lang="en-US" sz="4000" dirty="0" smtClean="0"/>
              <a:t>Multiple focal planes – Geometric calibration based on </a:t>
            </a:r>
            <a:r>
              <a:rPr lang="en-US" sz="4000" dirty="0" err="1" smtClean="0"/>
              <a:t>Kalman</a:t>
            </a:r>
            <a:r>
              <a:rPr lang="en-US" sz="4000" dirty="0" smtClean="0"/>
              <a:t> filter</a:t>
            </a:r>
          </a:p>
          <a:p>
            <a:pPr lvl="1"/>
            <a:r>
              <a:rPr lang="en-US" sz="3600" dirty="0" smtClean="0"/>
              <a:t>From “aim then collect” to “collect then tell”</a:t>
            </a:r>
          </a:p>
          <a:p>
            <a:pPr lvl="1"/>
            <a:r>
              <a:rPr lang="en-US" sz="3600" dirty="0" smtClean="0"/>
              <a:t>Radiometric and geometric calibrations become more closely intertwined.</a:t>
            </a:r>
            <a:endParaRPr lang="en-US" sz="3600" dirty="0" smtClean="0"/>
          </a:p>
          <a:p>
            <a:r>
              <a:rPr lang="en-US" sz="4000" dirty="0" smtClean="0"/>
              <a:t>Cooling – Loop Heat Pipe</a:t>
            </a:r>
          </a:p>
          <a:p>
            <a:r>
              <a:rPr lang="en-US" sz="4000" dirty="0"/>
              <a:t>Onboard calibration for the solar bands.</a:t>
            </a:r>
          </a:p>
          <a:p>
            <a:r>
              <a:rPr lang="en-US" sz="4000" dirty="0" smtClean="0">
                <a:solidFill>
                  <a:schemeClr val="tx1">
                    <a:lumMod val="50000"/>
                    <a:lumOff val="50000"/>
                  </a:schemeClr>
                </a:solidFill>
              </a:rPr>
              <a:t>New telescope design – Spatial Uniformity.</a:t>
            </a:r>
            <a:endParaRPr lang="en-US" sz="4000" dirty="0" smtClean="0">
              <a:solidFill>
                <a:schemeClr val="tx1">
                  <a:lumMod val="50000"/>
                  <a:lumOff val="50000"/>
                </a:schemeClr>
              </a:solidFill>
            </a:endParaRP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10</a:t>
            </a:fld>
            <a:endParaRPr lang="en-US" dirty="0"/>
          </a:p>
        </p:txBody>
      </p:sp>
    </p:spTree>
    <p:extLst>
      <p:ext uri="{BB962C8B-B14F-4D97-AF65-F5344CB8AC3E}">
        <p14:creationId xmlns:p14="http://schemas.microsoft.com/office/powerpoint/2010/main" val="3822543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92556"/>
            <a:ext cx="8229601" cy="685801"/>
          </a:xfrm>
        </p:spPr>
        <p:txBody>
          <a:bodyPr>
            <a:normAutofit/>
          </a:bodyPr>
          <a:lstStyle/>
          <a:p>
            <a:r>
              <a:rPr lang="en-US" sz="4000" b="1" dirty="0" smtClean="0"/>
              <a:t>… Also New Tools …</a:t>
            </a:r>
            <a:endParaRPr lang="en-US" sz="4000" b="1" dirty="0"/>
          </a:p>
        </p:txBody>
      </p:sp>
      <p:sp>
        <p:nvSpPr>
          <p:cNvPr id="3" name="Content Placeholder 2"/>
          <p:cNvSpPr>
            <a:spLocks noGrp="1"/>
          </p:cNvSpPr>
          <p:nvPr>
            <p:ph idx="1"/>
          </p:nvPr>
        </p:nvSpPr>
        <p:spPr/>
        <p:txBody>
          <a:bodyPr>
            <a:normAutofit/>
          </a:bodyPr>
          <a:lstStyle/>
          <a:p>
            <a:r>
              <a:rPr lang="en-US" sz="4000" dirty="0" smtClean="0"/>
              <a:t>Global Space-based Inter-Calibration System (GSICS) – rapid validation.</a:t>
            </a:r>
          </a:p>
          <a:p>
            <a:r>
              <a:rPr lang="en-US" sz="4000" dirty="0" smtClean="0"/>
              <a:t>Lunar Calibration – thanks to GSICS partners.</a:t>
            </a:r>
          </a:p>
          <a:p>
            <a:r>
              <a:rPr lang="en-US" sz="4000" dirty="0" smtClean="0"/>
              <a:t>Rayleigh Scattering – new channel.</a:t>
            </a:r>
          </a:p>
          <a:p>
            <a:r>
              <a:rPr lang="en-US" sz="4000" dirty="0" smtClean="0"/>
              <a:t>North-South Scan – new capability.</a:t>
            </a:r>
          </a:p>
          <a:p>
            <a:r>
              <a:rPr lang="en-US" sz="4000" dirty="0" smtClean="0">
                <a:solidFill>
                  <a:schemeClr val="tx1">
                    <a:lumMod val="50000"/>
                    <a:lumOff val="50000"/>
                  </a:schemeClr>
                </a:solidFill>
              </a:rPr>
              <a:t>CRTM</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11</a:t>
            </a:fld>
            <a:endParaRPr lang="en-US" dirty="0"/>
          </a:p>
        </p:txBody>
      </p:sp>
    </p:spTree>
    <p:extLst>
      <p:ext uri="{BB962C8B-B14F-4D97-AF65-F5344CB8AC3E}">
        <p14:creationId xmlns:p14="http://schemas.microsoft.com/office/powerpoint/2010/main" val="3140691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556"/>
            <a:ext cx="8229600" cy="685801"/>
          </a:xfrm>
        </p:spPr>
        <p:txBody>
          <a:bodyPr>
            <a:normAutofit/>
          </a:bodyPr>
          <a:lstStyle/>
          <a:p>
            <a:r>
              <a:rPr lang="en-US" sz="4000" b="1" dirty="0"/>
              <a:t>… D</a:t>
            </a:r>
            <a:r>
              <a:rPr lang="en-US" sz="4000" b="1" dirty="0" smtClean="0"/>
              <a:t>rive PLPT Plan …</a:t>
            </a:r>
            <a:endParaRPr lang="en-US" sz="4000" b="1"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12</a:t>
            </a:fld>
            <a:endParaRPr lang="en-US" altLang="en-US"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3088578432"/>
              </p:ext>
            </p:extLst>
          </p:nvPr>
        </p:nvGraphicFramePr>
        <p:xfrm>
          <a:off x="685800" y="1709946"/>
          <a:ext cx="3703320" cy="4114815"/>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5">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ABI-L1b-PLPT-001</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IR Validation IASI </a:t>
                      </a:r>
                      <a:r>
                        <a:rPr lang="en-US" sz="1100" b="1" i="0" u="none" strike="noStrike" dirty="0" smtClean="0">
                          <a:solidFill>
                            <a:schemeClr val="tx1"/>
                          </a:solidFill>
                          <a:latin typeface="Times New Roman"/>
                        </a:rPr>
                        <a:t>CrIS</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ABI-L1b-PLPT-002</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IR Validation CRTM</a:t>
                      </a: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ZRDQ Performance</a:t>
                      </a: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ABI-L1b-PLPT-004</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VNIR Validation VIIRS</a:t>
                      </a: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ABI-L1b-PLPT-005</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Sonora</a:t>
                      </a: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ABI-L1b-PLPT-006</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RVS</a:t>
                      </a: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ABI-L1b-PLPT-007</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Monitoring</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ABI-L1b-PLPT-008</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AD Converter</a:t>
                      </a: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ABI-L1b-PLPT-009</a:t>
                      </a: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a:solidFill>
                            <a:srgbClr val="000000"/>
                          </a:solidFill>
                          <a:latin typeface="Times New Roman"/>
                        </a:rPr>
                        <a:t>Low Light SNR</a:t>
                      </a: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ABI-L1b-PLPT-010</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Navigation</a:t>
                      </a: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ABI-L1b-PLPT-011</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Registration</a:t>
                      </a: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ABI-L1b-PLPT-012</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Image Stitching</a:t>
                      </a: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DCC</a:t>
                      </a: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ABI-L1b-PLPT-014</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Detector Uniformity Stability NSS</a:t>
                      </a: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ABI-L1b-PLPT-015</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Validation SNO NSS</a:t>
                      </a: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ABI-L1b-PLPT-016</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L2 Validation Support NSS</a:t>
                      </a:r>
                    </a:p>
                  </a:txBody>
                  <a:tcPr marL="7144" marR="7144" marT="7144" marB="0" anchor="ctr"/>
                </a:tc>
                <a:extLst>
                  <a:ext uri="{0D108BD9-81ED-4DB2-BD59-A6C34878D82A}">
                    <a16:rowId xmlns:a16="http://schemas.microsoft.com/office/drawing/2014/main" val="10016"/>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ABI-L1b-PLPT-017</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Lunar NSS</a:t>
                      </a:r>
                    </a:p>
                  </a:txBody>
                  <a:tcPr marL="7144" marR="7144" marT="7144" marB="0" anchor="ctr"/>
                </a:tc>
                <a:extLst>
                  <a:ext uri="{0D108BD9-81ED-4DB2-BD59-A6C34878D82A}">
                    <a16:rowId xmlns:a16="http://schemas.microsoft.com/office/drawing/2014/main" val="10017"/>
                  </a:ext>
                </a:extLst>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ABI-L1b-PLPT-018</a:t>
                      </a:r>
                    </a:p>
                  </a:txBody>
                  <a:tcPr marL="7144" marR="7144" marT="7144" marB="0" anchor="ct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Detector Uniformity Investigation</a:t>
                      </a:r>
                    </a:p>
                  </a:txBody>
                  <a:tcPr marL="7144" marR="7144" marT="7144" marB="0" anchor="ctr"/>
                </a:tc>
                <a:extLst>
                  <a:ext uri="{0D108BD9-81ED-4DB2-BD59-A6C34878D82A}">
                    <a16:rowId xmlns:a16="http://schemas.microsoft.com/office/drawing/2014/main" val="10018"/>
                  </a:ext>
                </a:extLst>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ABI-L1b-PLPT-019</a:t>
                      </a:r>
                    </a:p>
                  </a:txBody>
                  <a:tcPr marL="7144" marR="7144" marT="7144" marB="0" anchor="ct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Initial Solar Calibration</a:t>
                      </a:r>
                    </a:p>
                  </a:txBody>
                  <a:tcPr marL="7144" marR="7144" marT="7144" marB="0" anchor="ctr"/>
                </a:tc>
                <a:extLst>
                  <a:ext uri="{0D108BD9-81ED-4DB2-BD59-A6C34878D82A}">
                    <a16:rowId xmlns:a16="http://schemas.microsoft.com/office/drawing/2014/main" val="10019"/>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ABI-L1b-PLPT-020</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IR Spatial Uniformity</a:t>
                      </a:r>
                    </a:p>
                  </a:txBody>
                  <a:tcPr marL="7144" marR="7144" marT="7144" marB="0" anchor="ctr"/>
                </a:tc>
                <a:extLst>
                  <a:ext uri="{0D108BD9-81ED-4DB2-BD59-A6C34878D82A}">
                    <a16:rowId xmlns:a16="http://schemas.microsoft.com/office/drawing/2014/main" val="10020"/>
                  </a:ext>
                </a:extLst>
              </a:tr>
            </a:tbl>
          </a:graphicData>
        </a:graphic>
      </p:graphicFrame>
      <p:sp>
        <p:nvSpPr>
          <p:cNvPr id="3" name="Date Placeholder 2"/>
          <p:cNvSpPr>
            <a:spLocks noGrp="1"/>
          </p:cNvSpPr>
          <p:nvPr>
            <p:ph type="dt" sz="half" idx="10"/>
          </p:nvPr>
        </p:nvSpPr>
        <p:spPr/>
        <p:txBody>
          <a:bodyPr/>
          <a:lstStyle/>
          <a:p>
            <a:r>
              <a:rPr lang="en-US" altLang="en-US" smtClean="0"/>
              <a:t>2018-10-18, College Park, MD</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3199182479"/>
              </p:ext>
            </p:extLst>
          </p:nvPr>
        </p:nvGraphicFramePr>
        <p:xfrm>
          <a:off x="4800146" y="1709946"/>
          <a:ext cx="3703320" cy="3349271"/>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9">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ABI-L1b-PLPT-021</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SRF Verification</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OOB Response</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Polarization</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ABI-L1b-PLPT-024</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Cal-to-Cal</a:t>
                      </a:r>
                      <a:r>
                        <a:rPr lang="en-US" sz="1100" b="0" i="0" u="none" strike="noStrike" baseline="0" dirty="0" smtClean="0">
                          <a:solidFill>
                            <a:schemeClr val="tx1"/>
                          </a:solidFill>
                          <a:latin typeface="Times New Roman"/>
                        </a:rPr>
                        <a:t> Repeatability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ABI-L1b-PLPT-025</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Linearity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ABI-L1b-PLPT-026</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Ghosting</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ABI-L1b-PLPT-027</a:t>
                      </a:r>
                      <a:endParaRPr lang="en-US" sz="1100" b="1"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Field Campaign – Aircraft</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ABI-L1b-PLPT-028</a:t>
                      </a:r>
                      <a:endParaRPr lang="en-US" sz="1100" b="1"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Field Campaign – Surface</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ABI-L1b-PLPT-029</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Rayleigh</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ABI-L1b-PLPT-030</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Uyuni</a:t>
                      </a:r>
                      <a:endParaRPr lang="en-US" sz="1100" b="0" i="1" u="none" strike="noStrike" dirty="0" smtClean="0">
                        <a:solidFill>
                          <a:schemeClr val="tx1"/>
                        </a:solidFill>
                        <a:latin typeface="Times New Roman"/>
                      </a:endParaRP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0" i="1" u="none" strike="noStrike" dirty="0" smtClean="0">
                          <a:solidFill>
                            <a:srgbClr val="000000"/>
                          </a:solidFill>
                          <a:latin typeface="Times New Roman"/>
                        </a:rPr>
                        <a:t>ABI-L1b-PLPT-031</a:t>
                      </a:r>
                      <a:endParaRPr lang="en-US" sz="1100" b="0" i="1"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BDS</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VNIR SNR &amp; Dynamic Range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IR Cal Stability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ABI-L1b-PLPT-034</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MTF</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ABI-L1b-PLPT-035</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Coherent Noise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ABI-L1b-PLPT-036</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IR SNR &amp; Dynamic Range</a:t>
                      </a:r>
                    </a:p>
                  </a:txBody>
                  <a:tcPr marL="7144" marR="7144" marT="7144" marB="0" anchor="ctr"/>
                </a:tc>
                <a:extLst>
                  <a:ext uri="{0D108BD9-81ED-4DB2-BD59-A6C34878D82A}">
                    <a16:rowId xmlns:a16="http://schemas.microsoft.com/office/drawing/2014/main" val="10016"/>
                  </a:ext>
                </a:extLst>
              </a:tr>
            </a:tbl>
          </a:graphicData>
        </a:graphic>
      </p:graphicFrame>
      <p:sp>
        <p:nvSpPr>
          <p:cNvPr id="7" name="TextBox 6"/>
          <p:cNvSpPr txBox="1"/>
          <p:nvPr/>
        </p:nvSpPr>
        <p:spPr>
          <a:xfrm>
            <a:off x="4786746" y="5178430"/>
            <a:ext cx="3704582"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Critical tests are in bold</a:t>
            </a:r>
            <a:r>
              <a:rPr lang="en-US" dirty="0" smtClean="0">
                <a:latin typeface="Times New Roman" panose="02020603050405020304" pitchFamily="18" charset="0"/>
                <a:cs typeface="Times New Roman" panose="02020603050405020304" pitchFamily="18" charset="0"/>
              </a:rPr>
              <a:t>.</a:t>
            </a:r>
          </a:p>
          <a:p>
            <a:r>
              <a:rPr lang="en-US" i="1" dirty="0" smtClean="0">
                <a:latin typeface="Times New Roman" panose="02020603050405020304" pitchFamily="18" charset="0"/>
                <a:cs typeface="Times New Roman" panose="02020603050405020304" pitchFamily="18" charset="0"/>
              </a:rPr>
              <a:t>Experimental tests are in italic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8" name="Footer Placeholder 7"/>
          <p:cNvSpPr>
            <a:spLocks noGrp="1"/>
          </p:cNvSpPr>
          <p:nvPr>
            <p:ph type="ftr" sz="quarter" idx="11"/>
          </p:nvPr>
        </p:nvSpPr>
        <p:spPr/>
        <p:txBody>
          <a:bodyPr/>
          <a:lstStyle/>
          <a:p>
            <a:r>
              <a:rPr lang="en-US" smtClean="0"/>
              <a:t>GOES-R ABI Cal Val</a:t>
            </a:r>
            <a:endParaRPr lang="en-US" dirty="0"/>
          </a:p>
        </p:txBody>
      </p:sp>
      <p:sp>
        <p:nvSpPr>
          <p:cNvPr id="9" name="Oval 8"/>
          <p:cNvSpPr/>
          <p:nvPr/>
        </p:nvSpPr>
        <p:spPr>
          <a:xfrm>
            <a:off x="6172200" y="2971800"/>
            <a:ext cx="21717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962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 </a:t>
            </a:r>
            <a:r>
              <a:rPr lang="en-US" sz="4000" b="1" dirty="0" smtClean="0"/>
              <a:t>Captured </a:t>
            </a:r>
            <a:r>
              <a:rPr lang="en-US" sz="4000" b="1" dirty="0" smtClean="0"/>
              <a:t>in </a:t>
            </a:r>
            <a:r>
              <a:rPr lang="en-US" sz="4000" b="1" dirty="0" smtClean="0"/>
              <a:t>RIMP</a:t>
            </a:r>
            <a:endParaRPr lang="en-US" sz="4000" b="1" dirty="0"/>
          </a:p>
        </p:txBody>
      </p:sp>
      <p:sp>
        <p:nvSpPr>
          <p:cNvPr id="3" name="Content Placeholder 2"/>
          <p:cNvSpPr>
            <a:spLocks noGrp="1"/>
          </p:cNvSpPr>
          <p:nvPr>
            <p:ph idx="1"/>
          </p:nvPr>
        </p:nvSpPr>
        <p:spPr>
          <a:xfrm>
            <a:off x="1905000" y="1392100"/>
            <a:ext cx="7060738" cy="4764860"/>
          </a:xfrm>
        </p:spPr>
        <p:txBody>
          <a:bodyPr>
            <a:normAutofit fontScale="92500" lnSpcReduction="10000"/>
          </a:bodyPr>
          <a:lstStyle/>
          <a:p>
            <a:r>
              <a:rPr lang="en-US" dirty="0" smtClean="0"/>
              <a:t>Planning</a:t>
            </a:r>
          </a:p>
          <a:p>
            <a:pPr lvl="1"/>
            <a:r>
              <a:rPr lang="en-US" dirty="0" smtClean="0"/>
              <a:t>Readiness, Implementation, and Management </a:t>
            </a:r>
            <a:r>
              <a:rPr lang="en-US" dirty="0" smtClean="0"/>
              <a:t>Plan</a:t>
            </a:r>
            <a:endParaRPr lang="en-US" dirty="0" smtClean="0"/>
          </a:p>
          <a:p>
            <a:r>
              <a:rPr lang="en-US" dirty="0" smtClean="0"/>
              <a:t>Execution</a:t>
            </a:r>
          </a:p>
          <a:p>
            <a:pPr lvl="1"/>
            <a:r>
              <a:rPr lang="en-US" dirty="0" smtClean="0"/>
              <a:t>Post-Launch Tests (PLT) – </a:t>
            </a:r>
            <a:r>
              <a:rPr lang="en-US" dirty="0" smtClean="0"/>
              <a:t>Beta</a:t>
            </a:r>
            <a:endParaRPr lang="en-US" dirty="0"/>
          </a:p>
          <a:p>
            <a:pPr lvl="2"/>
            <a:r>
              <a:rPr lang="en-US" dirty="0" smtClean="0"/>
              <a:t>Verification of instrument for required functionalities</a:t>
            </a:r>
          </a:p>
          <a:p>
            <a:pPr lvl="2"/>
            <a:r>
              <a:rPr lang="en-US" dirty="0" smtClean="0"/>
              <a:t>Planned adjustments</a:t>
            </a:r>
          </a:p>
          <a:p>
            <a:pPr lvl="2"/>
            <a:r>
              <a:rPr lang="en-US" dirty="0" smtClean="0">
                <a:solidFill>
                  <a:srgbClr val="0000FF"/>
                </a:solidFill>
              </a:rPr>
              <a:t>Flight-Ground Integration</a:t>
            </a:r>
          </a:p>
          <a:p>
            <a:pPr lvl="1"/>
            <a:r>
              <a:rPr lang="en-US" dirty="0" smtClean="0"/>
              <a:t>Post-Launch Product Tests (PLPT) – </a:t>
            </a:r>
            <a:r>
              <a:rPr lang="en-US" dirty="0" smtClean="0"/>
              <a:t>Provisional</a:t>
            </a:r>
            <a:endParaRPr lang="en-US" dirty="0"/>
          </a:p>
          <a:p>
            <a:pPr lvl="2"/>
            <a:r>
              <a:rPr lang="en-US" dirty="0" smtClean="0"/>
              <a:t>Validation of products for intended applications</a:t>
            </a:r>
            <a:endParaRPr lang="en-US" dirty="0"/>
          </a:p>
          <a:p>
            <a:pPr lvl="2"/>
            <a:r>
              <a:rPr lang="en-US" dirty="0" smtClean="0">
                <a:solidFill>
                  <a:srgbClr val="0000FF"/>
                </a:solidFill>
              </a:rPr>
              <a:t>Program-User Integration</a:t>
            </a:r>
          </a:p>
          <a:p>
            <a:pPr lvl="1"/>
            <a:r>
              <a:rPr lang="en-US" dirty="0" smtClean="0"/>
              <a:t>Extended Validation (XV) – Full </a:t>
            </a:r>
            <a:r>
              <a:rPr lang="en-US" dirty="0" smtClean="0"/>
              <a:t>Validation</a:t>
            </a:r>
            <a:endParaRPr lang="en-US" dirty="0"/>
          </a:p>
          <a:p>
            <a:pPr lvl="2"/>
            <a:r>
              <a:rPr lang="en-US" dirty="0" smtClean="0"/>
              <a:t>Comprehensive</a:t>
            </a:r>
            <a:r>
              <a:rPr lang="en-US" dirty="0"/>
              <a:t> </a:t>
            </a:r>
            <a:r>
              <a:rPr lang="en-US" dirty="0" smtClean="0"/>
              <a:t>evaluation of operation in intended environment</a:t>
            </a:r>
          </a:p>
          <a:p>
            <a:pPr lvl="2"/>
            <a:r>
              <a:rPr lang="en-US" dirty="0" smtClean="0">
                <a:solidFill>
                  <a:srgbClr val="0000FF"/>
                </a:solidFill>
              </a:rPr>
              <a:t>Phase into normal operation</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13</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2857500"/>
            <a:ext cx="2308904" cy="2987993"/>
          </a:xfrm>
          <a:prstGeom prst="rect">
            <a:avLst/>
          </a:prstGeom>
        </p:spPr>
      </p:pic>
    </p:spTree>
    <p:extLst>
      <p:ext uri="{BB962C8B-B14F-4D97-AF65-F5344CB8AC3E}">
        <p14:creationId xmlns:p14="http://schemas.microsoft.com/office/powerpoint/2010/main" val="3877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VNIR Noise</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14</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77318211"/>
              </p:ext>
            </p:extLst>
          </p:nvPr>
        </p:nvGraphicFramePr>
        <p:xfrm>
          <a:off x="628650" y="1371600"/>
          <a:ext cx="7886700" cy="4805363"/>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p:cNvCxnSpPr/>
          <p:nvPr/>
        </p:nvCxnSpPr>
        <p:spPr>
          <a:xfrm flipV="1">
            <a:off x="2552700" y="5676900"/>
            <a:ext cx="0" cy="500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19400" y="5676900"/>
            <a:ext cx="0" cy="500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02624" y="1905000"/>
            <a:ext cx="4479176"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Meet the requirement with large margin.</a:t>
            </a:r>
          </a:p>
          <a:p>
            <a:pPr marL="285750" indent="-285750">
              <a:buFont typeface="Arial" panose="020B0604020202020204" pitchFamily="34" charset="0"/>
              <a:buChar char="•"/>
            </a:pPr>
            <a:r>
              <a:rPr lang="en-US" dirty="0" smtClean="0"/>
              <a:t>Mean has been stable.</a:t>
            </a:r>
          </a:p>
          <a:p>
            <a:pPr marL="285750" indent="-285750">
              <a:buFont typeface="Arial" panose="020B0604020202020204" pitchFamily="34" charset="0"/>
              <a:buChar char="•"/>
            </a:pPr>
            <a:r>
              <a:rPr lang="en-US" dirty="0" smtClean="0"/>
              <a:t>064 Band is challenging.</a:t>
            </a:r>
            <a:endParaRPr lang="en-US" dirty="0"/>
          </a:p>
        </p:txBody>
      </p:sp>
    </p:spTree>
    <p:extLst>
      <p:ext uri="{BB962C8B-B14F-4D97-AF65-F5344CB8AC3E}">
        <p14:creationId xmlns:p14="http://schemas.microsoft.com/office/powerpoint/2010/main" val="9230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VNIR Noise </a:t>
            </a:r>
            <a:r>
              <a:rPr lang="en-US" dirty="0" smtClean="0"/>
              <a:t>Stability</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257300"/>
            <a:ext cx="8229602" cy="5206954"/>
          </a:xfrm>
          <a:prstGeom prst="rect">
            <a:avLst/>
          </a:prstGeom>
        </p:spPr>
      </p:pic>
    </p:spTree>
    <p:extLst>
      <p:ext uri="{BB962C8B-B14F-4D97-AF65-F5344CB8AC3E}">
        <p14:creationId xmlns:p14="http://schemas.microsoft.com/office/powerpoint/2010/main" val="1266357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92556"/>
            <a:ext cx="8229601" cy="685801"/>
          </a:xfrm>
        </p:spPr>
        <p:txBody>
          <a:bodyPr>
            <a:noAutofit/>
          </a:bodyPr>
          <a:lstStyle/>
          <a:p>
            <a:r>
              <a:rPr lang="en-US" sz="4000" dirty="0" smtClean="0"/>
              <a:t>IR </a:t>
            </a:r>
            <a:r>
              <a:rPr lang="en-US" sz="4000" dirty="0"/>
              <a:t>Noise</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16</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10149108"/>
              </p:ext>
            </p:extLst>
          </p:nvPr>
        </p:nvGraphicFramePr>
        <p:xfrm>
          <a:off x="457200" y="1371600"/>
          <a:ext cx="8229600" cy="4805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8821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OES-16 ABI - IPM Operational Calibration Statistics - IR - Blackbody NEÎT - Channel Min, Max &amp; Mean - Band 7 (3.9 um) - 05-29-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75210"/>
            <a:ext cx="5486400" cy="5454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IR Noise </a:t>
            </a:r>
            <a:r>
              <a:rPr lang="en-US" dirty="0" smtClean="0"/>
              <a:t>Stability</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17</a:t>
            </a:fld>
            <a:endParaRPr lang="en-US" dirty="0"/>
          </a:p>
        </p:txBody>
      </p:sp>
      <p:cxnSp>
        <p:nvCxnSpPr>
          <p:cNvPr id="7" name="Straight Connector 6"/>
          <p:cNvCxnSpPr/>
          <p:nvPr/>
        </p:nvCxnSpPr>
        <p:spPr>
          <a:xfrm>
            <a:off x="2362200" y="4419600"/>
            <a:ext cx="464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62200" y="5638800"/>
            <a:ext cx="464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277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VNIR Accuracy</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18</a:t>
            </a:fld>
            <a:endParaRPr lang="en-US" dirty="0"/>
          </a:p>
        </p:txBody>
      </p:sp>
      <p:sp>
        <p:nvSpPr>
          <p:cNvPr id="14" name="Content Placeholder 13"/>
          <p:cNvSpPr>
            <a:spLocks noGrp="1"/>
          </p:cNvSpPr>
          <p:nvPr>
            <p:ph idx="1"/>
          </p:nvPr>
        </p:nvSpPr>
        <p:spPr/>
        <p:txBody>
          <a:bodyPr/>
          <a:lstStyle/>
          <a:p>
            <a:pPr marL="0" indent="0">
              <a:buNone/>
            </a:pPr>
            <a:endParaRPr lang="en-US" dirty="0"/>
          </a:p>
        </p:txBody>
      </p:sp>
      <p:graphicFrame>
        <p:nvGraphicFramePr>
          <p:cNvPr id="15" name="Chart 14"/>
          <p:cNvGraphicFramePr>
            <a:graphicFrameLocks/>
          </p:cNvGraphicFramePr>
          <p:nvPr>
            <p:extLst>
              <p:ext uri="{D42A27DB-BD31-4B8C-83A1-F6EECF244321}">
                <p14:modId xmlns:p14="http://schemas.microsoft.com/office/powerpoint/2010/main" val="915855214"/>
              </p:ext>
            </p:extLst>
          </p:nvPr>
        </p:nvGraphicFramePr>
        <p:xfrm>
          <a:off x="457199" y="1819274"/>
          <a:ext cx="7365207" cy="4357689"/>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4457700" y="3390900"/>
            <a:ext cx="9906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400300" y="3159918"/>
            <a:ext cx="9906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23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OES-16 ABI - Inter- and Vicarious Calibration  - GEO-LEO Reflectance Ratio - VIIRS to ABI - Bands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75" y="1164026"/>
            <a:ext cx="7331825" cy="54653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VNIR Accuracy Stability</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19</a:t>
            </a:fld>
            <a:endParaRPr lang="en-US" dirty="0"/>
          </a:p>
        </p:txBody>
      </p:sp>
      <p:sp>
        <p:nvSpPr>
          <p:cNvPr id="7" name="TextBox 6"/>
          <p:cNvSpPr txBox="1"/>
          <p:nvPr/>
        </p:nvSpPr>
        <p:spPr>
          <a:xfrm>
            <a:off x="457199" y="6035936"/>
            <a:ext cx="8229601" cy="369332"/>
          </a:xfrm>
          <a:prstGeom prst="rect">
            <a:avLst/>
          </a:prstGeom>
          <a:noFill/>
        </p:spPr>
        <p:txBody>
          <a:bodyPr wrap="square" rtlCol="0">
            <a:spAutoFit/>
          </a:bodyPr>
          <a:lstStyle/>
          <a:p>
            <a:pPr algn="ctr"/>
            <a:r>
              <a:rPr lang="en-US" dirty="0" smtClean="0"/>
              <a:t>Outliers are </a:t>
            </a:r>
            <a:r>
              <a:rPr lang="en-US" dirty="0" smtClean="0"/>
              <a:t>due to GS, </a:t>
            </a:r>
            <a:r>
              <a:rPr lang="en-US" dirty="0" smtClean="0"/>
              <a:t>e.g. the </a:t>
            </a:r>
            <a:r>
              <a:rPr lang="en-US" dirty="0" smtClean="0"/>
              <a:t>1.61</a:t>
            </a:r>
            <a:r>
              <a:rPr lang="el-GR" dirty="0" smtClean="0">
                <a:latin typeface="Times New Roman" panose="02020603050405020304" pitchFamily="18" charset="0"/>
                <a:cs typeface="Times New Roman" panose="02020603050405020304" pitchFamily="18" charset="0"/>
              </a:rPr>
              <a:t>μ</a:t>
            </a:r>
            <a:r>
              <a:rPr lang="en-US" dirty="0" smtClean="0">
                <a:latin typeface="Times New Roman" panose="02020603050405020304" pitchFamily="18" charset="0"/>
                <a:cs typeface="Times New Roman" panose="02020603050405020304" pitchFamily="18" charset="0"/>
              </a:rPr>
              <a:t>m </a:t>
            </a:r>
            <a:r>
              <a:rPr lang="en-US" dirty="0" smtClean="0">
                <a:latin typeface="Times New Roman" panose="02020603050405020304" pitchFamily="18" charset="0"/>
                <a:cs typeface="Times New Roman" panose="02020603050405020304" pitchFamily="18" charset="0"/>
              </a:rPr>
              <a:t>before </a:t>
            </a:r>
            <a:r>
              <a:rPr lang="en-US" dirty="0" smtClean="0">
                <a:latin typeface="Times New Roman" panose="02020603050405020304" pitchFamily="18" charset="0"/>
                <a:cs typeface="Times New Roman" panose="02020603050405020304" pitchFamily="18" charset="0"/>
              </a:rPr>
              <a:t>Feb. 2018.</a:t>
            </a:r>
            <a:endParaRPr lang="en-US" dirty="0"/>
          </a:p>
        </p:txBody>
      </p:sp>
    </p:spTree>
    <p:extLst>
      <p:ext uri="{BB962C8B-B14F-4D97-AF65-F5344CB8AC3E}">
        <p14:creationId xmlns:p14="http://schemas.microsoft.com/office/powerpoint/2010/main" val="16875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Acknowledgements</a:t>
            </a:r>
            <a:endParaRPr lang="en-US" b="1" dirty="0"/>
          </a:p>
        </p:txBody>
      </p:sp>
      <p:sp>
        <p:nvSpPr>
          <p:cNvPr id="3" name="Content Placeholder 2"/>
          <p:cNvSpPr>
            <a:spLocks noGrp="1"/>
          </p:cNvSpPr>
          <p:nvPr>
            <p:ph idx="1"/>
          </p:nvPr>
        </p:nvSpPr>
        <p:spPr>
          <a:xfrm>
            <a:off x="457200" y="1371600"/>
            <a:ext cx="8229600" cy="4914900"/>
          </a:xfrm>
        </p:spPr>
        <p:txBody>
          <a:bodyPr>
            <a:normAutofit fontScale="92500" lnSpcReduction="10000"/>
          </a:bodyPr>
          <a:lstStyle/>
          <a:p>
            <a:r>
              <a:rPr lang="en-US" sz="2400" dirty="0" smtClean="0"/>
              <a:t>Current CWG members</a:t>
            </a:r>
            <a:r>
              <a:rPr lang="en-US" sz="2400" dirty="0"/>
              <a:t>: </a:t>
            </a:r>
            <a:r>
              <a:rPr lang="en-US" sz="2400" dirty="0" smtClean="0"/>
              <a:t>F. Yu, V</a:t>
            </a:r>
            <a:r>
              <a:rPr lang="en-US" sz="2400" dirty="0"/>
              <a:t>. </a:t>
            </a:r>
            <a:r>
              <a:rPr lang="en-US" sz="2400" dirty="0" err="1" smtClean="0"/>
              <a:t>Kondratovich</a:t>
            </a:r>
            <a:r>
              <a:rPr lang="en-US" sz="2400" dirty="0" smtClean="0"/>
              <a:t>, H. </a:t>
            </a:r>
            <a:r>
              <a:rPr lang="en-US" sz="2400" dirty="0" err="1" smtClean="0"/>
              <a:t>Yoo</a:t>
            </a:r>
            <a:r>
              <a:rPr lang="en-US" sz="2400" dirty="0" smtClean="0"/>
              <a:t>, H. Qian, Z. Wang</a:t>
            </a:r>
            <a:r>
              <a:rPr lang="en-US" sz="2400" dirty="0"/>
              <a:t>, </a:t>
            </a:r>
            <a:r>
              <a:rPr lang="en-US" sz="2400" dirty="0" smtClean="0"/>
              <a:t>and S. </a:t>
            </a:r>
            <a:r>
              <a:rPr lang="en-US" sz="2400" dirty="0" err="1" smtClean="0"/>
              <a:t>Guo</a:t>
            </a:r>
            <a:r>
              <a:rPr lang="en-US" sz="2400" dirty="0" smtClean="0"/>
              <a:t>.</a:t>
            </a:r>
          </a:p>
          <a:p>
            <a:r>
              <a:rPr lang="en-US" sz="2400" dirty="0" smtClean="0"/>
              <a:t>Former CWG members: C. Cao, F. </a:t>
            </a:r>
            <a:r>
              <a:rPr lang="en-US" sz="2400" dirty="0" err="1" smtClean="0"/>
              <a:t>Padula</a:t>
            </a:r>
            <a:r>
              <a:rPr lang="en-US" sz="2400" dirty="0" smtClean="0"/>
              <a:t>, A. Pearlman, D. </a:t>
            </a:r>
            <a:r>
              <a:rPr lang="en-US" sz="2400" dirty="0" err="1" smtClean="0"/>
              <a:t>Pogorzara</a:t>
            </a:r>
            <a:r>
              <a:rPr lang="en-US" sz="2400" dirty="0" smtClean="0"/>
              <a:t>, R. </a:t>
            </a:r>
            <a:r>
              <a:rPr lang="en-US" sz="2400" dirty="0" err="1" smtClean="0"/>
              <a:t>Datla</a:t>
            </a:r>
            <a:r>
              <a:rPr lang="en-US" sz="2400" dirty="0" smtClean="0"/>
              <a:t>, X. Shao, M. </a:t>
            </a:r>
            <a:r>
              <a:rPr lang="en-US" sz="2400" dirty="0" err="1" smtClean="0"/>
              <a:t>Grotenhuis</a:t>
            </a:r>
            <a:r>
              <a:rPr lang="en-US" sz="2400" dirty="0" smtClean="0"/>
              <a:t>, M. Chu, B. </a:t>
            </a:r>
            <a:r>
              <a:rPr lang="en-US" sz="2400" dirty="0" err="1" smtClean="0"/>
              <a:t>Efremova</a:t>
            </a:r>
            <a:r>
              <a:rPr lang="en-US" sz="2400" dirty="0" smtClean="0"/>
              <a:t>, R. </a:t>
            </a:r>
            <a:r>
              <a:rPr lang="en-US" sz="2400" dirty="0" err="1" smtClean="0"/>
              <a:t>Iacovazzi</a:t>
            </a:r>
            <a:r>
              <a:rPr lang="en-US" sz="2400" dirty="0" smtClean="0"/>
              <a:t>, L. Zhu, J. Choi, and R. Mirza-</a:t>
            </a:r>
            <a:r>
              <a:rPr lang="en-US" sz="2400" dirty="0" err="1" smtClean="0"/>
              <a:t>Saliq</a:t>
            </a:r>
            <a:r>
              <a:rPr lang="en-US" sz="2400" dirty="0" smtClean="0"/>
              <a:t>.</a:t>
            </a:r>
          </a:p>
          <a:p>
            <a:r>
              <a:rPr lang="en-US" sz="2400" dirty="0" smtClean="0"/>
              <a:t>External members: T. </a:t>
            </a:r>
            <a:r>
              <a:rPr lang="en-US" sz="2400" dirty="0" err="1" smtClean="0"/>
              <a:t>Schmit</a:t>
            </a:r>
            <a:r>
              <a:rPr lang="en-US" sz="2400" dirty="0" smtClean="0"/>
              <a:t>, M. </a:t>
            </a:r>
            <a:r>
              <a:rPr lang="en-US" sz="2400" dirty="0" err="1" smtClean="0"/>
              <a:t>Gunshor</a:t>
            </a:r>
            <a:r>
              <a:rPr lang="en-US" sz="2400" dirty="0" smtClean="0"/>
              <a:t>, D. Lindsey, M. Coakley, K. Mitchell.</a:t>
            </a:r>
          </a:p>
          <a:p>
            <a:r>
              <a:rPr lang="en-US" sz="2400" dirty="0" smtClean="0"/>
              <a:t>Colleagues at Harris: J. Van </a:t>
            </a:r>
            <a:r>
              <a:rPr lang="en-US" sz="2400" dirty="0" err="1" smtClean="0"/>
              <a:t>Naarden</a:t>
            </a:r>
            <a:r>
              <a:rPr lang="en-US" sz="2400" dirty="0" smtClean="0"/>
              <a:t>, D. Gall, L. </a:t>
            </a:r>
            <a:r>
              <a:rPr lang="en-US" sz="2400" dirty="0" err="1" smtClean="0"/>
              <a:t>Roop</a:t>
            </a:r>
            <a:r>
              <a:rPr lang="en-US" sz="2400" dirty="0" smtClean="0"/>
              <a:t>, W. </a:t>
            </a:r>
            <a:r>
              <a:rPr lang="en-US" sz="2400" dirty="0" err="1" smtClean="0"/>
              <a:t>Harting</a:t>
            </a:r>
            <a:r>
              <a:rPr lang="en-US" sz="2400" dirty="0" smtClean="0"/>
              <a:t>, M. Wilson.</a:t>
            </a:r>
          </a:p>
          <a:p>
            <a:r>
              <a:rPr lang="en-US" sz="2400" dirty="0" smtClean="0"/>
              <a:t>Colleagues with GOES-R Program: C. Rollins, A. </a:t>
            </a:r>
            <a:r>
              <a:rPr lang="en-US" sz="2400" dirty="0" err="1" smtClean="0"/>
              <a:t>Reth</a:t>
            </a:r>
            <a:r>
              <a:rPr lang="en-US" sz="2400" dirty="0" smtClean="0"/>
              <a:t>, J. Fulbright, E. Kline, W. </a:t>
            </a:r>
            <a:r>
              <a:rPr lang="en-US" sz="2400" dirty="0" err="1" smtClean="0"/>
              <a:t>Labair</a:t>
            </a:r>
            <a:r>
              <a:rPr lang="en-US" sz="2400" dirty="0" smtClean="0"/>
              <a:t>, J. </a:t>
            </a:r>
            <a:r>
              <a:rPr lang="en-US" sz="2400" dirty="0" err="1" smtClean="0"/>
              <a:t>Kronewetter</a:t>
            </a:r>
            <a:r>
              <a:rPr lang="en-US" sz="2400" dirty="0" smtClean="0"/>
              <a:t>, M. Seybold, E. Grigsby, S. Goodman, C</a:t>
            </a:r>
            <a:r>
              <a:rPr lang="en-US" sz="2400" dirty="0"/>
              <a:t>. Keeler, </a:t>
            </a:r>
            <a:r>
              <a:rPr lang="en-US" sz="2400" dirty="0" smtClean="0"/>
              <a:t>A. </a:t>
            </a:r>
            <a:r>
              <a:rPr lang="en-US" sz="2400" dirty="0" err="1" smtClean="0"/>
              <a:t>Krimchansky</a:t>
            </a:r>
            <a:r>
              <a:rPr lang="en-US" sz="2400" dirty="0" smtClean="0"/>
              <a:t>.</a:t>
            </a:r>
          </a:p>
          <a:p>
            <a:r>
              <a:rPr lang="en-US" sz="2400" dirty="0" smtClean="0"/>
              <a:t>Colleagues in STAR: J. Daniels, AWG leads, L. Brown, S. </a:t>
            </a:r>
            <a:r>
              <a:rPr lang="en-US" sz="2400" dirty="0" err="1" smtClean="0"/>
              <a:t>Kalluri</a:t>
            </a:r>
            <a:r>
              <a:rPr lang="en-US" sz="2400" dirty="0" smtClean="0"/>
              <a:t>, Front office.</a:t>
            </a:r>
          </a:p>
          <a:p>
            <a:r>
              <a:rPr lang="en-US" sz="2400" dirty="0" smtClean="0"/>
              <a:t>And many more.</a:t>
            </a:r>
            <a:endParaRPr lang="en-US" sz="2400"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a:t>
            </a:fld>
            <a:endParaRPr lang="en-US" dirty="0"/>
          </a:p>
        </p:txBody>
      </p:sp>
    </p:spTree>
    <p:extLst>
      <p:ext uri="{BB962C8B-B14F-4D97-AF65-F5344CB8AC3E}">
        <p14:creationId xmlns:p14="http://schemas.microsoft.com/office/powerpoint/2010/main" val="2675543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815560842"/>
              </p:ext>
            </p:extLst>
          </p:nvPr>
        </p:nvGraphicFramePr>
        <p:xfrm>
          <a:off x="457200" y="1371600"/>
          <a:ext cx="8229600" cy="480536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smtClean="0"/>
              <a:t>IR Accuracy</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20</a:t>
            </a:fld>
            <a:endParaRPr lang="en-US" dirty="0"/>
          </a:p>
        </p:txBody>
      </p:sp>
    </p:spTree>
    <p:extLst>
      <p:ext uri="{BB962C8B-B14F-4D97-AF65-F5344CB8AC3E}">
        <p14:creationId xmlns:p14="http://schemas.microsoft.com/office/powerpoint/2010/main" val="3864775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rot="16200000">
            <a:off x="-1857376" y="3315236"/>
            <a:ext cx="4991101" cy="685801"/>
          </a:xfrm>
        </p:spPr>
        <p:txBody>
          <a:bodyPr>
            <a:normAutofit fontScale="90000"/>
          </a:bodyPr>
          <a:lstStyle/>
          <a:p>
            <a:r>
              <a:rPr lang="en-US" dirty="0" smtClean="0"/>
              <a:t>IR Accuracy Stability</a:t>
            </a:r>
            <a:endParaRPr lang="en-US" dirty="0"/>
          </a:p>
        </p:txBody>
      </p:sp>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14" name="Slide Number Placeholder 13"/>
          <p:cNvSpPr>
            <a:spLocks noGrp="1"/>
          </p:cNvSpPr>
          <p:nvPr>
            <p:ph type="sldNum" sz="quarter" idx="12"/>
          </p:nvPr>
        </p:nvSpPr>
        <p:spPr/>
        <p:txBody>
          <a:bodyPr/>
          <a:lstStyle/>
          <a:p>
            <a:fld id="{F4187418-5481-4E5B-A2F4-9A93734A0716}" type="slidenum">
              <a:rPr lang="en-US" smtClean="0"/>
              <a:t>21</a:t>
            </a:fld>
            <a:endParaRPr lang="en-US" dirty="0"/>
          </a:p>
        </p:txBody>
      </p:sp>
      <p:pic>
        <p:nvPicPr>
          <p:cNvPr id="16" name="Content Placeholder 4"/>
          <p:cNvPicPr/>
          <p:nvPr/>
        </p:nvPicPr>
        <p:blipFill>
          <a:blip r:embed="rId2">
            <a:extLst>
              <a:ext uri="{28A0092B-C50C-407E-A947-70E740481C1C}">
                <a14:useLocalDpi xmlns:a14="http://schemas.microsoft.com/office/drawing/2010/main" val="0"/>
              </a:ext>
            </a:extLst>
          </a:blip>
          <a:stretch>
            <a:fillRect/>
          </a:stretch>
        </p:blipFill>
        <p:spPr>
          <a:xfrm>
            <a:off x="876300" y="76200"/>
            <a:ext cx="7810500" cy="6645276"/>
          </a:xfrm>
          <a:prstGeom prst="rect">
            <a:avLst/>
          </a:prstGeom>
        </p:spPr>
      </p:pic>
      <p:cxnSp>
        <p:nvCxnSpPr>
          <p:cNvPr id="18" name="Straight Arrow Connector 17"/>
          <p:cNvCxnSpPr/>
          <p:nvPr/>
        </p:nvCxnSpPr>
        <p:spPr>
          <a:xfrm flipV="1">
            <a:off x="6324600" y="3619500"/>
            <a:ext cx="0" cy="76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832600" y="3619500"/>
            <a:ext cx="0" cy="76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8191500" y="3619500"/>
            <a:ext cx="0" cy="76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66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(I)</a:t>
            </a:r>
            <a:endParaRPr lang="en-US" dirty="0"/>
          </a:p>
        </p:txBody>
      </p:sp>
      <p:sp>
        <p:nvSpPr>
          <p:cNvPr id="3" name="Content Placeholder 2"/>
          <p:cNvSpPr>
            <a:spLocks noGrp="1"/>
          </p:cNvSpPr>
          <p:nvPr>
            <p:ph idx="1"/>
          </p:nvPr>
        </p:nvSpPr>
        <p:spPr>
          <a:xfrm>
            <a:off x="457199" y="5278041"/>
            <a:ext cx="3761558" cy="873919"/>
          </a:xfrm>
        </p:spPr>
        <p:txBody>
          <a:bodyPr numCol="1">
            <a:normAutofit fontScale="92500" lnSpcReduction="20000"/>
          </a:bodyPr>
          <a:lstStyle/>
          <a:p>
            <a:pPr marL="0" indent="0">
              <a:buNone/>
            </a:pPr>
            <a:r>
              <a:rPr lang="en-US" sz="2400" dirty="0" smtClean="0"/>
              <a:t>Many did not meet the requirement </a:t>
            </a:r>
            <a:r>
              <a:rPr lang="en-US" sz="2400" dirty="0" smtClean="0"/>
              <a:t>at </a:t>
            </a:r>
            <a:r>
              <a:rPr lang="en-US" sz="2400" dirty="0" smtClean="0"/>
              <a:t>Provisional</a:t>
            </a:r>
          </a:p>
          <a:p>
            <a:pPr lvl="1"/>
            <a:r>
              <a:rPr lang="en-US" sz="1800" dirty="0" smtClean="0"/>
              <a:t>By a lot for some bands.</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22</a:t>
            </a:fld>
            <a:endParaRPr lang="en-US" dirty="0"/>
          </a:p>
        </p:txBody>
      </p:sp>
      <p:graphicFrame>
        <p:nvGraphicFramePr>
          <p:cNvPr id="8" name="Chart 7"/>
          <p:cNvGraphicFramePr>
            <a:graphicFrameLocks/>
          </p:cNvGraphicFramePr>
          <p:nvPr>
            <p:extLst>
              <p:ext uri="{D42A27DB-BD31-4B8C-83A1-F6EECF244321}">
                <p14:modId xmlns:p14="http://schemas.microsoft.com/office/powerpoint/2010/main" val="1636602288"/>
              </p:ext>
            </p:extLst>
          </p:nvPr>
        </p:nvGraphicFramePr>
        <p:xfrm>
          <a:off x="457199" y="1178357"/>
          <a:ext cx="8229601" cy="3850843"/>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2"/>
          <p:cNvSpPr txBox="1">
            <a:spLocks/>
          </p:cNvSpPr>
          <p:nvPr/>
        </p:nvSpPr>
        <p:spPr>
          <a:xfrm>
            <a:off x="4561840" y="5278041"/>
            <a:ext cx="4114800" cy="873919"/>
          </a:xfrm>
          <a:prstGeom prst="rect">
            <a:avLst/>
          </a:prstGeom>
        </p:spPr>
        <p:txBody>
          <a:bodyPr vert="horz" lIns="91440" tIns="45720" rIns="91440" bIns="45720" numCol="1" rtlCol="0">
            <a:normAutofit lnSpcReduction="10000"/>
          </a:bodyPr>
          <a:lstStyle>
            <a:lvl1pPr marL="342900" indent="-3429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Times New Roman" panose="02020603050405020304" pitchFamily="18" charset="0"/>
                <a:ea typeface="+mn-ea"/>
                <a:cs typeface="Times New Roman" panose="02020603050405020304" pitchFamily="18" charset="0"/>
              </a:defRPr>
            </a:lvl1pPr>
            <a:lvl2pPr marL="800100" indent="-3429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Times New Roman" panose="02020603050405020304" pitchFamily="18" charset="0"/>
                <a:ea typeface="+mn-ea"/>
                <a:cs typeface="Times New Roman" panose="02020603050405020304" pitchFamily="18" charset="0"/>
              </a:defRPr>
            </a:lvl2pPr>
            <a:lvl3pPr marL="12573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t>All met </a:t>
            </a:r>
            <a:r>
              <a:rPr lang="en-US" sz="2000" dirty="0"/>
              <a:t>the requirement at </a:t>
            </a:r>
            <a:r>
              <a:rPr lang="en-US" sz="2000" dirty="0" smtClean="0"/>
              <a:t>Full Validation</a:t>
            </a:r>
            <a:endParaRPr lang="en-US" sz="2000" dirty="0"/>
          </a:p>
          <a:p>
            <a:pPr lvl="1">
              <a:buFont typeface="Arial" panose="020B0604020202020204" pitchFamily="34" charset="0"/>
              <a:buChar char="•"/>
            </a:pPr>
            <a:r>
              <a:rPr lang="en-US" sz="1600" dirty="0" smtClean="0"/>
              <a:t>With </a:t>
            </a:r>
            <a:r>
              <a:rPr lang="en-US" sz="1600" dirty="0" smtClean="0"/>
              <a:t>large margin.</a:t>
            </a:r>
            <a:endParaRPr lang="en-US" sz="1600" dirty="0"/>
          </a:p>
        </p:txBody>
      </p:sp>
      <p:cxnSp>
        <p:nvCxnSpPr>
          <p:cNvPr id="11" name="Straight Arrow Connector 10"/>
          <p:cNvCxnSpPr>
            <a:stCxn id="3" idx="0"/>
          </p:cNvCxnSpPr>
          <p:nvPr/>
        </p:nvCxnSpPr>
        <p:spPr>
          <a:xfrm flipV="1">
            <a:off x="2337978" y="4437461"/>
            <a:ext cx="290922" cy="840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0"/>
          </p:cNvCxnSpPr>
          <p:nvPr/>
        </p:nvCxnSpPr>
        <p:spPr>
          <a:xfrm flipV="1">
            <a:off x="2337978" y="4437461"/>
            <a:ext cx="2462622" cy="840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0"/>
          </p:cNvCxnSpPr>
          <p:nvPr/>
        </p:nvCxnSpPr>
        <p:spPr>
          <a:xfrm flipV="1">
            <a:off x="2337978" y="4437461"/>
            <a:ext cx="3567522" cy="840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0"/>
          </p:cNvCxnSpPr>
          <p:nvPr/>
        </p:nvCxnSpPr>
        <p:spPr>
          <a:xfrm flipV="1">
            <a:off x="2337978" y="4437461"/>
            <a:ext cx="5815422" cy="840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0"/>
          </p:cNvCxnSpPr>
          <p:nvPr/>
        </p:nvCxnSpPr>
        <p:spPr>
          <a:xfrm flipH="1" flipV="1">
            <a:off x="1780541" y="4437461"/>
            <a:ext cx="4838699" cy="84058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0"/>
          </p:cNvCxnSpPr>
          <p:nvPr/>
        </p:nvCxnSpPr>
        <p:spPr>
          <a:xfrm flipH="1" flipV="1">
            <a:off x="2857683" y="4474371"/>
            <a:ext cx="3761557" cy="80367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0"/>
          </p:cNvCxnSpPr>
          <p:nvPr/>
        </p:nvCxnSpPr>
        <p:spPr>
          <a:xfrm flipH="1" flipV="1">
            <a:off x="5076191" y="4474371"/>
            <a:ext cx="1543049" cy="80367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0"/>
          </p:cNvCxnSpPr>
          <p:nvPr/>
        </p:nvCxnSpPr>
        <p:spPr>
          <a:xfrm flipH="1" flipV="1">
            <a:off x="6162041" y="4437461"/>
            <a:ext cx="457199" cy="84058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0"/>
          </p:cNvCxnSpPr>
          <p:nvPr/>
        </p:nvCxnSpPr>
        <p:spPr>
          <a:xfrm flipV="1">
            <a:off x="6619240" y="4437461"/>
            <a:ext cx="1704157" cy="84058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83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211975" y="1178357"/>
            <a:ext cx="4360025" cy="462333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452" t="10663" r="3373" b="10668"/>
          <a:stretch/>
        </p:blipFill>
        <p:spPr>
          <a:xfrm>
            <a:off x="4572000" y="1178357"/>
            <a:ext cx="4343400" cy="4623331"/>
          </a:xfrm>
          <a:prstGeom prst="rect">
            <a:avLst/>
          </a:prstGeom>
        </p:spPr>
      </p:pic>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23</a:t>
            </a:fld>
            <a:endParaRPr lang="en-US" dirty="0"/>
          </a:p>
        </p:txBody>
      </p:sp>
      <p:sp>
        <p:nvSpPr>
          <p:cNvPr id="12" name="Title 11"/>
          <p:cNvSpPr>
            <a:spLocks noGrp="1"/>
          </p:cNvSpPr>
          <p:nvPr>
            <p:ph type="title"/>
          </p:nvPr>
        </p:nvSpPr>
        <p:spPr/>
        <p:txBody>
          <a:bodyPr>
            <a:normAutofit fontScale="90000"/>
          </a:bodyPr>
          <a:lstStyle/>
          <a:p>
            <a:r>
              <a:rPr lang="en-US" dirty="0" smtClean="0"/>
              <a:t>Nav Improvement – Residual </a:t>
            </a:r>
            <a:endParaRPr lang="en-US" dirty="0"/>
          </a:p>
        </p:txBody>
      </p:sp>
      <p:sp>
        <p:nvSpPr>
          <p:cNvPr id="13" name="TextBox 12"/>
          <p:cNvSpPr txBox="1"/>
          <p:nvPr/>
        </p:nvSpPr>
        <p:spPr>
          <a:xfrm>
            <a:off x="457199" y="5943600"/>
            <a:ext cx="8229601" cy="369332"/>
          </a:xfrm>
          <a:prstGeom prst="rect">
            <a:avLst/>
          </a:prstGeom>
          <a:noFill/>
        </p:spPr>
        <p:txBody>
          <a:bodyPr wrap="square" rtlCol="0">
            <a:spAutoFit/>
          </a:bodyPr>
          <a:lstStyle/>
          <a:p>
            <a:pPr algn="ctr"/>
            <a:r>
              <a:rPr lang="en-US" dirty="0" smtClean="0"/>
              <a:t>Errors were reduced </a:t>
            </a:r>
            <a:r>
              <a:rPr lang="en-US" dirty="0"/>
              <a:t>by </a:t>
            </a:r>
            <a:r>
              <a:rPr lang="en-US" dirty="0" smtClean="0"/>
              <a:t>an order </a:t>
            </a:r>
            <a:r>
              <a:rPr lang="en-US" dirty="0"/>
              <a:t>of </a:t>
            </a:r>
            <a:r>
              <a:rPr lang="en-US" dirty="0" smtClean="0"/>
              <a:t>magnitude in a year, after halved before then.</a:t>
            </a:r>
            <a:endParaRPr lang="en-US" dirty="0"/>
          </a:p>
        </p:txBody>
      </p:sp>
    </p:spTree>
    <p:extLst>
      <p:ext uri="{BB962C8B-B14F-4D97-AF65-F5344CB8AC3E}">
        <p14:creationId xmlns:p14="http://schemas.microsoft.com/office/powerpoint/2010/main" val="2839228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24</a:t>
            </a:fld>
            <a:endParaRPr lang="en-US" dirty="0"/>
          </a:p>
        </p:txBody>
      </p:sp>
      <p:sp>
        <p:nvSpPr>
          <p:cNvPr id="12" name="Title 11"/>
          <p:cNvSpPr>
            <a:spLocks noGrp="1"/>
          </p:cNvSpPr>
          <p:nvPr>
            <p:ph type="title"/>
          </p:nvPr>
        </p:nvSpPr>
        <p:spPr/>
        <p:txBody>
          <a:bodyPr>
            <a:normAutofit fontScale="90000"/>
          </a:bodyPr>
          <a:lstStyle/>
          <a:p>
            <a:r>
              <a:rPr lang="en-US" dirty="0" smtClean="0"/>
              <a:t>Nav Improvement – STD </a:t>
            </a:r>
            <a:endParaRPr lang="en-US" dirty="0"/>
          </a:p>
        </p:txBody>
      </p:sp>
      <p:sp>
        <p:nvSpPr>
          <p:cNvPr id="13" name="TextBox 12"/>
          <p:cNvSpPr txBox="1"/>
          <p:nvPr/>
        </p:nvSpPr>
        <p:spPr>
          <a:xfrm>
            <a:off x="457199" y="5943600"/>
            <a:ext cx="8229601" cy="369332"/>
          </a:xfrm>
          <a:prstGeom prst="rect">
            <a:avLst/>
          </a:prstGeom>
          <a:noFill/>
        </p:spPr>
        <p:txBody>
          <a:bodyPr wrap="square" rtlCol="0">
            <a:spAutoFit/>
          </a:bodyPr>
          <a:lstStyle/>
          <a:p>
            <a:pPr algn="ctr"/>
            <a:r>
              <a:rPr lang="en-US" dirty="0" smtClean="0"/>
              <a:t>STD were reduced to 1/3. Total Error = Residual + 3*STD</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178357"/>
            <a:ext cx="4305300" cy="462333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78357"/>
            <a:ext cx="4343400" cy="4623330"/>
          </a:xfrm>
          <a:prstGeom prst="rect">
            <a:avLst/>
          </a:prstGeom>
        </p:spPr>
      </p:pic>
    </p:spTree>
    <p:extLst>
      <p:ext uri="{BB962C8B-B14F-4D97-AF65-F5344CB8AC3E}">
        <p14:creationId xmlns:p14="http://schemas.microsoft.com/office/powerpoint/2010/main" val="3735726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(CCR)</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25</a:t>
            </a:fld>
            <a:endParaRPr lang="en-US" dirty="0"/>
          </a:p>
        </p:txBody>
      </p:sp>
      <p:sp>
        <p:nvSpPr>
          <p:cNvPr id="19" name="TextBox 1"/>
          <p:cNvSpPr txBox="1"/>
          <p:nvPr/>
        </p:nvSpPr>
        <p:spPr>
          <a:xfrm rot="10800000">
            <a:off x="1143000" y="328727"/>
            <a:ext cx="228619" cy="1699260"/>
          </a:xfrm>
          <a:prstGeom prst="rect">
            <a:avLst/>
          </a:prstGeom>
        </p:spPr>
        <p:txBody>
          <a:bodyPr vert="eaVert"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lang="en-US" sz="1000" dirty="0"/>
          </a:p>
        </p:txBody>
      </p:sp>
      <p:graphicFrame>
        <p:nvGraphicFramePr>
          <p:cNvPr id="10" name="Chart 9"/>
          <p:cNvGraphicFramePr>
            <a:graphicFrameLocks/>
          </p:cNvGraphicFramePr>
          <p:nvPr>
            <p:extLst>
              <p:ext uri="{D42A27DB-BD31-4B8C-83A1-F6EECF244321}">
                <p14:modId xmlns:p14="http://schemas.microsoft.com/office/powerpoint/2010/main" val="1087974431"/>
              </p:ext>
            </p:extLst>
          </p:nvPr>
        </p:nvGraphicFramePr>
        <p:xfrm>
          <a:off x="457198" y="1178357"/>
          <a:ext cx="8229601" cy="407944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897775" y="5372100"/>
            <a:ext cx="7331825" cy="369332"/>
          </a:xfrm>
          <a:prstGeom prst="rect">
            <a:avLst/>
          </a:prstGeom>
          <a:noFill/>
        </p:spPr>
        <p:txBody>
          <a:bodyPr wrap="square" rtlCol="0">
            <a:spAutoFit/>
          </a:bodyPr>
          <a:lstStyle/>
          <a:p>
            <a:pPr algn="ctr"/>
            <a:r>
              <a:rPr lang="en-US" dirty="0" smtClean="0"/>
              <a:t>… and better than required, but some not as good as expected.</a:t>
            </a:r>
            <a:endParaRPr lang="en-US" dirty="0"/>
          </a:p>
        </p:txBody>
      </p:sp>
      <p:cxnSp>
        <p:nvCxnSpPr>
          <p:cNvPr id="12" name="Straight Arrow Connector 11"/>
          <p:cNvCxnSpPr>
            <a:stCxn id="8" idx="0"/>
          </p:cNvCxnSpPr>
          <p:nvPr/>
        </p:nvCxnSpPr>
        <p:spPr>
          <a:xfrm flipH="1" flipV="1">
            <a:off x="1524000" y="4724400"/>
            <a:ext cx="3039688" cy="6477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0"/>
          </p:cNvCxnSpPr>
          <p:nvPr/>
        </p:nvCxnSpPr>
        <p:spPr>
          <a:xfrm flipV="1">
            <a:off x="4563688" y="4724400"/>
            <a:ext cx="2408612" cy="6477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760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(FFR)</a:t>
            </a:r>
            <a:endParaRPr lang="en-US" dirty="0"/>
          </a:p>
        </p:txBody>
      </p:sp>
      <p:sp>
        <p:nvSpPr>
          <p:cNvPr id="3" name="Content Placeholder 2"/>
          <p:cNvSpPr>
            <a:spLocks noGrp="1"/>
          </p:cNvSpPr>
          <p:nvPr>
            <p:ph idx="1"/>
          </p:nvPr>
        </p:nvSpPr>
        <p:spPr>
          <a:xfrm>
            <a:off x="628650" y="5486400"/>
            <a:ext cx="7886700" cy="696686"/>
          </a:xfrm>
        </p:spPr>
        <p:txBody>
          <a:bodyPr numCol="2">
            <a:normAutofit fontScale="70000" lnSpcReduction="20000"/>
          </a:bodyPr>
          <a:lstStyle/>
          <a:p>
            <a:r>
              <a:rPr lang="en-US" sz="2000" dirty="0" smtClean="0"/>
              <a:t>For the window channels only. </a:t>
            </a:r>
          </a:p>
          <a:p>
            <a:r>
              <a:rPr lang="en-US" sz="2000" dirty="0" smtClean="0"/>
              <a:t>Sounding channels should show FFR similar to the window channels on the same FPA.</a:t>
            </a:r>
            <a:endParaRPr lang="en-US" sz="1600" dirty="0" smtClean="0"/>
          </a:p>
          <a:p>
            <a:r>
              <a:rPr lang="en-US" sz="2000" dirty="0" smtClean="0"/>
              <a:t>Better than requirements and baseline since provisional.</a:t>
            </a:r>
          </a:p>
          <a:p>
            <a:pPr lvl="1"/>
            <a:r>
              <a:rPr lang="en-US" sz="1600" dirty="0" smtClean="0"/>
              <a:t>Still, notable improvement in last year.</a:t>
            </a:r>
            <a:endParaRPr lang="en-US" sz="1600"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26</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1975197071"/>
              </p:ext>
            </p:extLst>
          </p:nvPr>
        </p:nvGraphicFramePr>
        <p:xfrm>
          <a:off x="457200" y="1178357"/>
          <a:ext cx="8229600" cy="4041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5565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(WIFR I)</a:t>
            </a:r>
            <a:endParaRPr lang="en-US" dirty="0"/>
          </a:p>
        </p:txBody>
      </p:sp>
      <p:sp>
        <p:nvSpPr>
          <p:cNvPr id="3" name="Content Placeholder 2"/>
          <p:cNvSpPr>
            <a:spLocks noGrp="1"/>
          </p:cNvSpPr>
          <p:nvPr>
            <p:ph idx="1"/>
          </p:nvPr>
        </p:nvSpPr>
        <p:spPr>
          <a:xfrm>
            <a:off x="628650" y="5143500"/>
            <a:ext cx="7886700" cy="1212852"/>
          </a:xfrm>
        </p:spPr>
        <p:txBody>
          <a:bodyPr numCol="2">
            <a:normAutofit fontScale="62500" lnSpcReduction="20000"/>
          </a:bodyPr>
          <a:lstStyle/>
          <a:p>
            <a:r>
              <a:rPr lang="en-US" sz="2000" dirty="0" smtClean="0"/>
              <a:t>CWG uses different methodology for WIFR error – we look at 24-hour averaged STD of the FD image. We do not compare pixel location in FD, CONUS, and MESO image.</a:t>
            </a:r>
          </a:p>
          <a:p>
            <a:r>
              <a:rPr lang="en-US" sz="2000" dirty="0" smtClean="0"/>
              <a:t>Our measurement is in the family with requirements.</a:t>
            </a:r>
          </a:p>
          <a:p>
            <a:r>
              <a:rPr lang="en-US" sz="2000" dirty="0" smtClean="0"/>
              <a:t>Provisional measurements used a single image, so they are not directly comparable with the full maturity data.</a:t>
            </a:r>
          </a:p>
          <a:p>
            <a:r>
              <a:rPr lang="en-US" sz="2000" dirty="0" smtClean="0"/>
              <a:t>IPATS has found ½-pixel disagreement between position of MESO pixels and corresponding pixels in the FD and CONUS images. ADR 540 was formulated and scheduled for implementation in DO07.</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27</a:t>
            </a:fld>
            <a:endParaRPr lang="en-US" dirty="0"/>
          </a:p>
        </p:txBody>
      </p:sp>
      <p:graphicFrame>
        <p:nvGraphicFramePr>
          <p:cNvPr id="8" name="Chart 7"/>
          <p:cNvGraphicFramePr>
            <a:graphicFrameLocks/>
          </p:cNvGraphicFramePr>
          <p:nvPr>
            <p:extLst/>
          </p:nvPr>
        </p:nvGraphicFramePr>
        <p:xfrm>
          <a:off x="1021556" y="1178356"/>
          <a:ext cx="6827044" cy="39651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9507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(WIFR II)</a:t>
            </a:r>
            <a:endParaRPr lang="en-US" dirty="0"/>
          </a:p>
        </p:txBody>
      </p:sp>
      <p:sp>
        <p:nvSpPr>
          <p:cNvPr id="3" name="Content Placeholder 2"/>
          <p:cNvSpPr>
            <a:spLocks noGrp="1"/>
          </p:cNvSpPr>
          <p:nvPr>
            <p:ph idx="1"/>
          </p:nvPr>
        </p:nvSpPr>
        <p:spPr>
          <a:xfrm>
            <a:off x="628650" y="5102243"/>
            <a:ext cx="7886700" cy="1254107"/>
          </a:xfrm>
        </p:spPr>
        <p:txBody>
          <a:bodyPr numCol="2">
            <a:normAutofit fontScale="92500" lnSpcReduction="20000"/>
          </a:bodyPr>
          <a:lstStyle/>
          <a:p>
            <a:r>
              <a:rPr lang="en-US" sz="2000" dirty="0" smtClean="0"/>
              <a:t>We have estimated the image-averaged Swath-to-Swath Registration error (SSR).</a:t>
            </a:r>
          </a:p>
          <a:p>
            <a:r>
              <a:rPr lang="en-US" sz="2000" dirty="0" smtClean="0"/>
              <a:t>Our measurements are in the family with requirements, though some image quality issues seem to be still present. It looks like the navigation process needs more star observations and better tuning of the Kalman filter.</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28</a:t>
            </a:fld>
            <a:endParaRPr lang="en-US" dirty="0"/>
          </a:p>
        </p:txBody>
      </p:sp>
      <p:graphicFrame>
        <p:nvGraphicFramePr>
          <p:cNvPr id="8" name="Chart 7"/>
          <p:cNvGraphicFramePr>
            <a:graphicFrameLocks/>
          </p:cNvGraphicFramePr>
          <p:nvPr>
            <p:extLst/>
          </p:nvPr>
        </p:nvGraphicFramePr>
        <p:xfrm>
          <a:off x="800100" y="1175561"/>
          <a:ext cx="7124700" cy="39266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053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PICA – Periodic Infrared Calibration Anomaly</a:t>
            </a:r>
            <a:endParaRPr lang="en-US" dirty="0"/>
          </a:p>
        </p:txBody>
      </p:sp>
      <p:sp>
        <p:nvSpPr>
          <p:cNvPr id="3" name="Content Placeholder 2"/>
          <p:cNvSpPr>
            <a:spLocks noGrp="1"/>
          </p:cNvSpPr>
          <p:nvPr>
            <p:ph idx="1"/>
          </p:nvPr>
        </p:nvSpPr>
        <p:spPr>
          <a:xfrm>
            <a:off x="285147" y="1364672"/>
            <a:ext cx="6252738" cy="4805363"/>
          </a:xfrm>
        </p:spPr>
        <p:txBody>
          <a:bodyPr>
            <a:normAutofit/>
          </a:bodyPr>
          <a:lstStyle/>
          <a:p>
            <a:r>
              <a:rPr lang="en-US" sz="2000" dirty="0" smtClean="0"/>
              <a:t>PICA is the anomaly with 15-minute of periodicity observed at GOES-16 ABI Mode-3 MESO and CONUS images.</a:t>
            </a:r>
          </a:p>
          <a:p>
            <a:r>
              <a:rPr lang="en-US" sz="2000" dirty="0" smtClean="0"/>
              <a:t>Investigation of the space MESO images from the lunar chasing events revealed root cause was due to the residuals of incident-angular scan-mirror emissivity corrections</a:t>
            </a:r>
          </a:p>
          <a:p>
            <a:r>
              <a:rPr lang="en-US" sz="2000" dirty="0" smtClean="0"/>
              <a:t>Update the scan-mirror emissivity look-up-tables (LUTs) on 10/19/2017 greatly reduced the PICA impact, improved the IR spatial uniformity, reduced the diurnal calibration variations, and ensured more consistent GEO-LEO inter-calibration results to CrIS and IASI.</a:t>
            </a:r>
            <a:endParaRPr lang="en-US" sz="2000"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29</a:t>
            </a:fld>
            <a:endParaRPr lang="en-US" dirty="0"/>
          </a:p>
        </p:txBody>
      </p:sp>
      <p:pic>
        <p:nvPicPr>
          <p:cNvPr id="7" name="Picture 6"/>
          <p:cNvPicPr>
            <a:picLocks noChangeAspect="1"/>
          </p:cNvPicPr>
          <p:nvPr/>
        </p:nvPicPr>
        <p:blipFill>
          <a:blip r:embed="rId2"/>
          <a:stretch>
            <a:fillRect/>
          </a:stretch>
        </p:blipFill>
        <p:spPr>
          <a:xfrm>
            <a:off x="3989035" y="5192714"/>
            <a:ext cx="2408789" cy="1391087"/>
          </a:xfrm>
          <a:prstGeom prst="rect">
            <a:avLst/>
          </a:prstGeom>
        </p:spPr>
      </p:pic>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717395" y="3491195"/>
            <a:ext cx="1998730" cy="170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82515" y="5192714"/>
            <a:ext cx="1930221" cy="1099368"/>
          </a:xfrm>
          <a:prstGeom prst="rect">
            <a:avLst/>
          </a:prstGeom>
        </p:spPr>
      </p:pic>
      <p:pic>
        <p:nvPicPr>
          <p:cNvPr id="14" name="Picture 13"/>
          <p:cNvPicPr>
            <a:picLocks noChangeAspect="1"/>
          </p:cNvPicPr>
          <p:nvPr/>
        </p:nvPicPr>
        <p:blipFill>
          <a:blip r:embed="rId5"/>
          <a:stretch>
            <a:fillRect/>
          </a:stretch>
        </p:blipFill>
        <p:spPr>
          <a:xfrm>
            <a:off x="2037883" y="5224163"/>
            <a:ext cx="1871618" cy="1146043"/>
          </a:xfrm>
          <a:prstGeom prst="rect">
            <a:avLst/>
          </a:prstGeom>
        </p:spPr>
      </p:pic>
      <p:sp>
        <p:nvSpPr>
          <p:cNvPr id="16" name="TextBox 15"/>
          <p:cNvSpPr txBox="1"/>
          <p:nvPr/>
        </p:nvSpPr>
        <p:spPr>
          <a:xfrm>
            <a:off x="1070021" y="6087343"/>
            <a:ext cx="1782924" cy="276999"/>
          </a:xfrm>
          <a:prstGeom prst="rect">
            <a:avLst/>
          </a:prstGeom>
          <a:noFill/>
        </p:spPr>
        <p:txBody>
          <a:bodyPr wrap="none" rtlCol="0">
            <a:spAutoFit/>
          </a:bodyPr>
          <a:lstStyle/>
          <a:p>
            <a:r>
              <a:rPr lang="en-US" sz="1200" dirty="0" smtClean="0">
                <a:solidFill>
                  <a:srgbClr val="FF0000"/>
                </a:solidFill>
              </a:rPr>
              <a:t>Reduced diurnal variation</a:t>
            </a:r>
            <a:endParaRPr lang="en-US" sz="1200" dirty="0">
              <a:solidFill>
                <a:srgbClr val="FF0000"/>
              </a:solidFill>
            </a:endParaRPr>
          </a:p>
        </p:txBody>
      </p:sp>
      <p:sp>
        <p:nvSpPr>
          <p:cNvPr id="17" name="TextBox 16"/>
          <p:cNvSpPr txBox="1"/>
          <p:nvPr/>
        </p:nvSpPr>
        <p:spPr>
          <a:xfrm>
            <a:off x="4364961" y="5307734"/>
            <a:ext cx="1914627" cy="276999"/>
          </a:xfrm>
          <a:prstGeom prst="rect">
            <a:avLst/>
          </a:prstGeom>
          <a:noFill/>
        </p:spPr>
        <p:txBody>
          <a:bodyPr wrap="none" rtlCol="0">
            <a:spAutoFit/>
          </a:bodyPr>
          <a:lstStyle/>
          <a:p>
            <a:r>
              <a:rPr lang="en-US" sz="1200" dirty="0" smtClean="0">
                <a:solidFill>
                  <a:srgbClr val="FF0000"/>
                </a:solidFill>
              </a:rPr>
              <a:t>Improved spatial uniformity</a:t>
            </a:r>
            <a:endParaRPr lang="en-US" sz="1200" dirty="0">
              <a:solidFill>
                <a:srgbClr val="FF0000"/>
              </a:solidFill>
            </a:endParaRPr>
          </a:p>
        </p:txBody>
      </p:sp>
      <p:sp>
        <p:nvSpPr>
          <p:cNvPr id="18" name="TextBox 17"/>
          <p:cNvSpPr txBox="1"/>
          <p:nvPr/>
        </p:nvSpPr>
        <p:spPr>
          <a:xfrm>
            <a:off x="6740696" y="5250836"/>
            <a:ext cx="2063408" cy="246221"/>
          </a:xfrm>
          <a:prstGeom prst="rect">
            <a:avLst/>
          </a:prstGeom>
          <a:noFill/>
        </p:spPr>
        <p:txBody>
          <a:bodyPr wrap="square" rtlCol="0">
            <a:spAutoFit/>
          </a:bodyPr>
          <a:lstStyle/>
          <a:p>
            <a:r>
              <a:rPr lang="en-US" sz="1000" dirty="0" smtClean="0">
                <a:solidFill>
                  <a:srgbClr val="FF0000"/>
                </a:solidFill>
              </a:rPr>
              <a:t>More consistent GEO-LEO Tb biases</a:t>
            </a:r>
            <a:endParaRPr lang="en-US" sz="1000" dirty="0">
              <a:solidFill>
                <a:srgbClr val="FF0000"/>
              </a:solidFill>
            </a:endParaRPr>
          </a:p>
        </p:txBody>
      </p:sp>
      <p:sp>
        <p:nvSpPr>
          <p:cNvPr id="19" name="TextBox 18"/>
          <p:cNvSpPr txBox="1"/>
          <p:nvPr/>
        </p:nvSpPr>
        <p:spPr>
          <a:xfrm>
            <a:off x="6717395" y="3236581"/>
            <a:ext cx="2365104" cy="246221"/>
          </a:xfrm>
          <a:prstGeom prst="rect">
            <a:avLst/>
          </a:prstGeom>
          <a:noFill/>
        </p:spPr>
        <p:txBody>
          <a:bodyPr wrap="square" rtlCol="0">
            <a:spAutoFit/>
          </a:bodyPr>
          <a:lstStyle/>
          <a:p>
            <a:r>
              <a:rPr lang="en-US" sz="1000" dirty="0" smtClean="0">
                <a:solidFill>
                  <a:srgbClr val="FF0000"/>
                </a:solidFill>
              </a:rPr>
              <a:t>Reduced PICA impact after GS update</a:t>
            </a:r>
            <a:endParaRPr lang="en-US" sz="1000" dirty="0">
              <a:solidFill>
                <a:srgbClr val="FF0000"/>
              </a:solidFill>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0205" y="1331025"/>
            <a:ext cx="2601259" cy="1950944"/>
          </a:xfrm>
          <a:prstGeom prst="rect">
            <a:avLst/>
          </a:prstGeom>
        </p:spPr>
      </p:pic>
      <p:sp>
        <p:nvSpPr>
          <p:cNvPr id="9" name="TextBox 8"/>
          <p:cNvSpPr txBox="1"/>
          <p:nvPr/>
        </p:nvSpPr>
        <p:spPr>
          <a:xfrm>
            <a:off x="6546850" y="2645107"/>
            <a:ext cx="2451100" cy="400110"/>
          </a:xfrm>
          <a:prstGeom prst="rect">
            <a:avLst/>
          </a:prstGeom>
          <a:noFill/>
        </p:spPr>
        <p:txBody>
          <a:bodyPr wrap="square" rtlCol="0">
            <a:spAutoFit/>
          </a:bodyPr>
          <a:lstStyle/>
          <a:p>
            <a:r>
              <a:rPr lang="en-US" sz="1000" b="1" dirty="0" smtClean="0">
                <a:solidFill>
                  <a:srgbClr val="FFFF00"/>
                </a:solidFill>
              </a:rPr>
              <a:t>PICA impact. Courtesy of C. Gravelle via D. Lindsey</a:t>
            </a:r>
            <a:endParaRPr lang="en-US" sz="1000" b="1" dirty="0">
              <a:solidFill>
                <a:srgbClr val="FFFF00"/>
              </a:solidFill>
            </a:endParaRPr>
          </a:p>
        </p:txBody>
      </p:sp>
      <p:pic>
        <p:nvPicPr>
          <p:cNvPr id="10" name="Picture 9"/>
          <p:cNvPicPr>
            <a:picLocks noChangeAspect="1"/>
          </p:cNvPicPr>
          <p:nvPr/>
        </p:nvPicPr>
        <p:blipFill>
          <a:blip r:embed="rId7"/>
          <a:stretch>
            <a:fillRect/>
          </a:stretch>
        </p:blipFill>
        <p:spPr>
          <a:xfrm>
            <a:off x="6570539" y="5505450"/>
            <a:ext cx="2145586" cy="1200150"/>
          </a:xfrm>
          <a:prstGeom prst="rect">
            <a:avLst/>
          </a:prstGeom>
        </p:spPr>
      </p:pic>
    </p:spTree>
    <p:extLst>
      <p:ext uri="{BB962C8B-B14F-4D97-AF65-F5344CB8AC3E}">
        <p14:creationId xmlns:p14="http://schemas.microsoft.com/office/powerpoint/2010/main" val="2799701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Calibration, Verification, and Validation</a:t>
            </a:r>
            <a:endParaRPr lang="en-US" sz="3200" b="1" dirty="0"/>
          </a:p>
        </p:txBody>
      </p:sp>
      <p:sp>
        <p:nvSpPr>
          <p:cNvPr id="3" name="Content Placeholder 2"/>
          <p:cNvSpPr>
            <a:spLocks noGrp="1"/>
          </p:cNvSpPr>
          <p:nvPr>
            <p:ph idx="1"/>
          </p:nvPr>
        </p:nvSpPr>
        <p:spPr/>
        <p:txBody>
          <a:bodyPr>
            <a:normAutofit/>
          </a:bodyPr>
          <a:lstStyle/>
          <a:p>
            <a:r>
              <a:rPr lang="en-US" dirty="0" smtClean="0"/>
              <a:t>Calibration</a:t>
            </a:r>
          </a:p>
          <a:p>
            <a:pPr lvl="1"/>
            <a:r>
              <a:rPr lang="en-US" dirty="0" smtClean="0"/>
              <a:t>Instrument Calibration: Characterization of instrument responses to known signals.</a:t>
            </a:r>
          </a:p>
          <a:p>
            <a:pPr lvl="1"/>
            <a:r>
              <a:rPr lang="en-US" dirty="0" smtClean="0"/>
              <a:t>Measurement Calibration: Conversion of instrument response to physical quantity.</a:t>
            </a:r>
          </a:p>
          <a:p>
            <a:pPr lvl="1"/>
            <a:r>
              <a:rPr lang="en-US" dirty="0" smtClean="0"/>
              <a:t>Product Calibration: Homogenization of multiple products, e.g., inter-calibration of radiance; empirical correction of higher level products.</a:t>
            </a:r>
          </a:p>
          <a:p>
            <a:r>
              <a:rPr lang="en-US" dirty="0" smtClean="0"/>
              <a:t>Verification: System did what it is supposed to.</a:t>
            </a:r>
          </a:p>
          <a:p>
            <a:r>
              <a:rPr lang="en-US" dirty="0" smtClean="0"/>
              <a:t>Validation: System achieved what it is intended to.</a:t>
            </a:r>
          </a:p>
          <a:p>
            <a:r>
              <a:rPr lang="en-US" dirty="0" smtClean="0"/>
              <a:t>“Instrument Calibration and Radiance Validation …”</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a:t>
            </a:fld>
            <a:endParaRPr lang="en-US" dirty="0"/>
          </a:p>
        </p:txBody>
      </p:sp>
    </p:spTree>
    <p:extLst>
      <p:ext uri="{BB962C8B-B14F-4D97-AF65-F5344CB8AC3E}">
        <p14:creationId xmlns:p14="http://schemas.microsoft.com/office/powerpoint/2010/main" val="17398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1" end="1"/>
                                            </p:txEl>
                                          </p:spTgt>
                                        </p:tgtEl>
                                        <p:attrNameLst>
                                          <p:attrName>style.color</p:attrName>
                                        </p:attrNameLst>
                                      </p:cBhvr>
                                      <p:to>
                                        <a:schemeClr val="accent2"/>
                                      </p:to>
                                    </p:animClr>
                                    <p:animClr clrSpc="rgb" dir="cw">
                                      <p:cBhvr>
                                        <p:cTn id="35" dur="500" fill="hold"/>
                                        <p:tgtEl>
                                          <p:spTgt spid="3">
                                            <p:txEl>
                                              <p:pRg st="1" end="1"/>
                                            </p:txEl>
                                          </p:spTgt>
                                        </p:tgtEl>
                                        <p:attrNameLst>
                                          <p:attrName>fillcolor</p:attrName>
                                        </p:attrNameLst>
                                      </p:cBhvr>
                                      <p:to>
                                        <a:schemeClr val="accent2"/>
                                      </p:to>
                                    </p:animClr>
                                    <p:set>
                                      <p:cBhvr>
                                        <p:cTn id="36" dur="500" fill="hold"/>
                                        <p:tgtEl>
                                          <p:spTgt spid="3">
                                            <p:txEl>
                                              <p:pRg st="1" end="1"/>
                                            </p:txEl>
                                          </p:spTgt>
                                        </p:tgtEl>
                                        <p:attrNameLst>
                                          <p:attrName>fill.type</p:attrName>
                                        </p:attrNameLst>
                                      </p:cBhvr>
                                      <p:to>
                                        <p:strVal val="solid"/>
                                      </p:to>
                                    </p:set>
                                    <p:set>
                                      <p:cBhvr>
                                        <p:cTn id="37"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B01-03 Striping</a:t>
            </a:r>
            <a:endParaRPr lang="en-US" dirty="0"/>
          </a:p>
        </p:txBody>
      </p:sp>
      <p:sp>
        <p:nvSpPr>
          <p:cNvPr id="3" name="Content Placeholder 2"/>
          <p:cNvSpPr>
            <a:spLocks noGrp="1"/>
          </p:cNvSpPr>
          <p:nvPr>
            <p:ph idx="1"/>
          </p:nvPr>
        </p:nvSpPr>
        <p:spPr>
          <a:xfrm>
            <a:off x="342900" y="1354321"/>
            <a:ext cx="4539712" cy="5006744"/>
          </a:xfrm>
        </p:spPr>
        <p:txBody>
          <a:bodyPr>
            <a:normAutofit fontScale="92500" lnSpcReduction="10000"/>
          </a:bodyPr>
          <a:lstStyle/>
          <a:p>
            <a:r>
              <a:rPr lang="en-US" sz="2000" dirty="0" smtClean="0"/>
              <a:t>Striping was observed at GOES-16 ABI VNIR bands, especially at B01/02/03 since PLT period</a:t>
            </a:r>
          </a:p>
          <a:p>
            <a:pPr lvl="1"/>
            <a:r>
              <a:rPr lang="en-US" sz="1600" dirty="0" smtClean="0"/>
              <a:t>CWG reported discrepancy of Q-scaling scheme between the operational calibration algorithm and the Equation described in radiometric calibration ATBD in Sept. 2017</a:t>
            </a:r>
          </a:p>
          <a:p>
            <a:pPr lvl="1"/>
            <a:r>
              <a:rPr lang="en-US" sz="1600" dirty="0" smtClean="0"/>
              <a:t>Vendor believed silicon detector response may also get changed in-orbit (e.g. ~4% jump of B02 in mid-March 2017)</a:t>
            </a:r>
          </a:p>
          <a:p>
            <a:pPr lvl="2"/>
            <a:r>
              <a:rPr lang="en-US" sz="1200" dirty="0" smtClean="0"/>
              <a:t>New Q values derived iteratively with in-orbit Earth data for B01-B03 using Q-scaling algorithm</a:t>
            </a:r>
          </a:p>
          <a:p>
            <a:r>
              <a:rPr lang="en-US" sz="2000" dirty="0" smtClean="0"/>
              <a:t>The new Q values for B01/02/03 and “Q-scaling” scheme for all the six VNIR bands were implemented completely on 02/07/2018.</a:t>
            </a:r>
          </a:p>
          <a:p>
            <a:pPr lvl="1"/>
            <a:r>
              <a:rPr lang="en-US" sz="1600" dirty="0" smtClean="0"/>
              <a:t>VNIR B01/02/03 striping significantly reduced </a:t>
            </a:r>
          </a:p>
          <a:p>
            <a:pPr lvl="1"/>
            <a:r>
              <a:rPr lang="en-US" sz="1600" dirty="0" smtClean="0"/>
              <a:t>B04 experienced ~3% reduce in the radiance while change in the other channels was less than 1.5%</a:t>
            </a:r>
          </a:p>
          <a:p>
            <a:pPr lvl="1"/>
            <a:endParaRPr lang="en-US" sz="1600" dirty="0" smtClean="0"/>
          </a:p>
          <a:p>
            <a:pPr lvl="1"/>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30</a:t>
            </a:fld>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4950625" y="1354321"/>
            <a:ext cx="4074059" cy="3303937"/>
          </a:xfrm>
          <a:prstGeom prst="rect">
            <a:avLst/>
          </a:prstGeom>
        </p:spPr>
      </p:pic>
      <p:sp>
        <p:nvSpPr>
          <p:cNvPr id="8" name="Rectangle 7"/>
          <p:cNvSpPr/>
          <p:nvPr/>
        </p:nvSpPr>
        <p:spPr>
          <a:xfrm>
            <a:off x="4873181" y="4675931"/>
            <a:ext cx="4099445" cy="461665"/>
          </a:xfrm>
          <a:prstGeom prst="rect">
            <a:avLst/>
          </a:prstGeom>
        </p:spPr>
        <p:txBody>
          <a:bodyPr wrap="square">
            <a:spAutoFit/>
          </a:bodyPr>
          <a:lstStyle/>
          <a:p>
            <a:r>
              <a:rPr lang="en-US" sz="800" dirty="0">
                <a:latin typeface="Calibri" panose="020F0502020204030204" pitchFamily="34" charset="0"/>
                <a:ea typeface="Calibri" panose="020F0502020204030204" pitchFamily="34" charset="0"/>
                <a:cs typeface="Calibri" panose="020F0502020204030204" pitchFamily="34" charset="0"/>
              </a:rPr>
              <a:t>GOES-16 ABI B02 images obtained at 11:00Z (left) and 11:25Z (right) on 7 February 2018.  (image provided by T. Schmit) showing the reduction in image striping after the complete </a:t>
            </a:r>
            <a:r>
              <a:rPr lang="en-US" sz="800" dirty="0" smtClean="0">
                <a:latin typeface="Calibri" panose="020F0502020204030204" pitchFamily="34" charset="0"/>
                <a:ea typeface="Calibri" panose="020F0502020204030204" pitchFamily="34" charset="0"/>
                <a:cs typeface="Calibri" panose="020F0502020204030204" pitchFamily="34" charset="0"/>
              </a:rPr>
              <a:t>implementations of </a:t>
            </a:r>
            <a:r>
              <a:rPr lang="en-US" sz="800" dirty="0">
                <a:latin typeface="Calibri" panose="020F0502020204030204" pitchFamily="34" charset="0"/>
                <a:ea typeface="Calibri" panose="020F0502020204030204" pitchFamily="34" charset="0"/>
                <a:cs typeface="Calibri" panose="020F0502020204030204" pitchFamily="34" charset="0"/>
              </a:rPr>
              <a:t>the striping reduction parameters and algorithms at 11:16Z</a:t>
            </a:r>
            <a:endParaRPr lang="en-US" sz="800" dirty="0"/>
          </a:p>
        </p:txBody>
      </p:sp>
      <p:pic>
        <p:nvPicPr>
          <p:cNvPr id="9" name="Picture 8"/>
          <p:cNvPicPr>
            <a:picLocks noChangeAspect="1"/>
          </p:cNvPicPr>
          <p:nvPr/>
        </p:nvPicPr>
        <p:blipFill>
          <a:blip r:embed="rId3"/>
          <a:stretch>
            <a:fillRect/>
          </a:stretch>
        </p:blipFill>
        <p:spPr>
          <a:xfrm>
            <a:off x="4927990" y="5717834"/>
            <a:ext cx="3999257" cy="446673"/>
          </a:xfrm>
          <a:prstGeom prst="rect">
            <a:avLst/>
          </a:prstGeom>
        </p:spPr>
      </p:pic>
      <p:sp>
        <p:nvSpPr>
          <p:cNvPr id="10" name="TextBox 9"/>
          <p:cNvSpPr txBox="1"/>
          <p:nvPr/>
        </p:nvSpPr>
        <p:spPr>
          <a:xfrm>
            <a:off x="4909262" y="5367768"/>
            <a:ext cx="4000500" cy="400110"/>
          </a:xfrm>
          <a:prstGeom prst="rect">
            <a:avLst/>
          </a:prstGeom>
          <a:noFill/>
        </p:spPr>
        <p:txBody>
          <a:bodyPr wrap="square" rtlCol="0">
            <a:spAutoFit/>
          </a:bodyPr>
          <a:lstStyle/>
          <a:p>
            <a:r>
              <a:rPr lang="en-US" sz="1000" dirty="0" smtClean="0"/>
              <a:t>Mean radiance difference estimated for the Earth scenes before and after the operational algorithm update</a:t>
            </a:r>
            <a:endParaRPr lang="en-US" sz="1000" dirty="0"/>
          </a:p>
        </p:txBody>
      </p:sp>
    </p:spTree>
    <p:extLst>
      <p:ext uri="{BB962C8B-B14F-4D97-AF65-F5344CB8AC3E}">
        <p14:creationId xmlns:p14="http://schemas.microsoft.com/office/powerpoint/2010/main" val="3870298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Solar Calibration </a:t>
            </a:r>
            <a:r>
              <a:rPr lang="en-US" dirty="0"/>
              <a:t>Timing</a:t>
            </a:r>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31</a:t>
            </a:fld>
            <a:endParaRPr lang="en-US" dirty="0"/>
          </a:p>
        </p:txBody>
      </p:sp>
      <p:pic>
        <p:nvPicPr>
          <p:cNvPr id="7" name="Content Placeholder 6"/>
          <p:cNvPicPr>
            <a:picLocks noGrp="1"/>
          </p:cNvPicPr>
          <p:nvPr>
            <p:ph idx="1"/>
          </p:nvPr>
        </p:nvPicPr>
        <p:blipFill rotWithShape="1">
          <a:blip r:embed="rId2" cstate="print">
            <a:extLst>
              <a:ext uri="{28A0092B-C50C-407E-A947-70E740481C1C}">
                <a14:useLocalDpi xmlns:a14="http://schemas.microsoft.com/office/drawing/2010/main" val="0"/>
              </a:ext>
            </a:extLst>
          </a:blip>
          <a:srcRect l="1" t="33674" r="1" b="35715"/>
          <a:stretch/>
        </p:blipFill>
        <p:spPr>
          <a:xfrm>
            <a:off x="4876800" y="1295400"/>
            <a:ext cx="3810000" cy="1887415"/>
          </a:xfrm>
          <a:prstGeom prst="rect">
            <a:avLst/>
          </a:prstGeom>
        </p:spPr>
      </p:pic>
      <p:pic>
        <p:nvPicPr>
          <p:cNvPr id="10242" name="Picture 2" descr="GOES-16 ABI - Solar Calibration- VNIR Bands - Time and Angles - Solar Cal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61" y="1295400"/>
            <a:ext cx="4458539" cy="4838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76800" y="3299858"/>
            <a:ext cx="3810000" cy="3139321"/>
          </a:xfrm>
          <a:prstGeom prst="rect">
            <a:avLst/>
          </a:prstGeom>
          <a:noFill/>
        </p:spPr>
        <p:txBody>
          <a:bodyPr wrap="square" rtlCol="0">
            <a:spAutoFit/>
          </a:bodyPr>
          <a:lstStyle/>
          <a:p>
            <a:pPr marL="176213" indent="-176213">
              <a:buFont typeface="Arial" panose="020B0604020202020204" pitchFamily="34" charset="0"/>
              <a:buChar char="•"/>
            </a:pPr>
            <a:r>
              <a:rPr lang="en-US" dirty="0" smtClean="0"/>
              <a:t>SD reflectance varies bi-directionally.</a:t>
            </a:r>
          </a:p>
          <a:p>
            <a:pPr marL="176213" indent="-176213">
              <a:buFont typeface="Arial" panose="020B0604020202020204" pitchFamily="34" charset="0"/>
              <a:buChar char="•"/>
            </a:pPr>
            <a:r>
              <a:rPr lang="en-US" dirty="0" smtClean="0"/>
              <a:t>Pre-launch, it was known for one elevation angle (0°) and variety of beta angle (-</a:t>
            </a:r>
            <a:r>
              <a:rPr lang="en-US" dirty="0" smtClean="0">
                <a:sym typeface="Symbol" panose="05050102010706020507" pitchFamily="18" charset="2"/>
              </a:rPr>
              <a:t></a:t>
            </a:r>
            <a:r>
              <a:rPr lang="en-US" dirty="0" smtClean="0"/>
              <a:t>23.5°).</a:t>
            </a:r>
          </a:p>
          <a:p>
            <a:pPr marL="176213" indent="-176213">
              <a:buFont typeface="Arial" panose="020B0604020202020204" pitchFamily="34" charset="0"/>
              <a:buChar char="•"/>
            </a:pPr>
            <a:r>
              <a:rPr lang="en-US" dirty="0" smtClean="0"/>
              <a:t>Solar calibration should occur when elevation angle is zero.</a:t>
            </a:r>
          </a:p>
          <a:p>
            <a:pPr marL="176213" indent="-176213">
              <a:buFont typeface="Arial" panose="020B0604020202020204" pitchFamily="34" charset="0"/>
              <a:buChar char="•"/>
            </a:pPr>
            <a:r>
              <a:rPr lang="en-US" dirty="0" smtClean="0"/>
              <a:t>In 2017, solar cal often occurred at the fixed clock time with varying elevation angle.</a:t>
            </a:r>
          </a:p>
          <a:p>
            <a:pPr marL="176213" indent="-176213">
              <a:buFont typeface="Arial" panose="020B0604020202020204" pitchFamily="34" charset="0"/>
              <a:buChar char="•"/>
            </a:pPr>
            <a:r>
              <a:rPr lang="en-US" dirty="0" smtClean="0"/>
              <a:t>Negative impact on solar calibration</a:t>
            </a:r>
          </a:p>
          <a:p>
            <a:pPr marL="176213" indent="-176213">
              <a:buFont typeface="Arial" panose="020B0604020202020204" pitchFamily="34" charset="0"/>
              <a:buChar char="•"/>
            </a:pPr>
            <a:r>
              <a:rPr lang="en-US" dirty="0" smtClean="0"/>
              <a:t>Fixed since Dec 2017.</a:t>
            </a:r>
            <a:endParaRPr lang="en-US" dirty="0"/>
          </a:p>
        </p:txBody>
      </p:sp>
    </p:spTree>
    <p:extLst>
      <p:ext uri="{BB962C8B-B14F-4D97-AF65-F5344CB8AC3E}">
        <p14:creationId xmlns:p14="http://schemas.microsoft.com/office/powerpoint/2010/main" val="34003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Comments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t>Anomalies resolved before Provisional were often due to operational errors</a:t>
            </a:r>
          </a:p>
          <a:p>
            <a:pPr marL="803275" lvl="1" indent="-346075"/>
            <a:r>
              <a:rPr lang="en-US" sz="2400" dirty="0" smtClean="0"/>
              <a:t>Reversed order of LUT; </a:t>
            </a:r>
          </a:p>
          <a:p>
            <a:pPr marL="803275" lvl="1" indent="-346075"/>
            <a:r>
              <a:rPr lang="en-US" sz="2400" dirty="0" smtClean="0"/>
              <a:t>Incorrect Integration Time Multiplier;</a:t>
            </a:r>
          </a:p>
          <a:p>
            <a:pPr marL="803275" lvl="1" indent="-346075"/>
            <a:r>
              <a:rPr lang="en-US" dirty="0" smtClean="0"/>
              <a:t>Outdated files after CBU switch; etc.</a:t>
            </a:r>
          </a:p>
          <a:p>
            <a:pPr marL="346075" indent="-346075"/>
            <a:r>
              <a:rPr lang="en-US" sz="2800" dirty="0" smtClean="0"/>
              <a:t>Anomalies resolved after Provisional require comprehensive understanding of ABI instrument calibration, ingenuous analysis, and deep dive into the data.</a:t>
            </a:r>
          </a:p>
          <a:p>
            <a:pPr marL="803275" lvl="1" indent="-346075"/>
            <a:r>
              <a:rPr lang="en-US" sz="2400" dirty="0" smtClean="0"/>
              <a:t>Will continue into future.</a:t>
            </a:r>
          </a:p>
        </p:txBody>
      </p:sp>
      <p:sp>
        <p:nvSpPr>
          <p:cNvPr id="4" name="Slide Number Placeholder 3"/>
          <p:cNvSpPr>
            <a:spLocks noGrp="1"/>
          </p:cNvSpPr>
          <p:nvPr>
            <p:ph type="sldNum" sz="quarter" idx="12"/>
          </p:nvPr>
        </p:nvSpPr>
        <p:spPr/>
        <p:txBody>
          <a:bodyPr/>
          <a:lstStyle/>
          <a:p>
            <a:fld id="{00A5B682-E80C-4840-BE0A-ADFF0F4BA11A}" type="slidenum">
              <a:rPr lang="en-US" smtClean="0"/>
              <a:pPr/>
              <a:t>32</a:t>
            </a:fld>
            <a:endParaRPr lang="en-US" dirty="0"/>
          </a:p>
        </p:txBody>
      </p:sp>
      <p:sp>
        <p:nvSpPr>
          <p:cNvPr id="5" name="Date Placeholder 4"/>
          <p:cNvSpPr>
            <a:spLocks noGrp="1"/>
          </p:cNvSpPr>
          <p:nvPr>
            <p:ph type="dt" sz="half" idx="10"/>
          </p:nvPr>
        </p:nvSpPr>
        <p:spPr/>
        <p:txBody>
          <a:bodyPr/>
          <a:lstStyle/>
          <a:p>
            <a:r>
              <a:rPr lang="en-US" smtClean="0"/>
              <a:t>2018-10-18, College Park, MD</a:t>
            </a:r>
            <a:endParaRPr lang="en-US" dirty="0"/>
          </a:p>
        </p:txBody>
      </p:sp>
      <p:sp>
        <p:nvSpPr>
          <p:cNvPr id="6" name="Footer Placeholder 5"/>
          <p:cNvSpPr>
            <a:spLocks noGrp="1"/>
          </p:cNvSpPr>
          <p:nvPr>
            <p:ph type="ftr" sz="quarter" idx="11"/>
          </p:nvPr>
        </p:nvSpPr>
        <p:spPr/>
        <p:txBody>
          <a:bodyPr/>
          <a:lstStyle/>
          <a:p>
            <a:r>
              <a:rPr lang="en-US" smtClean="0"/>
              <a:t>GOES-R ABI Cal Val</a:t>
            </a:r>
            <a:endParaRPr lang="en-US" dirty="0"/>
          </a:p>
        </p:txBody>
      </p:sp>
    </p:spTree>
    <p:extLst>
      <p:ext uri="{BB962C8B-B14F-4D97-AF65-F5344CB8AC3E}">
        <p14:creationId xmlns:p14="http://schemas.microsoft.com/office/powerpoint/2010/main" val="1937869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Latched Detector Response</a:t>
            </a:r>
            <a:endParaRPr lang="en-US" dirty="0"/>
          </a:p>
        </p:txBody>
      </p:sp>
      <p:sp>
        <p:nvSpPr>
          <p:cNvPr id="3" name="Content Placeholder 2"/>
          <p:cNvSpPr>
            <a:spLocks noGrp="1"/>
          </p:cNvSpPr>
          <p:nvPr>
            <p:ph idx="1"/>
          </p:nvPr>
        </p:nvSpPr>
        <p:spPr>
          <a:xfrm>
            <a:off x="457200" y="1371601"/>
            <a:ext cx="8496300" cy="4984750"/>
          </a:xfrm>
        </p:spPr>
        <p:txBody>
          <a:bodyPr>
            <a:normAutofit/>
          </a:bodyPr>
          <a:lstStyle/>
          <a:p>
            <a:r>
              <a:rPr lang="en-US" sz="2200" dirty="0" smtClean="0"/>
              <a:t>ABI IR detectors may experience sudden change in response – detector level shift </a:t>
            </a:r>
          </a:p>
          <a:p>
            <a:r>
              <a:rPr lang="en-US" sz="2200" dirty="0" smtClean="0"/>
              <a:t>The level shift, if greater than lunar rejection threshold, can set the space look of this detector “latched”.  Striping thus occurs</a:t>
            </a:r>
          </a:p>
          <a:p>
            <a:pPr lvl="1"/>
            <a:r>
              <a:rPr lang="en-US" sz="1800" dirty="0" smtClean="0"/>
              <a:t>Erroneous calibration coefficient</a:t>
            </a:r>
          </a:p>
          <a:p>
            <a:r>
              <a:rPr lang="en-US" sz="2200" dirty="0" smtClean="0"/>
              <a:t>Striping is removed or reduced:</a:t>
            </a:r>
          </a:p>
          <a:p>
            <a:pPr lvl="1"/>
            <a:r>
              <a:rPr lang="en-US" sz="1600" dirty="0" smtClean="0"/>
              <a:t>If response (space look </a:t>
            </a:r>
            <a:r>
              <a:rPr lang="en-US" sz="1600" dirty="0"/>
              <a:t>and ICT </a:t>
            </a:r>
            <a:r>
              <a:rPr lang="en-US" sz="1600" dirty="0" smtClean="0"/>
              <a:t>counts) is not saturated, striping is removed by resetting the space look statistics object.</a:t>
            </a:r>
          </a:p>
          <a:p>
            <a:pPr lvl="1"/>
            <a:r>
              <a:rPr lang="en-US" sz="1600" dirty="0" smtClean="0"/>
              <a:t>If response is saturated, space look reset can trigger “band-aid” algorithm to reduce apparent striping till the BDS is updated.</a:t>
            </a:r>
          </a:p>
          <a:p>
            <a:pPr lvl="2"/>
            <a:r>
              <a:rPr lang="en-US" sz="1200" dirty="0" smtClean="0"/>
              <a:t>Ongoing effort for the current operational algorithm to protect from the saturated ICT</a:t>
            </a:r>
            <a:endParaRPr lang="en-US" sz="1200"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33</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653" y="4698688"/>
            <a:ext cx="2629947" cy="203223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182" y="4694794"/>
            <a:ext cx="2579818" cy="1993496"/>
          </a:xfrm>
          <a:prstGeom prst="rect">
            <a:avLst/>
          </a:prstGeom>
        </p:spPr>
      </p:pic>
      <p:cxnSp>
        <p:nvCxnSpPr>
          <p:cNvPr id="9" name="Straight Arrow Connector 8"/>
          <p:cNvCxnSpPr/>
          <p:nvPr/>
        </p:nvCxnSpPr>
        <p:spPr>
          <a:xfrm flipH="1">
            <a:off x="2348886" y="5514885"/>
            <a:ext cx="774500" cy="110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211553" y="5337055"/>
            <a:ext cx="1961050" cy="369332"/>
          </a:xfrm>
          <a:prstGeom prst="rect">
            <a:avLst/>
          </a:prstGeom>
          <a:noFill/>
        </p:spPr>
        <p:txBody>
          <a:bodyPr wrap="square" rtlCol="0">
            <a:spAutoFit/>
          </a:bodyPr>
          <a:lstStyle/>
          <a:p>
            <a:r>
              <a:rPr lang="en-US" dirty="0" smtClean="0">
                <a:solidFill>
                  <a:srgbClr val="FF0000"/>
                </a:solidFill>
              </a:rPr>
              <a:t>Detector level shift</a:t>
            </a:r>
            <a:endParaRPr lang="en-US" dirty="0">
              <a:solidFill>
                <a:srgbClr val="FF0000"/>
              </a:solidFill>
            </a:endParaRPr>
          </a:p>
        </p:txBody>
      </p:sp>
      <p:cxnSp>
        <p:nvCxnSpPr>
          <p:cNvPr id="11" name="Straight Arrow Connector 10"/>
          <p:cNvCxnSpPr/>
          <p:nvPr/>
        </p:nvCxnSpPr>
        <p:spPr>
          <a:xfrm flipV="1">
            <a:off x="5040600" y="5525979"/>
            <a:ext cx="1817400" cy="204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893790" y="6039562"/>
            <a:ext cx="457200" cy="19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76600" y="5803009"/>
            <a:ext cx="2388410" cy="584775"/>
          </a:xfrm>
          <a:prstGeom prst="rect">
            <a:avLst/>
          </a:prstGeom>
          <a:noFill/>
        </p:spPr>
        <p:txBody>
          <a:bodyPr wrap="square" rtlCol="0">
            <a:spAutoFit/>
          </a:bodyPr>
          <a:lstStyle/>
          <a:p>
            <a:r>
              <a:rPr lang="en-US" sz="1600" dirty="0" smtClean="0">
                <a:solidFill>
                  <a:srgbClr val="FF0000"/>
                </a:solidFill>
              </a:rPr>
              <a:t>“Latched” space look used for operational calibration</a:t>
            </a:r>
            <a:endParaRPr lang="en-US" sz="1600" dirty="0">
              <a:solidFill>
                <a:srgbClr val="FF0000"/>
              </a:solidFill>
            </a:endParaRPr>
          </a:p>
        </p:txBody>
      </p:sp>
      <p:cxnSp>
        <p:nvCxnSpPr>
          <p:cNvPr id="22" name="Straight Arrow Connector 21"/>
          <p:cNvCxnSpPr/>
          <p:nvPr/>
        </p:nvCxnSpPr>
        <p:spPr>
          <a:xfrm flipH="1">
            <a:off x="3398514" y="4899084"/>
            <a:ext cx="457200" cy="19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63001" y="4765591"/>
            <a:ext cx="2355197" cy="338554"/>
          </a:xfrm>
          <a:prstGeom prst="rect">
            <a:avLst/>
          </a:prstGeom>
          <a:noFill/>
        </p:spPr>
        <p:txBody>
          <a:bodyPr wrap="none" rtlCol="0">
            <a:spAutoFit/>
          </a:bodyPr>
          <a:lstStyle/>
          <a:p>
            <a:r>
              <a:rPr lang="en-US" sz="1600" dirty="0" smtClean="0">
                <a:solidFill>
                  <a:srgbClr val="FF0000"/>
                </a:solidFill>
              </a:rPr>
              <a:t>Actual detector responses</a:t>
            </a:r>
            <a:endParaRPr lang="en-US" sz="1600" dirty="0">
              <a:solidFill>
                <a:srgbClr val="FF0000"/>
              </a:solidFill>
            </a:endParaRPr>
          </a:p>
        </p:txBody>
      </p:sp>
      <p:cxnSp>
        <p:nvCxnSpPr>
          <p:cNvPr id="25" name="Straight Arrow Connector 24"/>
          <p:cNvCxnSpPr/>
          <p:nvPr/>
        </p:nvCxnSpPr>
        <p:spPr>
          <a:xfrm>
            <a:off x="6143147" y="4952134"/>
            <a:ext cx="936367" cy="301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300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371600"/>
            <a:ext cx="8229600" cy="2217695"/>
          </a:xfrm>
        </p:spPr>
        <p:txBody>
          <a:bodyPr>
            <a:normAutofit lnSpcReduction="10000"/>
          </a:bodyPr>
          <a:lstStyle/>
          <a:p>
            <a:r>
              <a:rPr lang="en-US" sz="2000" dirty="0" smtClean="0"/>
              <a:t>Horizontal striping has been detected for </a:t>
            </a:r>
            <a:r>
              <a:rPr lang="en-US" sz="2000" dirty="0"/>
              <a:t>the </a:t>
            </a:r>
            <a:r>
              <a:rPr lang="en-US" sz="2000" dirty="0" smtClean="0"/>
              <a:t>11.2</a:t>
            </a:r>
            <a:r>
              <a:rPr lang="el-GR" sz="2000" dirty="0" smtClean="0"/>
              <a:t>μ</a:t>
            </a:r>
            <a:r>
              <a:rPr lang="en-US" sz="2000" dirty="0" smtClean="0"/>
              <a:t>m</a:t>
            </a:r>
            <a:r>
              <a:rPr lang="el-GR" sz="2000" dirty="0" smtClean="0"/>
              <a:t> </a:t>
            </a:r>
            <a:r>
              <a:rPr lang="en-US" sz="2000" dirty="0" smtClean="0"/>
              <a:t>band and, less frequently, for some other IR bands.</a:t>
            </a:r>
          </a:p>
          <a:p>
            <a:r>
              <a:rPr lang="en-US" sz="2000" dirty="0"/>
              <a:t>For the 11.2</a:t>
            </a:r>
            <a:r>
              <a:rPr lang="el-GR" sz="2000" dirty="0"/>
              <a:t>μ</a:t>
            </a:r>
            <a:r>
              <a:rPr lang="en-US" sz="2000" dirty="0"/>
              <a:t>m</a:t>
            </a:r>
            <a:r>
              <a:rPr lang="el-GR" sz="2000" dirty="0"/>
              <a:t> </a:t>
            </a:r>
            <a:r>
              <a:rPr lang="en-US" sz="2000" dirty="0" smtClean="0"/>
              <a:t>band, the most obvious striping is linked to 3 detectors with non-zero Q. The same correlation is discovered for bands 15 &amp; 16.</a:t>
            </a:r>
          </a:p>
          <a:p>
            <a:r>
              <a:rPr lang="en-US" sz="2000" dirty="0" smtClean="0"/>
              <a:t>The striping patterns also suggest that the Q LUT of these detectors are probably problematic. </a:t>
            </a:r>
          </a:p>
          <a:p>
            <a:r>
              <a:rPr lang="en-US" sz="2000" dirty="0" smtClean="0"/>
              <a:t>There is an on-going effort by CWG to determine the root cause.</a:t>
            </a:r>
          </a:p>
          <a:p>
            <a:endParaRPr lang="en-US" sz="20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613151"/>
            <a:ext cx="4114800" cy="2743200"/>
          </a:xfrm>
          <a:prstGeom prst="rect">
            <a:avLst/>
          </a:prstGeom>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00100" y="3616245"/>
            <a:ext cx="4114800" cy="2743200"/>
          </a:xfrm>
          <a:prstGeom prst="rect">
            <a:avLst/>
          </a:prstGeom>
        </p:spPr>
      </p:pic>
      <p:sp>
        <p:nvSpPr>
          <p:cNvPr id="2" name="Title 1"/>
          <p:cNvSpPr>
            <a:spLocks noGrp="1"/>
          </p:cNvSpPr>
          <p:nvPr>
            <p:ph type="title"/>
          </p:nvPr>
        </p:nvSpPr>
        <p:spPr/>
        <p:txBody>
          <a:bodyPr>
            <a:normAutofit fontScale="90000"/>
          </a:bodyPr>
          <a:lstStyle/>
          <a:p>
            <a:r>
              <a:rPr lang="en-US" dirty="0" smtClean="0"/>
              <a:t>11.2</a:t>
            </a:r>
            <a:r>
              <a:rPr lang="el-GR" dirty="0" smtClean="0"/>
              <a:t>μ</a:t>
            </a:r>
            <a:r>
              <a:rPr lang="en-US" dirty="0" smtClean="0"/>
              <a:t>m Striping</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34</a:t>
            </a:fld>
            <a:endParaRPr lang="en-US" dirty="0"/>
          </a:p>
        </p:txBody>
      </p:sp>
      <p:sp>
        <p:nvSpPr>
          <p:cNvPr id="10" name="TextBox 9"/>
          <p:cNvSpPr txBox="1"/>
          <p:nvPr/>
        </p:nvSpPr>
        <p:spPr>
          <a:xfrm>
            <a:off x="6046602" y="5707449"/>
            <a:ext cx="546846" cy="276999"/>
          </a:xfrm>
          <a:prstGeom prst="rect">
            <a:avLst/>
          </a:prstGeom>
          <a:noFill/>
        </p:spPr>
        <p:txBody>
          <a:bodyPr wrap="square" rtlCol="0">
            <a:spAutoFit/>
          </a:bodyPr>
          <a:lstStyle/>
          <a:p>
            <a:r>
              <a:rPr lang="en-US" sz="1200" dirty="0" smtClean="0"/>
              <a:t>D176</a:t>
            </a:r>
            <a:endParaRPr lang="en-US" dirty="0"/>
          </a:p>
        </p:txBody>
      </p:sp>
      <p:sp>
        <p:nvSpPr>
          <p:cNvPr id="11" name="TextBox 10"/>
          <p:cNvSpPr txBox="1"/>
          <p:nvPr/>
        </p:nvSpPr>
        <p:spPr>
          <a:xfrm>
            <a:off x="6987053" y="5372100"/>
            <a:ext cx="546846" cy="276999"/>
          </a:xfrm>
          <a:prstGeom prst="rect">
            <a:avLst/>
          </a:prstGeom>
          <a:noFill/>
        </p:spPr>
        <p:txBody>
          <a:bodyPr wrap="square" rtlCol="0">
            <a:spAutoFit/>
          </a:bodyPr>
          <a:lstStyle/>
          <a:p>
            <a:r>
              <a:rPr lang="en-US" sz="1200" dirty="0" smtClean="0"/>
              <a:t>D250</a:t>
            </a:r>
            <a:endParaRPr lang="en-US" dirty="0"/>
          </a:p>
        </p:txBody>
      </p:sp>
      <p:sp>
        <p:nvSpPr>
          <p:cNvPr id="12" name="TextBox 11"/>
          <p:cNvSpPr txBox="1"/>
          <p:nvPr/>
        </p:nvSpPr>
        <p:spPr>
          <a:xfrm>
            <a:off x="7551484" y="5042104"/>
            <a:ext cx="546846" cy="276999"/>
          </a:xfrm>
          <a:prstGeom prst="rect">
            <a:avLst/>
          </a:prstGeom>
          <a:noFill/>
        </p:spPr>
        <p:txBody>
          <a:bodyPr wrap="square" rtlCol="0">
            <a:spAutoFit/>
          </a:bodyPr>
          <a:lstStyle/>
          <a:p>
            <a:r>
              <a:rPr lang="en-US" sz="1200" dirty="0" smtClean="0"/>
              <a:t>D307</a:t>
            </a:r>
            <a:endParaRPr lang="en-US" dirty="0"/>
          </a:p>
        </p:txBody>
      </p:sp>
      <p:sp>
        <p:nvSpPr>
          <p:cNvPr id="13" name="Oval 12"/>
          <p:cNvSpPr/>
          <p:nvPr/>
        </p:nvSpPr>
        <p:spPr>
          <a:xfrm>
            <a:off x="2287970" y="4316450"/>
            <a:ext cx="681682" cy="533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491962" y="3961198"/>
            <a:ext cx="1356138" cy="276999"/>
          </a:xfrm>
          <a:prstGeom prst="rect">
            <a:avLst/>
          </a:prstGeom>
          <a:noFill/>
        </p:spPr>
        <p:txBody>
          <a:bodyPr wrap="square" rtlCol="0">
            <a:spAutoFit/>
          </a:bodyPr>
          <a:lstStyle/>
          <a:p>
            <a:r>
              <a:rPr lang="en-US" sz="1200" dirty="0" smtClean="0"/>
              <a:t>repeat each swath</a:t>
            </a:r>
            <a:endParaRPr lang="en-US" dirty="0"/>
          </a:p>
        </p:txBody>
      </p:sp>
    </p:spTree>
    <p:extLst>
      <p:ext uri="{BB962C8B-B14F-4D97-AF65-F5344CB8AC3E}">
        <p14:creationId xmlns:p14="http://schemas.microsoft.com/office/powerpoint/2010/main" val="4160753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ICT PRT Coefficients</a:t>
            </a:r>
            <a:endParaRPr lang="en-US" dirty="0"/>
          </a:p>
        </p:txBody>
      </p:sp>
      <p:sp>
        <p:nvSpPr>
          <p:cNvPr id="3" name="Content Placeholder 2"/>
          <p:cNvSpPr>
            <a:spLocks noGrp="1"/>
          </p:cNvSpPr>
          <p:nvPr>
            <p:ph idx="1"/>
          </p:nvPr>
        </p:nvSpPr>
        <p:spPr>
          <a:xfrm>
            <a:off x="457200" y="1371600"/>
            <a:ext cx="8229600" cy="5257800"/>
          </a:xfrm>
        </p:spPr>
        <p:txBody>
          <a:bodyPr>
            <a:normAutofit/>
          </a:bodyPr>
          <a:lstStyle/>
          <a:p>
            <a:r>
              <a:rPr lang="en-US" sz="2000" dirty="0" smtClean="0"/>
              <a:t>In April 2018, a possible discrepancy between the ICT PRT coefficients saved in Flight CDRL-42 and GS LUT was discovered and later confirmed.</a:t>
            </a:r>
          </a:p>
          <a:p>
            <a:r>
              <a:rPr lang="en-US" sz="2000" dirty="0" smtClean="0"/>
              <a:t>The implementation of the correct CDRL 42 coefficients shall shrink the spread of the 12 ICT PRT temperatures from ~ 6 K to &lt; 0.1 K. The reported average ICT temperature for gain calculation shall increase by 0.2 K.</a:t>
            </a:r>
          </a:p>
          <a:p>
            <a:endParaRPr lang="en-US" sz="2000" dirty="0"/>
          </a:p>
          <a:p>
            <a:endParaRPr lang="en-US" sz="2000" dirty="0" smtClean="0"/>
          </a:p>
          <a:p>
            <a:endParaRPr lang="en-US" sz="2000" dirty="0"/>
          </a:p>
          <a:p>
            <a:endParaRPr lang="en-US" sz="2000" dirty="0" smtClean="0"/>
          </a:p>
          <a:p>
            <a:endParaRPr lang="en-US" sz="2000" dirty="0" smtClean="0"/>
          </a:p>
          <a:p>
            <a:endParaRPr lang="en-US" sz="2000" dirty="0"/>
          </a:p>
          <a:p>
            <a:endParaRPr lang="en-US" sz="2000" dirty="0" smtClean="0"/>
          </a:p>
          <a:p>
            <a:r>
              <a:rPr lang="en-US" sz="2000" dirty="0" smtClean="0"/>
              <a:t>The update of GS LUT is expected to remove at least the majority of ~ -0.2 K bias observed for all IR bands.</a:t>
            </a:r>
          </a:p>
          <a:p>
            <a:endParaRPr lang="en-US" sz="2000"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35</a:t>
            </a:fld>
            <a:endParaRPr lang="en-US" dirty="0"/>
          </a:p>
        </p:txBody>
      </p:sp>
      <p:pic>
        <p:nvPicPr>
          <p:cNvPr id="10" name="Picture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11480" y="2971800"/>
            <a:ext cx="4114800" cy="27432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971800"/>
            <a:ext cx="4114800" cy="2743200"/>
          </a:xfrm>
          <a:prstGeom prst="rect">
            <a:avLst/>
          </a:prstGeom>
        </p:spPr>
      </p:pic>
      <p:sp>
        <p:nvSpPr>
          <p:cNvPr id="12" name="TextBox 11"/>
          <p:cNvSpPr txBox="1"/>
          <p:nvPr/>
        </p:nvSpPr>
        <p:spPr>
          <a:xfrm>
            <a:off x="6553200" y="5143500"/>
            <a:ext cx="1943100" cy="307777"/>
          </a:xfrm>
          <a:prstGeom prst="rect">
            <a:avLst/>
          </a:prstGeom>
          <a:noFill/>
        </p:spPr>
        <p:txBody>
          <a:bodyPr wrap="square" rtlCol="0">
            <a:spAutoFit/>
          </a:bodyPr>
          <a:lstStyle/>
          <a:p>
            <a:r>
              <a:rPr lang="en-US" sz="1400" dirty="0" smtClean="0"/>
              <a:t>PRT Coeff. from CDRL 42</a:t>
            </a:r>
            <a:endParaRPr lang="en-US" sz="1400" dirty="0"/>
          </a:p>
        </p:txBody>
      </p:sp>
      <p:sp>
        <p:nvSpPr>
          <p:cNvPr id="13" name="TextBox 12"/>
          <p:cNvSpPr txBox="1"/>
          <p:nvPr/>
        </p:nvSpPr>
        <p:spPr>
          <a:xfrm>
            <a:off x="2381250" y="5143500"/>
            <a:ext cx="1943100" cy="307777"/>
          </a:xfrm>
          <a:prstGeom prst="rect">
            <a:avLst/>
          </a:prstGeom>
          <a:noFill/>
        </p:spPr>
        <p:txBody>
          <a:bodyPr wrap="square" rtlCol="0">
            <a:spAutoFit/>
          </a:bodyPr>
          <a:lstStyle/>
          <a:p>
            <a:r>
              <a:rPr lang="en-US" sz="1400" dirty="0" smtClean="0"/>
              <a:t>PRT Coeff. from GS LUT</a:t>
            </a:r>
            <a:endParaRPr lang="en-US" sz="1400" dirty="0"/>
          </a:p>
        </p:txBody>
      </p:sp>
      <p:sp>
        <p:nvSpPr>
          <p:cNvPr id="14" name="TextBox 13"/>
          <p:cNvSpPr txBox="1"/>
          <p:nvPr/>
        </p:nvSpPr>
        <p:spPr>
          <a:xfrm>
            <a:off x="6068174" y="5062835"/>
            <a:ext cx="332626" cy="461665"/>
          </a:xfrm>
          <a:prstGeom prst="rect">
            <a:avLst/>
          </a:prstGeom>
          <a:noFill/>
        </p:spPr>
        <p:txBody>
          <a:bodyPr wrap="square" rtlCol="0">
            <a:spAutoFit/>
          </a:bodyPr>
          <a:lstStyle/>
          <a:p>
            <a:r>
              <a:rPr lang="en-US" sz="2400" dirty="0" smtClean="0">
                <a:solidFill>
                  <a:srgbClr val="0070C0"/>
                </a:solidFill>
                <a:sym typeface="Wingdings 2" panose="05020102010507070707" pitchFamily="18" charset="2"/>
              </a:rPr>
              <a:t></a:t>
            </a:r>
            <a:endParaRPr lang="en-US" sz="2400" dirty="0">
              <a:solidFill>
                <a:srgbClr val="0070C0"/>
              </a:solidFill>
            </a:endParaRPr>
          </a:p>
        </p:txBody>
      </p:sp>
    </p:spTree>
    <p:extLst>
      <p:ext uri="{BB962C8B-B14F-4D97-AF65-F5344CB8AC3E}">
        <p14:creationId xmlns:p14="http://schemas.microsoft.com/office/powerpoint/2010/main" val="1825863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Cold Pixels Around Fire (CPAF)</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36</a:t>
            </a:fld>
            <a:endParaRPr lang="en-US" dirty="0"/>
          </a:p>
        </p:txBody>
      </p:sp>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78357"/>
            <a:ext cx="2289428" cy="1831543"/>
          </a:xfrm>
        </p:spPr>
      </p:pic>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86100"/>
            <a:ext cx="2302624" cy="1842099"/>
          </a:xfrm>
          <a:prstGeom prst="rect">
            <a:avLst/>
          </a:prstGeom>
        </p:spPr>
      </p:pic>
      <p:sp>
        <p:nvSpPr>
          <p:cNvPr id="10" name="TextBox 9"/>
          <p:cNvSpPr txBox="1"/>
          <p:nvPr/>
        </p:nvSpPr>
        <p:spPr>
          <a:xfrm>
            <a:off x="2514600" y="1295400"/>
            <a:ext cx="6362700" cy="4893647"/>
          </a:xfrm>
          <a:prstGeom prst="rect">
            <a:avLst/>
          </a:prstGeom>
          <a:noFill/>
        </p:spPr>
        <p:txBody>
          <a:bodyPr wrap="square" rtlCol="0">
            <a:spAutoFit/>
          </a:bodyPr>
          <a:lstStyle/>
          <a:p>
            <a:pPr marL="176213" indent="-176213">
              <a:buFont typeface="Arial" panose="020B0604020202020204" pitchFamily="34" charset="0"/>
              <a:buChar char="•"/>
            </a:pPr>
            <a:r>
              <a:rPr lang="en-US" sz="2400" dirty="0" smtClean="0"/>
              <a:t>Compare 390um channel with a longwave IR channel such as 112um for a fire scene, the fire can be much hotter in 390 band than 112 band (412K or saturated vs. 302K).</a:t>
            </a:r>
          </a:p>
          <a:p>
            <a:pPr marL="176213" indent="-176213">
              <a:buFont typeface="Arial" panose="020B0604020202020204" pitchFamily="34" charset="0"/>
              <a:buChar char="•"/>
            </a:pPr>
            <a:r>
              <a:rPr lang="en-US" sz="2400" dirty="0" smtClean="0"/>
              <a:t>Nearby pixels can be much colder in 390 band than 112 band (0K or saturated vs. 287K). </a:t>
            </a:r>
          </a:p>
          <a:p>
            <a:pPr marL="176213" indent="-176213">
              <a:buFont typeface="Arial" panose="020B0604020202020204" pitchFamily="34" charset="0"/>
              <a:buChar char="•"/>
            </a:pPr>
            <a:r>
              <a:rPr lang="en-US" sz="2400" dirty="0" smtClean="0"/>
              <a:t>Both phenomena are well understood.</a:t>
            </a:r>
          </a:p>
          <a:p>
            <a:pPr marL="176213" indent="-176213">
              <a:buFont typeface="Arial" panose="020B0604020202020204" pitchFamily="34" charset="0"/>
              <a:buChar char="•"/>
            </a:pPr>
            <a:r>
              <a:rPr lang="en-US" sz="2400" dirty="0" smtClean="0"/>
              <a:t>Flag has been implemented in operation, and works well, to avoid confusion.</a:t>
            </a:r>
          </a:p>
          <a:p>
            <a:pPr marL="176213" indent="-176213">
              <a:buFont typeface="Arial" panose="020B0604020202020204" pitchFamily="34" charset="0"/>
              <a:buChar char="•"/>
            </a:pPr>
            <a:r>
              <a:rPr lang="en-US" sz="2400" dirty="0" smtClean="0"/>
              <a:t>User requested enhancement, which seems within reach.</a:t>
            </a:r>
          </a:p>
          <a:p>
            <a:pPr marL="176213" indent="-176213">
              <a:buFont typeface="Arial" panose="020B0604020202020204" pitchFamily="34" charset="0"/>
              <a:buChar char="•"/>
            </a:pPr>
            <a:r>
              <a:rPr lang="en-US" sz="2400" dirty="0" smtClean="0"/>
              <a:t>Several options have been considered. One was chosen. Work is underway.</a:t>
            </a:r>
            <a:endParaRPr lang="en-US" sz="2400" dirty="0"/>
          </a:p>
        </p:txBody>
      </p:sp>
    </p:spTree>
    <p:extLst>
      <p:ext uri="{BB962C8B-B14F-4D97-AF65-F5344CB8AC3E}">
        <p14:creationId xmlns:p14="http://schemas.microsoft.com/office/powerpoint/2010/main" val="1267184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064 Band Bias</a:t>
            </a:r>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37</a:t>
            </a:fld>
            <a:endParaRPr lang="en-US" dirty="0"/>
          </a:p>
        </p:txBody>
      </p:sp>
      <p:sp>
        <p:nvSpPr>
          <p:cNvPr id="8" name="Content Placeholder 7"/>
          <p:cNvSpPr>
            <a:spLocks noGrp="1"/>
          </p:cNvSpPr>
          <p:nvPr>
            <p:ph idx="1"/>
          </p:nvPr>
        </p:nvSpPr>
        <p:spPr/>
        <p:txBody>
          <a:bodyPr>
            <a:normAutofit lnSpcReduction="10000"/>
          </a:bodyPr>
          <a:lstStyle/>
          <a:p>
            <a:r>
              <a:rPr lang="en-US" dirty="0" smtClean="0"/>
              <a:t>064 Channel is more than 5% brighter than pre-launch, VIIRS, and AVIRIS-NG (Field Campaign).</a:t>
            </a:r>
          </a:p>
          <a:p>
            <a:r>
              <a:rPr lang="en-US" dirty="0" smtClean="0"/>
              <a:t>It is likely caused by uncertainty in the K factor, the detector- and angle-dependent reflectance of solar diffuser that was determined pre-launch.</a:t>
            </a:r>
          </a:p>
          <a:p>
            <a:r>
              <a:rPr lang="en-US" dirty="0" smtClean="0"/>
              <a:t>There is no consensus whether K is wrong and, if it is, what is the right value for K.</a:t>
            </a:r>
          </a:p>
          <a:p>
            <a:r>
              <a:rPr lang="en-US" dirty="0" smtClean="0"/>
              <a:t>There is consensus that the calibrated radiance is wrong and users demand quick change.</a:t>
            </a:r>
          </a:p>
          <a:p>
            <a:r>
              <a:rPr lang="en-US" dirty="0" smtClean="0"/>
              <a:t>It is recommended to adjust K to bring 064 radiance to be in family.</a:t>
            </a:r>
            <a:endParaRPr lang="en-US" dirty="0"/>
          </a:p>
        </p:txBody>
      </p:sp>
    </p:spTree>
    <p:extLst>
      <p:ext uri="{BB962C8B-B14F-4D97-AF65-F5344CB8AC3E}">
        <p14:creationId xmlns:p14="http://schemas.microsoft.com/office/powerpoint/2010/main" val="923174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pPr/>
              <a:t>38</a:t>
            </a:fld>
            <a:endParaRPr lang="en-US" altLang="en-US" dirty="0"/>
          </a:p>
        </p:txBody>
      </p:sp>
      <p:sp>
        <p:nvSpPr>
          <p:cNvPr id="7"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 CH02 Bias and Mitigation</a:t>
            </a:r>
            <a:endParaRPr lang="en-US" sz="2400" dirty="0">
              <a:solidFill>
                <a:schemeClr val="tx1"/>
              </a:solidFill>
            </a:endParaRPr>
          </a:p>
        </p:txBody>
      </p:sp>
      <p:sp>
        <p:nvSpPr>
          <p:cNvPr id="8" name="TextBox 7"/>
          <p:cNvSpPr txBox="1"/>
          <p:nvPr/>
        </p:nvSpPr>
        <p:spPr>
          <a:xfrm>
            <a:off x="690458" y="1066800"/>
            <a:ext cx="7920142"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ABI CH02 showed 6-8% large radiometric biases immediately after first solar calibration which violated the MRD radiometric requirement</a:t>
            </a:r>
          </a:p>
          <a:p>
            <a:pPr marL="285750" indent="-285750">
              <a:buFont typeface="Arial" panose="020B0604020202020204" pitchFamily="34" charset="0"/>
              <a:buChar char="•"/>
            </a:pPr>
            <a:r>
              <a:rPr lang="en-US" dirty="0" smtClean="0"/>
              <a:t>ABI CH02 bias has been confirmed with the long term GEO-LEO (VIIRS) bias monitoring and field campaign comparison with AVIRIS-NG</a:t>
            </a:r>
          </a:p>
          <a:p>
            <a:pPr marL="285750" indent="-285750">
              <a:buFont typeface="Arial" panose="020B0604020202020204" pitchFamily="34" charset="0"/>
              <a:buChar char="•"/>
            </a:pPr>
            <a:r>
              <a:rPr lang="en-US" dirty="0" smtClean="0"/>
              <a:t>One important fact </a:t>
            </a:r>
          </a:p>
          <a:p>
            <a:pPr marL="742950" lvl="1" indent="-285750">
              <a:buFont typeface="Arial" panose="020B0604020202020204" pitchFamily="34" charset="0"/>
              <a:buChar char="•"/>
            </a:pPr>
            <a:r>
              <a:rPr lang="en-US" dirty="0" smtClean="0"/>
              <a:t>ABI CH02 prelaunch gain is lower than post-launch Solar Cal gain by 6.5%</a:t>
            </a:r>
          </a:p>
        </p:txBody>
      </p:sp>
      <p:pic>
        <p:nvPicPr>
          <p:cNvPr id="11" name="Content Placeholder 3"/>
          <p:cNvPicPr/>
          <p:nvPr/>
        </p:nvPicPr>
        <p:blipFill rotWithShape="1">
          <a:blip r:embed="rId2">
            <a:extLst>
              <a:ext uri="{28A0092B-C50C-407E-A947-70E740481C1C}">
                <a14:useLocalDpi xmlns:a14="http://schemas.microsoft.com/office/drawing/2010/main" val="0"/>
              </a:ext>
            </a:extLst>
          </a:blip>
          <a:srcRect l="33706" t="13403" r="31891" b="41927"/>
          <a:stretch/>
        </p:blipFill>
        <p:spPr bwMode="auto">
          <a:xfrm>
            <a:off x="5486400" y="3200400"/>
            <a:ext cx="2438400" cy="1945618"/>
          </a:xfrm>
          <a:prstGeom prst="rect">
            <a:avLst/>
          </a:prstGeom>
          <a:ln>
            <a:noFill/>
          </a:ln>
          <a:extLst>
            <a:ext uri="{53640926-AAD7-44D8-BBD7-CCE9431645EC}">
              <a14:shadowObscured xmlns:a14="http://schemas.microsoft.com/office/drawing/2010/main"/>
            </a:ext>
          </a:extLst>
        </p:spPr>
      </p:pic>
      <p:cxnSp>
        <p:nvCxnSpPr>
          <p:cNvPr id="13" name="Straight Arrow Connector 12"/>
          <p:cNvCxnSpPr/>
          <p:nvPr/>
        </p:nvCxnSpPr>
        <p:spPr>
          <a:xfrm flipH="1" flipV="1">
            <a:off x="7381355" y="4465064"/>
            <a:ext cx="1034343" cy="227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15209" y="4601402"/>
            <a:ext cx="1200978" cy="646331"/>
          </a:xfrm>
          <a:prstGeom prst="rect">
            <a:avLst/>
          </a:prstGeom>
          <a:noFill/>
        </p:spPr>
        <p:txBody>
          <a:bodyPr wrap="square" rtlCol="0">
            <a:spAutoFit/>
          </a:bodyPr>
          <a:lstStyle/>
          <a:p>
            <a:r>
              <a:rPr lang="en-US" dirty="0" smtClean="0"/>
              <a:t>Prelaunch gain</a:t>
            </a:r>
            <a:endParaRPr lang="en-US" dirty="0"/>
          </a:p>
        </p:txBody>
      </p:sp>
      <p:cxnSp>
        <p:nvCxnSpPr>
          <p:cNvPr id="16" name="Straight Arrow Connector 15"/>
          <p:cNvCxnSpPr/>
          <p:nvPr/>
        </p:nvCxnSpPr>
        <p:spPr>
          <a:xfrm flipH="1">
            <a:off x="7415987" y="3702040"/>
            <a:ext cx="876300" cy="76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744284" y="3125786"/>
            <a:ext cx="1728538" cy="646331"/>
          </a:xfrm>
          <a:prstGeom prst="rect">
            <a:avLst/>
          </a:prstGeom>
          <a:noFill/>
        </p:spPr>
        <p:txBody>
          <a:bodyPr wrap="square" rtlCol="0">
            <a:spAutoFit/>
          </a:bodyPr>
          <a:lstStyle/>
          <a:p>
            <a:r>
              <a:rPr lang="en-US" dirty="0" smtClean="0"/>
              <a:t>Post-launch Solar Cal Gain</a:t>
            </a:r>
            <a:endParaRPr lang="en-US" dirty="0"/>
          </a:p>
        </p:txBody>
      </p:sp>
      <p:sp>
        <p:nvSpPr>
          <p:cNvPr id="18" name="Rectangle 17"/>
          <p:cNvSpPr/>
          <p:nvPr/>
        </p:nvSpPr>
        <p:spPr>
          <a:xfrm>
            <a:off x="616785" y="2882982"/>
            <a:ext cx="5195900" cy="3416320"/>
          </a:xfrm>
          <a:prstGeom prst="rect">
            <a:avLst/>
          </a:prstGeom>
        </p:spPr>
        <p:txBody>
          <a:bodyPr wrap="square">
            <a:spAutoFit/>
          </a:bodyPr>
          <a:lstStyle/>
          <a:p>
            <a:pPr marL="285750" indent="-285750">
              <a:buFont typeface="Arial" panose="020B0604020202020204" pitchFamily="34" charset="0"/>
              <a:buChar char="•"/>
            </a:pPr>
            <a:r>
              <a:rPr lang="en-US" dirty="0"/>
              <a:t>Pre-launch Sphere and FEL tests are two separate </a:t>
            </a:r>
            <a:r>
              <a:rPr lang="en-US" dirty="0" smtClean="0"/>
              <a:t>calibration tests</a:t>
            </a:r>
            <a:endParaRPr lang="en-US" dirty="0"/>
          </a:p>
          <a:p>
            <a:pPr marL="742950" lvl="1" indent="-285750">
              <a:buFont typeface="Arial" panose="020B0604020202020204" pitchFamily="34" charset="0"/>
              <a:buChar char="•"/>
            </a:pPr>
            <a:r>
              <a:rPr lang="en-US" dirty="0"/>
              <a:t>Sphere test is used to derive </a:t>
            </a:r>
            <a:r>
              <a:rPr lang="en-US" dirty="0" smtClean="0"/>
              <a:t>prelaunch gain </a:t>
            </a:r>
            <a:r>
              <a:rPr lang="en-US" dirty="0"/>
              <a:t>and Q for detectors of each ABI VNIR bands (SI-traceable)</a:t>
            </a:r>
          </a:p>
          <a:p>
            <a:pPr marL="742950" lvl="1" indent="-285750">
              <a:buFont typeface="Arial" panose="020B0604020202020204" pitchFamily="34" charset="0"/>
              <a:buChar char="•"/>
            </a:pPr>
            <a:r>
              <a:rPr lang="en-US" dirty="0"/>
              <a:t>FEL test is to derive the K factor (proportional to SD BRDF) which is used in post-launch </a:t>
            </a:r>
            <a:r>
              <a:rPr lang="en-US" dirty="0" smtClean="0"/>
              <a:t>calibration</a:t>
            </a:r>
          </a:p>
          <a:p>
            <a:pPr marL="285750" indent="-285750">
              <a:buFont typeface="Arial" panose="020B0604020202020204" pitchFamily="34" charset="0"/>
              <a:buChar char="•"/>
            </a:pPr>
            <a:r>
              <a:rPr lang="en-US" dirty="0" smtClean="0"/>
              <a:t>Post-launch gain factor from Solar Cal can only be traced to the prelaunch FEL test</a:t>
            </a:r>
          </a:p>
          <a:p>
            <a:pPr marL="285750" indent="-285750">
              <a:buFont typeface="Arial" panose="020B0604020202020204" pitchFamily="34" charset="0"/>
              <a:buChar char="•"/>
            </a:pPr>
            <a:r>
              <a:rPr lang="en-US" dirty="0" smtClean="0"/>
              <a:t>This leads to the investigation of uncertainty in the prelaunch FEL test</a:t>
            </a:r>
            <a:endParaRPr lang="en-US" dirty="0"/>
          </a:p>
        </p:txBody>
      </p:sp>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3" name="Footer Placeholder 2"/>
          <p:cNvSpPr>
            <a:spLocks noGrp="1"/>
          </p:cNvSpPr>
          <p:nvPr>
            <p:ph type="ftr" sz="quarter" idx="11"/>
          </p:nvPr>
        </p:nvSpPr>
        <p:spPr/>
        <p:txBody>
          <a:bodyPr/>
          <a:lstStyle/>
          <a:p>
            <a:r>
              <a:rPr lang="en-US" smtClean="0"/>
              <a:t>GOES-R ABI Cal Val</a:t>
            </a:r>
            <a:endParaRPr lang="en-US" dirty="0"/>
          </a:p>
        </p:txBody>
      </p:sp>
    </p:spTree>
    <p:extLst>
      <p:ext uri="{BB962C8B-B14F-4D97-AF65-F5344CB8AC3E}">
        <p14:creationId xmlns:p14="http://schemas.microsoft.com/office/powerpoint/2010/main" val="419183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39</a:t>
            </a:fld>
            <a:endParaRPr lang="en-US" altLang="en-US" dirty="0">
              <a:solidFill>
                <a:schemeClr val="tx1"/>
              </a:solidFill>
            </a:endParaRPr>
          </a:p>
        </p:txBody>
      </p:sp>
      <p:sp>
        <p:nvSpPr>
          <p:cNvPr id="5" name="Title 1"/>
          <p:cNvSpPr>
            <a:spLocks noGrp="1"/>
          </p:cNvSpPr>
          <p:nvPr>
            <p:ph type="title"/>
          </p:nvPr>
        </p:nvSpPr>
        <p:spPr>
          <a:xfrm>
            <a:off x="1447800" y="228600"/>
            <a:ext cx="6096000" cy="609600"/>
          </a:xfrm>
        </p:spPr>
        <p:txBody>
          <a:bodyPr>
            <a:noAutofit/>
          </a:bodyPr>
          <a:lstStyle/>
          <a:p>
            <a:pPr algn="ctr"/>
            <a:r>
              <a:rPr lang="en-US" sz="2400" dirty="0" smtClean="0">
                <a:solidFill>
                  <a:schemeClr val="tx1"/>
                </a:solidFill>
              </a:rPr>
              <a:t>Evidence of Uncertainty in ABI PRE-LAUNCH FEL TEST for ABI CH02</a:t>
            </a:r>
            <a:endParaRPr lang="en-US" sz="2400" dirty="0">
              <a:solidFill>
                <a:schemeClr val="tx1"/>
              </a:solidFill>
            </a:endParaRPr>
          </a:p>
        </p:txBody>
      </p:sp>
      <p:sp>
        <p:nvSpPr>
          <p:cNvPr id="6" name="TextBox 5"/>
          <p:cNvSpPr txBox="1"/>
          <p:nvPr/>
        </p:nvSpPr>
        <p:spPr>
          <a:xfrm>
            <a:off x="457200" y="1143491"/>
            <a:ext cx="7988968"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FEL test signal is significantly weak</a:t>
            </a:r>
          </a:p>
          <a:p>
            <a:pPr marL="742950" lvl="1" indent="-285750">
              <a:buFont typeface="Arial" panose="020B0604020202020204" pitchFamily="34" charset="0"/>
              <a:buChar char="•"/>
            </a:pPr>
            <a:r>
              <a:rPr lang="en-US" dirty="0" smtClean="0"/>
              <a:t>Large space look signal (~ 3460 counts) with uncertainty of 11 counts (ABI CH02 has the largest uncertainty)</a:t>
            </a:r>
          </a:p>
          <a:p>
            <a:pPr marL="742950" lvl="1" indent="-285750">
              <a:buFont typeface="Arial" panose="020B0604020202020204" pitchFamily="34" charset="0"/>
              <a:buChar char="•"/>
            </a:pPr>
            <a:r>
              <a:rPr lang="en-US" dirty="0" smtClean="0"/>
              <a:t>FEL lamp signal for ABI CH02 is ~130 counts (~21 </a:t>
            </a:r>
            <a:r>
              <a:rPr lang="en-US" dirty="0">
                <a:latin typeface="Times New Roman" panose="02020603050405020304" pitchFamily="18" charset="0"/>
                <a:ea typeface="SimSun" panose="02010600030101010101" pitchFamily="2" charset="-122"/>
                <a:cs typeface="Times New Roman" panose="02020603050405020304" pitchFamily="18" charset="0"/>
              </a:rPr>
              <a:t>W/m</a:t>
            </a:r>
            <a:r>
              <a:rPr lang="en-US" baseline="30000" dirty="0">
                <a:latin typeface="Times New Roman" panose="02020603050405020304" pitchFamily="18" charset="0"/>
                <a:ea typeface="SimSun" panose="02010600030101010101" pitchFamily="2" charset="-122"/>
                <a:cs typeface="Times New Roman" panose="02020603050405020304" pitchFamily="18" charset="0"/>
              </a:rPr>
              <a:t>2</a:t>
            </a:r>
            <a:r>
              <a:rPr lang="en-US" dirty="0">
                <a:latin typeface="Times New Roman" panose="02020603050405020304" pitchFamily="18" charset="0"/>
                <a:ea typeface="SimSun" panose="02010600030101010101" pitchFamily="2" charset="-122"/>
                <a:cs typeface="Times New Roman" panose="02020603050405020304" pitchFamily="18" charset="0"/>
              </a:rPr>
              <a:t>-sr-um</a:t>
            </a:r>
            <a:r>
              <a:rPr lang="en-US" dirty="0" smtClean="0"/>
              <a:t>). (much weaker than space look and can be  affected by the large uncertainty in space look)</a:t>
            </a:r>
          </a:p>
          <a:p>
            <a:pPr marL="285750" indent="-285750">
              <a:buFont typeface="Arial" panose="020B0604020202020204" pitchFamily="34" charset="0"/>
              <a:buChar char="•"/>
            </a:pPr>
            <a:r>
              <a:rPr lang="en-US" dirty="0" smtClean="0"/>
              <a:t>Sphere Test for prelaunch gain and Q for ABI CH02</a:t>
            </a:r>
          </a:p>
          <a:p>
            <a:pPr marL="742950" lvl="1" indent="-285750">
              <a:buFont typeface="Arial" panose="020B0604020202020204" pitchFamily="34" charset="0"/>
              <a:buChar char="•"/>
            </a:pPr>
            <a:r>
              <a:rPr lang="en-US" dirty="0" smtClean="0">
                <a:latin typeface="Times New Roman" panose="02020603050405020304" pitchFamily="18" charset="0"/>
                <a:ea typeface="SimSun" panose="02010600030101010101" pitchFamily="2" charset="-122"/>
                <a:cs typeface="Times New Roman" panose="02020603050405020304" pitchFamily="18" charset="0"/>
              </a:rPr>
              <a:t>Signal </a:t>
            </a:r>
            <a:r>
              <a:rPr lang="en-US" dirty="0">
                <a:latin typeface="Times New Roman" panose="02020603050405020304" pitchFamily="18" charset="0"/>
                <a:ea typeface="SimSun" panose="02010600030101010101" pitchFamily="2" charset="-122"/>
                <a:cs typeface="Times New Roman" panose="02020603050405020304" pitchFamily="18" charset="0"/>
              </a:rPr>
              <a:t>level </a:t>
            </a:r>
            <a:r>
              <a:rPr lang="en-US" dirty="0" smtClean="0">
                <a:latin typeface="Times New Roman" panose="02020603050405020304" pitchFamily="18" charset="0"/>
                <a:ea typeface="SimSun" panose="02010600030101010101" pitchFamily="2" charset="-122"/>
                <a:cs typeface="Times New Roman" panose="02020603050405020304" pitchFamily="18" charset="0"/>
              </a:rPr>
              <a:t>varies from </a:t>
            </a:r>
            <a:r>
              <a:rPr lang="en-US" dirty="0">
                <a:latin typeface="Times New Roman" panose="02020603050405020304" pitchFamily="18" charset="0"/>
                <a:ea typeface="SimSun" panose="02010600030101010101" pitchFamily="2" charset="-122"/>
                <a:cs typeface="Times New Roman" panose="02020603050405020304" pitchFamily="18" charset="0"/>
              </a:rPr>
              <a:t>15 </a:t>
            </a:r>
            <a:r>
              <a:rPr lang="en-US" dirty="0" smtClean="0">
                <a:latin typeface="Times New Roman" panose="02020603050405020304" pitchFamily="18" charset="0"/>
                <a:ea typeface="SimSun" panose="02010600030101010101" pitchFamily="2" charset="-122"/>
                <a:cs typeface="Times New Roman" panose="02020603050405020304" pitchFamily="18" charset="0"/>
              </a:rPr>
              <a:t>to 1929 W/m</a:t>
            </a:r>
            <a:r>
              <a:rPr lang="en-US" baseline="30000" dirty="0" smtClean="0">
                <a:latin typeface="Times New Roman" panose="02020603050405020304" pitchFamily="18" charset="0"/>
                <a:ea typeface="SimSun" panose="02010600030101010101" pitchFamily="2" charset="-122"/>
                <a:cs typeface="Times New Roman" panose="02020603050405020304" pitchFamily="18" charset="0"/>
              </a:rPr>
              <a:t>2</a:t>
            </a:r>
            <a:r>
              <a:rPr lang="en-US" dirty="0" smtClean="0">
                <a:latin typeface="Times New Roman" panose="02020603050405020304" pitchFamily="18" charset="0"/>
                <a:ea typeface="SimSun" panose="02010600030101010101" pitchFamily="2" charset="-122"/>
                <a:cs typeface="Times New Roman" panose="02020603050405020304" pitchFamily="18" charset="0"/>
              </a:rPr>
              <a:t>-sr-um </a:t>
            </a:r>
            <a:r>
              <a:rPr lang="en-US" dirty="0">
                <a:latin typeface="Times New Roman" panose="02020603050405020304" pitchFamily="18" charset="0"/>
                <a:ea typeface="SimSun" panose="02010600030101010101" pitchFamily="2" charset="-122"/>
                <a:cs typeface="Times New Roman" panose="02020603050405020304" pitchFamily="18" charset="0"/>
              </a:rPr>
              <a:t>over 24 </a:t>
            </a:r>
            <a:r>
              <a:rPr lang="en-US" dirty="0" smtClean="0">
                <a:latin typeface="Times New Roman" panose="02020603050405020304" pitchFamily="18" charset="0"/>
                <a:ea typeface="SimSun" panose="02010600030101010101" pitchFamily="2" charset="-122"/>
                <a:cs typeface="Times New Roman" panose="02020603050405020304" pitchFamily="18" charset="0"/>
              </a:rPr>
              <a:t>levels (much higher than FEL lamp)</a:t>
            </a:r>
          </a:p>
          <a:p>
            <a:pPr marL="285750" indent="-285750">
              <a:buFont typeface="Arial" panose="020B0604020202020204" pitchFamily="34" charset="0"/>
              <a:buChar char="•"/>
            </a:pPr>
            <a:r>
              <a:rPr lang="en-US" dirty="0" smtClean="0">
                <a:latin typeface="Times New Roman" panose="02020603050405020304" pitchFamily="18" charset="0"/>
                <a:ea typeface="SimSun" panose="02010600030101010101" pitchFamily="2" charset="-122"/>
                <a:cs typeface="Times New Roman" panose="02020603050405020304" pitchFamily="18" charset="0"/>
              </a:rPr>
              <a:t>Post-launch Solar Cal signal is around 4100 counts after subtracting space look.</a:t>
            </a:r>
            <a:endParaRPr lang="en-US" dirty="0" smtClean="0"/>
          </a:p>
        </p:txBody>
      </p:sp>
      <p:pic>
        <p:nvPicPr>
          <p:cNvPr id="26" name="Picture 25"/>
          <p:cNvPicPr/>
          <p:nvPr/>
        </p:nvPicPr>
        <p:blipFill rotWithShape="1">
          <a:blip r:embed="rId2"/>
          <a:srcRect l="51282" t="50000" r="6410"/>
          <a:stretch/>
        </p:blipFill>
        <p:spPr>
          <a:xfrm>
            <a:off x="6465143" y="4284600"/>
            <a:ext cx="2646947" cy="1676400"/>
          </a:xfrm>
          <a:prstGeom prst="rect">
            <a:avLst/>
          </a:prstGeom>
        </p:spPr>
      </p:pic>
      <p:sp>
        <p:nvSpPr>
          <p:cNvPr id="7" name="TextBox 6"/>
          <p:cNvSpPr txBox="1"/>
          <p:nvPr/>
        </p:nvSpPr>
        <p:spPr>
          <a:xfrm>
            <a:off x="457200" y="3995678"/>
            <a:ext cx="670891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Other uncertainties</a:t>
            </a:r>
          </a:p>
          <a:p>
            <a:pPr marL="742950" lvl="1" indent="-285750">
              <a:buFont typeface="Arial" panose="020B0604020202020204" pitchFamily="34" charset="0"/>
              <a:buChar char="•"/>
            </a:pPr>
            <a:r>
              <a:rPr lang="en-US" dirty="0"/>
              <a:t>FEL test has ~ 7 counts stray light </a:t>
            </a:r>
            <a:r>
              <a:rPr lang="en-US" dirty="0" smtClean="0"/>
              <a:t>(ABI CH02 is the highest)</a:t>
            </a:r>
            <a:endParaRPr lang="en-US" dirty="0"/>
          </a:p>
          <a:p>
            <a:pPr marL="742950" lvl="1" indent="-285750">
              <a:buFont typeface="Arial" panose="020B0604020202020204" pitchFamily="34" charset="0"/>
              <a:buChar char="•"/>
            </a:pPr>
            <a:r>
              <a:rPr lang="en-US" dirty="0"/>
              <a:t>Solar diffuser K factor can be affected by the  stray light correction model</a:t>
            </a:r>
          </a:p>
          <a:p>
            <a:pPr marL="742950" lvl="1" indent="-285750">
              <a:buFont typeface="Arial" panose="020B0604020202020204" pitchFamily="34" charset="0"/>
              <a:buChar char="•"/>
            </a:pPr>
            <a:r>
              <a:rPr lang="en-US" dirty="0"/>
              <a:t>FEL lamp </a:t>
            </a:r>
            <a:r>
              <a:rPr lang="en-US" dirty="0" smtClean="0"/>
              <a:t>non-uniformity characterization</a:t>
            </a:r>
          </a:p>
          <a:p>
            <a:pPr marL="285750" indent="-285750">
              <a:buFont typeface="Arial" panose="020B0604020202020204" pitchFamily="34" charset="0"/>
              <a:buChar char="•"/>
            </a:pPr>
            <a:r>
              <a:rPr lang="en-US" dirty="0" smtClean="0"/>
              <a:t>Further evidence</a:t>
            </a:r>
          </a:p>
          <a:p>
            <a:pPr marL="742950" lvl="1" indent="-285750">
              <a:buFont typeface="Arial" panose="020B0604020202020204" pitchFamily="34" charset="0"/>
              <a:buChar char="•"/>
            </a:pPr>
            <a:r>
              <a:rPr lang="en-US" dirty="0" smtClean="0"/>
              <a:t>ABI CH02 solar diffuser K factor is higher than all other bands (inconsistent with the reflectance property of solar diffuser material )</a:t>
            </a:r>
            <a:endParaRPr lang="en-US" dirty="0"/>
          </a:p>
        </p:txBody>
      </p:sp>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3" name="Footer Placeholder 2"/>
          <p:cNvSpPr>
            <a:spLocks noGrp="1"/>
          </p:cNvSpPr>
          <p:nvPr>
            <p:ph type="ftr" sz="quarter" idx="11"/>
          </p:nvPr>
        </p:nvSpPr>
        <p:spPr/>
        <p:txBody>
          <a:bodyPr/>
          <a:lstStyle/>
          <a:p>
            <a:r>
              <a:rPr lang="en-US" smtClean="0"/>
              <a:t>GOES-R ABI Cal Val</a:t>
            </a:r>
            <a:endParaRPr lang="en-US" dirty="0"/>
          </a:p>
        </p:txBody>
      </p:sp>
    </p:spTree>
    <p:extLst>
      <p:ext uri="{BB962C8B-B14F-4D97-AF65-F5344CB8AC3E}">
        <p14:creationId xmlns:p14="http://schemas.microsoft.com/office/powerpoint/2010/main" val="311016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775" y="228600"/>
            <a:ext cx="7331825" cy="949757"/>
          </a:xfrm>
        </p:spPr>
        <p:txBody>
          <a:bodyPr>
            <a:normAutofit fontScale="90000"/>
          </a:bodyPr>
          <a:lstStyle/>
          <a:p>
            <a:r>
              <a:rPr lang="en-US" b="1" dirty="0" smtClean="0"/>
              <a:t>History of GOES </a:t>
            </a:r>
            <a:r>
              <a:rPr lang="en-US" b="1" u="sng" dirty="0" smtClean="0"/>
              <a:t>Imaging</a:t>
            </a:r>
            <a:r>
              <a:rPr lang="en-US" dirty="0" smtClean="0"/>
              <a:t/>
            </a:r>
            <a:br>
              <a:rPr lang="en-US" dirty="0" smtClean="0"/>
            </a:br>
            <a:r>
              <a:rPr lang="en-US" sz="2200" dirty="0" smtClean="0"/>
              <a:t>Space weather, solar observation, sounding not covered</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1st Generation:</a:t>
            </a:r>
          </a:p>
          <a:p>
            <a:pPr lvl="1"/>
            <a:r>
              <a:rPr lang="en-US" dirty="0" smtClean="0"/>
              <a:t>GOES-1/2/3. October 16, 1975.</a:t>
            </a:r>
          </a:p>
          <a:p>
            <a:pPr lvl="1"/>
            <a:r>
              <a:rPr lang="en-US" dirty="0" smtClean="0"/>
              <a:t>Visible Infrared </a:t>
            </a:r>
            <a:r>
              <a:rPr lang="en-US" u="sng" dirty="0" smtClean="0"/>
              <a:t>Spin Scan </a:t>
            </a:r>
            <a:r>
              <a:rPr lang="en-US" dirty="0" smtClean="0"/>
              <a:t>Radiometer (VISSR)</a:t>
            </a:r>
          </a:p>
          <a:p>
            <a:r>
              <a:rPr lang="en-US" dirty="0" smtClean="0"/>
              <a:t>1.5 (or </a:t>
            </a:r>
            <a:r>
              <a:rPr lang="en-US" i="1" dirty="0" smtClean="0"/>
              <a:t>2</a:t>
            </a:r>
            <a:r>
              <a:rPr lang="en-US" i="1" baseline="30000" dirty="0" smtClean="0"/>
              <a:t>nd</a:t>
            </a:r>
            <a:r>
              <a:rPr lang="en-US" dirty="0" smtClean="0"/>
              <a:t>) Generation</a:t>
            </a:r>
          </a:p>
          <a:p>
            <a:pPr lvl="1"/>
            <a:r>
              <a:rPr lang="en-US" dirty="0" smtClean="0"/>
              <a:t>GOES-4/5/6/G/7</a:t>
            </a:r>
          </a:p>
          <a:p>
            <a:pPr lvl="1"/>
            <a:r>
              <a:rPr lang="en-US" dirty="0" smtClean="0"/>
              <a:t>VISSR Atmospheric Sounder (VAS)</a:t>
            </a:r>
          </a:p>
          <a:p>
            <a:r>
              <a:rPr lang="en-US" dirty="0" smtClean="0"/>
              <a:t>2</a:t>
            </a:r>
            <a:r>
              <a:rPr lang="en-US" baseline="30000" dirty="0" smtClean="0"/>
              <a:t>nd</a:t>
            </a:r>
            <a:r>
              <a:rPr lang="en-US" dirty="0" smtClean="0"/>
              <a:t> (or </a:t>
            </a:r>
            <a:r>
              <a:rPr lang="en-US" i="1" dirty="0" smtClean="0"/>
              <a:t>3</a:t>
            </a:r>
            <a:r>
              <a:rPr lang="en-US" i="1" baseline="30000" dirty="0" smtClean="0"/>
              <a:t>rd</a:t>
            </a:r>
            <a:r>
              <a:rPr lang="en-US" dirty="0" smtClean="0"/>
              <a:t>) Generation:</a:t>
            </a:r>
          </a:p>
          <a:p>
            <a:pPr lvl="1"/>
            <a:r>
              <a:rPr lang="en-US" dirty="0" smtClean="0"/>
              <a:t>GOES-8/9/10/11/12, April 1994</a:t>
            </a:r>
          </a:p>
          <a:p>
            <a:pPr lvl="1"/>
            <a:r>
              <a:rPr lang="en-US" dirty="0"/>
              <a:t>Imager (and Sounder)</a:t>
            </a:r>
          </a:p>
          <a:p>
            <a:pPr lvl="1"/>
            <a:r>
              <a:rPr lang="en-US" u="sng" dirty="0" smtClean="0"/>
              <a:t>3-axis stabilized</a:t>
            </a:r>
            <a:r>
              <a:rPr lang="en-US" dirty="0" smtClean="0"/>
              <a:t> platform</a:t>
            </a:r>
          </a:p>
          <a:p>
            <a:r>
              <a:rPr lang="en-US" dirty="0" smtClean="0"/>
              <a:t>2.5 (or </a:t>
            </a:r>
            <a:r>
              <a:rPr lang="en-US" i="1" dirty="0" smtClean="0"/>
              <a:t>4</a:t>
            </a:r>
            <a:r>
              <a:rPr lang="en-US" i="1" baseline="30000" dirty="0" smtClean="0"/>
              <a:t>th</a:t>
            </a:r>
            <a:r>
              <a:rPr lang="en-US" dirty="0" smtClean="0"/>
              <a:t>) Generation:</a:t>
            </a:r>
          </a:p>
          <a:p>
            <a:pPr lvl="1"/>
            <a:r>
              <a:rPr lang="en-US" dirty="0" smtClean="0"/>
              <a:t>GOES-13/14/15/Q</a:t>
            </a:r>
          </a:p>
          <a:p>
            <a:pPr lvl="1"/>
            <a:r>
              <a:rPr lang="en-US" dirty="0" smtClean="0"/>
              <a:t>Improved battery</a:t>
            </a:r>
            <a:r>
              <a:rPr lang="en-US" dirty="0"/>
              <a:t> </a:t>
            </a:r>
            <a:r>
              <a:rPr lang="en-US" dirty="0" smtClean="0"/>
              <a:t>and navigation.</a:t>
            </a:r>
          </a:p>
          <a:p>
            <a:r>
              <a:rPr lang="en-US" dirty="0" smtClean="0"/>
              <a:t>3</a:t>
            </a:r>
            <a:r>
              <a:rPr lang="en-US" baseline="30000" dirty="0" smtClean="0"/>
              <a:t>rd</a:t>
            </a:r>
            <a:r>
              <a:rPr lang="en-US" dirty="0" smtClean="0"/>
              <a:t> (or </a:t>
            </a:r>
            <a:r>
              <a:rPr lang="en-US" i="1" dirty="0" smtClean="0"/>
              <a:t>5</a:t>
            </a:r>
            <a:r>
              <a:rPr lang="en-US" i="1" baseline="30000" dirty="0" smtClean="0"/>
              <a:t>th</a:t>
            </a:r>
            <a:r>
              <a:rPr lang="en-US" dirty="0" smtClean="0"/>
              <a:t>) Generation:</a:t>
            </a:r>
          </a:p>
          <a:p>
            <a:pPr lvl="1"/>
            <a:r>
              <a:rPr lang="en-US" dirty="0" smtClean="0"/>
              <a:t>GOES-16/17/T/U, 19 Nov 2016</a:t>
            </a:r>
          </a:p>
          <a:p>
            <a:pPr lvl="1"/>
            <a:r>
              <a:rPr lang="en-US" dirty="0" smtClean="0"/>
              <a:t>Advanced Baseline Imager (ABI)</a:t>
            </a:r>
          </a:p>
          <a:p>
            <a:pPr lvl="1"/>
            <a:r>
              <a:rPr lang="en-US" u="sng" dirty="0" smtClean="0"/>
              <a:t>~500 times more detectors</a:t>
            </a:r>
            <a:r>
              <a:rPr lang="en-US" dirty="0" smtClean="0"/>
              <a:t>.</a:t>
            </a:r>
          </a:p>
          <a:p>
            <a:endParaRPr lang="en-US" dirty="0"/>
          </a:p>
        </p:txBody>
      </p:sp>
      <p:sp>
        <p:nvSpPr>
          <p:cNvPr id="4" name="Date Placeholder 3"/>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a:t>
            </a:fld>
            <a:endParaRPr lang="en-US" dirty="0"/>
          </a:p>
        </p:txBody>
      </p:sp>
      <p:pic>
        <p:nvPicPr>
          <p:cNvPr id="10242" name="Picture 2" descr="https://upload.wikimedia.org/wikipedia/commons/thumb/9/9a/Early_GOES_Spac0174.jpg/220px-Early_GOES_Spac0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344" y="1311643"/>
            <a:ext cx="1437056" cy="11104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ES-D Spac02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6346" y="985220"/>
            <a:ext cx="943403" cy="143687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OES8 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288" y="2547179"/>
            <a:ext cx="2478461" cy="19160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019799" y="4585347"/>
            <a:ext cx="2789949" cy="1885170"/>
          </a:xfrm>
          <a:prstGeom prst="rect">
            <a:avLst/>
          </a:prstGeom>
        </p:spPr>
      </p:pic>
      <p:sp>
        <p:nvSpPr>
          <p:cNvPr id="8" name="Oval 7"/>
          <p:cNvSpPr/>
          <p:nvPr/>
        </p:nvSpPr>
        <p:spPr>
          <a:xfrm>
            <a:off x="3390900" y="1348939"/>
            <a:ext cx="883232" cy="4828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27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additive="base">
                                        <p:cTn id="19" dur="500" fill="hold"/>
                                        <p:tgtEl>
                                          <p:spTgt spid="10244"/>
                                        </p:tgtEl>
                                        <p:attrNameLst>
                                          <p:attrName>ppt_x</p:attrName>
                                        </p:attrNameLst>
                                      </p:cBhvr>
                                      <p:tavLst>
                                        <p:tav tm="0">
                                          <p:val>
                                            <p:strVal val="#ppt_x"/>
                                          </p:val>
                                        </p:tav>
                                        <p:tav tm="100000">
                                          <p:val>
                                            <p:strVal val="#ppt_x"/>
                                          </p:val>
                                        </p:tav>
                                      </p:tavLst>
                                    </p:anim>
                                    <p:anim calcmode="lin" valueType="num">
                                      <p:cBhvr additive="base">
                                        <p:cTn id="20"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46"/>
                                        </p:tgtEl>
                                        <p:attrNameLst>
                                          <p:attrName>style.visibility</p:attrName>
                                        </p:attrNameLst>
                                      </p:cBhvr>
                                      <p:to>
                                        <p:strVal val="visible"/>
                                      </p:to>
                                    </p:set>
                                    <p:anim calcmode="lin" valueType="num">
                                      <p:cBhvr additive="base">
                                        <p:cTn id="41" dur="500" fill="hold"/>
                                        <p:tgtEl>
                                          <p:spTgt spid="10246"/>
                                        </p:tgtEl>
                                        <p:attrNameLst>
                                          <p:attrName>ppt_x</p:attrName>
                                        </p:attrNameLst>
                                      </p:cBhvr>
                                      <p:tavLst>
                                        <p:tav tm="0">
                                          <p:val>
                                            <p:strVal val="#ppt_x"/>
                                          </p:val>
                                        </p:tav>
                                        <p:tav tm="100000">
                                          <p:val>
                                            <p:strVal val="#ppt_x"/>
                                          </p:val>
                                        </p:tav>
                                      </p:tavLst>
                                    </p:anim>
                                    <p:anim calcmode="lin" valueType="num">
                                      <p:cBhvr additive="base">
                                        <p:cTn id="42"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anim calcmode="lin" valueType="num">
                                      <p:cBhvr additive="base">
                                        <p:cTn id="6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anim calcmode="lin" valueType="num">
                                      <p:cBhvr additive="base">
                                        <p:cTn id="6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
                                            <p:txEl>
                                              <p:pRg st="16" end="16"/>
                                            </p:txEl>
                                          </p:spTgt>
                                        </p:tgtEl>
                                        <p:attrNameLst>
                                          <p:attrName>style.visibility</p:attrName>
                                        </p:attrNameLst>
                                      </p:cBhvr>
                                      <p:to>
                                        <p:strVal val="visible"/>
                                      </p:to>
                                    </p:set>
                                    <p:anim calcmode="lin" valueType="num">
                                      <p:cBhvr additive="base">
                                        <p:cTn id="73"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ppt_x"/>
                                          </p:val>
                                        </p:tav>
                                        <p:tav tm="100000">
                                          <p:val>
                                            <p:strVal val="#ppt_x"/>
                                          </p:val>
                                        </p:tav>
                                      </p:tavLst>
                                    </p:anim>
                                    <p:anim calcmode="lin" valueType="num">
                                      <p:cBhvr additive="base">
                                        <p:cTn id="8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pPr/>
              <a:t>40</a:t>
            </a:fld>
            <a:endParaRPr lang="en-US" altLang="en-US" dirty="0"/>
          </a:p>
        </p:txBody>
      </p:sp>
      <p:sp>
        <p:nvSpPr>
          <p:cNvPr id="10" name="Rectangle 9"/>
          <p:cNvSpPr/>
          <p:nvPr/>
        </p:nvSpPr>
        <p:spPr>
          <a:xfrm>
            <a:off x="697832" y="1143000"/>
            <a:ext cx="7988968" cy="3477875"/>
          </a:xfrm>
          <a:prstGeom prst="rect">
            <a:avLst/>
          </a:prstGeom>
        </p:spPr>
        <p:txBody>
          <a:bodyPr wrap="square">
            <a:spAutoFit/>
          </a:bodyPr>
          <a:lstStyle/>
          <a:p>
            <a:pPr marL="285750" indent="-285750">
              <a:buFont typeface="Arial" panose="020B0604020202020204" pitchFamily="34" charset="0"/>
              <a:buChar char="•"/>
            </a:pPr>
            <a:r>
              <a:rPr lang="en-US" sz="2000" dirty="0" smtClean="0"/>
              <a:t>Multiple independent evaluation confirmed the bias for ABI CH02.</a:t>
            </a:r>
          </a:p>
          <a:p>
            <a:pPr marL="285750" indent="-285750">
              <a:buFont typeface="Arial" panose="020B0604020202020204" pitchFamily="34" charset="0"/>
              <a:buChar char="•"/>
            </a:pPr>
            <a:r>
              <a:rPr lang="en-US" sz="2000" dirty="0" smtClean="0"/>
              <a:t>Root cause for radiometric bias of ABI CH02 needs further investigation </a:t>
            </a:r>
          </a:p>
          <a:p>
            <a:pPr marL="285750" indent="-285750">
              <a:buFont typeface="Arial" panose="020B0604020202020204" pitchFamily="34" charset="0"/>
              <a:buChar char="•"/>
            </a:pPr>
            <a:r>
              <a:rPr lang="en-US" sz="2000" dirty="0" smtClean="0"/>
              <a:t>Immediate Mitigation Plan</a:t>
            </a:r>
          </a:p>
          <a:p>
            <a:pPr marL="742950" lvl="1" indent="-285750">
              <a:buFont typeface="Arial" panose="020B0604020202020204" pitchFamily="34" charset="0"/>
              <a:buChar char="•"/>
            </a:pPr>
            <a:r>
              <a:rPr lang="en-US" sz="2000" dirty="0" smtClean="0"/>
              <a:t>Use </a:t>
            </a:r>
            <a:r>
              <a:rPr lang="en-US" sz="2000" dirty="0"/>
              <a:t>pre-launch and post-launch gain ratio to normalize K factor and peg the shape of K factor w.r.t. detector from FEL test (~6.5% reduction</a:t>
            </a:r>
            <a:r>
              <a:rPr lang="en-US" sz="2000" dirty="0" smtClean="0"/>
              <a:t>)</a:t>
            </a:r>
          </a:p>
          <a:p>
            <a:pPr marL="285750" indent="-285750">
              <a:buFont typeface="Arial" panose="020B0604020202020204" pitchFamily="34" charset="0"/>
              <a:buChar char="•"/>
            </a:pPr>
            <a:r>
              <a:rPr lang="en-US" sz="2000" dirty="0" smtClean="0"/>
              <a:t>Detector uniformity improvement and accounting for solar diffuser degradation </a:t>
            </a:r>
            <a:endParaRPr lang="en-US" sz="2000" dirty="0"/>
          </a:p>
          <a:p>
            <a:pPr marL="742950" lvl="1" indent="-285750">
              <a:buFont typeface="Arial" panose="020B0604020202020204" pitchFamily="34" charset="0"/>
              <a:buChar char="•"/>
            </a:pPr>
            <a:r>
              <a:rPr lang="en-US" sz="2000" dirty="0" smtClean="0"/>
              <a:t>The </a:t>
            </a:r>
            <a:r>
              <a:rPr lang="en-US" sz="2000" dirty="0"/>
              <a:t>detector K factor will be optimized with the lunar and earth surface NSS data to minimize the striping/banding effects due to the change in algorithm.</a:t>
            </a:r>
          </a:p>
        </p:txBody>
      </p:sp>
      <p:sp>
        <p:nvSpPr>
          <p:cNvPr id="11" name="Title 1"/>
          <p:cNvSpPr>
            <a:spLocks noGrp="1"/>
          </p:cNvSpPr>
          <p:nvPr>
            <p:ph type="title"/>
          </p:nvPr>
        </p:nvSpPr>
        <p:spPr>
          <a:xfrm>
            <a:off x="1447800" y="228600"/>
            <a:ext cx="6096000" cy="609600"/>
          </a:xfrm>
        </p:spPr>
        <p:txBody>
          <a:bodyPr>
            <a:noAutofit/>
          </a:bodyPr>
          <a:lstStyle/>
          <a:p>
            <a:pPr algn="ctr"/>
            <a:r>
              <a:rPr lang="en-US" sz="2400" dirty="0" smtClean="0">
                <a:solidFill>
                  <a:schemeClr val="tx1"/>
                </a:solidFill>
              </a:rPr>
              <a:t>Mitigation Plan for ABI CH02 BIAS</a:t>
            </a:r>
            <a:endParaRPr lang="en-US" sz="2400" dirty="0">
              <a:solidFill>
                <a:schemeClr val="tx1"/>
              </a:solidFill>
            </a:endParaRPr>
          </a:p>
        </p:txBody>
      </p:sp>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3" name="Footer Placeholder 2"/>
          <p:cNvSpPr>
            <a:spLocks noGrp="1"/>
          </p:cNvSpPr>
          <p:nvPr>
            <p:ph type="ftr" sz="quarter" idx="11"/>
          </p:nvPr>
        </p:nvSpPr>
        <p:spPr/>
        <p:txBody>
          <a:bodyPr/>
          <a:lstStyle/>
          <a:p>
            <a:r>
              <a:rPr lang="en-US" smtClean="0"/>
              <a:t>GOES-R ABI Cal Val</a:t>
            </a:r>
            <a:endParaRPr lang="en-US" dirty="0"/>
          </a:p>
        </p:txBody>
      </p:sp>
    </p:spTree>
    <p:extLst>
      <p:ext uri="{BB962C8B-B14F-4D97-AF65-F5344CB8AC3E}">
        <p14:creationId xmlns:p14="http://schemas.microsoft.com/office/powerpoint/2010/main" val="3481783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92446"/>
            <a:ext cx="6268513" cy="3263504"/>
          </a:xfrm>
        </p:spPr>
        <p:txBody>
          <a:bodyPr>
            <a:normAutofit lnSpcReduction="10000"/>
          </a:bodyPr>
          <a:lstStyle/>
          <a:p>
            <a:pPr>
              <a:buFont typeface="Arial" panose="020B0604020202020204" pitchFamily="34" charset="0"/>
              <a:buChar char="•"/>
            </a:pPr>
            <a:r>
              <a:rPr lang="en-US" sz="1600" dirty="0" smtClean="0"/>
              <a:t>At night side, </a:t>
            </a:r>
            <a:r>
              <a:rPr lang="en-US" sz="1600" dirty="0"/>
              <a:t>s</a:t>
            </a:r>
            <a:r>
              <a:rPr lang="en-US" sz="1600" dirty="0" smtClean="0"/>
              <a:t>trong solar light leaked onto ABI detectors when Sun is behind Earth due to refraction of solar light propagating through the atmosphere </a:t>
            </a:r>
          </a:p>
          <a:p>
            <a:pPr>
              <a:buFont typeface="Arial" panose="020B0604020202020204" pitchFamily="34" charset="0"/>
              <a:buChar char="•"/>
            </a:pPr>
            <a:r>
              <a:rPr lang="en-US" sz="1600" dirty="0" smtClean="0"/>
              <a:t>Occurred frequently </a:t>
            </a:r>
            <a:r>
              <a:rPr lang="en-US" sz="1600" dirty="0"/>
              <a:t>when the sun is near the limb </a:t>
            </a:r>
            <a:r>
              <a:rPr lang="en-US" sz="1600" dirty="0" smtClean="0"/>
              <a:t>margin in March, 2018 </a:t>
            </a:r>
          </a:p>
          <a:p>
            <a:pPr>
              <a:buFont typeface="Arial" panose="020B0604020202020204" pitchFamily="34" charset="0"/>
              <a:buChar char="•"/>
            </a:pPr>
            <a:r>
              <a:rPr lang="en-US" sz="1600" dirty="0" smtClean="0"/>
              <a:t>Caused the </a:t>
            </a:r>
            <a:r>
              <a:rPr lang="en-US" sz="1600" dirty="0"/>
              <a:t>ABI VNIR </a:t>
            </a:r>
            <a:r>
              <a:rPr lang="en-US" sz="1600" dirty="0" smtClean="0"/>
              <a:t>detectors to saturate. Harmful for ABI detectors. </a:t>
            </a:r>
          </a:p>
          <a:p>
            <a:pPr>
              <a:buFont typeface="Arial" panose="020B0604020202020204" pitchFamily="34" charset="0"/>
              <a:buChar char="•"/>
            </a:pPr>
            <a:r>
              <a:rPr lang="en-US" sz="1600" dirty="0" smtClean="0"/>
              <a:t>ABI solar avoidance truncation was confirmed to perform correctly with the </a:t>
            </a:r>
            <a:r>
              <a:rPr lang="en-US" sz="1600" dirty="0"/>
              <a:t>limb margin </a:t>
            </a:r>
            <a:r>
              <a:rPr lang="en-US" sz="1600" dirty="0" smtClean="0"/>
              <a:t>set at </a:t>
            </a:r>
            <a:r>
              <a:rPr lang="en-US" sz="1600" dirty="0"/>
              <a:t>8.1 degree </a:t>
            </a:r>
            <a:endParaRPr lang="en-US" sz="1600" dirty="0" smtClean="0"/>
          </a:p>
          <a:p>
            <a:pPr>
              <a:buFont typeface="Arial" panose="020B0604020202020204" pitchFamily="34" charset="0"/>
              <a:buChar char="•"/>
            </a:pPr>
            <a:r>
              <a:rPr lang="en-US" sz="1600" dirty="0" smtClean="0"/>
              <a:t>It was concluded that the </a:t>
            </a:r>
            <a:r>
              <a:rPr lang="en-US" sz="1600" dirty="0"/>
              <a:t>swath truncation is not </a:t>
            </a:r>
            <a:r>
              <a:rPr lang="en-US" sz="1600" dirty="0" smtClean="0"/>
              <a:t>adequate with the </a:t>
            </a:r>
            <a:r>
              <a:rPr lang="en-US" sz="1600" dirty="0"/>
              <a:t>current limb margin at </a:t>
            </a:r>
            <a:r>
              <a:rPr lang="en-US" sz="1600" dirty="0" smtClean="0"/>
              <a:t>8.1 </a:t>
            </a:r>
            <a:r>
              <a:rPr lang="en-US" sz="1600" dirty="0"/>
              <a:t>degree </a:t>
            </a:r>
            <a:endParaRPr lang="en-US" sz="1600" dirty="0" smtClean="0"/>
          </a:p>
          <a:p>
            <a:pPr>
              <a:buFont typeface="Arial" panose="020B0604020202020204" pitchFamily="34" charset="0"/>
              <a:buChar char="•"/>
            </a:pPr>
            <a:r>
              <a:rPr lang="en-US" sz="1600" dirty="0" smtClean="0"/>
              <a:t>Proposed adjustment of limb margin radius to 7.9 degree or lower </a:t>
            </a:r>
            <a:r>
              <a:rPr lang="en-US" sz="1600" dirty="0"/>
              <a:t>to avoid the strong leaking light. </a:t>
            </a:r>
          </a:p>
          <a:p>
            <a:pPr>
              <a:buFont typeface="Arial" panose="020B0604020202020204" pitchFamily="34" charset="0"/>
              <a:buChar char="•"/>
            </a:pPr>
            <a:endParaRPr lang="en-US" sz="1800" dirty="0" smtClean="0"/>
          </a:p>
          <a:p>
            <a:endParaRPr lang="en-US" sz="1800" dirty="0"/>
          </a:p>
        </p:txBody>
      </p:sp>
      <p:pic>
        <p:nvPicPr>
          <p:cNvPr id="4" name="Picture 3"/>
          <p:cNvPicPr>
            <a:picLocks noChangeAspect="1"/>
          </p:cNvPicPr>
          <p:nvPr/>
        </p:nvPicPr>
        <p:blipFill>
          <a:blip r:embed="rId2"/>
          <a:stretch>
            <a:fillRect/>
          </a:stretch>
        </p:blipFill>
        <p:spPr>
          <a:xfrm>
            <a:off x="742886" y="993222"/>
            <a:ext cx="5600828" cy="2152938"/>
          </a:xfrm>
          <a:prstGeom prst="rect">
            <a:avLst/>
          </a:prstGeom>
        </p:spPr>
      </p:pic>
      <p:sp>
        <p:nvSpPr>
          <p:cNvPr id="5" name="TextBox 4"/>
          <p:cNvSpPr txBox="1"/>
          <p:nvPr/>
        </p:nvSpPr>
        <p:spPr>
          <a:xfrm>
            <a:off x="1500336" y="115940"/>
            <a:ext cx="6175412" cy="830997"/>
          </a:xfrm>
          <a:prstGeom prst="rect">
            <a:avLst/>
          </a:prstGeom>
          <a:noFill/>
        </p:spPr>
        <p:txBody>
          <a:bodyPr wrap="square" rtlCol="0">
            <a:spAutoFit/>
          </a:bodyPr>
          <a:lstStyle/>
          <a:p>
            <a:pPr algn="ctr"/>
            <a:r>
              <a:rPr lang="en-US" sz="2400" dirty="0"/>
              <a:t>Strong R</a:t>
            </a:r>
            <a:r>
              <a:rPr lang="en-US" sz="2400" dirty="0" smtClean="0"/>
              <a:t>efracted Solar </a:t>
            </a:r>
            <a:r>
              <a:rPr lang="en-US" sz="2400" dirty="0"/>
              <a:t>Light </a:t>
            </a:r>
            <a:r>
              <a:rPr lang="en-US" sz="2400" dirty="0" smtClean="0"/>
              <a:t>Leaking onto ABI Detector </a:t>
            </a:r>
            <a:r>
              <a:rPr lang="en-US" sz="2400" dirty="0"/>
              <a:t>in March, 2018</a:t>
            </a:r>
          </a:p>
        </p:txBody>
      </p:sp>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974425" y="1179315"/>
            <a:ext cx="1748350" cy="171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677" r="48923"/>
          <a:stretch/>
        </p:blipFill>
        <p:spPr>
          <a:xfrm>
            <a:off x="6629400" y="2975501"/>
            <a:ext cx="2438400" cy="2434700"/>
          </a:xfrm>
          <a:prstGeom prst="rect">
            <a:avLst/>
          </a:prstGeom>
        </p:spPr>
      </p:pic>
      <p:sp>
        <p:nvSpPr>
          <p:cNvPr id="12" name="Rectangle 11"/>
          <p:cNvSpPr/>
          <p:nvPr/>
        </p:nvSpPr>
        <p:spPr>
          <a:xfrm>
            <a:off x="6945554" y="5410201"/>
            <a:ext cx="2046046" cy="430887"/>
          </a:xfrm>
          <a:prstGeom prst="rect">
            <a:avLst/>
          </a:prstGeom>
        </p:spPr>
        <p:txBody>
          <a:bodyPr wrap="square">
            <a:spAutoFit/>
          </a:bodyPr>
          <a:lstStyle/>
          <a:p>
            <a:r>
              <a:rPr lang="en-US" sz="1050" dirty="0" smtClean="0">
                <a:solidFill>
                  <a:srgbClr val="222222"/>
                </a:solidFill>
                <a:latin typeface="arial" panose="020B0604020202020204" pitchFamily="34" charset="0"/>
              </a:rPr>
              <a:t>The </a:t>
            </a:r>
            <a:r>
              <a:rPr lang="en-US" sz="1050" dirty="0">
                <a:solidFill>
                  <a:srgbClr val="222222"/>
                </a:solidFill>
                <a:latin typeface="arial" panose="020B0604020202020204" pitchFamily="34" charset="0"/>
              </a:rPr>
              <a:t>MODTRAN 2/3 Report and LOWTRAN 7 </a:t>
            </a:r>
            <a:r>
              <a:rPr lang="en-US" sz="1050" dirty="0" smtClean="0">
                <a:solidFill>
                  <a:srgbClr val="222222"/>
                </a:solidFill>
                <a:latin typeface="arial" panose="020B0604020202020204" pitchFamily="34" charset="0"/>
              </a:rPr>
              <a:t>MODEL</a:t>
            </a:r>
            <a:endParaRPr lang="en-US" sz="1400" dirty="0"/>
          </a:p>
        </p:txBody>
      </p:sp>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6" name="Footer Placeholder 5"/>
          <p:cNvSpPr>
            <a:spLocks noGrp="1"/>
          </p:cNvSpPr>
          <p:nvPr>
            <p:ph type="ftr" sz="quarter" idx="11"/>
          </p:nvPr>
        </p:nvSpPr>
        <p:spPr/>
        <p:txBody>
          <a:bodyPr/>
          <a:lstStyle/>
          <a:p>
            <a:r>
              <a:rPr lang="en-US" smtClean="0"/>
              <a:t>GOES-R ABI Cal Val</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41</a:t>
            </a:fld>
            <a:endParaRPr lang="en-US" dirty="0"/>
          </a:p>
        </p:txBody>
      </p:sp>
    </p:spTree>
    <p:extLst>
      <p:ext uri="{BB962C8B-B14F-4D97-AF65-F5344CB8AC3E}">
        <p14:creationId xmlns:p14="http://schemas.microsoft.com/office/powerpoint/2010/main" val="3137497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Proposed Solar Avoidance Parameter to Avoid Strong </a:t>
            </a:r>
            <a:r>
              <a:rPr lang="en-US" sz="2000" dirty="0"/>
              <a:t>Refracted Solar Light Leaking onto ABI </a:t>
            </a:r>
            <a:r>
              <a:rPr lang="en-US" sz="2000" dirty="0" smtClean="0"/>
              <a:t>Detector</a:t>
            </a:r>
            <a:endParaRPr lang="en-US" sz="2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42</a:t>
            </a:fld>
            <a:endParaRPr lang="en-US" altLang="en-US" dirty="0"/>
          </a:p>
        </p:txBody>
      </p:sp>
      <p:pic>
        <p:nvPicPr>
          <p:cNvPr id="7"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b="7558"/>
          <a:stretch/>
        </p:blipFill>
        <p:spPr>
          <a:xfrm>
            <a:off x="3429032" y="1506171"/>
            <a:ext cx="3095006" cy="2145830"/>
          </a:xfrm>
          <a:prstGeom prst="rect">
            <a:avLst/>
          </a:prstGeom>
        </p:spPr>
      </p:pic>
      <p:sp>
        <p:nvSpPr>
          <p:cNvPr id="9" name="TextBox 8"/>
          <p:cNvSpPr txBox="1"/>
          <p:nvPr/>
        </p:nvSpPr>
        <p:spPr>
          <a:xfrm>
            <a:off x="4026332" y="1167617"/>
            <a:ext cx="2097241" cy="338554"/>
          </a:xfrm>
          <a:prstGeom prst="rect">
            <a:avLst/>
          </a:prstGeom>
          <a:noFill/>
        </p:spPr>
        <p:txBody>
          <a:bodyPr wrap="none" rtlCol="0">
            <a:spAutoFit/>
          </a:bodyPr>
          <a:lstStyle/>
          <a:p>
            <a:r>
              <a:rPr lang="en-US" sz="1600" dirty="0" smtClean="0"/>
              <a:t>Mar. 3, 2018, ABI CH03</a:t>
            </a:r>
            <a:endParaRPr lang="en-US" sz="16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535" y="3652001"/>
            <a:ext cx="3048000" cy="2286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039" y="1586595"/>
            <a:ext cx="3048000" cy="2286000"/>
          </a:xfrm>
          <a:prstGeom prst="rect">
            <a:avLst/>
          </a:prstGeom>
        </p:spPr>
      </p:pic>
      <p:pic>
        <p:nvPicPr>
          <p:cNvPr id="14"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080" y="3657600"/>
            <a:ext cx="3048000" cy="2286000"/>
          </a:xfrm>
          <a:prstGeom prst="rect">
            <a:avLst/>
          </a:prstGeom>
        </p:spPr>
      </p:pic>
      <p:pic>
        <p:nvPicPr>
          <p:cNvPr id="15" name="Content Placeholder 14"/>
          <p:cNvPicPr>
            <a:picLocks noGrp="1" noChangeAspect="1"/>
          </p:cNvPicPr>
          <p:nvPr>
            <p:ph sz="half" idx="4294967295"/>
          </p:nvPr>
        </p:nvPicPr>
        <p:blipFill rotWithShape="1">
          <a:blip r:embed="rId6" cstate="print">
            <a:extLst>
              <a:ext uri="{28A0092B-C50C-407E-A947-70E740481C1C}">
                <a14:useLocalDpi xmlns:a14="http://schemas.microsoft.com/office/drawing/2010/main" val="0"/>
              </a:ext>
            </a:extLst>
          </a:blip>
          <a:srcRect l="19077" r="15925"/>
          <a:stretch/>
        </p:blipFill>
        <p:spPr>
          <a:xfrm>
            <a:off x="6629431" y="1506171"/>
            <a:ext cx="1981138" cy="2286000"/>
          </a:xfrm>
          <a:prstGeom prst="rect">
            <a:avLst/>
          </a:prstGeom>
        </p:spPr>
      </p:pic>
      <p:pic>
        <p:nvPicPr>
          <p:cNvPr id="16" name="Content Placeholder 15"/>
          <p:cNvPicPr>
            <a:picLocks noGrp="1" noChangeAspect="1"/>
          </p:cNvPicPr>
          <p:nvPr>
            <p:ph sz="quarter" idx="4294967295"/>
          </p:nvPr>
        </p:nvPicPr>
        <p:blipFill>
          <a:blip r:embed="rId7" cstate="print">
            <a:extLst>
              <a:ext uri="{28A0092B-C50C-407E-A947-70E740481C1C}">
                <a14:useLocalDpi xmlns:a14="http://schemas.microsoft.com/office/drawing/2010/main" val="0"/>
              </a:ext>
            </a:extLst>
          </a:blip>
          <a:stretch>
            <a:fillRect/>
          </a:stretch>
        </p:blipFill>
        <p:spPr>
          <a:xfrm>
            <a:off x="6096000" y="3592772"/>
            <a:ext cx="3048000" cy="2286000"/>
          </a:xfrm>
          <a:prstGeom prst="rect">
            <a:avLst/>
          </a:prstGeom>
        </p:spPr>
      </p:pic>
      <p:sp>
        <p:nvSpPr>
          <p:cNvPr id="17" name="TextBox 16"/>
          <p:cNvSpPr txBox="1"/>
          <p:nvPr/>
        </p:nvSpPr>
        <p:spPr>
          <a:xfrm>
            <a:off x="1528626" y="1188812"/>
            <a:ext cx="2097241" cy="338554"/>
          </a:xfrm>
          <a:prstGeom prst="rect">
            <a:avLst/>
          </a:prstGeom>
          <a:noFill/>
        </p:spPr>
        <p:txBody>
          <a:bodyPr wrap="none" rtlCol="0">
            <a:spAutoFit/>
          </a:bodyPr>
          <a:lstStyle/>
          <a:p>
            <a:r>
              <a:rPr lang="en-US" sz="1600" dirty="0" smtClean="0"/>
              <a:t>Mar. 2, 2018, ABI CH03</a:t>
            </a:r>
            <a:endParaRPr lang="en-US" sz="1600" dirty="0"/>
          </a:p>
        </p:txBody>
      </p:sp>
      <p:sp>
        <p:nvSpPr>
          <p:cNvPr id="18" name="TextBox 17"/>
          <p:cNvSpPr txBox="1"/>
          <p:nvPr/>
        </p:nvSpPr>
        <p:spPr>
          <a:xfrm>
            <a:off x="6571379" y="1188812"/>
            <a:ext cx="2201436" cy="338554"/>
          </a:xfrm>
          <a:prstGeom prst="rect">
            <a:avLst/>
          </a:prstGeom>
          <a:noFill/>
        </p:spPr>
        <p:txBody>
          <a:bodyPr wrap="none" rtlCol="0">
            <a:spAutoFit/>
          </a:bodyPr>
          <a:lstStyle/>
          <a:p>
            <a:r>
              <a:rPr lang="en-US" sz="1600" dirty="0" smtClean="0"/>
              <a:t>Mar. 19, 2018, ABI CH07</a:t>
            </a:r>
            <a:endParaRPr lang="en-US" sz="1600" dirty="0"/>
          </a:p>
        </p:txBody>
      </p:sp>
      <p:sp>
        <p:nvSpPr>
          <p:cNvPr id="19" name="TextBox 18"/>
          <p:cNvSpPr txBox="1"/>
          <p:nvPr/>
        </p:nvSpPr>
        <p:spPr>
          <a:xfrm>
            <a:off x="155238" y="1966572"/>
            <a:ext cx="1294013" cy="1169551"/>
          </a:xfrm>
          <a:prstGeom prst="rect">
            <a:avLst/>
          </a:prstGeom>
          <a:noFill/>
        </p:spPr>
        <p:txBody>
          <a:bodyPr wrap="square" rtlCol="0">
            <a:spAutoFit/>
          </a:bodyPr>
          <a:lstStyle/>
          <a:p>
            <a:r>
              <a:rPr lang="en-US" sz="1400" dirty="0" smtClean="0"/>
              <a:t>Current Swath Truncation with Limb Margin at 8.1 Degree </a:t>
            </a:r>
            <a:endParaRPr lang="en-US" sz="1400" dirty="0"/>
          </a:p>
        </p:txBody>
      </p:sp>
      <p:sp>
        <p:nvSpPr>
          <p:cNvPr id="20" name="TextBox 19"/>
          <p:cNvSpPr txBox="1"/>
          <p:nvPr/>
        </p:nvSpPr>
        <p:spPr>
          <a:xfrm>
            <a:off x="162063" y="3976761"/>
            <a:ext cx="1294013" cy="1384995"/>
          </a:xfrm>
          <a:prstGeom prst="rect">
            <a:avLst/>
          </a:prstGeom>
          <a:noFill/>
        </p:spPr>
        <p:txBody>
          <a:bodyPr wrap="square" rtlCol="0">
            <a:spAutoFit/>
          </a:bodyPr>
          <a:lstStyle/>
          <a:p>
            <a:r>
              <a:rPr lang="en-US" sz="1400" dirty="0" smtClean="0"/>
              <a:t>Proposed Swath Truncation with Limb Margin at 7.9 Degree </a:t>
            </a:r>
            <a:endParaRPr lang="en-US" sz="1400" dirty="0"/>
          </a:p>
        </p:txBody>
      </p:sp>
      <p:sp>
        <p:nvSpPr>
          <p:cNvPr id="21" name="TextBox 20"/>
          <p:cNvSpPr txBox="1"/>
          <p:nvPr/>
        </p:nvSpPr>
        <p:spPr>
          <a:xfrm>
            <a:off x="2444039" y="2859124"/>
            <a:ext cx="630301" cy="276999"/>
          </a:xfrm>
          <a:prstGeom prst="rect">
            <a:avLst/>
          </a:prstGeom>
          <a:noFill/>
        </p:spPr>
        <p:txBody>
          <a:bodyPr wrap="none" rtlCol="0">
            <a:spAutoFit/>
          </a:bodyPr>
          <a:lstStyle/>
          <a:p>
            <a:r>
              <a:rPr lang="en-US" sz="1200" dirty="0" smtClean="0">
                <a:solidFill>
                  <a:schemeClr val="bg1"/>
                </a:solidFill>
              </a:rPr>
              <a:t>Missed</a:t>
            </a:r>
            <a:endParaRPr lang="en-US" sz="1200" dirty="0">
              <a:solidFill>
                <a:schemeClr val="bg1"/>
              </a:solidFill>
            </a:endParaRPr>
          </a:p>
        </p:txBody>
      </p:sp>
      <p:sp>
        <p:nvSpPr>
          <p:cNvPr id="22" name="TextBox 21"/>
          <p:cNvSpPr txBox="1"/>
          <p:nvPr/>
        </p:nvSpPr>
        <p:spPr>
          <a:xfrm>
            <a:off x="4713076" y="3019227"/>
            <a:ext cx="630301" cy="276999"/>
          </a:xfrm>
          <a:prstGeom prst="rect">
            <a:avLst/>
          </a:prstGeom>
          <a:noFill/>
        </p:spPr>
        <p:txBody>
          <a:bodyPr wrap="none" rtlCol="0">
            <a:spAutoFit/>
          </a:bodyPr>
          <a:lstStyle/>
          <a:p>
            <a:r>
              <a:rPr lang="en-US" sz="1200" dirty="0" smtClean="0">
                <a:solidFill>
                  <a:schemeClr val="bg1"/>
                </a:solidFill>
              </a:rPr>
              <a:t>Missed</a:t>
            </a:r>
            <a:endParaRPr lang="en-US" sz="1200" dirty="0">
              <a:solidFill>
                <a:schemeClr val="bg1"/>
              </a:solidFill>
            </a:endParaRPr>
          </a:p>
        </p:txBody>
      </p:sp>
      <p:sp>
        <p:nvSpPr>
          <p:cNvPr id="23" name="TextBox 22"/>
          <p:cNvSpPr txBox="1"/>
          <p:nvPr/>
        </p:nvSpPr>
        <p:spPr>
          <a:xfrm>
            <a:off x="6756747" y="2510671"/>
            <a:ext cx="630301" cy="276999"/>
          </a:xfrm>
          <a:prstGeom prst="rect">
            <a:avLst/>
          </a:prstGeom>
          <a:noFill/>
        </p:spPr>
        <p:txBody>
          <a:bodyPr wrap="none" rtlCol="0">
            <a:spAutoFit/>
          </a:bodyPr>
          <a:lstStyle/>
          <a:p>
            <a:r>
              <a:rPr lang="en-US" sz="1200" dirty="0" smtClean="0">
                <a:solidFill>
                  <a:schemeClr val="bg1"/>
                </a:solidFill>
              </a:rPr>
              <a:t>Missed</a:t>
            </a:r>
            <a:endParaRPr lang="en-US" sz="1200" dirty="0">
              <a:solidFill>
                <a:schemeClr val="bg1"/>
              </a:solidFill>
            </a:endParaRPr>
          </a:p>
        </p:txBody>
      </p:sp>
      <p:sp>
        <p:nvSpPr>
          <p:cNvPr id="12" name="TextBox 11"/>
          <p:cNvSpPr txBox="1"/>
          <p:nvPr/>
        </p:nvSpPr>
        <p:spPr>
          <a:xfrm>
            <a:off x="155238" y="5813147"/>
            <a:ext cx="8392735"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proposed change of the limb margin </a:t>
            </a:r>
            <a:r>
              <a:rPr lang="en-US" dirty="0"/>
              <a:t>radius to 7.9 </a:t>
            </a:r>
            <a:r>
              <a:rPr lang="en-US" dirty="0" smtClean="0"/>
              <a:t>degree for solar avoidance truncation can effectively  avoid the strong leaking solar light onto the ABI detectors</a:t>
            </a:r>
          </a:p>
        </p:txBody>
      </p:sp>
      <p:sp>
        <p:nvSpPr>
          <p:cNvPr id="3" name="Date Placeholder 2"/>
          <p:cNvSpPr>
            <a:spLocks noGrp="1"/>
          </p:cNvSpPr>
          <p:nvPr>
            <p:ph type="dt" sz="half" idx="10"/>
          </p:nvPr>
        </p:nvSpPr>
        <p:spPr/>
        <p:txBody>
          <a:bodyPr/>
          <a:lstStyle/>
          <a:p>
            <a:r>
              <a:rPr lang="en-US" smtClean="0"/>
              <a:t>2018-10-18, College Park, MD</a:t>
            </a:r>
            <a:endParaRPr 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Tree>
    <p:extLst>
      <p:ext uri="{BB962C8B-B14F-4D97-AF65-F5344CB8AC3E}">
        <p14:creationId xmlns:p14="http://schemas.microsoft.com/office/powerpoint/2010/main" val="11504486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492556"/>
            <a:ext cx="7543800" cy="685801"/>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Summary</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461963" indent="-461963"/>
            <a:r>
              <a:rPr lang="en-US" dirty="0" smtClean="0"/>
              <a:t>Definition of </a:t>
            </a:r>
            <a:r>
              <a:rPr lang="en-US" dirty="0" err="1" smtClean="0"/>
              <a:t>cal</a:t>
            </a:r>
            <a:r>
              <a:rPr lang="en-US" dirty="0" smtClean="0"/>
              <a:t>/val.</a:t>
            </a:r>
          </a:p>
          <a:p>
            <a:pPr marL="461963" indent="-461963"/>
            <a:r>
              <a:rPr lang="en-US" dirty="0" smtClean="0"/>
              <a:t>Cal/</a:t>
            </a:r>
            <a:r>
              <a:rPr lang="en-US" dirty="0" err="1" smtClean="0"/>
              <a:t>val</a:t>
            </a:r>
            <a:r>
              <a:rPr lang="en-US" dirty="0" smtClean="0"/>
              <a:t> lessons from past generation transition.</a:t>
            </a:r>
          </a:p>
          <a:p>
            <a:pPr marL="461963" indent="-461963"/>
            <a:r>
              <a:rPr lang="en-US" dirty="0" smtClean="0"/>
              <a:t>Planning of ABI </a:t>
            </a:r>
            <a:r>
              <a:rPr lang="en-US" dirty="0" err="1" smtClean="0"/>
              <a:t>cal</a:t>
            </a:r>
            <a:r>
              <a:rPr lang="en-US" dirty="0" smtClean="0"/>
              <a:t>/</a:t>
            </a:r>
            <a:r>
              <a:rPr lang="en-US" dirty="0" err="1" smtClean="0"/>
              <a:t>val</a:t>
            </a:r>
            <a:endParaRPr lang="en-US" dirty="0" smtClean="0"/>
          </a:p>
          <a:p>
            <a:pPr marL="461963" indent="-461963"/>
            <a:r>
              <a:rPr lang="en-US" dirty="0" smtClean="0"/>
              <a:t>Execution of </a:t>
            </a:r>
            <a:r>
              <a:rPr lang="en-US" dirty="0"/>
              <a:t>ABI </a:t>
            </a:r>
            <a:r>
              <a:rPr lang="en-US" dirty="0" err="1"/>
              <a:t>cal</a:t>
            </a:r>
            <a:r>
              <a:rPr lang="en-US" dirty="0"/>
              <a:t>/</a:t>
            </a:r>
            <a:r>
              <a:rPr lang="en-US" dirty="0" err="1"/>
              <a:t>val</a:t>
            </a:r>
            <a:endParaRPr lang="en-US" dirty="0"/>
          </a:p>
          <a:p>
            <a:pPr marL="461963" indent="-461963"/>
            <a:r>
              <a:rPr lang="en-US" dirty="0" smtClean="0"/>
              <a:t>Key results of </a:t>
            </a:r>
            <a:r>
              <a:rPr lang="en-US" dirty="0"/>
              <a:t>ABI </a:t>
            </a:r>
            <a:r>
              <a:rPr lang="en-US" dirty="0" err="1" smtClean="0"/>
              <a:t>cal</a:t>
            </a:r>
            <a:r>
              <a:rPr lang="en-US" dirty="0" smtClean="0"/>
              <a:t>/</a:t>
            </a:r>
            <a:r>
              <a:rPr lang="en-US" dirty="0" err="1" smtClean="0"/>
              <a:t>val</a:t>
            </a:r>
            <a:endParaRPr lang="en-US" dirty="0"/>
          </a:p>
        </p:txBody>
      </p:sp>
      <p:sp>
        <p:nvSpPr>
          <p:cNvPr id="4" name="Slide Number Placeholder 3"/>
          <p:cNvSpPr>
            <a:spLocks noGrp="1"/>
          </p:cNvSpPr>
          <p:nvPr>
            <p:ph type="sldNum" sz="quarter" idx="12"/>
          </p:nvPr>
        </p:nvSpPr>
        <p:spPr/>
        <p:txBody>
          <a:bodyPr/>
          <a:lstStyle/>
          <a:p>
            <a:fld id="{00A5B682-E80C-4840-BE0A-ADFF0F4BA11A}" type="slidenum">
              <a:rPr lang="en-US" smtClean="0"/>
              <a:pPr/>
              <a:t>43</a:t>
            </a:fld>
            <a:endParaRPr lang="en-US" dirty="0"/>
          </a:p>
        </p:txBody>
      </p:sp>
      <p:sp>
        <p:nvSpPr>
          <p:cNvPr id="5" name="Date Placeholder 4"/>
          <p:cNvSpPr>
            <a:spLocks noGrp="1"/>
          </p:cNvSpPr>
          <p:nvPr>
            <p:ph type="dt" sz="half" idx="10"/>
          </p:nvPr>
        </p:nvSpPr>
        <p:spPr/>
        <p:txBody>
          <a:bodyPr/>
          <a:lstStyle/>
          <a:p>
            <a:r>
              <a:rPr lang="en-US" smtClean="0"/>
              <a:t>2018-10-18, College Park, MD</a:t>
            </a:r>
            <a:endParaRPr lang="en-US" dirty="0"/>
          </a:p>
        </p:txBody>
      </p:sp>
      <p:sp>
        <p:nvSpPr>
          <p:cNvPr id="6" name="Footer Placeholder 5"/>
          <p:cNvSpPr>
            <a:spLocks noGrp="1"/>
          </p:cNvSpPr>
          <p:nvPr>
            <p:ph type="ftr" sz="quarter" idx="11"/>
          </p:nvPr>
        </p:nvSpPr>
        <p:spPr/>
        <p:txBody>
          <a:bodyPr/>
          <a:lstStyle/>
          <a:p>
            <a:r>
              <a:rPr lang="en-US" smtClean="0"/>
              <a:t>GOES-R ABI Cal Val</a:t>
            </a:r>
            <a:endParaRPr lang="en-US" dirty="0"/>
          </a:p>
        </p:txBody>
      </p:sp>
    </p:spTree>
    <p:extLst>
      <p:ext uri="{BB962C8B-B14F-4D97-AF65-F5344CB8AC3E}">
        <p14:creationId xmlns:p14="http://schemas.microsoft.com/office/powerpoint/2010/main" val="2275136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659" name="Object 3"/>
          <p:cNvGraphicFramePr>
            <a:graphicFrameLocks noChangeAspect="1"/>
          </p:cNvGraphicFramePr>
          <p:nvPr>
            <p:ph type="body" idx="1"/>
            <p:extLst>
              <p:ext uri="{D42A27DB-BD31-4B8C-83A1-F6EECF244321}">
                <p14:modId xmlns:p14="http://schemas.microsoft.com/office/powerpoint/2010/main" val="3213779513"/>
              </p:ext>
            </p:extLst>
          </p:nvPr>
        </p:nvGraphicFramePr>
        <p:xfrm>
          <a:off x="228600" y="2209800"/>
          <a:ext cx="4343400" cy="3848100"/>
        </p:xfrm>
        <a:graphic>
          <a:graphicData uri="http://schemas.openxmlformats.org/presentationml/2006/ole">
            <mc:AlternateContent xmlns:mc="http://schemas.openxmlformats.org/markup-compatibility/2006">
              <mc:Choice xmlns:v="urn:schemas-microsoft-com:vml" Requires="v">
                <p:oleObj spid="_x0000_s11278" name="Drawing" r:id="rId3" imgW="5610143" imgH="5809826" progId="WPDraw30.Drawing">
                  <p:embed/>
                </p:oleObj>
              </mc:Choice>
              <mc:Fallback>
                <p:oleObj name="Drawing" r:id="rId3" imgW="5610143" imgH="5809826" progId="WPDraw30.Drawing">
                  <p:embed/>
                  <p:pic>
                    <p:nvPicPr>
                      <p:cNvPr id="19865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4343400" cy="3848100"/>
                      </a:xfrm>
                      <a:prstGeom prst="rect">
                        <a:avLst/>
                      </a:prstGeom>
                      <a:noFill/>
                      <a:ln>
                        <a:noFill/>
                      </a:ln>
                      <a:effectLst/>
                    </p:spPr>
                  </p:pic>
                </p:oleObj>
              </mc:Fallback>
            </mc:AlternateContent>
          </a:graphicData>
        </a:graphic>
      </p:graphicFrame>
      <p:graphicFrame>
        <p:nvGraphicFramePr>
          <p:cNvPr id="198660" name="Object 4"/>
          <p:cNvGraphicFramePr>
            <a:graphicFrameLocks noChangeAspect="1"/>
          </p:cNvGraphicFramePr>
          <p:nvPr/>
        </p:nvGraphicFramePr>
        <p:xfrm>
          <a:off x="4419600" y="2057400"/>
          <a:ext cx="4495800" cy="4114800"/>
        </p:xfrm>
        <a:graphic>
          <a:graphicData uri="http://schemas.openxmlformats.org/presentationml/2006/ole">
            <mc:AlternateContent xmlns:mc="http://schemas.openxmlformats.org/markup-compatibility/2006">
              <mc:Choice xmlns:v="urn:schemas-microsoft-com:vml" Requires="v">
                <p:oleObj spid="_x0000_s11279" name="Document" r:id="rId5" imgW="5705280" imgH="7524720" progId="WP9Doc">
                  <p:embed/>
                </p:oleObj>
              </mc:Choice>
              <mc:Fallback>
                <p:oleObj name="Document" r:id="rId5" imgW="5705280" imgH="7524720" progId="WP9Doc">
                  <p:embed/>
                  <p:pic>
                    <p:nvPicPr>
                      <p:cNvPr id="198660" name="Object 4"/>
                      <p:cNvPicPr>
                        <a:picLocks noChangeAspect="1" noChangeArrowheads="1"/>
                      </p:cNvPicPr>
                      <p:nvPr/>
                    </p:nvPicPr>
                    <p:blipFill>
                      <a:blip r:embed="rId6">
                        <a:extLst>
                          <a:ext uri="{28A0092B-C50C-407E-A947-70E740481C1C}">
                            <a14:useLocalDpi xmlns:a14="http://schemas.microsoft.com/office/drawing/2010/main" val="0"/>
                          </a:ext>
                        </a:extLst>
                      </a:blip>
                      <a:srcRect l="34750" t="61473" b="2376"/>
                      <a:stretch>
                        <a:fillRect/>
                      </a:stretch>
                    </p:blipFill>
                    <p:spPr bwMode="auto">
                      <a:xfrm>
                        <a:off x="4419600" y="2057400"/>
                        <a:ext cx="4495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8"/>
          <p:cNvSpPr>
            <a:spLocks noChangeArrowheads="1"/>
          </p:cNvSpPr>
          <p:nvPr/>
        </p:nvSpPr>
        <p:spPr bwMode="auto">
          <a:xfrm>
            <a:off x="914400" y="458788"/>
            <a:ext cx="732948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nSpc>
                <a:spcPct val="120000"/>
              </a:lnSpc>
            </a:pPr>
            <a:r>
              <a:rPr lang="en-US" sz="4000" b="1" dirty="0" smtClean="0">
                <a:solidFill>
                  <a:schemeClr val="tx1"/>
                </a:solidFill>
                <a:latin typeface="Times New Roman" panose="02020603050405020304" pitchFamily="18" charset="0"/>
                <a:cs typeface="Times New Roman" panose="02020603050405020304" pitchFamily="18" charset="0"/>
              </a:rPr>
              <a:t>Past Generation Transition</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9156" y="1172326"/>
            <a:ext cx="7329488" cy="369332"/>
          </a:xfrm>
          <a:prstGeom prst="rect">
            <a:avLst/>
          </a:prstGeom>
          <a:noFill/>
        </p:spPr>
        <p:txBody>
          <a:bodyPr wrap="square" rtlCol="0">
            <a:spAutoFit/>
          </a:bodyPr>
          <a:lstStyle/>
          <a:p>
            <a:pPr algn="ctr"/>
            <a:r>
              <a:rPr lang="en-US" dirty="0" smtClean="0"/>
              <a:t>3-axis stabilization – AOL Variation</a:t>
            </a:r>
            <a:endParaRPr lang="en-US" dirty="0"/>
          </a:p>
        </p:txBody>
      </p:sp>
      <p:sp>
        <p:nvSpPr>
          <p:cNvPr id="3" name="Date Placeholder 2"/>
          <p:cNvSpPr>
            <a:spLocks noGrp="1"/>
          </p:cNvSpPr>
          <p:nvPr>
            <p:ph type="dt" sz="half" idx="10"/>
          </p:nvPr>
        </p:nvSpPr>
        <p:spPr/>
        <p:txBody>
          <a:bodyPr/>
          <a:lstStyle/>
          <a:p>
            <a:r>
              <a:rPr lang="en-US" smtClean="0"/>
              <a:t>2018-10-18, College Park, MD</a:t>
            </a:r>
            <a:endParaRPr lang="en-US" dirty="0"/>
          </a:p>
        </p:txBody>
      </p:sp>
      <p:sp>
        <p:nvSpPr>
          <p:cNvPr id="4" name="Footer Placeholder 3"/>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5</a:t>
            </a:fld>
            <a:endParaRPr lang="en-US" dirty="0"/>
          </a:p>
        </p:txBody>
      </p:sp>
      <p:sp>
        <p:nvSpPr>
          <p:cNvPr id="11" name="Text Box 16"/>
          <p:cNvSpPr txBox="1">
            <a:spLocks noChangeArrowheads="1"/>
          </p:cNvSpPr>
          <p:nvPr/>
        </p:nvSpPr>
        <p:spPr bwMode="auto">
          <a:xfrm>
            <a:off x="8612108" y="5219700"/>
            <a:ext cx="369332"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a:spAutoFit/>
          </a:bodyPr>
          <a:lstStyle/>
          <a:p>
            <a:pPr>
              <a:spcBef>
                <a:spcPct val="50000"/>
              </a:spcBef>
            </a:pPr>
            <a:r>
              <a:rPr lang="en-US" altLang="en-US" sz="1200" b="1" dirty="0" smtClean="0"/>
              <a:t>M. </a:t>
            </a:r>
            <a:r>
              <a:rPr lang="en-US" altLang="en-US" sz="1200" b="1" dirty="0" err="1" smtClean="0"/>
              <a:t>Weinreb</a:t>
            </a:r>
            <a:endParaRPr lang="en-US" altLang="en-US" sz="1200" b="1" dirty="0"/>
          </a:p>
        </p:txBody>
      </p:sp>
    </p:spTree>
    <p:extLst>
      <p:ext uri="{BB962C8B-B14F-4D97-AF65-F5344CB8AC3E}">
        <p14:creationId xmlns:p14="http://schemas.microsoft.com/office/powerpoint/2010/main" val="2212489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g12_img_scan_mirror"/>
          <p:cNvPicPr>
            <a:picLocks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95400" y="1295400"/>
            <a:ext cx="6477000" cy="5005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283" name="Text Box 3"/>
          <p:cNvSpPr txBox="1">
            <a:spLocks noChangeArrowheads="1"/>
          </p:cNvSpPr>
          <p:nvPr/>
        </p:nvSpPr>
        <p:spPr bwMode="auto">
          <a:xfrm>
            <a:off x="381000" y="2286000"/>
            <a:ext cx="91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latin typeface="Comic Sans MS" panose="030F0702030302020204" pitchFamily="66" charset="0"/>
              </a:rPr>
              <a:t>~40</a:t>
            </a:r>
            <a:r>
              <a:rPr lang="en-US" altLang="en-US" sz="1800">
                <a:latin typeface="Comic Sans MS" panose="030F0702030302020204" pitchFamily="66" charset="0"/>
                <a:cs typeface="Arial" panose="020B0604020202020204" pitchFamily="34" charset="0"/>
              </a:rPr>
              <a:t>º</a:t>
            </a:r>
            <a:r>
              <a:rPr lang="en-US" altLang="en-US" sz="1800">
                <a:latin typeface="Comic Sans MS" panose="030F0702030302020204" pitchFamily="66" charset="0"/>
              </a:rPr>
              <a:t>K “now”</a:t>
            </a:r>
            <a:r>
              <a:rPr lang="en-US" altLang="en-US" sz="1800"/>
              <a:t>  </a:t>
            </a:r>
          </a:p>
        </p:txBody>
      </p:sp>
      <p:sp>
        <p:nvSpPr>
          <p:cNvPr id="225285" name="Text Box 5"/>
          <p:cNvSpPr txBox="1">
            <a:spLocks noChangeArrowheads="1"/>
          </p:cNvSpPr>
          <p:nvPr/>
        </p:nvSpPr>
        <p:spPr bwMode="auto">
          <a:xfrm>
            <a:off x="152400" y="4191000"/>
            <a:ext cx="1828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latin typeface="Comic Sans MS" panose="030F0702030302020204" pitchFamily="66" charset="0"/>
              </a:rPr>
              <a:t>Complicated seasonal variations of diurnal heating</a:t>
            </a:r>
          </a:p>
        </p:txBody>
      </p:sp>
      <p:sp>
        <p:nvSpPr>
          <p:cNvPr id="225286" name="Text Box 6"/>
          <p:cNvSpPr txBox="1">
            <a:spLocks noChangeArrowheads="1"/>
          </p:cNvSpPr>
          <p:nvPr/>
        </p:nvSpPr>
        <p:spPr bwMode="auto">
          <a:xfrm>
            <a:off x="7620000" y="419100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latin typeface="Comic Sans MS" panose="030F0702030302020204" pitchFamily="66" charset="0"/>
              </a:rPr>
              <a:t>Long term trend</a:t>
            </a:r>
          </a:p>
        </p:txBody>
      </p:sp>
      <p:sp>
        <p:nvSpPr>
          <p:cNvPr id="225287" name="Text Box 7"/>
          <p:cNvSpPr txBox="1">
            <a:spLocks noChangeArrowheads="1"/>
          </p:cNvSpPr>
          <p:nvPr/>
        </p:nvSpPr>
        <p:spPr bwMode="auto">
          <a:xfrm>
            <a:off x="7467600" y="20574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latin typeface="Comic Sans MS" panose="030F0702030302020204" pitchFamily="66" charset="0"/>
              </a:rPr>
              <a:t>~60ºK some other days</a:t>
            </a:r>
          </a:p>
        </p:txBody>
      </p:sp>
      <p:sp>
        <p:nvSpPr>
          <p:cNvPr id="225288" name="Line 8"/>
          <p:cNvSpPr>
            <a:spLocks noChangeShapeType="1"/>
          </p:cNvSpPr>
          <p:nvPr/>
        </p:nvSpPr>
        <p:spPr bwMode="auto">
          <a:xfrm flipV="1">
            <a:off x="1219200" y="1981200"/>
            <a:ext cx="762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89" name="Line 9"/>
          <p:cNvSpPr>
            <a:spLocks noChangeShapeType="1"/>
          </p:cNvSpPr>
          <p:nvPr/>
        </p:nvSpPr>
        <p:spPr bwMode="auto">
          <a:xfrm>
            <a:off x="1219200" y="2667000"/>
            <a:ext cx="762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90" name="Line 10"/>
          <p:cNvSpPr>
            <a:spLocks noChangeShapeType="1"/>
          </p:cNvSpPr>
          <p:nvPr/>
        </p:nvSpPr>
        <p:spPr bwMode="auto">
          <a:xfrm flipH="1" flipV="1">
            <a:off x="5410200" y="1981200"/>
            <a:ext cx="1981200" cy="2286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91" name="Line 11"/>
          <p:cNvSpPr>
            <a:spLocks noChangeShapeType="1"/>
          </p:cNvSpPr>
          <p:nvPr/>
        </p:nvSpPr>
        <p:spPr bwMode="auto">
          <a:xfrm flipH="1">
            <a:off x="5410200" y="2590800"/>
            <a:ext cx="2057400" cy="533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92" name="Text Box 12"/>
          <p:cNvSpPr txBox="1">
            <a:spLocks noChangeArrowheads="1"/>
          </p:cNvSpPr>
          <p:nvPr/>
        </p:nvSpPr>
        <p:spPr bwMode="auto">
          <a:xfrm>
            <a:off x="2667000" y="1447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FF3300"/>
                </a:solidFill>
                <a:latin typeface="Comic Sans MS" panose="030F0702030302020204" pitchFamily="66" charset="0"/>
              </a:rPr>
              <a:t>One Week</a:t>
            </a:r>
          </a:p>
        </p:txBody>
      </p:sp>
      <p:sp>
        <p:nvSpPr>
          <p:cNvPr id="225293" name="Text Box 13"/>
          <p:cNvSpPr txBox="1">
            <a:spLocks noChangeArrowheads="1"/>
          </p:cNvSpPr>
          <p:nvPr/>
        </p:nvSpPr>
        <p:spPr bwMode="auto">
          <a:xfrm>
            <a:off x="5410200" y="14478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FF3300"/>
                </a:solidFill>
                <a:latin typeface="Comic Sans MS" panose="030F0702030302020204" pitchFamily="66" charset="0"/>
              </a:rPr>
              <a:t>One Month</a:t>
            </a:r>
          </a:p>
        </p:txBody>
      </p:sp>
      <p:sp>
        <p:nvSpPr>
          <p:cNvPr id="225294" name="Text Box 14"/>
          <p:cNvSpPr txBox="1">
            <a:spLocks noChangeArrowheads="1"/>
          </p:cNvSpPr>
          <p:nvPr/>
        </p:nvSpPr>
        <p:spPr bwMode="auto">
          <a:xfrm>
            <a:off x="2514600" y="592455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FF3300"/>
                </a:solidFill>
                <a:latin typeface="Comic Sans MS" panose="030F0702030302020204" pitchFamily="66" charset="0"/>
              </a:rPr>
              <a:t>One Year</a:t>
            </a:r>
          </a:p>
        </p:txBody>
      </p:sp>
      <p:sp>
        <p:nvSpPr>
          <p:cNvPr id="225295" name="Text Box 15"/>
          <p:cNvSpPr txBox="1">
            <a:spLocks noChangeArrowheads="1"/>
          </p:cNvSpPr>
          <p:nvPr/>
        </p:nvSpPr>
        <p:spPr bwMode="auto">
          <a:xfrm>
            <a:off x="5164138" y="5924550"/>
            <a:ext cx="1770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FF3300"/>
                </a:solidFill>
                <a:latin typeface="Comic Sans MS" panose="030F0702030302020204" pitchFamily="66" charset="0"/>
              </a:rPr>
              <a:t>One Satellite</a:t>
            </a:r>
          </a:p>
        </p:txBody>
      </p:sp>
      <p:sp>
        <p:nvSpPr>
          <p:cNvPr id="225296" name="Text Box 16"/>
          <p:cNvSpPr txBox="1">
            <a:spLocks noChangeArrowheads="1"/>
          </p:cNvSpPr>
          <p:nvPr/>
        </p:nvSpPr>
        <p:spPr bwMode="auto">
          <a:xfrm>
            <a:off x="8612108" y="5219700"/>
            <a:ext cx="369332"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a:spAutoFit/>
          </a:bodyPr>
          <a:lstStyle/>
          <a:p>
            <a:pPr>
              <a:spcBef>
                <a:spcPct val="50000"/>
              </a:spcBef>
            </a:pPr>
            <a:r>
              <a:rPr lang="en-US" altLang="en-US" sz="1200" b="1" dirty="0"/>
              <a:t>D. </a:t>
            </a:r>
            <a:r>
              <a:rPr lang="en-US" altLang="en-US" sz="1200" b="1" dirty="0" smtClean="0"/>
              <a:t>Han</a:t>
            </a:r>
            <a:endParaRPr lang="en-US" altLang="en-US" sz="1200" b="1" dirty="0"/>
          </a:p>
        </p:txBody>
      </p:sp>
      <p:sp>
        <p:nvSpPr>
          <p:cNvPr id="225297" name="Text Box 17"/>
          <p:cNvSpPr txBox="1">
            <a:spLocks noChangeArrowheads="1"/>
          </p:cNvSpPr>
          <p:nvPr/>
        </p:nvSpPr>
        <p:spPr bwMode="auto">
          <a:xfrm>
            <a:off x="1377950" y="6353175"/>
            <a:ext cx="6408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Comic Sans MS" panose="030F0702030302020204" pitchFamily="66" charset="0"/>
              </a:rPr>
              <a:t>Goes-12 Scan Mirror Temperature</a:t>
            </a:r>
          </a:p>
        </p:txBody>
      </p:sp>
      <p:sp>
        <p:nvSpPr>
          <p:cNvPr id="225298" name="Rectangle 18"/>
          <p:cNvSpPr>
            <a:spLocks noChangeArrowheads="1"/>
          </p:cNvSpPr>
          <p:nvPr/>
        </p:nvSpPr>
        <p:spPr bwMode="auto">
          <a:xfrm>
            <a:off x="914400" y="458788"/>
            <a:ext cx="732948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nSpc>
                <a:spcPct val="120000"/>
              </a:lnSpc>
            </a:pPr>
            <a:r>
              <a:rPr lang="en-US" sz="4000" b="1" dirty="0">
                <a:solidFill>
                  <a:schemeClr val="tx1"/>
                </a:solidFill>
                <a:latin typeface="Times New Roman" panose="02020603050405020304" pitchFamily="18" charset="0"/>
                <a:cs typeface="Times New Roman" panose="02020603050405020304" pitchFamily="18" charset="0"/>
              </a:rPr>
              <a:t>Past Generation Transition</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69156" y="1172326"/>
            <a:ext cx="7329488" cy="369332"/>
          </a:xfrm>
          <a:prstGeom prst="rect">
            <a:avLst/>
          </a:prstGeom>
          <a:noFill/>
        </p:spPr>
        <p:txBody>
          <a:bodyPr wrap="square" rtlCol="0">
            <a:spAutoFit/>
          </a:bodyPr>
          <a:lstStyle/>
          <a:p>
            <a:pPr algn="ctr"/>
            <a:r>
              <a:rPr lang="en-US" dirty="0" smtClean="0"/>
              <a:t>3-axis stabilization – Temperature Variation</a:t>
            </a:r>
            <a:endParaRPr lang="en-US" dirty="0"/>
          </a:p>
        </p:txBody>
      </p:sp>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3" name="Footer Placeholder 2"/>
          <p:cNvSpPr>
            <a:spLocks noGrp="1"/>
          </p:cNvSpPr>
          <p:nvPr>
            <p:ph type="ftr" sz="quarter" idx="11"/>
          </p:nvPr>
        </p:nvSpPr>
        <p:spPr/>
        <p:txBody>
          <a:bodyPr/>
          <a:lstStyle/>
          <a:p>
            <a:r>
              <a:rPr lang="en-US" smtClean="0"/>
              <a:t>GOES-R ABI Cal Val</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6</a:t>
            </a:fld>
            <a:endParaRPr lang="en-US" dirty="0"/>
          </a:p>
        </p:txBody>
      </p:sp>
    </p:spTree>
    <p:extLst>
      <p:ext uri="{BB962C8B-B14F-4D97-AF65-F5344CB8AC3E}">
        <p14:creationId xmlns:p14="http://schemas.microsoft.com/office/powerpoint/2010/main" val="3308540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1666" name="Rectangle 2"/>
          <p:cNvSpPr>
            <a:spLocks noGrp="1" noChangeArrowheads="1"/>
          </p:cNvSpPr>
          <p:nvPr>
            <p:ph type="body" idx="1"/>
          </p:nvPr>
        </p:nvSpPr>
        <p:spPr/>
        <p:txBody>
          <a:bodyPr/>
          <a:lstStyle/>
          <a:p>
            <a:pPr>
              <a:buFontTx/>
              <a:buNone/>
            </a:pPr>
            <a:r>
              <a:rPr lang="en-US" altLang="en-US"/>
              <a:t> </a:t>
            </a:r>
          </a:p>
        </p:txBody>
      </p:sp>
      <p:pic>
        <p:nvPicPr>
          <p:cNvPr id="241667" name="Picture 3" descr="Mik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010400" cy="4938713"/>
          </a:xfrm>
          <a:prstGeom prst="rect">
            <a:avLst/>
          </a:prstGeom>
          <a:noFill/>
          <a:extLst>
            <a:ext uri="{909E8E84-426E-40DD-AFC4-6F175D3DCCD1}">
              <a14:hiddenFill xmlns:a14="http://schemas.microsoft.com/office/drawing/2010/main">
                <a:solidFill>
                  <a:srgbClr val="FFFFFF"/>
                </a:solidFill>
              </a14:hiddenFill>
            </a:ext>
          </a:extLst>
        </p:spPr>
      </p:pic>
      <p:sp>
        <p:nvSpPr>
          <p:cNvPr id="241668" name="Text Box 4"/>
          <p:cNvSpPr txBox="1">
            <a:spLocks noChangeArrowheads="1"/>
          </p:cNvSpPr>
          <p:nvPr/>
        </p:nvSpPr>
        <p:spPr bwMode="auto">
          <a:xfrm>
            <a:off x="7294563" y="2211388"/>
            <a:ext cx="160655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dirty="0">
                <a:solidFill>
                  <a:srgbClr val="FF3300"/>
                </a:solidFill>
                <a:latin typeface="Comic Sans MS" panose="030F0702030302020204" pitchFamily="66" charset="0"/>
              </a:rPr>
              <a:t>OK if </a:t>
            </a:r>
            <a:r>
              <a:rPr lang="en-US" altLang="en-US" sz="1600" dirty="0">
                <a:solidFill>
                  <a:srgbClr val="FF3300"/>
                </a:solidFill>
                <a:latin typeface="Comic Sans MS" panose="030F0702030302020204" pitchFamily="66" charset="0"/>
                <a:sym typeface="Symbol" panose="05050102010706020507" pitchFamily="18" charset="2"/>
              </a:rPr>
              <a:t>=1 or</a:t>
            </a:r>
            <a:r>
              <a:rPr lang="en-US" altLang="en-US" sz="1600" dirty="0">
                <a:solidFill>
                  <a:srgbClr val="FF3300"/>
                </a:solidFill>
                <a:latin typeface="Comic Sans MS" panose="030F0702030302020204" pitchFamily="66" charset="0"/>
              </a:rPr>
              <a:t> </a:t>
            </a:r>
            <a:r>
              <a:rPr lang="en-US" altLang="en-US" sz="1600" dirty="0" err="1">
                <a:solidFill>
                  <a:srgbClr val="FF3300"/>
                </a:solidFill>
                <a:latin typeface="Comic Sans MS" panose="030F0702030302020204" pitchFamily="66" charset="0"/>
              </a:rPr>
              <a:t>T</a:t>
            </a:r>
            <a:r>
              <a:rPr lang="en-US" altLang="en-US" sz="1600" baseline="-25000" dirty="0" err="1">
                <a:solidFill>
                  <a:srgbClr val="FF3300"/>
                </a:solidFill>
                <a:latin typeface="Comic Sans MS" panose="030F0702030302020204" pitchFamily="66" charset="0"/>
              </a:rPr>
              <a:t>env</a:t>
            </a:r>
            <a:r>
              <a:rPr lang="en-US" altLang="en-US" sz="1600" dirty="0">
                <a:solidFill>
                  <a:srgbClr val="FF3300"/>
                </a:solidFill>
                <a:latin typeface="Comic Sans MS" panose="030F0702030302020204" pitchFamily="66" charset="0"/>
              </a:rPr>
              <a:t>=T</a:t>
            </a:r>
            <a:r>
              <a:rPr lang="en-US" altLang="en-US" sz="1600" baseline="-25000" dirty="0">
                <a:solidFill>
                  <a:srgbClr val="FF3300"/>
                </a:solidFill>
                <a:latin typeface="Comic Sans MS" panose="030F0702030302020204" pitchFamily="66" charset="0"/>
              </a:rPr>
              <a:t>BB</a:t>
            </a:r>
            <a:endParaRPr lang="en-US" altLang="en-US" sz="1600" dirty="0">
              <a:solidFill>
                <a:srgbClr val="FF3300"/>
              </a:solidFill>
              <a:latin typeface="Comic Sans MS" panose="030F0702030302020204" pitchFamily="66" charset="0"/>
            </a:endParaRPr>
          </a:p>
          <a:p>
            <a:pPr>
              <a:spcBef>
                <a:spcPct val="50000"/>
              </a:spcBef>
            </a:pPr>
            <a:r>
              <a:rPr lang="en-US" altLang="en-US" sz="1600" dirty="0">
                <a:solidFill>
                  <a:srgbClr val="FF3300"/>
                </a:solidFill>
                <a:latin typeface="Comic Sans MS" panose="030F0702030302020204" pitchFamily="66" charset="0"/>
              </a:rPr>
              <a:t>Less true for GOES</a:t>
            </a:r>
          </a:p>
        </p:txBody>
      </p:sp>
      <p:sp>
        <p:nvSpPr>
          <p:cNvPr id="241669" name="Oval 5"/>
          <p:cNvSpPr>
            <a:spLocks noChangeArrowheads="1"/>
          </p:cNvSpPr>
          <p:nvPr/>
        </p:nvSpPr>
        <p:spPr bwMode="auto">
          <a:xfrm>
            <a:off x="6248400" y="2667000"/>
            <a:ext cx="762000" cy="762000"/>
          </a:xfrm>
          <a:prstGeom prst="ellipse">
            <a:avLst/>
          </a:prstGeom>
          <a:solidFill>
            <a:schemeClr val="tx1"/>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Text Box 8"/>
          <p:cNvSpPr txBox="1">
            <a:spLocks noChangeArrowheads="1"/>
          </p:cNvSpPr>
          <p:nvPr/>
        </p:nvSpPr>
        <p:spPr bwMode="auto">
          <a:xfrm>
            <a:off x="2192338" y="2012950"/>
            <a:ext cx="612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solidFill>
                  <a:schemeClr val="bg1"/>
                </a:solidFill>
                <a:latin typeface="Comic Sans MS" panose="030F0702030302020204" pitchFamily="66" charset="0"/>
              </a:rPr>
              <a:t>T</a:t>
            </a:r>
            <a:r>
              <a:rPr lang="en-US" altLang="en-US" sz="1800" baseline="-25000">
                <a:solidFill>
                  <a:schemeClr val="bg1"/>
                </a:solidFill>
                <a:latin typeface="Comic Sans MS" panose="030F0702030302020204" pitchFamily="66" charset="0"/>
              </a:rPr>
              <a:t>BB</a:t>
            </a:r>
            <a:endParaRPr lang="en-US" altLang="en-US" sz="1800">
              <a:solidFill>
                <a:schemeClr val="bg1"/>
              </a:solidFill>
              <a:latin typeface="Comic Sans MS" panose="030F0702030302020204" pitchFamily="66" charset="0"/>
            </a:endParaRPr>
          </a:p>
        </p:txBody>
      </p:sp>
      <p:sp>
        <p:nvSpPr>
          <p:cNvPr id="241673" name="Text Box 9"/>
          <p:cNvSpPr txBox="1">
            <a:spLocks noChangeArrowheads="1"/>
          </p:cNvSpPr>
          <p:nvPr/>
        </p:nvSpPr>
        <p:spPr bwMode="auto">
          <a:xfrm>
            <a:off x="4972050" y="1997075"/>
            <a:ext cx="612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solidFill>
                  <a:schemeClr val="bg1"/>
                </a:solidFill>
                <a:latin typeface="Comic Sans MS" panose="030F0702030302020204" pitchFamily="66" charset="0"/>
              </a:rPr>
              <a:t>T</a:t>
            </a:r>
            <a:r>
              <a:rPr lang="en-US" altLang="en-US" sz="1800" baseline="-25000">
                <a:solidFill>
                  <a:schemeClr val="bg1"/>
                </a:solidFill>
                <a:latin typeface="Comic Sans MS" panose="030F0702030302020204" pitchFamily="66" charset="0"/>
              </a:rPr>
              <a:t>BB</a:t>
            </a:r>
            <a:endParaRPr lang="en-US" altLang="en-US" sz="1800">
              <a:solidFill>
                <a:schemeClr val="bg1"/>
              </a:solidFill>
              <a:latin typeface="Comic Sans MS" panose="030F0702030302020204" pitchFamily="66" charset="0"/>
            </a:endParaRPr>
          </a:p>
        </p:txBody>
      </p:sp>
      <p:sp>
        <p:nvSpPr>
          <p:cNvPr id="241674" name="Text Box 10"/>
          <p:cNvSpPr txBox="1">
            <a:spLocks noChangeArrowheads="1"/>
          </p:cNvSpPr>
          <p:nvPr/>
        </p:nvSpPr>
        <p:spPr bwMode="auto">
          <a:xfrm>
            <a:off x="6356350" y="2874963"/>
            <a:ext cx="612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dirty="0" err="1" smtClean="0">
                <a:solidFill>
                  <a:schemeClr val="bg1"/>
                </a:solidFill>
                <a:latin typeface="Comic Sans MS" panose="030F0702030302020204" pitchFamily="66" charset="0"/>
              </a:rPr>
              <a:t>T</a:t>
            </a:r>
            <a:r>
              <a:rPr lang="en-US" altLang="en-US" sz="1800" baseline="-25000" dirty="0" err="1" smtClean="0">
                <a:solidFill>
                  <a:schemeClr val="bg1"/>
                </a:solidFill>
                <a:latin typeface="Comic Sans MS" panose="030F0702030302020204" pitchFamily="66" charset="0"/>
              </a:rPr>
              <a:t>env</a:t>
            </a:r>
            <a:endParaRPr lang="en-US" altLang="en-US" sz="1800" dirty="0">
              <a:solidFill>
                <a:schemeClr val="bg1"/>
              </a:solidFill>
              <a:latin typeface="Comic Sans MS" panose="030F0702030302020204" pitchFamily="66" charset="0"/>
            </a:endParaRPr>
          </a:p>
        </p:txBody>
      </p:sp>
      <p:sp>
        <p:nvSpPr>
          <p:cNvPr id="10" name="Rectangle 18"/>
          <p:cNvSpPr>
            <a:spLocks noChangeArrowheads="1"/>
          </p:cNvSpPr>
          <p:nvPr/>
        </p:nvSpPr>
        <p:spPr bwMode="auto">
          <a:xfrm>
            <a:off x="914400" y="458788"/>
            <a:ext cx="732948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nSpc>
                <a:spcPct val="120000"/>
              </a:lnSpc>
            </a:pPr>
            <a:r>
              <a:rPr lang="en-US" sz="4000" b="1" dirty="0">
                <a:solidFill>
                  <a:schemeClr val="tx1"/>
                </a:solidFill>
                <a:latin typeface="Times New Roman" panose="02020603050405020304" pitchFamily="18" charset="0"/>
                <a:cs typeface="Times New Roman" panose="02020603050405020304" pitchFamily="18" charset="0"/>
              </a:rPr>
              <a:t>Past Generation Transition</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pic>
        <p:nvPicPr>
          <p:cNvPr id="11" name="Picture 3" descr="MBCC_fi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912" y="2196306"/>
            <a:ext cx="4974034" cy="3842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69156" y="1172326"/>
            <a:ext cx="7329488" cy="369332"/>
          </a:xfrm>
          <a:prstGeom prst="rect">
            <a:avLst/>
          </a:prstGeom>
          <a:noFill/>
        </p:spPr>
        <p:txBody>
          <a:bodyPr wrap="square" rtlCol="0">
            <a:spAutoFit/>
          </a:bodyPr>
          <a:lstStyle/>
          <a:p>
            <a:pPr algn="ctr"/>
            <a:r>
              <a:rPr lang="en-US" dirty="0" smtClean="0"/>
              <a:t>3-axis stabilization – </a:t>
            </a:r>
            <a:r>
              <a:rPr lang="en-US" dirty="0"/>
              <a:t>Temperature Variation</a:t>
            </a:r>
          </a:p>
        </p:txBody>
      </p:sp>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3" name="Footer Placeholder 2"/>
          <p:cNvSpPr>
            <a:spLocks noGrp="1"/>
          </p:cNvSpPr>
          <p:nvPr>
            <p:ph type="ftr" sz="quarter" idx="11"/>
          </p:nvPr>
        </p:nvSpPr>
        <p:spPr/>
        <p:txBody>
          <a:bodyPr/>
          <a:lstStyle/>
          <a:p>
            <a:r>
              <a:rPr lang="en-US" smtClean="0"/>
              <a:t>GOES-R ABI Cal Val</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7</a:t>
            </a:fld>
            <a:endParaRPr lang="en-US" dirty="0"/>
          </a:p>
        </p:txBody>
      </p:sp>
      <p:sp>
        <p:nvSpPr>
          <p:cNvPr id="16" name="Text Box 16"/>
          <p:cNvSpPr txBox="1">
            <a:spLocks noChangeArrowheads="1"/>
          </p:cNvSpPr>
          <p:nvPr/>
        </p:nvSpPr>
        <p:spPr bwMode="auto">
          <a:xfrm>
            <a:off x="8612108" y="4495800"/>
            <a:ext cx="369332"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a:spAutoFit/>
          </a:bodyPr>
          <a:lstStyle/>
          <a:p>
            <a:pPr>
              <a:spcBef>
                <a:spcPct val="50000"/>
              </a:spcBef>
            </a:pPr>
            <a:r>
              <a:rPr lang="en-US" altLang="en-US" sz="1200" b="1" dirty="0" smtClean="0"/>
              <a:t>M. </a:t>
            </a:r>
            <a:r>
              <a:rPr lang="en-US" altLang="en-US" sz="1200" b="1" dirty="0" err="1" smtClean="0"/>
              <a:t>Weinreb</a:t>
            </a:r>
            <a:r>
              <a:rPr lang="en-US" altLang="en-US" sz="1200" b="1" dirty="0" smtClean="0"/>
              <a:t> (Modified)</a:t>
            </a:r>
            <a:endParaRPr lang="en-US" altLang="en-US" sz="1200" b="1" dirty="0"/>
          </a:p>
        </p:txBody>
      </p:sp>
    </p:spTree>
    <p:extLst>
      <p:ext uri="{BB962C8B-B14F-4D97-AF65-F5344CB8AC3E}">
        <p14:creationId xmlns:p14="http://schemas.microsoft.com/office/powerpoint/2010/main" val="21334476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41668"/>
                                        </p:tgtEl>
                                        <p:attrNameLst>
                                          <p:attrName>style.visibility</p:attrName>
                                        </p:attrNameLst>
                                      </p:cBhvr>
                                      <p:to>
                                        <p:strVal val="visible"/>
                                      </p:to>
                                    </p:set>
                                    <p:animEffect transition="in" filter="diamond(in)">
                                      <p:cBhvr>
                                        <p:cTn id="7" dur="2000"/>
                                        <p:tgtEl>
                                          <p:spTgt spid="241668"/>
                                        </p:tgtEl>
                                      </p:cBhvr>
                                    </p:animEffect>
                                  </p:childTnLst>
                                </p:cTn>
                              </p:par>
                            </p:childTnLst>
                          </p:cTn>
                        </p:par>
                        <p:par>
                          <p:cTn id="8" fill="hold" nodeType="afterGroup">
                            <p:stCondLst>
                              <p:cond delay="2000"/>
                            </p:stCondLst>
                            <p:childTnLst>
                              <p:par>
                                <p:cTn id="9" presetID="5" presetClass="exit" presetSubtype="10" fill="hold" grpId="0" nodeType="afterEffect">
                                  <p:stCondLst>
                                    <p:cond delay="0"/>
                                  </p:stCondLst>
                                  <p:childTnLst>
                                    <p:animEffect transition="out" filter="checkerboard(across)">
                                      <p:cBhvr>
                                        <p:cTn id="10" dur="2000"/>
                                        <p:tgtEl>
                                          <p:spTgt spid="241674"/>
                                        </p:tgtEl>
                                      </p:cBhvr>
                                    </p:animEffect>
                                    <p:set>
                                      <p:cBhvr>
                                        <p:cTn id="11" dur="1" fill="hold">
                                          <p:stCondLst>
                                            <p:cond delay="1999"/>
                                          </p:stCondLst>
                                        </p:cTn>
                                        <p:tgtEl>
                                          <p:spTgt spid="241674"/>
                                        </p:tgtEl>
                                        <p:attrNameLst>
                                          <p:attrName>style.visibility</p:attrName>
                                        </p:attrNameLst>
                                      </p:cBhvr>
                                      <p:to>
                                        <p:strVal val="hidden"/>
                                      </p:to>
                                    </p:set>
                                  </p:childTnLst>
                                </p:cTn>
                              </p:par>
                              <p:par>
                                <p:cTn id="12" presetID="1" presetClass="emph" presetSubtype="2" fill="hold" nodeType="withEffect">
                                  <p:stCondLst>
                                    <p:cond delay="0"/>
                                  </p:stCondLst>
                                  <p:childTnLst>
                                    <p:animClr clrSpc="rgb" dir="cw">
                                      <p:cBhvr>
                                        <p:cTn id="13" dur="2000" fill="hold"/>
                                        <p:tgtEl>
                                          <p:spTgt spid="241669"/>
                                        </p:tgtEl>
                                        <p:attrNameLst>
                                          <p:attrName>fillcolor</p:attrName>
                                        </p:attrNameLst>
                                      </p:cBhvr>
                                      <p:to>
                                        <a:srgbClr val="FF0000"/>
                                      </p:to>
                                    </p:animClr>
                                    <p:set>
                                      <p:cBhvr>
                                        <p:cTn id="14" dur="2000" fill="hold"/>
                                        <p:tgtEl>
                                          <p:spTgt spid="241669"/>
                                        </p:tgtEl>
                                        <p:attrNameLst>
                                          <p:attrName>fill.type</p:attrName>
                                        </p:attrNameLst>
                                      </p:cBhvr>
                                      <p:to>
                                        <p:strVal val="solid"/>
                                      </p:to>
                                    </p:set>
                                    <p:set>
                                      <p:cBhvr>
                                        <p:cTn id="15" dur="2000" fill="hold"/>
                                        <p:tgtEl>
                                          <p:spTgt spid="241669"/>
                                        </p:tgtEl>
                                        <p:attrNameLst>
                                          <p:attrName>fill.on</p:attrName>
                                        </p:attrNameLst>
                                      </p:cBhvr>
                                      <p:to>
                                        <p:strVal val="true"/>
                                      </p:to>
                                    </p:set>
                                  </p:childTnLst>
                                </p:cTn>
                              </p:par>
                            </p:childTnLst>
                          </p:cTn>
                        </p:par>
                        <p:par>
                          <p:cTn id="16" fill="hold" nodeType="afterGroup">
                            <p:stCondLst>
                              <p:cond delay="4000"/>
                            </p:stCondLst>
                            <p:childTnLst>
                              <p:par>
                                <p:cTn id="17" presetID="27" presetClass="emph" presetSubtype="0" fill="hold" nodeType="afterEffect">
                                  <p:stCondLst>
                                    <p:cond delay="0"/>
                                  </p:stCondLst>
                                  <p:childTnLst>
                                    <p:animClr clrSpc="rgb" dir="cw">
                                      <p:cBhvr override="childStyle">
                                        <p:cTn id="18" dur="1000" autoRev="1" fill="hold"/>
                                        <p:tgtEl>
                                          <p:spTgt spid="241669"/>
                                        </p:tgtEl>
                                        <p:attrNameLst>
                                          <p:attrName>style.color</p:attrName>
                                        </p:attrNameLst>
                                      </p:cBhvr>
                                      <p:to>
                                        <a:schemeClr val="bg1"/>
                                      </p:to>
                                    </p:animClr>
                                    <p:animClr clrSpc="rgb" dir="cw">
                                      <p:cBhvr>
                                        <p:cTn id="19" dur="1000" autoRev="1" fill="hold"/>
                                        <p:tgtEl>
                                          <p:spTgt spid="241669"/>
                                        </p:tgtEl>
                                        <p:attrNameLst>
                                          <p:attrName>fillcolor</p:attrName>
                                        </p:attrNameLst>
                                      </p:cBhvr>
                                      <p:to>
                                        <a:schemeClr val="bg1"/>
                                      </p:to>
                                    </p:animClr>
                                    <p:set>
                                      <p:cBhvr>
                                        <p:cTn id="20" dur="1000" autoRev="1" fill="hold"/>
                                        <p:tgtEl>
                                          <p:spTgt spid="241669"/>
                                        </p:tgtEl>
                                        <p:attrNameLst>
                                          <p:attrName>fill.type</p:attrName>
                                        </p:attrNameLst>
                                      </p:cBhvr>
                                      <p:to>
                                        <p:strVal val="solid"/>
                                      </p:to>
                                    </p:set>
                                    <p:set>
                                      <p:cBhvr>
                                        <p:cTn id="21" dur="1000" autoRev="1" fill="hold"/>
                                        <p:tgtEl>
                                          <p:spTgt spid="241669"/>
                                        </p:tgtEl>
                                        <p:attrNameLst>
                                          <p:attrName>fill.on</p:attrName>
                                        </p:attrNameLst>
                                      </p:cBhvr>
                                      <p:to>
                                        <p:strVal val="true"/>
                                      </p:to>
                                    </p:set>
                                  </p:childTnLst>
                                </p:cTn>
                              </p:par>
                            </p:childTnLst>
                          </p:cTn>
                        </p:par>
                        <p:par>
                          <p:cTn id="22" fill="hold" nodeType="afterGroup">
                            <p:stCondLst>
                              <p:cond delay="6000"/>
                            </p:stCondLst>
                            <p:childTnLst>
                              <p:par>
                                <p:cTn id="23" presetID="27" presetClass="emph" presetSubtype="0" fill="hold" nodeType="afterEffect">
                                  <p:stCondLst>
                                    <p:cond delay="0"/>
                                  </p:stCondLst>
                                  <p:childTnLst>
                                    <p:animClr clrSpc="rgb" dir="cw">
                                      <p:cBhvr override="childStyle">
                                        <p:cTn id="24" dur="1000" autoRev="1" fill="hold"/>
                                        <p:tgtEl>
                                          <p:spTgt spid="241669"/>
                                        </p:tgtEl>
                                        <p:attrNameLst>
                                          <p:attrName>style.color</p:attrName>
                                        </p:attrNameLst>
                                      </p:cBhvr>
                                      <p:to>
                                        <a:schemeClr val="bg1"/>
                                      </p:to>
                                    </p:animClr>
                                    <p:animClr clrSpc="rgb" dir="cw">
                                      <p:cBhvr>
                                        <p:cTn id="25" dur="1000" autoRev="1" fill="hold"/>
                                        <p:tgtEl>
                                          <p:spTgt spid="241669"/>
                                        </p:tgtEl>
                                        <p:attrNameLst>
                                          <p:attrName>fillcolor</p:attrName>
                                        </p:attrNameLst>
                                      </p:cBhvr>
                                      <p:to>
                                        <a:schemeClr val="bg1"/>
                                      </p:to>
                                    </p:animClr>
                                    <p:set>
                                      <p:cBhvr>
                                        <p:cTn id="26" dur="1000" autoRev="1" fill="hold"/>
                                        <p:tgtEl>
                                          <p:spTgt spid="241669"/>
                                        </p:tgtEl>
                                        <p:attrNameLst>
                                          <p:attrName>fill.type</p:attrName>
                                        </p:attrNameLst>
                                      </p:cBhvr>
                                      <p:to>
                                        <p:strVal val="solid"/>
                                      </p:to>
                                    </p:set>
                                    <p:set>
                                      <p:cBhvr>
                                        <p:cTn id="27" dur="1000" autoRev="1" fill="hold"/>
                                        <p:tgtEl>
                                          <p:spTgt spid="241669"/>
                                        </p:tgtEl>
                                        <p:attrNameLst>
                                          <p:attrName>fill.on</p:attrName>
                                        </p:attrNameLst>
                                      </p:cBhvr>
                                      <p:to>
                                        <p:strVal val="true"/>
                                      </p:to>
                                    </p:set>
                                  </p:childTnLst>
                                </p:cTn>
                              </p:par>
                            </p:childTnLst>
                          </p:cTn>
                        </p:par>
                        <p:par>
                          <p:cTn id="28" fill="hold" nodeType="afterGroup">
                            <p:stCondLst>
                              <p:cond delay="8000"/>
                            </p:stCondLst>
                            <p:childTnLst>
                              <p:par>
                                <p:cTn id="29" presetID="27" presetClass="emph" presetSubtype="0" fill="hold" nodeType="afterEffect">
                                  <p:stCondLst>
                                    <p:cond delay="0"/>
                                  </p:stCondLst>
                                  <p:childTnLst>
                                    <p:animClr clrSpc="rgb" dir="cw">
                                      <p:cBhvr override="childStyle">
                                        <p:cTn id="30" dur="1000" autoRev="1" fill="hold"/>
                                        <p:tgtEl>
                                          <p:spTgt spid="241669"/>
                                        </p:tgtEl>
                                        <p:attrNameLst>
                                          <p:attrName>style.color</p:attrName>
                                        </p:attrNameLst>
                                      </p:cBhvr>
                                      <p:to>
                                        <a:schemeClr val="bg1"/>
                                      </p:to>
                                    </p:animClr>
                                    <p:animClr clrSpc="rgb" dir="cw">
                                      <p:cBhvr>
                                        <p:cTn id="31" dur="1000" autoRev="1" fill="hold"/>
                                        <p:tgtEl>
                                          <p:spTgt spid="241669"/>
                                        </p:tgtEl>
                                        <p:attrNameLst>
                                          <p:attrName>fillcolor</p:attrName>
                                        </p:attrNameLst>
                                      </p:cBhvr>
                                      <p:to>
                                        <a:schemeClr val="bg1"/>
                                      </p:to>
                                    </p:animClr>
                                    <p:set>
                                      <p:cBhvr>
                                        <p:cTn id="32" dur="1000" autoRev="1" fill="hold"/>
                                        <p:tgtEl>
                                          <p:spTgt spid="241669"/>
                                        </p:tgtEl>
                                        <p:attrNameLst>
                                          <p:attrName>fill.type</p:attrName>
                                        </p:attrNameLst>
                                      </p:cBhvr>
                                      <p:to>
                                        <p:strVal val="solid"/>
                                      </p:to>
                                    </p:set>
                                    <p:set>
                                      <p:cBhvr>
                                        <p:cTn id="33" dur="1000" autoRev="1" fill="hold"/>
                                        <p:tgtEl>
                                          <p:spTgt spid="241669"/>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p:bldP spid="2416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2" name="Picture 4" descr="Star_AllSlides_Page_11"/>
          <p:cNvPicPr>
            <a:picLocks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457200" y="914401"/>
            <a:ext cx="84582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8"/>
          <p:cNvSpPr>
            <a:spLocks noChangeArrowheads="1"/>
          </p:cNvSpPr>
          <p:nvPr/>
        </p:nvSpPr>
        <p:spPr bwMode="auto">
          <a:xfrm>
            <a:off x="914400" y="458788"/>
            <a:ext cx="732948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nSpc>
                <a:spcPct val="120000"/>
              </a:lnSpc>
            </a:pPr>
            <a:r>
              <a:rPr lang="en-US" sz="4000" b="1" dirty="0">
                <a:solidFill>
                  <a:schemeClr val="tx1"/>
                </a:solidFill>
                <a:latin typeface="Times New Roman" panose="02020603050405020304" pitchFamily="18" charset="0"/>
                <a:cs typeface="Times New Roman" panose="02020603050405020304" pitchFamily="18" charset="0"/>
              </a:rPr>
              <a:t>Past Generation Transition</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r>
              <a:rPr lang="en-US" smtClean="0"/>
              <a:t>2018-10-18, College Park, MD</a:t>
            </a:r>
            <a:endParaRPr lang="en-US" dirty="0"/>
          </a:p>
        </p:txBody>
      </p:sp>
      <p:sp>
        <p:nvSpPr>
          <p:cNvPr id="3" name="Footer Placeholder 2"/>
          <p:cNvSpPr>
            <a:spLocks noGrp="1"/>
          </p:cNvSpPr>
          <p:nvPr>
            <p:ph type="ftr" sz="quarter" idx="11"/>
          </p:nvPr>
        </p:nvSpPr>
        <p:spPr/>
        <p:txBody>
          <a:bodyPr/>
          <a:lstStyle/>
          <a:p>
            <a:r>
              <a:rPr lang="en-US" smtClean="0"/>
              <a:t>GOES-R ABI Cal Val</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8</a:t>
            </a:fld>
            <a:endParaRPr lang="en-US" dirty="0"/>
          </a:p>
        </p:txBody>
      </p:sp>
      <p:sp>
        <p:nvSpPr>
          <p:cNvPr id="10" name="Text Box 16"/>
          <p:cNvSpPr txBox="1">
            <a:spLocks noChangeArrowheads="1"/>
          </p:cNvSpPr>
          <p:nvPr/>
        </p:nvSpPr>
        <p:spPr bwMode="auto">
          <a:xfrm>
            <a:off x="8612108" y="4495800"/>
            <a:ext cx="369332"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a:spAutoFit/>
          </a:bodyPr>
          <a:lstStyle/>
          <a:p>
            <a:pPr>
              <a:spcBef>
                <a:spcPct val="50000"/>
              </a:spcBef>
            </a:pPr>
            <a:r>
              <a:rPr lang="en-US" altLang="en-US" sz="1200" b="1" dirty="0" smtClean="0"/>
              <a:t>I. Chang</a:t>
            </a:r>
            <a:endParaRPr lang="en-US" altLang="en-US" sz="1200" b="1" dirty="0"/>
          </a:p>
        </p:txBody>
      </p:sp>
    </p:spTree>
    <p:extLst>
      <p:ext uri="{BB962C8B-B14F-4D97-AF65-F5344CB8AC3E}">
        <p14:creationId xmlns:p14="http://schemas.microsoft.com/office/powerpoint/2010/main" val="3219804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24260"/>
            <a:ext cx="5848350" cy="3023939"/>
          </a:xfrm>
        </p:spPr>
        <p:txBody>
          <a:bodyPr>
            <a:normAutofit fontScale="92500" lnSpcReduction="10000"/>
          </a:bodyPr>
          <a:lstStyle/>
          <a:p>
            <a:r>
              <a:rPr lang="en-US" sz="2400" dirty="0" smtClean="0">
                <a:latin typeface="Times New Roman" panose="02020603050405020304" pitchFamily="18" charset="0"/>
                <a:cs typeface="Times New Roman" panose="02020603050405020304" pitchFamily="18" charset="0"/>
              </a:rPr>
              <a:t>Compared to Imager, ABI must provide …</a:t>
            </a:r>
          </a:p>
          <a:p>
            <a:pPr lvl="1"/>
            <a:r>
              <a:rPr lang="en-US" sz="2000" dirty="0" smtClean="0">
                <a:latin typeface="Times New Roman" panose="02020603050405020304" pitchFamily="18" charset="0"/>
                <a:cs typeface="Times New Roman" panose="02020603050405020304" pitchFamily="18" charset="0"/>
              </a:rPr>
              <a:t>3 times more channels (5 –&gt; 16)</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4 times finer </a:t>
            </a:r>
            <a:r>
              <a:rPr lang="en-US" sz="2000" dirty="0" smtClean="0">
                <a:latin typeface="Times New Roman" panose="02020603050405020304" pitchFamily="18" charset="0"/>
                <a:cs typeface="Times New Roman" panose="02020603050405020304" pitchFamily="18" charset="0"/>
              </a:rPr>
              <a:t>spatially (4/1 km –&gt; 2/0.5 km)</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5 times </a:t>
            </a:r>
            <a:r>
              <a:rPr lang="en-US" sz="2000" dirty="0" smtClean="0">
                <a:latin typeface="Times New Roman" panose="02020603050405020304" pitchFamily="18" charset="0"/>
                <a:cs typeface="Times New Roman" panose="02020603050405020304" pitchFamily="18" charset="0"/>
              </a:rPr>
              <a:t>faster temporally (26 min –&gt; 5 min)</a:t>
            </a:r>
            <a:endParaRPr lang="en-US" sz="20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and the data must be better.</a:t>
            </a:r>
          </a:p>
          <a:p>
            <a:pPr lvl="1"/>
            <a:r>
              <a:rPr lang="en-US" sz="2000" dirty="0"/>
              <a:t>Optimized (narrower) SRF</a:t>
            </a:r>
          </a:p>
          <a:p>
            <a:pPr lvl="1"/>
            <a:r>
              <a:rPr lang="en-US" sz="2000" dirty="0"/>
              <a:t>Lower noise</a:t>
            </a:r>
          </a:p>
          <a:p>
            <a:pPr lvl="1"/>
            <a:r>
              <a:rPr lang="en-US" sz="2000" dirty="0"/>
              <a:t>Calibrated solar bands</a:t>
            </a:r>
          </a:p>
          <a:p>
            <a:r>
              <a:rPr lang="en-US" sz="2400" dirty="0" smtClean="0">
                <a:solidFill>
                  <a:srgbClr val="0000FF"/>
                </a:solidFill>
              </a:rPr>
              <a:t>More detectors – 16 –&gt; 7,856 (24 –&gt; 77,400).</a:t>
            </a:r>
            <a:endParaRPr lang="en-US" sz="2400" dirty="0" smtClean="0">
              <a:solidFill>
                <a:srgbClr val="0000FF"/>
              </a:solidFill>
            </a:endParaRPr>
          </a:p>
        </p:txBody>
      </p:sp>
      <p:sp>
        <p:nvSpPr>
          <p:cNvPr id="4" name="Date Placeholder 3"/>
          <p:cNvSpPr>
            <a:spLocks noGrp="1"/>
          </p:cNvSpPr>
          <p:nvPr>
            <p:ph type="dt" sz="half" idx="10"/>
          </p:nvPr>
        </p:nvSpPr>
        <p:spPr/>
        <p:txBody>
          <a:bodyPr/>
          <a:lstStyle/>
          <a:p>
            <a:r>
              <a:rPr lang="en-US" altLang="en-US" smtClean="0"/>
              <a:t>2018-10-18, College Park, MD</a:t>
            </a:r>
            <a:endParaRPr lang="en-US" altLang="en-US" dirty="0"/>
          </a:p>
        </p:txBody>
      </p:sp>
      <p:sp>
        <p:nvSpPr>
          <p:cNvPr id="5" name="Footer Placeholder 4"/>
          <p:cNvSpPr>
            <a:spLocks noGrp="1"/>
          </p:cNvSpPr>
          <p:nvPr>
            <p:ph type="ftr" sz="quarter" idx="11"/>
          </p:nvPr>
        </p:nvSpPr>
        <p:spPr/>
        <p:txBody>
          <a:bodyPr/>
          <a:lstStyle/>
          <a:p>
            <a:r>
              <a:rPr lang="en-US" smtClean="0"/>
              <a:t>GOES-R ABI Cal Val</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9</a:t>
            </a:fld>
            <a:endParaRPr lang="en-US" dirty="0"/>
          </a:p>
        </p:txBody>
      </p:sp>
      <p:pic>
        <p:nvPicPr>
          <p:cNvPr id="1030" name="Picture 6" descr="GOES-R ABI Improvement Graphic - More Color - Better Resolution - F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1624260"/>
            <a:ext cx="2366045" cy="47320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15025" y="5624513"/>
            <a:ext cx="2228850" cy="230832"/>
          </a:xfrm>
          <a:prstGeom prst="rect">
            <a:avLst/>
          </a:prstGeom>
          <a:noFill/>
        </p:spPr>
        <p:txBody>
          <a:bodyPr wrap="square" rtlCol="0">
            <a:spAutoFit/>
          </a:bodyPr>
          <a:lstStyle/>
          <a:p>
            <a:pPr algn="r"/>
            <a:r>
              <a:rPr lang="en-US" sz="900" dirty="0"/>
              <a:t>Harris Corp &amp; T. Schmit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4743636"/>
            <a:ext cx="3446961" cy="1517276"/>
          </a:xfrm>
          <a:prstGeom prst="rect">
            <a:avLst/>
          </a:prstGeom>
        </p:spPr>
      </p:pic>
      <p:sp>
        <p:nvSpPr>
          <p:cNvPr id="12" name="Title 1"/>
          <p:cNvSpPr>
            <a:spLocks noGrp="1"/>
          </p:cNvSpPr>
          <p:nvPr>
            <p:ph type="title"/>
          </p:nvPr>
        </p:nvSpPr>
        <p:spPr>
          <a:xfrm>
            <a:off x="897775" y="492556"/>
            <a:ext cx="7331825" cy="685801"/>
          </a:xfrm>
        </p:spPr>
        <p:txBody>
          <a:bodyPr>
            <a:normAutofit/>
          </a:bodyPr>
          <a:lstStyle/>
          <a:p>
            <a:r>
              <a:rPr lang="en-US" sz="3600" b="1" dirty="0" smtClean="0"/>
              <a:t>Expected GOES-R Benefits …</a:t>
            </a:r>
            <a:endParaRPr lang="en-US" sz="3600" b="1" dirty="0"/>
          </a:p>
        </p:txBody>
      </p:sp>
    </p:spTree>
    <p:extLst>
      <p:ext uri="{BB962C8B-B14F-4D97-AF65-F5344CB8AC3E}">
        <p14:creationId xmlns:p14="http://schemas.microsoft.com/office/powerpoint/2010/main" val="286338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28752</TotalTime>
  <Words>3759</Words>
  <Application>Microsoft Office PowerPoint</Application>
  <PresentationFormat>On-screen Show (4:3)</PresentationFormat>
  <Paragraphs>524</Paragraphs>
  <Slides>43</Slides>
  <Notes>11</Notes>
  <HiddenSlides>5</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6" baseType="lpstr">
      <vt:lpstr>SimSun</vt:lpstr>
      <vt:lpstr>Arial</vt:lpstr>
      <vt:lpstr>Arial</vt:lpstr>
      <vt:lpstr>Calibri</vt:lpstr>
      <vt:lpstr>Comic Sans MS</vt:lpstr>
      <vt:lpstr>Courier New</vt:lpstr>
      <vt:lpstr>Symbol</vt:lpstr>
      <vt:lpstr>Times New Roman</vt:lpstr>
      <vt:lpstr>Wingdings</vt:lpstr>
      <vt:lpstr>Wingdings 2</vt:lpstr>
      <vt:lpstr>Office Theme</vt:lpstr>
      <vt:lpstr>Corel Presentations 9 Drawing</vt:lpstr>
      <vt:lpstr>WordPerfect 9 Document</vt:lpstr>
      <vt:lpstr>Instrument Calibration and Radiance Validation of  GOES-R ABI</vt:lpstr>
      <vt:lpstr>Acknowledgements</vt:lpstr>
      <vt:lpstr>Calibration, Verification, and Validation</vt:lpstr>
      <vt:lpstr>History of GOES Imaging Space weather, solar observation, sounding not covered</vt:lpstr>
      <vt:lpstr>PowerPoint Presentation</vt:lpstr>
      <vt:lpstr>PowerPoint Presentation</vt:lpstr>
      <vt:lpstr>PowerPoint Presentation</vt:lpstr>
      <vt:lpstr>PowerPoint Presentation</vt:lpstr>
      <vt:lpstr>Expected GOES-R Benefits …</vt:lpstr>
      <vt:lpstr>… Come With New Challenges …</vt:lpstr>
      <vt:lpstr>… Also New Tools …</vt:lpstr>
      <vt:lpstr>… Drive PLPT Plan …</vt:lpstr>
      <vt:lpstr>… Captured in RIMP</vt:lpstr>
      <vt:lpstr>VNIR Noise</vt:lpstr>
      <vt:lpstr>VNIR Noise Stability</vt:lpstr>
      <vt:lpstr>IR Noise</vt:lpstr>
      <vt:lpstr>IR Noise Stability</vt:lpstr>
      <vt:lpstr>VNIR Accuracy</vt:lpstr>
      <vt:lpstr>VNIR Accuracy Stability</vt:lpstr>
      <vt:lpstr>IR Accuracy</vt:lpstr>
      <vt:lpstr>IR Accuracy Stability</vt:lpstr>
      <vt:lpstr>Navigation Error (I)</vt:lpstr>
      <vt:lpstr>Nav Improvement – Residual </vt:lpstr>
      <vt:lpstr>Nav Improvement – STD </vt:lpstr>
      <vt:lpstr>Navigation Error (CCR)</vt:lpstr>
      <vt:lpstr>Navigation Error (FFR)</vt:lpstr>
      <vt:lpstr>Navigation Error (WIFR I)</vt:lpstr>
      <vt:lpstr>Navigation Error (WIFR II)</vt:lpstr>
      <vt:lpstr>PICA – Periodic Infrared Calibration Anomaly</vt:lpstr>
      <vt:lpstr>B01-03 Striping</vt:lpstr>
      <vt:lpstr>Solar Calibration Timing</vt:lpstr>
      <vt:lpstr>Comments</vt:lpstr>
      <vt:lpstr>Latched Detector Response</vt:lpstr>
      <vt:lpstr>11.2μm Striping</vt:lpstr>
      <vt:lpstr>ICT PRT Coefficients</vt:lpstr>
      <vt:lpstr>Cold Pixels Around Fire (CPAF)</vt:lpstr>
      <vt:lpstr>064 Band Bias</vt:lpstr>
      <vt:lpstr>ABI CH02 Bias and Mitigation</vt:lpstr>
      <vt:lpstr>Evidence of Uncertainty in ABI PRE-LAUNCH FEL TEST for ABI CH02</vt:lpstr>
      <vt:lpstr>Mitigation Plan for ABI CH02 BIAS</vt:lpstr>
      <vt:lpstr>PowerPoint Presentation</vt:lpstr>
      <vt:lpstr>Proposed Solar Avoidance Parameter to Avoid Strong Refracted Solar Light Leaking onto ABI Detector</vt:lpstr>
      <vt:lpstr>Summary</vt:lpstr>
    </vt:vector>
  </TitlesOfParts>
  <Company>DOC\NOAA\NESDIS\OACIO-S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Xiangqian Wu</dc:creator>
  <cp:lastModifiedBy>Xiangqian Wu</cp:lastModifiedBy>
  <cp:revision>238</cp:revision>
  <dcterms:created xsi:type="dcterms:W3CDTF">2018-05-13T12:07:38Z</dcterms:created>
  <dcterms:modified xsi:type="dcterms:W3CDTF">2018-10-18T12:28:35Z</dcterms:modified>
</cp:coreProperties>
</file>