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791" r:id="rId5"/>
    <p:sldMasterId id="2147484901" r:id="rId6"/>
    <p:sldMasterId id="2147484884" r:id="rId7"/>
    <p:sldMasterId id="2147484930" r:id="rId8"/>
    <p:sldMasterId id="2147484943" r:id="rId9"/>
  </p:sldMasterIdLst>
  <p:notesMasterIdLst>
    <p:notesMasterId r:id="rId31"/>
  </p:notesMasterIdLst>
  <p:handoutMasterIdLst>
    <p:handoutMasterId r:id="rId32"/>
  </p:handoutMasterIdLst>
  <p:sldIdLst>
    <p:sldId id="300" r:id="rId10"/>
    <p:sldId id="281" r:id="rId11"/>
    <p:sldId id="282" r:id="rId12"/>
    <p:sldId id="307" r:id="rId13"/>
    <p:sldId id="284" r:id="rId14"/>
    <p:sldId id="302" r:id="rId15"/>
    <p:sldId id="286" r:id="rId16"/>
    <p:sldId id="303" r:id="rId17"/>
    <p:sldId id="308" r:id="rId18"/>
    <p:sldId id="289" r:id="rId19"/>
    <p:sldId id="290" r:id="rId20"/>
    <p:sldId id="291" r:id="rId21"/>
    <p:sldId id="292" r:id="rId22"/>
    <p:sldId id="293" r:id="rId23"/>
    <p:sldId id="294" r:id="rId24"/>
    <p:sldId id="304" r:id="rId25"/>
    <p:sldId id="305" r:id="rId26"/>
    <p:sldId id="306" r:id="rId27"/>
    <p:sldId id="298" r:id="rId28"/>
    <p:sldId id="299" r:id="rId29"/>
    <p:sldId id="301" r:id="rId30"/>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7">
          <p15:clr>
            <a:srgbClr val="A4A3A4"/>
          </p15:clr>
        </p15:guide>
        <p15:guide id="2" orient="horz" pos="3048" userDrawn="1">
          <p15:clr>
            <a:srgbClr val="A4A3A4"/>
          </p15:clr>
        </p15:guide>
        <p15:guide id="3" orient="horz" pos="1104" userDrawn="1">
          <p15:clr>
            <a:srgbClr val="A4A3A4"/>
          </p15:clr>
        </p15:guide>
        <p15:guide id="4" pos="55">
          <p15:clr>
            <a:srgbClr val="A4A3A4"/>
          </p15:clr>
        </p15:guide>
        <p15:guide id="5" pos="5496"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 Ann Apostol" initials="JA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8D8E"/>
    <a:srgbClr val="B2B2B3"/>
    <a:srgbClr val="BFBFC0"/>
    <a:srgbClr val="98123D"/>
    <a:srgbClr val="A6002D"/>
    <a:srgbClr val="A5002C"/>
    <a:srgbClr val="F1BF64"/>
    <a:srgbClr val="BD6534"/>
    <a:srgbClr val="767E4A"/>
    <a:srgbClr val="025F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8" autoAdjust="0"/>
    <p:restoredTop sz="90820" autoAdjust="0"/>
  </p:normalViewPr>
  <p:slideViewPr>
    <p:cSldViewPr snapToGrid="0" showGuides="1">
      <p:cViewPr varScale="1">
        <p:scale>
          <a:sx n="111" d="100"/>
          <a:sy n="111" d="100"/>
        </p:scale>
        <p:origin x="628" y="80"/>
      </p:cViewPr>
      <p:guideLst>
        <p:guide orient="horz" pos="437"/>
        <p:guide orient="horz" pos="3048"/>
        <p:guide orient="horz" pos="1104"/>
        <p:guide pos="55"/>
        <p:guide pos="54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53" d="100"/>
          <a:sy n="53" d="100"/>
        </p:scale>
        <p:origin x="-5248" y="-12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 Id="rId8" Type="http://schemas.openxmlformats.org/officeDocument/2006/relationships/slideMaster" Target="slideMasters/slideMaster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F7DDA5E6-0336-6043-97BE-2667D5222006}" type="datetimeFigureOut">
              <a:rPr lang="en-US" smtClean="0"/>
              <a:pPr/>
              <a:t>12/14/2018</a:t>
            </a:fld>
            <a:endParaRPr lang="en-US"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A2E12B18-0379-EC43-9B57-C54D0D9C72D8}" type="slidenum">
              <a:rPr lang="en-US" smtClean="0"/>
              <a:pPr/>
              <a:t>‹#›</a:t>
            </a:fld>
            <a:endParaRPr lang="en-US" dirty="0"/>
          </a:p>
        </p:txBody>
      </p:sp>
    </p:spTree>
    <p:extLst>
      <p:ext uri="{BB962C8B-B14F-4D97-AF65-F5344CB8AC3E}">
        <p14:creationId xmlns:p14="http://schemas.microsoft.com/office/powerpoint/2010/main" val="14439138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835EEF68-F202-4D68-8499-4DCDD1E544DE}" type="datetimeFigureOut">
              <a:rPr lang="en-US" smtClean="0"/>
              <a:pPr/>
              <a:t>12/14/2018</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99E4C13A-5EDB-4018-91C6-F8B752C11E71}" type="slidenum">
              <a:rPr lang="en-US" smtClean="0"/>
              <a:pPr/>
              <a:t>‹#›</a:t>
            </a:fld>
            <a:endParaRPr lang="en-US" dirty="0"/>
          </a:p>
        </p:txBody>
      </p:sp>
    </p:spTree>
    <p:extLst>
      <p:ext uri="{BB962C8B-B14F-4D97-AF65-F5344CB8AC3E}">
        <p14:creationId xmlns:p14="http://schemas.microsoft.com/office/powerpoint/2010/main" val="16873397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34">
              <a:defRPr/>
            </a:pPr>
            <a:r>
              <a:rPr lang="en-US" dirty="0"/>
              <a:t>Benefits in legal/policy domains, </a:t>
            </a:r>
            <a:r>
              <a:rPr lang="en-US" dirty="0">
                <a:solidFill>
                  <a:srgbClr val="000000"/>
                </a:solidFill>
              </a:rPr>
              <a:t>Viewed as opaque, difficult to understand</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9A2D70-CF0D-4D1F-B786-DCFF8809E6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377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BIM here was a targeted attack – tried to push prediction to “NULL”. It took a lot to get the model to falsely predict NULL, because as will be seen soon, the model was more robust to adversarial attacks for NULL than the other classes</a:t>
            </a:r>
          </a:p>
          <a:p>
            <a:r>
              <a:rPr lang="en-US" dirty="0"/>
              <a:t>Model did a better job generalizing Null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9A2D70-CF0D-4D1F-B786-DCFF8809E6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978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Logits are values coming out of the model before final activation function is applied to get a prediction. </a:t>
            </a:r>
            <a:r>
              <a:rPr lang="en-US" dirty="0" err="1"/>
              <a:t>Softmax</a:t>
            </a:r>
            <a:r>
              <a:rPr lang="en-US" dirty="0"/>
              <a:t> is applied to logits to get class probabilities </a:t>
            </a:r>
          </a:p>
          <a:p>
            <a:r>
              <a:rPr lang="en-US" dirty="0"/>
              <a:t>Caution – large transformations of the original samples has a counter productive effect on model generalization, so make sure FGSM strength isn’t too crazy</a:t>
            </a:r>
          </a:p>
          <a:p>
            <a:endParaRPr lang="en-US" dirty="0"/>
          </a:p>
          <a:p>
            <a:r>
              <a:rPr lang="en-US" dirty="0"/>
              <a:t>Hardening helps regularize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Correct classification only occurs on a thin manifold close to where x occurs in data</a:t>
            </a:r>
          </a:p>
          <a:p>
            <a:r>
              <a:rPr lang="en-US" dirty="0"/>
              <a:t>Models fail when input is in a space with low probability in the data distribution</a:t>
            </a:r>
          </a:p>
          <a:p>
            <a:r>
              <a:rPr lang="en-US" dirty="0"/>
              <a:t>Hardening allows a model to represent a function resistant to adversarial perturbation (like the movie Inception when people are trained to defend against adversarial ideas being implanted in brain while dreaming)</a:t>
            </a:r>
          </a:p>
          <a:p>
            <a:r>
              <a:rPr lang="en-US" dirty="0"/>
              <a:t>Adversarial inputs are unnatural, but they expose flaws in models decision function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9A2D70-CF0D-4D1F-B786-DCFF8809E6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880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REFS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9A2D70-CF0D-4D1F-B786-DCFF8809E6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851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Hardening helps regularize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Correct classification only occurs on a thin manifold close to where x occurs in data</a:t>
            </a:r>
          </a:p>
          <a:p>
            <a:r>
              <a:rPr lang="en-US" dirty="0"/>
              <a:t>Models fail when input is in a space with low probability in the data distribution</a:t>
            </a:r>
          </a:p>
          <a:p>
            <a:r>
              <a:rPr lang="en-US" dirty="0"/>
              <a:t>Hardening allows a model to represent a function resistant to adversarial perturbation (like the movie Inception when people are trained to defend against adversarial ideas being implanted in brain while dreaming)</a:t>
            </a:r>
          </a:p>
          <a:p>
            <a:r>
              <a:rPr lang="en-US" dirty="0"/>
              <a:t>Adversarial inputs are unnatural, but they expose flaws in models decision function</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9A2D70-CF0D-4D1F-B786-DCFF8809E6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879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dropout, augmentation with height and width shifts, zooms, and shears. Model shows a reasonable balance between overfitting and underfitting.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9A2D70-CF0D-4D1F-B786-DCFF8809E6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569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dropout, augmentation with height and width shifts, zooms, and shears. Model shows a reasonable balance between overfitting and underfitting. </a:t>
            </a:r>
          </a:p>
        </p:txBody>
      </p:sp>
      <p:sp>
        <p:nvSpPr>
          <p:cNvPr id="4" name="Slide Number Placeholder 3"/>
          <p:cNvSpPr>
            <a:spLocks noGrp="1"/>
          </p:cNvSpPr>
          <p:nvPr>
            <p:ph type="sldNum" sz="quarter" idx="10"/>
          </p:nvPr>
        </p:nvSpPr>
        <p:spPr/>
        <p:txBody>
          <a:bodyPr/>
          <a:lstStyle/>
          <a:p>
            <a:fld id="{6B9A2D70-CF0D-4D1F-B786-DCFF8809E616}" type="slidenum">
              <a:rPr lang="en-US" smtClean="0"/>
              <a:t>21</a:t>
            </a:fld>
            <a:endParaRPr lang="en-US"/>
          </a:p>
        </p:txBody>
      </p:sp>
    </p:spTree>
    <p:extLst>
      <p:ext uri="{BB962C8B-B14F-4D97-AF65-F5344CB8AC3E}">
        <p14:creationId xmlns:p14="http://schemas.microsoft.com/office/powerpoint/2010/main" val="2004409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need to replace automated </a:t>
            </a:r>
            <a:r>
              <a:rPr lang="en-US" dirty="0" err="1"/>
              <a:t>dvorak</a:t>
            </a:r>
            <a:r>
              <a:rPr lang="en-US" dirty="0"/>
              <a:t> technique, but this is a problem domain that is relatable for the sake of these methods.</a:t>
            </a:r>
          </a:p>
          <a:p>
            <a:r>
              <a:rPr lang="en-US" dirty="0"/>
              <a:t>RAMMB – regional and mesoscale meteorology branch </a:t>
            </a:r>
          </a:p>
          <a:p>
            <a:r>
              <a:rPr lang="en-US" dirty="0"/>
              <a:t>600x600 was minimum – wanted to maintain storm structure while minimizing outside weather phenomena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9A2D70-CF0D-4D1F-B786-DCFF8809E6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206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Activations result of applying image filters learned by the CNN to image information) from a given layer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9A2D70-CF0D-4D1F-B786-DCFF8809E6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787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636" indent="-285636">
              <a:buFont typeface="Arial" panose="020B0604020202020204" pitchFamily="34" charset="0"/>
              <a:buChar char="•"/>
            </a:pPr>
            <a:r>
              <a:rPr lang="en-US" dirty="0"/>
              <a:t>In general, by the last layer, the central core is important to the prediction, outflow regions are important. Interfaces around strongest convection. Banding interfaces. Things that are bad – maybe too much activation on outer cloud free areas. You’d hope main focus is on the storm features, but sometimes it is not by the last layer. </a:t>
            </a:r>
          </a:p>
          <a:p>
            <a:pPr marL="285636" indent="-285636">
              <a:buFont typeface="Arial" panose="020B0604020202020204" pitchFamily="34" charset="0"/>
              <a:buChar char="•"/>
            </a:pPr>
            <a:r>
              <a:rPr lang="en-US" dirty="0"/>
              <a:t>Results local to the input image. Other methods are required to examine if a specific physical concept deemed important by the user is being utilized by the CNN.</a:t>
            </a:r>
          </a:p>
          <a:p>
            <a:pPr marL="285636" indent="-285636">
              <a:buFont typeface="Arial" panose="020B0604020202020204" pitchFamily="34" charset="0"/>
              <a:buChar char="•"/>
            </a:pPr>
            <a:endParaRPr lang="en-US" dirty="0"/>
          </a:p>
          <a:p>
            <a:pPr marL="285636" indent="-285636">
              <a:buFont typeface="Arial" panose="020B0604020202020204" pitchFamily="34" charset="0"/>
              <a:buChar char="•"/>
            </a:pPr>
            <a:r>
              <a:rPr lang="en-US" dirty="0"/>
              <a:t>Strongest activations in last column indicate that by the final conv later (conv2d_8), the model keys in on the core convective structure of the storm surrounding the eyewall. </a:t>
            </a:r>
          </a:p>
          <a:p>
            <a:pPr marL="742653" lvl="1" indent="-285636">
              <a:buFont typeface="Arial" panose="020B0604020202020204" pitchFamily="34" charset="0"/>
              <a:buChar char="•"/>
            </a:pPr>
            <a:r>
              <a:rPr lang="en-US" dirty="0"/>
              <a:t>Especially on the expanded convective region on the east side of the eyewall. </a:t>
            </a:r>
          </a:p>
          <a:p>
            <a:pPr marL="285636" indent="-285636">
              <a:buFont typeface="Arial" panose="020B0604020202020204" pitchFamily="34" charset="0"/>
              <a:buChar char="•"/>
            </a:pPr>
            <a:r>
              <a:rPr lang="en-US" dirty="0"/>
              <a:t>Earlier layers were keying on much broader regions. Edge detectors also apparent in earlier activations.</a:t>
            </a:r>
          </a:p>
          <a:p>
            <a:pPr marL="285636" indent="-285636">
              <a:buFont typeface="Arial" panose="020B0604020202020204" pitchFamily="34" charset="0"/>
              <a:buChar char="•"/>
            </a:pPr>
            <a:endParaRPr lang="en-US" dirty="0"/>
          </a:p>
          <a:p>
            <a:pPr marL="285636" indent="-285636">
              <a:buFont typeface="Arial" panose="020B0604020202020204" pitchFamily="34" charset="0"/>
              <a:buChar char="•"/>
            </a:pPr>
            <a:endParaRPr lang="en-US" dirty="0"/>
          </a:p>
          <a:p>
            <a:pPr marL="285636" indent="-285636">
              <a:buFont typeface="Arial" panose="020B0604020202020204" pitchFamily="34" charset="0"/>
              <a:buChar char="•"/>
            </a:pPr>
            <a:r>
              <a:rPr lang="en-US" dirty="0"/>
              <a:t>As one would hope, the central core structure of the storm was important to the HU4 prediction. </a:t>
            </a:r>
          </a:p>
          <a:p>
            <a:pPr marL="285636" indent="-285636">
              <a:buFont typeface="Arial" panose="020B0604020202020204" pitchFamily="34" charset="0"/>
              <a:buChar char="•"/>
            </a:pPr>
            <a:endParaRPr lang="en-US" dirty="0"/>
          </a:p>
          <a:p>
            <a:pPr marL="285636" indent="-285636" defTabSz="914034">
              <a:buFont typeface="Arial" panose="020B0604020202020204" pitchFamily="34" charset="0"/>
              <a:buChar char="•"/>
              <a:defRPr/>
            </a:pPr>
            <a:r>
              <a:rPr lang="en-US" dirty="0"/>
              <a:t>Note 50</a:t>
            </a:r>
            <a:r>
              <a:rPr lang="en-US" baseline="30000" dirty="0"/>
              <a:t>th</a:t>
            </a:r>
            <a:r>
              <a:rPr lang="en-US" dirty="0"/>
              <a:t> %</a:t>
            </a:r>
            <a:r>
              <a:rPr lang="en-US" dirty="0" err="1"/>
              <a:t>ile</a:t>
            </a:r>
            <a:r>
              <a:rPr lang="en-US" dirty="0"/>
              <a:t> CAM sometimes indicates no positive contribution – see slide 7</a:t>
            </a:r>
          </a:p>
          <a:p>
            <a:pPr marL="285636" indent="-285636">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9A2D70-CF0D-4D1F-B786-DCFF8809E6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084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B4C7D2-F9CD-4C7F-B430-F390A25E6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690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9A2D70-CF0D-4D1F-B786-DCFF8809E6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284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Cross-model generalization – victim model has different architecture than model generating attacks</a:t>
            </a:r>
          </a:p>
          <a:p>
            <a:r>
              <a:rPr lang="en-US" dirty="0"/>
              <a:t>Cross-dataset generalization – victim model trained on different training set than model generating attacks</a:t>
            </a:r>
          </a:p>
          <a:p>
            <a:endParaRPr lang="en-US" dirty="0"/>
          </a:p>
          <a:p>
            <a:r>
              <a:rPr lang="en-US" dirty="0"/>
              <a:t>It is the direction of the perturbations that matters – latching perturbations on to input such that the you align with the gradient vector points in a direction of increasing loss.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9A2D70-CF0D-4D1F-B786-DCFF8809E6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961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CarliniWagner</a:t>
            </a:r>
            <a:r>
              <a:rPr lang="en-US" dirty="0"/>
              <a:t> was a targeted attack – tried to push prediction to “NULL”. When it worked, it worked well, but it was effective at raising the probability of NULL.</a:t>
            </a:r>
          </a:p>
          <a:p>
            <a:r>
              <a:rPr lang="en-US" dirty="0"/>
              <a:t>If you allow the strength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9A2D70-CF0D-4D1F-B786-DCFF8809E6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803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BIM was a targeted attack – tried to push prediction to “NULL”. When it worked, it worked well, but it was effective at raising the probability of NULL.</a:t>
            </a:r>
          </a:p>
          <a:p>
            <a:r>
              <a:rPr lang="en-US" dirty="0"/>
              <a:t>If you allow the strength </a:t>
            </a:r>
          </a:p>
          <a:p>
            <a:endParaRPr lang="en-US" dirty="0"/>
          </a:p>
          <a:p>
            <a:r>
              <a:rPr lang="en-US" dirty="0"/>
              <a:t>Adversarial examples are quite interested in perturbing input along the direction of increasing loss. It looks like the all perturbations (but most visible for Deep/Newton Fool) are perturbing cloud free regions of the storm. Although the end predicting is HU3, perturbing the cloud free areas is forcing the model to attend signals aligning with the direction of increasing loss.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9A2D70-CF0D-4D1F-B786-DCFF8809E6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571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A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599" y="233088"/>
            <a:ext cx="790956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5" name="Content Placeholder 6"/>
          <p:cNvSpPr>
            <a:spLocks noGrp="1"/>
          </p:cNvSpPr>
          <p:nvPr>
            <p:ph sz="quarter" idx="15" hasCustomPrompt="1"/>
          </p:nvPr>
        </p:nvSpPr>
        <p:spPr>
          <a:xfrm>
            <a:off x="250899" y="1203263"/>
            <a:ext cx="8453761" cy="4798717"/>
          </a:xfrm>
          <a:prstGeom prst="rect">
            <a:avLst/>
          </a:prstGeom>
        </p:spPr>
        <p:txBody>
          <a:bodyPr vert="horz"/>
          <a:lstStyle>
            <a:lvl1pPr marL="171450" marR="0" indent="-176213" algn="l" defTabSz="457200" rtl="0" eaLnBrk="1" fontAlgn="auto" latinLnBrk="0" hangingPunct="1">
              <a:lnSpc>
                <a:spcPct val="100000"/>
              </a:lnSpc>
              <a:spcBef>
                <a:spcPct val="20000"/>
              </a:spcBef>
              <a:spcAft>
                <a:spcPts val="0"/>
              </a:spcAft>
              <a:buClrTx/>
              <a:buSzPct val="130000"/>
              <a:buFont typeface="Arial"/>
              <a:buChar char="•"/>
              <a:tabLst/>
              <a:defRPr sz="1800"/>
            </a:lvl1pPr>
            <a:lvl2pPr marL="517525" indent="-227013">
              <a:defRPr sz="1600"/>
            </a:lvl2pPr>
            <a:lvl3pPr marL="800100" indent="-176213">
              <a:buSzPct val="130000"/>
              <a:defRPr sz="1600"/>
            </a:lvl3pPr>
            <a:lvl4pPr marL="1201738" indent="-228600">
              <a:defRPr sz="160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a:p>
            <a:pPr lvl="4"/>
            <a:endParaRPr lang="en-US" dirty="0"/>
          </a:p>
        </p:txBody>
      </p:sp>
    </p:spTree>
    <p:extLst>
      <p:ext uri="{BB962C8B-B14F-4D97-AF65-F5344CB8AC3E}">
        <p14:creationId xmlns:p14="http://schemas.microsoft.com/office/powerpoint/2010/main" val="3586680752"/>
      </p:ext>
    </p:extLst>
  </p:cSld>
  <p:clrMapOvr>
    <a:masterClrMapping/>
  </p:clrMapOvr>
  <p:extLst mod="1">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J_Contact Information ">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599" y="233088"/>
            <a:ext cx="790956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28601" y="6113241"/>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5" name="Content Placeholder 6"/>
          <p:cNvSpPr>
            <a:spLocks noGrp="1"/>
          </p:cNvSpPr>
          <p:nvPr>
            <p:ph sz="quarter" idx="15" hasCustomPrompt="1"/>
          </p:nvPr>
        </p:nvSpPr>
        <p:spPr>
          <a:xfrm>
            <a:off x="250899" y="1203263"/>
            <a:ext cx="8453761" cy="4798717"/>
          </a:xfrm>
          <a:prstGeom prst="rect">
            <a:avLst/>
          </a:prstGeom>
        </p:spPr>
        <p:txBody>
          <a:bodyPr vert="horz"/>
          <a:lstStyle>
            <a:lvl1pPr marL="171450" marR="0" indent="-176213" algn="l" defTabSz="457200" rtl="0" eaLnBrk="1" fontAlgn="auto" latinLnBrk="0" hangingPunct="1">
              <a:lnSpc>
                <a:spcPct val="100000"/>
              </a:lnSpc>
              <a:spcBef>
                <a:spcPct val="20000"/>
              </a:spcBef>
              <a:spcAft>
                <a:spcPts val="0"/>
              </a:spcAft>
              <a:buClrTx/>
              <a:buSzPct val="130000"/>
              <a:buFont typeface="Arial"/>
              <a:buChar char="•"/>
              <a:tabLst/>
              <a:defRPr sz="1800"/>
            </a:lvl1pPr>
            <a:lvl2pPr marL="517525" indent="-227013">
              <a:defRPr sz="1600"/>
            </a:lvl2pPr>
            <a:lvl3pPr marL="800100" indent="-176213">
              <a:buSzPct val="130000"/>
              <a:defRPr sz="1600"/>
            </a:lvl3pPr>
            <a:lvl4pPr marL="1201738" indent="-228600">
              <a:defRPr sz="160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a:p>
            <a:pPr lvl="4"/>
            <a:endParaRPr lang="en-US" dirty="0"/>
          </a:p>
        </p:txBody>
      </p:sp>
      <p:sp>
        <p:nvSpPr>
          <p:cNvPr id="7" name="Text Box 19"/>
          <p:cNvSpPr txBox="1">
            <a:spLocks noChangeArrowheads="1"/>
          </p:cNvSpPr>
          <p:nvPr userDrawn="1"/>
        </p:nvSpPr>
        <p:spPr bwMode="auto">
          <a:xfrm>
            <a:off x="240017" y="6395155"/>
            <a:ext cx="1683717" cy="324448"/>
          </a:xfrm>
          <a:prstGeom prst="rect">
            <a:avLst/>
          </a:prstGeom>
          <a:noFill/>
          <a:ln w="9525">
            <a:noFill/>
            <a:miter lim="800000"/>
            <a:headEnd/>
            <a:tailEnd/>
          </a:ln>
          <a:effectLst/>
        </p:spPr>
        <p:txBody>
          <a:bodyPr wrap="square" anchor="b">
            <a:prstTxWarp prst="textNoShape">
              <a:avLst/>
            </a:prstTxWarp>
            <a:spAutoFit/>
          </a:bodyPr>
          <a:lstStyle/>
          <a:p>
            <a:pPr>
              <a:lnSpc>
                <a:spcPts val="860"/>
              </a:lnSpc>
            </a:pPr>
            <a:r>
              <a:rPr lang="en-US" sz="800" dirty="0"/>
              <a:t>e-mail address</a:t>
            </a:r>
          </a:p>
          <a:p>
            <a:pPr>
              <a:lnSpc>
                <a:spcPts val="860"/>
              </a:lnSpc>
            </a:pPr>
            <a:r>
              <a:rPr lang="en-US" sz="800" dirty="0"/>
              <a:t>Department/subdivision name</a:t>
            </a:r>
          </a:p>
        </p:txBody>
      </p:sp>
    </p:spTree>
    <p:extLst/>
  </p:cSld>
  <p:clrMapOvr>
    <a:masterClrMapping/>
  </p:clrMapOvr>
  <p:extLst mod="1">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K_Transi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8600" y="2111897"/>
            <a:ext cx="8123464" cy="1063867"/>
          </a:xfrm>
          <a:prstGeom prst="rect">
            <a:avLst/>
          </a:prstGeom>
        </p:spPr>
        <p:txBody>
          <a:bodyPr/>
          <a:lstStyle>
            <a:lvl1pPr algn="l">
              <a:defRPr sz="3200" b="1" i="1" baseline="0">
                <a:solidFill>
                  <a:schemeClr val="bg2"/>
                </a:solidFill>
                <a:latin typeface="Arial"/>
                <a:cs typeface="Arial"/>
              </a:defRPr>
            </a:lvl1pPr>
          </a:lstStyle>
          <a:p>
            <a:r>
              <a:rPr lang="en-US" dirty="0"/>
              <a:t>Transition Slide</a:t>
            </a:r>
          </a:p>
        </p:txBody>
      </p:sp>
      <p:sp>
        <p:nvSpPr>
          <p:cNvPr id="3" name="Subtitle 2"/>
          <p:cNvSpPr>
            <a:spLocks noGrp="1"/>
          </p:cNvSpPr>
          <p:nvPr>
            <p:ph type="subTitle" idx="1" hasCustomPrompt="1"/>
          </p:nvPr>
        </p:nvSpPr>
        <p:spPr>
          <a:xfrm>
            <a:off x="228600" y="3245325"/>
            <a:ext cx="8123464" cy="1752600"/>
          </a:xfrm>
          <a:prstGeom prst="rect">
            <a:avLst/>
          </a:prstGeom>
        </p:spPr>
        <p:txBody>
          <a:bodyPr>
            <a:normAutofit/>
          </a:bodyPr>
          <a:lstStyle>
            <a:lvl1pPr marL="0" indent="0" algn="l">
              <a:buNone/>
              <a:defRPr sz="2400">
                <a:solidFill>
                  <a:schemeClr val="tx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Transition Subtitle</a:t>
            </a: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A_Basic_Master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599" y="233088"/>
            <a:ext cx="790956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5" name="Content Placeholder 6"/>
          <p:cNvSpPr>
            <a:spLocks noGrp="1"/>
          </p:cNvSpPr>
          <p:nvPr>
            <p:ph sz="quarter" idx="15" hasCustomPrompt="1"/>
          </p:nvPr>
        </p:nvSpPr>
        <p:spPr>
          <a:xfrm>
            <a:off x="250899" y="1203263"/>
            <a:ext cx="8453761" cy="4798717"/>
          </a:xfrm>
          <a:prstGeom prst="rect">
            <a:avLst/>
          </a:prstGeom>
        </p:spPr>
        <p:txBody>
          <a:bodyPr vert="horz"/>
          <a:lstStyle>
            <a:lvl1pPr marL="171450" marR="0" indent="-176213" algn="l" defTabSz="457200" rtl="0" eaLnBrk="1" fontAlgn="auto" latinLnBrk="0" hangingPunct="1">
              <a:lnSpc>
                <a:spcPct val="100000"/>
              </a:lnSpc>
              <a:spcBef>
                <a:spcPct val="20000"/>
              </a:spcBef>
              <a:spcAft>
                <a:spcPts val="0"/>
              </a:spcAft>
              <a:buClrTx/>
              <a:buSzPct val="130000"/>
              <a:buFont typeface="Arial"/>
              <a:buChar char="•"/>
              <a:tabLst/>
              <a:defRPr sz="1800"/>
            </a:lvl1pPr>
            <a:lvl2pPr marL="517525" indent="-227013">
              <a:defRPr sz="1600"/>
            </a:lvl2pPr>
            <a:lvl3pPr marL="800100" indent="-176213">
              <a:buSzPct val="130000"/>
              <a:defRPr sz="1600"/>
            </a:lvl3pPr>
            <a:lvl4pPr marL="1201738" indent="-228600">
              <a:defRPr sz="160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a:p>
            <a:pPr lvl="2"/>
            <a:endParaRPr lang="en-US" dirty="0"/>
          </a:p>
        </p:txBody>
      </p:sp>
    </p:spTree>
    <p:extLst>
      <p:ext uri="{BB962C8B-B14F-4D97-AF65-F5344CB8AC3E}">
        <p14:creationId xmlns:p14="http://schemas.microsoft.com/office/powerpoint/2010/main" val="646281002"/>
      </p:ext>
    </p:extLst>
  </p:cSld>
  <p:clrMapOvr>
    <a:masterClrMapping/>
  </p:clrMapOvr>
  <p:extLst mod="1">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B_Header_Blank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599" y="233088"/>
            <a:ext cx="790956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Tree>
    <p:extLst>
      <p:ext uri="{BB962C8B-B14F-4D97-AF65-F5344CB8AC3E}">
        <p14:creationId xmlns:p14="http://schemas.microsoft.com/office/powerpoint/2010/main" val="3186694946"/>
      </p:ext>
    </p:extLst>
  </p:cSld>
  <p:clrMapOvr>
    <a:masterClrMapping/>
  </p:clrMapOvr>
  <p:extLst mod="1">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C_Acronym_Box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599" y="233088"/>
            <a:ext cx="790956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5" name="Content Placeholder 6"/>
          <p:cNvSpPr>
            <a:spLocks noGrp="1"/>
          </p:cNvSpPr>
          <p:nvPr>
            <p:ph sz="quarter" idx="15" hasCustomPrompt="1"/>
          </p:nvPr>
        </p:nvSpPr>
        <p:spPr>
          <a:xfrm>
            <a:off x="250899" y="1203263"/>
            <a:ext cx="8453761" cy="4307521"/>
          </a:xfrm>
          <a:prstGeom prst="rect">
            <a:avLst/>
          </a:prstGeom>
        </p:spPr>
        <p:txBody>
          <a:bodyPr vert="horz"/>
          <a:lstStyle>
            <a:lvl1pPr marL="171450" marR="0" indent="-176213" algn="l" defTabSz="457200" rtl="0" eaLnBrk="1" fontAlgn="auto" latinLnBrk="0" hangingPunct="1">
              <a:lnSpc>
                <a:spcPct val="100000"/>
              </a:lnSpc>
              <a:spcBef>
                <a:spcPct val="20000"/>
              </a:spcBef>
              <a:spcAft>
                <a:spcPts val="0"/>
              </a:spcAft>
              <a:buClrTx/>
              <a:buSzPct val="130000"/>
              <a:buFont typeface="Arial"/>
              <a:buChar char="•"/>
              <a:tabLst/>
              <a:defRPr sz="1800"/>
            </a:lvl1pPr>
            <a:lvl2pPr marL="517525" indent="-227013">
              <a:defRPr sz="1600"/>
            </a:lvl2pPr>
            <a:lvl3pPr marL="800100" indent="-176213">
              <a:buSzPct val="130000"/>
              <a:defRPr sz="1600"/>
            </a:lvl3pPr>
            <a:lvl4pPr marL="1201738" indent="-228600">
              <a:defRPr sz="160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a:lvl5pPr>
          </a:lstStyle>
          <a:p>
            <a:pPr marL="171450" marR="0" lvl="0" indent="-176213" algn="l" defTabSz="457200" rtl="0" eaLnBrk="1" fontAlgn="auto" latinLnBrk="0" hangingPunct="1">
              <a:lnSpc>
                <a:spcPct val="100000"/>
              </a:lnSpc>
              <a:spcBef>
                <a:spcPct val="20000"/>
              </a:spcBef>
              <a:spcAft>
                <a:spcPts val="0"/>
              </a:spcAft>
              <a:buClrTx/>
              <a:buSzPct val="130000"/>
              <a:buFont typeface="Arial"/>
              <a:buChar char="•"/>
              <a:tabLst/>
              <a:defRPr/>
            </a:pPr>
            <a:r>
              <a:rPr lang="en-US" dirty="0"/>
              <a:t>This is a multipurpose box—use for text, tables, charts or video</a:t>
            </a:r>
          </a:p>
        </p:txBody>
      </p:sp>
      <p:sp>
        <p:nvSpPr>
          <p:cNvPr id="6" name="Text Placeholder 3"/>
          <p:cNvSpPr>
            <a:spLocks noGrp="1"/>
          </p:cNvSpPr>
          <p:nvPr>
            <p:ph type="body" sz="quarter" idx="18" hasCustomPrompt="1"/>
          </p:nvPr>
        </p:nvSpPr>
        <p:spPr>
          <a:xfrm>
            <a:off x="228598" y="5653377"/>
            <a:ext cx="8453762" cy="470841"/>
          </a:xfrm>
          <a:prstGeom prst="rect">
            <a:avLst/>
          </a:prstGeom>
        </p:spPr>
        <p:txBody>
          <a:bodyPr vert="horz" numCol="4"/>
          <a:lstStyle>
            <a:lvl1pPr marL="0" marR="0" indent="0" algn="l" defTabSz="457200" rtl="0" eaLnBrk="1" fontAlgn="auto" latinLnBrk="0" hangingPunct="1">
              <a:lnSpc>
                <a:spcPts val="1100"/>
              </a:lnSpc>
              <a:spcBef>
                <a:spcPts val="0"/>
              </a:spcBef>
              <a:spcAft>
                <a:spcPts val="0"/>
              </a:spcAft>
              <a:buClrTx/>
              <a:buSzTx/>
              <a:buFont typeface="Arial"/>
              <a:buNone/>
              <a:tabLst>
                <a:tab pos="1825625" algn="l"/>
                <a:tab pos="3659188" algn="l"/>
                <a:tab pos="5484813" algn="l"/>
              </a:tabLst>
              <a:defRPr sz="800" b="1" i="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ACR1 = Acronym 1</a:t>
            </a:r>
            <a:br>
              <a:rPr lang="en-US" dirty="0"/>
            </a:br>
            <a:r>
              <a:rPr lang="en-US" dirty="0"/>
              <a:t>ACR2 = Acronym 2</a:t>
            </a:r>
            <a:br>
              <a:rPr lang="en-US" dirty="0"/>
            </a:br>
            <a:r>
              <a:rPr lang="en-US" dirty="0"/>
              <a:t>ACR3 = Acronym 3</a:t>
            </a:r>
            <a:br>
              <a:rPr lang="en-US" dirty="0"/>
            </a:br>
            <a:r>
              <a:rPr lang="en-US" dirty="0"/>
              <a:t>ACR4 = Acronym 4</a:t>
            </a:r>
            <a:br>
              <a:rPr lang="en-US" dirty="0"/>
            </a:br>
            <a:r>
              <a:rPr lang="en-US" dirty="0"/>
              <a:t>ACR5 = Acronym 5</a:t>
            </a:r>
            <a:br>
              <a:rPr lang="en-US" dirty="0"/>
            </a:br>
            <a:r>
              <a:rPr lang="en-US" dirty="0"/>
              <a:t>ACR6 = Acronym 6</a:t>
            </a:r>
            <a:br>
              <a:rPr lang="en-US" dirty="0"/>
            </a:br>
            <a:r>
              <a:rPr lang="en-US" dirty="0"/>
              <a:t>ACR7 = Acronym 7</a:t>
            </a:r>
            <a:br>
              <a:rPr lang="en-US" dirty="0"/>
            </a:br>
            <a:r>
              <a:rPr lang="en-US" dirty="0"/>
              <a:t>ACR8 = Acronym 8</a:t>
            </a:r>
          </a:p>
        </p:txBody>
      </p:sp>
    </p:spTree>
    <p:extLst/>
  </p:cSld>
  <p:clrMapOvr>
    <a:masterClrMapping/>
  </p:clrMapOvr>
  <p:extLst mod="1">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D_Left_Text_Picture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599" y="233088"/>
            <a:ext cx="790956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7" name="Content Placeholder 6"/>
          <p:cNvSpPr>
            <a:spLocks noGrp="1"/>
          </p:cNvSpPr>
          <p:nvPr>
            <p:ph sz="quarter" idx="15" hasCustomPrompt="1"/>
          </p:nvPr>
        </p:nvSpPr>
        <p:spPr>
          <a:xfrm>
            <a:off x="228597" y="1225565"/>
            <a:ext cx="4245432" cy="4798717"/>
          </a:xfrm>
          <a:prstGeom prst="rect">
            <a:avLst/>
          </a:prstGeom>
        </p:spPr>
        <p:txBody>
          <a:bodyPr vert="horz"/>
          <a:lstStyle>
            <a:lvl1pPr marL="177800" indent="-161925">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9" name="Picture Placeholder 2"/>
          <p:cNvSpPr>
            <a:spLocks noGrp="1"/>
          </p:cNvSpPr>
          <p:nvPr>
            <p:ph type="pic" sz="quarter" idx="18" hasCustomPrompt="1"/>
          </p:nvPr>
        </p:nvSpPr>
        <p:spPr>
          <a:xfrm>
            <a:off x="4572000" y="1207637"/>
            <a:ext cx="4110359" cy="4798998"/>
          </a:xfrm>
          <a:prstGeom prst="rect">
            <a:avLst/>
          </a:prstGeom>
        </p:spPr>
        <p:txBody>
          <a:bodyPr/>
          <a:lstStyle>
            <a:lvl1pPr marL="0" indent="0">
              <a:buFontTx/>
              <a:buNone/>
              <a:defRPr sz="1800"/>
            </a:lvl1pPr>
          </a:lstStyle>
          <a:p>
            <a:r>
              <a:rPr lang="en-US" dirty="0"/>
              <a:t>Click Icon to Add Picture</a:t>
            </a:r>
          </a:p>
        </p:txBody>
      </p:sp>
    </p:spTree>
    <p:extLst>
      <p:ext uri="{BB962C8B-B14F-4D97-AF65-F5344CB8AC3E}">
        <p14:creationId xmlns:p14="http://schemas.microsoft.com/office/powerpoint/2010/main" val="365409804"/>
      </p:ext>
    </p:extLst>
  </p:cSld>
  <p:clrMapOvr>
    <a:masterClrMapping/>
  </p:clrMapOvr>
  <p:extLst mod="1">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E_Right_Text_Picture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599" y="233088"/>
            <a:ext cx="790956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10" name="Content Placeholder 6"/>
          <p:cNvSpPr>
            <a:spLocks noGrp="1"/>
          </p:cNvSpPr>
          <p:nvPr>
            <p:ph sz="quarter" idx="15" hasCustomPrompt="1"/>
          </p:nvPr>
        </p:nvSpPr>
        <p:spPr>
          <a:xfrm>
            <a:off x="4474673" y="1225565"/>
            <a:ext cx="4326430" cy="4798717"/>
          </a:xfrm>
          <a:prstGeom prst="rect">
            <a:avLst/>
          </a:prstGeom>
        </p:spPr>
        <p:txBody>
          <a:bodyPr vert="horz"/>
          <a:lstStyle>
            <a:lvl1pPr marL="169863" indent="-169863">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12" name="Picture Placeholder 2"/>
          <p:cNvSpPr>
            <a:spLocks noGrp="1"/>
          </p:cNvSpPr>
          <p:nvPr>
            <p:ph type="pic" sz="quarter" idx="18" hasCustomPrompt="1"/>
          </p:nvPr>
        </p:nvSpPr>
        <p:spPr>
          <a:xfrm>
            <a:off x="228598" y="1225424"/>
            <a:ext cx="4110359" cy="4798998"/>
          </a:xfrm>
          <a:prstGeom prst="rect">
            <a:avLst/>
          </a:prstGeom>
        </p:spPr>
        <p:txBody>
          <a:bodyPr/>
          <a:lstStyle>
            <a:lvl1pPr marL="0" indent="0">
              <a:buFontTx/>
              <a:buNone/>
              <a:defRPr sz="1800"/>
            </a:lvl1pPr>
          </a:lstStyle>
          <a:p>
            <a:r>
              <a:rPr lang="en-US" dirty="0"/>
              <a:t>Click Icon to Add Picture</a:t>
            </a:r>
          </a:p>
        </p:txBody>
      </p:sp>
    </p:spTree>
    <p:extLst>
      <p:ext uri="{BB962C8B-B14F-4D97-AF65-F5344CB8AC3E}">
        <p14:creationId xmlns:p14="http://schemas.microsoft.com/office/powerpoint/2010/main" val="3410248866"/>
      </p:ext>
    </p:extLst>
  </p:cSld>
  <p:clrMapOvr>
    <a:masterClrMapping/>
  </p:clrMapOvr>
  <p:extLst mod="1">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F_Quad_Chart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599" y="233088"/>
            <a:ext cx="790956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cxnSp>
        <p:nvCxnSpPr>
          <p:cNvPr id="7" name="Straight Connector 6"/>
          <p:cNvCxnSpPr/>
          <p:nvPr userDrawn="1"/>
        </p:nvCxnSpPr>
        <p:spPr>
          <a:xfrm flipH="1">
            <a:off x="4576833" y="1205815"/>
            <a:ext cx="191" cy="4893307"/>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228598" y="3641651"/>
            <a:ext cx="8623093" cy="6396"/>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 Placeholder 17"/>
          <p:cNvSpPr>
            <a:spLocks noGrp="1"/>
          </p:cNvSpPr>
          <p:nvPr>
            <p:ph type="body" sz="quarter" idx="15"/>
          </p:nvPr>
        </p:nvSpPr>
        <p:spPr>
          <a:xfrm>
            <a:off x="228598" y="1205815"/>
            <a:ext cx="4268451" cy="2366552"/>
          </a:xfrm>
          <a:prstGeom prst="rect">
            <a:avLst/>
          </a:prstGeom>
        </p:spPr>
        <p:txBody>
          <a:bodyPr vert="horz"/>
          <a:lstStyle>
            <a:lvl1pPr marL="120650" indent="-104775">
              <a:tabLst/>
              <a:defRPr sz="1400"/>
            </a:lvl1pPr>
            <a:lvl2pPr marL="339725" indent="-169863">
              <a:defRPr sz="1400"/>
            </a:lvl2pPr>
            <a:lvl3pPr marL="565150" indent="-112713">
              <a:defRPr sz="1400"/>
            </a:lvl3pPr>
            <a:lvl4pPr marL="862013" indent="-169863">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7"/>
          <p:cNvSpPr>
            <a:spLocks noGrp="1"/>
          </p:cNvSpPr>
          <p:nvPr>
            <p:ph type="body" sz="quarter" idx="18"/>
          </p:nvPr>
        </p:nvSpPr>
        <p:spPr>
          <a:xfrm>
            <a:off x="4656808" y="1205815"/>
            <a:ext cx="4194883" cy="2366552"/>
          </a:xfrm>
          <a:prstGeom prst="rect">
            <a:avLst/>
          </a:prstGeom>
        </p:spPr>
        <p:txBody>
          <a:bodyPr vert="horz"/>
          <a:lstStyle>
            <a:lvl1pPr marL="120650" indent="-104775">
              <a:tabLst/>
              <a:defRPr sz="1400"/>
            </a:lvl1pPr>
            <a:lvl2pPr marL="339725" indent="-169863">
              <a:defRPr sz="1400"/>
            </a:lvl2pPr>
            <a:lvl3pPr marL="565150" indent="-112713">
              <a:defRPr sz="1400"/>
            </a:lvl3pPr>
            <a:lvl4pPr marL="862013" indent="-169863">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17"/>
          <p:cNvSpPr>
            <a:spLocks noGrp="1"/>
          </p:cNvSpPr>
          <p:nvPr>
            <p:ph type="body" sz="quarter" idx="19"/>
          </p:nvPr>
        </p:nvSpPr>
        <p:spPr>
          <a:xfrm>
            <a:off x="228598" y="3693646"/>
            <a:ext cx="4268451" cy="2404751"/>
          </a:xfrm>
          <a:prstGeom prst="rect">
            <a:avLst/>
          </a:prstGeom>
        </p:spPr>
        <p:txBody>
          <a:bodyPr vert="horz"/>
          <a:lstStyle>
            <a:lvl1pPr marL="112713" indent="-112713">
              <a:tabLst/>
              <a:defRPr sz="1400"/>
            </a:lvl1pPr>
            <a:lvl2pPr marL="339725" indent="-169863">
              <a:defRPr sz="1400"/>
            </a:lvl2pPr>
            <a:lvl3pPr marL="565150" indent="-112713">
              <a:defRPr sz="1400"/>
            </a:lvl3pPr>
            <a:lvl4pPr marL="862013" indent="-169863">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ext Placeholder 17"/>
          <p:cNvSpPr>
            <a:spLocks noGrp="1"/>
          </p:cNvSpPr>
          <p:nvPr>
            <p:ph type="body" sz="quarter" idx="20"/>
          </p:nvPr>
        </p:nvSpPr>
        <p:spPr>
          <a:xfrm>
            <a:off x="4656808" y="3693646"/>
            <a:ext cx="4194883" cy="2404751"/>
          </a:xfrm>
          <a:prstGeom prst="rect">
            <a:avLst/>
          </a:prstGeom>
        </p:spPr>
        <p:txBody>
          <a:bodyPr vert="horz"/>
          <a:lstStyle>
            <a:lvl1pPr marL="112713" indent="-112713">
              <a:tabLst/>
              <a:defRPr sz="1400"/>
            </a:lvl1pPr>
            <a:lvl2pPr marL="339725" indent="-169863">
              <a:defRPr sz="1400"/>
            </a:lvl2pPr>
            <a:lvl3pPr marL="565150" indent="-112713">
              <a:defRPr sz="1400"/>
            </a:lvl3pPr>
            <a:lvl4pPr marL="862013" indent="-169863">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masterClrMapping/>
  </p:clrMapOvr>
  <p:extLst mod="1">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G_Compare_Contrast_markings">
    <p:spTree>
      <p:nvGrpSpPr>
        <p:cNvPr id="1" name=""/>
        <p:cNvGrpSpPr/>
        <p:nvPr/>
      </p:nvGrpSpPr>
      <p:grpSpPr>
        <a:xfrm>
          <a:off x="0" y="0"/>
          <a:ext cx="0" cy="0"/>
          <a:chOff x="0" y="0"/>
          <a:chExt cx="0" cy="0"/>
        </a:xfrm>
      </p:grpSpPr>
      <p:cxnSp>
        <p:nvCxnSpPr>
          <p:cNvPr id="8" name="Straight Connector 7"/>
          <p:cNvCxnSpPr/>
          <p:nvPr userDrawn="1"/>
        </p:nvCxnSpPr>
        <p:spPr>
          <a:xfrm>
            <a:off x="4579756" y="3744346"/>
            <a:ext cx="0" cy="2345875"/>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 Placeholder 17"/>
          <p:cNvSpPr>
            <a:spLocks noGrp="1"/>
          </p:cNvSpPr>
          <p:nvPr>
            <p:ph type="body" sz="quarter" idx="15"/>
          </p:nvPr>
        </p:nvSpPr>
        <p:spPr>
          <a:xfrm>
            <a:off x="228599" y="1197639"/>
            <a:ext cx="8608104" cy="2366552"/>
          </a:xfrm>
          <a:prstGeom prst="rect">
            <a:avLst/>
          </a:prstGeom>
        </p:spPr>
        <p:txBody>
          <a:bodyPr vert="horz"/>
          <a:lstStyle>
            <a:lvl1pPr marL="120650" indent="-109538">
              <a:tabLst/>
              <a:defRPr sz="1600"/>
            </a:lvl1pPr>
            <a:lvl2pPr marL="339725" indent="-169863">
              <a:defRPr sz="1600"/>
            </a:lvl2pPr>
            <a:lvl3pPr marL="565150" indent="-112713">
              <a:defRPr sz="1600"/>
            </a:lvl3pPr>
            <a:lvl4pPr marL="862013" indent="-169863">
              <a:defRPr sz="1600"/>
            </a:lvl4pPr>
            <a:lvl5pPr>
              <a:defRPr sz="1600"/>
            </a:lvl5pPr>
          </a:lstStyle>
          <a:p>
            <a:pPr lvl="0"/>
            <a:r>
              <a:rPr lang="en-US" dirty="0"/>
              <a:t>Click to edit Master text styles</a:t>
            </a:r>
          </a:p>
        </p:txBody>
      </p:sp>
      <p:sp>
        <p:nvSpPr>
          <p:cNvPr id="11" name="Text Placeholder 17"/>
          <p:cNvSpPr>
            <a:spLocks noGrp="1"/>
          </p:cNvSpPr>
          <p:nvPr>
            <p:ph type="body" sz="quarter" idx="19"/>
          </p:nvPr>
        </p:nvSpPr>
        <p:spPr>
          <a:xfrm>
            <a:off x="228598" y="3685470"/>
            <a:ext cx="4211819" cy="2404751"/>
          </a:xfrm>
          <a:prstGeom prst="rect">
            <a:avLst/>
          </a:prstGeom>
        </p:spPr>
        <p:txBody>
          <a:bodyPr vert="horz"/>
          <a:lstStyle>
            <a:lvl1pPr marL="120650" indent="-120650">
              <a:tabLst/>
              <a:defRPr sz="1400"/>
            </a:lvl1pPr>
            <a:lvl2pPr marL="339725" indent="-169863">
              <a:defRPr sz="1400"/>
            </a:lvl2pPr>
            <a:lvl3pPr marL="565150" indent="-112713">
              <a:defRPr sz="1400"/>
            </a:lvl3pPr>
            <a:lvl4pPr marL="862013" indent="-169863">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7"/>
          <p:cNvSpPr>
            <a:spLocks noGrp="1"/>
          </p:cNvSpPr>
          <p:nvPr>
            <p:ph type="body" sz="quarter" idx="20"/>
          </p:nvPr>
        </p:nvSpPr>
        <p:spPr>
          <a:xfrm>
            <a:off x="4719095" y="3685470"/>
            <a:ext cx="4117607" cy="2404751"/>
          </a:xfrm>
          <a:prstGeom prst="rect">
            <a:avLst/>
          </a:prstGeom>
        </p:spPr>
        <p:txBody>
          <a:bodyPr vert="horz"/>
          <a:lstStyle>
            <a:lvl1pPr marL="120650" indent="-120650">
              <a:tabLst/>
              <a:defRPr sz="1400"/>
            </a:lvl1pPr>
            <a:lvl2pPr marL="339725" indent="-169863">
              <a:defRPr sz="1400"/>
            </a:lvl2pPr>
            <a:lvl3pPr marL="565150" indent="-112713">
              <a:defRPr sz="1400"/>
            </a:lvl3pPr>
            <a:lvl4pPr marL="862013" indent="-169863">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itle 1"/>
          <p:cNvSpPr>
            <a:spLocks noGrp="1"/>
          </p:cNvSpPr>
          <p:nvPr>
            <p:ph type="title" hasCustomPrompt="1"/>
          </p:nvPr>
        </p:nvSpPr>
        <p:spPr>
          <a:xfrm>
            <a:off x="228599" y="233088"/>
            <a:ext cx="777614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5"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8" name="Text Placeholder 10"/>
          <p:cNvSpPr>
            <a:spLocks noGrp="1"/>
          </p:cNvSpPr>
          <p:nvPr>
            <p:ph type="body" sz="quarter" idx="17"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H_Risk Format_Corner_markings Image_markings">
    <p:spTree>
      <p:nvGrpSpPr>
        <p:cNvPr id="1" name=""/>
        <p:cNvGrpSpPr/>
        <p:nvPr/>
      </p:nvGrpSpPr>
      <p:grpSpPr>
        <a:xfrm>
          <a:off x="0" y="0"/>
          <a:ext cx="0" cy="0"/>
          <a:chOff x="0" y="0"/>
          <a:chExt cx="0" cy="0"/>
        </a:xfrm>
      </p:grpSpPr>
      <p:pic>
        <p:nvPicPr>
          <p:cNvPr id="8" name="Picture 7" descr="CCEO Risk Format_P8sample_crosshatch.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173300" y="814685"/>
            <a:ext cx="2234525" cy="1867301"/>
          </a:xfrm>
          <a:prstGeom prst="rect">
            <a:avLst/>
          </a:prstGeom>
        </p:spPr>
      </p:pic>
      <p:sp>
        <p:nvSpPr>
          <p:cNvPr id="11" name="Content Placeholder 6"/>
          <p:cNvSpPr>
            <a:spLocks noGrp="1"/>
          </p:cNvSpPr>
          <p:nvPr>
            <p:ph sz="quarter" idx="17"/>
          </p:nvPr>
        </p:nvSpPr>
        <p:spPr>
          <a:xfrm>
            <a:off x="228598" y="1233557"/>
            <a:ext cx="5735473" cy="4794684"/>
          </a:xfrm>
          <a:prstGeom prst="rect">
            <a:avLst/>
          </a:prstGeom>
        </p:spPr>
        <p:txBody>
          <a:bodyPr vert="horz"/>
          <a:lstStyle>
            <a:lvl1pPr marL="180975" indent="-169863">
              <a:buSzPct val="130000"/>
              <a:tabLst/>
              <a:defRPr sz="1600"/>
            </a:lvl1pPr>
            <a:lvl2pPr marL="517525" indent="-227013">
              <a:defRPr sz="1400"/>
            </a:lvl2pPr>
            <a:lvl3pPr marL="800100" indent="-176213">
              <a:buSzPct val="125000"/>
              <a:defRPr sz="1400"/>
            </a:lvl3pPr>
            <a:lvl4pPr marL="1201738" indent="-228600">
              <a:defRPr sz="1400"/>
            </a:lvl4pPr>
            <a:lvl5pPr marL="1430338" indent="-176213">
              <a:buFont typeface="Arial"/>
              <a:buChar char="•"/>
              <a:defRPr sz="14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hasCustomPrompt="1"/>
          </p:nvPr>
        </p:nvSpPr>
        <p:spPr>
          <a:xfrm>
            <a:off x="228599" y="233088"/>
            <a:ext cx="777614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2"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3" name="Text Placeholder 10"/>
          <p:cNvSpPr>
            <a:spLocks noGrp="1"/>
          </p:cNvSpPr>
          <p:nvPr>
            <p:ph type="body" sz="quarter" idx="18"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B_Header_Blan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599" y="233088"/>
            <a:ext cx="790956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Tree>
    <p:extLst>
      <p:ext uri="{BB962C8B-B14F-4D97-AF65-F5344CB8AC3E}">
        <p14:creationId xmlns:p14="http://schemas.microsoft.com/office/powerpoint/2010/main" val="1766297880"/>
      </p:ext>
    </p:extLst>
  </p:cSld>
  <p:clrMapOvr>
    <a:masterClrMapping/>
  </p:clrMapOvr>
  <p:extLst mod="1">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I_Risk Format_Large Image_markings">
    <p:spTree>
      <p:nvGrpSpPr>
        <p:cNvPr id="1" name=""/>
        <p:cNvGrpSpPr/>
        <p:nvPr/>
      </p:nvGrpSpPr>
      <p:grpSpPr>
        <a:xfrm>
          <a:off x="0" y="0"/>
          <a:ext cx="0" cy="0"/>
          <a:chOff x="0" y="0"/>
          <a:chExt cx="0" cy="0"/>
        </a:xfrm>
      </p:grpSpPr>
      <p:sp>
        <p:nvSpPr>
          <p:cNvPr id="8" name="Content Placeholder 6"/>
          <p:cNvSpPr>
            <a:spLocks noGrp="1"/>
          </p:cNvSpPr>
          <p:nvPr>
            <p:ph sz="quarter" idx="17" hasCustomPrompt="1"/>
          </p:nvPr>
        </p:nvSpPr>
        <p:spPr>
          <a:xfrm>
            <a:off x="228598" y="1134320"/>
            <a:ext cx="3715605" cy="4861367"/>
          </a:xfrm>
          <a:prstGeom prst="rect">
            <a:avLst/>
          </a:prstGeom>
        </p:spPr>
        <p:txBody>
          <a:bodyPr vert="horz"/>
          <a:lstStyle>
            <a:lvl1pPr marL="180975" indent="-180975">
              <a:buSzPct val="130000"/>
              <a:tabLst/>
              <a:defRPr sz="1600"/>
            </a:lvl1pPr>
            <a:lvl2pPr marL="517525" indent="-227013">
              <a:defRPr sz="1400"/>
            </a:lvl2pPr>
            <a:lvl3pPr marL="800100" indent="-176213">
              <a:buSzPct val="125000"/>
              <a:defRPr sz="1400"/>
            </a:lvl3pPr>
            <a:lvl4pPr marL="1201738" indent="-228600">
              <a:defRPr sz="1400"/>
            </a:lvl4pPr>
            <a:lvl5pPr marL="1430338" indent="-176213">
              <a:buFont typeface="Arial"/>
              <a:buChar char="•"/>
              <a:defRPr sz="1400" baseline="0"/>
            </a:lvl5pPr>
          </a:lstStyle>
          <a:p>
            <a:r>
              <a:rPr lang="en-US" dirty="0"/>
              <a:t>Bullet 1 level – Bullet 130% size text – Black, 16 point Arial</a:t>
            </a:r>
          </a:p>
          <a:p>
            <a:pPr lvl="1"/>
            <a:r>
              <a:rPr lang="en-US" dirty="0"/>
              <a:t>Bullet 2 level – 14 point Arial Italic</a:t>
            </a:r>
          </a:p>
          <a:p>
            <a:pPr lvl="2"/>
            <a:r>
              <a:rPr lang="en-US" dirty="0"/>
              <a:t>Bullet 3 level – Bullet 125% size text – 14 point Arial</a:t>
            </a:r>
          </a:p>
          <a:p>
            <a:pPr lvl="3"/>
            <a:r>
              <a:rPr lang="en-US" dirty="0"/>
              <a:t>Bullet 4 level – 14 point Arial Italic</a:t>
            </a:r>
          </a:p>
          <a:p>
            <a:pPr lvl="4"/>
            <a:r>
              <a:rPr lang="en-US" dirty="0"/>
              <a:t>Bullet 5 level – Bullet 100% size text – 14 point Arial</a:t>
            </a:r>
          </a:p>
        </p:txBody>
      </p:sp>
      <p:pic>
        <p:nvPicPr>
          <p:cNvPr id="9" name="Picture 8" descr="CCEO Risk Format_P8sample_crosshatch.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59153" y="1134531"/>
            <a:ext cx="4623206" cy="4564685"/>
          </a:xfrm>
          <a:prstGeom prst="rect">
            <a:avLst/>
          </a:prstGeom>
        </p:spPr>
      </p:pic>
      <p:grpSp>
        <p:nvGrpSpPr>
          <p:cNvPr id="2" name="Group 1"/>
          <p:cNvGrpSpPr/>
          <p:nvPr userDrawn="1"/>
        </p:nvGrpSpPr>
        <p:grpSpPr>
          <a:xfrm>
            <a:off x="4059153" y="5777498"/>
            <a:ext cx="4609023" cy="350523"/>
            <a:chOff x="4333069" y="5714104"/>
            <a:chExt cx="4609023" cy="350523"/>
          </a:xfrm>
        </p:grpSpPr>
        <p:sp>
          <p:nvSpPr>
            <p:cNvPr id="11" name="Rectangle 10"/>
            <p:cNvSpPr/>
            <p:nvPr userDrawn="1"/>
          </p:nvSpPr>
          <p:spPr>
            <a:xfrm>
              <a:off x="4333069" y="5748518"/>
              <a:ext cx="228600" cy="152400"/>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6987786" y="5748724"/>
              <a:ext cx="228600" cy="152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4544208" y="5714104"/>
              <a:ext cx="4397884" cy="350523"/>
            </a:xfrm>
            <a:prstGeom prst="rect">
              <a:avLst/>
            </a:prstGeom>
            <a:noFill/>
          </p:spPr>
          <p:txBody>
            <a:bodyPr wrap="square" rtlCol="0">
              <a:spAutoFit/>
            </a:bodyPr>
            <a:lstStyle/>
            <a:p>
              <a:pPr>
                <a:lnSpc>
                  <a:spcPts val="1000"/>
                </a:lnSpc>
                <a:tabLst>
                  <a:tab pos="2630488" algn="l"/>
                </a:tabLst>
              </a:pPr>
              <a:r>
                <a:rPr lang="en-US" sz="900" dirty="0"/>
                <a:t>Current risk assessment with uncertainty	Expected risk assessment with	proposed mitigation</a:t>
              </a:r>
            </a:p>
          </p:txBody>
        </p:sp>
      </p:grpSp>
      <p:sp>
        <p:nvSpPr>
          <p:cNvPr id="18" name="Title 1"/>
          <p:cNvSpPr>
            <a:spLocks noGrp="1"/>
          </p:cNvSpPr>
          <p:nvPr>
            <p:ph type="title" hasCustomPrompt="1"/>
          </p:nvPr>
        </p:nvSpPr>
        <p:spPr>
          <a:xfrm>
            <a:off x="228599" y="233088"/>
            <a:ext cx="777614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6"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20" name="Text Placeholder 10"/>
          <p:cNvSpPr>
            <a:spLocks noGrp="1"/>
          </p:cNvSpPr>
          <p:nvPr>
            <p:ph type="body" sz="quarter" idx="18"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J_Contact Information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599" y="233088"/>
            <a:ext cx="790956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28601" y="6113241"/>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5" name="Content Placeholder 6"/>
          <p:cNvSpPr>
            <a:spLocks noGrp="1"/>
          </p:cNvSpPr>
          <p:nvPr>
            <p:ph sz="quarter" idx="15" hasCustomPrompt="1"/>
          </p:nvPr>
        </p:nvSpPr>
        <p:spPr>
          <a:xfrm>
            <a:off x="250899" y="1203263"/>
            <a:ext cx="8453761" cy="4798717"/>
          </a:xfrm>
          <a:prstGeom prst="rect">
            <a:avLst/>
          </a:prstGeom>
        </p:spPr>
        <p:txBody>
          <a:bodyPr vert="horz"/>
          <a:lstStyle>
            <a:lvl1pPr marL="171450" marR="0" indent="-176213" algn="l" defTabSz="457200" rtl="0" eaLnBrk="1" fontAlgn="auto" latinLnBrk="0" hangingPunct="1">
              <a:lnSpc>
                <a:spcPct val="100000"/>
              </a:lnSpc>
              <a:spcBef>
                <a:spcPct val="20000"/>
              </a:spcBef>
              <a:spcAft>
                <a:spcPts val="0"/>
              </a:spcAft>
              <a:buClrTx/>
              <a:buSzPct val="130000"/>
              <a:buFont typeface="Arial"/>
              <a:buChar char="•"/>
              <a:tabLst/>
              <a:defRPr sz="1800"/>
            </a:lvl1pPr>
            <a:lvl2pPr marL="517525" indent="-227013">
              <a:defRPr sz="1600"/>
            </a:lvl2pPr>
            <a:lvl3pPr marL="800100" indent="-176213">
              <a:buSzPct val="130000"/>
              <a:defRPr sz="1600"/>
            </a:lvl3pPr>
            <a:lvl4pPr marL="1201738" indent="-228600">
              <a:defRPr sz="160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a:p>
            <a:pPr lvl="4"/>
            <a:endParaRPr lang="en-US" dirty="0"/>
          </a:p>
        </p:txBody>
      </p:sp>
      <p:sp>
        <p:nvSpPr>
          <p:cNvPr id="7" name="Text Box 19"/>
          <p:cNvSpPr txBox="1">
            <a:spLocks noChangeArrowheads="1"/>
          </p:cNvSpPr>
          <p:nvPr userDrawn="1"/>
        </p:nvSpPr>
        <p:spPr bwMode="auto">
          <a:xfrm>
            <a:off x="240017" y="6395155"/>
            <a:ext cx="1683717" cy="324448"/>
          </a:xfrm>
          <a:prstGeom prst="rect">
            <a:avLst/>
          </a:prstGeom>
          <a:noFill/>
          <a:ln w="9525">
            <a:noFill/>
            <a:miter lim="800000"/>
            <a:headEnd/>
            <a:tailEnd/>
          </a:ln>
          <a:effectLst/>
        </p:spPr>
        <p:txBody>
          <a:bodyPr wrap="square" anchor="b">
            <a:prstTxWarp prst="textNoShape">
              <a:avLst/>
            </a:prstTxWarp>
            <a:spAutoFit/>
          </a:bodyPr>
          <a:lstStyle/>
          <a:p>
            <a:pPr>
              <a:lnSpc>
                <a:spcPts val="860"/>
              </a:lnSpc>
            </a:pPr>
            <a:r>
              <a:rPr lang="en-US" sz="800" dirty="0"/>
              <a:t>e-mail address</a:t>
            </a:r>
          </a:p>
          <a:p>
            <a:pPr>
              <a:lnSpc>
                <a:spcPts val="860"/>
              </a:lnSpc>
            </a:pPr>
            <a:r>
              <a:rPr lang="en-US" sz="800" dirty="0"/>
              <a:t>Department/subdivision name</a:t>
            </a:r>
          </a:p>
        </p:txBody>
      </p:sp>
    </p:spTree>
    <p:extLst/>
  </p:cSld>
  <p:clrMapOvr>
    <a:masterClrMapping/>
  </p:clrMapOvr>
  <p:extLst mod="1">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K_Transition_marking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8600" y="2111897"/>
            <a:ext cx="8123464" cy="1063867"/>
          </a:xfrm>
          <a:prstGeom prst="rect">
            <a:avLst/>
          </a:prstGeom>
        </p:spPr>
        <p:txBody>
          <a:bodyPr/>
          <a:lstStyle>
            <a:lvl1pPr algn="l">
              <a:defRPr sz="3200" b="1" i="1" baseline="0">
                <a:solidFill>
                  <a:schemeClr val="bg2"/>
                </a:solidFill>
                <a:latin typeface="Arial"/>
                <a:cs typeface="Arial"/>
              </a:defRPr>
            </a:lvl1pPr>
          </a:lstStyle>
          <a:p>
            <a:r>
              <a:rPr lang="en-US" dirty="0"/>
              <a:t>Transition Slide</a:t>
            </a:r>
          </a:p>
        </p:txBody>
      </p:sp>
      <p:sp>
        <p:nvSpPr>
          <p:cNvPr id="3" name="Subtitle 2"/>
          <p:cNvSpPr>
            <a:spLocks noGrp="1"/>
          </p:cNvSpPr>
          <p:nvPr>
            <p:ph type="subTitle" idx="1" hasCustomPrompt="1"/>
          </p:nvPr>
        </p:nvSpPr>
        <p:spPr>
          <a:xfrm>
            <a:off x="228600" y="3245325"/>
            <a:ext cx="8123464" cy="1752600"/>
          </a:xfrm>
          <a:prstGeom prst="rect">
            <a:avLst/>
          </a:prstGeom>
        </p:spPr>
        <p:txBody>
          <a:bodyPr>
            <a:normAutofit/>
          </a:bodyPr>
          <a:lstStyle>
            <a:lvl1pPr marL="0" indent="0" algn="l">
              <a:buNone/>
              <a:defRPr sz="2400">
                <a:solidFill>
                  <a:schemeClr val="tx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Transition Subtitle</a:t>
            </a: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A_Title and Information Pag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616350" y="1660394"/>
            <a:ext cx="5101390" cy="1239457"/>
          </a:xfrm>
          <a:prstGeom prst="rect">
            <a:avLst/>
          </a:prstGeom>
        </p:spPr>
        <p:txBody>
          <a:bodyPr anchor="t" anchorCtr="0"/>
          <a:lstStyle>
            <a:lvl1pPr marL="0" marR="0" indent="0" algn="r" defTabSz="457200" rtl="0" eaLnBrk="1" fontAlgn="auto" latinLnBrk="0" hangingPunct="1">
              <a:lnSpc>
                <a:spcPct val="100000"/>
              </a:lnSpc>
              <a:spcBef>
                <a:spcPct val="0"/>
              </a:spcBef>
              <a:spcAft>
                <a:spcPts val="0"/>
              </a:spcAft>
              <a:buClrTx/>
              <a:buSzTx/>
              <a:buFontTx/>
              <a:buNone/>
              <a:tabLst/>
              <a:defRPr sz="2600" b="1" i="1">
                <a:solidFill>
                  <a:schemeClr val="bg1"/>
                </a:solidFill>
                <a:effectLst>
                  <a:outerShdw blurRad="50800" dist="50800" dir="4260000" algn="tl" rotWithShape="0">
                    <a:prstClr val="black"/>
                  </a:outerShdw>
                </a:effectLst>
                <a:latin typeface="Arial"/>
                <a:cs typeface="Arial"/>
              </a:defRPr>
            </a:lvl1pPr>
          </a:lstStyle>
          <a:p>
            <a:r>
              <a:rPr lang="en-US" dirty="0"/>
              <a:t>Your Title – 26 Point Arial, Bold</a:t>
            </a:r>
          </a:p>
        </p:txBody>
      </p:sp>
      <p:sp>
        <p:nvSpPr>
          <p:cNvPr id="8" name="Subtitle 2"/>
          <p:cNvSpPr>
            <a:spLocks noGrp="1"/>
          </p:cNvSpPr>
          <p:nvPr>
            <p:ph type="subTitle" idx="1" hasCustomPrompt="1"/>
          </p:nvPr>
        </p:nvSpPr>
        <p:spPr>
          <a:xfrm>
            <a:off x="3616350" y="3124909"/>
            <a:ext cx="5101390" cy="1001228"/>
          </a:xfrm>
          <a:prstGeom prst="rect">
            <a:avLst/>
          </a:prstGeom>
        </p:spPr>
        <p:txBody>
          <a:bodyPr wrap="square">
            <a:normAutofit/>
          </a:bodyPr>
          <a:lstStyle>
            <a:lvl1pPr marL="0" marR="0" indent="0" algn="r" defTabSz="457200" rtl="0" eaLnBrk="1" fontAlgn="auto" latinLnBrk="0" hangingPunct="1">
              <a:lnSpc>
                <a:spcPct val="100000"/>
              </a:lnSpc>
              <a:spcBef>
                <a:spcPts val="0"/>
              </a:spcBef>
              <a:spcAft>
                <a:spcPts val="0"/>
              </a:spcAft>
              <a:buClrTx/>
              <a:buSzTx/>
              <a:buFont typeface="Arial"/>
              <a:buNone/>
              <a:tabLst/>
              <a:defRPr sz="2000" b="1" i="1">
                <a:solidFill>
                  <a:schemeClr val="bg1"/>
                </a:solidFill>
                <a:effectLst>
                  <a:outerShdw blurRad="50800" dist="50800" dir="4260000" algn="tl" rotWithShape="0">
                    <a:prstClr val="black"/>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2000" dirty="0"/>
              <a:t>Speaker’s name</a:t>
            </a:r>
            <a:br>
              <a:rPr lang="en-US" sz="2000" dirty="0"/>
            </a:br>
            <a:r>
              <a:rPr lang="en-US" sz="2000" dirty="0"/>
              <a:t>and organization – </a:t>
            </a:r>
            <a:br>
              <a:rPr lang="en-US" sz="2000" dirty="0"/>
            </a:br>
            <a:r>
              <a:rPr lang="en-US" sz="2000" dirty="0"/>
              <a:t>20 Point Arial</a:t>
            </a:r>
          </a:p>
        </p:txBody>
      </p:sp>
      <p:sp>
        <p:nvSpPr>
          <p:cNvPr id="5" name="Text Placeholder 4"/>
          <p:cNvSpPr>
            <a:spLocks noGrp="1"/>
          </p:cNvSpPr>
          <p:nvPr>
            <p:ph type="body" sz="quarter" idx="10" hasCustomPrompt="1"/>
          </p:nvPr>
        </p:nvSpPr>
        <p:spPr>
          <a:xfrm>
            <a:off x="3615976" y="4355982"/>
            <a:ext cx="5102255" cy="457844"/>
          </a:xfrm>
          <a:prstGeom prst="rect">
            <a:avLst/>
          </a:prstGeom>
        </p:spPr>
        <p:txBody>
          <a:bodyPr/>
          <a:lstStyle>
            <a:lvl1pPr marL="0" indent="0" algn="r">
              <a:lnSpc>
                <a:spcPct val="100000"/>
              </a:lnSpc>
              <a:spcBef>
                <a:spcPts val="0"/>
              </a:spcBef>
              <a:buFontTx/>
              <a:buNone/>
              <a:defRPr sz="1800" b="1" i="1">
                <a:solidFill>
                  <a:schemeClr val="bg1"/>
                </a:solidFill>
                <a:effectLst>
                  <a:outerShdw blurRad="50800" dist="50800" dir="4260000" algn="tl" rotWithShape="0">
                    <a:prstClr val="black"/>
                  </a:outerShdw>
                </a:effectLst>
                <a:latin typeface="Arial" charset="0"/>
                <a:ea typeface="Arial" charset="0"/>
                <a:cs typeface="Arial" charset="0"/>
              </a:defRPr>
            </a:lvl1pPr>
          </a:lstStyle>
          <a:p>
            <a:pPr lvl="0"/>
            <a:r>
              <a:rPr lang="en-US" dirty="0"/>
              <a:t>Date – 18 point Arial</a:t>
            </a:r>
          </a:p>
        </p:txBody>
      </p:sp>
      <p:sp>
        <p:nvSpPr>
          <p:cNvPr id="9" name="Date Placeholder 3"/>
          <p:cNvSpPr txBox="1">
            <a:spLocks/>
          </p:cNvSpPr>
          <p:nvPr userDrawn="1"/>
        </p:nvSpPr>
        <p:spPr>
          <a:xfrm>
            <a:off x="202096" y="6492875"/>
            <a:ext cx="2667000" cy="365125"/>
          </a:xfrm>
          <a:prstGeom prst="rect">
            <a:avLst/>
          </a:prstGeom>
        </p:spPr>
        <p:txBody>
          <a:bodyPr vert="horz" lIns="91440" tIns="45720" rIns="91440" bIns="45720" rtlCol="0" anchor="ctr"/>
          <a:lstStyle>
            <a:lvl1pPr>
              <a:defRPr sz="900" i="1">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2E008B"/>
                </a:solidFill>
                <a:effectLst/>
                <a:uLnTx/>
                <a:uFillTx/>
                <a:latin typeface="Arial" charset="0"/>
                <a:ea typeface="Arial" charset="0"/>
                <a:cs typeface="Arial" charset="0"/>
              </a:rPr>
              <a:t>© 2018 The Aerospace Corporation</a:t>
            </a:r>
          </a:p>
        </p:txBody>
      </p:sp>
    </p:spTree>
    <p:extLst>
      <p:ext uri="{BB962C8B-B14F-4D97-AF65-F5344CB8AC3E}">
        <p14:creationId xmlns:p14="http://schemas.microsoft.com/office/powerpoint/2010/main" val="417404179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B_Title and Information Page_markings">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616350" y="1660394"/>
            <a:ext cx="5101390" cy="1239457"/>
          </a:xfrm>
          <a:prstGeom prst="rect">
            <a:avLst/>
          </a:prstGeom>
        </p:spPr>
        <p:txBody>
          <a:bodyPr anchor="t" anchorCtr="0"/>
          <a:lstStyle>
            <a:lvl1pPr marL="0" marR="0" indent="0" algn="r" defTabSz="457200" rtl="0" eaLnBrk="1" fontAlgn="auto" latinLnBrk="0" hangingPunct="1">
              <a:lnSpc>
                <a:spcPct val="100000"/>
              </a:lnSpc>
              <a:spcBef>
                <a:spcPct val="0"/>
              </a:spcBef>
              <a:spcAft>
                <a:spcPts val="0"/>
              </a:spcAft>
              <a:buClrTx/>
              <a:buSzTx/>
              <a:buFontTx/>
              <a:buNone/>
              <a:tabLst/>
              <a:defRPr sz="2600" b="1" i="1">
                <a:solidFill>
                  <a:schemeClr val="bg1"/>
                </a:solidFill>
                <a:effectLst>
                  <a:outerShdw blurRad="50800" dist="50800" dir="4260000" algn="tl" rotWithShape="0">
                    <a:prstClr val="black"/>
                  </a:outerShdw>
                </a:effectLst>
                <a:latin typeface="Arial"/>
                <a:cs typeface="Arial"/>
              </a:defRPr>
            </a:lvl1pPr>
          </a:lstStyle>
          <a:p>
            <a:r>
              <a:rPr lang="en-US" dirty="0"/>
              <a:t>Your Title – 26 Point Arial, Bold</a:t>
            </a:r>
          </a:p>
        </p:txBody>
      </p:sp>
      <p:sp>
        <p:nvSpPr>
          <p:cNvPr id="8" name="Subtitle 2"/>
          <p:cNvSpPr>
            <a:spLocks noGrp="1"/>
          </p:cNvSpPr>
          <p:nvPr>
            <p:ph type="subTitle" idx="1" hasCustomPrompt="1"/>
          </p:nvPr>
        </p:nvSpPr>
        <p:spPr>
          <a:xfrm>
            <a:off x="3616350" y="3124909"/>
            <a:ext cx="5101390" cy="1001228"/>
          </a:xfrm>
          <a:prstGeom prst="rect">
            <a:avLst/>
          </a:prstGeom>
        </p:spPr>
        <p:txBody>
          <a:bodyPr wrap="square">
            <a:normAutofit/>
          </a:bodyPr>
          <a:lstStyle>
            <a:lvl1pPr marL="0" marR="0" indent="0" algn="r" defTabSz="457200" rtl="0" eaLnBrk="1" fontAlgn="auto" latinLnBrk="0" hangingPunct="1">
              <a:lnSpc>
                <a:spcPct val="100000"/>
              </a:lnSpc>
              <a:spcBef>
                <a:spcPts val="0"/>
              </a:spcBef>
              <a:spcAft>
                <a:spcPts val="0"/>
              </a:spcAft>
              <a:buClrTx/>
              <a:buSzTx/>
              <a:buFont typeface="Arial"/>
              <a:buNone/>
              <a:tabLst/>
              <a:defRPr sz="2000" b="1" i="1">
                <a:solidFill>
                  <a:schemeClr val="bg1"/>
                </a:solidFill>
                <a:effectLst>
                  <a:outerShdw blurRad="50800" dist="50800" dir="4260000" algn="tl" rotWithShape="0">
                    <a:prstClr val="black"/>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2000" dirty="0"/>
              <a:t>Speaker’s name</a:t>
            </a:r>
            <a:br>
              <a:rPr lang="en-US" sz="2000" dirty="0"/>
            </a:br>
            <a:r>
              <a:rPr lang="en-US" sz="2000" dirty="0"/>
              <a:t>and organization – </a:t>
            </a:r>
            <a:br>
              <a:rPr lang="en-US" sz="2000" dirty="0"/>
            </a:br>
            <a:r>
              <a:rPr lang="en-US" sz="2000" dirty="0"/>
              <a:t>20 Point Arial</a:t>
            </a:r>
          </a:p>
        </p:txBody>
      </p:sp>
      <p:sp>
        <p:nvSpPr>
          <p:cNvPr id="5" name="Text Placeholder 4"/>
          <p:cNvSpPr>
            <a:spLocks noGrp="1"/>
          </p:cNvSpPr>
          <p:nvPr>
            <p:ph type="body" sz="quarter" idx="10" hasCustomPrompt="1"/>
          </p:nvPr>
        </p:nvSpPr>
        <p:spPr>
          <a:xfrm>
            <a:off x="3615976" y="4355982"/>
            <a:ext cx="5102255" cy="457844"/>
          </a:xfrm>
          <a:prstGeom prst="rect">
            <a:avLst/>
          </a:prstGeom>
        </p:spPr>
        <p:txBody>
          <a:bodyPr/>
          <a:lstStyle>
            <a:lvl1pPr marL="0" indent="0" algn="r">
              <a:lnSpc>
                <a:spcPct val="100000"/>
              </a:lnSpc>
              <a:spcBef>
                <a:spcPts val="0"/>
              </a:spcBef>
              <a:buFontTx/>
              <a:buNone/>
              <a:defRPr sz="1800" b="1" i="1">
                <a:solidFill>
                  <a:schemeClr val="bg1"/>
                </a:solidFill>
                <a:effectLst>
                  <a:outerShdw blurRad="50800" dist="50800" dir="4260000" algn="tl" rotWithShape="0">
                    <a:prstClr val="black"/>
                  </a:outerShdw>
                </a:effectLst>
                <a:latin typeface="Arial" charset="0"/>
                <a:ea typeface="Arial" charset="0"/>
                <a:cs typeface="Arial" charset="0"/>
              </a:defRPr>
            </a:lvl1pPr>
          </a:lstStyle>
          <a:p>
            <a:pPr lvl="0"/>
            <a:r>
              <a:rPr lang="en-US" dirty="0"/>
              <a:t>Date – 18 point Arial</a:t>
            </a:r>
          </a:p>
        </p:txBody>
      </p:sp>
      <p:sp>
        <p:nvSpPr>
          <p:cNvPr id="9" name="Text Placeholder 2"/>
          <p:cNvSpPr>
            <a:spLocks noGrp="1"/>
          </p:cNvSpPr>
          <p:nvPr>
            <p:ph type="body" sz="quarter" idx="11" hasCustomPrompt="1"/>
          </p:nvPr>
        </p:nvSpPr>
        <p:spPr>
          <a:xfrm>
            <a:off x="0" y="1"/>
            <a:ext cx="9143999" cy="238835"/>
          </a:xfrm>
          <a:prstGeom prst="rect">
            <a:avLst/>
          </a:prstGeom>
        </p:spPr>
        <p:txBody>
          <a:bodyPr/>
          <a:lstStyle>
            <a:lvl1pPr marL="0" indent="0" algn="ctr">
              <a:buNone/>
              <a:defRPr sz="1100" b="0">
                <a:solidFill>
                  <a:schemeClr val="tx1"/>
                </a:solidFill>
                <a:latin typeface="Arial" panose="020B0604020202020204" pitchFamily="34" charset="0"/>
                <a:cs typeface="Arial" panose="020B0604020202020204" pitchFamily="34" charset="0"/>
              </a:defRPr>
            </a:lvl1pPr>
          </a:lstStyle>
          <a:p>
            <a:pPr lvl="0"/>
            <a:r>
              <a:rPr lang="en-US" dirty="0"/>
              <a:t>This Box Is For Security Markings</a:t>
            </a:r>
          </a:p>
        </p:txBody>
      </p:sp>
      <p:sp>
        <p:nvSpPr>
          <p:cNvPr id="10" name="Text Placeholder 2"/>
          <p:cNvSpPr>
            <a:spLocks noGrp="1"/>
          </p:cNvSpPr>
          <p:nvPr>
            <p:ph type="body" sz="quarter" idx="12" hasCustomPrompt="1"/>
          </p:nvPr>
        </p:nvSpPr>
        <p:spPr>
          <a:xfrm>
            <a:off x="1" y="6619165"/>
            <a:ext cx="9143999" cy="238835"/>
          </a:xfrm>
          <a:prstGeom prst="rect">
            <a:avLst/>
          </a:prstGeom>
        </p:spPr>
        <p:txBody>
          <a:bodyPr/>
          <a:lstStyle>
            <a:lvl1pPr marL="0" indent="0" algn="ctr">
              <a:buNone/>
              <a:defRPr sz="1100" b="0">
                <a:solidFill>
                  <a:schemeClr val="tx1"/>
                </a:solidFill>
                <a:latin typeface="Arial" panose="020B0604020202020204" pitchFamily="34" charset="0"/>
                <a:cs typeface="Arial" panose="020B0604020202020204" pitchFamily="34" charset="0"/>
              </a:defRPr>
            </a:lvl1pPr>
          </a:lstStyle>
          <a:p>
            <a:pPr lvl="0"/>
            <a:r>
              <a:rPr lang="en-US" dirty="0"/>
              <a:t>This Box Is For Security Markings</a:t>
            </a:r>
          </a:p>
        </p:txBody>
      </p:sp>
      <p:sp>
        <p:nvSpPr>
          <p:cNvPr id="11" name="Date Placeholder 3"/>
          <p:cNvSpPr txBox="1">
            <a:spLocks/>
          </p:cNvSpPr>
          <p:nvPr userDrawn="1"/>
        </p:nvSpPr>
        <p:spPr>
          <a:xfrm>
            <a:off x="202096" y="6492875"/>
            <a:ext cx="2667000" cy="365125"/>
          </a:xfrm>
          <a:prstGeom prst="rect">
            <a:avLst/>
          </a:prstGeom>
        </p:spPr>
        <p:txBody>
          <a:bodyPr vert="horz" lIns="91440" tIns="45720" rIns="91440" bIns="45720" rtlCol="0" anchor="ctr"/>
          <a:lstStyle>
            <a:lvl1pPr>
              <a:defRPr sz="900" i="1">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2E008B"/>
                </a:solidFill>
                <a:effectLst/>
                <a:uLnTx/>
                <a:uFillTx/>
                <a:latin typeface="Arial" charset="0"/>
                <a:ea typeface="Arial" charset="0"/>
                <a:cs typeface="Arial" charset="0"/>
              </a:rPr>
              <a:t>© 2018 The Aerospace Corporation</a:t>
            </a:r>
          </a:p>
        </p:txBody>
      </p:sp>
    </p:spTree>
    <p:extLst>
      <p:ext uri="{BB962C8B-B14F-4D97-AF65-F5344CB8AC3E}">
        <p14:creationId xmlns:p14="http://schemas.microsoft.com/office/powerpoint/2010/main" val="1231173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C_Closing_Q&amp;A_Backup">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3771899" y="2595234"/>
            <a:ext cx="4601283" cy="1231642"/>
          </a:xfrm>
          <a:prstGeom prst="rect">
            <a:avLst/>
          </a:prstGeom>
        </p:spPr>
        <p:txBody>
          <a:bodyPr anchor="ctr">
            <a:normAutofit/>
          </a:bodyPr>
          <a:lstStyle>
            <a:lvl1pPr algn="l">
              <a:defRPr sz="4800" b="1" i="1" baseline="0">
                <a:solidFill>
                  <a:schemeClr val="bg1"/>
                </a:solidFill>
                <a:effectLst>
                  <a:outerShdw blurRad="50800" dist="38100" dir="4260000" algn="tl" rotWithShape="0">
                    <a:prstClr val="black"/>
                  </a:outerShdw>
                </a:effectLst>
                <a:latin typeface="Arial"/>
                <a:cs typeface="Arial"/>
              </a:defRPr>
            </a:lvl1pPr>
          </a:lstStyle>
          <a:p>
            <a:r>
              <a:rPr lang="en-US" dirty="0"/>
              <a:t>Closing</a:t>
            </a:r>
            <a:br>
              <a:rPr lang="en-US" dirty="0"/>
            </a:br>
            <a:r>
              <a:rPr lang="en-US" dirty="0"/>
              <a:t>Questions</a:t>
            </a:r>
            <a:br>
              <a:rPr lang="en-US" dirty="0"/>
            </a:br>
            <a:r>
              <a:rPr lang="en-US" dirty="0"/>
              <a:t>Backup</a:t>
            </a:r>
          </a:p>
        </p:txBody>
      </p:sp>
    </p:spTree>
    <p:extLst>
      <p:ext uri="{BB962C8B-B14F-4D97-AF65-F5344CB8AC3E}">
        <p14:creationId xmlns:p14="http://schemas.microsoft.com/office/powerpoint/2010/main" val="2857787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A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599" y="233088"/>
            <a:ext cx="790956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5" name="Content Placeholder 6"/>
          <p:cNvSpPr>
            <a:spLocks noGrp="1"/>
          </p:cNvSpPr>
          <p:nvPr>
            <p:ph sz="quarter" idx="15" hasCustomPrompt="1"/>
          </p:nvPr>
        </p:nvSpPr>
        <p:spPr>
          <a:xfrm>
            <a:off x="250899" y="1203263"/>
            <a:ext cx="8453761" cy="4798717"/>
          </a:xfrm>
          <a:prstGeom prst="rect">
            <a:avLst/>
          </a:prstGeom>
        </p:spPr>
        <p:txBody>
          <a:bodyPr vert="horz"/>
          <a:lstStyle>
            <a:lvl1pPr marL="171450" marR="0" indent="-176213" algn="l" defTabSz="457200" rtl="0" eaLnBrk="1" fontAlgn="auto" latinLnBrk="0" hangingPunct="1">
              <a:lnSpc>
                <a:spcPct val="100000"/>
              </a:lnSpc>
              <a:spcBef>
                <a:spcPct val="20000"/>
              </a:spcBef>
              <a:spcAft>
                <a:spcPts val="0"/>
              </a:spcAft>
              <a:buClrTx/>
              <a:buSzPct val="130000"/>
              <a:buFont typeface="Arial"/>
              <a:buChar char="•"/>
              <a:tabLst/>
              <a:defRPr sz="1800"/>
            </a:lvl1pPr>
            <a:lvl2pPr marL="517525" indent="-227013">
              <a:defRPr sz="1600"/>
            </a:lvl2pPr>
            <a:lvl3pPr marL="800100" indent="-176213">
              <a:buSzPct val="130000"/>
              <a:defRPr sz="1600"/>
            </a:lvl3pPr>
            <a:lvl4pPr marL="1201738" indent="-228600">
              <a:defRPr sz="160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a:p>
            <a:pPr lvl="4"/>
            <a:endParaRPr lang="en-US" dirty="0"/>
          </a:p>
        </p:txBody>
      </p:sp>
    </p:spTree>
    <p:extLst>
      <p:ext uri="{BB962C8B-B14F-4D97-AF65-F5344CB8AC3E}">
        <p14:creationId xmlns:p14="http://schemas.microsoft.com/office/powerpoint/2010/main" val="2850000289"/>
      </p:ext>
    </p:extLst>
  </p:cSld>
  <p:clrMapOvr>
    <a:masterClrMapping/>
  </p:clrMapOvr>
  <p:extLst mod="1">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B_Header_Blan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599" y="233088"/>
            <a:ext cx="790956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Tree>
    <p:extLst>
      <p:ext uri="{BB962C8B-B14F-4D97-AF65-F5344CB8AC3E}">
        <p14:creationId xmlns:p14="http://schemas.microsoft.com/office/powerpoint/2010/main" val="2237815598"/>
      </p:ext>
    </p:extLst>
  </p:cSld>
  <p:clrMapOvr>
    <a:masterClrMapping/>
  </p:clrMapOvr>
  <p:extLst mod="1">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C_Acronym_Box">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599" y="233088"/>
            <a:ext cx="790956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5" name="Content Placeholder 6"/>
          <p:cNvSpPr>
            <a:spLocks noGrp="1"/>
          </p:cNvSpPr>
          <p:nvPr>
            <p:ph sz="quarter" idx="15" hasCustomPrompt="1"/>
          </p:nvPr>
        </p:nvSpPr>
        <p:spPr>
          <a:xfrm>
            <a:off x="250899" y="1203263"/>
            <a:ext cx="8453761" cy="4307521"/>
          </a:xfrm>
          <a:prstGeom prst="rect">
            <a:avLst/>
          </a:prstGeom>
        </p:spPr>
        <p:txBody>
          <a:bodyPr vert="horz"/>
          <a:lstStyle>
            <a:lvl1pPr marL="171450" marR="0" indent="-176213" algn="l" defTabSz="457200" rtl="0" eaLnBrk="1" fontAlgn="auto" latinLnBrk="0" hangingPunct="1">
              <a:lnSpc>
                <a:spcPct val="100000"/>
              </a:lnSpc>
              <a:spcBef>
                <a:spcPct val="20000"/>
              </a:spcBef>
              <a:spcAft>
                <a:spcPts val="0"/>
              </a:spcAft>
              <a:buClrTx/>
              <a:buSzPct val="130000"/>
              <a:buFont typeface="Arial"/>
              <a:buChar char="•"/>
              <a:tabLst/>
              <a:defRPr sz="1800"/>
            </a:lvl1pPr>
            <a:lvl2pPr marL="517525" indent="-227013">
              <a:defRPr sz="1600"/>
            </a:lvl2pPr>
            <a:lvl3pPr marL="800100" indent="-176213">
              <a:buSzPct val="130000"/>
              <a:defRPr sz="1600"/>
            </a:lvl3pPr>
            <a:lvl4pPr marL="1201738" indent="-228600">
              <a:defRPr sz="160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a:lvl5pPr>
          </a:lstStyle>
          <a:p>
            <a:pPr marL="171450" marR="0" lvl="0" indent="-176213" algn="l" defTabSz="457200" rtl="0" eaLnBrk="1" fontAlgn="auto" latinLnBrk="0" hangingPunct="1">
              <a:lnSpc>
                <a:spcPct val="100000"/>
              </a:lnSpc>
              <a:spcBef>
                <a:spcPct val="20000"/>
              </a:spcBef>
              <a:spcAft>
                <a:spcPts val="0"/>
              </a:spcAft>
              <a:buClrTx/>
              <a:buSzPct val="130000"/>
              <a:buFont typeface="Arial"/>
              <a:buChar char="•"/>
              <a:tabLst/>
              <a:defRPr/>
            </a:pPr>
            <a:r>
              <a:rPr lang="en-US" dirty="0"/>
              <a:t>This is a multipurpose box—use for text, tables, charts or video</a:t>
            </a:r>
          </a:p>
        </p:txBody>
      </p:sp>
      <p:sp>
        <p:nvSpPr>
          <p:cNvPr id="6" name="Text Placeholder 3"/>
          <p:cNvSpPr>
            <a:spLocks noGrp="1"/>
          </p:cNvSpPr>
          <p:nvPr>
            <p:ph type="body" sz="quarter" idx="18" hasCustomPrompt="1"/>
          </p:nvPr>
        </p:nvSpPr>
        <p:spPr>
          <a:xfrm>
            <a:off x="228598" y="5653377"/>
            <a:ext cx="8453762" cy="470841"/>
          </a:xfrm>
          <a:prstGeom prst="rect">
            <a:avLst/>
          </a:prstGeom>
        </p:spPr>
        <p:txBody>
          <a:bodyPr vert="horz" numCol="4"/>
          <a:lstStyle>
            <a:lvl1pPr marL="0" marR="0" indent="0" algn="l" defTabSz="457200" rtl="0" eaLnBrk="1" fontAlgn="auto" latinLnBrk="0" hangingPunct="1">
              <a:lnSpc>
                <a:spcPts val="1100"/>
              </a:lnSpc>
              <a:spcBef>
                <a:spcPts val="0"/>
              </a:spcBef>
              <a:spcAft>
                <a:spcPts val="0"/>
              </a:spcAft>
              <a:buClrTx/>
              <a:buSzTx/>
              <a:buFont typeface="Arial"/>
              <a:buNone/>
              <a:tabLst>
                <a:tab pos="1825625" algn="l"/>
                <a:tab pos="3659188" algn="l"/>
                <a:tab pos="5484813" algn="l"/>
              </a:tabLst>
              <a:defRPr sz="800" b="1" i="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ACR1 = Acronym 1</a:t>
            </a:r>
            <a:br>
              <a:rPr lang="en-US" dirty="0"/>
            </a:br>
            <a:r>
              <a:rPr lang="en-US" dirty="0"/>
              <a:t>ACR2 = Acronym 2</a:t>
            </a:r>
            <a:br>
              <a:rPr lang="en-US" dirty="0"/>
            </a:br>
            <a:r>
              <a:rPr lang="en-US" dirty="0"/>
              <a:t>ACR3 = Acronym 3</a:t>
            </a:r>
            <a:br>
              <a:rPr lang="en-US" dirty="0"/>
            </a:br>
            <a:r>
              <a:rPr lang="en-US" dirty="0"/>
              <a:t>ACR4 = Acronym 4</a:t>
            </a:r>
            <a:br>
              <a:rPr lang="en-US" dirty="0"/>
            </a:br>
            <a:r>
              <a:rPr lang="en-US" dirty="0"/>
              <a:t>ACR5 = Acronym 5</a:t>
            </a:r>
            <a:br>
              <a:rPr lang="en-US" dirty="0"/>
            </a:br>
            <a:r>
              <a:rPr lang="en-US" dirty="0"/>
              <a:t>ACR6 = Acronym 6</a:t>
            </a:r>
            <a:br>
              <a:rPr lang="en-US" dirty="0"/>
            </a:br>
            <a:r>
              <a:rPr lang="en-US" dirty="0"/>
              <a:t>ACR7 = Acronym 7</a:t>
            </a:r>
            <a:br>
              <a:rPr lang="en-US" dirty="0"/>
            </a:br>
            <a:r>
              <a:rPr lang="en-US" dirty="0"/>
              <a:t>ACR8 = Acronym 8</a:t>
            </a:r>
          </a:p>
        </p:txBody>
      </p:sp>
    </p:spTree>
    <p:extLst>
      <p:ext uri="{BB962C8B-B14F-4D97-AF65-F5344CB8AC3E}">
        <p14:creationId xmlns:p14="http://schemas.microsoft.com/office/powerpoint/2010/main" val="3244001100"/>
      </p:ext>
    </p:extLst>
  </p:cSld>
  <p:clrMapOvr>
    <a:masterClrMapping/>
  </p:clrMapOvr>
  <p:extLst mod="1">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D_Lef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599" y="233088"/>
            <a:ext cx="790956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7" name="Content Placeholder 6"/>
          <p:cNvSpPr>
            <a:spLocks noGrp="1"/>
          </p:cNvSpPr>
          <p:nvPr>
            <p:ph sz="quarter" idx="15" hasCustomPrompt="1"/>
          </p:nvPr>
        </p:nvSpPr>
        <p:spPr>
          <a:xfrm>
            <a:off x="228596" y="1225565"/>
            <a:ext cx="4286253" cy="4798717"/>
          </a:xfrm>
          <a:prstGeom prst="rect">
            <a:avLst/>
          </a:prstGeom>
        </p:spPr>
        <p:txBody>
          <a:bodyPr vert="horz"/>
          <a:lstStyle>
            <a:lvl1pPr marL="169863" indent="-169863">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9" name="Picture Placeholder 2"/>
          <p:cNvSpPr>
            <a:spLocks noGrp="1"/>
          </p:cNvSpPr>
          <p:nvPr>
            <p:ph type="pic" sz="quarter" idx="18" hasCustomPrompt="1"/>
          </p:nvPr>
        </p:nvSpPr>
        <p:spPr>
          <a:xfrm>
            <a:off x="4572000" y="1207637"/>
            <a:ext cx="4110359" cy="4798998"/>
          </a:xfrm>
          <a:prstGeom prst="rect">
            <a:avLst/>
          </a:prstGeom>
        </p:spPr>
        <p:txBody>
          <a:bodyPr/>
          <a:lstStyle>
            <a:lvl1pPr marL="0" indent="0">
              <a:buFontTx/>
              <a:buNone/>
              <a:defRPr sz="1800"/>
            </a:lvl1pPr>
          </a:lstStyle>
          <a:p>
            <a:r>
              <a:rPr lang="en-US" dirty="0"/>
              <a:t>Click Icon to Add Picture</a:t>
            </a:r>
          </a:p>
        </p:txBody>
      </p:sp>
    </p:spTree>
    <p:extLst>
      <p:ext uri="{BB962C8B-B14F-4D97-AF65-F5344CB8AC3E}">
        <p14:creationId xmlns:p14="http://schemas.microsoft.com/office/powerpoint/2010/main" val="1666821819"/>
      </p:ext>
    </p:extLst>
  </p:cSld>
  <p:clrMapOvr>
    <a:masterClrMapping/>
  </p:clrMapOvr>
  <p:extLst mod="1">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C_Acronym_Box">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599" y="233088"/>
            <a:ext cx="790956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5" name="Content Placeholder 6"/>
          <p:cNvSpPr>
            <a:spLocks noGrp="1"/>
          </p:cNvSpPr>
          <p:nvPr>
            <p:ph sz="quarter" idx="15" hasCustomPrompt="1"/>
          </p:nvPr>
        </p:nvSpPr>
        <p:spPr>
          <a:xfrm>
            <a:off x="250899" y="1203263"/>
            <a:ext cx="8453761" cy="4307521"/>
          </a:xfrm>
          <a:prstGeom prst="rect">
            <a:avLst/>
          </a:prstGeom>
        </p:spPr>
        <p:txBody>
          <a:bodyPr vert="horz"/>
          <a:lstStyle>
            <a:lvl1pPr marL="171450" marR="0" indent="-176213" algn="l" defTabSz="457200" rtl="0" eaLnBrk="1" fontAlgn="auto" latinLnBrk="0" hangingPunct="1">
              <a:lnSpc>
                <a:spcPct val="100000"/>
              </a:lnSpc>
              <a:spcBef>
                <a:spcPct val="20000"/>
              </a:spcBef>
              <a:spcAft>
                <a:spcPts val="0"/>
              </a:spcAft>
              <a:buClrTx/>
              <a:buSzPct val="130000"/>
              <a:buFont typeface="Arial"/>
              <a:buChar char="•"/>
              <a:tabLst/>
              <a:defRPr sz="1800"/>
            </a:lvl1pPr>
            <a:lvl2pPr marL="517525" indent="-227013">
              <a:defRPr sz="1600"/>
            </a:lvl2pPr>
            <a:lvl3pPr marL="800100" indent="-176213">
              <a:buSzPct val="130000"/>
              <a:defRPr sz="1600"/>
            </a:lvl3pPr>
            <a:lvl4pPr marL="1201738" indent="-228600">
              <a:defRPr sz="160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a:lvl5pPr>
          </a:lstStyle>
          <a:p>
            <a:pPr marL="171450" marR="0" lvl="0" indent="-176213" algn="l" defTabSz="457200" rtl="0" eaLnBrk="1" fontAlgn="auto" latinLnBrk="0" hangingPunct="1">
              <a:lnSpc>
                <a:spcPct val="100000"/>
              </a:lnSpc>
              <a:spcBef>
                <a:spcPct val="20000"/>
              </a:spcBef>
              <a:spcAft>
                <a:spcPts val="0"/>
              </a:spcAft>
              <a:buClrTx/>
              <a:buSzPct val="130000"/>
              <a:buFont typeface="Arial"/>
              <a:buChar char="•"/>
              <a:tabLst/>
              <a:defRPr/>
            </a:pPr>
            <a:r>
              <a:rPr lang="en-US" dirty="0"/>
              <a:t>This is a multipurpose box—use for text, tables, charts or video</a:t>
            </a:r>
          </a:p>
        </p:txBody>
      </p:sp>
      <p:sp>
        <p:nvSpPr>
          <p:cNvPr id="6" name="Text Placeholder 3"/>
          <p:cNvSpPr>
            <a:spLocks noGrp="1"/>
          </p:cNvSpPr>
          <p:nvPr>
            <p:ph type="body" sz="quarter" idx="18" hasCustomPrompt="1"/>
          </p:nvPr>
        </p:nvSpPr>
        <p:spPr>
          <a:xfrm>
            <a:off x="228598" y="5653377"/>
            <a:ext cx="8453762" cy="470841"/>
          </a:xfrm>
          <a:prstGeom prst="rect">
            <a:avLst/>
          </a:prstGeom>
        </p:spPr>
        <p:txBody>
          <a:bodyPr vert="horz" numCol="4"/>
          <a:lstStyle>
            <a:lvl1pPr marL="0" marR="0" indent="0" algn="l" defTabSz="457200" rtl="0" eaLnBrk="1" fontAlgn="auto" latinLnBrk="0" hangingPunct="1">
              <a:lnSpc>
                <a:spcPts val="1100"/>
              </a:lnSpc>
              <a:spcBef>
                <a:spcPts val="0"/>
              </a:spcBef>
              <a:spcAft>
                <a:spcPts val="0"/>
              </a:spcAft>
              <a:buClrTx/>
              <a:buSzTx/>
              <a:buFont typeface="Arial"/>
              <a:buNone/>
              <a:tabLst>
                <a:tab pos="1825625" algn="l"/>
                <a:tab pos="3659188" algn="l"/>
                <a:tab pos="5484813" algn="l"/>
              </a:tabLst>
              <a:defRPr sz="800" b="1" i="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ACR1 = Acronym 1</a:t>
            </a:r>
            <a:br>
              <a:rPr lang="en-US" dirty="0"/>
            </a:br>
            <a:r>
              <a:rPr lang="en-US" dirty="0"/>
              <a:t>ACR2 = Acronym 2</a:t>
            </a:r>
            <a:br>
              <a:rPr lang="en-US" dirty="0"/>
            </a:br>
            <a:r>
              <a:rPr lang="en-US" dirty="0"/>
              <a:t>ACR3 = Acronym 3</a:t>
            </a:r>
            <a:br>
              <a:rPr lang="en-US" dirty="0"/>
            </a:br>
            <a:r>
              <a:rPr lang="en-US" dirty="0"/>
              <a:t>ACR4 = Acronym 4</a:t>
            </a:r>
            <a:br>
              <a:rPr lang="en-US" dirty="0"/>
            </a:br>
            <a:r>
              <a:rPr lang="en-US" dirty="0"/>
              <a:t>ACR5 = Acronym 5</a:t>
            </a:r>
            <a:br>
              <a:rPr lang="en-US" dirty="0"/>
            </a:br>
            <a:r>
              <a:rPr lang="en-US" dirty="0"/>
              <a:t>ACR6 = Acronym 6</a:t>
            </a:r>
            <a:br>
              <a:rPr lang="en-US" dirty="0"/>
            </a:br>
            <a:r>
              <a:rPr lang="en-US" dirty="0"/>
              <a:t>ACR7 = Acronym 7</a:t>
            </a:r>
            <a:br>
              <a:rPr lang="en-US" dirty="0"/>
            </a:br>
            <a:r>
              <a:rPr lang="en-US" dirty="0"/>
              <a:t>ACR8 = Acronym 8</a:t>
            </a:r>
          </a:p>
        </p:txBody>
      </p:sp>
    </p:spTree>
    <p:extLst/>
  </p:cSld>
  <p:clrMapOvr>
    <a:masterClrMapping/>
  </p:clrMapOvr>
  <p:extLst mod="1">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E_Righ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599" y="233088"/>
            <a:ext cx="790956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10" name="Content Placeholder 6"/>
          <p:cNvSpPr>
            <a:spLocks noGrp="1"/>
          </p:cNvSpPr>
          <p:nvPr>
            <p:ph sz="quarter" idx="15" hasCustomPrompt="1"/>
          </p:nvPr>
        </p:nvSpPr>
        <p:spPr>
          <a:xfrm>
            <a:off x="4474673" y="1225565"/>
            <a:ext cx="4310098" cy="4798717"/>
          </a:xfrm>
          <a:prstGeom prst="rect">
            <a:avLst/>
          </a:prstGeom>
        </p:spPr>
        <p:txBody>
          <a:bodyPr vert="horz"/>
          <a:lstStyle>
            <a:lvl1pPr marL="169863" indent="-169863">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12" name="Picture Placeholder 2"/>
          <p:cNvSpPr>
            <a:spLocks noGrp="1"/>
          </p:cNvSpPr>
          <p:nvPr>
            <p:ph type="pic" sz="quarter" idx="18" hasCustomPrompt="1"/>
          </p:nvPr>
        </p:nvSpPr>
        <p:spPr>
          <a:xfrm>
            <a:off x="228598" y="1225424"/>
            <a:ext cx="4110359" cy="4798998"/>
          </a:xfrm>
          <a:prstGeom prst="rect">
            <a:avLst/>
          </a:prstGeom>
        </p:spPr>
        <p:txBody>
          <a:bodyPr/>
          <a:lstStyle>
            <a:lvl1pPr marL="0" indent="0">
              <a:buFontTx/>
              <a:buNone/>
              <a:defRPr sz="1800"/>
            </a:lvl1pPr>
          </a:lstStyle>
          <a:p>
            <a:r>
              <a:rPr lang="en-US" dirty="0"/>
              <a:t>Click Icon to Add Picture</a:t>
            </a:r>
          </a:p>
        </p:txBody>
      </p:sp>
    </p:spTree>
    <p:extLst>
      <p:ext uri="{BB962C8B-B14F-4D97-AF65-F5344CB8AC3E}">
        <p14:creationId xmlns:p14="http://schemas.microsoft.com/office/powerpoint/2010/main" val="3185649547"/>
      </p:ext>
    </p:extLst>
  </p:cSld>
  <p:clrMapOvr>
    <a:masterClrMapping/>
  </p:clrMapOvr>
  <p:extLst mod="1">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F_Quad_Char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599" y="233088"/>
            <a:ext cx="790956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cxnSp>
        <p:nvCxnSpPr>
          <p:cNvPr id="13" name="Straight Connector 12"/>
          <p:cNvCxnSpPr/>
          <p:nvPr/>
        </p:nvCxnSpPr>
        <p:spPr>
          <a:xfrm flipH="1">
            <a:off x="4576833" y="1205815"/>
            <a:ext cx="191" cy="4893307"/>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28598" y="3641651"/>
            <a:ext cx="8623093" cy="6396"/>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 Placeholder 17"/>
          <p:cNvSpPr>
            <a:spLocks noGrp="1"/>
          </p:cNvSpPr>
          <p:nvPr>
            <p:ph type="body" sz="quarter" idx="15"/>
          </p:nvPr>
        </p:nvSpPr>
        <p:spPr>
          <a:xfrm>
            <a:off x="228598" y="1205815"/>
            <a:ext cx="4268451" cy="2366552"/>
          </a:xfrm>
          <a:prstGeom prst="rect">
            <a:avLst/>
          </a:prstGeom>
        </p:spPr>
        <p:txBody>
          <a:bodyPr vert="horz"/>
          <a:lstStyle>
            <a:lvl1pPr marL="120650" indent="-104775">
              <a:tabLst/>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ext Placeholder 17"/>
          <p:cNvSpPr>
            <a:spLocks noGrp="1"/>
          </p:cNvSpPr>
          <p:nvPr>
            <p:ph type="body" sz="quarter" idx="18"/>
          </p:nvPr>
        </p:nvSpPr>
        <p:spPr>
          <a:xfrm>
            <a:off x="4656808" y="1205815"/>
            <a:ext cx="4194883" cy="2366552"/>
          </a:xfrm>
          <a:prstGeom prst="rect">
            <a:avLst/>
          </a:prstGeom>
        </p:spPr>
        <p:txBody>
          <a:bodyPr vert="horz"/>
          <a:lstStyle>
            <a:lvl1pPr marL="120650" indent="-104775">
              <a:tabLst/>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7" name="Text Placeholder 17"/>
          <p:cNvSpPr>
            <a:spLocks noGrp="1"/>
          </p:cNvSpPr>
          <p:nvPr>
            <p:ph type="body" sz="quarter" idx="19"/>
          </p:nvPr>
        </p:nvSpPr>
        <p:spPr>
          <a:xfrm>
            <a:off x="228598" y="3693646"/>
            <a:ext cx="4268451" cy="2404751"/>
          </a:xfrm>
          <a:prstGeom prst="rect">
            <a:avLst/>
          </a:prstGeom>
        </p:spPr>
        <p:txBody>
          <a:bodyPr vert="horz"/>
          <a:lstStyle>
            <a:lvl1pPr marL="112713" indent="-112713">
              <a:tabLst/>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8" name="Text Placeholder 17"/>
          <p:cNvSpPr>
            <a:spLocks noGrp="1"/>
          </p:cNvSpPr>
          <p:nvPr>
            <p:ph type="body" sz="quarter" idx="20"/>
          </p:nvPr>
        </p:nvSpPr>
        <p:spPr>
          <a:xfrm>
            <a:off x="4656808" y="3693646"/>
            <a:ext cx="4194883" cy="2404751"/>
          </a:xfrm>
          <a:prstGeom prst="rect">
            <a:avLst/>
          </a:prstGeom>
        </p:spPr>
        <p:txBody>
          <a:bodyPr vert="horz"/>
          <a:lstStyle>
            <a:lvl1pPr marL="112713" indent="-112713">
              <a:tabLst/>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55353760"/>
      </p:ext>
    </p:extLst>
  </p:cSld>
  <p:clrMapOvr>
    <a:masterClrMapping/>
  </p:clrMapOvr>
  <p:extLst mod="1">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G_Compare_Contrast">
    <p:spTree>
      <p:nvGrpSpPr>
        <p:cNvPr id="1" name=""/>
        <p:cNvGrpSpPr/>
        <p:nvPr/>
      </p:nvGrpSpPr>
      <p:grpSpPr>
        <a:xfrm>
          <a:off x="0" y="0"/>
          <a:ext cx="0" cy="0"/>
          <a:chOff x="0" y="0"/>
          <a:chExt cx="0" cy="0"/>
        </a:xfrm>
      </p:grpSpPr>
      <p:cxnSp>
        <p:nvCxnSpPr>
          <p:cNvPr id="8" name="Straight Connector 7"/>
          <p:cNvCxnSpPr/>
          <p:nvPr/>
        </p:nvCxnSpPr>
        <p:spPr>
          <a:xfrm>
            <a:off x="4579756" y="3744346"/>
            <a:ext cx="0" cy="2345875"/>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 Placeholder 17"/>
          <p:cNvSpPr>
            <a:spLocks noGrp="1"/>
          </p:cNvSpPr>
          <p:nvPr>
            <p:ph type="body" sz="quarter" idx="15"/>
          </p:nvPr>
        </p:nvSpPr>
        <p:spPr>
          <a:xfrm>
            <a:off x="228599" y="1197639"/>
            <a:ext cx="8608104" cy="2366552"/>
          </a:xfrm>
          <a:prstGeom prst="rect">
            <a:avLst/>
          </a:prstGeom>
        </p:spPr>
        <p:txBody>
          <a:bodyPr vert="horz"/>
          <a:lstStyle>
            <a:lvl1pPr marL="120650" indent="-109538">
              <a:tabLst/>
              <a:defRPr sz="1600"/>
            </a:lvl1pPr>
            <a:lvl2pPr marL="339725" indent="-169863">
              <a:defRPr sz="1600"/>
            </a:lvl2pPr>
            <a:lvl3pPr marL="565150" indent="-112713">
              <a:defRPr sz="1600"/>
            </a:lvl3pPr>
            <a:lvl4pPr marL="862013" indent="-169863">
              <a:defRPr sz="1600"/>
            </a:lvl4pPr>
            <a:lvl5pPr>
              <a:defRPr sz="1600"/>
            </a:lvl5pPr>
          </a:lstStyle>
          <a:p>
            <a:pPr lvl="0"/>
            <a:r>
              <a:rPr lang="en-US"/>
              <a:t>Edit Master text styles</a:t>
            </a:r>
          </a:p>
        </p:txBody>
      </p:sp>
      <p:sp>
        <p:nvSpPr>
          <p:cNvPr id="11" name="Text Placeholder 17"/>
          <p:cNvSpPr>
            <a:spLocks noGrp="1"/>
          </p:cNvSpPr>
          <p:nvPr>
            <p:ph type="body" sz="quarter" idx="19"/>
          </p:nvPr>
        </p:nvSpPr>
        <p:spPr>
          <a:xfrm>
            <a:off x="228598" y="3685470"/>
            <a:ext cx="4211819" cy="2404751"/>
          </a:xfrm>
          <a:prstGeom prst="rect">
            <a:avLst/>
          </a:prstGeom>
        </p:spPr>
        <p:txBody>
          <a:bodyPr vert="horz"/>
          <a:lstStyle>
            <a:lvl1pPr marL="120650" indent="-120650">
              <a:tabLst/>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7"/>
          <p:cNvSpPr>
            <a:spLocks noGrp="1"/>
          </p:cNvSpPr>
          <p:nvPr>
            <p:ph type="body" sz="quarter" idx="20"/>
          </p:nvPr>
        </p:nvSpPr>
        <p:spPr>
          <a:xfrm>
            <a:off x="4719095" y="3685470"/>
            <a:ext cx="4117607" cy="2404751"/>
          </a:xfrm>
          <a:prstGeom prst="rect">
            <a:avLst/>
          </a:prstGeom>
        </p:spPr>
        <p:txBody>
          <a:bodyPr vert="horz"/>
          <a:lstStyle>
            <a:lvl1pPr marL="120650" indent="-120650">
              <a:tabLst/>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itle 1"/>
          <p:cNvSpPr>
            <a:spLocks noGrp="1"/>
          </p:cNvSpPr>
          <p:nvPr>
            <p:ph type="title" hasCustomPrompt="1"/>
          </p:nvPr>
        </p:nvSpPr>
        <p:spPr>
          <a:xfrm>
            <a:off x="228599" y="233088"/>
            <a:ext cx="777614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5"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8" name="Text Placeholder 10"/>
          <p:cNvSpPr>
            <a:spLocks noGrp="1"/>
          </p:cNvSpPr>
          <p:nvPr>
            <p:ph type="body" sz="quarter" idx="17"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Tree>
    <p:extLst>
      <p:ext uri="{BB962C8B-B14F-4D97-AF65-F5344CB8AC3E}">
        <p14:creationId xmlns:p14="http://schemas.microsoft.com/office/powerpoint/2010/main" val="1330267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H_Risk Format_Corner Image">
    <p:spTree>
      <p:nvGrpSpPr>
        <p:cNvPr id="1" name=""/>
        <p:cNvGrpSpPr/>
        <p:nvPr/>
      </p:nvGrpSpPr>
      <p:grpSpPr>
        <a:xfrm>
          <a:off x="0" y="0"/>
          <a:ext cx="0" cy="0"/>
          <a:chOff x="0" y="0"/>
          <a:chExt cx="0" cy="0"/>
        </a:xfrm>
      </p:grpSpPr>
      <p:pic>
        <p:nvPicPr>
          <p:cNvPr id="8" name="Picture 7" descr="CCEO Risk Format_P8sample_crosshatch.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73300" y="814685"/>
            <a:ext cx="2234525" cy="1867301"/>
          </a:xfrm>
          <a:prstGeom prst="rect">
            <a:avLst/>
          </a:prstGeom>
        </p:spPr>
      </p:pic>
      <p:sp>
        <p:nvSpPr>
          <p:cNvPr id="11" name="Content Placeholder 6"/>
          <p:cNvSpPr>
            <a:spLocks noGrp="1"/>
          </p:cNvSpPr>
          <p:nvPr>
            <p:ph sz="quarter" idx="17"/>
          </p:nvPr>
        </p:nvSpPr>
        <p:spPr>
          <a:xfrm>
            <a:off x="228598" y="1233557"/>
            <a:ext cx="5735473" cy="4794684"/>
          </a:xfrm>
          <a:prstGeom prst="rect">
            <a:avLst/>
          </a:prstGeom>
        </p:spPr>
        <p:txBody>
          <a:bodyPr vert="horz"/>
          <a:lstStyle>
            <a:lvl1pPr marL="180975" indent="-169863">
              <a:buSzPct val="130000"/>
              <a:tabLst/>
              <a:defRPr sz="1600"/>
            </a:lvl1pPr>
            <a:lvl2pPr marL="517525" indent="-227013">
              <a:defRPr sz="1400"/>
            </a:lvl2pPr>
            <a:lvl3pPr marL="800100" indent="-176213">
              <a:buSzPct val="125000"/>
              <a:defRPr sz="1400"/>
            </a:lvl3pPr>
            <a:lvl4pPr marL="1201738" indent="-228600">
              <a:defRPr sz="1400"/>
            </a:lvl4pPr>
            <a:lvl5pPr marL="1430338" indent="-176213">
              <a:buFont typeface="Arial"/>
              <a:buChar char="•"/>
              <a:defRPr sz="1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p:cNvSpPr>
            <a:spLocks noGrp="1"/>
          </p:cNvSpPr>
          <p:nvPr>
            <p:ph type="title" hasCustomPrompt="1"/>
          </p:nvPr>
        </p:nvSpPr>
        <p:spPr>
          <a:xfrm>
            <a:off x="228599" y="233088"/>
            <a:ext cx="777614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2"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3" name="Text Placeholder 10"/>
          <p:cNvSpPr>
            <a:spLocks noGrp="1"/>
          </p:cNvSpPr>
          <p:nvPr>
            <p:ph type="body" sz="quarter" idx="18"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Tree>
    <p:extLst>
      <p:ext uri="{BB962C8B-B14F-4D97-AF65-F5344CB8AC3E}">
        <p14:creationId xmlns:p14="http://schemas.microsoft.com/office/powerpoint/2010/main" val="28517176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I_Risk Format_Large Image">
    <p:spTree>
      <p:nvGrpSpPr>
        <p:cNvPr id="1" name=""/>
        <p:cNvGrpSpPr/>
        <p:nvPr/>
      </p:nvGrpSpPr>
      <p:grpSpPr>
        <a:xfrm>
          <a:off x="0" y="0"/>
          <a:ext cx="0" cy="0"/>
          <a:chOff x="0" y="0"/>
          <a:chExt cx="0" cy="0"/>
        </a:xfrm>
      </p:grpSpPr>
      <p:sp>
        <p:nvSpPr>
          <p:cNvPr id="8" name="Content Placeholder 6"/>
          <p:cNvSpPr>
            <a:spLocks noGrp="1"/>
          </p:cNvSpPr>
          <p:nvPr>
            <p:ph sz="quarter" idx="17" hasCustomPrompt="1"/>
          </p:nvPr>
        </p:nvSpPr>
        <p:spPr>
          <a:xfrm>
            <a:off x="228598" y="1134320"/>
            <a:ext cx="3715605" cy="4861367"/>
          </a:xfrm>
          <a:prstGeom prst="rect">
            <a:avLst/>
          </a:prstGeom>
        </p:spPr>
        <p:txBody>
          <a:bodyPr vert="horz"/>
          <a:lstStyle>
            <a:lvl1pPr marL="180975" indent="-180975">
              <a:buSzPct val="130000"/>
              <a:tabLst/>
              <a:defRPr sz="1600"/>
            </a:lvl1pPr>
            <a:lvl2pPr marL="517525" indent="-227013">
              <a:defRPr sz="1400"/>
            </a:lvl2pPr>
            <a:lvl3pPr marL="800100" indent="-176213">
              <a:buSzPct val="125000"/>
              <a:defRPr sz="1400"/>
            </a:lvl3pPr>
            <a:lvl4pPr marL="1201738" indent="-228600">
              <a:defRPr sz="1400"/>
            </a:lvl4pPr>
            <a:lvl5pPr marL="1430338" indent="-176213">
              <a:buFont typeface="Arial"/>
              <a:buChar char="•"/>
              <a:defRPr sz="1400" baseline="0"/>
            </a:lvl5pPr>
          </a:lstStyle>
          <a:p>
            <a:r>
              <a:rPr lang="en-US" dirty="0"/>
              <a:t>Bullet 1 level – Bullet 130% size text – Black, 16 point Arial</a:t>
            </a:r>
          </a:p>
          <a:p>
            <a:pPr lvl="1"/>
            <a:r>
              <a:rPr lang="en-US" dirty="0"/>
              <a:t>Bullet 2 level – 14 point Arial Italic</a:t>
            </a:r>
          </a:p>
          <a:p>
            <a:pPr lvl="2"/>
            <a:r>
              <a:rPr lang="en-US" dirty="0"/>
              <a:t>Bullet 3 level – Bullet 125% size text – 14 point Arial</a:t>
            </a:r>
          </a:p>
          <a:p>
            <a:pPr lvl="3"/>
            <a:r>
              <a:rPr lang="en-US" dirty="0"/>
              <a:t>Bullet 4 level – 14 point Arial Italic</a:t>
            </a:r>
          </a:p>
          <a:p>
            <a:pPr lvl="4"/>
            <a:r>
              <a:rPr lang="en-US" dirty="0"/>
              <a:t>Bullet 5 level – Bullet 100% size text – 14 point Arial</a:t>
            </a:r>
          </a:p>
        </p:txBody>
      </p:sp>
      <p:pic>
        <p:nvPicPr>
          <p:cNvPr id="9" name="Picture 8" descr="CCEO Risk Format_P8sample_crosshatch.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59153" y="1134531"/>
            <a:ext cx="4623206" cy="4564685"/>
          </a:xfrm>
          <a:prstGeom prst="rect">
            <a:avLst/>
          </a:prstGeom>
        </p:spPr>
      </p:pic>
      <p:grpSp>
        <p:nvGrpSpPr>
          <p:cNvPr id="2" name="Group 1"/>
          <p:cNvGrpSpPr/>
          <p:nvPr/>
        </p:nvGrpSpPr>
        <p:grpSpPr>
          <a:xfrm>
            <a:off x="4059153" y="5777498"/>
            <a:ext cx="4609023" cy="350523"/>
            <a:chOff x="4333069" y="5714104"/>
            <a:chExt cx="4609023" cy="350523"/>
          </a:xfrm>
        </p:grpSpPr>
        <p:sp>
          <p:nvSpPr>
            <p:cNvPr id="11" name="Rectangle 10"/>
            <p:cNvSpPr/>
            <p:nvPr/>
          </p:nvSpPr>
          <p:spPr>
            <a:xfrm>
              <a:off x="4333069" y="5748518"/>
              <a:ext cx="228600" cy="152400"/>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987786" y="5748724"/>
              <a:ext cx="228600" cy="152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544208" y="5714104"/>
              <a:ext cx="4397884" cy="350523"/>
            </a:xfrm>
            <a:prstGeom prst="rect">
              <a:avLst/>
            </a:prstGeom>
            <a:noFill/>
          </p:spPr>
          <p:txBody>
            <a:bodyPr wrap="square" rtlCol="0">
              <a:spAutoFit/>
            </a:bodyPr>
            <a:lstStyle/>
            <a:p>
              <a:pPr>
                <a:lnSpc>
                  <a:spcPts val="1000"/>
                </a:lnSpc>
                <a:tabLst>
                  <a:tab pos="2630488" algn="l"/>
                </a:tabLst>
              </a:pPr>
              <a:r>
                <a:rPr lang="en-US" sz="900" dirty="0"/>
                <a:t>Current risk assessment with uncertainty	Expected risk assessment with	proposed mitigation</a:t>
              </a:r>
            </a:p>
          </p:txBody>
        </p:sp>
      </p:grpSp>
      <p:sp>
        <p:nvSpPr>
          <p:cNvPr id="18" name="Title 1"/>
          <p:cNvSpPr>
            <a:spLocks noGrp="1"/>
          </p:cNvSpPr>
          <p:nvPr>
            <p:ph type="title" hasCustomPrompt="1"/>
          </p:nvPr>
        </p:nvSpPr>
        <p:spPr>
          <a:xfrm>
            <a:off x="228599" y="233088"/>
            <a:ext cx="777614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6"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20" name="Text Placeholder 10"/>
          <p:cNvSpPr>
            <a:spLocks noGrp="1"/>
          </p:cNvSpPr>
          <p:nvPr>
            <p:ph type="body" sz="quarter" idx="18"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Tree>
    <p:extLst>
      <p:ext uri="{BB962C8B-B14F-4D97-AF65-F5344CB8AC3E}">
        <p14:creationId xmlns:p14="http://schemas.microsoft.com/office/powerpoint/2010/main" val="1318746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J_Contact Information ">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599" y="233088"/>
            <a:ext cx="790956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28601" y="6113241"/>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5" name="Content Placeholder 6"/>
          <p:cNvSpPr>
            <a:spLocks noGrp="1"/>
          </p:cNvSpPr>
          <p:nvPr>
            <p:ph sz="quarter" idx="15" hasCustomPrompt="1"/>
          </p:nvPr>
        </p:nvSpPr>
        <p:spPr>
          <a:xfrm>
            <a:off x="250899" y="1203263"/>
            <a:ext cx="8453761" cy="4798717"/>
          </a:xfrm>
          <a:prstGeom prst="rect">
            <a:avLst/>
          </a:prstGeom>
        </p:spPr>
        <p:txBody>
          <a:bodyPr vert="horz"/>
          <a:lstStyle>
            <a:lvl1pPr marL="171450" marR="0" indent="-176213" algn="l" defTabSz="457200" rtl="0" eaLnBrk="1" fontAlgn="auto" latinLnBrk="0" hangingPunct="1">
              <a:lnSpc>
                <a:spcPct val="100000"/>
              </a:lnSpc>
              <a:spcBef>
                <a:spcPct val="20000"/>
              </a:spcBef>
              <a:spcAft>
                <a:spcPts val="0"/>
              </a:spcAft>
              <a:buClrTx/>
              <a:buSzPct val="130000"/>
              <a:buFont typeface="Arial"/>
              <a:buChar char="•"/>
              <a:tabLst/>
              <a:defRPr sz="1800"/>
            </a:lvl1pPr>
            <a:lvl2pPr marL="517525" indent="-227013">
              <a:defRPr sz="1600"/>
            </a:lvl2pPr>
            <a:lvl3pPr marL="800100" indent="-176213">
              <a:buSzPct val="130000"/>
              <a:defRPr sz="1600"/>
            </a:lvl3pPr>
            <a:lvl4pPr marL="1201738" indent="-228600">
              <a:defRPr sz="160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a:p>
            <a:pPr lvl="4"/>
            <a:endParaRPr lang="en-US" dirty="0"/>
          </a:p>
        </p:txBody>
      </p:sp>
      <p:sp>
        <p:nvSpPr>
          <p:cNvPr id="7" name="Text Box 19"/>
          <p:cNvSpPr txBox="1">
            <a:spLocks noChangeArrowheads="1"/>
          </p:cNvSpPr>
          <p:nvPr/>
        </p:nvSpPr>
        <p:spPr bwMode="auto">
          <a:xfrm>
            <a:off x="240017" y="6395155"/>
            <a:ext cx="1683717" cy="324448"/>
          </a:xfrm>
          <a:prstGeom prst="rect">
            <a:avLst/>
          </a:prstGeom>
          <a:noFill/>
          <a:ln w="9525">
            <a:noFill/>
            <a:miter lim="800000"/>
            <a:headEnd/>
            <a:tailEnd/>
          </a:ln>
          <a:effectLst/>
        </p:spPr>
        <p:txBody>
          <a:bodyPr wrap="square" anchor="b">
            <a:prstTxWarp prst="textNoShape">
              <a:avLst/>
            </a:prstTxWarp>
            <a:spAutoFit/>
          </a:bodyPr>
          <a:lstStyle/>
          <a:p>
            <a:pPr>
              <a:lnSpc>
                <a:spcPts val="860"/>
              </a:lnSpc>
            </a:pPr>
            <a:r>
              <a:rPr lang="en-US" sz="800" dirty="0"/>
              <a:t>e-mail address</a:t>
            </a:r>
          </a:p>
          <a:p>
            <a:pPr>
              <a:lnSpc>
                <a:spcPts val="860"/>
              </a:lnSpc>
            </a:pPr>
            <a:r>
              <a:rPr lang="en-US" sz="800" dirty="0"/>
              <a:t>Department/subdivision name</a:t>
            </a:r>
          </a:p>
        </p:txBody>
      </p:sp>
    </p:spTree>
    <p:extLst>
      <p:ext uri="{BB962C8B-B14F-4D97-AF65-F5344CB8AC3E}">
        <p14:creationId xmlns:p14="http://schemas.microsoft.com/office/powerpoint/2010/main" val="754477598"/>
      </p:ext>
    </p:extLst>
  </p:cSld>
  <p:clrMapOvr>
    <a:masterClrMapping/>
  </p:clrMapOvr>
  <p:extLst mod="1">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K_Transi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8600" y="2111897"/>
            <a:ext cx="8123464" cy="1063867"/>
          </a:xfrm>
          <a:prstGeom prst="rect">
            <a:avLst/>
          </a:prstGeom>
        </p:spPr>
        <p:txBody>
          <a:bodyPr/>
          <a:lstStyle>
            <a:lvl1pPr algn="l">
              <a:defRPr sz="3200" b="1" i="1" baseline="0">
                <a:solidFill>
                  <a:schemeClr val="bg2"/>
                </a:solidFill>
                <a:latin typeface="Arial"/>
                <a:cs typeface="Arial"/>
              </a:defRPr>
            </a:lvl1pPr>
          </a:lstStyle>
          <a:p>
            <a:r>
              <a:rPr lang="en-US" dirty="0"/>
              <a:t>Transition Slide</a:t>
            </a:r>
          </a:p>
        </p:txBody>
      </p:sp>
      <p:sp>
        <p:nvSpPr>
          <p:cNvPr id="3" name="Subtitle 2"/>
          <p:cNvSpPr>
            <a:spLocks noGrp="1"/>
          </p:cNvSpPr>
          <p:nvPr>
            <p:ph type="subTitle" idx="1" hasCustomPrompt="1"/>
          </p:nvPr>
        </p:nvSpPr>
        <p:spPr>
          <a:xfrm>
            <a:off x="228600" y="3245325"/>
            <a:ext cx="8123464" cy="1752600"/>
          </a:xfrm>
          <a:prstGeom prst="rect">
            <a:avLst/>
          </a:prstGeom>
        </p:spPr>
        <p:txBody>
          <a:bodyPr>
            <a:normAutofit/>
          </a:bodyPr>
          <a:lstStyle>
            <a:lvl1pPr marL="0" indent="0" algn="l">
              <a:buNone/>
              <a:defRPr sz="2400">
                <a:solidFill>
                  <a:schemeClr val="tx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Transition Subtitle</a:t>
            </a:r>
          </a:p>
        </p:txBody>
      </p:sp>
    </p:spTree>
    <p:extLst>
      <p:ext uri="{BB962C8B-B14F-4D97-AF65-F5344CB8AC3E}">
        <p14:creationId xmlns:p14="http://schemas.microsoft.com/office/powerpoint/2010/main" val="558724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3A_Title and Information Pag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616350" y="1660394"/>
            <a:ext cx="5101390" cy="1239457"/>
          </a:xfrm>
          <a:prstGeom prst="rect">
            <a:avLst/>
          </a:prstGeom>
        </p:spPr>
        <p:txBody>
          <a:bodyPr anchor="t" anchorCtr="0"/>
          <a:lstStyle>
            <a:lvl1pPr marL="0" marR="0" indent="0" algn="r" defTabSz="457200" rtl="0" eaLnBrk="1" fontAlgn="auto" latinLnBrk="0" hangingPunct="1">
              <a:lnSpc>
                <a:spcPct val="100000"/>
              </a:lnSpc>
              <a:spcBef>
                <a:spcPct val="0"/>
              </a:spcBef>
              <a:spcAft>
                <a:spcPts val="0"/>
              </a:spcAft>
              <a:buClrTx/>
              <a:buSzTx/>
              <a:buFontTx/>
              <a:buNone/>
              <a:tabLst/>
              <a:defRPr sz="2600" b="1" i="1">
                <a:solidFill>
                  <a:schemeClr val="bg1"/>
                </a:solidFill>
                <a:effectLst>
                  <a:outerShdw blurRad="50800" dist="50800" dir="4260000" algn="tl" rotWithShape="0">
                    <a:prstClr val="black"/>
                  </a:outerShdw>
                </a:effectLst>
                <a:latin typeface="Arial"/>
                <a:cs typeface="Arial"/>
              </a:defRPr>
            </a:lvl1pPr>
          </a:lstStyle>
          <a:p>
            <a:r>
              <a:rPr lang="en-US" dirty="0"/>
              <a:t>Your Title – 26 Point Arial, Bold</a:t>
            </a:r>
          </a:p>
        </p:txBody>
      </p:sp>
      <p:sp>
        <p:nvSpPr>
          <p:cNvPr id="8" name="Subtitle 2"/>
          <p:cNvSpPr>
            <a:spLocks noGrp="1"/>
          </p:cNvSpPr>
          <p:nvPr>
            <p:ph type="subTitle" idx="1" hasCustomPrompt="1"/>
          </p:nvPr>
        </p:nvSpPr>
        <p:spPr>
          <a:xfrm>
            <a:off x="3616350" y="3124909"/>
            <a:ext cx="5101390" cy="1001228"/>
          </a:xfrm>
          <a:prstGeom prst="rect">
            <a:avLst/>
          </a:prstGeom>
        </p:spPr>
        <p:txBody>
          <a:bodyPr wrap="square">
            <a:normAutofit/>
          </a:bodyPr>
          <a:lstStyle>
            <a:lvl1pPr marL="0" marR="0" indent="0" algn="r" defTabSz="457200" rtl="0" eaLnBrk="1" fontAlgn="auto" latinLnBrk="0" hangingPunct="1">
              <a:lnSpc>
                <a:spcPct val="100000"/>
              </a:lnSpc>
              <a:spcBef>
                <a:spcPts val="0"/>
              </a:spcBef>
              <a:spcAft>
                <a:spcPts val="0"/>
              </a:spcAft>
              <a:buClrTx/>
              <a:buSzTx/>
              <a:buFont typeface="Arial"/>
              <a:buNone/>
              <a:tabLst/>
              <a:defRPr sz="2000" b="1" i="1">
                <a:solidFill>
                  <a:schemeClr val="bg1"/>
                </a:solidFill>
                <a:effectLst>
                  <a:outerShdw blurRad="50800" dist="50800" dir="4260000" algn="tl" rotWithShape="0">
                    <a:prstClr val="black"/>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2000" dirty="0"/>
              <a:t>Speaker’s name</a:t>
            </a:r>
            <a:br>
              <a:rPr lang="en-US" sz="2000" dirty="0"/>
            </a:br>
            <a:r>
              <a:rPr lang="en-US" sz="2000" dirty="0"/>
              <a:t>and organization – </a:t>
            </a:r>
            <a:br>
              <a:rPr lang="en-US" sz="2000" dirty="0"/>
            </a:br>
            <a:r>
              <a:rPr lang="en-US" sz="2000" dirty="0"/>
              <a:t>20 Point Arial</a:t>
            </a:r>
          </a:p>
        </p:txBody>
      </p:sp>
      <p:sp>
        <p:nvSpPr>
          <p:cNvPr id="5" name="Text Placeholder 4"/>
          <p:cNvSpPr>
            <a:spLocks noGrp="1"/>
          </p:cNvSpPr>
          <p:nvPr>
            <p:ph type="body" sz="quarter" idx="10" hasCustomPrompt="1"/>
          </p:nvPr>
        </p:nvSpPr>
        <p:spPr>
          <a:xfrm>
            <a:off x="3615976" y="4355982"/>
            <a:ext cx="5102255" cy="457844"/>
          </a:xfrm>
          <a:prstGeom prst="rect">
            <a:avLst/>
          </a:prstGeom>
        </p:spPr>
        <p:txBody>
          <a:bodyPr/>
          <a:lstStyle>
            <a:lvl1pPr marL="0" indent="0" algn="r">
              <a:lnSpc>
                <a:spcPct val="100000"/>
              </a:lnSpc>
              <a:spcBef>
                <a:spcPts val="0"/>
              </a:spcBef>
              <a:buFontTx/>
              <a:buNone/>
              <a:defRPr sz="1800" b="1" i="1">
                <a:solidFill>
                  <a:schemeClr val="bg1"/>
                </a:solidFill>
                <a:effectLst>
                  <a:outerShdw blurRad="50800" dist="50800" dir="4260000" algn="tl" rotWithShape="0">
                    <a:prstClr val="black"/>
                  </a:outerShdw>
                </a:effectLst>
                <a:latin typeface="Arial" charset="0"/>
                <a:ea typeface="Arial" charset="0"/>
                <a:cs typeface="Arial" charset="0"/>
              </a:defRPr>
            </a:lvl1pPr>
          </a:lstStyle>
          <a:p>
            <a:pPr lvl="0"/>
            <a:r>
              <a:rPr lang="en-US" dirty="0"/>
              <a:t>Date – 18 point Arial</a:t>
            </a:r>
          </a:p>
        </p:txBody>
      </p:sp>
    </p:spTree>
    <p:extLst>
      <p:ext uri="{BB962C8B-B14F-4D97-AF65-F5344CB8AC3E}">
        <p14:creationId xmlns:p14="http://schemas.microsoft.com/office/powerpoint/2010/main" val="1917923692"/>
      </p:ext>
    </p:extLst>
  </p:cSld>
  <p:clrMapOvr>
    <a:masterClrMapping/>
  </p:clrMapOvr>
  <p:extLst mod="1">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A_Basic_Master">
    <p:spTree>
      <p:nvGrpSpPr>
        <p:cNvPr id="1" name=""/>
        <p:cNvGrpSpPr/>
        <p:nvPr/>
      </p:nvGrpSpPr>
      <p:grpSpPr>
        <a:xfrm>
          <a:off x="0" y="0"/>
          <a:ext cx="0" cy="0"/>
          <a:chOff x="0" y="0"/>
          <a:chExt cx="0" cy="0"/>
        </a:xfrm>
      </p:grpSpPr>
      <p:sp>
        <p:nvSpPr>
          <p:cNvPr id="7" name="Content Placeholder 6"/>
          <p:cNvSpPr>
            <a:spLocks noGrp="1"/>
          </p:cNvSpPr>
          <p:nvPr>
            <p:ph sz="quarter" idx="15" hasCustomPrompt="1"/>
          </p:nvPr>
        </p:nvSpPr>
        <p:spPr>
          <a:xfrm>
            <a:off x="228597" y="1225565"/>
            <a:ext cx="8453761" cy="4798717"/>
          </a:xfrm>
          <a:prstGeom prst="rect">
            <a:avLst/>
          </a:prstGeom>
        </p:spPr>
        <p:txBody>
          <a:bodyPr vert="horz"/>
          <a:lstStyle>
            <a:lvl1pPr marL="282575" indent="-282575">
              <a:buSzPct val="130000"/>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6" name="Text Placeholder 7"/>
          <p:cNvSpPr>
            <a:spLocks noGrp="1"/>
          </p:cNvSpPr>
          <p:nvPr>
            <p:ph type="body" sz="quarter" idx="13" hasCustomPrompt="1"/>
          </p:nvPr>
        </p:nvSpPr>
        <p:spPr>
          <a:xfrm>
            <a:off x="228598" y="6177005"/>
            <a:ext cx="8453761" cy="464933"/>
          </a:xfrm>
          <a:prstGeom prst="rect">
            <a:avLst/>
          </a:prstGeom>
        </p:spPr>
        <p:txBody>
          <a:bodyPr vert="horz"/>
          <a:lstStyle>
            <a:lvl1pPr marL="0" indent="0">
              <a:lnSpc>
                <a:spcPts val="1700"/>
              </a:lnSpc>
              <a:spcBef>
                <a:spcPts val="0"/>
              </a:spcBef>
              <a:buNone/>
              <a:defRPr sz="1600" b="1" i="1">
                <a:solidFill>
                  <a:schemeClr val="bg2"/>
                </a:solidFill>
                <a:latin typeface="+mn-lt"/>
              </a:defRPr>
            </a:lvl1pPr>
          </a:lstStyle>
          <a:p>
            <a:r>
              <a:rPr lang="en-US" dirty="0"/>
              <a:t>Key Point—Arial Bold Italic, 16 point</a:t>
            </a:r>
          </a:p>
        </p:txBody>
      </p:sp>
      <p:sp>
        <p:nvSpPr>
          <p:cNvPr id="8" name="Title 1"/>
          <p:cNvSpPr>
            <a:spLocks noGrp="1"/>
          </p:cNvSpPr>
          <p:nvPr>
            <p:ph type="title" hasCustomPrompt="1"/>
          </p:nvPr>
        </p:nvSpPr>
        <p:spPr>
          <a:xfrm>
            <a:off x="228599" y="233088"/>
            <a:ext cx="777614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9" name="Text Placeholder 9"/>
          <p:cNvSpPr>
            <a:spLocks noGrp="1"/>
          </p:cNvSpPr>
          <p:nvPr>
            <p:ph type="body" sz="quarter" idx="14" hasCustomPrompt="1"/>
          </p:nvPr>
        </p:nvSpPr>
        <p:spPr>
          <a:xfrm>
            <a:off x="228600" y="626040"/>
            <a:ext cx="7776149" cy="446802"/>
          </a:xfrm>
          <a:prstGeom prst="rect">
            <a:avLst/>
          </a:prstGeom>
        </p:spPr>
        <p:txBody>
          <a:bodyPr vert="horz"/>
          <a:lstStyle>
            <a:lvl1pPr marL="3175" marR="0" indent="-3175" algn="l" defTabSz="457200" rtl="0" eaLnBrk="1" fontAlgn="auto" latinLnBrk="0" hangingPunct="1">
              <a:lnSpc>
                <a:spcPct val="100000"/>
              </a:lnSpc>
              <a:spcBef>
                <a:spcPct val="20000"/>
              </a:spcBef>
              <a:spcAft>
                <a:spcPts val="0"/>
              </a:spcAft>
              <a:buClrTx/>
              <a:buSzTx/>
              <a:buFont typeface="Arial"/>
              <a:buNone/>
              <a:tabLst/>
              <a:defRPr sz="2000"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25958170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B_Header_Blan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599" y="233088"/>
            <a:ext cx="777614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0" name="Text Placeholder 7"/>
          <p:cNvSpPr>
            <a:spLocks noGrp="1"/>
          </p:cNvSpPr>
          <p:nvPr>
            <p:ph type="body" sz="quarter" idx="13" hasCustomPrompt="1"/>
          </p:nvPr>
        </p:nvSpPr>
        <p:spPr>
          <a:xfrm>
            <a:off x="228598" y="6177005"/>
            <a:ext cx="8453761" cy="464933"/>
          </a:xfrm>
          <a:prstGeom prst="rect">
            <a:avLst/>
          </a:prstGeom>
        </p:spPr>
        <p:txBody>
          <a:bodyPr vert="horz"/>
          <a:lstStyle>
            <a:lvl1pPr marL="0" indent="0">
              <a:lnSpc>
                <a:spcPts val="1700"/>
              </a:lnSpc>
              <a:spcBef>
                <a:spcPts val="0"/>
              </a:spcBef>
              <a:buNone/>
              <a:defRPr sz="1600" b="1" i="1">
                <a:solidFill>
                  <a:schemeClr val="bg2"/>
                </a:solidFill>
                <a:latin typeface="+mn-lt"/>
              </a:defRPr>
            </a:lvl1pPr>
          </a:lstStyle>
          <a:p>
            <a:r>
              <a:rPr lang="en-US" dirty="0"/>
              <a:t>Key Point—Arial Bold Italic, 16 point</a:t>
            </a:r>
          </a:p>
        </p:txBody>
      </p:sp>
      <p:sp>
        <p:nvSpPr>
          <p:cNvPr id="4" name="Text Placeholder 9"/>
          <p:cNvSpPr>
            <a:spLocks noGrp="1"/>
          </p:cNvSpPr>
          <p:nvPr>
            <p:ph type="body" sz="quarter" idx="14" hasCustomPrompt="1"/>
          </p:nvPr>
        </p:nvSpPr>
        <p:spPr>
          <a:xfrm>
            <a:off x="228600" y="626040"/>
            <a:ext cx="7776149" cy="446802"/>
          </a:xfrm>
          <a:prstGeom prst="rect">
            <a:avLst/>
          </a:prstGeom>
        </p:spPr>
        <p:txBody>
          <a:bodyPr vert="horz"/>
          <a:lstStyle>
            <a:lvl1pPr marL="3175" marR="0" indent="-3175" algn="l" defTabSz="457200" rtl="0" eaLnBrk="1" fontAlgn="auto" latinLnBrk="0" hangingPunct="1">
              <a:lnSpc>
                <a:spcPct val="100000"/>
              </a:lnSpc>
              <a:spcBef>
                <a:spcPct val="20000"/>
              </a:spcBef>
              <a:spcAft>
                <a:spcPts val="0"/>
              </a:spcAft>
              <a:buClrTx/>
              <a:buSzTx/>
              <a:buFont typeface="Arial"/>
              <a:buNone/>
              <a:tabLst/>
              <a:defRPr sz="2000"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328328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D_Lef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599" y="233088"/>
            <a:ext cx="790956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7" name="Content Placeholder 6"/>
          <p:cNvSpPr>
            <a:spLocks noGrp="1"/>
          </p:cNvSpPr>
          <p:nvPr>
            <p:ph sz="quarter" idx="15" hasCustomPrompt="1"/>
          </p:nvPr>
        </p:nvSpPr>
        <p:spPr>
          <a:xfrm>
            <a:off x="228596" y="1225565"/>
            <a:ext cx="4286253" cy="4798717"/>
          </a:xfrm>
          <a:prstGeom prst="rect">
            <a:avLst/>
          </a:prstGeom>
        </p:spPr>
        <p:txBody>
          <a:bodyPr vert="horz"/>
          <a:lstStyle>
            <a:lvl1pPr marL="169863" indent="-169863">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9" name="Picture Placeholder 2"/>
          <p:cNvSpPr>
            <a:spLocks noGrp="1"/>
          </p:cNvSpPr>
          <p:nvPr>
            <p:ph type="pic" sz="quarter" idx="18" hasCustomPrompt="1"/>
          </p:nvPr>
        </p:nvSpPr>
        <p:spPr>
          <a:xfrm>
            <a:off x="4572000" y="1207637"/>
            <a:ext cx="4110359" cy="4798998"/>
          </a:xfrm>
          <a:prstGeom prst="rect">
            <a:avLst/>
          </a:prstGeom>
        </p:spPr>
        <p:txBody>
          <a:bodyPr/>
          <a:lstStyle>
            <a:lvl1pPr marL="0" indent="0">
              <a:buFontTx/>
              <a:buNone/>
              <a:defRPr sz="1800"/>
            </a:lvl1pPr>
          </a:lstStyle>
          <a:p>
            <a:r>
              <a:rPr lang="en-US" dirty="0"/>
              <a:t>Click Icon to Add Picture</a:t>
            </a:r>
          </a:p>
        </p:txBody>
      </p:sp>
    </p:spTree>
    <p:extLst>
      <p:ext uri="{BB962C8B-B14F-4D97-AF65-F5344CB8AC3E}">
        <p14:creationId xmlns:p14="http://schemas.microsoft.com/office/powerpoint/2010/main" val="1401457567"/>
      </p:ext>
    </p:extLst>
  </p:cSld>
  <p:clrMapOvr>
    <a:masterClrMapping/>
  </p:clrMapOvr>
  <p:extLst mod="1">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C_Acronym_Box">
    <p:spTree>
      <p:nvGrpSpPr>
        <p:cNvPr id="1" name=""/>
        <p:cNvGrpSpPr/>
        <p:nvPr/>
      </p:nvGrpSpPr>
      <p:grpSpPr>
        <a:xfrm>
          <a:off x="0" y="0"/>
          <a:ext cx="0" cy="0"/>
          <a:chOff x="0" y="0"/>
          <a:chExt cx="0" cy="0"/>
        </a:xfrm>
      </p:grpSpPr>
      <p:sp>
        <p:nvSpPr>
          <p:cNvPr id="9" name="Text Placeholder 3"/>
          <p:cNvSpPr>
            <a:spLocks noGrp="1"/>
          </p:cNvSpPr>
          <p:nvPr>
            <p:ph type="body" sz="quarter" idx="16" hasCustomPrompt="1"/>
          </p:nvPr>
        </p:nvSpPr>
        <p:spPr>
          <a:xfrm>
            <a:off x="228598" y="5653377"/>
            <a:ext cx="8453762" cy="470841"/>
          </a:xfrm>
          <a:prstGeom prst="rect">
            <a:avLst/>
          </a:prstGeom>
        </p:spPr>
        <p:txBody>
          <a:bodyPr vert="horz" numCol="4"/>
          <a:lstStyle>
            <a:lvl1pPr marL="0" marR="0" indent="0" algn="l" defTabSz="457200" rtl="0" eaLnBrk="1" fontAlgn="auto" latinLnBrk="0" hangingPunct="1">
              <a:lnSpc>
                <a:spcPts val="1100"/>
              </a:lnSpc>
              <a:spcBef>
                <a:spcPts val="0"/>
              </a:spcBef>
              <a:spcAft>
                <a:spcPts val="0"/>
              </a:spcAft>
              <a:buClrTx/>
              <a:buSzTx/>
              <a:buFont typeface="Arial"/>
              <a:buNone/>
              <a:tabLst>
                <a:tab pos="1825625" algn="l"/>
                <a:tab pos="3659188" algn="l"/>
                <a:tab pos="5484813" algn="l"/>
              </a:tabLst>
              <a:defRPr sz="800" b="1" i="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ACR1 = Acronym 1</a:t>
            </a:r>
            <a:br>
              <a:rPr lang="en-US" dirty="0"/>
            </a:br>
            <a:r>
              <a:rPr lang="en-US" dirty="0"/>
              <a:t>ACR2 = Acronym 2</a:t>
            </a:r>
            <a:br>
              <a:rPr lang="en-US" dirty="0"/>
            </a:br>
            <a:r>
              <a:rPr lang="en-US" dirty="0"/>
              <a:t>ACR3 = Acronym 3</a:t>
            </a:r>
            <a:br>
              <a:rPr lang="en-US" dirty="0"/>
            </a:br>
            <a:r>
              <a:rPr lang="en-US" dirty="0"/>
              <a:t>ACR4 = Acronym 4</a:t>
            </a:r>
            <a:br>
              <a:rPr lang="en-US" dirty="0"/>
            </a:br>
            <a:r>
              <a:rPr lang="en-US" dirty="0"/>
              <a:t>ACR5 = Acronym 5</a:t>
            </a:r>
            <a:br>
              <a:rPr lang="en-US" dirty="0"/>
            </a:br>
            <a:r>
              <a:rPr lang="en-US" dirty="0"/>
              <a:t>ACR6 = Acronym 6</a:t>
            </a:r>
            <a:br>
              <a:rPr lang="en-US" dirty="0"/>
            </a:br>
            <a:r>
              <a:rPr lang="en-US" dirty="0"/>
              <a:t>ACR7 = Acronym 7</a:t>
            </a:r>
            <a:br>
              <a:rPr lang="en-US" dirty="0"/>
            </a:br>
            <a:r>
              <a:rPr lang="en-US" dirty="0"/>
              <a:t>ACR8 = Acronym 8</a:t>
            </a:r>
          </a:p>
        </p:txBody>
      </p:sp>
      <p:sp>
        <p:nvSpPr>
          <p:cNvPr id="11" name="Content Placeholder 6"/>
          <p:cNvSpPr>
            <a:spLocks noGrp="1"/>
          </p:cNvSpPr>
          <p:nvPr>
            <p:ph sz="quarter" idx="15" hasCustomPrompt="1"/>
          </p:nvPr>
        </p:nvSpPr>
        <p:spPr>
          <a:xfrm>
            <a:off x="228599" y="1207637"/>
            <a:ext cx="8453761" cy="4381001"/>
          </a:xfrm>
          <a:prstGeom prst="rect">
            <a:avLst/>
          </a:prstGeom>
        </p:spPr>
        <p:txBody>
          <a:bodyPr vert="horz"/>
          <a:lstStyle>
            <a:lvl1pPr marL="282575" indent="-282575">
              <a:buSzPct val="130000"/>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dirty="0"/>
              <a:t>This is a multipurpose box—use for text, tables, charts or video</a:t>
            </a:r>
          </a:p>
        </p:txBody>
      </p:sp>
      <p:sp>
        <p:nvSpPr>
          <p:cNvPr id="10" name="Text Placeholder 7"/>
          <p:cNvSpPr>
            <a:spLocks noGrp="1"/>
          </p:cNvSpPr>
          <p:nvPr>
            <p:ph type="body" sz="quarter" idx="13" hasCustomPrompt="1"/>
          </p:nvPr>
        </p:nvSpPr>
        <p:spPr>
          <a:xfrm>
            <a:off x="228598" y="6177005"/>
            <a:ext cx="8453761" cy="464933"/>
          </a:xfrm>
          <a:prstGeom prst="rect">
            <a:avLst/>
          </a:prstGeom>
        </p:spPr>
        <p:txBody>
          <a:bodyPr vert="horz"/>
          <a:lstStyle>
            <a:lvl1pPr marL="0" indent="0">
              <a:lnSpc>
                <a:spcPts val="1700"/>
              </a:lnSpc>
              <a:spcBef>
                <a:spcPts val="0"/>
              </a:spcBef>
              <a:buNone/>
              <a:defRPr sz="1600" b="1" i="1">
                <a:solidFill>
                  <a:schemeClr val="bg2"/>
                </a:solidFill>
                <a:latin typeface="+mn-lt"/>
              </a:defRPr>
            </a:lvl1pPr>
          </a:lstStyle>
          <a:p>
            <a:r>
              <a:rPr lang="en-US" dirty="0"/>
              <a:t>Key Point—Arial Bold Italic, 16 point</a:t>
            </a:r>
          </a:p>
        </p:txBody>
      </p:sp>
      <p:sp>
        <p:nvSpPr>
          <p:cNvPr id="15" name="Title 1"/>
          <p:cNvSpPr>
            <a:spLocks noGrp="1"/>
          </p:cNvSpPr>
          <p:nvPr>
            <p:ph type="title" hasCustomPrompt="1"/>
          </p:nvPr>
        </p:nvSpPr>
        <p:spPr>
          <a:xfrm>
            <a:off x="228599" y="233088"/>
            <a:ext cx="777614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6" name="Text Placeholder 9"/>
          <p:cNvSpPr>
            <a:spLocks noGrp="1"/>
          </p:cNvSpPr>
          <p:nvPr>
            <p:ph type="body" sz="quarter" idx="14" hasCustomPrompt="1"/>
          </p:nvPr>
        </p:nvSpPr>
        <p:spPr>
          <a:xfrm>
            <a:off x="228600" y="626040"/>
            <a:ext cx="7776149" cy="446802"/>
          </a:xfrm>
          <a:prstGeom prst="rect">
            <a:avLst/>
          </a:prstGeom>
        </p:spPr>
        <p:txBody>
          <a:bodyPr vert="horz"/>
          <a:lstStyle>
            <a:lvl1pPr marL="3175" marR="0" indent="-3175" algn="l" defTabSz="457200" rtl="0" eaLnBrk="1" fontAlgn="auto" latinLnBrk="0" hangingPunct="1">
              <a:lnSpc>
                <a:spcPct val="100000"/>
              </a:lnSpc>
              <a:spcBef>
                <a:spcPct val="20000"/>
              </a:spcBef>
              <a:spcAft>
                <a:spcPts val="0"/>
              </a:spcAft>
              <a:buClrTx/>
              <a:buSzTx/>
              <a:buFont typeface="Arial"/>
              <a:buNone/>
              <a:tabLst/>
              <a:defRPr sz="2000"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2926240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D_Left_Text_Picture">
    <p:spTree>
      <p:nvGrpSpPr>
        <p:cNvPr id="1" name=""/>
        <p:cNvGrpSpPr/>
        <p:nvPr/>
      </p:nvGrpSpPr>
      <p:grpSpPr>
        <a:xfrm>
          <a:off x="0" y="0"/>
          <a:ext cx="0" cy="0"/>
          <a:chOff x="0" y="0"/>
          <a:chExt cx="0" cy="0"/>
        </a:xfrm>
      </p:grpSpPr>
      <p:sp>
        <p:nvSpPr>
          <p:cNvPr id="7" name="Content Placeholder 6"/>
          <p:cNvSpPr>
            <a:spLocks noGrp="1"/>
          </p:cNvSpPr>
          <p:nvPr>
            <p:ph sz="quarter" idx="15" hasCustomPrompt="1"/>
          </p:nvPr>
        </p:nvSpPr>
        <p:spPr>
          <a:xfrm>
            <a:off x="228597" y="1225565"/>
            <a:ext cx="4126046" cy="4798717"/>
          </a:xfrm>
          <a:prstGeom prst="rect">
            <a:avLst/>
          </a:prstGeom>
        </p:spPr>
        <p:txBody>
          <a:bodyPr vert="horz"/>
          <a:lstStyle>
            <a:lvl1pPr marL="282575" indent="-282575">
              <a:buSzPct val="130000"/>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6" name="Text Placeholder 7"/>
          <p:cNvSpPr>
            <a:spLocks noGrp="1"/>
          </p:cNvSpPr>
          <p:nvPr>
            <p:ph type="body" sz="quarter" idx="13" hasCustomPrompt="1"/>
          </p:nvPr>
        </p:nvSpPr>
        <p:spPr>
          <a:xfrm>
            <a:off x="228598" y="6177005"/>
            <a:ext cx="8453761" cy="464933"/>
          </a:xfrm>
          <a:prstGeom prst="rect">
            <a:avLst/>
          </a:prstGeom>
        </p:spPr>
        <p:txBody>
          <a:bodyPr vert="horz"/>
          <a:lstStyle>
            <a:lvl1pPr marL="0" indent="0">
              <a:lnSpc>
                <a:spcPts val="1700"/>
              </a:lnSpc>
              <a:spcBef>
                <a:spcPts val="0"/>
              </a:spcBef>
              <a:buNone/>
              <a:defRPr sz="1600" b="1" i="1">
                <a:solidFill>
                  <a:schemeClr val="bg2"/>
                </a:solidFill>
                <a:latin typeface="+mn-lt"/>
              </a:defRPr>
            </a:lvl1pPr>
          </a:lstStyle>
          <a:p>
            <a:r>
              <a:rPr lang="en-US" dirty="0"/>
              <a:t>Key Point—Arial Bold Italic, 16 point</a:t>
            </a:r>
          </a:p>
        </p:txBody>
      </p:sp>
      <p:sp>
        <p:nvSpPr>
          <p:cNvPr id="8" name="Title 1"/>
          <p:cNvSpPr>
            <a:spLocks noGrp="1"/>
          </p:cNvSpPr>
          <p:nvPr>
            <p:ph type="title" hasCustomPrompt="1"/>
          </p:nvPr>
        </p:nvSpPr>
        <p:spPr>
          <a:xfrm>
            <a:off x="228599" y="233088"/>
            <a:ext cx="777614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9" name="Text Placeholder 9"/>
          <p:cNvSpPr>
            <a:spLocks noGrp="1"/>
          </p:cNvSpPr>
          <p:nvPr>
            <p:ph type="body" sz="quarter" idx="14" hasCustomPrompt="1"/>
          </p:nvPr>
        </p:nvSpPr>
        <p:spPr>
          <a:xfrm>
            <a:off x="228600" y="626040"/>
            <a:ext cx="7776149" cy="446802"/>
          </a:xfrm>
          <a:prstGeom prst="rect">
            <a:avLst/>
          </a:prstGeom>
        </p:spPr>
        <p:txBody>
          <a:bodyPr vert="horz"/>
          <a:lstStyle>
            <a:lvl1pPr marL="3175" marR="0" indent="-3175" algn="l" defTabSz="457200" rtl="0" eaLnBrk="1" fontAlgn="auto" latinLnBrk="0" hangingPunct="1">
              <a:lnSpc>
                <a:spcPct val="100000"/>
              </a:lnSpc>
              <a:spcBef>
                <a:spcPct val="20000"/>
              </a:spcBef>
              <a:spcAft>
                <a:spcPts val="0"/>
              </a:spcAft>
              <a:buClrTx/>
              <a:buSzTx/>
              <a:buFont typeface="Arial"/>
              <a:buNone/>
              <a:tabLst/>
              <a:defRPr sz="2000" b="0" i="1">
                <a:solidFill>
                  <a:schemeClr val="tx2"/>
                </a:solidFill>
                <a:latin typeface="+mn-lt"/>
              </a:defRPr>
            </a:lvl1pPr>
          </a:lstStyle>
          <a:p>
            <a:pPr lvl="0"/>
            <a:r>
              <a:rPr lang="en-US" dirty="0"/>
              <a:t>Subtitle—Gray, 20 point Arial</a:t>
            </a:r>
          </a:p>
        </p:txBody>
      </p:sp>
      <p:sp>
        <p:nvSpPr>
          <p:cNvPr id="3" name="Picture Placeholder 2"/>
          <p:cNvSpPr>
            <a:spLocks noGrp="1"/>
          </p:cNvSpPr>
          <p:nvPr>
            <p:ph type="pic" sz="quarter" idx="16" hasCustomPrompt="1"/>
          </p:nvPr>
        </p:nvSpPr>
        <p:spPr>
          <a:xfrm>
            <a:off x="4572000" y="1207637"/>
            <a:ext cx="4110359" cy="4798998"/>
          </a:xfrm>
          <a:prstGeom prst="rect">
            <a:avLst/>
          </a:prstGeom>
        </p:spPr>
        <p:txBody>
          <a:bodyPr/>
          <a:lstStyle>
            <a:lvl1pPr marL="0" indent="0">
              <a:buFontTx/>
              <a:buNone/>
              <a:defRPr sz="1800"/>
            </a:lvl1pPr>
          </a:lstStyle>
          <a:p>
            <a:r>
              <a:rPr lang="en-US" dirty="0"/>
              <a:t>Click Icon to Add Picture</a:t>
            </a:r>
          </a:p>
        </p:txBody>
      </p:sp>
    </p:spTree>
    <p:extLst>
      <p:ext uri="{BB962C8B-B14F-4D97-AF65-F5344CB8AC3E}">
        <p14:creationId xmlns:p14="http://schemas.microsoft.com/office/powerpoint/2010/main" val="6805791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E_Right_Text_Picture">
    <p:spTree>
      <p:nvGrpSpPr>
        <p:cNvPr id="1" name=""/>
        <p:cNvGrpSpPr/>
        <p:nvPr/>
      </p:nvGrpSpPr>
      <p:grpSpPr>
        <a:xfrm>
          <a:off x="0" y="0"/>
          <a:ext cx="0" cy="0"/>
          <a:chOff x="0" y="0"/>
          <a:chExt cx="0" cy="0"/>
        </a:xfrm>
      </p:grpSpPr>
      <p:sp>
        <p:nvSpPr>
          <p:cNvPr id="6" name="Text Placeholder 7"/>
          <p:cNvSpPr>
            <a:spLocks noGrp="1"/>
          </p:cNvSpPr>
          <p:nvPr>
            <p:ph type="body" sz="quarter" idx="13" hasCustomPrompt="1"/>
          </p:nvPr>
        </p:nvSpPr>
        <p:spPr>
          <a:xfrm>
            <a:off x="228598" y="6177005"/>
            <a:ext cx="8453761" cy="464933"/>
          </a:xfrm>
          <a:prstGeom prst="rect">
            <a:avLst/>
          </a:prstGeom>
        </p:spPr>
        <p:txBody>
          <a:bodyPr vert="horz"/>
          <a:lstStyle>
            <a:lvl1pPr marL="0" indent="0">
              <a:lnSpc>
                <a:spcPts val="1700"/>
              </a:lnSpc>
              <a:spcBef>
                <a:spcPts val="0"/>
              </a:spcBef>
              <a:buNone/>
              <a:defRPr sz="1600" b="1" i="1">
                <a:solidFill>
                  <a:schemeClr val="bg2"/>
                </a:solidFill>
                <a:latin typeface="+mn-lt"/>
              </a:defRPr>
            </a:lvl1pPr>
          </a:lstStyle>
          <a:p>
            <a:r>
              <a:rPr lang="en-US" dirty="0"/>
              <a:t>Key Point—Arial Bold Italic, 16 point</a:t>
            </a:r>
          </a:p>
        </p:txBody>
      </p:sp>
      <p:sp>
        <p:nvSpPr>
          <p:cNvPr id="8" name="Title 1"/>
          <p:cNvSpPr>
            <a:spLocks noGrp="1"/>
          </p:cNvSpPr>
          <p:nvPr>
            <p:ph type="title" hasCustomPrompt="1"/>
          </p:nvPr>
        </p:nvSpPr>
        <p:spPr>
          <a:xfrm>
            <a:off x="228599" y="233088"/>
            <a:ext cx="777614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9" name="Text Placeholder 9"/>
          <p:cNvSpPr>
            <a:spLocks noGrp="1"/>
          </p:cNvSpPr>
          <p:nvPr>
            <p:ph type="body" sz="quarter" idx="14" hasCustomPrompt="1"/>
          </p:nvPr>
        </p:nvSpPr>
        <p:spPr>
          <a:xfrm>
            <a:off x="228600" y="626040"/>
            <a:ext cx="7776149" cy="446802"/>
          </a:xfrm>
          <a:prstGeom prst="rect">
            <a:avLst/>
          </a:prstGeom>
        </p:spPr>
        <p:txBody>
          <a:bodyPr vert="horz"/>
          <a:lstStyle>
            <a:lvl1pPr marL="3175" marR="0" indent="-3175" algn="l" defTabSz="457200" rtl="0" eaLnBrk="1" fontAlgn="auto" latinLnBrk="0" hangingPunct="1">
              <a:lnSpc>
                <a:spcPct val="100000"/>
              </a:lnSpc>
              <a:spcBef>
                <a:spcPct val="20000"/>
              </a:spcBef>
              <a:spcAft>
                <a:spcPts val="0"/>
              </a:spcAft>
              <a:buClrTx/>
              <a:buSzTx/>
              <a:buFont typeface="Arial"/>
              <a:buNone/>
              <a:tabLst/>
              <a:defRPr sz="2000" b="0" i="1">
                <a:solidFill>
                  <a:schemeClr val="tx2"/>
                </a:solidFill>
                <a:latin typeface="+mn-lt"/>
              </a:defRPr>
            </a:lvl1pPr>
          </a:lstStyle>
          <a:p>
            <a:pPr lvl="0"/>
            <a:r>
              <a:rPr lang="en-US" dirty="0"/>
              <a:t>Subtitle—Gray, 20 point Arial</a:t>
            </a:r>
          </a:p>
        </p:txBody>
      </p:sp>
      <p:sp>
        <p:nvSpPr>
          <p:cNvPr id="10" name="Content Placeholder 6"/>
          <p:cNvSpPr>
            <a:spLocks noGrp="1"/>
          </p:cNvSpPr>
          <p:nvPr>
            <p:ph sz="quarter" idx="15" hasCustomPrompt="1"/>
          </p:nvPr>
        </p:nvSpPr>
        <p:spPr>
          <a:xfrm>
            <a:off x="4556313" y="1225565"/>
            <a:ext cx="4126046" cy="4798717"/>
          </a:xfrm>
          <a:prstGeom prst="rect">
            <a:avLst/>
          </a:prstGeom>
        </p:spPr>
        <p:txBody>
          <a:bodyPr vert="horz"/>
          <a:lstStyle>
            <a:lvl1pPr marL="282575" indent="-282575">
              <a:buSzPct val="130000"/>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11" name="Picture Placeholder 2"/>
          <p:cNvSpPr>
            <a:spLocks noGrp="1"/>
          </p:cNvSpPr>
          <p:nvPr>
            <p:ph type="pic" sz="quarter" idx="16" hasCustomPrompt="1"/>
          </p:nvPr>
        </p:nvSpPr>
        <p:spPr>
          <a:xfrm>
            <a:off x="228598" y="1225424"/>
            <a:ext cx="4110359" cy="4798998"/>
          </a:xfrm>
          <a:prstGeom prst="rect">
            <a:avLst/>
          </a:prstGeom>
        </p:spPr>
        <p:txBody>
          <a:bodyPr/>
          <a:lstStyle>
            <a:lvl1pPr marL="0" indent="0">
              <a:buFontTx/>
              <a:buNone/>
              <a:defRPr sz="1800"/>
            </a:lvl1pPr>
          </a:lstStyle>
          <a:p>
            <a:r>
              <a:rPr lang="en-US" dirty="0"/>
              <a:t>Click Icon to Add Picture</a:t>
            </a:r>
          </a:p>
        </p:txBody>
      </p:sp>
    </p:spTree>
    <p:extLst>
      <p:ext uri="{BB962C8B-B14F-4D97-AF65-F5344CB8AC3E}">
        <p14:creationId xmlns:p14="http://schemas.microsoft.com/office/powerpoint/2010/main" val="1523976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F_Quad_Chart">
    <p:spTree>
      <p:nvGrpSpPr>
        <p:cNvPr id="1" name=""/>
        <p:cNvGrpSpPr/>
        <p:nvPr/>
      </p:nvGrpSpPr>
      <p:grpSpPr>
        <a:xfrm>
          <a:off x="0" y="0"/>
          <a:ext cx="0" cy="0"/>
          <a:chOff x="0" y="0"/>
          <a:chExt cx="0" cy="0"/>
        </a:xfrm>
      </p:grpSpPr>
      <p:cxnSp>
        <p:nvCxnSpPr>
          <p:cNvPr id="8" name="Straight Connector 7"/>
          <p:cNvCxnSpPr/>
          <p:nvPr/>
        </p:nvCxnSpPr>
        <p:spPr>
          <a:xfrm flipH="1">
            <a:off x="4576833" y="1205815"/>
            <a:ext cx="191" cy="4893307"/>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28598" y="3641651"/>
            <a:ext cx="8623093" cy="6396"/>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 Placeholder 17"/>
          <p:cNvSpPr>
            <a:spLocks noGrp="1"/>
          </p:cNvSpPr>
          <p:nvPr>
            <p:ph type="body" sz="quarter" idx="15"/>
          </p:nvPr>
        </p:nvSpPr>
        <p:spPr>
          <a:xfrm>
            <a:off x="228598" y="1205815"/>
            <a:ext cx="4268451" cy="2366552"/>
          </a:xfrm>
          <a:prstGeom prst="rect">
            <a:avLst/>
          </a:prstGeom>
        </p:spPr>
        <p:txBody>
          <a:bodyPr vert="horz"/>
          <a:lstStyle>
            <a:lvl1pPr marL="169863" indent="-169863">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7"/>
          <p:cNvSpPr>
            <a:spLocks noGrp="1"/>
          </p:cNvSpPr>
          <p:nvPr>
            <p:ph type="body" sz="quarter" idx="18"/>
          </p:nvPr>
        </p:nvSpPr>
        <p:spPr>
          <a:xfrm>
            <a:off x="4656808" y="1205815"/>
            <a:ext cx="4194883" cy="2366552"/>
          </a:xfrm>
          <a:prstGeom prst="rect">
            <a:avLst/>
          </a:prstGeom>
        </p:spPr>
        <p:txBody>
          <a:bodyPr vert="horz"/>
          <a:lstStyle>
            <a:lvl1pPr marL="169863" indent="-169863">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17"/>
          <p:cNvSpPr>
            <a:spLocks noGrp="1"/>
          </p:cNvSpPr>
          <p:nvPr>
            <p:ph type="body" sz="quarter" idx="19"/>
          </p:nvPr>
        </p:nvSpPr>
        <p:spPr>
          <a:xfrm>
            <a:off x="228598" y="3693646"/>
            <a:ext cx="4268451" cy="2404751"/>
          </a:xfrm>
          <a:prstGeom prst="rect">
            <a:avLst/>
          </a:prstGeom>
        </p:spPr>
        <p:txBody>
          <a:bodyPr vert="horz"/>
          <a:lstStyle>
            <a:lvl1pPr marL="169863" indent="-169863">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17"/>
          <p:cNvSpPr>
            <a:spLocks noGrp="1"/>
          </p:cNvSpPr>
          <p:nvPr>
            <p:ph type="body" sz="quarter" idx="20"/>
          </p:nvPr>
        </p:nvSpPr>
        <p:spPr>
          <a:xfrm>
            <a:off x="4656808" y="3693646"/>
            <a:ext cx="4194883" cy="2404751"/>
          </a:xfrm>
          <a:prstGeom prst="rect">
            <a:avLst/>
          </a:prstGeom>
        </p:spPr>
        <p:txBody>
          <a:bodyPr vert="horz"/>
          <a:lstStyle>
            <a:lvl1pPr marL="169863" indent="-169863">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8" name="Text Placeholder 7"/>
          <p:cNvSpPr>
            <a:spLocks noGrp="1"/>
          </p:cNvSpPr>
          <p:nvPr>
            <p:ph type="body" sz="quarter" idx="13" hasCustomPrompt="1"/>
          </p:nvPr>
        </p:nvSpPr>
        <p:spPr>
          <a:xfrm>
            <a:off x="228598" y="6188957"/>
            <a:ext cx="8453761" cy="464933"/>
          </a:xfrm>
          <a:prstGeom prst="rect">
            <a:avLst/>
          </a:prstGeom>
        </p:spPr>
        <p:txBody>
          <a:bodyPr vert="horz"/>
          <a:lstStyle>
            <a:lvl1pPr marL="0" indent="0">
              <a:lnSpc>
                <a:spcPts val="1700"/>
              </a:lnSpc>
              <a:spcBef>
                <a:spcPts val="0"/>
              </a:spcBef>
              <a:buNone/>
              <a:defRPr sz="1600" b="1" i="1">
                <a:solidFill>
                  <a:schemeClr val="bg2"/>
                </a:solidFill>
                <a:latin typeface="+mn-lt"/>
              </a:defRPr>
            </a:lvl1pPr>
          </a:lstStyle>
          <a:p>
            <a:r>
              <a:rPr lang="en-US" dirty="0"/>
              <a:t>Key Point—Arial Bold Italic, 16 point</a:t>
            </a:r>
          </a:p>
        </p:txBody>
      </p:sp>
      <p:sp>
        <p:nvSpPr>
          <p:cNvPr id="19" name="Title 1"/>
          <p:cNvSpPr>
            <a:spLocks noGrp="1"/>
          </p:cNvSpPr>
          <p:nvPr>
            <p:ph type="title" hasCustomPrompt="1"/>
          </p:nvPr>
        </p:nvSpPr>
        <p:spPr>
          <a:xfrm>
            <a:off x="228599" y="233088"/>
            <a:ext cx="777614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20" name="Text Placeholder 9"/>
          <p:cNvSpPr>
            <a:spLocks noGrp="1"/>
          </p:cNvSpPr>
          <p:nvPr>
            <p:ph type="body" sz="quarter" idx="14" hasCustomPrompt="1"/>
          </p:nvPr>
        </p:nvSpPr>
        <p:spPr>
          <a:xfrm>
            <a:off x="228600" y="626040"/>
            <a:ext cx="7776149" cy="446802"/>
          </a:xfrm>
          <a:prstGeom prst="rect">
            <a:avLst/>
          </a:prstGeom>
        </p:spPr>
        <p:txBody>
          <a:bodyPr vert="horz"/>
          <a:lstStyle>
            <a:lvl1pPr marL="3175" marR="0" indent="-3175" algn="l" defTabSz="457200" rtl="0" eaLnBrk="1" fontAlgn="auto" latinLnBrk="0" hangingPunct="1">
              <a:lnSpc>
                <a:spcPct val="100000"/>
              </a:lnSpc>
              <a:spcBef>
                <a:spcPct val="20000"/>
              </a:spcBef>
              <a:spcAft>
                <a:spcPts val="0"/>
              </a:spcAft>
              <a:buClrTx/>
              <a:buSzTx/>
              <a:buFont typeface="Arial"/>
              <a:buNone/>
              <a:tabLst/>
              <a:defRPr sz="2000"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4239593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G_Compare_Contrast">
    <p:spTree>
      <p:nvGrpSpPr>
        <p:cNvPr id="1" name=""/>
        <p:cNvGrpSpPr/>
        <p:nvPr/>
      </p:nvGrpSpPr>
      <p:grpSpPr>
        <a:xfrm>
          <a:off x="0" y="0"/>
          <a:ext cx="0" cy="0"/>
          <a:chOff x="0" y="0"/>
          <a:chExt cx="0" cy="0"/>
        </a:xfrm>
      </p:grpSpPr>
      <p:cxnSp>
        <p:nvCxnSpPr>
          <p:cNvPr id="8" name="Straight Connector 7"/>
          <p:cNvCxnSpPr/>
          <p:nvPr/>
        </p:nvCxnSpPr>
        <p:spPr>
          <a:xfrm>
            <a:off x="4579756" y="3744346"/>
            <a:ext cx="0" cy="2345875"/>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 Placeholder 17"/>
          <p:cNvSpPr>
            <a:spLocks noGrp="1"/>
          </p:cNvSpPr>
          <p:nvPr>
            <p:ph type="body" sz="quarter" idx="15"/>
          </p:nvPr>
        </p:nvSpPr>
        <p:spPr>
          <a:xfrm>
            <a:off x="228599" y="1197639"/>
            <a:ext cx="8608104" cy="2366552"/>
          </a:xfrm>
          <a:prstGeom prst="rect">
            <a:avLst/>
          </a:prstGeom>
        </p:spPr>
        <p:txBody>
          <a:bodyPr vert="horz"/>
          <a:lstStyle>
            <a:lvl1pPr marL="169863" indent="-169863">
              <a:defRPr sz="1600"/>
            </a:lvl1pPr>
            <a:lvl2pPr marL="339725" indent="-169863">
              <a:defRPr sz="1600"/>
            </a:lvl2pPr>
            <a:lvl3pPr marL="565150" indent="-112713">
              <a:defRPr sz="1600"/>
            </a:lvl3pPr>
            <a:lvl4pPr marL="862013" indent="-169863">
              <a:defRPr sz="1600"/>
            </a:lvl4pPr>
            <a:lvl5pPr>
              <a:defRPr sz="1600"/>
            </a:lvl5pPr>
          </a:lstStyle>
          <a:p>
            <a:pPr lvl="0"/>
            <a:r>
              <a:rPr lang="en-US"/>
              <a:t>Edit Master text styles</a:t>
            </a:r>
          </a:p>
        </p:txBody>
      </p:sp>
      <p:sp>
        <p:nvSpPr>
          <p:cNvPr id="11" name="Text Placeholder 17"/>
          <p:cNvSpPr>
            <a:spLocks noGrp="1"/>
          </p:cNvSpPr>
          <p:nvPr>
            <p:ph type="body" sz="quarter" idx="19"/>
          </p:nvPr>
        </p:nvSpPr>
        <p:spPr>
          <a:xfrm>
            <a:off x="228598" y="3685470"/>
            <a:ext cx="4211819" cy="2404751"/>
          </a:xfrm>
          <a:prstGeom prst="rect">
            <a:avLst/>
          </a:prstGeom>
        </p:spPr>
        <p:txBody>
          <a:bodyPr vert="horz"/>
          <a:lstStyle>
            <a:lvl1pPr marL="169863" indent="-169863">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7"/>
          <p:cNvSpPr>
            <a:spLocks noGrp="1"/>
          </p:cNvSpPr>
          <p:nvPr>
            <p:ph type="body" sz="quarter" idx="20"/>
          </p:nvPr>
        </p:nvSpPr>
        <p:spPr>
          <a:xfrm>
            <a:off x="4719095" y="3685470"/>
            <a:ext cx="4117607" cy="2404751"/>
          </a:xfrm>
          <a:prstGeom prst="rect">
            <a:avLst/>
          </a:prstGeom>
        </p:spPr>
        <p:txBody>
          <a:bodyPr vert="horz"/>
          <a:lstStyle>
            <a:lvl1pPr marL="169863" indent="-169863">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7"/>
          <p:cNvSpPr>
            <a:spLocks noGrp="1"/>
          </p:cNvSpPr>
          <p:nvPr>
            <p:ph type="body" sz="quarter" idx="13" hasCustomPrompt="1"/>
          </p:nvPr>
        </p:nvSpPr>
        <p:spPr>
          <a:xfrm>
            <a:off x="228598" y="6188957"/>
            <a:ext cx="8453761" cy="464933"/>
          </a:xfrm>
          <a:prstGeom prst="rect">
            <a:avLst/>
          </a:prstGeom>
        </p:spPr>
        <p:txBody>
          <a:bodyPr vert="horz"/>
          <a:lstStyle>
            <a:lvl1pPr marL="0" indent="0">
              <a:lnSpc>
                <a:spcPts val="1700"/>
              </a:lnSpc>
              <a:spcBef>
                <a:spcPts val="0"/>
              </a:spcBef>
              <a:buNone/>
              <a:defRPr sz="1600" b="1" i="1">
                <a:solidFill>
                  <a:schemeClr val="bg2"/>
                </a:solidFill>
                <a:latin typeface="+mn-lt"/>
              </a:defRPr>
            </a:lvl1pPr>
          </a:lstStyle>
          <a:p>
            <a:r>
              <a:rPr lang="en-US" dirty="0"/>
              <a:t>Key Point—Arial Bold Italic, 16 point</a:t>
            </a:r>
          </a:p>
        </p:txBody>
      </p:sp>
      <p:sp>
        <p:nvSpPr>
          <p:cNvPr id="16" name="Title 1"/>
          <p:cNvSpPr>
            <a:spLocks noGrp="1"/>
          </p:cNvSpPr>
          <p:nvPr>
            <p:ph type="title" hasCustomPrompt="1"/>
          </p:nvPr>
        </p:nvSpPr>
        <p:spPr>
          <a:xfrm>
            <a:off x="228599" y="233088"/>
            <a:ext cx="777614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7" name="Text Placeholder 9"/>
          <p:cNvSpPr>
            <a:spLocks noGrp="1"/>
          </p:cNvSpPr>
          <p:nvPr>
            <p:ph type="body" sz="quarter" idx="14" hasCustomPrompt="1"/>
          </p:nvPr>
        </p:nvSpPr>
        <p:spPr>
          <a:xfrm>
            <a:off x="228600" y="626040"/>
            <a:ext cx="7776149" cy="446802"/>
          </a:xfrm>
          <a:prstGeom prst="rect">
            <a:avLst/>
          </a:prstGeom>
        </p:spPr>
        <p:txBody>
          <a:bodyPr vert="horz"/>
          <a:lstStyle>
            <a:lvl1pPr marL="3175" marR="0" indent="-3175" algn="l" defTabSz="457200" rtl="0" eaLnBrk="1" fontAlgn="auto" latinLnBrk="0" hangingPunct="1">
              <a:lnSpc>
                <a:spcPct val="100000"/>
              </a:lnSpc>
              <a:spcBef>
                <a:spcPct val="20000"/>
              </a:spcBef>
              <a:spcAft>
                <a:spcPts val="0"/>
              </a:spcAft>
              <a:buClrTx/>
              <a:buSzTx/>
              <a:buFont typeface="Arial"/>
              <a:buNone/>
              <a:tabLst/>
              <a:defRPr sz="2000"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279307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H_Risk Format_Corner Image">
    <p:spTree>
      <p:nvGrpSpPr>
        <p:cNvPr id="1" name=""/>
        <p:cNvGrpSpPr/>
        <p:nvPr/>
      </p:nvGrpSpPr>
      <p:grpSpPr>
        <a:xfrm>
          <a:off x="0" y="0"/>
          <a:ext cx="0" cy="0"/>
          <a:chOff x="0" y="0"/>
          <a:chExt cx="0" cy="0"/>
        </a:xfrm>
      </p:grpSpPr>
      <p:pic>
        <p:nvPicPr>
          <p:cNvPr id="8" name="Picture 7" descr="CCEO Risk Format_P8sample_crosshatch.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73300" y="814685"/>
            <a:ext cx="2234525" cy="1867301"/>
          </a:xfrm>
          <a:prstGeom prst="rect">
            <a:avLst/>
          </a:prstGeom>
        </p:spPr>
      </p:pic>
      <p:sp>
        <p:nvSpPr>
          <p:cNvPr id="11" name="Content Placeholder 6"/>
          <p:cNvSpPr>
            <a:spLocks noGrp="1"/>
          </p:cNvSpPr>
          <p:nvPr>
            <p:ph sz="quarter" idx="17"/>
          </p:nvPr>
        </p:nvSpPr>
        <p:spPr>
          <a:xfrm>
            <a:off x="228598" y="1233557"/>
            <a:ext cx="5735473" cy="4794684"/>
          </a:xfrm>
          <a:prstGeom prst="rect">
            <a:avLst/>
          </a:prstGeom>
        </p:spPr>
        <p:txBody>
          <a:bodyPr vert="horz"/>
          <a:lstStyle>
            <a:lvl1pPr marL="282575" indent="-282575">
              <a:buSzPct val="130000"/>
              <a:defRPr sz="1600"/>
            </a:lvl1pPr>
            <a:lvl2pPr marL="517525" indent="-227013">
              <a:defRPr sz="1400"/>
            </a:lvl2pPr>
            <a:lvl3pPr marL="800100" indent="-176213">
              <a:buSzPct val="125000"/>
              <a:defRPr sz="1400"/>
            </a:lvl3pPr>
            <a:lvl4pPr marL="1201738" indent="-228600">
              <a:defRPr sz="1400"/>
            </a:lvl4pPr>
            <a:lvl5pPr marL="1430338" indent="-176213">
              <a:buFont typeface="Arial"/>
              <a:buChar char="•"/>
              <a:defRPr sz="1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p:cNvSpPr>
            <a:spLocks noGrp="1"/>
          </p:cNvSpPr>
          <p:nvPr>
            <p:ph type="body" sz="quarter" idx="13" hasCustomPrompt="1"/>
          </p:nvPr>
        </p:nvSpPr>
        <p:spPr>
          <a:xfrm>
            <a:off x="228598" y="6188957"/>
            <a:ext cx="8453761" cy="464933"/>
          </a:xfrm>
          <a:prstGeom prst="rect">
            <a:avLst/>
          </a:prstGeom>
        </p:spPr>
        <p:txBody>
          <a:bodyPr vert="horz"/>
          <a:lstStyle>
            <a:lvl1pPr marL="0" indent="0">
              <a:lnSpc>
                <a:spcPts val="1700"/>
              </a:lnSpc>
              <a:spcBef>
                <a:spcPts val="0"/>
              </a:spcBef>
              <a:buNone/>
              <a:defRPr sz="1600" b="1" i="1">
                <a:solidFill>
                  <a:schemeClr val="bg2"/>
                </a:solidFill>
                <a:latin typeface="+mn-lt"/>
              </a:defRPr>
            </a:lvl1pPr>
          </a:lstStyle>
          <a:p>
            <a:r>
              <a:rPr lang="en-US" dirty="0"/>
              <a:t>Key Point—Arial Bold Italic, 16 point</a:t>
            </a:r>
          </a:p>
        </p:txBody>
      </p:sp>
      <p:sp>
        <p:nvSpPr>
          <p:cNvPr id="15" name="Title 1"/>
          <p:cNvSpPr>
            <a:spLocks noGrp="1"/>
          </p:cNvSpPr>
          <p:nvPr>
            <p:ph type="title" hasCustomPrompt="1"/>
          </p:nvPr>
        </p:nvSpPr>
        <p:spPr>
          <a:xfrm>
            <a:off x="228599" y="233088"/>
            <a:ext cx="777614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6" name="Text Placeholder 9"/>
          <p:cNvSpPr>
            <a:spLocks noGrp="1"/>
          </p:cNvSpPr>
          <p:nvPr>
            <p:ph type="body" sz="quarter" idx="14" hasCustomPrompt="1"/>
          </p:nvPr>
        </p:nvSpPr>
        <p:spPr>
          <a:xfrm>
            <a:off x="228600" y="626040"/>
            <a:ext cx="5861304" cy="446802"/>
          </a:xfrm>
          <a:prstGeom prst="rect">
            <a:avLst/>
          </a:prstGeom>
        </p:spPr>
        <p:txBody>
          <a:bodyPr vert="horz"/>
          <a:lstStyle>
            <a:lvl1pPr marL="3175" marR="0" indent="-3175" algn="l" defTabSz="457200" rtl="0" eaLnBrk="1" fontAlgn="auto" latinLnBrk="0" hangingPunct="1">
              <a:lnSpc>
                <a:spcPct val="100000"/>
              </a:lnSpc>
              <a:spcBef>
                <a:spcPct val="20000"/>
              </a:spcBef>
              <a:spcAft>
                <a:spcPts val="0"/>
              </a:spcAft>
              <a:buClrTx/>
              <a:buSzTx/>
              <a:buFont typeface="Arial"/>
              <a:buNone/>
              <a:tabLst/>
              <a:defRPr sz="2000"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2675002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I_Risk Format_Large Image">
    <p:spTree>
      <p:nvGrpSpPr>
        <p:cNvPr id="1" name=""/>
        <p:cNvGrpSpPr/>
        <p:nvPr/>
      </p:nvGrpSpPr>
      <p:grpSpPr>
        <a:xfrm>
          <a:off x="0" y="0"/>
          <a:ext cx="0" cy="0"/>
          <a:chOff x="0" y="0"/>
          <a:chExt cx="0" cy="0"/>
        </a:xfrm>
      </p:grpSpPr>
      <p:sp>
        <p:nvSpPr>
          <p:cNvPr id="8" name="Content Placeholder 6"/>
          <p:cNvSpPr>
            <a:spLocks noGrp="1"/>
          </p:cNvSpPr>
          <p:nvPr>
            <p:ph sz="quarter" idx="17" hasCustomPrompt="1"/>
          </p:nvPr>
        </p:nvSpPr>
        <p:spPr>
          <a:xfrm>
            <a:off x="228598" y="1134320"/>
            <a:ext cx="3715605" cy="4861367"/>
          </a:xfrm>
          <a:prstGeom prst="rect">
            <a:avLst/>
          </a:prstGeom>
        </p:spPr>
        <p:txBody>
          <a:bodyPr vert="horz"/>
          <a:lstStyle>
            <a:lvl1pPr marL="282575" indent="-282575">
              <a:buSzPct val="130000"/>
              <a:defRPr sz="1600"/>
            </a:lvl1pPr>
            <a:lvl2pPr marL="517525" indent="-227013">
              <a:defRPr sz="1400"/>
            </a:lvl2pPr>
            <a:lvl3pPr marL="800100" indent="-176213">
              <a:buSzPct val="125000"/>
              <a:defRPr sz="1400"/>
            </a:lvl3pPr>
            <a:lvl4pPr marL="1201738" indent="-228600">
              <a:defRPr sz="1400"/>
            </a:lvl4pPr>
            <a:lvl5pPr marL="1430338" indent="-176213">
              <a:buFont typeface="Arial"/>
              <a:buChar char="•"/>
              <a:defRPr sz="1400" baseline="0"/>
            </a:lvl5pPr>
          </a:lstStyle>
          <a:p>
            <a:r>
              <a:rPr lang="en-US" dirty="0"/>
              <a:t>Bullet 1 level – Bullet 130% size text – Black, 16 point Arial</a:t>
            </a:r>
          </a:p>
          <a:p>
            <a:pPr lvl="1"/>
            <a:r>
              <a:rPr lang="en-US" dirty="0"/>
              <a:t>Bullet 2 level – 14 point Arial Italic</a:t>
            </a:r>
          </a:p>
          <a:p>
            <a:pPr lvl="2"/>
            <a:r>
              <a:rPr lang="en-US" dirty="0"/>
              <a:t>Bullet 3 level – Bullet 125% size text – 14 point Arial</a:t>
            </a:r>
          </a:p>
          <a:p>
            <a:pPr lvl="3"/>
            <a:r>
              <a:rPr lang="en-US" dirty="0"/>
              <a:t>Bullet 4 level – 14 point Arial Italic</a:t>
            </a:r>
          </a:p>
          <a:p>
            <a:pPr lvl="4"/>
            <a:r>
              <a:rPr lang="en-US" dirty="0"/>
              <a:t>Bullet 5 level – Bullet 100% size text – 14 point Arial</a:t>
            </a:r>
          </a:p>
        </p:txBody>
      </p:sp>
      <p:pic>
        <p:nvPicPr>
          <p:cNvPr id="9" name="Picture 8" descr="CCEO Risk Format_P8sample_crosshatch.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59153" y="1134531"/>
            <a:ext cx="4623206" cy="4564685"/>
          </a:xfrm>
          <a:prstGeom prst="rect">
            <a:avLst/>
          </a:prstGeom>
        </p:spPr>
      </p:pic>
      <p:grpSp>
        <p:nvGrpSpPr>
          <p:cNvPr id="2" name="Group 1"/>
          <p:cNvGrpSpPr/>
          <p:nvPr/>
        </p:nvGrpSpPr>
        <p:grpSpPr>
          <a:xfrm>
            <a:off x="4059153" y="5777498"/>
            <a:ext cx="4609023" cy="350523"/>
            <a:chOff x="4333069" y="5714104"/>
            <a:chExt cx="4609023" cy="350523"/>
          </a:xfrm>
        </p:grpSpPr>
        <p:sp>
          <p:nvSpPr>
            <p:cNvPr id="11" name="Rectangle 10"/>
            <p:cNvSpPr/>
            <p:nvPr/>
          </p:nvSpPr>
          <p:spPr>
            <a:xfrm>
              <a:off x="4333069" y="5748518"/>
              <a:ext cx="228600" cy="152400"/>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987786" y="5748724"/>
              <a:ext cx="228600" cy="152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544208" y="5714104"/>
              <a:ext cx="4397884" cy="350523"/>
            </a:xfrm>
            <a:prstGeom prst="rect">
              <a:avLst/>
            </a:prstGeom>
            <a:noFill/>
          </p:spPr>
          <p:txBody>
            <a:bodyPr wrap="square" rtlCol="0">
              <a:spAutoFit/>
            </a:bodyPr>
            <a:lstStyle/>
            <a:p>
              <a:pPr>
                <a:lnSpc>
                  <a:spcPts val="1000"/>
                </a:lnSpc>
                <a:tabLst>
                  <a:tab pos="2630488" algn="l"/>
                </a:tabLst>
              </a:pPr>
              <a:r>
                <a:rPr lang="en-US" sz="900" dirty="0"/>
                <a:t>Current risk assessment with uncertainty	Expected risk assessment with	proposed mitigation</a:t>
              </a:r>
            </a:p>
          </p:txBody>
        </p:sp>
      </p:grpSp>
      <p:sp>
        <p:nvSpPr>
          <p:cNvPr id="17" name="Text Placeholder 7"/>
          <p:cNvSpPr>
            <a:spLocks noGrp="1"/>
          </p:cNvSpPr>
          <p:nvPr>
            <p:ph type="body" sz="quarter" idx="13" hasCustomPrompt="1"/>
          </p:nvPr>
        </p:nvSpPr>
        <p:spPr>
          <a:xfrm>
            <a:off x="228598" y="6188957"/>
            <a:ext cx="8453761" cy="464933"/>
          </a:xfrm>
          <a:prstGeom prst="rect">
            <a:avLst/>
          </a:prstGeom>
        </p:spPr>
        <p:txBody>
          <a:bodyPr vert="horz"/>
          <a:lstStyle>
            <a:lvl1pPr marL="0" indent="0">
              <a:lnSpc>
                <a:spcPts val="1700"/>
              </a:lnSpc>
              <a:spcBef>
                <a:spcPts val="0"/>
              </a:spcBef>
              <a:buNone/>
              <a:defRPr sz="1600" b="1" i="1">
                <a:solidFill>
                  <a:schemeClr val="bg2"/>
                </a:solidFill>
                <a:latin typeface="+mn-lt"/>
              </a:defRPr>
            </a:lvl1pPr>
          </a:lstStyle>
          <a:p>
            <a:r>
              <a:rPr lang="en-US" dirty="0"/>
              <a:t>Key Point—Arial Bold Italic, 16 point</a:t>
            </a:r>
          </a:p>
        </p:txBody>
      </p:sp>
      <p:sp>
        <p:nvSpPr>
          <p:cNvPr id="18" name="Title 1"/>
          <p:cNvSpPr>
            <a:spLocks noGrp="1"/>
          </p:cNvSpPr>
          <p:nvPr>
            <p:ph type="title" hasCustomPrompt="1"/>
          </p:nvPr>
        </p:nvSpPr>
        <p:spPr>
          <a:xfrm>
            <a:off x="228599" y="233088"/>
            <a:ext cx="777614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9" name="Text Placeholder 9"/>
          <p:cNvSpPr>
            <a:spLocks noGrp="1"/>
          </p:cNvSpPr>
          <p:nvPr>
            <p:ph type="body" sz="quarter" idx="14" hasCustomPrompt="1"/>
          </p:nvPr>
        </p:nvSpPr>
        <p:spPr>
          <a:xfrm>
            <a:off x="228600" y="626040"/>
            <a:ext cx="7776149" cy="446802"/>
          </a:xfrm>
          <a:prstGeom prst="rect">
            <a:avLst/>
          </a:prstGeom>
        </p:spPr>
        <p:txBody>
          <a:bodyPr vert="horz"/>
          <a:lstStyle>
            <a:lvl1pPr marL="3175" marR="0" indent="-3175" algn="l" defTabSz="457200" rtl="0" eaLnBrk="1" fontAlgn="auto" latinLnBrk="0" hangingPunct="1">
              <a:lnSpc>
                <a:spcPct val="100000"/>
              </a:lnSpc>
              <a:spcBef>
                <a:spcPct val="20000"/>
              </a:spcBef>
              <a:spcAft>
                <a:spcPts val="0"/>
              </a:spcAft>
              <a:buClrTx/>
              <a:buSzTx/>
              <a:buFont typeface="Arial"/>
              <a:buNone/>
              <a:tabLst/>
              <a:defRPr sz="2000"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8048809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J_Contact Information">
    <p:spTree>
      <p:nvGrpSpPr>
        <p:cNvPr id="1" name=""/>
        <p:cNvGrpSpPr/>
        <p:nvPr/>
      </p:nvGrpSpPr>
      <p:grpSpPr>
        <a:xfrm>
          <a:off x="0" y="0"/>
          <a:ext cx="0" cy="0"/>
          <a:chOff x="0" y="0"/>
          <a:chExt cx="0" cy="0"/>
        </a:xfrm>
      </p:grpSpPr>
      <p:sp>
        <p:nvSpPr>
          <p:cNvPr id="17" name="Text Placeholder 7"/>
          <p:cNvSpPr>
            <a:spLocks noGrp="1"/>
          </p:cNvSpPr>
          <p:nvPr>
            <p:ph type="body" sz="quarter" idx="13" hasCustomPrompt="1"/>
          </p:nvPr>
        </p:nvSpPr>
        <p:spPr>
          <a:xfrm>
            <a:off x="228598" y="6043678"/>
            <a:ext cx="8453761" cy="464933"/>
          </a:xfrm>
          <a:prstGeom prst="rect">
            <a:avLst/>
          </a:prstGeom>
        </p:spPr>
        <p:txBody>
          <a:bodyPr vert="horz"/>
          <a:lstStyle>
            <a:lvl1pPr marL="0" indent="0">
              <a:lnSpc>
                <a:spcPts val="1700"/>
              </a:lnSpc>
              <a:spcBef>
                <a:spcPts val="0"/>
              </a:spcBef>
              <a:buNone/>
              <a:defRPr sz="1600" b="1" i="1">
                <a:solidFill>
                  <a:schemeClr val="bg2"/>
                </a:solidFill>
                <a:latin typeface="+mn-lt"/>
              </a:defRPr>
            </a:lvl1pPr>
          </a:lstStyle>
          <a:p>
            <a:r>
              <a:rPr lang="en-US" dirty="0"/>
              <a:t>Key Point—Arial Bold Italic, 16 point</a:t>
            </a:r>
          </a:p>
        </p:txBody>
      </p:sp>
      <p:sp>
        <p:nvSpPr>
          <p:cNvPr id="18" name="Title 1"/>
          <p:cNvSpPr>
            <a:spLocks noGrp="1"/>
          </p:cNvSpPr>
          <p:nvPr>
            <p:ph type="title" hasCustomPrompt="1"/>
          </p:nvPr>
        </p:nvSpPr>
        <p:spPr>
          <a:xfrm>
            <a:off x="228599" y="233088"/>
            <a:ext cx="777614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9" name="Text Placeholder 9"/>
          <p:cNvSpPr>
            <a:spLocks noGrp="1"/>
          </p:cNvSpPr>
          <p:nvPr>
            <p:ph type="body" sz="quarter" idx="14" hasCustomPrompt="1"/>
          </p:nvPr>
        </p:nvSpPr>
        <p:spPr>
          <a:xfrm>
            <a:off x="228600" y="626040"/>
            <a:ext cx="7776149" cy="446802"/>
          </a:xfrm>
          <a:prstGeom prst="rect">
            <a:avLst/>
          </a:prstGeom>
        </p:spPr>
        <p:txBody>
          <a:bodyPr vert="horz"/>
          <a:lstStyle>
            <a:lvl1pPr marL="3175" marR="0" indent="-3175" algn="l" defTabSz="457200" rtl="0" eaLnBrk="1" fontAlgn="auto" latinLnBrk="0" hangingPunct="1">
              <a:lnSpc>
                <a:spcPct val="100000"/>
              </a:lnSpc>
              <a:spcBef>
                <a:spcPct val="20000"/>
              </a:spcBef>
              <a:spcAft>
                <a:spcPts val="0"/>
              </a:spcAft>
              <a:buClrTx/>
              <a:buSzTx/>
              <a:buFont typeface="Arial"/>
              <a:buNone/>
              <a:tabLst/>
              <a:defRPr sz="2000" b="0" i="1">
                <a:solidFill>
                  <a:schemeClr val="tx2"/>
                </a:solidFill>
                <a:latin typeface="+mn-lt"/>
              </a:defRPr>
            </a:lvl1pPr>
          </a:lstStyle>
          <a:p>
            <a:pPr lvl="0"/>
            <a:r>
              <a:rPr lang="en-US" dirty="0"/>
              <a:t>Subtitle—Gray, 20 point Arial</a:t>
            </a:r>
          </a:p>
        </p:txBody>
      </p:sp>
      <p:sp>
        <p:nvSpPr>
          <p:cNvPr id="14" name="Text Box 19"/>
          <p:cNvSpPr txBox="1">
            <a:spLocks noChangeArrowheads="1"/>
          </p:cNvSpPr>
          <p:nvPr/>
        </p:nvSpPr>
        <p:spPr bwMode="auto">
          <a:xfrm>
            <a:off x="240017" y="6346387"/>
            <a:ext cx="1683717" cy="324448"/>
          </a:xfrm>
          <a:prstGeom prst="rect">
            <a:avLst/>
          </a:prstGeom>
          <a:noFill/>
          <a:ln w="9525">
            <a:noFill/>
            <a:miter lim="800000"/>
            <a:headEnd/>
            <a:tailEnd/>
          </a:ln>
          <a:effectLst/>
        </p:spPr>
        <p:txBody>
          <a:bodyPr wrap="square" anchor="b">
            <a:prstTxWarp prst="textNoShape">
              <a:avLst/>
            </a:prstTxWarp>
            <a:spAutoFit/>
          </a:bodyPr>
          <a:lstStyle/>
          <a:p>
            <a:pPr>
              <a:lnSpc>
                <a:spcPts val="860"/>
              </a:lnSpc>
            </a:pPr>
            <a:r>
              <a:rPr lang="en-US" sz="800" dirty="0"/>
              <a:t>e-mail address</a:t>
            </a:r>
          </a:p>
          <a:p>
            <a:pPr>
              <a:lnSpc>
                <a:spcPts val="860"/>
              </a:lnSpc>
            </a:pPr>
            <a:r>
              <a:rPr lang="en-US" sz="800" dirty="0"/>
              <a:t>Department/subdivision name</a:t>
            </a:r>
          </a:p>
        </p:txBody>
      </p:sp>
    </p:spTree>
    <p:extLst>
      <p:ext uri="{BB962C8B-B14F-4D97-AF65-F5344CB8AC3E}">
        <p14:creationId xmlns:p14="http://schemas.microsoft.com/office/powerpoint/2010/main" val="6505848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K_Transi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8600" y="2111897"/>
            <a:ext cx="7772400" cy="1063867"/>
          </a:xfrm>
          <a:prstGeom prst="rect">
            <a:avLst/>
          </a:prstGeom>
        </p:spPr>
        <p:txBody>
          <a:bodyPr/>
          <a:lstStyle>
            <a:lvl1pPr algn="l">
              <a:defRPr sz="3200" b="1" i="1" baseline="0">
                <a:solidFill>
                  <a:schemeClr val="bg2"/>
                </a:solidFill>
                <a:latin typeface="Arial"/>
                <a:cs typeface="Arial"/>
              </a:defRPr>
            </a:lvl1pPr>
          </a:lstStyle>
          <a:p>
            <a:r>
              <a:rPr lang="en-US" dirty="0"/>
              <a:t>Transition Slide</a:t>
            </a:r>
          </a:p>
        </p:txBody>
      </p:sp>
      <p:sp>
        <p:nvSpPr>
          <p:cNvPr id="3" name="Subtitle 2"/>
          <p:cNvSpPr>
            <a:spLocks noGrp="1"/>
          </p:cNvSpPr>
          <p:nvPr>
            <p:ph type="subTitle" idx="1" hasCustomPrompt="1"/>
          </p:nvPr>
        </p:nvSpPr>
        <p:spPr>
          <a:xfrm>
            <a:off x="228600" y="3245325"/>
            <a:ext cx="7772400" cy="1752600"/>
          </a:xfrm>
          <a:prstGeom prst="rect">
            <a:avLst/>
          </a:prstGeom>
        </p:spPr>
        <p:txBody>
          <a:bodyPr>
            <a:normAutofit/>
          </a:bodyPr>
          <a:lstStyle>
            <a:lvl1pPr marL="0" indent="0" algn="l">
              <a:buNone/>
              <a:defRPr sz="2400">
                <a:solidFill>
                  <a:schemeClr val="tx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Transition Subtitle</a:t>
            </a:r>
          </a:p>
        </p:txBody>
      </p:sp>
    </p:spTree>
    <p:extLst>
      <p:ext uri="{BB962C8B-B14F-4D97-AF65-F5344CB8AC3E}">
        <p14:creationId xmlns:p14="http://schemas.microsoft.com/office/powerpoint/2010/main" val="1327942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E_Righ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599" y="233088"/>
            <a:ext cx="790956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10" name="Content Placeholder 6"/>
          <p:cNvSpPr>
            <a:spLocks noGrp="1"/>
          </p:cNvSpPr>
          <p:nvPr>
            <p:ph sz="quarter" idx="15" hasCustomPrompt="1"/>
          </p:nvPr>
        </p:nvSpPr>
        <p:spPr>
          <a:xfrm>
            <a:off x="4474673" y="1225565"/>
            <a:ext cx="4310098" cy="4798717"/>
          </a:xfrm>
          <a:prstGeom prst="rect">
            <a:avLst/>
          </a:prstGeom>
        </p:spPr>
        <p:txBody>
          <a:bodyPr vert="horz"/>
          <a:lstStyle>
            <a:lvl1pPr marL="169863" indent="-169863">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12" name="Picture Placeholder 2"/>
          <p:cNvSpPr>
            <a:spLocks noGrp="1"/>
          </p:cNvSpPr>
          <p:nvPr>
            <p:ph type="pic" sz="quarter" idx="18" hasCustomPrompt="1"/>
          </p:nvPr>
        </p:nvSpPr>
        <p:spPr>
          <a:xfrm>
            <a:off x="228598" y="1225424"/>
            <a:ext cx="4110359" cy="4798998"/>
          </a:xfrm>
          <a:prstGeom prst="rect">
            <a:avLst/>
          </a:prstGeom>
        </p:spPr>
        <p:txBody>
          <a:bodyPr/>
          <a:lstStyle>
            <a:lvl1pPr marL="0" indent="0">
              <a:buFontTx/>
              <a:buNone/>
              <a:defRPr sz="1800"/>
            </a:lvl1pPr>
          </a:lstStyle>
          <a:p>
            <a:r>
              <a:rPr lang="en-US" dirty="0"/>
              <a:t>Click Icon to Add Picture</a:t>
            </a:r>
          </a:p>
        </p:txBody>
      </p:sp>
    </p:spTree>
    <p:extLst>
      <p:ext uri="{BB962C8B-B14F-4D97-AF65-F5344CB8AC3E}">
        <p14:creationId xmlns:p14="http://schemas.microsoft.com/office/powerpoint/2010/main" val="1132077481"/>
      </p:ext>
    </p:extLst>
  </p:cSld>
  <p:clrMapOvr>
    <a:masterClrMapping/>
  </p:clrMapOvr>
  <p:extLst mod="1">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F_Quad_Char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599" y="233088"/>
            <a:ext cx="790956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cxnSp>
        <p:nvCxnSpPr>
          <p:cNvPr id="13" name="Straight Connector 12"/>
          <p:cNvCxnSpPr/>
          <p:nvPr userDrawn="1"/>
        </p:nvCxnSpPr>
        <p:spPr>
          <a:xfrm flipH="1">
            <a:off x="4576833" y="1205815"/>
            <a:ext cx="191" cy="4893307"/>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V="1">
            <a:off x="228598" y="3641651"/>
            <a:ext cx="8623093" cy="6396"/>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 Placeholder 17"/>
          <p:cNvSpPr>
            <a:spLocks noGrp="1"/>
          </p:cNvSpPr>
          <p:nvPr>
            <p:ph type="body" sz="quarter" idx="15"/>
          </p:nvPr>
        </p:nvSpPr>
        <p:spPr>
          <a:xfrm>
            <a:off x="228598" y="1205815"/>
            <a:ext cx="4268451" cy="2366552"/>
          </a:xfrm>
          <a:prstGeom prst="rect">
            <a:avLst/>
          </a:prstGeom>
        </p:spPr>
        <p:txBody>
          <a:bodyPr vert="horz"/>
          <a:lstStyle>
            <a:lvl1pPr marL="120650" indent="-104775">
              <a:tabLst/>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ext Placeholder 17"/>
          <p:cNvSpPr>
            <a:spLocks noGrp="1"/>
          </p:cNvSpPr>
          <p:nvPr>
            <p:ph type="body" sz="quarter" idx="18"/>
          </p:nvPr>
        </p:nvSpPr>
        <p:spPr>
          <a:xfrm>
            <a:off x="4656808" y="1205815"/>
            <a:ext cx="4194883" cy="2366552"/>
          </a:xfrm>
          <a:prstGeom prst="rect">
            <a:avLst/>
          </a:prstGeom>
        </p:spPr>
        <p:txBody>
          <a:bodyPr vert="horz"/>
          <a:lstStyle>
            <a:lvl1pPr marL="120650" indent="-104775">
              <a:tabLst/>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7" name="Text Placeholder 17"/>
          <p:cNvSpPr>
            <a:spLocks noGrp="1"/>
          </p:cNvSpPr>
          <p:nvPr>
            <p:ph type="body" sz="quarter" idx="19"/>
          </p:nvPr>
        </p:nvSpPr>
        <p:spPr>
          <a:xfrm>
            <a:off x="228598" y="3693646"/>
            <a:ext cx="4268451" cy="2404751"/>
          </a:xfrm>
          <a:prstGeom prst="rect">
            <a:avLst/>
          </a:prstGeom>
        </p:spPr>
        <p:txBody>
          <a:bodyPr vert="horz"/>
          <a:lstStyle>
            <a:lvl1pPr marL="112713" indent="-112713">
              <a:tabLst/>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8" name="Text Placeholder 17"/>
          <p:cNvSpPr>
            <a:spLocks noGrp="1"/>
          </p:cNvSpPr>
          <p:nvPr>
            <p:ph type="body" sz="quarter" idx="20"/>
          </p:nvPr>
        </p:nvSpPr>
        <p:spPr>
          <a:xfrm>
            <a:off x="4656808" y="3693646"/>
            <a:ext cx="4194883" cy="2404751"/>
          </a:xfrm>
          <a:prstGeom prst="rect">
            <a:avLst/>
          </a:prstGeom>
        </p:spPr>
        <p:txBody>
          <a:bodyPr vert="horz"/>
          <a:lstStyle>
            <a:lvl1pPr marL="112713" indent="-112713">
              <a:tabLst/>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Tree>
    <p:extLst/>
  </p:cSld>
  <p:clrMapOvr>
    <a:masterClrMapping/>
  </p:clrMapOvr>
  <p:extLst mod="1">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G_Compare_Contrast">
    <p:spTree>
      <p:nvGrpSpPr>
        <p:cNvPr id="1" name=""/>
        <p:cNvGrpSpPr/>
        <p:nvPr/>
      </p:nvGrpSpPr>
      <p:grpSpPr>
        <a:xfrm>
          <a:off x="0" y="0"/>
          <a:ext cx="0" cy="0"/>
          <a:chOff x="0" y="0"/>
          <a:chExt cx="0" cy="0"/>
        </a:xfrm>
      </p:grpSpPr>
      <p:cxnSp>
        <p:nvCxnSpPr>
          <p:cNvPr id="8" name="Straight Connector 7"/>
          <p:cNvCxnSpPr/>
          <p:nvPr userDrawn="1"/>
        </p:nvCxnSpPr>
        <p:spPr>
          <a:xfrm>
            <a:off x="4579756" y="3744346"/>
            <a:ext cx="0" cy="2345875"/>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 Placeholder 17"/>
          <p:cNvSpPr>
            <a:spLocks noGrp="1"/>
          </p:cNvSpPr>
          <p:nvPr>
            <p:ph type="body" sz="quarter" idx="15"/>
          </p:nvPr>
        </p:nvSpPr>
        <p:spPr>
          <a:xfrm>
            <a:off x="228599" y="1197639"/>
            <a:ext cx="8608104" cy="2366552"/>
          </a:xfrm>
          <a:prstGeom prst="rect">
            <a:avLst/>
          </a:prstGeom>
        </p:spPr>
        <p:txBody>
          <a:bodyPr vert="horz"/>
          <a:lstStyle>
            <a:lvl1pPr marL="120650" indent="-109538">
              <a:tabLst/>
              <a:defRPr sz="1600"/>
            </a:lvl1pPr>
            <a:lvl2pPr marL="339725" indent="-169863">
              <a:defRPr sz="1600"/>
            </a:lvl2pPr>
            <a:lvl3pPr marL="565150" indent="-112713">
              <a:defRPr sz="1600"/>
            </a:lvl3pPr>
            <a:lvl4pPr marL="862013" indent="-169863">
              <a:defRPr sz="1600"/>
            </a:lvl4pPr>
            <a:lvl5pPr>
              <a:defRPr sz="1600"/>
            </a:lvl5pPr>
          </a:lstStyle>
          <a:p>
            <a:pPr lvl="0"/>
            <a:r>
              <a:rPr lang="en-US"/>
              <a:t>Edit Master text styles</a:t>
            </a:r>
          </a:p>
        </p:txBody>
      </p:sp>
      <p:sp>
        <p:nvSpPr>
          <p:cNvPr id="11" name="Text Placeholder 17"/>
          <p:cNvSpPr>
            <a:spLocks noGrp="1"/>
          </p:cNvSpPr>
          <p:nvPr>
            <p:ph type="body" sz="quarter" idx="19"/>
          </p:nvPr>
        </p:nvSpPr>
        <p:spPr>
          <a:xfrm>
            <a:off x="228598" y="3685470"/>
            <a:ext cx="4211819" cy="2404751"/>
          </a:xfrm>
          <a:prstGeom prst="rect">
            <a:avLst/>
          </a:prstGeom>
        </p:spPr>
        <p:txBody>
          <a:bodyPr vert="horz"/>
          <a:lstStyle>
            <a:lvl1pPr marL="120650" indent="-120650">
              <a:tabLst/>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7"/>
          <p:cNvSpPr>
            <a:spLocks noGrp="1"/>
          </p:cNvSpPr>
          <p:nvPr>
            <p:ph type="body" sz="quarter" idx="20"/>
          </p:nvPr>
        </p:nvSpPr>
        <p:spPr>
          <a:xfrm>
            <a:off x="4719095" y="3685470"/>
            <a:ext cx="4117607" cy="2404751"/>
          </a:xfrm>
          <a:prstGeom prst="rect">
            <a:avLst/>
          </a:prstGeom>
        </p:spPr>
        <p:txBody>
          <a:bodyPr vert="horz"/>
          <a:lstStyle>
            <a:lvl1pPr marL="120650" indent="-120650">
              <a:tabLst/>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itle 1"/>
          <p:cNvSpPr>
            <a:spLocks noGrp="1"/>
          </p:cNvSpPr>
          <p:nvPr>
            <p:ph type="title" hasCustomPrompt="1"/>
          </p:nvPr>
        </p:nvSpPr>
        <p:spPr>
          <a:xfrm>
            <a:off x="228599" y="233088"/>
            <a:ext cx="777614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5"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8" name="Text Placeholder 10"/>
          <p:cNvSpPr>
            <a:spLocks noGrp="1"/>
          </p:cNvSpPr>
          <p:nvPr>
            <p:ph type="body" sz="quarter" idx="17"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H_Risk Format_Corner Image">
    <p:spTree>
      <p:nvGrpSpPr>
        <p:cNvPr id="1" name=""/>
        <p:cNvGrpSpPr/>
        <p:nvPr/>
      </p:nvGrpSpPr>
      <p:grpSpPr>
        <a:xfrm>
          <a:off x="0" y="0"/>
          <a:ext cx="0" cy="0"/>
          <a:chOff x="0" y="0"/>
          <a:chExt cx="0" cy="0"/>
        </a:xfrm>
      </p:grpSpPr>
      <p:pic>
        <p:nvPicPr>
          <p:cNvPr id="8" name="Picture 7" descr="CCEO Risk Format_P8sample_crosshatch.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173300" y="814685"/>
            <a:ext cx="2234525" cy="1867301"/>
          </a:xfrm>
          <a:prstGeom prst="rect">
            <a:avLst/>
          </a:prstGeom>
        </p:spPr>
      </p:pic>
      <p:sp>
        <p:nvSpPr>
          <p:cNvPr id="11" name="Content Placeholder 6"/>
          <p:cNvSpPr>
            <a:spLocks noGrp="1"/>
          </p:cNvSpPr>
          <p:nvPr>
            <p:ph sz="quarter" idx="17"/>
          </p:nvPr>
        </p:nvSpPr>
        <p:spPr>
          <a:xfrm>
            <a:off x="228598" y="1233557"/>
            <a:ext cx="5735473" cy="4794684"/>
          </a:xfrm>
          <a:prstGeom prst="rect">
            <a:avLst/>
          </a:prstGeom>
        </p:spPr>
        <p:txBody>
          <a:bodyPr vert="horz"/>
          <a:lstStyle>
            <a:lvl1pPr marL="180975" indent="-169863">
              <a:buSzPct val="130000"/>
              <a:tabLst/>
              <a:defRPr sz="1600"/>
            </a:lvl1pPr>
            <a:lvl2pPr marL="517525" indent="-227013">
              <a:defRPr sz="1400"/>
            </a:lvl2pPr>
            <a:lvl3pPr marL="800100" indent="-176213">
              <a:buSzPct val="125000"/>
              <a:defRPr sz="1400"/>
            </a:lvl3pPr>
            <a:lvl4pPr marL="1201738" indent="-228600">
              <a:defRPr sz="1400"/>
            </a:lvl4pPr>
            <a:lvl5pPr marL="1430338" indent="-176213">
              <a:buFont typeface="Arial"/>
              <a:buChar char="•"/>
              <a:defRPr sz="1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p:cNvSpPr>
            <a:spLocks noGrp="1"/>
          </p:cNvSpPr>
          <p:nvPr>
            <p:ph type="title" hasCustomPrompt="1"/>
          </p:nvPr>
        </p:nvSpPr>
        <p:spPr>
          <a:xfrm>
            <a:off x="228599" y="233088"/>
            <a:ext cx="777614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2"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3" name="Text Placeholder 10"/>
          <p:cNvSpPr>
            <a:spLocks noGrp="1"/>
          </p:cNvSpPr>
          <p:nvPr>
            <p:ph type="body" sz="quarter" idx="18"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I_Risk Format_Large Image">
    <p:spTree>
      <p:nvGrpSpPr>
        <p:cNvPr id="1" name=""/>
        <p:cNvGrpSpPr/>
        <p:nvPr/>
      </p:nvGrpSpPr>
      <p:grpSpPr>
        <a:xfrm>
          <a:off x="0" y="0"/>
          <a:ext cx="0" cy="0"/>
          <a:chOff x="0" y="0"/>
          <a:chExt cx="0" cy="0"/>
        </a:xfrm>
      </p:grpSpPr>
      <p:sp>
        <p:nvSpPr>
          <p:cNvPr id="8" name="Content Placeholder 6"/>
          <p:cNvSpPr>
            <a:spLocks noGrp="1"/>
          </p:cNvSpPr>
          <p:nvPr>
            <p:ph sz="quarter" idx="17" hasCustomPrompt="1"/>
          </p:nvPr>
        </p:nvSpPr>
        <p:spPr>
          <a:xfrm>
            <a:off x="228598" y="1134320"/>
            <a:ext cx="3715605" cy="4861367"/>
          </a:xfrm>
          <a:prstGeom prst="rect">
            <a:avLst/>
          </a:prstGeom>
        </p:spPr>
        <p:txBody>
          <a:bodyPr vert="horz"/>
          <a:lstStyle>
            <a:lvl1pPr marL="180975" indent="-180975">
              <a:buSzPct val="130000"/>
              <a:tabLst/>
              <a:defRPr sz="1600"/>
            </a:lvl1pPr>
            <a:lvl2pPr marL="517525" indent="-227013">
              <a:defRPr sz="1400"/>
            </a:lvl2pPr>
            <a:lvl3pPr marL="800100" indent="-176213">
              <a:buSzPct val="125000"/>
              <a:defRPr sz="1400"/>
            </a:lvl3pPr>
            <a:lvl4pPr marL="1201738" indent="-228600">
              <a:defRPr sz="1400"/>
            </a:lvl4pPr>
            <a:lvl5pPr marL="1430338" indent="-176213">
              <a:buFont typeface="Arial"/>
              <a:buChar char="•"/>
              <a:defRPr sz="1400" baseline="0"/>
            </a:lvl5pPr>
          </a:lstStyle>
          <a:p>
            <a:r>
              <a:rPr lang="en-US" dirty="0"/>
              <a:t>Bullet 1 level – Bullet 130% size text – Black, 16 point Arial</a:t>
            </a:r>
          </a:p>
          <a:p>
            <a:pPr lvl="1"/>
            <a:r>
              <a:rPr lang="en-US" dirty="0"/>
              <a:t>Bullet 2 level – 14 point Arial Italic</a:t>
            </a:r>
          </a:p>
          <a:p>
            <a:pPr lvl="2"/>
            <a:r>
              <a:rPr lang="en-US" dirty="0"/>
              <a:t>Bullet 3 level – Bullet 125% size text – 14 point Arial</a:t>
            </a:r>
          </a:p>
          <a:p>
            <a:pPr lvl="3"/>
            <a:r>
              <a:rPr lang="en-US" dirty="0"/>
              <a:t>Bullet 4 level – 14 point Arial Italic</a:t>
            </a:r>
          </a:p>
          <a:p>
            <a:pPr lvl="4"/>
            <a:r>
              <a:rPr lang="en-US" dirty="0"/>
              <a:t>Bullet 5 level – Bullet 100% size text – 14 point Arial</a:t>
            </a:r>
          </a:p>
        </p:txBody>
      </p:sp>
      <p:pic>
        <p:nvPicPr>
          <p:cNvPr id="9" name="Picture 8" descr="CCEO Risk Format_P8sample_crosshatch.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59153" y="1134531"/>
            <a:ext cx="4623206" cy="4564685"/>
          </a:xfrm>
          <a:prstGeom prst="rect">
            <a:avLst/>
          </a:prstGeom>
        </p:spPr>
      </p:pic>
      <p:grpSp>
        <p:nvGrpSpPr>
          <p:cNvPr id="2" name="Group 1"/>
          <p:cNvGrpSpPr/>
          <p:nvPr userDrawn="1"/>
        </p:nvGrpSpPr>
        <p:grpSpPr>
          <a:xfrm>
            <a:off x="4059153" y="5777498"/>
            <a:ext cx="4609023" cy="350523"/>
            <a:chOff x="4333069" y="5714104"/>
            <a:chExt cx="4609023" cy="350523"/>
          </a:xfrm>
        </p:grpSpPr>
        <p:sp>
          <p:nvSpPr>
            <p:cNvPr id="11" name="Rectangle 10"/>
            <p:cNvSpPr/>
            <p:nvPr userDrawn="1"/>
          </p:nvSpPr>
          <p:spPr>
            <a:xfrm>
              <a:off x="4333069" y="5748518"/>
              <a:ext cx="228600" cy="152400"/>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6987786" y="5748724"/>
              <a:ext cx="228600" cy="152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4544208" y="5714104"/>
              <a:ext cx="4397884" cy="350523"/>
            </a:xfrm>
            <a:prstGeom prst="rect">
              <a:avLst/>
            </a:prstGeom>
            <a:noFill/>
          </p:spPr>
          <p:txBody>
            <a:bodyPr wrap="square" rtlCol="0">
              <a:spAutoFit/>
            </a:bodyPr>
            <a:lstStyle/>
            <a:p>
              <a:pPr>
                <a:lnSpc>
                  <a:spcPts val="1000"/>
                </a:lnSpc>
                <a:tabLst>
                  <a:tab pos="2630488" algn="l"/>
                </a:tabLst>
              </a:pPr>
              <a:r>
                <a:rPr lang="en-US" sz="900" dirty="0"/>
                <a:t>Current risk assessment with uncertainty	Expected risk assessment with	proposed mitigation</a:t>
              </a:r>
            </a:p>
          </p:txBody>
        </p:sp>
      </p:grpSp>
      <p:sp>
        <p:nvSpPr>
          <p:cNvPr id="18" name="Title 1"/>
          <p:cNvSpPr>
            <a:spLocks noGrp="1"/>
          </p:cNvSpPr>
          <p:nvPr>
            <p:ph type="title" hasCustomPrompt="1"/>
          </p:nvPr>
        </p:nvSpPr>
        <p:spPr>
          <a:xfrm>
            <a:off x="228599" y="233088"/>
            <a:ext cx="777614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6" name="Text Placeholder 2"/>
          <p:cNvSpPr>
            <a:spLocks noGrp="1"/>
          </p:cNvSpPr>
          <p:nvPr>
            <p:ph type="body" sz="quarter" idx="16" hasCustomPrompt="1"/>
          </p:nvPr>
        </p:nvSpPr>
        <p:spPr>
          <a:xfrm>
            <a:off x="228600" y="614874"/>
            <a:ext cx="790956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20" name="Text Placeholder 10"/>
          <p:cNvSpPr>
            <a:spLocks noGrp="1"/>
          </p:cNvSpPr>
          <p:nvPr>
            <p:ph type="body" sz="quarter" idx="18" hasCustomPrompt="1"/>
          </p:nvPr>
        </p:nvSpPr>
        <p:spPr>
          <a:xfrm>
            <a:off x="228601" y="6149817"/>
            <a:ext cx="8476059"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4.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05422" y="6642556"/>
            <a:ext cx="693737" cy="215444"/>
          </a:xfrm>
          <a:prstGeom prst="rect">
            <a:avLst/>
          </a:prstGeom>
          <a:noFill/>
        </p:spPr>
        <p:txBody>
          <a:bodyPr wrap="square" rtlCol="0">
            <a:spAutoFit/>
          </a:bodyPr>
          <a:lstStyle/>
          <a:p>
            <a:pPr algn="l"/>
            <a:fld id="{C14145BE-CC18-4145-962A-7F02CD48E99F}" type="slidenum">
              <a:rPr lang="en-US" sz="800" smtClean="0"/>
              <a:pPr algn="l"/>
              <a:t>‹#›</a:t>
            </a:fld>
            <a:endParaRPr lang="en-US" sz="800" dirty="0"/>
          </a:p>
        </p:txBody>
      </p:sp>
      <p:pic>
        <p:nvPicPr>
          <p:cNvPr id="2" name="Picture 1"/>
          <p:cNvPicPr>
            <a:picLocks noChangeAspect="1"/>
          </p:cNvPicPr>
          <p:nvPr userDrawn="1"/>
        </p:nvPicPr>
        <p:blipFill>
          <a:blip r:embed="rId13"/>
          <a:stretch>
            <a:fillRect/>
          </a:stretch>
        </p:blipFill>
        <p:spPr>
          <a:xfrm>
            <a:off x="0" y="0"/>
            <a:ext cx="9144000" cy="6857999"/>
          </a:xfrm>
          <a:prstGeom prst="rect">
            <a:avLst/>
          </a:prstGeom>
        </p:spPr>
      </p:pic>
    </p:spTree>
    <p:extLst>
      <p:ext uri="{BB962C8B-B14F-4D97-AF65-F5344CB8AC3E}">
        <p14:creationId xmlns:p14="http://schemas.microsoft.com/office/powerpoint/2010/main" val="4278058439"/>
      </p:ext>
    </p:extLst>
  </p:cSld>
  <p:clrMap bg1="lt1" tx1="dk1" bg2="lt2" tx2="dk2" accent1="accent1" accent2="accent2" accent3="accent3" accent4="accent4" accent5="accent5" accent6="accent6" hlink="hlink" folHlink="folHlink"/>
  <p:sldLayoutIdLst>
    <p:sldLayoutId id="2147484889" r:id="rId1"/>
    <p:sldLayoutId id="2147484890" r:id="rId2"/>
    <p:sldLayoutId id="2147484923" r:id="rId3"/>
    <p:sldLayoutId id="2147484892" r:id="rId4"/>
    <p:sldLayoutId id="2147484894" r:id="rId5"/>
    <p:sldLayoutId id="2147484924" r:id="rId6"/>
    <p:sldLayoutId id="2147484919" r:id="rId7"/>
    <p:sldLayoutId id="2147484920" r:id="rId8"/>
    <p:sldLayoutId id="2147484921" r:id="rId9"/>
    <p:sldLayoutId id="2147484922" r:id="rId10"/>
    <p:sldLayoutId id="2147484913" r:id="rId11"/>
  </p:sldLayoutIdLst>
  <p:txStyles>
    <p:titleStyle>
      <a:lvl1pPr algn="l" defTabSz="457200" rtl="0" eaLnBrk="1" latinLnBrk="0" hangingPunct="1">
        <a:spcBef>
          <a:spcPct val="0"/>
        </a:spcBef>
        <a:buNone/>
        <a:defRPr sz="2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05422" y="6642556"/>
            <a:ext cx="693737" cy="215444"/>
          </a:xfrm>
          <a:prstGeom prst="rect">
            <a:avLst/>
          </a:prstGeom>
          <a:noFill/>
        </p:spPr>
        <p:txBody>
          <a:bodyPr wrap="square" rtlCol="0">
            <a:spAutoFit/>
          </a:bodyPr>
          <a:lstStyle/>
          <a:p>
            <a:pPr algn="l"/>
            <a:fld id="{C14145BE-CC18-4145-962A-7F02CD48E99F}" type="slidenum">
              <a:rPr lang="en-US" sz="800" smtClean="0"/>
              <a:pPr algn="l"/>
              <a:t>‹#›</a:t>
            </a:fld>
            <a:endParaRPr lang="en-US" sz="800" dirty="0"/>
          </a:p>
        </p:txBody>
      </p:sp>
      <p:pic>
        <p:nvPicPr>
          <p:cNvPr id="2" name="Picture 1"/>
          <p:cNvPicPr>
            <a:picLocks noChangeAspect="1"/>
          </p:cNvPicPr>
          <p:nvPr userDrawn="1"/>
        </p:nvPicPr>
        <p:blipFill>
          <a:blip r:embed="rId13"/>
          <a:stretch>
            <a:fillRect/>
          </a:stretch>
        </p:blipFill>
        <p:spPr>
          <a:xfrm>
            <a:off x="0" y="0"/>
            <a:ext cx="9144000" cy="6857999"/>
          </a:xfrm>
          <a:prstGeom prst="rect">
            <a:avLst/>
          </a:prstGeom>
        </p:spPr>
      </p:pic>
      <p:sp>
        <p:nvSpPr>
          <p:cNvPr id="4" name="Text Placeholder 4"/>
          <p:cNvSpPr txBox="1">
            <a:spLocks/>
          </p:cNvSpPr>
          <p:nvPr userDrawn="1"/>
        </p:nvSpPr>
        <p:spPr>
          <a:xfrm>
            <a:off x="0" y="0"/>
            <a:ext cx="9144000" cy="233088"/>
          </a:xfrm>
          <a:prstGeom prst="rect">
            <a:avLst/>
          </a:prstGeom>
        </p:spPr>
        <p:txBody>
          <a:bodyPr/>
          <a:lstStyle>
            <a:lvl1pPr marL="0" indent="0" algn="ctr" defTabSz="457200" rtl="0" eaLnBrk="1" latinLnBrk="0" hangingPunct="1">
              <a:spcBef>
                <a:spcPct val="20000"/>
              </a:spcBef>
              <a:buFont typeface="Arial"/>
              <a:buNone/>
              <a:defRPr sz="11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0" dirty="0"/>
              <a:t>TYPE</a:t>
            </a:r>
            <a:r>
              <a:rPr lang="en-US" b="0" baseline="0" dirty="0"/>
              <a:t> SECURITY MARKING(S) IN SLIDE MASTER</a:t>
            </a:r>
            <a:br>
              <a:rPr lang="en-US" b="0" baseline="0" dirty="0"/>
            </a:br>
            <a:endParaRPr lang="en-US" b="0" dirty="0"/>
          </a:p>
        </p:txBody>
      </p:sp>
      <p:sp>
        <p:nvSpPr>
          <p:cNvPr id="5" name="Text Placeholder 4"/>
          <p:cNvSpPr txBox="1">
            <a:spLocks/>
          </p:cNvSpPr>
          <p:nvPr userDrawn="1"/>
        </p:nvSpPr>
        <p:spPr>
          <a:xfrm>
            <a:off x="0" y="6593176"/>
            <a:ext cx="9144000" cy="216062"/>
          </a:xfrm>
          <a:prstGeom prst="rect">
            <a:avLst/>
          </a:prstGeom>
        </p:spPr>
        <p:txBody>
          <a:bodyPr/>
          <a:lstStyle>
            <a:lvl1pPr marL="0" indent="0" algn="ctr" defTabSz="457200" rtl="0" eaLnBrk="1" latinLnBrk="0" hangingPunct="1">
              <a:spcBef>
                <a:spcPct val="20000"/>
              </a:spcBef>
              <a:buFont typeface="Arial"/>
              <a:buNone/>
              <a:defRPr sz="11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0" dirty="0"/>
              <a:t>TYPE</a:t>
            </a:r>
            <a:r>
              <a:rPr lang="en-US" b="0" baseline="0" dirty="0"/>
              <a:t> SECURITY MARKING(S) IN SLIDE MASTER</a:t>
            </a:r>
            <a:r>
              <a:rPr lang="en-US" b="0" baseline="0"/>
              <a:t/>
            </a:r>
            <a:br>
              <a:rPr lang="en-US" b="0" baseline="0"/>
            </a:br>
            <a:endParaRPr lang="en-US" b="0" dirty="0"/>
          </a:p>
        </p:txBody>
      </p:sp>
    </p:spTree>
    <p:extLst>
      <p:ext uri="{BB962C8B-B14F-4D97-AF65-F5344CB8AC3E}">
        <p14:creationId xmlns:p14="http://schemas.microsoft.com/office/powerpoint/2010/main" val="1954762725"/>
      </p:ext>
    </p:extLst>
  </p:cSld>
  <p:clrMap bg1="lt1" tx1="dk1" bg2="lt2" tx2="dk2" accent1="accent1" accent2="accent2" accent3="accent3" accent4="accent4" accent5="accent5" accent6="accent6" hlink="hlink" folHlink="folHlink"/>
  <p:sldLayoutIdLst>
    <p:sldLayoutId id="2147484902" r:id="rId1"/>
    <p:sldLayoutId id="2147484903" r:id="rId2"/>
    <p:sldLayoutId id="2147484925" r:id="rId3"/>
    <p:sldLayoutId id="2147484905" r:id="rId4"/>
    <p:sldLayoutId id="2147484906" r:id="rId5"/>
    <p:sldLayoutId id="2147484916" r:id="rId6"/>
    <p:sldLayoutId id="2147484926" r:id="rId7"/>
    <p:sldLayoutId id="2147484927" r:id="rId8"/>
    <p:sldLayoutId id="2147484928" r:id="rId9"/>
    <p:sldLayoutId id="2147484929" r:id="rId10"/>
    <p:sldLayoutId id="2147484914" r:id="rId11"/>
  </p:sldLayoutIdLst>
  <p:txStyles>
    <p:titleStyle>
      <a:lvl1pPr algn="l" defTabSz="457200" rtl="0" eaLnBrk="1" latinLnBrk="0" hangingPunct="1">
        <a:spcBef>
          <a:spcPct val="0"/>
        </a:spcBef>
        <a:buNone/>
        <a:defRPr sz="2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228600" y="6642556"/>
            <a:ext cx="762000" cy="215444"/>
          </a:xfrm>
          <a:prstGeom prst="rect">
            <a:avLst/>
          </a:prstGeom>
          <a:noFill/>
        </p:spPr>
        <p:txBody>
          <a:bodyPr wrap="square" rtlCol="0">
            <a:spAutoFit/>
          </a:bodyPr>
          <a:lstStyle/>
          <a:p>
            <a:pPr algn="l"/>
            <a:fld id="{C14145BE-CC18-4145-962A-7F02CD48E99F}" type="slidenum">
              <a:rPr lang="en-US" sz="800" smtClean="0"/>
              <a:pPr algn="l"/>
              <a:t>‹#›</a:t>
            </a:fld>
            <a:endParaRPr lang="en-US" sz="800" dirty="0"/>
          </a:p>
        </p:txBody>
      </p:sp>
      <p:pic>
        <p:nvPicPr>
          <p:cNvPr id="5" name="Picture 4"/>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7714132"/>
      </p:ext>
    </p:extLst>
  </p:cSld>
  <p:clrMap bg1="lt1" tx1="dk1" bg2="lt2" tx2="dk2" accent1="accent1" accent2="accent2" accent3="accent3" accent4="accent4" accent5="accent5" accent6="accent6" hlink="hlink" folHlink="folHlink"/>
  <p:sldLayoutIdLst>
    <p:sldLayoutId id="2147484885" r:id="rId1"/>
    <p:sldLayoutId id="2147484886" r:id="rId2"/>
    <p:sldLayoutId id="2147484887" r:id="rId3"/>
  </p:sldLayoutIdLst>
  <p:txStyles>
    <p:titleStyle>
      <a:lvl1pPr algn="l" defTabSz="457200" rtl="0" eaLnBrk="1" latinLnBrk="0" hangingPunct="1">
        <a:spcBef>
          <a:spcPct val="0"/>
        </a:spcBef>
        <a:buNone/>
        <a:defRPr sz="2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p:nvSpPr>
        <p:spPr>
          <a:xfrm>
            <a:off x="205422" y="6642556"/>
            <a:ext cx="693737" cy="215444"/>
          </a:xfrm>
          <a:prstGeom prst="rect">
            <a:avLst/>
          </a:prstGeom>
          <a:noFill/>
        </p:spPr>
        <p:txBody>
          <a:bodyPr wrap="square" rtlCol="0">
            <a:spAutoFit/>
          </a:bodyPr>
          <a:lstStyle/>
          <a:p>
            <a:pPr algn="l"/>
            <a:fld id="{C14145BE-CC18-4145-962A-7F02CD48E99F}" type="slidenum">
              <a:rPr lang="en-US" sz="800" smtClean="0"/>
              <a:pPr algn="l"/>
              <a:t>‹#›</a:t>
            </a:fld>
            <a:endParaRPr lang="en-US" sz="800" dirty="0"/>
          </a:p>
        </p:txBody>
      </p:sp>
      <p:pic>
        <p:nvPicPr>
          <p:cNvPr id="2" name="Picture 1"/>
          <p:cNvPicPr>
            <a:picLocks noChangeAspect="1"/>
          </p:cNvPicPr>
          <p:nvPr/>
        </p:nvPicPr>
        <p:blipFill>
          <a:blip r:embed="rId14"/>
          <a:stretch>
            <a:fillRect/>
          </a:stretch>
        </p:blipFill>
        <p:spPr>
          <a:xfrm>
            <a:off x="0" y="0"/>
            <a:ext cx="9144000" cy="6857999"/>
          </a:xfrm>
          <a:prstGeom prst="rect">
            <a:avLst/>
          </a:prstGeom>
        </p:spPr>
      </p:pic>
    </p:spTree>
    <p:extLst>
      <p:ext uri="{BB962C8B-B14F-4D97-AF65-F5344CB8AC3E}">
        <p14:creationId xmlns:p14="http://schemas.microsoft.com/office/powerpoint/2010/main" val="1261996872"/>
      </p:ext>
    </p:extLst>
  </p:cSld>
  <p:clrMap bg1="lt1" tx1="dk1" bg2="lt2" tx2="dk2" accent1="accent1" accent2="accent2" accent3="accent3" accent4="accent4" accent5="accent5" accent6="accent6" hlink="hlink" folHlink="folHlink"/>
  <p:sldLayoutIdLst>
    <p:sldLayoutId id="2147484931" r:id="rId1"/>
    <p:sldLayoutId id="2147484932" r:id="rId2"/>
    <p:sldLayoutId id="2147484933" r:id="rId3"/>
    <p:sldLayoutId id="2147484934" r:id="rId4"/>
    <p:sldLayoutId id="2147484935" r:id="rId5"/>
    <p:sldLayoutId id="2147484936" r:id="rId6"/>
    <p:sldLayoutId id="2147484937" r:id="rId7"/>
    <p:sldLayoutId id="2147484938" r:id="rId8"/>
    <p:sldLayoutId id="2147484939" r:id="rId9"/>
    <p:sldLayoutId id="2147484940" r:id="rId10"/>
    <p:sldLayoutId id="2147484941" r:id="rId11"/>
    <p:sldLayoutId id="2147484942" r:id="rId12"/>
  </p:sldLayoutIdLst>
  <p:txStyles>
    <p:titleStyle>
      <a:lvl1pPr algn="l" defTabSz="457200" rtl="0" eaLnBrk="1" latinLnBrk="0" hangingPunct="1">
        <a:spcBef>
          <a:spcPct val="0"/>
        </a:spcBef>
        <a:buNone/>
        <a:defRPr sz="2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p:nvSpPr>
        <p:spPr>
          <a:xfrm>
            <a:off x="205422" y="6642556"/>
            <a:ext cx="693737" cy="215444"/>
          </a:xfrm>
          <a:prstGeom prst="rect">
            <a:avLst/>
          </a:prstGeom>
          <a:noFill/>
        </p:spPr>
        <p:txBody>
          <a:bodyPr wrap="square" rtlCol="0">
            <a:spAutoFit/>
          </a:bodyPr>
          <a:lstStyle/>
          <a:p>
            <a:pPr algn="l"/>
            <a:fld id="{C14145BE-CC18-4145-962A-7F02CD48E99F}" type="slidenum">
              <a:rPr lang="en-US" sz="800" smtClean="0"/>
              <a:pPr algn="l"/>
              <a:t>‹#›</a:t>
            </a:fld>
            <a:endParaRPr lang="en-US" sz="800" dirty="0"/>
          </a:p>
        </p:txBody>
      </p:sp>
      <p:pic>
        <p:nvPicPr>
          <p:cNvPr id="2" name="Picture 1"/>
          <p:cNvPicPr>
            <a:picLocks noChangeAspect="1"/>
          </p:cNvPicPr>
          <p:nvPr/>
        </p:nvPicPr>
        <p:blipFill>
          <a:blip r:embed="rId13"/>
          <a:stretch>
            <a:fillRect/>
          </a:stretch>
        </p:blipFill>
        <p:spPr>
          <a:xfrm>
            <a:off x="0" y="0"/>
            <a:ext cx="9144000" cy="6857999"/>
          </a:xfrm>
          <a:prstGeom prst="rect">
            <a:avLst/>
          </a:prstGeom>
        </p:spPr>
      </p:pic>
    </p:spTree>
    <p:extLst>
      <p:ext uri="{BB962C8B-B14F-4D97-AF65-F5344CB8AC3E}">
        <p14:creationId xmlns:p14="http://schemas.microsoft.com/office/powerpoint/2010/main" val="322726113"/>
      </p:ext>
    </p:extLst>
  </p:cSld>
  <p:clrMap bg1="lt1" tx1="dk1" bg2="lt2" tx2="dk2" accent1="accent1" accent2="accent2" accent3="accent3" accent4="accent4" accent5="accent5" accent6="accent6" hlink="hlink" folHlink="folHlink"/>
  <p:sldLayoutIdLst>
    <p:sldLayoutId id="2147484944" r:id="rId1"/>
    <p:sldLayoutId id="2147484945" r:id="rId2"/>
    <p:sldLayoutId id="2147484946" r:id="rId3"/>
    <p:sldLayoutId id="2147484947" r:id="rId4"/>
    <p:sldLayoutId id="2147484948" r:id="rId5"/>
    <p:sldLayoutId id="2147484949" r:id="rId6"/>
    <p:sldLayoutId id="2147484950" r:id="rId7"/>
    <p:sldLayoutId id="2147484951" r:id="rId8"/>
    <p:sldLayoutId id="2147484952" r:id="rId9"/>
    <p:sldLayoutId id="2147484953" r:id="rId10"/>
    <p:sldLayoutId id="2147484954" r:id="rId11"/>
  </p:sldLayoutIdLst>
  <p:txStyles>
    <p:titleStyle>
      <a:lvl1pPr algn="l" defTabSz="457200" rtl="0" eaLnBrk="1" latinLnBrk="0" hangingPunct="1">
        <a:spcBef>
          <a:spcPct val="0"/>
        </a:spcBef>
        <a:buNone/>
        <a:defRPr sz="2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40.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38.png"/><Relationship Id="rId11" Type="http://schemas.openxmlformats.org/officeDocument/2006/relationships/image" Target="../media/image44.jpg"/><Relationship Id="rId5" Type="http://schemas.openxmlformats.org/officeDocument/2006/relationships/image" Target="../media/image37.png"/><Relationship Id="rId10" Type="http://schemas.openxmlformats.org/officeDocument/2006/relationships/image" Target="../media/image43.jpg"/><Relationship Id="rId4" Type="http://schemas.openxmlformats.org/officeDocument/2006/relationships/image" Target="../media/image13.jpg"/><Relationship Id="rId9" Type="http://schemas.openxmlformats.org/officeDocument/2006/relationships/image" Target="../media/image42.jp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3.jp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8" Type="http://schemas.openxmlformats.org/officeDocument/2006/relationships/hyperlink" Target="https://arxiv.org/abs/1511.04599" TargetMode="External"/><Relationship Id="rId13" Type="http://schemas.openxmlformats.org/officeDocument/2006/relationships/hyperlink" Target="https://github.com/IBM/adversarial-robustness-toolbox" TargetMode="External"/><Relationship Id="rId3" Type="http://schemas.openxmlformats.org/officeDocument/2006/relationships/hyperlink" Target="http://webia.lip6.fr/~cord/pdfs/news/TalkDeepCordI3S.pdf" TargetMode="External"/><Relationship Id="rId7" Type="http://schemas.openxmlformats.org/officeDocument/2006/relationships/hyperlink" Target="https://arxiv.org/abs/1807.012396" TargetMode="External"/><Relationship Id="rId12" Type="http://schemas.openxmlformats.org/officeDocument/2006/relationships/hyperlink" Target="https://arxiv.org/abs/1610.02391v3" TargetMode="External"/><Relationship Id="rId2" Type="http://schemas.openxmlformats.org/officeDocument/2006/relationships/hyperlink" Target="https://arxiv.org/abs/1608.04644v2" TargetMode="External"/><Relationship Id="rId1" Type="http://schemas.openxmlformats.org/officeDocument/2006/relationships/slideLayout" Target="../slideLayouts/slideLayout39.xml"/><Relationship Id="rId6" Type="http://schemas.openxmlformats.org/officeDocument/2006/relationships/hyperlink" Target="https://arxiv.org/abs/1611.11279v5" TargetMode="External"/><Relationship Id="rId11" Type="http://schemas.openxmlformats.org/officeDocument/2006/relationships/hyperlink" Target="http://rammb.cira.colostate.edu/products/tc_realtime/season.asp?storm_season=2018" TargetMode="External"/><Relationship Id="rId5" Type="http://schemas.openxmlformats.org/officeDocument/2006/relationships/hyperlink" Target="https://doi.org/10.1145/3134600.3134635" TargetMode="External"/><Relationship Id="rId15" Type="http://schemas.openxmlformats.org/officeDocument/2006/relationships/hyperlink" Target="https://github.com/tensorflow/cleverhans" TargetMode="External"/><Relationship Id="rId10" Type="http://schemas.openxmlformats.org/officeDocument/2006/relationships/hyperlink" Target="https://arxiv.org/abs/1605.07277" TargetMode="External"/><Relationship Id="rId4" Type="http://schemas.openxmlformats.org/officeDocument/2006/relationships/hyperlink" Target="https://arxiv.org/abs/1412.6572v3" TargetMode="External"/><Relationship Id="rId9" Type="http://schemas.openxmlformats.org/officeDocument/2006/relationships/hyperlink" Target="https://arxiv.org/abs/1807.01069" TargetMode="External"/><Relationship Id="rId14" Type="http://schemas.openxmlformats.org/officeDocument/2006/relationships/hyperlink" Target="https://github.com/bethgelab/foolbo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7.pn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g"/><Relationship Id="rId3" Type="http://schemas.openxmlformats.org/officeDocument/2006/relationships/slideLayout" Target="../slideLayouts/slideLayout39.xml"/><Relationship Id="rId7" Type="http://schemas.openxmlformats.org/officeDocument/2006/relationships/image" Target="../media/image20.png"/><Relationship Id="rId12" Type="http://schemas.openxmlformats.org/officeDocument/2006/relationships/image" Target="../media/image25.jp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9.png"/><Relationship Id="rId11" Type="http://schemas.openxmlformats.org/officeDocument/2006/relationships/image" Target="../media/image24.jpg"/><Relationship Id="rId5" Type="http://schemas.openxmlformats.org/officeDocument/2006/relationships/image" Target="../media/image18.png"/><Relationship Id="rId15" Type="http://schemas.openxmlformats.org/officeDocument/2006/relationships/image" Target="../media/image13.jpg"/><Relationship Id="rId10" Type="http://schemas.openxmlformats.org/officeDocument/2006/relationships/image" Target="../media/image23.jpg"/><Relationship Id="rId4" Type="http://schemas.openxmlformats.org/officeDocument/2006/relationships/notesSlide" Target="../notesSlides/notesSlide4.xml"/><Relationship Id="rId9" Type="http://schemas.openxmlformats.org/officeDocument/2006/relationships/image" Target="../media/image22.png"/><Relationship Id="rId14" Type="http://schemas.openxmlformats.org/officeDocument/2006/relationships/image" Target="../media/image27.jp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011680" y="726693"/>
            <a:ext cx="7003228" cy="1239457"/>
          </a:xfrm>
        </p:spPr>
        <p:txBody>
          <a:bodyPr/>
          <a:lstStyle/>
          <a:p>
            <a:r>
              <a:rPr lang="en-US" sz="2800" u="sng" dirty="0">
                <a:effectLst/>
              </a:rPr>
              <a:t>Explainable Artificial Intelligence </a:t>
            </a:r>
            <a:r>
              <a:rPr lang="en-US" sz="2800" dirty="0">
                <a:effectLst/>
              </a:rPr>
              <a:t>Application to Tropical Cyclone CNN</a:t>
            </a:r>
            <a:br>
              <a:rPr lang="en-US" sz="2800" dirty="0">
                <a:effectLst/>
              </a:rPr>
            </a:br>
            <a:endParaRPr lang="en-US" dirty="0"/>
          </a:p>
        </p:txBody>
      </p:sp>
      <p:sp>
        <p:nvSpPr>
          <p:cNvPr id="7" name="Subtitle 6"/>
          <p:cNvSpPr>
            <a:spLocks noGrp="1"/>
          </p:cNvSpPr>
          <p:nvPr>
            <p:ph type="subTitle" idx="1"/>
          </p:nvPr>
        </p:nvSpPr>
        <p:spPr>
          <a:xfrm>
            <a:off x="6463780" y="2682067"/>
            <a:ext cx="2329542" cy="1771279"/>
          </a:xfrm>
        </p:spPr>
        <p:txBody>
          <a:bodyPr>
            <a:normAutofit fontScale="92500" lnSpcReduction="10000"/>
          </a:bodyPr>
          <a:lstStyle/>
          <a:p>
            <a:pPr algn="l"/>
            <a:r>
              <a:rPr lang="en-US" dirty="0"/>
              <a:t>Eric Wendoloski</a:t>
            </a:r>
            <a:endParaRPr lang="en-US" baseline="30000" dirty="0"/>
          </a:p>
          <a:p>
            <a:pPr algn="l"/>
            <a:r>
              <a:rPr lang="en-US" dirty="0"/>
              <a:t>Connor Sprague</a:t>
            </a:r>
            <a:endParaRPr lang="en-US" baseline="30000" dirty="0"/>
          </a:p>
          <a:p>
            <a:pPr algn="l"/>
            <a:r>
              <a:rPr lang="en-US" dirty="0"/>
              <a:t>Ingrid Guch</a:t>
            </a:r>
            <a:endParaRPr lang="en-US" baseline="30000" dirty="0"/>
          </a:p>
          <a:p>
            <a:pPr algn="l"/>
            <a:r>
              <a:rPr lang="en-US" dirty="0"/>
              <a:t>Kurt Roettiger</a:t>
            </a:r>
            <a:endParaRPr lang="en-US" baseline="30000" dirty="0"/>
          </a:p>
          <a:p>
            <a:pPr algn="l"/>
            <a:r>
              <a:rPr lang="en-US" dirty="0"/>
              <a:t>Phil Slingerland</a:t>
            </a:r>
            <a:endParaRPr lang="en-US" baseline="30000" dirty="0"/>
          </a:p>
          <a:p>
            <a:pPr algn="l"/>
            <a:r>
              <a:rPr lang="en-US" dirty="0"/>
              <a:t>Sue Vogel</a:t>
            </a:r>
            <a:endParaRPr lang="en-US" baseline="30000" dirty="0"/>
          </a:p>
          <a:p>
            <a:pPr algn="l"/>
            <a:endParaRPr lang="en-US" baseline="30000" dirty="0"/>
          </a:p>
          <a:p>
            <a:pPr marL="457200" indent="-457200" algn="l">
              <a:buAutoNum type="arabicPeriod"/>
            </a:pPr>
            <a:endParaRPr lang="en-US" baseline="30000" dirty="0"/>
          </a:p>
          <a:p>
            <a:pPr algn="l"/>
            <a:endParaRPr lang="en-US" baseline="30000" dirty="0"/>
          </a:p>
          <a:p>
            <a:pPr algn="l"/>
            <a:endParaRPr lang="en-US" baseline="30000" dirty="0"/>
          </a:p>
        </p:txBody>
      </p:sp>
      <p:sp>
        <p:nvSpPr>
          <p:cNvPr id="8" name="Text Placeholder 7"/>
          <p:cNvSpPr>
            <a:spLocks noGrp="1"/>
          </p:cNvSpPr>
          <p:nvPr>
            <p:ph type="body" sz="quarter" idx="10"/>
          </p:nvPr>
        </p:nvSpPr>
        <p:spPr>
          <a:xfrm>
            <a:off x="3912653" y="5401010"/>
            <a:ext cx="5102255" cy="457844"/>
          </a:xfrm>
        </p:spPr>
        <p:txBody>
          <a:bodyPr/>
          <a:lstStyle/>
          <a:p>
            <a:r>
              <a:rPr lang="en-US" dirty="0"/>
              <a:t>17 DEC 18</a:t>
            </a:r>
          </a:p>
        </p:txBody>
      </p:sp>
      <p:sp>
        <p:nvSpPr>
          <p:cNvPr id="5" name="Rectangle 4">
            <a:extLst>
              <a:ext uri="{FF2B5EF4-FFF2-40B4-BE49-F238E27FC236}">
                <a16:creationId xmlns:a16="http://schemas.microsoft.com/office/drawing/2014/main" id="{1B09EC96-6239-44D3-9072-B56D373DC8A6}"/>
              </a:ext>
            </a:extLst>
          </p:cNvPr>
          <p:cNvSpPr/>
          <p:nvPr/>
        </p:nvSpPr>
        <p:spPr>
          <a:xfrm>
            <a:off x="5725550" y="5500859"/>
            <a:ext cx="3552092" cy="646331"/>
          </a:xfrm>
          <a:prstGeom prst="rect">
            <a:avLst/>
          </a:prstGeom>
        </p:spPr>
        <p:txBody>
          <a:bodyPr wrap="square">
            <a:spAutoFit/>
          </a:bodyPr>
          <a:lstStyle/>
          <a:p>
            <a:endParaRPr lang="en-US" sz="1200" dirty="0">
              <a:solidFill>
                <a:schemeClr val="bg1"/>
              </a:solidFill>
              <a:latin typeface="Arial" panose="020B0604020202020204" pitchFamily="34" charset="0"/>
            </a:endParaRPr>
          </a:p>
          <a:p>
            <a:endParaRPr lang="en-US" sz="1200" dirty="0">
              <a:solidFill>
                <a:schemeClr val="bg1"/>
              </a:solidFill>
              <a:latin typeface="Arial" panose="020B0604020202020204" pitchFamily="34" charset="0"/>
            </a:endParaRPr>
          </a:p>
          <a:p>
            <a:pPr marR="3030"/>
            <a:r>
              <a:rPr lang="en-US" sz="1200" dirty="0">
                <a:solidFill>
                  <a:schemeClr val="bg1"/>
                </a:solidFill>
                <a:latin typeface="Arial" panose="020B0604020202020204" pitchFamily="34" charset="0"/>
              </a:rPr>
              <a:t> Approved For Public Release. OTR2019-00184.</a:t>
            </a:r>
            <a:endParaRPr lang="en-US" sz="1200" dirty="0">
              <a:solidFill>
                <a:schemeClr val="bg1"/>
              </a:solidFill>
            </a:endParaRPr>
          </a:p>
        </p:txBody>
      </p:sp>
    </p:spTree>
    <p:extLst>
      <p:ext uri="{BB962C8B-B14F-4D97-AF65-F5344CB8AC3E}">
        <p14:creationId xmlns:p14="http://schemas.microsoft.com/office/powerpoint/2010/main" val="3743791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594C2-8CD6-4B93-B037-AB673763655A}"/>
              </a:ext>
            </a:extLst>
          </p:cNvPr>
          <p:cNvSpPr>
            <a:spLocks noGrp="1"/>
          </p:cNvSpPr>
          <p:nvPr>
            <p:ph type="title"/>
          </p:nvPr>
        </p:nvSpPr>
        <p:spPr>
          <a:xfrm>
            <a:off x="0" y="0"/>
            <a:ext cx="7776149" cy="581597"/>
          </a:xfrm>
        </p:spPr>
        <p:txBody>
          <a:bodyPr/>
          <a:lstStyle/>
          <a:p>
            <a:r>
              <a:rPr lang="en-US" dirty="0"/>
              <a:t>Adversarial Attacks</a:t>
            </a:r>
          </a:p>
        </p:txBody>
      </p:sp>
      <p:sp>
        <p:nvSpPr>
          <p:cNvPr id="5" name="TextBox 4">
            <a:extLst>
              <a:ext uri="{FF2B5EF4-FFF2-40B4-BE49-F238E27FC236}">
                <a16:creationId xmlns:a16="http://schemas.microsoft.com/office/drawing/2014/main" id="{71632FF7-3455-42E8-8C68-B2F22A8510AE}"/>
              </a:ext>
            </a:extLst>
          </p:cNvPr>
          <p:cNvSpPr txBox="1"/>
          <p:nvPr/>
        </p:nvSpPr>
        <p:spPr>
          <a:xfrm>
            <a:off x="0" y="405231"/>
            <a:ext cx="8991600" cy="3693319"/>
          </a:xfrm>
          <a:prstGeom prst="rect">
            <a:avLst/>
          </a:prstGeom>
          <a:noFill/>
        </p:spPr>
        <p:txBody>
          <a:bodyPr wrap="square" rtlCol="0">
            <a:spAutoFit/>
          </a:bodyPr>
          <a:lstStyle/>
          <a:p>
            <a:pPr marL="285750" lvl="0" indent="-285750">
              <a:buFont typeface="Arial" panose="020B0604020202020204" pitchFamily="34" charset="0"/>
              <a:buChar char="•"/>
              <a:defRPr/>
            </a:pPr>
            <a:r>
              <a:rPr lang="en-US" dirty="0">
                <a:solidFill>
                  <a:srgbClr val="000000"/>
                </a:solidFill>
              </a:rPr>
              <a:t>Purpose of most adversarial attacks to cause erroneous model inference</a:t>
            </a:r>
          </a:p>
          <a:p>
            <a:pPr marL="742950" lvl="1" indent="-285750">
              <a:buFont typeface="Arial" panose="020B0604020202020204" pitchFamily="34" charset="0"/>
              <a:buChar char="•"/>
              <a:defRPr/>
            </a:pPr>
            <a:r>
              <a:rPr lang="en-US" dirty="0">
                <a:solidFill>
                  <a:srgbClr val="000000"/>
                </a:solidFill>
              </a:rPr>
              <a:t>Occurs at testing or deployment stage</a:t>
            </a:r>
          </a:p>
          <a:p>
            <a:pPr marL="742950" lvl="1" indent="-285750">
              <a:buFont typeface="Arial" panose="020B0604020202020204" pitchFamily="34" charset="0"/>
              <a:buChar char="•"/>
              <a:defRPr/>
            </a:pPr>
            <a:r>
              <a:rPr lang="en-US" dirty="0">
                <a:solidFill>
                  <a:srgbClr val="000000"/>
                </a:solidFill>
              </a:rPr>
              <a:t>Targeted     – misguide to specific class</a:t>
            </a:r>
          </a:p>
          <a:p>
            <a:pPr marL="742950" lvl="1" indent="-285750">
              <a:buFont typeface="Arial" panose="020B0604020202020204" pitchFamily="34" charset="0"/>
              <a:buChar char="•"/>
              <a:defRPr/>
            </a:pPr>
            <a:r>
              <a:rPr lang="en-US" dirty="0">
                <a:solidFill>
                  <a:srgbClr val="000000"/>
                </a:solidFill>
              </a:rPr>
              <a:t>Untargeted – misguide to arbitrary class</a:t>
            </a:r>
          </a:p>
          <a:p>
            <a:pPr marL="742950" lvl="1" indent="-285750">
              <a:buFont typeface="Arial" panose="020B0604020202020204" pitchFamily="34" charset="0"/>
              <a:buChar char="•"/>
              <a:defRPr/>
            </a:pPr>
            <a:endParaRPr lang="en-US" dirty="0">
              <a:solidFill>
                <a:srgbClr val="000000"/>
              </a:solidFill>
            </a:endParaRPr>
          </a:p>
          <a:p>
            <a:pPr marL="285750" lvl="0" indent="-285750">
              <a:buFont typeface="Arial" panose="020B0604020202020204" pitchFamily="34" charset="0"/>
              <a:buChar char="•"/>
              <a:defRPr/>
            </a:pPr>
            <a:r>
              <a:rPr lang="en-US" dirty="0">
                <a:solidFill>
                  <a:srgbClr val="000000"/>
                </a:solidFill>
              </a:rPr>
              <a:t>Adversarial generation noise to images causing misclassification</a:t>
            </a:r>
          </a:p>
          <a:p>
            <a:pPr marL="742950" lvl="1" indent="-285750">
              <a:buFont typeface="Arial" panose="020B0604020202020204" pitchFamily="34" charset="0"/>
              <a:buChar char="•"/>
              <a:defRPr/>
            </a:pPr>
            <a:r>
              <a:rPr lang="en-US" dirty="0">
                <a:solidFill>
                  <a:srgbClr val="000000"/>
                </a:solidFill>
              </a:rPr>
              <a:t>Noise often imperceptible to humans</a:t>
            </a:r>
          </a:p>
          <a:p>
            <a:pPr marL="742950" lvl="1" indent="-285750">
              <a:buFont typeface="Arial" panose="020B0604020202020204" pitchFamily="34" charset="0"/>
              <a:buChar char="•"/>
              <a:defRPr/>
            </a:pPr>
            <a:r>
              <a:rPr lang="en-US" dirty="0">
                <a:solidFill>
                  <a:srgbClr val="000000"/>
                </a:solidFill>
              </a:rPr>
              <a:t>Adversarial examples expose and exploit flaws in decision function of model</a:t>
            </a:r>
          </a:p>
          <a:p>
            <a:pPr marL="742950" lvl="1" indent="-285750">
              <a:buFont typeface="Arial" panose="020B0604020202020204" pitchFamily="34" charset="0"/>
              <a:buChar char="•"/>
              <a:defRPr/>
            </a:pPr>
            <a:r>
              <a:rPr lang="en-US" dirty="0">
                <a:solidFill>
                  <a:srgbClr val="000000"/>
                </a:solidFill>
              </a:rPr>
              <a:t>Model-to-model transferability possible (</a:t>
            </a:r>
            <a:r>
              <a:rPr lang="en-US" dirty="0" err="1">
                <a:solidFill>
                  <a:srgbClr val="000000"/>
                </a:solidFill>
              </a:rPr>
              <a:t>Papernot</a:t>
            </a:r>
            <a:r>
              <a:rPr lang="en-US" dirty="0">
                <a:solidFill>
                  <a:srgbClr val="000000"/>
                </a:solidFill>
              </a:rPr>
              <a:t> et al. 2016) </a:t>
            </a:r>
          </a:p>
          <a:p>
            <a:pPr marL="742950" lvl="1" indent="-285750">
              <a:buFont typeface="Arial" panose="020B0604020202020204" pitchFamily="34" charset="0"/>
              <a:buChar char="•"/>
              <a:defRPr/>
            </a:pPr>
            <a:r>
              <a:rPr lang="en-US" dirty="0">
                <a:solidFill>
                  <a:srgbClr val="000000"/>
                </a:solidFill>
              </a:rPr>
              <a:t>Implies model security risk even when attacker has no access to victim model</a:t>
            </a:r>
          </a:p>
          <a:p>
            <a:pPr marL="742950" lvl="1" indent="-285750">
              <a:buFont typeface="Arial" panose="020B0604020202020204" pitchFamily="34" charset="0"/>
              <a:buChar char="•"/>
              <a:defRPr/>
            </a:pPr>
            <a:endParaRPr lang="en-US" dirty="0">
              <a:solidFill>
                <a:srgbClr val="000000"/>
              </a:solidFill>
            </a:endParaRPr>
          </a:p>
          <a:p>
            <a:pPr marL="285750" lvl="0" indent="-285750">
              <a:buFont typeface="Arial" panose="020B0604020202020204" pitchFamily="34" charset="0"/>
              <a:buChar char="•"/>
              <a:defRPr/>
            </a:pPr>
            <a:r>
              <a:rPr lang="en-US" dirty="0">
                <a:solidFill>
                  <a:srgbClr val="000000"/>
                </a:solidFill>
              </a:rPr>
              <a:t>Operational use of CNNs requires knowledge of vulnerabilities/robustness </a:t>
            </a:r>
          </a:p>
          <a:p>
            <a:pPr marL="285750" lvl="0" indent="-285750">
              <a:buFont typeface="Arial" panose="020B0604020202020204" pitchFamily="34" charset="0"/>
              <a:buChar char="•"/>
              <a:defRPr/>
            </a:pPr>
            <a:r>
              <a:rPr lang="en-US" dirty="0">
                <a:solidFill>
                  <a:srgbClr val="000000"/>
                </a:solidFill>
              </a:rPr>
              <a:t>May require ability to detect, screen, and remediate adversarial inputs</a:t>
            </a:r>
          </a:p>
        </p:txBody>
      </p:sp>
      <p:pic>
        <p:nvPicPr>
          <p:cNvPr id="6" name="Picture 5">
            <a:extLst>
              <a:ext uri="{FF2B5EF4-FFF2-40B4-BE49-F238E27FC236}">
                <a16:creationId xmlns:a16="http://schemas.microsoft.com/office/drawing/2014/main" id="{A53DE2F9-F705-464B-B728-A7909CDDFF16}"/>
              </a:ext>
            </a:extLst>
          </p:cNvPr>
          <p:cNvPicPr>
            <a:picLocks noChangeAspect="1"/>
          </p:cNvPicPr>
          <p:nvPr/>
        </p:nvPicPr>
        <p:blipFill rotWithShape="1">
          <a:blip r:embed="rId3"/>
          <a:srcRect t="10666" b="10291"/>
          <a:stretch/>
        </p:blipFill>
        <p:spPr>
          <a:xfrm>
            <a:off x="2269074" y="4646933"/>
            <a:ext cx="4599988" cy="1433240"/>
          </a:xfrm>
          <a:prstGeom prst="rect">
            <a:avLst/>
          </a:prstGeom>
        </p:spPr>
      </p:pic>
      <p:sp>
        <p:nvSpPr>
          <p:cNvPr id="7" name="Rectangle 6">
            <a:extLst>
              <a:ext uri="{FF2B5EF4-FFF2-40B4-BE49-F238E27FC236}">
                <a16:creationId xmlns:a16="http://schemas.microsoft.com/office/drawing/2014/main" id="{B6625D55-52E5-4600-A99D-76DB5341B90F}"/>
              </a:ext>
            </a:extLst>
          </p:cNvPr>
          <p:cNvSpPr/>
          <p:nvPr/>
        </p:nvSpPr>
        <p:spPr>
          <a:xfrm>
            <a:off x="6278291" y="4646933"/>
            <a:ext cx="989571" cy="86177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Fast Gradient Sign Method (FGSM) -</a:t>
            </a:r>
            <a:r>
              <a:rPr kumimoji="0" lang="en-US" sz="1000" b="0" i="0" u="none" strike="noStrike" kern="1200" cap="none" spc="0" normalizeH="0" baseline="0" noProof="0" dirty="0" err="1">
                <a:ln>
                  <a:noFill/>
                </a:ln>
                <a:solidFill>
                  <a:srgbClr val="000000"/>
                </a:solidFill>
                <a:effectLst/>
                <a:uLnTx/>
                <a:uFillTx/>
                <a:latin typeface="Arial"/>
                <a:ea typeface="+mn-ea"/>
                <a:cs typeface="+mn-cs"/>
              </a:rPr>
              <a:t>Goodfellow</a:t>
            </a:r>
            <a:r>
              <a:rPr kumimoji="0" lang="en-US" sz="1000" b="0" i="0" u="none" strike="noStrike" kern="1200" cap="none" spc="0" normalizeH="0" baseline="0" noProof="0" dirty="0">
                <a:ln>
                  <a:noFill/>
                </a:ln>
                <a:solidFill>
                  <a:srgbClr val="000000"/>
                </a:solidFill>
                <a:effectLst/>
                <a:uLnTx/>
                <a:uFillTx/>
                <a:latin typeface="Arial"/>
                <a:ea typeface="+mn-ea"/>
                <a:cs typeface="+mn-cs"/>
              </a:rPr>
              <a:t> et al. 2015</a:t>
            </a:r>
          </a:p>
        </p:txBody>
      </p:sp>
    </p:spTree>
    <p:extLst>
      <p:ext uri="{BB962C8B-B14F-4D97-AF65-F5344CB8AC3E}">
        <p14:creationId xmlns:p14="http://schemas.microsoft.com/office/powerpoint/2010/main" val="10177064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526089B-FAEE-49AE-AA65-EF8CB64E3064}"/>
              </a:ext>
            </a:extLst>
          </p:cNvPr>
          <p:cNvGrpSpPr/>
          <p:nvPr/>
        </p:nvGrpSpPr>
        <p:grpSpPr>
          <a:xfrm>
            <a:off x="134779" y="1057561"/>
            <a:ext cx="7132320" cy="1783080"/>
            <a:chOff x="134779" y="1057561"/>
            <a:chExt cx="7132320" cy="1783080"/>
          </a:xfrm>
        </p:grpSpPr>
        <p:pic>
          <p:nvPicPr>
            <p:cNvPr id="4" name="Picture 3">
              <a:extLst>
                <a:ext uri="{FF2B5EF4-FFF2-40B4-BE49-F238E27FC236}">
                  <a16:creationId xmlns:a16="http://schemas.microsoft.com/office/drawing/2014/main" id="{94713FF0-0698-4558-ACBC-3ED92646228C}"/>
                </a:ext>
              </a:extLst>
            </p:cNvPr>
            <p:cNvPicPr>
              <a:picLocks noChangeAspect="1"/>
            </p:cNvPicPr>
            <p:nvPr/>
          </p:nvPicPr>
          <p:blipFill>
            <a:blip r:embed="rId3"/>
            <a:stretch>
              <a:fillRect/>
            </a:stretch>
          </p:blipFill>
          <p:spPr>
            <a:xfrm>
              <a:off x="134779" y="1057561"/>
              <a:ext cx="1783080" cy="1783080"/>
            </a:xfrm>
            <a:prstGeom prst="rect">
              <a:avLst/>
            </a:prstGeom>
          </p:spPr>
        </p:pic>
        <p:pic>
          <p:nvPicPr>
            <p:cNvPr id="6" name="Picture 5">
              <a:extLst>
                <a:ext uri="{FF2B5EF4-FFF2-40B4-BE49-F238E27FC236}">
                  <a16:creationId xmlns:a16="http://schemas.microsoft.com/office/drawing/2014/main" id="{47DF633A-C018-4CBF-A497-F2A9D66C5BB8}"/>
                </a:ext>
              </a:extLst>
            </p:cNvPr>
            <p:cNvPicPr>
              <a:picLocks noChangeAspect="1"/>
            </p:cNvPicPr>
            <p:nvPr/>
          </p:nvPicPr>
          <p:blipFill>
            <a:blip r:embed="rId4"/>
            <a:stretch>
              <a:fillRect/>
            </a:stretch>
          </p:blipFill>
          <p:spPr>
            <a:xfrm>
              <a:off x="1917859" y="1057561"/>
              <a:ext cx="1783080" cy="1783080"/>
            </a:xfrm>
            <a:prstGeom prst="rect">
              <a:avLst/>
            </a:prstGeom>
          </p:spPr>
        </p:pic>
        <p:pic>
          <p:nvPicPr>
            <p:cNvPr id="8" name="Picture 7">
              <a:extLst>
                <a:ext uri="{FF2B5EF4-FFF2-40B4-BE49-F238E27FC236}">
                  <a16:creationId xmlns:a16="http://schemas.microsoft.com/office/drawing/2014/main" id="{BB31C953-0B91-4886-B770-B8D397255C54}"/>
                </a:ext>
              </a:extLst>
            </p:cNvPr>
            <p:cNvPicPr>
              <a:picLocks noChangeAspect="1"/>
            </p:cNvPicPr>
            <p:nvPr/>
          </p:nvPicPr>
          <p:blipFill>
            <a:blip r:embed="rId5"/>
            <a:stretch>
              <a:fillRect/>
            </a:stretch>
          </p:blipFill>
          <p:spPr>
            <a:xfrm>
              <a:off x="3700939" y="1057561"/>
              <a:ext cx="1783080" cy="1783080"/>
            </a:xfrm>
            <a:prstGeom prst="rect">
              <a:avLst/>
            </a:prstGeom>
          </p:spPr>
        </p:pic>
        <p:pic>
          <p:nvPicPr>
            <p:cNvPr id="12" name="Picture 11">
              <a:extLst>
                <a:ext uri="{FF2B5EF4-FFF2-40B4-BE49-F238E27FC236}">
                  <a16:creationId xmlns:a16="http://schemas.microsoft.com/office/drawing/2014/main" id="{E6FA920A-5697-4381-8F28-A484B88D40C7}"/>
                </a:ext>
              </a:extLst>
            </p:cNvPr>
            <p:cNvPicPr>
              <a:picLocks noChangeAspect="1"/>
            </p:cNvPicPr>
            <p:nvPr/>
          </p:nvPicPr>
          <p:blipFill>
            <a:blip r:embed="rId6"/>
            <a:stretch>
              <a:fillRect/>
            </a:stretch>
          </p:blipFill>
          <p:spPr>
            <a:xfrm>
              <a:off x="5484019" y="1057561"/>
              <a:ext cx="1783080" cy="1783080"/>
            </a:xfrm>
            <a:prstGeom prst="rect">
              <a:avLst/>
            </a:prstGeom>
          </p:spPr>
        </p:pic>
      </p:grpSp>
      <p:sp>
        <p:nvSpPr>
          <p:cNvPr id="2" name="Title 1">
            <a:extLst>
              <a:ext uri="{FF2B5EF4-FFF2-40B4-BE49-F238E27FC236}">
                <a16:creationId xmlns:a16="http://schemas.microsoft.com/office/drawing/2014/main" id="{4F8594C2-8CD6-4B93-B037-AB673763655A}"/>
              </a:ext>
            </a:extLst>
          </p:cNvPr>
          <p:cNvSpPr>
            <a:spLocks noGrp="1"/>
          </p:cNvSpPr>
          <p:nvPr>
            <p:ph type="title"/>
          </p:nvPr>
        </p:nvSpPr>
        <p:spPr>
          <a:xfrm>
            <a:off x="0" y="0"/>
            <a:ext cx="7776149" cy="581597"/>
          </a:xfrm>
        </p:spPr>
        <p:txBody>
          <a:bodyPr/>
          <a:lstStyle/>
          <a:p>
            <a:r>
              <a:rPr lang="en-US" dirty="0"/>
              <a:t>Adversarial Examples</a:t>
            </a:r>
          </a:p>
        </p:txBody>
      </p:sp>
      <p:sp>
        <p:nvSpPr>
          <p:cNvPr id="56" name="TextBox 55">
            <a:extLst>
              <a:ext uri="{FF2B5EF4-FFF2-40B4-BE49-F238E27FC236}">
                <a16:creationId xmlns:a16="http://schemas.microsoft.com/office/drawing/2014/main" id="{F4288475-19E5-4B99-88E7-1A1CF0FB8649}"/>
              </a:ext>
            </a:extLst>
          </p:cNvPr>
          <p:cNvSpPr txBox="1"/>
          <p:nvPr/>
        </p:nvSpPr>
        <p:spPr>
          <a:xfrm>
            <a:off x="134779" y="495300"/>
            <a:ext cx="652319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Pick the original image. Four images are adversarial.</a:t>
            </a:r>
          </a:p>
        </p:txBody>
      </p:sp>
      <p:pic>
        <p:nvPicPr>
          <p:cNvPr id="25" name="Picture 24">
            <a:extLst>
              <a:ext uri="{FF2B5EF4-FFF2-40B4-BE49-F238E27FC236}">
                <a16:creationId xmlns:a16="http://schemas.microsoft.com/office/drawing/2014/main" id="{469DE1E5-A9BE-454F-9A7E-1C56A36B4A97}"/>
              </a:ext>
            </a:extLst>
          </p:cNvPr>
          <p:cNvPicPr>
            <a:picLocks noChangeAspect="1"/>
          </p:cNvPicPr>
          <p:nvPr/>
        </p:nvPicPr>
        <p:blipFill>
          <a:blip r:embed="rId7"/>
          <a:stretch>
            <a:fillRect/>
          </a:stretch>
        </p:blipFill>
        <p:spPr>
          <a:xfrm>
            <a:off x="7267099" y="1057561"/>
            <a:ext cx="1783080" cy="1783080"/>
          </a:xfrm>
          <a:prstGeom prst="rect">
            <a:avLst/>
          </a:prstGeom>
        </p:spPr>
      </p:pic>
    </p:spTree>
    <p:extLst>
      <p:ext uri="{BB962C8B-B14F-4D97-AF65-F5344CB8AC3E}">
        <p14:creationId xmlns:p14="http://schemas.microsoft.com/office/powerpoint/2010/main" val="26508361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60157BD-3DFF-44C9-8E93-4045F6D9F38D}"/>
              </a:ext>
            </a:extLst>
          </p:cNvPr>
          <p:cNvPicPr>
            <a:picLocks noChangeAspect="1"/>
          </p:cNvPicPr>
          <p:nvPr/>
        </p:nvPicPr>
        <p:blipFill>
          <a:blip r:embed="rId3"/>
          <a:stretch>
            <a:fillRect/>
          </a:stretch>
        </p:blipFill>
        <p:spPr>
          <a:xfrm>
            <a:off x="7267099" y="1057561"/>
            <a:ext cx="1783080" cy="1783080"/>
          </a:xfrm>
          <a:prstGeom prst="rect">
            <a:avLst/>
          </a:prstGeom>
        </p:spPr>
      </p:pic>
      <p:grpSp>
        <p:nvGrpSpPr>
          <p:cNvPr id="25" name="Group 24">
            <a:extLst>
              <a:ext uri="{FF2B5EF4-FFF2-40B4-BE49-F238E27FC236}">
                <a16:creationId xmlns:a16="http://schemas.microsoft.com/office/drawing/2014/main" id="{BB14F644-77B7-43A5-B8E3-C42023352279}"/>
              </a:ext>
            </a:extLst>
          </p:cNvPr>
          <p:cNvGrpSpPr/>
          <p:nvPr/>
        </p:nvGrpSpPr>
        <p:grpSpPr>
          <a:xfrm>
            <a:off x="134779" y="1057561"/>
            <a:ext cx="7132320" cy="1783080"/>
            <a:chOff x="134779" y="1057561"/>
            <a:chExt cx="7132320" cy="1783080"/>
          </a:xfrm>
        </p:grpSpPr>
        <p:pic>
          <p:nvPicPr>
            <p:cNvPr id="26" name="Picture 25">
              <a:extLst>
                <a:ext uri="{FF2B5EF4-FFF2-40B4-BE49-F238E27FC236}">
                  <a16:creationId xmlns:a16="http://schemas.microsoft.com/office/drawing/2014/main" id="{4ED460BB-439A-45D3-BE5E-DAB58C6044E9}"/>
                </a:ext>
              </a:extLst>
            </p:cNvPr>
            <p:cNvPicPr>
              <a:picLocks noChangeAspect="1"/>
            </p:cNvPicPr>
            <p:nvPr/>
          </p:nvPicPr>
          <p:blipFill>
            <a:blip r:embed="rId4"/>
            <a:stretch>
              <a:fillRect/>
            </a:stretch>
          </p:blipFill>
          <p:spPr>
            <a:xfrm>
              <a:off x="134779" y="1057561"/>
              <a:ext cx="1783080" cy="1783080"/>
            </a:xfrm>
            <a:prstGeom prst="rect">
              <a:avLst/>
            </a:prstGeom>
          </p:spPr>
        </p:pic>
        <p:pic>
          <p:nvPicPr>
            <p:cNvPr id="28" name="Picture 27">
              <a:extLst>
                <a:ext uri="{FF2B5EF4-FFF2-40B4-BE49-F238E27FC236}">
                  <a16:creationId xmlns:a16="http://schemas.microsoft.com/office/drawing/2014/main" id="{21847A1F-9E2A-4F99-92D1-691454A093FE}"/>
                </a:ext>
              </a:extLst>
            </p:cNvPr>
            <p:cNvPicPr>
              <a:picLocks noChangeAspect="1"/>
            </p:cNvPicPr>
            <p:nvPr/>
          </p:nvPicPr>
          <p:blipFill>
            <a:blip r:embed="rId5"/>
            <a:stretch>
              <a:fillRect/>
            </a:stretch>
          </p:blipFill>
          <p:spPr>
            <a:xfrm>
              <a:off x="1917859" y="1057561"/>
              <a:ext cx="1783080" cy="1783080"/>
            </a:xfrm>
            <a:prstGeom prst="rect">
              <a:avLst/>
            </a:prstGeom>
          </p:spPr>
        </p:pic>
        <p:pic>
          <p:nvPicPr>
            <p:cNvPr id="30" name="Picture 29">
              <a:extLst>
                <a:ext uri="{FF2B5EF4-FFF2-40B4-BE49-F238E27FC236}">
                  <a16:creationId xmlns:a16="http://schemas.microsoft.com/office/drawing/2014/main" id="{8570FD1E-F72F-4052-8160-98C4391C3F4A}"/>
                </a:ext>
              </a:extLst>
            </p:cNvPr>
            <p:cNvPicPr>
              <a:picLocks noChangeAspect="1"/>
            </p:cNvPicPr>
            <p:nvPr/>
          </p:nvPicPr>
          <p:blipFill>
            <a:blip r:embed="rId6"/>
            <a:stretch>
              <a:fillRect/>
            </a:stretch>
          </p:blipFill>
          <p:spPr>
            <a:xfrm>
              <a:off x="3700939" y="1057561"/>
              <a:ext cx="1783080" cy="1783080"/>
            </a:xfrm>
            <a:prstGeom prst="rect">
              <a:avLst/>
            </a:prstGeom>
          </p:spPr>
        </p:pic>
        <p:pic>
          <p:nvPicPr>
            <p:cNvPr id="32" name="Picture 31">
              <a:extLst>
                <a:ext uri="{FF2B5EF4-FFF2-40B4-BE49-F238E27FC236}">
                  <a16:creationId xmlns:a16="http://schemas.microsoft.com/office/drawing/2014/main" id="{052C62DF-6478-42AF-AA91-B0D15D3D107F}"/>
                </a:ext>
              </a:extLst>
            </p:cNvPr>
            <p:cNvPicPr>
              <a:picLocks noChangeAspect="1"/>
            </p:cNvPicPr>
            <p:nvPr/>
          </p:nvPicPr>
          <p:blipFill>
            <a:blip r:embed="rId7"/>
            <a:stretch>
              <a:fillRect/>
            </a:stretch>
          </p:blipFill>
          <p:spPr>
            <a:xfrm>
              <a:off x="5484019" y="1057561"/>
              <a:ext cx="1783080" cy="1783080"/>
            </a:xfrm>
            <a:prstGeom prst="rect">
              <a:avLst/>
            </a:prstGeom>
          </p:spPr>
        </p:pic>
      </p:grpSp>
      <p:sp>
        <p:nvSpPr>
          <p:cNvPr id="2" name="Title 1">
            <a:extLst>
              <a:ext uri="{FF2B5EF4-FFF2-40B4-BE49-F238E27FC236}">
                <a16:creationId xmlns:a16="http://schemas.microsoft.com/office/drawing/2014/main" id="{4F8594C2-8CD6-4B93-B037-AB673763655A}"/>
              </a:ext>
            </a:extLst>
          </p:cNvPr>
          <p:cNvSpPr>
            <a:spLocks noGrp="1"/>
          </p:cNvSpPr>
          <p:nvPr>
            <p:ph type="title"/>
          </p:nvPr>
        </p:nvSpPr>
        <p:spPr>
          <a:xfrm>
            <a:off x="0" y="0"/>
            <a:ext cx="7776149" cy="581597"/>
          </a:xfrm>
        </p:spPr>
        <p:txBody>
          <a:bodyPr/>
          <a:lstStyle/>
          <a:p>
            <a:r>
              <a:rPr lang="en-US" dirty="0"/>
              <a:t>Adversarial Examples</a:t>
            </a:r>
          </a:p>
        </p:txBody>
      </p:sp>
      <p:grpSp>
        <p:nvGrpSpPr>
          <p:cNvPr id="45" name="Group 44">
            <a:extLst>
              <a:ext uri="{FF2B5EF4-FFF2-40B4-BE49-F238E27FC236}">
                <a16:creationId xmlns:a16="http://schemas.microsoft.com/office/drawing/2014/main" id="{5CBA4D2F-EB3A-4160-9690-E996C9F8EAD9}"/>
              </a:ext>
            </a:extLst>
          </p:cNvPr>
          <p:cNvGrpSpPr/>
          <p:nvPr/>
        </p:nvGrpSpPr>
        <p:grpSpPr>
          <a:xfrm>
            <a:off x="560547" y="669676"/>
            <a:ext cx="8786812" cy="2533010"/>
            <a:chOff x="560547" y="669676"/>
            <a:chExt cx="8786812" cy="2533010"/>
          </a:xfrm>
        </p:grpSpPr>
        <p:sp>
          <p:nvSpPr>
            <p:cNvPr id="34" name="TextBox 33">
              <a:extLst>
                <a:ext uri="{FF2B5EF4-FFF2-40B4-BE49-F238E27FC236}">
                  <a16:creationId xmlns:a16="http://schemas.microsoft.com/office/drawing/2014/main" id="{210C3179-EC24-4A23-BAB1-D489169DE1B2}"/>
                </a:ext>
              </a:extLst>
            </p:cNvPr>
            <p:cNvSpPr txBox="1"/>
            <p:nvPr/>
          </p:nvSpPr>
          <p:spPr>
            <a:xfrm>
              <a:off x="560547" y="688229"/>
              <a:ext cx="1295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Original</a:t>
              </a:r>
            </a:p>
          </p:txBody>
        </p:sp>
        <p:sp>
          <p:nvSpPr>
            <p:cNvPr id="35" name="TextBox 34">
              <a:extLst>
                <a:ext uri="{FF2B5EF4-FFF2-40B4-BE49-F238E27FC236}">
                  <a16:creationId xmlns:a16="http://schemas.microsoft.com/office/drawing/2014/main" id="{2EF887C7-41A5-4263-88CB-8D599E783BD1}"/>
                </a:ext>
              </a:extLst>
            </p:cNvPr>
            <p:cNvSpPr txBox="1"/>
            <p:nvPr/>
          </p:nvSpPr>
          <p:spPr>
            <a:xfrm>
              <a:off x="2266236" y="669676"/>
              <a:ext cx="16416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mn-ea"/>
                  <a:cs typeface="+mn-cs"/>
                </a:rPr>
                <a:t>DeepFool</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6" name="TextBox 35">
              <a:extLst>
                <a:ext uri="{FF2B5EF4-FFF2-40B4-BE49-F238E27FC236}">
                  <a16:creationId xmlns:a16="http://schemas.microsoft.com/office/drawing/2014/main" id="{4C510C2C-4169-4DD4-8A28-7305601DD454}"/>
                </a:ext>
              </a:extLst>
            </p:cNvPr>
            <p:cNvSpPr txBox="1"/>
            <p:nvPr/>
          </p:nvSpPr>
          <p:spPr>
            <a:xfrm>
              <a:off x="4188619" y="688229"/>
              <a:ext cx="1295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FGSM</a:t>
              </a:r>
            </a:p>
          </p:txBody>
        </p:sp>
        <p:sp>
          <p:nvSpPr>
            <p:cNvPr id="37" name="TextBox 36">
              <a:extLst>
                <a:ext uri="{FF2B5EF4-FFF2-40B4-BE49-F238E27FC236}">
                  <a16:creationId xmlns:a16="http://schemas.microsoft.com/office/drawing/2014/main" id="{A90A61FD-BA2A-4990-ABD9-2AC1124D2F07}"/>
                </a:ext>
              </a:extLst>
            </p:cNvPr>
            <p:cNvSpPr txBox="1"/>
            <p:nvPr/>
          </p:nvSpPr>
          <p:spPr>
            <a:xfrm>
              <a:off x="5724050" y="688229"/>
              <a:ext cx="14192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mn-ea"/>
                  <a:cs typeface="+mn-cs"/>
                </a:rPr>
                <a:t>NewtonFool</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TextBox 37">
              <a:extLst>
                <a:ext uri="{FF2B5EF4-FFF2-40B4-BE49-F238E27FC236}">
                  <a16:creationId xmlns:a16="http://schemas.microsoft.com/office/drawing/2014/main" id="{6F991794-ED75-4EA0-AC70-30CA5DE9CB25}"/>
                </a:ext>
              </a:extLst>
            </p:cNvPr>
            <p:cNvSpPr txBox="1"/>
            <p:nvPr/>
          </p:nvSpPr>
          <p:spPr>
            <a:xfrm>
              <a:off x="7877175" y="688229"/>
              <a:ext cx="14701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BIM</a:t>
              </a:r>
            </a:p>
          </p:txBody>
        </p:sp>
        <p:sp>
          <p:nvSpPr>
            <p:cNvPr id="40" name="TextBox 39">
              <a:extLst>
                <a:ext uri="{FF2B5EF4-FFF2-40B4-BE49-F238E27FC236}">
                  <a16:creationId xmlns:a16="http://schemas.microsoft.com/office/drawing/2014/main" id="{C9A9A0AB-CBE5-43A1-AFD4-643291EAF458}"/>
                </a:ext>
              </a:extLst>
            </p:cNvPr>
            <p:cNvSpPr txBox="1"/>
            <p:nvPr/>
          </p:nvSpPr>
          <p:spPr>
            <a:xfrm>
              <a:off x="691039" y="2831164"/>
              <a:ext cx="1295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HU4</a:t>
              </a:r>
            </a:p>
          </p:txBody>
        </p:sp>
        <p:sp>
          <p:nvSpPr>
            <p:cNvPr id="41" name="TextBox 40">
              <a:extLst>
                <a:ext uri="{FF2B5EF4-FFF2-40B4-BE49-F238E27FC236}">
                  <a16:creationId xmlns:a16="http://schemas.microsoft.com/office/drawing/2014/main" id="{8932D3E0-FB38-4682-AF3B-E4B1A2018166}"/>
                </a:ext>
              </a:extLst>
            </p:cNvPr>
            <p:cNvSpPr txBox="1"/>
            <p:nvPr/>
          </p:nvSpPr>
          <p:spPr>
            <a:xfrm>
              <a:off x="2439353" y="2831164"/>
              <a:ext cx="1295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HU3</a:t>
              </a:r>
            </a:p>
          </p:txBody>
        </p:sp>
        <p:sp>
          <p:nvSpPr>
            <p:cNvPr id="42" name="TextBox 41">
              <a:extLst>
                <a:ext uri="{FF2B5EF4-FFF2-40B4-BE49-F238E27FC236}">
                  <a16:creationId xmlns:a16="http://schemas.microsoft.com/office/drawing/2014/main" id="{8C1D1976-25D7-4DFB-8C0C-1172FF6EB339}"/>
                </a:ext>
              </a:extLst>
            </p:cNvPr>
            <p:cNvSpPr txBox="1"/>
            <p:nvPr/>
          </p:nvSpPr>
          <p:spPr>
            <a:xfrm>
              <a:off x="4137661" y="2831164"/>
              <a:ext cx="1295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HU3</a:t>
              </a:r>
            </a:p>
          </p:txBody>
        </p:sp>
        <p:sp>
          <p:nvSpPr>
            <p:cNvPr id="43" name="TextBox 42">
              <a:extLst>
                <a:ext uri="{FF2B5EF4-FFF2-40B4-BE49-F238E27FC236}">
                  <a16:creationId xmlns:a16="http://schemas.microsoft.com/office/drawing/2014/main" id="{9C1D6EDB-6665-4C0C-B58F-4E20FA799829}"/>
                </a:ext>
              </a:extLst>
            </p:cNvPr>
            <p:cNvSpPr txBox="1"/>
            <p:nvPr/>
          </p:nvSpPr>
          <p:spPr>
            <a:xfrm>
              <a:off x="6052900" y="2826377"/>
              <a:ext cx="1295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HU3</a:t>
              </a:r>
            </a:p>
          </p:txBody>
        </p:sp>
        <p:sp>
          <p:nvSpPr>
            <p:cNvPr id="44" name="TextBox 43">
              <a:extLst>
                <a:ext uri="{FF2B5EF4-FFF2-40B4-BE49-F238E27FC236}">
                  <a16:creationId xmlns:a16="http://schemas.microsoft.com/office/drawing/2014/main" id="{C3CC1674-6373-4B34-81AB-80AEC1883599}"/>
                </a:ext>
              </a:extLst>
            </p:cNvPr>
            <p:cNvSpPr txBox="1"/>
            <p:nvPr/>
          </p:nvSpPr>
          <p:spPr>
            <a:xfrm>
              <a:off x="7835980" y="2833354"/>
              <a:ext cx="1295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NULL</a:t>
              </a:r>
            </a:p>
          </p:txBody>
        </p:sp>
      </p:grpSp>
      <p:pic>
        <p:nvPicPr>
          <p:cNvPr id="6" name="Picture 5">
            <a:extLst>
              <a:ext uri="{FF2B5EF4-FFF2-40B4-BE49-F238E27FC236}">
                <a16:creationId xmlns:a16="http://schemas.microsoft.com/office/drawing/2014/main" id="{DBB5BE85-D51A-431F-B1E5-B05D66BDF603}"/>
              </a:ext>
            </a:extLst>
          </p:cNvPr>
          <p:cNvPicPr>
            <a:picLocks noChangeAspect="1"/>
          </p:cNvPicPr>
          <p:nvPr/>
        </p:nvPicPr>
        <p:blipFill>
          <a:blip r:embed="rId8"/>
          <a:stretch>
            <a:fillRect/>
          </a:stretch>
        </p:blipFill>
        <p:spPr>
          <a:xfrm>
            <a:off x="7267099" y="3181445"/>
            <a:ext cx="1783080" cy="1783080"/>
          </a:xfrm>
          <a:prstGeom prst="rect">
            <a:avLst/>
          </a:prstGeom>
        </p:spPr>
      </p:pic>
      <p:pic>
        <p:nvPicPr>
          <p:cNvPr id="8" name="Picture 7">
            <a:extLst>
              <a:ext uri="{FF2B5EF4-FFF2-40B4-BE49-F238E27FC236}">
                <a16:creationId xmlns:a16="http://schemas.microsoft.com/office/drawing/2014/main" id="{3745D7BC-48E6-4FBF-BFAA-BC162F1EF1BA}"/>
              </a:ext>
            </a:extLst>
          </p:cNvPr>
          <p:cNvPicPr>
            <a:picLocks noChangeAspect="1"/>
          </p:cNvPicPr>
          <p:nvPr/>
        </p:nvPicPr>
        <p:blipFill>
          <a:blip r:embed="rId9"/>
          <a:stretch>
            <a:fillRect/>
          </a:stretch>
        </p:blipFill>
        <p:spPr>
          <a:xfrm>
            <a:off x="5484019" y="3181445"/>
            <a:ext cx="1783080" cy="1783080"/>
          </a:xfrm>
          <a:prstGeom prst="rect">
            <a:avLst/>
          </a:prstGeom>
        </p:spPr>
      </p:pic>
      <p:pic>
        <p:nvPicPr>
          <p:cNvPr id="10" name="Picture 9">
            <a:extLst>
              <a:ext uri="{FF2B5EF4-FFF2-40B4-BE49-F238E27FC236}">
                <a16:creationId xmlns:a16="http://schemas.microsoft.com/office/drawing/2014/main" id="{A16F39F4-0742-4332-A8A9-8FB81AED8D22}"/>
              </a:ext>
            </a:extLst>
          </p:cNvPr>
          <p:cNvPicPr>
            <a:picLocks noChangeAspect="1"/>
          </p:cNvPicPr>
          <p:nvPr/>
        </p:nvPicPr>
        <p:blipFill>
          <a:blip r:embed="rId10"/>
          <a:stretch>
            <a:fillRect/>
          </a:stretch>
        </p:blipFill>
        <p:spPr>
          <a:xfrm>
            <a:off x="3700939" y="3181445"/>
            <a:ext cx="1783080" cy="1783080"/>
          </a:xfrm>
          <a:prstGeom prst="rect">
            <a:avLst/>
          </a:prstGeom>
        </p:spPr>
      </p:pic>
      <p:pic>
        <p:nvPicPr>
          <p:cNvPr id="12" name="Picture 11">
            <a:extLst>
              <a:ext uri="{FF2B5EF4-FFF2-40B4-BE49-F238E27FC236}">
                <a16:creationId xmlns:a16="http://schemas.microsoft.com/office/drawing/2014/main" id="{EA419A4C-4EEB-47DA-B5C4-B63AB5D48FE3}"/>
              </a:ext>
            </a:extLst>
          </p:cNvPr>
          <p:cNvPicPr>
            <a:picLocks noChangeAspect="1"/>
          </p:cNvPicPr>
          <p:nvPr/>
        </p:nvPicPr>
        <p:blipFill>
          <a:blip r:embed="rId11"/>
          <a:stretch>
            <a:fillRect/>
          </a:stretch>
        </p:blipFill>
        <p:spPr>
          <a:xfrm>
            <a:off x="1925479" y="3181445"/>
            <a:ext cx="1783080" cy="1783080"/>
          </a:xfrm>
          <a:prstGeom prst="rect">
            <a:avLst/>
          </a:prstGeom>
        </p:spPr>
      </p:pic>
      <p:sp>
        <p:nvSpPr>
          <p:cNvPr id="13" name="TextBox 12">
            <a:extLst>
              <a:ext uri="{FF2B5EF4-FFF2-40B4-BE49-F238E27FC236}">
                <a16:creationId xmlns:a16="http://schemas.microsoft.com/office/drawing/2014/main" id="{F144674B-114F-4E19-A081-C785640F6965}"/>
              </a:ext>
            </a:extLst>
          </p:cNvPr>
          <p:cNvSpPr txBox="1"/>
          <p:nvPr/>
        </p:nvSpPr>
        <p:spPr>
          <a:xfrm>
            <a:off x="329088" y="3749819"/>
            <a:ext cx="157019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Adversarial Noise</a:t>
            </a:r>
          </a:p>
        </p:txBody>
      </p:sp>
      <p:sp>
        <p:nvSpPr>
          <p:cNvPr id="48" name="TextBox 47">
            <a:extLst>
              <a:ext uri="{FF2B5EF4-FFF2-40B4-BE49-F238E27FC236}">
                <a16:creationId xmlns:a16="http://schemas.microsoft.com/office/drawing/2014/main" id="{26E12E6B-BAB6-41D8-8BA4-7796C924CCC7}"/>
              </a:ext>
            </a:extLst>
          </p:cNvPr>
          <p:cNvSpPr txBox="1"/>
          <p:nvPr/>
        </p:nvSpPr>
        <p:spPr>
          <a:xfrm>
            <a:off x="43278" y="5103674"/>
            <a:ext cx="7732871" cy="175432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Adversarial methods used here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Fast Gradient Sign Method (FGSM) – </a:t>
            </a:r>
            <a:r>
              <a:rPr kumimoji="0" lang="en-US" sz="1800" b="0" i="0" u="none" strike="noStrike" kern="1200" cap="none" spc="0" normalizeH="0" baseline="0" noProof="0" dirty="0" err="1">
                <a:ln>
                  <a:noFill/>
                </a:ln>
                <a:solidFill>
                  <a:srgbClr val="000000"/>
                </a:solidFill>
                <a:effectLst/>
                <a:uLnTx/>
                <a:uFillTx/>
                <a:latin typeface="Arial"/>
                <a:ea typeface="+mn-ea"/>
                <a:cs typeface="+mn-cs"/>
              </a:rPr>
              <a:t>Goodfellow</a:t>
            </a:r>
            <a:r>
              <a:rPr kumimoji="0" lang="en-US" sz="1800" b="0" i="0" u="none" strike="noStrike" kern="1200" cap="none" spc="0" normalizeH="0" baseline="0" noProof="0" dirty="0">
                <a:ln>
                  <a:noFill/>
                </a:ln>
                <a:solidFill>
                  <a:srgbClr val="000000"/>
                </a:solidFill>
                <a:effectLst/>
                <a:uLnTx/>
                <a:uFillTx/>
                <a:latin typeface="Arial"/>
                <a:ea typeface="+mn-ea"/>
                <a:cs typeface="+mn-cs"/>
              </a:rPr>
              <a:t> et al. (2015)</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0000"/>
                </a:solidFill>
                <a:effectLst/>
                <a:uLnTx/>
                <a:uFillTx/>
                <a:latin typeface="Arial"/>
                <a:ea typeface="+mn-ea"/>
                <a:cs typeface="+mn-cs"/>
              </a:rPr>
              <a:t>NewtonFool</a:t>
            </a:r>
            <a:r>
              <a:rPr kumimoji="0" lang="en-US" sz="1800" b="0" i="0" u="none" strike="noStrike" kern="1200" cap="none" spc="0" normalizeH="0" baseline="0" noProof="0" dirty="0">
                <a:ln>
                  <a:noFill/>
                </a:ln>
                <a:solidFill>
                  <a:srgbClr val="000000"/>
                </a:solidFill>
                <a:effectLst/>
                <a:uLnTx/>
                <a:uFillTx/>
                <a:latin typeface="Arial"/>
                <a:ea typeface="+mn-ea"/>
                <a:cs typeface="+mn-cs"/>
              </a:rPr>
              <a:t> – Jang et al. (2017)</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0000"/>
                </a:solidFill>
                <a:effectLst/>
                <a:uLnTx/>
                <a:uFillTx/>
                <a:latin typeface="Arial"/>
                <a:ea typeface="+mn-ea"/>
                <a:cs typeface="+mn-cs"/>
              </a:rPr>
              <a:t>DeepFool</a:t>
            </a:r>
            <a:r>
              <a:rPr kumimoji="0" lang="en-US" sz="1800" b="0" i="0" u="none" strike="noStrike" kern="1200" cap="none" spc="0" normalizeH="0" baseline="0" noProof="0" dirty="0">
                <a:ln>
                  <a:noFill/>
                </a:ln>
                <a:solidFill>
                  <a:srgbClr val="000000"/>
                </a:solidFill>
                <a:effectLst/>
                <a:uLnTx/>
                <a:uFillTx/>
                <a:latin typeface="Arial"/>
                <a:ea typeface="+mn-ea"/>
                <a:cs typeface="+mn-cs"/>
              </a:rPr>
              <a:t> – </a:t>
            </a:r>
            <a:r>
              <a:rPr kumimoji="0" lang="en-US" sz="1800" b="0" i="0" u="none" strike="noStrike" kern="1200" cap="none" spc="0" normalizeH="0" baseline="0" noProof="0" dirty="0" err="1">
                <a:ln>
                  <a:noFill/>
                </a:ln>
                <a:solidFill>
                  <a:srgbClr val="000000"/>
                </a:solidFill>
                <a:effectLst/>
                <a:uLnTx/>
                <a:uFillTx/>
                <a:latin typeface="Arial"/>
                <a:ea typeface="+mn-ea"/>
                <a:cs typeface="+mn-cs"/>
              </a:rPr>
              <a:t>Moosavi-Dezfooli</a:t>
            </a:r>
            <a:r>
              <a:rPr kumimoji="0" lang="en-US" sz="1800" b="0" i="0" u="none" strike="noStrike" kern="1200" cap="none" spc="0" normalizeH="0" baseline="0" noProof="0" dirty="0">
                <a:ln>
                  <a:noFill/>
                </a:ln>
                <a:solidFill>
                  <a:srgbClr val="000000"/>
                </a:solidFill>
                <a:effectLst/>
                <a:uLnTx/>
                <a:uFillTx/>
                <a:latin typeface="Arial"/>
                <a:ea typeface="+mn-ea"/>
                <a:cs typeface="+mn-cs"/>
              </a:rPr>
              <a:t> et al. (2016)</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Basic Iterative Method (BIM) - </a:t>
            </a:r>
            <a:r>
              <a:rPr kumimoji="0" lang="en-US" sz="1800" b="0" i="0" u="none" strike="noStrike" kern="1200" cap="none" spc="0" normalizeH="0" baseline="0" noProof="0" dirty="0" err="1">
                <a:ln>
                  <a:noFill/>
                </a:ln>
                <a:solidFill>
                  <a:srgbClr val="000000"/>
                </a:solidFill>
                <a:effectLst/>
                <a:uLnTx/>
                <a:uFillTx/>
                <a:latin typeface="Arial"/>
                <a:ea typeface="+mn-ea"/>
                <a:cs typeface="+mn-cs"/>
              </a:rPr>
              <a:t>Kurakin</a:t>
            </a:r>
            <a:r>
              <a:rPr kumimoji="0" lang="en-US" sz="1800" b="0" i="0" u="none" strike="noStrike" kern="1200" cap="none" spc="0" normalizeH="0" baseline="0" noProof="0" dirty="0">
                <a:ln>
                  <a:noFill/>
                </a:ln>
                <a:solidFill>
                  <a:srgbClr val="000000"/>
                </a:solidFill>
                <a:effectLst/>
                <a:uLnTx/>
                <a:uFillTx/>
                <a:latin typeface="Arial"/>
                <a:ea typeface="+mn-ea"/>
                <a:cs typeface="+mn-cs"/>
              </a:rPr>
              <a:t> et al. (2016)</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44572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BB14F644-77B7-43A5-B8E3-C42023352279}"/>
              </a:ext>
            </a:extLst>
          </p:cNvPr>
          <p:cNvGrpSpPr/>
          <p:nvPr/>
        </p:nvGrpSpPr>
        <p:grpSpPr>
          <a:xfrm>
            <a:off x="134779" y="1057561"/>
            <a:ext cx="8915400" cy="1783080"/>
            <a:chOff x="134779" y="1057561"/>
            <a:chExt cx="8915400" cy="1783080"/>
          </a:xfrm>
        </p:grpSpPr>
        <p:pic>
          <p:nvPicPr>
            <p:cNvPr id="26" name="Picture 25">
              <a:extLst>
                <a:ext uri="{FF2B5EF4-FFF2-40B4-BE49-F238E27FC236}">
                  <a16:creationId xmlns:a16="http://schemas.microsoft.com/office/drawing/2014/main" id="{4ED460BB-439A-45D3-BE5E-DAB58C6044E9}"/>
                </a:ext>
              </a:extLst>
            </p:cNvPr>
            <p:cNvPicPr>
              <a:picLocks noChangeAspect="1"/>
            </p:cNvPicPr>
            <p:nvPr/>
          </p:nvPicPr>
          <p:blipFill>
            <a:blip r:embed="rId3"/>
            <a:stretch>
              <a:fillRect/>
            </a:stretch>
          </p:blipFill>
          <p:spPr>
            <a:xfrm>
              <a:off x="134779" y="1057561"/>
              <a:ext cx="1783080" cy="1783080"/>
            </a:xfrm>
            <a:prstGeom prst="rect">
              <a:avLst/>
            </a:prstGeom>
          </p:spPr>
        </p:pic>
        <p:pic>
          <p:nvPicPr>
            <p:cNvPr id="28" name="Picture 27">
              <a:extLst>
                <a:ext uri="{FF2B5EF4-FFF2-40B4-BE49-F238E27FC236}">
                  <a16:creationId xmlns:a16="http://schemas.microsoft.com/office/drawing/2014/main" id="{21847A1F-9E2A-4F99-92D1-691454A093FE}"/>
                </a:ext>
              </a:extLst>
            </p:cNvPr>
            <p:cNvPicPr>
              <a:picLocks noChangeAspect="1"/>
            </p:cNvPicPr>
            <p:nvPr/>
          </p:nvPicPr>
          <p:blipFill>
            <a:blip r:embed="rId4"/>
            <a:stretch>
              <a:fillRect/>
            </a:stretch>
          </p:blipFill>
          <p:spPr>
            <a:xfrm>
              <a:off x="1917859" y="1057561"/>
              <a:ext cx="1783080" cy="1783080"/>
            </a:xfrm>
            <a:prstGeom prst="rect">
              <a:avLst/>
            </a:prstGeom>
          </p:spPr>
        </p:pic>
        <p:pic>
          <p:nvPicPr>
            <p:cNvPr id="30" name="Picture 29">
              <a:extLst>
                <a:ext uri="{FF2B5EF4-FFF2-40B4-BE49-F238E27FC236}">
                  <a16:creationId xmlns:a16="http://schemas.microsoft.com/office/drawing/2014/main" id="{8570FD1E-F72F-4052-8160-98C4391C3F4A}"/>
                </a:ext>
              </a:extLst>
            </p:cNvPr>
            <p:cNvPicPr>
              <a:picLocks noChangeAspect="1"/>
            </p:cNvPicPr>
            <p:nvPr/>
          </p:nvPicPr>
          <p:blipFill>
            <a:blip r:embed="rId5"/>
            <a:stretch>
              <a:fillRect/>
            </a:stretch>
          </p:blipFill>
          <p:spPr>
            <a:xfrm>
              <a:off x="3700939" y="1057561"/>
              <a:ext cx="1783080" cy="1783080"/>
            </a:xfrm>
            <a:prstGeom prst="rect">
              <a:avLst/>
            </a:prstGeom>
          </p:spPr>
        </p:pic>
        <p:pic>
          <p:nvPicPr>
            <p:cNvPr id="32" name="Picture 31">
              <a:extLst>
                <a:ext uri="{FF2B5EF4-FFF2-40B4-BE49-F238E27FC236}">
                  <a16:creationId xmlns:a16="http://schemas.microsoft.com/office/drawing/2014/main" id="{052C62DF-6478-42AF-AA91-B0D15D3D107F}"/>
                </a:ext>
              </a:extLst>
            </p:cNvPr>
            <p:cNvPicPr>
              <a:picLocks noChangeAspect="1"/>
            </p:cNvPicPr>
            <p:nvPr/>
          </p:nvPicPr>
          <p:blipFill>
            <a:blip r:embed="rId6"/>
            <a:stretch>
              <a:fillRect/>
            </a:stretch>
          </p:blipFill>
          <p:spPr>
            <a:xfrm>
              <a:off x="5484019" y="1057561"/>
              <a:ext cx="1783080" cy="1783080"/>
            </a:xfrm>
            <a:prstGeom prst="rect">
              <a:avLst/>
            </a:prstGeom>
          </p:spPr>
        </p:pic>
        <p:pic>
          <p:nvPicPr>
            <p:cNvPr id="39" name="Picture 38">
              <a:extLst>
                <a:ext uri="{FF2B5EF4-FFF2-40B4-BE49-F238E27FC236}">
                  <a16:creationId xmlns:a16="http://schemas.microsoft.com/office/drawing/2014/main" id="{03888173-D88E-4A3F-B5FE-EEB8FCA0ACE6}"/>
                </a:ext>
              </a:extLst>
            </p:cNvPr>
            <p:cNvPicPr>
              <a:picLocks noChangeAspect="1"/>
            </p:cNvPicPr>
            <p:nvPr/>
          </p:nvPicPr>
          <p:blipFill>
            <a:blip r:embed="rId7"/>
            <a:stretch>
              <a:fillRect/>
            </a:stretch>
          </p:blipFill>
          <p:spPr>
            <a:xfrm>
              <a:off x="7267099" y="1057561"/>
              <a:ext cx="1783080" cy="1783080"/>
            </a:xfrm>
            <a:prstGeom prst="rect">
              <a:avLst/>
            </a:prstGeom>
          </p:spPr>
        </p:pic>
      </p:grpSp>
      <p:sp>
        <p:nvSpPr>
          <p:cNvPr id="2" name="Title 1">
            <a:extLst>
              <a:ext uri="{FF2B5EF4-FFF2-40B4-BE49-F238E27FC236}">
                <a16:creationId xmlns:a16="http://schemas.microsoft.com/office/drawing/2014/main" id="{4F8594C2-8CD6-4B93-B037-AB673763655A}"/>
              </a:ext>
            </a:extLst>
          </p:cNvPr>
          <p:cNvSpPr>
            <a:spLocks noGrp="1"/>
          </p:cNvSpPr>
          <p:nvPr>
            <p:ph type="title"/>
          </p:nvPr>
        </p:nvSpPr>
        <p:spPr>
          <a:xfrm>
            <a:off x="0" y="0"/>
            <a:ext cx="7776149" cy="581597"/>
          </a:xfrm>
        </p:spPr>
        <p:txBody>
          <a:bodyPr/>
          <a:lstStyle/>
          <a:p>
            <a:r>
              <a:rPr lang="en-US" dirty="0"/>
              <a:t>Adversarial Examples</a:t>
            </a:r>
          </a:p>
        </p:txBody>
      </p:sp>
      <p:grpSp>
        <p:nvGrpSpPr>
          <p:cNvPr id="45" name="Group 44">
            <a:extLst>
              <a:ext uri="{FF2B5EF4-FFF2-40B4-BE49-F238E27FC236}">
                <a16:creationId xmlns:a16="http://schemas.microsoft.com/office/drawing/2014/main" id="{5CBA4D2F-EB3A-4160-9690-E996C9F8EAD9}"/>
              </a:ext>
            </a:extLst>
          </p:cNvPr>
          <p:cNvGrpSpPr/>
          <p:nvPr/>
        </p:nvGrpSpPr>
        <p:grpSpPr>
          <a:xfrm>
            <a:off x="560547" y="669676"/>
            <a:ext cx="8786812" cy="2530820"/>
            <a:chOff x="560547" y="669676"/>
            <a:chExt cx="8786812" cy="2530820"/>
          </a:xfrm>
        </p:grpSpPr>
        <p:sp>
          <p:nvSpPr>
            <p:cNvPr id="34" name="TextBox 33">
              <a:extLst>
                <a:ext uri="{FF2B5EF4-FFF2-40B4-BE49-F238E27FC236}">
                  <a16:creationId xmlns:a16="http://schemas.microsoft.com/office/drawing/2014/main" id="{210C3179-EC24-4A23-BAB1-D489169DE1B2}"/>
                </a:ext>
              </a:extLst>
            </p:cNvPr>
            <p:cNvSpPr txBox="1"/>
            <p:nvPr/>
          </p:nvSpPr>
          <p:spPr>
            <a:xfrm>
              <a:off x="560547" y="688229"/>
              <a:ext cx="1295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Original</a:t>
              </a:r>
            </a:p>
          </p:txBody>
        </p:sp>
        <p:sp>
          <p:nvSpPr>
            <p:cNvPr id="35" name="TextBox 34">
              <a:extLst>
                <a:ext uri="{FF2B5EF4-FFF2-40B4-BE49-F238E27FC236}">
                  <a16:creationId xmlns:a16="http://schemas.microsoft.com/office/drawing/2014/main" id="{2EF887C7-41A5-4263-88CB-8D599E783BD1}"/>
                </a:ext>
              </a:extLst>
            </p:cNvPr>
            <p:cNvSpPr txBox="1"/>
            <p:nvPr/>
          </p:nvSpPr>
          <p:spPr>
            <a:xfrm>
              <a:off x="2266236" y="669676"/>
              <a:ext cx="16416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mn-ea"/>
                  <a:cs typeface="+mn-cs"/>
                </a:rPr>
                <a:t>DeepFool</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6" name="TextBox 35">
              <a:extLst>
                <a:ext uri="{FF2B5EF4-FFF2-40B4-BE49-F238E27FC236}">
                  <a16:creationId xmlns:a16="http://schemas.microsoft.com/office/drawing/2014/main" id="{4C510C2C-4169-4DD4-8A28-7305601DD454}"/>
                </a:ext>
              </a:extLst>
            </p:cNvPr>
            <p:cNvSpPr txBox="1"/>
            <p:nvPr/>
          </p:nvSpPr>
          <p:spPr>
            <a:xfrm>
              <a:off x="4188619" y="688229"/>
              <a:ext cx="1295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FGSM</a:t>
              </a:r>
            </a:p>
          </p:txBody>
        </p:sp>
        <p:sp>
          <p:nvSpPr>
            <p:cNvPr id="37" name="TextBox 36">
              <a:extLst>
                <a:ext uri="{FF2B5EF4-FFF2-40B4-BE49-F238E27FC236}">
                  <a16:creationId xmlns:a16="http://schemas.microsoft.com/office/drawing/2014/main" id="{A90A61FD-BA2A-4990-ABD9-2AC1124D2F07}"/>
                </a:ext>
              </a:extLst>
            </p:cNvPr>
            <p:cNvSpPr txBox="1"/>
            <p:nvPr/>
          </p:nvSpPr>
          <p:spPr>
            <a:xfrm>
              <a:off x="5724050" y="688229"/>
              <a:ext cx="14192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mn-ea"/>
                  <a:cs typeface="+mn-cs"/>
                </a:rPr>
                <a:t>NewtonFool</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TextBox 37">
              <a:extLst>
                <a:ext uri="{FF2B5EF4-FFF2-40B4-BE49-F238E27FC236}">
                  <a16:creationId xmlns:a16="http://schemas.microsoft.com/office/drawing/2014/main" id="{6F991794-ED75-4EA0-AC70-30CA5DE9CB25}"/>
                </a:ext>
              </a:extLst>
            </p:cNvPr>
            <p:cNvSpPr txBox="1"/>
            <p:nvPr/>
          </p:nvSpPr>
          <p:spPr>
            <a:xfrm>
              <a:off x="7877175" y="688229"/>
              <a:ext cx="14701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BIM</a:t>
              </a:r>
            </a:p>
          </p:txBody>
        </p:sp>
        <p:sp>
          <p:nvSpPr>
            <p:cNvPr id="40" name="TextBox 39">
              <a:extLst>
                <a:ext uri="{FF2B5EF4-FFF2-40B4-BE49-F238E27FC236}">
                  <a16:creationId xmlns:a16="http://schemas.microsoft.com/office/drawing/2014/main" id="{C9A9A0AB-CBE5-43A1-AFD4-643291EAF458}"/>
                </a:ext>
              </a:extLst>
            </p:cNvPr>
            <p:cNvSpPr txBox="1"/>
            <p:nvPr/>
          </p:nvSpPr>
          <p:spPr>
            <a:xfrm>
              <a:off x="691039" y="2831164"/>
              <a:ext cx="1295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HU4</a:t>
              </a:r>
            </a:p>
          </p:txBody>
        </p:sp>
        <p:sp>
          <p:nvSpPr>
            <p:cNvPr id="41" name="TextBox 40">
              <a:extLst>
                <a:ext uri="{FF2B5EF4-FFF2-40B4-BE49-F238E27FC236}">
                  <a16:creationId xmlns:a16="http://schemas.microsoft.com/office/drawing/2014/main" id="{8932D3E0-FB38-4682-AF3B-E4B1A2018166}"/>
                </a:ext>
              </a:extLst>
            </p:cNvPr>
            <p:cNvSpPr txBox="1"/>
            <p:nvPr/>
          </p:nvSpPr>
          <p:spPr>
            <a:xfrm>
              <a:off x="2439353" y="2831164"/>
              <a:ext cx="1295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HU3</a:t>
              </a:r>
            </a:p>
          </p:txBody>
        </p:sp>
        <p:sp>
          <p:nvSpPr>
            <p:cNvPr id="42" name="TextBox 41">
              <a:extLst>
                <a:ext uri="{FF2B5EF4-FFF2-40B4-BE49-F238E27FC236}">
                  <a16:creationId xmlns:a16="http://schemas.microsoft.com/office/drawing/2014/main" id="{8C1D1976-25D7-4DFB-8C0C-1172FF6EB339}"/>
                </a:ext>
              </a:extLst>
            </p:cNvPr>
            <p:cNvSpPr txBox="1"/>
            <p:nvPr/>
          </p:nvSpPr>
          <p:spPr>
            <a:xfrm>
              <a:off x="4137661" y="2831164"/>
              <a:ext cx="1295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HU3</a:t>
              </a:r>
            </a:p>
          </p:txBody>
        </p:sp>
        <p:sp>
          <p:nvSpPr>
            <p:cNvPr id="43" name="TextBox 42">
              <a:extLst>
                <a:ext uri="{FF2B5EF4-FFF2-40B4-BE49-F238E27FC236}">
                  <a16:creationId xmlns:a16="http://schemas.microsoft.com/office/drawing/2014/main" id="{9C1D6EDB-6665-4C0C-B58F-4E20FA799829}"/>
                </a:ext>
              </a:extLst>
            </p:cNvPr>
            <p:cNvSpPr txBox="1"/>
            <p:nvPr/>
          </p:nvSpPr>
          <p:spPr>
            <a:xfrm>
              <a:off x="6052900" y="2826377"/>
              <a:ext cx="1295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HU3</a:t>
              </a:r>
            </a:p>
          </p:txBody>
        </p:sp>
        <p:sp>
          <p:nvSpPr>
            <p:cNvPr id="44" name="TextBox 43">
              <a:extLst>
                <a:ext uri="{FF2B5EF4-FFF2-40B4-BE49-F238E27FC236}">
                  <a16:creationId xmlns:a16="http://schemas.microsoft.com/office/drawing/2014/main" id="{C3CC1674-6373-4B34-81AB-80AEC1883599}"/>
                </a:ext>
              </a:extLst>
            </p:cNvPr>
            <p:cNvSpPr txBox="1"/>
            <p:nvPr/>
          </p:nvSpPr>
          <p:spPr>
            <a:xfrm>
              <a:off x="7905274" y="2831164"/>
              <a:ext cx="1295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NULL</a:t>
              </a:r>
            </a:p>
          </p:txBody>
        </p:sp>
      </p:grpSp>
      <mc:AlternateContent xmlns:mc="http://schemas.openxmlformats.org/markup-compatibility/2006" xmlns:a14="http://schemas.microsoft.com/office/drawing/2010/main">
        <mc:Choice Requires="a14">
          <p:graphicFrame>
            <p:nvGraphicFramePr>
              <p:cNvPr id="46" name="Table 45">
                <a:extLst>
                  <a:ext uri="{FF2B5EF4-FFF2-40B4-BE49-F238E27FC236}">
                    <a16:creationId xmlns:a16="http://schemas.microsoft.com/office/drawing/2014/main" id="{DE83C434-E9AC-4F4A-9128-021255D67C67}"/>
                  </a:ext>
                </a:extLst>
              </p:cNvPr>
              <p:cNvGraphicFramePr>
                <a:graphicFrameLocks noGrp="1"/>
              </p:cNvGraphicFramePr>
              <p:nvPr>
                <p:extLst/>
              </p:nvPr>
            </p:nvGraphicFramePr>
            <p:xfrm>
              <a:off x="2439353" y="3890503"/>
              <a:ext cx="4589621" cy="2326640"/>
            </p:xfrm>
            <a:graphic>
              <a:graphicData uri="http://schemas.openxmlformats.org/drawingml/2006/table">
                <a:tbl>
                  <a:tblPr firstRow="1" bandRow="1">
                    <a:tableStyleId>{073A0DAA-6AF3-43AB-8588-CEC1D06C72B9}</a:tableStyleId>
                  </a:tblPr>
                  <a:tblGrid>
                    <a:gridCol w="2631249">
                      <a:extLst>
                        <a:ext uri="{9D8B030D-6E8A-4147-A177-3AD203B41FA5}">
                          <a16:colId xmlns:a16="http://schemas.microsoft.com/office/drawing/2014/main" val="1642615535"/>
                        </a:ext>
                      </a:extLst>
                    </a:gridCol>
                    <a:gridCol w="1958372">
                      <a:extLst>
                        <a:ext uri="{9D8B030D-6E8A-4147-A177-3AD203B41FA5}">
                          <a16:colId xmlns:a16="http://schemas.microsoft.com/office/drawing/2014/main" val="1338579169"/>
                        </a:ext>
                      </a:extLst>
                    </a:gridCol>
                  </a:tblGrid>
                  <a:tr h="370840">
                    <a:tc>
                      <a:txBody>
                        <a:bodyPr/>
                        <a:lstStyle/>
                        <a:p>
                          <a:r>
                            <a:rPr lang="en-US" sz="1400" dirty="0"/>
                            <a:t>Attack</a:t>
                          </a:r>
                        </a:p>
                      </a:txBody>
                      <a:tcPr/>
                    </a:tc>
                    <a:tc>
                      <a:txBody>
                        <a:bodyPr/>
                        <a:lstStyle/>
                        <a:p>
                          <a:r>
                            <a:rPr lang="en-US" sz="1400" dirty="0"/>
                            <a:t>Top-1 Accuracy (%) </a:t>
                          </a:r>
                          <a:r>
                            <a:rPr lang="en-US" sz="1100" dirty="0"/>
                            <a:t>N=123</a:t>
                          </a:r>
                          <a:endParaRPr lang="en-US" sz="1400" dirty="0"/>
                        </a:p>
                      </a:txBody>
                      <a:tcPr/>
                    </a:tc>
                    <a:extLst>
                      <a:ext uri="{0D108BD9-81ED-4DB2-BD59-A6C34878D82A}">
                        <a16:rowId xmlns:a16="http://schemas.microsoft.com/office/drawing/2014/main" val="2006157444"/>
                      </a:ext>
                    </a:extLst>
                  </a:tr>
                  <a:tr h="370840">
                    <a:tc>
                      <a:txBody>
                        <a:bodyPr/>
                        <a:lstStyle/>
                        <a:p>
                          <a:r>
                            <a:rPr lang="en-US" sz="1400" dirty="0"/>
                            <a:t>Original (clean)</a:t>
                          </a:r>
                        </a:p>
                      </a:txBody>
                      <a:tcPr/>
                    </a:tc>
                    <a:tc>
                      <a:txBody>
                        <a:bodyPr/>
                        <a:lstStyle/>
                        <a:p>
                          <a:r>
                            <a:rPr lang="en-US" sz="1400" dirty="0"/>
                            <a:t>100</a:t>
                          </a:r>
                        </a:p>
                      </a:txBody>
                      <a:tcPr/>
                    </a:tc>
                    <a:extLst>
                      <a:ext uri="{0D108BD9-81ED-4DB2-BD59-A6C34878D82A}">
                        <a16:rowId xmlns:a16="http://schemas.microsoft.com/office/drawing/2014/main" val="2551553587"/>
                      </a:ext>
                    </a:extLst>
                  </a:tr>
                  <a:tr h="370840">
                    <a:tc>
                      <a:txBody>
                        <a:bodyPr/>
                        <a:lstStyle/>
                        <a:p>
                          <a:r>
                            <a:rPr lang="en-US" sz="1400" dirty="0" err="1"/>
                            <a:t>DeepFool</a:t>
                          </a:r>
                          <a:endParaRPr lang="en-US" sz="1400" dirty="0"/>
                        </a:p>
                      </a:txBody>
                      <a:tcPr/>
                    </a:tc>
                    <a:tc>
                      <a:txBody>
                        <a:bodyPr/>
                        <a:lstStyle/>
                        <a:p>
                          <a:r>
                            <a:rPr lang="en-US" sz="1400" dirty="0"/>
                            <a:t>40.7</a:t>
                          </a:r>
                        </a:p>
                      </a:txBody>
                      <a:tcPr/>
                    </a:tc>
                    <a:extLst>
                      <a:ext uri="{0D108BD9-81ED-4DB2-BD59-A6C34878D82A}">
                        <a16:rowId xmlns:a16="http://schemas.microsoft.com/office/drawing/2014/main" val="3119130086"/>
                      </a:ext>
                    </a:extLst>
                  </a:tr>
                  <a:tr h="370840">
                    <a:tc>
                      <a:txBody>
                        <a:bodyPr/>
                        <a:lstStyle/>
                        <a:p>
                          <a:r>
                            <a:rPr lang="en-US" sz="1400" dirty="0"/>
                            <a:t>FGSM (min </a:t>
                          </a:r>
                          <a14:m>
                            <m:oMath xmlns:m="http://schemas.openxmlformats.org/officeDocument/2006/math">
                              <m:r>
                                <m:rPr>
                                  <m:sty m:val="p"/>
                                </m:rPr>
                                <a:rPr lang="en-US" sz="1400" b="0" i="1" smtClean="0">
                                  <a:latin typeface="Cambria Math" panose="02040503050406030204" pitchFamily="18" charset="0"/>
                                </a:rPr>
                                <m:t>ϵ</m:t>
                              </m:r>
                            </m:oMath>
                          </a14:m>
                          <a:r>
                            <a:rPr lang="en-US" sz="1400" b="0" dirty="0"/>
                            <a:t> [0.01,0.3]</a:t>
                          </a:r>
                          <a:r>
                            <a:rPr lang="en-US" sz="1400" dirty="0"/>
                            <a:t>)</a:t>
                          </a:r>
                        </a:p>
                      </a:txBody>
                      <a:tcPr/>
                    </a:tc>
                    <a:tc>
                      <a:txBody>
                        <a:bodyPr/>
                        <a:lstStyle/>
                        <a:p>
                          <a:r>
                            <a:rPr lang="en-US" sz="1400" dirty="0"/>
                            <a:t>0.81</a:t>
                          </a:r>
                        </a:p>
                      </a:txBody>
                      <a:tcPr/>
                    </a:tc>
                    <a:extLst>
                      <a:ext uri="{0D108BD9-81ED-4DB2-BD59-A6C34878D82A}">
                        <a16:rowId xmlns:a16="http://schemas.microsoft.com/office/drawing/2014/main" val="37180214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err="1"/>
                            <a:t>NewtonFool</a:t>
                          </a:r>
                          <a:endParaRPr lang="en-US" sz="1400" dirty="0"/>
                        </a:p>
                      </a:txBody>
                      <a:tcPr/>
                    </a:tc>
                    <a:tc>
                      <a:txBody>
                        <a:bodyPr/>
                        <a:lstStyle/>
                        <a:p>
                          <a:r>
                            <a:rPr lang="en-US" sz="1400" dirty="0"/>
                            <a:t>0.00</a:t>
                          </a:r>
                        </a:p>
                      </a:txBody>
                      <a:tcPr/>
                    </a:tc>
                    <a:extLst>
                      <a:ext uri="{0D108BD9-81ED-4DB2-BD59-A6C34878D82A}">
                        <a16:rowId xmlns:a16="http://schemas.microsoft.com/office/drawing/2014/main" val="4203474544"/>
                      </a:ext>
                    </a:extLst>
                  </a:tr>
                  <a:tr h="370840">
                    <a:tc>
                      <a:txBody>
                        <a:bodyPr/>
                        <a:lstStyle/>
                        <a:p>
                          <a:r>
                            <a:rPr lang="en-US" sz="1400" dirty="0"/>
                            <a:t>BIM</a:t>
                          </a:r>
                        </a:p>
                      </a:txBody>
                      <a:tcPr/>
                    </a:tc>
                    <a:tc>
                      <a:txBody>
                        <a:bodyPr/>
                        <a:lstStyle/>
                        <a:p>
                          <a:r>
                            <a:rPr lang="en-US" sz="1400" dirty="0"/>
                            <a:t>38.2</a:t>
                          </a:r>
                        </a:p>
                      </a:txBody>
                      <a:tcPr/>
                    </a:tc>
                    <a:extLst>
                      <a:ext uri="{0D108BD9-81ED-4DB2-BD59-A6C34878D82A}">
                        <a16:rowId xmlns:a16="http://schemas.microsoft.com/office/drawing/2014/main" val="2263724132"/>
                      </a:ext>
                    </a:extLst>
                  </a:tr>
                </a:tbl>
              </a:graphicData>
            </a:graphic>
          </p:graphicFrame>
        </mc:Choice>
        <mc:Fallback xmlns="">
          <p:graphicFrame>
            <p:nvGraphicFramePr>
              <p:cNvPr id="46" name="Table 45">
                <a:extLst>
                  <a:ext uri="{FF2B5EF4-FFF2-40B4-BE49-F238E27FC236}">
                    <a16:creationId xmlns:a16="http://schemas.microsoft.com/office/drawing/2014/main" id="{DE83C434-E9AC-4F4A-9128-021255D67C67}"/>
                  </a:ext>
                </a:extLst>
              </p:cNvPr>
              <p:cNvGraphicFramePr>
                <a:graphicFrameLocks noGrp="1"/>
              </p:cNvGraphicFramePr>
              <p:nvPr>
                <p:extLst>
                  <p:ext uri="{D42A27DB-BD31-4B8C-83A1-F6EECF244321}">
                    <p14:modId xmlns:p14="http://schemas.microsoft.com/office/powerpoint/2010/main" val="2069171053"/>
                  </p:ext>
                </p:extLst>
              </p:nvPr>
            </p:nvGraphicFramePr>
            <p:xfrm>
              <a:off x="2439353" y="3890503"/>
              <a:ext cx="4589621" cy="2326640"/>
            </p:xfrm>
            <a:graphic>
              <a:graphicData uri="http://schemas.openxmlformats.org/drawingml/2006/table">
                <a:tbl>
                  <a:tblPr firstRow="1" bandRow="1">
                    <a:tableStyleId>{073A0DAA-6AF3-43AB-8588-CEC1D06C72B9}</a:tableStyleId>
                  </a:tblPr>
                  <a:tblGrid>
                    <a:gridCol w="2631249">
                      <a:extLst>
                        <a:ext uri="{9D8B030D-6E8A-4147-A177-3AD203B41FA5}">
                          <a16:colId xmlns:a16="http://schemas.microsoft.com/office/drawing/2014/main" val="1642615535"/>
                        </a:ext>
                      </a:extLst>
                    </a:gridCol>
                    <a:gridCol w="1958372">
                      <a:extLst>
                        <a:ext uri="{9D8B030D-6E8A-4147-A177-3AD203B41FA5}">
                          <a16:colId xmlns:a16="http://schemas.microsoft.com/office/drawing/2014/main" val="1338579169"/>
                        </a:ext>
                      </a:extLst>
                    </a:gridCol>
                  </a:tblGrid>
                  <a:tr h="472440">
                    <a:tc>
                      <a:txBody>
                        <a:bodyPr/>
                        <a:lstStyle/>
                        <a:p>
                          <a:r>
                            <a:rPr lang="en-US" sz="1400" dirty="0"/>
                            <a:t>Attack</a:t>
                          </a:r>
                        </a:p>
                      </a:txBody>
                      <a:tcPr/>
                    </a:tc>
                    <a:tc>
                      <a:txBody>
                        <a:bodyPr/>
                        <a:lstStyle/>
                        <a:p>
                          <a:r>
                            <a:rPr lang="en-US" sz="1400" dirty="0"/>
                            <a:t>Top-1 Accuracy (%) </a:t>
                          </a:r>
                          <a:r>
                            <a:rPr lang="en-US" sz="1100" dirty="0"/>
                            <a:t>N=123</a:t>
                          </a:r>
                          <a:endParaRPr lang="en-US" sz="1400" dirty="0"/>
                        </a:p>
                      </a:txBody>
                      <a:tcPr/>
                    </a:tc>
                    <a:extLst>
                      <a:ext uri="{0D108BD9-81ED-4DB2-BD59-A6C34878D82A}">
                        <a16:rowId xmlns:a16="http://schemas.microsoft.com/office/drawing/2014/main" val="2006157444"/>
                      </a:ext>
                    </a:extLst>
                  </a:tr>
                  <a:tr h="370840">
                    <a:tc>
                      <a:txBody>
                        <a:bodyPr/>
                        <a:lstStyle/>
                        <a:p>
                          <a:r>
                            <a:rPr lang="en-US" sz="1400" dirty="0"/>
                            <a:t>Original (clean)</a:t>
                          </a:r>
                        </a:p>
                      </a:txBody>
                      <a:tcPr/>
                    </a:tc>
                    <a:tc>
                      <a:txBody>
                        <a:bodyPr/>
                        <a:lstStyle/>
                        <a:p>
                          <a:r>
                            <a:rPr lang="en-US" sz="1400" dirty="0"/>
                            <a:t>100</a:t>
                          </a:r>
                        </a:p>
                      </a:txBody>
                      <a:tcPr/>
                    </a:tc>
                    <a:extLst>
                      <a:ext uri="{0D108BD9-81ED-4DB2-BD59-A6C34878D82A}">
                        <a16:rowId xmlns:a16="http://schemas.microsoft.com/office/drawing/2014/main" val="2551553587"/>
                      </a:ext>
                    </a:extLst>
                  </a:tr>
                  <a:tr h="370840">
                    <a:tc>
                      <a:txBody>
                        <a:bodyPr/>
                        <a:lstStyle/>
                        <a:p>
                          <a:r>
                            <a:rPr lang="en-US" sz="1400" dirty="0" err="1"/>
                            <a:t>DeepFool</a:t>
                          </a:r>
                          <a:endParaRPr lang="en-US" sz="1400" dirty="0"/>
                        </a:p>
                      </a:txBody>
                      <a:tcPr/>
                    </a:tc>
                    <a:tc>
                      <a:txBody>
                        <a:bodyPr/>
                        <a:lstStyle/>
                        <a:p>
                          <a:r>
                            <a:rPr lang="en-US" sz="1400" dirty="0"/>
                            <a:t>40.7</a:t>
                          </a:r>
                        </a:p>
                      </a:txBody>
                      <a:tcPr/>
                    </a:tc>
                    <a:extLst>
                      <a:ext uri="{0D108BD9-81ED-4DB2-BD59-A6C34878D82A}">
                        <a16:rowId xmlns:a16="http://schemas.microsoft.com/office/drawing/2014/main" val="3119130086"/>
                      </a:ext>
                    </a:extLst>
                  </a:tr>
                  <a:tr h="370840">
                    <a:tc>
                      <a:txBody>
                        <a:bodyPr/>
                        <a:lstStyle/>
                        <a:p>
                          <a:endParaRPr lang="en-US"/>
                        </a:p>
                      </a:txBody>
                      <a:tcPr>
                        <a:blipFill>
                          <a:blip r:embed="rId8"/>
                          <a:stretch>
                            <a:fillRect l="-231" t="-329508" r="-75463" b="-203279"/>
                          </a:stretch>
                        </a:blipFill>
                      </a:tcPr>
                    </a:tc>
                    <a:tc>
                      <a:txBody>
                        <a:bodyPr/>
                        <a:lstStyle/>
                        <a:p>
                          <a:r>
                            <a:rPr lang="en-US" sz="1400" dirty="0"/>
                            <a:t>0.81</a:t>
                          </a:r>
                        </a:p>
                      </a:txBody>
                      <a:tcPr/>
                    </a:tc>
                    <a:extLst>
                      <a:ext uri="{0D108BD9-81ED-4DB2-BD59-A6C34878D82A}">
                        <a16:rowId xmlns:a16="http://schemas.microsoft.com/office/drawing/2014/main" val="37180214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err="1"/>
                            <a:t>NewtonFool</a:t>
                          </a:r>
                          <a:endParaRPr lang="en-US" sz="1400" dirty="0"/>
                        </a:p>
                      </a:txBody>
                      <a:tcPr/>
                    </a:tc>
                    <a:tc>
                      <a:txBody>
                        <a:bodyPr/>
                        <a:lstStyle/>
                        <a:p>
                          <a:r>
                            <a:rPr lang="en-US" sz="1400" dirty="0"/>
                            <a:t>0.00</a:t>
                          </a:r>
                        </a:p>
                      </a:txBody>
                      <a:tcPr/>
                    </a:tc>
                    <a:extLst>
                      <a:ext uri="{0D108BD9-81ED-4DB2-BD59-A6C34878D82A}">
                        <a16:rowId xmlns:a16="http://schemas.microsoft.com/office/drawing/2014/main" val="4203474544"/>
                      </a:ext>
                    </a:extLst>
                  </a:tr>
                  <a:tr h="370840">
                    <a:tc>
                      <a:txBody>
                        <a:bodyPr/>
                        <a:lstStyle/>
                        <a:p>
                          <a:r>
                            <a:rPr lang="en-US" sz="1400" dirty="0"/>
                            <a:t>BIM</a:t>
                          </a:r>
                        </a:p>
                      </a:txBody>
                      <a:tcPr/>
                    </a:tc>
                    <a:tc>
                      <a:txBody>
                        <a:bodyPr/>
                        <a:lstStyle/>
                        <a:p>
                          <a:r>
                            <a:rPr lang="en-US" sz="1400" dirty="0"/>
                            <a:t>38.2</a:t>
                          </a:r>
                        </a:p>
                      </a:txBody>
                      <a:tcPr/>
                    </a:tc>
                    <a:extLst>
                      <a:ext uri="{0D108BD9-81ED-4DB2-BD59-A6C34878D82A}">
                        <a16:rowId xmlns:a16="http://schemas.microsoft.com/office/drawing/2014/main" val="2263724132"/>
                      </a:ext>
                    </a:extLst>
                  </a:tr>
                </a:tbl>
              </a:graphicData>
            </a:graphic>
          </p:graphicFrame>
        </mc:Fallback>
      </mc:AlternateContent>
      <p:sp>
        <p:nvSpPr>
          <p:cNvPr id="27" name="TextBox 26">
            <a:extLst>
              <a:ext uri="{FF2B5EF4-FFF2-40B4-BE49-F238E27FC236}">
                <a16:creationId xmlns:a16="http://schemas.microsoft.com/office/drawing/2014/main" id="{177006AE-71B7-4C95-9359-A267415B2CD1}"/>
              </a:ext>
            </a:extLst>
          </p:cNvPr>
          <p:cNvSpPr txBox="1"/>
          <p:nvPr/>
        </p:nvSpPr>
        <p:spPr>
          <a:xfrm>
            <a:off x="1855947" y="3535435"/>
            <a:ext cx="616172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Varying levels of success in altering Michael Top-1 accuracies</a:t>
            </a:r>
          </a:p>
        </p:txBody>
      </p:sp>
    </p:spTree>
    <p:extLst>
      <p:ext uri="{BB962C8B-B14F-4D97-AF65-F5344CB8AC3E}">
        <p14:creationId xmlns:p14="http://schemas.microsoft.com/office/powerpoint/2010/main" val="23537414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594C2-8CD6-4B93-B037-AB673763655A}"/>
              </a:ext>
            </a:extLst>
          </p:cNvPr>
          <p:cNvSpPr>
            <a:spLocks noGrp="1"/>
          </p:cNvSpPr>
          <p:nvPr>
            <p:ph type="title"/>
          </p:nvPr>
        </p:nvSpPr>
        <p:spPr>
          <a:xfrm>
            <a:off x="0" y="0"/>
            <a:ext cx="7776149" cy="581597"/>
          </a:xfrm>
        </p:spPr>
        <p:txBody>
          <a:bodyPr/>
          <a:lstStyle/>
          <a:p>
            <a:r>
              <a:rPr lang="en-US" dirty="0"/>
              <a:t>Hurricane Michael Predictions</a:t>
            </a:r>
          </a:p>
        </p:txBody>
      </p:sp>
      <p:pic>
        <p:nvPicPr>
          <p:cNvPr id="6" name="Picture 5">
            <a:extLst>
              <a:ext uri="{FF2B5EF4-FFF2-40B4-BE49-F238E27FC236}">
                <a16:creationId xmlns:a16="http://schemas.microsoft.com/office/drawing/2014/main" id="{5D03E569-D7C2-4257-B1AD-4189EF2CE04B}"/>
              </a:ext>
            </a:extLst>
          </p:cNvPr>
          <p:cNvPicPr>
            <a:picLocks noChangeAspect="1"/>
          </p:cNvPicPr>
          <p:nvPr/>
        </p:nvPicPr>
        <p:blipFill>
          <a:blip r:embed="rId2"/>
          <a:stretch>
            <a:fillRect/>
          </a:stretch>
        </p:blipFill>
        <p:spPr>
          <a:xfrm>
            <a:off x="990594" y="843905"/>
            <a:ext cx="6705600" cy="5029200"/>
          </a:xfrm>
          <a:prstGeom prst="rect">
            <a:avLst/>
          </a:prstGeom>
        </p:spPr>
      </p:pic>
    </p:spTree>
    <p:extLst>
      <p:ext uri="{BB962C8B-B14F-4D97-AF65-F5344CB8AC3E}">
        <p14:creationId xmlns:p14="http://schemas.microsoft.com/office/powerpoint/2010/main" val="13178219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594C2-8CD6-4B93-B037-AB673763655A}"/>
              </a:ext>
            </a:extLst>
          </p:cNvPr>
          <p:cNvSpPr>
            <a:spLocks noGrp="1"/>
          </p:cNvSpPr>
          <p:nvPr>
            <p:ph type="title"/>
          </p:nvPr>
        </p:nvSpPr>
        <p:spPr>
          <a:xfrm>
            <a:off x="0" y="0"/>
            <a:ext cx="7776149" cy="581597"/>
          </a:xfrm>
        </p:spPr>
        <p:txBody>
          <a:bodyPr/>
          <a:lstStyle/>
          <a:p>
            <a:r>
              <a:rPr lang="en-US" sz="1800" dirty="0"/>
              <a:t>Grad-CAM Heatmaps – Michael – Cat. 4 + Adversarial Noise</a:t>
            </a:r>
            <a:br>
              <a:rPr lang="en-US" sz="1800" dirty="0"/>
            </a:br>
            <a:endParaRPr lang="en-US" sz="1800" dirty="0"/>
          </a:p>
        </p:txBody>
      </p:sp>
      <p:sp>
        <p:nvSpPr>
          <p:cNvPr id="5" name="TextBox 4">
            <a:extLst>
              <a:ext uri="{FF2B5EF4-FFF2-40B4-BE49-F238E27FC236}">
                <a16:creationId xmlns:a16="http://schemas.microsoft.com/office/drawing/2014/main" id="{71632FF7-3455-42E8-8C68-B2F22A8510AE}"/>
              </a:ext>
            </a:extLst>
          </p:cNvPr>
          <p:cNvSpPr txBox="1"/>
          <p:nvPr/>
        </p:nvSpPr>
        <p:spPr>
          <a:xfrm>
            <a:off x="1" y="405231"/>
            <a:ext cx="8420100" cy="36933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8118327C-A4EF-4D51-8ADB-EFC0A16FCFA2}"/>
              </a:ext>
            </a:extLst>
          </p:cNvPr>
          <p:cNvSpPr txBox="1"/>
          <p:nvPr/>
        </p:nvSpPr>
        <p:spPr>
          <a:xfrm>
            <a:off x="788379" y="774563"/>
            <a:ext cx="348234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Original Input Image CAMs</a:t>
            </a:r>
          </a:p>
        </p:txBody>
      </p:sp>
      <p:sp>
        <p:nvSpPr>
          <p:cNvPr id="11" name="TextBox 10">
            <a:extLst>
              <a:ext uri="{FF2B5EF4-FFF2-40B4-BE49-F238E27FC236}">
                <a16:creationId xmlns:a16="http://schemas.microsoft.com/office/drawing/2014/main" id="{D9BC5730-91E1-45F0-8CD5-422384F2C8E2}"/>
              </a:ext>
            </a:extLst>
          </p:cNvPr>
          <p:cNvSpPr txBox="1"/>
          <p:nvPr/>
        </p:nvSpPr>
        <p:spPr>
          <a:xfrm>
            <a:off x="5013225" y="802162"/>
            <a:ext cx="348234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Adversarial Input Image CAMs</a:t>
            </a:r>
          </a:p>
        </p:txBody>
      </p:sp>
      <p:grpSp>
        <p:nvGrpSpPr>
          <p:cNvPr id="16" name="Group 15">
            <a:extLst>
              <a:ext uri="{FF2B5EF4-FFF2-40B4-BE49-F238E27FC236}">
                <a16:creationId xmlns:a16="http://schemas.microsoft.com/office/drawing/2014/main" id="{B4CD0B74-FF65-4FD4-BE76-0F1E4F8CAB0A}"/>
              </a:ext>
            </a:extLst>
          </p:cNvPr>
          <p:cNvGrpSpPr/>
          <p:nvPr/>
        </p:nvGrpSpPr>
        <p:grpSpPr>
          <a:xfrm>
            <a:off x="0" y="1205921"/>
            <a:ext cx="9144000" cy="5090376"/>
            <a:chOff x="0" y="1205921"/>
            <a:chExt cx="8647611" cy="4800600"/>
          </a:xfrm>
        </p:grpSpPr>
        <p:pic>
          <p:nvPicPr>
            <p:cNvPr id="7" name="Picture 6">
              <a:extLst>
                <a:ext uri="{FF2B5EF4-FFF2-40B4-BE49-F238E27FC236}">
                  <a16:creationId xmlns:a16="http://schemas.microsoft.com/office/drawing/2014/main" id="{3474C6E8-F03B-4B8E-9170-479B047E76E4}"/>
                </a:ext>
              </a:extLst>
            </p:cNvPr>
            <p:cNvPicPr>
              <a:picLocks noChangeAspect="1"/>
            </p:cNvPicPr>
            <p:nvPr/>
          </p:nvPicPr>
          <p:blipFill rotWithShape="1">
            <a:blip r:embed="rId2"/>
            <a:srcRect r="5850"/>
            <a:stretch/>
          </p:blipFill>
          <p:spPr>
            <a:xfrm>
              <a:off x="4127845" y="1205921"/>
              <a:ext cx="4519766" cy="4800600"/>
            </a:xfrm>
            <a:prstGeom prst="rect">
              <a:avLst/>
            </a:prstGeom>
          </p:spPr>
        </p:pic>
        <p:pic>
          <p:nvPicPr>
            <p:cNvPr id="14" name="Picture 13">
              <a:extLst>
                <a:ext uri="{FF2B5EF4-FFF2-40B4-BE49-F238E27FC236}">
                  <a16:creationId xmlns:a16="http://schemas.microsoft.com/office/drawing/2014/main" id="{63A8EC1C-868B-4EF3-99EA-D84B81B0652D}"/>
                </a:ext>
              </a:extLst>
            </p:cNvPr>
            <p:cNvPicPr>
              <a:picLocks noChangeAspect="1"/>
            </p:cNvPicPr>
            <p:nvPr/>
          </p:nvPicPr>
          <p:blipFill rotWithShape="1">
            <a:blip r:embed="rId3"/>
            <a:srcRect r="8934"/>
            <a:stretch/>
          </p:blipFill>
          <p:spPr>
            <a:xfrm>
              <a:off x="0" y="1205921"/>
              <a:ext cx="4371703" cy="4800600"/>
            </a:xfrm>
            <a:prstGeom prst="rect">
              <a:avLst/>
            </a:prstGeom>
          </p:spPr>
        </p:pic>
      </p:grpSp>
      <p:sp>
        <p:nvSpPr>
          <p:cNvPr id="6" name="TextBox 5">
            <a:extLst>
              <a:ext uri="{FF2B5EF4-FFF2-40B4-BE49-F238E27FC236}">
                <a16:creationId xmlns:a16="http://schemas.microsoft.com/office/drawing/2014/main" id="{A9722A2C-EE55-4598-BDAA-028FAB331A73}"/>
              </a:ext>
            </a:extLst>
          </p:cNvPr>
          <p:cNvSpPr txBox="1"/>
          <p:nvPr/>
        </p:nvSpPr>
        <p:spPr>
          <a:xfrm rot="16200000">
            <a:off x="-411769" y="1921001"/>
            <a:ext cx="1100537" cy="276999"/>
          </a:xfrm>
          <a:prstGeom prst="rect">
            <a:avLst/>
          </a:prstGeom>
          <a:solidFill>
            <a:schemeClr val="bg1"/>
          </a:solidFill>
          <a:ln>
            <a:solidFill>
              <a:schemeClr val="bg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a:t>
            </a:r>
            <a:r>
              <a:rPr kumimoji="0" lang="en-US" sz="1200" b="0" i="0" u="none" strike="noStrike" kern="1200" cap="none" spc="0" normalizeH="0" baseline="30000" noProof="0" dirty="0">
                <a:ln>
                  <a:noFill/>
                </a:ln>
                <a:solidFill>
                  <a:srgbClr val="000000"/>
                </a:solidFill>
                <a:effectLst/>
                <a:uLnTx/>
                <a:uFillTx/>
                <a:latin typeface="Arial"/>
                <a:ea typeface="+mn-ea"/>
                <a:cs typeface="+mn-cs"/>
              </a:rPr>
              <a:t>st</a:t>
            </a:r>
            <a:r>
              <a:rPr kumimoji="0" lang="en-US" sz="1200" b="0" i="0" u="none" strike="noStrike" kern="1200" cap="none" spc="0" normalizeH="0" baseline="0" noProof="0" dirty="0">
                <a:ln>
                  <a:noFill/>
                </a:ln>
                <a:solidFill>
                  <a:srgbClr val="000000"/>
                </a:solidFill>
                <a:effectLst/>
                <a:uLnTx/>
                <a:uFillTx/>
                <a:latin typeface="Arial"/>
                <a:ea typeface="+mn-ea"/>
                <a:cs typeface="+mn-cs"/>
              </a:rPr>
              <a:t> Layer</a:t>
            </a:r>
          </a:p>
        </p:txBody>
      </p:sp>
      <p:sp>
        <p:nvSpPr>
          <p:cNvPr id="8" name="TextBox 7">
            <a:extLst>
              <a:ext uri="{FF2B5EF4-FFF2-40B4-BE49-F238E27FC236}">
                <a16:creationId xmlns:a16="http://schemas.microsoft.com/office/drawing/2014/main" id="{B3321177-34CB-4605-A572-01FB27DE1EEC}"/>
              </a:ext>
            </a:extLst>
          </p:cNvPr>
          <p:cNvSpPr txBox="1"/>
          <p:nvPr/>
        </p:nvSpPr>
        <p:spPr>
          <a:xfrm rot="16200000">
            <a:off x="-411769" y="3062341"/>
            <a:ext cx="1100537" cy="276999"/>
          </a:xfrm>
          <a:prstGeom prst="rect">
            <a:avLst/>
          </a:prstGeom>
          <a:solidFill>
            <a:schemeClr val="bg1"/>
          </a:solidFill>
          <a:ln>
            <a:solidFill>
              <a:schemeClr val="bg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a:t>
            </a:r>
            <a:r>
              <a:rPr kumimoji="0" lang="en-US" sz="1200" b="0" i="0" u="none" strike="noStrike" kern="1200" cap="none" spc="0" normalizeH="0" baseline="30000" noProof="0" dirty="0">
                <a:ln>
                  <a:noFill/>
                </a:ln>
                <a:solidFill>
                  <a:srgbClr val="000000"/>
                </a:solidFill>
                <a:effectLst/>
                <a:uLnTx/>
                <a:uFillTx/>
                <a:latin typeface="Arial"/>
                <a:ea typeface="+mn-ea"/>
                <a:cs typeface="+mn-cs"/>
              </a:rPr>
              <a:t>nd</a:t>
            </a:r>
            <a:r>
              <a:rPr kumimoji="0" lang="en-US" sz="1200" b="0" i="0" u="none" strike="noStrike" kern="1200" cap="none" spc="0" normalizeH="0" baseline="0" noProof="0" dirty="0">
                <a:ln>
                  <a:noFill/>
                </a:ln>
                <a:solidFill>
                  <a:srgbClr val="000000"/>
                </a:solidFill>
                <a:effectLst/>
                <a:uLnTx/>
                <a:uFillTx/>
                <a:latin typeface="Arial"/>
                <a:ea typeface="+mn-ea"/>
                <a:cs typeface="+mn-cs"/>
              </a:rPr>
              <a:t> Layer</a:t>
            </a:r>
          </a:p>
        </p:txBody>
      </p:sp>
      <p:sp>
        <p:nvSpPr>
          <p:cNvPr id="9" name="TextBox 8">
            <a:extLst>
              <a:ext uri="{FF2B5EF4-FFF2-40B4-BE49-F238E27FC236}">
                <a16:creationId xmlns:a16="http://schemas.microsoft.com/office/drawing/2014/main" id="{243397B8-92AF-4BB5-A8B5-4AC98B196171}"/>
              </a:ext>
            </a:extLst>
          </p:cNvPr>
          <p:cNvSpPr txBox="1"/>
          <p:nvPr/>
        </p:nvSpPr>
        <p:spPr>
          <a:xfrm rot="16200000">
            <a:off x="-411768" y="4203680"/>
            <a:ext cx="1100535" cy="276999"/>
          </a:xfrm>
          <a:prstGeom prst="rect">
            <a:avLst/>
          </a:prstGeom>
          <a:solidFill>
            <a:schemeClr val="bg1"/>
          </a:solidFill>
          <a:ln>
            <a:solidFill>
              <a:schemeClr val="bg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a:t>
            </a:r>
            <a:r>
              <a:rPr kumimoji="0" lang="en-US" sz="1200" b="0" i="0" u="none" strike="noStrike" kern="1200" cap="none" spc="0" normalizeH="0" baseline="30000" noProof="0" dirty="0">
                <a:ln>
                  <a:noFill/>
                </a:ln>
                <a:solidFill>
                  <a:srgbClr val="000000"/>
                </a:solidFill>
                <a:effectLst/>
                <a:uLnTx/>
                <a:uFillTx/>
                <a:latin typeface="Arial"/>
                <a:ea typeface="+mn-ea"/>
                <a:cs typeface="+mn-cs"/>
              </a:rPr>
              <a:t>rd</a:t>
            </a:r>
            <a:r>
              <a:rPr kumimoji="0" lang="en-US" sz="1200" b="0" i="0" u="none" strike="noStrike" kern="1200" cap="none" spc="0" normalizeH="0" baseline="0" noProof="0" dirty="0">
                <a:ln>
                  <a:noFill/>
                </a:ln>
                <a:solidFill>
                  <a:srgbClr val="000000"/>
                </a:solidFill>
                <a:effectLst/>
                <a:uLnTx/>
                <a:uFillTx/>
                <a:latin typeface="Arial"/>
                <a:ea typeface="+mn-ea"/>
                <a:cs typeface="+mn-cs"/>
              </a:rPr>
              <a:t> Layer</a:t>
            </a:r>
          </a:p>
        </p:txBody>
      </p:sp>
      <p:sp>
        <p:nvSpPr>
          <p:cNvPr id="10" name="TextBox 9">
            <a:extLst>
              <a:ext uri="{FF2B5EF4-FFF2-40B4-BE49-F238E27FC236}">
                <a16:creationId xmlns:a16="http://schemas.microsoft.com/office/drawing/2014/main" id="{2D9F750C-18CD-41B1-BC63-0EC4225EC863}"/>
              </a:ext>
            </a:extLst>
          </p:cNvPr>
          <p:cNvSpPr txBox="1"/>
          <p:nvPr/>
        </p:nvSpPr>
        <p:spPr>
          <a:xfrm rot="16200000">
            <a:off x="-411769" y="5455872"/>
            <a:ext cx="1100537" cy="276999"/>
          </a:xfrm>
          <a:prstGeom prst="rect">
            <a:avLst/>
          </a:prstGeom>
          <a:solidFill>
            <a:schemeClr val="bg1"/>
          </a:solidFill>
          <a:ln>
            <a:solidFill>
              <a:schemeClr val="bg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Final Layer</a:t>
            </a:r>
          </a:p>
        </p:txBody>
      </p:sp>
      <p:sp>
        <p:nvSpPr>
          <p:cNvPr id="17" name="TextBox 16">
            <a:extLst>
              <a:ext uri="{FF2B5EF4-FFF2-40B4-BE49-F238E27FC236}">
                <a16:creationId xmlns:a16="http://schemas.microsoft.com/office/drawing/2014/main" id="{359DA153-C652-454E-99D8-AEDE7214C4D7}"/>
              </a:ext>
            </a:extLst>
          </p:cNvPr>
          <p:cNvSpPr txBox="1"/>
          <p:nvPr/>
        </p:nvSpPr>
        <p:spPr>
          <a:xfrm>
            <a:off x="705394" y="6144640"/>
            <a:ext cx="843860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Original prediction: HU4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Adversarial prediction: NULL – note less focused, activations 17 orders of magnitude weaker</a:t>
            </a:r>
          </a:p>
        </p:txBody>
      </p:sp>
    </p:spTree>
    <p:extLst>
      <p:ext uri="{BB962C8B-B14F-4D97-AF65-F5344CB8AC3E}">
        <p14:creationId xmlns:p14="http://schemas.microsoft.com/office/powerpoint/2010/main" val="33418529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594C2-8CD6-4B93-B037-AB673763655A}"/>
              </a:ext>
            </a:extLst>
          </p:cNvPr>
          <p:cNvSpPr>
            <a:spLocks noGrp="1"/>
          </p:cNvSpPr>
          <p:nvPr>
            <p:ph type="title"/>
          </p:nvPr>
        </p:nvSpPr>
        <p:spPr>
          <a:xfrm>
            <a:off x="0" y="0"/>
            <a:ext cx="7776149" cy="581597"/>
          </a:xfrm>
        </p:spPr>
        <p:txBody>
          <a:bodyPr/>
          <a:lstStyle/>
          <a:p>
            <a:r>
              <a:rPr lang="en-US" dirty="0"/>
              <a:t>Quantifying Model Robustness</a:t>
            </a:r>
          </a:p>
        </p:txBody>
      </p:sp>
      <p:sp>
        <p:nvSpPr>
          <p:cNvPr id="5" name="TextBox 4">
            <a:extLst>
              <a:ext uri="{FF2B5EF4-FFF2-40B4-BE49-F238E27FC236}">
                <a16:creationId xmlns:a16="http://schemas.microsoft.com/office/drawing/2014/main" id="{71632FF7-3455-42E8-8C68-B2F22A8510AE}"/>
              </a:ext>
            </a:extLst>
          </p:cNvPr>
          <p:cNvSpPr txBox="1"/>
          <p:nvPr/>
        </p:nvSpPr>
        <p:spPr>
          <a:xfrm>
            <a:off x="1" y="405231"/>
            <a:ext cx="8420100" cy="36933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10F5BB0B-6190-4CF8-BD01-93955629EE6A}"/>
              </a:ext>
            </a:extLst>
          </p:cNvPr>
          <p:cNvSpPr txBox="1"/>
          <p:nvPr/>
        </p:nvSpPr>
        <p:spPr>
          <a:xfrm>
            <a:off x="0" y="375033"/>
            <a:ext cx="9144000" cy="292387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Metrics for quantifying model robustness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Minimal perturbation required for misclassification (most common)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Sensitivity of loss function to input changes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Sensitivity of logits w.r.t. input changes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Empirical robustness (ER – minimal input perturbation required for success of given attack)</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Euclidean distance between successful adversarial &amp; original input </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r>
              <a:rPr kumimoji="0" lang="en-US" sz="1200" b="0" i="0" u="none" strike="noStrike" kern="1200" cap="none" spc="0" normalizeH="0" baseline="0" noProof="0" dirty="0" err="1">
                <a:ln>
                  <a:noFill/>
                </a:ln>
                <a:solidFill>
                  <a:srgbClr val="000000"/>
                </a:solidFill>
                <a:effectLst/>
                <a:uLnTx/>
                <a:uFillTx/>
                <a:latin typeface="Arial"/>
                <a:ea typeface="+mn-ea"/>
                <a:cs typeface="+mn-cs"/>
              </a:rPr>
              <a:t>Moosavi-Dezfooli</a:t>
            </a:r>
            <a:r>
              <a:rPr kumimoji="0" lang="en-US" sz="1200" b="0" i="0" u="none" strike="noStrike" kern="1200" cap="none" spc="0" normalizeH="0" baseline="0" noProof="0" dirty="0">
                <a:ln>
                  <a:noFill/>
                </a:ln>
                <a:solidFill>
                  <a:srgbClr val="000000"/>
                </a:solidFill>
                <a:effectLst/>
                <a:uLnTx/>
                <a:uFillTx/>
                <a:latin typeface="Arial"/>
                <a:ea typeface="+mn-ea"/>
                <a:cs typeface="+mn-cs"/>
              </a:rPr>
              <a:t> et al. 2016)</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Larger ER </a:t>
            </a:r>
            <a:r>
              <a:rPr kumimoji="0" lang="en-US" sz="1600" b="0"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 for a given attack type, </a:t>
            </a:r>
            <a:r>
              <a:rPr kumimoji="0" lang="en-US" sz="1600" b="0" i="0" u="none" strike="noStrike" kern="1200" cap="none" spc="0" normalizeH="0" baseline="0" noProof="0" dirty="0">
                <a:ln>
                  <a:noFill/>
                </a:ln>
                <a:solidFill>
                  <a:srgbClr val="000000"/>
                </a:solidFill>
                <a:effectLst/>
                <a:uLnTx/>
                <a:uFillTx/>
                <a:latin typeface="Arial"/>
                <a:ea typeface="+mn-ea"/>
                <a:cs typeface="+mn-cs"/>
              </a:rPr>
              <a:t>larger perturbations required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5" name="Table 14">
            <a:extLst>
              <a:ext uri="{FF2B5EF4-FFF2-40B4-BE49-F238E27FC236}">
                <a16:creationId xmlns:a16="http://schemas.microsoft.com/office/drawing/2014/main" id="{EE3242A7-B90A-48F4-B5A0-5F74137A5FF6}"/>
              </a:ext>
            </a:extLst>
          </p:cNvPr>
          <p:cNvGraphicFramePr>
            <a:graphicFrameLocks noGrp="1"/>
          </p:cNvGraphicFramePr>
          <p:nvPr>
            <p:extLst/>
          </p:nvPr>
        </p:nvGraphicFramePr>
        <p:xfrm>
          <a:off x="218501" y="2679119"/>
          <a:ext cx="2717948" cy="3339460"/>
        </p:xfrm>
        <a:graphic>
          <a:graphicData uri="http://schemas.openxmlformats.org/drawingml/2006/table">
            <a:tbl>
              <a:tblPr firstRow="1" bandRow="1">
                <a:tableStyleId>{073A0DAA-6AF3-43AB-8588-CEC1D06C72B9}</a:tableStyleId>
              </a:tblPr>
              <a:tblGrid>
                <a:gridCol w="1786269">
                  <a:extLst>
                    <a:ext uri="{9D8B030D-6E8A-4147-A177-3AD203B41FA5}">
                      <a16:colId xmlns:a16="http://schemas.microsoft.com/office/drawing/2014/main" val="3564246936"/>
                    </a:ext>
                  </a:extLst>
                </a:gridCol>
                <a:gridCol w="931679">
                  <a:extLst>
                    <a:ext uri="{9D8B030D-6E8A-4147-A177-3AD203B41FA5}">
                      <a16:colId xmlns:a16="http://schemas.microsoft.com/office/drawing/2014/main" val="4249867258"/>
                    </a:ext>
                  </a:extLst>
                </a:gridCol>
              </a:tblGrid>
              <a:tr h="372740">
                <a:tc>
                  <a:txBody>
                    <a:bodyPr/>
                    <a:lstStyle/>
                    <a:p>
                      <a:pPr algn="ctr"/>
                      <a:r>
                        <a:rPr lang="en-US" dirty="0"/>
                        <a:t>Class</a:t>
                      </a:r>
                    </a:p>
                  </a:txBody>
                  <a:tcPr/>
                </a:tc>
                <a:tc>
                  <a:txBody>
                    <a:bodyPr/>
                    <a:lstStyle/>
                    <a:p>
                      <a:pPr algn="ctr"/>
                      <a:r>
                        <a:rPr lang="en-US" dirty="0"/>
                        <a:t>ER</a:t>
                      </a:r>
                    </a:p>
                  </a:txBody>
                  <a:tcPr/>
                </a:tc>
                <a:extLst>
                  <a:ext uri="{0D108BD9-81ED-4DB2-BD59-A6C34878D82A}">
                    <a16:rowId xmlns:a16="http://schemas.microsoft.com/office/drawing/2014/main" val="4148756694"/>
                  </a:ext>
                </a:extLst>
              </a:tr>
              <a:tr h="370840">
                <a:tc>
                  <a:txBody>
                    <a:bodyPr/>
                    <a:lstStyle/>
                    <a:p>
                      <a:pPr algn="ctr"/>
                      <a:r>
                        <a:rPr lang="en-US" dirty="0"/>
                        <a:t>TD</a:t>
                      </a:r>
                    </a:p>
                  </a:txBody>
                  <a:tcPr/>
                </a:tc>
                <a:tc>
                  <a:txBody>
                    <a:bodyPr/>
                    <a:lstStyle/>
                    <a:p>
                      <a:pPr algn="ctr"/>
                      <a:r>
                        <a:rPr lang="en-US" dirty="0"/>
                        <a:t>0.013</a:t>
                      </a:r>
                    </a:p>
                  </a:txBody>
                  <a:tcPr/>
                </a:tc>
                <a:extLst>
                  <a:ext uri="{0D108BD9-81ED-4DB2-BD59-A6C34878D82A}">
                    <a16:rowId xmlns:a16="http://schemas.microsoft.com/office/drawing/2014/main" val="4155187369"/>
                  </a:ext>
                </a:extLst>
              </a:tr>
              <a:tr h="370840">
                <a:tc>
                  <a:txBody>
                    <a:bodyPr/>
                    <a:lstStyle/>
                    <a:p>
                      <a:pPr algn="ctr"/>
                      <a:r>
                        <a:rPr lang="en-US" dirty="0"/>
                        <a:t>TS</a:t>
                      </a:r>
                    </a:p>
                  </a:txBody>
                  <a:tcPr/>
                </a:tc>
                <a:tc>
                  <a:txBody>
                    <a:bodyPr/>
                    <a:lstStyle/>
                    <a:p>
                      <a:pPr algn="ctr"/>
                      <a:r>
                        <a:rPr lang="en-US" dirty="0"/>
                        <a:t>0.016</a:t>
                      </a:r>
                    </a:p>
                  </a:txBody>
                  <a:tcPr/>
                </a:tc>
                <a:extLst>
                  <a:ext uri="{0D108BD9-81ED-4DB2-BD59-A6C34878D82A}">
                    <a16:rowId xmlns:a16="http://schemas.microsoft.com/office/drawing/2014/main" val="2409589469"/>
                  </a:ext>
                </a:extLst>
              </a:tr>
              <a:tr h="370840">
                <a:tc>
                  <a:txBody>
                    <a:bodyPr/>
                    <a:lstStyle/>
                    <a:p>
                      <a:pPr algn="ctr"/>
                      <a:r>
                        <a:rPr lang="en-US" dirty="0"/>
                        <a:t>HU1</a:t>
                      </a:r>
                    </a:p>
                  </a:txBody>
                  <a:tcPr/>
                </a:tc>
                <a:tc>
                  <a:txBody>
                    <a:bodyPr/>
                    <a:lstStyle/>
                    <a:p>
                      <a:pPr algn="ctr"/>
                      <a:r>
                        <a:rPr lang="en-US" dirty="0"/>
                        <a:t>0.011</a:t>
                      </a:r>
                    </a:p>
                  </a:txBody>
                  <a:tcPr/>
                </a:tc>
                <a:extLst>
                  <a:ext uri="{0D108BD9-81ED-4DB2-BD59-A6C34878D82A}">
                    <a16:rowId xmlns:a16="http://schemas.microsoft.com/office/drawing/2014/main" val="3926813784"/>
                  </a:ext>
                </a:extLst>
              </a:tr>
              <a:tr h="370840">
                <a:tc>
                  <a:txBody>
                    <a:bodyPr/>
                    <a:lstStyle/>
                    <a:p>
                      <a:pPr algn="ctr"/>
                      <a:r>
                        <a:rPr lang="en-US" dirty="0"/>
                        <a:t>HU2</a:t>
                      </a:r>
                    </a:p>
                  </a:txBody>
                  <a:tcPr/>
                </a:tc>
                <a:tc>
                  <a:txBody>
                    <a:bodyPr/>
                    <a:lstStyle/>
                    <a:p>
                      <a:pPr algn="ctr"/>
                      <a:r>
                        <a:rPr lang="en-US" dirty="0"/>
                        <a:t>0.012</a:t>
                      </a:r>
                    </a:p>
                  </a:txBody>
                  <a:tcPr/>
                </a:tc>
                <a:extLst>
                  <a:ext uri="{0D108BD9-81ED-4DB2-BD59-A6C34878D82A}">
                    <a16:rowId xmlns:a16="http://schemas.microsoft.com/office/drawing/2014/main" val="191242982"/>
                  </a:ext>
                </a:extLst>
              </a:tr>
              <a:tr h="370840">
                <a:tc>
                  <a:txBody>
                    <a:bodyPr/>
                    <a:lstStyle/>
                    <a:p>
                      <a:pPr algn="ctr"/>
                      <a:r>
                        <a:rPr lang="en-US" dirty="0"/>
                        <a:t>HU3</a:t>
                      </a:r>
                    </a:p>
                  </a:txBody>
                  <a:tcPr/>
                </a:tc>
                <a:tc>
                  <a:txBody>
                    <a:bodyPr/>
                    <a:lstStyle/>
                    <a:p>
                      <a:pPr algn="ctr"/>
                      <a:r>
                        <a:rPr lang="en-US" dirty="0"/>
                        <a:t>0.013</a:t>
                      </a:r>
                    </a:p>
                  </a:txBody>
                  <a:tcPr/>
                </a:tc>
                <a:extLst>
                  <a:ext uri="{0D108BD9-81ED-4DB2-BD59-A6C34878D82A}">
                    <a16:rowId xmlns:a16="http://schemas.microsoft.com/office/drawing/2014/main" val="4260354163"/>
                  </a:ext>
                </a:extLst>
              </a:tr>
              <a:tr h="370840">
                <a:tc>
                  <a:txBody>
                    <a:bodyPr/>
                    <a:lstStyle/>
                    <a:p>
                      <a:pPr algn="ctr"/>
                      <a:r>
                        <a:rPr lang="en-US" dirty="0"/>
                        <a:t>HU4</a:t>
                      </a:r>
                    </a:p>
                  </a:txBody>
                  <a:tcPr/>
                </a:tc>
                <a:tc>
                  <a:txBody>
                    <a:bodyPr/>
                    <a:lstStyle/>
                    <a:p>
                      <a:pPr algn="ctr"/>
                      <a:r>
                        <a:rPr lang="en-US" dirty="0"/>
                        <a:t>0.011</a:t>
                      </a:r>
                    </a:p>
                  </a:txBody>
                  <a:tcPr/>
                </a:tc>
                <a:extLst>
                  <a:ext uri="{0D108BD9-81ED-4DB2-BD59-A6C34878D82A}">
                    <a16:rowId xmlns:a16="http://schemas.microsoft.com/office/drawing/2014/main" val="1481645168"/>
                  </a:ext>
                </a:extLst>
              </a:tr>
              <a:tr h="370840">
                <a:tc>
                  <a:txBody>
                    <a:bodyPr/>
                    <a:lstStyle/>
                    <a:p>
                      <a:pPr algn="ctr"/>
                      <a:r>
                        <a:rPr lang="en-US" dirty="0"/>
                        <a:t>HU5</a:t>
                      </a:r>
                    </a:p>
                  </a:txBody>
                  <a:tcPr/>
                </a:tc>
                <a:tc>
                  <a:txBody>
                    <a:bodyPr/>
                    <a:lstStyle/>
                    <a:p>
                      <a:pPr algn="ctr"/>
                      <a:r>
                        <a:rPr lang="en-US" dirty="0"/>
                        <a:t>0.011</a:t>
                      </a:r>
                    </a:p>
                  </a:txBody>
                  <a:tcPr/>
                </a:tc>
                <a:extLst>
                  <a:ext uri="{0D108BD9-81ED-4DB2-BD59-A6C34878D82A}">
                    <a16:rowId xmlns:a16="http://schemas.microsoft.com/office/drawing/2014/main" val="860035943"/>
                  </a:ext>
                </a:extLst>
              </a:tr>
              <a:tr h="370840">
                <a:tc>
                  <a:txBody>
                    <a:bodyPr/>
                    <a:lstStyle/>
                    <a:p>
                      <a:pPr algn="ctr"/>
                      <a:r>
                        <a:rPr lang="en-US" dirty="0"/>
                        <a:t>NULL</a:t>
                      </a:r>
                    </a:p>
                  </a:txBody>
                  <a:tcPr/>
                </a:tc>
                <a:tc>
                  <a:txBody>
                    <a:bodyPr/>
                    <a:lstStyle/>
                    <a:p>
                      <a:pPr algn="ctr"/>
                      <a:r>
                        <a:rPr lang="en-US" b="1" dirty="0"/>
                        <a:t>0.133</a:t>
                      </a:r>
                    </a:p>
                  </a:txBody>
                  <a:tcPr/>
                </a:tc>
                <a:extLst>
                  <a:ext uri="{0D108BD9-81ED-4DB2-BD59-A6C34878D82A}">
                    <a16:rowId xmlns:a16="http://schemas.microsoft.com/office/drawing/2014/main" val="3620793409"/>
                  </a:ext>
                </a:extLst>
              </a:tr>
            </a:tbl>
          </a:graphicData>
        </a:graphic>
      </p:graphicFrame>
      <p:sp>
        <p:nvSpPr>
          <p:cNvPr id="16" name="TextBox 15">
            <a:extLst>
              <a:ext uri="{FF2B5EF4-FFF2-40B4-BE49-F238E27FC236}">
                <a16:creationId xmlns:a16="http://schemas.microsoft.com/office/drawing/2014/main" id="{720704B3-6689-4320-B46B-40881FD227D4}"/>
              </a:ext>
            </a:extLst>
          </p:cNvPr>
          <p:cNvSpPr txBox="1"/>
          <p:nvPr/>
        </p:nvSpPr>
        <p:spPr>
          <a:xfrm>
            <a:off x="2936449" y="2679119"/>
            <a:ext cx="6138971" cy="378565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NULL class order of magnitude more robust to FGSM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Random cloud fields and cloud free regions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Model built more robust decision boundary for NULL</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Leaves less opportunity for adversaries to exploit deficiencies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TC classes built on finite number of storms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Limited data causes deficiencies in space of storm structures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Similarities from class to class problematic</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Easier to exploit deficient decision boundaries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Model hardening possible through fine-tuning on adv. examples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Hardening HU4 class for FGSM attack</a:t>
            </a:r>
            <a:endParaRPr kumimoji="0" lang="en-US" sz="1500" b="0"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000000"/>
                </a:solidFill>
                <a:effectLst/>
                <a:uLnTx/>
                <a:uFillTx/>
                <a:latin typeface="Arial"/>
                <a:ea typeface="+mn-ea"/>
                <a:cs typeface="+mn-cs"/>
              </a:rPr>
              <a:t>ER: 0.011 </a:t>
            </a:r>
            <a:r>
              <a:rPr kumimoji="0" lang="en-US" sz="1500" b="1"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 </a:t>
            </a:r>
            <a:r>
              <a:rPr kumimoji="0" lang="en-US" sz="1500" b="1" i="0" u="none" strike="noStrike" kern="1200" cap="none" spc="0" normalizeH="0" baseline="0" noProof="0" dirty="0">
                <a:ln>
                  <a:noFill/>
                </a:ln>
                <a:solidFill>
                  <a:srgbClr val="000000"/>
                </a:solidFill>
                <a:effectLst/>
                <a:uLnTx/>
                <a:uFillTx/>
                <a:latin typeface="Arial"/>
                <a:ea typeface="+mn-ea"/>
                <a:cs typeface="+mn-cs"/>
              </a:rPr>
              <a:t>0.127</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579110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594C2-8CD6-4B93-B037-AB673763655A}"/>
              </a:ext>
            </a:extLst>
          </p:cNvPr>
          <p:cNvSpPr>
            <a:spLocks noGrp="1"/>
          </p:cNvSpPr>
          <p:nvPr>
            <p:ph type="title"/>
          </p:nvPr>
        </p:nvSpPr>
        <p:spPr>
          <a:xfrm>
            <a:off x="0" y="0"/>
            <a:ext cx="7776149" cy="581597"/>
          </a:xfrm>
        </p:spPr>
        <p:txBody>
          <a:bodyPr/>
          <a:lstStyle/>
          <a:p>
            <a:r>
              <a:rPr lang="en-US" dirty="0"/>
              <a:t>Adversarial Defense Methods</a:t>
            </a:r>
          </a:p>
        </p:txBody>
      </p:sp>
      <p:sp>
        <p:nvSpPr>
          <p:cNvPr id="5" name="TextBox 4">
            <a:extLst>
              <a:ext uri="{FF2B5EF4-FFF2-40B4-BE49-F238E27FC236}">
                <a16:creationId xmlns:a16="http://schemas.microsoft.com/office/drawing/2014/main" id="{71632FF7-3455-42E8-8C68-B2F22A8510AE}"/>
              </a:ext>
            </a:extLst>
          </p:cNvPr>
          <p:cNvSpPr txBox="1"/>
          <p:nvPr/>
        </p:nvSpPr>
        <p:spPr>
          <a:xfrm>
            <a:off x="1" y="405231"/>
            <a:ext cx="8420100" cy="36933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10F5BB0B-6190-4CF8-BD01-93955629EE6A}"/>
              </a:ext>
            </a:extLst>
          </p:cNvPr>
          <p:cNvSpPr txBox="1"/>
          <p:nvPr/>
        </p:nvSpPr>
        <p:spPr>
          <a:xfrm>
            <a:off x="85725" y="365858"/>
            <a:ext cx="9144000" cy="507831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Increase robustness with model hardening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Training on adversarial imagery (fine-tuning or from start)</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Shown to offer regularization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Noise data augmentation during training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Reduce adversarial noise through data preprocessing at test/deployment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E.g., filter noise by reducing bit depth, spatial smoothing, data compression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Runtime detection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Additional classifier fit on adversarial and clean data (activations or inputs)</a:t>
            </a:r>
          </a:p>
        </p:txBody>
      </p:sp>
      <p:sp>
        <p:nvSpPr>
          <p:cNvPr id="6" name="Text Placeholder 3">
            <a:extLst>
              <a:ext uri="{FF2B5EF4-FFF2-40B4-BE49-F238E27FC236}">
                <a16:creationId xmlns:a16="http://schemas.microsoft.com/office/drawing/2014/main" id="{2BF06C57-7BF0-419B-AD26-481AA6EFCB81}"/>
              </a:ext>
            </a:extLst>
          </p:cNvPr>
          <p:cNvSpPr txBox="1">
            <a:spLocks/>
          </p:cNvSpPr>
          <p:nvPr/>
        </p:nvSpPr>
        <p:spPr>
          <a:xfrm>
            <a:off x="202777" y="6261252"/>
            <a:ext cx="8476059" cy="611600"/>
          </a:xfrm>
          <a:prstGeom prst="rect">
            <a:avLst/>
          </a:prstGeom>
        </p:spPr>
        <p:txBody>
          <a:bodyPr/>
          <a:lstStyle>
            <a:lvl1pPr marL="0" indent="0" algn="l" defTabSz="457200" rtl="0" eaLnBrk="1" latinLnBrk="0" hangingPunct="1">
              <a:spcBef>
                <a:spcPct val="20000"/>
              </a:spcBef>
              <a:buFontTx/>
              <a:buNone/>
              <a:defRPr sz="1600" b="1" i="1" kern="1200" baseline="0">
                <a:solidFill>
                  <a:schemeClr val="bg2"/>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600" b="1" i="1" u="none" strike="noStrike" kern="1200" cap="none" spc="0" normalizeH="0" baseline="0" noProof="0" dirty="0">
                <a:ln>
                  <a:noFill/>
                </a:ln>
                <a:solidFill>
                  <a:srgbClr val="2E008B"/>
                </a:solidFill>
                <a:effectLst/>
                <a:uLnTx/>
                <a:uFillTx/>
                <a:latin typeface="Arial"/>
                <a:ea typeface="+mn-ea"/>
                <a:cs typeface="Arial"/>
              </a:rPr>
              <a:t>See Nicolae et al. 2018 for details on common defense methods.</a:t>
            </a:r>
          </a:p>
        </p:txBody>
      </p:sp>
      <p:pic>
        <p:nvPicPr>
          <p:cNvPr id="7" name="Picture 6">
            <a:extLst>
              <a:ext uri="{FF2B5EF4-FFF2-40B4-BE49-F238E27FC236}">
                <a16:creationId xmlns:a16="http://schemas.microsoft.com/office/drawing/2014/main" id="{87E3CCB7-7BC8-4DC0-883B-735B45E8482B}"/>
              </a:ext>
            </a:extLst>
          </p:cNvPr>
          <p:cNvPicPr>
            <a:picLocks noChangeAspect="1"/>
          </p:cNvPicPr>
          <p:nvPr/>
        </p:nvPicPr>
        <p:blipFill>
          <a:blip r:embed="rId3"/>
          <a:stretch>
            <a:fillRect/>
          </a:stretch>
        </p:blipFill>
        <p:spPr>
          <a:xfrm>
            <a:off x="156921" y="3093910"/>
            <a:ext cx="1143000" cy="1143000"/>
          </a:xfrm>
          <a:prstGeom prst="rect">
            <a:avLst/>
          </a:prstGeom>
        </p:spPr>
      </p:pic>
      <p:pic>
        <p:nvPicPr>
          <p:cNvPr id="8" name="Picture 7">
            <a:extLst>
              <a:ext uri="{FF2B5EF4-FFF2-40B4-BE49-F238E27FC236}">
                <a16:creationId xmlns:a16="http://schemas.microsoft.com/office/drawing/2014/main" id="{96C887AB-B217-4691-BB95-625247B1DC29}"/>
              </a:ext>
            </a:extLst>
          </p:cNvPr>
          <p:cNvPicPr>
            <a:picLocks noChangeAspect="1"/>
          </p:cNvPicPr>
          <p:nvPr/>
        </p:nvPicPr>
        <p:blipFill>
          <a:blip r:embed="rId4"/>
          <a:stretch>
            <a:fillRect/>
          </a:stretch>
        </p:blipFill>
        <p:spPr>
          <a:xfrm>
            <a:off x="1498177" y="3093910"/>
            <a:ext cx="1143000" cy="1143000"/>
          </a:xfrm>
          <a:prstGeom prst="rect">
            <a:avLst/>
          </a:prstGeom>
        </p:spPr>
      </p:pic>
      <p:sp>
        <p:nvSpPr>
          <p:cNvPr id="9" name="TextBox 8">
            <a:extLst>
              <a:ext uri="{FF2B5EF4-FFF2-40B4-BE49-F238E27FC236}">
                <a16:creationId xmlns:a16="http://schemas.microsoft.com/office/drawing/2014/main" id="{1D8C9BD5-8148-4D9B-8EDD-41295C4267DC}"/>
              </a:ext>
            </a:extLst>
          </p:cNvPr>
          <p:cNvSpPr txBox="1"/>
          <p:nvPr/>
        </p:nvSpPr>
        <p:spPr>
          <a:xfrm>
            <a:off x="202777" y="2725644"/>
            <a:ext cx="1295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Original</a:t>
            </a:r>
          </a:p>
        </p:txBody>
      </p:sp>
      <p:sp>
        <p:nvSpPr>
          <p:cNvPr id="10" name="TextBox 9">
            <a:extLst>
              <a:ext uri="{FF2B5EF4-FFF2-40B4-BE49-F238E27FC236}">
                <a16:creationId xmlns:a16="http://schemas.microsoft.com/office/drawing/2014/main" id="{F57B2C64-EE7A-4554-B425-0A3E6B2C55E6}"/>
              </a:ext>
            </a:extLst>
          </p:cNvPr>
          <p:cNvSpPr txBox="1"/>
          <p:nvPr/>
        </p:nvSpPr>
        <p:spPr>
          <a:xfrm>
            <a:off x="1417004" y="2724578"/>
            <a:ext cx="146304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Adversarial</a:t>
            </a:r>
          </a:p>
        </p:txBody>
      </p:sp>
      <p:graphicFrame>
        <p:nvGraphicFramePr>
          <p:cNvPr id="11" name="Table 10">
            <a:extLst>
              <a:ext uri="{FF2B5EF4-FFF2-40B4-BE49-F238E27FC236}">
                <a16:creationId xmlns:a16="http://schemas.microsoft.com/office/drawing/2014/main" id="{69303B12-BA69-4973-B623-7F2F47399670}"/>
              </a:ext>
            </a:extLst>
          </p:cNvPr>
          <p:cNvGraphicFramePr>
            <a:graphicFrameLocks noGrp="1"/>
          </p:cNvGraphicFramePr>
          <p:nvPr>
            <p:extLst/>
          </p:nvPr>
        </p:nvGraphicFramePr>
        <p:xfrm>
          <a:off x="2830136" y="2937903"/>
          <a:ext cx="6223283" cy="1641475"/>
        </p:xfrm>
        <a:graphic>
          <a:graphicData uri="http://schemas.openxmlformats.org/drawingml/2006/table">
            <a:tbl>
              <a:tblPr>
                <a:tableStyleId>{5C22544A-7EE6-4342-B048-85BDC9FD1C3A}</a:tableStyleId>
              </a:tblPr>
              <a:tblGrid>
                <a:gridCol w="691326">
                  <a:extLst>
                    <a:ext uri="{9D8B030D-6E8A-4147-A177-3AD203B41FA5}">
                      <a16:colId xmlns:a16="http://schemas.microsoft.com/office/drawing/2014/main" val="617101832"/>
                    </a:ext>
                  </a:extLst>
                </a:gridCol>
                <a:gridCol w="691326">
                  <a:extLst>
                    <a:ext uri="{9D8B030D-6E8A-4147-A177-3AD203B41FA5}">
                      <a16:colId xmlns:a16="http://schemas.microsoft.com/office/drawing/2014/main" val="2599100566"/>
                    </a:ext>
                  </a:extLst>
                </a:gridCol>
                <a:gridCol w="691326">
                  <a:extLst>
                    <a:ext uri="{9D8B030D-6E8A-4147-A177-3AD203B41FA5}">
                      <a16:colId xmlns:a16="http://schemas.microsoft.com/office/drawing/2014/main" val="985970795"/>
                    </a:ext>
                  </a:extLst>
                </a:gridCol>
                <a:gridCol w="691326">
                  <a:extLst>
                    <a:ext uri="{9D8B030D-6E8A-4147-A177-3AD203B41FA5}">
                      <a16:colId xmlns:a16="http://schemas.microsoft.com/office/drawing/2014/main" val="403193693"/>
                    </a:ext>
                  </a:extLst>
                </a:gridCol>
                <a:gridCol w="691326">
                  <a:extLst>
                    <a:ext uri="{9D8B030D-6E8A-4147-A177-3AD203B41FA5}">
                      <a16:colId xmlns:a16="http://schemas.microsoft.com/office/drawing/2014/main" val="1376702203"/>
                    </a:ext>
                  </a:extLst>
                </a:gridCol>
                <a:gridCol w="691326">
                  <a:extLst>
                    <a:ext uri="{9D8B030D-6E8A-4147-A177-3AD203B41FA5}">
                      <a16:colId xmlns:a16="http://schemas.microsoft.com/office/drawing/2014/main" val="2484786891"/>
                    </a:ext>
                  </a:extLst>
                </a:gridCol>
                <a:gridCol w="691326">
                  <a:extLst>
                    <a:ext uri="{9D8B030D-6E8A-4147-A177-3AD203B41FA5}">
                      <a16:colId xmlns:a16="http://schemas.microsoft.com/office/drawing/2014/main" val="871163974"/>
                    </a:ext>
                  </a:extLst>
                </a:gridCol>
                <a:gridCol w="691326">
                  <a:extLst>
                    <a:ext uri="{9D8B030D-6E8A-4147-A177-3AD203B41FA5}">
                      <a16:colId xmlns:a16="http://schemas.microsoft.com/office/drawing/2014/main" val="3094330315"/>
                    </a:ext>
                  </a:extLst>
                </a:gridCol>
                <a:gridCol w="692675">
                  <a:extLst>
                    <a:ext uri="{9D8B030D-6E8A-4147-A177-3AD203B41FA5}">
                      <a16:colId xmlns:a16="http://schemas.microsoft.com/office/drawing/2014/main" val="303253707"/>
                    </a:ext>
                  </a:extLst>
                </a:gridCol>
              </a:tblGrid>
              <a:tr h="254635">
                <a:tc>
                  <a:txBody>
                    <a:bodyPr/>
                    <a:lstStyle/>
                    <a:p>
                      <a:pPr>
                        <a:lnSpc>
                          <a:spcPct val="107000"/>
                        </a:lnSpc>
                      </a:pPr>
                      <a:endParaRPr lang="en-US" sz="1100">
                        <a:effectLst/>
                        <a:latin typeface="Calibri" panose="020F0502020204030204" pitchFamily="34" charset="0"/>
                      </a:endParaRPr>
                    </a:p>
                  </a:txBody>
                  <a:tcPr marL="9525" marR="9525" marT="9525" marB="0" anchor="b"/>
                </a:tc>
                <a:tc>
                  <a:txBody>
                    <a:bodyPr/>
                    <a:lstStyle/>
                    <a:p>
                      <a:pPr marL="0" marR="0">
                        <a:lnSpc>
                          <a:spcPct val="107000"/>
                        </a:lnSpc>
                        <a:spcBef>
                          <a:spcPts val="0"/>
                        </a:spcBef>
                        <a:spcAft>
                          <a:spcPts val="800"/>
                        </a:spcAft>
                      </a:pPr>
                      <a:r>
                        <a:rPr lang="en-US" sz="1100" b="1" dirty="0">
                          <a:effectLst/>
                        </a:rPr>
                        <a:t>HU1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b="1" dirty="0">
                          <a:effectLst/>
                        </a:rPr>
                        <a:t>HU2</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b="1" dirty="0">
                          <a:effectLst/>
                        </a:rPr>
                        <a:t>HU3</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b="1" dirty="0">
                          <a:effectLst/>
                        </a:rPr>
                        <a:t>HU4</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b="1" dirty="0">
                          <a:effectLst/>
                        </a:rPr>
                        <a:t>HU5</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b="1" dirty="0">
                          <a:effectLst/>
                        </a:rPr>
                        <a:t>NULL</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b="1" dirty="0">
                          <a:effectLst/>
                        </a:rPr>
                        <a:t>TD</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b="1" dirty="0">
                          <a:effectLst/>
                        </a:rPr>
                        <a:t>TS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813406332"/>
                  </a:ext>
                </a:extLst>
              </a:tr>
              <a:tr h="254635">
                <a:tc>
                  <a:txBody>
                    <a:bodyPr/>
                    <a:lstStyle/>
                    <a:p>
                      <a:pPr marL="0" marR="0">
                        <a:lnSpc>
                          <a:spcPct val="107000"/>
                        </a:lnSpc>
                        <a:spcBef>
                          <a:spcPts val="0"/>
                        </a:spcBef>
                        <a:spcAft>
                          <a:spcPts val="800"/>
                        </a:spcAft>
                      </a:pPr>
                      <a:r>
                        <a:rPr lang="en-US" sz="1100" b="1" dirty="0">
                          <a:effectLst/>
                        </a:rPr>
                        <a:t>Original</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b="1" dirty="0">
                          <a:effectLst/>
                        </a:rPr>
                        <a:t>0.994</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dirty="0">
                          <a:effectLst/>
                        </a:rPr>
                        <a:t>0.002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9727862"/>
                  </a:ext>
                </a:extLst>
              </a:tr>
              <a:tr h="254635">
                <a:tc>
                  <a:txBody>
                    <a:bodyPr/>
                    <a:lstStyle/>
                    <a:p>
                      <a:pPr marL="0" marR="0">
                        <a:lnSpc>
                          <a:spcPct val="107000"/>
                        </a:lnSpc>
                        <a:spcBef>
                          <a:spcPts val="0"/>
                        </a:spcBef>
                        <a:spcAft>
                          <a:spcPts val="800"/>
                        </a:spcAft>
                      </a:pPr>
                      <a:r>
                        <a:rPr lang="en-US" sz="1100" b="1" dirty="0">
                          <a:effectLst/>
                        </a:rPr>
                        <a:t>FGSM</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dirty="0">
                          <a:effectLst/>
                        </a:rPr>
                        <a:t>0.261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0.080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b="1" dirty="0">
                          <a:effectLst/>
                        </a:rPr>
                        <a:t>0.601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3525511808"/>
                  </a:ext>
                </a:extLst>
              </a:tr>
              <a:tr h="254635">
                <a:tc>
                  <a:txBody>
                    <a:bodyPr/>
                    <a:lstStyle/>
                    <a:p>
                      <a:pPr marL="0" marR="0">
                        <a:lnSpc>
                          <a:spcPct val="107000"/>
                        </a:lnSpc>
                        <a:spcBef>
                          <a:spcPts val="0"/>
                        </a:spcBef>
                        <a:spcAft>
                          <a:spcPts val="800"/>
                        </a:spcAft>
                      </a:pPr>
                      <a:r>
                        <a:rPr lang="en-US" sz="1100" b="1" dirty="0">
                          <a:effectLst/>
                        </a:rPr>
                        <a:t>PNG</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0.261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0.080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b="1" dirty="0">
                          <a:effectLst/>
                        </a:rPr>
                        <a:t>0.601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665489609"/>
                  </a:ext>
                </a:extLst>
              </a:tr>
              <a:tr h="254635">
                <a:tc>
                  <a:txBody>
                    <a:bodyPr/>
                    <a:lstStyle/>
                    <a:p>
                      <a:pPr marL="0" marR="0">
                        <a:lnSpc>
                          <a:spcPct val="107000"/>
                        </a:lnSpc>
                        <a:spcBef>
                          <a:spcPts val="0"/>
                        </a:spcBef>
                        <a:spcAft>
                          <a:spcPts val="800"/>
                        </a:spcAft>
                      </a:pPr>
                      <a:r>
                        <a:rPr lang="en-US" sz="1100" b="1" dirty="0">
                          <a:effectLst/>
                        </a:rPr>
                        <a:t>JPEG-Q100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b="1" dirty="0">
                          <a:effectLst/>
                        </a:rPr>
                        <a:t>0.545</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0.333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3182883236"/>
                  </a:ext>
                </a:extLst>
              </a:tr>
              <a:tr h="254635">
                <a:tc>
                  <a:txBody>
                    <a:bodyPr/>
                    <a:lstStyle/>
                    <a:p>
                      <a:pPr marL="0" marR="0">
                        <a:lnSpc>
                          <a:spcPct val="107000"/>
                        </a:lnSpc>
                        <a:spcBef>
                          <a:spcPts val="0"/>
                        </a:spcBef>
                        <a:spcAft>
                          <a:spcPts val="800"/>
                        </a:spcAft>
                      </a:pPr>
                      <a:r>
                        <a:rPr lang="en-US" sz="1100" b="1" dirty="0">
                          <a:effectLst/>
                        </a:rPr>
                        <a:t>JPEG-Q1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b="1" dirty="0">
                          <a:effectLst/>
                        </a:rPr>
                        <a:t>0.712</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0.108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a:effectLst/>
                        </a:rPr>
                        <a:t>0.006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L="0" marR="0">
                        <a:lnSpc>
                          <a:spcPct val="107000"/>
                        </a:lnSpc>
                        <a:spcBef>
                          <a:spcPts val="0"/>
                        </a:spcBef>
                        <a:spcAft>
                          <a:spcPts val="800"/>
                        </a:spcAft>
                      </a:pPr>
                      <a:r>
                        <a:rPr lang="en-US" sz="1100" dirty="0">
                          <a:effectLst/>
                        </a:rPr>
                        <a:t>0.117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1731585974"/>
                  </a:ext>
                </a:extLst>
              </a:tr>
            </a:tbl>
          </a:graphicData>
        </a:graphic>
      </p:graphicFrame>
    </p:spTree>
    <p:extLst>
      <p:ext uri="{BB962C8B-B14F-4D97-AF65-F5344CB8AC3E}">
        <p14:creationId xmlns:p14="http://schemas.microsoft.com/office/powerpoint/2010/main" val="33183453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1C04-E8A8-487A-BA03-6DECF5B80BDE}"/>
              </a:ext>
            </a:extLst>
          </p:cNvPr>
          <p:cNvSpPr>
            <a:spLocks noGrp="1"/>
          </p:cNvSpPr>
          <p:nvPr>
            <p:ph type="title"/>
          </p:nvPr>
        </p:nvSpPr>
        <p:spPr>
          <a:xfrm>
            <a:off x="0" y="0"/>
            <a:ext cx="7776149" cy="581597"/>
          </a:xfrm>
        </p:spPr>
        <p:txBody>
          <a:bodyPr/>
          <a:lstStyle/>
          <a:p>
            <a:r>
              <a:rPr lang="en-US" dirty="0"/>
              <a:t>Summary</a:t>
            </a:r>
          </a:p>
        </p:txBody>
      </p:sp>
      <p:sp>
        <p:nvSpPr>
          <p:cNvPr id="5" name="TextBox 4">
            <a:extLst>
              <a:ext uri="{FF2B5EF4-FFF2-40B4-BE49-F238E27FC236}">
                <a16:creationId xmlns:a16="http://schemas.microsoft.com/office/drawing/2014/main" id="{DDFD84FA-6946-4FCD-9713-A8901DC0D87F}"/>
              </a:ext>
            </a:extLst>
          </p:cNvPr>
          <p:cNvSpPr txBox="1"/>
          <p:nvPr/>
        </p:nvSpPr>
        <p:spPr>
          <a:xfrm>
            <a:off x="0" y="464918"/>
            <a:ext cx="9144000" cy="618630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Grad-CAM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Capable of highlighting input pixels most important to class prediction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Helpful in diagnosing filter contributions to class prediction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Results local to input images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May be used to flag certain potential adversarial attacks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TCAV</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Offers general method to test if a concept deemed important by the user is significantly important to the prediction of a given class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Adversarial</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ML models can be highly vulnerable to adversarial attack</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Extends to shallow and deep architectures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Attacks expose weaknesses in generalization of decision boundaries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Fine-tuning allows model to generalize such that decision-boundary flaws are remediated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Future efforts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Extension of explainable AI approaches to regression rather than classification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Visualization of decision-boundary improvements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General methodology to increase attack-agnostic robustness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056691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6DBE-F543-4A18-BECE-8F19760880FB}"/>
              </a:ext>
            </a:extLst>
          </p:cNvPr>
          <p:cNvSpPr>
            <a:spLocks noGrp="1"/>
          </p:cNvSpPr>
          <p:nvPr>
            <p:ph type="title"/>
          </p:nvPr>
        </p:nvSpPr>
        <p:spPr>
          <a:xfrm>
            <a:off x="0" y="0"/>
            <a:ext cx="7776149" cy="581597"/>
          </a:xfrm>
        </p:spPr>
        <p:txBody>
          <a:bodyPr/>
          <a:lstStyle/>
          <a:p>
            <a:r>
              <a:rPr lang="en-US" dirty="0"/>
              <a:t>References</a:t>
            </a:r>
          </a:p>
        </p:txBody>
      </p:sp>
      <p:sp>
        <p:nvSpPr>
          <p:cNvPr id="5" name="TextBox 4">
            <a:extLst>
              <a:ext uri="{FF2B5EF4-FFF2-40B4-BE49-F238E27FC236}">
                <a16:creationId xmlns:a16="http://schemas.microsoft.com/office/drawing/2014/main" id="{3ED7F931-4958-425E-AE54-822E14089D8E}"/>
              </a:ext>
            </a:extLst>
          </p:cNvPr>
          <p:cNvSpPr txBox="1"/>
          <p:nvPr/>
        </p:nvSpPr>
        <p:spPr>
          <a:xfrm>
            <a:off x="220979" y="415082"/>
            <a:ext cx="7639050" cy="49398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a:ea typeface="+mn-ea"/>
                <a:cs typeface="+mn-cs"/>
              </a:rPr>
              <a:t>Carlini</a:t>
            </a:r>
            <a:r>
              <a:rPr kumimoji="0" lang="en-US" sz="900" b="0" i="0" u="none" strike="noStrike" kern="1200" cap="none" spc="0" normalizeH="0" baseline="0" noProof="0" dirty="0">
                <a:ln>
                  <a:noFill/>
                </a:ln>
                <a:solidFill>
                  <a:srgbClr val="000000"/>
                </a:solidFill>
                <a:effectLst/>
                <a:uLnTx/>
                <a:uFillTx/>
                <a:latin typeface="Arial"/>
                <a:ea typeface="+mn-ea"/>
                <a:cs typeface="+mn-cs"/>
              </a:rPr>
              <a:t>, N. and D. Wagner, 2017: Towards evaluating the robustness of neural networks. </a:t>
            </a:r>
            <a:r>
              <a:rPr kumimoji="0" lang="en-US" sz="900" b="0" i="0" u="none" strike="noStrike" kern="1200" cap="none" spc="0" normalizeH="0" baseline="0" noProof="0" dirty="0">
                <a:ln>
                  <a:noFill/>
                </a:ln>
                <a:solidFill>
                  <a:srgbClr val="000000"/>
                </a:solidFill>
                <a:effectLst/>
                <a:uLnTx/>
                <a:uFillTx/>
                <a:latin typeface="Arial"/>
                <a:ea typeface="+mn-ea"/>
                <a:cs typeface="+mn-cs"/>
                <a:hlinkClick r:id="rId2"/>
              </a:rPr>
              <a:t>https://arxiv.org/abs/1608.04644v2</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Cord, M., T. Durand, N. </a:t>
            </a:r>
            <a:r>
              <a:rPr kumimoji="0" lang="en-US" sz="900" b="0" i="0" u="none" strike="noStrike" kern="1200" cap="none" spc="0" normalizeH="0" baseline="0" noProof="0" dirty="0" err="1">
                <a:ln>
                  <a:noFill/>
                </a:ln>
                <a:solidFill>
                  <a:srgbClr val="000000"/>
                </a:solidFill>
                <a:effectLst/>
                <a:uLnTx/>
                <a:uFillTx/>
                <a:latin typeface="Arial"/>
                <a:ea typeface="+mn-ea"/>
                <a:cs typeface="+mn-cs"/>
              </a:rPr>
              <a:t>Thome</a:t>
            </a:r>
            <a:r>
              <a:rPr kumimoji="0" lang="en-US" sz="900" b="0" i="0" u="none" strike="noStrike" kern="1200" cap="none" spc="0" normalizeH="0" baseline="0" noProof="0" dirty="0">
                <a:ln>
                  <a:noFill/>
                </a:ln>
                <a:solidFill>
                  <a:srgbClr val="000000"/>
                </a:solidFill>
                <a:effectLst/>
                <a:uLnTx/>
                <a:uFillTx/>
                <a:latin typeface="Arial"/>
                <a:ea typeface="+mn-ea"/>
                <a:cs typeface="+mn-cs"/>
              </a:rPr>
              <a:t>, and P. Gallinari, 2016: Deep learning and weak supervision for image classification. Accessed 12 November 2018, </a:t>
            </a:r>
            <a:r>
              <a:rPr kumimoji="0" lang="en-US" sz="900" b="0" i="0" u="none" strike="noStrike" kern="1200" cap="none" spc="0" normalizeH="0" baseline="0" noProof="0" dirty="0">
                <a:ln>
                  <a:noFill/>
                </a:ln>
                <a:solidFill>
                  <a:srgbClr val="000000"/>
                </a:solidFill>
                <a:effectLst/>
                <a:uLnTx/>
                <a:uFillTx/>
                <a:latin typeface="Arial"/>
                <a:ea typeface="+mn-ea"/>
                <a:cs typeface="+mn-cs"/>
                <a:hlinkClick r:id="rId3"/>
              </a:rPr>
              <a:t>http://webia.lip6.fr/~cord/pdfs/news/TalkDeepCordI3S.pdf</a:t>
            </a:r>
            <a:r>
              <a:rPr kumimoji="0" lang="en-US" sz="9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a:ea typeface="+mn-ea"/>
                <a:cs typeface="+mn-cs"/>
              </a:rPr>
              <a:t>Geusebroek</a:t>
            </a:r>
            <a:r>
              <a:rPr kumimoji="0" lang="en-US" sz="900" b="0" i="0" u="none" strike="noStrike" kern="1200" cap="none" spc="0" normalizeH="0" baseline="0" noProof="0" dirty="0">
                <a:ln>
                  <a:noFill/>
                </a:ln>
                <a:solidFill>
                  <a:srgbClr val="000000"/>
                </a:solidFill>
                <a:effectLst/>
                <a:uLnTx/>
                <a:uFillTx/>
                <a:latin typeface="Arial"/>
                <a:ea typeface="+mn-ea"/>
                <a:cs typeface="+mn-cs"/>
              </a:rPr>
              <a:t>, J, G. </a:t>
            </a:r>
            <a:r>
              <a:rPr kumimoji="0" lang="en-US" sz="900" b="0" i="0" u="none" strike="noStrike" kern="1200" cap="none" spc="0" normalizeH="0" baseline="0" noProof="0" dirty="0" err="1">
                <a:ln>
                  <a:noFill/>
                </a:ln>
                <a:solidFill>
                  <a:srgbClr val="000000"/>
                </a:solidFill>
                <a:effectLst/>
                <a:uLnTx/>
                <a:uFillTx/>
                <a:latin typeface="Arial"/>
                <a:ea typeface="+mn-ea"/>
                <a:cs typeface="+mn-cs"/>
              </a:rPr>
              <a:t>Burghouts</a:t>
            </a:r>
            <a:r>
              <a:rPr kumimoji="0" lang="en-US" sz="900" b="0" i="0" u="none" strike="noStrike" kern="1200" cap="none" spc="0" normalizeH="0" baseline="0" noProof="0" dirty="0">
                <a:ln>
                  <a:noFill/>
                </a:ln>
                <a:solidFill>
                  <a:srgbClr val="000000"/>
                </a:solidFill>
                <a:effectLst/>
                <a:uLnTx/>
                <a:uFillTx/>
                <a:latin typeface="Arial"/>
                <a:ea typeface="+mn-ea"/>
                <a:cs typeface="+mn-cs"/>
              </a:rPr>
              <a:t>, and A. </a:t>
            </a:r>
            <a:r>
              <a:rPr kumimoji="0" lang="en-US" sz="900" b="0" i="0" u="none" strike="noStrike" kern="1200" cap="none" spc="0" normalizeH="0" baseline="0" noProof="0" dirty="0" err="1">
                <a:ln>
                  <a:noFill/>
                </a:ln>
                <a:solidFill>
                  <a:srgbClr val="000000"/>
                </a:solidFill>
                <a:effectLst/>
                <a:uLnTx/>
                <a:uFillTx/>
                <a:latin typeface="Arial"/>
                <a:ea typeface="+mn-ea"/>
                <a:cs typeface="+mn-cs"/>
              </a:rPr>
              <a:t>Smeulders</a:t>
            </a:r>
            <a:r>
              <a:rPr kumimoji="0" lang="en-US" sz="900" b="0" i="0" u="none" strike="noStrike" kern="1200" cap="none" spc="0" normalizeH="0" baseline="0" noProof="0" dirty="0">
                <a:ln>
                  <a:noFill/>
                </a:ln>
                <a:solidFill>
                  <a:srgbClr val="000000"/>
                </a:solidFill>
                <a:effectLst/>
                <a:uLnTx/>
                <a:uFillTx/>
                <a:latin typeface="Arial"/>
                <a:ea typeface="+mn-ea"/>
                <a:cs typeface="+mn-cs"/>
              </a:rPr>
              <a:t>, 2005: The Amsterdam library of object images, </a:t>
            </a:r>
            <a:r>
              <a:rPr kumimoji="0" lang="en-US" sz="900" b="0" i="1" u="none" strike="noStrike" kern="1200" cap="none" spc="0" normalizeH="0" baseline="0" noProof="0" dirty="0">
                <a:ln>
                  <a:noFill/>
                </a:ln>
                <a:solidFill>
                  <a:srgbClr val="000000"/>
                </a:solidFill>
                <a:effectLst/>
                <a:uLnTx/>
                <a:uFillTx/>
                <a:latin typeface="Arial"/>
                <a:ea typeface="+mn-ea"/>
                <a:cs typeface="+mn-cs"/>
              </a:rPr>
              <a:t>International Journal of Computer Vision</a:t>
            </a:r>
            <a:r>
              <a:rPr kumimoji="0" lang="en-US" sz="900" b="0" i="0" u="none" strike="noStrike" kern="1200" cap="none" spc="0" normalizeH="0" baseline="0" noProof="0" dirty="0">
                <a:ln>
                  <a:noFill/>
                </a:ln>
                <a:solidFill>
                  <a:srgbClr val="000000"/>
                </a:solidFill>
                <a:effectLst/>
                <a:uLnTx/>
                <a:uFillTx/>
                <a:latin typeface="Arial"/>
                <a:ea typeface="+mn-ea"/>
                <a:cs typeface="+mn-cs"/>
              </a:rPr>
              <a:t>, </a:t>
            </a:r>
            <a:r>
              <a:rPr kumimoji="0" lang="en-US" sz="900" b="1" i="0" u="none" strike="noStrike" kern="1200" cap="none" spc="0" normalizeH="0" baseline="0" noProof="0" dirty="0">
                <a:ln>
                  <a:noFill/>
                </a:ln>
                <a:solidFill>
                  <a:srgbClr val="000000"/>
                </a:solidFill>
                <a:effectLst/>
                <a:uLnTx/>
                <a:uFillTx/>
                <a:latin typeface="Arial"/>
                <a:ea typeface="+mn-ea"/>
                <a:cs typeface="+mn-cs"/>
              </a:rPr>
              <a:t>61</a:t>
            </a:r>
            <a:r>
              <a:rPr kumimoji="0" lang="en-US" sz="900" b="0" i="0" u="none" strike="noStrike" kern="1200" cap="none" spc="0" normalizeH="0" baseline="0" noProof="0" dirty="0">
                <a:ln>
                  <a:noFill/>
                </a:ln>
                <a:solidFill>
                  <a:srgbClr val="000000"/>
                </a:solidFill>
                <a:effectLst/>
                <a:uLnTx/>
                <a:uFillTx/>
                <a:latin typeface="Arial"/>
                <a:ea typeface="+mn-ea"/>
                <a:cs typeface="+mn-cs"/>
              </a:rPr>
              <a:t>, 103-112.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a:ea typeface="+mn-ea"/>
                <a:cs typeface="+mn-cs"/>
              </a:rPr>
              <a:t>Goodfellow</a:t>
            </a:r>
            <a:r>
              <a:rPr kumimoji="0" lang="en-US" sz="900" b="0" i="0" u="none" strike="noStrike" kern="1200" cap="none" spc="0" normalizeH="0" baseline="0" noProof="0" dirty="0">
                <a:ln>
                  <a:noFill/>
                </a:ln>
                <a:solidFill>
                  <a:srgbClr val="000000"/>
                </a:solidFill>
                <a:effectLst/>
                <a:uLnTx/>
                <a:uFillTx/>
                <a:latin typeface="Arial"/>
                <a:ea typeface="+mn-ea"/>
                <a:cs typeface="+mn-cs"/>
              </a:rPr>
              <a:t>, I, J. </a:t>
            </a:r>
            <a:r>
              <a:rPr kumimoji="0" lang="en-US" sz="900" b="0" i="0" u="none" strike="noStrike" kern="1200" cap="none" spc="0" normalizeH="0" baseline="0" noProof="0" dirty="0" err="1">
                <a:ln>
                  <a:noFill/>
                </a:ln>
                <a:solidFill>
                  <a:srgbClr val="000000"/>
                </a:solidFill>
                <a:effectLst/>
                <a:uLnTx/>
                <a:uFillTx/>
                <a:latin typeface="Arial"/>
                <a:ea typeface="+mn-ea"/>
                <a:cs typeface="+mn-cs"/>
              </a:rPr>
              <a:t>Shlens</a:t>
            </a:r>
            <a:r>
              <a:rPr kumimoji="0" lang="en-US" sz="900" b="0" i="0" u="none" strike="noStrike" kern="1200" cap="none" spc="0" normalizeH="0" baseline="0" noProof="0" dirty="0">
                <a:ln>
                  <a:noFill/>
                </a:ln>
                <a:solidFill>
                  <a:srgbClr val="000000"/>
                </a:solidFill>
                <a:effectLst/>
                <a:uLnTx/>
                <a:uFillTx/>
                <a:latin typeface="Arial"/>
                <a:ea typeface="+mn-ea"/>
                <a:cs typeface="+mn-cs"/>
              </a:rPr>
              <a:t>, and C. </a:t>
            </a:r>
            <a:r>
              <a:rPr kumimoji="0" lang="en-US" sz="900" b="0" i="0" u="none" strike="noStrike" kern="1200" cap="none" spc="0" normalizeH="0" baseline="0" noProof="0" dirty="0" err="1">
                <a:ln>
                  <a:noFill/>
                </a:ln>
                <a:solidFill>
                  <a:srgbClr val="000000"/>
                </a:solidFill>
                <a:effectLst/>
                <a:uLnTx/>
                <a:uFillTx/>
                <a:latin typeface="Arial"/>
                <a:ea typeface="+mn-ea"/>
                <a:cs typeface="+mn-cs"/>
              </a:rPr>
              <a:t>Szegedy</a:t>
            </a:r>
            <a:r>
              <a:rPr kumimoji="0" lang="en-US" sz="900" b="0" i="0" u="none" strike="noStrike" kern="1200" cap="none" spc="0" normalizeH="0" baseline="0" noProof="0" dirty="0">
                <a:ln>
                  <a:noFill/>
                </a:ln>
                <a:solidFill>
                  <a:srgbClr val="000000"/>
                </a:solidFill>
                <a:effectLst/>
                <a:uLnTx/>
                <a:uFillTx/>
                <a:latin typeface="Arial"/>
                <a:ea typeface="+mn-ea"/>
                <a:cs typeface="+mn-cs"/>
              </a:rPr>
              <a:t>, 2015: Explaining and harnessing adversarial examples. </a:t>
            </a:r>
            <a:r>
              <a:rPr kumimoji="0" lang="en-US" sz="900" b="0" i="0" u="none" strike="noStrike" kern="1200" cap="none" spc="0" normalizeH="0" baseline="0" noProof="0" dirty="0">
                <a:ln>
                  <a:noFill/>
                </a:ln>
                <a:solidFill>
                  <a:srgbClr val="000000"/>
                </a:solidFill>
                <a:effectLst/>
                <a:uLnTx/>
                <a:uFillTx/>
                <a:latin typeface="Arial"/>
                <a:ea typeface="+mn-ea"/>
                <a:cs typeface="+mn-cs"/>
                <a:hlinkClick r:id="rId4"/>
              </a:rPr>
              <a:t>https://arxiv.org/abs/1412.6572v3</a:t>
            </a:r>
            <a:r>
              <a:rPr kumimoji="0" lang="en-US" sz="9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Jang, U., X. Wu, and S. Jha, 2017: Objective metrics and gradient descent algorithms for adversarial examples in machine learning. </a:t>
            </a:r>
            <a:r>
              <a:rPr kumimoji="0" lang="en-US" sz="900" b="0" i="0" u="none" strike="noStrike" kern="1200" cap="none" spc="0" normalizeH="0" baseline="0" noProof="0" dirty="0">
                <a:ln>
                  <a:noFill/>
                </a:ln>
                <a:solidFill>
                  <a:srgbClr val="000000"/>
                </a:solidFill>
                <a:effectLst/>
                <a:uLnTx/>
                <a:uFillTx/>
                <a:latin typeface="Arial"/>
                <a:ea typeface="+mn-ea"/>
                <a:cs typeface="+mn-cs"/>
                <a:hlinkClick r:id="rId5"/>
              </a:rPr>
              <a:t>https://doi.org/10.1145/3134600.3134635</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Kim, B., M. Wattenberg, J. Gilmer, C. Cai, J. Wexler, F. </a:t>
            </a:r>
            <a:r>
              <a:rPr kumimoji="0" lang="en-US" sz="900" b="0" i="0" u="none" strike="noStrike" kern="1200" cap="none" spc="0" normalizeH="0" baseline="0" noProof="0" dirty="0" err="1">
                <a:ln>
                  <a:noFill/>
                </a:ln>
                <a:solidFill>
                  <a:srgbClr val="000000"/>
                </a:solidFill>
                <a:effectLst/>
                <a:uLnTx/>
                <a:uFillTx/>
                <a:latin typeface="Arial"/>
                <a:ea typeface="+mn-ea"/>
                <a:cs typeface="+mn-cs"/>
              </a:rPr>
              <a:t>Viegas</a:t>
            </a:r>
            <a:r>
              <a:rPr kumimoji="0" lang="en-US" sz="900" b="0" i="0" u="none" strike="noStrike" kern="1200" cap="none" spc="0" normalizeH="0" baseline="0" noProof="0" dirty="0">
                <a:ln>
                  <a:noFill/>
                </a:ln>
                <a:solidFill>
                  <a:srgbClr val="000000"/>
                </a:solidFill>
                <a:effectLst/>
                <a:uLnTx/>
                <a:uFillTx/>
                <a:latin typeface="Arial"/>
                <a:ea typeface="+mn-ea"/>
                <a:cs typeface="+mn-cs"/>
              </a:rPr>
              <a:t>, and R. </a:t>
            </a:r>
            <a:r>
              <a:rPr kumimoji="0" lang="en-US" sz="900" b="0" i="0" u="none" strike="noStrike" kern="1200" cap="none" spc="0" normalizeH="0" baseline="0" noProof="0" dirty="0" err="1">
                <a:ln>
                  <a:noFill/>
                </a:ln>
                <a:solidFill>
                  <a:srgbClr val="000000"/>
                </a:solidFill>
                <a:effectLst/>
                <a:uLnTx/>
                <a:uFillTx/>
                <a:latin typeface="Arial"/>
                <a:ea typeface="+mn-ea"/>
                <a:cs typeface="+mn-cs"/>
              </a:rPr>
              <a:t>Sayres</a:t>
            </a:r>
            <a:r>
              <a:rPr kumimoji="0" lang="en-US" sz="900" b="0" i="0" u="none" strike="noStrike" kern="1200" cap="none" spc="0" normalizeH="0" baseline="0" noProof="0" dirty="0">
                <a:ln>
                  <a:noFill/>
                </a:ln>
                <a:solidFill>
                  <a:srgbClr val="000000"/>
                </a:solidFill>
                <a:effectLst/>
                <a:uLnTx/>
                <a:uFillTx/>
                <a:latin typeface="Arial"/>
                <a:ea typeface="+mn-ea"/>
                <a:cs typeface="+mn-cs"/>
              </a:rPr>
              <a:t>, 2018:Interpretability beyond feature attribution: quantitative testing with concept activation vectors (TCAV). </a:t>
            </a:r>
            <a:r>
              <a:rPr kumimoji="0" lang="en-US" sz="900" b="0" i="0" u="none" strike="noStrike" kern="1200" cap="none" spc="0" normalizeH="0" baseline="0" noProof="0" dirty="0">
                <a:ln>
                  <a:noFill/>
                </a:ln>
                <a:solidFill>
                  <a:srgbClr val="000000"/>
                </a:solidFill>
                <a:effectLst/>
                <a:uLnTx/>
                <a:uFillTx/>
                <a:latin typeface="Arial"/>
                <a:ea typeface="+mn-ea"/>
                <a:cs typeface="+mn-cs"/>
                <a:hlinkClick r:id="rId6"/>
              </a:rPr>
              <a:t>https://arxiv.org/abs/1611.11279v5</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a:ea typeface="+mn-ea"/>
                <a:cs typeface="+mn-cs"/>
              </a:rPr>
              <a:t>Kurakin</a:t>
            </a:r>
            <a:r>
              <a:rPr kumimoji="0" lang="en-US" sz="900" b="0" i="0" u="none" strike="noStrike" kern="1200" cap="none" spc="0" normalizeH="0" baseline="0" noProof="0" dirty="0">
                <a:ln>
                  <a:noFill/>
                </a:ln>
                <a:solidFill>
                  <a:srgbClr val="000000"/>
                </a:solidFill>
                <a:effectLst/>
                <a:uLnTx/>
                <a:uFillTx/>
                <a:latin typeface="Arial"/>
                <a:ea typeface="+mn-ea"/>
                <a:cs typeface="+mn-cs"/>
              </a:rPr>
              <a:t>, A., I. </a:t>
            </a:r>
            <a:r>
              <a:rPr kumimoji="0" lang="en-US" sz="900" b="0" i="0" u="none" strike="noStrike" kern="1200" cap="none" spc="0" normalizeH="0" baseline="0" noProof="0" dirty="0" err="1">
                <a:ln>
                  <a:noFill/>
                </a:ln>
                <a:solidFill>
                  <a:srgbClr val="000000"/>
                </a:solidFill>
                <a:effectLst/>
                <a:uLnTx/>
                <a:uFillTx/>
                <a:latin typeface="Arial"/>
                <a:ea typeface="+mn-ea"/>
                <a:cs typeface="+mn-cs"/>
              </a:rPr>
              <a:t>Goodfellow</a:t>
            </a:r>
            <a:r>
              <a:rPr kumimoji="0" lang="en-US" sz="900" b="0" i="0" u="none" strike="noStrike" kern="1200" cap="none" spc="0" normalizeH="0" baseline="0" noProof="0" dirty="0">
                <a:ln>
                  <a:noFill/>
                </a:ln>
                <a:solidFill>
                  <a:srgbClr val="000000"/>
                </a:solidFill>
                <a:effectLst/>
                <a:uLnTx/>
                <a:uFillTx/>
                <a:latin typeface="Arial"/>
                <a:ea typeface="+mn-ea"/>
                <a:cs typeface="+mn-cs"/>
              </a:rPr>
              <a:t>, and S. </a:t>
            </a:r>
            <a:r>
              <a:rPr kumimoji="0" lang="en-US" sz="900" b="0" i="0" u="none" strike="noStrike" kern="1200" cap="none" spc="0" normalizeH="0" baseline="0" noProof="0" dirty="0" err="1">
                <a:ln>
                  <a:noFill/>
                </a:ln>
                <a:solidFill>
                  <a:srgbClr val="000000"/>
                </a:solidFill>
                <a:effectLst/>
                <a:uLnTx/>
                <a:uFillTx/>
                <a:latin typeface="Arial"/>
                <a:ea typeface="+mn-ea"/>
                <a:cs typeface="+mn-cs"/>
              </a:rPr>
              <a:t>Bengio</a:t>
            </a:r>
            <a:r>
              <a:rPr kumimoji="0" lang="en-US" sz="900" b="0" i="0" u="none" strike="noStrike" kern="1200" cap="none" spc="0" normalizeH="0" baseline="0" noProof="0" dirty="0">
                <a:ln>
                  <a:noFill/>
                </a:ln>
                <a:solidFill>
                  <a:srgbClr val="000000"/>
                </a:solidFill>
                <a:effectLst/>
                <a:uLnTx/>
                <a:uFillTx/>
                <a:latin typeface="Arial"/>
                <a:ea typeface="+mn-ea"/>
                <a:cs typeface="+mn-cs"/>
              </a:rPr>
              <a:t>, 2016: Adversarial machine learning at scale. </a:t>
            </a:r>
            <a:r>
              <a:rPr kumimoji="0" lang="en-US" sz="900" b="0" i="0" u="none" strike="noStrike" kern="1200" cap="none" spc="0" normalizeH="0" baseline="0" noProof="0" dirty="0">
                <a:ln>
                  <a:noFill/>
                </a:ln>
                <a:solidFill>
                  <a:srgbClr val="000000"/>
                </a:solidFill>
                <a:effectLst/>
                <a:uLnTx/>
                <a:uFillTx/>
                <a:latin typeface="Arial"/>
                <a:ea typeface="+mn-ea"/>
                <a:cs typeface="+mn-cs"/>
                <a:hlinkClick r:id="rId7"/>
              </a:rPr>
              <a:t>https://arxiv.org/abs/1807.012396</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a:ea typeface="+mn-ea"/>
                <a:cs typeface="+mn-cs"/>
              </a:rPr>
              <a:t>Landsea</a:t>
            </a:r>
            <a:r>
              <a:rPr kumimoji="0" lang="en-US" sz="900" b="0" i="0" u="none" strike="noStrike" kern="1200" cap="none" spc="0" normalizeH="0" baseline="0" noProof="0" dirty="0">
                <a:ln>
                  <a:noFill/>
                </a:ln>
                <a:solidFill>
                  <a:srgbClr val="000000"/>
                </a:solidFill>
                <a:effectLst/>
                <a:uLnTx/>
                <a:uFillTx/>
                <a:latin typeface="Arial"/>
                <a:ea typeface="+mn-ea"/>
                <a:cs typeface="+mn-cs"/>
              </a:rPr>
              <a:t>, C. W. and J. L. Franklin, 2013: Atlantic Hurricane Database Uncertainty and Presentation of a New Database Format. Mon. </a:t>
            </a:r>
            <a:r>
              <a:rPr kumimoji="0" lang="en-US" sz="900" b="0" i="0" u="none" strike="noStrike" kern="1200" cap="none" spc="0" normalizeH="0" baseline="0" noProof="0" dirty="0" err="1">
                <a:ln>
                  <a:noFill/>
                </a:ln>
                <a:solidFill>
                  <a:srgbClr val="000000"/>
                </a:solidFill>
                <a:effectLst/>
                <a:uLnTx/>
                <a:uFillTx/>
                <a:latin typeface="Arial"/>
                <a:ea typeface="+mn-ea"/>
                <a:cs typeface="+mn-cs"/>
              </a:rPr>
              <a:t>Wea</a:t>
            </a:r>
            <a:r>
              <a:rPr kumimoji="0" lang="en-US" sz="900" b="0" i="0" u="none" strike="noStrike" kern="1200" cap="none" spc="0" normalizeH="0" baseline="0" noProof="0" dirty="0">
                <a:ln>
                  <a:noFill/>
                </a:ln>
                <a:solidFill>
                  <a:srgbClr val="000000"/>
                </a:solidFill>
                <a:effectLst/>
                <a:uLnTx/>
                <a:uFillTx/>
                <a:latin typeface="Arial"/>
                <a:ea typeface="+mn-ea"/>
                <a:cs typeface="+mn-cs"/>
              </a:rPr>
              <a:t>. Rev., 141, 3576-3592.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a:ea typeface="+mn-ea"/>
                <a:cs typeface="+mn-cs"/>
              </a:rPr>
              <a:t>Moosavi-Dezfooli</a:t>
            </a:r>
            <a:r>
              <a:rPr kumimoji="0" lang="en-US" sz="900" b="0" i="0" u="none" strike="noStrike" kern="1200" cap="none" spc="0" normalizeH="0" baseline="0" noProof="0" dirty="0">
                <a:ln>
                  <a:noFill/>
                </a:ln>
                <a:solidFill>
                  <a:srgbClr val="000000"/>
                </a:solidFill>
                <a:effectLst/>
                <a:uLnTx/>
                <a:uFillTx/>
                <a:latin typeface="Arial"/>
                <a:ea typeface="+mn-ea"/>
                <a:cs typeface="+mn-cs"/>
              </a:rPr>
              <a:t>, S., A. Fawzi, and P. </a:t>
            </a:r>
            <a:r>
              <a:rPr kumimoji="0" lang="en-US" sz="900" b="0" i="0" u="none" strike="noStrike" kern="1200" cap="none" spc="0" normalizeH="0" baseline="0" noProof="0" dirty="0" err="1">
                <a:ln>
                  <a:noFill/>
                </a:ln>
                <a:solidFill>
                  <a:srgbClr val="000000"/>
                </a:solidFill>
                <a:effectLst/>
                <a:uLnTx/>
                <a:uFillTx/>
                <a:latin typeface="Arial"/>
                <a:ea typeface="+mn-ea"/>
                <a:cs typeface="+mn-cs"/>
              </a:rPr>
              <a:t>Frossard</a:t>
            </a:r>
            <a:r>
              <a:rPr kumimoji="0" lang="en-US" sz="900" b="0" i="0" u="none" strike="noStrike" kern="1200" cap="none" spc="0" normalizeH="0" baseline="0" noProof="0" dirty="0">
                <a:ln>
                  <a:noFill/>
                </a:ln>
                <a:solidFill>
                  <a:srgbClr val="000000"/>
                </a:solidFill>
                <a:effectLst/>
                <a:uLnTx/>
                <a:uFillTx/>
                <a:latin typeface="Arial"/>
                <a:ea typeface="+mn-ea"/>
                <a:cs typeface="+mn-cs"/>
              </a:rPr>
              <a:t>, 2016: </a:t>
            </a:r>
            <a:r>
              <a:rPr kumimoji="0" lang="en-US" sz="900" b="0" i="0" u="none" strike="noStrike" kern="1200" cap="none" spc="0" normalizeH="0" baseline="0" noProof="0" dirty="0" err="1">
                <a:ln>
                  <a:noFill/>
                </a:ln>
                <a:solidFill>
                  <a:srgbClr val="000000"/>
                </a:solidFill>
                <a:effectLst/>
                <a:uLnTx/>
                <a:uFillTx/>
                <a:latin typeface="Arial"/>
                <a:ea typeface="+mn-ea"/>
                <a:cs typeface="+mn-cs"/>
              </a:rPr>
              <a:t>DeepFool</a:t>
            </a:r>
            <a:r>
              <a:rPr kumimoji="0" lang="en-US" sz="900" b="0" i="0" u="none" strike="noStrike" kern="1200" cap="none" spc="0" normalizeH="0" baseline="0" noProof="0" dirty="0">
                <a:ln>
                  <a:noFill/>
                </a:ln>
                <a:solidFill>
                  <a:srgbClr val="000000"/>
                </a:solidFill>
                <a:effectLst/>
                <a:uLnTx/>
                <a:uFillTx/>
                <a:latin typeface="Arial"/>
                <a:ea typeface="+mn-ea"/>
                <a:cs typeface="+mn-cs"/>
              </a:rPr>
              <a:t>: a simple and accurate method to fool deep neural networks. </a:t>
            </a:r>
            <a:r>
              <a:rPr kumimoji="0" lang="en-US" sz="900" b="0" i="0" u="none" strike="noStrike" kern="1200" cap="none" spc="0" normalizeH="0" baseline="0" noProof="0" dirty="0">
                <a:ln>
                  <a:noFill/>
                </a:ln>
                <a:solidFill>
                  <a:srgbClr val="000000"/>
                </a:solidFill>
                <a:effectLst/>
                <a:uLnTx/>
                <a:uFillTx/>
                <a:latin typeface="Arial"/>
                <a:ea typeface="+mn-ea"/>
                <a:cs typeface="+mn-cs"/>
                <a:hlinkClick r:id="rId8"/>
              </a:rPr>
              <a:t>https://arxiv.org/abs/1511.04599</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Nicolae M.I., and Coauthors, 2018: Adversarial robustness toolbox v0.3.0. </a:t>
            </a:r>
            <a:r>
              <a:rPr kumimoji="0" lang="en-US" sz="900" b="0" i="0" u="none" strike="noStrike" kern="1200" cap="none" spc="0" normalizeH="0" baseline="0" noProof="0" dirty="0">
                <a:ln>
                  <a:noFill/>
                </a:ln>
                <a:solidFill>
                  <a:srgbClr val="000000"/>
                </a:solidFill>
                <a:effectLst/>
                <a:uLnTx/>
                <a:uFillTx/>
                <a:latin typeface="Arial"/>
                <a:ea typeface="+mn-ea"/>
                <a:cs typeface="+mn-cs"/>
                <a:hlinkClick r:id="rId9"/>
              </a:rPr>
              <a:t>https://arxiv.org/abs/1807.01069</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a:ea typeface="+mn-ea"/>
                <a:cs typeface="+mn-cs"/>
              </a:rPr>
              <a:t>Papernot</a:t>
            </a:r>
            <a:r>
              <a:rPr kumimoji="0" lang="en-US" sz="900" b="0" i="0" u="none" strike="noStrike" kern="1200" cap="none" spc="0" normalizeH="0" baseline="0" noProof="0" dirty="0">
                <a:ln>
                  <a:noFill/>
                </a:ln>
                <a:solidFill>
                  <a:srgbClr val="000000"/>
                </a:solidFill>
                <a:effectLst/>
                <a:uLnTx/>
                <a:uFillTx/>
                <a:latin typeface="Arial"/>
                <a:ea typeface="+mn-ea"/>
                <a:cs typeface="+mn-cs"/>
              </a:rPr>
              <a:t>, N., P.D. McDaniel, and I.J. </a:t>
            </a:r>
            <a:r>
              <a:rPr kumimoji="0" lang="en-US" sz="900" b="0" i="0" u="none" strike="noStrike" kern="1200" cap="none" spc="0" normalizeH="0" baseline="0" noProof="0" dirty="0" err="1">
                <a:ln>
                  <a:noFill/>
                </a:ln>
                <a:solidFill>
                  <a:srgbClr val="000000"/>
                </a:solidFill>
                <a:effectLst/>
                <a:uLnTx/>
                <a:uFillTx/>
                <a:latin typeface="Arial"/>
                <a:ea typeface="+mn-ea"/>
                <a:cs typeface="+mn-cs"/>
              </a:rPr>
              <a:t>Goodfellow</a:t>
            </a:r>
            <a:r>
              <a:rPr kumimoji="0" lang="en-US" sz="900" b="0" i="0" u="none" strike="noStrike" kern="1200" cap="none" spc="0" normalizeH="0" baseline="0" noProof="0" dirty="0">
                <a:ln>
                  <a:noFill/>
                </a:ln>
                <a:solidFill>
                  <a:srgbClr val="000000"/>
                </a:solidFill>
                <a:effectLst/>
                <a:uLnTx/>
                <a:uFillTx/>
                <a:latin typeface="Arial"/>
                <a:ea typeface="+mn-ea"/>
                <a:cs typeface="+mn-cs"/>
              </a:rPr>
              <a:t>, 2016: Transferability in machine learning: from phenomena to black-box attacks using adversarial samples. </a:t>
            </a:r>
            <a:r>
              <a:rPr kumimoji="0" lang="en-US" sz="900" b="0" i="0" u="none" strike="noStrike" kern="1200" cap="none" spc="0" normalizeH="0" baseline="0" noProof="0" dirty="0">
                <a:ln>
                  <a:noFill/>
                </a:ln>
                <a:solidFill>
                  <a:srgbClr val="000000"/>
                </a:solidFill>
                <a:effectLst/>
                <a:uLnTx/>
                <a:uFillTx/>
                <a:latin typeface="Arial"/>
                <a:ea typeface="+mn-ea"/>
                <a:cs typeface="+mn-cs"/>
                <a:hlinkClick r:id="rId10"/>
              </a:rPr>
              <a:t>arXiv:1605.07277</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RAMMB, 2018: Real-time tropical cyclone products – 2018 Season. Accessed 12 November 2018, </a:t>
            </a:r>
            <a:r>
              <a:rPr kumimoji="0" lang="en-US" sz="900" b="0" i="0" u="none" strike="noStrike" kern="1200" cap="none" spc="0" normalizeH="0" baseline="0" noProof="0" dirty="0">
                <a:ln>
                  <a:noFill/>
                </a:ln>
                <a:solidFill>
                  <a:srgbClr val="000000"/>
                </a:solidFill>
                <a:effectLst/>
                <a:uLnTx/>
                <a:uFillTx/>
                <a:latin typeface="Arial"/>
                <a:ea typeface="+mn-ea"/>
                <a:cs typeface="+mn-cs"/>
                <a:hlinkClick r:id="rId11"/>
              </a:rPr>
              <a:t>http://rammb.cira.colostate.edu/products/tc_realtime/season.asp?storm_season=2018</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a:ea typeface="+mn-ea"/>
                <a:cs typeface="+mn-cs"/>
              </a:rPr>
              <a:t>Selvaraju</a:t>
            </a:r>
            <a:r>
              <a:rPr kumimoji="0" lang="en-US" sz="900" b="0" i="0" u="none" strike="noStrike" kern="1200" cap="none" spc="0" normalizeH="0" baseline="0" noProof="0" dirty="0">
                <a:ln>
                  <a:noFill/>
                </a:ln>
                <a:solidFill>
                  <a:srgbClr val="000000"/>
                </a:solidFill>
                <a:effectLst/>
                <a:uLnTx/>
                <a:uFillTx/>
                <a:latin typeface="Arial"/>
                <a:ea typeface="+mn-ea"/>
                <a:cs typeface="+mn-cs"/>
              </a:rPr>
              <a:t>, R.R., M. Cogswell, A. Das, R. </a:t>
            </a:r>
            <a:r>
              <a:rPr kumimoji="0" lang="en-US" sz="900" b="0" i="0" u="none" strike="noStrike" kern="1200" cap="none" spc="0" normalizeH="0" baseline="0" noProof="0" dirty="0" err="1">
                <a:ln>
                  <a:noFill/>
                </a:ln>
                <a:solidFill>
                  <a:srgbClr val="000000"/>
                </a:solidFill>
                <a:effectLst/>
                <a:uLnTx/>
                <a:uFillTx/>
                <a:latin typeface="Arial"/>
                <a:ea typeface="+mn-ea"/>
                <a:cs typeface="+mn-cs"/>
              </a:rPr>
              <a:t>Vedantam</a:t>
            </a:r>
            <a:r>
              <a:rPr kumimoji="0" lang="en-US" sz="900" b="0" i="0" u="none" strike="noStrike" kern="1200" cap="none" spc="0" normalizeH="0" baseline="0" noProof="0" dirty="0">
                <a:ln>
                  <a:noFill/>
                </a:ln>
                <a:solidFill>
                  <a:srgbClr val="000000"/>
                </a:solidFill>
                <a:effectLst/>
                <a:uLnTx/>
                <a:uFillTx/>
                <a:latin typeface="Arial"/>
                <a:ea typeface="+mn-ea"/>
                <a:cs typeface="+mn-cs"/>
              </a:rPr>
              <a:t>, D. Parikh, D. Batra, 2017: Grad-CAM: Visual Explanations from Deep Networks via Gradient-based Localization. </a:t>
            </a:r>
            <a:r>
              <a:rPr kumimoji="0" lang="en-US" sz="900" b="0" i="0" u="none" strike="noStrike" kern="1200" cap="none" spc="0" normalizeH="0" baseline="0" noProof="0" dirty="0">
                <a:ln>
                  <a:noFill/>
                </a:ln>
                <a:solidFill>
                  <a:srgbClr val="000000"/>
                </a:solidFill>
                <a:effectLst/>
                <a:uLnTx/>
                <a:uFillTx/>
                <a:latin typeface="Arial"/>
                <a:ea typeface="+mn-ea"/>
                <a:cs typeface="+mn-cs"/>
                <a:hlinkClick r:id="rId12"/>
              </a:rPr>
              <a:t>https://arxiv.org/abs/1610.02391v3</a:t>
            </a:r>
            <a:r>
              <a:rPr kumimoji="0" lang="en-US" sz="9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itle 1">
            <a:extLst>
              <a:ext uri="{FF2B5EF4-FFF2-40B4-BE49-F238E27FC236}">
                <a16:creationId xmlns:a16="http://schemas.microsoft.com/office/drawing/2014/main" id="{462B2056-5148-4D80-8968-C62C7EACC67F}"/>
              </a:ext>
            </a:extLst>
          </p:cNvPr>
          <p:cNvSpPr txBox="1">
            <a:spLocks/>
          </p:cNvSpPr>
          <p:nvPr/>
        </p:nvSpPr>
        <p:spPr>
          <a:xfrm>
            <a:off x="0" y="5188381"/>
            <a:ext cx="7776149" cy="581597"/>
          </a:xfrm>
          <a:prstGeom prst="rect">
            <a:avLst/>
          </a:prstGeom>
        </p:spPr>
        <p:txBody>
          <a:bodyPr/>
          <a:lstStyle>
            <a:lvl1pPr algn="l" defTabSz="457200" rtl="0" eaLnBrk="1" latinLnBrk="0" hangingPunct="1">
              <a:spcBef>
                <a:spcPct val="0"/>
              </a:spcBef>
              <a:buNone/>
              <a:defRPr sz="2400" b="1" i="1" kern="1200" baseline="0">
                <a:solidFill>
                  <a:schemeClr val="tx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Arial"/>
                <a:ea typeface="+mj-ea"/>
                <a:cs typeface="Arial"/>
              </a:rPr>
              <a:t>Useful Toolboxes</a:t>
            </a:r>
          </a:p>
        </p:txBody>
      </p:sp>
      <p:sp>
        <p:nvSpPr>
          <p:cNvPr id="3" name="Rectangle 2">
            <a:extLst>
              <a:ext uri="{FF2B5EF4-FFF2-40B4-BE49-F238E27FC236}">
                <a16:creationId xmlns:a16="http://schemas.microsoft.com/office/drawing/2014/main" id="{4AEA2C5E-B5E1-42DB-A890-96D73D00C69D}"/>
              </a:ext>
            </a:extLst>
          </p:cNvPr>
          <p:cNvSpPr/>
          <p:nvPr/>
        </p:nvSpPr>
        <p:spPr>
          <a:xfrm>
            <a:off x="135585" y="5585312"/>
            <a:ext cx="8668399" cy="107721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Calibri" panose="020F0502020204030204" pitchFamily="34" charset="0"/>
              </a:rPr>
              <a:t>IBM Adversarial Robustness Toolbox - </a:t>
            </a:r>
            <a:r>
              <a:rPr kumimoji="0" lang="en-US" sz="1600" b="0" i="0" u="sng" strike="noStrike" kern="1200" cap="none" spc="0" normalizeH="0" baseline="0" noProof="0" dirty="0">
                <a:ln>
                  <a:noFill/>
                </a:ln>
                <a:solidFill>
                  <a:srgbClr val="000000"/>
                </a:solidFill>
                <a:effectLst/>
                <a:uLnTx/>
                <a:uFillTx/>
                <a:latin typeface="Arial"/>
                <a:ea typeface="+mn-ea"/>
                <a:cs typeface="+mn-cs"/>
                <a:hlinkClick r:id="rId13"/>
              </a:rPr>
              <a:t>https://github.com/IBM/adversarial-robustness-toolbox</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Calibri" panose="020F0502020204030204" pitchFamily="34" charset="0"/>
              </a:rPr>
              <a:t>FoolBox</a:t>
            </a:r>
            <a:r>
              <a:rPr kumimoji="0" lang="en-US" sz="16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Calibri" panose="020F0502020204030204" pitchFamily="34" charset="0"/>
              </a:rPr>
              <a:t> - </a:t>
            </a:r>
            <a:r>
              <a:rPr kumimoji="0" lang="en-US" sz="1600" b="0" i="0" u="sng" strike="noStrike" kern="1200" cap="none" spc="0" normalizeH="0" baseline="0" noProof="0" dirty="0">
                <a:ln>
                  <a:noFill/>
                </a:ln>
                <a:solidFill>
                  <a:srgbClr val="000000"/>
                </a:solidFill>
                <a:effectLst/>
                <a:uLnTx/>
                <a:uFillTx/>
                <a:latin typeface="Arial"/>
                <a:ea typeface="+mn-ea"/>
                <a:cs typeface="+mn-cs"/>
                <a:hlinkClick r:id="rId14"/>
              </a:rPr>
              <a:t>https://github.com/bethgelab/foolbox</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Calibri" panose="020F0502020204030204" pitchFamily="34" charset="0"/>
              </a:rPr>
              <a:t>CleverHans</a:t>
            </a:r>
            <a:r>
              <a:rPr kumimoji="0" lang="en-US" sz="16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Calibri" panose="020F0502020204030204" pitchFamily="34" charset="0"/>
              </a:rPr>
              <a:t> - </a:t>
            </a:r>
            <a:r>
              <a:rPr kumimoji="0" lang="en-US" sz="16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Calibri" panose="020F0502020204030204" pitchFamily="34" charset="0"/>
                <a:hlinkClick r:id="rId15"/>
              </a:rPr>
              <a:t>https://github.com/tensorflow/cleverhans</a:t>
            </a:r>
            <a:endParaRPr kumimoji="0" lang="en-US" sz="16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21399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4BD0D-0A22-42ED-BADD-B91356264B00}"/>
              </a:ext>
            </a:extLst>
          </p:cNvPr>
          <p:cNvSpPr>
            <a:spLocks noGrp="1"/>
          </p:cNvSpPr>
          <p:nvPr>
            <p:ph type="title"/>
          </p:nvPr>
        </p:nvSpPr>
        <p:spPr>
          <a:xfrm>
            <a:off x="0" y="0"/>
            <a:ext cx="7909561" cy="581597"/>
          </a:xfrm>
        </p:spPr>
        <p:txBody>
          <a:bodyPr/>
          <a:lstStyle/>
          <a:p>
            <a:r>
              <a:rPr lang="en-US" dirty="0"/>
              <a:t>Overview</a:t>
            </a:r>
            <a:br>
              <a:rPr lang="en-US" dirty="0"/>
            </a:br>
            <a:r>
              <a:rPr lang="en-US" dirty="0"/>
              <a:t/>
            </a:r>
            <a:br>
              <a:rPr lang="en-US" dirty="0"/>
            </a:br>
            <a:endParaRPr lang="en-US" dirty="0"/>
          </a:p>
        </p:txBody>
      </p:sp>
      <p:sp>
        <p:nvSpPr>
          <p:cNvPr id="5" name="Content Placeholder 4">
            <a:extLst>
              <a:ext uri="{FF2B5EF4-FFF2-40B4-BE49-F238E27FC236}">
                <a16:creationId xmlns:a16="http://schemas.microsoft.com/office/drawing/2014/main" id="{ABC2DD5E-8675-4CBA-BA9C-82C68DB28B57}"/>
              </a:ext>
            </a:extLst>
          </p:cNvPr>
          <p:cNvSpPr txBox="1">
            <a:spLocks/>
          </p:cNvSpPr>
          <p:nvPr/>
        </p:nvSpPr>
        <p:spPr>
          <a:xfrm>
            <a:off x="0" y="581597"/>
            <a:ext cx="9144000" cy="3208740"/>
          </a:xfrm>
          <a:prstGeom prst="rect">
            <a:avLst/>
          </a:prstGeom>
        </p:spPr>
        <p:txBody>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buFont typeface="Arial" panose="020B0604020202020204" pitchFamily="34" charset="0"/>
              <a:buChar char="•"/>
              <a:defRPr/>
            </a:pPr>
            <a:r>
              <a:rPr lang="en-US" sz="1700" dirty="0">
                <a:solidFill>
                  <a:srgbClr val="000000"/>
                </a:solidFill>
              </a:rPr>
              <a:t>Difficulty explaining origins of AI-based prediction a key barrier to adoption </a:t>
            </a:r>
          </a:p>
          <a:p>
            <a:pPr lvl="0">
              <a:buFont typeface="Arial" panose="020B0604020202020204" pitchFamily="34" charset="0"/>
              <a:buChar char="•"/>
              <a:defRPr/>
            </a:pPr>
            <a:endParaRPr lang="en-US" sz="1700" dirty="0">
              <a:solidFill>
                <a:srgbClr val="000000"/>
              </a:solidFill>
            </a:endParaRPr>
          </a:p>
          <a:p>
            <a:pPr lvl="0">
              <a:buFont typeface="Arial" panose="020B0604020202020204" pitchFamily="34" charset="0"/>
              <a:buChar char="•"/>
              <a:defRPr/>
            </a:pPr>
            <a:r>
              <a:rPr lang="en-US" sz="1700" dirty="0">
                <a:solidFill>
                  <a:srgbClr val="000000"/>
                </a:solidFill>
              </a:rPr>
              <a:t>Machine-learning (ML) models (basis for AI) often perceived as black boxes</a:t>
            </a:r>
          </a:p>
          <a:p>
            <a:pPr lvl="1">
              <a:buFont typeface="Arial" panose="020B0604020202020204" pitchFamily="34" charset="0"/>
              <a:buChar char="•"/>
              <a:defRPr/>
            </a:pPr>
            <a:r>
              <a:rPr lang="en-US" sz="1700" i="0" dirty="0">
                <a:solidFill>
                  <a:srgbClr val="000000"/>
                </a:solidFill>
              </a:rPr>
              <a:t>Notion prevalent in deep-learning (DL; e.g., Convolutional Neural Networks – CNNs)</a:t>
            </a:r>
          </a:p>
          <a:p>
            <a:pPr lvl="1">
              <a:buFont typeface="Arial" panose="020B0604020202020204" pitchFamily="34" charset="0"/>
              <a:buChar char="•"/>
              <a:defRPr/>
            </a:pPr>
            <a:r>
              <a:rPr lang="en-US" sz="1700" i="0" dirty="0">
                <a:solidFill>
                  <a:srgbClr val="000000"/>
                </a:solidFill>
              </a:rPr>
              <a:t>CNNs composed of interconnected layers; O(10M-100M+) trainable parameters</a:t>
            </a:r>
          </a:p>
          <a:p>
            <a:pPr lvl="1">
              <a:buFont typeface="Arial" panose="020B0604020202020204" pitchFamily="34" charset="0"/>
              <a:buChar char="•"/>
              <a:defRPr/>
            </a:pPr>
            <a:r>
              <a:rPr lang="en-US" sz="1700" i="0" dirty="0">
                <a:solidFill>
                  <a:srgbClr val="000000"/>
                </a:solidFill>
              </a:rPr>
              <a:t>Filters within layers trained to distill relevant features that map to some output</a:t>
            </a:r>
          </a:p>
          <a:p>
            <a:pPr marL="914400" lvl="2" indent="0">
              <a:buNone/>
              <a:defRPr/>
            </a:pPr>
            <a:endParaRPr lang="en-US" sz="1700" dirty="0">
              <a:solidFill>
                <a:srgbClr val="000000"/>
              </a:solidFill>
            </a:endParaRP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700" b="0" i="0" u="none" strike="noStrike" kern="1200" cap="none" spc="0" normalizeH="0" baseline="0" noProof="0" dirty="0">
              <a:ln>
                <a:noFill/>
              </a:ln>
              <a:solidFill>
                <a:srgbClr val="000000"/>
              </a:solidFill>
              <a:effectLst/>
              <a:uLnTx/>
              <a:uFillTx/>
              <a:latin typeface="Arial"/>
              <a:ea typeface="+mn-ea"/>
              <a:cs typeface="Arial"/>
            </a:endParaRPr>
          </a:p>
          <a:p>
            <a:pPr marL="1143000" marR="0" lvl="2"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p:txBody>
      </p:sp>
      <p:pic>
        <p:nvPicPr>
          <p:cNvPr id="6" name="Picture 5">
            <a:extLst>
              <a:ext uri="{FF2B5EF4-FFF2-40B4-BE49-F238E27FC236}">
                <a16:creationId xmlns:a16="http://schemas.microsoft.com/office/drawing/2014/main" id="{D6291DA0-FE2E-4B3A-99DF-3C4C820E07B6}"/>
              </a:ext>
            </a:extLst>
          </p:cNvPr>
          <p:cNvPicPr>
            <a:picLocks noChangeAspect="1"/>
          </p:cNvPicPr>
          <p:nvPr/>
        </p:nvPicPr>
        <p:blipFill>
          <a:blip r:embed="rId3"/>
          <a:stretch>
            <a:fillRect/>
          </a:stretch>
        </p:blipFill>
        <p:spPr>
          <a:xfrm>
            <a:off x="2035975" y="2803379"/>
            <a:ext cx="4913651" cy="2885463"/>
          </a:xfrm>
          <a:prstGeom prst="rect">
            <a:avLst/>
          </a:prstGeom>
        </p:spPr>
      </p:pic>
      <p:sp>
        <p:nvSpPr>
          <p:cNvPr id="7" name="TextBox 6">
            <a:extLst>
              <a:ext uri="{FF2B5EF4-FFF2-40B4-BE49-F238E27FC236}">
                <a16:creationId xmlns:a16="http://schemas.microsoft.com/office/drawing/2014/main" id="{822E6C78-02E8-4036-8768-63B36A258A53}"/>
              </a:ext>
            </a:extLst>
          </p:cNvPr>
          <p:cNvSpPr txBox="1"/>
          <p:nvPr/>
        </p:nvSpPr>
        <p:spPr>
          <a:xfrm>
            <a:off x="1959775" y="5688842"/>
            <a:ext cx="955622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VGG16 CNN bottleneck architecture - 138M trainable parameters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Figure adapted from Cord et al. 2016</a:t>
            </a:r>
          </a:p>
        </p:txBody>
      </p:sp>
    </p:spTree>
    <p:extLst>
      <p:ext uri="{BB962C8B-B14F-4D97-AF65-F5344CB8AC3E}">
        <p14:creationId xmlns:p14="http://schemas.microsoft.com/office/powerpoint/2010/main" val="27390548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DD7DC-A635-43DD-B0DB-BEC89A994920}"/>
              </a:ext>
            </a:extLst>
          </p:cNvPr>
          <p:cNvSpPr>
            <a:spLocks noGrp="1"/>
          </p:cNvSpPr>
          <p:nvPr>
            <p:ph type="title"/>
          </p:nvPr>
        </p:nvSpPr>
        <p:spPr>
          <a:xfrm>
            <a:off x="0" y="0"/>
            <a:ext cx="7909561" cy="581597"/>
          </a:xfrm>
        </p:spPr>
        <p:txBody>
          <a:bodyPr/>
          <a:lstStyle/>
          <a:p>
            <a:r>
              <a:rPr lang="en-US" dirty="0"/>
              <a:t>EO Tropical Cyclone CNN</a:t>
            </a:r>
          </a:p>
        </p:txBody>
      </p:sp>
      <p:sp>
        <p:nvSpPr>
          <p:cNvPr id="3" name="Text Placeholder 2">
            <a:extLst>
              <a:ext uri="{FF2B5EF4-FFF2-40B4-BE49-F238E27FC236}">
                <a16:creationId xmlns:a16="http://schemas.microsoft.com/office/drawing/2014/main" id="{2F911EA5-049F-40D7-BF24-CFCFC4F14A16}"/>
              </a:ext>
            </a:extLst>
          </p:cNvPr>
          <p:cNvSpPr>
            <a:spLocks noGrp="1"/>
          </p:cNvSpPr>
          <p:nvPr>
            <p:ph type="body" sz="quarter" idx="16"/>
          </p:nvPr>
        </p:nvSpPr>
        <p:spPr>
          <a:xfrm>
            <a:off x="0" y="581597"/>
            <a:ext cx="5205953" cy="3845244"/>
          </a:xfrm>
        </p:spPr>
        <p:txBody>
          <a:bodyPr/>
          <a:lstStyle/>
          <a:p>
            <a:r>
              <a:rPr lang="en-US" sz="1600" dirty="0"/>
              <a:t>Model Architecture</a:t>
            </a:r>
          </a:p>
          <a:p>
            <a:pPr lvl="1"/>
            <a:r>
              <a:rPr lang="en-US" sz="1600" dirty="0"/>
              <a:t>4 convolutional layers</a:t>
            </a:r>
          </a:p>
          <a:p>
            <a:pPr lvl="1"/>
            <a:r>
              <a:rPr lang="en-US" sz="1600" dirty="0"/>
              <a:t>1 dense layer mapped to TC classifications</a:t>
            </a:r>
          </a:p>
          <a:p>
            <a:pPr lvl="1"/>
            <a:r>
              <a:rPr lang="en-US" sz="1600" dirty="0"/>
              <a:t>52M trainable parameters</a:t>
            </a:r>
          </a:p>
          <a:p>
            <a:pPr lvl="1"/>
            <a:r>
              <a:rPr lang="en-US" sz="1600" dirty="0"/>
              <a:t>Regularized via dropout and data augmentation</a:t>
            </a:r>
          </a:p>
          <a:p>
            <a:pPr lvl="2"/>
            <a:r>
              <a:rPr lang="en-US" sz="1600" dirty="0"/>
              <a:t>Prevents overfitting to training data</a:t>
            </a:r>
          </a:p>
          <a:p>
            <a:pPr lvl="1"/>
            <a:r>
              <a:rPr lang="en-US" sz="1600" dirty="0"/>
              <a:t>Test accuracy: ~90%</a:t>
            </a:r>
          </a:p>
          <a:p>
            <a:pPr lvl="1"/>
            <a:r>
              <a:rPr lang="en-US" sz="1600" dirty="0"/>
              <a:t>Weights saved at epoch 40</a:t>
            </a:r>
          </a:p>
        </p:txBody>
      </p:sp>
      <p:grpSp>
        <p:nvGrpSpPr>
          <p:cNvPr id="42" name="Group 41">
            <a:extLst>
              <a:ext uri="{FF2B5EF4-FFF2-40B4-BE49-F238E27FC236}">
                <a16:creationId xmlns:a16="http://schemas.microsoft.com/office/drawing/2014/main" id="{DB5A7A5A-9753-41D9-8549-D2636FA584ED}"/>
              </a:ext>
            </a:extLst>
          </p:cNvPr>
          <p:cNvGrpSpPr/>
          <p:nvPr/>
        </p:nvGrpSpPr>
        <p:grpSpPr>
          <a:xfrm>
            <a:off x="4837319" y="581597"/>
            <a:ext cx="3435635" cy="1867318"/>
            <a:chOff x="2562515" y="2273064"/>
            <a:chExt cx="3435635" cy="1867318"/>
          </a:xfrm>
        </p:grpSpPr>
        <p:pic>
          <p:nvPicPr>
            <p:cNvPr id="43" name="Picture 42">
              <a:extLst>
                <a:ext uri="{FF2B5EF4-FFF2-40B4-BE49-F238E27FC236}">
                  <a16:creationId xmlns:a16="http://schemas.microsoft.com/office/drawing/2014/main" id="{0C17B0B5-243C-4CF5-B68B-41444CA1254D}"/>
                </a:ext>
              </a:extLst>
            </p:cNvPr>
            <p:cNvPicPr>
              <a:picLocks noChangeAspect="1"/>
            </p:cNvPicPr>
            <p:nvPr/>
          </p:nvPicPr>
          <p:blipFill>
            <a:blip r:embed="rId3"/>
            <a:stretch>
              <a:fillRect/>
            </a:stretch>
          </p:blipFill>
          <p:spPr>
            <a:xfrm>
              <a:off x="2562515" y="2357302"/>
              <a:ext cx="1783080" cy="1783080"/>
            </a:xfrm>
            <a:prstGeom prst="rect">
              <a:avLst/>
            </a:prstGeom>
            <a:scene3d>
              <a:camera prst="orthographicFront">
                <a:rot lat="19800000" lon="4200000" rev="0"/>
              </a:camera>
              <a:lightRig rig="threePt" dir="t"/>
            </a:scene3d>
          </p:spPr>
        </p:pic>
        <p:grpSp>
          <p:nvGrpSpPr>
            <p:cNvPr id="44" name="Group 43">
              <a:extLst>
                <a:ext uri="{FF2B5EF4-FFF2-40B4-BE49-F238E27FC236}">
                  <a16:creationId xmlns:a16="http://schemas.microsoft.com/office/drawing/2014/main" id="{B8883F47-EE92-42FF-9584-AC08569FF6DD}"/>
                </a:ext>
              </a:extLst>
            </p:cNvPr>
            <p:cNvGrpSpPr/>
            <p:nvPr/>
          </p:nvGrpSpPr>
          <p:grpSpPr>
            <a:xfrm>
              <a:off x="2987040" y="2273064"/>
              <a:ext cx="3011110" cy="1773936"/>
              <a:chOff x="1615440" y="3535217"/>
              <a:chExt cx="3011110" cy="1773936"/>
            </a:xfrm>
          </p:grpSpPr>
          <p:sp>
            <p:nvSpPr>
              <p:cNvPr id="45" name="Rectangle 44">
                <a:extLst>
                  <a:ext uri="{FF2B5EF4-FFF2-40B4-BE49-F238E27FC236}">
                    <a16:creationId xmlns:a16="http://schemas.microsoft.com/office/drawing/2014/main" id="{B1A76421-A2DB-41F6-8B05-3317255726B4}"/>
                  </a:ext>
                </a:extLst>
              </p:cNvPr>
              <p:cNvSpPr/>
              <p:nvPr/>
            </p:nvSpPr>
            <p:spPr>
              <a:xfrm>
                <a:off x="1615440" y="3535217"/>
                <a:ext cx="1773936" cy="1773936"/>
              </a:xfrm>
              <a:prstGeom prst="rect">
                <a:avLst/>
              </a:prstGeom>
              <a:solidFill>
                <a:schemeClr val="bg1"/>
              </a:solidFill>
              <a:ln w="12700">
                <a:solidFill>
                  <a:schemeClr val="tx1"/>
                </a:solidFill>
              </a:ln>
              <a:effectLst/>
              <a:scene3d>
                <a:camera prst="orthographicFront">
                  <a:rot lat="12600000" lon="15000000" rev="0"/>
                </a:camera>
                <a:lightRig rig="threePt" dir="t"/>
              </a:scene3d>
              <a:sp3d extrusionH="44450" contourW="12700">
                <a:bevelT w="0" h="0"/>
                <a:bevelB w="0" h="0"/>
                <a:extrusionClr>
                  <a:schemeClr val="bg1"/>
                </a:extrusionClr>
                <a:contourClr>
                  <a:schemeClr val="tx1"/>
                </a:contourClr>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Arial"/>
                  <a:ea typeface="+mn-ea"/>
                  <a:cs typeface="+mn-cs"/>
                </a:endParaRPr>
              </a:p>
            </p:txBody>
          </p:sp>
          <p:grpSp>
            <p:nvGrpSpPr>
              <p:cNvPr id="46" name="Group 45">
                <a:extLst>
                  <a:ext uri="{FF2B5EF4-FFF2-40B4-BE49-F238E27FC236}">
                    <a16:creationId xmlns:a16="http://schemas.microsoft.com/office/drawing/2014/main" id="{4F103E05-4748-4E0D-B39A-0F53BF1FA998}"/>
                  </a:ext>
                </a:extLst>
              </p:cNvPr>
              <p:cNvGrpSpPr/>
              <p:nvPr/>
            </p:nvGrpSpPr>
            <p:grpSpPr>
              <a:xfrm>
                <a:off x="2177759" y="3958829"/>
                <a:ext cx="990877" cy="895019"/>
                <a:chOff x="2864901" y="3559232"/>
                <a:chExt cx="990877" cy="895019"/>
              </a:xfrm>
            </p:grpSpPr>
            <p:sp>
              <p:nvSpPr>
                <p:cNvPr id="55" name="Rectangle 54">
                  <a:extLst>
                    <a:ext uri="{FF2B5EF4-FFF2-40B4-BE49-F238E27FC236}">
                      <a16:creationId xmlns:a16="http://schemas.microsoft.com/office/drawing/2014/main" id="{0914D592-099D-4B97-B2D6-03B7AEA4D5B2}"/>
                    </a:ext>
                  </a:extLst>
                </p:cNvPr>
                <p:cNvSpPr/>
                <p:nvPr/>
              </p:nvSpPr>
              <p:spPr>
                <a:xfrm>
                  <a:off x="2864901" y="3559232"/>
                  <a:ext cx="886968" cy="886968"/>
                </a:xfrm>
                <a:prstGeom prst="rect">
                  <a:avLst/>
                </a:prstGeom>
                <a:solidFill>
                  <a:schemeClr val="bg1"/>
                </a:solidFill>
                <a:ln w="12700">
                  <a:solidFill>
                    <a:schemeClr val="tx1"/>
                  </a:solidFill>
                </a:ln>
                <a:effectLst/>
                <a:scene3d>
                  <a:camera prst="orthographicFront">
                    <a:rot lat="12600000" lon="15000000" rev="0"/>
                  </a:camera>
                  <a:lightRig rig="threePt" dir="t"/>
                </a:scene3d>
                <a:sp3d extrusionH="44450" contourW="12700">
                  <a:bevelT w="0" h="0"/>
                  <a:bevelB w="0" h="0"/>
                  <a:extrusionClr>
                    <a:schemeClr val="bg1"/>
                  </a:extrusionClr>
                  <a:contourClr>
                    <a:schemeClr val="tx1"/>
                  </a:contourClr>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15EB3670-7573-4D0F-BD04-2EADA035D0AD}"/>
                    </a:ext>
                  </a:extLst>
                </p:cNvPr>
                <p:cNvSpPr/>
                <p:nvPr/>
              </p:nvSpPr>
              <p:spPr>
                <a:xfrm>
                  <a:off x="2987098" y="3585571"/>
                  <a:ext cx="868680" cy="868680"/>
                </a:xfrm>
                <a:prstGeom prst="rect">
                  <a:avLst/>
                </a:prstGeom>
                <a:solidFill>
                  <a:schemeClr val="bg1"/>
                </a:solidFill>
                <a:ln w="12700">
                  <a:solidFill>
                    <a:schemeClr val="tx1"/>
                  </a:solidFill>
                </a:ln>
                <a:effectLst/>
                <a:scene3d>
                  <a:camera prst="orthographicFront">
                    <a:rot lat="12600000" lon="15000000" rev="0"/>
                  </a:camera>
                  <a:lightRig rig="threePt" dir="t"/>
                </a:scene3d>
                <a:sp3d extrusionH="88900" contourW="12700">
                  <a:bevelT w="0" h="0"/>
                  <a:bevelB w="0" h="0"/>
                  <a:extrusionClr>
                    <a:schemeClr val="bg1"/>
                  </a:extrusionClr>
                  <a:contourClr>
                    <a:schemeClr val="tx1"/>
                  </a:contourClr>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Arial"/>
                    <a:ea typeface="+mn-ea"/>
                    <a:cs typeface="+mn-cs"/>
                  </a:endParaRPr>
                </a:p>
              </p:txBody>
            </p:sp>
          </p:grpSp>
          <p:grpSp>
            <p:nvGrpSpPr>
              <p:cNvPr id="47" name="Group 46">
                <a:extLst>
                  <a:ext uri="{FF2B5EF4-FFF2-40B4-BE49-F238E27FC236}">
                    <a16:creationId xmlns:a16="http://schemas.microsoft.com/office/drawing/2014/main" id="{3F9AE182-8D0B-4C76-9667-510C877954AA}"/>
                  </a:ext>
                </a:extLst>
              </p:cNvPr>
              <p:cNvGrpSpPr/>
              <p:nvPr/>
            </p:nvGrpSpPr>
            <p:grpSpPr>
              <a:xfrm>
                <a:off x="2626859" y="4152478"/>
                <a:ext cx="637081" cy="473746"/>
                <a:chOff x="3234349" y="4692999"/>
                <a:chExt cx="637081" cy="473746"/>
              </a:xfrm>
            </p:grpSpPr>
            <p:sp>
              <p:nvSpPr>
                <p:cNvPr id="53" name="Rectangle 52">
                  <a:extLst>
                    <a:ext uri="{FF2B5EF4-FFF2-40B4-BE49-F238E27FC236}">
                      <a16:creationId xmlns:a16="http://schemas.microsoft.com/office/drawing/2014/main" id="{F5ED7A88-C5D8-464F-AB7D-28D6CA1AEA7C}"/>
                    </a:ext>
                  </a:extLst>
                </p:cNvPr>
                <p:cNvSpPr/>
                <p:nvPr/>
              </p:nvSpPr>
              <p:spPr>
                <a:xfrm>
                  <a:off x="3234349" y="4692999"/>
                  <a:ext cx="438912" cy="438912"/>
                </a:xfrm>
                <a:prstGeom prst="rect">
                  <a:avLst/>
                </a:prstGeom>
                <a:solidFill>
                  <a:schemeClr val="bg1"/>
                </a:solidFill>
                <a:ln w="12700">
                  <a:solidFill>
                    <a:schemeClr val="tx1"/>
                  </a:solidFill>
                </a:ln>
                <a:effectLst/>
                <a:scene3d>
                  <a:camera prst="orthographicFront">
                    <a:rot lat="12600000" lon="15000000" rev="0"/>
                  </a:camera>
                  <a:lightRig rig="threePt" dir="t"/>
                </a:scene3d>
                <a:sp3d extrusionH="88900" contourW="12700">
                  <a:bevelT w="0" h="0"/>
                  <a:bevelB w="0" h="0"/>
                  <a:extrusionClr>
                    <a:schemeClr val="bg1"/>
                  </a:extrusionClr>
                  <a:contourClr>
                    <a:schemeClr val="tx1"/>
                  </a:contourClr>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1BCB33A8-7617-4AC2-BC4B-86983E1EF128}"/>
                    </a:ext>
                  </a:extLst>
                </p:cNvPr>
                <p:cNvSpPr/>
                <p:nvPr/>
              </p:nvSpPr>
              <p:spPr>
                <a:xfrm>
                  <a:off x="3450806" y="4746121"/>
                  <a:ext cx="420624" cy="420624"/>
                </a:xfrm>
                <a:prstGeom prst="rect">
                  <a:avLst/>
                </a:prstGeom>
                <a:solidFill>
                  <a:schemeClr val="bg1"/>
                </a:solidFill>
                <a:ln w="12700">
                  <a:solidFill>
                    <a:schemeClr val="tx1"/>
                  </a:solidFill>
                </a:ln>
                <a:effectLst/>
                <a:scene3d>
                  <a:camera prst="orthographicFront">
                    <a:rot lat="12600000" lon="15000000" rev="0"/>
                  </a:camera>
                  <a:lightRig rig="threePt" dir="t"/>
                </a:scene3d>
                <a:sp3d extrusionH="177800" contourW="12700">
                  <a:bevelT w="0" h="0"/>
                  <a:bevelB w="0" h="0"/>
                  <a:extrusionClr>
                    <a:schemeClr val="bg1"/>
                  </a:extrusionClr>
                  <a:contourClr>
                    <a:schemeClr val="tx1"/>
                  </a:contourClr>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Arial"/>
                    <a:ea typeface="+mn-ea"/>
                    <a:cs typeface="+mn-cs"/>
                  </a:endParaRPr>
                </a:p>
              </p:txBody>
            </p:sp>
          </p:grpSp>
          <p:grpSp>
            <p:nvGrpSpPr>
              <p:cNvPr id="48" name="Group 47">
                <a:extLst>
                  <a:ext uri="{FF2B5EF4-FFF2-40B4-BE49-F238E27FC236}">
                    <a16:creationId xmlns:a16="http://schemas.microsoft.com/office/drawing/2014/main" id="{01A05B74-8CD0-443E-A8CE-F0C7F2F30FE3}"/>
                  </a:ext>
                </a:extLst>
              </p:cNvPr>
              <p:cNvGrpSpPr/>
              <p:nvPr/>
            </p:nvGrpSpPr>
            <p:grpSpPr>
              <a:xfrm>
                <a:off x="3127689" y="4307470"/>
                <a:ext cx="598694" cy="289170"/>
                <a:chOff x="3992806" y="4166309"/>
                <a:chExt cx="598694" cy="289170"/>
              </a:xfrm>
            </p:grpSpPr>
            <p:sp>
              <p:nvSpPr>
                <p:cNvPr id="51" name="Rectangle 50">
                  <a:extLst>
                    <a:ext uri="{FF2B5EF4-FFF2-40B4-BE49-F238E27FC236}">
                      <a16:creationId xmlns:a16="http://schemas.microsoft.com/office/drawing/2014/main" id="{68054386-DAF5-4B5E-82BD-1D7DCC4ECF2B}"/>
                    </a:ext>
                  </a:extLst>
                </p:cNvPr>
                <p:cNvSpPr/>
                <p:nvPr/>
              </p:nvSpPr>
              <p:spPr>
                <a:xfrm>
                  <a:off x="3992806" y="4166309"/>
                  <a:ext cx="228600" cy="228600"/>
                </a:xfrm>
                <a:prstGeom prst="rect">
                  <a:avLst/>
                </a:prstGeom>
                <a:solidFill>
                  <a:schemeClr val="bg1"/>
                </a:solidFill>
                <a:ln w="12700">
                  <a:solidFill>
                    <a:schemeClr val="tx1"/>
                  </a:solidFill>
                </a:ln>
                <a:effectLst/>
                <a:scene3d>
                  <a:camera prst="orthographicFront">
                    <a:rot lat="12600000" lon="15000000" rev="0"/>
                  </a:camera>
                  <a:lightRig rig="threePt" dir="t"/>
                </a:scene3d>
                <a:sp3d extrusionH="177800" contourW="12700">
                  <a:bevelT w="0" h="0"/>
                  <a:bevelB w="0" h="0"/>
                  <a:extrusionClr>
                    <a:schemeClr val="bg1"/>
                  </a:extrusionClr>
                  <a:contourClr>
                    <a:schemeClr val="tx1"/>
                  </a:contourClr>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60787DD8-95AC-455C-AAAB-56CC2EBA468A}"/>
                    </a:ext>
                  </a:extLst>
                </p:cNvPr>
                <p:cNvSpPr/>
                <p:nvPr/>
              </p:nvSpPr>
              <p:spPr>
                <a:xfrm>
                  <a:off x="4372044" y="4236023"/>
                  <a:ext cx="219456" cy="219456"/>
                </a:xfrm>
                <a:prstGeom prst="rect">
                  <a:avLst/>
                </a:prstGeom>
                <a:solidFill>
                  <a:schemeClr val="bg1"/>
                </a:solidFill>
                <a:ln w="12700">
                  <a:solidFill>
                    <a:schemeClr val="tx1"/>
                  </a:solidFill>
                </a:ln>
                <a:effectLst/>
                <a:scene3d>
                  <a:camera prst="orthographicFront">
                    <a:rot lat="12600000" lon="15000000" rev="0"/>
                  </a:camera>
                  <a:lightRig rig="threePt" dir="t"/>
                </a:scene3d>
                <a:sp3d extrusionH="355600" contourW="12700">
                  <a:bevelT w="0" h="0"/>
                  <a:bevelB w="0" h="0"/>
                  <a:extrusionClr>
                    <a:schemeClr val="bg1"/>
                  </a:extrusionClr>
                  <a:contourClr>
                    <a:schemeClr val="tx1"/>
                  </a:contourClr>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Arial"/>
                    <a:ea typeface="+mn-ea"/>
                    <a:cs typeface="+mn-cs"/>
                  </a:endParaRPr>
                </a:p>
              </p:txBody>
            </p:sp>
          </p:grpSp>
          <p:sp>
            <p:nvSpPr>
              <p:cNvPr id="49" name="Rectangle 48">
                <a:extLst>
                  <a:ext uri="{FF2B5EF4-FFF2-40B4-BE49-F238E27FC236}">
                    <a16:creationId xmlns:a16="http://schemas.microsoft.com/office/drawing/2014/main" id="{35CD9E79-366D-4A1B-9C5A-1EBE91EE1EA0}"/>
                  </a:ext>
                </a:extLst>
              </p:cNvPr>
              <p:cNvSpPr/>
              <p:nvPr/>
            </p:nvSpPr>
            <p:spPr>
              <a:xfrm>
                <a:off x="3918444" y="4485087"/>
                <a:ext cx="109728" cy="109728"/>
              </a:xfrm>
              <a:prstGeom prst="rect">
                <a:avLst/>
              </a:prstGeom>
              <a:solidFill>
                <a:schemeClr val="bg1"/>
              </a:solidFill>
              <a:ln w="12700">
                <a:solidFill>
                  <a:schemeClr val="tx1"/>
                </a:solidFill>
              </a:ln>
              <a:effectLst/>
              <a:scene3d>
                <a:camera prst="orthographicFront">
                  <a:rot lat="12600000" lon="15000000" rev="0"/>
                </a:camera>
                <a:lightRig rig="threePt" dir="t"/>
              </a:scene3d>
              <a:sp3d extrusionH="355600" contourW="12700">
                <a:bevelT w="0" h="0"/>
                <a:bevelB w="0" h="0"/>
                <a:extrusionClr>
                  <a:schemeClr val="bg1"/>
                </a:extrusionClr>
                <a:contourClr>
                  <a:schemeClr val="tx1"/>
                </a:contourClr>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086BA5AB-5228-4C94-842F-F322C9540B0E}"/>
                  </a:ext>
                </a:extLst>
              </p:cNvPr>
              <p:cNvSpPr/>
              <p:nvPr/>
            </p:nvSpPr>
            <p:spPr>
              <a:xfrm>
                <a:off x="4580830" y="4623201"/>
                <a:ext cx="45720" cy="45720"/>
              </a:xfrm>
              <a:prstGeom prst="rect">
                <a:avLst/>
              </a:prstGeom>
              <a:solidFill>
                <a:schemeClr val="bg1"/>
              </a:solidFill>
              <a:ln w="12700">
                <a:solidFill>
                  <a:schemeClr val="tx1"/>
                </a:solidFill>
              </a:ln>
              <a:effectLst/>
              <a:scene3d>
                <a:camera prst="orthographicFront">
                  <a:rot lat="12600000" lon="15000000" rev="0"/>
                </a:camera>
                <a:lightRig rig="threePt" dir="t"/>
              </a:scene3d>
              <a:sp3d extrusionH="628650" contourW="12700">
                <a:bevelT w="0" h="0"/>
                <a:bevelB w="0" h="0"/>
                <a:extrusionClr>
                  <a:schemeClr val="bg1"/>
                </a:extrusionClr>
                <a:contourClr>
                  <a:schemeClr val="tx1"/>
                </a:contourClr>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Arial"/>
                  <a:ea typeface="+mn-ea"/>
                  <a:cs typeface="+mn-cs"/>
                </a:endParaRPr>
              </a:p>
            </p:txBody>
          </p:sp>
        </p:grpSp>
      </p:grpSp>
      <p:pic>
        <p:nvPicPr>
          <p:cNvPr id="5" name="Picture 4">
            <a:extLst>
              <a:ext uri="{FF2B5EF4-FFF2-40B4-BE49-F238E27FC236}">
                <a16:creationId xmlns:a16="http://schemas.microsoft.com/office/drawing/2014/main" id="{5C602CE7-0FF3-497F-98B1-60679CEEF3B6}"/>
              </a:ext>
            </a:extLst>
          </p:cNvPr>
          <p:cNvPicPr>
            <a:picLocks noChangeAspect="1"/>
          </p:cNvPicPr>
          <p:nvPr/>
        </p:nvPicPr>
        <p:blipFill>
          <a:blip r:embed="rId4"/>
          <a:stretch>
            <a:fillRect/>
          </a:stretch>
        </p:blipFill>
        <p:spPr>
          <a:xfrm>
            <a:off x="542256" y="3225180"/>
            <a:ext cx="4267200" cy="3200400"/>
          </a:xfrm>
          <a:prstGeom prst="rect">
            <a:avLst/>
          </a:prstGeom>
        </p:spPr>
      </p:pic>
      <p:pic>
        <p:nvPicPr>
          <p:cNvPr id="57" name="Picture 56">
            <a:extLst>
              <a:ext uri="{FF2B5EF4-FFF2-40B4-BE49-F238E27FC236}">
                <a16:creationId xmlns:a16="http://schemas.microsoft.com/office/drawing/2014/main" id="{254E3ECB-0998-42F4-AB61-E143FF9507E5}"/>
              </a:ext>
            </a:extLst>
          </p:cNvPr>
          <p:cNvPicPr>
            <a:picLocks noChangeAspect="1"/>
          </p:cNvPicPr>
          <p:nvPr/>
        </p:nvPicPr>
        <p:blipFill>
          <a:blip r:embed="rId5"/>
          <a:stretch>
            <a:fillRect/>
          </a:stretch>
        </p:blipFill>
        <p:spPr>
          <a:xfrm>
            <a:off x="4455330" y="3221168"/>
            <a:ext cx="4267200" cy="3200400"/>
          </a:xfrm>
          <a:prstGeom prst="rect">
            <a:avLst/>
          </a:prstGeom>
        </p:spPr>
      </p:pic>
    </p:spTree>
    <p:extLst>
      <p:ext uri="{BB962C8B-B14F-4D97-AF65-F5344CB8AC3E}">
        <p14:creationId xmlns:p14="http://schemas.microsoft.com/office/powerpoint/2010/main" val="8389039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DD7DC-A635-43DD-B0DB-BEC89A994920}"/>
              </a:ext>
            </a:extLst>
          </p:cNvPr>
          <p:cNvSpPr>
            <a:spLocks noGrp="1"/>
          </p:cNvSpPr>
          <p:nvPr>
            <p:ph type="title"/>
          </p:nvPr>
        </p:nvSpPr>
        <p:spPr>
          <a:xfrm>
            <a:off x="0" y="0"/>
            <a:ext cx="7909561" cy="581597"/>
          </a:xfrm>
        </p:spPr>
        <p:txBody>
          <a:bodyPr/>
          <a:lstStyle/>
          <a:p>
            <a:r>
              <a:rPr lang="en-US" dirty="0"/>
              <a:t>EO Tropical Cyclone CNN</a:t>
            </a:r>
          </a:p>
        </p:txBody>
      </p:sp>
      <p:sp>
        <p:nvSpPr>
          <p:cNvPr id="42" name="Rectangle 41">
            <a:extLst>
              <a:ext uri="{FF2B5EF4-FFF2-40B4-BE49-F238E27FC236}">
                <a16:creationId xmlns:a16="http://schemas.microsoft.com/office/drawing/2014/main" id="{529C65B8-5853-4EF1-BA91-902E05D6C465}"/>
              </a:ext>
            </a:extLst>
          </p:cNvPr>
          <p:cNvSpPr/>
          <p:nvPr/>
        </p:nvSpPr>
        <p:spPr>
          <a:xfrm>
            <a:off x="0" y="682528"/>
            <a:ext cx="8936364" cy="5170646"/>
          </a:xfrm>
          <a:prstGeom prst="rect">
            <a:avLst/>
          </a:prstGeom>
        </p:spPr>
        <p:txBody>
          <a:bodyPr wrap="square">
            <a:spAutoFit/>
          </a:bodyPr>
          <a:lstStyle/>
          <a:p>
            <a:r>
              <a:rPr lang="en-US" sz="1100" dirty="0"/>
              <a:t>Layer (type)                 Output Shape              Param #   </a:t>
            </a:r>
          </a:p>
          <a:p>
            <a:r>
              <a:rPr lang="en-US" sz="1100" dirty="0"/>
              <a:t>=================================================================</a:t>
            </a:r>
          </a:p>
          <a:p>
            <a:r>
              <a:rPr lang="en-US" sz="1100" dirty="0"/>
              <a:t>conv2d_1 (Conv2D)            (None, 198, 198, 32)      896       </a:t>
            </a:r>
          </a:p>
          <a:p>
            <a:r>
              <a:rPr lang="en-US" sz="1100" dirty="0"/>
              <a:t>_________________________________________________________________</a:t>
            </a:r>
          </a:p>
          <a:p>
            <a:r>
              <a:rPr lang="en-US" sz="1100" dirty="0"/>
              <a:t>max_pooling2d_1 (MaxPooling2 (None, 99, 99, 32)        0         </a:t>
            </a:r>
          </a:p>
          <a:p>
            <a:r>
              <a:rPr lang="en-US" sz="1100" dirty="0"/>
              <a:t>_________________________________________________________________</a:t>
            </a:r>
          </a:p>
          <a:p>
            <a:r>
              <a:rPr lang="en-US" sz="1100" dirty="0"/>
              <a:t>conv2d_2 (Conv2D)            (None, 97, 97, 64)        18496     </a:t>
            </a:r>
          </a:p>
          <a:p>
            <a:r>
              <a:rPr lang="en-US" sz="1100" dirty="0"/>
              <a:t>_________________________________________________________________</a:t>
            </a:r>
          </a:p>
          <a:p>
            <a:r>
              <a:rPr lang="en-US" sz="1100" dirty="0"/>
              <a:t>max_pooling2d_2 (MaxPooling2 (None, 48, 48, 64)        0         </a:t>
            </a:r>
          </a:p>
          <a:p>
            <a:r>
              <a:rPr lang="en-US" sz="1100" dirty="0"/>
              <a:t>_________________________________________________________________</a:t>
            </a:r>
          </a:p>
          <a:p>
            <a:r>
              <a:rPr lang="en-US" sz="1100" dirty="0"/>
              <a:t>conv2d_3 (Conv2D)            (None, 46, 46, 128)       73856     </a:t>
            </a:r>
          </a:p>
          <a:p>
            <a:r>
              <a:rPr lang="en-US" sz="1100" dirty="0"/>
              <a:t>_________________________________________________________________</a:t>
            </a:r>
          </a:p>
          <a:p>
            <a:r>
              <a:rPr lang="en-US" sz="1100" dirty="0"/>
              <a:t>max_pooling2d_3 (MaxPooling2 (None, 23, 23, 128)       0         </a:t>
            </a:r>
          </a:p>
          <a:p>
            <a:r>
              <a:rPr lang="en-US" sz="1100" dirty="0"/>
              <a:t>_________________________________________________________________</a:t>
            </a:r>
          </a:p>
          <a:p>
            <a:r>
              <a:rPr lang="en-US" sz="1100" dirty="0"/>
              <a:t>conv2d_4 (Conv2D)            (None, 21, 21, 256)       295168    </a:t>
            </a:r>
          </a:p>
          <a:p>
            <a:r>
              <a:rPr lang="en-US" sz="1100" dirty="0"/>
              <a:t>_________________________________________________________________</a:t>
            </a:r>
          </a:p>
          <a:p>
            <a:r>
              <a:rPr lang="en-US" sz="1100" dirty="0"/>
              <a:t>max_pooling2d_4 (MaxPooling2 (None, 10, 10, 256)       0         </a:t>
            </a:r>
          </a:p>
          <a:p>
            <a:r>
              <a:rPr lang="en-US" sz="1100" dirty="0"/>
              <a:t>_________________________________________________________________</a:t>
            </a:r>
          </a:p>
          <a:p>
            <a:r>
              <a:rPr lang="en-US" sz="1100" dirty="0"/>
              <a:t>flatten_1 (Flatten)          (None, 25600)             0         </a:t>
            </a:r>
          </a:p>
          <a:p>
            <a:r>
              <a:rPr lang="en-US" sz="1100" dirty="0"/>
              <a:t>_________________________________________________________________</a:t>
            </a:r>
          </a:p>
          <a:p>
            <a:r>
              <a:rPr lang="en-US" sz="1100" dirty="0"/>
              <a:t>dropout_1 (Dropout)          (None, 25600)             0         </a:t>
            </a:r>
          </a:p>
          <a:p>
            <a:r>
              <a:rPr lang="en-US" sz="1100" dirty="0"/>
              <a:t>_________________________________________________________________</a:t>
            </a:r>
          </a:p>
          <a:p>
            <a:r>
              <a:rPr lang="en-US" sz="1100" dirty="0"/>
              <a:t>dense_1 (Dense)              (None, 2048)              52430848  </a:t>
            </a:r>
          </a:p>
          <a:p>
            <a:r>
              <a:rPr lang="en-US" sz="1100" dirty="0"/>
              <a:t>_________________________________________________________________</a:t>
            </a:r>
          </a:p>
          <a:p>
            <a:r>
              <a:rPr lang="en-US" sz="1100" dirty="0"/>
              <a:t>dense_2 (Dense)              (None, 8)                 16392     </a:t>
            </a:r>
          </a:p>
          <a:p>
            <a:r>
              <a:rPr lang="en-US" sz="1100" dirty="0"/>
              <a:t>=================================================================</a:t>
            </a:r>
          </a:p>
          <a:p>
            <a:r>
              <a:rPr lang="en-US" sz="1100" dirty="0"/>
              <a:t>Total </a:t>
            </a:r>
            <a:r>
              <a:rPr lang="en-US" sz="1100" dirty="0" err="1"/>
              <a:t>params</a:t>
            </a:r>
            <a:r>
              <a:rPr lang="en-US" sz="1100" dirty="0"/>
              <a:t>: 52,835,656</a:t>
            </a:r>
          </a:p>
          <a:p>
            <a:r>
              <a:rPr lang="en-US" sz="1100" dirty="0"/>
              <a:t>Trainable </a:t>
            </a:r>
            <a:r>
              <a:rPr lang="en-US" sz="1100" dirty="0" err="1"/>
              <a:t>params</a:t>
            </a:r>
            <a:r>
              <a:rPr lang="en-US" sz="1100" dirty="0"/>
              <a:t>: 52,835,656</a:t>
            </a:r>
          </a:p>
          <a:p>
            <a:r>
              <a:rPr lang="en-US" sz="1100" dirty="0"/>
              <a:t>Non-trainable </a:t>
            </a:r>
            <a:r>
              <a:rPr lang="en-US" sz="1100" dirty="0" err="1"/>
              <a:t>params</a:t>
            </a:r>
            <a:r>
              <a:rPr lang="en-US" sz="1100" dirty="0"/>
              <a:t>: 0</a:t>
            </a:r>
          </a:p>
          <a:p>
            <a:r>
              <a:rPr lang="en-US" sz="1100" dirty="0"/>
              <a:t>_________________________________________________________________</a:t>
            </a:r>
          </a:p>
        </p:txBody>
      </p:sp>
    </p:spTree>
    <p:extLst>
      <p:ext uri="{BB962C8B-B14F-4D97-AF65-F5344CB8AC3E}">
        <p14:creationId xmlns:p14="http://schemas.microsoft.com/office/powerpoint/2010/main" val="29375273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4BD0D-0A22-42ED-BADD-B91356264B00}"/>
              </a:ext>
            </a:extLst>
          </p:cNvPr>
          <p:cNvSpPr>
            <a:spLocks noGrp="1"/>
          </p:cNvSpPr>
          <p:nvPr>
            <p:ph type="title"/>
          </p:nvPr>
        </p:nvSpPr>
        <p:spPr>
          <a:xfrm>
            <a:off x="0" y="0"/>
            <a:ext cx="7909561" cy="581597"/>
          </a:xfrm>
        </p:spPr>
        <p:txBody>
          <a:bodyPr/>
          <a:lstStyle/>
          <a:p>
            <a:r>
              <a:rPr lang="en-US" dirty="0"/>
              <a:t>Overview</a:t>
            </a:r>
            <a:br>
              <a:rPr lang="en-US" dirty="0"/>
            </a:br>
            <a:r>
              <a:rPr lang="en-US" dirty="0"/>
              <a:t/>
            </a:r>
            <a:br>
              <a:rPr lang="en-US" dirty="0"/>
            </a:br>
            <a:endParaRPr lang="en-US" dirty="0"/>
          </a:p>
        </p:txBody>
      </p:sp>
      <p:sp>
        <p:nvSpPr>
          <p:cNvPr id="5" name="Content Placeholder 4">
            <a:extLst>
              <a:ext uri="{FF2B5EF4-FFF2-40B4-BE49-F238E27FC236}">
                <a16:creationId xmlns:a16="http://schemas.microsoft.com/office/drawing/2014/main" id="{ABC2DD5E-8675-4CBA-BA9C-82C68DB28B57}"/>
              </a:ext>
            </a:extLst>
          </p:cNvPr>
          <p:cNvSpPr txBox="1">
            <a:spLocks/>
          </p:cNvSpPr>
          <p:nvPr/>
        </p:nvSpPr>
        <p:spPr>
          <a:xfrm>
            <a:off x="0" y="835234"/>
            <a:ext cx="9144000" cy="5515491"/>
          </a:xfrm>
          <a:prstGeom prst="rect">
            <a:avLst/>
          </a:prstGeom>
        </p:spPr>
        <p:txBody>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buFont typeface="Arial" panose="020B0604020202020204" pitchFamily="34" charset="0"/>
              <a:buChar char="•"/>
              <a:defRPr/>
            </a:pPr>
            <a:r>
              <a:rPr lang="en-US" sz="1700" dirty="0">
                <a:solidFill>
                  <a:srgbClr val="000000"/>
                </a:solidFill>
              </a:rPr>
              <a:t>Operational users require explainable decision processes / knowledge of model vulnerabilities</a:t>
            </a:r>
          </a:p>
          <a:p>
            <a:pPr lvl="1">
              <a:buFont typeface="Arial" panose="020B0604020202020204" pitchFamily="34" charset="0"/>
              <a:buChar char="•"/>
              <a:defRPr/>
            </a:pPr>
            <a:r>
              <a:rPr lang="en-US" sz="1700" i="0" dirty="0">
                <a:solidFill>
                  <a:srgbClr val="000000"/>
                </a:solidFill>
              </a:rPr>
              <a:t>Predictions informing life and death decisions must be traceable</a:t>
            </a:r>
          </a:p>
          <a:p>
            <a:pPr lvl="1">
              <a:buFont typeface="Arial" panose="020B0604020202020204" pitchFamily="34" charset="0"/>
              <a:buChar char="•"/>
              <a:defRPr/>
            </a:pPr>
            <a:r>
              <a:rPr lang="en-US" sz="1700" i="0" dirty="0">
                <a:solidFill>
                  <a:srgbClr val="000000"/>
                </a:solidFill>
              </a:rPr>
              <a:t>Predictions of physical processes should depend on physically relevant features</a:t>
            </a:r>
          </a:p>
          <a:p>
            <a:pPr lvl="1">
              <a:buFont typeface="Arial" panose="020B0604020202020204" pitchFamily="34" charset="0"/>
              <a:buChar char="•"/>
              <a:defRPr/>
            </a:pPr>
            <a:r>
              <a:rPr lang="en-US" sz="1700" i="0" dirty="0">
                <a:solidFill>
                  <a:srgbClr val="000000"/>
                </a:solidFill>
              </a:rPr>
              <a:t>Vulnerabilities may be exploited to alter predictions</a:t>
            </a:r>
          </a:p>
          <a:p>
            <a:pPr marL="457200" lvl="1" indent="0">
              <a:buNone/>
              <a:defRPr/>
            </a:pPr>
            <a:endParaRPr lang="en-US" sz="1700" i="0" dirty="0">
              <a:solidFill>
                <a:srgbClr val="000000"/>
              </a:solidFill>
            </a:endParaRPr>
          </a:p>
          <a:p>
            <a:pPr marL="457200" lvl="1" indent="0">
              <a:buNone/>
              <a:defRPr/>
            </a:pPr>
            <a:endParaRPr lang="en-US" sz="1700" i="0" dirty="0">
              <a:solidFill>
                <a:srgbClr val="000000"/>
              </a:solidFill>
            </a:endParaRPr>
          </a:p>
          <a:p>
            <a:pPr lvl="0">
              <a:buFont typeface="Arial" panose="020B0604020202020204" pitchFamily="34" charset="0"/>
              <a:buChar char="•"/>
              <a:defRPr/>
            </a:pPr>
            <a:r>
              <a:rPr lang="en-US" sz="1700" dirty="0">
                <a:solidFill>
                  <a:srgbClr val="000000"/>
                </a:solidFill>
              </a:rPr>
              <a:t>Explainable AI techniques capable of conveying DL model behavior/vulnerabilities</a:t>
            </a:r>
          </a:p>
          <a:p>
            <a:pPr lvl="1">
              <a:buFont typeface="Arial" panose="020B0604020202020204" pitchFamily="34" charset="0"/>
              <a:buChar char="•"/>
              <a:defRPr/>
            </a:pPr>
            <a:r>
              <a:rPr lang="en-US" sz="1700" i="0" dirty="0">
                <a:solidFill>
                  <a:srgbClr val="000000"/>
                </a:solidFill>
              </a:rPr>
              <a:t>Analysis rooted in the visual information distillation process </a:t>
            </a:r>
          </a:p>
          <a:p>
            <a:pPr lvl="1">
              <a:buFont typeface="Arial" panose="020B0604020202020204" pitchFamily="34" charset="0"/>
              <a:buChar char="•"/>
              <a:defRPr/>
            </a:pPr>
            <a:r>
              <a:rPr lang="en-US" sz="1700" i="0" dirty="0">
                <a:solidFill>
                  <a:srgbClr val="000000"/>
                </a:solidFill>
              </a:rPr>
              <a:t>Demonstrate physical features/concepts that the model relates to its predictions</a:t>
            </a:r>
          </a:p>
          <a:p>
            <a:pPr lvl="1">
              <a:buFont typeface="Arial" panose="020B0604020202020204" pitchFamily="34" charset="0"/>
              <a:buChar char="•"/>
              <a:defRPr/>
            </a:pPr>
            <a:r>
              <a:rPr lang="en-US" sz="1700" i="0" dirty="0">
                <a:solidFill>
                  <a:srgbClr val="000000"/>
                </a:solidFill>
              </a:rPr>
              <a:t>Provide understanding of a vulnerability to adversarial inputs</a:t>
            </a:r>
          </a:p>
          <a:p>
            <a:pPr marL="1143000" marR="0" lvl="2"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4" name="Text Placeholder 3">
            <a:extLst>
              <a:ext uri="{FF2B5EF4-FFF2-40B4-BE49-F238E27FC236}">
                <a16:creationId xmlns:a16="http://schemas.microsoft.com/office/drawing/2014/main" id="{CB5F2503-A5EE-407B-9DB6-C4B9A61EA4C1}"/>
              </a:ext>
            </a:extLst>
          </p:cNvPr>
          <p:cNvSpPr txBox="1">
            <a:spLocks/>
          </p:cNvSpPr>
          <p:nvPr/>
        </p:nvSpPr>
        <p:spPr>
          <a:xfrm>
            <a:off x="237118" y="6126479"/>
            <a:ext cx="8476059" cy="611600"/>
          </a:xfrm>
          <a:prstGeom prst="rect">
            <a:avLst/>
          </a:prstGeom>
        </p:spPr>
        <p:txBody>
          <a:bodyPr/>
          <a:lstStyle>
            <a:lvl1pPr marL="0" indent="0" algn="l" defTabSz="457200" rtl="0" eaLnBrk="1" latinLnBrk="0" hangingPunct="1">
              <a:spcBef>
                <a:spcPct val="20000"/>
              </a:spcBef>
              <a:buFontTx/>
              <a:buNone/>
              <a:defRPr sz="1600" b="1" i="1" kern="1200" baseline="0">
                <a:solidFill>
                  <a:schemeClr val="bg2"/>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600" b="1" i="1" u="none" strike="noStrike" kern="1200" cap="none" spc="0" normalizeH="0" baseline="0" noProof="0" dirty="0">
                <a:ln>
                  <a:noFill/>
                </a:ln>
                <a:solidFill>
                  <a:srgbClr val="2E008B"/>
                </a:solidFill>
                <a:effectLst/>
                <a:uLnTx/>
                <a:uFillTx/>
                <a:latin typeface="Arial"/>
                <a:ea typeface="+mn-ea"/>
                <a:cs typeface="Arial"/>
              </a:rPr>
              <a:t>All topics presented represent areas of open research in the community.  </a:t>
            </a:r>
          </a:p>
        </p:txBody>
      </p:sp>
    </p:spTree>
    <p:extLst>
      <p:ext uri="{BB962C8B-B14F-4D97-AF65-F5344CB8AC3E}">
        <p14:creationId xmlns:p14="http://schemas.microsoft.com/office/powerpoint/2010/main" val="18305827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DD7DC-A635-43DD-B0DB-BEC89A994920}"/>
              </a:ext>
            </a:extLst>
          </p:cNvPr>
          <p:cNvSpPr>
            <a:spLocks noGrp="1"/>
          </p:cNvSpPr>
          <p:nvPr>
            <p:ph type="title"/>
          </p:nvPr>
        </p:nvSpPr>
        <p:spPr>
          <a:xfrm>
            <a:off x="-1" y="0"/>
            <a:ext cx="7909561" cy="581597"/>
          </a:xfrm>
        </p:spPr>
        <p:txBody>
          <a:bodyPr/>
          <a:lstStyle/>
          <a:p>
            <a:r>
              <a:rPr lang="en-US" sz="1800" dirty="0"/>
              <a:t>Tropical Cyclone (TC) Classification CNN</a:t>
            </a:r>
          </a:p>
        </p:txBody>
      </p:sp>
      <p:sp>
        <p:nvSpPr>
          <p:cNvPr id="3" name="Text Placeholder 2">
            <a:extLst>
              <a:ext uri="{FF2B5EF4-FFF2-40B4-BE49-F238E27FC236}">
                <a16:creationId xmlns:a16="http://schemas.microsoft.com/office/drawing/2014/main" id="{2F911EA5-049F-40D7-BF24-CFCFC4F14A16}"/>
              </a:ext>
            </a:extLst>
          </p:cNvPr>
          <p:cNvSpPr>
            <a:spLocks noGrp="1"/>
          </p:cNvSpPr>
          <p:nvPr>
            <p:ph type="body" sz="quarter" idx="16"/>
          </p:nvPr>
        </p:nvSpPr>
        <p:spPr>
          <a:xfrm>
            <a:off x="0" y="280340"/>
            <a:ext cx="8710249" cy="4093752"/>
          </a:xfrm>
        </p:spPr>
        <p:txBody>
          <a:bodyPr/>
          <a:lstStyle/>
          <a:p>
            <a:r>
              <a:rPr lang="en-US" sz="1600" dirty="0"/>
              <a:t>Model trained to categorize TCs</a:t>
            </a:r>
          </a:p>
          <a:p>
            <a:pPr lvl="1"/>
            <a:r>
              <a:rPr lang="en-US" sz="1600" i="0" dirty="0"/>
              <a:t>Tropical depression (TD), Tropical Storm (TS), Cat 1 – Cat 5 Hurricanes</a:t>
            </a:r>
          </a:p>
          <a:p>
            <a:pPr lvl="1"/>
            <a:r>
              <a:rPr lang="en-US" sz="1600" i="0" dirty="0"/>
              <a:t>Null class included of randomly pulled regions away from TCs</a:t>
            </a:r>
          </a:p>
          <a:p>
            <a:pPr lvl="1"/>
            <a:endParaRPr lang="en-US" sz="1000" i="0" dirty="0"/>
          </a:p>
          <a:p>
            <a:r>
              <a:rPr lang="en-US" sz="1600" b="1" dirty="0"/>
              <a:t>Model only intended to highlight application of methods </a:t>
            </a:r>
          </a:p>
          <a:p>
            <a:pPr lvl="1"/>
            <a:r>
              <a:rPr lang="en-US" sz="1600" i="0" dirty="0"/>
              <a:t>Methods extensible to numerous environmental problems</a:t>
            </a:r>
            <a:endParaRPr lang="en-US" sz="1600" i="0" dirty="0">
              <a:solidFill>
                <a:srgbClr val="FF0000"/>
              </a:solidFill>
            </a:endParaRPr>
          </a:p>
          <a:p>
            <a:endParaRPr lang="en-US" sz="1000" dirty="0"/>
          </a:p>
          <a:p>
            <a:pPr marL="285750" indent="-285750">
              <a:buFont typeface="Arial" panose="020B0604020202020204" pitchFamily="34" charset="0"/>
              <a:buChar char="•"/>
            </a:pPr>
            <a:r>
              <a:rPr lang="en-US" sz="1600" dirty="0"/>
              <a:t>TC Data:</a:t>
            </a:r>
          </a:p>
          <a:p>
            <a:pPr marL="685800" lvl="1">
              <a:buFont typeface="Arial" panose="020B0604020202020204" pitchFamily="34" charset="0"/>
              <a:buChar char="•"/>
            </a:pPr>
            <a:r>
              <a:rPr lang="en-US" sz="1600" i="0" dirty="0"/>
              <a:t>2017/2018 Atlantic &amp; Eastern Pacific TCs – interpolated to hourly</a:t>
            </a:r>
          </a:p>
          <a:p>
            <a:pPr marL="800100" lvl="1">
              <a:buFont typeface="Arial" panose="020B0604020202020204" pitchFamily="34" charset="0"/>
              <a:buChar char="•"/>
            </a:pPr>
            <a:r>
              <a:rPr lang="en-US" sz="1600" i="0" dirty="0"/>
              <a:t>2017 </a:t>
            </a:r>
            <a:r>
              <a:rPr lang="en-US" sz="1600" i="0" dirty="0">
                <a:sym typeface="Wingdings" panose="05000000000000000000" pitchFamily="2" charset="2"/>
              </a:rPr>
              <a:t>–</a:t>
            </a:r>
            <a:r>
              <a:rPr lang="en-US" sz="1600" i="0" dirty="0"/>
              <a:t> NOAA Best Track Data </a:t>
            </a:r>
          </a:p>
          <a:p>
            <a:pPr marL="800100" lvl="1">
              <a:buFont typeface="Arial" panose="020B0604020202020204" pitchFamily="34" charset="0"/>
              <a:buChar char="•"/>
            </a:pPr>
            <a:r>
              <a:rPr lang="en-US" sz="1600" i="0" dirty="0"/>
              <a:t>2018</a:t>
            </a:r>
            <a:r>
              <a:rPr lang="en-US" sz="1600" i="0" dirty="0">
                <a:sym typeface="Wingdings" panose="05000000000000000000" pitchFamily="2" charset="2"/>
              </a:rPr>
              <a:t> – CIRA RAMMB Archive </a:t>
            </a:r>
            <a:r>
              <a:rPr lang="en-US" sz="1600" i="0" dirty="0"/>
              <a:t> </a:t>
            </a:r>
          </a:p>
          <a:p>
            <a:pPr marL="685800" lvl="1">
              <a:buFont typeface="Arial" panose="020B0604020202020204" pitchFamily="34" charset="0"/>
              <a:buChar char="•"/>
            </a:pPr>
            <a:endParaRPr lang="en-US" sz="1000" i="0" dirty="0">
              <a:sym typeface="Wingdings" panose="05000000000000000000" pitchFamily="2" charset="2"/>
            </a:endParaRPr>
          </a:p>
          <a:p>
            <a:pPr marL="285750">
              <a:buFont typeface="Arial" panose="020B0604020202020204" pitchFamily="34" charset="0"/>
              <a:buChar char="•"/>
            </a:pPr>
            <a:r>
              <a:rPr lang="en-US" sz="1600" dirty="0">
                <a:sym typeface="Wingdings" panose="05000000000000000000" pitchFamily="2" charset="2"/>
              </a:rPr>
              <a:t>CNN Input</a:t>
            </a:r>
          </a:p>
          <a:p>
            <a:pPr marL="685800" lvl="1">
              <a:buFont typeface="Arial" panose="020B0604020202020204" pitchFamily="34" charset="0"/>
              <a:buChar char="•"/>
            </a:pPr>
            <a:r>
              <a:rPr lang="en-US" sz="1600" i="0" dirty="0">
                <a:sym typeface="Wingdings" panose="05000000000000000000" pitchFamily="2" charset="2"/>
              </a:rPr>
              <a:t>GOES-East satellite images - </a:t>
            </a:r>
            <a:r>
              <a:rPr lang="en-US" sz="1600" i="0" dirty="0"/>
              <a:t>11.2 um band </a:t>
            </a:r>
          </a:p>
          <a:p>
            <a:pPr marL="685800" lvl="1">
              <a:buFont typeface="Arial" panose="020B0604020202020204" pitchFamily="34" charset="0"/>
              <a:buChar char="•"/>
            </a:pPr>
            <a:r>
              <a:rPr lang="en-US" sz="1600" i="0" dirty="0"/>
              <a:t>Image chips centered on TC center of circulation</a:t>
            </a:r>
            <a:endParaRPr lang="en-US" sz="1600" i="0" dirty="0">
              <a:sym typeface="Wingdings" panose="05000000000000000000" pitchFamily="2" charset="2"/>
            </a:endParaRPr>
          </a:p>
          <a:p>
            <a:pPr marL="685800" lvl="1">
              <a:buFont typeface="Arial" panose="020B0604020202020204" pitchFamily="34" charset="0"/>
              <a:buChar char="•"/>
            </a:pPr>
            <a:r>
              <a:rPr lang="en-US" sz="1600" i="0" dirty="0">
                <a:sym typeface="Wingdings" panose="05000000000000000000" pitchFamily="2" charset="2"/>
              </a:rPr>
              <a:t>~14000 images from 71 TCs</a:t>
            </a:r>
            <a:endParaRPr lang="en-US" sz="1600" i="0" dirty="0"/>
          </a:p>
          <a:p>
            <a:endParaRPr lang="en-US" sz="1800" dirty="0"/>
          </a:p>
        </p:txBody>
      </p:sp>
      <p:grpSp>
        <p:nvGrpSpPr>
          <p:cNvPr id="33" name="Group 32">
            <a:extLst>
              <a:ext uri="{FF2B5EF4-FFF2-40B4-BE49-F238E27FC236}">
                <a16:creationId xmlns:a16="http://schemas.microsoft.com/office/drawing/2014/main" id="{5A40CDDC-4CDE-4A94-9890-9E80253EEA59}"/>
              </a:ext>
            </a:extLst>
          </p:cNvPr>
          <p:cNvGrpSpPr/>
          <p:nvPr/>
        </p:nvGrpSpPr>
        <p:grpSpPr>
          <a:xfrm>
            <a:off x="504847" y="4990675"/>
            <a:ext cx="8197907" cy="1474456"/>
            <a:chOff x="245601" y="4690872"/>
            <a:chExt cx="8197907" cy="1474456"/>
          </a:xfrm>
        </p:grpSpPr>
        <p:pic>
          <p:nvPicPr>
            <p:cNvPr id="32" name="Picture 31">
              <a:extLst>
                <a:ext uri="{FF2B5EF4-FFF2-40B4-BE49-F238E27FC236}">
                  <a16:creationId xmlns:a16="http://schemas.microsoft.com/office/drawing/2014/main" id="{D20BD16E-64CD-4D33-93E1-9EE9F9AE7F86}"/>
                </a:ext>
              </a:extLst>
            </p:cNvPr>
            <p:cNvPicPr>
              <a:picLocks noChangeAspect="1"/>
            </p:cNvPicPr>
            <p:nvPr/>
          </p:nvPicPr>
          <p:blipFill>
            <a:blip r:embed="rId3"/>
            <a:stretch>
              <a:fillRect/>
            </a:stretch>
          </p:blipFill>
          <p:spPr>
            <a:xfrm>
              <a:off x="7092621" y="4690872"/>
              <a:ext cx="1143000" cy="1143000"/>
            </a:xfrm>
            <a:prstGeom prst="rect">
              <a:avLst/>
            </a:prstGeom>
          </p:spPr>
        </p:pic>
        <p:pic>
          <p:nvPicPr>
            <p:cNvPr id="30" name="Picture 29">
              <a:extLst>
                <a:ext uri="{FF2B5EF4-FFF2-40B4-BE49-F238E27FC236}">
                  <a16:creationId xmlns:a16="http://schemas.microsoft.com/office/drawing/2014/main" id="{30C9A979-2071-4481-B220-FAB6D8B8D96D}"/>
                </a:ext>
              </a:extLst>
            </p:cNvPr>
            <p:cNvPicPr>
              <a:picLocks noChangeAspect="1"/>
            </p:cNvPicPr>
            <p:nvPr/>
          </p:nvPicPr>
          <p:blipFill>
            <a:blip r:embed="rId4"/>
            <a:stretch>
              <a:fillRect/>
            </a:stretch>
          </p:blipFill>
          <p:spPr>
            <a:xfrm>
              <a:off x="5952798" y="4690872"/>
              <a:ext cx="1143000" cy="1143000"/>
            </a:xfrm>
            <a:prstGeom prst="rect">
              <a:avLst/>
            </a:prstGeom>
          </p:spPr>
        </p:pic>
        <p:pic>
          <p:nvPicPr>
            <p:cNvPr id="28" name="Picture 27">
              <a:extLst>
                <a:ext uri="{FF2B5EF4-FFF2-40B4-BE49-F238E27FC236}">
                  <a16:creationId xmlns:a16="http://schemas.microsoft.com/office/drawing/2014/main" id="{61B20E1E-6656-4169-944B-644E57DAB877}"/>
                </a:ext>
              </a:extLst>
            </p:cNvPr>
            <p:cNvPicPr>
              <a:picLocks noChangeAspect="1"/>
            </p:cNvPicPr>
            <p:nvPr/>
          </p:nvPicPr>
          <p:blipFill>
            <a:blip r:embed="rId5"/>
            <a:stretch>
              <a:fillRect/>
            </a:stretch>
          </p:blipFill>
          <p:spPr>
            <a:xfrm>
              <a:off x="4809300" y="4690872"/>
              <a:ext cx="1143000" cy="1143000"/>
            </a:xfrm>
            <a:prstGeom prst="rect">
              <a:avLst/>
            </a:prstGeom>
          </p:spPr>
        </p:pic>
        <p:pic>
          <p:nvPicPr>
            <p:cNvPr id="18" name="Picture 17">
              <a:extLst>
                <a:ext uri="{FF2B5EF4-FFF2-40B4-BE49-F238E27FC236}">
                  <a16:creationId xmlns:a16="http://schemas.microsoft.com/office/drawing/2014/main" id="{94312621-C411-4E30-9411-2FB6C7173E61}"/>
                </a:ext>
              </a:extLst>
            </p:cNvPr>
            <p:cNvPicPr>
              <a:picLocks noChangeAspect="1"/>
            </p:cNvPicPr>
            <p:nvPr/>
          </p:nvPicPr>
          <p:blipFill>
            <a:blip r:embed="rId6"/>
            <a:stretch>
              <a:fillRect/>
            </a:stretch>
          </p:blipFill>
          <p:spPr>
            <a:xfrm>
              <a:off x="3665802" y="4690872"/>
              <a:ext cx="1143000" cy="1143000"/>
            </a:xfrm>
            <a:prstGeom prst="rect">
              <a:avLst/>
            </a:prstGeom>
          </p:spPr>
        </p:pic>
        <p:pic>
          <p:nvPicPr>
            <p:cNvPr id="14" name="Picture 13">
              <a:extLst>
                <a:ext uri="{FF2B5EF4-FFF2-40B4-BE49-F238E27FC236}">
                  <a16:creationId xmlns:a16="http://schemas.microsoft.com/office/drawing/2014/main" id="{336BF764-8D28-4F28-B9E3-32EA35E48CB7}"/>
                </a:ext>
              </a:extLst>
            </p:cNvPr>
            <p:cNvPicPr>
              <a:picLocks noChangeAspect="1"/>
            </p:cNvPicPr>
            <p:nvPr/>
          </p:nvPicPr>
          <p:blipFill>
            <a:blip r:embed="rId7"/>
            <a:stretch>
              <a:fillRect/>
            </a:stretch>
          </p:blipFill>
          <p:spPr>
            <a:xfrm>
              <a:off x="2527961" y="4690872"/>
              <a:ext cx="1143000" cy="1143000"/>
            </a:xfrm>
            <a:prstGeom prst="rect">
              <a:avLst/>
            </a:prstGeom>
          </p:spPr>
        </p:pic>
        <p:pic>
          <p:nvPicPr>
            <p:cNvPr id="10" name="Picture 9">
              <a:extLst>
                <a:ext uri="{FF2B5EF4-FFF2-40B4-BE49-F238E27FC236}">
                  <a16:creationId xmlns:a16="http://schemas.microsoft.com/office/drawing/2014/main" id="{1699AA2D-F620-4343-BF2B-22CA850967E7}"/>
                </a:ext>
              </a:extLst>
            </p:cNvPr>
            <p:cNvPicPr>
              <a:picLocks noChangeAspect="1"/>
            </p:cNvPicPr>
            <p:nvPr/>
          </p:nvPicPr>
          <p:blipFill>
            <a:blip r:embed="rId8"/>
            <a:stretch>
              <a:fillRect/>
            </a:stretch>
          </p:blipFill>
          <p:spPr>
            <a:xfrm>
              <a:off x="1386360" y="4690872"/>
              <a:ext cx="1143000" cy="1143000"/>
            </a:xfrm>
            <a:prstGeom prst="rect">
              <a:avLst/>
            </a:prstGeom>
          </p:spPr>
        </p:pic>
        <p:pic>
          <p:nvPicPr>
            <p:cNvPr id="6" name="Picture 5">
              <a:extLst>
                <a:ext uri="{FF2B5EF4-FFF2-40B4-BE49-F238E27FC236}">
                  <a16:creationId xmlns:a16="http://schemas.microsoft.com/office/drawing/2014/main" id="{C446FCBE-FF7D-4D4F-997A-DBB06A406F23}"/>
                </a:ext>
              </a:extLst>
            </p:cNvPr>
            <p:cNvPicPr>
              <a:picLocks noChangeAspect="1"/>
            </p:cNvPicPr>
            <p:nvPr/>
          </p:nvPicPr>
          <p:blipFill>
            <a:blip r:embed="rId9"/>
            <a:stretch>
              <a:fillRect/>
            </a:stretch>
          </p:blipFill>
          <p:spPr>
            <a:xfrm>
              <a:off x="245601" y="4690872"/>
              <a:ext cx="1143000" cy="1143000"/>
            </a:xfrm>
            <a:prstGeom prst="rect">
              <a:avLst/>
            </a:prstGeom>
          </p:spPr>
        </p:pic>
        <p:grpSp>
          <p:nvGrpSpPr>
            <p:cNvPr id="4" name="Group 3">
              <a:extLst>
                <a:ext uri="{FF2B5EF4-FFF2-40B4-BE49-F238E27FC236}">
                  <a16:creationId xmlns:a16="http://schemas.microsoft.com/office/drawing/2014/main" id="{5E1B6845-499C-43B9-9069-030C50B356E6}"/>
                </a:ext>
              </a:extLst>
            </p:cNvPr>
            <p:cNvGrpSpPr/>
            <p:nvPr/>
          </p:nvGrpSpPr>
          <p:grpSpPr>
            <a:xfrm>
              <a:off x="581988" y="5777276"/>
              <a:ext cx="7861520" cy="388052"/>
              <a:chOff x="639723" y="4552886"/>
              <a:chExt cx="7861520" cy="388052"/>
            </a:xfrm>
          </p:grpSpPr>
          <p:sp>
            <p:nvSpPr>
              <p:cNvPr id="20" name="TextBox 19">
                <a:extLst>
                  <a:ext uri="{FF2B5EF4-FFF2-40B4-BE49-F238E27FC236}">
                    <a16:creationId xmlns:a16="http://schemas.microsoft.com/office/drawing/2014/main" id="{4D0207C6-27AB-4924-ACBF-3154F490AD22}"/>
                  </a:ext>
                </a:extLst>
              </p:cNvPr>
              <p:cNvSpPr txBox="1"/>
              <p:nvPr/>
            </p:nvSpPr>
            <p:spPr>
              <a:xfrm>
                <a:off x="639723" y="4555813"/>
                <a:ext cx="109024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TD </a:t>
                </a:r>
              </a:p>
            </p:txBody>
          </p:sp>
          <p:sp>
            <p:nvSpPr>
              <p:cNvPr id="22" name="TextBox 21">
                <a:extLst>
                  <a:ext uri="{FF2B5EF4-FFF2-40B4-BE49-F238E27FC236}">
                    <a16:creationId xmlns:a16="http://schemas.microsoft.com/office/drawing/2014/main" id="{F525B82B-87F3-48B2-B0A8-EDE13DAB0E92}"/>
                  </a:ext>
                </a:extLst>
              </p:cNvPr>
              <p:cNvSpPr txBox="1"/>
              <p:nvPr/>
            </p:nvSpPr>
            <p:spPr>
              <a:xfrm>
                <a:off x="1782723" y="4552886"/>
                <a:ext cx="109024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TS </a:t>
                </a:r>
              </a:p>
            </p:txBody>
          </p:sp>
          <p:sp>
            <p:nvSpPr>
              <p:cNvPr id="23" name="TextBox 22">
                <a:extLst>
                  <a:ext uri="{FF2B5EF4-FFF2-40B4-BE49-F238E27FC236}">
                    <a16:creationId xmlns:a16="http://schemas.microsoft.com/office/drawing/2014/main" id="{28AE9193-674B-43BD-8FB2-D5C7928F4F32}"/>
                  </a:ext>
                </a:extLst>
              </p:cNvPr>
              <p:cNvSpPr txBox="1"/>
              <p:nvPr/>
            </p:nvSpPr>
            <p:spPr>
              <a:xfrm>
                <a:off x="2857343" y="4558993"/>
                <a:ext cx="109024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HU1 </a:t>
                </a:r>
              </a:p>
            </p:txBody>
          </p:sp>
          <p:sp>
            <p:nvSpPr>
              <p:cNvPr id="24" name="TextBox 23">
                <a:extLst>
                  <a:ext uri="{FF2B5EF4-FFF2-40B4-BE49-F238E27FC236}">
                    <a16:creationId xmlns:a16="http://schemas.microsoft.com/office/drawing/2014/main" id="{0E456304-E79A-4076-92E4-C5650A093383}"/>
                  </a:ext>
                </a:extLst>
              </p:cNvPr>
              <p:cNvSpPr txBox="1"/>
              <p:nvPr/>
            </p:nvSpPr>
            <p:spPr>
              <a:xfrm>
                <a:off x="4008755" y="4552886"/>
                <a:ext cx="109024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HU2 </a:t>
                </a:r>
              </a:p>
            </p:txBody>
          </p:sp>
          <p:sp>
            <p:nvSpPr>
              <p:cNvPr id="25" name="TextBox 24">
                <a:extLst>
                  <a:ext uri="{FF2B5EF4-FFF2-40B4-BE49-F238E27FC236}">
                    <a16:creationId xmlns:a16="http://schemas.microsoft.com/office/drawing/2014/main" id="{77A83E3B-A6E7-4946-B4F2-36E9C584A599}"/>
                  </a:ext>
                </a:extLst>
              </p:cNvPr>
              <p:cNvSpPr txBox="1"/>
              <p:nvPr/>
            </p:nvSpPr>
            <p:spPr>
              <a:xfrm>
                <a:off x="5144260" y="4566835"/>
                <a:ext cx="109024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HU3 </a:t>
                </a:r>
              </a:p>
            </p:txBody>
          </p:sp>
          <p:sp>
            <p:nvSpPr>
              <p:cNvPr id="26" name="TextBox 25">
                <a:extLst>
                  <a:ext uri="{FF2B5EF4-FFF2-40B4-BE49-F238E27FC236}">
                    <a16:creationId xmlns:a16="http://schemas.microsoft.com/office/drawing/2014/main" id="{565EEF4D-0101-45A0-8F96-0D3535CF1257}"/>
                  </a:ext>
                </a:extLst>
              </p:cNvPr>
              <p:cNvSpPr txBox="1"/>
              <p:nvPr/>
            </p:nvSpPr>
            <p:spPr>
              <a:xfrm>
                <a:off x="6285352" y="4566835"/>
                <a:ext cx="109024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HU4 </a:t>
                </a:r>
              </a:p>
            </p:txBody>
          </p:sp>
          <p:sp>
            <p:nvSpPr>
              <p:cNvPr id="27" name="TextBox 26">
                <a:extLst>
                  <a:ext uri="{FF2B5EF4-FFF2-40B4-BE49-F238E27FC236}">
                    <a16:creationId xmlns:a16="http://schemas.microsoft.com/office/drawing/2014/main" id="{206E363C-E62C-418F-8FAF-94F8ED636594}"/>
                  </a:ext>
                </a:extLst>
              </p:cNvPr>
              <p:cNvSpPr txBox="1"/>
              <p:nvPr/>
            </p:nvSpPr>
            <p:spPr>
              <a:xfrm>
                <a:off x="7410998" y="4571606"/>
                <a:ext cx="109024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HU5 </a:t>
                </a:r>
              </a:p>
            </p:txBody>
          </p:sp>
        </p:grpSp>
      </p:grpSp>
      <p:sp>
        <p:nvSpPr>
          <p:cNvPr id="34" name="TextBox 33">
            <a:extLst>
              <a:ext uri="{FF2B5EF4-FFF2-40B4-BE49-F238E27FC236}">
                <a16:creationId xmlns:a16="http://schemas.microsoft.com/office/drawing/2014/main" id="{47245866-C585-48F6-A001-1BD3EDE38058}"/>
              </a:ext>
            </a:extLst>
          </p:cNvPr>
          <p:cNvSpPr txBox="1"/>
          <p:nvPr/>
        </p:nvSpPr>
        <p:spPr>
          <a:xfrm>
            <a:off x="499566" y="4668534"/>
            <a:ext cx="317791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Maria TD-HU5 examples</a:t>
            </a:r>
          </a:p>
        </p:txBody>
      </p:sp>
    </p:spTree>
    <p:extLst>
      <p:ext uri="{BB962C8B-B14F-4D97-AF65-F5344CB8AC3E}">
        <p14:creationId xmlns:p14="http://schemas.microsoft.com/office/powerpoint/2010/main" val="15468890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DD7DC-A635-43DD-B0DB-BEC89A994920}"/>
              </a:ext>
            </a:extLst>
          </p:cNvPr>
          <p:cNvSpPr>
            <a:spLocks noGrp="1"/>
          </p:cNvSpPr>
          <p:nvPr>
            <p:ph type="title"/>
          </p:nvPr>
        </p:nvSpPr>
        <p:spPr>
          <a:xfrm>
            <a:off x="0" y="74129"/>
            <a:ext cx="9144000" cy="581597"/>
          </a:xfrm>
        </p:spPr>
        <p:txBody>
          <a:bodyPr/>
          <a:lstStyle/>
          <a:p>
            <a:r>
              <a:rPr lang="en-US" sz="1800" i="0" dirty="0"/>
              <a:t>Gradient Weighted Class Activation Mapping (Grad-CAM)</a:t>
            </a:r>
            <a:r>
              <a:rPr lang="en-US" sz="1600" dirty="0">
                <a:latin typeface="Calibri" panose="020F0502020204030204" pitchFamily="34" charset="0"/>
                <a:ea typeface="Calibri" panose="020F0502020204030204" pitchFamily="34" charset="0"/>
                <a:cs typeface="Times New Roman" panose="02020603050405020304" pitchFamily="18" charset="0"/>
              </a:rPr>
              <a:t/>
            </a:r>
            <a:br>
              <a:rPr lang="en-US" sz="1600" dirty="0">
                <a:latin typeface="Calibri" panose="020F0502020204030204" pitchFamily="34" charset="0"/>
                <a:ea typeface="Calibri" panose="020F0502020204030204" pitchFamily="34" charset="0"/>
                <a:cs typeface="Times New Roman" panose="02020603050405020304" pitchFamily="18" charset="0"/>
              </a:rPr>
            </a:br>
            <a:endParaRPr lang="en-US" sz="1600" dirty="0"/>
          </a:p>
        </p:txBody>
      </p:sp>
      <p:sp>
        <p:nvSpPr>
          <p:cNvPr id="5" name="TextBox 4">
            <a:extLst>
              <a:ext uri="{FF2B5EF4-FFF2-40B4-BE49-F238E27FC236}">
                <a16:creationId xmlns:a16="http://schemas.microsoft.com/office/drawing/2014/main" id="{6402A6CB-5245-43D9-BDCB-574EDFD455C5}"/>
              </a:ext>
            </a:extLst>
          </p:cNvPr>
          <p:cNvSpPr txBox="1"/>
          <p:nvPr/>
        </p:nvSpPr>
        <p:spPr>
          <a:xfrm>
            <a:off x="0" y="365522"/>
            <a:ext cx="9144000" cy="550920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Objective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Determine if the model focusing on the most important features for prediction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Visual explanation for CNN decisions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Indicates input image pixels most important to prediction of a class</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These pixels positively influence prediction of a given class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Method (</a:t>
            </a:r>
            <a:r>
              <a:rPr kumimoji="0" lang="en-US" sz="1600"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rPr>
              <a:t>Selvaraju</a:t>
            </a:r>
            <a:r>
              <a:rPr kumimoji="0" lang="en-US"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 et al. 2017)</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Run image through CNN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Gather </a:t>
            </a:r>
            <a:r>
              <a:rPr kumimoji="0" lang="en-US" sz="1600" b="1" i="0" u="none" strike="noStrike" kern="1200" cap="none" spc="0" normalizeH="0" baseline="0" noProof="0" dirty="0">
                <a:ln>
                  <a:noFill/>
                </a:ln>
                <a:solidFill>
                  <a:srgbClr val="000000"/>
                </a:solidFill>
                <a:effectLst/>
                <a:uLnTx/>
                <a:uFillTx/>
                <a:latin typeface="Arial"/>
                <a:ea typeface="+mn-ea"/>
                <a:cs typeface="+mn-cs"/>
              </a:rPr>
              <a:t>activations</a:t>
            </a:r>
            <a:r>
              <a:rPr kumimoji="0" lang="en-US" sz="1600" b="0" i="0" u="none" strike="noStrike" kern="1200" cap="none" spc="0" normalizeH="0" baseline="0" noProof="0" dirty="0">
                <a:ln>
                  <a:noFill/>
                </a:ln>
                <a:solidFill>
                  <a:srgbClr val="000000"/>
                </a:solidFill>
                <a:effectLst/>
                <a:uLnTx/>
                <a:uFillTx/>
                <a:latin typeface="Arial"/>
                <a:ea typeface="+mn-ea"/>
                <a:cs typeface="+mn-cs"/>
              </a:rPr>
              <a:t> – output of a CNN layer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Compute gradient of the predicted score for class of interest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Global average pool the gradients – one avg. gradient for each filter in the layer</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Multiply activations by respective gradients, apply </a:t>
            </a:r>
            <a:r>
              <a:rPr kumimoji="0" lang="en-US" sz="1600" b="0" i="0" u="none" strike="noStrike" kern="1200" cap="none" spc="0" normalizeH="0" baseline="0" noProof="0" dirty="0" err="1">
                <a:ln>
                  <a:noFill/>
                </a:ln>
                <a:solidFill>
                  <a:srgbClr val="000000"/>
                </a:solidFill>
                <a:effectLst/>
                <a:uLnTx/>
                <a:uFillTx/>
                <a:latin typeface="Arial"/>
                <a:ea typeface="+mn-ea"/>
                <a:cs typeface="+mn-cs"/>
                <a:sym typeface="Wingdings" panose="05000000000000000000" pitchFamily="2" charset="2"/>
              </a:rPr>
              <a:t>RelU</a:t>
            </a:r>
            <a:endParaRPr kumimoji="0" lang="en-US" sz="1600" b="0"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endParaRP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Weights activations by how important they are to predicting the class of interest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Results may be aggregated as layer mean or individual filter results can be examined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Results viewed as heatmap of pixel importance on the input image</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F6E73750-EA59-499B-90C5-27AF2B8E70B4}"/>
              </a:ext>
            </a:extLst>
          </p:cNvPr>
          <p:cNvSpPr txBox="1"/>
          <p:nvPr/>
        </p:nvSpPr>
        <p:spPr>
          <a:xfrm>
            <a:off x="1897037" y="6359274"/>
            <a:ext cx="593251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Michael as Cat. 4 (left), Grad-CAM heatmap (right; final conv. layer, 3</a:t>
            </a:r>
            <a:r>
              <a:rPr kumimoji="0" lang="en-US" sz="1200" b="0" i="0" u="none" strike="noStrike" kern="1200" cap="none" spc="0" normalizeH="0" baseline="30000" noProof="0" dirty="0">
                <a:ln>
                  <a:noFill/>
                </a:ln>
                <a:solidFill>
                  <a:srgbClr val="000000"/>
                </a:solidFill>
                <a:effectLst/>
                <a:uLnTx/>
                <a:uFillTx/>
                <a:latin typeface="Arial"/>
                <a:ea typeface="+mn-ea"/>
                <a:cs typeface="+mn-cs"/>
              </a:rPr>
              <a:t>rd</a:t>
            </a:r>
            <a:r>
              <a:rPr kumimoji="0" lang="en-US" sz="1200" b="0" i="0" u="none" strike="noStrike" kern="1200" cap="none" spc="0" normalizeH="0" baseline="0" noProof="0" dirty="0">
                <a:ln>
                  <a:noFill/>
                </a:ln>
                <a:solidFill>
                  <a:srgbClr val="000000"/>
                </a:solidFill>
                <a:effectLst/>
                <a:uLnTx/>
                <a:uFillTx/>
                <a:latin typeface="Arial"/>
                <a:ea typeface="+mn-ea"/>
                <a:cs typeface="+mn-cs"/>
              </a:rPr>
              <a:t> strongest)</a:t>
            </a:r>
          </a:p>
        </p:txBody>
      </p:sp>
      <p:pic>
        <p:nvPicPr>
          <p:cNvPr id="12" name="Picture 11">
            <a:extLst>
              <a:ext uri="{FF2B5EF4-FFF2-40B4-BE49-F238E27FC236}">
                <a16:creationId xmlns:a16="http://schemas.microsoft.com/office/drawing/2014/main" id="{795A21B9-45E5-422C-AABC-A560D34BB63A}"/>
              </a:ext>
            </a:extLst>
          </p:cNvPr>
          <p:cNvPicPr>
            <a:picLocks noChangeAspect="1"/>
          </p:cNvPicPr>
          <p:nvPr/>
        </p:nvPicPr>
        <p:blipFill>
          <a:blip r:embed="rId3"/>
          <a:stretch>
            <a:fillRect/>
          </a:stretch>
        </p:blipFill>
        <p:spPr>
          <a:xfrm>
            <a:off x="2650739" y="4536664"/>
            <a:ext cx="1828800" cy="1828800"/>
          </a:xfrm>
          <a:prstGeom prst="rect">
            <a:avLst/>
          </a:prstGeom>
        </p:spPr>
      </p:pic>
      <p:pic>
        <p:nvPicPr>
          <p:cNvPr id="13" name="Picture 12">
            <a:extLst>
              <a:ext uri="{FF2B5EF4-FFF2-40B4-BE49-F238E27FC236}">
                <a16:creationId xmlns:a16="http://schemas.microsoft.com/office/drawing/2014/main" id="{83E75E7E-3C78-481C-B5D8-E61CACB867F7}"/>
              </a:ext>
            </a:extLst>
          </p:cNvPr>
          <p:cNvPicPr>
            <a:picLocks noChangeAspect="1"/>
          </p:cNvPicPr>
          <p:nvPr/>
        </p:nvPicPr>
        <p:blipFill>
          <a:blip r:embed="rId4"/>
          <a:stretch>
            <a:fillRect/>
          </a:stretch>
        </p:blipFill>
        <p:spPr>
          <a:xfrm>
            <a:off x="349748" y="4816971"/>
            <a:ext cx="1765957" cy="1548493"/>
          </a:xfrm>
          <a:prstGeom prst="rect">
            <a:avLst/>
          </a:prstGeom>
        </p:spPr>
      </p:pic>
      <p:pic>
        <p:nvPicPr>
          <p:cNvPr id="11" name="Picture 10">
            <a:extLst>
              <a:ext uri="{FF2B5EF4-FFF2-40B4-BE49-F238E27FC236}">
                <a16:creationId xmlns:a16="http://schemas.microsoft.com/office/drawing/2014/main" id="{C35ABBDF-2F85-4557-9F04-A26B7E7AB591}"/>
              </a:ext>
            </a:extLst>
          </p:cNvPr>
          <p:cNvPicPr>
            <a:picLocks/>
          </p:cNvPicPr>
          <p:nvPr/>
        </p:nvPicPr>
        <p:blipFill>
          <a:blip r:embed="rId5"/>
          <a:stretch>
            <a:fillRect/>
          </a:stretch>
        </p:blipFill>
        <p:spPr>
          <a:xfrm>
            <a:off x="4515008" y="4535597"/>
            <a:ext cx="1828800" cy="1828800"/>
          </a:xfrm>
          <a:prstGeom prst="rect">
            <a:avLst/>
          </a:prstGeom>
        </p:spPr>
      </p:pic>
      <p:pic>
        <p:nvPicPr>
          <p:cNvPr id="14" name="Picture 13">
            <a:extLst>
              <a:ext uri="{FF2B5EF4-FFF2-40B4-BE49-F238E27FC236}">
                <a16:creationId xmlns:a16="http://schemas.microsoft.com/office/drawing/2014/main" id="{123909E8-A2C6-4186-B93B-04B852F7E2EB}"/>
              </a:ext>
            </a:extLst>
          </p:cNvPr>
          <p:cNvPicPr>
            <a:picLocks noChangeAspect="1"/>
          </p:cNvPicPr>
          <p:nvPr/>
        </p:nvPicPr>
        <p:blipFill>
          <a:blip r:embed="rId6"/>
          <a:stretch>
            <a:fillRect/>
          </a:stretch>
        </p:blipFill>
        <p:spPr>
          <a:xfrm>
            <a:off x="6504437" y="4529407"/>
            <a:ext cx="309022" cy="1893186"/>
          </a:xfrm>
          <a:prstGeom prst="rect">
            <a:avLst/>
          </a:prstGeom>
        </p:spPr>
      </p:pic>
    </p:spTree>
    <p:extLst>
      <p:ext uri="{BB962C8B-B14F-4D97-AF65-F5344CB8AC3E}">
        <p14:creationId xmlns:p14="http://schemas.microsoft.com/office/powerpoint/2010/main" val="11963382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010CB2-0F5F-4BD0-9DA1-C012B55070DA}"/>
              </a:ext>
            </a:extLst>
          </p:cNvPr>
          <p:cNvPicPr>
            <a:picLocks noChangeAspect="1"/>
          </p:cNvPicPr>
          <p:nvPr/>
        </p:nvPicPr>
        <p:blipFill>
          <a:blip r:embed="rId2"/>
          <a:stretch>
            <a:fillRect/>
          </a:stretch>
        </p:blipFill>
        <p:spPr>
          <a:xfrm>
            <a:off x="2433245" y="1096419"/>
            <a:ext cx="5852172" cy="4389129"/>
          </a:xfrm>
          <a:prstGeom prst="rect">
            <a:avLst/>
          </a:prstGeom>
        </p:spPr>
      </p:pic>
      <p:sp>
        <p:nvSpPr>
          <p:cNvPr id="2" name="Title 1">
            <a:extLst>
              <a:ext uri="{FF2B5EF4-FFF2-40B4-BE49-F238E27FC236}">
                <a16:creationId xmlns:a16="http://schemas.microsoft.com/office/drawing/2014/main" id="{089CF4EB-50F9-46FB-9AED-BB60FC21B31C}"/>
              </a:ext>
            </a:extLst>
          </p:cNvPr>
          <p:cNvSpPr>
            <a:spLocks noGrp="1"/>
          </p:cNvSpPr>
          <p:nvPr>
            <p:ph type="title"/>
          </p:nvPr>
        </p:nvSpPr>
        <p:spPr>
          <a:xfrm>
            <a:off x="0" y="0"/>
            <a:ext cx="7776149" cy="581597"/>
          </a:xfrm>
        </p:spPr>
        <p:txBody>
          <a:bodyPr/>
          <a:lstStyle/>
          <a:p>
            <a:r>
              <a:rPr lang="en-US" sz="2000" dirty="0"/>
              <a:t>Grad-CAM-based filter influence in TC CNN Final Conv Layer </a:t>
            </a:r>
            <a:br>
              <a:rPr lang="en-US" sz="2000" dirty="0"/>
            </a:br>
            <a:endParaRPr lang="en-US" sz="2000" dirty="0"/>
          </a:p>
        </p:txBody>
      </p:sp>
      <p:sp>
        <p:nvSpPr>
          <p:cNvPr id="9" name="Text Placeholder 2">
            <a:extLst>
              <a:ext uri="{FF2B5EF4-FFF2-40B4-BE49-F238E27FC236}">
                <a16:creationId xmlns:a16="http://schemas.microsoft.com/office/drawing/2014/main" id="{4C6A9C50-9F23-4EF7-B105-2871FAE9D6E7}"/>
              </a:ext>
            </a:extLst>
          </p:cNvPr>
          <p:cNvSpPr txBox="1">
            <a:spLocks/>
          </p:cNvSpPr>
          <p:nvPr/>
        </p:nvSpPr>
        <p:spPr>
          <a:xfrm>
            <a:off x="0" y="290798"/>
            <a:ext cx="8610600" cy="5824714"/>
          </a:xfrm>
        </p:spPr>
        <p:txBody>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Gathered weighted activation for all 256 filters in last layer of TC CNN</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Summed weighted activations for each filter</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Allows sorting of filters that produced most influential output to Cat. 4 prediction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p:txBody>
      </p:sp>
      <p:sp>
        <p:nvSpPr>
          <p:cNvPr id="3" name="TextBox 2">
            <a:extLst>
              <a:ext uri="{FF2B5EF4-FFF2-40B4-BE49-F238E27FC236}">
                <a16:creationId xmlns:a16="http://schemas.microsoft.com/office/drawing/2014/main" id="{1FFCDE31-4149-4243-B6A9-4C44E059951B}"/>
              </a:ext>
            </a:extLst>
          </p:cNvPr>
          <p:cNvSpPr txBox="1"/>
          <p:nvPr/>
        </p:nvSpPr>
        <p:spPr>
          <a:xfrm>
            <a:off x="68177" y="2821693"/>
            <a:ext cx="218394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Input: Michael as HU4</a:t>
            </a:r>
          </a:p>
        </p:txBody>
      </p:sp>
      <p:sp>
        <p:nvSpPr>
          <p:cNvPr id="13" name="Text Placeholder 2">
            <a:extLst>
              <a:ext uri="{FF2B5EF4-FFF2-40B4-BE49-F238E27FC236}">
                <a16:creationId xmlns:a16="http://schemas.microsoft.com/office/drawing/2014/main" id="{832BC65E-14FA-4BBC-A295-8B40BB51040C}"/>
              </a:ext>
            </a:extLst>
          </p:cNvPr>
          <p:cNvSpPr txBox="1">
            <a:spLocks/>
          </p:cNvSpPr>
          <p:nvPr/>
        </p:nvSpPr>
        <p:spPr>
          <a:xfrm>
            <a:off x="0" y="5385249"/>
            <a:ext cx="9144000" cy="1753747"/>
          </a:xfrm>
        </p:spPr>
        <p:txBody>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Only 80/256 filters in final layer produced output with meaningful positive influence on the HU4 prediction</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The top filters may be 1+ orders of magnitude more influential to class prediction than remaining filters</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Behavior of active filters has implications for model-capacity</a:t>
            </a:r>
          </a:p>
          <a:p>
            <a:pPr marL="742950" marR="0" lvl="1"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400" b="0" i="1" u="none" strike="noStrike" kern="1200" cap="none" spc="0" normalizeH="0" baseline="0" noProof="0" dirty="0">
                <a:ln>
                  <a:noFill/>
                </a:ln>
                <a:solidFill>
                  <a:srgbClr val="000000"/>
                </a:solidFill>
                <a:effectLst/>
                <a:uLnTx/>
                <a:uFillTx/>
                <a:latin typeface="Arial"/>
                <a:ea typeface="+mn-ea"/>
                <a:cs typeface="Arial"/>
              </a:rPr>
              <a:t>Are some of the filters inactive or non-influential over all classes? Model may be deeper than necessary</a:t>
            </a:r>
          </a:p>
          <a:p>
            <a:pPr marL="742950" marR="0" lvl="1"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400" b="0" i="1" u="none" strike="noStrike" kern="1200" cap="none" spc="0" normalizeH="0" baseline="0" noProof="0" dirty="0">
                <a:ln>
                  <a:noFill/>
                </a:ln>
                <a:solidFill>
                  <a:srgbClr val="000000"/>
                </a:solidFill>
                <a:effectLst/>
                <a:uLnTx/>
                <a:uFillTx/>
                <a:latin typeface="Arial"/>
                <a:ea typeface="+mn-ea"/>
                <a:cs typeface="Arial"/>
              </a:rPr>
              <a:t>Are most filters active over all classes? Model may be too shallow</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p:txBody>
      </p:sp>
      <p:pic>
        <p:nvPicPr>
          <p:cNvPr id="5" name="Picture 4">
            <a:extLst>
              <a:ext uri="{FF2B5EF4-FFF2-40B4-BE49-F238E27FC236}">
                <a16:creationId xmlns:a16="http://schemas.microsoft.com/office/drawing/2014/main" id="{8C25B683-D677-4C45-912D-67EADA3C7C3C}"/>
              </a:ext>
            </a:extLst>
          </p:cNvPr>
          <p:cNvPicPr>
            <a:picLocks noChangeAspect="1"/>
          </p:cNvPicPr>
          <p:nvPr/>
        </p:nvPicPr>
        <p:blipFill>
          <a:blip r:embed="rId3"/>
          <a:stretch>
            <a:fillRect/>
          </a:stretch>
        </p:blipFill>
        <p:spPr>
          <a:xfrm>
            <a:off x="371625" y="1406935"/>
            <a:ext cx="1426464" cy="1426464"/>
          </a:xfrm>
          <a:prstGeom prst="rect">
            <a:avLst/>
          </a:prstGeom>
        </p:spPr>
      </p:pic>
    </p:spTree>
    <p:extLst>
      <p:ext uri="{BB962C8B-B14F-4D97-AF65-F5344CB8AC3E}">
        <p14:creationId xmlns:p14="http://schemas.microsoft.com/office/powerpoint/2010/main" val="16333544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ichael_GradCAM_video_SubSet">
            <a:hlinkClick r:id="" action="ppaction://media"/>
            <a:extLst>
              <a:ext uri="{FF2B5EF4-FFF2-40B4-BE49-F238E27FC236}">
                <a16:creationId xmlns:a16="http://schemas.microsoft.com/office/drawing/2014/main" id="{4B92DABB-AEDE-49FA-9DCE-ABCBCF85AFE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6896" b="4137"/>
          <a:stretch/>
        </p:blipFill>
        <p:spPr>
          <a:xfrm>
            <a:off x="2689243" y="288061"/>
            <a:ext cx="6385088" cy="6574300"/>
          </a:xfrm>
          <a:prstGeom prst="rect">
            <a:avLst/>
          </a:prstGeom>
        </p:spPr>
      </p:pic>
      <p:grpSp>
        <p:nvGrpSpPr>
          <p:cNvPr id="24" name="Group 23">
            <a:extLst>
              <a:ext uri="{FF2B5EF4-FFF2-40B4-BE49-F238E27FC236}">
                <a16:creationId xmlns:a16="http://schemas.microsoft.com/office/drawing/2014/main" id="{BA92BDE0-B0C7-4D10-9E15-6EFC348D9ABC}"/>
              </a:ext>
            </a:extLst>
          </p:cNvPr>
          <p:cNvGrpSpPr/>
          <p:nvPr/>
        </p:nvGrpSpPr>
        <p:grpSpPr>
          <a:xfrm>
            <a:off x="2666235" y="771830"/>
            <a:ext cx="376952" cy="6020418"/>
            <a:chOff x="1741109" y="594940"/>
            <a:chExt cx="376952" cy="6020418"/>
          </a:xfrm>
        </p:grpSpPr>
        <p:sp>
          <p:nvSpPr>
            <p:cNvPr id="3" name="TextBox 2">
              <a:extLst>
                <a:ext uri="{FF2B5EF4-FFF2-40B4-BE49-F238E27FC236}">
                  <a16:creationId xmlns:a16="http://schemas.microsoft.com/office/drawing/2014/main" id="{BD6DC6B4-6D8C-428A-B91B-BD4679A7426B}"/>
                </a:ext>
              </a:extLst>
            </p:cNvPr>
            <p:cNvSpPr txBox="1"/>
            <p:nvPr/>
          </p:nvSpPr>
          <p:spPr>
            <a:xfrm rot="16200000">
              <a:off x="1285695" y="1050354"/>
              <a:ext cx="1280160" cy="369332"/>
            </a:xfrm>
            <a:prstGeom prst="rect">
              <a:avLst/>
            </a:prstGeom>
            <a:solidFill>
              <a:schemeClr val="bg1"/>
            </a:solidFill>
            <a:ln>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a:t>
              </a:r>
              <a:r>
                <a:rPr kumimoji="0" lang="en-US" sz="1800" b="0" i="0" u="none" strike="noStrike" kern="1200" cap="none" spc="0" normalizeH="0" baseline="30000" noProof="0" dirty="0">
                  <a:ln>
                    <a:noFill/>
                  </a:ln>
                  <a:solidFill>
                    <a:srgbClr val="000000"/>
                  </a:solidFill>
                  <a:effectLst/>
                  <a:uLnTx/>
                  <a:uFillTx/>
                  <a:latin typeface="Arial"/>
                  <a:ea typeface="+mn-ea"/>
                  <a:cs typeface="+mn-cs"/>
                </a:rPr>
                <a:t>st</a:t>
              </a:r>
              <a:r>
                <a:rPr kumimoji="0" lang="en-US" sz="1800" b="0" i="0" u="none" strike="noStrike" kern="1200" cap="none" spc="0" normalizeH="0" baseline="0" noProof="0" dirty="0">
                  <a:ln>
                    <a:noFill/>
                  </a:ln>
                  <a:solidFill>
                    <a:srgbClr val="000000"/>
                  </a:solidFill>
                  <a:effectLst/>
                  <a:uLnTx/>
                  <a:uFillTx/>
                  <a:latin typeface="Arial"/>
                  <a:ea typeface="+mn-ea"/>
                  <a:cs typeface="+mn-cs"/>
                </a:rPr>
                <a:t> Layer</a:t>
              </a:r>
            </a:p>
          </p:txBody>
        </p:sp>
        <p:sp>
          <p:nvSpPr>
            <p:cNvPr id="6" name="TextBox 5">
              <a:extLst>
                <a:ext uri="{FF2B5EF4-FFF2-40B4-BE49-F238E27FC236}">
                  <a16:creationId xmlns:a16="http://schemas.microsoft.com/office/drawing/2014/main" id="{1520F63E-F688-4B2F-A9B6-C1A506B12A9A}"/>
                </a:ext>
              </a:extLst>
            </p:cNvPr>
            <p:cNvSpPr txBox="1"/>
            <p:nvPr/>
          </p:nvSpPr>
          <p:spPr>
            <a:xfrm rot="16200000">
              <a:off x="1289304" y="2621312"/>
              <a:ext cx="1280160" cy="369332"/>
            </a:xfrm>
            <a:prstGeom prst="rect">
              <a:avLst/>
            </a:prstGeom>
            <a:solidFill>
              <a:schemeClr val="bg1"/>
            </a:solidFill>
            <a:ln>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a:t>
              </a:r>
              <a:r>
                <a:rPr kumimoji="0" lang="en-US" sz="1800" b="0" i="0" u="none" strike="noStrike" kern="1200" cap="none" spc="0" normalizeH="0" baseline="30000" noProof="0" dirty="0">
                  <a:ln>
                    <a:noFill/>
                  </a:ln>
                  <a:solidFill>
                    <a:srgbClr val="000000"/>
                  </a:solidFill>
                  <a:effectLst/>
                  <a:uLnTx/>
                  <a:uFillTx/>
                  <a:latin typeface="Arial"/>
                  <a:ea typeface="+mn-ea"/>
                  <a:cs typeface="+mn-cs"/>
                </a:rPr>
                <a:t>nd</a:t>
              </a:r>
              <a:r>
                <a:rPr kumimoji="0" lang="en-US" sz="1800" b="0" i="0" u="none" strike="noStrike" kern="1200" cap="none" spc="0" normalizeH="0" baseline="0" noProof="0" dirty="0">
                  <a:ln>
                    <a:noFill/>
                  </a:ln>
                  <a:solidFill>
                    <a:srgbClr val="000000"/>
                  </a:solidFill>
                  <a:effectLst/>
                  <a:uLnTx/>
                  <a:uFillTx/>
                  <a:latin typeface="Arial"/>
                  <a:ea typeface="+mn-ea"/>
                  <a:cs typeface="+mn-cs"/>
                </a:rPr>
                <a:t> Layer</a:t>
              </a:r>
            </a:p>
          </p:txBody>
        </p:sp>
        <p:sp>
          <p:nvSpPr>
            <p:cNvPr id="7" name="TextBox 6">
              <a:extLst>
                <a:ext uri="{FF2B5EF4-FFF2-40B4-BE49-F238E27FC236}">
                  <a16:creationId xmlns:a16="http://schemas.microsoft.com/office/drawing/2014/main" id="{E3895A82-6899-4A2C-AC5A-785A04B89FBD}"/>
                </a:ext>
              </a:extLst>
            </p:cNvPr>
            <p:cNvSpPr txBox="1"/>
            <p:nvPr/>
          </p:nvSpPr>
          <p:spPr>
            <a:xfrm rot="16200000">
              <a:off x="1293315" y="4219654"/>
              <a:ext cx="1280160" cy="369332"/>
            </a:xfrm>
            <a:prstGeom prst="rect">
              <a:avLst/>
            </a:prstGeom>
            <a:solidFill>
              <a:schemeClr val="bg1"/>
            </a:solidFill>
            <a:ln>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3</a:t>
              </a:r>
              <a:r>
                <a:rPr kumimoji="0" lang="en-US" sz="1800" b="0" i="0" u="none" strike="noStrike" kern="1200" cap="none" spc="0" normalizeH="0" baseline="30000" noProof="0" dirty="0">
                  <a:ln>
                    <a:noFill/>
                  </a:ln>
                  <a:solidFill>
                    <a:srgbClr val="000000"/>
                  </a:solidFill>
                  <a:effectLst/>
                  <a:uLnTx/>
                  <a:uFillTx/>
                  <a:latin typeface="Arial"/>
                  <a:ea typeface="+mn-ea"/>
                  <a:cs typeface="+mn-cs"/>
                </a:rPr>
                <a:t>rd</a:t>
              </a:r>
              <a:r>
                <a:rPr kumimoji="0" lang="en-US" sz="1800" b="0" i="0" u="none" strike="noStrike" kern="1200" cap="none" spc="0" normalizeH="0" baseline="0" noProof="0" dirty="0">
                  <a:ln>
                    <a:noFill/>
                  </a:ln>
                  <a:solidFill>
                    <a:srgbClr val="000000"/>
                  </a:solidFill>
                  <a:effectLst/>
                  <a:uLnTx/>
                  <a:uFillTx/>
                  <a:latin typeface="Arial"/>
                  <a:ea typeface="+mn-ea"/>
                  <a:cs typeface="+mn-cs"/>
                </a:rPr>
                <a:t> Layer</a:t>
              </a:r>
            </a:p>
          </p:txBody>
        </p:sp>
        <p:sp>
          <p:nvSpPr>
            <p:cNvPr id="8" name="TextBox 7">
              <a:extLst>
                <a:ext uri="{FF2B5EF4-FFF2-40B4-BE49-F238E27FC236}">
                  <a16:creationId xmlns:a16="http://schemas.microsoft.com/office/drawing/2014/main" id="{6EB6C621-4785-44E7-999E-F213351036BC}"/>
                </a:ext>
              </a:extLst>
            </p:cNvPr>
            <p:cNvSpPr txBox="1"/>
            <p:nvPr/>
          </p:nvSpPr>
          <p:spPr>
            <a:xfrm rot="16200000">
              <a:off x="1293314" y="5806001"/>
              <a:ext cx="1280160" cy="338554"/>
            </a:xfrm>
            <a:prstGeom prst="rect">
              <a:avLst/>
            </a:prstGeom>
            <a:solidFill>
              <a:schemeClr val="bg1"/>
            </a:solidFill>
            <a:ln>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Final Layer</a:t>
              </a:r>
            </a:p>
          </p:txBody>
        </p:sp>
      </p:grpSp>
      <p:sp>
        <p:nvSpPr>
          <p:cNvPr id="9" name="TextBox 8"/>
          <p:cNvSpPr txBox="1"/>
          <p:nvPr/>
        </p:nvSpPr>
        <p:spPr>
          <a:xfrm>
            <a:off x="6533154" y="1192498"/>
            <a:ext cx="2973054" cy="64633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089CF4EB-50F9-46FB-9AED-BB60FC21B31C}"/>
              </a:ext>
            </a:extLst>
          </p:cNvPr>
          <p:cNvSpPr>
            <a:spLocks noGrp="1"/>
          </p:cNvSpPr>
          <p:nvPr>
            <p:ph type="title"/>
          </p:nvPr>
        </p:nvSpPr>
        <p:spPr>
          <a:xfrm>
            <a:off x="0" y="-12261"/>
            <a:ext cx="7776149" cy="581597"/>
          </a:xfrm>
        </p:spPr>
        <p:txBody>
          <a:bodyPr/>
          <a:lstStyle/>
          <a:p>
            <a:r>
              <a:rPr lang="en-US" sz="2000" dirty="0"/>
              <a:t>CAM Heatmaps – Michael as TD – Cat. 4 by Conv. Layer</a:t>
            </a:r>
            <a:br>
              <a:rPr lang="en-US" sz="2000" dirty="0"/>
            </a:br>
            <a:endParaRPr lang="en-US" sz="2000" dirty="0"/>
          </a:p>
        </p:txBody>
      </p:sp>
      <p:pic>
        <p:nvPicPr>
          <p:cNvPr id="11" name="Picture 10">
            <a:extLst>
              <a:ext uri="{FF2B5EF4-FFF2-40B4-BE49-F238E27FC236}">
                <a16:creationId xmlns:a16="http://schemas.microsoft.com/office/drawing/2014/main" id="{3E5D7BCB-29A2-499B-BE1D-8F020261AC20}"/>
              </a:ext>
            </a:extLst>
          </p:cNvPr>
          <p:cNvPicPr>
            <a:picLocks noChangeAspect="1"/>
          </p:cNvPicPr>
          <p:nvPr/>
        </p:nvPicPr>
        <p:blipFill>
          <a:blip r:embed="rId6"/>
          <a:stretch>
            <a:fillRect/>
          </a:stretch>
        </p:blipFill>
        <p:spPr>
          <a:xfrm>
            <a:off x="1781138" y="5717882"/>
            <a:ext cx="938533" cy="822960"/>
          </a:xfrm>
          <a:prstGeom prst="rect">
            <a:avLst/>
          </a:prstGeom>
        </p:spPr>
      </p:pic>
      <p:pic>
        <p:nvPicPr>
          <p:cNvPr id="12" name="Picture 11">
            <a:extLst>
              <a:ext uri="{FF2B5EF4-FFF2-40B4-BE49-F238E27FC236}">
                <a16:creationId xmlns:a16="http://schemas.microsoft.com/office/drawing/2014/main" id="{909989D9-8D1F-44F8-A62F-BE47E0A62B88}"/>
              </a:ext>
            </a:extLst>
          </p:cNvPr>
          <p:cNvPicPr>
            <a:picLocks noChangeAspect="1"/>
          </p:cNvPicPr>
          <p:nvPr/>
        </p:nvPicPr>
        <p:blipFill>
          <a:blip r:embed="rId7"/>
          <a:stretch>
            <a:fillRect/>
          </a:stretch>
        </p:blipFill>
        <p:spPr>
          <a:xfrm>
            <a:off x="1791071" y="4146925"/>
            <a:ext cx="938533" cy="822960"/>
          </a:xfrm>
          <a:prstGeom prst="rect">
            <a:avLst/>
          </a:prstGeom>
        </p:spPr>
      </p:pic>
      <p:pic>
        <p:nvPicPr>
          <p:cNvPr id="13" name="Picture 12">
            <a:extLst>
              <a:ext uri="{FF2B5EF4-FFF2-40B4-BE49-F238E27FC236}">
                <a16:creationId xmlns:a16="http://schemas.microsoft.com/office/drawing/2014/main" id="{43CD2943-7061-4C02-B62C-44310D94CD5D}"/>
              </a:ext>
            </a:extLst>
          </p:cNvPr>
          <p:cNvPicPr>
            <a:picLocks noChangeAspect="1"/>
          </p:cNvPicPr>
          <p:nvPr/>
        </p:nvPicPr>
        <p:blipFill>
          <a:blip r:embed="rId8"/>
          <a:stretch>
            <a:fillRect/>
          </a:stretch>
        </p:blipFill>
        <p:spPr>
          <a:xfrm>
            <a:off x="1791071" y="2613991"/>
            <a:ext cx="938533" cy="822960"/>
          </a:xfrm>
          <a:prstGeom prst="rect">
            <a:avLst/>
          </a:prstGeom>
        </p:spPr>
      </p:pic>
      <p:pic>
        <p:nvPicPr>
          <p:cNvPr id="31" name="Picture 30">
            <a:extLst>
              <a:ext uri="{FF2B5EF4-FFF2-40B4-BE49-F238E27FC236}">
                <a16:creationId xmlns:a16="http://schemas.microsoft.com/office/drawing/2014/main" id="{295B8FB3-64BE-4EE6-BEB2-1CF22BF3E366}"/>
              </a:ext>
            </a:extLst>
          </p:cNvPr>
          <p:cNvPicPr>
            <a:picLocks noChangeAspect="1"/>
          </p:cNvPicPr>
          <p:nvPr/>
        </p:nvPicPr>
        <p:blipFill>
          <a:blip r:embed="rId9"/>
          <a:stretch>
            <a:fillRect/>
          </a:stretch>
        </p:blipFill>
        <p:spPr>
          <a:xfrm>
            <a:off x="1781138" y="1044972"/>
            <a:ext cx="934278" cy="822960"/>
          </a:xfrm>
          <a:prstGeom prst="rect">
            <a:avLst/>
          </a:prstGeom>
        </p:spPr>
      </p:pic>
      <p:grpSp>
        <p:nvGrpSpPr>
          <p:cNvPr id="39" name="Group 38">
            <a:extLst>
              <a:ext uri="{FF2B5EF4-FFF2-40B4-BE49-F238E27FC236}">
                <a16:creationId xmlns:a16="http://schemas.microsoft.com/office/drawing/2014/main" id="{DF8C7DA5-1D18-4F09-BFFD-B6CE15BB8532}"/>
              </a:ext>
            </a:extLst>
          </p:cNvPr>
          <p:cNvGrpSpPr/>
          <p:nvPr/>
        </p:nvGrpSpPr>
        <p:grpSpPr>
          <a:xfrm>
            <a:off x="129299" y="895550"/>
            <a:ext cx="914400" cy="5645292"/>
            <a:chOff x="111882" y="941270"/>
            <a:chExt cx="914400" cy="5645292"/>
          </a:xfrm>
        </p:grpSpPr>
        <p:pic>
          <p:nvPicPr>
            <p:cNvPr id="27" name="Picture 26">
              <a:extLst>
                <a:ext uri="{FF2B5EF4-FFF2-40B4-BE49-F238E27FC236}">
                  <a16:creationId xmlns:a16="http://schemas.microsoft.com/office/drawing/2014/main" id="{9088FB80-DB5D-4892-B8BB-4D03DF4F3BF0}"/>
                </a:ext>
              </a:extLst>
            </p:cNvPr>
            <p:cNvPicPr>
              <a:picLocks noChangeAspect="1"/>
            </p:cNvPicPr>
            <p:nvPr/>
          </p:nvPicPr>
          <p:blipFill>
            <a:blip r:embed="rId10"/>
            <a:stretch>
              <a:fillRect/>
            </a:stretch>
          </p:blipFill>
          <p:spPr>
            <a:xfrm>
              <a:off x="111882" y="941270"/>
              <a:ext cx="914400" cy="914400"/>
            </a:xfrm>
            <a:prstGeom prst="rect">
              <a:avLst/>
            </a:prstGeom>
          </p:spPr>
        </p:pic>
        <p:pic>
          <p:nvPicPr>
            <p:cNvPr id="29" name="Picture 28">
              <a:extLst>
                <a:ext uri="{FF2B5EF4-FFF2-40B4-BE49-F238E27FC236}">
                  <a16:creationId xmlns:a16="http://schemas.microsoft.com/office/drawing/2014/main" id="{09D4F153-619B-44AB-812B-2DFC7CBFB260}"/>
                </a:ext>
              </a:extLst>
            </p:cNvPr>
            <p:cNvPicPr>
              <a:picLocks noChangeAspect="1"/>
            </p:cNvPicPr>
            <p:nvPr/>
          </p:nvPicPr>
          <p:blipFill>
            <a:blip r:embed="rId11"/>
            <a:stretch>
              <a:fillRect/>
            </a:stretch>
          </p:blipFill>
          <p:spPr>
            <a:xfrm>
              <a:off x="111882" y="1885587"/>
              <a:ext cx="914400" cy="914400"/>
            </a:xfrm>
            <a:prstGeom prst="rect">
              <a:avLst/>
            </a:prstGeom>
          </p:spPr>
        </p:pic>
        <p:pic>
          <p:nvPicPr>
            <p:cNvPr id="32" name="Picture 31">
              <a:extLst>
                <a:ext uri="{FF2B5EF4-FFF2-40B4-BE49-F238E27FC236}">
                  <a16:creationId xmlns:a16="http://schemas.microsoft.com/office/drawing/2014/main" id="{CD509717-A088-4F3D-93AB-CCE57059EC72}"/>
                </a:ext>
              </a:extLst>
            </p:cNvPr>
            <p:cNvPicPr>
              <a:picLocks noChangeAspect="1"/>
            </p:cNvPicPr>
            <p:nvPr/>
          </p:nvPicPr>
          <p:blipFill>
            <a:blip r:embed="rId12"/>
            <a:stretch>
              <a:fillRect/>
            </a:stretch>
          </p:blipFill>
          <p:spPr>
            <a:xfrm>
              <a:off x="111882" y="2829904"/>
              <a:ext cx="914400" cy="914400"/>
            </a:xfrm>
            <a:prstGeom prst="rect">
              <a:avLst/>
            </a:prstGeom>
          </p:spPr>
        </p:pic>
        <p:pic>
          <p:nvPicPr>
            <p:cNvPr id="34" name="Picture 33">
              <a:extLst>
                <a:ext uri="{FF2B5EF4-FFF2-40B4-BE49-F238E27FC236}">
                  <a16:creationId xmlns:a16="http://schemas.microsoft.com/office/drawing/2014/main" id="{D9254890-99E8-4B10-8BB2-EFC560D2E0E5}"/>
                </a:ext>
              </a:extLst>
            </p:cNvPr>
            <p:cNvPicPr>
              <a:picLocks noChangeAspect="1"/>
            </p:cNvPicPr>
            <p:nvPr/>
          </p:nvPicPr>
          <p:blipFill>
            <a:blip r:embed="rId13"/>
            <a:stretch>
              <a:fillRect/>
            </a:stretch>
          </p:blipFill>
          <p:spPr>
            <a:xfrm>
              <a:off x="111882" y="3774221"/>
              <a:ext cx="914400" cy="914400"/>
            </a:xfrm>
            <a:prstGeom prst="rect">
              <a:avLst/>
            </a:prstGeom>
          </p:spPr>
        </p:pic>
        <p:pic>
          <p:nvPicPr>
            <p:cNvPr id="36" name="Picture 35">
              <a:extLst>
                <a:ext uri="{FF2B5EF4-FFF2-40B4-BE49-F238E27FC236}">
                  <a16:creationId xmlns:a16="http://schemas.microsoft.com/office/drawing/2014/main" id="{4372004F-9C3A-410A-8D3E-5AAB553F2164}"/>
                </a:ext>
              </a:extLst>
            </p:cNvPr>
            <p:cNvPicPr>
              <a:picLocks noChangeAspect="1"/>
            </p:cNvPicPr>
            <p:nvPr/>
          </p:nvPicPr>
          <p:blipFill>
            <a:blip r:embed="rId14"/>
            <a:stretch>
              <a:fillRect/>
            </a:stretch>
          </p:blipFill>
          <p:spPr>
            <a:xfrm>
              <a:off x="111882" y="4718538"/>
              <a:ext cx="914400" cy="914400"/>
            </a:xfrm>
            <a:prstGeom prst="rect">
              <a:avLst/>
            </a:prstGeom>
          </p:spPr>
        </p:pic>
        <p:pic>
          <p:nvPicPr>
            <p:cNvPr id="38" name="Picture 37">
              <a:extLst>
                <a:ext uri="{FF2B5EF4-FFF2-40B4-BE49-F238E27FC236}">
                  <a16:creationId xmlns:a16="http://schemas.microsoft.com/office/drawing/2014/main" id="{3B4AFF01-56EA-4337-B3B2-17A866DAD312}"/>
                </a:ext>
              </a:extLst>
            </p:cNvPr>
            <p:cNvPicPr>
              <a:picLocks noChangeAspect="1"/>
            </p:cNvPicPr>
            <p:nvPr/>
          </p:nvPicPr>
          <p:blipFill>
            <a:blip r:embed="rId15"/>
            <a:stretch>
              <a:fillRect/>
            </a:stretch>
          </p:blipFill>
          <p:spPr>
            <a:xfrm>
              <a:off x="111882" y="5672162"/>
              <a:ext cx="914400" cy="914400"/>
            </a:xfrm>
            <a:prstGeom prst="rect">
              <a:avLst/>
            </a:prstGeom>
          </p:spPr>
        </p:pic>
      </p:grpSp>
      <p:sp>
        <p:nvSpPr>
          <p:cNvPr id="40" name="TextBox 39">
            <a:extLst>
              <a:ext uri="{FF2B5EF4-FFF2-40B4-BE49-F238E27FC236}">
                <a16:creationId xmlns:a16="http://schemas.microsoft.com/office/drawing/2014/main" id="{65346838-C8E7-468A-851E-5178CADC4410}"/>
              </a:ext>
            </a:extLst>
          </p:cNvPr>
          <p:cNvSpPr txBox="1"/>
          <p:nvPr/>
        </p:nvSpPr>
        <p:spPr>
          <a:xfrm>
            <a:off x="129299" y="538205"/>
            <a:ext cx="914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Inputs</a:t>
            </a:r>
          </a:p>
        </p:txBody>
      </p:sp>
    </p:spTree>
    <p:extLst>
      <p:ext uri="{BB962C8B-B14F-4D97-AF65-F5344CB8AC3E}">
        <p14:creationId xmlns:p14="http://schemas.microsoft.com/office/powerpoint/2010/main" val="32734373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DD7DC-A635-43DD-B0DB-BEC89A994920}"/>
              </a:ext>
            </a:extLst>
          </p:cNvPr>
          <p:cNvSpPr>
            <a:spLocks noGrp="1"/>
          </p:cNvSpPr>
          <p:nvPr>
            <p:ph type="title"/>
          </p:nvPr>
        </p:nvSpPr>
        <p:spPr>
          <a:xfrm>
            <a:off x="0" y="0"/>
            <a:ext cx="7909561" cy="581597"/>
          </a:xfrm>
        </p:spPr>
        <p:txBody>
          <a:bodyPr/>
          <a:lstStyle/>
          <a:p>
            <a:r>
              <a:rPr lang="en-US" sz="1800" dirty="0"/>
              <a:t>Testing with Concept Activation Vectors (TCAV; Kim et al. 2018)</a:t>
            </a:r>
            <a:br>
              <a:rPr lang="en-US" sz="1800" dirty="0"/>
            </a:br>
            <a:r>
              <a:rPr lang="en-US" sz="1800" dirty="0"/>
              <a:t>- Importance of Eye structure to HU4 predictions</a:t>
            </a:r>
          </a:p>
        </p:txBody>
      </p:sp>
      <p:sp>
        <p:nvSpPr>
          <p:cNvPr id="65" name="TextBox 64">
            <a:extLst>
              <a:ext uri="{FF2B5EF4-FFF2-40B4-BE49-F238E27FC236}">
                <a16:creationId xmlns:a16="http://schemas.microsoft.com/office/drawing/2014/main" id="{878AA47F-EDF1-45E4-A053-4EC55788DBBA}"/>
              </a:ext>
            </a:extLst>
          </p:cNvPr>
          <p:cNvSpPr txBox="1"/>
          <p:nvPr/>
        </p:nvSpPr>
        <p:spPr>
          <a:xfrm>
            <a:off x="7389934" y="7619973"/>
            <a:ext cx="219143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Negative Activations</a:t>
            </a:r>
          </a:p>
        </p:txBody>
      </p:sp>
      <p:sp>
        <p:nvSpPr>
          <p:cNvPr id="20" name="TextBox 19">
            <a:extLst>
              <a:ext uri="{FF2B5EF4-FFF2-40B4-BE49-F238E27FC236}">
                <a16:creationId xmlns:a16="http://schemas.microsoft.com/office/drawing/2014/main" id="{E3D65EA8-9700-4B68-838E-36CA24E26D1A}"/>
              </a:ext>
            </a:extLst>
          </p:cNvPr>
          <p:cNvSpPr txBox="1"/>
          <p:nvPr/>
        </p:nvSpPr>
        <p:spPr>
          <a:xfrm>
            <a:off x="2041583" y="1083747"/>
            <a:ext cx="1758885" cy="1015663"/>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Gather known HU4 class images.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 few hundred here.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Taken from training set.  </a:t>
            </a:r>
          </a:p>
        </p:txBody>
      </p:sp>
      <p:sp>
        <p:nvSpPr>
          <p:cNvPr id="23" name="TextBox 22">
            <a:extLst>
              <a:ext uri="{FF2B5EF4-FFF2-40B4-BE49-F238E27FC236}">
                <a16:creationId xmlns:a16="http://schemas.microsoft.com/office/drawing/2014/main" id="{5AB6370A-7B33-4D98-BD86-570D2D268B93}"/>
              </a:ext>
            </a:extLst>
          </p:cNvPr>
          <p:cNvSpPr txBox="1"/>
          <p:nvPr/>
        </p:nvSpPr>
        <p:spPr>
          <a:xfrm>
            <a:off x="2866237" y="3112829"/>
            <a:ext cx="4447617"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Determine Concept Activation Vector</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Gather concept images (eye; N&gt;50)</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Gather negative images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Gather layer activations for 1,2</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Train linear classifier on activations to obtain CAV</a:t>
            </a:r>
          </a:p>
        </p:txBody>
      </p:sp>
      <p:sp>
        <p:nvSpPr>
          <p:cNvPr id="27" name="TextBox 26">
            <a:extLst>
              <a:ext uri="{FF2B5EF4-FFF2-40B4-BE49-F238E27FC236}">
                <a16:creationId xmlns:a16="http://schemas.microsoft.com/office/drawing/2014/main" id="{7499520A-7AE3-4E90-8B9B-05243DE73875}"/>
              </a:ext>
            </a:extLst>
          </p:cNvPr>
          <p:cNvSpPr txBox="1"/>
          <p:nvPr/>
        </p:nvSpPr>
        <p:spPr>
          <a:xfrm>
            <a:off x="4907281" y="4418017"/>
            <a:ext cx="147066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Separating hyperplane</a:t>
            </a:r>
          </a:p>
        </p:txBody>
      </p:sp>
      <p:grpSp>
        <p:nvGrpSpPr>
          <p:cNvPr id="4" name="Group 3">
            <a:extLst>
              <a:ext uri="{FF2B5EF4-FFF2-40B4-BE49-F238E27FC236}">
                <a16:creationId xmlns:a16="http://schemas.microsoft.com/office/drawing/2014/main" id="{18CBFE28-B2A5-4830-911A-3D8CD13AD11B}"/>
              </a:ext>
            </a:extLst>
          </p:cNvPr>
          <p:cNvGrpSpPr/>
          <p:nvPr/>
        </p:nvGrpSpPr>
        <p:grpSpPr>
          <a:xfrm>
            <a:off x="4271011" y="4295720"/>
            <a:ext cx="1371600" cy="1371600"/>
            <a:chOff x="4701746" y="3055820"/>
            <a:chExt cx="1371600" cy="1371600"/>
          </a:xfrm>
        </p:grpSpPr>
        <p:cxnSp>
          <p:nvCxnSpPr>
            <p:cNvPr id="21" name="Straight Connector 20">
              <a:extLst>
                <a:ext uri="{FF2B5EF4-FFF2-40B4-BE49-F238E27FC236}">
                  <a16:creationId xmlns:a16="http://schemas.microsoft.com/office/drawing/2014/main" id="{984B4EE5-E441-48A6-B1ED-5F8E39B8A711}"/>
                </a:ext>
              </a:extLst>
            </p:cNvPr>
            <p:cNvCxnSpPr/>
            <p:nvPr/>
          </p:nvCxnSpPr>
          <p:spPr>
            <a:xfrm>
              <a:off x="5387546" y="3055820"/>
              <a:ext cx="0" cy="137160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BADF05C3-ADCB-44D4-9380-903DE790C638}"/>
                </a:ext>
              </a:extLst>
            </p:cNvPr>
            <p:cNvCxnSpPr>
              <a:cxnSpLocks/>
            </p:cNvCxnSpPr>
            <p:nvPr/>
          </p:nvCxnSpPr>
          <p:spPr>
            <a:xfrm flipH="1">
              <a:off x="4701746" y="3741620"/>
              <a:ext cx="1371600" cy="0"/>
            </a:xfrm>
            <a:prstGeom prst="straightConnector1">
              <a:avLst/>
            </a:prstGeom>
            <a:ln w="38100">
              <a:solidFill>
                <a:srgbClr val="00B050"/>
              </a:solidFill>
              <a:tailEnd type="triangle"/>
            </a:ln>
          </p:spPr>
          <p:style>
            <a:lnRef idx="1">
              <a:schemeClr val="accent3"/>
            </a:lnRef>
            <a:fillRef idx="0">
              <a:schemeClr val="accent3"/>
            </a:fillRef>
            <a:effectRef idx="0">
              <a:schemeClr val="accent3"/>
            </a:effectRef>
            <a:fontRef idx="minor">
              <a:schemeClr val="tx1"/>
            </a:fontRef>
          </p:style>
        </p:cxnSp>
      </p:grpSp>
      <p:sp>
        <p:nvSpPr>
          <p:cNvPr id="31" name="TextBox 30">
            <a:extLst>
              <a:ext uri="{FF2B5EF4-FFF2-40B4-BE49-F238E27FC236}">
                <a16:creationId xmlns:a16="http://schemas.microsoft.com/office/drawing/2014/main" id="{8BE67A10-56E0-446D-B76A-B946BE6C29F8}"/>
              </a:ext>
            </a:extLst>
          </p:cNvPr>
          <p:cNvSpPr txBox="1"/>
          <p:nvPr/>
        </p:nvSpPr>
        <p:spPr>
          <a:xfrm>
            <a:off x="2746167" y="4654556"/>
            <a:ext cx="182019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CAV (points towards “Eye” activations)</a:t>
            </a:r>
          </a:p>
        </p:txBody>
      </p:sp>
      <p:cxnSp>
        <p:nvCxnSpPr>
          <p:cNvPr id="35" name="Straight Arrow Connector 34">
            <a:extLst>
              <a:ext uri="{FF2B5EF4-FFF2-40B4-BE49-F238E27FC236}">
                <a16:creationId xmlns:a16="http://schemas.microsoft.com/office/drawing/2014/main" id="{0AB376A9-5688-444D-AECE-34AA75E9F384}"/>
              </a:ext>
            </a:extLst>
          </p:cNvPr>
          <p:cNvCxnSpPr>
            <a:cxnSpLocks/>
          </p:cNvCxnSpPr>
          <p:nvPr/>
        </p:nvCxnSpPr>
        <p:spPr>
          <a:xfrm flipH="1" flipV="1">
            <a:off x="2457846" y="5877858"/>
            <a:ext cx="2148840" cy="7204"/>
          </a:xfrm>
          <a:prstGeom prst="straightConnector1">
            <a:avLst/>
          </a:prstGeom>
          <a:ln w="38100">
            <a:solidFill>
              <a:srgbClr val="00B050"/>
            </a:solidFill>
            <a:tailEnd type="triangle"/>
          </a:ln>
        </p:spPr>
        <p:style>
          <a:lnRef idx="1">
            <a:schemeClr val="accent3"/>
          </a:lnRef>
          <a:fillRef idx="0">
            <a:schemeClr val="accent3"/>
          </a:fillRef>
          <a:effectRef idx="0">
            <a:schemeClr val="accent3"/>
          </a:effectRef>
          <a:fontRef idx="minor">
            <a:schemeClr val="tx1"/>
          </a:fontRef>
        </p:style>
      </p:cxnSp>
      <p:cxnSp>
        <p:nvCxnSpPr>
          <p:cNvPr id="36" name="Straight Arrow Connector 35">
            <a:extLst>
              <a:ext uri="{FF2B5EF4-FFF2-40B4-BE49-F238E27FC236}">
                <a16:creationId xmlns:a16="http://schemas.microsoft.com/office/drawing/2014/main" id="{23D2F1F0-0DBB-40C2-AAFD-B714AA606C95}"/>
              </a:ext>
            </a:extLst>
          </p:cNvPr>
          <p:cNvCxnSpPr>
            <a:cxnSpLocks/>
          </p:cNvCxnSpPr>
          <p:nvPr/>
        </p:nvCxnSpPr>
        <p:spPr>
          <a:xfrm flipV="1">
            <a:off x="4597162" y="5612820"/>
            <a:ext cx="2148840" cy="264622"/>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37" name="Straight Arrow Connector 36">
            <a:extLst>
              <a:ext uri="{FF2B5EF4-FFF2-40B4-BE49-F238E27FC236}">
                <a16:creationId xmlns:a16="http://schemas.microsoft.com/office/drawing/2014/main" id="{4AA935C1-83F9-43C6-9506-25703872B231}"/>
              </a:ext>
            </a:extLst>
          </p:cNvPr>
          <p:cNvCxnSpPr>
            <a:cxnSpLocks/>
          </p:cNvCxnSpPr>
          <p:nvPr/>
        </p:nvCxnSpPr>
        <p:spPr>
          <a:xfrm>
            <a:off x="4597161" y="5884647"/>
            <a:ext cx="2148840" cy="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38" name="Straight Arrow Connector 37">
            <a:extLst>
              <a:ext uri="{FF2B5EF4-FFF2-40B4-BE49-F238E27FC236}">
                <a16:creationId xmlns:a16="http://schemas.microsoft.com/office/drawing/2014/main" id="{4FD0E367-A7C6-470C-8EE2-C557395FAFBA}"/>
              </a:ext>
            </a:extLst>
          </p:cNvPr>
          <p:cNvCxnSpPr>
            <a:cxnSpLocks/>
          </p:cNvCxnSpPr>
          <p:nvPr/>
        </p:nvCxnSpPr>
        <p:spPr>
          <a:xfrm>
            <a:off x="4640580" y="5884647"/>
            <a:ext cx="2148840" cy="231894"/>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39" name="Straight Arrow Connector 38">
            <a:extLst>
              <a:ext uri="{FF2B5EF4-FFF2-40B4-BE49-F238E27FC236}">
                <a16:creationId xmlns:a16="http://schemas.microsoft.com/office/drawing/2014/main" id="{ECDC1798-F9DB-45AF-9FDD-5417D8768024}"/>
              </a:ext>
            </a:extLst>
          </p:cNvPr>
          <p:cNvCxnSpPr>
            <a:cxnSpLocks/>
          </p:cNvCxnSpPr>
          <p:nvPr/>
        </p:nvCxnSpPr>
        <p:spPr>
          <a:xfrm flipV="1">
            <a:off x="4640580" y="5717837"/>
            <a:ext cx="2148840" cy="166809"/>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sp>
        <p:nvSpPr>
          <p:cNvPr id="49" name="TextBox 48">
            <a:extLst>
              <a:ext uri="{FF2B5EF4-FFF2-40B4-BE49-F238E27FC236}">
                <a16:creationId xmlns:a16="http://schemas.microsoft.com/office/drawing/2014/main" id="{9389F38C-8262-4185-A403-4B7DE1E3C054}"/>
              </a:ext>
            </a:extLst>
          </p:cNvPr>
          <p:cNvSpPr txBox="1"/>
          <p:nvPr/>
        </p:nvSpPr>
        <p:spPr>
          <a:xfrm>
            <a:off x="1063943" y="6117747"/>
            <a:ext cx="7785736"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Does CAV tend to point in opposite direction of gradient vectors?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If so, CAV points in direction of increasing probability of correct class identification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 </a:t>
            </a:r>
          </a:p>
        </p:txBody>
      </p:sp>
      <p:grpSp>
        <p:nvGrpSpPr>
          <p:cNvPr id="10" name="Group 9">
            <a:extLst>
              <a:ext uri="{FF2B5EF4-FFF2-40B4-BE49-F238E27FC236}">
                <a16:creationId xmlns:a16="http://schemas.microsoft.com/office/drawing/2014/main" id="{A507C086-E83A-4EDE-A792-96416BB7833C}"/>
              </a:ext>
            </a:extLst>
          </p:cNvPr>
          <p:cNvGrpSpPr/>
          <p:nvPr/>
        </p:nvGrpSpPr>
        <p:grpSpPr>
          <a:xfrm>
            <a:off x="3807064" y="800622"/>
            <a:ext cx="4971177" cy="1754769"/>
            <a:chOff x="4510582" y="447709"/>
            <a:chExt cx="2909175" cy="1754769"/>
          </a:xfrm>
        </p:grpSpPr>
        <p:sp>
          <p:nvSpPr>
            <p:cNvPr id="16" name="TextBox 15">
              <a:extLst>
                <a:ext uri="{FF2B5EF4-FFF2-40B4-BE49-F238E27FC236}">
                  <a16:creationId xmlns:a16="http://schemas.microsoft.com/office/drawing/2014/main" id="{F7FDC2EB-F13A-4022-969D-6E633AD60F43}"/>
                </a:ext>
              </a:extLst>
            </p:cNvPr>
            <p:cNvSpPr txBox="1"/>
            <p:nvPr/>
          </p:nvSpPr>
          <p:spPr>
            <a:xfrm>
              <a:off x="4510582" y="447709"/>
              <a:ext cx="290917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Calculate gradient of model loss function for HU4 class w.r.t. activations from final layer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Gradient vectors point in direction of decreasing probability of correct class identification</a:t>
              </a:r>
            </a:p>
          </p:txBody>
        </p:sp>
        <p:grpSp>
          <p:nvGrpSpPr>
            <p:cNvPr id="6" name="Group 5">
              <a:extLst>
                <a:ext uri="{FF2B5EF4-FFF2-40B4-BE49-F238E27FC236}">
                  <a16:creationId xmlns:a16="http://schemas.microsoft.com/office/drawing/2014/main" id="{2120AB24-1F8E-4411-8458-40C243A82EBD}"/>
                </a:ext>
              </a:extLst>
            </p:cNvPr>
            <p:cNvGrpSpPr/>
            <p:nvPr/>
          </p:nvGrpSpPr>
          <p:grpSpPr>
            <a:xfrm>
              <a:off x="4852880" y="1348842"/>
              <a:ext cx="2299320" cy="853636"/>
              <a:chOff x="4029741" y="856470"/>
              <a:chExt cx="2299320" cy="853636"/>
            </a:xfrm>
          </p:grpSpPr>
          <p:cxnSp>
            <p:nvCxnSpPr>
              <p:cNvPr id="13" name="Straight Arrow Connector 12">
                <a:extLst>
                  <a:ext uri="{FF2B5EF4-FFF2-40B4-BE49-F238E27FC236}">
                    <a16:creationId xmlns:a16="http://schemas.microsoft.com/office/drawing/2014/main" id="{2E18C00E-C1F6-4407-96BA-6559A9D7A355}"/>
                  </a:ext>
                </a:extLst>
              </p:cNvPr>
              <p:cNvCxnSpPr>
                <a:cxnSpLocks/>
              </p:cNvCxnSpPr>
              <p:nvPr/>
            </p:nvCxnSpPr>
            <p:spPr>
              <a:xfrm>
                <a:off x="4029743" y="1187003"/>
                <a:ext cx="2152227" cy="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32" name="Straight Arrow Connector 31">
                <a:extLst>
                  <a:ext uri="{FF2B5EF4-FFF2-40B4-BE49-F238E27FC236}">
                    <a16:creationId xmlns:a16="http://schemas.microsoft.com/office/drawing/2014/main" id="{40BD351B-A891-4B89-89E5-5C9D3ACABB65}"/>
                  </a:ext>
                </a:extLst>
              </p:cNvPr>
              <p:cNvCxnSpPr>
                <a:cxnSpLocks/>
              </p:cNvCxnSpPr>
              <p:nvPr/>
            </p:nvCxnSpPr>
            <p:spPr>
              <a:xfrm>
                <a:off x="4029742" y="1355879"/>
                <a:ext cx="2152227" cy="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33" name="Straight Arrow Connector 32">
                <a:extLst>
                  <a:ext uri="{FF2B5EF4-FFF2-40B4-BE49-F238E27FC236}">
                    <a16:creationId xmlns:a16="http://schemas.microsoft.com/office/drawing/2014/main" id="{8DFB6894-77C0-4DAD-AF2C-F1BCD2AB6B89}"/>
                  </a:ext>
                </a:extLst>
              </p:cNvPr>
              <p:cNvCxnSpPr>
                <a:cxnSpLocks/>
              </p:cNvCxnSpPr>
              <p:nvPr/>
            </p:nvCxnSpPr>
            <p:spPr>
              <a:xfrm>
                <a:off x="4029742" y="1535338"/>
                <a:ext cx="2152227" cy="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34" name="Straight Arrow Connector 33">
                <a:extLst>
                  <a:ext uri="{FF2B5EF4-FFF2-40B4-BE49-F238E27FC236}">
                    <a16:creationId xmlns:a16="http://schemas.microsoft.com/office/drawing/2014/main" id="{8945E607-A63E-45C0-AD3C-131A83100C45}"/>
                  </a:ext>
                </a:extLst>
              </p:cNvPr>
              <p:cNvCxnSpPr>
                <a:cxnSpLocks/>
              </p:cNvCxnSpPr>
              <p:nvPr/>
            </p:nvCxnSpPr>
            <p:spPr>
              <a:xfrm>
                <a:off x="4029741" y="1710106"/>
                <a:ext cx="2152227" cy="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sp>
            <p:nvSpPr>
              <p:cNvPr id="3" name="Rectangle 2">
                <a:extLst>
                  <a:ext uri="{FF2B5EF4-FFF2-40B4-BE49-F238E27FC236}">
                    <a16:creationId xmlns:a16="http://schemas.microsoft.com/office/drawing/2014/main" id="{A6B1B616-16BF-4CF6-8130-56B880C80464}"/>
                  </a:ext>
                </a:extLst>
              </p:cNvPr>
              <p:cNvSpPr/>
              <p:nvPr/>
            </p:nvSpPr>
            <p:spPr>
              <a:xfrm>
                <a:off x="4451624" y="856470"/>
                <a:ext cx="187743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Gradient vectors</a:t>
                </a:r>
              </a:p>
            </p:txBody>
          </p:sp>
        </p:grpSp>
      </p:grpSp>
      <p:sp>
        <p:nvSpPr>
          <p:cNvPr id="40" name="TextBox 39">
            <a:extLst>
              <a:ext uri="{FF2B5EF4-FFF2-40B4-BE49-F238E27FC236}">
                <a16:creationId xmlns:a16="http://schemas.microsoft.com/office/drawing/2014/main" id="{0918738E-B5E9-41CE-89E1-53315230169D}"/>
              </a:ext>
            </a:extLst>
          </p:cNvPr>
          <p:cNvSpPr txBox="1"/>
          <p:nvPr/>
        </p:nvSpPr>
        <p:spPr>
          <a:xfrm>
            <a:off x="461387" y="2943135"/>
            <a:ext cx="187410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Concept images</a:t>
            </a:r>
          </a:p>
        </p:txBody>
      </p:sp>
      <p:grpSp>
        <p:nvGrpSpPr>
          <p:cNvPr id="12" name="Group 11">
            <a:extLst>
              <a:ext uri="{FF2B5EF4-FFF2-40B4-BE49-F238E27FC236}">
                <a16:creationId xmlns:a16="http://schemas.microsoft.com/office/drawing/2014/main" id="{5176C7E6-4F6D-44AD-9371-1A2D98D90608}"/>
              </a:ext>
            </a:extLst>
          </p:cNvPr>
          <p:cNvGrpSpPr/>
          <p:nvPr/>
        </p:nvGrpSpPr>
        <p:grpSpPr>
          <a:xfrm>
            <a:off x="7063740" y="2942371"/>
            <a:ext cx="2124645" cy="2366439"/>
            <a:chOff x="7117058" y="2441183"/>
            <a:chExt cx="2124645" cy="2366439"/>
          </a:xfrm>
        </p:grpSpPr>
        <p:pic>
          <p:nvPicPr>
            <p:cNvPr id="24" name="Picture 23">
              <a:extLst>
                <a:ext uri="{FF2B5EF4-FFF2-40B4-BE49-F238E27FC236}">
                  <a16:creationId xmlns:a16="http://schemas.microsoft.com/office/drawing/2014/main" id="{B754AB16-82A8-4743-BF0B-4CB16484C13F}"/>
                </a:ext>
              </a:extLst>
            </p:cNvPr>
            <p:cNvPicPr>
              <a:picLocks noChangeAspect="1"/>
            </p:cNvPicPr>
            <p:nvPr/>
          </p:nvPicPr>
          <p:blipFill>
            <a:blip r:embed="rId3"/>
            <a:stretch>
              <a:fillRect/>
            </a:stretch>
          </p:blipFill>
          <p:spPr>
            <a:xfrm>
              <a:off x="7367172" y="2763964"/>
              <a:ext cx="1600200" cy="1600200"/>
            </a:xfrm>
            <a:prstGeom prst="rect">
              <a:avLst/>
            </a:prstGeom>
          </p:spPr>
        </p:pic>
        <p:sp>
          <p:nvSpPr>
            <p:cNvPr id="28" name="TextBox 27">
              <a:extLst>
                <a:ext uri="{FF2B5EF4-FFF2-40B4-BE49-F238E27FC236}">
                  <a16:creationId xmlns:a16="http://schemas.microsoft.com/office/drawing/2014/main" id="{13B26126-A667-41D8-B28C-E46AD3F589AA}"/>
                </a:ext>
              </a:extLst>
            </p:cNvPr>
            <p:cNvSpPr txBox="1"/>
            <p:nvPr/>
          </p:nvSpPr>
          <p:spPr>
            <a:xfrm>
              <a:off x="7367172" y="2441183"/>
              <a:ext cx="187410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Negative images</a:t>
              </a:r>
            </a:p>
          </p:txBody>
        </p:sp>
        <p:sp>
          <p:nvSpPr>
            <p:cNvPr id="41" name="TextBox 40">
              <a:extLst>
                <a:ext uri="{FF2B5EF4-FFF2-40B4-BE49-F238E27FC236}">
                  <a16:creationId xmlns:a16="http://schemas.microsoft.com/office/drawing/2014/main" id="{669AB64C-D77C-43A3-862F-ECEF5AED1B9D}"/>
                </a:ext>
              </a:extLst>
            </p:cNvPr>
            <p:cNvSpPr txBox="1"/>
            <p:nvPr/>
          </p:nvSpPr>
          <p:spPr>
            <a:xfrm>
              <a:off x="7117058" y="4345957"/>
              <a:ext cx="212464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Negative images from ALOI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t>
              </a:r>
              <a:r>
                <a:rPr kumimoji="0" lang="en-US" sz="1200" b="0" i="0" u="none" strike="noStrike" kern="1200" cap="none" spc="0" normalizeH="0" baseline="0" noProof="0" dirty="0" err="1">
                  <a:ln>
                    <a:noFill/>
                  </a:ln>
                  <a:solidFill>
                    <a:srgbClr val="000000"/>
                  </a:solidFill>
                  <a:effectLst/>
                  <a:uLnTx/>
                  <a:uFillTx/>
                  <a:latin typeface="Arial"/>
                  <a:ea typeface="+mn-ea"/>
                  <a:cs typeface="+mn-cs"/>
                </a:rPr>
                <a:t>Geusebroek</a:t>
              </a:r>
              <a:r>
                <a:rPr kumimoji="0" lang="en-US" sz="1200" b="0" i="0" u="none" strike="noStrike" kern="1200" cap="none" spc="0" normalizeH="0" baseline="0" noProof="0" dirty="0">
                  <a:ln>
                    <a:noFill/>
                  </a:ln>
                  <a:solidFill>
                    <a:srgbClr val="000000"/>
                  </a:solidFill>
                  <a:effectLst/>
                  <a:uLnTx/>
                  <a:uFillTx/>
                  <a:latin typeface="Arial"/>
                  <a:ea typeface="+mn-ea"/>
                  <a:cs typeface="+mn-cs"/>
                </a:rPr>
                <a:t> et al. 2005)</a:t>
              </a:r>
            </a:p>
          </p:txBody>
        </p:sp>
      </p:grpSp>
      <p:grpSp>
        <p:nvGrpSpPr>
          <p:cNvPr id="44" name="Group 43">
            <a:extLst>
              <a:ext uri="{FF2B5EF4-FFF2-40B4-BE49-F238E27FC236}">
                <a16:creationId xmlns:a16="http://schemas.microsoft.com/office/drawing/2014/main" id="{1BA819DA-97CC-4EA8-9690-8906CF53991C}"/>
              </a:ext>
            </a:extLst>
          </p:cNvPr>
          <p:cNvGrpSpPr/>
          <p:nvPr/>
        </p:nvGrpSpPr>
        <p:grpSpPr>
          <a:xfrm>
            <a:off x="259130" y="783080"/>
            <a:ext cx="1823743" cy="1829729"/>
            <a:chOff x="279913" y="786426"/>
            <a:chExt cx="1823743" cy="1829729"/>
          </a:xfrm>
        </p:grpSpPr>
        <p:pic>
          <p:nvPicPr>
            <p:cNvPr id="46" name="Picture 45">
              <a:extLst>
                <a:ext uri="{FF2B5EF4-FFF2-40B4-BE49-F238E27FC236}">
                  <a16:creationId xmlns:a16="http://schemas.microsoft.com/office/drawing/2014/main" id="{1D00910D-0B3E-459D-A5D4-665AF97A9B11}"/>
                </a:ext>
              </a:extLst>
            </p:cNvPr>
            <p:cNvPicPr>
              <a:picLocks noChangeAspect="1"/>
            </p:cNvPicPr>
            <p:nvPr/>
          </p:nvPicPr>
          <p:blipFill>
            <a:blip r:embed="rId4"/>
            <a:stretch>
              <a:fillRect/>
            </a:stretch>
          </p:blipFill>
          <p:spPr>
            <a:xfrm>
              <a:off x="281769" y="1700826"/>
              <a:ext cx="914400" cy="914400"/>
            </a:xfrm>
            <a:prstGeom prst="rect">
              <a:avLst/>
            </a:prstGeom>
          </p:spPr>
        </p:pic>
        <p:pic>
          <p:nvPicPr>
            <p:cNvPr id="47" name="Picture 46">
              <a:extLst>
                <a:ext uri="{FF2B5EF4-FFF2-40B4-BE49-F238E27FC236}">
                  <a16:creationId xmlns:a16="http://schemas.microsoft.com/office/drawing/2014/main" id="{0DCBF68B-8317-40EE-B538-5E8A2F91D2D2}"/>
                </a:ext>
              </a:extLst>
            </p:cNvPr>
            <p:cNvPicPr>
              <a:picLocks noChangeAspect="1"/>
            </p:cNvPicPr>
            <p:nvPr/>
          </p:nvPicPr>
          <p:blipFill>
            <a:blip r:embed="rId5"/>
            <a:stretch>
              <a:fillRect/>
            </a:stretch>
          </p:blipFill>
          <p:spPr>
            <a:xfrm>
              <a:off x="1189256" y="1701755"/>
              <a:ext cx="914400" cy="914400"/>
            </a:xfrm>
            <a:prstGeom prst="rect">
              <a:avLst/>
            </a:prstGeom>
          </p:spPr>
        </p:pic>
        <p:pic>
          <p:nvPicPr>
            <p:cNvPr id="48" name="Picture 47">
              <a:extLst>
                <a:ext uri="{FF2B5EF4-FFF2-40B4-BE49-F238E27FC236}">
                  <a16:creationId xmlns:a16="http://schemas.microsoft.com/office/drawing/2014/main" id="{068F930E-84BB-4A35-800B-921DDF805E5D}"/>
                </a:ext>
              </a:extLst>
            </p:cNvPr>
            <p:cNvPicPr>
              <a:picLocks noChangeAspect="1"/>
            </p:cNvPicPr>
            <p:nvPr/>
          </p:nvPicPr>
          <p:blipFill>
            <a:blip r:embed="rId6"/>
            <a:stretch>
              <a:fillRect/>
            </a:stretch>
          </p:blipFill>
          <p:spPr>
            <a:xfrm>
              <a:off x="1188549" y="787355"/>
              <a:ext cx="914400" cy="914400"/>
            </a:xfrm>
            <a:prstGeom prst="rect">
              <a:avLst/>
            </a:prstGeom>
          </p:spPr>
        </p:pic>
        <p:pic>
          <p:nvPicPr>
            <p:cNvPr id="50" name="Picture 49">
              <a:extLst>
                <a:ext uri="{FF2B5EF4-FFF2-40B4-BE49-F238E27FC236}">
                  <a16:creationId xmlns:a16="http://schemas.microsoft.com/office/drawing/2014/main" id="{E7A380F9-157C-43BB-8644-F0DEA0C19F57}"/>
                </a:ext>
              </a:extLst>
            </p:cNvPr>
            <p:cNvPicPr>
              <a:picLocks noChangeAspect="1"/>
            </p:cNvPicPr>
            <p:nvPr/>
          </p:nvPicPr>
          <p:blipFill>
            <a:blip r:embed="rId7"/>
            <a:stretch>
              <a:fillRect/>
            </a:stretch>
          </p:blipFill>
          <p:spPr>
            <a:xfrm>
              <a:off x="279913" y="786426"/>
              <a:ext cx="914400" cy="914400"/>
            </a:xfrm>
            <a:prstGeom prst="rect">
              <a:avLst/>
            </a:prstGeom>
          </p:spPr>
        </p:pic>
      </p:grpSp>
      <p:cxnSp>
        <p:nvCxnSpPr>
          <p:cNvPr id="51" name="Straight Connector 50">
            <a:extLst>
              <a:ext uri="{FF2B5EF4-FFF2-40B4-BE49-F238E27FC236}">
                <a16:creationId xmlns:a16="http://schemas.microsoft.com/office/drawing/2014/main" id="{DC946D42-5860-4046-95A8-2FC1A1CF0232}"/>
              </a:ext>
            </a:extLst>
          </p:cNvPr>
          <p:cNvCxnSpPr/>
          <p:nvPr/>
        </p:nvCxnSpPr>
        <p:spPr>
          <a:xfrm>
            <a:off x="124588" y="2941245"/>
            <a:ext cx="888355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0F8FBBB5-671E-4282-804C-F8219CA7855C}"/>
              </a:ext>
            </a:extLst>
          </p:cNvPr>
          <p:cNvPicPr>
            <a:picLocks noChangeAspect="1"/>
          </p:cNvPicPr>
          <p:nvPr/>
        </p:nvPicPr>
        <p:blipFill>
          <a:blip r:embed="rId8"/>
          <a:stretch>
            <a:fillRect/>
          </a:stretch>
        </p:blipFill>
        <p:spPr>
          <a:xfrm>
            <a:off x="229716" y="3246945"/>
            <a:ext cx="2000250" cy="1600200"/>
          </a:xfrm>
          <a:prstGeom prst="rect">
            <a:avLst/>
          </a:prstGeom>
        </p:spPr>
      </p:pic>
    </p:spTree>
    <p:extLst>
      <p:ext uri="{BB962C8B-B14F-4D97-AF65-F5344CB8AC3E}">
        <p14:creationId xmlns:p14="http://schemas.microsoft.com/office/powerpoint/2010/main" val="8832450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CF4EB-50F9-46FB-9AED-BB60FC21B31C}"/>
              </a:ext>
            </a:extLst>
          </p:cNvPr>
          <p:cNvSpPr>
            <a:spLocks noGrp="1"/>
          </p:cNvSpPr>
          <p:nvPr>
            <p:ph type="title"/>
          </p:nvPr>
        </p:nvSpPr>
        <p:spPr>
          <a:xfrm>
            <a:off x="13365" y="0"/>
            <a:ext cx="7776149" cy="581597"/>
          </a:xfrm>
        </p:spPr>
        <p:txBody>
          <a:bodyPr/>
          <a:lstStyle/>
          <a:p>
            <a:r>
              <a:rPr lang="en-US" dirty="0"/>
              <a:t>“Eye” Concept Activation Vectors</a:t>
            </a:r>
            <a:br>
              <a:rPr lang="en-US" dirty="0"/>
            </a:br>
            <a:endParaRPr lang="en-US" dirty="0"/>
          </a:p>
        </p:txBody>
      </p:sp>
      <p:sp>
        <p:nvSpPr>
          <p:cNvPr id="3" name="Text Placeholder 2">
            <a:extLst>
              <a:ext uri="{FF2B5EF4-FFF2-40B4-BE49-F238E27FC236}">
                <a16:creationId xmlns:a16="http://schemas.microsoft.com/office/drawing/2014/main" id="{C2E20530-EF8F-4B09-8D86-823290B8867C}"/>
              </a:ext>
            </a:extLst>
          </p:cNvPr>
          <p:cNvSpPr>
            <a:spLocks noGrp="1"/>
          </p:cNvSpPr>
          <p:nvPr>
            <p:ph type="body" sz="quarter" idx="16"/>
          </p:nvPr>
        </p:nvSpPr>
        <p:spPr>
          <a:xfrm>
            <a:off x="304800" y="219075"/>
            <a:ext cx="0" cy="0"/>
          </a:xfrm>
        </p:spPr>
        <p:txBody>
          <a:bodyPr/>
          <a:lstStyle/>
          <a:p>
            <a:pPr marL="0" indent="0">
              <a:buNone/>
            </a:pPr>
            <a:endParaRPr lang="en-US" sz="1800" dirty="0"/>
          </a:p>
          <a:p>
            <a:endParaRPr lang="en-US" sz="1800" dirty="0"/>
          </a:p>
        </p:txBody>
      </p:sp>
      <p:pic>
        <p:nvPicPr>
          <p:cNvPr id="8" name="Picture 7">
            <a:extLst>
              <a:ext uri="{FF2B5EF4-FFF2-40B4-BE49-F238E27FC236}">
                <a16:creationId xmlns:a16="http://schemas.microsoft.com/office/drawing/2014/main" id="{176D24AD-92D7-4E4C-A5B4-862FC5596224}"/>
              </a:ext>
            </a:extLst>
          </p:cNvPr>
          <p:cNvPicPr>
            <a:picLocks noChangeAspect="1"/>
          </p:cNvPicPr>
          <p:nvPr/>
        </p:nvPicPr>
        <p:blipFill>
          <a:blip r:embed="rId3"/>
          <a:stretch>
            <a:fillRect/>
          </a:stretch>
        </p:blipFill>
        <p:spPr>
          <a:xfrm>
            <a:off x="4383058" y="603622"/>
            <a:ext cx="4267200" cy="3200400"/>
          </a:xfrm>
          <a:prstGeom prst="rect">
            <a:avLst/>
          </a:prstGeom>
        </p:spPr>
      </p:pic>
      <p:pic>
        <p:nvPicPr>
          <p:cNvPr id="10" name="Picture 9">
            <a:extLst>
              <a:ext uri="{FF2B5EF4-FFF2-40B4-BE49-F238E27FC236}">
                <a16:creationId xmlns:a16="http://schemas.microsoft.com/office/drawing/2014/main" id="{4ED95044-BA02-4554-A000-8FDF56B233EC}"/>
              </a:ext>
            </a:extLst>
          </p:cNvPr>
          <p:cNvPicPr>
            <a:picLocks noChangeAspect="1"/>
          </p:cNvPicPr>
          <p:nvPr/>
        </p:nvPicPr>
        <p:blipFill>
          <a:blip r:embed="rId4"/>
          <a:stretch>
            <a:fillRect/>
          </a:stretch>
        </p:blipFill>
        <p:spPr>
          <a:xfrm>
            <a:off x="13365" y="603622"/>
            <a:ext cx="4267200" cy="3200400"/>
          </a:xfrm>
          <a:prstGeom prst="rect">
            <a:avLst/>
          </a:prstGeom>
        </p:spPr>
      </p:pic>
      <p:sp>
        <p:nvSpPr>
          <p:cNvPr id="4" name="TextBox 3"/>
          <p:cNvSpPr txBox="1"/>
          <p:nvPr/>
        </p:nvSpPr>
        <p:spPr>
          <a:xfrm>
            <a:off x="371129" y="3717435"/>
            <a:ext cx="8399491" cy="3046988"/>
          </a:xfrm>
          <a:prstGeom prst="rect">
            <a:avLst/>
          </a:prstGeom>
          <a:noFill/>
        </p:spPr>
        <p:txBody>
          <a:bodyPr wrap="square" rtlCol="0">
            <a:spAutoFit/>
          </a:bodyPr>
          <a:lstStyle/>
          <a:p>
            <a:pPr marL="171450" indent="-171450">
              <a:buFont typeface="Arial" panose="020B0604020202020204" pitchFamily="34" charset="0"/>
              <a:buChar char="•"/>
              <a:defRPr/>
            </a:pPr>
            <a:r>
              <a:rPr lang="en-US" sz="1600" dirty="0">
                <a:solidFill>
                  <a:srgbClr val="000000"/>
                </a:solidFill>
              </a:rPr>
              <a:t>Kim et al. 2018 suggests a concept is important if CAVs point opposite of &gt;50% of gradient vectors</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rgbClr val="000000"/>
              </a:solidFill>
              <a:latin typeface="Arial"/>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87% of HU4 gradient vectors point in opposite direction of “Eye” CAV</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Eye important to prediction of Category 4 TCs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29% of TD gradient vectors point in opposite direction of “Eye” CAV</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Eye not important to prediction of TD class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Results obvious for this test case, but:</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Such methods extensible to physical features deemed most important by the user for a given model and class.</a:t>
            </a:r>
          </a:p>
        </p:txBody>
      </p:sp>
    </p:spTree>
    <p:extLst>
      <p:ext uri="{BB962C8B-B14F-4D97-AF65-F5344CB8AC3E}">
        <p14:creationId xmlns:p14="http://schemas.microsoft.com/office/powerpoint/2010/main" val="412533053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orporate Template">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E7CC2E9-97E7-44E2-9CEF-94245A140030}" vid="{7238002B-5FA7-4FCD-8390-C3120E090B48}"/>
    </a:ext>
  </a:extLst>
</a:theme>
</file>

<file path=ppt/theme/theme2.xml><?xml version="1.0" encoding="utf-8"?>
<a:theme xmlns:a="http://schemas.openxmlformats.org/drawingml/2006/main" name="2_Corporate Template_Security Markings">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E7CC2E9-97E7-44E2-9CEF-94245A140030}" vid="{4E14C260-738B-43BB-B364-E6985E06DA98}"/>
    </a:ext>
  </a:extLst>
</a:theme>
</file>

<file path=ppt/theme/theme3.xml><?xml version="1.0" encoding="utf-8"?>
<a:theme xmlns:a="http://schemas.openxmlformats.org/drawingml/2006/main" name="3_Standard Title ">
  <a:themeElements>
    <a:clrScheme name="1">
      <a:dk1>
        <a:srgbClr val="000000"/>
      </a:dk1>
      <a:lt1>
        <a:srgbClr val="FFFFFF"/>
      </a:lt1>
      <a:dk2>
        <a:srgbClr val="6F6F6F"/>
      </a:dk2>
      <a:lt2>
        <a:srgbClr val="EEECE1"/>
      </a:lt2>
      <a:accent1>
        <a:srgbClr val="5E8AB3"/>
      </a:accent1>
      <a:accent2>
        <a:srgbClr val="9B7793"/>
      </a:accent2>
      <a:accent3>
        <a:srgbClr val="FF8F1C"/>
      </a:accent3>
      <a:accent4>
        <a:srgbClr val="FFC72C"/>
      </a:accent4>
      <a:accent5>
        <a:srgbClr val="4F868E"/>
      </a:accent5>
      <a:accent6>
        <a:srgbClr val="A3D65E"/>
      </a:accent6>
      <a:hlink>
        <a:srgbClr val="5E8AB3"/>
      </a:hlink>
      <a:folHlink>
        <a:srgbClr val="4F868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E7CC2E9-97E7-44E2-9CEF-94245A140030}" vid="{46BA43DB-6872-4722-BB01-E569EEF72301}"/>
    </a:ext>
  </a:extLst>
</a:theme>
</file>

<file path=ppt/theme/theme4.xml><?xml version="1.0" encoding="utf-8"?>
<a:theme xmlns:a="http://schemas.openxmlformats.org/drawingml/2006/main" name="1_Default Theme">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efault Theme" id="{7AA79D18-F6E1-4D6C-8420-9C5A770C01B4}" vid="{54399ECB-4BC6-4E85-BB42-F3A69C52828F}"/>
    </a:ext>
  </a:extLst>
</a:theme>
</file>

<file path=ppt/theme/theme5.xml><?xml version="1.0" encoding="utf-8"?>
<a:theme xmlns:a="http://schemas.openxmlformats.org/drawingml/2006/main" name="Default Theme">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efault Theme" id="{4BDBAA45-EC30-4883-84F2-15864B4BC5A5}" vid="{23247965-D2F8-40B5-A5C0-7BBA4D424BF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047DCE231260D40B64765B8B62CCA36" ma:contentTypeVersion="5" ma:contentTypeDescription="Create a new document." ma:contentTypeScope="" ma:versionID="c8c855f4215041b056f92df7b4c7bfb4">
  <xsd:schema xmlns:xsd="http://www.w3.org/2001/XMLSchema" xmlns:xs="http://www.w3.org/2001/XMLSchema" xmlns:p="http://schemas.microsoft.com/office/2006/metadata/properties" xmlns:ns2="1b61945e-ea42-4939-992c-499712c4dde6" xmlns:ns3="1b57da1d-7a00-4ff2-b8bb-a5e2684365e0" xmlns:ns4="fdeb00fa-e4cc-4bb6-be86-462ead36f5cd" targetNamespace="http://schemas.microsoft.com/office/2006/metadata/properties" ma:root="true" ma:fieldsID="fee0a942ad76438bbe979d22ac15da2c" ns2:_="" ns3:_="" ns4:_="">
    <xsd:import namespace="1b61945e-ea42-4939-992c-499712c4dde6"/>
    <xsd:import namespace="1b57da1d-7a00-4ff2-b8bb-a5e2684365e0"/>
    <xsd:import namespace="fdeb00fa-e4cc-4bb6-be86-462ead36f5cd"/>
    <xsd:element name="properties">
      <xsd:complexType>
        <xsd:sequence>
          <xsd:element name="documentManagement">
            <xsd:complexType>
              <xsd:all>
                <xsd:element ref="ns2:SharedWithUsers" minOccurs="0"/>
                <xsd:element ref="ns2:SharedWithDetails" minOccurs="0"/>
                <xsd:element ref="ns3:_dlc_DocId" minOccurs="0"/>
                <xsd:element ref="ns3:_dlc_DocIdUrl" minOccurs="0"/>
                <xsd:element ref="ns3:_dlc_DocIdPersistId" minOccurs="0"/>
                <xsd:element ref="ns3:LastSharedByUser" minOccurs="0"/>
                <xsd:element ref="ns3:LastSharedByTime"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61945e-ea42-4939-992c-499712c4dde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b57da1d-7a00-4ff2-b8bb-a5e2684365e0"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deb00fa-e4cc-4bb6-be86-462ead36f5cd"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1b57da1d-7a00-4ff2-b8bb-a5e2684365e0">JWVUQENKDCZD-538095150-80</_dlc_DocId>
    <_dlc_DocIdUrl xmlns="1b57da1d-7a00-4ff2-b8bb-a5e2684365e0">
      <Url>https://aerospacecloud.sharepoint.com/sites/corpcom/EC/GD/_layouts/15/DocIdRedir.aspx?ID=JWVUQENKDCZD-538095150-80</Url>
      <Description>JWVUQENKDCZD-538095150-80</Description>
    </_dlc_DocIdUrl>
  </documentManagement>
</p:properties>
</file>

<file path=customXml/itemProps1.xml><?xml version="1.0" encoding="utf-8"?>
<ds:datastoreItem xmlns:ds="http://schemas.openxmlformats.org/officeDocument/2006/customXml" ds:itemID="{AE6941D5-9B70-4FCF-8431-FD2C00B4DF13}">
  <ds:schemaRefs>
    <ds:schemaRef ds:uri="http://schemas.microsoft.com/sharepoint/v3/contenttype/forms"/>
  </ds:schemaRefs>
</ds:datastoreItem>
</file>

<file path=customXml/itemProps2.xml><?xml version="1.0" encoding="utf-8"?>
<ds:datastoreItem xmlns:ds="http://schemas.openxmlformats.org/officeDocument/2006/customXml" ds:itemID="{1725CB27-96FA-46BC-8680-CBE309C05A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61945e-ea42-4939-992c-499712c4dde6"/>
    <ds:schemaRef ds:uri="1b57da1d-7a00-4ff2-b8bb-a5e2684365e0"/>
    <ds:schemaRef ds:uri="fdeb00fa-e4cc-4bb6-be86-462ead36f5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BD14BE-EE1D-45F5-A725-BD6C9F4DB963}">
  <ds:schemaRefs>
    <ds:schemaRef ds:uri="http://schemas.microsoft.com/sharepoint/events"/>
  </ds:schemaRefs>
</ds:datastoreItem>
</file>

<file path=customXml/itemProps4.xml><?xml version="1.0" encoding="utf-8"?>
<ds:datastoreItem xmlns:ds="http://schemas.openxmlformats.org/officeDocument/2006/customXml" ds:itemID="{4561B769-D194-4AE7-9D3D-107ABC3B3746}">
  <ds:schemaRefs>
    <ds:schemaRef ds:uri="http://purl.org/dc/terms/"/>
    <ds:schemaRef ds:uri="1b57da1d-7a00-4ff2-b8bb-a5e2684365e0"/>
    <ds:schemaRef ds:uri="http://purl.org/dc/elements/1.1/"/>
    <ds:schemaRef ds:uri="http://purl.org/dc/dcmitype/"/>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fdeb00fa-e4cc-4bb6-be86-462ead36f5cd"/>
    <ds:schemaRef ds:uri="1b61945e-ea42-4939-992c-499712c4dde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2018 Aerospace Template</Template>
  <TotalTime>48</TotalTime>
  <Words>2956</Words>
  <Application>Microsoft Office PowerPoint</Application>
  <PresentationFormat>On-screen Show (4:3)</PresentationFormat>
  <Paragraphs>472</Paragraphs>
  <Slides>21</Slides>
  <Notes>15</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21</vt:i4>
      </vt:variant>
    </vt:vector>
  </HeadingPairs>
  <TitlesOfParts>
    <vt:vector size="31" baseType="lpstr">
      <vt:lpstr>Arial</vt:lpstr>
      <vt:lpstr>Calibri</vt:lpstr>
      <vt:lpstr>Cambria Math</vt:lpstr>
      <vt:lpstr>Times New Roman</vt:lpstr>
      <vt:lpstr>Wingdings</vt:lpstr>
      <vt:lpstr>1_Corporate Template</vt:lpstr>
      <vt:lpstr>2_Corporate Template_Security Markings</vt:lpstr>
      <vt:lpstr>3_Standard Title </vt:lpstr>
      <vt:lpstr>1_Default Theme</vt:lpstr>
      <vt:lpstr>Default Theme</vt:lpstr>
      <vt:lpstr>Explainable Artificial Intelligence Application to Tropical Cyclone CNN </vt:lpstr>
      <vt:lpstr>Overview  </vt:lpstr>
      <vt:lpstr>Overview  </vt:lpstr>
      <vt:lpstr>Tropical Cyclone (TC) Classification CNN</vt:lpstr>
      <vt:lpstr>Gradient Weighted Class Activation Mapping (Grad-CAM) </vt:lpstr>
      <vt:lpstr>Grad-CAM-based filter influence in TC CNN Final Conv Layer  </vt:lpstr>
      <vt:lpstr>CAM Heatmaps – Michael as TD – Cat. 4 by Conv. Layer </vt:lpstr>
      <vt:lpstr>Testing with Concept Activation Vectors (TCAV; Kim et al. 2018) - Importance of Eye structure to HU4 predictions</vt:lpstr>
      <vt:lpstr>“Eye” Concept Activation Vectors </vt:lpstr>
      <vt:lpstr>Adversarial Attacks</vt:lpstr>
      <vt:lpstr>Adversarial Examples</vt:lpstr>
      <vt:lpstr>Adversarial Examples</vt:lpstr>
      <vt:lpstr>Adversarial Examples</vt:lpstr>
      <vt:lpstr>Hurricane Michael Predictions</vt:lpstr>
      <vt:lpstr>Grad-CAM Heatmaps – Michael – Cat. 4 + Adversarial Noise </vt:lpstr>
      <vt:lpstr>Quantifying Model Robustness</vt:lpstr>
      <vt:lpstr>Adversarial Defense Methods</vt:lpstr>
      <vt:lpstr>Summary</vt:lpstr>
      <vt:lpstr>References</vt:lpstr>
      <vt:lpstr>EO Tropical Cyclone CNN</vt:lpstr>
      <vt:lpstr>EO Tropical Cyclone CNN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Explainable Artificial Intelligence Application to Tropical Cyclone CNN</dc:title>
  <dc:subject/>
  <dc:creator>Eric B Wendoloski</dc:creator>
  <cp:keywords/>
  <dc:description/>
  <cp:lastModifiedBy>Lori Brown</cp:lastModifiedBy>
  <cp:revision>10</cp:revision>
  <cp:lastPrinted>2012-11-26T17:25:34Z</cp:lastPrinted>
  <dcterms:created xsi:type="dcterms:W3CDTF">2018-11-26T19:00:20Z</dcterms:created>
  <dcterms:modified xsi:type="dcterms:W3CDTF">2018-12-14T15:21:21Z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0x010100C047DCE231260D40B64765B8B62CCA36</vt:lpwstr>
  </property>
  <property fmtid="{D5CDD505-2E9C-101B-9397-08002B2CF9AE}" pid="3" name="_dlc_DocIdItemGuid">
    <vt:lpwstr>3e0631b3-22c0-4691-8d13-5bc58d0d3cfc</vt:lpwstr>
  </property>
</Properties>
</file>