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3" r:id="rId2"/>
    <p:sldId id="356" r:id="rId3"/>
    <p:sldId id="347" r:id="rId4"/>
    <p:sldId id="354" r:id="rId5"/>
    <p:sldId id="332" r:id="rId6"/>
    <p:sldId id="342" r:id="rId7"/>
    <p:sldId id="343" r:id="rId8"/>
    <p:sldId id="278" r:id="rId9"/>
    <p:sldId id="344" r:id="rId10"/>
    <p:sldId id="339" r:id="rId11"/>
    <p:sldId id="346" r:id="rId12"/>
    <p:sldId id="323" r:id="rId13"/>
    <p:sldId id="292" r:id="rId14"/>
    <p:sldId id="345" r:id="rId15"/>
    <p:sldId id="348" r:id="rId16"/>
    <p:sldId id="352" r:id="rId17"/>
    <p:sldId id="350" r:id="rId18"/>
    <p:sldId id="335" r:id="rId19"/>
    <p:sldId id="349" r:id="rId20"/>
    <p:sldId id="358" r:id="rId21"/>
    <p:sldId id="357" r:id="rId22"/>
    <p:sldId id="364" r:id="rId23"/>
    <p:sldId id="365" r:id="rId24"/>
    <p:sldId id="359" r:id="rId25"/>
    <p:sldId id="362" r:id="rId26"/>
    <p:sldId id="363" r:id="rId27"/>
    <p:sldId id="366" r:id="rId28"/>
    <p:sldId id="368" r:id="rId29"/>
    <p:sldId id="334" r:id="rId30"/>
    <p:sldId id="367" r:id="rId31"/>
    <p:sldId id="369" r:id="rId32"/>
    <p:sldId id="370" r:id="rId3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960E8E-BC57-4023-8C11-2A5645997B94}">
          <p14:sldIdLst>
            <p14:sldId id="263"/>
            <p14:sldId id="356"/>
            <p14:sldId id="347"/>
            <p14:sldId id="354"/>
            <p14:sldId id="332"/>
            <p14:sldId id="342"/>
            <p14:sldId id="343"/>
            <p14:sldId id="278"/>
            <p14:sldId id="344"/>
            <p14:sldId id="339"/>
            <p14:sldId id="346"/>
            <p14:sldId id="323"/>
            <p14:sldId id="292"/>
            <p14:sldId id="345"/>
            <p14:sldId id="348"/>
            <p14:sldId id="352"/>
            <p14:sldId id="350"/>
            <p14:sldId id="335"/>
            <p14:sldId id="349"/>
            <p14:sldId id="358"/>
            <p14:sldId id="357"/>
            <p14:sldId id="364"/>
            <p14:sldId id="365"/>
            <p14:sldId id="359"/>
            <p14:sldId id="362"/>
            <p14:sldId id="363"/>
            <p14:sldId id="366"/>
            <p14:sldId id="368"/>
            <p14:sldId id="334"/>
            <p14:sldId id="367"/>
            <p14:sldId id="369"/>
            <p14:sldId id="370"/>
          </p14:sldIdLst>
        </p14:section>
        <p14:section name="Untitled Section" id="{D6756BCB-09B7-4493-816F-5E6F226DA36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orge Andrew" initials="N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DEBFF"/>
    <a:srgbClr val="001F4C"/>
    <a:srgbClr val="9BCDEF"/>
    <a:srgbClr val="8CACEC"/>
    <a:srgbClr val="DBE9FD"/>
    <a:srgbClr val="8BBBFF"/>
    <a:srgbClr val="1E1F4C"/>
    <a:srgbClr val="00132E"/>
    <a:srgbClr val="0022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8" autoAdjust="0"/>
    <p:restoredTop sz="96249" autoAdjust="0"/>
  </p:normalViewPr>
  <p:slideViewPr>
    <p:cSldViewPr>
      <p:cViewPr varScale="1">
        <p:scale>
          <a:sx n="95" d="100"/>
          <a:sy n="95" d="100"/>
        </p:scale>
        <p:origin x="54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34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921" cy="480060"/>
          </a:xfrm>
          <a:prstGeom prst="rect">
            <a:avLst/>
          </a:prstGeom>
        </p:spPr>
        <p:txBody>
          <a:bodyPr vert="horz" lIns="96635" tIns="48318" rIns="96635" bIns="483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1"/>
            <a:ext cx="3169921" cy="480060"/>
          </a:xfrm>
          <a:prstGeom prst="rect">
            <a:avLst/>
          </a:prstGeom>
        </p:spPr>
        <p:txBody>
          <a:bodyPr vert="horz" lIns="96635" tIns="48318" rIns="96635" bIns="48318" rtlCol="0"/>
          <a:lstStyle>
            <a:lvl1pPr algn="r">
              <a:defRPr sz="1200"/>
            </a:lvl1pPr>
          </a:lstStyle>
          <a:p>
            <a:fld id="{1EDAACC8-5A0F-3346-8BCA-17EEBE15E412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475"/>
            <a:ext cx="3169921" cy="480060"/>
          </a:xfrm>
          <a:prstGeom prst="rect">
            <a:avLst/>
          </a:prstGeom>
        </p:spPr>
        <p:txBody>
          <a:bodyPr vert="horz" lIns="96635" tIns="48318" rIns="96635" bIns="483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5"/>
            <a:ext cx="3169921" cy="480060"/>
          </a:xfrm>
          <a:prstGeom prst="rect">
            <a:avLst/>
          </a:prstGeom>
        </p:spPr>
        <p:txBody>
          <a:bodyPr vert="horz" lIns="96635" tIns="48318" rIns="96635" bIns="48318" rtlCol="0" anchor="b"/>
          <a:lstStyle>
            <a:lvl1pPr algn="r">
              <a:defRPr sz="1200"/>
            </a:lvl1pPr>
          </a:lstStyle>
          <a:p>
            <a:fld id="{0E7E13D3-6F9C-8548-844B-313DFE9A1D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607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69921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5" tIns="48318" rIns="96635" bIns="48318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8" y="1"/>
            <a:ext cx="3169921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5" tIns="48318" rIns="96635" bIns="4831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1" y="4560571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5" tIns="48318" rIns="96635" bIns="483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19475"/>
            <a:ext cx="3169921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5" tIns="48318" rIns="96635" bIns="48318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8" y="9119475"/>
            <a:ext cx="3169921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5" tIns="48318" rIns="96635" bIns="4831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9D21BB-0FAC-4944-8CEF-99D7548805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791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Version 10/23/2013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D21BB-0FAC-4944-8CEF-99D7548805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90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21BB-0FAC-4944-8CEF-99D75488052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19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21BB-0FAC-4944-8CEF-99D75488052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1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21BB-0FAC-4944-8CEF-99D75488052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55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286000" cy="457200"/>
          </a:xfrm>
        </p:spPr>
        <p:txBody>
          <a:bodyPr/>
          <a:lstStyle>
            <a:lvl1pPr algn="r">
              <a:defRPr>
                <a:solidFill>
                  <a:srgbClr val="19194D"/>
                </a:solidFill>
              </a:defRPr>
            </a:lvl1pPr>
          </a:lstStyle>
          <a:p>
            <a:fld id="{F318C4AA-DD91-406E-8B8D-ACEFEF3CC5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286000" cy="457200"/>
          </a:xfrm>
          <a:ln/>
        </p:spPr>
        <p:txBody>
          <a:bodyPr/>
          <a:lstStyle>
            <a:lvl1pPr algn="r">
              <a:defRPr/>
            </a:lvl1pPr>
          </a:lstStyle>
          <a:p>
            <a:fld id="{10C720C7-6CD7-4835-BC75-378D1232BD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914400"/>
            <a:ext cx="1943100" cy="532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676900" cy="532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286000" cy="457200"/>
          </a:xfrm>
          <a:ln/>
        </p:spPr>
        <p:txBody>
          <a:bodyPr/>
          <a:lstStyle>
            <a:lvl1pPr algn="r">
              <a:defRPr/>
            </a:lvl1pPr>
          </a:lstStyle>
          <a:p>
            <a:fld id="{E825264F-C910-4036-9F78-610CE32621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286000" cy="457200"/>
          </a:xfrm>
        </p:spPr>
        <p:txBody>
          <a:bodyPr/>
          <a:lstStyle>
            <a:lvl1pPr algn="r">
              <a:defRPr/>
            </a:lvl1pPr>
          </a:lstStyle>
          <a:p>
            <a:fld id="{4CC4599A-07E3-4617-88E3-6A5F05D80C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286000" cy="457200"/>
          </a:xfrm>
        </p:spPr>
        <p:txBody>
          <a:bodyPr/>
          <a:lstStyle>
            <a:lvl1pPr algn="r">
              <a:defRPr/>
            </a:lvl1pPr>
          </a:lstStyle>
          <a:p>
            <a:fld id="{432180FA-AD00-47B9-B60B-B3934BC28F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20900"/>
            <a:ext cx="3810000" cy="4114800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20900"/>
            <a:ext cx="3810000" cy="4114800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286000" cy="457200"/>
          </a:xfrm>
        </p:spPr>
        <p:txBody>
          <a:bodyPr/>
          <a:lstStyle>
            <a:lvl1pPr algn="r">
              <a:defRPr/>
            </a:lvl1pPr>
          </a:lstStyle>
          <a:p>
            <a:fld id="{F638C10F-7402-4422-921A-12592BB20F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286000" cy="457200"/>
          </a:xfrm>
          <a:ln/>
        </p:spPr>
        <p:txBody>
          <a:bodyPr/>
          <a:lstStyle>
            <a:lvl1pPr algn="r">
              <a:defRPr/>
            </a:lvl1pPr>
          </a:lstStyle>
          <a:p>
            <a:fld id="{ED721A13-4D13-403B-BAA4-EC05CA2559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286000" cy="457200"/>
          </a:xfrm>
          <a:ln/>
        </p:spPr>
        <p:txBody>
          <a:bodyPr/>
          <a:lstStyle>
            <a:lvl1pPr algn="r">
              <a:defRPr/>
            </a:lvl1pPr>
          </a:lstStyle>
          <a:p>
            <a:fld id="{41EFD272-10EF-4032-BC90-D1B0500E99B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286000" cy="457200"/>
          </a:xfrm>
          <a:ln/>
        </p:spPr>
        <p:txBody>
          <a:bodyPr/>
          <a:lstStyle>
            <a:lvl1pPr algn="r">
              <a:defRPr/>
            </a:lvl1pPr>
          </a:lstStyle>
          <a:p>
            <a:fld id="{27FF625C-034D-46F4-9AA4-3A9EFE0DA9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286000" cy="457200"/>
          </a:xfrm>
          <a:ln/>
        </p:spPr>
        <p:txBody>
          <a:bodyPr/>
          <a:lstStyle>
            <a:lvl1pPr algn="r">
              <a:defRPr/>
            </a:lvl1pPr>
          </a:lstStyle>
          <a:p>
            <a:fld id="{6C4AC95E-172A-4273-BD10-025D93FE85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286000" cy="457200"/>
          </a:xfrm>
          <a:ln/>
        </p:spPr>
        <p:txBody>
          <a:bodyPr/>
          <a:lstStyle>
            <a:lvl1pPr algn="r">
              <a:defRPr/>
            </a:lvl1pPr>
          </a:lstStyle>
          <a:p>
            <a:fld id="{C92294A3-AEFE-4242-9031-5C75438523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6096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752600"/>
            <a:ext cx="8382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72200" y="61722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</a:defRPr>
            </a:lvl1pPr>
          </a:lstStyle>
          <a:p>
            <a:fld id="{18B52E1F-2D9E-492C-8BFD-0661D3A79E7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 descr="Tagline-arrow-URL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81600" y="6019800"/>
            <a:ext cx="378618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7" descr="CARR_Logo_72dpi_TRANS2.pn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6458" y="685800"/>
            <a:ext cx="135618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grid_globe.png"/>
          <p:cNvPicPr>
            <a:picLocks noChangeAspect="1"/>
          </p:cNvPicPr>
          <p:nvPr userDrawn="1"/>
        </p:nvPicPr>
        <p:blipFill>
          <a:blip r:embed="rId15" cstate="print">
            <a:lum bright="-80000" contrast="98000"/>
          </a:blip>
          <a:srcRect r="16653" b="33333"/>
          <a:stretch>
            <a:fillRect/>
          </a:stretch>
        </p:blipFill>
        <p:spPr bwMode="auto">
          <a:xfrm>
            <a:off x="3138488" y="1626235"/>
            <a:ext cx="5791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mailto:jcarr@carrastro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oi.org/10.3390/rs10121885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752600"/>
            <a:ext cx="79248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001F4C"/>
                </a:solidFill>
                <a:ea typeface="+mj-ea"/>
                <a:cs typeface="+mj-cs"/>
              </a:rPr>
              <a:t>Observations of Atmospheric Dynamics in 3D with LEO-GEO and GEO-GEO Stereo Imaging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3508375"/>
            <a:ext cx="6400800" cy="1295400"/>
          </a:xfrm>
        </p:spPr>
        <p:txBody>
          <a:bodyPr/>
          <a:lstStyle/>
          <a:p>
            <a:r>
              <a:rPr lang="en-US" sz="2400" dirty="0"/>
              <a:t>James L. Carr</a:t>
            </a:r>
            <a:r>
              <a:rPr lang="en-US" sz="2400" baseline="30000" dirty="0"/>
              <a:t>1</a:t>
            </a:r>
            <a:endParaRPr lang="en-US" sz="2400" dirty="0"/>
          </a:p>
          <a:p>
            <a:endParaRPr lang="en-US" sz="2000" dirty="0"/>
          </a:p>
          <a:p>
            <a:r>
              <a:rPr lang="en-US" sz="2400" dirty="0"/>
              <a:t>28 February 2019</a:t>
            </a:r>
          </a:p>
        </p:txBody>
      </p:sp>
      <p:sp>
        <p:nvSpPr>
          <p:cNvPr id="15364" name="Rectangle 3"/>
          <p:cNvSpPr txBox="1">
            <a:spLocks noChangeArrowheads="1"/>
          </p:cNvSpPr>
          <p:nvPr/>
        </p:nvSpPr>
        <p:spPr bwMode="auto">
          <a:xfrm>
            <a:off x="228600" y="6477000"/>
            <a:ext cx="8686800" cy="381000"/>
          </a:xfrm>
          <a:prstGeom prst="rect">
            <a:avLst/>
          </a:prstGeom>
          <a:solidFill>
            <a:srgbClr val="8BBBFF"/>
          </a:solidFill>
          <a:ln w="9525">
            <a:solidFill>
              <a:srgbClr val="8BBBFF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chemeClr val="bg1"/>
                </a:solidFill>
              </a:rPr>
              <a:t>6404 IVY LANE SUITE 333 GREENBELT, MD 20770</a:t>
            </a:r>
          </a:p>
          <a:p>
            <a:pPr algn="ctr">
              <a:spcBef>
                <a:spcPct val="20000"/>
              </a:spcBef>
            </a:pPr>
            <a:endParaRPr lang="en-US" sz="2400" b="1">
              <a:solidFill>
                <a:srgbClr val="19194D"/>
              </a:solidFill>
            </a:endParaRPr>
          </a:p>
        </p:txBody>
      </p:sp>
      <p:pic>
        <p:nvPicPr>
          <p:cNvPr id="1030" name="Picture 6" descr="Image result for gsfc logo">
            <a:extLst>
              <a:ext uri="{FF2B5EF4-FFF2-40B4-BE49-F238E27FC236}">
                <a16:creationId xmlns:a16="http://schemas.microsoft.com/office/drawing/2014/main" id="{04B38297-D84A-41B0-9242-8CB3C7059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99" r="65039" b="36762"/>
          <a:stretch/>
        </p:blipFill>
        <p:spPr bwMode="auto">
          <a:xfrm>
            <a:off x="7409706" y="725214"/>
            <a:ext cx="1277094" cy="95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B6F325-D14F-42D7-BB6C-D06D3EA8C87A}"/>
              </a:ext>
            </a:extLst>
          </p:cNvPr>
          <p:cNvSpPr txBox="1"/>
          <p:nvPr/>
        </p:nvSpPr>
        <p:spPr>
          <a:xfrm>
            <a:off x="152400" y="5358825"/>
            <a:ext cx="8811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Carr Astronautics, 6404 Ivy Lane, Suite 333, Greenbelt, MD 20770, USA, </a:t>
            </a:r>
            <a:r>
              <a:rPr lang="en-US" sz="1600" dirty="0">
                <a:hlinkClick r:id="rId4"/>
              </a:rPr>
              <a:t>jcarr@carrastro.com</a:t>
            </a:r>
            <a:endParaRPr lang="en-US" sz="1600" dirty="0"/>
          </a:p>
          <a:p>
            <a:r>
              <a:rPr lang="en-US" sz="1600" baseline="30000" dirty="0"/>
              <a:t>  </a:t>
            </a:r>
            <a:r>
              <a:rPr lang="en-US" sz="1600" dirty="0"/>
              <a:t>NOAA sponsorship NA14NES4320003 (CICS, UMD)</a:t>
            </a:r>
          </a:p>
          <a:p>
            <a:r>
              <a:rPr lang="en-US" sz="1600" dirty="0"/>
              <a:t> NASA sponsorship NNG17HP01C, TO#28 (SAMDA, SSAI)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443CF12-9F17-4E22-BD41-A89AA3CC0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745534"/>
            <a:ext cx="838200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1A050-4EF3-436C-AA32-417FC1EB6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947863" algn="l"/>
              </a:tabLst>
            </a:pPr>
            <a:r>
              <a:rPr lang="en-US" dirty="0">
                <a:solidFill>
                  <a:schemeClr val="tx2"/>
                </a:solidFill>
              </a:rPr>
              <a:t>Wind Retrieval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D44F9-48BF-41BF-8E4C-8110404BB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48308D6-48D4-448A-BE64-3530BC29E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728435"/>
            <a:ext cx="5690917" cy="43155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C4FCEE1E-64FB-421E-936C-98EBC79DC3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1600200"/>
                <a:ext cx="3048000" cy="5029201"/>
              </a:xfrm>
            </p:spPr>
            <p:txBody>
              <a:bodyPr/>
              <a:lstStyle/>
              <a:p>
                <a:r>
                  <a:rPr lang="en-US" sz="1800" dirty="0"/>
                  <a:t>MISR An is designated reference (</a:t>
                </a: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</a:t>
                </a:r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Solve for states at each site;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800" dirty="0"/>
                  <a:t> is a function of</a:t>
                </a:r>
              </a:p>
              <a:p>
                <a:pPr lvl="1"/>
                <a:r>
                  <a:rPr lang="en-US" sz="1400" dirty="0"/>
                  <a:t>3 positions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/>
                  <a:t>)</a:t>
                </a:r>
              </a:p>
              <a:p>
                <a:pPr lvl="1"/>
                <a:r>
                  <a:rPr lang="en-US" sz="1400" dirty="0"/>
                  <a:t>U &amp; V winds</a:t>
                </a:r>
              </a:p>
              <a:p>
                <a:pPr lvl="1"/>
                <a:r>
                  <a:rPr lang="en-US" sz="1400" dirty="0"/>
                  <a:t>(optionally W wind)</a:t>
                </a:r>
              </a:p>
              <a:p>
                <a:pPr lvl="1"/>
                <a:r>
                  <a:rPr lang="en-US" sz="1400" dirty="0"/>
                  <a:t>No synchronization</a:t>
                </a:r>
              </a:p>
              <a:p>
                <a:r>
                  <a:rPr lang="en-US" sz="1800" dirty="0"/>
                  <a:t>Two global “Bundle Adjustment” states allow fine adjustment of MISR block to align better with GOES imagery</a:t>
                </a:r>
              </a:p>
              <a:p>
                <a:r>
                  <a:rPr lang="en-US" sz="1800" dirty="0"/>
                  <a:t>Nonlinear, sparse-matrix solution of order 5</a:t>
                </a:r>
                <a:r>
                  <a:rPr lang="en-US" sz="1800" i="1" dirty="0"/>
                  <a:t>N</a:t>
                </a:r>
                <a:r>
                  <a:rPr lang="en-US" sz="1800" dirty="0"/>
                  <a:t>+2~10</a:t>
                </a:r>
                <a:r>
                  <a:rPr lang="en-US" sz="1800" baseline="30000" dirty="0"/>
                  <a:t>4</a:t>
                </a:r>
                <a:r>
                  <a:rPr lang="en-US" sz="1800" dirty="0"/>
                  <a:t> per MISR block</a:t>
                </a:r>
                <a:endParaRPr lang="en-US" sz="1800" baseline="300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C4FCEE1E-64FB-421E-936C-98EBC79DC3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600200"/>
                <a:ext cx="3048000" cy="5029201"/>
              </a:xfrm>
              <a:blipFill>
                <a:blip r:embed="rId3"/>
                <a:stretch>
                  <a:fillRect l="-1400" t="-727" r="-2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5F2F3D8-3469-4B05-9387-CFBC57DF888D}"/>
                  </a:ext>
                </a:extLst>
              </p:cNvPr>
              <p:cNvSpPr/>
              <p:nvPr/>
            </p:nvSpPr>
            <p:spPr>
              <a:xfrm>
                <a:off x="4281469" y="1728435"/>
                <a:ext cx="1623778" cy="6981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5F2F3D8-3469-4B05-9387-CFBC57DF88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469" y="1728435"/>
                <a:ext cx="1623778" cy="6981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8438E458-6003-4115-8F9E-C4E3EAE2D368}"/>
              </a:ext>
            </a:extLst>
          </p:cNvPr>
          <p:cNvSpPr txBox="1"/>
          <p:nvPr/>
        </p:nvSpPr>
        <p:spPr>
          <a:xfrm>
            <a:off x="3369313" y="1939019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Minimize: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C9E2925-55FB-4350-998E-F709ED1C9375}"/>
                  </a:ext>
                </a:extLst>
              </p:cNvPr>
              <p:cNvSpPr/>
              <p:nvPr/>
            </p:nvSpPr>
            <p:spPr>
              <a:xfrm>
                <a:off x="3337782" y="2405808"/>
                <a:ext cx="2182392" cy="3401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acc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acc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1400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C9E2925-55FB-4350-998E-F709ED1C93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782" y="2405808"/>
                <a:ext cx="2182392" cy="340158"/>
              </a:xfrm>
              <a:prstGeom prst="rect">
                <a:avLst/>
              </a:prstGeom>
              <a:blipFill>
                <a:blip r:embed="rId5"/>
                <a:stretch>
                  <a:fillRect t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8B74B8-BEBF-466E-A809-7FC8AFE50A10}"/>
              </a:ext>
            </a:extLst>
          </p:cNvPr>
          <p:cNvCxnSpPr>
            <a:cxnSpLocks/>
          </p:cNvCxnSpPr>
          <p:nvPr/>
        </p:nvCxnSpPr>
        <p:spPr>
          <a:xfrm flipH="1" flipV="1">
            <a:off x="4190545" y="2721246"/>
            <a:ext cx="166670" cy="170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060AAC-A5AA-44D1-8BDF-5456B1AFE867}"/>
              </a:ext>
            </a:extLst>
          </p:cNvPr>
          <p:cNvCxnSpPr>
            <a:cxnSpLocks/>
          </p:cNvCxnSpPr>
          <p:nvPr/>
        </p:nvCxnSpPr>
        <p:spPr>
          <a:xfrm flipV="1">
            <a:off x="4357214" y="2679278"/>
            <a:ext cx="138132" cy="212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70E87A5-E390-4829-9F42-49FFD48EB7F4}"/>
              </a:ext>
            </a:extLst>
          </p:cNvPr>
          <p:cNvSpPr txBox="1"/>
          <p:nvPr/>
        </p:nvSpPr>
        <p:spPr>
          <a:xfrm>
            <a:off x="3955382" y="2819400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DF445A1-9FA9-4374-9B1F-A176FC330F1F}"/>
                  </a:ext>
                </a:extLst>
              </p:cNvPr>
              <p:cNvSpPr/>
              <p:nvPr/>
            </p:nvSpPr>
            <p:spPr>
              <a:xfrm>
                <a:off x="4648200" y="2804102"/>
                <a:ext cx="158569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0" i="0" dirty="0" smtClean="0"/>
                        <m:t>Times</m:t>
                      </m:r>
                      <m:r>
                        <m:rPr>
                          <m:nor/>
                        </m:rPr>
                        <a:rPr lang="en-US" sz="1400" b="0" i="0" dirty="0" smtClean="0"/>
                        <m:t> </m:t>
                      </m:r>
                      <m:r>
                        <m:rPr>
                          <m:nor/>
                        </m:rPr>
                        <a:rPr lang="en-US" sz="1400" b="0" i="0" dirty="0" smtClean="0"/>
                        <m:t>assigned</m:t>
                      </m:r>
                      <m:r>
                        <m:rPr>
                          <m:nor/>
                        </m:rPr>
                        <a:rPr lang="en-US" sz="1400" b="0" i="0" dirty="0" smtClean="0"/>
                        <m:t> </m:t>
                      </m:r>
                    </m:oMath>
                  </m:oMathPara>
                </a14:m>
                <a:endParaRPr lang="en-US" sz="1400" b="0" i="0" dirty="0"/>
              </a:p>
              <a:p>
                <a:r>
                  <a:rPr lang="en-US" sz="1400" b="0" dirty="0"/>
                  <a:t>  </a:t>
                </a:r>
                <a:r>
                  <a:rPr lang="en-US" sz="1400" dirty="0"/>
                  <a:t>to l</a:t>
                </a:r>
                <a:r>
                  <a:rPr lang="en-US" sz="1400" b="0" dirty="0"/>
                  <a:t>ooks at</a:t>
                </a:r>
                <a14:m>
                  <m:oMath xmlns:m="http://schemas.openxmlformats.org/officeDocument/2006/math">
                    <m:r>
                      <a:rPr lang="en-US" sz="14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𝒪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DF445A1-9FA9-4374-9B1F-A176FC330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804102"/>
                <a:ext cx="1585690" cy="523220"/>
              </a:xfrm>
              <a:prstGeom prst="rect">
                <a:avLst/>
              </a:prstGeom>
              <a:blipFill>
                <a:blip r:embed="rId6"/>
                <a:stretch>
                  <a:fillRect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D047A70-672E-41F3-81A0-96CB6CDBE8CC}"/>
              </a:ext>
            </a:extLst>
          </p:cNvPr>
          <p:cNvCxnSpPr>
            <a:cxnSpLocks/>
          </p:cNvCxnSpPr>
          <p:nvPr/>
        </p:nvCxnSpPr>
        <p:spPr>
          <a:xfrm flipH="1" flipV="1">
            <a:off x="4876799" y="2725396"/>
            <a:ext cx="166670" cy="170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8942CBA-0788-49C0-AA92-97AF7BDED5F3}"/>
              </a:ext>
            </a:extLst>
          </p:cNvPr>
          <p:cNvCxnSpPr>
            <a:cxnSpLocks/>
          </p:cNvCxnSpPr>
          <p:nvPr/>
        </p:nvCxnSpPr>
        <p:spPr>
          <a:xfrm flipV="1">
            <a:off x="5043468" y="2683428"/>
            <a:ext cx="138132" cy="212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770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CE2E0-6077-4F44-8096-4BEDD75F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Residual Disparities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19365-1548-40DC-9819-AD71D9F86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63FB2F85-E6E2-407F-AFB2-056F75220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1667" r="6518" b="6666"/>
          <a:stretch/>
        </p:blipFill>
        <p:spPr>
          <a:xfrm>
            <a:off x="4495800" y="1828800"/>
            <a:ext cx="4267200" cy="41910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pic>
        <p:nvPicPr>
          <p:cNvPr id="7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4D2B97D6-3960-445C-8A61-96CA9730B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r="5789"/>
          <a:stretch/>
        </p:blipFill>
        <p:spPr>
          <a:xfrm>
            <a:off x="228600" y="2703443"/>
            <a:ext cx="4081669" cy="3352800"/>
          </a:xfrm>
          <a:ln>
            <a:solidFill>
              <a:schemeClr val="accent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884D0C-F0B4-4642-A5B4-45B3251DB112}"/>
              </a:ext>
            </a:extLst>
          </p:cNvPr>
          <p:cNvSpPr txBox="1">
            <a:spLocks/>
          </p:cNvSpPr>
          <p:nvPr/>
        </p:nvSpPr>
        <p:spPr bwMode="auto">
          <a:xfrm>
            <a:off x="381000" y="1600200"/>
            <a:ext cx="381034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accent2">
                    <a:lumMod val="50000"/>
                  </a:schemeClr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>
                    <a:lumMod val="50000"/>
                  </a:schemeClr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>
                    <a:lumMod val="50000"/>
                  </a:schemeClr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/>
              <a:t>A Cameras + GOES-16</a:t>
            </a:r>
          </a:p>
          <a:p>
            <a:r>
              <a:rPr lang="en-US" sz="1800" kern="0" dirty="0"/>
              <a:t>Disparities ~15 km</a:t>
            </a:r>
          </a:p>
          <a:p>
            <a:r>
              <a:rPr lang="en-US" sz="1800" kern="0" dirty="0"/>
              <a:t>Residuals &lt; 275m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72E8C-3737-4C5C-A701-1E4EAD320FCA}"/>
              </a:ext>
            </a:extLst>
          </p:cNvPr>
          <p:cNvSpPr txBox="1"/>
          <p:nvPr/>
        </p:nvSpPr>
        <p:spPr>
          <a:xfrm>
            <a:off x="5455970" y="144780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Residuals after Solution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EBC10C-FA93-4843-8B39-580548A4D6C6}"/>
              </a:ext>
            </a:extLst>
          </p:cNvPr>
          <p:cNvSpPr/>
          <p:nvPr/>
        </p:nvSpPr>
        <p:spPr>
          <a:xfrm>
            <a:off x="841033" y="6107668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Block 61 on P024 O098797</a:t>
            </a:r>
          </a:p>
        </p:txBody>
      </p:sp>
    </p:spTree>
    <p:extLst>
      <p:ext uri="{BB962C8B-B14F-4D97-AF65-F5344CB8AC3E}">
        <p14:creationId xmlns:p14="http://schemas.microsoft.com/office/powerpoint/2010/main" val="2710952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D8782-F6FD-4036-840C-D62F72C4B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A picture containing photo&#10;&#10;Description generated with very high confidence">
            <a:extLst>
              <a:ext uri="{FF2B5EF4-FFF2-40B4-BE49-F238E27FC236}">
                <a16:creationId xmlns:a16="http://schemas.microsoft.com/office/drawing/2014/main" id="{786F763C-C999-4D6C-904B-E96D62B74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9" r="30257" b="8010"/>
          <a:stretch/>
        </p:blipFill>
        <p:spPr>
          <a:xfrm>
            <a:off x="457200" y="916878"/>
            <a:ext cx="4495800" cy="5788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E003FA-6053-4017-97B3-21FAC35B4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5" r="26857" b="5555"/>
          <a:stretch/>
        </p:blipFill>
        <p:spPr>
          <a:xfrm>
            <a:off x="5164015" y="381000"/>
            <a:ext cx="3048000" cy="6477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35872A-8C78-4DBF-8BB5-EBAB060ED5B2}"/>
              </a:ext>
            </a:extLst>
          </p:cNvPr>
          <p:cNvSpPr/>
          <p:nvPr/>
        </p:nvSpPr>
        <p:spPr>
          <a:xfrm>
            <a:off x="381000" y="503665"/>
            <a:ext cx="4810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1F4C"/>
                </a:solidFill>
              </a:rPr>
              <a:t>MISR+GOES over CONUS 2018 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424F0A-1F21-40A6-B337-2A39777A25AD}"/>
              </a:ext>
            </a:extLst>
          </p:cNvPr>
          <p:cNvSpPr txBox="1"/>
          <p:nvPr/>
        </p:nvSpPr>
        <p:spPr>
          <a:xfrm>
            <a:off x="2307111" y="5679512"/>
            <a:ext cx="2098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DDEBFF"/>
                </a:solidFill>
              </a:rPr>
              <a:t>One Frame of 5-minute </a:t>
            </a:r>
          </a:p>
          <a:p>
            <a:r>
              <a:rPr lang="en-US" sz="1400" dirty="0">
                <a:solidFill>
                  <a:srgbClr val="DDEBFF"/>
                </a:solidFill>
              </a:rPr>
              <a:t>GOES CONUS Imagery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8139E0-8BF2-4C82-A516-8D94AF171292}"/>
              </a:ext>
            </a:extLst>
          </p:cNvPr>
          <p:cNvSpPr txBox="1"/>
          <p:nvPr/>
        </p:nvSpPr>
        <p:spPr>
          <a:xfrm>
            <a:off x="2063995" y="3962400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MISR </a:t>
            </a:r>
          </a:p>
          <a:p>
            <a:r>
              <a:rPr lang="en-US" sz="1400" dirty="0">
                <a:solidFill>
                  <a:srgbClr val="C00000"/>
                </a:solidFill>
              </a:rPr>
              <a:t>Path 024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2B1D07-D358-4018-8929-5E7E43D108B9}"/>
              </a:ext>
            </a:extLst>
          </p:cNvPr>
          <p:cNvCxnSpPr/>
          <p:nvPr/>
        </p:nvCxnSpPr>
        <p:spPr>
          <a:xfrm flipH="1">
            <a:off x="2514600" y="2703731"/>
            <a:ext cx="560963" cy="12586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16FDD1-D74A-48DB-9FF7-781C80C8E9D8}"/>
              </a:ext>
            </a:extLst>
          </p:cNvPr>
          <p:cNvSpPr txBox="1"/>
          <p:nvPr/>
        </p:nvSpPr>
        <p:spPr>
          <a:xfrm>
            <a:off x="7315034" y="2630269"/>
            <a:ext cx="13516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Jointly</a:t>
            </a:r>
          </a:p>
          <a:p>
            <a:r>
              <a:rPr lang="en-US" dirty="0"/>
              <a:t>Retrieved</a:t>
            </a:r>
          </a:p>
          <a:p>
            <a:r>
              <a:rPr lang="en-US" dirty="0"/>
              <a:t>3D-Winds</a:t>
            </a:r>
          </a:p>
          <a:p>
            <a:r>
              <a:rPr lang="en-US" dirty="0"/>
              <a:t>with 2.2 km</a:t>
            </a:r>
          </a:p>
          <a:p>
            <a:r>
              <a:rPr lang="en-US" dirty="0"/>
              <a:t>sampling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AEC21F77-1779-4746-B92A-E4010084119A}"/>
              </a:ext>
            </a:extLst>
          </p:cNvPr>
          <p:cNvSpPr/>
          <p:nvPr/>
        </p:nvSpPr>
        <p:spPr>
          <a:xfrm>
            <a:off x="7553506" y="5661787"/>
            <a:ext cx="152400" cy="533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A9A27B-3136-41CF-88DC-9F9769FAB7BE}"/>
              </a:ext>
            </a:extLst>
          </p:cNvPr>
          <p:cNvSpPr txBox="1"/>
          <p:nvPr/>
        </p:nvSpPr>
        <p:spPr>
          <a:xfrm>
            <a:off x="7679476" y="574382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PBL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F824E-48EF-4FE0-B33E-3F067CF55AB6}"/>
              </a:ext>
            </a:extLst>
          </p:cNvPr>
          <p:cNvSpPr txBox="1"/>
          <p:nvPr/>
        </p:nvSpPr>
        <p:spPr>
          <a:xfrm>
            <a:off x="7467600" y="1821065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Cameras</a:t>
            </a:r>
          </a:p>
        </p:txBody>
      </p:sp>
    </p:spTree>
    <p:extLst>
      <p:ext uri="{BB962C8B-B14F-4D97-AF65-F5344CB8AC3E}">
        <p14:creationId xmlns:p14="http://schemas.microsoft.com/office/powerpoint/2010/main" val="2980905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B29D7-C883-45AA-8310-121AA81E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91373E-1354-4989-BB97-0DDA57A03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7" r="8067"/>
          <a:stretch/>
        </p:blipFill>
        <p:spPr>
          <a:xfrm>
            <a:off x="381000" y="961319"/>
            <a:ext cx="4023327" cy="4935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12E54-837A-4400-8B76-BDE32FD21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0"/>
            <a:ext cx="412630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77B33F-6BE1-462B-8F9A-30C6A72CED4C}"/>
              </a:ext>
            </a:extLst>
          </p:cNvPr>
          <p:cNvSpPr/>
          <p:nvPr/>
        </p:nvSpPr>
        <p:spPr>
          <a:xfrm>
            <a:off x="381000" y="503665"/>
            <a:ext cx="3313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1F4C"/>
                </a:solidFill>
              </a:rPr>
              <a:t>Florence MESO 2018 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1D98F9-DC27-44FD-B8D9-46E8FD00B9B7}"/>
              </a:ext>
            </a:extLst>
          </p:cNvPr>
          <p:cNvSpPr txBox="1"/>
          <p:nvPr/>
        </p:nvSpPr>
        <p:spPr>
          <a:xfrm>
            <a:off x="2704072" y="5896680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Low-altitude winds </a:t>
            </a:r>
          </a:p>
          <a:p>
            <a:r>
              <a:rPr lang="en-US" dirty="0"/>
              <a:t>feeding in warm, moist air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A4FE83-6973-4488-A7E5-88591B10D46F}"/>
              </a:ext>
            </a:extLst>
          </p:cNvPr>
          <p:cNvCxnSpPr/>
          <p:nvPr/>
        </p:nvCxnSpPr>
        <p:spPr>
          <a:xfrm flipV="1">
            <a:off x="4953000" y="5410200"/>
            <a:ext cx="56466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6519545-749B-42B9-9855-A17C5BBF974A}"/>
              </a:ext>
            </a:extLst>
          </p:cNvPr>
          <p:cNvSpPr txBox="1"/>
          <p:nvPr/>
        </p:nvSpPr>
        <p:spPr>
          <a:xfrm>
            <a:off x="457200" y="4267200"/>
            <a:ext cx="13372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DDEBFF"/>
                </a:solidFill>
              </a:rPr>
              <a:t>One Frame of </a:t>
            </a:r>
          </a:p>
          <a:p>
            <a:r>
              <a:rPr lang="en-US" sz="1400" dirty="0">
                <a:solidFill>
                  <a:srgbClr val="DDEBFF"/>
                </a:solidFill>
              </a:rPr>
              <a:t>30-Second </a:t>
            </a:r>
          </a:p>
          <a:p>
            <a:r>
              <a:rPr lang="en-US" sz="1400" dirty="0">
                <a:solidFill>
                  <a:srgbClr val="DDEBFF"/>
                </a:solidFill>
              </a:rPr>
              <a:t>GOES MESO </a:t>
            </a:r>
          </a:p>
          <a:p>
            <a:r>
              <a:rPr lang="en-US" sz="1400" dirty="0">
                <a:solidFill>
                  <a:srgbClr val="DDEBFF"/>
                </a:solidFill>
              </a:rPr>
              <a:t>Imagery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18B9E90E-248C-49C1-8D36-B8E908D97ED5}"/>
              </a:ext>
            </a:extLst>
          </p:cNvPr>
          <p:cNvSpPr/>
          <p:nvPr/>
        </p:nvSpPr>
        <p:spPr>
          <a:xfrm>
            <a:off x="8229600" y="4876800"/>
            <a:ext cx="152400" cy="533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71B22F-B2E5-4894-8919-85938C5400BA}"/>
              </a:ext>
            </a:extLst>
          </p:cNvPr>
          <p:cNvSpPr txBox="1"/>
          <p:nvPr/>
        </p:nvSpPr>
        <p:spPr>
          <a:xfrm>
            <a:off x="8355570" y="49588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PBL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A59C38-EFA5-4A0B-8F7B-13629FE2601D}"/>
              </a:ext>
            </a:extLst>
          </p:cNvPr>
          <p:cNvSpPr txBox="1"/>
          <p:nvPr/>
        </p:nvSpPr>
        <p:spPr>
          <a:xfrm>
            <a:off x="7675832" y="3124200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Cameras</a:t>
            </a:r>
          </a:p>
        </p:txBody>
      </p:sp>
    </p:spTree>
    <p:extLst>
      <p:ext uri="{BB962C8B-B14F-4D97-AF65-F5344CB8AC3E}">
        <p14:creationId xmlns:p14="http://schemas.microsoft.com/office/powerpoint/2010/main" val="575147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9F9FF5-ED38-4D81-A8C1-CA010B7A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D272-10EF-4032-BC90-D1B0500E99B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F7CC0-7E3E-4285-BCC2-3FC8D6D09A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73697"/>
            <a:ext cx="5943600" cy="6110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03FB78-7E9A-4B14-BFBC-48127C51BCB0}"/>
              </a:ext>
            </a:extLst>
          </p:cNvPr>
          <p:cNvPicPr/>
          <p:nvPr/>
        </p:nvPicPr>
        <p:blipFill rotWithShape="1">
          <a:blip r:embed="rId3"/>
          <a:srcRect l="33465" r="29808"/>
          <a:stretch/>
        </p:blipFill>
        <p:spPr bwMode="auto">
          <a:xfrm>
            <a:off x="2362200" y="1069975"/>
            <a:ext cx="1874520" cy="5102225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F8C1D8-9D41-46D7-8E26-087F91B71E0B}"/>
              </a:ext>
            </a:extLst>
          </p:cNvPr>
          <p:cNvPicPr/>
          <p:nvPr/>
        </p:nvPicPr>
        <p:blipFill rotWithShape="1">
          <a:blip r:embed="rId4"/>
          <a:srcRect l="33009" r="29410"/>
          <a:stretch/>
        </p:blipFill>
        <p:spPr bwMode="auto">
          <a:xfrm>
            <a:off x="4482548" y="1069975"/>
            <a:ext cx="1929130" cy="5102225"/>
          </a:xfrm>
          <a:prstGeom prst="rect">
            <a:avLst/>
          </a:prstGeom>
          <a:ln w="635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C5BECF-95A0-40CB-B548-AFDED53C2255}"/>
              </a:ext>
            </a:extLst>
          </p:cNvPr>
          <p:cNvPicPr/>
          <p:nvPr/>
        </p:nvPicPr>
        <p:blipFill rotWithShape="1">
          <a:blip r:embed="rId5"/>
          <a:srcRect l="33327" r="29846"/>
          <a:stretch/>
        </p:blipFill>
        <p:spPr bwMode="auto">
          <a:xfrm>
            <a:off x="6650990" y="1070293"/>
            <a:ext cx="1883410" cy="510159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1F391A-86D0-443D-8A65-8390439F8287}"/>
              </a:ext>
            </a:extLst>
          </p:cNvPr>
          <p:cNvSpPr/>
          <p:nvPr/>
        </p:nvSpPr>
        <p:spPr>
          <a:xfrm>
            <a:off x="6212931" y="228600"/>
            <a:ext cx="23214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1F4C"/>
                </a:solidFill>
              </a:rPr>
              <a:t>MISR+GOES </a:t>
            </a:r>
          </a:p>
          <a:p>
            <a:r>
              <a:rPr lang="en-US" sz="2400" b="1" dirty="0">
                <a:solidFill>
                  <a:srgbClr val="001F4C"/>
                </a:solidFill>
              </a:rPr>
              <a:t>Full Disk 2018 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F0742F-14CD-4148-B179-E6CA35D4C1E5}"/>
              </a:ext>
            </a:extLst>
          </p:cNvPr>
          <p:cNvSpPr/>
          <p:nvPr/>
        </p:nvSpPr>
        <p:spPr>
          <a:xfrm>
            <a:off x="3048000" y="4648200"/>
            <a:ext cx="1140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+mn-lt"/>
                <a:ea typeface="Calibri" panose="020F0502020204030204" pitchFamily="34" charset="0"/>
              </a:rPr>
              <a:t>M4 (FD every</a:t>
            </a:r>
          </a:p>
          <a:p>
            <a:r>
              <a:rPr lang="en-US" sz="1200" b="1" dirty="0">
                <a:latin typeface="+mn-lt"/>
                <a:ea typeface="Calibri" panose="020F0502020204030204" pitchFamily="34" charset="0"/>
              </a:rPr>
              <a:t>5 minutes)</a:t>
            </a:r>
            <a:endParaRPr lang="en-US" sz="120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58041B-9C3C-413D-AF24-2DB6B0160818}"/>
              </a:ext>
            </a:extLst>
          </p:cNvPr>
          <p:cNvSpPr/>
          <p:nvPr/>
        </p:nvSpPr>
        <p:spPr>
          <a:xfrm>
            <a:off x="5215033" y="4495800"/>
            <a:ext cx="1140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+mn-lt"/>
                <a:ea typeface="Calibri" panose="020F0502020204030204" pitchFamily="34" charset="0"/>
              </a:rPr>
              <a:t>Emulated</a:t>
            </a:r>
          </a:p>
          <a:p>
            <a:r>
              <a:rPr lang="en-US" sz="1200" b="1" dirty="0">
                <a:latin typeface="+mn-lt"/>
                <a:ea typeface="Calibri" panose="020F0502020204030204" pitchFamily="34" charset="0"/>
              </a:rPr>
              <a:t>M6 (FD every</a:t>
            </a:r>
          </a:p>
          <a:p>
            <a:r>
              <a:rPr lang="en-US" sz="1200" b="1" dirty="0">
                <a:latin typeface="+mn-lt"/>
                <a:ea typeface="Calibri" panose="020F0502020204030204" pitchFamily="34" charset="0"/>
              </a:rPr>
              <a:t>10 minutes)</a:t>
            </a:r>
            <a:endParaRPr lang="en-US" sz="12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41C0D0-ACFC-4048-8F95-78246EC13B92}"/>
              </a:ext>
            </a:extLst>
          </p:cNvPr>
          <p:cNvSpPr/>
          <p:nvPr/>
        </p:nvSpPr>
        <p:spPr>
          <a:xfrm>
            <a:off x="7394344" y="4495800"/>
            <a:ext cx="1140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+mn-lt"/>
                <a:ea typeface="Calibri" panose="020F0502020204030204" pitchFamily="34" charset="0"/>
              </a:rPr>
              <a:t>Emulated</a:t>
            </a:r>
          </a:p>
          <a:p>
            <a:r>
              <a:rPr lang="en-US" sz="1200" b="1" dirty="0">
                <a:latin typeface="+mn-lt"/>
                <a:ea typeface="Calibri" panose="020F0502020204030204" pitchFamily="34" charset="0"/>
              </a:rPr>
              <a:t>M3 (FD every</a:t>
            </a:r>
          </a:p>
          <a:p>
            <a:r>
              <a:rPr lang="en-US" sz="1200" b="1" dirty="0">
                <a:latin typeface="+mn-lt"/>
                <a:ea typeface="Calibri" panose="020F0502020204030204" pitchFamily="34" charset="0"/>
              </a:rPr>
              <a:t>15 minutes)</a:t>
            </a:r>
            <a:endParaRPr lang="en-US" sz="12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ADB84C-94C4-42B1-B8F6-3FBECC9BEA12}"/>
              </a:ext>
            </a:extLst>
          </p:cNvPr>
          <p:cNvSpPr/>
          <p:nvPr/>
        </p:nvSpPr>
        <p:spPr>
          <a:xfrm>
            <a:off x="2667000" y="1600200"/>
            <a:ext cx="8531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+mn-lt"/>
                <a:ea typeface="Calibri" panose="020F0502020204030204" pitchFamily="34" charset="0"/>
              </a:rPr>
              <a:t>N=14,366</a:t>
            </a:r>
            <a:endParaRPr lang="en-US" sz="12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E9DEA7-A103-423A-8A59-6CF4190ACB0E}"/>
              </a:ext>
            </a:extLst>
          </p:cNvPr>
          <p:cNvSpPr/>
          <p:nvPr/>
        </p:nvSpPr>
        <p:spPr>
          <a:xfrm>
            <a:off x="4861881" y="1600200"/>
            <a:ext cx="7681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+mn-lt"/>
                <a:ea typeface="Calibri" panose="020F0502020204030204" pitchFamily="34" charset="0"/>
              </a:rPr>
              <a:t>N=7,008</a:t>
            </a:r>
            <a:endParaRPr lang="en-US" sz="12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4FE74D-AC8E-4CC2-AF28-4A596B22CCDA}"/>
              </a:ext>
            </a:extLst>
          </p:cNvPr>
          <p:cNvSpPr/>
          <p:nvPr/>
        </p:nvSpPr>
        <p:spPr>
          <a:xfrm>
            <a:off x="7004241" y="1600200"/>
            <a:ext cx="7681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+mn-lt"/>
                <a:ea typeface="Calibri" panose="020F0502020204030204" pitchFamily="34" charset="0"/>
              </a:rPr>
              <a:t>N=3,772</a:t>
            </a:r>
            <a:endParaRPr lang="en-US" sz="1200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2F2A5D-D6D6-4E77-B595-BE34228A6DF4}"/>
              </a:ext>
            </a:extLst>
          </p:cNvPr>
          <p:cNvSpPr txBox="1"/>
          <p:nvPr/>
        </p:nvSpPr>
        <p:spPr>
          <a:xfrm>
            <a:off x="796374" y="4267200"/>
            <a:ext cx="13372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DDEBFF"/>
                </a:solidFill>
              </a:rPr>
              <a:t>One Frame of </a:t>
            </a:r>
          </a:p>
          <a:p>
            <a:r>
              <a:rPr lang="en-US" sz="1400" dirty="0">
                <a:solidFill>
                  <a:srgbClr val="DDEBFF"/>
                </a:solidFill>
              </a:rPr>
              <a:t>M4 5-minute </a:t>
            </a:r>
          </a:p>
          <a:p>
            <a:r>
              <a:rPr lang="en-US" sz="1400" dirty="0">
                <a:solidFill>
                  <a:srgbClr val="DDEBFF"/>
                </a:solidFill>
              </a:rPr>
              <a:t>GOES FD </a:t>
            </a:r>
          </a:p>
          <a:p>
            <a:r>
              <a:rPr lang="en-US" sz="1400" dirty="0">
                <a:solidFill>
                  <a:srgbClr val="DDEBFF"/>
                </a:solidFill>
              </a:rPr>
              <a:t>Imagery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49529D-8564-4AA2-A545-13138E08B413}"/>
              </a:ext>
            </a:extLst>
          </p:cNvPr>
          <p:cNvSpPr txBox="1"/>
          <p:nvPr/>
        </p:nvSpPr>
        <p:spPr>
          <a:xfrm>
            <a:off x="6979731" y="6172200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Cameras</a:t>
            </a:r>
          </a:p>
        </p:txBody>
      </p:sp>
    </p:spTree>
    <p:extLst>
      <p:ext uri="{BB962C8B-B14F-4D97-AF65-F5344CB8AC3E}">
        <p14:creationId xmlns:p14="http://schemas.microsoft.com/office/powerpoint/2010/main" val="94184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EDA38-761F-4915-9FB0-BE291C90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MISR Winds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BB63B-0121-4C49-BCE0-2E3AD8C1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D272-10EF-4032-BC90-D1B0500E99B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2D35B-1806-4C5D-B990-9AA02D95C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47800"/>
            <a:ext cx="6898755" cy="5341627"/>
          </a:xfrm>
          <a:prstGeom prst="rect">
            <a:avLst/>
          </a:prstGeom>
        </p:spPr>
      </p:pic>
      <p:pic>
        <p:nvPicPr>
          <p:cNvPr id="5" name="Picture 7" descr="CARR_Logo_72dpi_TRANS2.png">
            <a:extLst>
              <a:ext uri="{FF2B5EF4-FFF2-40B4-BE49-F238E27FC236}">
                <a16:creationId xmlns:a16="http://schemas.microsoft.com/office/drawing/2014/main" id="{B5F4B760-8F1B-47C0-927C-1DB0329EA4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58" y="685800"/>
            <a:ext cx="135618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5026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C9612F-F1B4-4B8E-AD8B-275EAC63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MISR Wind-Height Correlation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103C8C-6314-4D94-AFC9-ABD62A984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972" y="1447800"/>
            <a:ext cx="5642055" cy="4114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9E7CB9-3156-4063-9823-56046E95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D272-10EF-4032-BC90-D1B0500E99B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CF640-3C3C-4EF0-B0B0-6EA05D5D6216}"/>
              </a:ext>
            </a:extLst>
          </p:cNvPr>
          <p:cNvSpPr txBox="1"/>
          <p:nvPr/>
        </p:nvSpPr>
        <p:spPr>
          <a:xfrm>
            <a:off x="2667000" y="1649896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*Slope = -100 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528711-3ADE-41F2-91DE-7F0B862D0D15}"/>
              </a:ext>
            </a:extLst>
          </p:cNvPr>
          <p:cNvSpPr/>
          <p:nvPr/>
        </p:nvSpPr>
        <p:spPr>
          <a:xfrm>
            <a:off x="301546" y="5599093"/>
            <a:ext cx="42704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egoe UI" panose="020B0502040204020203" pitchFamily="34" charset="0"/>
              </a:rPr>
              <a:t>*Davies, </a:t>
            </a:r>
            <a:r>
              <a:rPr lang="en-US" sz="14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egoe UI" panose="020B0502040204020203" pitchFamily="34" charset="0"/>
              </a:rPr>
              <a:t>Horváth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egoe UI" panose="020B0502040204020203" pitchFamily="34" charset="0"/>
              </a:rPr>
              <a:t>, Moroney, Zhang &amp; Zhu, 2007</a:t>
            </a:r>
          </a:p>
          <a:p>
            <a:endParaRPr lang="en-US" sz="14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egoe UI" panose="020B0502040204020203" pitchFamily="34" charset="0"/>
              </a:rPr>
              <a:t>Mueller, Wu, </a:t>
            </a:r>
            <a:r>
              <a:rPr lang="en-US" sz="14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egoe UI" panose="020B0502040204020203" pitchFamily="34" charset="0"/>
              </a:rPr>
              <a:t>Horváth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egoe UI" panose="020B0502040204020203" pitchFamily="34" charset="0"/>
              </a:rPr>
              <a:t>, Jovanovic, Muller, Girolamo, </a:t>
            </a:r>
            <a:r>
              <a:rPr lang="en-US" sz="14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egoe UI" panose="020B0502040204020203" pitchFamily="34" charset="0"/>
              </a:rPr>
              <a:t>Garay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egoe UI" panose="020B0502040204020203" pitchFamily="34" charset="0"/>
              </a:rPr>
              <a:t>, Diner, Moroney &amp; </a:t>
            </a:r>
            <a:r>
              <a:rPr lang="en-US" sz="14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egoe UI" panose="020B0502040204020203" pitchFamily="34" charset="0"/>
              </a:rPr>
              <a:t>Wanzong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egoe UI" panose="020B0502040204020203" pitchFamily="34" charset="0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445127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70F5EF-DF9A-4C5D-AA1C-15AB880C2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Comparison to GOES Winds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8DF622-96EF-4753-9DCD-60687CE7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D272-10EF-4032-BC90-D1B0500E99B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7DC344-D060-47F9-B267-F681F4325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8" t="21418" r="7055" b="21418"/>
          <a:stretch/>
        </p:blipFill>
        <p:spPr>
          <a:xfrm>
            <a:off x="297873" y="1905000"/>
            <a:ext cx="846512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78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086268-C709-4C64-9EBD-668E238AD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D272-10EF-4032-BC90-D1B0500E99B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5D331-FB98-4F29-B6BF-AA7D9EEA5CF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162800" cy="60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493070-F420-40DB-A8E7-7A9B7A6C85AD}"/>
              </a:ext>
            </a:extLst>
          </p:cNvPr>
          <p:cNvSpPr/>
          <p:nvPr/>
        </p:nvSpPr>
        <p:spPr>
          <a:xfrm>
            <a:off x="1066800" y="304800"/>
            <a:ext cx="7093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1F4C"/>
                </a:solidFill>
              </a:rPr>
              <a:t>Comparison with GOES IR Height Assignments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06A42-2B51-4F85-A5B1-1BB3361DE174}"/>
              </a:ext>
            </a:extLst>
          </p:cNvPr>
          <p:cNvSpPr txBox="1"/>
          <p:nvPr/>
        </p:nvSpPr>
        <p:spPr>
          <a:xfrm>
            <a:off x="2743200" y="5712023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PBL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F1FAA4-5237-4CD2-8E6B-C8A8AB71FB36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514600" y="5865912"/>
            <a:ext cx="228600" cy="14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5598E15-BCC3-4C03-8274-EBD9CBCFDF55}"/>
              </a:ext>
            </a:extLst>
          </p:cNvPr>
          <p:cNvSpPr txBox="1"/>
          <p:nvPr/>
        </p:nvSpPr>
        <p:spPr>
          <a:xfrm>
            <a:off x="4199897" y="1342654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PBL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A26876-7AD1-4721-84B3-8EB7FD178778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026404" y="1496542"/>
            <a:ext cx="17349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5E0CE2-2941-44CE-8F30-735FB8D51010}"/>
              </a:ext>
            </a:extLst>
          </p:cNvPr>
          <p:cNvSpPr txBox="1"/>
          <p:nvPr/>
        </p:nvSpPr>
        <p:spPr>
          <a:xfrm>
            <a:off x="2085237" y="4612213"/>
            <a:ext cx="8675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Multilayer?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B4014-9422-4737-80A2-0E2E47BC6608}"/>
              </a:ext>
            </a:extLst>
          </p:cNvPr>
          <p:cNvSpPr txBox="1"/>
          <p:nvPr/>
        </p:nvSpPr>
        <p:spPr>
          <a:xfrm>
            <a:off x="3352800" y="2569137"/>
            <a:ext cx="8675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Multilayer?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4E43CE-5481-4B93-B54B-606CB6670133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724400" y="1496543"/>
            <a:ext cx="685800" cy="332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543832-4652-4EDB-B909-D7134FF955BB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267703" y="5515346"/>
            <a:ext cx="2142497" cy="3505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3BAAF6E-7093-4C4B-B231-0297895471F5}"/>
              </a:ext>
            </a:extLst>
          </p:cNvPr>
          <p:cNvSpPr txBox="1"/>
          <p:nvPr/>
        </p:nvSpPr>
        <p:spPr>
          <a:xfrm>
            <a:off x="7720593" y="4521078"/>
            <a:ext cx="128913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&gt;&gt; Estimated </a:t>
            </a:r>
          </a:p>
          <a:p>
            <a:r>
              <a:rPr lang="en-US" sz="1400" dirty="0"/>
              <a:t>LEO-GEO </a:t>
            </a:r>
          </a:p>
          <a:p>
            <a:r>
              <a:rPr lang="en-US" sz="1400" dirty="0"/>
              <a:t>3D-Winds </a:t>
            </a:r>
          </a:p>
          <a:p>
            <a:r>
              <a:rPr lang="en-US" sz="1400" dirty="0"/>
              <a:t>Retrieval </a:t>
            </a:r>
          </a:p>
          <a:p>
            <a:r>
              <a:rPr lang="en-US" sz="1400" dirty="0"/>
              <a:t>Uncertainty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87B29C-8B3D-40CA-B734-52726EA77021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6934200" y="5105854"/>
            <a:ext cx="786393" cy="2782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312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EA16-2C0C-42DA-A060-0C4A67CB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Validation: Clear-Sky Terrain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D32361-1205-4D26-86B8-B76AEF834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D272-10EF-4032-BC90-D1B0500E99B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02311B-EAAA-42BC-AC44-272E82D32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7" t="4948" r="4734" b="5978"/>
          <a:stretch/>
        </p:blipFill>
        <p:spPr>
          <a:xfrm>
            <a:off x="1368777" y="1447800"/>
            <a:ext cx="6479823" cy="4604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9CB70A-006D-4765-87E3-BCF38D7F3021}"/>
              </a:ext>
            </a:extLst>
          </p:cNvPr>
          <p:cNvSpPr txBox="1"/>
          <p:nvPr/>
        </p:nvSpPr>
        <p:spPr>
          <a:xfrm>
            <a:off x="3242561" y="1600200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 200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7FAAA6-2666-463C-B1D7-4B8290D12BA9}"/>
              </a:ext>
            </a:extLst>
          </p:cNvPr>
          <p:cNvSpPr txBox="1"/>
          <p:nvPr/>
        </p:nvSpPr>
        <p:spPr>
          <a:xfrm>
            <a:off x="3127144" y="40386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 0.5 m/s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0B7A9-2195-44A3-876B-5DA27B7FDF06}"/>
              </a:ext>
            </a:extLst>
          </p:cNvPr>
          <p:cNvSpPr txBox="1"/>
          <p:nvPr/>
        </p:nvSpPr>
        <p:spPr>
          <a:xfrm>
            <a:off x="6356130" y="40386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 0.5 m/s</a:t>
            </a:r>
          </a:p>
        </p:txBody>
      </p:sp>
    </p:spTree>
    <p:extLst>
      <p:ext uri="{BB962C8B-B14F-4D97-AF65-F5344CB8AC3E}">
        <p14:creationId xmlns:p14="http://schemas.microsoft.com/office/powerpoint/2010/main" val="594900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565BB-543D-4A88-B5AE-C7972737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Collaborations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F2310-2459-424C-AD43-F35A38335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NOAA Collaboration</a:t>
            </a:r>
          </a:p>
          <a:p>
            <a:pPr lvl="1"/>
            <a:r>
              <a:rPr lang="en-US" dirty="0"/>
              <a:t>Jaime Daniels, Houria Madani (Carr Astro),         Wayne Bresky, Jeff Key</a:t>
            </a:r>
          </a:p>
          <a:p>
            <a:pPr lvl="1"/>
            <a:r>
              <a:rPr lang="en-US" dirty="0"/>
              <a:t>Focuses on GEO-GEO combinations</a:t>
            </a:r>
          </a:p>
          <a:p>
            <a:pPr lvl="1"/>
            <a:r>
              <a:rPr lang="en-US" dirty="0"/>
              <a:t>In progress with preliminary results</a:t>
            </a:r>
          </a:p>
          <a:p>
            <a:r>
              <a:rPr lang="en-US" dirty="0"/>
              <a:t>NASA Collaboration</a:t>
            </a:r>
          </a:p>
          <a:p>
            <a:pPr lvl="1"/>
            <a:r>
              <a:rPr lang="en-US" dirty="0"/>
              <a:t>Dong Wu, Michael Kelly (APL), </a:t>
            </a:r>
            <a:r>
              <a:rPr lang="en-US" dirty="0" err="1"/>
              <a:t>Jie</a:t>
            </a:r>
            <a:r>
              <a:rPr lang="en-US" dirty="0"/>
              <a:t> Gong</a:t>
            </a:r>
          </a:p>
          <a:p>
            <a:pPr lvl="1"/>
            <a:r>
              <a:rPr lang="en-US" dirty="0"/>
              <a:t>Focuses on LEO-GEO combination</a:t>
            </a:r>
          </a:p>
          <a:p>
            <a:pPr lvl="1"/>
            <a:r>
              <a:rPr lang="en-US" dirty="0"/>
              <a:t>First-year finished, second year starts March 1</a:t>
            </a:r>
            <a:r>
              <a:rPr lang="en-US" baseline="30000" dirty="0"/>
              <a:t>st</a:t>
            </a:r>
            <a:endParaRPr lang="en-US" dirty="0"/>
          </a:p>
          <a:p>
            <a:pPr lvl="1"/>
            <a:r>
              <a:rPr lang="en-US" dirty="0"/>
              <a:t>Starting to work with JPL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76D77-0386-46EB-92A6-291F3EA6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392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E0257-53C3-458F-95F6-04D45F0E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3D874-7FC8-444B-9AE8-243D945D6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W-Component is observable according to the math model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DF68A-55D3-4FE5-B11B-D234BF7A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DB0C8982-9C43-453F-BB63-86C42EFDCC3F}"/>
              </a:ext>
            </a:extLst>
          </p:cNvPr>
          <p:cNvSpPr/>
          <p:nvPr/>
        </p:nvSpPr>
        <p:spPr>
          <a:xfrm>
            <a:off x="697458" y="5498498"/>
            <a:ext cx="2209800" cy="762000"/>
          </a:xfrm>
          <a:prstGeom prst="parallelogram">
            <a:avLst>
              <a:gd name="adj" fmla="val 6467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E8982F8-9300-4205-97A5-4704E12176E2}"/>
              </a:ext>
            </a:extLst>
          </p:cNvPr>
          <p:cNvSpPr/>
          <p:nvPr/>
        </p:nvSpPr>
        <p:spPr>
          <a:xfrm>
            <a:off x="1222257" y="4618288"/>
            <a:ext cx="1265901" cy="57541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1B16AB-AB31-42AC-AFD6-1EA9E880D608}"/>
              </a:ext>
            </a:extLst>
          </p:cNvPr>
          <p:cNvCxnSpPr/>
          <p:nvPr/>
        </p:nvCxnSpPr>
        <p:spPr>
          <a:xfrm flipH="1">
            <a:off x="1192758" y="3822098"/>
            <a:ext cx="152400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FDC41C-E614-45B0-9EDC-37B264FD1D68}"/>
              </a:ext>
            </a:extLst>
          </p:cNvPr>
          <p:cNvCxnSpPr/>
          <p:nvPr/>
        </p:nvCxnSpPr>
        <p:spPr>
          <a:xfrm>
            <a:off x="1192758" y="3745898"/>
            <a:ext cx="1295400" cy="213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9ED8D6-0F98-47FA-B9AD-6A121CE1B0B0}"/>
              </a:ext>
            </a:extLst>
          </p:cNvPr>
          <p:cNvCxnSpPr/>
          <p:nvPr/>
        </p:nvCxnSpPr>
        <p:spPr>
          <a:xfrm flipV="1">
            <a:off x="1345158" y="4203098"/>
            <a:ext cx="381000" cy="228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D4795E1-151C-4702-B9B5-186CA9B77D65}"/>
              </a:ext>
            </a:extLst>
          </p:cNvPr>
          <p:cNvCxnSpPr/>
          <p:nvPr/>
        </p:nvCxnSpPr>
        <p:spPr>
          <a:xfrm flipH="1">
            <a:off x="1482810" y="4126898"/>
            <a:ext cx="105696" cy="381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B0CD1C-A205-4E35-B8F3-989ACA219D96}"/>
              </a:ext>
            </a:extLst>
          </p:cNvPr>
          <p:cNvCxnSpPr/>
          <p:nvPr/>
        </p:nvCxnSpPr>
        <p:spPr>
          <a:xfrm>
            <a:off x="2161236" y="4203098"/>
            <a:ext cx="304800" cy="228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AF3302-AD13-4C5E-B87E-E7BDDEBAE6A9}"/>
              </a:ext>
            </a:extLst>
          </p:cNvPr>
          <p:cNvCxnSpPr>
            <a:cxnSpLocks/>
          </p:cNvCxnSpPr>
          <p:nvPr/>
        </p:nvCxnSpPr>
        <p:spPr>
          <a:xfrm>
            <a:off x="2306262" y="4126898"/>
            <a:ext cx="0" cy="381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F43D208-9CF1-4DDA-BBDB-CFACE8504D44}"/>
              </a:ext>
            </a:extLst>
          </p:cNvPr>
          <p:cNvSpPr txBox="1"/>
          <p:nvPr/>
        </p:nvSpPr>
        <p:spPr>
          <a:xfrm>
            <a:off x="845995" y="3497826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Pose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E92287-46A3-462E-A92F-8FF0B4D1127E}"/>
              </a:ext>
            </a:extLst>
          </p:cNvPr>
          <p:cNvSpPr txBox="1"/>
          <p:nvPr/>
        </p:nvSpPr>
        <p:spPr>
          <a:xfrm>
            <a:off x="2355247" y="349957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Pose 2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BC6449-5F16-4DB5-8592-E348DEC33C6A}"/>
              </a:ext>
            </a:extLst>
          </p:cNvPr>
          <p:cNvCxnSpPr/>
          <p:nvPr/>
        </p:nvCxnSpPr>
        <p:spPr>
          <a:xfrm>
            <a:off x="1217250" y="5727098"/>
            <a:ext cx="1248786" cy="152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B1A092B-B16A-4E6D-99BE-59522250DA31}"/>
              </a:ext>
            </a:extLst>
          </p:cNvPr>
          <p:cNvSpPr txBox="1"/>
          <p:nvPr/>
        </p:nvSpPr>
        <p:spPr>
          <a:xfrm rot="401201">
            <a:off x="1397671" y="5771536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Disparity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9482765-EA20-4828-B981-1DB82CEA326F}"/>
              </a:ext>
            </a:extLst>
          </p:cNvPr>
          <p:cNvCxnSpPr/>
          <p:nvPr/>
        </p:nvCxnSpPr>
        <p:spPr>
          <a:xfrm flipV="1">
            <a:off x="1878558" y="4504267"/>
            <a:ext cx="0" cy="342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071BE05-5849-4D0E-B58B-AD9FDB9855D5}"/>
              </a:ext>
            </a:extLst>
          </p:cNvPr>
          <p:cNvCxnSpPr/>
          <p:nvPr/>
        </p:nvCxnSpPr>
        <p:spPr>
          <a:xfrm>
            <a:off x="1878558" y="4850798"/>
            <a:ext cx="28267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5D13DC4-457E-4A4F-93DC-828FA4A93D40}"/>
              </a:ext>
            </a:extLst>
          </p:cNvPr>
          <p:cNvCxnSpPr/>
          <p:nvPr/>
        </p:nvCxnSpPr>
        <p:spPr>
          <a:xfrm flipH="1">
            <a:off x="1649958" y="4850798"/>
            <a:ext cx="228600" cy="114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0A44F85-9CA2-4659-B41C-787FB63BEA9B}"/>
              </a:ext>
            </a:extLst>
          </p:cNvPr>
          <p:cNvSpPr txBox="1"/>
          <p:nvPr/>
        </p:nvSpPr>
        <p:spPr>
          <a:xfrm>
            <a:off x="1411648" y="481269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1B3027-1290-42CA-89F0-BEF9E2E434F0}"/>
              </a:ext>
            </a:extLst>
          </p:cNvPr>
          <p:cNvSpPr txBox="1"/>
          <p:nvPr/>
        </p:nvSpPr>
        <p:spPr>
          <a:xfrm>
            <a:off x="2097448" y="4698568"/>
            <a:ext cx="314510" cy="23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555350-4946-4E94-84BF-1473F67A6321}"/>
              </a:ext>
            </a:extLst>
          </p:cNvPr>
          <p:cNvSpPr txBox="1"/>
          <p:nvPr/>
        </p:nvSpPr>
        <p:spPr>
          <a:xfrm>
            <a:off x="1710119" y="4270457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D959A1-1656-433F-8A9D-B06100E79FFE}"/>
              </a:ext>
            </a:extLst>
          </p:cNvPr>
          <p:cNvSpPr txBox="1"/>
          <p:nvPr/>
        </p:nvSpPr>
        <p:spPr>
          <a:xfrm>
            <a:off x="685800" y="2971800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 Velocity Components </a:t>
            </a:r>
          </a:p>
          <a:p>
            <a:pPr algn="ctr"/>
            <a:r>
              <a:rPr lang="en-US" sz="1400" dirty="0"/>
              <a:t>Observable from each Pose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614380F9-6635-455F-88BD-D9B2EA938FAC}"/>
              </a:ext>
            </a:extLst>
          </p:cNvPr>
          <p:cNvSpPr txBox="1">
            <a:spLocks/>
          </p:cNvSpPr>
          <p:nvPr/>
        </p:nvSpPr>
        <p:spPr bwMode="auto">
          <a:xfrm>
            <a:off x="3370878" y="2438400"/>
            <a:ext cx="5512448" cy="334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accent2">
                    <a:lumMod val="50000"/>
                  </a:schemeClr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>
                    <a:lumMod val="50000"/>
                  </a:schemeClr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>
                    <a:lumMod val="50000"/>
                  </a:schemeClr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Usually W-wind in small, so we generally constrain it to zero</a:t>
            </a:r>
          </a:p>
          <a:p>
            <a:r>
              <a:rPr lang="en-US" kern="0" dirty="0"/>
              <a:t>Interpretation as a true “wind” requires confirmation, may be</a:t>
            </a:r>
          </a:p>
          <a:p>
            <a:pPr lvl="1"/>
            <a:r>
              <a:rPr lang="en-US" kern="0" dirty="0"/>
              <a:t>Cloud-top growth/collapse</a:t>
            </a:r>
          </a:p>
          <a:p>
            <a:pPr lvl="1"/>
            <a:r>
              <a:rPr lang="en-US" kern="0" dirty="0"/>
              <a:t>Artifact of side-looks at cloud</a:t>
            </a:r>
          </a:p>
          <a:p>
            <a:r>
              <a:rPr lang="en-US" kern="0" dirty="0"/>
              <a:t>Apparent quality improves with number of poses</a:t>
            </a:r>
          </a:p>
          <a:p>
            <a:endParaRPr lang="en-US" kern="0" dirty="0"/>
          </a:p>
          <a:p>
            <a:endParaRPr lang="en-US" kern="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2CE233-57F2-47CA-BDB4-0B9A66C1A3C6}"/>
              </a:ext>
            </a:extLst>
          </p:cNvPr>
          <p:cNvSpPr txBox="1"/>
          <p:nvPr/>
        </p:nvSpPr>
        <p:spPr>
          <a:xfrm>
            <a:off x="838200" y="6248400"/>
            <a:ext cx="1489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x (3 + 2) = 10 &gt; 6</a:t>
            </a:r>
          </a:p>
        </p:txBody>
      </p:sp>
    </p:spTree>
    <p:extLst>
      <p:ext uri="{BB962C8B-B14F-4D97-AF65-F5344CB8AC3E}">
        <p14:creationId xmlns:p14="http://schemas.microsoft.com/office/powerpoint/2010/main" val="33925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F26F1-00A1-4AE3-923A-AD8CDA582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W-Component Retrievals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BC8BF-25B2-45E0-B4C7-B60810D93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E4B8D6-DCAB-4E88-AFA2-4AC98A4E9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05" t="5684" r="32004" b="4518"/>
          <a:stretch/>
        </p:blipFill>
        <p:spPr>
          <a:xfrm>
            <a:off x="1109342" y="1720176"/>
            <a:ext cx="2199087" cy="49636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532456-CD4B-4258-95EF-2D5386AC3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720176"/>
            <a:ext cx="5000928" cy="43354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98E5BB-6CB4-435A-A9A1-5550C9643E2D}"/>
              </a:ext>
            </a:extLst>
          </p:cNvPr>
          <p:cNvSpPr txBox="1"/>
          <p:nvPr/>
        </p:nvSpPr>
        <p:spPr>
          <a:xfrm>
            <a:off x="4758090" y="1415534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UV vs. UVW Retrievals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32C3A6-8E7D-4470-9AA1-BAE1B34E0371}"/>
              </a:ext>
            </a:extLst>
          </p:cNvPr>
          <p:cNvSpPr txBox="1"/>
          <p:nvPr/>
        </p:nvSpPr>
        <p:spPr>
          <a:xfrm>
            <a:off x="1397880" y="1393722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W-Component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8E6571-D099-4FFD-B961-663554823FB7}"/>
              </a:ext>
            </a:extLst>
          </p:cNvPr>
          <p:cNvSpPr txBox="1"/>
          <p:nvPr/>
        </p:nvSpPr>
        <p:spPr>
          <a:xfrm>
            <a:off x="2461209" y="4038600"/>
            <a:ext cx="891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MISR</a:t>
            </a:r>
          </a:p>
          <a:p>
            <a:r>
              <a:rPr lang="en-US" sz="1200" b="1" dirty="0"/>
              <a:t>ABCD </a:t>
            </a:r>
          </a:p>
          <a:p>
            <a:r>
              <a:rPr lang="en-US" sz="1200" b="1" dirty="0"/>
              <a:t>+ 1 GOES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569850-9C76-49B6-B920-38C07821834F}"/>
              </a:ext>
            </a:extLst>
          </p:cNvPr>
          <p:cNvSpPr txBox="1"/>
          <p:nvPr/>
        </p:nvSpPr>
        <p:spPr>
          <a:xfrm>
            <a:off x="4658799" y="3747700"/>
            <a:ext cx="2755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Comparison with MISR A + 1 GOES</a:t>
            </a:r>
          </a:p>
        </p:txBody>
      </p:sp>
    </p:spTree>
    <p:extLst>
      <p:ext uri="{BB962C8B-B14F-4D97-AF65-F5344CB8AC3E}">
        <p14:creationId xmlns:p14="http://schemas.microsoft.com/office/powerpoint/2010/main" val="2985947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FE547-3B3D-4BAE-9A29-A9EF6BB03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5740401"/>
            <a:ext cx="2286000" cy="457200"/>
          </a:xfrm>
        </p:spPr>
        <p:txBody>
          <a:bodyPr/>
          <a:lstStyle/>
          <a:p>
            <a:fld id="{4CC4599A-07E3-4617-88E3-6A5F05D80C1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FF16A-74BB-4A09-900E-FBFBECA324AE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 r="3898"/>
          <a:stretch/>
        </p:blipFill>
        <p:spPr>
          <a:xfrm>
            <a:off x="4243602" y="3681046"/>
            <a:ext cx="4696375" cy="288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08F89C9-95A2-4CAE-B248-C0B347BDB969}"/>
              </a:ext>
            </a:extLst>
          </p:cNvPr>
          <p:cNvGrpSpPr/>
          <p:nvPr/>
        </p:nvGrpSpPr>
        <p:grpSpPr>
          <a:xfrm>
            <a:off x="228600" y="482601"/>
            <a:ext cx="8759777" cy="2884714"/>
            <a:chOff x="228600" y="3211286"/>
            <a:chExt cx="8759777" cy="28847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C830A3-3137-43E7-851F-4C902BC1D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1" t="-2316" b="11035"/>
            <a:stretch/>
          </p:blipFill>
          <p:spPr>
            <a:xfrm>
              <a:off x="228600" y="3287486"/>
              <a:ext cx="8356142" cy="27390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A0A907-47AF-40DA-ABB2-53D6C259F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85" r="6009" b="9944"/>
            <a:stretch/>
          </p:blipFill>
          <p:spPr>
            <a:xfrm>
              <a:off x="8181106" y="3211286"/>
              <a:ext cx="807271" cy="288471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68CA79-EDF1-4995-8D67-72C84B8CE870}"/>
              </a:ext>
            </a:extLst>
          </p:cNvPr>
          <p:cNvSpPr/>
          <p:nvPr/>
        </p:nvSpPr>
        <p:spPr>
          <a:xfrm>
            <a:off x="2514600" y="457200"/>
            <a:ext cx="3429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BC5B2C-0363-48FA-91CB-143EE227742E}"/>
              </a:ext>
            </a:extLst>
          </p:cNvPr>
          <p:cNvSpPr/>
          <p:nvPr/>
        </p:nvSpPr>
        <p:spPr>
          <a:xfrm>
            <a:off x="283510" y="3225801"/>
            <a:ext cx="39540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000" dirty="0">
                <a:latin typeface="+mn-lt"/>
                <a:ea typeface="Calibri" panose="020F0502020204030204" pitchFamily="34" charset="0"/>
              </a:rPr>
              <a:t>Madani, H. and J. Carr, “Stereo Cloud Top Height Products for the GOES-R Era”, NOAA Satellite Conference, April 2015.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latin typeface="+mn-lt"/>
                <a:ea typeface="Calibri" panose="020F0502020204030204" pitchFamily="34" charset="0"/>
              </a:rPr>
              <a:t> 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000" dirty="0">
                <a:latin typeface="+mn-lt"/>
                <a:ea typeface="Calibri" panose="020F0502020204030204" pitchFamily="34" charset="0"/>
              </a:rPr>
              <a:t>Madani, H., J. Carr, Andrew </a:t>
            </a:r>
            <a:r>
              <a:rPr lang="en-US" sz="1000" dirty="0" err="1">
                <a:latin typeface="+mn-lt"/>
                <a:ea typeface="Calibri" panose="020F0502020204030204" pitchFamily="34" charset="0"/>
              </a:rPr>
              <a:t>Heidinger</a:t>
            </a:r>
            <a:r>
              <a:rPr lang="en-US" sz="1000" dirty="0">
                <a:latin typeface="+mn-lt"/>
                <a:ea typeface="Calibri" panose="020F0502020204030204" pitchFamily="34" charset="0"/>
              </a:rPr>
              <a:t>, and Steve </a:t>
            </a:r>
            <a:r>
              <a:rPr lang="en-US" sz="1000" dirty="0" err="1">
                <a:latin typeface="+mn-lt"/>
                <a:ea typeface="Calibri" panose="020F0502020204030204" pitchFamily="34" charset="0"/>
              </a:rPr>
              <a:t>Wanzong</a:t>
            </a:r>
            <a:r>
              <a:rPr lang="en-US" sz="1000" dirty="0">
                <a:latin typeface="+mn-lt"/>
                <a:ea typeface="Calibri" panose="020F0502020204030204" pitchFamily="34" charset="0"/>
              </a:rPr>
              <a:t>, “Inter-Comparisons between Radiometric and Geometric Cloud Top Height Products”, American Geophysical Union, December 2015.</a:t>
            </a:r>
            <a:endParaRPr lang="en-US" sz="10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DC0FB6-E67A-466E-81EC-632FD06DBF1E}"/>
              </a:ext>
            </a:extLst>
          </p:cNvPr>
          <p:cNvSpPr/>
          <p:nvPr/>
        </p:nvSpPr>
        <p:spPr>
          <a:xfrm>
            <a:off x="4876800" y="3578423"/>
            <a:ext cx="356802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>
                <a:latin typeface="+mn-lt"/>
                <a:ea typeface="Times New Roman" panose="02020603050405020304" pitchFamily="18" charset="0"/>
              </a:rPr>
              <a:t>2017 Emerging Technologies Workshop</a:t>
            </a:r>
            <a:endParaRPr lang="en-US" sz="1400" b="1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CDBBFC-8DA5-4D5B-BCA7-D3122512FF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18" r="6773"/>
          <a:stretch/>
        </p:blipFill>
        <p:spPr>
          <a:xfrm>
            <a:off x="97812" y="4434338"/>
            <a:ext cx="4205433" cy="20810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ED9069-7A5C-4E8D-8CEF-CF18159F6926}"/>
              </a:ext>
            </a:extLst>
          </p:cNvPr>
          <p:cNvSpPr/>
          <p:nvPr/>
        </p:nvSpPr>
        <p:spPr>
          <a:xfrm>
            <a:off x="2260538" y="175567"/>
            <a:ext cx="4798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1F4C"/>
                </a:solidFill>
              </a:rPr>
              <a:t>IR&amp;D GEO-GEO Stereo Imaging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F4343-1BDB-46F4-8E83-255B963FE98E}"/>
              </a:ext>
            </a:extLst>
          </p:cNvPr>
          <p:cNvSpPr txBox="1"/>
          <p:nvPr/>
        </p:nvSpPr>
        <p:spPr>
          <a:xfrm>
            <a:off x="381000" y="7736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GOES-13, -14, -15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79F7C5-0389-4A3B-83B8-0FBD109E10DE}"/>
              </a:ext>
            </a:extLst>
          </p:cNvPr>
          <p:cNvSpPr txBox="1"/>
          <p:nvPr/>
        </p:nvSpPr>
        <p:spPr>
          <a:xfrm>
            <a:off x="7086600" y="3959423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GOES-13, -15, -16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958020-50C1-4E14-B730-AA0A2F316E01}"/>
              </a:ext>
            </a:extLst>
          </p:cNvPr>
          <p:cNvSpPr txBox="1"/>
          <p:nvPr/>
        </p:nvSpPr>
        <p:spPr>
          <a:xfrm>
            <a:off x="7086109" y="80982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Sandy</a:t>
            </a:r>
          </a:p>
        </p:txBody>
      </p:sp>
    </p:spTree>
    <p:extLst>
      <p:ext uri="{BB962C8B-B14F-4D97-AF65-F5344CB8AC3E}">
        <p14:creationId xmlns:p14="http://schemas.microsoft.com/office/powerpoint/2010/main" val="425167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A1E804-F1E1-40D8-87AB-BB6CA5344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F625C-034D-46F4-9AA4-3A9EFE0DA9B2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1E3FD9-7DFB-4F1E-BC60-C866924264DB}"/>
              </a:ext>
            </a:extLst>
          </p:cNvPr>
          <p:cNvGrpSpPr/>
          <p:nvPr/>
        </p:nvGrpSpPr>
        <p:grpSpPr>
          <a:xfrm>
            <a:off x="97200" y="914400"/>
            <a:ext cx="8818200" cy="5606146"/>
            <a:chOff x="975546" y="221105"/>
            <a:chExt cx="10128654" cy="64392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EDF486-6900-41A4-9E18-8F25485B2EB0}"/>
                </a:ext>
              </a:extLst>
            </p:cNvPr>
            <p:cNvGrpSpPr/>
            <p:nvPr/>
          </p:nvGrpSpPr>
          <p:grpSpPr>
            <a:xfrm>
              <a:off x="1146995" y="221105"/>
              <a:ext cx="9898009" cy="6415790"/>
              <a:chOff x="1146995" y="221105"/>
              <a:chExt cx="9898009" cy="641579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2620BD0-A5AC-4DB8-8A1B-1BBA94884AE3}"/>
                  </a:ext>
                </a:extLst>
              </p:cNvPr>
              <p:cNvGrpSpPr/>
              <p:nvPr/>
            </p:nvGrpSpPr>
            <p:grpSpPr>
              <a:xfrm>
                <a:off x="1146995" y="221105"/>
                <a:ext cx="9898009" cy="6415790"/>
                <a:chOff x="1146995" y="221105"/>
                <a:chExt cx="9898009" cy="6415790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3089C715-D9AE-4FA8-8C8E-89973BBA4358}"/>
                    </a:ext>
                  </a:extLst>
                </p:cNvPr>
                <p:cNvPicPr/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334" t="8234" r="8331" b="3566"/>
                <a:stretch/>
              </p:blipFill>
              <p:spPr bwMode="auto">
                <a:xfrm>
                  <a:off x="1146995" y="221105"/>
                  <a:ext cx="9898009" cy="64157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E4D78501-C4C7-4D44-8EDB-7D062643C72C}"/>
                    </a:ext>
                  </a:extLst>
                </p:cNvPr>
                <p:cNvSpPr/>
                <p:nvPr/>
              </p:nvSpPr>
              <p:spPr>
                <a:xfrm>
                  <a:off x="2479676" y="4928260"/>
                  <a:ext cx="311025" cy="996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BCAAB7D9-7A1C-4B85-90EB-E5BD90D2865E}"/>
                    </a:ext>
                  </a:extLst>
                </p:cNvPr>
                <p:cNvCxnSpPr/>
                <p:nvPr/>
              </p:nvCxnSpPr>
              <p:spPr>
                <a:xfrm>
                  <a:off x="2339788" y="719421"/>
                  <a:ext cx="73958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87C5BCFF-D454-44E1-BD13-E8CF9E4E9D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39788" y="638735"/>
                  <a:ext cx="0" cy="16808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E5EC1915-9198-4F80-BABF-182428D64F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19084" y="643213"/>
                  <a:ext cx="0" cy="16808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B33DBC07-45BC-4525-A2B3-58AB4B8509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07342" y="636489"/>
                  <a:ext cx="0" cy="16808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E384F63-1F48-4141-A5D2-FDC75FA120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6638" y="640967"/>
                  <a:ext cx="0" cy="16808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DB35FB15-B395-4AED-89C2-3AB54967A2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2658" y="638718"/>
                  <a:ext cx="0" cy="16808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ED5C73E-6258-4F38-94E5-F9BC3B0B911C}"/>
                    </a:ext>
                  </a:extLst>
                </p:cNvPr>
                <p:cNvSpPr txBox="1"/>
                <p:nvPr/>
              </p:nvSpPr>
              <p:spPr>
                <a:xfrm>
                  <a:off x="2203638" y="411644"/>
                  <a:ext cx="2632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0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2A08D0C-4F28-45C0-B4F3-EDB916CA043C}"/>
                    </a:ext>
                  </a:extLst>
                </p:cNvPr>
                <p:cNvSpPr txBox="1"/>
                <p:nvPr/>
              </p:nvSpPr>
              <p:spPr>
                <a:xfrm>
                  <a:off x="2849929" y="411643"/>
                  <a:ext cx="69628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100 m/s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E617A333-33D5-4C72-970C-52EB98CF273D}"/>
                    </a:ext>
                  </a:extLst>
                </p:cNvPr>
                <p:cNvSpPr/>
                <p:nvPr/>
              </p:nvSpPr>
              <p:spPr>
                <a:xfrm>
                  <a:off x="2225615" y="843247"/>
                  <a:ext cx="1149591" cy="1847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9262E91-EB2E-432E-AE80-181401DF4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8890" y="4343400"/>
                <a:ext cx="371475" cy="142875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59A32E-AFE1-475B-9E2D-F825999CFA38}"/>
                  </a:ext>
                </a:extLst>
              </p:cNvPr>
              <p:cNvSpPr txBox="1"/>
              <p:nvPr/>
            </p:nvSpPr>
            <p:spPr>
              <a:xfrm>
                <a:off x="1659064" y="4140437"/>
                <a:ext cx="5709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12 km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B23E59B-80D2-459A-9F65-39705C29DAAA}"/>
                  </a:ext>
                </a:extLst>
              </p:cNvPr>
              <p:cNvSpPr txBox="1"/>
              <p:nvPr/>
            </p:nvSpPr>
            <p:spPr>
              <a:xfrm>
                <a:off x="1659064" y="5712062"/>
                <a:ext cx="5389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-1 km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564469-6A1F-4284-B76D-89F3FFE6D29E}"/>
                </a:ext>
              </a:extLst>
            </p:cNvPr>
            <p:cNvSpPr/>
            <p:nvPr/>
          </p:nvSpPr>
          <p:spPr>
            <a:xfrm>
              <a:off x="1195987" y="2638425"/>
              <a:ext cx="258786" cy="938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9B6C75-8B27-4EBC-82A1-478DE04333EE}"/>
                </a:ext>
              </a:extLst>
            </p:cNvPr>
            <p:cNvSpPr txBox="1"/>
            <p:nvPr/>
          </p:nvSpPr>
          <p:spPr>
            <a:xfrm rot="16200000">
              <a:off x="371471" y="3025839"/>
              <a:ext cx="15159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Latitude (degrees)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DD561E-B649-44D4-9BD5-3D894FE4338D}"/>
                </a:ext>
              </a:extLst>
            </p:cNvPr>
            <p:cNvSpPr txBox="1"/>
            <p:nvPr/>
          </p:nvSpPr>
          <p:spPr>
            <a:xfrm>
              <a:off x="2261594" y="785062"/>
              <a:ext cx="9364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Wind Speed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744475-5923-44B7-BB6F-E29AA8D2CFF2}"/>
                </a:ext>
              </a:extLst>
            </p:cNvPr>
            <p:cNvSpPr txBox="1"/>
            <p:nvPr/>
          </p:nvSpPr>
          <p:spPr>
            <a:xfrm>
              <a:off x="1998614" y="4880674"/>
              <a:ext cx="5952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Wind </a:t>
              </a:r>
            </a:p>
            <a:p>
              <a:r>
                <a:rPr lang="en-US" sz="1200" dirty="0"/>
                <a:t>Height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17F6D8-E55B-43DD-B159-69FB728962A2}"/>
                </a:ext>
              </a:extLst>
            </p:cNvPr>
            <p:cNvSpPr txBox="1"/>
            <p:nvPr/>
          </p:nvSpPr>
          <p:spPr>
            <a:xfrm>
              <a:off x="1242475" y="624603"/>
              <a:ext cx="34176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60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630A0C-0A2A-4233-85EA-AECE5E433878}"/>
                </a:ext>
              </a:extLst>
            </p:cNvPr>
            <p:cNvSpPr txBox="1"/>
            <p:nvPr/>
          </p:nvSpPr>
          <p:spPr>
            <a:xfrm>
              <a:off x="1242475" y="1410892"/>
              <a:ext cx="34176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40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259D09-7359-42BB-A2BA-5FC889EF2131}"/>
                </a:ext>
              </a:extLst>
            </p:cNvPr>
            <p:cNvSpPr txBox="1"/>
            <p:nvPr/>
          </p:nvSpPr>
          <p:spPr>
            <a:xfrm>
              <a:off x="1242475" y="2197182"/>
              <a:ext cx="34176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E7AB9D-A80A-47BC-B619-FFC95FB535AB}"/>
                </a:ext>
              </a:extLst>
            </p:cNvPr>
            <p:cNvSpPr txBox="1"/>
            <p:nvPr/>
          </p:nvSpPr>
          <p:spPr>
            <a:xfrm>
              <a:off x="1314046" y="2992996"/>
              <a:ext cx="26321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44C0E7-D542-4B85-B9E7-26CEF58EB016}"/>
                </a:ext>
              </a:extLst>
            </p:cNvPr>
            <p:cNvSpPr txBox="1"/>
            <p:nvPr/>
          </p:nvSpPr>
          <p:spPr>
            <a:xfrm>
              <a:off x="1195987" y="3788810"/>
              <a:ext cx="38824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-20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38AF90-A461-4D05-8720-7BDE9320678D}"/>
                </a:ext>
              </a:extLst>
            </p:cNvPr>
            <p:cNvSpPr txBox="1"/>
            <p:nvPr/>
          </p:nvSpPr>
          <p:spPr>
            <a:xfrm>
              <a:off x="1196405" y="4575099"/>
              <a:ext cx="388248" cy="277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-40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21CFD8-8D1F-4AAF-B393-686449412986}"/>
                </a:ext>
              </a:extLst>
            </p:cNvPr>
            <p:cNvSpPr txBox="1"/>
            <p:nvPr/>
          </p:nvSpPr>
          <p:spPr>
            <a:xfrm>
              <a:off x="1195987" y="5361389"/>
              <a:ext cx="38824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-60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BCDCEB-4BA2-4674-92E3-1C46E58A17D8}"/>
                </a:ext>
              </a:extLst>
            </p:cNvPr>
            <p:cNvSpPr txBox="1"/>
            <p:nvPr/>
          </p:nvSpPr>
          <p:spPr>
            <a:xfrm>
              <a:off x="1720687" y="6094803"/>
              <a:ext cx="46679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-140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4ADB36-31A9-40E1-8636-5E587A1B7B62}"/>
                </a:ext>
              </a:extLst>
            </p:cNvPr>
            <p:cNvSpPr txBox="1"/>
            <p:nvPr/>
          </p:nvSpPr>
          <p:spPr>
            <a:xfrm>
              <a:off x="3215483" y="6104327"/>
              <a:ext cx="46679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-120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E66635-0E39-458E-B537-0A76B4491947}"/>
                </a:ext>
              </a:extLst>
            </p:cNvPr>
            <p:cNvSpPr txBox="1"/>
            <p:nvPr/>
          </p:nvSpPr>
          <p:spPr>
            <a:xfrm>
              <a:off x="4702213" y="6093488"/>
              <a:ext cx="46679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-100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AC66DE-2756-4413-B843-57DC88DF230E}"/>
                </a:ext>
              </a:extLst>
            </p:cNvPr>
            <p:cNvSpPr txBox="1"/>
            <p:nvPr/>
          </p:nvSpPr>
          <p:spPr>
            <a:xfrm>
              <a:off x="6246093" y="6103013"/>
              <a:ext cx="38824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-80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A47CC1-BA9D-4D6A-BE8B-861256C96FDE}"/>
                </a:ext>
              </a:extLst>
            </p:cNvPr>
            <p:cNvSpPr txBox="1"/>
            <p:nvPr/>
          </p:nvSpPr>
          <p:spPr>
            <a:xfrm>
              <a:off x="7731993" y="6103013"/>
              <a:ext cx="38824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-60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716245-5F41-413D-8A2C-3F0909780695}"/>
                </a:ext>
              </a:extLst>
            </p:cNvPr>
            <p:cNvSpPr txBox="1"/>
            <p:nvPr/>
          </p:nvSpPr>
          <p:spPr>
            <a:xfrm>
              <a:off x="9228735" y="6110121"/>
              <a:ext cx="38824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-40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941CE06-E463-4668-8FAB-A06E32FEC79A}"/>
                </a:ext>
              </a:extLst>
            </p:cNvPr>
            <p:cNvSpPr txBox="1"/>
            <p:nvPr/>
          </p:nvSpPr>
          <p:spPr>
            <a:xfrm>
              <a:off x="10715952" y="6103013"/>
              <a:ext cx="38824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-20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F1E9CA-BF00-412F-BF47-A5E44128AA92}"/>
                </a:ext>
              </a:extLst>
            </p:cNvPr>
            <p:cNvSpPr/>
            <p:nvPr/>
          </p:nvSpPr>
          <p:spPr>
            <a:xfrm>
              <a:off x="5830756" y="6312952"/>
              <a:ext cx="936469" cy="276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E50725A-5099-422F-8480-5193D11C8014}"/>
                </a:ext>
              </a:extLst>
            </p:cNvPr>
            <p:cNvSpPr txBox="1"/>
            <p:nvPr/>
          </p:nvSpPr>
          <p:spPr>
            <a:xfrm>
              <a:off x="5628383" y="6352592"/>
              <a:ext cx="16442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Longitude (degrees)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7086446-337C-477D-A856-48E1A9D8E120}"/>
              </a:ext>
            </a:extLst>
          </p:cNvPr>
          <p:cNvSpPr/>
          <p:nvPr/>
        </p:nvSpPr>
        <p:spPr>
          <a:xfrm>
            <a:off x="1944710" y="378995"/>
            <a:ext cx="5254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1F4C"/>
                </a:solidFill>
              </a:rPr>
              <a:t>IR&amp;D Full Disk G-13, -16 (Test Slot)</a:t>
            </a:r>
            <a:endParaRPr lang="en-US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443E8F-7E11-4857-947A-77EE5F0A70D0}"/>
              </a:ext>
            </a:extLst>
          </p:cNvPr>
          <p:cNvSpPr txBox="1"/>
          <p:nvPr/>
        </p:nvSpPr>
        <p:spPr>
          <a:xfrm>
            <a:off x="2960965" y="87517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 September 2017 18:00Z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3954D3-CDCD-415B-AD4B-7F1E8CCEA80A}"/>
              </a:ext>
            </a:extLst>
          </p:cNvPr>
          <p:cNvSpPr txBox="1"/>
          <p:nvPr/>
        </p:nvSpPr>
        <p:spPr>
          <a:xfrm>
            <a:off x="6557411" y="952115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2395737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EA10E-774A-461A-8193-705912020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STAR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0015E-1BCD-4A84-AF6B-0334D5C3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NOAA can do parallax 3D-Winds NOW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Objective of our present work is to prove this in a way that has a path into operations to provide alternative height assignments for DMWs</a:t>
            </a:r>
          </a:p>
          <a:p>
            <a:r>
              <a:rPr lang="en-US" sz="2000" dirty="0"/>
              <a:t>Validations/comparisons will quantify the quality of parallax heights</a:t>
            </a:r>
          </a:p>
          <a:p>
            <a:pPr lvl="1"/>
            <a:r>
              <a:rPr lang="en-US" sz="1800" dirty="0"/>
              <a:t>Comparison with IR height assignments</a:t>
            </a:r>
          </a:p>
          <a:p>
            <a:pPr lvl="1"/>
            <a:r>
              <a:rPr lang="en-US" sz="1800" dirty="0"/>
              <a:t>MISR-GOES winds</a:t>
            </a:r>
          </a:p>
          <a:p>
            <a:pPr lvl="1"/>
            <a:r>
              <a:rPr lang="en-US" sz="1800" dirty="0"/>
              <a:t>Rawinsondes and aircraft wind </a:t>
            </a:r>
            <a:r>
              <a:rPr lang="en-US" sz="1800" i="1" dirty="0"/>
              <a:t>in situ </a:t>
            </a:r>
            <a:r>
              <a:rPr lang="en-US" sz="1800" dirty="0"/>
              <a:t>measurement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A4EDD-1D14-41B2-894F-BDAB1D52C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9EF2118-BA79-484B-B2DE-15C362B7B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19200" y="2133600"/>
            <a:ext cx="1927780" cy="144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549462-7385-45E4-BFED-B6CC88E39DA8}"/>
              </a:ext>
            </a:extLst>
          </p:cNvPr>
          <p:cNvSpPr txBox="1"/>
          <p:nvPr/>
        </p:nvSpPr>
        <p:spPr>
          <a:xfrm>
            <a:off x="1643279" y="3244334"/>
            <a:ext cx="11336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rgbClr val="DDEBFF"/>
                </a:solidFill>
              </a:rPr>
              <a:t>Operational Configuration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1866CF57-FAB9-4A54-883F-3271BA9CB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468" y="2139976"/>
            <a:ext cx="1875732" cy="14348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6DD890-CAAD-40C0-9F42-67D0B6827CCE}"/>
              </a:ext>
            </a:extLst>
          </p:cNvPr>
          <p:cNvSpPr txBox="1"/>
          <p:nvPr/>
        </p:nvSpPr>
        <p:spPr>
          <a:xfrm>
            <a:off x="3773560" y="3244334"/>
            <a:ext cx="146706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rgbClr val="DDEBFF"/>
                </a:solidFill>
              </a:rPr>
              <a:t>Configuration from our IR&amp;D 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1821C-9A7F-439B-9387-EA16F42F1923}"/>
              </a:ext>
            </a:extLst>
          </p:cNvPr>
          <p:cNvSpPr txBox="1"/>
          <p:nvPr/>
        </p:nvSpPr>
        <p:spPr>
          <a:xfrm>
            <a:off x="5875538" y="2105561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 synchronization</a:t>
            </a:r>
          </a:p>
          <a:p>
            <a:endParaRPr lang="en-US" sz="1600" dirty="0"/>
          </a:p>
          <a:p>
            <a:r>
              <a:rPr lang="en-US" sz="1600" dirty="0"/>
              <a:t>Trade-off between vertical resolution and coverage</a:t>
            </a:r>
          </a:p>
        </p:txBody>
      </p:sp>
    </p:spTree>
    <p:extLst>
      <p:ext uri="{BB962C8B-B14F-4D97-AF65-F5344CB8AC3E}">
        <p14:creationId xmlns:p14="http://schemas.microsoft.com/office/powerpoint/2010/main" val="1804526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3A5B-65F9-47D3-86D2-1166CB7F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09600"/>
            <a:ext cx="6858000" cy="9906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STAR Study 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5A943-210B-4AD1-846D-426B4F90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BF0FA9-C0BF-465A-8821-0C7B9BBEF077}"/>
              </a:ext>
            </a:extLst>
          </p:cNvPr>
          <p:cNvSpPr/>
          <p:nvPr/>
        </p:nvSpPr>
        <p:spPr>
          <a:xfrm>
            <a:off x="2913776" y="3800131"/>
            <a:ext cx="1143000" cy="1143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56D9F9-AED5-4B1D-A97E-9EEE1F0E165A}"/>
              </a:ext>
            </a:extLst>
          </p:cNvPr>
          <p:cNvSpPr/>
          <p:nvPr/>
        </p:nvSpPr>
        <p:spPr>
          <a:xfrm>
            <a:off x="2913776" y="5105400"/>
            <a:ext cx="1143000" cy="1143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2A7259-A5EB-4E33-BB24-7B697EB2034C}"/>
              </a:ext>
            </a:extLst>
          </p:cNvPr>
          <p:cNvSpPr/>
          <p:nvPr/>
        </p:nvSpPr>
        <p:spPr>
          <a:xfrm>
            <a:off x="2913776" y="2514600"/>
            <a:ext cx="1143000" cy="1143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605C6E-45EF-4EE3-B022-9F2EC0AA74E8}"/>
              </a:ext>
            </a:extLst>
          </p:cNvPr>
          <p:cNvSpPr/>
          <p:nvPr/>
        </p:nvSpPr>
        <p:spPr>
          <a:xfrm>
            <a:off x="1143000" y="2514600"/>
            <a:ext cx="1143000" cy="1143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224793-8C22-4DC9-8208-8CC5684680CB}"/>
              </a:ext>
            </a:extLst>
          </p:cNvPr>
          <p:cNvSpPr/>
          <p:nvPr/>
        </p:nvSpPr>
        <p:spPr>
          <a:xfrm>
            <a:off x="1148864" y="5105400"/>
            <a:ext cx="1143000" cy="1143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2639C54-840D-4507-ADE8-15D66BB9A020}"/>
              </a:ext>
            </a:extLst>
          </p:cNvPr>
          <p:cNvCxnSpPr>
            <a:cxnSpLocks/>
          </p:cNvCxnSpPr>
          <p:nvPr/>
        </p:nvCxnSpPr>
        <p:spPr>
          <a:xfrm>
            <a:off x="3475444" y="4371631"/>
            <a:ext cx="9832" cy="13433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7AD950B-A853-4125-9C42-54CFD8635D95}"/>
              </a:ext>
            </a:extLst>
          </p:cNvPr>
          <p:cNvCxnSpPr/>
          <p:nvPr/>
        </p:nvCxnSpPr>
        <p:spPr>
          <a:xfrm flipV="1">
            <a:off x="789880" y="1828800"/>
            <a:ext cx="0" cy="449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7EECDBA-A318-4860-9032-8A35E149179B}"/>
              </a:ext>
            </a:extLst>
          </p:cNvPr>
          <p:cNvSpPr txBox="1"/>
          <p:nvPr/>
        </p:nvSpPr>
        <p:spPr>
          <a:xfrm>
            <a:off x="76200" y="3882165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pic>
        <p:nvPicPr>
          <p:cNvPr id="24" name="Picture 7" descr="Tagline-arrow-URL.jpg">
            <a:extLst>
              <a:ext uri="{FF2B5EF4-FFF2-40B4-BE49-F238E27FC236}">
                <a16:creationId xmlns:a16="http://schemas.microsoft.com/office/drawing/2014/main" id="{C05682D1-18CD-40D8-B57A-99A9237B45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6019800"/>
            <a:ext cx="378618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 descr="CARR_Logo_72dpi_TRANS2.png">
            <a:extLst>
              <a:ext uri="{FF2B5EF4-FFF2-40B4-BE49-F238E27FC236}">
                <a16:creationId xmlns:a16="http://schemas.microsoft.com/office/drawing/2014/main" id="{842CE884-4B3E-468D-BA33-A63781CFE8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58" y="685800"/>
            <a:ext cx="135618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65464BB-E5CB-4F2D-B835-AC8E37671D9F}"/>
              </a:ext>
            </a:extLst>
          </p:cNvPr>
          <p:cNvCxnSpPr>
            <a:cxnSpLocks/>
          </p:cNvCxnSpPr>
          <p:nvPr/>
        </p:nvCxnSpPr>
        <p:spPr>
          <a:xfrm flipH="1" flipV="1">
            <a:off x="1666438" y="3057869"/>
            <a:ext cx="1814504" cy="13207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56BE48-05AE-4E05-A6B6-0B3301552657}"/>
              </a:ext>
            </a:extLst>
          </p:cNvPr>
          <p:cNvCxnSpPr>
            <a:cxnSpLocks/>
          </p:cNvCxnSpPr>
          <p:nvPr/>
        </p:nvCxnSpPr>
        <p:spPr>
          <a:xfrm flipV="1">
            <a:off x="3475444" y="3086100"/>
            <a:ext cx="0" cy="12963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15B7C01-B334-44E5-9B54-37B5CE3480FE}"/>
              </a:ext>
            </a:extLst>
          </p:cNvPr>
          <p:cNvSpPr txBox="1"/>
          <p:nvPr/>
        </p:nvSpPr>
        <p:spPr>
          <a:xfrm>
            <a:off x="1040260" y="1752600"/>
            <a:ext cx="139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G-17 Remapped </a:t>
            </a:r>
          </a:p>
          <a:p>
            <a:pPr algn="ctr"/>
            <a:r>
              <a:rPr lang="en-US" sz="1200" b="1" dirty="0"/>
              <a:t>into G-16</a:t>
            </a:r>
          </a:p>
          <a:p>
            <a:pPr algn="ctr"/>
            <a:r>
              <a:rPr lang="en-US" sz="1200" b="1" dirty="0"/>
              <a:t> Fixed Grid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5194E6-2129-4CA8-B9BA-B8E382022447}"/>
              </a:ext>
            </a:extLst>
          </p:cNvPr>
          <p:cNvSpPr txBox="1"/>
          <p:nvPr/>
        </p:nvSpPr>
        <p:spPr>
          <a:xfrm>
            <a:off x="2996442" y="1752600"/>
            <a:ext cx="990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G-16</a:t>
            </a:r>
          </a:p>
          <a:p>
            <a:pPr algn="ctr"/>
            <a:r>
              <a:rPr lang="en-US" sz="1200" b="1" dirty="0"/>
              <a:t>in the G-16</a:t>
            </a:r>
          </a:p>
          <a:p>
            <a:pPr algn="ctr"/>
            <a:r>
              <a:rPr lang="en-US" sz="1200" b="1" dirty="0"/>
              <a:t> Fixed Grid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8EB092D-F9C1-4AAF-9191-BD7C38A84F6F}"/>
              </a:ext>
            </a:extLst>
          </p:cNvPr>
          <p:cNvCxnSpPr>
            <a:cxnSpLocks/>
          </p:cNvCxnSpPr>
          <p:nvPr/>
        </p:nvCxnSpPr>
        <p:spPr>
          <a:xfrm flipH="1">
            <a:off x="1692636" y="4406876"/>
            <a:ext cx="1782808" cy="13081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6E1154ED-AD29-4DFF-951D-935AE0FE02AE}"/>
              </a:ext>
            </a:extLst>
          </p:cNvPr>
          <p:cNvSpPr txBox="1">
            <a:spLocks/>
          </p:cNvSpPr>
          <p:nvPr/>
        </p:nvSpPr>
        <p:spPr bwMode="auto">
          <a:xfrm>
            <a:off x="4419727" y="1849438"/>
            <a:ext cx="4313774" cy="439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accent2">
                    <a:lumMod val="50000"/>
                  </a:schemeClr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>
                    <a:lumMod val="50000"/>
                  </a:schemeClr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>
                    <a:lumMod val="50000"/>
                  </a:schemeClr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Remap G-17 into G-16 fixed grid</a:t>
            </a:r>
          </a:p>
          <a:p>
            <a:r>
              <a:rPr lang="en-US" sz="2400" kern="0" dirty="0"/>
              <a:t>Match each triplet using operational winds matching &amp; clustering algorithm</a:t>
            </a:r>
          </a:p>
          <a:p>
            <a:r>
              <a:rPr lang="en-US" sz="2400" kern="0" dirty="0"/>
              <a:t>Ingest matches into MISR/GOES-heritage retrieval model</a:t>
            </a:r>
          </a:p>
          <a:p>
            <a:r>
              <a:rPr lang="en-US" sz="2400" kern="0" dirty="0"/>
              <a:t>Use MISR/GOES-heritage matching for ground-point validation</a:t>
            </a:r>
          </a:p>
          <a:p>
            <a:endParaRPr lang="en-US" sz="2400" kern="0" dirty="0"/>
          </a:p>
          <a:p>
            <a:endParaRPr lang="en-US" sz="2400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E9E691-B4BB-4E96-A0DD-D0E381714BF1}"/>
              </a:ext>
            </a:extLst>
          </p:cNvPr>
          <p:cNvSpPr txBox="1"/>
          <p:nvPr/>
        </p:nvSpPr>
        <p:spPr>
          <a:xfrm>
            <a:off x="1082592" y="6295114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Mix CONUS/MESO/FD</a:t>
            </a:r>
          </a:p>
        </p:txBody>
      </p:sp>
    </p:spTree>
    <p:extLst>
      <p:ext uri="{BB962C8B-B14F-4D97-AF65-F5344CB8AC3E}">
        <p14:creationId xmlns:p14="http://schemas.microsoft.com/office/powerpoint/2010/main" val="1069010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90DD5-F957-4B42-954D-FA2C9213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4E125FC-2A44-4F99-8F2D-FE4AF45C4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9427" r="6365" b="8822"/>
          <a:stretch/>
        </p:blipFill>
        <p:spPr>
          <a:xfrm>
            <a:off x="250535" y="1373896"/>
            <a:ext cx="8642929" cy="47221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7DB7AF-E82C-4B24-8AD2-72F68A24870F}"/>
              </a:ext>
            </a:extLst>
          </p:cNvPr>
          <p:cNvSpPr/>
          <p:nvPr/>
        </p:nvSpPr>
        <p:spPr>
          <a:xfrm>
            <a:off x="994930" y="728133"/>
            <a:ext cx="7154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1F4C"/>
                </a:solidFill>
              </a:rPr>
              <a:t>CONUS Retrievals with GOES-16, -17 (Test Slot)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22F21E-C8B1-460D-A683-3D0C976738C3}"/>
              </a:ext>
            </a:extLst>
          </p:cNvPr>
          <p:cNvSpPr txBox="1"/>
          <p:nvPr/>
        </p:nvSpPr>
        <p:spPr>
          <a:xfrm>
            <a:off x="1752600" y="13716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CF638A-0BB3-4122-80D7-2E7E10E35FB4}"/>
              </a:ext>
            </a:extLst>
          </p:cNvPr>
          <p:cNvSpPr txBox="1"/>
          <p:nvPr/>
        </p:nvSpPr>
        <p:spPr>
          <a:xfrm>
            <a:off x="3872159" y="6330090"/>
            <a:ext cx="1399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PRELIMINARY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6A79F9-1334-4BFE-ACE5-0985D18A2140}"/>
              </a:ext>
            </a:extLst>
          </p:cNvPr>
          <p:cNvSpPr txBox="1"/>
          <p:nvPr/>
        </p:nvSpPr>
        <p:spPr>
          <a:xfrm>
            <a:off x="6629400" y="5898643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CONUS-CONUS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D1181F-F066-4E3C-83F4-E27EDFBE23CB}"/>
              </a:ext>
            </a:extLst>
          </p:cNvPr>
          <p:cNvSpPr txBox="1"/>
          <p:nvPr/>
        </p:nvSpPr>
        <p:spPr>
          <a:xfrm>
            <a:off x="814467" y="5902912"/>
            <a:ext cx="285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Matches from NOAA code</a:t>
            </a:r>
          </a:p>
        </p:txBody>
      </p:sp>
    </p:spTree>
    <p:extLst>
      <p:ext uri="{BB962C8B-B14F-4D97-AF65-F5344CB8AC3E}">
        <p14:creationId xmlns:p14="http://schemas.microsoft.com/office/powerpoint/2010/main" val="3498358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2A2AD3-0DD2-4146-9948-0A063D0E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B02 CONUS Validations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D02BF0-12C2-4669-8192-AC409024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F625C-034D-46F4-9AA4-3A9EFE0DA9B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782A2B5-1EE7-48FE-8328-58B9FDBA6C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3" r="7628" b="3704"/>
          <a:stretch/>
        </p:blipFill>
        <p:spPr>
          <a:xfrm>
            <a:off x="3657600" y="2108211"/>
            <a:ext cx="5486400" cy="3682989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D9A0033-544F-4CEC-9422-DE2F68D67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0" r="22037" b="3030"/>
          <a:stretch/>
        </p:blipFill>
        <p:spPr>
          <a:xfrm>
            <a:off x="76200" y="2258731"/>
            <a:ext cx="3576583" cy="3532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11AD75-E2E5-4EBD-B383-721F6D52E973}"/>
              </a:ext>
            </a:extLst>
          </p:cNvPr>
          <p:cNvSpPr txBox="1"/>
          <p:nvPr/>
        </p:nvSpPr>
        <p:spPr>
          <a:xfrm>
            <a:off x="1295400" y="1864326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MISR + GOES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5A2CBE-EB2E-415C-826A-60FB445C2846}"/>
              </a:ext>
            </a:extLst>
          </p:cNvPr>
          <p:cNvSpPr txBox="1"/>
          <p:nvPr/>
        </p:nvSpPr>
        <p:spPr>
          <a:xfrm>
            <a:off x="5379267" y="1796534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Retrievals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930BB4-5A53-4FE1-A9B2-1FE3DEF50B95}"/>
              </a:ext>
            </a:extLst>
          </p:cNvPr>
          <p:cNvSpPr txBox="1"/>
          <p:nvPr/>
        </p:nvSpPr>
        <p:spPr>
          <a:xfrm>
            <a:off x="3581400" y="6273801"/>
            <a:ext cx="1399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511863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AB704-D37A-4D7C-B184-202287317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IR Full Disk G-16, -17 (W Slot)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DF2EAB-5E5F-4ED0-AFA6-083C87EDE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6D49-DBDD-446B-ACD9-AF2F992CA823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F3809D86-9206-474F-9E24-550023D37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2" y="1600200"/>
            <a:ext cx="7342476" cy="4433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270AAC-E351-4409-A234-DBE2BA0427C2}"/>
              </a:ext>
            </a:extLst>
          </p:cNvPr>
          <p:cNvSpPr txBox="1"/>
          <p:nvPr/>
        </p:nvSpPr>
        <p:spPr>
          <a:xfrm>
            <a:off x="3581400" y="6273801"/>
            <a:ext cx="1399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PRELIMINARY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E5E3BE-BE5B-48ED-A52F-D726BD4DED51}"/>
              </a:ext>
            </a:extLst>
          </p:cNvPr>
          <p:cNvSpPr txBox="1"/>
          <p:nvPr/>
        </p:nvSpPr>
        <p:spPr>
          <a:xfrm>
            <a:off x="1143000" y="605267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FD-FD</a:t>
            </a:r>
          </a:p>
        </p:txBody>
      </p:sp>
    </p:spTree>
    <p:extLst>
      <p:ext uri="{BB962C8B-B14F-4D97-AF65-F5344CB8AC3E}">
        <p14:creationId xmlns:p14="http://schemas.microsoft.com/office/powerpoint/2010/main" val="2284540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F05BD5D-371A-4655-8C78-C21E831F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IR Ground Retrievals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DF2EAB-5E5F-4ED0-AFA6-083C87EDE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6D49-DBDD-446B-ACD9-AF2F992CA823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1460B35D-2B2F-4527-94DE-00EF8502C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4" r="5272"/>
          <a:stretch/>
        </p:blipFill>
        <p:spPr>
          <a:xfrm>
            <a:off x="990600" y="1524000"/>
            <a:ext cx="7162800" cy="4352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A125B9-EDF6-4CCF-BF12-A025718C0E97}"/>
              </a:ext>
            </a:extLst>
          </p:cNvPr>
          <p:cNvSpPr txBox="1"/>
          <p:nvPr/>
        </p:nvSpPr>
        <p:spPr>
          <a:xfrm>
            <a:off x="304800" y="5950993"/>
            <a:ext cx="4495800" cy="7386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We see less ground with this band than with Band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2.55 % of good retrievals are ground for Band 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11.25% of good retrievals are ground for Band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2C534D-F160-43FD-BB91-9DD6796B6EA5}"/>
              </a:ext>
            </a:extLst>
          </p:cNvPr>
          <p:cNvSpPr txBox="1"/>
          <p:nvPr/>
        </p:nvSpPr>
        <p:spPr>
          <a:xfrm>
            <a:off x="5562600" y="6475511"/>
            <a:ext cx="1399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918991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58A70-377B-4352-A2B3-80A5A284E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MISR &amp; GOES-R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4021E-7988-4F7B-9A62-201FAFDCD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00200"/>
            <a:ext cx="8382000" cy="4114800"/>
          </a:xfrm>
        </p:spPr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Method</a:t>
            </a:r>
          </a:p>
          <a:p>
            <a:r>
              <a:rPr lang="en-US" dirty="0"/>
              <a:t>Results</a:t>
            </a:r>
          </a:p>
          <a:p>
            <a:r>
              <a:rPr lang="en-US" dirty="0"/>
              <a:t>Validation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E0CB0-EFB4-4052-A73E-0F2993912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88A395-338C-4A91-AD0D-0B10FF597F1A}"/>
              </a:ext>
            </a:extLst>
          </p:cNvPr>
          <p:cNvSpPr/>
          <p:nvPr/>
        </p:nvSpPr>
        <p:spPr>
          <a:xfrm>
            <a:off x="533400" y="4596080"/>
            <a:ext cx="80772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  <a:ea typeface="Times New Roman" panose="02020603050405020304" pitchFamily="18" charset="0"/>
              </a:rPr>
              <a:t>MISR Special Issue of </a:t>
            </a:r>
            <a:r>
              <a:rPr lang="en-US" sz="1200" i="1" dirty="0">
                <a:latin typeface="+mn-lt"/>
                <a:ea typeface="Times New Roman" panose="02020603050405020304" pitchFamily="18" charset="0"/>
              </a:rPr>
              <a:t>Remote Sensing</a:t>
            </a:r>
            <a:r>
              <a:rPr lang="en-US" sz="1200" dirty="0">
                <a:latin typeface="+mn-lt"/>
                <a:ea typeface="Times New Roman" panose="02020603050405020304" pitchFamily="18" charset="0"/>
              </a:rPr>
              <a:t>:</a:t>
            </a:r>
          </a:p>
          <a:p>
            <a:endParaRPr lang="en-US" sz="1200" dirty="0">
              <a:latin typeface="+mn-lt"/>
              <a:ea typeface="Times New Roman" panose="02020603050405020304" pitchFamily="18" charset="0"/>
            </a:endParaRPr>
          </a:p>
          <a:p>
            <a:r>
              <a:rPr lang="en-US" sz="1200" dirty="0">
                <a:latin typeface="+mn-lt"/>
                <a:ea typeface="Times New Roman" panose="02020603050405020304" pitchFamily="18" charset="0"/>
              </a:rPr>
              <a:t>Carr, J.L.; Wu, D.L.; Kelly, M.A.; and Gong, J., “MISR-GOES 3D Winds: Implications for Future LEO-GEO and LEO-LEO Winds”, </a:t>
            </a:r>
            <a:r>
              <a:rPr lang="fr-FR" sz="1200" i="1" dirty="0" err="1"/>
              <a:t>Remote</a:t>
            </a:r>
            <a:r>
              <a:rPr lang="fr-FR" sz="1200" i="1" dirty="0"/>
              <a:t> Sens.</a:t>
            </a:r>
            <a:r>
              <a:rPr lang="fr-FR" sz="1200" dirty="0"/>
              <a:t> </a:t>
            </a:r>
            <a:r>
              <a:rPr lang="fr-FR" sz="1200" b="1" dirty="0"/>
              <a:t>2018</a:t>
            </a:r>
            <a:r>
              <a:rPr lang="fr-FR" sz="1200" dirty="0"/>
              <a:t>, </a:t>
            </a:r>
            <a:r>
              <a:rPr lang="fr-FR" sz="1200" i="1" dirty="0"/>
              <a:t>10</a:t>
            </a:r>
            <a:r>
              <a:rPr lang="fr-FR" sz="1200" dirty="0"/>
              <a:t>(12),1885; </a:t>
            </a:r>
            <a:r>
              <a:rPr lang="fr-FR" sz="1200" dirty="0">
                <a:hlinkClick r:id="rId2"/>
              </a:rPr>
              <a:t>https://doi.org/10.3390/rs10121885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8E4B8-8EB0-423D-9C44-C487A8850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557" y="1391025"/>
            <a:ext cx="5420043" cy="2876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0FF064-1EBE-4014-B02F-6F887D0427A8}"/>
              </a:ext>
            </a:extLst>
          </p:cNvPr>
          <p:cNvSpPr txBox="1"/>
          <p:nvPr/>
        </p:nvSpPr>
        <p:spPr>
          <a:xfrm>
            <a:off x="533400" y="5638800"/>
            <a:ext cx="598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= Velocity with 3D location of Wind in the atmosphere</a:t>
            </a:r>
          </a:p>
        </p:txBody>
      </p:sp>
    </p:spTree>
    <p:extLst>
      <p:ext uri="{BB962C8B-B14F-4D97-AF65-F5344CB8AC3E}">
        <p14:creationId xmlns:p14="http://schemas.microsoft.com/office/powerpoint/2010/main" val="1740423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8FE7-FA70-4A92-BF34-940E20E30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Full Disk WV 3D-Winds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36338-1F87-4ECB-92EB-18878EA6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D1DB169-8647-4D08-9FC4-CA2C4E5AB3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4167"/>
          <a:stretch/>
        </p:blipFill>
        <p:spPr>
          <a:xfrm>
            <a:off x="685800" y="1498144"/>
            <a:ext cx="8001000" cy="4902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08BA82-B74D-4B27-8BED-9F5E9605CFEC}"/>
              </a:ext>
            </a:extLst>
          </p:cNvPr>
          <p:cNvSpPr txBox="1"/>
          <p:nvPr/>
        </p:nvSpPr>
        <p:spPr>
          <a:xfrm>
            <a:off x="1143000" y="1905000"/>
            <a:ext cx="1253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Mean=10212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2017C-13FC-4731-8BF2-54F54A821317}"/>
              </a:ext>
            </a:extLst>
          </p:cNvPr>
          <p:cNvSpPr txBox="1"/>
          <p:nvPr/>
        </p:nvSpPr>
        <p:spPr>
          <a:xfrm>
            <a:off x="1066800" y="3352800"/>
            <a:ext cx="1168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Mean=9540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E63C4-37F5-43F0-B6A8-827DBDF53861}"/>
              </a:ext>
            </a:extLst>
          </p:cNvPr>
          <p:cNvSpPr txBox="1"/>
          <p:nvPr/>
        </p:nvSpPr>
        <p:spPr>
          <a:xfrm>
            <a:off x="1161409" y="4894441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Mean=859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D2F11C-0DD9-40D7-9ED6-A470E1AE61BE}"/>
              </a:ext>
            </a:extLst>
          </p:cNvPr>
          <p:cNvSpPr txBox="1"/>
          <p:nvPr/>
        </p:nvSpPr>
        <p:spPr>
          <a:xfrm>
            <a:off x="3724747" y="1369367"/>
            <a:ext cx="189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Just for Fun!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735B2-FDC7-4974-9203-E5CC07FB98E9}"/>
              </a:ext>
            </a:extLst>
          </p:cNvPr>
          <p:cNvSpPr txBox="1"/>
          <p:nvPr/>
        </p:nvSpPr>
        <p:spPr>
          <a:xfrm>
            <a:off x="3872159" y="6475511"/>
            <a:ext cx="1399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PRELIMINARY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74748-B629-4F67-8025-BCDE9CECEF06}"/>
              </a:ext>
            </a:extLst>
          </p:cNvPr>
          <p:cNvSpPr txBox="1"/>
          <p:nvPr/>
        </p:nvSpPr>
        <p:spPr>
          <a:xfrm>
            <a:off x="2846687" y="6063734"/>
            <a:ext cx="3450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we retrieve the height? TBD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800C67-EA65-4BDF-ADCB-0D986BE91420}"/>
              </a:ext>
            </a:extLst>
          </p:cNvPr>
          <p:cNvSpPr txBox="1"/>
          <p:nvPr/>
        </p:nvSpPr>
        <p:spPr>
          <a:xfrm>
            <a:off x="1143000" y="605267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FD-FD</a:t>
            </a:r>
          </a:p>
        </p:txBody>
      </p:sp>
    </p:spTree>
    <p:extLst>
      <p:ext uri="{BB962C8B-B14F-4D97-AF65-F5344CB8AC3E}">
        <p14:creationId xmlns:p14="http://schemas.microsoft.com/office/powerpoint/2010/main" val="940563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2DB72-74D1-49D2-A4A3-D1DB5175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99C1E13-3774-4AA4-9AEE-4A686DA14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r="7389"/>
          <a:stretch/>
        </p:blipFill>
        <p:spPr>
          <a:xfrm>
            <a:off x="1524000" y="609600"/>
            <a:ext cx="5712850" cy="2819400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D65A526E-F162-434F-A58C-14D99D6650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" t="10391" r="2000" b="8807"/>
          <a:stretch/>
        </p:blipFill>
        <p:spPr>
          <a:xfrm>
            <a:off x="1524000" y="3505200"/>
            <a:ext cx="6097352" cy="3124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DDCA8F-9369-4151-9896-8CC5B8FD92BD}"/>
              </a:ext>
            </a:extLst>
          </p:cNvPr>
          <p:cNvSpPr txBox="1"/>
          <p:nvPr/>
        </p:nvSpPr>
        <p:spPr>
          <a:xfrm>
            <a:off x="1981200" y="84986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22BC7E-FE90-4F5E-9CAC-58F384DADB48}"/>
              </a:ext>
            </a:extLst>
          </p:cNvPr>
          <p:cNvSpPr txBox="1"/>
          <p:nvPr/>
        </p:nvSpPr>
        <p:spPr>
          <a:xfrm>
            <a:off x="2057400" y="389786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B09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0312D1-7616-4558-B678-78192F5682B7}"/>
              </a:ext>
            </a:extLst>
          </p:cNvPr>
          <p:cNvSpPr txBox="1"/>
          <p:nvPr/>
        </p:nvSpPr>
        <p:spPr>
          <a:xfrm>
            <a:off x="3872160" y="6475511"/>
            <a:ext cx="1399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PRELIMINARY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FE58CA-F43D-46E2-ACBE-0086E57C2C32}"/>
              </a:ext>
            </a:extLst>
          </p:cNvPr>
          <p:cNvSpPr/>
          <p:nvPr/>
        </p:nvSpPr>
        <p:spPr>
          <a:xfrm>
            <a:off x="994930" y="104931"/>
            <a:ext cx="7033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1F4C"/>
                </a:solidFill>
              </a:rPr>
              <a:t>WV 3D-Wind Comparisons with DMW Products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2360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AEF8-FA78-4936-B7BA-E2AB2BBE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The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3C645-54A2-4159-A4A8-2886DB3BF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E02DCAF2-2694-4103-B16B-10C467F15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303399"/>
            <a:ext cx="4567200" cy="3259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D72943-6C98-4B8F-B12E-EA6FE079B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20" t="3710" r="27763" b="10872"/>
          <a:stretch/>
        </p:blipFill>
        <p:spPr>
          <a:xfrm>
            <a:off x="609600" y="2577073"/>
            <a:ext cx="3733800" cy="389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2134CA-08FC-4D43-95E1-645DB84E2F13}"/>
              </a:ext>
            </a:extLst>
          </p:cNvPr>
          <p:cNvSpPr txBox="1"/>
          <p:nvPr/>
        </p:nvSpPr>
        <p:spPr>
          <a:xfrm>
            <a:off x="529077" y="1695271"/>
            <a:ext cx="3204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LEO-GEO Constellations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LEO-LEO Leader-Follower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Cubesat</a:t>
            </a:r>
            <a:r>
              <a:rPr lang="en-US" dirty="0"/>
              <a:t> Deployments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F206A4-CC2A-4EFE-963A-D10455AFC0D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084542" y="5334000"/>
            <a:ext cx="2070951" cy="13663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7380E8-287A-4E97-810D-CE05D09D4583}"/>
              </a:ext>
            </a:extLst>
          </p:cNvPr>
          <p:cNvSpPr txBox="1"/>
          <p:nvPr/>
        </p:nvSpPr>
        <p:spPr>
          <a:xfrm>
            <a:off x="4953000" y="1695271"/>
            <a:ext cx="2678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International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Hosted Payloads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CDEA-1EF1-4F7A-ADD2-A3AF89B6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7172C-BAD6-4C8E-98EB-E00A28E59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MISR &amp; GOES each have different strengths and weaknesses for Wind observations</a:t>
            </a:r>
          </a:p>
          <a:p>
            <a:pPr lvl="1"/>
            <a:r>
              <a:rPr lang="en-US" sz="2000" dirty="0"/>
              <a:t>MISR measures cross-track velocity well and altitude (parallax), but in-track velocity couples to altitude</a:t>
            </a:r>
          </a:p>
          <a:p>
            <a:pPr lvl="1"/>
            <a:r>
              <a:rPr lang="en-US" sz="2000" dirty="0"/>
              <a:t>GOES-R measures two wind components well, but operational wind products must infer altitude from IR temperature</a:t>
            </a:r>
          </a:p>
          <a:p>
            <a:r>
              <a:rPr lang="en-US" sz="2400" dirty="0"/>
              <a:t>MISR &amp; GOES should be better together than each working alone and therefore solve both problems.</a:t>
            </a:r>
          </a:p>
          <a:p>
            <a:r>
              <a:rPr lang="en-US" sz="2400" dirty="0"/>
              <a:t>Advanced “Image Navigation and Registration (INR)” with the new GOES-R series makes using GOES-R with MISR attractive (geo-registration better than ~200 m @ nadir).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4BAE7-2E1E-4156-BAE1-52784647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679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8B33768-D242-4259-8C0C-562B93220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MISR &amp; GOES-R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854A888-B347-4EE2-9540-6B3C02E5C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12" y="2274054"/>
            <a:ext cx="4040188" cy="3951288"/>
          </a:xfrm>
        </p:spPr>
        <p:txBody>
          <a:bodyPr/>
          <a:lstStyle/>
          <a:p>
            <a:endParaRPr lang="en-US" sz="18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8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LEO on NASA Terra S/C</a:t>
            </a:r>
          </a:p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Fore &amp; Aft-looking Cameras</a:t>
            </a:r>
          </a:p>
          <a:p>
            <a:pPr lvl="1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An: nadir looking</a:t>
            </a:r>
          </a:p>
          <a:p>
            <a:pPr lvl="1"/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Af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, Aa: ±26.1°</a:t>
            </a:r>
          </a:p>
          <a:p>
            <a:pPr lvl="1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B, C, D: oblique viewing</a:t>
            </a:r>
          </a:p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Red Band</a:t>
            </a:r>
          </a:p>
          <a:p>
            <a:pPr lvl="1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275 m resolution</a:t>
            </a:r>
          </a:p>
          <a:p>
            <a:pPr lvl="1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360 km swaths</a:t>
            </a:r>
          </a:p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Winds: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</a:rPr>
              <a:t>Zong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, Davies, Muller &amp; Diner, 2002</a:t>
            </a:r>
            <a:endParaRPr lang="en-US" sz="1800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07ED3D2-D4DD-4259-86C3-73FFF7DD9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262942"/>
            <a:ext cx="4041775" cy="3951288"/>
          </a:xfrm>
        </p:spPr>
        <p:txBody>
          <a:bodyPr/>
          <a:lstStyle/>
          <a:p>
            <a:endParaRPr lang="en-US" sz="18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8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GOES-16 stationed at -75.2°</a:t>
            </a:r>
          </a:p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GOES-17 stationed at -137.2°</a:t>
            </a:r>
          </a:p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Advanced Baseline Imager</a:t>
            </a:r>
          </a:p>
          <a:p>
            <a:pPr lvl="1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Full-Disk (5, 10, 15-min. refresh)</a:t>
            </a:r>
          </a:p>
          <a:p>
            <a:pPr lvl="1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CONUS (5-minute refresh)</a:t>
            </a:r>
          </a:p>
          <a:p>
            <a:pPr lvl="1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MESO (30, 60-sec. refresh)</a:t>
            </a:r>
          </a:p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Red Band</a:t>
            </a:r>
          </a:p>
          <a:p>
            <a:pPr lvl="1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500 m resolution</a:t>
            </a:r>
          </a:p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NOAA Operational Winds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C201E-1189-4913-82F0-29BDA2C59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2" descr="https://www-misr.jpl.nasa.gov/files/mws/p49081_edited.jpg">
            <a:extLst>
              <a:ext uri="{FF2B5EF4-FFF2-40B4-BE49-F238E27FC236}">
                <a16:creationId xmlns:a16="http://schemas.microsoft.com/office/drawing/2014/main" id="{43AD3AF2-563F-45F3-B01E-385D8C892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56" y="1500942"/>
            <a:ext cx="1950720" cy="150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0A2D86-9F82-48F8-8168-CB8E086F74C3}"/>
              </a:ext>
            </a:extLst>
          </p:cNvPr>
          <p:cNvSpPr txBox="1"/>
          <p:nvPr/>
        </p:nvSpPr>
        <p:spPr>
          <a:xfrm>
            <a:off x="3066465" y="2751156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DDEBFF"/>
                </a:solidFill>
              </a:rPr>
              <a:t>JPL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3A13A-BB31-4F46-897C-2A91FED79570}"/>
              </a:ext>
            </a:extLst>
          </p:cNvPr>
          <p:cNvSpPr txBox="1"/>
          <p:nvPr/>
        </p:nvSpPr>
        <p:spPr>
          <a:xfrm>
            <a:off x="1539956" y="1534671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DDEBFF"/>
                </a:solidFill>
              </a:rPr>
              <a:t>MISR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110A26F-F965-4EE0-A5E6-69A5A80B2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416" y="1358470"/>
            <a:ext cx="1773628" cy="17793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38B5D93-3268-4D45-8DB7-D52C974F7F03}"/>
              </a:ext>
            </a:extLst>
          </p:cNvPr>
          <p:cNvSpPr txBox="1"/>
          <p:nvPr/>
        </p:nvSpPr>
        <p:spPr>
          <a:xfrm>
            <a:off x="6172200" y="10668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GOES-R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235753-48DA-4707-A875-8939C90F5A4C}"/>
              </a:ext>
            </a:extLst>
          </p:cNvPr>
          <p:cNvSpPr txBox="1"/>
          <p:nvPr/>
        </p:nvSpPr>
        <p:spPr>
          <a:xfrm>
            <a:off x="2185084" y="1207810"/>
            <a:ext cx="71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Terra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6CC6A5-31F0-4DAF-95B3-DF7A69317DF5}"/>
              </a:ext>
            </a:extLst>
          </p:cNvPr>
          <p:cNvSpPr txBox="1"/>
          <p:nvPr/>
        </p:nvSpPr>
        <p:spPr>
          <a:xfrm>
            <a:off x="204028" y="206348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Multi-Angle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ED9F49-2907-4DAA-8808-808361442964}"/>
              </a:ext>
            </a:extLst>
          </p:cNvPr>
          <p:cNvSpPr txBox="1"/>
          <p:nvPr/>
        </p:nvSpPr>
        <p:spPr>
          <a:xfrm>
            <a:off x="4169435" y="2061472"/>
            <a:ext cx="169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Multi-Temporal</a:t>
            </a:r>
          </a:p>
        </p:txBody>
      </p:sp>
    </p:spTree>
    <p:extLst>
      <p:ext uri="{BB962C8B-B14F-4D97-AF65-F5344CB8AC3E}">
        <p14:creationId xmlns:p14="http://schemas.microsoft.com/office/powerpoint/2010/main" val="1965295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C477D-CE57-436D-BD42-1259FBB59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905000"/>
            <a:ext cx="5334000" cy="400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06116C-896F-4814-BE8D-139E80D73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MISR Multi-Angle Imagery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DABF3-A06F-443A-B1D6-84FB471F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32709-DFA1-4738-8415-A348729B564C}"/>
              </a:ext>
            </a:extLst>
          </p:cNvPr>
          <p:cNvSpPr txBox="1"/>
          <p:nvPr/>
        </p:nvSpPr>
        <p:spPr>
          <a:xfrm>
            <a:off x="4546980" y="22098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MISR Red Band</a:t>
            </a:r>
          </a:p>
          <a:p>
            <a:r>
              <a:rPr lang="en-US" dirty="0">
                <a:solidFill>
                  <a:srgbClr val="FF0000"/>
                </a:solidFill>
              </a:rPr>
              <a:t>(672 nm)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41DC1-D039-406A-84B8-A566D311D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886200"/>
            <a:ext cx="3581744" cy="268630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CE30C4-3871-4249-86B3-66A9CE836FFB}"/>
              </a:ext>
            </a:extLst>
          </p:cNvPr>
          <p:cNvSpPr/>
          <p:nvPr/>
        </p:nvSpPr>
        <p:spPr>
          <a:xfrm>
            <a:off x="7263676" y="2743200"/>
            <a:ext cx="8128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ED4021-A6AA-4302-B4F3-02DC286BCA11}"/>
              </a:ext>
            </a:extLst>
          </p:cNvPr>
          <p:cNvCxnSpPr>
            <a:cxnSpLocks/>
          </p:cNvCxnSpPr>
          <p:nvPr/>
        </p:nvCxnSpPr>
        <p:spPr>
          <a:xfrm flipH="1">
            <a:off x="609600" y="2734161"/>
            <a:ext cx="6654076" cy="1138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57FD48-2B73-4577-A213-1931FA15BACC}"/>
              </a:ext>
            </a:extLst>
          </p:cNvPr>
          <p:cNvCxnSpPr>
            <a:cxnSpLocks/>
          </p:cNvCxnSpPr>
          <p:nvPr/>
        </p:nvCxnSpPr>
        <p:spPr>
          <a:xfrm flipH="1">
            <a:off x="4191344" y="3352800"/>
            <a:ext cx="3885132" cy="32197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F1007B4-1131-470F-908F-B4F3CDF15363}"/>
              </a:ext>
            </a:extLst>
          </p:cNvPr>
          <p:cNvSpPr txBox="1"/>
          <p:nvPr/>
        </p:nvSpPr>
        <p:spPr>
          <a:xfrm>
            <a:off x="7822661" y="510381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275 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BA1324F-1831-46A5-BC25-A25F05D9DB19}"/>
              </a:ext>
            </a:extLst>
          </p:cNvPr>
          <p:cNvCxnSpPr>
            <a:cxnSpLocks/>
          </p:cNvCxnSpPr>
          <p:nvPr/>
        </p:nvCxnSpPr>
        <p:spPr>
          <a:xfrm flipV="1">
            <a:off x="6324410" y="5019546"/>
            <a:ext cx="1371790" cy="858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F976534-B12E-4BB7-BBD3-41BE5BF93ECF}"/>
              </a:ext>
            </a:extLst>
          </p:cNvPr>
          <p:cNvSpPr txBox="1"/>
          <p:nvPr/>
        </p:nvSpPr>
        <p:spPr>
          <a:xfrm rot="21395659">
            <a:off x="6660726" y="5018823"/>
            <a:ext cx="75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Track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7473BDD-6142-4E10-96C7-47F760D93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00200"/>
            <a:ext cx="3810344" cy="1981200"/>
          </a:xfrm>
        </p:spPr>
        <p:txBody>
          <a:bodyPr/>
          <a:lstStyle/>
          <a:p>
            <a:r>
              <a:rPr lang="en-US" sz="1800" dirty="0"/>
              <a:t>Color Separation shows Disparities between Cameras</a:t>
            </a:r>
          </a:p>
          <a:p>
            <a:pPr lvl="1"/>
            <a:r>
              <a:rPr lang="en-US" sz="1400" dirty="0"/>
              <a:t>In-track is Parallax + (mostly) V-wind</a:t>
            </a:r>
          </a:p>
          <a:p>
            <a:pPr lvl="1"/>
            <a:r>
              <a:rPr lang="en-US" sz="1400" dirty="0"/>
              <a:t>Cross-track is (mostly) U-Wind</a:t>
            </a:r>
          </a:p>
          <a:p>
            <a:r>
              <a:rPr lang="en-US" sz="1800" dirty="0"/>
              <a:t>MISR Wind Challenge is the separation of Parallax from V-Wind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29A34B-A6BB-40F5-B356-BE590F2A5CFD}"/>
              </a:ext>
            </a:extLst>
          </p:cNvPr>
          <p:cNvSpPr txBox="1"/>
          <p:nvPr/>
        </p:nvSpPr>
        <p:spPr>
          <a:xfrm>
            <a:off x="5562600" y="1524000"/>
            <a:ext cx="239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(R,G,B) = (Aa, An, </a:t>
            </a:r>
            <a:r>
              <a:rPr lang="en-US" dirty="0" err="1"/>
              <a:t>Af</a:t>
            </a:r>
            <a:r>
              <a:rPr lang="en-US" dirty="0"/>
              <a:t>)</a:t>
            </a:r>
          </a:p>
          <a:p>
            <a:pPr algn="ctr"/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 = (45s, 0, -45s)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840A6E3-38EA-4606-823F-1F0BB501D85B}"/>
              </a:ext>
            </a:extLst>
          </p:cNvPr>
          <p:cNvCxnSpPr>
            <a:cxnSpLocks/>
          </p:cNvCxnSpPr>
          <p:nvPr/>
        </p:nvCxnSpPr>
        <p:spPr>
          <a:xfrm flipH="1" flipV="1">
            <a:off x="2453804" y="5981700"/>
            <a:ext cx="304800" cy="515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D580E84-28B1-4484-A940-2C205160121E}"/>
              </a:ext>
            </a:extLst>
          </p:cNvPr>
          <p:cNvCxnSpPr>
            <a:cxnSpLocks/>
          </p:cNvCxnSpPr>
          <p:nvPr/>
        </p:nvCxnSpPr>
        <p:spPr>
          <a:xfrm flipV="1">
            <a:off x="2758604" y="5715000"/>
            <a:ext cx="76200" cy="3164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922878B-A045-401C-BD94-633E582FAC6F}"/>
              </a:ext>
            </a:extLst>
          </p:cNvPr>
          <p:cNvSpPr txBox="1"/>
          <p:nvPr/>
        </p:nvSpPr>
        <p:spPr>
          <a:xfrm>
            <a:off x="2636311" y="5452240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U (East)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FF172F-327C-4FA9-890F-7F4E080E1953}"/>
              </a:ext>
            </a:extLst>
          </p:cNvPr>
          <p:cNvSpPr txBox="1"/>
          <p:nvPr/>
        </p:nvSpPr>
        <p:spPr>
          <a:xfrm>
            <a:off x="1676400" y="5943600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 (North)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BC881-93F6-4039-9391-D2BDC58AFE51}"/>
              </a:ext>
            </a:extLst>
          </p:cNvPr>
          <p:cNvSpPr txBox="1"/>
          <p:nvPr/>
        </p:nvSpPr>
        <p:spPr>
          <a:xfrm>
            <a:off x="5486400" y="5484852"/>
            <a:ext cx="3233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SOM Projection over WGS84 Ellipsoid</a:t>
            </a:r>
          </a:p>
          <a:p>
            <a:r>
              <a:rPr lang="en-US" sz="1400" dirty="0"/>
              <a:t>(Blocks 60, 61, 62 on P024 O098797)</a:t>
            </a:r>
          </a:p>
        </p:txBody>
      </p:sp>
      <p:pic>
        <p:nvPicPr>
          <p:cNvPr id="50" name="Picture 7" descr="Tagline-arrow-URL.jpg">
            <a:extLst>
              <a:ext uri="{FF2B5EF4-FFF2-40B4-BE49-F238E27FC236}">
                <a16:creationId xmlns:a16="http://schemas.microsoft.com/office/drawing/2014/main" id="{7D4D444F-C8D4-4746-832E-86D557EA43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6019800"/>
            <a:ext cx="378618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7" descr="CARR_Logo_72dpi_TRANS2.png">
            <a:extLst>
              <a:ext uri="{FF2B5EF4-FFF2-40B4-BE49-F238E27FC236}">
                <a16:creationId xmlns:a16="http://schemas.microsoft.com/office/drawing/2014/main" id="{BA6B8C5D-30C2-4195-9A63-A9A4FF23729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458" y="685800"/>
            <a:ext cx="135618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5978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B131F-FEB0-43A6-9E35-D8D87D1F8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GOES Multi-Temporal Imagery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C4707-5943-4CEA-BB23-7F8BDB70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9CAC3-3E14-4CB6-A3C3-F0F70C7A9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943100"/>
            <a:ext cx="5334000" cy="4000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5665E0-2940-494F-95E6-8FD6EBAA7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3886200"/>
            <a:ext cx="3581744" cy="268630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F622EC-0341-4E5C-8FCC-5359671DD9DF}"/>
              </a:ext>
            </a:extLst>
          </p:cNvPr>
          <p:cNvSpPr/>
          <p:nvPr/>
        </p:nvSpPr>
        <p:spPr>
          <a:xfrm>
            <a:off x="7263676" y="2743200"/>
            <a:ext cx="8128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E13501-3B9A-4395-8BAF-1A3DABF6868D}"/>
              </a:ext>
            </a:extLst>
          </p:cNvPr>
          <p:cNvCxnSpPr>
            <a:cxnSpLocks/>
          </p:cNvCxnSpPr>
          <p:nvPr/>
        </p:nvCxnSpPr>
        <p:spPr>
          <a:xfrm flipH="1">
            <a:off x="609600" y="2734161"/>
            <a:ext cx="6654076" cy="1138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877DDE-CB53-4221-BD6B-17C8136F528E}"/>
              </a:ext>
            </a:extLst>
          </p:cNvPr>
          <p:cNvCxnSpPr>
            <a:cxnSpLocks/>
          </p:cNvCxnSpPr>
          <p:nvPr/>
        </p:nvCxnSpPr>
        <p:spPr>
          <a:xfrm flipH="1">
            <a:off x="4191344" y="3352800"/>
            <a:ext cx="3885132" cy="32197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906F753-C063-4DE0-BDE9-01B5D5CC513A}"/>
              </a:ext>
            </a:extLst>
          </p:cNvPr>
          <p:cNvSpPr txBox="1"/>
          <p:nvPr/>
        </p:nvSpPr>
        <p:spPr>
          <a:xfrm>
            <a:off x="4546980" y="2209800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ABI Band 2 (B02)</a:t>
            </a:r>
          </a:p>
          <a:p>
            <a:r>
              <a:rPr lang="en-US" dirty="0">
                <a:solidFill>
                  <a:srgbClr val="FF0000"/>
                </a:solidFill>
              </a:rPr>
              <a:t>(640 nm)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EFA47F-0FEF-40AE-9C6B-B038A8F683BD}"/>
              </a:ext>
            </a:extLst>
          </p:cNvPr>
          <p:cNvSpPr txBox="1"/>
          <p:nvPr/>
        </p:nvSpPr>
        <p:spPr>
          <a:xfrm>
            <a:off x="5561483" y="5484852"/>
            <a:ext cx="3201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Remapped into MISR SOM Projection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C35EF3-ECCA-4AF3-929B-7404311EBE93}"/>
              </a:ext>
            </a:extLst>
          </p:cNvPr>
          <p:cNvSpPr txBox="1"/>
          <p:nvPr/>
        </p:nvSpPr>
        <p:spPr>
          <a:xfrm>
            <a:off x="4800600" y="1524000"/>
            <a:ext cx="3521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Advanced Baseline Imager (ABI)</a:t>
            </a:r>
          </a:p>
          <a:p>
            <a:pPr algn="ctr"/>
            <a:r>
              <a:rPr lang="en-US" dirty="0"/>
              <a:t>(R,G,B) = (T</a:t>
            </a:r>
            <a:r>
              <a:rPr lang="en-US" baseline="-25000" dirty="0"/>
              <a:t>0</a:t>
            </a:r>
            <a:r>
              <a:rPr lang="en-US" dirty="0"/>
              <a:t>-5min, T</a:t>
            </a:r>
            <a:r>
              <a:rPr lang="en-US" baseline="-25000" dirty="0"/>
              <a:t>0</a:t>
            </a:r>
            <a:r>
              <a:rPr lang="en-US" dirty="0"/>
              <a:t>, T</a:t>
            </a:r>
            <a:r>
              <a:rPr lang="en-US" baseline="-25000" dirty="0"/>
              <a:t>0</a:t>
            </a:r>
            <a:r>
              <a:rPr lang="en-US" dirty="0"/>
              <a:t>+5min)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7FE6A7-2594-47C7-B1FC-D0147A259E4C}"/>
              </a:ext>
            </a:extLst>
          </p:cNvPr>
          <p:cNvSpPr txBox="1"/>
          <p:nvPr/>
        </p:nvSpPr>
        <p:spPr>
          <a:xfrm>
            <a:off x="6934200" y="4840069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275m</a:t>
            </a:r>
          </a:p>
          <a:p>
            <a:pPr algn="r"/>
            <a:r>
              <a:rPr lang="en-US" dirty="0">
                <a:solidFill>
                  <a:srgbClr val="FF0000"/>
                </a:solidFill>
              </a:rPr>
              <a:t>(Native 500 m)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5DBA6EF-C499-4DBA-B33C-DE338C4F9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600200"/>
            <a:ext cx="3962401" cy="1981200"/>
          </a:xfrm>
        </p:spPr>
        <p:txBody>
          <a:bodyPr/>
          <a:lstStyle/>
          <a:p>
            <a:r>
              <a:rPr lang="en-US" sz="1800" dirty="0"/>
              <a:t>Color Separation shows Disparities between Frames</a:t>
            </a:r>
          </a:p>
          <a:p>
            <a:pPr lvl="1"/>
            <a:r>
              <a:rPr lang="en-US" sz="1400" dirty="0"/>
              <a:t>Pure Atmospheric Motion</a:t>
            </a:r>
          </a:p>
          <a:p>
            <a:pPr lvl="1"/>
            <a:r>
              <a:rPr lang="en-US" sz="1400" dirty="0"/>
              <a:t>No Parallax</a:t>
            </a:r>
          </a:p>
          <a:p>
            <a:r>
              <a:rPr lang="en-US" sz="1800" dirty="0"/>
              <a:t>T</a:t>
            </a:r>
            <a:r>
              <a:rPr lang="en-US" sz="1800" baseline="-25000" dirty="0"/>
              <a:t>0</a:t>
            </a:r>
            <a:r>
              <a:rPr lang="en-US" sz="1800" dirty="0"/>
              <a:t> picked close to MISR An Time</a:t>
            </a:r>
          </a:p>
          <a:p>
            <a:r>
              <a:rPr lang="en-US" sz="1800" dirty="0"/>
              <a:t>CONUS scene used here</a:t>
            </a:r>
          </a:p>
        </p:txBody>
      </p:sp>
      <p:pic>
        <p:nvPicPr>
          <p:cNvPr id="17" name="Picture 7" descr="Tagline-arrow-URL.jpg">
            <a:extLst>
              <a:ext uri="{FF2B5EF4-FFF2-40B4-BE49-F238E27FC236}">
                <a16:creationId xmlns:a16="http://schemas.microsoft.com/office/drawing/2014/main" id="{31DA9F8F-4823-4916-BF14-64770442E5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6019800"/>
            <a:ext cx="378618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 descr="CARR_Logo_72dpi_TRANS2.png">
            <a:extLst>
              <a:ext uri="{FF2B5EF4-FFF2-40B4-BE49-F238E27FC236}">
                <a16:creationId xmlns:a16="http://schemas.microsoft.com/office/drawing/2014/main" id="{47AAF210-4D16-4F69-A8B2-93FA384A31C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458" y="685800"/>
            <a:ext cx="135618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2809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3A5B-65F9-47D3-86D2-1166CB7F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09600"/>
            <a:ext cx="6858000" cy="9906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Disparity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5A943-210B-4AD1-846D-426B4F90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BF0FA9-C0BF-465A-8821-0C7B9BBEF077}"/>
              </a:ext>
            </a:extLst>
          </p:cNvPr>
          <p:cNvSpPr/>
          <p:nvPr/>
        </p:nvSpPr>
        <p:spPr>
          <a:xfrm>
            <a:off x="5209480" y="3278274"/>
            <a:ext cx="1600200" cy="1600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56D9F9-AED5-4B1D-A97E-9EEE1F0E165A}"/>
              </a:ext>
            </a:extLst>
          </p:cNvPr>
          <p:cNvSpPr/>
          <p:nvPr/>
        </p:nvSpPr>
        <p:spPr>
          <a:xfrm>
            <a:off x="3533080" y="3505200"/>
            <a:ext cx="1600200" cy="16002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2A7259-A5EB-4E33-BB24-7B697EB2034C}"/>
              </a:ext>
            </a:extLst>
          </p:cNvPr>
          <p:cNvSpPr/>
          <p:nvPr/>
        </p:nvSpPr>
        <p:spPr>
          <a:xfrm>
            <a:off x="6885880" y="3048000"/>
            <a:ext cx="1600200" cy="16002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605C6E-45EF-4EE3-B022-9F2EC0AA74E8}"/>
              </a:ext>
            </a:extLst>
          </p:cNvPr>
          <p:cNvSpPr/>
          <p:nvPr/>
        </p:nvSpPr>
        <p:spPr>
          <a:xfrm>
            <a:off x="1429624" y="1613597"/>
            <a:ext cx="1600200" cy="1600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101C1-8C38-4011-A8C9-BF660AF5BAAA}"/>
              </a:ext>
            </a:extLst>
          </p:cNvPr>
          <p:cNvSpPr/>
          <p:nvPr/>
        </p:nvSpPr>
        <p:spPr>
          <a:xfrm>
            <a:off x="1437580" y="3288322"/>
            <a:ext cx="1600200" cy="1600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224793-8C22-4DC9-8208-8CC5684680CB}"/>
              </a:ext>
            </a:extLst>
          </p:cNvPr>
          <p:cNvSpPr/>
          <p:nvPr/>
        </p:nvSpPr>
        <p:spPr>
          <a:xfrm>
            <a:off x="1435488" y="4963048"/>
            <a:ext cx="1600200" cy="16002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A6F761-E343-48CC-9E37-0189F0592E88}"/>
              </a:ext>
            </a:extLst>
          </p:cNvPr>
          <p:cNvCxnSpPr/>
          <p:nvPr/>
        </p:nvCxnSpPr>
        <p:spPr>
          <a:xfrm flipH="1">
            <a:off x="2237680" y="4114800"/>
            <a:ext cx="3810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9807DA-0E15-4052-965E-34AD6E3B6D3D}"/>
              </a:ext>
            </a:extLst>
          </p:cNvPr>
          <p:cNvCxnSpPr>
            <a:cxnSpLocks/>
          </p:cNvCxnSpPr>
          <p:nvPr/>
        </p:nvCxnSpPr>
        <p:spPr>
          <a:xfrm flipH="1">
            <a:off x="2237680" y="4114800"/>
            <a:ext cx="3810000" cy="17492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691087-C131-471C-8EE1-46BA95F795EB}"/>
              </a:ext>
            </a:extLst>
          </p:cNvPr>
          <p:cNvCxnSpPr>
            <a:cxnSpLocks/>
          </p:cNvCxnSpPr>
          <p:nvPr/>
        </p:nvCxnSpPr>
        <p:spPr>
          <a:xfrm flipH="1" flipV="1">
            <a:off x="2237680" y="2292696"/>
            <a:ext cx="3810000" cy="18221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2639C54-840D-4507-ADE8-15D66BB9A020}"/>
              </a:ext>
            </a:extLst>
          </p:cNvPr>
          <p:cNvCxnSpPr>
            <a:cxnSpLocks/>
          </p:cNvCxnSpPr>
          <p:nvPr/>
        </p:nvCxnSpPr>
        <p:spPr>
          <a:xfrm flipH="1">
            <a:off x="4371280" y="4114799"/>
            <a:ext cx="1676400" cy="2733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DB9D0D-70FA-49A4-A9AB-BD37D7BCDB3A}"/>
              </a:ext>
            </a:extLst>
          </p:cNvPr>
          <p:cNvCxnSpPr>
            <a:cxnSpLocks/>
          </p:cNvCxnSpPr>
          <p:nvPr/>
        </p:nvCxnSpPr>
        <p:spPr>
          <a:xfrm flipV="1">
            <a:off x="6047680" y="3841405"/>
            <a:ext cx="1600200" cy="2733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7AD950B-A853-4125-9C42-54CFD8635D95}"/>
              </a:ext>
            </a:extLst>
          </p:cNvPr>
          <p:cNvCxnSpPr/>
          <p:nvPr/>
        </p:nvCxnSpPr>
        <p:spPr>
          <a:xfrm flipV="1">
            <a:off x="789880" y="1828800"/>
            <a:ext cx="0" cy="449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7EECDBA-A318-4860-9032-8A35E149179B}"/>
              </a:ext>
            </a:extLst>
          </p:cNvPr>
          <p:cNvSpPr txBox="1"/>
          <p:nvPr/>
        </p:nvSpPr>
        <p:spPr>
          <a:xfrm>
            <a:off x="76200" y="3882165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7FBB82B-27AE-466A-9794-10F81A6847F6}"/>
              </a:ext>
            </a:extLst>
          </p:cNvPr>
          <p:cNvCxnSpPr/>
          <p:nvPr/>
        </p:nvCxnSpPr>
        <p:spPr>
          <a:xfrm>
            <a:off x="3685480" y="5864052"/>
            <a:ext cx="4495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EE46861-3CE9-49EF-A8CE-9C7BA46C135A}"/>
              </a:ext>
            </a:extLst>
          </p:cNvPr>
          <p:cNvSpPr txBox="1"/>
          <p:nvPr/>
        </p:nvSpPr>
        <p:spPr>
          <a:xfrm>
            <a:off x="5352585" y="5464128"/>
            <a:ext cx="139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MISR Track</a:t>
            </a:r>
          </a:p>
        </p:txBody>
      </p:sp>
      <p:sp>
        <p:nvSpPr>
          <p:cNvPr id="36" name="Arrow: U-Turn 35">
            <a:extLst>
              <a:ext uri="{FF2B5EF4-FFF2-40B4-BE49-F238E27FC236}">
                <a16:creationId xmlns:a16="http://schemas.microsoft.com/office/drawing/2014/main" id="{8F56439B-C18C-45F1-9AA3-33DC916D3B1D}"/>
              </a:ext>
            </a:extLst>
          </p:cNvPr>
          <p:cNvSpPr/>
          <p:nvPr/>
        </p:nvSpPr>
        <p:spPr>
          <a:xfrm>
            <a:off x="5933380" y="3124200"/>
            <a:ext cx="342900" cy="381000"/>
          </a:xfrm>
          <a:prstGeom prst="utur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6915AC-4B30-4C2B-971D-19F82EB6082B}"/>
              </a:ext>
            </a:extLst>
          </p:cNvPr>
          <p:cNvSpPr txBox="1"/>
          <p:nvPr/>
        </p:nvSpPr>
        <p:spPr>
          <a:xfrm>
            <a:off x="1803966" y="341560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91820A-6B07-43F2-9C7F-09A256D7073F}"/>
              </a:ext>
            </a:extLst>
          </p:cNvPr>
          <p:cNvSpPr txBox="1"/>
          <p:nvPr/>
        </p:nvSpPr>
        <p:spPr>
          <a:xfrm>
            <a:off x="5666933" y="43434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B5F241-7294-4D62-9478-40C1CCCA6958}"/>
              </a:ext>
            </a:extLst>
          </p:cNvPr>
          <p:cNvSpPr txBox="1"/>
          <p:nvPr/>
        </p:nvSpPr>
        <p:spPr>
          <a:xfrm>
            <a:off x="5786181" y="28194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Self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D2EC7A-4938-4961-A7B1-908FA24240F0}"/>
              </a:ext>
            </a:extLst>
          </p:cNvPr>
          <p:cNvSpPr txBox="1"/>
          <p:nvPr/>
        </p:nvSpPr>
        <p:spPr>
          <a:xfrm>
            <a:off x="3837880" y="1619071"/>
            <a:ext cx="41793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40x40 MISR pixel templates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8 x 8  MISR pixel sampling (2.2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Normalized Cross Correlation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Subpixel resolution by Interpolation</a:t>
            </a:r>
          </a:p>
        </p:txBody>
      </p:sp>
      <p:pic>
        <p:nvPicPr>
          <p:cNvPr id="24" name="Picture 7" descr="Tagline-arrow-URL.jpg">
            <a:extLst>
              <a:ext uri="{FF2B5EF4-FFF2-40B4-BE49-F238E27FC236}">
                <a16:creationId xmlns:a16="http://schemas.microsoft.com/office/drawing/2014/main" id="{C05682D1-18CD-40D8-B57A-99A9237B45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6019800"/>
            <a:ext cx="378618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 descr="CARR_Logo_72dpi_TRANS2.png">
            <a:extLst>
              <a:ext uri="{FF2B5EF4-FFF2-40B4-BE49-F238E27FC236}">
                <a16:creationId xmlns:a16="http://schemas.microsoft.com/office/drawing/2014/main" id="{842CE884-4B3E-468D-BA33-A63781CFE88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58" y="685800"/>
            <a:ext cx="135618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BA0B56-0C1C-4F56-B05D-17C58917D7B5}"/>
              </a:ext>
            </a:extLst>
          </p:cNvPr>
          <p:cNvSpPr txBox="1"/>
          <p:nvPr/>
        </p:nvSpPr>
        <p:spPr>
          <a:xfrm>
            <a:off x="5791200" y="49530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789309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11F21-45C2-435C-A38C-13CC7EAE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Disparities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956AA3CD-6EEE-49F1-931D-22424C766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0"/>
            <a:ext cx="5994400" cy="4495800"/>
          </a:xfrm>
          <a:ln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40977-7A04-4128-AED5-FB2F7D40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599A-07E3-4617-88E3-6A5F05D80C1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52964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24404</TotalTime>
  <Words>1254</Words>
  <Application>Microsoft Office PowerPoint</Application>
  <PresentationFormat>On-screen Show (4:3)</PresentationFormat>
  <Paragraphs>343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ＭＳ Ｐゴシック</vt:lpstr>
      <vt:lpstr>Arial</vt:lpstr>
      <vt:lpstr>Calibri</vt:lpstr>
      <vt:lpstr>Cambria Math</vt:lpstr>
      <vt:lpstr>Segoe UI</vt:lpstr>
      <vt:lpstr>Symbol</vt:lpstr>
      <vt:lpstr>Times New Roman</vt:lpstr>
      <vt:lpstr>Default Design</vt:lpstr>
      <vt:lpstr>Observations of Atmospheric Dynamics in 3D with LEO-GEO and GEO-GEO Stereo Imaging</vt:lpstr>
      <vt:lpstr>Collaborations</vt:lpstr>
      <vt:lpstr>MISR &amp; GOES-R</vt:lpstr>
      <vt:lpstr>Motivation</vt:lpstr>
      <vt:lpstr>MISR &amp; GOES-R</vt:lpstr>
      <vt:lpstr>MISR Multi-Angle Imagery</vt:lpstr>
      <vt:lpstr>GOES Multi-Temporal Imagery</vt:lpstr>
      <vt:lpstr>Disparity Measurements</vt:lpstr>
      <vt:lpstr>Disparities</vt:lpstr>
      <vt:lpstr>Wind Retrieval Model</vt:lpstr>
      <vt:lpstr>Residual Disparities</vt:lpstr>
      <vt:lpstr>PowerPoint Presentation</vt:lpstr>
      <vt:lpstr>PowerPoint Presentation</vt:lpstr>
      <vt:lpstr>PowerPoint Presentation</vt:lpstr>
      <vt:lpstr>Comparison to MISR Winds</vt:lpstr>
      <vt:lpstr>MISR Wind-Height Correlation</vt:lpstr>
      <vt:lpstr>Comparison to GOES Winds</vt:lpstr>
      <vt:lpstr>PowerPoint Presentation</vt:lpstr>
      <vt:lpstr>Validation: Clear-Sky Terrain</vt:lpstr>
      <vt:lpstr>W Winds</vt:lpstr>
      <vt:lpstr>W-Component Retrievals</vt:lpstr>
      <vt:lpstr>PowerPoint Presentation</vt:lpstr>
      <vt:lpstr>PowerPoint Presentation</vt:lpstr>
      <vt:lpstr>STAR Study</vt:lpstr>
      <vt:lpstr>STAR Study Methodology</vt:lpstr>
      <vt:lpstr>PowerPoint Presentation</vt:lpstr>
      <vt:lpstr>B02 CONUS Validations</vt:lpstr>
      <vt:lpstr>IR Full Disk G-16, -17 (W Slot)</vt:lpstr>
      <vt:lpstr>IR Ground Retrievals </vt:lpstr>
      <vt:lpstr>Full Disk WV 3D-Winds</vt:lpstr>
      <vt:lpstr>PowerPoint Presentation</vt:lpstr>
      <vt:lpstr>The Future</vt:lpstr>
    </vt:vector>
  </TitlesOfParts>
  <Company>Carr Astronautics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Carr</dc:creator>
  <cp:lastModifiedBy>Lori Brown</cp:lastModifiedBy>
  <cp:revision>704</cp:revision>
  <cp:lastPrinted>2019-02-13T16:13:05Z</cp:lastPrinted>
  <dcterms:created xsi:type="dcterms:W3CDTF">2011-07-18T20:00:46Z</dcterms:created>
  <dcterms:modified xsi:type="dcterms:W3CDTF">2019-03-27T14:07:34Z</dcterms:modified>
</cp:coreProperties>
</file>