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2"/>
  </p:notesMasterIdLst>
  <p:handoutMasterIdLst>
    <p:handoutMasterId r:id="rId43"/>
  </p:handoutMasterIdLst>
  <p:sldIdLst>
    <p:sldId id="1253" r:id="rId2"/>
    <p:sldId id="1254" r:id="rId3"/>
    <p:sldId id="1214" r:id="rId4"/>
    <p:sldId id="285" r:id="rId5"/>
    <p:sldId id="288" r:id="rId6"/>
    <p:sldId id="289" r:id="rId7"/>
    <p:sldId id="321" r:id="rId8"/>
    <p:sldId id="303" r:id="rId9"/>
    <p:sldId id="322" r:id="rId10"/>
    <p:sldId id="302" r:id="rId11"/>
    <p:sldId id="308" r:id="rId12"/>
    <p:sldId id="301" r:id="rId13"/>
    <p:sldId id="318" r:id="rId14"/>
    <p:sldId id="307" r:id="rId15"/>
    <p:sldId id="315" r:id="rId16"/>
    <p:sldId id="319" r:id="rId17"/>
    <p:sldId id="300" r:id="rId18"/>
    <p:sldId id="299" r:id="rId19"/>
    <p:sldId id="317" r:id="rId20"/>
    <p:sldId id="316" r:id="rId21"/>
    <p:sldId id="320" r:id="rId22"/>
    <p:sldId id="270" r:id="rId23"/>
    <p:sldId id="1196" r:id="rId24"/>
    <p:sldId id="1218" r:id="rId25"/>
    <p:sldId id="1226" r:id="rId26"/>
    <p:sldId id="1220" r:id="rId27"/>
    <p:sldId id="1246" r:id="rId28"/>
    <p:sldId id="1234" r:id="rId29"/>
    <p:sldId id="1235" r:id="rId30"/>
    <p:sldId id="1237" r:id="rId31"/>
    <p:sldId id="1242" r:id="rId32"/>
    <p:sldId id="1243" r:id="rId33"/>
    <p:sldId id="1236" r:id="rId34"/>
    <p:sldId id="1233" r:id="rId35"/>
    <p:sldId id="1244" r:id="rId36"/>
    <p:sldId id="1256" r:id="rId37"/>
    <p:sldId id="1247" r:id="rId38"/>
    <p:sldId id="1248" r:id="rId39"/>
    <p:sldId id="1211" r:id="rId40"/>
    <p:sldId id="1232" r:id="rId4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101"/>
    <a:srgbClr val="9954CC"/>
    <a:srgbClr val="0099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 autoAdjust="0"/>
    <p:restoredTop sz="94830"/>
  </p:normalViewPr>
  <p:slideViewPr>
    <p:cSldViewPr>
      <p:cViewPr varScale="1">
        <p:scale>
          <a:sx n="61" d="100"/>
          <a:sy n="61" d="100"/>
        </p:scale>
        <p:origin x="22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29EAD2-C702-8E4D-9A48-1B92FA5278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B7532D-5116-9C4D-B363-0F05EA6B8A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0509-A57F-2F4D-B36E-1F7AD59DE89E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5813D-BDB6-804A-B768-7E8088A5A2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766CE-3D39-9D4F-8274-C3F719FDF7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C2562-FC09-B44A-9F57-7AD692D6D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36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012AB-BFC2-A34F-BEAB-3726E0268DC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1230A-547B-0F42-8185-640462112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45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56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how NOAA GSD AI group official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2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85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how NOAA GSD AI group official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48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how NOAA GSD AI group official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2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58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90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03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9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10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53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79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52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91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83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49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2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how NOAA GSD AI group official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1230A-547B-0F42-8185-6404621122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65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14EC-6123-4DD9-B153-6167AA2E31CC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1944"/>
            <a:ext cx="6604000" cy="19812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14EC-6123-4DD9-B153-6167AA2E31CC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14EC-6123-4DD9-B153-6167AA2E31CC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F6F9E-E7F4-4604-BCCD-82DD17ADF75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22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14EC-6123-4DD9-B153-6167AA2E31CC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1" y="0"/>
            <a:ext cx="4477479" cy="1554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14EC-6123-4DD9-B153-6167AA2E31CC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14EC-6123-4DD9-B153-6167AA2E31CC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14EC-6123-4DD9-B153-6167AA2E31CC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14EC-6123-4DD9-B153-6167AA2E31CC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14EC-6123-4DD9-B153-6167AA2E31CC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14EC-6123-4DD9-B153-6167AA2E31CC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14EC-6123-4DD9-B153-6167AA2E31CC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7D6F6FB-5A8A-4878-BEEC-BB347F182C0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A014EC-6123-4DD9-B153-6167AA2E31CC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D6F6FB-5A8A-4878-BEEC-BB347F182C07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dc.noaa.gov/ibtracs/index.ph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C898D568-7348-BC40-AFEF-BE2B602A6B1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133600" y="1524000"/>
            <a:ext cx="8229600" cy="627888"/>
          </a:xfrm>
        </p:spPr>
        <p:txBody>
          <a:bodyPr anchor="ctr" anchorCtr="1">
            <a:no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Specific to Climate and Weather Applications</a:t>
            </a:r>
            <a:endParaRPr lang="en-US" sz="3200" dirty="0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67DF95FB-F702-504F-A3B7-439FFFC78E6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237620" y="2706624"/>
            <a:ext cx="9811380" cy="3733800"/>
          </a:xfrm>
          <a:prstGeom prst="rect">
            <a:avLst/>
          </a:prstGeom>
        </p:spPr>
        <p:txBody>
          <a:bodyPr vert="horz" anchor="ctr" anchorCtr="1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Clr>
                <a:schemeClr val="tx1"/>
              </a:buClr>
              <a:buFont typeface="Wingdings 2"/>
              <a:buNone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1: Christina </a:t>
            </a:r>
            <a:r>
              <a:rPr lang="en-US" sz="33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Kumler</a:t>
            </a:r>
            <a:endParaRPr lang="en-US" sz="3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endParaRPr lang="en-US" sz="1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CIRES University of Colorado Boulder  &amp;  NOAA/OAR/ESRL/Global Systems Division</a:t>
            </a: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2: Imme Ebert-Uphoff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Font typeface="Wingdings 2"/>
              <a:buNone/>
            </a:pP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CIRA  &amp;  Dept. of </a:t>
            </a:r>
            <a:r>
              <a:rPr lang="en-US" sz="21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Electrical and 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 Engineering, Colorado State University </a:t>
            </a: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Font typeface="Wingdings 2"/>
              <a:buNone/>
            </a:pPr>
            <a:endPara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Font typeface="Wingdings 2"/>
              <a:buNone/>
            </a:pPr>
            <a:endPara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2400" dirty="0">
                <a:solidFill>
                  <a:srgbClr val="0070C0"/>
                </a:solidFill>
                <a:cs typeface="Arial" panose="020B0604020202020204" pitchFamily="34" charset="0"/>
              </a:rPr>
              <a:t>NOAA-STAR seminar - July 18, 2019</a:t>
            </a: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Font typeface="Wingdings 2"/>
              <a:buNone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NOAA-logo.png">
            <a:extLst>
              <a:ext uri="{FF2B5EF4-FFF2-40B4-BE49-F238E27FC236}">
                <a16:creationId xmlns:a16="http://schemas.microsoft.com/office/drawing/2014/main" id="{CC8C7032-870D-124B-96E1-3CED4014CA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647" y="5560871"/>
            <a:ext cx="932627" cy="93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4CBC4F-3140-FD4E-9A49-882DC2B5C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358" y="5560871"/>
            <a:ext cx="1049480" cy="501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75E31E-35D8-2F42-9AA8-151F3C92C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7358" y="6062027"/>
            <a:ext cx="1054847" cy="38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72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5690B-13CE-E945-9A53-8DE42500C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4389120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Best Track Archive for Climate Stewardship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IBTrACS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dataset for tropical cyclones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complete worldwide database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Already created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Engineered a unique automatic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heuristic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labeler for extratropical cyclones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heuristic models for extratropical cyclones already, but each have different rules and therefore identify different amounts of cyclones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IMILAST paper lists most trackers in existence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not just use this and call it a day?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It’s slow!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A45E63-A21E-3742-A2C5-D4CD1311351B}"/>
              </a:ext>
            </a:extLst>
          </p:cNvPr>
          <p:cNvSpPr/>
          <p:nvPr/>
        </p:nvSpPr>
        <p:spPr>
          <a:xfrm>
            <a:off x="636181" y="5405064"/>
            <a:ext cx="109196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Bonfanti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Christina, et al. “Machine Learning: Defining Worldwide Cyclone Labels for Training.” 2018 21st International Conference on Information Fusion (FUSION), 2018, doi:10.23919/icif.2018.8455276.</a:t>
            </a:r>
          </a:p>
          <a:p>
            <a:pPr lvl="1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Neu,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Urs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 IMILAST: A Community Effort to Intercompare Extratropical Cyclone Detection and Tracking Algorithms. Bulletin of the American Meteorological Society, vol. 94, no. 4, 2013, pp. 529547., doi:10.1175/bams-d-11-00154.1. </a:t>
            </a:r>
          </a:p>
          <a:p>
            <a:pPr lvl="1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https://www.ncdc.noaa.gov/ibtracs/index.php</a:t>
            </a:r>
            <a:endParaRPr lang="en-US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6E03435-41B0-1841-92F1-26921C484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Finding Labeled Data For Cyclone ROI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80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7A624B5-5D3F-0541-ACE9-8E5AB065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776" y="2251959"/>
            <a:ext cx="3581843" cy="3748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37A759-6293-854C-B86B-0510E6A66C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08" y="4329556"/>
            <a:ext cx="2246181" cy="222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AF7549-18AF-E742-804F-D5DC70956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6680" y="2249379"/>
            <a:ext cx="3892920" cy="3750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926488-C070-8C48-B0EC-AF78E1BE8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39" y="2028564"/>
            <a:ext cx="2736320" cy="2232837"/>
          </a:xfrm>
          <a:prstGeom prst="rect">
            <a:avLst/>
          </a:prstGeom>
        </p:spPr>
      </p:pic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21A829D5-D027-7E43-BA1F-497CE2D835C4}"/>
              </a:ext>
            </a:extLst>
          </p:cNvPr>
          <p:cNvCxnSpPr>
            <a:cxnSpLocks/>
          </p:cNvCxnSpPr>
          <p:nvPr/>
        </p:nvCxnSpPr>
        <p:spPr>
          <a:xfrm flipV="1">
            <a:off x="3681024" y="2602722"/>
            <a:ext cx="658786" cy="510362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D0A3F3C5-BE49-6B4C-9CCD-2875C4135BE6}"/>
              </a:ext>
            </a:extLst>
          </p:cNvPr>
          <p:cNvCxnSpPr>
            <a:cxnSpLocks/>
          </p:cNvCxnSpPr>
          <p:nvPr/>
        </p:nvCxnSpPr>
        <p:spPr>
          <a:xfrm flipV="1">
            <a:off x="3480039" y="5147608"/>
            <a:ext cx="720150" cy="557275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8001BD3F-74BA-004A-846A-FB076ACC2BCC}"/>
              </a:ext>
            </a:extLst>
          </p:cNvPr>
          <p:cNvCxnSpPr>
            <a:cxnSpLocks/>
          </p:cNvCxnSpPr>
          <p:nvPr/>
        </p:nvCxnSpPr>
        <p:spPr>
          <a:xfrm rot="10800000">
            <a:off x="7157522" y="3144986"/>
            <a:ext cx="989159" cy="552890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1">
            <a:extLst>
              <a:ext uri="{FF2B5EF4-FFF2-40B4-BE49-F238E27FC236}">
                <a16:creationId xmlns:a16="http://schemas.microsoft.com/office/drawing/2014/main" id="{7246667C-A67E-E54A-9C26-8ACDC302B70E}"/>
              </a:ext>
            </a:extLst>
          </p:cNvPr>
          <p:cNvSpPr txBox="1">
            <a:spLocks/>
          </p:cNvSpPr>
          <p:nvPr/>
        </p:nvSpPr>
        <p:spPr>
          <a:xfrm>
            <a:off x="609600" y="914400"/>
            <a:ext cx="109728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Making the Labels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1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76DF94-9C2D-5F4F-B1F4-9189A9E2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Tropical and Extratropical Cyclone ROI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5690B-13CE-E945-9A53-8DE42500C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5181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UNET: The structure has a contracting path and then an expansion path hence the “U” in the name </a:t>
            </a:r>
          </a:p>
          <a:p>
            <a:pPr lvl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Connects larger features before compression with smaller ones after compression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Segmentation Problem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Heuristic-derived labels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 top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Google’s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tensorflow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underneath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GOES water vapor channel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2010-2016</a:t>
            </a:r>
          </a:p>
        </p:txBody>
      </p:sp>
      <p:pic>
        <p:nvPicPr>
          <p:cNvPr id="5122" name="Picture 2" descr="https://lh6.googleusercontent.com/3N4XJRkb4Z_j4UoxfQL7JLWJQ9RYkJJocXIT2wiA_-4wmoKfajY-SYEJV-tFXT7H6_vnUi9PxCmrKLloAG8S0DeuOtifH1fCBII2TUu6u96XN5yfSjBhb5xZVgFWJUiYYHgNyP3Drto">
            <a:extLst>
              <a:ext uri="{FF2B5EF4-FFF2-40B4-BE49-F238E27FC236}">
                <a16:creationId xmlns:a16="http://schemas.microsoft.com/office/drawing/2014/main" id="{DC929903-BB8D-E04F-B941-4F3D63D43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639" y="2088444"/>
            <a:ext cx="6148561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43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76DF94-9C2D-5F4F-B1F4-9189A9E2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Tropical and Extratropical Cyclone ROI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5690B-13CE-E945-9A53-8DE42500C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3505200" cy="438912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UNET: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function: DICE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Activation: RELU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each convolution, it does a batch normalization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22,232 Training Samples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4,707 Test Samples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epochs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size of 16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 resized and cropped to 1024x512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F01C2-E3AA-104B-BECA-79D03ED76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935480"/>
            <a:ext cx="7010400" cy="471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1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F00AD9-936C-9142-A8B0-80F844E20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2133600"/>
                <a:ext cx="10515599" cy="435133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looked at the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dice coefficient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measure how well our model performed against our truth because this compares “likeness” as opposed to accuracy’s binary comparison: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4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24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2∗|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∩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>
                            <m:rPr>
                              <m:nor/>
                            </m:rPr>
                            <a:rPr lang="en-US" b="1" i="0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|+|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sz="24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is basically a statistic which shows how well the model and truth match.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F00AD9-936C-9142-A8B0-80F844E20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133600"/>
                <a:ext cx="10515599" cy="4351338"/>
              </a:xfrm>
              <a:prstGeom prst="rect">
                <a:avLst/>
              </a:prstGeom>
              <a:blipFill>
                <a:blip r:embed="rId2"/>
                <a:stretch>
                  <a:fillRect l="-121" t="-2041" r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83FC11E2-E89E-F24E-97BD-DFA0D8D406AA}"/>
              </a:ext>
            </a:extLst>
          </p:cNvPr>
          <p:cNvSpPr txBox="1">
            <a:spLocks/>
          </p:cNvSpPr>
          <p:nvPr/>
        </p:nvSpPr>
        <p:spPr>
          <a:xfrm>
            <a:off x="609599" y="990600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Answering: How well did it work?</a:t>
            </a:r>
          </a:p>
        </p:txBody>
      </p:sp>
    </p:spTree>
    <p:extLst>
      <p:ext uri="{BB962C8B-B14F-4D97-AF65-F5344CB8AC3E}">
        <p14:creationId xmlns:p14="http://schemas.microsoft.com/office/powerpoint/2010/main" val="1238658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F00AD9-936C-9142-A8B0-80F844E20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2133600"/>
                <a:ext cx="10515599" cy="435133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looked at the </a:t>
                </a:r>
                <a:r>
                  <a:rPr lang="en-US" sz="24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Tversky coefficient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measure how well our model performed against our truth because this compares “likeness” as opposed to accuracy’s binary comparison. We set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rdia New" panose="020B0304020202020204" pitchFamily="34" charset="-34"/>
                      </a:rPr>
                      <m:t>𝛼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rdia New" panose="020B0304020202020204" pitchFamily="34" charset="-34"/>
                      </a:rPr>
                      <m:t>=0.3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rdia New" panose="020B0304020202020204" pitchFamily="34" charset="-34"/>
                      </a:rPr>
                      <m:t>𝛽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rdia New" panose="020B0304020202020204" pitchFamily="34" charset="-34"/>
                      </a:rPr>
                      <m:t>=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rdia New" panose="020B0304020202020204" pitchFamily="34" charset="-34"/>
                      </a:rPr>
                      <m:t>0.7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 algn="ctr">
                  <a:buNone/>
                </a:pPr>
                <a:r>
                  <a:rPr lang="en-US" sz="24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24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∩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∩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|+</m:t>
                          </m:r>
                          <m:r>
                            <a:rPr lang="en-US" b="1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rdia New" panose="020B0304020202020204" pitchFamily="34" charset="-34"/>
                            </a:rPr>
                            <m:t>𝛂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b="1" i="0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b="1" i="0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|+</m:t>
                          </m:r>
                          <m:r>
                            <m:rPr>
                              <m:nor/>
                            </m:rPr>
                            <a:rPr lang="en-US" b="1" i="1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m:rPr>
                              <m:nor/>
                            </m:rPr>
                            <a:rPr lang="en-US" b="1" i="0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b="1" i="0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b="1" dirty="0" smtClean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NOTE: if both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rdia New" panose="020B0304020202020204" pitchFamily="34" charset="-34"/>
                      </a:rPr>
                      <m:t>𝛼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rdia New" panose="020B0304020202020204" pitchFamily="34" charset="-34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rdia New" panose="020B0304020202020204" pitchFamily="34" charset="-34"/>
                      </a:rPr>
                      <m:t>𝛽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rdia New" panose="020B0304020202020204" pitchFamily="34" charset="-34"/>
                      </a:rPr>
                      <m:t>=0.5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then you have the dice coefficient as they have equal weight.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F00AD9-936C-9142-A8B0-80F844E20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133600"/>
                <a:ext cx="10515599" cy="4351338"/>
              </a:xfrm>
              <a:prstGeom prst="rect">
                <a:avLst/>
              </a:prstGeom>
              <a:blipFill>
                <a:blip r:embed="rId2"/>
                <a:stretch>
                  <a:fillRect t="-2041" r="-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3FAD1D10-84F7-D145-916B-D4497E4D1130}"/>
              </a:ext>
            </a:extLst>
          </p:cNvPr>
          <p:cNvSpPr txBox="1">
            <a:spLocks/>
          </p:cNvSpPr>
          <p:nvPr/>
        </p:nvSpPr>
        <p:spPr>
          <a:xfrm>
            <a:off x="609599" y="990600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Answering: How well did it work?</a:t>
            </a:r>
          </a:p>
        </p:txBody>
      </p:sp>
    </p:spTree>
    <p:extLst>
      <p:ext uri="{BB962C8B-B14F-4D97-AF65-F5344CB8AC3E}">
        <p14:creationId xmlns:p14="http://schemas.microsoft.com/office/powerpoint/2010/main" val="1700549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C73C11F-DE8C-7948-A968-15E687F4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Labels on GFS Output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8596D4B-450C-6A49-9C2E-5C197CCDAE1A}"/>
              </a:ext>
            </a:extLst>
          </p:cNvPr>
          <p:cNvGraphicFramePr>
            <a:graphicFrameLocks noGrp="1"/>
          </p:cNvGraphicFramePr>
          <p:nvPr/>
        </p:nvGraphicFramePr>
        <p:xfrm>
          <a:off x="2031999" y="2709362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73732569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5024034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692514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Dice Coefficient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802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0.1896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0.9979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29861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E3A7321-7EDC-C945-B437-0C6C4FA40FCB}"/>
              </a:ext>
            </a:extLst>
          </p:cNvPr>
          <p:cNvGraphicFramePr>
            <a:graphicFrameLocks noGrp="1"/>
          </p:cNvGraphicFramePr>
          <p:nvPr/>
        </p:nvGraphicFramePr>
        <p:xfrm>
          <a:off x="2031999" y="4439920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73732569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5024034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692514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Dice Coefficient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802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0.7282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0.9783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298614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88DCAD-37E3-5F41-B7DA-D0FA77572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1879" y="2286000"/>
            <a:ext cx="6528238" cy="42336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IBTrACS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Labels versus DL 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70F697-92A6-5D4A-8186-647F7401F679}"/>
              </a:ext>
            </a:extLst>
          </p:cNvPr>
          <p:cNvSpPr txBox="1">
            <a:spLocks/>
          </p:cNvSpPr>
          <p:nvPr/>
        </p:nvSpPr>
        <p:spPr>
          <a:xfrm>
            <a:off x="2831879" y="4074250"/>
            <a:ext cx="6528238" cy="42336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Heuristic Labels versus DL model</a:t>
            </a:r>
          </a:p>
        </p:txBody>
      </p:sp>
    </p:spTree>
    <p:extLst>
      <p:ext uri="{BB962C8B-B14F-4D97-AF65-F5344CB8AC3E}">
        <p14:creationId xmlns:p14="http://schemas.microsoft.com/office/powerpoint/2010/main" val="1003576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76DF94-9C2D-5F4F-B1F4-9189A9E2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Tropical and Extratropical Cyclone ROI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D4D462-6299-B143-9660-062E71BC6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762" y="3828508"/>
            <a:ext cx="2534337" cy="926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IBTrACS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 only</a:t>
            </a:r>
          </a:p>
        </p:txBody>
      </p:sp>
      <p:pic>
        <p:nvPicPr>
          <p:cNvPr id="8" name="Google Shape;258;p42">
            <a:extLst>
              <a:ext uri="{FF2B5EF4-FFF2-40B4-BE49-F238E27FC236}">
                <a16:creationId xmlns:a16="http://schemas.microsoft.com/office/drawing/2014/main" id="{956EA4C3-478B-724F-BCAE-BF6451E1613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9019" y="1847088"/>
            <a:ext cx="4933962" cy="48894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9157EF-F263-8446-BE6B-A65C2CD58C7C}"/>
              </a:ext>
            </a:extLst>
          </p:cNvPr>
          <p:cNvSpPr txBox="1">
            <a:spLocks/>
          </p:cNvSpPr>
          <p:nvPr/>
        </p:nvSpPr>
        <p:spPr>
          <a:xfrm>
            <a:off x="8914981" y="2920544"/>
            <a:ext cx="2534337" cy="650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IBTRaCS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A06868-BE7E-224F-8074-07EBA649AF11}"/>
              </a:ext>
            </a:extLst>
          </p:cNvPr>
          <p:cNvSpPr txBox="1">
            <a:spLocks/>
          </p:cNvSpPr>
          <p:nvPr/>
        </p:nvSpPr>
        <p:spPr>
          <a:xfrm>
            <a:off x="8920625" y="5181600"/>
            <a:ext cx="2751187" cy="650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Identified Hurricanes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7F1D62-468C-C847-A360-875C98F83B42}"/>
              </a:ext>
            </a:extLst>
          </p:cNvPr>
          <p:cNvCxnSpPr>
            <a:cxnSpLocks/>
          </p:cNvCxnSpPr>
          <p:nvPr/>
        </p:nvCxnSpPr>
        <p:spPr>
          <a:xfrm flipH="1">
            <a:off x="3390900" y="4291804"/>
            <a:ext cx="5410200" cy="0"/>
          </a:xfrm>
          <a:prstGeom prst="line">
            <a:avLst/>
          </a:prstGeom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091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76DF94-9C2D-5F4F-B1F4-9189A9E2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Tropical and Extratropical Cyclone ROI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967308-1972-0D43-8D63-578AA2D10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647" y="1748653"/>
            <a:ext cx="7464706" cy="717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cyclones from ROI labeler with 80x80 pixel ROI pixel box at 75% threshold using a dice loss function and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A54575E-A79D-D44C-BA98-FB5DA22088CD}"/>
              </a:ext>
            </a:extLst>
          </p:cNvPr>
          <p:cNvSpPr txBox="1">
            <a:spLocks/>
          </p:cNvSpPr>
          <p:nvPr/>
        </p:nvSpPr>
        <p:spPr>
          <a:xfrm>
            <a:off x="10303737" y="3220095"/>
            <a:ext cx="1383320" cy="5779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Heuristic ROI label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D80FD-442C-904C-A79E-4D5B146E7201}"/>
              </a:ext>
            </a:extLst>
          </p:cNvPr>
          <p:cNvSpPr txBox="1">
            <a:spLocks/>
          </p:cNvSpPr>
          <p:nvPr/>
        </p:nvSpPr>
        <p:spPr>
          <a:xfrm>
            <a:off x="10303737" y="5193578"/>
            <a:ext cx="1679748" cy="612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Identified ROI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ABBD43A-49C1-5F41-A1B1-100B81302AEF}"/>
              </a:ext>
            </a:extLst>
          </p:cNvPr>
          <p:cNvSpPr txBox="1">
            <a:spLocks/>
          </p:cNvSpPr>
          <p:nvPr/>
        </p:nvSpPr>
        <p:spPr>
          <a:xfrm>
            <a:off x="10228819" y="4288032"/>
            <a:ext cx="1533155" cy="38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2014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67C3765-F52C-7D4A-A9BD-AFF7FA8EA690}"/>
              </a:ext>
            </a:extLst>
          </p:cNvPr>
          <p:cNvSpPr txBox="1">
            <a:spLocks/>
          </p:cNvSpPr>
          <p:nvPr/>
        </p:nvSpPr>
        <p:spPr>
          <a:xfrm>
            <a:off x="304800" y="4303757"/>
            <a:ext cx="1533155" cy="38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2014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C20F819-C2DF-C042-8C88-BAED195ACE4E}"/>
              </a:ext>
            </a:extLst>
          </p:cNvPr>
          <p:cNvSpPr txBox="1">
            <a:spLocks/>
          </p:cNvSpPr>
          <p:nvPr/>
        </p:nvSpPr>
        <p:spPr>
          <a:xfrm>
            <a:off x="303835" y="3220095"/>
            <a:ext cx="1383320" cy="5779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Heuristic ROI label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B16007E-78F3-6D40-8470-5ED4BE77377A}"/>
              </a:ext>
            </a:extLst>
          </p:cNvPr>
          <p:cNvSpPr txBox="1">
            <a:spLocks/>
          </p:cNvSpPr>
          <p:nvPr/>
        </p:nvSpPr>
        <p:spPr>
          <a:xfrm>
            <a:off x="56045" y="5193578"/>
            <a:ext cx="1679748" cy="612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Identified ROI</a:t>
            </a:r>
          </a:p>
        </p:txBody>
      </p:sp>
      <p:pic>
        <p:nvPicPr>
          <p:cNvPr id="15" name="Online Media 14" descr="goes_roi_80bb_75thresh_aug14">
            <a:hlinkClick r:id="" action="ppaction://media"/>
            <a:extLst>
              <a:ext uri="{FF2B5EF4-FFF2-40B4-BE49-F238E27FC236}">
                <a16:creationId xmlns:a16="http://schemas.microsoft.com/office/drawing/2014/main" id="{BC0C47B4-F501-5F48-8C95-120B6AE2A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7054" y="2354484"/>
            <a:ext cx="4271920" cy="4271920"/>
          </a:xfrm>
          <a:prstGeom prst="rect">
            <a:avLst/>
          </a:prstGeom>
        </p:spPr>
      </p:pic>
      <p:pic>
        <p:nvPicPr>
          <p:cNvPr id="17" name="Online Media 16" descr="goes_roi_80bb_75thresh_mar14">
            <a:hlinkClick r:id="" action="ppaction://media"/>
            <a:extLst>
              <a:ext uri="{FF2B5EF4-FFF2-40B4-BE49-F238E27FC236}">
                <a16:creationId xmlns:a16="http://schemas.microsoft.com/office/drawing/2014/main" id="{BB15631A-4C8B-7E48-949E-1BFFF599AA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3393" y="2354484"/>
            <a:ext cx="4266407" cy="426640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60E88B-D936-5743-A317-5255D0B262E2}"/>
              </a:ext>
            </a:extLst>
          </p:cNvPr>
          <p:cNvCxnSpPr>
            <a:cxnSpLocks/>
          </p:cNvCxnSpPr>
          <p:nvPr/>
        </p:nvCxnSpPr>
        <p:spPr>
          <a:xfrm flipH="1">
            <a:off x="1735793" y="4490444"/>
            <a:ext cx="8567668" cy="0"/>
          </a:xfrm>
          <a:prstGeom prst="line">
            <a:avLst/>
          </a:prstGeom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50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4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2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B26966-176F-A841-BB5F-6AE2CDB2E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148274"/>
              </p:ext>
            </p:extLst>
          </p:nvPr>
        </p:nvGraphicFramePr>
        <p:xfrm>
          <a:off x="1867119" y="3334395"/>
          <a:ext cx="8127999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04528867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2765030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358451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Dice Coefficient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Tversky Coefficient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970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0.8924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0.3626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212305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E2B4171-07E1-C04A-809F-F8B9E128C192}"/>
              </a:ext>
            </a:extLst>
          </p:cNvPr>
          <p:cNvSpPr txBox="1">
            <a:spLocks/>
          </p:cNvSpPr>
          <p:nvPr/>
        </p:nvSpPr>
        <p:spPr>
          <a:xfrm>
            <a:off x="609598" y="1066800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Heuristic labels on Satellite Data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762FB-BDF4-9D4D-9437-50AB9A8E7663}"/>
              </a:ext>
            </a:extLst>
          </p:cNvPr>
          <p:cNvSpPr txBox="1">
            <a:spLocks/>
          </p:cNvSpPr>
          <p:nvPr/>
        </p:nvSpPr>
        <p:spPr>
          <a:xfrm>
            <a:off x="2667000" y="2895600"/>
            <a:ext cx="6528238" cy="42336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Heuristic Labels versus DL model</a:t>
            </a:r>
          </a:p>
        </p:txBody>
      </p:sp>
    </p:spTree>
    <p:extLst>
      <p:ext uri="{BB962C8B-B14F-4D97-AF65-F5344CB8AC3E}">
        <p14:creationId xmlns:p14="http://schemas.microsoft.com/office/powerpoint/2010/main" val="996868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C898D568-7348-BC40-AFEF-BE2B602A6B1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133600" y="1905000"/>
            <a:ext cx="8229600" cy="627888"/>
          </a:xfrm>
        </p:spPr>
        <p:txBody>
          <a:bodyPr anchor="ctr" anchorCtr="1"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GSD’s Machine Learning Cyclone Region of Interest (ROI) Project</a:t>
            </a:r>
            <a:endParaRPr lang="en-US" sz="3200" dirty="0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67DF95FB-F702-504F-A3B7-439FFFC78E6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237620" y="3788612"/>
            <a:ext cx="9716759" cy="2224461"/>
          </a:xfrm>
          <a:prstGeom prst="rect">
            <a:avLst/>
          </a:prstGeom>
        </p:spPr>
        <p:txBody>
          <a:bodyPr vert="horz" anchor="ctr" anchorCtr="1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Clr>
                <a:schemeClr val="tx1"/>
              </a:buClr>
              <a:buFont typeface="Wingdings 2"/>
              <a:buNone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Christina Kumler</a:t>
            </a:r>
            <a:r>
              <a:rPr lang="en-US" sz="24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1,3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Jebb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Stewart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Lidia Trailovic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1,3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Isidora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Jankov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Mark Govett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Font typeface="Wingdings 2"/>
              <a:buNone/>
            </a:pPr>
            <a:endParaRPr lang="en-US" sz="2400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Font typeface="Wingdings 2"/>
              <a:buNone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Christina.E.Kumler@noaa.gov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Font typeface="Wingdings 2"/>
              <a:buNone/>
            </a:pP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Font typeface="Wingdings 2"/>
              <a:buNone/>
            </a:pPr>
            <a:r>
              <a:rPr lang="en-US" sz="15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CIRES University of Colorado Boulder, </a:t>
            </a:r>
            <a:r>
              <a:rPr lang="en-US" sz="15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CIRA Colorado State University, </a:t>
            </a:r>
            <a:r>
              <a:rPr lang="en-US" sz="15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NOAA/OAR/ESRL/Global Systems Division</a:t>
            </a: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Font typeface="Wingdings 2"/>
              <a:buNone/>
            </a:pPr>
            <a:endPara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Font typeface="Wingdings 2"/>
              <a:buNone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NOAA-logo.png">
            <a:extLst>
              <a:ext uri="{FF2B5EF4-FFF2-40B4-BE49-F238E27FC236}">
                <a16:creationId xmlns:a16="http://schemas.microsoft.com/office/drawing/2014/main" id="{CC8C7032-870D-124B-96E1-3CED4014CA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647" y="5560871"/>
            <a:ext cx="932627" cy="93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4CBC4F-3140-FD4E-9A49-882DC2B5C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358" y="5560871"/>
            <a:ext cx="1049480" cy="501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75E31E-35D8-2F42-9AA8-151F3C92C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7358" y="6062027"/>
            <a:ext cx="1054847" cy="38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83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BD032E6-C593-3644-8EA8-64CE7FCA8CB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and how data is processed matters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is it normalized/scaled? With or without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NaN’s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success with a batch normalization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Memory is an issue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Picking the right loss and activation function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Up-and-coming methods: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Curvature of the edges-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SphereNet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1479C5-E27D-3040-8668-D1F46F30C8EB}"/>
              </a:ext>
            </a:extLst>
          </p:cNvPr>
          <p:cNvSpPr txBox="1">
            <a:spLocks/>
          </p:cNvSpPr>
          <p:nvPr/>
        </p:nvSpPr>
        <p:spPr>
          <a:xfrm>
            <a:off x="609600" y="990600"/>
            <a:ext cx="1097280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needs to be considered in a DL model?</a:t>
            </a:r>
          </a:p>
        </p:txBody>
      </p:sp>
    </p:spTree>
    <p:extLst>
      <p:ext uri="{BB962C8B-B14F-4D97-AF65-F5344CB8AC3E}">
        <p14:creationId xmlns:p14="http://schemas.microsoft.com/office/powerpoint/2010/main" val="1844615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BD032E6-C593-3644-8EA8-64CE7FCA8CB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Tropical versus Extratropical cyclones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Tropical Cyclones are more uniform and deviate less in appearance than extratropical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 along the equator where projection is less an issue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Edges are an issue for both but more so when projection is also a factor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Impressed by the visual results of extratropical cyclone detection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measurements of performance don’t speak to the results of ROI detection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we compare success to another heuristic-based method?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1479C5-E27D-3040-8668-D1F46F30C8EB}"/>
              </a:ext>
            </a:extLst>
          </p:cNvPr>
          <p:cNvSpPr txBox="1">
            <a:spLocks/>
          </p:cNvSpPr>
          <p:nvPr/>
        </p:nvSpPr>
        <p:spPr>
          <a:xfrm>
            <a:off x="609600" y="990600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Thoughts/Conclusions</a:t>
            </a:r>
          </a:p>
        </p:txBody>
      </p:sp>
    </p:spTree>
    <p:extLst>
      <p:ext uri="{BB962C8B-B14F-4D97-AF65-F5344CB8AC3E}">
        <p14:creationId xmlns:p14="http://schemas.microsoft.com/office/powerpoint/2010/main" val="2792634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09700" y="1389888"/>
            <a:ext cx="9372600" cy="2286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PART 2</a:t>
            </a:r>
            <a:br>
              <a:rPr lang="en-US" sz="3200" b="1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Machine Learning for Climate and Weather – </a:t>
            </a:r>
            <a:br>
              <a:rPr lang="en-US" sz="3200" dirty="0"/>
            </a:br>
            <a:r>
              <a:rPr lang="en-US" sz="3200" dirty="0"/>
              <a:t>Challenges and Strategies</a:t>
            </a:r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14600" y="3962400"/>
            <a:ext cx="7470117" cy="228600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endParaRPr lang="en-US" sz="24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Imme Ebert-Uphoff</a:t>
            </a: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1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CIRA / Electrical &amp; Computer Engineering</a:t>
            </a: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1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Colorado State University</a:t>
            </a: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endParaRPr lang="en-US" sz="18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NOAA-STAR seminar</a:t>
            </a: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July 18, 2019</a:t>
            </a: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endParaRPr lang="en-US" sz="24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marL="0" indent="0" algn="ctr">
              <a:lnSpc>
                <a:spcPct val="80000"/>
              </a:lnSpc>
              <a:buClr>
                <a:schemeClr val="tx1"/>
              </a:buClr>
              <a:buNone/>
            </a:pPr>
            <a:endParaRPr lang="en-US" sz="24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876800"/>
            <a:ext cx="334776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05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1AF903-5A0C-274E-A7CD-B3A29B83F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0"/>
            <a:ext cx="1447800" cy="659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37A2D5-8D01-394B-ABC2-E34ADC230039}"/>
              </a:ext>
            </a:extLst>
          </p:cNvPr>
          <p:cNvSpPr/>
          <p:nvPr/>
        </p:nvSpPr>
        <p:spPr>
          <a:xfrm>
            <a:off x="533400" y="1236802"/>
            <a:ext cx="114300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Earth science applications differ from typical machine learning (ML) applications.</a:t>
            </a:r>
          </a:p>
          <a:p>
            <a:r>
              <a:rPr lang="en-US" sz="2200" dirty="0">
                <a:sym typeface="Wingdings" pitchFamily="2" charset="2"/>
              </a:rPr>
              <a:t> Not straight forward to apply standard ML algorithms.</a:t>
            </a:r>
            <a:endParaRPr lang="en-US" sz="2200" dirty="0"/>
          </a:p>
          <a:p>
            <a:endParaRPr lang="en-US" sz="1200" b="1" dirty="0"/>
          </a:p>
          <a:p>
            <a:r>
              <a:rPr lang="en-US" sz="2200" b="1" dirty="0"/>
              <a:t>Two Key Challenges </a:t>
            </a:r>
            <a:r>
              <a:rPr lang="en-US" sz="2200" dirty="0"/>
              <a:t>(these will be discussed in more detail):</a:t>
            </a:r>
          </a:p>
          <a:p>
            <a:pPr marL="914400" lvl="1" indent="-457200">
              <a:spcBef>
                <a:spcPts val="400"/>
              </a:spcBef>
              <a:buFont typeface="+mj-lt"/>
              <a:buAutoNum type="arabicPeriod"/>
            </a:pPr>
            <a:r>
              <a:rPr lang="en-US" sz="2200" b="1" dirty="0">
                <a:solidFill>
                  <a:schemeClr val="accent1"/>
                </a:solidFill>
                <a:sym typeface="Wingdings" pitchFamily="2" charset="2"/>
              </a:rPr>
              <a:t>Transparency</a:t>
            </a:r>
            <a:r>
              <a:rPr lang="en-US" sz="2200" b="1" dirty="0">
                <a:sym typeface="Wingdings" pitchFamily="2" charset="2"/>
              </a:rPr>
              <a:t>:  </a:t>
            </a:r>
            <a:r>
              <a:rPr lang="en-US" sz="2200" dirty="0">
                <a:sym typeface="Wingdings" pitchFamily="2" charset="2"/>
              </a:rPr>
              <a:t>Scientists usually want to </a:t>
            </a:r>
            <a:r>
              <a:rPr lang="en-US" sz="2200" b="1" dirty="0">
                <a:sym typeface="Wingdings" pitchFamily="2" charset="2"/>
              </a:rPr>
              <a:t>understand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b="1" dirty="0">
                <a:sym typeface="Wingdings" pitchFamily="2" charset="2"/>
              </a:rPr>
              <a:t>how</a:t>
            </a:r>
            <a:r>
              <a:rPr lang="en-US" sz="2200" dirty="0">
                <a:sym typeface="Wingdings" pitchFamily="2" charset="2"/>
              </a:rPr>
              <a:t> ML methods get their results. Even if not, transparency is important for debugging, etc.</a:t>
            </a:r>
          </a:p>
          <a:p>
            <a:pPr marL="914400" lvl="1" indent="-457200">
              <a:spcBef>
                <a:spcPts val="400"/>
              </a:spcBef>
              <a:buFont typeface="+mj-lt"/>
              <a:buAutoNum type="arabicPeriod"/>
            </a:pPr>
            <a:r>
              <a:rPr lang="en-US" sz="2200" b="1" dirty="0">
                <a:solidFill>
                  <a:schemeClr val="accent1"/>
                </a:solidFill>
                <a:sym typeface="Wingdings" pitchFamily="2" charset="2"/>
              </a:rPr>
              <a:t>Generalization</a:t>
            </a:r>
            <a:r>
              <a:rPr lang="en-US" sz="2200" b="1" dirty="0">
                <a:sym typeface="Wingdings" pitchFamily="2" charset="2"/>
              </a:rPr>
              <a:t>: </a:t>
            </a:r>
            <a:r>
              <a:rPr lang="en-US" sz="2200" dirty="0">
                <a:sym typeface="Wingdings" pitchFamily="2" charset="2"/>
              </a:rPr>
              <a:t>ML models must be able to handle new regimes, i.e. scenarios they have not seen during model construction/training.</a:t>
            </a:r>
          </a:p>
          <a:p>
            <a:pPr marL="914400" lvl="1" indent="-457200">
              <a:spcBef>
                <a:spcPts val="400"/>
              </a:spcBef>
              <a:buFont typeface="+mj-lt"/>
              <a:buAutoNum type="arabicPeriod"/>
            </a:pPr>
            <a:endParaRPr lang="en-US" sz="200" dirty="0"/>
          </a:p>
          <a:p>
            <a:pPr>
              <a:spcBef>
                <a:spcPts val="400"/>
              </a:spcBef>
            </a:pPr>
            <a:r>
              <a:rPr lang="en-US" sz="2200" b="1" dirty="0">
                <a:sym typeface="Wingdings" pitchFamily="2" charset="2"/>
              </a:rPr>
              <a:t>Other challenges </a:t>
            </a:r>
            <a:r>
              <a:rPr lang="en-US" sz="2200" dirty="0">
                <a:sym typeface="Wingdings" pitchFamily="2" charset="2"/>
              </a:rPr>
              <a:t>(not further discussed here):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Often large data set, but small sample size.  In particular, lack of labeled data, i.e. often not many samples available along with “correct answer”.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 err="1"/>
              <a:t>Spatio</a:t>
            </a:r>
            <a:r>
              <a:rPr lang="en-US" sz="2200" dirty="0"/>
              <a:t>-temporal structure;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Objects may have fuzzy boundaries (e.g., clouds, atmospheric rivers);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Heterogeneity in space and time; 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Multi-source, multi-resolution data.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F57C1E-8047-5C4E-A601-89A19A952E7D}"/>
              </a:ext>
            </a:extLst>
          </p:cNvPr>
          <p:cNvSpPr txBox="1">
            <a:spLocks/>
          </p:cNvSpPr>
          <p:nvPr/>
        </p:nvSpPr>
        <p:spPr>
          <a:xfrm>
            <a:off x="990600" y="380256"/>
            <a:ext cx="9753600" cy="7437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Challenges for Using ML in Weather/Climate</a:t>
            </a:r>
          </a:p>
        </p:txBody>
      </p:sp>
    </p:spTree>
    <p:extLst>
      <p:ext uri="{BB962C8B-B14F-4D97-AF65-F5344CB8AC3E}">
        <p14:creationId xmlns:p14="http://schemas.microsoft.com/office/powerpoint/2010/main" val="1587737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76DF94-9C2D-5F4F-B1F4-9189A9E2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81203"/>
            <a:ext cx="9677400" cy="743712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Sample Pitfall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1AF903-5A0C-274E-A7CD-B3A29B83F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0"/>
            <a:ext cx="1447800" cy="659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2673A0-4C01-C340-816F-312E74CABDDF}"/>
              </a:ext>
            </a:extLst>
          </p:cNvPr>
          <p:cNvSpPr/>
          <p:nvPr/>
        </p:nvSpPr>
        <p:spPr>
          <a:xfrm>
            <a:off x="812390" y="1752600"/>
            <a:ext cx="10668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Application:  ML applied to Skin cancer detection</a:t>
            </a:r>
          </a:p>
          <a:p>
            <a:endParaRPr lang="en-US" sz="2200" b="1" dirty="0"/>
          </a:p>
          <a:p>
            <a:r>
              <a:rPr lang="en-US" sz="2200" b="1" dirty="0"/>
              <a:t>Task:  Given image of skin lesion, classify whether benign or malignant</a:t>
            </a:r>
          </a:p>
          <a:p>
            <a:endParaRPr lang="en-US" sz="2200" b="1" dirty="0"/>
          </a:p>
          <a:p>
            <a:r>
              <a:rPr lang="en-US" sz="2200" b="1" dirty="0"/>
              <a:t>On first try:  </a:t>
            </a:r>
            <a:r>
              <a:rPr lang="en-US" sz="2200" dirty="0"/>
              <a:t>Method had </a:t>
            </a:r>
            <a:r>
              <a:rPr lang="en-US" sz="2200" i="1" dirty="0"/>
              <a:t>amazing</a:t>
            </a:r>
            <a:r>
              <a:rPr lang="en-US" sz="2200" dirty="0"/>
              <a:t> success rate - whenever the doctors thought it was benign/malignant, the ML method came to the same conclusion!</a:t>
            </a:r>
          </a:p>
          <a:p>
            <a:endParaRPr lang="en-US" sz="2200" dirty="0"/>
          </a:p>
          <a:p>
            <a:r>
              <a:rPr lang="en-US" sz="2200" dirty="0"/>
              <a:t>Almost </a:t>
            </a:r>
            <a:r>
              <a:rPr lang="en-US" sz="2200" i="1" dirty="0"/>
              <a:t>too good </a:t>
            </a:r>
            <a:r>
              <a:rPr lang="en-US" sz="2200" dirty="0"/>
              <a:t>to be true. </a:t>
            </a:r>
          </a:p>
          <a:p>
            <a:r>
              <a:rPr lang="en-US" sz="2200" dirty="0">
                <a:sym typeface="Wingdings" pitchFamily="2" charset="2"/>
              </a:rPr>
              <a:t> </a:t>
            </a:r>
            <a:r>
              <a:rPr lang="en-US" sz="2200" dirty="0"/>
              <a:t>Scientists wanted to know:  How did the algorithm figure it out?</a:t>
            </a:r>
          </a:p>
          <a:p>
            <a:endParaRPr lang="en-US" sz="2200" dirty="0"/>
          </a:p>
          <a:p>
            <a:pPr marL="342900" indent="-342900">
              <a:buFont typeface="Wingdings" pitchFamily="2" charset="2"/>
              <a:buChar char="à"/>
            </a:pPr>
            <a:r>
              <a:rPr lang="en-US" sz="2200" dirty="0">
                <a:sym typeface="Wingdings" pitchFamily="2" charset="2"/>
              </a:rPr>
              <a:t>Applied visualization tool to learn about method’s reasoning.</a:t>
            </a:r>
          </a:p>
          <a:p>
            <a:pPr marL="342900" indent="-342900">
              <a:buFont typeface="Wingdings" pitchFamily="2" charset="2"/>
              <a:buChar char="à"/>
            </a:pPr>
            <a:endParaRPr lang="en-US" sz="2200" dirty="0">
              <a:sym typeface="Wingdings" pitchFamily="2" charset="2"/>
            </a:endParaRPr>
          </a:p>
          <a:p>
            <a:r>
              <a:rPr lang="en-US" sz="2200" dirty="0">
                <a:sym typeface="Wingdings" pitchFamily="2" charset="2"/>
              </a:rPr>
              <a:t>Scientists found that …</a:t>
            </a:r>
          </a:p>
        </p:txBody>
      </p:sp>
    </p:spTree>
    <p:extLst>
      <p:ext uri="{BB962C8B-B14F-4D97-AF65-F5344CB8AC3E}">
        <p14:creationId xmlns:p14="http://schemas.microsoft.com/office/powerpoint/2010/main" val="2553812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76DF94-9C2D-5F4F-B1F4-9189A9E2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900" y="515064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Skin cancer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1AF903-5A0C-274E-A7CD-B3A29B83F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0"/>
            <a:ext cx="1447800" cy="659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E672F5-822D-6243-8C4E-7238110DC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979" y="1371600"/>
            <a:ext cx="9626841" cy="5105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2673A0-4C01-C340-816F-312E74CABDDF}"/>
              </a:ext>
            </a:extLst>
          </p:cNvPr>
          <p:cNvSpPr/>
          <p:nvPr/>
        </p:nvSpPr>
        <p:spPr>
          <a:xfrm>
            <a:off x="838200" y="1371600"/>
            <a:ext cx="108966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b="1" dirty="0"/>
          </a:p>
          <a:p>
            <a:pPr marL="342900" indent="-342900">
              <a:buFont typeface="Wingdings" pitchFamily="2" charset="2"/>
              <a:buChar char="à"/>
            </a:pPr>
            <a:endParaRPr lang="en-US" sz="2200" dirty="0">
              <a:sym typeface="Wingdings" pitchFamily="2" charset="2"/>
            </a:endParaRPr>
          </a:p>
          <a:p>
            <a:r>
              <a:rPr lang="en-US" sz="2200" dirty="0">
                <a:sym typeface="Wingdings" pitchFamily="2" charset="2"/>
              </a:rPr>
              <a:t>Scientists found that …</a:t>
            </a:r>
          </a:p>
          <a:p>
            <a:r>
              <a:rPr lang="en-US" sz="2200" dirty="0">
                <a:sym typeface="Wingdings" pitchFamily="2" charset="2"/>
              </a:rPr>
              <a:t>… doctors had placed a ruler into the image whenever they thought it was malignant.</a:t>
            </a: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/>
          </a:p>
          <a:p>
            <a:r>
              <a:rPr lang="en-US" sz="2200" dirty="0"/>
              <a:t>The algorithm detected the ruler, then concluded that the growth was malignant.  </a:t>
            </a:r>
            <a:r>
              <a:rPr lang="en-US" sz="2200" b="1" dirty="0"/>
              <a:t>That’s not what folks had intended for the algorithm to do!</a:t>
            </a:r>
          </a:p>
          <a:p>
            <a:r>
              <a:rPr lang="en-US" sz="2200" b="1" dirty="0"/>
              <a:t>Found problem early thanks to transparency tools.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65618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76DF94-9C2D-5F4F-B1F4-9189A9E2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94807"/>
            <a:ext cx="8229600" cy="7437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That’s why transparency is important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1AF903-5A0C-274E-A7CD-B3A29B83F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0"/>
            <a:ext cx="1447800" cy="659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2673A0-4C01-C340-816F-312E74CABDDF}"/>
              </a:ext>
            </a:extLst>
          </p:cNvPr>
          <p:cNvSpPr/>
          <p:nvPr/>
        </p:nvSpPr>
        <p:spPr>
          <a:xfrm>
            <a:off x="822222" y="1138519"/>
            <a:ext cx="1091257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Conclusion</a:t>
            </a:r>
            <a:r>
              <a:rPr lang="en-US" sz="2200" dirty="0"/>
              <a:t>: The algorithm detected the ruler, didn’t look at the skin lesion at all.</a:t>
            </a:r>
          </a:p>
          <a:p>
            <a:endParaRPr lang="en-US" sz="1200" b="1" dirty="0"/>
          </a:p>
          <a:p>
            <a:r>
              <a:rPr lang="en-US" sz="2200" b="1" dirty="0"/>
              <a:t>Why did the ML algorithm behave this way?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An ML algorithm does not “understand” its task.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It is just </a:t>
            </a:r>
            <a:r>
              <a:rPr lang="en-US" sz="2200" b="1" dirty="0"/>
              <a:t>looking for any information/patterns that help it solve its task</a:t>
            </a:r>
            <a:r>
              <a:rPr lang="en-US" sz="2200" dirty="0"/>
              <a:t>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ML algorithm did its job perfectly – the ruler was the perfect indicator.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2200" b="1" dirty="0"/>
              <a:t>Lack of generalization: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algorithm worked perfectly for the training samples, but would not have worked when deployed (no rulers).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</a:rPr>
              <a:t>Including the rulers was an obvious mistake, but there can always be (less obvious) clues that lead to non-generalizable detection algorithms.</a:t>
            </a:r>
          </a:p>
          <a:p>
            <a:endParaRPr lang="en-US" sz="1200" dirty="0"/>
          </a:p>
          <a:p>
            <a:r>
              <a:rPr lang="en-US" sz="2200" b="1" dirty="0"/>
              <a:t>How to avoid such pitfalls:  </a:t>
            </a:r>
            <a:r>
              <a:rPr lang="en-US" sz="2200" dirty="0"/>
              <a:t>Understand reasoning of ML algorithm as much as possible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Obviously: Get to know your data well before applying any ML method.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 pitchFamily="2" charset="2"/>
              </a:rPr>
              <a:t>Visualization/attribution tools can be very helpful.</a:t>
            </a:r>
            <a:endParaRPr lang="en-US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 pitchFamily="2" charset="2"/>
              </a:rPr>
              <a:t>S</a:t>
            </a:r>
            <a:r>
              <a:rPr lang="en-US" sz="2200" dirty="0"/>
              <a:t>cientists found the problem quickly once they applied visualization tools.</a:t>
            </a:r>
          </a:p>
        </p:txBody>
      </p:sp>
    </p:spTree>
    <p:extLst>
      <p:ext uri="{BB962C8B-B14F-4D97-AF65-F5344CB8AC3E}">
        <p14:creationId xmlns:p14="http://schemas.microsoft.com/office/powerpoint/2010/main" val="774543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3979" y="266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1ECC13-D386-CA44-AF7D-42D3A080CAAB}"/>
              </a:ext>
            </a:extLst>
          </p:cNvPr>
          <p:cNvSpPr txBox="1">
            <a:spLocks/>
          </p:cNvSpPr>
          <p:nvPr/>
        </p:nvSpPr>
        <p:spPr>
          <a:xfrm>
            <a:off x="2115207" y="990601"/>
            <a:ext cx="7961586" cy="513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6EE366-4129-EF46-815C-A30B3114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620" y="593476"/>
            <a:ext cx="9040760" cy="74371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Selected Strategies to overcome these challenges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D3657B-554C-C14A-874E-61703F179875}"/>
              </a:ext>
            </a:extLst>
          </p:cNvPr>
          <p:cNvSpPr/>
          <p:nvPr/>
        </p:nvSpPr>
        <p:spPr>
          <a:xfrm>
            <a:off x="685800" y="2037884"/>
            <a:ext cx="10820400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200" b="1" dirty="0">
                <a:solidFill>
                  <a:schemeClr val="tx2"/>
                </a:solidFill>
              </a:rPr>
              <a:t>Physics-guided Machine Learning (PGML)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endParaRPr lang="en-US" sz="2200" b="1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200" b="1" dirty="0">
                <a:solidFill>
                  <a:schemeClr val="tx2"/>
                </a:solidFill>
              </a:rPr>
              <a:t>Use of Interpretation/visualization tools of ML methods (especially ANNs).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endParaRPr lang="en-US" sz="2200" b="1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200" b="1" dirty="0">
                <a:solidFill>
                  <a:schemeClr val="tx2"/>
                </a:solidFill>
              </a:rPr>
              <a:t>Insights from Team Science / Interdisciplinary Studies to built innovative + synergistic collaborations between atmospheric and ML researchers.            </a:t>
            </a:r>
            <a:r>
              <a:rPr lang="en-US" sz="2200" dirty="0"/>
              <a:t>(no time to discuss today)  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1E31D-2D08-2D49-B826-B6D0EE183CAD}"/>
              </a:ext>
            </a:extLst>
          </p:cNvPr>
          <p:cNvSpPr txBox="1"/>
          <p:nvPr/>
        </p:nvSpPr>
        <p:spPr>
          <a:xfrm>
            <a:off x="4724400" y="4694864"/>
            <a:ext cx="7165428" cy="1569660"/>
          </a:xfrm>
          <a:prstGeom prst="rect">
            <a:avLst/>
          </a:prstGeom>
          <a:solidFill>
            <a:srgbClr val="FFC000">
              <a:alpha val="23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[1] Newell and </a:t>
            </a:r>
            <a:r>
              <a:rPr lang="en-US" sz="1600" dirty="0" err="1"/>
              <a:t>Luckie</a:t>
            </a:r>
            <a:r>
              <a:rPr lang="en-US" sz="1600" dirty="0"/>
              <a:t>, </a:t>
            </a:r>
            <a:r>
              <a:rPr lang="en-US" sz="1600" i="1" dirty="0"/>
              <a:t>Pedagogy for Interdisciplinary Habits of the Mind</a:t>
            </a:r>
            <a:r>
              <a:rPr lang="en-US" sz="1600" dirty="0"/>
              <a:t>, Conference on Interdisciplinary Teaching and Learning, 2012.</a:t>
            </a:r>
          </a:p>
          <a:p>
            <a:r>
              <a:rPr lang="en-US" sz="1600" dirty="0"/>
              <a:t>[2] </a:t>
            </a:r>
            <a:r>
              <a:rPr lang="en-US" sz="1600" dirty="0" err="1"/>
              <a:t>Flinterman</a:t>
            </a:r>
            <a:r>
              <a:rPr lang="en-US" sz="1600" dirty="0"/>
              <a:t> et al.,  </a:t>
            </a:r>
            <a:r>
              <a:rPr lang="en-US" sz="1600" i="1" dirty="0" err="1"/>
              <a:t>Transdisciplinarity</a:t>
            </a:r>
            <a:r>
              <a:rPr lang="en-US" sz="1600" i="1" dirty="0"/>
              <a:t>: The New Challenge for Biomedical Research</a:t>
            </a:r>
            <a:r>
              <a:rPr lang="en-US" sz="1600" dirty="0"/>
              <a:t>, Bulletin of Science, Technology &amp; Society, Vol. 21, No. 4, 2001.     </a:t>
            </a:r>
          </a:p>
          <a:p>
            <a:r>
              <a:rPr lang="en-US" sz="1600" dirty="0"/>
              <a:t>[3] Ebert-Uphoff, I., and Y. Deng (2017), Three steps to successful collaboration with data scientists, Eos, 98, https://</a:t>
            </a:r>
            <a:r>
              <a:rPr lang="en-US" sz="1600" dirty="0" err="1"/>
              <a:t>doi.org</a:t>
            </a:r>
            <a:r>
              <a:rPr lang="en-US" sz="1600" dirty="0"/>
              <a:t>/10.1029/2017EO079977.</a:t>
            </a:r>
          </a:p>
        </p:txBody>
      </p:sp>
    </p:spTree>
    <p:extLst>
      <p:ext uri="{BB962C8B-B14F-4D97-AF65-F5344CB8AC3E}">
        <p14:creationId xmlns:p14="http://schemas.microsoft.com/office/powerpoint/2010/main" val="3573942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3979" y="266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1ECC13-D386-CA44-AF7D-42D3A080CAAB}"/>
              </a:ext>
            </a:extLst>
          </p:cNvPr>
          <p:cNvSpPr txBox="1">
            <a:spLocks/>
          </p:cNvSpPr>
          <p:nvPr/>
        </p:nvSpPr>
        <p:spPr>
          <a:xfrm>
            <a:off x="2115207" y="990601"/>
            <a:ext cx="7961586" cy="513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6EE366-4129-EF46-815C-A30B3114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63868"/>
            <a:ext cx="9220200" cy="74371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1" dirty="0"/>
              <a:t>Strategy</a:t>
            </a:r>
            <a:r>
              <a:rPr lang="en-US" sz="3200" b="1" dirty="0"/>
              <a:t> 1:  Physics-guided Machine Learning (PGML)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D3657B-554C-C14A-874E-61703F179875}"/>
              </a:ext>
            </a:extLst>
          </p:cNvPr>
          <p:cNvSpPr/>
          <p:nvPr/>
        </p:nvSpPr>
        <p:spPr>
          <a:xfrm>
            <a:off x="588579" y="1371744"/>
            <a:ext cx="108204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/>
              <a:t>We have a huge advantage in earth sciences:  </a:t>
            </a:r>
          </a:p>
          <a:p>
            <a:pPr lvl="1">
              <a:spcBef>
                <a:spcPts val="600"/>
              </a:spcBef>
            </a:pPr>
            <a:r>
              <a:rPr lang="en-US" sz="2200" b="1" dirty="0"/>
              <a:t>hundreds of years of knowledge about underlying processes available!  </a:t>
            </a:r>
          </a:p>
          <a:p>
            <a:pPr lvl="1">
              <a:spcBef>
                <a:spcPts val="600"/>
              </a:spcBef>
            </a:pPr>
            <a:endParaRPr lang="en-US" sz="1200" b="1" dirty="0">
              <a:solidFill>
                <a:schemeClr val="tx2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PGML Approach: Integrate as much science knowledge as possible into ML algorithms.</a:t>
            </a:r>
          </a:p>
          <a:p>
            <a:pPr>
              <a:spcBef>
                <a:spcPts val="600"/>
              </a:spcBef>
            </a:pPr>
            <a:endParaRPr lang="en-US" sz="1200" dirty="0"/>
          </a:p>
          <a:p>
            <a:pPr>
              <a:spcBef>
                <a:spcPts val="600"/>
              </a:spcBef>
            </a:pPr>
            <a:r>
              <a:rPr lang="en-US" sz="2200" b="1" dirty="0"/>
              <a:t>Advantage: 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PGML can greatly </a:t>
            </a:r>
            <a:r>
              <a:rPr lang="en-US" sz="2200" b="1" dirty="0"/>
              <a:t>improve transparency and generalization capabilities</a:t>
            </a:r>
            <a:r>
              <a:rPr lang="en-US" sz="2200" dirty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>
              <a:spcBef>
                <a:spcPts val="600"/>
              </a:spcBef>
            </a:pPr>
            <a:r>
              <a:rPr lang="en-US" sz="2200" b="1" dirty="0"/>
              <a:t>Disadvantage: 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Requires complex, customized solution </a:t>
            </a:r>
            <a:r>
              <a:rPr lang="en-US" sz="2200" dirty="0"/>
              <a:t>for each project. 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Takes </a:t>
            </a:r>
            <a:r>
              <a:rPr lang="en-US" sz="2200" i="1" dirty="0"/>
              <a:t>a lot </a:t>
            </a:r>
            <a:r>
              <a:rPr lang="en-US" sz="2200" dirty="0"/>
              <a:t>of time!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200" dirty="0"/>
          </a:p>
          <a:p>
            <a:pPr>
              <a:spcBef>
                <a:spcPts val="600"/>
              </a:spcBef>
            </a:pPr>
            <a:r>
              <a:rPr lang="en-US" sz="2200" i="1" dirty="0"/>
              <a:t>How?  Next slide.</a:t>
            </a:r>
          </a:p>
        </p:txBody>
      </p:sp>
    </p:spTree>
    <p:extLst>
      <p:ext uri="{BB962C8B-B14F-4D97-AF65-F5344CB8AC3E}">
        <p14:creationId xmlns:p14="http://schemas.microsoft.com/office/powerpoint/2010/main" val="4032866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3979" y="266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1ECC13-D386-CA44-AF7D-42D3A080CAAB}"/>
              </a:ext>
            </a:extLst>
          </p:cNvPr>
          <p:cNvSpPr txBox="1">
            <a:spLocks/>
          </p:cNvSpPr>
          <p:nvPr/>
        </p:nvSpPr>
        <p:spPr>
          <a:xfrm>
            <a:off x="2115207" y="990601"/>
            <a:ext cx="7961586" cy="513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6EE366-4129-EF46-815C-A30B3114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74725"/>
            <a:ext cx="8887810" cy="74371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1" dirty="0"/>
              <a:t>Strategy</a:t>
            </a:r>
            <a:r>
              <a:rPr lang="en-US" sz="3200" b="1" dirty="0"/>
              <a:t> 1:  Physics-guided Machine Learning (PGML)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D3657B-554C-C14A-874E-61703F179875}"/>
              </a:ext>
            </a:extLst>
          </p:cNvPr>
          <p:cNvSpPr/>
          <p:nvPr/>
        </p:nvSpPr>
        <p:spPr>
          <a:xfrm>
            <a:off x="457200" y="1605568"/>
            <a:ext cx="10820400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/>
              <a:t>Sample techniques: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lphaLcParenR"/>
            </a:pPr>
            <a:r>
              <a:rPr lang="en-US" sz="2200" b="1" dirty="0"/>
              <a:t>Utilize physics whenever you can</a:t>
            </a: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Break task into sub-tasks and solve as many sub-tasks as possible with physics, etc.  If possible, only go the last mile with ML.</a:t>
            </a: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Examples: Preprocessing, </a:t>
            </a:r>
            <a:r>
              <a:rPr lang="en-US" sz="2200" b="1" dirty="0"/>
              <a:t>feature engineering.</a:t>
            </a:r>
            <a:r>
              <a:rPr lang="en-US" sz="2200" dirty="0"/>
              <a:t>  Can I use physics to create information-rich ”features”?</a:t>
            </a: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914400" lvl="1" indent="-457200">
              <a:spcBef>
                <a:spcPts val="600"/>
              </a:spcBef>
              <a:buFont typeface="+mj-lt"/>
              <a:buAutoNum type="alphaLcParenR"/>
            </a:pPr>
            <a:r>
              <a:rPr lang="en-US" sz="2200" b="1" dirty="0"/>
              <a:t>Algorithm &amp; Architecture selection  </a:t>
            </a: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Example: If using neural networks, can I customize the architecture?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lphaLcParenR"/>
            </a:pPr>
            <a:endParaRPr lang="en-US" sz="1200" dirty="0"/>
          </a:p>
          <a:p>
            <a:pPr marL="914400" lvl="1" indent="-457200">
              <a:spcBef>
                <a:spcPts val="600"/>
              </a:spcBef>
              <a:buFont typeface="+mj-lt"/>
              <a:buAutoNum type="alphaLcParenR"/>
            </a:pPr>
            <a:r>
              <a:rPr lang="en-US" sz="2200" b="1" dirty="0"/>
              <a:t>Adding physical constraints </a:t>
            </a: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Can we add physical constraints in optimization functions?  </a:t>
            </a: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In parameter space of optimization?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lphaLcParenR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2751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6700" y="1812417"/>
            <a:ext cx="944942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= Artificial intelligence: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Goal: machines that “work and react in intelligent ways”.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Fairly abstract.</a:t>
            </a:r>
          </a:p>
          <a:p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 = Machine learning: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Algorithms that enable a computer to automatically learn from experience – primarily from data samples - without being explicitly programmed.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Subset of 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That’s what we typically want for weather/climate applications.   (But “AI” sounds more impressive, and is technically correct, too.)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 = Artificial Neural Network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versatile and powerful ML method, especially for image/video processing.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 = Deep Learning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 with many layers, i.e. of high complexity.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76DF94-9C2D-5F4F-B1F4-9189A9E2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23792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Beginning - Acronyms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1AF903-5A0C-274E-A7CD-B3A29B83F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0"/>
            <a:ext cx="1447800" cy="6590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ADA2A03-1B7A-1D4C-ADB6-C9337DF7058C}"/>
              </a:ext>
            </a:extLst>
          </p:cNvPr>
          <p:cNvGrpSpPr/>
          <p:nvPr/>
        </p:nvGrpSpPr>
        <p:grpSpPr>
          <a:xfrm>
            <a:off x="7940900" y="841114"/>
            <a:ext cx="3950442" cy="2580882"/>
            <a:chOff x="7848600" y="848118"/>
            <a:chExt cx="3950442" cy="258088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AFA6193-345E-5641-98DA-812B9F8CC754}"/>
                </a:ext>
              </a:extLst>
            </p:cNvPr>
            <p:cNvSpPr/>
            <p:nvPr/>
          </p:nvSpPr>
          <p:spPr>
            <a:xfrm>
              <a:off x="7848600" y="848118"/>
              <a:ext cx="3950442" cy="2580882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6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0315A0A-4D15-2746-83E6-681DCB5E6234}"/>
                </a:ext>
              </a:extLst>
            </p:cNvPr>
            <p:cNvSpPr/>
            <p:nvPr/>
          </p:nvSpPr>
          <p:spPr>
            <a:xfrm>
              <a:off x="8694890" y="1386156"/>
              <a:ext cx="2604303" cy="1781906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D49C1B3-F01C-034E-9ADA-1E04D57583B5}"/>
                </a:ext>
              </a:extLst>
            </p:cNvPr>
            <p:cNvSpPr txBox="1"/>
            <p:nvPr/>
          </p:nvSpPr>
          <p:spPr>
            <a:xfrm>
              <a:off x="8854591" y="1847570"/>
              <a:ext cx="911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ML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90313B-1E67-5A46-82BC-C1B0A67EC749}"/>
                </a:ext>
              </a:extLst>
            </p:cNvPr>
            <p:cNvSpPr txBox="1"/>
            <p:nvPr/>
          </p:nvSpPr>
          <p:spPr>
            <a:xfrm flipH="1">
              <a:off x="8041177" y="1459948"/>
              <a:ext cx="8234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AI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2898439-D549-F34C-9633-2D2B7F2015B7}"/>
                </a:ext>
              </a:extLst>
            </p:cNvPr>
            <p:cNvSpPr/>
            <p:nvPr/>
          </p:nvSpPr>
          <p:spPr>
            <a:xfrm>
              <a:off x="9714228" y="1695192"/>
              <a:ext cx="1432958" cy="1163833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1B2FE6-FCCD-144C-8C70-02C9F318AB08}"/>
                </a:ext>
              </a:extLst>
            </p:cNvPr>
            <p:cNvSpPr txBox="1"/>
            <p:nvPr/>
          </p:nvSpPr>
          <p:spPr>
            <a:xfrm>
              <a:off x="9916121" y="1984720"/>
              <a:ext cx="10807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ANN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6266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3979" y="266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1ECC13-D386-CA44-AF7D-42D3A080CAAB}"/>
              </a:ext>
            </a:extLst>
          </p:cNvPr>
          <p:cNvSpPr txBox="1">
            <a:spLocks/>
          </p:cNvSpPr>
          <p:nvPr/>
        </p:nvSpPr>
        <p:spPr>
          <a:xfrm>
            <a:off x="2115207" y="990601"/>
            <a:ext cx="7961586" cy="513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6EE366-4129-EF46-815C-A30B3114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190" y="363868"/>
            <a:ext cx="8631620" cy="74371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3200" b="1" dirty="0"/>
              <a:t>PGML – Adding physical constraints – Basic Idea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D3657B-554C-C14A-874E-61703F179875}"/>
              </a:ext>
            </a:extLst>
          </p:cNvPr>
          <p:cNvSpPr/>
          <p:nvPr/>
        </p:nvSpPr>
        <p:spPr>
          <a:xfrm>
            <a:off x="588579" y="1371744"/>
            <a:ext cx="108204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Idea: Many ML algorithms are based on </a:t>
            </a:r>
            <a:r>
              <a:rPr lang="en-US" sz="2000" b="1" dirty="0">
                <a:solidFill>
                  <a:schemeClr val="tx2"/>
                </a:solidFill>
              </a:rPr>
              <a:t>minimizing a cost function (aka loss function).</a:t>
            </a:r>
          </a:p>
          <a:p>
            <a:endParaRPr lang="en-US" sz="1000" b="1" dirty="0"/>
          </a:p>
          <a:p>
            <a:pPr lvl="1"/>
            <a:r>
              <a:rPr lang="en-US" sz="2000" b="1" dirty="0">
                <a:sym typeface="Wingdings" pitchFamily="2" charset="2"/>
              </a:rPr>
              <a:t> </a:t>
            </a:r>
            <a:r>
              <a:rPr lang="en-US" sz="2000" b="1" dirty="0"/>
              <a:t>Can use that cost function to add physical constraints.</a:t>
            </a:r>
          </a:p>
          <a:p>
            <a:endParaRPr lang="en-US" sz="2000" dirty="0"/>
          </a:p>
          <a:p>
            <a:r>
              <a:rPr lang="en-US" sz="2000" b="1" dirty="0"/>
              <a:t>Typical cost function </a:t>
            </a:r>
            <a:r>
              <a:rPr lang="en-US" sz="2000" dirty="0"/>
              <a:t>(no physics):</a:t>
            </a:r>
          </a:p>
          <a:p>
            <a:endParaRPr lang="en-US" sz="1200" dirty="0"/>
          </a:p>
          <a:p>
            <a:r>
              <a:rPr lang="en-US" sz="2000" dirty="0"/>
              <a:t>	loss =   (prediction error on test data) + (regularization term)</a:t>
            </a:r>
          </a:p>
          <a:p>
            <a:endParaRPr lang="en-US" sz="2000" dirty="0"/>
          </a:p>
          <a:p>
            <a:r>
              <a:rPr lang="en-US" sz="2000" b="1" dirty="0"/>
              <a:t>Adding physics:</a:t>
            </a:r>
          </a:p>
          <a:p>
            <a:endParaRPr lang="en-US" sz="1200" dirty="0"/>
          </a:p>
          <a:p>
            <a:r>
              <a:rPr lang="en-US" sz="2000" dirty="0"/>
              <a:t>	loss =   (prediction error on test data) + (regularization term) </a:t>
            </a:r>
            <a:r>
              <a:rPr lang="en-US" sz="2000" b="1" dirty="0">
                <a:solidFill>
                  <a:schemeClr val="tx2"/>
                </a:solidFill>
              </a:rPr>
              <a:t>+ (physics penalty)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chemeClr val="tx2"/>
                </a:solidFill>
              </a:rPr>
              <a:t>Physics penalty </a:t>
            </a:r>
            <a:r>
              <a:rPr lang="en-US" sz="2000" dirty="0"/>
              <a:t>= </a:t>
            </a:r>
          </a:p>
          <a:p>
            <a:pPr marL="400050" lvl="1" indent="0">
              <a:buNone/>
            </a:pPr>
            <a:r>
              <a:rPr lang="en-US" sz="2000" dirty="0"/>
              <a:t>term that measures how much the results for test data </a:t>
            </a:r>
            <a:r>
              <a:rPr lang="en-US" sz="2000" b="1" dirty="0"/>
              <a:t>violate a given physical constraint</a:t>
            </a:r>
            <a:r>
              <a:rPr lang="en-US" sz="2000" dirty="0"/>
              <a:t>.</a:t>
            </a:r>
          </a:p>
          <a:p>
            <a:pPr lvl="1"/>
            <a:endParaRPr lang="en-US" sz="1200" dirty="0"/>
          </a:p>
          <a:p>
            <a:pPr lvl="1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 Physics penalty guides algorithm toward solutions that obey physical constraint.</a:t>
            </a:r>
          </a:p>
          <a:p>
            <a:pPr lvl="1"/>
            <a:endParaRPr lang="en-US" sz="1000" dirty="0">
              <a:sym typeface="Wingdings" pitchFamily="2" charset="2"/>
            </a:endParaRPr>
          </a:p>
          <a:p>
            <a:pPr lvl="1">
              <a:buFont typeface="Wingdings" pitchFamily="2" charset="2"/>
              <a:buChar char="à"/>
            </a:pPr>
            <a:r>
              <a:rPr lang="en-US" sz="2000" dirty="0"/>
              <a:t> Physics term can greatly improve generalization and accuracy.</a:t>
            </a:r>
          </a:p>
        </p:txBody>
      </p:sp>
    </p:spTree>
    <p:extLst>
      <p:ext uri="{BB962C8B-B14F-4D97-AF65-F5344CB8AC3E}">
        <p14:creationId xmlns:p14="http://schemas.microsoft.com/office/powerpoint/2010/main" val="824478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3979" y="266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1ECC13-D386-CA44-AF7D-42D3A080CAAB}"/>
              </a:ext>
            </a:extLst>
          </p:cNvPr>
          <p:cNvSpPr txBox="1">
            <a:spLocks/>
          </p:cNvSpPr>
          <p:nvPr/>
        </p:nvSpPr>
        <p:spPr>
          <a:xfrm>
            <a:off x="2115207" y="990601"/>
            <a:ext cx="7961586" cy="513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6EE366-4129-EF46-815C-A30B3114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97" y="389636"/>
            <a:ext cx="8631620" cy="74371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3200" b="1" dirty="0"/>
              <a:t>PGML – Adding physical constraints - Example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D3657B-554C-C14A-874E-61703F179875}"/>
              </a:ext>
            </a:extLst>
          </p:cNvPr>
          <p:cNvSpPr/>
          <p:nvPr/>
        </p:nvSpPr>
        <p:spPr>
          <a:xfrm>
            <a:off x="588579" y="1371744"/>
            <a:ext cx="67266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150"/>
            <a:r>
              <a:rPr lang="en-US" sz="2000" b="1" dirty="0"/>
              <a:t>Sample Application:   Cloud parametrization</a:t>
            </a:r>
            <a:r>
              <a:rPr lang="en-US" sz="2000" dirty="0"/>
              <a:t> </a:t>
            </a:r>
          </a:p>
          <a:p>
            <a:pPr indent="-57150"/>
            <a:endParaRPr lang="en-US" sz="2000" dirty="0"/>
          </a:p>
          <a:p>
            <a:pPr marL="28575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Approach: </a:t>
            </a:r>
            <a:r>
              <a:rPr lang="en-US" sz="2000" dirty="0"/>
              <a:t>Using Artificial Neural Networks (ANNs) to emulate cloud processes.</a:t>
            </a:r>
          </a:p>
          <a:p>
            <a:pPr marL="28575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Problem:  </a:t>
            </a:r>
            <a:r>
              <a:rPr lang="en-US" sz="2000" dirty="0"/>
              <a:t>ANNs do not intrinsically conserve energy and mass, etc.  </a:t>
            </a:r>
          </a:p>
          <a:p>
            <a:r>
              <a:rPr lang="en-US" sz="2000" dirty="0"/>
              <a:t>	</a:t>
            </a:r>
            <a:r>
              <a:rPr lang="en-US" sz="2000" dirty="0">
                <a:sym typeface="Wingdings" pitchFamily="2" charset="2"/>
              </a:rPr>
              <a:t> emulation results do not conserve those either.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B89AE4-31A7-3C44-A987-A5FCDBF02C24}"/>
              </a:ext>
            </a:extLst>
          </p:cNvPr>
          <p:cNvSpPr txBox="1"/>
          <p:nvPr/>
        </p:nvSpPr>
        <p:spPr>
          <a:xfrm>
            <a:off x="7772400" y="1497715"/>
            <a:ext cx="4191000" cy="1894853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b="1" dirty="0"/>
              <a:t>Source</a:t>
            </a:r>
            <a:r>
              <a:rPr lang="en-US" dirty="0"/>
              <a:t>:  </a:t>
            </a:r>
            <a:r>
              <a:rPr lang="en-US" dirty="0" err="1"/>
              <a:t>Beucler</a:t>
            </a:r>
            <a:r>
              <a:rPr lang="en-US" dirty="0"/>
              <a:t>, Tom, Stephan Rasp, Michael Pritchard, and Pierre </a:t>
            </a:r>
            <a:r>
              <a:rPr lang="en-US" dirty="0" err="1"/>
              <a:t>Gentine</a:t>
            </a:r>
            <a:r>
              <a:rPr lang="en-US" dirty="0"/>
              <a:t>. "Achieving Conservation of Energy in Neural Network Emulators for Climate Modeling." ICML conference, arXiv:1906.06622 (2019).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7E6518-5B30-3743-81B7-37B23E33AD2E}"/>
              </a:ext>
            </a:extLst>
          </p:cNvPr>
          <p:cNvSpPr/>
          <p:nvPr/>
        </p:nvSpPr>
        <p:spPr>
          <a:xfrm>
            <a:off x="578068" y="4107140"/>
            <a:ext cx="1108053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Solution 1:  </a:t>
            </a:r>
            <a:r>
              <a:rPr lang="en-US" sz="2000" dirty="0">
                <a:solidFill>
                  <a:schemeClr val="tx2"/>
                </a:solidFill>
              </a:rPr>
              <a:t>Constraints can be defined in terms of a linear function of inputs, x, and outputs, y:    </a:t>
            </a:r>
          </a:p>
          <a:p>
            <a:pPr marL="400050" lvl="1"/>
            <a:r>
              <a:rPr lang="en-US" sz="4000" dirty="0"/>
              <a:t>	</a:t>
            </a:r>
            <a:r>
              <a:rPr lang="en-US" sz="4000" dirty="0">
                <a:solidFill>
                  <a:schemeClr val="tx2"/>
                </a:solidFill>
              </a:rPr>
              <a:t>[C] [ </a:t>
            </a:r>
            <a:r>
              <a:rPr lang="en-US" sz="4000" dirty="0" err="1">
                <a:solidFill>
                  <a:schemeClr val="tx2"/>
                </a:solidFill>
              </a:rPr>
              <a:t>x</a:t>
            </a:r>
            <a:r>
              <a:rPr lang="en-US" sz="4000" baseline="30000" dirty="0" err="1">
                <a:solidFill>
                  <a:schemeClr val="tx2"/>
                </a:solidFill>
              </a:rPr>
              <a:t>T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en-US" sz="4000" dirty="0" err="1">
                <a:solidFill>
                  <a:schemeClr val="tx2"/>
                </a:solidFill>
              </a:rPr>
              <a:t>y</a:t>
            </a:r>
            <a:r>
              <a:rPr lang="en-US" sz="4000" baseline="30000" dirty="0" err="1">
                <a:solidFill>
                  <a:schemeClr val="tx2"/>
                </a:solidFill>
              </a:rPr>
              <a:t>T</a:t>
            </a:r>
            <a:r>
              <a:rPr lang="en-US" sz="4000" dirty="0">
                <a:solidFill>
                  <a:schemeClr val="tx2"/>
                </a:solidFill>
              </a:rPr>
              <a:t>]</a:t>
            </a:r>
            <a:r>
              <a:rPr lang="en-US" sz="4000" baseline="30000" dirty="0">
                <a:solidFill>
                  <a:schemeClr val="tx2"/>
                </a:solidFill>
              </a:rPr>
              <a:t>T</a:t>
            </a:r>
            <a:r>
              <a:rPr lang="en-US" sz="4000" dirty="0">
                <a:solidFill>
                  <a:schemeClr val="tx2"/>
                </a:solidFill>
              </a:rPr>
              <a:t> = </a:t>
            </a:r>
            <a:r>
              <a:rPr lang="en-US" sz="6000" dirty="0">
                <a:solidFill>
                  <a:schemeClr val="tx2"/>
                </a:solidFill>
              </a:rPr>
              <a:t>0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endParaRPr lang="en-US" sz="2000" dirty="0">
              <a:solidFill>
                <a:schemeClr val="tx2"/>
              </a:solidFill>
            </a:endParaRPr>
          </a:p>
          <a:p>
            <a:pPr indent="-57150"/>
            <a:endParaRPr lang="en-US" sz="2000" dirty="0"/>
          </a:p>
          <a:p>
            <a:pPr lvl="1" indent="-57150"/>
            <a:r>
              <a:rPr lang="en-US" sz="2000" b="1" dirty="0">
                <a:solidFill>
                  <a:schemeClr val="tx2"/>
                </a:solidFill>
              </a:rPr>
              <a:t>Cost function with physics: </a:t>
            </a:r>
          </a:p>
          <a:p>
            <a:pPr lvl="2" indent="-57150"/>
            <a:r>
              <a:rPr lang="en-US" sz="2000" dirty="0"/>
              <a:t>loss =   (prediction error on test data) + (regularization term)  </a:t>
            </a:r>
            <a:r>
              <a:rPr lang="en-US" sz="2000" b="1" dirty="0">
                <a:solidFill>
                  <a:schemeClr val="tx2"/>
                </a:solidFill>
              </a:rPr>
              <a:t>+ </a:t>
            </a:r>
            <a:r>
              <a:rPr lang="en-US" sz="3200" b="1" dirty="0">
                <a:solidFill>
                  <a:schemeClr val="tx2"/>
                </a:solidFill>
              </a:rPr>
              <a:t>|| [C] [ </a:t>
            </a:r>
            <a:r>
              <a:rPr lang="en-US" sz="3200" b="1" dirty="0" err="1">
                <a:solidFill>
                  <a:schemeClr val="tx2"/>
                </a:solidFill>
              </a:rPr>
              <a:t>x</a:t>
            </a:r>
            <a:r>
              <a:rPr lang="en-US" sz="3200" b="1" baseline="30000" dirty="0" err="1">
                <a:solidFill>
                  <a:schemeClr val="tx2"/>
                </a:solidFill>
              </a:rPr>
              <a:t>T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y</a:t>
            </a:r>
            <a:r>
              <a:rPr lang="en-US" sz="3200" b="1" baseline="30000" dirty="0" err="1">
                <a:solidFill>
                  <a:schemeClr val="tx2"/>
                </a:solidFill>
              </a:rPr>
              <a:t>T</a:t>
            </a:r>
            <a:r>
              <a:rPr lang="en-US" sz="3200" b="1" dirty="0">
                <a:solidFill>
                  <a:schemeClr val="tx2"/>
                </a:solidFill>
              </a:rPr>
              <a:t>]</a:t>
            </a:r>
            <a:r>
              <a:rPr lang="en-US" sz="3200" b="1" baseline="30000" dirty="0">
                <a:solidFill>
                  <a:schemeClr val="tx2"/>
                </a:solidFill>
              </a:rPr>
              <a:t>T</a:t>
            </a:r>
            <a:r>
              <a:rPr lang="en-US" sz="3200" b="1" dirty="0">
                <a:solidFill>
                  <a:schemeClr val="tx2"/>
                </a:solidFill>
              </a:rPr>
              <a:t> ||</a:t>
            </a:r>
          </a:p>
          <a:p>
            <a:endParaRPr lang="en-US" sz="12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B9BD3-6133-3747-9D63-9877DB8C7F7C}"/>
              </a:ext>
            </a:extLst>
          </p:cNvPr>
          <p:cNvCxnSpPr>
            <a:cxnSpLocks/>
          </p:cNvCxnSpPr>
          <p:nvPr/>
        </p:nvCxnSpPr>
        <p:spPr>
          <a:xfrm>
            <a:off x="5334000" y="5105400"/>
            <a:ext cx="2895600" cy="761999"/>
          </a:xfrm>
          <a:prstGeom prst="line">
            <a:avLst/>
          </a:prstGeom>
          <a:ln w="254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FCBCC82-3CF0-9E43-971D-6896910A2B64}"/>
              </a:ext>
            </a:extLst>
          </p:cNvPr>
          <p:cNvSpPr txBox="1"/>
          <p:nvPr/>
        </p:nvSpPr>
        <p:spPr>
          <a:xfrm rot="928979">
            <a:off x="5221849" y="5081484"/>
            <a:ext cx="368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Enforce constraints in loss function</a:t>
            </a:r>
          </a:p>
        </p:txBody>
      </p:sp>
    </p:spTree>
    <p:extLst>
      <p:ext uri="{BB962C8B-B14F-4D97-AF65-F5344CB8AC3E}">
        <p14:creationId xmlns:p14="http://schemas.microsoft.com/office/powerpoint/2010/main" val="1859601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3979" y="266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1ECC13-D386-CA44-AF7D-42D3A080CAAB}"/>
              </a:ext>
            </a:extLst>
          </p:cNvPr>
          <p:cNvSpPr txBox="1">
            <a:spLocks/>
          </p:cNvSpPr>
          <p:nvPr/>
        </p:nvSpPr>
        <p:spPr>
          <a:xfrm>
            <a:off x="2115207" y="990601"/>
            <a:ext cx="7961586" cy="513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6EE366-4129-EF46-815C-A30B3114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8" y="398023"/>
            <a:ext cx="8631620" cy="74371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3200" b="1" dirty="0"/>
              <a:t>PGML – Customize architecture – Ex.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D3657B-554C-C14A-874E-61703F179875}"/>
              </a:ext>
            </a:extLst>
          </p:cNvPr>
          <p:cNvSpPr/>
          <p:nvPr/>
        </p:nvSpPr>
        <p:spPr>
          <a:xfrm>
            <a:off x="588578" y="1371745"/>
            <a:ext cx="60408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150"/>
            <a:r>
              <a:rPr lang="en-US" sz="2000" b="1" dirty="0"/>
              <a:t>Sample Application:   Cloud parametrization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28575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Solution 2:  </a:t>
            </a:r>
            <a:r>
              <a:rPr lang="en-US" sz="2000" dirty="0">
                <a:solidFill>
                  <a:schemeClr val="tx2"/>
                </a:solidFill>
              </a:rPr>
              <a:t>Same constraints can be enforced through architecture of ANN.</a:t>
            </a:r>
          </a:p>
          <a:p>
            <a:pPr marL="28575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     </a:t>
            </a:r>
            <a:r>
              <a:rPr lang="en-US" sz="4000" dirty="0">
                <a:solidFill>
                  <a:schemeClr val="tx2"/>
                </a:solidFill>
              </a:rPr>
              <a:t>[C] [ </a:t>
            </a:r>
            <a:r>
              <a:rPr lang="en-US" sz="4000" dirty="0" err="1">
                <a:solidFill>
                  <a:schemeClr val="tx2"/>
                </a:solidFill>
              </a:rPr>
              <a:t>x</a:t>
            </a:r>
            <a:r>
              <a:rPr lang="en-US" sz="4000" baseline="30000" dirty="0" err="1">
                <a:solidFill>
                  <a:schemeClr val="tx2"/>
                </a:solidFill>
              </a:rPr>
              <a:t>T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en-US" sz="4000" dirty="0" err="1">
                <a:solidFill>
                  <a:schemeClr val="tx2"/>
                </a:solidFill>
              </a:rPr>
              <a:t>y</a:t>
            </a:r>
            <a:r>
              <a:rPr lang="en-US" sz="4000" baseline="30000" dirty="0" err="1">
                <a:solidFill>
                  <a:schemeClr val="tx2"/>
                </a:solidFill>
              </a:rPr>
              <a:t>T</a:t>
            </a:r>
            <a:r>
              <a:rPr lang="en-US" sz="4000" dirty="0">
                <a:solidFill>
                  <a:schemeClr val="tx2"/>
                </a:solidFill>
              </a:rPr>
              <a:t>]</a:t>
            </a:r>
            <a:r>
              <a:rPr lang="en-US" sz="4000" baseline="30000" dirty="0">
                <a:solidFill>
                  <a:schemeClr val="tx2"/>
                </a:solidFill>
              </a:rPr>
              <a:t>T</a:t>
            </a:r>
            <a:r>
              <a:rPr lang="en-US" sz="4000" dirty="0">
                <a:solidFill>
                  <a:schemeClr val="tx2"/>
                </a:solidFill>
              </a:rPr>
              <a:t> = </a:t>
            </a:r>
            <a:r>
              <a:rPr lang="en-US" sz="6000" dirty="0">
                <a:solidFill>
                  <a:schemeClr val="tx2"/>
                </a:solidFill>
              </a:rPr>
              <a:t>0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</a:p>
          <a:p>
            <a:pPr marL="28575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400050" lvl="1"/>
            <a:r>
              <a:rPr lang="en-US" sz="4000" dirty="0"/>
              <a:t>	</a:t>
            </a:r>
            <a:endParaRPr lang="en-US" sz="2000" dirty="0">
              <a:solidFill>
                <a:schemeClr val="tx2"/>
              </a:solidFill>
            </a:endParaRPr>
          </a:p>
          <a:p>
            <a:pPr lvl="1" indent="-57150"/>
            <a:endParaRPr lang="en-US" sz="2000" dirty="0"/>
          </a:p>
          <a:p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B89AE4-31A7-3C44-A987-A5FCDBF02C24}"/>
              </a:ext>
            </a:extLst>
          </p:cNvPr>
          <p:cNvSpPr txBox="1"/>
          <p:nvPr/>
        </p:nvSpPr>
        <p:spPr>
          <a:xfrm>
            <a:off x="7463871" y="735724"/>
            <a:ext cx="4303986" cy="1695635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b="1" dirty="0"/>
              <a:t>Source</a:t>
            </a:r>
            <a:r>
              <a:rPr lang="en-US" dirty="0"/>
              <a:t>:  </a:t>
            </a:r>
            <a:r>
              <a:rPr lang="en-US" dirty="0" err="1"/>
              <a:t>Beucler</a:t>
            </a:r>
            <a:r>
              <a:rPr lang="en-US" dirty="0"/>
              <a:t>, Tom, Stephan Rasp, Michael Pritchard, and Pierre </a:t>
            </a:r>
            <a:r>
              <a:rPr lang="en-US" dirty="0" err="1"/>
              <a:t>Gentine</a:t>
            </a:r>
            <a:r>
              <a:rPr lang="en-US" dirty="0"/>
              <a:t>. "Achieving Conservation of Energy in Neural Network Emulators for Climate Modeling." ICML conference, arXiv:1906.06622 (2019).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4AF4ED-5BFB-5741-A9ED-9DAF9E13B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303" y="2830925"/>
            <a:ext cx="4648720" cy="373720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E55A15-1332-F444-86E8-1E585A9F33E5}"/>
              </a:ext>
            </a:extLst>
          </p:cNvPr>
          <p:cNvCxnSpPr>
            <a:cxnSpLocks/>
          </p:cNvCxnSpPr>
          <p:nvPr/>
        </p:nvCxnSpPr>
        <p:spPr>
          <a:xfrm>
            <a:off x="4648200" y="3581400"/>
            <a:ext cx="2362200" cy="743121"/>
          </a:xfrm>
          <a:prstGeom prst="line">
            <a:avLst/>
          </a:prstGeom>
          <a:ln w="254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C54697C-44B2-1A41-9F51-AC3FFA25412C}"/>
              </a:ext>
            </a:extLst>
          </p:cNvPr>
          <p:cNvSpPr txBox="1"/>
          <p:nvPr/>
        </p:nvSpPr>
        <p:spPr>
          <a:xfrm rot="1043745">
            <a:off x="4387953" y="3477913"/>
            <a:ext cx="3221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Enforce constraints in architecture</a:t>
            </a:r>
          </a:p>
        </p:txBody>
      </p:sp>
    </p:spTree>
    <p:extLst>
      <p:ext uri="{BB962C8B-B14F-4D97-AF65-F5344CB8AC3E}">
        <p14:creationId xmlns:p14="http://schemas.microsoft.com/office/powerpoint/2010/main" val="3336208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3979" y="266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1ECC13-D386-CA44-AF7D-42D3A080CAAB}"/>
              </a:ext>
            </a:extLst>
          </p:cNvPr>
          <p:cNvSpPr txBox="1">
            <a:spLocks/>
          </p:cNvSpPr>
          <p:nvPr/>
        </p:nvSpPr>
        <p:spPr>
          <a:xfrm>
            <a:off x="2115207" y="990601"/>
            <a:ext cx="7961586" cy="513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6EE366-4129-EF46-815C-A30B3114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755" y="363868"/>
            <a:ext cx="8631620" cy="74371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3200" b="1" dirty="0"/>
              <a:t>PGML – Customize architecture – Ex.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D3657B-554C-C14A-874E-61703F179875}"/>
              </a:ext>
            </a:extLst>
          </p:cNvPr>
          <p:cNvSpPr/>
          <p:nvPr/>
        </p:nvSpPr>
        <p:spPr>
          <a:xfrm>
            <a:off x="838199" y="1371744"/>
            <a:ext cx="7086601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/>
              <a:t>Second example:  Complex network</a:t>
            </a:r>
            <a:endParaRPr lang="en-US" sz="22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Principle</a:t>
            </a:r>
            <a:r>
              <a:rPr lang="en-US" sz="2200" dirty="0"/>
              <a:t>:  Decouple interaction of features in architecture based on which context is needed to extract information from them.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Different types of variables get “different treatment”.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Special features extracted </a:t>
            </a:r>
            <a:r>
              <a:rPr lang="en-US" sz="2200" i="1" dirty="0"/>
              <a:t>separately</a:t>
            </a:r>
            <a:r>
              <a:rPr lang="en-US" sz="2200" dirty="0"/>
              <a:t> from each type.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Resulting features merged later.  Simpler model.</a:t>
            </a:r>
          </a:p>
          <a:p>
            <a:pPr>
              <a:spcBef>
                <a:spcPts val="600"/>
              </a:spcBef>
            </a:pP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393B6-F41A-6D43-91AF-BF4547D33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104" y="206412"/>
            <a:ext cx="3395296" cy="65609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57AA5D-82E1-6E4A-AEF5-937318449967}"/>
              </a:ext>
            </a:extLst>
          </p:cNvPr>
          <p:cNvSpPr txBox="1"/>
          <p:nvPr/>
        </p:nvSpPr>
        <p:spPr>
          <a:xfrm>
            <a:off x="1012871" y="4652344"/>
            <a:ext cx="7555233" cy="1469932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2000" b="1" dirty="0"/>
              <a:t>Source</a:t>
            </a:r>
            <a:r>
              <a:rPr lang="en-US" sz="2000" dirty="0"/>
              <a:t>:  </a:t>
            </a:r>
            <a:r>
              <a:rPr lang="en-US" sz="2000" dirty="0" err="1"/>
              <a:t>Jebb</a:t>
            </a:r>
            <a:r>
              <a:rPr lang="en-US" sz="2000" dirty="0"/>
              <a:t> Stewart, Christina </a:t>
            </a:r>
            <a:r>
              <a:rPr lang="en-US" sz="2000" dirty="0" err="1"/>
              <a:t>Kumler</a:t>
            </a:r>
            <a:r>
              <a:rPr lang="en-US" sz="2000" dirty="0"/>
              <a:t>, </a:t>
            </a:r>
            <a:r>
              <a:rPr lang="en-US" sz="2000" dirty="0" err="1"/>
              <a:t>Isidora</a:t>
            </a:r>
            <a:r>
              <a:rPr lang="en-US" sz="2000" dirty="0"/>
              <a:t> </a:t>
            </a:r>
            <a:r>
              <a:rPr lang="en-US" sz="2000" dirty="0" err="1"/>
              <a:t>Jankov</a:t>
            </a:r>
            <a:r>
              <a:rPr lang="en-US" sz="2000" dirty="0"/>
              <a:t>, Lidia </a:t>
            </a:r>
            <a:r>
              <a:rPr lang="en-US" sz="2000" dirty="0" err="1"/>
              <a:t>Trailovic</a:t>
            </a:r>
            <a:r>
              <a:rPr lang="en-US" sz="2000" dirty="0"/>
              <a:t>, </a:t>
            </a:r>
            <a:r>
              <a:rPr lang="en-US" sz="2000" dirty="0" err="1"/>
              <a:t>Stevan</a:t>
            </a:r>
            <a:r>
              <a:rPr lang="en-US" sz="2000" dirty="0"/>
              <a:t> </a:t>
            </a:r>
            <a:r>
              <a:rPr lang="en-US" sz="2000" dirty="0" err="1"/>
              <a:t>Maksimovic</a:t>
            </a:r>
            <a:r>
              <a:rPr lang="en-US" sz="2000" dirty="0"/>
              <a:t>, Mark </a:t>
            </a:r>
            <a:r>
              <a:rPr lang="en-US" sz="2000" dirty="0" err="1"/>
              <a:t>Govett</a:t>
            </a:r>
            <a:r>
              <a:rPr lang="en-US" sz="2000" dirty="0"/>
              <a:t>, </a:t>
            </a:r>
            <a:r>
              <a:rPr lang="en-US" sz="2000" i="1" dirty="0"/>
              <a:t>Improving Processing and Extracting Value from Satellite Observations through Deep Learning, </a:t>
            </a:r>
            <a:r>
              <a:rPr lang="en-US" sz="2000" dirty="0"/>
              <a:t>NOAA Workshop on AI, College Park, MD, 4-24-2019.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72538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3979" y="266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1ECC13-D386-CA44-AF7D-42D3A080CAAB}"/>
              </a:ext>
            </a:extLst>
          </p:cNvPr>
          <p:cNvSpPr txBox="1">
            <a:spLocks/>
          </p:cNvSpPr>
          <p:nvPr/>
        </p:nvSpPr>
        <p:spPr>
          <a:xfrm>
            <a:off x="2115207" y="990601"/>
            <a:ext cx="7961586" cy="513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EDC83E-DE1B-A343-9251-9824832EEAE1}"/>
              </a:ext>
            </a:extLst>
          </p:cNvPr>
          <p:cNvSpPr txBox="1">
            <a:spLocks/>
          </p:cNvSpPr>
          <p:nvPr/>
        </p:nvSpPr>
        <p:spPr>
          <a:xfrm>
            <a:off x="519605" y="1848934"/>
            <a:ext cx="10744200" cy="4045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1"/>
            <a:r>
              <a:rPr lang="en-US" sz="2800" b="1" dirty="0"/>
              <a:t>Key idea:</a:t>
            </a:r>
          </a:p>
          <a:p>
            <a:pPr lvl="1"/>
            <a:endParaRPr lang="en-US" sz="2800" b="1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Many new tools exist for interpretation/visualization of ML approaches. 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New field: explainable AI.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800" dirty="0">
              <a:sym typeface="Wingdings" pitchFamily="2" charset="2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itchFamily="2" charset="2"/>
              </a:rPr>
              <a:t>Use these tools as much as possible to increase transparency of ML methods.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800" dirty="0">
              <a:sym typeface="Wingdings" pitchFamily="2" charset="2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itchFamily="2" charset="2"/>
              </a:rPr>
              <a:t>Shine a light inside the black box.</a:t>
            </a: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6EE366-4129-EF46-815C-A30B3114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51367"/>
            <a:ext cx="9040210" cy="74371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Strategy 2: Utilize Newest Interpretation tools for ML</a:t>
            </a:r>
          </a:p>
        </p:txBody>
      </p:sp>
    </p:spTree>
    <p:extLst>
      <p:ext uri="{BB962C8B-B14F-4D97-AF65-F5344CB8AC3E}">
        <p14:creationId xmlns:p14="http://schemas.microsoft.com/office/powerpoint/2010/main" val="2489172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3979" y="266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1ECC13-D386-CA44-AF7D-42D3A080CAAB}"/>
              </a:ext>
            </a:extLst>
          </p:cNvPr>
          <p:cNvSpPr txBox="1">
            <a:spLocks/>
          </p:cNvSpPr>
          <p:nvPr/>
        </p:nvSpPr>
        <p:spPr>
          <a:xfrm>
            <a:off x="2115207" y="990601"/>
            <a:ext cx="7961586" cy="513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EDC83E-DE1B-A343-9251-9824832EEAE1}"/>
              </a:ext>
            </a:extLst>
          </p:cNvPr>
          <p:cNvSpPr txBox="1">
            <a:spLocks/>
          </p:cNvSpPr>
          <p:nvPr/>
        </p:nvSpPr>
        <p:spPr>
          <a:xfrm>
            <a:off x="384733" y="1190510"/>
            <a:ext cx="10744200" cy="520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ML tools are often described as a “black box” – with no way to look inside.</a:t>
            </a:r>
          </a:p>
          <a:p>
            <a:r>
              <a:rPr lang="en-US" sz="2000" dirty="0"/>
              <a:t>But more and more </a:t>
            </a:r>
            <a:r>
              <a:rPr lang="en-US" sz="2000" b="1" dirty="0"/>
              <a:t>tools are becoming available to get a glimpse inside</a:t>
            </a:r>
            <a:r>
              <a:rPr lang="en-US" sz="2000" dirty="0"/>
              <a:t>.</a:t>
            </a:r>
            <a:endParaRPr lang="en-US" dirty="0"/>
          </a:p>
          <a:p>
            <a:r>
              <a:rPr lang="en-US" b="1" dirty="0"/>
              <a:t>Sample method: Visualization to explain classification of a </a:t>
            </a:r>
            <a:r>
              <a:rPr lang="en-US" b="1" i="1" dirty="0"/>
              <a:t>specific image</a:t>
            </a:r>
          </a:p>
          <a:p>
            <a:endParaRPr lang="en-US" b="1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i="1" dirty="0"/>
          </a:p>
          <a:p>
            <a:endParaRPr lang="en-US" b="1" i="1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6EE366-4129-EF46-815C-A30B3114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973" y="446798"/>
            <a:ext cx="7140453" cy="74371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Example - Visualization of ANNs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2B503-A50C-C843-9DE3-0734A93EFE2E}"/>
              </a:ext>
            </a:extLst>
          </p:cNvPr>
          <p:cNvSpPr txBox="1"/>
          <p:nvPr/>
        </p:nvSpPr>
        <p:spPr>
          <a:xfrm>
            <a:off x="8449654" y="283411"/>
            <a:ext cx="3540703" cy="743712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2000" b="1" dirty="0"/>
              <a:t>Source</a:t>
            </a:r>
            <a:r>
              <a:rPr lang="en-US" sz="2000" dirty="0"/>
              <a:t>: </a:t>
            </a:r>
          </a:p>
          <a:p>
            <a:r>
              <a:rPr lang="en-US" sz="2000" dirty="0"/>
              <a:t>    </a:t>
            </a:r>
            <a:r>
              <a:rPr lang="en-US" sz="2000" dirty="0" err="1"/>
              <a:t>www.heatmapping.org</a:t>
            </a:r>
            <a:endParaRPr lang="en-US" sz="2000" dirty="0"/>
          </a:p>
          <a:p>
            <a:endParaRPr lang="en-US" sz="2200" dirty="0"/>
          </a:p>
        </p:txBody>
      </p:sp>
      <p:pic>
        <p:nvPicPr>
          <p:cNvPr id="1026" name="Picture 2" descr="http://www.heatmapping.org/deeptaylor/images/mlblackbox.png">
            <a:extLst>
              <a:ext uri="{FF2B5EF4-FFF2-40B4-BE49-F238E27FC236}">
                <a16:creationId xmlns:a16="http://schemas.microsoft.com/office/drawing/2014/main" id="{D4EFC839-0B5E-014D-8EB0-1CD27F3EE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498" y="2638375"/>
            <a:ext cx="553720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EDCE3F-9BE1-5E45-8A10-03CC16D5D04C}"/>
              </a:ext>
            </a:extLst>
          </p:cNvPr>
          <p:cNvSpPr txBox="1"/>
          <p:nvPr/>
        </p:nvSpPr>
        <p:spPr>
          <a:xfrm>
            <a:off x="384732" y="2915744"/>
            <a:ext cx="4852175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Question 1:   </a:t>
            </a:r>
            <a:r>
              <a:rPr lang="en-US" b="1" dirty="0"/>
              <a:t>Is this a shark?</a:t>
            </a:r>
          </a:p>
          <a:p>
            <a:endParaRPr lang="en-US" dirty="0"/>
          </a:p>
          <a:p>
            <a:r>
              <a:rPr lang="en-US" dirty="0"/>
              <a:t>Answer:  	      </a:t>
            </a:r>
            <a:r>
              <a:rPr lang="en-US" b="1" dirty="0"/>
              <a:t>Yes!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6975EC-5466-1F46-8AF8-0CB24A9EED13}"/>
              </a:ext>
            </a:extLst>
          </p:cNvPr>
          <p:cNvCxnSpPr>
            <a:cxnSpLocks/>
          </p:cNvCxnSpPr>
          <p:nvPr/>
        </p:nvCxnSpPr>
        <p:spPr>
          <a:xfrm flipV="1">
            <a:off x="152400" y="4175227"/>
            <a:ext cx="120396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8B99D7-4980-EE46-A344-51DE717C2533}"/>
              </a:ext>
            </a:extLst>
          </p:cNvPr>
          <p:cNvCxnSpPr>
            <a:cxnSpLocks/>
          </p:cNvCxnSpPr>
          <p:nvPr/>
        </p:nvCxnSpPr>
        <p:spPr>
          <a:xfrm flipV="1">
            <a:off x="13156" y="2599738"/>
            <a:ext cx="120396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16A2BFF-6C10-5E40-A5A5-F35C1269830B}"/>
              </a:ext>
            </a:extLst>
          </p:cNvPr>
          <p:cNvSpPr txBox="1"/>
          <p:nvPr/>
        </p:nvSpPr>
        <p:spPr>
          <a:xfrm>
            <a:off x="384733" y="4371401"/>
            <a:ext cx="5711267" cy="89255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Question 2:  </a:t>
            </a:r>
          </a:p>
          <a:p>
            <a:pPr marL="400050" lvl="1" indent="0">
              <a:buNone/>
            </a:pPr>
            <a:r>
              <a:rPr lang="en-US" b="1" dirty="0">
                <a:solidFill>
                  <a:srgbClr val="FF0000"/>
                </a:solidFill>
              </a:rPr>
              <a:t>But WHY does the method think this is a shark?</a:t>
            </a:r>
          </a:p>
          <a:p>
            <a:pPr marL="400050" lvl="1" indent="0">
              <a:buNone/>
            </a:pPr>
            <a:endParaRPr lang="en-US" sz="800" i="1" dirty="0"/>
          </a:p>
          <a:p>
            <a:pPr marL="400050" lvl="1" indent="0">
              <a:buNone/>
            </a:pP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3664848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3979" y="266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1ECC13-D386-CA44-AF7D-42D3A080CAAB}"/>
              </a:ext>
            </a:extLst>
          </p:cNvPr>
          <p:cNvSpPr txBox="1">
            <a:spLocks/>
          </p:cNvSpPr>
          <p:nvPr/>
        </p:nvSpPr>
        <p:spPr>
          <a:xfrm>
            <a:off x="2115207" y="990601"/>
            <a:ext cx="7961586" cy="513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EDC83E-DE1B-A343-9251-9824832EEAE1}"/>
              </a:ext>
            </a:extLst>
          </p:cNvPr>
          <p:cNvSpPr txBox="1">
            <a:spLocks/>
          </p:cNvSpPr>
          <p:nvPr/>
        </p:nvSpPr>
        <p:spPr>
          <a:xfrm>
            <a:off x="384733" y="1190510"/>
            <a:ext cx="10744200" cy="520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ML tools are often described as a “black box” – with no way to look inside.</a:t>
            </a:r>
          </a:p>
          <a:p>
            <a:r>
              <a:rPr lang="en-US" sz="2000" dirty="0"/>
              <a:t>But more and more </a:t>
            </a:r>
            <a:r>
              <a:rPr lang="en-US" sz="2000" b="1" dirty="0"/>
              <a:t>tools are becoming available to get a glimpse inside</a:t>
            </a:r>
            <a:r>
              <a:rPr lang="en-US" sz="2000" dirty="0"/>
              <a:t>.</a:t>
            </a:r>
            <a:endParaRPr lang="en-US" dirty="0"/>
          </a:p>
          <a:p>
            <a:r>
              <a:rPr lang="en-US" b="1" dirty="0"/>
              <a:t>Sample method: Visualization to explain classification of a </a:t>
            </a:r>
            <a:r>
              <a:rPr lang="en-US" b="1" i="1" dirty="0"/>
              <a:t>specific image</a:t>
            </a:r>
          </a:p>
          <a:p>
            <a:endParaRPr lang="en-US" b="1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i="1" dirty="0"/>
          </a:p>
          <a:p>
            <a:endParaRPr lang="en-US" b="1" i="1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6EE366-4129-EF46-815C-A30B3114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973" y="446798"/>
            <a:ext cx="7140453" cy="74371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Example - Visualization of ANNs</a:t>
            </a:r>
          </a:p>
        </p:txBody>
      </p:sp>
      <p:pic>
        <p:nvPicPr>
          <p:cNvPr id="8" name="Picture 2" descr="http://www.heatmapping.org/deeptaylor/images/mlwhitebox.png">
            <a:extLst>
              <a:ext uri="{FF2B5EF4-FFF2-40B4-BE49-F238E27FC236}">
                <a16:creationId xmlns:a16="http://schemas.microsoft.com/office/drawing/2014/main" id="{B24EFE5B-E455-9A4F-9942-23D7EC803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779" y="4133004"/>
            <a:ext cx="5028130" cy="272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92CB3C-CEB7-DE42-B31C-1109D72D0C75}"/>
              </a:ext>
            </a:extLst>
          </p:cNvPr>
          <p:cNvSpPr txBox="1"/>
          <p:nvPr/>
        </p:nvSpPr>
        <p:spPr>
          <a:xfrm>
            <a:off x="384733" y="4371401"/>
            <a:ext cx="4852175" cy="227754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Question 2:  </a:t>
            </a:r>
          </a:p>
          <a:p>
            <a:pPr marL="400050" lvl="1" indent="0">
              <a:buNone/>
            </a:pPr>
            <a:r>
              <a:rPr lang="en-US" b="1" dirty="0">
                <a:solidFill>
                  <a:srgbClr val="FF0000"/>
                </a:solidFill>
              </a:rPr>
              <a:t>Why</a:t>
            </a:r>
            <a:r>
              <a:rPr lang="en-US" dirty="0">
                <a:solidFill>
                  <a:srgbClr val="FF0000"/>
                </a:solidFill>
              </a:rPr>
              <a:t> does the method think this is a shark?</a:t>
            </a:r>
          </a:p>
          <a:p>
            <a:pPr indent="-57150"/>
            <a:endParaRPr lang="en-US" sz="800" i="1" dirty="0"/>
          </a:p>
          <a:p>
            <a:pPr indent="-57150"/>
            <a:r>
              <a:rPr lang="en-US" dirty="0"/>
              <a:t>More specific: </a:t>
            </a:r>
          </a:p>
          <a:p>
            <a:pPr marL="400050" lvl="1" indent="0">
              <a:buNone/>
            </a:pPr>
            <a:r>
              <a:rPr lang="en-US" b="1" dirty="0"/>
              <a:t>Which pixels of the input image are most important</a:t>
            </a:r>
            <a:r>
              <a:rPr lang="en-US" dirty="0"/>
              <a:t> to decide that this is a shark?</a:t>
            </a:r>
          </a:p>
          <a:p>
            <a:pPr marL="400050" lvl="1" indent="0">
              <a:buNone/>
            </a:pPr>
            <a:endParaRPr lang="en-US" sz="800" i="1" dirty="0"/>
          </a:p>
          <a:p>
            <a:pPr indent="-57150"/>
            <a:r>
              <a:rPr lang="en-US" dirty="0"/>
              <a:t>Answer:  </a:t>
            </a:r>
            <a:r>
              <a:rPr lang="en-US" i="1" dirty="0">
                <a:solidFill>
                  <a:srgbClr val="FF0000"/>
                </a:solidFill>
              </a:rPr>
              <a:t>Heatmap</a:t>
            </a:r>
            <a:r>
              <a:rPr lang="en-US" i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2B503-A50C-C843-9DE3-0734A93EFE2E}"/>
              </a:ext>
            </a:extLst>
          </p:cNvPr>
          <p:cNvSpPr txBox="1"/>
          <p:nvPr/>
        </p:nvSpPr>
        <p:spPr>
          <a:xfrm>
            <a:off x="8449654" y="283411"/>
            <a:ext cx="3540703" cy="743712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2000" b="1" dirty="0"/>
              <a:t>Source</a:t>
            </a:r>
            <a:r>
              <a:rPr lang="en-US" sz="2000" dirty="0"/>
              <a:t>: </a:t>
            </a:r>
          </a:p>
          <a:p>
            <a:r>
              <a:rPr lang="en-US" sz="2000" dirty="0"/>
              <a:t>    </a:t>
            </a:r>
            <a:r>
              <a:rPr lang="en-US" sz="2000" dirty="0" err="1"/>
              <a:t>www.heatmapping.org</a:t>
            </a:r>
            <a:endParaRPr lang="en-US" sz="2000" dirty="0"/>
          </a:p>
          <a:p>
            <a:endParaRPr lang="en-US" sz="2200" dirty="0"/>
          </a:p>
        </p:txBody>
      </p:sp>
      <p:pic>
        <p:nvPicPr>
          <p:cNvPr id="1026" name="Picture 2" descr="http://www.heatmapping.org/deeptaylor/images/mlblackbox.png">
            <a:extLst>
              <a:ext uri="{FF2B5EF4-FFF2-40B4-BE49-F238E27FC236}">
                <a16:creationId xmlns:a16="http://schemas.microsoft.com/office/drawing/2014/main" id="{D4EFC839-0B5E-014D-8EB0-1CD27F3EE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498" y="2638375"/>
            <a:ext cx="553720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EDCE3F-9BE1-5E45-8A10-03CC16D5D04C}"/>
              </a:ext>
            </a:extLst>
          </p:cNvPr>
          <p:cNvSpPr txBox="1"/>
          <p:nvPr/>
        </p:nvSpPr>
        <p:spPr>
          <a:xfrm>
            <a:off x="384732" y="2915744"/>
            <a:ext cx="4852175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Question 1:   </a:t>
            </a:r>
            <a:r>
              <a:rPr lang="en-US" b="1" dirty="0"/>
              <a:t>Is this a shark?</a:t>
            </a:r>
          </a:p>
          <a:p>
            <a:endParaRPr lang="en-US" dirty="0"/>
          </a:p>
          <a:p>
            <a:r>
              <a:rPr lang="en-US" dirty="0"/>
              <a:t>Answer:  	      </a:t>
            </a:r>
            <a:r>
              <a:rPr lang="en-US" b="1" dirty="0"/>
              <a:t>Yes!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6975EC-5466-1F46-8AF8-0CB24A9EED13}"/>
              </a:ext>
            </a:extLst>
          </p:cNvPr>
          <p:cNvCxnSpPr>
            <a:cxnSpLocks/>
          </p:cNvCxnSpPr>
          <p:nvPr/>
        </p:nvCxnSpPr>
        <p:spPr>
          <a:xfrm flipV="1">
            <a:off x="152400" y="4175227"/>
            <a:ext cx="120396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8B99D7-4980-EE46-A344-51DE717C2533}"/>
              </a:ext>
            </a:extLst>
          </p:cNvPr>
          <p:cNvCxnSpPr>
            <a:cxnSpLocks/>
          </p:cNvCxnSpPr>
          <p:nvPr/>
        </p:nvCxnSpPr>
        <p:spPr>
          <a:xfrm flipV="1">
            <a:off x="13156" y="2599738"/>
            <a:ext cx="120396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EAD459-317F-2849-BE15-3FA0B1949689}"/>
              </a:ext>
            </a:extLst>
          </p:cNvPr>
          <p:cNvCxnSpPr>
            <a:cxnSpLocks/>
          </p:cNvCxnSpPr>
          <p:nvPr/>
        </p:nvCxnSpPr>
        <p:spPr>
          <a:xfrm flipV="1">
            <a:off x="2514600" y="6306633"/>
            <a:ext cx="4267200" cy="170368"/>
          </a:xfrm>
          <a:prstGeom prst="line">
            <a:avLst/>
          </a:prstGeom>
          <a:ln w="254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92F478E-36C2-164F-9548-65EF44281829}"/>
              </a:ext>
            </a:extLst>
          </p:cNvPr>
          <p:cNvSpPr txBox="1"/>
          <p:nvPr/>
        </p:nvSpPr>
        <p:spPr>
          <a:xfrm>
            <a:off x="9001843" y="6059925"/>
            <a:ext cx="3100016" cy="584775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Note:  This is just one of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many explanation techniques.</a:t>
            </a:r>
          </a:p>
        </p:txBody>
      </p:sp>
    </p:spTree>
    <p:extLst>
      <p:ext uri="{BB962C8B-B14F-4D97-AF65-F5344CB8AC3E}">
        <p14:creationId xmlns:p14="http://schemas.microsoft.com/office/powerpoint/2010/main" val="3157799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3979" y="266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1ECC13-D386-CA44-AF7D-42D3A080CAAB}"/>
              </a:ext>
            </a:extLst>
          </p:cNvPr>
          <p:cNvSpPr txBox="1">
            <a:spLocks/>
          </p:cNvSpPr>
          <p:nvPr/>
        </p:nvSpPr>
        <p:spPr>
          <a:xfrm>
            <a:off x="2115207" y="990601"/>
            <a:ext cx="7961586" cy="513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EDC83E-DE1B-A343-9251-9824832EEAE1}"/>
              </a:ext>
            </a:extLst>
          </p:cNvPr>
          <p:cNvSpPr txBox="1">
            <a:spLocks/>
          </p:cNvSpPr>
          <p:nvPr/>
        </p:nvSpPr>
        <p:spPr>
          <a:xfrm>
            <a:off x="838200" y="1431823"/>
            <a:ext cx="10744200" cy="16206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Chris Slocum and John </a:t>
            </a:r>
            <a:r>
              <a:rPr lang="en-US" dirty="0" err="1"/>
              <a:t>Knaff</a:t>
            </a:r>
            <a:r>
              <a:rPr lang="en-US" dirty="0"/>
              <a:t>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Creating synthetic microwave imagery using GOES-R baseline products for improved hurricane monitoring and rainfall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Method:  ANNs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6EE366-4129-EF46-815C-A30B3114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969" y="551367"/>
            <a:ext cx="8631620" cy="74371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Other On-Going ML Projects</a:t>
            </a:r>
          </a:p>
        </p:txBody>
      </p:sp>
      <p:pic>
        <p:nvPicPr>
          <p:cNvPr id="2050" name="Picture 2" descr="https://lh5.googleusercontent.com/6grNNZB2XvimgMUD6kbwYH0ZbD5pys_3I7CV2Wf0m26T5tsyxjS5HKxM_gh0hD_G2CaD3dJcrOu3IZ-98fnOhThq2KvqwikHi4eqy9RLqNQUYxv3b16-lr-ubFbDU_5dztUzbsaP">
            <a:extLst>
              <a:ext uri="{FF2B5EF4-FFF2-40B4-BE49-F238E27FC236}">
                <a16:creationId xmlns:a16="http://schemas.microsoft.com/office/drawing/2014/main" id="{8C97B982-8821-4A4C-89F2-5654698A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11195"/>
            <a:ext cx="9198039" cy="288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723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3979" y="266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1ECC13-D386-CA44-AF7D-42D3A080CAAB}"/>
              </a:ext>
            </a:extLst>
          </p:cNvPr>
          <p:cNvSpPr txBox="1">
            <a:spLocks/>
          </p:cNvSpPr>
          <p:nvPr/>
        </p:nvSpPr>
        <p:spPr>
          <a:xfrm>
            <a:off x="2115207" y="990601"/>
            <a:ext cx="7961586" cy="513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EDC83E-DE1B-A343-9251-9824832EEAE1}"/>
              </a:ext>
            </a:extLst>
          </p:cNvPr>
          <p:cNvSpPr txBox="1">
            <a:spLocks/>
          </p:cNvSpPr>
          <p:nvPr/>
        </p:nvSpPr>
        <p:spPr>
          <a:xfrm>
            <a:off x="916688" y="1409701"/>
            <a:ext cx="9771993" cy="4309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  <a:p>
            <a:r>
              <a:rPr lang="en-US" dirty="0"/>
              <a:t>Kyle Hilburn and Steve Miller: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Machine Learning Techniques Applied to GOES-R ABI for Cloud Morphology- and Evolutionary-Based Airmass Characterization Toward Cloud-Permitting Model 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Method: ANNs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Yoo-Jeong</a:t>
            </a:r>
            <a:r>
              <a:rPr lang="en-US" dirty="0"/>
              <a:t> Noh, Steve Miller, John Haynes, John Forsythe, Curtis Seaman: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Improving the VIIRS Nighttime Cloud Base Height and Cloud Cover Layers Products for High Latitude Weather and Aviation Forecast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Method:  Random Forest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6EE366-4129-EF46-815C-A30B3114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875" y="555081"/>
            <a:ext cx="8631620" cy="74371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Other On-Going ML Projects</a:t>
            </a:r>
          </a:p>
        </p:txBody>
      </p:sp>
    </p:spTree>
    <p:extLst>
      <p:ext uri="{BB962C8B-B14F-4D97-AF65-F5344CB8AC3E}">
        <p14:creationId xmlns:p14="http://schemas.microsoft.com/office/powerpoint/2010/main" val="2654873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3979" y="266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1ECC13-D386-CA44-AF7D-42D3A080CAAB}"/>
              </a:ext>
            </a:extLst>
          </p:cNvPr>
          <p:cNvSpPr txBox="1">
            <a:spLocks/>
          </p:cNvSpPr>
          <p:nvPr/>
        </p:nvSpPr>
        <p:spPr>
          <a:xfrm>
            <a:off x="2115207" y="990601"/>
            <a:ext cx="7961586" cy="513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EDC83E-DE1B-A343-9251-9824832EEAE1}"/>
              </a:ext>
            </a:extLst>
          </p:cNvPr>
          <p:cNvSpPr txBox="1">
            <a:spLocks/>
          </p:cNvSpPr>
          <p:nvPr/>
        </p:nvSpPr>
        <p:spPr>
          <a:xfrm>
            <a:off x="474279" y="1562538"/>
            <a:ext cx="11049000" cy="4867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1"/>
            <a:endParaRPr lang="en-US" sz="1200" dirty="0"/>
          </a:p>
          <a:p>
            <a:r>
              <a:rPr lang="en-US" sz="2800" dirty="0"/>
              <a:t>Selected strategies discussed: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200" b="1" dirty="0">
                <a:solidFill>
                  <a:schemeClr val="accent1"/>
                </a:solidFill>
              </a:rPr>
              <a:t>Physics-guided Machine Learning </a:t>
            </a:r>
            <a:r>
              <a:rPr lang="en-US" sz="2200" b="1" dirty="0"/>
              <a:t>(PGML)  </a:t>
            </a:r>
            <a:r>
              <a:rPr lang="en-US" sz="2200" b="1" dirty="0">
                <a:sym typeface="Wingdings" pitchFamily="2" charset="2"/>
              </a:rPr>
              <a:t>  Atmospheric scientist is very important.    See Item #3 below.</a:t>
            </a:r>
            <a:endParaRPr lang="en-US" sz="2200" b="1" dirty="0"/>
          </a:p>
          <a:p>
            <a:pPr marL="91440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200" b="1" dirty="0"/>
              <a:t>Use of </a:t>
            </a:r>
            <a:r>
              <a:rPr lang="en-US" sz="2200" b="1" dirty="0">
                <a:solidFill>
                  <a:schemeClr val="accent1"/>
                </a:solidFill>
              </a:rPr>
              <a:t>interpretation/visualization tools </a:t>
            </a:r>
            <a:r>
              <a:rPr lang="en-US" sz="2200" b="1" dirty="0"/>
              <a:t>of ML methods (especially ANNs).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200" b="1" dirty="0"/>
              <a:t>Building </a:t>
            </a:r>
            <a:r>
              <a:rPr lang="en-US" sz="2200" b="1" dirty="0">
                <a:solidFill>
                  <a:schemeClr val="accent1"/>
                </a:solidFill>
              </a:rPr>
              <a:t>innovative + synergistic collaborations between atmospheric and ML researchers</a:t>
            </a:r>
            <a:r>
              <a:rPr lang="en-US" sz="2200" b="1" dirty="0"/>
              <a:t> (team science, interdisciplinary studies).</a:t>
            </a:r>
            <a:endParaRPr lang="en-US" sz="2800" dirty="0"/>
          </a:p>
          <a:p>
            <a:pPr lvl="1"/>
            <a:endParaRPr lang="en-US" sz="2800" dirty="0"/>
          </a:p>
          <a:p>
            <a:r>
              <a:rPr lang="en-US" sz="2800" dirty="0"/>
              <a:t>These strategies </a:t>
            </a:r>
            <a:r>
              <a:rPr lang="en-US" sz="2800" b="1" dirty="0"/>
              <a:t>do </a:t>
            </a:r>
            <a:r>
              <a:rPr lang="en-US" sz="2800" b="1" i="1" dirty="0"/>
              <a:t>not</a:t>
            </a:r>
            <a:r>
              <a:rPr lang="en-US" sz="2800" b="1" dirty="0"/>
              <a:t> provide a magic wand</a:t>
            </a:r>
            <a:r>
              <a:rPr lang="en-US" sz="2800" dirty="0"/>
              <a:t>, but they can be </a:t>
            </a:r>
            <a:r>
              <a:rPr lang="en-US" sz="2800" b="1" dirty="0"/>
              <a:t>quite effective </a:t>
            </a:r>
            <a:r>
              <a:rPr lang="en-US" sz="2800" dirty="0"/>
              <a:t>to 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800" dirty="0"/>
              <a:t>Increase transparency, 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800" dirty="0"/>
              <a:t>Improve generalization capabilities,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800" dirty="0"/>
              <a:t>Deal with small sample size.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endParaRPr lang="en-US" sz="1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6EE366-4129-EF46-815C-A30B3114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272" y="683195"/>
            <a:ext cx="8631620" cy="74371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Concluding Comments</a:t>
            </a:r>
          </a:p>
        </p:txBody>
      </p:sp>
    </p:spTree>
    <p:extLst>
      <p:ext uri="{BB962C8B-B14F-4D97-AF65-F5344CB8AC3E}">
        <p14:creationId xmlns:p14="http://schemas.microsoft.com/office/powerpoint/2010/main" val="4082036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76DF94-9C2D-5F4F-B1F4-9189A9E2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 Why Machine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5690B-13CE-E945-9A53-8DE42500C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is not new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Making a comeback because of amounts of data as well as high performance computing (HPC) abilities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is a broad term: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Forest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Regression Methods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Clustering</a:t>
            </a:r>
          </a:p>
        </p:txBody>
      </p:sp>
      <p:pic>
        <p:nvPicPr>
          <p:cNvPr id="18" name="Google Shape;153;p30">
            <a:extLst>
              <a:ext uri="{FF2B5EF4-FFF2-40B4-BE49-F238E27FC236}">
                <a16:creationId xmlns:a16="http://schemas.microsoft.com/office/drawing/2014/main" id="{B6D396E0-9B43-BE42-82F6-C4FFF762B6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800" y="2947396"/>
            <a:ext cx="3276600" cy="374846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57;p30">
            <a:extLst>
              <a:ext uri="{FF2B5EF4-FFF2-40B4-BE49-F238E27FC236}">
                <a16:creationId xmlns:a16="http://schemas.microsoft.com/office/drawing/2014/main" id="{4C52BC79-EF30-4E43-A427-3D820A9347BD}"/>
              </a:ext>
            </a:extLst>
          </p:cNvPr>
          <p:cNvSpPr/>
          <p:nvPr/>
        </p:nvSpPr>
        <p:spPr>
          <a:xfrm>
            <a:off x="8077200" y="4209948"/>
            <a:ext cx="487901" cy="1834073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Cordia New" panose="020B0304020202020204" pitchFamily="34" charset="-34"/>
              <a:ea typeface="Arial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20" name="Google Shape;158;p30">
            <a:extLst>
              <a:ext uri="{FF2B5EF4-FFF2-40B4-BE49-F238E27FC236}">
                <a16:creationId xmlns:a16="http://schemas.microsoft.com/office/drawing/2014/main" id="{486DD8D6-3428-7148-8CA7-0F2FCD4B37F8}"/>
              </a:ext>
            </a:extLst>
          </p:cNvPr>
          <p:cNvSpPr/>
          <p:nvPr/>
        </p:nvSpPr>
        <p:spPr>
          <a:xfrm>
            <a:off x="8121499" y="3811278"/>
            <a:ext cx="475432" cy="327443"/>
          </a:xfrm>
          <a:prstGeom prst="flowChartMerge">
            <a:avLst/>
          </a:prstGeom>
          <a:solidFill>
            <a:srgbClr val="00B0F0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Cordia New" panose="020B0304020202020204" pitchFamily="34" charset="-34"/>
              <a:ea typeface="Arial"/>
              <a:cs typeface="Cordia New" panose="020B0304020202020204" pitchFamily="34" charset="-3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13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63DAA5-DA5A-3149-B1AE-C1CC1C691863}"/>
              </a:ext>
            </a:extLst>
          </p:cNvPr>
          <p:cNvSpPr/>
          <p:nvPr/>
        </p:nvSpPr>
        <p:spPr>
          <a:xfrm>
            <a:off x="1905000" y="5937301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Imme Ebert-Uphoff   (</a:t>
            </a:r>
            <a:r>
              <a:rPr lang="en-US" sz="2400" dirty="0" err="1">
                <a:solidFill>
                  <a:schemeClr val="accent2"/>
                </a:solidFill>
              </a:rPr>
              <a:t>iebert@colostate.edu</a:t>
            </a:r>
            <a:r>
              <a:rPr lang="en-US" sz="2400" dirty="0">
                <a:solidFill>
                  <a:schemeClr val="accent2"/>
                </a:solidFill>
              </a:rPr>
              <a:t>)</a:t>
            </a:r>
          </a:p>
          <a:p>
            <a:pPr algn="ctr"/>
            <a:r>
              <a:rPr lang="en-US" sz="2400" dirty="0">
                <a:solidFill>
                  <a:schemeClr val="accent2"/>
                </a:solidFill>
              </a:rPr>
              <a:t>Christina </a:t>
            </a:r>
            <a:r>
              <a:rPr lang="en-US" sz="2400" dirty="0" err="1">
                <a:solidFill>
                  <a:schemeClr val="accent2"/>
                </a:solidFill>
              </a:rPr>
              <a:t>Kumler</a:t>
            </a:r>
            <a:r>
              <a:rPr lang="en-US" sz="2400" dirty="0">
                <a:solidFill>
                  <a:schemeClr val="accent2"/>
                </a:solidFill>
              </a:rPr>
              <a:t> (</a:t>
            </a:r>
            <a:r>
              <a:rPr lang="en-US" sz="2400" dirty="0" err="1">
                <a:solidFill>
                  <a:schemeClr val="accent2"/>
                </a:solidFill>
              </a:rPr>
              <a:t>christina.e.kumler@noaa.gov</a:t>
            </a:r>
            <a:r>
              <a:rPr lang="en-US" sz="2400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F06D6D-867C-C545-A7E3-7E909C32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105400"/>
            <a:ext cx="10896600" cy="743712"/>
          </a:xfrm>
        </p:spPr>
        <p:txBody>
          <a:bodyPr>
            <a:noAutofit/>
          </a:bodyPr>
          <a:lstStyle/>
          <a:p>
            <a:pPr algn="ctr"/>
            <a:r>
              <a:rPr lang="en-US" sz="2800" b="1" u="sng" dirty="0">
                <a:solidFill>
                  <a:schemeClr val="accent2"/>
                </a:solidFill>
                <a:latin typeface="+mn-lt"/>
              </a:rPr>
              <a:t>Questions or Suggestions? </a:t>
            </a:r>
          </a:p>
        </p:txBody>
      </p:sp>
      <p:pic>
        <p:nvPicPr>
          <p:cNvPr id="7" name="Picture 2" descr="https://lh4.googleusercontent.com/9pC43Xwv0qOsl5xDwQNtRM0sTPl4HVXnrg3_Lq6SQDCx8H4pjFOO8j4zDJonvpNYxvb-F5Lqwy5UTjHd9KZ_UHHFPcZ2DpBXwZ0oDfmxsaqj9x6SyCeDJWvAL4pfhy4Jh5ve7fkr">
            <a:extLst>
              <a:ext uri="{FF2B5EF4-FFF2-40B4-BE49-F238E27FC236}">
                <a16:creationId xmlns:a16="http://schemas.microsoft.com/office/drawing/2014/main" id="{397FE8E7-1275-104D-B70B-4C80C2C89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6553200" cy="363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nline Media 3" descr="goes_roi_80bb_75thresh_jul14">
            <a:hlinkClick r:id="" action="ppaction://media"/>
            <a:extLst>
              <a:ext uri="{FF2B5EF4-FFF2-40B4-BE49-F238E27FC236}">
                <a16:creationId xmlns:a16="http://schemas.microsoft.com/office/drawing/2014/main" id="{ACEF9D56-0CCB-784D-A09E-F593EBF9C1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200" y="932688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76DF94-9C2D-5F4F-B1F4-9189A9E2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 Why Machine Learning?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78075E-ED6E-0A4B-875C-36DD3F28E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438912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 has shown to be a very good tool when used on the following: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Speed up old methods (ex: heuristics)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similar clusters without “supervision”</a:t>
            </a:r>
          </a:p>
          <a:p>
            <a:pPr lvl="2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patterns with “supervision”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need labels!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need balanced Datasets!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tons of satellite data!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an understanding of what we expect!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A3C2F9-92AE-1D42-8305-2E26D0E0A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514600"/>
            <a:ext cx="2837046" cy="35346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E67EEE-D94E-2444-A4C8-1F324E86A352}"/>
              </a:ext>
            </a:extLst>
          </p:cNvPr>
          <p:cNvSpPr txBox="1"/>
          <p:nvPr/>
        </p:nvSpPr>
        <p:spPr>
          <a:xfrm>
            <a:off x="8420367" y="6135993"/>
            <a:ext cx="1083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Pinterest.com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AD0116-A4E0-C64A-9955-FB54C3F64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2346339"/>
            <a:ext cx="3713556" cy="4066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7917D1-95BD-F94A-87B3-373987FBAB4E}"/>
              </a:ext>
            </a:extLst>
          </p:cNvPr>
          <p:cNvSpPr txBox="1"/>
          <p:nvPr/>
        </p:nvSpPr>
        <p:spPr>
          <a:xfrm>
            <a:off x="8660396" y="6424862"/>
            <a:ext cx="843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xkcd.com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337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76DF94-9C2D-5F4F-B1F4-9189A9E2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 Why Machine Learning?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6508BB-72C6-8D4B-8CC0-2098811AE4B1}"/>
              </a:ext>
            </a:extLst>
          </p:cNvPr>
          <p:cNvSpPr/>
          <p:nvPr/>
        </p:nvSpPr>
        <p:spPr>
          <a:xfrm>
            <a:off x="7696200" y="1935480"/>
            <a:ext cx="4347130" cy="2021066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accent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Theia</a:t>
            </a:r>
          </a:p>
          <a:p>
            <a:pPr marL="457200" lvl="0" indent="-342900">
              <a:spcBef>
                <a:spcPts val="1600"/>
              </a:spcBef>
              <a:buClr>
                <a:srgbClr val="333333"/>
              </a:buClr>
              <a:buSzPts val="1800"/>
              <a:buChar char="●"/>
            </a:pPr>
            <a:r>
              <a:rPr lang="en-US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nodes</a:t>
            </a:r>
          </a:p>
          <a:p>
            <a:pPr marL="457200" lvl="0" indent="-342900">
              <a:buClr>
                <a:srgbClr val="333333"/>
              </a:buClr>
              <a:buSzPts val="1800"/>
              <a:buChar char="●"/>
            </a:pPr>
            <a:r>
              <a:rPr lang="en-US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node has two 10 core Haswell processors</a:t>
            </a:r>
          </a:p>
          <a:p>
            <a:pPr marL="457200" lvl="0" indent="-342900">
              <a:buClr>
                <a:srgbClr val="333333"/>
              </a:buClr>
              <a:buSzPts val="1800"/>
              <a:buChar char="●"/>
            </a:pPr>
            <a:r>
              <a:rPr lang="en-US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node has 256 GB of memory</a:t>
            </a:r>
          </a:p>
          <a:p>
            <a:pPr marL="457200" lvl="0" indent="-342900">
              <a:buClr>
                <a:srgbClr val="333333"/>
              </a:buClr>
              <a:buSzPts val="1800"/>
              <a:buChar char="●"/>
            </a:pPr>
            <a:r>
              <a:rPr lang="en-US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node has 8 Tesla P100 (Pascal) GPUs</a:t>
            </a:r>
            <a:endParaRPr lang="en-US" sz="1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317500">
              <a:buClr>
                <a:srgbClr val="333333"/>
              </a:buClr>
              <a:buSzPts val="1400"/>
              <a:buChar char="○"/>
            </a:pPr>
            <a:r>
              <a:rPr lang="en-US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GB Memory Each</a:t>
            </a:r>
          </a:p>
        </p:txBody>
      </p:sp>
      <p:graphicFrame>
        <p:nvGraphicFramePr>
          <p:cNvPr id="7" name="Google Shape;162;p31">
            <a:extLst>
              <a:ext uri="{FF2B5EF4-FFF2-40B4-BE49-F238E27FC236}">
                <a16:creationId xmlns:a16="http://schemas.microsoft.com/office/drawing/2014/main" id="{BC2D7E3B-4CF2-BC49-A102-D7C85AD9DB35}"/>
              </a:ext>
            </a:extLst>
          </p:cNvPr>
          <p:cNvGraphicFramePr/>
          <p:nvPr/>
        </p:nvGraphicFramePr>
        <p:xfrm>
          <a:off x="609600" y="3892979"/>
          <a:ext cx="7682328" cy="258321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560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0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0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55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CPU</a:t>
                      </a:r>
                      <a:endParaRPr sz="1600" b="1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GPU</a:t>
                      </a:r>
                      <a:endParaRPr sz="16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Hardware</a:t>
                      </a:r>
                      <a:endParaRPr sz="1600" u="none" strike="noStrike" cap="non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Two 10 core Haswell Intel</a:t>
                      </a:r>
                      <a:endParaRPr sz="1600" u="none" strike="noStrike" cap="none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Tesla (P100)</a:t>
                      </a:r>
                      <a:endParaRPr sz="1600" u="none" strike="noStrike" cap="none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6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Training (per epoch)</a:t>
                      </a:r>
                      <a:endParaRPr sz="1600" u="none" strike="noStrike" cap="non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 hours</a:t>
                      </a:r>
                      <a:endParaRPr sz="1600" u="none" strike="noStrike" cap="none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minutes</a:t>
                      </a:r>
                      <a:endParaRPr sz="1600" u="none" strike="noStrike" cap="non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6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Complete training (~ 70 epochs)</a:t>
                      </a:r>
                      <a:endParaRPr sz="1600" u="none" strike="noStrike" cap="non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5 weeks</a:t>
                      </a:r>
                      <a:endParaRPr sz="1600" u="none" strike="noStrike" cap="non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3 hours</a:t>
                      </a:r>
                      <a:endParaRPr sz="1600" u="none" strike="noStrike" cap="none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6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Inference for single input</a:t>
                      </a:r>
                      <a:endParaRPr sz="1600" u="none" strike="noStrike" cap="non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second</a:t>
                      </a:r>
                      <a:endParaRPr sz="1600" u="none" strike="noStrike" cap="non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milliseconds</a:t>
                      </a:r>
                      <a:endParaRPr sz="1600" u="none" strike="noStrike" cap="non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31FB4F-DB7D-2D40-B96B-A595EA0EF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7162800" cy="438912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 HPC? It helps us build models quickly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GSD’s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resource of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tremendous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 line: Could not do what we do without 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6FBB2D-5269-7C44-A85A-E6FEAE009AB9}"/>
              </a:ext>
            </a:extLst>
          </p:cNvPr>
          <p:cNvSpPr txBox="1"/>
          <p:nvPr/>
        </p:nvSpPr>
        <p:spPr>
          <a:xfrm>
            <a:off x="8382000" y="4800600"/>
            <a:ext cx="3348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to left shows computational comparisons between CPU and GPU for our ROI project training and inference stages</a:t>
            </a:r>
          </a:p>
        </p:txBody>
      </p:sp>
    </p:spTree>
    <p:extLst>
      <p:ext uri="{BB962C8B-B14F-4D97-AF65-F5344CB8AC3E}">
        <p14:creationId xmlns:p14="http://schemas.microsoft.com/office/powerpoint/2010/main" val="344251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1479C5-E27D-3040-8668-D1F46F30C8EB}"/>
              </a:ext>
            </a:extLst>
          </p:cNvPr>
          <p:cNvSpPr txBox="1">
            <a:spLocks/>
          </p:cNvSpPr>
          <p:nvPr/>
        </p:nvSpPr>
        <p:spPr>
          <a:xfrm>
            <a:off x="609600" y="990600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ROI and Deep Learning is Just ONE Area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6E2499-C427-6D46-B145-3F8834870767}"/>
              </a:ext>
            </a:extLst>
          </p:cNvPr>
          <p:cNvSpPr/>
          <p:nvPr/>
        </p:nvSpPr>
        <p:spPr>
          <a:xfrm>
            <a:off x="4572000" y="2057400"/>
            <a:ext cx="3048000" cy="1219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in GSD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48361E-D9E1-5247-AEFB-57ABA476B83D}"/>
              </a:ext>
            </a:extLst>
          </p:cNvPr>
          <p:cNvSpPr/>
          <p:nvPr/>
        </p:nvSpPr>
        <p:spPr>
          <a:xfrm>
            <a:off x="423643" y="1933937"/>
            <a:ext cx="2362520" cy="18288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Moisture – Random Forest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4F5504-2180-2E45-803A-6CB89DE7B285}"/>
              </a:ext>
            </a:extLst>
          </p:cNvPr>
          <p:cNvSpPr/>
          <p:nvPr/>
        </p:nvSpPr>
        <p:spPr>
          <a:xfrm>
            <a:off x="4478862" y="4299995"/>
            <a:ext cx="2362520" cy="18288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Convection Initiation – Deep Learning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904073F-06D7-3A47-9DF4-F5AC5F573547}"/>
              </a:ext>
            </a:extLst>
          </p:cNvPr>
          <p:cNvSpPr/>
          <p:nvPr/>
        </p:nvSpPr>
        <p:spPr>
          <a:xfrm>
            <a:off x="7905672" y="4709410"/>
            <a:ext cx="2362520" cy="18288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 Radiative Power – Random Forest</a:t>
            </a: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1FEF203F-EB40-F74E-8624-A152BF0CE93E}"/>
              </a:ext>
            </a:extLst>
          </p:cNvPr>
          <p:cNvCxnSpPr>
            <a:stCxn id="10" idx="6"/>
            <a:endCxn id="14" idx="2"/>
          </p:cNvCxnSpPr>
          <p:nvPr/>
        </p:nvCxnSpPr>
        <p:spPr>
          <a:xfrm>
            <a:off x="7620000" y="2667000"/>
            <a:ext cx="285672" cy="2956810"/>
          </a:xfrm>
          <a:prstGeom prst="curvedConnector3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0D5D194C-4727-4C48-8731-CF42B0074567}"/>
              </a:ext>
            </a:extLst>
          </p:cNvPr>
          <p:cNvCxnSpPr>
            <a:cxnSpLocks/>
            <a:stCxn id="10" idx="4"/>
            <a:endCxn id="13" idx="0"/>
          </p:cNvCxnSpPr>
          <p:nvPr/>
        </p:nvCxnSpPr>
        <p:spPr>
          <a:xfrm rot="5400000">
            <a:off x="5366364" y="3570358"/>
            <a:ext cx="1023395" cy="435878"/>
          </a:xfrm>
          <a:prstGeom prst="curvedConnector3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33BAFF2C-1AC2-954D-BEC6-F36FFE8B733E}"/>
              </a:ext>
            </a:extLst>
          </p:cNvPr>
          <p:cNvCxnSpPr>
            <a:cxnSpLocks/>
            <a:stCxn id="10" idx="2"/>
            <a:endCxn id="12" idx="6"/>
          </p:cNvCxnSpPr>
          <p:nvPr/>
        </p:nvCxnSpPr>
        <p:spPr>
          <a:xfrm rot="10800000" flipV="1">
            <a:off x="2786164" y="2666999"/>
            <a:ext cx="1785837" cy="181337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lh6.googleusercontent.com/Vrl19GeoRC4FJ6UgSq0EtqQp_6Jxuf2laUaEknHZ94zBmnHIro7rplQ5PfXvIlEEz1FVawSf7wAXHkwOl1iowxmuAuSfO75AsJNmgSFo4X5_S26pkLLfWIWab1MfXm1NUKfXoe_ZgD8">
            <a:extLst>
              <a:ext uri="{FF2B5EF4-FFF2-40B4-BE49-F238E27FC236}">
                <a16:creationId xmlns:a16="http://schemas.microsoft.com/office/drawing/2014/main" id="{974C2A7C-AE86-CE41-A57B-423DB2484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30" y="4038601"/>
            <a:ext cx="3416300" cy="249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nUzYuZWS6DRGiU3rVpUI5dioDxtlH0hjZGcAQFNuF17ChguFTYkitflKkxeVluMEGxow4WyXzxrKU8eq49uyMsOZxkOwtSojZoyw_R5IyZ2rj94zG0k3LmZMy4Feoed6iK6C7KSVSa4">
            <a:extLst>
              <a:ext uri="{FF2B5EF4-FFF2-40B4-BE49-F238E27FC236}">
                <a16:creationId xmlns:a16="http://schemas.microsoft.com/office/drawing/2014/main" id="{F1E733C2-6E69-784C-93B8-641EC459B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58" y="2133599"/>
            <a:ext cx="351684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mqZfMAl9WgywdWTMzzrV0LqvKvrgRd97USZmwPklt31lVLYmlmzi4zuFzDR8krawHLA9a61ms3lH5Cja6oCH4Z67dCip09gKArZ3LZVHW2ePvMQHUoT0UQClZmCNmKp6HIqX5zQ4IHc">
            <a:extLst>
              <a:ext uri="{FF2B5EF4-FFF2-40B4-BE49-F238E27FC236}">
                <a16:creationId xmlns:a16="http://schemas.microsoft.com/office/drawing/2014/main" id="{120BA7D4-08C3-6E4E-8BB2-305F7297A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042" r="24832"/>
          <a:stretch/>
        </p:blipFill>
        <p:spPr bwMode="auto">
          <a:xfrm>
            <a:off x="8299979" y="2186539"/>
            <a:ext cx="3048000" cy="21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895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76DF94-9C2D-5F4F-B1F4-9189A9E2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into Regions of Interest (ROI)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5690B-13CE-E945-9A53-8DE42500C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ROI can be anything: convection, tornado, hurricane, cirrus clouds, etc.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ROI that meteorologist can identify from within satellite data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Cyclones: tropical and extratropical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Storms have similar characteristics but still look different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0C718E-D78F-7B45-8BA0-EFC6F0006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771" y="3857579"/>
            <a:ext cx="2678851" cy="2678851"/>
          </a:xfrm>
          <a:prstGeom prst="rect">
            <a:avLst/>
          </a:prstGeom>
        </p:spPr>
      </p:pic>
      <p:sp>
        <p:nvSpPr>
          <p:cNvPr id="19" name="Title 10">
            <a:extLst>
              <a:ext uri="{FF2B5EF4-FFF2-40B4-BE49-F238E27FC236}">
                <a16:creationId xmlns:a16="http://schemas.microsoft.com/office/drawing/2014/main" id="{209E887F-CC8E-A345-BDE6-E4F30A87A4A6}"/>
              </a:ext>
            </a:extLst>
          </p:cNvPr>
          <p:cNvSpPr txBox="1">
            <a:spLocks/>
          </p:cNvSpPr>
          <p:nvPr/>
        </p:nvSpPr>
        <p:spPr bwMode="auto">
          <a:xfrm>
            <a:off x="4522186" y="6513693"/>
            <a:ext cx="3073635" cy="3062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eaLnBrk="1" hangingPunct="1"/>
            <a:r>
              <a:rPr lang="en-US" sz="900" i="1" kern="12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Himawari-8 true-color Red/Green/Blue (RGB) full-disk image</a:t>
            </a:r>
            <a:endParaRPr lang="en-US" sz="900" i="1" kern="1200" baseline="3000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C4F699-C7BA-3F41-BAD9-B1038FB42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613" y="3907171"/>
            <a:ext cx="2505480" cy="2505480"/>
          </a:xfrm>
          <a:prstGeom prst="rect">
            <a:avLst/>
          </a:prstGeom>
        </p:spPr>
      </p:pic>
      <p:sp>
        <p:nvSpPr>
          <p:cNvPr id="21" name="Title 10">
            <a:extLst>
              <a:ext uri="{FF2B5EF4-FFF2-40B4-BE49-F238E27FC236}">
                <a16:creationId xmlns:a16="http://schemas.microsoft.com/office/drawing/2014/main" id="{41E413EB-2C01-7945-9774-AFAED387B26C}"/>
              </a:ext>
            </a:extLst>
          </p:cNvPr>
          <p:cNvSpPr txBox="1">
            <a:spLocks/>
          </p:cNvSpPr>
          <p:nvPr/>
        </p:nvSpPr>
        <p:spPr bwMode="auto">
          <a:xfrm>
            <a:off x="875613" y="6427321"/>
            <a:ext cx="2241489" cy="305278"/>
          </a:xfrm>
          <a:prstGeom prst="rect">
            <a:avLst/>
          </a:prstGeom>
          <a:noFill/>
          <a:ln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/>
            <a:r>
              <a:rPr lang="en-US" sz="9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Winter Cyclone over New Zealand from MODIS Terra satellite in 2008</a:t>
            </a:r>
            <a:endParaRPr lang="en-US" sz="900" i="1" kern="1200" baseline="3000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201EE3E-7ACE-9747-9152-BFDE1C099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000" y="3733800"/>
            <a:ext cx="2678851" cy="2678851"/>
          </a:xfrm>
          <a:prstGeom prst="rect">
            <a:avLst/>
          </a:prstGeom>
        </p:spPr>
      </p:pic>
      <p:sp>
        <p:nvSpPr>
          <p:cNvPr id="23" name="Title 10">
            <a:extLst>
              <a:ext uri="{FF2B5EF4-FFF2-40B4-BE49-F238E27FC236}">
                <a16:creationId xmlns:a16="http://schemas.microsoft.com/office/drawing/2014/main" id="{FCDA6D02-7EC2-2442-B79A-85F0238B503C}"/>
              </a:ext>
            </a:extLst>
          </p:cNvPr>
          <p:cNvSpPr txBox="1">
            <a:spLocks/>
          </p:cNvSpPr>
          <p:nvPr/>
        </p:nvSpPr>
        <p:spPr bwMode="auto">
          <a:xfrm>
            <a:off x="8595716" y="6442396"/>
            <a:ext cx="2225148" cy="2730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/>
            <a:r>
              <a:rPr lang="en-US" sz="9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 snow over the Dakotas from MODIS Terra satellite in 2006</a:t>
            </a:r>
            <a:endParaRPr lang="en-US" sz="900" i="1" kern="1200" baseline="3000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9EAA04-9093-0A49-89B1-4F8ED7EC9B5A}"/>
              </a:ext>
            </a:extLst>
          </p:cNvPr>
          <p:cNvSpPr/>
          <p:nvPr/>
        </p:nvSpPr>
        <p:spPr>
          <a:xfrm>
            <a:off x="1380613" y="4389223"/>
            <a:ext cx="2000480" cy="1681509"/>
          </a:xfrm>
          <a:prstGeom prst="rect">
            <a:avLst/>
          </a:prstGeom>
          <a:solidFill>
            <a:schemeClr val="accent1">
              <a:alpha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E30F94-6E2F-564D-AC5D-173A3B3EAE48}"/>
              </a:ext>
            </a:extLst>
          </p:cNvPr>
          <p:cNvSpPr/>
          <p:nvPr/>
        </p:nvSpPr>
        <p:spPr>
          <a:xfrm>
            <a:off x="8874174" y="4791257"/>
            <a:ext cx="1454838" cy="1396552"/>
          </a:xfrm>
          <a:prstGeom prst="rect">
            <a:avLst/>
          </a:prstGeom>
          <a:solidFill>
            <a:schemeClr val="accent1">
              <a:alpha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B82477-ECC1-634E-851E-0EAE59902F53}"/>
              </a:ext>
            </a:extLst>
          </p:cNvPr>
          <p:cNvSpPr/>
          <p:nvPr/>
        </p:nvSpPr>
        <p:spPr>
          <a:xfrm>
            <a:off x="6962556" y="4810621"/>
            <a:ext cx="428801" cy="383612"/>
          </a:xfrm>
          <a:prstGeom prst="rect">
            <a:avLst/>
          </a:prstGeom>
          <a:solidFill>
            <a:schemeClr val="accent1">
              <a:alpha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CD8FD0-0B7A-3345-81E3-5F1775AF6FFC}"/>
              </a:ext>
            </a:extLst>
          </p:cNvPr>
          <p:cNvSpPr/>
          <p:nvPr/>
        </p:nvSpPr>
        <p:spPr>
          <a:xfrm>
            <a:off x="6274982" y="4689613"/>
            <a:ext cx="428801" cy="383612"/>
          </a:xfrm>
          <a:prstGeom prst="rect">
            <a:avLst/>
          </a:prstGeom>
          <a:solidFill>
            <a:schemeClr val="accent1">
              <a:alpha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245DB2-E2F4-E742-9428-81185FD37078}"/>
              </a:ext>
            </a:extLst>
          </p:cNvPr>
          <p:cNvSpPr/>
          <p:nvPr/>
        </p:nvSpPr>
        <p:spPr>
          <a:xfrm>
            <a:off x="5836036" y="4574040"/>
            <a:ext cx="349955" cy="322122"/>
          </a:xfrm>
          <a:prstGeom prst="rect">
            <a:avLst/>
          </a:prstGeom>
          <a:solidFill>
            <a:schemeClr val="accent1">
              <a:alpha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596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76DF94-9C2D-5F4F-B1F4-9189A9E2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into Regions of Interest (ROI)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5690B-13CE-E945-9A53-8DE42500C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post-processing studies in environmental science already have identified datasets/ROI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about those that don’t?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Processing Struggles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we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our models?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there a dataset containing images of ocean blooms that’s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up-to-date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Real-time ROI processing even bigger challenging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Especially with large image files such as satellite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99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10575</TotalTime>
  <Words>2685</Words>
  <Application>Microsoft Office PowerPoint</Application>
  <PresentationFormat>Widescreen</PresentationFormat>
  <Paragraphs>469</Paragraphs>
  <Slides>40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Cambria Math</vt:lpstr>
      <vt:lpstr>Constantia</vt:lpstr>
      <vt:lpstr>Cordia New</vt:lpstr>
      <vt:lpstr>Courier New</vt:lpstr>
      <vt:lpstr>Times New Roman</vt:lpstr>
      <vt:lpstr>Wingdings</vt:lpstr>
      <vt:lpstr>Wingdings 2</vt:lpstr>
      <vt:lpstr>Flow</vt:lpstr>
      <vt:lpstr>Machine Learning Specific to Climate and Weather Applications</vt:lpstr>
      <vt:lpstr>PART 1   GSD’s Machine Learning Cyclone Region of Interest (ROI) Project</vt:lpstr>
      <vt:lpstr>Very Beginning - Acronyms</vt:lpstr>
      <vt:lpstr>So, Why Machine Learning?</vt:lpstr>
      <vt:lpstr>So, Why Machine Learning?</vt:lpstr>
      <vt:lpstr>So, Why Machine Learning?</vt:lpstr>
      <vt:lpstr>PowerPoint Presentation</vt:lpstr>
      <vt:lpstr>Background into Regions of Interest (ROI)</vt:lpstr>
      <vt:lpstr>Background into Regions of Interest (ROI)</vt:lpstr>
      <vt:lpstr>Finding Labeled Data For Cyclone ROI</vt:lpstr>
      <vt:lpstr>PowerPoint Presentation</vt:lpstr>
      <vt:lpstr>Tropical and Extratropical Cyclone ROI</vt:lpstr>
      <vt:lpstr>Tropical and Extratropical Cyclone ROI</vt:lpstr>
      <vt:lpstr>PowerPoint Presentation</vt:lpstr>
      <vt:lpstr>PowerPoint Presentation</vt:lpstr>
      <vt:lpstr>Results: Labels on GFS Output</vt:lpstr>
      <vt:lpstr>Tropical and Extratropical Cyclone ROI</vt:lpstr>
      <vt:lpstr>Tropical and Extratropical Cyclone ROI</vt:lpstr>
      <vt:lpstr>PowerPoint Presentation</vt:lpstr>
      <vt:lpstr>PowerPoint Presentation</vt:lpstr>
      <vt:lpstr>PowerPoint Presentation</vt:lpstr>
      <vt:lpstr>PART 2  Machine Learning for Climate and Weather –  Challenges and Strategies</vt:lpstr>
      <vt:lpstr>PowerPoint Presentation</vt:lpstr>
      <vt:lpstr>Sample Pitfall</vt:lpstr>
      <vt:lpstr>Skin cancer example</vt:lpstr>
      <vt:lpstr>That’s why transparency is important</vt:lpstr>
      <vt:lpstr>Selected Strategies to overcome these challenges</vt:lpstr>
      <vt:lpstr>Strategy 1:  Physics-guided Machine Learning (PGML)</vt:lpstr>
      <vt:lpstr>Strategy 1:  Physics-guided Machine Learning (PGML)</vt:lpstr>
      <vt:lpstr>PGML – Adding physical constraints – Basic Idea</vt:lpstr>
      <vt:lpstr>PGML – Adding physical constraints - Example</vt:lpstr>
      <vt:lpstr>PGML – Customize architecture – Ex. 1</vt:lpstr>
      <vt:lpstr>PGML – Customize architecture – Ex. 2</vt:lpstr>
      <vt:lpstr>Strategy 2: Utilize Newest Interpretation tools for ML</vt:lpstr>
      <vt:lpstr>Example - Visualization of ANNs</vt:lpstr>
      <vt:lpstr>Example - Visualization of ANNs</vt:lpstr>
      <vt:lpstr>Other On-Going ML Projects</vt:lpstr>
      <vt:lpstr>Other On-Going ML Projects</vt:lpstr>
      <vt:lpstr>Concluding Comments</vt:lpstr>
      <vt:lpstr>Questions or Suggestions? 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McInnis</dc:creator>
  <cp:lastModifiedBy>Stacy Bunin</cp:lastModifiedBy>
  <cp:revision>298</cp:revision>
  <cp:lastPrinted>2019-06-20T22:29:51Z</cp:lastPrinted>
  <dcterms:created xsi:type="dcterms:W3CDTF">2013-04-05T19:30:11Z</dcterms:created>
  <dcterms:modified xsi:type="dcterms:W3CDTF">2019-07-16T20:16:02Z</dcterms:modified>
</cp:coreProperties>
</file>