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comments/comment3.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6"/>
  </p:notesMasterIdLst>
  <p:sldIdLst>
    <p:sldId id="257" r:id="rId2"/>
    <p:sldId id="279" r:id="rId3"/>
    <p:sldId id="296" r:id="rId4"/>
    <p:sldId id="259" r:id="rId5"/>
    <p:sldId id="290" r:id="rId6"/>
    <p:sldId id="289" r:id="rId7"/>
    <p:sldId id="287" r:id="rId8"/>
    <p:sldId id="260" r:id="rId9"/>
    <p:sldId id="293" r:id="rId10"/>
    <p:sldId id="294" r:id="rId11"/>
    <p:sldId id="300" r:id="rId12"/>
    <p:sldId id="292" r:id="rId13"/>
    <p:sldId id="298" r:id="rId14"/>
    <p:sldId id="306" r:id="rId15"/>
    <p:sldId id="297" r:id="rId16"/>
    <p:sldId id="301" r:id="rId17"/>
    <p:sldId id="305" r:id="rId18"/>
    <p:sldId id="304" r:id="rId19"/>
    <p:sldId id="286" r:id="rId20"/>
    <p:sldId id="263" r:id="rId21"/>
    <p:sldId id="302" r:id="rId22"/>
    <p:sldId id="303" r:id="rId23"/>
    <p:sldId id="307" r:id="rId24"/>
    <p:sldId id="281" r:id="rId25"/>
  </p:sldIdLst>
  <p:sldSz cx="9144000" cy="6858000" type="screen4x3"/>
  <p:notesSz cx="6858000" cy="9144000"/>
  <p:embeddedFontLst>
    <p:embeddedFont>
      <p:font typeface="Helvetica Neue" panose="02000503000000020004" pitchFamily="2" charset="0"/>
      <p:regular r:id="rId27"/>
      <p:bold r:id="rId28"/>
      <p:italic r:id="rId29"/>
      <p:boldItalic r:id="rId30"/>
    </p:embeddedFont>
    <p:embeddedFont>
      <p:font typeface="Montserrat" pitchFamily="2" charset="77"/>
      <p:regular r:id="rId31"/>
      <p:bold r:id="rId32"/>
      <p:italic r:id="rId33"/>
      <p:boldItalic r:id="rId34"/>
    </p:embeddedFont>
    <p:embeddedFont>
      <p:font typeface="Montserrat Medium" pitchFamily="2" charset="77"/>
      <p:regular r:id="rId35"/>
      <p:bold r:id="rId36"/>
      <p:italic r:id="rId37"/>
      <p:boldItalic r:id="rId38"/>
    </p:embeddedFont>
    <p:embeddedFont>
      <p:font typeface="Montserrat SemiBold" pitchFamily="2" charset="77"/>
      <p:regular r:id="rId39"/>
      <p:bold r:id="rId40"/>
      <p:italic r:id="rId41"/>
      <p:boldItalic r:id="rId42"/>
    </p:embeddedFont>
    <p:embeddedFont>
      <p:font typeface="Source Sans Pro" panose="020B050303040302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4" clrIdx="0"/>
  <p:cmAuthor id="1" name="Dale Robinson - NOAA Affiliate"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7437F"/>
    <a:srgbClr val="4978AB"/>
    <a:srgbClr val="9DBECE"/>
    <a:srgbClr val="ABCFE2"/>
    <a:srgbClr val="5A8CB0"/>
    <a:srgbClr val="416C9B"/>
    <a:srgbClr val="84B0C6"/>
    <a:srgbClr val="13887C"/>
    <a:srgbClr val="4676AA"/>
    <a:srgbClr val="6296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8"/>
    <p:restoredTop sz="86442"/>
  </p:normalViewPr>
  <p:slideViewPr>
    <p:cSldViewPr snapToGrid="0" snapToObjects="1">
      <p:cViewPr>
        <p:scale>
          <a:sx n="95" d="100"/>
          <a:sy n="95" d="100"/>
        </p:scale>
        <p:origin x="376" y="1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3" d="100"/>
          <a:sy n="83" d="100"/>
        </p:scale>
        <p:origin x="335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10T17:11:07.063" idx="1">
    <p:pos x="6000" y="0"/>
    <p:text>What is the difference between user base and stakeholder?</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8-08-07T23:47:24.982" idx="2">
    <p:pos x="6000" y="0"/>
    <p:text>Cara what would you like to do for this? This is meant to address V's item #1. An satellite class attendee slide or two may be better?
-Microsoft Office User</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8-08-07T23:47:24.982" idx="2">
    <p:pos x="6000" y="0"/>
    <p:text>Cara what would you like to do for this? This is meant to address V's item #1. An satellite class attendee slide or two may be better?
-Microsoft Office User</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8-08-07T23:47:24.982" idx="2">
    <p:pos x="6000" y="0"/>
    <p:text>Cara what would you like to do for this? This is meant to address V's item #1. An satellite class attendee slide or two may be better?
-Microsoft Office User</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BFC521-704B-2941-ADD3-DCFD28B8DFD8}" type="doc">
      <dgm:prSet loTypeId="urn:microsoft.com/office/officeart/2005/8/layout/pyramid1" loCatId="" qsTypeId="urn:microsoft.com/office/officeart/2005/8/quickstyle/simple1" qsCatId="simple" csTypeId="urn:microsoft.com/office/officeart/2005/8/colors/accent1_2" csCatId="accent1" phldr="1"/>
      <dgm:spPr/>
    </dgm:pt>
    <dgm:pt modelId="{15DF392D-DBEA-0F42-B257-996092BA34C3}">
      <dgm:prSet phldrT="[Text]" custT="1"/>
      <dgm:spPr>
        <a:gradFill flip="none" rotWithShape="1">
          <a:gsLst>
            <a:gs pos="0">
              <a:srgbClr val="13887C"/>
            </a:gs>
            <a:gs pos="50000">
              <a:schemeClr val="accent5">
                <a:lumMod val="97000"/>
                <a:lumOff val="3000"/>
              </a:schemeClr>
            </a:gs>
          </a:gsLst>
          <a:lin ang="16200000" scaled="1"/>
          <a:tileRect/>
        </a:gradFill>
      </dgm:spPr>
      <dgm:t>
        <a:bodyPr/>
        <a:lstStyle/>
        <a:p>
          <a:r>
            <a:rPr lang="en-US" sz="1600" b="0" i="0" dirty="0">
              <a:solidFill>
                <a:schemeClr val="bg2">
                  <a:lumMod val="85000"/>
                  <a:lumOff val="15000"/>
                </a:schemeClr>
              </a:solidFill>
              <a:latin typeface="+mn-lt"/>
              <a:ea typeface="Helvetica Neue Light" panose="02000403000000020004" pitchFamily="2" charset="0"/>
            </a:rPr>
            <a:t>ERDDAP</a:t>
          </a:r>
        </a:p>
        <a:p>
          <a:r>
            <a:rPr lang="en-US" sz="1200" dirty="0">
              <a:solidFill>
                <a:schemeClr val="bg1"/>
              </a:solidFill>
            </a:rPr>
            <a:t>Underlying services, advanced users</a:t>
          </a:r>
        </a:p>
      </dgm:t>
    </dgm:pt>
    <dgm:pt modelId="{710B268E-1824-8B4D-BCAA-19FD17551970}" type="parTrans" cxnId="{A01BE4A5-6734-6F44-A926-7D6337AAA1B6}">
      <dgm:prSet/>
      <dgm:spPr/>
      <dgm:t>
        <a:bodyPr/>
        <a:lstStyle/>
        <a:p>
          <a:endParaRPr lang="en-US"/>
        </a:p>
      </dgm:t>
    </dgm:pt>
    <dgm:pt modelId="{DFDD97E1-A2BE-BE4D-BD6D-8ABA6B91691E}" type="sibTrans" cxnId="{A01BE4A5-6734-6F44-A926-7D6337AAA1B6}">
      <dgm:prSet/>
      <dgm:spPr/>
      <dgm:t>
        <a:bodyPr/>
        <a:lstStyle/>
        <a:p>
          <a:endParaRPr lang="en-US"/>
        </a:p>
      </dgm:t>
    </dgm:pt>
    <dgm:pt modelId="{F242BF99-DF63-2949-82A9-9AD0F56F6836}">
      <dgm:prSet custT="1"/>
      <dgm:spPr>
        <a:gradFill flip="none" rotWithShape="1">
          <a:gsLst>
            <a:gs pos="6000">
              <a:srgbClr val="4978AB"/>
            </a:gs>
            <a:gs pos="100000">
              <a:srgbClr val="ABCFE2"/>
            </a:gs>
          </a:gsLst>
          <a:lin ang="16200000" scaled="1"/>
          <a:tileRect/>
        </a:gradFill>
        <a:ln>
          <a:noFill/>
        </a:ln>
      </dgm:spPr>
      <dgm:t>
        <a:bodyPr/>
        <a:lstStyle/>
        <a:p>
          <a:pPr>
            <a:lnSpc>
              <a:spcPct val="250000"/>
            </a:lnSpc>
            <a:spcBef>
              <a:spcPts val="1200"/>
            </a:spcBef>
          </a:pPr>
          <a:endParaRPr lang="en-US" sz="600" dirty="0">
            <a:solidFill>
              <a:schemeClr val="bg2">
                <a:lumMod val="85000"/>
                <a:lumOff val="15000"/>
              </a:schemeClr>
            </a:solidFill>
          </a:endParaRPr>
        </a:p>
        <a:p>
          <a:pPr>
            <a:lnSpc>
              <a:spcPct val="250000"/>
            </a:lnSpc>
            <a:spcBef>
              <a:spcPts val="1200"/>
            </a:spcBef>
          </a:pPr>
          <a:r>
            <a:rPr lang="en-US" sz="1600" dirty="0">
              <a:solidFill>
                <a:schemeClr val="bg2">
                  <a:lumMod val="85000"/>
                  <a:lumOff val="15000"/>
                </a:schemeClr>
              </a:solidFill>
            </a:rPr>
            <a:t>CATALOG</a:t>
          </a:r>
        </a:p>
        <a:p>
          <a:pPr>
            <a:lnSpc>
              <a:spcPct val="150000"/>
            </a:lnSpc>
            <a:spcBef>
              <a:spcPct val="0"/>
            </a:spcBef>
          </a:pPr>
          <a:r>
            <a:rPr lang="en-US" sz="1400" dirty="0">
              <a:solidFill>
                <a:schemeClr val="bg1"/>
              </a:solidFill>
              <a:latin typeface="+mj-lt"/>
            </a:rPr>
            <a:t>Search and Filter</a:t>
          </a:r>
        </a:p>
        <a:p>
          <a:pPr>
            <a:lnSpc>
              <a:spcPct val="150000"/>
            </a:lnSpc>
            <a:spcBef>
              <a:spcPct val="0"/>
            </a:spcBef>
          </a:pPr>
          <a:r>
            <a:rPr lang="en-US" sz="1400" dirty="0">
              <a:solidFill>
                <a:schemeClr val="bg1"/>
              </a:solidFill>
              <a:latin typeface="+mj-lt"/>
            </a:rPr>
            <a:t>Interactive Preview</a:t>
          </a:r>
        </a:p>
        <a:p>
          <a:pPr>
            <a:lnSpc>
              <a:spcPct val="150000"/>
            </a:lnSpc>
            <a:spcBef>
              <a:spcPct val="0"/>
            </a:spcBef>
          </a:pPr>
          <a:r>
            <a:rPr lang="en-US" sz="1400" dirty="0">
              <a:solidFill>
                <a:schemeClr val="bg1"/>
              </a:solidFill>
              <a:latin typeface="+mj-lt"/>
            </a:rPr>
            <a:t>Access and Download</a:t>
          </a:r>
        </a:p>
      </dgm:t>
    </dgm:pt>
    <dgm:pt modelId="{BED46EF9-7B4C-CF4A-9B87-C9630C549544}" type="parTrans" cxnId="{6364E01F-0E22-4D44-9A9F-3088DD4263E0}">
      <dgm:prSet/>
      <dgm:spPr/>
      <dgm:t>
        <a:bodyPr/>
        <a:lstStyle/>
        <a:p>
          <a:endParaRPr lang="en-US"/>
        </a:p>
      </dgm:t>
    </dgm:pt>
    <dgm:pt modelId="{1C22A9DF-8962-714A-9FBD-56B0C5FFA99A}" type="sibTrans" cxnId="{6364E01F-0E22-4D44-9A9F-3088DD4263E0}">
      <dgm:prSet/>
      <dgm:spPr/>
      <dgm:t>
        <a:bodyPr/>
        <a:lstStyle/>
        <a:p>
          <a:endParaRPr lang="en-US"/>
        </a:p>
      </dgm:t>
    </dgm:pt>
    <dgm:pt modelId="{D8388DD9-5A18-4047-A637-5A19CA5CE1D6}" type="pres">
      <dgm:prSet presAssocID="{37BFC521-704B-2941-ADD3-DCFD28B8DFD8}" presName="Name0" presStyleCnt="0">
        <dgm:presLayoutVars>
          <dgm:dir/>
          <dgm:animLvl val="lvl"/>
          <dgm:resizeHandles val="exact"/>
        </dgm:presLayoutVars>
      </dgm:prSet>
      <dgm:spPr/>
    </dgm:pt>
    <dgm:pt modelId="{894D104E-3347-0A44-8039-5A6B0CBF2AF2}" type="pres">
      <dgm:prSet presAssocID="{F242BF99-DF63-2949-82A9-9AD0F56F6836}" presName="Name8" presStyleCnt="0"/>
      <dgm:spPr/>
    </dgm:pt>
    <dgm:pt modelId="{14132FDC-9183-7640-9DDB-B35B6553F913}" type="pres">
      <dgm:prSet presAssocID="{F242BF99-DF63-2949-82A9-9AD0F56F6836}" presName="level" presStyleLbl="node1" presStyleIdx="0" presStyleCnt="2" custScaleY="74818" custLinFactNeighborY="-316">
        <dgm:presLayoutVars>
          <dgm:chMax val="1"/>
          <dgm:bulletEnabled val="1"/>
        </dgm:presLayoutVars>
      </dgm:prSet>
      <dgm:spPr/>
    </dgm:pt>
    <dgm:pt modelId="{E5847BA7-E37E-194E-90FC-4502655F0BBF}" type="pres">
      <dgm:prSet presAssocID="{F242BF99-DF63-2949-82A9-9AD0F56F6836}" presName="levelTx" presStyleLbl="revTx" presStyleIdx="0" presStyleCnt="0">
        <dgm:presLayoutVars>
          <dgm:chMax val="1"/>
          <dgm:bulletEnabled val="1"/>
        </dgm:presLayoutVars>
      </dgm:prSet>
      <dgm:spPr/>
    </dgm:pt>
    <dgm:pt modelId="{827C8CE7-1BE0-0F49-9C84-A644D6489688}" type="pres">
      <dgm:prSet presAssocID="{15DF392D-DBEA-0F42-B257-996092BA34C3}" presName="Name8" presStyleCnt="0"/>
      <dgm:spPr/>
    </dgm:pt>
    <dgm:pt modelId="{D10F024C-411B-8846-B1DE-327E9E903CA8}" type="pres">
      <dgm:prSet presAssocID="{15DF392D-DBEA-0F42-B257-996092BA34C3}" presName="level" presStyleLbl="node1" presStyleIdx="1" presStyleCnt="2" custScaleY="28321">
        <dgm:presLayoutVars>
          <dgm:chMax val="1"/>
          <dgm:bulletEnabled val="1"/>
        </dgm:presLayoutVars>
      </dgm:prSet>
      <dgm:spPr/>
    </dgm:pt>
    <dgm:pt modelId="{6E6C6BD3-ECAF-B049-B743-25240F7340D6}" type="pres">
      <dgm:prSet presAssocID="{15DF392D-DBEA-0F42-B257-996092BA34C3}" presName="levelTx" presStyleLbl="revTx" presStyleIdx="0" presStyleCnt="0">
        <dgm:presLayoutVars>
          <dgm:chMax val="1"/>
          <dgm:bulletEnabled val="1"/>
        </dgm:presLayoutVars>
      </dgm:prSet>
      <dgm:spPr/>
    </dgm:pt>
  </dgm:ptLst>
  <dgm:cxnLst>
    <dgm:cxn modelId="{35090401-4BB1-244C-A972-C966AB74EA01}" type="presOf" srcId="{15DF392D-DBEA-0F42-B257-996092BA34C3}" destId="{D10F024C-411B-8846-B1DE-327E9E903CA8}" srcOrd="0" destOrd="0" presId="urn:microsoft.com/office/officeart/2005/8/layout/pyramid1"/>
    <dgm:cxn modelId="{6364E01F-0E22-4D44-9A9F-3088DD4263E0}" srcId="{37BFC521-704B-2941-ADD3-DCFD28B8DFD8}" destId="{F242BF99-DF63-2949-82A9-9AD0F56F6836}" srcOrd="0" destOrd="0" parTransId="{BED46EF9-7B4C-CF4A-9B87-C9630C549544}" sibTransId="{1C22A9DF-8962-714A-9FBD-56B0C5FFA99A}"/>
    <dgm:cxn modelId="{02FB462A-0D69-CB41-869A-42BB6D87FBF8}" type="presOf" srcId="{F242BF99-DF63-2949-82A9-9AD0F56F6836}" destId="{14132FDC-9183-7640-9DDB-B35B6553F913}" srcOrd="0" destOrd="0" presId="urn:microsoft.com/office/officeart/2005/8/layout/pyramid1"/>
    <dgm:cxn modelId="{9B808388-B0EC-A245-8F47-B4098676D05B}" type="presOf" srcId="{15DF392D-DBEA-0F42-B257-996092BA34C3}" destId="{6E6C6BD3-ECAF-B049-B743-25240F7340D6}" srcOrd="1" destOrd="0" presId="urn:microsoft.com/office/officeart/2005/8/layout/pyramid1"/>
    <dgm:cxn modelId="{A01BE4A5-6734-6F44-A926-7D6337AAA1B6}" srcId="{37BFC521-704B-2941-ADD3-DCFD28B8DFD8}" destId="{15DF392D-DBEA-0F42-B257-996092BA34C3}" srcOrd="1" destOrd="0" parTransId="{710B268E-1824-8B4D-BCAA-19FD17551970}" sibTransId="{DFDD97E1-A2BE-BE4D-BD6D-8ABA6B91691E}"/>
    <dgm:cxn modelId="{7B3D01B6-D5EB-004B-9363-D6C193C1A286}" type="presOf" srcId="{F242BF99-DF63-2949-82A9-9AD0F56F6836}" destId="{E5847BA7-E37E-194E-90FC-4502655F0BBF}" srcOrd="1" destOrd="0" presId="urn:microsoft.com/office/officeart/2005/8/layout/pyramid1"/>
    <dgm:cxn modelId="{21877CC8-920C-3C4F-854D-0A147EC5AB7E}" type="presOf" srcId="{37BFC521-704B-2941-ADD3-DCFD28B8DFD8}" destId="{D8388DD9-5A18-4047-A637-5A19CA5CE1D6}" srcOrd="0" destOrd="0" presId="urn:microsoft.com/office/officeart/2005/8/layout/pyramid1"/>
    <dgm:cxn modelId="{94ADD0EB-6538-A24D-80AD-5CADA8ECFA2E}" type="presParOf" srcId="{D8388DD9-5A18-4047-A637-5A19CA5CE1D6}" destId="{894D104E-3347-0A44-8039-5A6B0CBF2AF2}" srcOrd="0" destOrd="0" presId="urn:microsoft.com/office/officeart/2005/8/layout/pyramid1"/>
    <dgm:cxn modelId="{766FFC98-B643-584F-A212-71CE853BE2C1}" type="presParOf" srcId="{894D104E-3347-0A44-8039-5A6B0CBF2AF2}" destId="{14132FDC-9183-7640-9DDB-B35B6553F913}" srcOrd="0" destOrd="0" presId="urn:microsoft.com/office/officeart/2005/8/layout/pyramid1"/>
    <dgm:cxn modelId="{DAFDC9D6-6228-DD44-9DF9-9C2821E2816B}" type="presParOf" srcId="{894D104E-3347-0A44-8039-5A6B0CBF2AF2}" destId="{E5847BA7-E37E-194E-90FC-4502655F0BBF}" srcOrd="1" destOrd="0" presId="urn:microsoft.com/office/officeart/2005/8/layout/pyramid1"/>
    <dgm:cxn modelId="{79E2AE81-1F35-F749-91EA-E190239C0AAE}" type="presParOf" srcId="{D8388DD9-5A18-4047-A637-5A19CA5CE1D6}" destId="{827C8CE7-1BE0-0F49-9C84-A644D6489688}" srcOrd="1" destOrd="0" presId="urn:microsoft.com/office/officeart/2005/8/layout/pyramid1"/>
    <dgm:cxn modelId="{B8032C1E-E3FA-0848-BC50-DB4911BE7EA1}" type="presParOf" srcId="{827C8CE7-1BE0-0F49-9C84-A644D6489688}" destId="{D10F024C-411B-8846-B1DE-327E9E903CA8}" srcOrd="0" destOrd="0" presId="urn:microsoft.com/office/officeart/2005/8/layout/pyramid1"/>
    <dgm:cxn modelId="{54485629-A0ED-324F-B096-227643D73EED}" type="presParOf" srcId="{827C8CE7-1BE0-0F49-9C84-A644D6489688}" destId="{6E6C6BD3-ECAF-B049-B743-25240F7340D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32FDC-9183-7640-9DDB-B35B6553F913}">
      <dsp:nvSpPr>
        <dsp:cNvPr id="0" name=""/>
        <dsp:cNvSpPr/>
      </dsp:nvSpPr>
      <dsp:spPr>
        <a:xfrm>
          <a:off x="675918" y="0"/>
          <a:ext cx="3571262" cy="2743460"/>
        </a:xfrm>
        <a:prstGeom prst="trapezoid">
          <a:avLst>
            <a:gd name="adj" fmla="val 65087"/>
          </a:avLst>
        </a:prstGeom>
        <a:gradFill flip="none" rotWithShape="1">
          <a:gsLst>
            <a:gs pos="6000">
              <a:srgbClr val="4978AB"/>
            </a:gs>
            <a:gs pos="100000">
              <a:srgbClr val="ABCFE2"/>
            </a:gs>
          </a:gsLst>
          <a:lin ang="16200000" scaled="1"/>
          <a:tileRect/>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250000"/>
            </a:lnSpc>
            <a:spcBef>
              <a:spcPct val="0"/>
            </a:spcBef>
            <a:spcAft>
              <a:spcPct val="35000"/>
            </a:spcAft>
            <a:buNone/>
          </a:pPr>
          <a:endParaRPr lang="en-US" sz="600" kern="1200" dirty="0">
            <a:solidFill>
              <a:schemeClr val="bg2">
                <a:lumMod val="85000"/>
                <a:lumOff val="15000"/>
              </a:schemeClr>
            </a:solidFill>
          </a:endParaRPr>
        </a:p>
        <a:p>
          <a:pPr marL="0" lvl="0" indent="0" algn="ctr" defTabSz="266700">
            <a:lnSpc>
              <a:spcPct val="250000"/>
            </a:lnSpc>
            <a:spcBef>
              <a:spcPct val="0"/>
            </a:spcBef>
            <a:spcAft>
              <a:spcPct val="35000"/>
            </a:spcAft>
            <a:buNone/>
          </a:pPr>
          <a:r>
            <a:rPr lang="en-US" sz="1600" kern="1200" dirty="0">
              <a:solidFill>
                <a:schemeClr val="bg2">
                  <a:lumMod val="85000"/>
                  <a:lumOff val="15000"/>
                </a:schemeClr>
              </a:solidFill>
            </a:rPr>
            <a:t>CATALOG</a:t>
          </a:r>
        </a:p>
        <a:p>
          <a:pPr marL="0" lvl="0" indent="0" algn="ctr" defTabSz="266700">
            <a:lnSpc>
              <a:spcPct val="150000"/>
            </a:lnSpc>
            <a:spcBef>
              <a:spcPct val="0"/>
            </a:spcBef>
            <a:spcAft>
              <a:spcPct val="35000"/>
            </a:spcAft>
            <a:buNone/>
          </a:pPr>
          <a:r>
            <a:rPr lang="en-US" sz="1400" kern="1200" dirty="0">
              <a:solidFill>
                <a:schemeClr val="bg1"/>
              </a:solidFill>
              <a:latin typeface="+mj-lt"/>
            </a:rPr>
            <a:t>Search and Filter</a:t>
          </a:r>
        </a:p>
        <a:p>
          <a:pPr marL="0" lvl="0" indent="0" algn="ctr" defTabSz="266700">
            <a:lnSpc>
              <a:spcPct val="150000"/>
            </a:lnSpc>
            <a:spcBef>
              <a:spcPct val="0"/>
            </a:spcBef>
            <a:spcAft>
              <a:spcPct val="35000"/>
            </a:spcAft>
            <a:buNone/>
          </a:pPr>
          <a:r>
            <a:rPr lang="en-US" sz="1400" kern="1200" dirty="0">
              <a:solidFill>
                <a:schemeClr val="bg1"/>
              </a:solidFill>
              <a:latin typeface="+mj-lt"/>
            </a:rPr>
            <a:t>Interactive Preview</a:t>
          </a:r>
        </a:p>
        <a:p>
          <a:pPr marL="0" lvl="0" indent="0" algn="ctr" defTabSz="266700">
            <a:lnSpc>
              <a:spcPct val="150000"/>
            </a:lnSpc>
            <a:spcBef>
              <a:spcPct val="0"/>
            </a:spcBef>
            <a:spcAft>
              <a:spcPct val="35000"/>
            </a:spcAft>
            <a:buNone/>
          </a:pPr>
          <a:r>
            <a:rPr lang="en-US" sz="1400" kern="1200" dirty="0">
              <a:solidFill>
                <a:schemeClr val="bg1"/>
              </a:solidFill>
              <a:latin typeface="+mj-lt"/>
            </a:rPr>
            <a:t>Access and Download</a:t>
          </a:r>
        </a:p>
      </dsp:txBody>
      <dsp:txXfrm>
        <a:off x="675918" y="0"/>
        <a:ext cx="3571262" cy="2743460"/>
      </dsp:txXfrm>
    </dsp:sp>
    <dsp:sp modelId="{D10F024C-411B-8846-B1DE-327E9E903CA8}">
      <dsp:nvSpPr>
        <dsp:cNvPr id="0" name=""/>
        <dsp:cNvSpPr/>
      </dsp:nvSpPr>
      <dsp:spPr>
        <a:xfrm>
          <a:off x="0" y="2743460"/>
          <a:ext cx="4923099" cy="1038487"/>
        </a:xfrm>
        <a:prstGeom prst="trapezoid">
          <a:avLst>
            <a:gd name="adj" fmla="val 65087"/>
          </a:avLst>
        </a:prstGeom>
        <a:gradFill flip="none" rotWithShape="1">
          <a:gsLst>
            <a:gs pos="0">
              <a:srgbClr val="13887C"/>
            </a:gs>
            <a:gs pos="50000">
              <a:schemeClr val="accent5">
                <a:lumMod val="97000"/>
                <a:lumOff val="3000"/>
              </a:scheme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bg2">
                  <a:lumMod val="85000"/>
                  <a:lumOff val="15000"/>
                </a:schemeClr>
              </a:solidFill>
              <a:latin typeface="+mn-lt"/>
              <a:ea typeface="Helvetica Neue Light" panose="02000403000000020004" pitchFamily="2" charset="0"/>
            </a:rPr>
            <a:t>ERDDAP</a:t>
          </a:r>
        </a:p>
        <a:p>
          <a:pPr marL="0" lvl="0" indent="0" algn="ctr" defTabSz="711200">
            <a:lnSpc>
              <a:spcPct val="90000"/>
            </a:lnSpc>
            <a:spcBef>
              <a:spcPct val="0"/>
            </a:spcBef>
            <a:spcAft>
              <a:spcPct val="35000"/>
            </a:spcAft>
            <a:buNone/>
          </a:pPr>
          <a:r>
            <a:rPr lang="en-US" sz="1200" kern="1200" dirty="0">
              <a:solidFill>
                <a:schemeClr val="bg1"/>
              </a:solidFill>
            </a:rPr>
            <a:t>Underlying services, advanced users</a:t>
          </a:r>
        </a:p>
      </dsp:txBody>
      <dsp:txXfrm>
        <a:off x="861542" y="2743460"/>
        <a:ext cx="3200014" cy="103848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user at our recent annual satellite course was interested in using SAR winds to look at impact to archaeological resources in the coastal zone.</a:t>
            </a:r>
          </a:p>
        </p:txBody>
      </p:sp>
    </p:spTree>
    <p:extLst>
      <p:ext uri="{BB962C8B-B14F-4D97-AF65-F5344CB8AC3E}">
        <p14:creationId xmlns:p14="http://schemas.microsoft.com/office/powerpoint/2010/main" val="1972072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125" name="Google Shape;125;p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554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4292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959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6168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a:p>
          <a:p>
            <a:endParaRPr lang="en-US" dirty="0"/>
          </a:p>
        </p:txBody>
      </p:sp>
    </p:spTree>
    <p:extLst>
      <p:ext uri="{BB962C8B-B14F-4D97-AF65-F5344CB8AC3E}">
        <p14:creationId xmlns:p14="http://schemas.microsoft.com/office/powerpoint/2010/main" val="96737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Tree>
    <p:extLst>
      <p:ext uri="{BB962C8B-B14F-4D97-AF65-F5344CB8AC3E}">
        <p14:creationId xmlns:p14="http://schemas.microsoft.com/office/powerpoint/2010/main" val="634512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2172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1094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50000"/>
              </a:lnSpc>
              <a:spcBef>
                <a:spcPts val="1600"/>
              </a:spcBef>
              <a:buSzPts val="1300"/>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6747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6516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5282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8: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2625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5" name="Google Shape;95;p4:notes"/>
          <p:cNvSpPr txBox="1">
            <a:spLocks noGrp="1"/>
          </p:cNvSpPr>
          <p:nvPr>
            <p:ph type="body" idx="1"/>
          </p:nvPr>
        </p:nvSpPr>
        <p:spPr>
          <a:xfrm>
            <a:off x="685800" y="4343399"/>
            <a:ext cx="5486400" cy="4114800"/>
          </a:xfrm>
          <a:prstGeom prst="rect">
            <a:avLst/>
          </a:prstGeom>
          <a:noFill/>
          <a:ln>
            <a:noFill/>
          </a:ln>
        </p:spPr>
        <p:txBody>
          <a:bodyPr spcFirstLastPara="1" wrap="square" lIns="90450" tIns="45225" rIns="90450" bIns="45225" anchor="t" anchorCtr="0">
            <a:noAutofit/>
          </a:bodyPr>
          <a:lstStyle/>
          <a:p>
            <a:pPr marL="0" marR="0" lvl="0" indent="0" algn="l" rtl="0">
              <a:spcBef>
                <a:spcPts val="0"/>
              </a:spcBef>
              <a:spcAft>
                <a:spcPts val="0"/>
              </a:spcAft>
              <a:buClr>
                <a:schemeClr val="dk1"/>
              </a:buClr>
              <a:buSzPts val="1800"/>
              <a:buFont typeface="Arial"/>
              <a:buNone/>
            </a:pPr>
            <a:endParaRPr sz="1800" u="none" strike="noStrike" cap="none" dirty="0">
              <a:solidFill>
                <a:schemeClr val="dk1"/>
              </a:solidFill>
              <a:latin typeface="Helvetica Neue Regular" panose="02000503000000020004" pitchFamily="2" charset="0"/>
              <a:ea typeface="Helvetica Neue Regular" panose="02000503000000020004" pitchFamily="2" charset="0"/>
              <a:cs typeface="Helvetica Neue Regular" panose="02000503000000020004" pitchFamily="2" charset="0"/>
              <a:sym typeface="Calibri"/>
            </a:endParaRPr>
          </a:p>
        </p:txBody>
      </p:sp>
      <p:sp>
        <p:nvSpPr>
          <p:cNvPr id="96" name="Google Shape;96;p4:notes"/>
          <p:cNvSpPr txBox="1">
            <a:spLocks noGrp="1"/>
          </p:cNvSpPr>
          <p:nvPr>
            <p:ph type="sldNum" idx="12"/>
          </p:nvPr>
        </p:nvSpPr>
        <p:spPr>
          <a:xfrm>
            <a:off x="3882747" y="8684916"/>
            <a:ext cx="2973600" cy="457500"/>
          </a:xfrm>
          <a:prstGeom prst="rect">
            <a:avLst/>
          </a:prstGeom>
          <a:noFill/>
          <a:ln>
            <a:noFill/>
          </a:ln>
        </p:spPr>
        <p:txBody>
          <a:bodyPr spcFirstLastPara="1" wrap="square" lIns="90450" tIns="45225" rIns="90450" bIns="45225" anchor="b" anchorCtr="0">
            <a:noAutofit/>
          </a:bodyPr>
          <a:lstStyle/>
          <a:p>
            <a:pPr marL="0" marR="0" lvl="0" indent="0" algn="r" rtl="0">
              <a:lnSpc>
                <a:spcPct val="100000"/>
              </a:lnSpc>
              <a:spcBef>
                <a:spcPts val="0"/>
              </a:spcBef>
              <a:spcAft>
                <a:spcPts val="0"/>
              </a:spcAft>
              <a:buClr>
                <a:srgbClr val="000000"/>
              </a:buClr>
              <a:buSzPts val="300"/>
              <a:buFont typeface="Calibri"/>
              <a:buNone/>
            </a:pPr>
            <a:r>
              <a:rPr lang="en-US" sz="1200" u="none" strike="noStrike" cap="none" dirty="0">
                <a:solidFill>
                  <a:srgbClr val="000000"/>
                </a:solidFill>
                <a:latin typeface="Helvetica Neue Regular" panose="02000503000000020004" pitchFamily="2" charset="0"/>
                <a:ea typeface="Helvetica Neue Regular" panose="02000503000000020004" pitchFamily="2" charset="0"/>
                <a:cs typeface="Helvetica Neue Regular" panose="02000503000000020004" pitchFamily="2" charset="0"/>
                <a:sym typeface="Calibri"/>
              </a:rPr>
              <a:t>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8111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US" sz="1100" b="0" i="0" u="none" strike="noStrike" cap="none" dirty="0">
                <a:solidFill>
                  <a:schemeClr val="dk1"/>
                </a:solidFill>
                <a:latin typeface="Arial"/>
                <a:ea typeface="Arial"/>
                <a:cs typeface="Arial"/>
                <a:sym typeface="Arial"/>
              </a:rPr>
              <a:t>.</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85626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2668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US" sz="1100" b="0" i="0" u="none" strike="noStrike" cap="none" dirty="0">
                <a:solidFill>
                  <a:schemeClr val="dk1"/>
                </a:solidFill>
                <a:latin typeface="Arial"/>
                <a:ea typeface="Arial"/>
                <a:cs typeface="Arial"/>
                <a:sym typeface="Arial"/>
              </a:rPr>
              <a:t>PolarWatch supports polar satellite data users across NOAA line offices, government agencies, industries and academia. We are working to spread the word about our new program and get input on the diverse user needs to inform the development of our services. Our goal is to help anyone with a need to access and use ocean related polar satellite data.</a:t>
            </a: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dirty="0">
              <a:solidFill>
                <a:schemeClr val="bg2"/>
              </a:solidFill>
              <a:latin typeface="Calibri" panose="020F0502020204030204" pitchFamily="34" charset="0"/>
              <a:ea typeface="Helvetica Neue" panose="02000503000000020004" pitchFamily="2" charset="0"/>
              <a:cs typeface="Calibri" panose="020F0502020204030204" pitchFamily="34" charset="0"/>
              <a:sym typeface="Avenir"/>
            </a:endParaRPr>
          </a:p>
          <a:p>
            <a:pPr marL="0" lvl="0" indent="0">
              <a:spcBef>
                <a:spcPts val="0"/>
              </a:spcBef>
              <a:spcAft>
                <a:spcPts val="0"/>
              </a:spcAft>
              <a:buNone/>
            </a:pPr>
            <a:endParaRPr dirty="0"/>
          </a:p>
        </p:txBody>
      </p:sp>
      <p:sp>
        <p:nvSpPr>
          <p:cNvPr id="125" name="Google Shape;125;p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0702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125" name="Google Shape;125;p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4277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3"/>
          <p:cNvSpPr/>
          <p:nvPr/>
        </p:nvSpPr>
        <p:spPr>
          <a:xfrm>
            <a:off x="0" y="3590967"/>
            <a:ext cx="9144000" cy="3362800"/>
          </a:xfrm>
          <a:prstGeom prst="rect">
            <a:avLst/>
          </a:prstGeom>
          <a:solidFill>
            <a:srgbClr val="C3DC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3"/>
          <p:cNvSpPr txBox="1">
            <a:spLocks noGrp="1"/>
          </p:cNvSpPr>
          <p:nvPr>
            <p:ph type="ctrTitle"/>
          </p:nvPr>
        </p:nvSpPr>
        <p:spPr>
          <a:xfrm>
            <a:off x="485875" y="352633"/>
            <a:ext cx="8183700" cy="19648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A4595"/>
              </a:buClr>
              <a:buSzPts val="4200"/>
              <a:buFont typeface="Montserrat Medium"/>
              <a:buNone/>
              <a:defRPr sz="4200" b="0" i="0" u="none" strike="noStrike" cap="none">
                <a:solidFill>
                  <a:srgbClr val="0A4595"/>
                </a:solidFill>
                <a:latin typeface="Helvetica Neue Light" panose="02000403000000020004" pitchFamily="2" charset="0"/>
                <a:ea typeface="Helvetica Neue Light" panose="02000403000000020004" pitchFamily="2" charset="0"/>
                <a:cs typeface="Helvetica Neue Medium" panose="02000503000000020004" pitchFamily="2" charset="0"/>
                <a:sym typeface="Montserrat Medium"/>
              </a:defRPr>
            </a:lvl1pPr>
            <a:lvl2pPr lvl="1">
              <a:spcBef>
                <a:spcPts val="0"/>
              </a:spcBef>
              <a:spcAft>
                <a:spcPts val="0"/>
              </a:spcAft>
              <a:buClr>
                <a:srgbClr val="0A4595"/>
              </a:buClr>
              <a:buSzPts val="4200"/>
              <a:buFont typeface="Montserrat Medium"/>
              <a:buNone/>
              <a:defRPr sz="4200" b="0">
                <a:solidFill>
                  <a:srgbClr val="0A4595"/>
                </a:solidFill>
                <a:latin typeface="Montserrat Medium"/>
                <a:ea typeface="Montserrat Medium"/>
                <a:cs typeface="Montserrat Medium"/>
                <a:sym typeface="Montserrat Medium"/>
              </a:defRPr>
            </a:lvl2pPr>
            <a:lvl3pPr lvl="2">
              <a:spcBef>
                <a:spcPts val="0"/>
              </a:spcBef>
              <a:spcAft>
                <a:spcPts val="0"/>
              </a:spcAft>
              <a:buClr>
                <a:srgbClr val="0A4595"/>
              </a:buClr>
              <a:buSzPts val="4200"/>
              <a:buFont typeface="Montserrat Medium"/>
              <a:buNone/>
              <a:defRPr sz="4200" b="0">
                <a:solidFill>
                  <a:srgbClr val="0A4595"/>
                </a:solidFill>
                <a:latin typeface="Montserrat Medium"/>
                <a:ea typeface="Montserrat Medium"/>
                <a:cs typeface="Montserrat Medium"/>
                <a:sym typeface="Montserrat Medium"/>
              </a:defRPr>
            </a:lvl3pPr>
            <a:lvl4pPr lvl="3">
              <a:spcBef>
                <a:spcPts val="0"/>
              </a:spcBef>
              <a:spcAft>
                <a:spcPts val="0"/>
              </a:spcAft>
              <a:buClr>
                <a:srgbClr val="0A4595"/>
              </a:buClr>
              <a:buSzPts val="4200"/>
              <a:buFont typeface="Montserrat Medium"/>
              <a:buNone/>
              <a:defRPr sz="4200" b="0">
                <a:solidFill>
                  <a:srgbClr val="0A4595"/>
                </a:solidFill>
                <a:latin typeface="Montserrat Medium"/>
                <a:ea typeface="Montserrat Medium"/>
                <a:cs typeface="Montserrat Medium"/>
                <a:sym typeface="Montserrat Medium"/>
              </a:defRPr>
            </a:lvl4pPr>
            <a:lvl5pPr lvl="4">
              <a:spcBef>
                <a:spcPts val="0"/>
              </a:spcBef>
              <a:spcAft>
                <a:spcPts val="0"/>
              </a:spcAft>
              <a:buClr>
                <a:srgbClr val="0A4595"/>
              </a:buClr>
              <a:buSzPts val="4200"/>
              <a:buFont typeface="Montserrat Medium"/>
              <a:buNone/>
              <a:defRPr sz="4200" b="0">
                <a:solidFill>
                  <a:srgbClr val="0A4595"/>
                </a:solidFill>
                <a:latin typeface="Montserrat Medium"/>
                <a:ea typeface="Montserrat Medium"/>
                <a:cs typeface="Montserrat Medium"/>
                <a:sym typeface="Montserrat Medium"/>
              </a:defRPr>
            </a:lvl5pPr>
            <a:lvl6pPr lvl="5">
              <a:spcBef>
                <a:spcPts val="0"/>
              </a:spcBef>
              <a:spcAft>
                <a:spcPts val="0"/>
              </a:spcAft>
              <a:buClr>
                <a:srgbClr val="0A4595"/>
              </a:buClr>
              <a:buSzPts val="4200"/>
              <a:buFont typeface="Montserrat Medium"/>
              <a:buNone/>
              <a:defRPr sz="4200" b="0">
                <a:solidFill>
                  <a:srgbClr val="0A4595"/>
                </a:solidFill>
                <a:latin typeface="Montserrat Medium"/>
                <a:ea typeface="Montserrat Medium"/>
                <a:cs typeface="Montserrat Medium"/>
                <a:sym typeface="Montserrat Medium"/>
              </a:defRPr>
            </a:lvl6pPr>
            <a:lvl7pPr lvl="6">
              <a:spcBef>
                <a:spcPts val="0"/>
              </a:spcBef>
              <a:spcAft>
                <a:spcPts val="0"/>
              </a:spcAft>
              <a:buClr>
                <a:srgbClr val="0A4595"/>
              </a:buClr>
              <a:buSzPts val="4200"/>
              <a:buFont typeface="Montserrat Medium"/>
              <a:buNone/>
              <a:defRPr sz="4200" b="0">
                <a:solidFill>
                  <a:srgbClr val="0A4595"/>
                </a:solidFill>
                <a:latin typeface="Montserrat Medium"/>
                <a:ea typeface="Montserrat Medium"/>
                <a:cs typeface="Montserrat Medium"/>
                <a:sym typeface="Montserrat Medium"/>
              </a:defRPr>
            </a:lvl7pPr>
            <a:lvl8pPr lvl="7">
              <a:spcBef>
                <a:spcPts val="0"/>
              </a:spcBef>
              <a:spcAft>
                <a:spcPts val="0"/>
              </a:spcAft>
              <a:buClr>
                <a:srgbClr val="0A4595"/>
              </a:buClr>
              <a:buSzPts val="4200"/>
              <a:buFont typeface="Montserrat Medium"/>
              <a:buNone/>
              <a:defRPr sz="4200" b="0">
                <a:solidFill>
                  <a:srgbClr val="0A4595"/>
                </a:solidFill>
                <a:latin typeface="Montserrat Medium"/>
                <a:ea typeface="Montserrat Medium"/>
                <a:cs typeface="Montserrat Medium"/>
                <a:sym typeface="Montserrat Medium"/>
              </a:defRPr>
            </a:lvl8pPr>
            <a:lvl9pPr lvl="8">
              <a:spcBef>
                <a:spcPts val="0"/>
              </a:spcBef>
              <a:spcAft>
                <a:spcPts val="0"/>
              </a:spcAft>
              <a:buClr>
                <a:srgbClr val="0A4595"/>
              </a:buClr>
              <a:buSzPts val="4200"/>
              <a:buFont typeface="Montserrat Medium"/>
              <a:buNone/>
              <a:defRPr sz="4200" b="0">
                <a:solidFill>
                  <a:srgbClr val="0A4595"/>
                </a:solidFill>
                <a:latin typeface="Montserrat Medium"/>
                <a:ea typeface="Montserrat Medium"/>
                <a:cs typeface="Montserrat Medium"/>
                <a:sym typeface="Montserrat Medium"/>
              </a:defRPr>
            </a:lvl9pPr>
          </a:lstStyle>
          <a:p>
            <a:endParaRPr dirty="0"/>
          </a:p>
        </p:txBody>
      </p:sp>
      <p:sp>
        <p:nvSpPr>
          <p:cNvPr id="16" name="Google Shape;16;p3"/>
          <p:cNvSpPr txBox="1">
            <a:spLocks noGrp="1"/>
          </p:cNvSpPr>
          <p:nvPr>
            <p:ph type="subTitle" idx="1"/>
          </p:nvPr>
        </p:nvSpPr>
        <p:spPr>
          <a:xfrm>
            <a:off x="485875" y="2317433"/>
            <a:ext cx="8183700" cy="1148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333333"/>
              </a:buClr>
              <a:buSzPts val="2400"/>
              <a:buFont typeface="Montserrat"/>
              <a:buNone/>
              <a:defRPr sz="2400" b="0" i="0" u="none" strike="noStrike" cap="none">
                <a:solidFill>
                  <a:srgbClr val="333333"/>
                </a:solidFill>
                <a:latin typeface="Helvetica Neue Light" panose="02000403000000020004" pitchFamily="2" charset="0"/>
                <a:ea typeface="Helvetica Neue Light" panose="02000403000000020004" pitchFamily="2" charset="0"/>
                <a:cs typeface="Gill Sans Regular" panose="020B0502020104020203" pitchFamily="34" charset="-79"/>
                <a:sym typeface="Montserrat"/>
              </a:defRPr>
            </a:lvl1pPr>
            <a:lvl2pPr marR="0" lvl="1" algn="l" rtl="0">
              <a:lnSpc>
                <a:spcPct val="100000"/>
              </a:lnSpc>
              <a:spcBef>
                <a:spcPts val="0"/>
              </a:spcBef>
              <a:spcAft>
                <a:spcPts val="0"/>
              </a:spcAft>
              <a:buClr>
                <a:srgbClr val="333333"/>
              </a:buClr>
              <a:buSzPts val="2400"/>
              <a:buFont typeface="Montserrat"/>
              <a:buNone/>
              <a:defRPr sz="2400" b="0" i="0" u="none" strike="noStrike" cap="none">
                <a:solidFill>
                  <a:srgbClr val="333333"/>
                </a:solidFill>
                <a:latin typeface="Montserrat"/>
                <a:ea typeface="Montserrat"/>
                <a:cs typeface="Montserrat"/>
                <a:sym typeface="Montserrat"/>
              </a:defRPr>
            </a:lvl2pPr>
            <a:lvl3pPr marR="0" lvl="2" algn="l" rtl="0">
              <a:lnSpc>
                <a:spcPct val="100000"/>
              </a:lnSpc>
              <a:spcBef>
                <a:spcPts val="0"/>
              </a:spcBef>
              <a:spcAft>
                <a:spcPts val="0"/>
              </a:spcAft>
              <a:buClr>
                <a:srgbClr val="333333"/>
              </a:buClr>
              <a:buSzPts val="2400"/>
              <a:buFont typeface="Montserrat"/>
              <a:buNone/>
              <a:defRPr sz="2400" b="0" i="0" u="none" strike="noStrike" cap="none">
                <a:solidFill>
                  <a:srgbClr val="333333"/>
                </a:solidFill>
                <a:latin typeface="Montserrat"/>
                <a:ea typeface="Montserrat"/>
                <a:cs typeface="Montserrat"/>
                <a:sym typeface="Montserrat"/>
              </a:defRPr>
            </a:lvl3pPr>
            <a:lvl4pPr marR="0" lvl="3" algn="l" rtl="0">
              <a:lnSpc>
                <a:spcPct val="100000"/>
              </a:lnSpc>
              <a:spcBef>
                <a:spcPts val="0"/>
              </a:spcBef>
              <a:spcAft>
                <a:spcPts val="0"/>
              </a:spcAft>
              <a:buClr>
                <a:srgbClr val="333333"/>
              </a:buClr>
              <a:buSzPts val="2400"/>
              <a:buFont typeface="Montserrat"/>
              <a:buNone/>
              <a:defRPr sz="2400" b="0" i="0" u="none" strike="noStrike" cap="none">
                <a:solidFill>
                  <a:srgbClr val="333333"/>
                </a:solidFill>
                <a:latin typeface="Montserrat"/>
                <a:ea typeface="Montserrat"/>
                <a:cs typeface="Montserrat"/>
                <a:sym typeface="Montserrat"/>
              </a:defRPr>
            </a:lvl4pPr>
            <a:lvl5pPr marR="0" lvl="4" algn="l" rtl="0">
              <a:lnSpc>
                <a:spcPct val="100000"/>
              </a:lnSpc>
              <a:spcBef>
                <a:spcPts val="0"/>
              </a:spcBef>
              <a:spcAft>
                <a:spcPts val="0"/>
              </a:spcAft>
              <a:buClr>
                <a:srgbClr val="333333"/>
              </a:buClr>
              <a:buSzPts val="2400"/>
              <a:buFont typeface="Montserrat"/>
              <a:buNone/>
              <a:defRPr sz="2400" b="0" i="0" u="none" strike="noStrike" cap="none">
                <a:solidFill>
                  <a:srgbClr val="333333"/>
                </a:solidFill>
                <a:latin typeface="Montserrat"/>
                <a:ea typeface="Montserrat"/>
                <a:cs typeface="Montserrat"/>
                <a:sym typeface="Montserrat"/>
              </a:defRPr>
            </a:lvl5pPr>
            <a:lvl6pPr marR="0" lvl="5" algn="l" rtl="0">
              <a:lnSpc>
                <a:spcPct val="100000"/>
              </a:lnSpc>
              <a:spcBef>
                <a:spcPts val="0"/>
              </a:spcBef>
              <a:spcAft>
                <a:spcPts val="0"/>
              </a:spcAft>
              <a:buClr>
                <a:srgbClr val="333333"/>
              </a:buClr>
              <a:buSzPts val="2400"/>
              <a:buFont typeface="Montserrat"/>
              <a:buNone/>
              <a:defRPr sz="2400" b="0" i="0" u="none" strike="noStrike" cap="none">
                <a:solidFill>
                  <a:srgbClr val="333333"/>
                </a:solidFill>
                <a:latin typeface="Montserrat"/>
                <a:ea typeface="Montserrat"/>
                <a:cs typeface="Montserrat"/>
                <a:sym typeface="Montserrat"/>
              </a:defRPr>
            </a:lvl6pPr>
            <a:lvl7pPr marR="0" lvl="6" algn="l" rtl="0">
              <a:lnSpc>
                <a:spcPct val="100000"/>
              </a:lnSpc>
              <a:spcBef>
                <a:spcPts val="0"/>
              </a:spcBef>
              <a:spcAft>
                <a:spcPts val="0"/>
              </a:spcAft>
              <a:buClr>
                <a:srgbClr val="333333"/>
              </a:buClr>
              <a:buSzPts val="2400"/>
              <a:buFont typeface="Montserrat"/>
              <a:buNone/>
              <a:defRPr sz="2400" b="0" i="0" u="none" strike="noStrike" cap="none">
                <a:solidFill>
                  <a:srgbClr val="333333"/>
                </a:solidFill>
                <a:latin typeface="Montserrat"/>
                <a:ea typeface="Montserrat"/>
                <a:cs typeface="Montserrat"/>
                <a:sym typeface="Montserrat"/>
              </a:defRPr>
            </a:lvl7pPr>
            <a:lvl8pPr marR="0" lvl="7" algn="l" rtl="0">
              <a:lnSpc>
                <a:spcPct val="100000"/>
              </a:lnSpc>
              <a:spcBef>
                <a:spcPts val="0"/>
              </a:spcBef>
              <a:spcAft>
                <a:spcPts val="0"/>
              </a:spcAft>
              <a:buClr>
                <a:srgbClr val="333333"/>
              </a:buClr>
              <a:buSzPts val="2400"/>
              <a:buFont typeface="Montserrat"/>
              <a:buNone/>
              <a:defRPr sz="2400" b="0" i="0" u="none" strike="noStrike" cap="none">
                <a:solidFill>
                  <a:srgbClr val="333333"/>
                </a:solidFill>
                <a:latin typeface="Montserrat"/>
                <a:ea typeface="Montserrat"/>
                <a:cs typeface="Montserrat"/>
                <a:sym typeface="Montserrat"/>
              </a:defRPr>
            </a:lvl8pPr>
            <a:lvl9pPr marR="0" lvl="8" algn="l" rtl="0">
              <a:lnSpc>
                <a:spcPct val="100000"/>
              </a:lnSpc>
              <a:spcBef>
                <a:spcPts val="0"/>
              </a:spcBef>
              <a:spcAft>
                <a:spcPts val="0"/>
              </a:spcAft>
              <a:buClr>
                <a:srgbClr val="333333"/>
              </a:buClr>
              <a:buSzPts val="2400"/>
              <a:buFont typeface="Montserrat"/>
              <a:buNone/>
              <a:defRPr sz="2400" b="0" i="0" u="none" strike="noStrike" cap="none">
                <a:solidFill>
                  <a:srgbClr val="333333"/>
                </a:solidFill>
                <a:latin typeface="Montserrat"/>
                <a:ea typeface="Montserrat"/>
                <a:cs typeface="Montserrat"/>
                <a:sym typeface="Montserrat"/>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2376189" y="1327932"/>
            <a:ext cx="5485118" cy="788735"/>
          </a:xfrm>
          <a:prstGeom prst="rect">
            <a:avLst/>
          </a:prstGeom>
        </p:spPr>
        <p:txBody>
          <a:bodyPr/>
          <a:lstStyle>
            <a:lvl1pPr algn="l">
              <a:defRPr sz="2400" b="1">
                <a:solidFill>
                  <a:srgbClr val="1F4E79"/>
                </a:solidFill>
                <a:latin typeface="Helvetica" pitchFamily="2" charset="0"/>
              </a:defRPr>
            </a:lvl1pPr>
          </a:lstStyle>
          <a:p>
            <a:r>
              <a:rPr lang="en-US" dirty="0"/>
              <a:t>Click to edit Master title style</a:t>
            </a:r>
          </a:p>
        </p:txBody>
      </p:sp>
      <p:sp>
        <p:nvSpPr>
          <p:cNvPr id="4" name="Text Placeholder 3"/>
          <p:cNvSpPr>
            <a:spLocks noGrp="1"/>
          </p:cNvSpPr>
          <p:nvPr>
            <p:ph type="body" sz="quarter" idx="10"/>
          </p:nvPr>
        </p:nvSpPr>
        <p:spPr>
          <a:xfrm>
            <a:off x="3201988" y="2707462"/>
            <a:ext cx="5484812" cy="1224439"/>
          </a:xfrm>
          <a:prstGeom prst="rect">
            <a:avLst/>
          </a:prstGeom>
        </p:spPr>
        <p:txBody>
          <a:bodyPr/>
          <a:lstStyle>
            <a:lvl1pPr algn="l">
              <a:defRPr>
                <a:solidFill>
                  <a:schemeClr val="tx1">
                    <a:lumMod val="85000"/>
                    <a:lumOff val="15000"/>
                  </a:schemeClr>
                </a:solidFill>
                <a:latin typeface="Helvetica" pitchFamily="2" charset="0"/>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15888" y="4807237"/>
            <a:ext cx="5484812" cy="577851"/>
          </a:xfrm>
          <a:prstGeom prst="rect">
            <a:avLst/>
          </a:prstGeom>
        </p:spPr>
        <p:txBody>
          <a:bodyPr>
            <a:normAutofit/>
          </a:bodyPr>
          <a:lstStyle>
            <a:lvl1pPr algn="l">
              <a:defRPr sz="1200">
                <a:solidFill>
                  <a:schemeClr val="tx1">
                    <a:lumMod val="85000"/>
                    <a:lumOff val="15000"/>
                  </a:schemeClr>
                </a:solidFill>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279400" y="2201333"/>
            <a:ext cx="1168400"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782308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2"/>
          <p:cNvSpPr/>
          <p:nvPr/>
        </p:nvSpPr>
        <p:spPr>
          <a:xfrm>
            <a:off x="80700" y="3534800"/>
            <a:ext cx="8982600" cy="3215600"/>
          </a:xfrm>
          <a:prstGeom prst="rect">
            <a:avLst/>
          </a:prstGeom>
          <a:solidFill>
            <a:srgbClr val="0099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2"/>
          <p:cNvSpPr txBox="1">
            <a:spLocks noGrp="1"/>
          </p:cNvSpPr>
          <p:nvPr>
            <p:ph type="title"/>
          </p:nvPr>
        </p:nvSpPr>
        <p:spPr>
          <a:xfrm>
            <a:off x="311700" y="990668"/>
            <a:ext cx="8520600" cy="26752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rgbClr val="0A4595"/>
              </a:buClr>
              <a:buSzPts val="12000"/>
              <a:buFont typeface="Source Sans Pro"/>
              <a:buNone/>
              <a:defRPr sz="12000" b="0" i="0" u="none" strike="noStrike" cap="none">
                <a:solidFill>
                  <a:srgbClr val="0A4595"/>
                </a:solidFill>
                <a:latin typeface="Source Sans Pro"/>
                <a:ea typeface="Source Sans Pro"/>
                <a:cs typeface="Source Sans Pro"/>
                <a:sym typeface="Source Sans Pro"/>
              </a:defRPr>
            </a:lvl1pPr>
            <a:lvl2pPr lvl="1" algn="ctr">
              <a:spcBef>
                <a:spcPts val="0"/>
              </a:spcBef>
              <a:spcAft>
                <a:spcPts val="0"/>
              </a:spcAft>
              <a:buClr>
                <a:srgbClr val="0A4595"/>
              </a:buClr>
              <a:buSzPts val="12000"/>
              <a:buFont typeface="Source Sans Pro"/>
              <a:buNone/>
              <a:defRPr sz="12000">
                <a:solidFill>
                  <a:srgbClr val="0A4595"/>
                </a:solidFill>
                <a:latin typeface="Source Sans Pro"/>
                <a:ea typeface="Source Sans Pro"/>
                <a:cs typeface="Source Sans Pro"/>
                <a:sym typeface="Source Sans Pro"/>
              </a:defRPr>
            </a:lvl2pPr>
            <a:lvl3pPr lvl="2" algn="ctr">
              <a:spcBef>
                <a:spcPts val="0"/>
              </a:spcBef>
              <a:spcAft>
                <a:spcPts val="0"/>
              </a:spcAft>
              <a:buClr>
                <a:srgbClr val="0A4595"/>
              </a:buClr>
              <a:buSzPts val="12000"/>
              <a:buFont typeface="Source Sans Pro"/>
              <a:buNone/>
              <a:defRPr sz="12000">
                <a:solidFill>
                  <a:srgbClr val="0A4595"/>
                </a:solidFill>
                <a:latin typeface="Source Sans Pro"/>
                <a:ea typeface="Source Sans Pro"/>
                <a:cs typeface="Source Sans Pro"/>
                <a:sym typeface="Source Sans Pro"/>
              </a:defRPr>
            </a:lvl3pPr>
            <a:lvl4pPr lvl="3" algn="ctr">
              <a:spcBef>
                <a:spcPts val="0"/>
              </a:spcBef>
              <a:spcAft>
                <a:spcPts val="0"/>
              </a:spcAft>
              <a:buClr>
                <a:srgbClr val="0A4595"/>
              </a:buClr>
              <a:buSzPts val="12000"/>
              <a:buFont typeface="Source Sans Pro"/>
              <a:buNone/>
              <a:defRPr sz="12000">
                <a:solidFill>
                  <a:srgbClr val="0A4595"/>
                </a:solidFill>
                <a:latin typeface="Source Sans Pro"/>
                <a:ea typeface="Source Sans Pro"/>
                <a:cs typeface="Source Sans Pro"/>
                <a:sym typeface="Source Sans Pro"/>
              </a:defRPr>
            </a:lvl4pPr>
            <a:lvl5pPr lvl="4" algn="ctr">
              <a:spcBef>
                <a:spcPts val="0"/>
              </a:spcBef>
              <a:spcAft>
                <a:spcPts val="0"/>
              </a:spcAft>
              <a:buClr>
                <a:srgbClr val="0A4595"/>
              </a:buClr>
              <a:buSzPts val="12000"/>
              <a:buFont typeface="Source Sans Pro"/>
              <a:buNone/>
              <a:defRPr sz="12000">
                <a:solidFill>
                  <a:srgbClr val="0A4595"/>
                </a:solidFill>
                <a:latin typeface="Source Sans Pro"/>
                <a:ea typeface="Source Sans Pro"/>
                <a:cs typeface="Source Sans Pro"/>
                <a:sym typeface="Source Sans Pro"/>
              </a:defRPr>
            </a:lvl5pPr>
            <a:lvl6pPr lvl="5" algn="ctr">
              <a:spcBef>
                <a:spcPts val="0"/>
              </a:spcBef>
              <a:spcAft>
                <a:spcPts val="0"/>
              </a:spcAft>
              <a:buClr>
                <a:srgbClr val="0A4595"/>
              </a:buClr>
              <a:buSzPts val="12000"/>
              <a:buFont typeface="Source Sans Pro"/>
              <a:buNone/>
              <a:defRPr sz="12000">
                <a:solidFill>
                  <a:srgbClr val="0A4595"/>
                </a:solidFill>
                <a:latin typeface="Source Sans Pro"/>
                <a:ea typeface="Source Sans Pro"/>
                <a:cs typeface="Source Sans Pro"/>
                <a:sym typeface="Source Sans Pro"/>
              </a:defRPr>
            </a:lvl6pPr>
            <a:lvl7pPr lvl="6" algn="ctr">
              <a:spcBef>
                <a:spcPts val="0"/>
              </a:spcBef>
              <a:spcAft>
                <a:spcPts val="0"/>
              </a:spcAft>
              <a:buClr>
                <a:srgbClr val="0A4595"/>
              </a:buClr>
              <a:buSzPts val="12000"/>
              <a:buFont typeface="Source Sans Pro"/>
              <a:buNone/>
              <a:defRPr sz="12000">
                <a:solidFill>
                  <a:srgbClr val="0A4595"/>
                </a:solidFill>
                <a:latin typeface="Source Sans Pro"/>
                <a:ea typeface="Source Sans Pro"/>
                <a:cs typeface="Source Sans Pro"/>
                <a:sym typeface="Source Sans Pro"/>
              </a:defRPr>
            </a:lvl7pPr>
            <a:lvl8pPr lvl="7" algn="ctr">
              <a:spcBef>
                <a:spcPts val="0"/>
              </a:spcBef>
              <a:spcAft>
                <a:spcPts val="0"/>
              </a:spcAft>
              <a:buClr>
                <a:srgbClr val="0A4595"/>
              </a:buClr>
              <a:buSzPts val="12000"/>
              <a:buFont typeface="Source Sans Pro"/>
              <a:buNone/>
              <a:defRPr sz="12000">
                <a:solidFill>
                  <a:srgbClr val="0A4595"/>
                </a:solidFill>
                <a:latin typeface="Source Sans Pro"/>
                <a:ea typeface="Source Sans Pro"/>
                <a:cs typeface="Source Sans Pro"/>
                <a:sym typeface="Source Sans Pro"/>
              </a:defRPr>
            </a:lvl8pPr>
            <a:lvl9pPr lvl="8" algn="ctr">
              <a:spcBef>
                <a:spcPts val="0"/>
              </a:spcBef>
              <a:spcAft>
                <a:spcPts val="0"/>
              </a:spcAft>
              <a:buClr>
                <a:srgbClr val="0A4595"/>
              </a:buClr>
              <a:buSzPts val="12000"/>
              <a:buFont typeface="Source Sans Pro"/>
              <a:buNone/>
              <a:defRPr sz="12000">
                <a:solidFill>
                  <a:srgbClr val="0A4595"/>
                </a:solidFill>
                <a:latin typeface="Source Sans Pro"/>
                <a:ea typeface="Source Sans Pro"/>
                <a:cs typeface="Source Sans Pro"/>
                <a:sym typeface="Source Sans Pro"/>
              </a:defRPr>
            </a:lvl9pPr>
          </a:lstStyle>
          <a:p>
            <a:endParaRPr/>
          </a:p>
        </p:txBody>
      </p:sp>
      <p:sp>
        <p:nvSpPr>
          <p:cNvPr id="62" name="Google Shape;62;p12"/>
          <p:cNvSpPr txBox="1">
            <a:spLocks noGrp="1"/>
          </p:cNvSpPr>
          <p:nvPr>
            <p:ph type="body" idx="1"/>
          </p:nvPr>
        </p:nvSpPr>
        <p:spPr>
          <a:xfrm>
            <a:off x="311700" y="3793576"/>
            <a:ext cx="8520600" cy="1734400"/>
          </a:xfrm>
          <a:prstGeom prst="rect">
            <a:avLst/>
          </a:prstGeom>
          <a:noFill/>
          <a:ln>
            <a:noFill/>
          </a:ln>
        </p:spPr>
        <p:txBody>
          <a:bodyPr spcFirstLastPara="1" wrap="square" lIns="91425" tIns="91425" rIns="91425" bIns="91425" anchor="t" anchorCtr="0"/>
          <a:lstStyle>
            <a:lvl1pPr marL="457189" marR="0" lvl="0" indent="-342892" algn="ctr" rtl="0">
              <a:lnSpc>
                <a:spcPct val="115000"/>
              </a:lnSpc>
              <a:spcBef>
                <a:spcPts val="0"/>
              </a:spcBef>
              <a:spcAft>
                <a:spcPts val="0"/>
              </a:spcAft>
              <a:buClr>
                <a:schemeClr val="lt1"/>
              </a:buClr>
              <a:buSzPts val="1800"/>
              <a:buFont typeface="Montserrat"/>
              <a:buChar char="●"/>
              <a:defRPr sz="1800" b="0" i="0" u="none" strike="noStrike" cap="none">
                <a:solidFill>
                  <a:schemeClr val="lt1"/>
                </a:solidFill>
                <a:latin typeface="Helvetica Neue Regular" panose="02000503000000020004" pitchFamily="2" charset="0"/>
                <a:ea typeface="Helvetica Neue Regular" panose="02000503000000020004" pitchFamily="2" charset="0"/>
                <a:cs typeface="Helvetica Neue Regular" panose="02000503000000020004" pitchFamily="2" charset="0"/>
                <a:sym typeface="Montserrat"/>
              </a:defRPr>
            </a:lvl1pPr>
            <a:lvl2pPr marL="914378" marR="0" lvl="1" indent="-317492" algn="ctr" rtl="0">
              <a:lnSpc>
                <a:spcPct val="115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2pPr>
            <a:lvl3pPr marL="1371566" marR="0" lvl="2" indent="-317492" algn="ctr" rtl="0">
              <a:lnSpc>
                <a:spcPct val="115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3pPr>
            <a:lvl4pPr marL="1828754" marR="0" lvl="3" indent="-317492" algn="ctr" rtl="0">
              <a:lnSpc>
                <a:spcPct val="115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4pPr>
            <a:lvl5pPr marL="2285943" marR="0" lvl="4" indent="-317492" algn="ctr" rtl="0">
              <a:lnSpc>
                <a:spcPct val="115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5pPr>
            <a:lvl6pPr marL="2743132" marR="0" lvl="5" indent="-317492" algn="ctr" rtl="0">
              <a:lnSpc>
                <a:spcPct val="115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6pPr>
            <a:lvl7pPr marL="3200320" marR="0" lvl="6" indent="-317492" algn="ctr" rtl="0">
              <a:lnSpc>
                <a:spcPct val="115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7pPr>
            <a:lvl8pPr marL="3657509" marR="0" lvl="7" indent="-317492" algn="ctr" rtl="0">
              <a:lnSpc>
                <a:spcPct val="115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8pPr>
            <a:lvl9pPr marL="4114697" marR="0" lvl="8" indent="-317492" algn="ctr" rtl="0">
              <a:lnSpc>
                <a:spcPct val="115000"/>
              </a:lnSpc>
              <a:spcBef>
                <a:spcPts val="1600"/>
              </a:spcBef>
              <a:spcAft>
                <a:spcPts val="160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9pPr>
          </a:lstStyle>
          <a:p>
            <a:endParaRPr dirty="0"/>
          </a:p>
        </p:txBody>
      </p:sp>
      <p:sp>
        <p:nvSpPr>
          <p:cNvPr id="63" name="Google Shape;63;p12"/>
          <p:cNvSpPr txBox="1">
            <a:spLocks noGrp="1"/>
          </p:cNvSpPr>
          <p:nvPr>
            <p:ph type="sldNum" idx="12"/>
          </p:nvPr>
        </p:nvSpPr>
        <p:spPr>
          <a:xfrm>
            <a:off x="8497999" y="6251679"/>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ED39E-3B9A-9F4B-B01B-C3DEB7FB74A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A3480F8-2247-4F48-A471-21A62C9824B8}"/>
              </a:ext>
            </a:extLst>
          </p:cNvPr>
          <p:cNvSpPr>
            <a:spLocks noGrp="1"/>
          </p:cNvSpPr>
          <p:nvPr>
            <p:ph type="ftr" sz="quarter" idx="10"/>
          </p:nvPr>
        </p:nvSpPr>
        <p:spPr/>
        <p:txBody>
          <a:bodyPr/>
          <a:lstStyle/>
          <a:p>
            <a:r>
              <a:rPr lang="en-US" dirty="0" err="1"/>
              <a:t>polarwatch.noaa.gov</a:t>
            </a:r>
            <a:r>
              <a:rPr lang="en-US" dirty="0"/>
              <a:t>             </a:t>
            </a:r>
            <a:r>
              <a:rPr lang="en-US" dirty="0" err="1"/>
              <a:t>jennifer.sevadjian@noaa.gov</a:t>
            </a:r>
            <a:endParaRPr lang="en-US" dirty="0"/>
          </a:p>
        </p:txBody>
      </p:sp>
      <p:sp>
        <p:nvSpPr>
          <p:cNvPr id="4" name="Slide Number Placeholder 3">
            <a:extLst>
              <a:ext uri="{FF2B5EF4-FFF2-40B4-BE49-F238E27FC236}">
                <a16:creationId xmlns:a16="http://schemas.microsoft.com/office/drawing/2014/main" id="{708FBB5C-41DF-A84D-AD60-25EA3F83B6E1}"/>
              </a:ext>
            </a:extLst>
          </p:cNvPr>
          <p:cNvSpPr>
            <a:spLocks noGrp="1"/>
          </p:cNvSpPr>
          <p:nvPr>
            <p:ph type="sldNum" sz="quarter" idx="11"/>
          </p:nvPr>
        </p:nvSpPr>
        <p:spPr/>
        <p:txBody>
          <a:bodyPr/>
          <a:lstStyle/>
          <a:p>
            <a:fld id="{4AE07CD9-8183-B948-A922-FEAE276736B5}" type="slidenum">
              <a:rPr lang="en-US" smtClean="0"/>
              <a:t>‹#›</a:t>
            </a:fld>
            <a:endParaRPr lang="en-US"/>
          </a:p>
        </p:txBody>
      </p:sp>
    </p:spTree>
    <p:extLst>
      <p:ext uri="{BB962C8B-B14F-4D97-AF65-F5344CB8AC3E}">
        <p14:creationId xmlns:p14="http://schemas.microsoft.com/office/powerpoint/2010/main" val="146846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
        <p:cNvGrpSpPr/>
        <p:nvPr/>
      </p:nvGrpSpPr>
      <p:grpSpPr>
        <a:xfrm>
          <a:off x="0" y="0"/>
          <a:ext cx="0" cy="0"/>
          <a:chOff x="0" y="0"/>
          <a:chExt cx="0" cy="0"/>
        </a:xfrm>
      </p:grpSpPr>
      <p:sp>
        <p:nvSpPr>
          <p:cNvPr id="3" name="Rectangle 2">
            <a:extLst>
              <a:ext uri="{FF2B5EF4-FFF2-40B4-BE49-F238E27FC236}">
                <a16:creationId xmlns:a16="http://schemas.microsoft.com/office/drawing/2014/main" id="{E3C6009A-451A-E548-8064-4D76146E58EA}"/>
              </a:ext>
            </a:extLst>
          </p:cNvPr>
          <p:cNvSpPr/>
          <p:nvPr userDrawn="1"/>
        </p:nvSpPr>
        <p:spPr>
          <a:xfrm>
            <a:off x="0" y="6420212"/>
            <a:ext cx="9144000" cy="453621"/>
          </a:xfrm>
          <a:prstGeom prst="rect">
            <a:avLst/>
          </a:prstGeom>
          <a:solidFill>
            <a:srgbClr val="C3DC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0" i="0" dirty="0">
              <a:latin typeface="Helvetica Neue Light" panose="02000403000000020004" pitchFamily="2" charset="0"/>
              <a:ea typeface="Helvetica Neue Light" panose="02000403000000020004" pitchFamily="2" charset="0"/>
            </a:endParaRPr>
          </a:p>
        </p:txBody>
      </p:sp>
      <p:sp>
        <p:nvSpPr>
          <p:cNvPr id="19" name="Google Shape;19;p4"/>
          <p:cNvSpPr txBox="1">
            <a:spLocks noGrp="1"/>
          </p:cNvSpPr>
          <p:nvPr>
            <p:ph type="title"/>
          </p:nvPr>
        </p:nvSpPr>
        <p:spPr>
          <a:xfrm>
            <a:off x="457200" y="460936"/>
            <a:ext cx="8229600" cy="956903"/>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A4595"/>
              </a:buClr>
              <a:buSzPts val="4400"/>
              <a:buFont typeface="Montserrat Medium"/>
              <a:buNone/>
              <a:defRPr sz="3200" b="0" i="0" u="none" strike="noStrike" cap="none">
                <a:solidFill>
                  <a:srgbClr val="1E57A9"/>
                </a:solidFill>
                <a:latin typeface="+mj-lt"/>
                <a:ea typeface="Helvetica Neue Medium" panose="02000503000000020004" pitchFamily="2" charset="0"/>
                <a:cs typeface="Helvetica Neue Medium" panose="02000503000000020004" pitchFamily="2" charset="0"/>
                <a:sym typeface="Montserrat Medium"/>
              </a:defRPr>
            </a:lvl1pPr>
            <a:lvl2pPr lvl="1" rtl="0">
              <a:spcBef>
                <a:spcPts val="0"/>
              </a:spcBef>
              <a:spcAft>
                <a:spcPts val="0"/>
              </a:spcAft>
              <a:buClr>
                <a:srgbClr val="0A4595"/>
              </a:buClr>
              <a:buSzPts val="1800"/>
              <a:buFont typeface="Montserrat Medium"/>
              <a:buNone/>
              <a:defRPr sz="1800">
                <a:solidFill>
                  <a:srgbClr val="0A4595"/>
                </a:solidFill>
                <a:latin typeface="Montserrat Medium"/>
                <a:ea typeface="Montserrat Medium"/>
                <a:cs typeface="Montserrat Medium"/>
                <a:sym typeface="Montserrat Medium"/>
              </a:defRPr>
            </a:lvl2pPr>
            <a:lvl3pPr lvl="2" rtl="0">
              <a:spcBef>
                <a:spcPts val="0"/>
              </a:spcBef>
              <a:spcAft>
                <a:spcPts val="0"/>
              </a:spcAft>
              <a:buClr>
                <a:srgbClr val="0A4595"/>
              </a:buClr>
              <a:buSzPts val="1800"/>
              <a:buFont typeface="Montserrat Medium"/>
              <a:buNone/>
              <a:defRPr sz="1800">
                <a:solidFill>
                  <a:srgbClr val="0A4595"/>
                </a:solidFill>
                <a:latin typeface="Montserrat Medium"/>
                <a:ea typeface="Montserrat Medium"/>
                <a:cs typeface="Montserrat Medium"/>
                <a:sym typeface="Montserrat Medium"/>
              </a:defRPr>
            </a:lvl3pPr>
            <a:lvl4pPr lvl="3" rtl="0">
              <a:spcBef>
                <a:spcPts val="0"/>
              </a:spcBef>
              <a:spcAft>
                <a:spcPts val="0"/>
              </a:spcAft>
              <a:buClr>
                <a:srgbClr val="0A4595"/>
              </a:buClr>
              <a:buSzPts val="1800"/>
              <a:buFont typeface="Montserrat Medium"/>
              <a:buNone/>
              <a:defRPr sz="1800">
                <a:solidFill>
                  <a:srgbClr val="0A4595"/>
                </a:solidFill>
                <a:latin typeface="Montserrat Medium"/>
                <a:ea typeface="Montserrat Medium"/>
                <a:cs typeface="Montserrat Medium"/>
                <a:sym typeface="Montserrat Medium"/>
              </a:defRPr>
            </a:lvl4pPr>
            <a:lvl5pPr lvl="4" rtl="0">
              <a:spcBef>
                <a:spcPts val="0"/>
              </a:spcBef>
              <a:spcAft>
                <a:spcPts val="0"/>
              </a:spcAft>
              <a:buClr>
                <a:srgbClr val="0A4595"/>
              </a:buClr>
              <a:buSzPts val="1800"/>
              <a:buFont typeface="Montserrat Medium"/>
              <a:buNone/>
              <a:defRPr sz="1800">
                <a:solidFill>
                  <a:srgbClr val="0A4595"/>
                </a:solidFill>
                <a:latin typeface="Montserrat Medium"/>
                <a:ea typeface="Montserrat Medium"/>
                <a:cs typeface="Montserrat Medium"/>
                <a:sym typeface="Montserrat Medium"/>
              </a:defRPr>
            </a:lvl5pPr>
            <a:lvl6pPr lvl="5" rtl="0">
              <a:spcBef>
                <a:spcPts val="0"/>
              </a:spcBef>
              <a:spcAft>
                <a:spcPts val="0"/>
              </a:spcAft>
              <a:buClr>
                <a:srgbClr val="0A4595"/>
              </a:buClr>
              <a:buSzPts val="1800"/>
              <a:buFont typeface="Montserrat Medium"/>
              <a:buNone/>
              <a:defRPr sz="1800">
                <a:solidFill>
                  <a:srgbClr val="0A4595"/>
                </a:solidFill>
                <a:latin typeface="Montserrat Medium"/>
                <a:ea typeface="Montserrat Medium"/>
                <a:cs typeface="Montserrat Medium"/>
                <a:sym typeface="Montserrat Medium"/>
              </a:defRPr>
            </a:lvl6pPr>
            <a:lvl7pPr lvl="6" rtl="0">
              <a:spcBef>
                <a:spcPts val="0"/>
              </a:spcBef>
              <a:spcAft>
                <a:spcPts val="0"/>
              </a:spcAft>
              <a:buClr>
                <a:srgbClr val="0A4595"/>
              </a:buClr>
              <a:buSzPts val="1800"/>
              <a:buFont typeface="Montserrat Medium"/>
              <a:buNone/>
              <a:defRPr sz="1800">
                <a:solidFill>
                  <a:srgbClr val="0A4595"/>
                </a:solidFill>
                <a:latin typeface="Montserrat Medium"/>
                <a:ea typeface="Montserrat Medium"/>
                <a:cs typeface="Montserrat Medium"/>
                <a:sym typeface="Montserrat Medium"/>
              </a:defRPr>
            </a:lvl7pPr>
            <a:lvl8pPr lvl="7" rtl="0">
              <a:spcBef>
                <a:spcPts val="0"/>
              </a:spcBef>
              <a:spcAft>
                <a:spcPts val="0"/>
              </a:spcAft>
              <a:buClr>
                <a:srgbClr val="0A4595"/>
              </a:buClr>
              <a:buSzPts val="1800"/>
              <a:buFont typeface="Montserrat Medium"/>
              <a:buNone/>
              <a:defRPr sz="1800">
                <a:solidFill>
                  <a:srgbClr val="0A4595"/>
                </a:solidFill>
                <a:latin typeface="Montserrat Medium"/>
                <a:ea typeface="Montserrat Medium"/>
                <a:cs typeface="Montserrat Medium"/>
                <a:sym typeface="Montserrat Medium"/>
              </a:defRPr>
            </a:lvl8pPr>
            <a:lvl9pPr lvl="8" rtl="0">
              <a:spcBef>
                <a:spcPts val="0"/>
              </a:spcBef>
              <a:spcAft>
                <a:spcPts val="0"/>
              </a:spcAft>
              <a:buClr>
                <a:srgbClr val="0A4595"/>
              </a:buClr>
              <a:buSzPts val="1800"/>
              <a:buFont typeface="Montserrat Medium"/>
              <a:buNone/>
              <a:defRPr sz="1800">
                <a:solidFill>
                  <a:srgbClr val="0A4595"/>
                </a:solidFill>
                <a:latin typeface="Montserrat Medium"/>
                <a:ea typeface="Montserrat Medium"/>
                <a:cs typeface="Montserrat Medium"/>
                <a:sym typeface="Montserrat Medium"/>
              </a:defRPr>
            </a:lvl9pPr>
          </a:lstStyle>
          <a:p>
            <a:endParaRPr dirty="0"/>
          </a:p>
        </p:txBody>
      </p:sp>
      <p:sp>
        <p:nvSpPr>
          <p:cNvPr id="20" name="Google Shape;20;p4"/>
          <p:cNvSpPr txBox="1">
            <a:spLocks noGrp="1"/>
          </p:cNvSpPr>
          <p:nvPr>
            <p:ph type="body" idx="1"/>
          </p:nvPr>
        </p:nvSpPr>
        <p:spPr>
          <a:xfrm>
            <a:off x="457200" y="1600200"/>
            <a:ext cx="4038600" cy="4526000"/>
          </a:xfrm>
          <a:prstGeom prst="rect">
            <a:avLst/>
          </a:prstGeom>
          <a:noFill/>
          <a:ln>
            <a:noFill/>
          </a:ln>
        </p:spPr>
        <p:txBody>
          <a:bodyPr spcFirstLastPara="1" wrap="square" lIns="91425" tIns="91425" rIns="91425" bIns="91425" anchor="t" anchorCtr="0"/>
          <a:lstStyle>
            <a:lvl1pPr marL="457189" marR="0" lvl="0" indent="-406390" algn="l" rtl="0">
              <a:lnSpc>
                <a:spcPct val="115000"/>
              </a:lnSpc>
              <a:spcBef>
                <a:spcPts val="560"/>
              </a:spcBef>
              <a:spcAft>
                <a:spcPts val="0"/>
              </a:spcAft>
              <a:buClr>
                <a:srgbClr val="333333"/>
              </a:buClr>
              <a:buSzPts val="2800"/>
              <a:buFont typeface="Montserrat"/>
              <a:buChar char="•"/>
              <a:defRPr sz="2800" b="0" i="0" u="none" strike="noStrike" cap="none">
                <a:solidFill>
                  <a:srgbClr val="333333"/>
                </a:solidFill>
                <a:latin typeface="+mn-lt"/>
                <a:ea typeface="Helvetica Neue Regular" panose="02000503000000020004" pitchFamily="2" charset="0"/>
                <a:cs typeface="Helvetica Neue Regular" panose="02000503000000020004" pitchFamily="2" charset="0"/>
                <a:sym typeface="Montserrat"/>
              </a:defRPr>
            </a:lvl1pPr>
            <a:lvl2pPr marL="914378" marR="0" lvl="1" indent="-380990" algn="l" rtl="0">
              <a:lnSpc>
                <a:spcPct val="115000"/>
              </a:lnSpc>
              <a:spcBef>
                <a:spcPts val="1600"/>
              </a:spcBef>
              <a:spcAft>
                <a:spcPts val="0"/>
              </a:spcAft>
              <a:buClr>
                <a:srgbClr val="333333"/>
              </a:buClr>
              <a:buSzPts val="2400"/>
              <a:buFont typeface="Montserrat"/>
              <a:buChar char="–"/>
              <a:defRPr sz="2400" b="0" i="0" u="none" strike="noStrike" cap="none">
                <a:solidFill>
                  <a:srgbClr val="333333"/>
                </a:solidFill>
                <a:latin typeface="Montserrat"/>
                <a:ea typeface="Montserrat"/>
                <a:cs typeface="Montserrat"/>
                <a:sym typeface="Montserrat"/>
              </a:defRPr>
            </a:lvl2pPr>
            <a:lvl3pPr marL="1371566" marR="0" lvl="2" indent="-355591" algn="l" rtl="0">
              <a:lnSpc>
                <a:spcPct val="115000"/>
              </a:lnSpc>
              <a:spcBef>
                <a:spcPts val="1600"/>
              </a:spcBef>
              <a:spcAft>
                <a:spcPts val="0"/>
              </a:spcAft>
              <a:buClr>
                <a:srgbClr val="333333"/>
              </a:buClr>
              <a:buSzPts val="2000"/>
              <a:buFont typeface="Montserrat"/>
              <a:buChar char="•"/>
              <a:defRPr sz="2000" b="0" i="0" u="none" strike="noStrike" cap="none">
                <a:solidFill>
                  <a:srgbClr val="333333"/>
                </a:solidFill>
                <a:latin typeface="Montserrat"/>
                <a:ea typeface="Montserrat"/>
                <a:cs typeface="Montserrat"/>
                <a:sym typeface="Montserrat"/>
              </a:defRPr>
            </a:lvl3pPr>
            <a:lvl4pPr marL="1828754" marR="0" lvl="3" indent="-342892" algn="l" rtl="0">
              <a:lnSpc>
                <a:spcPct val="115000"/>
              </a:lnSpc>
              <a:spcBef>
                <a:spcPts val="1600"/>
              </a:spcBef>
              <a:spcAft>
                <a:spcPts val="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4pPr>
            <a:lvl5pPr marL="2285943" marR="0" lvl="4" indent="-342892" algn="l" rtl="0">
              <a:lnSpc>
                <a:spcPct val="115000"/>
              </a:lnSpc>
              <a:spcBef>
                <a:spcPts val="1600"/>
              </a:spcBef>
              <a:spcAft>
                <a:spcPts val="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5pPr>
            <a:lvl6pPr marL="2743132" marR="0" lvl="5" indent="-342892" algn="l" rtl="0">
              <a:lnSpc>
                <a:spcPct val="115000"/>
              </a:lnSpc>
              <a:spcBef>
                <a:spcPts val="1600"/>
              </a:spcBef>
              <a:spcAft>
                <a:spcPts val="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6pPr>
            <a:lvl7pPr marL="3200320" marR="0" lvl="6" indent="-342892" algn="l" rtl="0">
              <a:lnSpc>
                <a:spcPct val="115000"/>
              </a:lnSpc>
              <a:spcBef>
                <a:spcPts val="1600"/>
              </a:spcBef>
              <a:spcAft>
                <a:spcPts val="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7pPr>
            <a:lvl8pPr marL="3657509" marR="0" lvl="7" indent="-342892" algn="l" rtl="0">
              <a:lnSpc>
                <a:spcPct val="115000"/>
              </a:lnSpc>
              <a:spcBef>
                <a:spcPts val="1600"/>
              </a:spcBef>
              <a:spcAft>
                <a:spcPts val="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8pPr>
            <a:lvl9pPr marL="4114697" marR="0" lvl="8" indent="-342892" algn="l" rtl="0">
              <a:lnSpc>
                <a:spcPct val="115000"/>
              </a:lnSpc>
              <a:spcBef>
                <a:spcPts val="1600"/>
              </a:spcBef>
              <a:spcAft>
                <a:spcPts val="160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9pPr>
          </a:lstStyle>
          <a:p>
            <a:endParaRPr dirty="0"/>
          </a:p>
        </p:txBody>
      </p:sp>
      <p:sp>
        <p:nvSpPr>
          <p:cNvPr id="21" name="Google Shape;21;p4"/>
          <p:cNvSpPr txBox="1">
            <a:spLocks noGrp="1"/>
          </p:cNvSpPr>
          <p:nvPr>
            <p:ph type="body" idx="2"/>
          </p:nvPr>
        </p:nvSpPr>
        <p:spPr>
          <a:xfrm>
            <a:off x="4648200" y="1600200"/>
            <a:ext cx="4038600" cy="4526000"/>
          </a:xfrm>
          <a:prstGeom prst="rect">
            <a:avLst/>
          </a:prstGeom>
          <a:noFill/>
          <a:ln>
            <a:noFill/>
          </a:ln>
        </p:spPr>
        <p:txBody>
          <a:bodyPr spcFirstLastPara="1" wrap="square" lIns="91425" tIns="91425" rIns="91425" bIns="91425" anchor="t" anchorCtr="0"/>
          <a:lstStyle>
            <a:lvl1pPr marL="457189" marR="0" lvl="0" indent="-406390" algn="l" rtl="0">
              <a:lnSpc>
                <a:spcPct val="115000"/>
              </a:lnSpc>
              <a:spcBef>
                <a:spcPts val="560"/>
              </a:spcBef>
              <a:spcAft>
                <a:spcPts val="0"/>
              </a:spcAft>
              <a:buClr>
                <a:srgbClr val="333333"/>
              </a:buClr>
              <a:buSzPts val="2800"/>
              <a:buFont typeface="Montserrat"/>
              <a:buChar char="•"/>
              <a:defRPr sz="2800" b="0" i="0" u="none" strike="noStrike" cap="none">
                <a:solidFill>
                  <a:srgbClr val="333333"/>
                </a:solidFill>
                <a:latin typeface="+mn-lt"/>
                <a:ea typeface="Helvetica Neue Regular" panose="02000503000000020004" pitchFamily="2" charset="0"/>
                <a:cs typeface="Helvetica Neue Regular" panose="02000503000000020004" pitchFamily="2" charset="0"/>
                <a:sym typeface="Montserrat"/>
              </a:defRPr>
            </a:lvl1pPr>
            <a:lvl2pPr marL="914378" marR="0" lvl="1" indent="-380990" algn="l" rtl="0">
              <a:lnSpc>
                <a:spcPct val="115000"/>
              </a:lnSpc>
              <a:spcBef>
                <a:spcPts val="1600"/>
              </a:spcBef>
              <a:spcAft>
                <a:spcPts val="0"/>
              </a:spcAft>
              <a:buClr>
                <a:srgbClr val="333333"/>
              </a:buClr>
              <a:buSzPts val="2400"/>
              <a:buFont typeface="Montserrat"/>
              <a:buChar char="–"/>
              <a:defRPr sz="2400" b="0" i="0" u="none" strike="noStrike" cap="none">
                <a:solidFill>
                  <a:srgbClr val="333333"/>
                </a:solidFill>
                <a:latin typeface="Montserrat"/>
                <a:ea typeface="Montserrat"/>
                <a:cs typeface="Montserrat"/>
                <a:sym typeface="Montserrat"/>
              </a:defRPr>
            </a:lvl2pPr>
            <a:lvl3pPr marL="1371566" marR="0" lvl="2" indent="-355591" algn="l" rtl="0">
              <a:lnSpc>
                <a:spcPct val="115000"/>
              </a:lnSpc>
              <a:spcBef>
                <a:spcPts val="1600"/>
              </a:spcBef>
              <a:spcAft>
                <a:spcPts val="0"/>
              </a:spcAft>
              <a:buClr>
                <a:srgbClr val="333333"/>
              </a:buClr>
              <a:buSzPts val="2000"/>
              <a:buFont typeface="Montserrat"/>
              <a:buChar char="•"/>
              <a:defRPr sz="2000" b="0" i="0" u="none" strike="noStrike" cap="none">
                <a:solidFill>
                  <a:srgbClr val="333333"/>
                </a:solidFill>
                <a:latin typeface="Montserrat"/>
                <a:ea typeface="Montserrat"/>
                <a:cs typeface="Montserrat"/>
                <a:sym typeface="Montserrat"/>
              </a:defRPr>
            </a:lvl3pPr>
            <a:lvl4pPr marL="1828754" marR="0" lvl="3" indent="-342892" algn="l" rtl="0">
              <a:lnSpc>
                <a:spcPct val="115000"/>
              </a:lnSpc>
              <a:spcBef>
                <a:spcPts val="1600"/>
              </a:spcBef>
              <a:spcAft>
                <a:spcPts val="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4pPr>
            <a:lvl5pPr marL="2285943" marR="0" lvl="4" indent="-342892" algn="l" rtl="0">
              <a:lnSpc>
                <a:spcPct val="115000"/>
              </a:lnSpc>
              <a:spcBef>
                <a:spcPts val="1600"/>
              </a:spcBef>
              <a:spcAft>
                <a:spcPts val="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5pPr>
            <a:lvl6pPr marL="2743132" marR="0" lvl="5" indent="-342892" algn="l" rtl="0">
              <a:lnSpc>
                <a:spcPct val="115000"/>
              </a:lnSpc>
              <a:spcBef>
                <a:spcPts val="1600"/>
              </a:spcBef>
              <a:spcAft>
                <a:spcPts val="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6pPr>
            <a:lvl7pPr marL="3200320" marR="0" lvl="6" indent="-342892" algn="l" rtl="0">
              <a:lnSpc>
                <a:spcPct val="115000"/>
              </a:lnSpc>
              <a:spcBef>
                <a:spcPts val="1600"/>
              </a:spcBef>
              <a:spcAft>
                <a:spcPts val="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7pPr>
            <a:lvl8pPr marL="3657509" marR="0" lvl="7" indent="-342892" algn="l" rtl="0">
              <a:lnSpc>
                <a:spcPct val="115000"/>
              </a:lnSpc>
              <a:spcBef>
                <a:spcPts val="1600"/>
              </a:spcBef>
              <a:spcAft>
                <a:spcPts val="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8pPr>
            <a:lvl9pPr marL="4114697" marR="0" lvl="8" indent="-342892" algn="l" rtl="0">
              <a:lnSpc>
                <a:spcPct val="115000"/>
              </a:lnSpc>
              <a:spcBef>
                <a:spcPts val="1600"/>
              </a:spcBef>
              <a:spcAft>
                <a:spcPts val="160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9pPr>
          </a:lstStyle>
          <a:p>
            <a:endParaRPr dirty="0"/>
          </a:p>
        </p:txBody>
      </p:sp>
      <p:sp>
        <p:nvSpPr>
          <p:cNvPr id="23" name="Google Shape;23;p4"/>
          <p:cNvSpPr txBox="1">
            <a:spLocks noGrp="1"/>
          </p:cNvSpPr>
          <p:nvPr>
            <p:ph type="ftr" idx="11"/>
          </p:nvPr>
        </p:nvSpPr>
        <p:spPr>
          <a:xfrm>
            <a:off x="2621281" y="6464447"/>
            <a:ext cx="4414850" cy="353568"/>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100" b="0" i="0" u="none" strike="noStrike" cap="none">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r>
              <a:rPr lang="en-US"/>
              <a:t>polarwatch.noaa.gov             jennifer.sevadjian@noaa.gov</a:t>
            </a:r>
            <a:endParaRPr lang="en-US" dirty="0"/>
          </a:p>
        </p:txBody>
      </p:sp>
      <p:sp>
        <p:nvSpPr>
          <p:cNvPr id="24" name="Google Shape;24;p4"/>
          <p:cNvSpPr txBox="1">
            <a:spLocks noGrp="1"/>
          </p:cNvSpPr>
          <p:nvPr>
            <p:ph type="sldNum" idx="12"/>
          </p:nvPr>
        </p:nvSpPr>
        <p:spPr>
          <a:xfrm>
            <a:off x="7493330" y="6435519"/>
            <a:ext cx="1193470" cy="436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100" b="0" i="0" u="none" strike="noStrike" cap="none">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9" name="Google Shape;155;p20">
            <a:extLst>
              <a:ext uri="{FF2B5EF4-FFF2-40B4-BE49-F238E27FC236}">
                <a16:creationId xmlns:a16="http://schemas.microsoft.com/office/drawing/2014/main" id="{8E02D37C-5101-1F4A-B1EC-CBFEEC13D246}"/>
              </a:ext>
            </a:extLst>
          </p:cNvPr>
          <p:cNvPicPr preferRelativeResize="0"/>
          <p:nvPr userDrawn="1"/>
        </p:nvPicPr>
        <p:blipFill rotWithShape="1">
          <a:blip r:embed="rId2">
            <a:alphaModFix/>
          </a:blip>
          <a:srcRect/>
          <a:stretch/>
        </p:blipFill>
        <p:spPr>
          <a:xfrm>
            <a:off x="162559" y="6515039"/>
            <a:ext cx="256032" cy="256032"/>
          </a:xfrm>
          <a:prstGeom prst="rect">
            <a:avLst/>
          </a:prstGeom>
          <a:noFill/>
          <a:ln>
            <a:noFill/>
          </a:ln>
        </p:spPr>
      </p:pic>
      <p:sp>
        <p:nvSpPr>
          <p:cNvPr id="2" name="TextBox 1">
            <a:extLst>
              <a:ext uri="{FF2B5EF4-FFF2-40B4-BE49-F238E27FC236}">
                <a16:creationId xmlns:a16="http://schemas.microsoft.com/office/drawing/2014/main" id="{63E3AE56-F146-8E49-A3A4-CC97C03488A7}"/>
              </a:ext>
            </a:extLst>
          </p:cNvPr>
          <p:cNvSpPr txBox="1"/>
          <p:nvPr userDrawn="1"/>
        </p:nvSpPr>
        <p:spPr>
          <a:xfrm>
            <a:off x="411416" y="6490834"/>
            <a:ext cx="1616148" cy="307777"/>
          </a:xfrm>
          <a:prstGeom prst="rect">
            <a:avLst/>
          </a:prstGeom>
          <a:noFill/>
        </p:spPr>
        <p:txBody>
          <a:bodyPr wrap="none" rtlCol="0">
            <a:spAutoFit/>
          </a:bodyPr>
          <a:lstStyle/>
          <a:p>
            <a:r>
              <a:rPr lang="en-US" sz="1400" b="0" i="0" spc="0" baseline="0" dirty="0">
                <a:solidFill>
                  <a:srgbClr val="0A549D"/>
                </a:solidFill>
                <a:latin typeface="Helvetica Neue Light" panose="02000403000000020004" pitchFamily="2" charset="0"/>
                <a:ea typeface="Helvetica Neue Light" panose="02000403000000020004" pitchFamily="2" charset="0"/>
                <a:cs typeface="Helvetica Neue" panose="02000503000000020004" pitchFamily="2" charset="0"/>
              </a:rPr>
              <a:t>NOAA PolarWatch</a:t>
            </a:r>
          </a:p>
        </p:txBody>
      </p:sp>
      <p:sp>
        <p:nvSpPr>
          <p:cNvPr id="12" name="Rectangle 11">
            <a:extLst>
              <a:ext uri="{FF2B5EF4-FFF2-40B4-BE49-F238E27FC236}">
                <a16:creationId xmlns:a16="http://schemas.microsoft.com/office/drawing/2014/main" id="{5A852C60-2040-2F41-9E80-448EED42D591}"/>
              </a:ext>
            </a:extLst>
          </p:cNvPr>
          <p:cNvSpPr/>
          <p:nvPr userDrawn="1"/>
        </p:nvSpPr>
        <p:spPr>
          <a:xfrm>
            <a:off x="0" y="-7989"/>
            <a:ext cx="12161520" cy="395809"/>
          </a:xfrm>
          <a:prstGeom prst="rect">
            <a:avLst/>
          </a:prstGeom>
          <a:gradFill flip="none" rotWithShape="1">
            <a:gsLst>
              <a:gs pos="0">
                <a:srgbClr val="5C88B8">
                  <a:lumMod val="84000"/>
                  <a:alpha val="77000"/>
                </a:srgbClr>
              </a:gs>
              <a:gs pos="46000">
                <a:srgbClr val="285683">
                  <a:lumMod val="87000"/>
                  <a:lumOff val="13000"/>
                  <a:alpha val="90000"/>
                </a:srgbClr>
              </a:gs>
              <a:gs pos="100000">
                <a:srgbClr val="183B5E">
                  <a:lumMod val="92000"/>
                  <a:lumOff val="8000"/>
                  <a:alpha val="90000"/>
                </a:srgb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311700" y="593367"/>
            <a:ext cx="8520600" cy="831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A4595"/>
              </a:buClr>
              <a:buSzPts val="3000"/>
              <a:buFont typeface="Montserrat Medium"/>
              <a:buNone/>
              <a:defRPr sz="3000" b="0" i="0" u="none" strike="noStrike" cap="none">
                <a:solidFill>
                  <a:srgbClr val="0A4595"/>
                </a:solidFill>
                <a:latin typeface="Helvetica Neue Medium" panose="02000503000000020004" pitchFamily="2" charset="0"/>
                <a:ea typeface="Helvetica Neue Medium" panose="02000503000000020004" pitchFamily="2" charset="0"/>
                <a:cs typeface="Helvetica Neue Medium" panose="02000503000000020004" pitchFamily="2" charset="0"/>
                <a:sym typeface="Montserrat Medium"/>
              </a:defRPr>
            </a:lvl1pPr>
            <a:lvl2pPr lvl="1">
              <a:spcBef>
                <a:spcPts val="0"/>
              </a:spcBef>
              <a:spcAft>
                <a:spcPts val="0"/>
              </a:spcAft>
              <a:buClr>
                <a:srgbClr val="0A4595"/>
              </a:buClr>
              <a:buSzPts val="3000"/>
              <a:buFont typeface="Montserrat Medium"/>
              <a:buNone/>
              <a:defRPr sz="3000" b="0">
                <a:solidFill>
                  <a:srgbClr val="0A4595"/>
                </a:solidFill>
                <a:latin typeface="Montserrat Medium"/>
                <a:ea typeface="Montserrat Medium"/>
                <a:cs typeface="Montserrat Medium"/>
                <a:sym typeface="Montserrat Medium"/>
              </a:defRPr>
            </a:lvl2pPr>
            <a:lvl3pPr lvl="2">
              <a:spcBef>
                <a:spcPts val="0"/>
              </a:spcBef>
              <a:spcAft>
                <a:spcPts val="0"/>
              </a:spcAft>
              <a:buClr>
                <a:srgbClr val="0A4595"/>
              </a:buClr>
              <a:buSzPts val="3000"/>
              <a:buFont typeface="Montserrat Medium"/>
              <a:buNone/>
              <a:defRPr sz="3000" b="0">
                <a:solidFill>
                  <a:srgbClr val="0A4595"/>
                </a:solidFill>
                <a:latin typeface="Montserrat Medium"/>
                <a:ea typeface="Montserrat Medium"/>
                <a:cs typeface="Montserrat Medium"/>
                <a:sym typeface="Montserrat Medium"/>
              </a:defRPr>
            </a:lvl3pPr>
            <a:lvl4pPr lvl="3">
              <a:spcBef>
                <a:spcPts val="0"/>
              </a:spcBef>
              <a:spcAft>
                <a:spcPts val="0"/>
              </a:spcAft>
              <a:buClr>
                <a:srgbClr val="0A4595"/>
              </a:buClr>
              <a:buSzPts val="3000"/>
              <a:buFont typeface="Montserrat Medium"/>
              <a:buNone/>
              <a:defRPr sz="3000" b="0">
                <a:solidFill>
                  <a:srgbClr val="0A4595"/>
                </a:solidFill>
                <a:latin typeface="Montserrat Medium"/>
                <a:ea typeface="Montserrat Medium"/>
                <a:cs typeface="Montserrat Medium"/>
                <a:sym typeface="Montserrat Medium"/>
              </a:defRPr>
            </a:lvl4pPr>
            <a:lvl5pPr lvl="4">
              <a:spcBef>
                <a:spcPts val="0"/>
              </a:spcBef>
              <a:spcAft>
                <a:spcPts val="0"/>
              </a:spcAft>
              <a:buClr>
                <a:srgbClr val="0A4595"/>
              </a:buClr>
              <a:buSzPts val="3000"/>
              <a:buFont typeface="Montserrat Medium"/>
              <a:buNone/>
              <a:defRPr sz="3000" b="0">
                <a:solidFill>
                  <a:srgbClr val="0A4595"/>
                </a:solidFill>
                <a:latin typeface="Montserrat Medium"/>
                <a:ea typeface="Montserrat Medium"/>
                <a:cs typeface="Montserrat Medium"/>
                <a:sym typeface="Montserrat Medium"/>
              </a:defRPr>
            </a:lvl5pPr>
            <a:lvl6pPr lvl="5">
              <a:spcBef>
                <a:spcPts val="0"/>
              </a:spcBef>
              <a:spcAft>
                <a:spcPts val="0"/>
              </a:spcAft>
              <a:buClr>
                <a:srgbClr val="0A4595"/>
              </a:buClr>
              <a:buSzPts val="3000"/>
              <a:buFont typeface="Montserrat Medium"/>
              <a:buNone/>
              <a:defRPr sz="3000" b="0">
                <a:solidFill>
                  <a:srgbClr val="0A4595"/>
                </a:solidFill>
                <a:latin typeface="Montserrat Medium"/>
                <a:ea typeface="Montserrat Medium"/>
                <a:cs typeface="Montserrat Medium"/>
                <a:sym typeface="Montserrat Medium"/>
              </a:defRPr>
            </a:lvl6pPr>
            <a:lvl7pPr lvl="6">
              <a:spcBef>
                <a:spcPts val="0"/>
              </a:spcBef>
              <a:spcAft>
                <a:spcPts val="0"/>
              </a:spcAft>
              <a:buClr>
                <a:srgbClr val="0A4595"/>
              </a:buClr>
              <a:buSzPts val="3000"/>
              <a:buFont typeface="Montserrat Medium"/>
              <a:buNone/>
              <a:defRPr sz="3000" b="0">
                <a:solidFill>
                  <a:srgbClr val="0A4595"/>
                </a:solidFill>
                <a:latin typeface="Montserrat Medium"/>
                <a:ea typeface="Montserrat Medium"/>
                <a:cs typeface="Montserrat Medium"/>
                <a:sym typeface="Montserrat Medium"/>
              </a:defRPr>
            </a:lvl7pPr>
            <a:lvl8pPr lvl="7">
              <a:spcBef>
                <a:spcPts val="0"/>
              </a:spcBef>
              <a:spcAft>
                <a:spcPts val="0"/>
              </a:spcAft>
              <a:buClr>
                <a:srgbClr val="0A4595"/>
              </a:buClr>
              <a:buSzPts val="3000"/>
              <a:buFont typeface="Montserrat Medium"/>
              <a:buNone/>
              <a:defRPr sz="3000" b="0">
                <a:solidFill>
                  <a:srgbClr val="0A4595"/>
                </a:solidFill>
                <a:latin typeface="Montserrat Medium"/>
                <a:ea typeface="Montserrat Medium"/>
                <a:cs typeface="Montserrat Medium"/>
                <a:sym typeface="Montserrat Medium"/>
              </a:defRPr>
            </a:lvl8pPr>
            <a:lvl9pPr lvl="8">
              <a:spcBef>
                <a:spcPts val="0"/>
              </a:spcBef>
              <a:spcAft>
                <a:spcPts val="0"/>
              </a:spcAft>
              <a:buClr>
                <a:srgbClr val="0A4595"/>
              </a:buClr>
              <a:buSzPts val="3000"/>
              <a:buFont typeface="Montserrat Medium"/>
              <a:buNone/>
              <a:defRPr sz="3000" b="0">
                <a:solidFill>
                  <a:srgbClr val="0A4595"/>
                </a:solidFill>
                <a:latin typeface="Montserrat Medium"/>
                <a:ea typeface="Montserrat Medium"/>
                <a:cs typeface="Montserrat Medium"/>
                <a:sym typeface="Montserrat Medium"/>
              </a:defRPr>
            </a:lvl9pPr>
          </a:lstStyle>
          <a:p>
            <a:endParaRPr dirty="0"/>
          </a:p>
        </p:txBody>
      </p:sp>
      <p:sp>
        <p:nvSpPr>
          <p:cNvPr id="36" name="Google Shape;36;p6"/>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lstStyle>
            <a:lvl1pPr marL="457189" marR="0" lvl="0" indent="-317492" algn="l" rtl="0">
              <a:lnSpc>
                <a:spcPct val="115000"/>
              </a:lnSpc>
              <a:spcBef>
                <a:spcPts val="0"/>
              </a:spcBef>
              <a:spcAft>
                <a:spcPts val="0"/>
              </a:spcAft>
              <a:buClr>
                <a:srgbClr val="333333"/>
              </a:buClr>
              <a:buSzPts val="1400"/>
              <a:buFont typeface="Montserrat"/>
              <a:buChar char="●"/>
              <a:defRPr sz="1600" b="0" i="0" u="none" strike="noStrike" cap="none">
                <a:solidFill>
                  <a:srgbClr val="333333"/>
                </a:solidFill>
                <a:latin typeface="Helvetica Neue Regular" panose="02000503000000020004" pitchFamily="2" charset="0"/>
                <a:ea typeface="Helvetica Neue Regular" panose="02000503000000020004" pitchFamily="2" charset="0"/>
                <a:cs typeface="Helvetica Neue Regular" panose="02000503000000020004" pitchFamily="2" charset="0"/>
                <a:sym typeface="Montserrat"/>
              </a:defRPr>
            </a:lvl1pPr>
            <a:lvl2pPr marL="914378" marR="0" lvl="1"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2pPr>
            <a:lvl3pPr marL="1371566" marR="0" lvl="2"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3pPr>
            <a:lvl4pPr marL="1828754" marR="0" lvl="3"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4pPr>
            <a:lvl5pPr marL="2285943" marR="0" lvl="4"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5pPr>
            <a:lvl6pPr marL="2743132" marR="0" lvl="5"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6pPr>
            <a:lvl7pPr marL="3200320" marR="0" lvl="6"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7pPr>
            <a:lvl8pPr marL="3657509" marR="0" lvl="7"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8pPr>
            <a:lvl9pPr marL="4114697" marR="0" lvl="8" indent="-304793" algn="l" rtl="0">
              <a:lnSpc>
                <a:spcPct val="115000"/>
              </a:lnSpc>
              <a:spcBef>
                <a:spcPts val="1600"/>
              </a:spcBef>
              <a:spcAft>
                <a:spcPts val="160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9pPr>
          </a:lstStyle>
          <a:p>
            <a:endParaRPr dirty="0"/>
          </a:p>
        </p:txBody>
      </p:sp>
      <p:sp>
        <p:nvSpPr>
          <p:cNvPr id="37" name="Google Shape;37;p6"/>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lstStyle>
            <a:lvl1pPr marL="457189" marR="0" lvl="0" indent="-317492" algn="l" rtl="0">
              <a:lnSpc>
                <a:spcPct val="115000"/>
              </a:lnSpc>
              <a:spcBef>
                <a:spcPts val="0"/>
              </a:spcBef>
              <a:spcAft>
                <a:spcPts val="0"/>
              </a:spcAft>
              <a:buClr>
                <a:srgbClr val="333333"/>
              </a:buClr>
              <a:buSzPts val="1400"/>
              <a:buFont typeface="Montserrat"/>
              <a:buChar char="●"/>
              <a:defRPr sz="1600" b="0" i="0" u="none" strike="noStrike" cap="none">
                <a:solidFill>
                  <a:srgbClr val="333333"/>
                </a:solidFill>
                <a:latin typeface="Helvetica Neue Regular" panose="02000503000000020004" pitchFamily="2" charset="0"/>
                <a:ea typeface="Helvetica Neue Regular" panose="02000503000000020004" pitchFamily="2" charset="0"/>
                <a:cs typeface="Helvetica Neue Regular" panose="02000503000000020004" pitchFamily="2" charset="0"/>
                <a:sym typeface="Montserrat"/>
              </a:defRPr>
            </a:lvl1pPr>
            <a:lvl2pPr marL="914378" marR="0" lvl="1"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2pPr>
            <a:lvl3pPr marL="1371566" marR="0" lvl="2"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3pPr>
            <a:lvl4pPr marL="1828754" marR="0" lvl="3"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4pPr>
            <a:lvl5pPr marL="2285943" marR="0" lvl="4"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5pPr>
            <a:lvl6pPr marL="2743132" marR="0" lvl="5"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6pPr>
            <a:lvl7pPr marL="3200320" marR="0" lvl="6"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7pPr>
            <a:lvl8pPr marL="3657509" marR="0" lvl="7"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8pPr>
            <a:lvl9pPr marL="4114697" marR="0" lvl="8" indent="-304793" algn="l" rtl="0">
              <a:lnSpc>
                <a:spcPct val="115000"/>
              </a:lnSpc>
              <a:spcBef>
                <a:spcPts val="1600"/>
              </a:spcBef>
              <a:spcAft>
                <a:spcPts val="160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9pPr>
          </a:lstStyle>
          <a:p>
            <a:endParaRPr dirty="0"/>
          </a:p>
        </p:txBody>
      </p:sp>
      <p:sp>
        <p:nvSpPr>
          <p:cNvPr id="38" name="Google Shape;38;p6"/>
          <p:cNvSpPr txBox="1">
            <a:spLocks noGrp="1"/>
          </p:cNvSpPr>
          <p:nvPr>
            <p:ph type="sldNum" idx="12"/>
          </p:nvPr>
        </p:nvSpPr>
        <p:spPr>
          <a:xfrm>
            <a:off x="8497999" y="6251679"/>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
        <p:nvSpPr>
          <p:cNvPr id="2" name="Footer Placeholder 1">
            <a:extLst>
              <a:ext uri="{FF2B5EF4-FFF2-40B4-BE49-F238E27FC236}">
                <a16:creationId xmlns:a16="http://schemas.microsoft.com/office/drawing/2014/main" id="{04CE274E-CD06-4E4F-A530-8263F67AFC1C}"/>
              </a:ext>
            </a:extLst>
          </p:cNvPr>
          <p:cNvSpPr>
            <a:spLocks noGrp="1"/>
          </p:cNvSpPr>
          <p:nvPr>
            <p:ph type="ftr" sz="quarter" idx="13"/>
          </p:nvPr>
        </p:nvSpPr>
        <p:spPr/>
        <p:txBody>
          <a:bodyPr/>
          <a:lstStyle/>
          <a:p>
            <a:r>
              <a:rPr lang="en-US" dirty="0" err="1"/>
              <a:t>polarwatch.noaa.gov</a:t>
            </a:r>
            <a:r>
              <a:rPr lang="en-US" dirty="0"/>
              <a:t>             </a:t>
            </a:r>
            <a:r>
              <a:rPr lang="en-US" dirty="0" err="1"/>
              <a:t>jennifer.sevadjian@noaa.gov</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311700" y="593367"/>
            <a:ext cx="8520600" cy="831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A4595"/>
              </a:buClr>
              <a:buSzPts val="3000"/>
              <a:buFont typeface="Montserrat Medium"/>
              <a:buNone/>
              <a:defRPr sz="3000" b="0" i="0" u="none" strike="noStrike" cap="none">
                <a:solidFill>
                  <a:srgbClr val="0A4595"/>
                </a:solidFill>
                <a:latin typeface="Helvetica Neue Medium" panose="02000503000000020004" pitchFamily="2" charset="0"/>
                <a:ea typeface="Helvetica Neue Medium" panose="02000503000000020004" pitchFamily="2" charset="0"/>
                <a:cs typeface="Helvetica Neue Medium" panose="02000503000000020004" pitchFamily="2" charset="0"/>
                <a:sym typeface="Montserrat Medium"/>
              </a:defRPr>
            </a:lvl1pPr>
            <a:lvl2pPr lvl="1">
              <a:spcBef>
                <a:spcPts val="0"/>
              </a:spcBef>
              <a:spcAft>
                <a:spcPts val="0"/>
              </a:spcAft>
              <a:buClr>
                <a:srgbClr val="0A4595"/>
              </a:buClr>
              <a:buSzPts val="3000"/>
              <a:buFont typeface="Montserrat Medium"/>
              <a:buNone/>
              <a:defRPr sz="3000" b="0">
                <a:solidFill>
                  <a:srgbClr val="0A4595"/>
                </a:solidFill>
                <a:latin typeface="Montserrat Medium"/>
                <a:ea typeface="Montserrat Medium"/>
                <a:cs typeface="Montserrat Medium"/>
                <a:sym typeface="Montserrat Medium"/>
              </a:defRPr>
            </a:lvl2pPr>
            <a:lvl3pPr lvl="2">
              <a:spcBef>
                <a:spcPts val="0"/>
              </a:spcBef>
              <a:spcAft>
                <a:spcPts val="0"/>
              </a:spcAft>
              <a:buClr>
                <a:srgbClr val="0A4595"/>
              </a:buClr>
              <a:buSzPts val="3000"/>
              <a:buFont typeface="Montserrat Medium"/>
              <a:buNone/>
              <a:defRPr sz="3000" b="0">
                <a:solidFill>
                  <a:srgbClr val="0A4595"/>
                </a:solidFill>
                <a:latin typeface="Montserrat Medium"/>
                <a:ea typeface="Montserrat Medium"/>
                <a:cs typeface="Montserrat Medium"/>
                <a:sym typeface="Montserrat Medium"/>
              </a:defRPr>
            </a:lvl3pPr>
            <a:lvl4pPr lvl="3">
              <a:spcBef>
                <a:spcPts val="0"/>
              </a:spcBef>
              <a:spcAft>
                <a:spcPts val="0"/>
              </a:spcAft>
              <a:buClr>
                <a:srgbClr val="0A4595"/>
              </a:buClr>
              <a:buSzPts val="3000"/>
              <a:buFont typeface="Montserrat Medium"/>
              <a:buNone/>
              <a:defRPr sz="3000" b="0">
                <a:solidFill>
                  <a:srgbClr val="0A4595"/>
                </a:solidFill>
                <a:latin typeface="Montserrat Medium"/>
                <a:ea typeface="Montserrat Medium"/>
                <a:cs typeface="Montserrat Medium"/>
                <a:sym typeface="Montserrat Medium"/>
              </a:defRPr>
            </a:lvl4pPr>
            <a:lvl5pPr lvl="4">
              <a:spcBef>
                <a:spcPts val="0"/>
              </a:spcBef>
              <a:spcAft>
                <a:spcPts val="0"/>
              </a:spcAft>
              <a:buClr>
                <a:srgbClr val="0A4595"/>
              </a:buClr>
              <a:buSzPts val="3000"/>
              <a:buFont typeface="Montserrat Medium"/>
              <a:buNone/>
              <a:defRPr sz="3000" b="0">
                <a:solidFill>
                  <a:srgbClr val="0A4595"/>
                </a:solidFill>
                <a:latin typeface="Montserrat Medium"/>
                <a:ea typeface="Montserrat Medium"/>
                <a:cs typeface="Montserrat Medium"/>
                <a:sym typeface="Montserrat Medium"/>
              </a:defRPr>
            </a:lvl5pPr>
            <a:lvl6pPr lvl="5">
              <a:spcBef>
                <a:spcPts val="0"/>
              </a:spcBef>
              <a:spcAft>
                <a:spcPts val="0"/>
              </a:spcAft>
              <a:buClr>
                <a:srgbClr val="0A4595"/>
              </a:buClr>
              <a:buSzPts val="3000"/>
              <a:buFont typeface="Montserrat Medium"/>
              <a:buNone/>
              <a:defRPr sz="3000" b="0">
                <a:solidFill>
                  <a:srgbClr val="0A4595"/>
                </a:solidFill>
                <a:latin typeface="Montserrat Medium"/>
                <a:ea typeface="Montserrat Medium"/>
                <a:cs typeface="Montserrat Medium"/>
                <a:sym typeface="Montserrat Medium"/>
              </a:defRPr>
            </a:lvl6pPr>
            <a:lvl7pPr lvl="6">
              <a:spcBef>
                <a:spcPts val="0"/>
              </a:spcBef>
              <a:spcAft>
                <a:spcPts val="0"/>
              </a:spcAft>
              <a:buClr>
                <a:srgbClr val="0A4595"/>
              </a:buClr>
              <a:buSzPts val="3000"/>
              <a:buFont typeface="Montserrat Medium"/>
              <a:buNone/>
              <a:defRPr sz="3000" b="0">
                <a:solidFill>
                  <a:srgbClr val="0A4595"/>
                </a:solidFill>
                <a:latin typeface="Montserrat Medium"/>
                <a:ea typeface="Montserrat Medium"/>
                <a:cs typeface="Montserrat Medium"/>
                <a:sym typeface="Montserrat Medium"/>
              </a:defRPr>
            </a:lvl7pPr>
            <a:lvl8pPr lvl="7">
              <a:spcBef>
                <a:spcPts val="0"/>
              </a:spcBef>
              <a:spcAft>
                <a:spcPts val="0"/>
              </a:spcAft>
              <a:buClr>
                <a:srgbClr val="0A4595"/>
              </a:buClr>
              <a:buSzPts val="3000"/>
              <a:buFont typeface="Montserrat Medium"/>
              <a:buNone/>
              <a:defRPr sz="3000" b="0">
                <a:solidFill>
                  <a:srgbClr val="0A4595"/>
                </a:solidFill>
                <a:latin typeface="Montserrat Medium"/>
                <a:ea typeface="Montserrat Medium"/>
                <a:cs typeface="Montserrat Medium"/>
                <a:sym typeface="Montserrat Medium"/>
              </a:defRPr>
            </a:lvl8pPr>
            <a:lvl9pPr lvl="8">
              <a:spcBef>
                <a:spcPts val="0"/>
              </a:spcBef>
              <a:spcAft>
                <a:spcPts val="0"/>
              </a:spcAft>
              <a:buClr>
                <a:srgbClr val="0A4595"/>
              </a:buClr>
              <a:buSzPts val="3000"/>
              <a:buFont typeface="Montserrat Medium"/>
              <a:buNone/>
              <a:defRPr sz="3000" b="0">
                <a:solidFill>
                  <a:srgbClr val="0A4595"/>
                </a:solidFill>
                <a:latin typeface="Montserrat Medium"/>
                <a:ea typeface="Montserrat Medium"/>
                <a:cs typeface="Montserrat Medium"/>
                <a:sym typeface="Montserrat Medium"/>
              </a:defRPr>
            </a:lvl9pPr>
          </a:lstStyle>
          <a:p>
            <a:endParaRPr dirty="0"/>
          </a:p>
        </p:txBody>
      </p:sp>
      <p:sp>
        <p:nvSpPr>
          <p:cNvPr id="41" name="Google Shape;41;p7"/>
          <p:cNvSpPr txBox="1">
            <a:spLocks noGrp="1"/>
          </p:cNvSpPr>
          <p:nvPr>
            <p:ph type="sldNum" idx="12"/>
          </p:nvPr>
        </p:nvSpPr>
        <p:spPr>
          <a:xfrm>
            <a:off x="8497999" y="6251679"/>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
        <p:nvSpPr>
          <p:cNvPr id="2" name="Footer Placeholder 1">
            <a:extLst>
              <a:ext uri="{FF2B5EF4-FFF2-40B4-BE49-F238E27FC236}">
                <a16:creationId xmlns:a16="http://schemas.microsoft.com/office/drawing/2014/main" id="{171B694C-CC80-A84D-ADFF-D31C146DC3BB}"/>
              </a:ext>
            </a:extLst>
          </p:cNvPr>
          <p:cNvSpPr>
            <a:spLocks noGrp="1"/>
          </p:cNvSpPr>
          <p:nvPr>
            <p:ph type="ftr" sz="quarter" idx="13"/>
          </p:nvPr>
        </p:nvSpPr>
        <p:spPr/>
        <p:txBody>
          <a:bodyPr/>
          <a:lstStyle/>
          <a:p>
            <a:r>
              <a:rPr lang="en-US" dirty="0" err="1"/>
              <a:t>polarwatch.noaa.gov</a:t>
            </a:r>
            <a:r>
              <a:rPr lang="en-US" dirty="0"/>
              <a:t>             </a:t>
            </a:r>
            <a:r>
              <a:rPr lang="en-US" dirty="0" err="1"/>
              <a:t>jennifer.sevadjian@noaa.gov</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311700" y="740800"/>
            <a:ext cx="2808000" cy="1007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A4595"/>
              </a:buClr>
              <a:buSzPts val="2400"/>
              <a:buFont typeface="Montserrat Medium"/>
              <a:buNone/>
              <a:defRPr sz="2400" b="0" i="0" u="none" strike="noStrike" cap="none">
                <a:solidFill>
                  <a:srgbClr val="0A4595"/>
                </a:solidFill>
                <a:latin typeface="Helvetica Neue Medium" panose="02000503000000020004" pitchFamily="2" charset="0"/>
                <a:ea typeface="Helvetica Neue Medium" panose="02000503000000020004" pitchFamily="2" charset="0"/>
                <a:cs typeface="Helvetica Neue Medium" panose="02000503000000020004" pitchFamily="2" charset="0"/>
                <a:sym typeface="Montserrat Medium"/>
              </a:defRPr>
            </a:lvl1pPr>
            <a:lvl2pPr lvl="1">
              <a:spcBef>
                <a:spcPts val="0"/>
              </a:spcBef>
              <a:spcAft>
                <a:spcPts val="0"/>
              </a:spcAft>
              <a:buClr>
                <a:srgbClr val="0A4595"/>
              </a:buClr>
              <a:buSzPts val="2400"/>
              <a:buFont typeface="Montserrat Medium"/>
              <a:buNone/>
              <a:defRPr sz="2400">
                <a:solidFill>
                  <a:srgbClr val="0A4595"/>
                </a:solidFill>
                <a:latin typeface="Montserrat Medium"/>
                <a:ea typeface="Montserrat Medium"/>
                <a:cs typeface="Montserrat Medium"/>
                <a:sym typeface="Montserrat Medium"/>
              </a:defRPr>
            </a:lvl2pPr>
            <a:lvl3pPr lvl="2">
              <a:spcBef>
                <a:spcPts val="0"/>
              </a:spcBef>
              <a:spcAft>
                <a:spcPts val="0"/>
              </a:spcAft>
              <a:buClr>
                <a:srgbClr val="0A4595"/>
              </a:buClr>
              <a:buSzPts val="2400"/>
              <a:buFont typeface="Montserrat Medium"/>
              <a:buNone/>
              <a:defRPr sz="2400">
                <a:solidFill>
                  <a:srgbClr val="0A4595"/>
                </a:solidFill>
                <a:latin typeface="Montserrat Medium"/>
                <a:ea typeface="Montserrat Medium"/>
                <a:cs typeface="Montserrat Medium"/>
                <a:sym typeface="Montserrat Medium"/>
              </a:defRPr>
            </a:lvl3pPr>
            <a:lvl4pPr lvl="3">
              <a:spcBef>
                <a:spcPts val="0"/>
              </a:spcBef>
              <a:spcAft>
                <a:spcPts val="0"/>
              </a:spcAft>
              <a:buClr>
                <a:srgbClr val="0A4595"/>
              </a:buClr>
              <a:buSzPts val="2400"/>
              <a:buFont typeface="Montserrat Medium"/>
              <a:buNone/>
              <a:defRPr sz="2400">
                <a:solidFill>
                  <a:srgbClr val="0A4595"/>
                </a:solidFill>
                <a:latin typeface="Montserrat Medium"/>
                <a:ea typeface="Montserrat Medium"/>
                <a:cs typeface="Montserrat Medium"/>
                <a:sym typeface="Montserrat Medium"/>
              </a:defRPr>
            </a:lvl4pPr>
            <a:lvl5pPr lvl="4">
              <a:spcBef>
                <a:spcPts val="0"/>
              </a:spcBef>
              <a:spcAft>
                <a:spcPts val="0"/>
              </a:spcAft>
              <a:buClr>
                <a:srgbClr val="0A4595"/>
              </a:buClr>
              <a:buSzPts val="2400"/>
              <a:buFont typeface="Montserrat Medium"/>
              <a:buNone/>
              <a:defRPr sz="2400">
                <a:solidFill>
                  <a:srgbClr val="0A4595"/>
                </a:solidFill>
                <a:latin typeface="Montserrat Medium"/>
                <a:ea typeface="Montserrat Medium"/>
                <a:cs typeface="Montserrat Medium"/>
                <a:sym typeface="Montserrat Medium"/>
              </a:defRPr>
            </a:lvl5pPr>
            <a:lvl6pPr lvl="5">
              <a:spcBef>
                <a:spcPts val="0"/>
              </a:spcBef>
              <a:spcAft>
                <a:spcPts val="0"/>
              </a:spcAft>
              <a:buClr>
                <a:srgbClr val="0A4595"/>
              </a:buClr>
              <a:buSzPts val="2400"/>
              <a:buFont typeface="Montserrat Medium"/>
              <a:buNone/>
              <a:defRPr sz="2400">
                <a:solidFill>
                  <a:srgbClr val="0A4595"/>
                </a:solidFill>
                <a:latin typeface="Montserrat Medium"/>
                <a:ea typeface="Montserrat Medium"/>
                <a:cs typeface="Montserrat Medium"/>
                <a:sym typeface="Montserrat Medium"/>
              </a:defRPr>
            </a:lvl6pPr>
            <a:lvl7pPr lvl="6">
              <a:spcBef>
                <a:spcPts val="0"/>
              </a:spcBef>
              <a:spcAft>
                <a:spcPts val="0"/>
              </a:spcAft>
              <a:buClr>
                <a:srgbClr val="0A4595"/>
              </a:buClr>
              <a:buSzPts val="2400"/>
              <a:buFont typeface="Montserrat Medium"/>
              <a:buNone/>
              <a:defRPr sz="2400">
                <a:solidFill>
                  <a:srgbClr val="0A4595"/>
                </a:solidFill>
                <a:latin typeface="Montserrat Medium"/>
                <a:ea typeface="Montserrat Medium"/>
                <a:cs typeface="Montserrat Medium"/>
                <a:sym typeface="Montserrat Medium"/>
              </a:defRPr>
            </a:lvl7pPr>
            <a:lvl8pPr lvl="7">
              <a:spcBef>
                <a:spcPts val="0"/>
              </a:spcBef>
              <a:spcAft>
                <a:spcPts val="0"/>
              </a:spcAft>
              <a:buClr>
                <a:srgbClr val="0A4595"/>
              </a:buClr>
              <a:buSzPts val="2400"/>
              <a:buFont typeface="Montserrat Medium"/>
              <a:buNone/>
              <a:defRPr sz="2400">
                <a:solidFill>
                  <a:srgbClr val="0A4595"/>
                </a:solidFill>
                <a:latin typeface="Montserrat Medium"/>
                <a:ea typeface="Montserrat Medium"/>
                <a:cs typeface="Montserrat Medium"/>
                <a:sym typeface="Montserrat Medium"/>
              </a:defRPr>
            </a:lvl8pPr>
            <a:lvl9pPr lvl="8">
              <a:spcBef>
                <a:spcPts val="0"/>
              </a:spcBef>
              <a:spcAft>
                <a:spcPts val="0"/>
              </a:spcAft>
              <a:buClr>
                <a:srgbClr val="0A4595"/>
              </a:buClr>
              <a:buSzPts val="2400"/>
              <a:buFont typeface="Montserrat Medium"/>
              <a:buNone/>
              <a:defRPr sz="2400">
                <a:solidFill>
                  <a:srgbClr val="0A4595"/>
                </a:solidFill>
                <a:latin typeface="Montserrat Medium"/>
                <a:ea typeface="Montserrat Medium"/>
                <a:cs typeface="Montserrat Medium"/>
                <a:sym typeface="Montserrat Medium"/>
              </a:defRPr>
            </a:lvl9pPr>
          </a:lstStyle>
          <a:p>
            <a:endParaRPr dirty="0"/>
          </a:p>
        </p:txBody>
      </p:sp>
      <p:sp>
        <p:nvSpPr>
          <p:cNvPr id="44" name="Google Shape;44;p8"/>
          <p:cNvSpPr txBox="1">
            <a:spLocks noGrp="1"/>
          </p:cNvSpPr>
          <p:nvPr>
            <p:ph type="body" idx="1"/>
          </p:nvPr>
        </p:nvSpPr>
        <p:spPr>
          <a:xfrm>
            <a:off x="311700" y="1852800"/>
            <a:ext cx="2808000" cy="4239200"/>
          </a:xfrm>
          <a:prstGeom prst="rect">
            <a:avLst/>
          </a:prstGeom>
          <a:noFill/>
          <a:ln>
            <a:noFill/>
          </a:ln>
        </p:spPr>
        <p:txBody>
          <a:bodyPr spcFirstLastPara="1" wrap="square" lIns="91425" tIns="91425" rIns="91425" bIns="91425" anchor="t" anchorCtr="0"/>
          <a:lstStyle>
            <a:lvl1pPr marL="457189" marR="0" lvl="0" indent="-304793" algn="l" rtl="0">
              <a:lnSpc>
                <a:spcPct val="115000"/>
              </a:lnSpc>
              <a:spcBef>
                <a:spcPts val="0"/>
              </a:spcBef>
              <a:spcAft>
                <a:spcPts val="0"/>
              </a:spcAft>
              <a:buClr>
                <a:srgbClr val="333333"/>
              </a:buClr>
              <a:buSzPts val="1200"/>
              <a:buFont typeface="Montserrat"/>
              <a:buChar char="●"/>
              <a:defRPr sz="1200" b="0" i="0" u="none" strike="noStrike" cap="none">
                <a:solidFill>
                  <a:srgbClr val="333333"/>
                </a:solidFill>
                <a:latin typeface="Helvetica Neue Regular" panose="02000503000000020004" pitchFamily="2" charset="0"/>
                <a:ea typeface="Helvetica Neue Regular" panose="02000503000000020004" pitchFamily="2" charset="0"/>
                <a:cs typeface="Helvetica Neue Regular" panose="02000503000000020004" pitchFamily="2" charset="0"/>
                <a:sym typeface="Montserrat"/>
              </a:defRPr>
            </a:lvl1pPr>
            <a:lvl2pPr marL="914378" marR="0" lvl="1"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2pPr>
            <a:lvl3pPr marL="1371566" marR="0" lvl="2"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3pPr>
            <a:lvl4pPr marL="1828754" marR="0" lvl="3"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4pPr>
            <a:lvl5pPr marL="2285943" marR="0" lvl="4"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5pPr>
            <a:lvl6pPr marL="2743132" marR="0" lvl="5"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6pPr>
            <a:lvl7pPr marL="3200320" marR="0" lvl="6"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7pPr>
            <a:lvl8pPr marL="3657509" marR="0" lvl="7" indent="-304793" algn="l" rtl="0">
              <a:lnSpc>
                <a:spcPct val="115000"/>
              </a:lnSpc>
              <a:spcBef>
                <a:spcPts val="1600"/>
              </a:spcBef>
              <a:spcAft>
                <a:spcPts val="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8pPr>
            <a:lvl9pPr marL="4114697" marR="0" lvl="8" indent="-304793" algn="l" rtl="0">
              <a:lnSpc>
                <a:spcPct val="115000"/>
              </a:lnSpc>
              <a:spcBef>
                <a:spcPts val="1600"/>
              </a:spcBef>
              <a:spcAft>
                <a:spcPts val="1600"/>
              </a:spcAft>
              <a:buClr>
                <a:srgbClr val="333333"/>
              </a:buClr>
              <a:buSzPts val="1200"/>
              <a:buFont typeface="Montserrat"/>
              <a:buChar char="■"/>
              <a:defRPr sz="1200" b="0" i="0" u="none" strike="noStrike" cap="none">
                <a:solidFill>
                  <a:srgbClr val="333333"/>
                </a:solidFill>
                <a:latin typeface="Montserrat"/>
                <a:ea typeface="Montserrat"/>
                <a:cs typeface="Montserrat"/>
                <a:sym typeface="Montserrat"/>
              </a:defRPr>
            </a:lvl9pPr>
          </a:lstStyle>
          <a:p>
            <a:endParaRPr dirty="0"/>
          </a:p>
        </p:txBody>
      </p:sp>
      <p:sp>
        <p:nvSpPr>
          <p:cNvPr id="45" name="Google Shape;45;p8"/>
          <p:cNvSpPr txBox="1">
            <a:spLocks noGrp="1"/>
          </p:cNvSpPr>
          <p:nvPr>
            <p:ph type="sldNum" idx="12"/>
          </p:nvPr>
        </p:nvSpPr>
        <p:spPr>
          <a:xfrm>
            <a:off x="8497999" y="6251679"/>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
        <p:nvSpPr>
          <p:cNvPr id="2" name="Footer Placeholder 1">
            <a:extLst>
              <a:ext uri="{FF2B5EF4-FFF2-40B4-BE49-F238E27FC236}">
                <a16:creationId xmlns:a16="http://schemas.microsoft.com/office/drawing/2014/main" id="{B1FEF0B3-20F0-1B42-95A9-45DEAA7CEE42}"/>
              </a:ext>
            </a:extLst>
          </p:cNvPr>
          <p:cNvSpPr>
            <a:spLocks noGrp="1"/>
          </p:cNvSpPr>
          <p:nvPr>
            <p:ph type="ftr" sz="quarter" idx="13"/>
          </p:nvPr>
        </p:nvSpPr>
        <p:spPr/>
        <p:txBody>
          <a:bodyPr/>
          <a:lstStyle/>
          <a:p>
            <a:r>
              <a:rPr lang="en-US" dirty="0" err="1"/>
              <a:t>polarwatch.noaa.gov</a:t>
            </a:r>
            <a:r>
              <a:rPr lang="en-US" dirty="0"/>
              <a:t>             </a:t>
            </a:r>
            <a:r>
              <a:rPr lang="en-US" dirty="0" err="1"/>
              <a:t>jennifer.sevadjian@noaa.gov</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0099D8"/>
        </a:solidFill>
        <a:effectLst/>
      </p:bgPr>
    </p:bg>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490250" y="701800"/>
            <a:ext cx="5604000" cy="54544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4800"/>
              <a:buFont typeface="Montserrat SemiBold"/>
              <a:buNone/>
              <a:defRPr sz="4800" b="1" i="0" u="none" strike="noStrike" cap="none">
                <a:solidFill>
                  <a:schemeClr val="lt1"/>
                </a:solidFill>
                <a:latin typeface="Montserrat SemiBold"/>
                <a:ea typeface="Montserrat SemiBold"/>
                <a:cs typeface="Montserrat SemiBold"/>
                <a:sym typeface="Montserrat SemiBold"/>
              </a:defRPr>
            </a:lvl1pPr>
            <a:lvl2pPr lvl="1">
              <a:spcBef>
                <a:spcPts val="0"/>
              </a:spcBef>
              <a:spcAft>
                <a:spcPts val="0"/>
              </a:spcAft>
              <a:buClr>
                <a:schemeClr val="lt1"/>
              </a:buClr>
              <a:buSzPts val="4800"/>
              <a:buFont typeface="Montserrat SemiBold"/>
              <a:buNone/>
              <a:defRPr sz="4800" b="1">
                <a:solidFill>
                  <a:schemeClr val="lt1"/>
                </a:solidFill>
                <a:latin typeface="Montserrat SemiBold"/>
                <a:ea typeface="Montserrat SemiBold"/>
                <a:cs typeface="Montserrat SemiBold"/>
                <a:sym typeface="Montserrat SemiBold"/>
              </a:defRPr>
            </a:lvl2pPr>
            <a:lvl3pPr lvl="2">
              <a:spcBef>
                <a:spcPts val="0"/>
              </a:spcBef>
              <a:spcAft>
                <a:spcPts val="0"/>
              </a:spcAft>
              <a:buClr>
                <a:schemeClr val="lt1"/>
              </a:buClr>
              <a:buSzPts val="4800"/>
              <a:buFont typeface="Montserrat SemiBold"/>
              <a:buNone/>
              <a:defRPr sz="4800" b="1">
                <a:solidFill>
                  <a:schemeClr val="lt1"/>
                </a:solidFill>
                <a:latin typeface="Montserrat SemiBold"/>
                <a:ea typeface="Montserrat SemiBold"/>
                <a:cs typeface="Montserrat SemiBold"/>
                <a:sym typeface="Montserrat SemiBold"/>
              </a:defRPr>
            </a:lvl3pPr>
            <a:lvl4pPr lvl="3">
              <a:spcBef>
                <a:spcPts val="0"/>
              </a:spcBef>
              <a:spcAft>
                <a:spcPts val="0"/>
              </a:spcAft>
              <a:buClr>
                <a:schemeClr val="lt1"/>
              </a:buClr>
              <a:buSzPts val="4800"/>
              <a:buFont typeface="Montserrat SemiBold"/>
              <a:buNone/>
              <a:defRPr sz="4800" b="1">
                <a:solidFill>
                  <a:schemeClr val="lt1"/>
                </a:solidFill>
                <a:latin typeface="Montserrat SemiBold"/>
                <a:ea typeface="Montserrat SemiBold"/>
                <a:cs typeface="Montserrat SemiBold"/>
                <a:sym typeface="Montserrat SemiBold"/>
              </a:defRPr>
            </a:lvl4pPr>
            <a:lvl5pPr lvl="4">
              <a:spcBef>
                <a:spcPts val="0"/>
              </a:spcBef>
              <a:spcAft>
                <a:spcPts val="0"/>
              </a:spcAft>
              <a:buClr>
                <a:schemeClr val="lt1"/>
              </a:buClr>
              <a:buSzPts val="4800"/>
              <a:buFont typeface="Montserrat SemiBold"/>
              <a:buNone/>
              <a:defRPr sz="4800" b="1">
                <a:solidFill>
                  <a:schemeClr val="lt1"/>
                </a:solidFill>
                <a:latin typeface="Montserrat SemiBold"/>
                <a:ea typeface="Montserrat SemiBold"/>
                <a:cs typeface="Montserrat SemiBold"/>
                <a:sym typeface="Montserrat SemiBold"/>
              </a:defRPr>
            </a:lvl5pPr>
            <a:lvl6pPr lvl="5">
              <a:spcBef>
                <a:spcPts val="0"/>
              </a:spcBef>
              <a:spcAft>
                <a:spcPts val="0"/>
              </a:spcAft>
              <a:buClr>
                <a:schemeClr val="lt1"/>
              </a:buClr>
              <a:buSzPts val="4800"/>
              <a:buFont typeface="Montserrat SemiBold"/>
              <a:buNone/>
              <a:defRPr sz="4800" b="1">
                <a:solidFill>
                  <a:schemeClr val="lt1"/>
                </a:solidFill>
                <a:latin typeface="Montserrat SemiBold"/>
                <a:ea typeface="Montserrat SemiBold"/>
                <a:cs typeface="Montserrat SemiBold"/>
                <a:sym typeface="Montserrat SemiBold"/>
              </a:defRPr>
            </a:lvl6pPr>
            <a:lvl7pPr lvl="6">
              <a:spcBef>
                <a:spcPts val="0"/>
              </a:spcBef>
              <a:spcAft>
                <a:spcPts val="0"/>
              </a:spcAft>
              <a:buClr>
                <a:schemeClr val="lt1"/>
              </a:buClr>
              <a:buSzPts val="4800"/>
              <a:buFont typeface="Montserrat SemiBold"/>
              <a:buNone/>
              <a:defRPr sz="4800" b="1">
                <a:solidFill>
                  <a:schemeClr val="lt1"/>
                </a:solidFill>
                <a:latin typeface="Montserrat SemiBold"/>
                <a:ea typeface="Montserrat SemiBold"/>
                <a:cs typeface="Montserrat SemiBold"/>
                <a:sym typeface="Montserrat SemiBold"/>
              </a:defRPr>
            </a:lvl7pPr>
            <a:lvl8pPr lvl="7">
              <a:spcBef>
                <a:spcPts val="0"/>
              </a:spcBef>
              <a:spcAft>
                <a:spcPts val="0"/>
              </a:spcAft>
              <a:buClr>
                <a:schemeClr val="lt1"/>
              </a:buClr>
              <a:buSzPts val="4800"/>
              <a:buFont typeface="Montserrat SemiBold"/>
              <a:buNone/>
              <a:defRPr sz="4800" b="1">
                <a:solidFill>
                  <a:schemeClr val="lt1"/>
                </a:solidFill>
                <a:latin typeface="Montserrat SemiBold"/>
                <a:ea typeface="Montserrat SemiBold"/>
                <a:cs typeface="Montserrat SemiBold"/>
                <a:sym typeface="Montserrat SemiBold"/>
              </a:defRPr>
            </a:lvl8pPr>
            <a:lvl9pPr lvl="8">
              <a:spcBef>
                <a:spcPts val="0"/>
              </a:spcBef>
              <a:spcAft>
                <a:spcPts val="0"/>
              </a:spcAft>
              <a:buClr>
                <a:schemeClr val="lt1"/>
              </a:buClr>
              <a:buSzPts val="4800"/>
              <a:buFont typeface="Montserrat SemiBold"/>
              <a:buNone/>
              <a:defRPr sz="4800" b="1">
                <a:solidFill>
                  <a:schemeClr val="lt1"/>
                </a:solidFill>
                <a:latin typeface="Montserrat SemiBold"/>
                <a:ea typeface="Montserrat SemiBold"/>
                <a:cs typeface="Montserrat SemiBold"/>
                <a:sym typeface="Montserrat SemiBold"/>
              </a:defRPr>
            </a:lvl9pPr>
          </a:lstStyle>
          <a:p>
            <a:endParaRPr/>
          </a:p>
        </p:txBody>
      </p:sp>
      <p:sp>
        <p:nvSpPr>
          <p:cNvPr id="48" name="Google Shape;48;p9"/>
          <p:cNvSpPr txBox="1">
            <a:spLocks noGrp="1"/>
          </p:cNvSpPr>
          <p:nvPr>
            <p:ph type="sldNum" idx="12"/>
          </p:nvPr>
        </p:nvSpPr>
        <p:spPr>
          <a:xfrm>
            <a:off x="8497999" y="6251679"/>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
        <p:cNvGrpSpPr/>
        <p:nvPr/>
      </p:nvGrpSpPr>
      <p:grpSpPr>
        <a:xfrm>
          <a:off x="0" y="0"/>
          <a:ext cx="0" cy="0"/>
          <a:chOff x="0" y="0"/>
          <a:chExt cx="0" cy="0"/>
        </a:xfrm>
      </p:grpSpPr>
      <p:sp>
        <p:nvSpPr>
          <p:cNvPr id="50" name="Google Shape;50;p10"/>
          <p:cNvSpPr/>
          <p:nvPr/>
        </p:nvSpPr>
        <p:spPr>
          <a:xfrm>
            <a:off x="4636800" y="107600"/>
            <a:ext cx="4426500" cy="6642800"/>
          </a:xfrm>
          <a:prstGeom prst="rect">
            <a:avLst/>
          </a:prstGeom>
          <a:solidFill>
            <a:srgbClr val="0099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1" name="Google Shape;51;p10"/>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52" name="Google Shape;52;p10"/>
          <p:cNvSpPr txBox="1">
            <a:spLocks noGrp="1"/>
          </p:cNvSpPr>
          <p:nvPr>
            <p:ph type="title"/>
          </p:nvPr>
        </p:nvSpPr>
        <p:spPr>
          <a:xfrm>
            <a:off x="265500" y="1575600"/>
            <a:ext cx="4045200" cy="20448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rgbClr val="0A4595"/>
              </a:buClr>
              <a:buSzPts val="3800"/>
              <a:buFont typeface="Montserrat Medium"/>
              <a:buNone/>
              <a:defRPr sz="3800" b="0" i="0" u="none" strike="noStrike" cap="none">
                <a:solidFill>
                  <a:srgbClr val="0A4595"/>
                </a:solidFill>
                <a:latin typeface="Helvetica Neue Medium" panose="02000503000000020004" pitchFamily="2" charset="0"/>
                <a:ea typeface="Helvetica Neue Medium" panose="02000503000000020004" pitchFamily="2" charset="0"/>
                <a:cs typeface="Helvetica Neue Medium" panose="02000503000000020004" pitchFamily="2" charset="0"/>
                <a:sym typeface="Montserrat Medium"/>
              </a:defRPr>
            </a:lvl1pPr>
            <a:lvl2pPr lvl="1" algn="ctr">
              <a:spcBef>
                <a:spcPts val="0"/>
              </a:spcBef>
              <a:spcAft>
                <a:spcPts val="0"/>
              </a:spcAft>
              <a:buClr>
                <a:srgbClr val="0A4595"/>
              </a:buClr>
              <a:buSzPts val="3800"/>
              <a:buFont typeface="Montserrat Medium"/>
              <a:buNone/>
              <a:defRPr sz="3800">
                <a:solidFill>
                  <a:srgbClr val="0A4595"/>
                </a:solidFill>
                <a:latin typeface="Montserrat Medium"/>
                <a:ea typeface="Montserrat Medium"/>
                <a:cs typeface="Montserrat Medium"/>
                <a:sym typeface="Montserrat Medium"/>
              </a:defRPr>
            </a:lvl2pPr>
            <a:lvl3pPr lvl="2" algn="ctr">
              <a:spcBef>
                <a:spcPts val="0"/>
              </a:spcBef>
              <a:spcAft>
                <a:spcPts val="0"/>
              </a:spcAft>
              <a:buClr>
                <a:srgbClr val="0A4595"/>
              </a:buClr>
              <a:buSzPts val="3800"/>
              <a:buFont typeface="Montserrat Medium"/>
              <a:buNone/>
              <a:defRPr sz="3800">
                <a:solidFill>
                  <a:srgbClr val="0A4595"/>
                </a:solidFill>
                <a:latin typeface="Montserrat Medium"/>
                <a:ea typeface="Montserrat Medium"/>
                <a:cs typeface="Montserrat Medium"/>
                <a:sym typeface="Montserrat Medium"/>
              </a:defRPr>
            </a:lvl3pPr>
            <a:lvl4pPr lvl="3" algn="ctr">
              <a:spcBef>
                <a:spcPts val="0"/>
              </a:spcBef>
              <a:spcAft>
                <a:spcPts val="0"/>
              </a:spcAft>
              <a:buClr>
                <a:srgbClr val="0A4595"/>
              </a:buClr>
              <a:buSzPts val="3800"/>
              <a:buFont typeface="Montserrat Medium"/>
              <a:buNone/>
              <a:defRPr sz="3800">
                <a:solidFill>
                  <a:srgbClr val="0A4595"/>
                </a:solidFill>
                <a:latin typeface="Montserrat Medium"/>
                <a:ea typeface="Montserrat Medium"/>
                <a:cs typeface="Montserrat Medium"/>
                <a:sym typeface="Montserrat Medium"/>
              </a:defRPr>
            </a:lvl4pPr>
            <a:lvl5pPr lvl="4" algn="ctr">
              <a:spcBef>
                <a:spcPts val="0"/>
              </a:spcBef>
              <a:spcAft>
                <a:spcPts val="0"/>
              </a:spcAft>
              <a:buClr>
                <a:srgbClr val="0A4595"/>
              </a:buClr>
              <a:buSzPts val="3800"/>
              <a:buFont typeface="Montserrat Medium"/>
              <a:buNone/>
              <a:defRPr sz="3800">
                <a:solidFill>
                  <a:srgbClr val="0A4595"/>
                </a:solidFill>
                <a:latin typeface="Montserrat Medium"/>
                <a:ea typeface="Montserrat Medium"/>
                <a:cs typeface="Montserrat Medium"/>
                <a:sym typeface="Montserrat Medium"/>
              </a:defRPr>
            </a:lvl5pPr>
            <a:lvl6pPr lvl="5" algn="ctr">
              <a:spcBef>
                <a:spcPts val="0"/>
              </a:spcBef>
              <a:spcAft>
                <a:spcPts val="0"/>
              </a:spcAft>
              <a:buClr>
                <a:srgbClr val="0A4595"/>
              </a:buClr>
              <a:buSzPts val="3800"/>
              <a:buFont typeface="Montserrat Medium"/>
              <a:buNone/>
              <a:defRPr sz="3800">
                <a:solidFill>
                  <a:srgbClr val="0A4595"/>
                </a:solidFill>
                <a:latin typeface="Montserrat Medium"/>
                <a:ea typeface="Montserrat Medium"/>
                <a:cs typeface="Montserrat Medium"/>
                <a:sym typeface="Montserrat Medium"/>
              </a:defRPr>
            </a:lvl6pPr>
            <a:lvl7pPr lvl="6" algn="ctr">
              <a:spcBef>
                <a:spcPts val="0"/>
              </a:spcBef>
              <a:spcAft>
                <a:spcPts val="0"/>
              </a:spcAft>
              <a:buClr>
                <a:srgbClr val="0A4595"/>
              </a:buClr>
              <a:buSzPts val="3800"/>
              <a:buFont typeface="Montserrat Medium"/>
              <a:buNone/>
              <a:defRPr sz="3800">
                <a:solidFill>
                  <a:srgbClr val="0A4595"/>
                </a:solidFill>
                <a:latin typeface="Montserrat Medium"/>
                <a:ea typeface="Montserrat Medium"/>
                <a:cs typeface="Montserrat Medium"/>
                <a:sym typeface="Montserrat Medium"/>
              </a:defRPr>
            </a:lvl7pPr>
            <a:lvl8pPr lvl="7" algn="ctr">
              <a:spcBef>
                <a:spcPts val="0"/>
              </a:spcBef>
              <a:spcAft>
                <a:spcPts val="0"/>
              </a:spcAft>
              <a:buClr>
                <a:srgbClr val="0A4595"/>
              </a:buClr>
              <a:buSzPts val="3800"/>
              <a:buFont typeface="Montserrat Medium"/>
              <a:buNone/>
              <a:defRPr sz="3800">
                <a:solidFill>
                  <a:srgbClr val="0A4595"/>
                </a:solidFill>
                <a:latin typeface="Montserrat Medium"/>
                <a:ea typeface="Montserrat Medium"/>
                <a:cs typeface="Montserrat Medium"/>
                <a:sym typeface="Montserrat Medium"/>
              </a:defRPr>
            </a:lvl8pPr>
            <a:lvl9pPr lvl="8" algn="ctr">
              <a:spcBef>
                <a:spcPts val="0"/>
              </a:spcBef>
              <a:spcAft>
                <a:spcPts val="0"/>
              </a:spcAft>
              <a:buClr>
                <a:srgbClr val="0A4595"/>
              </a:buClr>
              <a:buSzPts val="3800"/>
              <a:buFont typeface="Montserrat Medium"/>
              <a:buNone/>
              <a:defRPr sz="3800">
                <a:solidFill>
                  <a:srgbClr val="0A4595"/>
                </a:solidFill>
                <a:latin typeface="Montserrat Medium"/>
                <a:ea typeface="Montserrat Medium"/>
                <a:cs typeface="Montserrat Medium"/>
                <a:sym typeface="Montserrat Medium"/>
              </a:defRPr>
            </a:lvl9pPr>
          </a:lstStyle>
          <a:p>
            <a:endParaRPr dirty="0"/>
          </a:p>
        </p:txBody>
      </p:sp>
      <p:sp>
        <p:nvSpPr>
          <p:cNvPr id="53" name="Google Shape;53;p10"/>
          <p:cNvSpPr txBox="1">
            <a:spLocks noGrp="1"/>
          </p:cNvSpPr>
          <p:nvPr>
            <p:ph type="subTitle" idx="1"/>
          </p:nvPr>
        </p:nvSpPr>
        <p:spPr>
          <a:xfrm>
            <a:off x="265500" y="3692001"/>
            <a:ext cx="4045200" cy="17940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333333"/>
              </a:buClr>
              <a:buSzPts val="2100"/>
              <a:buFont typeface="Montserrat"/>
              <a:buNone/>
              <a:defRPr sz="2100" b="0" i="0" u="none" strike="noStrike" cap="none">
                <a:solidFill>
                  <a:srgbClr val="333333"/>
                </a:solidFill>
                <a:latin typeface="Helvetica Neue Regular" panose="02000503000000020004" pitchFamily="2" charset="0"/>
                <a:ea typeface="Helvetica Neue Regular" panose="02000503000000020004" pitchFamily="2" charset="0"/>
                <a:cs typeface="Helvetica Neue Regular" panose="02000503000000020004" pitchFamily="2" charset="0"/>
                <a:sym typeface="Montserrat"/>
              </a:defRPr>
            </a:lvl1pPr>
            <a:lvl2pPr marR="0" lvl="1" algn="ctr" rtl="0">
              <a:lnSpc>
                <a:spcPct val="100000"/>
              </a:lnSpc>
              <a:spcBef>
                <a:spcPts val="0"/>
              </a:spcBef>
              <a:spcAft>
                <a:spcPts val="0"/>
              </a:spcAft>
              <a:buClr>
                <a:srgbClr val="333333"/>
              </a:buClr>
              <a:buSzPts val="2100"/>
              <a:buFont typeface="Montserrat"/>
              <a:buNone/>
              <a:defRPr sz="2100" b="0" i="0" u="none" strike="noStrike" cap="none">
                <a:solidFill>
                  <a:srgbClr val="333333"/>
                </a:solidFill>
                <a:latin typeface="Montserrat"/>
                <a:ea typeface="Montserrat"/>
                <a:cs typeface="Montserrat"/>
                <a:sym typeface="Montserrat"/>
              </a:defRPr>
            </a:lvl2pPr>
            <a:lvl3pPr marR="0" lvl="2" algn="ctr" rtl="0">
              <a:lnSpc>
                <a:spcPct val="100000"/>
              </a:lnSpc>
              <a:spcBef>
                <a:spcPts val="0"/>
              </a:spcBef>
              <a:spcAft>
                <a:spcPts val="0"/>
              </a:spcAft>
              <a:buClr>
                <a:srgbClr val="333333"/>
              </a:buClr>
              <a:buSzPts val="2100"/>
              <a:buFont typeface="Montserrat"/>
              <a:buNone/>
              <a:defRPr sz="2100" b="0" i="0" u="none" strike="noStrike" cap="none">
                <a:solidFill>
                  <a:srgbClr val="333333"/>
                </a:solidFill>
                <a:latin typeface="Montserrat"/>
                <a:ea typeface="Montserrat"/>
                <a:cs typeface="Montserrat"/>
                <a:sym typeface="Montserrat"/>
              </a:defRPr>
            </a:lvl3pPr>
            <a:lvl4pPr marR="0" lvl="3" algn="ctr" rtl="0">
              <a:lnSpc>
                <a:spcPct val="100000"/>
              </a:lnSpc>
              <a:spcBef>
                <a:spcPts val="0"/>
              </a:spcBef>
              <a:spcAft>
                <a:spcPts val="0"/>
              </a:spcAft>
              <a:buClr>
                <a:srgbClr val="333333"/>
              </a:buClr>
              <a:buSzPts val="2100"/>
              <a:buFont typeface="Montserrat"/>
              <a:buNone/>
              <a:defRPr sz="2100" b="0" i="0" u="none" strike="noStrike" cap="none">
                <a:solidFill>
                  <a:srgbClr val="333333"/>
                </a:solidFill>
                <a:latin typeface="Montserrat"/>
                <a:ea typeface="Montserrat"/>
                <a:cs typeface="Montserrat"/>
                <a:sym typeface="Montserrat"/>
              </a:defRPr>
            </a:lvl4pPr>
            <a:lvl5pPr marR="0" lvl="4" algn="ctr" rtl="0">
              <a:lnSpc>
                <a:spcPct val="100000"/>
              </a:lnSpc>
              <a:spcBef>
                <a:spcPts val="0"/>
              </a:spcBef>
              <a:spcAft>
                <a:spcPts val="0"/>
              </a:spcAft>
              <a:buClr>
                <a:srgbClr val="333333"/>
              </a:buClr>
              <a:buSzPts val="2100"/>
              <a:buFont typeface="Montserrat"/>
              <a:buNone/>
              <a:defRPr sz="2100" b="0" i="0" u="none" strike="noStrike" cap="none">
                <a:solidFill>
                  <a:srgbClr val="333333"/>
                </a:solidFill>
                <a:latin typeface="Montserrat"/>
                <a:ea typeface="Montserrat"/>
                <a:cs typeface="Montserrat"/>
                <a:sym typeface="Montserrat"/>
              </a:defRPr>
            </a:lvl5pPr>
            <a:lvl6pPr marR="0" lvl="5" algn="ctr" rtl="0">
              <a:lnSpc>
                <a:spcPct val="100000"/>
              </a:lnSpc>
              <a:spcBef>
                <a:spcPts val="0"/>
              </a:spcBef>
              <a:spcAft>
                <a:spcPts val="0"/>
              </a:spcAft>
              <a:buClr>
                <a:srgbClr val="333333"/>
              </a:buClr>
              <a:buSzPts val="2100"/>
              <a:buFont typeface="Montserrat"/>
              <a:buNone/>
              <a:defRPr sz="2100" b="0" i="0" u="none" strike="noStrike" cap="none">
                <a:solidFill>
                  <a:srgbClr val="333333"/>
                </a:solidFill>
                <a:latin typeface="Montserrat"/>
                <a:ea typeface="Montserrat"/>
                <a:cs typeface="Montserrat"/>
                <a:sym typeface="Montserrat"/>
              </a:defRPr>
            </a:lvl6pPr>
            <a:lvl7pPr marR="0" lvl="6" algn="ctr" rtl="0">
              <a:lnSpc>
                <a:spcPct val="100000"/>
              </a:lnSpc>
              <a:spcBef>
                <a:spcPts val="0"/>
              </a:spcBef>
              <a:spcAft>
                <a:spcPts val="0"/>
              </a:spcAft>
              <a:buClr>
                <a:srgbClr val="333333"/>
              </a:buClr>
              <a:buSzPts val="2100"/>
              <a:buFont typeface="Montserrat"/>
              <a:buNone/>
              <a:defRPr sz="2100" b="0" i="0" u="none" strike="noStrike" cap="none">
                <a:solidFill>
                  <a:srgbClr val="333333"/>
                </a:solidFill>
                <a:latin typeface="Montserrat"/>
                <a:ea typeface="Montserrat"/>
                <a:cs typeface="Montserrat"/>
                <a:sym typeface="Montserrat"/>
              </a:defRPr>
            </a:lvl7pPr>
            <a:lvl8pPr marR="0" lvl="7" algn="ctr" rtl="0">
              <a:lnSpc>
                <a:spcPct val="100000"/>
              </a:lnSpc>
              <a:spcBef>
                <a:spcPts val="0"/>
              </a:spcBef>
              <a:spcAft>
                <a:spcPts val="0"/>
              </a:spcAft>
              <a:buClr>
                <a:srgbClr val="333333"/>
              </a:buClr>
              <a:buSzPts val="2100"/>
              <a:buFont typeface="Montserrat"/>
              <a:buNone/>
              <a:defRPr sz="2100" b="0" i="0" u="none" strike="noStrike" cap="none">
                <a:solidFill>
                  <a:srgbClr val="333333"/>
                </a:solidFill>
                <a:latin typeface="Montserrat"/>
                <a:ea typeface="Montserrat"/>
                <a:cs typeface="Montserrat"/>
                <a:sym typeface="Montserrat"/>
              </a:defRPr>
            </a:lvl8pPr>
            <a:lvl9pPr marR="0" lvl="8" algn="ctr" rtl="0">
              <a:lnSpc>
                <a:spcPct val="100000"/>
              </a:lnSpc>
              <a:spcBef>
                <a:spcPts val="0"/>
              </a:spcBef>
              <a:spcAft>
                <a:spcPts val="0"/>
              </a:spcAft>
              <a:buClr>
                <a:srgbClr val="333333"/>
              </a:buClr>
              <a:buSzPts val="2100"/>
              <a:buFont typeface="Montserrat"/>
              <a:buNone/>
              <a:defRPr sz="2100" b="0" i="0" u="none" strike="noStrike" cap="none">
                <a:solidFill>
                  <a:srgbClr val="333333"/>
                </a:solidFill>
                <a:latin typeface="Montserrat"/>
                <a:ea typeface="Montserrat"/>
                <a:cs typeface="Montserrat"/>
                <a:sym typeface="Montserrat"/>
              </a:defRPr>
            </a:lvl9pPr>
          </a:lstStyle>
          <a:p>
            <a:endParaRPr dirty="0"/>
          </a:p>
        </p:txBody>
      </p:sp>
      <p:sp>
        <p:nvSpPr>
          <p:cNvPr id="54" name="Google Shape;54;p10"/>
          <p:cNvSpPr txBox="1">
            <a:spLocks noGrp="1"/>
          </p:cNvSpPr>
          <p:nvPr>
            <p:ph type="body" idx="2"/>
          </p:nvPr>
        </p:nvSpPr>
        <p:spPr>
          <a:xfrm>
            <a:off x="4939500" y="965600"/>
            <a:ext cx="3837000" cy="4926800"/>
          </a:xfrm>
          <a:prstGeom prst="rect">
            <a:avLst/>
          </a:prstGeom>
          <a:noFill/>
          <a:ln>
            <a:noFill/>
          </a:ln>
        </p:spPr>
        <p:txBody>
          <a:bodyPr spcFirstLastPara="1" wrap="square" lIns="91425" tIns="91425" rIns="91425" bIns="91425" anchor="ctr" anchorCtr="0"/>
          <a:lstStyle>
            <a:lvl1pPr marL="457189" marR="0" lvl="0" indent="-342892" algn="l" rtl="0">
              <a:lnSpc>
                <a:spcPct val="115000"/>
              </a:lnSpc>
              <a:spcBef>
                <a:spcPts val="0"/>
              </a:spcBef>
              <a:spcAft>
                <a:spcPts val="0"/>
              </a:spcAft>
              <a:buClr>
                <a:schemeClr val="lt1"/>
              </a:buClr>
              <a:buSzPts val="1800"/>
              <a:buFont typeface="Montserrat"/>
              <a:buChar char="●"/>
              <a:defRPr sz="1800" b="0" i="0" u="none" strike="noStrike" cap="none">
                <a:solidFill>
                  <a:schemeClr val="lt1"/>
                </a:solidFill>
                <a:latin typeface="Helvetica Neue Regular" panose="02000503000000020004" pitchFamily="2" charset="0"/>
                <a:ea typeface="Helvetica Neue Regular" panose="02000503000000020004" pitchFamily="2" charset="0"/>
                <a:cs typeface="Helvetica Neue Regular" panose="02000503000000020004" pitchFamily="2" charset="0"/>
                <a:sym typeface="Montserrat"/>
              </a:defRPr>
            </a:lvl1pPr>
            <a:lvl2pPr marL="914378" marR="0" lvl="1" indent="-317492" algn="l" rtl="0">
              <a:lnSpc>
                <a:spcPct val="115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2pPr>
            <a:lvl3pPr marL="1371566" marR="0" lvl="2" indent="-317492" algn="l" rtl="0">
              <a:lnSpc>
                <a:spcPct val="115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3pPr>
            <a:lvl4pPr marL="1828754" marR="0" lvl="3" indent="-317492" algn="l" rtl="0">
              <a:lnSpc>
                <a:spcPct val="115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4pPr>
            <a:lvl5pPr marL="2285943" marR="0" lvl="4" indent="-317492" algn="l" rtl="0">
              <a:lnSpc>
                <a:spcPct val="115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5pPr>
            <a:lvl6pPr marL="2743132" marR="0" lvl="5" indent="-317492" algn="l" rtl="0">
              <a:lnSpc>
                <a:spcPct val="115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6pPr>
            <a:lvl7pPr marL="3200320" marR="0" lvl="6" indent="-317492" algn="l" rtl="0">
              <a:lnSpc>
                <a:spcPct val="115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7pPr>
            <a:lvl8pPr marL="3657509" marR="0" lvl="7" indent="-317492" algn="l" rtl="0">
              <a:lnSpc>
                <a:spcPct val="115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8pPr>
            <a:lvl9pPr marL="4114697" marR="0" lvl="8" indent="-317492" algn="l" rtl="0">
              <a:lnSpc>
                <a:spcPct val="115000"/>
              </a:lnSpc>
              <a:spcBef>
                <a:spcPts val="1600"/>
              </a:spcBef>
              <a:spcAft>
                <a:spcPts val="160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9pPr>
          </a:lstStyle>
          <a:p>
            <a:endParaRPr dirty="0"/>
          </a:p>
        </p:txBody>
      </p:sp>
      <p:sp>
        <p:nvSpPr>
          <p:cNvPr id="55" name="Google Shape;55;p10"/>
          <p:cNvSpPr txBox="1">
            <a:spLocks noGrp="1"/>
          </p:cNvSpPr>
          <p:nvPr>
            <p:ph type="sldNum" idx="12"/>
          </p:nvPr>
        </p:nvSpPr>
        <p:spPr>
          <a:xfrm>
            <a:off x="8497999" y="6251679"/>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2376189" y="1327932"/>
            <a:ext cx="5485118" cy="788735"/>
          </a:xfrm>
          <a:prstGeom prst="rect">
            <a:avLst/>
          </a:prstGeom>
        </p:spPr>
        <p:txBody>
          <a:bodyPr/>
          <a:lstStyle>
            <a:lvl1pPr algn="l">
              <a:defRPr sz="2400" b="1">
                <a:solidFill>
                  <a:srgbClr val="1F4E79"/>
                </a:solidFill>
                <a:latin typeface="Helvetica" pitchFamily="2" charset="0"/>
              </a:defRPr>
            </a:lvl1pPr>
          </a:lstStyle>
          <a:p>
            <a:r>
              <a:rPr lang="en-US" dirty="0"/>
              <a:t>Click to edit Master title style</a:t>
            </a:r>
          </a:p>
        </p:txBody>
      </p:sp>
      <p:sp>
        <p:nvSpPr>
          <p:cNvPr id="4" name="Text Placeholder 3"/>
          <p:cNvSpPr>
            <a:spLocks noGrp="1"/>
          </p:cNvSpPr>
          <p:nvPr>
            <p:ph type="body" sz="quarter" idx="10"/>
          </p:nvPr>
        </p:nvSpPr>
        <p:spPr>
          <a:xfrm>
            <a:off x="3201988" y="2707462"/>
            <a:ext cx="5484812" cy="1224439"/>
          </a:xfrm>
          <a:prstGeom prst="rect">
            <a:avLst/>
          </a:prstGeom>
        </p:spPr>
        <p:txBody>
          <a:bodyPr/>
          <a:lstStyle>
            <a:lvl1pPr algn="l">
              <a:defRPr>
                <a:solidFill>
                  <a:schemeClr val="tx1">
                    <a:lumMod val="85000"/>
                    <a:lumOff val="15000"/>
                  </a:schemeClr>
                </a:solidFill>
                <a:latin typeface="Helvetica" pitchFamily="2" charset="0"/>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15888" y="4807237"/>
            <a:ext cx="5484812" cy="577851"/>
          </a:xfrm>
          <a:prstGeom prst="rect">
            <a:avLst/>
          </a:prstGeom>
        </p:spPr>
        <p:txBody>
          <a:bodyPr>
            <a:normAutofit/>
          </a:bodyPr>
          <a:lstStyle>
            <a:lvl1pPr algn="l">
              <a:defRPr sz="1200">
                <a:solidFill>
                  <a:schemeClr val="tx1">
                    <a:lumMod val="85000"/>
                    <a:lumOff val="15000"/>
                  </a:schemeClr>
                </a:solidFill>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279400" y="2201333"/>
            <a:ext cx="1168400"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782883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
        <p:cNvGrpSpPr/>
        <p:nvPr/>
      </p:nvGrpSpPr>
      <p:grpSpPr>
        <a:xfrm>
          <a:off x="0" y="0"/>
          <a:ext cx="0" cy="0"/>
          <a:chOff x="0" y="0"/>
          <a:chExt cx="0" cy="0"/>
        </a:xfrm>
      </p:grpSpPr>
      <p:sp>
        <p:nvSpPr>
          <p:cNvPr id="57" name="Google Shape;57;p11"/>
          <p:cNvSpPr txBox="1">
            <a:spLocks noGrp="1"/>
          </p:cNvSpPr>
          <p:nvPr>
            <p:ph type="body" idx="1"/>
          </p:nvPr>
        </p:nvSpPr>
        <p:spPr>
          <a:xfrm>
            <a:off x="311700" y="5640767"/>
            <a:ext cx="5998800" cy="806800"/>
          </a:xfrm>
          <a:prstGeom prst="rect">
            <a:avLst/>
          </a:prstGeom>
          <a:noFill/>
          <a:ln>
            <a:noFill/>
          </a:ln>
        </p:spPr>
        <p:txBody>
          <a:bodyPr spcFirstLastPara="1" wrap="square" lIns="91425" tIns="91425" rIns="91425" bIns="91425" anchor="ctr" anchorCtr="0"/>
          <a:lstStyle>
            <a:lvl1pPr marL="457189" marR="0" lvl="0" indent="-228594" algn="l" rtl="0">
              <a:lnSpc>
                <a:spcPct val="100000"/>
              </a:lnSpc>
              <a:spcBef>
                <a:spcPts val="0"/>
              </a:spcBef>
              <a:spcAft>
                <a:spcPts val="0"/>
              </a:spcAft>
              <a:buClr>
                <a:srgbClr val="333333"/>
              </a:buClr>
              <a:buSzPts val="2100"/>
              <a:buFont typeface="Montserrat"/>
              <a:buNone/>
              <a:defRPr sz="2100" b="0" i="0" u="none" strike="noStrike" cap="none">
                <a:solidFill>
                  <a:srgbClr val="333333"/>
                </a:solidFill>
                <a:latin typeface="Helvetica Neue Regular" panose="02000503000000020004" pitchFamily="2" charset="0"/>
                <a:ea typeface="Helvetica Neue Regular" panose="02000503000000020004" pitchFamily="2" charset="0"/>
                <a:cs typeface="Helvetica Neue Regular" panose="02000503000000020004" pitchFamily="2" charset="0"/>
                <a:sym typeface="Montserrat"/>
              </a:defRPr>
            </a:lvl1pPr>
            <a:lvl2pPr marL="914378" marR="0" lvl="1" indent="-317492" algn="l" rtl="0">
              <a:lnSpc>
                <a:spcPct val="115000"/>
              </a:lnSpc>
              <a:spcBef>
                <a:spcPts val="0"/>
              </a:spcBef>
              <a:spcAft>
                <a:spcPts val="0"/>
              </a:spcAft>
              <a:buClr>
                <a:srgbClr val="333333"/>
              </a:buClr>
              <a:buSzPts val="1400"/>
              <a:buFont typeface="Montserrat"/>
              <a:buChar char="○"/>
              <a:defRPr sz="1400" b="0" i="0" u="none" strike="noStrike" cap="none">
                <a:solidFill>
                  <a:srgbClr val="333333"/>
                </a:solidFill>
                <a:latin typeface="Montserrat"/>
                <a:ea typeface="Montserrat"/>
                <a:cs typeface="Montserrat"/>
                <a:sym typeface="Montserrat"/>
              </a:defRPr>
            </a:lvl2pPr>
            <a:lvl3pPr marL="1371566" marR="0" lvl="2" indent="-317492" algn="l" rtl="0">
              <a:lnSpc>
                <a:spcPct val="115000"/>
              </a:lnSpc>
              <a:spcBef>
                <a:spcPts val="1600"/>
              </a:spcBef>
              <a:spcAft>
                <a:spcPts val="0"/>
              </a:spcAft>
              <a:buClr>
                <a:srgbClr val="333333"/>
              </a:buClr>
              <a:buSzPts val="1400"/>
              <a:buFont typeface="Montserrat"/>
              <a:buChar char="■"/>
              <a:defRPr sz="1400" b="0" i="0" u="none" strike="noStrike" cap="none">
                <a:solidFill>
                  <a:srgbClr val="333333"/>
                </a:solidFill>
                <a:latin typeface="Montserrat"/>
                <a:ea typeface="Montserrat"/>
                <a:cs typeface="Montserrat"/>
                <a:sym typeface="Montserrat"/>
              </a:defRPr>
            </a:lvl3pPr>
            <a:lvl4pPr marL="1828754" marR="0" lvl="3" indent="-317492" algn="l" rtl="0">
              <a:lnSpc>
                <a:spcPct val="115000"/>
              </a:lnSpc>
              <a:spcBef>
                <a:spcPts val="1600"/>
              </a:spcBef>
              <a:spcAft>
                <a:spcPts val="0"/>
              </a:spcAft>
              <a:buClr>
                <a:srgbClr val="333333"/>
              </a:buClr>
              <a:buSzPts val="1400"/>
              <a:buFont typeface="Montserrat"/>
              <a:buChar char="●"/>
              <a:defRPr sz="1400" b="0" i="0" u="none" strike="noStrike" cap="none">
                <a:solidFill>
                  <a:srgbClr val="333333"/>
                </a:solidFill>
                <a:latin typeface="Montserrat"/>
                <a:ea typeface="Montserrat"/>
                <a:cs typeface="Montserrat"/>
                <a:sym typeface="Montserrat"/>
              </a:defRPr>
            </a:lvl4pPr>
            <a:lvl5pPr marL="2285943" marR="0" lvl="4" indent="-317492" algn="l" rtl="0">
              <a:lnSpc>
                <a:spcPct val="115000"/>
              </a:lnSpc>
              <a:spcBef>
                <a:spcPts val="1600"/>
              </a:spcBef>
              <a:spcAft>
                <a:spcPts val="0"/>
              </a:spcAft>
              <a:buClr>
                <a:srgbClr val="333333"/>
              </a:buClr>
              <a:buSzPts val="1400"/>
              <a:buFont typeface="Montserrat"/>
              <a:buChar char="○"/>
              <a:defRPr sz="1400" b="0" i="0" u="none" strike="noStrike" cap="none">
                <a:solidFill>
                  <a:srgbClr val="333333"/>
                </a:solidFill>
                <a:latin typeface="Montserrat"/>
                <a:ea typeface="Montserrat"/>
                <a:cs typeface="Montserrat"/>
                <a:sym typeface="Montserrat"/>
              </a:defRPr>
            </a:lvl5pPr>
            <a:lvl6pPr marL="2743132" marR="0" lvl="5" indent="-317492" algn="l" rtl="0">
              <a:lnSpc>
                <a:spcPct val="115000"/>
              </a:lnSpc>
              <a:spcBef>
                <a:spcPts val="1600"/>
              </a:spcBef>
              <a:spcAft>
                <a:spcPts val="0"/>
              </a:spcAft>
              <a:buClr>
                <a:srgbClr val="333333"/>
              </a:buClr>
              <a:buSzPts val="1400"/>
              <a:buFont typeface="Montserrat"/>
              <a:buChar char="■"/>
              <a:defRPr sz="1400" b="0" i="0" u="none" strike="noStrike" cap="none">
                <a:solidFill>
                  <a:srgbClr val="333333"/>
                </a:solidFill>
                <a:latin typeface="Montserrat"/>
                <a:ea typeface="Montserrat"/>
                <a:cs typeface="Montserrat"/>
                <a:sym typeface="Montserrat"/>
              </a:defRPr>
            </a:lvl6pPr>
            <a:lvl7pPr marL="3200320" marR="0" lvl="6" indent="-317492" algn="l" rtl="0">
              <a:lnSpc>
                <a:spcPct val="115000"/>
              </a:lnSpc>
              <a:spcBef>
                <a:spcPts val="1600"/>
              </a:spcBef>
              <a:spcAft>
                <a:spcPts val="0"/>
              </a:spcAft>
              <a:buClr>
                <a:srgbClr val="333333"/>
              </a:buClr>
              <a:buSzPts val="1400"/>
              <a:buFont typeface="Montserrat"/>
              <a:buChar char="●"/>
              <a:defRPr sz="1400" b="0" i="0" u="none" strike="noStrike" cap="none">
                <a:solidFill>
                  <a:srgbClr val="333333"/>
                </a:solidFill>
                <a:latin typeface="Montserrat"/>
                <a:ea typeface="Montserrat"/>
                <a:cs typeface="Montserrat"/>
                <a:sym typeface="Montserrat"/>
              </a:defRPr>
            </a:lvl7pPr>
            <a:lvl8pPr marL="3657509" marR="0" lvl="7" indent="-317492" algn="l" rtl="0">
              <a:lnSpc>
                <a:spcPct val="115000"/>
              </a:lnSpc>
              <a:spcBef>
                <a:spcPts val="1600"/>
              </a:spcBef>
              <a:spcAft>
                <a:spcPts val="0"/>
              </a:spcAft>
              <a:buClr>
                <a:srgbClr val="333333"/>
              </a:buClr>
              <a:buSzPts val="1400"/>
              <a:buFont typeface="Montserrat"/>
              <a:buChar char="○"/>
              <a:defRPr sz="1400" b="0" i="0" u="none" strike="noStrike" cap="none">
                <a:solidFill>
                  <a:srgbClr val="333333"/>
                </a:solidFill>
                <a:latin typeface="Montserrat"/>
                <a:ea typeface="Montserrat"/>
                <a:cs typeface="Montserrat"/>
                <a:sym typeface="Montserrat"/>
              </a:defRPr>
            </a:lvl8pPr>
            <a:lvl9pPr marL="4114697" marR="0" lvl="8" indent="-317492" algn="l" rtl="0">
              <a:lnSpc>
                <a:spcPct val="115000"/>
              </a:lnSpc>
              <a:spcBef>
                <a:spcPts val="1600"/>
              </a:spcBef>
              <a:spcAft>
                <a:spcPts val="1600"/>
              </a:spcAft>
              <a:buClr>
                <a:srgbClr val="333333"/>
              </a:buClr>
              <a:buSzPts val="1400"/>
              <a:buFont typeface="Montserrat"/>
              <a:buChar char="■"/>
              <a:defRPr sz="1400" b="0" i="0" u="none" strike="noStrike" cap="none">
                <a:solidFill>
                  <a:srgbClr val="333333"/>
                </a:solidFill>
                <a:latin typeface="Montserrat"/>
                <a:ea typeface="Montserrat"/>
                <a:cs typeface="Montserrat"/>
                <a:sym typeface="Montserrat"/>
              </a:defRPr>
            </a:lvl9pPr>
          </a:lstStyle>
          <a:p>
            <a:endParaRPr dirty="0"/>
          </a:p>
        </p:txBody>
      </p:sp>
      <p:sp>
        <p:nvSpPr>
          <p:cNvPr id="58" name="Google Shape;58;p11"/>
          <p:cNvSpPr txBox="1">
            <a:spLocks noGrp="1"/>
          </p:cNvSpPr>
          <p:nvPr>
            <p:ph type="sldNum" idx="12"/>
          </p:nvPr>
        </p:nvSpPr>
        <p:spPr>
          <a:xfrm>
            <a:off x="8497999" y="6251679"/>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10" name="Rectangle 9">
            <a:extLst>
              <a:ext uri="{FF2B5EF4-FFF2-40B4-BE49-F238E27FC236}">
                <a16:creationId xmlns:a16="http://schemas.microsoft.com/office/drawing/2014/main" id="{6F0CA1C6-6A01-B843-99FB-8DB54B7DF38E}"/>
              </a:ext>
            </a:extLst>
          </p:cNvPr>
          <p:cNvSpPr/>
          <p:nvPr userDrawn="1"/>
        </p:nvSpPr>
        <p:spPr>
          <a:xfrm>
            <a:off x="0" y="6420212"/>
            <a:ext cx="9144000" cy="453621"/>
          </a:xfrm>
          <a:prstGeom prst="rect">
            <a:avLst/>
          </a:prstGeom>
          <a:solidFill>
            <a:srgbClr val="C3DC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mj-lt"/>
            </a:endParaRPr>
          </a:p>
        </p:txBody>
      </p:sp>
      <p:sp>
        <p:nvSpPr>
          <p:cNvPr id="2" name="Footer Placeholder 1">
            <a:extLst>
              <a:ext uri="{FF2B5EF4-FFF2-40B4-BE49-F238E27FC236}">
                <a16:creationId xmlns:a16="http://schemas.microsoft.com/office/drawing/2014/main" id="{F1E3E0F5-B6A7-754B-876C-8FABEBEA596A}"/>
              </a:ext>
            </a:extLst>
          </p:cNvPr>
          <p:cNvSpPr>
            <a:spLocks noGrp="1"/>
          </p:cNvSpPr>
          <p:nvPr>
            <p:ph type="ftr" sz="quarter" idx="3"/>
          </p:nvPr>
        </p:nvSpPr>
        <p:spPr>
          <a:xfrm>
            <a:off x="2516385" y="6530525"/>
            <a:ext cx="5213268" cy="253395"/>
          </a:xfrm>
          <a:prstGeom prst="rect">
            <a:avLst/>
          </a:prstGeom>
        </p:spPr>
        <p:txBody>
          <a:bodyPr vert="horz" lIns="91440" tIns="45720" rIns="91440" bIns="45720" rtlCol="0" anchor="ctr"/>
          <a:lstStyle>
            <a:lvl1pPr algn="ctr">
              <a:defRPr sz="1200" spc="50" baseline="0">
                <a:solidFill>
                  <a:srgbClr val="0A549D"/>
                </a:solidFill>
                <a:latin typeface="+mj-lt"/>
              </a:defRPr>
            </a:lvl1pPr>
          </a:lstStyle>
          <a:p>
            <a:r>
              <a:rPr lang="en-US" dirty="0" err="1"/>
              <a:t>polarwatch.noaa.gov</a:t>
            </a:r>
            <a:r>
              <a:rPr lang="en-US" dirty="0"/>
              <a:t>             </a:t>
            </a:r>
            <a:r>
              <a:rPr lang="en-US" dirty="0" err="1"/>
              <a:t>jennifer.sevadjian@noaa.gov</a:t>
            </a:r>
            <a:endParaRPr lang="en-US" dirty="0"/>
          </a:p>
        </p:txBody>
      </p:sp>
      <p:sp>
        <p:nvSpPr>
          <p:cNvPr id="3" name="Slide Number Placeholder 2">
            <a:extLst>
              <a:ext uri="{FF2B5EF4-FFF2-40B4-BE49-F238E27FC236}">
                <a16:creationId xmlns:a16="http://schemas.microsoft.com/office/drawing/2014/main" id="{8B75B643-3953-2148-B8B5-50C512CB52CA}"/>
              </a:ext>
            </a:extLst>
          </p:cNvPr>
          <p:cNvSpPr>
            <a:spLocks noGrp="1"/>
          </p:cNvSpPr>
          <p:nvPr>
            <p:ph type="sldNum" sz="quarter" idx="4"/>
          </p:nvPr>
        </p:nvSpPr>
        <p:spPr>
          <a:xfrm>
            <a:off x="7493332" y="6478272"/>
            <a:ext cx="1354529" cy="373000"/>
          </a:xfrm>
          <a:prstGeom prst="rect">
            <a:avLst/>
          </a:prstGeom>
        </p:spPr>
        <p:txBody>
          <a:bodyPr vert="horz" lIns="91440" tIns="45720" rIns="91440" bIns="45720" rtlCol="0" anchor="ctr"/>
          <a:lstStyle>
            <a:lvl1pPr algn="r">
              <a:defRPr sz="1200">
                <a:solidFill>
                  <a:srgbClr val="0A549D"/>
                </a:solidFill>
                <a:latin typeface="+mj-lt"/>
              </a:defRPr>
            </a:lvl1pPr>
          </a:lstStyle>
          <a:p>
            <a:fld id="{4AE07CD9-8183-B948-A922-FEAE276736B5}" type="slidenum">
              <a:rPr lang="en-US" smtClean="0"/>
              <a:pPr/>
              <a:t>‹#›</a:t>
            </a:fld>
            <a:endParaRPr lang="en-US" dirty="0"/>
          </a:p>
        </p:txBody>
      </p:sp>
      <p:sp>
        <p:nvSpPr>
          <p:cNvPr id="5" name="Title Placeholder 4">
            <a:extLst>
              <a:ext uri="{FF2B5EF4-FFF2-40B4-BE49-F238E27FC236}">
                <a16:creationId xmlns:a16="http://schemas.microsoft.com/office/drawing/2014/main" id="{1BD53161-A046-2F4E-BF87-91D63D8E7E23}"/>
              </a:ext>
            </a:extLst>
          </p:cNvPr>
          <p:cNvSpPr>
            <a:spLocks noGrp="1"/>
          </p:cNvSpPr>
          <p:nvPr>
            <p:ph type="title"/>
          </p:nvPr>
        </p:nvSpPr>
        <p:spPr>
          <a:xfrm>
            <a:off x="311700" y="366187"/>
            <a:ext cx="8520600" cy="1027188"/>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8">
            <a:extLst>
              <a:ext uri="{FF2B5EF4-FFF2-40B4-BE49-F238E27FC236}">
                <a16:creationId xmlns:a16="http://schemas.microsoft.com/office/drawing/2014/main" id="{7B798FB1-197C-304A-A12E-67F31737DFE6}"/>
              </a:ext>
            </a:extLst>
          </p:cNvPr>
          <p:cNvSpPr>
            <a:spLocks noGrp="1"/>
          </p:cNvSpPr>
          <p:nvPr>
            <p:ph type="body" idx="1"/>
          </p:nvPr>
        </p:nvSpPr>
        <p:spPr>
          <a:xfrm>
            <a:off x="311700" y="1826684"/>
            <a:ext cx="8520600" cy="43497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oogle Shape;155;p20">
            <a:extLst>
              <a:ext uri="{FF2B5EF4-FFF2-40B4-BE49-F238E27FC236}">
                <a16:creationId xmlns:a16="http://schemas.microsoft.com/office/drawing/2014/main" id="{FF4014D0-E90E-464E-8FF6-6E2FAD2C3BB9}"/>
              </a:ext>
            </a:extLst>
          </p:cNvPr>
          <p:cNvPicPr preferRelativeResize="0"/>
          <p:nvPr userDrawn="1"/>
        </p:nvPicPr>
        <p:blipFill rotWithShape="1">
          <a:blip r:embed="rId14">
            <a:alphaModFix/>
          </a:blip>
          <a:srcRect/>
          <a:stretch/>
        </p:blipFill>
        <p:spPr>
          <a:xfrm>
            <a:off x="140287" y="6464447"/>
            <a:ext cx="265176" cy="353568"/>
          </a:xfrm>
          <a:prstGeom prst="rect">
            <a:avLst/>
          </a:prstGeom>
          <a:noFill/>
          <a:ln>
            <a:noFill/>
          </a:ln>
        </p:spPr>
      </p:pic>
      <p:sp>
        <p:nvSpPr>
          <p:cNvPr id="12" name="TextBox 11">
            <a:extLst>
              <a:ext uri="{FF2B5EF4-FFF2-40B4-BE49-F238E27FC236}">
                <a16:creationId xmlns:a16="http://schemas.microsoft.com/office/drawing/2014/main" id="{4C99AC2E-AA11-0A4C-80B9-29AED844DC47}"/>
              </a:ext>
            </a:extLst>
          </p:cNvPr>
          <p:cNvSpPr txBox="1"/>
          <p:nvPr userDrawn="1"/>
        </p:nvSpPr>
        <p:spPr>
          <a:xfrm>
            <a:off x="421579" y="6420212"/>
            <a:ext cx="1970411" cy="338554"/>
          </a:xfrm>
          <a:prstGeom prst="rect">
            <a:avLst/>
          </a:prstGeom>
          <a:noFill/>
        </p:spPr>
        <p:txBody>
          <a:bodyPr wrap="none" rtlCol="0">
            <a:spAutoFit/>
          </a:bodyPr>
          <a:lstStyle/>
          <a:p>
            <a:r>
              <a:rPr lang="en-US" sz="1600" b="1" i="0" spc="0" baseline="0"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rPr>
              <a:t>NOAA </a:t>
            </a:r>
            <a:r>
              <a:rPr lang="en-US" sz="1600" b="1" i="0" spc="0" baseline="0" dirty="0">
                <a:solidFill>
                  <a:srgbClr val="1899D4"/>
                </a:solidFill>
                <a:latin typeface="Helvetica Neue" panose="02000503000000020004" pitchFamily="2" charset="0"/>
                <a:ea typeface="Helvetica Neue" panose="02000503000000020004" pitchFamily="2" charset="0"/>
                <a:cs typeface="Helvetica Neue" panose="02000503000000020004" pitchFamily="2" charset="0"/>
              </a:rPr>
              <a:t>PolarWatch</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72" r:id="rId8"/>
    <p:sldLayoutId id="2147483657" r:id="rId9"/>
    <p:sldLayoutId id="2147483673" r:id="rId10"/>
    <p:sldLayoutId id="2147483658" r:id="rId11"/>
    <p:sldLayoutId id="2147483671" r:id="rId12"/>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chemeClr val="bg2">
              <a:lumMod val="95000"/>
              <a:lumOff val="5000"/>
            </a:schemeClr>
          </a:solidFill>
          <a:latin typeface="+mj-lt"/>
          <a:ea typeface="Helvetica Neue" panose="02000503000000020004" pitchFamily="2" charset="0"/>
          <a:cs typeface="Helvetica Neue" panose="02000503000000020004"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Helvetica Neue Regular" panose="02000503000000020004" pitchFamily="2" charset="0"/>
          <a:ea typeface="Helvetica Neue Regular" panose="02000503000000020004" pitchFamily="2" charset="0"/>
          <a:cs typeface="Helvetica Neue Regular" panose="02000503000000020004"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coastwatch.pfeg.noaa.gov/projects/erddap/tabledap.html#visualize-the-buoy-track"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25.tiff"/><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coastwatch.pfeg.noaa.gov/projects/r/" TargetMode="Externa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2"/>
        <p:cNvGrpSpPr/>
        <p:nvPr/>
      </p:nvGrpSpPr>
      <p:grpSpPr>
        <a:xfrm>
          <a:off x="0" y="0"/>
          <a:ext cx="0" cy="0"/>
          <a:chOff x="0" y="0"/>
          <a:chExt cx="0" cy="0"/>
        </a:xfrm>
      </p:grpSpPr>
      <p:sp>
        <p:nvSpPr>
          <p:cNvPr id="73" name="Google Shape;73;p14"/>
          <p:cNvSpPr txBox="1">
            <a:spLocks noGrp="1"/>
          </p:cNvSpPr>
          <p:nvPr>
            <p:ph type="ctrTitle"/>
          </p:nvPr>
        </p:nvSpPr>
        <p:spPr>
          <a:xfrm>
            <a:off x="485875" y="-489312"/>
            <a:ext cx="8183700" cy="2164976"/>
          </a:xfrm>
          <a:prstGeom prst="rect">
            <a:avLst/>
          </a:prstGeom>
          <a:noFill/>
          <a:ln>
            <a:noFill/>
          </a:ln>
        </p:spPr>
        <p:txBody>
          <a:bodyPr spcFirstLastPara="1" vert="horz" wrap="square" lIns="91425" tIns="91425" rIns="91425" bIns="91425" rtlCol="0" anchor="b" anchorCtr="0">
            <a:noAutofit/>
          </a:bodyPr>
          <a:lstStyle/>
          <a:p>
            <a:pPr>
              <a:buSzPts val="4000"/>
            </a:pPr>
            <a:r>
              <a:rPr lang="en-US" sz="2000" b="1" dirty="0">
                <a:solidFill>
                  <a:schemeClr val="bg2">
                    <a:lumMod val="95000"/>
                    <a:lumOff val="5000"/>
                  </a:schemeClr>
                </a:solidFill>
                <a:latin typeface="Calibri" panose="020F0502020204030204" pitchFamily="34" charset="0"/>
                <a:ea typeface="Helvetica Neue Medium" panose="02000503000000020004" pitchFamily="2" charset="0"/>
                <a:cs typeface="Calibri" panose="020F0502020204030204" pitchFamily="34" charset="0"/>
                <a:sym typeface="Avenir"/>
              </a:rPr>
              <a:t>Webinar: NOAA PolarWatch</a:t>
            </a:r>
            <a:r>
              <a:rPr lang="en-US" sz="2400" b="1"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venir"/>
              </a:rPr>
              <a:t>                       </a:t>
            </a:r>
            <a:r>
              <a:rPr lang="en-US" sz="1600" i="1"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venir"/>
              </a:rPr>
              <a:t>STAR Seminar Series, August 29, 2019</a:t>
            </a:r>
            <a:br>
              <a:rPr lang="en-US" sz="36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venir"/>
              </a:rPr>
            </a:br>
            <a:br>
              <a:rPr lang="en-US" sz="36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venir"/>
              </a:rPr>
            </a:br>
            <a:endParaRPr sz="3600" dirty="0">
              <a:solidFill>
                <a:schemeClr val="bg2">
                  <a:lumMod val="95000"/>
                  <a:lumOff val="5000"/>
                </a:schemeClr>
              </a:solidFill>
              <a:latin typeface="Calibri" panose="020F0502020204030204" pitchFamily="34" charset="0"/>
              <a:cs typeface="Calibri" panose="020F0502020204030204" pitchFamily="34" charset="0"/>
              <a:sym typeface="Arial"/>
            </a:endParaRPr>
          </a:p>
        </p:txBody>
      </p:sp>
      <p:sp>
        <p:nvSpPr>
          <p:cNvPr id="74" name="Google Shape;74;p14"/>
          <p:cNvSpPr txBox="1">
            <a:spLocks noGrp="1"/>
          </p:cNvSpPr>
          <p:nvPr>
            <p:ph type="subTitle" idx="1"/>
          </p:nvPr>
        </p:nvSpPr>
        <p:spPr>
          <a:xfrm>
            <a:off x="485875" y="478523"/>
            <a:ext cx="8183700" cy="5230271"/>
          </a:xfrm>
          <a:prstGeom prst="rect">
            <a:avLst/>
          </a:prstGeom>
          <a:noFill/>
          <a:ln>
            <a:noFill/>
          </a:ln>
        </p:spPr>
        <p:txBody>
          <a:bodyPr spcFirstLastPara="1" vert="horz" wrap="square" lIns="91425" tIns="91425" rIns="91425" bIns="91425" rtlCol="0" anchor="t" anchorCtr="0">
            <a:noAutofit/>
          </a:bodyPr>
          <a:lstStyle/>
          <a:p>
            <a:pPr>
              <a:lnSpc>
                <a:spcPct val="130000"/>
              </a:lnSpc>
            </a:pPr>
            <a:r>
              <a:rPr lang="en-US" sz="1600" dirty="0">
                <a:latin typeface="Calibri" panose="020F0502020204030204" pitchFamily="34" charset="0"/>
                <a:cs typeface="Calibri" panose="020F0502020204030204" pitchFamily="34" charset="0"/>
              </a:rPr>
              <a:t>NOAA PolarWatch is the newest satellite data distribution portal of NOAA's CoastWatch program. The portal offers a single location for federal agencies, research groups, and private industry to obtain the most recent and historical satellite observations of Arctic and Antarctic waters, including measurements of sea ice cover, ocean temperature, and winds. </a:t>
            </a:r>
          </a:p>
          <a:p>
            <a:pPr>
              <a:lnSpc>
                <a:spcPct val="130000"/>
              </a:lnSpc>
            </a:pPr>
            <a:endParaRPr lang="en-US" sz="1600" dirty="0">
              <a:latin typeface="Calibri" panose="020F0502020204030204" pitchFamily="34" charset="0"/>
              <a:cs typeface="Calibri" panose="020F0502020204030204" pitchFamily="34" charset="0"/>
            </a:endParaRPr>
          </a:p>
          <a:p>
            <a:pPr>
              <a:lnSpc>
                <a:spcPct val="130000"/>
              </a:lnSpc>
            </a:pPr>
            <a:r>
              <a:rPr lang="en-US" sz="1600" dirty="0">
                <a:latin typeface="Calibri" panose="020F0502020204030204" pitchFamily="34" charset="0"/>
                <a:cs typeface="Calibri" panose="020F0502020204030204" pitchFamily="34" charset="0"/>
              </a:rPr>
              <a:t>We will provide an overview of the data and services provided by PolarWatch with examples that demonstrate supporting safety at sea, navigation, fishing, transportation, tourism, and recreation. We will also highlight user training materials and training courses that are designed to encourage the use of polar satellite data by broad audiences.</a:t>
            </a:r>
          </a:p>
          <a:p>
            <a:pPr>
              <a:lnSpc>
                <a:spcPct val="130000"/>
              </a:lnSpc>
            </a:pPr>
            <a:endParaRPr lang="en-US" sz="1600" dirty="0">
              <a:latin typeface="Calibri" panose="020F0502020204030204" pitchFamily="34" charset="0"/>
              <a:cs typeface="Calibri" panose="020F0502020204030204" pitchFamily="34" charset="0"/>
            </a:endParaRPr>
          </a:p>
          <a:p>
            <a:pPr>
              <a:lnSpc>
                <a:spcPct val="130000"/>
              </a:lnSpc>
            </a:pPr>
            <a:endParaRPr lang="en-US" sz="1600" dirty="0">
              <a:latin typeface="Calibri" panose="020F0502020204030204" pitchFamily="34" charset="0"/>
              <a:cs typeface="Calibri" panose="020F0502020204030204" pitchFamily="34" charset="0"/>
            </a:endParaRPr>
          </a:p>
          <a:p>
            <a:pPr>
              <a:lnSpc>
                <a:spcPct val="130000"/>
              </a:lnSpc>
            </a:pPr>
            <a:endParaRPr lang="en-US" sz="1600" dirty="0">
              <a:latin typeface="Calibri" panose="020F0502020204030204" pitchFamily="34" charset="0"/>
              <a:cs typeface="Calibri" panose="020F0502020204030204" pitchFamily="34" charset="0"/>
            </a:endParaRPr>
          </a:p>
          <a:p>
            <a:pPr>
              <a:lnSpc>
                <a:spcPct val="130000"/>
              </a:lnSpc>
            </a:pPr>
            <a:r>
              <a:rPr lang="en-US" sz="1800" dirty="0">
                <a:latin typeface="Calibri" panose="020F0502020204030204" pitchFamily="34" charset="0"/>
                <a:cs typeface="Calibri" panose="020F0502020204030204" pitchFamily="34" charset="0"/>
              </a:rPr>
              <a:t>                                               www.polarwatch.noaa.gov</a:t>
            </a:r>
            <a:endParaRPr lang="en-US" sz="1050" dirty="0">
              <a:latin typeface="Calibri" panose="020F0502020204030204" pitchFamily="34" charset="0"/>
              <a:cs typeface="Calibri" panose="020F0502020204030204" pitchFamily="34" charset="0"/>
            </a:endParaRPr>
          </a:p>
          <a:p>
            <a:pPr>
              <a:lnSpc>
                <a:spcPct val="130000"/>
              </a:lnSpc>
            </a:pPr>
            <a:br>
              <a:rPr lang="en-US" sz="1000" dirty="0">
                <a:latin typeface="Calibri" panose="020F0502020204030204" pitchFamily="34" charset="0"/>
                <a:cs typeface="Calibri" panose="020F0502020204030204" pitchFamily="34" charset="0"/>
              </a:rPr>
            </a:br>
            <a:endParaRPr sz="200" dirty="0">
              <a:solidFill>
                <a:srgbClr val="07437F"/>
              </a:solidFill>
              <a:latin typeface="Calibri" panose="020F0502020204030204" pitchFamily="34" charset="0"/>
              <a:cs typeface="Calibri" panose="020F0502020204030204" pitchFamily="34" charset="0"/>
              <a:sym typeface="Arial"/>
            </a:endParaRPr>
          </a:p>
          <a:p>
            <a:pPr>
              <a:lnSpc>
                <a:spcPct val="130000"/>
              </a:lnSpc>
              <a:buSzPts val="2000"/>
            </a:pPr>
            <a:r>
              <a:rPr lang="en-US" sz="1000" dirty="0">
                <a:solidFill>
                  <a:srgbClr val="07437F"/>
                </a:solidFill>
                <a:latin typeface="Calibri" panose="020F0502020204030204" pitchFamily="34" charset="0"/>
                <a:cs typeface="Calibri" panose="020F0502020204030204" pitchFamily="34" charset="0"/>
                <a:sym typeface="Arial"/>
              </a:rPr>
              <a:t> </a:t>
            </a:r>
            <a:endParaRPr sz="1000" dirty="0">
              <a:solidFill>
                <a:srgbClr val="07437F"/>
              </a:solidFill>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3302FC91-4DF6-B048-8114-3BD919622DC8}"/>
              </a:ext>
            </a:extLst>
          </p:cNvPr>
          <p:cNvPicPr>
            <a:picLocks noChangeAspect="1"/>
          </p:cNvPicPr>
          <p:nvPr/>
        </p:nvPicPr>
        <p:blipFill>
          <a:blip r:embed="rId3">
            <a:alphaModFix amt="95000"/>
            <a:extLst>
              <a:ext uri="{BEBA8EAE-BF5A-486C-A8C5-ECC9F3942E4B}">
                <a14:imgProps xmlns:a14="http://schemas.microsoft.com/office/drawing/2010/main">
                  <a14:imgLayer>
                    <a14:imgEffect>
                      <a14:colorTemperature colorTemp="7286"/>
                    </a14:imgEffect>
                    <a14:imgEffect>
                      <a14:saturation sat="95000"/>
                    </a14:imgEffect>
                  </a14:imgLayer>
                </a14:imgProps>
              </a:ext>
              <a:ext uri="{28A0092B-C50C-407E-A947-70E740481C1C}">
                <a14:useLocalDpi xmlns:a14="http://schemas.microsoft.com/office/drawing/2010/main" val="0"/>
              </a:ext>
            </a:extLst>
          </a:blip>
          <a:stretch>
            <a:fillRect/>
          </a:stretch>
        </p:blipFill>
        <p:spPr>
          <a:xfrm>
            <a:off x="8262819" y="6031522"/>
            <a:ext cx="714385" cy="7143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144687" y="71987"/>
            <a:ext cx="8229600" cy="300032"/>
          </a:xfrm>
          <a:prstGeom prst="rect">
            <a:avLst/>
          </a:prstGeom>
          <a:noFill/>
          <a:ln>
            <a:noFill/>
          </a:ln>
        </p:spPr>
        <p:txBody>
          <a:bodyPr spcFirstLastPara="1" vert="horz" wrap="square" lIns="91425" tIns="91425" rIns="91425" bIns="91425" rtlCol="0" anchor="ctr" anchorCtr="0">
            <a:noAutofit/>
          </a:bodyPr>
          <a:lstStyle/>
          <a:p>
            <a:pPr>
              <a:buSzPts val="3600"/>
            </a:pPr>
            <a:r>
              <a:rPr lang="en-US" sz="1400" cap="all"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sym typeface="Avenir"/>
              </a:rPr>
              <a:t>Users and Applications</a:t>
            </a:r>
            <a:endParaRPr sz="1800" cap="all"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128" name="Google Shape;128;p18"/>
          <p:cNvSpPr txBox="1">
            <a:spLocks noGrp="1"/>
          </p:cNvSpPr>
          <p:nvPr>
            <p:ph type="body" idx="1"/>
          </p:nvPr>
        </p:nvSpPr>
        <p:spPr>
          <a:xfrm>
            <a:off x="144687" y="359206"/>
            <a:ext cx="5086469" cy="4226508"/>
          </a:xfrm>
          <a:prstGeom prst="rect">
            <a:avLst/>
          </a:prstGeom>
          <a:noFill/>
          <a:ln>
            <a:noFill/>
          </a:ln>
        </p:spPr>
        <p:txBody>
          <a:bodyPr spcFirstLastPara="1" vert="horz" wrap="square" lIns="91425" tIns="91425" rIns="91425" bIns="91425" rtlCol="0" anchor="t" anchorCtr="0">
            <a:noAutofit/>
          </a:bodyPr>
          <a:lstStyle/>
          <a:p>
            <a:pPr marL="0" indent="0">
              <a:lnSpc>
                <a:spcPct val="100000"/>
              </a:lnSpc>
              <a:spcBef>
                <a:spcPts val="0"/>
              </a:spcBef>
              <a:buSzPts val="2000"/>
              <a:buNone/>
            </a:pPr>
            <a:endParaRPr lang="en-US" sz="1800" dirty="0">
              <a:latin typeface="Calibri" panose="020F0502020204030204" pitchFamily="34" charset="0"/>
              <a:cs typeface="Calibri" panose="020F0502020204030204" pitchFamily="34" charset="0"/>
            </a:endParaRPr>
          </a:p>
          <a:p>
            <a:pPr marL="0" indent="0">
              <a:lnSpc>
                <a:spcPct val="100000"/>
              </a:lnSpc>
              <a:spcBef>
                <a:spcPts val="0"/>
              </a:spcBef>
              <a:buSzPts val="2000"/>
              <a:buNone/>
            </a:pPr>
            <a:r>
              <a:rPr lang="en-US" sz="1800" dirty="0">
                <a:latin typeface="Calibri" panose="020F0502020204030204" pitchFamily="34" charset="0"/>
                <a:cs typeface="Calibri" panose="020F0502020204030204" pitchFamily="34" charset="0"/>
              </a:rPr>
              <a:t>Brian </a:t>
            </a:r>
            <a:r>
              <a:rPr lang="en-US" sz="1800" dirty="0" err="1">
                <a:latin typeface="Calibri" panose="020F0502020204030204" pitchFamily="34" charset="0"/>
                <a:cs typeface="Calibri" panose="020F0502020204030204" pitchFamily="34" charset="0"/>
              </a:rPr>
              <a:t>Bezenek</a:t>
            </a:r>
            <a:r>
              <a:rPr lang="en-US" sz="1800" dirty="0">
                <a:latin typeface="Calibri" panose="020F0502020204030204" pitchFamily="34" charset="0"/>
                <a:cs typeface="Calibri" panose="020F0502020204030204" pitchFamily="34" charset="0"/>
              </a:rPr>
              <a:t> </a:t>
            </a:r>
          </a:p>
          <a:p>
            <a:pPr marL="0" indent="0">
              <a:lnSpc>
                <a:spcPct val="100000"/>
              </a:lnSpc>
              <a:spcBef>
                <a:spcPts val="0"/>
              </a:spcBef>
              <a:buSzPts val="2000"/>
              <a:buNone/>
            </a:pPr>
            <a:r>
              <a:rPr lang="en-US" sz="1800" b="1" dirty="0">
                <a:solidFill>
                  <a:srgbClr val="0A549D"/>
                </a:solidFill>
                <a:latin typeface="Calibri" panose="020F0502020204030204" pitchFamily="34" charset="0"/>
                <a:ea typeface="Helvetica Neue" panose="02000503000000020004" pitchFamily="2" charset="0"/>
                <a:cs typeface="Calibri" panose="020F0502020204030204" pitchFamily="34" charset="0"/>
                <a:sym typeface="Avenir"/>
              </a:rPr>
              <a:t>National Weather Service</a:t>
            </a:r>
          </a:p>
          <a:p>
            <a:pPr marL="0" indent="0">
              <a:spcBef>
                <a:spcPts val="0"/>
              </a:spcBef>
              <a:spcAft>
                <a:spcPts val="600"/>
              </a:spcAft>
              <a:buSzPts val="2000"/>
              <a:buNone/>
            </a:pPr>
            <a:endParaRPr lang="en-US" sz="1800" b="1"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Avenir"/>
            </a:endParaRPr>
          </a:p>
          <a:p>
            <a:pPr marL="426710" lvl="1" indent="0">
              <a:spcBef>
                <a:spcPts val="880"/>
              </a:spcBef>
              <a:buSzPts val="1600"/>
              <a:buNone/>
            </a:pPr>
            <a:endParaRPr sz="100" b="1" dirty="0">
              <a:latin typeface="Helvetica Neue" panose="02000503000000020004" pitchFamily="2" charset="0"/>
              <a:ea typeface="Helvetica Neue" panose="02000503000000020004" pitchFamily="2" charset="0"/>
              <a:cs typeface="Helvetica Neue" panose="02000503000000020004" pitchFamily="2" charset="0"/>
            </a:endParaRPr>
          </a:p>
          <a:p>
            <a:pPr marL="560056" lvl="1" indent="-31749">
              <a:spcBef>
                <a:spcPts val="880"/>
              </a:spcBef>
              <a:buSzPts val="1600"/>
              <a:buNone/>
            </a:pPr>
            <a:endParaRPr sz="1600" b="1" dirty="0">
              <a:solidFill>
                <a:schemeClr val="dk2"/>
              </a:solidFill>
              <a:latin typeface="Helvetica Neue" panose="02000503000000020004" pitchFamily="2" charset="0"/>
              <a:ea typeface="Helvetica Neue" panose="02000503000000020004" pitchFamily="2" charset="0"/>
              <a:cs typeface="Helvetica Neue" panose="02000503000000020004" pitchFamily="2" charset="0"/>
              <a:sym typeface="Avenir"/>
            </a:endParaRPr>
          </a:p>
          <a:p>
            <a:pPr marL="160016" indent="-20320">
              <a:spcBef>
                <a:spcPts val="960"/>
              </a:spcBef>
              <a:buSzPts val="2200"/>
              <a:buNone/>
            </a:pPr>
            <a:endParaRPr sz="2200" b="1" dirty="0">
              <a:solidFill>
                <a:schemeClr val="dk2"/>
              </a:solidFill>
              <a:latin typeface="Helvetica Neue" panose="02000503000000020004" pitchFamily="2" charset="0"/>
              <a:ea typeface="Helvetica Neue" panose="02000503000000020004" pitchFamily="2" charset="0"/>
              <a:cs typeface="Helvetica Neue" panose="02000503000000020004" pitchFamily="2" charset="0"/>
              <a:sym typeface="Avenir"/>
            </a:endParaRPr>
          </a:p>
          <a:p>
            <a:pPr marL="742931" lvl="1" indent="0">
              <a:spcBef>
                <a:spcPts val="880"/>
              </a:spcBef>
              <a:buNone/>
            </a:pPr>
            <a:endParaRPr b="1" dirty="0">
              <a:latin typeface="Helvetica Neue" panose="02000503000000020004" pitchFamily="2" charset="0"/>
              <a:ea typeface="Helvetica Neue" panose="02000503000000020004" pitchFamily="2" charset="0"/>
              <a:cs typeface="Helvetica Neue" panose="02000503000000020004" pitchFamily="2" charset="0"/>
            </a:endParaRPr>
          </a:p>
          <a:p>
            <a:pPr marL="342892" indent="0">
              <a:spcBef>
                <a:spcPts val="2160"/>
              </a:spcBef>
              <a:buNone/>
            </a:pPr>
            <a:endParaRPr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Footer Placeholder 2">
            <a:extLst>
              <a:ext uri="{FF2B5EF4-FFF2-40B4-BE49-F238E27FC236}">
                <a16:creationId xmlns:a16="http://schemas.microsoft.com/office/drawing/2014/main" id="{E807D592-F89B-3248-9BD8-2CBED3B0723A}"/>
              </a:ext>
            </a:extLst>
          </p:cNvPr>
          <p:cNvSpPr>
            <a:spLocks noGrp="1"/>
          </p:cNvSpPr>
          <p:nvPr>
            <p:ph type="ftr" idx="11"/>
          </p:nvPr>
        </p:nvSpPr>
        <p:spPr/>
        <p:txBody>
          <a:bodyPr/>
          <a:lstStyle/>
          <a:p>
            <a:r>
              <a:rPr lang="en-US" dirty="0" err="1"/>
              <a:t>polarwatch.noaa.gov</a:t>
            </a:r>
            <a:r>
              <a:rPr lang="en-US" dirty="0"/>
              <a:t>             </a:t>
            </a:r>
            <a:r>
              <a:rPr lang="en-US" dirty="0" err="1"/>
              <a:t>jennifer.sevadjian@noaa.gov</a:t>
            </a:r>
            <a:endParaRPr lang="en-US" dirty="0"/>
          </a:p>
        </p:txBody>
      </p:sp>
      <p:sp>
        <p:nvSpPr>
          <p:cNvPr id="5" name="Slide Number Placeholder 4">
            <a:extLst>
              <a:ext uri="{FF2B5EF4-FFF2-40B4-BE49-F238E27FC236}">
                <a16:creationId xmlns:a16="http://schemas.microsoft.com/office/drawing/2014/main" id="{2863D545-75CA-D44F-85A8-AF2D1F1DE7E5}"/>
              </a:ext>
            </a:extLst>
          </p:cNvPr>
          <p:cNvSpPr>
            <a:spLocks noGrp="1"/>
          </p:cNvSpPr>
          <p:nvPr>
            <p:ph type="sldNum" idx="12"/>
          </p:nvPr>
        </p:nvSpPr>
        <p:spPr/>
        <p:txBody>
          <a:bodyPr/>
          <a:lstStyle/>
          <a:p>
            <a:fld id="{00000000-1234-1234-1234-123412341234}" type="slidenum">
              <a:rPr lang="en-US" smtClean="0"/>
              <a:pPr/>
              <a:t>10</a:t>
            </a:fld>
            <a:endParaRPr lang="en-US"/>
          </a:p>
        </p:txBody>
      </p:sp>
      <p:sp>
        <p:nvSpPr>
          <p:cNvPr id="8" name="TextBox 7">
            <a:extLst>
              <a:ext uri="{FF2B5EF4-FFF2-40B4-BE49-F238E27FC236}">
                <a16:creationId xmlns:a16="http://schemas.microsoft.com/office/drawing/2014/main" id="{0F0C612D-4314-2047-AF74-D82451CB0819}"/>
              </a:ext>
            </a:extLst>
          </p:cNvPr>
          <p:cNvSpPr txBox="1"/>
          <p:nvPr/>
        </p:nvSpPr>
        <p:spPr>
          <a:xfrm>
            <a:off x="144687" y="2200915"/>
            <a:ext cx="3732835" cy="2800767"/>
          </a:xfrm>
          <a:prstGeom prst="rect">
            <a:avLst/>
          </a:prstGeom>
          <a:noFill/>
        </p:spPr>
        <p:txBody>
          <a:bodyPr wrap="square" rtlCol="0">
            <a:spAutoFit/>
          </a:bodyPr>
          <a:lstStyle/>
          <a:p>
            <a:r>
              <a:rPr lang="en-US" sz="1600" dirty="0">
                <a:latin typeface="Helvetica Neue Medium" panose="02000503000000020004" pitchFamily="2" charset="0"/>
                <a:ea typeface="Helvetica Neue Medium" panose="02000503000000020004" pitchFamily="2" charset="0"/>
                <a:cs typeface="Helvetica Neue Medium" panose="02000503000000020004" pitchFamily="2" charset="0"/>
              </a:rPr>
              <a:t>“As an operational forecaster with the National Weather Service, I will be looking mainly for forecast verification from near real time products of Surface winds and Sea Heights.  </a:t>
            </a:r>
          </a:p>
          <a:p>
            <a:endParaRPr lang="en-US" sz="1600" dirty="0">
              <a:latin typeface="Helvetica Neue Medium" panose="02000503000000020004" pitchFamily="2" charset="0"/>
              <a:ea typeface="Helvetica Neue Medium" panose="02000503000000020004" pitchFamily="2" charset="0"/>
              <a:cs typeface="Helvetica Neue Medium" panose="02000503000000020004" pitchFamily="2" charset="0"/>
            </a:endParaRPr>
          </a:p>
          <a:p>
            <a:r>
              <a:rPr lang="en-US" sz="1600" dirty="0">
                <a:latin typeface="Helvetica Neue Medium" panose="02000503000000020004" pitchFamily="2" charset="0"/>
                <a:ea typeface="Helvetica Neue Medium" panose="02000503000000020004" pitchFamily="2" charset="0"/>
                <a:cs typeface="Helvetica Neue Medium" panose="02000503000000020004" pitchFamily="2" charset="0"/>
              </a:rPr>
              <a:t>Also will be looking at the research on coastal surge from strong lows as they move inland from the coasts, to develop forecasting tips.”</a:t>
            </a:r>
          </a:p>
        </p:txBody>
      </p:sp>
      <p:pic>
        <p:nvPicPr>
          <p:cNvPr id="11" name="Picture 2" descr="https://www.ospo.noaa.gov/data/ocean/sar/2019-02/S1A_ESA_2019_02_23_02_38_05_0604204685_133.94W_57.92N_VV_C5_GFS05CDF_wind.png">
            <a:extLst>
              <a:ext uri="{FF2B5EF4-FFF2-40B4-BE49-F238E27FC236}">
                <a16:creationId xmlns:a16="http://schemas.microsoft.com/office/drawing/2014/main" id="{26856B50-C6C3-F94F-AEAE-F4384FCDEC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1772" y="1346150"/>
            <a:ext cx="5382228" cy="44606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ED451D-3C43-DD4B-B86F-8029E1605D86}"/>
              </a:ext>
            </a:extLst>
          </p:cNvPr>
          <p:cNvSpPr txBox="1"/>
          <p:nvPr/>
        </p:nvSpPr>
        <p:spPr>
          <a:xfrm>
            <a:off x="6752325" y="71987"/>
            <a:ext cx="2385589" cy="523220"/>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SAFETY-AT-SEA, NAVIGATION</a:t>
            </a:r>
          </a:p>
          <a:p>
            <a:endParaRPr lang="en-US" b="1" dirty="0">
              <a:solidFill>
                <a:schemeClr val="bg1"/>
              </a:solidFill>
            </a:endParaRPr>
          </a:p>
        </p:txBody>
      </p:sp>
    </p:spTree>
    <p:extLst>
      <p:ext uri="{BB962C8B-B14F-4D97-AF65-F5344CB8AC3E}">
        <p14:creationId xmlns:p14="http://schemas.microsoft.com/office/powerpoint/2010/main" val="3221532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7310672-73F2-EC4F-BFAB-6200D0729DDB}"/>
              </a:ext>
            </a:extLst>
          </p:cNvPr>
          <p:cNvSpPr>
            <a:spLocks noGrp="1"/>
          </p:cNvSpPr>
          <p:nvPr>
            <p:ph type="ftr" idx="11"/>
          </p:nvPr>
        </p:nvSpPr>
        <p:spPr/>
        <p:txBody>
          <a:bodyPr/>
          <a:lstStyle/>
          <a:p>
            <a:r>
              <a:rPr lang="en-US"/>
              <a:t>polarwatch.noaa.gov             jennifer.sevadjian@noaa.gov</a:t>
            </a:r>
            <a:endParaRPr lang="en-US" dirty="0"/>
          </a:p>
        </p:txBody>
      </p:sp>
      <p:sp>
        <p:nvSpPr>
          <p:cNvPr id="6" name="Slide Number Placeholder 5">
            <a:extLst>
              <a:ext uri="{FF2B5EF4-FFF2-40B4-BE49-F238E27FC236}">
                <a16:creationId xmlns:a16="http://schemas.microsoft.com/office/drawing/2014/main" id="{56118AFF-909B-C74C-A10F-D503A7246546}"/>
              </a:ext>
            </a:extLst>
          </p:cNvPr>
          <p:cNvSpPr>
            <a:spLocks noGrp="1"/>
          </p:cNvSpPr>
          <p:nvPr>
            <p:ph type="sldNum" idx="12"/>
          </p:nvPr>
        </p:nvSpPr>
        <p:spPr/>
        <p:txBody>
          <a:bodyPr/>
          <a:lstStyle/>
          <a:p>
            <a:fld id="{00000000-1234-1234-1234-123412341234}" type="slidenum">
              <a:rPr lang="en-US" smtClean="0"/>
              <a:pPr/>
              <a:t>11</a:t>
            </a:fld>
            <a:endParaRPr lang="en-US" dirty="0"/>
          </a:p>
        </p:txBody>
      </p:sp>
      <p:pic>
        <p:nvPicPr>
          <p:cNvPr id="8" name="Picture 7">
            <a:extLst>
              <a:ext uri="{FF2B5EF4-FFF2-40B4-BE49-F238E27FC236}">
                <a16:creationId xmlns:a16="http://schemas.microsoft.com/office/drawing/2014/main" id="{DBFBF3C2-2CB6-AA40-9F98-2139BC21CC5F}"/>
              </a:ext>
            </a:extLst>
          </p:cNvPr>
          <p:cNvPicPr>
            <a:picLocks noChangeAspect="1"/>
          </p:cNvPicPr>
          <p:nvPr/>
        </p:nvPicPr>
        <p:blipFill rotWithShape="1">
          <a:blip r:embed="rId3"/>
          <a:srcRect l="1687" t="48416" r="2093" b="2838"/>
          <a:stretch/>
        </p:blipFill>
        <p:spPr>
          <a:xfrm>
            <a:off x="39934" y="2210449"/>
            <a:ext cx="9104065" cy="2662853"/>
          </a:xfrm>
          <a:prstGeom prst="rect">
            <a:avLst/>
          </a:prstGeom>
        </p:spPr>
      </p:pic>
      <p:sp>
        <p:nvSpPr>
          <p:cNvPr id="11" name="Title 10">
            <a:extLst>
              <a:ext uri="{FF2B5EF4-FFF2-40B4-BE49-F238E27FC236}">
                <a16:creationId xmlns:a16="http://schemas.microsoft.com/office/drawing/2014/main" id="{183606E6-CBF0-9A43-9F24-5F797E100B41}"/>
              </a:ext>
            </a:extLst>
          </p:cNvPr>
          <p:cNvSpPr>
            <a:spLocks noGrp="1"/>
          </p:cNvSpPr>
          <p:nvPr>
            <p:ph type="title"/>
          </p:nvPr>
        </p:nvSpPr>
        <p:spPr/>
        <p:txBody>
          <a:bodyPr>
            <a:noAutofit/>
          </a:bodyPr>
          <a:lstStyle/>
          <a:p>
            <a:r>
              <a:rPr lang="en-US" sz="2000" dirty="0" err="1">
                <a:solidFill>
                  <a:schemeClr val="bg2"/>
                </a:solidFill>
                <a:latin typeface="Calibri" panose="020F0502020204030204" pitchFamily="34" charset="0"/>
                <a:cs typeface="Calibri" panose="020F0502020204030204" pitchFamily="34" charset="0"/>
              </a:rPr>
              <a:t>Tahzay</a:t>
            </a:r>
            <a:r>
              <a:rPr lang="en-US" sz="2000" dirty="0">
                <a:solidFill>
                  <a:schemeClr val="bg2"/>
                </a:solidFill>
                <a:latin typeface="Calibri" panose="020F0502020204030204" pitchFamily="34" charset="0"/>
                <a:cs typeface="Calibri" panose="020F0502020204030204" pitchFamily="34" charset="0"/>
              </a:rPr>
              <a:t> Jones</a:t>
            </a:r>
            <a:br>
              <a:rPr lang="en-US" sz="2000" dirty="0">
                <a:latin typeface="Calibri" panose="020F0502020204030204" pitchFamily="34" charset="0"/>
                <a:cs typeface="Calibri" panose="020F0502020204030204" pitchFamily="34" charset="0"/>
              </a:rPr>
            </a:br>
            <a:r>
              <a:rPr lang="en-US" sz="2000" b="1" dirty="0">
                <a:solidFill>
                  <a:srgbClr val="0A549D"/>
                </a:solidFill>
                <a:latin typeface="Calibri" panose="020F0502020204030204" pitchFamily="34" charset="0"/>
                <a:ea typeface="Helvetica Neue" panose="02000503000000020004" pitchFamily="2" charset="0"/>
                <a:cs typeface="Calibri" panose="020F0502020204030204" pitchFamily="34" charset="0"/>
                <a:sym typeface="Avenir"/>
              </a:rPr>
              <a:t>National  Park Service</a:t>
            </a:r>
            <a:br>
              <a:rPr lang="en-US" sz="2000" b="1" dirty="0">
                <a:solidFill>
                  <a:srgbClr val="0A549D"/>
                </a:solidFill>
                <a:latin typeface="Calibri" panose="020F0502020204030204" pitchFamily="34" charset="0"/>
                <a:ea typeface="Helvetica Neue" panose="02000503000000020004" pitchFamily="2" charset="0"/>
                <a:cs typeface="Calibri" panose="020F0502020204030204" pitchFamily="34" charset="0"/>
                <a:sym typeface="Avenir"/>
              </a:rPr>
            </a:br>
            <a:endParaRPr lang="en-US" sz="2000" dirty="0"/>
          </a:p>
        </p:txBody>
      </p:sp>
    </p:spTree>
    <p:extLst>
      <p:ext uri="{BB962C8B-B14F-4D97-AF65-F5344CB8AC3E}">
        <p14:creationId xmlns:p14="http://schemas.microsoft.com/office/powerpoint/2010/main" val="154152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6" name="Picture 5">
            <a:extLst>
              <a:ext uri="{FF2B5EF4-FFF2-40B4-BE49-F238E27FC236}">
                <a16:creationId xmlns:a16="http://schemas.microsoft.com/office/drawing/2014/main" id="{5DE230E8-F90D-1245-AF11-05D5BC27671D}"/>
              </a:ext>
            </a:extLst>
          </p:cNvPr>
          <p:cNvPicPr>
            <a:picLocks noChangeAspect="1"/>
          </p:cNvPicPr>
          <p:nvPr/>
        </p:nvPicPr>
        <p:blipFill rotWithShape="1">
          <a:blip r:embed="rId3"/>
          <a:srcRect t="29358" r="30426"/>
          <a:stretch/>
        </p:blipFill>
        <p:spPr>
          <a:xfrm>
            <a:off x="4812083" y="3201806"/>
            <a:ext cx="4544312" cy="2900819"/>
          </a:xfrm>
          <a:prstGeom prst="rect">
            <a:avLst/>
          </a:prstGeom>
        </p:spPr>
      </p:pic>
      <p:sp>
        <p:nvSpPr>
          <p:cNvPr id="2" name="Rounded Rectangle 1">
            <a:extLst>
              <a:ext uri="{FF2B5EF4-FFF2-40B4-BE49-F238E27FC236}">
                <a16:creationId xmlns:a16="http://schemas.microsoft.com/office/drawing/2014/main" id="{96D4B045-CF48-5F4F-AA4E-6981702E5562}"/>
              </a:ext>
            </a:extLst>
          </p:cNvPr>
          <p:cNvSpPr/>
          <p:nvPr/>
        </p:nvSpPr>
        <p:spPr>
          <a:xfrm>
            <a:off x="76140" y="3460221"/>
            <a:ext cx="4770216" cy="2061346"/>
          </a:xfrm>
          <a:prstGeom prst="roundRect">
            <a:avLst>
              <a:gd name="adj" fmla="val 3871"/>
            </a:avLst>
          </a:prstGeom>
          <a:solidFill>
            <a:schemeClr val="bg1">
              <a:lumMod val="95000"/>
            </a:schemeClr>
          </a:solid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mj-lt"/>
            </a:endParaRPr>
          </a:p>
        </p:txBody>
      </p:sp>
      <p:sp>
        <p:nvSpPr>
          <p:cNvPr id="127" name="Google Shape;127;p18"/>
          <p:cNvSpPr txBox="1">
            <a:spLocks noGrp="1"/>
          </p:cNvSpPr>
          <p:nvPr>
            <p:ph type="title"/>
          </p:nvPr>
        </p:nvSpPr>
        <p:spPr>
          <a:xfrm>
            <a:off x="132304" y="36658"/>
            <a:ext cx="8229600" cy="300032"/>
          </a:xfrm>
          <a:prstGeom prst="rect">
            <a:avLst/>
          </a:prstGeom>
          <a:noFill/>
          <a:ln>
            <a:noFill/>
          </a:ln>
        </p:spPr>
        <p:txBody>
          <a:bodyPr spcFirstLastPara="1" vert="horz" wrap="square" lIns="91425" tIns="91425" rIns="91425" bIns="91425" rtlCol="0" anchor="ctr" anchorCtr="0">
            <a:noAutofit/>
          </a:bodyPr>
          <a:lstStyle/>
          <a:p>
            <a:pPr>
              <a:buSzPts val="3600"/>
            </a:pPr>
            <a:r>
              <a:rPr lang="en-US" sz="1400" cap="all"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sym typeface="Avenir"/>
              </a:rPr>
              <a:t>Key Users and Applications</a:t>
            </a:r>
            <a:endParaRPr sz="1800" cap="all"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128" name="Google Shape;128;p18"/>
          <p:cNvSpPr txBox="1">
            <a:spLocks noGrp="1"/>
          </p:cNvSpPr>
          <p:nvPr>
            <p:ph type="body" idx="1"/>
          </p:nvPr>
        </p:nvSpPr>
        <p:spPr>
          <a:xfrm>
            <a:off x="154612" y="148695"/>
            <a:ext cx="4744499" cy="3548291"/>
          </a:xfrm>
          <a:prstGeom prst="rect">
            <a:avLst/>
          </a:prstGeom>
          <a:noFill/>
          <a:ln>
            <a:noFill/>
          </a:ln>
        </p:spPr>
        <p:txBody>
          <a:bodyPr spcFirstLastPara="1" vert="horz" wrap="square" lIns="91425" tIns="91425" rIns="91425" bIns="91425" rtlCol="0" anchor="t" anchorCtr="0">
            <a:noAutofit/>
          </a:bodyPr>
          <a:lstStyle/>
          <a:p>
            <a:pPr marL="0" indent="-30479">
              <a:spcBef>
                <a:spcPts val="1800"/>
              </a:spcBef>
              <a:spcAft>
                <a:spcPts val="600"/>
              </a:spcAft>
              <a:buSzPts val="1400"/>
              <a:buNone/>
            </a:pPr>
            <a:r>
              <a:rPr lang="en-US" sz="1700" b="1" dirty="0" err="1">
                <a:solidFill>
                  <a:schemeClr val="bg2"/>
                </a:solidFill>
                <a:latin typeface="Helvetica Neue" panose="02000503000000020004" pitchFamily="2" charset="0"/>
                <a:ea typeface="Helvetica Neue" panose="02000503000000020004" pitchFamily="2" charset="0"/>
                <a:cs typeface="Helvetica Neue" panose="02000503000000020004" pitchFamily="2" charset="0"/>
                <a:sym typeface="Avenir"/>
              </a:rPr>
              <a:t>SailDrone</a:t>
            </a:r>
            <a:r>
              <a:rPr lang="en-US" sz="1700" b="1"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sym typeface="Avenir"/>
              </a:rPr>
              <a:t> Antarctic Circumnavigations 2019</a:t>
            </a:r>
            <a:endParaRPr sz="1700" b="1"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sym typeface="Avenir"/>
            </a:endParaRPr>
          </a:p>
          <a:p>
            <a:pPr marL="0" indent="0">
              <a:spcBef>
                <a:spcPts val="960"/>
              </a:spcBef>
              <a:buSzPts val="1600"/>
              <a:buNone/>
            </a:pPr>
            <a:r>
              <a:rPr lang="en-US" sz="1400" dirty="0">
                <a:solidFill>
                  <a:schemeClr val="bg2">
                    <a:lumMod val="95000"/>
                    <a:lumOff val="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sym typeface="Avenir"/>
              </a:rPr>
              <a:t>NOAA partnership with industry in support of science education and outreach missions in the Antarctic</a:t>
            </a:r>
          </a:p>
          <a:p>
            <a:pPr marL="0" indent="0">
              <a:spcBef>
                <a:spcPts val="960"/>
              </a:spcBef>
              <a:buSzPts val="1600"/>
              <a:buNone/>
            </a:pPr>
            <a:endParaRPr lang="en-US" sz="1400" dirty="0">
              <a:solidFill>
                <a:schemeClr val="bg2">
                  <a:lumMod val="95000"/>
                  <a:lumOff val="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sym typeface="Avenir"/>
            </a:endParaRPr>
          </a:p>
          <a:p>
            <a:pPr marL="0" indent="0">
              <a:spcBef>
                <a:spcPts val="960"/>
              </a:spcBef>
              <a:buSzPts val="1600"/>
              <a:buNone/>
            </a:pPr>
            <a:r>
              <a:rPr lang="en-US" sz="1400" dirty="0">
                <a:solidFill>
                  <a:schemeClr val="bg2">
                    <a:lumMod val="95000"/>
                    <a:lumOff val="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sym typeface="Avenir"/>
              </a:rPr>
              <a:t>Missions require environmental satellite data both for science and for operational support of the autonomous vehicle navigation</a:t>
            </a:r>
          </a:p>
          <a:p>
            <a:pPr marL="0" indent="0">
              <a:spcBef>
                <a:spcPts val="960"/>
              </a:spcBef>
              <a:buSzPts val="1600"/>
              <a:buNone/>
            </a:pPr>
            <a:endParaRPr lang="en-US" sz="1400" dirty="0">
              <a:solidFill>
                <a:schemeClr val="bg2">
                  <a:lumMod val="95000"/>
                  <a:lumOff val="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sym typeface="Avenir"/>
            </a:endParaRPr>
          </a:p>
          <a:p>
            <a:pPr marL="0" indent="0">
              <a:spcBef>
                <a:spcPts val="960"/>
              </a:spcBef>
              <a:buSzPts val="1600"/>
              <a:buNone/>
            </a:pPr>
            <a:endParaRPr sz="1200" dirty="0">
              <a:solidFill>
                <a:schemeClr val="bg2">
                  <a:lumMod val="95000"/>
                  <a:lumOff val="5000"/>
                </a:schemeClr>
              </a:solidFill>
              <a:latin typeface="Helvetica Neue Light" panose="02000403000000020004" pitchFamily="2" charset="0"/>
              <a:ea typeface="Helvetica Neue Light" panose="02000403000000020004" pitchFamily="2" charset="0"/>
              <a:cs typeface="Gill Sans Regular" panose="020B0502020104020203" pitchFamily="34" charset="-79"/>
            </a:endParaRPr>
          </a:p>
          <a:p>
            <a:pPr marL="0" indent="-30479">
              <a:spcBef>
                <a:spcPts val="880"/>
              </a:spcBef>
              <a:buSzPts val="1600"/>
              <a:buNone/>
            </a:pPr>
            <a:endParaRPr lang="en-US" sz="1200" dirty="0">
              <a:solidFill>
                <a:schemeClr val="bg2">
                  <a:lumMod val="95000"/>
                  <a:lumOff val="5000"/>
                </a:schemeClr>
              </a:solidFill>
              <a:latin typeface="Helvetica Neue" panose="02000503000000020004" pitchFamily="2" charset="0"/>
              <a:ea typeface="Helvetica Neue" panose="02000503000000020004" pitchFamily="2" charset="0"/>
              <a:cs typeface="Helvetica Neue" panose="02000503000000020004" pitchFamily="2" charset="0"/>
              <a:sym typeface="Avenir"/>
            </a:endParaRPr>
          </a:p>
          <a:p>
            <a:pPr marL="0" indent="-30479">
              <a:spcBef>
                <a:spcPts val="880"/>
              </a:spcBef>
              <a:buSzPts val="1600"/>
              <a:buNone/>
            </a:pPr>
            <a:r>
              <a:rPr lang="en-US" sz="16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venir"/>
              </a:rPr>
              <a:t>“Are there icebergs near my vehicle path today?”</a:t>
            </a:r>
          </a:p>
          <a:p>
            <a:pPr marL="0" indent="-30479">
              <a:spcBef>
                <a:spcPts val="880"/>
              </a:spcBef>
              <a:buSzPts val="1600"/>
              <a:buNone/>
            </a:pPr>
            <a:endParaRPr lang="en-US" sz="105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venir"/>
            </a:endParaRPr>
          </a:p>
          <a:p>
            <a:pPr marL="0" indent="-30479">
              <a:spcBef>
                <a:spcPts val="880"/>
              </a:spcBef>
              <a:buSzPts val="1600"/>
              <a:buNone/>
            </a:pPr>
            <a:r>
              <a:rPr lang="en-US" sz="16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venir"/>
              </a:rPr>
              <a:t>“Where will the Argo floats be and where can I access their near real-time data?”</a:t>
            </a:r>
            <a:endParaRPr dirty="0">
              <a:solidFill>
                <a:schemeClr val="dk2"/>
              </a:solidFill>
              <a:latin typeface="Calibri" panose="020F0502020204030204" pitchFamily="34" charset="0"/>
              <a:ea typeface="Helvetica Neue" panose="02000503000000020004" pitchFamily="2" charset="0"/>
              <a:cs typeface="Calibri" panose="020F0502020204030204" pitchFamily="34" charset="0"/>
              <a:sym typeface="Avenir"/>
            </a:endParaRPr>
          </a:p>
        </p:txBody>
      </p:sp>
      <p:sp>
        <p:nvSpPr>
          <p:cNvPr id="3" name="Footer Placeholder 2">
            <a:extLst>
              <a:ext uri="{FF2B5EF4-FFF2-40B4-BE49-F238E27FC236}">
                <a16:creationId xmlns:a16="http://schemas.microsoft.com/office/drawing/2014/main" id="{E807D592-F89B-3248-9BD8-2CBED3B0723A}"/>
              </a:ext>
            </a:extLst>
          </p:cNvPr>
          <p:cNvSpPr>
            <a:spLocks noGrp="1"/>
          </p:cNvSpPr>
          <p:nvPr>
            <p:ph type="ftr" idx="11"/>
          </p:nvPr>
        </p:nvSpPr>
        <p:spPr/>
        <p:txBody>
          <a:bodyPr/>
          <a:lstStyle/>
          <a:p>
            <a:r>
              <a:rPr lang="en-US" dirty="0" err="1"/>
              <a:t>polarwatch.noaa.gov</a:t>
            </a:r>
            <a:r>
              <a:rPr lang="en-US" dirty="0"/>
              <a:t>             </a:t>
            </a:r>
            <a:r>
              <a:rPr lang="en-US" dirty="0" err="1"/>
              <a:t>jennifer.sevadjian@noaa.gov</a:t>
            </a:r>
            <a:endParaRPr lang="en-US" dirty="0"/>
          </a:p>
        </p:txBody>
      </p:sp>
      <p:sp>
        <p:nvSpPr>
          <p:cNvPr id="5" name="Slide Number Placeholder 4">
            <a:extLst>
              <a:ext uri="{FF2B5EF4-FFF2-40B4-BE49-F238E27FC236}">
                <a16:creationId xmlns:a16="http://schemas.microsoft.com/office/drawing/2014/main" id="{2863D545-75CA-D44F-85A8-AF2D1F1DE7E5}"/>
              </a:ext>
            </a:extLst>
          </p:cNvPr>
          <p:cNvSpPr>
            <a:spLocks noGrp="1"/>
          </p:cNvSpPr>
          <p:nvPr>
            <p:ph type="sldNum" idx="12"/>
          </p:nvPr>
        </p:nvSpPr>
        <p:spPr/>
        <p:txBody>
          <a:bodyPr/>
          <a:lstStyle/>
          <a:p>
            <a:fld id="{00000000-1234-1234-1234-123412341234}" type="slidenum">
              <a:rPr lang="en-US" smtClean="0"/>
              <a:pPr/>
              <a:t>12</a:t>
            </a:fld>
            <a:endParaRPr lang="en-US"/>
          </a:p>
        </p:txBody>
      </p:sp>
      <p:pic>
        <p:nvPicPr>
          <p:cNvPr id="9" name="Picture 8">
            <a:extLst>
              <a:ext uri="{FF2B5EF4-FFF2-40B4-BE49-F238E27FC236}">
                <a16:creationId xmlns:a16="http://schemas.microsoft.com/office/drawing/2014/main" id="{84D95659-9AFC-1547-8061-E2EEBE57BD61}"/>
              </a:ext>
            </a:extLst>
          </p:cNvPr>
          <p:cNvPicPr>
            <a:picLocks noChangeAspect="1"/>
          </p:cNvPicPr>
          <p:nvPr/>
        </p:nvPicPr>
        <p:blipFill>
          <a:blip r:embed="rId4"/>
          <a:stretch>
            <a:fillRect/>
          </a:stretch>
        </p:blipFill>
        <p:spPr>
          <a:xfrm>
            <a:off x="4920425" y="984163"/>
            <a:ext cx="4223575" cy="2195797"/>
          </a:xfrm>
          <a:prstGeom prst="rect">
            <a:avLst/>
          </a:prstGeom>
        </p:spPr>
      </p:pic>
      <p:sp>
        <p:nvSpPr>
          <p:cNvPr id="4" name="TextBox 3">
            <a:extLst>
              <a:ext uri="{FF2B5EF4-FFF2-40B4-BE49-F238E27FC236}">
                <a16:creationId xmlns:a16="http://schemas.microsoft.com/office/drawing/2014/main" id="{A5C254C9-4EA1-C642-B4E6-F561DEF3C772}"/>
              </a:ext>
            </a:extLst>
          </p:cNvPr>
          <p:cNvSpPr txBox="1"/>
          <p:nvPr/>
        </p:nvSpPr>
        <p:spPr>
          <a:xfrm>
            <a:off x="6297577" y="60770"/>
            <a:ext cx="2783134" cy="523220"/>
          </a:xfrm>
          <a:prstGeom prst="rect">
            <a:avLst/>
          </a:prstGeom>
          <a:noFill/>
        </p:spPr>
        <p:txBody>
          <a:bodyPr wrap="none" rtlCol="0">
            <a:spAutoFit/>
          </a:bodyPr>
          <a:lstStyle/>
          <a:p>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Avenir"/>
              </a:rPr>
              <a:t>SAFETY AT SEA, NAVIGATION</a:t>
            </a:r>
          </a:p>
          <a:p>
            <a:endParaRPr lang="en-US" dirty="0">
              <a:solidFill>
                <a:schemeClr val="bg1"/>
              </a:solidFill>
            </a:endParaRPr>
          </a:p>
        </p:txBody>
      </p:sp>
    </p:spTree>
    <p:extLst>
      <p:ext uri="{BB962C8B-B14F-4D97-AF65-F5344CB8AC3E}">
        <p14:creationId xmlns:p14="http://schemas.microsoft.com/office/powerpoint/2010/main" val="247212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CC72-FE3F-4E42-A8E4-B438681B4FBB}"/>
              </a:ext>
            </a:extLst>
          </p:cNvPr>
          <p:cNvSpPr>
            <a:spLocks noGrp="1"/>
          </p:cNvSpPr>
          <p:nvPr>
            <p:ph type="title"/>
          </p:nvPr>
        </p:nvSpPr>
        <p:spPr/>
        <p:txBody>
          <a:bodyPr>
            <a:noAutofit/>
          </a:bodyPr>
          <a:lstStyle/>
          <a:p>
            <a:r>
              <a:rPr lang="en-US" sz="2400" dirty="0"/>
              <a:t>Scenarios for Data Discovery, Visualization and Access</a:t>
            </a:r>
          </a:p>
        </p:txBody>
      </p:sp>
      <p:sp>
        <p:nvSpPr>
          <p:cNvPr id="3" name="Text Placeholder 2">
            <a:extLst>
              <a:ext uri="{FF2B5EF4-FFF2-40B4-BE49-F238E27FC236}">
                <a16:creationId xmlns:a16="http://schemas.microsoft.com/office/drawing/2014/main" id="{48D573E8-7501-E448-B08D-BAA2AB686210}"/>
              </a:ext>
            </a:extLst>
          </p:cNvPr>
          <p:cNvSpPr>
            <a:spLocks noGrp="1"/>
          </p:cNvSpPr>
          <p:nvPr>
            <p:ph type="body" idx="1"/>
          </p:nvPr>
        </p:nvSpPr>
        <p:spPr>
          <a:xfrm>
            <a:off x="457200" y="1441935"/>
            <a:ext cx="8686800" cy="4526000"/>
          </a:xfrm>
        </p:spPr>
        <p:txBody>
          <a:bodyPr>
            <a:normAutofit/>
          </a:bodyPr>
          <a:lstStyle/>
          <a:p>
            <a:pPr>
              <a:lnSpc>
                <a:spcPct val="100000"/>
              </a:lnSpc>
              <a:spcBef>
                <a:spcPts val="2360"/>
              </a:spcBef>
            </a:pPr>
            <a:r>
              <a:rPr lang="en-US" sz="2400" dirty="0"/>
              <a:t>visualize data over area/time of interest prior to download</a:t>
            </a:r>
          </a:p>
          <a:p>
            <a:pPr>
              <a:lnSpc>
                <a:spcPct val="100000"/>
              </a:lnSpc>
              <a:spcBef>
                <a:spcPts val="2360"/>
              </a:spcBef>
            </a:pPr>
            <a:r>
              <a:rPr lang="en-US" sz="2400" dirty="0"/>
              <a:t>customized access (subset/reformat) data</a:t>
            </a:r>
          </a:p>
          <a:p>
            <a:pPr>
              <a:lnSpc>
                <a:spcPct val="100000"/>
              </a:lnSpc>
              <a:spcBef>
                <a:spcPts val="2360"/>
              </a:spcBef>
            </a:pPr>
            <a:r>
              <a:rPr lang="en-US" sz="2400" dirty="0"/>
              <a:t>programmatically access data repeatedly with the same workflow (R, Python, </a:t>
            </a:r>
            <a:r>
              <a:rPr lang="en-US" sz="2400" dirty="0" err="1"/>
              <a:t>Matlab</a:t>
            </a:r>
            <a:r>
              <a:rPr lang="en-US" sz="2400" dirty="0"/>
              <a:t>)</a:t>
            </a:r>
          </a:p>
        </p:txBody>
      </p:sp>
      <p:sp>
        <p:nvSpPr>
          <p:cNvPr id="5" name="Footer Placeholder 4">
            <a:extLst>
              <a:ext uri="{FF2B5EF4-FFF2-40B4-BE49-F238E27FC236}">
                <a16:creationId xmlns:a16="http://schemas.microsoft.com/office/drawing/2014/main" id="{30D5CF8A-EA61-3B4E-BE2C-B37F987BA2C7}"/>
              </a:ext>
            </a:extLst>
          </p:cNvPr>
          <p:cNvSpPr>
            <a:spLocks noGrp="1"/>
          </p:cNvSpPr>
          <p:nvPr>
            <p:ph type="ftr" idx="11"/>
          </p:nvPr>
        </p:nvSpPr>
        <p:spPr/>
        <p:txBody>
          <a:bodyPr/>
          <a:lstStyle/>
          <a:p>
            <a:r>
              <a:rPr lang="en-US"/>
              <a:t>polarwatch.noaa.gov             jennifer.sevadjian@noaa.gov</a:t>
            </a:r>
            <a:endParaRPr lang="en-US" dirty="0"/>
          </a:p>
        </p:txBody>
      </p:sp>
      <p:sp>
        <p:nvSpPr>
          <p:cNvPr id="6" name="Slide Number Placeholder 5">
            <a:extLst>
              <a:ext uri="{FF2B5EF4-FFF2-40B4-BE49-F238E27FC236}">
                <a16:creationId xmlns:a16="http://schemas.microsoft.com/office/drawing/2014/main" id="{E58B981D-B5D2-E445-A872-75FDB572D7C0}"/>
              </a:ext>
            </a:extLst>
          </p:cNvPr>
          <p:cNvSpPr>
            <a:spLocks noGrp="1"/>
          </p:cNvSpPr>
          <p:nvPr>
            <p:ph type="sldNum" idx="12"/>
          </p:nvPr>
        </p:nvSpPr>
        <p:spPr/>
        <p:txBody>
          <a:bodyPr/>
          <a:lstStyle/>
          <a:p>
            <a:fld id="{00000000-1234-1234-1234-123412341234}" type="slidenum">
              <a:rPr lang="en-US" smtClean="0"/>
              <a:pPr/>
              <a:t>13</a:t>
            </a:fld>
            <a:endParaRPr lang="en-US" dirty="0"/>
          </a:p>
        </p:txBody>
      </p:sp>
    </p:spTree>
    <p:extLst>
      <p:ext uri="{BB962C8B-B14F-4D97-AF65-F5344CB8AC3E}">
        <p14:creationId xmlns:p14="http://schemas.microsoft.com/office/powerpoint/2010/main" val="3526231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7CA1-B4E8-2144-9CC1-3F5A7CB17AD7}"/>
              </a:ext>
            </a:extLst>
          </p:cNvPr>
          <p:cNvSpPr>
            <a:spLocks noGrp="1"/>
          </p:cNvSpPr>
          <p:nvPr>
            <p:ph type="title"/>
          </p:nvPr>
        </p:nvSpPr>
        <p:spPr/>
        <p:txBody>
          <a:bodyPr/>
          <a:lstStyle/>
          <a:p>
            <a:r>
              <a:rPr lang="en-US" dirty="0"/>
              <a:t>Live Demos</a:t>
            </a:r>
          </a:p>
        </p:txBody>
      </p:sp>
      <p:sp>
        <p:nvSpPr>
          <p:cNvPr id="3" name="Text Placeholder 2">
            <a:extLst>
              <a:ext uri="{FF2B5EF4-FFF2-40B4-BE49-F238E27FC236}">
                <a16:creationId xmlns:a16="http://schemas.microsoft.com/office/drawing/2014/main" id="{5344A70C-F3FA-B142-845C-A86D3771D113}"/>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78A4245D-8F75-694A-BEA5-A062FDBE6DF5}"/>
              </a:ext>
            </a:extLst>
          </p:cNvPr>
          <p:cNvSpPr>
            <a:spLocks noGrp="1"/>
          </p:cNvSpPr>
          <p:nvPr>
            <p:ph type="body" idx="2"/>
          </p:nvPr>
        </p:nvSpPr>
        <p:spPr/>
        <p:txBody>
          <a:bodyPr/>
          <a:lstStyle/>
          <a:p>
            <a:endParaRPr lang="en-US"/>
          </a:p>
        </p:txBody>
      </p:sp>
      <p:sp>
        <p:nvSpPr>
          <p:cNvPr id="5" name="Footer Placeholder 4">
            <a:extLst>
              <a:ext uri="{FF2B5EF4-FFF2-40B4-BE49-F238E27FC236}">
                <a16:creationId xmlns:a16="http://schemas.microsoft.com/office/drawing/2014/main" id="{D4F0E543-718E-844D-8F76-F977BDFB8E2B}"/>
              </a:ext>
            </a:extLst>
          </p:cNvPr>
          <p:cNvSpPr>
            <a:spLocks noGrp="1"/>
          </p:cNvSpPr>
          <p:nvPr>
            <p:ph type="ftr" idx="11"/>
          </p:nvPr>
        </p:nvSpPr>
        <p:spPr/>
        <p:txBody>
          <a:bodyPr/>
          <a:lstStyle/>
          <a:p>
            <a:r>
              <a:rPr lang="en-US"/>
              <a:t>polarwatch.noaa.gov             jennifer.sevadjian@noaa.gov</a:t>
            </a:r>
            <a:endParaRPr lang="en-US" dirty="0"/>
          </a:p>
        </p:txBody>
      </p:sp>
      <p:sp>
        <p:nvSpPr>
          <p:cNvPr id="6" name="Slide Number Placeholder 5">
            <a:extLst>
              <a:ext uri="{FF2B5EF4-FFF2-40B4-BE49-F238E27FC236}">
                <a16:creationId xmlns:a16="http://schemas.microsoft.com/office/drawing/2014/main" id="{351F38B5-AB42-2343-A2C4-3B4847C26792}"/>
              </a:ext>
            </a:extLst>
          </p:cNvPr>
          <p:cNvSpPr>
            <a:spLocks noGrp="1"/>
          </p:cNvSpPr>
          <p:nvPr>
            <p:ph type="sldNum" idx="12"/>
          </p:nvPr>
        </p:nvSpPr>
        <p:spPr/>
        <p:txBody>
          <a:bodyPr/>
          <a:lstStyle/>
          <a:p>
            <a:fld id="{00000000-1234-1234-1234-123412341234}" type="slidenum">
              <a:rPr lang="en-US" smtClean="0"/>
              <a:pPr/>
              <a:t>14</a:t>
            </a:fld>
            <a:endParaRPr lang="en-US" dirty="0"/>
          </a:p>
        </p:txBody>
      </p:sp>
    </p:spTree>
    <p:extLst>
      <p:ext uri="{BB962C8B-B14F-4D97-AF65-F5344CB8AC3E}">
        <p14:creationId xmlns:p14="http://schemas.microsoft.com/office/powerpoint/2010/main" val="353077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CC72-FE3F-4E42-A8E4-B438681B4FBB}"/>
              </a:ext>
            </a:extLst>
          </p:cNvPr>
          <p:cNvSpPr>
            <a:spLocks noGrp="1"/>
          </p:cNvSpPr>
          <p:nvPr>
            <p:ph type="title"/>
          </p:nvPr>
        </p:nvSpPr>
        <p:spPr>
          <a:xfrm>
            <a:off x="457200" y="460937"/>
            <a:ext cx="8229600" cy="602544"/>
          </a:xfrm>
        </p:spPr>
        <p:txBody>
          <a:bodyPr>
            <a:noAutofit/>
          </a:bodyPr>
          <a:lstStyle/>
          <a:p>
            <a:r>
              <a:rPr lang="en-US" sz="2000" dirty="0"/>
              <a:t>PolarWatch Website overview:  polarwatch.noaa.gov</a:t>
            </a:r>
          </a:p>
        </p:txBody>
      </p:sp>
      <p:sp>
        <p:nvSpPr>
          <p:cNvPr id="3" name="Text Placeholder 2">
            <a:extLst>
              <a:ext uri="{FF2B5EF4-FFF2-40B4-BE49-F238E27FC236}">
                <a16:creationId xmlns:a16="http://schemas.microsoft.com/office/drawing/2014/main" id="{48D573E8-7501-E448-B08D-BAA2AB686210}"/>
              </a:ext>
            </a:extLst>
          </p:cNvPr>
          <p:cNvSpPr>
            <a:spLocks noGrp="1"/>
          </p:cNvSpPr>
          <p:nvPr>
            <p:ph type="body" idx="1"/>
          </p:nvPr>
        </p:nvSpPr>
        <p:spPr>
          <a:xfrm>
            <a:off x="457200" y="1600200"/>
            <a:ext cx="6069106" cy="4526000"/>
          </a:xfrm>
        </p:spPr>
        <p:txBody>
          <a:bodyPr/>
          <a:lstStyle/>
          <a:p>
            <a:endParaRPr lang="en-US" dirty="0"/>
          </a:p>
        </p:txBody>
      </p:sp>
      <p:sp>
        <p:nvSpPr>
          <p:cNvPr id="5" name="Footer Placeholder 4">
            <a:extLst>
              <a:ext uri="{FF2B5EF4-FFF2-40B4-BE49-F238E27FC236}">
                <a16:creationId xmlns:a16="http://schemas.microsoft.com/office/drawing/2014/main" id="{30D5CF8A-EA61-3B4E-BE2C-B37F987BA2C7}"/>
              </a:ext>
            </a:extLst>
          </p:cNvPr>
          <p:cNvSpPr>
            <a:spLocks noGrp="1"/>
          </p:cNvSpPr>
          <p:nvPr>
            <p:ph type="ftr" idx="11"/>
          </p:nvPr>
        </p:nvSpPr>
        <p:spPr/>
        <p:txBody>
          <a:bodyPr/>
          <a:lstStyle/>
          <a:p>
            <a:r>
              <a:rPr lang="en-US"/>
              <a:t>polarwatch.noaa.gov             jennifer.sevadjian@noaa.gov</a:t>
            </a:r>
            <a:endParaRPr lang="en-US" dirty="0"/>
          </a:p>
        </p:txBody>
      </p:sp>
      <p:sp>
        <p:nvSpPr>
          <p:cNvPr id="6" name="Slide Number Placeholder 5">
            <a:extLst>
              <a:ext uri="{FF2B5EF4-FFF2-40B4-BE49-F238E27FC236}">
                <a16:creationId xmlns:a16="http://schemas.microsoft.com/office/drawing/2014/main" id="{E58B981D-B5D2-E445-A872-75FDB572D7C0}"/>
              </a:ext>
            </a:extLst>
          </p:cNvPr>
          <p:cNvSpPr>
            <a:spLocks noGrp="1"/>
          </p:cNvSpPr>
          <p:nvPr>
            <p:ph type="sldNum" idx="12"/>
          </p:nvPr>
        </p:nvSpPr>
        <p:spPr/>
        <p:txBody>
          <a:bodyPr/>
          <a:lstStyle/>
          <a:p>
            <a:fld id="{00000000-1234-1234-1234-123412341234}" type="slidenum">
              <a:rPr lang="en-US" smtClean="0"/>
              <a:pPr/>
              <a:t>15</a:t>
            </a:fld>
            <a:endParaRPr lang="en-US" dirty="0"/>
          </a:p>
        </p:txBody>
      </p:sp>
      <p:pic>
        <p:nvPicPr>
          <p:cNvPr id="7" name="Picture 6">
            <a:extLst>
              <a:ext uri="{FF2B5EF4-FFF2-40B4-BE49-F238E27FC236}">
                <a16:creationId xmlns:a16="http://schemas.microsoft.com/office/drawing/2014/main" id="{03C5B292-98D1-134D-BED7-BE81D414B3F2}"/>
              </a:ext>
            </a:extLst>
          </p:cNvPr>
          <p:cNvPicPr>
            <a:picLocks noChangeAspect="1"/>
          </p:cNvPicPr>
          <p:nvPr/>
        </p:nvPicPr>
        <p:blipFill>
          <a:blip r:embed="rId3"/>
          <a:stretch>
            <a:fillRect/>
          </a:stretch>
        </p:blipFill>
        <p:spPr>
          <a:xfrm>
            <a:off x="0" y="1063480"/>
            <a:ext cx="9144000" cy="5221684"/>
          </a:xfrm>
          <a:prstGeom prst="rect">
            <a:avLst/>
          </a:prstGeom>
        </p:spPr>
      </p:pic>
    </p:spTree>
    <p:extLst>
      <p:ext uri="{BB962C8B-B14F-4D97-AF65-F5344CB8AC3E}">
        <p14:creationId xmlns:p14="http://schemas.microsoft.com/office/powerpoint/2010/main" val="1526996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CC72-FE3F-4E42-A8E4-B438681B4FBB}"/>
              </a:ext>
            </a:extLst>
          </p:cNvPr>
          <p:cNvSpPr>
            <a:spLocks noGrp="1"/>
          </p:cNvSpPr>
          <p:nvPr>
            <p:ph type="title"/>
          </p:nvPr>
        </p:nvSpPr>
        <p:spPr/>
        <p:txBody>
          <a:bodyPr>
            <a:normAutofit/>
          </a:bodyPr>
          <a:lstStyle/>
          <a:p>
            <a:r>
              <a:rPr lang="en-US" dirty="0"/>
              <a:t>Data Catalog: Find and Filter</a:t>
            </a:r>
          </a:p>
        </p:txBody>
      </p:sp>
      <p:sp>
        <p:nvSpPr>
          <p:cNvPr id="5" name="Footer Placeholder 4">
            <a:extLst>
              <a:ext uri="{FF2B5EF4-FFF2-40B4-BE49-F238E27FC236}">
                <a16:creationId xmlns:a16="http://schemas.microsoft.com/office/drawing/2014/main" id="{30D5CF8A-EA61-3B4E-BE2C-B37F987BA2C7}"/>
              </a:ext>
            </a:extLst>
          </p:cNvPr>
          <p:cNvSpPr>
            <a:spLocks noGrp="1"/>
          </p:cNvSpPr>
          <p:nvPr>
            <p:ph type="ftr" idx="11"/>
          </p:nvPr>
        </p:nvSpPr>
        <p:spPr/>
        <p:txBody>
          <a:bodyPr/>
          <a:lstStyle/>
          <a:p>
            <a:r>
              <a:rPr lang="en-US"/>
              <a:t>polarwatch.noaa.gov             jennifer.sevadjian@noaa.gov</a:t>
            </a:r>
            <a:endParaRPr lang="en-US" dirty="0"/>
          </a:p>
        </p:txBody>
      </p:sp>
      <p:sp>
        <p:nvSpPr>
          <p:cNvPr id="6" name="Slide Number Placeholder 5">
            <a:extLst>
              <a:ext uri="{FF2B5EF4-FFF2-40B4-BE49-F238E27FC236}">
                <a16:creationId xmlns:a16="http://schemas.microsoft.com/office/drawing/2014/main" id="{E58B981D-B5D2-E445-A872-75FDB572D7C0}"/>
              </a:ext>
            </a:extLst>
          </p:cNvPr>
          <p:cNvSpPr>
            <a:spLocks noGrp="1"/>
          </p:cNvSpPr>
          <p:nvPr>
            <p:ph type="sldNum" idx="12"/>
          </p:nvPr>
        </p:nvSpPr>
        <p:spPr/>
        <p:txBody>
          <a:bodyPr/>
          <a:lstStyle/>
          <a:p>
            <a:fld id="{00000000-1234-1234-1234-123412341234}" type="slidenum">
              <a:rPr lang="en-US" smtClean="0"/>
              <a:pPr/>
              <a:t>16</a:t>
            </a:fld>
            <a:endParaRPr lang="en-US" dirty="0"/>
          </a:p>
        </p:txBody>
      </p:sp>
      <p:pic>
        <p:nvPicPr>
          <p:cNvPr id="11" name="Picture 10">
            <a:extLst>
              <a:ext uri="{FF2B5EF4-FFF2-40B4-BE49-F238E27FC236}">
                <a16:creationId xmlns:a16="http://schemas.microsoft.com/office/drawing/2014/main" id="{5E309907-16B9-B34C-8A83-E211871D9303}"/>
              </a:ext>
            </a:extLst>
          </p:cNvPr>
          <p:cNvPicPr>
            <a:picLocks noChangeAspect="1"/>
          </p:cNvPicPr>
          <p:nvPr/>
        </p:nvPicPr>
        <p:blipFill>
          <a:blip r:embed="rId3"/>
          <a:stretch>
            <a:fillRect/>
          </a:stretch>
        </p:blipFill>
        <p:spPr>
          <a:xfrm>
            <a:off x="1487366" y="1600200"/>
            <a:ext cx="5760101" cy="4310385"/>
          </a:xfrm>
          <a:prstGeom prst="rect">
            <a:avLst/>
          </a:prstGeom>
        </p:spPr>
      </p:pic>
    </p:spTree>
    <p:extLst>
      <p:ext uri="{BB962C8B-B14F-4D97-AF65-F5344CB8AC3E}">
        <p14:creationId xmlns:p14="http://schemas.microsoft.com/office/powerpoint/2010/main" val="1695314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CC72-FE3F-4E42-A8E4-B438681B4FBB}"/>
              </a:ext>
            </a:extLst>
          </p:cNvPr>
          <p:cNvSpPr>
            <a:spLocks noGrp="1"/>
          </p:cNvSpPr>
          <p:nvPr>
            <p:ph type="title"/>
          </p:nvPr>
        </p:nvSpPr>
        <p:spPr/>
        <p:txBody>
          <a:bodyPr>
            <a:normAutofit/>
          </a:bodyPr>
          <a:lstStyle/>
          <a:p>
            <a:r>
              <a:rPr lang="en-US" dirty="0"/>
              <a:t>Data Catalog: Preview/Visualization</a:t>
            </a:r>
          </a:p>
        </p:txBody>
      </p:sp>
      <p:sp>
        <p:nvSpPr>
          <p:cNvPr id="3" name="Text Placeholder 2">
            <a:extLst>
              <a:ext uri="{FF2B5EF4-FFF2-40B4-BE49-F238E27FC236}">
                <a16:creationId xmlns:a16="http://schemas.microsoft.com/office/drawing/2014/main" id="{48D573E8-7501-E448-B08D-BAA2AB686210}"/>
              </a:ext>
            </a:extLst>
          </p:cNvPr>
          <p:cNvSpPr>
            <a:spLocks noGrp="1"/>
          </p:cNvSpPr>
          <p:nvPr>
            <p:ph type="body" idx="1"/>
          </p:nvPr>
        </p:nvSpPr>
        <p:spPr>
          <a:xfrm>
            <a:off x="457200" y="1600200"/>
            <a:ext cx="6069106" cy="4526000"/>
          </a:xfrm>
        </p:spPr>
        <p:txBody>
          <a:bodyPr/>
          <a:lstStyle/>
          <a:p>
            <a:r>
              <a:rPr lang="en-US" dirty="0"/>
              <a:t>PolarWatch data catalog</a:t>
            </a:r>
          </a:p>
        </p:txBody>
      </p:sp>
      <p:sp>
        <p:nvSpPr>
          <p:cNvPr id="5" name="Footer Placeholder 4">
            <a:extLst>
              <a:ext uri="{FF2B5EF4-FFF2-40B4-BE49-F238E27FC236}">
                <a16:creationId xmlns:a16="http://schemas.microsoft.com/office/drawing/2014/main" id="{30D5CF8A-EA61-3B4E-BE2C-B37F987BA2C7}"/>
              </a:ext>
            </a:extLst>
          </p:cNvPr>
          <p:cNvSpPr>
            <a:spLocks noGrp="1"/>
          </p:cNvSpPr>
          <p:nvPr>
            <p:ph type="ftr" idx="11"/>
          </p:nvPr>
        </p:nvSpPr>
        <p:spPr/>
        <p:txBody>
          <a:bodyPr/>
          <a:lstStyle/>
          <a:p>
            <a:r>
              <a:rPr lang="en-US"/>
              <a:t>polarwatch.noaa.gov             jennifer.sevadjian@noaa.gov</a:t>
            </a:r>
            <a:endParaRPr lang="en-US" dirty="0"/>
          </a:p>
        </p:txBody>
      </p:sp>
      <p:sp>
        <p:nvSpPr>
          <p:cNvPr id="6" name="Slide Number Placeholder 5">
            <a:extLst>
              <a:ext uri="{FF2B5EF4-FFF2-40B4-BE49-F238E27FC236}">
                <a16:creationId xmlns:a16="http://schemas.microsoft.com/office/drawing/2014/main" id="{E58B981D-B5D2-E445-A872-75FDB572D7C0}"/>
              </a:ext>
            </a:extLst>
          </p:cNvPr>
          <p:cNvSpPr>
            <a:spLocks noGrp="1"/>
          </p:cNvSpPr>
          <p:nvPr>
            <p:ph type="sldNum" idx="12"/>
          </p:nvPr>
        </p:nvSpPr>
        <p:spPr/>
        <p:txBody>
          <a:bodyPr/>
          <a:lstStyle/>
          <a:p>
            <a:fld id="{00000000-1234-1234-1234-123412341234}" type="slidenum">
              <a:rPr lang="en-US" smtClean="0"/>
              <a:pPr/>
              <a:t>17</a:t>
            </a:fld>
            <a:endParaRPr lang="en-US" dirty="0"/>
          </a:p>
        </p:txBody>
      </p:sp>
      <p:pic>
        <p:nvPicPr>
          <p:cNvPr id="7" name="Picture 6">
            <a:extLst>
              <a:ext uri="{FF2B5EF4-FFF2-40B4-BE49-F238E27FC236}">
                <a16:creationId xmlns:a16="http://schemas.microsoft.com/office/drawing/2014/main" id="{F35C5184-D685-7743-B0D8-B99EAD6DE9E8}"/>
              </a:ext>
            </a:extLst>
          </p:cNvPr>
          <p:cNvPicPr>
            <a:picLocks noChangeAspect="1"/>
          </p:cNvPicPr>
          <p:nvPr/>
        </p:nvPicPr>
        <p:blipFill>
          <a:blip r:embed="rId3"/>
          <a:stretch>
            <a:fillRect/>
          </a:stretch>
        </p:blipFill>
        <p:spPr>
          <a:xfrm>
            <a:off x="0" y="1467323"/>
            <a:ext cx="9144000" cy="4889785"/>
          </a:xfrm>
          <a:prstGeom prst="rect">
            <a:avLst/>
          </a:prstGeom>
        </p:spPr>
      </p:pic>
    </p:spTree>
    <p:extLst>
      <p:ext uri="{BB962C8B-B14F-4D97-AF65-F5344CB8AC3E}">
        <p14:creationId xmlns:p14="http://schemas.microsoft.com/office/powerpoint/2010/main" val="2101199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CC72-FE3F-4E42-A8E4-B438681B4FBB}"/>
              </a:ext>
            </a:extLst>
          </p:cNvPr>
          <p:cNvSpPr>
            <a:spLocks noGrp="1"/>
          </p:cNvSpPr>
          <p:nvPr>
            <p:ph type="title"/>
          </p:nvPr>
        </p:nvSpPr>
        <p:spPr/>
        <p:txBody>
          <a:bodyPr>
            <a:normAutofit/>
          </a:bodyPr>
          <a:lstStyle/>
          <a:p>
            <a:r>
              <a:rPr lang="en-US" dirty="0"/>
              <a:t>PolarWatch data catalog: Download</a:t>
            </a:r>
          </a:p>
        </p:txBody>
      </p:sp>
      <p:sp>
        <p:nvSpPr>
          <p:cNvPr id="3" name="Text Placeholder 2">
            <a:extLst>
              <a:ext uri="{FF2B5EF4-FFF2-40B4-BE49-F238E27FC236}">
                <a16:creationId xmlns:a16="http://schemas.microsoft.com/office/drawing/2014/main" id="{48D573E8-7501-E448-B08D-BAA2AB686210}"/>
              </a:ext>
            </a:extLst>
          </p:cNvPr>
          <p:cNvSpPr>
            <a:spLocks noGrp="1"/>
          </p:cNvSpPr>
          <p:nvPr>
            <p:ph type="body" idx="1"/>
          </p:nvPr>
        </p:nvSpPr>
        <p:spPr>
          <a:xfrm>
            <a:off x="457200" y="1600200"/>
            <a:ext cx="6069106" cy="4526000"/>
          </a:xfrm>
        </p:spPr>
        <p:txBody>
          <a:bodyPr/>
          <a:lstStyle/>
          <a:p>
            <a:endParaRPr lang="en-US" dirty="0"/>
          </a:p>
        </p:txBody>
      </p:sp>
      <p:sp>
        <p:nvSpPr>
          <p:cNvPr id="5" name="Footer Placeholder 4">
            <a:extLst>
              <a:ext uri="{FF2B5EF4-FFF2-40B4-BE49-F238E27FC236}">
                <a16:creationId xmlns:a16="http://schemas.microsoft.com/office/drawing/2014/main" id="{30D5CF8A-EA61-3B4E-BE2C-B37F987BA2C7}"/>
              </a:ext>
            </a:extLst>
          </p:cNvPr>
          <p:cNvSpPr>
            <a:spLocks noGrp="1"/>
          </p:cNvSpPr>
          <p:nvPr>
            <p:ph type="ftr" idx="11"/>
          </p:nvPr>
        </p:nvSpPr>
        <p:spPr/>
        <p:txBody>
          <a:bodyPr/>
          <a:lstStyle/>
          <a:p>
            <a:r>
              <a:rPr lang="en-US"/>
              <a:t>polarwatch.noaa.gov             jennifer.sevadjian@noaa.gov</a:t>
            </a:r>
            <a:endParaRPr lang="en-US" dirty="0"/>
          </a:p>
        </p:txBody>
      </p:sp>
      <p:sp>
        <p:nvSpPr>
          <p:cNvPr id="6" name="Slide Number Placeholder 5">
            <a:extLst>
              <a:ext uri="{FF2B5EF4-FFF2-40B4-BE49-F238E27FC236}">
                <a16:creationId xmlns:a16="http://schemas.microsoft.com/office/drawing/2014/main" id="{E58B981D-B5D2-E445-A872-75FDB572D7C0}"/>
              </a:ext>
            </a:extLst>
          </p:cNvPr>
          <p:cNvSpPr>
            <a:spLocks noGrp="1"/>
          </p:cNvSpPr>
          <p:nvPr>
            <p:ph type="sldNum" idx="12"/>
          </p:nvPr>
        </p:nvSpPr>
        <p:spPr/>
        <p:txBody>
          <a:bodyPr/>
          <a:lstStyle/>
          <a:p>
            <a:fld id="{00000000-1234-1234-1234-123412341234}" type="slidenum">
              <a:rPr lang="en-US" smtClean="0"/>
              <a:pPr/>
              <a:t>18</a:t>
            </a:fld>
            <a:endParaRPr lang="en-US" dirty="0"/>
          </a:p>
        </p:txBody>
      </p:sp>
      <p:pic>
        <p:nvPicPr>
          <p:cNvPr id="7" name="Picture 6">
            <a:extLst>
              <a:ext uri="{FF2B5EF4-FFF2-40B4-BE49-F238E27FC236}">
                <a16:creationId xmlns:a16="http://schemas.microsoft.com/office/drawing/2014/main" id="{811903D9-E818-F744-9227-7D6AC5CBC5CD}"/>
              </a:ext>
            </a:extLst>
          </p:cNvPr>
          <p:cNvPicPr>
            <a:picLocks noChangeAspect="1"/>
          </p:cNvPicPr>
          <p:nvPr/>
        </p:nvPicPr>
        <p:blipFill>
          <a:blip r:embed="rId3"/>
          <a:stretch>
            <a:fillRect/>
          </a:stretch>
        </p:blipFill>
        <p:spPr>
          <a:xfrm>
            <a:off x="558800" y="1569541"/>
            <a:ext cx="7382933" cy="4528084"/>
          </a:xfrm>
          <a:prstGeom prst="rect">
            <a:avLst/>
          </a:prstGeom>
        </p:spPr>
      </p:pic>
    </p:spTree>
    <p:extLst>
      <p:ext uri="{BB962C8B-B14F-4D97-AF65-F5344CB8AC3E}">
        <p14:creationId xmlns:p14="http://schemas.microsoft.com/office/powerpoint/2010/main" val="3480093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9"/>
          <p:cNvSpPr txBox="1">
            <a:spLocks noGrp="1"/>
          </p:cNvSpPr>
          <p:nvPr>
            <p:ph type="title"/>
          </p:nvPr>
        </p:nvSpPr>
        <p:spPr>
          <a:xfrm>
            <a:off x="144676" y="710134"/>
            <a:ext cx="8229600" cy="587346"/>
          </a:xfrm>
          <a:prstGeom prst="rect">
            <a:avLst/>
          </a:prstGeom>
          <a:noFill/>
          <a:ln>
            <a:noFill/>
          </a:ln>
        </p:spPr>
        <p:txBody>
          <a:bodyPr spcFirstLastPara="1" vert="horz" wrap="square" lIns="91425" tIns="91425" rIns="91425" bIns="91425" rtlCol="0" anchor="ctr" anchorCtr="0">
            <a:noAutofit/>
          </a:bodyPr>
          <a:lstStyle/>
          <a:p>
            <a:pPr>
              <a:buSzPts val="3600"/>
            </a:pPr>
            <a:r>
              <a:rPr lang="en-US" sz="2000" b="1"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Avenir"/>
              </a:rPr>
              <a:t>PolarWatch Data Services</a:t>
            </a:r>
            <a:endParaRPr sz="2000" b="1"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Avenir"/>
            </a:endParaRPr>
          </a:p>
        </p:txBody>
      </p:sp>
      <p:sp>
        <p:nvSpPr>
          <p:cNvPr id="2" name="Footer Placeholder 1">
            <a:extLst>
              <a:ext uri="{FF2B5EF4-FFF2-40B4-BE49-F238E27FC236}">
                <a16:creationId xmlns:a16="http://schemas.microsoft.com/office/drawing/2014/main" id="{00276892-22A7-4746-B5AA-415B1355F5EA}"/>
              </a:ext>
            </a:extLst>
          </p:cNvPr>
          <p:cNvSpPr>
            <a:spLocks noGrp="1"/>
          </p:cNvSpPr>
          <p:nvPr>
            <p:ph type="ftr" idx="11"/>
          </p:nvPr>
        </p:nvSpPr>
        <p:spPr/>
        <p:txBody>
          <a:bodyPr/>
          <a:lstStyle/>
          <a:p>
            <a:r>
              <a:rPr lang="en-US" dirty="0" err="1"/>
              <a:t>polarwatch.noaa.gov</a:t>
            </a:r>
            <a:r>
              <a:rPr lang="en-US" dirty="0"/>
              <a:t>             </a:t>
            </a:r>
            <a:r>
              <a:rPr lang="en-US" dirty="0" err="1"/>
              <a:t>jennifer.sevadjian@noaa.gov</a:t>
            </a:r>
            <a:endParaRPr lang="en-US" dirty="0"/>
          </a:p>
        </p:txBody>
      </p:sp>
      <p:sp>
        <p:nvSpPr>
          <p:cNvPr id="3" name="Slide Number Placeholder 2">
            <a:extLst>
              <a:ext uri="{FF2B5EF4-FFF2-40B4-BE49-F238E27FC236}">
                <a16:creationId xmlns:a16="http://schemas.microsoft.com/office/drawing/2014/main" id="{3648A30F-1811-0148-A024-60B371D094CE}"/>
              </a:ext>
            </a:extLst>
          </p:cNvPr>
          <p:cNvSpPr>
            <a:spLocks noGrp="1"/>
          </p:cNvSpPr>
          <p:nvPr>
            <p:ph type="sldNum" idx="12"/>
          </p:nvPr>
        </p:nvSpPr>
        <p:spPr/>
        <p:txBody>
          <a:bodyPr/>
          <a:lstStyle/>
          <a:p>
            <a:fld id="{00000000-1234-1234-1234-123412341234}" type="slidenum">
              <a:rPr lang="en-US" smtClean="0"/>
              <a:pPr/>
              <a:t>19</a:t>
            </a:fld>
            <a:endParaRPr lang="en-US"/>
          </a:p>
        </p:txBody>
      </p:sp>
      <p:sp>
        <p:nvSpPr>
          <p:cNvPr id="7" name="Google Shape;127;p18">
            <a:extLst>
              <a:ext uri="{FF2B5EF4-FFF2-40B4-BE49-F238E27FC236}">
                <a16:creationId xmlns:a16="http://schemas.microsoft.com/office/drawing/2014/main" id="{EC37F928-5954-894D-B279-94CD87317711}"/>
              </a:ext>
            </a:extLst>
          </p:cNvPr>
          <p:cNvSpPr txBox="1">
            <a:spLocks/>
          </p:cNvSpPr>
          <p:nvPr/>
        </p:nvSpPr>
        <p:spPr>
          <a:xfrm>
            <a:off x="144676" y="44970"/>
            <a:ext cx="8229600" cy="300032"/>
          </a:xfrm>
          <a:prstGeom prst="rect">
            <a:avLst/>
          </a:prstGeom>
          <a:noFill/>
          <a:ln>
            <a:noFill/>
          </a:ln>
        </p:spPr>
        <p:txBody>
          <a:bodyPr spcFirstLastPara="1" vert="horz" wrap="square" lIns="91425" tIns="91425" rIns="91425" bIns="91425"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A4595"/>
              </a:buClr>
              <a:buSzPts val="4400"/>
              <a:buFont typeface="Montserrat Medium"/>
              <a:buNone/>
              <a:defRPr sz="3200" b="0" i="0" u="none" strike="noStrike" cap="none">
                <a:solidFill>
                  <a:srgbClr val="1E57A9"/>
                </a:solidFill>
                <a:latin typeface="+mj-lt"/>
                <a:ea typeface="Helvetica Neue Medium" panose="02000503000000020004" pitchFamily="2" charset="0"/>
                <a:cs typeface="Helvetica Neue Medium" panose="02000503000000020004" pitchFamily="2" charset="0"/>
                <a:sym typeface="Montserrat Medium"/>
              </a:defRPr>
            </a:lvl1pPr>
            <a:lvl2pPr marR="0" lvl="1"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9pPr>
          </a:lstStyle>
          <a:p>
            <a:pPr>
              <a:buSzPts val="3600"/>
            </a:pPr>
            <a:r>
              <a:rPr lang="en-US" sz="1400" cap="all"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sym typeface="Avenir"/>
              </a:rPr>
              <a:t>data discovery, distribution, delivery</a:t>
            </a:r>
            <a:endParaRPr lang="en-US" sz="1800" cap="all"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graphicFrame>
        <p:nvGraphicFramePr>
          <p:cNvPr id="4" name="Diagram 3">
            <a:extLst>
              <a:ext uri="{FF2B5EF4-FFF2-40B4-BE49-F238E27FC236}">
                <a16:creationId xmlns:a16="http://schemas.microsoft.com/office/drawing/2014/main" id="{1BEB7714-EC9A-E946-B20C-78B20FB3C1FF}"/>
              </a:ext>
            </a:extLst>
          </p:cNvPr>
          <p:cNvGraphicFramePr/>
          <p:nvPr>
            <p:extLst>
              <p:ext uri="{D42A27DB-BD31-4B8C-83A1-F6EECF244321}">
                <p14:modId xmlns:p14="http://schemas.microsoft.com/office/powerpoint/2010/main" val="3180379733"/>
              </p:ext>
            </p:extLst>
          </p:nvPr>
        </p:nvGraphicFramePr>
        <p:xfrm>
          <a:off x="317034" y="1773666"/>
          <a:ext cx="4923099" cy="3781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Google Shape;149;p20">
            <a:extLst>
              <a:ext uri="{FF2B5EF4-FFF2-40B4-BE49-F238E27FC236}">
                <a16:creationId xmlns:a16="http://schemas.microsoft.com/office/drawing/2014/main" id="{81B34CCB-0594-9448-AC30-24EFBCE9353E}"/>
              </a:ext>
            </a:extLst>
          </p:cNvPr>
          <p:cNvSpPr txBox="1">
            <a:spLocks/>
          </p:cNvSpPr>
          <p:nvPr/>
        </p:nvSpPr>
        <p:spPr>
          <a:xfrm>
            <a:off x="5412484" y="1682456"/>
            <a:ext cx="3731516" cy="3829618"/>
          </a:xfrm>
          <a:prstGeom prst="rect">
            <a:avLst/>
          </a:prstGeom>
          <a:solidFill>
            <a:schemeClr val="bg1"/>
          </a:solidFill>
          <a:ln w="9525" cap="flat" cmpd="sng">
            <a:noFill/>
            <a:prstDash val="solid"/>
            <a:round/>
            <a:headEnd type="none" w="sm" len="sm"/>
            <a:tailEnd type="none" w="sm" len="sm"/>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457200" marR="0" lvl="0" indent="-406400" algn="l" rtl="0">
              <a:lnSpc>
                <a:spcPct val="115000"/>
              </a:lnSpc>
              <a:spcBef>
                <a:spcPts val="560"/>
              </a:spcBef>
              <a:spcAft>
                <a:spcPts val="0"/>
              </a:spcAft>
              <a:buClr>
                <a:srgbClr val="333333"/>
              </a:buClr>
              <a:buSzPts val="2800"/>
              <a:buFont typeface="Montserrat"/>
              <a:buChar char="•"/>
              <a:defRPr sz="2800" b="0" i="0" u="none" strike="noStrike" cap="none" baseline="0">
                <a:solidFill>
                  <a:srgbClr val="333333"/>
                </a:solidFill>
                <a:latin typeface="+mn-lt"/>
                <a:ea typeface="Helvetica Neue Regular" panose="02000503000000020004" pitchFamily="2" charset="0"/>
                <a:cs typeface="Helvetica Neue Regular" panose="02000503000000020004" pitchFamily="2" charset="0"/>
                <a:sym typeface="Montserrat"/>
              </a:defRPr>
            </a:lvl1pPr>
            <a:lvl2pPr marL="914400" marR="0" lvl="1" indent="-381000" algn="l" rtl="0">
              <a:lnSpc>
                <a:spcPct val="115000"/>
              </a:lnSpc>
              <a:spcBef>
                <a:spcPts val="1600"/>
              </a:spcBef>
              <a:spcAft>
                <a:spcPts val="0"/>
              </a:spcAft>
              <a:buClr>
                <a:srgbClr val="333333"/>
              </a:buClr>
              <a:buSzPts val="2400"/>
              <a:buFont typeface="Montserrat"/>
              <a:buChar char="–"/>
              <a:defRPr sz="2400" b="0" i="0" u="none" strike="noStrike" cap="none">
                <a:solidFill>
                  <a:srgbClr val="333333"/>
                </a:solidFill>
                <a:latin typeface="Montserrat"/>
                <a:ea typeface="Montserrat"/>
                <a:cs typeface="Montserrat"/>
                <a:sym typeface="Montserrat"/>
              </a:defRPr>
            </a:lvl2pPr>
            <a:lvl3pPr marL="1371600" marR="0" lvl="2" indent="-355600" algn="l" rtl="0">
              <a:lnSpc>
                <a:spcPct val="115000"/>
              </a:lnSpc>
              <a:spcBef>
                <a:spcPts val="1600"/>
              </a:spcBef>
              <a:spcAft>
                <a:spcPts val="0"/>
              </a:spcAft>
              <a:buClr>
                <a:srgbClr val="333333"/>
              </a:buClr>
              <a:buSzPts val="2000"/>
              <a:buFont typeface="Montserrat"/>
              <a:buChar char="•"/>
              <a:defRPr sz="2000" b="0" i="0" u="none" strike="noStrike" cap="none">
                <a:solidFill>
                  <a:srgbClr val="333333"/>
                </a:solidFill>
                <a:latin typeface="Montserrat"/>
                <a:ea typeface="Montserrat"/>
                <a:cs typeface="Montserrat"/>
                <a:sym typeface="Montserrat"/>
              </a:defRPr>
            </a:lvl3pPr>
            <a:lvl4pPr marL="1828800" marR="0" lvl="3" indent="-342900" algn="l" rtl="0">
              <a:lnSpc>
                <a:spcPct val="115000"/>
              </a:lnSpc>
              <a:spcBef>
                <a:spcPts val="1600"/>
              </a:spcBef>
              <a:spcAft>
                <a:spcPts val="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4pPr>
            <a:lvl5pPr marL="2286000" marR="0" lvl="4" indent="-342900" algn="l" rtl="0">
              <a:lnSpc>
                <a:spcPct val="115000"/>
              </a:lnSpc>
              <a:spcBef>
                <a:spcPts val="1600"/>
              </a:spcBef>
              <a:spcAft>
                <a:spcPts val="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5pPr>
            <a:lvl6pPr marL="2743200" marR="0" lvl="5" indent="-342900" algn="l" rtl="0">
              <a:lnSpc>
                <a:spcPct val="115000"/>
              </a:lnSpc>
              <a:spcBef>
                <a:spcPts val="1600"/>
              </a:spcBef>
              <a:spcAft>
                <a:spcPts val="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6pPr>
            <a:lvl7pPr marL="3200400" marR="0" lvl="6" indent="-342900" algn="l" rtl="0">
              <a:lnSpc>
                <a:spcPct val="115000"/>
              </a:lnSpc>
              <a:spcBef>
                <a:spcPts val="1600"/>
              </a:spcBef>
              <a:spcAft>
                <a:spcPts val="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7pPr>
            <a:lvl8pPr marL="3657600" marR="0" lvl="7" indent="-342900" algn="l" rtl="0">
              <a:lnSpc>
                <a:spcPct val="115000"/>
              </a:lnSpc>
              <a:spcBef>
                <a:spcPts val="1600"/>
              </a:spcBef>
              <a:spcAft>
                <a:spcPts val="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8pPr>
            <a:lvl9pPr marL="4114800" marR="0" lvl="8" indent="-342900" algn="l" rtl="0">
              <a:lnSpc>
                <a:spcPct val="115000"/>
              </a:lnSpc>
              <a:spcBef>
                <a:spcPts val="1600"/>
              </a:spcBef>
              <a:spcAft>
                <a:spcPts val="1600"/>
              </a:spcAft>
              <a:buClr>
                <a:srgbClr val="333333"/>
              </a:buClr>
              <a:buSzPts val="1800"/>
              <a:buFont typeface="Montserrat"/>
              <a:buChar char="•"/>
              <a:defRPr sz="1800" b="0" i="0" u="none" strike="noStrike" cap="none">
                <a:solidFill>
                  <a:srgbClr val="333333"/>
                </a:solidFill>
                <a:latin typeface="Montserrat"/>
                <a:ea typeface="Montserrat"/>
                <a:cs typeface="Montserrat"/>
                <a:sym typeface="Montserrat"/>
              </a:defRPr>
            </a:lvl9pPr>
          </a:lstStyle>
          <a:p>
            <a:pPr marL="0" indent="0">
              <a:lnSpc>
                <a:spcPct val="100000"/>
              </a:lnSpc>
              <a:spcBef>
                <a:spcPts val="0"/>
              </a:spcBef>
              <a:buClr>
                <a:schemeClr val="bg2">
                  <a:lumMod val="95000"/>
                  <a:lumOff val="5000"/>
                </a:schemeClr>
              </a:buClr>
              <a:buSzPts val="1400"/>
              <a:buNone/>
            </a:pPr>
            <a:r>
              <a:rPr lang="en-US" sz="1800" dirty="0">
                <a:solidFill>
                  <a:srgbClr val="0A549D"/>
                </a:solidFill>
                <a:latin typeface="Helvetica Neue Medium" panose="02000503000000020004" pitchFamily="2" charset="0"/>
                <a:ea typeface="Helvetica Neue Medium" panose="02000503000000020004" pitchFamily="2" charset="0"/>
                <a:cs typeface="Helvetica Neue Medium" panose="02000503000000020004" pitchFamily="2" charset="0"/>
              </a:rPr>
              <a:t>PolarWatch Catalog</a:t>
            </a:r>
          </a:p>
          <a:p>
            <a:pPr marL="0" indent="0">
              <a:lnSpc>
                <a:spcPct val="100000"/>
              </a:lnSpc>
              <a:spcBef>
                <a:spcPts val="0"/>
              </a:spcBef>
              <a:buClr>
                <a:schemeClr val="bg2">
                  <a:lumMod val="95000"/>
                  <a:lumOff val="5000"/>
                </a:schemeClr>
              </a:buClr>
              <a:buSzPts val="1400"/>
              <a:buNone/>
            </a:pPr>
            <a:r>
              <a:rPr lang="en-US" sz="1200" dirty="0">
                <a:solidFill>
                  <a:srgbClr val="0A549D"/>
                </a:solidFill>
                <a:latin typeface="Helvetica Neue Medium" panose="02000503000000020004" pitchFamily="2" charset="0"/>
                <a:ea typeface="Helvetica Neue Medium" panose="02000503000000020004" pitchFamily="2" charset="0"/>
                <a:cs typeface="Helvetica Neue Medium" panose="02000503000000020004" pitchFamily="2" charset="0"/>
              </a:rPr>
              <a:t>polarwatch.noaa.gov/catalog</a:t>
            </a:r>
          </a:p>
          <a:p>
            <a:pPr marL="91438" lvl="1" indent="-285743">
              <a:spcBef>
                <a:spcPts val="600"/>
              </a:spcBef>
              <a:spcAft>
                <a:spcPts val="600"/>
              </a:spcAft>
              <a:buClr>
                <a:schemeClr val="bg2">
                  <a:lumMod val="95000"/>
                  <a:lumOff val="5000"/>
                </a:schemeClr>
              </a:buClr>
              <a:buSzPts val="1400"/>
            </a:pPr>
            <a:r>
              <a:rPr lang="en-US" sz="1200" dirty="0">
                <a:solidFill>
                  <a:schemeClr val="bg2">
                    <a:lumMod val="95000"/>
                    <a:lumOff val="5000"/>
                  </a:schemeClr>
                </a:solidFill>
                <a:latin typeface="+mn-lt"/>
                <a:ea typeface="Helvetica Neue Medium" panose="02000503000000020004" pitchFamily="2" charset="0"/>
                <a:cs typeface="Helvetica Neue Medium" panose="02000503000000020004" pitchFamily="2" charset="0"/>
              </a:rPr>
              <a:t>Enhances ERDDAP capabilities </a:t>
            </a:r>
          </a:p>
          <a:p>
            <a:pPr marL="91438" lvl="1" indent="-285743">
              <a:spcBef>
                <a:spcPts val="0"/>
              </a:spcBef>
              <a:spcAft>
                <a:spcPts val="600"/>
              </a:spcAft>
              <a:buClr>
                <a:schemeClr val="bg2">
                  <a:lumMod val="95000"/>
                  <a:lumOff val="5000"/>
                </a:schemeClr>
              </a:buClr>
              <a:buSzPts val="1400"/>
            </a:pPr>
            <a:r>
              <a:rPr lang="en-US" sz="1200" dirty="0">
                <a:solidFill>
                  <a:schemeClr val="bg2">
                    <a:lumMod val="95000"/>
                    <a:lumOff val="5000"/>
                  </a:schemeClr>
                </a:solidFill>
                <a:latin typeface="+mn-lt"/>
                <a:ea typeface="Helvetica Neue" panose="02000503000000020004" pitchFamily="2" charset="0"/>
                <a:cs typeface="Helvetica Neue" panose="02000503000000020004" pitchFamily="2" charset="0"/>
                <a:sym typeface="Avenir"/>
              </a:rPr>
              <a:t>More user-friendly data discovery interface</a:t>
            </a:r>
          </a:p>
          <a:p>
            <a:pPr marL="91438" lvl="1" indent="-285743">
              <a:spcBef>
                <a:spcPts val="0"/>
              </a:spcBef>
              <a:spcAft>
                <a:spcPts val="600"/>
              </a:spcAft>
              <a:buClr>
                <a:schemeClr val="bg2">
                  <a:lumMod val="95000"/>
                  <a:lumOff val="5000"/>
                </a:schemeClr>
              </a:buClr>
              <a:buSzPts val="1400"/>
            </a:pPr>
            <a:r>
              <a:rPr lang="en-US" sz="1200" dirty="0">
                <a:solidFill>
                  <a:schemeClr val="bg2">
                    <a:lumMod val="95000"/>
                    <a:lumOff val="5000"/>
                  </a:schemeClr>
                </a:solidFill>
                <a:latin typeface="+mn-lt"/>
                <a:ea typeface="Helvetica Neue" panose="02000503000000020004" pitchFamily="2" charset="0"/>
                <a:cs typeface="Helvetica Neue" panose="02000503000000020004" pitchFamily="2" charset="0"/>
                <a:sym typeface="Avenir"/>
              </a:rPr>
              <a:t>Subset and download  projected datasets</a:t>
            </a:r>
            <a:endParaRPr lang="en-US" sz="1200" dirty="0">
              <a:solidFill>
                <a:schemeClr val="bg2">
                  <a:lumMod val="95000"/>
                  <a:lumOff val="5000"/>
                </a:schemeClr>
              </a:solidFill>
              <a:latin typeface="+mn-lt"/>
              <a:ea typeface="Helvetica Neue" panose="02000503000000020004" pitchFamily="2" charset="0"/>
              <a:cs typeface="Helvetica Neue" panose="02000503000000020004" pitchFamily="2" charset="0"/>
            </a:endParaRPr>
          </a:p>
          <a:p>
            <a:pPr marL="91438" lvl="1" indent="-285743">
              <a:spcBef>
                <a:spcPts val="0"/>
              </a:spcBef>
              <a:spcAft>
                <a:spcPts val="600"/>
              </a:spcAft>
              <a:buClr>
                <a:schemeClr val="bg2">
                  <a:lumMod val="95000"/>
                  <a:lumOff val="5000"/>
                </a:schemeClr>
              </a:buClr>
              <a:buSzPts val="1400"/>
            </a:pPr>
            <a:r>
              <a:rPr lang="en-US" sz="1200" dirty="0">
                <a:solidFill>
                  <a:schemeClr val="bg2">
                    <a:lumMod val="95000"/>
                    <a:lumOff val="5000"/>
                  </a:schemeClr>
                </a:solidFill>
                <a:latin typeface="+mn-lt"/>
                <a:ea typeface="Helvetica Neue" panose="02000503000000020004" pitchFamily="2" charset="0"/>
                <a:cs typeface="Helvetica Neue" panose="02000503000000020004" pitchFamily="2" charset="0"/>
                <a:sym typeface="Avenir"/>
              </a:rPr>
              <a:t>Preview data on polar projected maps</a:t>
            </a:r>
          </a:p>
          <a:p>
            <a:pPr marL="0" indent="0">
              <a:spcBef>
                <a:spcPts val="0"/>
              </a:spcBef>
              <a:spcAft>
                <a:spcPts val="600"/>
              </a:spcAft>
              <a:buSzPts val="2000"/>
              <a:buNone/>
            </a:pPr>
            <a:endParaRPr lang="en-US" sz="1000" dirty="0">
              <a:solidFill>
                <a:srgbClr val="0A549D"/>
              </a:solidFill>
              <a:latin typeface="Helvetica Neue Medium" panose="02000503000000020004" pitchFamily="2" charset="0"/>
              <a:ea typeface="Helvetica Neue Medium" panose="02000503000000020004" pitchFamily="2" charset="0"/>
              <a:cs typeface="Helvetica Neue Medium" panose="02000503000000020004" pitchFamily="2" charset="0"/>
              <a:sym typeface="Avenir"/>
            </a:endParaRPr>
          </a:p>
          <a:p>
            <a:pPr marL="0" indent="0">
              <a:lnSpc>
                <a:spcPct val="100000"/>
              </a:lnSpc>
              <a:spcBef>
                <a:spcPts val="0"/>
              </a:spcBef>
              <a:buSzPts val="2000"/>
              <a:buNone/>
            </a:pPr>
            <a:r>
              <a:rPr lang="en-US" sz="2000" dirty="0">
                <a:solidFill>
                  <a:srgbClr val="0A549D"/>
                </a:solidFill>
                <a:latin typeface="Helvetica Neue Medium" panose="02000503000000020004" pitchFamily="2" charset="0"/>
                <a:ea typeface="Helvetica Neue Medium" panose="02000503000000020004" pitchFamily="2" charset="0"/>
                <a:cs typeface="Helvetica Neue Medium" panose="02000503000000020004" pitchFamily="2" charset="0"/>
                <a:sym typeface="Avenir"/>
              </a:rPr>
              <a:t>ERDDAP</a:t>
            </a:r>
          </a:p>
          <a:p>
            <a:pPr marL="0" indent="0">
              <a:lnSpc>
                <a:spcPct val="100000"/>
              </a:lnSpc>
              <a:spcBef>
                <a:spcPts val="0"/>
              </a:spcBef>
              <a:buSzPts val="2000"/>
              <a:buNone/>
            </a:pPr>
            <a:r>
              <a:rPr lang="en-US" sz="1200" dirty="0">
                <a:solidFill>
                  <a:srgbClr val="0A549D"/>
                </a:solidFill>
                <a:latin typeface="Helvetica Neue Medium" panose="02000503000000020004" pitchFamily="2" charset="0"/>
                <a:ea typeface="Helvetica Neue Medium" panose="02000503000000020004" pitchFamily="2" charset="0"/>
                <a:cs typeface="Helvetica Neue Medium" panose="02000503000000020004" pitchFamily="2" charset="0"/>
                <a:sym typeface="Avenir"/>
              </a:rPr>
              <a:t>polarwatch.noaa.gov/</a:t>
            </a:r>
            <a:r>
              <a:rPr lang="en-US" sz="1200" dirty="0" err="1">
                <a:solidFill>
                  <a:srgbClr val="0A549D"/>
                </a:solidFill>
                <a:latin typeface="Helvetica Neue Medium" panose="02000503000000020004" pitchFamily="2" charset="0"/>
                <a:ea typeface="Helvetica Neue Medium" panose="02000503000000020004" pitchFamily="2" charset="0"/>
                <a:cs typeface="Helvetica Neue Medium" panose="02000503000000020004" pitchFamily="2" charset="0"/>
                <a:sym typeface="Avenir"/>
              </a:rPr>
              <a:t>erddap</a:t>
            </a:r>
            <a:endParaRPr lang="en-US" sz="1600" dirty="0">
              <a:solidFill>
                <a:srgbClr val="0A549D"/>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274313" lvl="1" indent="-285743">
              <a:spcBef>
                <a:spcPts val="600"/>
              </a:spcBef>
              <a:spcAft>
                <a:spcPts val="600"/>
              </a:spcAft>
              <a:buClr>
                <a:schemeClr val="bg2">
                  <a:lumMod val="95000"/>
                  <a:lumOff val="5000"/>
                </a:schemeClr>
              </a:buClr>
              <a:buSzPts val="1400"/>
            </a:pPr>
            <a:r>
              <a:rPr lang="en-US" sz="1200" dirty="0">
                <a:solidFill>
                  <a:schemeClr val="bg2"/>
                </a:solidFill>
                <a:latin typeface="+mn-lt"/>
                <a:ea typeface="Helvetica Neue" panose="02000503000000020004" pitchFamily="2" charset="0"/>
                <a:cs typeface="Helvetica Neue" panose="02000503000000020004" pitchFamily="2" charset="0"/>
                <a:sym typeface="Avenir"/>
              </a:rPr>
              <a:t>Seamlessly integrate data from ERDDAP or aggregated THREDDS services</a:t>
            </a:r>
            <a:endParaRPr lang="en-US" sz="1200" dirty="0">
              <a:solidFill>
                <a:schemeClr val="bg2"/>
              </a:solidFill>
              <a:latin typeface="+mn-lt"/>
              <a:ea typeface="Helvetica Neue" panose="02000503000000020004" pitchFamily="2" charset="0"/>
              <a:cs typeface="Helvetica Neue" panose="02000503000000020004" pitchFamily="2" charset="0"/>
            </a:endParaRPr>
          </a:p>
          <a:p>
            <a:pPr marL="274313" lvl="1" indent="-285743">
              <a:spcBef>
                <a:spcPts val="0"/>
              </a:spcBef>
              <a:spcAft>
                <a:spcPts val="600"/>
              </a:spcAft>
              <a:buClr>
                <a:schemeClr val="bg2">
                  <a:lumMod val="95000"/>
                  <a:lumOff val="5000"/>
                </a:schemeClr>
              </a:buClr>
              <a:buSzPts val="1400"/>
            </a:pPr>
            <a:r>
              <a:rPr lang="en-US" sz="1200" dirty="0">
                <a:solidFill>
                  <a:schemeClr val="bg2"/>
                </a:solidFill>
                <a:latin typeface="+mn-lt"/>
                <a:ea typeface="Helvetica Neue" panose="02000503000000020004" pitchFamily="2" charset="0"/>
                <a:cs typeface="Helvetica Neue" panose="02000503000000020004" pitchFamily="2" charset="0"/>
                <a:sym typeface="Avenir"/>
              </a:rPr>
              <a:t>Data served in many formats  </a:t>
            </a:r>
            <a:endParaRPr lang="en-US" sz="1200" dirty="0">
              <a:solidFill>
                <a:schemeClr val="bg2"/>
              </a:solidFill>
              <a:latin typeface="+mn-lt"/>
              <a:ea typeface="Helvetica Neue" panose="02000503000000020004" pitchFamily="2" charset="0"/>
              <a:cs typeface="Helvetica Neue" panose="02000503000000020004" pitchFamily="2" charset="0"/>
            </a:endParaRPr>
          </a:p>
          <a:p>
            <a:pPr marL="274313" lvl="1" indent="-285743">
              <a:spcBef>
                <a:spcPts val="0"/>
              </a:spcBef>
              <a:spcAft>
                <a:spcPts val="600"/>
              </a:spcAft>
              <a:buClr>
                <a:schemeClr val="bg2">
                  <a:lumMod val="95000"/>
                  <a:lumOff val="5000"/>
                </a:schemeClr>
              </a:buClr>
              <a:buSzPts val="1400"/>
            </a:pPr>
            <a:r>
              <a:rPr lang="en-US" sz="1200" dirty="0">
                <a:solidFill>
                  <a:schemeClr val="bg2"/>
                </a:solidFill>
                <a:latin typeface="+mn-lt"/>
                <a:ea typeface="Helvetica Neue" panose="02000503000000020004" pitchFamily="2" charset="0"/>
                <a:cs typeface="Helvetica Neue" panose="02000503000000020004" pitchFamily="2" charset="0"/>
                <a:sym typeface="Avenir"/>
              </a:rPr>
              <a:t>Subset data temporally and spatially</a:t>
            </a:r>
            <a:endParaRPr lang="en-US" sz="1200" dirty="0">
              <a:solidFill>
                <a:schemeClr val="bg2"/>
              </a:solidFill>
              <a:latin typeface="+mn-lt"/>
              <a:ea typeface="Helvetica Neue" panose="02000503000000020004" pitchFamily="2" charset="0"/>
              <a:cs typeface="Helvetica Neue" panose="02000503000000020004" pitchFamily="2" charset="0"/>
            </a:endParaRPr>
          </a:p>
          <a:p>
            <a:pPr marL="274313" lvl="1" indent="-285743">
              <a:spcBef>
                <a:spcPts val="0"/>
              </a:spcBef>
              <a:spcAft>
                <a:spcPts val="600"/>
              </a:spcAft>
              <a:buClr>
                <a:schemeClr val="bg2">
                  <a:lumMod val="95000"/>
                  <a:lumOff val="5000"/>
                </a:schemeClr>
              </a:buClr>
              <a:buSzPts val="1400"/>
            </a:pPr>
            <a:r>
              <a:rPr lang="en-US" sz="1200" dirty="0">
                <a:solidFill>
                  <a:schemeClr val="bg2"/>
                </a:solidFill>
                <a:latin typeface="+mn-lt"/>
                <a:ea typeface="Helvetica Neue" panose="02000503000000020004" pitchFamily="2" charset="0"/>
                <a:cs typeface="Helvetica Neue" panose="02000503000000020004" pitchFamily="2" charset="0"/>
                <a:sym typeface="Avenir"/>
              </a:rPr>
              <a:t>RESTful</a:t>
            </a:r>
            <a:br>
              <a:rPr lang="en-US" sz="1000" dirty="0">
                <a:solidFill>
                  <a:schemeClr val="bg2"/>
                </a:solidFill>
                <a:latin typeface="+mn-lt"/>
                <a:ea typeface="Helvetica Neue" panose="02000503000000020004" pitchFamily="2" charset="0"/>
                <a:cs typeface="Helvetica Neue" panose="02000503000000020004" pitchFamily="2" charset="0"/>
                <a:sym typeface="Avenir"/>
              </a:rPr>
            </a:br>
            <a:endParaRPr lang="en-US" sz="1000" dirty="0">
              <a:solidFill>
                <a:schemeClr val="bg2"/>
              </a:solidFill>
              <a:latin typeface="+mn-lt"/>
              <a:ea typeface="Helvetica Neue" panose="02000503000000020004" pitchFamily="2" charset="0"/>
              <a:cs typeface="Helvetica Neue" panose="02000503000000020004" pitchFamily="2" charset="0"/>
              <a:sym typeface="Avenir"/>
            </a:endParaRPr>
          </a:p>
          <a:p>
            <a:pPr marL="91438" indent="-285743">
              <a:spcBef>
                <a:spcPts val="0"/>
              </a:spcBef>
              <a:buClr>
                <a:schemeClr val="lt1"/>
              </a:buClr>
              <a:buSzPts val="1400"/>
              <a:buFont typeface="Arial"/>
              <a:buChar char="•"/>
            </a:pPr>
            <a:endParaRPr lang="en-US" dirty="0">
              <a:solidFill>
                <a:schemeClr val="bg2"/>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08959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68231A-AA02-1B41-A9E2-080C2B6D65CE}"/>
              </a:ext>
            </a:extLst>
          </p:cNvPr>
          <p:cNvSpPr>
            <a:spLocks noGrp="1"/>
          </p:cNvSpPr>
          <p:nvPr>
            <p:ph type="body" idx="2"/>
          </p:nvPr>
        </p:nvSpPr>
        <p:spPr>
          <a:xfrm>
            <a:off x="538908" y="415636"/>
            <a:ext cx="7655968" cy="5763491"/>
          </a:xfrm>
        </p:spPr>
        <p:txBody>
          <a:bodyPr>
            <a:normAutofit fontScale="70000" lnSpcReduction="20000"/>
          </a:bodyPr>
          <a:lstStyle/>
          <a:p>
            <a:pPr marL="50799" indent="0">
              <a:buNone/>
            </a:pPr>
            <a:r>
              <a:rPr lang="en-US" sz="2000" b="1" i="1" dirty="0">
                <a:solidFill>
                  <a:schemeClr val="bg2"/>
                </a:solidFill>
                <a:latin typeface="Calibri" panose="020F0502020204030204" pitchFamily="34" charset="0"/>
                <a:ea typeface="Helvetica Neue" panose="02000503000000020004" pitchFamily="2" charset="0"/>
                <a:cs typeface="Calibri" panose="020F0502020204030204" pitchFamily="34" charset="0"/>
              </a:rPr>
              <a:t>NOAA PolarWatch Seminar Agenda</a:t>
            </a:r>
          </a:p>
          <a:p>
            <a:pPr marL="50799" indent="0">
              <a:buNone/>
            </a:pPr>
            <a:r>
              <a:rPr lang="en-US" sz="1700" b="1" i="1" dirty="0">
                <a:solidFill>
                  <a:schemeClr val="bg2"/>
                </a:solidFill>
                <a:latin typeface="Calibri" panose="020F0502020204030204" pitchFamily="34" charset="0"/>
                <a:ea typeface="Helvetica Neue" panose="02000503000000020004" pitchFamily="2" charset="0"/>
                <a:cs typeface="Calibri" panose="020F0502020204030204" pitchFamily="34" charset="0"/>
              </a:rPr>
              <a:t>Thursday, August 29, 2019 - 11:30am - 12:30pm EDT</a:t>
            </a:r>
          </a:p>
          <a:p>
            <a:pPr marL="50799" indent="0">
              <a:buNone/>
            </a:pPr>
            <a:endParaRPr lang="en-US" sz="1000" i="1"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endParaRPr>
          </a:p>
          <a:p>
            <a:pPr marL="50799" indent="0">
              <a:buNone/>
            </a:pPr>
            <a:r>
              <a:rPr lang="en-US" sz="1700" b="1" i="1" dirty="0">
                <a:solidFill>
                  <a:srgbClr val="07437F"/>
                </a:solidFill>
                <a:latin typeface="Calibri" panose="020F0502020204030204" pitchFamily="34" charset="0"/>
                <a:ea typeface="Helvetica Neue" panose="02000503000000020004" pitchFamily="2" charset="0"/>
                <a:cs typeface="Calibri" panose="020F0502020204030204" pitchFamily="34" charset="0"/>
              </a:rPr>
              <a:t>Facilitators:</a:t>
            </a:r>
          </a:p>
          <a:p>
            <a:r>
              <a:rPr lang="en-US" sz="17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rPr>
              <a:t>Stacy Bunin, NESDIS STAR, College Park, MD</a:t>
            </a:r>
          </a:p>
          <a:p>
            <a:r>
              <a:rPr lang="en-US" sz="17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rPr>
              <a:t>Cara Wilson, NOAA PolarWatch Principal Investigator, Monterey, CA</a:t>
            </a:r>
          </a:p>
          <a:p>
            <a:pPr marL="50799" indent="0">
              <a:buNone/>
            </a:pPr>
            <a:r>
              <a:rPr lang="en-US" sz="1700" b="1" i="1" dirty="0">
                <a:solidFill>
                  <a:srgbClr val="07437F"/>
                </a:solidFill>
                <a:latin typeface="Calibri" panose="020F0502020204030204" pitchFamily="34" charset="0"/>
                <a:ea typeface="Helvetica Neue" panose="02000503000000020004" pitchFamily="2" charset="0"/>
                <a:cs typeface="Calibri" panose="020F0502020204030204" pitchFamily="34" charset="0"/>
              </a:rPr>
              <a:t>Presenters:</a:t>
            </a:r>
          </a:p>
          <a:p>
            <a:r>
              <a:rPr lang="en-US" sz="17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rPr>
              <a:t>Jennifer Sevadjian, NOAA PolarWatch Operations Manager, La Jolla, CA</a:t>
            </a:r>
          </a:p>
          <a:p>
            <a:pPr marL="50799" indent="0">
              <a:buNone/>
            </a:pPr>
            <a:endParaRPr lang="en-US" sz="16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endParaRPr>
          </a:p>
          <a:p>
            <a:pPr>
              <a:lnSpc>
                <a:spcPct val="165000"/>
              </a:lnSpc>
            </a:pPr>
            <a:r>
              <a:rPr lang="en-US" sz="2000" b="1"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rPr>
              <a:t>Webinar Introduction, by Stacy</a:t>
            </a:r>
          </a:p>
          <a:p>
            <a:pPr>
              <a:lnSpc>
                <a:spcPct val="165000"/>
              </a:lnSpc>
            </a:pPr>
            <a:r>
              <a:rPr lang="en-US" sz="2000" b="1"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rPr>
              <a:t>Webinar Agenda/Introduction by Cara </a:t>
            </a:r>
          </a:p>
          <a:p>
            <a:pPr>
              <a:lnSpc>
                <a:spcPct val="165000"/>
              </a:lnSpc>
            </a:pPr>
            <a:r>
              <a:rPr lang="en-US" sz="2000" b="1"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rPr>
              <a:t>Introduction to the PolarWatch Program </a:t>
            </a:r>
            <a:r>
              <a:rPr lang="en-US" sz="2000" b="1" dirty="0">
                <a:solidFill>
                  <a:srgbClr val="4978AB"/>
                </a:solidFill>
                <a:latin typeface="Calibri" panose="020F0502020204030204" pitchFamily="34" charset="0"/>
                <a:ea typeface="Helvetica Neue" panose="02000503000000020004" pitchFamily="2" charset="0"/>
                <a:cs typeface="Calibri" panose="020F0502020204030204" pitchFamily="34" charset="0"/>
              </a:rPr>
              <a:t>(5 minutes)</a:t>
            </a:r>
          </a:p>
          <a:p>
            <a:pPr>
              <a:lnSpc>
                <a:spcPct val="165000"/>
              </a:lnSpc>
            </a:pPr>
            <a:r>
              <a:rPr lang="en-US" sz="2000" b="1"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rPr>
              <a:t>PolarWatch Users and Applications </a:t>
            </a:r>
            <a:r>
              <a:rPr lang="en-US" sz="2000" b="1" dirty="0">
                <a:solidFill>
                  <a:srgbClr val="4978AB"/>
                </a:solidFill>
                <a:latin typeface="Calibri" panose="020F0502020204030204" pitchFamily="34" charset="0"/>
                <a:ea typeface="Helvetica Neue" panose="02000503000000020004" pitchFamily="2" charset="0"/>
                <a:cs typeface="Calibri" panose="020F0502020204030204" pitchFamily="34" charset="0"/>
              </a:rPr>
              <a:t>(5 minutes)</a:t>
            </a:r>
          </a:p>
          <a:p>
            <a:pPr>
              <a:lnSpc>
                <a:spcPct val="165000"/>
              </a:lnSpc>
            </a:pPr>
            <a:r>
              <a:rPr lang="en-US" sz="2000" b="1"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rPr>
              <a:t>Demonstration of PolarWatch Catalog, data discovery, preview, download </a:t>
            </a:r>
            <a:r>
              <a:rPr lang="en-US" sz="2000" b="1" dirty="0">
                <a:solidFill>
                  <a:srgbClr val="4978AB"/>
                </a:solidFill>
                <a:latin typeface="Calibri" panose="020F0502020204030204" pitchFamily="34" charset="0"/>
                <a:ea typeface="Helvetica Neue" panose="02000503000000020004" pitchFamily="2" charset="0"/>
                <a:cs typeface="Calibri" panose="020F0502020204030204" pitchFamily="34" charset="0"/>
              </a:rPr>
              <a:t>(10 minutes)</a:t>
            </a:r>
          </a:p>
          <a:p>
            <a:pPr>
              <a:lnSpc>
                <a:spcPct val="165000"/>
              </a:lnSpc>
            </a:pPr>
            <a:r>
              <a:rPr lang="en-US" sz="2000" b="1"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rPr>
              <a:t>Demonstration of PolarWatch ERDDAP data server access </a:t>
            </a:r>
            <a:r>
              <a:rPr lang="en-US" sz="2000" b="1" dirty="0">
                <a:solidFill>
                  <a:srgbClr val="4978AB"/>
                </a:solidFill>
                <a:latin typeface="Calibri" panose="020F0502020204030204" pitchFamily="34" charset="0"/>
                <a:ea typeface="Helvetica Neue" panose="02000503000000020004" pitchFamily="2" charset="0"/>
                <a:cs typeface="Calibri" panose="020F0502020204030204" pitchFamily="34" charset="0"/>
              </a:rPr>
              <a:t>(10 minutes)</a:t>
            </a:r>
          </a:p>
          <a:p>
            <a:pPr>
              <a:lnSpc>
                <a:spcPct val="165000"/>
              </a:lnSpc>
            </a:pPr>
            <a:r>
              <a:rPr lang="en-US" sz="2000" b="1"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rPr>
              <a:t>Tools, training and resources </a:t>
            </a:r>
            <a:r>
              <a:rPr lang="en-US" sz="2000" b="1" dirty="0">
                <a:solidFill>
                  <a:srgbClr val="4978AB"/>
                </a:solidFill>
                <a:latin typeface="Calibri" panose="020F0502020204030204" pitchFamily="34" charset="0"/>
                <a:ea typeface="Helvetica Neue" panose="02000503000000020004" pitchFamily="2" charset="0"/>
                <a:cs typeface="Calibri" panose="020F0502020204030204" pitchFamily="34" charset="0"/>
              </a:rPr>
              <a:t>(10 minutes)</a:t>
            </a:r>
          </a:p>
          <a:p>
            <a:pPr>
              <a:lnSpc>
                <a:spcPct val="165000"/>
              </a:lnSpc>
            </a:pPr>
            <a:r>
              <a:rPr lang="en-US" sz="2000" b="1"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rPr>
              <a:t>Q &amp; A </a:t>
            </a:r>
            <a:r>
              <a:rPr lang="en-US" sz="2000" b="1" dirty="0">
                <a:solidFill>
                  <a:srgbClr val="4978AB"/>
                </a:solidFill>
                <a:latin typeface="Calibri" panose="020F0502020204030204" pitchFamily="34" charset="0"/>
                <a:ea typeface="Helvetica Neue" panose="02000503000000020004" pitchFamily="2" charset="0"/>
                <a:cs typeface="Calibri" panose="020F0502020204030204" pitchFamily="34" charset="0"/>
              </a:rPr>
              <a:t>(10 minutes)</a:t>
            </a:r>
          </a:p>
          <a:p>
            <a:endParaRPr lang="en-US" sz="20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endParaRPr>
          </a:p>
          <a:p>
            <a:endParaRPr lang="en-US" sz="20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endParaRPr>
          </a:p>
          <a:p>
            <a:endParaRPr lang="en-US" sz="20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endParaRPr>
          </a:p>
        </p:txBody>
      </p:sp>
      <p:sp>
        <p:nvSpPr>
          <p:cNvPr id="2" name="Footer Placeholder 1">
            <a:extLst>
              <a:ext uri="{FF2B5EF4-FFF2-40B4-BE49-F238E27FC236}">
                <a16:creationId xmlns:a16="http://schemas.microsoft.com/office/drawing/2014/main" id="{A85854A7-1D3C-B348-9BF9-7CB5985F015C}"/>
              </a:ext>
            </a:extLst>
          </p:cNvPr>
          <p:cNvSpPr>
            <a:spLocks noGrp="1"/>
          </p:cNvSpPr>
          <p:nvPr>
            <p:ph type="ftr" idx="11"/>
          </p:nvPr>
        </p:nvSpPr>
        <p:spPr/>
        <p:txBody>
          <a:bodyPr/>
          <a:lstStyle/>
          <a:p>
            <a:r>
              <a:rPr lang="en-US" dirty="0" err="1">
                <a:latin typeface="Calibri" panose="020F0502020204030204" pitchFamily="34" charset="0"/>
                <a:cs typeface="Calibri" panose="020F0502020204030204" pitchFamily="34" charset="0"/>
              </a:rPr>
              <a:t>polarwatch.noaa.gov</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jennifer.sevadjian@noaa.gov</a:t>
            </a:r>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7004D28B-4658-5743-89C6-F00508C232DB}"/>
              </a:ext>
            </a:extLst>
          </p:cNvPr>
          <p:cNvSpPr>
            <a:spLocks noGrp="1"/>
          </p:cNvSpPr>
          <p:nvPr>
            <p:ph type="sldNum" idx="12"/>
          </p:nvPr>
        </p:nvSpPr>
        <p:spPr/>
        <p:txBody>
          <a:bodyPr/>
          <a:lstStyle/>
          <a:p>
            <a:fld id="{00000000-1234-1234-1234-123412341234}" type="slidenum">
              <a:rPr lang="en-US" smtClean="0">
                <a:latin typeface="Calibri" panose="020F0502020204030204" pitchFamily="34" charset="0"/>
                <a:cs typeface="Calibri" panose="020F0502020204030204" pitchFamily="34" charset="0"/>
              </a:rPr>
              <a:pPr/>
              <a:t>2</a:t>
            </a:fld>
            <a:endParaRPr lang="en-US">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27F023FE-7405-6448-91D7-632D6AB21932}"/>
              </a:ext>
            </a:extLst>
          </p:cNvPr>
          <p:cNvCxnSpPr/>
          <p:nvPr/>
        </p:nvCxnSpPr>
        <p:spPr>
          <a:xfrm>
            <a:off x="720436" y="2707061"/>
            <a:ext cx="6772894"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912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0"/>
          <p:cNvPicPr preferRelativeResize="0"/>
          <p:nvPr/>
        </p:nvPicPr>
        <p:blipFill rotWithShape="1">
          <a:blip r:embed="rId3">
            <a:alphaModFix/>
          </a:blip>
          <a:srcRect l="-1" r="25544"/>
          <a:stretch/>
        </p:blipFill>
        <p:spPr>
          <a:xfrm>
            <a:off x="33568" y="1337470"/>
            <a:ext cx="5394960" cy="3964484"/>
          </a:xfrm>
          <a:prstGeom prst="rect">
            <a:avLst/>
          </a:prstGeom>
          <a:noFill/>
          <a:ln>
            <a:noFill/>
          </a:ln>
        </p:spPr>
      </p:pic>
      <p:sp>
        <p:nvSpPr>
          <p:cNvPr id="148" name="Google Shape;148;p20"/>
          <p:cNvSpPr/>
          <p:nvPr/>
        </p:nvSpPr>
        <p:spPr>
          <a:xfrm>
            <a:off x="4459706" y="1522514"/>
            <a:ext cx="4828132" cy="3949465"/>
          </a:xfrm>
          <a:prstGeom prst="rect">
            <a:avLst/>
          </a:prstGeom>
          <a:noFill/>
          <a:ln>
            <a:noFill/>
          </a:ln>
        </p:spPr>
        <p:txBody>
          <a:bodyPr spcFirstLastPara="1" wrap="square" lIns="91425" tIns="45700" rIns="91425" bIns="45700" anchor="ctr" anchorCtr="0">
            <a:noAutofit/>
          </a:bodyPr>
          <a:lstStyle/>
          <a:p>
            <a:pPr algn="ctr">
              <a:buSzPts val="1400"/>
            </a:pPr>
            <a:endParaRPr>
              <a:solidFill>
                <a:schemeClr val="bg2"/>
              </a:solidFill>
            </a:endParaRPr>
          </a:p>
        </p:txBody>
      </p:sp>
      <p:sp>
        <p:nvSpPr>
          <p:cNvPr id="151" name="Google Shape;151;p20"/>
          <p:cNvSpPr txBox="1">
            <a:spLocks noGrp="1"/>
          </p:cNvSpPr>
          <p:nvPr>
            <p:ph type="title"/>
          </p:nvPr>
        </p:nvSpPr>
        <p:spPr>
          <a:xfrm>
            <a:off x="133100" y="827160"/>
            <a:ext cx="8229600" cy="857400"/>
          </a:xfrm>
          <a:prstGeom prst="rect">
            <a:avLst/>
          </a:prstGeom>
          <a:noFill/>
          <a:ln>
            <a:noFill/>
          </a:ln>
        </p:spPr>
        <p:txBody>
          <a:bodyPr spcFirstLastPara="1" vert="horz" wrap="square" lIns="91425" tIns="91425" rIns="91425" bIns="91425" rtlCol="0" anchor="ctr" anchorCtr="0">
            <a:noAutofit/>
          </a:bodyPr>
          <a:lstStyle/>
          <a:p>
            <a:pPr>
              <a:buSzPts val="3600"/>
            </a:pPr>
            <a:r>
              <a:rPr lang="en-US" sz="2000" b="1"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Avenir"/>
              </a:rPr>
              <a:t>PolarWatch Data Server - ERDDAP</a:t>
            </a:r>
            <a:endParaRPr sz="2000" b="1"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Avenir"/>
            </a:endParaRPr>
          </a:p>
        </p:txBody>
      </p:sp>
      <p:sp>
        <p:nvSpPr>
          <p:cNvPr id="2" name="Footer Placeholder 1">
            <a:extLst>
              <a:ext uri="{FF2B5EF4-FFF2-40B4-BE49-F238E27FC236}">
                <a16:creationId xmlns:a16="http://schemas.microsoft.com/office/drawing/2014/main" id="{0CF4A642-20C7-214E-BB63-C00D78F58EAA}"/>
              </a:ext>
            </a:extLst>
          </p:cNvPr>
          <p:cNvSpPr>
            <a:spLocks noGrp="1"/>
          </p:cNvSpPr>
          <p:nvPr>
            <p:ph type="ftr" idx="11"/>
          </p:nvPr>
        </p:nvSpPr>
        <p:spPr/>
        <p:txBody>
          <a:bodyPr/>
          <a:lstStyle/>
          <a:p>
            <a:r>
              <a:rPr lang="en-US" dirty="0" err="1"/>
              <a:t>polarwatch.noaa.gov</a:t>
            </a:r>
            <a:r>
              <a:rPr lang="en-US" dirty="0"/>
              <a:t>             </a:t>
            </a:r>
            <a:r>
              <a:rPr lang="en-US" dirty="0" err="1"/>
              <a:t>jennifer.sevadjian@noaa.gov</a:t>
            </a:r>
            <a:endParaRPr lang="en-US" dirty="0"/>
          </a:p>
        </p:txBody>
      </p:sp>
      <p:sp>
        <p:nvSpPr>
          <p:cNvPr id="3" name="Slide Number Placeholder 2">
            <a:extLst>
              <a:ext uri="{FF2B5EF4-FFF2-40B4-BE49-F238E27FC236}">
                <a16:creationId xmlns:a16="http://schemas.microsoft.com/office/drawing/2014/main" id="{FB1D3EA3-CFD3-5649-A00D-F26440EA0F66}"/>
              </a:ext>
            </a:extLst>
          </p:cNvPr>
          <p:cNvSpPr>
            <a:spLocks noGrp="1"/>
          </p:cNvSpPr>
          <p:nvPr>
            <p:ph type="sldNum" idx="12"/>
          </p:nvPr>
        </p:nvSpPr>
        <p:spPr/>
        <p:txBody>
          <a:bodyPr/>
          <a:lstStyle/>
          <a:p>
            <a:fld id="{00000000-1234-1234-1234-123412341234}" type="slidenum">
              <a:rPr lang="en-US" smtClean="0"/>
              <a:pPr/>
              <a:t>20</a:t>
            </a:fld>
            <a:endParaRPr lang="en-US"/>
          </a:p>
        </p:txBody>
      </p:sp>
      <p:sp>
        <p:nvSpPr>
          <p:cNvPr id="14" name="Google Shape;127;p18">
            <a:extLst>
              <a:ext uri="{FF2B5EF4-FFF2-40B4-BE49-F238E27FC236}">
                <a16:creationId xmlns:a16="http://schemas.microsoft.com/office/drawing/2014/main" id="{5CBD3D4E-9E3A-8A4E-AE38-411482498401}"/>
              </a:ext>
            </a:extLst>
          </p:cNvPr>
          <p:cNvSpPr txBox="1">
            <a:spLocks/>
          </p:cNvSpPr>
          <p:nvPr/>
        </p:nvSpPr>
        <p:spPr>
          <a:xfrm>
            <a:off x="133100" y="44970"/>
            <a:ext cx="8229600" cy="300032"/>
          </a:xfrm>
          <a:prstGeom prst="rect">
            <a:avLst/>
          </a:prstGeom>
          <a:noFill/>
          <a:ln>
            <a:noFill/>
          </a:ln>
        </p:spPr>
        <p:txBody>
          <a:bodyPr spcFirstLastPara="1" vert="horz" wrap="square" lIns="91425" tIns="91425" rIns="91425" bIns="91425"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A4595"/>
              </a:buClr>
              <a:buSzPts val="4400"/>
              <a:buFont typeface="Montserrat Medium"/>
              <a:buNone/>
              <a:defRPr sz="3200" b="0" i="0" u="none" strike="noStrike" cap="none">
                <a:solidFill>
                  <a:srgbClr val="1E57A9"/>
                </a:solidFill>
                <a:latin typeface="+mj-lt"/>
                <a:ea typeface="Helvetica Neue Medium" panose="02000503000000020004" pitchFamily="2" charset="0"/>
                <a:cs typeface="Helvetica Neue Medium" panose="02000503000000020004" pitchFamily="2" charset="0"/>
                <a:sym typeface="Montserrat Medium"/>
              </a:defRPr>
            </a:lvl1pPr>
            <a:lvl2pPr marR="0" lvl="1"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9pPr>
          </a:lstStyle>
          <a:p>
            <a:pPr>
              <a:buSzPts val="3600"/>
            </a:pPr>
            <a:r>
              <a:rPr lang="en-US" sz="1400" cap="all"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sym typeface="Avenir"/>
              </a:rPr>
              <a:t>data discovery, distribution, delivery</a:t>
            </a:r>
            <a:endParaRPr lang="en-US" sz="1800" cap="all"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20"/>
          <p:cNvSpPr/>
          <p:nvPr/>
        </p:nvSpPr>
        <p:spPr>
          <a:xfrm>
            <a:off x="4459706" y="1522514"/>
            <a:ext cx="4828132" cy="3949465"/>
          </a:xfrm>
          <a:prstGeom prst="rect">
            <a:avLst/>
          </a:prstGeom>
          <a:noFill/>
          <a:ln>
            <a:noFill/>
          </a:ln>
        </p:spPr>
        <p:txBody>
          <a:bodyPr spcFirstLastPara="1" wrap="square" lIns="91425" tIns="45700" rIns="91425" bIns="45700" anchor="ctr" anchorCtr="0">
            <a:noAutofit/>
          </a:bodyPr>
          <a:lstStyle/>
          <a:p>
            <a:pPr algn="ctr">
              <a:buSzPts val="1400"/>
            </a:pPr>
            <a:endParaRPr>
              <a:solidFill>
                <a:schemeClr val="bg2"/>
              </a:solidFill>
            </a:endParaRPr>
          </a:p>
        </p:txBody>
      </p:sp>
      <p:sp>
        <p:nvSpPr>
          <p:cNvPr id="2" name="Footer Placeholder 1">
            <a:extLst>
              <a:ext uri="{FF2B5EF4-FFF2-40B4-BE49-F238E27FC236}">
                <a16:creationId xmlns:a16="http://schemas.microsoft.com/office/drawing/2014/main" id="{0CF4A642-20C7-214E-BB63-C00D78F58EAA}"/>
              </a:ext>
            </a:extLst>
          </p:cNvPr>
          <p:cNvSpPr>
            <a:spLocks noGrp="1"/>
          </p:cNvSpPr>
          <p:nvPr>
            <p:ph type="ftr" idx="11"/>
          </p:nvPr>
        </p:nvSpPr>
        <p:spPr/>
        <p:txBody>
          <a:bodyPr/>
          <a:lstStyle/>
          <a:p>
            <a:r>
              <a:rPr lang="en-US" dirty="0" err="1"/>
              <a:t>polarwatch.noaa.gov</a:t>
            </a:r>
            <a:r>
              <a:rPr lang="en-US" dirty="0"/>
              <a:t>             </a:t>
            </a:r>
            <a:r>
              <a:rPr lang="en-US" dirty="0" err="1"/>
              <a:t>jennifer.sevadjian@noaa.gov</a:t>
            </a:r>
            <a:endParaRPr lang="en-US" dirty="0"/>
          </a:p>
        </p:txBody>
      </p:sp>
      <p:sp>
        <p:nvSpPr>
          <p:cNvPr id="3" name="Slide Number Placeholder 2">
            <a:extLst>
              <a:ext uri="{FF2B5EF4-FFF2-40B4-BE49-F238E27FC236}">
                <a16:creationId xmlns:a16="http://schemas.microsoft.com/office/drawing/2014/main" id="{FB1D3EA3-CFD3-5649-A00D-F26440EA0F66}"/>
              </a:ext>
            </a:extLst>
          </p:cNvPr>
          <p:cNvSpPr>
            <a:spLocks noGrp="1"/>
          </p:cNvSpPr>
          <p:nvPr>
            <p:ph type="sldNum" idx="12"/>
          </p:nvPr>
        </p:nvSpPr>
        <p:spPr/>
        <p:txBody>
          <a:bodyPr/>
          <a:lstStyle/>
          <a:p>
            <a:fld id="{00000000-1234-1234-1234-123412341234}" type="slidenum">
              <a:rPr lang="en-US" smtClean="0"/>
              <a:pPr/>
              <a:t>21</a:t>
            </a:fld>
            <a:endParaRPr lang="en-US"/>
          </a:p>
        </p:txBody>
      </p:sp>
      <p:sp>
        <p:nvSpPr>
          <p:cNvPr id="14" name="Google Shape;127;p18">
            <a:extLst>
              <a:ext uri="{FF2B5EF4-FFF2-40B4-BE49-F238E27FC236}">
                <a16:creationId xmlns:a16="http://schemas.microsoft.com/office/drawing/2014/main" id="{5CBD3D4E-9E3A-8A4E-AE38-411482498401}"/>
              </a:ext>
            </a:extLst>
          </p:cNvPr>
          <p:cNvSpPr txBox="1">
            <a:spLocks/>
          </p:cNvSpPr>
          <p:nvPr/>
        </p:nvSpPr>
        <p:spPr>
          <a:xfrm>
            <a:off x="133100" y="44970"/>
            <a:ext cx="8229600" cy="300032"/>
          </a:xfrm>
          <a:prstGeom prst="rect">
            <a:avLst/>
          </a:prstGeom>
          <a:noFill/>
          <a:ln>
            <a:noFill/>
          </a:ln>
        </p:spPr>
        <p:txBody>
          <a:bodyPr spcFirstLastPara="1" vert="horz" wrap="square" lIns="91425" tIns="91425" rIns="91425" bIns="91425"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A4595"/>
              </a:buClr>
              <a:buSzPts val="4400"/>
              <a:buFont typeface="Montserrat Medium"/>
              <a:buNone/>
              <a:defRPr sz="3200" b="0" i="0" u="none" strike="noStrike" cap="none">
                <a:solidFill>
                  <a:srgbClr val="1E57A9"/>
                </a:solidFill>
                <a:latin typeface="+mj-lt"/>
                <a:ea typeface="Helvetica Neue Medium" panose="02000503000000020004" pitchFamily="2" charset="0"/>
                <a:cs typeface="Helvetica Neue Medium" panose="02000503000000020004" pitchFamily="2" charset="0"/>
                <a:sym typeface="Montserrat Medium"/>
              </a:defRPr>
            </a:lvl1pPr>
            <a:lvl2pPr marR="0" lvl="1"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9pPr>
          </a:lstStyle>
          <a:p>
            <a:pPr>
              <a:buSzPts val="3600"/>
            </a:pPr>
            <a:r>
              <a:rPr lang="en-US" sz="1400" cap="all"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sym typeface="Avenir"/>
              </a:rPr>
              <a:t>data discovery, distribution, delivery</a:t>
            </a:r>
            <a:endParaRPr lang="en-US" sz="1800" cap="all"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151" name="Google Shape;151;p20"/>
          <p:cNvSpPr txBox="1">
            <a:spLocks noGrp="1"/>
          </p:cNvSpPr>
          <p:nvPr>
            <p:ph type="title"/>
          </p:nvPr>
        </p:nvSpPr>
        <p:spPr>
          <a:xfrm>
            <a:off x="133100" y="489451"/>
            <a:ext cx="8229600" cy="857400"/>
          </a:xfrm>
          <a:prstGeom prst="rect">
            <a:avLst/>
          </a:prstGeom>
          <a:noFill/>
          <a:ln>
            <a:noFill/>
          </a:ln>
        </p:spPr>
        <p:txBody>
          <a:bodyPr spcFirstLastPara="1" vert="horz" wrap="square" lIns="91425" tIns="91425" rIns="91425" bIns="91425" rtlCol="0" anchor="ctr" anchorCtr="0">
            <a:noAutofit/>
          </a:bodyPr>
          <a:lstStyle/>
          <a:p>
            <a:pPr>
              <a:buSzPts val="3600"/>
            </a:pPr>
            <a:r>
              <a:rPr lang="en-US" sz="2000" b="1"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Avenir"/>
              </a:rPr>
              <a:t>Using ERDDAP to visualize tabular data</a:t>
            </a:r>
            <a:br>
              <a:rPr lang="en-US" sz="2000" b="1"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Avenir"/>
              </a:rPr>
            </a:br>
            <a:br>
              <a:rPr lang="en-US" sz="2000" b="1"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Avenir"/>
              </a:rPr>
            </a:br>
            <a:r>
              <a:rPr lang="en-US" sz="1400" dirty="0">
                <a:hlinkClick r:id="rId3"/>
              </a:rPr>
              <a:t>https://coastwatch.pfeg.noaa.gov/projects/erddap/tabledap.html#visualize-the-buoy-track</a:t>
            </a:r>
            <a:endParaRPr sz="2000" b="1"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Avenir"/>
            </a:endParaRPr>
          </a:p>
        </p:txBody>
      </p:sp>
      <p:pic>
        <p:nvPicPr>
          <p:cNvPr id="15" name="Picture 14">
            <a:extLst>
              <a:ext uri="{FF2B5EF4-FFF2-40B4-BE49-F238E27FC236}">
                <a16:creationId xmlns:a16="http://schemas.microsoft.com/office/drawing/2014/main" id="{E5ADB81E-8D0A-1A48-8133-8E237C8A8FD4}"/>
              </a:ext>
            </a:extLst>
          </p:cNvPr>
          <p:cNvPicPr>
            <a:picLocks noChangeAspect="1"/>
          </p:cNvPicPr>
          <p:nvPr/>
        </p:nvPicPr>
        <p:blipFill>
          <a:blip r:embed="rId4"/>
          <a:stretch>
            <a:fillRect/>
          </a:stretch>
        </p:blipFill>
        <p:spPr>
          <a:xfrm>
            <a:off x="5717222" y="1491300"/>
            <a:ext cx="3297145" cy="4690533"/>
          </a:xfrm>
          <a:prstGeom prst="rect">
            <a:avLst/>
          </a:prstGeom>
        </p:spPr>
      </p:pic>
      <p:pic>
        <p:nvPicPr>
          <p:cNvPr id="16" name="Picture 15">
            <a:extLst>
              <a:ext uri="{FF2B5EF4-FFF2-40B4-BE49-F238E27FC236}">
                <a16:creationId xmlns:a16="http://schemas.microsoft.com/office/drawing/2014/main" id="{379618B6-4AA7-E74C-B6C2-F4E65C4F4B4C}"/>
              </a:ext>
            </a:extLst>
          </p:cNvPr>
          <p:cNvPicPr>
            <a:picLocks noChangeAspect="1"/>
          </p:cNvPicPr>
          <p:nvPr/>
        </p:nvPicPr>
        <p:blipFill>
          <a:blip r:embed="rId5"/>
          <a:stretch>
            <a:fillRect/>
          </a:stretch>
        </p:blipFill>
        <p:spPr>
          <a:xfrm>
            <a:off x="306914" y="1834363"/>
            <a:ext cx="2425700" cy="2755900"/>
          </a:xfrm>
          <a:prstGeom prst="rect">
            <a:avLst/>
          </a:prstGeom>
        </p:spPr>
      </p:pic>
      <p:pic>
        <p:nvPicPr>
          <p:cNvPr id="21" name="Picture 20">
            <a:extLst>
              <a:ext uri="{FF2B5EF4-FFF2-40B4-BE49-F238E27FC236}">
                <a16:creationId xmlns:a16="http://schemas.microsoft.com/office/drawing/2014/main" id="{8B8150BF-0132-2248-894B-2788C229981E}"/>
              </a:ext>
            </a:extLst>
          </p:cNvPr>
          <p:cNvPicPr>
            <a:picLocks noChangeAspect="1"/>
          </p:cNvPicPr>
          <p:nvPr/>
        </p:nvPicPr>
        <p:blipFill>
          <a:blip r:embed="rId6"/>
          <a:stretch>
            <a:fillRect/>
          </a:stretch>
        </p:blipFill>
        <p:spPr>
          <a:xfrm>
            <a:off x="3087795" y="1800946"/>
            <a:ext cx="2195405" cy="2683273"/>
          </a:xfrm>
          <a:prstGeom prst="rect">
            <a:avLst/>
          </a:prstGeom>
        </p:spPr>
      </p:pic>
    </p:spTree>
    <p:extLst>
      <p:ext uri="{BB962C8B-B14F-4D97-AF65-F5344CB8AC3E}">
        <p14:creationId xmlns:p14="http://schemas.microsoft.com/office/powerpoint/2010/main" val="2517796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20"/>
          <p:cNvSpPr/>
          <p:nvPr/>
        </p:nvSpPr>
        <p:spPr>
          <a:xfrm>
            <a:off x="4459706" y="1522514"/>
            <a:ext cx="4828132" cy="3949465"/>
          </a:xfrm>
          <a:prstGeom prst="rect">
            <a:avLst/>
          </a:prstGeom>
          <a:noFill/>
          <a:ln>
            <a:noFill/>
          </a:ln>
        </p:spPr>
        <p:txBody>
          <a:bodyPr spcFirstLastPara="1" wrap="square" lIns="91425" tIns="45700" rIns="91425" bIns="45700" anchor="ctr" anchorCtr="0">
            <a:noAutofit/>
          </a:bodyPr>
          <a:lstStyle/>
          <a:p>
            <a:pPr algn="ctr">
              <a:buSzPts val="1400"/>
            </a:pPr>
            <a:endParaRPr>
              <a:solidFill>
                <a:schemeClr val="bg2"/>
              </a:solidFill>
            </a:endParaRPr>
          </a:p>
        </p:txBody>
      </p:sp>
      <p:sp>
        <p:nvSpPr>
          <p:cNvPr id="2" name="Footer Placeholder 1">
            <a:extLst>
              <a:ext uri="{FF2B5EF4-FFF2-40B4-BE49-F238E27FC236}">
                <a16:creationId xmlns:a16="http://schemas.microsoft.com/office/drawing/2014/main" id="{0CF4A642-20C7-214E-BB63-C00D78F58EAA}"/>
              </a:ext>
            </a:extLst>
          </p:cNvPr>
          <p:cNvSpPr>
            <a:spLocks noGrp="1"/>
          </p:cNvSpPr>
          <p:nvPr>
            <p:ph type="ftr" idx="11"/>
          </p:nvPr>
        </p:nvSpPr>
        <p:spPr/>
        <p:txBody>
          <a:bodyPr/>
          <a:lstStyle/>
          <a:p>
            <a:r>
              <a:rPr lang="en-US" dirty="0" err="1"/>
              <a:t>polarwatch.noaa.gov</a:t>
            </a:r>
            <a:r>
              <a:rPr lang="en-US" dirty="0"/>
              <a:t>             </a:t>
            </a:r>
            <a:r>
              <a:rPr lang="en-US" dirty="0" err="1"/>
              <a:t>jennifer.sevadjian@noaa.gov</a:t>
            </a:r>
            <a:endParaRPr lang="en-US" dirty="0"/>
          </a:p>
        </p:txBody>
      </p:sp>
      <p:sp>
        <p:nvSpPr>
          <p:cNvPr id="3" name="Slide Number Placeholder 2">
            <a:extLst>
              <a:ext uri="{FF2B5EF4-FFF2-40B4-BE49-F238E27FC236}">
                <a16:creationId xmlns:a16="http://schemas.microsoft.com/office/drawing/2014/main" id="{FB1D3EA3-CFD3-5649-A00D-F26440EA0F66}"/>
              </a:ext>
            </a:extLst>
          </p:cNvPr>
          <p:cNvSpPr>
            <a:spLocks noGrp="1"/>
          </p:cNvSpPr>
          <p:nvPr>
            <p:ph type="sldNum" idx="12"/>
          </p:nvPr>
        </p:nvSpPr>
        <p:spPr/>
        <p:txBody>
          <a:bodyPr/>
          <a:lstStyle/>
          <a:p>
            <a:fld id="{00000000-1234-1234-1234-123412341234}" type="slidenum">
              <a:rPr lang="en-US" smtClean="0"/>
              <a:pPr/>
              <a:t>22</a:t>
            </a:fld>
            <a:endParaRPr lang="en-US"/>
          </a:p>
        </p:txBody>
      </p:sp>
      <p:sp>
        <p:nvSpPr>
          <p:cNvPr id="14" name="Google Shape;127;p18">
            <a:extLst>
              <a:ext uri="{FF2B5EF4-FFF2-40B4-BE49-F238E27FC236}">
                <a16:creationId xmlns:a16="http://schemas.microsoft.com/office/drawing/2014/main" id="{5CBD3D4E-9E3A-8A4E-AE38-411482498401}"/>
              </a:ext>
            </a:extLst>
          </p:cNvPr>
          <p:cNvSpPr txBox="1">
            <a:spLocks/>
          </p:cNvSpPr>
          <p:nvPr/>
        </p:nvSpPr>
        <p:spPr>
          <a:xfrm>
            <a:off x="133100" y="44970"/>
            <a:ext cx="8229600" cy="300032"/>
          </a:xfrm>
          <a:prstGeom prst="rect">
            <a:avLst/>
          </a:prstGeom>
          <a:noFill/>
          <a:ln>
            <a:noFill/>
          </a:ln>
        </p:spPr>
        <p:txBody>
          <a:bodyPr spcFirstLastPara="1" vert="horz" wrap="square" lIns="91425" tIns="91425" rIns="91425" bIns="91425"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A4595"/>
              </a:buClr>
              <a:buSzPts val="4400"/>
              <a:buFont typeface="Montserrat Medium"/>
              <a:buNone/>
              <a:defRPr sz="3200" b="0" i="0" u="none" strike="noStrike" cap="none">
                <a:solidFill>
                  <a:srgbClr val="1E57A9"/>
                </a:solidFill>
                <a:latin typeface="+mj-lt"/>
                <a:ea typeface="Helvetica Neue Medium" panose="02000503000000020004" pitchFamily="2" charset="0"/>
                <a:cs typeface="Helvetica Neue Medium" panose="02000503000000020004" pitchFamily="2" charset="0"/>
                <a:sym typeface="Montserrat Medium"/>
              </a:defRPr>
            </a:lvl1pPr>
            <a:lvl2pPr marR="0" lvl="1"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9pPr>
          </a:lstStyle>
          <a:p>
            <a:pPr>
              <a:buSzPts val="3600"/>
            </a:pPr>
            <a:r>
              <a:rPr lang="en-US" sz="1400" cap="all"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sym typeface="Avenir"/>
              </a:rPr>
              <a:t>data discovery, distribution, delivery</a:t>
            </a:r>
            <a:endParaRPr lang="en-US" sz="1800" cap="all"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8" name="Picture 7">
            <a:extLst>
              <a:ext uri="{FF2B5EF4-FFF2-40B4-BE49-F238E27FC236}">
                <a16:creationId xmlns:a16="http://schemas.microsoft.com/office/drawing/2014/main" id="{5DE76C7B-9023-C84F-9E28-F5907F04FF58}"/>
              </a:ext>
            </a:extLst>
          </p:cNvPr>
          <p:cNvPicPr>
            <a:picLocks noChangeAspect="1"/>
          </p:cNvPicPr>
          <p:nvPr/>
        </p:nvPicPr>
        <p:blipFill>
          <a:blip r:embed="rId3"/>
          <a:stretch>
            <a:fillRect/>
          </a:stretch>
        </p:blipFill>
        <p:spPr>
          <a:xfrm>
            <a:off x="2861733" y="1346851"/>
            <a:ext cx="3362938" cy="4379462"/>
          </a:xfrm>
          <a:prstGeom prst="rect">
            <a:avLst/>
          </a:prstGeom>
        </p:spPr>
      </p:pic>
      <p:pic>
        <p:nvPicPr>
          <p:cNvPr id="10" name="Picture 9">
            <a:extLst>
              <a:ext uri="{FF2B5EF4-FFF2-40B4-BE49-F238E27FC236}">
                <a16:creationId xmlns:a16="http://schemas.microsoft.com/office/drawing/2014/main" id="{0CD0DA6A-C068-3E48-80E5-E2B413B214AE}"/>
              </a:ext>
            </a:extLst>
          </p:cNvPr>
          <p:cNvPicPr>
            <a:picLocks noChangeAspect="1"/>
          </p:cNvPicPr>
          <p:nvPr/>
        </p:nvPicPr>
        <p:blipFill>
          <a:blip r:embed="rId4"/>
          <a:stretch>
            <a:fillRect/>
          </a:stretch>
        </p:blipFill>
        <p:spPr>
          <a:xfrm>
            <a:off x="6072392" y="1622002"/>
            <a:ext cx="2957721" cy="4053173"/>
          </a:xfrm>
          <a:prstGeom prst="rect">
            <a:avLst/>
          </a:prstGeom>
        </p:spPr>
      </p:pic>
      <p:sp>
        <p:nvSpPr>
          <p:cNvPr id="151" name="Google Shape;151;p20"/>
          <p:cNvSpPr txBox="1">
            <a:spLocks noGrp="1"/>
          </p:cNvSpPr>
          <p:nvPr>
            <p:ph type="title"/>
          </p:nvPr>
        </p:nvSpPr>
        <p:spPr>
          <a:xfrm>
            <a:off x="133100" y="489451"/>
            <a:ext cx="8229600" cy="857400"/>
          </a:xfrm>
          <a:prstGeom prst="rect">
            <a:avLst/>
          </a:prstGeom>
          <a:noFill/>
          <a:ln>
            <a:noFill/>
          </a:ln>
        </p:spPr>
        <p:txBody>
          <a:bodyPr spcFirstLastPara="1" vert="horz" wrap="square" lIns="91425" tIns="91425" rIns="91425" bIns="91425" rtlCol="0" anchor="ctr" anchorCtr="0">
            <a:noAutofit/>
          </a:bodyPr>
          <a:lstStyle/>
          <a:p>
            <a:pPr>
              <a:buSzPts val="3600"/>
            </a:pPr>
            <a:r>
              <a:rPr lang="en-US" sz="2000" b="1"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Avenir"/>
              </a:rPr>
              <a:t>Matchup Satellite and Buoy Data - R Script Demonstration</a:t>
            </a:r>
            <a:br>
              <a:rPr lang="en-US" sz="2000" b="1"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Avenir"/>
              </a:rPr>
            </a:br>
            <a:br>
              <a:rPr lang="en-US" sz="2000" b="1"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Avenir"/>
              </a:rPr>
            </a:br>
            <a:r>
              <a:rPr lang="en-US" sz="1400" dirty="0">
                <a:hlinkClick r:id="rId5"/>
              </a:rPr>
              <a:t>https://coastwatch.pfeg.noaa.gov/projects/r/</a:t>
            </a:r>
            <a:endParaRPr sz="2000" b="1"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Avenir"/>
            </a:endParaRPr>
          </a:p>
        </p:txBody>
      </p:sp>
      <p:pic>
        <p:nvPicPr>
          <p:cNvPr id="12" name="Picture 11">
            <a:extLst>
              <a:ext uri="{FF2B5EF4-FFF2-40B4-BE49-F238E27FC236}">
                <a16:creationId xmlns:a16="http://schemas.microsoft.com/office/drawing/2014/main" id="{032AC0BC-2976-224E-9F43-D744C8CD76E8}"/>
              </a:ext>
            </a:extLst>
          </p:cNvPr>
          <p:cNvPicPr>
            <a:picLocks noChangeAspect="1"/>
          </p:cNvPicPr>
          <p:nvPr/>
        </p:nvPicPr>
        <p:blipFill>
          <a:blip r:embed="rId6"/>
          <a:stretch>
            <a:fillRect/>
          </a:stretch>
        </p:blipFill>
        <p:spPr>
          <a:xfrm>
            <a:off x="56291" y="1813344"/>
            <a:ext cx="2993056" cy="3073949"/>
          </a:xfrm>
          <a:prstGeom prst="rect">
            <a:avLst/>
          </a:prstGeom>
        </p:spPr>
      </p:pic>
    </p:spTree>
    <p:extLst>
      <p:ext uri="{BB962C8B-B14F-4D97-AF65-F5344CB8AC3E}">
        <p14:creationId xmlns:p14="http://schemas.microsoft.com/office/powerpoint/2010/main" val="1487788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20"/>
          <p:cNvSpPr/>
          <p:nvPr/>
        </p:nvSpPr>
        <p:spPr>
          <a:xfrm>
            <a:off x="4459706" y="1522514"/>
            <a:ext cx="4828132" cy="3949465"/>
          </a:xfrm>
          <a:prstGeom prst="rect">
            <a:avLst/>
          </a:prstGeom>
          <a:noFill/>
          <a:ln>
            <a:noFill/>
          </a:ln>
        </p:spPr>
        <p:txBody>
          <a:bodyPr spcFirstLastPara="1" wrap="square" lIns="91425" tIns="45700" rIns="91425" bIns="45700" anchor="ctr" anchorCtr="0">
            <a:noAutofit/>
          </a:bodyPr>
          <a:lstStyle/>
          <a:p>
            <a:pPr algn="ctr">
              <a:buSzPts val="1400"/>
            </a:pPr>
            <a:endParaRPr>
              <a:solidFill>
                <a:schemeClr val="bg2"/>
              </a:solidFill>
            </a:endParaRPr>
          </a:p>
        </p:txBody>
      </p:sp>
      <p:sp>
        <p:nvSpPr>
          <p:cNvPr id="2" name="Footer Placeholder 1">
            <a:extLst>
              <a:ext uri="{FF2B5EF4-FFF2-40B4-BE49-F238E27FC236}">
                <a16:creationId xmlns:a16="http://schemas.microsoft.com/office/drawing/2014/main" id="{0CF4A642-20C7-214E-BB63-C00D78F58EAA}"/>
              </a:ext>
            </a:extLst>
          </p:cNvPr>
          <p:cNvSpPr>
            <a:spLocks noGrp="1"/>
          </p:cNvSpPr>
          <p:nvPr>
            <p:ph type="ftr" idx="11"/>
          </p:nvPr>
        </p:nvSpPr>
        <p:spPr/>
        <p:txBody>
          <a:bodyPr/>
          <a:lstStyle/>
          <a:p>
            <a:r>
              <a:rPr lang="en-US" dirty="0" err="1"/>
              <a:t>polarwatch.noaa.gov</a:t>
            </a:r>
            <a:r>
              <a:rPr lang="en-US" dirty="0"/>
              <a:t>             </a:t>
            </a:r>
            <a:r>
              <a:rPr lang="en-US" dirty="0" err="1"/>
              <a:t>jennifer.sevadjian@noaa.gov</a:t>
            </a:r>
            <a:endParaRPr lang="en-US" dirty="0"/>
          </a:p>
        </p:txBody>
      </p:sp>
      <p:sp>
        <p:nvSpPr>
          <p:cNvPr id="3" name="Slide Number Placeholder 2">
            <a:extLst>
              <a:ext uri="{FF2B5EF4-FFF2-40B4-BE49-F238E27FC236}">
                <a16:creationId xmlns:a16="http://schemas.microsoft.com/office/drawing/2014/main" id="{FB1D3EA3-CFD3-5649-A00D-F26440EA0F66}"/>
              </a:ext>
            </a:extLst>
          </p:cNvPr>
          <p:cNvSpPr>
            <a:spLocks noGrp="1"/>
          </p:cNvSpPr>
          <p:nvPr>
            <p:ph type="sldNum" idx="12"/>
          </p:nvPr>
        </p:nvSpPr>
        <p:spPr/>
        <p:txBody>
          <a:bodyPr/>
          <a:lstStyle/>
          <a:p>
            <a:fld id="{00000000-1234-1234-1234-123412341234}" type="slidenum">
              <a:rPr lang="en-US" smtClean="0"/>
              <a:pPr/>
              <a:t>23</a:t>
            </a:fld>
            <a:endParaRPr lang="en-US"/>
          </a:p>
        </p:txBody>
      </p:sp>
      <p:sp>
        <p:nvSpPr>
          <p:cNvPr id="151" name="Google Shape;151;p20"/>
          <p:cNvSpPr txBox="1">
            <a:spLocks noGrp="1"/>
          </p:cNvSpPr>
          <p:nvPr>
            <p:ph type="title"/>
          </p:nvPr>
        </p:nvSpPr>
        <p:spPr>
          <a:xfrm>
            <a:off x="133100" y="489451"/>
            <a:ext cx="8229600" cy="857400"/>
          </a:xfrm>
          <a:prstGeom prst="rect">
            <a:avLst/>
          </a:prstGeom>
          <a:noFill/>
          <a:ln>
            <a:noFill/>
          </a:ln>
        </p:spPr>
        <p:txBody>
          <a:bodyPr spcFirstLastPara="1" vert="horz" wrap="square" lIns="91425" tIns="91425" rIns="91425" bIns="91425" rtlCol="0" anchor="ctr" anchorCtr="0">
            <a:noAutofit/>
          </a:bodyPr>
          <a:lstStyle/>
          <a:p>
            <a:pPr>
              <a:buSzPts val="3600"/>
            </a:pPr>
            <a:r>
              <a:rPr lang="en-US" sz="2000" b="1"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Avenir"/>
              </a:rPr>
              <a:t>Satellite Data Training Courses</a:t>
            </a:r>
            <a:br>
              <a:rPr lang="en-US" sz="2000" b="1"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Avenir"/>
              </a:rPr>
            </a:br>
            <a:br>
              <a:rPr lang="en-US" sz="2000" b="1"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Avenir"/>
              </a:rPr>
            </a:br>
            <a:endParaRPr sz="2000" b="1" dirty="0">
              <a:solidFill>
                <a:srgbClr val="0A549D"/>
              </a:solidFill>
              <a:latin typeface="Helvetica Neue" panose="02000503000000020004" pitchFamily="2" charset="0"/>
              <a:ea typeface="Helvetica Neue" panose="02000503000000020004" pitchFamily="2" charset="0"/>
              <a:cs typeface="Helvetica Neue" panose="02000503000000020004" pitchFamily="2" charset="0"/>
              <a:sym typeface="Avenir"/>
            </a:endParaRPr>
          </a:p>
        </p:txBody>
      </p:sp>
      <p:sp>
        <p:nvSpPr>
          <p:cNvPr id="4" name="TextBox 3">
            <a:extLst>
              <a:ext uri="{FF2B5EF4-FFF2-40B4-BE49-F238E27FC236}">
                <a16:creationId xmlns:a16="http://schemas.microsoft.com/office/drawing/2014/main" id="{F3965F82-EBB9-7A4A-BD17-FB5989BE5BC2}"/>
              </a:ext>
            </a:extLst>
          </p:cNvPr>
          <p:cNvSpPr txBox="1"/>
          <p:nvPr/>
        </p:nvSpPr>
        <p:spPr>
          <a:xfrm>
            <a:off x="537882" y="1269165"/>
            <a:ext cx="6669741"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t>Attend a hands-on training course </a:t>
            </a:r>
          </a:p>
          <a:p>
            <a:pPr marL="285750" indent="-285750">
              <a:buFont typeface="Arial" panose="020B0604020202020204" pitchFamily="34" charset="0"/>
              <a:buChar char="•"/>
            </a:pPr>
            <a:r>
              <a:rPr lang="en-US" sz="1600" dirty="0"/>
              <a:t>Find data</a:t>
            </a:r>
          </a:p>
          <a:p>
            <a:pPr marL="285750" indent="-285750">
              <a:buFont typeface="Arial" panose="020B0604020202020204" pitchFamily="34" charset="0"/>
              <a:buChar char="•"/>
            </a:pPr>
            <a:r>
              <a:rPr lang="en-US" sz="1600" dirty="0"/>
              <a:t>Downloading and accessing data</a:t>
            </a:r>
          </a:p>
          <a:p>
            <a:pPr marL="285750" indent="-285750">
              <a:buFont typeface="Arial" panose="020B0604020202020204" pitchFamily="34" charset="0"/>
              <a:buChar char="•"/>
            </a:pPr>
            <a:r>
              <a:rPr lang="en-US" sz="1600" dirty="0"/>
              <a:t>Beginners and advanced users welcome</a:t>
            </a:r>
          </a:p>
          <a:p>
            <a:pPr marL="285750" indent="-285750">
              <a:buFont typeface="Arial" panose="020B0604020202020204" pitchFamily="34" charset="0"/>
              <a:buChar char="•"/>
            </a:pPr>
            <a:r>
              <a:rPr lang="en-US" sz="1600" dirty="0"/>
              <a:t>Learn to use tools for R, Python, ArcGIS and </a:t>
            </a:r>
            <a:r>
              <a:rPr lang="en-US" sz="1600" dirty="0" err="1"/>
              <a:t>Matlab</a:t>
            </a:r>
            <a:endParaRPr lang="en-US" sz="1600" dirty="0"/>
          </a:p>
          <a:p>
            <a:pPr marL="285750" indent="-285750">
              <a:buFont typeface="Arial" panose="020B0604020202020204" pitchFamily="34" charset="0"/>
              <a:buChar char="•"/>
            </a:pPr>
            <a:r>
              <a:rPr lang="en-US" sz="1600" dirty="0"/>
              <a:t>Multiple courses are offered by regional nodes throughout the year</a:t>
            </a:r>
          </a:p>
          <a:p>
            <a:pPr marL="285750" indent="-285750">
              <a:buFont typeface="Arial" panose="020B0604020202020204" pitchFamily="34" charset="0"/>
              <a:buChar char="•"/>
            </a:pPr>
            <a:r>
              <a:rPr lang="en-US" sz="1600" dirty="0"/>
              <a:t>PolarWatch and the West Coast node plan to co-host our next class in Alaska Spring 2020. </a:t>
            </a:r>
          </a:p>
          <a:p>
            <a:endParaRPr lang="en-US" sz="1600" dirty="0"/>
          </a:p>
          <a:p>
            <a:r>
              <a:rPr lang="en-US" sz="1600" dirty="0"/>
              <a:t>https://coastwatch.pfeg.noaa.gov/courses/satellite_course.html</a:t>
            </a:r>
          </a:p>
        </p:txBody>
      </p:sp>
    </p:spTree>
    <p:extLst>
      <p:ext uri="{BB962C8B-B14F-4D97-AF65-F5344CB8AC3E}">
        <p14:creationId xmlns:p14="http://schemas.microsoft.com/office/powerpoint/2010/main" val="2384877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 name="Footer Placeholder 1">
            <a:extLst>
              <a:ext uri="{FF2B5EF4-FFF2-40B4-BE49-F238E27FC236}">
                <a16:creationId xmlns:a16="http://schemas.microsoft.com/office/drawing/2014/main" id="{857B3110-ECAA-6649-B66B-18EDBE543DA5}"/>
              </a:ext>
            </a:extLst>
          </p:cNvPr>
          <p:cNvSpPr>
            <a:spLocks noGrp="1"/>
          </p:cNvSpPr>
          <p:nvPr>
            <p:ph type="ftr" idx="11"/>
          </p:nvPr>
        </p:nvSpPr>
        <p:spPr/>
        <p:txBody>
          <a:bodyPr/>
          <a:lstStyle/>
          <a:p>
            <a:r>
              <a:rPr lang="en-US" dirty="0" err="1"/>
              <a:t>polarwatch.noaa.gov</a:t>
            </a:r>
            <a:r>
              <a:rPr lang="en-US" dirty="0"/>
              <a:t>             </a:t>
            </a:r>
            <a:r>
              <a:rPr lang="en-US" dirty="0" err="1"/>
              <a:t>jennifer.sevadjian@noaa.gov</a:t>
            </a:r>
            <a:endParaRPr lang="en-US" dirty="0"/>
          </a:p>
        </p:txBody>
      </p:sp>
      <p:sp>
        <p:nvSpPr>
          <p:cNvPr id="4" name="Slide Number Placeholder 3">
            <a:extLst>
              <a:ext uri="{FF2B5EF4-FFF2-40B4-BE49-F238E27FC236}">
                <a16:creationId xmlns:a16="http://schemas.microsoft.com/office/drawing/2014/main" id="{1885312A-AA18-7D41-9E54-C5AC2BABA84D}"/>
              </a:ext>
            </a:extLst>
          </p:cNvPr>
          <p:cNvSpPr>
            <a:spLocks noGrp="1"/>
          </p:cNvSpPr>
          <p:nvPr>
            <p:ph type="sldNum" idx="12"/>
          </p:nvPr>
        </p:nvSpPr>
        <p:spPr/>
        <p:txBody>
          <a:bodyPr/>
          <a:lstStyle/>
          <a:p>
            <a:fld id="{00000000-1234-1234-1234-123412341234}" type="slidenum">
              <a:rPr lang="en-US" smtClean="0"/>
              <a:pPr/>
              <a:t>24</a:t>
            </a:fld>
            <a:endParaRPr lang="en-US"/>
          </a:p>
        </p:txBody>
      </p:sp>
      <p:sp>
        <p:nvSpPr>
          <p:cNvPr id="12" name="Google Shape;309;p32">
            <a:extLst>
              <a:ext uri="{FF2B5EF4-FFF2-40B4-BE49-F238E27FC236}">
                <a16:creationId xmlns:a16="http://schemas.microsoft.com/office/drawing/2014/main" id="{0DFF159A-8189-3F4D-8CE9-6C99AEDF3B81}"/>
              </a:ext>
            </a:extLst>
          </p:cNvPr>
          <p:cNvSpPr txBox="1"/>
          <p:nvPr/>
        </p:nvSpPr>
        <p:spPr>
          <a:xfrm>
            <a:off x="380120" y="1384159"/>
            <a:ext cx="3182546" cy="1323439"/>
          </a:xfrm>
          <a:prstGeom prst="rect">
            <a:avLst/>
          </a:prstGeom>
          <a:noFill/>
          <a:ln>
            <a:noFill/>
          </a:ln>
        </p:spPr>
        <p:txBody>
          <a:bodyPr spcFirstLastPara="1" wrap="square" lIns="91425" tIns="45700" rIns="91425" bIns="45700" anchor="t" anchorCtr="0">
            <a:noAutofit/>
          </a:bodyPr>
          <a:lstStyle/>
          <a:p>
            <a:pPr>
              <a:lnSpc>
                <a:spcPct val="150000"/>
              </a:lnSpc>
              <a:buSzPts val="2000"/>
            </a:pPr>
            <a:r>
              <a:rPr lang="en-US" sz="1600" dirty="0">
                <a:latin typeface="Helvetica Neue" panose="02000503000000020004" pitchFamily="2" charset="0"/>
                <a:ea typeface="Helvetica Neue" panose="02000503000000020004" pitchFamily="2" charset="0"/>
                <a:cs typeface="Helvetica Neue" panose="02000503000000020004" pitchFamily="2" charset="0"/>
              </a:rPr>
              <a:t>Cara Wilson (Monterey)</a:t>
            </a:r>
            <a:endParaRPr sz="1600"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50000"/>
              </a:lnSpc>
              <a:buSzPts val="2000"/>
            </a:pPr>
            <a:r>
              <a:rPr lang="en-US" sz="1600" dirty="0">
                <a:latin typeface="Helvetica Neue" panose="02000503000000020004" pitchFamily="2" charset="0"/>
                <a:ea typeface="Helvetica Neue" panose="02000503000000020004" pitchFamily="2" charset="0"/>
                <a:cs typeface="Helvetica Neue" panose="02000503000000020004" pitchFamily="2" charset="0"/>
              </a:rPr>
              <a:t>Jenn Sevadjian (La Jolla)</a:t>
            </a:r>
            <a:endParaRPr lang="en-US" sz="1600" dirty="0">
              <a:solidFill>
                <a:schemeClr val="dk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150000"/>
              </a:lnSpc>
              <a:buSzPts val="2000"/>
            </a:pPr>
            <a:r>
              <a:rPr lang="en-US" sz="1600" dirty="0">
                <a:latin typeface="Helvetica Neue" panose="02000503000000020004" pitchFamily="2" charset="0"/>
                <a:ea typeface="Helvetica Neue" panose="02000503000000020004" pitchFamily="2" charset="0"/>
                <a:cs typeface="Helvetica Neue" panose="02000503000000020004" pitchFamily="2" charset="0"/>
              </a:rPr>
              <a:t>Dale Robinson (Santa Cruz)</a:t>
            </a:r>
            <a:endParaRPr sz="1600"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50000"/>
              </a:lnSpc>
              <a:buSzPts val="2000"/>
            </a:pPr>
            <a:r>
              <a:rPr lang="en-US" sz="1600" dirty="0">
                <a:solidFill>
                  <a:schemeClr val="dk2"/>
                </a:solidFill>
                <a:latin typeface="Helvetica Neue" panose="02000503000000020004" pitchFamily="2" charset="0"/>
                <a:ea typeface="Helvetica Neue" panose="02000503000000020004" pitchFamily="2" charset="0"/>
                <a:cs typeface="Helvetica Neue" panose="02000503000000020004" pitchFamily="2" charset="0"/>
              </a:rPr>
              <a:t>Sinead Farrell (College Park)</a:t>
            </a:r>
            <a:endParaRPr sz="1800" dirty="0">
              <a:solidFill>
                <a:schemeClr val="dk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Google Shape;311;p32">
            <a:extLst>
              <a:ext uri="{FF2B5EF4-FFF2-40B4-BE49-F238E27FC236}">
                <a16:creationId xmlns:a16="http://schemas.microsoft.com/office/drawing/2014/main" id="{24AF71D3-18D8-6D4A-9B49-DEFF67FE1A22}"/>
              </a:ext>
            </a:extLst>
          </p:cNvPr>
          <p:cNvSpPr txBox="1"/>
          <p:nvPr/>
        </p:nvSpPr>
        <p:spPr>
          <a:xfrm>
            <a:off x="3277801" y="1378643"/>
            <a:ext cx="3928665" cy="1925105"/>
          </a:xfrm>
          <a:prstGeom prst="rect">
            <a:avLst/>
          </a:prstGeom>
          <a:noFill/>
          <a:ln>
            <a:noFill/>
          </a:ln>
        </p:spPr>
        <p:txBody>
          <a:bodyPr spcFirstLastPara="1" wrap="square" lIns="91425" tIns="45700" rIns="91425" bIns="45700" anchor="t" anchorCtr="0">
            <a:noAutofit/>
          </a:bodyPr>
          <a:lstStyle/>
          <a:p>
            <a:pPr>
              <a:lnSpc>
                <a:spcPct val="150000"/>
              </a:lnSpc>
              <a:buClr>
                <a:srgbClr val="094495"/>
              </a:buClr>
              <a:buSzPts val="2000"/>
            </a:pPr>
            <a:r>
              <a:rPr lang="en-US" sz="1600" dirty="0" err="1">
                <a:solidFill>
                  <a:srgbClr val="07437F"/>
                </a:solidFill>
                <a:latin typeface="Helvetica Neue" panose="02000503000000020004" pitchFamily="2" charset="0"/>
                <a:ea typeface="Helvetica Neue" panose="02000503000000020004" pitchFamily="2" charset="0"/>
                <a:cs typeface="Helvetica Neue" panose="02000503000000020004" pitchFamily="2" charset="0"/>
              </a:rPr>
              <a:t>cara.wilson@noaa.gov</a:t>
            </a:r>
            <a:r>
              <a:rPr lang="en-US" sz="1600" dirty="0">
                <a:solidFill>
                  <a:srgbClr val="07437F"/>
                </a:solidFill>
                <a:latin typeface="Helvetica Neue" panose="02000503000000020004" pitchFamily="2" charset="0"/>
                <a:ea typeface="Helvetica Neue" panose="02000503000000020004" pitchFamily="2" charset="0"/>
                <a:cs typeface="Helvetica Neue" panose="02000503000000020004" pitchFamily="2" charset="0"/>
              </a:rPr>
              <a:t> </a:t>
            </a:r>
          </a:p>
          <a:p>
            <a:pPr>
              <a:lnSpc>
                <a:spcPct val="150000"/>
              </a:lnSpc>
              <a:buClr>
                <a:srgbClr val="094495"/>
              </a:buClr>
              <a:buSzPts val="2000"/>
            </a:pPr>
            <a:r>
              <a:rPr lang="en-US" sz="1600" dirty="0">
                <a:solidFill>
                  <a:srgbClr val="07437F"/>
                </a:solidFill>
                <a:latin typeface="Helvetica Neue" panose="02000503000000020004" pitchFamily="2" charset="0"/>
                <a:ea typeface="Helvetica Neue" panose="02000503000000020004" pitchFamily="2" charset="0"/>
                <a:cs typeface="Helvetica Neue" panose="02000503000000020004" pitchFamily="2" charset="0"/>
              </a:rPr>
              <a:t>jennifer.sevadjian@noaa.gov</a:t>
            </a:r>
          </a:p>
          <a:p>
            <a:pPr>
              <a:lnSpc>
                <a:spcPct val="150000"/>
              </a:lnSpc>
              <a:buClr>
                <a:srgbClr val="094495"/>
              </a:buClr>
              <a:buSzPts val="2000"/>
            </a:pPr>
            <a:r>
              <a:rPr lang="en-US" sz="1600" dirty="0">
                <a:solidFill>
                  <a:srgbClr val="07437F"/>
                </a:solidFill>
                <a:latin typeface="Helvetica Neue" panose="02000503000000020004" pitchFamily="2" charset="0"/>
                <a:ea typeface="Helvetica Neue" panose="02000503000000020004" pitchFamily="2" charset="0"/>
                <a:cs typeface="Helvetica Neue" panose="02000503000000020004" pitchFamily="2" charset="0"/>
              </a:rPr>
              <a:t>dale.robinson@noaa.gov</a:t>
            </a:r>
          </a:p>
          <a:p>
            <a:pPr>
              <a:lnSpc>
                <a:spcPct val="150000"/>
              </a:lnSpc>
              <a:buClr>
                <a:srgbClr val="094495"/>
              </a:buClr>
              <a:buSzPts val="2000"/>
            </a:pPr>
            <a:r>
              <a:rPr lang="en-US" sz="1600" dirty="0">
                <a:solidFill>
                  <a:srgbClr val="07437F"/>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sinead.farrell@noaa.gov</a:t>
            </a:r>
            <a:endParaRPr sz="1600" dirty="0">
              <a:solidFill>
                <a:srgbClr val="07437F"/>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Google Shape;310;p32">
            <a:extLst>
              <a:ext uri="{FF2B5EF4-FFF2-40B4-BE49-F238E27FC236}">
                <a16:creationId xmlns:a16="http://schemas.microsoft.com/office/drawing/2014/main" id="{BEC8F084-F756-0445-987C-E0F706958925}"/>
              </a:ext>
            </a:extLst>
          </p:cNvPr>
          <p:cNvSpPr txBox="1"/>
          <p:nvPr/>
        </p:nvSpPr>
        <p:spPr>
          <a:xfrm>
            <a:off x="-199621" y="4917384"/>
            <a:ext cx="9045525" cy="338517"/>
          </a:xfrm>
          <a:prstGeom prst="rect">
            <a:avLst/>
          </a:prstGeom>
          <a:noFill/>
          <a:ln>
            <a:noFill/>
          </a:ln>
        </p:spPr>
        <p:txBody>
          <a:bodyPr spcFirstLastPara="1" wrap="square" lIns="91425" tIns="45700" rIns="91425" bIns="45700" anchor="t" anchorCtr="0">
            <a:noAutofit/>
          </a:bodyPr>
          <a:lstStyle/>
          <a:p>
            <a:pPr algn="ctr">
              <a:buClr>
                <a:srgbClr val="008679"/>
              </a:buClr>
              <a:buSzPts val="1600"/>
            </a:pPr>
            <a:r>
              <a:rPr lang="en-US" sz="2000" b="1" dirty="0">
                <a:solidFill>
                  <a:srgbClr val="008679"/>
                </a:solidFill>
                <a:latin typeface="Helvetica Neue Regular" panose="02000503000000020004" pitchFamily="2" charset="0"/>
                <a:ea typeface="Helvetica Neue Regular" panose="02000503000000020004" pitchFamily="2" charset="0"/>
                <a:cs typeface="Helvetica Neue Regular" panose="02000503000000020004" pitchFamily="2" charset="0"/>
                <a:sym typeface="Avenir"/>
              </a:rPr>
              <a:t>Acknowledgements</a:t>
            </a:r>
            <a:endParaRPr sz="2000" b="1" dirty="0"/>
          </a:p>
        </p:txBody>
      </p:sp>
      <p:sp>
        <p:nvSpPr>
          <p:cNvPr id="8" name="Title 7">
            <a:extLst>
              <a:ext uri="{FF2B5EF4-FFF2-40B4-BE49-F238E27FC236}">
                <a16:creationId xmlns:a16="http://schemas.microsoft.com/office/drawing/2014/main" id="{AFD3E068-7C60-2E48-B6D3-F57436AD9C08}"/>
              </a:ext>
            </a:extLst>
          </p:cNvPr>
          <p:cNvSpPr>
            <a:spLocks noGrp="1"/>
          </p:cNvSpPr>
          <p:nvPr>
            <p:ph type="title"/>
          </p:nvPr>
        </p:nvSpPr>
        <p:spPr>
          <a:xfrm>
            <a:off x="457200" y="370996"/>
            <a:ext cx="8229600" cy="956903"/>
          </a:xfrm>
        </p:spPr>
        <p:txBody>
          <a:bodyPr>
            <a:normAutofit/>
          </a:bodyPr>
          <a:lstStyle/>
          <a:p>
            <a:pPr algn="ctr"/>
            <a:r>
              <a:rPr lang="en-US" sz="2000" b="1" dirty="0">
                <a:latin typeface="Helvetica Neue" panose="02000503000000020004" pitchFamily="2" charset="0"/>
                <a:ea typeface="Helvetica Neue" panose="02000503000000020004" pitchFamily="2" charset="0"/>
                <a:cs typeface="Helvetica Neue" panose="02000503000000020004" pitchFamily="2" charset="0"/>
              </a:rPr>
              <a:t>CONNECT WITH US!</a:t>
            </a:r>
          </a:p>
        </p:txBody>
      </p:sp>
      <p:sp>
        <p:nvSpPr>
          <p:cNvPr id="23" name="TextBox 22">
            <a:extLst>
              <a:ext uri="{FF2B5EF4-FFF2-40B4-BE49-F238E27FC236}">
                <a16:creationId xmlns:a16="http://schemas.microsoft.com/office/drawing/2014/main" id="{8D9EF8B3-F600-C642-A56A-2D8CA41D2E09}"/>
              </a:ext>
            </a:extLst>
          </p:cNvPr>
          <p:cNvSpPr txBox="1"/>
          <p:nvPr/>
        </p:nvSpPr>
        <p:spPr>
          <a:xfrm>
            <a:off x="367555" y="5460006"/>
            <a:ext cx="3955586" cy="631198"/>
          </a:xfrm>
          <a:prstGeom prst="rect">
            <a:avLst/>
          </a:prstGeom>
          <a:noFill/>
        </p:spPr>
        <p:txBody>
          <a:bodyPr wrap="square" rtlCol="0">
            <a:spAutoFit/>
          </a:bodyPr>
          <a:lstStyle/>
          <a:p>
            <a:pPr>
              <a:lnSpc>
                <a:spcPct val="120000"/>
              </a:lnSpc>
            </a:pPr>
            <a:r>
              <a:rPr lang="en-US" sz="1600" b="1" cap="small" dirty="0">
                <a:solidFill>
                  <a:srgbClr val="416C9B"/>
                </a:solidFill>
                <a:latin typeface="Helvetica" pitchFamily="2" charset="0"/>
                <a:cs typeface="Arial" panose="020B0604020202020204" pitchFamily="34" charset="0"/>
              </a:rPr>
              <a:t>ERD DATA GROUP</a:t>
            </a:r>
          </a:p>
          <a:p>
            <a:pPr lvl="1">
              <a:lnSpc>
                <a:spcPct val="120000"/>
              </a:lnSpc>
            </a:pPr>
            <a:r>
              <a:rPr lang="en-US" dirty="0">
                <a:latin typeface="Helvetica" pitchFamily="2" charset="0"/>
                <a:cs typeface="Arial" panose="020B0604020202020204" pitchFamily="34" charset="0"/>
              </a:rPr>
              <a:t>Roy Mendelssohn, Lynn Dewitt, Bob Simons</a:t>
            </a:r>
          </a:p>
        </p:txBody>
      </p:sp>
      <p:sp>
        <p:nvSpPr>
          <p:cNvPr id="19" name="TextBox 18">
            <a:extLst>
              <a:ext uri="{FF2B5EF4-FFF2-40B4-BE49-F238E27FC236}">
                <a16:creationId xmlns:a16="http://schemas.microsoft.com/office/drawing/2014/main" id="{F0EEA947-C55A-D24C-9536-6ACBF3B43A3A}"/>
              </a:ext>
            </a:extLst>
          </p:cNvPr>
          <p:cNvSpPr txBox="1"/>
          <p:nvPr/>
        </p:nvSpPr>
        <p:spPr>
          <a:xfrm>
            <a:off x="4323141" y="5457832"/>
            <a:ext cx="4943982" cy="1120307"/>
          </a:xfrm>
          <a:prstGeom prst="rect">
            <a:avLst/>
          </a:prstGeom>
          <a:noFill/>
        </p:spPr>
        <p:txBody>
          <a:bodyPr wrap="none" rtlCol="0">
            <a:spAutoFit/>
          </a:bodyPr>
          <a:lstStyle/>
          <a:p>
            <a:pPr>
              <a:lnSpc>
                <a:spcPct val="120000"/>
              </a:lnSpc>
            </a:pPr>
            <a:r>
              <a:rPr lang="en-US" sz="1600" b="1" cap="small" dirty="0">
                <a:solidFill>
                  <a:srgbClr val="416C9B"/>
                </a:solidFill>
                <a:latin typeface="Helvetica" pitchFamily="2" charset="0"/>
                <a:cs typeface="Arial" panose="020B0604020202020204" pitchFamily="34" charset="0"/>
              </a:rPr>
              <a:t>COASTWATCH CENTRAL</a:t>
            </a:r>
          </a:p>
          <a:p>
            <a:pPr lvl="1">
              <a:lnSpc>
                <a:spcPct val="120000"/>
              </a:lnSpc>
            </a:pPr>
            <a:r>
              <a:rPr lang="en-US" dirty="0">
                <a:latin typeface="Helvetica" pitchFamily="2" charset="0"/>
                <a:cs typeface="Arial" panose="020B0604020202020204" pitchFamily="34" charset="0"/>
              </a:rPr>
              <a:t>Veronica Lance, Michael Soracco, Heng Gu, Phil </a:t>
            </a:r>
            <a:r>
              <a:rPr lang="en-US" dirty="0" err="1">
                <a:latin typeface="Helvetica" pitchFamily="2" charset="0"/>
                <a:cs typeface="Arial" panose="020B0604020202020204" pitchFamily="34" charset="0"/>
              </a:rPr>
              <a:t>Keegstra</a:t>
            </a:r>
            <a:endParaRPr lang="en-US" dirty="0">
              <a:latin typeface="Helvetica" pitchFamily="2" charset="0"/>
              <a:cs typeface="Arial" panose="020B0604020202020204" pitchFamily="34" charset="0"/>
            </a:endParaRPr>
          </a:p>
          <a:p>
            <a:pPr marL="238125" lvl="1">
              <a:lnSpc>
                <a:spcPct val="120000"/>
              </a:lnSpc>
            </a:pPr>
            <a:r>
              <a:rPr lang="en-US" dirty="0">
                <a:latin typeface="Helvetica" pitchFamily="2" charset="0"/>
                <a:cs typeface="Arial" panose="020B0604020202020204" pitchFamily="34" charset="0"/>
              </a:rPr>
              <a:t>					</a:t>
            </a:r>
          </a:p>
          <a:p>
            <a:endParaRPr lang="en-US" dirty="0">
              <a:latin typeface="Helvetica" pitchFamily="2" charset="0"/>
            </a:endParaRPr>
          </a:p>
        </p:txBody>
      </p:sp>
    </p:spTree>
    <p:extLst>
      <p:ext uri="{BB962C8B-B14F-4D97-AF65-F5344CB8AC3E}">
        <p14:creationId xmlns:p14="http://schemas.microsoft.com/office/powerpoint/2010/main" val="2359296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Google Shape;114;p17"/>
          <p:cNvSpPr/>
          <p:nvPr/>
        </p:nvSpPr>
        <p:spPr>
          <a:xfrm>
            <a:off x="457200" y="2204675"/>
            <a:ext cx="3415536" cy="591671"/>
          </a:xfrm>
          <a:prstGeom prst="rect">
            <a:avLst/>
          </a:prstGeom>
          <a:noFill/>
          <a:ln>
            <a:noFill/>
          </a:ln>
        </p:spPr>
        <p:txBody>
          <a:bodyPr spcFirstLastPara="1" wrap="square" lIns="91425" tIns="45700" rIns="91425" bIns="45700" anchor="ctr" anchorCtr="0">
            <a:noAutofit/>
          </a:bodyPr>
          <a:lstStyle/>
          <a:p>
            <a:pPr algn="ctr">
              <a:buSzPts val="1400"/>
            </a:pPr>
            <a:endParaRPr dirty="0">
              <a:solidFill>
                <a:schemeClr val="lt1"/>
              </a:solidFill>
              <a:latin typeface="Calibri" panose="020F0502020204030204" pitchFamily="34" charset="0"/>
              <a:ea typeface="Helvetica Neue" panose="02000503000000020004" pitchFamily="2" charset="0"/>
              <a:cs typeface="Calibri" panose="020F0502020204030204" pitchFamily="34" charset="0"/>
            </a:endParaRPr>
          </a:p>
        </p:txBody>
      </p:sp>
      <p:sp>
        <p:nvSpPr>
          <p:cNvPr id="116" name="Google Shape;116;p17"/>
          <p:cNvSpPr txBox="1">
            <a:spLocks noGrp="1"/>
          </p:cNvSpPr>
          <p:nvPr>
            <p:ph type="title"/>
          </p:nvPr>
        </p:nvSpPr>
        <p:spPr>
          <a:xfrm>
            <a:off x="118670" y="49533"/>
            <a:ext cx="8229600" cy="277792"/>
          </a:xfrm>
          <a:prstGeom prst="rect">
            <a:avLst/>
          </a:prstGeom>
          <a:noFill/>
          <a:ln>
            <a:noFill/>
          </a:ln>
        </p:spPr>
        <p:txBody>
          <a:bodyPr spcFirstLastPara="1" vert="horz" wrap="square" lIns="91425" tIns="91425" rIns="91425" bIns="91425" rtlCol="0" anchor="ctr" anchorCtr="0">
            <a:noAutofit/>
          </a:bodyPr>
          <a:lstStyle/>
          <a:p>
            <a:pPr>
              <a:buSzPts val="3200"/>
            </a:pPr>
            <a:r>
              <a:rPr lang="en-US" sz="1400" dirty="0">
                <a:solidFill>
                  <a:schemeClr val="bg1"/>
                </a:solidFill>
                <a:latin typeface="Calibri" panose="020F0502020204030204" pitchFamily="34" charset="0"/>
                <a:ea typeface="Helvetica Neue Light" panose="02000403000000020004" pitchFamily="2" charset="0"/>
                <a:cs typeface="Calibri" panose="020F0502020204030204" pitchFamily="34" charset="0"/>
                <a:sym typeface="Avenir"/>
              </a:rPr>
              <a:t>PolarWatch Program</a:t>
            </a:r>
          </a:p>
        </p:txBody>
      </p:sp>
      <p:sp>
        <p:nvSpPr>
          <p:cNvPr id="117" name="Google Shape;117;p17"/>
          <p:cNvSpPr txBox="1">
            <a:spLocks noGrp="1"/>
          </p:cNvSpPr>
          <p:nvPr>
            <p:ph type="body" idx="2"/>
          </p:nvPr>
        </p:nvSpPr>
        <p:spPr>
          <a:xfrm>
            <a:off x="65915" y="457195"/>
            <a:ext cx="3953211" cy="5046137"/>
          </a:xfrm>
          <a:prstGeom prst="rect">
            <a:avLst/>
          </a:prstGeom>
          <a:noFill/>
          <a:ln w="9525" cap="flat" cmpd="sng">
            <a:noFill/>
            <a:prstDash val="solid"/>
            <a:round/>
            <a:headEnd type="none" w="sm" len="sm"/>
            <a:tailEnd type="none" w="sm" len="sm"/>
          </a:ln>
        </p:spPr>
        <p:txBody>
          <a:bodyPr spcFirstLastPara="1" vert="horz" wrap="square" lIns="91425" tIns="91425" rIns="91425" bIns="91425" rtlCol="0" anchor="t" anchorCtr="0">
            <a:noAutofit/>
          </a:bodyPr>
          <a:lstStyle/>
          <a:p>
            <a:pPr marL="0" indent="0">
              <a:lnSpc>
                <a:spcPct val="100000"/>
              </a:lnSpc>
              <a:spcBef>
                <a:spcPts val="1600"/>
              </a:spcBef>
              <a:buSzPts val="1300"/>
              <a:buNone/>
            </a:pPr>
            <a:r>
              <a:rPr lang="en-US" sz="2000" b="1" dirty="0">
                <a:latin typeface="Calibri" panose="020F0502020204030204" pitchFamily="34" charset="0"/>
                <a:cs typeface="Calibri" panose="020F0502020204030204" pitchFamily="34" charset="0"/>
              </a:rPr>
              <a:t>NOAA CoastWatch</a:t>
            </a:r>
          </a:p>
          <a:p>
            <a:pPr marL="0" indent="0">
              <a:lnSpc>
                <a:spcPct val="100000"/>
              </a:lnSpc>
              <a:spcBef>
                <a:spcPts val="1600"/>
              </a:spcBef>
              <a:buSzPts val="1300"/>
              <a:buNone/>
            </a:pPr>
            <a:endParaRPr lang="en-US" sz="2000" b="1" dirty="0">
              <a:latin typeface="Calibri" panose="020F0502020204030204" pitchFamily="34" charset="0"/>
              <a:cs typeface="Calibri" panose="020F0502020204030204" pitchFamily="34" charset="0"/>
            </a:endParaRPr>
          </a:p>
          <a:p>
            <a:pPr marL="285750" indent="-285750">
              <a:lnSpc>
                <a:spcPct val="100000"/>
              </a:lnSpc>
              <a:spcBef>
                <a:spcPts val="1600"/>
              </a:spcBef>
              <a:buSzPts val="1300"/>
            </a:pPr>
            <a:r>
              <a:rPr lang="en-US" sz="2000" dirty="0">
                <a:latin typeface="Calibri" panose="020F0502020204030204" pitchFamily="34" charset="0"/>
                <a:cs typeface="Calibri" panose="020F0502020204030204" pitchFamily="34" charset="0"/>
              </a:rPr>
              <a:t>PolarWatch is the newest regional satellite data distribution portal of NOAA's CoastWatch program</a:t>
            </a:r>
          </a:p>
          <a:p>
            <a:pPr marL="285750" indent="-285750">
              <a:lnSpc>
                <a:spcPct val="100000"/>
              </a:lnSpc>
              <a:spcBef>
                <a:spcPts val="1600"/>
              </a:spcBef>
              <a:buSzPts val="1300"/>
            </a:pPr>
            <a:r>
              <a:rPr lang="en-US" sz="2000" dirty="0">
                <a:solidFill>
                  <a:schemeClr val="bg2">
                    <a:lumMod val="95000"/>
                    <a:lumOff val="5000"/>
                  </a:schemeClr>
                </a:solidFill>
                <a:latin typeface="Calibri" panose="020F0502020204030204" pitchFamily="34" charset="0"/>
                <a:ea typeface="Helvetica Neue Medium" panose="02000503000000020004" pitchFamily="2" charset="0"/>
                <a:cs typeface="Calibri" panose="020F0502020204030204" pitchFamily="34" charset="0"/>
                <a:sym typeface="Arial"/>
              </a:rPr>
              <a:t>CoastWatch provides global and regional satellite data products</a:t>
            </a:r>
          </a:p>
          <a:p>
            <a:pPr marL="285750" indent="-285750">
              <a:lnSpc>
                <a:spcPct val="100000"/>
              </a:lnSpc>
              <a:spcBef>
                <a:spcPts val="1600"/>
              </a:spcBef>
              <a:buSzPts val="1300"/>
            </a:pPr>
            <a:r>
              <a:rPr lang="en-US" sz="2000" dirty="0">
                <a:solidFill>
                  <a:schemeClr val="bg2">
                    <a:lumMod val="95000"/>
                    <a:lumOff val="5000"/>
                  </a:schemeClr>
                </a:solidFill>
                <a:latin typeface="Calibri" panose="020F0502020204030204" pitchFamily="34" charset="0"/>
                <a:ea typeface="Helvetica Neue Medium" panose="02000503000000020004" pitchFamily="2" charset="0"/>
                <a:cs typeface="Calibri" panose="020F0502020204030204" pitchFamily="34" charset="0"/>
                <a:sym typeface="Arial"/>
              </a:rPr>
              <a:t>Regional nodes provide focused support to regional users</a:t>
            </a:r>
          </a:p>
          <a:p>
            <a:pPr marL="91438" lvl="1" indent="0">
              <a:lnSpc>
                <a:spcPct val="100000"/>
              </a:lnSpc>
              <a:spcBef>
                <a:spcPts val="600"/>
              </a:spcBef>
              <a:buSzPts val="1300"/>
              <a:buNone/>
            </a:pPr>
            <a:endParaRPr lang="en-US" sz="12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rial"/>
            </a:endParaRPr>
          </a:p>
        </p:txBody>
      </p:sp>
      <p:sp>
        <p:nvSpPr>
          <p:cNvPr id="118" name="Google Shape;118;p17"/>
          <p:cNvSpPr/>
          <p:nvPr/>
        </p:nvSpPr>
        <p:spPr>
          <a:xfrm>
            <a:off x="5081665" y="1372213"/>
            <a:ext cx="4150469" cy="3494305"/>
          </a:xfrm>
          <a:prstGeom prst="rect">
            <a:avLst/>
          </a:prstGeom>
          <a:noFill/>
          <a:ln>
            <a:noFill/>
          </a:ln>
        </p:spPr>
        <p:txBody>
          <a:bodyPr spcFirstLastPara="1" wrap="square" lIns="91425" tIns="45700" rIns="91425" bIns="45700" anchor="t" anchorCtr="0">
            <a:noAutofit/>
          </a:bodyPr>
          <a:lstStyle/>
          <a:p>
            <a:pPr marL="91438">
              <a:spcBef>
                <a:spcPts val="600"/>
              </a:spcBef>
              <a:buClr>
                <a:schemeClr val="bg2">
                  <a:lumMod val="95000"/>
                  <a:lumOff val="5000"/>
                </a:schemeClr>
              </a:buClr>
              <a:buSzPct val="99000"/>
            </a:pPr>
            <a:endParaRPr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endParaRPr>
          </a:p>
        </p:txBody>
      </p:sp>
      <p:sp>
        <p:nvSpPr>
          <p:cNvPr id="2" name="Footer Placeholder 1">
            <a:extLst>
              <a:ext uri="{FF2B5EF4-FFF2-40B4-BE49-F238E27FC236}">
                <a16:creationId xmlns:a16="http://schemas.microsoft.com/office/drawing/2014/main" id="{F65A4294-2130-A04F-BB8D-4D2B7DC53223}"/>
              </a:ext>
            </a:extLst>
          </p:cNvPr>
          <p:cNvSpPr>
            <a:spLocks noGrp="1"/>
          </p:cNvSpPr>
          <p:nvPr>
            <p:ph type="ftr" idx="11"/>
          </p:nvPr>
        </p:nvSpPr>
        <p:spPr/>
        <p:txBody>
          <a:bodyPr/>
          <a:lstStyle/>
          <a:p>
            <a:r>
              <a:rPr lang="en-US" dirty="0" err="1">
                <a:latin typeface="Calibri" panose="020F0502020204030204" pitchFamily="34" charset="0"/>
                <a:cs typeface="Calibri" panose="020F0502020204030204" pitchFamily="34" charset="0"/>
              </a:rPr>
              <a:t>polarwatch.noaa.gov</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jennifer.sevadjian@noaa.gov</a:t>
            </a:r>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AFE40BC1-5857-4A44-80B6-42DC8B950962}"/>
              </a:ext>
            </a:extLst>
          </p:cNvPr>
          <p:cNvSpPr>
            <a:spLocks noGrp="1"/>
          </p:cNvSpPr>
          <p:nvPr>
            <p:ph type="sldNum" idx="12"/>
          </p:nvPr>
        </p:nvSpPr>
        <p:spPr/>
        <p:txBody>
          <a:bodyPr/>
          <a:lstStyle/>
          <a:p>
            <a:fld id="{00000000-1234-1234-1234-123412341234}" type="slidenum">
              <a:rPr lang="en-US" smtClean="0">
                <a:latin typeface="Calibri" panose="020F0502020204030204" pitchFamily="34" charset="0"/>
                <a:cs typeface="Calibri" panose="020F0502020204030204" pitchFamily="34" charset="0"/>
              </a:rPr>
              <a:pPr/>
              <a:t>3</a:t>
            </a:fld>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FC5566B-8CF0-A042-AA01-F6D4EC936301}"/>
              </a:ext>
            </a:extLst>
          </p:cNvPr>
          <p:cNvPicPr>
            <a:picLocks noChangeAspect="1"/>
          </p:cNvPicPr>
          <p:nvPr/>
        </p:nvPicPr>
        <p:blipFill>
          <a:blip r:embed="rId3"/>
          <a:stretch>
            <a:fillRect/>
          </a:stretch>
        </p:blipFill>
        <p:spPr>
          <a:xfrm>
            <a:off x="4365082" y="3099003"/>
            <a:ext cx="4321718" cy="3123536"/>
          </a:xfrm>
          <a:prstGeom prst="rect">
            <a:avLst/>
          </a:prstGeom>
        </p:spPr>
      </p:pic>
      <p:sp>
        <p:nvSpPr>
          <p:cNvPr id="7" name="TextBox 6">
            <a:extLst>
              <a:ext uri="{FF2B5EF4-FFF2-40B4-BE49-F238E27FC236}">
                <a16:creationId xmlns:a16="http://schemas.microsoft.com/office/drawing/2014/main" id="{14413401-C939-CE4B-9DC3-EF67FC0CB8C8}"/>
              </a:ext>
            </a:extLst>
          </p:cNvPr>
          <p:cNvSpPr txBox="1"/>
          <p:nvPr/>
        </p:nvSpPr>
        <p:spPr>
          <a:xfrm>
            <a:off x="4365082" y="710086"/>
            <a:ext cx="4518151" cy="1866473"/>
          </a:xfrm>
          <a:prstGeom prst="rect">
            <a:avLst/>
          </a:prstGeom>
          <a:solidFill>
            <a:srgbClr val="07437F"/>
          </a:solidFill>
          <a:ln>
            <a:noFill/>
          </a:ln>
        </p:spPr>
        <p:txBody>
          <a:bodyPr wrap="square" rtlCol="0">
            <a:spAutoFit/>
          </a:bodyPr>
          <a:lstStyle/>
          <a:p>
            <a:pPr>
              <a:lnSpc>
                <a:spcPct val="130000"/>
              </a:lnSpc>
              <a:spcBef>
                <a:spcPts val="1800"/>
              </a:spcBef>
              <a:spcAft>
                <a:spcPts val="1800"/>
              </a:spcAft>
            </a:pPr>
            <a:r>
              <a:rPr lang="en-US" sz="1800" dirty="0">
                <a:solidFill>
                  <a:schemeClr val="bg1"/>
                </a:solidFill>
                <a:latin typeface="Calibri" panose="020F0502020204030204" pitchFamily="34" charset="0"/>
                <a:ea typeface="Helvetica Neue Medium" panose="02000503000000020004" pitchFamily="2" charset="0"/>
                <a:cs typeface="Calibri" panose="020F0502020204030204" pitchFamily="34" charset="0"/>
              </a:rPr>
              <a:t>PolarWatch </a:t>
            </a:r>
            <a:r>
              <a:rPr lang="en-US" sz="1800" dirty="0">
                <a:solidFill>
                  <a:schemeClr val="bg1"/>
                </a:solidFill>
                <a:latin typeface="Calibri" panose="020F0502020204030204" pitchFamily="34" charset="0"/>
                <a:cs typeface="Calibri" panose="020F0502020204030204" pitchFamily="34" charset="0"/>
              </a:rPr>
              <a:t>offers a single location to obtain the most recent and historical satellite observations of Arctic and Antarctic waters, including measurements of sea ice cover, ocean temperature, and winds</a:t>
            </a:r>
            <a:endParaRPr lang="en-US" sz="1800" dirty="0">
              <a:solidFill>
                <a:schemeClr val="bg1"/>
              </a:solidFill>
              <a:latin typeface="Calibri" panose="020F0502020204030204" pitchFamily="34" charset="0"/>
              <a:ea typeface="Helvetica Neue Medium" panose="02000503000000020004" pitchFamily="2" charset="0"/>
              <a:cs typeface="Calibri" panose="020F0502020204030204" pitchFamily="34" charset="0"/>
            </a:endParaRPr>
          </a:p>
        </p:txBody>
      </p:sp>
    </p:spTree>
    <p:extLst>
      <p:ext uri="{BB962C8B-B14F-4D97-AF65-F5344CB8AC3E}">
        <p14:creationId xmlns:p14="http://schemas.microsoft.com/office/powerpoint/2010/main" val="2676525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1" name="Google Shape;101;p16"/>
          <p:cNvSpPr/>
          <p:nvPr/>
        </p:nvSpPr>
        <p:spPr>
          <a:xfrm>
            <a:off x="0" y="-9312"/>
            <a:ext cx="9144000" cy="640320"/>
          </a:xfrm>
          <a:prstGeom prst="rect">
            <a:avLst/>
          </a:prstGeom>
          <a:gradFill>
            <a:gsLst>
              <a:gs pos="0">
                <a:srgbClr val="5C88B8">
                  <a:lumMod val="84000"/>
                </a:srgbClr>
              </a:gs>
              <a:gs pos="46000">
                <a:srgbClr val="285683">
                  <a:lumMod val="87000"/>
                  <a:lumOff val="13000"/>
                </a:srgbClr>
              </a:gs>
              <a:gs pos="100000">
                <a:srgbClr val="183B5E">
                  <a:lumMod val="92000"/>
                  <a:lumOff val="8000"/>
                </a:srgbClr>
              </a:gs>
            </a:gsLst>
            <a:path path="circle">
              <a:fillToRect l="50000" t="130000" r="50000" b="-30000"/>
            </a:path>
          </a:gradFill>
          <a:ln w="25400" cap="flat" cmpd="sng">
            <a:no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dirty="0">
              <a:solidFill>
                <a:schemeClr val="lt1"/>
              </a:solidFill>
              <a:latin typeface="Calibri" panose="020F0502020204030204" pitchFamily="34" charset="0"/>
              <a:ea typeface="Helvetica Neue" panose="02000503000000020004" pitchFamily="2" charset="0"/>
              <a:cs typeface="Calibri" panose="020F0502020204030204" pitchFamily="34" charset="0"/>
            </a:endParaRPr>
          </a:p>
        </p:txBody>
      </p:sp>
      <p:sp>
        <p:nvSpPr>
          <p:cNvPr id="103" name="Google Shape;103;p16"/>
          <p:cNvSpPr txBox="1"/>
          <p:nvPr/>
        </p:nvSpPr>
        <p:spPr>
          <a:xfrm>
            <a:off x="7031025" y="5774250"/>
            <a:ext cx="5436000" cy="634200"/>
          </a:xfrm>
          <a:prstGeom prst="rect">
            <a:avLst/>
          </a:prstGeom>
          <a:noFill/>
          <a:ln>
            <a:noFill/>
          </a:ln>
        </p:spPr>
        <p:txBody>
          <a:bodyPr spcFirstLastPara="1" wrap="square" lIns="91425" tIns="91425" rIns="91425" bIns="91425" anchor="t" anchorCtr="0">
            <a:noAutofit/>
          </a:bodyPr>
          <a:lstStyle/>
          <a:p>
            <a:pPr>
              <a:buSzPts val="1400"/>
            </a:pPr>
            <a:endParaRPr dirty="0">
              <a:latin typeface="Calibri" panose="020F0502020204030204" pitchFamily="34" charset="0"/>
              <a:ea typeface="Helvetica Neue" panose="02000503000000020004" pitchFamily="2" charset="0"/>
              <a:cs typeface="Calibri" panose="020F0502020204030204" pitchFamily="34" charset="0"/>
            </a:endParaRPr>
          </a:p>
        </p:txBody>
      </p:sp>
      <p:sp>
        <p:nvSpPr>
          <p:cNvPr id="104" name="Google Shape;104;p16"/>
          <p:cNvSpPr txBox="1"/>
          <p:nvPr/>
        </p:nvSpPr>
        <p:spPr>
          <a:xfrm>
            <a:off x="0" y="18150"/>
            <a:ext cx="9144000" cy="641700"/>
          </a:xfrm>
          <a:prstGeom prst="rect">
            <a:avLst/>
          </a:prstGeom>
          <a:noFill/>
          <a:ln>
            <a:noFill/>
          </a:ln>
        </p:spPr>
        <p:txBody>
          <a:bodyPr spcFirstLastPara="1" wrap="square" lIns="91425" tIns="45700" rIns="91425" bIns="45700" anchor="ctr" anchorCtr="0">
            <a:noAutofit/>
          </a:bodyPr>
          <a:lstStyle/>
          <a:p>
            <a:pPr algn="ctr">
              <a:lnSpc>
                <a:spcPct val="90000"/>
              </a:lnSpc>
              <a:buClr>
                <a:schemeClr val="dk1"/>
              </a:buClr>
              <a:buSzPts val="900"/>
            </a:pPr>
            <a:r>
              <a:rPr lang="en-US" sz="2400" dirty="0">
                <a:solidFill>
                  <a:schemeClr val="bg1"/>
                </a:solidFill>
                <a:latin typeface="Calibri" panose="020F0502020204030204" pitchFamily="34" charset="0"/>
                <a:ea typeface="Helvetica Neue Medium" panose="02000503000000020004" pitchFamily="2" charset="0"/>
                <a:cs typeface="Calibri" panose="020F0502020204030204" pitchFamily="34" charset="0"/>
                <a:sym typeface="Avenir"/>
              </a:rPr>
              <a:t>PolarWatch and our Collaborators</a:t>
            </a:r>
            <a:endParaRPr sz="2400" dirty="0">
              <a:solidFill>
                <a:schemeClr val="bg1"/>
              </a:solidFill>
              <a:latin typeface="Calibri" panose="020F0502020204030204" pitchFamily="34" charset="0"/>
              <a:ea typeface="Helvetica Neue Medium" panose="02000503000000020004" pitchFamily="2" charset="0"/>
              <a:cs typeface="Calibri" panose="020F0502020204030204" pitchFamily="34" charset="0"/>
              <a:sym typeface="Avenir"/>
            </a:endParaRPr>
          </a:p>
        </p:txBody>
      </p:sp>
      <p:sp>
        <p:nvSpPr>
          <p:cNvPr id="2" name="Footer Placeholder 1">
            <a:extLst>
              <a:ext uri="{FF2B5EF4-FFF2-40B4-BE49-F238E27FC236}">
                <a16:creationId xmlns:a16="http://schemas.microsoft.com/office/drawing/2014/main" id="{5AF56547-6E50-974C-A7C2-A64216C1FBC1}"/>
              </a:ext>
            </a:extLst>
          </p:cNvPr>
          <p:cNvSpPr>
            <a:spLocks noGrp="1"/>
          </p:cNvSpPr>
          <p:nvPr>
            <p:ph type="ftr" idx="11"/>
          </p:nvPr>
        </p:nvSpPr>
        <p:spPr/>
        <p:txBody>
          <a:bodyPr/>
          <a:lstStyle/>
          <a:p>
            <a:r>
              <a:rPr lang="en-US" dirty="0">
                <a:latin typeface="Calibri" panose="020F0502020204030204" pitchFamily="34" charset="0"/>
                <a:cs typeface="Calibri" panose="020F0502020204030204" pitchFamily="34" charset="0"/>
              </a:rPr>
              <a:t>polarwatch.noaa.gov             jennifer.sevadjian@noaa.gov</a:t>
            </a:r>
          </a:p>
        </p:txBody>
      </p:sp>
      <p:sp>
        <p:nvSpPr>
          <p:cNvPr id="3" name="Slide Number Placeholder 2">
            <a:extLst>
              <a:ext uri="{FF2B5EF4-FFF2-40B4-BE49-F238E27FC236}">
                <a16:creationId xmlns:a16="http://schemas.microsoft.com/office/drawing/2014/main" id="{C281482E-D0B5-1B4A-B0DD-A3530445308D}"/>
              </a:ext>
            </a:extLst>
          </p:cNvPr>
          <p:cNvSpPr>
            <a:spLocks noGrp="1"/>
          </p:cNvSpPr>
          <p:nvPr>
            <p:ph type="sldNum" idx="12"/>
          </p:nvPr>
        </p:nvSpPr>
        <p:spPr/>
        <p:txBody>
          <a:bodyPr/>
          <a:lstStyle/>
          <a:p>
            <a:fld id="{00000000-1234-1234-1234-123412341234}" type="slidenum">
              <a:rPr lang="en-US" smtClean="0">
                <a:latin typeface="Calibri" panose="020F0502020204030204" pitchFamily="34" charset="0"/>
                <a:cs typeface="Calibri" panose="020F0502020204030204" pitchFamily="34" charset="0"/>
              </a:rPr>
              <a:pPr/>
              <a:t>4</a:t>
            </a:fld>
            <a:endParaRPr lang="en-US">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F7F35CD-A776-9D45-8F42-1CF6AB10AE68}"/>
              </a:ext>
            </a:extLst>
          </p:cNvPr>
          <p:cNvSpPr txBox="1"/>
          <p:nvPr/>
        </p:nvSpPr>
        <p:spPr>
          <a:xfrm>
            <a:off x="376415" y="1127054"/>
            <a:ext cx="4000434" cy="1508105"/>
          </a:xfrm>
          <a:prstGeom prst="rect">
            <a:avLst/>
          </a:prstGeom>
          <a:noFill/>
        </p:spPr>
        <p:txBody>
          <a:bodyPr wrap="square" rtlCol="0">
            <a:spAutoFit/>
          </a:bodyPr>
          <a:lstStyle/>
          <a:p>
            <a:pPr marL="88898">
              <a:buClr>
                <a:srgbClr val="008679"/>
              </a:buClr>
              <a:buSzPts val="500"/>
            </a:pPr>
            <a:r>
              <a:rPr lang="en-US" sz="2000" b="1" u="sng" dirty="0">
                <a:solidFill>
                  <a:srgbClr val="4978AB"/>
                </a:solidFill>
                <a:latin typeface="Calibri" panose="020F0502020204030204" pitchFamily="34" charset="0"/>
                <a:ea typeface="Helvetica Neue" panose="02000503000000020004" pitchFamily="2" charset="0"/>
                <a:cs typeface="Calibri" panose="020F0502020204030204" pitchFamily="34" charset="0"/>
                <a:sym typeface="Avenir"/>
              </a:rPr>
              <a:t>PolarWatch at NOAA Fisheries</a:t>
            </a:r>
            <a:endParaRPr lang="en-US" b="1" u="sng" dirty="0">
              <a:solidFill>
                <a:srgbClr val="4978AB"/>
              </a:solidFill>
              <a:latin typeface="Calibri" panose="020F0502020204030204" pitchFamily="34" charset="0"/>
              <a:ea typeface="Helvetica Neue" panose="02000503000000020004" pitchFamily="2" charset="0"/>
              <a:cs typeface="Calibri" panose="020F0502020204030204" pitchFamily="34" charset="0"/>
            </a:endParaRPr>
          </a:p>
          <a:p>
            <a:pPr marL="88898">
              <a:buClr>
                <a:srgbClr val="3F3F3F"/>
              </a:buClr>
              <a:buSzPts val="450"/>
            </a:pPr>
            <a:r>
              <a:rPr lang="en-US" sz="1800" b="1" dirty="0">
                <a:solidFill>
                  <a:srgbClr val="3F3F3F"/>
                </a:solidFill>
                <a:latin typeface="Calibri" panose="020F0502020204030204" pitchFamily="34" charset="0"/>
                <a:ea typeface="Helvetica Neue" panose="02000503000000020004" pitchFamily="2" charset="0"/>
                <a:cs typeface="Calibri" panose="020F0502020204030204" pitchFamily="34" charset="0"/>
              </a:rPr>
              <a:t>Jennifer Sevadjian, La Jolla</a:t>
            </a:r>
          </a:p>
          <a:p>
            <a:pPr marL="88898">
              <a:buClr>
                <a:srgbClr val="3F3F3F"/>
              </a:buClr>
              <a:buSzPts val="450"/>
            </a:pPr>
            <a:r>
              <a:rPr lang="en-US" sz="1800" b="1" dirty="0">
                <a:solidFill>
                  <a:srgbClr val="3F3F3F"/>
                </a:solidFill>
                <a:latin typeface="Calibri" panose="020F0502020204030204" pitchFamily="34" charset="0"/>
                <a:ea typeface="Helvetica Neue" panose="02000503000000020004" pitchFamily="2" charset="0"/>
                <a:cs typeface="Calibri" panose="020F0502020204030204" pitchFamily="34" charset="0"/>
              </a:rPr>
              <a:t>Cara Wilson, Monterey</a:t>
            </a:r>
          </a:p>
          <a:p>
            <a:pPr marL="88898">
              <a:buClr>
                <a:srgbClr val="3F3F3F"/>
              </a:buClr>
              <a:buSzPts val="450"/>
            </a:pPr>
            <a:r>
              <a:rPr lang="en-US" sz="1800" b="1" dirty="0">
                <a:solidFill>
                  <a:srgbClr val="3F3F3F"/>
                </a:solidFill>
                <a:latin typeface="Calibri" panose="020F0502020204030204" pitchFamily="34" charset="0"/>
                <a:ea typeface="Helvetica Neue" panose="02000503000000020004" pitchFamily="2" charset="0"/>
                <a:cs typeface="Calibri" panose="020F0502020204030204" pitchFamily="34" charset="0"/>
              </a:rPr>
              <a:t>Dale Robinson, Santa Cruz</a:t>
            </a:r>
          </a:p>
          <a:p>
            <a:endParaRPr lang="en-US" sz="18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42ED717-65BE-CB40-A21E-B37EB5349DE5}"/>
              </a:ext>
            </a:extLst>
          </p:cNvPr>
          <p:cNvSpPr txBox="1"/>
          <p:nvPr/>
        </p:nvSpPr>
        <p:spPr>
          <a:xfrm>
            <a:off x="375781" y="3136152"/>
            <a:ext cx="4001071" cy="1846659"/>
          </a:xfrm>
          <a:prstGeom prst="rect">
            <a:avLst/>
          </a:prstGeom>
          <a:noFill/>
        </p:spPr>
        <p:txBody>
          <a:bodyPr wrap="square" rtlCol="0">
            <a:spAutoFit/>
          </a:bodyPr>
          <a:lstStyle/>
          <a:p>
            <a:pPr marL="88898">
              <a:spcBef>
                <a:spcPts val="600"/>
              </a:spcBef>
              <a:buClr>
                <a:srgbClr val="008679"/>
              </a:buClr>
              <a:buSzPts val="500"/>
            </a:pPr>
            <a:r>
              <a:rPr lang="en-US" sz="2000" b="1" u="sng" dirty="0">
                <a:solidFill>
                  <a:srgbClr val="4978AB"/>
                </a:solidFill>
                <a:latin typeface="Calibri" panose="020F0502020204030204" pitchFamily="34" charset="0"/>
                <a:ea typeface="Helvetica Neue" panose="02000503000000020004" pitchFamily="2" charset="0"/>
                <a:cs typeface="Calibri" panose="020F0502020204030204" pitchFamily="34" charset="0"/>
                <a:sym typeface="Avenir"/>
              </a:rPr>
              <a:t>CoastWatch/</a:t>
            </a:r>
            <a:r>
              <a:rPr lang="en-US" sz="2000" b="1" u="sng" dirty="0" err="1">
                <a:solidFill>
                  <a:srgbClr val="4978AB"/>
                </a:solidFill>
                <a:latin typeface="Calibri" panose="020F0502020204030204" pitchFamily="34" charset="0"/>
                <a:ea typeface="Helvetica Neue" panose="02000503000000020004" pitchFamily="2" charset="0"/>
                <a:cs typeface="Calibri" panose="020F0502020204030204" pitchFamily="34" charset="0"/>
                <a:sym typeface="Avenir"/>
              </a:rPr>
              <a:t>OceanWatch</a:t>
            </a:r>
            <a:endParaRPr lang="en-US" sz="2000" b="1" u="sng" dirty="0">
              <a:solidFill>
                <a:srgbClr val="4978AB"/>
              </a:solidFill>
              <a:latin typeface="Calibri" panose="020F0502020204030204" pitchFamily="34" charset="0"/>
              <a:ea typeface="Helvetica Neue" panose="02000503000000020004" pitchFamily="2" charset="0"/>
              <a:cs typeface="Calibri" panose="020F0502020204030204" pitchFamily="34" charset="0"/>
              <a:sym typeface="Avenir"/>
            </a:endParaRPr>
          </a:p>
          <a:p>
            <a:pPr marL="88898">
              <a:buClr>
                <a:srgbClr val="262626"/>
              </a:buClr>
              <a:buSzPts val="450"/>
            </a:pPr>
            <a:r>
              <a:rPr lang="en-US" sz="1800" dirty="0">
                <a:solidFill>
                  <a:schemeClr val="accent1"/>
                </a:solidFill>
                <a:latin typeface="Calibri" panose="020F0502020204030204" pitchFamily="34" charset="0"/>
                <a:ea typeface="Helvetica Neue" panose="02000503000000020004" pitchFamily="2" charset="0"/>
                <a:cs typeface="Calibri" panose="020F0502020204030204" pitchFamily="34" charset="0"/>
              </a:rPr>
              <a:t>Paul DiGiacomo</a:t>
            </a:r>
          </a:p>
          <a:p>
            <a:pPr marL="88898">
              <a:buClr>
                <a:srgbClr val="262626"/>
              </a:buClr>
              <a:buSzPts val="450"/>
            </a:pPr>
            <a:r>
              <a:rPr lang="en-US" sz="1800" dirty="0">
                <a:solidFill>
                  <a:schemeClr val="accent1"/>
                </a:solidFill>
                <a:latin typeface="Calibri" panose="020F0502020204030204" pitchFamily="34" charset="0"/>
                <a:ea typeface="Helvetica Neue" panose="02000503000000020004" pitchFamily="2" charset="0"/>
                <a:cs typeface="Calibri" panose="020F0502020204030204" pitchFamily="34" charset="0"/>
              </a:rPr>
              <a:t>Veronica Lance</a:t>
            </a:r>
          </a:p>
          <a:p>
            <a:pPr marL="88898">
              <a:buClr>
                <a:srgbClr val="262626"/>
              </a:buClr>
              <a:buSzPts val="450"/>
            </a:pPr>
            <a:r>
              <a:rPr lang="en-US" sz="1800" dirty="0">
                <a:solidFill>
                  <a:schemeClr val="accent1"/>
                </a:solidFill>
                <a:latin typeface="Calibri" panose="020F0502020204030204" pitchFamily="34" charset="0"/>
                <a:ea typeface="Helvetica Neue" panose="02000503000000020004" pitchFamily="2" charset="0"/>
                <a:cs typeface="Calibri" panose="020F0502020204030204" pitchFamily="34" charset="0"/>
              </a:rPr>
              <a:t>Michael Soracco</a:t>
            </a:r>
          </a:p>
          <a:p>
            <a:pPr marL="88898">
              <a:buClr>
                <a:srgbClr val="262626"/>
              </a:buClr>
              <a:buSzPts val="450"/>
            </a:pPr>
            <a:r>
              <a:rPr lang="en-US" sz="1800" dirty="0">
                <a:solidFill>
                  <a:schemeClr val="accent1"/>
                </a:solidFill>
                <a:latin typeface="Calibri" panose="020F0502020204030204" pitchFamily="34" charset="0"/>
                <a:ea typeface="Helvetica Neue" panose="02000503000000020004" pitchFamily="2" charset="0"/>
                <a:cs typeface="Calibri" panose="020F0502020204030204" pitchFamily="34" charset="0"/>
              </a:rPr>
              <a:t>Heng Gu</a:t>
            </a:r>
          </a:p>
          <a:p>
            <a:pPr marL="88898">
              <a:buClr>
                <a:srgbClr val="262626"/>
              </a:buClr>
              <a:buSzPts val="450"/>
            </a:pPr>
            <a:r>
              <a:rPr lang="en-US" sz="1800" dirty="0">
                <a:solidFill>
                  <a:schemeClr val="accent1"/>
                </a:solidFill>
                <a:latin typeface="Calibri" panose="020F0502020204030204" pitchFamily="34" charset="0"/>
                <a:ea typeface="Helvetica Neue" panose="02000503000000020004" pitchFamily="2" charset="0"/>
                <a:cs typeface="Calibri" panose="020F0502020204030204" pitchFamily="34" charset="0"/>
              </a:rPr>
              <a:t>Phillip </a:t>
            </a:r>
            <a:r>
              <a:rPr lang="en-US" sz="1800" dirty="0" err="1">
                <a:solidFill>
                  <a:schemeClr val="accent1"/>
                </a:solidFill>
                <a:latin typeface="Calibri" panose="020F0502020204030204" pitchFamily="34" charset="0"/>
                <a:ea typeface="Helvetica Neue" panose="02000503000000020004" pitchFamily="2" charset="0"/>
                <a:cs typeface="Calibri" panose="020F0502020204030204" pitchFamily="34" charset="0"/>
              </a:rPr>
              <a:t>Keegstra</a:t>
            </a:r>
            <a:endParaRPr lang="en-US" sz="1800" dirty="0">
              <a:solidFill>
                <a:schemeClr val="accent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78C1FB5-A54E-3E42-9518-A0E501D2DCD5}"/>
              </a:ext>
            </a:extLst>
          </p:cNvPr>
          <p:cNvSpPr txBox="1"/>
          <p:nvPr/>
        </p:nvSpPr>
        <p:spPr>
          <a:xfrm>
            <a:off x="4376849" y="1109308"/>
            <a:ext cx="2658100" cy="1785104"/>
          </a:xfrm>
          <a:prstGeom prst="rect">
            <a:avLst/>
          </a:prstGeom>
          <a:noFill/>
        </p:spPr>
        <p:txBody>
          <a:bodyPr wrap="none" rtlCol="0">
            <a:spAutoFit/>
          </a:bodyPr>
          <a:lstStyle/>
          <a:p>
            <a:pPr marL="88898">
              <a:spcBef>
                <a:spcPts val="600"/>
              </a:spcBef>
              <a:buClr>
                <a:srgbClr val="008679"/>
              </a:buClr>
              <a:buSzPts val="500"/>
            </a:pPr>
            <a:r>
              <a:rPr lang="en-US" sz="2000" b="1" u="sng" dirty="0">
                <a:solidFill>
                  <a:srgbClr val="4978AB"/>
                </a:solidFill>
                <a:latin typeface="Calibri" panose="020F0502020204030204" pitchFamily="34" charset="0"/>
                <a:ea typeface="Helvetica Neue" panose="02000503000000020004" pitchFamily="2" charset="0"/>
                <a:cs typeface="Calibri" panose="020F0502020204030204" pitchFamily="34" charset="0"/>
                <a:sym typeface="Avenir"/>
              </a:rPr>
              <a:t>NESDIS | STAR | SOCD</a:t>
            </a:r>
          </a:p>
          <a:p>
            <a:pPr marL="88898">
              <a:buClr>
                <a:srgbClr val="262626"/>
              </a:buClr>
              <a:buSzPts val="450"/>
            </a:pPr>
            <a:r>
              <a:rPr lang="en-US" sz="1800" b="1" dirty="0">
                <a:solidFill>
                  <a:srgbClr val="262626"/>
                </a:solidFill>
                <a:latin typeface="Calibri" panose="020F0502020204030204" pitchFamily="34" charset="0"/>
                <a:ea typeface="Helvetica Neue" panose="02000503000000020004" pitchFamily="2" charset="0"/>
                <a:cs typeface="Calibri" panose="020F0502020204030204" pitchFamily="34" charset="0"/>
              </a:rPr>
              <a:t>Sinead Farrell</a:t>
            </a:r>
          </a:p>
          <a:p>
            <a:pPr marL="88898">
              <a:buClr>
                <a:srgbClr val="262626"/>
              </a:buClr>
              <a:buSzPts val="450"/>
            </a:pPr>
            <a:r>
              <a:rPr lang="en-US" sz="1800" dirty="0">
                <a:solidFill>
                  <a:schemeClr val="accent1"/>
                </a:solidFill>
                <a:latin typeface="Calibri" panose="020F0502020204030204" pitchFamily="34" charset="0"/>
                <a:ea typeface="Helvetica Neue" panose="02000503000000020004" pitchFamily="2" charset="0"/>
                <a:cs typeface="Calibri" panose="020F0502020204030204" pitchFamily="34" charset="0"/>
              </a:rPr>
              <a:t>Sheekela Baker-Yeboah</a:t>
            </a:r>
          </a:p>
          <a:p>
            <a:pPr marL="88898">
              <a:buClr>
                <a:srgbClr val="262626"/>
              </a:buClr>
              <a:buSzPts val="450"/>
            </a:pPr>
            <a:r>
              <a:rPr lang="en-US" sz="1800" dirty="0">
                <a:solidFill>
                  <a:schemeClr val="accent1"/>
                </a:solidFill>
                <a:latin typeface="Calibri" panose="020F0502020204030204" pitchFamily="34" charset="0"/>
                <a:ea typeface="Helvetica Neue" panose="02000503000000020004" pitchFamily="2" charset="0"/>
                <a:cs typeface="Calibri" panose="020F0502020204030204" pitchFamily="34" charset="0"/>
              </a:rPr>
              <a:t>Eric Leuliette</a:t>
            </a:r>
            <a:br>
              <a:rPr lang="en-US" sz="1800" dirty="0">
                <a:solidFill>
                  <a:schemeClr val="accent1"/>
                </a:solidFill>
                <a:latin typeface="Calibri" panose="020F0502020204030204" pitchFamily="34" charset="0"/>
                <a:ea typeface="Helvetica Neue" panose="02000503000000020004" pitchFamily="2" charset="0"/>
                <a:cs typeface="Calibri" panose="020F0502020204030204" pitchFamily="34" charset="0"/>
              </a:rPr>
            </a:br>
            <a:r>
              <a:rPr lang="en-US" sz="1800" dirty="0">
                <a:solidFill>
                  <a:schemeClr val="accent1"/>
                </a:solidFill>
                <a:latin typeface="Calibri" panose="020F0502020204030204" pitchFamily="34" charset="0"/>
                <a:ea typeface="Helvetica Neue" panose="02000503000000020004" pitchFamily="2" charset="0"/>
                <a:cs typeface="Calibri" panose="020F0502020204030204" pitchFamily="34" charset="0"/>
              </a:rPr>
              <a:t>Laurence Connor</a:t>
            </a:r>
          </a:p>
          <a:p>
            <a:pPr marL="88898">
              <a:buClr>
                <a:srgbClr val="262626"/>
              </a:buClr>
              <a:buSzPts val="450"/>
            </a:pPr>
            <a:r>
              <a:rPr lang="en-US" sz="1800" dirty="0">
                <a:solidFill>
                  <a:schemeClr val="accent1"/>
                </a:solidFill>
                <a:latin typeface="Calibri" panose="020F0502020204030204" pitchFamily="34" charset="0"/>
                <a:ea typeface="Helvetica Neue" panose="02000503000000020004" pitchFamily="2" charset="0"/>
                <a:cs typeface="Calibri" panose="020F0502020204030204" pitchFamily="34" charset="0"/>
              </a:rPr>
              <a:t>Sean Helfrich</a:t>
            </a:r>
            <a:endParaRPr lang="en-US" sz="1800" dirty="0">
              <a:solidFill>
                <a:schemeClr val="accent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4C6B8C7-449A-0F47-A675-53F6153CFE67}"/>
              </a:ext>
            </a:extLst>
          </p:cNvPr>
          <p:cNvSpPr txBox="1"/>
          <p:nvPr/>
        </p:nvSpPr>
        <p:spPr>
          <a:xfrm>
            <a:off x="4376853" y="3081759"/>
            <a:ext cx="2377574" cy="1508105"/>
          </a:xfrm>
          <a:prstGeom prst="rect">
            <a:avLst/>
          </a:prstGeom>
          <a:noFill/>
        </p:spPr>
        <p:txBody>
          <a:bodyPr wrap="none" rtlCol="0">
            <a:spAutoFit/>
          </a:bodyPr>
          <a:lstStyle/>
          <a:p>
            <a:pPr marL="88898">
              <a:spcBef>
                <a:spcPts val="600"/>
              </a:spcBef>
              <a:buClr>
                <a:srgbClr val="008679"/>
              </a:buClr>
              <a:buSzPts val="500"/>
            </a:pPr>
            <a:r>
              <a:rPr lang="en-US" sz="2000" b="1" u="sng" dirty="0">
                <a:solidFill>
                  <a:srgbClr val="4978AB"/>
                </a:solidFill>
                <a:latin typeface="Calibri" panose="020F0502020204030204" pitchFamily="34" charset="0"/>
                <a:ea typeface="Helvetica Neue" panose="02000503000000020004" pitchFamily="2" charset="0"/>
                <a:cs typeface="Calibri" panose="020F0502020204030204" pitchFamily="34" charset="0"/>
                <a:sym typeface="Avenir"/>
              </a:rPr>
              <a:t>National Ice Center </a:t>
            </a:r>
          </a:p>
          <a:p>
            <a:pPr marL="88898">
              <a:buClr>
                <a:srgbClr val="262626"/>
              </a:buClr>
              <a:buSzPts val="450"/>
            </a:pPr>
            <a:r>
              <a:rPr lang="en-US" sz="1800" dirty="0">
                <a:solidFill>
                  <a:schemeClr val="accent1"/>
                </a:solidFill>
                <a:latin typeface="Calibri" panose="020F0502020204030204" pitchFamily="34" charset="0"/>
                <a:ea typeface="Helvetica Neue" panose="02000503000000020004" pitchFamily="2" charset="0"/>
                <a:cs typeface="Calibri" panose="020F0502020204030204" pitchFamily="34" charset="0"/>
              </a:rPr>
              <a:t>Kevin Berberich</a:t>
            </a:r>
          </a:p>
          <a:p>
            <a:pPr marL="88898">
              <a:buClr>
                <a:srgbClr val="262626"/>
              </a:buClr>
              <a:buSzPts val="450"/>
            </a:pPr>
            <a:r>
              <a:rPr lang="en-US" sz="1800" dirty="0">
                <a:solidFill>
                  <a:schemeClr val="accent1"/>
                </a:solidFill>
                <a:latin typeface="Calibri" panose="020F0502020204030204" pitchFamily="34" charset="0"/>
                <a:ea typeface="Helvetica Neue" panose="02000503000000020004" pitchFamily="2" charset="0"/>
                <a:cs typeface="Calibri" panose="020F0502020204030204" pitchFamily="34" charset="0"/>
              </a:rPr>
              <a:t>Bryan Brasher</a:t>
            </a:r>
          </a:p>
          <a:p>
            <a:pPr marL="88898">
              <a:buClr>
                <a:srgbClr val="262626"/>
              </a:buClr>
              <a:buSzPts val="450"/>
            </a:pPr>
            <a:r>
              <a:rPr lang="en-US" sz="1800" dirty="0">
                <a:solidFill>
                  <a:schemeClr val="accent1"/>
                </a:solidFill>
                <a:latin typeface="Calibri" panose="020F0502020204030204" pitchFamily="34" charset="0"/>
                <a:ea typeface="Helvetica Neue" panose="02000503000000020004" pitchFamily="2" charset="0"/>
                <a:cs typeface="Calibri" panose="020F0502020204030204" pitchFamily="34" charset="0"/>
                <a:sym typeface="Avenir"/>
              </a:rPr>
              <a:t>Walter Clark</a:t>
            </a:r>
            <a:endParaRPr lang="en-US" sz="1200" dirty="0">
              <a:solidFill>
                <a:schemeClr val="accent1"/>
              </a:solidFill>
              <a:latin typeface="Calibri" panose="020F0502020204030204" pitchFamily="34" charset="0"/>
              <a:ea typeface="Helvetica Neue" panose="02000503000000020004" pitchFamily="2" charset="0"/>
              <a:cs typeface="Calibri" panose="020F0502020204030204" pitchFamily="34" charset="0"/>
              <a:sym typeface="Avenir"/>
            </a:endParaRPr>
          </a:p>
          <a:p>
            <a:endParaRPr lang="en-US" sz="18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988D69D-19A4-EC40-8284-320FAEEA8DD2}"/>
              </a:ext>
            </a:extLst>
          </p:cNvPr>
          <p:cNvSpPr txBox="1"/>
          <p:nvPr/>
        </p:nvSpPr>
        <p:spPr>
          <a:xfrm>
            <a:off x="4376849" y="4497987"/>
            <a:ext cx="4044697" cy="954107"/>
          </a:xfrm>
          <a:prstGeom prst="rect">
            <a:avLst/>
          </a:prstGeom>
          <a:noFill/>
        </p:spPr>
        <p:txBody>
          <a:bodyPr wrap="none" rtlCol="0">
            <a:spAutoFit/>
          </a:bodyPr>
          <a:lstStyle/>
          <a:p>
            <a:pPr marL="88898">
              <a:spcBef>
                <a:spcPts val="600"/>
              </a:spcBef>
              <a:buClr>
                <a:srgbClr val="008679"/>
              </a:buClr>
              <a:buSzPts val="500"/>
            </a:pPr>
            <a:r>
              <a:rPr lang="en-US" sz="2000" b="1" u="sng" dirty="0">
                <a:solidFill>
                  <a:srgbClr val="4978AB"/>
                </a:solidFill>
                <a:latin typeface="Calibri" panose="020F0502020204030204" pitchFamily="34" charset="0"/>
                <a:ea typeface="Helvetica Neue" panose="02000503000000020004" pitchFamily="2" charset="0"/>
                <a:cs typeface="Calibri" panose="020F0502020204030204" pitchFamily="34" charset="0"/>
                <a:sym typeface="Avenir"/>
              </a:rPr>
              <a:t>National Snow and Ice Data Center </a:t>
            </a:r>
          </a:p>
          <a:p>
            <a:pPr marL="88898">
              <a:buClr>
                <a:srgbClr val="262626"/>
              </a:buClr>
              <a:buSzPts val="450"/>
            </a:pPr>
            <a:r>
              <a:rPr lang="en-US" sz="1800" dirty="0">
                <a:solidFill>
                  <a:schemeClr val="accent1"/>
                </a:solidFill>
                <a:latin typeface="Calibri" panose="020F0502020204030204" pitchFamily="34" charset="0"/>
                <a:ea typeface="Helvetica Neue" panose="02000503000000020004" pitchFamily="2" charset="0"/>
                <a:cs typeface="Calibri" panose="020F0502020204030204" pitchFamily="34" charset="0"/>
              </a:rPr>
              <a:t>Florence Fetterer</a:t>
            </a:r>
            <a:endParaRPr lang="en-US" sz="1200" dirty="0">
              <a:solidFill>
                <a:schemeClr val="accent1"/>
              </a:solidFill>
              <a:latin typeface="Calibri" panose="020F0502020204030204" pitchFamily="34" charset="0"/>
              <a:ea typeface="Helvetica Neue" panose="02000503000000020004" pitchFamily="2" charset="0"/>
              <a:cs typeface="Calibri" panose="020F0502020204030204" pitchFamily="34" charset="0"/>
              <a:sym typeface="Avenir"/>
            </a:endParaRPr>
          </a:p>
          <a:p>
            <a:endParaRPr lang="en-US" sz="1800" dirty="0">
              <a:latin typeface="Calibri" panose="020F0502020204030204" pitchFamily="34" charset="0"/>
              <a:cs typeface="Calibri" panose="020F0502020204030204" pitchFamily="34" charset="0"/>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64" name="Google Shape;264;p28"/>
          <p:cNvSpPr txBox="1"/>
          <p:nvPr/>
        </p:nvSpPr>
        <p:spPr>
          <a:xfrm>
            <a:off x="0" y="46518"/>
            <a:ext cx="9175543" cy="264068"/>
          </a:xfrm>
          <a:prstGeom prst="rect">
            <a:avLst/>
          </a:prstGeom>
          <a:noFill/>
          <a:ln>
            <a:noFill/>
          </a:ln>
        </p:spPr>
        <p:txBody>
          <a:bodyPr spcFirstLastPara="1" wrap="square" lIns="91425" tIns="91425" rIns="91425" bIns="91425" anchor="ctr" anchorCtr="0">
            <a:noAutofit/>
          </a:bodyPr>
          <a:lstStyle/>
          <a:p>
            <a:pPr>
              <a:buClr>
                <a:srgbClr val="0A4595"/>
              </a:buClr>
              <a:buSzPts val="2400"/>
            </a:pPr>
            <a:r>
              <a:rPr lang="en-US" dirty="0">
                <a:solidFill>
                  <a:schemeClr val="lt1"/>
                </a:solidFill>
                <a:latin typeface="Calibri" panose="020F0502020204030204" pitchFamily="34" charset="0"/>
                <a:ea typeface="Helvetica Neue Light" panose="02000403000000020004" pitchFamily="2" charset="0"/>
                <a:cs typeface="Calibri" panose="020F0502020204030204" pitchFamily="34" charset="0"/>
                <a:sym typeface="Avenir"/>
              </a:rPr>
              <a:t>DATA DISCOVERY – DISTRIBUTION – DELIVERY</a:t>
            </a:r>
            <a:endParaRPr lang="en-US" dirty="0">
              <a:latin typeface="Calibri" panose="020F0502020204030204" pitchFamily="34" charset="0"/>
              <a:ea typeface="Helvetica Neue Light" panose="02000403000000020004" pitchFamily="2" charset="0"/>
              <a:cs typeface="Calibri" panose="020F0502020204030204" pitchFamily="34" charset="0"/>
            </a:endParaRPr>
          </a:p>
        </p:txBody>
      </p:sp>
      <p:sp>
        <p:nvSpPr>
          <p:cNvPr id="265" name="Google Shape;265;p28"/>
          <p:cNvSpPr txBox="1">
            <a:spLocks noGrp="1"/>
          </p:cNvSpPr>
          <p:nvPr>
            <p:ph type="title"/>
          </p:nvPr>
        </p:nvSpPr>
        <p:spPr>
          <a:xfrm>
            <a:off x="265980" y="538421"/>
            <a:ext cx="8718994" cy="679874"/>
          </a:xfrm>
          <a:prstGeom prst="rect">
            <a:avLst/>
          </a:prstGeom>
          <a:noFill/>
          <a:ln>
            <a:noFill/>
          </a:ln>
        </p:spPr>
        <p:txBody>
          <a:bodyPr spcFirstLastPara="1" vert="horz" wrap="square" lIns="91425" tIns="91425" rIns="91425" bIns="91425" rtlCol="0" anchor="ctr" anchorCtr="0">
            <a:noAutofit/>
          </a:bodyPr>
          <a:lstStyle/>
          <a:p>
            <a:pPr>
              <a:buSzPts val="2400"/>
            </a:pPr>
            <a:r>
              <a:rPr lang="en-US" sz="2000" b="1" dirty="0">
                <a:solidFill>
                  <a:srgbClr val="07437F"/>
                </a:solidFill>
                <a:latin typeface="Calibri" panose="020F0502020204030204" pitchFamily="34" charset="0"/>
                <a:ea typeface="Helvetica Neue" panose="02000503000000020004" pitchFamily="2" charset="0"/>
                <a:cs typeface="Calibri" panose="020F0502020204030204" pitchFamily="34" charset="0"/>
                <a:sym typeface="Avenir"/>
              </a:rPr>
              <a:t>Over 100 satellite datasets available through the PolarWatch ERDDAP</a:t>
            </a:r>
            <a:endParaRPr sz="2800" b="1" dirty="0">
              <a:solidFill>
                <a:srgbClr val="07437F"/>
              </a:solidFill>
              <a:latin typeface="Calibri" panose="020F0502020204030204" pitchFamily="34" charset="0"/>
              <a:ea typeface="Helvetica Neue" panose="02000503000000020004" pitchFamily="2" charset="0"/>
              <a:cs typeface="Calibri" panose="020F0502020204030204" pitchFamily="34" charset="0"/>
            </a:endParaRPr>
          </a:p>
        </p:txBody>
      </p:sp>
      <p:sp>
        <p:nvSpPr>
          <p:cNvPr id="2" name="TextBox 1">
            <a:extLst>
              <a:ext uri="{FF2B5EF4-FFF2-40B4-BE49-F238E27FC236}">
                <a16:creationId xmlns:a16="http://schemas.microsoft.com/office/drawing/2014/main" id="{708DB10C-DAE8-D845-9022-09A6C6FF2694}"/>
              </a:ext>
            </a:extLst>
          </p:cNvPr>
          <p:cNvSpPr txBox="1"/>
          <p:nvPr/>
        </p:nvSpPr>
        <p:spPr>
          <a:xfrm>
            <a:off x="1516562" y="1620941"/>
            <a:ext cx="8284703" cy="4185761"/>
          </a:xfrm>
          <a:prstGeom prst="rect">
            <a:avLst/>
          </a:prstGeom>
          <a:noFill/>
        </p:spPr>
        <p:txBody>
          <a:bodyPr wrap="square" rtlCol="0">
            <a:spAutoFit/>
          </a:bodyPr>
          <a:lstStyle/>
          <a:p>
            <a:pPr>
              <a:spcBef>
                <a:spcPts val="600"/>
              </a:spcBef>
            </a:pPr>
            <a:r>
              <a:rPr lang="en-US" sz="1800" b="1" dirty="0">
                <a:latin typeface="Calibri" panose="020F0502020204030204" pitchFamily="34" charset="0"/>
                <a:ea typeface="Helvetica Neue Medium" panose="02000503000000020004" pitchFamily="2" charset="0"/>
                <a:cs typeface="Calibri" panose="020F0502020204030204" pitchFamily="34" charset="0"/>
              </a:rPr>
              <a:t>Sea Ice</a:t>
            </a:r>
          </a:p>
          <a:p>
            <a:pPr>
              <a:spcBef>
                <a:spcPts val="600"/>
              </a:spcBef>
            </a:pPr>
            <a:endParaRPr lang="en-US" sz="1800" b="1" dirty="0">
              <a:latin typeface="Calibri" panose="020F0502020204030204" pitchFamily="34" charset="0"/>
              <a:ea typeface="Helvetica Neue Medium" panose="02000503000000020004" pitchFamily="2" charset="0"/>
              <a:cs typeface="Calibri" panose="020F0502020204030204" pitchFamily="34" charset="0"/>
            </a:endParaRPr>
          </a:p>
          <a:p>
            <a:pPr>
              <a:spcBef>
                <a:spcPts val="600"/>
              </a:spcBef>
            </a:pPr>
            <a:endParaRPr lang="en-US" sz="1800" b="1" dirty="0">
              <a:latin typeface="Calibri" panose="020F0502020204030204" pitchFamily="34" charset="0"/>
              <a:ea typeface="Helvetica Neue Medium" panose="02000503000000020004" pitchFamily="2" charset="0"/>
              <a:cs typeface="Calibri" panose="020F0502020204030204" pitchFamily="34" charset="0"/>
            </a:endParaRPr>
          </a:p>
          <a:p>
            <a:pPr>
              <a:spcBef>
                <a:spcPts val="600"/>
              </a:spcBef>
            </a:pPr>
            <a:r>
              <a:rPr lang="en-US" sz="1800" b="1" dirty="0">
                <a:latin typeface="Calibri" panose="020F0502020204030204" pitchFamily="34" charset="0"/>
                <a:ea typeface="Helvetica Neue Medium" panose="02000503000000020004" pitchFamily="2" charset="0"/>
                <a:cs typeface="Calibri" panose="020F0502020204030204" pitchFamily="34" charset="0"/>
              </a:rPr>
              <a:t>Sea Surface Temperature</a:t>
            </a:r>
          </a:p>
          <a:p>
            <a:pPr>
              <a:spcBef>
                <a:spcPts val="600"/>
              </a:spcBef>
            </a:pPr>
            <a:endParaRPr lang="en-US" sz="1800" b="1" dirty="0">
              <a:latin typeface="Calibri" panose="020F0502020204030204" pitchFamily="34" charset="0"/>
              <a:ea typeface="Helvetica Neue Medium" panose="02000503000000020004" pitchFamily="2" charset="0"/>
              <a:cs typeface="Calibri" panose="020F0502020204030204" pitchFamily="34" charset="0"/>
            </a:endParaRPr>
          </a:p>
          <a:p>
            <a:pPr>
              <a:spcBef>
                <a:spcPts val="600"/>
              </a:spcBef>
            </a:pPr>
            <a:endParaRPr lang="en-US" sz="1800" b="1" dirty="0">
              <a:latin typeface="Calibri" panose="020F0502020204030204" pitchFamily="34" charset="0"/>
              <a:ea typeface="Helvetica Neue Medium" panose="02000503000000020004" pitchFamily="2" charset="0"/>
              <a:cs typeface="Calibri" panose="020F0502020204030204" pitchFamily="34" charset="0"/>
            </a:endParaRPr>
          </a:p>
          <a:p>
            <a:pPr>
              <a:spcBef>
                <a:spcPts val="600"/>
              </a:spcBef>
            </a:pPr>
            <a:r>
              <a:rPr lang="en-US" sz="1800" b="1" dirty="0">
                <a:latin typeface="Calibri" panose="020F0502020204030204" pitchFamily="34" charset="0"/>
                <a:ea typeface="Helvetica Neue Medium" panose="02000503000000020004" pitchFamily="2" charset="0"/>
                <a:cs typeface="Calibri" panose="020F0502020204030204" pitchFamily="34" charset="0"/>
              </a:rPr>
              <a:t>Winds</a:t>
            </a:r>
          </a:p>
          <a:p>
            <a:pPr>
              <a:spcBef>
                <a:spcPts val="600"/>
              </a:spcBef>
            </a:pPr>
            <a:endParaRPr lang="en-US" sz="1800" b="1" dirty="0">
              <a:latin typeface="Calibri" panose="020F0502020204030204" pitchFamily="34" charset="0"/>
              <a:ea typeface="Helvetica Neue Medium" panose="02000503000000020004" pitchFamily="2" charset="0"/>
              <a:cs typeface="Calibri" panose="020F0502020204030204" pitchFamily="34" charset="0"/>
            </a:endParaRPr>
          </a:p>
          <a:p>
            <a:pPr>
              <a:spcBef>
                <a:spcPts val="600"/>
              </a:spcBef>
            </a:pPr>
            <a:endParaRPr lang="en-US" sz="1800" b="1" dirty="0">
              <a:latin typeface="Calibri" panose="020F0502020204030204" pitchFamily="34" charset="0"/>
              <a:ea typeface="Helvetica Neue Medium" panose="02000503000000020004" pitchFamily="2" charset="0"/>
              <a:cs typeface="Calibri" panose="020F0502020204030204" pitchFamily="34" charset="0"/>
            </a:endParaRPr>
          </a:p>
          <a:p>
            <a:pPr>
              <a:spcBef>
                <a:spcPts val="600"/>
              </a:spcBef>
            </a:pPr>
            <a:r>
              <a:rPr lang="en-US" sz="1800" b="1" dirty="0">
                <a:latin typeface="Calibri" panose="020F0502020204030204" pitchFamily="34" charset="0"/>
                <a:ea typeface="Helvetica Neue Medium" panose="02000503000000020004" pitchFamily="2" charset="0"/>
                <a:cs typeface="Calibri" panose="020F0502020204030204" pitchFamily="34" charset="0"/>
              </a:rPr>
              <a:t>Salinity</a:t>
            </a:r>
          </a:p>
          <a:p>
            <a:pPr>
              <a:spcBef>
                <a:spcPts val="600"/>
              </a:spcBef>
            </a:pPr>
            <a:endParaRPr lang="en-US" sz="1800" b="1" dirty="0">
              <a:latin typeface="Calibri" panose="020F0502020204030204" pitchFamily="34" charset="0"/>
              <a:ea typeface="Helvetica Neue Medium" panose="02000503000000020004" pitchFamily="2" charset="0"/>
              <a:cs typeface="Calibri" panose="020F0502020204030204" pitchFamily="34" charset="0"/>
            </a:endParaRPr>
          </a:p>
          <a:p>
            <a:pPr marL="285750" indent="-285750">
              <a:buFont typeface="Arial" panose="020B0604020202020204" pitchFamily="34" charset="0"/>
              <a:buChar char="•"/>
            </a:pPr>
            <a:endParaRPr lang="en-US" sz="1800" b="1" dirty="0">
              <a:latin typeface="Calibri" panose="020F0502020204030204" pitchFamily="34" charset="0"/>
              <a:ea typeface="Helvetica Neue Light" panose="02000403000000020004" pitchFamily="2" charset="0"/>
              <a:cs typeface="Calibri" panose="020F0502020204030204" pitchFamily="34" charset="0"/>
            </a:endParaRPr>
          </a:p>
        </p:txBody>
      </p:sp>
      <p:sp>
        <p:nvSpPr>
          <p:cNvPr id="3" name="Footer Placeholder 2">
            <a:extLst>
              <a:ext uri="{FF2B5EF4-FFF2-40B4-BE49-F238E27FC236}">
                <a16:creationId xmlns:a16="http://schemas.microsoft.com/office/drawing/2014/main" id="{85BC69E9-50A4-BC4D-8654-53FB492BFF94}"/>
              </a:ext>
            </a:extLst>
          </p:cNvPr>
          <p:cNvSpPr>
            <a:spLocks noGrp="1"/>
          </p:cNvSpPr>
          <p:nvPr>
            <p:ph type="ftr" idx="11"/>
          </p:nvPr>
        </p:nvSpPr>
        <p:spPr/>
        <p:txBody>
          <a:bodyPr/>
          <a:lstStyle/>
          <a:p>
            <a:r>
              <a:rPr lang="en-US" dirty="0" err="1">
                <a:latin typeface="Calibri" panose="020F0502020204030204" pitchFamily="34" charset="0"/>
                <a:cs typeface="Calibri" panose="020F0502020204030204" pitchFamily="34" charset="0"/>
              </a:rPr>
              <a:t>polarwatch.noaa.gov</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jennifer.sevadjian@noaa.gov</a:t>
            </a: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49A9BE5-061B-8540-9379-83D2602F99AA}"/>
              </a:ext>
            </a:extLst>
          </p:cNvPr>
          <p:cNvSpPr>
            <a:spLocks noGrp="1"/>
          </p:cNvSpPr>
          <p:nvPr>
            <p:ph type="sldNum" idx="12"/>
          </p:nvPr>
        </p:nvSpPr>
        <p:spPr/>
        <p:txBody>
          <a:bodyPr/>
          <a:lstStyle/>
          <a:p>
            <a:fld id="{00000000-1234-1234-1234-123412341234}" type="slidenum">
              <a:rPr lang="en-US" smtClean="0">
                <a:latin typeface="Calibri" panose="020F0502020204030204" pitchFamily="34" charset="0"/>
                <a:cs typeface="Calibri" panose="020F0502020204030204" pitchFamily="34" charset="0"/>
              </a:rPr>
              <a:pPr/>
              <a:t>5</a:t>
            </a:fld>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5F4438B-0278-834F-82E9-B91257AEA582}"/>
              </a:ext>
            </a:extLst>
          </p:cNvPr>
          <p:cNvPicPr>
            <a:picLocks noChangeAspect="1"/>
          </p:cNvPicPr>
          <p:nvPr/>
        </p:nvPicPr>
        <p:blipFill>
          <a:blip r:embed="rId3"/>
          <a:stretch>
            <a:fillRect/>
          </a:stretch>
        </p:blipFill>
        <p:spPr>
          <a:xfrm>
            <a:off x="638912" y="1561922"/>
            <a:ext cx="736600" cy="736600"/>
          </a:xfrm>
          <a:prstGeom prst="rect">
            <a:avLst/>
          </a:prstGeom>
        </p:spPr>
      </p:pic>
      <p:pic>
        <p:nvPicPr>
          <p:cNvPr id="6" name="Picture 5">
            <a:extLst>
              <a:ext uri="{FF2B5EF4-FFF2-40B4-BE49-F238E27FC236}">
                <a16:creationId xmlns:a16="http://schemas.microsoft.com/office/drawing/2014/main" id="{AAD3F349-64E0-E14D-9BC4-A6930FE21B2B}"/>
              </a:ext>
            </a:extLst>
          </p:cNvPr>
          <p:cNvPicPr>
            <a:picLocks noChangeAspect="1"/>
          </p:cNvPicPr>
          <p:nvPr/>
        </p:nvPicPr>
        <p:blipFill>
          <a:blip r:embed="rId4"/>
          <a:stretch>
            <a:fillRect/>
          </a:stretch>
        </p:blipFill>
        <p:spPr>
          <a:xfrm>
            <a:off x="670569" y="2528650"/>
            <a:ext cx="736600" cy="736600"/>
          </a:xfrm>
          <a:prstGeom prst="rect">
            <a:avLst/>
          </a:prstGeom>
        </p:spPr>
      </p:pic>
      <p:pic>
        <p:nvPicPr>
          <p:cNvPr id="7" name="Picture 6">
            <a:extLst>
              <a:ext uri="{FF2B5EF4-FFF2-40B4-BE49-F238E27FC236}">
                <a16:creationId xmlns:a16="http://schemas.microsoft.com/office/drawing/2014/main" id="{39389771-2D8F-1F4D-B257-6E047998352F}"/>
              </a:ext>
            </a:extLst>
          </p:cNvPr>
          <p:cNvPicPr>
            <a:picLocks noChangeAspect="1"/>
          </p:cNvPicPr>
          <p:nvPr/>
        </p:nvPicPr>
        <p:blipFill>
          <a:blip r:embed="rId5"/>
          <a:stretch>
            <a:fillRect/>
          </a:stretch>
        </p:blipFill>
        <p:spPr>
          <a:xfrm>
            <a:off x="684016" y="3556618"/>
            <a:ext cx="736600" cy="736600"/>
          </a:xfrm>
          <a:prstGeom prst="rect">
            <a:avLst/>
          </a:prstGeom>
        </p:spPr>
      </p:pic>
      <p:sp>
        <p:nvSpPr>
          <p:cNvPr id="8" name="TextBox 7">
            <a:extLst>
              <a:ext uri="{FF2B5EF4-FFF2-40B4-BE49-F238E27FC236}">
                <a16:creationId xmlns:a16="http://schemas.microsoft.com/office/drawing/2014/main" id="{9B7B756E-648A-BA46-87F8-C7C055A867B7}"/>
              </a:ext>
            </a:extLst>
          </p:cNvPr>
          <p:cNvSpPr txBox="1"/>
          <p:nvPr/>
        </p:nvSpPr>
        <p:spPr>
          <a:xfrm>
            <a:off x="6158752" y="1755411"/>
            <a:ext cx="2407023" cy="2699200"/>
          </a:xfrm>
          <a:prstGeom prst="rect">
            <a:avLst/>
          </a:prstGeom>
          <a:noFill/>
        </p:spPr>
        <p:txBody>
          <a:bodyPr wrap="square" rtlCol="0">
            <a:spAutoFit/>
          </a:bodyPr>
          <a:lstStyle/>
          <a:p>
            <a:pPr>
              <a:spcBef>
                <a:spcPts val="600"/>
              </a:spcBef>
            </a:pPr>
            <a:r>
              <a:rPr lang="en-US" sz="1800" b="1" dirty="0">
                <a:latin typeface="Calibri" panose="020F0502020204030204" pitchFamily="34" charset="0"/>
                <a:ea typeface="Helvetica Neue Medium" panose="02000503000000020004" pitchFamily="2" charset="0"/>
                <a:cs typeface="Calibri" panose="020F0502020204030204" pitchFamily="34" charset="0"/>
              </a:rPr>
              <a:t>Sea Surface Height</a:t>
            </a:r>
          </a:p>
          <a:p>
            <a:pPr>
              <a:spcBef>
                <a:spcPts val="600"/>
              </a:spcBef>
            </a:pPr>
            <a:endParaRPr lang="en-US" sz="1800" b="1" dirty="0">
              <a:latin typeface="Calibri" panose="020F0502020204030204" pitchFamily="34" charset="0"/>
              <a:ea typeface="Helvetica Neue Medium" panose="02000503000000020004" pitchFamily="2" charset="0"/>
              <a:cs typeface="Calibri" panose="020F0502020204030204" pitchFamily="34" charset="0"/>
            </a:endParaRPr>
          </a:p>
          <a:p>
            <a:pPr>
              <a:spcBef>
                <a:spcPts val="600"/>
              </a:spcBef>
            </a:pPr>
            <a:endParaRPr lang="en-US" sz="1800" b="1" dirty="0">
              <a:latin typeface="Calibri" panose="020F0502020204030204" pitchFamily="34" charset="0"/>
              <a:ea typeface="Helvetica Neue Medium" panose="02000503000000020004" pitchFamily="2" charset="0"/>
              <a:cs typeface="Calibri" panose="020F0502020204030204" pitchFamily="34" charset="0"/>
            </a:endParaRPr>
          </a:p>
          <a:p>
            <a:pPr>
              <a:spcBef>
                <a:spcPts val="600"/>
              </a:spcBef>
            </a:pPr>
            <a:r>
              <a:rPr lang="en-US" sz="1800" b="1" dirty="0">
                <a:latin typeface="Calibri" panose="020F0502020204030204" pitchFamily="34" charset="0"/>
                <a:ea typeface="Helvetica Neue Medium" panose="02000503000000020004" pitchFamily="2" charset="0"/>
                <a:cs typeface="Calibri" panose="020F0502020204030204" pitchFamily="34" charset="0"/>
              </a:rPr>
              <a:t>Ocean Color</a:t>
            </a:r>
          </a:p>
          <a:p>
            <a:pPr>
              <a:spcBef>
                <a:spcPts val="600"/>
              </a:spcBef>
            </a:pPr>
            <a:endParaRPr lang="en-US" sz="1800" b="1" dirty="0">
              <a:latin typeface="Calibri" panose="020F0502020204030204" pitchFamily="34" charset="0"/>
              <a:ea typeface="Helvetica Neue Medium" panose="02000503000000020004" pitchFamily="2" charset="0"/>
              <a:cs typeface="Calibri" panose="020F0502020204030204" pitchFamily="34" charset="0"/>
            </a:endParaRPr>
          </a:p>
          <a:p>
            <a:pPr marL="285750" lvl="0" indent="-285750">
              <a:lnSpc>
                <a:spcPct val="115000"/>
              </a:lnSpc>
              <a:buClr>
                <a:srgbClr val="333333"/>
              </a:buClr>
              <a:buSzPts val="1400"/>
              <a:buFont typeface="Arial" panose="020B0604020202020204" pitchFamily="34" charset="0"/>
              <a:buChar char="•"/>
            </a:pPr>
            <a:endParaRPr lang="en-US" sz="1800" b="1" dirty="0">
              <a:solidFill>
                <a:srgbClr val="333333"/>
              </a:solidFill>
              <a:latin typeface="Calibri" panose="020F0502020204030204" pitchFamily="34" charset="0"/>
              <a:ea typeface="Helvetica Neue Light" panose="02000403000000020004" pitchFamily="2" charset="0"/>
              <a:cs typeface="Calibri" panose="020F0502020204030204" pitchFamily="34" charset="0"/>
              <a:sym typeface="Avenir"/>
            </a:endParaRPr>
          </a:p>
          <a:p>
            <a:pPr marL="285750" lvl="0" indent="-285750">
              <a:lnSpc>
                <a:spcPct val="115000"/>
              </a:lnSpc>
              <a:buClr>
                <a:srgbClr val="333333"/>
              </a:buClr>
              <a:buSzPts val="1400"/>
              <a:buFont typeface="Arial" panose="020B0604020202020204" pitchFamily="34" charset="0"/>
              <a:buChar char="•"/>
            </a:pPr>
            <a:endParaRPr lang="en-US" sz="1800" b="1" dirty="0">
              <a:latin typeface="Calibri" panose="020F0502020204030204" pitchFamily="34" charset="0"/>
              <a:ea typeface="Helvetica Neue Light" panose="02000403000000020004" pitchFamily="2" charset="0"/>
              <a:cs typeface="Calibri" panose="020F0502020204030204" pitchFamily="34" charset="0"/>
            </a:endParaRPr>
          </a:p>
          <a:p>
            <a:endParaRPr lang="en-US" sz="1800" b="1" dirty="0"/>
          </a:p>
        </p:txBody>
      </p:sp>
      <p:pic>
        <p:nvPicPr>
          <p:cNvPr id="9" name="Picture 8">
            <a:extLst>
              <a:ext uri="{FF2B5EF4-FFF2-40B4-BE49-F238E27FC236}">
                <a16:creationId xmlns:a16="http://schemas.microsoft.com/office/drawing/2014/main" id="{E59F1906-2857-0C44-AFCE-C18F021992EE}"/>
              </a:ext>
            </a:extLst>
          </p:cNvPr>
          <p:cNvPicPr>
            <a:picLocks noChangeAspect="1"/>
          </p:cNvPicPr>
          <p:nvPr/>
        </p:nvPicPr>
        <p:blipFill>
          <a:blip r:embed="rId6"/>
          <a:stretch>
            <a:fillRect/>
          </a:stretch>
        </p:blipFill>
        <p:spPr>
          <a:xfrm>
            <a:off x="5341159" y="1561922"/>
            <a:ext cx="736600" cy="736600"/>
          </a:xfrm>
          <a:prstGeom prst="rect">
            <a:avLst/>
          </a:prstGeom>
        </p:spPr>
      </p:pic>
      <p:pic>
        <p:nvPicPr>
          <p:cNvPr id="10" name="Picture 9">
            <a:extLst>
              <a:ext uri="{FF2B5EF4-FFF2-40B4-BE49-F238E27FC236}">
                <a16:creationId xmlns:a16="http://schemas.microsoft.com/office/drawing/2014/main" id="{4AE235A7-00B1-0148-9969-E0D6097DA76F}"/>
              </a:ext>
            </a:extLst>
          </p:cNvPr>
          <p:cNvPicPr>
            <a:picLocks noChangeAspect="1"/>
          </p:cNvPicPr>
          <p:nvPr/>
        </p:nvPicPr>
        <p:blipFill>
          <a:blip r:embed="rId7"/>
          <a:stretch>
            <a:fillRect/>
          </a:stretch>
        </p:blipFill>
        <p:spPr>
          <a:xfrm>
            <a:off x="682526" y="4611480"/>
            <a:ext cx="736600" cy="736600"/>
          </a:xfrm>
          <a:prstGeom prst="rect">
            <a:avLst/>
          </a:prstGeom>
        </p:spPr>
      </p:pic>
      <p:pic>
        <p:nvPicPr>
          <p:cNvPr id="11" name="Picture 10">
            <a:extLst>
              <a:ext uri="{FF2B5EF4-FFF2-40B4-BE49-F238E27FC236}">
                <a16:creationId xmlns:a16="http://schemas.microsoft.com/office/drawing/2014/main" id="{BD741DCD-13B1-5342-AEB3-FAC44B250E14}"/>
              </a:ext>
            </a:extLst>
          </p:cNvPr>
          <p:cNvPicPr>
            <a:picLocks noChangeAspect="1"/>
          </p:cNvPicPr>
          <p:nvPr/>
        </p:nvPicPr>
        <p:blipFill>
          <a:blip r:embed="rId8"/>
          <a:stretch>
            <a:fillRect/>
          </a:stretch>
        </p:blipFill>
        <p:spPr>
          <a:xfrm>
            <a:off x="5341159" y="2642253"/>
            <a:ext cx="736600" cy="736600"/>
          </a:xfrm>
          <a:prstGeom prst="rect">
            <a:avLst/>
          </a:prstGeom>
        </p:spPr>
      </p:pic>
    </p:spTree>
    <p:extLst>
      <p:ext uri="{BB962C8B-B14F-4D97-AF65-F5344CB8AC3E}">
        <p14:creationId xmlns:p14="http://schemas.microsoft.com/office/powerpoint/2010/main" val="2128574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8"/>
          <p:cNvSpPr txBox="1">
            <a:spLocks noGrp="1"/>
          </p:cNvSpPr>
          <p:nvPr>
            <p:ph type="body" idx="1"/>
          </p:nvPr>
        </p:nvSpPr>
        <p:spPr>
          <a:xfrm>
            <a:off x="4466491" y="1377163"/>
            <a:ext cx="4486533" cy="4968413"/>
          </a:xfrm>
          <a:prstGeom prst="rect">
            <a:avLst/>
          </a:prstGeom>
          <a:noFill/>
          <a:ln>
            <a:noFill/>
          </a:ln>
        </p:spPr>
        <p:txBody>
          <a:bodyPr spcFirstLastPara="1" vert="horz" wrap="square" lIns="182875" tIns="91425" rIns="0" bIns="91425" rtlCol="0" anchor="t" anchorCtr="0">
            <a:noAutofit/>
          </a:bodyPr>
          <a:lstStyle/>
          <a:p>
            <a:pPr marL="171446" indent="-171446">
              <a:lnSpc>
                <a:spcPct val="100000"/>
              </a:lnSpc>
              <a:spcBef>
                <a:spcPts val="0"/>
              </a:spcBef>
              <a:spcAft>
                <a:spcPts val="1200"/>
              </a:spcAft>
              <a:buClr>
                <a:srgbClr val="000000"/>
              </a:buClr>
              <a:buSzPts val="1100"/>
            </a:pPr>
            <a:r>
              <a:rPr lang="en-US" sz="1400" dirty="0">
                <a:latin typeface="Calibri" panose="020F0502020204030204" pitchFamily="34" charset="0"/>
                <a:ea typeface="Helvetica Neue" panose="02000503000000020004" pitchFamily="2" charset="0"/>
                <a:cs typeface="Calibri" panose="020F0502020204030204" pitchFamily="34" charset="0"/>
              </a:rPr>
              <a:t>New data access through the PolarWatch ERDDAP data server</a:t>
            </a:r>
          </a:p>
          <a:p>
            <a:pPr marL="171446" indent="-171446">
              <a:lnSpc>
                <a:spcPct val="100000"/>
              </a:lnSpc>
              <a:spcBef>
                <a:spcPts val="0"/>
              </a:spcBef>
              <a:spcAft>
                <a:spcPts val="1200"/>
              </a:spcAft>
              <a:buClr>
                <a:srgbClr val="000000"/>
              </a:buClr>
              <a:buSzPts val="1100"/>
            </a:pPr>
            <a:r>
              <a:rPr lang="en-US" sz="1400" dirty="0">
                <a:latin typeface="Calibri" panose="020F0502020204030204" pitchFamily="34" charset="0"/>
                <a:ea typeface="Helvetica Neue" panose="02000503000000020004" pitchFamily="2" charset="0"/>
                <a:cs typeface="Calibri" panose="020F0502020204030204" pitchFamily="34" charset="0"/>
              </a:rPr>
              <a:t>New visualization/previews through the PolarWatch catalog </a:t>
            </a:r>
          </a:p>
          <a:p>
            <a:pPr marL="171446" indent="-171446">
              <a:lnSpc>
                <a:spcPct val="100000"/>
              </a:lnSpc>
              <a:spcBef>
                <a:spcPts val="0"/>
              </a:spcBef>
              <a:spcAft>
                <a:spcPts val="1200"/>
              </a:spcAft>
              <a:buClr>
                <a:srgbClr val="000000"/>
              </a:buClr>
              <a:buSzPts val="1100"/>
            </a:pPr>
            <a:r>
              <a:rPr lang="en-US" sz="1400" dirty="0">
                <a:latin typeface="Calibri" panose="020F0502020204030204" pitchFamily="34" charset="0"/>
                <a:ea typeface="Helvetica Neue" panose="02000503000000020004" pitchFamily="2" charset="0"/>
                <a:cs typeface="Calibri" panose="020F0502020204030204" pitchFamily="34" charset="0"/>
              </a:rPr>
              <a:t>Eight datasets that comprise the NOAA/NSIDC Climate Data Record of Passive Microwave Sea Ice Concentration, Version 3 and the near real-time version of the Climate Data Record</a:t>
            </a:r>
          </a:p>
          <a:p>
            <a:pPr marL="171446" indent="-171446">
              <a:lnSpc>
                <a:spcPct val="100000"/>
              </a:lnSpc>
              <a:spcBef>
                <a:spcPts val="0"/>
              </a:spcBef>
              <a:spcAft>
                <a:spcPts val="1200"/>
              </a:spcAft>
              <a:buClr>
                <a:srgbClr val="000000"/>
              </a:buClr>
              <a:buSzPts val="1100"/>
            </a:pPr>
            <a:r>
              <a:rPr lang="en-US" sz="1400" dirty="0">
                <a:latin typeface="Calibri" panose="020F0502020204030204" pitchFamily="34" charset="0"/>
                <a:ea typeface="Helvetica Neue" panose="02000503000000020004" pitchFamily="2" charset="0"/>
                <a:cs typeface="Calibri" panose="020F0502020204030204" pitchFamily="34" charset="0"/>
              </a:rPr>
              <a:t>Long term science quality sea ice concentration records for the Arctic and Antarctic dating back to 1978</a:t>
            </a:r>
            <a:endParaRPr lang="en-US" sz="900" dirty="0">
              <a:solidFill>
                <a:srgbClr val="262626"/>
              </a:solidFill>
              <a:latin typeface="Calibri" panose="020F0502020204030204" pitchFamily="34" charset="0"/>
              <a:ea typeface="Helvetica Neue" panose="02000503000000020004" pitchFamily="2" charset="0"/>
              <a:cs typeface="Calibri" panose="020F0502020204030204" pitchFamily="34" charset="0"/>
              <a:sym typeface="Avenir"/>
            </a:endParaRPr>
          </a:p>
          <a:p>
            <a:pPr marL="171446" indent="-171446">
              <a:lnSpc>
                <a:spcPct val="100000"/>
              </a:lnSpc>
              <a:spcBef>
                <a:spcPts val="0"/>
              </a:spcBef>
              <a:spcAft>
                <a:spcPts val="1200"/>
              </a:spcAft>
              <a:buClr>
                <a:srgbClr val="000000"/>
              </a:buClr>
              <a:buSzPts val="1100"/>
            </a:pPr>
            <a:r>
              <a:rPr lang="en-US" sz="1400" dirty="0">
                <a:solidFill>
                  <a:srgbClr val="262626"/>
                </a:solidFill>
                <a:latin typeface="Calibri" panose="020F0502020204030204" pitchFamily="34" charset="0"/>
                <a:ea typeface="Helvetica Neue" panose="02000503000000020004" pitchFamily="2" charset="0"/>
                <a:cs typeface="Calibri" panose="020F0502020204030204" pitchFamily="34" charset="0"/>
                <a:sym typeface="Avenir"/>
              </a:rPr>
              <a:t>Provides demonstration integration of a dataset with projected coordinates</a:t>
            </a:r>
          </a:p>
          <a:p>
            <a:pPr marL="171446" indent="-171446">
              <a:lnSpc>
                <a:spcPct val="100000"/>
              </a:lnSpc>
              <a:spcBef>
                <a:spcPts val="0"/>
              </a:spcBef>
              <a:buClr>
                <a:srgbClr val="000000"/>
              </a:buClr>
              <a:buSzPts val="1100"/>
            </a:pPr>
            <a:endParaRPr lang="en-US" sz="1800" dirty="0">
              <a:solidFill>
                <a:srgbClr val="262626"/>
              </a:solidFill>
              <a:latin typeface="Calibri" panose="020F0502020204030204" pitchFamily="34" charset="0"/>
              <a:ea typeface="Helvetica Neue" panose="02000503000000020004" pitchFamily="2" charset="0"/>
              <a:cs typeface="Calibri" panose="020F0502020204030204" pitchFamily="34" charset="0"/>
              <a:sym typeface="Avenir"/>
            </a:endParaRPr>
          </a:p>
          <a:p>
            <a:pPr marL="209545" indent="0">
              <a:lnSpc>
                <a:spcPct val="100000"/>
              </a:lnSpc>
              <a:spcBef>
                <a:spcPts val="1760"/>
              </a:spcBef>
              <a:buSzPts val="1800"/>
              <a:buNone/>
            </a:pPr>
            <a:endParaRPr sz="2000" dirty="0">
              <a:solidFill>
                <a:srgbClr val="094495"/>
              </a:solidFill>
              <a:latin typeface="Calibri" panose="020F0502020204030204" pitchFamily="34" charset="0"/>
              <a:ea typeface="Helvetica Neue" panose="02000503000000020004" pitchFamily="2" charset="0"/>
              <a:cs typeface="Calibri" panose="020F0502020204030204" pitchFamily="34" charset="0"/>
              <a:sym typeface="Arial"/>
            </a:endParaRPr>
          </a:p>
          <a:p>
            <a:pPr marL="209545" indent="0">
              <a:lnSpc>
                <a:spcPct val="100000"/>
              </a:lnSpc>
              <a:spcBef>
                <a:spcPts val="960"/>
              </a:spcBef>
              <a:buSzPts val="2000"/>
              <a:buNone/>
            </a:pPr>
            <a:endParaRPr sz="2400" dirty="0">
              <a:solidFill>
                <a:srgbClr val="094495"/>
              </a:solidFill>
              <a:latin typeface="Calibri" panose="020F0502020204030204" pitchFamily="34" charset="0"/>
              <a:ea typeface="Helvetica Neue" panose="02000503000000020004" pitchFamily="2" charset="0"/>
              <a:cs typeface="Calibri" panose="020F0502020204030204" pitchFamily="34" charset="0"/>
              <a:sym typeface="Arial"/>
            </a:endParaRPr>
          </a:p>
          <a:p>
            <a:pPr marL="742931" lvl="1" indent="-6350">
              <a:lnSpc>
                <a:spcPct val="100000"/>
              </a:lnSpc>
              <a:spcBef>
                <a:spcPts val="880"/>
              </a:spcBef>
              <a:buSzPts val="2000"/>
              <a:buNone/>
            </a:pPr>
            <a:endParaRPr dirty="0">
              <a:latin typeface="Calibri" panose="020F0502020204030204" pitchFamily="34" charset="0"/>
              <a:ea typeface="Helvetica Neue" panose="02000503000000020004" pitchFamily="2" charset="0"/>
              <a:cs typeface="Calibri" panose="020F0502020204030204" pitchFamily="34" charset="0"/>
              <a:sym typeface="Arial"/>
            </a:endParaRPr>
          </a:p>
        </p:txBody>
      </p:sp>
      <p:sp>
        <p:nvSpPr>
          <p:cNvPr id="265" name="Google Shape;265;p28"/>
          <p:cNvSpPr txBox="1">
            <a:spLocks noGrp="1"/>
          </p:cNvSpPr>
          <p:nvPr>
            <p:ph type="title"/>
          </p:nvPr>
        </p:nvSpPr>
        <p:spPr>
          <a:xfrm>
            <a:off x="140290" y="577986"/>
            <a:ext cx="7047591" cy="679874"/>
          </a:xfrm>
          <a:prstGeom prst="rect">
            <a:avLst/>
          </a:prstGeom>
          <a:noFill/>
          <a:ln>
            <a:noFill/>
          </a:ln>
        </p:spPr>
        <p:txBody>
          <a:bodyPr spcFirstLastPara="1" vert="horz" wrap="square" lIns="91425" tIns="91425" rIns="91425" bIns="91425" rtlCol="0" anchor="ctr" anchorCtr="0">
            <a:noAutofit/>
          </a:bodyPr>
          <a:lstStyle/>
          <a:p>
            <a:pPr>
              <a:buSzPts val="2400"/>
            </a:pPr>
            <a:r>
              <a:rPr lang="en-US" sz="1800" b="1" dirty="0">
                <a:solidFill>
                  <a:srgbClr val="07437F"/>
                </a:solidFill>
                <a:latin typeface="Calibri" panose="020F0502020204030204" pitchFamily="34" charset="0"/>
                <a:ea typeface="Helvetica Neue" panose="02000503000000020004" pitchFamily="2" charset="0"/>
                <a:cs typeface="Calibri" panose="020F0502020204030204" pitchFamily="34" charset="0"/>
                <a:sym typeface="Avenir"/>
              </a:rPr>
              <a:t>NSIDC Sea Ice Concentration Climate Data Record</a:t>
            </a:r>
            <a:endParaRPr sz="2400" b="1" dirty="0">
              <a:solidFill>
                <a:srgbClr val="07437F"/>
              </a:solidFill>
              <a:latin typeface="Calibri" panose="020F0502020204030204" pitchFamily="34" charset="0"/>
              <a:ea typeface="Helvetica Neue" panose="02000503000000020004" pitchFamily="2" charset="0"/>
              <a:cs typeface="Calibri" panose="020F0502020204030204" pitchFamily="34" charset="0"/>
            </a:endParaRPr>
          </a:p>
        </p:txBody>
      </p:sp>
      <p:sp>
        <p:nvSpPr>
          <p:cNvPr id="3" name="Footer Placeholder 2">
            <a:extLst>
              <a:ext uri="{FF2B5EF4-FFF2-40B4-BE49-F238E27FC236}">
                <a16:creationId xmlns:a16="http://schemas.microsoft.com/office/drawing/2014/main" id="{85BC69E9-50A4-BC4D-8654-53FB492BFF94}"/>
              </a:ext>
            </a:extLst>
          </p:cNvPr>
          <p:cNvSpPr>
            <a:spLocks noGrp="1"/>
          </p:cNvSpPr>
          <p:nvPr>
            <p:ph type="ftr" idx="11"/>
          </p:nvPr>
        </p:nvSpPr>
        <p:spPr/>
        <p:txBody>
          <a:bodyPr/>
          <a:lstStyle/>
          <a:p>
            <a:r>
              <a:rPr lang="en-US" dirty="0" err="1">
                <a:latin typeface="Calibri" panose="020F0502020204030204" pitchFamily="34" charset="0"/>
                <a:cs typeface="Calibri" panose="020F0502020204030204" pitchFamily="34" charset="0"/>
              </a:rPr>
              <a:t>polarwatch.noaa.gov</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jennifer.sevadjian@noaa.gov</a:t>
            </a: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49A9BE5-061B-8540-9379-83D2602F99AA}"/>
              </a:ext>
            </a:extLst>
          </p:cNvPr>
          <p:cNvSpPr>
            <a:spLocks noGrp="1"/>
          </p:cNvSpPr>
          <p:nvPr>
            <p:ph type="sldNum" idx="12"/>
          </p:nvPr>
        </p:nvSpPr>
        <p:spPr/>
        <p:txBody>
          <a:bodyPr/>
          <a:lstStyle/>
          <a:p>
            <a:fld id="{00000000-1234-1234-1234-123412341234}" type="slidenum">
              <a:rPr lang="en-US" smtClean="0">
                <a:latin typeface="Calibri" panose="020F0502020204030204" pitchFamily="34" charset="0"/>
                <a:cs typeface="Calibri" panose="020F0502020204030204" pitchFamily="34" charset="0"/>
              </a:rPr>
              <a:pPr/>
              <a:t>6</a:t>
            </a:fld>
            <a:endParaRPr lang="en-US">
              <a:latin typeface="Calibri" panose="020F0502020204030204" pitchFamily="34" charset="0"/>
              <a:cs typeface="Calibri" panose="020F0502020204030204" pitchFamily="34" charset="0"/>
            </a:endParaRPr>
          </a:p>
        </p:txBody>
      </p:sp>
      <p:sp>
        <p:nvSpPr>
          <p:cNvPr id="13" name="Google Shape;127;p18">
            <a:extLst>
              <a:ext uri="{FF2B5EF4-FFF2-40B4-BE49-F238E27FC236}">
                <a16:creationId xmlns:a16="http://schemas.microsoft.com/office/drawing/2014/main" id="{C7B2871F-4538-5F4E-A801-C9CC9B385461}"/>
              </a:ext>
            </a:extLst>
          </p:cNvPr>
          <p:cNvSpPr txBox="1">
            <a:spLocks/>
          </p:cNvSpPr>
          <p:nvPr/>
        </p:nvSpPr>
        <p:spPr>
          <a:xfrm>
            <a:off x="85391" y="36587"/>
            <a:ext cx="8229600" cy="300032"/>
          </a:xfrm>
          <a:prstGeom prst="rect">
            <a:avLst/>
          </a:prstGeom>
          <a:noFill/>
          <a:ln>
            <a:noFill/>
          </a:ln>
        </p:spPr>
        <p:txBody>
          <a:bodyPr spcFirstLastPara="1" vert="horz" wrap="square" lIns="91425" tIns="91425" rIns="91425" bIns="91425"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A4595"/>
              </a:buClr>
              <a:buSzPts val="4400"/>
              <a:buFont typeface="Montserrat Medium"/>
              <a:buNone/>
              <a:defRPr sz="3200" b="0" i="0" u="none" strike="noStrike" cap="none">
                <a:solidFill>
                  <a:srgbClr val="1E57A9"/>
                </a:solidFill>
                <a:latin typeface="+mj-lt"/>
                <a:ea typeface="Helvetica Neue Medium" panose="02000503000000020004" pitchFamily="2" charset="0"/>
                <a:cs typeface="Helvetica Neue Medium" panose="02000503000000020004" pitchFamily="2" charset="0"/>
                <a:sym typeface="Montserrat Medium"/>
              </a:defRPr>
            </a:lvl1pPr>
            <a:lvl2pPr marR="0" lvl="1"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A4595"/>
              </a:buClr>
              <a:buSzPts val="1800"/>
              <a:buFont typeface="Montserrat Medium"/>
              <a:buNone/>
              <a:defRPr sz="1800" b="0" i="0" u="none" strike="noStrike" cap="none">
                <a:solidFill>
                  <a:srgbClr val="0A4595"/>
                </a:solidFill>
                <a:latin typeface="Montserrat Medium"/>
                <a:ea typeface="Montserrat Medium"/>
                <a:cs typeface="Montserrat Medium"/>
                <a:sym typeface="Montserrat Medium"/>
              </a:defRPr>
            </a:lvl9pPr>
          </a:lstStyle>
          <a:p>
            <a:pPr>
              <a:buSzPts val="3600"/>
            </a:pPr>
            <a:r>
              <a:rPr lang="en-US" sz="1400" cap="all" dirty="0">
                <a:solidFill>
                  <a:schemeClr val="bg1"/>
                </a:solidFill>
                <a:latin typeface="Calibri" panose="020F0502020204030204" pitchFamily="34" charset="0"/>
                <a:ea typeface="Helvetica Neue Light" panose="02000403000000020004" pitchFamily="2" charset="0"/>
                <a:cs typeface="Calibri" panose="020F0502020204030204" pitchFamily="34" charset="0"/>
                <a:sym typeface="Avenir"/>
              </a:rPr>
              <a:t>Unique datasets and Novel Applications</a:t>
            </a:r>
            <a:endParaRPr lang="en-US" sz="1800" cap="all" dirty="0">
              <a:solidFill>
                <a:schemeClr val="bg1"/>
              </a:solidFill>
              <a:latin typeface="Calibri" panose="020F0502020204030204" pitchFamily="34" charset="0"/>
              <a:ea typeface="Helvetica Neue Light" panose="02000403000000020004" pitchFamily="2" charset="0"/>
              <a:cs typeface="Calibri" panose="020F0502020204030204" pitchFamily="34" charset="0"/>
            </a:endParaRPr>
          </a:p>
        </p:txBody>
      </p:sp>
      <p:pic>
        <p:nvPicPr>
          <p:cNvPr id="1026" name="Picture 2" descr="https://lh5.googleusercontent.com/sCQwjFqE542MieIfhEZOVjyKSKnHFJRH7ZN2qJx3FvMTrxksuOCho266ftq-7muDoao7wluz-cITeW7mbr4hvJzeQjR5wNSVuI4RW6NUkIbtmQ-4DFeyWFsjZhH64_ze5OrQaXdO">
            <a:extLst>
              <a:ext uri="{FF2B5EF4-FFF2-40B4-BE49-F238E27FC236}">
                <a16:creationId xmlns:a16="http://schemas.microsoft.com/office/drawing/2014/main" id="{7FF92C74-B7CF-FD4B-B1E6-4B4B8F96D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47" y="1282039"/>
            <a:ext cx="3973752" cy="4200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310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959F7-B549-1A4E-9221-4BBF7314CD11}"/>
              </a:ext>
            </a:extLst>
          </p:cNvPr>
          <p:cNvSpPr>
            <a:spLocks noGrp="1"/>
          </p:cNvSpPr>
          <p:nvPr>
            <p:ph type="title"/>
          </p:nvPr>
        </p:nvSpPr>
        <p:spPr>
          <a:xfrm>
            <a:off x="117675" y="363794"/>
            <a:ext cx="8229600" cy="717677"/>
          </a:xfrm>
        </p:spPr>
        <p:txBody>
          <a:bodyPr>
            <a:normAutofit/>
          </a:bodyPr>
          <a:lstStyle/>
          <a:p>
            <a:r>
              <a:rPr lang="en-US" sz="2000" b="1" dirty="0">
                <a:latin typeface="Calibri" panose="020F0502020204030204" pitchFamily="34" charset="0"/>
                <a:ea typeface="Helvetica Neue" panose="02000503000000020004" pitchFamily="2" charset="0"/>
                <a:cs typeface="Calibri" panose="020F0502020204030204" pitchFamily="34" charset="0"/>
              </a:rPr>
              <a:t>SOCCOM </a:t>
            </a:r>
            <a:r>
              <a:rPr lang="en-US" sz="2000" b="1" dirty="0" err="1">
                <a:latin typeface="Calibri" panose="020F0502020204030204" pitchFamily="34" charset="0"/>
                <a:ea typeface="Helvetica Neue" panose="02000503000000020004" pitchFamily="2" charset="0"/>
                <a:cs typeface="Calibri" panose="020F0502020204030204" pitchFamily="34" charset="0"/>
              </a:rPr>
              <a:t>BioGeoChemical</a:t>
            </a:r>
            <a:r>
              <a:rPr lang="en-US" sz="2000" b="1" dirty="0">
                <a:latin typeface="Calibri" panose="020F0502020204030204" pitchFamily="34" charset="0"/>
                <a:ea typeface="Helvetica Neue" panose="02000503000000020004" pitchFamily="2" charset="0"/>
                <a:cs typeface="Calibri" panose="020F0502020204030204" pitchFamily="34" charset="0"/>
              </a:rPr>
              <a:t> ARGO Float Data</a:t>
            </a:r>
          </a:p>
        </p:txBody>
      </p:sp>
      <p:sp>
        <p:nvSpPr>
          <p:cNvPr id="3" name="Text Placeholder 2">
            <a:extLst>
              <a:ext uri="{FF2B5EF4-FFF2-40B4-BE49-F238E27FC236}">
                <a16:creationId xmlns:a16="http://schemas.microsoft.com/office/drawing/2014/main" id="{2CA71DDA-09EF-BB41-B2E7-1D8B8E905DF5}"/>
              </a:ext>
            </a:extLst>
          </p:cNvPr>
          <p:cNvSpPr>
            <a:spLocks noGrp="1"/>
          </p:cNvSpPr>
          <p:nvPr>
            <p:ph type="body" idx="1"/>
          </p:nvPr>
        </p:nvSpPr>
        <p:spPr>
          <a:xfrm>
            <a:off x="-725571" y="1994663"/>
            <a:ext cx="7426036" cy="3394500"/>
          </a:xfrm>
        </p:spPr>
        <p:txBody>
          <a:bodyPr/>
          <a:lstStyle/>
          <a:p>
            <a:pPr marL="50799" indent="0">
              <a:buNone/>
            </a:pPr>
            <a:endParaRPr lang="en-US" sz="20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0B40B84-589E-3542-A182-119BF6041823}"/>
              </a:ext>
            </a:extLst>
          </p:cNvPr>
          <p:cNvSpPr>
            <a:spLocks noGrp="1"/>
          </p:cNvSpPr>
          <p:nvPr>
            <p:ph type="ftr" idx="11"/>
          </p:nvPr>
        </p:nvSpPr>
        <p:spPr/>
        <p:txBody>
          <a:bodyPr/>
          <a:lstStyle/>
          <a:p>
            <a:r>
              <a:rPr lang="en-US" dirty="0" err="1">
                <a:latin typeface="Calibri" panose="020F0502020204030204" pitchFamily="34" charset="0"/>
                <a:cs typeface="Calibri" panose="020F0502020204030204" pitchFamily="34" charset="0"/>
              </a:rPr>
              <a:t>polarwatch.noaa.gov</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jennifer.sevadjian@noaa.gov</a:t>
            </a:r>
            <a:endParaRPr lang="en-US"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F202CB05-F5F3-D249-A29C-6C6E95EBC426}"/>
              </a:ext>
            </a:extLst>
          </p:cNvPr>
          <p:cNvSpPr>
            <a:spLocks noGrp="1"/>
          </p:cNvSpPr>
          <p:nvPr>
            <p:ph type="sldNum" idx="12"/>
          </p:nvPr>
        </p:nvSpPr>
        <p:spPr/>
        <p:txBody>
          <a:bodyPr/>
          <a:lstStyle/>
          <a:p>
            <a:fld id="{00000000-1234-1234-1234-123412341234}" type="slidenum">
              <a:rPr lang="en-US" smtClean="0">
                <a:latin typeface="Calibri" panose="020F0502020204030204" pitchFamily="34" charset="0"/>
                <a:cs typeface="Calibri" panose="020F0502020204030204" pitchFamily="34" charset="0"/>
              </a:rPr>
              <a:pPr/>
              <a:t>7</a:t>
            </a:fld>
            <a:endParaRPr lang="en-US">
              <a:latin typeface="Calibri" panose="020F0502020204030204" pitchFamily="34" charset="0"/>
              <a:cs typeface="Calibri" panose="020F0502020204030204" pitchFamily="34" charset="0"/>
            </a:endParaRPr>
          </a:p>
        </p:txBody>
      </p:sp>
      <p:sp>
        <p:nvSpPr>
          <p:cNvPr id="6" name="Google Shape;277;p29">
            <a:extLst>
              <a:ext uri="{FF2B5EF4-FFF2-40B4-BE49-F238E27FC236}">
                <a16:creationId xmlns:a16="http://schemas.microsoft.com/office/drawing/2014/main" id="{B7A73692-4156-F34B-9F5A-C2A116AB272A}"/>
              </a:ext>
            </a:extLst>
          </p:cNvPr>
          <p:cNvSpPr txBox="1"/>
          <p:nvPr/>
        </p:nvSpPr>
        <p:spPr>
          <a:xfrm>
            <a:off x="44970" y="84760"/>
            <a:ext cx="9175543" cy="257939"/>
          </a:xfrm>
          <a:prstGeom prst="rect">
            <a:avLst/>
          </a:prstGeom>
          <a:noFill/>
          <a:ln>
            <a:noFill/>
          </a:ln>
        </p:spPr>
        <p:txBody>
          <a:bodyPr spcFirstLastPara="1" wrap="square" lIns="91425" tIns="91425" rIns="91425" bIns="91425" anchor="ctr" anchorCtr="0">
            <a:noAutofit/>
          </a:bodyPr>
          <a:lstStyle/>
          <a:p>
            <a:pPr>
              <a:buClr>
                <a:srgbClr val="0A4595"/>
              </a:buClr>
              <a:buSzPts val="2400"/>
            </a:pPr>
            <a:r>
              <a:rPr lang="en-US" dirty="0">
                <a:solidFill>
                  <a:schemeClr val="lt1"/>
                </a:solidFill>
                <a:latin typeface="Calibri" panose="020F0502020204030204" pitchFamily="34" charset="0"/>
                <a:ea typeface="Helvetica Neue Light" panose="02000403000000020004" pitchFamily="2" charset="0"/>
                <a:cs typeface="Calibri" panose="020F0502020204030204" pitchFamily="34" charset="0"/>
                <a:sym typeface="Avenir"/>
              </a:rPr>
              <a:t>BEYOND SATELLITE DATA</a:t>
            </a:r>
            <a:endParaRPr lang="en-US" dirty="0">
              <a:latin typeface="Calibri" panose="020F0502020204030204" pitchFamily="34" charset="0"/>
              <a:ea typeface="Helvetica Neue Light" panose="02000403000000020004" pitchFamily="2" charset="0"/>
              <a:cs typeface="Calibri" panose="020F0502020204030204" pitchFamily="34" charset="0"/>
            </a:endParaRPr>
          </a:p>
        </p:txBody>
      </p:sp>
      <p:sp>
        <p:nvSpPr>
          <p:cNvPr id="7" name="TextBox 6">
            <a:extLst>
              <a:ext uri="{FF2B5EF4-FFF2-40B4-BE49-F238E27FC236}">
                <a16:creationId xmlns:a16="http://schemas.microsoft.com/office/drawing/2014/main" id="{C13A3F02-430E-4640-ABA0-569ED7DFE2DE}"/>
              </a:ext>
            </a:extLst>
          </p:cNvPr>
          <p:cNvSpPr txBox="1"/>
          <p:nvPr/>
        </p:nvSpPr>
        <p:spPr>
          <a:xfrm>
            <a:off x="5949391" y="2237051"/>
            <a:ext cx="184731" cy="307777"/>
          </a:xfrm>
          <a:prstGeom prst="rect">
            <a:avLst/>
          </a:prstGeom>
          <a:noFill/>
        </p:spPr>
        <p:txBody>
          <a:bodyPr wrap="none" rtlCol="0">
            <a:spAutoFit/>
          </a:bodyPr>
          <a:lstStyle/>
          <a:p>
            <a:endParaRPr lang="en-US"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B38B773-5F6A-334F-A1E7-3867153E4891}"/>
              </a:ext>
            </a:extLst>
          </p:cNvPr>
          <p:cNvSpPr txBox="1"/>
          <p:nvPr/>
        </p:nvSpPr>
        <p:spPr>
          <a:xfrm>
            <a:off x="4732600" y="1484593"/>
            <a:ext cx="4200385" cy="3177408"/>
          </a:xfrm>
          <a:prstGeom prst="rect">
            <a:avLst/>
          </a:prstGeom>
          <a:noFill/>
        </p:spPr>
        <p:txBody>
          <a:bodyPr wrap="square" rtlCol="0">
            <a:spAutoFit/>
          </a:bodyPr>
          <a:lstStyle/>
          <a:p>
            <a:pPr lvl="2" fontAlgn="base">
              <a:lnSpc>
                <a:spcPct val="120000"/>
              </a:lnSpc>
            </a:pPr>
            <a:endParaRPr lang="en-US" dirty="0">
              <a:latin typeface="Calibri" panose="020F0502020204030204" pitchFamily="34" charset="0"/>
              <a:cs typeface="Calibri" panose="020F0502020204030204" pitchFamily="34" charset="0"/>
            </a:endParaRPr>
          </a:p>
          <a:p>
            <a:pPr marL="171446" lvl="2" indent="-171446" fontAlgn="base">
              <a:lnSpc>
                <a:spcPct val="120000"/>
              </a:lnSpc>
              <a:buFont typeface="Arial" panose="020B0604020202020204" pitchFamily="34" charset="0"/>
              <a:buChar char="•"/>
            </a:pPr>
            <a:r>
              <a:rPr lang="en-US" dirty="0">
                <a:latin typeface="Calibri" panose="020F0502020204030204" pitchFamily="34" charset="0"/>
                <a:cs typeface="Calibri" panose="020F0502020204030204" pitchFamily="34" charset="0"/>
              </a:rPr>
              <a:t>Augments conventional Argo floats with biogeochemical sensors to measure carbon (pH), nutrients (nitrate), and oxygen</a:t>
            </a:r>
          </a:p>
          <a:p>
            <a:pPr marL="171446" lvl="2" indent="-171446" fontAlgn="base">
              <a:lnSpc>
                <a:spcPct val="12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46" lvl="2" indent="-171446" fontAlgn="base">
              <a:lnSpc>
                <a:spcPct val="120000"/>
              </a:lnSpc>
              <a:buFont typeface="Arial" panose="020B0604020202020204" pitchFamily="34" charset="0"/>
              <a:buChar char="•"/>
            </a:pPr>
            <a:r>
              <a:rPr lang="en-US" dirty="0">
                <a:latin typeface="Calibri" panose="020F0502020204030204" pitchFamily="34" charset="0"/>
                <a:cs typeface="Calibri" panose="020F0502020204030204" pitchFamily="34" charset="0"/>
              </a:rPr>
              <a:t>~ 200 autonomous floats provide coverage over the Southern Ocean</a:t>
            </a:r>
          </a:p>
          <a:p>
            <a:pPr marL="171446" lvl="2" indent="-171446" fontAlgn="base">
              <a:lnSpc>
                <a:spcPct val="12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46" lvl="2" indent="-171446" fontAlgn="base">
              <a:lnSpc>
                <a:spcPct val="120000"/>
              </a:lnSpc>
              <a:buFont typeface="Arial" panose="020B0604020202020204" pitchFamily="34" charset="0"/>
              <a:buChar char="•"/>
            </a:pPr>
            <a:r>
              <a:rPr lang="en-US" dirty="0">
                <a:latin typeface="Calibri" panose="020F0502020204030204" pitchFamily="34" charset="0"/>
                <a:cs typeface="Calibri" panose="020F0502020204030204" pitchFamily="34" charset="0"/>
              </a:rPr>
              <a:t>Vertical coverage deep into the water column</a:t>
            </a:r>
          </a:p>
          <a:p>
            <a:pPr marL="171446" lvl="2" indent="-171446" fontAlgn="base">
              <a:lnSpc>
                <a:spcPct val="12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46" lvl="2" indent="-171446" fontAlgn="base">
              <a:lnSpc>
                <a:spcPct val="120000"/>
              </a:lnSpc>
              <a:buFont typeface="Arial" panose="020B0604020202020204" pitchFamily="34" charset="0"/>
              <a:buChar char="•"/>
            </a:pPr>
            <a:r>
              <a:rPr lang="en-US" dirty="0">
                <a:latin typeface="Calibri" panose="020F0502020204030204" pitchFamily="34" charset="0"/>
                <a:cs typeface="Calibri" panose="020F0502020204030204" pitchFamily="34" charset="0"/>
              </a:rPr>
              <a:t>Allows for easy inter-comparison with satellite data</a:t>
            </a:r>
          </a:p>
          <a:p>
            <a:pPr>
              <a:lnSpc>
                <a:spcPct val="120000"/>
              </a:lnSpc>
            </a:pPr>
            <a:endParaRPr lang="en-US" sz="12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7BCD185-BC80-DF47-8286-F9491F536209}"/>
              </a:ext>
            </a:extLst>
          </p:cNvPr>
          <p:cNvSpPr txBox="1"/>
          <p:nvPr/>
        </p:nvSpPr>
        <p:spPr>
          <a:xfrm>
            <a:off x="165100" y="1028710"/>
            <a:ext cx="8521700" cy="600164"/>
          </a:xfrm>
          <a:prstGeom prst="rect">
            <a:avLst/>
          </a:prstGeom>
          <a:noFill/>
        </p:spPr>
        <p:txBody>
          <a:bodyPr wrap="square" rtlCol="0">
            <a:spAutoFit/>
          </a:bodyPr>
          <a:lstStyle/>
          <a:p>
            <a:pPr>
              <a:spcBef>
                <a:spcPts val="600"/>
              </a:spcBef>
            </a:pPr>
            <a:r>
              <a:rPr lang="en-US" b="1" dirty="0">
                <a:latin typeface="Calibri" panose="020F0502020204030204" pitchFamily="34" charset="0"/>
                <a:cs typeface="Calibri" panose="020F0502020204030204" pitchFamily="34" charset="0"/>
              </a:rPr>
              <a:t>Southern Ocean Carbon and Climate Observations and Modeling (SOCCOM) BGC-Argo </a:t>
            </a:r>
          </a:p>
          <a:p>
            <a:pPr>
              <a:spcBef>
                <a:spcPts val="600"/>
              </a:spcBef>
            </a:pPr>
            <a:r>
              <a:rPr lang="en-US" b="1" dirty="0">
                <a:latin typeface="Calibri" panose="020F0502020204030204" pitchFamily="34" charset="0"/>
                <a:cs typeface="Calibri" panose="020F0502020204030204" pitchFamily="34" charset="0"/>
              </a:rPr>
              <a:t>float data is now available on the PolarWatch ERDDAP</a:t>
            </a:r>
          </a:p>
        </p:txBody>
      </p:sp>
      <p:pic>
        <p:nvPicPr>
          <p:cNvPr id="8" name="Picture 7">
            <a:extLst>
              <a:ext uri="{FF2B5EF4-FFF2-40B4-BE49-F238E27FC236}">
                <a16:creationId xmlns:a16="http://schemas.microsoft.com/office/drawing/2014/main" id="{296928C1-6FD6-B14F-923C-82D55C48FEF6}"/>
              </a:ext>
            </a:extLst>
          </p:cNvPr>
          <p:cNvPicPr>
            <a:picLocks noChangeAspect="1"/>
          </p:cNvPicPr>
          <p:nvPr/>
        </p:nvPicPr>
        <p:blipFill>
          <a:blip r:embed="rId3"/>
          <a:stretch>
            <a:fillRect/>
          </a:stretch>
        </p:blipFill>
        <p:spPr>
          <a:xfrm>
            <a:off x="549177" y="4104498"/>
            <a:ext cx="1899673" cy="2231362"/>
          </a:xfrm>
          <a:prstGeom prst="rect">
            <a:avLst/>
          </a:prstGeom>
        </p:spPr>
      </p:pic>
      <p:pic>
        <p:nvPicPr>
          <p:cNvPr id="13" name="Picture 12">
            <a:extLst>
              <a:ext uri="{FF2B5EF4-FFF2-40B4-BE49-F238E27FC236}">
                <a16:creationId xmlns:a16="http://schemas.microsoft.com/office/drawing/2014/main" id="{DBE13502-57A6-B04B-9C4E-65C54C85F316}"/>
              </a:ext>
            </a:extLst>
          </p:cNvPr>
          <p:cNvPicPr>
            <a:picLocks noChangeAspect="1"/>
          </p:cNvPicPr>
          <p:nvPr/>
        </p:nvPicPr>
        <p:blipFill rotWithShape="1">
          <a:blip r:embed="rId4"/>
          <a:srcRect b="55446"/>
          <a:stretch/>
        </p:blipFill>
        <p:spPr>
          <a:xfrm>
            <a:off x="226973" y="1628875"/>
            <a:ext cx="4546213" cy="2475624"/>
          </a:xfrm>
          <a:prstGeom prst="rect">
            <a:avLst/>
          </a:prstGeom>
        </p:spPr>
      </p:pic>
      <p:pic>
        <p:nvPicPr>
          <p:cNvPr id="12" name="Picture 11">
            <a:extLst>
              <a:ext uri="{FF2B5EF4-FFF2-40B4-BE49-F238E27FC236}">
                <a16:creationId xmlns:a16="http://schemas.microsoft.com/office/drawing/2014/main" id="{EDA08FCC-29E6-D944-A29A-18D13C270DC6}"/>
              </a:ext>
            </a:extLst>
          </p:cNvPr>
          <p:cNvPicPr>
            <a:picLocks noChangeAspect="1"/>
          </p:cNvPicPr>
          <p:nvPr/>
        </p:nvPicPr>
        <p:blipFill>
          <a:blip r:embed="rId5"/>
          <a:stretch>
            <a:fillRect/>
          </a:stretch>
        </p:blipFill>
        <p:spPr>
          <a:xfrm>
            <a:off x="2621281" y="4102344"/>
            <a:ext cx="1804669" cy="2205707"/>
          </a:xfrm>
          <a:prstGeom prst="rect">
            <a:avLst/>
          </a:prstGeom>
        </p:spPr>
      </p:pic>
    </p:spTree>
    <p:extLst>
      <p:ext uri="{BB962C8B-B14F-4D97-AF65-F5344CB8AC3E}">
        <p14:creationId xmlns:p14="http://schemas.microsoft.com/office/powerpoint/2010/main" val="2975587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Google Shape;114;p17"/>
          <p:cNvSpPr/>
          <p:nvPr/>
        </p:nvSpPr>
        <p:spPr>
          <a:xfrm>
            <a:off x="457200" y="2204675"/>
            <a:ext cx="3415536" cy="591671"/>
          </a:xfrm>
          <a:prstGeom prst="rect">
            <a:avLst/>
          </a:prstGeom>
          <a:noFill/>
          <a:ln>
            <a:noFill/>
          </a:ln>
        </p:spPr>
        <p:txBody>
          <a:bodyPr spcFirstLastPara="1" wrap="square" lIns="91425" tIns="45700" rIns="91425" bIns="45700" anchor="ctr" anchorCtr="0">
            <a:noAutofit/>
          </a:bodyPr>
          <a:lstStyle/>
          <a:p>
            <a:pPr algn="ctr">
              <a:buSzPts val="1400"/>
            </a:pPr>
            <a:endParaRPr dirty="0">
              <a:solidFill>
                <a:schemeClr val="lt1"/>
              </a:solidFill>
              <a:latin typeface="Calibri" panose="020F0502020204030204" pitchFamily="34" charset="0"/>
              <a:ea typeface="Helvetica Neue" panose="02000503000000020004" pitchFamily="2" charset="0"/>
              <a:cs typeface="Calibri" panose="020F0502020204030204" pitchFamily="34" charset="0"/>
            </a:endParaRPr>
          </a:p>
        </p:txBody>
      </p:sp>
      <p:sp>
        <p:nvSpPr>
          <p:cNvPr id="116" name="Google Shape;116;p17"/>
          <p:cNvSpPr txBox="1">
            <a:spLocks noGrp="1"/>
          </p:cNvSpPr>
          <p:nvPr>
            <p:ph type="title"/>
          </p:nvPr>
        </p:nvSpPr>
        <p:spPr>
          <a:xfrm>
            <a:off x="118670" y="49533"/>
            <a:ext cx="8229600" cy="277792"/>
          </a:xfrm>
          <a:prstGeom prst="rect">
            <a:avLst/>
          </a:prstGeom>
          <a:noFill/>
          <a:ln>
            <a:noFill/>
          </a:ln>
        </p:spPr>
        <p:txBody>
          <a:bodyPr spcFirstLastPara="1" vert="horz" wrap="square" lIns="91425" tIns="91425" rIns="91425" bIns="91425" rtlCol="0" anchor="ctr" anchorCtr="0">
            <a:noAutofit/>
          </a:bodyPr>
          <a:lstStyle/>
          <a:p>
            <a:pPr>
              <a:buSzPts val="3200"/>
            </a:pPr>
            <a:r>
              <a:rPr lang="en-US" sz="1400" dirty="0">
                <a:solidFill>
                  <a:schemeClr val="bg1"/>
                </a:solidFill>
                <a:latin typeface="Calibri" panose="020F0502020204030204" pitchFamily="34" charset="0"/>
                <a:ea typeface="Helvetica Neue Light" panose="02000403000000020004" pitchFamily="2" charset="0"/>
                <a:cs typeface="Calibri" panose="020F0502020204030204" pitchFamily="34" charset="0"/>
                <a:sym typeface="Avenir"/>
              </a:rPr>
              <a:t>USERS AND APPLICATIONS</a:t>
            </a:r>
          </a:p>
        </p:txBody>
      </p:sp>
      <p:sp>
        <p:nvSpPr>
          <p:cNvPr id="117" name="Google Shape;117;p17"/>
          <p:cNvSpPr txBox="1">
            <a:spLocks noGrp="1"/>
          </p:cNvSpPr>
          <p:nvPr>
            <p:ph type="body" idx="2"/>
          </p:nvPr>
        </p:nvSpPr>
        <p:spPr>
          <a:xfrm>
            <a:off x="285390" y="347991"/>
            <a:ext cx="8229023" cy="6013737"/>
          </a:xfrm>
          <a:prstGeom prst="rect">
            <a:avLst/>
          </a:prstGeom>
          <a:noFill/>
          <a:ln w="9525" cap="flat" cmpd="sng">
            <a:noFill/>
            <a:prstDash val="solid"/>
            <a:round/>
            <a:headEnd type="none" w="sm" len="sm"/>
            <a:tailEnd type="none" w="sm" len="sm"/>
          </a:ln>
        </p:spPr>
        <p:txBody>
          <a:bodyPr spcFirstLastPara="1" vert="horz" wrap="square" lIns="91425" tIns="91425" rIns="91425" bIns="91425" rtlCol="0" anchor="t" anchorCtr="0">
            <a:noAutofit/>
          </a:bodyPr>
          <a:lstStyle/>
          <a:p>
            <a:pPr marL="0" indent="0">
              <a:lnSpc>
                <a:spcPct val="100000"/>
              </a:lnSpc>
              <a:buSzPts val="1300"/>
              <a:buNone/>
            </a:pPr>
            <a:endParaRPr lang="en-US" sz="1800" dirty="0">
              <a:solidFill>
                <a:schemeClr val="bg2">
                  <a:lumMod val="95000"/>
                  <a:lumOff val="5000"/>
                </a:schemeClr>
              </a:solidFill>
              <a:latin typeface="Calibri" panose="020F0502020204030204" pitchFamily="34" charset="0"/>
              <a:ea typeface="Helvetica Neue Medium" panose="02000503000000020004" pitchFamily="2" charset="0"/>
              <a:cs typeface="Calibri" panose="020F0502020204030204" pitchFamily="34" charset="0"/>
              <a:sym typeface="Arial"/>
            </a:endParaRPr>
          </a:p>
          <a:p>
            <a:pPr marL="0" indent="0">
              <a:lnSpc>
                <a:spcPct val="100000"/>
              </a:lnSpc>
              <a:buSzPts val="1300"/>
              <a:buNone/>
            </a:pPr>
            <a:r>
              <a:rPr lang="en-US" sz="1600" b="1" dirty="0">
                <a:solidFill>
                  <a:srgbClr val="4978AB"/>
                </a:solidFill>
                <a:latin typeface="Calibri" panose="020F0502020204030204" pitchFamily="34" charset="0"/>
                <a:ea typeface="Helvetica Neue" panose="02000503000000020004" pitchFamily="2" charset="0"/>
                <a:cs typeface="Calibri" panose="020F0502020204030204" pitchFamily="34" charset="0"/>
                <a:sym typeface="Arial"/>
              </a:rPr>
              <a:t>NOAA</a:t>
            </a:r>
          </a:p>
          <a:p>
            <a:pPr marL="91438" lvl="1" indent="0">
              <a:lnSpc>
                <a:spcPct val="100000"/>
              </a:lnSpc>
              <a:spcBef>
                <a:spcPts val="500"/>
              </a:spcBef>
              <a:buSzPts val="1300"/>
              <a:buNone/>
            </a:pPr>
            <a:r>
              <a:rPr lang="en-US" sz="14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rial"/>
              </a:rPr>
              <a:t>Alaska Fisheries Science Center</a:t>
            </a:r>
          </a:p>
          <a:p>
            <a:pPr marL="91438" lvl="1" indent="0">
              <a:lnSpc>
                <a:spcPct val="100000"/>
              </a:lnSpc>
              <a:spcBef>
                <a:spcPts val="500"/>
              </a:spcBef>
              <a:buSzPts val="1300"/>
              <a:buNone/>
            </a:pPr>
            <a:r>
              <a:rPr lang="en-US" sz="14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rial"/>
              </a:rPr>
              <a:t>Antarctic Ecosystem Research Division </a:t>
            </a:r>
          </a:p>
          <a:p>
            <a:pPr marL="91438" lvl="1" indent="0">
              <a:lnSpc>
                <a:spcPct val="100000"/>
              </a:lnSpc>
              <a:spcBef>
                <a:spcPts val="500"/>
              </a:spcBef>
              <a:buSzPts val="1300"/>
              <a:buNone/>
            </a:pPr>
            <a:r>
              <a:rPr lang="en-US" sz="14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rial"/>
              </a:rPr>
              <a:t>Alaska Ocean Observing System (AOOS)</a:t>
            </a:r>
          </a:p>
          <a:p>
            <a:pPr marL="91438" lvl="1" indent="0">
              <a:lnSpc>
                <a:spcPct val="100000"/>
              </a:lnSpc>
              <a:spcBef>
                <a:spcPts val="500"/>
              </a:spcBef>
              <a:buSzPts val="1300"/>
              <a:buNone/>
            </a:pPr>
            <a:r>
              <a:rPr lang="en-US" sz="14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rial"/>
              </a:rPr>
              <a:t>NESDIS Center for Satellite Applications and Research</a:t>
            </a:r>
            <a:endParaRPr lang="en-US" sz="14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endParaRPr>
          </a:p>
          <a:p>
            <a:pPr marL="91438" lvl="1" indent="0">
              <a:lnSpc>
                <a:spcPct val="100000"/>
              </a:lnSpc>
              <a:spcBef>
                <a:spcPts val="500"/>
              </a:spcBef>
              <a:buSzPts val="1300"/>
              <a:buNone/>
            </a:pPr>
            <a:r>
              <a:rPr lang="en-US" sz="14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rial"/>
              </a:rPr>
              <a:t>National Weather Service</a:t>
            </a:r>
          </a:p>
          <a:p>
            <a:pPr marL="91438" lvl="1" indent="0">
              <a:lnSpc>
                <a:spcPct val="100000"/>
              </a:lnSpc>
              <a:spcBef>
                <a:spcPts val="500"/>
              </a:spcBef>
              <a:buSzPts val="1300"/>
              <a:buNone/>
            </a:pPr>
            <a:r>
              <a:rPr lang="en-US" sz="14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rial"/>
              </a:rPr>
              <a:t>PMEL</a:t>
            </a:r>
          </a:p>
          <a:p>
            <a:pPr marL="457189" lvl="1" indent="0">
              <a:lnSpc>
                <a:spcPct val="100000"/>
              </a:lnSpc>
              <a:spcBef>
                <a:spcPts val="500"/>
              </a:spcBef>
              <a:buSzPts val="1300"/>
              <a:buNone/>
            </a:pPr>
            <a:endParaRPr lang="en-US" sz="1200" dirty="0">
              <a:solidFill>
                <a:schemeClr val="bg2">
                  <a:lumMod val="95000"/>
                  <a:lumOff val="5000"/>
                </a:schemeClr>
              </a:solidFill>
              <a:latin typeface="Calibri" panose="020F0502020204030204" pitchFamily="34" charset="0"/>
              <a:ea typeface="Helvetica Neue Medium" panose="02000503000000020004" pitchFamily="2" charset="0"/>
              <a:cs typeface="Calibri" panose="020F0502020204030204" pitchFamily="34" charset="0"/>
              <a:sym typeface="Arial"/>
            </a:endParaRPr>
          </a:p>
          <a:p>
            <a:pPr marL="0" indent="0">
              <a:lnSpc>
                <a:spcPct val="100000"/>
              </a:lnSpc>
              <a:spcBef>
                <a:spcPts val="500"/>
              </a:spcBef>
              <a:buSzPts val="1300"/>
              <a:buNone/>
            </a:pPr>
            <a:r>
              <a:rPr lang="en-US" sz="1600" b="1" dirty="0">
                <a:solidFill>
                  <a:srgbClr val="4978AB"/>
                </a:solidFill>
                <a:latin typeface="Calibri" panose="020F0502020204030204" pitchFamily="34" charset="0"/>
                <a:ea typeface="Helvetica Neue" panose="02000503000000020004" pitchFamily="2" charset="0"/>
                <a:cs typeface="Calibri" panose="020F0502020204030204" pitchFamily="34" charset="0"/>
                <a:sym typeface="Arial"/>
              </a:rPr>
              <a:t>Other Government Agencies</a:t>
            </a:r>
          </a:p>
          <a:p>
            <a:pPr marL="91438" indent="0">
              <a:lnSpc>
                <a:spcPct val="100000"/>
              </a:lnSpc>
              <a:spcBef>
                <a:spcPts val="500"/>
              </a:spcBef>
              <a:buSzPts val="1300"/>
              <a:buNone/>
            </a:pPr>
            <a:r>
              <a:rPr lang="en-US" sz="14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rial"/>
              </a:rPr>
              <a:t>National Park Service</a:t>
            </a:r>
          </a:p>
          <a:p>
            <a:pPr marL="457189" lvl="1" indent="0">
              <a:lnSpc>
                <a:spcPct val="100000"/>
              </a:lnSpc>
              <a:spcBef>
                <a:spcPts val="500"/>
              </a:spcBef>
              <a:buSzPts val="1300"/>
              <a:buNone/>
            </a:pPr>
            <a:endParaRPr lang="en-US" sz="1200" dirty="0">
              <a:solidFill>
                <a:schemeClr val="bg2">
                  <a:lumMod val="95000"/>
                  <a:lumOff val="5000"/>
                </a:schemeClr>
              </a:solidFill>
              <a:latin typeface="Calibri" panose="020F0502020204030204" pitchFamily="34" charset="0"/>
              <a:ea typeface="Helvetica Neue Medium" panose="02000503000000020004" pitchFamily="2" charset="0"/>
              <a:cs typeface="Calibri" panose="020F0502020204030204" pitchFamily="34" charset="0"/>
              <a:sym typeface="Arial"/>
            </a:endParaRPr>
          </a:p>
          <a:p>
            <a:pPr marL="0" indent="0">
              <a:lnSpc>
                <a:spcPct val="100000"/>
              </a:lnSpc>
              <a:spcBef>
                <a:spcPts val="500"/>
              </a:spcBef>
              <a:buSzPts val="1300"/>
              <a:buNone/>
            </a:pPr>
            <a:r>
              <a:rPr lang="en-US" sz="1600" b="1" dirty="0">
                <a:solidFill>
                  <a:srgbClr val="4978AB"/>
                </a:solidFill>
                <a:latin typeface="Calibri" panose="020F0502020204030204" pitchFamily="34" charset="0"/>
                <a:ea typeface="Helvetica Neue" panose="02000503000000020004" pitchFamily="2" charset="0"/>
                <a:cs typeface="Calibri" panose="020F0502020204030204" pitchFamily="34" charset="0"/>
                <a:sym typeface="Arial"/>
              </a:rPr>
              <a:t>Interagency</a:t>
            </a:r>
          </a:p>
          <a:p>
            <a:pPr marL="91438" lvl="1" indent="0">
              <a:lnSpc>
                <a:spcPct val="100000"/>
              </a:lnSpc>
              <a:spcBef>
                <a:spcPts val="600"/>
              </a:spcBef>
              <a:buSzPts val="1300"/>
              <a:buNone/>
            </a:pPr>
            <a:r>
              <a:rPr lang="en-US" sz="13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rial"/>
              </a:rPr>
              <a:t>CCAMLR</a:t>
            </a:r>
          </a:p>
          <a:p>
            <a:pPr marL="91438" lvl="1" indent="0">
              <a:lnSpc>
                <a:spcPct val="100000"/>
              </a:lnSpc>
              <a:spcBef>
                <a:spcPts val="600"/>
              </a:spcBef>
              <a:buSzPts val="1300"/>
              <a:buNone/>
            </a:pPr>
            <a:r>
              <a:rPr lang="en-US" sz="13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rial"/>
              </a:rPr>
              <a:t>National Ice Center (NIC)</a:t>
            </a:r>
          </a:p>
          <a:p>
            <a:pPr marL="91438" lvl="1" indent="0">
              <a:lnSpc>
                <a:spcPct val="100000"/>
              </a:lnSpc>
              <a:spcBef>
                <a:spcPts val="600"/>
              </a:spcBef>
              <a:buSzPts val="1300"/>
              <a:buNone/>
            </a:pPr>
            <a:endParaRPr lang="en-US" sz="12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rial"/>
            </a:endParaRPr>
          </a:p>
          <a:p>
            <a:pPr marL="0" lvl="1" indent="0">
              <a:lnSpc>
                <a:spcPct val="100000"/>
              </a:lnSpc>
              <a:spcBef>
                <a:spcPts val="600"/>
              </a:spcBef>
              <a:buSzPts val="1300"/>
              <a:buNone/>
            </a:pPr>
            <a:r>
              <a:rPr lang="en-US" sz="1600" b="1" dirty="0">
                <a:solidFill>
                  <a:srgbClr val="4978AB"/>
                </a:solidFill>
                <a:latin typeface="Calibri" panose="020F0502020204030204" pitchFamily="34" charset="0"/>
                <a:ea typeface="Helvetica Neue" panose="02000503000000020004" pitchFamily="2" charset="0"/>
                <a:cs typeface="Calibri" panose="020F0502020204030204" pitchFamily="34" charset="0"/>
                <a:sym typeface="Arial"/>
              </a:rPr>
              <a:t>Commercial/Industry</a:t>
            </a:r>
          </a:p>
          <a:p>
            <a:pPr marL="91438" lvl="1" indent="0">
              <a:lnSpc>
                <a:spcPct val="100000"/>
              </a:lnSpc>
              <a:spcBef>
                <a:spcPts val="600"/>
              </a:spcBef>
              <a:buSzPts val="1300"/>
              <a:buNone/>
            </a:pPr>
            <a:r>
              <a:rPr lang="en-US" sz="1300" dirty="0" err="1">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rial"/>
              </a:rPr>
              <a:t>SailDrone</a:t>
            </a:r>
            <a:endParaRPr lang="en-US" sz="13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rial"/>
            </a:endParaRPr>
          </a:p>
          <a:p>
            <a:pPr marL="91438" lvl="1" indent="0">
              <a:lnSpc>
                <a:spcPct val="100000"/>
              </a:lnSpc>
              <a:spcBef>
                <a:spcPts val="600"/>
              </a:spcBef>
              <a:buSzPts val="1300"/>
              <a:buNone/>
            </a:pPr>
            <a:endParaRPr lang="en-US" sz="1200"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Arial"/>
            </a:endParaRPr>
          </a:p>
        </p:txBody>
      </p:sp>
      <p:sp>
        <p:nvSpPr>
          <p:cNvPr id="118" name="Google Shape;118;p17"/>
          <p:cNvSpPr/>
          <p:nvPr/>
        </p:nvSpPr>
        <p:spPr>
          <a:xfrm>
            <a:off x="5143455" y="779748"/>
            <a:ext cx="4150469" cy="3494305"/>
          </a:xfrm>
          <a:prstGeom prst="rect">
            <a:avLst/>
          </a:prstGeom>
          <a:noFill/>
          <a:ln>
            <a:noFill/>
          </a:ln>
        </p:spPr>
        <p:txBody>
          <a:bodyPr spcFirstLastPara="1" wrap="square" lIns="91425" tIns="45700" rIns="91425" bIns="45700" anchor="t" anchorCtr="0">
            <a:noAutofit/>
          </a:bodyPr>
          <a:lstStyle/>
          <a:p>
            <a:pPr marL="91438">
              <a:spcBef>
                <a:spcPts val="600"/>
              </a:spcBef>
              <a:buClr>
                <a:schemeClr val="bg2">
                  <a:lumMod val="95000"/>
                  <a:lumOff val="5000"/>
                </a:schemeClr>
              </a:buClr>
              <a:buSzPct val="99000"/>
            </a:pPr>
            <a:r>
              <a:rPr lang="en-US" b="1" dirty="0">
                <a:solidFill>
                  <a:srgbClr val="4978AB"/>
                </a:solidFill>
                <a:latin typeface="Calibri" panose="020F0502020204030204" pitchFamily="34" charset="0"/>
                <a:ea typeface="Helvetica Neue" panose="02000503000000020004" pitchFamily="2" charset="0"/>
                <a:cs typeface="Calibri" panose="020F0502020204030204" pitchFamily="34" charset="0"/>
                <a:sym typeface="Helvetica Neue"/>
              </a:rPr>
              <a:t>Potential Stakeholders</a:t>
            </a:r>
            <a:endParaRPr b="1" dirty="0">
              <a:solidFill>
                <a:srgbClr val="4978AB"/>
              </a:solidFill>
              <a:latin typeface="Calibri" panose="020F0502020204030204" pitchFamily="34" charset="0"/>
              <a:ea typeface="Helvetica Neue" panose="02000503000000020004" pitchFamily="2" charset="0"/>
              <a:cs typeface="Calibri" panose="020F0502020204030204" pitchFamily="34" charset="0"/>
              <a:sym typeface="Helvetica Neue"/>
            </a:endParaRPr>
          </a:p>
          <a:p>
            <a:pPr marL="91438">
              <a:spcBef>
                <a:spcPts val="600"/>
              </a:spcBef>
              <a:buClr>
                <a:schemeClr val="bg2">
                  <a:lumMod val="95000"/>
                  <a:lumOff val="5000"/>
                </a:schemeClr>
              </a:buClr>
              <a:buSzPct val="99000"/>
            </a:pPr>
            <a:r>
              <a:rPr lang="en-US"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rPr>
              <a:t>U. S. Arctic Observing Network (AON)</a:t>
            </a:r>
          </a:p>
          <a:p>
            <a:pPr marL="91438">
              <a:spcBef>
                <a:spcPts val="600"/>
              </a:spcBef>
              <a:buClr>
                <a:schemeClr val="bg2">
                  <a:lumMod val="95000"/>
                  <a:lumOff val="5000"/>
                </a:schemeClr>
              </a:buClr>
              <a:buSzPct val="99000"/>
            </a:pPr>
            <a:r>
              <a:rPr lang="en-US"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Helvetica Neue"/>
              </a:rPr>
              <a:t>Naval Research Laboratory</a:t>
            </a:r>
          </a:p>
          <a:p>
            <a:pPr marL="91438" lvl="1">
              <a:spcBef>
                <a:spcPts val="600"/>
              </a:spcBef>
              <a:buClr>
                <a:schemeClr val="bg2">
                  <a:lumMod val="95000"/>
                  <a:lumOff val="5000"/>
                </a:schemeClr>
              </a:buClr>
              <a:buSzPct val="99000"/>
            </a:pPr>
            <a:r>
              <a:rPr lang="en-US"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rPr>
              <a:t>OAR Earth System Research Laboratory (ESRL)</a:t>
            </a:r>
          </a:p>
          <a:p>
            <a:pPr marL="91438" lvl="1">
              <a:spcBef>
                <a:spcPts val="600"/>
              </a:spcBef>
              <a:buClr>
                <a:schemeClr val="bg2">
                  <a:lumMod val="95000"/>
                  <a:lumOff val="5000"/>
                </a:schemeClr>
              </a:buClr>
              <a:buSzPct val="99000"/>
            </a:pPr>
            <a:r>
              <a:rPr lang="en-US"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rPr>
              <a:t>NOAA Climate Program Office (CPO)</a:t>
            </a:r>
          </a:p>
          <a:p>
            <a:pPr marL="91438" lvl="1">
              <a:spcBef>
                <a:spcPts val="600"/>
              </a:spcBef>
              <a:buClr>
                <a:schemeClr val="bg2">
                  <a:lumMod val="95000"/>
                  <a:lumOff val="5000"/>
                </a:schemeClr>
              </a:buClr>
              <a:buSzPct val="99000"/>
            </a:pPr>
            <a:r>
              <a:rPr lang="en-US"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rPr>
              <a:t>Southern Ocean Observing System</a:t>
            </a:r>
          </a:p>
          <a:p>
            <a:pPr marL="91438" lvl="1">
              <a:spcBef>
                <a:spcPts val="600"/>
              </a:spcBef>
              <a:buClr>
                <a:schemeClr val="bg2">
                  <a:lumMod val="95000"/>
                  <a:lumOff val="5000"/>
                </a:schemeClr>
              </a:buClr>
              <a:buSzPct val="99000"/>
            </a:pPr>
            <a:r>
              <a:rPr lang="en-US"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rPr>
              <a:t>NCEP Environmental Modeling Center (EMC)</a:t>
            </a:r>
            <a:endParaRPr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endParaRPr>
          </a:p>
          <a:p>
            <a:pPr marL="91438">
              <a:spcBef>
                <a:spcPts val="600"/>
              </a:spcBef>
              <a:buClr>
                <a:schemeClr val="bg2">
                  <a:lumMod val="95000"/>
                  <a:lumOff val="5000"/>
                </a:schemeClr>
              </a:buClr>
              <a:buSzPct val="99000"/>
            </a:pPr>
            <a:r>
              <a:rPr lang="en-US"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Helvetica Neue"/>
              </a:rPr>
              <a:t>EUMETSAT</a:t>
            </a:r>
            <a:endParaRPr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endParaRPr>
          </a:p>
          <a:p>
            <a:pPr marL="91438">
              <a:spcBef>
                <a:spcPts val="600"/>
              </a:spcBef>
              <a:buClr>
                <a:schemeClr val="bg2">
                  <a:lumMod val="95000"/>
                  <a:lumOff val="5000"/>
                </a:schemeClr>
              </a:buClr>
              <a:buSzPct val="99000"/>
            </a:pPr>
            <a:r>
              <a:rPr lang="en-US"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Helvetica Neue"/>
              </a:rPr>
              <a:t>Environment &amp; Climate Change Canada</a:t>
            </a:r>
            <a:endParaRPr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endParaRPr>
          </a:p>
          <a:p>
            <a:pPr marL="91438">
              <a:spcBef>
                <a:spcPts val="600"/>
              </a:spcBef>
              <a:buClr>
                <a:schemeClr val="bg2">
                  <a:lumMod val="95000"/>
                  <a:lumOff val="5000"/>
                </a:schemeClr>
              </a:buClr>
              <a:buSzPct val="99000"/>
            </a:pPr>
            <a:r>
              <a:rPr lang="en-US"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Helvetica Neue"/>
              </a:rPr>
              <a:t>Finnish Ice Center</a:t>
            </a:r>
            <a:endParaRPr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endParaRPr>
          </a:p>
          <a:p>
            <a:pPr marL="91438">
              <a:spcBef>
                <a:spcPts val="600"/>
              </a:spcBef>
              <a:buClr>
                <a:schemeClr val="bg2">
                  <a:lumMod val="95000"/>
                  <a:lumOff val="5000"/>
                </a:schemeClr>
              </a:buClr>
              <a:buSzPct val="99000"/>
            </a:pPr>
            <a:r>
              <a:rPr lang="en-US"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sym typeface="Helvetica Neue"/>
              </a:rPr>
              <a:t>Universities, Academic Partners</a:t>
            </a:r>
            <a:endParaRPr dirty="0">
              <a:solidFill>
                <a:schemeClr val="bg2">
                  <a:lumMod val="95000"/>
                  <a:lumOff val="5000"/>
                </a:schemeClr>
              </a:solidFill>
              <a:latin typeface="Calibri" panose="020F0502020204030204" pitchFamily="34" charset="0"/>
              <a:ea typeface="Helvetica Neue" panose="02000503000000020004" pitchFamily="2" charset="0"/>
              <a:cs typeface="Calibri" panose="020F0502020204030204" pitchFamily="34" charset="0"/>
            </a:endParaRPr>
          </a:p>
        </p:txBody>
      </p:sp>
      <p:sp>
        <p:nvSpPr>
          <p:cNvPr id="2" name="Footer Placeholder 1">
            <a:extLst>
              <a:ext uri="{FF2B5EF4-FFF2-40B4-BE49-F238E27FC236}">
                <a16:creationId xmlns:a16="http://schemas.microsoft.com/office/drawing/2014/main" id="{F65A4294-2130-A04F-BB8D-4D2B7DC53223}"/>
              </a:ext>
            </a:extLst>
          </p:cNvPr>
          <p:cNvSpPr>
            <a:spLocks noGrp="1"/>
          </p:cNvSpPr>
          <p:nvPr>
            <p:ph type="ftr" idx="11"/>
          </p:nvPr>
        </p:nvSpPr>
        <p:spPr/>
        <p:txBody>
          <a:bodyPr/>
          <a:lstStyle/>
          <a:p>
            <a:r>
              <a:rPr lang="en-US" dirty="0" err="1">
                <a:latin typeface="Calibri" panose="020F0502020204030204" pitchFamily="34" charset="0"/>
                <a:cs typeface="Calibri" panose="020F0502020204030204" pitchFamily="34" charset="0"/>
              </a:rPr>
              <a:t>polarwatch.noaa.gov</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jennifer.sevadjian@noaa.gov</a:t>
            </a:r>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AFE40BC1-5857-4A44-80B6-42DC8B950962}"/>
              </a:ext>
            </a:extLst>
          </p:cNvPr>
          <p:cNvSpPr>
            <a:spLocks noGrp="1"/>
          </p:cNvSpPr>
          <p:nvPr>
            <p:ph type="sldNum" idx="12"/>
          </p:nvPr>
        </p:nvSpPr>
        <p:spPr/>
        <p:txBody>
          <a:bodyPr/>
          <a:lstStyle/>
          <a:p>
            <a:fld id="{00000000-1234-1234-1234-123412341234}" type="slidenum">
              <a:rPr lang="en-US" smtClean="0">
                <a:latin typeface="Calibri" panose="020F0502020204030204" pitchFamily="34" charset="0"/>
                <a:cs typeface="Calibri" panose="020F0502020204030204" pitchFamily="34" charset="0"/>
              </a:rPr>
              <a:pPr/>
              <a:t>8</a:t>
            </a:fld>
            <a:endParaRPr lang="en-US">
              <a:latin typeface="Calibri" panose="020F0502020204030204" pitchFamily="34" charset="0"/>
              <a:cs typeface="Calibri" panose="020F0502020204030204" pitchFamily="34" charset="0"/>
            </a:endParaRPr>
          </a:p>
        </p:txBody>
      </p:sp>
      <p:sp>
        <p:nvSpPr>
          <p:cNvPr id="6" name="Rounded Rectangle 5">
            <a:extLst>
              <a:ext uri="{FF2B5EF4-FFF2-40B4-BE49-F238E27FC236}">
                <a16:creationId xmlns:a16="http://schemas.microsoft.com/office/drawing/2014/main" id="{6DCB469F-7675-D64B-8988-17AEE81B7748}"/>
              </a:ext>
            </a:extLst>
          </p:cNvPr>
          <p:cNvSpPr/>
          <p:nvPr/>
        </p:nvSpPr>
        <p:spPr>
          <a:xfrm>
            <a:off x="133302" y="717325"/>
            <a:ext cx="4729768" cy="5037292"/>
          </a:xfrm>
          <a:prstGeom prst="roundRect">
            <a:avLst>
              <a:gd name="adj" fmla="val 3114"/>
            </a:avLst>
          </a:prstGeom>
          <a:no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144687" y="71987"/>
            <a:ext cx="8229600" cy="300032"/>
          </a:xfrm>
          <a:prstGeom prst="rect">
            <a:avLst/>
          </a:prstGeom>
          <a:noFill/>
          <a:ln>
            <a:noFill/>
          </a:ln>
        </p:spPr>
        <p:txBody>
          <a:bodyPr spcFirstLastPara="1" vert="horz" wrap="square" lIns="91425" tIns="91425" rIns="91425" bIns="91425" rtlCol="0" anchor="ctr" anchorCtr="0">
            <a:noAutofit/>
          </a:bodyPr>
          <a:lstStyle/>
          <a:p>
            <a:pPr>
              <a:buSzPts val="3600"/>
            </a:pPr>
            <a:r>
              <a:rPr lang="en-US" sz="1400" cap="all" dirty="0">
                <a:solidFill>
                  <a:schemeClr val="bg1"/>
                </a:solidFill>
                <a:latin typeface="Calibri" panose="020F0502020204030204" pitchFamily="34" charset="0"/>
                <a:ea typeface="Helvetica Neue Light" panose="02000403000000020004" pitchFamily="2" charset="0"/>
                <a:cs typeface="Calibri" panose="020F0502020204030204" pitchFamily="34" charset="0"/>
                <a:sym typeface="Avenir"/>
              </a:rPr>
              <a:t>Users and Applications</a:t>
            </a:r>
            <a:endParaRPr sz="1800" cap="all" dirty="0">
              <a:solidFill>
                <a:schemeClr val="bg1"/>
              </a:solidFill>
              <a:latin typeface="Calibri" panose="020F0502020204030204" pitchFamily="34" charset="0"/>
              <a:ea typeface="Helvetica Neue Light" panose="02000403000000020004" pitchFamily="2" charset="0"/>
              <a:cs typeface="Calibri" panose="020F0502020204030204" pitchFamily="34" charset="0"/>
            </a:endParaRPr>
          </a:p>
        </p:txBody>
      </p:sp>
      <p:sp>
        <p:nvSpPr>
          <p:cNvPr id="128" name="Google Shape;128;p18"/>
          <p:cNvSpPr txBox="1">
            <a:spLocks noGrp="1"/>
          </p:cNvSpPr>
          <p:nvPr>
            <p:ph type="body" idx="1"/>
          </p:nvPr>
        </p:nvSpPr>
        <p:spPr>
          <a:xfrm>
            <a:off x="144687" y="396436"/>
            <a:ext cx="5409446" cy="5561984"/>
          </a:xfrm>
          <a:prstGeom prst="rect">
            <a:avLst/>
          </a:prstGeom>
          <a:noFill/>
          <a:ln>
            <a:noFill/>
          </a:ln>
        </p:spPr>
        <p:txBody>
          <a:bodyPr spcFirstLastPara="1" vert="horz" wrap="square" lIns="91425" tIns="91425" rIns="91425" bIns="91425" rtlCol="0" anchor="t" anchorCtr="0">
            <a:noAutofit/>
          </a:bodyPr>
          <a:lstStyle/>
          <a:p>
            <a:pPr marL="0" indent="0">
              <a:lnSpc>
                <a:spcPct val="100000"/>
              </a:lnSpc>
              <a:spcBef>
                <a:spcPts val="0"/>
              </a:spcBef>
              <a:buSzPts val="2000"/>
              <a:buNone/>
            </a:pPr>
            <a:endParaRPr lang="en-US" sz="1800" dirty="0">
              <a:latin typeface="Calibri" panose="020F0502020204030204" pitchFamily="34" charset="0"/>
              <a:cs typeface="Calibri" panose="020F0502020204030204" pitchFamily="34" charset="0"/>
            </a:endParaRPr>
          </a:p>
          <a:p>
            <a:pPr marL="0" indent="0">
              <a:lnSpc>
                <a:spcPct val="100000"/>
              </a:lnSpc>
              <a:spcBef>
                <a:spcPts val="0"/>
              </a:spcBef>
              <a:buSzPts val="2000"/>
              <a:buNone/>
            </a:pPr>
            <a:r>
              <a:rPr lang="en-US" sz="1800" b="1" dirty="0">
                <a:latin typeface="Calibri" panose="020F0502020204030204" pitchFamily="34" charset="0"/>
                <a:cs typeface="Calibri" panose="020F0502020204030204" pitchFamily="34" charset="0"/>
              </a:rPr>
              <a:t>Antarctic Ecosystem Research Division</a:t>
            </a:r>
          </a:p>
          <a:p>
            <a:pPr marL="0" indent="0">
              <a:lnSpc>
                <a:spcPct val="100000"/>
              </a:lnSpc>
              <a:spcBef>
                <a:spcPts val="0"/>
              </a:spcBef>
              <a:buSzPts val="2000"/>
              <a:buNone/>
            </a:pPr>
            <a:r>
              <a:rPr lang="en-US" sz="1800" b="1" i="1" dirty="0">
                <a:solidFill>
                  <a:schemeClr val="bg2"/>
                </a:solidFill>
                <a:latin typeface="Calibri" panose="020F0502020204030204" pitchFamily="34" charset="0"/>
                <a:ea typeface="Helvetica Neue" panose="02000503000000020004" pitchFamily="2" charset="0"/>
                <a:cs typeface="Calibri" panose="020F0502020204030204" pitchFamily="34" charset="0"/>
                <a:sym typeface="Avenir"/>
              </a:rPr>
              <a:t>NOAA Fisheries – </a:t>
            </a:r>
            <a:r>
              <a:rPr lang="en-US" sz="1800" b="1" i="1" dirty="0" err="1">
                <a:solidFill>
                  <a:schemeClr val="bg2"/>
                </a:solidFill>
                <a:latin typeface="Calibri" panose="020F0502020204030204" pitchFamily="34" charset="0"/>
                <a:ea typeface="Helvetica Neue" panose="02000503000000020004" pitchFamily="2" charset="0"/>
                <a:cs typeface="Calibri" panose="020F0502020204030204" pitchFamily="34" charset="0"/>
                <a:sym typeface="Avenir"/>
              </a:rPr>
              <a:t>SouthWest</a:t>
            </a:r>
            <a:r>
              <a:rPr lang="en-US" sz="1800" b="1" i="1" dirty="0">
                <a:solidFill>
                  <a:schemeClr val="bg2"/>
                </a:solidFill>
                <a:latin typeface="Calibri" panose="020F0502020204030204" pitchFamily="34" charset="0"/>
                <a:ea typeface="Helvetica Neue" panose="02000503000000020004" pitchFamily="2" charset="0"/>
                <a:cs typeface="Calibri" panose="020F0502020204030204" pitchFamily="34" charset="0"/>
                <a:sym typeface="Avenir"/>
              </a:rPr>
              <a:t> Fisheries Science Center</a:t>
            </a:r>
          </a:p>
          <a:p>
            <a:pPr marL="0" indent="0">
              <a:lnSpc>
                <a:spcPct val="100000"/>
              </a:lnSpc>
              <a:spcBef>
                <a:spcPts val="0"/>
              </a:spcBef>
              <a:buSzPts val="2000"/>
              <a:buNone/>
            </a:pPr>
            <a:endParaRPr lang="en-US" sz="1800" dirty="0">
              <a:solidFill>
                <a:schemeClr val="bg2"/>
              </a:solidFill>
              <a:latin typeface="Calibri" panose="020F0502020204030204" pitchFamily="34" charset="0"/>
              <a:ea typeface="Helvetica Neue" panose="02000503000000020004" pitchFamily="2" charset="0"/>
              <a:cs typeface="Calibri" panose="020F0502020204030204" pitchFamily="34" charset="0"/>
              <a:sym typeface="Avenir"/>
            </a:endParaRPr>
          </a:p>
          <a:p>
            <a:pPr marL="0" indent="0">
              <a:spcBef>
                <a:spcPts val="0"/>
              </a:spcBef>
              <a:spcAft>
                <a:spcPts val="600"/>
              </a:spcAft>
              <a:buSzPts val="2000"/>
              <a:buNone/>
            </a:pPr>
            <a:endParaRPr lang="en-US" sz="1800" b="1" dirty="0">
              <a:solidFill>
                <a:srgbClr val="0A549D"/>
              </a:solidFill>
              <a:latin typeface="Calibri" panose="020F0502020204030204" pitchFamily="34" charset="0"/>
              <a:ea typeface="Helvetica Neue" panose="02000503000000020004" pitchFamily="2" charset="0"/>
              <a:cs typeface="Calibri" panose="020F0502020204030204" pitchFamily="34" charset="0"/>
              <a:sym typeface="Avenir"/>
            </a:endParaRPr>
          </a:p>
          <a:p>
            <a:pPr marL="426710" lvl="1" indent="0">
              <a:spcBef>
                <a:spcPts val="880"/>
              </a:spcBef>
              <a:buSzPts val="1600"/>
              <a:buNone/>
            </a:pPr>
            <a:endParaRPr sz="100" b="1" dirty="0">
              <a:latin typeface="Calibri" panose="020F0502020204030204" pitchFamily="34" charset="0"/>
              <a:ea typeface="Helvetica Neue" panose="02000503000000020004" pitchFamily="2" charset="0"/>
              <a:cs typeface="Calibri" panose="020F0502020204030204" pitchFamily="34" charset="0"/>
            </a:endParaRPr>
          </a:p>
          <a:p>
            <a:pPr marL="560056" lvl="1" indent="-31749">
              <a:spcBef>
                <a:spcPts val="880"/>
              </a:spcBef>
              <a:buSzPts val="1600"/>
              <a:buNone/>
            </a:pPr>
            <a:endParaRPr sz="1600" b="1" dirty="0">
              <a:solidFill>
                <a:schemeClr val="dk2"/>
              </a:solidFill>
              <a:latin typeface="Calibri" panose="020F0502020204030204" pitchFamily="34" charset="0"/>
              <a:ea typeface="Helvetica Neue" panose="02000503000000020004" pitchFamily="2" charset="0"/>
              <a:cs typeface="Calibri" panose="020F0502020204030204" pitchFamily="34" charset="0"/>
              <a:sym typeface="Avenir"/>
            </a:endParaRPr>
          </a:p>
          <a:p>
            <a:pPr marL="160016" indent="-20320">
              <a:spcBef>
                <a:spcPts val="960"/>
              </a:spcBef>
              <a:buSzPts val="2200"/>
              <a:buNone/>
            </a:pPr>
            <a:endParaRPr sz="2200" b="1" dirty="0">
              <a:solidFill>
                <a:schemeClr val="dk2"/>
              </a:solidFill>
              <a:latin typeface="Calibri" panose="020F0502020204030204" pitchFamily="34" charset="0"/>
              <a:ea typeface="Helvetica Neue" panose="02000503000000020004" pitchFamily="2" charset="0"/>
              <a:cs typeface="Calibri" panose="020F0502020204030204" pitchFamily="34" charset="0"/>
              <a:sym typeface="Avenir"/>
            </a:endParaRPr>
          </a:p>
          <a:p>
            <a:pPr marL="742931" lvl="1" indent="0">
              <a:spcBef>
                <a:spcPts val="880"/>
              </a:spcBef>
              <a:buNone/>
            </a:pPr>
            <a:endParaRPr b="1" dirty="0">
              <a:latin typeface="Calibri" panose="020F0502020204030204" pitchFamily="34" charset="0"/>
              <a:ea typeface="Helvetica Neue" panose="02000503000000020004" pitchFamily="2" charset="0"/>
              <a:cs typeface="Calibri" panose="020F0502020204030204" pitchFamily="34" charset="0"/>
            </a:endParaRPr>
          </a:p>
          <a:p>
            <a:pPr marL="342892" indent="0">
              <a:spcBef>
                <a:spcPts val="2160"/>
              </a:spcBef>
              <a:buNone/>
            </a:pPr>
            <a:endParaRPr b="1" dirty="0">
              <a:latin typeface="Calibri" panose="020F0502020204030204" pitchFamily="34" charset="0"/>
              <a:ea typeface="Helvetica Neue" panose="02000503000000020004" pitchFamily="2" charset="0"/>
              <a:cs typeface="Calibri" panose="020F0502020204030204" pitchFamily="34" charset="0"/>
            </a:endParaRPr>
          </a:p>
        </p:txBody>
      </p:sp>
      <p:sp>
        <p:nvSpPr>
          <p:cNvPr id="3" name="Footer Placeholder 2">
            <a:extLst>
              <a:ext uri="{FF2B5EF4-FFF2-40B4-BE49-F238E27FC236}">
                <a16:creationId xmlns:a16="http://schemas.microsoft.com/office/drawing/2014/main" id="{E807D592-F89B-3248-9BD8-2CBED3B0723A}"/>
              </a:ext>
            </a:extLst>
          </p:cNvPr>
          <p:cNvSpPr>
            <a:spLocks noGrp="1"/>
          </p:cNvSpPr>
          <p:nvPr>
            <p:ph type="ftr" idx="11"/>
          </p:nvPr>
        </p:nvSpPr>
        <p:spPr/>
        <p:txBody>
          <a:bodyPr/>
          <a:lstStyle/>
          <a:p>
            <a:r>
              <a:rPr lang="en-US" dirty="0" err="1">
                <a:latin typeface="Calibri" panose="020F0502020204030204" pitchFamily="34" charset="0"/>
                <a:cs typeface="Calibri" panose="020F0502020204030204" pitchFamily="34" charset="0"/>
              </a:rPr>
              <a:t>polarwatch.noaa.gov</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jennifer.sevadjian@noaa.gov</a:t>
            </a:r>
            <a:endParaRPr lang="en-US"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863D545-75CA-D44F-85A8-AF2D1F1DE7E5}"/>
              </a:ext>
            </a:extLst>
          </p:cNvPr>
          <p:cNvSpPr>
            <a:spLocks noGrp="1"/>
          </p:cNvSpPr>
          <p:nvPr>
            <p:ph type="sldNum" idx="12"/>
          </p:nvPr>
        </p:nvSpPr>
        <p:spPr/>
        <p:txBody>
          <a:bodyPr/>
          <a:lstStyle/>
          <a:p>
            <a:fld id="{00000000-1234-1234-1234-123412341234}" type="slidenum">
              <a:rPr lang="en-US" smtClean="0">
                <a:latin typeface="Calibri" panose="020F0502020204030204" pitchFamily="34" charset="0"/>
                <a:cs typeface="Calibri" panose="020F0502020204030204" pitchFamily="34" charset="0"/>
              </a:rPr>
              <a:pPr/>
              <a:t>9</a:t>
            </a:fld>
            <a:endParaRPr lang="en-US">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B6FD7D6-E79D-5945-A671-FBC821A31102}"/>
              </a:ext>
            </a:extLst>
          </p:cNvPr>
          <p:cNvPicPr>
            <a:picLocks noChangeAspect="1"/>
          </p:cNvPicPr>
          <p:nvPr/>
        </p:nvPicPr>
        <p:blipFill>
          <a:blip r:embed="rId3"/>
          <a:stretch>
            <a:fillRect/>
          </a:stretch>
        </p:blipFill>
        <p:spPr>
          <a:xfrm>
            <a:off x="5155166" y="1831053"/>
            <a:ext cx="3761930" cy="2692750"/>
          </a:xfrm>
          <a:prstGeom prst="rect">
            <a:avLst/>
          </a:prstGeom>
        </p:spPr>
      </p:pic>
      <p:sp>
        <p:nvSpPr>
          <p:cNvPr id="2" name="TextBox 1">
            <a:extLst>
              <a:ext uri="{FF2B5EF4-FFF2-40B4-BE49-F238E27FC236}">
                <a16:creationId xmlns:a16="http://schemas.microsoft.com/office/drawing/2014/main" id="{2A460D93-0E38-D949-975F-683D4F564E7F}"/>
              </a:ext>
            </a:extLst>
          </p:cNvPr>
          <p:cNvSpPr txBox="1"/>
          <p:nvPr/>
        </p:nvSpPr>
        <p:spPr>
          <a:xfrm>
            <a:off x="5821004" y="67224"/>
            <a:ext cx="3313728" cy="523220"/>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FISHERIES RESEARCH AND MANAGEMENT</a:t>
            </a:r>
          </a:p>
          <a:p>
            <a:endParaRPr lang="en-US" dirty="0">
              <a:solidFill>
                <a:schemeClr val="bg1"/>
              </a:solidFill>
            </a:endParaRPr>
          </a:p>
        </p:txBody>
      </p:sp>
      <p:sp>
        <p:nvSpPr>
          <p:cNvPr id="4" name="TextBox 3">
            <a:extLst>
              <a:ext uri="{FF2B5EF4-FFF2-40B4-BE49-F238E27FC236}">
                <a16:creationId xmlns:a16="http://schemas.microsoft.com/office/drawing/2014/main" id="{E8882736-73E8-7940-9266-1B992D7295BE}"/>
              </a:ext>
            </a:extLst>
          </p:cNvPr>
          <p:cNvSpPr txBox="1"/>
          <p:nvPr/>
        </p:nvSpPr>
        <p:spPr>
          <a:xfrm>
            <a:off x="270933" y="1831053"/>
            <a:ext cx="4557773" cy="2800767"/>
          </a:xfrm>
          <a:prstGeom prst="rect">
            <a:avLst/>
          </a:prstGeom>
          <a:noFill/>
        </p:spPr>
        <p:txBody>
          <a:bodyPr wrap="square" rtlCol="0">
            <a:spAutoFit/>
          </a:bodyPr>
          <a:lstStyle/>
          <a:p>
            <a:pPr>
              <a:buSzPts val="2000"/>
            </a:pPr>
            <a:r>
              <a:rPr lang="en-US" sz="1600" dirty="0">
                <a:solidFill>
                  <a:schemeClr val="bg2"/>
                </a:solidFill>
                <a:latin typeface="Calibri" panose="020F0502020204030204" pitchFamily="34" charset="0"/>
                <a:ea typeface="Helvetica Neue" panose="02000503000000020004" pitchFamily="2" charset="0"/>
                <a:cs typeface="Calibri" panose="020F0502020204030204" pitchFamily="34" charset="0"/>
                <a:sym typeface="Avenir"/>
              </a:rPr>
              <a:t>Satellite data provides a long time-series of environmental context for fisheries research.</a:t>
            </a:r>
          </a:p>
          <a:p>
            <a:pPr>
              <a:buSzPts val="2000"/>
            </a:pPr>
            <a:endParaRPr lang="en-US" sz="1600" dirty="0">
              <a:solidFill>
                <a:schemeClr val="bg2"/>
              </a:solidFill>
              <a:latin typeface="Calibri" panose="020F0502020204030204" pitchFamily="34" charset="0"/>
              <a:ea typeface="Helvetica Neue" panose="02000503000000020004" pitchFamily="2" charset="0"/>
              <a:cs typeface="Calibri" panose="020F0502020204030204" pitchFamily="34" charset="0"/>
              <a:sym typeface="Avenir"/>
            </a:endParaRPr>
          </a:p>
          <a:p>
            <a:pPr>
              <a:buSzPts val="2000"/>
            </a:pPr>
            <a:r>
              <a:rPr lang="en-US" sz="1600" dirty="0">
                <a:solidFill>
                  <a:schemeClr val="bg2"/>
                </a:solidFill>
                <a:latin typeface="Calibri" panose="020F0502020204030204" pitchFamily="34" charset="0"/>
                <a:ea typeface="Helvetica Neue" panose="02000503000000020004" pitchFamily="2" charset="0"/>
                <a:cs typeface="Calibri" panose="020F0502020204030204" pitchFamily="34" charset="0"/>
                <a:sym typeface="Avenir"/>
              </a:rPr>
              <a:t>Satellite products commonly used: </a:t>
            </a:r>
          </a:p>
          <a:p>
            <a:pPr>
              <a:buSzPts val="2000"/>
            </a:pPr>
            <a:r>
              <a:rPr lang="en-US" sz="1600" dirty="0">
                <a:solidFill>
                  <a:schemeClr val="bg2"/>
                </a:solidFill>
                <a:latin typeface="Calibri" panose="020F0502020204030204" pitchFamily="34" charset="0"/>
                <a:ea typeface="Helvetica Neue" panose="02000503000000020004" pitchFamily="2" charset="0"/>
                <a:cs typeface="Calibri" panose="020F0502020204030204" pitchFamily="34" charset="0"/>
                <a:sym typeface="Avenir"/>
              </a:rPr>
              <a:t>Sea ice, water temperature, salinity, chlorophyll</a:t>
            </a:r>
          </a:p>
          <a:p>
            <a:pPr>
              <a:buSzPts val="2000"/>
            </a:pPr>
            <a:endParaRPr lang="en-US" sz="1600" dirty="0">
              <a:solidFill>
                <a:schemeClr val="bg2"/>
              </a:solidFill>
              <a:latin typeface="Calibri" panose="020F0502020204030204" pitchFamily="34" charset="0"/>
              <a:ea typeface="Helvetica Neue" panose="02000503000000020004" pitchFamily="2" charset="0"/>
              <a:cs typeface="Calibri" panose="020F0502020204030204" pitchFamily="34" charset="0"/>
              <a:sym typeface="Avenir"/>
            </a:endParaRPr>
          </a:p>
          <a:p>
            <a:pPr>
              <a:buSzPts val="2000"/>
            </a:pPr>
            <a:r>
              <a:rPr lang="en-US" sz="1600" dirty="0">
                <a:solidFill>
                  <a:schemeClr val="bg2"/>
                </a:solidFill>
                <a:latin typeface="Calibri" panose="020F0502020204030204" pitchFamily="34" charset="0"/>
                <a:ea typeface="Helvetica Neue" panose="02000503000000020004" pitchFamily="2" charset="0"/>
                <a:cs typeface="Calibri" panose="020F0502020204030204" pitchFamily="34" charset="0"/>
                <a:sym typeface="Avenir"/>
              </a:rPr>
              <a:t>PolarWatch has developed a prototype map-based tool to allow AERD to quickly see what satellite data is available in a region of interest like a CCAMLR region or the new Ross Sea MPA, and preview, subset and download that data.</a:t>
            </a:r>
          </a:p>
        </p:txBody>
      </p:sp>
    </p:spTree>
    <p:extLst>
      <p:ext uri="{BB962C8B-B14F-4D97-AF65-F5344CB8AC3E}">
        <p14:creationId xmlns:p14="http://schemas.microsoft.com/office/powerpoint/2010/main" val="1302373659"/>
      </p:ext>
    </p:extLst>
  </p:cSld>
  <p:clrMapOvr>
    <a:masterClrMapping/>
  </p:clrMapOvr>
</p:sld>
</file>

<file path=ppt/theme/theme1.xml><?xml version="1.0" encoding="utf-8"?>
<a:theme xmlns:a="http://schemas.openxmlformats.org/drawingml/2006/main" name="NOAA">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24721</TotalTime>
  <Words>1640</Words>
  <Application>Microsoft Macintosh PowerPoint</Application>
  <PresentationFormat>On-screen Show (4:3)</PresentationFormat>
  <Paragraphs>280</Paragraphs>
  <Slides>24</Slides>
  <Notes>22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vt:i4>
      </vt:variant>
    </vt:vector>
  </HeadingPairs>
  <TitlesOfParts>
    <vt:vector size="40" baseType="lpstr">
      <vt:lpstr>Helvetica Neue Medium</vt:lpstr>
      <vt:lpstr>Calibri</vt:lpstr>
      <vt:lpstr>Franklin Gothic Medium</vt:lpstr>
      <vt:lpstr>Helvetica</vt:lpstr>
      <vt:lpstr>Helvetica Neue Light</vt:lpstr>
      <vt:lpstr>Arial</vt:lpstr>
      <vt:lpstr>Helvetica Neue</vt:lpstr>
      <vt:lpstr>Source Sans Pro</vt:lpstr>
      <vt:lpstr>Gill Sans Regular</vt:lpstr>
      <vt:lpstr>Helvetica Neue Regular</vt:lpstr>
      <vt:lpstr>Montserrat</vt:lpstr>
      <vt:lpstr>Montserrat Medium</vt:lpstr>
      <vt:lpstr>Avenir</vt:lpstr>
      <vt:lpstr>Franklin Gothic Book</vt:lpstr>
      <vt:lpstr>Montserrat SemiBold</vt:lpstr>
      <vt:lpstr>NOAA</vt:lpstr>
      <vt:lpstr>Webinar: NOAA PolarWatch                       STAR Seminar Series, August 29, 2019  </vt:lpstr>
      <vt:lpstr>PowerPoint Presentation</vt:lpstr>
      <vt:lpstr>PolarWatch Program</vt:lpstr>
      <vt:lpstr>PowerPoint Presentation</vt:lpstr>
      <vt:lpstr>Over 100 satellite datasets available through the PolarWatch ERDDAP</vt:lpstr>
      <vt:lpstr>NSIDC Sea Ice Concentration Climate Data Record</vt:lpstr>
      <vt:lpstr>SOCCOM BioGeoChemical ARGO Float Data</vt:lpstr>
      <vt:lpstr>USERS AND APPLICATIONS</vt:lpstr>
      <vt:lpstr>Users and Applications</vt:lpstr>
      <vt:lpstr>Users and Applications</vt:lpstr>
      <vt:lpstr>Tahzay Jones National  Park Service </vt:lpstr>
      <vt:lpstr>Key Users and Applications</vt:lpstr>
      <vt:lpstr>Scenarios for Data Discovery, Visualization and Access</vt:lpstr>
      <vt:lpstr>Live Demos</vt:lpstr>
      <vt:lpstr>PolarWatch Website overview:  polarwatch.noaa.gov</vt:lpstr>
      <vt:lpstr>Data Catalog: Find and Filter</vt:lpstr>
      <vt:lpstr>Data Catalog: Preview/Visualization</vt:lpstr>
      <vt:lpstr>PolarWatch data catalog: Download</vt:lpstr>
      <vt:lpstr>PolarWatch Data Services</vt:lpstr>
      <vt:lpstr>PolarWatch Data Server - ERDDAP</vt:lpstr>
      <vt:lpstr>Using ERDDAP to visualize tabular data  https://coastwatch.pfeg.noaa.gov/projects/erddap/tabledap.html#visualize-the-buoy-track</vt:lpstr>
      <vt:lpstr>Matchup Satellite and Buoy Data - R Script Demonstration  https://coastwatch.pfeg.noaa.gov/projects/r/</vt:lpstr>
      <vt:lpstr>Satellite Data Training Courses  </vt:lpstr>
      <vt:lpstr>CONNECT WITH US!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156</cp:revision>
  <cp:lastPrinted>2019-08-26T20:55:15Z</cp:lastPrinted>
  <dcterms:modified xsi:type="dcterms:W3CDTF">2019-08-29T17:16:18Z</dcterms:modified>
</cp:coreProperties>
</file>