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sldIdLst>
    <p:sldId id="270" r:id="rId2"/>
    <p:sldId id="373" r:id="rId3"/>
    <p:sldId id="257" r:id="rId4"/>
    <p:sldId id="258" r:id="rId5"/>
    <p:sldId id="262" r:id="rId6"/>
    <p:sldId id="268" r:id="rId7"/>
    <p:sldId id="273" r:id="rId8"/>
    <p:sldId id="274" r:id="rId9"/>
    <p:sldId id="269" r:id="rId10"/>
    <p:sldId id="277" r:id="rId11"/>
    <p:sldId id="272" r:id="rId12"/>
    <p:sldId id="278" r:id="rId13"/>
    <p:sldId id="279" r:id="rId14"/>
    <p:sldId id="284" r:id="rId15"/>
    <p:sldId id="283" r:id="rId16"/>
    <p:sldId id="375" r:id="rId17"/>
    <p:sldId id="374" r:id="rId18"/>
    <p:sldId id="377" r:id="rId19"/>
    <p:sldId id="378" r:id="rId20"/>
    <p:sldId id="380" r:id="rId21"/>
    <p:sldId id="379" r:id="rId22"/>
    <p:sldId id="381" r:id="rId23"/>
    <p:sldId id="382" r:id="rId24"/>
    <p:sldId id="383" r:id="rId25"/>
    <p:sldId id="261" r:id="rId26"/>
    <p:sldId id="286" r:id="rId27"/>
    <p:sldId id="289" r:id="rId28"/>
    <p:sldId id="372" r:id="rId29"/>
    <p:sldId id="356" r:id="rId30"/>
    <p:sldId id="341" r:id="rId31"/>
    <p:sldId id="355" r:id="rId32"/>
    <p:sldId id="353" r:id="rId33"/>
    <p:sldId id="358" r:id="rId34"/>
    <p:sldId id="359" r:id="rId35"/>
    <p:sldId id="360" r:id="rId36"/>
    <p:sldId id="361" r:id="rId37"/>
    <p:sldId id="366" r:id="rId38"/>
    <p:sldId id="332" r:id="rId39"/>
    <p:sldId id="367" r:id="rId40"/>
    <p:sldId id="365" r:id="rId41"/>
    <p:sldId id="368" r:id="rId42"/>
    <p:sldId id="347" r:id="rId43"/>
    <p:sldId id="322" r:id="rId44"/>
    <p:sldId id="338" r:id="rId45"/>
    <p:sldId id="370" r:id="rId46"/>
    <p:sldId id="371" r:id="rId47"/>
    <p:sldId id="306" r:id="rId48"/>
    <p:sldId id="307" r:id="rId49"/>
    <p:sldId id="310" r:id="rId50"/>
    <p:sldId id="351" r:id="rId51"/>
    <p:sldId id="312" r:id="rId52"/>
    <p:sldId id="330" r:id="rId5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濃色スタイル 2 - アクセント 1/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濃色スタイル 2 - アクセント 5/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濃色スタイル 2 - アクセント 3/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113A9D2-9D6B-4929-AA2D-F23B5EE8CBE7}" styleName="テーマ スタイル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テーマ スタイル 2 - アクセント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9"/>
    <p:restoredTop sz="64485"/>
  </p:normalViewPr>
  <p:slideViewPr>
    <p:cSldViewPr snapToGrid="0" snapToObjects="1">
      <p:cViewPr varScale="1">
        <p:scale>
          <a:sx n="48" d="100"/>
          <a:sy n="48" d="100"/>
        </p:scale>
        <p:origin x="11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AC109-7FBE-6644-87C0-AD17F37E2E8A}" type="datetimeFigureOut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982D0-F1D6-A640-860E-88A91F0E3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06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2849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601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409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123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633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9949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616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5130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3239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38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23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2336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719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341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69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471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300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350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093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0707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797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05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307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3007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2394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339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2534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7187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86367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271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648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5274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2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04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030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49386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19705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0789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49262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4203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831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679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8496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7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555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6704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8774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665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376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>
              <a:solidFill>
                <a:schemeClr val="tx1"/>
              </a:solidFill>
              <a:latin typeface="Arial" panose="020B0604020202020204" pitchFamily="34" charset="0"/>
              <a:ea typeface="Hiragino Kaku Gothic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673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022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204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7566B2-A5C8-7F4A-AF47-BBDFB9A2B3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73382"/>
            <a:ext cx="12192000" cy="1736581"/>
          </a:xfrm>
          <a:noFill/>
        </p:spPr>
        <p:txBody>
          <a:bodyPr anchor="ctr"/>
          <a:lstStyle>
            <a:lvl1pPr algn="ctr">
              <a:defRPr sz="6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6F98FA-2C2C-C442-B2F2-2A33E18F45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 dirty="0"/>
              <a:t>Sub Title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48440C-403C-F941-B50E-79FFFB11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341B-BDA0-B545-96E9-22D23C6233C9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C730A6-7590-DE45-BB49-3A4E6744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A18DA-A921-974F-97AF-FD8CD721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ja-JP" altLang="en-US" sz="140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78C0F6-B226-7446-97DC-F1A77779F941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392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4525FE-6B0E-B74A-97ED-825753E51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A64CC36-E910-6D43-8024-A8F86DE49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9B52F3E-C811-3F42-AAE0-D8C90A821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7C24026-ADBA-6543-B727-6F75DC14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6190-7E4D-0546-B31F-8655B7C3628B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E53780B-CF95-CE44-B8BB-A0B690D6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B55754A-CAC0-2346-9CA9-AFF03897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277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6F128C-144E-DF4C-A014-68D22A4D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ADAB5A-60A2-C541-A363-1A75A31A9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33A2F0-1FFB-C745-8151-78AAB21D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90F52-F35A-574A-B02E-E9F9549B55F5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18EA0B-425A-0B4A-9736-DE312EF9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9A27C8-50CD-7A4C-947F-E049D94F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0124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FD70681-D79A-F54C-8C3D-74A368BC3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76234C5-A57B-5E4A-8FEF-2A686DCE2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54CADF-E532-7448-9934-B85DDCD4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AC0-5A57-ED4D-8334-FAF101F9177E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B075DE4-D5E6-0447-9235-A0FD2E0F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73CF87-98C5-254B-8A52-A6AE097B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39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143D8E-1676-E441-8B07-68E14B5ED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0728"/>
          </a:xfr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accent1">
                  <a:lumMod val="90000"/>
                </a:schemeClr>
              </a:gs>
              <a:gs pos="100000">
                <a:srgbClr val="002060"/>
              </a:gs>
            </a:gsLst>
            <a:lin ang="10800000" scaled="1"/>
            <a:tileRect/>
          </a:gradFill>
          <a:ln>
            <a:noFill/>
          </a:ln>
        </p:spPr>
        <p:txBody>
          <a:bodyPr/>
          <a:lstStyle>
            <a:lvl1pPr algn="l"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en-US" altLang="ja-JP" dirty="0"/>
              <a:t>  Title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F8D7A5-6CBB-7942-804E-822DAD38CB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240971"/>
            <a:ext cx="10515600" cy="4935993"/>
          </a:xfrm>
        </p:spPr>
        <p:txBody>
          <a:bodyPr vert="horz" lIns="91440" tIns="45720" rIns="91440" bIns="45720" rtlCol="0" anchor="ctr"/>
          <a:lstStyle>
            <a:lvl1pPr>
              <a:defRPr lang="ja-JP" altLang="en-US"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r"/>
            <a:r>
              <a:rPr kumimoji="1" lang="en-US" altLang="ja-JP" dirty="0"/>
              <a:t>Text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BD5106-6616-A94C-BCCF-307EDB6A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31E3F5-AC9A-5F4F-BE9B-8FB5A9A0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ja-JP" altLang="en-US" sz="140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78C0F6-B226-7446-97DC-F1A77779F941}" type="slidenum">
              <a:rPr lang="en-US" altLang="ja-JP" smtClean="0"/>
              <a:pPr/>
              <a:t>‹#›</a:t>
            </a:fld>
            <a:endParaRPr lang="en-US" altLang="ja-JP"/>
          </a:p>
        </p:txBody>
      </p:sp>
      <p:pic>
        <p:nvPicPr>
          <p:cNvPr id="7" name="Picture 3" descr="C:\Users\JMA3214\Desktop\20130204160756\気象庁ロゴ\(大）気象庁ロゴマーク_濃い青_小.png">
            <a:extLst>
              <a:ext uri="{FF2B5EF4-FFF2-40B4-BE49-F238E27FC236}">
                <a16:creationId xmlns:a16="http://schemas.microsoft.com/office/drawing/2014/main" id="{71A8A3DF-876D-A44D-9906-B1575B1C95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1" y="6388506"/>
            <a:ext cx="377849" cy="3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BE8810-FC03-544B-84B9-B3C342E7BCF1}"/>
              </a:ext>
            </a:extLst>
          </p:cNvPr>
          <p:cNvSpPr/>
          <p:nvPr userDrawn="1"/>
        </p:nvSpPr>
        <p:spPr>
          <a:xfrm>
            <a:off x="1139860" y="6452648"/>
            <a:ext cx="28615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Japan Meteorological Agency</a:t>
            </a:r>
            <a:endParaRPr lang="ja-JP" altLang="en-US" sz="1600" b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2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143D8E-1676-E441-8B07-68E14B5ED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15396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BD5106-6616-A94C-BCCF-307EDB6A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31E3F5-AC9A-5F4F-BE9B-8FB5A9A0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ja-JP" altLang="en-US" sz="140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78C0F6-B226-7446-97DC-F1A77779F941}" type="slidenum">
              <a:rPr lang="en-US" altLang="ja-JP" smtClean="0"/>
              <a:pPr/>
              <a:t>‹#›</a:t>
            </a:fld>
            <a:endParaRPr lang="en-US" altLang="ja-JP"/>
          </a:p>
        </p:txBody>
      </p:sp>
      <p:pic>
        <p:nvPicPr>
          <p:cNvPr id="7" name="Picture 3" descr="C:\Users\JMA3214\Desktop\20130204160756\気象庁ロゴ\(大）気象庁ロゴマーク_濃い青_小.png">
            <a:extLst>
              <a:ext uri="{FF2B5EF4-FFF2-40B4-BE49-F238E27FC236}">
                <a16:creationId xmlns:a16="http://schemas.microsoft.com/office/drawing/2014/main" id="{71A8A3DF-876D-A44D-9906-B1575B1C95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1" y="6388506"/>
            <a:ext cx="377849" cy="3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BE8810-FC03-544B-84B9-B3C342E7BCF1}"/>
              </a:ext>
            </a:extLst>
          </p:cNvPr>
          <p:cNvSpPr/>
          <p:nvPr userDrawn="1"/>
        </p:nvSpPr>
        <p:spPr>
          <a:xfrm>
            <a:off x="1139860" y="6452648"/>
            <a:ext cx="28615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Japan Meteorological Agency</a:t>
            </a:r>
            <a:endParaRPr lang="ja-JP" altLang="en-US" sz="1600" b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6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80B510-2B45-6746-B30A-3C3C72160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2CF5F6-991C-304D-9465-2E7DDC30D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C18160-D025-FC46-BA55-3BFABFAB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2B5-4319-7541-9E32-3758E70E972A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772F32-F29D-DC4A-8B93-68D757F3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2EE895-AE0A-8D48-8693-CDA6F09F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35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6C9AD1-9027-924B-BB43-1F60140C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2B4975-FABF-9C4E-95BD-CC13731E8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9E663AF-BAD0-EC4F-B398-2C6BD590D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71F181A-441B-B947-8D5A-88F7112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48A9-9DA8-4040-B42D-B4C1B8C01368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70DF44-9585-2742-8C7F-AD455BC4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5AD149A-77CE-4440-A1FE-4350F1B3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074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BD0736-81A7-A842-BDBD-01C1BE6C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1A04D1-CEB2-0F43-8030-45560C25A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5938C1F-9A03-2A40-B888-01949E051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2C2E3DD-7096-F24B-9772-D6F5451A2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BEFC771-63EE-1F4C-977D-E1D75031C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BC36B3A-9B02-2846-91A8-53E918EA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AA2B-86D3-4D4B-855B-0361A5F149C6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2A28D2D-1277-AC47-8E6C-A8074B22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825BC4D-0AD3-FA45-9EA5-1CF89720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34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AE2D54-754A-DD4E-9014-DFA01333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28313AE-0AF8-C041-A7D1-C46B0F80A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A37B-F4E9-D144-AC4A-534801128C94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DB28DAC-5F43-9F4D-B512-940FAF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D24B003-1A22-3744-84E1-B7FC5D536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49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17DB31-6823-B24E-B7F1-D64039CF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0A28-FC88-6A4D-ADE9-0FE5B19579C2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629927A-9DF2-1C4B-A7AD-EFAFF840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EE62AE-AD53-214B-A2C4-E48A523E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86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207EEE-1EB7-574B-BE41-372D591D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6AE793-A58D-7E40-84C5-397CE8AC9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633334-E4C3-6444-BA31-D9ABB84CE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E7EC89-71F8-D144-8896-C686A2D0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DCD2-6A8B-3142-97E6-3DACF4FA8F59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458F8E-4B37-454B-90EA-663A3229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83F2123-3AA0-0848-AF27-C47A6CB4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47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EAA015C-3910-634E-ABE7-E50AAB00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97204C-8EA8-F646-ADA0-B469FF92D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751F54-B132-C744-A8BC-BB4BE5D92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D8334-B844-6F40-B70C-566E051CEF0F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773506-28EF-9641-97D1-E1BE7B74E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D530DB-D1CC-1646-BE62-B4FA1EB31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48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10" Type="http://schemas.openxmlformats.org/officeDocument/2006/relationships/image" Target="../media/image46.png"/><Relationship Id="rId19" Type="http://schemas.openxmlformats.org/officeDocument/2006/relationships/image" Target="../media/image55.gif"/><Relationship Id="rId31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gif"/><Relationship Id="rId8" Type="http://schemas.openxmlformats.org/officeDocument/2006/relationships/image" Target="../media/image44.png"/><Relationship Id="rId3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32255D1B-17E4-ED44-B448-326438027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567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612F36F-9D85-7344-91A2-A3CC64CA3E48}"/>
              </a:ext>
            </a:extLst>
          </p:cNvPr>
          <p:cNvSpPr/>
          <p:nvPr/>
        </p:nvSpPr>
        <p:spPr>
          <a:xfrm>
            <a:off x="0" y="0"/>
            <a:ext cx="12192000" cy="69768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092950" algn="l"/>
              </a:tabLst>
            </a:pPr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BABD121-8788-7743-B832-BAD0DFF2B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07849"/>
            <a:ext cx="12192000" cy="1736581"/>
          </a:xfrm>
        </p:spPr>
        <p:txBody>
          <a:bodyPr>
            <a:normAutofit/>
          </a:bodyPr>
          <a:lstStyle/>
          <a:p>
            <a:r>
              <a:rPr lang="en" altLang="ja-JP" sz="4400" dirty="0">
                <a:solidFill>
                  <a:schemeClr val="bg1"/>
                </a:solidFill>
              </a:rPr>
              <a:t>GLM Product Evaluation and</a:t>
            </a:r>
            <a:br>
              <a:rPr lang="en" altLang="ja-JP" sz="4400" dirty="0">
                <a:solidFill>
                  <a:schemeClr val="bg1"/>
                </a:solidFill>
              </a:rPr>
            </a:br>
            <a:r>
              <a:rPr lang="en" altLang="ja-JP" sz="4400" dirty="0">
                <a:solidFill>
                  <a:schemeClr val="bg1"/>
                </a:solidFill>
              </a:rPr>
              <a:t>Highlights of My Research at CICS</a:t>
            </a:r>
            <a:endParaRPr kumimoji="1" lang="ja-JP" altLang="en-US" sz="440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890A0F5-95FB-2942-9731-17FF86208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9511"/>
            <a:ext cx="9144000" cy="1601023"/>
          </a:xfrm>
        </p:spPr>
        <p:txBody>
          <a:bodyPr>
            <a:normAutofit/>
          </a:bodyPr>
          <a:lstStyle/>
          <a:p>
            <a:pPr lvl="0"/>
            <a:r>
              <a:rPr lang="en-US" altLang="ja-JP" sz="2400" dirty="0">
                <a:solidFill>
                  <a:schemeClr val="bg1"/>
                </a:solidFill>
              </a:rPr>
              <a:t>Ryo Yoshida</a:t>
            </a:r>
          </a:p>
          <a:p>
            <a:pPr lvl="0"/>
            <a:r>
              <a:rPr lang="en-US" altLang="ja-JP" sz="2400" dirty="0">
                <a:solidFill>
                  <a:schemeClr val="bg1"/>
                </a:solidFill>
              </a:rPr>
              <a:t>Satellite Program Division, Observation Department</a:t>
            </a:r>
          </a:p>
          <a:p>
            <a:r>
              <a:rPr lang="en-US" altLang="ja-JP" sz="2400" dirty="0">
                <a:solidFill>
                  <a:schemeClr val="bg1"/>
                </a:solidFill>
              </a:rPr>
              <a:t>Japan Meteorological Agency (JMA)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0E25400-F8D7-DC43-82FB-6AD71AFEB840}"/>
              </a:ext>
            </a:extLst>
          </p:cNvPr>
          <p:cNvSpPr/>
          <p:nvPr/>
        </p:nvSpPr>
        <p:spPr>
          <a:xfrm>
            <a:off x="4115874" y="5960534"/>
            <a:ext cx="4747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 Seminar, October 24, 2019</a:t>
            </a:r>
          </a:p>
        </p:txBody>
      </p:sp>
    </p:spTree>
    <p:extLst>
      <p:ext uri="{BB962C8B-B14F-4D97-AF65-F5344CB8AC3E}">
        <p14:creationId xmlns:p14="http://schemas.microsoft.com/office/powerpoint/2010/main" val="3079320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A71BD2-D7D0-A44E-8CE1-C4D52D2D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Himawari-8 and -9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C5EED-871C-BA4D-AF8A-729FEE391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79" y="1125645"/>
            <a:ext cx="11065042" cy="19722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" altLang="ja-JP" sz="2800" dirty="0">
                <a:solidFill>
                  <a:schemeClr val="tx1"/>
                </a:solidFill>
              </a:rPr>
              <a:t>The latest generation of </a:t>
            </a:r>
            <a:r>
              <a:rPr lang="en" altLang="ja-JP" sz="2800" dirty="0" err="1">
                <a:solidFill>
                  <a:schemeClr val="tx1"/>
                </a:solidFill>
              </a:rPr>
              <a:t>Himawari</a:t>
            </a:r>
            <a:r>
              <a:rPr lang="en" altLang="ja-JP" sz="2800" dirty="0">
                <a:solidFill>
                  <a:schemeClr val="tx1"/>
                </a:solidFill>
              </a:rPr>
              <a:t> series satellites.</a:t>
            </a:r>
          </a:p>
          <a:p>
            <a:pPr lvl="1"/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Himawari-8 in operation since 2015.</a:t>
            </a:r>
          </a:p>
          <a:p>
            <a:pPr lvl="1"/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Himawari-9 on standby in orbit, and scheduled to be operational in 2022.</a:t>
            </a:r>
          </a:p>
          <a:p>
            <a:pPr lvl="1"/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Compose a twin satellite system until 2029.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65B22F6-925C-8341-8BC1-2ED8B290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865" y="3433009"/>
            <a:ext cx="9486249" cy="225318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E52C9D-483C-6849-9FD2-E4EFB8DE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20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FF32F5-5A44-3B4B-8BBB-B339EBF2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AHI aboard Himawari-8/9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DCA055-08B4-7744-9A6C-A75AB9D15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088" y="1069299"/>
            <a:ext cx="10538592" cy="9501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Himawari-8/9 each carry the </a:t>
            </a:r>
            <a:r>
              <a:rPr kumimoji="1" lang="en-US" altLang="ja-JP" sz="2800" dirty="0">
                <a:solidFill>
                  <a:schemeClr val="tx1"/>
                </a:solidFill>
              </a:rPr>
              <a:t>Advanced </a:t>
            </a:r>
            <a:r>
              <a:rPr kumimoji="1" lang="en-US" altLang="ja-JP" sz="2800" dirty="0" err="1">
                <a:solidFill>
                  <a:schemeClr val="tx1"/>
                </a:solidFill>
              </a:rPr>
              <a:t>Himawari</a:t>
            </a:r>
            <a:r>
              <a:rPr kumimoji="1" lang="en-US" altLang="ja-JP" sz="2800" dirty="0">
                <a:solidFill>
                  <a:schemeClr val="tx1"/>
                </a:solidFill>
              </a:rPr>
              <a:t> Imager (AHI), an ABI-</a:t>
            </a:r>
            <a:r>
              <a:rPr lang="en-US" altLang="ja-JP" sz="2800" dirty="0">
                <a:solidFill>
                  <a:schemeClr val="tx1"/>
                </a:solidFill>
              </a:rPr>
              <a:t>c</a:t>
            </a:r>
            <a:r>
              <a:rPr kumimoji="1" lang="en-US" altLang="ja-JP" sz="2800" dirty="0">
                <a:solidFill>
                  <a:schemeClr val="tx1"/>
                </a:solidFill>
              </a:rPr>
              <a:t>lass 16-spectral-band imaging instrument</a:t>
            </a:r>
            <a:r>
              <a:rPr lang="en-US" altLang="ja-JP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 descr="\\Jsusr12\衛星課共用\【情報共有】\原稿等\本省展示パネル\ひまわり画像提出版.jpg">
            <a:extLst>
              <a:ext uri="{FF2B5EF4-FFF2-40B4-BE49-F238E27FC236}">
                <a16:creationId xmlns:a16="http://schemas.microsoft.com/office/drawing/2014/main" id="{CF9C792C-1265-EC43-8E07-89D310B8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04"/>
          <a:stretch>
            <a:fillRect/>
          </a:stretch>
        </p:blipFill>
        <p:spPr bwMode="auto">
          <a:xfrm rot="14368089">
            <a:off x="8166290" y="1626506"/>
            <a:ext cx="3490757" cy="547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1EF744B-68C2-DC47-B5E5-F5DE216D0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36" y="2080019"/>
            <a:ext cx="6882065" cy="4377481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000BC-66B7-9841-A0A1-A0C410CBE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9529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D6780F3-2413-2342-A814-DDAE36C4F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38" y="1045266"/>
            <a:ext cx="11071183" cy="720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AHI generates a full disk image every 10 minutes, while providing regional observations with 2.5 min and 30 sec intervals. </a:t>
            </a:r>
            <a:endParaRPr kumimoji="1" lang="en-US" altLang="ja-JP" sz="2800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1F43E3D-9689-C649-AF35-5233D458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AHI frequent observations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6FD944-0B8E-CC44-803F-6F91B14D2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913" y="2265209"/>
            <a:ext cx="9689431" cy="459279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95CA71-9639-494B-B523-B075FB40A5AD}"/>
              </a:ext>
            </a:extLst>
          </p:cNvPr>
          <p:cNvSpPr/>
          <p:nvPr/>
        </p:nvSpPr>
        <p:spPr>
          <a:xfrm>
            <a:off x="6732154" y="1903497"/>
            <a:ext cx="18646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1000 km x 1000 km</a:t>
            </a:r>
            <a:endParaRPr lang="ja-JP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3E0937-4BDB-DC46-A99D-68E38147E950}"/>
              </a:ext>
            </a:extLst>
          </p:cNvPr>
          <p:cNvSpPr/>
          <p:nvPr/>
        </p:nvSpPr>
        <p:spPr>
          <a:xfrm>
            <a:off x="8558356" y="1901860"/>
            <a:ext cx="17572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500 km x 1000 km</a:t>
            </a:r>
            <a:endParaRPr lang="ja-JP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8F70000-895A-3F41-8A85-127C002D7F10}"/>
              </a:ext>
            </a:extLst>
          </p:cNvPr>
          <p:cNvSpPr/>
          <p:nvPr/>
        </p:nvSpPr>
        <p:spPr>
          <a:xfrm>
            <a:off x="4790348" y="1920613"/>
            <a:ext cx="18646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1000 km x 2000 km</a:t>
            </a:r>
            <a:endParaRPr lang="ja-JP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53E632-C48F-B940-8A5E-C047B985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556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B26489-51EA-7941-BC34-C763E9B5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National weather services using Himawari-8</a:t>
            </a:r>
            <a:endParaRPr kumimoji="1" lang="ja-JP" altLang="en-US"/>
          </a:p>
        </p:txBody>
      </p:sp>
      <p:sp>
        <p:nvSpPr>
          <p:cNvPr id="146" name="角丸四角形 145">
            <a:extLst>
              <a:ext uri="{FF2B5EF4-FFF2-40B4-BE49-F238E27FC236}">
                <a16:creationId xmlns:a16="http://schemas.microsoft.com/office/drawing/2014/main" id="{04A6C732-AB9C-0F4F-8D4F-DFC3F1179B0D}"/>
              </a:ext>
            </a:extLst>
          </p:cNvPr>
          <p:cNvSpPr/>
          <p:nvPr/>
        </p:nvSpPr>
        <p:spPr>
          <a:xfrm>
            <a:off x="1219744" y="952797"/>
            <a:ext cx="2940232" cy="923326"/>
          </a:xfrm>
          <a:prstGeom prst="roundRect">
            <a:avLst>
              <a:gd name="adj" fmla="val 8259"/>
            </a:avLst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7" name="Picture 2" descr="C:\Users\JMA24BF\Pictures\ひまわり受信エリア.png">
            <a:extLst>
              <a:ext uri="{FF2B5EF4-FFF2-40B4-BE49-F238E27FC236}">
                <a16:creationId xmlns:a16="http://schemas.microsoft.com/office/drawing/2014/main" id="{04DB311F-246D-774E-904B-48FFE7B2F50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53" y="2088182"/>
            <a:ext cx="4381200" cy="43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AutoShape 82">
            <a:extLst>
              <a:ext uri="{FF2B5EF4-FFF2-40B4-BE49-F238E27FC236}">
                <a16:creationId xmlns:a16="http://schemas.microsoft.com/office/drawing/2014/main" id="{FAA92877-7CC4-994E-8C02-C49E45709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136" y="2005053"/>
            <a:ext cx="2459446" cy="289441"/>
          </a:xfrm>
          <a:prstGeom prst="wedgeRoundRectCallout">
            <a:avLst>
              <a:gd name="adj1" fmla="val -4179"/>
              <a:gd name="adj2" fmla="val 133313"/>
              <a:gd name="adj3" fmla="val 16667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 Area of Himawari-8/9</a:t>
            </a:r>
            <a:endParaRPr lang="ja-JP" alt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AE902933-E336-6941-8F11-F5B10376BA62}"/>
              </a:ext>
            </a:extLst>
          </p:cNvPr>
          <p:cNvSpPr txBox="1"/>
          <p:nvPr/>
        </p:nvSpPr>
        <p:spPr>
          <a:xfrm>
            <a:off x="1678358" y="1075993"/>
            <a:ext cx="276267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HimawariCast</a:t>
            </a:r>
            <a:endParaRPr lang="en-US" altLang="ja-JP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users</a:t>
            </a:r>
            <a:endParaRPr lang="en-US" altLang="ja-JP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 Box 80">
            <a:extLst>
              <a:ext uri="{FF2B5EF4-FFF2-40B4-BE49-F238E27FC236}">
                <a16:creationId xmlns:a16="http://schemas.microsoft.com/office/drawing/2014/main" id="{5C50A86A-56D4-D941-ACB9-99033BA29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926" y="1937188"/>
            <a:ext cx="1501791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Mongolia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  <a:p>
            <a:pPr>
              <a:lnSpc>
                <a:spcPts val="2000"/>
              </a:lnSpc>
            </a:pPr>
            <a:r>
              <a:rPr lang="en-US" altLang="ja-JP" sz="11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Hong Kong, China</a:t>
            </a:r>
            <a:endParaRPr lang="ja-JP" altLang="en-US" sz="11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Macau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Nepal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Bhutan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FF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Bangladesh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Myanmar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Laos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Sri Lanka</a:t>
            </a:r>
            <a:endParaRPr lang="ja-JP" altLang="en-US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Cambodia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endParaRPr lang="en-US" altLang="ja-JP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Freeform 6">
            <a:extLst>
              <a:ext uri="{FF2B5EF4-FFF2-40B4-BE49-F238E27FC236}">
                <a16:creationId xmlns:a16="http://schemas.microsoft.com/office/drawing/2014/main" id="{708816BF-9210-2849-80A7-DB6D8E186E64}"/>
              </a:ext>
            </a:extLst>
          </p:cNvPr>
          <p:cNvSpPr>
            <a:spLocks/>
          </p:cNvSpPr>
          <p:nvPr/>
        </p:nvSpPr>
        <p:spPr bwMode="auto">
          <a:xfrm>
            <a:off x="3031847" y="2448809"/>
            <a:ext cx="2011746" cy="663560"/>
          </a:xfrm>
          <a:custGeom>
            <a:avLst/>
            <a:gdLst>
              <a:gd name="T0" fmla="*/ 1266 w 1266"/>
              <a:gd name="T1" fmla="*/ 622 h 622"/>
              <a:gd name="T2" fmla="*/ 0 w 1266"/>
              <a:gd name="T3" fmla="*/ 0 h 622"/>
              <a:gd name="T4" fmla="*/ 0 60000 65536"/>
              <a:gd name="T5" fmla="*/ 0 60000 65536"/>
              <a:gd name="T6" fmla="*/ 0 w 1266"/>
              <a:gd name="T7" fmla="*/ 0 h 622"/>
              <a:gd name="T8" fmla="*/ 1266 w 1266"/>
              <a:gd name="T9" fmla="*/ 622 h 6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66" h="622">
                <a:moveTo>
                  <a:pt x="1266" y="622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Freeform 7">
            <a:extLst>
              <a:ext uri="{FF2B5EF4-FFF2-40B4-BE49-F238E27FC236}">
                <a16:creationId xmlns:a16="http://schemas.microsoft.com/office/drawing/2014/main" id="{B76C35EE-A588-7E40-8659-C22B1A10C04B}"/>
              </a:ext>
            </a:extLst>
          </p:cNvPr>
          <p:cNvSpPr>
            <a:spLocks/>
          </p:cNvSpPr>
          <p:nvPr/>
        </p:nvSpPr>
        <p:spPr bwMode="auto">
          <a:xfrm>
            <a:off x="2815823" y="2636282"/>
            <a:ext cx="2626289" cy="820438"/>
          </a:xfrm>
          <a:custGeom>
            <a:avLst/>
            <a:gdLst>
              <a:gd name="T0" fmla="*/ 1541 w 1541"/>
              <a:gd name="T1" fmla="*/ 479 h 479"/>
              <a:gd name="T2" fmla="*/ 0 w 1541"/>
              <a:gd name="T3" fmla="*/ 0 h 479"/>
              <a:gd name="T4" fmla="*/ 0 60000 65536"/>
              <a:gd name="T5" fmla="*/ 0 60000 65536"/>
              <a:gd name="T6" fmla="*/ 0 w 1541"/>
              <a:gd name="T7" fmla="*/ 0 h 479"/>
              <a:gd name="T8" fmla="*/ 1541 w 1541"/>
              <a:gd name="T9" fmla="*/ 479 h 4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1" h="479">
                <a:moveTo>
                  <a:pt x="1541" y="479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Line 10">
            <a:extLst>
              <a:ext uri="{FF2B5EF4-FFF2-40B4-BE49-F238E27FC236}">
                <a16:creationId xmlns:a16="http://schemas.microsoft.com/office/drawing/2014/main" id="{747268E8-61ED-FC45-BA46-E5E3A851C7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1847" y="4239054"/>
            <a:ext cx="1746067" cy="16895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reeform 11">
            <a:extLst>
              <a:ext uri="{FF2B5EF4-FFF2-40B4-BE49-F238E27FC236}">
                <a16:creationId xmlns:a16="http://schemas.microsoft.com/office/drawing/2014/main" id="{B5A20D21-BEF9-9643-8EA3-A046E8960B10}"/>
              </a:ext>
            </a:extLst>
          </p:cNvPr>
          <p:cNvSpPr>
            <a:spLocks/>
          </p:cNvSpPr>
          <p:nvPr/>
        </p:nvSpPr>
        <p:spPr bwMode="auto">
          <a:xfrm>
            <a:off x="3031847" y="3917363"/>
            <a:ext cx="1854623" cy="1476028"/>
          </a:xfrm>
          <a:custGeom>
            <a:avLst/>
            <a:gdLst>
              <a:gd name="T0" fmla="*/ 0 w 971"/>
              <a:gd name="T1" fmla="*/ 4626 h 849"/>
              <a:gd name="T2" fmla="*/ 17757 w 971"/>
              <a:gd name="T3" fmla="*/ 0 h 849"/>
              <a:gd name="T4" fmla="*/ 0 60000 65536"/>
              <a:gd name="T5" fmla="*/ 0 60000 65536"/>
              <a:gd name="T6" fmla="*/ 0 w 971"/>
              <a:gd name="T7" fmla="*/ 0 h 849"/>
              <a:gd name="T8" fmla="*/ 971 w 971"/>
              <a:gd name="T9" fmla="*/ 849 h 8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71" h="849">
                <a:moveTo>
                  <a:pt x="0" y="849"/>
                </a:moveTo>
                <a:lnTo>
                  <a:pt x="97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Freeform 12">
            <a:extLst>
              <a:ext uri="{FF2B5EF4-FFF2-40B4-BE49-F238E27FC236}">
                <a16:creationId xmlns:a16="http://schemas.microsoft.com/office/drawing/2014/main" id="{5FF6A169-4097-A64B-B072-EA4D9A448AD0}"/>
              </a:ext>
            </a:extLst>
          </p:cNvPr>
          <p:cNvSpPr>
            <a:spLocks/>
          </p:cNvSpPr>
          <p:nvPr/>
        </p:nvSpPr>
        <p:spPr bwMode="auto">
          <a:xfrm>
            <a:off x="3031847" y="3967204"/>
            <a:ext cx="1698929" cy="1186708"/>
          </a:xfrm>
          <a:custGeom>
            <a:avLst/>
            <a:gdLst>
              <a:gd name="T0" fmla="*/ 0 w 878"/>
              <a:gd name="T1" fmla="*/ 4485 h 646"/>
              <a:gd name="T2" fmla="*/ 16415 w 878"/>
              <a:gd name="T3" fmla="*/ 0 h 646"/>
              <a:gd name="T4" fmla="*/ 0 60000 65536"/>
              <a:gd name="T5" fmla="*/ 0 60000 65536"/>
              <a:gd name="T6" fmla="*/ 0 w 878"/>
              <a:gd name="T7" fmla="*/ 0 h 646"/>
              <a:gd name="T8" fmla="*/ 878 w 878"/>
              <a:gd name="T9" fmla="*/ 646 h 64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78" h="646">
                <a:moveTo>
                  <a:pt x="0" y="646"/>
                </a:moveTo>
                <a:lnTo>
                  <a:pt x="87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Line 13">
            <a:extLst>
              <a:ext uri="{FF2B5EF4-FFF2-40B4-BE49-F238E27FC236}">
                <a16:creationId xmlns:a16="http://schemas.microsoft.com/office/drawing/2014/main" id="{E2D1099F-A788-0D41-AFB3-F6BDF9A34A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1847" y="4169584"/>
            <a:ext cx="1214707" cy="7173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Freeform 14">
            <a:extLst>
              <a:ext uri="{FF2B5EF4-FFF2-40B4-BE49-F238E27FC236}">
                <a16:creationId xmlns:a16="http://schemas.microsoft.com/office/drawing/2014/main" id="{A9565BE4-977C-C64C-BB40-AD4ED8281A46}"/>
              </a:ext>
            </a:extLst>
          </p:cNvPr>
          <p:cNvSpPr>
            <a:spLocks/>
          </p:cNvSpPr>
          <p:nvPr/>
        </p:nvSpPr>
        <p:spPr bwMode="auto">
          <a:xfrm>
            <a:off x="3103854" y="3835807"/>
            <a:ext cx="1522650" cy="542776"/>
          </a:xfrm>
          <a:custGeom>
            <a:avLst/>
            <a:gdLst>
              <a:gd name="T0" fmla="*/ 0 w 963"/>
              <a:gd name="T1" fmla="*/ 80 h 80"/>
              <a:gd name="T2" fmla="*/ 963 w 963"/>
              <a:gd name="T3" fmla="*/ 0 h 80"/>
              <a:gd name="T4" fmla="*/ 0 60000 65536"/>
              <a:gd name="T5" fmla="*/ 0 60000 65536"/>
              <a:gd name="T6" fmla="*/ 0 w 963"/>
              <a:gd name="T7" fmla="*/ 0 h 80"/>
              <a:gd name="T8" fmla="*/ 963 w 963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63" h="80">
                <a:moveTo>
                  <a:pt x="0" y="80"/>
                </a:moveTo>
                <a:lnTo>
                  <a:pt x="96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Line 17">
            <a:extLst>
              <a:ext uri="{FF2B5EF4-FFF2-40B4-BE49-F238E27FC236}">
                <a16:creationId xmlns:a16="http://schemas.microsoft.com/office/drawing/2014/main" id="{DCC9E366-6739-A242-AACE-BF6DB34B5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5823" y="2879477"/>
            <a:ext cx="1979231" cy="6739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Freeform 18">
            <a:extLst>
              <a:ext uri="{FF2B5EF4-FFF2-40B4-BE49-F238E27FC236}">
                <a16:creationId xmlns:a16="http://schemas.microsoft.com/office/drawing/2014/main" id="{285A52D2-037F-7844-A123-F9580A4336B9}"/>
              </a:ext>
            </a:extLst>
          </p:cNvPr>
          <p:cNvSpPr>
            <a:spLocks/>
          </p:cNvSpPr>
          <p:nvPr/>
        </p:nvSpPr>
        <p:spPr bwMode="auto">
          <a:xfrm>
            <a:off x="2887831" y="2122048"/>
            <a:ext cx="1984356" cy="653522"/>
          </a:xfrm>
          <a:custGeom>
            <a:avLst/>
            <a:gdLst>
              <a:gd name="T0" fmla="*/ 0 w 1141"/>
              <a:gd name="T1" fmla="*/ 0 h 581"/>
              <a:gd name="T2" fmla="*/ 1141 w 1141"/>
              <a:gd name="T3" fmla="*/ 581 h 581"/>
              <a:gd name="T4" fmla="*/ 0 60000 65536"/>
              <a:gd name="T5" fmla="*/ 0 60000 65536"/>
              <a:gd name="T6" fmla="*/ 0 w 1141"/>
              <a:gd name="T7" fmla="*/ 0 h 581"/>
              <a:gd name="T8" fmla="*/ 1141 w 1141"/>
              <a:gd name="T9" fmla="*/ 581 h 5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41" h="581">
                <a:moveTo>
                  <a:pt x="0" y="0"/>
                </a:moveTo>
                <a:lnTo>
                  <a:pt x="1141" y="58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Freeform 22">
            <a:extLst>
              <a:ext uri="{FF2B5EF4-FFF2-40B4-BE49-F238E27FC236}">
                <a16:creationId xmlns:a16="http://schemas.microsoft.com/office/drawing/2014/main" id="{E4D19DB3-300A-FF4E-8A17-596C41DA5897}"/>
              </a:ext>
            </a:extLst>
          </p:cNvPr>
          <p:cNvSpPr>
            <a:spLocks/>
          </p:cNvSpPr>
          <p:nvPr/>
        </p:nvSpPr>
        <p:spPr bwMode="auto">
          <a:xfrm flipH="1" flipV="1">
            <a:off x="3103853" y="4512422"/>
            <a:ext cx="1885458" cy="1929112"/>
          </a:xfrm>
          <a:custGeom>
            <a:avLst/>
            <a:gdLst>
              <a:gd name="T0" fmla="*/ 1 w 1871"/>
              <a:gd name="T1" fmla="*/ 0 h 74"/>
              <a:gd name="T2" fmla="*/ 0 w 1871"/>
              <a:gd name="T3" fmla="*/ 2147483647 h 74"/>
              <a:gd name="T4" fmla="*/ 0 60000 65536"/>
              <a:gd name="T5" fmla="*/ 0 60000 65536"/>
              <a:gd name="T6" fmla="*/ 0 w 1871"/>
              <a:gd name="T7" fmla="*/ 0 h 74"/>
              <a:gd name="T8" fmla="*/ 1871 w 1871"/>
              <a:gd name="T9" fmla="*/ 74 h 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71" h="74">
                <a:moveTo>
                  <a:pt x="1871" y="0"/>
                </a:moveTo>
                <a:lnTo>
                  <a:pt x="0" y="7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Freeform 29">
            <a:extLst>
              <a:ext uri="{FF2B5EF4-FFF2-40B4-BE49-F238E27FC236}">
                <a16:creationId xmlns:a16="http://schemas.microsoft.com/office/drawing/2014/main" id="{D19401D2-DD90-6D46-8236-8938DFC9ACA5}"/>
              </a:ext>
            </a:extLst>
          </p:cNvPr>
          <p:cNvSpPr>
            <a:spLocks/>
          </p:cNvSpPr>
          <p:nvPr/>
        </p:nvSpPr>
        <p:spPr bwMode="auto">
          <a:xfrm flipV="1">
            <a:off x="3175863" y="3760290"/>
            <a:ext cx="1296376" cy="342839"/>
          </a:xfrm>
          <a:custGeom>
            <a:avLst/>
            <a:gdLst>
              <a:gd name="T0" fmla="*/ 0 w 855"/>
              <a:gd name="T1" fmla="*/ 0 h 64"/>
              <a:gd name="T2" fmla="*/ 855 w 855"/>
              <a:gd name="T3" fmla="*/ 64 h 64"/>
              <a:gd name="T4" fmla="*/ 0 60000 65536"/>
              <a:gd name="T5" fmla="*/ 0 60000 65536"/>
              <a:gd name="T6" fmla="*/ 0 w 855"/>
              <a:gd name="T7" fmla="*/ 0 h 64"/>
              <a:gd name="T8" fmla="*/ 855 w 855"/>
              <a:gd name="T9" fmla="*/ 64 h 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5" h="64">
                <a:moveTo>
                  <a:pt x="0" y="0"/>
                </a:moveTo>
                <a:lnTo>
                  <a:pt x="855" y="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Line 30">
            <a:extLst>
              <a:ext uri="{FF2B5EF4-FFF2-40B4-BE49-F238E27FC236}">
                <a16:creationId xmlns:a16="http://schemas.microsoft.com/office/drawing/2014/main" id="{88D580B4-D79C-5540-978B-3EF6C50A77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3853" y="4033650"/>
            <a:ext cx="1756907" cy="15790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Freeform 31">
            <a:extLst>
              <a:ext uri="{FF2B5EF4-FFF2-40B4-BE49-F238E27FC236}">
                <a16:creationId xmlns:a16="http://schemas.microsoft.com/office/drawing/2014/main" id="{5491C214-6A72-5E4D-8280-ED176E16DC97}"/>
              </a:ext>
            </a:extLst>
          </p:cNvPr>
          <p:cNvSpPr>
            <a:spLocks/>
          </p:cNvSpPr>
          <p:nvPr/>
        </p:nvSpPr>
        <p:spPr bwMode="auto">
          <a:xfrm>
            <a:off x="3031847" y="3870545"/>
            <a:ext cx="1750351" cy="777188"/>
          </a:xfrm>
          <a:custGeom>
            <a:avLst/>
            <a:gdLst>
              <a:gd name="T0" fmla="*/ 0 w 1079"/>
              <a:gd name="T1" fmla="*/ 245 h 245"/>
              <a:gd name="T2" fmla="*/ 1079 w 1079"/>
              <a:gd name="T3" fmla="*/ 0 h 245"/>
              <a:gd name="T4" fmla="*/ 0 60000 65536"/>
              <a:gd name="T5" fmla="*/ 0 60000 65536"/>
              <a:gd name="T6" fmla="*/ 0 w 1079"/>
              <a:gd name="T7" fmla="*/ 0 h 245"/>
              <a:gd name="T8" fmla="*/ 1079 w 1079"/>
              <a:gd name="T9" fmla="*/ 245 h 24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9" h="245">
                <a:moveTo>
                  <a:pt x="0" y="245"/>
                </a:moveTo>
                <a:lnTo>
                  <a:pt x="1079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" name="Picture 62" descr="インドネシア">
            <a:extLst>
              <a:ext uri="{FF2B5EF4-FFF2-40B4-BE49-F238E27FC236}">
                <a16:creationId xmlns:a16="http://schemas.microsoft.com/office/drawing/2014/main" id="{4E8AE027-D7BC-CF4E-8AF6-52F81692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7797" y="6336315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" name="Picture 63" descr="シンガポール">
            <a:extLst>
              <a:ext uri="{FF2B5EF4-FFF2-40B4-BE49-F238E27FC236}">
                <a16:creationId xmlns:a16="http://schemas.microsoft.com/office/drawing/2014/main" id="{8D23CBA5-FA02-9549-B09F-99847E7E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7797" y="6081509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Picture 64" descr="スリランカ">
            <a:extLst>
              <a:ext uri="{FF2B5EF4-FFF2-40B4-BE49-F238E27FC236}">
                <a16:creationId xmlns:a16="http://schemas.microsoft.com/office/drawing/2014/main" id="{DDA3B7DE-02D7-CC40-8760-F59E917B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7797" y="4799224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" name="Picture 65" descr="ネパール">
            <a:extLst>
              <a:ext uri="{FF2B5EF4-FFF2-40B4-BE49-F238E27FC236}">
                <a16:creationId xmlns:a16="http://schemas.microsoft.com/office/drawing/2014/main" id="{183097EE-EEF5-F443-86CC-F6464990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57797" y="3462925"/>
            <a:ext cx="288000" cy="31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" name="Picture 66" descr="バングラ">
            <a:extLst>
              <a:ext uri="{FF2B5EF4-FFF2-40B4-BE49-F238E27FC236}">
                <a16:creationId xmlns:a16="http://schemas.microsoft.com/office/drawing/2014/main" id="{5FB7F5AE-BD6F-024C-9098-A00C25EED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57797" y="4042908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Picture 69" descr="ベトナム">
            <a:extLst>
              <a:ext uri="{FF2B5EF4-FFF2-40B4-BE49-F238E27FC236}">
                <a16:creationId xmlns:a16="http://schemas.microsoft.com/office/drawing/2014/main" id="{DD72F120-E172-F04A-BF15-9F631AECF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57797" y="5317528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Picture 70" descr="マレー">
            <a:extLst>
              <a:ext uri="{FF2B5EF4-FFF2-40B4-BE49-F238E27FC236}">
                <a16:creationId xmlns:a16="http://schemas.microsoft.com/office/drawing/2014/main" id="{FAAE2B12-6BCA-0344-801C-EFCCA8BD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57797" y="5824508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Picture 71" descr="韓国">
            <a:extLst>
              <a:ext uri="{FF2B5EF4-FFF2-40B4-BE49-F238E27FC236}">
                <a16:creationId xmlns:a16="http://schemas.microsoft.com/office/drawing/2014/main" id="{980B00E8-962E-0B4D-8139-C210DE0BA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57797" y="2525972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Picture 72" descr="中国">
            <a:extLst>
              <a:ext uri="{FF2B5EF4-FFF2-40B4-BE49-F238E27FC236}">
                <a16:creationId xmlns:a16="http://schemas.microsoft.com/office/drawing/2014/main" id="{D73CC275-950D-0D4B-AC23-BAB528E2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57797" y="2781677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Picture 73" descr="帯">
            <a:extLst>
              <a:ext uri="{FF2B5EF4-FFF2-40B4-BE49-F238E27FC236}">
                <a16:creationId xmlns:a16="http://schemas.microsoft.com/office/drawing/2014/main" id="{39BAD0EA-8730-864B-B42C-B2F8B604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57797" y="5059261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Picture 74" descr="蒙古">
            <a:extLst>
              <a:ext uri="{FF2B5EF4-FFF2-40B4-BE49-F238E27FC236}">
                <a16:creationId xmlns:a16="http://schemas.microsoft.com/office/drawing/2014/main" id="{00512C89-5487-8944-8C64-BE1150562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57797" y="2273629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Picture 75" descr="ロシア">
            <a:extLst>
              <a:ext uri="{FF2B5EF4-FFF2-40B4-BE49-F238E27FC236}">
                <a16:creationId xmlns:a16="http://schemas.microsoft.com/office/drawing/2014/main" id="{62B57569-2535-B74C-9354-3C478D89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57797" y="2001418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Picture 76">
            <a:extLst>
              <a:ext uri="{FF2B5EF4-FFF2-40B4-BE49-F238E27FC236}">
                <a16:creationId xmlns:a16="http://schemas.microsoft.com/office/drawing/2014/main" id="{2E72945A-59E0-0648-A2C6-F8FAAA18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57797" y="5571379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Picture 77">
            <a:extLst>
              <a:ext uri="{FF2B5EF4-FFF2-40B4-BE49-F238E27FC236}">
                <a16:creationId xmlns:a16="http://schemas.microsoft.com/office/drawing/2014/main" id="{D251143A-E121-1049-95F1-EEF6FE90E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57797" y="4542213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" name="Line 17">
            <a:extLst>
              <a:ext uri="{FF2B5EF4-FFF2-40B4-BE49-F238E27FC236}">
                <a16:creationId xmlns:a16="http://schemas.microsoft.com/office/drawing/2014/main" id="{A2EF2821-2D44-624C-9711-086199FCB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1153" y="3172392"/>
            <a:ext cx="1496653" cy="6120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Line 17">
            <a:extLst>
              <a:ext uri="{FF2B5EF4-FFF2-40B4-BE49-F238E27FC236}">
                <a16:creationId xmlns:a16="http://schemas.microsoft.com/office/drawing/2014/main" id="{008D3107-B8E8-3743-8EB0-E30EC9CB6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7831" y="3401537"/>
            <a:ext cx="2160240" cy="418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0" name="Picture 2" descr="D:\【平成25年度】\予算臨時\クラウド\1.png">
            <a:extLst>
              <a:ext uri="{FF2B5EF4-FFF2-40B4-BE49-F238E27FC236}">
                <a16:creationId xmlns:a16="http://schemas.microsoft.com/office/drawing/2014/main" id="{988373DB-33D7-A347-AC62-062E6EAA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957797" y="3811993"/>
            <a:ext cx="288000" cy="192240"/>
          </a:xfrm>
          <a:prstGeom prst="rect">
            <a:avLst/>
          </a:prstGeom>
          <a:noFill/>
        </p:spPr>
      </p:pic>
      <p:sp>
        <p:nvSpPr>
          <p:cNvPr id="181" name="Freeform 15">
            <a:extLst>
              <a:ext uri="{FF2B5EF4-FFF2-40B4-BE49-F238E27FC236}">
                <a16:creationId xmlns:a16="http://schemas.microsoft.com/office/drawing/2014/main" id="{C89D93C4-C584-564C-9CB8-49B1B5E7CC14}"/>
              </a:ext>
            </a:extLst>
          </p:cNvPr>
          <p:cNvSpPr>
            <a:spLocks/>
          </p:cNvSpPr>
          <p:nvPr/>
        </p:nvSpPr>
        <p:spPr bwMode="auto">
          <a:xfrm>
            <a:off x="2959839" y="3697944"/>
            <a:ext cx="1537019" cy="172601"/>
          </a:xfrm>
          <a:custGeom>
            <a:avLst/>
            <a:gdLst>
              <a:gd name="T0" fmla="*/ 0 w 610"/>
              <a:gd name="T1" fmla="*/ 213210970 h 84"/>
              <a:gd name="T2" fmla="*/ 12335 w 610"/>
              <a:gd name="T3" fmla="*/ 0 h 84"/>
              <a:gd name="T4" fmla="*/ 0 60000 65536"/>
              <a:gd name="T5" fmla="*/ 0 60000 65536"/>
              <a:gd name="T6" fmla="*/ 0 w 610"/>
              <a:gd name="T7" fmla="*/ 0 h 84"/>
              <a:gd name="T8" fmla="*/ 610 w 610"/>
              <a:gd name="T9" fmla="*/ 84 h 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0" h="84">
                <a:moveTo>
                  <a:pt x="0" y="84"/>
                </a:moveTo>
                <a:lnTo>
                  <a:pt x="6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2" name="Picture 2" descr="http://www.mofa.go.jp/mofaj/files/000011376.gif">
            <a:extLst>
              <a:ext uri="{FF2B5EF4-FFF2-40B4-BE49-F238E27FC236}">
                <a16:creationId xmlns:a16="http://schemas.microsoft.com/office/drawing/2014/main" id="{EC35E4EC-38AE-9C4A-968C-F56CFB3A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797" y="4304272"/>
            <a:ext cx="288000" cy="19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6228963D-CD56-944F-929B-BF0E8B3F9A38}"/>
              </a:ext>
            </a:extLst>
          </p:cNvPr>
          <p:cNvCxnSpPr/>
          <p:nvPr/>
        </p:nvCxnSpPr>
        <p:spPr>
          <a:xfrm>
            <a:off x="2815823" y="3622256"/>
            <a:ext cx="1512168" cy="218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" name="Text Box 81">
            <a:extLst>
              <a:ext uri="{FF2B5EF4-FFF2-40B4-BE49-F238E27FC236}">
                <a16:creationId xmlns:a16="http://schemas.microsoft.com/office/drawing/2014/main" id="{84BC7795-1451-9449-AEC2-D3831F6C2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013" y="1903322"/>
            <a:ext cx="166141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Philippines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Brunei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Palau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Timor-Leste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Micronesia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Papua New Guinea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Hawaii (USA)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Solomon Islands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Kiribati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Tuvalu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Fiji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Samoa</a:t>
            </a:r>
            <a:endParaRPr lang="en-US" altLang="ja-JP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Islands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Tonga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Vanuatu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FF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GB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Caledonia (Fr.)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Zealand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Line 19">
            <a:extLst>
              <a:ext uri="{FF2B5EF4-FFF2-40B4-BE49-F238E27FC236}">
                <a16:creationId xmlns:a16="http://schemas.microsoft.com/office/drawing/2014/main" id="{D5958EF6-FDE0-8043-BEC7-2DB6111B56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09716" y="3644109"/>
            <a:ext cx="622295" cy="215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Line 21">
            <a:extLst>
              <a:ext uri="{FF2B5EF4-FFF2-40B4-BE49-F238E27FC236}">
                <a16:creationId xmlns:a16="http://schemas.microsoft.com/office/drawing/2014/main" id="{64D3A8E6-313B-FF41-8A18-9C507F8B02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4277" y="2124349"/>
            <a:ext cx="2737736" cy="17772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Freeform 23">
            <a:extLst>
              <a:ext uri="{FF2B5EF4-FFF2-40B4-BE49-F238E27FC236}">
                <a16:creationId xmlns:a16="http://schemas.microsoft.com/office/drawing/2014/main" id="{DA87F3A1-0111-154E-AD7D-4077B040A415}"/>
              </a:ext>
            </a:extLst>
          </p:cNvPr>
          <p:cNvSpPr>
            <a:spLocks/>
          </p:cNvSpPr>
          <p:nvPr/>
        </p:nvSpPr>
        <p:spPr bwMode="auto">
          <a:xfrm flipV="1">
            <a:off x="6854076" y="4379095"/>
            <a:ext cx="1177937" cy="99464"/>
          </a:xfrm>
          <a:custGeom>
            <a:avLst/>
            <a:gdLst>
              <a:gd name="T0" fmla="*/ 18 w 1221"/>
              <a:gd name="T1" fmla="*/ 2 h 58"/>
              <a:gd name="T2" fmla="*/ 0 w 1221"/>
              <a:gd name="T3" fmla="*/ 0 h 58"/>
              <a:gd name="T4" fmla="*/ 0 60000 65536"/>
              <a:gd name="T5" fmla="*/ 0 60000 65536"/>
              <a:gd name="T6" fmla="*/ 0 w 1221"/>
              <a:gd name="T7" fmla="*/ 0 h 58"/>
              <a:gd name="T8" fmla="*/ 1221 w 1221"/>
              <a:gd name="T9" fmla="*/ 58 h 5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21" h="58">
                <a:moveTo>
                  <a:pt x="1221" y="58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Freeform 24">
            <a:extLst>
              <a:ext uri="{FF2B5EF4-FFF2-40B4-BE49-F238E27FC236}">
                <a16:creationId xmlns:a16="http://schemas.microsoft.com/office/drawing/2014/main" id="{6260CFFF-BE56-4945-A011-A25C6639E331}"/>
              </a:ext>
            </a:extLst>
          </p:cNvPr>
          <p:cNvSpPr>
            <a:spLocks/>
          </p:cNvSpPr>
          <p:nvPr/>
        </p:nvSpPr>
        <p:spPr bwMode="auto">
          <a:xfrm flipV="1">
            <a:off x="5817069" y="3370380"/>
            <a:ext cx="2214944" cy="1040212"/>
          </a:xfrm>
          <a:custGeom>
            <a:avLst/>
            <a:gdLst>
              <a:gd name="T0" fmla="*/ 0 w 1453"/>
              <a:gd name="T1" fmla="*/ 0 h 236"/>
              <a:gd name="T2" fmla="*/ 16795 w 1453"/>
              <a:gd name="T3" fmla="*/ 2147483647 h 236"/>
              <a:gd name="T4" fmla="*/ 0 60000 65536"/>
              <a:gd name="T5" fmla="*/ 0 60000 65536"/>
              <a:gd name="T6" fmla="*/ 0 w 1453"/>
              <a:gd name="T7" fmla="*/ 0 h 236"/>
              <a:gd name="T8" fmla="*/ 1453 w 1453"/>
              <a:gd name="T9" fmla="*/ 236 h 2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53" h="236">
                <a:moveTo>
                  <a:pt x="0" y="0"/>
                </a:moveTo>
                <a:lnTo>
                  <a:pt x="1453" y="2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Line 25">
            <a:extLst>
              <a:ext uri="{FF2B5EF4-FFF2-40B4-BE49-F238E27FC236}">
                <a16:creationId xmlns:a16="http://schemas.microsoft.com/office/drawing/2014/main" id="{D82832D9-A4AE-A842-AD55-1AD188EA5E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32701" y="4709635"/>
            <a:ext cx="1599312" cy="8627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Freeform 26">
            <a:extLst>
              <a:ext uri="{FF2B5EF4-FFF2-40B4-BE49-F238E27FC236}">
                <a16:creationId xmlns:a16="http://schemas.microsoft.com/office/drawing/2014/main" id="{4833D2DA-D09D-3E40-98C0-DE9007D9ECDF}"/>
              </a:ext>
            </a:extLst>
          </p:cNvPr>
          <p:cNvSpPr>
            <a:spLocks/>
          </p:cNvSpPr>
          <p:nvPr/>
        </p:nvSpPr>
        <p:spPr bwMode="auto">
          <a:xfrm flipV="1">
            <a:off x="6747854" y="4627144"/>
            <a:ext cx="1284157" cy="82487"/>
          </a:xfrm>
          <a:custGeom>
            <a:avLst/>
            <a:gdLst>
              <a:gd name="T0" fmla="*/ 8562 w 920"/>
              <a:gd name="T1" fmla="*/ 1703437308 h 126"/>
              <a:gd name="T2" fmla="*/ 0 w 920"/>
              <a:gd name="T3" fmla="*/ 0 h 126"/>
              <a:gd name="T4" fmla="*/ 0 60000 65536"/>
              <a:gd name="T5" fmla="*/ 0 60000 65536"/>
              <a:gd name="T6" fmla="*/ 0 w 920"/>
              <a:gd name="T7" fmla="*/ 0 h 126"/>
              <a:gd name="T8" fmla="*/ 920 w 920"/>
              <a:gd name="T9" fmla="*/ 126 h 1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0" h="126">
                <a:moveTo>
                  <a:pt x="920" y="126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Line 27">
            <a:extLst>
              <a:ext uri="{FF2B5EF4-FFF2-40B4-BE49-F238E27FC236}">
                <a16:creationId xmlns:a16="http://schemas.microsoft.com/office/drawing/2014/main" id="{F84B795B-8736-3241-B504-8756B3721F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7050" y="4958836"/>
            <a:ext cx="2084964" cy="11307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Line 28">
            <a:extLst>
              <a:ext uri="{FF2B5EF4-FFF2-40B4-BE49-F238E27FC236}">
                <a16:creationId xmlns:a16="http://schemas.microsoft.com/office/drawing/2014/main" id="{51F4A3AC-100D-FD46-88B7-238676DD30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29833" y="5437604"/>
            <a:ext cx="1502181" cy="896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Freeform 33">
            <a:extLst>
              <a:ext uri="{FF2B5EF4-FFF2-40B4-BE49-F238E27FC236}">
                <a16:creationId xmlns:a16="http://schemas.microsoft.com/office/drawing/2014/main" id="{369ABB18-CA54-FA41-B5C2-CA5177224A4A}"/>
              </a:ext>
            </a:extLst>
          </p:cNvPr>
          <p:cNvSpPr>
            <a:spLocks/>
          </p:cNvSpPr>
          <p:nvPr/>
        </p:nvSpPr>
        <p:spPr bwMode="auto">
          <a:xfrm>
            <a:off x="6128455" y="3112368"/>
            <a:ext cx="1903557" cy="956895"/>
          </a:xfrm>
          <a:custGeom>
            <a:avLst/>
            <a:gdLst>
              <a:gd name="T0" fmla="*/ 1556 w 1454"/>
              <a:gd name="T1" fmla="*/ 0 h 765"/>
              <a:gd name="T2" fmla="*/ 0 w 1454"/>
              <a:gd name="T3" fmla="*/ 5939 h 765"/>
              <a:gd name="T4" fmla="*/ 0 60000 65536"/>
              <a:gd name="T5" fmla="*/ 0 60000 65536"/>
              <a:gd name="T6" fmla="*/ 0 w 1454"/>
              <a:gd name="T7" fmla="*/ 0 h 765"/>
              <a:gd name="T8" fmla="*/ 1454 w 1454"/>
              <a:gd name="T9" fmla="*/ 765 h 7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54" h="765">
                <a:moveTo>
                  <a:pt x="1454" y="0"/>
                </a:moveTo>
                <a:lnTo>
                  <a:pt x="0" y="76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Line 35">
            <a:extLst>
              <a:ext uri="{FF2B5EF4-FFF2-40B4-BE49-F238E27FC236}">
                <a16:creationId xmlns:a16="http://schemas.microsoft.com/office/drawing/2014/main" id="{E3E1D96F-537C-844E-AD98-DCC9FED239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48333" y="4120179"/>
            <a:ext cx="983678" cy="1529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Line 36">
            <a:extLst>
              <a:ext uri="{FF2B5EF4-FFF2-40B4-BE49-F238E27FC236}">
                <a16:creationId xmlns:a16="http://schemas.microsoft.com/office/drawing/2014/main" id="{55A3B807-7A64-1A40-8456-4FA1AC4E90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5582" y="3890485"/>
            <a:ext cx="1826429" cy="5880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Line 37">
            <a:extLst>
              <a:ext uri="{FF2B5EF4-FFF2-40B4-BE49-F238E27FC236}">
                <a16:creationId xmlns:a16="http://schemas.microsoft.com/office/drawing/2014/main" id="{B621637D-2B46-F046-85FB-642EA5E02F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64943" y="4735160"/>
            <a:ext cx="867068" cy="1188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Line 38">
            <a:extLst>
              <a:ext uri="{FF2B5EF4-FFF2-40B4-BE49-F238E27FC236}">
                <a16:creationId xmlns:a16="http://schemas.microsoft.com/office/drawing/2014/main" id="{40F82349-0009-CA46-8A8A-5E6BD8226C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18352" y="4889361"/>
            <a:ext cx="1113661" cy="441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Freeform 39">
            <a:extLst>
              <a:ext uri="{FF2B5EF4-FFF2-40B4-BE49-F238E27FC236}">
                <a16:creationId xmlns:a16="http://schemas.microsoft.com/office/drawing/2014/main" id="{67233B19-8809-FE4C-8D19-516B54621E87}"/>
              </a:ext>
            </a:extLst>
          </p:cNvPr>
          <p:cNvSpPr>
            <a:spLocks/>
          </p:cNvSpPr>
          <p:nvPr/>
        </p:nvSpPr>
        <p:spPr bwMode="auto">
          <a:xfrm>
            <a:off x="6436988" y="4853117"/>
            <a:ext cx="1595026" cy="1005954"/>
          </a:xfrm>
          <a:custGeom>
            <a:avLst/>
            <a:gdLst>
              <a:gd name="T0" fmla="*/ 1244 w 1244"/>
              <a:gd name="T1" fmla="*/ 7669 h 690"/>
              <a:gd name="T2" fmla="*/ 0 w 1244"/>
              <a:gd name="T3" fmla="*/ 0 h 690"/>
              <a:gd name="T4" fmla="*/ 0 60000 65536"/>
              <a:gd name="T5" fmla="*/ 0 60000 65536"/>
              <a:gd name="T6" fmla="*/ 0 w 1244"/>
              <a:gd name="T7" fmla="*/ 0 h 690"/>
              <a:gd name="T8" fmla="*/ 1244 w 1244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44" h="690">
                <a:moveTo>
                  <a:pt x="1244" y="69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9" name="Picture 41" descr="ソロモン">
            <a:extLst>
              <a:ext uri="{FF2B5EF4-FFF2-40B4-BE49-F238E27FC236}">
                <a16:creationId xmlns:a16="http://schemas.microsoft.com/office/drawing/2014/main" id="{DBC56E8A-A201-E345-A27E-51C533941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563231" y="3745450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" name="Picture 42" descr="ニューギニア">
            <a:extLst>
              <a:ext uri="{FF2B5EF4-FFF2-40B4-BE49-F238E27FC236}">
                <a16:creationId xmlns:a16="http://schemas.microsoft.com/office/drawing/2014/main" id="{178D6684-AA87-EC47-887C-0F0F49E4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563231" y="3247090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" name="Picture 43" descr="バヌアツ">
            <a:extLst>
              <a:ext uri="{FF2B5EF4-FFF2-40B4-BE49-F238E27FC236}">
                <a16:creationId xmlns:a16="http://schemas.microsoft.com/office/drawing/2014/main" id="{024924EF-2287-024F-BC45-8A0E715F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563231" y="5542088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" name="Picture 44" descr="フィジー">
            <a:extLst>
              <a:ext uri="{FF2B5EF4-FFF2-40B4-BE49-F238E27FC236}">
                <a16:creationId xmlns:a16="http://schemas.microsoft.com/office/drawing/2014/main" id="{16510F5D-7A3C-DD45-A5F3-299387142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563231" y="4513941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" name="Picture 45" descr="フィリピン">
            <a:extLst>
              <a:ext uri="{FF2B5EF4-FFF2-40B4-BE49-F238E27FC236}">
                <a16:creationId xmlns:a16="http://schemas.microsoft.com/office/drawing/2014/main" id="{F242AF0E-B076-4643-BF3C-ED57C6E8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563231" y="1991407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" name="Picture 46" descr="豪州">
            <a:extLst>
              <a:ext uri="{FF2B5EF4-FFF2-40B4-BE49-F238E27FC236}">
                <a16:creationId xmlns:a16="http://schemas.microsoft.com/office/drawing/2014/main" id="{8CE0B2C7-6AB4-064A-A6FC-D255A2290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9563231" y="6045337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" name="Picture 48" descr="ニュージーランド">
            <a:extLst>
              <a:ext uri="{FF2B5EF4-FFF2-40B4-BE49-F238E27FC236}">
                <a16:creationId xmlns:a16="http://schemas.microsoft.com/office/drawing/2014/main" id="{53401127-2D49-E548-B42E-399B3ED7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563231" y="6294945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" name="Picture 49" descr="USA">
            <a:extLst>
              <a:ext uri="{FF2B5EF4-FFF2-40B4-BE49-F238E27FC236}">
                <a16:creationId xmlns:a16="http://schemas.microsoft.com/office/drawing/2014/main" id="{2380B39D-B519-EC41-BFED-2546D1EF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9563231" y="3496516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" name="Picture 51">
            <a:extLst>
              <a:ext uri="{FF2B5EF4-FFF2-40B4-BE49-F238E27FC236}">
                <a16:creationId xmlns:a16="http://schemas.microsoft.com/office/drawing/2014/main" id="{27C5C1AD-AEA3-7747-B6CD-C39278687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563231" y="2978737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" name="Picture 52">
            <a:extLst>
              <a:ext uri="{FF2B5EF4-FFF2-40B4-BE49-F238E27FC236}">
                <a16:creationId xmlns:a16="http://schemas.microsoft.com/office/drawing/2014/main" id="{FB597863-71AB-2046-A732-D595C966E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9563231" y="4773074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" name="Picture 54">
            <a:extLst>
              <a:ext uri="{FF2B5EF4-FFF2-40B4-BE49-F238E27FC236}">
                <a16:creationId xmlns:a16="http://schemas.microsoft.com/office/drawing/2014/main" id="{5739FB3D-7D3B-D147-82A8-C64A86A5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9563231" y="5281335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" name="Picture 55">
            <a:extLst>
              <a:ext uri="{FF2B5EF4-FFF2-40B4-BE49-F238E27FC236}">
                <a16:creationId xmlns:a16="http://schemas.microsoft.com/office/drawing/2014/main" id="{F44986D2-9BFB-0D4E-93D0-7B6CBBA9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9563231" y="4246948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" name="Picture 56">
            <a:extLst>
              <a:ext uri="{FF2B5EF4-FFF2-40B4-BE49-F238E27FC236}">
                <a16:creationId xmlns:a16="http://schemas.microsoft.com/office/drawing/2014/main" id="{D19B9FEC-B95E-A942-9859-B5F4346A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9563231" y="4001034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" name="Picture 57">
            <a:extLst>
              <a:ext uri="{FF2B5EF4-FFF2-40B4-BE49-F238E27FC236}">
                <a16:creationId xmlns:a16="http://schemas.microsoft.com/office/drawing/2014/main" id="{4E967E25-22C7-8C4C-B9D8-03FCDF6D0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563231" y="5788698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" name="Picture 58">
            <a:extLst>
              <a:ext uri="{FF2B5EF4-FFF2-40B4-BE49-F238E27FC236}">
                <a16:creationId xmlns:a16="http://schemas.microsoft.com/office/drawing/2014/main" id="{144A3383-FFF5-A145-9BA1-3DC2EAD26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9563231" y="2726634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" name="Freeform 59">
            <a:extLst>
              <a:ext uri="{FF2B5EF4-FFF2-40B4-BE49-F238E27FC236}">
                <a16:creationId xmlns:a16="http://schemas.microsoft.com/office/drawing/2014/main" id="{08E31E5C-B5BF-BF4E-9AE7-8791CC2CDCE1}"/>
              </a:ext>
            </a:extLst>
          </p:cNvPr>
          <p:cNvSpPr>
            <a:spLocks/>
          </p:cNvSpPr>
          <p:nvPr/>
        </p:nvSpPr>
        <p:spPr bwMode="auto">
          <a:xfrm flipV="1">
            <a:off x="5369984" y="2845611"/>
            <a:ext cx="2662028" cy="1682561"/>
          </a:xfrm>
          <a:custGeom>
            <a:avLst/>
            <a:gdLst>
              <a:gd name="T0" fmla="*/ 1992 w 1992"/>
              <a:gd name="T1" fmla="*/ 112 h 112"/>
              <a:gd name="T2" fmla="*/ 0 w 1992"/>
              <a:gd name="T3" fmla="*/ 0 h 112"/>
              <a:gd name="T4" fmla="*/ 0 60000 65536"/>
              <a:gd name="T5" fmla="*/ 0 60000 65536"/>
              <a:gd name="T6" fmla="*/ 0 w 1992"/>
              <a:gd name="T7" fmla="*/ 0 h 112"/>
              <a:gd name="T8" fmla="*/ 1992 w 1992"/>
              <a:gd name="T9" fmla="*/ 112 h 1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92" h="112">
                <a:moveTo>
                  <a:pt x="1992" y="112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" name="Picture 3" descr="D:\【平成25年度】\予算臨時\クラウド\A5AFA5C3A5AFBDF4C5E7B9F1B4FA.gif">
            <a:extLst>
              <a:ext uri="{FF2B5EF4-FFF2-40B4-BE49-F238E27FC236}">
                <a16:creationId xmlns:a16="http://schemas.microsoft.com/office/drawing/2014/main" id="{86D9DAB9-0D14-AB45-9E39-16AEA44AE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9563231" y="5036257"/>
            <a:ext cx="288000" cy="192640"/>
          </a:xfrm>
          <a:prstGeom prst="rect">
            <a:avLst/>
          </a:prstGeom>
          <a:noFill/>
        </p:spPr>
      </p:pic>
      <p:sp>
        <p:nvSpPr>
          <p:cNvPr id="216" name="Line 38">
            <a:extLst>
              <a:ext uri="{FF2B5EF4-FFF2-40B4-BE49-F238E27FC236}">
                <a16:creationId xmlns:a16="http://schemas.microsoft.com/office/drawing/2014/main" id="{44309911-9B20-6A49-A073-A67B6F2CFE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37331" y="4960219"/>
            <a:ext cx="694680" cy="123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7" name="Picture 2" descr="D:\【平成25年度】\予算臨時\クラウド\58040018.png">
            <a:extLst>
              <a:ext uri="{FF2B5EF4-FFF2-40B4-BE49-F238E27FC236}">
                <a16:creationId xmlns:a16="http://schemas.microsoft.com/office/drawing/2014/main" id="{8E1AB214-447F-D147-82F6-354B9918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9563231" y="2250326"/>
            <a:ext cx="288000" cy="192000"/>
          </a:xfrm>
          <a:prstGeom prst="rect">
            <a:avLst/>
          </a:prstGeom>
          <a:noFill/>
        </p:spPr>
      </p:pic>
      <p:sp>
        <p:nvSpPr>
          <p:cNvPr id="218" name="Line 21">
            <a:extLst>
              <a:ext uri="{FF2B5EF4-FFF2-40B4-BE49-F238E27FC236}">
                <a16:creationId xmlns:a16="http://schemas.microsoft.com/office/drawing/2014/main" id="{DDCEF081-039C-3549-9524-2B12CC00BC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084" y="2369507"/>
            <a:ext cx="2926929" cy="17945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Line 21">
            <a:extLst>
              <a:ext uri="{FF2B5EF4-FFF2-40B4-BE49-F238E27FC236}">
                <a16:creationId xmlns:a16="http://schemas.microsoft.com/office/drawing/2014/main" id="{70644778-0919-B64C-ABDD-B0DA3A27FE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9139" y="2594097"/>
            <a:ext cx="2422873" cy="15525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0" name="Picture 2" descr="パラオの国旗">
            <a:extLst>
              <a:ext uri="{FF2B5EF4-FFF2-40B4-BE49-F238E27FC236}">
                <a16:creationId xmlns:a16="http://schemas.microsoft.com/office/drawing/2014/main" id="{D2F10A92-3352-8C4C-AA43-C979DF57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31" y="2501205"/>
            <a:ext cx="288000" cy="1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8246CC71-BC8A-D243-A73E-48675A128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377012" y="1079206"/>
            <a:ext cx="526216" cy="6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雲 221">
            <a:extLst>
              <a:ext uri="{FF2B5EF4-FFF2-40B4-BE49-F238E27FC236}">
                <a16:creationId xmlns:a16="http://schemas.microsoft.com/office/drawing/2014/main" id="{C0D871CC-BEC1-BC47-AC13-7EAED13BFF31}"/>
              </a:ext>
            </a:extLst>
          </p:cNvPr>
          <p:cNvSpPr/>
          <p:nvPr/>
        </p:nvSpPr>
        <p:spPr>
          <a:xfrm>
            <a:off x="4451094" y="1119987"/>
            <a:ext cx="761251" cy="54473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角丸四角形 222">
            <a:extLst>
              <a:ext uri="{FF2B5EF4-FFF2-40B4-BE49-F238E27FC236}">
                <a16:creationId xmlns:a16="http://schemas.microsoft.com/office/drawing/2014/main" id="{EDB633DB-DB83-F84B-96AF-FB57E7C26A16}"/>
              </a:ext>
            </a:extLst>
          </p:cNvPr>
          <p:cNvSpPr/>
          <p:nvPr/>
        </p:nvSpPr>
        <p:spPr>
          <a:xfrm>
            <a:off x="4246554" y="959069"/>
            <a:ext cx="3967004" cy="923326"/>
          </a:xfrm>
          <a:prstGeom prst="roundRect">
            <a:avLst>
              <a:gd name="adj" fmla="val 8259"/>
            </a:avLst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13842691-DB62-4A47-9D2C-4E71998E559B}"/>
              </a:ext>
            </a:extLst>
          </p:cNvPr>
          <p:cNvSpPr txBox="1"/>
          <p:nvPr/>
        </p:nvSpPr>
        <p:spPr>
          <a:xfrm>
            <a:off x="6087797" y="6399948"/>
            <a:ext cx="18729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 of May 2018)</a:t>
            </a:r>
            <a:endParaRPr lang="ja-JP" alt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7" name="直線コネクタ 226">
            <a:extLst>
              <a:ext uri="{FF2B5EF4-FFF2-40B4-BE49-F238E27FC236}">
                <a16:creationId xmlns:a16="http://schemas.microsoft.com/office/drawing/2014/main" id="{31300B99-D42A-BA4E-B3AF-36103DFE39CA}"/>
              </a:ext>
            </a:extLst>
          </p:cNvPr>
          <p:cNvCxnSpPr/>
          <p:nvPr/>
        </p:nvCxnSpPr>
        <p:spPr>
          <a:xfrm flipV="1">
            <a:off x="3103854" y="4273157"/>
            <a:ext cx="1732421" cy="188784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8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3A15BB3F-3642-8141-B912-1BA01132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199369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雲 228">
            <a:extLst>
              <a:ext uri="{FF2B5EF4-FFF2-40B4-BE49-F238E27FC236}">
                <a16:creationId xmlns:a16="http://schemas.microsoft.com/office/drawing/2014/main" id="{3AD9C909-8396-6A4B-8619-6165979AE6A0}"/>
              </a:ext>
            </a:extLst>
          </p:cNvPr>
          <p:cNvSpPr/>
          <p:nvPr/>
        </p:nvSpPr>
        <p:spPr>
          <a:xfrm>
            <a:off x="1727464" y="202167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0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93EE24B3-36AB-FA4B-992A-7A5F52F84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2518445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雲 230">
            <a:extLst>
              <a:ext uri="{FF2B5EF4-FFF2-40B4-BE49-F238E27FC236}">
                <a16:creationId xmlns:a16="http://schemas.microsoft.com/office/drawing/2014/main" id="{483662A8-DB2A-7B48-BC54-A060A28728F6}"/>
              </a:ext>
            </a:extLst>
          </p:cNvPr>
          <p:cNvSpPr/>
          <p:nvPr/>
        </p:nvSpPr>
        <p:spPr>
          <a:xfrm>
            <a:off x="1727464" y="2546430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雲 231">
            <a:extLst>
              <a:ext uri="{FF2B5EF4-FFF2-40B4-BE49-F238E27FC236}">
                <a16:creationId xmlns:a16="http://schemas.microsoft.com/office/drawing/2014/main" id="{C104E854-7983-ED4F-B88D-D78057A197D9}"/>
              </a:ext>
            </a:extLst>
          </p:cNvPr>
          <p:cNvSpPr/>
          <p:nvPr/>
        </p:nvSpPr>
        <p:spPr>
          <a:xfrm>
            <a:off x="1727464" y="304646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雲 232">
            <a:extLst>
              <a:ext uri="{FF2B5EF4-FFF2-40B4-BE49-F238E27FC236}">
                <a16:creationId xmlns:a16="http://schemas.microsoft.com/office/drawing/2014/main" id="{FF5B8E3B-21A3-474E-9D34-E2453385D632}"/>
              </a:ext>
            </a:extLst>
          </p:cNvPr>
          <p:cNvSpPr/>
          <p:nvPr/>
        </p:nvSpPr>
        <p:spPr>
          <a:xfrm>
            <a:off x="1727464" y="406336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雲 233">
            <a:extLst>
              <a:ext uri="{FF2B5EF4-FFF2-40B4-BE49-F238E27FC236}">
                <a16:creationId xmlns:a16="http://schemas.microsoft.com/office/drawing/2014/main" id="{4DE69145-B3B0-6140-9205-B13DD8270F4A}"/>
              </a:ext>
            </a:extLst>
          </p:cNvPr>
          <p:cNvSpPr/>
          <p:nvPr/>
        </p:nvSpPr>
        <p:spPr>
          <a:xfrm>
            <a:off x="1727464" y="3289151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雲 234">
            <a:extLst>
              <a:ext uri="{FF2B5EF4-FFF2-40B4-BE49-F238E27FC236}">
                <a16:creationId xmlns:a16="http://schemas.microsoft.com/office/drawing/2014/main" id="{502BEB36-8342-B34F-9F5C-4827E80689A9}"/>
              </a:ext>
            </a:extLst>
          </p:cNvPr>
          <p:cNvSpPr/>
          <p:nvPr/>
        </p:nvSpPr>
        <p:spPr>
          <a:xfrm>
            <a:off x="1727464" y="2802135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雲 235">
            <a:extLst>
              <a:ext uri="{FF2B5EF4-FFF2-40B4-BE49-F238E27FC236}">
                <a16:creationId xmlns:a16="http://schemas.microsoft.com/office/drawing/2014/main" id="{1E5BB393-6F4C-9E4C-9141-1FAC238E876C}"/>
              </a:ext>
            </a:extLst>
          </p:cNvPr>
          <p:cNvSpPr/>
          <p:nvPr/>
        </p:nvSpPr>
        <p:spPr>
          <a:xfrm>
            <a:off x="1727464" y="4319054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雲 236">
            <a:extLst>
              <a:ext uri="{FF2B5EF4-FFF2-40B4-BE49-F238E27FC236}">
                <a16:creationId xmlns:a16="http://schemas.microsoft.com/office/drawing/2014/main" id="{CF784321-3B18-2341-9F22-D95F5E20ADCB}"/>
              </a:ext>
            </a:extLst>
          </p:cNvPr>
          <p:cNvSpPr/>
          <p:nvPr/>
        </p:nvSpPr>
        <p:spPr>
          <a:xfrm>
            <a:off x="1727464" y="5079719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雲 237">
            <a:extLst>
              <a:ext uri="{FF2B5EF4-FFF2-40B4-BE49-F238E27FC236}">
                <a16:creationId xmlns:a16="http://schemas.microsoft.com/office/drawing/2014/main" id="{9562B420-7728-4649-88B7-174EEBDEEA8B}"/>
              </a:ext>
            </a:extLst>
          </p:cNvPr>
          <p:cNvSpPr/>
          <p:nvPr/>
        </p:nvSpPr>
        <p:spPr>
          <a:xfrm>
            <a:off x="1727464" y="533798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雲 238">
            <a:extLst>
              <a:ext uri="{FF2B5EF4-FFF2-40B4-BE49-F238E27FC236}">
                <a16:creationId xmlns:a16="http://schemas.microsoft.com/office/drawing/2014/main" id="{1708D32C-F1B7-624F-88E6-58652A2227B2}"/>
              </a:ext>
            </a:extLst>
          </p:cNvPr>
          <p:cNvSpPr/>
          <p:nvPr/>
        </p:nvSpPr>
        <p:spPr>
          <a:xfrm>
            <a:off x="1727464" y="5591637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0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5EAF03A9-B3F3-9343-8506-F82CCB2C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581698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雲 240">
            <a:extLst>
              <a:ext uri="{FF2B5EF4-FFF2-40B4-BE49-F238E27FC236}">
                <a16:creationId xmlns:a16="http://schemas.microsoft.com/office/drawing/2014/main" id="{1DC4E039-57F5-A240-83F6-6DB0D6DB67C1}"/>
              </a:ext>
            </a:extLst>
          </p:cNvPr>
          <p:cNvSpPr/>
          <p:nvPr/>
        </p:nvSpPr>
        <p:spPr>
          <a:xfrm>
            <a:off x="1727464" y="584496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FAFC76AC-6962-D14F-8378-7DF7FEFDB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6073982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雲 242">
            <a:extLst>
              <a:ext uri="{FF2B5EF4-FFF2-40B4-BE49-F238E27FC236}">
                <a16:creationId xmlns:a16="http://schemas.microsoft.com/office/drawing/2014/main" id="{849C400A-348C-A24A-A1B8-114E82926A7C}"/>
              </a:ext>
            </a:extLst>
          </p:cNvPr>
          <p:cNvSpPr/>
          <p:nvPr/>
        </p:nvSpPr>
        <p:spPr>
          <a:xfrm>
            <a:off x="1727464" y="6101967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4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336231F1-77A2-4147-A777-92D7252E2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6328588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雲 244">
            <a:extLst>
              <a:ext uri="{FF2B5EF4-FFF2-40B4-BE49-F238E27FC236}">
                <a16:creationId xmlns:a16="http://schemas.microsoft.com/office/drawing/2014/main" id="{3D019726-702E-8641-8499-494E816BF7DA}"/>
              </a:ext>
            </a:extLst>
          </p:cNvPr>
          <p:cNvSpPr/>
          <p:nvPr/>
        </p:nvSpPr>
        <p:spPr>
          <a:xfrm>
            <a:off x="1727464" y="6356573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6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8A609478-03E7-4D4B-A0C9-4F0FC8F50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301848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雲 246">
            <a:extLst>
              <a:ext uri="{FF2B5EF4-FFF2-40B4-BE49-F238E27FC236}">
                <a16:creationId xmlns:a16="http://schemas.microsoft.com/office/drawing/2014/main" id="{6656CD92-4559-4346-BBB7-E24CA63008F8}"/>
              </a:ext>
            </a:extLst>
          </p:cNvPr>
          <p:cNvSpPr/>
          <p:nvPr/>
        </p:nvSpPr>
        <p:spPr>
          <a:xfrm>
            <a:off x="1727464" y="2294087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8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BA8C1C27-5FCC-CC41-AE4A-9147EA6F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3261166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DCDCDDCD-E71E-C54A-8665-92C4EC064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2266102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8F4BC6B0-431A-6447-95E6-FD686D692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3509305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4962E109-B932-FB4A-964E-CED53621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3798482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EC58B131-B1FD-294D-9E7C-C6191D274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403538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2D454864-906B-D842-B664-AABC5DD3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4291069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FA170D25-E0E2-F141-8E49-C9580D127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5051734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62E34E04-B868-B54C-91A4-4BE5608B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531000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29255EF1-0186-6E42-8CD3-8FF98AFF2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5563652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59B8A6ED-AB1B-B14E-9650-B4B6AEA1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6287218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雲 257">
            <a:extLst>
              <a:ext uri="{FF2B5EF4-FFF2-40B4-BE49-F238E27FC236}">
                <a16:creationId xmlns:a16="http://schemas.microsoft.com/office/drawing/2014/main" id="{490A4EB6-5F84-FE4B-BC47-D8716EFCACD4}"/>
              </a:ext>
            </a:extLst>
          </p:cNvPr>
          <p:cNvSpPr/>
          <p:nvPr/>
        </p:nvSpPr>
        <p:spPr>
          <a:xfrm>
            <a:off x="10125765" y="6315203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9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9442D9B1-3448-E14B-9C6F-C26198D79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6037610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雲 259">
            <a:extLst>
              <a:ext uri="{FF2B5EF4-FFF2-40B4-BE49-F238E27FC236}">
                <a16:creationId xmlns:a16="http://schemas.microsoft.com/office/drawing/2014/main" id="{CE6F879F-612F-A24D-9153-5286EF5BCED6}"/>
              </a:ext>
            </a:extLst>
          </p:cNvPr>
          <p:cNvSpPr/>
          <p:nvPr/>
        </p:nvSpPr>
        <p:spPr>
          <a:xfrm>
            <a:off x="10125765" y="6065595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1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FC1006B0-C9A0-5947-A2FD-A9A69B47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578097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雲 261">
            <a:extLst>
              <a:ext uri="{FF2B5EF4-FFF2-40B4-BE49-F238E27FC236}">
                <a16:creationId xmlns:a16="http://schemas.microsoft.com/office/drawing/2014/main" id="{610B5CDB-FDD2-8745-ACD5-B00E51D1DF41}"/>
              </a:ext>
            </a:extLst>
          </p:cNvPr>
          <p:cNvSpPr/>
          <p:nvPr/>
        </p:nvSpPr>
        <p:spPr>
          <a:xfrm>
            <a:off x="10125765" y="580895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雲 262">
            <a:extLst>
              <a:ext uri="{FF2B5EF4-FFF2-40B4-BE49-F238E27FC236}">
                <a16:creationId xmlns:a16="http://schemas.microsoft.com/office/drawing/2014/main" id="{1A036183-7E99-F140-BC7D-50CB897489AA}"/>
              </a:ext>
            </a:extLst>
          </p:cNvPr>
          <p:cNvSpPr/>
          <p:nvPr/>
        </p:nvSpPr>
        <p:spPr>
          <a:xfrm>
            <a:off x="10125765" y="4793332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雲 263">
            <a:extLst>
              <a:ext uri="{FF2B5EF4-FFF2-40B4-BE49-F238E27FC236}">
                <a16:creationId xmlns:a16="http://schemas.microsoft.com/office/drawing/2014/main" id="{6B9EDBD5-4230-CC43-B994-AE87CC668DA9}"/>
              </a:ext>
            </a:extLst>
          </p:cNvPr>
          <p:cNvSpPr/>
          <p:nvPr/>
        </p:nvSpPr>
        <p:spPr>
          <a:xfrm>
            <a:off x="10125765" y="4534199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5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0B05D8A8-0524-D947-AE62-1F01832FB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3488789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雲 265">
            <a:extLst>
              <a:ext uri="{FF2B5EF4-FFF2-40B4-BE49-F238E27FC236}">
                <a16:creationId xmlns:a16="http://schemas.microsoft.com/office/drawing/2014/main" id="{A26CA1DF-3613-D54D-BDF1-628014928419}"/>
              </a:ext>
            </a:extLst>
          </p:cNvPr>
          <p:cNvSpPr/>
          <p:nvPr/>
        </p:nvSpPr>
        <p:spPr>
          <a:xfrm>
            <a:off x="10125765" y="2264680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7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189B577E-2CE5-5145-B281-B5093584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1983680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雲 267">
            <a:extLst>
              <a:ext uri="{FF2B5EF4-FFF2-40B4-BE49-F238E27FC236}">
                <a16:creationId xmlns:a16="http://schemas.microsoft.com/office/drawing/2014/main" id="{E2952894-7556-9043-8EAA-C4DD7F7FA6D5}"/>
              </a:ext>
            </a:extLst>
          </p:cNvPr>
          <p:cNvSpPr/>
          <p:nvPr/>
        </p:nvSpPr>
        <p:spPr>
          <a:xfrm>
            <a:off x="10125765" y="2011665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9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E0118428-327F-264D-8AC4-7076DD8E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2481430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D5FAA57F-0F60-EF43-BAB2-DC21C523E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2971010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C8AD2AA1-A2A3-244B-989D-D2005D7A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3239363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934D3394-F0DB-274C-8041-5FBF8C8C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3737723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638B8328-313B-CE43-95BB-1F2BA6241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3993307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ABC6FE4D-6506-2D46-AA3B-0E4A6D5B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423922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F49558E6-E242-184A-9C02-87B2F57F1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4506214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ED9D17EB-B89F-844E-83BC-AFB8CC01F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5273608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B1D4F06F-166C-554A-BCA6-55FD9F9FC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553436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図 277">
            <a:extLst>
              <a:ext uri="{FF2B5EF4-FFF2-40B4-BE49-F238E27FC236}">
                <a16:creationId xmlns:a16="http://schemas.microsoft.com/office/drawing/2014/main" id="{DFFDCE9F-53AC-0842-B863-2CBED62EF20F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725" y="5015986"/>
            <a:ext cx="289712" cy="233183"/>
          </a:xfrm>
          <a:prstGeom prst="rect">
            <a:avLst/>
          </a:prstGeom>
        </p:spPr>
      </p:pic>
      <p:pic>
        <p:nvPicPr>
          <p:cNvPr id="279" name="図 278">
            <a:extLst>
              <a:ext uri="{FF2B5EF4-FFF2-40B4-BE49-F238E27FC236}">
                <a16:creationId xmlns:a16="http://schemas.microsoft.com/office/drawing/2014/main" id="{E76FA096-7136-944E-A29E-2B7021E79EA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725" y="2711947"/>
            <a:ext cx="289712" cy="233183"/>
          </a:xfrm>
          <a:prstGeom prst="rect">
            <a:avLst/>
          </a:prstGeom>
        </p:spPr>
      </p:pic>
      <p:sp>
        <p:nvSpPr>
          <p:cNvPr id="280" name="角丸四角形 279">
            <a:extLst>
              <a:ext uri="{FF2B5EF4-FFF2-40B4-BE49-F238E27FC236}">
                <a16:creationId xmlns:a16="http://schemas.microsoft.com/office/drawing/2014/main" id="{DB0CF432-F303-774C-92C4-A387B6F24307}"/>
              </a:ext>
            </a:extLst>
          </p:cNvPr>
          <p:cNvSpPr/>
          <p:nvPr/>
        </p:nvSpPr>
        <p:spPr>
          <a:xfrm>
            <a:off x="8349295" y="942679"/>
            <a:ext cx="2575379" cy="923326"/>
          </a:xfrm>
          <a:prstGeom prst="roundRect">
            <a:avLst>
              <a:gd name="adj" fmla="val 8259"/>
            </a:avLst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テキスト ボックス 280">
            <a:extLst>
              <a:ext uri="{FF2B5EF4-FFF2-40B4-BE49-F238E27FC236}">
                <a16:creationId xmlns:a16="http://schemas.microsoft.com/office/drawing/2014/main" id="{049EDE22-E915-564A-8854-6ADA50612E36}"/>
              </a:ext>
            </a:extLst>
          </p:cNvPr>
          <p:cNvSpPr txBox="1"/>
          <p:nvPr/>
        </p:nvSpPr>
        <p:spPr>
          <a:xfrm>
            <a:off x="9045196" y="980899"/>
            <a:ext cx="2668607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ja-JP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service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areas 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</a:p>
          <a:p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Timor-Leste &amp; Cook Islands</a:t>
            </a:r>
          </a:p>
        </p:txBody>
      </p:sp>
      <p:pic>
        <p:nvPicPr>
          <p:cNvPr id="282" name="図 281">
            <a:extLst>
              <a:ext uri="{FF2B5EF4-FFF2-40B4-BE49-F238E27FC236}">
                <a16:creationId xmlns:a16="http://schemas.microsoft.com/office/drawing/2014/main" id="{756D0F7A-89B0-0C48-9388-6FB5582BDAC1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66" y="1145570"/>
            <a:ext cx="580946" cy="467591"/>
          </a:xfrm>
          <a:prstGeom prst="rect">
            <a:avLst/>
          </a:prstGeom>
        </p:spPr>
      </p:pic>
      <p:pic>
        <p:nvPicPr>
          <p:cNvPr id="284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009B21EE-8D25-6C42-810F-5E607932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4534486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9408E43B-86C0-EC41-A166-398FE53B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6601" y="4764822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EA8A9FB1-3C6B-6349-B46E-76E22D336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0977" y="4793964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" name="テキスト ボックス 287">
            <a:extLst>
              <a:ext uri="{FF2B5EF4-FFF2-40B4-BE49-F238E27FC236}">
                <a16:creationId xmlns:a16="http://schemas.microsoft.com/office/drawing/2014/main" id="{2FD0C642-882B-5645-960B-5C700C0E32B8}"/>
              </a:ext>
            </a:extLst>
          </p:cNvPr>
          <p:cNvSpPr txBox="1"/>
          <p:nvPr/>
        </p:nvSpPr>
        <p:spPr>
          <a:xfrm>
            <a:off x="4932476" y="946741"/>
            <a:ext cx="31947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HimawariCloud</a:t>
            </a:r>
            <a:endParaRPr lang="en-US" altLang="ja-JP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users and</a:t>
            </a:r>
            <a:endParaRPr lang="en-US" altLang="ja-JP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NESDIS &amp; EUMETSAT</a:t>
            </a:r>
          </a:p>
        </p:txBody>
      </p:sp>
      <p:sp>
        <p:nvSpPr>
          <p:cNvPr id="143" name="スライド番号プレースホルダー 7">
            <a:extLst>
              <a:ext uri="{FF2B5EF4-FFF2-40B4-BE49-F238E27FC236}">
                <a16:creationId xmlns:a16="http://schemas.microsoft.com/office/drawing/2014/main" id="{E29FC19D-537A-8749-A1D0-5AF85FE4B27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lang="ja-JP" altLang="en-US" sz="1400" kern="120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78C0F6-B226-7446-97DC-F1A77779F941}" type="slidenum">
              <a:rPr lang="en-US" altLang="ja-JP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628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2556C9-0DF1-144F-8FB4-C12EBC336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Himawari-8 products for NWP centers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EF56D1-B92D-4F43-95E7-3F78643C3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296" y="1188780"/>
            <a:ext cx="9719617" cy="844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>
                <a:solidFill>
                  <a:schemeClr val="tx1"/>
                </a:solidFill>
              </a:rPr>
              <a:t>The Himawari-8 AMV &amp; CSR products are provided to </a:t>
            </a:r>
            <a:r>
              <a:rPr lang="en-US" altLang="ja-JP" sz="2400" dirty="0">
                <a:solidFill>
                  <a:schemeClr val="tx1"/>
                </a:solidFill>
              </a:rPr>
              <a:t>NWP</a:t>
            </a:r>
            <a:r>
              <a:rPr kumimoji="1" lang="en-US" altLang="ja-JP" sz="2400" dirty="0">
                <a:solidFill>
                  <a:schemeClr val="tx1"/>
                </a:solidFill>
              </a:rPr>
              <a:t> centers via th</a:t>
            </a:r>
            <a:r>
              <a:rPr lang="en-US" altLang="ja-JP" sz="2400" dirty="0">
                <a:solidFill>
                  <a:schemeClr val="tx1"/>
                </a:solidFill>
              </a:rPr>
              <a:t>e WMO Global Telecommunication System (GTS).</a:t>
            </a:r>
            <a:endParaRPr kumimoji="1" lang="ja-JP" altLang="en-US" sz="2400">
              <a:solidFill>
                <a:schemeClr val="tx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9A0D708-5F6B-9C4F-82BB-05EA0C5C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58" y="2693974"/>
            <a:ext cx="4514850" cy="3063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436294E-E98B-9A4E-8116-CEFB198F7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93974"/>
            <a:ext cx="4514850" cy="3063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D2BF8E-35B6-9C43-A173-22B5AFAE5833}"/>
              </a:ext>
            </a:extLst>
          </p:cNvPr>
          <p:cNvSpPr txBox="1"/>
          <p:nvPr/>
        </p:nvSpPr>
        <p:spPr>
          <a:xfrm>
            <a:off x="833858" y="5851851"/>
            <a:ext cx="10470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ECMWF Website: https://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www.ecmwf.int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/forecasts/quality-our-forecasts/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monitoring-observing-system#Satellite</a:t>
            </a:r>
            <a:endParaRPr kumimoji="1"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352531-7645-1F48-B45A-A2DEB0454452}"/>
              </a:ext>
            </a:extLst>
          </p:cNvPr>
          <p:cNvSpPr txBox="1"/>
          <p:nvPr/>
        </p:nvSpPr>
        <p:spPr>
          <a:xfrm>
            <a:off x="2314999" y="2199227"/>
            <a:ext cx="6782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AMV and CSR data used in ECMWF’s assimilation system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EE2BC2-905E-CE4C-B9C8-412853F2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1022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5FEC22-5703-C84A-B998-73EB48ED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Next </a:t>
            </a:r>
            <a:r>
              <a:rPr kumimoji="1" lang="en-US" altLang="ja-JP" dirty="0" err="1"/>
              <a:t>Himawari</a:t>
            </a:r>
            <a:r>
              <a:rPr kumimoji="1" lang="en-US" altLang="ja-JP" dirty="0"/>
              <a:t> planning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10C93F-DE6D-154F-96B4-EBA98B4F1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896" y="1206826"/>
            <a:ext cx="10708208" cy="1140841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solidFill>
                  <a:schemeClr val="tx1"/>
                </a:solidFill>
              </a:rPr>
              <a:t>Himawari-8/9</a:t>
            </a:r>
            <a:r>
              <a:rPr lang="en" altLang="ja-JP" sz="2800" dirty="0">
                <a:solidFill>
                  <a:schemeClr val="tx1"/>
                </a:solidFill>
              </a:rPr>
              <a:t> will complete the observation operation in 2029.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en-US" altLang="ja-JP" sz="2800" dirty="0">
                <a:solidFill>
                  <a:schemeClr val="tx1"/>
                </a:solidFill>
              </a:rPr>
              <a:t>JMA has </a:t>
            </a:r>
            <a:r>
              <a:rPr lang="en-US" altLang="ja-JP" sz="2800" dirty="0">
                <a:solidFill>
                  <a:schemeClr val="tx1"/>
                </a:solidFill>
              </a:rPr>
              <a:t>undertaken </a:t>
            </a:r>
            <a:r>
              <a:rPr kumimoji="1" lang="en-US" altLang="ja-JP" sz="2800" dirty="0">
                <a:solidFill>
                  <a:schemeClr val="tx1"/>
                </a:solidFill>
              </a:rPr>
              <a:t>feasibility studies of </a:t>
            </a:r>
            <a:r>
              <a:rPr lang="en-US" altLang="ja-JP" sz="2800" dirty="0">
                <a:solidFill>
                  <a:schemeClr val="tx1"/>
                </a:solidFill>
              </a:rPr>
              <a:t>their follow-on satellites</a:t>
            </a:r>
            <a:r>
              <a:rPr kumimoji="1" lang="en-US" altLang="ja-JP" sz="2800" dirty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6E499983-89AA-EF47-9C2F-CE1E5CB70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571077"/>
              </p:ext>
            </p:extLst>
          </p:nvPr>
        </p:nvGraphicFramePr>
        <p:xfrm>
          <a:off x="574558" y="3045046"/>
          <a:ext cx="10841506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754">
                  <a:extLst>
                    <a:ext uri="{9D8B030D-6E8A-4147-A177-3AD203B41FA5}">
                      <a16:colId xmlns:a16="http://schemas.microsoft.com/office/drawing/2014/main" val="2310338179"/>
                    </a:ext>
                  </a:extLst>
                </a:gridCol>
                <a:gridCol w="2057099">
                  <a:extLst>
                    <a:ext uri="{9D8B030D-6E8A-4147-A177-3AD203B41FA5}">
                      <a16:colId xmlns:a16="http://schemas.microsoft.com/office/drawing/2014/main" val="3426299551"/>
                    </a:ext>
                  </a:extLst>
                </a:gridCol>
                <a:gridCol w="2463027">
                  <a:extLst>
                    <a:ext uri="{9D8B030D-6E8A-4147-A177-3AD203B41FA5}">
                      <a16:colId xmlns:a16="http://schemas.microsoft.com/office/drawing/2014/main" val="1688371518"/>
                    </a:ext>
                  </a:extLst>
                </a:gridCol>
                <a:gridCol w="1612787">
                  <a:extLst>
                    <a:ext uri="{9D8B030D-6E8A-4147-A177-3AD203B41FA5}">
                      <a16:colId xmlns:a16="http://schemas.microsoft.com/office/drawing/2014/main" val="1430382690"/>
                    </a:ext>
                  </a:extLst>
                </a:gridCol>
                <a:gridCol w="1690839">
                  <a:extLst>
                    <a:ext uri="{9D8B030D-6E8A-4147-A177-3AD203B41FA5}">
                      <a16:colId xmlns:a16="http://schemas.microsoft.com/office/drawing/2014/main" val="39574531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693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" altLang="ja-JP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Multi-spectral VIS/IR imagery</a:t>
                      </a:r>
                    </a:p>
                    <a:p>
                      <a:pPr algn="l"/>
                      <a:r>
                        <a:rPr kumimoji="1" lang="en" altLang="ja-JP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rapid repeat cycles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GOES-R series/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ABI</a:t>
                      </a:r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MTG I series [2021</a:t>
                      </a:r>
                      <a:r>
                        <a:rPr kumimoji="1" lang="en-US" altLang="ja-JP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FY-4 series/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baseline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GK-2A/AMI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85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" altLang="ja-JP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hyperspectral sounders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MTG S series [2023</a:t>
                      </a:r>
                      <a:r>
                        <a:rPr kumimoji="1" lang="en-US" altLang="ja-JP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FY-4 series/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529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" altLang="ja-JP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 mappers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GOES-R series/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GLM</a:t>
                      </a:r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MTG I series [2021</a:t>
                      </a:r>
                      <a:r>
                        <a:rPr kumimoji="1" lang="en-US" altLang="ja-JP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FY-4 series/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360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" altLang="ja-JP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UV/VIS/NIR sounders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 [2022</a:t>
                      </a:r>
                      <a:r>
                        <a:rPr kumimoji="1" lang="en-US" altLang="ja-JP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1" lang="en-US" altLang="ja-JP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MTG S series [2023</a:t>
                      </a:r>
                      <a:r>
                        <a:rPr kumimoji="1" lang="en-US" altLang="ja-JP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UVN (Sentinel-4)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baseline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GK-2B [2020</a:t>
                      </a:r>
                      <a:r>
                        <a:rPr kumimoji="1" lang="en-US" altLang="ja-JP" sz="1600" b="0" baseline="300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1" lang="en-US" altLang="ja-JP" sz="1600" b="0" baseline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]/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baseline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328257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37EFA0-01AB-1148-9D5B-873DD6FAF87D}"/>
              </a:ext>
            </a:extLst>
          </p:cNvPr>
          <p:cNvSpPr txBox="1"/>
          <p:nvPr/>
        </p:nvSpPr>
        <p:spPr>
          <a:xfrm>
            <a:off x="3260382" y="5861605"/>
            <a:ext cx="3496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[ ] 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indicate planned launch year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based on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92535FC-603C-BA46-A45D-575285E73196}"/>
              </a:ext>
            </a:extLst>
          </p:cNvPr>
          <p:cNvSpPr/>
          <p:nvPr/>
        </p:nvSpPr>
        <p:spPr>
          <a:xfrm>
            <a:off x="4343633" y="2644936"/>
            <a:ext cx="6431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Missions (to be) implemented by satellite operators</a:t>
            </a:r>
            <a:endParaRPr lang="ja-JP" alt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BB6A919-5D5E-3042-84F1-B35623044663}"/>
              </a:ext>
            </a:extLst>
          </p:cNvPr>
          <p:cNvSpPr/>
          <p:nvPr/>
        </p:nvSpPr>
        <p:spPr>
          <a:xfrm>
            <a:off x="449180" y="2814256"/>
            <a:ext cx="3141566" cy="61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for WIGOS 2040</a:t>
            </a:r>
          </a:p>
          <a:p>
            <a:pPr algn="ctr"/>
            <a:r>
              <a:rPr lang="en-US" altLang="ja-JP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(Geostationary core instruments)</a:t>
            </a:r>
            <a:endParaRPr kumimoji="1" lang="ja-JP" altLang="en-US" sz="1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30FDC9A-3CF4-9441-8D5F-294F3E1F0C19}"/>
              </a:ext>
            </a:extLst>
          </p:cNvPr>
          <p:cNvSpPr/>
          <p:nvPr/>
        </p:nvSpPr>
        <p:spPr>
          <a:xfrm>
            <a:off x="6768228" y="5854378"/>
            <a:ext cx="37964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NASA’s press release (July 22, 2019) </a:t>
            </a:r>
          </a:p>
          <a:p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EUMETSAT’s website (as of July 2019)</a:t>
            </a:r>
          </a:p>
          <a:p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CGMS-47 KMA-WP-01 (May 2019)</a:t>
            </a:r>
            <a:endParaRPr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E0B5A20-5C44-BA47-830F-311136DA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453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350354D-ED7E-304D-9CAF-21830A82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DF4CD183-DA2E-824B-B1F7-F4D29C181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2. Highlights of my research at CICS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55916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C4222-8EC8-1640-BC64-D61421B4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Highlights of my research at CICS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55831E-7845-D640-81A0-417142611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17</a:t>
            </a:fld>
            <a:endParaRPr lang="en-US" altLang="ja-JP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BCDB0F5D-38D0-DE4F-AA7B-7A67B0A72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194" y="955377"/>
            <a:ext cx="10989754" cy="5425621"/>
          </a:xfrm>
        </p:spPr>
        <p:txBody>
          <a:bodyPr>
            <a:noAutofit/>
          </a:bodyPr>
          <a:lstStyle/>
          <a:p>
            <a:r>
              <a:rPr lang="en-US" altLang="ja-JP" sz="2400" b="1" dirty="0">
                <a:solidFill>
                  <a:schemeClr val="tx1"/>
                </a:solidFill>
              </a:rPr>
              <a:t>Study on GLM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Space system &amp; data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processing (with GOES-R Data Book)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Product evaluation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use in NOAA</a:t>
            </a:r>
          </a:p>
          <a:p>
            <a:r>
              <a:rPr lang="en-US" altLang="ja-JP" sz="2400" b="1" dirty="0">
                <a:solidFill>
                  <a:schemeClr val="tx1"/>
                </a:solidFill>
              </a:rPr>
              <a:t>Study on cost benefit analysis (CBA) of weather satellites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</a:t>
            </a:r>
            <a:r>
              <a:rPr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-SG CBA &amp; JPSS CBA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Trial CBA for a hypothetical IR sounder on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Himawari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b="1" dirty="0">
                <a:solidFill>
                  <a:schemeClr val="tx1"/>
                </a:solidFill>
              </a:rPr>
              <a:t>Study on NOAA’s approach for commercial satellites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Commercial Weather Data Pilot (with NOAA’s report to the Congress)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Weather Research and Forecasting Innovation Act of 2017 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b="1" dirty="0">
                <a:solidFill>
                  <a:schemeClr val="tx1"/>
                </a:solidFill>
              </a:rPr>
              <a:t>Study on NOAA’s Cooperative Institutes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framework (with CI Handbook)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search activities (with CICS annual report)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66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4BF9B3-0C25-9F4D-AC86-E82CB87E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0728"/>
          </a:xfrm>
        </p:spPr>
        <p:txBody>
          <a:bodyPr>
            <a:normAutofit/>
          </a:bodyPr>
          <a:lstStyle/>
          <a:p>
            <a:r>
              <a:rPr lang="en-US" altLang="ja-JP" dirty="0"/>
              <a:t>  </a:t>
            </a:r>
            <a:r>
              <a:rPr lang="en-US" altLang="ja-JP" dirty="0" err="1"/>
              <a:t>Metop</a:t>
            </a:r>
            <a:r>
              <a:rPr lang="en-US" altLang="ja-JP" dirty="0"/>
              <a:t>-SG CBA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728C0D-95EA-A249-8E5F-6AADD81C7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18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E1119CC-04B8-2641-A90C-76AEDC872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700" y="1204511"/>
            <a:ext cx="3442251" cy="4878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0F61A5E-4720-744A-8332-07740190B720}"/>
              </a:ext>
            </a:extLst>
          </p:cNvPr>
          <p:cNvSpPr/>
          <p:nvPr/>
        </p:nvSpPr>
        <p:spPr>
          <a:xfrm>
            <a:off x="342900" y="1152980"/>
            <a:ext cx="763325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Socio-economic benefits of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weather information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 Europe was assessed for three benefit areas:</a:t>
            </a: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Protection of Property and Infrastructure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Added Value to the European Economy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Private Use by European citizens </a:t>
            </a:r>
          </a:p>
          <a:p>
            <a:pPr lvl="1"/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Socio-economic benefits of </a:t>
            </a:r>
            <a:r>
              <a:rPr lang="en-US" altLang="ja-JP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-SG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was estimated by prorating the weather information benefits based on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contribution to forecast skill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DB6C051-20D9-C541-B384-7943FA9BA9B3}"/>
              </a:ext>
            </a:extLst>
          </p:cNvPr>
          <p:cNvSpPr/>
          <p:nvPr/>
        </p:nvSpPr>
        <p:spPr>
          <a:xfrm>
            <a:off x="9202698" y="6120593"/>
            <a:ext cx="215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EUMETSAT (2014)</a:t>
            </a:r>
            <a:endParaRPr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2FF7F84-375B-6140-8006-4566A63B205D}"/>
              </a:ext>
            </a:extLst>
          </p:cNvPr>
          <p:cNvGrpSpPr/>
          <p:nvPr/>
        </p:nvGrpSpPr>
        <p:grpSpPr>
          <a:xfrm>
            <a:off x="235708" y="4580159"/>
            <a:ext cx="7626619" cy="1224646"/>
            <a:chOff x="235708" y="4580159"/>
            <a:chExt cx="7626619" cy="1224646"/>
          </a:xfrm>
        </p:grpSpPr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6E909E1A-351E-D94B-A4EE-A11236DAC7BC}"/>
                </a:ext>
              </a:extLst>
            </p:cNvPr>
            <p:cNvSpPr/>
            <p:nvPr/>
          </p:nvSpPr>
          <p:spPr>
            <a:xfrm>
              <a:off x="235708" y="4580159"/>
              <a:ext cx="2113718" cy="120831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Value of</a:t>
              </a:r>
            </a:p>
            <a:p>
              <a:pPr algn="ctr"/>
              <a:r>
                <a:rPr kumimoji="1"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weather </a:t>
              </a:r>
              <a:r>
                <a:rPr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info.</a:t>
              </a:r>
              <a:endParaRPr kumimoji="1" lang="ja-JP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5E724458-179E-994B-81FE-8760B590BB12}"/>
                </a:ext>
              </a:extLst>
            </p:cNvPr>
            <p:cNvSpPr/>
            <p:nvPr/>
          </p:nvSpPr>
          <p:spPr>
            <a:xfrm>
              <a:off x="2866975" y="4580160"/>
              <a:ext cx="2263277" cy="120831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Contribution to forecast</a:t>
              </a:r>
              <a:endParaRPr kumimoji="1" lang="ja-JP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05E9773F-C8FA-294A-A75C-3F7A8DFEA8EB}"/>
                </a:ext>
              </a:extLst>
            </p:cNvPr>
            <p:cNvSpPr/>
            <p:nvPr/>
          </p:nvSpPr>
          <p:spPr>
            <a:xfrm>
              <a:off x="5841613" y="4596488"/>
              <a:ext cx="2020714" cy="120831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Value of </a:t>
              </a:r>
            </a:p>
            <a:p>
              <a:pPr algn="ctr"/>
              <a:r>
                <a:rPr kumimoji="1" lang="en-US" altLang="ja-JP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Metop</a:t>
              </a:r>
              <a:r>
                <a:rPr kumimoji="1"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-SG</a:t>
              </a:r>
              <a:endParaRPr kumimoji="1" lang="ja-JP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A770937-6900-D54B-82D4-C88D1FECB1B3}"/>
                </a:ext>
              </a:extLst>
            </p:cNvPr>
            <p:cNvSpPr txBox="1"/>
            <p:nvPr/>
          </p:nvSpPr>
          <p:spPr>
            <a:xfrm>
              <a:off x="2384473" y="492270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kumimoji="1" lang="ja-JP" alt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C2DABEB-A272-0B46-83E2-FEB2BB9521C0}"/>
                </a:ext>
              </a:extLst>
            </p:cNvPr>
            <p:cNvSpPr txBox="1"/>
            <p:nvPr/>
          </p:nvSpPr>
          <p:spPr>
            <a:xfrm>
              <a:off x="5239208" y="4830374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kumimoji="1" lang="ja-JP" alt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57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2F95A5-2000-4F42-98E7-A3461AF68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ja-JP" dirty="0"/>
              <a:t>  </a:t>
            </a:r>
            <a:r>
              <a:rPr lang="en" altLang="ja-JP" dirty="0" err="1"/>
              <a:t>Metop</a:t>
            </a:r>
            <a:r>
              <a:rPr lang="en" altLang="ja-JP" dirty="0"/>
              <a:t>-SG benefit assessment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ABFF64-D624-0446-A412-4809C278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19</a:t>
            </a:fld>
            <a:endParaRPr lang="en-US" altLang="ja-JP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AAB9530-086E-0741-B5D8-409D8EEDF6C3}"/>
              </a:ext>
            </a:extLst>
          </p:cNvPr>
          <p:cNvGrpSpPr/>
          <p:nvPr/>
        </p:nvGrpSpPr>
        <p:grpSpPr>
          <a:xfrm>
            <a:off x="490066" y="1023441"/>
            <a:ext cx="11054234" cy="1893916"/>
            <a:chOff x="490066" y="1023441"/>
            <a:chExt cx="11054234" cy="189391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7164391-11FE-784A-A4D4-FB7476B9609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90066" y="1023441"/>
              <a:ext cx="4690355" cy="1893916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59A5ACE-6B3F-9E42-BDA8-BAFD58989EC0}"/>
                </a:ext>
              </a:extLst>
            </p:cNvPr>
            <p:cNvSpPr/>
            <p:nvPr/>
          </p:nvSpPr>
          <p:spPr>
            <a:xfrm>
              <a:off x="5180420" y="1151082"/>
              <a:ext cx="636388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Annual socio-economic benefits of weather information</a:t>
              </a:r>
            </a:p>
            <a:p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mainly based on </a:t>
              </a:r>
              <a:r>
                <a:rPr lang="en-U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Hallegatte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, S. (2012) </a:t>
              </a:r>
              <a:r>
                <a:rPr lang="en-US" altLang="ja-JP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etc</a:t>
              </a:r>
              <a:r>
                <a:rPr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ja-JP" altLang="en-US" sz="200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2084F70-C292-ED4A-AAB0-CCB65D97055D}"/>
              </a:ext>
            </a:extLst>
          </p:cNvPr>
          <p:cNvGrpSpPr/>
          <p:nvPr/>
        </p:nvGrpSpPr>
        <p:grpSpPr>
          <a:xfrm>
            <a:off x="3161848" y="2247945"/>
            <a:ext cx="8621984" cy="2558405"/>
            <a:chOff x="3161848" y="2247945"/>
            <a:chExt cx="8621984" cy="2558405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3F6ED76-1ED7-F34C-A571-D826324C055C}"/>
                </a:ext>
              </a:extLst>
            </p:cNvPr>
            <p:cNvSpPr/>
            <p:nvPr/>
          </p:nvSpPr>
          <p:spPr>
            <a:xfrm>
              <a:off x="7037981" y="2441308"/>
              <a:ext cx="47458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err="1">
                  <a:latin typeface="Arial" panose="020B0604020202020204" pitchFamily="34" charset="0"/>
                  <a:cs typeface="Arial" panose="020B0604020202020204" pitchFamily="34" charset="0"/>
                </a:rPr>
                <a:t>Metop</a:t>
              </a: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 contribution to forecast skill 8 %</a:t>
              </a:r>
            </a:p>
            <a:p>
              <a:r>
                <a:rPr lang="en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based on ECMWF’s data denial experiments</a:t>
              </a:r>
              <a:endParaRPr lang="en-US" altLang="ja-JP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01E2157-28D4-C74A-AF9B-4A2378799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1848" y="2247945"/>
              <a:ext cx="3871494" cy="2558405"/>
            </a:xfrm>
            <a:prstGeom prst="rect">
              <a:avLst/>
            </a:prstGeom>
          </p:spPr>
        </p:pic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88894E1-6BAC-644A-9F6F-A346A6E9BD2D}"/>
              </a:ext>
            </a:extLst>
          </p:cNvPr>
          <p:cNvSpPr/>
          <p:nvPr/>
        </p:nvSpPr>
        <p:spPr>
          <a:xfrm>
            <a:off x="0" y="5195327"/>
            <a:ext cx="6455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B/C = 5 ~ 20</a:t>
            </a:r>
          </a:p>
          <a:p>
            <a:pPr algn="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where C = ~€3 billion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751CF02-BA95-5C4C-B7F7-2A49B32A1185}"/>
              </a:ext>
            </a:extLst>
          </p:cNvPr>
          <p:cNvGrpSpPr/>
          <p:nvPr/>
        </p:nvGrpSpPr>
        <p:grpSpPr>
          <a:xfrm>
            <a:off x="6418179" y="3735599"/>
            <a:ext cx="5568412" cy="3105260"/>
            <a:chOff x="6418179" y="3735599"/>
            <a:chExt cx="5568412" cy="310526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F1B0243B-19DE-D44F-930A-5FC715A732CE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418179" y="4041464"/>
              <a:ext cx="5568412" cy="2799395"/>
            </a:xfrm>
            <a:prstGeom prst="rect">
              <a:avLst/>
            </a:prstGeom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182F445C-A2B0-7C4F-B47B-9EED4F5831AA}"/>
                </a:ext>
              </a:extLst>
            </p:cNvPr>
            <p:cNvSpPr/>
            <p:nvPr/>
          </p:nvSpPr>
          <p:spPr>
            <a:xfrm>
              <a:off x="7507049" y="3735599"/>
              <a:ext cx="3390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altLang="ja-JP" dirty="0" err="1">
                  <a:latin typeface="Arial" panose="020B0604020202020204" pitchFamily="34" charset="0"/>
                  <a:cs typeface="Arial" panose="020B0604020202020204" pitchFamily="34" charset="0"/>
                </a:rPr>
                <a:t>Metop</a:t>
              </a:r>
              <a:r>
                <a:rPr lang="en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-SG benefits for 20 years</a:t>
              </a:r>
              <a:endParaRPr lang="en-US" altLang="ja-JP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97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82FD40-89FD-D249-B34D-B39F53A19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Overview of my research visit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C8397C-76A2-D247-826A-D800AD05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2</a:t>
            </a:fld>
            <a:endParaRPr lang="en-US" altLang="ja-JP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32B9A136-F711-8946-95E4-F32ABBC8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60" y="1029307"/>
            <a:ext cx="11650718" cy="4218709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chemeClr val="tx1"/>
                </a:solidFill>
              </a:rPr>
              <a:t>“Japanese Government Short-Term Overseas Fellowship Program” sponsored by the National Personnel Authority of Japan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Period: Nov. 5, 2018 - Nov.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</a:p>
          <a:p>
            <a:endParaRPr lang="en-US" altLang="ja-JP" sz="1000" dirty="0">
              <a:solidFill>
                <a:schemeClr val="tx1"/>
              </a:solidFill>
            </a:endParaRPr>
          </a:p>
          <a:p>
            <a:r>
              <a:rPr lang="en-US" altLang="ja-JP" sz="2800" dirty="0">
                <a:solidFill>
                  <a:schemeClr val="tx1"/>
                </a:solidFill>
              </a:rPr>
              <a:t>NESDIS accepted me at CICS, based on the framework of the NESDIS-JMA high-level letter exchange on information exchange regarding GOES-R Series &amp; Himawari-8/9</a:t>
            </a:r>
          </a:p>
          <a:p>
            <a:pPr marL="0" indent="0">
              <a:buNone/>
            </a:pPr>
            <a:endParaRPr lang="en-US" altLang="ja-JP" sz="1000" dirty="0">
              <a:solidFill>
                <a:schemeClr val="tx1"/>
              </a:solidFill>
            </a:endParaRPr>
          </a:p>
          <a:p>
            <a:r>
              <a:rPr lang="en-US" altLang="ja-JP" sz="2800" dirty="0">
                <a:solidFill>
                  <a:schemeClr val="tx1"/>
                </a:solidFill>
              </a:rPr>
              <a:t>Research topics</a:t>
            </a:r>
            <a:r>
              <a:rPr lang="en-US" altLang="ja-JP" sz="3800" dirty="0">
                <a:solidFill>
                  <a:schemeClr val="tx1"/>
                </a:solidFill>
              </a:rPr>
              <a:t>:</a:t>
            </a:r>
            <a:r>
              <a:rPr lang="en-US" altLang="ja-JP" sz="38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ja-JP" sz="2800" dirty="0">
                <a:solidFill>
                  <a:schemeClr val="tx1"/>
                </a:solidFill>
              </a:rPr>
              <a:t>GLM &amp; NOAA’s advanced efforts on satellites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D88D95-E524-5A46-A00A-0A73960A8892}"/>
              </a:ext>
            </a:extLst>
          </p:cNvPr>
          <p:cNvSpPr/>
          <p:nvPr/>
        </p:nvSpPr>
        <p:spPr>
          <a:xfrm>
            <a:off x="472786" y="5346595"/>
            <a:ext cx="117192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deeply appreciate NESDIS’s giving me this great opportunity</a:t>
            </a:r>
          </a:p>
        </p:txBody>
      </p:sp>
    </p:spTree>
    <p:extLst>
      <p:ext uri="{BB962C8B-B14F-4D97-AF65-F5344CB8AC3E}">
        <p14:creationId xmlns:p14="http://schemas.microsoft.com/office/powerpoint/2010/main" val="357504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AA6A4A7-7423-5643-85AF-76754A58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53" y="2738884"/>
            <a:ext cx="10383078" cy="3554393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1871C12-6094-1849-BA1A-A5FDCAEDCAFE}"/>
              </a:ext>
            </a:extLst>
          </p:cNvPr>
          <p:cNvSpPr/>
          <p:nvPr/>
        </p:nvSpPr>
        <p:spPr>
          <a:xfrm>
            <a:off x="886816" y="1073414"/>
            <a:ext cx="110798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Benefit of weather information was assessed by top down analysis using GDP and assumed parameters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JPSS contribution to weather forecasts assessed by the WMO OSCAR database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844077B-3301-F44C-BFAA-22328FD1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ja-JP" dirty="0"/>
              <a:t> JPSS benefit assessment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5D55E1-3686-8B42-B18C-8AE2CFA8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20</a:t>
            </a:fld>
            <a:endParaRPr lang="en-US" altLang="ja-JP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DB9B0F-FD1F-CD43-B6BD-03C3EFC66C1C}"/>
              </a:ext>
            </a:extLst>
          </p:cNvPr>
          <p:cNvSpPr txBox="1"/>
          <p:nvPr/>
        </p:nvSpPr>
        <p:spPr>
          <a:xfrm>
            <a:off x="3356918" y="5797752"/>
            <a:ext cx="6279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Mehta, A., 2015 AMS Annual Meeting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40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51CCF5-A452-BC4B-A194-4A6BE473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 CBA for a “hypothetical” IR sounder on </a:t>
            </a:r>
            <a:r>
              <a:rPr lang="en-US" altLang="ja-JP" dirty="0" err="1"/>
              <a:t>Himawari</a:t>
            </a:r>
            <a:r>
              <a:rPr lang="en-US" altLang="ja-JP" dirty="0"/>
              <a:t> 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61D250-5DE6-844D-820C-CC07B1D6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21</a:t>
            </a:fld>
            <a:endParaRPr lang="en-US" altLang="ja-JP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B16D8D7-E9D1-2640-91F8-669716B1A337}"/>
              </a:ext>
            </a:extLst>
          </p:cNvPr>
          <p:cNvSpPr/>
          <p:nvPr/>
        </p:nvSpPr>
        <p:spPr>
          <a:xfrm>
            <a:off x="331305" y="1148604"/>
            <a:ext cx="1137036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Socio-economic 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benefits of weather information in Japan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was estimated 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by scaling those of Europe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Protection of Property and Infrastructure -&gt; proportional to GDP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Added Value to the European Economy -&gt; proportional to GDP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Private Use by European citizens -&gt; proportional to # of households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B/C is derived as a function of a hypothetical IR sounder contribution to forecast skill.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Life time and life cycle cost of the hypothetical IR sounder were assumed to be the same with the Himawari-8/9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68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067E7D2-EA59-314F-913D-8C104DE94AC6}"/>
              </a:ext>
            </a:extLst>
          </p:cNvPr>
          <p:cNvSpPr/>
          <p:nvPr/>
        </p:nvSpPr>
        <p:spPr>
          <a:xfrm>
            <a:off x="385033" y="1010202"/>
            <a:ext cx="11481028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Annual benefit of weather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Benefit of the hypothetical sounder for a 15-year mission life cycle</a:t>
            </a:r>
            <a:endParaRPr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6BF4AC-7F9A-F647-8904-B792EEB0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ja-JP" dirty="0"/>
              <a:t>  Benefit analysis in Japan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2F3BA0-BAD3-FA4D-86A6-92A14690D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22</a:t>
            </a:fld>
            <a:endParaRPr lang="en-US" altLang="ja-JP" dirty="0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FEDDAA0D-DDE2-DE4A-914F-CCE36F4C4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625079"/>
              </p:ext>
            </p:extLst>
          </p:nvPr>
        </p:nvGraphicFramePr>
        <p:xfrm>
          <a:off x="544060" y="1481329"/>
          <a:ext cx="11570459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027">
                  <a:extLst>
                    <a:ext uri="{9D8B030D-6E8A-4147-A177-3AD203B41FA5}">
                      <a16:colId xmlns:a16="http://schemas.microsoft.com/office/drawing/2014/main" val="1460693695"/>
                    </a:ext>
                  </a:extLst>
                </a:gridCol>
                <a:gridCol w="1668780">
                  <a:extLst>
                    <a:ext uri="{9D8B030D-6E8A-4147-A177-3AD203B41FA5}">
                      <a16:colId xmlns:a16="http://schemas.microsoft.com/office/drawing/2014/main" val="1468209002"/>
                    </a:ext>
                  </a:extLst>
                </a:gridCol>
                <a:gridCol w="1370330">
                  <a:extLst>
                    <a:ext uri="{9D8B030D-6E8A-4147-A177-3AD203B41FA5}">
                      <a16:colId xmlns:a16="http://schemas.microsoft.com/office/drawing/2014/main" val="2290633699"/>
                    </a:ext>
                  </a:extLst>
                </a:gridCol>
                <a:gridCol w="5497322">
                  <a:extLst>
                    <a:ext uri="{9D8B030D-6E8A-4147-A177-3AD203B41FA5}">
                      <a16:colId xmlns:a16="http://schemas.microsoft.com/office/drawing/2014/main" val="13775136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Benefit area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Minimum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Likely</a:t>
                      </a:r>
                      <a:endParaRPr kumimoji="1" lang="ja-JP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Derivation</a:t>
                      </a:r>
                      <a:endParaRPr kumimoji="1" lang="ja-JP" alt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242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Protection of Property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Infrastructure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58.2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246.4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=[Value in EU27]x[GDP ratio JP/EU27]</a:t>
                      </a:r>
                      <a:endParaRPr kumimoji="1" lang="ja-JP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84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Added Value to the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Economy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448.0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1836.7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=[Value in EU27]x[GDP ratio JP/EU27]</a:t>
                      </a:r>
                      <a:endParaRPr kumimoji="1" lang="ja-JP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4219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Private Use by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citizens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133.6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501.1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=[Value in EU27]x[# household ratio JP/EU27]x[exchange ratio ¥/</a:t>
                      </a:r>
                      <a:r>
                        <a:rPr kumimoji="1" lang="ja-JP" alt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</a:t>
                      </a:r>
                      <a:r>
                        <a:rPr kumimoji="1" lang="en-US" altLang="ja-JP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141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639</a:t>
                      </a:r>
                      <a:endParaRPr kumimoji="1" lang="ja-JP" alt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2584</a:t>
                      </a:r>
                      <a:endParaRPr kumimoji="1" lang="ja-JP" alt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6772901"/>
                  </a:ext>
                </a:extLst>
              </a:tr>
            </a:tbl>
          </a:graphicData>
        </a:graphic>
      </p:graphicFrame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7C4C3D9-BBB5-4045-8944-0715014D12B2}"/>
              </a:ext>
            </a:extLst>
          </p:cNvPr>
          <p:cNvSpPr/>
          <p:nvPr/>
        </p:nvSpPr>
        <p:spPr>
          <a:xfrm>
            <a:off x="6568010" y="3903539"/>
            <a:ext cx="2572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ＭＳ 明朝" panose="02020609040205080304" pitchFamily="49" charset="-128"/>
                <a:cs typeface="Arial" panose="020B0604020202020204" pitchFamily="34" charset="0"/>
              </a:rPr>
              <a:t>Unit: billion JPY/Year</a:t>
            </a:r>
            <a:endParaRPr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7E14376B-7842-8D40-B12E-21BE8278AB6A}"/>
                  </a:ext>
                </a:extLst>
              </p:cNvPr>
              <p:cNvSpPr/>
              <p:nvPr/>
            </p:nvSpPr>
            <p:spPr>
              <a:xfrm>
                <a:off x="84735" y="4941301"/>
                <a:ext cx="8525866" cy="1309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ja-JP" altLang="en-US" sz="2800" i="1">
                          <a:latin typeface="Cambria Math" panose="02040503050406030204" pitchFamily="18" charset="0"/>
                        </a:rPr>
                        <m:t>𝑓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ja-JP" alt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ja-JP" alt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ja-JP" altLang="en-US" sz="28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ja-JP" altLang="en-US" sz="2800" i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  <m:e>
                          <m:f>
                            <m:fPr>
                              <m:ctrlPr>
                                <a:rPr lang="ja-JP" alt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ja-JP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ja-JP" alt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2800" b="1" i="1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ja-JP" altLang="en-US" sz="2800" b="1" i="1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  <m:r>
                                        <a:rPr lang="ja-JP" altLang="en-US" sz="2800" b="1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ja-JP" alt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ja-JP" alt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ja-JP" altLang="en-US" sz="2800" i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ja-JP" altLang="en-US" sz="28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ja-JP" alt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ja-JP" altLang="en-US" sz="2800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ja-JP" altLang="en-US" sz="28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ja-JP" alt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2800" b="1" i="1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ja-JP" altLang="en-US" sz="2800" b="1" i="1"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ja-JP" alt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ja-JP" alt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ja-JP" altLang="en-US" sz="2800" i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ja-JP" altLang="en-US" sz="28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ja-JP" alt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ja-JP" altLang="en-US" sz="2800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ja-JP" altLang="en-US" sz="28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ja-JP" altLang="en-US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2800" b="1" i="1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ja-JP" altLang="en-US" sz="2800" b="1" i="1"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ja-JP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ja-JP" altLang="en-US" sz="2800" i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ja-JP" altLang="en-US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ja-JP" alt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ja-JP" altLang="en-US" sz="2800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ja-JP" altLang="en-US" sz="2800"/>
              </a:p>
            </p:txBody>
          </p:sp>
        </mc:Choice>
        <mc:Fallback xmlns=""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7E14376B-7842-8D40-B12E-21BE8278A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5" y="4941301"/>
                <a:ext cx="8525866" cy="1309782"/>
              </a:xfrm>
              <a:prstGeom prst="rect">
                <a:avLst/>
              </a:prstGeom>
              <a:blipFill>
                <a:blip r:embed="rId3"/>
                <a:stretch>
                  <a:fillRect t="-100000" b="-1567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97B1DD-5CD7-644E-A802-55242B06AB17}"/>
              </a:ext>
            </a:extLst>
          </p:cNvPr>
          <p:cNvSpPr txBox="1"/>
          <p:nvPr/>
        </p:nvSpPr>
        <p:spPr>
          <a:xfrm>
            <a:off x="8138568" y="5292636"/>
            <a:ext cx="3719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f: contribution to forecast skill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g: Annual GDP increase rate (1%)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r: Annual discount rate (4%)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1FA365E4-DAD3-734E-A69B-66E24DA5B540}"/>
                  </a:ext>
                </a:extLst>
              </p:cNvPr>
              <p:cNvSpPr/>
              <p:nvPr/>
            </p:nvSpPr>
            <p:spPr>
              <a:xfrm>
                <a:off x="2905328" y="2031760"/>
                <a:ext cx="6975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ja-JP" altLang="en-US" sz="2400" b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ja-JP" altLang="en-US" sz="2400" b="1"/>
              </a:p>
            </p:txBody>
          </p:sp>
        </mc:Choice>
        <mc:Fallback xmlns="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1FA365E4-DAD3-734E-A69B-66E24DA5B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328" y="2031760"/>
                <a:ext cx="697562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F8748842-DFA6-474D-B71E-8CF8D01B9D84}"/>
                  </a:ext>
                </a:extLst>
              </p:cNvPr>
              <p:cNvSpPr/>
              <p:nvPr/>
            </p:nvSpPr>
            <p:spPr>
              <a:xfrm>
                <a:off x="2829128" y="2667489"/>
                <a:ext cx="84996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ja-JP" altLang="en-US" sz="2400" b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ja-JP" altLang="en-US" sz="2400" b="1"/>
              </a:p>
            </p:txBody>
          </p:sp>
        </mc:Choice>
        <mc:Fallback xmlns="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F8748842-DFA6-474D-B71E-8CF8D01B9D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128" y="2667489"/>
                <a:ext cx="849962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8AD08E7D-92D8-3143-9B5A-704FCBE1EBEA}"/>
                  </a:ext>
                </a:extLst>
              </p:cNvPr>
              <p:cNvSpPr/>
              <p:nvPr/>
            </p:nvSpPr>
            <p:spPr>
              <a:xfrm>
                <a:off x="2829128" y="3359051"/>
                <a:ext cx="84996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ja-JP" altLang="en-US" sz="2400" b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ja-JP" altLang="en-US" sz="2400" b="1"/>
              </a:p>
            </p:txBody>
          </p:sp>
        </mc:Choice>
        <mc:Fallback xmlns=""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8AD08E7D-92D8-3143-9B5A-704FCBE1EB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128" y="3359051"/>
                <a:ext cx="849962" cy="461665"/>
              </a:xfrm>
              <a:prstGeom prst="rect">
                <a:avLst/>
              </a:prstGeom>
              <a:blipFill>
                <a:blip r:embed="rId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058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2A4E65-C597-8646-8A09-78C166FD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 </a:t>
            </a:r>
            <a:r>
              <a:rPr lang="en" altLang="ja-JP" dirty="0"/>
              <a:t>CBA result of the hypothetical IR sounder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181C49-4254-8041-90C9-205785B0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23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6776C85-7696-2749-883C-AF5665D4C96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64296" y="1109634"/>
            <a:ext cx="6348786" cy="421118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D80F1F-C124-2945-951E-03F25E5C8C55}"/>
              </a:ext>
            </a:extLst>
          </p:cNvPr>
          <p:cNvSpPr/>
          <p:nvPr/>
        </p:nvSpPr>
        <p:spPr>
          <a:xfrm>
            <a:off x="1233378" y="5402243"/>
            <a:ext cx="95063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B/C = 4.6~18.5, for a contribution of 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A reasonable contribution can be determined by OSSE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34AEDB7-4B62-5A41-B508-055D1308AC50}"/>
              </a:ext>
            </a:extLst>
          </p:cNvPr>
          <p:cNvSpPr/>
          <p:nvPr/>
        </p:nvSpPr>
        <p:spPr>
          <a:xfrm>
            <a:off x="4586612" y="4931606"/>
            <a:ext cx="34163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Contribution to forecast skill [%]</a:t>
            </a:r>
            <a:endParaRPr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B34F19D-EED1-5A47-BD87-9BECCD9ACD82}"/>
              </a:ext>
            </a:extLst>
          </p:cNvPr>
          <p:cNvGrpSpPr/>
          <p:nvPr/>
        </p:nvGrpSpPr>
        <p:grpSpPr>
          <a:xfrm>
            <a:off x="3388628" y="2656285"/>
            <a:ext cx="2012712" cy="2262735"/>
            <a:chOff x="3388628" y="2656285"/>
            <a:chExt cx="2012712" cy="2262735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B55D64C9-D8A4-2541-AB9D-CD1E877BD181}"/>
                </a:ext>
              </a:extLst>
            </p:cNvPr>
            <p:cNvCxnSpPr/>
            <p:nvPr/>
          </p:nvCxnSpPr>
          <p:spPr>
            <a:xfrm flipV="1">
              <a:off x="4786009" y="3054485"/>
              <a:ext cx="0" cy="149805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D2E6532-1950-4F44-A205-76637C68C6A3}"/>
                </a:ext>
              </a:extLst>
            </p:cNvPr>
            <p:cNvSpPr txBox="1"/>
            <p:nvPr/>
          </p:nvSpPr>
          <p:spPr>
            <a:xfrm>
              <a:off x="3418427" y="3786900"/>
              <a:ext cx="607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4.6</a:t>
              </a:r>
              <a:endParaRPr kumimoji="1" lang="ja-JP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4D1CB2A-A26F-674C-842A-569814F098E4}"/>
                </a:ext>
              </a:extLst>
            </p:cNvPr>
            <p:cNvSpPr txBox="1"/>
            <p:nvPr/>
          </p:nvSpPr>
          <p:spPr>
            <a:xfrm>
              <a:off x="3388628" y="2656285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18.5</a:t>
              </a:r>
              <a:endParaRPr kumimoji="1" lang="ja-JP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BEE87803-758C-3F40-8D85-793F61545E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7167" y="3058292"/>
              <a:ext cx="1308842" cy="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40C83056-2D2D-6E47-88C3-4C949D8BDB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6792" y="4170099"/>
              <a:ext cx="1308842" cy="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D27FEE0D-FF6C-5E45-8D58-44DD9176EE7E}"/>
                </a:ext>
              </a:extLst>
            </p:cNvPr>
            <p:cNvSpPr txBox="1"/>
            <p:nvPr/>
          </p:nvSpPr>
          <p:spPr>
            <a:xfrm>
              <a:off x="4479799" y="4457355"/>
              <a:ext cx="921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5%</a:t>
              </a:r>
              <a:endParaRPr kumimoji="1" lang="ja-JP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6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9CD63B-538A-7141-8B44-6DE80904A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For refining this CBA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CDB1E3-36F4-B246-8C87-69D66A16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24</a:t>
            </a:fld>
            <a:endParaRPr lang="en-US" altLang="ja-JP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BB97F26-A038-324B-A911-9DD05A0F8C76}"/>
              </a:ext>
            </a:extLst>
          </p:cNvPr>
          <p:cNvSpPr/>
          <p:nvPr/>
        </p:nvSpPr>
        <p:spPr>
          <a:xfrm>
            <a:off x="301487" y="1315480"/>
            <a:ext cx="115890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More realistic benefit assessment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Benefits of weather information must be dependent on countries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Benefits in Japan would not be derived correctly by scaling European result.</a:t>
            </a:r>
          </a:p>
          <a:p>
            <a:pPr lvl="2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(e.g. Typhoons need to be considered for Japan)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Bottom-up approach is required</a:t>
            </a:r>
          </a:p>
          <a:p>
            <a:pPr lvl="1"/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Contribution to forecast skill is determined by numerical experiments</a:t>
            </a:r>
          </a:p>
          <a:p>
            <a:pPr lvl="1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	(e.g. OSSE)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More realistic cost assessment</a:t>
            </a:r>
          </a:p>
        </p:txBody>
      </p:sp>
    </p:spTree>
    <p:extLst>
      <p:ext uri="{BB962C8B-B14F-4D97-AF65-F5344CB8AC3E}">
        <p14:creationId xmlns:p14="http://schemas.microsoft.com/office/powerpoint/2010/main" val="2934211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350354D-ED7E-304D-9CAF-21830A82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DF4CD183-DA2E-824B-B1F7-F4D29C181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3. GLM product evaluation</a:t>
            </a:r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65CF0D9-DA97-964F-BF1B-14E39D64B909}"/>
              </a:ext>
            </a:extLst>
          </p:cNvPr>
          <p:cNvSpPr/>
          <p:nvPr/>
        </p:nvSpPr>
        <p:spPr>
          <a:xfrm>
            <a:off x="490331" y="3740959"/>
            <a:ext cx="11211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 was conducted in coordination with </a:t>
            </a:r>
          </a:p>
          <a:p>
            <a:pPr algn="ctr"/>
            <a:r>
              <a:rPr lang="en-US" altLang="ja-JP" sz="3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GLM science team at CICS led by Dr. Scott </a:t>
            </a:r>
            <a:r>
              <a:rPr lang="en-US" altLang="ja-JP" sz="3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Rudlosky</a:t>
            </a:r>
            <a:endParaRPr lang="en-US" altLang="ja-JP" sz="3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70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3C7C60-4908-A144-BF12-981E950F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Geostationary Lightning Mapper (GLM)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D901CF-667D-C846-9846-99891A504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99" y="1175543"/>
            <a:ext cx="11343978" cy="2080063"/>
          </a:xfrm>
        </p:spPr>
        <p:txBody>
          <a:bodyPr>
            <a:normAutofit/>
          </a:bodyPr>
          <a:lstStyle/>
          <a:p>
            <a:r>
              <a:rPr lang="en" altLang="ja-JP" sz="2800" dirty="0">
                <a:solidFill>
                  <a:schemeClr val="tx1"/>
                </a:solidFill>
              </a:rPr>
              <a:t>Optical lightning sensor aboard GOES-R Serie satellites</a:t>
            </a:r>
          </a:p>
          <a:p>
            <a:r>
              <a:rPr lang="en" altLang="ja-JP" sz="2800" dirty="0">
                <a:solidFill>
                  <a:schemeClr val="tx1"/>
                </a:solidFill>
              </a:rPr>
              <a:t>Continuous &amp; hemispherical coverage (up to 54 </a:t>
            </a:r>
            <a:r>
              <a:rPr lang="en" altLang="ja-JP" sz="2800" dirty="0" err="1">
                <a:solidFill>
                  <a:schemeClr val="tx1"/>
                </a:solidFill>
              </a:rPr>
              <a:t>deg</a:t>
            </a:r>
            <a:r>
              <a:rPr lang="en" altLang="ja-JP" sz="2800" dirty="0">
                <a:solidFill>
                  <a:schemeClr val="tx1"/>
                </a:solidFill>
              </a:rPr>
              <a:t> N/S)</a:t>
            </a:r>
          </a:p>
          <a:p>
            <a:r>
              <a:rPr lang="en" altLang="ja-JP" sz="2800" dirty="0">
                <a:solidFill>
                  <a:schemeClr val="tx1"/>
                </a:solidFill>
              </a:rPr>
              <a:t>Detection of both intra-cloud (IC) and cloud-to-ground (CG) lightning</a:t>
            </a:r>
          </a:p>
          <a:p>
            <a:pPr lvl="1"/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No discrimination between IC &amp; CG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03F4E8-EEE3-A94B-B041-636BA6B37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925" y="2846016"/>
            <a:ext cx="4957853" cy="333094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57E228-0355-4542-99CB-1996C942EFC1}"/>
              </a:ext>
            </a:extLst>
          </p:cNvPr>
          <p:cNvSpPr txBox="1"/>
          <p:nvPr/>
        </p:nvSpPr>
        <p:spPr>
          <a:xfrm>
            <a:off x="7780943" y="6179429"/>
            <a:ext cx="2933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Image: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GOES-R Series Data Book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EBD10FEC-BC25-E148-A0A6-9D1C3C2D8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784826"/>
              </p:ext>
            </p:extLst>
          </p:nvPr>
        </p:nvGraphicFramePr>
        <p:xfrm>
          <a:off x="1088855" y="3500420"/>
          <a:ext cx="5193633" cy="2405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0222">
                  <a:extLst>
                    <a:ext uri="{9D8B030D-6E8A-4147-A177-3AD203B41FA5}">
                      <a16:colId xmlns:a16="http://schemas.microsoft.com/office/drawing/2014/main" val="3441999605"/>
                    </a:ext>
                  </a:extLst>
                </a:gridCol>
                <a:gridCol w="2823411">
                  <a:extLst>
                    <a:ext uri="{9D8B030D-6E8A-4147-A177-3AD203B41FA5}">
                      <a16:colId xmlns:a16="http://schemas.microsoft.com/office/drawing/2014/main" val="3625151150"/>
                    </a:ext>
                  </a:extLst>
                </a:gridCol>
              </a:tblGrid>
              <a:tr h="502714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GLM sensor design parameters</a:t>
                      </a:r>
                      <a:endParaRPr kumimoji="1" lang="ja-JP" alt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182575"/>
                  </a:ext>
                </a:extLst>
              </a:tr>
              <a:tr h="331475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CCD pixels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1372 x 1300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187966"/>
                  </a:ext>
                </a:extLst>
              </a:tr>
              <a:tr h="40260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 rate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1" lang="en-US" altLang="ja-JP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322800"/>
                  </a:ext>
                </a:extLst>
              </a:tr>
              <a:tr h="580162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 sample distance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km (Nadir)</a:t>
                      </a:r>
                    </a:p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km (FOV edge)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546429"/>
                  </a:ext>
                </a:extLst>
              </a:tr>
              <a:tr h="40260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Wavelength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ja-JP" sz="20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777.4 nm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397560"/>
                  </a:ext>
                </a:extLst>
              </a:tr>
            </a:tbl>
          </a:graphicData>
        </a:graphic>
      </p:graphicFrame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F58CC5-27AE-6345-8A5F-AE862B4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4918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12AD1C-5DC0-F544-BCCF-CDAF8E7E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GLM Level 2 product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0245BF-0C34-4148-81D1-2A8B06D4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63" y="1164307"/>
            <a:ext cx="6192865" cy="2400303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chemeClr val="tx1"/>
                </a:solidFill>
              </a:rPr>
              <a:t>Event: </a:t>
            </a:r>
            <a:r>
              <a:rPr lang="en-US" altLang="ja-JP" sz="2400" dirty="0">
                <a:solidFill>
                  <a:schemeClr val="tx1"/>
                </a:solidFill>
              </a:rPr>
              <a:t>Pixel-level detection exceeding the threshold in one frame</a:t>
            </a:r>
          </a:p>
          <a:p>
            <a:r>
              <a:rPr lang="en-US" altLang="ja-JP" sz="2400" b="1" dirty="0">
                <a:solidFill>
                  <a:schemeClr val="tx1"/>
                </a:solidFill>
              </a:rPr>
              <a:t>Group: </a:t>
            </a:r>
            <a:r>
              <a:rPr lang="en-US" altLang="ja-JP" sz="2400" dirty="0">
                <a:solidFill>
                  <a:schemeClr val="tx1"/>
                </a:solidFill>
              </a:rPr>
              <a:t>1 or more events in adjacent pixels in one frame</a:t>
            </a:r>
          </a:p>
          <a:p>
            <a:r>
              <a:rPr lang="en-US" altLang="ja-JP" sz="2400" b="1" dirty="0">
                <a:solidFill>
                  <a:schemeClr val="tx1"/>
                </a:solidFill>
              </a:rPr>
              <a:t>Flash: </a:t>
            </a:r>
            <a:r>
              <a:rPr lang="en-US" altLang="ja-JP" sz="2400" dirty="0">
                <a:solidFill>
                  <a:schemeClr val="tx1"/>
                </a:solidFill>
              </a:rPr>
              <a:t>1 or more groups separated by less than 330 </a:t>
            </a:r>
            <a:r>
              <a:rPr lang="en-US" altLang="ja-JP" sz="2400" dirty="0" err="1">
                <a:solidFill>
                  <a:schemeClr val="tx1"/>
                </a:solidFill>
              </a:rPr>
              <a:t>ms</a:t>
            </a:r>
            <a:r>
              <a:rPr lang="en-US" altLang="ja-JP" sz="2400" dirty="0">
                <a:solidFill>
                  <a:schemeClr val="tx1"/>
                </a:solidFill>
              </a:rPr>
              <a:t> and 16.5 km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C168DBB-F252-FC4F-8205-C5C7FB9A4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427" y="1213576"/>
            <a:ext cx="4504841" cy="394407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2E0732-2DED-0A4E-AA13-48AD342354E1}"/>
              </a:ext>
            </a:extLst>
          </p:cNvPr>
          <p:cNvSpPr txBox="1"/>
          <p:nvPr/>
        </p:nvSpPr>
        <p:spPr>
          <a:xfrm>
            <a:off x="6724515" y="5393719"/>
            <a:ext cx="5580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Image: GLM Definitions and Detection Method Quick Guide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E9B0BC1E-140B-174F-915C-79AB5D2CF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012290"/>
              </p:ext>
            </p:extLst>
          </p:nvPr>
        </p:nvGraphicFramePr>
        <p:xfrm>
          <a:off x="954226" y="3739271"/>
          <a:ext cx="5314138" cy="242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909">
                  <a:extLst>
                    <a:ext uri="{9D8B030D-6E8A-4147-A177-3AD203B41FA5}">
                      <a16:colId xmlns:a16="http://schemas.microsoft.com/office/drawing/2014/main" val="2955229051"/>
                    </a:ext>
                  </a:extLst>
                </a:gridCol>
                <a:gridCol w="1795549">
                  <a:extLst>
                    <a:ext uri="{9D8B030D-6E8A-4147-A177-3AD203B41FA5}">
                      <a16:colId xmlns:a16="http://schemas.microsoft.com/office/drawing/2014/main" val="3441999605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625151150"/>
                    </a:ext>
                  </a:extLst>
                </a:gridCol>
              </a:tblGrid>
              <a:tr h="443570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GLM Level 2 product maturity</a:t>
                      </a:r>
                      <a:endParaRPr kumimoji="1" lang="ja-JP" altLang="en-US" sz="20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182575"/>
                  </a:ext>
                </a:extLst>
              </a:tr>
              <a:tr h="373286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kumimoji="1" lang="ja-JP" alt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GOES-16</a:t>
                      </a:r>
                      <a:endParaRPr kumimoji="1" lang="ja-JP" alt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GOES-17</a:t>
                      </a:r>
                      <a:endParaRPr kumimoji="1" lang="ja-JP" alt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87966"/>
                  </a:ext>
                </a:extLst>
              </a:tr>
              <a:tr h="37328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Launch</a:t>
                      </a:r>
                      <a:endParaRPr kumimoji="1" lang="ja-JP" altLang="en-US" sz="200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Nov 19, 2016</a:t>
                      </a:r>
                      <a:endParaRPr kumimoji="1" lang="ja-JP" altLang="en-US" sz="200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 1, 2018</a:t>
                      </a:r>
                      <a:endParaRPr kumimoji="1" lang="ja-JP" altLang="en-US" sz="200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759589"/>
                  </a:ext>
                </a:extLst>
              </a:tr>
              <a:tr h="373286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9, 2017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3, 2018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546429"/>
                  </a:ext>
                </a:extLst>
              </a:tr>
              <a:tr h="373286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Provisional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 19, 2018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 20, 2018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397560"/>
                  </a:ext>
                </a:extLst>
              </a:tr>
              <a:tr h="373286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 1, 2018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860495"/>
                  </a:ext>
                </a:extLst>
              </a:tr>
            </a:tbl>
          </a:graphicData>
        </a:graphic>
      </p:graphicFrame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7AC0D1-7CD2-A246-8CD7-BF9218D6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0894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4D5BB-8746-BD4D-BFC4-01CDE7E45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0728"/>
          </a:xfrm>
        </p:spPr>
        <p:txBody>
          <a:bodyPr/>
          <a:lstStyle/>
          <a:p>
            <a:r>
              <a:rPr kumimoji="1" lang="en-US" altLang="ja-JP" dirty="0"/>
              <a:t>  </a:t>
            </a:r>
            <a:r>
              <a:rPr lang="en-US" altLang="ja-JP" dirty="0"/>
              <a:t>GLM L2 product evaluation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959BF4-3DE6-ED41-80DB-2CCF6B3E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28</a:t>
            </a:fld>
            <a:endParaRPr lang="en-US" altLang="ja-JP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CB09683F-E5F2-5C4D-AF13-AA616B266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939" y="1431886"/>
            <a:ext cx="9772495" cy="38242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600" dirty="0">
                <a:solidFill>
                  <a:schemeClr val="tx1"/>
                </a:solidFill>
              </a:rPr>
              <a:t>A: Flash geographical distribution</a:t>
            </a:r>
          </a:p>
          <a:p>
            <a:pPr marL="0" indent="0">
              <a:buNone/>
            </a:pPr>
            <a:endParaRPr lang="en-US" altLang="ja-JP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ja-JP" sz="3600" dirty="0">
                <a:solidFill>
                  <a:schemeClr val="tx1"/>
                </a:solidFill>
              </a:rPr>
              <a:t>B: Flash detection efficiency</a:t>
            </a:r>
            <a:endParaRPr kumimoji="1" lang="en-US" altLang="ja-JP" sz="36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kumimoji="1" lang="en-US" altLang="ja-JP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B-1: GLM vs </a:t>
            </a:r>
            <a:r>
              <a:rPr lang="en-US" altLang="ja-JP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GLD360</a:t>
            </a:r>
          </a:p>
          <a:p>
            <a:pPr marL="457200" lvl="1" indent="0">
              <a:buNone/>
            </a:pPr>
            <a:r>
              <a:rPr kumimoji="1" lang="en-US" altLang="ja-JP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B-2: GLM vs ENTLN</a:t>
            </a:r>
          </a:p>
          <a:p>
            <a:pPr marL="457200" lvl="1" indent="0">
              <a:buNone/>
            </a:pPr>
            <a:endParaRPr kumimoji="1" lang="en-US" altLang="ja-JP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3600" dirty="0">
                <a:solidFill>
                  <a:schemeClr val="tx1"/>
                </a:solidFill>
              </a:rPr>
              <a:t>C: Group timing &amp; location</a:t>
            </a:r>
            <a:endParaRPr kumimoji="1" lang="en-US" altLang="ja-JP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94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ACD073-7F76-564A-AF96-27A8F5E14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396"/>
            <a:ext cx="10515600" cy="1325563"/>
          </a:xfrm>
        </p:spPr>
        <p:txBody>
          <a:bodyPr/>
          <a:lstStyle/>
          <a:p>
            <a:r>
              <a:rPr lang="en-US" altLang="ja-JP" dirty="0"/>
              <a:t>A: Flash geographical distribution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5BE507-8320-1344-A837-7EEA3839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429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7B0569-6C0C-D849-9588-0687FB09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A61E30-C712-F34B-A7AE-FC36D7178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632"/>
            <a:ext cx="9578009" cy="32271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3200" dirty="0">
                <a:solidFill>
                  <a:schemeClr val="tx1"/>
                </a:solidFill>
              </a:rPr>
              <a:t>Overview of JMA and </a:t>
            </a:r>
            <a:r>
              <a:rPr lang="en-US" altLang="ja-JP" sz="3200" dirty="0" err="1">
                <a:solidFill>
                  <a:schemeClr val="tx1"/>
                </a:solidFill>
              </a:rPr>
              <a:t>Himawari</a:t>
            </a:r>
            <a:r>
              <a:rPr lang="en-US" altLang="ja-JP" sz="3200" dirty="0">
                <a:solidFill>
                  <a:schemeClr val="tx1"/>
                </a:solidFill>
              </a:rPr>
              <a:t> satellites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3200" dirty="0">
                <a:solidFill>
                  <a:schemeClr val="tx1"/>
                </a:solidFill>
              </a:rPr>
              <a:t>Highlights of my research at CICS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3200" dirty="0">
                <a:solidFill>
                  <a:schemeClr val="tx1"/>
                </a:solidFill>
              </a:rPr>
              <a:t>GLM</a:t>
            </a:r>
            <a:r>
              <a:rPr kumimoji="1" lang="en-US" altLang="ja-JP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 evaluation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E82E2A-B13A-174A-9F3C-FE2C3DD5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8806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2C6F60-F71A-0641-85BC-A67C0E46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Flash density maps (MAM 2019)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D437CB-864C-E44F-BFBC-3469A130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30</a:t>
            </a:fld>
            <a:endParaRPr lang="en-US" altLang="ja-JP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54D01D9-1D7F-4D45-8F21-AF2E91962847}"/>
              </a:ext>
            </a:extLst>
          </p:cNvPr>
          <p:cNvSpPr/>
          <p:nvPr/>
        </p:nvSpPr>
        <p:spPr>
          <a:xfrm>
            <a:off x="3786348" y="1137950"/>
            <a:ext cx="190789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GLM16 flashes</a:t>
            </a:r>
            <a:endParaRPr lang="ja-JP" altLang="en-US" sz="20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674BB53-05B4-2040-85DE-9E8E1F416A78}"/>
              </a:ext>
            </a:extLst>
          </p:cNvPr>
          <p:cNvSpPr/>
          <p:nvPr/>
        </p:nvSpPr>
        <p:spPr>
          <a:xfrm>
            <a:off x="743091" y="1159097"/>
            <a:ext cx="190789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GLM17 flashes</a:t>
            </a:r>
            <a:endParaRPr lang="ja-JP" altLang="en-US" sz="200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4B620A2-6870-8B4D-9DC2-D33D16740CB4}"/>
              </a:ext>
            </a:extLst>
          </p:cNvPr>
          <p:cNvSpPr/>
          <p:nvPr/>
        </p:nvSpPr>
        <p:spPr>
          <a:xfrm>
            <a:off x="8012822" y="1137950"/>
            <a:ext cx="203613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GLD360 strokes</a:t>
            </a:r>
            <a:endParaRPr lang="ja-JP" altLang="en-US" sz="200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A53373B-7AA5-F649-A820-98C9ED756C87}"/>
              </a:ext>
            </a:extLst>
          </p:cNvPr>
          <p:cNvSpPr/>
          <p:nvPr/>
        </p:nvSpPr>
        <p:spPr>
          <a:xfrm>
            <a:off x="1917750" y="5039336"/>
            <a:ext cx="7629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Generally consistent with each other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GLM false detections (e.g. GLM16’s Bahama bars)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1EE0FB8-A2C1-B744-800A-4600FA73A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620000"/>
            <a:ext cx="3619500" cy="287655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904BD95-62E5-5A41-8A82-F6FCCA837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000" y="1620000"/>
            <a:ext cx="3619500" cy="287655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62A26D5-607A-034E-B1B3-229D956A4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000" y="1600950"/>
            <a:ext cx="5771007" cy="295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0DF4A9-9FE3-2E45-84D3-196993ADD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GLM false flashes (MAM 2019) 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F17ABF-47AF-DF40-AFF8-BFDA376F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31</a:t>
            </a:fld>
            <a:endParaRPr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9C9610-D6F4-7F42-B5DD-777B43F5D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620000"/>
            <a:ext cx="5029200" cy="40005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C7809F0-EDB6-5641-9581-3AF85FC24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00" y="1620000"/>
            <a:ext cx="5029200" cy="40005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254B901-F8F5-B14D-84D5-63FFEA1DBC0A}"/>
              </a:ext>
            </a:extLst>
          </p:cNvPr>
          <p:cNvSpPr/>
          <p:nvPr/>
        </p:nvSpPr>
        <p:spPr>
          <a:xfrm>
            <a:off x="2493514" y="1343130"/>
            <a:ext cx="10246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GLM17</a:t>
            </a:r>
            <a:endParaRPr lang="ja-JP" altLang="en-US" sz="200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7A10D4-6350-304F-939D-CA3D4BAD6D2D}"/>
              </a:ext>
            </a:extLst>
          </p:cNvPr>
          <p:cNvSpPr/>
          <p:nvPr/>
        </p:nvSpPr>
        <p:spPr>
          <a:xfrm>
            <a:off x="8057023" y="1343130"/>
            <a:ext cx="10246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GLM16</a:t>
            </a:r>
            <a:endParaRPr lang="ja-JP" altLang="en-US" sz="200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AB645CF-81F2-7749-B652-BDC57693784A}"/>
              </a:ext>
            </a:extLst>
          </p:cNvPr>
          <p:cNvSpPr/>
          <p:nvPr/>
        </p:nvSpPr>
        <p:spPr>
          <a:xfrm>
            <a:off x="293940" y="5606100"/>
            <a:ext cx="11898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Bahama bars (daytime), Solar intrusions (midnight), Solar glints (morning/evening)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1073CA8-4A56-1341-A533-1D374B2005E6}"/>
              </a:ext>
            </a:extLst>
          </p:cNvPr>
          <p:cNvSpPr/>
          <p:nvPr/>
        </p:nvSpPr>
        <p:spPr>
          <a:xfrm>
            <a:off x="296091" y="5960717"/>
            <a:ext cx="7958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Westward moving daytime artifacts (GLM17 &gt; GLM16)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2A0BD2-8DB8-A544-8F03-19F97CE65B92}"/>
              </a:ext>
            </a:extLst>
          </p:cNvPr>
          <p:cNvSpPr/>
          <p:nvPr/>
        </p:nvSpPr>
        <p:spPr>
          <a:xfrm>
            <a:off x="2580811" y="922863"/>
            <a:ext cx="6657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 density hourly variation in nadir local time</a:t>
            </a: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388746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2C6F60-F71A-0641-85BC-A67C0E46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Flash density maps (JJA 2019)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D437CB-864C-E44F-BFBC-3469A130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32</a:t>
            </a:fld>
            <a:endParaRPr lang="en-US" altLang="ja-JP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54D01D9-1D7F-4D45-8F21-AF2E91962847}"/>
              </a:ext>
            </a:extLst>
          </p:cNvPr>
          <p:cNvSpPr/>
          <p:nvPr/>
        </p:nvSpPr>
        <p:spPr>
          <a:xfrm>
            <a:off x="3786348" y="1137950"/>
            <a:ext cx="190789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GLM16 flashes</a:t>
            </a:r>
            <a:endParaRPr lang="ja-JP" altLang="en-US" sz="20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674BB53-05B4-2040-85DE-9E8E1F416A78}"/>
              </a:ext>
            </a:extLst>
          </p:cNvPr>
          <p:cNvSpPr/>
          <p:nvPr/>
        </p:nvSpPr>
        <p:spPr>
          <a:xfrm>
            <a:off x="743091" y="1159097"/>
            <a:ext cx="190789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GLM17 flashes</a:t>
            </a:r>
            <a:endParaRPr lang="ja-JP" altLang="en-US" sz="200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4B620A2-6870-8B4D-9DC2-D33D16740CB4}"/>
              </a:ext>
            </a:extLst>
          </p:cNvPr>
          <p:cNvSpPr/>
          <p:nvPr/>
        </p:nvSpPr>
        <p:spPr>
          <a:xfrm>
            <a:off x="8012822" y="1137950"/>
            <a:ext cx="203613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GLD360 strokes</a:t>
            </a:r>
            <a:endParaRPr lang="ja-JP" altLang="en-US" sz="200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A53373B-7AA5-F649-A820-98C9ED756C87}"/>
              </a:ext>
            </a:extLst>
          </p:cNvPr>
          <p:cNvSpPr/>
          <p:nvPr/>
        </p:nvSpPr>
        <p:spPr>
          <a:xfrm>
            <a:off x="389972" y="4760332"/>
            <a:ext cx="1124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False detections reduced by updating ground processing for G16 &amp; G17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Contrast Leakage Algorithm activated (Apr. 30) to reduce jitter noise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2nd-level Threshold Algorithm updated (Apr. 30) to reduce Bahama bars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200" dirty="0">
                <a:latin typeface="Arial" panose="020B0604020202020204" pitchFamily="34" charset="0"/>
                <a:cs typeface="Arial" panose="020B0604020202020204" pitchFamily="34" charset="0"/>
              </a:rPr>
              <a:t>Blooming Filter activated (Jul 25) to reduce solar glints and intrusions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AA30CF3-27F6-4844-98B3-B54ECF676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620000"/>
            <a:ext cx="3619500" cy="28765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9DCA915-4426-C04C-8DDE-FB6EEDF8B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000" y="1620000"/>
            <a:ext cx="3619500" cy="28765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DB6138-800D-9B41-BA85-AFAA52D10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000" y="1600950"/>
            <a:ext cx="5699916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30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A2E2FC7E-F91E-2F4F-9DF2-65E43B78B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0" y="1260000"/>
            <a:ext cx="5791200" cy="460248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688F8B0-DBC4-214D-839B-7D52003EA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1260000"/>
            <a:ext cx="5791200" cy="460248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52A6F9-2B12-E640-A22B-A4E11950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Bef</a:t>
            </a:r>
            <a:r>
              <a:rPr lang="en-US" altLang="ja-JP" dirty="0"/>
              <a:t>ore Blooming Filter activated (Jul. 2019)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9EA661-4BE9-F746-A1D0-34527ABE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33</a:t>
            </a:fld>
            <a:endParaRPr lang="en-US" altLang="ja-JP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22AD4C1-61E1-B842-9C3B-07D49208150C}"/>
              </a:ext>
            </a:extLst>
          </p:cNvPr>
          <p:cNvSpPr/>
          <p:nvPr/>
        </p:nvSpPr>
        <p:spPr>
          <a:xfrm>
            <a:off x="2493514" y="954510"/>
            <a:ext cx="10246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GLM17</a:t>
            </a:r>
            <a:endParaRPr lang="ja-JP" altLang="en-US" sz="200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1C86FDB-582E-3143-808B-1075FB66E852}"/>
              </a:ext>
            </a:extLst>
          </p:cNvPr>
          <p:cNvSpPr/>
          <p:nvPr/>
        </p:nvSpPr>
        <p:spPr>
          <a:xfrm>
            <a:off x="8057023" y="954510"/>
            <a:ext cx="10246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GLM16</a:t>
            </a:r>
            <a:endParaRPr lang="ja-JP" altLang="en-US" sz="200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42E5F96-66C2-A246-B2CE-47EEFB111966}"/>
              </a:ext>
            </a:extLst>
          </p:cNvPr>
          <p:cNvSpPr/>
          <p:nvPr/>
        </p:nvSpPr>
        <p:spPr>
          <a:xfrm>
            <a:off x="3951412" y="5930141"/>
            <a:ext cx="4105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Solar glints are apparent</a:t>
            </a:r>
            <a:endParaRPr lang="ja-JP" altLang="en-US" sz="2800"/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C3BBD5E8-AF44-EC40-A2FA-6B57E7B03CB7}"/>
              </a:ext>
            </a:extLst>
          </p:cNvPr>
          <p:cNvSpPr/>
          <p:nvPr/>
        </p:nvSpPr>
        <p:spPr>
          <a:xfrm>
            <a:off x="6188271" y="1889760"/>
            <a:ext cx="1005840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CB3BFED5-5F90-614F-9124-4328DBD3B427}"/>
              </a:ext>
            </a:extLst>
          </p:cNvPr>
          <p:cNvSpPr/>
          <p:nvPr/>
        </p:nvSpPr>
        <p:spPr>
          <a:xfrm>
            <a:off x="883920" y="1889760"/>
            <a:ext cx="1005840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9B10C962-0B34-3F4E-9E7D-E74607D0EC99}"/>
              </a:ext>
            </a:extLst>
          </p:cNvPr>
          <p:cNvSpPr/>
          <p:nvPr/>
        </p:nvSpPr>
        <p:spPr>
          <a:xfrm>
            <a:off x="10058520" y="1889760"/>
            <a:ext cx="1005840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647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4CFC29F-038E-6D42-80E5-1D13CECB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0" y="1260000"/>
            <a:ext cx="5791200" cy="46024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199F486-D99D-894E-AD68-79CB9FE16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1260000"/>
            <a:ext cx="5791200" cy="460248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52A6F9-2B12-E640-A22B-A4E11950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After</a:t>
            </a:r>
            <a:r>
              <a:rPr lang="en-US" altLang="ja-JP" dirty="0"/>
              <a:t> Blooming Filter activated (Aug. 2019)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9EA661-4BE9-F746-A1D0-34527ABE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34</a:t>
            </a:fld>
            <a:endParaRPr lang="en-US" altLang="ja-JP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22AD4C1-61E1-B842-9C3B-07D49208150C}"/>
              </a:ext>
            </a:extLst>
          </p:cNvPr>
          <p:cNvSpPr/>
          <p:nvPr/>
        </p:nvSpPr>
        <p:spPr>
          <a:xfrm>
            <a:off x="2493514" y="954510"/>
            <a:ext cx="10246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GLM17</a:t>
            </a:r>
            <a:endParaRPr lang="ja-JP" altLang="en-US" sz="200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1C86FDB-582E-3143-808B-1075FB66E852}"/>
              </a:ext>
            </a:extLst>
          </p:cNvPr>
          <p:cNvSpPr/>
          <p:nvPr/>
        </p:nvSpPr>
        <p:spPr>
          <a:xfrm>
            <a:off x="8057023" y="954510"/>
            <a:ext cx="10246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GLM16</a:t>
            </a:r>
            <a:endParaRPr lang="ja-JP" altLang="en-US" sz="200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AAD8DEC-9D6E-A840-B758-5B99424E529E}"/>
              </a:ext>
            </a:extLst>
          </p:cNvPr>
          <p:cNvSpPr/>
          <p:nvPr/>
        </p:nvSpPr>
        <p:spPr>
          <a:xfrm>
            <a:off x="2558768" y="5954450"/>
            <a:ext cx="7122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glints are mitigated by Blooming Filter</a:t>
            </a:r>
            <a:endParaRPr lang="ja-JP" altLang="en-US" sz="2800">
              <a:solidFill>
                <a:schemeClr val="accent2"/>
              </a:solidFill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AFC4C8BA-2A81-0E49-B2AF-8E5F23EDF016}"/>
              </a:ext>
            </a:extLst>
          </p:cNvPr>
          <p:cNvSpPr/>
          <p:nvPr/>
        </p:nvSpPr>
        <p:spPr>
          <a:xfrm>
            <a:off x="6188271" y="1889760"/>
            <a:ext cx="1005840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17CEE139-7399-1B47-BA8B-83637DEB2401}"/>
              </a:ext>
            </a:extLst>
          </p:cNvPr>
          <p:cNvSpPr/>
          <p:nvPr/>
        </p:nvSpPr>
        <p:spPr>
          <a:xfrm>
            <a:off x="10058520" y="1889760"/>
            <a:ext cx="1005840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7F63B341-801A-7A46-A4EC-14840C571A0C}"/>
              </a:ext>
            </a:extLst>
          </p:cNvPr>
          <p:cNvSpPr/>
          <p:nvPr/>
        </p:nvSpPr>
        <p:spPr>
          <a:xfrm>
            <a:off x="883920" y="1889760"/>
            <a:ext cx="1005840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0149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ACD073-7F76-564A-AF96-27A8F5E14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B: Flash detection efficiency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5BE507-8320-1344-A837-7EEA3839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6442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798D89-C22F-F341-8DE3-6726C35D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Flash detection efficiency</a:t>
            </a:r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E068100-5DC7-CC42-9DD3-4E94C70AD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34" y="1067945"/>
            <a:ext cx="10121931" cy="2787940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Flash detection efficiency (DE) indicates the ability to detect flashes</a:t>
            </a:r>
          </a:p>
          <a:p>
            <a:r>
              <a:rPr lang="en-US" altLang="ja-JP" sz="2400" dirty="0">
                <a:solidFill>
                  <a:schemeClr val="tx1"/>
                </a:solidFill>
              </a:rPr>
              <a:t>GLM DE relative to a ground-based network (GN)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endParaRPr lang="en-US" altLang="ja-JP" sz="2400" dirty="0">
              <a:solidFill>
                <a:schemeClr val="tx1"/>
              </a:solidFill>
            </a:endParaRPr>
          </a:p>
          <a:p>
            <a:endParaRPr lang="en-US" altLang="ja-JP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Detection criteria: flash separation less than </a:t>
            </a:r>
            <a:r>
              <a:rPr lang="en-US" altLang="ja-JP" sz="2400" dirty="0">
                <a:solidFill>
                  <a:srgbClr val="00B050"/>
                </a:solidFill>
              </a:rPr>
              <a:t>25 km </a:t>
            </a:r>
            <a:r>
              <a:rPr lang="en-US" altLang="ja-JP" sz="2400" dirty="0">
                <a:solidFill>
                  <a:schemeClr val="tx1"/>
                </a:solidFill>
              </a:rPr>
              <a:t>and </a:t>
            </a:r>
            <a:r>
              <a:rPr lang="en-US" altLang="ja-JP" sz="2400" dirty="0">
                <a:solidFill>
                  <a:schemeClr val="accent2"/>
                </a:solidFill>
              </a:rPr>
              <a:t>0.1 s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1826D721-459B-0E4D-8A2D-CDD7E8034686}"/>
                  </a:ext>
                </a:extLst>
              </p:cNvPr>
              <p:cNvSpPr/>
              <p:nvPr/>
            </p:nvSpPr>
            <p:spPr>
              <a:xfrm>
                <a:off x="1641908" y="2201192"/>
                <a:ext cx="8007275" cy="794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GLM</m:t>
                      </m:r>
                      <m: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DE</m:t>
                      </m:r>
                      <m: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ja-JP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GN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flashes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detected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by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GLM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Total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#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GN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flashes</m:t>
                          </m:r>
                        </m:den>
                      </m:f>
                    </m:oMath>
                  </m:oMathPara>
                </a14:m>
                <a:endParaRPr lang="ja-JP" alt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1826D721-459B-0E4D-8A2D-CDD7E80346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908" y="2201192"/>
                <a:ext cx="8007275" cy="794513"/>
              </a:xfrm>
              <a:prstGeom prst="rect">
                <a:avLst/>
              </a:prstGeom>
              <a:blipFill>
                <a:blip r:embed="rId3"/>
                <a:stretch>
                  <a:fillRect b="-203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82B18EE8-CE92-6E46-99D3-A31D13FC7DE3}"/>
              </a:ext>
            </a:extLst>
          </p:cNvPr>
          <p:cNvSpPr/>
          <p:nvPr/>
        </p:nvSpPr>
        <p:spPr>
          <a:xfrm>
            <a:off x="5295666" y="4338270"/>
            <a:ext cx="70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F509AD-C575-5942-8BFD-E776A46B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36</a:t>
            </a:fld>
            <a:endParaRPr lang="ja-JP" altLang="en-US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AF2EEA54-9AEC-3748-91F5-0F903E25583B}"/>
              </a:ext>
            </a:extLst>
          </p:cNvPr>
          <p:cNvCxnSpPr>
            <a:cxnSpLocks/>
          </p:cNvCxnSpPr>
          <p:nvPr/>
        </p:nvCxnSpPr>
        <p:spPr>
          <a:xfrm>
            <a:off x="6371118" y="5522294"/>
            <a:ext cx="709178" cy="1000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57419D20-BBB6-014C-B229-3028365788EF}"/>
              </a:ext>
            </a:extLst>
          </p:cNvPr>
          <p:cNvCxnSpPr>
            <a:cxnSpLocks/>
          </p:cNvCxnSpPr>
          <p:nvPr/>
        </p:nvCxnSpPr>
        <p:spPr>
          <a:xfrm>
            <a:off x="6222855" y="5635184"/>
            <a:ext cx="30407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47A7BE4-89A1-CD42-90C9-8ED1BD93A8D6}"/>
              </a:ext>
            </a:extLst>
          </p:cNvPr>
          <p:cNvSpPr/>
          <p:nvPr/>
        </p:nvSpPr>
        <p:spPr>
          <a:xfrm>
            <a:off x="9304666" y="5438694"/>
            <a:ext cx="689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ja-JP" altLang="en-US"/>
          </a:p>
        </p:txBody>
      </p:sp>
      <p:sp>
        <p:nvSpPr>
          <p:cNvPr id="38" name="稲妻 37">
            <a:extLst>
              <a:ext uri="{FF2B5EF4-FFF2-40B4-BE49-F238E27FC236}">
                <a16:creationId xmlns:a16="http://schemas.microsoft.com/office/drawing/2014/main" id="{2862F555-A9C8-994A-81B2-6FDD50A3E51B}"/>
              </a:ext>
            </a:extLst>
          </p:cNvPr>
          <p:cNvSpPr/>
          <p:nvPr/>
        </p:nvSpPr>
        <p:spPr>
          <a:xfrm>
            <a:off x="6451021" y="5082666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801C5683-C129-564D-918B-3AB88B538345}"/>
              </a:ext>
            </a:extLst>
          </p:cNvPr>
          <p:cNvCxnSpPr>
            <a:cxnSpLocks/>
          </p:cNvCxnSpPr>
          <p:nvPr/>
        </p:nvCxnSpPr>
        <p:spPr>
          <a:xfrm>
            <a:off x="8015986" y="5532296"/>
            <a:ext cx="746059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稲妻 39">
            <a:extLst>
              <a:ext uri="{FF2B5EF4-FFF2-40B4-BE49-F238E27FC236}">
                <a16:creationId xmlns:a16="http://schemas.microsoft.com/office/drawing/2014/main" id="{6293C74D-1FF1-0D4C-8EE6-0A787ADFE1A1}"/>
              </a:ext>
            </a:extLst>
          </p:cNvPr>
          <p:cNvSpPr/>
          <p:nvPr/>
        </p:nvSpPr>
        <p:spPr>
          <a:xfrm>
            <a:off x="8146670" y="5098970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E61B8BDC-947D-1F4A-8ACA-91E6E8A82AEF}"/>
              </a:ext>
            </a:extLst>
          </p:cNvPr>
          <p:cNvSpPr/>
          <p:nvPr/>
        </p:nvSpPr>
        <p:spPr>
          <a:xfrm>
            <a:off x="7916534" y="4704136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GN flash</a:t>
            </a:r>
            <a:endParaRPr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896772FB-8FC4-E34D-BC4A-E6C15FA938B3}"/>
              </a:ext>
            </a:extLst>
          </p:cNvPr>
          <p:cNvSpPr/>
          <p:nvPr/>
        </p:nvSpPr>
        <p:spPr>
          <a:xfrm>
            <a:off x="6096000" y="4717866"/>
            <a:ext cx="1246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GLM flash </a:t>
            </a:r>
            <a:endParaRPr lang="ja-JP" altLang="en-US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A3CCAFBB-F6FE-6949-A61E-3180CF220DCE}"/>
              </a:ext>
            </a:extLst>
          </p:cNvPr>
          <p:cNvCxnSpPr>
            <a:cxnSpLocks/>
          </p:cNvCxnSpPr>
          <p:nvPr/>
        </p:nvCxnSpPr>
        <p:spPr>
          <a:xfrm>
            <a:off x="7053561" y="5534014"/>
            <a:ext cx="1035036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稲妻 46">
            <a:extLst>
              <a:ext uri="{FF2B5EF4-FFF2-40B4-BE49-F238E27FC236}">
                <a16:creationId xmlns:a16="http://schemas.microsoft.com/office/drawing/2014/main" id="{B7AA6516-9665-2447-9FB9-5ED3F772FBB6}"/>
              </a:ext>
            </a:extLst>
          </p:cNvPr>
          <p:cNvSpPr/>
          <p:nvPr/>
        </p:nvSpPr>
        <p:spPr>
          <a:xfrm>
            <a:off x="3378430" y="5117984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稲妻 47">
            <a:extLst>
              <a:ext uri="{FF2B5EF4-FFF2-40B4-BE49-F238E27FC236}">
                <a16:creationId xmlns:a16="http://schemas.microsoft.com/office/drawing/2014/main" id="{159472FC-A50F-8D4B-A1A4-7147DFC397D7}"/>
              </a:ext>
            </a:extLst>
          </p:cNvPr>
          <p:cNvSpPr/>
          <p:nvPr/>
        </p:nvSpPr>
        <p:spPr>
          <a:xfrm>
            <a:off x="4055872" y="4650933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80EEBC75-C668-2D4E-B7A6-5E758D2031E9}"/>
              </a:ext>
            </a:extLst>
          </p:cNvPr>
          <p:cNvCxnSpPr>
            <a:cxnSpLocks/>
          </p:cNvCxnSpPr>
          <p:nvPr/>
        </p:nvCxnSpPr>
        <p:spPr>
          <a:xfrm flipV="1">
            <a:off x="3617102" y="4864402"/>
            <a:ext cx="710026" cy="456078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D3A9C46C-CDFC-314B-AFF1-B40861814B1A}"/>
              </a:ext>
            </a:extLst>
          </p:cNvPr>
          <p:cNvSpPr/>
          <p:nvPr/>
        </p:nvSpPr>
        <p:spPr>
          <a:xfrm>
            <a:off x="2841235" y="4826245"/>
            <a:ext cx="1448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GLM flash</a:t>
            </a:r>
            <a:endParaRPr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11612822-974D-084F-8D66-97D0E4EBC3D4}"/>
              </a:ext>
            </a:extLst>
          </p:cNvPr>
          <p:cNvSpPr/>
          <p:nvPr/>
        </p:nvSpPr>
        <p:spPr>
          <a:xfrm>
            <a:off x="4038522" y="4317676"/>
            <a:ext cx="1181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GN flash</a:t>
            </a:r>
            <a:endParaRPr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B337EA78-8C75-2941-B917-74728FBAACBD}"/>
              </a:ext>
            </a:extLst>
          </p:cNvPr>
          <p:cNvSpPr/>
          <p:nvPr/>
        </p:nvSpPr>
        <p:spPr>
          <a:xfrm>
            <a:off x="2776726" y="4498611"/>
            <a:ext cx="1684421" cy="16169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980E211-EAA6-9947-A6A4-4DF639FF7454}"/>
              </a:ext>
            </a:extLst>
          </p:cNvPr>
          <p:cNvSpPr/>
          <p:nvPr/>
        </p:nvSpPr>
        <p:spPr>
          <a:xfrm>
            <a:off x="3869788" y="5107014"/>
            <a:ext cx="117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25 km </a:t>
            </a:r>
            <a:endParaRPr lang="ja-JP" altLang="en-US" sz="2000">
              <a:solidFill>
                <a:srgbClr val="00B050"/>
              </a:solidFill>
            </a:endParaRPr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E672761-8ED3-2841-AFDA-19ABDF250DDE}"/>
              </a:ext>
            </a:extLst>
          </p:cNvPr>
          <p:cNvCxnSpPr>
            <a:cxnSpLocks/>
          </p:cNvCxnSpPr>
          <p:nvPr/>
        </p:nvCxnSpPr>
        <p:spPr>
          <a:xfrm>
            <a:off x="5631501" y="4717866"/>
            <a:ext cx="809" cy="15256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7EBC2FB6-1E5D-F24E-B7F0-560AE2F896B6}"/>
              </a:ext>
            </a:extLst>
          </p:cNvPr>
          <p:cNvSpPr/>
          <p:nvPr/>
        </p:nvSpPr>
        <p:spPr>
          <a:xfrm>
            <a:off x="2437960" y="3922627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separation</a:t>
            </a:r>
            <a:endParaRPr lang="ja-JP" altLang="en-US" b="1">
              <a:solidFill>
                <a:srgbClr val="00B050"/>
              </a:solidFill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F052B8C8-ED1B-A94A-A159-D093BAB7C64D}"/>
              </a:ext>
            </a:extLst>
          </p:cNvPr>
          <p:cNvSpPr/>
          <p:nvPr/>
        </p:nvSpPr>
        <p:spPr>
          <a:xfrm>
            <a:off x="6524550" y="3974222"/>
            <a:ext cx="2437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separation</a:t>
            </a:r>
            <a:endParaRPr lang="ja-JP" altLang="en-US" b="1">
              <a:solidFill>
                <a:schemeClr val="accent2"/>
              </a:solidFill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00B41D07-AF48-A241-8FDA-FC0D8CD35CF3}"/>
              </a:ext>
            </a:extLst>
          </p:cNvPr>
          <p:cNvSpPr/>
          <p:nvPr/>
        </p:nvSpPr>
        <p:spPr>
          <a:xfrm>
            <a:off x="6974554" y="5689080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0.1 s</a:t>
            </a:r>
            <a:endParaRPr lang="ja-JP" altLang="en-US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21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8F83EE70-1B0A-6A41-A96D-B9945471C826}"/>
              </a:ext>
            </a:extLst>
          </p:cNvPr>
          <p:cNvSpPr txBox="1">
            <a:spLocks/>
          </p:cNvSpPr>
          <p:nvPr/>
        </p:nvSpPr>
        <p:spPr>
          <a:xfrm>
            <a:off x="428578" y="1050971"/>
            <a:ext cx="11435822" cy="1421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ja-JP" altLang="en-US" sz="1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>
                <a:solidFill>
                  <a:schemeClr val="tx1"/>
                </a:solidFill>
              </a:rPr>
              <a:t>GLM16 &amp; GLM17 DE for overall FOV were examined using GLD360</a:t>
            </a:r>
          </a:p>
          <a:p>
            <a:r>
              <a:rPr lang="en-US" altLang="ja-JP" sz="2800" dirty="0">
                <a:solidFill>
                  <a:schemeClr val="tx1"/>
                </a:solidFill>
              </a:rPr>
              <a:t>GLD360 is designed to globally detect  &gt;80 % CG with VLF sensors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8FD6BFA-49F8-AA44-A973-82AC3D5A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B-1: GLM DE relative to GLD360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371244-EC9C-994D-9B11-5CF98B7C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37</a:t>
            </a:fld>
            <a:endParaRPr lang="en-US" altLang="ja-JP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9ED0DD-D127-2446-8C59-E8681D6AC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539" y="2472301"/>
            <a:ext cx="6334443" cy="325251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C3EC96-AE1F-9F44-BA49-CC133D84730B}"/>
              </a:ext>
            </a:extLst>
          </p:cNvPr>
          <p:cNvSpPr/>
          <p:nvPr/>
        </p:nvSpPr>
        <p:spPr>
          <a:xfrm>
            <a:off x="1181014" y="5745597"/>
            <a:ext cx="6951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GLD360 stroke density for May 2011 to May 2015 (Vaisala, 2015)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3B3D1EC-2676-0945-B6B6-8FE1BD6E2D66}"/>
              </a:ext>
            </a:extLst>
          </p:cNvPr>
          <p:cNvSpPr txBox="1"/>
          <p:nvPr/>
        </p:nvSpPr>
        <p:spPr>
          <a:xfrm>
            <a:off x="8007545" y="3699831"/>
            <a:ext cx="394930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Acknowledgement:</a:t>
            </a:r>
            <a:endParaRPr kumimoji="1"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GLD360 used in this study were provided by Vaisala.</a:t>
            </a:r>
          </a:p>
        </p:txBody>
      </p:sp>
    </p:spTree>
    <p:extLst>
      <p:ext uri="{BB962C8B-B14F-4D97-AF65-F5344CB8AC3E}">
        <p14:creationId xmlns:p14="http://schemas.microsoft.com/office/powerpoint/2010/main" val="3722795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142410-2B4F-2C4F-89F3-7C1C60A0F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0728"/>
          </a:xfrm>
        </p:spPr>
        <p:txBody>
          <a:bodyPr/>
          <a:lstStyle/>
          <a:p>
            <a:r>
              <a:rPr kumimoji="1" lang="en-US" altLang="ja-JP" dirty="0"/>
              <a:t>  GLM DE relative to GLD360 (Mar-Aug, 2019)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BBEEB7-60FA-744C-94E2-D5975F35D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38</a:t>
            </a:fld>
            <a:endParaRPr lang="en-US" altLang="ja-JP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676AC6-77EB-8547-BADC-977866FB4870}"/>
              </a:ext>
            </a:extLst>
          </p:cNvPr>
          <p:cNvSpPr/>
          <p:nvPr/>
        </p:nvSpPr>
        <p:spPr>
          <a:xfrm>
            <a:off x="4452649" y="1159097"/>
            <a:ext cx="145264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GLM16 DE</a:t>
            </a:r>
            <a:endParaRPr lang="ja-JP" altLang="en-US" sz="20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6F5443D-0D69-C249-8088-A1E8BC0A6250}"/>
              </a:ext>
            </a:extLst>
          </p:cNvPr>
          <p:cNvSpPr/>
          <p:nvPr/>
        </p:nvSpPr>
        <p:spPr>
          <a:xfrm>
            <a:off x="1320607" y="1159098"/>
            <a:ext cx="145264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GLM17 DE</a:t>
            </a:r>
            <a:endParaRPr lang="ja-JP" altLang="en-US" sz="200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3D8F930-7CFF-194B-AC76-E4920DC44C01}"/>
              </a:ext>
            </a:extLst>
          </p:cNvPr>
          <p:cNvSpPr/>
          <p:nvPr/>
        </p:nvSpPr>
        <p:spPr>
          <a:xfrm>
            <a:off x="274967" y="4863561"/>
            <a:ext cx="119170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GLM DEs are maximized over the oceans and the South America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GLM DE depression over high-boresight-angle CONUS (GLM16: NW, GLM17: 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GLD360 pixels with DE &lt; ~30% generally coincide with GLM false detections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B97F960-0C56-BD47-8F74-19E3A969EE3C}"/>
              </a:ext>
            </a:extLst>
          </p:cNvPr>
          <p:cNvSpPr/>
          <p:nvPr/>
        </p:nvSpPr>
        <p:spPr>
          <a:xfrm>
            <a:off x="8429914" y="1137950"/>
            <a:ext cx="156805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GLD360 DE</a:t>
            </a:r>
            <a:endParaRPr lang="ja-JP" altLang="en-US" sz="2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44CCB6-8A86-6E4B-82B4-80704BE5C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47" y="1683718"/>
            <a:ext cx="3555873" cy="293408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E8ACBDF-CF41-6340-BB1B-5590D8FD1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289" y="1683718"/>
            <a:ext cx="3555873" cy="293408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48B6ECD-3F93-194E-9F75-5489BD104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869" y="1645956"/>
            <a:ext cx="5280660" cy="29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2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876123-41A4-6244-925F-413AED4B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DE </a:t>
            </a:r>
            <a:r>
              <a:rPr lang="en-US" altLang="ja-JP" dirty="0"/>
              <a:t>Monthly variation</a:t>
            </a:r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6FA543A-A50E-5347-B296-9922352A12DA}"/>
              </a:ext>
            </a:extLst>
          </p:cNvPr>
          <p:cNvSpPr/>
          <p:nvPr/>
        </p:nvSpPr>
        <p:spPr>
          <a:xfrm>
            <a:off x="1172454" y="4969252"/>
            <a:ext cx="10181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GLM16/17 DE decreases in spring &amp; summer, when lightning activity increases over CONUS.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Note: DE is dependent on matching criteria (larger criteria, larger 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Need to focus on variance/difference rather than absolute values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08E374-A510-4A4C-8EC3-CDB1246D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39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CA6765A-38DD-4F47-A90F-631E4331E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76" y="1111036"/>
            <a:ext cx="7757729" cy="38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5CC044-E211-4243-9A30-41A37179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1" y="2475030"/>
            <a:ext cx="11973339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1. </a:t>
            </a:r>
            <a:r>
              <a:rPr lang="en-US" altLang="ja-JP" dirty="0"/>
              <a:t>Overview of JMA and </a:t>
            </a:r>
            <a:r>
              <a:rPr lang="en-US" altLang="ja-JP" dirty="0" err="1"/>
              <a:t>Himawari</a:t>
            </a:r>
            <a:r>
              <a:rPr lang="en-US" altLang="ja-JP" dirty="0"/>
              <a:t> satellites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3446147-A910-4F4D-89B6-5ABC9444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59833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8F83EE70-1B0A-6A41-A96D-B9945471C826}"/>
              </a:ext>
            </a:extLst>
          </p:cNvPr>
          <p:cNvSpPr txBox="1">
            <a:spLocks/>
          </p:cNvSpPr>
          <p:nvPr/>
        </p:nvSpPr>
        <p:spPr>
          <a:xfrm>
            <a:off x="395647" y="1235706"/>
            <a:ext cx="11117179" cy="2958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ja-JP" altLang="en-US" sz="1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>
                <a:solidFill>
                  <a:schemeClr val="tx1"/>
                </a:solidFill>
              </a:rPr>
              <a:t>GLM16 DE variance was examined using ENTLN flashes.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IC/CG difference &amp; diurnal variation</a:t>
            </a:r>
          </a:p>
          <a:p>
            <a:r>
              <a:rPr lang="en-US" altLang="ja-JP" sz="2800" dirty="0">
                <a:solidFill>
                  <a:schemeClr val="tx1"/>
                </a:solidFill>
              </a:rPr>
              <a:t>ENTLN is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Earth Networks Total Lightning Network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Designed to detect both IC &amp; CG</a:t>
            </a:r>
          </a:p>
          <a:p>
            <a:pPr marL="457200" lvl="1" indent="0"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  with wideband (1Hz to 12MHz) sensors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High IC detection efficiency over CONUS.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8FD6BFA-49F8-AA44-A973-82AC3D5A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B-2: GLM DE relative to ENTLN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371244-EC9C-994D-9B11-5CF98B7C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40</a:t>
            </a:fld>
            <a:endParaRPr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1021027-C3DA-4645-8078-AEAF497AF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354" y="2130786"/>
            <a:ext cx="4717075" cy="381177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0807320-373C-9145-B72A-A291E4A1FEF7}"/>
              </a:ext>
            </a:extLst>
          </p:cNvPr>
          <p:cNvSpPr/>
          <p:nvPr/>
        </p:nvSpPr>
        <p:spPr>
          <a:xfrm>
            <a:off x="6763633" y="6001164"/>
            <a:ext cx="5442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Estimated ENTLN IC DE (Liu and Heckman, 2012) 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B318D9-5EDF-4E40-939A-E0D587F7B9D6}"/>
              </a:ext>
            </a:extLst>
          </p:cNvPr>
          <p:cNvSpPr txBox="1"/>
          <p:nvPr/>
        </p:nvSpPr>
        <p:spPr>
          <a:xfrm>
            <a:off x="664254" y="4497574"/>
            <a:ext cx="543174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Acknowledgement:</a:t>
            </a:r>
            <a:endParaRPr kumimoji="1"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ENTLN data used in this study were provided by Earth Networks, Inc.</a:t>
            </a:r>
          </a:p>
        </p:txBody>
      </p:sp>
    </p:spTree>
    <p:extLst>
      <p:ext uri="{BB962C8B-B14F-4D97-AF65-F5344CB8AC3E}">
        <p14:creationId xmlns:p14="http://schemas.microsoft.com/office/powerpoint/2010/main" val="3015881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BB88520-E7ED-394C-9AE9-F125B1C0F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6" y="1778795"/>
            <a:ext cx="4183380" cy="345186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E2DEE9B-B440-BE49-80FE-D3BE10C2A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206" y="1775905"/>
            <a:ext cx="4183380" cy="345186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F6FE384-31AB-B84D-9B8B-16A920965641}"/>
              </a:ext>
            </a:extLst>
          </p:cNvPr>
          <p:cNvSpPr/>
          <p:nvPr/>
        </p:nvSpPr>
        <p:spPr>
          <a:xfrm>
            <a:off x="7651201" y="1831047"/>
            <a:ext cx="470263" cy="3399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32B4EC8-6423-864F-9800-21CF4DE0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  GLM16 DE for ENTLN IC &amp; CG (Dec-Aug, 2019)</a:t>
            </a:r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8A7FF1-CA36-1945-8057-99A059773445}"/>
              </a:ext>
            </a:extLst>
          </p:cNvPr>
          <p:cNvSpPr/>
          <p:nvPr/>
        </p:nvSpPr>
        <p:spPr>
          <a:xfrm>
            <a:off x="514028" y="1212775"/>
            <a:ext cx="322716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DE for IC (DE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9EEBC56-A3A5-074D-8A2F-038F6002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41</a:t>
            </a:fld>
            <a:endParaRPr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169DCC-25C6-1244-AC93-0F81C93F2BEA}"/>
              </a:ext>
            </a:extLst>
          </p:cNvPr>
          <p:cNvSpPr/>
          <p:nvPr/>
        </p:nvSpPr>
        <p:spPr>
          <a:xfrm>
            <a:off x="4035016" y="1197640"/>
            <a:ext cx="338105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DE for CG (DE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118F7BA-E04B-5B44-A8A4-23D1DDEE9AED}"/>
              </a:ext>
            </a:extLst>
          </p:cNvPr>
          <p:cNvSpPr/>
          <p:nvPr/>
        </p:nvSpPr>
        <p:spPr>
          <a:xfrm>
            <a:off x="1507671" y="5296962"/>
            <a:ext cx="847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 depression over NW CONUS is more clear for 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&lt; DE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CG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over CONUS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88F61E6-3BBB-1340-BBB1-56E32B38DB8F}"/>
              </a:ext>
            </a:extLst>
          </p:cNvPr>
          <p:cNvSpPr/>
          <p:nvPr/>
        </p:nvSpPr>
        <p:spPr>
          <a:xfrm>
            <a:off x="8922145" y="1162482"/>
            <a:ext cx="191110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3C8203C-C683-0C43-B454-618977885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543" y="1740747"/>
            <a:ext cx="429006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66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C359E1C-2448-5D4A-902E-2D1D63737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535" y="1408147"/>
            <a:ext cx="5612130" cy="306324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709B37B-A17A-9742-86B9-3CA5BFDC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Diurnal variation over CONUS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3E7198-AD1D-E54F-97C1-5550704A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42</a:t>
            </a:fld>
            <a:endParaRPr lang="en-US" altLang="ja-JP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6FF8F54-7164-6B4A-A4D7-1623B3B3D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1408147"/>
            <a:ext cx="5406390" cy="306324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FDD21FD-EC62-E643-8833-4A1ACC298EAD}"/>
              </a:ext>
            </a:extLst>
          </p:cNvPr>
          <p:cNvSpPr/>
          <p:nvPr/>
        </p:nvSpPr>
        <p:spPr>
          <a:xfrm>
            <a:off x="290945" y="4670602"/>
            <a:ext cx="11610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GLM and ENTLN flashes are maximized in the late afternoon (17-18 local time), associated with day-time thermal convections.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GLM DE decreases during the daytime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Peak-to-peak diurnal variation of GLM DE is larger for </a:t>
            </a:r>
            <a:r>
              <a:rPr lang="en-US" altLang="ja-JP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 (0.18)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altLang="ja-JP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 (0.13) 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D030998B-0EC9-A94A-A19C-616D4644B832}"/>
              </a:ext>
            </a:extLst>
          </p:cNvPr>
          <p:cNvGrpSpPr/>
          <p:nvPr/>
        </p:nvGrpSpPr>
        <p:grpSpPr>
          <a:xfrm>
            <a:off x="7010399" y="2188926"/>
            <a:ext cx="4310915" cy="1863529"/>
            <a:chOff x="7010399" y="2188926"/>
            <a:chExt cx="4310915" cy="1863529"/>
          </a:xfrm>
        </p:grpSpPr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EAE3E0AB-67FF-DB4F-832B-6F37FE6B7916}"/>
                </a:ext>
              </a:extLst>
            </p:cNvPr>
            <p:cNvCxnSpPr>
              <a:cxnSpLocks/>
            </p:cNvCxnSpPr>
            <p:nvPr/>
          </p:nvCxnSpPr>
          <p:spPr>
            <a:xfrm>
              <a:off x="7024255" y="2188926"/>
              <a:ext cx="3782290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63CB0CAD-D823-6949-9317-B188A3D33D07}"/>
                </a:ext>
              </a:extLst>
            </p:cNvPr>
            <p:cNvCxnSpPr>
              <a:cxnSpLocks/>
            </p:cNvCxnSpPr>
            <p:nvPr/>
          </p:nvCxnSpPr>
          <p:spPr>
            <a:xfrm>
              <a:off x="10585064" y="2188926"/>
              <a:ext cx="0" cy="1863529"/>
            </a:xfrm>
            <a:prstGeom prst="straightConnector1">
              <a:avLst/>
            </a:prstGeom>
            <a:ln w="41275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8D3AED8-E35C-C44C-A0AD-BDC7BE6981ED}"/>
                </a:ext>
              </a:extLst>
            </p:cNvPr>
            <p:cNvSpPr/>
            <p:nvPr/>
          </p:nvSpPr>
          <p:spPr>
            <a:xfrm>
              <a:off x="10638114" y="2972651"/>
              <a:ext cx="6832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0.18</a:t>
              </a:r>
              <a:endParaRPr lang="ja-JP" altLang="en-US" sz="2000">
                <a:solidFill>
                  <a:schemeClr val="accent1"/>
                </a:solidFill>
              </a:endParaRPr>
            </a:p>
          </p:txBody>
        </p: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A4B04C1E-EDA6-D94C-A3C3-19629BCD28AF}"/>
                </a:ext>
              </a:extLst>
            </p:cNvPr>
            <p:cNvCxnSpPr>
              <a:cxnSpLocks/>
            </p:cNvCxnSpPr>
            <p:nvPr/>
          </p:nvCxnSpPr>
          <p:spPr>
            <a:xfrm>
              <a:off x="7010399" y="4003873"/>
              <a:ext cx="3782290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6453128-61A8-664B-9FBF-9C5ED4067F4B}"/>
              </a:ext>
            </a:extLst>
          </p:cNvPr>
          <p:cNvGrpSpPr/>
          <p:nvPr/>
        </p:nvGrpSpPr>
        <p:grpSpPr>
          <a:xfrm>
            <a:off x="7322126" y="1676304"/>
            <a:ext cx="4172367" cy="1317034"/>
            <a:chOff x="7024255" y="2188926"/>
            <a:chExt cx="4172367" cy="1317034"/>
          </a:xfrm>
        </p:grpSpPr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C4D4A5A6-1555-E448-A9C2-2765F2C320AC}"/>
                </a:ext>
              </a:extLst>
            </p:cNvPr>
            <p:cNvCxnSpPr>
              <a:cxnSpLocks/>
            </p:cNvCxnSpPr>
            <p:nvPr/>
          </p:nvCxnSpPr>
          <p:spPr>
            <a:xfrm>
              <a:off x="7024255" y="2188926"/>
              <a:ext cx="3782290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B661FC19-FC77-B544-94ED-2EC06207F11B}"/>
                </a:ext>
              </a:extLst>
            </p:cNvPr>
            <p:cNvCxnSpPr>
              <a:cxnSpLocks/>
            </p:cNvCxnSpPr>
            <p:nvPr/>
          </p:nvCxnSpPr>
          <p:spPr>
            <a:xfrm>
              <a:off x="10577933" y="2188926"/>
              <a:ext cx="0" cy="1296347"/>
            </a:xfrm>
            <a:prstGeom prst="straightConnector1">
              <a:avLst/>
            </a:prstGeom>
            <a:ln w="41275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6A601B8-6F42-9046-A940-F2B7E91CCCFB}"/>
                </a:ext>
              </a:extLst>
            </p:cNvPr>
            <p:cNvSpPr/>
            <p:nvPr/>
          </p:nvSpPr>
          <p:spPr>
            <a:xfrm>
              <a:off x="10513422" y="2972651"/>
              <a:ext cx="6832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0.13</a:t>
              </a:r>
              <a:endParaRPr lang="ja-JP" altLang="en-US" sz="2000">
                <a:solidFill>
                  <a:schemeClr val="accent2"/>
                </a:solidFill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549C8793-E6F1-2346-9A39-8A6BCBE973A6}"/>
                </a:ext>
              </a:extLst>
            </p:cNvPr>
            <p:cNvCxnSpPr>
              <a:cxnSpLocks/>
            </p:cNvCxnSpPr>
            <p:nvPr/>
          </p:nvCxnSpPr>
          <p:spPr>
            <a:xfrm>
              <a:off x="7024255" y="3505960"/>
              <a:ext cx="3782290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496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93A1DB-1B5F-1E49-9DAE-945122C1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Cloud light blockage effect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1905BA-AEAB-C543-A0B5-34A2698C8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522" y="2137449"/>
            <a:ext cx="5470478" cy="3087694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GLM’s flash underestimation due to cloud light blockage was reported in evaluation efforts.</a:t>
            </a:r>
          </a:p>
          <a:p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GLM DE dependence on cloud development was examined using the ABI cloud top temperature product (CTT</a:t>
            </a:r>
            <a:r>
              <a:rPr lang="en-US" altLang="ja-JP" sz="2400" baseline="-25000" dirty="0">
                <a:solidFill>
                  <a:schemeClr val="tx1"/>
                </a:solidFill>
              </a:rPr>
              <a:t>ABI</a:t>
            </a:r>
            <a:r>
              <a:rPr lang="en-US" altLang="ja-JP" sz="24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0867F1-0165-A04A-86BA-0C4A71C56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43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DC95365-7059-8B46-8B7C-8672C7EC3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" y="1460212"/>
            <a:ext cx="6483778" cy="403673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E18E37-04A6-1047-849B-8979181CB28F}"/>
              </a:ext>
            </a:extLst>
          </p:cNvPr>
          <p:cNvSpPr/>
          <p:nvPr/>
        </p:nvSpPr>
        <p:spPr>
          <a:xfrm>
            <a:off x="413034" y="5581944"/>
            <a:ext cx="6096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Stano’s</a:t>
            </a:r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report at the 2019 AMS annual meeting:</a:t>
            </a:r>
          </a:p>
          <a:p>
            <a:pPr algn="ctr"/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ams.confex.com</a:t>
            </a:r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ams</a:t>
            </a:r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/2019Annual/</a:t>
            </a:r>
            <a:r>
              <a:rPr lang="en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meetingapp.cgi</a:t>
            </a:r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/Person/88040</a:t>
            </a:r>
            <a:endParaRPr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038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55A37A3-3DA7-2B46-BE63-21951661C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66" y="1209534"/>
            <a:ext cx="3137535" cy="258889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0864219-C674-0342-9E4B-589D74A61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473" y="1209534"/>
            <a:ext cx="3137535" cy="258889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3F8D2FE-6B43-B047-9F25-E41B251E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720" y="1209533"/>
            <a:ext cx="3137535" cy="25888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60A107C-531B-4441-8BCA-7CFB52942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6386" y="1209534"/>
            <a:ext cx="3137535" cy="258889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6EC6424-C6FF-2D45-BFF7-32B0F587E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0728"/>
          </a:xfrm>
        </p:spPr>
        <p:txBody>
          <a:bodyPr/>
          <a:lstStyle/>
          <a:p>
            <a:r>
              <a:rPr lang="en-US" altLang="ja-JP" dirty="0"/>
              <a:t>  Dependence on cloud top temperature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5C6D09-C983-8E42-8131-9D39B647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78C0F6-B226-7446-97DC-F1A77779F941}" type="slidenum">
              <a:rPr lang="en-US" altLang="ja-JP" smtClean="0"/>
              <a:pPr/>
              <a:t>44</a:t>
            </a:fld>
            <a:endParaRPr lang="en-US" altLang="ja-JP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DA7928D-EFB1-B54D-87AB-BD9832498FC2}"/>
              </a:ext>
            </a:extLst>
          </p:cNvPr>
          <p:cNvSpPr txBox="1"/>
          <p:nvPr/>
        </p:nvSpPr>
        <p:spPr>
          <a:xfrm>
            <a:off x="69572" y="1965326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692AF16-0526-204B-8666-9568BC77EBC5}"/>
              </a:ext>
            </a:extLst>
          </p:cNvPr>
          <p:cNvSpPr txBox="1"/>
          <p:nvPr/>
        </p:nvSpPr>
        <p:spPr>
          <a:xfrm>
            <a:off x="1058649" y="936272"/>
            <a:ext cx="20574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-10 &lt; CTT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ABI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&lt; -30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CD19C10-2F82-8249-A27A-5B58B36447A8}"/>
              </a:ext>
            </a:extLst>
          </p:cNvPr>
          <p:cNvSpPr txBox="1"/>
          <p:nvPr/>
        </p:nvSpPr>
        <p:spPr>
          <a:xfrm>
            <a:off x="3838896" y="930729"/>
            <a:ext cx="20574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-30 &lt; CTT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ABI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&lt; -50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2CF904B-1B8C-AD4F-989E-F602F8EE6AA5}"/>
              </a:ext>
            </a:extLst>
          </p:cNvPr>
          <p:cNvSpPr txBox="1"/>
          <p:nvPr/>
        </p:nvSpPr>
        <p:spPr>
          <a:xfrm>
            <a:off x="6677063" y="930729"/>
            <a:ext cx="20574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-50 &lt; CTT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ABI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&lt; -70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BB3385C-9172-1A46-A34E-BFDE02B1C146}"/>
              </a:ext>
            </a:extLst>
          </p:cNvPr>
          <p:cNvSpPr txBox="1"/>
          <p:nvPr/>
        </p:nvSpPr>
        <p:spPr>
          <a:xfrm>
            <a:off x="9455341" y="934861"/>
            <a:ext cx="20574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-70 &lt; CTT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ABI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&lt; -90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BA50E43-4187-564E-AC1E-08F3535C8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466" y="3829207"/>
            <a:ext cx="3137535" cy="25888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89C48ED-44FA-DB43-9069-C7D295CA60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473" y="3829207"/>
            <a:ext cx="3137535" cy="258889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2FC6927-BA1C-1B4D-AEAF-566DAD0D8D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1720" y="3829207"/>
            <a:ext cx="3137535" cy="258889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B739A46-46EC-624E-97A4-EC3D3ED219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6386" y="3829207"/>
            <a:ext cx="3137535" cy="258889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5F948AF-59E6-004B-B184-4592E9F976AE}"/>
              </a:ext>
            </a:extLst>
          </p:cNvPr>
          <p:cNvSpPr txBox="1"/>
          <p:nvPr/>
        </p:nvSpPr>
        <p:spPr>
          <a:xfrm>
            <a:off x="40753" y="4643463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kumimoji="1"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CG</a:t>
            </a:r>
            <a:endParaRPr kumimoji="1" lang="ja-JP" altLang="en-US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ADBCB394-5031-DC4B-B398-1E4721002E27}"/>
              </a:ext>
            </a:extLst>
          </p:cNvPr>
          <p:cNvSpPr/>
          <p:nvPr/>
        </p:nvSpPr>
        <p:spPr>
          <a:xfrm>
            <a:off x="1420160" y="3427438"/>
            <a:ext cx="9155057" cy="748423"/>
          </a:xfrm>
          <a:prstGeom prst="rightArrow">
            <a:avLst>
              <a:gd name="adj1" fmla="val 57952"/>
              <a:gd name="adj2" fmla="val 57952"/>
            </a:avLst>
          </a:prstGeom>
          <a:gradFill flip="none" rotWithShape="1">
            <a:gsLst>
              <a:gs pos="0">
                <a:schemeClr val="accent2"/>
              </a:gs>
              <a:gs pos="50000">
                <a:schemeClr val="bg1">
                  <a:lumMod val="95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decreases as CTT</a:t>
            </a:r>
            <a:r>
              <a:rPr kumimoji="1" lang="en-US" altLang="ja-JP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 </a:t>
            </a:r>
            <a:r>
              <a:rPr kumimoji="1"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endParaRPr kumimoji="1" lang="ja-JP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ED5D0873-C802-B447-A831-F746E8EDD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83" y="1273646"/>
            <a:ext cx="6134100" cy="3403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FD84604-E933-0940-8202-EBBFBFB98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195" y="1597692"/>
            <a:ext cx="3798598" cy="24507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E74AD9-350C-3943-8EAB-89C8FBD5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Local analysis over CONUS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89C10A-7777-A742-86E6-57C1779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45</a:t>
            </a:fld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24F148-CD37-F14F-BE35-445E5B2C2A33}"/>
              </a:ext>
            </a:extLst>
          </p:cNvPr>
          <p:cNvSpPr/>
          <p:nvPr/>
        </p:nvSpPr>
        <p:spPr>
          <a:xfrm>
            <a:off x="5246472" y="1741198"/>
            <a:ext cx="3561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ja-JP" altLang="en-US" sz="200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5160820-1960-DC41-8370-FD4EAE4A33D1}"/>
              </a:ext>
            </a:extLst>
          </p:cNvPr>
          <p:cNvSpPr/>
          <p:nvPr/>
        </p:nvSpPr>
        <p:spPr>
          <a:xfrm>
            <a:off x="5261712" y="3754971"/>
            <a:ext cx="3561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ja-JP" altLang="en-US" sz="200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96E8F56-ED42-174F-B0C8-5C53DEEAF20D}"/>
              </a:ext>
            </a:extLst>
          </p:cNvPr>
          <p:cNvSpPr/>
          <p:nvPr/>
        </p:nvSpPr>
        <p:spPr>
          <a:xfrm>
            <a:off x="9461634" y="2934887"/>
            <a:ext cx="406667" cy="261672"/>
          </a:xfrm>
          <a:prstGeom prst="rect">
            <a:avLst/>
          </a:prstGeom>
          <a:noFill/>
          <a:ln w="50800">
            <a:solidFill>
              <a:srgbClr val="E42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0221C9A-95DF-A144-994E-236E89EFB95F}"/>
              </a:ext>
            </a:extLst>
          </p:cNvPr>
          <p:cNvSpPr/>
          <p:nvPr/>
        </p:nvSpPr>
        <p:spPr>
          <a:xfrm>
            <a:off x="9503411" y="2426080"/>
            <a:ext cx="3561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ja-JP" altLang="en-US" sz="200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9F03308-59B8-5C4F-9800-3D3062E3A55F}"/>
              </a:ext>
            </a:extLst>
          </p:cNvPr>
          <p:cNvSpPr/>
          <p:nvPr/>
        </p:nvSpPr>
        <p:spPr>
          <a:xfrm>
            <a:off x="8388804" y="1894314"/>
            <a:ext cx="3561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ja-JP" altLang="en-US" sz="200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187E66A-5342-3A48-953A-4130C1C4034F}"/>
              </a:ext>
            </a:extLst>
          </p:cNvPr>
          <p:cNvSpPr/>
          <p:nvPr/>
        </p:nvSpPr>
        <p:spPr>
          <a:xfrm>
            <a:off x="8356635" y="2396851"/>
            <a:ext cx="470144" cy="291822"/>
          </a:xfrm>
          <a:prstGeom prst="rect">
            <a:avLst/>
          </a:prstGeom>
          <a:noFill/>
          <a:ln w="50800">
            <a:solidFill>
              <a:srgbClr val="E42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30DE5F-B184-9C4E-9368-1600CFBA1041}"/>
              </a:ext>
            </a:extLst>
          </p:cNvPr>
          <p:cNvSpPr txBox="1"/>
          <p:nvPr/>
        </p:nvSpPr>
        <p:spPr>
          <a:xfrm>
            <a:off x="8948451" y="1297601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endParaRPr kumimoji="1" lang="ja-JP" altLang="en-US" sz="16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C8D5797-AE29-1542-98A9-2B76A03584CB}"/>
              </a:ext>
            </a:extLst>
          </p:cNvPr>
          <p:cNvSpPr/>
          <p:nvPr/>
        </p:nvSpPr>
        <p:spPr>
          <a:xfrm>
            <a:off x="7174701" y="1185293"/>
            <a:ext cx="36740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ja-JP" altLang="en-US" sz="160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472D1CB-A079-E249-B9A5-CD1D7540385C}"/>
              </a:ext>
            </a:extLst>
          </p:cNvPr>
          <p:cNvSpPr/>
          <p:nvPr/>
        </p:nvSpPr>
        <p:spPr>
          <a:xfrm>
            <a:off x="982925" y="1235004"/>
            <a:ext cx="36740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ja-JP" altLang="en-US" sz="160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425A03B-C68D-7E42-AD75-F948AE72A8EB}"/>
              </a:ext>
            </a:extLst>
          </p:cNvPr>
          <p:cNvSpPr/>
          <p:nvPr/>
        </p:nvSpPr>
        <p:spPr>
          <a:xfrm>
            <a:off x="824983" y="5020163"/>
            <a:ext cx="10495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GLM DE decreases as CTT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ABI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decreases to ~0.2 (A) &amp;  ~0.1 (B)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 difference between IC and CG becomes small as CTT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ABI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decreases </a:t>
            </a:r>
          </a:p>
        </p:txBody>
      </p:sp>
    </p:spTree>
    <p:extLst>
      <p:ext uri="{BB962C8B-B14F-4D97-AF65-F5344CB8AC3E}">
        <p14:creationId xmlns:p14="http://schemas.microsoft.com/office/powerpoint/2010/main" val="2728994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ACD073-7F76-564A-AF96-27A8F5E14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C: Group timing &amp; geolocation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5BE507-8320-1344-A837-7EEA3839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20422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F1B272-8D3E-F149-A52D-1F3AD9627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</a:t>
            </a:r>
            <a:r>
              <a:rPr lang="en-US" altLang="ja-JP" dirty="0"/>
              <a:t>Group timing and geolocation accuracy</a:t>
            </a:r>
            <a:endParaRPr kumimoji="1" lang="ja-JP" altLang="en-US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F7E9C32B-CD63-324B-911B-1C7C564BDC88}"/>
              </a:ext>
            </a:extLst>
          </p:cNvPr>
          <p:cNvSpPr txBox="1">
            <a:spLocks/>
          </p:cNvSpPr>
          <p:nvPr/>
        </p:nvSpPr>
        <p:spPr>
          <a:xfrm>
            <a:off x="346680" y="5078162"/>
            <a:ext cx="11498639" cy="882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Peak timing difference (-</a:t>
            </a:r>
            <a:r>
              <a:rPr lang="en-US" altLang="ja-JP" sz="2400" dirty="0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.7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ms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) </a:t>
            </a:r>
            <a:r>
              <a:rPr lang="en-US" altLang="ja-JP" sz="2400" dirty="0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is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less </a:t>
            </a:r>
            <a:r>
              <a:rPr lang="en-US" altLang="ja-JP" sz="2400" dirty="0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than the GLM flame rate (2.0 </a:t>
            </a:r>
            <a:r>
              <a:rPr lang="en-US" altLang="ja-JP" sz="2400" dirty="0" err="1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ms</a:t>
            </a:r>
            <a:r>
              <a:rPr lang="en-US" altLang="ja-JP" sz="2400" dirty="0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Peak distance (3.25 km) </a:t>
            </a:r>
            <a:r>
              <a:rPr lang="en-US" altLang="ja-JP" sz="2400" dirty="0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is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 less than the GLM ground sample distance (8~14 km).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405AF4F-4711-B848-84D1-EC6622C0C0F3}"/>
              </a:ext>
            </a:extLst>
          </p:cNvPr>
          <p:cNvSpPr/>
          <p:nvPr/>
        </p:nvSpPr>
        <p:spPr>
          <a:xfrm>
            <a:off x="7724974" y="4282074"/>
            <a:ext cx="3302507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Geolocation difference [km]</a:t>
            </a:r>
            <a:endParaRPr kumimoji="0" lang="ja-JP" alt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28E284D-901F-AC40-B7AA-930D18F46118}"/>
              </a:ext>
            </a:extLst>
          </p:cNvPr>
          <p:cNvSpPr/>
          <p:nvPr/>
        </p:nvSpPr>
        <p:spPr>
          <a:xfrm>
            <a:off x="1207230" y="4282074"/>
            <a:ext cx="4312399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ENTLN - GLM timing difference [</a:t>
            </a:r>
            <a:r>
              <a:rPr kumimoji="0" lang="en-US" altLang="ja-JP" sz="2000" kern="0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ms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]</a:t>
            </a:r>
            <a:endParaRPr kumimoji="0" lang="ja-JP" alt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AE3FB8-8962-C14B-A207-A451CE0D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47</a:t>
            </a:fld>
            <a:endParaRPr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CAD84C7-8B45-7E4A-A2B0-9EE83919F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119" y="1218834"/>
            <a:ext cx="5406390" cy="306324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381EF75-F348-3C46-8665-F30138386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2" y="1218834"/>
            <a:ext cx="5520690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9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DEC59D-782B-7D49-8FA9-113D23C9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New parallax correction</a:t>
            </a:r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1EF1F105-2718-4148-8F3F-FF8B8849C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86" y="1055460"/>
            <a:ext cx="11579243" cy="1938528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solidFill>
                  <a:schemeClr val="tx1"/>
                </a:solidFill>
              </a:rPr>
              <a:t>Parallax in the GLM L2 product is corrected by ground processing using a static height model (lightning ellipsoid). </a:t>
            </a:r>
          </a:p>
          <a:p>
            <a:r>
              <a:rPr lang="en-US" altLang="ja-JP" sz="2800" dirty="0">
                <a:solidFill>
                  <a:schemeClr val="tx1"/>
                </a:solidFill>
              </a:rPr>
              <a:t>A new correction method using the ABI cloud top height product (CTH</a:t>
            </a:r>
            <a:r>
              <a:rPr lang="en-US" altLang="ja-JP" sz="2800" baseline="-25000" dirty="0">
                <a:solidFill>
                  <a:schemeClr val="tx1"/>
                </a:solidFill>
              </a:rPr>
              <a:t>ABI</a:t>
            </a:r>
            <a:r>
              <a:rPr lang="en-US" altLang="ja-JP" sz="2800" dirty="0">
                <a:solidFill>
                  <a:schemeClr val="tx1"/>
                </a:solidFill>
              </a:rPr>
              <a:t>) was developed.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4E08D7D-7B05-B04B-B59D-C6FE4231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48</a:t>
            </a:fld>
            <a:endParaRPr lang="ja-JP" altLang="en-US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59DF15A1-57D2-614D-87F3-A606968B9F31}"/>
              </a:ext>
            </a:extLst>
          </p:cNvPr>
          <p:cNvSpPr/>
          <p:nvPr/>
        </p:nvSpPr>
        <p:spPr>
          <a:xfrm>
            <a:off x="6726031" y="3580826"/>
            <a:ext cx="3476124" cy="27006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3088773-4C73-0D4B-9348-739271E33CB4}"/>
              </a:ext>
            </a:extLst>
          </p:cNvPr>
          <p:cNvCxnSpPr>
            <a:cxnSpLocks/>
          </p:cNvCxnSpPr>
          <p:nvPr/>
        </p:nvCxnSpPr>
        <p:spPr>
          <a:xfrm flipV="1">
            <a:off x="3127248" y="4096512"/>
            <a:ext cx="3261360" cy="83464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19B75802-A8D2-FF40-91FC-5F526174C3D2}"/>
              </a:ext>
            </a:extLst>
          </p:cNvPr>
          <p:cNvCxnSpPr>
            <a:cxnSpLocks/>
          </p:cNvCxnSpPr>
          <p:nvPr/>
        </p:nvCxnSpPr>
        <p:spPr>
          <a:xfrm>
            <a:off x="3127248" y="4942347"/>
            <a:ext cx="530905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稲妻 25">
            <a:extLst>
              <a:ext uri="{FF2B5EF4-FFF2-40B4-BE49-F238E27FC236}">
                <a16:creationId xmlns:a16="http://schemas.microsoft.com/office/drawing/2014/main" id="{1008AB9B-435A-8C42-AC98-9FE36304D082}"/>
              </a:ext>
            </a:extLst>
          </p:cNvPr>
          <p:cNvSpPr/>
          <p:nvPr/>
        </p:nvSpPr>
        <p:spPr>
          <a:xfrm>
            <a:off x="6388246" y="4085320"/>
            <a:ext cx="450380" cy="34531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2FC5E08-86A4-8D4A-8F65-CB9A9982C9E3}"/>
              </a:ext>
            </a:extLst>
          </p:cNvPr>
          <p:cNvCxnSpPr>
            <a:cxnSpLocks/>
          </p:cNvCxnSpPr>
          <p:nvPr/>
        </p:nvCxnSpPr>
        <p:spPr>
          <a:xfrm flipH="1" flipV="1">
            <a:off x="6878057" y="4444238"/>
            <a:ext cx="1580143" cy="49598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70E47AA-FC6D-DE4F-B9B9-A46D984A2885}"/>
              </a:ext>
            </a:extLst>
          </p:cNvPr>
          <p:cNvCxnSpPr>
            <a:cxnSpLocks/>
          </p:cNvCxnSpPr>
          <p:nvPr/>
        </p:nvCxnSpPr>
        <p:spPr>
          <a:xfrm flipH="1" flipV="1">
            <a:off x="7383313" y="3955623"/>
            <a:ext cx="1062493" cy="97963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187B4B4-EE5E-FD4D-92AC-0B6430B0D4FA}"/>
              </a:ext>
            </a:extLst>
          </p:cNvPr>
          <p:cNvCxnSpPr>
            <a:cxnSpLocks/>
          </p:cNvCxnSpPr>
          <p:nvPr/>
        </p:nvCxnSpPr>
        <p:spPr>
          <a:xfrm flipV="1">
            <a:off x="6388246" y="3856906"/>
            <a:ext cx="926954" cy="234011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C9268B0-030F-9741-9079-1852D8A7F000}"/>
              </a:ext>
            </a:extLst>
          </p:cNvPr>
          <p:cNvSpPr txBox="1"/>
          <p:nvPr/>
        </p:nvSpPr>
        <p:spPr>
          <a:xfrm>
            <a:off x="7401601" y="3730247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endParaRPr kumimoji="1" lang="ja-JP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9B8D1F8C-10AC-9248-8477-6633BB6C5AC1}"/>
              </a:ext>
            </a:extLst>
          </p:cNvPr>
          <p:cNvGrpSpPr/>
          <p:nvPr/>
        </p:nvGrpSpPr>
        <p:grpSpPr>
          <a:xfrm>
            <a:off x="2211470" y="4184794"/>
            <a:ext cx="800615" cy="1519006"/>
            <a:chOff x="1271954" y="3911769"/>
            <a:chExt cx="800615" cy="1519006"/>
          </a:xfrm>
        </p:grpSpPr>
        <p:sp>
          <p:nvSpPr>
            <p:cNvPr id="42" name="角丸四角形 41">
              <a:extLst>
                <a:ext uri="{FF2B5EF4-FFF2-40B4-BE49-F238E27FC236}">
                  <a16:creationId xmlns:a16="http://schemas.microsoft.com/office/drawing/2014/main" id="{448B55EE-9A26-6643-B542-8F0CB1333E00}"/>
                </a:ext>
              </a:extLst>
            </p:cNvPr>
            <p:cNvSpPr/>
            <p:nvPr/>
          </p:nvSpPr>
          <p:spPr>
            <a:xfrm>
              <a:off x="1271954" y="4480814"/>
              <a:ext cx="593422" cy="3809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三角形 43">
              <a:extLst>
                <a:ext uri="{FF2B5EF4-FFF2-40B4-BE49-F238E27FC236}">
                  <a16:creationId xmlns:a16="http://schemas.microsoft.com/office/drawing/2014/main" id="{08212FAC-BE78-AB4B-B6F5-A3C35635A666}"/>
                </a:ext>
              </a:extLst>
            </p:cNvPr>
            <p:cNvSpPr/>
            <p:nvPr/>
          </p:nvSpPr>
          <p:spPr>
            <a:xfrm rot="16200000">
              <a:off x="1501390" y="4271983"/>
              <a:ext cx="362348" cy="78001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31421A33-7842-5A4C-847B-197F8BA6DF3C}"/>
                </a:ext>
              </a:extLst>
            </p:cNvPr>
            <p:cNvSpPr/>
            <p:nvPr/>
          </p:nvSpPr>
          <p:spPr>
            <a:xfrm>
              <a:off x="1389187" y="3911769"/>
              <a:ext cx="371511" cy="547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4C7962E7-E87D-4C40-A081-9E33301E3D3C}"/>
                </a:ext>
              </a:extLst>
            </p:cNvPr>
            <p:cNvSpPr/>
            <p:nvPr/>
          </p:nvSpPr>
          <p:spPr>
            <a:xfrm>
              <a:off x="1389187" y="4883398"/>
              <a:ext cx="371511" cy="547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75FD2001-0C1B-B244-9D17-FDF5D872CD31}"/>
              </a:ext>
            </a:extLst>
          </p:cNvPr>
          <p:cNvCxnSpPr>
            <a:cxnSpLocks/>
          </p:cNvCxnSpPr>
          <p:nvPr/>
        </p:nvCxnSpPr>
        <p:spPr>
          <a:xfrm flipV="1">
            <a:off x="8458200" y="2998328"/>
            <a:ext cx="0" cy="372314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1B1861CD-262F-0045-AD30-A64B03D856C6}"/>
              </a:ext>
            </a:extLst>
          </p:cNvPr>
          <p:cNvSpPr/>
          <p:nvPr/>
        </p:nvSpPr>
        <p:spPr>
          <a:xfrm>
            <a:off x="7831013" y="2708970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Earth axis</a:t>
            </a:r>
            <a:endParaRPr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8E93ABF-6738-CC47-B73D-1417DF0E8246}"/>
              </a:ext>
            </a:extLst>
          </p:cNvPr>
          <p:cNvGrpSpPr/>
          <p:nvPr/>
        </p:nvGrpSpPr>
        <p:grpSpPr>
          <a:xfrm>
            <a:off x="6023020" y="3194240"/>
            <a:ext cx="6018574" cy="3444708"/>
            <a:chOff x="6023020" y="3194240"/>
            <a:chExt cx="6018574" cy="3444708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02AC82EB-3417-B841-955A-D0319AE23870}"/>
                </a:ext>
              </a:extLst>
            </p:cNvPr>
            <p:cNvGrpSpPr/>
            <p:nvPr/>
          </p:nvGrpSpPr>
          <p:grpSpPr>
            <a:xfrm>
              <a:off x="6023020" y="3194240"/>
              <a:ext cx="4815310" cy="3444708"/>
              <a:chOff x="6023020" y="3194240"/>
              <a:chExt cx="4815310" cy="3444708"/>
            </a:xfrm>
          </p:grpSpPr>
          <p:sp>
            <p:nvSpPr>
              <p:cNvPr id="38" name="円/楕円 37">
                <a:extLst>
                  <a:ext uri="{FF2B5EF4-FFF2-40B4-BE49-F238E27FC236}">
                    <a16:creationId xmlns:a16="http://schemas.microsoft.com/office/drawing/2014/main" id="{5AC10025-047F-0543-8750-F13447D9295F}"/>
                  </a:ext>
                </a:extLst>
              </p:cNvPr>
              <p:cNvSpPr/>
              <p:nvPr/>
            </p:nvSpPr>
            <p:spPr>
              <a:xfrm>
                <a:off x="6078070" y="3194240"/>
                <a:ext cx="4760260" cy="3444708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9AB478CF-04E5-2F43-8FB8-63E24280AC1F}"/>
                  </a:ext>
                </a:extLst>
              </p:cNvPr>
              <p:cNvSpPr/>
              <p:nvPr/>
            </p:nvSpPr>
            <p:spPr>
              <a:xfrm>
                <a:off x="8464705" y="3236824"/>
                <a:ext cx="883575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h=6km</a:t>
                </a:r>
                <a:endParaRPr lang="ja-JP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77A0A142-D211-E443-A31B-3F1DC111C037}"/>
                  </a:ext>
                </a:extLst>
              </p:cNvPr>
              <p:cNvSpPr/>
              <p:nvPr/>
            </p:nvSpPr>
            <p:spPr>
              <a:xfrm>
                <a:off x="6023020" y="4925221"/>
                <a:ext cx="1011815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h=14km</a:t>
                </a:r>
                <a:endParaRPr lang="ja-JP" altLang="en-US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E7C46523-6001-274D-A318-044F99DAAA42}"/>
                </a:ext>
              </a:extLst>
            </p:cNvPr>
            <p:cNvSpPr/>
            <p:nvPr/>
          </p:nvSpPr>
          <p:spPr>
            <a:xfrm>
              <a:off x="10023093" y="3319351"/>
              <a:ext cx="20185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ED7D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Lightning ellipsoid</a:t>
              </a:r>
              <a:endParaRPr lang="ja-JP" altLang="en-US"/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25935D5-78C0-E347-976E-0E8ABEA9F52B}"/>
              </a:ext>
            </a:extLst>
          </p:cNvPr>
          <p:cNvSpPr txBox="1"/>
          <p:nvPr/>
        </p:nvSpPr>
        <p:spPr>
          <a:xfrm>
            <a:off x="6746646" y="4543494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  <a:endParaRPr kumimoji="1" lang="ja-JP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13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6D25AD-E87C-3742-AF98-23EB6B8E7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Parallax correction by ABI cloud top height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D33E42E-5976-1942-B94C-7D2C5C29609E}"/>
              </a:ext>
            </a:extLst>
          </p:cNvPr>
          <p:cNvSpPr/>
          <p:nvPr/>
        </p:nvSpPr>
        <p:spPr>
          <a:xfrm>
            <a:off x="1733439" y="5479347"/>
            <a:ext cx="10246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indent="-320675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/>
                <a:ea typeface="ＭＳ Ｐゴシック" panose="020B0600070205080204" pitchFamily="34" charset="-128"/>
              </a:rPr>
              <a:t>Peak error: </a:t>
            </a:r>
            <a:r>
              <a:rPr lang="en-US" altLang="ja-JP" sz="2400" dirty="0">
                <a:solidFill>
                  <a:srgbClr val="0070C0"/>
                </a:solidFill>
                <a:latin typeface="Arial" panose="020B0604020202020204"/>
                <a:ea typeface="ＭＳ Ｐゴシック" panose="020B0600070205080204" pitchFamily="34" charset="-128"/>
              </a:rPr>
              <a:t>CTH</a:t>
            </a:r>
            <a:r>
              <a:rPr lang="en-US" altLang="ja-JP" sz="2400" baseline="-25000" dirty="0">
                <a:solidFill>
                  <a:srgbClr val="0070C0"/>
                </a:solidFill>
                <a:latin typeface="Arial" panose="020B0604020202020204"/>
                <a:ea typeface="ＭＳ Ｐゴシック" panose="020B0600070205080204" pitchFamily="34" charset="-128"/>
              </a:rPr>
              <a:t>ABI</a:t>
            </a:r>
            <a:r>
              <a:rPr lang="en-US" altLang="ja-JP" sz="2400" dirty="0">
                <a:solidFill>
                  <a:srgbClr val="0070C0"/>
                </a:solidFill>
                <a:latin typeface="Arial" panose="020B0604020202020204"/>
                <a:ea typeface="ＭＳ Ｐゴシック" panose="020B0600070205080204" pitchFamily="34" charset="-128"/>
              </a:rPr>
              <a:t> (2.75 km) </a:t>
            </a:r>
            <a:r>
              <a:rPr lang="en-US" altLang="ja-JP" sz="2400" dirty="0">
                <a:latin typeface="Arial" panose="020B0604020202020204"/>
                <a:ea typeface="ＭＳ Ｐゴシック" panose="020B0600070205080204" pitchFamily="34" charset="-128"/>
              </a:rPr>
              <a:t>&lt;</a:t>
            </a:r>
            <a:r>
              <a:rPr lang="en-US" altLang="ja-JP" sz="2400" dirty="0">
                <a:solidFill>
                  <a:srgbClr val="0070C0"/>
                </a:solidFill>
                <a:latin typeface="Arial" panose="020B0604020202020204"/>
                <a:ea typeface="ＭＳ Ｐゴシック" panose="020B0600070205080204" pitchFamily="34" charset="-128"/>
              </a:rPr>
              <a:t> </a:t>
            </a:r>
            <a:r>
              <a:rPr lang="en-US" altLang="ja-JP" sz="2400" dirty="0">
                <a:solidFill>
                  <a:srgbClr val="ED7D31">
                    <a:lumMod val="75000"/>
                  </a:srgbClr>
                </a:solidFill>
                <a:latin typeface="Arial" panose="020B0604020202020204"/>
                <a:ea typeface="ＭＳ Ｐゴシック" panose="020B0600070205080204" pitchFamily="34" charset="-128"/>
              </a:rPr>
              <a:t>Lightning Ellipsoid (3.25 km)</a:t>
            </a:r>
            <a:endParaRPr lang="en-US" altLang="ja-JP" sz="2400" dirty="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  <a:p>
            <a:pPr marL="320675" indent="-320675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Lightning Ellipsoid is a reasonable way for parallax correction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6E9673A-3699-5E4E-9BEA-5F8DF0E1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49</a:t>
            </a:fld>
            <a:endParaRPr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E74FD6B-D052-0646-BACC-EEA7A73A665E}"/>
              </a:ext>
            </a:extLst>
          </p:cNvPr>
          <p:cNvSpPr/>
          <p:nvPr/>
        </p:nvSpPr>
        <p:spPr>
          <a:xfrm>
            <a:off x="4327875" y="4925349"/>
            <a:ext cx="342914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       Geolocation error [km]        </a:t>
            </a:r>
            <a:endParaRPr kumimoji="0" lang="ja-JP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C238355-38F1-1444-8996-D829D0437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542" y="1181389"/>
            <a:ext cx="6607810" cy="37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46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>
            <a:extLst>
              <a:ext uri="{FF2B5EF4-FFF2-40B4-BE49-F238E27FC236}">
                <a16:creationId xmlns:a16="http://schemas.microsoft.com/office/drawing/2014/main" id="{ACCC007A-9C62-CB49-8EFB-DAAA893FAEC3}"/>
              </a:ext>
            </a:extLst>
          </p:cNvPr>
          <p:cNvSpPr/>
          <p:nvPr/>
        </p:nvSpPr>
        <p:spPr>
          <a:xfrm>
            <a:off x="2307247" y="2158580"/>
            <a:ext cx="7646432" cy="3783578"/>
          </a:xfrm>
          <a:prstGeom prst="ellipse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2A34375-D6E4-BE43-B35E-CD367ACD2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What JMA is </a:t>
            </a:r>
            <a:endParaRPr kumimoji="1" lang="ja-JP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741B8E3-6824-0646-9851-EE1AFCE9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139" y="1740013"/>
            <a:ext cx="2649538" cy="205105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Tahoma" pitchFamily="34" charset="0"/>
              </a:rPr>
              <a:t>Safety of transportation</a:t>
            </a:r>
          </a:p>
          <a:p>
            <a:pPr>
              <a:defRPr/>
            </a:pPr>
            <a:endParaRPr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/>
              <a:cs typeface="Tahoma" pitchFamily="34" charset="0"/>
            </a:endParaRPr>
          </a:p>
        </p:txBody>
      </p:sp>
      <p:pic>
        <p:nvPicPr>
          <p:cNvPr id="7" name="Picture 15" descr="777_200b_1280win.jpg">
            <a:extLst>
              <a:ext uri="{FF2B5EF4-FFF2-40B4-BE49-F238E27FC236}">
                <a16:creationId xmlns:a16="http://schemas.microsoft.com/office/drawing/2014/main" id="{9DA912B6-8FE4-024B-A702-9BC3ED26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39" y="2819513"/>
            <a:ext cx="11938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010313~1.jpg">
            <a:extLst>
              <a:ext uri="{FF2B5EF4-FFF2-40B4-BE49-F238E27FC236}">
                <a16:creationId xmlns:a16="http://schemas.microsoft.com/office/drawing/2014/main" id="{2751C2B5-303E-3C4F-9F2E-0F739682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02" y="2703625"/>
            <a:ext cx="1336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94656668-83F3-924C-B6BF-D8895084C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067" y="2258916"/>
            <a:ext cx="2663825" cy="2808287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Tahoma" pitchFamily="34" charset="0"/>
              </a:rPr>
              <a:t>Development and prosperity of industry</a:t>
            </a:r>
          </a:p>
        </p:txBody>
      </p:sp>
      <p:pic>
        <p:nvPicPr>
          <p:cNvPr id="10" name="Picture 7" descr="03-04.jpg">
            <a:extLst>
              <a:ext uri="{FF2B5EF4-FFF2-40B4-BE49-F238E27FC236}">
                <a16:creationId xmlns:a16="http://schemas.microsoft.com/office/drawing/2014/main" id="{0810D19B-8DBE-8341-8888-8CBC26E52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129" y="3987703"/>
            <a:ext cx="11858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20020208_03.jpg">
            <a:extLst>
              <a:ext uri="{FF2B5EF4-FFF2-40B4-BE49-F238E27FC236}">
                <a16:creationId xmlns:a16="http://schemas.microsoft.com/office/drawing/2014/main" id="{6F8FB4D8-E1E6-514F-B0A3-A72582A2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854" y="3503516"/>
            <a:ext cx="10302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AB2FCCD7-0744-E148-A350-8303E8730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890" y="2313100"/>
            <a:ext cx="2449513" cy="280828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Tahoma" pitchFamily="34" charset="0"/>
              </a:rPr>
              <a:t>Prevention and mitigation of natural disasters</a:t>
            </a:r>
          </a:p>
        </p:txBody>
      </p:sp>
      <p:pic>
        <p:nvPicPr>
          <p:cNvPr id="13" name="Picture 10" descr="p4_yagisawa.jpg">
            <a:extLst>
              <a:ext uri="{FF2B5EF4-FFF2-40B4-BE49-F238E27FC236}">
                <a16:creationId xmlns:a16="http://schemas.microsoft.com/office/drawing/2014/main" id="{A97F9E44-86DC-514B-A5E8-4F9472728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3876" r="3876" b="5112"/>
          <a:stretch>
            <a:fillRect/>
          </a:stretch>
        </p:blipFill>
        <p:spPr bwMode="auto">
          <a:xfrm>
            <a:off x="1193615" y="3897425"/>
            <a:ext cx="14398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nagara_kekkaijpg.jpg">
            <a:extLst>
              <a:ext uri="{FF2B5EF4-FFF2-40B4-BE49-F238E27FC236}">
                <a16:creationId xmlns:a16="http://schemas.microsoft.com/office/drawing/2014/main" id="{467EAA05-54BD-A74E-9584-51602239D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03" y="4102213"/>
            <a:ext cx="1244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E90C4D3-3DCA-8648-A66E-175E4A65C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158" y="4367325"/>
            <a:ext cx="2968302" cy="205263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Tahoma" pitchFamily="34" charset="0"/>
              </a:rPr>
              <a:t>International cooperation</a:t>
            </a:r>
          </a:p>
        </p:txBody>
      </p:sp>
      <p:pic>
        <p:nvPicPr>
          <p:cNvPr id="16" name="Picture 11" descr="MPj04306430000[1]">
            <a:extLst>
              <a:ext uri="{FF2B5EF4-FFF2-40B4-BE49-F238E27FC236}">
                <a16:creationId xmlns:a16="http://schemas.microsoft.com/office/drawing/2014/main" id="{5E58FB98-8A18-A146-8415-49268FCD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5"/>
          <a:stretch>
            <a:fillRect/>
          </a:stretch>
        </p:blipFill>
        <p:spPr bwMode="auto">
          <a:xfrm>
            <a:off x="5622558" y="5159489"/>
            <a:ext cx="1208359" cy="125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72C50007-0F87-1B49-AE6E-C2F17AD94D7E}"/>
              </a:ext>
            </a:extLst>
          </p:cNvPr>
          <p:cNvSpPr/>
          <p:nvPr/>
        </p:nvSpPr>
        <p:spPr>
          <a:xfrm>
            <a:off x="825999" y="1059268"/>
            <a:ext cx="10540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Japan’s national meteorological service,</a:t>
            </a: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</a:t>
            </a:r>
            <a:r>
              <a:rPr lang="en" altLang="ja-JP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ultimate goals are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DC96ED2-6E06-5E45-9327-1DBB70C48CB3}"/>
              </a:ext>
            </a:extLst>
          </p:cNvPr>
          <p:cNvSpPr/>
          <p:nvPr/>
        </p:nvSpPr>
        <p:spPr>
          <a:xfrm>
            <a:off x="3937810" y="6372258"/>
            <a:ext cx="6347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prescribed by the Meteorological Service Act.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6F3FAA8-72DD-2543-9F48-D145C1C71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1636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B6227B-1C82-9A45-9C43-C760195A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Parallax correction by ABI cloud top height</a:t>
            </a:r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CD02AF-DE48-894F-A0D7-37B5AC31422C}"/>
              </a:ext>
            </a:extLst>
          </p:cNvPr>
          <p:cNvSpPr/>
          <p:nvPr/>
        </p:nvSpPr>
        <p:spPr>
          <a:xfrm>
            <a:off x="2285319" y="1163029"/>
            <a:ext cx="21194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(a) Lightning ellipsoid</a:t>
            </a:r>
            <a:endParaRPr lang="ja-JP" altLang="en-US" sz="160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BE936D5-ED3B-DC4C-BDE2-6A7BD915F344}"/>
              </a:ext>
            </a:extLst>
          </p:cNvPr>
          <p:cNvSpPr/>
          <p:nvPr/>
        </p:nvSpPr>
        <p:spPr>
          <a:xfrm>
            <a:off x="1776821" y="5894685"/>
            <a:ext cx="9576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CTH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ABI 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reduces parallax location errors near the edge of FOV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C90E46-FFBC-994C-AC2F-87D2BB95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50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3123A5E-9A3F-E54D-ABB4-9A5EE7050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1474923"/>
            <a:ext cx="5324475" cy="431482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6C98B73-E208-9B45-A2FB-C702D5066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28" y="1474923"/>
            <a:ext cx="5324475" cy="431482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6DEAB0C-8CFF-104B-BFBD-3DB7DC5EAA33}"/>
              </a:ext>
            </a:extLst>
          </p:cNvPr>
          <p:cNvSpPr/>
          <p:nvPr/>
        </p:nvSpPr>
        <p:spPr>
          <a:xfrm>
            <a:off x="7307892" y="1158777"/>
            <a:ext cx="23181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(b) ABI could top height</a:t>
            </a:r>
            <a:endParaRPr lang="ja-JP" altLang="en-US" sz="160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14154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0FCE9E-C7D0-224F-BEC6-C1494C386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Summary of GLM L2 product evaluation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DB2E0C-6F54-714E-80C6-2616F003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51</a:t>
            </a:fld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AB1E14D-4069-FF43-8352-20BB741FE6F6}"/>
              </a:ext>
            </a:extLst>
          </p:cNvPr>
          <p:cNvSpPr/>
          <p:nvPr/>
        </p:nvSpPr>
        <p:spPr>
          <a:xfrm>
            <a:off x="949922" y="1350604"/>
            <a:ext cx="1029215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A: Flash distribution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GLM flash distributions were consistent with GLD360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Mitigation efforts significantly reduced GLM false detections</a:t>
            </a:r>
          </a:p>
          <a:p>
            <a:pPr lvl="1"/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B: Flash detection efficiency (DE)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GLM’s high &amp; broad detection capability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 depression over high-boresight-angle CONUS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&lt; DE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GC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over CONUS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 decreases as CTT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ABI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</a:p>
          <a:p>
            <a:pPr lvl="1"/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C: Group timing &amp; location validation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Peak errors not exceeding GLM’s sampling rate &amp; distance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Further improvement of parallax correction provided by CTH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ABI</a:t>
            </a: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88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03EE04-1523-8F4F-ABE6-38637807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52</a:t>
            </a:fld>
            <a:endParaRPr lang="en-US" altLang="ja-JP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D86975A-AA2A-0248-88E8-9B1A8FAFE87B}"/>
              </a:ext>
            </a:extLst>
          </p:cNvPr>
          <p:cNvSpPr/>
          <p:nvPr/>
        </p:nvSpPr>
        <p:spPr>
          <a:xfrm>
            <a:off x="0" y="0"/>
            <a:ext cx="12192000" cy="7223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092950" algn="l"/>
              </a:tabLst>
            </a:pP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F4B55B3-0822-8842-B999-2CFD78D2B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547" y="2287215"/>
            <a:ext cx="3568700" cy="33909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51A838-3875-AA4C-89EA-4573F9AF6828}"/>
              </a:ext>
            </a:extLst>
          </p:cNvPr>
          <p:cNvSpPr txBox="1"/>
          <p:nvPr/>
        </p:nvSpPr>
        <p:spPr>
          <a:xfrm>
            <a:off x="2078714" y="528747"/>
            <a:ext cx="8034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kumimoji="1" lang="ja-JP" altLang="en-US" sz="4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0B6EAA5-1D24-D34B-A2AC-54B356DCF2AE}"/>
              </a:ext>
            </a:extLst>
          </p:cNvPr>
          <p:cNvSpPr/>
          <p:nvPr/>
        </p:nvSpPr>
        <p:spPr>
          <a:xfrm>
            <a:off x="9499123" y="5933870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GOES-16</a:t>
            </a:r>
            <a:endParaRPr lang="ja-JP" altLang="en-US" sz="200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3D11731-BEEC-D644-A05E-64732BACA0E0}"/>
              </a:ext>
            </a:extLst>
          </p:cNvPr>
          <p:cNvSpPr/>
          <p:nvPr/>
        </p:nvSpPr>
        <p:spPr>
          <a:xfrm>
            <a:off x="5448226" y="5933870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GOES-17</a:t>
            </a:r>
            <a:endParaRPr lang="ja-JP" altLang="en-US" sz="200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3906830-3587-8E41-A58E-9289DF8F75E5}"/>
              </a:ext>
            </a:extLst>
          </p:cNvPr>
          <p:cNvSpPr/>
          <p:nvPr/>
        </p:nvSpPr>
        <p:spPr>
          <a:xfrm>
            <a:off x="1322604" y="5933870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Himawari-8</a:t>
            </a:r>
            <a:endParaRPr lang="ja-JP" altLang="en-US" sz="20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C96CD76-3D96-8B41-A494-C19A21077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0" y="2287215"/>
            <a:ext cx="3556000" cy="33909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4D47A0F-8E17-7042-986E-C26EF9FB6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53" y="2287215"/>
            <a:ext cx="3530600" cy="34036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1A89D0F-8B5E-1347-9271-5A11DD9AB32C}"/>
              </a:ext>
            </a:extLst>
          </p:cNvPr>
          <p:cNvSpPr/>
          <p:nvPr/>
        </p:nvSpPr>
        <p:spPr>
          <a:xfrm>
            <a:off x="7731178" y="6538912"/>
            <a:ext cx="40381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created by RAMMB/CIRA SLIDER</a:t>
            </a:r>
            <a:endParaRPr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460993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637FB9-6EB3-4646-AD01-16F3100D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What JMA does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302C75-29F1-FF43-9C77-05BBF3C6D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357"/>
            <a:ext cx="10515600" cy="4935993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solidFill>
                  <a:schemeClr val="tx1"/>
                </a:solidFill>
              </a:rPr>
              <a:t>Weather observations</a:t>
            </a:r>
          </a:p>
          <a:p>
            <a:endParaRPr lang="en-US" altLang="ja-JP" sz="2800" dirty="0">
              <a:solidFill>
                <a:schemeClr val="tx1"/>
              </a:solidFill>
            </a:endParaRPr>
          </a:p>
          <a:p>
            <a:r>
              <a:rPr kumimoji="1" lang="en-US" altLang="ja-JP" sz="2800" dirty="0">
                <a:solidFill>
                  <a:schemeClr val="tx1"/>
                </a:solidFill>
              </a:rPr>
              <a:t>Weather forecasts</a:t>
            </a:r>
            <a:r>
              <a:rPr kumimoji="1" lang="ja-JP" altLang="en-US" sz="2800">
                <a:solidFill>
                  <a:schemeClr val="tx1"/>
                </a:solidFill>
              </a:rPr>
              <a:t> </a:t>
            </a:r>
            <a:r>
              <a:rPr kumimoji="1" lang="en-US" altLang="ja-JP" sz="2800" dirty="0">
                <a:solidFill>
                  <a:schemeClr val="tx1"/>
                </a:solidFill>
              </a:rPr>
              <a:t>and warnings</a:t>
            </a:r>
          </a:p>
          <a:p>
            <a:endParaRPr lang="en-US" altLang="ja-JP" sz="2800" dirty="0">
              <a:solidFill>
                <a:schemeClr val="tx1"/>
              </a:solidFill>
            </a:endParaRPr>
          </a:p>
          <a:p>
            <a:r>
              <a:rPr lang="en-US" altLang="ja-JP" sz="2800" dirty="0">
                <a:solidFill>
                  <a:schemeClr val="tx1"/>
                </a:solidFill>
              </a:rPr>
              <a:t>Aviation &amp; marine weather services</a:t>
            </a:r>
          </a:p>
          <a:p>
            <a:endParaRPr lang="en-US" altLang="ja-JP" sz="2800" dirty="0">
              <a:solidFill>
                <a:schemeClr val="tx1"/>
              </a:solidFill>
            </a:endParaRPr>
          </a:p>
          <a:p>
            <a:r>
              <a:rPr lang="en-US" altLang="ja-JP" sz="2800" dirty="0">
                <a:solidFill>
                  <a:schemeClr val="tx1"/>
                </a:solidFill>
              </a:rPr>
              <a:t>Climate &amp; global environment services</a:t>
            </a:r>
          </a:p>
          <a:p>
            <a:endParaRPr lang="en-US" altLang="ja-JP" sz="2800" dirty="0">
              <a:solidFill>
                <a:schemeClr val="tx1"/>
              </a:solidFill>
            </a:endParaRPr>
          </a:p>
          <a:p>
            <a:r>
              <a:rPr lang="en-US" altLang="ja-JP" sz="2800" dirty="0">
                <a:solidFill>
                  <a:schemeClr val="tx1"/>
                </a:solidFill>
              </a:rPr>
              <a:t>Monitoring seismic &amp; volcanic activity &amp; tsunamis</a:t>
            </a:r>
          </a:p>
          <a:p>
            <a:endParaRPr kumimoji="1" lang="en-US" altLang="ja-JP" sz="2800" dirty="0">
              <a:solidFill>
                <a:schemeClr val="tx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4F4EB4D-F900-DF41-B152-DE12A95FD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02" y="1010663"/>
            <a:ext cx="1366187" cy="125486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B70C71B-59D0-CC42-8BF1-0AFA8273F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754" y="4834486"/>
            <a:ext cx="2113432" cy="15727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524538-9F3D-C54E-95BD-5490A07F1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063" y="1583783"/>
            <a:ext cx="1981581" cy="165467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611DE3-6BFF-E140-B99D-9D59B66EE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754" y="2528080"/>
            <a:ext cx="2113432" cy="145084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FE67549-F1E9-D14C-B1D3-7FB5BAB9C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605" y="3708967"/>
            <a:ext cx="2102875" cy="1401916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9B6CDD5-FABF-0347-8AF8-880E5235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7683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14F3A5-BBB3-6048-B4D3-4217DB48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JMA’s weather observation </a:t>
            </a:r>
            <a:r>
              <a:rPr lang="en-US" altLang="ja-JP" dirty="0"/>
              <a:t>s</a:t>
            </a:r>
            <a:r>
              <a:rPr kumimoji="1" lang="en-US" altLang="ja-JP" dirty="0"/>
              <a:t>ystems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E239DF9-2F76-5B46-BBBF-5CCA7D218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66" y="1225979"/>
            <a:ext cx="2177300" cy="23290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465C11D-5D7B-914E-9726-60AD0F39D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836" y="4338669"/>
            <a:ext cx="5116286" cy="2220085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6C564E4-6C5C-BA4F-8B68-54B644C52929}"/>
              </a:ext>
            </a:extLst>
          </p:cNvPr>
          <p:cNvGrpSpPr/>
          <p:nvPr/>
        </p:nvGrpSpPr>
        <p:grpSpPr>
          <a:xfrm>
            <a:off x="2412418" y="1227172"/>
            <a:ext cx="1994289" cy="2278050"/>
            <a:chOff x="7067872" y="4336390"/>
            <a:chExt cx="1624645" cy="1959639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31D7A1A-EBB8-4040-AC34-A15656F1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7872" y="4336390"/>
              <a:ext cx="1624645" cy="1313543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2F018A4-86D8-094B-8651-C873610E3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1535" y="5421476"/>
              <a:ext cx="1577318" cy="874553"/>
            </a:xfrm>
            <a:prstGeom prst="rect">
              <a:avLst/>
            </a:prstGeom>
          </p:spPr>
        </p:pic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16E55B7F-C8F6-5945-B0EB-7352988BB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650" y="1170022"/>
            <a:ext cx="3223234" cy="23352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E447358-8BF9-7945-B25C-CBBD7FE72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408" y="4291316"/>
            <a:ext cx="2760134" cy="2231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24EDBCB-3394-CB49-96B9-693D85F44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417" y="4291316"/>
            <a:ext cx="1876974" cy="2070119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4F7487-4A90-864A-92C7-B576B1AD68FE}"/>
              </a:ext>
            </a:extLst>
          </p:cNvPr>
          <p:cNvSpPr txBox="1"/>
          <p:nvPr/>
        </p:nvSpPr>
        <p:spPr>
          <a:xfrm>
            <a:off x="2824808" y="-2581943"/>
            <a:ext cx="314541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Surface Observations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4BDEDE98-332F-8C47-BE38-B7D0B90F843D}"/>
              </a:ext>
            </a:extLst>
          </p:cNvPr>
          <p:cNvSpPr/>
          <p:nvPr/>
        </p:nvSpPr>
        <p:spPr>
          <a:xfrm>
            <a:off x="1389224" y="6267705"/>
            <a:ext cx="3046387" cy="39976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Surface observations</a:t>
            </a:r>
            <a:endParaRPr kumimoji="1" lang="ja-JP" altLang="en-US" sz="2000"/>
          </a:p>
        </p:txBody>
      </p: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04A40487-15A3-9343-B0FE-7C2CB8324C5A}"/>
              </a:ext>
            </a:extLst>
          </p:cNvPr>
          <p:cNvSpPr/>
          <p:nvPr/>
        </p:nvSpPr>
        <p:spPr>
          <a:xfrm>
            <a:off x="7228731" y="6375316"/>
            <a:ext cx="2442132" cy="34989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Doppler radars</a:t>
            </a:r>
            <a:endParaRPr kumimoji="1" lang="ja-JP" altLang="en-US" sz="2000"/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CE673388-9155-8A49-952D-DF282F7C2C03}"/>
              </a:ext>
            </a:extLst>
          </p:cNvPr>
          <p:cNvSpPr/>
          <p:nvPr/>
        </p:nvSpPr>
        <p:spPr>
          <a:xfrm>
            <a:off x="5024649" y="3364258"/>
            <a:ext cx="3167013" cy="40393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Geostationary satellites</a:t>
            </a:r>
            <a:endParaRPr kumimoji="1" lang="ja-JP" altLang="en-US" sz="2000"/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5A432506-F9FC-724D-A8D3-B8646A9C0B2D}"/>
              </a:ext>
            </a:extLst>
          </p:cNvPr>
          <p:cNvSpPr/>
          <p:nvPr/>
        </p:nvSpPr>
        <p:spPr>
          <a:xfrm>
            <a:off x="1006815" y="3361626"/>
            <a:ext cx="3063228" cy="4011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Upper air observations</a:t>
            </a:r>
            <a:endParaRPr kumimoji="1" lang="ja-JP" altLang="en-US" sz="2000"/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BC0B2043-B74C-F44D-836C-999744EE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58"/>
          <a:stretch>
            <a:fillRect/>
          </a:stretch>
        </p:blipFill>
        <p:spPr bwMode="auto">
          <a:xfrm>
            <a:off x="8942456" y="1730359"/>
            <a:ext cx="1244289" cy="19243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RJAA">
            <a:extLst>
              <a:ext uri="{FF2B5EF4-FFF2-40B4-BE49-F238E27FC236}">
                <a16:creationId xmlns:a16="http://schemas.microsoft.com/office/drawing/2014/main" id="{703E0A87-7210-5B4E-AC77-A1750641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2" r="-693" b="-2"/>
          <a:stretch>
            <a:fillRect/>
          </a:stretch>
        </p:blipFill>
        <p:spPr bwMode="auto">
          <a:xfrm>
            <a:off x="9827986" y="1730359"/>
            <a:ext cx="1084544" cy="16398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JMA1E31\Desktop\IMGP2050.JPG">
            <a:extLst>
              <a:ext uri="{FF2B5EF4-FFF2-40B4-BE49-F238E27FC236}">
                <a16:creationId xmlns:a16="http://schemas.microsoft.com/office/drawing/2014/main" id="{F2D88606-19EB-0A4E-8788-10184D3FB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66356" y="1731383"/>
            <a:ext cx="724259" cy="18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403AB804-E0A4-2B44-B5B0-C5B9DE6F3BD4}"/>
              </a:ext>
            </a:extLst>
          </p:cNvPr>
          <p:cNvSpPr/>
          <p:nvPr/>
        </p:nvSpPr>
        <p:spPr>
          <a:xfrm>
            <a:off x="8737559" y="3363513"/>
            <a:ext cx="3176645" cy="39930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Observations for Aviation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3E8AF13-1A02-034F-B51A-A271C81F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8065125-305D-C044-BA1F-7D3F86641626}"/>
              </a:ext>
            </a:extLst>
          </p:cNvPr>
          <p:cNvSpPr/>
          <p:nvPr/>
        </p:nvSpPr>
        <p:spPr>
          <a:xfrm>
            <a:off x="5830836" y="4338669"/>
            <a:ext cx="1792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20 doppler radars</a:t>
            </a:r>
            <a:endParaRPr lang="ja-JP" altLang="en-US" sz="160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3BEB060-DAFC-4348-9E6A-229AA7491BA7}"/>
              </a:ext>
            </a:extLst>
          </p:cNvPr>
          <p:cNvSpPr/>
          <p:nvPr/>
        </p:nvSpPr>
        <p:spPr>
          <a:xfrm>
            <a:off x="405408" y="5081887"/>
            <a:ext cx="15247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&gt;1300 stations</a:t>
            </a:r>
            <a:endParaRPr lang="ja-JP" altLang="en-US" sz="160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B061C6A-1465-8E4D-A6E4-0F48F5EA4903}"/>
              </a:ext>
            </a:extLst>
          </p:cNvPr>
          <p:cNvSpPr/>
          <p:nvPr/>
        </p:nvSpPr>
        <p:spPr>
          <a:xfrm>
            <a:off x="2417142" y="1548523"/>
            <a:ext cx="1984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16 radiosonde stations</a:t>
            </a:r>
            <a:endParaRPr lang="ja-JP" altLang="en-US" sz="140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4CF718B-3D06-0E48-80C3-D4499D0548EC}"/>
              </a:ext>
            </a:extLst>
          </p:cNvPr>
          <p:cNvSpPr/>
          <p:nvPr/>
        </p:nvSpPr>
        <p:spPr>
          <a:xfrm>
            <a:off x="2979850" y="2479921"/>
            <a:ext cx="1487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33 wind profilers</a:t>
            </a:r>
          </a:p>
        </p:txBody>
      </p:sp>
    </p:spTree>
    <p:extLst>
      <p:ext uri="{BB962C8B-B14F-4D97-AF65-F5344CB8AC3E}">
        <p14:creationId xmlns:p14="http://schemas.microsoft.com/office/powerpoint/2010/main" val="78939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58B23E8B-5538-014E-BBD9-E171A5685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71089" y="-2429235"/>
            <a:ext cx="1308556" cy="74497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AB704FD-AA6E-D94B-A169-2F8E29EA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JMA’s weather prediction system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38780E-ED2D-CE46-B276-E55752B8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9" y="1047573"/>
            <a:ext cx="6924384" cy="252616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879625-BBA5-4543-A823-497105654648}"/>
              </a:ext>
            </a:extLst>
          </p:cNvPr>
          <p:cNvSpPr/>
          <p:nvPr/>
        </p:nvSpPr>
        <p:spPr>
          <a:xfrm>
            <a:off x="303430" y="3721473"/>
            <a:ext cx="11662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JMA’s world-class operational supercomputer system runs global &amp; regional models.</a:t>
            </a:r>
            <a:endParaRPr lang="en" altLang="ja-JP" sz="2400" i="0" u="none" strike="noStrike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FB9AC2A-058F-DF46-B357-BF4922897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669" y="1695291"/>
            <a:ext cx="5030064" cy="17025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7" name="Group 53">
            <a:extLst>
              <a:ext uri="{FF2B5EF4-FFF2-40B4-BE49-F238E27FC236}">
                <a16:creationId xmlns:a16="http://schemas.microsoft.com/office/drawing/2014/main" id="{304789EF-A2AB-6842-9832-44517ADB59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202782"/>
              </p:ext>
            </p:extLst>
          </p:nvPr>
        </p:nvGraphicFramePr>
        <p:xfrm>
          <a:off x="1033172" y="4330878"/>
          <a:ext cx="9985228" cy="229909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15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6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7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5005">
                  <a:extLst>
                    <a:ext uri="{9D8B030D-6E8A-4147-A177-3AD203B41FA5}">
                      <a16:colId xmlns:a16="http://schemas.microsoft.com/office/drawing/2014/main" val="12168705"/>
                    </a:ext>
                  </a:extLst>
                </a:gridCol>
              </a:tblGrid>
              <a:tr h="67303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5657" marR="85657" marT="45728" marB="4572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Global Spectral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Model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GSM)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Meso</a:t>
                      </a: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-Scale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Model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MSM)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Local Forecast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Model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LFM)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Global Ensemble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(GEPS)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Meso</a:t>
                      </a: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-scale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Ensemble</a:t>
                      </a:r>
                      <a:r>
                        <a:rPr kumimoji="1" lang="ja-JP" altLang="en-US" sz="12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(MEPS)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Seasonal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Ensemble</a:t>
                      </a:r>
                      <a:r>
                        <a:rPr kumimoji="1" lang="ja-JP" altLang="en-US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(CPS2)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553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Forecast domain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Global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Regional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Regional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Global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Regional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Global (Coupled)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14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Horizontal resolution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TL959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(0.1875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deg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5km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2km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TL479 / TL319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(0.375 / 0.5625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deg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5km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Atmos</a:t>
                      </a:r>
                      <a:r>
                        <a:rPr kumimoji="1" lang="en-US" altLang="ja-JP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: 1.125 </a:t>
                      </a:r>
                      <a:r>
                        <a:rPr kumimoji="1" lang="en-US" altLang="ja-JP" sz="14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deg</a:t>
                      </a:r>
                      <a:endParaRPr kumimoji="1" lang="en-US" altLang="ja-JP" sz="140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Ocean:</a:t>
                      </a:r>
                      <a:r>
                        <a:rPr kumimoji="1" lang="ja-JP" altLang="en-US" sz="14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1" lang="en-US" altLang="ja-JP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0.3-0.5x1 </a:t>
                      </a:r>
                      <a:r>
                        <a:rPr kumimoji="1" lang="en-US" altLang="ja-JP" sz="14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deg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" name="Picture 8">
            <a:extLst>
              <a:ext uri="{FF2B5EF4-FFF2-40B4-BE49-F238E27FC236}">
                <a16:creationId xmlns:a16="http://schemas.microsoft.com/office/drawing/2014/main" id="{B58E0778-FAD6-974C-96D5-EE5E30AA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98" y="5253762"/>
            <a:ext cx="1069289" cy="8659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E0D2BCA0-07EC-BB48-B47B-434F8CE3D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82" y="5270944"/>
            <a:ext cx="864986" cy="7071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CAF58E15-6A11-5B47-9E28-A4BE411B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48" y="5249208"/>
            <a:ext cx="864096" cy="867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1D03F7B0-A0FF-594C-9AC8-E45A31FB7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08" y="5275464"/>
            <a:ext cx="864096" cy="867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3EA24F35-51D0-5B4D-94F8-ADFA6887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080" y="5272822"/>
            <a:ext cx="1069289" cy="8659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320F7C79-9905-7240-836F-E0099BD5C4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2876" y="5260193"/>
            <a:ext cx="910713" cy="8985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CA33B69-B9B0-0A4D-B199-64EEDFC5C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7368" y="971319"/>
            <a:ext cx="1171233" cy="66679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7162B25-4F42-4B44-B31A-FE7C86F8B6B8}"/>
              </a:ext>
            </a:extLst>
          </p:cNvPr>
          <p:cNvSpPr/>
          <p:nvPr/>
        </p:nvSpPr>
        <p:spPr>
          <a:xfrm>
            <a:off x="8020804" y="3365958"/>
            <a:ext cx="3109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https://www.top500.org/lists/2019/06/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4E983C4-0605-5843-AC72-2DC77C0D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7686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D9D6986-0919-044A-B171-8085DCD2EA54}"/>
              </a:ext>
            </a:extLst>
          </p:cNvPr>
          <p:cNvSpPr/>
          <p:nvPr/>
        </p:nvSpPr>
        <p:spPr>
          <a:xfrm>
            <a:off x="293917" y="1093653"/>
            <a:ext cx="7331529" cy="4678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417ABB3-64D8-F547-923E-733732563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  </a:t>
            </a:r>
            <a:r>
              <a:rPr kumimoji="1" lang="en-US" altLang="ja-JP" dirty="0" err="1"/>
              <a:t>Himawari</a:t>
            </a:r>
            <a:r>
              <a:rPr kumimoji="1" lang="en-US" altLang="ja-JP" dirty="0"/>
              <a:t> series satellites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6DF97BE-F047-8E4A-A2CE-036399B8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55" y="1344938"/>
            <a:ext cx="2610384" cy="374455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1DC3CBE-62C8-3344-A8E6-8F45D1D99B45}"/>
              </a:ext>
            </a:extLst>
          </p:cNvPr>
          <p:cNvSpPr/>
          <p:nvPr/>
        </p:nvSpPr>
        <p:spPr>
          <a:xfrm>
            <a:off x="1752220" y="5230444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-webkit-standard"/>
              </a:rPr>
              <a:t>April 6, 1978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B662D64-8C63-0149-BF9E-970D06FF1E9C}"/>
              </a:ext>
            </a:extLst>
          </p:cNvPr>
          <p:cNvSpPr/>
          <p:nvPr/>
        </p:nvSpPr>
        <p:spPr>
          <a:xfrm>
            <a:off x="5222873" y="5203693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-webkit-standard"/>
              </a:rPr>
              <a:t>July 14, 1977</a:t>
            </a:r>
            <a:endParaRPr lang="ja-JP" altLang="en-US">
              <a:solidFill>
                <a:schemeClr val="bg1"/>
              </a:solidFill>
            </a:endParaRPr>
          </a:p>
        </p:txBody>
      </p:sp>
      <p:graphicFrame>
        <p:nvGraphicFramePr>
          <p:cNvPr id="9" name="Group 100">
            <a:extLst>
              <a:ext uri="{FF2B5EF4-FFF2-40B4-BE49-F238E27FC236}">
                <a16:creationId xmlns:a16="http://schemas.microsoft.com/office/drawing/2014/main" id="{270C5CA0-BC0A-FC46-A303-213D00F8B5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704435"/>
              </p:ext>
            </p:extLst>
          </p:nvPr>
        </p:nvGraphicFramePr>
        <p:xfrm>
          <a:off x="7971133" y="1116221"/>
          <a:ext cx="3865248" cy="4568366"/>
        </p:xfrm>
        <a:graphic>
          <a:graphicData uri="http://schemas.openxmlformats.org/drawingml/2006/table">
            <a:tbl>
              <a:tblPr/>
              <a:tblGrid>
                <a:gridCol w="2311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Satellite</a:t>
                      </a:r>
                    </a:p>
                  </a:txBody>
                  <a:tcPr marT="48000" marB="4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Obs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 period</a:t>
                      </a:r>
                    </a:p>
                  </a:txBody>
                  <a:tcPr marT="48000" marB="4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GMS (</a:t>
                      </a:r>
                      <a:r>
                        <a:rPr kumimoji="1" lang="en-US" altLang="ja-JP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Himawari</a:t>
                      </a: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1978 – 1981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GMS-2 (Himawari-2)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1981 – 1984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GMS-3 (Himawari-3)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1984 – 1989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GMS-4 (Himawari-4)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1989 – 1995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GMS-5 (Himawari-5)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1995 – 2003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GOES-9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2003 – 2005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6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MTSAT-1R (Himawari-6)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2005 – 2010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MTSAT-2 (Himawari-7)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2010 – 2015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Himawari-8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2015 – (2022)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Himawari-9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(2022) – (2029)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7ADEEDD1-8843-BD42-9CF5-673E76614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89" y="1344938"/>
            <a:ext cx="3698420" cy="3712811"/>
          </a:xfrm>
          <a:prstGeom prst="rect">
            <a:avLst/>
          </a:prstGeom>
        </p:spPr>
      </p:pic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598C9B20-D475-F344-98FD-70B6D753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8606" y="5886674"/>
            <a:ext cx="7495735" cy="5838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2800" dirty="0">
                <a:solidFill>
                  <a:prstClr val="black"/>
                </a:solidFill>
              </a:rPr>
              <a:t>Covering the Asia-Pacific region for over 40 years</a:t>
            </a:r>
            <a:endParaRPr lang="ja-JP" altLang="en-US" sz="28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21B0665-79ED-A347-930D-D2315F93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1892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12489</TotalTime>
  <Words>2772</Words>
  <Application>Microsoft Office PowerPoint</Application>
  <PresentationFormat>Widescreen</PresentationFormat>
  <Paragraphs>620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ＭＳ Ｐゴシック</vt:lpstr>
      <vt:lpstr>游ゴシック</vt:lpstr>
      <vt:lpstr>游ゴシック Light</vt:lpstr>
      <vt:lpstr>Arial</vt:lpstr>
      <vt:lpstr>Calibri</vt:lpstr>
      <vt:lpstr>Cambria Math</vt:lpstr>
      <vt:lpstr>Hiragino Kaku Gothic Pro W3</vt:lpstr>
      <vt:lpstr>ＭＳ 明朝</vt:lpstr>
      <vt:lpstr>Tahoma</vt:lpstr>
      <vt:lpstr>-webkit-standard</vt:lpstr>
      <vt:lpstr>Wingdings</vt:lpstr>
      <vt:lpstr>Office テーマ</vt:lpstr>
      <vt:lpstr>GLM Product Evaluation and Highlights of My Research at CICS</vt:lpstr>
      <vt:lpstr>  Overview of my research visit</vt:lpstr>
      <vt:lpstr>  Contents</vt:lpstr>
      <vt:lpstr>1. Overview of JMA and Himawari satellites</vt:lpstr>
      <vt:lpstr>  What JMA is </vt:lpstr>
      <vt:lpstr>  What JMA does</vt:lpstr>
      <vt:lpstr>  JMA’s weather observation systems</vt:lpstr>
      <vt:lpstr>  JMA’s weather prediction system</vt:lpstr>
      <vt:lpstr>  Himawari series satellites</vt:lpstr>
      <vt:lpstr>  Himawari-8 and -9</vt:lpstr>
      <vt:lpstr>  AHI aboard Himawari-8/9</vt:lpstr>
      <vt:lpstr>  AHI frequent observations</vt:lpstr>
      <vt:lpstr>  National weather services using Himawari-8</vt:lpstr>
      <vt:lpstr>  Himawari-8 products for NWP centers</vt:lpstr>
      <vt:lpstr>  Next Himawari planning</vt:lpstr>
      <vt:lpstr>2. Highlights of my research at CICS</vt:lpstr>
      <vt:lpstr>  Highlights of my research at CICS</vt:lpstr>
      <vt:lpstr>  Metop-SG CBA</vt:lpstr>
      <vt:lpstr>  Metop-SG benefit assessment</vt:lpstr>
      <vt:lpstr> JPSS benefit assessment</vt:lpstr>
      <vt:lpstr> CBA for a “hypothetical” IR sounder on Himawari </vt:lpstr>
      <vt:lpstr>  Benefit analysis in Japan</vt:lpstr>
      <vt:lpstr> CBA result of the hypothetical IR sounder </vt:lpstr>
      <vt:lpstr>  For refining this CBA</vt:lpstr>
      <vt:lpstr>3. GLM product evaluation</vt:lpstr>
      <vt:lpstr>  Geostationary Lightning Mapper (GLM)</vt:lpstr>
      <vt:lpstr>  GLM Level 2 product</vt:lpstr>
      <vt:lpstr>  GLM L2 product evaluation</vt:lpstr>
      <vt:lpstr>A: Flash geographical distribution</vt:lpstr>
      <vt:lpstr>  Flash density maps (MAM 2019)</vt:lpstr>
      <vt:lpstr>  GLM false flashes (MAM 2019) </vt:lpstr>
      <vt:lpstr>  Flash density maps (JJA 2019)</vt:lpstr>
      <vt:lpstr>  Before Blooming Filter activated (Jul. 2019)</vt:lpstr>
      <vt:lpstr>  After Blooming Filter activated (Aug. 2019)</vt:lpstr>
      <vt:lpstr>B: Flash detection efficiency</vt:lpstr>
      <vt:lpstr>  Flash detection efficiency</vt:lpstr>
      <vt:lpstr>  B-1: GLM DE relative to GLD360</vt:lpstr>
      <vt:lpstr>  GLM DE relative to GLD360 (Mar-Aug, 2019)</vt:lpstr>
      <vt:lpstr>  DE Monthly variation</vt:lpstr>
      <vt:lpstr>  B-2: GLM DE relative to ENTLN</vt:lpstr>
      <vt:lpstr>  GLM16 DE for ENTLN IC &amp; CG (Dec-Aug, 2019)</vt:lpstr>
      <vt:lpstr>  Diurnal variation over CONUS</vt:lpstr>
      <vt:lpstr>  Cloud light blockage effect</vt:lpstr>
      <vt:lpstr>  Dependence on cloud top temperature</vt:lpstr>
      <vt:lpstr>  Local analysis over CONUS</vt:lpstr>
      <vt:lpstr>C: Group timing &amp; geolocation</vt:lpstr>
      <vt:lpstr>  Group timing and geolocation accuracy</vt:lpstr>
      <vt:lpstr>  New parallax correction</vt:lpstr>
      <vt:lpstr>  Parallax correction by ABI cloud top height</vt:lpstr>
      <vt:lpstr>  Parallax correction by ABI cloud top height</vt:lpstr>
      <vt:lpstr>  Summary of GLM L2 product evaluation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JMA’s</dc:title>
  <dc:creator>Microsoft Office User</dc:creator>
  <cp:lastModifiedBy>Stacy Bunin</cp:lastModifiedBy>
  <cp:revision>693</cp:revision>
  <dcterms:created xsi:type="dcterms:W3CDTF">2019-07-10T20:32:56Z</dcterms:created>
  <dcterms:modified xsi:type="dcterms:W3CDTF">2019-10-24T15:08:18Z</dcterms:modified>
</cp:coreProperties>
</file>