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6" r:id="rId1"/>
  </p:sldMasterIdLst>
  <p:notesMasterIdLst>
    <p:notesMasterId r:id="rId16"/>
  </p:notesMasterIdLst>
  <p:sldIdLst>
    <p:sldId id="256" r:id="rId2"/>
    <p:sldId id="257" r:id="rId3"/>
    <p:sldId id="266" r:id="rId4"/>
    <p:sldId id="267" r:id="rId5"/>
    <p:sldId id="262" r:id="rId6"/>
    <p:sldId id="268" r:id="rId7"/>
    <p:sldId id="269" r:id="rId8"/>
    <p:sldId id="259" r:id="rId9"/>
    <p:sldId id="260" r:id="rId10"/>
    <p:sldId id="261" r:id="rId11"/>
    <p:sldId id="265" r:id="rId12"/>
    <p:sldId id="263" r:id="rId13"/>
    <p:sldId id="264" r:id="rId14"/>
    <p:sldId id="25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06" autoAdjust="0"/>
    <p:restoredTop sz="94660"/>
  </p:normalViewPr>
  <p:slideViewPr>
    <p:cSldViewPr snapToGrid="0" snapToObjects="1" showGuides="1">
      <p:cViewPr varScale="1">
        <p:scale>
          <a:sx n="99" d="100"/>
          <a:sy n="99" d="100"/>
        </p:scale>
        <p:origin x="-744" y="-96"/>
      </p:cViewPr>
      <p:guideLst>
        <p:guide orient="horz" pos="2160"/>
        <p:guide pos="4456"/>
      </p:guideLst>
    </p:cSldViewPr>
  </p:slideViewPr>
  <p:notesTextViewPr>
    <p:cViewPr>
      <p:scale>
        <a:sx n="100" d="100"/>
        <a:sy n="100" d="100"/>
      </p:scale>
      <p:origin x="0" y="0"/>
    </p:cViewPr>
  </p:notesTextViewPr>
  <p:sorterViewPr>
    <p:cViewPr>
      <p:scale>
        <a:sx n="106" d="100"/>
        <a:sy n="10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BC2B38-5548-184C-B3E5-35E98EB3A389}" type="datetimeFigureOut">
              <a:rPr lang="en-US" smtClean="0"/>
              <a:t>1/9/14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86B374-B6DE-A745-BDB8-FE2EF4A082E9}" type="slidenum">
              <a:rPr lang="en-US" smtClean="0"/>
              <a:t>‹#›</a:t>
            </a:fld>
            <a:endParaRPr lang="en-US"/>
          </a:p>
        </p:txBody>
      </p:sp>
    </p:spTree>
    <p:extLst>
      <p:ext uri="{BB962C8B-B14F-4D97-AF65-F5344CB8AC3E}">
        <p14:creationId xmlns:p14="http://schemas.microsoft.com/office/powerpoint/2010/main" val="32713495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Left panel: data – GLM proxy is blue boxes, ENI flashes are</a:t>
            </a:r>
            <a:r>
              <a:rPr lang="en-US" baseline="0" dirty="0" smtClean="0"/>
              <a:t> red dots, NLDN flashes are purple </a:t>
            </a:r>
            <a:r>
              <a:rPr lang="en-US" baseline="0" dirty="0" err="1" smtClean="0"/>
              <a:t>Xs</a:t>
            </a:r>
            <a:r>
              <a:rPr lang="en-US" baseline="0" dirty="0" smtClean="0"/>
              <a:t>.</a:t>
            </a:r>
          </a:p>
          <a:p>
            <a:r>
              <a:rPr lang="en-US" baseline="0" dirty="0" smtClean="0"/>
              <a:t>Right panel: match product – Green if all 3 saw; yellow if GLM + 1 saw; red if GLM missed.</a:t>
            </a:r>
          </a:p>
          <a:p>
            <a:r>
              <a:rPr lang="en-US" baseline="0" dirty="0" smtClean="0"/>
              <a:t>These are proxy gen from LMA, so they are range limited. So &gt; 200km from HSV, it’s all red. Good test for the tool.</a:t>
            </a:r>
            <a:endParaRPr lang="en-US" dirty="0"/>
          </a:p>
        </p:txBody>
      </p:sp>
      <p:sp>
        <p:nvSpPr>
          <p:cNvPr id="4" name="Slide Number Placeholder 3"/>
          <p:cNvSpPr>
            <a:spLocks noGrp="1"/>
          </p:cNvSpPr>
          <p:nvPr>
            <p:ph type="sldNum" sz="quarter" idx="10"/>
          </p:nvPr>
        </p:nvSpPr>
        <p:spPr/>
        <p:txBody>
          <a:bodyPr/>
          <a:lstStyle/>
          <a:p>
            <a:fld id="{7F86B374-B6DE-A745-BDB8-FE2EF4A082E9}" type="slidenum">
              <a:rPr lang="en-US" smtClean="0"/>
              <a:t>14</a:t>
            </a:fld>
            <a:endParaRPr lang="en-US"/>
          </a:p>
        </p:txBody>
      </p:sp>
    </p:spTree>
    <p:extLst>
      <p:ext uri="{BB962C8B-B14F-4D97-AF65-F5344CB8AC3E}">
        <p14:creationId xmlns:p14="http://schemas.microsoft.com/office/powerpoint/2010/main" val="2185754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0C4CEC-16D5-4229-B4DE-FDE9B679D7E2}" type="datetimeFigureOut">
              <a:rPr lang="en-US" smtClean="0"/>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CC510-D1C4-4243-B732-C2C339FAC658}" type="datetimeFigureOut">
              <a:rPr lang="en-US" smtClean="0"/>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B989A-B7D2-254A-9200-1862EA2488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C0CC510-D1C4-4243-B732-C2C339FAC658}" type="datetimeFigureOut">
              <a:rPr lang="en-US" smtClean="0"/>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B989A-B7D2-254A-9200-1862EA2488A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CC510-D1C4-4243-B732-C2C339FAC658}" type="datetimeFigureOut">
              <a:rPr lang="en-US" smtClean="0"/>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B989A-B7D2-254A-9200-1862EA2488A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0C4CEC-16D5-4229-B4DE-FDE9B679D7E2}" type="datetimeFigureOut">
              <a:rPr lang="en-US" smtClean="0"/>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E4E6-4D12-4A48-9B6B-6FA0B79BEE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C0CC510-D1C4-4243-B732-C2C339FAC658}" type="datetimeFigureOut">
              <a:rPr lang="en-US" smtClean="0"/>
              <a:t>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B989A-B7D2-254A-9200-1862EA2488A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0CC510-D1C4-4243-B732-C2C339FAC658}" type="datetimeFigureOut">
              <a:rPr lang="en-US" smtClean="0"/>
              <a:t>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B989A-B7D2-254A-9200-1862EA2488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0CC510-D1C4-4243-B732-C2C339FAC658}" type="datetimeFigureOut">
              <a:rPr lang="en-US" smtClean="0"/>
              <a:t>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2B989A-B7D2-254A-9200-1862EA2488A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C0CC510-D1C4-4243-B732-C2C339FAC658}" type="datetimeFigureOut">
              <a:rPr lang="en-US" smtClean="0"/>
              <a:t>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2B989A-B7D2-254A-9200-1862EA2488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C0CC510-D1C4-4243-B732-C2C339FAC658}" type="datetimeFigureOut">
              <a:rPr lang="en-US" smtClean="0"/>
              <a:t>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B989A-B7D2-254A-9200-1862EA2488A3}"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CC510-D1C4-4243-B732-C2C339FAC658}" type="datetimeFigureOut">
              <a:rPr lang="en-US" smtClean="0"/>
              <a:t>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B989A-B7D2-254A-9200-1862EA2488A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C0CC510-D1C4-4243-B732-C2C339FAC658}" type="datetimeFigureOut">
              <a:rPr lang="en-US" smtClean="0"/>
              <a:t>1/9/14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2B989A-B7D2-254A-9200-1862EA2488A3}"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GLM Lightning Val Plans</a:t>
            </a:r>
            <a:endParaRPr lang="en-US" dirty="0"/>
          </a:p>
        </p:txBody>
      </p:sp>
      <p:sp>
        <p:nvSpPr>
          <p:cNvPr id="3" name="Subtitle 2"/>
          <p:cNvSpPr>
            <a:spLocks noGrp="1"/>
          </p:cNvSpPr>
          <p:nvPr>
            <p:ph type="subTitle" idx="1"/>
          </p:nvPr>
        </p:nvSpPr>
        <p:spPr/>
        <p:txBody>
          <a:bodyPr>
            <a:normAutofit/>
          </a:bodyPr>
          <a:lstStyle/>
          <a:p>
            <a:r>
              <a:rPr lang="en-US" dirty="0" smtClean="0"/>
              <a:t>Monte Bateman, Doug Mach, Rich Blakeslee, Bill </a:t>
            </a:r>
            <a:r>
              <a:rPr lang="en-US" dirty="0" err="1" smtClean="0"/>
              <a:t>Koshak</a:t>
            </a:r>
            <a:r>
              <a:rPr lang="en-US" dirty="0" smtClean="0"/>
              <a:t> &amp; Steve Goodman</a:t>
            </a:r>
            <a:endParaRPr lang="en-US" dirty="0"/>
          </a:p>
        </p:txBody>
      </p:sp>
    </p:spTree>
    <p:extLst>
      <p:ext uri="{BB962C8B-B14F-4D97-AF65-F5344CB8AC3E}">
        <p14:creationId xmlns:p14="http://schemas.microsoft.com/office/powerpoint/2010/main" val="1331102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580218"/>
            <a:ext cx="7408333" cy="3450696"/>
          </a:xfrm>
        </p:spPr>
        <p:txBody>
          <a:bodyPr>
            <a:normAutofit/>
          </a:bodyPr>
          <a:lstStyle/>
          <a:p>
            <a:r>
              <a:rPr lang="en-US" dirty="0" smtClean="0"/>
              <a:t>Background Signal Validation Test</a:t>
            </a:r>
            <a:br>
              <a:rPr lang="en-US" dirty="0" smtClean="0"/>
            </a:br>
            <a:r>
              <a:rPr lang="en-US" dirty="0" smtClean="0"/>
              <a:t>LIS, Vicarious targets: DCC, Deserts, glint, etc.</a:t>
            </a:r>
            <a:br>
              <a:rPr lang="en-US" dirty="0" smtClean="0"/>
            </a:br>
            <a:endParaRPr lang="en-US" dirty="0" smtClean="0"/>
          </a:p>
          <a:p>
            <a:r>
              <a:rPr lang="en-US" dirty="0" smtClean="0"/>
              <a:t>Lightning Signal Validation Tests − LIS, TARANIS</a:t>
            </a:r>
            <a:br>
              <a:rPr lang="en-US" dirty="0" smtClean="0"/>
            </a:br>
            <a:endParaRPr lang="en-US" dirty="0" smtClean="0"/>
          </a:p>
          <a:p>
            <a:r>
              <a:rPr lang="en-US" dirty="0" smtClean="0"/>
              <a:t>Continuing Current Detection Tests</a:t>
            </a:r>
            <a:endParaRPr lang="en-US" dirty="0"/>
          </a:p>
        </p:txBody>
      </p:sp>
      <p:sp>
        <p:nvSpPr>
          <p:cNvPr id="3" name="Title 2"/>
          <p:cNvSpPr>
            <a:spLocks noGrp="1"/>
          </p:cNvSpPr>
          <p:nvPr>
            <p:ph type="title"/>
          </p:nvPr>
        </p:nvSpPr>
        <p:spPr/>
        <p:txBody>
          <a:bodyPr>
            <a:normAutofit fontScale="90000"/>
          </a:bodyPr>
          <a:lstStyle/>
          <a:p>
            <a:r>
              <a:rPr lang="en-US" dirty="0" smtClean="0"/>
              <a:t>Post-Launch Test (PLT) &amp;</a:t>
            </a:r>
            <a:br>
              <a:rPr lang="en-US" dirty="0" smtClean="0"/>
            </a:br>
            <a:r>
              <a:rPr lang="en-US" dirty="0" smtClean="0"/>
              <a:t>Post-Launch Validation, 2</a:t>
            </a:r>
            <a:endParaRPr lang="en-US" dirty="0"/>
          </a:p>
        </p:txBody>
      </p:sp>
      <p:sp>
        <p:nvSpPr>
          <p:cNvPr id="4" name="TextBox 3"/>
          <p:cNvSpPr txBox="1"/>
          <p:nvPr/>
        </p:nvSpPr>
        <p:spPr>
          <a:xfrm>
            <a:off x="290419" y="1811373"/>
            <a:ext cx="4020186" cy="646331"/>
          </a:xfrm>
          <a:prstGeom prst="rect">
            <a:avLst/>
          </a:prstGeom>
          <a:noFill/>
        </p:spPr>
        <p:txBody>
          <a:bodyPr wrap="square" rtlCol="0">
            <a:spAutoFit/>
          </a:bodyPr>
          <a:lstStyle/>
          <a:p>
            <a:r>
              <a:rPr lang="en-US" dirty="0" smtClean="0"/>
              <a:t>From “Sample PLT Requests for GLM”</a:t>
            </a:r>
            <a:br>
              <a:rPr lang="en-US" dirty="0" smtClean="0"/>
            </a:br>
            <a:r>
              <a:rPr lang="en-US" dirty="0" smtClean="0"/>
              <a:t>10 Jun 2013</a:t>
            </a:r>
            <a:endParaRPr lang="en-US" dirty="0"/>
          </a:p>
        </p:txBody>
      </p:sp>
    </p:spTree>
    <p:extLst>
      <p:ext uri="{BB962C8B-B14F-4D97-AF65-F5344CB8AC3E}">
        <p14:creationId xmlns:p14="http://schemas.microsoft.com/office/powerpoint/2010/main" val="27841471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Underflights</a:t>
            </a:r>
            <a:r>
              <a:rPr lang="en-US" dirty="0" smtClean="0"/>
              <a:t>: Use data from airborne radiometers/spectrometers and other instruments</a:t>
            </a:r>
            <a:br>
              <a:rPr lang="en-US" dirty="0" smtClean="0"/>
            </a:br>
            <a:endParaRPr lang="en-US" dirty="0" smtClean="0"/>
          </a:p>
          <a:p>
            <a:r>
              <a:rPr lang="en-US" dirty="0" smtClean="0"/>
              <a:t>Comparison with LIS &amp; TARANIS</a:t>
            </a:r>
            <a:br>
              <a:rPr lang="en-US" dirty="0" smtClean="0"/>
            </a:br>
            <a:endParaRPr lang="en-US" dirty="0" smtClean="0"/>
          </a:p>
          <a:p>
            <a:r>
              <a:rPr lang="en-US" dirty="0" smtClean="0"/>
              <a:t>Laser beacon </a:t>
            </a:r>
            <a:r>
              <a:rPr lang="en-US" dirty="0" err="1" smtClean="0"/>
              <a:t>cals</a:t>
            </a:r>
            <a:endParaRPr lang="en-US" dirty="0"/>
          </a:p>
        </p:txBody>
      </p:sp>
      <p:sp>
        <p:nvSpPr>
          <p:cNvPr id="3" name="Title 2"/>
          <p:cNvSpPr>
            <a:spLocks noGrp="1"/>
          </p:cNvSpPr>
          <p:nvPr>
            <p:ph type="title"/>
          </p:nvPr>
        </p:nvSpPr>
        <p:spPr/>
        <p:txBody>
          <a:bodyPr/>
          <a:lstStyle/>
          <a:p>
            <a:r>
              <a:rPr lang="en-US" dirty="0" smtClean="0"/>
              <a:t>Spatial &amp; Spectral Calibration</a:t>
            </a:r>
            <a:endParaRPr lang="en-US" dirty="0"/>
          </a:p>
        </p:txBody>
      </p:sp>
    </p:spTree>
    <p:extLst>
      <p:ext uri="{BB962C8B-B14F-4D97-AF65-F5344CB8AC3E}">
        <p14:creationId xmlns:p14="http://schemas.microsoft.com/office/powerpoint/2010/main" val="11116257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Check for errors, artifacts: ghosting, cross-talk, glint</a:t>
            </a:r>
            <a:br>
              <a:rPr lang="en-US" dirty="0" smtClean="0"/>
            </a:br>
            <a:r>
              <a:rPr lang="en-US" dirty="0" smtClean="0"/>
              <a:t>L1b filter assessment</a:t>
            </a:r>
            <a:br>
              <a:rPr lang="en-US" dirty="0" smtClean="0"/>
            </a:br>
            <a:endParaRPr lang="en-US" dirty="0" smtClean="0"/>
          </a:p>
          <a:p>
            <a:r>
              <a:rPr lang="en-US" dirty="0" smtClean="0"/>
              <a:t>Statistical analysis of events</a:t>
            </a:r>
            <a:br>
              <a:rPr lang="en-US" dirty="0" smtClean="0"/>
            </a:br>
            <a:r>
              <a:rPr lang="en-US" dirty="0" smtClean="0"/>
              <a:t>Assess the uniformity of the CCD &amp; degradation over time</a:t>
            </a:r>
          </a:p>
        </p:txBody>
      </p:sp>
      <p:sp>
        <p:nvSpPr>
          <p:cNvPr id="3" name="Title 2"/>
          <p:cNvSpPr>
            <a:spLocks noGrp="1"/>
          </p:cNvSpPr>
          <p:nvPr>
            <p:ph type="title"/>
          </p:nvPr>
        </p:nvSpPr>
        <p:spPr/>
        <p:txBody>
          <a:bodyPr/>
          <a:lstStyle/>
          <a:p>
            <a:r>
              <a:rPr lang="en-US" dirty="0" smtClean="0"/>
              <a:t>QA Tools</a:t>
            </a:r>
            <a:endParaRPr lang="en-US" dirty="0"/>
          </a:p>
        </p:txBody>
      </p:sp>
    </p:spTree>
    <p:extLst>
      <p:ext uri="{BB962C8B-B14F-4D97-AF65-F5344CB8AC3E}">
        <p14:creationId xmlns:p14="http://schemas.microsoft.com/office/powerpoint/2010/main" val="27725183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Monitor housekeeping data; alarm for low/high</a:t>
            </a:r>
            <a:br>
              <a:rPr lang="en-US" dirty="0" smtClean="0"/>
            </a:br>
            <a:endParaRPr lang="en-US" dirty="0" smtClean="0"/>
          </a:p>
          <a:p>
            <a:r>
              <a:rPr lang="en-US" dirty="0" smtClean="0"/>
              <a:t>Background radiance trending &amp; analysis</a:t>
            </a:r>
            <a:br>
              <a:rPr lang="en-US" dirty="0" smtClean="0"/>
            </a:br>
            <a:endParaRPr lang="en-US" dirty="0" smtClean="0"/>
          </a:p>
          <a:p>
            <a:r>
              <a:rPr lang="en-US" dirty="0" smtClean="0"/>
              <a:t>Glint prediction and monitoring</a:t>
            </a:r>
            <a:br>
              <a:rPr lang="en-US" dirty="0" smtClean="0"/>
            </a:br>
            <a:endParaRPr lang="en-US" dirty="0" smtClean="0"/>
          </a:p>
          <a:p>
            <a:r>
              <a:rPr lang="en-US" dirty="0" smtClean="0"/>
              <a:t>Log: threshold values, instrument commands &amp; responses, spacecraft attitude changes</a:t>
            </a:r>
            <a:endParaRPr lang="en-US" dirty="0"/>
          </a:p>
        </p:txBody>
      </p:sp>
      <p:sp>
        <p:nvSpPr>
          <p:cNvPr id="3" name="Title 2"/>
          <p:cNvSpPr>
            <a:spLocks noGrp="1"/>
          </p:cNvSpPr>
          <p:nvPr>
            <p:ph type="title"/>
          </p:nvPr>
        </p:nvSpPr>
        <p:spPr/>
        <p:txBody>
          <a:bodyPr/>
          <a:lstStyle/>
          <a:p>
            <a:r>
              <a:rPr lang="en-US" dirty="0" smtClean="0"/>
              <a:t>Instrument Health</a:t>
            </a:r>
            <a:endParaRPr lang="en-US" dirty="0"/>
          </a:p>
        </p:txBody>
      </p:sp>
    </p:spTree>
    <p:extLst>
      <p:ext uri="{BB962C8B-B14F-4D97-AF65-F5344CB8AC3E}">
        <p14:creationId xmlns:p14="http://schemas.microsoft.com/office/powerpoint/2010/main" val="27848240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a:spLocks noGrp="1"/>
          </p:cNvSpPr>
          <p:nvPr>
            <p:ph type="title"/>
          </p:nvPr>
        </p:nvSpPr>
        <p:spPr>
          <a:xfrm>
            <a:off x="457200" y="171568"/>
            <a:ext cx="8229600" cy="675059"/>
          </a:xfrm>
        </p:spPr>
        <p:txBody>
          <a:bodyPr>
            <a:normAutofit fontScale="90000"/>
          </a:bodyPr>
          <a:lstStyle/>
          <a:p>
            <a:r>
              <a:rPr lang="en-US" dirty="0" smtClean="0"/>
              <a:t>Example of Data Match Tool</a:t>
            </a:r>
            <a:endParaRPr lang="en-US" dirty="0"/>
          </a:p>
        </p:txBody>
      </p:sp>
      <p:pic>
        <p:nvPicPr>
          <p:cNvPr id="13" name="Picture 12" descr="000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2000"/>
            <a:ext cx="9144000" cy="6096000"/>
          </a:xfrm>
          <a:prstGeom prst="rect">
            <a:avLst/>
          </a:prstGeom>
        </p:spPr>
      </p:pic>
      <p:sp>
        <p:nvSpPr>
          <p:cNvPr id="9" name="TextBox 8"/>
          <p:cNvSpPr txBox="1"/>
          <p:nvPr/>
        </p:nvSpPr>
        <p:spPr>
          <a:xfrm>
            <a:off x="1218772" y="1962636"/>
            <a:ext cx="2503247" cy="1200329"/>
          </a:xfrm>
          <a:prstGeom prst="rect">
            <a:avLst/>
          </a:prstGeom>
          <a:noFill/>
        </p:spPr>
        <p:txBody>
          <a:bodyPr wrap="none" rtlCol="0">
            <a:spAutoFit/>
          </a:bodyPr>
          <a:lstStyle/>
          <a:p>
            <a:pPr algn="ctr"/>
            <a:r>
              <a:rPr lang="en-US" dirty="0" smtClean="0">
                <a:solidFill>
                  <a:schemeClr val="bg1"/>
                </a:solidFill>
              </a:rPr>
              <a:t>Data:</a:t>
            </a:r>
          </a:p>
          <a:p>
            <a:pPr algn="ctr"/>
            <a:r>
              <a:rPr lang="en-US" dirty="0" smtClean="0">
                <a:solidFill>
                  <a:schemeClr val="bg1"/>
                </a:solidFill>
              </a:rPr>
              <a:t>GLM proxy: blue boxes</a:t>
            </a:r>
          </a:p>
          <a:p>
            <a:pPr algn="ctr"/>
            <a:r>
              <a:rPr lang="en-US" dirty="0" smtClean="0">
                <a:solidFill>
                  <a:schemeClr val="bg1"/>
                </a:solidFill>
              </a:rPr>
              <a:t>ENI flashes: red dots</a:t>
            </a:r>
          </a:p>
          <a:p>
            <a:pPr algn="ctr"/>
            <a:r>
              <a:rPr lang="en-US" dirty="0" smtClean="0">
                <a:solidFill>
                  <a:schemeClr val="bg1"/>
                </a:solidFill>
              </a:rPr>
              <a:t>NLDN flashes: purple </a:t>
            </a:r>
            <a:r>
              <a:rPr lang="en-US" dirty="0" err="1" smtClean="0">
                <a:solidFill>
                  <a:schemeClr val="bg1"/>
                </a:solidFill>
              </a:rPr>
              <a:t>Xs</a:t>
            </a:r>
            <a:endParaRPr lang="en-US" dirty="0" smtClean="0">
              <a:solidFill>
                <a:schemeClr val="bg1"/>
              </a:solidFill>
            </a:endParaRPr>
          </a:p>
        </p:txBody>
      </p:sp>
      <p:sp>
        <p:nvSpPr>
          <p:cNvPr id="10" name="TextBox 9"/>
          <p:cNvSpPr txBox="1"/>
          <p:nvPr/>
        </p:nvSpPr>
        <p:spPr>
          <a:xfrm>
            <a:off x="5353193" y="1962636"/>
            <a:ext cx="3057786" cy="1200329"/>
          </a:xfrm>
          <a:prstGeom prst="rect">
            <a:avLst/>
          </a:prstGeom>
          <a:noFill/>
        </p:spPr>
        <p:txBody>
          <a:bodyPr wrap="none" rtlCol="0">
            <a:spAutoFit/>
          </a:bodyPr>
          <a:lstStyle/>
          <a:p>
            <a:pPr algn="ctr"/>
            <a:r>
              <a:rPr lang="en-US" dirty="0" smtClean="0">
                <a:solidFill>
                  <a:schemeClr val="bg1"/>
                </a:solidFill>
              </a:rPr>
              <a:t>Match product:</a:t>
            </a:r>
          </a:p>
          <a:p>
            <a:pPr algn="ctr"/>
            <a:r>
              <a:rPr lang="en-US" dirty="0" smtClean="0">
                <a:solidFill>
                  <a:schemeClr val="bg1"/>
                </a:solidFill>
              </a:rPr>
              <a:t>Green: all saw</a:t>
            </a:r>
          </a:p>
          <a:p>
            <a:pPr algn="ctr"/>
            <a:r>
              <a:rPr lang="en-US" dirty="0" smtClean="0">
                <a:solidFill>
                  <a:schemeClr val="bg1"/>
                </a:solidFill>
              </a:rPr>
              <a:t>Yellow: GLM + 1 other saw</a:t>
            </a:r>
          </a:p>
          <a:p>
            <a:pPr algn="ctr"/>
            <a:r>
              <a:rPr lang="en-US" dirty="0" smtClean="0">
                <a:solidFill>
                  <a:schemeClr val="bg1"/>
                </a:solidFill>
              </a:rPr>
              <a:t>red: ground saw; GLM missed</a:t>
            </a:r>
          </a:p>
        </p:txBody>
      </p:sp>
      <p:sp>
        <p:nvSpPr>
          <p:cNvPr id="11" name="TextBox 10"/>
          <p:cNvSpPr txBox="1"/>
          <p:nvPr/>
        </p:nvSpPr>
        <p:spPr>
          <a:xfrm>
            <a:off x="5378276" y="5488716"/>
            <a:ext cx="3765724" cy="1200329"/>
          </a:xfrm>
          <a:prstGeom prst="rect">
            <a:avLst/>
          </a:prstGeom>
          <a:noFill/>
        </p:spPr>
        <p:txBody>
          <a:bodyPr wrap="none" rtlCol="0">
            <a:spAutoFit/>
          </a:bodyPr>
          <a:lstStyle/>
          <a:p>
            <a:r>
              <a:rPr lang="en-US" dirty="0" smtClean="0">
                <a:solidFill>
                  <a:schemeClr val="bg1"/>
                </a:solidFill>
              </a:rPr>
              <a:t>This GLM proxy is generated</a:t>
            </a:r>
          </a:p>
          <a:p>
            <a:r>
              <a:rPr lang="en-US" dirty="0" smtClean="0">
                <a:solidFill>
                  <a:schemeClr val="bg1"/>
                </a:solidFill>
              </a:rPr>
              <a:t>from LMA data, so it is range-limited.</a:t>
            </a:r>
          </a:p>
          <a:p>
            <a:r>
              <a:rPr lang="en-US" dirty="0" smtClean="0">
                <a:solidFill>
                  <a:schemeClr val="bg1"/>
                </a:solidFill>
              </a:rPr>
              <a:t>Past that range, it’s all red. This is</a:t>
            </a:r>
          </a:p>
          <a:p>
            <a:r>
              <a:rPr lang="en-US" dirty="0">
                <a:solidFill>
                  <a:schemeClr val="bg1"/>
                </a:solidFill>
              </a:rPr>
              <a:t>a</a:t>
            </a:r>
            <a:r>
              <a:rPr lang="en-US" dirty="0" smtClean="0">
                <a:solidFill>
                  <a:schemeClr val="bg1"/>
                </a:solidFill>
              </a:rPr>
              <a:t> good test for this tool.</a:t>
            </a:r>
          </a:p>
        </p:txBody>
      </p:sp>
    </p:spTree>
    <p:extLst>
      <p:ext uri="{BB962C8B-B14F-4D97-AF65-F5344CB8AC3E}">
        <p14:creationId xmlns:p14="http://schemas.microsoft.com/office/powerpoint/2010/main" val="18949923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Proxy products: GLM events, groups, and flashes</a:t>
            </a:r>
          </a:p>
          <a:p>
            <a:r>
              <a:rPr lang="en-US" dirty="0" smtClean="0"/>
              <a:t>Pseudo-GLM (</a:t>
            </a:r>
            <a:r>
              <a:rPr lang="en-US" dirty="0" err="1" smtClean="0"/>
              <a:t>pGLM</a:t>
            </a:r>
            <a:r>
              <a:rPr lang="en-US" dirty="0" smtClean="0"/>
              <a:t>)</a:t>
            </a:r>
          </a:p>
          <a:p>
            <a:r>
              <a:rPr lang="en-US" dirty="0" smtClean="0"/>
              <a:t>Validate Lightning Data (Valid) tool</a:t>
            </a:r>
          </a:p>
          <a:p>
            <a:r>
              <a:rPr lang="en-US" dirty="0" smtClean="0"/>
              <a:t>User engagement activities – NWS comments</a:t>
            </a:r>
          </a:p>
          <a:p>
            <a:r>
              <a:rPr lang="en-US" dirty="0" smtClean="0"/>
              <a:t>Proving Ground – 2013 Spring program used </a:t>
            </a:r>
            <a:r>
              <a:rPr lang="en-US" dirty="0" err="1" smtClean="0"/>
              <a:t>pGLM</a:t>
            </a:r>
            <a:endParaRPr lang="en-US" dirty="0" smtClean="0"/>
          </a:p>
          <a:p>
            <a:r>
              <a:rPr lang="en-US" dirty="0" smtClean="0"/>
              <a:t>National Lightning Jump Demonstration uses </a:t>
            </a:r>
            <a:r>
              <a:rPr lang="en-US" dirty="0" err="1" smtClean="0"/>
              <a:t>pGLM</a:t>
            </a:r>
            <a:r>
              <a:rPr lang="en-US" dirty="0" smtClean="0"/>
              <a:t> data</a:t>
            </a:r>
            <a:endParaRPr lang="en-US" dirty="0"/>
          </a:p>
        </p:txBody>
      </p:sp>
      <p:sp>
        <p:nvSpPr>
          <p:cNvPr id="2" name="Title 1"/>
          <p:cNvSpPr>
            <a:spLocks noGrp="1"/>
          </p:cNvSpPr>
          <p:nvPr>
            <p:ph type="title"/>
          </p:nvPr>
        </p:nvSpPr>
        <p:spPr/>
        <p:txBody>
          <a:bodyPr>
            <a:normAutofit fontScale="90000"/>
          </a:bodyPr>
          <a:lstStyle/>
          <a:p>
            <a:r>
              <a:rPr lang="en-US" dirty="0" smtClean="0"/>
              <a:t>I. Product Generation &amp; Assessment</a:t>
            </a:r>
            <a:endParaRPr lang="en-US" dirty="0"/>
          </a:p>
        </p:txBody>
      </p:sp>
    </p:spTree>
    <p:extLst>
      <p:ext uri="{BB962C8B-B14F-4D97-AF65-F5344CB8AC3E}">
        <p14:creationId xmlns:p14="http://schemas.microsoft.com/office/powerpoint/2010/main" val="19601790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475743"/>
            <a:ext cx="7823200" cy="3650420"/>
          </a:xfrm>
        </p:spPr>
        <p:txBody>
          <a:bodyPr>
            <a:normAutofit fontScale="70000" lnSpcReduction="20000"/>
          </a:bodyPr>
          <a:lstStyle/>
          <a:p>
            <a:r>
              <a:rPr lang="en-US" dirty="0"/>
              <a:t>“I can see value in this product during the summer in helping with decision support during big outdoor events where lightning is a concern.</a:t>
            </a:r>
            <a:r>
              <a:rPr lang="en-US" dirty="0" smtClean="0"/>
              <a:t>”</a:t>
            </a:r>
            <a:br>
              <a:rPr lang="en-US" dirty="0" smtClean="0"/>
            </a:br>
            <a:endParaRPr lang="en-US" dirty="0" smtClean="0"/>
          </a:p>
          <a:p>
            <a:r>
              <a:rPr lang="en-US" dirty="0" smtClean="0"/>
              <a:t>“</a:t>
            </a:r>
            <a:r>
              <a:rPr lang="en-US" dirty="0"/>
              <a:t>Strengths to me were trends in the flash density products.</a:t>
            </a:r>
            <a:r>
              <a:rPr lang="en-US" dirty="0" smtClean="0"/>
              <a:t>”</a:t>
            </a:r>
            <a:br>
              <a:rPr lang="en-US" dirty="0" smtClean="0"/>
            </a:br>
            <a:endParaRPr lang="en-US" dirty="0" smtClean="0"/>
          </a:p>
          <a:p>
            <a:r>
              <a:rPr lang="en-US" dirty="0" smtClean="0"/>
              <a:t>“</a:t>
            </a:r>
            <a:r>
              <a:rPr lang="en-US" dirty="0"/>
              <a:t>The strength of the lightning data was being able to visualize the lightning jumps related to updraft intensification.  The most notable weakness was the data dropouts, which made it difficult to find consistency with respect to time.</a:t>
            </a:r>
            <a:r>
              <a:rPr lang="en-US" dirty="0" smtClean="0"/>
              <a:t>”</a:t>
            </a:r>
            <a:br>
              <a:rPr lang="en-US" dirty="0" smtClean="0"/>
            </a:br>
            <a:endParaRPr lang="en-US" dirty="0" smtClean="0"/>
          </a:p>
          <a:p>
            <a:r>
              <a:rPr lang="en-US" dirty="0" smtClean="0"/>
              <a:t>“</a:t>
            </a:r>
            <a:r>
              <a:rPr lang="en-US" dirty="0"/>
              <a:t>The strengths were a good correlation with "lightning jumps", </a:t>
            </a:r>
            <a:r>
              <a:rPr lang="en-US" dirty="0" err="1"/>
              <a:t>ie</a:t>
            </a:r>
            <a:r>
              <a:rPr lang="en-US" dirty="0"/>
              <a:t> rapid increases in lightning density and increases in storm severity in terms of large hail.</a:t>
            </a:r>
            <a:r>
              <a:rPr lang="en-US" dirty="0" smtClean="0"/>
              <a:t>”</a:t>
            </a:r>
            <a:br>
              <a:rPr lang="en-US" dirty="0" smtClean="0"/>
            </a:br>
            <a:endParaRPr lang="en-US" dirty="0" smtClean="0"/>
          </a:p>
          <a:p>
            <a:r>
              <a:rPr lang="en-US" dirty="0" smtClean="0"/>
              <a:t>“</a:t>
            </a:r>
            <a:r>
              <a:rPr lang="en-US" dirty="0"/>
              <a:t>There were very few weaknesses in the products today as we had storms in good coverage areas. The lightning data was very beneficial in linear modes to decipher which storms were the most severe within the line.”</a:t>
            </a:r>
          </a:p>
          <a:p>
            <a:endParaRPr lang="en-US" dirty="0"/>
          </a:p>
        </p:txBody>
      </p:sp>
      <p:sp>
        <p:nvSpPr>
          <p:cNvPr id="3" name="Title 2"/>
          <p:cNvSpPr>
            <a:spLocks noGrp="1"/>
          </p:cNvSpPr>
          <p:nvPr>
            <p:ph type="title"/>
          </p:nvPr>
        </p:nvSpPr>
        <p:spPr/>
        <p:txBody>
          <a:bodyPr>
            <a:normAutofit fontScale="90000"/>
          </a:bodyPr>
          <a:lstStyle/>
          <a:p>
            <a:r>
              <a:rPr lang="en-US" dirty="0" smtClean="0"/>
              <a:t>User Comments</a:t>
            </a:r>
            <a:br>
              <a:rPr lang="en-US" dirty="0" smtClean="0"/>
            </a:br>
            <a:r>
              <a:rPr lang="en-US" dirty="0" smtClean="0"/>
              <a:t>compiled by Geoffrey </a:t>
            </a:r>
            <a:r>
              <a:rPr lang="en-US" dirty="0" err="1" smtClean="0"/>
              <a:t>Stano</a:t>
            </a:r>
            <a:endParaRPr lang="en-US" dirty="0"/>
          </a:p>
        </p:txBody>
      </p:sp>
      <p:sp>
        <p:nvSpPr>
          <p:cNvPr id="4" name="TextBox 3"/>
          <p:cNvSpPr txBox="1"/>
          <p:nvPr/>
        </p:nvSpPr>
        <p:spPr>
          <a:xfrm>
            <a:off x="359217" y="1831688"/>
            <a:ext cx="2514520" cy="369332"/>
          </a:xfrm>
          <a:prstGeom prst="rect">
            <a:avLst/>
          </a:prstGeom>
          <a:noFill/>
        </p:spPr>
        <p:txBody>
          <a:bodyPr wrap="square" rtlCol="0">
            <a:spAutoFit/>
          </a:bodyPr>
          <a:lstStyle/>
          <a:p>
            <a:r>
              <a:rPr lang="en-US" dirty="0" smtClean="0"/>
              <a:t>2013 Spring Program</a:t>
            </a:r>
            <a:endParaRPr lang="en-US" dirty="0"/>
          </a:p>
        </p:txBody>
      </p:sp>
    </p:spTree>
    <p:extLst>
      <p:ext uri="{BB962C8B-B14F-4D97-AF65-F5344CB8AC3E}">
        <p14:creationId xmlns:p14="http://schemas.microsoft.com/office/powerpoint/2010/main" val="25376540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475743"/>
            <a:ext cx="7823200" cy="3650420"/>
          </a:xfrm>
        </p:spPr>
        <p:txBody>
          <a:bodyPr>
            <a:normAutofit fontScale="77500" lnSpcReduction="20000"/>
          </a:bodyPr>
          <a:lstStyle/>
          <a:p>
            <a:r>
              <a:rPr lang="en-US" dirty="0"/>
              <a:t>“The lightning data did well picking up on jumps in intensity. This helped signify areas were storms were likely to intensify or already doing so.</a:t>
            </a:r>
            <a:r>
              <a:rPr lang="en-US" dirty="0" smtClean="0"/>
              <a:t>”</a:t>
            </a:r>
            <a:br>
              <a:rPr lang="en-US" dirty="0" smtClean="0"/>
            </a:br>
            <a:endParaRPr lang="en-US" dirty="0" smtClean="0"/>
          </a:p>
          <a:p>
            <a:r>
              <a:rPr lang="en-US" dirty="0" smtClean="0"/>
              <a:t>“</a:t>
            </a:r>
            <a:r>
              <a:rPr lang="en-US" dirty="0"/>
              <a:t>It definitely helped in detecting where storms were strengthening or weakening quickly.</a:t>
            </a:r>
            <a:r>
              <a:rPr lang="en-US" dirty="0" smtClean="0"/>
              <a:t>”</a:t>
            </a:r>
            <a:br>
              <a:rPr lang="en-US" dirty="0" smtClean="0"/>
            </a:br>
            <a:endParaRPr lang="en-US" dirty="0" smtClean="0"/>
          </a:p>
          <a:p>
            <a:r>
              <a:rPr lang="en-US" dirty="0" smtClean="0"/>
              <a:t>“</a:t>
            </a:r>
            <a:r>
              <a:rPr lang="en-US" dirty="0"/>
              <a:t>I found the flash extent density to be extremely useful, especially with the sub-severe convection it offered a glimpse in the storms’ intensity between volume scans and offered a way to monitor their growing intensity.</a:t>
            </a:r>
            <a:r>
              <a:rPr lang="en-US" dirty="0" smtClean="0"/>
              <a:t>”</a:t>
            </a:r>
            <a:br>
              <a:rPr lang="en-US" dirty="0" smtClean="0"/>
            </a:br>
            <a:endParaRPr lang="en-US" dirty="0" smtClean="0"/>
          </a:p>
          <a:p>
            <a:r>
              <a:rPr lang="en-US" dirty="0" smtClean="0"/>
              <a:t>“</a:t>
            </a:r>
            <a:r>
              <a:rPr lang="en-US" dirty="0"/>
              <a:t>The flash extent density was the best one because it’s the simplest to use and process in a rapidly developing warning situation.”</a:t>
            </a:r>
          </a:p>
          <a:p>
            <a:endParaRPr lang="en-US" dirty="0"/>
          </a:p>
        </p:txBody>
      </p:sp>
      <p:sp>
        <p:nvSpPr>
          <p:cNvPr id="3" name="Title 2"/>
          <p:cNvSpPr>
            <a:spLocks noGrp="1"/>
          </p:cNvSpPr>
          <p:nvPr>
            <p:ph type="title"/>
          </p:nvPr>
        </p:nvSpPr>
        <p:spPr/>
        <p:txBody>
          <a:bodyPr>
            <a:normAutofit fontScale="90000"/>
          </a:bodyPr>
          <a:lstStyle/>
          <a:p>
            <a:r>
              <a:rPr lang="en-US" dirty="0" smtClean="0"/>
              <a:t>User Comments</a:t>
            </a:r>
            <a:br>
              <a:rPr lang="en-US" dirty="0" smtClean="0"/>
            </a:br>
            <a:r>
              <a:rPr lang="en-US" dirty="0" smtClean="0"/>
              <a:t>compiled by Geoffrey </a:t>
            </a:r>
            <a:r>
              <a:rPr lang="en-US" dirty="0" err="1" smtClean="0"/>
              <a:t>Stano</a:t>
            </a:r>
            <a:r>
              <a:rPr lang="en-US" dirty="0" smtClean="0"/>
              <a:t>, 2</a:t>
            </a:r>
            <a:endParaRPr lang="en-US" dirty="0"/>
          </a:p>
        </p:txBody>
      </p:sp>
      <p:sp>
        <p:nvSpPr>
          <p:cNvPr id="4" name="TextBox 3"/>
          <p:cNvSpPr txBox="1"/>
          <p:nvPr/>
        </p:nvSpPr>
        <p:spPr>
          <a:xfrm>
            <a:off x="359217" y="1831688"/>
            <a:ext cx="2514520" cy="369332"/>
          </a:xfrm>
          <a:prstGeom prst="rect">
            <a:avLst/>
          </a:prstGeom>
          <a:noFill/>
        </p:spPr>
        <p:txBody>
          <a:bodyPr wrap="square" rtlCol="0">
            <a:spAutoFit/>
          </a:bodyPr>
          <a:lstStyle/>
          <a:p>
            <a:r>
              <a:rPr lang="en-US" dirty="0" smtClean="0"/>
              <a:t>2013 Spring Program</a:t>
            </a:r>
            <a:endParaRPr lang="en-US" dirty="0"/>
          </a:p>
        </p:txBody>
      </p:sp>
    </p:spTree>
    <p:extLst>
      <p:ext uri="{BB962C8B-B14F-4D97-AF65-F5344CB8AC3E}">
        <p14:creationId xmlns:p14="http://schemas.microsoft.com/office/powerpoint/2010/main" val="22397419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83046"/>
            <a:ext cx="7408333" cy="3917967"/>
          </a:xfrm>
        </p:spPr>
        <p:txBody>
          <a:bodyPr>
            <a:normAutofit fontScale="92500" lnSpcReduction="10000"/>
          </a:bodyPr>
          <a:lstStyle/>
          <a:p>
            <a:r>
              <a:rPr lang="en-US" dirty="0" smtClean="0"/>
              <a:t>VALID – overall framework; ingests lightning data from all available sources</a:t>
            </a:r>
            <a:r>
              <a:rPr lang="en-US" dirty="0"/>
              <a:t> </a:t>
            </a:r>
            <a:r>
              <a:rPr lang="en-US" dirty="0" smtClean="0"/>
              <a:t>(other satellites &amp; ground-based networks)</a:t>
            </a:r>
          </a:p>
          <a:p>
            <a:pPr lvl="1"/>
            <a:r>
              <a:rPr lang="en-US" dirty="0" smtClean="0"/>
              <a:t>Overview: Data Match tool (shown later)</a:t>
            </a:r>
            <a:br>
              <a:rPr lang="en-US" dirty="0" smtClean="0"/>
            </a:br>
            <a:r>
              <a:rPr lang="en-US" dirty="0" smtClean="0"/>
              <a:t>Evaluates performance of GLM relative to one or more sources</a:t>
            </a:r>
            <a:r>
              <a:rPr lang="en-US" dirty="0"/>
              <a:t> </a:t>
            </a:r>
            <a:r>
              <a:rPr lang="en-US" dirty="0" smtClean="0"/>
              <a:t>(automatic or user selected)</a:t>
            </a:r>
            <a:br>
              <a:rPr lang="en-US" dirty="0" smtClean="0"/>
            </a:br>
            <a:endParaRPr lang="en-US" dirty="0" smtClean="0"/>
          </a:p>
          <a:p>
            <a:pPr lvl="1"/>
            <a:r>
              <a:rPr lang="en-US" dirty="0" smtClean="0"/>
              <a:t>Data Match “product” is a “stoplight chart” map</a:t>
            </a:r>
            <a:br>
              <a:rPr lang="en-US" dirty="0" smtClean="0"/>
            </a:br>
            <a:endParaRPr lang="en-US" dirty="0" smtClean="0"/>
          </a:p>
          <a:p>
            <a:pPr lvl="1"/>
            <a:r>
              <a:rPr lang="en-US" dirty="0" smtClean="0"/>
              <a:t>UI will allow user to click on a problem area, invoking the deep-dive tool, displaying histograms and time-series behind the warning</a:t>
            </a:r>
            <a:endParaRPr lang="en-US" dirty="0"/>
          </a:p>
        </p:txBody>
      </p:sp>
      <p:sp>
        <p:nvSpPr>
          <p:cNvPr id="3" name="Title 2"/>
          <p:cNvSpPr>
            <a:spLocks noGrp="1"/>
          </p:cNvSpPr>
          <p:nvPr>
            <p:ph type="title"/>
          </p:nvPr>
        </p:nvSpPr>
        <p:spPr/>
        <p:txBody>
          <a:bodyPr/>
          <a:lstStyle/>
          <a:p>
            <a:r>
              <a:rPr lang="en-US" dirty="0" smtClean="0"/>
              <a:t>Val Tools</a:t>
            </a:r>
            <a:endParaRPr lang="en-US" dirty="0"/>
          </a:p>
        </p:txBody>
      </p:sp>
    </p:spTree>
    <p:extLst>
      <p:ext uri="{BB962C8B-B14F-4D97-AF65-F5344CB8AC3E}">
        <p14:creationId xmlns:p14="http://schemas.microsoft.com/office/powerpoint/2010/main" val="10290811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83046"/>
            <a:ext cx="7408333" cy="3917967"/>
          </a:xfrm>
        </p:spPr>
        <p:txBody>
          <a:bodyPr>
            <a:normAutofit/>
          </a:bodyPr>
          <a:lstStyle/>
          <a:p>
            <a:r>
              <a:rPr lang="en-US" dirty="0" smtClean="0"/>
              <a:t>CHUVA 2012</a:t>
            </a:r>
            <a:br>
              <a:rPr lang="en-US" dirty="0" smtClean="0"/>
            </a:br>
            <a:r>
              <a:rPr lang="en-US" dirty="0" smtClean="0"/>
              <a:t>Multi-sensor field campaign, centered in Sao Paulo</a:t>
            </a:r>
            <a:br>
              <a:rPr lang="en-US" dirty="0" smtClean="0"/>
            </a:br>
            <a:r>
              <a:rPr lang="en-US" dirty="0" smtClean="0"/>
              <a:t>See plot next</a:t>
            </a:r>
            <a:br>
              <a:rPr lang="en-US" dirty="0" smtClean="0"/>
            </a:br>
            <a:endParaRPr lang="en-US" dirty="0" smtClean="0"/>
          </a:p>
          <a:p>
            <a:r>
              <a:rPr lang="en-US" dirty="0" smtClean="0"/>
              <a:t>IPHEX 2014</a:t>
            </a:r>
            <a:br>
              <a:rPr lang="en-US" dirty="0" smtClean="0"/>
            </a:br>
            <a:r>
              <a:rPr lang="en-US" dirty="0" smtClean="0"/>
              <a:t>Multi-aircraft field campaign, based in SW </a:t>
            </a:r>
            <a:r>
              <a:rPr lang="en-US" dirty="0" smtClean="0"/>
              <a:t>Georgia</a:t>
            </a:r>
            <a:r>
              <a:rPr lang="en-US" smtClean="0"/>
              <a:t/>
            </a:r>
            <a:br>
              <a:rPr lang="en-US" smtClean="0"/>
            </a:br>
            <a:endParaRPr lang="en-US" dirty="0" smtClean="0"/>
          </a:p>
          <a:p>
            <a:r>
              <a:rPr lang="en-US" dirty="0" smtClean="0"/>
              <a:t>Working on an airborne GLM simulator</a:t>
            </a:r>
            <a:endParaRPr lang="en-US" dirty="0"/>
          </a:p>
        </p:txBody>
      </p:sp>
      <p:sp>
        <p:nvSpPr>
          <p:cNvPr id="3" name="Title 2"/>
          <p:cNvSpPr>
            <a:spLocks noGrp="1"/>
          </p:cNvSpPr>
          <p:nvPr>
            <p:ph type="title"/>
          </p:nvPr>
        </p:nvSpPr>
        <p:spPr/>
        <p:txBody>
          <a:bodyPr/>
          <a:lstStyle/>
          <a:p>
            <a:r>
              <a:rPr lang="en-US" dirty="0" smtClean="0"/>
              <a:t>Field Programs</a:t>
            </a:r>
            <a:endParaRPr lang="en-US" dirty="0"/>
          </a:p>
        </p:txBody>
      </p:sp>
    </p:spTree>
    <p:extLst>
      <p:ext uri="{BB962C8B-B14F-4D97-AF65-F5344CB8AC3E}">
        <p14:creationId xmlns:p14="http://schemas.microsoft.com/office/powerpoint/2010/main" val="36743358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83046"/>
            <a:ext cx="7408333" cy="3917967"/>
          </a:xfrm>
        </p:spPr>
        <p:txBody>
          <a:bodyPr>
            <a:normAutofit/>
          </a:bodyPr>
          <a:lstStyle/>
          <a:p>
            <a:r>
              <a:rPr lang="en-US" dirty="0" smtClean="0"/>
              <a:t>CHUVA 2012</a:t>
            </a:r>
            <a:endParaRPr lang="en-US" dirty="0"/>
          </a:p>
        </p:txBody>
      </p:sp>
      <p:sp>
        <p:nvSpPr>
          <p:cNvPr id="3" name="Title 2"/>
          <p:cNvSpPr>
            <a:spLocks noGrp="1"/>
          </p:cNvSpPr>
          <p:nvPr>
            <p:ph type="title"/>
          </p:nvPr>
        </p:nvSpPr>
        <p:spPr/>
        <p:txBody>
          <a:bodyPr/>
          <a:lstStyle/>
          <a:p>
            <a:r>
              <a:rPr lang="en-US" dirty="0" smtClean="0"/>
              <a:t>Field Programs</a:t>
            </a:r>
            <a:endParaRPr lang="en-US" dirty="0"/>
          </a:p>
        </p:txBody>
      </p:sp>
      <p:pic>
        <p:nvPicPr>
          <p:cNvPr id="4" name="Picture 3" descr="Fig A-SPLMA_xlma_1900_2012-02-1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6858000"/>
          </a:xfrm>
          <a:prstGeom prst="rect">
            <a:avLst/>
          </a:prstGeom>
        </p:spPr>
      </p:pic>
      <p:sp>
        <p:nvSpPr>
          <p:cNvPr id="5" name="TextBox 4"/>
          <p:cNvSpPr txBox="1"/>
          <p:nvPr/>
        </p:nvSpPr>
        <p:spPr>
          <a:xfrm>
            <a:off x="6553751" y="3199505"/>
            <a:ext cx="2301381" cy="1200329"/>
          </a:xfrm>
          <a:prstGeom prst="rect">
            <a:avLst/>
          </a:prstGeom>
          <a:noFill/>
        </p:spPr>
        <p:txBody>
          <a:bodyPr wrap="none" rtlCol="0">
            <a:spAutoFit/>
          </a:bodyPr>
          <a:lstStyle/>
          <a:p>
            <a:r>
              <a:rPr lang="en-US" dirty="0" smtClean="0"/>
              <a:t>Sample lightning data</a:t>
            </a:r>
            <a:br>
              <a:rPr lang="en-US" dirty="0" smtClean="0"/>
            </a:br>
            <a:r>
              <a:rPr lang="en-US" dirty="0" smtClean="0"/>
              <a:t>from CHUVA</a:t>
            </a:r>
          </a:p>
          <a:p>
            <a:r>
              <a:rPr lang="en-US" dirty="0" smtClean="0"/>
              <a:t>LIS (grey squares)</a:t>
            </a:r>
          </a:p>
          <a:p>
            <a:r>
              <a:rPr lang="en-US" dirty="0" smtClean="0"/>
              <a:t>simulate GLM</a:t>
            </a:r>
            <a:endParaRPr lang="en-US" dirty="0"/>
          </a:p>
        </p:txBody>
      </p:sp>
    </p:spTree>
    <p:extLst>
      <p:ext uri="{BB962C8B-B14F-4D97-AF65-F5344CB8AC3E}">
        <p14:creationId xmlns:p14="http://schemas.microsoft.com/office/powerpoint/2010/main" val="18251897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 enhancements to date</a:t>
            </a:r>
          </a:p>
          <a:p>
            <a:r>
              <a:rPr lang="en-US" dirty="0" smtClean="0"/>
              <a:t>Prepared to implement L2 filters if needed</a:t>
            </a:r>
            <a:br>
              <a:rPr lang="en-US" dirty="0" smtClean="0"/>
            </a:br>
            <a:r>
              <a:rPr lang="en-US" dirty="0" smtClean="0"/>
              <a:t>e.g., an artifact passing through the L1b filters </a:t>
            </a:r>
          </a:p>
          <a:p>
            <a:r>
              <a:rPr lang="en-US" dirty="0" smtClean="0"/>
              <a:t>Any modifications or enhancements will be transitioned to operations as needed</a:t>
            </a:r>
            <a:endParaRPr lang="en-US" dirty="0"/>
          </a:p>
        </p:txBody>
      </p:sp>
      <p:sp>
        <p:nvSpPr>
          <p:cNvPr id="3" name="Title 2"/>
          <p:cNvSpPr>
            <a:spLocks noGrp="1"/>
          </p:cNvSpPr>
          <p:nvPr>
            <p:ph type="title"/>
          </p:nvPr>
        </p:nvSpPr>
        <p:spPr/>
        <p:txBody>
          <a:bodyPr>
            <a:normAutofit fontScale="90000"/>
          </a:bodyPr>
          <a:lstStyle/>
          <a:p>
            <a:r>
              <a:rPr lang="en-US" dirty="0" smtClean="0"/>
              <a:t>II. Algorithm Enhancements</a:t>
            </a:r>
            <a:br>
              <a:rPr lang="en-US" dirty="0" smtClean="0"/>
            </a:br>
            <a:r>
              <a:rPr lang="en-US" dirty="0" smtClean="0"/>
              <a:t>Beyond Baseline</a:t>
            </a:r>
            <a:endParaRPr lang="en-US" dirty="0"/>
          </a:p>
        </p:txBody>
      </p:sp>
    </p:spTree>
    <p:extLst>
      <p:ext uri="{BB962C8B-B14F-4D97-AF65-F5344CB8AC3E}">
        <p14:creationId xmlns:p14="http://schemas.microsoft.com/office/powerpoint/2010/main" val="5802986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541734"/>
            <a:ext cx="7408333" cy="3450696"/>
          </a:xfrm>
        </p:spPr>
        <p:txBody>
          <a:bodyPr>
            <a:normAutofit/>
          </a:bodyPr>
          <a:lstStyle/>
          <a:p>
            <a:r>
              <a:rPr lang="en-US" dirty="0" smtClean="0"/>
              <a:t>Detection Efficiency Validation Tests</a:t>
            </a:r>
            <a:br>
              <a:rPr lang="en-US" dirty="0" smtClean="0"/>
            </a:br>
            <a:r>
              <a:rPr lang="en-US" dirty="0" smtClean="0"/>
              <a:t>comparison with other sources</a:t>
            </a:r>
            <a:br>
              <a:rPr lang="en-US" dirty="0" smtClean="0"/>
            </a:br>
            <a:endParaRPr lang="en-US" dirty="0" smtClean="0"/>
          </a:p>
          <a:p>
            <a:r>
              <a:rPr lang="en-US" dirty="0" smtClean="0"/>
              <a:t>Threshold Change Tests</a:t>
            </a:r>
            <a:r>
              <a:rPr lang="en-US" dirty="0"/>
              <a:t> </a:t>
            </a:r>
            <a:r>
              <a:rPr lang="en-US" dirty="0" smtClean="0"/>
              <a:t>− Decrease &amp; Increase</a:t>
            </a:r>
            <a:br>
              <a:rPr lang="en-US" dirty="0" smtClean="0"/>
            </a:br>
            <a:endParaRPr lang="en-US" dirty="0" smtClean="0"/>
          </a:p>
          <a:p>
            <a:r>
              <a:rPr lang="en-US" dirty="0" smtClean="0"/>
              <a:t>Laser Beacon Test (if available)</a:t>
            </a:r>
            <a:br>
              <a:rPr lang="en-US" dirty="0" smtClean="0"/>
            </a:br>
            <a:r>
              <a:rPr lang="en-US" dirty="0" smtClean="0"/>
              <a:t>INR, </a:t>
            </a:r>
            <a:r>
              <a:rPr lang="en-US" dirty="0" err="1" smtClean="0"/>
              <a:t>geolocation</a:t>
            </a:r>
            <a:r>
              <a:rPr lang="en-US" dirty="0" smtClean="0"/>
              <a:t>, energy </a:t>
            </a:r>
            <a:r>
              <a:rPr lang="en-US" dirty="0" err="1" smtClean="0"/>
              <a:t>cals</a:t>
            </a:r>
            <a:r>
              <a:rPr lang="en-US" dirty="0" smtClean="0"/>
              <a:t> (events &amp; background)</a:t>
            </a:r>
            <a:br>
              <a:rPr lang="en-US" dirty="0" smtClean="0"/>
            </a:br>
            <a:endParaRPr lang="en-US" dirty="0" smtClean="0"/>
          </a:p>
        </p:txBody>
      </p:sp>
      <p:sp>
        <p:nvSpPr>
          <p:cNvPr id="3" name="Title 2"/>
          <p:cNvSpPr>
            <a:spLocks noGrp="1"/>
          </p:cNvSpPr>
          <p:nvPr>
            <p:ph type="title"/>
          </p:nvPr>
        </p:nvSpPr>
        <p:spPr/>
        <p:txBody>
          <a:bodyPr>
            <a:normAutofit fontScale="90000"/>
          </a:bodyPr>
          <a:lstStyle/>
          <a:p>
            <a:r>
              <a:rPr lang="en-US" dirty="0" smtClean="0"/>
              <a:t>III. Post-Launch Test (PLT) &amp;</a:t>
            </a:r>
            <a:br>
              <a:rPr lang="en-US" dirty="0" smtClean="0"/>
            </a:br>
            <a:r>
              <a:rPr lang="en-US" dirty="0" smtClean="0"/>
              <a:t>Post-Launch Validation</a:t>
            </a:r>
            <a:endParaRPr lang="en-US" dirty="0"/>
          </a:p>
        </p:txBody>
      </p:sp>
      <p:sp>
        <p:nvSpPr>
          <p:cNvPr id="4" name="TextBox 3"/>
          <p:cNvSpPr txBox="1"/>
          <p:nvPr/>
        </p:nvSpPr>
        <p:spPr>
          <a:xfrm>
            <a:off x="290419" y="1811373"/>
            <a:ext cx="4020186" cy="646331"/>
          </a:xfrm>
          <a:prstGeom prst="rect">
            <a:avLst/>
          </a:prstGeom>
          <a:noFill/>
        </p:spPr>
        <p:txBody>
          <a:bodyPr wrap="square" rtlCol="0">
            <a:spAutoFit/>
          </a:bodyPr>
          <a:lstStyle/>
          <a:p>
            <a:r>
              <a:rPr lang="en-US" dirty="0" smtClean="0"/>
              <a:t>From “Sample PLT Requests for GLM”</a:t>
            </a:r>
            <a:br>
              <a:rPr lang="en-US" dirty="0" smtClean="0"/>
            </a:br>
            <a:r>
              <a:rPr lang="en-US" dirty="0" smtClean="0"/>
              <a:t>10 Jun 2013</a:t>
            </a:r>
            <a:endParaRPr lang="en-US" dirty="0"/>
          </a:p>
        </p:txBody>
      </p:sp>
    </p:spTree>
    <p:extLst>
      <p:ext uri="{BB962C8B-B14F-4D97-AF65-F5344CB8AC3E}">
        <p14:creationId xmlns:p14="http://schemas.microsoft.com/office/powerpoint/2010/main" val="239235356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121</TotalTime>
  <Words>429</Words>
  <Application>Microsoft Macintosh PowerPoint</Application>
  <PresentationFormat>On-screen Show (4:3)</PresentationFormat>
  <Paragraphs>79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Waveform</vt:lpstr>
      <vt:lpstr>GLM Lightning Val Plans</vt:lpstr>
      <vt:lpstr>I. Product Generation &amp; Assessment</vt:lpstr>
      <vt:lpstr>User Comments compiled by Geoffrey Stano</vt:lpstr>
      <vt:lpstr>User Comments compiled by Geoffrey Stano, 2</vt:lpstr>
      <vt:lpstr>Val Tools</vt:lpstr>
      <vt:lpstr>Field Programs</vt:lpstr>
      <vt:lpstr>Field Programs</vt:lpstr>
      <vt:lpstr>II. Algorithm Enhancements Beyond Baseline</vt:lpstr>
      <vt:lpstr>III. Post-Launch Test (PLT) &amp; Post-Launch Validation</vt:lpstr>
      <vt:lpstr>Post-Launch Test (PLT) &amp; Post-Launch Validation, 2</vt:lpstr>
      <vt:lpstr>Spatial &amp; Spectral Calibration</vt:lpstr>
      <vt:lpstr>QA Tools</vt:lpstr>
      <vt:lpstr>Instrument Health</vt:lpstr>
      <vt:lpstr>Example of Data Match Tool</vt:lpstr>
    </vt:vector>
  </TitlesOfParts>
  <Company>USRA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GLM Lightning Val Plans</dc:title>
  <dc:creator>Monte Bateman</dc:creator>
  <cp:lastModifiedBy>Monte Bateman</cp:lastModifiedBy>
  <cp:revision>25</cp:revision>
  <dcterms:created xsi:type="dcterms:W3CDTF">2014-01-09T19:14:42Z</dcterms:created>
  <dcterms:modified xsi:type="dcterms:W3CDTF">2014-01-09T22:30:30Z</dcterms:modified>
</cp:coreProperties>
</file>