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352" r:id="rId2"/>
    <p:sldId id="451" r:id="rId3"/>
    <p:sldId id="395" r:id="rId4"/>
    <p:sldId id="396" r:id="rId5"/>
    <p:sldId id="397" r:id="rId6"/>
    <p:sldId id="444" r:id="rId7"/>
    <p:sldId id="394" r:id="rId8"/>
    <p:sldId id="414" r:id="rId9"/>
    <p:sldId id="428" r:id="rId10"/>
    <p:sldId id="430" r:id="rId11"/>
    <p:sldId id="431" r:id="rId12"/>
    <p:sldId id="433" r:id="rId13"/>
    <p:sldId id="432" r:id="rId14"/>
    <p:sldId id="442" r:id="rId15"/>
    <p:sldId id="443" r:id="rId16"/>
    <p:sldId id="445" r:id="rId17"/>
    <p:sldId id="446" r:id="rId18"/>
    <p:sldId id="447" r:id="rId19"/>
    <p:sldId id="448" r:id="rId20"/>
    <p:sldId id="312" r:id="rId21"/>
    <p:sldId id="427" r:id="rId22"/>
    <p:sldId id="435" r:id="rId23"/>
    <p:sldId id="436" r:id="rId24"/>
    <p:sldId id="437" r:id="rId25"/>
    <p:sldId id="438" r:id="rId26"/>
    <p:sldId id="439" r:id="rId27"/>
    <p:sldId id="434" r:id="rId28"/>
    <p:sldId id="449" r:id="rId29"/>
    <p:sldId id="440" r:id="rId30"/>
    <p:sldId id="441" r:id="rId31"/>
    <p:sldId id="426" r:id="rId32"/>
    <p:sldId id="452" r:id="rId33"/>
    <p:sldId id="450" r:id="rId34"/>
    <p:sldId id="361" r:id="rId35"/>
    <p:sldId id="362" r:id="rId36"/>
    <p:sldId id="353" r:id="rId37"/>
    <p:sldId id="363" r:id="rId38"/>
  </p:sldIdLst>
  <p:sldSz cx="9144000" cy="6858000" type="screen4x3"/>
  <p:notesSz cx="6858000" cy="9144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FF33"/>
    <a:srgbClr val="FFFF66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Rectangle 9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9" name="Rectangle 9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10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01D68EA9-EC1C-47F2-9C25-70B30B60388C}" type="slidenum">
              <a:rPr lang="en-US" sz="1200">
                <a:solidFill>
                  <a:schemeClr val="tx1"/>
                </a:solidFill>
              </a:rPr>
              <a:pPr eaLnBrk="1" hangingPunct="1"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4100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7613" cy="4114800"/>
          </a:xfrm>
          <a:noFill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>
                <a:latin typeface="Times New Roman" pitchFamily="18" charset="0"/>
              </a:rPr>
              <a:t>McV/IDV/VisAD includes a huge number of utilities for grid interpolation, quantitative analysis, etc.</a:t>
            </a:r>
          </a:p>
          <a:p>
            <a:pPr marL="171450" indent="-171450">
              <a:buFontTx/>
              <a:buChar char="-"/>
            </a:pPr>
            <a:r>
              <a:rPr lang="en-US" smtClean="0">
                <a:latin typeface="Times New Roman" pitchFamily="18" charset="0"/>
              </a:rPr>
              <a:t>Lack of Java.. Scientists don</a:t>
            </a:r>
            <a:r>
              <a:rPr lang="en-US" altLang="en-US" smtClean="0">
                <a:latin typeface="Times New Roman" pitchFamily="18" charset="0"/>
              </a:rPr>
              <a:t>’</a:t>
            </a:r>
            <a:r>
              <a:rPr lang="en-US" smtClean="0">
                <a:latin typeface="Times New Roman" pitchFamily="18" charset="0"/>
              </a:rPr>
              <a:t>t want to learn multiple programming languages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7E349A4-BE81-4EC5-BEF9-0549A28F9530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Think of ADDE like HTTP for meteorological data, especially satellite imagery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736B21D-0337-40AE-BC8B-C953704C1380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Paste a vim screenshot here.  Note that arbitrary strings are derived from existing GUI labels.  Come back and note where the data, layer, display classes come into play.  PNG automatically recognized.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7215D0F-1A8C-4830-8F8A-6E7C0BBE1DA4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609600"/>
            <a:ext cx="1939925" cy="547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67375" cy="5473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3650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981200"/>
            <a:ext cx="3803650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597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97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itchFamily="34" charset="0"/>
        <a:defRPr sz="4400">
          <a:solidFill>
            <a:srgbClr val="E3EBF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itchFamily="34" charset="0"/>
        <a:defRPr sz="4400">
          <a:solidFill>
            <a:srgbClr val="E3EBF1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itchFamily="34" charset="0"/>
        <a:defRPr sz="4400">
          <a:solidFill>
            <a:srgbClr val="E3EBF1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itchFamily="34" charset="0"/>
        <a:defRPr sz="4400">
          <a:solidFill>
            <a:srgbClr val="E3EBF1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pitchFamily="34" charset="0"/>
        <a:defRPr sz="4400">
          <a:solidFill>
            <a:srgbClr val="E3EBF1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E3EBF1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330200" indent="-330200" algn="l" defTabSz="457200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32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1pPr>
      <a:lvl2pPr marL="730250" indent="-273050" algn="l" defTabSz="457200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8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4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ec.wisc.edu/mcida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19050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</a:rPr>
              <a:t>McIDAS-V</a:t>
            </a: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sz="3200" b="1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</a:rPr>
              <a:t> Analysis and Visualization for AWG</a:t>
            </a:r>
            <a:r>
              <a:rPr lang="fr-FR" sz="2400" b="1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4000" b="1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GB" sz="4000" b="1" smtClean="0">
                <a:solidFill>
                  <a:srgbClr val="FFFF00"/>
                </a:solidFill>
                <a:latin typeface="Times New Roman" pitchFamily="18" charset="0"/>
              </a:rPr>
            </a:br>
            <a:endParaRPr lang="en-GB" sz="2000" b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5486400" cy="12954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Tx/>
              <a:buNone/>
              <a:tabLst>
                <a:tab pos="115888" algn="l"/>
                <a:tab pos="573088" algn="l"/>
                <a:tab pos="1030288" algn="l"/>
                <a:tab pos="1487488" algn="l"/>
                <a:tab pos="1944688" algn="l"/>
                <a:tab pos="2401888" algn="l"/>
                <a:tab pos="2859088" algn="l"/>
                <a:tab pos="3316288" algn="l"/>
                <a:tab pos="3773488" algn="l"/>
                <a:tab pos="4230688" algn="l"/>
                <a:tab pos="4687888" algn="l"/>
                <a:tab pos="5145088" algn="l"/>
                <a:tab pos="5602288" algn="l"/>
                <a:tab pos="6059488" algn="l"/>
                <a:tab pos="6516688" algn="l"/>
                <a:tab pos="6973888" algn="l"/>
                <a:tab pos="7431088" algn="l"/>
                <a:tab pos="7888288" algn="l"/>
                <a:tab pos="8345488" algn="l"/>
                <a:tab pos="8802688" algn="l"/>
              </a:tabLst>
            </a:pPr>
            <a:r>
              <a:rPr lang="en-GB" sz="2400" b="1" smtClean="0">
                <a:solidFill>
                  <a:srgbClr val="FFFF00"/>
                </a:solidFill>
                <a:latin typeface="Times New Roman" pitchFamily="18" charset="0"/>
              </a:rPr>
              <a:t>Presenting: Tom Rink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tabLst>
                <a:tab pos="115888" algn="l"/>
                <a:tab pos="573088" algn="l"/>
                <a:tab pos="1030288" algn="l"/>
                <a:tab pos="1487488" algn="l"/>
                <a:tab pos="1944688" algn="l"/>
                <a:tab pos="2401888" algn="l"/>
                <a:tab pos="2859088" algn="l"/>
                <a:tab pos="3316288" algn="l"/>
                <a:tab pos="3773488" algn="l"/>
                <a:tab pos="4230688" algn="l"/>
                <a:tab pos="4687888" algn="l"/>
                <a:tab pos="5145088" algn="l"/>
                <a:tab pos="5602288" algn="l"/>
                <a:tab pos="6059488" algn="l"/>
                <a:tab pos="6516688" algn="l"/>
                <a:tab pos="6973888" algn="l"/>
                <a:tab pos="7431088" algn="l"/>
                <a:tab pos="7888288" algn="l"/>
                <a:tab pos="8345488" algn="l"/>
                <a:tab pos="8802688" algn="l"/>
              </a:tabLst>
            </a:pPr>
            <a:r>
              <a:rPr lang="en-GB" sz="2400" b="1" smtClean="0">
                <a:solidFill>
                  <a:srgbClr val="FFFF00"/>
                </a:solidFill>
                <a:latin typeface="Times New Roman" pitchFamily="18" charset="0"/>
              </a:rPr>
              <a:t>Dave Santek, Tim Schmit, Kaba Bah, Joleen Feltz, Mike Hiley, Mat Gunshor</a:t>
            </a:r>
            <a:endParaRPr lang="en-GB" sz="2400" b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5" name="Picture 8" descr="buildingpix_08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989388"/>
            <a:ext cx="21336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057400"/>
            <a:ext cx="3106738" cy="165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077" name="Picture 7" descr="cimss_for_engraving_cr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76200"/>
            <a:ext cx="13446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4300" y="66675"/>
            <a:ext cx="13858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1" descr="img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75125" y="3962400"/>
            <a:ext cx="4130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8363" cy="1143000"/>
          </a:xfrm>
        </p:spPr>
        <p:txBody>
          <a:bodyPr>
            <a:normAutofit fontScale="90000"/>
          </a:bodyPr>
          <a:lstStyle/>
          <a:p>
            <a:pPr>
              <a:buFont typeface="Arial" charset="0"/>
              <a:buNone/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McIDAS</a:t>
            </a:r>
            <a:r>
              <a:rPr lang="en-US" dirty="0" smtClean="0">
                <a:solidFill>
                  <a:srgbClr val="FFFF00"/>
                </a:solidFill>
              </a:rPr>
              <a:t>-V scripting overview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Users write scripts in the Python programming language</a:t>
            </a:r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Python scripts are interpreted in the Java-based </a:t>
            </a:r>
            <a:r>
              <a:rPr lang="en-US" dirty="0" err="1" smtClean="0"/>
              <a:t>McIDAS</a:t>
            </a:r>
            <a:r>
              <a:rPr lang="en-US" dirty="0" smtClean="0"/>
              <a:t>-V system via </a:t>
            </a:r>
            <a:r>
              <a:rPr lang="en-US" dirty="0" err="1" smtClean="0"/>
              <a:t>Jython</a:t>
            </a:r>
            <a:r>
              <a:rPr lang="en-US" dirty="0" smtClean="0"/>
              <a:t>, an implementation of the Python programming language in Java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In addition to our new API, advanced users can call any piece of Java code in the </a:t>
            </a:r>
            <a:r>
              <a:rPr lang="en-US" dirty="0" err="1" smtClean="0"/>
              <a:t>McV</a:t>
            </a:r>
            <a:r>
              <a:rPr lang="en-US" dirty="0" smtClean="0"/>
              <a:t>/IDV/</a:t>
            </a:r>
            <a:r>
              <a:rPr lang="en-US" dirty="0" err="1" smtClean="0"/>
              <a:t>VisAD</a:t>
            </a:r>
            <a:r>
              <a:rPr lang="en-US" dirty="0" smtClean="0"/>
              <a:t> library.  </a:t>
            </a:r>
            <a:r>
              <a:rPr lang="en-US" b="1" i="1" dirty="0" smtClean="0">
                <a:solidFill>
                  <a:srgbClr val="C6D9F1"/>
                </a:solidFill>
              </a:rPr>
              <a:t>(Without having to actually write Java code).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3315" name="Picture 3" descr="jyth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9788" y="0"/>
            <a:ext cx="1954212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Simple example 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Use the </a:t>
            </a:r>
            <a:r>
              <a:rPr lang="en-US" altLang="en-US" smtClean="0"/>
              <a:t>“</a:t>
            </a:r>
            <a:r>
              <a:rPr lang="en-US" altLang="ja-JP" smtClean="0"/>
              <a:t>getADDEImage</a:t>
            </a:r>
            <a:r>
              <a:rPr lang="en-US" altLang="en-US" smtClean="0"/>
              <a:t>”</a:t>
            </a:r>
            <a:r>
              <a:rPr lang="en-US" altLang="ja-JP" smtClean="0"/>
              <a:t> function* to get some satellite imagery.  </a:t>
            </a:r>
          </a:p>
          <a:p>
            <a:r>
              <a:rPr lang="en-US" smtClean="0"/>
              <a:t>Put the data in a display.  </a:t>
            </a:r>
          </a:p>
          <a:p>
            <a:r>
              <a:rPr lang="en-US" smtClean="0"/>
              <a:t>Change the map projection.</a:t>
            </a:r>
          </a:p>
          <a:p>
            <a:r>
              <a:rPr lang="en-US" smtClean="0"/>
              <a:t>Write out the image as a PNG.</a:t>
            </a:r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4"/>
          <p:cNvSpPr txBox="1">
            <a:spLocks noChangeArrowheads="1"/>
          </p:cNvSpPr>
          <p:nvPr/>
        </p:nvSpPr>
        <p:spPr bwMode="auto">
          <a:xfrm>
            <a:off x="382588" y="923925"/>
            <a:ext cx="981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Example </a:t>
            </a:r>
          </a:p>
          <a:p>
            <a:r>
              <a:rPr lang="en-US"/>
              <a:t>script.</a:t>
            </a:r>
          </a:p>
        </p:txBody>
      </p:sp>
      <p:pic>
        <p:nvPicPr>
          <p:cNvPr id="17410" name="Picture 1" descr="Screen Shot 2013-01-07 at 12.47.1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6888" y="0"/>
            <a:ext cx="7377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icture 1" descr="all-bands.gif"/>
          <p:cNvSpPr>
            <a:spLocks noChangeAspect="1"/>
          </p:cNvSpPr>
          <p:nvPr/>
        </p:nvSpPr>
        <p:spPr bwMode="auto">
          <a:xfrm>
            <a:off x="0" y="1235075"/>
            <a:ext cx="91440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28600" y="0"/>
            <a:ext cx="845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/>
              <a:t>Routine Validation: automatic imagery generator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219200" y="6096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From script </a:t>
            </a:r>
            <a:r>
              <a:rPr lang="en-US" altLang="en-US"/>
              <a:t>‘</a:t>
            </a:r>
            <a:r>
              <a:rPr lang="en-US" altLang="ja-JP"/>
              <a:t>conus.py</a:t>
            </a:r>
            <a:r>
              <a:rPr lang="en-US" altLang="en-US"/>
              <a:t>’</a:t>
            </a:r>
            <a:r>
              <a:rPr lang="en-US" altLang="ja-JP"/>
              <a:t> written by Kaba Bah</a:t>
            </a:r>
            <a:endParaRPr lang="en-US"/>
          </a:p>
        </p:txBody>
      </p:sp>
      <p:pic>
        <p:nvPicPr>
          <p:cNvPr id="19460" name="Picture 1" descr="all-band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75"/>
            <a:ext cx="91440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awg_cldHgt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0"/>
            <a:ext cx="8231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awg_ozone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21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img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981200" y="1524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AMV Winds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524000" y="6248400"/>
            <a:ext cx="556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Multi-level (color-coded), all points displayed…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img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914400" y="239713"/>
            <a:ext cx="655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…can be de-cluttered with density interactively controlled.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img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219200" y="228600"/>
            <a:ext cx="624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Only data points in view are rendered…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g4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52400" y="762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Panning/zooming reveals new points to render (progressive disclosure)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152400"/>
            <a:ext cx="241617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kern="0" dirty="0" err="1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McIDAS</a:t>
            </a:r>
            <a:r>
              <a:rPr lang="en-US" sz="3600" b="1" kern="0" dirty="0">
                <a:solidFill>
                  <a:srgbClr val="FFFF00"/>
                </a:solidFill>
                <a:latin typeface="Times New Roman" charset="0"/>
                <a:ea typeface="MS PGothic" charset="0"/>
                <a:cs typeface="MS PGothic" charset="0"/>
              </a:rPr>
              <a:t>-V</a:t>
            </a: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72390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Very Interactive Displays (3D+ Animation with Direct Manipulation.</a:t>
            </a:r>
          </a:p>
          <a:p>
            <a:pPr algn="l"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Integration of  wide array of Geophysical Data.</a:t>
            </a:r>
          </a:p>
          <a:p>
            <a:pPr algn="l"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User Defined Computation (Scripting).</a:t>
            </a:r>
          </a:p>
          <a:p>
            <a:pPr algn="l"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Built-in, Interactive Analysis Tools.</a:t>
            </a:r>
          </a:p>
          <a:p>
            <a:pPr algn="l"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Easy Point-and-Click installation.</a:t>
            </a:r>
          </a:p>
        </p:txBody>
      </p:sp>
      <p:pic>
        <p:nvPicPr>
          <p:cNvPr id="5123" name="Picture 3" descr="MODIS_06_04_calipsoTAB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962400"/>
            <a:ext cx="39989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jyth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525780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5" descr="formu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914400" y="0"/>
            <a:ext cx="678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CC00"/>
                </a:solidFill>
              </a:rPr>
              <a:t>User Defined Computation</a:t>
            </a:r>
          </a:p>
        </p:txBody>
      </p:sp>
      <p:sp>
        <p:nvSpPr>
          <p:cNvPr id="26628" name="Line 7"/>
          <p:cNvSpPr>
            <a:spLocks noChangeShapeType="1"/>
          </p:cNvSpPr>
          <p:nvPr/>
        </p:nvSpPr>
        <p:spPr bwMode="auto">
          <a:xfrm>
            <a:off x="609600" y="4343400"/>
            <a:ext cx="0" cy="685800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0" y="5181600"/>
            <a:ext cx="3200400" cy="77152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Hook output into Framework via a Formula</a:t>
            </a:r>
            <a:r>
              <a:rPr lang="en-US"/>
              <a:t> 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5257800" y="685800"/>
            <a:ext cx="38862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Seamless integration between Jython and Java.</a:t>
            </a:r>
          </a:p>
          <a:p>
            <a:pPr algn="l">
              <a:spcBef>
                <a:spcPct val="50000"/>
              </a:spcBef>
            </a:pPr>
            <a:r>
              <a:rPr lang="en-US" sz="2000"/>
              <a:t>Work with Data in abstract terms, irrespective of original data source.</a:t>
            </a:r>
          </a:p>
          <a:p>
            <a:pPr algn="l">
              <a:spcBef>
                <a:spcPct val="50000"/>
              </a:spcBef>
            </a:pPr>
            <a:r>
              <a:rPr lang="en-US" sz="2000"/>
              <a:t>Data Model:  can internalize any numerical information.</a:t>
            </a:r>
          </a:p>
          <a:p>
            <a:pPr algn="l">
              <a:spcBef>
                <a:spcPct val="50000"/>
              </a:spcBef>
            </a:pPr>
            <a:r>
              <a:rPr lang="en-US" sz="2000"/>
              <a:t>Built-in meta-data for units, coordinate systems and sampling topology (grid/point)</a:t>
            </a:r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>
            <a:off x="3200400" y="5715000"/>
            <a:ext cx="9144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>
            <a:off x="7848600" y="5562600"/>
            <a:ext cx="12954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Text Box 12"/>
          <p:cNvSpPr txBox="1">
            <a:spLocks noChangeArrowheads="1"/>
          </p:cNvSpPr>
          <p:nvPr/>
        </p:nvSpPr>
        <p:spPr bwMode="auto">
          <a:xfrm>
            <a:off x="7848600" y="5715000"/>
            <a:ext cx="1295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Compute and  Display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icture 1" descr="GOES-14_sandwich_20130826_animation.gif"/>
          <p:cNvSpPr>
            <a:spLocks noChangeAspect="1"/>
          </p:cNvSpPr>
          <p:nvPr/>
        </p:nvSpPr>
        <p:spPr bwMode="auto">
          <a:xfrm>
            <a:off x="762000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4800" y="76200"/>
            <a:ext cx="8305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rgbClr val="FFFF00"/>
                </a:solidFill>
              </a:rPr>
              <a:t>Additionally, McIDAS-V can facilitate a continuous progression from routine to deep-dive validation…</a:t>
            </a:r>
            <a:endParaRPr lang="en-US"/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1371600" y="1981200"/>
            <a:ext cx="594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/>
              <a:t>Interactive Analysis Tools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2667000"/>
            <a:ext cx="51816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Click and Drag Data Probes</a:t>
            </a:r>
          </a:p>
          <a:p>
            <a:pPr algn="l"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Data Transects or 3D Cross Sections</a:t>
            </a:r>
          </a:p>
          <a:p>
            <a:pPr algn="l"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Scatter Analysis</a:t>
            </a:r>
          </a:p>
          <a:p>
            <a:pPr algn="l"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User Code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img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960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grph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3175000"/>
            <a:ext cx="604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76200" y="5181600"/>
            <a:ext cx="2819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Drag Probe – updates time-series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1219200" y="2590800"/>
            <a:ext cx="1295400" cy="2438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ffectLst/>
        </p:spPr>
      </p:cxn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228600" y="304800"/>
            <a:ext cx="312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Interactive Time Series</a:t>
            </a:r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28600" y="3700463"/>
            <a:ext cx="1371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GOES 11 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mg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960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grph2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3173413"/>
            <a:ext cx="604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6553200" y="304800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/>
              <a:t>Animation Control</a:t>
            </a:r>
          </a:p>
          <a:p>
            <a:pPr algn="l"/>
            <a:r>
              <a:rPr lang="en-US" sz="2000"/>
              <a:t>Updates time mark</a:t>
            </a:r>
          </a:p>
        </p:txBody>
      </p:sp>
      <p:cxnSp>
        <p:nvCxnSpPr>
          <p:cNvPr id="4" name="Straight Arrow Connector 3"/>
          <p:cNvCxnSpPr>
            <a:cxnSpLocks noChangeShapeType="1"/>
            <a:stCxn id="30723" idx="1"/>
            <a:endCxn id="30723" idx="1"/>
          </p:cNvCxnSpPr>
          <p:nvPr/>
        </p:nvCxnSpPr>
        <p:spPr bwMode="auto">
          <a:xfrm>
            <a:off x="6553200" y="6588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" name="Straight Arrow Connector 5"/>
          <p:cNvCxnSpPr>
            <a:cxnSpLocks noChangeShapeType="1"/>
            <a:stCxn id="30723" idx="1"/>
          </p:cNvCxnSpPr>
          <p:nvPr/>
        </p:nvCxnSpPr>
        <p:spPr bwMode="auto">
          <a:xfrm flipH="1" flipV="1">
            <a:off x="5181600" y="228600"/>
            <a:ext cx="1371600" cy="430213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  <a:effectLst/>
        </p:spPr>
      </p:cxnSp>
      <p:cxnSp>
        <p:nvCxnSpPr>
          <p:cNvPr id="8" name="Straight Arrow Connector 7"/>
          <p:cNvCxnSpPr>
            <a:cxnSpLocks noChangeShapeType="1"/>
            <a:stCxn id="30723" idx="2"/>
          </p:cNvCxnSpPr>
          <p:nvPr/>
        </p:nvCxnSpPr>
        <p:spPr bwMode="auto">
          <a:xfrm flipH="1">
            <a:off x="6705600" y="1012825"/>
            <a:ext cx="1066800" cy="2568575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img3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63960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grph3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3173413"/>
            <a:ext cx="604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img4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960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grph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3200400"/>
            <a:ext cx="604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img5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960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grph5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3200400"/>
            <a:ext cx="604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676400" y="609600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/>
              <a:t>CIMSS Cloud Top Pressure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5169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124200" y="152400"/>
            <a:ext cx="2454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Data Transect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wv_d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75914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228600" y="5457825"/>
            <a:ext cx="7620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AIRS Level 1B window channel image (grey-scale) and moveable 2-D slice of ECMWF-AIRS Single FOV water-vapor retrieval (color-scale).  Slice values are re-sampled on the fly from the 3-D difference field and auto-updated as the slice is dragged in space - demonstrating interactive direct manipulation, data integration and python driven data computation.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396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Advanced Display Capability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4"/>
          <p:cNvPicPr>
            <a:picLocks noChangeAspect="1"/>
          </p:cNvPicPr>
          <p:nvPr/>
        </p:nvPicPr>
        <p:blipFill>
          <a:blip r:embed="rId2"/>
          <a:srcRect t="-9888" b="-9888"/>
          <a:stretch>
            <a:fillRect/>
          </a:stretch>
        </p:blipFill>
        <p:spPr bwMode="auto">
          <a:xfrm>
            <a:off x="685800" y="4572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228600" y="228600"/>
            <a:ext cx="411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Interactive Scatter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971800" y="0"/>
            <a:ext cx="2779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FF00"/>
                </a:solidFill>
                <a:cs typeface="Times New Roman" pitchFamily="18" charset="0"/>
              </a:rPr>
              <a:t>What is McIDAS-V</a:t>
            </a:r>
            <a:endParaRPr lang="en-US"/>
          </a:p>
        </p:txBody>
      </p:sp>
      <p:pic>
        <p:nvPicPr>
          <p:cNvPr id="6146" name="Picture 2" descr="img01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36576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img02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609600"/>
            <a:ext cx="32004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img03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828800"/>
            <a:ext cx="32781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img04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0325" y="3429000"/>
            <a:ext cx="27336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-685800" y="2819400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VisAD</a:t>
            </a: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76200" y="3429000"/>
            <a:ext cx="3581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/>
              <a:t>Interaction(rotate,zoom,pan,manipulate)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/>
              <a:t>Animation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/>
              <a:t>Abstract Data Model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/>
              <a:t>Rendering 3D/2D</a:t>
            </a:r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3048000" y="2662238"/>
            <a:ext cx="1676400" cy="461962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IDV</a:t>
            </a:r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3581400" y="3276600"/>
            <a:ext cx="3581400" cy="2032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1800"/>
              <a:t>Wide array of Geophysical data.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1800"/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1800"/>
              <a:t>UI components for selecting data and controlling appearance.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1800"/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1800"/>
              <a:t>User defined computation, Jython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000" y="533400"/>
            <a:ext cx="2819400" cy="338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Data Sources: Local or Remote </a:t>
            </a: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838200" y="5715000"/>
            <a:ext cx="571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/>
              <a:t>Java based: portable easy to install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/>
              <a:t>Freely available, open source software.</a:t>
            </a:r>
          </a:p>
        </p:txBody>
      </p:sp>
      <p:pic>
        <p:nvPicPr>
          <p:cNvPr id="6156" name="Picture 1"/>
          <p:cNvPicPr>
            <a:picLocks noChangeAspect="1"/>
          </p:cNvPicPr>
          <p:nvPr/>
        </p:nvPicPr>
        <p:blipFill>
          <a:blip r:embed="rId6"/>
          <a:srcRect l="10820" t="6418" b="5557"/>
          <a:stretch>
            <a:fillRect/>
          </a:stretch>
        </p:blipFill>
        <p:spPr bwMode="auto">
          <a:xfrm>
            <a:off x="7537450" y="5294313"/>
            <a:ext cx="16065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TextBox 1"/>
          <p:cNvSpPr txBox="1">
            <a:spLocks noChangeArrowheads="1"/>
          </p:cNvSpPr>
          <p:nvPr/>
        </p:nvSpPr>
        <p:spPr bwMode="auto">
          <a:xfrm>
            <a:off x="-685800" y="7620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0" y="1749425"/>
            <a:ext cx="3048000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dirty="0">
                <a:latin typeface="Times New Roman" charset="0"/>
                <a:ea typeface="ＭＳ Ｐゴシック" charset="0"/>
                <a:cs typeface="ＭＳ Ｐゴシック" charset="0"/>
              </a:rPr>
              <a:t>Select and Display (image, slice, probe)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0" y="3425825"/>
            <a:ext cx="762000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dirty="0">
                <a:latin typeface="Times New Roman" charset="0"/>
                <a:ea typeface="ＭＳ Ｐゴシック" charset="0"/>
                <a:cs typeface="ＭＳ Ｐゴシック" charset="0"/>
              </a:rPr>
              <a:t>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reen Shot 2013-07-10 at 12.23.0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58863"/>
            <a:ext cx="7239000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777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Display clusters of pixel values within value range, search radius, and closeness threshold.     </a:t>
            </a:r>
            <a:r>
              <a:rPr lang="en-US" i="1"/>
              <a:t>Analysis by Joleen Feltz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68338" y="152400"/>
            <a:ext cx="782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Ready For the Future (GOES-R) Now!</a:t>
            </a:r>
          </a:p>
        </p:txBody>
      </p:sp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457200" y="1084263"/>
            <a:ext cx="8229600" cy="5694362"/>
            <a:chOff x="457200" y="1085002"/>
            <a:chExt cx="8229600" cy="5693836"/>
          </a:xfrm>
        </p:grpSpPr>
        <p:pic>
          <p:nvPicPr>
            <p:cNvPr id="38915" name="Picture 2" descr="D:\WCS\AIT\Golden dataset Anaylsis\Harris_Golden_Band14_CONUS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1085002"/>
              <a:ext cx="8229600" cy="5693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6" name="TextBox 4"/>
            <p:cNvSpPr txBox="1">
              <a:spLocks noChangeArrowheads="1"/>
            </p:cNvSpPr>
            <p:nvPr/>
          </p:nvSpPr>
          <p:spPr bwMode="auto">
            <a:xfrm>
              <a:off x="6608987" y="6562620"/>
              <a:ext cx="207781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Image produced by W. Straka (CIMSS)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wow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Iband5_19jan12_US_1940Z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238375"/>
            <a:ext cx="486410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-4763"/>
            <a:ext cx="484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FF00"/>
                </a:solidFill>
                <a:cs typeface="Times New Roman" pitchFamily="18" charset="0"/>
              </a:rPr>
              <a:t>McIDAS-V Sees VIIRS First Light!</a:t>
            </a:r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733800" y="2286000"/>
            <a:ext cx="571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FFFF00"/>
                </a:solidFill>
                <a:cs typeface="Times New Roman" pitchFamily="18" charset="0"/>
              </a:rPr>
              <a:t>Infared/thermal Cooler Doors Open!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38800" y="6259513"/>
            <a:ext cx="3352800" cy="369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i="1" dirty="0">
                <a:solidFill>
                  <a:srgbClr val="FFCC00"/>
                </a:solidFill>
                <a:latin typeface="Times New Roman" charset="0"/>
                <a:ea typeface="MS PGothic" charset="0"/>
                <a:cs typeface="MS PGothic" charset="0"/>
              </a:rPr>
              <a:t>Courtesy: Dan Lindsey, CIRA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GOES-14_sandwich_20130826_animation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609600" y="1524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</a:rPr>
              <a:t>Informing Users of McIDAS-V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0" y="1828800"/>
            <a:ext cx="3962400" cy="3292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  <a:buFontTx/>
              <a:buChar char="•"/>
            </a:pPr>
            <a:r>
              <a:rPr lang="en-US"/>
              <a:t> </a:t>
            </a:r>
            <a:r>
              <a:rPr lang="en-US" b="1"/>
              <a:t> Oral /Poster presentations</a:t>
            </a:r>
          </a:p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  <a:buFontTx/>
              <a:buChar char="•"/>
            </a:pPr>
            <a:r>
              <a:rPr lang="en-US" b="1"/>
              <a:t>  Web page</a:t>
            </a:r>
          </a:p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  <a:buFontTx/>
              <a:buChar char="•"/>
            </a:pPr>
            <a:r>
              <a:rPr lang="en-US" b="1"/>
              <a:t>  User forum</a:t>
            </a:r>
          </a:p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  <a:buFontTx/>
              <a:buChar char="•"/>
            </a:pPr>
            <a:r>
              <a:rPr lang="en-US" b="1"/>
              <a:t>  Training data sets with </a:t>
            </a:r>
          </a:p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</a:pPr>
            <a:r>
              <a:rPr lang="en-US" b="1"/>
              <a:t>    step by step assist</a:t>
            </a:r>
          </a:p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  <a:buFontTx/>
              <a:buChar char="•"/>
            </a:pPr>
            <a:r>
              <a:rPr lang="en-US" b="1"/>
              <a:t>  Training workshops and</a:t>
            </a:r>
          </a:p>
          <a:p>
            <a:pPr marL="57150" lvl="1" eaLnBrk="1" hangingPunct="1">
              <a:spcBef>
                <a:spcPts val="800"/>
              </a:spcBef>
              <a:buClr>
                <a:srgbClr val="FFFFCC"/>
              </a:buClr>
            </a:pPr>
            <a:r>
              <a:rPr lang="en-US" b="1"/>
              <a:t>    demonstrations</a:t>
            </a:r>
          </a:p>
        </p:txBody>
      </p:sp>
      <p:pic>
        <p:nvPicPr>
          <p:cNvPr id="41987" name="Picture 6" descr="mcv_screensho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752600"/>
            <a:ext cx="50657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</a:rPr>
              <a:t>McIDAS-V Tutorials</a:t>
            </a:r>
          </a:p>
        </p:txBody>
      </p:sp>
      <p:pic>
        <p:nvPicPr>
          <p:cNvPr id="44034" name="Picture 3" descr="McIDAS-V_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77925"/>
            <a:ext cx="8839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162800" cy="762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</a:rPr>
              <a:t>McIDAS-V software</a:t>
            </a:r>
          </a:p>
        </p:txBody>
      </p:sp>
      <p:sp>
        <p:nvSpPr>
          <p:cNvPr id="31748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51816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Is freely available, open source software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Easy to install on most operating systems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G</a:t>
            </a:r>
            <a:r>
              <a:rPr lang="en-US" b="1" dirty="0" smtClean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reat </a:t>
            </a: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learning tools </a:t>
            </a:r>
            <a:r>
              <a:rPr lang="en-US" b="1" dirty="0" smtClean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available</a:t>
            </a:r>
            <a:endParaRPr lang="en-US" b="1" dirty="0">
              <a:solidFill>
                <a:srgbClr val="CCFFCC"/>
              </a:solidFill>
              <a:latin typeface="Times New Roman" charset="0"/>
              <a:ea typeface="MS PGothic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Excellent user support from MUG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Operates on numerous data types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CCFFCC"/>
                </a:solidFill>
                <a:latin typeface="Times New Roman" charset="0"/>
                <a:ea typeface="MS PGothic" charset="0"/>
                <a:cs typeface="ＭＳ Ｐゴシック" charset="0"/>
              </a:rPr>
              <a:t>Powerful analysis tools</a:t>
            </a:r>
          </a:p>
          <a:p>
            <a:pPr marL="0" indent="0">
              <a:buFont typeface="Arial" charset="0"/>
              <a:buNone/>
              <a:defRPr/>
            </a:pPr>
            <a:endParaRPr lang="en-US" b="1" dirty="0">
              <a:solidFill>
                <a:srgbClr val="CCFFCC"/>
              </a:solidFill>
              <a:latin typeface="Times New Roman" charset="0"/>
              <a:ea typeface="MS PGothic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rgbClr val="CCFFCC"/>
              </a:solidFill>
              <a:latin typeface="Times New Roman" charset="0"/>
              <a:ea typeface="MS PGothic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rgbClr val="CCFFCC"/>
              </a:solidFill>
              <a:latin typeface="Times New Roman" charset="0"/>
              <a:ea typeface="MS PGothic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latin typeface="Times New Roman" charset="0"/>
              <a:ea typeface="MS PGothic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162800" cy="762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</a:rPr>
              <a:t>McIDAS-V software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8" y="1676400"/>
            <a:ext cx="9144000" cy="3810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smtClean="0">
                <a:latin typeface="Times New Roman" pitchFamily="18" charset="0"/>
              </a:rPr>
              <a:t>McIDAS-V is free, open source software</a:t>
            </a:r>
          </a:p>
          <a:p>
            <a:pPr algn="ctr" eaLnBrk="1" hangingPunct="1">
              <a:buFontTx/>
              <a:buNone/>
            </a:pPr>
            <a:endParaRPr lang="en-US" sz="1600" b="1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b="1" smtClean="0">
                <a:latin typeface="Times New Roman" pitchFamily="18" charset="0"/>
              </a:rPr>
              <a:t>available at</a:t>
            </a:r>
          </a:p>
          <a:p>
            <a:pPr algn="ctr" eaLnBrk="1" hangingPunct="1">
              <a:buFontTx/>
              <a:buNone/>
            </a:pPr>
            <a:r>
              <a:rPr lang="en-US" sz="4000" b="1" smtClean="0">
                <a:latin typeface="Times New Roman" pitchFamily="18" charset="0"/>
                <a:hlinkClick r:id="rId3"/>
              </a:rPr>
              <a:t>http://www.ssec.wisc.edu/mcidas</a:t>
            </a:r>
            <a:endParaRPr lang="en-US" sz="4000" b="1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b="1" smtClean="0">
                <a:latin typeface="Times New Roman" pitchFamily="18" charset="0"/>
              </a:rPr>
              <a:t>or</a:t>
            </a:r>
          </a:p>
          <a:p>
            <a:pPr algn="ctr" eaLnBrk="1" hangingPunct="1">
              <a:buFontTx/>
              <a:buNone/>
            </a:pPr>
            <a:r>
              <a:rPr lang="en-US" b="1" smtClean="0">
                <a:latin typeface="Times New Roman" pitchFamily="18" charset="0"/>
              </a:rPr>
              <a:t> google – mcidas</a:t>
            </a:r>
          </a:p>
          <a:p>
            <a:pPr algn="ctr" eaLnBrk="1" hangingPunct="1">
              <a:buFontTx/>
              <a:buNone/>
            </a:pPr>
            <a:endParaRPr lang="en-US" b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modis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5291138"/>
            <a:ext cx="3048000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0" name="Group 5"/>
          <p:cNvGrpSpPr>
            <a:grpSpLocks/>
          </p:cNvGrpSpPr>
          <p:nvPr/>
        </p:nvGrpSpPr>
        <p:grpSpPr bwMode="auto">
          <a:xfrm>
            <a:off x="152400" y="914400"/>
            <a:ext cx="4684713" cy="2209800"/>
            <a:chOff x="668981" y="1905000"/>
            <a:chExt cx="4505484" cy="1930400"/>
          </a:xfrm>
        </p:grpSpPr>
        <p:pic>
          <p:nvPicPr>
            <p:cNvPr id="7187" name="Picture 3" descr="img06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8173" y="1905000"/>
              <a:ext cx="2966292" cy="193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8" name="Picture 4" descr="img05.jpe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8981" y="1905000"/>
              <a:ext cx="3293419" cy="193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76200" y="32004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1800"/>
              <a:t>Graphical Region sub-setting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800"/>
              <a:t>Improved Rendering performance (long sequences or very large images)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7137400" y="4343400"/>
            <a:ext cx="1854200" cy="2438400"/>
            <a:chOff x="3276600" y="4343400"/>
            <a:chExt cx="1854200" cy="2438400"/>
          </a:xfrm>
        </p:grpSpPr>
        <p:pic>
          <p:nvPicPr>
            <p:cNvPr id="7185" name="Picture 2" descr="img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76600" y="5186643"/>
              <a:ext cx="1854200" cy="159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6" name="Picture 3" descr="iasi1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76600" y="4343400"/>
              <a:ext cx="1828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343400" y="4948238"/>
            <a:ext cx="2895600" cy="4000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dirty="0" smtClean="0"/>
              <a:t>Multi-Spectral Analysis</a:t>
            </a:r>
          </a:p>
        </p:txBody>
      </p:sp>
      <p:sp>
        <p:nvSpPr>
          <p:cNvPr id="7174" name="Rectangle 1"/>
          <p:cNvSpPr>
            <a:spLocks noChangeArrowheads="1"/>
          </p:cNvSpPr>
          <p:nvPr/>
        </p:nvSpPr>
        <p:spPr bwMode="auto">
          <a:xfrm>
            <a:off x="3525838" y="0"/>
            <a:ext cx="1671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FF00"/>
                </a:solidFill>
                <a:cs typeface="Times New Roman" pitchFamily="18" charset="0"/>
              </a:rPr>
              <a:t>McIDAS-V</a:t>
            </a:r>
            <a:endParaRPr lang="en-US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2438400" y="452438"/>
            <a:ext cx="441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Satellite Imagery Enhancements</a:t>
            </a:r>
          </a:p>
        </p:txBody>
      </p:sp>
      <p:pic>
        <p:nvPicPr>
          <p:cNvPr id="7176" name="Picture 1" descr="polarTrk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914400"/>
            <a:ext cx="18288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Box 2"/>
          <p:cNvSpPr txBox="1">
            <a:spLocks noChangeArrowheads="1"/>
          </p:cNvSpPr>
          <p:nvPr/>
        </p:nvSpPr>
        <p:spPr bwMode="auto">
          <a:xfrm>
            <a:off x="76200" y="4476750"/>
            <a:ext cx="419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/>
              <a:t>Simplified Programming Environment</a:t>
            </a:r>
          </a:p>
        </p:txBody>
      </p:sp>
      <p:pic>
        <p:nvPicPr>
          <p:cNvPr id="7178" name="Picture 3" descr="MODIS_06_04_calipsoTAB.jpe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1524000"/>
            <a:ext cx="23622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72200" y="2895600"/>
            <a:ext cx="2590800" cy="584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Specialized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DataSource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and Display Extensions</a:t>
            </a:r>
          </a:p>
        </p:txBody>
      </p:sp>
      <p:sp>
        <p:nvSpPr>
          <p:cNvPr id="7180" name="TextBox 2"/>
          <p:cNvSpPr txBox="1">
            <a:spLocks noChangeArrowheads="1"/>
          </p:cNvSpPr>
          <p:nvPr/>
        </p:nvSpPr>
        <p:spPr bwMode="auto">
          <a:xfrm>
            <a:off x="76200" y="4884738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1600"/>
              <a:t>All Python scripting, not XML based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sz="1600"/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/>
              <a:t>High-Level functions for configuring displays.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3400" y="4191000"/>
            <a:ext cx="914400" cy="2762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Times New Roman" charset="0"/>
                <a:ea typeface="ＭＳ Ｐゴシック" charset="0"/>
                <a:cs typeface="ＭＳ Ｐゴシック" charset="0"/>
              </a:rPr>
              <a:t>IASI L1C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1447800"/>
            <a:ext cx="1371600" cy="2460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000" dirty="0">
                <a:latin typeface="Times New Roman" charset="0"/>
                <a:ea typeface="ＭＳ Ｐゴシック" charset="0"/>
                <a:cs typeface="ＭＳ Ｐゴシック" charset="0"/>
              </a:rPr>
              <a:t>MODIS + CALIPSO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29200" y="2344738"/>
            <a:ext cx="1143000" cy="24606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000" dirty="0">
                <a:latin typeface="Times New Roman" charset="0"/>
                <a:ea typeface="ＭＳ Ｐゴシック" charset="0"/>
                <a:cs typeface="ＭＳ Ｐゴシック" charset="0"/>
              </a:rPr>
              <a:t>SGP4 Orbit </a:t>
            </a:r>
            <a:r>
              <a:rPr lang="en-US" sz="1000" dirty="0" err="1">
                <a:latin typeface="Times New Roman" charset="0"/>
                <a:ea typeface="ＭＳ Ｐゴシック" charset="0"/>
                <a:cs typeface="ＭＳ Ｐゴシック" charset="0"/>
              </a:rPr>
              <a:t>Calc</a:t>
            </a:r>
            <a:endParaRPr lang="en-US" sz="1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914400"/>
            <a:ext cx="838200" cy="2460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000" dirty="0">
                <a:latin typeface="Times New Roman" charset="0"/>
                <a:ea typeface="ＭＳ Ｐゴシック" charset="0"/>
                <a:cs typeface="ＭＳ Ｐゴシック" charset="0"/>
              </a:rPr>
              <a:t>GEO + LEO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Oval 3"/>
          <p:cNvSpPr>
            <a:spLocks noChangeArrowheads="1"/>
          </p:cNvSpPr>
          <p:nvPr/>
        </p:nvSpPr>
        <p:spPr bwMode="auto">
          <a:xfrm>
            <a:off x="381000" y="457200"/>
            <a:ext cx="1371600" cy="685800"/>
          </a:xfrm>
          <a:prstGeom prst="ellipse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Local</a:t>
            </a:r>
          </a:p>
        </p:txBody>
      </p:sp>
      <p:sp>
        <p:nvSpPr>
          <p:cNvPr id="8194" name="Oval 4"/>
          <p:cNvSpPr>
            <a:spLocks noChangeArrowheads="1"/>
          </p:cNvSpPr>
          <p:nvPr/>
        </p:nvSpPr>
        <p:spPr bwMode="auto">
          <a:xfrm>
            <a:off x="2590800" y="457200"/>
            <a:ext cx="1371600" cy="685800"/>
          </a:xfrm>
          <a:prstGeom prst="ellipse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Remote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1981200" y="2286000"/>
            <a:ext cx="2209800" cy="5334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Adapters</a:t>
            </a:r>
          </a:p>
        </p:txBody>
      </p:sp>
      <p:sp>
        <p:nvSpPr>
          <p:cNvPr id="8196" name="Left Brace 6"/>
          <p:cNvSpPr>
            <a:spLocks/>
          </p:cNvSpPr>
          <p:nvPr/>
        </p:nvSpPr>
        <p:spPr bwMode="auto">
          <a:xfrm>
            <a:off x="685800" y="3657600"/>
            <a:ext cx="609600" cy="2209800"/>
          </a:xfrm>
          <a:prstGeom prst="leftBrace">
            <a:avLst>
              <a:gd name="adj1" fmla="val 8341"/>
              <a:gd name="adj2" fmla="val 50514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447800" y="4724400"/>
            <a:ext cx="914400" cy="9144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556940" lon="19492301" rev="19437365"/>
            </a:camera>
            <a:lightRig rig="threePt" dir="t"/>
          </a:scene3d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762000" y="36576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Tuple (Temp, RH, Lon, Lat)</a:t>
            </a:r>
          </a:p>
        </p:txBody>
      </p:sp>
      <p:grpSp>
        <p:nvGrpSpPr>
          <p:cNvPr id="8199" name="Group 31"/>
          <p:cNvGrpSpPr>
            <a:grpSpLocks/>
          </p:cNvGrpSpPr>
          <p:nvPr/>
        </p:nvGrpSpPr>
        <p:grpSpPr bwMode="auto">
          <a:xfrm>
            <a:off x="2743200" y="4406900"/>
            <a:ext cx="1219200" cy="1384300"/>
            <a:chOff x="2743200" y="4407408"/>
            <a:chExt cx="1219200" cy="1383792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5600" y="4876800"/>
              <a:ext cx="914400" cy="9144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556940" lon="19492301" rev="19437365"/>
              </a:camera>
              <a:lightRig rig="threePt" dir="t"/>
            </a:scene3d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895600" y="4407408"/>
              <a:ext cx="914400" cy="9144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556940" lon="19492301" rev="19437365"/>
              </a:camera>
              <a:lightRig rig="threePt" dir="t"/>
            </a:scene3d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8221" name="Straight Connector 12"/>
            <p:cNvCxnSpPr>
              <a:cxnSpLocks noChangeShapeType="1"/>
            </p:cNvCxnSpPr>
            <p:nvPr/>
          </p:nvCxnSpPr>
          <p:spPr bwMode="auto">
            <a:xfrm>
              <a:off x="2743200" y="5046936"/>
              <a:ext cx="0" cy="50305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222" name="Straight Connector 14"/>
            <p:cNvCxnSpPr>
              <a:cxnSpLocks noChangeShapeType="1"/>
            </p:cNvCxnSpPr>
            <p:nvPr/>
          </p:nvCxnSpPr>
          <p:spPr bwMode="auto">
            <a:xfrm>
              <a:off x="3124200" y="4496275"/>
              <a:ext cx="0" cy="50305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223" name="Straight Connector 15"/>
            <p:cNvCxnSpPr>
              <a:cxnSpLocks noChangeShapeType="1"/>
            </p:cNvCxnSpPr>
            <p:nvPr/>
          </p:nvCxnSpPr>
          <p:spPr bwMode="auto">
            <a:xfrm>
              <a:off x="3962400" y="4648619"/>
              <a:ext cx="0" cy="50305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224" name="Straight Connector 16"/>
            <p:cNvCxnSpPr>
              <a:cxnSpLocks noChangeShapeType="1"/>
            </p:cNvCxnSpPr>
            <p:nvPr/>
          </p:nvCxnSpPr>
          <p:spPr bwMode="auto">
            <a:xfrm>
              <a:off x="3581400" y="5181824"/>
              <a:ext cx="0" cy="50305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8200" name="TextBox 17"/>
          <p:cNvSpPr txBox="1">
            <a:spLocks noChangeArrowheads="1"/>
          </p:cNvSpPr>
          <p:nvPr/>
        </p:nvSpPr>
        <p:spPr bwMode="auto">
          <a:xfrm>
            <a:off x="533400" y="5791200"/>
            <a:ext cx="625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Metadata </a:t>
            </a:r>
          </a:p>
          <a:p>
            <a:r>
              <a:rPr lang="en-US" sz="1800"/>
              <a:t>Coordinate System: (x,y) -&gt; (lon,lat),  (Altitude-&gt;Pressure)</a:t>
            </a:r>
          </a:p>
          <a:p>
            <a:r>
              <a:rPr lang="en-US" sz="1800"/>
              <a:t>Units:  hPa, Kelvin, degrees, etc.</a:t>
            </a:r>
          </a:p>
        </p:txBody>
      </p:sp>
      <p:grpSp>
        <p:nvGrpSpPr>
          <p:cNvPr id="8201" name="Group 25"/>
          <p:cNvGrpSpPr>
            <a:grpSpLocks/>
          </p:cNvGrpSpPr>
          <p:nvPr/>
        </p:nvGrpSpPr>
        <p:grpSpPr bwMode="auto">
          <a:xfrm>
            <a:off x="4267200" y="4708525"/>
            <a:ext cx="701675" cy="625475"/>
            <a:chOff x="4953000" y="4572000"/>
            <a:chExt cx="701040" cy="624840"/>
          </a:xfrm>
        </p:grpSpPr>
        <p:sp>
          <p:nvSpPr>
            <p:cNvPr id="8212" name="Oval 18"/>
            <p:cNvSpPr>
              <a:spLocks noChangeArrowheads="1"/>
            </p:cNvSpPr>
            <p:nvPr/>
          </p:nvSpPr>
          <p:spPr bwMode="auto">
            <a:xfrm>
              <a:off x="5105400" y="45720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Oval 19"/>
            <p:cNvSpPr>
              <a:spLocks noChangeArrowheads="1"/>
            </p:cNvSpPr>
            <p:nvPr/>
          </p:nvSpPr>
          <p:spPr bwMode="auto">
            <a:xfrm>
              <a:off x="4953000" y="49530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Oval 20"/>
            <p:cNvSpPr>
              <a:spLocks noChangeArrowheads="1"/>
            </p:cNvSpPr>
            <p:nvPr/>
          </p:nvSpPr>
          <p:spPr bwMode="auto">
            <a:xfrm>
              <a:off x="5334000" y="48768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5" name="Oval 21"/>
            <p:cNvSpPr>
              <a:spLocks noChangeArrowheads="1"/>
            </p:cNvSpPr>
            <p:nvPr/>
          </p:nvSpPr>
          <p:spPr bwMode="auto">
            <a:xfrm>
              <a:off x="5257800" y="50292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Oval 22"/>
            <p:cNvSpPr>
              <a:spLocks noChangeArrowheads="1"/>
            </p:cNvSpPr>
            <p:nvPr/>
          </p:nvSpPr>
          <p:spPr bwMode="auto">
            <a:xfrm>
              <a:off x="5562600" y="45720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Oval 23"/>
            <p:cNvSpPr>
              <a:spLocks noChangeArrowheads="1"/>
            </p:cNvSpPr>
            <p:nvPr/>
          </p:nvSpPr>
          <p:spPr bwMode="auto">
            <a:xfrm>
              <a:off x="5562600" y="49530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Oval 24"/>
            <p:cNvSpPr>
              <a:spLocks noChangeArrowheads="1"/>
            </p:cNvSpPr>
            <p:nvPr/>
          </p:nvSpPr>
          <p:spPr bwMode="auto">
            <a:xfrm>
              <a:off x="5410200" y="510540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2" name="TextBox 26"/>
          <p:cNvSpPr txBox="1">
            <a:spLocks noChangeArrowheads="1"/>
          </p:cNvSpPr>
          <p:nvPr/>
        </p:nvSpPr>
        <p:spPr bwMode="auto">
          <a:xfrm>
            <a:off x="22225" y="4583113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Time</a:t>
            </a:r>
          </a:p>
        </p:txBody>
      </p:sp>
      <p:sp>
        <p:nvSpPr>
          <p:cNvPr id="8203" name="TextBox 27"/>
          <p:cNvSpPr txBox="1">
            <a:spLocks noChangeArrowheads="1"/>
          </p:cNvSpPr>
          <p:nvPr/>
        </p:nvSpPr>
        <p:spPr bwMode="auto">
          <a:xfrm>
            <a:off x="-76200" y="12954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NetCDF, HDF, GRIB, BUFR, GIS</a:t>
            </a:r>
          </a:p>
        </p:txBody>
      </p:sp>
      <p:sp>
        <p:nvSpPr>
          <p:cNvPr id="8204" name="TextBox 28"/>
          <p:cNvSpPr txBox="1">
            <a:spLocks noChangeArrowheads="1"/>
          </p:cNvSpPr>
          <p:nvPr/>
        </p:nvSpPr>
        <p:spPr bwMode="auto">
          <a:xfrm>
            <a:off x="2286000" y="12954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OpenDAP, ADDE</a:t>
            </a:r>
          </a:p>
        </p:txBody>
      </p:sp>
      <p:sp>
        <p:nvSpPr>
          <p:cNvPr id="8205" name="TextBox 30"/>
          <p:cNvSpPr txBox="1">
            <a:spLocks noChangeArrowheads="1"/>
          </p:cNvSpPr>
          <p:nvPr/>
        </p:nvSpPr>
        <p:spPr bwMode="auto">
          <a:xfrm>
            <a:off x="1295400" y="41910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Grid 2D/3D</a:t>
            </a:r>
          </a:p>
        </p:txBody>
      </p:sp>
      <p:sp>
        <p:nvSpPr>
          <p:cNvPr id="8206" name="Rectangle 33"/>
          <p:cNvSpPr>
            <a:spLocks noChangeArrowheads="1"/>
          </p:cNvSpPr>
          <p:nvPr/>
        </p:nvSpPr>
        <p:spPr bwMode="auto">
          <a:xfrm>
            <a:off x="6400800" y="2286000"/>
            <a:ext cx="2133600" cy="5334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Displays</a:t>
            </a:r>
          </a:p>
        </p:txBody>
      </p:sp>
      <p:cxnSp>
        <p:nvCxnSpPr>
          <p:cNvPr id="8207" name="Straight Arrow Connector 35"/>
          <p:cNvCxnSpPr>
            <a:cxnSpLocks noChangeShapeType="1"/>
          </p:cNvCxnSpPr>
          <p:nvPr/>
        </p:nvCxnSpPr>
        <p:spPr bwMode="auto">
          <a:xfrm>
            <a:off x="1905000" y="1828800"/>
            <a:ext cx="457200" cy="457200"/>
          </a:xfrm>
          <a:prstGeom prst="straightConnector1">
            <a:avLst/>
          </a:prstGeom>
          <a:noFill/>
          <a:ln w="22225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8208" name="Straight Arrow Connector 36"/>
          <p:cNvCxnSpPr>
            <a:cxnSpLocks noChangeShapeType="1"/>
          </p:cNvCxnSpPr>
          <p:nvPr/>
        </p:nvCxnSpPr>
        <p:spPr bwMode="auto">
          <a:xfrm flipH="1">
            <a:off x="3276600" y="1752600"/>
            <a:ext cx="304800" cy="533400"/>
          </a:xfrm>
          <a:prstGeom prst="straightConnector1">
            <a:avLst/>
          </a:prstGeom>
          <a:noFill/>
          <a:ln w="22225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8209" name="Picture 41" descr="im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3513" y="2895600"/>
            <a:ext cx="39004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0" name="TextBox 42"/>
          <p:cNvSpPr txBox="1">
            <a:spLocks noChangeArrowheads="1"/>
          </p:cNvSpPr>
          <p:nvPr/>
        </p:nvSpPr>
        <p:spPr bwMode="auto">
          <a:xfrm>
            <a:off x="5257800" y="428625"/>
            <a:ext cx="3733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Extendable framework for adapting new sources of data, user interface components and creating novel displays.</a:t>
            </a:r>
          </a:p>
        </p:txBody>
      </p:sp>
      <p:sp>
        <p:nvSpPr>
          <p:cNvPr id="8211" name="Right Arrow 44"/>
          <p:cNvSpPr>
            <a:spLocks noChangeArrowheads="1"/>
          </p:cNvSpPr>
          <p:nvPr/>
        </p:nvSpPr>
        <p:spPr bwMode="auto">
          <a:xfrm>
            <a:off x="4800600" y="24384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20130117crossSection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ChangeArrowheads="1"/>
          </p:cNvSpPr>
          <p:nvPr/>
        </p:nvSpPr>
        <p:spPr bwMode="auto">
          <a:xfrm>
            <a:off x="2701925" y="-76200"/>
            <a:ext cx="3740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Advanced 4D Visualization</a:t>
            </a:r>
            <a:endParaRPr lang="en-US"/>
          </a:p>
        </p:txBody>
      </p:sp>
      <p:pic>
        <p:nvPicPr>
          <p:cNvPr id="10242" name="Picture 1" descr="img0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6172200" y="5557838"/>
            <a:ext cx="266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Hurricane Ike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WARF Simulation:  3D RH from a Geo-Hyperspectral Sounder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 descr="img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57200"/>
            <a:ext cx="55562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4" descr="img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876550"/>
            <a:ext cx="4953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76200" y="4552950"/>
            <a:ext cx="472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/>
              <a:t>(line, elem) −&gt; (lon, lat) −&gt; (grid_x, grid_y)</a:t>
            </a: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2362200" y="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Automatic Re-projection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-76200" y="0"/>
            <a:ext cx="815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Specific Application to AWG Cal/Val</a:t>
            </a:r>
          </a:p>
        </p:txBody>
      </p:sp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990600" y="533400"/>
            <a:ext cx="6858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/>
              <a:t>Development emphasis on scripting to support both routine and </a:t>
            </a:r>
            <a:r>
              <a:rPr lang="en-US" altLang="en-US" sz="2800"/>
              <a:t>‘</a:t>
            </a:r>
            <a:r>
              <a:rPr lang="en-US" sz="2800"/>
              <a:t>deep-dive</a:t>
            </a:r>
            <a:r>
              <a:rPr lang="en-US" altLang="en-US" sz="2800"/>
              <a:t>’</a:t>
            </a:r>
            <a:r>
              <a:rPr lang="en-US" sz="2800"/>
              <a:t> validation activities…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905000"/>
            <a:ext cx="7696200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Transition from an arcane XML based programming to Python.</a:t>
            </a:r>
          </a:p>
          <a:p>
            <a:pPr algn="l"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New API is designed from ground up to ease automation of common workflows in </a:t>
            </a:r>
            <a:r>
              <a:rPr lang="en-US" sz="2800" dirty="0" err="1">
                <a:latin typeface="Times New Roman" charset="0"/>
                <a:ea typeface="MS PGothic" charset="0"/>
                <a:cs typeface="MS PGothic" charset="0"/>
              </a:rPr>
              <a:t>McIDAS</a:t>
            </a: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-V via a user friendly and well documented API</a:t>
            </a:r>
          </a:p>
          <a:p>
            <a:pPr algn="l"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Enhancements: control color enhancements, color ranges, annotations, font sizes, font colors, add logos, place </a:t>
            </a:r>
            <a:r>
              <a:rPr lang="en-US" sz="2800" dirty="0" err="1">
                <a:latin typeface="Times New Roman" charset="0"/>
                <a:ea typeface="MS PGothic" charset="0"/>
                <a:cs typeface="MS PGothic" charset="0"/>
              </a:rPr>
              <a:t>colorbars</a:t>
            </a: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, change map colors, set frame sizes, and save the images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c-v_hydra_spie_2008">
  <a:themeElements>
    <a:clrScheme name="mc-v_hydra_spie_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c-v_hydra_spie_2008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c-v_hydra_spie_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-v_hydra_spie_200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-v_hydra_spie_200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-v_hydra_spie_200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-v_hydra_spie_2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-v_hydra_spie_2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-v_hydra_spie_2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mc-v_hydra_spie_2008</Template>
  <TotalTime>5647</TotalTime>
  <Words>915</Words>
  <Application>Microsoft Office PowerPoint</Application>
  <PresentationFormat>On-screen Show (4:3)</PresentationFormat>
  <Paragraphs>154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Times New Roman</vt:lpstr>
      <vt:lpstr>MS PGothic</vt:lpstr>
      <vt:lpstr>Arial</vt:lpstr>
      <vt:lpstr>MS PGothic</vt:lpstr>
      <vt:lpstr>Wingdings</vt:lpstr>
      <vt:lpstr>mc-v_hydra_spie_2008</vt:lpstr>
      <vt:lpstr>McIDAS-V  Analysis and Visualization for AWG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McIDAS-V scripting overview</vt:lpstr>
      <vt:lpstr>Simple example script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McIDAS-V Tutorials</vt:lpstr>
      <vt:lpstr>McIDAS-V software</vt:lpstr>
      <vt:lpstr>McIDAS-V software</vt:lpstr>
    </vt:vector>
  </TitlesOfParts>
  <Company>SSEC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McIDAS-V Applications:  HYDRA  Tom Rink, Tom Achtor, Paul Menzel, Tom Whittaker Jon Beavers, Gail Dengle Cooperative Institute for Meteorological Satellite Studies University of Wisconsin - Madison</dc:title>
  <dc:creator>rrink</dc:creator>
  <cp:lastModifiedBy>jdaniels</cp:lastModifiedBy>
  <cp:revision>518</cp:revision>
  <dcterms:created xsi:type="dcterms:W3CDTF">2009-07-30T16:57:53Z</dcterms:created>
  <dcterms:modified xsi:type="dcterms:W3CDTF">2014-01-10T02:46:57Z</dcterms:modified>
</cp:coreProperties>
</file>