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11" r:id="rId2"/>
    <p:sldId id="312" r:id="rId3"/>
    <p:sldId id="314" r:id="rId4"/>
    <p:sldId id="316" r:id="rId5"/>
    <p:sldId id="315" r:id="rId6"/>
    <p:sldId id="317" r:id="rId7"/>
    <p:sldId id="318" r:id="rId8"/>
    <p:sldId id="308" r:id="rId9"/>
    <p:sldId id="283" r:id="rId10"/>
    <p:sldId id="305" r:id="rId11"/>
    <p:sldId id="319" r:id="rId12"/>
    <p:sldId id="306" r:id="rId13"/>
    <p:sldId id="307" r:id="rId14"/>
    <p:sldId id="320" r:id="rId15"/>
    <p:sldId id="322" r:id="rId16"/>
    <p:sldId id="321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rida Adimi" initials="fa" lastIdx="6" clrIdx="0"/>
  <p:cmAuthor id="1" name="Kalluri, Satya (GSFC-417.0)[NOAA]" initials="S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9" autoAdjust="0"/>
    <p:restoredTop sz="93727" autoAdjust="0"/>
  </p:normalViewPr>
  <p:slideViewPr>
    <p:cSldViewPr snapToGrid="0" snapToObjects="1" showGuides="1">
      <p:cViewPr>
        <p:scale>
          <a:sx n="50" d="100"/>
          <a:sy n="50" d="100"/>
        </p:scale>
        <p:origin x="-1368" y="-211"/>
      </p:cViewPr>
      <p:guideLst>
        <p:guide orient="horz" pos="2185"/>
        <p:guide pos="2880"/>
      </p:guideLst>
    </p:cSldViewPr>
  </p:slideViewPr>
  <p:outlineViewPr>
    <p:cViewPr>
      <p:scale>
        <a:sx n="33" d="100"/>
        <a:sy n="33" d="100"/>
      </p:scale>
      <p:origin x="42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69FDD2-F11E-B744-93EC-1FCDF1F84F78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F853A7-B7C6-4D4E-961B-11CFA295A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65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343B0-AC6F-8446-B3CA-19049292B7CA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ACDC50-4BF9-874A-84B7-06E166254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06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0EEEF-6A0A-467E-AD13-FB5A81A23C7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es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3544"/>
            <a:ext cx="8670591" cy="546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51188"/>
            <a:ext cx="8229600" cy="735014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rgbClr val="084284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8229600" cy="97435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60557"/>
            <a:ext cx="8229600" cy="429411"/>
          </a:xfrm>
        </p:spPr>
        <p:txBody>
          <a:bodyPr lIns="0" bIns="0">
            <a:noAutofit/>
          </a:bodyPr>
          <a:lstStyle>
            <a:lvl1pPr>
              <a:buNone/>
              <a:defRPr sz="20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Date and/or location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92232"/>
            <a:ext cx="7772400" cy="136207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 b="1" cap="none">
                <a:solidFill>
                  <a:srgbClr val="084284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582805"/>
            <a:ext cx="7772400" cy="1149843"/>
          </a:xfr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umper St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3272"/>
            <a:ext cx="8686800" cy="4832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28600" y="5943600"/>
            <a:ext cx="914400" cy="457200"/>
          </a:xfr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lIns="0" tIns="0" rIns="0">
            <a:noAutofit/>
          </a:bodyPr>
          <a:lstStyle>
            <a:lvl1pPr algn="ctr">
              <a:buNone/>
              <a:defRPr sz="2400" b="1">
                <a:solidFill>
                  <a:schemeClr val="bg1"/>
                </a:solidFill>
                <a:latin typeface="+mn-lt"/>
                <a:cs typeface="Calibri (Body)"/>
              </a:defRPr>
            </a:lvl1pPr>
          </a:lstStyle>
          <a:p>
            <a:pPr lvl="0"/>
            <a:r>
              <a:rPr lang="en-US" dirty="0" smtClean="0"/>
              <a:t>Tag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143000" y="5943600"/>
            <a:ext cx="7772400" cy="457200"/>
          </a:xfr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lIns="91440" tIns="0" rIns="0">
            <a:noAutofit/>
          </a:bodyPr>
          <a:lstStyle>
            <a:lvl1pPr algn="l">
              <a:buNone/>
              <a:defRPr sz="2400" b="0">
                <a:solidFill>
                  <a:schemeClr val="tx1"/>
                </a:solidFill>
                <a:latin typeface="+mn-lt"/>
                <a:cs typeface="Calibri (Body)"/>
              </a:defRPr>
            </a:lvl1pPr>
          </a:lstStyle>
          <a:p>
            <a:pPr lvl="0"/>
            <a:r>
              <a:rPr lang="en-US" dirty="0" smtClean="0"/>
              <a:t>Bumper sticker text.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n-Proprieta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5193" y="6510008"/>
            <a:ext cx="66675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8CCF7E-EF11-4EAE-9594-DF08AB0FF1B0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620000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7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0"/>
            <a:ext cx="5543185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33272"/>
            <a:ext cx="8686800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00" y="6444734"/>
            <a:ext cx="914400" cy="4572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00200" cy="822960"/>
          </a:xfrm>
          <a:prstGeom prst="rect">
            <a:avLst/>
          </a:prstGeom>
          <a:solidFill>
            <a:srgbClr val="084284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822960"/>
            <a:ext cx="7543800" cy="91440"/>
          </a:xfrm>
          <a:prstGeom prst="rect">
            <a:avLst/>
          </a:prstGeom>
          <a:solidFill>
            <a:srgbClr val="084284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22960"/>
            <a:ext cx="1600200" cy="91440"/>
          </a:xfrm>
          <a:prstGeom prst="rect">
            <a:avLst/>
          </a:prstGeom>
          <a:solidFill>
            <a:srgbClr val="82C3F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82296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64008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oes-r_logo_slide_cro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448" y="9136"/>
            <a:ext cx="1289832" cy="82296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28600" y="6488668"/>
            <a:ext cx="435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 GOES-R AWG 2</a:t>
            </a:r>
            <a:r>
              <a:rPr lang="en-US" sz="1800" b="1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8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Validation Workshop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72100" y="6463268"/>
            <a:ext cx="2010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9 - 10 January 2014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tya.Kalluri@noa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1187"/>
            <a:ext cx="8229600" cy="1924075"/>
          </a:xfrm>
        </p:spPr>
        <p:txBody>
          <a:bodyPr/>
          <a:lstStyle/>
          <a:p>
            <a:r>
              <a:rPr lang="en-US" dirty="0"/>
              <a:t>Status of Activities and Plans for the </a:t>
            </a:r>
            <a:r>
              <a:rPr lang="en-US" dirty="0" smtClean="0"/>
              <a:t>GOES-R </a:t>
            </a:r>
            <a:r>
              <a:rPr lang="en-US" dirty="0"/>
              <a:t>Core Ground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6459" y="4450834"/>
            <a:ext cx="2128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i="1" dirty="0"/>
              <a:t>Satya Kalluri Ph.D.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459" y="48341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GOES-R Program Office</a:t>
            </a:r>
            <a:endParaRPr lang="en-US" dirty="0"/>
          </a:p>
          <a:p>
            <a:r>
              <a:rPr lang="en-US" b="1" i="1" dirty="0"/>
              <a:t>Code 416, Building 6, Room C200</a:t>
            </a:r>
            <a:endParaRPr lang="en-US" dirty="0"/>
          </a:p>
          <a:p>
            <a:r>
              <a:rPr lang="en-US" b="1" i="1" dirty="0"/>
              <a:t>NASA Goddard Space Flight Center</a:t>
            </a:r>
            <a:endParaRPr lang="en-US" dirty="0"/>
          </a:p>
          <a:p>
            <a:r>
              <a:rPr lang="en-US" b="1" i="1" dirty="0"/>
              <a:t>Greenbelt, MD 20771</a:t>
            </a:r>
            <a:endParaRPr lang="en-US" dirty="0"/>
          </a:p>
          <a:p>
            <a:r>
              <a:rPr lang="en-US" b="1" i="1" u="sng" dirty="0">
                <a:hlinkClick r:id="rId2"/>
              </a:rPr>
              <a:t>Satya.Kalluri@noaa.gov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26588" y="5919797"/>
            <a:ext cx="2753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http://www.goes-r.gov/</a:t>
            </a:r>
          </a:p>
        </p:txBody>
      </p:sp>
    </p:spTree>
    <p:extLst>
      <p:ext uri="{BB962C8B-B14F-4D97-AF65-F5344CB8AC3E}">
        <p14:creationId xmlns:p14="http://schemas.microsoft.com/office/powerpoint/2010/main" val="10158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 Product Generation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 L2+ Products will be in 3 releases:</a:t>
            </a:r>
          </a:p>
          <a:p>
            <a:pPr lvl="1"/>
            <a:r>
              <a:rPr lang="en-US" dirty="0" smtClean="0"/>
              <a:t>Initial Product Set Release (9/2014)</a:t>
            </a:r>
          </a:p>
          <a:p>
            <a:pPr lvl="2"/>
            <a:r>
              <a:rPr lang="en-US" dirty="0"/>
              <a:t>L0→L1b →</a:t>
            </a:r>
            <a:r>
              <a:rPr lang="en-US" dirty="0" smtClean="0"/>
              <a:t>GRB</a:t>
            </a:r>
            <a:r>
              <a:rPr lang="en-US" dirty="0"/>
              <a:t> </a:t>
            </a:r>
            <a:r>
              <a:rPr lang="en-US" dirty="0" smtClean="0"/>
              <a:t>→CMI (KPP)</a:t>
            </a:r>
          </a:p>
          <a:p>
            <a:pPr lvl="3"/>
            <a:r>
              <a:rPr lang="en-US" dirty="0" smtClean="0"/>
              <a:t>Sectorized KPPs to AWIPS</a:t>
            </a:r>
          </a:p>
          <a:p>
            <a:pPr lvl="3"/>
            <a:r>
              <a:rPr lang="en-US" dirty="0"/>
              <a:t>Product Performance and Product Monitoring </a:t>
            </a:r>
          </a:p>
          <a:p>
            <a:pPr lvl="3"/>
            <a:r>
              <a:rPr lang="en-US" dirty="0"/>
              <a:t>End-to-End MM Hardware integration</a:t>
            </a:r>
          </a:p>
          <a:p>
            <a:pPr lvl="3"/>
            <a:r>
              <a:rPr lang="en-US" dirty="0"/>
              <a:t>EM Ground Control</a:t>
            </a:r>
          </a:p>
          <a:p>
            <a:pPr lvl="1"/>
            <a:r>
              <a:rPr lang="en-US" dirty="0" smtClean="0"/>
              <a:t>Final Product Set (3/2015)</a:t>
            </a:r>
          </a:p>
          <a:p>
            <a:pPr lvl="2"/>
            <a:r>
              <a:rPr lang="en-US" dirty="0" smtClean="0"/>
              <a:t>All L2+ Products Available at PDA</a:t>
            </a:r>
          </a:p>
          <a:p>
            <a:pPr lvl="2"/>
            <a:r>
              <a:rPr lang="en-US" dirty="0" smtClean="0"/>
              <a:t>GRB for all non-ABI instruments</a:t>
            </a:r>
          </a:p>
          <a:p>
            <a:pPr lvl="1"/>
            <a:r>
              <a:rPr lang="en-US" dirty="0" smtClean="0"/>
              <a:t>Post Launch Update (7/2016)</a:t>
            </a:r>
          </a:p>
          <a:p>
            <a:pPr lvl="2"/>
            <a:r>
              <a:rPr lang="en-US" dirty="0" smtClean="0"/>
              <a:t>Alternate Scenes and Timelines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6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9756" y="171450"/>
            <a:ext cx="6059488" cy="536575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+mj-lt"/>
              </a:rPr>
              <a:t>Product Capability Progression</a:t>
            </a:r>
            <a:endParaRPr lang="en-US" sz="3000" b="1" dirty="0">
              <a:latin typeface="+mj-lt"/>
            </a:endParaRPr>
          </a:p>
        </p:txBody>
      </p:sp>
      <p:sp>
        <p:nvSpPr>
          <p:cNvPr id="6" name="Can 5"/>
          <p:cNvSpPr/>
          <p:nvPr/>
        </p:nvSpPr>
        <p:spPr bwMode="auto">
          <a:xfrm>
            <a:off x="1016000" y="3246611"/>
            <a:ext cx="7556500" cy="500093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Software Baseline (Clear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Case)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81901" y="846157"/>
            <a:ext cx="2947916" cy="2182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57522" y="1160056"/>
            <a:ext cx="2483893" cy="27295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L0 ABI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57522" y="1435286"/>
            <a:ext cx="2486718" cy="2729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L1b ABI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57522" y="1710516"/>
            <a:ext cx="2483893" cy="2729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L2+ CMI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57522" y="1978126"/>
            <a:ext cx="2483893" cy="2729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Performance ABI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57522" y="2239708"/>
            <a:ext cx="2483893" cy="272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Monitoring ABI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1081" y="859807"/>
            <a:ext cx="219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IPS Interim Release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946" y="2746184"/>
            <a:ext cx="219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COSI 1.5 (RHEL 6.4)</a:t>
            </a:r>
            <a:endParaRPr lang="en-US" sz="1400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286000" y="3035300"/>
            <a:ext cx="129540" cy="2260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453787" y="3028950"/>
            <a:ext cx="6713" cy="288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2155677" y="4026963"/>
            <a:ext cx="3532106" cy="2290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324585" y="4340862"/>
            <a:ext cx="3123715" cy="28121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L0 non-ABI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324585" y="4616092"/>
            <a:ext cx="3123715" cy="2933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L1b non-ABI &amp;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Qbst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/ CDRL 80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RevC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24585" y="4891323"/>
            <a:ext cx="3123715" cy="2826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L2+ Product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Set #1 &amp; #2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24585" y="5166551"/>
            <a:ext cx="3126376" cy="2784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Performance non-ABI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324585" y="5428134"/>
            <a:ext cx="3122023" cy="3173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Monitoring non-ABI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64857" y="4040613"/>
            <a:ext cx="219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FPS Interim Release</a:t>
            </a:r>
            <a:endParaRPr lang="en-US" sz="14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2202" y="6027955"/>
            <a:ext cx="219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COSI 1.5 (RHEL 6.4)</a:t>
            </a:r>
            <a:endParaRPr lang="en-US" sz="1400" dirty="0">
              <a:latin typeface="+mn-lt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27413" y="1438703"/>
            <a:ext cx="2947916" cy="1512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505729" y="1752782"/>
            <a:ext cx="2477491" cy="2729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L1b SEISS/MAG &amp; ALTST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505729" y="2015857"/>
            <a:ext cx="2480626" cy="3057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Performance ALST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505729" y="2316633"/>
            <a:ext cx="2477491" cy="2729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Monitoring ALTST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6593" y="1452352"/>
            <a:ext cx="219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PLU Interim Release</a:t>
            </a:r>
            <a:endParaRPr lang="en-US" sz="1400" b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218" y="2601494"/>
            <a:ext cx="2197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COSI 1.5 (RHEL 6.5)</a:t>
            </a:r>
            <a:endParaRPr lang="en-US" sz="1400" dirty="0"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663371" y="3762829"/>
            <a:ext cx="156029" cy="2630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4889500" y="3771900"/>
            <a:ext cx="165100" cy="241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5371737" y="2984500"/>
            <a:ext cx="228963" cy="2667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7616371" y="2962729"/>
            <a:ext cx="3629" cy="3138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6096000" y="4114800"/>
            <a:ext cx="2882900" cy="2159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08700" y="4178300"/>
            <a:ext cx="287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Product Capability CIs</a:t>
            </a:r>
          </a:p>
          <a:p>
            <a:r>
              <a:rPr lang="en-US" sz="1400" dirty="0" smtClean="0">
                <a:latin typeface="+mn-lt"/>
              </a:rPr>
              <a:t>L0 – Level 0 Processing</a:t>
            </a:r>
          </a:p>
          <a:p>
            <a:r>
              <a:rPr lang="en-US" sz="1400" dirty="0" smtClean="0">
                <a:latin typeface="+mn-lt"/>
              </a:rPr>
              <a:t>L1b – Level 1b Processing</a:t>
            </a:r>
          </a:p>
          <a:p>
            <a:r>
              <a:rPr lang="en-US" sz="1400" dirty="0" smtClean="0">
                <a:latin typeface="+mn-lt"/>
              </a:rPr>
              <a:t>L2+ - Level 2+ Processing</a:t>
            </a:r>
          </a:p>
          <a:p>
            <a:r>
              <a:rPr lang="en-US" sz="1400" dirty="0" smtClean="0">
                <a:latin typeface="+mn-lt"/>
              </a:rPr>
              <a:t>PP – Product Performance</a:t>
            </a:r>
          </a:p>
          <a:p>
            <a:r>
              <a:rPr lang="en-US" sz="1400" dirty="0" smtClean="0">
                <a:latin typeface="+mn-lt"/>
              </a:rPr>
              <a:t>PM – Product Monitoring</a:t>
            </a:r>
          </a:p>
          <a:p>
            <a:r>
              <a:rPr lang="en-US" sz="1400" dirty="0" smtClean="0">
                <a:latin typeface="+mn-lt"/>
              </a:rPr>
              <a:t>PD – Product Distribution</a:t>
            </a:r>
          </a:p>
          <a:p>
            <a:r>
              <a:rPr lang="en-US" sz="1400" dirty="0" smtClean="0">
                <a:latin typeface="+mn-lt"/>
              </a:rPr>
              <a:t>SM – Service Management</a:t>
            </a:r>
          </a:p>
          <a:p>
            <a:r>
              <a:rPr lang="en-US" sz="1400" dirty="0" smtClean="0">
                <a:latin typeface="+mn-lt"/>
              </a:rPr>
              <a:t>PGIM – PG Infrastructure Mgmt</a:t>
            </a:r>
            <a:endParaRPr lang="en-US" sz="14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4300" y="2940793"/>
            <a:ext cx="897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+mn-lt"/>
              </a:rPr>
              <a:t>PRDIN</a:t>
            </a:r>
          </a:p>
          <a:p>
            <a:pPr algn="r"/>
            <a:r>
              <a:rPr lang="en-US" sz="1400" b="1" dirty="0" smtClean="0">
                <a:latin typeface="+mn-lt"/>
              </a:rPr>
              <a:t>CNMFR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CNMNU</a:t>
            </a:r>
          </a:p>
          <a:p>
            <a:pPr algn="r"/>
            <a:r>
              <a:rPr lang="en-US" sz="1400" b="1" dirty="0" smtClean="0">
                <a:latin typeface="+mn-lt"/>
              </a:rPr>
              <a:t>OPMGS</a:t>
            </a:r>
          </a:p>
          <a:p>
            <a:pPr algn="r"/>
            <a:r>
              <a:rPr lang="en-US" sz="1400" b="1" dirty="0" smtClean="0">
                <a:latin typeface="+mn-lt"/>
              </a:rPr>
              <a:t>ABIEE</a:t>
            </a:r>
          </a:p>
          <a:p>
            <a:pPr algn="r"/>
            <a:r>
              <a:rPr lang="en-US" sz="1400" b="1" dirty="0" smtClean="0">
                <a:latin typeface="+mn-lt"/>
              </a:rPr>
              <a:t>ABIL2</a:t>
            </a:r>
            <a:endParaRPr lang="en-US" sz="1400" b="1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82700" y="3753593"/>
            <a:ext cx="897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+mn-lt"/>
              </a:rPr>
              <a:t>ABIL2</a:t>
            </a:r>
          </a:p>
          <a:p>
            <a:pPr algn="r"/>
            <a:r>
              <a:rPr lang="en-US" sz="1400" b="1" dirty="0" smtClean="0">
                <a:latin typeface="+mn-lt"/>
              </a:rPr>
              <a:t>R2ALG</a:t>
            </a:r>
          </a:p>
          <a:p>
            <a:pPr algn="r"/>
            <a:r>
              <a:rPr lang="en-US" sz="1400" b="1" dirty="0" smtClean="0">
                <a:latin typeface="+mn-lt"/>
              </a:rPr>
              <a:t>SEISS</a:t>
            </a:r>
          </a:p>
          <a:p>
            <a:pPr algn="r"/>
            <a:r>
              <a:rPr lang="en-US" sz="1400" b="1" dirty="0" smtClean="0">
                <a:latin typeface="+mn-lt"/>
              </a:rPr>
              <a:t>SUVI</a:t>
            </a:r>
          </a:p>
          <a:p>
            <a:pPr algn="r"/>
            <a:r>
              <a:rPr lang="en-US" sz="1400" b="1" dirty="0" smtClean="0">
                <a:latin typeface="+mn-lt"/>
              </a:rPr>
              <a:t>EXEUV</a:t>
            </a:r>
          </a:p>
          <a:p>
            <a:pPr algn="r"/>
            <a:r>
              <a:rPr lang="en-US" sz="1400" b="1" dirty="0" smtClean="0">
                <a:latin typeface="+mn-lt"/>
              </a:rPr>
              <a:t>MAG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GLM</a:t>
            </a:r>
          </a:p>
          <a:p>
            <a:pPr algn="r"/>
            <a:r>
              <a:rPr lang="en-US" sz="1400" b="1" dirty="0" smtClean="0">
                <a:latin typeface="+mn-lt"/>
              </a:rPr>
              <a:t>ABIEEU</a:t>
            </a:r>
          </a:p>
          <a:p>
            <a:pPr algn="r"/>
            <a:r>
              <a:rPr lang="en-US" sz="1400" b="1" dirty="0" smtClean="0">
                <a:latin typeface="+mn-lt"/>
              </a:rPr>
              <a:t>NABID</a:t>
            </a:r>
            <a:endParaRPr lang="en-US" sz="1400" b="1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8500" y="2712193"/>
            <a:ext cx="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+mn-lt"/>
              </a:rPr>
              <a:t>SSMP</a:t>
            </a:r>
          </a:p>
          <a:p>
            <a:pPr algn="r"/>
            <a:r>
              <a:rPr lang="en-US" sz="1400" b="1" dirty="0" smtClean="0">
                <a:latin typeface="+mn-lt"/>
              </a:rPr>
              <a:t>ALTST</a:t>
            </a:r>
            <a:endParaRPr lang="en-US" sz="1400" b="1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957522" y="2515933"/>
            <a:ext cx="2483893" cy="272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Distribution ABI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324585" y="5740554"/>
            <a:ext cx="3122023" cy="3173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Product Distribution non-ABI</a:t>
            </a:r>
          </a:p>
        </p:txBody>
      </p:sp>
    </p:spTree>
    <p:extLst>
      <p:ext uri="{BB962C8B-B14F-4D97-AF65-F5344CB8AC3E}">
        <p14:creationId xmlns:p14="http://schemas.microsoft.com/office/powerpoint/2010/main" val="24713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Capabilities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45" y="956225"/>
            <a:ext cx="8524218" cy="457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9005" y="5453050"/>
            <a:ext cx="310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IPS Interim Release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L0 / L1b ABI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L2+ CMI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Prod </a:t>
            </a:r>
            <a:r>
              <a:rPr lang="en-US" sz="1200" dirty="0" err="1" smtClean="0">
                <a:latin typeface="+mn-lt"/>
              </a:rPr>
              <a:t>Perf</a:t>
            </a:r>
            <a:r>
              <a:rPr lang="en-US" sz="1200" dirty="0" smtClean="0">
                <a:latin typeface="+mn-lt"/>
              </a:rPr>
              <a:t> &amp; Prod Mon for ABI &amp; L2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0548" y="5461759"/>
            <a:ext cx="3191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FPS Interim Release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L0 / L1b non-ABI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L1b ABI Q Boost &amp; CDRL 80 Rev C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L2+ Product Set #1 &amp; #2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Prod </a:t>
            </a:r>
            <a:r>
              <a:rPr lang="en-US" sz="1200" dirty="0" err="1" smtClean="0">
                <a:latin typeface="+mn-lt"/>
              </a:rPr>
              <a:t>Perf</a:t>
            </a:r>
            <a:r>
              <a:rPr lang="en-US" sz="1200" dirty="0" smtClean="0">
                <a:latin typeface="+mn-lt"/>
              </a:rPr>
              <a:t> &amp; Prod Mon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0474" y="5457404"/>
            <a:ext cx="233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PLU Interim Release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SEISS/MAG Proc in Storage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Alt Scenes &amp; Timelines</a:t>
            </a:r>
            <a:endParaRPr lang="en-US" sz="1200" dirty="0">
              <a:latin typeface="+mn-lt"/>
            </a:endParaRPr>
          </a:p>
        </p:txBody>
      </p:sp>
      <p:cxnSp>
        <p:nvCxnSpPr>
          <p:cNvPr id="10" name="Elbow Connector 85"/>
          <p:cNvCxnSpPr/>
          <p:nvPr/>
        </p:nvCxnSpPr>
        <p:spPr bwMode="auto">
          <a:xfrm rot="16200000" flipH="1">
            <a:off x="2363227" y="4312818"/>
            <a:ext cx="2160361" cy="285719"/>
          </a:xfrm>
          <a:prstGeom prst="bentConnector3">
            <a:avLst>
              <a:gd name="adj1" fmla="val 35591"/>
            </a:avLst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2" name="Elbow Connector 85"/>
          <p:cNvCxnSpPr/>
          <p:nvPr/>
        </p:nvCxnSpPr>
        <p:spPr bwMode="auto">
          <a:xfrm rot="5400000">
            <a:off x="7182077" y="5234117"/>
            <a:ext cx="603481" cy="3"/>
          </a:xfrm>
          <a:prstGeom prst="bentConnector3">
            <a:avLst>
              <a:gd name="adj1" fmla="val 33881"/>
            </a:avLst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Elbow Connector 85"/>
          <p:cNvCxnSpPr/>
          <p:nvPr/>
        </p:nvCxnSpPr>
        <p:spPr bwMode="auto">
          <a:xfrm rot="5400000">
            <a:off x="-345735" y="3750420"/>
            <a:ext cx="3570870" cy="3"/>
          </a:xfrm>
          <a:prstGeom prst="bentConnector3">
            <a:avLst>
              <a:gd name="adj1" fmla="val 50000"/>
            </a:avLst>
          </a:prstGeom>
          <a:solidFill>
            <a:srgbClr val="BBE0E3"/>
          </a:solidFill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408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Science data provided by AWG with 100% ATBDs was meant to test correct implementation of science</a:t>
            </a:r>
          </a:p>
          <a:p>
            <a:pPr lvl="1"/>
            <a:r>
              <a:rPr lang="en-US" dirty="0" smtClean="0"/>
              <a:t>Only CMI data is realistic representation of ABI</a:t>
            </a:r>
          </a:p>
          <a:p>
            <a:pPr lvl="1"/>
            <a:r>
              <a:rPr lang="en-US" dirty="0" smtClean="0"/>
              <a:t>Test data for all other products came from SEVIRI/MODIS/GOES-12</a:t>
            </a:r>
          </a:p>
          <a:p>
            <a:pPr lvl="2"/>
            <a:r>
              <a:rPr lang="en-US" dirty="0" smtClean="0"/>
              <a:t>Adequate for science testing one algorithm at a time. </a:t>
            </a:r>
            <a:endParaRPr lang="en-US" dirty="0"/>
          </a:p>
          <a:p>
            <a:pPr lvl="3"/>
            <a:r>
              <a:rPr lang="en-US" dirty="0" smtClean="0"/>
              <a:t>Very good results achieved during science software development (see following slides for examples)</a:t>
            </a:r>
          </a:p>
          <a:p>
            <a:pPr lvl="2"/>
            <a:r>
              <a:rPr lang="en-US" dirty="0" smtClean="0"/>
              <a:t>Not representative of ABI</a:t>
            </a:r>
          </a:p>
          <a:p>
            <a:pPr lvl="1"/>
            <a:r>
              <a:rPr lang="en-US" dirty="0" smtClean="0"/>
              <a:t>Harris has been using WRF simulated data (Triplet) provided by AWG for testing product precedence</a:t>
            </a:r>
          </a:p>
          <a:p>
            <a:pPr lvl="2"/>
            <a:r>
              <a:rPr lang="en-US" dirty="0" smtClean="0"/>
              <a:t>AWG has been helping validate the products</a:t>
            </a:r>
          </a:p>
          <a:p>
            <a:pPr lvl="2"/>
            <a:r>
              <a:rPr lang="en-US" dirty="0" smtClean="0"/>
              <a:t>Initial results look promising</a:t>
            </a:r>
          </a:p>
          <a:p>
            <a:pPr lvl="2"/>
            <a:r>
              <a:rPr lang="en-US" dirty="0" smtClean="0"/>
              <a:t>There are some known artifacts/issues with metadata, data quality – Harris has opened Problem Tracking Reports (PTRs) to fix them; ongoing process 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7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353175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Output from Integrated System (1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96" y="1702832"/>
            <a:ext cx="3005504" cy="2790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1234" y="1409700"/>
            <a:ext cx="214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Volcanic Ash (height)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6024" y="1390650"/>
            <a:ext cx="2393736" cy="2872098"/>
            <a:chOff x="6059854" y="2034009"/>
            <a:chExt cx="2393736" cy="2872098"/>
          </a:xfrm>
        </p:grpSpPr>
        <p:pic>
          <p:nvPicPr>
            <p:cNvPr id="8" name="Picture 5" descr="C:\Documents and Settings\jdonboch\Desktop\BAD\siqt_images\siqt_images\imagery\band_02\harris_rf_fd_b2_2km.tif"/>
            <p:cNvPicPr>
              <a:picLocks noChangeAspect="1" noChangeArrowheads="1"/>
            </p:cNvPicPr>
            <p:nvPr/>
          </p:nvPicPr>
          <p:blipFill>
            <a:blip r:embed="rId3" cstate="print"/>
            <a:srcRect l="32020" t="6992" r="28397" b="10716"/>
            <a:stretch>
              <a:fillRect/>
            </a:stretch>
          </p:blipFill>
          <p:spPr bwMode="auto">
            <a:xfrm>
              <a:off x="6059854" y="2500808"/>
              <a:ext cx="2393736" cy="240529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357353" y="2034009"/>
              <a:ext cx="1265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CMI Band 2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76079" y="1352550"/>
            <a:ext cx="2690191" cy="2307166"/>
            <a:chOff x="6207369" y="1921934"/>
            <a:chExt cx="2690191" cy="2307166"/>
          </a:xfrm>
        </p:grpSpPr>
        <p:sp>
          <p:nvSpPr>
            <p:cNvPr id="11" name="TextBox 10"/>
            <p:cNvSpPr txBox="1"/>
            <p:nvPr/>
          </p:nvSpPr>
          <p:spPr>
            <a:xfrm>
              <a:off x="6387825" y="1921934"/>
              <a:ext cx="224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alibri" pitchFamily="34" charset="0"/>
                </a:rPr>
                <a:t>Aerosol Optical Depth</a:t>
              </a:r>
              <a:endParaRPr lang="en-US" sz="1800" dirty="0">
                <a:latin typeface="Calibri" pitchFamily="34" charset="0"/>
              </a:endParaRPr>
            </a:p>
          </p:txBody>
        </p:sp>
        <p:pic>
          <p:nvPicPr>
            <p:cNvPr id="12" name="Picture 4" descr="C:\Documents and Settings\jdonboch\Desktop\BAD\siqt_images\siqt_images\smaod\001_AQUA_2006236_1500\harris_aod_fd_001.tif"/>
            <p:cNvPicPr>
              <a:picLocks noChangeAspect="1" noChangeArrowheads="1"/>
            </p:cNvPicPr>
            <p:nvPr/>
          </p:nvPicPr>
          <p:blipFill>
            <a:blip r:embed="rId4" cstate="print"/>
            <a:srcRect l="21785" t="7459" r="18450" b="10502"/>
            <a:stretch>
              <a:fillRect/>
            </a:stretch>
          </p:blipFill>
          <p:spPr bwMode="auto">
            <a:xfrm>
              <a:off x="6207369" y="2444262"/>
              <a:ext cx="2690191" cy="1784838"/>
            </a:xfrm>
            <a:prstGeom prst="rect">
              <a:avLst/>
            </a:prstGeom>
            <a:noFill/>
          </p:spPr>
        </p:pic>
      </p:grpSp>
      <p:cxnSp>
        <p:nvCxnSpPr>
          <p:cNvPr id="14" name="Straight Connector 13"/>
          <p:cNvCxnSpPr/>
          <p:nvPr/>
        </p:nvCxnSpPr>
        <p:spPr>
          <a:xfrm>
            <a:off x="216024" y="1776963"/>
            <a:ext cx="86422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68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353175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Output from Integrated System (2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1234" y="1409700"/>
            <a:ext cx="24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6024" y="1776963"/>
            <a:ext cx="86422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cha_harri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620" y="1907664"/>
            <a:ext cx="2381160" cy="23811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3840" y="1352550"/>
            <a:ext cx="197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Top Pressure</a:t>
            </a:r>
            <a:endParaRPr lang="en-US" dirty="0"/>
          </a:p>
        </p:txBody>
      </p:sp>
      <p:pic>
        <p:nvPicPr>
          <p:cNvPr id="16" name="Picture 15" descr="acht_harri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2282" y="1907664"/>
            <a:ext cx="2381160" cy="2381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1363" y="1407631"/>
            <a:ext cx="237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 Top Temperature</a:t>
            </a:r>
            <a:endParaRPr lang="en-US" dirty="0"/>
          </a:p>
        </p:txBody>
      </p:sp>
      <p:pic>
        <p:nvPicPr>
          <p:cNvPr id="18" name="Picture 17" descr="sounding_tpw_harri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4377" y="1907664"/>
            <a:ext cx="2381160" cy="23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progress has been made in implementing ABI product generation capabilities in the ground segment</a:t>
            </a:r>
          </a:p>
          <a:p>
            <a:r>
              <a:rPr lang="en-US" dirty="0" smtClean="0"/>
              <a:t>All the science software development is completed for ABI L2+ products</a:t>
            </a:r>
          </a:p>
          <a:p>
            <a:r>
              <a:rPr lang="en-US" dirty="0" smtClean="0"/>
              <a:t>Integration of full product generation capabilities is on 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8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GOES-R Operational System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276B-F0D1-4C4D-87A4-5977F89AC44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4563"/>
            <a:ext cx="9092973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78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743700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New Antennas Are Being Built to Receive Increased Volume of Data From GOES-R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7A6-4BDE-FA44-93C4-A5A798D9C9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240483"/>
            <a:ext cx="7215068" cy="405215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100_0131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266" y="1824939"/>
            <a:ext cx="3368936" cy="252670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84200" y="102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WCDAS Facility Upgrades and new 16.4m </a:t>
            </a:r>
            <a:r>
              <a:rPr lang="en-US" sz="2400" b="1" dirty="0" smtClean="0"/>
              <a:t>Antennas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18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NSOF Facility and Antenna Upgrades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7A6-4BDE-FA44-93C4-A5A798D9C9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878" y="3260778"/>
            <a:ext cx="278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NSOF Antenna Upgrade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6510" y="3260778"/>
            <a:ext cx="5448393" cy="291427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ehollar\AppData\Local\Microsoft\Windows\Temporary Internet Files\Content.Outlook\UL789C01\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07720"/>
            <a:ext cx="3758904" cy="2807431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RBU Facility Upgrades and new 16.4m Antennas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7A6-4BDE-FA44-93C4-A5A798D9C90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666" y="2451383"/>
            <a:ext cx="6081391" cy="393461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C:\Users\ehollar\AppData\Local\Microsoft\Windows\Temporary Internet Files\Content.Outlook\UL789C01\RBU_site_pictures_8-13-13_008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20" y="1651670"/>
            <a:ext cx="3305182" cy="2478886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36" y="1651670"/>
            <a:ext cx="2818224" cy="210486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0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 Top-Level Schedule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35200" y="939800"/>
            <a:ext cx="8873599" cy="5499100"/>
            <a:chOff x="135200" y="939800"/>
            <a:chExt cx="8873599" cy="5499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2"/>
            <a:stretch/>
          </p:blipFill>
          <p:spPr>
            <a:xfrm>
              <a:off x="135200" y="939800"/>
              <a:ext cx="8873599" cy="5499100"/>
            </a:xfrm>
            <a:prstGeom prst="rect">
              <a:avLst/>
            </a:prstGeom>
          </p:spPr>
        </p:pic>
        <p:grpSp>
          <p:nvGrpSpPr>
            <p:cNvPr id="4" name="Group 29"/>
            <p:cNvGrpSpPr/>
            <p:nvPr/>
          </p:nvGrpSpPr>
          <p:grpSpPr>
            <a:xfrm>
              <a:off x="225921" y="6094526"/>
              <a:ext cx="617477" cy="200055"/>
              <a:chOff x="225921" y="6100876"/>
              <a:chExt cx="617477" cy="20005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25921" y="6100876"/>
                <a:ext cx="61747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Critical Path</a:t>
                </a:r>
                <a:endParaRPr lang="en-US" sz="7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343510" y="6129454"/>
                <a:ext cx="393090" cy="2"/>
              </a:xfrm>
              <a:prstGeom prst="straightConnector1">
                <a:avLst/>
              </a:prstGeom>
              <a:ln w="19050" cap="sq" cmpd="sng">
                <a:solidFill>
                  <a:srgbClr val="FF0000"/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1"/>
            <p:cNvGrpSpPr/>
            <p:nvPr/>
          </p:nvGrpSpPr>
          <p:grpSpPr>
            <a:xfrm>
              <a:off x="2243136" y="1338263"/>
              <a:ext cx="4941100" cy="2628905"/>
              <a:chOff x="2243136" y="1338263"/>
              <a:chExt cx="4941100" cy="262890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243136" y="3967168"/>
                <a:ext cx="3800477" cy="0"/>
              </a:xfrm>
              <a:prstGeom prst="straightConnector1">
                <a:avLst/>
              </a:prstGeom>
              <a:ln w="19050" cap="sq" cmpd="sng">
                <a:solidFill>
                  <a:srgbClr val="FF0000">
                    <a:alpha val="90000"/>
                  </a:srgbClr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6015039" y="2768600"/>
                <a:ext cx="0" cy="1184274"/>
              </a:xfrm>
              <a:prstGeom prst="straightConnector1">
                <a:avLst/>
              </a:prstGeom>
              <a:ln w="19050" cap="sq" cmpd="sng">
                <a:solidFill>
                  <a:srgbClr val="FF0000">
                    <a:alpha val="90000"/>
                  </a:srgbClr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199190" y="2081214"/>
                <a:ext cx="449263" cy="0"/>
              </a:xfrm>
              <a:prstGeom prst="straightConnector1">
                <a:avLst/>
              </a:prstGeom>
              <a:ln w="19050" cap="sq" cmpd="sng">
                <a:solidFill>
                  <a:srgbClr val="FF0000">
                    <a:alpha val="90000"/>
                  </a:srgbClr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648453" y="1352551"/>
                <a:ext cx="535783" cy="2"/>
              </a:xfrm>
              <a:prstGeom prst="straightConnector1">
                <a:avLst/>
              </a:prstGeom>
              <a:ln w="19050" cap="sq" cmpd="sng">
                <a:solidFill>
                  <a:srgbClr val="FF0000">
                    <a:alpha val="90000"/>
                  </a:srgbClr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015039" y="2773363"/>
                <a:ext cx="218282" cy="0"/>
              </a:xfrm>
              <a:prstGeom prst="straightConnector1">
                <a:avLst/>
              </a:prstGeom>
              <a:ln w="19050" cap="sq" cmpd="sng">
                <a:solidFill>
                  <a:srgbClr val="FF0000">
                    <a:alpha val="90000"/>
                  </a:srgbClr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6199189" y="2066925"/>
                <a:ext cx="1" cy="701675"/>
              </a:xfrm>
              <a:prstGeom prst="straightConnector1">
                <a:avLst/>
              </a:prstGeom>
              <a:ln w="19050" cap="sq" cmpd="sng">
                <a:solidFill>
                  <a:srgbClr val="FF0000">
                    <a:alpha val="90000"/>
                  </a:srgbClr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638926" y="1338263"/>
                <a:ext cx="0" cy="752475"/>
              </a:xfrm>
              <a:prstGeom prst="straightConnector1">
                <a:avLst/>
              </a:prstGeom>
              <a:ln w="19050" cap="sq" cmpd="sng">
                <a:solidFill>
                  <a:srgbClr val="FF0000">
                    <a:alpha val="90000"/>
                  </a:srgbClr>
                </a:solidFill>
                <a:prstDash val="sysDot"/>
                <a:tailEnd type="triangle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753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41" y="1557135"/>
            <a:ext cx="3660451" cy="2733899"/>
          </a:xfrm>
          <a:prstGeom prst="rect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77" y="1601271"/>
            <a:ext cx="3279270" cy="30666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GS Accomplishments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A7A6-4BDE-FA44-93C4-A5A798D9C9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6767" y="4667891"/>
            <a:ext cx="2130033" cy="276999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GRB simulators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141" y="1601271"/>
            <a:ext cx="3660451" cy="276999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DBE24"/>
                </a:solidFill>
              </a:rPr>
              <a:t>Release Mission Management at NSOF</a:t>
            </a:r>
            <a:endParaRPr lang="en-US" sz="1200" b="1" dirty="0">
              <a:solidFill>
                <a:srgbClr val="FDBE2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80" y="3673250"/>
            <a:ext cx="2021282" cy="2706319"/>
          </a:xfrm>
          <a:prstGeom prst="rect">
            <a:avLst/>
          </a:prstGeom>
          <a:ln w="12700" cmpd="sng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26922" y="6104315"/>
            <a:ext cx="2021282" cy="276999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SatSim</a:t>
            </a:r>
            <a:r>
              <a:rPr lang="en-US" sz="1200" b="1" dirty="0" smtClean="0">
                <a:solidFill>
                  <a:schemeClr val="tx1"/>
                </a:solidFill>
              </a:rPr>
              <a:t> at NSOF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91958" y="3667920"/>
            <a:ext cx="2790746" cy="248930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19563" y="6030948"/>
            <a:ext cx="2612422" cy="276999"/>
          </a:xfrm>
          <a:prstGeom prst="rect">
            <a:avLst/>
          </a:prstGeom>
          <a:noFill/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SARSAT RF </a:t>
            </a:r>
            <a:r>
              <a:rPr lang="en-US" sz="1200" b="1" dirty="0" err="1" smtClean="0">
                <a:solidFill>
                  <a:srgbClr val="000000"/>
                </a:solidFill>
              </a:rPr>
              <a:t>Compat</a:t>
            </a:r>
            <a:r>
              <a:rPr lang="en-US" sz="1200" b="1" dirty="0" smtClean="0">
                <a:solidFill>
                  <a:srgbClr val="000000"/>
                </a:solidFill>
              </a:rPr>
              <a:t> Testing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59130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ABI L2+ Algorithm </a:t>
            </a:r>
            <a:r>
              <a:rPr lang="en-US" dirty="0"/>
              <a:t>Implementation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Increment Integration</a:t>
            </a:r>
            <a:r>
              <a:rPr lang="en-US" dirty="0" smtClean="0"/>
              <a:t>: Each L2+ algorithm is implemented separately following descriptions provided in the ATBDs </a:t>
            </a:r>
          </a:p>
          <a:p>
            <a:pPr lvl="1"/>
            <a:r>
              <a:rPr lang="en-US" dirty="0" smtClean="0"/>
              <a:t>Software Item Qualification Test (SIQT) is the test event where individual algorithm requirements are verified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Build Integration</a:t>
            </a:r>
            <a:r>
              <a:rPr lang="en-US" dirty="0" smtClean="0"/>
              <a:t>: L2+ algorithms that pass SIQT are integrated in precedence</a:t>
            </a:r>
          </a:p>
          <a:p>
            <a:pPr lvl="1"/>
            <a:r>
              <a:rPr lang="en-US" dirty="0" smtClean="0"/>
              <a:t>Software Build tests (</a:t>
            </a:r>
            <a:r>
              <a:rPr lang="en-US" i="1" dirty="0" smtClean="0"/>
              <a:t>ABIL2, R2ALG</a:t>
            </a:r>
            <a:r>
              <a:rPr lang="en-US" dirty="0" smtClean="0"/>
              <a:t>) verify that the data can be processed in precedence</a:t>
            </a:r>
          </a:p>
          <a:p>
            <a:pPr lvl="2"/>
            <a:r>
              <a:rPr lang="en-US" dirty="0" smtClean="0"/>
              <a:t>Products are created in </a:t>
            </a:r>
            <a:r>
              <a:rPr lang="en-US" dirty="0" err="1" smtClean="0"/>
              <a:t>NetCDF</a:t>
            </a:r>
            <a:r>
              <a:rPr lang="en-US" dirty="0" smtClean="0"/>
              <a:t> consistent with product definitions that are documented in the Product Definition and Users’ Guide (PUG)</a:t>
            </a:r>
          </a:p>
          <a:p>
            <a:pPr lvl="2"/>
            <a:r>
              <a:rPr lang="en-US" dirty="0" smtClean="0"/>
              <a:t>Metadata consistent with GOES-R Metadata </a:t>
            </a:r>
            <a:r>
              <a:rPr lang="en-US" dirty="0"/>
              <a:t>M</a:t>
            </a:r>
            <a:r>
              <a:rPr lang="en-US" dirty="0" smtClean="0"/>
              <a:t>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Release Integration</a:t>
            </a:r>
            <a:r>
              <a:rPr lang="en-US" dirty="0" smtClean="0"/>
              <a:t>: Multiple Ground System elements (Mission Management, Product Generation, Product Distribution and Enterprise Management) are integrated during different Releases.</a:t>
            </a:r>
          </a:p>
          <a:p>
            <a:pPr lvl="1"/>
            <a:r>
              <a:rPr lang="en-US" dirty="0" smtClean="0"/>
              <a:t>Releases are deployed at site (NSOF, WCDAS, RBU), verified and handed over to NOAA</a:t>
            </a:r>
          </a:p>
          <a:p>
            <a:pPr lvl="1"/>
            <a:r>
              <a:rPr lang="en-US" i="1" dirty="0" smtClean="0"/>
              <a:t>Initial Product Set </a:t>
            </a:r>
            <a:r>
              <a:rPr lang="en-US" dirty="0" smtClean="0"/>
              <a:t>Release includes Cloud &amp; Moisture Imagery product generation and distribution to AWIPS</a:t>
            </a:r>
          </a:p>
          <a:p>
            <a:pPr lvl="1"/>
            <a:r>
              <a:rPr lang="en-US" i="1" dirty="0" smtClean="0"/>
              <a:t>Final Product Set </a:t>
            </a:r>
            <a:r>
              <a:rPr lang="en-US" dirty="0" smtClean="0"/>
              <a:t>Release includes remaining L2+ products (Clouds, Aerosols, Winds, Radiation, Land, etc.) and distribution to PDA</a:t>
            </a:r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ABI Algorithm Implementation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ABI Product Generation Algorithms are implemented in a phased manner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L0→L1b →GRB </a:t>
            </a:r>
            <a:r>
              <a:rPr lang="en-US" dirty="0" smtClean="0"/>
              <a:t>(completed)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L0→L1b →</a:t>
            </a:r>
            <a:r>
              <a:rPr lang="en-US" dirty="0" smtClean="0"/>
              <a:t>GRB</a:t>
            </a:r>
            <a:r>
              <a:rPr lang="en-US" dirty="0"/>
              <a:t> </a:t>
            </a:r>
            <a:r>
              <a:rPr lang="en-US" dirty="0" smtClean="0"/>
              <a:t>→CMI (In work)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Develop L2+ Science software (completed for all algorithms)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Operationalize L2+ algorithms – Process in precedence to meet latency and refresh; create end products to send to externals (PDA, AWIPS)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dirty="0" smtClean="0"/>
              <a:t>Completed CMI, Air Quality, Soundings, Clouds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dirty="0"/>
              <a:t>Hydrology, Aviation, Winds, Land, Ocean and Radiation </a:t>
            </a:r>
            <a:r>
              <a:rPr lang="en-US" dirty="0" smtClean="0"/>
              <a:t>Products to be completed in 3/2014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End to End Capabilities to ingest L0 data from Mission Management to process higher L2+ products (In work)</a:t>
            </a:r>
            <a:endParaRPr lang="en-US" dirty="0"/>
          </a:p>
          <a:p>
            <a:pPr marL="8001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957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3">
      <a:dk1>
        <a:sysClr val="windowText" lastClr="000000"/>
      </a:dk1>
      <a:lt1>
        <a:sysClr val="window" lastClr="FFFFFF"/>
      </a:lt1>
      <a:dk2>
        <a:srgbClr val="084284"/>
      </a:dk2>
      <a:lt2>
        <a:srgbClr val="E6E6E6"/>
      </a:lt2>
      <a:accent1>
        <a:srgbClr val="285583"/>
      </a:accent1>
      <a:accent2>
        <a:srgbClr val="7E5100"/>
      </a:accent2>
      <a:accent3>
        <a:srgbClr val="FED174"/>
      </a:accent3>
      <a:accent4>
        <a:srgbClr val="9BCFFF"/>
      </a:accent4>
      <a:accent5>
        <a:srgbClr val="4088D2"/>
      </a:accent5>
      <a:accent6>
        <a:srgbClr val="BC0000"/>
      </a:accent6>
      <a:hlink>
        <a:srgbClr val="084284"/>
      </a:hlink>
      <a:folHlink>
        <a:srgbClr val="3877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11923</TotalTime>
  <Words>902</Words>
  <Application>Microsoft Office PowerPoint</Application>
  <PresentationFormat>On-screen Show (4:3)</PresentationFormat>
  <Paragraphs>153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Status of Activities and Plans for the GOES-R Core Ground System</vt:lpstr>
      <vt:lpstr>GOES-R Operational System Configuration</vt:lpstr>
      <vt:lpstr>New Antennas Are Being Built to Receive Increased Volume of Data From GOES-R</vt:lpstr>
      <vt:lpstr>NSOF Facility and Antenna Upgrades</vt:lpstr>
      <vt:lpstr>RBU Facility Upgrades and new 16.4m Antennas</vt:lpstr>
      <vt:lpstr>GSP Top-Level Schedule</vt:lpstr>
      <vt:lpstr>Core GS Accomplishments</vt:lpstr>
      <vt:lpstr>ABI L2+ Algorithm Implementation Overview</vt:lpstr>
      <vt:lpstr>ABI Algorithm Implementation Status</vt:lpstr>
      <vt:lpstr>ABI Product Generation Schedule</vt:lpstr>
      <vt:lpstr>Product Capability Progression</vt:lpstr>
      <vt:lpstr>Product Capabilities Schedule</vt:lpstr>
      <vt:lpstr>Technical Challenges</vt:lpstr>
      <vt:lpstr>Test Output from Integrated System (1 of 2)</vt:lpstr>
      <vt:lpstr>Test Output from Integrated System (2 of 2)</vt:lpstr>
      <vt:lpstr>Summary</vt:lpstr>
    </vt:vector>
  </TitlesOfParts>
  <Company>GOES-R 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 Risk Assessment</dc:title>
  <dc:creator>Andrew Royle</dc:creator>
  <cp:lastModifiedBy>Kalluri, Satya (GSFC-417.0)[NOAA]</cp:lastModifiedBy>
  <cp:revision>196</cp:revision>
  <cp:lastPrinted>2013-12-16T20:02:31Z</cp:lastPrinted>
  <dcterms:created xsi:type="dcterms:W3CDTF">2013-08-28T01:21:36Z</dcterms:created>
  <dcterms:modified xsi:type="dcterms:W3CDTF">2014-01-08T20:39:03Z</dcterms:modified>
</cp:coreProperties>
</file>