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0"/>
  </p:notesMasterIdLst>
  <p:sldIdLst>
    <p:sldId id="257" r:id="rId2"/>
    <p:sldId id="259" r:id="rId3"/>
    <p:sldId id="595" r:id="rId4"/>
    <p:sldId id="634" r:id="rId5"/>
    <p:sldId id="635" r:id="rId6"/>
    <p:sldId id="636" r:id="rId7"/>
    <p:sldId id="637" r:id="rId8"/>
    <p:sldId id="639" r:id="rId9"/>
    <p:sldId id="640" r:id="rId10"/>
    <p:sldId id="641" r:id="rId11"/>
    <p:sldId id="642" r:id="rId12"/>
    <p:sldId id="643" r:id="rId13"/>
    <p:sldId id="644" r:id="rId14"/>
    <p:sldId id="645" r:id="rId15"/>
    <p:sldId id="646" r:id="rId16"/>
    <p:sldId id="647" r:id="rId17"/>
    <p:sldId id="648" r:id="rId18"/>
    <p:sldId id="611" r:id="rId19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D6DF"/>
    <a:srgbClr val="00FF00"/>
    <a:srgbClr val="CC6600"/>
    <a:srgbClr val="FFFF00"/>
    <a:srgbClr val="EF2F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74" autoAdjust="0"/>
  </p:normalViewPr>
  <p:slideViewPr>
    <p:cSldViewPr>
      <p:cViewPr>
        <p:scale>
          <a:sx n="110" d="100"/>
          <a:sy n="110" d="100"/>
        </p:scale>
        <p:origin x="-7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668" y="0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9" y="4380230"/>
            <a:ext cx="5556884" cy="41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668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9E2790-DBAC-45F1-99A1-C0E8D583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0C54F-096E-4723-81BC-EEAA421541B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2150"/>
            <a:ext cx="4605337" cy="3454400"/>
          </a:xfrm>
          <a:ln w="12700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17" y="4380230"/>
            <a:ext cx="5095666" cy="4148772"/>
          </a:xfrm>
          <a:noFill/>
          <a:ln/>
        </p:spPr>
        <p:txBody>
          <a:bodyPr lIns="91619" tIns="45810" rIns="91619" bIns="4581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BDC34-D64B-41E4-A60F-32DA7D88C85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594225" cy="34448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17" y="4380230"/>
            <a:ext cx="5095666" cy="414877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66E15-AB14-4DB4-9010-9DA4A57F322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BDC34-D64B-41E4-A60F-32DA7D88C85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594225" cy="34448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17" y="4380230"/>
            <a:ext cx="5095666" cy="414877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BDC34-D64B-41E4-A60F-32DA7D88C85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594225" cy="34448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17" y="4380230"/>
            <a:ext cx="5095666" cy="414877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07280-7A1E-4B59-A149-11880F3CDB9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BDC34-D64B-41E4-A60F-32DA7D88C85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594225" cy="34448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17" y="4380230"/>
            <a:ext cx="5095666" cy="414877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AE4E3-97A7-46C7-96D9-54BEB4F7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2224-523B-44B2-B939-BDC89DAD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CC7C-90E4-413D-80E9-CCCA33B6A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F7D9-9A7C-44DD-A07B-9658E7783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10C60-E42D-4FD8-B2A9-FE1702E19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2FE66-3449-4716-83CE-A3E3F5270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9FBE-3254-4165-9773-DF3D5C66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7583C-3312-421B-8FDA-0050F902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80A9-F6C4-4687-B9CA-9B1D7C3D8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4B87-A39A-47AA-AB22-29BF7BEAD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4B16-7EE4-40B1-99B0-FA558127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ACFC-D7BE-4EC5-BA3C-F20F380A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1E1-BE3C-4B66-B894-95B08EFAE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185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goesr_iosspdt_template1"/>
          <p:cNvPicPr>
            <a:picLocks noChangeAspect="1" noChangeArrowheads="1"/>
          </p:cNvPicPr>
          <p:nvPr/>
        </p:nvPicPr>
        <p:blipFill>
          <a:blip r:embed="rId15">
            <a:lum bright="-30000" contrast="-36000"/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&lt;Soundings&gt; AWG Annual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3664DE9-B23D-4ED4-9449-61F7F48B5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 b="1">
              <a:solidFill>
                <a:srgbClr val="FFFF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 b="1">
              <a:solidFill>
                <a:srgbClr val="FFFF00"/>
              </a:solidFill>
              <a:ea typeface="+mn-ea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39" descr="NOAA-NESDI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charset="2"/>
        <a:buChar char="·"/>
        <a:defRPr sz="2800">
          <a:solidFill>
            <a:srgbClr val="F8F8F8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charset="0"/>
        <a:buChar char="–"/>
        <a:defRPr sz="2400">
          <a:solidFill>
            <a:srgbClr val="F8F8F8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l"/>
        <a:defRPr sz="2000">
          <a:solidFill>
            <a:srgbClr val="F8F8F8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emb/ff/SCaMPR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emb/ff/aboutProductValidation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C15FB8-2894-4C45-8EE5-C93A756EF1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971800"/>
          </a:xfrm>
          <a:noFill/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QPE / Rainfall Rate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2800" dirty="0" smtClean="0"/>
              <a:t>January 10, 2014</a:t>
            </a:r>
            <a:endParaRPr lang="en-US" sz="40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" y="4572000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charset="2"/>
              <a:buNone/>
            </a:pPr>
            <a:r>
              <a:rPr lang="en-US" sz="2000" i="1" dirty="0">
                <a:solidFill>
                  <a:srgbClr val="F8F8F8"/>
                </a:solidFill>
              </a:rPr>
              <a:t>Presented By:</a:t>
            </a:r>
            <a:r>
              <a:rPr lang="en-US" sz="2000" dirty="0">
                <a:solidFill>
                  <a:srgbClr val="F8F8F8"/>
                </a:solidFill>
              </a:rPr>
              <a:t>  Bob Kuligowski</a:t>
            </a:r>
            <a:endParaRPr lang="en-US" sz="2000" baseline="30000" dirty="0">
              <a:solidFill>
                <a:srgbClr val="F8F8F8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charset="2"/>
              <a:buNone/>
            </a:pPr>
            <a:r>
              <a:rPr lang="en-US" dirty="0" smtClean="0">
                <a:solidFill>
                  <a:srgbClr val="F8F8F8"/>
                </a:solidFill>
              </a:rPr>
              <a:t>NOAA/NESDIS/STAR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charset="2"/>
              <a:buNone/>
            </a:pPr>
            <a:endParaRPr lang="en-US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Enhancements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0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MW rain rate QC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RH correction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Smaller Regions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Warm-Cloud Rainfall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err="1" smtClean="0">
                <a:ea typeface="ＭＳ Ｐゴシック" pitchFamily="34" charset="-128"/>
              </a:rPr>
              <a:t>Orographic</a:t>
            </a:r>
            <a:r>
              <a:rPr lang="en-US" dirty="0" smtClean="0">
                <a:ea typeface="ＭＳ Ｐゴシック" pitchFamily="34" charset="-128"/>
              </a:rPr>
              <a:t>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Enhancement: MW RR QC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724400" cy="480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Motivation</a:t>
            </a:r>
            <a:r>
              <a:rPr lang="en-US" dirty="0" smtClean="0">
                <a:ea typeface="ＭＳ Ｐゴシック" pitchFamily="34" charset="-128"/>
              </a:rPr>
              <a:t>: bad MW rain rates degrade the calibration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Methodology</a:t>
            </a:r>
            <a:r>
              <a:rPr lang="en-US" dirty="0" smtClean="0">
                <a:ea typeface="ＭＳ Ｐゴシック" pitchFamily="34" charset="-128"/>
              </a:rPr>
              <a:t>: remove pixels with high rain rates if clouds are too warm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Impact</a:t>
            </a:r>
            <a:r>
              <a:rPr lang="en-US" dirty="0" smtClean="0">
                <a:ea typeface="ＭＳ Ｐゴシック" pitchFamily="34" charset="-128"/>
              </a:rPr>
              <a:t>: still being evaluated</a:t>
            </a:r>
          </a:p>
        </p:txBody>
      </p:sp>
      <p:pic>
        <p:nvPicPr>
          <p:cNvPr id="5" name="Picture 4" descr="IRW2013426921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2119746" cy="2743200"/>
          </a:xfrm>
          <a:prstGeom prst="rect">
            <a:avLst/>
          </a:prstGeom>
        </p:spPr>
      </p:pic>
      <p:pic>
        <p:nvPicPr>
          <p:cNvPr id="6" name="Picture 5" descr="mw2013091721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254" y="1600200"/>
            <a:ext cx="2119746" cy="2743200"/>
          </a:xfrm>
          <a:prstGeom prst="rect">
            <a:avLst/>
          </a:prstGeom>
        </p:spPr>
      </p:pic>
      <p:pic>
        <p:nvPicPr>
          <p:cNvPr id="7" name="Picture 6" descr="scat_RRvsT4.201310271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572000"/>
            <a:ext cx="2958353" cy="2286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29600" y="4876800"/>
            <a:ext cx="228600" cy="1066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1676400"/>
            <a:ext cx="106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/>
              <a:t>GOES IR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1676400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/>
              <a:t>MW RR</a:t>
            </a:r>
            <a:endParaRPr lang="en-US" sz="2000" b="1" dirty="0"/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5715000" y="2438400"/>
            <a:ext cx="2628900" cy="2438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H="1" flipV="1">
            <a:off x="7772400" y="2438400"/>
            <a:ext cx="571500" cy="2438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Enhancement: RH Correction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24384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Motivation</a:t>
            </a:r>
            <a:r>
              <a:rPr lang="en-US" dirty="0" smtClean="0">
                <a:ea typeface="ＭＳ Ｐゴシック" pitchFamily="34" charset="-128"/>
              </a:rPr>
              <a:t>: significant false alarm rainfall due to evaporation of </a:t>
            </a:r>
            <a:r>
              <a:rPr lang="en-US" dirty="0" err="1" smtClean="0">
                <a:ea typeface="ＭＳ Ｐゴシック" pitchFamily="34" charset="-128"/>
              </a:rPr>
              <a:t>subcloud</a:t>
            </a:r>
            <a:r>
              <a:rPr lang="en-US" dirty="0" smtClean="0">
                <a:ea typeface="ＭＳ Ｐゴシック" pitchFamily="34" charset="-128"/>
              </a:rPr>
              <a:t> hydrometeors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Methodology</a:t>
            </a:r>
            <a:r>
              <a:rPr lang="en-US" dirty="0" smtClean="0">
                <a:ea typeface="ＭＳ Ｐゴシック" pitchFamily="34" charset="-128"/>
              </a:rPr>
              <a:t>: correction based on additive and multiplicative errors of MW rain rates vs. MPE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Impact</a:t>
            </a:r>
            <a:r>
              <a:rPr lang="en-US" dirty="0" smtClean="0">
                <a:ea typeface="ＭＳ Ｐゴシック" pitchFamily="34" charset="-128"/>
              </a:rPr>
              <a:t>: Fewer false alarms; better correlation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02171"/>
            <a:ext cx="3657600" cy="265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202171"/>
            <a:ext cx="3657600" cy="265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Enhancement: Smaller Regions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3962400" cy="50292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Motivation</a:t>
            </a:r>
            <a:r>
              <a:rPr lang="en-US" dirty="0" smtClean="0">
                <a:ea typeface="ＭＳ Ｐゴシック" pitchFamily="34" charset="-128"/>
              </a:rPr>
              <a:t>: histogram matching over large regions makes calibration unstable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Methodology</a:t>
            </a:r>
            <a:r>
              <a:rPr lang="en-US" dirty="0" smtClean="0">
                <a:ea typeface="ＭＳ Ｐゴシック" pitchFamily="34" charset="-128"/>
              </a:rPr>
              <a:t>: reduce region size from </a:t>
            </a:r>
            <a:r>
              <a:rPr lang="en-US" dirty="0" smtClean="0">
                <a:ea typeface="ＭＳ Ｐゴシック" pitchFamily="34" charset="-128"/>
              </a:rPr>
              <a:t>30ºx120º </a:t>
            </a:r>
            <a:r>
              <a:rPr lang="en-US" dirty="0" smtClean="0">
                <a:ea typeface="ＭＳ Ｐゴシック" pitchFamily="34" charset="-128"/>
              </a:rPr>
              <a:t>to 15ºx15º and maybe smaller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Impact</a:t>
            </a:r>
            <a:r>
              <a:rPr lang="en-US" dirty="0" smtClean="0">
                <a:ea typeface="ＭＳ Ｐゴシック" pitchFamily="34" charset="-128"/>
              </a:rPr>
              <a:t>: Improved calibration stability</a:t>
            </a:r>
          </a:p>
        </p:txBody>
      </p:sp>
      <p:pic>
        <p:nvPicPr>
          <p:cNvPr id="7" name="Picture 6" descr="scamprWT201319210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05000"/>
            <a:ext cx="2514600" cy="1943101"/>
          </a:xfrm>
          <a:prstGeom prst="rect">
            <a:avLst/>
          </a:prstGeom>
        </p:spPr>
      </p:pic>
      <p:pic>
        <p:nvPicPr>
          <p:cNvPr id="8" name="Picture 7" descr="scamprWT2013192113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905000"/>
            <a:ext cx="2514600" cy="1943101"/>
          </a:xfrm>
          <a:prstGeom prst="rect">
            <a:avLst/>
          </a:prstGeom>
        </p:spPr>
      </p:pic>
      <p:pic>
        <p:nvPicPr>
          <p:cNvPr id="11" name="Picture 10" descr="scampr2013192113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191000"/>
            <a:ext cx="2514600" cy="1943100"/>
          </a:xfrm>
          <a:prstGeom prst="rect">
            <a:avLst/>
          </a:prstGeom>
        </p:spPr>
      </p:pic>
      <p:pic>
        <p:nvPicPr>
          <p:cNvPr id="12" name="Picture 11" descr="scampr2013192103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191000"/>
            <a:ext cx="2514600" cy="1943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8600" y="60960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1032 UTC 11 Jul 2013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2712" y="6096000"/>
            <a:ext cx="2591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1132 UTC 11 Jul 2013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15240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Original </a:t>
            </a:r>
            <a:r>
              <a:rPr lang="en-US" sz="2000" dirty="0" smtClean="0">
                <a:solidFill>
                  <a:srgbClr val="FFFFFF"/>
                </a:solidFill>
              </a:rPr>
              <a:t>30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</a:rPr>
              <a:t>º</a:t>
            </a:r>
            <a:r>
              <a:rPr lang="en-US" sz="2000" dirty="0" smtClean="0">
                <a:solidFill>
                  <a:srgbClr val="FFFFFF"/>
                </a:solidFill>
              </a:rPr>
              <a:t>x120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</a:rPr>
              <a:t>º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regions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8100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New 15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</a:rPr>
              <a:t>º</a:t>
            </a:r>
            <a:r>
              <a:rPr lang="en-US" sz="2000" dirty="0" smtClean="0">
                <a:solidFill>
                  <a:srgbClr val="FFFFFF"/>
                </a:solidFill>
              </a:rPr>
              <a:t>x15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</a:rPr>
              <a:t>º</a:t>
            </a:r>
            <a:r>
              <a:rPr lang="en-US" sz="2000" dirty="0" smtClean="0">
                <a:solidFill>
                  <a:srgbClr val="FFFFFF"/>
                </a:solidFill>
              </a:rPr>
              <a:t> regions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Enhancement: Warm-Cloud Rainfall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Motivation</a:t>
            </a:r>
            <a:r>
              <a:rPr lang="en-US" dirty="0" smtClean="0">
                <a:ea typeface="ＭＳ Ｐゴシック" pitchFamily="34" charset="-128"/>
              </a:rPr>
              <a:t>: MW and IR often fail to capture rain from shallow clouds that can be significant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Methodology</a:t>
            </a:r>
            <a:r>
              <a:rPr lang="en-US" dirty="0" smtClean="0">
                <a:ea typeface="ＭＳ Ｐゴシック" pitchFamily="34" charset="-128"/>
              </a:rPr>
              <a:t>: Use validation statistics to determine instances where the warm-rain retrieval of Li et al. (using cloud optical depth, LWP / IWP, and particle size) produces better results than MW and / or SCaMPR and use the warm-rain retrieval in those instances.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Impact</a:t>
            </a:r>
            <a:r>
              <a:rPr lang="en-US" dirty="0" smtClean="0">
                <a:ea typeface="ＭＳ Ｐゴシック" pitchFamily="34" charset="-128"/>
              </a:rPr>
              <a:t>: Study is ongoing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Enhancement: </a:t>
            </a:r>
            <a:r>
              <a:rPr lang="en-US" sz="4000" dirty="0" err="1" smtClean="0">
                <a:ea typeface="ＭＳ Ｐゴシック" pitchFamily="34" charset="-128"/>
              </a:rPr>
              <a:t>Orographic</a:t>
            </a:r>
            <a:r>
              <a:rPr lang="en-US" sz="4000" dirty="0" smtClean="0">
                <a:ea typeface="ＭＳ Ｐゴシック" pitchFamily="34" charset="-128"/>
              </a:rPr>
              <a:t> Correction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19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Motivation</a:t>
            </a:r>
            <a:r>
              <a:rPr lang="en-US" dirty="0" smtClean="0">
                <a:ea typeface="ＭＳ Ｐゴシック" pitchFamily="34" charset="-128"/>
              </a:rPr>
              <a:t>: The current algorithm does not capture the effects of </a:t>
            </a:r>
            <a:r>
              <a:rPr lang="en-US" dirty="0" err="1" smtClean="0">
                <a:ea typeface="ＭＳ Ｐゴシック" pitchFamily="34" charset="-128"/>
              </a:rPr>
              <a:t>orography</a:t>
            </a:r>
            <a:r>
              <a:rPr lang="en-US" dirty="0" smtClean="0">
                <a:ea typeface="ＭＳ Ｐゴシック" pitchFamily="34" charset="-128"/>
              </a:rPr>
              <a:t> on rainfall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Methodology</a:t>
            </a:r>
            <a:r>
              <a:rPr lang="en-US" dirty="0" smtClean="0">
                <a:ea typeface="ＭＳ Ｐゴシック" pitchFamily="34" charset="-128"/>
              </a:rPr>
              <a:t>: Find relationships between SCaMPR errors vs. gauges in a mountainous region (NW Mexico) and w computed from NAM winds and terrain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ea typeface="ＭＳ Ｐゴシック" pitchFamily="34" charset="-128"/>
              </a:rPr>
              <a:t>Impact</a:t>
            </a:r>
            <a:r>
              <a:rPr lang="en-US" dirty="0" smtClean="0">
                <a:ea typeface="ＭＳ Ｐゴシック" pitchFamily="34" charset="-128"/>
              </a:rPr>
              <a:t>: Very weak relationships; unsure if problems are with w or with representativeness of gauges in complex terrain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Have also reached out to ORI developers but their output is subjective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845EB9-B54E-4E45-8A8D-0FA6EC2DFA8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818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114800"/>
          </a:xfrm>
          <a:noFill/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QPE Algorithm Review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Product Generation and Assessment Using Available Proxy Data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Identifying and Planning for Algorithm Enhancements beyond Baseline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Road to GOES-R PLT and Post-Launch Product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Post-Launch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0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Real-time validation vs. MPE will continue post-launch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Will continue to solicit feedback from users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SAB analysts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Users with relationships from </a:t>
            </a:r>
            <a:r>
              <a:rPr lang="en-US" dirty="0" err="1" smtClean="0">
                <a:ea typeface="ＭＳ Ｐゴシック" pitchFamily="34" charset="-128"/>
              </a:rPr>
              <a:t>SPoRT</a:t>
            </a:r>
            <a:r>
              <a:rPr lang="en-US" dirty="0" smtClean="0">
                <a:ea typeface="ＭＳ Ｐゴシック" pitchFamily="34" charset="-128"/>
              </a:rPr>
              <a:t>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21E2FF-5273-4BF4-A584-60C219BC044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0"/>
            <a:ext cx="74676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845EB9-B54E-4E45-8A8D-0FA6EC2DFA8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818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114800"/>
          </a:xfrm>
          <a:noFill/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QPE Algorithm Review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Product Generation and Assessment Using Available Proxy Data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Identifying and Planning for Algorithm Enhancements beyond Baseline</a:t>
            </a:r>
            <a:endParaRPr lang="en-US" dirty="0" smtClean="0">
              <a:solidFill>
                <a:srgbClr val="FFFFFF"/>
              </a:solidFill>
            </a:endParaRP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Road to GOES-R PLT and Post-Launch Product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QPE Algorithm Review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0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An ABI-based algorithm calibrated using MW-derived rain rates: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Combine rapid refresh of IR with accuracy of MW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Update calibration whenever new MW data become available based on a rolling-value matched dataset</a:t>
            </a:r>
          </a:p>
        </p:txBody>
      </p:sp>
      <p:pic>
        <p:nvPicPr>
          <p:cNvPr id="5" name="Picture 4" descr="RainRateMatching.gif"/>
          <p:cNvPicPr>
            <a:picLocks noChangeAspect="1"/>
          </p:cNvPicPr>
          <p:nvPr/>
        </p:nvPicPr>
        <p:blipFill>
          <a:blip r:embed="rId3"/>
          <a:srcRect l="4167" t="4444" r="5833" b="32222"/>
          <a:stretch>
            <a:fillRect/>
          </a:stretch>
        </p:blipFill>
        <p:spPr>
          <a:xfrm>
            <a:off x="1905000" y="3962400"/>
            <a:ext cx="5486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QPE Algorithm Review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0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8 predictors derived from 5 ABI bands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Twelve separate calibrations for 3 cloud types (based on BTD’s) and 4 latitude bands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Rain / no rain separation via </a:t>
            </a:r>
            <a:r>
              <a:rPr lang="en-US" dirty="0" err="1" smtClean="0">
                <a:ea typeface="ＭＳ Ｐゴシック" pitchFamily="34" charset="-128"/>
              </a:rPr>
              <a:t>discriminant</a:t>
            </a:r>
            <a:r>
              <a:rPr lang="en-US" dirty="0" smtClean="0">
                <a:ea typeface="ＭＳ Ｐゴシック" pitchFamily="34" charset="-128"/>
              </a:rPr>
              <a:t> analysis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Rain rate retrieval via regression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Includes nonlinear transformation of all predictors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Final rain rates adjusted via histogram matching against MW rain rates to ensure same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845EB9-B54E-4E45-8A8D-0FA6EC2DFA8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818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114800"/>
          </a:xfrm>
          <a:noFill/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QPE Algorithm Review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Product Generation and Assessment Using Available Proxy Data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Identifying and Planning for Algorithm Enhancements beyond Baseline</a:t>
            </a:r>
            <a:endParaRPr lang="en-US" dirty="0" smtClean="0">
              <a:solidFill>
                <a:srgbClr val="FFFFFF"/>
              </a:solidFill>
            </a:endParaRP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Road to GOES-R PLT and Post-Launch Product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Proxy Data Products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0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Began running a real-time version of the algorithm on both current GOES in August 2011: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Covers 165ºE – 15ºW, 60ºS to 70ºN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Instantaneous rates for every GOES scan, plus hourly multi-hour totals and daily multi-day totals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Differences from ABI algorithm: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Only 4 predictors from 2 bands instead of 8 from 5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Only 2 cloud classes instead of 3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Improvements incorporated into RT algorithm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Images available at </a:t>
            </a:r>
            <a:r>
              <a:rPr lang="en-US" sz="2000" dirty="0" smtClean="0">
                <a:ea typeface="ＭＳ Ｐゴシック" pitchFamily="34" charset="-128"/>
                <a:hlinkClick r:id="rId3"/>
              </a:rPr>
              <a:t>http://www.star.nesdis.noaa.gov/smcd/emb/ff/SCaMPR.php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Proxy Data Products</a:t>
            </a:r>
          </a:p>
        </p:txBody>
      </p:sp>
      <p:pic>
        <p:nvPicPr>
          <p:cNvPr id="4" name="Picture 3" descr="AMSloo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48245"/>
            <a:ext cx="6871447" cy="5309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246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from 23 July 2012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E851C-8694-49F0-AA97-9703FE2D78C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Proxy Data Products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0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Collaboration with NASA </a:t>
            </a:r>
            <a:r>
              <a:rPr lang="en-US" dirty="0" err="1" smtClean="0">
                <a:ea typeface="ＭＳ Ｐゴシック" pitchFamily="34" charset="-128"/>
              </a:rPr>
              <a:t>SPoRT</a:t>
            </a:r>
            <a:r>
              <a:rPr lang="en-US" dirty="0" smtClean="0">
                <a:ea typeface="ＭＳ Ｐゴシック" pitchFamily="34" charset="-128"/>
              </a:rPr>
              <a:t> to distribute in real time via AWIPS2 to NWS FO’s in AR, MFD, SJO for evaluation and feedback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Algorithm improvements being made in response to issues identified by forecasters: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Non-physical time variations in rainfall fields)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Underestimation of warm-top convection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Also performing routine and “deep-dive” validation vs. MPE and gauges over CONUS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Automated routine validation at </a:t>
            </a:r>
            <a:r>
              <a:rPr lang="en-US" sz="1800" dirty="0" smtClean="0">
                <a:ea typeface="ＭＳ Ｐゴシック" pitchFamily="34" charset="-128"/>
                <a:hlinkClick r:id="rId3"/>
              </a:rPr>
              <a:t>http://www.star.nesdis.noaa.gov/smcd/emb/ff/aboutProductValidation.php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845EB9-B54E-4E45-8A8D-0FA6EC2DFA8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818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114800"/>
          </a:xfrm>
          <a:noFill/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QPE Algorithm Review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Product Generation and Assessment Using Available Proxy Data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Identifying and Planning for Algorithm Enhancements beyond Baseline</a:t>
            </a:r>
            <a:endParaRPr lang="en-US" dirty="0" smtClean="0">
              <a:solidFill>
                <a:srgbClr val="FFFFFF"/>
              </a:solidFill>
            </a:endParaRP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Road to GOES-R PLT and Post-Launch Product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6839</TotalTime>
  <Words>722</Words>
  <Application>Microsoft Office PowerPoint</Application>
  <PresentationFormat>On-screen Show (4:3)</PresentationFormat>
  <Paragraphs>127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2_NOAA</vt:lpstr>
      <vt:lpstr>QPE / Rainfall Rate January 10, 2014</vt:lpstr>
      <vt:lpstr>Outline</vt:lpstr>
      <vt:lpstr>QPE Algorithm Review</vt:lpstr>
      <vt:lpstr>QPE Algorithm Review</vt:lpstr>
      <vt:lpstr>Outline</vt:lpstr>
      <vt:lpstr>Proxy Data Products</vt:lpstr>
      <vt:lpstr>Proxy Data Products</vt:lpstr>
      <vt:lpstr>Proxy Data Products</vt:lpstr>
      <vt:lpstr>Outline</vt:lpstr>
      <vt:lpstr>Enhancements</vt:lpstr>
      <vt:lpstr>Enhancement: MW RR QC</vt:lpstr>
      <vt:lpstr>Enhancement: RH Correction</vt:lpstr>
      <vt:lpstr>Enhancement: Smaller Regions</vt:lpstr>
      <vt:lpstr>Enhancement: Warm-Cloud Rainfall</vt:lpstr>
      <vt:lpstr>Enhancement: Orographic Correction</vt:lpstr>
      <vt:lpstr>Outline</vt:lpstr>
      <vt:lpstr>Post-Launch</vt:lpstr>
      <vt:lpstr>Questions?</vt:lpstr>
    </vt:vector>
  </TitlesOfParts>
  <Company>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AWG Soundings Team:  Legacy Vertical Moisture Profile, Legacy Vertical Temperature Profile, Derived Stability Indexes, and Total Precipitable Water  July 21, 2009</dc:title>
  <dc:creator>tims</dc:creator>
  <cp:lastModifiedBy>Bob Kuligowski</cp:lastModifiedBy>
  <cp:revision>229</cp:revision>
  <dcterms:created xsi:type="dcterms:W3CDTF">2010-05-06T03:23:14Z</dcterms:created>
  <dcterms:modified xsi:type="dcterms:W3CDTF">2014-01-08T18:34:08Z</dcterms:modified>
</cp:coreProperties>
</file>