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5" r:id="rId2"/>
    <p:sldMasterId id="2147483877" r:id="rId3"/>
    <p:sldMasterId id="2147483881" r:id="rId4"/>
    <p:sldMasterId id="2147483885" r:id="rId5"/>
    <p:sldMasterId id="2147483891" r:id="rId6"/>
    <p:sldMasterId id="2147483895" r:id="rId7"/>
    <p:sldMasterId id="2147483969" r:id="rId8"/>
    <p:sldMasterId id="2147483971" r:id="rId9"/>
    <p:sldMasterId id="2147483973" r:id="rId10"/>
    <p:sldMasterId id="2147483975" r:id="rId11"/>
    <p:sldMasterId id="2147483977" r:id="rId12"/>
    <p:sldMasterId id="2147483979" r:id="rId13"/>
    <p:sldMasterId id="2147483981" r:id="rId14"/>
    <p:sldMasterId id="2147483983" r:id="rId15"/>
    <p:sldMasterId id="2147483985" r:id="rId16"/>
  </p:sldMasterIdLst>
  <p:notesMasterIdLst>
    <p:notesMasterId r:id="rId55"/>
  </p:notesMasterIdLst>
  <p:handoutMasterIdLst>
    <p:handoutMasterId r:id="rId56"/>
  </p:handoutMasterIdLst>
  <p:sldIdLst>
    <p:sldId id="790" r:id="rId17"/>
    <p:sldId id="397" r:id="rId18"/>
    <p:sldId id="858" r:id="rId19"/>
    <p:sldId id="791" r:id="rId20"/>
    <p:sldId id="776" r:id="rId21"/>
    <p:sldId id="778" r:id="rId22"/>
    <p:sldId id="827" r:id="rId23"/>
    <p:sldId id="828" r:id="rId24"/>
    <p:sldId id="829" r:id="rId25"/>
    <p:sldId id="859" r:id="rId26"/>
    <p:sldId id="792" r:id="rId27"/>
    <p:sldId id="865" r:id="rId28"/>
    <p:sldId id="860" r:id="rId29"/>
    <p:sldId id="841" r:id="rId30"/>
    <p:sldId id="838" r:id="rId31"/>
    <p:sldId id="784" r:id="rId32"/>
    <p:sldId id="832" r:id="rId33"/>
    <p:sldId id="835" r:id="rId34"/>
    <p:sldId id="842" r:id="rId35"/>
    <p:sldId id="843" r:id="rId36"/>
    <p:sldId id="786" r:id="rId37"/>
    <p:sldId id="844" r:id="rId38"/>
    <p:sldId id="845" r:id="rId39"/>
    <p:sldId id="846" r:id="rId40"/>
    <p:sldId id="847" r:id="rId41"/>
    <p:sldId id="848" r:id="rId42"/>
    <p:sldId id="849" r:id="rId43"/>
    <p:sldId id="850" r:id="rId44"/>
    <p:sldId id="851" r:id="rId45"/>
    <p:sldId id="852" r:id="rId46"/>
    <p:sldId id="853" r:id="rId47"/>
    <p:sldId id="854" r:id="rId48"/>
    <p:sldId id="839" r:id="rId49"/>
    <p:sldId id="861" r:id="rId50"/>
    <p:sldId id="863" r:id="rId51"/>
    <p:sldId id="864" r:id="rId52"/>
    <p:sldId id="857" r:id="rId53"/>
    <p:sldId id="856" r:id="rId54"/>
  </p:sldIdLst>
  <p:sldSz cx="9144000" cy="6858000" type="screen4x3"/>
  <p:notesSz cx="6996113" cy="92821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CC"/>
    <a:srgbClr val="30BC3D"/>
    <a:srgbClr val="00EBE6"/>
    <a:srgbClr val="00FFFF"/>
    <a:srgbClr val="66FFFF"/>
    <a:srgbClr val="000099"/>
    <a:srgbClr val="3366FF"/>
    <a:srgbClr val="FFFF66"/>
    <a:srgbClr val="FFFFCC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6" autoAdjust="0"/>
    <p:restoredTop sz="99643" autoAdjust="0"/>
  </p:normalViewPr>
  <p:slideViewPr>
    <p:cSldViewPr snapToGrid="0" snapToObjects="1">
      <p:cViewPr varScale="1">
        <p:scale>
          <a:sx n="73" d="100"/>
          <a:sy n="73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028" y="-90"/>
      </p:cViewPr>
      <p:guideLst>
        <p:guide orient="horz" pos="2923"/>
        <p:guide pos="22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240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75259-E4DD-41CE-A329-567BC91F24DA}" type="datetimeFigureOut">
              <a:rPr lang="en-US" smtClean="0"/>
              <a:pPr/>
              <a:t>1/9/2014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6975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2400" y="8816975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A92CF-FA72-4CBC-9E7D-95629B6FF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1649" cy="464106"/>
          </a:xfrm>
          <a:prstGeom prst="rect">
            <a:avLst/>
          </a:prstGeom>
        </p:spPr>
        <p:txBody>
          <a:bodyPr vert="horz" lIns="93013" tIns="46506" rIns="93013" bIns="465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2845" y="0"/>
            <a:ext cx="3031649" cy="464106"/>
          </a:xfrm>
          <a:prstGeom prst="rect">
            <a:avLst/>
          </a:prstGeom>
        </p:spPr>
        <p:txBody>
          <a:bodyPr vert="horz" lIns="93013" tIns="46506" rIns="93013" bIns="46506" rtlCol="0"/>
          <a:lstStyle>
            <a:lvl1pPr algn="r">
              <a:defRPr sz="1200"/>
            </a:lvl1pPr>
          </a:lstStyle>
          <a:p>
            <a:fld id="{9A4572E2-EFA2-1F45-9D1E-98E89EE3F54C}" type="datetimeFigureOut">
              <a:rPr lang="en-US" smtClean="0"/>
              <a:pPr/>
              <a:t>1/9/2014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38675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3" tIns="46506" rIns="93013" bIns="465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612" y="4409004"/>
            <a:ext cx="5596890" cy="4176951"/>
          </a:xfrm>
          <a:prstGeom prst="rect">
            <a:avLst/>
          </a:prstGeom>
        </p:spPr>
        <p:txBody>
          <a:bodyPr vert="horz" lIns="93013" tIns="46506" rIns="93013" bIns="4650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6396"/>
            <a:ext cx="3031649" cy="464106"/>
          </a:xfrm>
          <a:prstGeom prst="rect">
            <a:avLst/>
          </a:prstGeom>
        </p:spPr>
        <p:txBody>
          <a:bodyPr vert="horz" lIns="93013" tIns="46506" rIns="93013" bIns="465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2845" y="8816396"/>
            <a:ext cx="3031649" cy="464106"/>
          </a:xfrm>
          <a:prstGeom prst="rect">
            <a:avLst/>
          </a:prstGeom>
        </p:spPr>
        <p:txBody>
          <a:bodyPr vert="horz" lIns="93013" tIns="46506" rIns="93013" bIns="46506" rtlCol="0" anchor="b"/>
          <a:lstStyle>
            <a:lvl1pPr algn="r">
              <a:defRPr sz="1200"/>
            </a:lvl1pPr>
          </a:lstStyle>
          <a:p>
            <a:fld id="{98311FDA-E9E1-4142-9549-F617B3998A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014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3479" lvl="1"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latin typeface="Arial" pitchFamily="34" charset="0"/>
              </a:rPr>
              <a:t>Highlight/summarize validation strategy for each product.  </a:t>
            </a:r>
          </a:p>
          <a:p>
            <a:pPr marL="113479" lvl="1"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latin typeface="Arial" pitchFamily="34" charset="0"/>
              </a:rPr>
              <a:t>Identify reference/”ground truth” datasets that are needed and where/how these are obtained</a:t>
            </a:r>
          </a:p>
          <a:p>
            <a:pPr marL="113479" lvl="1"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latin typeface="Arial" pitchFamily="34" charset="0"/>
              </a:rPr>
              <a:t>Identify validation tools (routine &amp; deep-dive) that are needed and being developed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2B452-00FC-4E7E-BE5C-4F29E5B0EC6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82B452-00FC-4E7E-BE5C-4F29E5B0EC6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3479" lvl="1"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latin typeface="Arial" pitchFamily="34" charset="0"/>
              </a:rPr>
              <a:t>Highlight/summarize validation strategy for each product.  </a:t>
            </a:r>
          </a:p>
          <a:p>
            <a:pPr marL="113479" lvl="1"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latin typeface="Arial" pitchFamily="34" charset="0"/>
              </a:rPr>
              <a:t>Identify reference/”ground truth” datasets that are needed and where/how these are obtained</a:t>
            </a:r>
          </a:p>
          <a:p>
            <a:pPr marL="113479" lvl="1">
              <a:spcBef>
                <a:spcPct val="20000"/>
              </a:spcBef>
              <a:buClr>
                <a:schemeClr val="accent2"/>
              </a:buClr>
            </a:pPr>
            <a:r>
              <a:rPr lang="en-US" dirty="0" smtClean="0">
                <a:latin typeface="Arial" pitchFamily="34" charset="0"/>
              </a:rPr>
              <a:t>Identify validation tools (routine &amp; deep-dive) that are needed and being developed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latin typeface="Arial" pitchFamily="34" charset="0"/>
              </a:rPr>
              <a:t>We developed a “Deep-Dive” tool for the derived motion wind (DMW) product that would allow us to perform a more detailed analysis of the DMW algorithm performance. </a:t>
            </a:r>
          </a:p>
          <a:p>
            <a:endParaRPr lang="en-US" dirty="0" smtClean="0">
              <a:latin typeface="Arial" pitchFamily="34" charset="0"/>
            </a:endParaRPr>
          </a:p>
          <a:p>
            <a:r>
              <a:rPr lang="en-US" dirty="0" smtClean="0">
                <a:latin typeface="Arial" pitchFamily="34" charset="0"/>
              </a:rPr>
              <a:t>In this case, as we typically do, we locate an outlier Atmospheric Motion Vector (AMV) obtained from a AMV/</a:t>
            </a:r>
            <a:r>
              <a:rPr lang="en-US" dirty="0" err="1" smtClean="0">
                <a:latin typeface="Arial" pitchFamily="34" charset="0"/>
              </a:rPr>
              <a:t>Radiosonde</a:t>
            </a:r>
            <a:r>
              <a:rPr lang="en-US" dirty="0" smtClean="0">
                <a:latin typeface="Arial" pitchFamily="34" charset="0"/>
              </a:rPr>
              <a:t> matchup file. </a:t>
            </a: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X-windows based (PGPLOT – free)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Allows user to display results from a single target scene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Upper Left panel shows initial sample of local motion vectors (before cluster analysis)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Upper Right panel shows final sample of local motion vectors (associated with largest cluster)</a:t>
            </a:r>
          </a:p>
          <a:p>
            <a:pPr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Lower Left</a:t>
            </a:r>
            <a:r>
              <a:rPr lang="en-US" sz="1200" kern="1200" baseline="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panel shows cloud-top pressure</a:t>
            </a:r>
            <a:endParaRPr lang="en-US" sz="1200" kern="1200" dirty="0" smtClean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Lower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 panel shows cloud phase; We determined that we could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(one option) cloud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 to eliminate bad CTP values in thin cirrus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97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97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262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262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97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97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262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262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6DDDE-B2ED-B542-8FA2-270FBA32040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897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0" dirty="0" smtClean="0">
                <a:solidFill>
                  <a:srgbClr val="000099"/>
                </a:solidFill>
              </a:rPr>
              <a:t>Assessment of DMW impact in NCEP GFS (summary/highlights of GOES-R3 work; engagement with NCEP)</a:t>
            </a: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The Winds Team has been routinely generating experimental winds from GOES-13, GOES-15, Meteosat-9/10/SEVIRI , and NPP/VIIRS using the GOES-R winds algorithm.</a:t>
            </a:r>
          </a:p>
          <a:p>
            <a:pPr eaLnBrk="1" hangingPunct="1">
              <a:spcBef>
                <a:spcPct val="0"/>
              </a:spcBef>
            </a:pPr>
            <a:endParaRPr lang="en-US" sz="1200" b="0" dirty="0" smtClean="0">
              <a:solidFill>
                <a:schemeClr val="tx1"/>
              </a:solidFill>
              <a:effectLst/>
            </a:endParaRPr>
          </a:p>
          <a:p>
            <a:pPr eaLnBrk="1" hangingPunct="1">
              <a:spcBef>
                <a:spcPct val="0"/>
              </a:spcBef>
            </a:pPr>
            <a:r>
              <a:rPr lang="en-US" sz="1200" b="0" dirty="0" smtClean="0">
                <a:solidFill>
                  <a:schemeClr val="tx1"/>
                </a:solidFill>
                <a:effectLst/>
              </a:rPr>
              <a:t>Meteosat-10/SEVIRI FD Winds derived </a:t>
            </a:r>
            <a:r>
              <a:rPr lang="en-US" sz="1200" b="0" dirty="0" err="1" smtClean="0">
                <a:solidFill>
                  <a:schemeClr val="tx1"/>
                </a:solidFill>
                <a:effectLst/>
              </a:rPr>
              <a:t>rom</a:t>
            </a:r>
            <a:r>
              <a:rPr lang="en-US" sz="1200" b="0" dirty="0" smtClean="0">
                <a:solidFill>
                  <a:schemeClr val="tx1"/>
                </a:solidFill>
                <a:effectLst/>
              </a:rPr>
              <a:t> 0.60um, 3.9um,  6.2um (WVCT &amp; CSWV), 7.3um (CSWV) and 10.8um bands the winds team is routinely generating</a:t>
            </a:r>
            <a:endParaRPr lang="en-US" b="0" dirty="0" smtClean="0">
              <a:effectLst/>
            </a:endParaRPr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UTC April 24 – 08 UTC April 25, 2012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3A7F0B-A25A-47D3-B0A5-3DF6028A5D0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0.64um, 3.90um, 6.15um, 7.0um, 7.4um, and 11.2um bands. These are the so-called heritage channels that are used operationally today to derive atmospheric motion vectors.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Derived motion winds will be generated separately from each of these six ABI bands.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Collectively, the derived motion winds from each of the six runs are the derived motion winds product.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0.64um, 3.90um, 6.15um, 7.0um, 7.4um, and 11.2um bands. These are the so-called heritage channels that are used operationally today to derive atmospheric motion vectors.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Derived motion winds will be generated separately from each of these six ABI bands.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Collectively, the derived motion winds from each of the six runs are the derived motion winds product.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49" indent="-285135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537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52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2966" indent="-228109" defTabSz="921934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9179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5395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1610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7824" indent="-228109" defTabSz="921934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68402D-EF41-405F-897C-EE81062C0814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6338" y="695325"/>
            <a:ext cx="4643437" cy="3481388"/>
          </a:xfrm>
          <a:ln/>
        </p:spPr>
      </p:sp>
      <p:sp>
        <p:nvSpPr>
          <p:cNvPr id="4100" name="Notes Placeholder 2"/>
          <p:cNvSpPr>
            <a:spLocks noGrp="1"/>
          </p:cNvSpPr>
          <p:nvPr>
            <p:ph type="body" idx="1"/>
          </p:nvPr>
        </p:nvSpPr>
        <p:spPr>
          <a:xfrm>
            <a:off x="700093" y="4409433"/>
            <a:ext cx="5595928" cy="41756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AIT is routinely generating</a:t>
            </a:r>
            <a:r>
              <a:rPr lang="en-US" baseline="0" dirty="0" smtClean="0"/>
              <a:t> the VIIRS winds for the winds team.</a:t>
            </a:r>
            <a:endParaRPr lang="en-US" dirty="0" smtClean="0"/>
          </a:p>
        </p:txBody>
      </p:sp>
      <p:sp>
        <p:nvSpPr>
          <p:cNvPr id="4101" name="Slide Number Placeholder 3"/>
          <p:cNvSpPr txBox="1">
            <a:spLocks noGrp="1"/>
          </p:cNvSpPr>
          <p:nvPr/>
        </p:nvSpPr>
        <p:spPr bwMode="auto">
          <a:xfrm>
            <a:off x="3962381" y="8816735"/>
            <a:ext cx="3032531" cy="46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1" tIns="45622" rIns="91241" bIns="45622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2429" eaLnBrk="1" fontAlgn="base" hangingPunct="1">
              <a:spcBef>
                <a:spcPct val="0"/>
              </a:spcBef>
              <a:spcAft>
                <a:spcPct val="0"/>
              </a:spcAft>
            </a:pPr>
            <a:fld id="{0189B29E-44AC-4C44-B3D7-D78749E2F2A8}" type="slidenum">
              <a:rPr lang="en-US">
                <a:solidFill>
                  <a:srgbClr val="000000"/>
                </a:solidFill>
              </a:rPr>
              <a:pPr algn="r" defTabSz="912429"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85577"/>
            <a:ext cx="6400800" cy="47899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62100" y="3372006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997200" y="6278880"/>
            <a:ext cx="3647440" cy="345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1371600" cy="9056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4299" y="6521450"/>
            <a:ext cx="4132385" cy="30480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1" name="Picture 10" descr="GOES-R_logo_v2_Presentation Siz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  <p:pic>
        <p:nvPicPr>
          <p:cNvPr id="12" name="Picture 11" descr="nasa_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13" name="Picture 12" descr="noaalogo.jpe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104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176346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6" name="Picture 5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3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088"/>
            <a:ext cx="2057400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088"/>
            <a:ext cx="601980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070838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574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492601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123592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476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1186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8229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38563"/>
            <a:ext cx="8229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6143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653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8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36525"/>
            <a:ext cx="7772400" cy="7651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53476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136525"/>
            <a:ext cx="7772400" cy="7524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900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778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74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fld id="{28AB42F3-0C86-4CFA-B693-8C297A7F7D5B}" type="slidenum">
              <a:rPr lang="en-US" smtClean="0">
                <a:solidFill>
                  <a:srgbClr val="000000"/>
                </a:solidFill>
              </a:rPr>
              <a:pPr lvl="4"/>
              <a:t>‹#›</a:t>
            </a:fld>
            <a:endParaRPr lang="en-US" dirty="0"/>
          </a:p>
        </p:txBody>
      </p:sp>
      <p:pic>
        <p:nvPicPr>
          <p:cNvPr id="8" name="Picture 7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9" name="Picture 8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649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524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86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0"/>
            <a:ext cx="77724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902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98425"/>
            <a:ext cx="7772400" cy="803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537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129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327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69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647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1206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BAE8-8A06-4EC9-BDF4-2D64078C0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123592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NOAA-CMA Bilateral on Satellite Matters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nasa_logo.jpe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6" name="Picture 5" descr="noaalogo.jpe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7" name="Slide Number Placeholder 7"/>
          <p:cNvSpPr>
            <a:spLocks noGrp="1"/>
          </p:cNvSpPr>
          <p:nvPr userDrawn="1">
            <p:ph type="sldNum" sz="quarter" idx="4294967295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</p:spPr>
        <p:txBody>
          <a:bodyPr/>
          <a:lstStyle/>
          <a:p>
            <a:fld id="{5BA0CD8C-480D-4EFE-B840-7F15D9DDF482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74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123592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7" name="Picture 6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217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white">
                    <a:tint val="75000"/>
                  </a:prstClr>
                </a:solidFill>
              </a:rPr>
              <a:t>NOAA-CMA Bilateral on Satellite Matters 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IWW11 Auckland, New Zealand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3290-B46F-4E26-9F3B-C1F53C3616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April 30 – May 4, 2012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299" y="6521450"/>
            <a:ext cx="385982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8" name="Picture 7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0127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5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fld id="{28AB42F3-0C86-4CFA-B693-8C297A7F7D5B}" type="slidenum">
              <a:rPr lang="en-US" smtClean="0">
                <a:solidFill>
                  <a:srgbClr val="000000"/>
                </a:solidFill>
              </a:rPr>
              <a:pPr lvl="4"/>
              <a:t>‹#›</a:t>
            </a:fld>
            <a:endParaRPr lang="en-US" dirty="0"/>
          </a:p>
        </p:txBody>
      </p:sp>
      <p:pic>
        <p:nvPicPr>
          <p:cNvPr id="8" name="Picture 7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9" name="Picture 8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49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102"/>
            <a:ext cx="8229600" cy="6439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3197"/>
            <a:ext cx="4040188" cy="8027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27838"/>
            <a:ext cx="4040188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73197"/>
            <a:ext cx="4041775" cy="818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27838"/>
            <a:ext cx="4041775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3956538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9" name="Picture 8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83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123592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6" name="Picture 5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74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466492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5" name="Picture 4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2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299" y="6521450"/>
            <a:ext cx="4308231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8" name="Picture 7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743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4334608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nasa_logo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7" name="Picture 6" descr="noaalogo.jpe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53463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0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5088"/>
            <a:ext cx="60198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4299" y="6521450"/>
            <a:ext cx="4132385" cy="30480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GOES-R_logo_v2_Presentation Size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  <p:pic>
        <p:nvPicPr>
          <p:cNvPr id="6" name="Picture 5" descr="nasa_logo.jpeg"/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8" name="Picture 7" descr="noaalogo.jpeg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4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5088"/>
            <a:ext cx="60198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4299" y="6521450"/>
            <a:ext cx="4132385" cy="30480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GOES-R_logo_v2_Presentation Siz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  <p:pic>
        <p:nvPicPr>
          <p:cNvPr id="6" name="Picture 5" descr="nasa_logo.jpe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8" name="Picture 7" descr="noaalogo.jpe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23250" y="6485469"/>
            <a:ext cx="905933" cy="30374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4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3" descr="goesr_iosspdt_template1"/>
          <p:cNvPicPr>
            <a:picLocks noChangeAspect="1" noChangeArrowheads="1"/>
          </p:cNvPicPr>
          <p:nvPr/>
        </p:nvPicPr>
        <p:blipFill>
          <a:blip r:embed="rId2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FFFF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33" name="Picture 39" descr="NOAA-NESD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charset="2"/>
        <a:buChar char="·"/>
        <a:defRPr sz="2800">
          <a:solidFill>
            <a:srgbClr val="F8F8F8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charset="0"/>
        <a:buChar char="–"/>
        <a:defRPr sz="2400">
          <a:solidFill>
            <a:srgbClr val="F8F8F8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goesr_iosspdt_template1"/>
          <p:cNvPicPr>
            <a:picLocks noChangeAspect="1" noChangeArrowheads="1"/>
          </p:cNvPicPr>
          <p:nvPr userDrawn="1"/>
        </p:nvPicPr>
        <p:blipFill>
          <a:blip r:embed="rId3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6850" y="169863"/>
            <a:ext cx="5791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0638" y="6221413"/>
            <a:ext cx="4024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200" i="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  <a:p>
            <a:pPr defTabSz="914400" fontAlgn="base"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pic>
        <p:nvPicPr>
          <p:cNvPr id="1030" name="Picture 7" descr="NOAA 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1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8" descr="GOES-R NOAA-NASA Approved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" y="41275"/>
            <a:ext cx="137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 b="0" i="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8250238" y="28575"/>
            <a:ext cx="914400" cy="91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45" r="15254"/>
          <a:stretch>
            <a:fillRect/>
          </a:stretch>
        </p:blipFill>
        <p:spPr bwMode="auto">
          <a:xfrm>
            <a:off x="8210550" y="-57150"/>
            <a:ext cx="990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i="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CFB1CB92-DBC7-4DCA-A92A-B8700B6F6EF4}" type="slidenum">
              <a:rPr lang="en-US" b="1"/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0" y="10350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0" y="11493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5088"/>
            <a:ext cx="60198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4299" y="6521450"/>
            <a:ext cx="4132385" cy="304800"/>
          </a:xfrm>
          <a:prstGeom prst="rect">
            <a:avLst/>
          </a:prstGeom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NOAA-CMA Bilateral on Satellite Matters 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GOES-R_logo_v2_Presentation Siz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  <p:pic>
        <p:nvPicPr>
          <p:cNvPr id="6" name="Picture 5" descr="nasa_logo.jpe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8" name="Picture 7" descr="noaalogo.jpe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14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NOAA-CMA Bilateral on Satellite Matters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April 30 – May 4, 2012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rgbClr val="0000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NOAA Science Week, Kansas City, MO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4785713-E79F-4FC0-995A-4773099BD27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GOES-R_logo_v2_Presentation Siz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  <p:pic>
        <p:nvPicPr>
          <p:cNvPr id="10" name="Picture 9" descr="nasa_logo.jpe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301610" y="52629"/>
            <a:ext cx="855015" cy="688020"/>
          </a:xfrm>
          <a:prstGeom prst="rect">
            <a:avLst/>
          </a:prstGeom>
        </p:spPr>
      </p:pic>
      <p:pic>
        <p:nvPicPr>
          <p:cNvPr id="11" name="Picture 10" descr="noaalogo.jpe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16084" y="44083"/>
            <a:ext cx="744766" cy="744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1CE"/>
                </a:solidFill>
                <a:ea typeface="ＭＳ Ｐゴシック" pitchFamily="-112" charset="-128"/>
              </a:rPr>
              <a:t>Cooperative Institute for Meteorological Satellite Studies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/>
                </a:solidFill>
                <a:ea typeface="ＭＳ Ｐゴシック" pitchFamily="-112" charset="-128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A3E8C-2EFC-414F-9F46-C9091259F4E9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charset="0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charset="0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charset="0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CD-ABI-LOOP.201230314.GIF"/>
          <p:cNvPicPr>
            <a:picLocks noChangeAspect="1"/>
          </p:cNvPicPr>
          <p:nvPr/>
        </p:nvPicPr>
        <p:blipFill>
          <a:blip r:embed="rId3">
            <a:lum bright="33000" contrast="-60000"/>
          </a:blip>
          <a:stretch>
            <a:fillRect/>
          </a:stretch>
        </p:blipFill>
        <p:spPr>
          <a:xfrm>
            <a:off x="0" y="0"/>
            <a:ext cx="9144000" cy="7126514"/>
          </a:xfrm>
          <a:prstGeom prst="rect">
            <a:avLst/>
          </a:prstGeom>
        </p:spPr>
      </p:pic>
      <p:sp>
        <p:nvSpPr>
          <p:cNvPr id="2150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08253" y="1301750"/>
            <a:ext cx="7985805" cy="1470025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Motion Winds: </a:t>
            </a:r>
            <a:br>
              <a:rPr 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Pre-Launch Proxy Product Generation and Validation Activities</a:t>
            </a:r>
          </a:p>
        </p:txBody>
      </p:sp>
      <p:sp>
        <p:nvSpPr>
          <p:cNvPr id="38916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2175" y="2917825"/>
            <a:ext cx="7339013" cy="1752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16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rgbClr val="000099"/>
                </a:solidFill>
              </a:rPr>
              <a:t>Jaime Daniels (STAR)</a:t>
            </a:r>
          </a:p>
          <a:p>
            <a:pPr>
              <a:lnSpc>
                <a:spcPct val="80000"/>
              </a:lnSpc>
              <a:defRPr/>
            </a:pPr>
            <a:endParaRPr lang="en-US" sz="2800" b="1" dirty="0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b="1" i="1" dirty="0" smtClean="0">
                <a:solidFill>
                  <a:srgbClr val="000099"/>
                </a:solidFill>
              </a:rPr>
              <a:t>Wayne </a:t>
            </a:r>
            <a:r>
              <a:rPr lang="en-US" sz="2000" b="1" i="1" dirty="0" err="1" smtClean="0">
                <a:solidFill>
                  <a:srgbClr val="000099"/>
                </a:solidFill>
              </a:rPr>
              <a:t>Bresky</a:t>
            </a:r>
            <a:r>
              <a:rPr lang="en-US" sz="2000" b="1" i="1" dirty="0" smtClean="0">
                <a:solidFill>
                  <a:srgbClr val="000099"/>
                </a:solidFill>
              </a:rPr>
              <a:t> (IMSG)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i="1" dirty="0" smtClean="0">
                <a:solidFill>
                  <a:srgbClr val="000099"/>
                </a:solidFill>
              </a:rPr>
              <a:t>Steve </a:t>
            </a:r>
            <a:r>
              <a:rPr lang="en-US" sz="2000" b="1" i="1" dirty="0" err="1" smtClean="0">
                <a:solidFill>
                  <a:srgbClr val="000099"/>
                </a:solidFill>
              </a:rPr>
              <a:t>Wanzong</a:t>
            </a:r>
            <a:r>
              <a:rPr lang="en-US" sz="2000" b="1" i="1" dirty="0" smtClean="0">
                <a:solidFill>
                  <a:srgbClr val="000099"/>
                </a:solidFill>
              </a:rPr>
              <a:t> (CIMSS)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 i="1" dirty="0" smtClean="0">
                <a:solidFill>
                  <a:srgbClr val="000099"/>
                </a:solidFill>
              </a:rPr>
              <a:t>Andy Bailey (IMSG)</a:t>
            </a:r>
          </a:p>
          <a:p>
            <a:pPr>
              <a:lnSpc>
                <a:spcPct val="80000"/>
              </a:lnSpc>
              <a:defRPr/>
            </a:pPr>
            <a:r>
              <a:rPr lang="en-US" b="1" i="1" dirty="0" err="1" smtClean="0">
                <a:solidFill>
                  <a:srgbClr val="000099"/>
                </a:solidFill>
              </a:rPr>
              <a:t>Americo</a:t>
            </a:r>
            <a:r>
              <a:rPr lang="en-US" b="1" i="1" dirty="0" smtClean="0">
                <a:solidFill>
                  <a:srgbClr val="000099"/>
                </a:solidFill>
              </a:rPr>
              <a:t> </a:t>
            </a:r>
            <a:r>
              <a:rPr lang="en-US" b="1" i="1" dirty="0" err="1" smtClean="0">
                <a:solidFill>
                  <a:srgbClr val="000099"/>
                </a:solidFill>
              </a:rPr>
              <a:t>Allegrino</a:t>
            </a:r>
            <a:r>
              <a:rPr lang="en-US" b="1" i="1" dirty="0" smtClean="0">
                <a:solidFill>
                  <a:srgbClr val="000099"/>
                </a:solidFill>
              </a:rPr>
              <a:t> (IMSG)</a:t>
            </a:r>
          </a:p>
          <a:p>
            <a:pPr>
              <a:lnSpc>
                <a:spcPct val="80000"/>
              </a:lnSpc>
              <a:defRPr/>
            </a:pPr>
            <a:r>
              <a:rPr lang="en-US" b="1" i="1" dirty="0" smtClean="0">
                <a:solidFill>
                  <a:srgbClr val="000099"/>
                </a:solidFill>
              </a:rPr>
              <a:t>Chris </a:t>
            </a:r>
            <a:r>
              <a:rPr lang="en-US" b="1" i="1" dirty="0" err="1" smtClean="0">
                <a:solidFill>
                  <a:srgbClr val="000099"/>
                </a:solidFill>
              </a:rPr>
              <a:t>Velden</a:t>
            </a:r>
            <a:r>
              <a:rPr lang="en-US" b="1" i="1" dirty="0" smtClean="0">
                <a:solidFill>
                  <a:srgbClr val="000099"/>
                </a:solidFill>
              </a:rPr>
              <a:t> (CIMSS)</a:t>
            </a:r>
          </a:p>
          <a:p>
            <a:pPr>
              <a:lnSpc>
                <a:spcPct val="80000"/>
              </a:lnSpc>
              <a:defRPr/>
            </a:pPr>
            <a:endParaRPr lang="en-US" sz="2000" b="1" i="1" dirty="0" smtClean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1800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sz="900" dirty="0" smtClean="0"/>
          </a:p>
        </p:txBody>
      </p:sp>
      <p:pic>
        <p:nvPicPr>
          <p:cNvPr id="6" name="Picture 5" descr="GOES-R_logo_v2_Presentation Siz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252" cy="85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134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Derived Motion Wind Products Generated from Proxy Data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Validation Strategies and Tools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DMW Product Assessments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DMW Algorithm Enhancements Beyond Baseline Delivery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Road to GOES-R Post-Launch Test (PLT) 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Strategies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670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Routinely generate Derived Motion Wind (DMW) product in real-time using available ABI proxy data</a:t>
            </a:r>
          </a:p>
          <a:p>
            <a:endParaRPr lang="en-US" sz="1050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Collocate DMW products to a number of different reference/”ground truth” datasets</a:t>
            </a:r>
          </a:p>
          <a:p>
            <a:pPr lvl="1"/>
            <a:r>
              <a:rPr lang="en-US" b="1" dirty="0" smtClean="0">
                <a:solidFill>
                  <a:srgbClr val="000099"/>
                </a:solidFill>
              </a:rPr>
              <a:t>Wind data from </a:t>
            </a:r>
            <a:r>
              <a:rPr lang="en-US" b="1" dirty="0" err="1" smtClean="0">
                <a:solidFill>
                  <a:srgbClr val="000099"/>
                </a:solidFill>
              </a:rPr>
              <a:t>Radiosondes</a:t>
            </a:r>
            <a:r>
              <a:rPr lang="en-US" b="1" dirty="0" smtClean="0">
                <a:solidFill>
                  <a:srgbClr val="000099"/>
                </a:solidFill>
              </a:rPr>
              <a:t>, Aircraft,  GFS analysis, </a:t>
            </a:r>
          </a:p>
          <a:p>
            <a:pPr lvl="1"/>
            <a:r>
              <a:rPr lang="en-US" b="1" dirty="0" smtClean="0">
                <a:solidFill>
                  <a:srgbClr val="000099"/>
                </a:solidFill>
              </a:rPr>
              <a:t>CALIPSO data/products</a:t>
            </a:r>
          </a:p>
          <a:p>
            <a:endParaRPr lang="en-US" sz="1000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Analyze and visualize data (imagery, GFS model, L2 products, intermediate outputs, reference/ground truth) using available and developed (customized) tools</a:t>
            </a:r>
          </a:p>
          <a:p>
            <a:endParaRPr lang="en-US" sz="1000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Measure/quantify performance, search for outliers, analyze and understand (case studies),</a:t>
            </a:r>
          </a:p>
          <a:p>
            <a:r>
              <a:rPr lang="en-US" b="1" dirty="0" smtClean="0">
                <a:solidFill>
                  <a:srgbClr val="000099"/>
                </a:solidFill>
              </a:rPr>
              <a:t>Develop/test algorithm adjustments, as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52463" y="-68263"/>
            <a:ext cx="7848600" cy="68580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Strategies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FD017A-2D7B-4E1E-9F87-FC70D0DB588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" name="Oval 5"/>
          <p:cNvSpPr/>
          <p:nvPr/>
        </p:nvSpPr>
        <p:spPr>
          <a:xfrm>
            <a:off x="1424759" y="1648038"/>
            <a:ext cx="2020198" cy="1456661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Routine generation of L2 product chain (ACM, clouds, DMW)</a:t>
            </a:r>
          </a:p>
        </p:txBody>
      </p:sp>
      <p:sp>
        <p:nvSpPr>
          <p:cNvPr id="7" name="Oval 6"/>
          <p:cNvSpPr/>
          <p:nvPr/>
        </p:nvSpPr>
        <p:spPr>
          <a:xfrm>
            <a:off x="1311353" y="3700132"/>
            <a:ext cx="2016634" cy="1247535"/>
          </a:xfrm>
          <a:prstGeom prst="ellipse">
            <a:avLst/>
          </a:prstGeom>
          <a:solidFill>
            <a:srgbClr val="FF99FF"/>
          </a:solidFill>
          <a:ln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Update L2 Product Algorithm(s), as necessary</a:t>
            </a:r>
          </a:p>
        </p:txBody>
      </p:sp>
      <p:sp>
        <p:nvSpPr>
          <p:cNvPr id="8" name="Oval 7"/>
          <p:cNvSpPr/>
          <p:nvPr/>
        </p:nvSpPr>
        <p:spPr>
          <a:xfrm>
            <a:off x="3802905" y="3593813"/>
            <a:ext cx="1959953" cy="1484985"/>
          </a:xfrm>
          <a:prstGeom prst="ellipse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333333"/>
                </a:solidFill>
              </a:rPr>
              <a:t>Analyze/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333333"/>
                </a:solidFill>
              </a:rPr>
              <a:t>Visualize</a:t>
            </a:r>
          </a:p>
        </p:txBody>
      </p:sp>
      <p:sp>
        <p:nvSpPr>
          <p:cNvPr id="9" name="Oval 8"/>
          <p:cNvSpPr/>
          <p:nvPr/>
        </p:nvSpPr>
        <p:spPr>
          <a:xfrm>
            <a:off x="6230680" y="1786269"/>
            <a:ext cx="2402962" cy="144601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Collocate DMW product with reference/ground truth data 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113" y="1392238"/>
            <a:ext cx="1006475" cy="879475"/>
            <a:chOff x="3317358" y="1265274"/>
            <a:chExt cx="1006549" cy="878959"/>
          </a:xfrm>
        </p:grpSpPr>
        <p:sp>
          <p:nvSpPr>
            <p:cNvPr id="11" name="Can 10"/>
            <p:cNvSpPr/>
            <p:nvPr/>
          </p:nvSpPr>
          <p:spPr>
            <a:xfrm>
              <a:off x="3317358" y="1265274"/>
              <a:ext cx="701727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3469769" y="1417585"/>
              <a:ext cx="701727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3622180" y="1569895"/>
              <a:ext cx="701727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41750" y="1087438"/>
            <a:ext cx="1158875" cy="1031875"/>
            <a:chOff x="3884423" y="1726017"/>
            <a:chExt cx="1158949" cy="1031359"/>
          </a:xfrm>
        </p:grpSpPr>
        <p:sp>
          <p:nvSpPr>
            <p:cNvPr id="18" name="Can 17"/>
            <p:cNvSpPr/>
            <p:nvPr/>
          </p:nvSpPr>
          <p:spPr>
            <a:xfrm>
              <a:off x="3884423" y="1726017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9" name="Can 18"/>
            <p:cNvSpPr/>
            <p:nvPr/>
          </p:nvSpPr>
          <p:spPr>
            <a:xfrm>
              <a:off x="4036833" y="1878341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4189242" y="2030665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4341652" y="2182988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24" name="Can 23"/>
          <p:cNvSpPr/>
          <p:nvPr/>
        </p:nvSpPr>
        <p:spPr>
          <a:xfrm>
            <a:off x="7323293" y="908050"/>
            <a:ext cx="701675" cy="573088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>
            <a:off x="5453596" y="908010"/>
            <a:ext cx="701675" cy="574675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30741" name="TextBox 28"/>
          <p:cNvSpPr txBox="1">
            <a:spLocks noChangeArrowheads="1"/>
          </p:cNvSpPr>
          <p:nvPr/>
        </p:nvSpPr>
        <p:spPr bwMode="auto">
          <a:xfrm>
            <a:off x="5032909" y="595313"/>
            <a:ext cx="1487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FF"/>
                </a:solidFill>
              </a:rPr>
              <a:t>Radiosondes</a:t>
            </a:r>
            <a:endParaRPr lang="en-US" sz="1400" b="1" i="1" dirty="0" smtClean="0">
              <a:solidFill>
                <a:srgbClr val="FFFFFF"/>
              </a:solidFill>
            </a:endParaRPr>
          </a:p>
        </p:txBody>
      </p:sp>
      <p:sp>
        <p:nvSpPr>
          <p:cNvPr id="30742" name="TextBox 29"/>
          <p:cNvSpPr txBox="1">
            <a:spLocks noChangeArrowheads="1"/>
          </p:cNvSpPr>
          <p:nvPr/>
        </p:nvSpPr>
        <p:spPr bwMode="auto">
          <a:xfrm>
            <a:off x="7146418" y="426727"/>
            <a:ext cx="11217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GFS Analyses</a:t>
            </a:r>
          </a:p>
        </p:txBody>
      </p:sp>
      <p:sp>
        <p:nvSpPr>
          <p:cNvPr id="30743" name="TextBox 30"/>
          <p:cNvSpPr txBox="1">
            <a:spLocks noChangeArrowheads="1"/>
          </p:cNvSpPr>
          <p:nvPr/>
        </p:nvSpPr>
        <p:spPr bwMode="auto">
          <a:xfrm>
            <a:off x="2651125" y="620713"/>
            <a:ext cx="1978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Derived Motion Wind Products</a:t>
            </a:r>
          </a:p>
        </p:txBody>
      </p:sp>
      <p:sp>
        <p:nvSpPr>
          <p:cNvPr id="30744" name="TextBox 31"/>
          <p:cNvSpPr txBox="1">
            <a:spLocks noChangeArrowheads="1"/>
          </p:cNvSpPr>
          <p:nvPr/>
        </p:nvSpPr>
        <p:spPr bwMode="auto">
          <a:xfrm>
            <a:off x="42863" y="169330"/>
            <a:ext cx="19002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FFFF"/>
                </a:solidFill>
              </a:rPr>
              <a:t>MET-9/10 SEVIRI, GOES-13/15,  NPP/VIIRS Imagery</a:t>
            </a:r>
          </a:p>
        </p:txBody>
      </p:sp>
      <p:sp>
        <p:nvSpPr>
          <p:cNvPr id="30745" name="TextBox 36"/>
          <p:cNvSpPr txBox="1">
            <a:spLocks noChangeArrowheads="1"/>
          </p:cNvSpPr>
          <p:nvPr/>
        </p:nvSpPr>
        <p:spPr bwMode="auto">
          <a:xfrm>
            <a:off x="127000" y="3402013"/>
            <a:ext cx="1978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FFFFFF"/>
                </a:solidFill>
              </a:rPr>
              <a:t>GFS forecast files (GRIB2) 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23825" y="2455863"/>
            <a:ext cx="1046163" cy="879475"/>
            <a:chOff x="219705" y="2796364"/>
            <a:chExt cx="1045549" cy="878959"/>
          </a:xfrm>
        </p:grpSpPr>
        <p:sp>
          <p:nvSpPr>
            <p:cNvPr id="36" name="Can 35"/>
            <p:cNvSpPr/>
            <p:nvPr/>
          </p:nvSpPr>
          <p:spPr>
            <a:xfrm>
              <a:off x="563991" y="2796364"/>
              <a:ext cx="701263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34" name="Can 33"/>
            <p:cNvSpPr/>
            <p:nvPr/>
          </p:nvSpPr>
          <p:spPr>
            <a:xfrm>
              <a:off x="418027" y="2948675"/>
              <a:ext cx="701263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38" name="Can 37"/>
            <p:cNvSpPr/>
            <p:nvPr/>
          </p:nvSpPr>
          <p:spPr>
            <a:xfrm>
              <a:off x="219705" y="3100985"/>
              <a:ext cx="701263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7343538" y="5394257"/>
            <a:ext cx="1736664" cy="1247535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Compute comparison statistics</a:t>
            </a:r>
          </a:p>
        </p:txBody>
      </p:sp>
      <p:sp>
        <p:nvSpPr>
          <p:cNvPr id="42" name="Oval 41"/>
          <p:cNvSpPr/>
          <p:nvPr/>
        </p:nvSpPr>
        <p:spPr>
          <a:xfrm>
            <a:off x="5536057" y="5394260"/>
            <a:ext cx="1655137" cy="1247535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Display Product &amp; Ground Truth Data</a:t>
            </a:r>
          </a:p>
        </p:txBody>
      </p:sp>
      <p:sp>
        <p:nvSpPr>
          <p:cNvPr id="43" name="Oval 42"/>
          <p:cNvSpPr/>
          <p:nvPr/>
        </p:nvSpPr>
        <p:spPr>
          <a:xfrm>
            <a:off x="3714337" y="5411979"/>
            <a:ext cx="1655137" cy="1247535"/>
          </a:xfrm>
          <a:prstGeom prst="ellipse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Search for outliers</a:t>
            </a:r>
          </a:p>
        </p:txBody>
      </p:sp>
      <p:sp>
        <p:nvSpPr>
          <p:cNvPr id="44" name="Oval 43"/>
          <p:cNvSpPr/>
          <p:nvPr/>
        </p:nvSpPr>
        <p:spPr>
          <a:xfrm>
            <a:off x="1903280" y="5419085"/>
            <a:ext cx="1655137" cy="1247535"/>
          </a:xfrm>
          <a:prstGeom prst="ellipse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Perform Case Study Analysis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27463" y="2257425"/>
            <a:ext cx="1046162" cy="879475"/>
            <a:chOff x="219705" y="2796364"/>
            <a:chExt cx="1045549" cy="878959"/>
          </a:xfrm>
        </p:grpSpPr>
        <p:sp>
          <p:nvSpPr>
            <p:cNvPr id="47" name="Can 46"/>
            <p:cNvSpPr/>
            <p:nvPr/>
          </p:nvSpPr>
          <p:spPr>
            <a:xfrm>
              <a:off x="563990" y="2796364"/>
              <a:ext cx="701264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418026" y="2948675"/>
              <a:ext cx="701264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49" name="Can 48"/>
            <p:cNvSpPr/>
            <p:nvPr/>
          </p:nvSpPr>
          <p:spPr>
            <a:xfrm>
              <a:off x="219705" y="3100985"/>
              <a:ext cx="701264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30760" name="TextBox 53"/>
          <p:cNvSpPr txBox="1">
            <a:spLocks noChangeArrowheads="1"/>
          </p:cNvSpPr>
          <p:nvPr/>
        </p:nvSpPr>
        <p:spPr bwMode="auto">
          <a:xfrm>
            <a:off x="2570163" y="3090863"/>
            <a:ext cx="19764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FFFFFF"/>
                </a:solidFill>
              </a:rPr>
              <a:t>Clear-Sky Mask &amp; Cloud Products</a:t>
            </a:r>
          </a:p>
        </p:txBody>
      </p:sp>
      <p:sp>
        <p:nvSpPr>
          <p:cNvPr id="55" name="Can 54"/>
          <p:cNvSpPr/>
          <p:nvPr/>
        </p:nvSpPr>
        <p:spPr>
          <a:xfrm>
            <a:off x="8305266" y="915907"/>
            <a:ext cx="701675" cy="574675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30762" name="TextBox 55"/>
          <p:cNvSpPr txBox="1">
            <a:spLocks noChangeArrowheads="1"/>
          </p:cNvSpPr>
          <p:nvPr/>
        </p:nvSpPr>
        <p:spPr bwMode="auto">
          <a:xfrm>
            <a:off x="8160805" y="607917"/>
            <a:ext cx="1443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CALIPSO </a:t>
            </a:r>
          </a:p>
        </p:txBody>
      </p:sp>
      <p:sp>
        <p:nvSpPr>
          <p:cNvPr id="62" name="Curved Right Arrow 61"/>
          <p:cNvSpPr/>
          <p:nvPr/>
        </p:nvSpPr>
        <p:spPr>
          <a:xfrm>
            <a:off x="5699125" y="2487613"/>
            <a:ext cx="468313" cy="1084262"/>
          </a:xfrm>
          <a:prstGeom prst="curvedRightArrow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 rot="20027477">
            <a:off x="3338623" y="1679944"/>
            <a:ext cx="372140" cy="148856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5" name="Right Arrow 64"/>
          <p:cNvSpPr/>
          <p:nvPr/>
        </p:nvSpPr>
        <p:spPr>
          <a:xfrm rot="641789">
            <a:off x="3522922" y="2332075"/>
            <a:ext cx="372140" cy="148856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 rot="848895">
            <a:off x="1236242" y="1691211"/>
            <a:ext cx="372140" cy="151923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7" name="Right Arrow 66"/>
          <p:cNvSpPr/>
          <p:nvPr/>
        </p:nvSpPr>
        <p:spPr>
          <a:xfrm rot="20658874">
            <a:off x="1250419" y="2896234"/>
            <a:ext cx="372140" cy="151923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0" name="Right Arrow 69"/>
          <p:cNvSpPr/>
          <p:nvPr/>
        </p:nvSpPr>
        <p:spPr>
          <a:xfrm rot="7567644">
            <a:off x="8220189" y="1674058"/>
            <a:ext cx="243318" cy="103074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1" name="Right Arrow 70"/>
          <p:cNvSpPr/>
          <p:nvPr/>
        </p:nvSpPr>
        <p:spPr>
          <a:xfrm rot="3067831">
            <a:off x="5993483" y="1690472"/>
            <a:ext cx="328656" cy="105069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10138099">
            <a:off x="5957777" y="4160875"/>
            <a:ext cx="372140" cy="148856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 rot="824792">
            <a:off x="5056687" y="1910363"/>
            <a:ext cx="1242197" cy="155852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8" name="Curved Down Arrow 77"/>
          <p:cNvSpPr/>
          <p:nvPr/>
        </p:nvSpPr>
        <p:spPr>
          <a:xfrm rot="5215474">
            <a:off x="4375944" y="2529681"/>
            <a:ext cx="1847850" cy="420688"/>
          </a:xfrm>
          <a:prstGeom prst="curvedDownArrow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 rot="4631026">
            <a:off x="4586177" y="3193311"/>
            <a:ext cx="372140" cy="148856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rot="10800000" flipV="1">
            <a:off x="2806700" y="5072063"/>
            <a:ext cx="1924050" cy="287337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4525963" y="5145088"/>
            <a:ext cx="301625" cy="168275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764088" y="5092700"/>
            <a:ext cx="3221037" cy="266700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784725" y="5092700"/>
            <a:ext cx="1138238" cy="319088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120474" y="5401357"/>
            <a:ext cx="1655137" cy="1247535"/>
          </a:xfrm>
          <a:prstGeom prst="ellipse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Re-retrieve single DMW </a:t>
            </a:r>
          </a:p>
        </p:txBody>
      </p:sp>
      <p:cxnSp>
        <p:nvCxnSpPr>
          <p:cNvPr id="97" name="Straight Arrow Connector 96"/>
          <p:cNvCxnSpPr>
            <a:stCxn id="8" idx="4"/>
          </p:cNvCxnSpPr>
          <p:nvPr/>
        </p:nvCxnSpPr>
        <p:spPr>
          <a:xfrm rot="5400000">
            <a:off x="2798763" y="3389313"/>
            <a:ext cx="295275" cy="3673475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ight Arrow 98"/>
          <p:cNvSpPr/>
          <p:nvPr/>
        </p:nvSpPr>
        <p:spPr>
          <a:xfrm rot="5400000">
            <a:off x="7563081" y="1589490"/>
            <a:ext cx="229243" cy="91175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8" name="Right Arrow 67"/>
          <p:cNvSpPr/>
          <p:nvPr/>
        </p:nvSpPr>
        <p:spPr>
          <a:xfrm rot="10519614">
            <a:off x="3388239" y="4153787"/>
            <a:ext cx="372140" cy="148856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9" name="Right Arrow 68"/>
          <p:cNvSpPr/>
          <p:nvPr/>
        </p:nvSpPr>
        <p:spPr>
          <a:xfrm rot="16823593" flipV="1">
            <a:off x="2070640" y="3344540"/>
            <a:ext cx="372140" cy="154750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grpSp>
        <p:nvGrpSpPr>
          <p:cNvPr id="12" name="Group 75"/>
          <p:cNvGrpSpPr/>
          <p:nvPr/>
        </p:nvGrpSpPr>
        <p:grpSpPr>
          <a:xfrm>
            <a:off x="6305550" y="3416300"/>
            <a:ext cx="3703638" cy="1626126"/>
            <a:chOff x="6305550" y="3416300"/>
            <a:chExt cx="3703638" cy="1626126"/>
          </a:xfrm>
        </p:grpSpPr>
        <p:sp>
          <p:nvSpPr>
            <p:cNvPr id="27" name="Can 26"/>
            <p:cNvSpPr/>
            <p:nvPr/>
          </p:nvSpPr>
          <p:spPr bwMode="auto">
            <a:xfrm>
              <a:off x="6305550" y="3422650"/>
              <a:ext cx="701675" cy="574675"/>
            </a:xfrm>
            <a:prstGeom prst="can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28" name="Can 27"/>
            <p:cNvSpPr/>
            <p:nvPr/>
          </p:nvSpPr>
          <p:spPr bwMode="auto">
            <a:xfrm>
              <a:off x="6592888" y="3763963"/>
              <a:ext cx="701675" cy="574675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57" name="Can 56"/>
            <p:cNvSpPr/>
            <p:nvPr/>
          </p:nvSpPr>
          <p:spPr bwMode="auto">
            <a:xfrm>
              <a:off x="6883400" y="4129088"/>
              <a:ext cx="701675" cy="574675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30813" name="TextBox 57"/>
            <p:cNvSpPr txBox="1">
              <a:spLocks noChangeArrowheads="1"/>
            </p:cNvSpPr>
            <p:nvPr/>
          </p:nvSpPr>
          <p:spPr bwMode="auto">
            <a:xfrm>
              <a:off x="7032049" y="3416300"/>
              <a:ext cx="1984771" cy="30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smtClean="0">
                  <a:solidFill>
                    <a:srgbClr val="FFFFFF"/>
                  </a:solidFill>
                </a:rPr>
                <a:t>DMW/Radiosondes</a:t>
              </a:r>
            </a:p>
          </p:txBody>
        </p:sp>
        <p:sp>
          <p:nvSpPr>
            <p:cNvPr id="30814" name="TextBox 59"/>
            <p:cNvSpPr txBox="1">
              <a:spLocks noChangeArrowheads="1"/>
            </p:cNvSpPr>
            <p:nvPr/>
          </p:nvSpPr>
          <p:spPr bwMode="auto">
            <a:xfrm>
              <a:off x="7141956" y="3770986"/>
              <a:ext cx="2544705" cy="30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smtClean="0">
                  <a:solidFill>
                    <a:srgbClr val="FFFFFF"/>
                  </a:solidFill>
                </a:rPr>
                <a:t>  DMW / GFS Analyses</a:t>
              </a:r>
            </a:p>
          </p:txBody>
        </p:sp>
        <p:sp>
          <p:nvSpPr>
            <p:cNvPr id="30815" name="TextBox 60"/>
            <p:cNvSpPr txBox="1">
              <a:spLocks noChangeArrowheads="1"/>
            </p:cNvSpPr>
            <p:nvPr/>
          </p:nvSpPr>
          <p:spPr bwMode="auto">
            <a:xfrm>
              <a:off x="7464483" y="4168230"/>
              <a:ext cx="2544705" cy="30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rgbClr val="FFFFFF"/>
                  </a:solidFill>
                </a:rPr>
                <a:t>  DMW / CALIPSO</a:t>
              </a:r>
            </a:p>
          </p:txBody>
        </p:sp>
        <p:sp>
          <p:nvSpPr>
            <p:cNvPr id="72" name="Can 71"/>
            <p:cNvSpPr/>
            <p:nvPr/>
          </p:nvSpPr>
          <p:spPr bwMode="auto">
            <a:xfrm>
              <a:off x="7120465" y="4467751"/>
              <a:ext cx="701675" cy="574675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74" name="TextBox 60"/>
            <p:cNvSpPr txBox="1">
              <a:spLocks noChangeArrowheads="1"/>
            </p:cNvSpPr>
            <p:nvPr/>
          </p:nvSpPr>
          <p:spPr bwMode="auto">
            <a:xfrm>
              <a:off x="7718481" y="4557692"/>
              <a:ext cx="14255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rgbClr val="FFFFFF"/>
                  </a:solidFill>
                </a:rPr>
                <a:t>  DMW/ACARS</a:t>
              </a:r>
            </a:p>
          </p:txBody>
        </p:sp>
      </p:grpSp>
      <p:sp>
        <p:nvSpPr>
          <p:cNvPr id="77" name="Can 76"/>
          <p:cNvSpPr/>
          <p:nvPr/>
        </p:nvSpPr>
        <p:spPr>
          <a:xfrm>
            <a:off x="6364301" y="908053"/>
            <a:ext cx="701675" cy="573088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 rot="4181258">
            <a:off x="6693472" y="1606426"/>
            <a:ext cx="229243" cy="91175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81" name="TextBox 55"/>
          <p:cNvSpPr txBox="1">
            <a:spLocks noChangeArrowheads="1"/>
          </p:cNvSpPr>
          <p:nvPr/>
        </p:nvSpPr>
        <p:spPr bwMode="auto">
          <a:xfrm>
            <a:off x="6309553" y="609248"/>
            <a:ext cx="1443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ACARS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90513" y="4940839"/>
            <a:ext cx="236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EBE6"/>
                </a:solidFill>
                <a:latin typeface="Comic Sans MS" pitchFamily="66" charset="0"/>
              </a:rPr>
              <a:t>Deep Dive Tools</a:t>
            </a:r>
            <a:endParaRPr lang="en-US" sz="1600" b="1" dirty="0">
              <a:solidFill>
                <a:srgbClr val="00EBE6"/>
              </a:solidFill>
              <a:latin typeface="Comic Sans MS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44199" y="5004328"/>
            <a:ext cx="236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0BC3D"/>
                </a:solidFill>
                <a:latin typeface="Comic Sans MS" pitchFamily="66" charset="0"/>
              </a:rPr>
              <a:t>Routine Tools</a:t>
            </a:r>
            <a:endParaRPr lang="en-US" sz="1600" b="1" dirty="0">
              <a:solidFill>
                <a:srgbClr val="30BC3D"/>
              </a:solidFill>
              <a:latin typeface="Comic Sans MS" pitchFamily="66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8139" y="5279393"/>
            <a:ext cx="5333122" cy="1426207"/>
          </a:xfrm>
          <a:prstGeom prst="rect">
            <a:avLst/>
          </a:prstGeom>
          <a:noFill/>
          <a:ln w="6350">
            <a:solidFill>
              <a:srgbClr val="00EBE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453595" y="5279387"/>
            <a:ext cx="3649271" cy="1426207"/>
          </a:xfrm>
          <a:prstGeom prst="rect">
            <a:avLst/>
          </a:prstGeom>
          <a:noFill/>
          <a:ln w="6350">
            <a:solidFill>
              <a:srgbClr val="30BC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525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Derived Motion Wind Products Generated from Proxy Data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Strategies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Validation Tools and DMW Product Assessments</a:t>
            </a:r>
          </a:p>
          <a:p>
            <a:pPr lvl="1"/>
            <a:r>
              <a:rPr lang="en-US" sz="1600" b="1" i="1" dirty="0" smtClean="0">
                <a:solidFill>
                  <a:srgbClr val="000099"/>
                </a:solidFill>
              </a:rPr>
              <a:t>Comparisons to </a:t>
            </a:r>
            <a:r>
              <a:rPr lang="en-US" sz="1600" b="1" i="1" dirty="0" err="1" smtClean="0">
                <a:solidFill>
                  <a:srgbClr val="000099"/>
                </a:solidFill>
              </a:rPr>
              <a:t>Radiosondes</a:t>
            </a:r>
            <a:r>
              <a:rPr lang="en-US" sz="1600" b="1" i="1" dirty="0" smtClean="0">
                <a:solidFill>
                  <a:srgbClr val="000099"/>
                </a:solidFill>
              </a:rPr>
              <a:t>, Aircraft, GFS Analysis winds</a:t>
            </a:r>
          </a:p>
          <a:p>
            <a:pPr lvl="1"/>
            <a:r>
              <a:rPr lang="en-US" sz="1600" b="1" i="1" dirty="0" smtClean="0">
                <a:solidFill>
                  <a:srgbClr val="000099"/>
                </a:solidFill>
              </a:rPr>
              <a:t>Case Study Examples</a:t>
            </a:r>
          </a:p>
          <a:p>
            <a:pPr lvl="1"/>
            <a:r>
              <a:rPr lang="en-US" sz="1600" b="1" i="1" dirty="0" smtClean="0">
                <a:solidFill>
                  <a:srgbClr val="000099"/>
                </a:solidFill>
              </a:rPr>
              <a:t>Assessment of DMW impact in NCEP GFS (summary/highlights of GOES-R3 work; engagement with NCEP)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DMW Algorithm Enhancements Beyond Baseline Delivery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Road to GOES-R Post-Launch Test (PLT) 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 Validation Tools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642"/>
            <a:ext cx="8229600" cy="4926013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99"/>
                </a:solidFill>
              </a:rPr>
              <a:t>Visualization Tools</a:t>
            </a:r>
          </a:p>
          <a:p>
            <a:pPr lvl="1"/>
            <a:r>
              <a:rPr lang="en-US" sz="1600" b="1" dirty="0" smtClean="0">
                <a:solidFill>
                  <a:srgbClr val="000099"/>
                </a:solidFill>
              </a:rPr>
              <a:t>AMV product, upstream products, intermediate output, ancillary data, reference/”ground truth” observations</a:t>
            </a:r>
          </a:p>
          <a:p>
            <a:endParaRPr lang="en-US" sz="1800" b="1" dirty="0" smtClean="0">
              <a:solidFill>
                <a:srgbClr val="000099"/>
              </a:solidFill>
            </a:endParaRPr>
          </a:p>
          <a:p>
            <a:r>
              <a:rPr lang="en-US" sz="1800" b="1" dirty="0" smtClean="0">
                <a:solidFill>
                  <a:srgbClr val="000099"/>
                </a:solidFill>
              </a:rPr>
              <a:t>Customized code that </a:t>
            </a:r>
          </a:p>
          <a:p>
            <a:pPr lvl="1"/>
            <a:r>
              <a:rPr lang="en-US" sz="1600" b="1" dirty="0" smtClean="0">
                <a:solidFill>
                  <a:srgbClr val="000099"/>
                </a:solidFill>
              </a:rPr>
              <a:t>Co-locates AMV product and reference data in space and time</a:t>
            </a:r>
          </a:p>
          <a:p>
            <a:pPr lvl="1"/>
            <a:r>
              <a:rPr lang="en-US" sz="1600" b="1" dirty="0" smtClean="0">
                <a:solidFill>
                  <a:srgbClr val="000099"/>
                </a:solidFill>
              </a:rPr>
              <a:t>Enable the generation and visualization of comparison statistics</a:t>
            </a:r>
          </a:p>
          <a:p>
            <a:pPr lvl="2"/>
            <a:r>
              <a:rPr lang="en-US" sz="1400" b="1" dirty="0" smtClean="0">
                <a:solidFill>
                  <a:srgbClr val="000099"/>
                </a:solidFill>
              </a:rPr>
              <a:t>Tabular form</a:t>
            </a:r>
          </a:p>
          <a:p>
            <a:pPr lvl="2"/>
            <a:r>
              <a:rPr lang="en-US" sz="1400" b="1" dirty="0" smtClean="0">
                <a:solidFill>
                  <a:srgbClr val="000099"/>
                </a:solidFill>
              </a:rPr>
              <a:t>Time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349745" y="4004751"/>
            <a:ext cx="4210050" cy="2462212"/>
          </a:xfrm>
          <a:prstGeom prst="rect">
            <a:avLst/>
          </a:prstGeom>
          <a:solidFill>
            <a:srgbClr val="000099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     GOES-13 CD WIND RAOB MATCH ERROR STATISTICS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1000" b="1" dirty="0" smtClean="0">
              <a:solidFill>
                <a:srgbClr val="FFFFFF"/>
              </a:solidFill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PRESSURE RANGE:  100 - 1000          LATITUDE RANGE: -90 -  90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1000" b="1" dirty="0" smtClean="0">
              <a:solidFill>
                <a:srgbClr val="FFFFFF"/>
              </a:solidFill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                        	           SAT     GUESS      RAOB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RMS DIFFERENCE  (m/s)                6.68        6.11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NORMALIZED RMS                          0.34        0.31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AVG DIFFERENCE  (m/s)                5.51        5.02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STD DEVIATION   (m/s)                   3.78        3.48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SPEED BIAS      (m/s)                     -0.97       -1.32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|DIRECTION DIF| (deg)                  14.85       15.06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SPEED           (m/s)                         18.55       18.20        19.52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/>
                </a:solidFill>
              </a:rPr>
              <a:t>     SAMPLE SIZE                                 87100</a:t>
            </a:r>
            <a:endParaRPr lang="en-US" sz="1400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Routine Validation Tools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rgbClr val="FFFF66"/>
                </a:solidFill>
                <a:latin typeface="Book Antiqua" pitchFamily="18" charset="0"/>
              </a:rPr>
              <a:t>Product Visualization …</a:t>
            </a:r>
            <a:endParaRPr lang="en-US" sz="2400" b="1" i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7484" y="6167438"/>
            <a:ext cx="8024813" cy="5651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A7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Heavy reliance on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A7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McIDAS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A7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visualize DMW products, intermediate outputs, diagnostic data, ancillary datasets, and reference/”ground-truth”</a:t>
            </a:r>
          </a:p>
        </p:txBody>
      </p:sp>
      <p:pic>
        <p:nvPicPr>
          <p:cNvPr id="27" name="Picture 3" descr="LWIR1_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1781392"/>
            <a:ext cx="352583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Delivery5up5_UpperAMV_QI60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7738" y="1781133"/>
            <a:ext cx="352107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1446213" y="1355727"/>
            <a:ext cx="1411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 err="1" smtClean="0">
                <a:solidFill>
                  <a:srgbClr val="FFFFFF"/>
                </a:solidFill>
              </a:rPr>
              <a:t>McIDAS</a:t>
            </a:r>
            <a:r>
              <a:rPr lang="en-US" sz="2000" b="1" i="1" dirty="0" smtClean="0">
                <a:solidFill>
                  <a:srgbClr val="FFFFFF"/>
                </a:solidFill>
              </a:rPr>
              <a:t>-X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5649913" y="1343025"/>
            <a:ext cx="1409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i="1" smtClean="0">
                <a:solidFill>
                  <a:srgbClr val="FFFFFF"/>
                </a:solidFill>
              </a:rPr>
              <a:t>McIDAS-V</a:t>
            </a:r>
          </a:p>
        </p:txBody>
      </p: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AB158C-2D6E-4D8C-BE6C-2ECA2F3CF405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5496" y="-99392"/>
            <a:ext cx="7084876" cy="1143001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Met-9/SEVIRI Winds (10.8um) </a:t>
            </a:r>
            <a:b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vs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Radiosondes</a:t>
            </a:r>
            <a:endParaRPr lang="en-US" sz="24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1331913" y="1484313"/>
            <a:ext cx="730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 descr="m9ir_highQ8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00" y="980728"/>
            <a:ext cx="7806364" cy="54726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65331" y="1664804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400" b="1" i="1" dirty="0" smtClean="0">
                <a:solidFill>
                  <a:srgbClr val="990033"/>
                </a:solidFill>
              </a:rPr>
              <a:t>GOES-R  AMV Algorithm Used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44108" y="1008021"/>
            <a:ext cx="18722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100-400 </a:t>
            </a:r>
            <a:r>
              <a:rPr lang="en-US" sz="1600" b="1" dirty="0" err="1" smtClean="0">
                <a:solidFill>
                  <a:srgbClr val="FF0000"/>
                </a:solidFill>
              </a:rPr>
              <a:t>mb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QI &gt; 80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8324" y="2953397"/>
            <a:ext cx="1619672" cy="1200329"/>
          </a:xfrm>
          <a:prstGeom prst="rect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u="sng" dirty="0" smtClean="0">
                <a:solidFill>
                  <a:srgbClr val="FFFFFF"/>
                </a:solidFill>
              </a:rPr>
              <a:t>Nov 2011 Stats: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i="1" dirty="0" smtClean="0">
              <a:solidFill>
                <a:srgbClr val="FFFFFF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FFFFFF"/>
                </a:solidFill>
              </a:rPr>
              <a:t>MVD = 5.05 m/s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FFFFFF"/>
                </a:solidFill>
              </a:rPr>
              <a:t>NRMS = 0.31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FFFF00"/>
                </a:solidFill>
              </a:rPr>
              <a:t>Speed Bias = -0.31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FFFFFF"/>
                </a:solidFill>
              </a:rPr>
              <a:t>N = 7295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AB158C-2D6E-4D8C-BE6C-2ECA2F3CF40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1331913" y="1484313"/>
            <a:ext cx="730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5" name="Picture 14" descr="SevairND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3" y="1102729"/>
            <a:ext cx="7721667" cy="5411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10578" y="1702128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400" b="1" i="1" dirty="0" smtClean="0">
                <a:solidFill>
                  <a:srgbClr val="990033"/>
                </a:solidFill>
              </a:rPr>
              <a:t>GOES-R  AMV Algorithm Used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35496" y="-99392"/>
            <a:ext cx="7084876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Met-10/SEVIRI Winds (10.8um)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vs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Aircraft Winds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52463" y="-68263"/>
            <a:ext cx="7848600" cy="68580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 Strategies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FD017A-2D7B-4E1E-9F87-FC70D0DB588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" name="Oval 5"/>
          <p:cNvSpPr/>
          <p:nvPr/>
        </p:nvSpPr>
        <p:spPr>
          <a:xfrm>
            <a:off x="1424759" y="1648038"/>
            <a:ext cx="2020198" cy="1456661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Routine generation of L2 product chain (ACM, clouds, DMW)</a:t>
            </a:r>
          </a:p>
        </p:txBody>
      </p:sp>
      <p:sp>
        <p:nvSpPr>
          <p:cNvPr id="7" name="Oval 6"/>
          <p:cNvSpPr/>
          <p:nvPr/>
        </p:nvSpPr>
        <p:spPr>
          <a:xfrm>
            <a:off x="1311353" y="3700132"/>
            <a:ext cx="2016634" cy="1247535"/>
          </a:xfrm>
          <a:prstGeom prst="ellipse">
            <a:avLst/>
          </a:prstGeom>
          <a:solidFill>
            <a:srgbClr val="FF99FF"/>
          </a:solidFill>
          <a:ln>
            <a:prstDash val="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Update L2 Product Algorithm(s), as necessary</a:t>
            </a:r>
          </a:p>
        </p:txBody>
      </p:sp>
      <p:sp>
        <p:nvSpPr>
          <p:cNvPr id="8" name="Oval 7"/>
          <p:cNvSpPr/>
          <p:nvPr/>
        </p:nvSpPr>
        <p:spPr>
          <a:xfrm>
            <a:off x="3802905" y="3593813"/>
            <a:ext cx="1959953" cy="1484985"/>
          </a:xfrm>
          <a:prstGeom prst="ellipse">
            <a:avLst/>
          </a:prstGeom>
          <a:solidFill>
            <a:srgbClr val="FF99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333333"/>
                </a:solidFill>
              </a:rPr>
              <a:t>Analyze/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333333"/>
                </a:solidFill>
              </a:rPr>
              <a:t>Visualize</a:t>
            </a:r>
          </a:p>
        </p:txBody>
      </p:sp>
      <p:sp>
        <p:nvSpPr>
          <p:cNvPr id="9" name="Oval 8"/>
          <p:cNvSpPr/>
          <p:nvPr/>
        </p:nvSpPr>
        <p:spPr>
          <a:xfrm>
            <a:off x="6230680" y="1786269"/>
            <a:ext cx="2402962" cy="144601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Collocate DMW product with reference/ground truth data 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113" y="1392238"/>
            <a:ext cx="1006475" cy="879475"/>
            <a:chOff x="3317358" y="1265274"/>
            <a:chExt cx="1006549" cy="878959"/>
          </a:xfrm>
        </p:grpSpPr>
        <p:sp>
          <p:nvSpPr>
            <p:cNvPr id="11" name="Can 10"/>
            <p:cNvSpPr/>
            <p:nvPr/>
          </p:nvSpPr>
          <p:spPr>
            <a:xfrm>
              <a:off x="3317358" y="1265274"/>
              <a:ext cx="701727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3469769" y="1417585"/>
              <a:ext cx="701727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3622180" y="1569895"/>
              <a:ext cx="701727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3841750" y="1087438"/>
            <a:ext cx="1158875" cy="1031875"/>
            <a:chOff x="3884423" y="1726017"/>
            <a:chExt cx="1158949" cy="1031359"/>
          </a:xfrm>
        </p:grpSpPr>
        <p:sp>
          <p:nvSpPr>
            <p:cNvPr id="18" name="Can 17"/>
            <p:cNvSpPr/>
            <p:nvPr/>
          </p:nvSpPr>
          <p:spPr>
            <a:xfrm>
              <a:off x="3884423" y="1726017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9" name="Can 18"/>
            <p:cNvSpPr/>
            <p:nvPr/>
          </p:nvSpPr>
          <p:spPr>
            <a:xfrm>
              <a:off x="4036833" y="1878341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4189242" y="2030665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4341652" y="2182988"/>
              <a:ext cx="701720" cy="57438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24" name="Can 23"/>
          <p:cNvSpPr/>
          <p:nvPr/>
        </p:nvSpPr>
        <p:spPr>
          <a:xfrm>
            <a:off x="7323293" y="908050"/>
            <a:ext cx="701675" cy="573088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>
            <a:off x="5453596" y="908010"/>
            <a:ext cx="701675" cy="574675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30741" name="TextBox 28"/>
          <p:cNvSpPr txBox="1">
            <a:spLocks noChangeArrowheads="1"/>
          </p:cNvSpPr>
          <p:nvPr/>
        </p:nvSpPr>
        <p:spPr bwMode="auto">
          <a:xfrm>
            <a:off x="5032909" y="595313"/>
            <a:ext cx="1487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err="1" smtClean="0">
                <a:solidFill>
                  <a:srgbClr val="FFFFFF"/>
                </a:solidFill>
              </a:rPr>
              <a:t>Radiosondes</a:t>
            </a:r>
            <a:endParaRPr lang="en-US" sz="1400" b="1" i="1" dirty="0" smtClean="0">
              <a:solidFill>
                <a:srgbClr val="FFFFFF"/>
              </a:solidFill>
            </a:endParaRPr>
          </a:p>
        </p:txBody>
      </p:sp>
      <p:sp>
        <p:nvSpPr>
          <p:cNvPr id="30742" name="TextBox 29"/>
          <p:cNvSpPr txBox="1">
            <a:spLocks noChangeArrowheads="1"/>
          </p:cNvSpPr>
          <p:nvPr/>
        </p:nvSpPr>
        <p:spPr bwMode="auto">
          <a:xfrm>
            <a:off x="7146418" y="426727"/>
            <a:ext cx="11217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GFS Analyses</a:t>
            </a:r>
          </a:p>
        </p:txBody>
      </p:sp>
      <p:sp>
        <p:nvSpPr>
          <p:cNvPr id="30743" name="TextBox 30"/>
          <p:cNvSpPr txBox="1">
            <a:spLocks noChangeArrowheads="1"/>
          </p:cNvSpPr>
          <p:nvPr/>
        </p:nvSpPr>
        <p:spPr bwMode="auto">
          <a:xfrm>
            <a:off x="2651125" y="620713"/>
            <a:ext cx="1978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Derived Motion Wind Products</a:t>
            </a:r>
          </a:p>
        </p:txBody>
      </p:sp>
      <p:sp>
        <p:nvSpPr>
          <p:cNvPr id="30744" name="TextBox 31"/>
          <p:cNvSpPr txBox="1">
            <a:spLocks noChangeArrowheads="1"/>
          </p:cNvSpPr>
          <p:nvPr/>
        </p:nvSpPr>
        <p:spPr bwMode="auto">
          <a:xfrm>
            <a:off x="42863" y="169330"/>
            <a:ext cx="19002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FFFFFF"/>
                </a:solidFill>
              </a:rPr>
              <a:t>MET-9/10 SEVIRI, GOES-13/15,  NPP/VIIRS Imagery</a:t>
            </a:r>
          </a:p>
        </p:txBody>
      </p:sp>
      <p:sp>
        <p:nvSpPr>
          <p:cNvPr id="30745" name="TextBox 36"/>
          <p:cNvSpPr txBox="1">
            <a:spLocks noChangeArrowheads="1"/>
          </p:cNvSpPr>
          <p:nvPr/>
        </p:nvSpPr>
        <p:spPr bwMode="auto">
          <a:xfrm>
            <a:off x="127000" y="3402013"/>
            <a:ext cx="1978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FFFFFF"/>
                </a:solidFill>
              </a:rPr>
              <a:t>GFS forecast files (GRIB2) </a:t>
            </a: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23825" y="2455863"/>
            <a:ext cx="1046163" cy="879475"/>
            <a:chOff x="219705" y="2796364"/>
            <a:chExt cx="1045549" cy="878959"/>
          </a:xfrm>
        </p:grpSpPr>
        <p:sp>
          <p:nvSpPr>
            <p:cNvPr id="36" name="Can 35"/>
            <p:cNvSpPr/>
            <p:nvPr/>
          </p:nvSpPr>
          <p:spPr>
            <a:xfrm>
              <a:off x="563991" y="2796364"/>
              <a:ext cx="701263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34" name="Can 33"/>
            <p:cNvSpPr/>
            <p:nvPr/>
          </p:nvSpPr>
          <p:spPr>
            <a:xfrm>
              <a:off x="418027" y="2948675"/>
              <a:ext cx="701263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38" name="Can 37"/>
            <p:cNvSpPr/>
            <p:nvPr/>
          </p:nvSpPr>
          <p:spPr>
            <a:xfrm>
              <a:off x="219705" y="3100985"/>
              <a:ext cx="701263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7343538" y="5394257"/>
            <a:ext cx="1736664" cy="1247535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Compute comparison statistics</a:t>
            </a:r>
          </a:p>
        </p:txBody>
      </p:sp>
      <p:sp>
        <p:nvSpPr>
          <p:cNvPr id="42" name="Oval 41"/>
          <p:cNvSpPr/>
          <p:nvPr/>
        </p:nvSpPr>
        <p:spPr>
          <a:xfrm>
            <a:off x="5536057" y="5394260"/>
            <a:ext cx="1655137" cy="1247535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Display Product &amp; Ground Truth Data</a:t>
            </a:r>
          </a:p>
        </p:txBody>
      </p:sp>
      <p:sp>
        <p:nvSpPr>
          <p:cNvPr id="43" name="Oval 42"/>
          <p:cNvSpPr/>
          <p:nvPr/>
        </p:nvSpPr>
        <p:spPr>
          <a:xfrm>
            <a:off x="3714337" y="5411979"/>
            <a:ext cx="1655137" cy="1247535"/>
          </a:xfrm>
          <a:prstGeom prst="ellipse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Search for outliers</a:t>
            </a:r>
          </a:p>
        </p:txBody>
      </p:sp>
      <p:sp>
        <p:nvSpPr>
          <p:cNvPr id="44" name="Oval 43"/>
          <p:cNvSpPr/>
          <p:nvPr/>
        </p:nvSpPr>
        <p:spPr>
          <a:xfrm>
            <a:off x="1903280" y="5419085"/>
            <a:ext cx="1655137" cy="1247535"/>
          </a:xfrm>
          <a:prstGeom prst="ellipse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Perform Case Study Analysis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27463" y="2257425"/>
            <a:ext cx="1046162" cy="879475"/>
            <a:chOff x="219705" y="2796364"/>
            <a:chExt cx="1045549" cy="878959"/>
          </a:xfrm>
        </p:grpSpPr>
        <p:sp>
          <p:nvSpPr>
            <p:cNvPr id="47" name="Can 46"/>
            <p:cNvSpPr/>
            <p:nvPr/>
          </p:nvSpPr>
          <p:spPr>
            <a:xfrm>
              <a:off x="563990" y="2796364"/>
              <a:ext cx="701264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48" name="Can 47"/>
            <p:cNvSpPr/>
            <p:nvPr/>
          </p:nvSpPr>
          <p:spPr>
            <a:xfrm>
              <a:off x="418026" y="2948675"/>
              <a:ext cx="701264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49" name="Can 48"/>
            <p:cNvSpPr/>
            <p:nvPr/>
          </p:nvSpPr>
          <p:spPr>
            <a:xfrm>
              <a:off x="219705" y="3100985"/>
              <a:ext cx="701264" cy="574338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</p:grpSp>
      <p:sp>
        <p:nvSpPr>
          <p:cNvPr id="30760" name="TextBox 53"/>
          <p:cNvSpPr txBox="1">
            <a:spLocks noChangeArrowheads="1"/>
          </p:cNvSpPr>
          <p:nvPr/>
        </p:nvSpPr>
        <p:spPr bwMode="auto">
          <a:xfrm>
            <a:off x="2570163" y="3090863"/>
            <a:ext cx="19764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smtClean="0">
                <a:solidFill>
                  <a:srgbClr val="FFFFFF"/>
                </a:solidFill>
              </a:rPr>
              <a:t>Clear-Sky Mask &amp; Cloud Products</a:t>
            </a:r>
          </a:p>
        </p:txBody>
      </p:sp>
      <p:sp>
        <p:nvSpPr>
          <p:cNvPr id="55" name="Can 54"/>
          <p:cNvSpPr/>
          <p:nvPr/>
        </p:nvSpPr>
        <p:spPr>
          <a:xfrm>
            <a:off x="8305266" y="915907"/>
            <a:ext cx="701675" cy="574675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30762" name="TextBox 55"/>
          <p:cNvSpPr txBox="1">
            <a:spLocks noChangeArrowheads="1"/>
          </p:cNvSpPr>
          <p:nvPr/>
        </p:nvSpPr>
        <p:spPr bwMode="auto">
          <a:xfrm>
            <a:off x="8160805" y="607917"/>
            <a:ext cx="1443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CALIPSO </a:t>
            </a:r>
          </a:p>
        </p:txBody>
      </p:sp>
      <p:sp>
        <p:nvSpPr>
          <p:cNvPr id="62" name="Curved Right Arrow 61"/>
          <p:cNvSpPr/>
          <p:nvPr/>
        </p:nvSpPr>
        <p:spPr>
          <a:xfrm>
            <a:off x="5699125" y="2487613"/>
            <a:ext cx="468313" cy="1084262"/>
          </a:xfrm>
          <a:prstGeom prst="curvedRightArrow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 rot="20027477">
            <a:off x="3338623" y="1679944"/>
            <a:ext cx="372140" cy="148856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5" name="Right Arrow 64"/>
          <p:cNvSpPr/>
          <p:nvPr/>
        </p:nvSpPr>
        <p:spPr>
          <a:xfrm rot="641789">
            <a:off x="3522922" y="2332075"/>
            <a:ext cx="372140" cy="148856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 rot="848895">
            <a:off x="1236242" y="1691211"/>
            <a:ext cx="372140" cy="151923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7" name="Right Arrow 66"/>
          <p:cNvSpPr/>
          <p:nvPr/>
        </p:nvSpPr>
        <p:spPr>
          <a:xfrm rot="20658874">
            <a:off x="1250419" y="2896234"/>
            <a:ext cx="372140" cy="151923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0" name="Right Arrow 69"/>
          <p:cNvSpPr/>
          <p:nvPr/>
        </p:nvSpPr>
        <p:spPr>
          <a:xfrm rot="7567644">
            <a:off x="8220189" y="1674058"/>
            <a:ext cx="243318" cy="103074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1" name="Right Arrow 70"/>
          <p:cNvSpPr/>
          <p:nvPr/>
        </p:nvSpPr>
        <p:spPr>
          <a:xfrm rot="3067831">
            <a:off x="5993483" y="1690472"/>
            <a:ext cx="328656" cy="105069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10138099">
            <a:off x="5957777" y="4160875"/>
            <a:ext cx="372140" cy="148856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 rot="824792">
            <a:off x="5056687" y="1910363"/>
            <a:ext cx="1242197" cy="155852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78" name="Curved Down Arrow 77"/>
          <p:cNvSpPr/>
          <p:nvPr/>
        </p:nvSpPr>
        <p:spPr>
          <a:xfrm rot="5215474">
            <a:off x="4375944" y="2529681"/>
            <a:ext cx="1847850" cy="420688"/>
          </a:xfrm>
          <a:prstGeom prst="curvedDownArrow">
            <a:avLst/>
          </a:prstGeom>
          <a:solidFill>
            <a:srgbClr val="00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79" name="Right Arrow 78"/>
          <p:cNvSpPr/>
          <p:nvPr/>
        </p:nvSpPr>
        <p:spPr>
          <a:xfrm rot="4631026">
            <a:off x="4586177" y="3193311"/>
            <a:ext cx="372140" cy="148856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rot="10800000" flipV="1">
            <a:off x="2806700" y="5072063"/>
            <a:ext cx="1924050" cy="287337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4525963" y="5145088"/>
            <a:ext cx="301625" cy="168275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764088" y="5092700"/>
            <a:ext cx="3221037" cy="266700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784725" y="5092700"/>
            <a:ext cx="1138238" cy="319088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120474" y="5401357"/>
            <a:ext cx="1655137" cy="1247535"/>
          </a:xfrm>
          <a:prstGeom prst="ellipse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33CC"/>
                </a:solidFill>
              </a:rPr>
              <a:t>Re-retrieve single DMW </a:t>
            </a:r>
          </a:p>
        </p:txBody>
      </p:sp>
      <p:cxnSp>
        <p:nvCxnSpPr>
          <p:cNvPr id="97" name="Straight Arrow Connector 96"/>
          <p:cNvCxnSpPr>
            <a:stCxn id="8" idx="4"/>
          </p:cNvCxnSpPr>
          <p:nvPr/>
        </p:nvCxnSpPr>
        <p:spPr>
          <a:xfrm rot="5400000">
            <a:off x="2798763" y="3389313"/>
            <a:ext cx="295275" cy="3673475"/>
          </a:xfrm>
          <a:prstGeom prst="straightConnector1">
            <a:avLst/>
          </a:prstGeom>
          <a:ln w="25400">
            <a:solidFill>
              <a:srgbClr val="FF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ight Arrow 98"/>
          <p:cNvSpPr/>
          <p:nvPr/>
        </p:nvSpPr>
        <p:spPr>
          <a:xfrm rot="5400000">
            <a:off x="7563081" y="1589490"/>
            <a:ext cx="229243" cy="91175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8" name="Right Arrow 67"/>
          <p:cNvSpPr/>
          <p:nvPr/>
        </p:nvSpPr>
        <p:spPr>
          <a:xfrm rot="10519614">
            <a:off x="3388239" y="4153787"/>
            <a:ext cx="372140" cy="148856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69" name="Right Arrow 68"/>
          <p:cNvSpPr/>
          <p:nvPr/>
        </p:nvSpPr>
        <p:spPr>
          <a:xfrm rot="16823593" flipV="1">
            <a:off x="2070640" y="3344540"/>
            <a:ext cx="372140" cy="154750"/>
          </a:xfrm>
          <a:prstGeom prst="rightArrow">
            <a:avLst/>
          </a:prstGeom>
          <a:solidFill>
            <a:srgbClr val="66FFCC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grpSp>
        <p:nvGrpSpPr>
          <p:cNvPr id="12" name="Group 75"/>
          <p:cNvGrpSpPr/>
          <p:nvPr/>
        </p:nvGrpSpPr>
        <p:grpSpPr>
          <a:xfrm>
            <a:off x="6305550" y="3416300"/>
            <a:ext cx="3703638" cy="1626126"/>
            <a:chOff x="6305550" y="3416300"/>
            <a:chExt cx="3703638" cy="1626126"/>
          </a:xfrm>
        </p:grpSpPr>
        <p:sp>
          <p:nvSpPr>
            <p:cNvPr id="27" name="Can 26"/>
            <p:cNvSpPr/>
            <p:nvPr/>
          </p:nvSpPr>
          <p:spPr bwMode="auto">
            <a:xfrm>
              <a:off x="6305550" y="3422650"/>
              <a:ext cx="701675" cy="574675"/>
            </a:xfrm>
            <a:prstGeom prst="can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28" name="Can 27"/>
            <p:cNvSpPr/>
            <p:nvPr/>
          </p:nvSpPr>
          <p:spPr bwMode="auto">
            <a:xfrm>
              <a:off x="6592888" y="3763963"/>
              <a:ext cx="701675" cy="574675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57" name="Can 56"/>
            <p:cNvSpPr/>
            <p:nvPr/>
          </p:nvSpPr>
          <p:spPr bwMode="auto">
            <a:xfrm>
              <a:off x="6883400" y="4129088"/>
              <a:ext cx="701675" cy="574675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30813" name="TextBox 57"/>
            <p:cNvSpPr txBox="1">
              <a:spLocks noChangeArrowheads="1"/>
            </p:cNvSpPr>
            <p:nvPr/>
          </p:nvSpPr>
          <p:spPr bwMode="auto">
            <a:xfrm>
              <a:off x="7032049" y="3416300"/>
              <a:ext cx="1984771" cy="30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smtClean="0">
                  <a:solidFill>
                    <a:srgbClr val="FFFFFF"/>
                  </a:solidFill>
                </a:rPr>
                <a:t>DMW/Radiosondes</a:t>
              </a:r>
            </a:p>
          </p:txBody>
        </p:sp>
        <p:sp>
          <p:nvSpPr>
            <p:cNvPr id="30814" name="TextBox 59"/>
            <p:cNvSpPr txBox="1">
              <a:spLocks noChangeArrowheads="1"/>
            </p:cNvSpPr>
            <p:nvPr/>
          </p:nvSpPr>
          <p:spPr bwMode="auto">
            <a:xfrm>
              <a:off x="7141956" y="3770986"/>
              <a:ext cx="2544705" cy="30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smtClean="0">
                  <a:solidFill>
                    <a:srgbClr val="FFFFFF"/>
                  </a:solidFill>
                </a:rPr>
                <a:t>  DMW / GFS Analyses</a:t>
              </a:r>
            </a:p>
          </p:txBody>
        </p:sp>
        <p:sp>
          <p:nvSpPr>
            <p:cNvPr id="30815" name="TextBox 60"/>
            <p:cNvSpPr txBox="1">
              <a:spLocks noChangeArrowheads="1"/>
            </p:cNvSpPr>
            <p:nvPr/>
          </p:nvSpPr>
          <p:spPr bwMode="auto">
            <a:xfrm>
              <a:off x="7464483" y="4168230"/>
              <a:ext cx="2544705" cy="307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rgbClr val="FFFFFF"/>
                  </a:solidFill>
                </a:rPr>
                <a:t>  DMW / CALIPSO</a:t>
              </a:r>
            </a:p>
          </p:txBody>
        </p:sp>
        <p:sp>
          <p:nvSpPr>
            <p:cNvPr id="72" name="Can 71"/>
            <p:cNvSpPr/>
            <p:nvPr/>
          </p:nvSpPr>
          <p:spPr bwMode="auto">
            <a:xfrm>
              <a:off x="7120465" y="4467751"/>
              <a:ext cx="701675" cy="574675"/>
            </a:xfrm>
            <a:prstGeom prst="ca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74" name="TextBox 60"/>
            <p:cNvSpPr txBox="1">
              <a:spLocks noChangeArrowheads="1"/>
            </p:cNvSpPr>
            <p:nvPr/>
          </p:nvSpPr>
          <p:spPr bwMode="auto">
            <a:xfrm>
              <a:off x="7718481" y="4557692"/>
              <a:ext cx="142551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b="1" i="1" dirty="0" smtClean="0">
                  <a:solidFill>
                    <a:srgbClr val="FFFFFF"/>
                  </a:solidFill>
                </a:rPr>
                <a:t>  DMW/ACARS</a:t>
              </a:r>
            </a:p>
          </p:txBody>
        </p:sp>
      </p:grpSp>
      <p:sp>
        <p:nvSpPr>
          <p:cNvPr id="77" name="Can 76"/>
          <p:cNvSpPr/>
          <p:nvPr/>
        </p:nvSpPr>
        <p:spPr>
          <a:xfrm>
            <a:off x="6364301" y="908053"/>
            <a:ext cx="701675" cy="573088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80" name="Right Arrow 79"/>
          <p:cNvSpPr/>
          <p:nvPr/>
        </p:nvSpPr>
        <p:spPr>
          <a:xfrm rot="4181258">
            <a:off x="6693472" y="1606426"/>
            <a:ext cx="229243" cy="91175"/>
          </a:xfrm>
          <a:prstGeom prst="rightArrow">
            <a:avLst/>
          </a:prstGeom>
          <a:solidFill>
            <a:srgbClr val="00FF99"/>
          </a:solidFill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000" b="1" i="1">
              <a:solidFill>
                <a:srgbClr val="FFFFFF"/>
              </a:solidFill>
            </a:endParaRPr>
          </a:p>
        </p:txBody>
      </p:sp>
      <p:sp>
        <p:nvSpPr>
          <p:cNvPr id="81" name="TextBox 55"/>
          <p:cNvSpPr txBox="1">
            <a:spLocks noChangeArrowheads="1"/>
          </p:cNvSpPr>
          <p:nvPr/>
        </p:nvSpPr>
        <p:spPr bwMode="auto">
          <a:xfrm>
            <a:off x="6309553" y="609248"/>
            <a:ext cx="1443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FF"/>
                </a:solidFill>
              </a:rPr>
              <a:t>ACARS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90513" y="4940839"/>
            <a:ext cx="236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EBE6"/>
                </a:solidFill>
                <a:latin typeface="Comic Sans MS" pitchFamily="66" charset="0"/>
              </a:rPr>
              <a:t>Deep Dive Tools</a:t>
            </a:r>
            <a:endParaRPr lang="en-US" sz="1600" b="1" dirty="0">
              <a:solidFill>
                <a:srgbClr val="00EBE6"/>
              </a:solidFill>
              <a:latin typeface="Comic Sans MS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644199" y="5004328"/>
            <a:ext cx="236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0BC3D"/>
                </a:solidFill>
                <a:latin typeface="Comic Sans MS" pitchFamily="66" charset="0"/>
              </a:rPr>
              <a:t>Routine Tools</a:t>
            </a:r>
            <a:endParaRPr lang="en-US" sz="1600" b="1" dirty="0">
              <a:solidFill>
                <a:srgbClr val="30BC3D"/>
              </a:solidFill>
              <a:latin typeface="Comic Sans MS" pitchFamily="66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8139" y="5279393"/>
            <a:ext cx="5333122" cy="1426207"/>
          </a:xfrm>
          <a:prstGeom prst="rect">
            <a:avLst/>
          </a:prstGeom>
          <a:noFill/>
          <a:ln w="6350">
            <a:solidFill>
              <a:srgbClr val="00EBE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453595" y="5279387"/>
            <a:ext cx="3649271" cy="1426207"/>
          </a:xfrm>
          <a:prstGeom prst="rect">
            <a:avLst/>
          </a:prstGeom>
          <a:noFill/>
          <a:ln w="6350">
            <a:solidFill>
              <a:srgbClr val="30BC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70507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“Deep-Dive” Validation Tools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 descr="init_138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910" y="671804"/>
            <a:ext cx="2539482" cy="2539482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0" y="5880100"/>
            <a:ext cx="9067800" cy="9779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“Stand-alone DMW re-retrieval  &amp; visualization tool “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 enables the generation of a single derived motion wind vector for a single target scene and allows for the visualization of wind solution,  tracking diagnostics, target scene characteristics . </a:t>
            </a:r>
            <a:endParaRPr kumimoji="0" lang="en-US" sz="1800" b="0" i="1" u="none" strike="noStrike" kern="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final_138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0750" y="690462"/>
            <a:ext cx="2520824" cy="2520824"/>
          </a:xfrm>
          <a:prstGeom prst="rect">
            <a:avLst/>
          </a:prstGeom>
        </p:spPr>
      </p:pic>
      <p:pic>
        <p:nvPicPr>
          <p:cNvPr id="19" name="Picture 2" descr="C:\Users\wbresky\Desktop\ctp_138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744" y="3406294"/>
            <a:ext cx="2037184" cy="2037185"/>
          </a:xfrm>
          <a:prstGeom prst="rect">
            <a:avLst/>
          </a:prstGeom>
          <a:noFill/>
        </p:spPr>
      </p:pic>
      <p:pic>
        <p:nvPicPr>
          <p:cNvPr id="20" name="Picture 3" descr="C:\Users\wbresky\Desktop\phase_1389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6232" y="3384522"/>
            <a:ext cx="2058957" cy="2058957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377546" y="827306"/>
            <a:ext cx="3679371" cy="5047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 X-windows based (PGPLOT – freeware)</a:t>
            </a:r>
          </a:p>
          <a:p>
            <a:r>
              <a:rPr lang="en-US" sz="1600" dirty="0" smtClean="0"/>
              <a:t> Allows user to display results from a single target scene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Upper Left:  Shows initial sample of </a:t>
            </a:r>
          </a:p>
          <a:p>
            <a:r>
              <a:rPr lang="en-US" sz="1600" dirty="0" smtClean="0"/>
              <a:t>    local motion vectors (before cluster </a:t>
            </a:r>
          </a:p>
          <a:p>
            <a:r>
              <a:rPr lang="en-US" sz="1600" dirty="0" smtClean="0"/>
              <a:t>    analysis)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Upper Right: Shows final sample of local </a:t>
            </a:r>
          </a:p>
          <a:p>
            <a:r>
              <a:rPr lang="en-US" sz="1600" dirty="0" smtClean="0"/>
              <a:t>   motion vectors (associated with largest </a:t>
            </a:r>
          </a:p>
          <a:p>
            <a:r>
              <a:rPr lang="en-US" sz="1600" dirty="0" smtClean="0"/>
              <a:t>   cluster)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Lower Left panel shows cloud-top  </a:t>
            </a:r>
          </a:p>
          <a:p>
            <a:r>
              <a:rPr lang="en-US" sz="1600" dirty="0" smtClean="0"/>
              <a:t>   pressure</a:t>
            </a:r>
          </a:p>
          <a:p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 Lower Right panel shows cloud phase; </a:t>
            </a:r>
          </a:p>
          <a:p>
            <a:r>
              <a:rPr lang="en-US" sz="1600" dirty="0" smtClean="0"/>
              <a:t>   We determined that we could use (one </a:t>
            </a:r>
          </a:p>
          <a:p>
            <a:r>
              <a:rPr lang="en-US" sz="1600" dirty="0" smtClean="0"/>
              <a:t>   option) cloud phase to eliminate bad </a:t>
            </a:r>
          </a:p>
          <a:p>
            <a:r>
              <a:rPr lang="en-US" sz="1600" dirty="0" smtClean="0"/>
              <a:t>   CTP values in thin cirrus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134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Derived Motion Wind Products Generated from Proxy Data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Validation Strategies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Validation Tools and DMW Product Assessments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DMW Algorithm Enhancements Beyond Baseline Delivery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Road to GOES-R Post-Launch Test (PLT) </a:t>
            </a: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70507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“Deep-Dive” Validation Tools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0" y="6118224"/>
            <a:ext cx="9067800" cy="739775"/>
          </a:xfrm>
          <a:prstGeom prst="rect">
            <a:avLst/>
          </a:prstGeom>
        </p:spPr>
        <p:txBody>
          <a:bodyPr/>
          <a:lstStyle/>
          <a:p>
            <a:pPr marL="342900" lvl="0" indent="-342900" defTabSz="914400" eaLnBrk="0" fontAlgn="base" hangingPunct="0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“Stand-alone re-retrieval  &amp; visualization tool “:  </a:t>
            </a:r>
            <a:r>
              <a:rPr lang="en-US" sz="1600" kern="0" dirty="0" smtClean="0"/>
              <a:t>Other plots that can be generated that enable a more detailed analysis of the DMW algorithm performance.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53384" y="682690"/>
            <a:ext cx="3717445" cy="5251839"/>
            <a:chOff x="317944" y="682690"/>
            <a:chExt cx="3717445" cy="5251839"/>
          </a:xfrm>
        </p:grpSpPr>
        <p:pic>
          <p:nvPicPr>
            <p:cNvPr id="22" name="image02.gif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389" y="3739830"/>
              <a:ext cx="2182878" cy="2194699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17944" y="1173055"/>
              <a:ext cx="2987030" cy="2076208"/>
              <a:chOff x="4446588" y="2055813"/>
              <a:chExt cx="3630612" cy="2438400"/>
            </a:xfrm>
          </p:grpSpPr>
          <p:pic>
            <p:nvPicPr>
              <p:cNvPr id="13" name="Picture 3" descr="col2337_dx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13300" y="2078038"/>
                <a:ext cx="3263900" cy="2157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3609976" y="2892425"/>
                <a:ext cx="19812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b="1" smtClean="0">
                    <a:solidFill>
                      <a:srgbClr val="FFFFFF"/>
                    </a:solidFill>
                  </a:rPr>
                  <a:t>Line Displacement</a:t>
                </a:r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5334000" y="4186238"/>
                <a:ext cx="2514600" cy="307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400" b="1" smtClean="0">
                    <a:solidFill>
                      <a:srgbClr val="FFFFFF"/>
                    </a:solidFill>
                  </a:rPr>
                  <a:t>Element displacement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76466" y="682690"/>
              <a:ext cx="2558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FFF66"/>
                  </a:solidFill>
                </a:rPr>
                <a:t>Outcome of clustering of local motion displacements</a:t>
              </a:r>
              <a:endParaRPr lang="en-US" sz="1400" b="1" i="1" dirty="0">
                <a:solidFill>
                  <a:srgbClr val="FFFF66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7263" y="3424928"/>
              <a:ext cx="36881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FFFF66"/>
                  </a:solidFill>
                </a:rPr>
                <a:t>Nearby Reference/Ground truth data</a:t>
              </a:r>
              <a:endParaRPr lang="en-US" sz="1400" b="1" i="1" dirty="0">
                <a:solidFill>
                  <a:srgbClr val="FFFF66"/>
                </a:solidFill>
              </a:endParaRPr>
            </a:p>
          </p:txBody>
        </p:sp>
      </p:grpSp>
      <p:pic>
        <p:nvPicPr>
          <p:cNvPr id="26" name="Picture 5" descr="9x9col250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5725" y="2288248"/>
            <a:ext cx="2951843" cy="22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46"/>
          <p:cNvSpPr txBox="1">
            <a:spLocks noChangeArrowheads="1"/>
          </p:cNvSpPr>
          <p:nvPr/>
        </p:nvSpPr>
        <p:spPr bwMode="auto">
          <a:xfrm>
            <a:off x="5349875" y="1980471"/>
            <a:ext cx="2564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Correlation Surface Plots</a:t>
            </a:r>
          </a:p>
        </p:txBody>
      </p:sp>
      <p:sp>
        <p:nvSpPr>
          <p:cNvPr id="28" name="TextBox 50"/>
          <p:cNvSpPr txBox="1">
            <a:spLocks noChangeArrowheads="1"/>
          </p:cNvSpPr>
          <p:nvPr/>
        </p:nvSpPr>
        <p:spPr bwMode="auto">
          <a:xfrm>
            <a:off x="5175699" y="1727124"/>
            <a:ext cx="2564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FFFF00"/>
                </a:solidFill>
              </a:rPr>
              <a:t>Feature Tracking Diagnostics</a:t>
            </a:r>
          </a:p>
        </p:txBody>
      </p: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400" dirty="0" smtClean="0"/>
              <a:t>Deep Dive Validation Tool – McIDAS-V Utilities Under Development</a:t>
            </a:r>
            <a:endParaRPr lang="en-US" sz="24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52399" y="590088"/>
            <a:ext cx="8716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Interrogation </a:t>
            </a:r>
            <a:r>
              <a:rPr lang="en-US" sz="1800" dirty="0">
                <a:solidFill>
                  <a:prstClr val="white"/>
                </a:solidFill>
              </a:rPr>
              <a:t>of vertical structure of surrounding </a:t>
            </a:r>
            <a:r>
              <a:rPr lang="en-US" sz="1800" dirty="0" smtClean="0">
                <a:solidFill>
                  <a:prstClr val="white"/>
                </a:solidFill>
              </a:rPr>
              <a:t>reference </a:t>
            </a:r>
            <a:r>
              <a:rPr lang="en-US" sz="1800" dirty="0">
                <a:solidFill>
                  <a:prstClr val="white"/>
                </a:solidFill>
              </a:rPr>
              <a:t>winds </a:t>
            </a:r>
            <a:r>
              <a:rPr lang="en-US" sz="1800" dirty="0" smtClean="0">
                <a:solidFill>
                  <a:prstClr val="white"/>
                </a:solidFill>
              </a:rPr>
              <a:t>from model </a:t>
            </a:r>
            <a:r>
              <a:rPr lang="en-US" sz="1800" dirty="0">
                <a:solidFill>
                  <a:prstClr val="white"/>
                </a:solidFill>
              </a:rPr>
              <a:t>analysis and/or in-situ obs </a:t>
            </a:r>
            <a:r>
              <a:rPr lang="en-US" sz="1800" dirty="0" smtClean="0">
                <a:solidFill>
                  <a:prstClr val="white"/>
                </a:solidFill>
              </a:rPr>
              <a:t>near </a:t>
            </a:r>
            <a:r>
              <a:rPr lang="en-US" sz="1800" dirty="0">
                <a:solidFill>
                  <a:prstClr val="white"/>
                </a:solidFill>
              </a:rPr>
              <a:t>location of </a:t>
            </a:r>
            <a:r>
              <a:rPr lang="en-US" sz="1800" dirty="0" smtClean="0">
                <a:solidFill>
                  <a:prstClr val="white"/>
                </a:solidFill>
              </a:rPr>
              <a:t>selected </a:t>
            </a:r>
            <a:r>
              <a:rPr lang="en-US" sz="1800" dirty="0">
                <a:solidFill>
                  <a:prstClr val="white"/>
                </a:solidFill>
              </a:rPr>
              <a:t>AMV </a:t>
            </a:r>
            <a:r>
              <a:rPr lang="en-US" sz="1800" dirty="0" smtClean="0">
                <a:solidFill>
                  <a:prstClr val="white"/>
                </a:solidFill>
              </a:rPr>
              <a:t>allows for easier visualization in error diagnosis.</a:t>
            </a:r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1" name="Picture 1" descr="winds1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3604"/>
            <a:ext cx="5169074" cy="41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gfsWindProfPlusBadAMV2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7219" y="1680236"/>
            <a:ext cx="3395662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42035" y="5416389"/>
            <a:ext cx="57713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Plot of low-level AMVs </a:t>
            </a:r>
            <a:r>
              <a:rPr lang="en-US" sz="1800" dirty="0">
                <a:solidFill>
                  <a:prstClr val="white"/>
                </a:solidFill>
              </a:rPr>
              <a:t>color scaled by wind </a:t>
            </a:r>
            <a:r>
              <a:rPr lang="en-US" sz="1800" dirty="0" smtClean="0">
                <a:solidFill>
                  <a:prstClr val="white"/>
                </a:solidFill>
              </a:rPr>
              <a:t>speed,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white"/>
                </a:solidFill>
              </a:rPr>
              <a:t>with nearest-level GFS </a:t>
            </a:r>
            <a:r>
              <a:rPr lang="en-US" sz="1800" dirty="0">
                <a:solidFill>
                  <a:prstClr val="white"/>
                </a:solidFill>
              </a:rPr>
              <a:t>gridded wind field </a:t>
            </a:r>
            <a:r>
              <a:rPr lang="en-US" sz="1800" dirty="0" smtClean="0">
                <a:solidFill>
                  <a:prstClr val="white"/>
                </a:solidFill>
              </a:rPr>
              <a:t>in magenta</a:t>
            </a:r>
            <a:r>
              <a:rPr lang="en-US" sz="18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526500" y="3440210"/>
            <a:ext cx="3337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Slide courtesy of Tom Rink, UW-Madison/SSEC/CIMSS</a:t>
            </a:r>
            <a:endParaRPr lang="en-US" sz="1000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5" name="Picture 14" descr="mcvlogo-trans_b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9182" y="5093223"/>
            <a:ext cx="330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Profile of GFS winds (white) 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selected AMV (magenta) location</a:t>
            </a:r>
            <a:endParaRPr lang="en-US" dirty="0">
              <a:solidFill>
                <a:prstClr val="white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28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727"/>
    </mc:Choice>
    <mc:Fallback>
      <p:transition spd="slow" advTm="9172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300" dirty="0" smtClean="0"/>
              <a:t>Another  Example of Deep Dive Validation – Meteosat-9 AMVs vs CALIPSO</a:t>
            </a:r>
            <a:endParaRPr lang="en-US" sz="23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143000"/>
            <a:ext cx="3194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Preliminary use of CALIPSO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o assess AMV height assignments</a:t>
            </a:r>
          </a:p>
        </p:txBody>
      </p:sp>
      <p:pic>
        <p:nvPicPr>
          <p:cNvPr id="3" name="Picture 2" descr="Met9_CALIPSO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594360"/>
            <a:ext cx="5952744" cy="5303520"/>
          </a:xfrm>
          <a:prstGeom prst="rect">
            <a:avLst/>
          </a:prstGeom>
        </p:spPr>
      </p:pic>
      <p:pic>
        <p:nvPicPr>
          <p:cNvPr id="6" name="Picture 5" descr="mcvlogo-trans_b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5" y="593905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September 15, 2011, 00 UTC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5" y="2646216"/>
            <a:ext cx="3390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Piece of CALIPSO transect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showing cross-section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backscatter signal from clouds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72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306"/>
    </mc:Choice>
    <mc:Fallback>
      <p:transition spd="slow" advTm="3830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500" dirty="0" smtClean="0"/>
              <a:t>Example Deep Dive Validation – Meteosat-9 AMVs vs CALIPSO</a:t>
            </a:r>
            <a:endParaRPr lang="en-US" sz="25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55" y="593905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September 15, 2011, 00 UTC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3" name="Picture 22" descr="mcvlogo-trans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" y="1146813"/>
            <a:ext cx="3176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Plot of GOES-R proxy AMVs using Meteosat-9 along with track of CALIPSO pass near the time of the dataset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Met9_CALIPSO_Track_15Sept2011_00UTC_Match_AMVs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594360"/>
            <a:ext cx="5952744" cy="5303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" y="3214890"/>
            <a:ext cx="319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2825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238"/>
    </mc:Choice>
    <mc:Fallback>
      <p:transition spd="slow" advTm="3623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500" dirty="0" smtClean="0"/>
              <a:t>Example Deep Dive Validation – Meteosat-9 AMVs vs CALIPSO </a:t>
            </a:r>
            <a:endParaRPr lang="en-US" sz="25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55" y="593905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September 15, 2011, 00 UTC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3" name="Picture 22" descr="mcvlogo-trans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5" y="1192979"/>
            <a:ext cx="3194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In this case we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identify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29 AMVs with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CALIPSO collocation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criteria of 50 km and 30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minutes (yellow tick marks).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The matches circled in yellow are examined in the next slide.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 descr="Met9_CALIPSO_Track_15Sept2001_00UTC_Match_Loc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594360"/>
            <a:ext cx="5952744" cy="5303520"/>
          </a:xfrm>
          <a:prstGeom prst="rect">
            <a:avLst/>
          </a:prstGeom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 rot="17861881">
            <a:off x="6096808" y="5097052"/>
            <a:ext cx="1359835" cy="5453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78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266"/>
    </mc:Choice>
    <mc:Fallback>
      <p:transition spd="slow" advTm="3526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3200" dirty="0" smtClean="0"/>
              <a:t>Example Deep Dive Validation: CALIPSO Cloud-Top Heights vs. AMV Height Assignments</a:t>
            </a:r>
            <a:endParaRPr lang="en-US" sz="32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pic>
        <p:nvPicPr>
          <p:cNvPr id="3" name="Picture 2" descr="TotalAttenuatedBackscatter_AMV-50--30Lat_CAL_LID_L1-ValStage1-V3-01.2011-09-14T23-53-41Z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775" y="1064711"/>
            <a:ext cx="7991606" cy="4266123"/>
          </a:xfrm>
          <a:prstGeom prst="rect">
            <a:avLst/>
          </a:prstGeom>
        </p:spPr>
      </p:pic>
      <p:grpSp>
        <p:nvGrpSpPr>
          <p:cNvPr id="6" name="Group 14"/>
          <p:cNvGrpSpPr/>
          <p:nvPr/>
        </p:nvGrpSpPr>
        <p:grpSpPr>
          <a:xfrm>
            <a:off x="1205170" y="1524000"/>
            <a:ext cx="2193229" cy="590582"/>
            <a:chOff x="1727684" y="4149080"/>
            <a:chExt cx="2193229" cy="590582"/>
          </a:xfrm>
        </p:grpSpPr>
        <p:sp>
          <p:nvSpPr>
            <p:cNvPr id="7" name="Rectangle 6"/>
            <p:cNvSpPr/>
            <p:nvPr/>
          </p:nvSpPr>
          <p:spPr>
            <a:xfrm>
              <a:off x="1727684" y="4149080"/>
              <a:ext cx="20810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  <a:ea typeface="ＭＳ Ｐゴシック" charset="0"/>
                </a:rPr>
                <a:t>AMVs (Meteosat-9)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27684" y="4401108"/>
              <a:ext cx="21932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FF00"/>
                  </a:solidFill>
                  <a:latin typeface="Comic Sans MS" pitchFamily="66" charset="0"/>
                  <a:ea typeface="ＭＳ Ｐゴシック" charset="0"/>
                </a:rPr>
                <a:t>CALIPSO 5km CTH </a:t>
              </a:r>
              <a:endParaRPr lang="en-US" sz="1600" b="1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01962" y="5407965"/>
            <a:ext cx="777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Comic Sans MS" pitchFamily="66" charset="0"/>
              </a:rPr>
              <a:t>AMV height assignments shows good agreement with CALIPSO CTHs for low-level opaque water clouds.</a:t>
            </a:r>
          </a:p>
        </p:txBody>
      </p:sp>
    </p:spTree>
    <p:extLst>
      <p:ext uri="{BB962C8B-B14F-4D97-AF65-F5344CB8AC3E}">
        <p14:creationId xmlns:p14="http://schemas.microsoft.com/office/powerpoint/2010/main" xmlns="" val="59770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399"/>
    </mc:Choice>
    <mc:Fallback>
      <p:transition spd="slow" advTm="4339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500" dirty="0" smtClean="0"/>
              <a:t>Example Deep Dive Validation – Meteosat-9 AMVs vs CALIPSO</a:t>
            </a:r>
            <a:endParaRPr lang="en-US" sz="25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143000"/>
            <a:ext cx="3194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Preliminary use of CALIPSO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t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o assess AMV height assignments</a:t>
            </a:r>
          </a:p>
        </p:txBody>
      </p:sp>
      <p:pic>
        <p:nvPicPr>
          <p:cNvPr id="6" name="Picture 5" descr="mcvlogo-trans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5" y="593905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September 22, 2011, 00 UTC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5" y="2646216"/>
            <a:ext cx="3390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Piece of CALIPSO transect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showing cross-section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backscatter signal from clouds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Met9_CALIPSO_Backscatter_2011265_00UTC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594360"/>
            <a:ext cx="5952744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36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87"/>
    </mc:Choice>
    <mc:Fallback>
      <p:transition spd="slow" advTm="728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500" dirty="0" smtClean="0"/>
              <a:t>Example Deep Dive Validation – Meteosat-9 AMVs vs CALIPSO</a:t>
            </a:r>
            <a:endParaRPr lang="en-US" sz="25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55" y="593905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September 22, 2011, 00 UTC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3" name="Picture 22" descr="mcvlogo-trans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" y="1146813"/>
            <a:ext cx="3176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Plot of GOES-R proxy AMVs using Meteosat-9 along with track of CALIPSO pass near the time of the dataset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" y="3214890"/>
            <a:ext cx="319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pic>
        <p:nvPicPr>
          <p:cNvPr id="4" name="Picture 3" descr="Met9_CALIPSO_2DTrack_2011265_00UTC_GFS_AMVS_QI60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594360"/>
            <a:ext cx="5952744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880"/>
    </mc:Choice>
    <mc:Fallback>
      <p:transition spd="slow" advTm="1488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t9_CALIPSO_2DTrack_2011265_00UTC_AMVS_Match_Lo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594360"/>
            <a:ext cx="5952744" cy="5303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2500" dirty="0" smtClean="0"/>
              <a:t>Example Deep Dive Validation – Meteosat-9 AMVs vs CALIPSO </a:t>
            </a:r>
            <a:endParaRPr lang="en-US" sz="25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55" y="593905"/>
            <a:ext cx="31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September 22, 2011, 00 UTC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3" name="Picture 22" descr="mcvlogo-trans_b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8732" y="5984156"/>
            <a:ext cx="1531171" cy="761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5" y="1192979"/>
            <a:ext cx="3194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In this case we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identify 30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AMVs with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CALIPSO collocation 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criteria of 50 km and 30 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minutes (yellow tick marks).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ＭＳ Ｐゴシック" charset="0"/>
              </a:rPr>
              <a:t>The matches circled in yellow are examined in the next slide.</a:t>
            </a:r>
            <a:endParaRPr lang="en-US" dirty="0">
              <a:solidFill>
                <a:prstClr val="white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 rot="16567305">
            <a:off x="6818294" y="2329305"/>
            <a:ext cx="1335421" cy="768599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65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099"/>
    </mc:Choice>
    <mc:Fallback>
      <p:transition spd="slow" advTm="1909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99"/>
            <a:ext cx="9144000" cy="914400"/>
          </a:xfrm>
        </p:spPr>
        <p:txBody>
          <a:bodyPr/>
          <a:lstStyle/>
          <a:p>
            <a:pPr algn="ctr"/>
            <a:r>
              <a:rPr lang="en-US" sz="3200" dirty="0" smtClean="0"/>
              <a:t>Example Deep Dive Validation: CALIPSO Cloud-Top Heights vs. AMV Height Assignments</a:t>
            </a:r>
            <a:endParaRPr lang="en-US" sz="3200" dirty="0"/>
          </a:p>
        </p:txBody>
      </p:sp>
      <p:pic>
        <p:nvPicPr>
          <p:cNvPr id="5" name="Picture 4" descr="goes_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04" y="5943600"/>
            <a:ext cx="1371600" cy="914400"/>
          </a:xfrm>
          <a:prstGeom prst="rect">
            <a:avLst/>
          </a:prstGeom>
        </p:spPr>
      </p:pic>
      <p:pic>
        <p:nvPicPr>
          <p:cNvPr id="4" name="Picture 3" descr="TotalAttenuatedBackscatter_AMV1-15Lat_CAL_LID_L1-ValStage1-V3-01.2011-09-21T23-59-03ZN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48" y="1147792"/>
            <a:ext cx="7991856" cy="4270248"/>
          </a:xfrm>
          <a:prstGeom prst="rect">
            <a:avLst/>
          </a:prstGeom>
        </p:spPr>
      </p:pic>
      <p:grpSp>
        <p:nvGrpSpPr>
          <p:cNvPr id="9" name="Group 14"/>
          <p:cNvGrpSpPr/>
          <p:nvPr/>
        </p:nvGrpSpPr>
        <p:grpSpPr>
          <a:xfrm>
            <a:off x="1673254" y="4274384"/>
            <a:ext cx="2193229" cy="590582"/>
            <a:chOff x="1727684" y="4149080"/>
            <a:chExt cx="2193229" cy="590582"/>
          </a:xfrm>
        </p:grpSpPr>
        <p:sp>
          <p:nvSpPr>
            <p:cNvPr id="10" name="Rectangle 9"/>
            <p:cNvSpPr/>
            <p:nvPr/>
          </p:nvSpPr>
          <p:spPr>
            <a:xfrm>
              <a:off x="1727684" y="4149080"/>
              <a:ext cx="20810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  <a:ea typeface="ＭＳ Ｐゴシック" charset="0"/>
                </a:rPr>
                <a:t>AMVs (Meteosat-9)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7684" y="4401108"/>
              <a:ext cx="21932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FF00"/>
                  </a:solidFill>
                  <a:latin typeface="Comic Sans MS" pitchFamily="66" charset="0"/>
                  <a:ea typeface="ＭＳ Ｐゴシック" charset="0"/>
                </a:rPr>
                <a:t>CALIPSO 5km CTH </a:t>
              </a:r>
              <a:endParaRPr lang="en-US" sz="1600" b="1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22881" y="5427239"/>
            <a:ext cx="7470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Comic Sans MS" pitchFamily="66" charset="0"/>
                <a:ea typeface="ＭＳ Ｐゴシック" charset="0"/>
              </a:rPr>
              <a:t>Instruments “see” different things, but comparisons are still useful</a:t>
            </a:r>
            <a:endParaRPr lang="en-US" sz="2000" b="1" dirty="0" smtClean="0">
              <a:latin typeface="Comic Sans MS" pitchFamily="66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04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847"/>
    </mc:Choice>
    <mc:Fallback>
      <p:transition spd="slow" advTm="2184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134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Derived Motion Wind Products Generated from Proxy Data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Strategies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Tools and DMW Product Assessments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DMW Algorithm Enhancements Beyond Baseline Delivery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Road to GOES-R Post-Launch Test (PLT) 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70507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“Deep-Dive” Validation Tools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7963" y="1189038"/>
            <a:ext cx="8589962" cy="5668962"/>
            <a:chOff x="207963" y="1189038"/>
            <a:chExt cx="8589962" cy="5668962"/>
          </a:xfrm>
        </p:grpSpPr>
        <p:pic>
          <p:nvPicPr>
            <p:cNvPr id="19" name="Picture 8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9163" y="1908175"/>
              <a:ext cx="4068762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 descr="Raob_Location.png"/>
            <p:cNvPicPr>
              <a:picLocks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7963" y="1917700"/>
              <a:ext cx="4068762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flipV="1">
              <a:off x="2987675" y="3784600"/>
              <a:ext cx="2093913" cy="65088"/>
            </a:xfrm>
            <a:prstGeom prst="straightConnector1">
              <a:avLst/>
            </a:prstGeom>
            <a:ln w="444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itle 1"/>
            <p:cNvSpPr txBox="1">
              <a:spLocks/>
            </p:cNvSpPr>
            <p:nvPr/>
          </p:nvSpPr>
          <p:spPr bwMode="auto">
            <a:xfrm>
              <a:off x="2608263" y="6294438"/>
              <a:ext cx="3775075" cy="563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kern="0" dirty="0">
                  <a:solidFill>
                    <a:srgbClr val="FFFF00"/>
                  </a:solidFill>
                  <a:latin typeface="Book Antiqua" pitchFamily="18" charset="0"/>
                </a:rPr>
                <a:t>Done using </a:t>
              </a:r>
              <a:r>
                <a:rPr lang="en-US" sz="2400" b="1" kern="0" dirty="0" err="1">
                  <a:solidFill>
                    <a:srgbClr val="FFFF00"/>
                  </a:solidFill>
                  <a:latin typeface="Book Antiqua" pitchFamily="18" charset="0"/>
                </a:rPr>
                <a:t>McIDAS</a:t>
              </a:r>
              <a:r>
                <a:rPr lang="en-US" sz="2400" b="1" kern="0" dirty="0">
                  <a:solidFill>
                    <a:srgbClr val="FFFF00"/>
                  </a:solidFill>
                  <a:latin typeface="Book Antiqua" pitchFamily="18" charset="0"/>
                </a:rPr>
                <a:t>-V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7538" y="1189038"/>
              <a:ext cx="7829550" cy="523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2000" b="1" i="1" kern="0" dirty="0">
                  <a:solidFill>
                    <a:srgbClr val="FFFFFF"/>
                  </a:solidFill>
                  <a:latin typeface="Book Antiqua" pitchFamily="18" charset="0"/>
                </a:rPr>
                <a:t>Visualization of reference/”ground truth” data using </a:t>
              </a:r>
              <a:r>
                <a:rPr lang="en-US" sz="2000" b="1" i="1" kern="0" dirty="0" err="1">
                  <a:solidFill>
                    <a:srgbClr val="FFFFFF"/>
                  </a:solidFill>
                  <a:latin typeface="Book Antiqua" pitchFamily="18" charset="0"/>
                </a:rPr>
                <a:t>McIDAS</a:t>
              </a:r>
              <a:r>
                <a:rPr lang="en-US" sz="2000" b="1" i="1" kern="0" dirty="0">
                  <a:solidFill>
                    <a:srgbClr val="FFFFFF"/>
                  </a:solidFill>
                  <a:latin typeface="Book Antiqua" pitchFamily="18" charset="0"/>
                </a:rPr>
                <a:t>-V</a:t>
              </a:r>
              <a:r>
                <a:rPr lang="en-US" sz="2800" b="1" i="1" kern="0" dirty="0">
                  <a:solidFill>
                    <a:srgbClr val="FFFFFF"/>
                  </a:solidFill>
                  <a:latin typeface="Book Antiqua" pitchFamily="18" charset="0"/>
                </a:rPr>
                <a:t>…</a:t>
              </a:r>
              <a:endParaRPr lang="en-US" sz="2000" b="1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70507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“Deep-Dive” Validation Tools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946" y="954306"/>
            <a:ext cx="9348788" cy="6126163"/>
            <a:chOff x="-50800" y="1270000"/>
            <a:chExt cx="9348788" cy="6126163"/>
          </a:xfrm>
        </p:grpSpPr>
        <p:pic>
          <p:nvPicPr>
            <p:cNvPr id="6" name="Picture 5" descr="AMV11033112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0800" y="1879600"/>
              <a:ext cx="4800600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RB111033112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0" y="1270000"/>
              <a:ext cx="3365500" cy="336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RB211033112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91188" y="4132263"/>
              <a:ext cx="3606800" cy="326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3975100" y="3340100"/>
              <a:ext cx="1320800" cy="6604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14500" y="3962400"/>
              <a:ext cx="1320800" cy="660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i="1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487613" y="4348163"/>
              <a:ext cx="5765800" cy="868362"/>
            </a:xfrm>
            <a:prstGeom prst="straightConnector1">
              <a:avLst/>
            </a:prstGeom>
            <a:ln w="22225">
              <a:solidFill>
                <a:srgbClr val="FF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28600" y="1320800"/>
              <a:ext cx="50800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FFFFFF"/>
                  </a:solidFill>
                </a:rPr>
                <a:t>At what height does satellite wind “best fit”? 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771572" y="1966693"/>
            <a:ext cx="3536271" cy="1308100"/>
          </a:xfrm>
          <a:prstGeom prst="straightConnector1">
            <a:avLst/>
          </a:prstGeom>
          <a:ln w="22225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70507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“Deep-Dive” Validation Tools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1127125"/>
            <a:ext cx="8775700" cy="5700713"/>
            <a:chOff x="152400" y="1127125"/>
            <a:chExt cx="8775700" cy="5700713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152400" y="1796128"/>
              <a:ext cx="3924300" cy="4127500"/>
            </a:xfrm>
            <a:prstGeom prst="rect">
              <a:avLst/>
            </a:prstGeom>
          </p:spPr>
          <p:txBody>
            <a:bodyPr/>
            <a:lstStyle/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AFD00"/>
                </a:buClr>
                <a:buSzPct val="100000"/>
                <a:buFont typeface="Symbol" pitchFamily="18" charset="2"/>
                <a:buChar char="·"/>
                <a:defRPr/>
              </a:pPr>
              <a:r>
                <a:rPr lang="en-US" kern="0" dirty="0">
                  <a:solidFill>
                    <a:srgbClr val="F8F8F8"/>
                  </a:solidFill>
                </a:rPr>
                <a:t>Uses  AMVs together with collocated  </a:t>
              </a:r>
              <a:r>
                <a:rPr lang="en-US" kern="0" dirty="0" err="1">
                  <a:solidFill>
                    <a:srgbClr val="F8F8F8"/>
                  </a:solidFill>
                </a:rPr>
                <a:t>Radiosonde</a:t>
              </a:r>
              <a:r>
                <a:rPr lang="en-US" kern="0" dirty="0">
                  <a:solidFill>
                    <a:srgbClr val="F8F8F8"/>
                  </a:solidFill>
                </a:rPr>
                <a:t> wind profiles over a period of time</a:t>
              </a:r>
            </a:p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AFD00"/>
                </a:buClr>
                <a:buSzPct val="100000"/>
                <a:buFont typeface="Symbol" pitchFamily="18" charset="2"/>
                <a:buChar char="·"/>
                <a:defRPr/>
              </a:pPr>
              <a:endParaRPr lang="en-US" kern="0" dirty="0">
                <a:solidFill>
                  <a:srgbClr val="F8F8F8"/>
                </a:solidFill>
              </a:endParaRPr>
            </a:p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AFD00"/>
                </a:buClr>
                <a:buSzPct val="100000"/>
                <a:buFont typeface="Symbol" pitchFamily="18" charset="2"/>
                <a:buChar char="·"/>
                <a:defRPr/>
              </a:pPr>
              <a:r>
                <a:rPr lang="en-US" kern="0" dirty="0">
                  <a:solidFill>
                    <a:srgbClr val="F8F8F8"/>
                  </a:solidFill>
                </a:rPr>
                <a:t>Use these data to characterize the quality of the height assignments</a:t>
              </a:r>
            </a:p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AFD00"/>
                </a:buClr>
                <a:buSzPct val="100000"/>
                <a:buFont typeface="Symbol" pitchFamily="18" charset="2"/>
                <a:buChar char="·"/>
                <a:defRPr/>
              </a:pPr>
              <a:endParaRPr lang="en-US" kern="0" dirty="0">
                <a:solidFill>
                  <a:srgbClr val="F8F8F8"/>
                </a:solidFill>
              </a:endParaRPr>
            </a:p>
            <a:p>
              <a:pPr marL="342900" indent="-342900" defTabSz="9144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AFD00"/>
                </a:buClr>
                <a:buSzPct val="100000"/>
                <a:buFont typeface="Symbol" pitchFamily="18" charset="2"/>
                <a:buChar char="·"/>
                <a:defRPr/>
              </a:pPr>
              <a:r>
                <a:rPr lang="en-US" b="1" u="sng" kern="0" dirty="0">
                  <a:solidFill>
                    <a:srgbClr val="F8F8F8"/>
                  </a:solidFill>
                </a:rPr>
                <a:t>Level of Best-Fit </a:t>
              </a:r>
              <a:r>
                <a:rPr lang="en-US" kern="0" dirty="0">
                  <a:solidFill>
                    <a:srgbClr val="F8F8F8"/>
                  </a:solidFill>
                </a:rPr>
                <a:t>is defined to be the level at which vector difference between the satellite wind and the </a:t>
              </a:r>
              <a:r>
                <a:rPr lang="en-US" kern="0" dirty="0" err="1">
                  <a:solidFill>
                    <a:srgbClr val="F8F8F8"/>
                  </a:solidFill>
                </a:rPr>
                <a:t>radiosonde</a:t>
              </a:r>
              <a:r>
                <a:rPr lang="en-US" kern="0" dirty="0">
                  <a:solidFill>
                    <a:srgbClr val="F8F8F8"/>
                  </a:solidFill>
                </a:rPr>
                <a:t> wind is a minimum</a:t>
              </a:r>
            </a:p>
          </p:txBody>
        </p:sp>
        <p:sp>
          <p:nvSpPr>
            <p:cNvPr id="7" name="Text Box 83"/>
            <p:cNvSpPr txBox="1">
              <a:spLocks noChangeArrowheads="1"/>
            </p:cNvSpPr>
            <p:nvPr/>
          </p:nvSpPr>
          <p:spPr bwMode="auto">
            <a:xfrm>
              <a:off x="228600" y="1164758"/>
              <a:ext cx="4889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00"/>
                  </a:solidFill>
                </a:rPr>
                <a:t>“Level-of-Best-Fit” Assessment of AMVs</a:t>
              </a:r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4887913" y="1127125"/>
              <a:ext cx="4040187" cy="5700713"/>
              <a:chOff x="4887433" y="1127051"/>
              <a:chExt cx="4040667" cy="5701117"/>
            </a:xfrm>
          </p:grpSpPr>
          <p:pic>
            <p:nvPicPr>
              <p:cNvPr id="9" name="Picture 10" descr="H200CO2ALLNB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887433" y="4002418"/>
                <a:ext cx="4038600" cy="2825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 descr="P200CO2ALLN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89500" y="1127051"/>
                <a:ext cx="4038600" cy="2865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4912836" y="3922837"/>
                <a:ext cx="3996212" cy="1063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2000" b="1" i="1">
                  <a:solidFill>
                    <a:srgbClr val="063DE8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62100" y="163062"/>
            <a:ext cx="6019800" cy="75247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of Proxy GOES-R DMW Impact in NCEP GFS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7058" y="1259419"/>
            <a:ext cx="4216409" cy="4926013"/>
          </a:xfrm>
        </p:spPr>
        <p:txBody>
          <a:bodyPr/>
          <a:lstStyle/>
          <a:p>
            <a:r>
              <a:rPr lang="en-US" sz="1400" dirty="0" smtClean="0">
                <a:solidFill>
                  <a:srgbClr val="000099"/>
                </a:solidFill>
              </a:rPr>
              <a:t>Assessing Winds, derived via the GOES-R DMW algorithm, in the NCEP GFS Data Assimilation System </a:t>
            </a:r>
            <a:r>
              <a:rPr lang="en-US" sz="1400" b="1" i="1" dirty="0" smtClean="0">
                <a:solidFill>
                  <a:srgbClr val="000099"/>
                </a:solidFill>
              </a:rPr>
              <a:t>(GOES-R Risk Reduction Project) </a:t>
            </a:r>
          </a:p>
          <a:p>
            <a:r>
              <a:rPr lang="en-US" sz="1400" dirty="0" smtClean="0">
                <a:solidFill>
                  <a:srgbClr val="000099"/>
                </a:solidFill>
              </a:rPr>
              <a:t>Using </a:t>
            </a:r>
            <a:r>
              <a:rPr lang="en-US" sz="1400" dirty="0" err="1" smtClean="0">
                <a:solidFill>
                  <a:srgbClr val="000099"/>
                </a:solidFill>
              </a:rPr>
              <a:t>Meteosat</a:t>
            </a:r>
            <a:r>
              <a:rPr lang="en-US" sz="1400" dirty="0" smtClean="0">
                <a:solidFill>
                  <a:srgbClr val="000099"/>
                </a:solidFill>
              </a:rPr>
              <a:t>/SEVIRI winds </a:t>
            </a:r>
          </a:p>
          <a:p>
            <a:r>
              <a:rPr lang="en-US" sz="1400" dirty="0" smtClean="0">
                <a:solidFill>
                  <a:srgbClr val="000099"/>
                </a:solidFill>
              </a:rPr>
              <a:t>Derived initial data assimilation stats (O-B) and developed assimilation quality control procedures that make use of new information afforded by the GOES-R DMW algorithm (quality indicators, cluster size, cloud phase, cloud type, etc)</a:t>
            </a:r>
          </a:p>
          <a:p>
            <a:r>
              <a:rPr lang="en-US" sz="1400" dirty="0" smtClean="0">
                <a:solidFill>
                  <a:srgbClr val="000099"/>
                </a:solidFill>
              </a:rPr>
              <a:t>Conducting forecast impact studies for two seasons (in progress)</a:t>
            </a:r>
          </a:p>
          <a:p>
            <a:r>
              <a:rPr lang="en-US" sz="1400" dirty="0" smtClean="0">
                <a:solidFill>
                  <a:srgbClr val="000099"/>
                </a:solidFill>
              </a:rPr>
              <a:t>Deliver to NCEP an assimilation capability for GOES-R AMVs (2014)</a:t>
            </a:r>
          </a:p>
          <a:p>
            <a:r>
              <a:rPr lang="en-US" sz="1400" dirty="0" smtClean="0">
                <a:solidFill>
                  <a:srgbClr val="000099"/>
                </a:solidFill>
              </a:rPr>
              <a:t>Developing a new AMV BUFR Winds Sequence in coordination with members of the International Winds Working Group (IWWG)</a:t>
            </a:r>
            <a:endParaRPr lang="en-US" sz="1400" dirty="0">
              <a:solidFill>
                <a:srgbClr val="000099"/>
              </a:solidFill>
            </a:endParaRPr>
          </a:p>
        </p:txBody>
      </p:sp>
      <p:pic>
        <p:nvPicPr>
          <p:cNvPr id="5" name="Picture 4" descr="Sharon_Plot_Band14_Met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03" y="1234017"/>
            <a:ext cx="4264526" cy="5200641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66748" y="1262572"/>
            <a:ext cx="156633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Meteosat-10/SEVIRI 10.8um AMVs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343010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134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Derived Motion Wind Products Generated from Proxy Data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Strategies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Tools and DMW Product Assessments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DMW Algorithm Enhancements Beyond Baseline Delivery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Road to GOES-R Post-Launch Test (PLT) </a:t>
            </a:r>
          </a:p>
          <a:p>
            <a:pPr>
              <a:buNone/>
            </a:pPr>
            <a:endParaRPr lang="en-US" b="1" dirty="0" smtClean="0">
              <a:solidFill>
                <a:srgbClr val="000099"/>
              </a:solidFill>
            </a:endParaRP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9461" y="108632"/>
            <a:ext cx="6645729" cy="75247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DMW Algorithm Enhancements Beyond Baseline Delivery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5177204"/>
          </a:xfrm>
        </p:spPr>
        <p:txBody>
          <a:bodyPr/>
          <a:lstStyle/>
          <a:p>
            <a:r>
              <a:rPr lang="en-US" sz="1600" dirty="0" smtClean="0">
                <a:solidFill>
                  <a:srgbClr val="000099"/>
                </a:solidFill>
              </a:rPr>
              <a:t>1D-VAR cloud heights, instead of brightness temperatures, used to assign heights to the Water Vapor Cloud-Top (WVCT) winds</a:t>
            </a:r>
          </a:p>
          <a:p>
            <a:r>
              <a:rPr lang="en-US" sz="1600" dirty="0" smtClean="0">
                <a:solidFill>
                  <a:srgbClr val="000099"/>
                </a:solidFill>
              </a:rPr>
              <a:t>PMAX cutoff of 350 </a:t>
            </a:r>
            <a:r>
              <a:rPr lang="en-US" sz="1600" dirty="0" err="1" smtClean="0">
                <a:solidFill>
                  <a:srgbClr val="000099"/>
                </a:solidFill>
              </a:rPr>
              <a:t>mb</a:t>
            </a:r>
            <a:r>
              <a:rPr lang="en-US" sz="1600" dirty="0" smtClean="0">
                <a:solidFill>
                  <a:srgbClr val="000099"/>
                </a:solidFill>
              </a:rPr>
              <a:t> implemented for WVCT winds</a:t>
            </a:r>
          </a:p>
          <a:p>
            <a:r>
              <a:rPr lang="en-US" sz="1600" dirty="0" smtClean="0">
                <a:solidFill>
                  <a:srgbClr val="000099"/>
                </a:solidFill>
              </a:rPr>
              <a:t>Addition of additional cluster analysis variables to the DMW output that were found useful for quality control in the NCEP GFS data assimilation system</a:t>
            </a:r>
          </a:p>
          <a:p>
            <a:r>
              <a:rPr lang="en-US" sz="1600" dirty="0" smtClean="0">
                <a:solidFill>
                  <a:srgbClr val="000099"/>
                </a:solidFill>
              </a:rPr>
              <a:t>Level of Best Fit pressure being computed (from UK Met Office) and added to the DMW output as diagnostic quantity</a:t>
            </a:r>
          </a:p>
          <a:p>
            <a:r>
              <a:rPr lang="en-US" sz="1600" dirty="0" smtClean="0">
                <a:solidFill>
                  <a:srgbClr val="000099"/>
                </a:solidFill>
              </a:rPr>
              <a:t>Cloud Phase used to separate ice and liquid water pixels – improves height assignment at cirrus cloud edges where pixels are misclassified as liquid (most prominent in tropics)</a:t>
            </a:r>
          </a:p>
          <a:p>
            <a:r>
              <a:rPr lang="en-US" sz="1600" dirty="0" smtClean="0">
                <a:solidFill>
                  <a:srgbClr val="000099"/>
                </a:solidFill>
              </a:rPr>
              <a:t>A weighted pressure is computed using the local 5x5 correlation values of largest motion cluster and used as the AMV height assignment – currently being evaluated</a:t>
            </a:r>
          </a:p>
          <a:p>
            <a:r>
              <a:rPr lang="en-US" sz="1600" dirty="0" smtClean="0">
                <a:solidFill>
                  <a:srgbClr val="000099"/>
                </a:solidFill>
              </a:rPr>
              <a:t>Extension of DMW algorithm capability to GOES-N/OP and NPP/VIIRS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Line prefix time used to compute time interval for GOES winds – more accurate than nominal time interval</a:t>
            </a:r>
          </a:p>
        </p:txBody>
      </p:sp>
    </p:spTree>
    <p:extLst>
      <p:ext uri="{BB962C8B-B14F-4D97-AF65-F5344CB8AC3E}">
        <p14:creationId xmlns="" xmlns:p14="http://schemas.microsoft.com/office/powerpoint/2010/main" val="343010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134"/>
            <a:ext cx="8229600" cy="4926013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Derived Motion Wind Products Generated from Proxy Data</a:t>
            </a: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Strategies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Validation Tools and DMW Product Assessments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DMW Algorithm Enhancements Beyond Baseline Delivery</a:t>
            </a:r>
          </a:p>
          <a:p>
            <a:endParaRPr lang="en-US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Road to GOES-R Post-Launch Test (PLT) </a:t>
            </a:r>
          </a:p>
          <a:p>
            <a:pPr>
              <a:buNone/>
            </a:pPr>
            <a:endParaRPr lang="en-US" b="1" dirty="0" smtClean="0">
              <a:solidFill>
                <a:srgbClr val="000099"/>
              </a:solidFill>
            </a:endParaRPr>
          </a:p>
          <a:p>
            <a:pPr lvl="1"/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b="1" dirty="0" smtClean="0">
              <a:solidFill>
                <a:srgbClr val="000099"/>
              </a:solidFill>
            </a:endParaRP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      </a:t>
            </a: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5029" y="228378"/>
            <a:ext cx="6700161" cy="752475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to GOES-R Post-Launch Test (PLT) and Post-Launch Product Validation 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5466"/>
            <a:ext cx="8229600" cy="4926013"/>
          </a:xfrm>
        </p:spPr>
        <p:txBody>
          <a:bodyPr/>
          <a:lstStyle/>
          <a:p>
            <a:r>
              <a:rPr lang="en-US" sz="1600" dirty="0" smtClean="0">
                <a:solidFill>
                  <a:srgbClr val="000099"/>
                </a:solidFill>
              </a:rPr>
              <a:t>Prepared routine validation tool software that we can provide to OSPO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Co-location and comparison statistics</a:t>
            </a:r>
          </a:p>
          <a:p>
            <a:pPr lvl="1"/>
            <a:r>
              <a:rPr lang="en-US" sz="1400" dirty="0" smtClean="0">
                <a:solidFill>
                  <a:srgbClr val="000099"/>
                </a:solidFill>
              </a:rPr>
              <a:t>Accommodates NetCDF4 DMW product files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Deep-dive tools are in place which will be needed to analyze DMW products and resolve any issues after launch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Work to understand and become familiar with DMW product software written by Harris/AER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Continue working closely with NCEP to ensure their readiness to assimilate GOES-R AMVs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Coordinate with GOES-R Proving Ground (PG) for a future demonstration activity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Work with the GOES-R Program to ensure ground system facilities (</a:t>
            </a:r>
            <a:r>
              <a:rPr lang="en-US" sz="1600" dirty="0" err="1" smtClean="0">
                <a:solidFill>
                  <a:srgbClr val="000099"/>
                </a:solidFill>
              </a:rPr>
              <a:t>ie</a:t>
            </a:r>
            <a:r>
              <a:rPr lang="en-US" sz="1600" dirty="0" smtClean="0">
                <a:solidFill>
                  <a:srgbClr val="000099"/>
                </a:solidFill>
              </a:rPr>
              <a:t>., GS Development Environment) are in place and configured in a way for STAR/AWG/CWG to test and execute updated product codes? </a:t>
            </a:r>
            <a:endParaRPr lang="en-US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10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99461" y="108632"/>
            <a:ext cx="6645729" cy="75247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140"/>
            <a:ext cx="8229600" cy="4926013"/>
          </a:xfrm>
        </p:spPr>
        <p:txBody>
          <a:bodyPr/>
          <a:lstStyle/>
          <a:p>
            <a:r>
              <a:rPr lang="en-US" sz="1600" dirty="0" smtClean="0">
                <a:solidFill>
                  <a:srgbClr val="000099"/>
                </a:solidFill>
              </a:rPr>
              <a:t>GOES-R DMW algorithm is running routinely for a suite of different sensors (</a:t>
            </a:r>
            <a:r>
              <a:rPr lang="en-US" sz="1600" dirty="0" err="1" smtClean="0">
                <a:solidFill>
                  <a:srgbClr val="000099"/>
                </a:solidFill>
              </a:rPr>
              <a:t>Meteosat</a:t>
            </a:r>
            <a:r>
              <a:rPr lang="en-US" sz="1600" dirty="0" smtClean="0">
                <a:solidFill>
                  <a:srgbClr val="000099"/>
                </a:solidFill>
              </a:rPr>
              <a:t>/SEVIRI, GOES-N/O/P, VIIRS). In the process of transitioning this algorithm to OSPO for current GOES and VIIRS.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Validation tools continue to be developed and used to analyze the performance of the DMW algorithm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We have a list of DMW algorithm enhancements which will need to find their way in the ground system 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Getting familiar with Harris DMW product software is important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Important that the ground system facilities (</a:t>
            </a:r>
            <a:r>
              <a:rPr lang="en-US" sz="1600" dirty="0" err="1" smtClean="0">
                <a:solidFill>
                  <a:srgbClr val="000099"/>
                </a:solidFill>
              </a:rPr>
              <a:t>ie</a:t>
            </a:r>
            <a:r>
              <a:rPr lang="en-US" sz="1600" dirty="0" smtClean="0">
                <a:solidFill>
                  <a:srgbClr val="000099"/>
                </a:solidFill>
              </a:rPr>
              <a:t>., GS Development Environment) are in place and configured in a way for STAR/AWG/CWG to test and execute updated product codes</a:t>
            </a:r>
          </a:p>
          <a:p>
            <a:endParaRPr lang="en-US" sz="10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000099"/>
                </a:solidFill>
              </a:rPr>
              <a:t>Important that a process is established to get updated software into the ground system</a:t>
            </a:r>
          </a:p>
          <a:p>
            <a:endParaRPr lang="en-US" sz="1600" dirty="0" smtClean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010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169070"/>
            <a:ext cx="7086600" cy="764795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Meteosat-10/SEVIRI FD Winds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4" name="Picture 23" descr="MSG10_LWIR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1" y="693704"/>
            <a:ext cx="2875147" cy="2868904"/>
          </a:xfrm>
          <a:prstGeom prst="rect">
            <a:avLst/>
          </a:prstGeom>
        </p:spPr>
      </p:pic>
      <p:pic>
        <p:nvPicPr>
          <p:cNvPr id="28" name="Picture 27" descr="MSG10_WVCT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080" y="700449"/>
            <a:ext cx="2871216" cy="2836962"/>
          </a:xfrm>
          <a:prstGeom prst="rect">
            <a:avLst/>
          </a:prstGeom>
        </p:spPr>
      </p:pic>
      <p:pic>
        <p:nvPicPr>
          <p:cNvPr id="29" name="Picture 28" descr="MSG10_VIS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4" y="3873959"/>
            <a:ext cx="2871216" cy="2911394"/>
          </a:xfrm>
          <a:prstGeom prst="rect">
            <a:avLst/>
          </a:prstGeom>
        </p:spPr>
      </p:pic>
      <p:pic>
        <p:nvPicPr>
          <p:cNvPr id="30" name="Picture 29" descr="MSG10_SWIR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027" y="3889348"/>
            <a:ext cx="2871216" cy="28525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16795" y="423730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WVCT (6.2um)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0743" y="3634074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SWIR (3.9um)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568" y="3671248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VIS (0.60um)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1759909" y="3592560"/>
            <a:ext cx="4542198" cy="260576"/>
            <a:chOff x="222155" y="4228531"/>
            <a:chExt cx="5822517" cy="260576"/>
          </a:xfrm>
        </p:grpSpPr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4368272" y="4228531"/>
              <a:ext cx="1676400" cy="24622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0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2388052" y="4242886"/>
              <a:ext cx="1981199" cy="2308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9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222155" y="4242886"/>
              <a:ext cx="2208726" cy="24622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000" kern="0" dirty="0">
                  <a:solidFill>
                    <a:srgbClr val="CC0099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60169" y="400415"/>
            <a:ext cx="1418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LWIR (10.8um)</a:t>
            </a:r>
            <a:endParaRPr lang="en-US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65742" y="356295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January 6, 2013)</a:t>
            </a:r>
            <a:endParaRPr lang="en-US" sz="1200" dirty="0"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1989" y="917782"/>
            <a:ext cx="2723020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200" kern="0" dirty="0" smtClean="0"/>
              <a:t>New nested tracking algorithm introduced that makes use of a two-dimensional clustering algorithm to capture the dominant motion in each target scene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200" kern="0" dirty="0" smtClean="0"/>
              <a:t>Utilizes clear sky mask product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200" kern="0" dirty="0" smtClean="0"/>
              <a:t>Wind height assignment relies on the utilization of pixel level cloud heights generated upstream</a:t>
            </a:r>
          </a:p>
          <a:p>
            <a:pPr marL="742950" lvl="1" indent="-28575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200" kern="0" dirty="0" smtClean="0"/>
              <a:t>Running in real-time</a:t>
            </a:r>
          </a:p>
        </p:txBody>
      </p: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4574" y="65088"/>
            <a:ext cx="7135091" cy="752475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Using SEVIRI as a Proxy for the Future GOES-R ABI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flipH="1">
            <a:off x="3868534" y="1979667"/>
            <a:ext cx="45719" cy="3666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</a:endParaRPr>
          </a:p>
        </p:txBody>
      </p:sp>
      <p:pic>
        <p:nvPicPr>
          <p:cNvPr id="19" name="Picture 18" descr="MSG_LOOP_GIM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028005"/>
            <a:ext cx="9144000" cy="7749480"/>
          </a:xfrm>
          <a:prstGeom prst="rect">
            <a:avLst/>
          </a:prstGeom>
        </p:spPr>
      </p:pic>
      <p:grpSp>
        <p:nvGrpSpPr>
          <p:cNvPr id="2" name="Group 19"/>
          <p:cNvGrpSpPr/>
          <p:nvPr/>
        </p:nvGrpSpPr>
        <p:grpSpPr>
          <a:xfrm>
            <a:off x="3549010" y="5369845"/>
            <a:ext cx="5594990" cy="276225"/>
            <a:chOff x="293370" y="5817071"/>
            <a:chExt cx="5594990" cy="276225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11960" y="5817071"/>
              <a:ext cx="16764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23174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293370" y="5817071"/>
              <a:ext cx="1981200" cy="2762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200" kern="0" dirty="0">
                  <a:solidFill>
                    <a:srgbClr val="CC0099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27584" y="46365"/>
            <a:ext cx="7092788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99"/>
                </a:solidFill>
                <a:latin typeface="Comic Sans MS" pitchFamily="66" charset="0"/>
                <a:ea typeface="ＭＳ Ｐゴシック" pitchFamily="34" charset="-128"/>
                <a:cs typeface="Arial" pitchFamily="34" charset="0"/>
              </a:rPr>
              <a:t>Loop of winds derived from hourly Full Disk Meteosat-9 SEVERI 10.8 µm imagery   (22 UTC  Apr 24 – 08 UTC  Apr 25, 2012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515AE1-6D86-4EED-BA3E-CC75BC00EF4C}" type="slidenum">
              <a:rPr 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744" y="5938439"/>
            <a:ext cx="8544451" cy="646331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Experimental winds are being routinely generated from Meteosat-10/SEVIRI , GOES-13, GOES-15, and NPP/VIIRS using the GOES-R winds algorithm.</a:t>
            </a:r>
          </a:p>
        </p:txBody>
      </p:sp>
    </p:spTree>
    <p:extLst>
      <p:ext uri="{BB962C8B-B14F-4D97-AF65-F5344CB8AC3E}">
        <p14:creationId xmlns:p14="http://schemas.microsoft.com/office/powerpoint/2010/main" xmlns="" val="31524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GOES-13 Winds Using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Clear-Sky Mask, Cloud and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Motion Winds (DMW) Algorithms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0" y="5257800"/>
            <a:ext cx="4419600" cy="1323975"/>
          </a:xfrm>
          <a:prstGeom prst="rect">
            <a:avLst/>
          </a:prstGeom>
          <a:solidFill>
            <a:srgbClr val="79BCFF"/>
          </a:soli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Significance: 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Early demonstration of GOES-R algorithms using current operational GOES imagers. Plans and work in place to replace existing operational GOES cloud and DMW algorithms with GOES-R algorithms.</a:t>
            </a:r>
            <a:endParaRPr lang="en-US" sz="1600" i="1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800600" y="5491225"/>
            <a:ext cx="3962400" cy="228600"/>
            <a:chOff x="4724400" y="4648200"/>
            <a:chExt cx="3962400" cy="215444"/>
          </a:xfrm>
        </p:grpSpPr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4724400" y="4648200"/>
              <a:ext cx="1447800" cy="2154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800" b="1" kern="0" dirty="0">
                  <a:solidFill>
                    <a:srgbClr val="CC0099"/>
                  </a:solidFill>
                  <a:latin typeface="Comic Sans MS" pitchFamily="66" charset="0"/>
                </a:rPr>
                <a:t>High-Level 100-400 mb 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6096000" y="4648200"/>
              <a:ext cx="1371600" cy="2154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800" b="1" kern="0" dirty="0">
                  <a:solidFill>
                    <a:srgbClr val="33CCFF"/>
                  </a:solidFill>
                  <a:latin typeface="Comic Sans MS" pitchFamily="66" charset="0"/>
                </a:rPr>
                <a:t>Mid-Level 400-700 mb </a:t>
              </a: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7391400" y="4648200"/>
              <a:ext cx="1295400" cy="2154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800" b="1" kern="0" dirty="0">
                  <a:solidFill>
                    <a:srgbClr val="FFFF00"/>
                  </a:solidFill>
                  <a:latin typeface="Comic Sans MS" pitchFamily="66" charset="0"/>
                </a:rPr>
                <a:t>Low-Level &gt;700 mb </a:t>
              </a:r>
            </a:p>
          </p:txBody>
        </p:sp>
      </p:grpSp>
      <p:sp>
        <p:nvSpPr>
          <p:cNvPr id="2060" name="TextBox 21"/>
          <p:cNvSpPr txBox="1">
            <a:spLocks noChangeArrowheads="1"/>
          </p:cNvSpPr>
          <p:nvPr/>
        </p:nvSpPr>
        <p:spPr bwMode="auto">
          <a:xfrm>
            <a:off x="4537275" y="5661288"/>
            <a:ext cx="45025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white"/>
                </a:solidFill>
              </a:rPr>
              <a:t>Cloud-drift winds derived from 15-minute GOES-13 </a:t>
            </a:r>
            <a:r>
              <a:rPr lang="en-US" sz="1400" b="1" dirty="0" smtClean="0">
                <a:solidFill>
                  <a:prstClr val="white"/>
                </a:solidFill>
              </a:rPr>
              <a:t>LWIR (11um) imagery </a:t>
            </a:r>
            <a:r>
              <a:rPr lang="en-US" sz="1400" b="1" dirty="0">
                <a:solidFill>
                  <a:prstClr val="white"/>
                </a:solidFill>
              </a:rPr>
              <a:t>over Hurricane </a:t>
            </a:r>
            <a:r>
              <a:rPr lang="en-US" sz="1400" b="1" dirty="0" smtClean="0">
                <a:solidFill>
                  <a:prstClr val="white"/>
                </a:solidFill>
              </a:rPr>
              <a:t>Sandy          (4-day loop)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161315" y="4518040"/>
            <a:ext cx="426961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white"/>
                </a:solidFill>
                <a:latin typeface="Arial"/>
              </a:rPr>
              <a:t>Cloud-drift winds derived from 15-min GOES-13 11um imagery 1000 UTC 22 April 2012 – 0800 UTC 23 April 2012</a:t>
            </a:r>
          </a:p>
        </p:txBody>
      </p:sp>
      <p:pic>
        <p:nvPicPr>
          <p:cNvPr id="22" name="Picture 21" descr="GE-ABI-LOOP_DEC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984" y="1171786"/>
            <a:ext cx="4269616" cy="30771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60373" y="1138286"/>
            <a:ext cx="168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Nor’Easter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345973" y="4291478"/>
            <a:ext cx="3821454" cy="219195"/>
            <a:chOff x="449682" y="4242886"/>
            <a:chExt cx="5594990" cy="219195"/>
          </a:xfrm>
        </p:grpSpPr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4368272" y="4246637"/>
              <a:ext cx="1676400" cy="2154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800" kern="0" dirty="0">
                  <a:solidFill>
                    <a:srgbClr val="FFFF00"/>
                  </a:solidFill>
                  <a:latin typeface="Comic Sans MS" pitchFamily="66" charset="0"/>
                  <a:ea typeface="ＭＳ Ｐゴシック" pitchFamily="34" charset="-128"/>
                </a:rPr>
                <a:t>Low-Level &gt;700 mb </a:t>
              </a:r>
            </a:p>
          </p:txBody>
        </p:sp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2388052" y="4242886"/>
              <a:ext cx="1981199" cy="2154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800" kern="0" dirty="0">
                  <a:solidFill>
                    <a:srgbClr val="33CCFF"/>
                  </a:solidFill>
                  <a:latin typeface="Comic Sans MS" pitchFamily="66" charset="0"/>
                  <a:ea typeface="ＭＳ Ｐゴシック" pitchFamily="34" charset="-128"/>
                </a:rPr>
                <a:t>Mid-Level 400-700 mb </a:t>
              </a:r>
            </a:p>
          </p:txBody>
        </p:sp>
        <p:sp>
          <p:nvSpPr>
            <p:cNvPr id="27" name="Text Box 6"/>
            <p:cNvSpPr txBox="1">
              <a:spLocks noChangeArrowheads="1"/>
            </p:cNvSpPr>
            <p:nvPr/>
          </p:nvSpPr>
          <p:spPr bwMode="auto">
            <a:xfrm>
              <a:off x="449682" y="4242886"/>
              <a:ext cx="1981199" cy="21544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800" kern="0" dirty="0">
                  <a:solidFill>
                    <a:srgbClr val="CC0099"/>
                  </a:solidFill>
                  <a:latin typeface="Comic Sans MS" pitchFamily="66" charset="0"/>
                  <a:ea typeface="ＭＳ Ｐゴシック" pitchFamily="34" charset="-128"/>
                </a:rPr>
                <a:t>High-Level 100-400 mb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88551" y="1196695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Hurricane Sandy</a:t>
            </a:r>
            <a:endParaRPr lang="en-US" sz="20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4" name="Picture 20" descr="GECD-ABI-SANDY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7914" y="1596805"/>
            <a:ext cx="4316266" cy="38361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GOES-15 Winds Using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Clear-Sky Mask, Cloud and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Motion Winds (DMW) Algorithms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6200" y="1676400"/>
            <a:ext cx="8991600" cy="5000625"/>
            <a:chOff x="76200" y="1676400"/>
            <a:chExt cx="8991600" cy="5000625"/>
          </a:xfrm>
        </p:grpSpPr>
        <p:pic>
          <p:nvPicPr>
            <p:cNvPr id="29" name="Picture 28" descr="AIT_GWIRNH_LOOP1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905000"/>
              <a:ext cx="5105400" cy="3829050"/>
            </a:xfrm>
            <a:prstGeom prst="rect">
              <a:avLst/>
            </a:prstGeom>
          </p:spPr>
        </p:pic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5486400" y="1676400"/>
              <a:ext cx="3581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GOES-15 </a:t>
              </a:r>
              <a:r>
                <a:rPr lang="en-US" sz="1600" b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LWIR Winds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 derived </a:t>
              </a:r>
              <a:r>
                <a:rPr 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from 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10.7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  <a:cs typeface="Arial" charset="0"/>
                </a:rPr>
                <a:t>µm 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image triplets on  28 October 2013</a:t>
              </a:r>
              <a:endPara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endParaRPr>
            </a:p>
          </p:txBody>
        </p:sp>
        <p:grpSp>
          <p:nvGrpSpPr>
            <p:cNvPr id="31" name="Group 20"/>
            <p:cNvGrpSpPr/>
            <p:nvPr/>
          </p:nvGrpSpPr>
          <p:grpSpPr>
            <a:xfrm>
              <a:off x="228600" y="6400800"/>
              <a:ext cx="6172200" cy="276225"/>
              <a:chOff x="304800" y="6276975"/>
              <a:chExt cx="6172200" cy="276225"/>
            </a:xfrm>
          </p:grpSpPr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4800600" y="6276975"/>
                <a:ext cx="16764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0" hangingPunct="0">
                  <a:spcBef>
                    <a:spcPct val="50000"/>
                  </a:spcBef>
                  <a:defRPr/>
                </a:pPr>
                <a:r>
                  <a:rPr lang="en-US" sz="1200" kern="0" dirty="0">
                    <a:solidFill>
                      <a:srgbClr val="FFFF00"/>
                    </a:solidFill>
                    <a:latin typeface="Comic Sans MS" pitchFamily="66" charset="0"/>
                    <a:ea typeface="ＭＳ Ｐゴシック" pitchFamily="34" charset="-128"/>
                  </a:rPr>
                  <a:t>Low-Level &gt;700 mb </a:t>
                </a:r>
              </a:p>
            </p:txBody>
          </p:sp>
          <p:sp>
            <p:nvSpPr>
              <p:cNvPr id="36" name="Text Box 6"/>
              <p:cNvSpPr txBox="1">
                <a:spLocks noChangeArrowheads="1"/>
              </p:cNvSpPr>
              <p:nvPr/>
            </p:nvSpPr>
            <p:spPr bwMode="auto">
              <a:xfrm>
                <a:off x="2514600" y="6276975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0" hangingPunct="0">
                  <a:spcBef>
                    <a:spcPct val="50000"/>
                  </a:spcBef>
                  <a:defRPr/>
                </a:pPr>
                <a:r>
                  <a:rPr lang="en-US" sz="1200" kern="0" dirty="0">
                    <a:solidFill>
                      <a:srgbClr val="33CCFF"/>
                    </a:solidFill>
                    <a:latin typeface="Comic Sans MS" pitchFamily="66" charset="0"/>
                    <a:ea typeface="ＭＳ Ｐゴシック" pitchFamily="34" charset="-128"/>
                  </a:rPr>
                  <a:t>Mid-Level 400-700 mb </a:t>
                </a:r>
              </a:p>
            </p:txBody>
          </p:sp>
          <p:sp>
            <p:nvSpPr>
              <p:cNvPr id="37" name="Text Box 6"/>
              <p:cNvSpPr txBox="1">
                <a:spLocks noChangeArrowheads="1"/>
              </p:cNvSpPr>
              <p:nvPr/>
            </p:nvSpPr>
            <p:spPr bwMode="auto">
              <a:xfrm>
                <a:off x="304800" y="6276975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0" hangingPunct="0">
                  <a:spcBef>
                    <a:spcPct val="50000"/>
                  </a:spcBef>
                  <a:defRPr/>
                </a:pPr>
                <a:r>
                  <a:rPr lang="en-US" sz="1200" kern="0" dirty="0">
                    <a:solidFill>
                      <a:srgbClr val="FF0000"/>
                    </a:solidFill>
                    <a:latin typeface="Comic Sans MS" pitchFamily="66" charset="0"/>
                    <a:ea typeface="ＭＳ Ｐゴシック" pitchFamily="34" charset="-128"/>
                  </a:rPr>
                  <a:t>High-Level 100-400 mb 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304800" y="1915500"/>
              <a:ext cx="15744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NHEM Sector</a:t>
              </a:r>
              <a:endParaRPr lang="en-US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33" name="Picture 32" descr="AIT_GWIRPA_LOOP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800" y="3581400"/>
              <a:ext cx="4191000" cy="2619375"/>
            </a:xfrm>
            <a:prstGeom prst="rect">
              <a:avLst/>
            </a:prstGeom>
          </p:spPr>
        </p:pic>
        <p:sp>
          <p:nvSpPr>
            <p:cNvPr id="34" name="Right Arrow 33"/>
            <p:cNvSpPr/>
            <p:nvPr/>
          </p:nvSpPr>
          <p:spPr bwMode="auto">
            <a:xfrm rot="1118289">
              <a:off x="2780707" y="3395494"/>
              <a:ext cx="2837272" cy="304847"/>
            </a:xfrm>
            <a:prstGeom prst="rightArrow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5561015" y="3203429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PACUS Sector</a:t>
            </a:r>
            <a:endParaRPr lang="en-US" sz="16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GOES-15 Winds Using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Clear-Sky Mask, Cloud and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Motion Winds (DMW) Algorithms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200" y="1600200"/>
            <a:ext cx="8991600" cy="5076825"/>
            <a:chOff x="76200" y="1600200"/>
            <a:chExt cx="8991600" cy="5076825"/>
          </a:xfrm>
        </p:grpSpPr>
        <p:grpSp>
          <p:nvGrpSpPr>
            <p:cNvPr id="16" name="Group 20"/>
            <p:cNvGrpSpPr/>
            <p:nvPr/>
          </p:nvGrpSpPr>
          <p:grpSpPr>
            <a:xfrm>
              <a:off x="228600" y="6400800"/>
              <a:ext cx="6172200" cy="276225"/>
              <a:chOff x="304800" y="6276975"/>
              <a:chExt cx="6172200" cy="276225"/>
            </a:xfrm>
          </p:grpSpPr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4800600" y="6276975"/>
                <a:ext cx="16764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0" hangingPunct="0">
                  <a:spcBef>
                    <a:spcPct val="50000"/>
                  </a:spcBef>
                  <a:defRPr/>
                </a:pPr>
                <a:r>
                  <a:rPr lang="en-US" sz="1200" kern="0" dirty="0">
                    <a:solidFill>
                      <a:srgbClr val="FFFF00"/>
                    </a:solidFill>
                    <a:latin typeface="Comic Sans MS" pitchFamily="66" charset="0"/>
                    <a:ea typeface="ＭＳ Ｐゴシック" pitchFamily="34" charset="-128"/>
                  </a:rPr>
                  <a:t>Low-Level &gt;700 mb </a:t>
                </a:r>
              </a:p>
            </p:txBody>
          </p:sp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>
                <a:off x="2514600" y="6276975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0" hangingPunct="0">
                  <a:spcBef>
                    <a:spcPct val="50000"/>
                  </a:spcBef>
                  <a:defRPr/>
                </a:pPr>
                <a:r>
                  <a:rPr lang="en-US" sz="1200" kern="0" dirty="0">
                    <a:solidFill>
                      <a:srgbClr val="33CCFF"/>
                    </a:solidFill>
                    <a:latin typeface="Comic Sans MS" pitchFamily="66" charset="0"/>
                    <a:ea typeface="ＭＳ Ｐゴシック" pitchFamily="34" charset="-128"/>
                  </a:rPr>
                  <a:t>Mid-Level 400-700 mb </a:t>
                </a:r>
              </a:p>
            </p:txBody>
          </p:sp>
          <p:sp>
            <p:nvSpPr>
              <p:cNvPr id="26" name="Text Box 6"/>
              <p:cNvSpPr txBox="1">
                <a:spLocks noChangeArrowheads="1"/>
              </p:cNvSpPr>
              <p:nvPr/>
            </p:nvSpPr>
            <p:spPr bwMode="auto">
              <a:xfrm>
                <a:off x="304800" y="6276975"/>
                <a:ext cx="1981200" cy="27622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914400" eaLnBrk="0" hangingPunct="0">
                  <a:spcBef>
                    <a:spcPct val="50000"/>
                  </a:spcBef>
                  <a:defRPr/>
                </a:pPr>
                <a:r>
                  <a:rPr lang="en-US" sz="1200" kern="0" dirty="0">
                    <a:solidFill>
                      <a:srgbClr val="FF0000"/>
                    </a:solidFill>
                    <a:latin typeface="Comic Sans MS" pitchFamily="66" charset="0"/>
                    <a:ea typeface="ＭＳ Ｐゴシック" pitchFamily="34" charset="-128"/>
                  </a:rPr>
                  <a:t>High-Level 100-400 mb 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04800" y="1600200"/>
              <a:ext cx="15744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NHEM Sector</a:t>
              </a:r>
              <a:endParaRPr lang="en-US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42711" y="3276600"/>
              <a:ext cx="16209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PACUS Sector</a:t>
              </a:r>
              <a:endParaRPr lang="en-US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486400" y="1676400"/>
              <a:ext cx="358140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GOES-15 </a:t>
              </a:r>
              <a:r>
                <a:rPr lang="en-US" sz="1600" b="1" u="sng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Low-Level Visible 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Winds derived </a:t>
              </a:r>
              <a:r>
                <a:rPr 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from 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0.64um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  <a:cs typeface="Arial" charset="0"/>
                </a:rPr>
                <a:t> </a:t>
              </a:r>
              <a:r>
                <a:rPr lang="en-US" sz="1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ＭＳ Ｐゴシック" pitchFamily="34" charset="-128"/>
                </a:rPr>
                <a:t>image triplets on  14 November 2013</a:t>
              </a:r>
              <a:endPara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Ｐゴシック" pitchFamily="34" charset="-128"/>
              </a:endParaRPr>
            </a:p>
          </p:txBody>
        </p:sp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200" y="1905000"/>
              <a:ext cx="5029200" cy="37528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00600" y="3657600"/>
              <a:ext cx="4267200" cy="2590799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 bwMode="auto">
            <a:xfrm rot="1118289">
              <a:off x="2780707" y="3395494"/>
              <a:ext cx="2837272" cy="304847"/>
            </a:xfrm>
            <a:prstGeom prst="rightArrow">
              <a:avLst/>
            </a:prstGeom>
            <a:solidFill>
              <a:schemeClr val="bg1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3775" y="-33275"/>
            <a:ext cx="708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NPP/VIIRS Winds Using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Cloud and </a:t>
            </a:r>
            <a:b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 Motion Winds (DMW) Algorithms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1657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6ECF5EF8-31B4-4F78-B46E-860652303D3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 descr="VIIRS_TEST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0500" y="1483617"/>
            <a:ext cx="4678296" cy="4641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0" y="1325967"/>
            <a:ext cx="4343400" cy="571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ea typeface="MS PGothic" pitchFamily="34" charset="-128"/>
                <a:cs typeface="Arial" pitchFamily="34" charset="0"/>
              </a:rPr>
              <a:t>Highlight:  </a:t>
            </a:r>
            <a:r>
              <a:rPr lang="en-US" sz="1400" dirty="0">
                <a:ea typeface="MS PGothic" pitchFamily="34" charset="-128"/>
              </a:rPr>
              <a:t> STAR will deliver a VIIRS Polar Winds product processing capability to NDE in December 2013. This capability leverages the GOES-R AWG system framework and the GOES-R product Derived motion winds and cloud-top property algorithms.  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00" b="1" dirty="0">
              <a:ea typeface="MS PGothic" pitchFamily="34" charset="-128"/>
              <a:cs typeface="Arial" pitchFamily="34" charset="0"/>
            </a:endParaRP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ea typeface="MS PGothic" pitchFamily="34" charset="-128"/>
                <a:cs typeface="Arial" pitchFamily="34" charset="0"/>
              </a:rPr>
              <a:t>Accomplishments:</a:t>
            </a:r>
          </a:p>
          <a:p>
            <a:pPr lvl="1" indent="-228600" fontAlgn="base">
              <a:spcBef>
                <a:spcPct val="20000"/>
              </a:spcBef>
              <a:spcAft>
                <a:spcPct val="0"/>
              </a:spcAft>
              <a:buSzPct val="85000"/>
              <a:buFont typeface="Arial" pitchFamily="34" charset="0"/>
              <a:buChar char="–"/>
            </a:pPr>
            <a:r>
              <a:rPr lang="en-US" sz="1400" dirty="0">
                <a:cs typeface="Arial" pitchFamily="34" charset="0"/>
              </a:rPr>
              <a:t>The VIIRS polar winds </a:t>
            </a:r>
            <a:r>
              <a:rPr lang="en-US" sz="1400" dirty="0" smtClean="0">
                <a:cs typeface="Arial" pitchFamily="34" charset="0"/>
              </a:rPr>
              <a:t>(over both poles) are </a:t>
            </a:r>
            <a:r>
              <a:rPr lang="en-US" sz="1400" dirty="0">
                <a:cs typeface="Arial" pitchFamily="34" charset="0"/>
              </a:rPr>
              <a:t>now being derived routinely at STAR by tracking  cloud features observed in the </a:t>
            </a:r>
            <a:r>
              <a:rPr lang="en-US" sz="1400" dirty="0">
                <a:solidFill>
                  <a:srgbClr val="FFFF00"/>
                </a:solidFill>
                <a:cs typeface="Arial" pitchFamily="34" charset="0"/>
              </a:rPr>
              <a:t>VIIRS M15 (10.7um</a:t>
            </a:r>
            <a:r>
              <a:rPr lang="en-US" sz="1400" dirty="0">
                <a:cs typeface="Arial" pitchFamily="34" charset="0"/>
              </a:rPr>
              <a:t>) band from overlapping NPP orbits</a:t>
            </a:r>
          </a:p>
          <a:p>
            <a:pPr lvl="1" indent="-228600" fontAlgn="base">
              <a:spcBef>
                <a:spcPct val="20000"/>
              </a:spcBef>
              <a:spcAft>
                <a:spcPct val="0"/>
              </a:spcAft>
              <a:buSzPct val="85000"/>
              <a:buFont typeface="Arial" pitchFamily="34" charset="0"/>
              <a:buChar char="–"/>
            </a:pPr>
            <a:r>
              <a:rPr lang="en-US" sz="1400" dirty="0">
                <a:cs typeface="Arial" pitchFamily="34" charset="0"/>
              </a:rPr>
              <a:t>Winds science team has validated the wind products and show they meet accuracy specifications</a:t>
            </a:r>
          </a:p>
          <a:p>
            <a:pPr lvl="1" indent="-228600" fontAlgn="base">
              <a:spcBef>
                <a:spcPct val="20000"/>
              </a:spcBef>
              <a:spcAft>
                <a:spcPct val="0"/>
              </a:spcAft>
              <a:buSzPct val="85000"/>
              <a:buFont typeface="Arial" pitchFamily="34" charset="0"/>
              <a:buChar char="–"/>
            </a:pPr>
            <a:r>
              <a:rPr lang="en-US" sz="1400" dirty="0">
                <a:cs typeface="Arial" pitchFamily="34" charset="0"/>
              </a:rPr>
              <a:t>STAR delivered an initial Delivered Algorithm Package (DAP) to NDE in October 2013.</a:t>
            </a: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</a:pPr>
            <a:endParaRPr lang="en-US" sz="100" b="1" dirty="0">
              <a:ea typeface="MS PGothic" pitchFamily="34" charset="-128"/>
              <a:cs typeface="Arial" pitchFamily="34" charset="0"/>
            </a:endParaRPr>
          </a:p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ea typeface="MS PGothic" pitchFamily="34" charset="-128"/>
                <a:cs typeface="Arial" pitchFamily="34" charset="0"/>
              </a:rPr>
              <a:t>Significance: 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1400" dirty="0">
                <a:cs typeface="Arial" charset="0"/>
              </a:rPr>
              <a:t>Early demonstration of GOES-R algorithms using current operational VIIRS imager; </a:t>
            </a:r>
          </a:p>
          <a:p>
            <a:pPr marL="800100" lvl="1" indent="-342900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arenR"/>
            </a:pPr>
            <a:r>
              <a:rPr lang="en-US" sz="1400" dirty="0">
                <a:cs typeface="Arial" charset="0"/>
              </a:rPr>
              <a:t>Demonstrates an enterprise approach for satellite processing and use of common Level-2 product algorithms. </a:t>
            </a:r>
          </a:p>
          <a:p>
            <a:pPr marL="228600" lvl="1" indent="-1143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ea typeface="MS PGothic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6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5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6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7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8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AMV_2012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10270</TotalTime>
  <Words>2632</Words>
  <Application>Microsoft Office PowerPoint</Application>
  <PresentationFormat>On-screen Show (4:3)</PresentationFormat>
  <Paragraphs>486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Default Design</vt:lpstr>
      <vt:lpstr>2_NOAA</vt:lpstr>
      <vt:lpstr>2_Default Design</vt:lpstr>
      <vt:lpstr>4_Default Design</vt:lpstr>
      <vt:lpstr>1_Office Theme</vt:lpstr>
      <vt:lpstr>7_Default Design</vt:lpstr>
      <vt:lpstr>AMV_2012</vt:lpstr>
      <vt:lpstr>1_AMV_2012</vt:lpstr>
      <vt:lpstr>2_AMV_2012</vt:lpstr>
      <vt:lpstr>3_AMV_2012</vt:lpstr>
      <vt:lpstr>4_AMV_2012</vt:lpstr>
      <vt:lpstr>5_AMV_2012</vt:lpstr>
      <vt:lpstr>6_AMV_2012</vt:lpstr>
      <vt:lpstr>7_AMV_2012</vt:lpstr>
      <vt:lpstr>8_AMV_2012</vt:lpstr>
      <vt:lpstr>1_Default Design</vt:lpstr>
      <vt:lpstr>Derived Motion Winds:  Pre-Launch Proxy Product Generation and Validation Activities</vt:lpstr>
      <vt:lpstr>OUTLINE</vt:lpstr>
      <vt:lpstr>OUTLINE</vt:lpstr>
      <vt:lpstr>Meteosat-10/SEVIRI FD Winds</vt:lpstr>
      <vt:lpstr>Using SEVIRI as a Proxy for the Future GOES-R ABI</vt:lpstr>
      <vt:lpstr>GOES-13 Winds Using  GOES-R Clear-Sky Mask, Cloud and  Derived Motion Winds (DMW) Algorithms</vt:lpstr>
      <vt:lpstr>GOES-15 Winds Using  GOES-R Clear-Sky Mask, Cloud and  Derived Motion Winds (DMW) Algorithms</vt:lpstr>
      <vt:lpstr>GOES-15 Winds Using  GOES-R Clear-Sky Mask, Cloud and  Derived Motion Winds (DMW) Algorithms</vt:lpstr>
      <vt:lpstr>NPP/VIIRS Winds Using  GOES-R Cloud and  Derived Motion Winds (DMW) Algorithms</vt:lpstr>
      <vt:lpstr>OUTLINE</vt:lpstr>
      <vt:lpstr>Validation Strategies</vt:lpstr>
      <vt:lpstr>Validation Strategies</vt:lpstr>
      <vt:lpstr>OUTLINE</vt:lpstr>
      <vt:lpstr>Routine Validation Tools</vt:lpstr>
      <vt:lpstr>Routine Validation Tools Product Visualization …</vt:lpstr>
      <vt:lpstr>Met-9/SEVIRI Winds (10.8um)  vs Radiosondes</vt:lpstr>
      <vt:lpstr>Slide 17</vt:lpstr>
      <vt:lpstr>Validation Strategies</vt:lpstr>
      <vt:lpstr>“Deep-Dive” Validation Tools</vt:lpstr>
      <vt:lpstr>“Deep-Dive” Validation Tools</vt:lpstr>
      <vt:lpstr>Deep Dive Validation Tool – McIDAS-V Utilities Under Development</vt:lpstr>
      <vt:lpstr>Another  Example of Deep Dive Validation – Meteosat-9 AMVs vs CALIPSO</vt:lpstr>
      <vt:lpstr>Example Deep Dive Validation – Meteosat-9 AMVs vs CALIPSO</vt:lpstr>
      <vt:lpstr>Example Deep Dive Validation – Meteosat-9 AMVs vs CALIPSO </vt:lpstr>
      <vt:lpstr>Example Deep Dive Validation: CALIPSO Cloud-Top Heights vs. AMV Height Assignments</vt:lpstr>
      <vt:lpstr>Example Deep Dive Validation – Meteosat-9 AMVs vs CALIPSO</vt:lpstr>
      <vt:lpstr>Example Deep Dive Validation – Meteosat-9 AMVs vs CALIPSO</vt:lpstr>
      <vt:lpstr>Example Deep Dive Validation – Meteosat-9 AMVs vs CALIPSO </vt:lpstr>
      <vt:lpstr>Example Deep Dive Validation: CALIPSO Cloud-Top Heights vs. AMV Height Assignments</vt:lpstr>
      <vt:lpstr>“Deep-Dive” Validation Tools</vt:lpstr>
      <vt:lpstr>“Deep-Dive” Validation Tools</vt:lpstr>
      <vt:lpstr>“Deep-Dive” Validation Tools</vt:lpstr>
      <vt:lpstr>Assessment of Proxy GOES-R DMW Impact in NCEP GFS</vt:lpstr>
      <vt:lpstr>OUTLINE</vt:lpstr>
      <vt:lpstr>DMW Algorithm Enhancements Beyond Baseline Delivery</vt:lpstr>
      <vt:lpstr>OUTLINE</vt:lpstr>
      <vt:lpstr>Road to GOES-R Post-Launch Test (PLT) and Post-Launch Product Validation </vt:lpstr>
      <vt:lpstr>Summary</vt:lpstr>
    </vt:vector>
  </TitlesOfParts>
  <Company>GOES-R/IAI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Program PDR Day 1 Agenda</dc:title>
  <dc:creator>Rich Rivera</dc:creator>
  <cp:lastModifiedBy>jdaniels</cp:lastModifiedBy>
  <cp:revision>924</cp:revision>
  <cp:lastPrinted>2011-03-21T15:54:45Z</cp:lastPrinted>
  <dcterms:created xsi:type="dcterms:W3CDTF">2011-03-10T19:00:48Z</dcterms:created>
  <dcterms:modified xsi:type="dcterms:W3CDTF">2014-01-10T03:02:58Z</dcterms:modified>
</cp:coreProperties>
</file>