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12" r:id="rId3"/>
    <p:sldId id="344" r:id="rId4"/>
    <p:sldId id="356" r:id="rId5"/>
    <p:sldId id="304" r:id="rId6"/>
    <p:sldId id="310" r:id="rId7"/>
    <p:sldId id="353" r:id="rId8"/>
    <p:sldId id="343" r:id="rId9"/>
    <p:sldId id="272" r:id="rId10"/>
    <p:sldId id="273" r:id="rId11"/>
    <p:sldId id="274" r:id="rId12"/>
    <p:sldId id="346" r:id="rId13"/>
    <p:sldId id="306" r:id="rId14"/>
    <p:sldId id="308" r:id="rId15"/>
    <p:sldId id="326" r:id="rId16"/>
    <p:sldId id="329" r:id="rId17"/>
    <p:sldId id="330" r:id="rId18"/>
    <p:sldId id="328" r:id="rId19"/>
    <p:sldId id="327" r:id="rId20"/>
    <p:sldId id="309" r:id="rId21"/>
    <p:sldId id="317" r:id="rId22"/>
    <p:sldId id="318" r:id="rId23"/>
    <p:sldId id="349" r:id="rId24"/>
    <p:sldId id="258" r:id="rId25"/>
    <p:sldId id="275" r:id="rId26"/>
    <p:sldId id="285" r:id="rId27"/>
    <p:sldId id="339" r:id="rId28"/>
    <p:sldId id="340" r:id="rId29"/>
    <p:sldId id="321" r:id="rId30"/>
    <p:sldId id="322" r:id="rId31"/>
    <p:sldId id="354" r:id="rId32"/>
    <p:sldId id="323" r:id="rId33"/>
    <p:sldId id="324" r:id="rId34"/>
    <p:sldId id="351" r:id="rId35"/>
    <p:sldId id="291" r:id="rId36"/>
    <p:sldId id="265" r:id="rId37"/>
    <p:sldId id="342" r:id="rId38"/>
    <p:sldId id="350" r:id="rId39"/>
    <p:sldId id="357" r:id="rId40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4" autoAdjust="0"/>
    <p:restoredTop sz="94660"/>
  </p:normalViewPr>
  <p:slideViewPr>
    <p:cSldViewPr>
      <p:cViewPr>
        <p:scale>
          <a:sx n="90" d="100"/>
          <a:sy n="90" d="100"/>
        </p:scale>
        <p:origin x="-8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180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180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14528C04-A589-407B-AA2D-C39AAA4E9D6D}" type="datetimeFigureOut">
              <a:rPr lang="en-US" smtClean="0"/>
              <a:pPr/>
              <a:t>1/9/2014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4C4DB4F8-814F-4CCC-AF01-0FA34E88A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3969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180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180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021A630A-09EA-4316-B5D0-D68F1852495D}" type="datetimeFigureOut">
              <a:rPr lang="en-US" smtClean="0"/>
              <a:pPr/>
              <a:t>1/9/2014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3738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A6693A24-AC33-4EB3-A1B5-BD957ECCFD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293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93A24-AC33-4EB3-A1B5-BD957ECCFD7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7488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93A24-AC33-4EB3-A1B5-BD957ECCFD7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8175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751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675D-B72B-4835-9F21-B5C49DA9BAA4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81175F0-98A3-4A14-89EB-41DD0DCC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123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B72D-39D9-4334-9FF7-494D34197697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091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C4C-DCBB-4FB7-8730-3D129061499A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4962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36F5-8B70-4D17-81CD-932754D3AB84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958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87BF-046D-43E2-899E-586559FD1E30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81175F0-98A3-4A14-89EB-41DD0DCC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410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FF29-637C-4F64-A246-F960A3947CEB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890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4269-C96C-41E2-8D42-9F55B425FB51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516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12F19-3D4C-464B-8534-667F6B4F2159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806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E548-D7FA-4A18-9B6C-7F37C743B44D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919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E151-51C7-487E-AA0E-AA30A4BBFB5C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81175F0-98A3-4A14-89EB-41DD0DCC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419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D0B8-038B-40D2-8344-9F72C8AC9B9C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16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E3E4-CFAA-497C-8E2B-BDA6DE07864A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82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30D27-8CDD-4C4F-8C30-AA6F27363391}" type="datetime1">
              <a:rPr lang="en-US" smtClean="0"/>
              <a:pPr/>
              <a:t>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175F0-98A3-4A14-89EB-41DD0DCCA5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215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388944"/>
            <a:ext cx="8458200" cy="365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NOAA-USGS Land Product Validation System </a:t>
            </a:r>
            <a:br>
              <a:rPr lang="en-US" sz="36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i="1" dirty="0" smtClean="0"/>
              <a:t>GOES-R AWG 2</a:t>
            </a:r>
            <a:r>
              <a:rPr lang="en-US" sz="2700" i="1" baseline="30000" dirty="0" smtClean="0"/>
              <a:t>nd</a:t>
            </a:r>
            <a:r>
              <a:rPr lang="en-US" sz="2700" i="1" dirty="0" smtClean="0"/>
              <a:t> Validation Workshop</a:t>
            </a:r>
            <a:br>
              <a:rPr lang="en-US" sz="2700" i="1" dirty="0" smtClean="0"/>
            </a:br>
            <a:r>
              <a:rPr lang="en-US" sz="2700" i="1" dirty="0" smtClean="0"/>
              <a:t>10 January 2014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000" dirty="0" smtClean="0"/>
              <a:t>Kevin Gallo: NESDIS/STAR</a:t>
            </a:r>
            <a:br>
              <a:rPr lang="en-US" sz="2000" dirty="0" smtClean="0"/>
            </a:br>
            <a:r>
              <a:rPr lang="en-US" sz="2000" dirty="0" smtClean="0"/>
              <a:t>John Dwyer: USGS/EROS</a:t>
            </a:r>
            <a:br>
              <a:rPr lang="en-US" sz="2000" dirty="0" smtClean="0"/>
            </a:br>
            <a:r>
              <a:rPr lang="en-US" sz="2000" dirty="0" err="1" smtClean="0"/>
              <a:t>Calli</a:t>
            </a:r>
            <a:r>
              <a:rPr lang="en-US" sz="2000" dirty="0" smtClean="0"/>
              <a:t> </a:t>
            </a:r>
            <a:r>
              <a:rPr lang="en-US" sz="2000" dirty="0" err="1" smtClean="0"/>
              <a:t>Jenkerson</a:t>
            </a:r>
            <a:r>
              <a:rPr lang="en-US" sz="2000" dirty="0"/>
              <a:t>: SGT/EROS</a:t>
            </a:r>
            <a:br>
              <a:rPr lang="en-US" sz="2000" dirty="0"/>
            </a:br>
            <a:r>
              <a:rPr lang="en-US" sz="2000" dirty="0"/>
              <a:t>Ryan </a:t>
            </a:r>
            <a:r>
              <a:rPr lang="en-US" sz="2000" dirty="0" err="1"/>
              <a:t>Longhenry</a:t>
            </a:r>
            <a:r>
              <a:rPr lang="en-US" sz="2000" dirty="0"/>
              <a:t>: USGS/EROS</a:t>
            </a:r>
            <a:br>
              <a:rPr lang="en-US" sz="2000" dirty="0"/>
            </a:br>
            <a:r>
              <a:rPr lang="en-US" sz="2000" dirty="0"/>
              <a:t>Greg </a:t>
            </a:r>
            <a:r>
              <a:rPr lang="en-US" sz="2000" dirty="0" err="1"/>
              <a:t>Stensaas</a:t>
            </a:r>
            <a:r>
              <a:rPr lang="en-US" sz="2000" dirty="0"/>
              <a:t>: USGS/EROS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5754688"/>
            <a:ext cx="9144000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1175F0-98A3-4A14-89EB-41DD0DCCA5A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74" t="13886" r="54378" b="66388"/>
          <a:stretch/>
        </p:blipFill>
        <p:spPr bwMode="auto">
          <a:xfrm>
            <a:off x="2743200" y="4268135"/>
            <a:ext cx="2667000" cy="113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33" t="16088" r="57875" b="71512"/>
          <a:stretch/>
        </p:blipFill>
        <p:spPr bwMode="auto">
          <a:xfrm>
            <a:off x="5715000" y="4338344"/>
            <a:ext cx="3051794" cy="98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8865" y="2057400"/>
            <a:ext cx="2413000" cy="198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563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939" y="152400"/>
            <a:ext cx="87511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What is LPVS</a:t>
            </a:r>
          </a:p>
          <a:p>
            <a:r>
              <a:rPr lang="en-US" sz="2000" dirty="0"/>
              <a:t>Characteristics and desired functionality</a:t>
            </a:r>
          </a:p>
          <a:p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26" t="30911" r="7211" b="10938"/>
          <a:stretch/>
        </p:blipFill>
        <p:spPr bwMode="auto">
          <a:xfrm>
            <a:off x="177028" y="1621765"/>
            <a:ext cx="8598946" cy="469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230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890" y="381000"/>
            <a:ext cx="8751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What is LPVS</a:t>
            </a:r>
          </a:p>
          <a:p>
            <a:r>
              <a:rPr lang="en-US" sz="2000" dirty="0" smtClean="0"/>
              <a:t>Characteristics and desired functionality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97" t="35627" r="7585" b="25311"/>
          <a:stretch/>
        </p:blipFill>
        <p:spPr bwMode="auto">
          <a:xfrm>
            <a:off x="155181" y="2133600"/>
            <a:ext cx="882454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227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1370013" y="990600"/>
            <a:ext cx="6553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Land </a:t>
            </a:r>
            <a:r>
              <a:rPr lang="en-US" sz="2400" b="1" dirty="0">
                <a:latin typeface="Calibri" pitchFamily="34" charset="0"/>
              </a:rPr>
              <a:t>Product Validation System (LPVS)  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What is LPVS</a:t>
            </a:r>
          </a:p>
          <a:p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W</a:t>
            </a: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hy 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LPVS </a:t>
            </a: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developed/hosted at 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EROS 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Highlights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of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LPVS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Inventory &amp; Ordering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Analysis Tools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Path Forward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Summary</a:t>
            </a:r>
          </a:p>
          <a:p>
            <a:endParaRPr lang="en-US" sz="2400" dirty="0">
              <a:solidFill>
                <a:srgbClr val="C00000"/>
              </a:solidFill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2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8913" y="0"/>
            <a:ext cx="5145087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533400"/>
            <a:ext cx="3505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Why LPVS developed and hosted at USGS/EROS?</a:t>
            </a:r>
          </a:p>
          <a:p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Facility  Assets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Landsat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Landsat product       development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200" y="3962400"/>
            <a:ext cx="5257800" cy="2792413"/>
          </a:xfrm>
          <a:prstGeom prst="rect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59005" y="314295"/>
            <a:ext cx="4191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1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1656784"/>
            <a:ext cx="4191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8105" y="2780169"/>
            <a:ext cx="4191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3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155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335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Why LPVS developed and hosted at USGS/EROS?</a:t>
            </a:r>
          </a:p>
          <a:p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Facility  Assets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Landsat characteristics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Landsat product       development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7192" y="152400"/>
            <a:ext cx="40953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2060"/>
                </a:solidFill>
              </a:rPr>
              <a:t>LDCM (Landsat 8)</a:t>
            </a:r>
          </a:p>
          <a:p>
            <a:r>
              <a:rPr lang="en-US" dirty="0" smtClean="0"/>
              <a:t>11 Bands</a:t>
            </a:r>
          </a:p>
          <a:p>
            <a:r>
              <a:rPr lang="en-US" dirty="0" smtClean="0"/>
              <a:t>9 </a:t>
            </a:r>
            <a:r>
              <a:rPr lang="en-US" dirty="0" err="1" smtClean="0"/>
              <a:t>vis</a:t>
            </a:r>
            <a:r>
              <a:rPr lang="en-US" dirty="0" smtClean="0"/>
              <a:t> to mid-IR; 15-30 m resolution</a:t>
            </a:r>
          </a:p>
          <a:p>
            <a:r>
              <a:rPr lang="en-US" dirty="0" smtClean="0"/>
              <a:t>2 thermal IR; 100 m resolution        30 m</a:t>
            </a:r>
          </a:p>
          <a:p>
            <a:r>
              <a:rPr lang="en-US" dirty="0" smtClean="0"/>
              <a:t>Absolute </a:t>
            </a:r>
            <a:r>
              <a:rPr lang="en-US" dirty="0"/>
              <a:t>calibration of OLI and TIRS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2803" y="5626787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Launched 11 Feb. 2013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8001000" y="1068338"/>
            <a:ext cx="333153" cy="199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21" t="27615" r="54847" b="45529"/>
          <a:stretch/>
        </p:blipFill>
        <p:spPr bwMode="auto">
          <a:xfrm>
            <a:off x="76200" y="2780169"/>
            <a:ext cx="3459604" cy="284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67" t="28336" r="16364" b="25723"/>
          <a:stretch/>
        </p:blipFill>
        <p:spPr bwMode="auto">
          <a:xfrm>
            <a:off x="4114799" y="1905000"/>
            <a:ext cx="462492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81484" y="5596998"/>
            <a:ext cx="5077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http://landsat.usgs.gov/band_designations_landsat_satellites.php</a:t>
            </a:r>
          </a:p>
        </p:txBody>
      </p:sp>
    </p:spTree>
    <p:extLst>
      <p:ext uri="{BB962C8B-B14F-4D97-AF65-F5344CB8AC3E}">
        <p14:creationId xmlns:p14="http://schemas.microsoft.com/office/powerpoint/2010/main" xmlns="" val="34795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357"/>
          <a:stretch/>
        </p:blipFill>
        <p:spPr bwMode="auto">
          <a:xfrm>
            <a:off x="5841124" y="1251544"/>
            <a:ext cx="2971800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80" t="31081" r="18227" b="22523"/>
          <a:stretch/>
        </p:blipFill>
        <p:spPr bwMode="auto">
          <a:xfrm>
            <a:off x="0" y="1600200"/>
            <a:ext cx="58102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048000" y="2971800"/>
            <a:ext cx="1447800" cy="365898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232431" y="3004977"/>
            <a:ext cx="1460938" cy="487411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66803" y="3303062"/>
            <a:ext cx="1447800" cy="365898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28338" y="3668960"/>
            <a:ext cx="1371600" cy="445840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8400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Landsat 8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540719" y="310901"/>
            <a:ext cx="157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GOES-R ABI</a:t>
            </a:r>
          </a:p>
          <a:p>
            <a:r>
              <a:rPr lang="en-US" dirty="0" smtClean="0"/>
              <a:t>Visible/NIR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2063" y="264734"/>
            <a:ext cx="2342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Landsat characteristics</a:t>
            </a:r>
          </a:p>
        </p:txBody>
      </p:sp>
    </p:spTree>
    <p:extLst>
      <p:ext uri="{BB962C8B-B14F-4D97-AF65-F5344CB8AC3E}">
        <p14:creationId xmlns:p14="http://schemas.microsoft.com/office/powerpoint/2010/main" xmlns="" val="28133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357"/>
          <a:stretch/>
        </p:blipFill>
        <p:spPr bwMode="auto">
          <a:xfrm>
            <a:off x="5841124" y="1251544"/>
            <a:ext cx="2971800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80" t="31081" r="18227" b="22523"/>
          <a:stretch/>
        </p:blipFill>
        <p:spPr bwMode="auto">
          <a:xfrm>
            <a:off x="0" y="1600200"/>
            <a:ext cx="58102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048000" y="2971800"/>
            <a:ext cx="1447800" cy="365898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232431" y="3004977"/>
            <a:ext cx="1460938" cy="487411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66803" y="3303062"/>
            <a:ext cx="1447800" cy="365898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28338" y="3668960"/>
            <a:ext cx="1371600" cy="445840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8400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Landsat 8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95800" y="2590800"/>
            <a:ext cx="1600200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14603" y="4495800"/>
            <a:ext cx="1581397" cy="13335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95800" y="3836462"/>
            <a:ext cx="1600200" cy="111653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14603" y="4095750"/>
            <a:ext cx="1581397" cy="142875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40719" y="310901"/>
            <a:ext cx="157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GOES-R ABI</a:t>
            </a:r>
          </a:p>
          <a:p>
            <a:r>
              <a:rPr lang="en-US" dirty="0" smtClean="0"/>
              <a:t>Visible/NIR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2063" y="264734"/>
            <a:ext cx="2342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Landsat characteristics</a:t>
            </a:r>
          </a:p>
        </p:txBody>
      </p:sp>
    </p:spTree>
    <p:extLst>
      <p:ext uri="{BB962C8B-B14F-4D97-AF65-F5344CB8AC3E}">
        <p14:creationId xmlns:p14="http://schemas.microsoft.com/office/powerpoint/2010/main" xmlns="" val="410322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80" t="31081" r="18227" b="22523"/>
          <a:stretch/>
        </p:blipFill>
        <p:spPr bwMode="auto">
          <a:xfrm>
            <a:off x="0" y="1600200"/>
            <a:ext cx="58102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Landsat 8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85590" y="545068"/>
            <a:ext cx="157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GOES-R ABI</a:t>
            </a:r>
          </a:p>
          <a:p>
            <a:r>
              <a:rPr lang="en-US" dirty="0" smtClean="0"/>
              <a:t>IR Bands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328"/>
          <a:stretch/>
        </p:blipFill>
        <p:spPr bwMode="auto">
          <a:xfrm>
            <a:off x="6260224" y="1307380"/>
            <a:ext cx="2253593" cy="462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5450694" y="4953000"/>
            <a:ext cx="1026306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79597" y="5334000"/>
            <a:ext cx="997403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32063" y="264734"/>
            <a:ext cx="2342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Landsat characteristics</a:t>
            </a:r>
          </a:p>
        </p:txBody>
      </p:sp>
    </p:spTree>
    <p:extLst>
      <p:ext uri="{BB962C8B-B14F-4D97-AF65-F5344CB8AC3E}">
        <p14:creationId xmlns:p14="http://schemas.microsoft.com/office/powerpoint/2010/main" xmlns="" val="395584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80" t="31081" r="18227" b="22523"/>
          <a:stretch/>
        </p:blipFill>
        <p:spPr bwMode="auto">
          <a:xfrm>
            <a:off x="0" y="1600200"/>
            <a:ext cx="58102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7" t="5006" r="50000"/>
          <a:stretch/>
        </p:blipFill>
        <p:spPr bwMode="auto">
          <a:xfrm>
            <a:off x="5811240" y="335004"/>
            <a:ext cx="2912424" cy="652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048000" y="2971800"/>
            <a:ext cx="1447800" cy="365898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400800" y="1981200"/>
            <a:ext cx="1447800" cy="304800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66803" y="3303062"/>
            <a:ext cx="1447800" cy="365898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00800" y="2788851"/>
            <a:ext cx="1371600" cy="259149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55460" y="89435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Landsat 8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-3432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VIIRS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132063" y="264734"/>
            <a:ext cx="2342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Landsat characteristics</a:t>
            </a:r>
          </a:p>
        </p:txBody>
      </p:sp>
    </p:spTree>
    <p:extLst>
      <p:ext uri="{BB962C8B-B14F-4D97-AF65-F5344CB8AC3E}">
        <p14:creationId xmlns:p14="http://schemas.microsoft.com/office/powerpoint/2010/main" xmlns="" val="74478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80" t="31081" r="18227" b="22523"/>
          <a:stretch/>
        </p:blipFill>
        <p:spPr bwMode="auto">
          <a:xfrm>
            <a:off x="0" y="1600200"/>
            <a:ext cx="58102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7" t="5006" r="50000"/>
          <a:stretch/>
        </p:blipFill>
        <p:spPr bwMode="auto">
          <a:xfrm>
            <a:off x="5811240" y="335004"/>
            <a:ext cx="2912424" cy="652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048000" y="2971800"/>
            <a:ext cx="1447800" cy="365898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400800" y="1981200"/>
            <a:ext cx="1447800" cy="304800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66803" y="3303062"/>
            <a:ext cx="1447800" cy="365898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00800" y="2788851"/>
            <a:ext cx="1371600" cy="259149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8400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Landsat 8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-3432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VIIRS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514603" y="1219200"/>
            <a:ext cx="1405993" cy="10668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86455" y="3733800"/>
            <a:ext cx="1533345" cy="762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51265" y="4095750"/>
            <a:ext cx="1392335" cy="9525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522511" y="3596502"/>
            <a:ext cx="1497289" cy="10668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22511" y="4953000"/>
            <a:ext cx="1497289" cy="5715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540785" y="5238750"/>
            <a:ext cx="1497289" cy="100965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32063" y="264734"/>
            <a:ext cx="2342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Landsat characteristics</a:t>
            </a:r>
          </a:p>
        </p:txBody>
      </p:sp>
    </p:spTree>
    <p:extLst>
      <p:ext uri="{BB962C8B-B14F-4D97-AF65-F5344CB8AC3E}">
        <p14:creationId xmlns:p14="http://schemas.microsoft.com/office/powerpoint/2010/main" xmlns="" val="336307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1370013" y="990600"/>
            <a:ext cx="6553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Land </a:t>
            </a:r>
            <a:r>
              <a:rPr lang="en-US" sz="2400" b="1" dirty="0">
                <a:latin typeface="Calibri" pitchFamily="34" charset="0"/>
              </a:rPr>
              <a:t>Product Validation System (LPVS)  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What is LPVS</a:t>
            </a:r>
          </a:p>
          <a:p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W</a:t>
            </a: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hy 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LPVS </a:t>
            </a: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developed/hosted at 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EROS </a:t>
            </a:r>
          </a:p>
          <a:p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Highlights 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of </a:t>
            </a: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LPVS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Inventory &amp; Ordering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Analysis Tools </a:t>
            </a:r>
            <a:endParaRPr lang="en-US" sz="24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Path Forward</a:t>
            </a:r>
          </a:p>
          <a:p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Summary</a:t>
            </a:r>
          </a:p>
          <a:p>
            <a:endParaRPr lang="en-US" sz="2400" dirty="0">
              <a:solidFill>
                <a:srgbClr val="C00000"/>
              </a:solidFill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2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047" y="178712"/>
            <a:ext cx="3505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Why LPVS developed and hosted at USGS/EROS?</a:t>
            </a:r>
          </a:p>
          <a:p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Facility  Assets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Landsat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Landsat product       development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1247" y="1660742"/>
            <a:ext cx="5273976" cy="401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0" y="1071265"/>
            <a:ext cx="515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Landsat Product Development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047" y="2667000"/>
            <a:ext cx="33953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CDRs </a:t>
            </a:r>
            <a:r>
              <a:rPr lang="en-US" dirty="0">
                <a:solidFill>
                  <a:srgbClr val="C00000"/>
                </a:solidFill>
              </a:rPr>
              <a:t>and </a:t>
            </a:r>
            <a:r>
              <a:rPr lang="en-US" dirty="0" smtClean="0">
                <a:solidFill>
                  <a:srgbClr val="C00000"/>
                </a:solidFill>
              </a:rPr>
              <a:t>ECVs (available </a:t>
            </a:r>
            <a:r>
              <a:rPr lang="en-US" dirty="0">
                <a:solidFill>
                  <a:srgbClr val="C00000"/>
                </a:solidFill>
              </a:rPr>
              <a:t>March </a:t>
            </a:r>
            <a:r>
              <a:rPr lang="en-US" dirty="0" smtClean="0">
                <a:solidFill>
                  <a:srgbClr val="C00000"/>
                </a:solidFill>
              </a:rPr>
              <a:t>2014)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u="sng" dirty="0" smtClean="0">
                <a:solidFill>
                  <a:srgbClr val="C00000"/>
                </a:solidFill>
              </a:rPr>
              <a:t>CDRs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Surface Reflectance (and NDVI),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Land </a:t>
            </a:r>
            <a:r>
              <a:rPr lang="en-US" dirty="0">
                <a:solidFill>
                  <a:srgbClr val="C00000"/>
                </a:solidFill>
              </a:rPr>
              <a:t>Surface </a:t>
            </a:r>
            <a:r>
              <a:rPr lang="en-US" dirty="0" smtClean="0">
                <a:solidFill>
                  <a:srgbClr val="C00000"/>
                </a:solidFill>
              </a:rPr>
              <a:t>Temperature/Emissivity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u="sng" dirty="0" smtClean="0">
                <a:solidFill>
                  <a:srgbClr val="C00000"/>
                </a:solidFill>
              </a:rPr>
              <a:t>ECVs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Surface </a:t>
            </a:r>
            <a:r>
              <a:rPr lang="en-US" dirty="0">
                <a:solidFill>
                  <a:srgbClr val="C00000"/>
                </a:solidFill>
              </a:rPr>
              <a:t>Water Extent, 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Burned </a:t>
            </a:r>
            <a:r>
              <a:rPr lang="en-US" dirty="0">
                <a:solidFill>
                  <a:srgbClr val="C00000"/>
                </a:solidFill>
              </a:rPr>
              <a:t>Area Extent, 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Snow </a:t>
            </a:r>
            <a:r>
              <a:rPr lang="en-US" dirty="0">
                <a:solidFill>
                  <a:srgbClr val="C00000"/>
                </a:solidFill>
              </a:rPr>
              <a:t>Covered Area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54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26"/>
          <p:cNvSpPr txBox="1">
            <a:spLocks noChangeArrowheads="1"/>
          </p:cNvSpPr>
          <p:nvPr/>
        </p:nvSpPr>
        <p:spPr bwMode="auto">
          <a:xfrm>
            <a:off x="228600" y="0"/>
            <a:ext cx="8534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EROS-NOAA validation synergy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68363"/>
            <a:ext cx="7391400" cy="591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381000" y="868363"/>
            <a:ext cx="266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Several products of mutual interest (</a:t>
            </a: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e.g. GOES-R ABI</a:t>
            </a:r>
            <a:r>
              <a:rPr lang="en-US" sz="2400">
                <a:latin typeface="Calibri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xmlns="" val="187422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26"/>
          <p:cNvSpPr txBox="1">
            <a:spLocks noChangeArrowheads="1"/>
          </p:cNvSpPr>
          <p:nvPr/>
        </p:nvSpPr>
        <p:spPr bwMode="auto">
          <a:xfrm>
            <a:off x="228600" y="0"/>
            <a:ext cx="8534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EROS-NOAA validation synergy</a:t>
            </a:r>
          </a:p>
        </p:txBody>
      </p:sp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228600" y="762000"/>
            <a:ext cx="2667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Several products of mutual interest (</a:t>
            </a: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e.g. VIIRS</a:t>
            </a:r>
            <a:r>
              <a:rPr lang="en-US" sz="2400">
                <a:latin typeface="Calibri" pitchFamily="34" charset="0"/>
              </a:rPr>
              <a:t>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04" t="25389" r="20193" b="7208"/>
          <a:stretch/>
        </p:blipFill>
        <p:spPr bwMode="auto">
          <a:xfrm>
            <a:off x="2596606" y="1857232"/>
            <a:ext cx="6505314" cy="50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099179" y="3123063"/>
            <a:ext cx="1066800" cy="3048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99179" y="4205215"/>
            <a:ext cx="1066800" cy="3048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99179" y="4800600"/>
            <a:ext cx="1066800" cy="3048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504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1370013" y="990600"/>
            <a:ext cx="6553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Land </a:t>
            </a:r>
            <a:r>
              <a:rPr lang="en-US" sz="2400" b="1" dirty="0">
                <a:latin typeface="Calibri" pitchFamily="34" charset="0"/>
              </a:rPr>
              <a:t>Product Validation System (LPVS)  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What is LPVS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W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hy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LPVS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developed/hosted at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EROS </a:t>
            </a:r>
          </a:p>
          <a:p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Highlights 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of </a:t>
            </a: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LPVS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Inventory &amp; Ordering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Analysis Tools </a:t>
            </a:r>
            <a:endParaRPr lang="en-US" sz="24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Path Forward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Summary</a:t>
            </a:r>
          </a:p>
          <a:p>
            <a:endParaRPr lang="en-US" sz="2400" dirty="0">
              <a:solidFill>
                <a:srgbClr val="C00000"/>
              </a:solidFill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16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26"/>
          <a:stretch/>
        </p:blipFill>
        <p:spPr bwMode="auto">
          <a:xfrm>
            <a:off x="0" y="0"/>
            <a:ext cx="916305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3" t="20000" r="2261" b="61772"/>
          <a:stretch/>
        </p:blipFill>
        <p:spPr bwMode="auto">
          <a:xfrm>
            <a:off x="0" y="0"/>
            <a:ext cx="9144000" cy="110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64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26"/>
          <a:stretch/>
        </p:blipFill>
        <p:spPr bwMode="auto">
          <a:xfrm>
            <a:off x="0" y="0"/>
            <a:ext cx="916305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/>
          <p:cNvSpPr/>
          <p:nvPr/>
        </p:nvSpPr>
        <p:spPr>
          <a:xfrm>
            <a:off x="4533900" y="3841242"/>
            <a:ext cx="1638300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37306"/>
            <a:ext cx="914400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665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Search for Landsat data on date of simulated GOES-R ABI data : 23 April 2013 </a:t>
            </a:r>
            <a:r>
              <a:rPr lang="en-US" dirty="0" smtClean="0">
                <a:solidFill>
                  <a:srgbClr val="C00000"/>
                </a:solidFill>
              </a:rPr>
              <a:t>(provided by Univ. Wisc./CIMSS)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38"/>
          <a:stretch/>
        </p:blipFill>
        <p:spPr bwMode="auto">
          <a:xfrm>
            <a:off x="1355725" y="1676400"/>
            <a:ext cx="6667500" cy="505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35000"/>
                    </a14:imgEffect>
                    <a14:imgEffect>
                      <a14:brightnessContrast bright="35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45" t="25256" r="13239" b="20864"/>
          <a:stretch/>
        </p:blipFill>
        <p:spPr bwMode="auto">
          <a:xfrm>
            <a:off x="5472752" y="61415"/>
            <a:ext cx="2129050" cy="156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682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Search for Landsat data on date of simulated GOES-R ABI data (23 April 2013).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15"/>
          <a:stretch/>
        </p:blipFill>
        <p:spPr bwMode="auto">
          <a:xfrm>
            <a:off x="1219200" y="1752600"/>
            <a:ext cx="6553200" cy="494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35000"/>
                    </a14:imgEffect>
                    <a14:imgEffect>
                      <a14:brightnessContrast bright="35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45" t="25256" r="13239" b="20864"/>
          <a:stretch/>
        </p:blipFill>
        <p:spPr bwMode="auto">
          <a:xfrm>
            <a:off x="5472752" y="61415"/>
            <a:ext cx="2129050" cy="156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4704139" y="4228439"/>
            <a:ext cx="274848" cy="369989"/>
          </a:xfrm>
          <a:custGeom>
            <a:avLst/>
            <a:gdLst>
              <a:gd name="connsiteX0" fmla="*/ 0 w 274848"/>
              <a:gd name="connsiteY0" fmla="*/ 68712 h 369989"/>
              <a:gd name="connsiteX1" fmla="*/ 274848 w 274848"/>
              <a:gd name="connsiteY1" fmla="*/ 0 h 369989"/>
              <a:gd name="connsiteX2" fmla="*/ 264277 w 274848"/>
              <a:gd name="connsiteY2" fmla="*/ 322419 h 369989"/>
              <a:gd name="connsiteX3" fmla="*/ 21142 w 274848"/>
              <a:gd name="connsiteY3" fmla="*/ 369989 h 369989"/>
              <a:gd name="connsiteX4" fmla="*/ 0 w 274848"/>
              <a:gd name="connsiteY4" fmla="*/ 68712 h 36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48" h="369989">
                <a:moveTo>
                  <a:pt x="0" y="68712"/>
                </a:moveTo>
                <a:lnTo>
                  <a:pt x="274848" y="0"/>
                </a:lnTo>
                <a:lnTo>
                  <a:pt x="264277" y="322419"/>
                </a:lnTo>
                <a:lnTo>
                  <a:pt x="21142" y="369989"/>
                </a:lnTo>
                <a:lnTo>
                  <a:pt x="0" y="68712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872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Search for Landsat data on date of simulated GOES-R ABI data (23 April 2013).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72"/>
          <a:stretch/>
        </p:blipFill>
        <p:spPr bwMode="auto">
          <a:xfrm>
            <a:off x="1371600" y="1828800"/>
            <a:ext cx="6324600" cy="474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35000"/>
                    </a14:imgEffect>
                    <a14:imgEffect>
                      <a14:brightnessContrast bright="35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45" t="25256" r="13239" b="20864"/>
          <a:stretch/>
        </p:blipFill>
        <p:spPr bwMode="auto">
          <a:xfrm>
            <a:off x="5472752" y="61415"/>
            <a:ext cx="2129050" cy="156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5227608" y="3347049"/>
            <a:ext cx="1130060" cy="1431985"/>
          </a:xfrm>
          <a:custGeom>
            <a:avLst/>
            <a:gdLst>
              <a:gd name="connsiteX0" fmla="*/ 0 w 1130060"/>
              <a:gd name="connsiteY0" fmla="*/ 267419 h 1431985"/>
              <a:gd name="connsiteX1" fmla="*/ 1130060 w 1130060"/>
              <a:gd name="connsiteY1" fmla="*/ 0 h 1431985"/>
              <a:gd name="connsiteX2" fmla="*/ 992037 w 1130060"/>
              <a:gd name="connsiteY2" fmla="*/ 1362974 h 1431985"/>
              <a:gd name="connsiteX3" fmla="*/ 86264 w 1130060"/>
              <a:gd name="connsiteY3" fmla="*/ 1431985 h 1431985"/>
              <a:gd name="connsiteX4" fmla="*/ 0 w 1130060"/>
              <a:gd name="connsiteY4" fmla="*/ 267419 h 143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060" h="1431985">
                <a:moveTo>
                  <a:pt x="0" y="267419"/>
                </a:moveTo>
                <a:lnTo>
                  <a:pt x="1130060" y="0"/>
                </a:lnTo>
                <a:lnTo>
                  <a:pt x="992037" y="1362974"/>
                </a:lnTo>
                <a:lnTo>
                  <a:pt x="86264" y="1431985"/>
                </a:lnTo>
                <a:lnTo>
                  <a:pt x="0" y="267419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093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57200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Enhanced Landsat Products</a:t>
            </a:r>
          </a:p>
          <a:p>
            <a:endParaRPr lang="en-US" b="1" dirty="0"/>
          </a:p>
          <a:p>
            <a:r>
              <a:rPr lang="en-US" dirty="0" smtClean="0">
                <a:solidFill>
                  <a:schemeClr val="tx2"/>
                </a:solidFill>
              </a:rPr>
              <a:t>Additional ECVs and CDRs will be added to menu as available.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41" t="13838" r="15022"/>
          <a:stretch/>
        </p:blipFill>
        <p:spPr bwMode="auto">
          <a:xfrm>
            <a:off x="2667000" y="247909"/>
            <a:ext cx="6457950" cy="550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5754687"/>
            <a:ext cx="914400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0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1370013" y="990600"/>
            <a:ext cx="6553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Land </a:t>
            </a:r>
            <a:r>
              <a:rPr lang="en-US" sz="2400" b="1" dirty="0">
                <a:latin typeface="Calibri" pitchFamily="34" charset="0"/>
              </a:rPr>
              <a:t>Product Validation System (LPVS)  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</a:rPr>
              <a:t>What is LPVS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W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hy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LPVS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developed/hosted at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EROS 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Highlights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of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LPVS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Inventory &amp; Ordering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Analysis Tools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Path Forward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Summary</a:t>
            </a:r>
          </a:p>
          <a:p>
            <a:endParaRPr lang="en-US" sz="2400" dirty="0">
              <a:solidFill>
                <a:srgbClr val="C00000"/>
              </a:solidFill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3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" y="685800"/>
            <a:ext cx="26380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Enhanced Functionality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Auto-registration of data to common map projections  for analysis.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User defines area of interest for analysis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Match pixel size for all images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Several resampling options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2" t="14099" r="21035"/>
          <a:stretch/>
        </p:blipFill>
        <p:spPr bwMode="auto">
          <a:xfrm>
            <a:off x="2753944" y="64096"/>
            <a:ext cx="64198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06" t="69321" r="21552"/>
          <a:stretch/>
        </p:blipFill>
        <p:spPr bwMode="auto">
          <a:xfrm>
            <a:off x="2780932" y="4093171"/>
            <a:ext cx="63246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2744051" y="1524000"/>
            <a:ext cx="285750" cy="28310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71407" y="1524000"/>
            <a:ext cx="15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2</a:t>
            </a:r>
            <a:endParaRPr lang="en-US" sz="1100" dirty="0"/>
          </a:p>
        </p:txBody>
      </p:sp>
      <p:sp>
        <p:nvSpPr>
          <p:cNvPr id="17" name="Oval 16"/>
          <p:cNvSpPr/>
          <p:nvPr/>
        </p:nvSpPr>
        <p:spPr>
          <a:xfrm>
            <a:off x="2686901" y="536048"/>
            <a:ext cx="285750" cy="28310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53576" y="557540"/>
            <a:ext cx="15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</a:t>
            </a:r>
            <a:endParaRPr lang="en-US" sz="1100" dirty="0"/>
          </a:p>
        </p:txBody>
      </p:sp>
      <p:sp>
        <p:nvSpPr>
          <p:cNvPr id="49" name="Oval 48"/>
          <p:cNvSpPr/>
          <p:nvPr/>
        </p:nvSpPr>
        <p:spPr>
          <a:xfrm>
            <a:off x="2638057" y="4066725"/>
            <a:ext cx="285750" cy="28310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686901" y="4066725"/>
            <a:ext cx="15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2763101" y="3199226"/>
            <a:ext cx="285750" cy="2939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72258" y="3209338"/>
            <a:ext cx="190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51370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Example of New Functionality</a:t>
            </a:r>
          </a:p>
          <a:p>
            <a:endParaRPr lang="en-US" b="1" dirty="0"/>
          </a:p>
          <a:p>
            <a:r>
              <a:rPr lang="en-US" dirty="0" smtClean="0"/>
              <a:t>Example of </a:t>
            </a:r>
            <a:r>
              <a:rPr lang="en-US" dirty="0" err="1" smtClean="0"/>
              <a:t>georegistration</a:t>
            </a:r>
            <a:r>
              <a:rPr lang="en-US" dirty="0" smtClean="0"/>
              <a:t> of ABI, VIIRS and Landsat  for 23 April 2013.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00762" y="1475265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GOES-R ABI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1472911"/>
            <a:ext cx="96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VIIRS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53300" y="146370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Landsat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9187" y="3770250"/>
            <a:ext cx="1350029" cy="58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8575" y="2858264"/>
            <a:ext cx="2285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Georegistered</a:t>
            </a:r>
            <a:r>
              <a:rPr lang="en-US" b="1" dirty="0" smtClean="0">
                <a:solidFill>
                  <a:schemeClr val="tx2"/>
                </a:solidFill>
              </a:rPr>
              <a:t> Data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Same Pixel Size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Same Map Projection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9" t="12298" r="3589" b="3248"/>
          <a:stretch/>
        </p:blipFill>
        <p:spPr bwMode="auto">
          <a:xfrm>
            <a:off x="4636268" y="4388890"/>
            <a:ext cx="1905000" cy="191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6" t="12316" r="3502" b="4490"/>
          <a:stretch/>
        </p:blipFill>
        <p:spPr bwMode="auto">
          <a:xfrm>
            <a:off x="6909207" y="4388890"/>
            <a:ext cx="1950266" cy="193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30" t="6812" r="3388" b="9897"/>
          <a:stretch/>
        </p:blipFill>
        <p:spPr bwMode="auto">
          <a:xfrm>
            <a:off x="4925283" y="2039357"/>
            <a:ext cx="1615985" cy="171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7" t="12808" r="4167" b="4839"/>
          <a:stretch/>
        </p:blipFill>
        <p:spPr bwMode="auto">
          <a:xfrm>
            <a:off x="2342761" y="4398414"/>
            <a:ext cx="1924439" cy="190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76" t="23582" r="9926" b="19453"/>
          <a:stretch/>
        </p:blipFill>
        <p:spPr bwMode="auto">
          <a:xfrm>
            <a:off x="2247899" y="2025489"/>
            <a:ext cx="2435754" cy="173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9" t="12478" r="3309" b="3333"/>
          <a:stretch/>
        </p:blipFill>
        <p:spPr bwMode="auto">
          <a:xfrm>
            <a:off x="7053026" y="2064923"/>
            <a:ext cx="1662627" cy="15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07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Example of New Functionality</a:t>
            </a:r>
          </a:p>
          <a:p>
            <a:endParaRPr lang="en-US" b="1" dirty="0"/>
          </a:p>
          <a:p>
            <a:r>
              <a:rPr lang="en-US" dirty="0" smtClean="0"/>
              <a:t>Eight coincident sample locations (100 x 100 km) selected and data extracted.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6700" y="181071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GOES-R ABI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33859" y="1810711"/>
            <a:ext cx="96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VIIRS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17965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Landsat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715" b="2683"/>
          <a:stretch/>
        </p:blipFill>
        <p:spPr bwMode="auto">
          <a:xfrm>
            <a:off x="304800" y="2490005"/>
            <a:ext cx="22002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90005"/>
            <a:ext cx="2316162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31" r="34265"/>
          <a:stretch/>
        </p:blipFill>
        <p:spPr bwMode="auto">
          <a:xfrm>
            <a:off x="5936717" y="2490005"/>
            <a:ext cx="2169059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515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92496"/>
            <a:ext cx="3581400" cy="336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816" y="1137684"/>
            <a:ext cx="419362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Landsat-8  (TOA) NDVI compared to:</a:t>
            </a:r>
          </a:p>
          <a:p>
            <a:r>
              <a:rPr lang="en-US" dirty="0" smtClean="0"/>
              <a:t>(A) VIIRS (TOC) NDIV and </a:t>
            </a:r>
          </a:p>
          <a:p>
            <a:pPr indent="-91440"/>
            <a:r>
              <a:rPr lang="en-US" dirty="0" smtClean="0"/>
              <a:t>(B) simulated GOES-R ABI (TOA) NDVI                                                       </a:t>
            </a:r>
          </a:p>
          <a:p>
            <a:endParaRPr lang="en-US" dirty="0"/>
          </a:p>
          <a:p>
            <a:r>
              <a:rPr lang="en-US" sz="1400" dirty="0" smtClean="0"/>
              <a:t>Each point within figures represents 100 </a:t>
            </a:r>
            <a:r>
              <a:rPr lang="en-US" sz="1400" dirty="0"/>
              <a:t>km</a:t>
            </a:r>
            <a:r>
              <a:rPr lang="en-US" sz="1400" baseline="30000" dirty="0"/>
              <a:t>2</a:t>
            </a:r>
            <a:r>
              <a:rPr lang="en-US" sz="1400" dirty="0"/>
              <a:t> </a:t>
            </a:r>
            <a:r>
              <a:rPr lang="en-US" sz="1400" dirty="0" smtClean="0"/>
              <a:t>sample area. </a:t>
            </a:r>
            <a:endParaRPr lang="en-US" sz="1400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7710" y="381000"/>
            <a:ext cx="2993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Example of </a:t>
            </a:r>
            <a:r>
              <a:rPr lang="en-US" b="1" dirty="0" smtClean="0"/>
              <a:t>Potential Analysis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84"/>
          <a:stretch/>
        </p:blipFill>
        <p:spPr bwMode="auto">
          <a:xfrm>
            <a:off x="914400" y="3330694"/>
            <a:ext cx="2822306" cy="268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7073" y="6194133"/>
            <a:ext cx="3460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Landsat 8: 23 </a:t>
            </a:r>
            <a:r>
              <a:rPr lang="en-US" dirty="0"/>
              <a:t>April 2013, NW USA.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228600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78869" y="365768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(B)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1" y="63187"/>
            <a:ext cx="3581400" cy="336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85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1370013" y="990600"/>
            <a:ext cx="6553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Land </a:t>
            </a:r>
            <a:r>
              <a:rPr lang="en-US" sz="2400" b="1" dirty="0">
                <a:latin typeface="Calibri" pitchFamily="34" charset="0"/>
              </a:rPr>
              <a:t>Product Validation System (LPVS)  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What is LPVS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W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hy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LPVS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developed/hosted at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EROS 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Highlights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of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LPVS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Inventory &amp; Ordering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Analysis Tools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Path Forward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Summary</a:t>
            </a:r>
          </a:p>
          <a:p>
            <a:endParaRPr lang="en-US" sz="2400" dirty="0">
              <a:solidFill>
                <a:srgbClr val="C00000"/>
              </a:solidFill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26"/>
          <a:stretch/>
        </p:blipFill>
        <p:spPr bwMode="auto">
          <a:xfrm>
            <a:off x="13855" y="0"/>
            <a:ext cx="916305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/>
          <p:cNvSpPr/>
          <p:nvPr/>
        </p:nvSpPr>
        <p:spPr>
          <a:xfrm>
            <a:off x="3581400" y="4083558"/>
            <a:ext cx="1638300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37306"/>
            <a:ext cx="914400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253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73"/>
          <a:stretch/>
        </p:blipFill>
        <p:spPr bwMode="auto">
          <a:xfrm>
            <a:off x="34159" y="39414"/>
            <a:ext cx="9109841" cy="688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903" y="7568"/>
            <a:ext cx="9144000" cy="1059231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414"/>
            <a:ext cx="914400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9200" y="33528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Landsat 7: Blue band comparison, Sonoran test site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4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1524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Predefined sample sites:</a:t>
            </a:r>
            <a:r>
              <a:rPr lang="en-US" sz="2000" b="1" dirty="0"/>
              <a:t> </a:t>
            </a:r>
            <a:r>
              <a:rPr lang="en-US" sz="2000" dirty="0" smtClean="0"/>
              <a:t>user selectable for satellite (and potential in situ) inter-comparisons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98" t="28017" r="10077"/>
          <a:stretch/>
        </p:blipFill>
        <p:spPr bwMode="auto">
          <a:xfrm>
            <a:off x="5105400" y="190424"/>
            <a:ext cx="273100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6" t="31787" r="7634" b="13192"/>
          <a:stretch/>
        </p:blipFill>
        <p:spPr bwMode="auto">
          <a:xfrm>
            <a:off x="943150" y="4852793"/>
            <a:ext cx="3315109" cy="173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6" t="15355" r="25092" b="71295"/>
          <a:stretch/>
        </p:blipFill>
        <p:spPr bwMode="auto">
          <a:xfrm>
            <a:off x="4626742" y="2673440"/>
            <a:ext cx="4456695" cy="52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638" y="1494684"/>
            <a:ext cx="4106830" cy="311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3429000"/>
            <a:ext cx="15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FF00"/>
                </a:solidFill>
              </a:rPr>
              <a:t>X</a:t>
            </a:r>
            <a:endParaRPr lang="en-US" sz="11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3396214"/>
            <a:ext cx="15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FF00"/>
                </a:solidFill>
              </a:rPr>
              <a:t>X</a:t>
            </a:r>
            <a:endParaRPr lang="en-US" sz="11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3202887"/>
            <a:ext cx="15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FF00"/>
                </a:solidFill>
              </a:rPr>
              <a:t>X</a:t>
            </a:r>
            <a:endParaRPr lang="en-US" sz="11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850" y="4032523"/>
            <a:ext cx="9906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 smtClean="0"/>
              <a:t>□  Test Sites</a:t>
            </a:r>
            <a:endParaRPr lang="en-US" sz="500" b="1" dirty="0"/>
          </a:p>
        </p:txBody>
      </p:sp>
      <p:sp>
        <p:nvSpPr>
          <p:cNvPr id="5" name="Oval 4"/>
          <p:cNvSpPr/>
          <p:nvPr/>
        </p:nvSpPr>
        <p:spPr>
          <a:xfrm>
            <a:off x="304800" y="4038600"/>
            <a:ext cx="914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2493" y="4016574"/>
            <a:ext cx="3765194" cy="223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027"/>
          <p:cNvSpPr txBox="1">
            <a:spLocks noChangeArrowheads="1"/>
          </p:cNvSpPr>
          <p:nvPr/>
        </p:nvSpPr>
        <p:spPr bwMode="auto">
          <a:xfrm>
            <a:off x="4892749" y="3554909"/>
            <a:ext cx="43104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0000"/>
                </a:solidFill>
              </a:rPr>
              <a:t>Global Land Cover Validation: Global Stratification and Sample Sites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4391" y="5443552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M. Roman, NASA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972493" y="3559805"/>
            <a:ext cx="3765194" cy="28409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99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1370013" y="990600"/>
            <a:ext cx="6553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Land </a:t>
            </a:r>
            <a:r>
              <a:rPr lang="en-US" sz="2400" b="1" dirty="0">
                <a:latin typeface="Calibri" pitchFamily="34" charset="0"/>
              </a:rPr>
              <a:t>Product Validation System (LPVS)  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What is LPVS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W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hy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LPVS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developed/hosted at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EROS 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Highlights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of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LPVS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Inventory &amp; Ordering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Analysis Tools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Path Forward</a:t>
            </a:r>
          </a:p>
          <a:p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Summary</a:t>
            </a:r>
          </a:p>
          <a:p>
            <a:endParaRPr lang="en-US" sz="2400" dirty="0">
              <a:solidFill>
                <a:srgbClr val="C00000"/>
              </a:solidFill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8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85800"/>
            <a:ext cx="3581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What is LPVS</a:t>
            </a:r>
          </a:p>
          <a:p>
            <a:endParaRPr lang="en-US" sz="2000" b="1" dirty="0" smtClean="0">
              <a:solidFill>
                <a:srgbClr val="C0000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A web-based system designed to use moderate to high-resolution satellite data for validation of GOES-R ABI and JPSS VIIRS products. 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Ready for GOES-R and JPSS-VIIRS </a:t>
            </a:r>
            <a:r>
              <a:rPr lang="en-US" sz="2000" dirty="0" smtClean="0">
                <a:solidFill>
                  <a:srgbClr val="002060"/>
                </a:solidFill>
              </a:rPr>
              <a:t>pre- and post-launch </a:t>
            </a:r>
            <a:r>
              <a:rPr lang="en-US" sz="2000" dirty="0">
                <a:solidFill>
                  <a:srgbClr val="002060"/>
                </a:solidFill>
              </a:rPr>
              <a:t>testing and validation.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47" t="12022" r="24180" b="3306"/>
          <a:stretch/>
        </p:blipFill>
        <p:spPr bwMode="auto">
          <a:xfrm>
            <a:off x="4000965" y="36786"/>
            <a:ext cx="5143035" cy="682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7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85800"/>
            <a:ext cx="35814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What is LPVS</a:t>
            </a:r>
          </a:p>
          <a:p>
            <a:endParaRPr lang="en-US" sz="2000" b="1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General characteristics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Desired functionality</a:t>
            </a:r>
          </a:p>
          <a:p>
            <a:endParaRPr lang="en-US" sz="2400" dirty="0"/>
          </a:p>
          <a:p>
            <a:r>
              <a:rPr lang="en-US" sz="2000" dirty="0" smtClean="0">
                <a:solidFill>
                  <a:srgbClr val="002060"/>
                </a:solidFill>
              </a:rPr>
              <a:t>A web-based system designed to use moderate to high-resolution satellite data for validation of GOES-R ABI and JPSS VIIRS products. 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00600" y="590406"/>
            <a:ext cx="278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Landsat 8: 12 Sept 2013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657600" y="1257555"/>
            <a:ext cx="5344878" cy="5197885"/>
            <a:chOff x="3657600" y="1257555"/>
            <a:chExt cx="5344878" cy="5197885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251"/>
            <a:stretch/>
          </p:blipFill>
          <p:spPr bwMode="auto">
            <a:xfrm>
              <a:off x="3657600" y="1257555"/>
              <a:ext cx="5344878" cy="5197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430243" y="4272717"/>
              <a:ext cx="265958" cy="3048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582395" y="3810000"/>
            <a:ext cx="1104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 x 1 km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11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85800"/>
            <a:ext cx="3581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What is LPVS</a:t>
            </a:r>
          </a:p>
          <a:p>
            <a:endParaRPr lang="en-US" sz="2000" b="1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General characteristics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Desired functionality</a:t>
            </a:r>
          </a:p>
          <a:p>
            <a:endParaRPr lang="en-US" sz="2400" dirty="0"/>
          </a:p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A web-based system designed to use moderate to high-resolution satellite data for validation of GOES-R ABI and JPSS VIIRS products. 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Ready for GOES-R and JPSS-VIIRS pre- and post-launch testing and validation.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00600" y="590406"/>
            <a:ext cx="278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Landsat 8: 12 Sept 2013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2870"/>
            <a:ext cx="53467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82395" y="3810000"/>
            <a:ext cx="1104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 x 1 km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888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What is LPVS: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 Output example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89" y="1828800"/>
            <a:ext cx="3421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Trending of similar bands of data from multiple sensors. 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44132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139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487834"/>
            <a:ext cx="289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Multiple sensor (satellite and in situ) comparisons for single location and date.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8621" y="304799"/>
            <a:ext cx="4267199" cy="293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10396"/>
            <a:ext cx="3810000" cy="331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457200"/>
            <a:ext cx="1074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</a:t>
            </a:r>
          </a:p>
          <a:p>
            <a:r>
              <a:rPr lang="en-US" dirty="0" smtClean="0"/>
              <a:t>Surface</a:t>
            </a:r>
          </a:p>
          <a:p>
            <a:r>
              <a:rPr lang="en-US" dirty="0" smtClean="0"/>
              <a:t>Temp.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8021" y="363300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NDVI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794343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Multiple sensor comparison for multiple locations and dates.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236157"/>
            <a:ext cx="20264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What is </a:t>
            </a:r>
            <a:r>
              <a:rPr lang="en-US" sz="2000" b="1" dirty="0" smtClean="0">
                <a:solidFill>
                  <a:srgbClr val="C00000"/>
                </a:solidFill>
              </a:rPr>
              <a:t>LPVS: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 Output example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5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85800"/>
            <a:ext cx="3581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What is LPVS</a:t>
            </a:r>
          </a:p>
          <a:p>
            <a:endParaRPr lang="en-US" sz="2000" b="1" dirty="0" smtClean="0">
              <a:solidFill>
                <a:srgbClr val="C0000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A web-based system designed to use moderate to high-resolution satellite data for validation of GOES-R ABI and JPSS VIIRS products. 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Ready for GOES-R and JPSS-VIIRS </a:t>
            </a:r>
            <a:r>
              <a:rPr lang="en-US" sz="2000" dirty="0" smtClean="0">
                <a:solidFill>
                  <a:srgbClr val="002060"/>
                </a:solidFill>
              </a:rPr>
              <a:t>pre- and post-launch </a:t>
            </a:r>
            <a:r>
              <a:rPr lang="en-US" sz="2000" dirty="0">
                <a:solidFill>
                  <a:srgbClr val="002060"/>
                </a:solidFill>
              </a:rPr>
              <a:t>testing and validation.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47" t="12022" r="24180" b="3306"/>
          <a:stretch/>
        </p:blipFill>
        <p:spPr bwMode="auto">
          <a:xfrm>
            <a:off x="4000965" y="36786"/>
            <a:ext cx="5143035" cy="682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9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073" y="304800"/>
            <a:ext cx="87511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What is LPVS</a:t>
            </a:r>
          </a:p>
          <a:p>
            <a:r>
              <a:rPr lang="en-US" sz="2000" dirty="0"/>
              <a:t>Characteristics and desired functionality</a:t>
            </a:r>
          </a:p>
          <a:p>
            <a:endParaRPr lang="en-US" sz="2000" dirty="0" smtClean="0"/>
          </a:p>
          <a:p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75F0-98A3-4A14-89EB-41DD0DCCA5A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78" t="10937" r="7629" b="34106"/>
          <a:stretch/>
        </p:blipFill>
        <p:spPr bwMode="auto">
          <a:xfrm>
            <a:off x="88073" y="1689795"/>
            <a:ext cx="885892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145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30301</TotalTime>
  <Words>860</Words>
  <Application>Microsoft Office PowerPoint</Application>
  <PresentationFormat>On-screen Show (4:3)</PresentationFormat>
  <Paragraphs>246</Paragraphs>
  <Slides>39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NOAA-USGS Land Product Validation System   GOES-R AWG 2nd Validation Workshop 10 January 2014  Kevin Gallo: NESDIS/STAR John Dwyer: USGS/EROS Calli Jenkerson: SGT/EROS Ryan Longhenry: USGS/EROS Greg Stensaas: USGS/EROS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USGS/EROS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NOAA-USGS Land Product Validation System   Briefing to GOES-R AWG Land Team  28 Sept. 2012</dc:title>
  <dc:creator>Gallo, Kevin</dc:creator>
  <cp:lastModifiedBy>jdaniels</cp:lastModifiedBy>
  <cp:revision>127</cp:revision>
  <cp:lastPrinted>2013-11-07T15:00:17Z</cp:lastPrinted>
  <dcterms:created xsi:type="dcterms:W3CDTF">2012-09-17T13:54:18Z</dcterms:created>
  <dcterms:modified xsi:type="dcterms:W3CDTF">2014-01-10T02:36:04Z</dcterms:modified>
</cp:coreProperties>
</file>