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15" r:id="rId2"/>
  </p:sldMasterIdLst>
  <p:notesMasterIdLst>
    <p:notesMasterId r:id="rId7"/>
  </p:notesMasterIdLst>
  <p:handoutMasterIdLst>
    <p:handoutMasterId r:id="rId8"/>
  </p:handoutMasterIdLst>
  <p:sldIdLst>
    <p:sldId id="397" r:id="rId3"/>
    <p:sldId id="773" r:id="rId4"/>
    <p:sldId id="774" r:id="rId5"/>
    <p:sldId id="771" r:id="rId6"/>
  </p:sldIdLst>
  <p:sldSz cx="9144000" cy="6858000" type="screen4x3"/>
  <p:notesSz cx="6996113" cy="92821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000099"/>
    <a:srgbClr val="3366FF"/>
    <a:srgbClr val="FFFF66"/>
    <a:srgbClr val="FFFFCC"/>
    <a:srgbClr val="FFFF00"/>
    <a:srgbClr val="002A7E"/>
    <a:srgbClr val="FF0000"/>
    <a:srgbClr val="3333CC"/>
    <a:srgbClr val="006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6" autoAdjust="0"/>
    <p:restoredTop sz="99643" autoAdjust="0"/>
  </p:normalViewPr>
  <p:slideViewPr>
    <p:cSldViewPr snapToGrid="0" snapToObjects="1">
      <p:cViewPr varScale="1">
        <p:scale>
          <a:sx n="73" d="100"/>
          <a:sy n="73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-2028" y="-90"/>
      </p:cViewPr>
      <p:guideLst>
        <p:guide orient="horz" pos="2923"/>
        <p:guide pos="220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240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75259-E4DD-41CE-A329-567BC91F24DA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6975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2400" y="8816975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A92CF-FA72-4CBC-9E7D-95629B6FF9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1649" cy="464106"/>
          </a:xfrm>
          <a:prstGeom prst="rect">
            <a:avLst/>
          </a:prstGeom>
        </p:spPr>
        <p:txBody>
          <a:bodyPr vert="horz" lIns="93013" tIns="46506" rIns="93013" bIns="465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2845" y="0"/>
            <a:ext cx="3031649" cy="464106"/>
          </a:xfrm>
          <a:prstGeom prst="rect">
            <a:avLst/>
          </a:prstGeom>
        </p:spPr>
        <p:txBody>
          <a:bodyPr vert="horz" lIns="93013" tIns="46506" rIns="93013" bIns="46506" rtlCol="0"/>
          <a:lstStyle>
            <a:lvl1pPr algn="r">
              <a:defRPr sz="1200"/>
            </a:lvl1pPr>
          </a:lstStyle>
          <a:p>
            <a:fld id="{9A4572E2-EFA2-1F45-9D1E-98E89EE3F54C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38675" cy="3479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13" tIns="46506" rIns="93013" bIns="4650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612" y="4409004"/>
            <a:ext cx="5596890" cy="4176951"/>
          </a:xfrm>
          <a:prstGeom prst="rect">
            <a:avLst/>
          </a:prstGeom>
        </p:spPr>
        <p:txBody>
          <a:bodyPr vert="horz" lIns="93013" tIns="46506" rIns="93013" bIns="4650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6396"/>
            <a:ext cx="3031649" cy="464106"/>
          </a:xfrm>
          <a:prstGeom prst="rect">
            <a:avLst/>
          </a:prstGeom>
        </p:spPr>
        <p:txBody>
          <a:bodyPr vert="horz" lIns="93013" tIns="46506" rIns="93013" bIns="465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2845" y="8816396"/>
            <a:ext cx="3031649" cy="464106"/>
          </a:xfrm>
          <a:prstGeom prst="rect">
            <a:avLst/>
          </a:prstGeom>
        </p:spPr>
        <p:txBody>
          <a:bodyPr vert="horz" lIns="93013" tIns="46506" rIns="93013" bIns="46506" rtlCol="0" anchor="b"/>
          <a:lstStyle>
            <a:lvl1pPr algn="r">
              <a:defRPr sz="1200"/>
            </a:lvl1pPr>
          </a:lstStyle>
          <a:p>
            <a:fld id="{98311FDA-E9E1-4142-9549-F617B3998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014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11FDA-E9E1-4142-9549-F617B3998AC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11FDA-E9E1-4142-9549-F617B3998AC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11FDA-E9E1-4142-9549-F617B3998AC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11FDA-E9E1-4142-9549-F617B3998AC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885577"/>
            <a:ext cx="6400800" cy="47899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62100" y="3372006"/>
            <a:ext cx="6019800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997200" y="6278880"/>
            <a:ext cx="3647440" cy="345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0"/>
            <a:ext cx="1371600" cy="9056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114299" y="6521450"/>
            <a:ext cx="4132385" cy="304800"/>
          </a:xfrm>
          <a:prstGeom prst="rect">
            <a:avLst/>
          </a:prstGeo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11" name="Picture 10" descr="GOES-R_logo_v2_Presentation Siz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252" cy="853501"/>
          </a:xfrm>
          <a:prstGeom prst="rect">
            <a:avLst/>
          </a:prstGeom>
        </p:spPr>
      </p:pic>
      <p:pic>
        <p:nvPicPr>
          <p:cNvPr id="12" name="Picture 11" descr="nasa_logo.jpe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01610" y="52629"/>
            <a:ext cx="855015" cy="688020"/>
          </a:xfrm>
          <a:prstGeom prst="rect">
            <a:avLst/>
          </a:prstGeom>
        </p:spPr>
      </p:pic>
      <p:pic>
        <p:nvPicPr>
          <p:cNvPr id="13" name="Picture 12" descr="noaalogo.jpe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16084" y="44083"/>
            <a:ext cx="744766" cy="744766"/>
          </a:xfrm>
          <a:prstGeom prst="rect">
            <a:avLst/>
          </a:prstGeom>
        </p:spPr>
      </p:pic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53463" y="6485469"/>
            <a:ext cx="905933" cy="30374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      </a:t>
            </a:r>
            <a:fld id="{D2ECD224-1A74-47C7-937F-D2AF1EDE567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1048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4176346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4" descr="nasa_logo.jpe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1610" y="52629"/>
            <a:ext cx="855015" cy="688020"/>
          </a:xfrm>
          <a:prstGeom prst="rect">
            <a:avLst/>
          </a:prstGeom>
        </p:spPr>
      </p:pic>
      <p:pic>
        <p:nvPicPr>
          <p:cNvPr id="6" name="Picture 5" descr="noaalogo.jpe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16084" y="44083"/>
            <a:ext cx="744766" cy="7447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3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5088"/>
            <a:ext cx="2057400" cy="6061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5088"/>
            <a:ext cx="6019800" cy="6061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4070838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5743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65088"/>
            <a:ext cx="6019800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0"/>
            <a:ext cx="8229600" cy="492601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4123592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53463" y="6485469"/>
            <a:ext cx="905933" cy="30374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      </a:t>
            </a:r>
            <a:fld id="{D2ECD224-1A74-47C7-937F-D2AF1EDE567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4760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62100" y="65088"/>
            <a:ext cx="6019800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2386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2386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38563"/>
            <a:ext cx="4038600" cy="238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38563"/>
            <a:ext cx="4038600" cy="238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1186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65088"/>
            <a:ext cx="6019800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8229600" cy="2386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38563"/>
            <a:ext cx="8229600" cy="238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6143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53463" y="6485469"/>
            <a:ext cx="905933" cy="30374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      </a:t>
            </a:r>
            <a:fld id="{D2ECD224-1A74-47C7-937F-D2AF1EDE567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6537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53463" y="6485469"/>
            <a:ext cx="905933" cy="30374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      </a:t>
            </a:r>
            <a:fld id="{D2ECD224-1A74-47C7-937F-D2AF1EDE567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83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GOES-R_Color_L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" y="0"/>
            <a:ext cx="1457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36525"/>
            <a:ext cx="7772400" cy="7651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53476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GOES-R_Color_L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" y="0"/>
            <a:ext cx="1457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3100" y="136525"/>
            <a:ext cx="7772400" cy="7524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59000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GOES-R_Color_L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" y="0"/>
            <a:ext cx="1457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11125"/>
            <a:ext cx="7772400" cy="7778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53463" y="6485469"/>
            <a:ext cx="905933" cy="30374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      </a:t>
            </a:r>
            <a:fld id="{D2ECD224-1A74-47C7-937F-D2AF1EDE567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574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fld id="{28AB42F3-0C86-4CFA-B693-8C297A7F7D5B}" type="slidenum">
              <a:rPr lang="en-US" smtClean="0">
                <a:solidFill>
                  <a:srgbClr val="000000"/>
                </a:solidFill>
              </a:rPr>
              <a:pPr lvl="4"/>
              <a:t>‹#›</a:t>
            </a:fld>
            <a:endParaRPr lang="en-US" dirty="0"/>
          </a:p>
        </p:txBody>
      </p:sp>
      <p:pic>
        <p:nvPicPr>
          <p:cNvPr id="8" name="Picture 7" descr="nasa_logo.jpe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1610" y="52629"/>
            <a:ext cx="855015" cy="688020"/>
          </a:xfrm>
          <a:prstGeom prst="rect">
            <a:avLst/>
          </a:prstGeom>
        </p:spPr>
      </p:pic>
      <p:pic>
        <p:nvPicPr>
          <p:cNvPr id="9" name="Picture 8" descr="noaalogo.jpe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16084" y="44083"/>
            <a:ext cx="744766" cy="744766"/>
          </a:xfrm>
          <a:prstGeom prst="rect">
            <a:avLst/>
          </a:prstGeom>
        </p:spPr>
      </p:pic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53463" y="6485469"/>
            <a:ext cx="905933" cy="30374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      </a:t>
            </a:r>
            <a:fld id="{D2ECD224-1A74-47C7-937F-D2AF1EDE567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98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GOES-R_Color_L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" y="0"/>
            <a:ext cx="1457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11125"/>
            <a:ext cx="7772400" cy="7524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53463" y="6485469"/>
            <a:ext cx="905933" cy="30374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      </a:t>
            </a:r>
            <a:fld id="{D2ECD224-1A74-47C7-937F-D2AF1EDE567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8864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GOES-R_Color_L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" y="0"/>
            <a:ext cx="1457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3100" y="0"/>
            <a:ext cx="7772400" cy="965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53463" y="6485469"/>
            <a:ext cx="905933" cy="30374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      </a:t>
            </a:r>
            <a:fld id="{D2ECD224-1A74-47C7-937F-D2AF1EDE567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9029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GOES-R_Color_L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" y="0"/>
            <a:ext cx="1457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3100" y="98425"/>
            <a:ext cx="7772400" cy="8032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53463" y="6485469"/>
            <a:ext cx="905933" cy="30374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      </a:t>
            </a:r>
            <a:fld id="{D2ECD224-1A74-47C7-937F-D2AF1EDE567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5378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53463" y="6485469"/>
            <a:ext cx="905933" cy="30374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      </a:t>
            </a:r>
            <a:fld id="{D2ECD224-1A74-47C7-937F-D2AF1EDE567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91290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53463" y="6485469"/>
            <a:ext cx="905933" cy="30374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      </a:t>
            </a:r>
            <a:fld id="{D2ECD224-1A74-47C7-937F-D2AF1EDE567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33273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53463" y="6485469"/>
            <a:ext cx="905933" cy="30374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      </a:t>
            </a:r>
            <a:fld id="{D2ECD224-1A74-47C7-937F-D2AF1EDE567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12696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53463" y="6485469"/>
            <a:ext cx="905933" cy="30374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      </a:t>
            </a:r>
            <a:fld id="{D2ECD224-1A74-47C7-937F-D2AF1EDE567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8647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53463" y="6485469"/>
            <a:ext cx="905933" cy="30374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      </a:t>
            </a:r>
            <a:fld id="{D2ECD224-1A74-47C7-937F-D2AF1EDE567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1206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4123592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nasa_logo.jpe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1610" y="52629"/>
            <a:ext cx="855015" cy="688020"/>
          </a:xfrm>
          <a:prstGeom prst="rect">
            <a:avLst/>
          </a:prstGeom>
        </p:spPr>
      </p:pic>
      <p:pic>
        <p:nvPicPr>
          <p:cNvPr id="7" name="Picture 6" descr="noaalogo.jpe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16084" y="44083"/>
            <a:ext cx="744766" cy="744766"/>
          </a:xfrm>
          <a:prstGeom prst="rect">
            <a:avLst/>
          </a:prstGeom>
        </p:spPr>
      </p:pic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53463" y="6485469"/>
            <a:ext cx="905933" cy="30374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      </a:t>
            </a:r>
            <a:fld id="{D2ECD224-1A74-47C7-937F-D2AF1EDE567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6217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4926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4926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299" y="6521450"/>
            <a:ext cx="3859823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Picture 5" descr="nasa_logo.jpe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1610" y="52629"/>
            <a:ext cx="855015" cy="688020"/>
          </a:xfrm>
          <a:prstGeom prst="rect">
            <a:avLst/>
          </a:prstGeom>
        </p:spPr>
      </p:pic>
      <p:pic>
        <p:nvPicPr>
          <p:cNvPr id="8" name="Picture 7" descr="noaalogo.jpe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16084" y="44083"/>
            <a:ext cx="744766" cy="744766"/>
          </a:xfrm>
          <a:prstGeom prst="rect">
            <a:avLst/>
          </a:prstGeom>
        </p:spPr>
      </p:pic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53463" y="6485469"/>
            <a:ext cx="905933" cy="30374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      </a:t>
            </a:r>
            <a:fld id="{D2ECD224-1A74-47C7-937F-D2AF1EDE567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012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102"/>
            <a:ext cx="8229600" cy="64392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73197"/>
            <a:ext cx="4040188" cy="8027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7838"/>
            <a:ext cx="4040188" cy="4198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73197"/>
            <a:ext cx="4041775" cy="8182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27838"/>
            <a:ext cx="4041775" cy="4198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3956538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Picture 7" descr="nasa_logo.jpe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1610" y="52629"/>
            <a:ext cx="855015" cy="688020"/>
          </a:xfrm>
          <a:prstGeom prst="rect">
            <a:avLst/>
          </a:prstGeom>
        </p:spPr>
      </p:pic>
      <p:pic>
        <p:nvPicPr>
          <p:cNvPr id="9" name="Picture 8" descr="noaalogo.jpe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16084" y="44083"/>
            <a:ext cx="744766" cy="744766"/>
          </a:xfrm>
          <a:prstGeom prst="rect">
            <a:avLst/>
          </a:prstGeom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53463" y="6485469"/>
            <a:ext cx="905933" cy="30374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      </a:t>
            </a:r>
            <a:fld id="{D2ECD224-1A74-47C7-937F-D2AF1EDE567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7835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4123592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3" descr="nasa_logo.jpe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1610" y="52629"/>
            <a:ext cx="855015" cy="688020"/>
          </a:xfrm>
          <a:prstGeom prst="rect">
            <a:avLst/>
          </a:prstGeom>
        </p:spPr>
      </p:pic>
      <p:pic>
        <p:nvPicPr>
          <p:cNvPr id="6" name="Picture 5" descr="noaalogo.jpe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16084" y="44083"/>
            <a:ext cx="744766" cy="74476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53463" y="6485469"/>
            <a:ext cx="905933" cy="30374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      </a:t>
            </a:r>
            <a:fld id="{D2ECD224-1A74-47C7-937F-D2AF1EDE567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74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4466492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 descr="nasa_logo.jpe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1610" y="52629"/>
            <a:ext cx="855015" cy="688020"/>
          </a:xfrm>
          <a:prstGeom prst="rect">
            <a:avLst/>
          </a:prstGeom>
        </p:spPr>
      </p:pic>
      <p:pic>
        <p:nvPicPr>
          <p:cNvPr id="5" name="Picture 4" descr="noaalogo.jpe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16084" y="44083"/>
            <a:ext cx="744766" cy="744766"/>
          </a:xfrm>
          <a:prstGeom prst="rect">
            <a:avLst/>
          </a:prstGeom>
        </p:spPr>
      </p:pic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53463" y="6485469"/>
            <a:ext cx="905933" cy="30374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      </a:t>
            </a:r>
            <a:fld id="{D2ECD224-1A74-47C7-937F-D2AF1EDE567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82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299" y="6521450"/>
            <a:ext cx="4308231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Picture 5" descr="nasa_logo.jpe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1610" y="52629"/>
            <a:ext cx="855015" cy="688020"/>
          </a:xfrm>
          <a:prstGeom prst="rect">
            <a:avLst/>
          </a:prstGeom>
        </p:spPr>
      </p:pic>
      <p:pic>
        <p:nvPicPr>
          <p:cNvPr id="8" name="Picture 7" descr="noaalogo.jpe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16084" y="44083"/>
            <a:ext cx="744766" cy="744766"/>
          </a:xfrm>
          <a:prstGeom prst="rect">
            <a:avLst/>
          </a:prstGeom>
        </p:spPr>
      </p:pic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53463" y="6485469"/>
            <a:ext cx="905933" cy="30374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      </a:t>
            </a:r>
            <a:fld id="{D2ECD224-1A74-47C7-937F-D2AF1EDE567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7435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" y="6521450"/>
            <a:ext cx="4334608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Picture 5" descr="nasa_logo.jpe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1610" y="52629"/>
            <a:ext cx="855015" cy="688020"/>
          </a:xfrm>
          <a:prstGeom prst="rect">
            <a:avLst/>
          </a:prstGeom>
        </p:spPr>
      </p:pic>
      <p:pic>
        <p:nvPicPr>
          <p:cNvPr id="7" name="Picture 6" descr="noaalogo.jpe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16084" y="44083"/>
            <a:ext cx="744766" cy="744766"/>
          </a:xfrm>
          <a:prstGeom prst="rect">
            <a:avLst/>
          </a:prstGeom>
        </p:spPr>
      </p:pic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53463" y="6485469"/>
            <a:ext cx="905933" cy="30374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      </a:t>
            </a:r>
            <a:fld id="{D2ECD224-1A74-47C7-937F-D2AF1EDE567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7028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2100" y="65088"/>
            <a:ext cx="60198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49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114299" y="6521450"/>
            <a:ext cx="4132385" cy="304800"/>
          </a:xfrm>
          <a:prstGeom prst="rect">
            <a:avLst/>
          </a:prstGeo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9" name="Picture 8" descr="GOES-R_logo_v2_Presentation Size.pn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252" cy="853501"/>
          </a:xfrm>
          <a:prstGeom prst="rect">
            <a:avLst/>
          </a:prstGeom>
        </p:spPr>
      </p:pic>
      <p:pic>
        <p:nvPicPr>
          <p:cNvPr id="6" name="Picture 5" descr="nasa_logo.jpeg"/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8301610" y="52629"/>
            <a:ext cx="855015" cy="688020"/>
          </a:xfrm>
          <a:prstGeom prst="rect">
            <a:avLst/>
          </a:prstGeom>
        </p:spPr>
      </p:pic>
      <p:pic>
        <p:nvPicPr>
          <p:cNvPr id="8" name="Picture 7" descr="noaalogo.jpeg"/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7616084" y="44083"/>
            <a:ext cx="744766" cy="744766"/>
          </a:xfrm>
          <a:prstGeom prst="rect">
            <a:avLst/>
          </a:prstGeom>
        </p:spPr>
      </p:pic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823250" y="6485469"/>
            <a:ext cx="905933" cy="30374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      </a:t>
            </a:r>
            <a:fld id="{D2ECD224-1A74-47C7-937F-D2AF1EDE567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148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3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5000"/>
        </a:lnSpc>
        <a:spcBef>
          <a:spcPct val="3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5000"/>
        </a:lnSpc>
        <a:spcBef>
          <a:spcPct val="3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15000"/>
        </a:lnSpc>
        <a:spcBef>
          <a:spcPct val="35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15000"/>
        </a:lnSpc>
        <a:spcBef>
          <a:spcPct val="3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2185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3" descr="goesr_iosspdt_template1"/>
          <p:cNvPicPr>
            <a:picLocks noChangeAspect="1" noChangeArrowheads="1"/>
          </p:cNvPicPr>
          <p:nvPr/>
        </p:nvPicPr>
        <p:blipFill>
          <a:blip r:embed="rId2">
            <a:lum bright="-30000" contrast="-36000"/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solidFill>
                  <a:srgbClr val="FFFF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428750"/>
            <a:ext cx="9132888" cy="74613"/>
          </a:xfrm>
          <a:prstGeom prst="rect">
            <a:avLst/>
          </a:prstGeom>
          <a:gradFill rotWithShape="0">
            <a:gsLst>
              <a:gs pos="0">
                <a:srgbClr val="063DE8"/>
              </a:gs>
              <a:gs pos="50000">
                <a:srgbClr val="063DE8">
                  <a:gamma/>
                  <a:tint val="70196"/>
                  <a:invGamma/>
                </a:srgbClr>
              </a:gs>
              <a:gs pos="100000">
                <a:srgbClr val="063DE8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286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2098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3" name="Picture 39" descr="NOAA-NESD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8" y="133350"/>
            <a:ext cx="1231900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charset="0"/>
          <a:ea typeface="ＭＳ Ｐゴシック" charset="-128"/>
          <a:cs typeface="ＭＳ Ｐゴシック" charset="-128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AFD00"/>
        </a:buClr>
        <a:buSzPct val="100000"/>
        <a:buFont typeface="Symbol" charset="2"/>
        <a:buChar char="·"/>
        <a:defRPr sz="2800">
          <a:solidFill>
            <a:srgbClr val="F8F8F8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2D7FF"/>
        </a:buClr>
        <a:buSzPct val="100000"/>
        <a:buChar char="»"/>
        <a:defRPr sz="2400">
          <a:solidFill>
            <a:srgbClr val="F8F8F8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100000"/>
        <a:buFont typeface="Times New Roman" charset="0"/>
        <a:buChar char="–"/>
        <a:defRPr sz="2400">
          <a:solidFill>
            <a:srgbClr val="F8F8F8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l"/>
        <a:defRPr sz="2000">
          <a:solidFill>
            <a:srgbClr val="F8F8F8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ar-nesdis-noaa.webex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folderview?id=0B_yHouaguI2mdWpySDcwQ1hieVk&amp;usp=shari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633" y="90489"/>
            <a:ext cx="6019800" cy="752475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GOES-R AWG Validation Workshop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540"/>
            <a:ext cx="8229600" cy="4926013"/>
          </a:xfrm>
        </p:spPr>
        <p:txBody>
          <a:bodyPr/>
          <a:lstStyle/>
          <a:p>
            <a:r>
              <a:rPr lang="en-US" sz="2800" dirty="0" smtClean="0">
                <a:solidFill>
                  <a:srgbClr val="000099"/>
                </a:solidFill>
              </a:rPr>
              <a:t>Welcome</a:t>
            </a:r>
          </a:p>
          <a:p>
            <a:endParaRPr lang="en-US" sz="2800" dirty="0" smtClean="0">
              <a:solidFill>
                <a:srgbClr val="000099"/>
              </a:solidFill>
            </a:endParaRPr>
          </a:p>
          <a:p>
            <a:r>
              <a:rPr lang="en-US" sz="2800" dirty="0" smtClean="0">
                <a:solidFill>
                  <a:srgbClr val="000099"/>
                </a:solidFill>
              </a:rPr>
              <a:t>Meeting Logistics</a:t>
            </a:r>
          </a:p>
          <a:p>
            <a:endParaRPr lang="en-US" sz="2800" dirty="0" smtClean="0">
              <a:solidFill>
                <a:srgbClr val="000099"/>
              </a:solidFill>
            </a:endParaRPr>
          </a:p>
          <a:p>
            <a:r>
              <a:rPr lang="en-US" sz="2800" dirty="0" smtClean="0">
                <a:solidFill>
                  <a:srgbClr val="000099"/>
                </a:solidFill>
              </a:rPr>
              <a:t>Meeting Goals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      </a:t>
            </a:r>
            <a:fld id="{D2ECD224-1A74-47C7-937F-D2AF1EDE567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06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633" y="90489"/>
            <a:ext cx="6019800" cy="752475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 Logistics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      </a:t>
            </a:r>
            <a:fld id="{D2ECD224-1A74-47C7-937F-D2AF1EDE567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3845" y="929152"/>
            <a:ext cx="8826455" cy="518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Telecon</a:t>
            </a:r>
            <a:r>
              <a:rPr kumimoji="0" lang="en-US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Info: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Call-in Number: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1-888-324-7569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Pass Code:   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31994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1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i="1" u="sng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WebEx Info: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 tooltip="This link opens a non-government website in a new window."/>
              </a:rPr>
              <a:t>https://star-nesdis-noaa.webex.com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Day 1: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Meeting Number: 734 923 266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Password: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goesr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Day 2: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Meeting Number: 738 709 802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Password: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goesr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Presentation Materials are located on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google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drive at: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https://drive.google.com/folderview?id=0B_yHouaguI2mdWpySDcwQ1hieVk&amp;usp=sharing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06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633" y="90489"/>
            <a:ext cx="6019800" cy="752475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 Goals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9931"/>
            <a:ext cx="8229600" cy="4926013"/>
          </a:xfrm>
        </p:spPr>
        <p:txBody>
          <a:bodyPr/>
          <a:lstStyle/>
          <a:p>
            <a:r>
              <a:rPr lang="en-US" sz="1800" dirty="0" smtClean="0">
                <a:solidFill>
                  <a:srgbClr val="000099"/>
                </a:solidFill>
              </a:rPr>
              <a:t>Discuss status of Ground Segment activities</a:t>
            </a:r>
          </a:p>
          <a:p>
            <a:endParaRPr lang="en-US" sz="1000" dirty="0" smtClean="0">
              <a:solidFill>
                <a:srgbClr val="000099"/>
              </a:solidFill>
            </a:endParaRPr>
          </a:p>
          <a:p>
            <a:r>
              <a:rPr lang="en-US" sz="1800" dirty="0" smtClean="0">
                <a:solidFill>
                  <a:srgbClr val="000099"/>
                </a:solidFill>
              </a:rPr>
              <a:t>Discuss GOES-R Program's plans for post-launch validation activities related to the GOES-R Post-Launch Test (PLT)</a:t>
            </a:r>
          </a:p>
          <a:p>
            <a:endParaRPr lang="en-US" sz="1000" dirty="0" smtClean="0">
              <a:solidFill>
                <a:srgbClr val="000099"/>
              </a:solidFill>
            </a:endParaRPr>
          </a:p>
          <a:p>
            <a:r>
              <a:rPr lang="en-US" sz="1800" dirty="0" smtClean="0">
                <a:solidFill>
                  <a:srgbClr val="000099"/>
                </a:solidFill>
              </a:rPr>
              <a:t>Identify synergies between GOES-R and JPSS calibration/validation activities, tools, etc and how we can leverage experience and resources of both programs to achieve goals of both </a:t>
            </a:r>
          </a:p>
          <a:p>
            <a:endParaRPr lang="en-US" sz="1000" dirty="0" smtClean="0">
              <a:solidFill>
                <a:srgbClr val="000099"/>
              </a:solidFill>
            </a:endParaRPr>
          </a:p>
          <a:p>
            <a:r>
              <a:rPr lang="en-US" sz="1800" dirty="0" smtClean="0">
                <a:solidFill>
                  <a:srgbClr val="000099"/>
                </a:solidFill>
              </a:rPr>
              <a:t>Provide an overview of AWG teams’ ongoing and planned efforts</a:t>
            </a:r>
          </a:p>
          <a:p>
            <a:endParaRPr lang="en-US" sz="1000" dirty="0" smtClean="0">
              <a:solidFill>
                <a:srgbClr val="000099"/>
              </a:solidFill>
            </a:endParaRPr>
          </a:p>
          <a:p>
            <a:r>
              <a:rPr lang="en-US" sz="1800" dirty="0" smtClean="0">
                <a:solidFill>
                  <a:srgbClr val="000099"/>
                </a:solidFill>
              </a:rPr>
              <a:t>Establish a clear vision of AWG activities that are needed to help ensure a successful cal/</a:t>
            </a:r>
            <a:r>
              <a:rPr lang="en-US" sz="1800" dirty="0" err="1" smtClean="0">
                <a:solidFill>
                  <a:srgbClr val="000099"/>
                </a:solidFill>
              </a:rPr>
              <a:t>val</a:t>
            </a:r>
            <a:r>
              <a:rPr lang="en-US" sz="1800" dirty="0" smtClean="0">
                <a:solidFill>
                  <a:srgbClr val="000099"/>
                </a:solidFill>
              </a:rPr>
              <a:t> campaign for GOES-R.</a:t>
            </a:r>
          </a:p>
          <a:p>
            <a:endParaRPr lang="en-US" sz="1000" dirty="0" smtClean="0">
              <a:solidFill>
                <a:srgbClr val="000099"/>
              </a:solidFill>
            </a:endParaRPr>
          </a:p>
          <a:p>
            <a:r>
              <a:rPr lang="en-US" sz="1800" dirty="0" smtClean="0">
                <a:solidFill>
                  <a:srgbClr val="000099"/>
                </a:solidFill>
              </a:rPr>
              <a:t>Discuss algorithm deltas beyond the baseline and GOES-R program plans/approaches for implementing these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      </a:t>
            </a:r>
            <a:fld id="{D2ECD224-1A74-47C7-937F-D2AF1EDE567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06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Guidance to Teams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2720"/>
            <a:ext cx="8229600" cy="4926013"/>
          </a:xfrm>
        </p:spPr>
        <p:txBody>
          <a:bodyPr/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Product Generation and Assessment Using Available Proxy Data</a:t>
            </a:r>
          </a:p>
          <a:p>
            <a:pPr lvl="1"/>
            <a:r>
              <a:rPr lang="en-US" sz="1200" dirty="0" smtClean="0">
                <a:solidFill>
                  <a:srgbClr val="000099"/>
                </a:solidFill>
              </a:rPr>
              <a:t>Highlight proxy products being generated</a:t>
            </a:r>
          </a:p>
          <a:p>
            <a:pPr lvl="1"/>
            <a:r>
              <a:rPr lang="en-US" sz="1200" dirty="0" smtClean="0">
                <a:solidFill>
                  <a:srgbClr val="000099"/>
                </a:solidFill>
              </a:rPr>
              <a:t>Highlight validation tools/methods and recent validation results</a:t>
            </a:r>
          </a:p>
          <a:p>
            <a:pPr lvl="1"/>
            <a:r>
              <a:rPr lang="en-US" sz="1200" dirty="0" smtClean="0">
                <a:solidFill>
                  <a:srgbClr val="000099"/>
                </a:solidFill>
              </a:rPr>
              <a:t>Highlight any user engagement activities</a:t>
            </a:r>
          </a:p>
          <a:p>
            <a:pPr lvl="1"/>
            <a:r>
              <a:rPr lang="en-US" sz="1200" dirty="0" smtClean="0">
                <a:solidFill>
                  <a:srgbClr val="000099"/>
                </a:solidFill>
              </a:rPr>
              <a:t>Highlight interactions with or support provided to any GOES-R Proving Ground Demonstrations</a:t>
            </a:r>
          </a:p>
          <a:p>
            <a:pPr lvl="1"/>
            <a:r>
              <a:rPr lang="en-US" sz="1200" dirty="0" smtClean="0">
                <a:solidFill>
                  <a:srgbClr val="000099"/>
                </a:solidFill>
              </a:rPr>
              <a:t>If applicable, identify any synergies between validation approaches and/or tools that  you have developed for GOES-R and those you have developed or are using for NPP/JPSS.</a:t>
            </a:r>
          </a:p>
          <a:p>
            <a:endParaRPr lang="en-US" sz="800" b="1" dirty="0" smtClean="0">
              <a:solidFill>
                <a:srgbClr val="000099"/>
              </a:solidFill>
            </a:endParaRPr>
          </a:p>
          <a:p>
            <a:r>
              <a:rPr lang="en-US" sz="1600" b="1" dirty="0" smtClean="0">
                <a:solidFill>
                  <a:srgbClr val="000099"/>
                </a:solidFill>
              </a:rPr>
              <a:t>Identifying and Planning for Algorithm Enhancements Beyond Baseline</a:t>
            </a:r>
          </a:p>
          <a:p>
            <a:pPr lvl="1"/>
            <a:r>
              <a:rPr lang="en-US" sz="1200" dirty="0" smtClean="0">
                <a:solidFill>
                  <a:srgbClr val="000099"/>
                </a:solidFill>
              </a:rPr>
              <a:t>Description of algorithm enhancements that have been tested</a:t>
            </a:r>
          </a:p>
          <a:p>
            <a:pPr lvl="1"/>
            <a:r>
              <a:rPr lang="en-US" sz="1200" dirty="0" smtClean="0">
                <a:solidFill>
                  <a:srgbClr val="000099"/>
                </a:solidFill>
              </a:rPr>
              <a:t>Highlight test results and benefits of enhancements</a:t>
            </a:r>
          </a:p>
          <a:p>
            <a:pPr lvl="1"/>
            <a:r>
              <a:rPr lang="en-US" sz="1200" dirty="0" smtClean="0">
                <a:solidFill>
                  <a:srgbClr val="000099"/>
                </a:solidFill>
              </a:rPr>
              <a:t>List algorithm enhancements you envision needing to be transitioned to operations after launch</a:t>
            </a:r>
          </a:p>
          <a:p>
            <a:endParaRPr lang="en-US" sz="800" b="1" dirty="0" smtClean="0">
              <a:solidFill>
                <a:srgbClr val="000099"/>
              </a:solidFill>
            </a:endParaRPr>
          </a:p>
          <a:p>
            <a:r>
              <a:rPr lang="en-US" sz="1600" b="1" dirty="0" smtClean="0">
                <a:solidFill>
                  <a:srgbClr val="000099"/>
                </a:solidFill>
              </a:rPr>
              <a:t>Road to GOES-R Post-Launch Test (PLT) and Post-Launch Product Validation</a:t>
            </a:r>
            <a:endParaRPr lang="en-US" sz="1400" b="1" dirty="0" smtClean="0">
              <a:solidFill>
                <a:srgbClr val="000099"/>
              </a:solidFill>
            </a:endParaRPr>
          </a:p>
          <a:p>
            <a:pPr lvl="1"/>
            <a:r>
              <a:rPr lang="en-US" sz="1200" dirty="0" smtClean="0">
                <a:solidFill>
                  <a:srgbClr val="000099"/>
                </a:solidFill>
              </a:rPr>
              <a:t>AWG team plans and approach to validate your team’s product(s) post-launch</a:t>
            </a:r>
          </a:p>
          <a:p>
            <a:pPr lvl="1"/>
            <a:r>
              <a:rPr lang="en-US" sz="1200" dirty="0" smtClean="0">
                <a:solidFill>
                  <a:srgbClr val="000099"/>
                </a:solidFill>
              </a:rPr>
              <a:t>Highlight any user engagement plans</a:t>
            </a:r>
          </a:p>
          <a:p>
            <a:pPr lvl="1"/>
            <a:r>
              <a:rPr lang="en-US" sz="1200" dirty="0" smtClean="0">
                <a:solidFill>
                  <a:srgbClr val="000099"/>
                </a:solidFill>
              </a:rPr>
              <a:t>Concerns/questions/comments that you may have related to GOES-R PLT and/or post-launch cal/</a:t>
            </a:r>
            <a:r>
              <a:rPr lang="en-US" sz="1200" dirty="0" err="1" smtClean="0">
                <a:solidFill>
                  <a:srgbClr val="000099"/>
                </a:solidFill>
              </a:rPr>
              <a:t>val</a:t>
            </a:r>
            <a:endParaRPr lang="en-US" sz="1200" dirty="0" smtClean="0">
              <a:solidFill>
                <a:srgbClr val="000099"/>
              </a:solidFill>
            </a:endParaRPr>
          </a:p>
          <a:p>
            <a:endParaRPr lang="en-US" sz="800" b="1" dirty="0" smtClean="0">
              <a:solidFill>
                <a:srgbClr val="000099"/>
              </a:solidFill>
            </a:endParaRPr>
          </a:p>
          <a:p>
            <a:r>
              <a:rPr lang="en-US" sz="1600" b="1" dirty="0" smtClean="0">
                <a:solidFill>
                  <a:srgbClr val="000099"/>
                </a:solidFill>
              </a:rPr>
              <a:t>Identify field campaigns or ground validation experiments that you and your team might participate in (provide name and dates, if known).</a:t>
            </a:r>
          </a:p>
          <a:p>
            <a:endParaRPr lang="en-US" sz="1200" b="1" dirty="0" smtClean="0">
              <a:solidFill>
                <a:srgbClr val="000099"/>
              </a:solidFill>
            </a:endParaRPr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      </a:t>
            </a:r>
            <a:fld id="{D2ECD224-1A74-47C7-937F-D2AF1EDE567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06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NOAA">
  <a:themeElements>
    <a:clrScheme name="">
      <a:dk1>
        <a:srgbClr val="000000"/>
      </a:dk1>
      <a:lt1>
        <a:srgbClr val="063DE8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AFF2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2_NOAA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NOAA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OAA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10366</TotalTime>
  <Words>343</Words>
  <Application>Microsoft Office PowerPoint</Application>
  <PresentationFormat>On-screen Show (4:3)</PresentationFormat>
  <Paragraphs>66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Default Design</vt:lpstr>
      <vt:lpstr>2_NOAA</vt:lpstr>
      <vt:lpstr>Second GOES-R AWG Validation Workshop</vt:lpstr>
      <vt:lpstr>Meeting Logistics</vt:lpstr>
      <vt:lpstr>Meeting Goals</vt:lpstr>
      <vt:lpstr>Guidance to Teams</vt:lpstr>
    </vt:vector>
  </TitlesOfParts>
  <Company>GOES-R/IAI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GOES-R Program PDR Day 1 Agenda</dc:title>
  <dc:creator>Rich Rivera</dc:creator>
  <cp:lastModifiedBy>jdaniels</cp:lastModifiedBy>
  <cp:revision>925</cp:revision>
  <cp:lastPrinted>2011-03-21T15:54:45Z</cp:lastPrinted>
  <dcterms:created xsi:type="dcterms:W3CDTF">2011-03-10T19:00:48Z</dcterms:created>
  <dcterms:modified xsi:type="dcterms:W3CDTF">2014-01-09T03:06:42Z</dcterms:modified>
</cp:coreProperties>
</file>