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7" r:id="rId2"/>
    <p:sldId id="624" r:id="rId3"/>
    <p:sldId id="650" r:id="rId4"/>
    <p:sldId id="381" r:id="rId5"/>
    <p:sldId id="600" r:id="rId6"/>
    <p:sldId id="602" r:id="rId7"/>
    <p:sldId id="606" r:id="rId8"/>
    <p:sldId id="605" r:id="rId9"/>
    <p:sldId id="648" r:id="rId10"/>
    <p:sldId id="609" r:id="rId11"/>
    <p:sldId id="683" r:id="rId12"/>
    <p:sldId id="684" r:id="rId13"/>
    <p:sldId id="685" r:id="rId14"/>
    <p:sldId id="611" r:id="rId15"/>
    <p:sldId id="660" r:id="rId16"/>
    <p:sldId id="661" r:id="rId17"/>
    <p:sldId id="662" r:id="rId18"/>
    <p:sldId id="651" r:id="rId19"/>
    <p:sldId id="678" r:id="rId20"/>
    <p:sldId id="676" r:id="rId21"/>
    <p:sldId id="669" r:id="rId22"/>
    <p:sldId id="680" r:id="rId23"/>
    <p:sldId id="679" r:id="rId24"/>
    <p:sldId id="681" r:id="rId25"/>
    <p:sldId id="682" r:id="rId26"/>
    <p:sldId id="652" r:id="rId27"/>
    <p:sldId id="647" r:id="rId28"/>
    <p:sldId id="643" r:id="rId29"/>
    <p:sldId id="644" r:id="rId30"/>
    <p:sldId id="645" r:id="rId31"/>
    <p:sldId id="646" r:id="rId32"/>
    <p:sldId id="649" r:id="rId33"/>
    <p:sldId id="672" r:id="rId34"/>
    <p:sldId id="673" r:id="rId35"/>
    <p:sldId id="674" r:id="rId36"/>
    <p:sldId id="675" r:id="rId3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2D050"/>
    <a:srgbClr val="EAEAEA"/>
    <a:srgbClr val="4A7EBB"/>
    <a:srgbClr val="A3A3E0"/>
    <a:srgbClr val="99CCFF"/>
    <a:srgbClr val="6AC473"/>
    <a:srgbClr val="CC00CC"/>
    <a:srgbClr val="F3F9FA"/>
    <a:srgbClr val="E7F3F4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90064" autoAdjust="0"/>
  </p:normalViewPr>
  <p:slideViewPr>
    <p:cSldViewPr snapToGrid="0" snapToObjects="1">
      <p:cViewPr varScale="1">
        <p:scale>
          <a:sx n="65" d="100"/>
          <a:sy n="65" d="100"/>
        </p:scale>
        <p:origin x="-13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8453122775508528E-2"/>
          <c:y val="1.9658119658119699E-2"/>
          <c:w val="0.9115468772244929"/>
          <c:h val="0.85463813177199"/>
        </c:manualLayout>
      </c:layout>
      <c:barChart>
        <c:barDir val="col"/>
        <c:grouping val="stacked"/>
        <c:ser>
          <c:idx val="0"/>
          <c:order val="0"/>
          <c:tx>
            <c:strRef>
              <c:f>Sheet1!$D$8</c:f>
              <c:strCache>
                <c:ptCount val="1"/>
                <c:pt idx="0">
                  <c:v>IMAGER</c:v>
                </c:pt>
              </c:strCache>
            </c:strRef>
          </c:tx>
          <c:cat>
            <c:strRef>
              <c:f>Sheet1!$E$7:$F$7</c:f>
              <c:strCache>
                <c:ptCount val="2"/>
                <c:pt idx="0">
                  <c:v>GOES-R</c:v>
                </c:pt>
                <c:pt idx="1">
                  <c:v>GOES I-P</c:v>
                </c:pt>
              </c:strCache>
            </c:strRef>
          </c:cat>
          <c:val>
            <c:numRef>
              <c:f>Sheet1!$E$8:$F$8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SOUNDER</c:v>
                </c:pt>
              </c:strCache>
            </c:strRef>
          </c:tx>
          <c:cat>
            <c:strRef>
              <c:f>Sheet1!$E$7:$F$7</c:f>
              <c:strCache>
                <c:ptCount val="2"/>
                <c:pt idx="0">
                  <c:v>GOES-R</c:v>
                </c:pt>
                <c:pt idx="1">
                  <c:v>GOES I-P</c:v>
                </c:pt>
              </c:strCache>
            </c:strRef>
          </c:cat>
          <c:val>
            <c:numRef>
              <c:f>Sheet1!$E$9:$F$9</c:f>
              <c:numCache>
                <c:formatCode>General</c:formatCode>
                <c:ptCount val="2"/>
                <c:pt idx="1">
                  <c:v>3.2000000000000063E-2</c:v>
                </c:pt>
              </c:numCache>
            </c:numRef>
          </c:val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SXI</c:v>
                </c:pt>
              </c:strCache>
            </c:strRef>
          </c:tx>
          <c:cat>
            <c:strRef>
              <c:f>Sheet1!$E$7:$F$7</c:f>
              <c:strCache>
                <c:ptCount val="2"/>
                <c:pt idx="0">
                  <c:v>GOES-R</c:v>
                </c:pt>
                <c:pt idx="1">
                  <c:v>GOES I-P</c:v>
                </c:pt>
              </c:strCache>
            </c:strRef>
          </c:cat>
          <c:val>
            <c:numRef>
              <c:f>Sheet1!$E$10:$F$10</c:f>
              <c:numCache>
                <c:formatCode>General</c:formatCode>
                <c:ptCount val="2"/>
                <c:pt idx="1">
                  <c:v>0.4</c:v>
                </c:pt>
              </c:numCache>
            </c:numRef>
          </c:val>
        </c:ser>
        <c:ser>
          <c:idx val="3"/>
          <c:order val="3"/>
          <c:tx>
            <c:strRef>
              <c:f>Sheet1!$D$11</c:f>
              <c:strCache>
                <c:ptCount val="1"/>
                <c:pt idx="0">
                  <c:v>EUV/XRS</c:v>
                </c:pt>
              </c:strCache>
            </c:strRef>
          </c:tx>
          <c:cat>
            <c:strRef>
              <c:f>Sheet1!$E$7:$F$7</c:f>
              <c:strCache>
                <c:ptCount val="2"/>
                <c:pt idx="0">
                  <c:v>GOES-R</c:v>
                </c:pt>
                <c:pt idx="1">
                  <c:v>GOES I-P</c:v>
                </c:pt>
              </c:strCache>
            </c:strRef>
          </c:cat>
          <c:val>
            <c:numRef>
              <c:f>Sheet1!$E$11:$F$11</c:f>
              <c:numCache>
                <c:formatCode>General</c:formatCode>
                <c:ptCount val="2"/>
                <c:pt idx="1">
                  <c:v>5.0000000000000051E-2</c:v>
                </c:pt>
              </c:numCache>
            </c:numRef>
          </c:val>
        </c:ser>
        <c:ser>
          <c:idx val="5"/>
          <c:order val="4"/>
          <c:tx>
            <c:strRef>
              <c:f>Sheet1!$D$13</c:f>
              <c:strCache>
                <c:ptCount val="1"/>
                <c:pt idx="0">
                  <c:v>ABI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Sheet1!$E$7:$F$7</c:f>
              <c:strCache>
                <c:ptCount val="2"/>
                <c:pt idx="0">
                  <c:v>GOES-R</c:v>
                </c:pt>
                <c:pt idx="1">
                  <c:v>GOES I-P</c:v>
                </c:pt>
              </c:strCache>
            </c:strRef>
          </c:cat>
          <c:val>
            <c:numRef>
              <c:f>Sheet1!$E$13:$F$13</c:f>
              <c:numCache>
                <c:formatCode>General</c:formatCode>
                <c:ptCount val="2"/>
                <c:pt idx="0">
                  <c:v>67</c:v>
                </c:pt>
              </c:numCache>
            </c:numRef>
          </c:val>
        </c:ser>
        <c:ser>
          <c:idx val="6"/>
          <c:order val="5"/>
          <c:tx>
            <c:strRef>
              <c:f>Sheet1!$D$14</c:f>
              <c:strCache>
                <c:ptCount val="1"/>
                <c:pt idx="0">
                  <c:v>GLM</c:v>
                </c:pt>
              </c:strCache>
            </c:strRef>
          </c:tx>
          <c:cat>
            <c:strRef>
              <c:f>Sheet1!$E$7:$F$7</c:f>
              <c:strCache>
                <c:ptCount val="2"/>
                <c:pt idx="0">
                  <c:v>GOES-R</c:v>
                </c:pt>
                <c:pt idx="1">
                  <c:v>GOES I-P</c:v>
                </c:pt>
              </c:strCache>
            </c:strRef>
          </c:cat>
          <c:val>
            <c:numRef>
              <c:f>Sheet1!$E$14:$F$14</c:f>
              <c:numCache>
                <c:formatCode>General</c:formatCode>
                <c:ptCount val="2"/>
                <c:pt idx="0">
                  <c:v>5.5</c:v>
                </c:pt>
              </c:numCache>
            </c:numRef>
          </c:val>
        </c:ser>
        <c:ser>
          <c:idx val="4"/>
          <c:order val="6"/>
          <c:tx>
            <c:strRef>
              <c:f>Sheet1!$D$20</c:f>
              <c:strCache>
                <c:ptCount val="1"/>
                <c:pt idx="0">
                  <c:v>Space Wx</c:v>
                </c:pt>
              </c:strCache>
            </c:strRef>
          </c:tx>
          <c:spPr>
            <a:solidFill>
              <a:srgbClr val="CE02A7"/>
            </a:solidFill>
          </c:spPr>
          <c:val>
            <c:numRef>
              <c:f>Sheet1!$E$20</c:f>
              <c:numCache>
                <c:formatCode>General</c:formatCode>
                <c:ptCount val="1"/>
                <c:pt idx="0">
                  <c:v>3.6199999999999997</c:v>
                </c:pt>
              </c:numCache>
            </c:numRef>
          </c:val>
        </c:ser>
        <c:ser>
          <c:idx val="11"/>
          <c:order val="7"/>
          <c:tx>
            <c:strRef>
              <c:f>Sheet1!$D$19</c:f>
              <c:strCache>
                <c:ptCount val="1"/>
                <c:pt idx="0">
                  <c:v>Fill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Sheet1!$E$7:$F$7</c:f>
              <c:strCache>
                <c:ptCount val="2"/>
                <c:pt idx="0">
                  <c:v>GOES-R</c:v>
                </c:pt>
                <c:pt idx="1">
                  <c:v>GOES I-P</c:v>
                </c:pt>
              </c:strCache>
            </c:strRef>
          </c:cat>
          <c:val>
            <c:numRef>
              <c:f>Sheet1!$E$19:$F$19</c:f>
              <c:numCache>
                <c:formatCode>General</c:formatCode>
                <c:ptCount val="2"/>
                <c:pt idx="0">
                  <c:v>29.88000000000001</c:v>
                </c:pt>
              </c:numCache>
            </c:numRef>
          </c:val>
        </c:ser>
        <c:dLbls/>
        <c:overlap val="100"/>
        <c:axId val="197461504"/>
        <c:axId val="197729280"/>
      </c:barChart>
      <c:catAx>
        <c:axId val="197461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7729280"/>
        <c:crosses val="autoZero"/>
        <c:auto val="1"/>
        <c:lblAlgn val="ctr"/>
        <c:lblOffset val="100"/>
      </c:catAx>
      <c:valAx>
        <c:axId val="197729280"/>
        <c:scaling>
          <c:orientation val="minMax"/>
        </c:scaling>
        <c:axPos val="l"/>
        <c:majorGridlines/>
        <c:numFmt formatCode="General" sourceLinked="1"/>
        <c:tickLblPos val="nextTo"/>
        <c:crossAx val="197461504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9A4572E2-EFA2-1F45-9D1E-98E89EE3F54C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8" rIns="93177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98311FDA-E9E1-4142-9549-F617B3998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14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90"/>
            <a:fld id="{2BEAC543-E8B4-4C6E-A781-7A251E38AC49}" type="slidenum">
              <a:rPr lang="en-US">
                <a:solidFill>
                  <a:srgbClr val="000000"/>
                </a:solidFill>
                <a:latin typeface="Calibri"/>
              </a:rPr>
              <a:pPr defTabSz="920690"/>
              <a:t>1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b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07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07"/>
              <a:t>12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88A6B-E0C8-4416-945A-42282682748D}" type="slidenum">
              <a:rPr lang="en-US"/>
              <a:pPr/>
              <a:t>13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998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63">
              <a:defRPr/>
            </a:pPr>
            <a:r>
              <a:rPr lang="en-US" smtClean="0"/>
              <a:t>Last updated:</a:t>
            </a:r>
            <a:r>
              <a:rPr lang="en-US" baseline="0" smtClean="0"/>
              <a:t> 9/9/2013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FDE6-F01E-459A-80F3-F209B597AD7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823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22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22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90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90"/>
              <a:t>21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90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90"/>
              <a:t>22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90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90"/>
              <a:t>23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07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07"/>
              <a:t>4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90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90"/>
              <a:t>24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90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90"/>
              <a:t>25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22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22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56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998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998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662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998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0440" fontAlgn="base">
              <a:spcBef>
                <a:spcPct val="0"/>
              </a:spcBef>
              <a:spcAft>
                <a:spcPct val="0"/>
              </a:spcAft>
            </a:pPr>
            <a:fld id="{E09D028C-DA6D-4792-86F5-0C4BEA3AA478}" type="slidenum">
              <a:rPr lang="en-US">
                <a:solidFill>
                  <a:srgbClr val="000000"/>
                </a:solidFill>
              </a:rPr>
              <a:pPr defTabSz="920440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b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07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07"/>
              <a:t>5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0440" fontAlgn="base">
              <a:spcBef>
                <a:spcPct val="0"/>
              </a:spcBef>
              <a:spcAft>
                <a:spcPct val="0"/>
              </a:spcAft>
            </a:pPr>
            <a:fld id="{E09D028C-DA6D-4792-86F5-0C4BEA3AA478}" type="slidenum">
              <a:rPr lang="en-US">
                <a:solidFill>
                  <a:srgbClr val="000000"/>
                </a:solidFill>
              </a:rPr>
              <a:pPr defTabSz="920440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0440" fontAlgn="base">
              <a:spcBef>
                <a:spcPct val="0"/>
              </a:spcBef>
              <a:spcAft>
                <a:spcPct val="0"/>
              </a:spcAft>
            </a:pPr>
            <a:fld id="{E09D028C-DA6D-4792-86F5-0C4BEA3AA478}" type="slidenum">
              <a:rPr lang="en-US">
                <a:solidFill>
                  <a:srgbClr val="000000"/>
                </a:solidFill>
              </a:rPr>
              <a:pPr defTabSz="920440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0440" fontAlgn="base">
              <a:spcBef>
                <a:spcPct val="0"/>
              </a:spcBef>
              <a:spcAft>
                <a:spcPct val="0"/>
              </a:spcAft>
            </a:pPr>
            <a:fld id="{E09D028C-DA6D-4792-86F5-0C4BEA3AA478}" type="slidenum">
              <a:rPr lang="en-US">
                <a:solidFill>
                  <a:srgbClr val="000000"/>
                </a:solidFill>
              </a:rPr>
              <a:pPr defTabSz="920440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b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07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07"/>
              <a:t>6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58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07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07"/>
              <a:t>8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245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b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07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07"/>
              <a:t>11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85577"/>
            <a:ext cx="6400800" cy="4789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2100" y="3705300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287A-B048-495E-AED9-535BD4176C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97200" y="6278880"/>
            <a:ext cx="364744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1270039" cy="790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GOES-R_logo_v2_Presentation Siz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47" y="494056"/>
            <a:ext cx="3571906" cy="23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04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9F089-0889-44A4-984F-58611C7B0F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088"/>
            <a:ext cx="2057400" cy="606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088"/>
            <a:ext cx="6019800" cy="606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5E78-D596-4944-815D-240708AB06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74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49260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06B1-6051-4AC4-8213-63945BE1E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76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38563"/>
            <a:ext cx="4038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8563"/>
            <a:ext cx="4038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9244-F950-4A22-B445-C1093BC8EA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186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38563"/>
            <a:ext cx="8229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AB54-F53C-4765-AB41-1386049045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14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5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36525"/>
            <a:ext cx="77724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476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136525"/>
            <a:ext cx="7772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000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1125"/>
            <a:ext cx="77724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74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42F3-0C86-4CFA-B693-8C297A7F7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9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1125"/>
            <a:ext cx="7772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864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0"/>
            <a:ext cx="7772400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029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98425"/>
            <a:ext cx="7772400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378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129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327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269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647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20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A5B3-7BD3-4F0B-8388-E8B7F04D3C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21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2946-E9B8-4B3F-8DB4-ED0F65EB1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12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102"/>
            <a:ext cx="8229600" cy="6439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3197"/>
            <a:ext cx="4040188" cy="8027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7838"/>
            <a:ext cx="4040188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73197"/>
            <a:ext cx="4041775" cy="8182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27838"/>
            <a:ext cx="4041775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375F-E57D-44DF-9788-410294AFE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83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1B24-03D9-408F-9ED4-156501DE2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4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3F448-7904-4606-A25C-97D406B7A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2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BD401-3161-4C3C-A0F7-641972BE72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43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4810-6D40-479C-BEAB-E643AC0AF2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02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65088"/>
            <a:ext cx="6019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8475" y="650240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GOES-R_logo_v2_Presentation Size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3" y="0"/>
            <a:ext cx="1226345" cy="8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14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5137121"/>
            <a:ext cx="6400800" cy="1190724"/>
          </a:xfrm>
        </p:spPr>
        <p:txBody>
          <a:bodyPr/>
          <a:lstStyle/>
          <a:p>
            <a:r>
              <a:rPr lang="en-US" sz="1800" dirty="0" smtClean="0"/>
              <a:t>Bob Iacovazzi, Jr.</a:t>
            </a:r>
          </a:p>
          <a:p>
            <a:r>
              <a:rPr lang="en-US" sz="1800" dirty="0" smtClean="0"/>
              <a:t>GOES-R POSST Ops Manager (POM)</a:t>
            </a:r>
          </a:p>
          <a:p>
            <a:r>
              <a:rPr lang="en-US" sz="1800" dirty="0" smtClean="0"/>
              <a:t>January 9-10, 2014</a:t>
            </a:r>
            <a:endParaRPr lang="en-US" sz="1800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3024" y="2954215"/>
            <a:ext cx="8709103" cy="2080009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GOES-R Product Operations Science Support Team: Planning for GOES-R Cal/Val </a:t>
            </a:r>
            <a:br>
              <a:rPr lang="en-US" dirty="0" smtClean="0">
                <a:latin typeface="Arial Black" charset="0"/>
              </a:rPr>
            </a:br>
            <a:r>
              <a:rPr lang="en-US" dirty="0">
                <a:latin typeface="Arial Black" charset="0"/>
              </a:rPr>
              <a:t/>
            </a:r>
            <a:br>
              <a:rPr lang="en-US" dirty="0">
                <a:latin typeface="Arial Black" charset="0"/>
              </a:rPr>
            </a:br>
            <a:r>
              <a:rPr lang="en-US" sz="2400" i="1" dirty="0" smtClean="0">
                <a:latin typeface="Arial Black" charset="0"/>
              </a:rPr>
              <a:t>AWG Second Validation Workshop</a:t>
            </a:r>
          </a:p>
        </p:txBody>
      </p:sp>
    </p:spTree>
    <p:extLst>
      <p:ext uri="{BB962C8B-B14F-4D97-AF65-F5344CB8AC3E}">
        <p14:creationId xmlns:p14="http://schemas.microsoft.com/office/powerpoint/2010/main" xmlns="" val="7211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852" y="65088"/>
            <a:ext cx="6351638" cy="672331"/>
          </a:xfrm>
        </p:spPr>
        <p:txBody>
          <a:bodyPr/>
          <a:lstStyle/>
          <a:p>
            <a:r>
              <a:rPr lang="en-US" dirty="0"/>
              <a:t>GOES-R </a:t>
            </a:r>
            <a:r>
              <a:rPr lang="en-US" dirty="0" smtClean="0"/>
              <a:t>Cal/Val </a:t>
            </a:r>
            <a:r>
              <a:rPr lang="en-US" dirty="0"/>
              <a:t>Resources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061817"/>
              </p:ext>
            </p:extLst>
          </p:nvPr>
        </p:nvGraphicFramePr>
        <p:xfrm>
          <a:off x="144430" y="1028736"/>
          <a:ext cx="8867776" cy="54999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59281"/>
                <a:gridCol w="1046747"/>
                <a:gridCol w="1479885"/>
                <a:gridCol w="1281863"/>
              </a:tblGrid>
              <a:tr h="5500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Resource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Pre-Launch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Post-Launch Testing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Mission Operations</a:t>
                      </a:r>
                      <a:endParaRPr lang="en-US" sz="1600" dirty="0"/>
                    </a:p>
                  </a:txBody>
                  <a:tcPr anchor="ctr"/>
                </a:tc>
              </a:tr>
              <a:tr h="31633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Data and</a:t>
                      </a:r>
                      <a:r>
                        <a:rPr lang="en-US" sz="1400" b="1" baseline="0" dirty="0" smtClean="0"/>
                        <a:t> Tools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noFill/>
                  </a:tcPr>
                </a:tc>
              </a:tr>
              <a:tr h="3163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GOES-R Pre-Launch</a:t>
                      </a:r>
                      <a:r>
                        <a:rPr lang="en-US" sz="1400" baseline="0" dirty="0" smtClean="0"/>
                        <a:t> Instrument Cal Test Data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316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Synthetic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GOES-R Instr. Cal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dirty="0" smtClean="0"/>
                        <a:t>L0</a:t>
                      </a:r>
                      <a:r>
                        <a:rPr lang="en-US" sz="1400" baseline="0" dirty="0" smtClean="0"/>
                        <a:t>, and L1b/L2+ Product Data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/>
                </a:tc>
              </a:tr>
              <a:tr h="316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GOES-R Instr. Cal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dirty="0" smtClean="0"/>
                        <a:t>L0</a:t>
                      </a:r>
                      <a:r>
                        <a:rPr lang="en-US" sz="1400" baseline="0" dirty="0" smtClean="0"/>
                        <a:t>, and L1b/L2+ Product Data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3163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GOES-R</a:t>
                      </a:r>
                      <a:r>
                        <a:rPr lang="en-US" sz="1400" baseline="0" dirty="0" smtClean="0"/>
                        <a:t> Algorithm Input Data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3163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Field Campaign and Validation Data Sets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3163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Models (e.g., AIPS, </a:t>
                      </a:r>
                      <a:r>
                        <a:rPr lang="en-US" sz="1400" dirty="0" err="1" smtClean="0"/>
                        <a:t>Graffir</a:t>
                      </a:r>
                      <a:r>
                        <a:rPr lang="en-US" sz="1400" dirty="0" smtClean="0"/>
                        <a:t>, Val</a:t>
                      </a:r>
                      <a:r>
                        <a:rPr lang="en-US" sz="1400" baseline="0" dirty="0" smtClean="0"/>
                        <a:t> Site</a:t>
                      </a:r>
                      <a:r>
                        <a:rPr lang="en-US" sz="1400" dirty="0" smtClean="0"/>
                        <a:t> BRDF, ROLO) /Analysis Tools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3163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GOES-R</a:t>
                      </a:r>
                      <a:r>
                        <a:rPr lang="en-US" sz="1400" baseline="0" dirty="0" smtClean="0"/>
                        <a:t> Portal and Web Sites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316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Facilities</a:t>
                      </a:r>
                      <a:r>
                        <a:rPr lang="en-US" sz="1400" b="1" baseline="0" dirty="0" smtClean="0"/>
                        <a:t> and Equipment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noFill/>
                  </a:tcPr>
                </a:tc>
              </a:tr>
              <a:tr h="312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Vendor Offices,</a:t>
                      </a:r>
                      <a:r>
                        <a:rPr lang="en-US" sz="1400" baseline="0" dirty="0" smtClean="0"/>
                        <a:t> Manufacturing Centers, Test Labs/Equipment</a:t>
                      </a:r>
                      <a:endParaRPr lang="en-US" sz="1400" dirty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</a:tr>
              <a:tr h="312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NIST Test Labs/Equipment</a:t>
                      </a:r>
                      <a:endParaRPr lang="en-US" sz="1400" dirty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</a:tr>
              <a:tr h="312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NASA</a:t>
                      </a:r>
                      <a:r>
                        <a:rPr lang="en-US" sz="1400" baseline="0" dirty="0" smtClean="0"/>
                        <a:t> Agency Offices &amp; Test Labs/Equipment</a:t>
                      </a:r>
                      <a:endParaRPr lang="en-US" sz="1400" dirty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</a:tr>
              <a:tr h="312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NOAA</a:t>
                      </a:r>
                      <a:r>
                        <a:rPr lang="en-US" sz="1400" baseline="0" dirty="0" smtClean="0"/>
                        <a:t> Agency Offices &amp; Operational Facilities</a:t>
                      </a:r>
                      <a:endParaRPr lang="en-US" sz="1400" dirty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</a:tr>
              <a:tr h="312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Independent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Test</a:t>
                      </a:r>
                      <a:r>
                        <a:rPr lang="en-US" sz="1400" baseline="0" dirty="0" smtClean="0"/>
                        <a:t> Facilities (e.g., </a:t>
                      </a:r>
                      <a:r>
                        <a:rPr lang="en-US" sz="1400" dirty="0" smtClean="0"/>
                        <a:t>Mass</a:t>
                      </a:r>
                      <a:r>
                        <a:rPr lang="en-US" sz="1400" baseline="0" dirty="0" smtClean="0"/>
                        <a:t> General Hospital)</a:t>
                      </a:r>
                      <a:endParaRPr lang="en-US" sz="1400" dirty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</a:tr>
              <a:tr h="312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Field Campaign</a:t>
                      </a:r>
                      <a:r>
                        <a:rPr lang="en-US" sz="1400" baseline="0" dirty="0" smtClean="0"/>
                        <a:t> Assets (e.g. SURFRAD, ARM)</a:t>
                      </a:r>
                      <a:endParaRPr lang="en-US" sz="1400" dirty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6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95652" y="116304"/>
            <a:ext cx="7531768" cy="563563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GOES-R POSST Scope: Pre-Launch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48475" y="6502400"/>
            <a:ext cx="2133600" cy="352425"/>
          </a:xfrm>
          <a:prstGeom prst="rect">
            <a:avLst/>
          </a:prstGeom>
          <a:noFill/>
        </p:spPr>
        <p:txBody>
          <a:bodyPr/>
          <a:lstStyle/>
          <a:p>
            <a:fld id="{69B2068F-EA3C-415E-A2D4-A10F988B8932}" type="slidenum">
              <a:rPr sz="1200" smtClean="0">
                <a:solidFill>
                  <a:srgbClr val="000000"/>
                </a:solidFill>
              </a:rPr>
              <a:pPr/>
              <a:t>11</a:t>
            </a:fld>
            <a:endParaRPr sz="1200" dirty="0">
              <a:solidFill>
                <a:srgbClr val="000000"/>
              </a:solidFill>
            </a:endParaRPr>
          </a:p>
          <a:p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382" y="921442"/>
            <a:ext cx="914399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lvl="1" indent="-342900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b="1" i="1" dirty="0" smtClean="0"/>
              <a:t>Manage GOES-R </a:t>
            </a:r>
            <a:r>
              <a:rPr lang="en-US" b="1" i="1" dirty="0"/>
              <a:t>CIPS </a:t>
            </a:r>
            <a:r>
              <a:rPr lang="en-US" b="1" i="1" dirty="0" err="1"/>
              <a:t>val</a:t>
            </a:r>
            <a:r>
              <a:rPr lang="en-US" b="1" i="1" dirty="0"/>
              <a:t> schedules, milestones, and </a:t>
            </a:r>
            <a:r>
              <a:rPr lang="en-US" b="1" i="1" dirty="0" smtClean="0"/>
              <a:t>risks</a:t>
            </a:r>
          </a:p>
          <a:p>
            <a:pPr marL="452438" lvl="1" indent="-342900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b="1" i="1" dirty="0" smtClean="0"/>
              <a:t>Identify gaps </a:t>
            </a:r>
            <a:r>
              <a:rPr lang="en-US" b="1" i="1" dirty="0"/>
              <a:t>i</a:t>
            </a:r>
            <a:r>
              <a:rPr lang="en-US" b="1" i="1" dirty="0" smtClean="0"/>
              <a:t>n, and </a:t>
            </a:r>
            <a:r>
              <a:rPr lang="en-US" b="1" i="1" dirty="0"/>
              <a:t>c</a:t>
            </a:r>
            <a:r>
              <a:rPr lang="en-US" b="1" i="1" dirty="0" smtClean="0"/>
              <a:t>ompile </a:t>
            </a:r>
            <a:r>
              <a:rPr lang="en-US" b="1" i="1" dirty="0"/>
              <a:t>and t</a:t>
            </a:r>
            <a:r>
              <a:rPr lang="en-US" b="1" i="1" dirty="0" smtClean="0"/>
              <a:t>rack </a:t>
            </a:r>
            <a:r>
              <a:rPr lang="en-US" b="1" i="1" dirty="0"/>
              <a:t>r</a:t>
            </a:r>
            <a:r>
              <a:rPr lang="en-US" b="1" i="1" dirty="0" smtClean="0"/>
              <a:t>equests for, CIPS validation </a:t>
            </a:r>
            <a:r>
              <a:rPr lang="en-US" b="1" i="1" dirty="0"/>
              <a:t>r</a:t>
            </a:r>
            <a:r>
              <a:rPr lang="en-US" b="1" i="1" dirty="0" smtClean="0"/>
              <a:t>esources </a:t>
            </a:r>
            <a:endParaRPr lang="en-US" b="1" i="1" dirty="0"/>
          </a:p>
          <a:p>
            <a:pPr marL="452438" lvl="1" indent="-342900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b="1" i="1" dirty="0" smtClean="0"/>
              <a:t>Develop</a:t>
            </a:r>
            <a:endParaRPr lang="en-US" b="1" i="1" dirty="0"/>
          </a:p>
          <a:p>
            <a:pPr marL="687388" lvl="2" indent="-217488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400" dirty="0"/>
              <a:t>CIPS Concept of Operations (CONOPS) and Operational Concepts (OPSCON)</a:t>
            </a:r>
          </a:p>
          <a:p>
            <a:pPr marL="687388" lvl="2" indent="-217488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400" dirty="0"/>
              <a:t>Product validation maturity definitions and their association with post-launch program milestones</a:t>
            </a:r>
          </a:p>
          <a:p>
            <a:pPr marL="687388" lvl="2" indent="-217488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400" dirty="0"/>
              <a:t>Cal-related Post-Launch Tests (PLTs)</a:t>
            </a:r>
          </a:p>
          <a:p>
            <a:pPr marL="687388" lvl="2" indent="-217488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400" dirty="0"/>
              <a:t>Product-related Post-Launch Product Tests (PLPTs)</a:t>
            </a:r>
          </a:p>
          <a:p>
            <a:pPr marL="687388" lvl="2" indent="-217488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400" dirty="0"/>
              <a:t>External Data Operations Validation Objectives (EDOVOs</a:t>
            </a:r>
            <a:r>
              <a:rPr lang="en-US" sz="1400" dirty="0" smtClean="0"/>
              <a:t>)</a:t>
            </a:r>
          </a:p>
          <a:p>
            <a:pPr marL="687388" lvl="2" indent="-217488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400" dirty="0" smtClean="0"/>
              <a:t>CIPS validation briefings for GOES-R pre-launch system reviews – e.g. System Integration Review (SIR), Mission Operations Review (MOR), and Flight Operations Review (FOR)</a:t>
            </a:r>
          </a:p>
          <a:p>
            <a:pPr marL="395288" lvl="1" indent="-285750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b="1" i="1" dirty="0" smtClean="0"/>
              <a:t>Coordinate </a:t>
            </a:r>
            <a:endParaRPr lang="en-US" b="1" i="1" dirty="0"/>
          </a:p>
          <a:p>
            <a:pPr marL="693738" lvl="2" indent="-225425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400" dirty="0"/>
              <a:t>Pre-launch instrument calibration testing assessment/acceptance </a:t>
            </a:r>
            <a:r>
              <a:rPr lang="en-US" sz="1400" dirty="0" smtClean="0"/>
              <a:t>process</a:t>
            </a:r>
            <a:endParaRPr lang="en-US" sz="1400" dirty="0"/>
          </a:p>
          <a:p>
            <a:pPr marL="693738" lvl="2" indent="-225425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400" dirty="0"/>
              <a:t>Development </a:t>
            </a:r>
            <a:r>
              <a:rPr lang="en-US" sz="1400" dirty="0" smtClean="0"/>
              <a:t>of post-launch CIPS validation </a:t>
            </a:r>
            <a:r>
              <a:rPr lang="en-US" sz="1400" dirty="0"/>
              <a:t>capabilities</a:t>
            </a:r>
          </a:p>
          <a:p>
            <a:pPr marL="693738" lvl="2" indent="-225425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400" dirty="0"/>
              <a:t>Stakeholder and user (</a:t>
            </a:r>
            <a:r>
              <a:rPr lang="en-US" sz="1400" i="1" dirty="0"/>
              <a:t>e.g.</a:t>
            </a:r>
            <a:r>
              <a:rPr lang="en-US" sz="1400" dirty="0"/>
              <a:t>, NWS and NCEP), and data provider (</a:t>
            </a:r>
            <a:r>
              <a:rPr lang="en-US" sz="1400" i="1" dirty="0"/>
              <a:t>e.g.</a:t>
            </a:r>
            <a:r>
              <a:rPr lang="en-US" sz="1400" dirty="0"/>
              <a:t>, field campaign and validation asset sponsoring organizations), involvement with GOES-R CIPS </a:t>
            </a:r>
            <a:r>
              <a:rPr lang="en-US" sz="1400" dirty="0" smtClean="0"/>
              <a:t>validation</a:t>
            </a:r>
          </a:p>
          <a:p>
            <a:pPr marL="693738" lvl="2" indent="-225425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400" dirty="0"/>
              <a:t>Training of CIPS partners that may need to utilize Ground Segment (GS) data storage, monitoring and analysis resources, and NOAA data storage and archive facilities.</a:t>
            </a:r>
          </a:p>
          <a:p>
            <a:pPr marL="693738" lvl="2" indent="-225425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400" dirty="0"/>
              <a:t>Testing of </a:t>
            </a:r>
            <a:r>
              <a:rPr lang="en-US" sz="1400" dirty="0" smtClean="0"/>
              <a:t>GOES-R </a:t>
            </a:r>
            <a:r>
              <a:rPr lang="en-US" sz="1400" dirty="0"/>
              <a:t>data/product </a:t>
            </a:r>
            <a:r>
              <a:rPr lang="en-US" sz="1400" dirty="0" smtClean="0"/>
              <a:t>accessibility</a:t>
            </a:r>
            <a:r>
              <a:rPr lang="en-US" sz="1400" dirty="0"/>
              <a:t>, CIPS monitoring and validation tools, system-level compatibility between the space and ground segments, and functionality of product </a:t>
            </a:r>
            <a:r>
              <a:rPr lang="en-US" sz="1400" dirty="0" smtClean="0"/>
              <a:t>processing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420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35621" y="122661"/>
            <a:ext cx="8257246" cy="835264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GOES-R POSST Scope: Launch-to-Handover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48475" y="6502400"/>
            <a:ext cx="2133600" cy="352425"/>
          </a:xfrm>
          <a:prstGeom prst="rect">
            <a:avLst/>
          </a:prstGeom>
          <a:noFill/>
        </p:spPr>
        <p:txBody>
          <a:bodyPr/>
          <a:lstStyle/>
          <a:p>
            <a:fld id="{69B2068F-EA3C-415E-A2D4-A10F988B8932}" type="slidenum">
              <a:rPr sz="1200" smtClean="0">
                <a:solidFill>
                  <a:srgbClr val="000000"/>
                </a:solidFill>
              </a:rPr>
              <a:pPr/>
              <a:t>12</a:t>
            </a:fld>
            <a:endParaRPr sz="1200" dirty="0">
              <a:solidFill>
                <a:srgbClr val="000000"/>
              </a:solidFill>
            </a:endParaRPr>
          </a:p>
          <a:p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32" y="1101555"/>
            <a:ext cx="9053565" cy="46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lvl="1" indent="-342900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1" i="1" dirty="0" smtClean="0"/>
              <a:t>Manage GOES-R CIPS </a:t>
            </a:r>
            <a:r>
              <a:rPr lang="en-US" sz="2000" b="1" i="1" dirty="0" err="1" smtClean="0"/>
              <a:t>val</a:t>
            </a:r>
            <a:r>
              <a:rPr lang="en-US" sz="2000" b="1" i="1" dirty="0" smtClean="0"/>
              <a:t> </a:t>
            </a:r>
            <a:r>
              <a:rPr lang="en-US" sz="2000" b="1" i="1" dirty="0"/>
              <a:t>schedules, milestones, and </a:t>
            </a:r>
            <a:r>
              <a:rPr lang="en-US" sz="2000" b="1" i="1" dirty="0" smtClean="0"/>
              <a:t>risks</a:t>
            </a:r>
          </a:p>
          <a:p>
            <a:pPr marL="452438" lvl="1" indent="-342900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1" i="1" dirty="0"/>
              <a:t>Identify gaps in, and compile and track requests for, CIPS validation resources </a:t>
            </a:r>
            <a:endParaRPr lang="en-US" sz="2000" b="1" i="1" dirty="0" smtClean="0"/>
          </a:p>
          <a:p>
            <a:pPr marL="452438" lvl="1" indent="-342900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1" i="1" dirty="0" smtClean="0"/>
              <a:t>Develop CIPS validation briefing for post-launch </a:t>
            </a:r>
            <a:r>
              <a:rPr lang="en-US" sz="2000" b="1" i="1" dirty="0"/>
              <a:t>readiness and handover </a:t>
            </a:r>
            <a:r>
              <a:rPr lang="en-US" sz="2000" b="1" i="1" dirty="0" smtClean="0"/>
              <a:t>reviews</a:t>
            </a:r>
          </a:p>
          <a:p>
            <a:pPr marL="452438" lvl="1" indent="-342900" eaLnBrk="0" hangingPunct="0">
              <a:spcAft>
                <a:spcPts val="6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1" i="1" dirty="0" smtClean="0"/>
              <a:t>Coordinate 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600" dirty="0" smtClean="0"/>
              <a:t>CIPS validation</a:t>
            </a:r>
          </a:p>
          <a:p>
            <a:pPr marL="1366838" lvl="3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sz="1400" dirty="0"/>
              <a:t>T</a:t>
            </a:r>
            <a:r>
              <a:rPr lang="en-US" sz="1400" dirty="0" smtClean="0"/>
              <a:t>est data acquisition with support of the MOST and DOST </a:t>
            </a:r>
          </a:p>
          <a:p>
            <a:pPr marL="1366838" lvl="3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sz="1400" dirty="0" smtClean="0"/>
              <a:t>Collaborative data analysis and reporting amongst POSST collaborators </a:t>
            </a:r>
          </a:p>
          <a:p>
            <a:pPr marL="1366838" lvl="3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sz="1400" dirty="0" smtClean="0"/>
              <a:t>Anomaly reporting</a:t>
            </a:r>
            <a:r>
              <a:rPr lang="en-US" sz="1400" dirty="0"/>
              <a:t>, triage and </a:t>
            </a:r>
            <a:r>
              <a:rPr lang="en-US" sz="1400" dirty="0" smtClean="0"/>
              <a:t>analysis amongst POSST collaborators</a:t>
            </a:r>
          </a:p>
          <a:p>
            <a:pPr marL="1366838" lvl="3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sz="1400" dirty="0" smtClean="0"/>
              <a:t>Reports </a:t>
            </a:r>
            <a:r>
              <a:rPr lang="en-US" sz="1400" dirty="0"/>
              <a:t>for post-launch readiness and handover </a:t>
            </a:r>
            <a:r>
              <a:rPr lang="en-US" sz="1400" dirty="0" smtClean="0"/>
              <a:t>reviews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600" dirty="0" smtClean="0"/>
              <a:t>Stakeholder </a:t>
            </a:r>
            <a:r>
              <a:rPr lang="en-US" sz="1600" dirty="0"/>
              <a:t>and </a:t>
            </a:r>
            <a:r>
              <a:rPr lang="en-US" sz="1600" dirty="0" smtClean="0"/>
              <a:t>user </a:t>
            </a:r>
            <a:r>
              <a:rPr lang="en-US" sz="1600" dirty="0"/>
              <a:t>(</a:t>
            </a:r>
            <a:r>
              <a:rPr lang="en-US" sz="1600" i="1" dirty="0"/>
              <a:t>e.g.</a:t>
            </a:r>
            <a:r>
              <a:rPr lang="en-US" sz="1600" dirty="0"/>
              <a:t>, NWS and NCEP), and </a:t>
            </a:r>
            <a:r>
              <a:rPr lang="en-US" sz="1600" dirty="0" smtClean="0"/>
              <a:t>data </a:t>
            </a:r>
            <a:r>
              <a:rPr lang="en-US" sz="1600" dirty="0"/>
              <a:t>p</a:t>
            </a:r>
            <a:r>
              <a:rPr lang="en-US" sz="1600" dirty="0" smtClean="0"/>
              <a:t>rovider </a:t>
            </a:r>
            <a:r>
              <a:rPr lang="en-US" sz="1600" dirty="0"/>
              <a:t>(</a:t>
            </a:r>
            <a:r>
              <a:rPr lang="en-US" sz="1600" i="1" dirty="0"/>
              <a:t>e.g.</a:t>
            </a:r>
            <a:r>
              <a:rPr lang="en-US" sz="1600" dirty="0"/>
              <a:t>, field campaign and validation asset sponsoring organizations), involvement with GOES-R </a:t>
            </a:r>
            <a:r>
              <a:rPr lang="en-US" sz="1600" dirty="0" smtClean="0"/>
              <a:t>CIPS </a:t>
            </a:r>
            <a:r>
              <a:rPr lang="en-US" sz="1600" dirty="0" err="1" smtClean="0"/>
              <a:t>val</a:t>
            </a:r>
            <a:r>
              <a:rPr lang="en-US" sz="1600" dirty="0" smtClean="0"/>
              <a:t> </a:t>
            </a:r>
          </a:p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1" i="1" kern="0" dirty="0" smtClean="0">
                <a:ea typeface="ＭＳ Ｐゴシック" charset="-128"/>
                <a:cs typeface="ＭＳ Ｐゴシック" charset="-128"/>
              </a:rPr>
              <a:t>Assess </a:t>
            </a:r>
            <a:r>
              <a:rPr lang="en-US" sz="2000" b="1" i="1" dirty="0" smtClean="0"/>
              <a:t>CIPS </a:t>
            </a:r>
            <a:r>
              <a:rPr lang="en-US" sz="2000" b="1" i="1" kern="0" dirty="0" smtClean="0">
                <a:ea typeface="ＭＳ Ｐゴシック" charset="-128"/>
                <a:cs typeface="ＭＳ Ｐゴシック" charset="-128"/>
              </a:rPr>
              <a:t>validation maturity</a:t>
            </a:r>
            <a:endParaRPr lang="en-US" sz="2000" b="1" kern="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6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083" y="-394"/>
            <a:ext cx="7623425" cy="850605"/>
          </a:xfrm>
        </p:spPr>
        <p:txBody>
          <a:bodyPr/>
          <a:lstStyle/>
          <a:p>
            <a:pPr eaLnBrk="1" hangingPunct="1"/>
            <a:r>
              <a:rPr lang="en-US" dirty="0" smtClean="0"/>
              <a:t>GOES-R POSST Operations Manager (POM)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59" y="947747"/>
            <a:ext cx="9010185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i="1" dirty="0" smtClean="0"/>
              <a:t>The POSSM is a member of GOES-R PSE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i="1" dirty="0" smtClean="0"/>
              <a:t>POSSM direction regarding POSST activities comes from the GOES-R PSE Lead Engineer and Deputy, and the GOES-R Program Scientist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i="1" dirty="0" smtClean="0"/>
              <a:t>POSSM duties in regards </a:t>
            </a:r>
            <a:r>
              <a:rPr lang="en-US" b="1" i="1" dirty="0"/>
              <a:t>to </a:t>
            </a:r>
            <a:r>
              <a:rPr lang="en-US" b="1" i="1" dirty="0" smtClean="0"/>
              <a:t>CIPS validation:</a:t>
            </a:r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/>
              <a:t>Establish POSST working concepts and processes</a:t>
            </a:r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/>
              <a:t>Foster communication between POSST </a:t>
            </a:r>
            <a:r>
              <a:rPr lang="en-US" sz="1600" dirty="0" smtClean="0"/>
              <a:t>entities, and with GOES-R program/project managers, stakeholders </a:t>
            </a:r>
            <a:r>
              <a:rPr lang="en-US" sz="1600" dirty="0"/>
              <a:t>and user-community </a:t>
            </a:r>
            <a:r>
              <a:rPr lang="en-US" sz="1600" dirty="0" smtClean="0"/>
              <a:t>representatives</a:t>
            </a:r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/>
              <a:t>Maintain </a:t>
            </a:r>
            <a:r>
              <a:rPr lang="en-US" sz="1600" dirty="0"/>
              <a:t>validation schedules and track associated progress towards </a:t>
            </a:r>
            <a:r>
              <a:rPr lang="en-US" sz="1600" dirty="0" smtClean="0"/>
              <a:t>milestones</a:t>
            </a:r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/>
              <a:t>Track and update PSE validation-related watch and risk </a:t>
            </a:r>
            <a:r>
              <a:rPr lang="en-US" sz="1600" dirty="0" smtClean="0"/>
              <a:t>items</a:t>
            </a:r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/>
              <a:t>Track validation-related anomalies, and chair the Cal/Val Anomaly Review Board (CARB</a:t>
            </a:r>
            <a:r>
              <a:rPr lang="en-US" sz="1600" dirty="0" smtClean="0"/>
              <a:t>)</a:t>
            </a:r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/>
              <a:t>Monitor validation resources and communicate resource needs to PSE Lead and Deputy Engineers and Program </a:t>
            </a:r>
            <a:r>
              <a:rPr lang="en-US" sz="1600" dirty="0" smtClean="0"/>
              <a:t>Scientist</a:t>
            </a:r>
            <a:endParaRPr lang="en-US" sz="1600" dirty="0"/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/>
              <a:t>Prepare briefing materials for program and project reviews</a:t>
            </a:r>
            <a:endParaRPr lang="en-US" sz="1600" dirty="0"/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/>
              <a:t>Pre-Launch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sz="1400" dirty="0" smtClean="0"/>
              <a:t>Coordinate PLT planning and other readiness activities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sz="1400" dirty="0" smtClean="0"/>
              <a:t>Note gaps in planned validation efforts and lead effort to resolve them</a:t>
            </a:r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/>
              <a:t>Post-Launch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sz="1400" dirty="0" smtClean="0"/>
              <a:t>Coordinate PLT efforts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sz="1400" dirty="0" smtClean="0"/>
              <a:t>Compile submitted PLT reports and release them to the appropriate responsible person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9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844" y="100257"/>
            <a:ext cx="7069512" cy="646876"/>
          </a:xfrm>
        </p:spPr>
        <p:txBody>
          <a:bodyPr>
            <a:noAutofit/>
          </a:bodyPr>
          <a:lstStyle/>
          <a:p>
            <a:r>
              <a:rPr lang="en-US" dirty="0" smtClean="0"/>
              <a:t>GOES-R POSST Timeline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48475" y="6547004"/>
            <a:ext cx="2133600" cy="352425"/>
          </a:xfrm>
        </p:spPr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76209" y="3932787"/>
            <a:ext cx="8534400" cy="3188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GOES-R Series Post-launch </a:t>
            </a:r>
            <a:r>
              <a:rPr lang="en-US" b="1" i="1" u="sng" kern="0" dirty="0">
                <a:solidFill>
                  <a:prstClr val="black"/>
                </a:solidFill>
              </a:rPr>
              <a:t>POSST Activities</a:t>
            </a:r>
            <a:endParaRPr kumimoji="0" lang="en-US" sz="1800" b="1" i="1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Pentagon 41"/>
          <p:cNvSpPr/>
          <p:nvPr/>
        </p:nvSpPr>
        <p:spPr>
          <a:xfrm>
            <a:off x="6029890" y="4313436"/>
            <a:ext cx="2663638" cy="274320"/>
          </a:xfrm>
          <a:prstGeom prst="homePlate">
            <a:avLst>
              <a:gd name="adj" fmla="val 46979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Operations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6246" y="4315230"/>
            <a:ext cx="5113644" cy="2743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Post-launch Testing (PLT) 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[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Months]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780958" y="5597750"/>
            <a:ext cx="0" cy="4572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275641" y="5733489"/>
            <a:ext cx="574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14 Days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25119" y="5733489"/>
            <a:ext cx="611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40 Days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43548" y="5731430"/>
            <a:ext cx="584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84 Days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12081" y="5738008"/>
            <a:ext cx="708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6 Months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25848" y="5696505"/>
            <a:ext cx="0" cy="3048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2115797" y="5232742"/>
            <a:ext cx="657242" cy="365760"/>
          </a:xfrm>
          <a:prstGeom prst="rect">
            <a:avLst/>
          </a:prstGeom>
          <a:gradFill flip="none" rotWithShape="1">
            <a:gsLst>
              <a:gs pos="50000">
                <a:srgbClr val="719156"/>
              </a:gs>
              <a:gs pos="25000">
                <a:srgbClr val="E2725B"/>
              </a:gs>
              <a:gs pos="75000">
                <a:srgbClr val="00B0F0"/>
              </a:gs>
            </a:gsLst>
            <a:lin ang="16200000" scaled="1"/>
            <a:tileRect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Checkout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2115797" y="5676811"/>
            <a:ext cx="0" cy="3048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160401" y="5731430"/>
            <a:ext cx="566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14 Days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4137" y="6049883"/>
            <a:ext cx="1408820" cy="553998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Contingency Operations Readiness Review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(CORR)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6035044" y="5596125"/>
            <a:ext cx="0" cy="4572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5232009" y="6056041"/>
            <a:ext cx="1188994" cy="707886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Operational Acceptance Review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(OAR) – Handover S/C to OSPO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07246" y="5713795"/>
            <a:ext cx="5653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42 Days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777556" y="5229402"/>
            <a:ext cx="1885916" cy="365760"/>
          </a:xfrm>
          <a:prstGeom prst="rect">
            <a:avLst/>
          </a:prstGeom>
          <a:gradFill flip="none" rotWithShape="1">
            <a:gsLst>
              <a:gs pos="25000">
                <a:srgbClr val="E2725B"/>
              </a:gs>
              <a:gs pos="50000">
                <a:srgbClr val="719156"/>
              </a:gs>
              <a:gs pos="75000">
                <a:srgbClr val="00B0F0"/>
              </a:gs>
            </a:gsLst>
            <a:lin ang="16200000" scaled="1"/>
            <a:tileRect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Cal/INR </a:t>
            </a:r>
            <a:r>
              <a:rPr lang="en-US" sz="1000" kern="0" noProof="0" dirty="0" smtClean="0">
                <a:solidFill>
                  <a:prstClr val="black"/>
                </a:solidFill>
                <a:latin typeface="Calibri"/>
              </a:rPr>
              <a:t>Val &amp; </a:t>
            </a:r>
            <a:r>
              <a:rPr lang="en-US" sz="1000" kern="0" noProof="0" dirty="0" err="1" smtClean="0">
                <a:solidFill>
                  <a:prstClr val="black"/>
                </a:solidFill>
                <a:latin typeface="Calibri"/>
              </a:rPr>
              <a:t>Analyisis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61210" y="5229402"/>
            <a:ext cx="1368680" cy="365760"/>
          </a:xfrm>
          <a:prstGeom prst="rect">
            <a:avLst/>
          </a:prstGeom>
          <a:gradFill flip="none" rotWithShape="1">
            <a:gsLst>
              <a:gs pos="50000">
                <a:srgbClr val="719156"/>
              </a:gs>
              <a:gs pos="25000">
                <a:srgbClr val="E2725B"/>
              </a:gs>
              <a:gs pos="75000">
                <a:srgbClr val="00B0F0"/>
              </a:gs>
            </a:gsLst>
            <a:lin ang="16200000" scaled="1"/>
            <a:tileRect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*PLPT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6" r="14574" b="40819"/>
          <a:stretch/>
        </p:blipFill>
        <p:spPr bwMode="auto">
          <a:xfrm>
            <a:off x="209547" y="4313414"/>
            <a:ext cx="706699" cy="636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7433868" y="4251628"/>
            <a:ext cx="1119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[&lt;=5yrs Storage &amp; &gt;=8.4 </a:t>
            </a:r>
            <a:r>
              <a:rPr lang="en-US" sz="1000" b="1" dirty="0" err="1" smtClean="0">
                <a:solidFill>
                  <a:prstClr val="black"/>
                </a:solidFill>
                <a:latin typeface="Calibri"/>
              </a:rPr>
              <a:t>Yrs</a:t>
            </a: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 Ops]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8373774" y="5676811"/>
            <a:ext cx="0" cy="3048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184862" y="5717968"/>
            <a:ext cx="832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18 Months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5848" y="6553602"/>
            <a:ext cx="1442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*  NOAA Science Tests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6854071" y="5593573"/>
            <a:ext cx="0" cy="4572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6467539" y="6049883"/>
            <a:ext cx="1465525" cy="707886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Ground Segment Acceptance Review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(GSAR) – Handover GS Operations to OSPO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4652321" y="5618246"/>
            <a:ext cx="0" cy="4572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4209970" y="6078242"/>
            <a:ext cx="719061" cy="400110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Beginning of PLPT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76456" y="827193"/>
            <a:ext cx="7840458" cy="3539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GOES-R Series Pre-launch POSST Activities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11908" y="2347603"/>
            <a:ext cx="5129536" cy="182880"/>
          </a:xfrm>
          <a:prstGeom prst="rect">
            <a:avLst/>
          </a:prstGeom>
          <a:solidFill>
            <a:srgbClr val="FFD7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 algn="ctr" defTabSz="914400"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Cal/INR/Product Science (CIPS)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Val Tool Development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42083" y="2914182"/>
            <a:ext cx="611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120 Days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964300" y="2931817"/>
            <a:ext cx="6658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90 Days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65569" y="2938395"/>
            <a:ext cx="708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12 months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984548" y="3271215"/>
            <a:ext cx="2211933" cy="400110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Mission </a:t>
            </a: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Operations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Review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(MOR</a:t>
            </a: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) and System</a:t>
            </a:r>
            <a:r>
              <a:rPr kumimoji="0" lang="en-US" sz="10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Integration Review</a:t>
            </a:r>
            <a:r>
              <a:rPr kumimoji="0" lang="en-US" sz="1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(SIR)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87337" y="3263688"/>
            <a:ext cx="1188994" cy="400110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Flight Operations Review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(FOR)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17484" y="2918355"/>
            <a:ext cx="832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6 Months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6899224" y="2894319"/>
            <a:ext cx="0" cy="36576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03" name="Rectangle 102"/>
          <p:cNvSpPr/>
          <p:nvPr/>
        </p:nvSpPr>
        <p:spPr>
          <a:xfrm>
            <a:off x="5341444" y="2343447"/>
            <a:ext cx="2569258" cy="182880"/>
          </a:xfrm>
          <a:prstGeom prst="rect">
            <a:avLst/>
          </a:prstGeom>
          <a:solidFill>
            <a:srgbClr val="FFD7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CIPS Val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Tool </a:t>
            </a: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Testing</a:t>
            </a: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4095017" y="2896690"/>
            <a:ext cx="0" cy="36576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3" name="Straight Connector 112"/>
          <p:cNvCxnSpPr/>
          <p:nvPr/>
        </p:nvCxnSpPr>
        <p:spPr>
          <a:xfrm flipV="1">
            <a:off x="4793529" y="2886729"/>
            <a:ext cx="0" cy="3048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4173487" y="2951166"/>
            <a:ext cx="584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60 Days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2659929" y="2892462"/>
            <a:ext cx="0" cy="3048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4" name="Rectangle 73"/>
          <p:cNvSpPr/>
          <p:nvPr/>
        </p:nvSpPr>
        <p:spPr>
          <a:xfrm>
            <a:off x="225271" y="1189421"/>
            <a:ext cx="7739492" cy="2743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Post-Launch Test (PLT) Planning/ Preparation &amp; System-Level Test Planning/Implementation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95017" y="1503881"/>
            <a:ext cx="3869746" cy="182880"/>
          </a:xfrm>
          <a:prstGeom prst="rect">
            <a:avLst/>
          </a:prstGeom>
          <a:solidFill>
            <a:srgbClr val="E2725B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anchor="ctr"/>
          <a:lstStyle/>
          <a:p>
            <a:pPr lvl="0" algn="ctr" defTabSz="914400">
              <a:defRPr/>
            </a:pPr>
            <a:r>
              <a:rPr lang="en-US" sz="1000" kern="0" dirty="0" err="1" smtClean="0">
                <a:solidFill>
                  <a:prstClr val="black"/>
                </a:solidFill>
                <a:latin typeface="Calibri"/>
              </a:rPr>
              <a:t>Cal&amp;INR</a:t>
            </a:r>
            <a:r>
              <a:rPr kumimoji="0" lang="en-US" sz="10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PLT Long Form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Definition &amp; Development 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888150" y="1702367"/>
            <a:ext cx="1647465" cy="182880"/>
          </a:xfrm>
          <a:prstGeom prst="rect">
            <a:avLst/>
          </a:prstGeom>
          <a:solidFill>
            <a:srgbClr val="E2725B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ETE I-V Testing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110310" y="1943975"/>
            <a:ext cx="182880" cy="18288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18672" y="18259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DOT I-II</a:t>
            </a:r>
            <a:endParaRPr lang="en-US" sz="1000" dirty="0"/>
          </a:p>
        </p:txBody>
      </p:sp>
      <p:sp>
        <p:nvSpPr>
          <p:cNvPr id="88" name="Rectangle 87"/>
          <p:cNvSpPr/>
          <p:nvPr/>
        </p:nvSpPr>
        <p:spPr>
          <a:xfrm>
            <a:off x="7591402" y="1941002"/>
            <a:ext cx="182880" cy="18288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26160" y="1502318"/>
            <a:ext cx="3869746" cy="182880"/>
          </a:xfrm>
          <a:prstGeom prst="rect">
            <a:avLst/>
          </a:prstGeom>
          <a:solidFill>
            <a:srgbClr val="E2725B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Cal&amp;INR</a:t>
            </a:r>
            <a:r>
              <a:rPr kumimoji="0" lang="en-US" sz="10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PLT Short Form Definition</a:t>
            </a: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 &amp; Development 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21461" y="1943974"/>
            <a:ext cx="6850879" cy="18861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noProof="0" dirty="0" smtClean="0">
                <a:solidFill>
                  <a:prstClr val="black"/>
                </a:solidFill>
                <a:latin typeface="Calibri"/>
              </a:rPr>
              <a:t>Data Operations Tests (DOT) Planning &amp;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G</a:t>
            </a:r>
            <a:r>
              <a:rPr lang="en-US" sz="1000" kern="0" noProof="0" dirty="0" smtClean="0">
                <a:solidFill>
                  <a:prstClr val="black"/>
                </a:solidFill>
                <a:latin typeface="Calibri"/>
              </a:rPr>
              <a:t>round Segment Training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1908" y="2533831"/>
            <a:ext cx="2453243" cy="320040"/>
          </a:xfrm>
          <a:prstGeom prst="rect">
            <a:avLst/>
          </a:prstGeom>
          <a:solidFill>
            <a:srgbClr val="FFD7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CIPS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Val Definitions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CIPS CONOPS/OPSCON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7894281" y="2901433"/>
            <a:ext cx="0" cy="36576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7391886" y="3284428"/>
            <a:ext cx="594360" cy="246221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Launch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29263" y="4582652"/>
            <a:ext cx="1203927" cy="34038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anchor="ctr"/>
          <a:lstStyle/>
          <a:p>
            <a:pPr lvl="0" algn="ctr" defTabSz="914400">
              <a:defRPr/>
            </a:pPr>
            <a:r>
              <a:rPr lang="en-US" sz="1000" b="1" kern="0" dirty="0" smtClean="0">
                <a:solidFill>
                  <a:prstClr val="black"/>
                </a:solidFill>
                <a:latin typeface="Calibri"/>
              </a:rPr>
              <a:t>Activation &amp; Characterization </a:t>
            </a:r>
            <a:r>
              <a:rPr lang="en-US" sz="1000" b="1" kern="0" dirty="0">
                <a:solidFill>
                  <a:prstClr val="black"/>
                </a:solidFill>
                <a:latin typeface="Calibri"/>
              </a:rPr>
              <a:t>Test 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133191" y="4598221"/>
            <a:ext cx="3900832" cy="34038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Performance</a:t>
            </a:r>
            <a:r>
              <a:rPr kumimoji="0" lang="en-US" sz="1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Operational Test (SPOT)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8" y="4295699"/>
            <a:ext cx="69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Launch &amp; Orbit Raising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848473" y="4593840"/>
            <a:ext cx="1525301" cy="3383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Post-</a:t>
            </a:r>
            <a:r>
              <a:rPr lang="en-US" sz="1000" b="1" kern="0" dirty="0" smtClean="0">
                <a:solidFill>
                  <a:prstClr val="black"/>
                </a:solidFill>
                <a:latin typeface="Calibri"/>
              </a:rPr>
              <a:t>GSAR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Product Val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2310" y="1031956"/>
            <a:ext cx="11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POSST Task in Coordination with</a:t>
            </a:r>
            <a:endParaRPr lang="en-US" sz="1200" b="1" dirty="0"/>
          </a:p>
        </p:txBody>
      </p:sp>
      <p:sp>
        <p:nvSpPr>
          <p:cNvPr id="120" name="Rectangle 119"/>
          <p:cNvSpPr/>
          <p:nvPr/>
        </p:nvSpPr>
        <p:spPr>
          <a:xfrm>
            <a:off x="8098484" y="1864762"/>
            <a:ext cx="914400" cy="182880"/>
          </a:xfrm>
          <a:prstGeom prst="rect">
            <a:avLst/>
          </a:prstGeom>
          <a:solidFill>
            <a:srgbClr val="E2725B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noProof="0" dirty="0" smtClean="0">
                <a:solidFill>
                  <a:prstClr val="black"/>
                </a:solidFill>
                <a:latin typeface="Calibri"/>
              </a:rPr>
              <a:t>MOST Activity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090535" y="2132594"/>
            <a:ext cx="914400" cy="18288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 Activity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8101685" y="2406907"/>
            <a:ext cx="914400" cy="457200"/>
          </a:xfrm>
          <a:prstGeom prst="rect">
            <a:avLst/>
          </a:prstGeom>
          <a:gradFill flip="none" rotWithShape="1">
            <a:gsLst>
              <a:gs pos="50000">
                <a:srgbClr val="719156"/>
              </a:gs>
              <a:gs pos="25000">
                <a:srgbClr val="E2725B"/>
              </a:gs>
              <a:gs pos="75000">
                <a:srgbClr val="00B0F0"/>
              </a:gs>
            </a:gsLst>
            <a:lin ang="16200000" scaled="1"/>
            <a:tileRect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MOST,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DOST &amp; Main User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Activities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030169" y="4596857"/>
            <a:ext cx="814453" cy="3383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/>
              </a:rPr>
              <a:t>Post-PLT Product Val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6034021" y="5232268"/>
            <a:ext cx="814453" cy="365760"/>
          </a:xfrm>
          <a:prstGeom prst="rect">
            <a:avLst/>
          </a:prstGeom>
          <a:gradFill>
            <a:gsLst>
              <a:gs pos="25000">
                <a:srgbClr val="719156"/>
              </a:gs>
              <a:gs pos="75000">
                <a:srgbClr val="00B0F0"/>
              </a:gs>
            </a:gsLst>
            <a:lin ang="16200000" scaled="1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/>
              </a:rPr>
              <a:t>PLPT Val </a:t>
            </a:r>
            <a:r>
              <a:rPr lang="en-US" sz="1000" b="1" kern="0" dirty="0" smtClean="0">
                <a:solidFill>
                  <a:prstClr val="black"/>
                </a:solidFill>
                <a:latin typeface="Calibri"/>
              </a:rPr>
              <a:t>Analysis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8106936" y="3442746"/>
            <a:ext cx="914400" cy="457200"/>
          </a:xfrm>
          <a:prstGeom prst="rect">
            <a:avLst/>
          </a:prstGeom>
          <a:solidFill>
            <a:srgbClr val="FFD7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Internal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 smtClean="0">
                <a:solidFill>
                  <a:prstClr val="black"/>
                </a:solidFill>
                <a:latin typeface="Calibri"/>
              </a:rPr>
              <a:t>POSST Activity Only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659929" y="2535688"/>
            <a:ext cx="4239295" cy="320040"/>
          </a:xfrm>
          <a:prstGeom prst="rect">
            <a:avLst/>
          </a:prstGeom>
          <a:solidFill>
            <a:srgbClr val="FFD7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 algn="ctr" defTabSz="914400"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*Post-Launch Product Test (PLPT) Definition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Development &amp; </a:t>
            </a:r>
          </a:p>
          <a:p>
            <a:pPr lvl="0" algn="ctr" defTabSz="914400"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CIPS 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OPSCON Rehearsals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118181" y="2937450"/>
            <a:ext cx="914400" cy="457200"/>
          </a:xfrm>
          <a:prstGeom prst="rect">
            <a:avLst/>
          </a:prstGeom>
          <a:gradFill flip="none" rotWithShape="1">
            <a:gsLst>
              <a:gs pos="25000">
                <a:srgbClr val="719156"/>
              </a:gs>
              <a:gs pos="75000">
                <a:srgbClr val="00B0F0"/>
              </a:gs>
            </a:gsLst>
            <a:lin ang="16200000" scaled="1"/>
            <a:tileRect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 &amp; Main User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Activities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122" y="3274480"/>
            <a:ext cx="1005840" cy="246221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POSST Kick-Off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226160" y="2894667"/>
            <a:ext cx="0" cy="36576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-58990" y="3065960"/>
            <a:ext cx="100584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Sep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13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88375" y="3076105"/>
            <a:ext cx="100584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Apr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14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98732" y="3045809"/>
            <a:ext cx="100584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noProof="0" dirty="0" smtClean="0">
                <a:solidFill>
                  <a:prstClr val="black"/>
                </a:solidFill>
                <a:latin typeface="Calibri"/>
              </a:rPr>
              <a:t>Apr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15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207164" y="3064962"/>
            <a:ext cx="100584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Oct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15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46887" y="5919007"/>
            <a:ext cx="54864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Oct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15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916246" y="5651901"/>
            <a:ext cx="0" cy="4572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2714052" y="5826314"/>
            <a:ext cx="54864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Dec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15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594857" y="5867204"/>
            <a:ext cx="54864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noProof="0" dirty="0" smtClean="0">
                <a:solidFill>
                  <a:prstClr val="black"/>
                </a:solidFill>
                <a:latin typeface="Calibri"/>
              </a:rPr>
              <a:t>Mar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15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962716" y="5841188"/>
            <a:ext cx="54864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Apr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16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798021" y="5837465"/>
            <a:ext cx="54864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noProof="0" dirty="0" smtClean="0">
                <a:solidFill>
                  <a:prstClr val="black"/>
                </a:solidFill>
                <a:latin typeface="Calibri"/>
              </a:rPr>
              <a:t>Oct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16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07834" y="2172562"/>
            <a:ext cx="7708392" cy="172628"/>
          </a:xfrm>
          <a:prstGeom prst="rect">
            <a:avLst/>
          </a:prstGeom>
          <a:solidFill>
            <a:srgbClr val="FFD7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 algn="ctr" defTabSz="914400"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Pre-Launch Instrument Cal Testing Assessment (Ends After All Instruments Delivered)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908843" y="2541784"/>
            <a:ext cx="1001860" cy="320040"/>
          </a:xfrm>
          <a:prstGeom prst="rect">
            <a:avLst/>
          </a:prstGeom>
          <a:solidFill>
            <a:srgbClr val="FFD7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 algn="ctr" defTabSz="914400">
              <a:defRPr/>
            </a:pPr>
            <a:r>
              <a:rPr lang="en-US" sz="1000" kern="0" noProof="0" dirty="0" smtClean="0">
                <a:solidFill>
                  <a:prstClr val="black"/>
                </a:solidFill>
                <a:latin typeface="Calibri"/>
              </a:rPr>
              <a:t>CIPS 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OPSCON Rehearsals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13930" y="5031586"/>
            <a:ext cx="8138160" cy="172628"/>
          </a:xfrm>
          <a:prstGeom prst="rect">
            <a:avLst/>
          </a:prstGeom>
          <a:solidFill>
            <a:srgbClr val="FFD7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</a:rPr>
              <a:t>Pre-Launch Instrument Cal Testing Assessment (Ends After All Instruments Delivered)</a:t>
            </a: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8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SEBUUEhQUFRUXFRQXFxgYFxYXFBgVFxcWFhUUFRcYHCggGBolGxUUITEiJSkrLi4uFx8zODMsNygtLisBCgoKDg0OGxAQGywkHyUtLDQsLCwsLCwsLCwsLCwsLCwvLCwsLCwsLCwsLCwsLCwsLCwsLCwsLCwsLCwsLCwsLP/AABEIAL8BCAMBIgACEQEDEQH/xAAbAAACAwEBAQAAAAAAAAAAAAACBQEDBAAGB//EAEcQAAIBAgQCBAkKBAYCAQUAAAECEQADBBIhMQVBIlFhcRMyU3OBkaGy0QYVIzNCUnKSorFik8HSFCQ0guHwQ7PCJWODw+L/xAAaAQADAQEBAQAAAAAAAAAAAAAAAQIEAwUG/8QALREAAgIBAwMCBAYDAAAAAAAAAAECEQMSITEEQVFhcRMigfAjM0KRoeEywdH/2gAMAwEAAhEDEQA/AGnDcDa8Dam1b+rt/YX7o7K1Dh9nyVr8i/Cg4YfoLXm7fuitNfOSbsgq+brPkrX5F+Fd83WfJWvyL8KuBog1K2Bn+b7PkrX5E+FT832fJWvyJ8K0V1K2Mo+brPkrX5E+Fd83WfJWvyJ8KvmpBotgUDh9nyVr8ifCiHD7PkbX5E+FXVNK2Mp+brPkrX5E+Fd822fI2vyJ8KvBog1FsZn+brPkbX5E+FT83WfI2vyJ8K0V1K2Bn+bbPkbX5E+FT83WfI2vyJ8K0TU0rYGf5us+Rtfy0+FT822fI2v5afCr6kGi35Az/NtnyNr+Wnwqfm2z5G1/LT4VoBqaVvyMz/NtnyNr+Wnwqfm2z5G1/LT4VoBqaVvyMz/NtnyNr+Wnwqfmyz5G1/LT4VfRTSt+Rmb5ts+Rtfy0+FT822fI2v5afCtNdS1PyBnHDbPkbX8tPhRDhtnyNr+Wnwq+pmi35ApHDbHkbX8tPhXfNlnyNr+Wnwq8GiBpW/Ixa1nD+F8H4C3MST4NIExAOnaPWK0/NlnyNr+WnwpYbn+YuH8Q/LkYf+utfA7xcszuYLbandQVVeQiDXoT6OWhSi/0pu2TZ3EuFWjYvZbNqRauHS2mkIdZjSurbxq9OGvACF8Fc0/2NueddR0zik1uwZ57hn1Frzdv3RWqsvDPqLXm7fuitNcnyciZqZoa6pAOpDUFTNFAWTXVXRBqQBVINCDU0hhVNBUg0AGDRBqrqaQyyuoJogaQwpqaGuoAKpBoZqaQBTUzQVINKhhzU0FSDSAOamaAVNIYdTNADXO4AJJAA3J2oGHWa/jYbIim5cOyry7XP2R31lvYssubN4K0dM5E3H/hspue/aleN4iEUoq5FO6TLsfvX33P4RWiHT95/t3E2Mbd9LUu5R3LEltfAqSIy2xvdb2Vh+SmLZ7l0MymLq5QBBCGzJzdsuBWfA8MuYghnJVOXd1IOQp7wawttr6qIAur/wCiya0z6tqEoele3YSRq4t/p73mrnuGuqOKn/L3vNXPcNdXDpeGUxDww/QWvN2/dFag1Y+Gn6G15tPdFappyW5nssrqCakNU0MKuqJqaAJrpqK6gYVEGoK6aVAWA1NV0QakAVSDQg1NIYVTQTUg0AGDRA1XU0hlldQg0QNIZM1NDUzQAQNSDQ11IA6maCam8QiZ3YIvWdZPUi7sewU4wcnSGRcuwQACzHxVXVj3dnbsKWYvEqD08txx9mf8vaP8Z/8AI/YNKzcR4nAIAKK24n6a4ORuN9hf4R11nwfCXvQX6CchHLsHLvNaYxhjV8vz/wAAqvY57r9DM9w6Zz40dSDZFppwzgIXpXek33eQ7+s0yweDS0IQR1nme81oBrhPM3wNIWYv5Q2LV3wLtDhrKhZUE+FMKygmSo5nl21VhePYQM7DEWz4W4CN9xbtJHd4pnbpisWJ4jgbjFmlgzAu0OFU4cG4Cx5AZT386xJY4YuQS4IaBPhgyyba5WkSi/VbxyNWsca3Uvv+ws9Jexi3sHcuLIBtXonfQMOR7K6sWHxmHfB3lwzSqW7n3tMys09LcHXWurp06rUgMvDT9Da82nuitVY+HfU2/Np7orSDQ1ucA5qZoA1TUiDqQaCakGgZYDU1UzAbmKlGJ8UE9sQPWdKcccpf4oZZXVWG6UM6qOWXpz2TsDRl7Q3Bb8bBfZP9K0w6HI+diqIa4BuQKlbk7AnuBNUXMUUOa2AgIg5VJ/CZIjmR6am7cuQSS8fiA9gruugj+pjouNyN1cToOid+qjDn7rn/AGmlzNcYSpIIbQlyYIJG3rq1C7TqdyNXb+lKXSYYrVJuvv0CjY92Bqr8h4p3JgD1mpzH7j/lpY2ZhvHS63Pit39lWk3ACcx0UHxm5qG5z105dHhirbf39Ao3eGA0MjvBHqmjS4DsQaW2cRdzjdiYCzDakxpqI5Va2NO7ohHapX9WtTPoI9pV7hQwrppfhsUjCczpOw8dQOUnU/tWo3IGaVdRuVOo71NZsnQ5Y8bgaA1FWYX15mO+V/erg1ZJRceUAdEikmAJJ2irMPhywkwqjdjt6Os0GKeZS2SqRDEfWP1gn7K9gqlDvLZDK8Ri1ttkQC7e+7/4084eZ7BSbF4h2uaHw1/r/wDHbHUi7Cm9myqCFAA7KmzZVBCgAdlN5VVJbffIGHh/CAhz3DnfeTqAeyd6a0FSDXGTb5GHNTQVINSAsT5OYcZvo5zZplmMhlZSup8WGYRtrVlvgOHE9CSdyzMzHVWGZiZOqJv90UwqZqtcvLGK7nC7WHw18Wlyg27mkkgAI0KJOijkBpU1q4qf8vd81c9w11aumbabYCHhx+ht+bT3RWmaycO+pt+bT3RWmap8mcKuqJri3w9PIVNXsAearbdgsMxOROs7n8IohhlX6whm00+ws7A/ePUOdBfV0I1MGcubV1AiQOS79p7a34+mjBa8n7FqNclty0ixkBD8maSfybkegVnxGIYAlllgs9PYaTAUbVZwNZuOeYBk7nVtNf8AbQcWbp3O9F9YUf1rTOdQTjtdfyV2JVM9pmfWM8DZRlkTFZcYoCiABvy/gNXtiFWxBYAtIidek5B9hNLMbxS2eiCTB3A01BGlc87/ABYCfI24iPoj/t94UeMYBDJG1YhjhdMQcmhI0DNqdR1DTspvgrqH6u20jfQTPaxNatmijBh7DkaIx1bqGhYkb0dtCmjgqSSRtB7iNJpq+eJYpbHXMn2wKU8cxC27OYBnbMoDt4oO+m3IHYVwz4lPHp8CZnt8/wAT+8atu/Vt5tP/AFJS12uhlCQ0qWJI0BzMDJHdPpqb2LK2nAKvAgntMCR2CVFcsz1RUFyqv6ANMH9bb/GnvCpvH6E/hP7Uo4VxK4zqRbBysCTMDQzrTC5fU2jrtAPLnEieW9R1Mo5HFR8gwBYUssjmNRofWKru2DKwZ6KtroZ7x660J4y9/wCwJrTYwTXCDoqBFl20Ub6TzPYK1Tk1kil6jKLPFGQdMZl10aJ0MGG2NbOHlWbMGAPk4hfTOp9EUONv2xZFu0JDFgXYdIxcUkAfZX27Ut8B93krNB26InTqNW1GdqSAe38Q7GLkCPFA8SP4Ry7qENS3AYg3D4O47ATC7TmHInn1itqE7Hxhv/QjsNeT1nT6XrjwxF9dQA0QNYBhTU0NdQAVEDQ11IA6kGgBoqQzPxX/AE93zVz3DXUPFT/l7vmrnuGprX0vDAQcO+pt+bT3RWiazcO+pt+bT3RWmrfJnJmmFux4NCzKGuMIC6ECdAPaJqjh+HmbhJUJMREkganUHYe2rcHeZrihzJDv1anISs9wMCO0869DpcKS1vk6RXcXWlYPlYzlddOQJfWPRFNONmChO0P/APGkvGOIraxNwEEmbbCOyDFLeLcTuYmC0JbExvr/AHHSumaUdDi2N8DXAcbtWvCEnMTEAbnpOf6iknEMa9+6Z6IZhC79Q19VGuDCPbAglgd+RGwHoINen4dg7HhGuiWusxOWNVJ5Kg/fWjRKSSfYKE2E+TN1n6UKnWdSR+Ga1Y/gPghmRlOpOUrqF3OQCdhzPVXq3sMFLXWWynrfu6gfXVPF7LW8LdZItArEnpXCGYKS5O2hOg9lW8cEuB0eRtMpvEAnNBkg6ZQYUV6Lg2HlCc7asRpA203ivKcKe2LgW2CdDLHc7bDkK9lwT6r/AHt+/wDzRilqjYIpw6AYpwdeiIklogITE99V/K5f8qSRMMpjbs/rRW/9Ye//APWKP5TrOFcdeWO/MKuf+LGeGvcQdhEwDEgdlMeE4JmtkMIQ9e5EodBy8Tftq/hvCFWGeGO4+6PjVnEOMrb6KwzfpHfXkyzSbenlkWaMXft2bcbaEADc/wDeuk3FXDiyEOYlSCo11ztl0HPWq8Dgb2LuHLr9520RR2nl3U/S5YwC9A57pH1hGvaLS/ZHadavH8kWn3GU4LhngFDYtm6xZB1jmbjDxRB8Uamarx3yjFy5GotgAKBooidl/wCmlGL4o9wktzBEdU/uaPD4HIBcunLquUczqNSOqK6rJTjvuA3TEB1SAYDsCSIEnUAT3VpT7fmrvu15ziOKLMFU9EZSI+9lXMfXNMrVpwpa7cAQKdtzJIykx1rXf42lScvPYdhuhiV8YhB7Hae+QKb2riNazrlV10Pb/CeueXbSuzcDZSDPi+69aeHqEvI0zmzadU3Csj0hfW1d3FOOl8DGNu4GGk9oIgg9RBo5rsUsXJ+8vtX/AIPsqJrwM+L4c3EQYaiqupBriAdSDUA11IYVSDQg1NIDPxT/AE93zVz3DXUPFPqLvmrnumurX03DAQ8OP0Nvzae6K0lorHw4/Q2/Np7ooLuNBbIgzEkA9SgmNT19lddNyo4dx/etvbw3jDYSI1lmEjNO+ppZxLiws4hkRCWVkK66R4NV17In104+Ul0LYJ3gzHcCa8BjuItdZmaAWiY0mAAAfQBXp5JaFSOrdF+KxQLs7RcuE6n7C9gH2o9VdfsE2vCOTmnn1aaRy3o/k+gNwlhIABPdmE1oa23g7lkKzMrOs8pFxTJJ7FPrrjGKS1S9RLyHjArFbmfKq8+ZMLAUc9jXpPk5iri3VAynwqhZI8UwWmBvz6t68eOEXTvHpavTcIxAtNZZ9lifyMP3q8E9TbHF2NvlThcpRizMSHBLHmIIgDRdztTn5S2s2Dvr/wDbb2aj9qU8VNzEKI8GACSBqTqIgsNPZWziOPL2HTwbhihX7LDUQdj38q0NFHzrAXEVlFpXuOTrpGnUB6qeYLjwFvLa8fMzHMDAUR7ayWFTD4q20eDAS2TII6S3AW37BSvBBgzuLbOhzglQSNTXCCeOkStjanEjcvXbyyhAUgTMQIM9elbroYqDeuF2JG8BRrrlG3przNjFskgbGQR371pw1i9inhdYGpJhEXrYnQCuMpyemvO/qKy7G8WZpRdBJkjcknWOoUw4b8nIAuYolF3FsaXGHb9xe061uwmHsYNcwIuXBvdYdFT1WlPP+I+qvPcV4s14nU5e06t2sa4tq3p/r+wG3E/lCAvg7ChUXYDxB29bntNIFV7j6SzGruH8Pa72L1n+nXXosJg8oK2FlubHYH+I/wBBUbt1HdgJUa3Y6rlz9Cn+prK7XLzyZJPqHZ1AV6fBfJi2nSvNmjWNkHf104DjLFtVVI8ZhlSOwbn9q1Q6V8ye46PJ/wCCt2EJuEM5BgdRPUOffWbFzduHKegIkk9EdZ9ZNXcYwqC8zFuhptoWMSQg5Lr3Vha41yABlUbKNv8A+mrg7gnD+QNfhlshCiEgyS50LaRAHIag+kVvs3vCBSsgrkgkczcc6dY6VYcRcVVt5hmhBC8s23S7NPZWjhebwqPdaJKkIB9kagwPFUGPXWiE/hz0dhnoMa5Fy2rNMhyIEQQB29poqoxt0NfQgzlX3iR/QVfWPr1+L9BMIGpoKmawgEDRg1XUikMsqZoAaKkMz8U/093zVz3TXUPFPqLvmrnumurX03DA8OuLJs25JRMiaDx36I26h21TOxJyKDKqN+w/8msmHuQiknM2Ve0DQR3n2VbZttcaRJ5k/GtqVM4n0P8AwiX8MRAzFSJG+Yab9se2vIYm1b8S0stz6x2Fj4tP8BjDZYgCVJA30BgGfUT6h1VTxzg7keEV1COS1zKI0POeYrRnhatdi5IXcOw8JcggkKR0dhzYduk03uXMzM0RmZmjqzEmPbSnhuJtISiSdOQmZDKxnuNanxiqJYxEe3UR11mzW4RSJlwjXNUo/RTLBgxv1AivPY/irXNF6K+099FwGfDLvGvdtVdNcHv3HDY9Il7KZEoevl6eRpja4o43Ct2jQ/1rLb8ZPxp7wqnwKydBIZhppqGIO1bzoOcWqPYDXmAV1lUUSxkaST29Ud9IeF2igAkznAMEqNwCIHKNK9BiLKrgEKgAkWiTzOo3NecXGBWtdEtnvhZEQupbM3ZCmuV/iV6f7F3KL/yeCEXbzFUYyttR9MxMkAA6Kv8AEfUasxHDMVeUIttbNkGRbzCJ+853du0+iK033kZvGhu+RJUanvrZw+6CCCX0MBRn0EDkPTXLFGM0/cS3F2G+SDGPC3QAOS6x3E7VtPyewq7sZHWwP6edab7qsTbJkwM0HWCeZJG1WYUsyhgETUiAJ2JG+nVXZYoLsOjzeN4o1tmt5RI0UwRodjlO2kaVfgCyL9JIbcsJ566kUm447HEXMxkho2jQaD2CmvBXL2jmMmSPQFAFZ8MFHK9PAlyP1uMLS3CjMwC63DoCSBIX09lW8MuG47G4cxUKV00E5pgejc61diGzYUnrtg+mAf3rNwP6x/wp+7R/WthQr+VeAz31aQo8GMxOwgn/AL6KQ3L2uSyDrpP2m+A7BTz5ZKz3raLqckkekwT7aSvfWyMtsy50Z+r+FPjXm5/zGS+SFiz4wm5yB8VdSJ7a9N8mrOS01+4TmeTJ3yjb1n+lLeF8P8NlKwcttRmOwaSTpzOtbsfiiwW3ACaREwVBAkg8jy9JrTjxKMnL2GEiFyl0k9PwkjsUjKJ33k+qtgNVWx9Fb/HcHtb4UYNYOu/N+gmWA1NV0QNYhBg1NDXUhh0QNADU0hlPFPqLvmrnumuoOJn6C75q57pqa19NwxngODcOL21Z+iuVewnQeztrXiuJqoyWQANp5ejr76W2cTcuoijbKug20A1NazhktCbhzNyQbek1ra33OA64VfNywzNvJ/SqwfZTxcV/h3Nu50kIBGmvSnlz5yPSK8dhOMkFgwGRhED7OkAjrr0GKxq4i8pQEpl8YgjpCdAD371sjktLydU9iMXw9raM+HtZlOoAIJ16wDJA5Ut4tg86WyuphR6IMz6hTuxiHsjMDKliCO0aye2OY9Rqbl21fYf+JtCW5HsjYntMGj4cd67hSPOYbgupztsdh8abYewqZQogT69DvW3E8MuKxYDODGq76Dmu/qmkmOxz2ypydDNudyd4j7NZnCSyX2RFNSHq+Mv4094VDHpN+O4f1tS/DcYtvGuUgqYPYQd/RW4OCWI1Ge5HcWJHsramnwdRtx60TwsKupyWvaVrx2F4YFyFjJF2CJ6JBt3p06wQvrr3OPb/AOnp+G1+615AYpWa2Br9K+omB0bhGvPSaz5nu/Zks1X7kQNd17hrpPqptwv7feP2FKbm7fhX3jTXhe7/AO39jT6aKWNeoRWwXFPFX8X/AMWouG/V/wC5/eNRxTxB+JfhU8M8Q/ib960FCfi1ofTSNw//AK84/UBWT5PH6I/iP7CtHFAiXblx2MSAF5TlA25mkGD4i1qcoGUmYPxrN8ZfE9ib3PfXDGCJ6rJPpCyPbXnuFcZuQ5VFWQAXY9FYnlzOtYBimvJN18tpNAgO53gjnUrZuYjKFQpZmBpAPeTpP/daieaUnWML8FeKxpcsEJg6vcbxm7zyHUBU8J4Qb7wDlUbk7kfwj0U/s8LtJlFyDl1FtdZPW55+mBVty4LxCiI308QQRoI8Y+ynjwPmQJB4u6lq2LVsdHY9p2ifTqfjWbi7ZMNacCWLqT2sQfhEUsxvEYcIIJzAMdgAG8VRy2p0MQrWraAgspk84jMNeo61by/JJ8UOwMIrZRn0OpC8lzGT3mr6gGprxpzlOVyIJqare6FjMQJ0EkCT1CqcFjrd0MbbBsrMjbghl3BB1qa7jNgNFVYNSDUgHRA0NdSGUcU+ou+bue6a6o4mfoLvm7numurX0/DGeCw2MW1ZRbWrFFzN2wNBWTVjzJPpJqOGYZriqF+6snkNBT5FtWBqdfWx7hyrW2l7nAqwHCY1ufl5emty8RtrdVZ6wTpAnkaT4zirPovRHtPwrAiE7enq9NELT1Ma5s99fH0E9V0+0f8ANAloFVkch37ddeMOMYLkV2jvMegcu/evX4DFK6KQRsJHMaVrhJSk399zqnbKruMaw9pVJ+kB2MR0oGmx9VarWKInwiq2YknOoM9XSE8uysXEwvhsOCTmFtIHfqSfbTJPGXvPutVp22MrTDYVjm8GbZ+8mo7xE/tWRuDAXB4DE6tJOfs6+s6jlXmsCrlugSADJIJAia9bdtQCQToDvqPb3VENMt6EqZGN4dibiqt1hctIAFW3sY0BYHUmsHE89vwQS08hzAyMB9Xc/wC+imN9Ct0qI2GsQdgd176yniTtdRAXBS796Rrau7ZgaiWGM3bbBxTFg8MOmwuMxI6KgwI+9A07qfYDioUMWt3gTGgtsdgfjXXuJXbVsuxaAwmMhMuSZ27DVQ+UDm14TM+WY2Sd46quEdG1jSojH8Xu3FhMPcHSBkqeWuwrVw+/iDbGSwNSxlnA5nSN9KDD417qBgXg9bx7BVNyVbxA2Y822gCZ01quFbYFWL+T1665uXXtICeskDu9XXVS/J+0rjNeLKfuDpTyHMRvWtyRqAg1HKdzFWpZzAFiTsY2HqFRBY57rcFTBtYbD2vFtgkc7hzNPWEHP1UbYlr3RkxDDXRdIBhAe3n1Vju4tbSAnfkBuaLg9wtBIiTcMd5BqcWXVJqqSEmafB6kHWCInbYHYaVZw76z+YPaDWfHYxbbMWP3YHMmI/pWXh1+5clvEUkwR4xkQQPVvXFZNGWTlwK6ZTicF4XEPAAVXbMw3YkyR306sWlUQoAFDaUKABoBVlYMk9bbJbCowarBqa5AYuNcGt4pVFwaowZWABIMiR0gQQQIINecwGOOHxbJawS2rVy54NbpZrauUGkKQRyaIGor1n+LQMyl1BUAsJEqDME9QMH1Uv4hft4m21tbb3laNV6KA7hhcaBIImVkiK6wk0tL4KHArJxXitrDJnvNlWYmCdTttSXhV/EFzhsRdyXEUEFFBa8mg8IHbQETBAWZ1502PBrJVgyB8wIYuS7EHcZmJI9EVDgov5v4AX4/j7vhxewSi6ufKxyvIG2ZFjpwd49tOeE3na2PCKysNCSAM3aBuB3gd1WYeyqKqIAqqAFA0AA2Aq0Gpk1VJAU8T+ou+bue6a6o4mfoLvm7numurv0/DGeMXHLasoqAZsibbDojU9tK3uFjJJJNZ8IJRfwr2DatQuBfF3+9/aOXf+1bdNHILwQXx9/ujf09X71Fy8SI0AHIbd56z30z4XZsjC3r15M/g5PjMCeiCFEEakmPTR4W7hnyRh5zZQ2W6zBWN1rTCZEgFZnmCKpQb3GoiSjt3CplSQeyvRYQYK44RLLkliN2iAqtmkPGWGGtBiTg1uG2LDs4uIhGZh47ohZZeSAXXlT0MeliS1iWVw8yw5nWvQYHjxcgFCW12OmoInXbeq0uYHSbN3UZlAzSyZLr516cRFi5vrptTbh+IwRNxLVt1KK7FjnynIQrQ2YyQSND6KdzjwPdGVbYVIAAEUxu+Ke4/tXi8bx0Porqq/iEnvqLXH2UR4VSNtSpqcD0J2KDrkc/KTGOmKJViOgndqonT1VTwS4WuhmMk3BJ/wDxXqRXMarElriknclhWjh/FhbdcuV+nMBtdLdwcvxVcZfNb4Gnues4/wD6e532f3evNpjW8F4IAQT2zvNObzvfSGAtqSpI3YxMd29U3Gt4caCWPr9J5CueXKtXyilLfYbcIQiwgO4EEdutXYn7P4v/AItXn8J8oCqwyZtSd435bVtfiRyh7i5ANQJl2MEejeuk8kfh13optUbru3pX9xWjD+KvcP2ryGM4i9xpkgA6Afv2mjF9wId3PUgOp742HtrlgmscaYoukNPAojNdumek2UbxqYAHX+1YbnGHzEpCjlzO0T31juyxA3bYKNgOrvpzw3hQXpXNW5DkO/rNcnLS3IVlPDeGlznuzG4B3btPZT5RAgaUNTWacnJ2xWFUg0INTUAVY+86Jmt2/CEESuYKSOeWdCewxXnsNiMffKOFVEGIkghrT+BEjKymc0ggzI1HOvTg0QNUpaVwMSYf5J2FxBxE3XuEknOwYE9oK8uXVGlPwaAGiqJScuQsT/Kjh968imwbS3LbB1dywKkbwVGxGhB0Iqn5NcbVkVLt9bl5pJbQISTAW3tIGw01in4NZbXC7SvnCDMCWE6hSZ1UbKdTsOdUprTpf0Gbq4Gorq5DKeJfUXfN3PdNdQ8SP0F3zdz3TU1p6fhjR8ystKL+Fe7YUdY7GNTIvS+yOR6u6rP8db+97D8K30zkNsDxRrSFAttlLBodc3SEQRryIB9FaG44xJJs4YkkEk2tSQZBJnUggGkP+Ot/e9h+FacFdtOek8KN9Gn0aUW0PcdcP4k4P0NjDqRzW3lgEAbg6CAB6BTiwQGLvZw7OYJPg+YIIOp1MqpnrUdVK7HE8OqwrQPwv7dKy475SWx0UaT1kNA7hGtcnKcnsTch5iOKW7IJFjDZiSYFoSSQyknXqdx3M3WaTtx15Yi1YUuCCVt5TEREg9g9VIm4ihMl5J5w3worWKRjAYepvhVpSRW5fNTNUXcXbUxnBPOA0e0UeFxFtzq4A5mG9giihF9pCxAWSafcO4YEhn1b2D/ms+Ex2Gtjov3nK8n2Vix3ymQyttoHXDT6NNK5PVLZIN2NuI8TCdFdW9g/5pPatPdbSWJ3P9Saz4K9acy1yF56MSfZV2I4/bAyWjlTrhsx9lNRa2SHRvzW7G0Pc6/sqaxXLj3Wk6n2Af0FZcPirRBLPCjqViT2DSrfnK0ynpZLY5AMWJ5SY1PfT0tBRdbEeLqRu3Id3xq7B4ZrhhPS55d3/ZqjCYqy/jPlQHRQGknrJj/vZTu1xfDqAA4AHIK/wqJWuEBtwOBS0NBJ5k7/APArXSsccseU/S/wohxyx5T9L/21wcZPsLcZVINLfnyx5T9L/wBtd8+WPKfpf+2lol4ChmDUilg45Y8p+l/7akccseU/S/8AbS0S8DGddS358seU/S/9tT8+WPKfpf8AtpaJeBjQGpBpV8+2PKfpf+2iHHsP5T9L/wBtLRLwA1qQaVjj2H8p+l/7an5+w/lP0v8A20tEvADWppUOP4fyn6X/ALaL5/w/lP0v/bU6JeBmrif1F3zdz3TU0s4hx2wbNwC5qbbjxX+6f4a6tOCLp7F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QSEBUUEhQUFRUXFRQXFxgYFxYXFBgVFxcWFhUUFRcYHCggGBolGxUUITEiJSkrLi4uFx8zODMsNygtLisBCgoKDg0OGxAQGywkHyUtLDQsLCwsLCwsLCwsLCwsLCwvLCwsLCwsLCwsLCwsLCwsLCwsLCwsLCwsLCwsLCwsLP/AABEIAL8BCAMBIgACEQEDEQH/xAAbAAACAwEBAQAAAAAAAAAAAAACBQEDBAAGB//EAEcQAAIBAgQCBAkKBAYCAQUAAAECEQADBBIhMQVBIlFhcRMyU3OBkaGy0QYVIzNCUnKSorFik8HSFCQ0guHwQ7PCJWODw+L/xAAaAQADAQEBAQAAAAAAAAAAAAAAAQIEAwUG/8QALREAAgIBAwMCBAYDAAAAAAAAAAECEQMSITEEQVFhcRMigfAjM0KRoeEywdH/2gAMAwEAAhEDEQA/AGnDcDa8Dam1b+rt/YX7o7K1Dh9nyVr8i/Cg4YfoLXm7fuitNfOSbsgq+brPkrX5F+Fd83WfJWvyL8KuBog1K2Bn+b7PkrX5E+FT832fJWvyJ8K0V1K2Mo+brPkrX5E+Fd83WfJWvyJ8KvmpBotgUDh9nyVr8ifCiHD7PkbX5E+FXVNK2Mp+brPkrX5E+Fd822fI2vyJ8KvBog1FsZn+brPkbX5E+FT83WfI2vyJ8K0V1K2Bn+bbPkbX5E+FT83WfI2vyJ8K0TU0rYGf5us+Rtfy0+FT822fI2v5afCr6kGi35Az/NtnyNr+Wnwqfm2z5G1/LT4VoBqaVvyMz/NtnyNr+Wnwqfm2z5G1/LT4VoBqaVvyMz/NtnyNr+Wnwqfmyz5G1/LT4VfRTSt+Rmb5ts+Rtfy0+FT822fI2v5afCtNdS1PyBnHDbPkbX8tPhRDhtnyNr+Wnwq+pmi35ApHDbHkbX8tPhXfNlnyNr+Wnwq8GiBpW/Ixa1nD+F8H4C3MST4NIExAOnaPWK0/NlnyNr+WnwpYbn+YuH8Q/LkYf+utfA7xcszuYLbandQVVeQiDXoT6OWhSi/0pu2TZ3EuFWjYvZbNqRauHS2mkIdZjSurbxq9OGvACF8Fc0/2NueddR0zik1uwZ57hn1Frzdv3RWqsvDPqLXm7fuitNcnyciZqZoa6pAOpDUFTNFAWTXVXRBqQBVINCDU0hhVNBUg0AGDRBqrqaQyyuoJogaQwpqaGuoAKpBoZqaQBTUzQVINKhhzU0FSDSAOamaAVNIYdTNADXO4AJJAA3J2oGHWa/jYbIim5cOyry7XP2R31lvYssubN4K0dM5E3H/hspue/aleN4iEUoq5FO6TLsfvX33P4RWiHT95/t3E2Mbd9LUu5R3LEltfAqSIy2xvdb2Vh+SmLZ7l0MymLq5QBBCGzJzdsuBWfA8MuYghnJVOXd1IOQp7wawttr6qIAur/wCiya0z6tqEoele3YSRq4t/p73mrnuGuqOKn/L3vNXPcNdXDpeGUxDww/QWvN2/dFag1Y+Gn6G15tPdFappyW5nssrqCakNU0MKuqJqaAJrpqK6gYVEGoK6aVAWA1NV0QakAVSDQg1NIYVTQTUg0AGDRA1XU0hlldQg0QNIZM1NDUzQAQNSDQ11IA6maCam8QiZ3YIvWdZPUi7sewU4wcnSGRcuwQACzHxVXVj3dnbsKWYvEqD08txx9mf8vaP8Z/8AI/YNKzcR4nAIAKK24n6a4ORuN9hf4R11nwfCXvQX6CchHLsHLvNaYxhjV8vz/wAAqvY57r9DM9w6Zz40dSDZFppwzgIXpXek33eQ7+s0yweDS0IQR1nme81oBrhPM3wNIWYv5Q2LV3wLtDhrKhZUE+FMKygmSo5nl21VhePYQM7DEWz4W4CN9xbtJHd4pnbpisWJ4jgbjFmlgzAu0OFU4cG4Cx5AZT386xJY4YuQS4IaBPhgyyba5WkSi/VbxyNWsca3Uvv+ws9Jexi3sHcuLIBtXonfQMOR7K6sWHxmHfB3lwzSqW7n3tMys09LcHXWurp06rUgMvDT9Da82nuitVY+HfU2/Np7orSDQ1ucA5qZoA1TUiDqQaCakGgZYDU1UzAbmKlGJ8UE9sQPWdKcccpf4oZZXVWG6UM6qOWXpz2TsDRl7Q3Bb8bBfZP9K0w6HI+diqIa4BuQKlbk7AnuBNUXMUUOa2AgIg5VJ/CZIjmR6am7cuQSS8fiA9gruugj+pjouNyN1cToOid+qjDn7rn/AGmlzNcYSpIIbQlyYIJG3rq1C7TqdyNXb+lKXSYYrVJuvv0CjY92Bqr8h4p3JgD1mpzH7j/lpY2ZhvHS63Pit39lWk3ACcx0UHxm5qG5z105dHhirbf39Ao3eGA0MjvBHqmjS4DsQaW2cRdzjdiYCzDakxpqI5Va2NO7ohHapX9WtTPoI9pV7hQwrppfhsUjCczpOw8dQOUnU/tWo3IGaVdRuVOo71NZsnQ5Y8bgaA1FWYX15mO+V/erg1ZJRceUAdEikmAJJ2irMPhywkwqjdjt6Os0GKeZS2SqRDEfWP1gn7K9gqlDvLZDK8Ri1ttkQC7e+7/4084eZ7BSbF4h2uaHw1/r/wDHbHUi7Cm9myqCFAA7KmzZVBCgAdlN5VVJbffIGHh/CAhz3DnfeTqAeyd6a0FSDXGTb5GHNTQVINSAsT5OYcZvo5zZplmMhlZSup8WGYRtrVlvgOHE9CSdyzMzHVWGZiZOqJv90UwqZqtcvLGK7nC7WHw18Wlyg27mkkgAI0KJOijkBpU1q4qf8vd81c9w11aumbabYCHhx+ht+bT3RWmaycO+pt+bT3RWmap8mcKuqJri3w9PIVNXsAearbdgsMxOROs7n8IohhlX6whm00+ws7A/ePUOdBfV0I1MGcubV1AiQOS79p7a34+mjBa8n7FqNclty0ixkBD8maSfybkegVnxGIYAlllgs9PYaTAUbVZwNZuOeYBk7nVtNf8AbQcWbp3O9F9YUf1rTOdQTjtdfyV2JVM9pmfWM8DZRlkTFZcYoCiABvy/gNXtiFWxBYAtIidek5B9hNLMbxS2eiCTB3A01BGlc87/ABYCfI24iPoj/t94UeMYBDJG1YhjhdMQcmhI0DNqdR1DTspvgrqH6u20jfQTPaxNatmijBh7DkaIx1bqGhYkb0dtCmjgqSSRtB7iNJpq+eJYpbHXMn2wKU8cxC27OYBnbMoDt4oO+m3IHYVwz4lPHp8CZnt8/wAT+8atu/Vt5tP/AFJS12uhlCQ0qWJI0BzMDJHdPpqb2LK2nAKvAgntMCR2CVFcsz1RUFyqv6ANMH9bb/GnvCpvH6E/hP7Uo4VxK4zqRbBysCTMDQzrTC5fU2jrtAPLnEieW9R1Mo5HFR8gwBYUssjmNRofWKru2DKwZ6KtroZ7x660J4y9/wCwJrTYwTXCDoqBFl20Ub6TzPYK1Tk1kil6jKLPFGQdMZl10aJ0MGG2NbOHlWbMGAPk4hfTOp9EUONv2xZFu0JDFgXYdIxcUkAfZX27Ut8B93krNB26InTqNW1GdqSAe38Q7GLkCPFA8SP4Ry7qENS3AYg3D4O47ATC7TmHInn1itqE7Hxhv/QjsNeT1nT6XrjwxF9dQA0QNYBhTU0NdQAVEDQ11IA6kGgBoqQzPxX/AE93zVz3DXUPFT/l7vmrnuGprX0vDAQcO+pt+bT3RWiazcO+pt+bT3RWmrfJnJmmFux4NCzKGuMIC6ECdAPaJqjh+HmbhJUJMREkganUHYe2rcHeZrihzJDv1anISs9wMCO0869DpcKS1vk6RXcXWlYPlYzlddOQJfWPRFNONmChO0P/APGkvGOIraxNwEEmbbCOyDFLeLcTuYmC0JbExvr/AHHSumaUdDi2N8DXAcbtWvCEnMTEAbnpOf6iknEMa9+6Z6IZhC79Q19VGuDCPbAglgd+RGwHoINen4dg7HhGuiWusxOWNVJ5Kg/fWjRKSSfYKE2E+TN1n6UKnWdSR+Ga1Y/gPghmRlOpOUrqF3OQCdhzPVXq3sMFLXWWynrfu6gfXVPF7LW8LdZItArEnpXCGYKS5O2hOg9lW8cEuB0eRtMpvEAnNBkg6ZQYUV6Lg2HlCc7asRpA203ivKcKe2LgW2CdDLHc7bDkK9lwT6r/AHt+/wDzRilqjYIpw6AYpwdeiIklogITE99V/K5f8qSRMMpjbs/rRW/9Ye//APWKP5TrOFcdeWO/MKuf+LGeGvcQdhEwDEgdlMeE4JmtkMIQ9e5EodBy8Tftq/hvCFWGeGO4+6PjVnEOMrb6KwzfpHfXkyzSbenlkWaMXft2bcbaEADc/wDeuk3FXDiyEOYlSCo11ztl0HPWq8Dgb2LuHLr9520RR2nl3U/S5YwC9A57pH1hGvaLS/ZHadavH8kWn3GU4LhngFDYtm6xZB1jmbjDxRB8Uamarx3yjFy5GotgAKBooidl/wCmlGL4o9wktzBEdU/uaPD4HIBcunLquUczqNSOqK6rJTjvuA3TEB1SAYDsCSIEnUAT3VpT7fmrvu15ziOKLMFU9EZSI+9lXMfXNMrVpwpa7cAQKdtzJIykx1rXf42lScvPYdhuhiV8YhB7Hae+QKb2riNazrlV10Pb/CeueXbSuzcDZSDPi+69aeHqEvI0zmzadU3Csj0hfW1d3FOOl8DGNu4GGk9oIgg9RBo5rsUsXJ+8vtX/AIPsqJrwM+L4c3EQYaiqupBriAdSDUA11IYVSDQg1NIDPxT/AE93zVz3DXUPFPqLvmrnumurX03DAQ8OP0Nvzae6K0lorHw4/Q2/Np7ooLuNBbIgzEkA9SgmNT19lddNyo4dx/etvbw3jDYSI1lmEjNO+ppZxLiws4hkRCWVkK66R4NV17In104+Ul0LYJ3gzHcCa8BjuItdZmaAWiY0mAAAfQBXp5JaFSOrdF+KxQLs7RcuE6n7C9gH2o9VdfsE2vCOTmnn1aaRy3o/k+gNwlhIABPdmE1oa23g7lkKzMrOs8pFxTJJ7FPrrjGKS1S9RLyHjArFbmfKq8+ZMLAUc9jXpPk5iri3VAynwqhZI8UwWmBvz6t68eOEXTvHpavTcIxAtNZZ9lifyMP3q8E9TbHF2NvlThcpRizMSHBLHmIIgDRdztTn5S2s2Dvr/wDbb2aj9qU8VNzEKI8GACSBqTqIgsNPZWziOPL2HTwbhihX7LDUQdj38q0NFHzrAXEVlFpXuOTrpGnUB6qeYLjwFvLa8fMzHMDAUR7ayWFTD4q20eDAS2TII6S3AW37BSvBBgzuLbOhzglQSNTXCCeOkStjanEjcvXbyyhAUgTMQIM9elbroYqDeuF2JG8BRrrlG3przNjFskgbGQR371pw1i9inhdYGpJhEXrYnQCuMpyemvO/qKy7G8WZpRdBJkjcknWOoUw4b8nIAuYolF3FsaXGHb9xe061uwmHsYNcwIuXBvdYdFT1WlPP+I+qvPcV4s14nU5e06t2sa4tq3p/r+wG3E/lCAvg7ChUXYDxB29bntNIFV7j6SzGruH8Pa72L1n+nXXosJg8oK2FlubHYH+I/wBBUbt1HdgJUa3Y6rlz9Cn+prK7XLzyZJPqHZ1AV6fBfJi2nSvNmjWNkHf104DjLFtVVI8ZhlSOwbn9q1Q6V8ye46PJ/wCCt2EJuEM5BgdRPUOffWbFzduHKegIkk9EdZ9ZNXcYwqC8zFuhptoWMSQg5Lr3Vha41yABlUbKNv8A+mrg7gnD+QNfhlshCiEgyS50LaRAHIag+kVvs3vCBSsgrkgkczcc6dY6VYcRcVVt5hmhBC8s23S7NPZWjhebwqPdaJKkIB9kagwPFUGPXWiE/hz0dhnoMa5Fy2rNMhyIEQQB29poqoxt0NfQgzlX3iR/QVfWPr1+L9BMIGpoKmawgEDRg1XUikMsqZoAaKkMz8U/093zVz3TXUPFPqLvmrnumurX03DA8OuLJs25JRMiaDx36I26h21TOxJyKDKqN+w/8msmHuQiknM2Ve0DQR3n2VbZttcaRJ5k/GtqVM4n0P8AwiX8MRAzFSJG+Yab9se2vIYm1b8S0stz6x2Fj4tP8BjDZYgCVJA30BgGfUT6h1VTxzg7keEV1COS1zKI0POeYrRnhatdi5IXcOw8JcggkKR0dhzYduk03uXMzM0RmZmjqzEmPbSnhuJtISiSdOQmZDKxnuNanxiqJYxEe3UR11mzW4RSJlwjXNUo/RTLBgxv1AivPY/irXNF6K+099FwGfDLvGvdtVdNcHv3HDY9Il7KZEoevl6eRpja4o43Ct2jQ/1rLb8ZPxp7wqnwKydBIZhppqGIO1bzoOcWqPYDXmAV1lUUSxkaST29Ud9IeF2igAkznAMEqNwCIHKNK9BiLKrgEKgAkWiTzOo3NecXGBWtdEtnvhZEQupbM3ZCmuV/iV6f7F3KL/yeCEXbzFUYyttR9MxMkAA6Kv8AEfUasxHDMVeUIttbNkGRbzCJ+853du0+iK033kZvGhu+RJUanvrZw+6CCCX0MBRn0EDkPTXLFGM0/cS3F2G+SDGPC3QAOS6x3E7VtPyewq7sZHWwP6edab7qsTbJkwM0HWCeZJG1WYUsyhgETUiAJ2JG+nVXZYoLsOjzeN4o1tmt5RI0UwRodjlO2kaVfgCyL9JIbcsJ566kUm447HEXMxkho2jQaD2CmvBXL2jmMmSPQFAFZ8MFHK9PAlyP1uMLS3CjMwC63DoCSBIX09lW8MuG47G4cxUKV00E5pgejc61diGzYUnrtg+mAf3rNwP6x/wp+7R/WthQr+VeAz31aQo8GMxOwgn/AL6KQ3L2uSyDrpP2m+A7BTz5ZKz3raLqckkekwT7aSvfWyMtsy50Z+r+FPjXm5/zGS+SFiz4wm5yB8VdSJ7a9N8mrOS01+4TmeTJ3yjb1n+lLeF8P8NlKwcttRmOwaSTpzOtbsfiiwW3ACaREwVBAkg8jy9JrTjxKMnL2GEiFyl0k9PwkjsUjKJ33k+qtgNVWx9Fb/HcHtb4UYNYOu/N+gmWA1NV0QNYhBg1NDXUhh0QNADU0hlPFPqLvmrnumuoOJn6C75q57pqa19NwxngODcOL21Z+iuVewnQeztrXiuJqoyWQANp5ejr76W2cTcuoijbKug20A1NazhktCbhzNyQbek1ra33OA64VfNywzNvJ/SqwfZTxcV/h3Nu50kIBGmvSnlz5yPSK8dhOMkFgwGRhED7OkAjrr0GKxq4i8pQEpl8YgjpCdAD371sjktLydU9iMXw9raM+HtZlOoAIJ16wDJA5Ut4tg86WyuphR6IMz6hTuxiHsjMDKliCO0aye2OY9Rqbl21fYf+JtCW5HsjYntMGj4cd67hSPOYbgupztsdh8abYewqZQogT69DvW3E8MuKxYDODGq76Dmu/qmkmOxz2ypydDNudyd4j7NZnCSyX2RFNSHq+Mv4094VDHpN+O4f1tS/DcYtvGuUgqYPYQd/RW4OCWI1Ge5HcWJHsramnwdRtx60TwsKupyWvaVrx2F4YFyFjJF2CJ6JBt3p06wQvrr3OPb/AOnp+G1+615AYpWa2Br9K+omB0bhGvPSaz5nu/Zks1X7kQNd17hrpPqptwv7feP2FKbm7fhX3jTXhe7/AO39jT6aKWNeoRWwXFPFX8X/AMWouG/V/wC5/eNRxTxB+JfhU8M8Q/ib960FCfi1ofTSNw//AK84/UBWT5PH6I/iP7CtHFAiXblx2MSAF5TlA25mkGD4i1qcoGUmYPxrN8ZfE9ib3PfXDGCJ6rJPpCyPbXnuFcZuQ5VFWQAXY9FYnlzOtYBimvJN18tpNAgO53gjnUrZuYjKFQpZmBpAPeTpP/daieaUnWML8FeKxpcsEJg6vcbxm7zyHUBU8J4Qb7wDlUbk7kfwj0U/s8LtJlFyDl1FtdZPW55+mBVty4LxCiI308QQRoI8Y+ynjwPmQJB4u6lq2LVsdHY9p2ifTqfjWbi7ZMNacCWLqT2sQfhEUsxvEYcIIJzAMdgAG8VRy2p0MQrWraAgspk84jMNeo61by/JJ8UOwMIrZRn0OpC8lzGT3mr6gGprxpzlOVyIJqare6FjMQJ0EkCT1CqcFjrd0MbbBsrMjbghl3BB1qa7jNgNFVYNSDUgHRA0NdSGUcU+ou+bue6a6o4mfoLvm7numurX0/DGeCw2MW1ZRbWrFFzN2wNBWTVjzJPpJqOGYZriqF+6snkNBT5FtWBqdfWx7hyrW2l7nAqwHCY1ufl5emty8RtrdVZ6wTpAnkaT4zirPovRHtPwrAiE7enq9NELT1Ma5s99fH0E9V0+0f8ANAloFVkch37ddeMOMYLkV2jvMegcu/evX4DFK6KQRsJHMaVrhJSk399zqnbKruMaw9pVJ+kB2MR0oGmx9VarWKInwiq2YknOoM9XSE8uysXEwvhsOCTmFtIHfqSfbTJPGXvPutVp22MrTDYVjm8GbZ+8mo7xE/tWRuDAXB4DE6tJOfs6+s6jlXmsCrlugSADJIJAia9bdtQCQToDvqPb3VENMt6EqZGN4dibiqt1hctIAFW3sY0BYHUmsHE89vwQS08hzAyMB9Xc/wC+imN9Ct0qI2GsQdgd176yniTtdRAXBS796Rrau7ZgaiWGM3bbBxTFg8MOmwuMxI6KgwI+9A07qfYDioUMWt3gTGgtsdgfjXXuJXbVsuxaAwmMhMuSZ27DVQ+UDm14TM+WY2Sd46quEdG1jSojH8Xu3FhMPcHSBkqeWuwrVw+/iDbGSwNSxlnA5nSN9KDD417qBgXg9bx7BVNyVbxA2Y822gCZ01quFbYFWL+T1665uXXtICeskDu9XXVS/J+0rjNeLKfuDpTyHMRvWtyRqAg1HKdzFWpZzAFiTsY2HqFRBY57rcFTBtYbD2vFtgkc7hzNPWEHP1UbYlr3RkxDDXRdIBhAe3n1Vju4tbSAnfkBuaLg9wtBIiTcMd5BqcWXVJqqSEmafB6kHWCInbYHYaVZw76z+YPaDWfHYxbbMWP3YHMmI/pWXh1+5clvEUkwR4xkQQPVvXFZNGWTlwK6ZTicF4XEPAAVXbMw3YkyR306sWlUQoAFDaUKABoBVlYMk9bbJbCowarBqa5AYuNcGt4pVFwaowZWABIMiR0gQQQIINecwGOOHxbJawS2rVy54NbpZrauUGkKQRyaIGor1n+LQMyl1BUAsJEqDME9QMH1Uv4hft4m21tbb3laNV6KA7hhcaBIImVkiK6wk0tL4KHArJxXitrDJnvNlWYmCdTttSXhV/EFzhsRdyXEUEFFBa8mg8IHbQETBAWZ1502PBrJVgyB8wIYuS7EHcZmJI9EVDgov5v4AX4/j7vhxewSi6ufKxyvIG2ZFjpwd49tOeE3na2PCKysNCSAM3aBuB3gd1WYeyqKqIAqqAFA0AA2Aq0Gpk1VJAU8T+ou+bue6a6o4mfoLvm7numurv0/DGeMXHLasoqAZsibbDojU9tK3uFjJJJNZ8IJRfwr2DatQuBfF3+9/aOXf+1bdNHILwQXx9/ujf09X71Fy8SI0AHIbd56z30z4XZsjC3r15M/g5PjMCeiCFEEakmPTR4W7hnyRh5zZQ2W6zBWN1rTCZEgFZnmCKpQb3GoiSjt3CplSQeyvRYQYK44RLLkliN2iAqtmkPGWGGtBiTg1uG2LDs4uIhGZh47ohZZeSAXXlT0MeliS1iWVw8yw5nWvQYHjxcgFCW12OmoInXbeq0uYHSbN3UZlAzSyZLr516cRFi5vrptTbh+IwRNxLVt1KK7FjnynIQrQ2YyQSND6KdzjwPdGVbYVIAAEUxu+Ke4/tXi8bx0Porqq/iEnvqLXH2UR4VSNtSpqcD0J2KDrkc/KTGOmKJViOgndqonT1VTwS4WuhmMk3BJ/wDxXqRXMarElriknclhWjh/FhbdcuV+nMBtdLdwcvxVcZfNb4Gnues4/wD6e532f3evNpjW8F4IAQT2zvNObzvfSGAtqSpI3YxMd29U3Gt4caCWPr9J5CueXKtXyilLfYbcIQiwgO4EEdutXYn7P4v/AItXn8J8oCqwyZtSd435bVtfiRyh7i5ANQJl2MEejeuk8kfh13optUbru3pX9xWjD+KvcP2ryGM4i9xpkgA6Afv2mjF9wId3PUgOp742HtrlgmscaYoukNPAojNdumek2UbxqYAHX+1YbnGHzEpCjlzO0T31juyxA3bYKNgOrvpzw3hQXpXNW5DkO/rNcnLS3IVlPDeGlznuzG4B3btPZT5RAgaUNTWacnJ2xWFUg0INTUAVY+86Jmt2/CEESuYKSOeWdCewxXnsNiMffKOFVEGIkghrT+BEjKymc0ggzI1HOvTg0QNUpaVwMSYf5J2FxBxE3XuEknOwYE9oK8uXVGlPwaAGiqJScuQsT/Kjh968imwbS3LbB1dywKkbwVGxGhB0Iqn5NcbVkVLt9bl5pJbQISTAW3tIGw01in4NZbXC7SvnCDMCWE6hSZ1UbKdTsOdUprTpf0Gbq4Gorq5DKeJfUXfN3PdNdQ8SP0F3zdz3TU1p6fhjR8ystKL+Fe7YUdY7GNTIvS+yOR6u6rP8db+97D8K30zkNsDxRrSFAttlLBodc3SEQRryIB9FaG44xJJs4YkkEk2tSQZBJnUggGkP+Ot/e9h+FacFdtOek8KN9Gn0aUW0PcdcP4k4P0NjDqRzW3lgEAbg6CAB6BTiwQGLvZw7OYJPg+YIIOp1MqpnrUdVK7HE8OqwrQPwv7dKy475SWx0UaT1kNA7hGtcnKcnsTch5iOKW7IJFjDZiSYFoSSQyknXqdx3M3WaTtx15Yi1YUuCCVt5TEREg9g9VIm4ihMl5J5w3worWKRjAYepvhVpSRW5fNTNUXcXbUxnBPOA0e0UeFxFtzq4A5mG9giihF9pCxAWSafcO4YEhn1b2D/ms+Ex2Gtjov3nK8n2Vix3ymQyttoHXDT6NNK5PVLZIN2NuI8TCdFdW9g/5pPatPdbSWJ3P9Saz4K9acy1yF56MSfZV2I4/bAyWjlTrhsx9lNRa2SHRvzW7G0Pc6/sqaxXLj3Wk6n2Af0FZcPirRBLPCjqViT2DSrfnK0ynpZLY5AMWJ5SY1PfT0tBRdbEeLqRu3Id3xq7B4ZrhhPS55d3/ZqjCYqy/jPlQHRQGknrJj/vZTu1xfDqAA4AHIK/wqJWuEBtwOBS0NBJ5k7/APArXSsccseU/S/wohxyx5T9L/21wcZPsLcZVINLfnyx5T9L/wBtd8+WPKfpf+2lol4ChmDUilg45Y8p+l/7akccseU/S/8AbS0S8DGddS358seU/S/9tT8+WPKfpf8AtpaJeBjQGpBpV8+2PKfpf+2iHHsP5T9L/wBtLRLwA1qQaVjj2H8p+l/7an5+w/lP0v8A20tEvADWppUOP4fyn6X/ALaL5/w/lP0v/bU6JeBmrif1F3zdz3TU0s4hx2wbNwC5qbbjxX+6f4a6tOCLp7FI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SEBUUEhQUFRUXFRQXFxgYFxYXFBgVFxcWFhUUFRcYHCggGBolGxUUITEiJSkrLi4uFx8zODMsNygtLisBCgoKDg0OGxAQGywkHyUtLDQsLCwsLCwsLCwsLCwsLCwvLCwsLCwsLCwsLCwsLCwsLCwsLCwsLCwsLCwsLCwsLP/AABEIAL8BCAMBIgACEQEDEQH/xAAbAAACAwEBAQAAAAAAAAAAAAACBQEDBAAGB//EAEcQAAIBAgQCBAkKBAYCAQUAAAECEQADBBIhMQVBIlFhcRMyU3OBkaGy0QYVIzNCUnKSorFik8HSFCQ0guHwQ7PCJWODw+L/xAAaAQADAQEBAQAAAAAAAAAAAAAAAQIEAwUG/8QALREAAgIBAwMCBAYDAAAAAAAAAAECEQMSITEEQVFhcRMigfAjM0KRoeEywdH/2gAMAwEAAhEDEQA/AGnDcDa8Dam1b+rt/YX7o7K1Dh9nyVr8i/Cg4YfoLXm7fuitNfOSbsgq+brPkrX5F+Fd83WfJWvyL8KuBog1K2Bn+b7PkrX5E+FT832fJWvyJ8K0V1K2Mo+brPkrX5E+Fd83WfJWvyJ8KvmpBotgUDh9nyVr8ifCiHD7PkbX5E+FXVNK2Mp+brPkrX5E+Fd822fI2vyJ8KvBog1FsZn+brPkbX5E+FT83WfI2vyJ8K0V1K2Bn+bbPkbX5E+FT83WfI2vyJ8K0TU0rYGf5us+Rtfy0+FT822fI2v5afCr6kGi35Az/NtnyNr+Wnwqfm2z5G1/LT4VoBqaVvyMz/NtnyNr+Wnwqfm2z5G1/LT4VoBqaVvyMz/NtnyNr+Wnwqfmyz5G1/LT4VfRTSt+Rmb5ts+Rtfy0+FT822fI2v5afCtNdS1PyBnHDbPkbX8tPhRDhtnyNr+Wnwq+pmi35ApHDbHkbX8tPhXfNlnyNr+Wnwq8GiBpW/Ixa1nD+F8H4C3MST4NIExAOnaPWK0/NlnyNr+WnwpYbn+YuH8Q/LkYf+utfA7xcszuYLbandQVVeQiDXoT6OWhSi/0pu2TZ3EuFWjYvZbNqRauHS2mkIdZjSurbxq9OGvACF8Fc0/2NueddR0zik1uwZ57hn1Frzdv3RWqsvDPqLXm7fuitNcnyciZqZoa6pAOpDUFTNFAWTXVXRBqQBVINCDU0hhVNBUg0AGDRBqrqaQyyuoJogaQwpqaGuoAKpBoZqaQBTUzQVINKhhzU0FSDSAOamaAVNIYdTNADXO4AJJAA3J2oGHWa/jYbIim5cOyry7XP2R31lvYssubN4K0dM5E3H/hspue/aleN4iEUoq5FO6TLsfvX33P4RWiHT95/t3E2Mbd9LUu5R3LEltfAqSIy2xvdb2Vh+SmLZ7l0MymLq5QBBCGzJzdsuBWfA8MuYghnJVOXd1IOQp7wawttr6qIAur/wCiya0z6tqEoele3YSRq4t/p73mrnuGuqOKn/L3vNXPcNdXDpeGUxDww/QWvN2/dFag1Y+Gn6G15tPdFappyW5nssrqCakNU0MKuqJqaAJrpqK6gYVEGoK6aVAWA1NV0QakAVSDQg1NIYVTQTUg0AGDRA1XU0hlldQg0QNIZM1NDUzQAQNSDQ11IA6maCam8QiZ3YIvWdZPUi7sewU4wcnSGRcuwQACzHxVXVj3dnbsKWYvEqD08txx9mf8vaP8Z/8AI/YNKzcR4nAIAKK24n6a4ORuN9hf4R11nwfCXvQX6CchHLsHLvNaYxhjV8vz/wAAqvY57r9DM9w6Zz40dSDZFppwzgIXpXek33eQ7+s0yweDS0IQR1nme81oBrhPM3wNIWYv5Q2LV3wLtDhrKhZUE+FMKygmSo5nl21VhePYQM7DEWz4W4CN9xbtJHd4pnbpisWJ4jgbjFmlgzAu0OFU4cG4Cx5AZT386xJY4YuQS4IaBPhgyyba5WkSi/VbxyNWsca3Uvv+ws9Jexi3sHcuLIBtXonfQMOR7K6sWHxmHfB3lwzSqW7n3tMys09LcHXWurp06rUgMvDT9Da82nuitVY+HfU2/Np7orSDQ1ucA5qZoA1TUiDqQaCakGgZYDU1UzAbmKlGJ8UE9sQPWdKcccpf4oZZXVWG6UM6qOWXpz2TsDRl7Q3Bb8bBfZP9K0w6HI+diqIa4BuQKlbk7AnuBNUXMUUOa2AgIg5VJ/CZIjmR6am7cuQSS8fiA9gruugj+pjouNyN1cToOid+qjDn7rn/AGmlzNcYSpIIbQlyYIJG3rq1C7TqdyNXb+lKXSYYrVJuvv0CjY92Bqr8h4p3JgD1mpzH7j/lpY2ZhvHS63Pit39lWk3ACcx0UHxm5qG5z105dHhirbf39Ao3eGA0MjvBHqmjS4DsQaW2cRdzjdiYCzDakxpqI5Va2NO7ohHapX9WtTPoI9pV7hQwrppfhsUjCczpOw8dQOUnU/tWo3IGaVdRuVOo71NZsnQ5Y8bgaA1FWYX15mO+V/erg1ZJRceUAdEikmAJJ2irMPhywkwqjdjt6Os0GKeZS2SqRDEfWP1gn7K9gqlDvLZDK8Ri1ttkQC7e+7/4084eZ7BSbF4h2uaHw1/r/wDHbHUi7Cm9myqCFAA7KmzZVBCgAdlN5VVJbffIGHh/CAhz3DnfeTqAeyd6a0FSDXGTb5GHNTQVINSAsT5OYcZvo5zZplmMhlZSup8WGYRtrVlvgOHE9CSdyzMzHVWGZiZOqJv90UwqZqtcvLGK7nC7WHw18Wlyg27mkkgAI0KJOijkBpU1q4qf8vd81c9w11aumbabYCHhx+ht+bT3RWmaycO+pt+bT3RWmap8mcKuqJri3w9PIVNXsAearbdgsMxOROs7n8IohhlX6whm00+ws7A/ePUOdBfV0I1MGcubV1AiQOS79p7a34+mjBa8n7FqNclty0ixkBD8maSfybkegVnxGIYAlllgs9PYaTAUbVZwNZuOeYBk7nVtNf8AbQcWbp3O9F9YUf1rTOdQTjtdfyV2JVM9pmfWM8DZRlkTFZcYoCiABvy/gNXtiFWxBYAtIidek5B9hNLMbxS2eiCTB3A01BGlc87/ABYCfI24iPoj/t94UeMYBDJG1YhjhdMQcmhI0DNqdR1DTspvgrqH6u20jfQTPaxNatmijBh7DkaIx1bqGhYkb0dtCmjgqSSRtB7iNJpq+eJYpbHXMn2wKU8cxC27OYBnbMoDt4oO+m3IHYVwz4lPHp8CZnt8/wAT+8atu/Vt5tP/AFJS12uhlCQ0qWJI0BzMDJHdPpqb2LK2nAKvAgntMCR2CVFcsz1RUFyqv6ANMH9bb/GnvCpvH6E/hP7Uo4VxK4zqRbBysCTMDQzrTC5fU2jrtAPLnEieW9R1Mo5HFR8gwBYUssjmNRofWKru2DKwZ6KtroZ7x660J4y9/wCwJrTYwTXCDoqBFl20Ub6TzPYK1Tk1kil6jKLPFGQdMZl10aJ0MGG2NbOHlWbMGAPk4hfTOp9EUONv2xZFu0JDFgXYdIxcUkAfZX27Ut8B93krNB26InTqNW1GdqSAe38Q7GLkCPFA8SP4Ry7qENS3AYg3D4O47ATC7TmHInn1itqE7Hxhv/QjsNeT1nT6XrjwxF9dQA0QNYBhTU0NdQAVEDQ11IA6kGgBoqQzPxX/AE93zVz3DXUPFT/l7vmrnuGprX0vDAQcO+pt+bT3RWiazcO+pt+bT3RWmrfJnJmmFux4NCzKGuMIC6ECdAPaJqjh+HmbhJUJMREkganUHYe2rcHeZrihzJDv1anISs9wMCO0869DpcKS1vk6RXcXWlYPlYzlddOQJfWPRFNONmChO0P/APGkvGOIraxNwEEmbbCOyDFLeLcTuYmC0JbExvr/AHHSumaUdDi2N8DXAcbtWvCEnMTEAbnpOf6iknEMa9+6Z6IZhC79Q19VGuDCPbAglgd+RGwHoINen4dg7HhGuiWusxOWNVJ5Kg/fWjRKSSfYKE2E+TN1n6UKnWdSR+Ga1Y/gPghmRlOpOUrqF3OQCdhzPVXq3sMFLXWWynrfu6gfXVPF7LW8LdZItArEnpXCGYKS5O2hOg9lW8cEuB0eRtMpvEAnNBkg6ZQYUV6Lg2HlCc7asRpA203ivKcKe2LgW2CdDLHc7bDkK9lwT6r/AHt+/wDzRilqjYIpw6AYpwdeiIklogITE99V/K5f8qSRMMpjbs/rRW/9Ye//APWKP5TrOFcdeWO/MKuf+LGeGvcQdhEwDEgdlMeE4JmtkMIQ9e5EodBy8Tftq/hvCFWGeGO4+6PjVnEOMrb6KwzfpHfXkyzSbenlkWaMXft2bcbaEADc/wDeuk3FXDiyEOYlSCo11ztl0HPWq8Dgb2LuHLr9520RR2nl3U/S5YwC9A57pH1hGvaLS/ZHadavH8kWn3GU4LhngFDYtm6xZB1jmbjDxRB8Uamarx3yjFy5GotgAKBooidl/wCmlGL4o9wktzBEdU/uaPD4HIBcunLquUczqNSOqK6rJTjvuA3TEB1SAYDsCSIEnUAT3VpT7fmrvu15ziOKLMFU9EZSI+9lXMfXNMrVpwpa7cAQKdtzJIykx1rXf42lScvPYdhuhiV8YhB7Hae+QKb2riNazrlV10Pb/CeueXbSuzcDZSDPi+69aeHqEvI0zmzadU3Csj0hfW1d3FOOl8DGNu4GGk9oIgg9RBo5rsUsXJ+8vtX/AIPsqJrwM+L4c3EQYaiqupBriAdSDUA11IYVSDQg1NIDPxT/AE93zVz3DXUPFPqLvmrnumurX03DAQ8OP0Nvzae6K0lorHw4/Q2/Np7ooLuNBbIgzEkA9SgmNT19lddNyo4dx/etvbw3jDYSI1lmEjNO+ppZxLiws4hkRCWVkK66R4NV17In104+Ul0LYJ3gzHcCa8BjuItdZmaAWiY0mAAAfQBXp5JaFSOrdF+KxQLs7RcuE6n7C9gH2o9VdfsE2vCOTmnn1aaRy3o/k+gNwlhIABPdmE1oa23g7lkKzMrOs8pFxTJJ7FPrrjGKS1S9RLyHjArFbmfKq8+ZMLAUc9jXpPk5iri3VAynwqhZI8UwWmBvz6t68eOEXTvHpavTcIxAtNZZ9lifyMP3q8E9TbHF2NvlThcpRizMSHBLHmIIgDRdztTn5S2s2Dvr/wDbb2aj9qU8VNzEKI8GACSBqTqIgsNPZWziOPL2HTwbhihX7LDUQdj38q0NFHzrAXEVlFpXuOTrpGnUB6qeYLjwFvLa8fMzHMDAUR7ayWFTD4q20eDAS2TII6S3AW37BSvBBgzuLbOhzglQSNTXCCeOkStjanEjcvXbyyhAUgTMQIM9elbroYqDeuF2JG8BRrrlG3przNjFskgbGQR371pw1i9inhdYGpJhEXrYnQCuMpyemvO/qKy7G8WZpRdBJkjcknWOoUw4b8nIAuYolF3FsaXGHb9xe061uwmHsYNcwIuXBvdYdFT1WlPP+I+qvPcV4s14nU5e06t2sa4tq3p/r+wG3E/lCAvg7ChUXYDxB29bntNIFV7j6SzGruH8Pa72L1n+nXXosJg8oK2FlubHYH+I/wBBUbt1HdgJUa3Y6rlz9Cn+prK7XLzyZJPqHZ1AV6fBfJi2nSvNmjWNkHf104DjLFtVVI8ZhlSOwbn9q1Q6V8ye46PJ/wCCt2EJuEM5BgdRPUOffWbFzduHKegIkk9EdZ9ZNXcYwqC8zFuhptoWMSQg5Lr3Vha41yABlUbKNv8A+mrg7gnD+QNfhlshCiEgyS50LaRAHIag+kVvs3vCBSsgrkgkczcc6dY6VYcRcVVt5hmhBC8s23S7NPZWjhebwqPdaJKkIB9kagwPFUGPXWiE/hz0dhnoMa5Fy2rNMhyIEQQB29poqoxt0NfQgzlX3iR/QVfWPr1+L9BMIGpoKmawgEDRg1XUikMsqZoAaKkMz8U/093zVz3TXUPFPqLvmrnumurX03DA8OuLJs25JRMiaDx36I26h21TOxJyKDKqN+w/8msmHuQiknM2Ve0DQR3n2VbZttcaRJ5k/GtqVM4n0P8AwiX8MRAzFSJG+Yab9se2vIYm1b8S0stz6x2Fj4tP8BjDZYgCVJA30BgGfUT6h1VTxzg7keEV1COS1zKI0POeYrRnhatdi5IXcOw8JcggkKR0dhzYduk03uXMzM0RmZmjqzEmPbSnhuJtISiSdOQmZDKxnuNanxiqJYxEe3UR11mzW4RSJlwjXNUo/RTLBgxv1AivPY/irXNF6K+099FwGfDLvGvdtVdNcHv3HDY9Il7KZEoevl6eRpja4o43Ct2jQ/1rLb8ZPxp7wqnwKydBIZhppqGIO1bzoOcWqPYDXmAV1lUUSxkaST29Ud9IeF2igAkznAMEqNwCIHKNK9BiLKrgEKgAkWiTzOo3NecXGBWtdEtnvhZEQupbM3ZCmuV/iV6f7F3KL/yeCEXbzFUYyttR9MxMkAA6Kv8AEfUasxHDMVeUIttbNkGRbzCJ+853du0+iK033kZvGhu+RJUanvrZw+6CCCX0MBRn0EDkPTXLFGM0/cS3F2G+SDGPC3QAOS6x3E7VtPyewq7sZHWwP6edab7qsTbJkwM0HWCeZJG1WYUsyhgETUiAJ2JG+nVXZYoLsOjzeN4o1tmt5RI0UwRodjlO2kaVfgCyL9JIbcsJ566kUm447HEXMxkho2jQaD2CmvBXL2jmMmSPQFAFZ8MFHK9PAlyP1uMLS3CjMwC63DoCSBIX09lW8MuG47G4cxUKV00E5pgejc61diGzYUnrtg+mAf3rNwP6x/wp+7R/WthQr+VeAz31aQo8GMxOwgn/AL6KQ3L2uSyDrpP2m+A7BTz5ZKz3raLqckkekwT7aSvfWyMtsy50Z+r+FPjXm5/zGS+SFiz4wm5yB8VdSJ7a9N8mrOS01+4TmeTJ3yjb1n+lLeF8P8NlKwcttRmOwaSTpzOtbsfiiwW3ACaREwVBAkg8jy9JrTjxKMnL2GEiFyl0k9PwkjsUjKJ33k+qtgNVWx9Fb/HcHtb4UYNYOu/N+gmWA1NV0QNYhBg1NDXUhh0QNADU0hlPFPqLvmrnumuoOJn6C75q57pqa19NwxngODcOL21Z+iuVewnQeztrXiuJqoyWQANp5ejr76W2cTcuoijbKug20A1NazhktCbhzNyQbek1ra33OA64VfNywzNvJ/SqwfZTxcV/h3Nu50kIBGmvSnlz5yPSK8dhOMkFgwGRhED7OkAjrr0GKxq4i8pQEpl8YgjpCdAD371sjktLydU9iMXw9raM+HtZlOoAIJ16wDJA5Ut4tg86WyuphR6IMz6hTuxiHsjMDKliCO0aye2OY9Rqbl21fYf+JtCW5HsjYntMGj4cd67hSPOYbgupztsdh8abYewqZQogT69DvW3E8MuKxYDODGq76Dmu/qmkmOxz2ypydDNudyd4j7NZnCSyX2RFNSHq+Mv4094VDHpN+O4f1tS/DcYtvGuUgqYPYQd/RW4OCWI1Ge5HcWJHsramnwdRtx60TwsKupyWvaVrx2F4YFyFjJF2CJ6JBt3p06wQvrr3OPb/AOnp+G1+615AYpWa2Br9K+omB0bhGvPSaz5nu/Zks1X7kQNd17hrpPqptwv7feP2FKbm7fhX3jTXhe7/AO39jT6aKWNeoRWwXFPFX8X/AMWouG/V/wC5/eNRxTxB+JfhU8M8Q/ib960FCfi1ofTSNw//AK84/UBWT5PH6I/iP7CtHFAiXblx2MSAF5TlA25mkGD4i1qcoGUmYPxrN8ZfE9ib3PfXDGCJ6rJPpCyPbXnuFcZuQ5VFWQAXY9FYnlzOtYBimvJN18tpNAgO53gjnUrZuYjKFQpZmBpAPeTpP/daieaUnWML8FeKxpcsEJg6vcbxm7zyHUBU8J4Qb7wDlUbk7kfwj0U/s8LtJlFyDl1FtdZPW55+mBVty4LxCiI308QQRoI8Y+ynjwPmQJB4u6lq2LVsdHY9p2ifTqfjWbi7ZMNacCWLqT2sQfhEUsxvEYcIIJzAMdgAG8VRy2p0MQrWraAgspk84jMNeo61by/JJ8UOwMIrZRn0OpC8lzGT3mr6gGprxpzlOVyIJqare6FjMQJ0EkCT1CqcFjrd0MbbBsrMjbghl3BB1qa7jNgNFVYNSDUgHRA0NdSGUcU+ou+bue6a6o4mfoLvm7numurX0/DGeCw2MW1ZRbWrFFzN2wNBWTVjzJPpJqOGYZriqF+6snkNBT5FtWBqdfWx7hyrW2l7nAqwHCY1ufl5emty8RtrdVZ6wTpAnkaT4zirPovRHtPwrAiE7enq9NELT1Ma5s99fH0E9V0+0f8ANAloFVkch37ddeMOMYLkV2jvMegcu/evX4DFK6KQRsJHMaVrhJSk399zqnbKruMaw9pVJ+kB2MR0oGmx9VarWKInwiq2YknOoM9XSE8uysXEwvhsOCTmFtIHfqSfbTJPGXvPutVp22MrTDYVjm8GbZ+8mo7xE/tWRuDAXB4DE6tJOfs6+s6jlXmsCrlugSADJIJAia9bdtQCQToDvqPb3VENMt6EqZGN4dibiqt1hctIAFW3sY0BYHUmsHE89vwQS08hzAyMB9Xc/wC+imN9Ct0qI2GsQdgd176yniTtdRAXBS796Rrau7ZgaiWGM3bbBxTFg8MOmwuMxI6KgwI+9A07qfYDioUMWt3gTGgtsdgfjXXuJXbVsuxaAwmMhMuSZ27DVQ+UDm14TM+WY2Sd46quEdG1jSojH8Xu3FhMPcHSBkqeWuwrVw+/iDbGSwNSxlnA5nSN9KDD417qBgXg9bx7BVNyVbxA2Y822gCZ01quFbYFWL+T1665uXXtICeskDu9XXVS/J+0rjNeLKfuDpTyHMRvWtyRqAg1HKdzFWpZzAFiTsY2HqFRBY57rcFTBtYbD2vFtgkc7hzNPWEHP1UbYlr3RkxDDXRdIBhAe3n1Vju4tbSAnfkBuaLg9wtBIiTcMd5BqcWXVJqqSEmafB6kHWCInbYHYaVZw76z+YPaDWfHYxbbMWP3YHMmI/pWXh1+5clvEUkwR4xkQQPVvXFZNGWTlwK6ZTicF4XEPAAVXbMw3YkyR306sWlUQoAFDaUKABoBVlYMk9bbJbCowarBqa5AYuNcGt4pVFwaowZWABIMiR0gQQQIINecwGOOHxbJawS2rVy54NbpZrauUGkKQRyaIGor1n+LQMyl1BUAsJEqDME9QMH1Uv4hft4m21tbb3laNV6KA7hhcaBIImVkiK6wk0tL4KHArJxXitrDJnvNlWYmCdTttSXhV/EFzhsRdyXEUEFFBa8mg8IHbQETBAWZ1502PBrJVgyB8wIYuS7EHcZmJI9EVDgov5v4AX4/j7vhxewSi6ufKxyvIG2ZFjpwd49tOeE3na2PCKysNCSAM3aBuB3gd1WYeyqKqIAqqAFA0AA2Aq0Gpk1VJAU8T+ou+bue6a6o4mfoLvm7numurv0/DGeMXHLasoqAZsibbDojU9tK3uFjJJJNZ8IJRfwr2DatQuBfF3+9/aOXf+1bdNHILwQXx9/ujf09X71Fy8SI0AHIbd56z30z4XZsjC3r15M/g5PjMCeiCFEEakmPTR4W7hnyRh5zZQ2W6zBWN1rTCZEgFZnmCKpQb3GoiSjt3CplSQeyvRYQYK44RLLkliN2iAqtmkPGWGGtBiTg1uG2LDs4uIhGZh47ohZZeSAXXlT0MeliS1iWVw8yw5nWvQYHjxcgFCW12OmoInXbeq0uYHSbN3UZlAzSyZLr516cRFi5vrptTbh+IwRNxLVt1KK7FjnynIQrQ2YyQSND6KdzjwPdGVbYVIAAEUxu+Ke4/tXi8bx0Porqq/iEnvqLXH2UR4VSNtSpqcD0J2KDrkc/KTGOmKJViOgndqonT1VTwS4WuhmMk3BJ/wDxXqRXMarElriknclhWjh/FhbdcuV+nMBtdLdwcvxVcZfNb4Gnues4/wD6e532f3evNpjW8F4IAQT2zvNObzvfSGAtqSpI3YxMd29U3Gt4caCWPr9J5CueXKtXyilLfYbcIQiwgO4EEdutXYn7P4v/AItXn8J8oCqwyZtSd435bVtfiRyh7i5ANQJl2MEejeuk8kfh13optUbru3pX9xWjD+KvcP2ryGM4i9xpkgA6Afv2mjF9wId3PUgOp742HtrlgmscaYoukNPAojNdumek2UbxqYAHX+1YbnGHzEpCjlzO0T31juyxA3bYKNgOrvpzw3hQXpXNW5DkO/rNcnLS3IVlPDeGlznuzG4B3btPZT5RAgaUNTWacnJ2xWFUg0INTUAVY+86Jmt2/CEESuYKSOeWdCewxXnsNiMffKOFVEGIkghrT+BEjKymc0ggzI1HOvTg0QNUpaVwMSYf5J2FxBxE3XuEknOwYE9oK8uXVGlPwaAGiqJScuQsT/Kjh968imwbS3LbB1dywKkbwVGxGhB0Iqn5NcbVkVLt9bl5pJbQISTAW3tIGw01in4NZbXC7SvnCDMCWE6hSZ1UbKdTsOdUprTpf0Gbq4Gorq5DKeJfUXfN3PdNdQ8SP0F3zdz3TU1p6fhjR8ystKL+Fe7YUdY7GNTIvS+yOR6u6rP8db+97D8K30zkNsDxRrSFAttlLBodc3SEQRryIB9FaG44xJJs4YkkEk2tSQZBJnUggGkP+Ot/e9h+FacFdtOek8KN9Gn0aUW0PcdcP4k4P0NjDqRzW3lgEAbg6CAB6BTiwQGLvZw7OYJPg+YIIOp1MqpnrUdVK7HE8OqwrQPwv7dKy475SWx0UaT1kNA7hGtcnKcnsTch5iOKW7IJFjDZiSYFoSSQyknXqdx3M3WaTtx15Yi1YUuCCVt5TEREg9g9VIm4ihMl5J5w3worWKRjAYepvhVpSRW5fNTNUXcXbUxnBPOA0e0UeFxFtzq4A5mG9giihF9pCxAWSafcO4YEhn1b2D/ms+Ex2Gtjov3nK8n2Vix3ymQyttoHXDT6NNK5PVLZIN2NuI8TCdFdW9g/5pPatPdbSWJ3P9Saz4K9acy1yF56MSfZV2I4/bAyWjlTrhsx9lNRa2SHRvzW7G0Pc6/sqaxXLj3Wk6n2Af0FZcPirRBLPCjqViT2DSrfnK0ynpZLY5AMWJ5SY1PfT0tBRdbEeLqRu3Id3xq7B4ZrhhPS55d3/ZqjCYqy/jPlQHRQGknrJj/vZTu1xfDqAA4AHIK/wqJWuEBtwOBS0NBJ5k7/APArXSsccseU/S/wohxyx5T9L/21wcZPsLcZVINLfnyx5T9L/wBtd8+WPKfpf+2lol4ChmDUilg45Y8p+l/7akccseU/S/8AbS0S8DGddS358seU/S/9tT8+WPKfpf8AtpaJeBjQGpBpV8+2PKfpf+2iHHsP5T9L/wBtLRLwA1qQaVjj2H8p+l/7an5+w/lP0v8A20tEvADWppUOP4fyn6X/ALaL5/w/lP0v/bU6JeBmrif1F3zdz3TU0s4hx2wbNwC5qbbjxX+6f4a6tOCLp7FI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9" descr="data:image/jpeg;base64,/9j/4AAQSkZJRgABAQAAAQABAAD/2wCEAAkGBxQSEBQUEhQUFBQVFRQUFBQVFBQUFBQUFBUWFhQUFBQYHCggGBolHBQUITEhJSkrLi4uFx8zODMsNygtLisBCgoKDg0OFxAQGiwkHCQsLywsLC4sLCwsLCwsLC0tNCwsLCwsLCwsLCwsLCwsLCwsNCwsLCwtLCwsLCwsLCwsLP/AABEIALABHgMBIgACEQEDEQH/xAAbAAABBQEBAAAAAAAAAAAAAAACAAEDBAYHBf/EAEgQAAIBAgMDBgkIBwcFAAAAAAABAgMRBBIhBjFRBRNBYZGhByIyUnGBkrHBFEKissLR0vAWIzNTYnKCFSRzk6Ph4jRDVGPD/8QAGgEAAgMBAQAAAAAAAAAAAAAAAAECAwUEBv/EADERAAICAQIEBAMHBQAAAAAAAAABAhEDBBIhMVFxBRMUQSIzUjJhgaGxwdEjQpHw8f/aAAwDAQACEQMRAD8A8RMJMkjALIZzaNdJkaYSC5sbIxEuIsg3NjoNMQEOQSiWBZRWPaRRQaHyDpCbJJCyjZSWIeUjZLbZBkHUCbIOoi3D2EHNjxiWlS4j2Qt5LYQKISiyW4riskkiPKC4k2Zj5uoOIcCtcOMw3BMjkrD4MjxQeZEVVDXAlIaiDnwIKsSpUZbnMhlAvgcmTjyK2QXNsmcQoplllW0r82M4FtUmHHDicxrG2UVSbJFhz0Y0kHkRB5CxYDypUrAWPWlRTI/kyGsiIvC/YqUpsmTZbhhkScwQc0WxxSor3FmJ3TRFKmCaBpoZMK4OhR5axyoUXJeU/Fgv4n92r9Q0rdCcqVsviymB/t3EfvZdkPuLNHaeut+Sf80bfVaLPIkUrUwNqOmZWnta/nUl6ptdzTJv0vj+5b/rS+yReGXQms8Opp0EkZCvtdN+RTjHrk3LuViGG1dfhTf9MvhIXkSH6mBt1EJRMlR2w86l64z+DXxPWwW0+Hn5TlT/AJo6dsblcsU17F0M2OXue3TgTWXQU6HKlGbtCrTb4KSv2bynyvtBSw88klOUrJ2ilonuu21wKdkm6ov8yMVd8D1nEayPAo7YUH5SqQ9MU19Fnq4PlahV8irBt9DeWXsysxvHOPNCjlhLk0WnEFom5oixNSNNXqTjBcZSUV3kUybQDYOYqPleh++pe2iytdVquKLNr9yvcnyFKQGcJxInUSdtL8OnsJJEGwZ9RDKZPKqlvslxbsgHOD3Th7USa4Fb4ldxuyWFEaWJpR8qpTj6ZxXvZLS5Sw/TXo/5kPvHKT9hRim+LHWFHVGwf9q4b/yKP+ZH7yviuXcLFa1ov+ROf1UytOT9mWuMErtf5LUaaFKieJPavDp6c4+tRXxaYy2yo38irbjaH4iXl5PZEPNxe7Pa5phKkxsBjoVqanTd4u610aa3proZLKZC3yLKjVojaI2w5kEkSSK5SJo1Q+cKlmOmyTghLKyYZpkihHi0SRproaFYkmV4wM1tzC0aS4ub7EvvJeUNsctRxpU4zjF2zuT8Zre4pdHX0nictcuPEqGamoOGbdJu+a3Q1puL8UJ7k2uBz5skHFpPieQhEyqLgSZEzqOIqjosfJ0OsP1gxoriLPMIZ0CJIhSDbtoSRoPeC6TES9iNoOtVlJ3k23ZK732ikl3JC5sXNgAIg+aYaoPgIdDUcROHkTlH+WTj7mDVqOTvJuT4ybk+1knydjql1CslTICxhMdUpfs5yj1J6dm4B0wXTYcwprkXK/LNeatKrO3VaP1UiDk7Ec3WhPhK74tPSXc2QZRZQpcgbd2SYzEyqzc5u7b9SXBcERRYnEYZF9RTVgbkqi2iIaExDD2FZjIgtDEipPgO6DGhM9PZflbmKyT/AGdRqM1wvop+rp6rnRqlA5HKmulm9we1tBUoKc3nUIqSyTfjWV9bW3nLqMbbUonZpcyScZPse06QyolTA8uUq7apyvJK+VpxduNnvWq3F+MznakuZ1JxfIB0SN0yzKRXlNhGwlSLkqd96Mztti+aoqnF2lVdutQVs3bdL1s1Kkznm31W+LS82lBdrk370TwK5lWokljdGcENcVzQMwc6BsXhaNfCrnKVNzpylTcnGN2tJRu7cJJeo5+brwa1llrw4ShP2k4/YRz6m/LtHTpK8xJmkWz+H/dU/YRHU2bw7/7UfU5L3M9eIakZnmzXuzY8rG/ZGbq7JUHujKPonJ/WuR09iaXTKo/6or7JqlIlhUG9TkS5iWlxN8UZz9DcOlrGp6c/+xmdseTaGGjCNNTdSd3eU7qMI79Lb23b1M6e5HKPCFXz4+a8yFOHdnf1yelyzyZKbfUq1eLHjx2kr5GcHGSHSNMy0j0OQ6UJ1oQqSlGM2o5o20lLSLafRfT136Dc/oGrP9bLq8VWXpV9e453Y7byLjHWw9Ko984Rb/mt43fc4NXlnjpxfA0NJjhO1JcTG/oLPpqr2G/tCjsNLprR9h/iOgpC5tHJ63J1Or02Hp+ZziexNW+lSm1xeZPss/eKrsVVXk1KT9OaL7kzozoohxWWnCU5aRhFyk+CirsktbNi9LhOS8tckzw1uclTzPdGMm5W4tWVlpvPFlVLnKeNlXqzqy3yd0vNXzYr0KxSmjUg3XHmZmSMbe3kBnfFmh2b5EWLhN85lnBpOOTNpJeLK+Zb7SXqM60bfwW/tMR/LS99Qjnm4Y3JD0+NTyKL5AvYmpfxakH6Yyj7rhR2En01YL0Rb97R0B2I6sDP9Zk6ml6HF0MLLYR9Fb/T/wCQMdhn01uyn/yNrJAofq8vUi9Hh6fmzG19j6dOnOc6s3kjKWijFeKm9b34GBcr7zru1E7YKu//AFyj7Xi/E5CdulySmm5Mz9ZjhjklFDMYJgnYjiZ72xCvjIrjCfr0v8DossOzmeyMrY6g93jSXbTmvidVkzP1cmprsaWjipY33K8KAfN+gNyBZybmzs2o8Ll3amOFxEaU6TlFwU3OL8ZXlJWUXo/J49Jj9sMXCriecpyUoSpws167proa4Ms+EitmxzS+ZSpx9bzT+2jMRZpafGlGM/ejJ1GWTlKD5WGKww6Ok5hI13g3q2xNSHn07r0wktOyT7DIo0ng/nblClbpjUX0G/gU5/ly7F+n+ZHudQ5kdUy6qj4D84uBheYzf8tFRUySFNlhOISkhOZJRIZxtdvcldvglvOIcqYzn69Sr583JdUfmp+iKSO18uRUsLXWutGqtNH5D3M4VE79Ar3Mz9fJ/Ch0HBajJEkDvZwxQ6OybFQTwFC27I+3NLN33OOqJ1vwdT/uEF5s6i7ZOX2jO17/AKaf3ndp+EmaPmwlTJac0TxsYzmdMptFPIZ3b+bjgZpfPlCHqcrvujb1mucUZjwg0L4Gb82VN/TUftFuCa8yPcjvtUcelEiqR0LlWBDNaHoIyOOcKKrianwf8qUcPOu61SNNSjCzlfXK5t7l1mZkivNXv1k5wU4uLKYTeOSkjvYpIrchYrnsNRqefTi31StaS7Uy5NGE1To3Yy3KyJwIpUidtgykCsHR4m1OHvgsR1Upy9lZvgcdZ2fampbBYnro1F7UXH4nGDV0N7H3MjxCt67DDMcTR3mcyTB1slWnPdknCXsyT+B2ZtHGMLR5ypCHnzhD2pKPxOzQp2M/XVcTQ0F1L8Bmx0g1ENI4LNGjlO3UWsfVbVk1Tcf4o5Er9qkvUZ80O3lZSx07fMjCD9Kjmf1jPm5h+XHsjAz/ADJd2GhCHLCseJ7Ox1Zwx+Ha6Z5fVNOL954yPU2Y/wCtw/8Aix7irL9iXZl2HhOPdHbL/m4mQ05riSxZ5uz09DhJjJBhuENVhmi4taNNP1qxwedFwk4y3xbi/TF2fejvkGcHxsr1ajfTUm365Nmj4dL7S7fuZmv/ALfxBQ9gESWNFnHFEkUdR8F9RPDVIX1jVzW/hnCNu+MzmNFdB0PwWv8AW1o/wQ7pO/vM7XccTO7GqTZ0GFEt0KA9GmXqdA87OaKcuUoTonhbX0v7jX/kv2ST+BralDQ8Daikvkle+7mqn1XbvsTwZPjXceHJckjhteBTqo9GtvKNZanp8bOjPEqSRWZbmVZHREz5o6z4OsRnwFNX1hKpB+25L6MomlZhvBTW/VYiHCcJ+3HL/wDM29jE1Pw5ZI1tO7xxYm+ojk0SAsqUi8zm3ErYCtu3QX+pHQ5EzrfhBoXwFRr5sqcvppP3nJGbOgd433/gxvEPmLt/IwhxztM8fDVMtSEvNnCXsyT+B2y5w6aO1cjYvPh6Mt+alTb9LgrnB4hwUWaPhztyXYnb6hs5YumA11Gapo0nBnG9qcPKGMrZndym5p8Yz1j2bvUeUejtDjZVq7nJJPLFWV7WS6/SzzT0OO9ivnR5zJW91yskEJCJEQj1Nl/+tw/+JE8wv8g4rmsTSqNXUZXa6bWadvUyvJxg66F2KlON9UdmS6vcEmzKvbGn5k/o/eN+l8PMn9H7zz/psv0no1qsP1GtzsdVDKQ2tpdMai9l/E9LBct0qiupW6no0QlgyR4tFkM2KfBSR7kahw6t5TfW/edelyjBK7ktFfetyOO0pHd4dFre+37mf4jt+Cvv/YOIYNh+k0WcESxQ3o2/g0xFsTKPnU5a+iUXr3mHovU1ewddQxav0wmvc/snFq1eOXY78PFUdlwtU9N1ElduyMvQx0eJPj+U06dk+ldmv+x5aeNtlWTSylJI0cZJq63GZ25l/cq9vNW7hnjfuD5N5VtBpvc9PQ/z3nkbW8ox+SVtd8cvtNL4k8GOSyrugxaacMnH2ZynEFOsvcWa0ipXZ6qB0ZnzK1QrOJYqIhnodCM+ZuvBgrRxDXGmuxTfxNu5HL9heV44edbPmtOMLWSesXLr/iNc9rKPCp7MfxGVqsE3lbS/2jT0mbGsSTdf9NDnE6hm5bWUfNqezH8QD2tpebU7I/iKVp8n0l7z4vqR6O1Ur4LELf8Aqp6f0vX4nGzo3K21NOdCrBQqeNTnHXKvKi1x6znBqaGEoRakvcyPEJxnNOLvgOIYR3GeNI6lsfic2Co2+bFwf9EnH3JHLma/ZTl6FHD5JRk3nk9Era2tvZy6zG541XU6tDkUMr3PhRvOdYLrMz72rpebU7I/iA/Sml5tTsj+IzFp8nQ1nqcf1HOcZK8r9SICSoRo31yPOMKIQKHixASRJMPK0kyNCjvEySPUdXgNzrKSqCcyG0s3F1VeskjiGtzZ5ucJzsG0amejUxssrV+hrtR5qGdS4osFGh7r5k9OXEJxI4oeMiLRbGRLBnqck13Gakt6T9zXxPLhJMt0lazKJxtUdeGe12aWnytJfO6Wy3HlmfEy8a3qZMqzOSWCL9jRhqWaP+25au/Ap8qcqSqU2nu07mePzjBnV4hHBFOwnqW1RDOfT2FaWpLU62V5zOuKM/JMGq7IpyZZmtGVJF8Ucc5WWcBOzb6rFr5S7Hlxna4/PP1Xfx+8bjZVvo9NYvcn+bW+8L5QjyHV1XrXcg41A2C8xl+piU4P0P4o8wdT0QD9/uJpUQlKxx0h32/niJPgMiBItYKsop34r3FSYoSG1aFdM9FYpW9GjDeIR5uYTn+egjtQ97IXIVhunUYmQCbCQA1wAnlIdS0I8w8ZEaJJh3EmRpiuA7Jcwr6AIfMA7Dzdw6ZGhXsIdk2cKLK9w84miaZYUkSxqviVFLQJMg0WxmXlXC58oqY+Yg4Fqysu/KSKeIu0V3ICUhqAPKyw6pFKpqQykDMkolTmTSn+V9xHdA59zI0yaRU5ByfSBBj1GC5adYytsV9RpSGFIYh10Cc+kC489Ld4xEkJCm+sjzuw99AAklu/PcRreBKpdjxkMiFnH3gpj84AAjNiEMBxJjCAAkPcAIQ0OPcEQAGpCuAIVDCTE2CJMKHYaYrgiuIdh3CUiLMLMFEkyxdjKRGpCT1I0PcSKowrkM+IoyQUG4kb0I2xRkC5DoTYTQPQKNxLQZGx5PRB0Zb93rIuwSYyIdWPuBfX0bg5PTeRPuAQyTGaJJNW0AAAuj0gz0HfQKaVt4xEcQxegEYh0xXYhrgAkxIFBAAhXGEAxxwMwQAEK4w9wGK4hmxXEA4rjCABXGuK4kAx7iEMAWGmO5AJiYh2Gp6CiR3CvvALCkCxMYBWFcZyEC94AE5CuDcJDEFv+BYwNCM6ihOahF3vKyeW0W9zaW9W39JUTEJgaulszSks8cVF0k2pTaprI1UhCKa5z5ylOSfBLiQT5FwyhK2JTlFRknehaeZO8IJ1lqnvcmvJ0vdGelVeXLfS97Xdr2te3HrBUiGyX1foStdDSVNnaCdo42lLV+M3SjFLJdP9o35bta3kp63VhnyHhXKyxUY3y2vzU4pNzTbqc4t6pZrW052CfEzkl37hR0TXUG2X1foRcl0Pfw3IFBykp4ylBKpOMZXpSUqcbZZO1S6ctWlZpZXd6pM8RszCDp3xEYxnFvNJ0Y3eSElkXOWcfHavdeT1xvmraXDnNu123ZJK+tktyXBa7h7ZX9r8gtVyPR5dwFKlOPMVVVg0r2abjJRg3drfdyvp1roPMaFZejgJE0qQm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F680991-F3EA-460B-BEED-B4E16A6432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78" y="776494"/>
            <a:ext cx="893143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primary function of GOES-R product </a:t>
            </a:r>
            <a:r>
              <a:rPr lang="en-US" sz="2000" dirty="0" smtClean="0">
                <a:solidFill>
                  <a:prstClr val="black"/>
                </a:solidFill>
              </a:rPr>
              <a:t>validation is to provide data </a:t>
            </a:r>
            <a:r>
              <a:rPr lang="en-US" sz="2000" dirty="0">
                <a:solidFill>
                  <a:prstClr val="black"/>
                </a:solidFill>
              </a:rPr>
              <a:t>and information to  GOES-R Stakeholders </a:t>
            </a:r>
            <a:r>
              <a:rPr lang="en-US" sz="2000" dirty="0" smtClean="0">
                <a:solidFill>
                  <a:prstClr val="black"/>
                </a:solidFill>
              </a:rPr>
              <a:t>regarding product performance relative to validation standards – e.g., in-situ data, other satellite measurements,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GOES-R validation does not </a:t>
            </a:r>
            <a:r>
              <a:rPr lang="en-US" sz="2000" dirty="0">
                <a:solidFill>
                  <a:prstClr val="black"/>
                </a:solidFill>
              </a:rPr>
              <a:t>judge product fitness-for-purpose, whether it be for operations or research. </a:t>
            </a:r>
            <a:r>
              <a:rPr lang="en-US" sz="2000" dirty="0" smtClean="0">
                <a:solidFill>
                  <a:prstClr val="black"/>
                </a:solidFill>
              </a:rPr>
              <a:t>Such judgment is reserved to the Stakeholders.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GOES-R product validation efforts </a:t>
            </a:r>
            <a:r>
              <a:rPr lang="en-US" sz="2000" dirty="0" smtClean="0">
                <a:solidFill>
                  <a:prstClr val="black"/>
                </a:solidFill>
              </a:rPr>
              <a:t>do not drive </a:t>
            </a:r>
            <a:r>
              <a:rPr lang="en-US" sz="2000" dirty="0">
                <a:solidFill>
                  <a:prstClr val="black"/>
                </a:solidFill>
              </a:rPr>
              <a:t>the algorithm change process, although it could provide important information needed for that process. So graduation through validation stages is not necessarily precluded by algorithm changes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For each GOES-R Product and for each product validation stage: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</a:rPr>
              <a:t>Document the scope of testing (type of measurement, geographical extent, temporal extent, etc.), analyses, and reporting to </a:t>
            </a:r>
            <a:r>
              <a:rPr lang="en-US" sz="1600" dirty="0">
                <a:solidFill>
                  <a:prstClr val="black"/>
                </a:solidFill>
              </a:rPr>
              <a:t>be </a:t>
            </a:r>
            <a:r>
              <a:rPr lang="en-US" sz="1600" dirty="0" smtClean="0">
                <a:solidFill>
                  <a:prstClr val="black"/>
                </a:solidFill>
              </a:rPr>
              <a:t>completed.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</a:rPr>
              <a:t>Document product </a:t>
            </a:r>
            <a:r>
              <a:rPr lang="en-US" sz="1600" dirty="0">
                <a:solidFill>
                  <a:prstClr val="black"/>
                </a:solidFill>
              </a:rPr>
              <a:t>anomalies found during the validation process, and </a:t>
            </a:r>
            <a:r>
              <a:rPr lang="en-US" sz="1600" dirty="0" smtClean="0">
                <a:solidFill>
                  <a:prstClr val="black"/>
                </a:solidFill>
              </a:rPr>
              <a:t>any resolution recommendations.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</a:rPr>
              <a:t>Clearly state the overall maturity level of validation, and its usefulness to a Stakeholder in judging product fitness-for-purpose.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Ultimately need to associate validation stages with GOES-R transition and handover events.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1809" y="101569"/>
            <a:ext cx="742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Foundations of GOES-R Validated Products</a:t>
            </a:r>
          </a:p>
        </p:txBody>
      </p:sp>
    </p:spTree>
    <p:extLst>
      <p:ext uri="{BB962C8B-B14F-4D97-AF65-F5344CB8AC3E}">
        <p14:creationId xmlns:p14="http://schemas.microsoft.com/office/powerpoint/2010/main" xmlns="" val="37459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7502385"/>
              </p:ext>
            </p:extLst>
          </p:nvPr>
        </p:nvGraphicFramePr>
        <p:xfrm>
          <a:off x="30132" y="809540"/>
          <a:ext cx="9113867" cy="5958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113867"/>
              </a:tblGrid>
              <a:tr h="227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GOES-R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Product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 (L1b and L2+) Validation Maturity  Stages (Nominal Mission)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905608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100" b="1" i="0" dirty="0" smtClean="0"/>
                        <a:t>Beta</a:t>
                      </a:r>
                    </a:p>
                    <a:p>
                      <a:pPr marL="342900" lvl="1" indent="-228600">
                        <a:buFont typeface="Arial" pitchFamily="34" charset="0"/>
                        <a:buChar char="•"/>
                      </a:pPr>
                      <a:r>
                        <a:rPr lang="en-US" sz="1000" b="0" i="0" u="sng" dirty="0" smtClean="0"/>
                        <a:t>Activities</a:t>
                      </a:r>
                    </a:p>
                    <a:p>
                      <a:pPr marL="460375" lvl="2" indent="-228600">
                        <a:buFont typeface="Courier New" pitchFamily="49" charset="0"/>
                        <a:buChar char="o"/>
                      </a:pPr>
                      <a:r>
                        <a:rPr lang="en-US" sz="1000" b="0" i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000" i="0" dirty="0" smtClean="0">
                          <a:solidFill>
                            <a:schemeClr val="tx1"/>
                          </a:solidFill>
                        </a:rPr>
                        <a:t>arl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y release of product. (e.g., At-launch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version of the product algorithm and its input parameter is initially used to generate the product)</a:t>
                      </a:r>
                    </a:p>
                    <a:p>
                      <a:pPr marL="460375" lvl="2" indent="-228600">
                        <a:buFont typeface="Courier New" pitchFamily="49" charset="0"/>
                        <a:buChar char="o"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Initial calibration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applied. (L1b)</a:t>
                      </a:r>
                    </a:p>
                    <a:p>
                      <a:pPr marL="460375" lvl="2" indent="-228600">
                        <a:buFont typeface="Courier New" pitchFamily="49" charset="0"/>
                        <a:buChar char="o"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Rapid changes in product input </a:t>
                      </a:r>
                      <a:r>
                        <a:rPr lang="en-US" sz="1000" strike="noStrike" baseline="0" dirty="0" smtClean="0">
                          <a:solidFill>
                            <a:schemeClr val="tx1"/>
                          </a:solidFill>
                        </a:rPr>
                        <a:t>tables can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be expected. Some changes to product algorithms may be needed.</a:t>
                      </a:r>
                    </a:p>
                    <a:p>
                      <a:pPr marL="460375" lvl="2" indent="-228600">
                        <a:buFont typeface="Courier New" pitchFamily="49" charset="0"/>
                        <a:buChar char="o"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Product quick looks and initial comparisons with ground truth data are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performed.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460375" lvl="2" indent="-228600">
                        <a:buFont typeface="Courier New" pitchFamily="49" charset="0"/>
                        <a:buChar char="o"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Anomalies may be found in the product, but thorough analysis may not be performed.</a:t>
                      </a:r>
                    </a:p>
                    <a:p>
                      <a:pPr marL="460375" lvl="2" indent="-228600">
                        <a:buFont typeface="Courier New" pitchFamily="49" charset="0"/>
                        <a:buChar char="o"/>
                      </a:pPr>
                      <a:r>
                        <a:rPr lang="en-US" sz="1000" b="0" i="0" u="none" dirty="0" smtClean="0">
                          <a:solidFill>
                            <a:schemeClr val="tx1"/>
                          </a:solidFill>
                        </a:rPr>
                        <a:t>Products are made available to users</a:t>
                      </a:r>
                      <a:r>
                        <a:rPr lang="en-US" sz="1000" b="0" i="0" u="none" baseline="0" dirty="0" smtClean="0">
                          <a:solidFill>
                            <a:schemeClr val="tx1"/>
                          </a:solidFill>
                        </a:rPr>
                        <a:t> to gain familiarity with data formats and parameters.</a:t>
                      </a:r>
                    </a:p>
                    <a:p>
                      <a:pPr marL="342900" lvl="1" indent="-228600">
                        <a:buFont typeface="Arial" pitchFamily="34" charset="0"/>
                        <a:buChar char="•"/>
                      </a:pPr>
                      <a:r>
                        <a:rPr lang="en-US" sz="1000" b="0" i="0" u="sng" baseline="0" dirty="0" smtClean="0">
                          <a:solidFill>
                            <a:schemeClr val="tx1"/>
                          </a:solidFill>
                        </a:rPr>
                        <a:t>End state</a:t>
                      </a:r>
                    </a:p>
                    <a:p>
                      <a:pPr marL="460375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Product is minimally validated,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and may still contain significant identified and unidentified errors.</a:t>
                      </a:r>
                    </a:p>
                    <a:p>
                      <a:pPr marL="460375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Information/data from validation efforts can be used to make qualitative, but not quantitative, assessments regarding product fitness-for-purpose.</a:t>
                      </a:r>
                    </a:p>
                    <a:p>
                      <a:pPr marL="460375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Clear documentation of product performance exists that includes known product anomalies.</a:t>
                      </a:r>
                    </a:p>
                  </a:txBody>
                  <a:tcPr/>
                </a:tc>
              </a:tr>
              <a:tr h="1782156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US" sz="1100" b="1" dirty="0" smtClean="0"/>
                        <a:t>Provisional</a:t>
                      </a:r>
                    </a:p>
                    <a:p>
                      <a:pPr marL="342900" lvl="1" indent="-228600">
                        <a:buFont typeface="Arial" pitchFamily="34" charset="0"/>
                        <a:buChar char="•"/>
                      </a:pPr>
                      <a:r>
                        <a:rPr lang="en-US" sz="1000" u="sng" dirty="0" smtClean="0">
                          <a:solidFill>
                            <a:schemeClr val="tx1"/>
                          </a:solidFill>
                        </a:rPr>
                        <a:t>Activities</a:t>
                      </a:r>
                    </a:p>
                    <a:p>
                      <a:pPr marL="460375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Validation and quality assurance (QA) activities are ongoing by the Government, and the general research community is now encouraged to participate.</a:t>
                      </a:r>
                    </a:p>
                    <a:p>
                      <a:pPr marL="460375" lvl="2" indent="-228600">
                        <a:buFont typeface="Courier New" pitchFamily="49" charset="0"/>
                        <a:buChar char="o"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High severity algorithm anomalies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are identified and analyzed, and lesser severity anomalies have been identified. </a:t>
                      </a:r>
                    </a:p>
                    <a:p>
                      <a:pPr marL="460375" lvl="2" indent="-228600">
                        <a:buFont typeface="Courier New" pitchFamily="49" charset="0"/>
                        <a:buChar char="o"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Users are engaged and user feedback is assessed.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u="sng" dirty="0" smtClean="0">
                          <a:solidFill>
                            <a:schemeClr val="tx1"/>
                          </a:solidFill>
                        </a:rPr>
                        <a:t>End state</a:t>
                      </a:r>
                    </a:p>
                    <a:p>
                      <a:pPr marL="460375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Product performance (L1b or L2+) is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demonstrated through analysis of a small number of independent measurements obtained from selected locations, periods, and associated ground-truth/field program efforts. </a:t>
                      </a:r>
                    </a:p>
                    <a:p>
                      <a:pPr marL="460375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Product analysis are sufficient for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qualitative, and limited quantitative, determination of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product fitness-for-purpose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60375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Clear documentation of product performance exists that includes known product anomalies and recommended remediation strategies for high severity anomalies and weaknesses. Testing has been fully documented.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608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3"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Comprehensive</a:t>
                      </a:r>
                    </a:p>
                    <a:p>
                      <a:pPr marL="342900" lvl="1" indent="-228600">
                        <a:buFont typeface="Arial" pitchFamily="34" charset="0"/>
                        <a:buChar char="•"/>
                      </a:pPr>
                      <a:r>
                        <a:rPr lang="en-US" sz="1000" u="sng" dirty="0" smtClean="0">
                          <a:solidFill>
                            <a:schemeClr val="tx1"/>
                          </a:solidFill>
                        </a:rPr>
                        <a:t>Activities</a:t>
                      </a:r>
                    </a:p>
                    <a:p>
                      <a:pPr marL="460375" lvl="2" indent="-228600">
                        <a:buFont typeface="Courier New" pitchFamily="49" charset="0"/>
                        <a:buChar char="o"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Validation, QA, and anomaly resolution activities are ongoing by the Government and the general research community.</a:t>
                      </a:r>
                    </a:p>
                    <a:p>
                      <a:pPr marL="460375" lvl="2" indent="-228600">
                        <a:buFont typeface="Courier New" pitchFamily="49" charset="0"/>
                        <a:buChar char="o"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Algorithm anomalies of all severities are identified and analyzed.</a:t>
                      </a:r>
                    </a:p>
                    <a:p>
                      <a:pPr marL="460375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Users are engaged and user feedback is assessed.</a:t>
                      </a:r>
                    </a:p>
                    <a:p>
                      <a:pPr marL="342900" lvl="1" indent="-228600">
                        <a:buFont typeface="Arial" pitchFamily="34" charset="0"/>
                        <a:buChar char="•"/>
                      </a:pPr>
                      <a:r>
                        <a:rPr lang="en-US" sz="1000" u="sng" dirty="0" smtClean="0">
                          <a:solidFill>
                            <a:schemeClr val="tx1"/>
                          </a:solidFill>
                        </a:rPr>
                        <a:t>End state</a:t>
                      </a:r>
                    </a:p>
                    <a:p>
                      <a:pPr marL="460375" lvl="2" indent="-228600">
                        <a:buFont typeface="Courier New" pitchFamily="49" charset="0"/>
                        <a:buChar char="o"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Product performance for all products is defined and documented over a wide range of representative conditions via numerous and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ongoing ground-truth and validation efforts. </a:t>
                      </a:r>
                    </a:p>
                    <a:p>
                      <a:pPr marL="460375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Clear documentation of product performance exists that includes all known product anomalies and their recommended remediation strategies, regardless of severity level. </a:t>
                      </a:r>
                    </a:p>
                    <a:p>
                      <a:pPr marL="460375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Product analyses are sufficient for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full qualitative and quantitative determination of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product fitness-for-purpose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460375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Testing has been fully documented.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137" y="81905"/>
            <a:ext cx="742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GOES-R Product Validation Maturity Stages</a:t>
            </a:r>
          </a:p>
        </p:txBody>
      </p:sp>
    </p:spTree>
    <p:extLst>
      <p:ext uri="{BB962C8B-B14F-4D97-AF65-F5344CB8AC3E}">
        <p14:creationId xmlns:p14="http://schemas.microsoft.com/office/powerpoint/2010/main" xmlns="" val="20831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21880" y="1503678"/>
            <a:ext cx="8534400" cy="4116357"/>
          </a:xfrm>
          <a:prstGeom prst="rect">
            <a:avLst/>
          </a:prstGeom>
          <a:solidFill>
            <a:srgbClr val="BEE5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139" y="1581436"/>
            <a:ext cx="706698" cy="6095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Launch &amp; Orbit Raising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6073407" y="1581435"/>
            <a:ext cx="2667630" cy="609600"/>
          </a:xfrm>
          <a:prstGeom prst="homePlate">
            <a:avLst>
              <a:gd name="adj" fmla="val 4697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prstClr val="black"/>
                </a:solidFill>
              </a:rPr>
              <a:t>Operations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4837" y="1583229"/>
            <a:ext cx="5028569" cy="6078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>
                <a:solidFill>
                  <a:prstClr val="black"/>
                </a:solidFill>
              </a:rPr>
              <a:t>Post-launch Testing (PLT) - 180 Days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4837" y="2191035"/>
            <a:ext cx="1110343" cy="640080"/>
          </a:xfrm>
          <a:prstGeom prst="rect">
            <a:avLst/>
          </a:prstGeom>
          <a:solidFill>
            <a:srgbClr val="FFD7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Activation </a:t>
            </a:r>
            <a:r>
              <a:rPr lang="en-US" sz="1000" dirty="0">
                <a:solidFill>
                  <a:prstClr val="black"/>
                </a:solidFill>
              </a:rPr>
              <a:t>&amp;</a:t>
            </a:r>
            <a:r>
              <a:rPr lang="en-US" sz="1000" dirty="0" smtClean="0">
                <a:solidFill>
                  <a:prstClr val="black"/>
                </a:solidFill>
              </a:rPr>
              <a:t> Characterization Test (ACT)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2423" y="2194718"/>
            <a:ext cx="3260984" cy="320040"/>
          </a:xfrm>
          <a:prstGeom prst="rect">
            <a:avLst/>
          </a:prstGeom>
          <a:solidFill>
            <a:srgbClr val="FFD7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System Performance Operational Test (SPOT)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812422" y="2886070"/>
            <a:ext cx="0" cy="301752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44837" y="2931515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4232" y="2970558"/>
            <a:ext cx="574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14 Days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7237" y="2970558"/>
            <a:ext cx="611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40 Days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2139" y="2968499"/>
            <a:ext cx="584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84 Days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8144" y="2970558"/>
            <a:ext cx="5340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1</a:t>
            </a:r>
            <a:r>
              <a:rPr lang="en-US" sz="900" dirty="0" smtClean="0">
                <a:solidFill>
                  <a:prstClr val="black"/>
                </a:solidFill>
              </a:rPr>
              <a:t> Year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54439" y="2933574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155180" y="2191036"/>
            <a:ext cx="657242" cy="640080"/>
          </a:xfrm>
          <a:prstGeom prst="rect">
            <a:avLst/>
          </a:prstGeom>
          <a:solidFill>
            <a:srgbClr val="FFD7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Initial Checkout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155180" y="291388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55180" y="2968499"/>
            <a:ext cx="566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14 Days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8152" y="3238725"/>
            <a:ext cx="156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Contingency Operations Readiness Review </a:t>
            </a:r>
            <a:r>
              <a:rPr lang="en-US" sz="1000" b="1" dirty="0" smtClean="0">
                <a:solidFill>
                  <a:prstClr val="black"/>
                </a:solidFill>
              </a:rPr>
              <a:t>(CORR)</a:t>
            </a:r>
            <a:endParaRPr lang="en-US" sz="1000" b="1" dirty="0">
              <a:solidFill>
                <a:prstClr val="black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063823" y="2868779"/>
            <a:ext cx="0" cy="301752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22182" y="3238725"/>
            <a:ext cx="1883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Operational Acceptance Review </a:t>
            </a:r>
            <a:r>
              <a:rPr lang="en-US" sz="1000" b="1" dirty="0" smtClean="0">
                <a:solidFill>
                  <a:prstClr val="black"/>
                </a:solidFill>
              </a:rPr>
              <a:t>(OAR) – Handover to OSPO</a:t>
            </a:r>
            <a:endParaRPr lang="en-US" sz="1000" b="1" dirty="0">
              <a:solidFill>
                <a:prstClr val="black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698338" y="289659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35837" y="2950864"/>
            <a:ext cx="5653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42 Days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16939" y="2511075"/>
            <a:ext cx="1885916" cy="320040"/>
          </a:xfrm>
          <a:prstGeom prst="rect">
            <a:avLst/>
          </a:prstGeom>
          <a:solidFill>
            <a:srgbClr val="E2725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Cal/INR Checkout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04441" y="2511075"/>
            <a:ext cx="1362456" cy="320040"/>
          </a:xfrm>
          <a:prstGeom prst="rect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*Post-Launch Product Testing (PLPT)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3405" y="2190562"/>
            <a:ext cx="2362831" cy="640080"/>
          </a:xfrm>
          <a:prstGeom prst="rect">
            <a:avLst/>
          </a:prstGeom>
          <a:solidFill>
            <a:srgbClr val="FFD7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</a:rPr>
              <a:t>Post-Handover Product Validation</a:t>
            </a:r>
          </a:p>
        </p:txBody>
      </p:sp>
      <p:sp>
        <p:nvSpPr>
          <p:cNvPr id="2" name="AutoShape 2" descr="data:image/jpeg;base64,/9j/4AAQSkZJRgABAQAAAQABAAD/2wCEAAkGBhQSERUUExQWFBQWFhYWFxcVFRQXFhYVFxQXFBQUFhcXGyYeFxojGRQUHy8gJCcpLC0uFR4xNTAqNSYrLCkBCQoKDgwOGg8PGikcHCQpLCkpKSksLCwsKSwpKSkpLCosKSksKSksLCkpKSkpLCwpLCksKSksKSksKSwsKSwsKf/AABEIAPUAzgMBIgACEQEDEQH/xAAcAAABBQEBAQAAAAAAAAAAAAAAAQIDBAUGBwj/xAA/EAABAwIEAwYEAwYFBAMAAAABAAIRAyEEEjFBBVFhBiJxgZGhEzKxwULh8BQjYnKC0QcVJFLxM3OSokOywv/EABgBAAMBAQAAAAAAAAAAAAAAAAABAgME/8QAIxEBAQACAgMAAQUBAAAAAAAAAAECESExAxJBUSIyQmFxE//aAAwDAQACEQMRAD8A1EIQtGYTSlSFACEIQAhCEAJqckKARCIQQYmDAIBIa4gE2bmIENnS8IMIQhBBCEIBCEEpSmoGghCEEEIQgBCEIATgkASo2NJEJAUqDIiEqEA1CWEhQAhCEAJEqEAi13Ug3htV27nO/wDQDL7yfNZK1sRVaOGPBcAZqWJAOg2JU5VWPbGa6QDzE+t0qbS+Vv8AK36BOVEEIQggkKVCAahLCRACEIQAhCUBAKhCEA+EqEIAQhCAEhCVCAahKUQgEQiEIAWviKZPDKnjU36BZC6CsyOGX3FQ7bucN97BRmrHtzdH5W/yt+gUihwbpps/lb9AplZGoSpEEEIQgBIUqEA1CUoQAEqSEqAEIQgJEIRCAEIQgBCEiAVCYCczgdiBpH4Wk663JT0pdnZoiISoTI2FBxuqRhat3Wp27zoH72no2Ym+sblWVo8T4RRPDnPyMzuY7M4gyQKkwYP8DfMBYeWb1/rbxZat/wAc/wAFdOHo/wDbb9FeCq8NpgUWACAGgCNIVoLZlSJClKQpkRCfSZJAUFB+ZoNrgG2mm0pb50euNpEIQmQQhCAEIQgBCEICQBEpUhQAhCEgEISsiROkhFMz8T7R3zz0kjfw+uycoqFYOmJ577338ftspVOHSsuwiEsIVJJCz8ZWaRXZAzfAffeJp/3WiufxjiMXiWnbDOkcv+if7LLyTem/iut/40OAiMNR/kH1KvqhwB4OGpRs0A+Ov3C0AtYxpqROTUEkwo77fz5Hlf0VTCnuBXMKe+PPYnY7C5VHCVQ4WM2B1zaidd/14CP5L/inQhC0ZhCEBACEIQAlSJQgJEiVIgBaGG4I57Q4ObBE7z9FTwGH+JiKdM/K4OmNZAkX8iPNdW+mA1uU93aNIECyx8mfr01wx32xP8jP+8eTf7lMxHDMjS7MTG2UX9/1Cn4lxoUn5cs90GcwGpIiIPL3UWLx2Zh7p/pd3tDpbW9ll7Z8WuiYY3ep0o4DhYLyM7jDBdzIP4ZsQOYnqHK+eCfx/wDr+abh8U1lUFxPf7suhrZIa4HRoDe6Y6md5M1PjtN1POATcNDO7ncSGkQM2hDpmRYFTc8oJhj+FTFcNcwTOYbwNFUhdC3EtLA/8JAM62I/ssXE02h3cu0wRvYibHldbePO3isvJhrmIHCx8Fj8ZaP8xx3/AGn/AEo/2C2sqpcT4W843G1cvcLHMnM35iKRAiZ2KedLxs7scP8ATDxW5CyOylAtoQbEFbBCuM72aQmp6aUyLSbJiJ1tzsbKhg3SfmDu6LgRt+c+ZWlhx3h59NjuqVNuhkk2FxGx1tz+3NL6r4lQhCtmEIQgBCEIAQhCAlKCgoCQWOCk/tdPlDvGYJHsHe3n1NZgAaBoJhczwgRiWHo76FdNXdouXy9unxxQxODLjOaLdVRxWBiBmAJI2n8Q/sR5rXDwdxp0VLH02ucA5siw0nZxm17HL68pIxldNyulduGLn5XOA7psAdvhnL814gz48ssTHgzZzDKHbODXBw/qDp0SYOk0Ve62LOuQRswTfnf0I0yrSRbUxSqcPDmZHGRIO40MjUmfNUMThg0wNAAPZbZVOth8zz5fQK/HeU5zcZdHD5jA3suvf2chlaXEmq/NDRpYNHjYXWdw3h371saSPYyunxuHz5AZEPa6x3aZA8DutMr7Rj+1wuP7MfsujszXXFoIiJB23Wc5q7jtXRmm08nR6j8lxdRq0x44TeeVchNUjgmFaIPwvzeR08P0fJVpMem1+ttrfTpe5g2y/wAj59Pt5qo2kDa+9u9pPLz9govap0RCELVmEISIIqEgSgIM+nTJVluGUmGow1TNasMs2kxZxQEhShbM13hbf9RTPIO+n69V0VYrnuFmKzP6voVu4oSB72n2XL5e3T4zBh2mLCJGmllQ4kS0PyC8OAIy2H7sTfrmH/Kt0nGffSNbqtiiS11rZb3I1fLdr/3jksY3rCq8WrZMwcQTv3TvBtHLL/4rralIETv78tVy7aegyjQzBm8z9z6BdYfl9E8ix5MZhxliLW/vumtb348PoFI2rGqkoUZcTvb6BLGnlGrwqgJlaZCrYFkBW10YT9Lm8l/UzeP0c1F3SD9vuuDrtXo2Op5qbm8wV59im3V/U/FJwUZCmeoirSkwnzeRibXtChab6G5MT42/XUqbCfN5GJmJ8lA53eMj8TvIXv7jzU3unOkUoTqmp8UjWyVp8Z3sraRKUUSTCvBkBI2ms/dp6KwwZTjhst1bFlBWqbKP+lOYLLDZOKhzGEMq81nVqKAUEoXW5mvwXAlzhUkQ0kdbjb1C2ntWNwHiYa4UcriXuc7N3crYaLGTMmNh6LZrzIAvrM8+QXJ5e66vF8QkkGTqANPzVDEFwY6IIDWtP8wEz5tc0xsDvKuV8xBBESI9bT7rO4m1zaFZ893IXERyY1xgzpDDM9NIM4xvWc1x1tp15zv5+q6snu2nbY/rkvPv80zNB1ECIGsuEGZ6n3VvimIfULO+8g06b3NaWNhwY4h2aB3Z/DFwzckK7jtMunbtqSQBqIJHQ6fQq7R+b0+i8ddiapcx2dwcWNnKQDYyCAzaIt0K7HB9pD3RWqBggCR3nOj/AHNb8hjXNPhMo9ND229Hw1QRYj8+SnWdwQUzTa5l5kZpDiYMHvcrbWV81LwujH9rmy7NrmBYEzb13K88xmplei1GBwIOhEHzXCcUw2R7xycQLzba/gneKJzGS9RFSVFC5WmpsJqf5TeJi4kx4SoahOcm3znf+Iny5KbBvgnq0jwuL9YjRVnghztIzGJndxMG+w35iein7TnRHfYf2/JNBhLmmNBaIANjvv8AqOqlo4fMFUuomzdT0auZSkwmUacJtd8Lnz1vhtj/AGR1ZRtq3UL3qIuUcq0vuMqLOqZxZA1VN+LKrZaaqREpF2OVb4Qf9TT2s+/IZTPtv1XW5Z2sQfeB9Poua4Hw9riajpBYYae7obkHuzsN91tVaTSPmdABsCY57X1XF5cubHZ4sbxTa9AMDWtnKMouS7K0a6mTYblUeMujC4gAEPFOtlJbbVwBJ0uY1OkTqsTiHGjTe8MiA6SapfGX+GXDk+BzIWPxXteX03UHmmAS5jv3bz3TIkuzmTYEgiCHRY6RMK0tim2pFIsyxDABfQipmI/pDovrcqs7j1R1PNDRcgkl5+Q5WNMumMpcIn2U1Skw03AfMGUzYGLkNb4mPYBZtQNawgTck3iCMwJtHJw9V0YyVjlRU4g/NdrZHL4giG8xUsbW8PNNw+Il5JAAMuEdbxrG8R/wq7sQ4OdLdjebWbbbw9ApeH1ZIEeABu6bWGu8W94tVicXsvYDirjhQxtOzHFsue8Xc/aKcRc77GYWqzib3VSMrYlkyHWlzWWJYCTNxpYrO7G9nwz4gfSoObADajQXFxD3yP3hJAHdjbTkuhfwOlmDgxjXNc1wIY2RliwMSLCPNRJbDtm2gCuD7TH9+8X1BvbYacxrdd4AuB7Uu/1L/wCn/wCoWn1nGO8qMlOcU1okwq2k/D7xqQQNN45lQ1qsudr8ztjcZjcRrpt0VxjYvHP6FNq0ASfE/Ux7fZZ+820mPCoROk6g6fw3+rfRXqDIEKJjQPUfUSFKXKcsjmOkip1mFW2FR1ws7VxlVConVFZrBUqgS2pBVrKMFOqMUbboDeQhISu1xN7s0+GvE3zDe/y8lrVnWN9tyuU4LTnF0jyDvG7TofJdRxGgCCSA6xFxNvA+A9Fx+XH9W3X4s+NOE7R0nfF7oBs7USMwY0tNjt3pPUaLnK9R/wC8a0tLc7iydHBrjd4gAmJI/q0suk43h204dkn5i0AGzgASbajvNtG07SOQxeDbd5LmRvH/AEyIiLaDWYiGlXibTw7XQJyiQz8M2LWiCRBMOB9RzhZtUEskAAgQCJsARA+a4+YTvHgFpcEw4cIcw974bIB0ikx2UWjU+yy61U/DMwA4l34bAFpbcDS6vHtGSB9UNtAnKZyxsJMeOn3TuEkuqW3kTuMwIvmdAOl9he4Cgq1Hh19QDlljT+AET4mLR0U3B8Sc12tB5BjGkDW8MJvHv4TeXSZ2+huyeDbSwrGMcXtBfDnQXOHxHQTHSFsry3sv2vNKl8Om6kym0vyCrJdGRrwB32mMziPkHMTcDdxPbh4a5zHUH5SRF2uJDM5gZzbQeJAWczkh3C2u1K47t1RAdTfuQWm1rXF+dys/E/4jVWz3KUCL9+LuLRvuQNLd4a6GfjfF2YrCCpHebVLLGW5sodY6OBYWmROtilc/wJhZ2wKQlTAAKtQVh4RbsaPNTQ9d/MfdQxq4TJLpEuH4jLomJ/IKOu42vv62KrNxLg4mRBJve1yQIi+rr9RztC/i6QBbpmFzfSPGIHonOKz/AI5kzAJAtJMXN9BIv9Qp6WKGUTrA9Yv7opaWBVhDnSNVXfWCjNeyhRz6aqVGwrPxBCqVKl0fTOoYYO10VoYBp2HolwokK60LRFU0gSpAutyp+DH/AFlH+WpPpb7/AJLruIfL666aLlOCkftdPnDr9Igj3XV8SEt9VyeZv4nn3HnPjKZqOa1wDpEudoXGABPkNei57AdoG0XuY2k1zSdy0DOC4gjuwBJDRyAB5rqeP4Y/DkOiWvO0/hefxAxsdfYLl6/DwKUuiMk2YSIyydDIP580prXLbWTQ4bWNZ4LKcF3wnwYIBeGEC4v3XNG0ZdpWHnBpZss2LfmMECDFhrc3jYrf7NYl1i6BD2NhkCTlpuNyZJEx1joucfXOSCB3u/EAENzsyiw0g+y1x7ZZD9sIfmLCXcxUm7WwZtIMAJOF4nPWORrAHBzZOcNAcMoDskESSG/16HQ18UxwJt/8ZFm3JyROm509lL2UwpfWyHLIGZ1rZWd5wLttLm+X6Xeinb1/sRgH0nSCxjn52ljabtGVoBc41CScs66REmJXf5Vy/ZXs66lUOIfWdVc6nkDnNylwNV9U1Im2YvsOQB1JA3n4zksbnMZydlyvCQYFlu6LGRYWPP2HoOS53tPw0CnDZLcxdGvedvOp5Quhw+ImxRXeNxKjLKZTcPHcy1XmFHhVZwJYwuDddB6Tqqzq5aSCCCNQV6ZiK4hcDxvBg1S4Spme2vrwzMRipj9dVXzi46mfCbfTXomYxpHnN+W33VJwMkyQJvYXsNJFo1VaJcq4gyNzcHqIn8/ZDKttdz9VSJLYdJ0MaR8pI26e5UtIRPjPqL+Ugpksh5TXucEtCoAg1EaBBWndQh5JhQDEXVtuKbqjQaODcWtjVW21VktxyY/GlINJKmhC7XGl4SJxtDoKm0/M0jXb5Sun4/jRTawkiC5zTNvwOIjrIHquf4Bg6jsU2oGzSb3SZFnZXHQ3/E24Wx2rpBzaYcQBnOoPINtG/e9ly+Ttv43Gdr8V8SkwH5YLiG/MBDj6yBcj8W0rMxGIDqeUSQ9mWZcQJZAMTcX5ae9ntO74QD9riMpAktPzad248YGxMZ2FoOqljaQOd0Ncbn4XdiRb93AId5Zdip9eI29u2pw/CtDsx0Hw2GSbgMBi2/eItyAXNh7n0DJIuecg5mgEHxGnUcl64KbGUw0xlAAJMbQJ+68lrtcGR3od3jOYgVMzTlvvci94jktMO2WaDiFdzLQfkN3A97IwEanqOtl03Yag1rXVXj52uvBsCcxAAF4y6HbmubxXD6jiQCSSyLEDVsN03kze9l0nBC/4TmOdLmU3zmJE5WkW1n9aKvJ+0sO3sD8dZVRirqlha4eMwNvP76jwS1sRC45j+XVbJ01sNjYKsVagIusOnXHNSVcbbX3S9aXF5PxlYDdYfE6gLSrdR+Y6rH4mXCBufpvKcxVawuItzFoGpn/8qA0okcjf0BA+6uYqmM3UggHcS5gJHlPoq+IosIc93cAuXGQJyNHe5gaf8BbSs6o4iIjmRHmYI95Hmla+5G8T7m/uquKqUwxzw8Q0jMC6chkQD1+t42VXD8RY4w1wm/MGCeRvFk0baDqxBTXVydVXFadLjonGoALyjRosS8KOjW5qU0QWl0nU8oIDZJ1mZjbnyVYtVaLbWo1A4dOiK2Ja3mquFdA6oq07948oHrJ08PVL12NuhrY+mwGXtGWJGYSATAJE2GvoeSczEtc3M1wcJyyCCJBAInzXj0nM4Xk2I6ybxuRcSdD76uEoVKecNeMrgWuaNHC5APsfRbXOTtz+r3DshUBpVXSI+ICTNgBRpz4AXupuJ16dVrXSw0w6Q/MMhAvOfSJaN14xiOMYg0xQ+KYc91R2U5YJYGlr8phwhosZjvcyFSdxOsxhpsJ+G+xbJLXd4O00aZbrAPqQee81pLp67T4zhaz/AITKrHudBgTMAEEbXnZSYvF0cPfKJFiGZSWiHOlzc0gd2PEheJ/BeHgl1mkEwXTz1jZw19E+pjahcS1pzjW8lwuJvBI1udfNGv7V7PZaXG6dW7HXaRmBkESRYiPBebsZNB2Zp1giBqXgaDe0+arYDG16ZcWOyl4uQQbi42uZmPNQurOYAO67YwCJOaXHXmOieOUnCcrt13Zrs+6q9tQmKLGwBMl8ABoO0DvaGNOq3uK4nD0Bkv8AErZqQ+GW9xz22L27AhwPPkvPsB2ixNGo00nk07S15Bp5ejdt9IP2R/EHvxDKtSpJztkkkQJ0gAAkAxeEZZbE4dXx3/E8kNfhKrAMoDmVqLgWuIJLy8ui1gAJFyTNlQ4Z/i5meG4im0CYLqch38JyOJBB6Hw5Lz79keWwbhouBubkgx5X8U7BUnEEGw1sdLG0etjOqrU1se1euN7fYd9cUabi4kgBwjISRaO9PTRX6vGGtIDngE6AkCfCdV4uMGwGZcHSDIIsfAbT19FMahc25e64+c3AE5SJsGyDbwU2T4r3r2pvEQ0FzjlAuSbAeeyz6vabDgOcarDl1AMnSwA3novLn8Zrup/DNR7gS0lskiQRGptoPQKi4PuYgefjod0eo969Sb25wgIl+s3yOgdTHPp5wncZ7d4GpRcw1HOzQIY14dtcZwBY38ivKPhuIOsTJm1jeY3Gt1Tq1rnTofoqnj2X/SugHEnMc9zDlDgWkvyd5m+YNgG8GwFwFFR4m1ozXzSQe6IMiASdQScukDwWRRxExmFpN58yB42HkjGtMZRewi+kTPrCJOUbaNPiLmOlriATJDTF7A23Vul2lcYDmhwvciHDlN4sbf8AC5/D0i2cxB030nX2Ce2i7NbQ622tYayVWoPatb/OzmIBBGbNDzpcSARG8bXhTYPjRLy2pabjeIufKPoskYVpgm8Tcg3OlptF/UIqtLbAlpmTqIGsbesJbG66+niW65hysRsJKjbxHOYHeidD4LlWUnluZo7snW+YiQI9UBlQkyeQsLm3jojch2tMWc0NAmBLnTIESZNgR06pW4kO0mZFgL3tm1j8KoFxDTUJu5smSROtmg+OvIqWnjHOy5IGxA2gQTOmw57dFl60JWOa1zgRoJMxEa+cqAvlwOWDB8LXB0662UDRL5Hjr4Xjnf3T/hktLcx1BNo2vcWvbVAW21G+Z8LHbxkFLUxDiLWG0k3kTt6f2VQMLRrAG1z4Aa7CFG6uXN5dAQY0H1SuJLpxB0MCOdzPPoU1lUuue7YbctRfoSqdIk/XfXnqlqVnWBOTrJsTpIG0DTrslMeRtpMxFrmREzBN5g/roVF8cRIFhFzN/DnqsutXyENudCQSIkgCTaym+KTBmXCZESdyDbrptf0uY6PbUpYkXFtutrGAG+Kjr4unaWiJm1tovA5R+pWfVqWGUSOZ1I1PIxbTon1sRAvrvYHmNSYiT+aPULrqrAC4U48jvPTp01KgdUBuTOpNjCgdiZvfUTO86aeJMqoyuDlm94g3mbzvoefNHoGrh63e0sbE2G0gcxz8+qfUqyCOW+3LfXRZxe7JGUNiCSSb+AaeQbbQJtGvNR5iZsIBA0vF7DztZL1pL3xgRl717yLCR4SRpvzVanRYXQTfa4M+IG1/oguMB1pFrlxEWuOenIap2HETZtx5iCfWxnyRvUNPTwjIMCTEEwLRFhy2ueXLWRuIgCBNsuaJjWRp1JtzVSliHRB0mLbz8xvygKzSpybkOEHWYkifupu/oSjDiM2W5521v4c9k5rGtO0nXLPXU7DVQVnGSSZGulhtpvuoalUGTEm40u29jOmn3RJQtftIDwACIFtIgOEdImfRNfWb/tuTBOvWCR91SeS6ASO5eZNwfATt7KXCU4mRYknSNeh1Gyr4F8NDWgSCP9uoFuiiqutGXu6gSALzeJsoKL7He5g3teOWunooatd34ekwDbkOqWrsKmHx5cXFwm1gTp+pU+DM960tJvFzbSxjS3uhC1s0lYwzQ/vaEDY2sGu08XeySoTLzNmxAgbw7XlICVCj6pBiq5DQR4R0zfkLqCs6wMbTrtIsfX6oQq/BVLh2S5zdmRaLG83Q6g0EtIzWFybatOgjn7JUKLbslPEYgm0AbWAvHPfbmp3VIp2GvMz+Gfy9UIWuuIcLTANPMRJAOvQED0hQ16mbaLxe5MXk/wDkUISx7FS02WBkwQLWtI0kDQWQ6GuEASTrHUGb+SEKbbsiF5JAtoXaDlMdPlT8DUsXSZcXA32AmPZCFWXEOJCS2d558tY/NDNYMHfTp+roQst8BVr1jYjmR9z9VawT+84co+43QhXeihzzEQOY9ElURpyJ6EA6EeeqRCIomHE5jpz63/NTOOZpO4te+8aabIQpy/cC1qMCJm51HJpmb62URdeBa2v68UiEpzC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6" r="14574" b="40819"/>
          <a:stretch/>
        </p:blipFill>
        <p:spPr bwMode="auto">
          <a:xfrm>
            <a:off x="338138" y="2194718"/>
            <a:ext cx="706699" cy="636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40748" y="3638835"/>
            <a:ext cx="1814431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ABI (L1b)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0749" y="3867435"/>
            <a:ext cx="181443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ABI (KPP)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0749" y="4096035"/>
            <a:ext cx="181443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ABI (Other L2+)</a:t>
            </a:r>
            <a:r>
              <a:rPr lang="en-US" sz="1200" baseline="30000" dirty="0">
                <a:solidFill>
                  <a:prstClr val="black"/>
                </a:solidFill>
              </a:rPr>
              <a:t>@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8137" y="4324635"/>
            <a:ext cx="1817041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GLM (L2+)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0748" y="4553235"/>
            <a:ext cx="1814429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SpWx</a:t>
            </a:r>
            <a:r>
              <a:rPr lang="en-US" sz="1200" b="1" dirty="0" smtClean="0">
                <a:solidFill>
                  <a:prstClr val="black"/>
                </a:solidFill>
              </a:rPr>
              <a:t> (L1b)</a:t>
            </a:r>
            <a:r>
              <a:rPr lang="en-US" sz="1200" baseline="30000" dirty="0" smtClean="0">
                <a:solidFill>
                  <a:prstClr val="black"/>
                </a:solidFill>
                <a:cs typeface="Arial" pitchFamily="34" charset="0"/>
              </a:rPr>
              <a:t>@</a:t>
            </a:r>
            <a:endParaRPr lang="en-US" sz="1200" baseline="30000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155177" y="3764021"/>
            <a:ext cx="6583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50822" y="3981735"/>
            <a:ext cx="6583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155177" y="4210335"/>
            <a:ext cx="6572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150822" y="4438935"/>
            <a:ext cx="666881" cy="1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155177" y="4667535"/>
            <a:ext cx="6583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09190" y="3981735"/>
            <a:ext cx="189525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17703" y="4667535"/>
            <a:ext cx="3906863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04441" y="3764021"/>
            <a:ext cx="1368966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04441" y="3981735"/>
            <a:ext cx="1368966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724566" y="4667535"/>
            <a:ext cx="1110919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26415" y="4210335"/>
            <a:ext cx="323740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26415" y="4440027"/>
            <a:ext cx="3898151" cy="10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063823" y="4210335"/>
            <a:ext cx="1134487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710582" y="4438935"/>
            <a:ext cx="1124903" cy="218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073407" y="3764021"/>
            <a:ext cx="2569655" cy="0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73407" y="3981735"/>
            <a:ext cx="2569655" cy="0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198310" y="4210335"/>
            <a:ext cx="1472020" cy="0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835485" y="4438935"/>
            <a:ext cx="834845" cy="2180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001216" y="1943775"/>
            <a:ext cx="256965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b="1" dirty="0" smtClean="0">
                <a:solidFill>
                  <a:prstClr val="black"/>
                </a:solidFill>
              </a:rPr>
              <a:t>&lt;=5yrs Storage + &gt;=8.4 </a:t>
            </a:r>
            <a:r>
              <a:rPr lang="en-US" sz="1200" b="1" dirty="0" err="1" smtClean="0">
                <a:solidFill>
                  <a:prstClr val="black"/>
                </a:solidFill>
              </a:rPr>
              <a:t>Yrs</a:t>
            </a:r>
            <a:r>
              <a:rPr lang="en-US" sz="1200" b="1" dirty="0" smtClean="0">
                <a:solidFill>
                  <a:prstClr val="black"/>
                </a:solidFill>
              </a:rPr>
              <a:t> Ops</a:t>
            </a:r>
            <a:endParaRPr lang="en-US" sz="1200" b="1" dirty="0">
              <a:solidFill>
                <a:prstClr val="black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45905" y="4929096"/>
            <a:ext cx="914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371045" y="4929096"/>
            <a:ext cx="9144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106255" y="4929096"/>
            <a:ext cx="914400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759165" y="4929096"/>
            <a:ext cx="914400" cy="0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67675" y="4986186"/>
            <a:ext cx="935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prstClr val="black"/>
                </a:solidFill>
              </a:rPr>
              <a:t>Unvalidated</a:t>
            </a:r>
            <a:r>
              <a:rPr lang="en-US" sz="1000" dirty="0" smtClean="0">
                <a:solidFill>
                  <a:prstClr val="black"/>
                </a:solidFill>
              </a:rPr>
              <a:t> Product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97104" y="4984698"/>
            <a:ext cx="1060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Beta 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44899" y="4984698"/>
            <a:ext cx="1158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Provisional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708163" y="4989093"/>
            <a:ext cx="1116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Comprehensive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8422975" y="291388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521837" y="2956990"/>
            <a:ext cx="5340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1</a:t>
            </a:r>
            <a:r>
              <a:rPr lang="en-US" sz="900" dirty="0" smtClean="0">
                <a:solidFill>
                  <a:prstClr val="black"/>
                </a:solidFill>
              </a:rPr>
              <a:t> Year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7198310" y="2884546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143000" y="12858"/>
            <a:ext cx="7713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+mj-lt"/>
              </a:rPr>
              <a:t>GOES-R Post-Launch Product Validation Stages (Nominal Timeline)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2826415" y="3764021"/>
            <a:ext cx="187802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323833" y="5389203"/>
            <a:ext cx="1591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* NOAA Science Test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2926" y="6031570"/>
            <a:ext cx="883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Beginning of each color represents when product </a:t>
            </a:r>
            <a:r>
              <a:rPr lang="en-US" u="sng" dirty="0" smtClean="0">
                <a:solidFill>
                  <a:prstClr val="black"/>
                </a:solidFill>
              </a:rPr>
              <a:t>enters</a:t>
            </a:r>
            <a:r>
              <a:rPr lang="en-US" dirty="0" smtClean="0">
                <a:solidFill>
                  <a:prstClr val="black"/>
                </a:solidFill>
              </a:rPr>
              <a:t> a given validation stage.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68995" y="5216238"/>
            <a:ext cx="7087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</a:rPr>
              <a:t>@</a:t>
            </a:r>
            <a:r>
              <a:rPr lang="en-US" sz="1000" dirty="0" smtClean="0">
                <a:solidFill>
                  <a:prstClr val="black"/>
                </a:solidFill>
              </a:rPr>
              <a:t> Maturity </a:t>
            </a:r>
            <a:r>
              <a:rPr lang="en-US" sz="1000" dirty="0">
                <a:solidFill>
                  <a:prstClr val="black"/>
                </a:solidFill>
              </a:rPr>
              <a:t>level </a:t>
            </a:r>
            <a:r>
              <a:rPr lang="en-US" sz="1000" dirty="0" smtClean="0">
                <a:solidFill>
                  <a:prstClr val="black"/>
                </a:solidFill>
              </a:rPr>
              <a:t>may </a:t>
            </a:r>
            <a:r>
              <a:rPr lang="en-US" sz="1000" dirty="0">
                <a:solidFill>
                  <a:prstClr val="black"/>
                </a:solidFill>
              </a:rPr>
              <a:t>vary for each </a:t>
            </a:r>
            <a:r>
              <a:rPr lang="en-US" sz="1000" dirty="0" smtClean="0">
                <a:solidFill>
                  <a:prstClr val="black"/>
                </a:solidFill>
              </a:rPr>
              <a:t>product, as product availability is driven by maturity of </a:t>
            </a:r>
          </a:p>
          <a:p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prstClr val="black"/>
                </a:solidFill>
              </a:rPr>
              <a:t>    algorithm implementation, as well as the existence of science phenomena and associated ground-truth data.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7835485" y="4667535"/>
            <a:ext cx="888410" cy="0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B3F448-7904-4606-A25C-97D406B7AB4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8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0" y="139762"/>
            <a:ext cx="3241040" cy="6730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+mj-lt"/>
              </a:rPr>
              <a:t>Outline</a:t>
            </a:r>
            <a:endParaRPr lang="en-US" sz="28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147" y="1017954"/>
            <a:ext cx="871138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GOES-R Program Cal/Val: 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Scope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Partners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Product Operations Science Support Team (POSST) synopsis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Timeline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Product validation maturity stages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POSST Planning for GOES-R Cal/Val:  </a:t>
            </a:r>
            <a:endParaRPr lang="en-US" sz="2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Post-Launch Support Readiness Preparations</a:t>
            </a:r>
            <a:endParaRPr lang="en-US" dirty="0"/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/>
              <a:t>System Integration Review (SIR)</a:t>
            </a:r>
            <a:r>
              <a:rPr lang="en-US" sz="1600" b="1" i="1" dirty="0"/>
              <a:t> </a:t>
            </a:r>
            <a:r>
              <a:rPr lang="en-US" sz="1600" dirty="0"/>
              <a:t>and Mission Operations Review (MOR) support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i="1" dirty="0" smtClean="0"/>
              <a:t>GOES-R </a:t>
            </a:r>
            <a:r>
              <a:rPr lang="en-US" sz="1600" i="1" dirty="0"/>
              <a:t>System-level </a:t>
            </a:r>
            <a:r>
              <a:rPr lang="en-US" sz="1600" i="1" dirty="0" smtClean="0"/>
              <a:t>Cal</a:t>
            </a:r>
            <a:r>
              <a:rPr lang="en-US" sz="1600" i="1" dirty="0"/>
              <a:t> </a:t>
            </a:r>
            <a:r>
              <a:rPr lang="en-US" sz="1600" i="1" dirty="0" smtClean="0"/>
              <a:t>and Product Measurement Val CONOPS/ OPSCON </a:t>
            </a:r>
            <a:r>
              <a:rPr lang="en-US" sz="1600" dirty="0" smtClean="0"/>
              <a:t>finalization</a:t>
            </a:r>
            <a:endParaRPr lang="en-US" sz="1600" i="1" dirty="0" smtClean="0"/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/>
              <a:t>Cal/INR/Product Science (CIPS) Monitoring and Analysis Software Tool (MAST) </a:t>
            </a:r>
            <a:r>
              <a:rPr lang="en-US" sz="1600" dirty="0" smtClean="0"/>
              <a:t>planning, development, implementation, </a:t>
            </a:r>
            <a:r>
              <a:rPr lang="en-US" sz="1600" dirty="0"/>
              <a:t>and </a:t>
            </a:r>
            <a:r>
              <a:rPr lang="en-US" sz="1600" dirty="0" smtClean="0"/>
              <a:t>testing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/>
              <a:t>Defining CIPS-related </a:t>
            </a:r>
            <a:r>
              <a:rPr lang="en-US" sz="1600" dirty="0" smtClean="0"/>
              <a:t>external data </a:t>
            </a:r>
            <a:r>
              <a:rPr lang="en-US" sz="1600" dirty="0"/>
              <a:t>operations validation objectives </a:t>
            </a:r>
            <a:r>
              <a:rPr lang="en-US" sz="1600" dirty="0" smtClean="0"/>
              <a:t>(EDOVOs) 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/>
              <a:t>Creating a CIPS post-launch test (PLT) suite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 smtClean="0"/>
              <a:t>Ground Segment training coordination 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 smtClean="0"/>
              <a:t>PLT validation field campaign planning and coordination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40595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25" y="65088"/>
            <a:ext cx="7513074" cy="752475"/>
          </a:xfrm>
        </p:spPr>
        <p:txBody>
          <a:bodyPr/>
          <a:lstStyle/>
          <a:p>
            <a:r>
              <a:rPr lang="en-US" dirty="0" smtClean="0"/>
              <a:t>POSST Preparation for MOR and SIR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4" y="902665"/>
            <a:ext cx="4768422" cy="263551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BACKGROUND</a:t>
            </a:r>
          </a:p>
          <a:p>
            <a:pPr marL="225425" indent="-225425"/>
            <a:r>
              <a:rPr lang="en-US" sz="1600" dirty="0" smtClean="0"/>
              <a:t>GOES-R Program continuity depends on successful </a:t>
            </a:r>
            <a:r>
              <a:rPr lang="en-US" sz="1600" dirty="0"/>
              <a:t>completion of </a:t>
            </a:r>
            <a:r>
              <a:rPr lang="en-US" sz="1600" dirty="0" smtClean="0"/>
              <a:t>milestone reviews, such as the </a:t>
            </a:r>
            <a:r>
              <a:rPr lang="en-US" sz="1600" dirty="0"/>
              <a:t>MOR and </a:t>
            </a:r>
            <a:r>
              <a:rPr lang="en-US" sz="1600" dirty="0" smtClean="0"/>
              <a:t>SIR</a:t>
            </a:r>
          </a:p>
          <a:p>
            <a:pPr marL="225425" indent="-225425"/>
            <a:r>
              <a:rPr lang="en-US" sz="1600" dirty="0" smtClean="0"/>
              <a:t>Information from these reviews becomes a health status report about the GOES-R Program to NESDIS and NOAA Administrators, Congress, and the American </a:t>
            </a:r>
            <a:r>
              <a:rPr lang="en-US" sz="1600" dirty="0"/>
              <a:t>P</a:t>
            </a:r>
            <a:r>
              <a:rPr lang="en-US" sz="1600" dirty="0" smtClean="0"/>
              <a:t>ublic. </a:t>
            </a:r>
            <a:endParaRPr lang="en-US" sz="16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62400" y="3527836"/>
            <a:ext cx="5181599" cy="322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CURRENT GOALS and ACTIVITIES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800" dirty="0" smtClean="0"/>
              <a:t>Create a coherent story about POSST </a:t>
            </a:r>
            <a:r>
              <a:rPr lang="en-US" sz="1800" dirty="0" err="1" smtClean="0"/>
              <a:t>cal</a:t>
            </a:r>
            <a:r>
              <a:rPr lang="en-US" sz="1800" dirty="0" smtClean="0"/>
              <a:t>/</a:t>
            </a:r>
            <a:r>
              <a:rPr lang="en-US" sz="1800" dirty="0" err="1" smtClean="0"/>
              <a:t>val</a:t>
            </a:r>
            <a:r>
              <a:rPr lang="en-US" sz="1800" dirty="0" smtClean="0"/>
              <a:t> roles and responsibilities, resources, and management and technical plans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800" dirty="0" smtClean="0"/>
              <a:t>Bi-weekly POSST meetings between now and SIR are planned to make sure the reality of the POSST is reflected in the review briefings</a:t>
            </a:r>
            <a:endParaRPr lang="en-US" sz="1800" dirty="0"/>
          </a:p>
          <a:p>
            <a:pPr marL="230188" indent="-230188">
              <a:buFont typeface="Arial" pitchFamily="34" charset="0"/>
              <a:buChar char="•"/>
            </a:pPr>
            <a:r>
              <a:rPr lang="en-US" sz="1800" dirty="0" smtClean="0"/>
              <a:t>Completion Date - MOR (Apr ’14),                    SIR (May ‘14)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2725" y="4029389"/>
            <a:ext cx="3400654" cy="25126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STATUS</a:t>
            </a:r>
          </a:p>
          <a:p>
            <a:pPr marL="225425" indent="-225425"/>
            <a:r>
              <a:rPr lang="en-US" sz="1800" dirty="0" smtClean="0"/>
              <a:t>MOR agenda is nearing completion</a:t>
            </a:r>
          </a:p>
          <a:p>
            <a:pPr marL="225425" indent="-225425"/>
            <a:r>
              <a:rPr lang="en-US" sz="1800" dirty="0" smtClean="0"/>
              <a:t>MOR success criteria have been flowed to POSST roles and responsibilities and activities</a:t>
            </a:r>
          </a:p>
        </p:txBody>
      </p:sp>
      <p:pic>
        <p:nvPicPr>
          <p:cNvPr id="1027" name="Picture 3" descr="C:\Users\riacovzz\AppData\Local\Microsoft\Windows\Temporary Internet Files\Content.IE5\53SZXU0N\MC90007882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1422" y="1092976"/>
            <a:ext cx="4110653" cy="234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1263949">
            <a:off x="5717427" y="2612576"/>
            <a:ext cx="296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REVIEW PANEL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1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0" y="139762"/>
            <a:ext cx="3241040" cy="6730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+mj-lt"/>
              </a:rPr>
              <a:t>Outline</a:t>
            </a:r>
            <a:endParaRPr lang="en-US" sz="28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147" y="1017954"/>
            <a:ext cx="871138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GOES-R Program Cal/Val: 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Scope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Partners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Product Operations Science Support Team (POSST) synopsis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Timeline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Product validation maturity stages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POSST Planning for GOES-R Cal/Val:  </a:t>
            </a:r>
            <a:endParaRPr lang="en-US" sz="2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Post-Launch Support Readiness Preparations</a:t>
            </a:r>
            <a:endParaRPr lang="en-US" dirty="0"/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/>
              <a:t>System Integration Review (SIR)</a:t>
            </a:r>
            <a:r>
              <a:rPr lang="en-US" sz="1600" b="1" i="1" dirty="0"/>
              <a:t> </a:t>
            </a:r>
            <a:r>
              <a:rPr lang="en-US" sz="1600" dirty="0"/>
              <a:t>and Mission Operations Review (MOR) support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i="1" dirty="0"/>
              <a:t>GOES-R System-level Cal and Product Measurement Val </a:t>
            </a:r>
            <a:r>
              <a:rPr lang="en-US" sz="1600" i="1" dirty="0" smtClean="0"/>
              <a:t>CONOPS/OPSCON </a:t>
            </a:r>
            <a:r>
              <a:rPr lang="en-US" sz="1600" dirty="0"/>
              <a:t>finalization</a:t>
            </a:r>
            <a:endParaRPr lang="en-US" sz="1600" i="1" dirty="0"/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/>
              <a:t>Cal/INR/Product Science (CIPS) Monitoring and Analysis Software Tool (MAST) planning, development, implementation, and testing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/>
              <a:t>Defining CIPS-related external data operations validation objectives (EDOVOs) 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/>
              <a:t>Creating a CIPS post-launch test (PLT) suite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/>
              <a:t>Ground Segment training coordination 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/>
              <a:t>PLT validation field campaign planning and coordination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11347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25" y="65088"/>
            <a:ext cx="7513074" cy="752475"/>
          </a:xfrm>
        </p:spPr>
        <p:txBody>
          <a:bodyPr/>
          <a:lstStyle/>
          <a:p>
            <a:r>
              <a:rPr lang="en-US" dirty="0" smtClean="0"/>
              <a:t>GOES-R System-level Cal and Product Measurement Val CONOPS/OPSCON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01" y="1179402"/>
            <a:ext cx="4645980" cy="340463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BACKGROUND</a:t>
            </a:r>
          </a:p>
          <a:p>
            <a:pPr marL="225425" indent="-225425"/>
            <a:r>
              <a:rPr lang="en-US" sz="1600" dirty="0" smtClean="0"/>
              <a:t>Cal/Val Concept of Operations (CONOPS) describes the data; organizational infrastructure and interfaces; software tools; and other resources available to POSST members to perform GOES-R system-level </a:t>
            </a:r>
            <a:r>
              <a:rPr lang="en-US" sz="1600" dirty="0" err="1" smtClean="0"/>
              <a:t>cal</a:t>
            </a:r>
            <a:r>
              <a:rPr lang="en-US" sz="1600" dirty="0"/>
              <a:t> </a:t>
            </a:r>
            <a:r>
              <a:rPr lang="en-US" sz="1600" dirty="0" smtClean="0"/>
              <a:t>and product measurement </a:t>
            </a:r>
            <a:r>
              <a:rPr lang="en-US" sz="1600" dirty="0" err="1" smtClean="0"/>
              <a:t>val</a:t>
            </a:r>
            <a:endParaRPr lang="en-US" sz="1600" dirty="0" smtClean="0"/>
          </a:p>
          <a:p>
            <a:pPr marL="225425" indent="-225425"/>
            <a:r>
              <a:rPr lang="en-US" sz="1600" dirty="0" smtClean="0"/>
              <a:t>Cal/Val Operational Concept (OPSCON) outlines the manner in which POSST members do business in relation to the CONOPS in the process of carrying out their </a:t>
            </a:r>
            <a:r>
              <a:rPr lang="en-US" sz="1600" dirty="0" err="1" smtClean="0"/>
              <a:t>cal</a:t>
            </a:r>
            <a:r>
              <a:rPr lang="en-US" sz="1600" dirty="0" smtClean="0"/>
              <a:t>/</a:t>
            </a:r>
            <a:r>
              <a:rPr lang="en-US" sz="1600" dirty="0" err="1" smtClean="0"/>
              <a:t>val</a:t>
            </a:r>
            <a:r>
              <a:rPr lang="en-US" sz="1600" dirty="0" smtClean="0"/>
              <a:t> duties</a:t>
            </a:r>
            <a:endParaRPr lang="en-US" sz="16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1676" y="4252453"/>
            <a:ext cx="4480560" cy="249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CURRENT GOALS and ACTIVITIES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600" dirty="0" smtClean="0"/>
              <a:t>Complete revision of document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ubmit document to GOES-R Program configuration management (CM) process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600" dirty="0" smtClean="0"/>
              <a:t>Revise document per CM feedback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600" dirty="0" smtClean="0"/>
              <a:t>POSST CONOPS/OPSCON “rehearsals”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600" dirty="0" smtClean="0"/>
              <a:t>Completion Date - MOR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3001" y="5064141"/>
            <a:ext cx="3859400" cy="157729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STATUS</a:t>
            </a:r>
          </a:p>
          <a:p>
            <a:pPr marL="225425" indent="-225425"/>
            <a:r>
              <a:rPr lang="en-US" sz="1800" dirty="0" smtClean="0"/>
              <a:t>The document is nearly ready for submission to GOES-R Program configuration management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62" t="28793" r="47945" b="19807"/>
          <a:stretch/>
        </p:blipFill>
        <p:spPr bwMode="auto">
          <a:xfrm>
            <a:off x="5468860" y="1090912"/>
            <a:ext cx="2759230" cy="300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9508189">
            <a:off x="5850193" y="2438400"/>
            <a:ext cx="18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DRAFT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1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55040" y="160916"/>
            <a:ext cx="8127017" cy="731182"/>
          </a:xfrm>
        </p:spPr>
        <p:txBody>
          <a:bodyPr/>
          <a:lstStyle/>
          <a:p>
            <a:r>
              <a:rPr lang="en-US" dirty="0" smtClean="0"/>
              <a:t>CIPS MAST </a:t>
            </a:r>
            <a:r>
              <a:rPr lang="en-US" dirty="0"/>
              <a:t>planning, development, implementation, and </a:t>
            </a:r>
            <a:r>
              <a:rPr lang="en-US" dirty="0" smtClean="0"/>
              <a:t>testing</a:t>
            </a:r>
            <a:endParaRPr lang="en-US" dirty="0" smtClean="0">
              <a:latin typeface="Arial Black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647" y="1199535"/>
            <a:ext cx="4899428" cy="288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03001" y="1179402"/>
            <a:ext cx="3979646" cy="307796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BACKGROUND</a:t>
            </a:r>
          </a:p>
          <a:p>
            <a:pPr marL="225425" indent="-225425"/>
            <a:r>
              <a:rPr lang="en-US" sz="1400" dirty="0" smtClean="0"/>
              <a:t>GOES-R Cal/INR/Product Science (CIPS) Monitoring and Analysis Software Tool (MAST) capabilities include:</a:t>
            </a:r>
          </a:p>
          <a:p>
            <a:pPr marL="625475" lvl="1" indent="-225425">
              <a:buFont typeface="Courier New" pitchFamily="49" charset="0"/>
              <a:buChar char="o"/>
            </a:pPr>
            <a:r>
              <a:rPr lang="en-US" sz="1200" dirty="0" smtClean="0"/>
              <a:t>General tools to input, merge and visualize GOES-R data</a:t>
            </a:r>
          </a:p>
          <a:p>
            <a:pPr marL="625475" lvl="1" indent="-225425">
              <a:buFont typeface="Courier New" pitchFamily="49" charset="0"/>
              <a:buChar char="o"/>
            </a:pPr>
            <a:r>
              <a:rPr lang="en-US" sz="1200" dirty="0" smtClean="0"/>
              <a:t>Tools to monitor on-orbit calibration and product performance</a:t>
            </a:r>
          </a:p>
          <a:p>
            <a:pPr marL="625475" lvl="1" indent="-225425">
              <a:buFont typeface="Courier New" pitchFamily="49" charset="0"/>
              <a:buChar char="o"/>
            </a:pPr>
            <a:r>
              <a:rPr lang="en-US" sz="1200" dirty="0" smtClean="0"/>
              <a:t>Cal/Val deep-dive analysis tools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400" dirty="0" smtClean="0"/>
              <a:t>Functional CIPS MAST modules are key to successful post-launch </a:t>
            </a:r>
            <a:r>
              <a:rPr lang="en-US" sz="1400" dirty="0" err="1" smtClean="0"/>
              <a:t>cal</a:t>
            </a:r>
            <a:r>
              <a:rPr lang="en-US" sz="1400" dirty="0" smtClean="0"/>
              <a:t>/</a:t>
            </a:r>
            <a:r>
              <a:rPr lang="en-US" sz="1400" dirty="0" err="1" smtClean="0"/>
              <a:t>val</a:t>
            </a:r>
            <a:r>
              <a:rPr lang="en-US" sz="1400" dirty="0" smtClean="0"/>
              <a:t> efforts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03001" y="4620756"/>
            <a:ext cx="3859400" cy="20192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STATUS</a:t>
            </a:r>
          </a:p>
          <a:p>
            <a:pPr marL="225425" indent="-225425"/>
            <a:r>
              <a:rPr lang="en-US" sz="1600" dirty="0" smtClean="0"/>
              <a:t>About nine-months behind previously projected maturity</a:t>
            </a:r>
          </a:p>
          <a:p>
            <a:pPr marL="225425" indent="-225425"/>
            <a:r>
              <a:rPr lang="en-US" sz="1600" dirty="0" smtClean="0"/>
              <a:t>A MAST Manager (Dave </a:t>
            </a:r>
            <a:r>
              <a:rPr lang="en-US" sz="1600" dirty="0" err="1" smtClean="0"/>
              <a:t>Pogorzala</a:t>
            </a:r>
            <a:r>
              <a:rPr lang="en-US" sz="1600" dirty="0" smtClean="0"/>
              <a:t>) has been brought aboard to the POSST 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408654" y="4621163"/>
            <a:ext cx="4572000" cy="22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CURRENT GOALS and ACTIVITIES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600" dirty="0" smtClean="0"/>
              <a:t>The CIPS MAST </a:t>
            </a:r>
            <a:r>
              <a:rPr lang="en-US" sz="1600" dirty="0"/>
              <a:t>planning effort </a:t>
            </a:r>
            <a:r>
              <a:rPr lang="en-US" sz="1600" dirty="0" smtClean="0"/>
              <a:t>will </a:t>
            </a:r>
            <a:r>
              <a:rPr lang="en-US" sz="1600" dirty="0"/>
              <a:t>require a great deal of coordination and cooperation </a:t>
            </a:r>
            <a:r>
              <a:rPr lang="en-US" sz="1600" dirty="0" smtClean="0"/>
              <a:t>from all POSST entities to </a:t>
            </a:r>
            <a:r>
              <a:rPr lang="en-US" sz="1600" dirty="0"/>
              <a:t>design, plan, implement, and test </a:t>
            </a:r>
            <a:r>
              <a:rPr lang="en-US" sz="1600" dirty="0" smtClean="0"/>
              <a:t>the software tools.</a:t>
            </a:r>
            <a:endParaRPr lang="en-US" sz="1600" dirty="0"/>
          </a:p>
          <a:p>
            <a:pPr marL="230188" indent="-230188">
              <a:buFont typeface="Arial" pitchFamily="34" charset="0"/>
              <a:buChar char="•"/>
            </a:pPr>
            <a:r>
              <a:rPr lang="en-US" sz="1600" dirty="0" smtClean="0"/>
              <a:t>Completion Date – GOES-R PLT SPOT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47026" y="4030227"/>
            <a:ext cx="2310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CIPS MAST L1b Example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32195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55040" y="160916"/>
            <a:ext cx="8127017" cy="731182"/>
          </a:xfrm>
        </p:spPr>
        <p:txBody>
          <a:bodyPr/>
          <a:lstStyle/>
          <a:p>
            <a:r>
              <a:rPr lang="en-US" dirty="0"/>
              <a:t>Defining CIPS-related </a:t>
            </a:r>
            <a:r>
              <a:rPr lang="en-US" dirty="0" smtClean="0"/>
              <a:t>EDOVOs</a:t>
            </a:r>
            <a:endParaRPr lang="en-US" dirty="0" smtClean="0">
              <a:latin typeface="Arial Black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03001" y="1179401"/>
            <a:ext cx="3979646" cy="32942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BACKGROUND</a:t>
            </a:r>
          </a:p>
          <a:p>
            <a:pPr marL="225425" indent="-225425"/>
            <a:r>
              <a:rPr lang="en-US" sz="1200" dirty="0"/>
              <a:t>External Data Operations Validation Objectives (EDOVOs) need to be created by the POSST to make sure that Data Operations Support Team (DOST) </a:t>
            </a:r>
            <a:r>
              <a:rPr lang="en-US" sz="1200" dirty="0" smtClean="0"/>
              <a:t>Ground Segment Data Operations Tests (DOTs) </a:t>
            </a:r>
            <a:r>
              <a:rPr lang="en-US" sz="1200" dirty="0"/>
              <a:t>enable testing of </a:t>
            </a:r>
          </a:p>
          <a:p>
            <a:pPr marL="466725" lvl="1" indent="-231775">
              <a:buFont typeface="Courier New" pitchFamily="49" charset="0"/>
              <a:buChar char="o"/>
            </a:pPr>
            <a:r>
              <a:rPr lang="en-US" sz="1200" dirty="0"/>
              <a:t>The infrastructure of POSST organizations that will accommodate GOES-R data needed to support </a:t>
            </a:r>
            <a:r>
              <a:rPr lang="en-US" sz="1200" dirty="0" err="1" smtClean="0"/>
              <a:t>cal</a:t>
            </a:r>
            <a:r>
              <a:rPr lang="en-US" sz="1200" dirty="0" smtClean="0"/>
              <a:t>/</a:t>
            </a:r>
            <a:r>
              <a:rPr lang="en-US" sz="1200" dirty="0" err="1" smtClean="0"/>
              <a:t>val</a:t>
            </a:r>
            <a:endParaRPr lang="en-US" sz="1200" dirty="0"/>
          </a:p>
          <a:p>
            <a:pPr marL="466725" lvl="1" indent="-231775">
              <a:buFont typeface="Courier New" pitchFamily="49" charset="0"/>
              <a:buChar char="o"/>
            </a:pPr>
            <a:r>
              <a:rPr lang="en-US" sz="1200" dirty="0"/>
              <a:t>Analysis tools that need to be ready to work with that data when it starts to flow </a:t>
            </a:r>
          </a:p>
          <a:p>
            <a:pPr marL="466725" lvl="1" indent="-231775">
              <a:buFont typeface="Courier New" pitchFamily="49" charset="0"/>
              <a:buChar char="o"/>
            </a:pPr>
            <a:r>
              <a:rPr lang="en-US" sz="1200" dirty="0"/>
              <a:t>Cal/</a:t>
            </a:r>
            <a:r>
              <a:rPr lang="en-US" sz="1200" dirty="0" err="1"/>
              <a:t>val</a:t>
            </a:r>
            <a:r>
              <a:rPr lang="en-US" sz="1200" dirty="0"/>
              <a:t>-related program communications and processes that need to be in place during PLT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03001" y="4866969"/>
            <a:ext cx="3859400" cy="124910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STATUS</a:t>
            </a:r>
          </a:p>
          <a:p>
            <a:pPr marL="225425" indent="-225425"/>
            <a:r>
              <a:rPr lang="en-US" sz="1600" dirty="0"/>
              <a:t>Most EDOVOs have been written for the Calibration Working Group (CWG</a:t>
            </a:r>
            <a:r>
              <a:rPr lang="en-US" sz="1600" dirty="0" smtClean="0"/>
              <a:t>)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021195" y="4866969"/>
            <a:ext cx="5022331" cy="155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CURRENT GOALS and ACTIVITIES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600" dirty="0" smtClean="0"/>
              <a:t>Algorithm Working Group (AWG) needs to complete their EDOVOs</a:t>
            </a:r>
            <a:endParaRPr lang="en-US" sz="1600" dirty="0"/>
          </a:p>
          <a:p>
            <a:pPr marL="230188" indent="-230188">
              <a:buFont typeface="Arial" pitchFamily="34" charset="0"/>
              <a:buChar char="•"/>
            </a:pPr>
            <a:r>
              <a:rPr lang="en-US" sz="1600" dirty="0" smtClean="0"/>
              <a:t>Completion Date – 1 Feb ‘14</a:t>
            </a:r>
          </a:p>
        </p:txBody>
      </p:sp>
      <p:pic>
        <p:nvPicPr>
          <p:cNvPr id="1026" name="Picture 2" descr="http://upload.wikimedia.org/wikipedia/commons/thumb/c/ca/Derailleur_Bicycle_Drivetrain.svg/300px-Derailleur_Bicycle_Drivetrain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26" b="9895"/>
          <a:stretch/>
        </p:blipFill>
        <p:spPr bwMode="auto">
          <a:xfrm>
            <a:off x="4521098" y="1258528"/>
            <a:ext cx="4465617" cy="23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28971" y="4023123"/>
            <a:ext cx="1714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mic Sans MS" pitchFamily="66" charset="0"/>
              </a:rPr>
              <a:t>Ground Segment DOTs performed by the DOST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123" y="3564870"/>
            <a:ext cx="2177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mic Sans MS" pitchFamily="66" charset="0"/>
              </a:rPr>
              <a:t>External DOTs performed by POSST members working at agencies outside of GS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4581" y="2408275"/>
            <a:ext cx="2073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mic Sans MS" pitchFamily="66" charset="0"/>
              </a:rPr>
              <a:t>EDOVOs created </a:t>
            </a:r>
            <a:r>
              <a:rPr lang="en-US" sz="1400" b="1" dirty="0">
                <a:latin typeface="Comic Sans MS" pitchFamily="66" charset="0"/>
              </a:rPr>
              <a:t>by POSST members working at agencies outside of GS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4772691" y="3116826"/>
            <a:ext cx="125796" cy="4480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6292645" y="2080089"/>
            <a:ext cx="0" cy="3730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8298426" y="3343591"/>
            <a:ext cx="0" cy="61880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7607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14032" y="160916"/>
            <a:ext cx="8127017" cy="731182"/>
          </a:xfrm>
        </p:spPr>
        <p:txBody>
          <a:bodyPr/>
          <a:lstStyle/>
          <a:p>
            <a:r>
              <a:rPr lang="en-US" dirty="0" smtClean="0"/>
              <a:t>Creating a CIPS </a:t>
            </a:r>
            <a:r>
              <a:rPr lang="en-US" dirty="0"/>
              <a:t>Post-Launch Test </a:t>
            </a:r>
            <a:r>
              <a:rPr lang="en-US" dirty="0" smtClean="0"/>
              <a:t>Suite</a:t>
            </a:r>
            <a:endParaRPr lang="en-US" dirty="0" smtClean="0">
              <a:latin typeface="Arial Black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03001" y="1108034"/>
            <a:ext cx="4321515" cy="156297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BACKGROUND</a:t>
            </a:r>
          </a:p>
          <a:p>
            <a:pPr marL="225425" indent="-225425"/>
            <a:r>
              <a:rPr lang="en-US" sz="1800" dirty="0" smtClean="0"/>
              <a:t>PLT preparation for the POSST means having first-light-ready </a:t>
            </a:r>
            <a:r>
              <a:rPr lang="en-US" sz="1800" dirty="0"/>
              <a:t>t</a:t>
            </a:r>
            <a:r>
              <a:rPr lang="en-US" sz="1800" dirty="0" smtClean="0"/>
              <a:t>est scripts and protocols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03001" y="4326333"/>
            <a:ext cx="3859400" cy="20864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STATUS</a:t>
            </a:r>
          </a:p>
          <a:p>
            <a:pPr marL="225425" indent="-225425"/>
            <a:r>
              <a:rPr lang="en-US" sz="1800" dirty="0"/>
              <a:t>Cal and INR related Post-Launch Tests have been drafted and are being considered by the Mission Operations Support Team (MOST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059726" y="4191822"/>
            <a:ext cx="5022331" cy="254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CURRENT GOALS and ACTIVITIES</a:t>
            </a:r>
          </a:p>
          <a:p>
            <a:pPr marL="225425" indent="-225425"/>
            <a:r>
              <a:rPr lang="en-US" sz="1600" dirty="0" smtClean="0"/>
              <a:t>Ensure Cal and INR PLT are captured by MOST and short forms are written properly. </a:t>
            </a:r>
            <a:r>
              <a:rPr lang="en-US" sz="1200" dirty="0" smtClean="0"/>
              <a:t>(Note - Product </a:t>
            </a:r>
            <a:r>
              <a:rPr lang="en-US" sz="1200" dirty="0"/>
              <a:t>validation Post-Launch Performance Tests have not been identified. Although, similar in structure to Heritage GOES “NOAA Science Tests”, GOES-R with its expanded instrument capabilities and product sets will require much more </a:t>
            </a:r>
            <a:r>
              <a:rPr lang="en-US" sz="1200" dirty="0" smtClean="0"/>
              <a:t>planning as we move towards launch.</a:t>
            </a:r>
            <a:r>
              <a:rPr lang="en-US" sz="1600" dirty="0" smtClean="0"/>
              <a:t>)</a:t>
            </a:r>
            <a:endParaRPr lang="en-US" sz="1600" dirty="0"/>
          </a:p>
          <a:p>
            <a:pPr marL="230188" indent="-230188">
              <a:buFont typeface="Arial" pitchFamily="34" charset="0"/>
              <a:buChar char="•"/>
            </a:pPr>
            <a:r>
              <a:rPr lang="en-US" sz="1600" dirty="0" smtClean="0"/>
              <a:t>Completion Date – MOR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925" t="32975" r="14580" b="24031"/>
          <a:stretch/>
        </p:blipFill>
        <p:spPr bwMode="auto">
          <a:xfrm>
            <a:off x="4581831" y="892098"/>
            <a:ext cx="4123302" cy="287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45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55040" y="160916"/>
            <a:ext cx="8127017" cy="731182"/>
          </a:xfrm>
        </p:spPr>
        <p:txBody>
          <a:bodyPr/>
          <a:lstStyle/>
          <a:p>
            <a:r>
              <a:rPr lang="en-US" dirty="0"/>
              <a:t>GS Training for Cal/Val Personnel</a:t>
            </a:r>
            <a:endParaRPr lang="en-US" dirty="0" smtClean="0">
              <a:latin typeface="Arial Black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03000" y="1155336"/>
            <a:ext cx="4517125" cy="293540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BACKGROUND</a:t>
            </a:r>
          </a:p>
          <a:p>
            <a:r>
              <a:rPr lang="en-US" sz="1600" dirty="0"/>
              <a:t>Training courses will be given by Harris for those that may be working with the Ground Segment, or interacting with Ground Segment assets such as the Development Environment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POSST member attendance to these courses will be coordinated by the POM with the GOES-R Training Lead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75193" y="4542105"/>
            <a:ext cx="3859400" cy="18779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STATUS</a:t>
            </a:r>
          </a:p>
          <a:p>
            <a:r>
              <a:rPr lang="en-US" sz="1600" dirty="0"/>
              <a:t>The first round of feedback has been given to the GOES-R training lead regarding what types of courses that may be needed by POSST members.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309953" y="4548316"/>
            <a:ext cx="4389120" cy="155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CURRENT GOALS and ACTIVITIES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800" dirty="0" smtClean="0"/>
              <a:t>Flight project will add further feedback.</a:t>
            </a:r>
            <a:endParaRPr lang="en-US" sz="1800" dirty="0"/>
          </a:p>
          <a:p>
            <a:pPr marL="230188" indent="-230188">
              <a:buFont typeface="Arial" pitchFamily="34" charset="0"/>
              <a:buChar char="•"/>
            </a:pPr>
            <a:r>
              <a:rPr lang="en-US" sz="1800" dirty="0" smtClean="0"/>
              <a:t>Completion Date – 17 Jan ‘14</a:t>
            </a:r>
          </a:p>
        </p:txBody>
      </p:sp>
      <p:pic>
        <p:nvPicPr>
          <p:cNvPr id="2051" name="Picture 3" descr="C:\Users\riacovzz\AppData\Local\Microsoft\Windows\Temporary Internet Files\Content.IE5\53SZXU0N\MC90006014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111" y="1214416"/>
            <a:ext cx="2121876" cy="23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08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26977" y="101924"/>
            <a:ext cx="7156581" cy="731182"/>
          </a:xfrm>
        </p:spPr>
        <p:txBody>
          <a:bodyPr/>
          <a:lstStyle/>
          <a:p>
            <a:r>
              <a:rPr lang="en-US" dirty="0"/>
              <a:t>Planning PLT Validation Field Campaign Efforts</a:t>
            </a:r>
            <a:endParaRPr lang="en-US" dirty="0" smtClean="0">
              <a:latin typeface="Arial Black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03001" y="1179400"/>
            <a:ext cx="3682418" cy="287524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BACKGROUND</a:t>
            </a:r>
          </a:p>
          <a:p>
            <a:pPr marL="225425" indent="-225425"/>
            <a:r>
              <a:rPr lang="en-US" sz="1800" dirty="0"/>
              <a:t>Field campaigns are essential to GOES-R product validation efforts</a:t>
            </a:r>
          </a:p>
          <a:p>
            <a:pPr marL="225425" indent="-225425"/>
            <a:r>
              <a:rPr lang="en-US" sz="1800" dirty="0" smtClean="0"/>
              <a:t>Field campaigns are also very </a:t>
            </a:r>
            <a:r>
              <a:rPr lang="en-US" sz="1800" dirty="0"/>
              <a:t>expensive, so utilizing </a:t>
            </a:r>
            <a:r>
              <a:rPr lang="en-US" sz="1800" dirty="0" smtClean="0"/>
              <a:t>them for </a:t>
            </a:r>
            <a:r>
              <a:rPr lang="en-US" sz="1800" dirty="0"/>
              <a:t>multi-purpose validation objectives is </a:t>
            </a:r>
            <a:r>
              <a:rPr lang="en-US" sz="1800" dirty="0" smtClean="0"/>
              <a:t>important</a:t>
            </a:r>
            <a:endParaRPr lang="en-US" sz="18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78781" y="4524652"/>
            <a:ext cx="3663054" cy="18779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STATUS</a:t>
            </a:r>
          </a:p>
          <a:p>
            <a:pPr marL="225425" indent="-225425"/>
            <a:r>
              <a:rPr lang="en-US" sz="1800" dirty="0" smtClean="0"/>
              <a:t>Some pre-launch GOES-R </a:t>
            </a:r>
            <a:r>
              <a:rPr lang="en-US" sz="1800" dirty="0" err="1" smtClean="0"/>
              <a:t>cal</a:t>
            </a:r>
            <a:r>
              <a:rPr lang="en-US" sz="1800" dirty="0" smtClean="0"/>
              <a:t>/</a:t>
            </a:r>
            <a:r>
              <a:rPr lang="en-US" sz="1800" dirty="0" err="1" smtClean="0"/>
              <a:t>val</a:t>
            </a:r>
            <a:r>
              <a:rPr lang="en-US" sz="1800" dirty="0" smtClean="0"/>
              <a:t> field campaign activity has been occurring. (See Steve </a:t>
            </a:r>
            <a:r>
              <a:rPr lang="en-US" sz="1800" dirty="0" err="1" smtClean="0"/>
              <a:t>Goodmans</a:t>
            </a:r>
            <a:r>
              <a:rPr lang="en-US" sz="1800" dirty="0" smtClean="0"/>
              <a:t> talk)</a:t>
            </a:r>
            <a:endParaRPr lang="en-US" sz="1800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410997" y="4849117"/>
            <a:ext cx="4671060" cy="182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CURRENT GOALS and ACTIVITIES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600" dirty="0" smtClean="0"/>
              <a:t>Validation maturity stages for each product need to be </a:t>
            </a:r>
            <a:r>
              <a:rPr lang="en-US" sz="1600" dirty="0" err="1" smtClean="0"/>
              <a:t>matrixed</a:t>
            </a:r>
            <a:r>
              <a:rPr lang="en-US" sz="1600" dirty="0" smtClean="0"/>
              <a:t> to field campaign efforts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600" dirty="0" smtClean="0"/>
              <a:t>Links between GOES-R and JPSS field campaign efforts need to be clearly identified </a:t>
            </a:r>
            <a:endParaRPr lang="en-US" sz="1600" dirty="0"/>
          </a:p>
        </p:txBody>
      </p:sp>
      <p:pic>
        <p:nvPicPr>
          <p:cNvPr id="3076" name="Picture 4" descr="https://encrypted-tbn1.gstatic.com/images?q=tbn:ANd9GcQPuFU9wV4o5zjuBR4rnhgmnf5DGx-zTkB8RqlYnFWdepTWMQ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557" y="2596382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3.gstatic.com/images?q=tbn:ANd9GcTl-mg2dESqDb6_P5vMvvsCLJeCvM7GKt75Go0kjU49TubXH61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54" b="19167"/>
          <a:stretch/>
        </p:blipFill>
        <p:spPr bwMode="auto">
          <a:xfrm>
            <a:off x="5012333" y="1129766"/>
            <a:ext cx="3040053" cy="161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encrypted-tbn1.gstatic.com/images?q=tbn:ANd9GcSvMomJwPl3TByR1SnAS2cHRYFNcW7YxU6FPTySS2_zVTWpt3XGu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845"/>
          <a:stretch/>
        </p:blipFill>
        <p:spPr bwMode="auto">
          <a:xfrm>
            <a:off x="3981765" y="2526889"/>
            <a:ext cx="2505075" cy="13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36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4299" y="1200150"/>
            <a:ext cx="89608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The GOES-R POSST has been created to coordinate and manage all GOES-R system-level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efforts.</a:t>
            </a:r>
          </a:p>
          <a:p>
            <a:r>
              <a:rPr lang="en-US" dirty="0" smtClean="0"/>
              <a:t>The GOES-R POSST has a comprehensive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program to ensure product integrity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Cal/Val Strategy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Cal/Val Plans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Cal/Val CONOPS&amp;OPSCON</a:t>
            </a:r>
          </a:p>
          <a:p>
            <a:r>
              <a:rPr lang="en-US" dirty="0" smtClean="0"/>
              <a:t>The GOES-R POSST is leveraging diverse complementary technical capabilities and resources</a:t>
            </a:r>
          </a:p>
          <a:p>
            <a:r>
              <a:rPr lang="en-US" dirty="0" smtClean="0"/>
              <a:t>The GOES-R POSST provides life cycle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support for a successful GOES-R program</a:t>
            </a:r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6657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21520" y="2883984"/>
            <a:ext cx="4870296" cy="97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400" dirty="0" smtClean="0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xmlns="" val="11110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099" y="65088"/>
            <a:ext cx="7419976" cy="752475"/>
          </a:xfrm>
        </p:spPr>
        <p:txBody>
          <a:bodyPr/>
          <a:lstStyle/>
          <a:p>
            <a:r>
              <a:rPr lang="en-US" dirty="0" smtClean="0"/>
              <a:t>GOES Fleet and GOES-R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35" r="18140"/>
          <a:stretch/>
        </p:blipFill>
        <p:spPr bwMode="auto">
          <a:xfrm>
            <a:off x="114300" y="858875"/>
            <a:ext cx="4870295" cy="278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7" r="1923"/>
          <a:stretch/>
        </p:blipFill>
        <p:spPr>
          <a:xfrm>
            <a:off x="1562100" y="2250012"/>
            <a:ext cx="7482468" cy="42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99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13" y="100256"/>
            <a:ext cx="6955276" cy="752475"/>
          </a:xfrm>
        </p:spPr>
        <p:txBody>
          <a:bodyPr>
            <a:noAutofit/>
          </a:bodyPr>
          <a:lstStyle/>
          <a:p>
            <a:r>
              <a:rPr lang="en-US" dirty="0" smtClean="0"/>
              <a:t>Instrument Overview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ChangeAspect="1" noChangeArrowheads="1"/>
          </p:cNvSpPr>
          <p:nvPr/>
        </p:nvSpPr>
        <p:spPr bwMode="auto">
          <a:xfrm>
            <a:off x="6815375" y="2522538"/>
            <a:ext cx="32060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u="none" dirty="0">
                <a:solidFill>
                  <a:schemeClr val="bg1"/>
                </a:solidFill>
              </a:rPr>
              <a:t>Spare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9925" y="3200400"/>
            <a:ext cx="155892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msm_mag_1107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0650" y="3124200"/>
            <a:ext cx="1981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850" y="3124200"/>
            <a:ext cx="203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96250" y="2819400"/>
            <a:ext cx="266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Visual &amp; IR Imagery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2306050" y="2819400"/>
            <a:ext cx="266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Lightning </a:t>
            </a:r>
            <a:r>
              <a:rPr lang="en-US" sz="1400" dirty="0"/>
              <a:t>Mapping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4515850" y="2819400"/>
            <a:ext cx="266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Space Weather Monitoring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6407225" y="2895600"/>
            <a:ext cx="266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Solar Imaging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72450" y="4572000"/>
            <a:ext cx="2438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algn="l">
              <a:buFontTx/>
              <a:buChar char="•"/>
            </a:pPr>
            <a:r>
              <a:rPr lang="en-US" sz="1200" i="1" u="none" dirty="0"/>
              <a:t>Advanced Baseline Imager (ABI)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2610850" y="4572000"/>
            <a:ext cx="1981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algn="l">
              <a:buFontTx/>
              <a:buChar char="•"/>
            </a:pPr>
            <a:r>
              <a:rPr lang="en-US" sz="1200" i="1" u="none" dirty="0" smtClean="0"/>
              <a:t>Geostationary </a:t>
            </a:r>
            <a:r>
              <a:rPr lang="en-US" sz="1200" i="1" u="none" dirty="0"/>
              <a:t>Lightning Mapper (GLM)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668250" y="4572000"/>
            <a:ext cx="2286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algn="l">
              <a:buFontTx/>
              <a:buChar char="•"/>
            </a:pPr>
            <a:r>
              <a:rPr lang="en-US" sz="1200" i="1" u="none" dirty="0"/>
              <a:t>Space Environment in-Situ Sensor Suite (SEISS)</a:t>
            </a:r>
          </a:p>
          <a:p>
            <a:pPr marL="117475" indent="-117475" algn="l">
              <a:buFontTx/>
              <a:buChar char="•"/>
            </a:pPr>
            <a:r>
              <a:rPr lang="en-US" sz="1200" i="1" u="none" dirty="0"/>
              <a:t>Magnetometer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751325" y="4572000"/>
            <a:ext cx="2209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buFontTx/>
              <a:buChar char="•"/>
            </a:pPr>
            <a:r>
              <a:rPr lang="en-US" sz="1200" i="1" u="none" dirty="0"/>
              <a:t>Solar Ultra-Violet Imager (SUVI)</a:t>
            </a:r>
          </a:p>
          <a:p>
            <a:pPr marL="117475" indent="-117475" algn="l">
              <a:buFontTx/>
              <a:buChar char="•"/>
            </a:pPr>
            <a:r>
              <a:rPr lang="en-US" sz="1200" i="1" u="none" dirty="0"/>
              <a:t>Extreme UV/X-Ray Irradiance Sensors (EXIS)</a:t>
            </a:r>
          </a:p>
        </p:txBody>
      </p:sp>
      <p:pic>
        <p:nvPicPr>
          <p:cNvPr id="20" name="Picture 33" descr="lasp_bann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4725" y="2667000"/>
            <a:ext cx="10477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36"/>
          <p:cNvGrpSpPr>
            <a:grpSpLocks/>
          </p:cNvGrpSpPr>
          <p:nvPr/>
        </p:nvGrpSpPr>
        <p:grpSpPr bwMode="auto">
          <a:xfrm>
            <a:off x="6979925" y="2286000"/>
            <a:ext cx="1745728" cy="451981"/>
            <a:chOff x="299" y="3352"/>
            <a:chExt cx="2313" cy="376"/>
          </a:xfrm>
          <a:solidFill>
            <a:schemeClr val="tx1"/>
          </a:solidFill>
        </p:grpSpPr>
        <p:sp>
          <p:nvSpPr>
            <p:cNvPr id="22" name="Freeform 37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>
                <a:gd name="T0" fmla="*/ 943 w 944"/>
                <a:gd name="T1" fmla="*/ 147 h 376"/>
                <a:gd name="T2" fmla="*/ 775 w 944"/>
                <a:gd name="T3" fmla="*/ 147 h 376"/>
                <a:gd name="T4" fmla="*/ 816 w 944"/>
                <a:gd name="T5" fmla="*/ 0 h 376"/>
                <a:gd name="T6" fmla="*/ 672 w 944"/>
                <a:gd name="T7" fmla="*/ 147 h 376"/>
                <a:gd name="T8" fmla="*/ 3 w 944"/>
                <a:gd name="T9" fmla="*/ 147 h 376"/>
                <a:gd name="T10" fmla="*/ 0 w 944"/>
                <a:gd name="T11" fmla="*/ 148 h 376"/>
                <a:gd name="T12" fmla="*/ 3 w 944"/>
                <a:gd name="T13" fmla="*/ 149 h 376"/>
                <a:gd name="T14" fmla="*/ 106 w 944"/>
                <a:gd name="T15" fmla="*/ 151 h 376"/>
                <a:gd name="T16" fmla="*/ 332 w 944"/>
                <a:gd name="T17" fmla="*/ 153 h 376"/>
                <a:gd name="T18" fmla="*/ 660 w 944"/>
                <a:gd name="T19" fmla="*/ 159 h 376"/>
                <a:gd name="T20" fmla="*/ 600 w 944"/>
                <a:gd name="T21" fmla="*/ 221 h 376"/>
                <a:gd name="T22" fmla="*/ 578 w 944"/>
                <a:gd name="T23" fmla="*/ 245 h 376"/>
                <a:gd name="T24" fmla="*/ 580 w 944"/>
                <a:gd name="T25" fmla="*/ 245 h 376"/>
                <a:gd name="T26" fmla="*/ 606 w 944"/>
                <a:gd name="T27" fmla="*/ 221 h 376"/>
                <a:gd name="T28" fmla="*/ 673 w 944"/>
                <a:gd name="T29" fmla="*/ 160 h 376"/>
                <a:gd name="T30" fmla="*/ 756 w 944"/>
                <a:gd name="T31" fmla="*/ 160 h 376"/>
                <a:gd name="T32" fmla="*/ 748 w 944"/>
                <a:gd name="T33" fmla="*/ 195 h 376"/>
                <a:gd name="T34" fmla="*/ 740 w 944"/>
                <a:gd name="T35" fmla="*/ 230 h 376"/>
                <a:gd name="T36" fmla="*/ 567 w 944"/>
                <a:gd name="T37" fmla="*/ 318 h 376"/>
                <a:gd name="T38" fmla="*/ 471 w 944"/>
                <a:gd name="T39" fmla="*/ 368 h 376"/>
                <a:gd name="T40" fmla="*/ 472 w 944"/>
                <a:gd name="T41" fmla="*/ 369 h 376"/>
                <a:gd name="T42" fmla="*/ 563 w 944"/>
                <a:gd name="T43" fmla="*/ 326 h 376"/>
                <a:gd name="T44" fmla="*/ 738 w 944"/>
                <a:gd name="T45" fmla="*/ 241 h 376"/>
                <a:gd name="T46" fmla="*/ 716 w 944"/>
                <a:gd name="T47" fmla="*/ 336 h 376"/>
                <a:gd name="T48" fmla="*/ 708 w 944"/>
                <a:gd name="T49" fmla="*/ 373 h 376"/>
                <a:gd name="T50" fmla="*/ 708 w 944"/>
                <a:gd name="T51" fmla="*/ 375 h 376"/>
                <a:gd name="T52" fmla="*/ 710 w 944"/>
                <a:gd name="T53" fmla="*/ 374 h 376"/>
                <a:gd name="T54" fmla="*/ 721 w 944"/>
                <a:gd name="T55" fmla="*/ 335 h 376"/>
                <a:gd name="T56" fmla="*/ 748 w 944"/>
                <a:gd name="T57" fmla="*/ 236 h 376"/>
                <a:gd name="T58" fmla="*/ 820 w 944"/>
                <a:gd name="T59" fmla="*/ 203 h 376"/>
                <a:gd name="T60" fmla="*/ 883 w 944"/>
                <a:gd name="T61" fmla="*/ 173 h 376"/>
                <a:gd name="T62" fmla="*/ 943 w 944"/>
                <a:gd name="T63" fmla="*/ 147 h 376"/>
                <a:gd name="T64" fmla="*/ 688 w 944"/>
                <a:gd name="T65" fmla="*/ 147 h 376"/>
                <a:gd name="T66" fmla="*/ 752 w 944"/>
                <a:gd name="T67" fmla="*/ 87 h 376"/>
                <a:gd name="T68" fmla="*/ 779 w 944"/>
                <a:gd name="T69" fmla="*/ 61 h 376"/>
                <a:gd name="T70" fmla="*/ 759 w 944"/>
                <a:gd name="T71" fmla="*/ 147 h 376"/>
                <a:gd name="T72" fmla="*/ 688 w 944"/>
                <a:gd name="T73" fmla="*/ 147 h 376"/>
                <a:gd name="T74" fmla="*/ 943 w 944"/>
                <a:gd name="T75" fmla="*/ 147 h 376"/>
                <a:gd name="T76" fmla="*/ 770 w 944"/>
                <a:gd name="T77" fmla="*/ 161 h 376"/>
                <a:gd name="T78" fmla="*/ 871 w 944"/>
                <a:gd name="T79" fmla="*/ 163 h 376"/>
                <a:gd name="T80" fmla="*/ 837 w 944"/>
                <a:gd name="T81" fmla="*/ 181 h 376"/>
                <a:gd name="T82" fmla="*/ 752 w 944"/>
                <a:gd name="T83" fmla="*/ 224 h 376"/>
                <a:gd name="T84" fmla="*/ 770 w 944"/>
                <a:gd name="T85" fmla="*/ 161 h 376"/>
                <a:gd name="T86" fmla="*/ 943 w 944"/>
                <a:gd name="T87" fmla="*/ 147 h 3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44"/>
                <a:gd name="T133" fmla="*/ 0 h 376"/>
                <a:gd name="T134" fmla="*/ 944 w 944"/>
                <a:gd name="T135" fmla="*/ 376 h 3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>
                <a:gd name="T0" fmla="*/ 14 w 56"/>
                <a:gd name="T1" fmla="*/ 0 h 68"/>
                <a:gd name="T2" fmla="*/ 40 w 56"/>
                <a:gd name="T3" fmla="*/ 0 h 68"/>
                <a:gd name="T4" fmla="*/ 30 w 56"/>
                <a:gd name="T5" fmla="*/ 49 h 68"/>
                <a:gd name="T6" fmla="*/ 55 w 56"/>
                <a:gd name="T7" fmla="*/ 49 h 68"/>
                <a:gd name="T8" fmla="*/ 50 w 56"/>
                <a:gd name="T9" fmla="*/ 67 h 68"/>
                <a:gd name="T10" fmla="*/ 0 w 56"/>
                <a:gd name="T11" fmla="*/ 67 h 68"/>
                <a:gd name="T12" fmla="*/ 14 w 56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8"/>
                <a:gd name="T23" fmla="*/ 56 w 56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>
                <a:gd name="T0" fmla="*/ 44 w 74"/>
                <a:gd name="T1" fmla="*/ 0 h 72"/>
                <a:gd name="T2" fmla="*/ 59 w 74"/>
                <a:gd name="T3" fmla="*/ 3 h 72"/>
                <a:gd name="T4" fmla="*/ 69 w 74"/>
                <a:gd name="T5" fmla="*/ 10 h 72"/>
                <a:gd name="T6" fmla="*/ 73 w 74"/>
                <a:gd name="T7" fmla="*/ 21 h 72"/>
                <a:gd name="T8" fmla="*/ 72 w 74"/>
                <a:gd name="T9" fmla="*/ 36 h 72"/>
                <a:gd name="T10" fmla="*/ 66 w 74"/>
                <a:gd name="T11" fmla="*/ 50 h 72"/>
                <a:gd name="T12" fmla="*/ 57 w 74"/>
                <a:gd name="T13" fmla="*/ 61 h 72"/>
                <a:gd name="T14" fmla="*/ 44 w 74"/>
                <a:gd name="T15" fmla="*/ 68 h 72"/>
                <a:gd name="T16" fmla="*/ 29 w 74"/>
                <a:gd name="T17" fmla="*/ 71 h 72"/>
                <a:gd name="T18" fmla="*/ 13 w 74"/>
                <a:gd name="T19" fmla="*/ 68 h 72"/>
                <a:gd name="T20" fmla="*/ 4 w 74"/>
                <a:gd name="T21" fmla="*/ 61 h 72"/>
                <a:gd name="T22" fmla="*/ 0 w 74"/>
                <a:gd name="T23" fmla="*/ 50 h 72"/>
                <a:gd name="T24" fmla="*/ 1 w 74"/>
                <a:gd name="T25" fmla="*/ 36 h 72"/>
                <a:gd name="T26" fmla="*/ 6 w 74"/>
                <a:gd name="T27" fmla="*/ 21 h 72"/>
                <a:gd name="T28" fmla="*/ 15 w 74"/>
                <a:gd name="T29" fmla="*/ 10 h 72"/>
                <a:gd name="T30" fmla="*/ 29 w 74"/>
                <a:gd name="T31" fmla="*/ 3 h 72"/>
                <a:gd name="T32" fmla="*/ 44 w 74"/>
                <a:gd name="T33" fmla="*/ 0 h 72"/>
                <a:gd name="T34" fmla="*/ 32 w 74"/>
                <a:gd name="T35" fmla="*/ 53 h 72"/>
                <a:gd name="T36" fmla="*/ 39 w 74"/>
                <a:gd name="T37" fmla="*/ 50 h 72"/>
                <a:gd name="T38" fmla="*/ 44 w 74"/>
                <a:gd name="T39" fmla="*/ 36 h 72"/>
                <a:gd name="T40" fmla="*/ 45 w 74"/>
                <a:gd name="T41" fmla="*/ 21 h 72"/>
                <a:gd name="T42" fmla="*/ 40 w 74"/>
                <a:gd name="T43" fmla="*/ 19 h 72"/>
                <a:gd name="T44" fmla="*/ 34 w 74"/>
                <a:gd name="T45" fmla="*/ 21 h 72"/>
                <a:gd name="T46" fmla="*/ 29 w 74"/>
                <a:gd name="T47" fmla="*/ 36 h 72"/>
                <a:gd name="T48" fmla="*/ 28 w 74"/>
                <a:gd name="T49" fmla="*/ 50 h 72"/>
                <a:gd name="T50" fmla="*/ 32 w 74"/>
                <a:gd name="T51" fmla="*/ 53 h 72"/>
                <a:gd name="T52" fmla="*/ 44 w 74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72"/>
                <a:gd name="T83" fmla="*/ 74 w 7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>
                <a:gd name="T0" fmla="*/ 68 w 72"/>
                <a:gd name="T1" fmla="*/ 44 h 72"/>
                <a:gd name="T2" fmla="*/ 62 w 72"/>
                <a:gd name="T3" fmla="*/ 56 h 72"/>
                <a:gd name="T4" fmla="*/ 52 w 72"/>
                <a:gd name="T5" fmla="*/ 64 h 72"/>
                <a:gd name="T6" fmla="*/ 41 w 72"/>
                <a:gd name="T7" fmla="*/ 69 h 72"/>
                <a:gd name="T8" fmla="*/ 29 w 72"/>
                <a:gd name="T9" fmla="*/ 71 h 72"/>
                <a:gd name="T10" fmla="*/ 14 w 72"/>
                <a:gd name="T11" fmla="*/ 68 h 72"/>
                <a:gd name="T12" fmla="*/ 4 w 72"/>
                <a:gd name="T13" fmla="*/ 61 h 72"/>
                <a:gd name="T14" fmla="*/ 0 w 72"/>
                <a:gd name="T15" fmla="*/ 50 h 72"/>
                <a:gd name="T16" fmla="*/ 1 w 72"/>
                <a:gd name="T17" fmla="*/ 36 h 72"/>
                <a:gd name="T18" fmla="*/ 6 w 72"/>
                <a:gd name="T19" fmla="*/ 21 h 72"/>
                <a:gd name="T20" fmla="*/ 15 w 72"/>
                <a:gd name="T21" fmla="*/ 10 h 72"/>
                <a:gd name="T22" fmla="*/ 28 w 72"/>
                <a:gd name="T23" fmla="*/ 3 h 72"/>
                <a:gd name="T24" fmla="*/ 44 w 72"/>
                <a:gd name="T25" fmla="*/ 0 h 72"/>
                <a:gd name="T26" fmla="*/ 56 w 72"/>
                <a:gd name="T27" fmla="*/ 1 h 72"/>
                <a:gd name="T28" fmla="*/ 66 w 72"/>
                <a:gd name="T29" fmla="*/ 6 h 72"/>
                <a:gd name="T30" fmla="*/ 71 w 72"/>
                <a:gd name="T31" fmla="*/ 14 h 72"/>
                <a:gd name="T32" fmla="*/ 71 w 72"/>
                <a:gd name="T33" fmla="*/ 26 h 72"/>
                <a:gd name="T34" fmla="*/ 46 w 72"/>
                <a:gd name="T35" fmla="*/ 26 h 72"/>
                <a:gd name="T36" fmla="*/ 41 w 72"/>
                <a:gd name="T37" fmla="*/ 19 h 72"/>
                <a:gd name="T38" fmla="*/ 34 w 72"/>
                <a:gd name="T39" fmla="*/ 23 h 72"/>
                <a:gd name="T40" fmla="*/ 29 w 72"/>
                <a:gd name="T41" fmla="*/ 36 h 72"/>
                <a:gd name="T42" fmla="*/ 27 w 72"/>
                <a:gd name="T43" fmla="*/ 48 h 72"/>
                <a:gd name="T44" fmla="*/ 33 w 72"/>
                <a:gd name="T45" fmla="*/ 53 h 72"/>
                <a:gd name="T46" fmla="*/ 41 w 72"/>
                <a:gd name="T47" fmla="*/ 44 h 72"/>
                <a:gd name="T48" fmla="*/ 68 w 72"/>
                <a:gd name="T49" fmla="*/ 4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72"/>
                <a:gd name="T77" fmla="*/ 72 w 72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>
                <a:gd name="T0" fmla="*/ 15 w 87"/>
                <a:gd name="T1" fmla="*/ 0 h 68"/>
                <a:gd name="T2" fmla="*/ 42 w 87"/>
                <a:gd name="T3" fmla="*/ 0 h 68"/>
                <a:gd name="T4" fmla="*/ 35 w 87"/>
                <a:gd name="T5" fmla="*/ 28 h 68"/>
                <a:gd name="T6" fmla="*/ 56 w 87"/>
                <a:gd name="T7" fmla="*/ 0 h 68"/>
                <a:gd name="T8" fmla="*/ 86 w 87"/>
                <a:gd name="T9" fmla="*/ 0 h 68"/>
                <a:gd name="T10" fmla="*/ 60 w 87"/>
                <a:gd name="T11" fmla="*/ 32 h 68"/>
                <a:gd name="T12" fmla="*/ 73 w 87"/>
                <a:gd name="T13" fmla="*/ 67 h 68"/>
                <a:gd name="T14" fmla="*/ 44 w 87"/>
                <a:gd name="T15" fmla="*/ 67 h 68"/>
                <a:gd name="T16" fmla="*/ 34 w 87"/>
                <a:gd name="T17" fmla="*/ 37 h 68"/>
                <a:gd name="T18" fmla="*/ 27 w 87"/>
                <a:gd name="T19" fmla="*/ 67 h 68"/>
                <a:gd name="T20" fmla="*/ 0 w 87"/>
                <a:gd name="T21" fmla="*/ 67 h 68"/>
                <a:gd name="T22" fmla="*/ 15 w 8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68"/>
                <a:gd name="T38" fmla="*/ 87 w 8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>
                <a:gd name="T0" fmla="*/ 44 w 82"/>
                <a:gd name="T1" fmla="*/ 42 h 68"/>
                <a:gd name="T2" fmla="*/ 33 w 82"/>
                <a:gd name="T3" fmla="*/ 42 h 68"/>
                <a:gd name="T4" fmla="*/ 27 w 82"/>
                <a:gd name="T5" fmla="*/ 67 h 68"/>
                <a:gd name="T6" fmla="*/ 0 w 82"/>
                <a:gd name="T7" fmla="*/ 67 h 68"/>
                <a:gd name="T8" fmla="*/ 15 w 82"/>
                <a:gd name="T9" fmla="*/ 0 h 68"/>
                <a:gd name="T10" fmla="*/ 42 w 82"/>
                <a:gd name="T11" fmla="*/ 0 h 68"/>
                <a:gd name="T12" fmla="*/ 36 w 82"/>
                <a:gd name="T13" fmla="*/ 23 h 68"/>
                <a:gd name="T14" fmla="*/ 49 w 82"/>
                <a:gd name="T15" fmla="*/ 23 h 68"/>
                <a:gd name="T16" fmla="*/ 54 w 82"/>
                <a:gd name="T17" fmla="*/ 0 h 68"/>
                <a:gd name="T18" fmla="*/ 81 w 82"/>
                <a:gd name="T19" fmla="*/ 0 h 68"/>
                <a:gd name="T20" fmla="*/ 68 w 82"/>
                <a:gd name="T21" fmla="*/ 67 h 68"/>
                <a:gd name="T22" fmla="*/ 40 w 82"/>
                <a:gd name="T23" fmla="*/ 67 h 68"/>
                <a:gd name="T24" fmla="*/ 44 w 82"/>
                <a:gd name="T25" fmla="*/ 42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68"/>
                <a:gd name="T41" fmla="*/ 82 w 82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>
                <a:gd name="T0" fmla="*/ 14 w 68"/>
                <a:gd name="T1" fmla="*/ 0 h 68"/>
                <a:gd name="T2" fmla="*/ 67 w 68"/>
                <a:gd name="T3" fmla="*/ 0 h 68"/>
                <a:gd name="T4" fmla="*/ 64 w 68"/>
                <a:gd name="T5" fmla="*/ 18 h 68"/>
                <a:gd name="T6" fmla="*/ 37 w 68"/>
                <a:gd name="T7" fmla="*/ 18 h 68"/>
                <a:gd name="T8" fmla="*/ 35 w 68"/>
                <a:gd name="T9" fmla="*/ 24 h 68"/>
                <a:gd name="T10" fmla="*/ 59 w 68"/>
                <a:gd name="T11" fmla="*/ 24 h 68"/>
                <a:gd name="T12" fmla="*/ 56 w 68"/>
                <a:gd name="T13" fmla="*/ 42 h 68"/>
                <a:gd name="T14" fmla="*/ 31 w 68"/>
                <a:gd name="T15" fmla="*/ 42 h 68"/>
                <a:gd name="T16" fmla="*/ 29 w 68"/>
                <a:gd name="T17" fmla="*/ 49 h 68"/>
                <a:gd name="T18" fmla="*/ 57 w 68"/>
                <a:gd name="T19" fmla="*/ 49 h 68"/>
                <a:gd name="T20" fmla="*/ 54 w 68"/>
                <a:gd name="T21" fmla="*/ 67 h 68"/>
                <a:gd name="T22" fmla="*/ 0 w 68"/>
                <a:gd name="T23" fmla="*/ 67 h 68"/>
                <a:gd name="T24" fmla="*/ 14 w 68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68"/>
                <a:gd name="T41" fmla="*/ 68 w 68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29" name="Freeform 44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>
                <a:gd name="T0" fmla="*/ 14 w 66"/>
                <a:gd name="T1" fmla="*/ 0 h 68"/>
                <a:gd name="T2" fmla="*/ 65 w 66"/>
                <a:gd name="T3" fmla="*/ 0 h 68"/>
                <a:gd name="T4" fmla="*/ 62 w 66"/>
                <a:gd name="T5" fmla="*/ 18 h 68"/>
                <a:gd name="T6" fmla="*/ 35 w 66"/>
                <a:gd name="T7" fmla="*/ 18 h 68"/>
                <a:gd name="T8" fmla="*/ 35 w 66"/>
                <a:gd name="T9" fmla="*/ 24 h 68"/>
                <a:gd name="T10" fmla="*/ 58 w 66"/>
                <a:gd name="T11" fmla="*/ 24 h 68"/>
                <a:gd name="T12" fmla="*/ 54 w 66"/>
                <a:gd name="T13" fmla="*/ 42 h 68"/>
                <a:gd name="T14" fmla="*/ 30 w 66"/>
                <a:gd name="T15" fmla="*/ 42 h 68"/>
                <a:gd name="T16" fmla="*/ 28 w 66"/>
                <a:gd name="T17" fmla="*/ 49 h 68"/>
                <a:gd name="T18" fmla="*/ 56 w 66"/>
                <a:gd name="T19" fmla="*/ 49 h 68"/>
                <a:gd name="T20" fmla="*/ 52 w 66"/>
                <a:gd name="T21" fmla="*/ 67 h 68"/>
                <a:gd name="T22" fmla="*/ 0 w 66"/>
                <a:gd name="T23" fmla="*/ 67 h 68"/>
                <a:gd name="T24" fmla="*/ 14 w 66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68"/>
                <a:gd name="T41" fmla="*/ 66 w 66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0" name="Freeform 45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>
                <a:gd name="T0" fmla="*/ 14 w 78"/>
                <a:gd name="T1" fmla="*/ 0 h 68"/>
                <a:gd name="T2" fmla="*/ 46 w 78"/>
                <a:gd name="T3" fmla="*/ 0 h 68"/>
                <a:gd name="T4" fmla="*/ 63 w 78"/>
                <a:gd name="T5" fmla="*/ 3 h 68"/>
                <a:gd name="T6" fmla="*/ 72 w 78"/>
                <a:gd name="T7" fmla="*/ 10 h 68"/>
                <a:gd name="T8" fmla="*/ 77 w 78"/>
                <a:gd name="T9" fmla="*/ 21 h 68"/>
                <a:gd name="T10" fmla="*/ 75 w 78"/>
                <a:gd name="T11" fmla="*/ 34 h 68"/>
                <a:gd name="T12" fmla="*/ 69 w 78"/>
                <a:gd name="T13" fmla="*/ 48 h 68"/>
                <a:gd name="T14" fmla="*/ 60 w 78"/>
                <a:gd name="T15" fmla="*/ 58 h 68"/>
                <a:gd name="T16" fmla="*/ 48 w 78"/>
                <a:gd name="T17" fmla="*/ 64 h 68"/>
                <a:gd name="T18" fmla="*/ 33 w 78"/>
                <a:gd name="T19" fmla="*/ 67 h 68"/>
                <a:gd name="T20" fmla="*/ 0 w 78"/>
                <a:gd name="T21" fmla="*/ 67 h 68"/>
                <a:gd name="T22" fmla="*/ 14 w 78"/>
                <a:gd name="T23" fmla="*/ 0 h 68"/>
                <a:gd name="T24" fmla="*/ 29 w 78"/>
                <a:gd name="T25" fmla="*/ 51 h 68"/>
                <a:gd name="T26" fmla="*/ 33 w 78"/>
                <a:gd name="T27" fmla="*/ 51 h 68"/>
                <a:gd name="T28" fmla="*/ 42 w 78"/>
                <a:gd name="T29" fmla="*/ 47 h 68"/>
                <a:gd name="T30" fmla="*/ 47 w 78"/>
                <a:gd name="T31" fmla="*/ 34 h 68"/>
                <a:gd name="T32" fmla="*/ 48 w 78"/>
                <a:gd name="T33" fmla="*/ 20 h 68"/>
                <a:gd name="T34" fmla="*/ 40 w 78"/>
                <a:gd name="T35" fmla="*/ 15 h 68"/>
                <a:gd name="T36" fmla="*/ 37 w 78"/>
                <a:gd name="T37" fmla="*/ 15 h 68"/>
                <a:gd name="T38" fmla="*/ 29 w 78"/>
                <a:gd name="T39" fmla="*/ 51 h 68"/>
                <a:gd name="T40" fmla="*/ 14 w 78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68"/>
                <a:gd name="T65" fmla="*/ 78 w 78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1" name="Freeform 46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>
                <a:gd name="T0" fmla="*/ 81 w 111"/>
                <a:gd name="T1" fmla="*/ 19 h 68"/>
                <a:gd name="T2" fmla="*/ 61 w 111"/>
                <a:gd name="T3" fmla="*/ 67 h 68"/>
                <a:gd name="T4" fmla="*/ 34 w 111"/>
                <a:gd name="T5" fmla="*/ 67 h 68"/>
                <a:gd name="T6" fmla="*/ 36 w 111"/>
                <a:gd name="T7" fmla="*/ 19 h 68"/>
                <a:gd name="T8" fmla="*/ 35 w 111"/>
                <a:gd name="T9" fmla="*/ 19 h 68"/>
                <a:gd name="T10" fmla="*/ 24 w 111"/>
                <a:gd name="T11" fmla="*/ 67 h 68"/>
                <a:gd name="T12" fmla="*/ 0 w 111"/>
                <a:gd name="T13" fmla="*/ 67 h 68"/>
                <a:gd name="T14" fmla="*/ 16 w 111"/>
                <a:gd name="T15" fmla="*/ 0 h 68"/>
                <a:gd name="T16" fmla="*/ 54 w 111"/>
                <a:gd name="T17" fmla="*/ 0 h 68"/>
                <a:gd name="T18" fmla="*/ 53 w 111"/>
                <a:gd name="T19" fmla="*/ 39 h 68"/>
                <a:gd name="T20" fmla="*/ 54 w 111"/>
                <a:gd name="T21" fmla="*/ 39 h 68"/>
                <a:gd name="T22" fmla="*/ 70 w 111"/>
                <a:gd name="T23" fmla="*/ 0 h 68"/>
                <a:gd name="T24" fmla="*/ 110 w 111"/>
                <a:gd name="T25" fmla="*/ 0 h 68"/>
                <a:gd name="T26" fmla="*/ 94 w 111"/>
                <a:gd name="T27" fmla="*/ 67 h 68"/>
                <a:gd name="T28" fmla="*/ 71 w 111"/>
                <a:gd name="T29" fmla="*/ 67 h 68"/>
                <a:gd name="T30" fmla="*/ 81 w 111"/>
                <a:gd name="T31" fmla="*/ 19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68"/>
                <a:gd name="T50" fmla="*/ 111 w 111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2" name="Freeform 47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>
                <a:gd name="T0" fmla="*/ 37 w 82"/>
                <a:gd name="T1" fmla="*/ 0 h 68"/>
                <a:gd name="T2" fmla="*/ 73 w 82"/>
                <a:gd name="T3" fmla="*/ 0 h 68"/>
                <a:gd name="T4" fmla="*/ 81 w 82"/>
                <a:gd name="T5" fmla="*/ 67 h 68"/>
                <a:gd name="T6" fmla="*/ 52 w 82"/>
                <a:gd name="T7" fmla="*/ 67 h 68"/>
                <a:gd name="T8" fmla="*/ 51 w 82"/>
                <a:gd name="T9" fmla="*/ 55 h 68"/>
                <a:gd name="T10" fmla="*/ 32 w 82"/>
                <a:gd name="T11" fmla="*/ 55 h 68"/>
                <a:gd name="T12" fmla="*/ 27 w 82"/>
                <a:gd name="T13" fmla="*/ 67 h 68"/>
                <a:gd name="T14" fmla="*/ 0 w 82"/>
                <a:gd name="T15" fmla="*/ 67 h 68"/>
                <a:gd name="T16" fmla="*/ 37 w 82"/>
                <a:gd name="T17" fmla="*/ 0 h 68"/>
                <a:gd name="T18" fmla="*/ 51 w 82"/>
                <a:gd name="T19" fmla="*/ 39 h 68"/>
                <a:gd name="T20" fmla="*/ 51 w 82"/>
                <a:gd name="T21" fmla="*/ 14 h 68"/>
                <a:gd name="T22" fmla="*/ 41 w 82"/>
                <a:gd name="T23" fmla="*/ 39 h 68"/>
                <a:gd name="T24" fmla="*/ 51 w 82"/>
                <a:gd name="T25" fmla="*/ 39 h 68"/>
                <a:gd name="T26" fmla="*/ 37 w 82"/>
                <a:gd name="T27" fmla="*/ 0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68"/>
                <a:gd name="T44" fmla="*/ 82 w 82"/>
                <a:gd name="T45" fmla="*/ 68 h 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3" name="Freeform 48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>
                <a:gd name="T0" fmla="*/ 15 w 78"/>
                <a:gd name="T1" fmla="*/ 0 h 68"/>
                <a:gd name="T2" fmla="*/ 56 w 78"/>
                <a:gd name="T3" fmla="*/ 0 h 68"/>
                <a:gd name="T4" fmla="*/ 73 w 78"/>
                <a:gd name="T5" fmla="*/ 4 h 68"/>
                <a:gd name="T6" fmla="*/ 77 w 78"/>
                <a:gd name="T7" fmla="*/ 18 h 68"/>
                <a:gd name="T8" fmla="*/ 71 w 78"/>
                <a:gd name="T9" fmla="*/ 27 h 68"/>
                <a:gd name="T10" fmla="*/ 58 w 78"/>
                <a:gd name="T11" fmla="*/ 34 h 68"/>
                <a:gd name="T12" fmla="*/ 69 w 78"/>
                <a:gd name="T13" fmla="*/ 41 h 68"/>
                <a:gd name="T14" fmla="*/ 69 w 78"/>
                <a:gd name="T15" fmla="*/ 52 h 68"/>
                <a:gd name="T16" fmla="*/ 69 w 78"/>
                <a:gd name="T17" fmla="*/ 67 h 68"/>
                <a:gd name="T18" fmla="*/ 41 w 78"/>
                <a:gd name="T19" fmla="*/ 67 h 68"/>
                <a:gd name="T20" fmla="*/ 42 w 78"/>
                <a:gd name="T21" fmla="*/ 47 h 68"/>
                <a:gd name="T22" fmla="*/ 36 w 78"/>
                <a:gd name="T23" fmla="*/ 42 h 68"/>
                <a:gd name="T24" fmla="*/ 33 w 78"/>
                <a:gd name="T25" fmla="*/ 42 h 68"/>
                <a:gd name="T26" fmla="*/ 28 w 78"/>
                <a:gd name="T27" fmla="*/ 67 h 68"/>
                <a:gd name="T28" fmla="*/ 0 w 78"/>
                <a:gd name="T29" fmla="*/ 67 h 68"/>
                <a:gd name="T30" fmla="*/ 15 w 78"/>
                <a:gd name="T31" fmla="*/ 0 h 68"/>
                <a:gd name="T32" fmla="*/ 38 w 78"/>
                <a:gd name="T33" fmla="*/ 28 h 68"/>
                <a:gd name="T34" fmla="*/ 46 w 78"/>
                <a:gd name="T35" fmla="*/ 26 h 68"/>
                <a:gd name="T36" fmla="*/ 48 w 78"/>
                <a:gd name="T37" fmla="*/ 21 h 68"/>
                <a:gd name="T38" fmla="*/ 41 w 78"/>
                <a:gd name="T39" fmla="*/ 15 h 68"/>
                <a:gd name="T40" fmla="*/ 39 w 78"/>
                <a:gd name="T41" fmla="*/ 15 h 68"/>
                <a:gd name="T42" fmla="*/ 36 w 78"/>
                <a:gd name="T43" fmla="*/ 28 h 68"/>
                <a:gd name="T44" fmla="*/ 38 w 78"/>
                <a:gd name="T45" fmla="*/ 28 h 68"/>
                <a:gd name="T46" fmla="*/ 15 w 78"/>
                <a:gd name="T47" fmla="*/ 0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68"/>
                <a:gd name="T74" fmla="*/ 78 w 78"/>
                <a:gd name="T75" fmla="*/ 68 h 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4" name="Freeform 49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>
                <a:gd name="T0" fmla="*/ 16 w 65"/>
                <a:gd name="T1" fmla="*/ 18 h 68"/>
                <a:gd name="T2" fmla="*/ 0 w 65"/>
                <a:gd name="T3" fmla="*/ 18 h 68"/>
                <a:gd name="T4" fmla="*/ 4 w 65"/>
                <a:gd name="T5" fmla="*/ 0 h 68"/>
                <a:gd name="T6" fmla="*/ 64 w 65"/>
                <a:gd name="T7" fmla="*/ 0 h 68"/>
                <a:gd name="T8" fmla="*/ 60 w 65"/>
                <a:gd name="T9" fmla="*/ 18 h 68"/>
                <a:gd name="T10" fmla="*/ 43 w 65"/>
                <a:gd name="T11" fmla="*/ 18 h 68"/>
                <a:gd name="T12" fmla="*/ 32 w 65"/>
                <a:gd name="T13" fmla="*/ 67 h 68"/>
                <a:gd name="T14" fmla="*/ 6 w 65"/>
                <a:gd name="T15" fmla="*/ 67 h 68"/>
                <a:gd name="T16" fmla="*/ 16 w 65"/>
                <a:gd name="T17" fmla="*/ 1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68"/>
                <a:gd name="T29" fmla="*/ 65 w 6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5" name="Freeform 50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>
                <a:gd name="T0" fmla="*/ 12 w 39"/>
                <a:gd name="T1" fmla="*/ 0 h 68"/>
                <a:gd name="T2" fmla="*/ 38 w 39"/>
                <a:gd name="T3" fmla="*/ 0 h 68"/>
                <a:gd name="T4" fmla="*/ 24 w 39"/>
                <a:gd name="T5" fmla="*/ 67 h 68"/>
                <a:gd name="T6" fmla="*/ 0 w 39"/>
                <a:gd name="T7" fmla="*/ 67 h 68"/>
                <a:gd name="T8" fmla="*/ 12 w 39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68"/>
                <a:gd name="T17" fmla="*/ 39 w 39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>
                <a:gd name="T0" fmla="*/ 14 w 87"/>
                <a:gd name="T1" fmla="*/ 0 h 68"/>
                <a:gd name="T2" fmla="*/ 48 w 87"/>
                <a:gd name="T3" fmla="*/ 0 h 68"/>
                <a:gd name="T4" fmla="*/ 54 w 87"/>
                <a:gd name="T5" fmla="*/ 39 h 68"/>
                <a:gd name="T6" fmla="*/ 63 w 87"/>
                <a:gd name="T7" fmla="*/ 0 h 68"/>
                <a:gd name="T8" fmla="*/ 86 w 87"/>
                <a:gd name="T9" fmla="*/ 0 h 68"/>
                <a:gd name="T10" fmla="*/ 71 w 87"/>
                <a:gd name="T11" fmla="*/ 67 h 68"/>
                <a:gd name="T12" fmla="*/ 37 w 87"/>
                <a:gd name="T13" fmla="*/ 67 h 68"/>
                <a:gd name="T14" fmla="*/ 32 w 87"/>
                <a:gd name="T15" fmla="*/ 26 h 68"/>
                <a:gd name="T16" fmla="*/ 22 w 87"/>
                <a:gd name="T17" fmla="*/ 67 h 68"/>
                <a:gd name="T18" fmla="*/ 0 w 87"/>
                <a:gd name="T19" fmla="*/ 67 h 68"/>
                <a:gd name="T20" fmla="*/ 14 w 8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68"/>
                <a:gd name="T35" fmla="*/ 87 w 87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</p:grpSp>
      <p:grpSp>
        <p:nvGrpSpPr>
          <p:cNvPr id="37" name="Group 52"/>
          <p:cNvGrpSpPr>
            <a:grpSpLocks/>
          </p:cNvGrpSpPr>
          <p:nvPr/>
        </p:nvGrpSpPr>
        <p:grpSpPr bwMode="auto">
          <a:xfrm>
            <a:off x="2915650" y="2362200"/>
            <a:ext cx="1574104" cy="403964"/>
            <a:chOff x="299" y="3352"/>
            <a:chExt cx="2313" cy="376"/>
          </a:xfrm>
          <a:solidFill>
            <a:schemeClr val="tx1"/>
          </a:solidFill>
        </p:grpSpPr>
        <p:sp>
          <p:nvSpPr>
            <p:cNvPr id="38" name="Freeform 53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>
                <a:gd name="T0" fmla="*/ 943 w 944"/>
                <a:gd name="T1" fmla="*/ 147 h 376"/>
                <a:gd name="T2" fmla="*/ 775 w 944"/>
                <a:gd name="T3" fmla="*/ 147 h 376"/>
                <a:gd name="T4" fmla="*/ 816 w 944"/>
                <a:gd name="T5" fmla="*/ 0 h 376"/>
                <a:gd name="T6" fmla="*/ 672 w 944"/>
                <a:gd name="T7" fmla="*/ 147 h 376"/>
                <a:gd name="T8" fmla="*/ 3 w 944"/>
                <a:gd name="T9" fmla="*/ 147 h 376"/>
                <a:gd name="T10" fmla="*/ 0 w 944"/>
                <a:gd name="T11" fmla="*/ 148 h 376"/>
                <a:gd name="T12" fmla="*/ 3 w 944"/>
                <a:gd name="T13" fmla="*/ 149 h 376"/>
                <a:gd name="T14" fmla="*/ 106 w 944"/>
                <a:gd name="T15" fmla="*/ 151 h 376"/>
                <a:gd name="T16" fmla="*/ 332 w 944"/>
                <a:gd name="T17" fmla="*/ 153 h 376"/>
                <a:gd name="T18" fmla="*/ 660 w 944"/>
                <a:gd name="T19" fmla="*/ 159 h 376"/>
                <a:gd name="T20" fmla="*/ 600 w 944"/>
                <a:gd name="T21" fmla="*/ 221 h 376"/>
                <a:gd name="T22" fmla="*/ 578 w 944"/>
                <a:gd name="T23" fmla="*/ 245 h 376"/>
                <a:gd name="T24" fmla="*/ 580 w 944"/>
                <a:gd name="T25" fmla="*/ 245 h 376"/>
                <a:gd name="T26" fmla="*/ 606 w 944"/>
                <a:gd name="T27" fmla="*/ 221 h 376"/>
                <a:gd name="T28" fmla="*/ 673 w 944"/>
                <a:gd name="T29" fmla="*/ 160 h 376"/>
                <a:gd name="T30" fmla="*/ 756 w 944"/>
                <a:gd name="T31" fmla="*/ 160 h 376"/>
                <a:gd name="T32" fmla="*/ 748 w 944"/>
                <a:gd name="T33" fmla="*/ 195 h 376"/>
                <a:gd name="T34" fmla="*/ 740 w 944"/>
                <a:gd name="T35" fmla="*/ 230 h 376"/>
                <a:gd name="T36" fmla="*/ 567 w 944"/>
                <a:gd name="T37" fmla="*/ 318 h 376"/>
                <a:gd name="T38" fmla="*/ 471 w 944"/>
                <a:gd name="T39" fmla="*/ 368 h 376"/>
                <a:gd name="T40" fmla="*/ 472 w 944"/>
                <a:gd name="T41" fmla="*/ 369 h 376"/>
                <a:gd name="T42" fmla="*/ 563 w 944"/>
                <a:gd name="T43" fmla="*/ 326 h 376"/>
                <a:gd name="T44" fmla="*/ 738 w 944"/>
                <a:gd name="T45" fmla="*/ 241 h 376"/>
                <a:gd name="T46" fmla="*/ 716 w 944"/>
                <a:gd name="T47" fmla="*/ 336 h 376"/>
                <a:gd name="T48" fmla="*/ 708 w 944"/>
                <a:gd name="T49" fmla="*/ 373 h 376"/>
                <a:gd name="T50" fmla="*/ 708 w 944"/>
                <a:gd name="T51" fmla="*/ 375 h 376"/>
                <a:gd name="T52" fmla="*/ 710 w 944"/>
                <a:gd name="T53" fmla="*/ 374 h 376"/>
                <a:gd name="T54" fmla="*/ 721 w 944"/>
                <a:gd name="T55" fmla="*/ 335 h 376"/>
                <a:gd name="T56" fmla="*/ 748 w 944"/>
                <a:gd name="T57" fmla="*/ 236 h 376"/>
                <a:gd name="T58" fmla="*/ 820 w 944"/>
                <a:gd name="T59" fmla="*/ 203 h 376"/>
                <a:gd name="T60" fmla="*/ 883 w 944"/>
                <a:gd name="T61" fmla="*/ 173 h 376"/>
                <a:gd name="T62" fmla="*/ 943 w 944"/>
                <a:gd name="T63" fmla="*/ 147 h 376"/>
                <a:gd name="T64" fmla="*/ 688 w 944"/>
                <a:gd name="T65" fmla="*/ 147 h 376"/>
                <a:gd name="T66" fmla="*/ 752 w 944"/>
                <a:gd name="T67" fmla="*/ 87 h 376"/>
                <a:gd name="T68" fmla="*/ 779 w 944"/>
                <a:gd name="T69" fmla="*/ 61 h 376"/>
                <a:gd name="T70" fmla="*/ 759 w 944"/>
                <a:gd name="T71" fmla="*/ 147 h 376"/>
                <a:gd name="T72" fmla="*/ 688 w 944"/>
                <a:gd name="T73" fmla="*/ 147 h 376"/>
                <a:gd name="T74" fmla="*/ 943 w 944"/>
                <a:gd name="T75" fmla="*/ 147 h 376"/>
                <a:gd name="T76" fmla="*/ 770 w 944"/>
                <a:gd name="T77" fmla="*/ 161 h 376"/>
                <a:gd name="T78" fmla="*/ 871 w 944"/>
                <a:gd name="T79" fmla="*/ 163 h 376"/>
                <a:gd name="T80" fmla="*/ 837 w 944"/>
                <a:gd name="T81" fmla="*/ 181 h 376"/>
                <a:gd name="T82" fmla="*/ 752 w 944"/>
                <a:gd name="T83" fmla="*/ 224 h 376"/>
                <a:gd name="T84" fmla="*/ 770 w 944"/>
                <a:gd name="T85" fmla="*/ 161 h 376"/>
                <a:gd name="T86" fmla="*/ 943 w 944"/>
                <a:gd name="T87" fmla="*/ 147 h 3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44"/>
                <a:gd name="T133" fmla="*/ 0 h 376"/>
                <a:gd name="T134" fmla="*/ 944 w 944"/>
                <a:gd name="T135" fmla="*/ 376 h 3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9" name="Freeform 54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>
                <a:gd name="T0" fmla="*/ 14 w 56"/>
                <a:gd name="T1" fmla="*/ 0 h 68"/>
                <a:gd name="T2" fmla="*/ 40 w 56"/>
                <a:gd name="T3" fmla="*/ 0 h 68"/>
                <a:gd name="T4" fmla="*/ 30 w 56"/>
                <a:gd name="T5" fmla="*/ 49 h 68"/>
                <a:gd name="T6" fmla="*/ 55 w 56"/>
                <a:gd name="T7" fmla="*/ 49 h 68"/>
                <a:gd name="T8" fmla="*/ 50 w 56"/>
                <a:gd name="T9" fmla="*/ 67 h 68"/>
                <a:gd name="T10" fmla="*/ 0 w 56"/>
                <a:gd name="T11" fmla="*/ 67 h 68"/>
                <a:gd name="T12" fmla="*/ 14 w 56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8"/>
                <a:gd name="T23" fmla="*/ 56 w 56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0" name="Freeform 55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>
                <a:gd name="T0" fmla="*/ 44 w 74"/>
                <a:gd name="T1" fmla="*/ 0 h 72"/>
                <a:gd name="T2" fmla="*/ 59 w 74"/>
                <a:gd name="T3" fmla="*/ 3 h 72"/>
                <a:gd name="T4" fmla="*/ 69 w 74"/>
                <a:gd name="T5" fmla="*/ 10 h 72"/>
                <a:gd name="T6" fmla="*/ 73 w 74"/>
                <a:gd name="T7" fmla="*/ 21 h 72"/>
                <a:gd name="T8" fmla="*/ 72 w 74"/>
                <a:gd name="T9" fmla="*/ 36 h 72"/>
                <a:gd name="T10" fmla="*/ 66 w 74"/>
                <a:gd name="T11" fmla="*/ 50 h 72"/>
                <a:gd name="T12" fmla="*/ 57 w 74"/>
                <a:gd name="T13" fmla="*/ 61 h 72"/>
                <a:gd name="T14" fmla="*/ 44 w 74"/>
                <a:gd name="T15" fmla="*/ 68 h 72"/>
                <a:gd name="T16" fmla="*/ 29 w 74"/>
                <a:gd name="T17" fmla="*/ 71 h 72"/>
                <a:gd name="T18" fmla="*/ 13 w 74"/>
                <a:gd name="T19" fmla="*/ 68 h 72"/>
                <a:gd name="T20" fmla="*/ 4 w 74"/>
                <a:gd name="T21" fmla="*/ 61 h 72"/>
                <a:gd name="T22" fmla="*/ 0 w 74"/>
                <a:gd name="T23" fmla="*/ 50 h 72"/>
                <a:gd name="T24" fmla="*/ 1 w 74"/>
                <a:gd name="T25" fmla="*/ 36 h 72"/>
                <a:gd name="T26" fmla="*/ 6 w 74"/>
                <a:gd name="T27" fmla="*/ 21 h 72"/>
                <a:gd name="T28" fmla="*/ 15 w 74"/>
                <a:gd name="T29" fmla="*/ 10 h 72"/>
                <a:gd name="T30" fmla="*/ 29 w 74"/>
                <a:gd name="T31" fmla="*/ 3 h 72"/>
                <a:gd name="T32" fmla="*/ 44 w 74"/>
                <a:gd name="T33" fmla="*/ 0 h 72"/>
                <a:gd name="T34" fmla="*/ 32 w 74"/>
                <a:gd name="T35" fmla="*/ 53 h 72"/>
                <a:gd name="T36" fmla="*/ 39 w 74"/>
                <a:gd name="T37" fmla="*/ 50 h 72"/>
                <a:gd name="T38" fmla="*/ 44 w 74"/>
                <a:gd name="T39" fmla="*/ 36 h 72"/>
                <a:gd name="T40" fmla="*/ 45 w 74"/>
                <a:gd name="T41" fmla="*/ 21 h 72"/>
                <a:gd name="T42" fmla="*/ 40 w 74"/>
                <a:gd name="T43" fmla="*/ 19 h 72"/>
                <a:gd name="T44" fmla="*/ 34 w 74"/>
                <a:gd name="T45" fmla="*/ 21 h 72"/>
                <a:gd name="T46" fmla="*/ 29 w 74"/>
                <a:gd name="T47" fmla="*/ 36 h 72"/>
                <a:gd name="T48" fmla="*/ 28 w 74"/>
                <a:gd name="T49" fmla="*/ 50 h 72"/>
                <a:gd name="T50" fmla="*/ 32 w 74"/>
                <a:gd name="T51" fmla="*/ 53 h 72"/>
                <a:gd name="T52" fmla="*/ 44 w 74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72"/>
                <a:gd name="T83" fmla="*/ 74 w 7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1" name="Freeform 56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>
                <a:gd name="T0" fmla="*/ 68 w 72"/>
                <a:gd name="T1" fmla="*/ 44 h 72"/>
                <a:gd name="T2" fmla="*/ 62 w 72"/>
                <a:gd name="T3" fmla="*/ 56 h 72"/>
                <a:gd name="T4" fmla="*/ 52 w 72"/>
                <a:gd name="T5" fmla="*/ 64 h 72"/>
                <a:gd name="T6" fmla="*/ 41 w 72"/>
                <a:gd name="T7" fmla="*/ 69 h 72"/>
                <a:gd name="T8" fmla="*/ 29 w 72"/>
                <a:gd name="T9" fmla="*/ 71 h 72"/>
                <a:gd name="T10" fmla="*/ 14 w 72"/>
                <a:gd name="T11" fmla="*/ 68 h 72"/>
                <a:gd name="T12" fmla="*/ 4 w 72"/>
                <a:gd name="T13" fmla="*/ 61 h 72"/>
                <a:gd name="T14" fmla="*/ 0 w 72"/>
                <a:gd name="T15" fmla="*/ 50 h 72"/>
                <a:gd name="T16" fmla="*/ 1 w 72"/>
                <a:gd name="T17" fmla="*/ 36 h 72"/>
                <a:gd name="T18" fmla="*/ 6 w 72"/>
                <a:gd name="T19" fmla="*/ 21 h 72"/>
                <a:gd name="T20" fmla="*/ 15 w 72"/>
                <a:gd name="T21" fmla="*/ 10 h 72"/>
                <a:gd name="T22" fmla="*/ 28 w 72"/>
                <a:gd name="T23" fmla="*/ 3 h 72"/>
                <a:gd name="T24" fmla="*/ 44 w 72"/>
                <a:gd name="T25" fmla="*/ 0 h 72"/>
                <a:gd name="T26" fmla="*/ 56 w 72"/>
                <a:gd name="T27" fmla="*/ 1 h 72"/>
                <a:gd name="T28" fmla="*/ 66 w 72"/>
                <a:gd name="T29" fmla="*/ 6 h 72"/>
                <a:gd name="T30" fmla="*/ 71 w 72"/>
                <a:gd name="T31" fmla="*/ 14 h 72"/>
                <a:gd name="T32" fmla="*/ 71 w 72"/>
                <a:gd name="T33" fmla="*/ 26 h 72"/>
                <a:gd name="T34" fmla="*/ 46 w 72"/>
                <a:gd name="T35" fmla="*/ 26 h 72"/>
                <a:gd name="T36" fmla="*/ 41 w 72"/>
                <a:gd name="T37" fmla="*/ 19 h 72"/>
                <a:gd name="T38" fmla="*/ 34 w 72"/>
                <a:gd name="T39" fmla="*/ 23 h 72"/>
                <a:gd name="T40" fmla="*/ 29 w 72"/>
                <a:gd name="T41" fmla="*/ 36 h 72"/>
                <a:gd name="T42" fmla="*/ 27 w 72"/>
                <a:gd name="T43" fmla="*/ 48 h 72"/>
                <a:gd name="T44" fmla="*/ 33 w 72"/>
                <a:gd name="T45" fmla="*/ 53 h 72"/>
                <a:gd name="T46" fmla="*/ 41 w 72"/>
                <a:gd name="T47" fmla="*/ 44 h 72"/>
                <a:gd name="T48" fmla="*/ 68 w 72"/>
                <a:gd name="T49" fmla="*/ 4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72"/>
                <a:gd name="T77" fmla="*/ 72 w 72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2" name="Freeform 57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>
                <a:gd name="T0" fmla="*/ 15 w 87"/>
                <a:gd name="T1" fmla="*/ 0 h 68"/>
                <a:gd name="T2" fmla="*/ 42 w 87"/>
                <a:gd name="T3" fmla="*/ 0 h 68"/>
                <a:gd name="T4" fmla="*/ 35 w 87"/>
                <a:gd name="T5" fmla="*/ 28 h 68"/>
                <a:gd name="T6" fmla="*/ 56 w 87"/>
                <a:gd name="T7" fmla="*/ 0 h 68"/>
                <a:gd name="T8" fmla="*/ 86 w 87"/>
                <a:gd name="T9" fmla="*/ 0 h 68"/>
                <a:gd name="T10" fmla="*/ 60 w 87"/>
                <a:gd name="T11" fmla="*/ 32 h 68"/>
                <a:gd name="T12" fmla="*/ 73 w 87"/>
                <a:gd name="T13" fmla="*/ 67 h 68"/>
                <a:gd name="T14" fmla="*/ 44 w 87"/>
                <a:gd name="T15" fmla="*/ 67 h 68"/>
                <a:gd name="T16" fmla="*/ 34 w 87"/>
                <a:gd name="T17" fmla="*/ 37 h 68"/>
                <a:gd name="T18" fmla="*/ 27 w 87"/>
                <a:gd name="T19" fmla="*/ 67 h 68"/>
                <a:gd name="T20" fmla="*/ 0 w 87"/>
                <a:gd name="T21" fmla="*/ 67 h 68"/>
                <a:gd name="T22" fmla="*/ 15 w 8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68"/>
                <a:gd name="T38" fmla="*/ 87 w 8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3" name="Freeform 58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>
                <a:gd name="T0" fmla="*/ 44 w 82"/>
                <a:gd name="T1" fmla="*/ 42 h 68"/>
                <a:gd name="T2" fmla="*/ 33 w 82"/>
                <a:gd name="T3" fmla="*/ 42 h 68"/>
                <a:gd name="T4" fmla="*/ 27 w 82"/>
                <a:gd name="T5" fmla="*/ 67 h 68"/>
                <a:gd name="T6" fmla="*/ 0 w 82"/>
                <a:gd name="T7" fmla="*/ 67 h 68"/>
                <a:gd name="T8" fmla="*/ 15 w 82"/>
                <a:gd name="T9" fmla="*/ 0 h 68"/>
                <a:gd name="T10" fmla="*/ 42 w 82"/>
                <a:gd name="T11" fmla="*/ 0 h 68"/>
                <a:gd name="T12" fmla="*/ 36 w 82"/>
                <a:gd name="T13" fmla="*/ 23 h 68"/>
                <a:gd name="T14" fmla="*/ 49 w 82"/>
                <a:gd name="T15" fmla="*/ 23 h 68"/>
                <a:gd name="T16" fmla="*/ 54 w 82"/>
                <a:gd name="T17" fmla="*/ 0 h 68"/>
                <a:gd name="T18" fmla="*/ 81 w 82"/>
                <a:gd name="T19" fmla="*/ 0 h 68"/>
                <a:gd name="T20" fmla="*/ 68 w 82"/>
                <a:gd name="T21" fmla="*/ 67 h 68"/>
                <a:gd name="T22" fmla="*/ 40 w 82"/>
                <a:gd name="T23" fmla="*/ 67 h 68"/>
                <a:gd name="T24" fmla="*/ 44 w 82"/>
                <a:gd name="T25" fmla="*/ 42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68"/>
                <a:gd name="T41" fmla="*/ 82 w 82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4" name="Freeform 59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>
                <a:gd name="T0" fmla="*/ 14 w 68"/>
                <a:gd name="T1" fmla="*/ 0 h 68"/>
                <a:gd name="T2" fmla="*/ 67 w 68"/>
                <a:gd name="T3" fmla="*/ 0 h 68"/>
                <a:gd name="T4" fmla="*/ 64 w 68"/>
                <a:gd name="T5" fmla="*/ 18 h 68"/>
                <a:gd name="T6" fmla="*/ 37 w 68"/>
                <a:gd name="T7" fmla="*/ 18 h 68"/>
                <a:gd name="T8" fmla="*/ 35 w 68"/>
                <a:gd name="T9" fmla="*/ 24 h 68"/>
                <a:gd name="T10" fmla="*/ 59 w 68"/>
                <a:gd name="T11" fmla="*/ 24 h 68"/>
                <a:gd name="T12" fmla="*/ 56 w 68"/>
                <a:gd name="T13" fmla="*/ 42 h 68"/>
                <a:gd name="T14" fmla="*/ 31 w 68"/>
                <a:gd name="T15" fmla="*/ 42 h 68"/>
                <a:gd name="T16" fmla="*/ 29 w 68"/>
                <a:gd name="T17" fmla="*/ 49 h 68"/>
                <a:gd name="T18" fmla="*/ 57 w 68"/>
                <a:gd name="T19" fmla="*/ 49 h 68"/>
                <a:gd name="T20" fmla="*/ 54 w 68"/>
                <a:gd name="T21" fmla="*/ 67 h 68"/>
                <a:gd name="T22" fmla="*/ 0 w 68"/>
                <a:gd name="T23" fmla="*/ 67 h 68"/>
                <a:gd name="T24" fmla="*/ 14 w 68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68"/>
                <a:gd name="T41" fmla="*/ 68 w 68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5" name="Freeform 60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>
                <a:gd name="T0" fmla="*/ 14 w 66"/>
                <a:gd name="T1" fmla="*/ 0 h 68"/>
                <a:gd name="T2" fmla="*/ 65 w 66"/>
                <a:gd name="T3" fmla="*/ 0 h 68"/>
                <a:gd name="T4" fmla="*/ 62 w 66"/>
                <a:gd name="T5" fmla="*/ 18 h 68"/>
                <a:gd name="T6" fmla="*/ 35 w 66"/>
                <a:gd name="T7" fmla="*/ 18 h 68"/>
                <a:gd name="T8" fmla="*/ 35 w 66"/>
                <a:gd name="T9" fmla="*/ 24 h 68"/>
                <a:gd name="T10" fmla="*/ 58 w 66"/>
                <a:gd name="T11" fmla="*/ 24 h 68"/>
                <a:gd name="T12" fmla="*/ 54 w 66"/>
                <a:gd name="T13" fmla="*/ 42 h 68"/>
                <a:gd name="T14" fmla="*/ 30 w 66"/>
                <a:gd name="T15" fmla="*/ 42 h 68"/>
                <a:gd name="T16" fmla="*/ 28 w 66"/>
                <a:gd name="T17" fmla="*/ 49 h 68"/>
                <a:gd name="T18" fmla="*/ 56 w 66"/>
                <a:gd name="T19" fmla="*/ 49 h 68"/>
                <a:gd name="T20" fmla="*/ 52 w 66"/>
                <a:gd name="T21" fmla="*/ 67 h 68"/>
                <a:gd name="T22" fmla="*/ 0 w 66"/>
                <a:gd name="T23" fmla="*/ 67 h 68"/>
                <a:gd name="T24" fmla="*/ 14 w 66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68"/>
                <a:gd name="T41" fmla="*/ 66 w 66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6" name="Freeform 61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>
                <a:gd name="T0" fmla="*/ 14 w 78"/>
                <a:gd name="T1" fmla="*/ 0 h 68"/>
                <a:gd name="T2" fmla="*/ 46 w 78"/>
                <a:gd name="T3" fmla="*/ 0 h 68"/>
                <a:gd name="T4" fmla="*/ 63 w 78"/>
                <a:gd name="T5" fmla="*/ 3 h 68"/>
                <a:gd name="T6" fmla="*/ 72 w 78"/>
                <a:gd name="T7" fmla="*/ 10 h 68"/>
                <a:gd name="T8" fmla="*/ 77 w 78"/>
                <a:gd name="T9" fmla="*/ 21 h 68"/>
                <a:gd name="T10" fmla="*/ 75 w 78"/>
                <a:gd name="T11" fmla="*/ 34 h 68"/>
                <a:gd name="T12" fmla="*/ 69 w 78"/>
                <a:gd name="T13" fmla="*/ 48 h 68"/>
                <a:gd name="T14" fmla="*/ 60 w 78"/>
                <a:gd name="T15" fmla="*/ 58 h 68"/>
                <a:gd name="T16" fmla="*/ 48 w 78"/>
                <a:gd name="T17" fmla="*/ 64 h 68"/>
                <a:gd name="T18" fmla="*/ 33 w 78"/>
                <a:gd name="T19" fmla="*/ 67 h 68"/>
                <a:gd name="T20" fmla="*/ 0 w 78"/>
                <a:gd name="T21" fmla="*/ 67 h 68"/>
                <a:gd name="T22" fmla="*/ 14 w 78"/>
                <a:gd name="T23" fmla="*/ 0 h 68"/>
                <a:gd name="T24" fmla="*/ 29 w 78"/>
                <a:gd name="T25" fmla="*/ 51 h 68"/>
                <a:gd name="T26" fmla="*/ 33 w 78"/>
                <a:gd name="T27" fmla="*/ 51 h 68"/>
                <a:gd name="T28" fmla="*/ 42 w 78"/>
                <a:gd name="T29" fmla="*/ 47 h 68"/>
                <a:gd name="T30" fmla="*/ 47 w 78"/>
                <a:gd name="T31" fmla="*/ 34 h 68"/>
                <a:gd name="T32" fmla="*/ 48 w 78"/>
                <a:gd name="T33" fmla="*/ 20 h 68"/>
                <a:gd name="T34" fmla="*/ 40 w 78"/>
                <a:gd name="T35" fmla="*/ 15 h 68"/>
                <a:gd name="T36" fmla="*/ 37 w 78"/>
                <a:gd name="T37" fmla="*/ 15 h 68"/>
                <a:gd name="T38" fmla="*/ 29 w 78"/>
                <a:gd name="T39" fmla="*/ 51 h 68"/>
                <a:gd name="T40" fmla="*/ 14 w 78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68"/>
                <a:gd name="T65" fmla="*/ 78 w 78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7" name="Freeform 62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>
                <a:gd name="T0" fmla="*/ 81 w 111"/>
                <a:gd name="T1" fmla="*/ 19 h 68"/>
                <a:gd name="T2" fmla="*/ 61 w 111"/>
                <a:gd name="T3" fmla="*/ 67 h 68"/>
                <a:gd name="T4" fmla="*/ 34 w 111"/>
                <a:gd name="T5" fmla="*/ 67 h 68"/>
                <a:gd name="T6" fmla="*/ 36 w 111"/>
                <a:gd name="T7" fmla="*/ 19 h 68"/>
                <a:gd name="T8" fmla="*/ 35 w 111"/>
                <a:gd name="T9" fmla="*/ 19 h 68"/>
                <a:gd name="T10" fmla="*/ 24 w 111"/>
                <a:gd name="T11" fmla="*/ 67 h 68"/>
                <a:gd name="T12" fmla="*/ 0 w 111"/>
                <a:gd name="T13" fmla="*/ 67 h 68"/>
                <a:gd name="T14" fmla="*/ 16 w 111"/>
                <a:gd name="T15" fmla="*/ 0 h 68"/>
                <a:gd name="T16" fmla="*/ 54 w 111"/>
                <a:gd name="T17" fmla="*/ 0 h 68"/>
                <a:gd name="T18" fmla="*/ 53 w 111"/>
                <a:gd name="T19" fmla="*/ 39 h 68"/>
                <a:gd name="T20" fmla="*/ 54 w 111"/>
                <a:gd name="T21" fmla="*/ 39 h 68"/>
                <a:gd name="T22" fmla="*/ 70 w 111"/>
                <a:gd name="T23" fmla="*/ 0 h 68"/>
                <a:gd name="T24" fmla="*/ 110 w 111"/>
                <a:gd name="T25" fmla="*/ 0 h 68"/>
                <a:gd name="T26" fmla="*/ 94 w 111"/>
                <a:gd name="T27" fmla="*/ 67 h 68"/>
                <a:gd name="T28" fmla="*/ 71 w 111"/>
                <a:gd name="T29" fmla="*/ 67 h 68"/>
                <a:gd name="T30" fmla="*/ 81 w 111"/>
                <a:gd name="T31" fmla="*/ 19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68"/>
                <a:gd name="T50" fmla="*/ 111 w 111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8" name="Freeform 63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>
                <a:gd name="T0" fmla="*/ 37 w 82"/>
                <a:gd name="T1" fmla="*/ 0 h 68"/>
                <a:gd name="T2" fmla="*/ 73 w 82"/>
                <a:gd name="T3" fmla="*/ 0 h 68"/>
                <a:gd name="T4" fmla="*/ 81 w 82"/>
                <a:gd name="T5" fmla="*/ 67 h 68"/>
                <a:gd name="T6" fmla="*/ 52 w 82"/>
                <a:gd name="T7" fmla="*/ 67 h 68"/>
                <a:gd name="T8" fmla="*/ 51 w 82"/>
                <a:gd name="T9" fmla="*/ 55 h 68"/>
                <a:gd name="T10" fmla="*/ 32 w 82"/>
                <a:gd name="T11" fmla="*/ 55 h 68"/>
                <a:gd name="T12" fmla="*/ 27 w 82"/>
                <a:gd name="T13" fmla="*/ 67 h 68"/>
                <a:gd name="T14" fmla="*/ 0 w 82"/>
                <a:gd name="T15" fmla="*/ 67 h 68"/>
                <a:gd name="T16" fmla="*/ 37 w 82"/>
                <a:gd name="T17" fmla="*/ 0 h 68"/>
                <a:gd name="T18" fmla="*/ 51 w 82"/>
                <a:gd name="T19" fmla="*/ 39 h 68"/>
                <a:gd name="T20" fmla="*/ 51 w 82"/>
                <a:gd name="T21" fmla="*/ 14 h 68"/>
                <a:gd name="T22" fmla="*/ 41 w 82"/>
                <a:gd name="T23" fmla="*/ 39 h 68"/>
                <a:gd name="T24" fmla="*/ 51 w 82"/>
                <a:gd name="T25" fmla="*/ 39 h 68"/>
                <a:gd name="T26" fmla="*/ 37 w 82"/>
                <a:gd name="T27" fmla="*/ 0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68"/>
                <a:gd name="T44" fmla="*/ 82 w 82"/>
                <a:gd name="T45" fmla="*/ 68 h 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9" name="Freeform 64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>
                <a:gd name="T0" fmla="*/ 15 w 78"/>
                <a:gd name="T1" fmla="*/ 0 h 68"/>
                <a:gd name="T2" fmla="*/ 56 w 78"/>
                <a:gd name="T3" fmla="*/ 0 h 68"/>
                <a:gd name="T4" fmla="*/ 73 w 78"/>
                <a:gd name="T5" fmla="*/ 4 h 68"/>
                <a:gd name="T6" fmla="*/ 77 w 78"/>
                <a:gd name="T7" fmla="*/ 18 h 68"/>
                <a:gd name="T8" fmla="*/ 71 w 78"/>
                <a:gd name="T9" fmla="*/ 27 h 68"/>
                <a:gd name="T10" fmla="*/ 58 w 78"/>
                <a:gd name="T11" fmla="*/ 34 h 68"/>
                <a:gd name="T12" fmla="*/ 69 w 78"/>
                <a:gd name="T13" fmla="*/ 41 h 68"/>
                <a:gd name="T14" fmla="*/ 69 w 78"/>
                <a:gd name="T15" fmla="*/ 52 h 68"/>
                <a:gd name="T16" fmla="*/ 69 w 78"/>
                <a:gd name="T17" fmla="*/ 67 h 68"/>
                <a:gd name="T18" fmla="*/ 41 w 78"/>
                <a:gd name="T19" fmla="*/ 67 h 68"/>
                <a:gd name="T20" fmla="*/ 42 w 78"/>
                <a:gd name="T21" fmla="*/ 47 h 68"/>
                <a:gd name="T22" fmla="*/ 36 w 78"/>
                <a:gd name="T23" fmla="*/ 42 h 68"/>
                <a:gd name="T24" fmla="*/ 33 w 78"/>
                <a:gd name="T25" fmla="*/ 42 h 68"/>
                <a:gd name="T26" fmla="*/ 28 w 78"/>
                <a:gd name="T27" fmla="*/ 67 h 68"/>
                <a:gd name="T28" fmla="*/ 0 w 78"/>
                <a:gd name="T29" fmla="*/ 67 h 68"/>
                <a:gd name="T30" fmla="*/ 15 w 78"/>
                <a:gd name="T31" fmla="*/ 0 h 68"/>
                <a:gd name="T32" fmla="*/ 38 w 78"/>
                <a:gd name="T33" fmla="*/ 28 h 68"/>
                <a:gd name="T34" fmla="*/ 46 w 78"/>
                <a:gd name="T35" fmla="*/ 26 h 68"/>
                <a:gd name="T36" fmla="*/ 48 w 78"/>
                <a:gd name="T37" fmla="*/ 21 h 68"/>
                <a:gd name="T38" fmla="*/ 41 w 78"/>
                <a:gd name="T39" fmla="*/ 15 h 68"/>
                <a:gd name="T40" fmla="*/ 39 w 78"/>
                <a:gd name="T41" fmla="*/ 15 h 68"/>
                <a:gd name="T42" fmla="*/ 36 w 78"/>
                <a:gd name="T43" fmla="*/ 28 h 68"/>
                <a:gd name="T44" fmla="*/ 38 w 78"/>
                <a:gd name="T45" fmla="*/ 28 h 68"/>
                <a:gd name="T46" fmla="*/ 15 w 78"/>
                <a:gd name="T47" fmla="*/ 0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68"/>
                <a:gd name="T74" fmla="*/ 78 w 78"/>
                <a:gd name="T75" fmla="*/ 68 h 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50" name="Freeform 65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>
                <a:gd name="T0" fmla="*/ 16 w 65"/>
                <a:gd name="T1" fmla="*/ 18 h 68"/>
                <a:gd name="T2" fmla="*/ 0 w 65"/>
                <a:gd name="T3" fmla="*/ 18 h 68"/>
                <a:gd name="T4" fmla="*/ 4 w 65"/>
                <a:gd name="T5" fmla="*/ 0 h 68"/>
                <a:gd name="T6" fmla="*/ 64 w 65"/>
                <a:gd name="T7" fmla="*/ 0 h 68"/>
                <a:gd name="T8" fmla="*/ 60 w 65"/>
                <a:gd name="T9" fmla="*/ 18 h 68"/>
                <a:gd name="T10" fmla="*/ 43 w 65"/>
                <a:gd name="T11" fmla="*/ 18 h 68"/>
                <a:gd name="T12" fmla="*/ 32 w 65"/>
                <a:gd name="T13" fmla="*/ 67 h 68"/>
                <a:gd name="T14" fmla="*/ 6 w 65"/>
                <a:gd name="T15" fmla="*/ 67 h 68"/>
                <a:gd name="T16" fmla="*/ 16 w 65"/>
                <a:gd name="T17" fmla="*/ 1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68"/>
                <a:gd name="T29" fmla="*/ 65 w 6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51" name="Freeform 66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>
                <a:gd name="T0" fmla="*/ 12 w 39"/>
                <a:gd name="T1" fmla="*/ 0 h 68"/>
                <a:gd name="T2" fmla="*/ 38 w 39"/>
                <a:gd name="T3" fmla="*/ 0 h 68"/>
                <a:gd name="T4" fmla="*/ 24 w 39"/>
                <a:gd name="T5" fmla="*/ 67 h 68"/>
                <a:gd name="T6" fmla="*/ 0 w 39"/>
                <a:gd name="T7" fmla="*/ 67 h 68"/>
                <a:gd name="T8" fmla="*/ 12 w 39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68"/>
                <a:gd name="T17" fmla="*/ 39 w 39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52" name="Freeform 67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>
                <a:gd name="T0" fmla="*/ 14 w 87"/>
                <a:gd name="T1" fmla="*/ 0 h 68"/>
                <a:gd name="T2" fmla="*/ 48 w 87"/>
                <a:gd name="T3" fmla="*/ 0 h 68"/>
                <a:gd name="T4" fmla="*/ 54 w 87"/>
                <a:gd name="T5" fmla="*/ 39 h 68"/>
                <a:gd name="T6" fmla="*/ 63 w 87"/>
                <a:gd name="T7" fmla="*/ 0 h 68"/>
                <a:gd name="T8" fmla="*/ 86 w 87"/>
                <a:gd name="T9" fmla="*/ 0 h 68"/>
                <a:gd name="T10" fmla="*/ 71 w 87"/>
                <a:gd name="T11" fmla="*/ 67 h 68"/>
                <a:gd name="T12" fmla="*/ 37 w 87"/>
                <a:gd name="T13" fmla="*/ 67 h 68"/>
                <a:gd name="T14" fmla="*/ 32 w 87"/>
                <a:gd name="T15" fmla="*/ 26 h 68"/>
                <a:gd name="T16" fmla="*/ 22 w 87"/>
                <a:gd name="T17" fmla="*/ 67 h 68"/>
                <a:gd name="T18" fmla="*/ 0 w 87"/>
                <a:gd name="T19" fmla="*/ 67 h 68"/>
                <a:gd name="T20" fmla="*/ 14 w 8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68"/>
                <a:gd name="T35" fmla="*/ 87 w 87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</p:grpSp>
      <p:pic>
        <p:nvPicPr>
          <p:cNvPr id="53" name="Picture 68" descr="ATC-head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9100" y="2514600"/>
            <a:ext cx="19621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228600" y="816248"/>
            <a:ext cx="8736905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50000"/>
            </a:pPr>
            <a:r>
              <a:rPr lang="en-US" sz="1400" i="1" dirty="0" smtClean="0"/>
              <a:t>GOES-R </a:t>
            </a:r>
            <a:r>
              <a:rPr lang="en-US" sz="1400" i="1" dirty="0"/>
              <a:t>supports NOAA mission </a:t>
            </a:r>
            <a:r>
              <a:rPr lang="en-US" sz="1400" i="1" dirty="0" smtClean="0"/>
              <a:t>to provide </a:t>
            </a:r>
            <a:r>
              <a:rPr lang="en-US" sz="1400" i="1" dirty="0"/>
              <a:t>forecasts and warnings for the United States, its territories, </a:t>
            </a:r>
            <a:r>
              <a:rPr lang="en-US" sz="1400" i="1" dirty="0" smtClean="0"/>
              <a:t>and adjacent waters for </a:t>
            </a:r>
            <a:r>
              <a:rPr lang="en-US" sz="1400" i="1" dirty="0"/>
              <a:t>the protection of life and property and the enhancement of the national </a:t>
            </a:r>
            <a:r>
              <a:rPr lang="en-US" sz="1400" i="1" dirty="0" smtClean="0"/>
              <a:t>economy.</a:t>
            </a:r>
            <a:r>
              <a:rPr lang="en-US" sz="1400" i="1" dirty="0">
                <a:sym typeface="Symbol" pitchFamily="18" charset="2"/>
              </a:rPr>
              <a:t> </a:t>
            </a:r>
            <a:endParaRPr lang="en-US" sz="1400" i="1" dirty="0" smtClean="0">
              <a:sym typeface="Symbol" pitchFamily="18" charset="2"/>
            </a:endParaRPr>
          </a:p>
          <a:p>
            <a:pPr>
              <a:spcBef>
                <a:spcPts val="1200"/>
              </a:spcBef>
              <a:buSzPct val="50000"/>
            </a:pPr>
            <a:r>
              <a:rPr lang="en-US" sz="1400" i="1" dirty="0" smtClean="0">
                <a:sym typeface="Symbol" pitchFamily="18" charset="2"/>
              </a:rPr>
              <a:t>GOES-R </a:t>
            </a:r>
            <a:r>
              <a:rPr lang="en-US" sz="1400" i="1" dirty="0">
                <a:sym typeface="Symbol" pitchFamily="18" charset="2"/>
              </a:rPr>
              <a:t>is the next generation of GOES satellites that will provide a major improvement in quality, quantity, and timeliness of data collected. </a:t>
            </a:r>
          </a:p>
          <a:p>
            <a:pPr>
              <a:spcBef>
                <a:spcPct val="25000"/>
              </a:spcBef>
              <a:buSzPct val="50000"/>
            </a:pPr>
            <a:endParaRPr lang="en-US" sz="1400" i="1" dirty="0">
              <a:sym typeface="Symbol" pitchFamily="18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4850" y="1981200"/>
            <a:ext cx="4398485" cy="338554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Earth Pointing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6903725" y="1981200"/>
            <a:ext cx="1686231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Sun Pointing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4820651" y="1981200"/>
            <a:ext cx="1981200" cy="338554"/>
          </a:xfrm>
          <a:prstGeom prst="rect">
            <a:avLst/>
          </a:prstGeom>
          <a:solidFill>
            <a:schemeClr val="tx1">
              <a:lumMod val="75000"/>
              <a:alpha val="3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In-Situ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114299" y="5218331"/>
            <a:ext cx="8554007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 algn="l" eaLnBrk="1" hangingPunct="1">
              <a:spcBef>
                <a:spcPct val="25000"/>
              </a:spcBef>
              <a:spcAft>
                <a:spcPts val="300"/>
              </a:spcAft>
              <a:buClr>
                <a:srgbClr val="002060"/>
              </a:buClr>
              <a:defRPr/>
            </a:pPr>
            <a:r>
              <a:rPr lang="en-US" b="1" dirty="0" smtClean="0">
                <a:solidFill>
                  <a:srgbClr val="002060"/>
                </a:solidFill>
              </a:rPr>
              <a:t>New and improved capabilities for:</a:t>
            </a:r>
          </a:p>
          <a:p>
            <a:pPr lvl="1" indent="-182880" algn="l" eaLnBrk="1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increased lead times for severe weather warnings</a:t>
            </a:r>
          </a:p>
          <a:p>
            <a:pPr lvl="1" indent="-182880" algn="l" eaLnBrk="1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better storm tracking capabilities</a:t>
            </a:r>
          </a:p>
          <a:p>
            <a:pPr lvl="1" indent="-182880" algn="l" eaLnBrk="1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solar, space weather, and climate analyses</a:t>
            </a:r>
          </a:p>
          <a:p>
            <a:pPr lvl="1" indent="-182880" algn="l" eaLnBrk="1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advanced products for aviation, transportation, commerce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60" name="Picture 3" descr="GOES_E_W_GLM fov combin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7335" y="3134298"/>
            <a:ext cx="2286000" cy="142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87" y="2486554"/>
            <a:ext cx="1457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30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0" y="139762"/>
            <a:ext cx="3241040" cy="6730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+mj-lt"/>
              </a:rPr>
              <a:t>Outline</a:t>
            </a:r>
            <a:endParaRPr lang="en-US" sz="28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147" y="1017954"/>
            <a:ext cx="871138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GOES-R Program Cal/Val: 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Scope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Partners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Product Operations Science Support Team (POSST) synopsis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Timeline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Product validation maturity stages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POSST Planning for GOES-R Cal/Val:  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Post-Launch Support Readiness Preparations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System Integration Review (SIR)</a:t>
            </a:r>
            <a:r>
              <a:rPr lang="en-US" sz="1600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and Mission Operations Review (MOR) support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i="1" dirty="0">
                <a:solidFill>
                  <a:schemeClr val="bg1">
                    <a:lumMod val="95000"/>
                  </a:schemeClr>
                </a:solidFill>
              </a:rPr>
              <a:t>GOES-R System-level Cal and Product Measurement Val CONOPS/ OPSCON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finalization</a:t>
            </a:r>
            <a:endParaRPr lang="en-US" sz="1600" i="1" dirty="0">
              <a:solidFill>
                <a:schemeClr val="bg1">
                  <a:lumMod val="95000"/>
                </a:schemeClr>
              </a:solidFill>
            </a:endParaRP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Cal/INR/Product Science (CIPS) Monitoring and Analysis Software Tool (MAST) planning, development, implementation, and testing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Defining CIPS-related external data operations validation objectives (EDOVOs) 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Creating a CIPS post-launch test (PLT) suite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Ground Segment training coordination </a:t>
            </a:r>
          </a:p>
          <a:p>
            <a:pPr marL="1257300" lvl="2" indent="-330200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PLT validation field campaign planning and coordination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14316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13" y="100256"/>
            <a:ext cx="6955276" cy="752475"/>
          </a:xfrm>
        </p:spPr>
        <p:txBody>
          <a:bodyPr>
            <a:noAutofit/>
          </a:bodyPr>
          <a:lstStyle/>
          <a:p>
            <a:r>
              <a:rPr lang="en-US" dirty="0" smtClean="0"/>
              <a:t>GOES-R Satellite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4" name="Content Placeholder 2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292" y="463236"/>
            <a:ext cx="6700108" cy="5486461"/>
          </a:xfrm>
        </p:spPr>
      </p:pic>
      <p:sp>
        <p:nvSpPr>
          <p:cNvPr id="25" name="TextBox 24"/>
          <p:cNvSpPr txBox="1"/>
          <p:nvPr/>
        </p:nvSpPr>
        <p:spPr>
          <a:xfrm>
            <a:off x="3924545" y="1217537"/>
            <a:ext cx="162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Solar Array</a:t>
            </a:r>
            <a:endParaRPr lang="en-US" sz="1400" b="1" dirty="0"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16280" y="1525314"/>
            <a:ext cx="585626" cy="3390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53262" y="4237657"/>
            <a:ext cx="1894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Extreme Ultraviolet and X-Ray Irradiance Sensor (EXIS)</a:t>
            </a:r>
            <a:endParaRPr lang="en-US" sz="1400" b="1" dirty="0">
              <a:latin typeface="+mn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216916" y="2983617"/>
            <a:ext cx="585626" cy="3390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55874" y="4500942"/>
            <a:ext cx="1683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Space Environment In-Situ Suite  (SEISS)</a:t>
            </a:r>
            <a:endParaRPr lang="en-US" sz="1400" b="1" dirty="0"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5353457" y="4500942"/>
            <a:ext cx="781828" cy="1804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74756" y="3322664"/>
            <a:ext cx="1521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Magnetometer</a:t>
            </a:r>
            <a:endParaRPr lang="en-US" sz="1400" b="1" dirty="0"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501161" y="3590977"/>
            <a:ext cx="433906" cy="2115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38334" y="5906622"/>
            <a:ext cx="286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Advanced Baseline Imager (ABI) </a:t>
            </a:r>
            <a:endParaRPr lang="en-US" sz="1400" b="1" dirty="0"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809093" y="5848944"/>
            <a:ext cx="789095" cy="2062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5130" y="5627121"/>
            <a:ext cx="230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Geostationary Lightning Mapper (GLM)</a:t>
            </a:r>
            <a:endParaRPr lang="en-US" sz="1400" b="1" dirty="0">
              <a:latin typeface="+mn-l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528047" y="5352585"/>
            <a:ext cx="871913" cy="359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35577" y="2629920"/>
            <a:ext cx="176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Solar Ultraviolet Imager  (SUVI)</a:t>
            </a:r>
            <a:endParaRPr lang="en-US" sz="1400" b="1" dirty="0">
              <a:latin typeface="+mn-l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711108" y="4057586"/>
            <a:ext cx="688852" cy="3601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01161" y="3590977"/>
            <a:ext cx="992459" cy="105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21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87" y="65088"/>
            <a:ext cx="7351601" cy="752475"/>
          </a:xfrm>
        </p:spPr>
        <p:txBody>
          <a:bodyPr/>
          <a:lstStyle/>
          <a:p>
            <a:r>
              <a:rPr lang="en-US" dirty="0" smtClean="0"/>
              <a:t>GOES-R Data and Product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4601" y="6481640"/>
            <a:ext cx="2133600" cy="352425"/>
          </a:xfrm>
        </p:spPr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5187" y="776678"/>
            <a:ext cx="249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/>
              <a:t>GOES-R </a:t>
            </a:r>
            <a:r>
              <a:rPr lang="en-US" b="1" dirty="0" smtClean="0"/>
              <a:t>Products</a:t>
            </a:r>
            <a:endParaRPr lang="en-US" b="1" dirty="0"/>
          </a:p>
        </p:txBody>
      </p:sp>
      <p:graphicFrame>
        <p:nvGraphicFramePr>
          <p:cNvPr id="1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8290489"/>
              </p:ext>
            </p:extLst>
          </p:nvPr>
        </p:nvGraphicFramePr>
        <p:xfrm>
          <a:off x="741144" y="1146010"/>
          <a:ext cx="3426356" cy="4596373"/>
        </p:xfrm>
        <a:graphic>
          <a:graphicData uri="http://schemas.openxmlformats.org/drawingml/2006/table">
            <a:tbl>
              <a:tblPr/>
              <a:tblGrid>
                <a:gridCol w="1721920"/>
                <a:gridCol w="1704436"/>
              </a:tblGrid>
              <a:tr h="15036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Radiances*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Cloud and Moisture Imagery (KPP)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Solar</a:t>
                      </a:r>
                      <a:r>
                        <a:rPr lang="en-US" sz="1000" b="0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Imagery: X-ray*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Rainfall Rate / QPE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5866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Energetic Heavy Ions*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09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Legacy Vertical Moisture Profile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136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Magnetospheric Electrons and Protons: Low Energy*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09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Legacy Vertical Temperature Profile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5965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Magnetospheric Electrons and Protons: Medium</a:t>
                      </a:r>
                      <a:r>
                        <a:rPr lang="en-US" sz="1000" b="0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and High</a:t>
                      </a: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Energy*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09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Derived Stability Indices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5904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Solar and Galactic Protons*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09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Precipitable Water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400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Geomagnetic Field*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Clear Sky Masks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400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Solar</a:t>
                      </a:r>
                      <a:r>
                        <a:rPr lang="en-US" sz="1000" b="0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Flux: EUV*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Downward Shortwave Rad.: Surface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4992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Solar Flux: X-Ray*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Fire / Hot Spot Characterization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4930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Lightnin</a:t>
                      </a:r>
                      <a:r>
                        <a:rPr lang="en-US" sz="1000" b="0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g </a:t>
                      </a:r>
                      <a:r>
                        <a:rPr lang="en-US" sz="1000" b="0" i="0" u="none" strike="noStrike" baseline="0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Det</a:t>
                      </a:r>
                      <a:r>
                        <a:rPr lang="en-US" sz="1000" b="0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: Events, Groups, Flashes</a:t>
                      </a: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Land Surface (Skin) Temperature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7436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Aerosol Detection (including Smoke &amp; Dust)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Sea Surface Temperature (skin)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Aerosol Optical Depth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Reflected Shortwave Rad.: TOA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52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Volcanic Ash: Detection &amp; Height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Snow Cover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Cloud Optical Depth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Derived Motion Winds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Cloud Particle Size Distribution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Hurricane Intensity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Cloud Top Phase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Cloud Top Pressure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Cloud Top Height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Cloud Top Temperature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13943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45" marR="7945" marT="794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4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ABI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GLM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SEISS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0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EXIS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SUVI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Magnetometer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45" marR="7945" marT="794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Included in GRB</a:t>
                      </a:r>
                    </a:p>
                  </a:txBody>
                  <a:tcPr marL="7945" marR="7945" marT="794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xmlns="" val="1663039330"/>
              </p:ext>
            </p:extLst>
          </p:nvPr>
        </p:nvGraphicFramePr>
        <p:xfrm>
          <a:off x="4569821" y="1157979"/>
          <a:ext cx="3757014" cy="268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6211319" y="2188488"/>
            <a:ext cx="1969077" cy="301339"/>
          </a:xfrm>
          <a:prstGeom prst="line">
            <a:avLst/>
          </a:prstGeom>
          <a:noFill/>
          <a:ln w="31750">
            <a:solidFill>
              <a:schemeClr val="accent5">
                <a:lumMod val="9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180396" y="2320550"/>
            <a:ext cx="6368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600" dirty="0" smtClean="0">
                <a:latin typeface="+mn-lt"/>
              </a:rPr>
              <a:t>GLM</a:t>
            </a:r>
            <a:endParaRPr lang="en-US" sz="16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13886" y="3042320"/>
            <a:ext cx="520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600" dirty="0" smtClean="0">
                <a:latin typeface="+mn-lt"/>
              </a:rPr>
              <a:t>ABI</a:t>
            </a:r>
            <a:endParaRPr lang="en-US" sz="1600" dirty="0">
              <a:latin typeface="+mn-lt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6211398" y="2767473"/>
            <a:ext cx="1968998" cy="437749"/>
          </a:xfrm>
          <a:prstGeom prst="line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6211397" y="2074189"/>
            <a:ext cx="1541982" cy="0"/>
          </a:xfrm>
          <a:prstGeom prst="line">
            <a:avLst/>
          </a:prstGeom>
          <a:noFill/>
          <a:ln w="31750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753379" y="1867855"/>
            <a:ext cx="11279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600" dirty="0">
                <a:latin typeface="+mn-lt"/>
              </a:rPr>
              <a:t>Space </a:t>
            </a:r>
            <a:r>
              <a:rPr lang="en-US" sz="1600" dirty="0" err="1" smtClean="0">
                <a:latin typeface="+mn-lt"/>
              </a:rPr>
              <a:t>Wx</a:t>
            </a:r>
            <a:endParaRPr lang="en-US" sz="1600" dirty="0">
              <a:latin typeface="+mn-lt"/>
            </a:endParaRP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6218819" y="1469156"/>
            <a:ext cx="1645181" cy="306315"/>
          </a:xfrm>
          <a:prstGeom prst="line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864000" y="1220337"/>
            <a:ext cx="13455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600" dirty="0">
                <a:latin typeface="+mn-lt"/>
              </a:rPr>
              <a:t>Fill Packets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16200000">
            <a:off x="3600711" y="2282258"/>
            <a:ext cx="180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sz="1600" b="0" dirty="0"/>
              <a:t>Mbps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1266" y="4170308"/>
            <a:ext cx="380903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ABI provides 3x spectral, 4x coverage, and 5x temporal resolution of current imager</a:t>
            </a: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4426367" y="5263571"/>
            <a:ext cx="456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GOES-R product </a:t>
            </a:r>
            <a:r>
              <a:rPr lang="en-US" b="1" i="1" dirty="0"/>
              <a:t>r</a:t>
            </a:r>
            <a:r>
              <a:rPr lang="en-US" b="1" i="1" dirty="0" smtClean="0"/>
              <a:t>equirements drive instrument performance requirements, which often are the same as, or more strict than, heritage GOES. </a:t>
            </a:r>
            <a:endParaRPr lang="en-US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887819" y="782505"/>
            <a:ext cx="37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GOES-R Raw Data Throughput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664143" y="1130796"/>
            <a:ext cx="1767734" cy="2410072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41872" y="1623156"/>
            <a:ext cx="61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L1b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20140" y="1796121"/>
            <a:ext cx="244003" cy="24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66632" y="5838833"/>
            <a:ext cx="4079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L2+ Products are remainder outside of oval</a:t>
            </a:r>
          </a:p>
        </p:txBody>
      </p:sp>
    </p:spTree>
    <p:extLst>
      <p:ext uri="{BB962C8B-B14F-4D97-AF65-F5344CB8AC3E}">
        <p14:creationId xmlns:p14="http://schemas.microsoft.com/office/powerpoint/2010/main" xmlns="" val="12743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3" grpId="0" animBg="1"/>
      <p:bldP spid="34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13" y="100256"/>
            <a:ext cx="6955276" cy="752475"/>
          </a:xfrm>
        </p:spPr>
        <p:txBody>
          <a:bodyPr>
            <a:noAutofit/>
          </a:bodyPr>
          <a:lstStyle/>
          <a:p>
            <a:r>
              <a:rPr lang="en-US" dirty="0" smtClean="0"/>
              <a:t>Importance of Calibration &amp;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319"/>
            <a:ext cx="8524876" cy="1302872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1800" b="1" dirty="0" smtClean="0"/>
              <a:t>Calibration:  </a:t>
            </a:r>
            <a:r>
              <a:rPr lang="en-US" sz="1800" i="1" dirty="0" smtClean="0"/>
              <a:t>The process to determine factors for converting and correcting raw detector measurements into science data units (e.g., radiance) with the specified level of accuracy.</a:t>
            </a:r>
          </a:p>
          <a:p>
            <a:pPr indent="-3175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[GOES-R calibration requirements are in MRD Section 3.4.8]</a:t>
            </a:r>
            <a:endParaRPr lang="en-US" sz="1800" i="1" dirty="0" smtClean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4299" y="2606648"/>
            <a:ext cx="8867777" cy="729940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ea typeface="SimSun" pitchFamily="2" charset="-122"/>
              </a:rPr>
              <a:t>C</a:t>
            </a:r>
            <a:r>
              <a:rPr lang="en-US" altLang="zh-CN" sz="2000" dirty="0" smtClean="0">
                <a:ea typeface="SimSun" pitchFamily="2" charset="-122"/>
              </a:rPr>
              <a:t>alibration is applied to </a:t>
            </a:r>
            <a:r>
              <a:rPr lang="en-US" altLang="zh-CN" sz="2000" dirty="0">
                <a:ea typeface="SimSun" pitchFamily="2" charset="-122"/>
              </a:rPr>
              <a:t>GOES-R </a:t>
            </a:r>
            <a:r>
              <a:rPr lang="en-US" altLang="zh-CN" sz="2000" dirty="0" smtClean="0">
                <a:ea typeface="SimSun" pitchFamily="2" charset="-122"/>
              </a:rPr>
              <a:t>raw instrument data to transform them into L1b measurements … the </a:t>
            </a:r>
            <a:r>
              <a:rPr lang="en-US" altLang="zh-CN" sz="2000" dirty="0" smtClean="0">
                <a:solidFill>
                  <a:schemeClr val="tx2"/>
                </a:solidFill>
                <a:ea typeface="SimSun" pitchFamily="2" charset="-122"/>
              </a:rPr>
              <a:t>fundamental building blocks </a:t>
            </a:r>
            <a:r>
              <a:rPr lang="en-US" altLang="zh-CN" sz="2000" dirty="0" smtClean="0">
                <a:ea typeface="SimSun" pitchFamily="2" charset="-122"/>
              </a:rPr>
              <a:t>for all L2+ products.</a:t>
            </a:r>
            <a:endParaRPr kumimoji="0" lang="en-US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6143" y="5017972"/>
            <a:ext cx="8815931" cy="779706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ea typeface="SimSun" pitchFamily="2" charset="-122"/>
              </a:rPr>
              <a:t>Validation provides user confidence that GOES-R data can be used for their intended purpose, e.g., weather forecasting or numerical weather prediction.</a:t>
            </a:r>
            <a:endParaRPr kumimoji="0" lang="en-US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3873420"/>
            <a:ext cx="8524874" cy="101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100"/>
              </a:lnSpc>
              <a:buFontTx/>
              <a:buNone/>
            </a:pPr>
            <a:r>
              <a:rPr lang="en-US" sz="1800" b="1" dirty="0" smtClean="0"/>
              <a:t>Validation: </a:t>
            </a:r>
            <a:r>
              <a:rPr lang="en-US" sz="1800" i="1" dirty="0" smtClean="0"/>
              <a:t>The process of determining that the deliverable item satisfies its intended use in its intended environment. </a:t>
            </a:r>
          </a:p>
          <a:p>
            <a:pPr indent="-3175">
              <a:lnSpc>
                <a:spcPts val="2100"/>
              </a:lnSpc>
              <a:buFontTx/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[GOES-R validation requirements are in MRD Section 3.2.2]</a:t>
            </a:r>
          </a:p>
        </p:txBody>
      </p:sp>
    </p:spTree>
    <p:extLst>
      <p:ext uri="{BB962C8B-B14F-4D97-AF65-F5344CB8AC3E}">
        <p14:creationId xmlns:p14="http://schemas.microsoft.com/office/powerpoint/2010/main" xmlns="" val="210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" y="65088"/>
            <a:ext cx="9347200" cy="7524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Product Validation Stage @ CORR</a:t>
            </a:r>
          </a:p>
        </p:txBody>
      </p:sp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378" y="1035268"/>
            <a:ext cx="5219535" cy="503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117137" y="1211702"/>
            <a:ext cx="1500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L1b Products inside oval</a:t>
            </a:r>
          </a:p>
        </p:txBody>
      </p:sp>
      <p:cxnSp>
        <p:nvCxnSpPr>
          <p:cNvPr id="97" name="Straight Arrow Connector 96"/>
          <p:cNvCxnSpPr/>
          <p:nvPr/>
        </p:nvCxnSpPr>
        <p:spPr bwMode="auto">
          <a:xfrm>
            <a:off x="1538587" y="1525590"/>
            <a:ext cx="48800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114298" y="3611449"/>
            <a:ext cx="190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L2+ Products are remainder outside of oval</a:t>
            </a:r>
          </a:p>
        </p:txBody>
      </p:sp>
      <p:sp>
        <p:nvSpPr>
          <p:cNvPr id="100" name="Donut 99"/>
          <p:cNvSpPr/>
          <p:nvPr/>
        </p:nvSpPr>
        <p:spPr>
          <a:xfrm>
            <a:off x="6931914" y="1400564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Donut 100"/>
          <p:cNvSpPr/>
          <p:nvPr/>
        </p:nvSpPr>
        <p:spPr>
          <a:xfrm>
            <a:off x="6926338" y="1629164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Donut 101"/>
          <p:cNvSpPr/>
          <p:nvPr/>
        </p:nvSpPr>
        <p:spPr>
          <a:xfrm>
            <a:off x="6931914" y="1868215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Donut 102"/>
          <p:cNvSpPr/>
          <p:nvPr/>
        </p:nvSpPr>
        <p:spPr>
          <a:xfrm>
            <a:off x="6931914" y="2554015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Donut 103"/>
          <p:cNvSpPr/>
          <p:nvPr/>
        </p:nvSpPr>
        <p:spPr>
          <a:xfrm>
            <a:off x="6926338" y="2173015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Donut 104"/>
          <p:cNvSpPr/>
          <p:nvPr/>
        </p:nvSpPr>
        <p:spPr>
          <a:xfrm>
            <a:off x="6931914" y="2745830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Donut 105"/>
          <p:cNvSpPr/>
          <p:nvPr/>
        </p:nvSpPr>
        <p:spPr>
          <a:xfrm>
            <a:off x="6931914" y="2928272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Donut 106"/>
          <p:cNvSpPr/>
          <p:nvPr/>
        </p:nvSpPr>
        <p:spPr>
          <a:xfrm>
            <a:off x="6926338" y="3158362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Donut 107"/>
          <p:cNvSpPr/>
          <p:nvPr/>
        </p:nvSpPr>
        <p:spPr>
          <a:xfrm>
            <a:off x="6931914" y="3358060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Donut 108"/>
          <p:cNvSpPr/>
          <p:nvPr/>
        </p:nvSpPr>
        <p:spPr>
          <a:xfrm>
            <a:off x="6931914" y="3587800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Donut 109"/>
          <p:cNvSpPr/>
          <p:nvPr/>
        </p:nvSpPr>
        <p:spPr>
          <a:xfrm>
            <a:off x="6926338" y="3781098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Donut 110"/>
          <p:cNvSpPr/>
          <p:nvPr/>
        </p:nvSpPr>
        <p:spPr>
          <a:xfrm>
            <a:off x="6931914" y="4013461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Donut 111"/>
          <p:cNvSpPr/>
          <p:nvPr/>
        </p:nvSpPr>
        <p:spPr>
          <a:xfrm>
            <a:off x="6926338" y="4228925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Donut 112"/>
          <p:cNvSpPr/>
          <p:nvPr/>
        </p:nvSpPr>
        <p:spPr>
          <a:xfrm>
            <a:off x="6926338" y="4435366"/>
            <a:ext cx="146824" cy="13024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Donut 113"/>
          <p:cNvSpPr/>
          <p:nvPr/>
        </p:nvSpPr>
        <p:spPr>
          <a:xfrm>
            <a:off x="6931914" y="4611415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Donut 114"/>
          <p:cNvSpPr/>
          <p:nvPr/>
        </p:nvSpPr>
        <p:spPr>
          <a:xfrm>
            <a:off x="6926338" y="4803230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Donut 115"/>
          <p:cNvSpPr/>
          <p:nvPr/>
        </p:nvSpPr>
        <p:spPr>
          <a:xfrm>
            <a:off x="4448832" y="3595683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" name="Donut 116"/>
          <p:cNvSpPr/>
          <p:nvPr/>
        </p:nvSpPr>
        <p:spPr>
          <a:xfrm>
            <a:off x="4443256" y="3781098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Donut 117"/>
          <p:cNvSpPr/>
          <p:nvPr/>
        </p:nvSpPr>
        <p:spPr>
          <a:xfrm>
            <a:off x="4448832" y="4028094"/>
            <a:ext cx="146824" cy="13024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Donut 118"/>
          <p:cNvSpPr/>
          <p:nvPr/>
        </p:nvSpPr>
        <p:spPr>
          <a:xfrm>
            <a:off x="4443256" y="4236808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Donut 119"/>
          <p:cNvSpPr/>
          <p:nvPr/>
        </p:nvSpPr>
        <p:spPr>
          <a:xfrm>
            <a:off x="4443256" y="4435366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Donut 120"/>
          <p:cNvSpPr/>
          <p:nvPr/>
        </p:nvSpPr>
        <p:spPr>
          <a:xfrm>
            <a:off x="4448832" y="4619298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Donut 121"/>
          <p:cNvSpPr/>
          <p:nvPr/>
        </p:nvSpPr>
        <p:spPr>
          <a:xfrm>
            <a:off x="4443256" y="4811113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Slide Number Placeholder 5"/>
          <p:cNvSpPr txBox="1">
            <a:spLocks/>
          </p:cNvSpPr>
          <p:nvPr/>
        </p:nvSpPr>
        <p:spPr>
          <a:xfrm>
            <a:off x="6096000" y="6435734"/>
            <a:ext cx="2895600" cy="365125"/>
          </a:xfrm>
          <a:prstGeom prst="rect">
            <a:avLst/>
          </a:prstGeom>
        </p:spPr>
        <p:txBody>
          <a:bodyPr vert="horz" lIns="91327" tIns="45665" rIns="91327" bIns="45665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 defTabSz="455205"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  <a:latin typeface="Calibri"/>
              </a:rPr>
              <a:pPr algn="r" defTabSz="455205">
                <a:defRPr/>
              </a:pPr>
              <a:t>33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Donut 138"/>
          <p:cNvSpPr/>
          <p:nvPr/>
        </p:nvSpPr>
        <p:spPr>
          <a:xfrm>
            <a:off x="4454138" y="1600200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Donut 53"/>
          <p:cNvSpPr/>
          <p:nvPr/>
        </p:nvSpPr>
        <p:spPr>
          <a:xfrm>
            <a:off x="4444313" y="1391008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Donut 55"/>
          <p:cNvSpPr/>
          <p:nvPr/>
        </p:nvSpPr>
        <p:spPr>
          <a:xfrm>
            <a:off x="4452214" y="1917326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Donut 57"/>
          <p:cNvSpPr/>
          <p:nvPr/>
        </p:nvSpPr>
        <p:spPr>
          <a:xfrm>
            <a:off x="4446638" y="2504767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Donut 49"/>
          <p:cNvSpPr/>
          <p:nvPr/>
        </p:nvSpPr>
        <p:spPr>
          <a:xfrm>
            <a:off x="4438135" y="2213919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4444313" y="2928272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81225" y="3290888"/>
            <a:ext cx="2500312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Lightning </a:t>
            </a:r>
            <a:r>
              <a:rPr lang="en-US" sz="900" dirty="0" err="1" smtClean="0">
                <a:solidFill>
                  <a:schemeClr val="bg1"/>
                </a:solidFill>
              </a:rPr>
              <a:t>Det</a:t>
            </a:r>
            <a:r>
              <a:rPr lang="en-US" sz="900" dirty="0" smtClean="0">
                <a:solidFill>
                  <a:schemeClr val="bg1"/>
                </a:solidFill>
              </a:rPr>
              <a:t>: Events, Groups, Flashes*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9" name="Rounded Rectangle 98"/>
          <p:cNvSpPr/>
          <p:nvPr/>
        </p:nvSpPr>
        <p:spPr bwMode="auto">
          <a:xfrm>
            <a:off x="2065379" y="1066800"/>
            <a:ext cx="2582821" cy="2263841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4438650" y="3332097"/>
            <a:ext cx="146824" cy="13024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00588" y="5143500"/>
            <a:ext cx="2462212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GLM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5" name="Donut 64"/>
          <p:cNvSpPr/>
          <p:nvPr/>
        </p:nvSpPr>
        <p:spPr>
          <a:xfrm>
            <a:off x="4451136" y="1186913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Donut 65"/>
          <p:cNvSpPr/>
          <p:nvPr/>
        </p:nvSpPr>
        <p:spPr>
          <a:xfrm>
            <a:off x="6930725" y="1180734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Donut 56"/>
          <p:cNvSpPr/>
          <p:nvPr/>
        </p:nvSpPr>
        <p:spPr>
          <a:xfrm>
            <a:off x="4454138" y="2745829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Donut 58"/>
          <p:cNvSpPr/>
          <p:nvPr/>
        </p:nvSpPr>
        <p:spPr>
          <a:xfrm>
            <a:off x="4428071" y="3129633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0440" y="1098144"/>
            <a:ext cx="22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77082" y="1315239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78234" y="1515715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81687" y="1868215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87759" y="2203012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87758" y="2465246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87757" y="2683784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87759" y="2850585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82848" y="3058513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90440" y="3264959"/>
            <a:ext cx="358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72194" y="1099127"/>
            <a:ext cx="358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77082" y="3488301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177082" y="3705684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964841" y="3939325"/>
            <a:ext cx="593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N/A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77082" y="4140156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77082" y="4346597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77082" y="4530529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77082" y="4722344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681617" y="1533173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681617" y="1823492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559988" y="1290092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681617" y="2084246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681617" y="2465245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81617" y="2657061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81617" y="2850585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681617" y="3049812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81617" y="3259874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81617" y="3499031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681617" y="3721887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560593" y="3920887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681617" y="4143702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469376" y="4346596"/>
            <a:ext cx="555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N/A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681617" y="4539658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681617" y="4720144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3162" y="1977960"/>
            <a:ext cx="209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Product Validation State*</a:t>
            </a:r>
            <a:endParaRPr lang="en-US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1538587" y="6107365"/>
            <a:ext cx="6851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*Numbers in chart indicate the projected number of months to end of that validation state. </a:t>
            </a:r>
            <a:endParaRPr lang="en-US" sz="1200" b="1" dirty="0"/>
          </a:p>
        </p:txBody>
      </p:sp>
      <p:sp>
        <p:nvSpPr>
          <p:cNvPr id="88" name="Donut 87"/>
          <p:cNvSpPr/>
          <p:nvPr/>
        </p:nvSpPr>
        <p:spPr>
          <a:xfrm>
            <a:off x="7481937" y="3236049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7481937" y="3049812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Donut 131"/>
          <p:cNvSpPr/>
          <p:nvPr/>
        </p:nvSpPr>
        <p:spPr>
          <a:xfrm>
            <a:off x="7473198" y="2857623"/>
            <a:ext cx="146824" cy="13024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635184" y="2768061"/>
            <a:ext cx="1508816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 smtClean="0"/>
              <a:t>UNVALIDATED</a:t>
            </a:r>
          </a:p>
          <a:p>
            <a:pPr>
              <a:spcAft>
                <a:spcPts val="300"/>
              </a:spcAft>
            </a:pPr>
            <a:r>
              <a:rPr lang="en-US" sz="1100" dirty="0" smtClean="0"/>
              <a:t>BETA</a:t>
            </a:r>
          </a:p>
          <a:p>
            <a:pPr>
              <a:spcAft>
                <a:spcPts val="300"/>
              </a:spcAft>
            </a:pPr>
            <a:r>
              <a:rPr lang="en-US" sz="1100" dirty="0" smtClean="0"/>
              <a:t>PROVISIONAL</a:t>
            </a:r>
          </a:p>
          <a:p>
            <a:pPr>
              <a:spcAft>
                <a:spcPts val="300"/>
              </a:spcAft>
            </a:pPr>
            <a:r>
              <a:rPr lang="en-US" sz="1100" dirty="0" smtClean="0"/>
              <a:t>COMPREHENSIVE</a:t>
            </a:r>
          </a:p>
        </p:txBody>
      </p:sp>
      <p:sp>
        <p:nvSpPr>
          <p:cNvPr id="135" name="Donut 134"/>
          <p:cNvSpPr/>
          <p:nvPr/>
        </p:nvSpPr>
        <p:spPr>
          <a:xfrm>
            <a:off x="7481189" y="3423180"/>
            <a:ext cx="146824" cy="130241"/>
          </a:xfrm>
          <a:prstGeom prst="donut">
            <a:avLst/>
          </a:prstGeom>
          <a:solidFill>
            <a:srgbClr val="8F00F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2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-203200" y="65088"/>
            <a:ext cx="9347200" cy="7524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Product Validation Stage @ PLPT Start</a:t>
            </a:r>
          </a:p>
        </p:txBody>
      </p:sp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378" y="1035268"/>
            <a:ext cx="5219535" cy="503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7" name="Straight Arrow Connector 96"/>
          <p:cNvCxnSpPr/>
          <p:nvPr/>
        </p:nvCxnSpPr>
        <p:spPr bwMode="auto">
          <a:xfrm>
            <a:off x="1538587" y="1525590"/>
            <a:ext cx="48800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Donut 99"/>
          <p:cNvSpPr/>
          <p:nvPr/>
        </p:nvSpPr>
        <p:spPr>
          <a:xfrm>
            <a:off x="6931914" y="1400564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Donut 100"/>
          <p:cNvSpPr/>
          <p:nvPr/>
        </p:nvSpPr>
        <p:spPr>
          <a:xfrm>
            <a:off x="6926338" y="1629164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Donut 101"/>
          <p:cNvSpPr/>
          <p:nvPr/>
        </p:nvSpPr>
        <p:spPr>
          <a:xfrm>
            <a:off x="6931914" y="1868215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Donut 102"/>
          <p:cNvSpPr/>
          <p:nvPr/>
        </p:nvSpPr>
        <p:spPr>
          <a:xfrm>
            <a:off x="6931914" y="2554015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Donut 103"/>
          <p:cNvSpPr/>
          <p:nvPr/>
        </p:nvSpPr>
        <p:spPr>
          <a:xfrm>
            <a:off x="6926338" y="2173015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Donut 104"/>
          <p:cNvSpPr/>
          <p:nvPr/>
        </p:nvSpPr>
        <p:spPr>
          <a:xfrm>
            <a:off x="6931914" y="2745830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Donut 105"/>
          <p:cNvSpPr/>
          <p:nvPr/>
        </p:nvSpPr>
        <p:spPr>
          <a:xfrm>
            <a:off x="6931914" y="2928272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Donut 106"/>
          <p:cNvSpPr/>
          <p:nvPr/>
        </p:nvSpPr>
        <p:spPr>
          <a:xfrm>
            <a:off x="6926338" y="3158362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Donut 107"/>
          <p:cNvSpPr/>
          <p:nvPr/>
        </p:nvSpPr>
        <p:spPr>
          <a:xfrm>
            <a:off x="6931914" y="3358060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Donut 108"/>
          <p:cNvSpPr/>
          <p:nvPr/>
        </p:nvSpPr>
        <p:spPr>
          <a:xfrm>
            <a:off x="6931914" y="3587800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Donut 109"/>
          <p:cNvSpPr/>
          <p:nvPr/>
        </p:nvSpPr>
        <p:spPr>
          <a:xfrm>
            <a:off x="6926338" y="3781098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Donut 110"/>
          <p:cNvSpPr/>
          <p:nvPr/>
        </p:nvSpPr>
        <p:spPr>
          <a:xfrm>
            <a:off x="6931914" y="4013461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Donut 111"/>
          <p:cNvSpPr/>
          <p:nvPr/>
        </p:nvSpPr>
        <p:spPr>
          <a:xfrm>
            <a:off x="6926338" y="4228925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Donut 112"/>
          <p:cNvSpPr/>
          <p:nvPr/>
        </p:nvSpPr>
        <p:spPr>
          <a:xfrm>
            <a:off x="6926338" y="4435366"/>
            <a:ext cx="146824" cy="13024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Donut 113"/>
          <p:cNvSpPr/>
          <p:nvPr/>
        </p:nvSpPr>
        <p:spPr>
          <a:xfrm>
            <a:off x="6931914" y="4611415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Donut 114"/>
          <p:cNvSpPr/>
          <p:nvPr/>
        </p:nvSpPr>
        <p:spPr>
          <a:xfrm>
            <a:off x="6926338" y="4803230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Donut 115"/>
          <p:cNvSpPr/>
          <p:nvPr/>
        </p:nvSpPr>
        <p:spPr>
          <a:xfrm>
            <a:off x="4448832" y="3595683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" name="Donut 116"/>
          <p:cNvSpPr/>
          <p:nvPr/>
        </p:nvSpPr>
        <p:spPr>
          <a:xfrm>
            <a:off x="4443256" y="3781098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Donut 117"/>
          <p:cNvSpPr/>
          <p:nvPr/>
        </p:nvSpPr>
        <p:spPr>
          <a:xfrm>
            <a:off x="4448832" y="4028094"/>
            <a:ext cx="146824" cy="13024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Donut 118"/>
          <p:cNvSpPr/>
          <p:nvPr/>
        </p:nvSpPr>
        <p:spPr>
          <a:xfrm>
            <a:off x="4443256" y="4236808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Donut 119"/>
          <p:cNvSpPr/>
          <p:nvPr/>
        </p:nvSpPr>
        <p:spPr>
          <a:xfrm>
            <a:off x="4443256" y="4435366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Donut 120"/>
          <p:cNvSpPr/>
          <p:nvPr/>
        </p:nvSpPr>
        <p:spPr>
          <a:xfrm>
            <a:off x="4448832" y="4619298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Donut 121"/>
          <p:cNvSpPr/>
          <p:nvPr/>
        </p:nvSpPr>
        <p:spPr>
          <a:xfrm>
            <a:off x="4443256" y="4811113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Slide Number Placeholder 5"/>
          <p:cNvSpPr txBox="1">
            <a:spLocks/>
          </p:cNvSpPr>
          <p:nvPr/>
        </p:nvSpPr>
        <p:spPr>
          <a:xfrm>
            <a:off x="6096000" y="6435734"/>
            <a:ext cx="2895600" cy="365125"/>
          </a:xfrm>
          <a:prstGeom prst="rect">
            <a:avLst/>
          </a:prstGeom>
        </p:spPr>
        <p:txBody>
          <a:bodyPr vert="horz" lIns="91327" tIns="45665" rIns="91327" bIns="45665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 defTabSz="455205"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  <a:latin typeface="Calibri"/>
              </a:rPr>
              <a:pPr algn="r" defTabSz="455205">
                <a:defRPr/>
              </a:pPr>
              <a:t>34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Donut 138"/>
          <p:cNvSpPr/>
          <p:nvPr/>
        </p:nvSpPr>
        <p:spPr>
          <a:xfrm>
            <a:off x="4454138" y="1600200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Donut 53"/>
          <p:cNvSpPr/>
          <p:nvPr/>
        </p:nvSpPr>
        <p:spPr>
          <a:xfrm>
            <a:off x="4444313" y="1391008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Donut 55"/>
          <p:cNvSpPr/>
          <p:nvPr/>
        </p:nvSpPr>
        <p:spPr>
          <a:xfrm>
            <a:off x="4452214" y="1917326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Donut 57"/>
          <p:cNvSpPr/>
          <p:nvPr/>
        </p:nvSpPr>
        <p:spPr>
          <a:xfrm>
            <a:off x="4446638" y="2504767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Donut 49"/>
          <p:cNvSpPr/>
          <p:nvPr/>
        </p:nvSpPr>
        <p:spPr>
          <a:xfrm>
            <a:off x="4438135" y="2213919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4444313" y="2928272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81225" y="3290888"/>
            <a:ext cx="2500312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Lightning </a:t>
            </a:r>
            <a:r>
              <a:rPr lang="en-US" sz="900" dirty="0" err="1" smtClean="0">
                <a:solidFill>
                  <a:schemeClr val="bg1"/>
                </a:solidFill>
              </a:rPr>
              <a:t>Det</a:t>
            </a:r>
            <a:r>
              <a:rPr lang="en-US" sz="900" dirty="0" smtClean="0">
                <a:solidFill>
                  <a:schemeClr val="bg1"/>
                </a:solidFill>
              </a:rPr>
              <a:t>: Events, Groups, Flashes*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9" name="Rounded Rectangle 98"/>
          <p:cNvSpPr/>
          <p:nvPr/>
        </p:nvSpPr>
        <p:spPr bwMode="auto">
          <a:xfrm>
            <a:off x="2065379" y="1066800"/>
            <a:ext cx="2582821" cy="2263841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4438650" y="3332097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00588" y="5143500"/>
            <a:ext cx="2462212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GLM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5" name="Donut 64"/>
          <p:cNvSpPr/>
          <p:nvPr/>
        </p:nvSpPr>
        <p:spPr>
          <a:xfrm>
            <a:off x="4451136" y="1186913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Donut 65"/>
          <p:cNvSpPr/>
          <p:nvPr/>
        </p:nvSpPr>
        <p:spPr>
          <a:xfrm>
            <a:off x="6930725" y="1180734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Donut 56"/>
          <p:cNvSpPr/>
          <p:nvPr/>
        </p:nvSpPr>
        <p:spPr>
          <a:xfrm>
            <a:off x="4454138" y="2745829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Donut 58"/>
          <p:cNvSpPr/>
          <p:nvPr/>
        </p:nvSpPr>
        <p:spPr>
          <a:xfrm>
            <a:off x="4428071" y="3129633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0440" y="1098144"/>
            <a:ext cx="22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90440" y="1315239"/>
            <a:ext cx="355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0440" y="1515715"/>
            <a:ext cx="358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77082" y="1868215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77082" y="2203012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177082" y="2465246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77082" y="2683784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77082" y="2850585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77082" y="3058513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92525" y="3264959"/>
            <a:ext cx="432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672194" y="1099127"/>
            <a:ext cx="358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90440" y="3488301"/>
            <a:ext cx="36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190440" y="3705684"/>
            <a:ext cx="362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64841" y="3939325"/>
            <a:ext cx="593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N/A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90440" y="4140156"/>
            <a:ext cx="362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90440" y="4346597"/>
            <a:ext cx="363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90440" y="4530529"/>
            <a:ext cx="368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90440" y="4722344"/>
            <a:ext cx="368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672194" y="1533173"/>
            <a:ext cx="361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672194" y="1823492"/>
            <a:ext cx="367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681617" y="1315239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672194" y="2084246"/>
            <a:ext cx="36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672194" y="2465245"/>
            <a:ext cx="365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72194" y="2657061"/>
            <a:ext cx="36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72194" y="2850585"/>
            <a:ext cx="361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672194" y="3049812"/>
            <a:ext cx="356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72194" y="3259874"/>
            <a:ext cx="361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72194" y="3499031"/>
            <a:ext cx="367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672194" y="3721887"/>
            <a:ext cx="367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681617" y="3929031"/>
            <a:ext cx="4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7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672194" y="4143702"/>
            <a:ext cx="361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469376" y="4346596"/>
            <a:ext cx="555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N/A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672194" y="4539658"/>
            <a:ext cx="36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672194" y="4720144"/>
            <a:ext cx="36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538587" y="6107365"/>
            <a:ext cx="6196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*Numbers in chart indicate the projected number of months to end of that validation state. </a:t>
            </a:r>
            <a:endParaRPr lang="en-US" sz="12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073162" y="1977960"/>
            <a:ext cx="209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Product Validation State*</a:t>
            </a:r>
            <a:endParaRPr lang="en-US" b="1" dirty="0"/>
          </a:p>
        </p:txBody>
      </p:sp>
      <p:sp>
        <p:nvSpPr>
          <p:cNvPr id="135" name="Donut 134"/>
          <p:cNvSpPr/>
          <p:nvPr/>
        </p:nvSpPr>
        <p:spPr>
          <a:xfrm>
            <a:off x="7481937" y="3236049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6" name="Donut 135"/>
          <p:cNvSpPr/>
          <p:nvPr/>
        </p:nvSpPr>
        <p:spPr>
          <a:xfrm>
            <a:off x="7481937" y="3049812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7" name="Donut 136"/>
          <p:cNvSpPr/>
          <p:nvPr/>
        </p:nvSpPr>
        <p:spPr>
          <a:xfrm>
            <a:off x="7473198" y="2857623"/>
            <a:ext cx="146824" cy="13024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635184" y="2768061"/>
            <a:ext cx="1508816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 smtClean="0"/>
              <a:t>UNVALIDATED</a:t>
            </a:r>
          </a:p>
          <a:p>
            <a:pPr>
              <a:spcAft>
                <a:spcPts val="300"/>
              </a:spcAft>
            </a:pPr>
            <a:r>
              <a:rPr lang="en-US" sz="1100" dirty="0" smtClean="0"/>
              <a:t>BETA</a:t>
            </a:r>
          </a:p>
          <a:p>
            <a:pPr>
              <a:spcAft>
                <a:spcPts val="300"/>
              </a:spcAft>
            </a:pPr>
            <a:r>
              <a:rPr lang="en-US" sz="1100" dirty="0" smtClean="0"/>
              <a:t>PROVISIONAL</a:t>
            </a:r>
          </a:p>
          <a:p>
            <a:pPr>
              <a:spcAft>
                <a:spcPts val="300"/>
              </a:spcAft>
            </a:pPr>
            <a:r>
              <a:rPr lang="en-US" sz="1100" dirty="0" smtClean="0"/>
              <a:t>COMPREHENSIVE</a:t>
            </a:r>
          </a:p>
        </p:txBody>
      </p:sp>
      <p:sp>
        <p:nvSpPr>
          <p:cNvPr id="141" name="Donut 140"/>
          <p:cNvSpPr/>
          <p:nvPr/>
        </p:nvSpPr>
        <p:spPr>
          <a:xfrm>
            <a:off x="7481189" y="3423180"/>
            <a:ext cx="146824" cy="130241"/>
          </a:xfrm>
          <a:prstGeom prst="donut">
            <a:avLst/>
          </a:prstGeom>
          <a:solidFill>
            <a:srgbClr val="8F00F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17137" y="1211702"/>
            <a:ext cx="1500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L1b Products inside oval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14298" y="3611449"/>
            <a:ext cx="190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L2+ Products are remainder outside of oval</a:t>
            </a:r>
          </a:p>
        </p:txBody>
      </p:sp>
    </p:spTree>
    <p:extLst>
      <p:ext uri="{BB962C8B-B14F-4D97-AF65-F5344CB8AC3E}">
        <p14:creationId xmlns:p14="http://schemas.microsoft.com/office/powerpoint/2010/main" xmlns="" val="26368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-203200" y="65088"/>
            <a:ext cx="9347200" cy="7524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Product Validation Stage @ OAR</a:t>
            </a:r>
          </a:p>
        </p:txBody>
      </p:sp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378" y="1035268"/>
            <a:ext cx="5219535" cy="503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7" name="Straight Arrow Connector 96"/>
          <p:cNvCxnSpPr/>
          <p:nvPr/>
        </p:nvCxnSpPr>
        <p:spPr bwMode="auto">
          <a:xfrm>
            <a:off x="1538587" y="1525590"/>
            <a:ext cx="48800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Donut 99"/>
          <p:cNvSpPr/>
          <p:nvPr/>
        </p:nvSpPr>
        <p:spPr>
          <a:xfrm>
            <a:off x="6931914" y="1400564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Donut 100"/>
          <p:cNvSpPr/>
          <p:nvPr/>
        </p:nvSpPr>
        <p:spPr>
          <a:xfrm>
            <a:off x="6926338" y="1629164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Donut 101"/>
          <p:cNvSpPr/>
          <p:nvPr/>
        </p:nvSpPr>
        <p:spPr>
          <a:xfrm>
            <a:off x="6931914" y="1868215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Donut 102"/>
          <p:cNvSpPr/>
          <p:nvPr/>
        </p:nvSpPr>
        <p:spPr>
          <a:xfrm>
            <a:off x="6931914" y="2554015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Donut 103"/>
          <p:cNvSpPr/>
          <p:nvPr/>
        </p:nvSpPr>
        <p:spPr>
          <a:xfrm>
            <a:off x="6926338" y="2173015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Donut 104"/>
          <p:cNvSpPr/>
          <p:nvPr/>
        </p:nvSpPr>
        <p:spPr>
          <a:xfrm>
            <a:off x="6931914" y="2745830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Donut 105"/>
          <p:cNvSpPr/>
          <p:nvPr/>
        </p:nvSpPr>
        <p:spPr>
          <a:xfrm>
            <a:off x="6931914" y="2928272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Donut 106"/>
          <p:cNvSpPr/>
          <p:nvPr/>
        </p:nvSpPr>
        <p:spPr>
          <a:xfrm>
            <a:off x="6926338" y="3158362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Donut 107"/>
          <p:cNvSpPr/>
          <p:nvPr/>
        </p:nvSpPr>
        <p:spPr>
          <a:xfrm>
            <a:off x="6931914" y="3358060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Donut 108"/>
          <p:cNvSpPr/>
          <p:nvPr/>
        </p:nvSpPr>
        <p:spPr>
          <a:xfrm>
            <a:off x="6931914" y="3587800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Donut 109"/>
          <p:cNvSpPr/>
          <p:nvPr/>
        </p:nvSpPr>
        <p:spPr>
          <a:xfrm>
            <a:off x="6926338" y="3781098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Donut 110"/>
          <p:cNvSpPr/>
          <p:nvPr/>
        </p:nvSpPr>
        <p:spPr>
          <a:xfrm>
            <a:off x="6931914" y="4013461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Donut 111"/>
          <p:cNvSpPr/>
          <p:nvPr/>
        </p:nvSpPr>
        <p:spPr>
          <a:xfrm>
            <a:off x="6926338" y="4228925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Donut 112"/>
          <p:cNvSpPr/>
          <p:nvPr/>
        </p:nvSpPr>
        <p:spPr>
          <a:xfrm>
            <a:off x="6926338" y="4435366"/>
            <a:ext cx="146824" cy="13024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Donut 113"/>
          <p:cNvSpPr/>
          <p:nvPr/>
        </p:nvSpPr>
        <p:spPr>
          <a:xfrm>
            <a:off x="6931914" y="4611415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Donut 114"/>
          <p:cNvSpPr/>
          <p:nvPr/>
        </p:nvSpPr>
        <p:spPr>
          <a:xfrm>
            <a:off x="6926338" y="4803230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Donut 115"/>
          <p:cNvSpPr/>
          <p:nvPr/>
        </p:nvSpPr>
        <p:spPr>
          <a:xfrm>
            <a:off x="4448832" y="3595683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" name="Donut 116"/>
          <p:cNvSpPr/>
          <p:nvPr/>
        </p:nvSpPr>
        <p:spPr>
          <a:xfrm>
            <a:off x="4443256" y="3781098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Donut 117"/>
          <p:cNvSpPr/>
          <p:nvPr/>
        </p:nvSpPr>
        <p:spPr>
          <a:xfrm>
            <a:off x="4448832" y="4028094"/>
            <a:ext cx="146824" cy="13024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Donut 118"/>
          <p:cNvSpPr/>
          <p:nvPr/>
        </p:nvSpPr>
        <p:spPr>
          <a:xfrm>
            <a:off x="4443256" y="4236808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Donut 119"/>
          <p:cNvSpPr/>
          <p:nvPr/>
        </p:nvSpPr>
        <p:spPr>
          <a:xfrm>
            <a:off x="4443256" y="4435366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Donut 120"/>
          <p:cNvSpPr/>
          <p:nvPr/>
        </p:nvSpPr>
        <p:spPr>
          <a:xfrm>
            <a:off x="4448832" y="4619298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Donut 121"/>
          <p:cNvSpPr/>
          <p:nvPr/>
        </p:nvSpPr>
        <p:spPr>
          <a:xfrm>
            <a:off x="4443256" y="4811113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Slide Number Placeholder 5"/>
          <p:cNvSpPr txBox="1">
            <a:spLocks/>
          </p:cNvSpPr>
          <p:nvPr/>
        </p:nvSpPr>
        <p:spPr>
          <a:xfrm>
            <a:off x="6096000" y="6435734"/>
            <a:ext cx="2895600" cy="365125"/>
          </a:xfrm>
          <a:prstGeom prst="rect">
            <a:avLst/>
          </a:prstGeom>
        </p:spPr>
        <p:txBody>
          <a:bodyPr vert="horz" lIns="91327" tIns="45665" rIns="91327" bIns="45665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 defTabSz="455205"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  <a:latin typeface="Calibri"/>
              </a:rPr>
              <a:pPr algn="r" defTabSz="455205">
                <a:defRPr/>
              </a:pPr>
              <a:t>35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Donut 138"/>
          <p:cNvSpPr/>
          <p:nvPr/>
        </p:nvSpPr>
        <p:spPr>
          <a:xfrm>
            <a:off x="4454138" y="1600200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Donut 53"/>
          <p:cNvSpPr/>
          <p:nvPr/>
        </p:nvSpPr>
        <p:spPr>
          <a:xfrm>
            <a:off x="4444313" y="1391008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Donut 55"/>
          <p:cNvSpPr/>
          <p:nvPr/>
        </p:nvSpPr>
        <p:spPr>
          <a:xfrm>
            <a:off x="4452214" y="1917326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Donut 57"/>
          <p:cNvSpPr/>
          <p:nvPr/>
        </p:nvSpPr>
        <p:spPr>
          <a:xfrm>
            <a:off x="4446638" y="2504767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Donut 49"/>
          <p:cNvSpPr/>
          <p:nvPr/>
        </p:nvSpPr>
        <p:spPr>
          <a:xfrm>
            <a:off x="4438135" y="2213919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4444313" y="2928272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81225" y="3290888"/>
            <a:ext cx="2500312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Lightning </a:t>
            </a:r>
            <a:r>
              <a:rPr lang="en-US" sz="900" dirty="0" err="1" smtClean="0">
                <a:solidFill>
                  <a:schemeClr val="bg1"/>
                </a:solidFill>
              </a:rPr>
              <a:t>Det</a:t>
            </a:r>
            <a:r>
              <a:rPr lang="en-US" sz="900" dirty="0" smtClean="0">
                <a:solidFill>
                  <a:schemeClr val="bg1"/>
                </a:solidFill>
              </a:rPr>
              <a:t>: Events, Groups, Flashes*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4438650" y="3332097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00588" y="5143500"/>
            <a:ext cx="2462212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GLM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7" name="Donut 56"/>
          <p:cNvSpPr/>
          <p:nvPr/>
        </p:nvSpPr>
        <p:spPr>
          <a:xfrm>
            <a:off x="4454138" y="2745829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Donut 58"/>
          <p:cNvSpPr/>
          <p:nvPr/>
        </p:nvSpPr>
        <p:spPr>
          <a:xfrm>
            <a:off x="4428071" y="3129633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8945" y="1098144"/>
            <a:ext cx="60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TBD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40735" y="1315239"/>
            <a:ext cx="505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40736" y="1515715"/>
            <a:ext cx="5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90440" y="1868215"/>
            <a:ext cx="362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90440" y="2203012"/>
            <a:ext cx="36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190440" y="2465246"/>
            <a:ext cx="36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90440" y="2683784"/>
            <a:ext cx="368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90440" y="2850585"/>
            <a:ext cx="36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90440" y="3058513"/>
            <a:ext cx="363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90440" y="3264959"/>
            <a:ext cx="33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93480" y="1099127"/>
            <a:ext cx="63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TBD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40736" y="3488301"/>
            <a:ext cx="517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40736" y="3705684"/>
            <a:ext cx="51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964841" y="3939325"/>
            <a:ext cx="593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N/A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40736" y="4140156"/>
            <a:ext cx="511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40736" y="4346597"/>
            <a:ext cx="512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40736" y="4530529"/>
            <a:ext cx="517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40736" y="4722344"/>
            <a:ext cx="517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45270" y="1533173"/>
            <a:ext cx="488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545270" y="1823492"/>
            <a:ext cx="49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72194" y="1290092"/>
            <a:ext cx="367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545270" y="2084246"/>
            <a:ext cx="48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45270" y="2465245"/>
            <a:ext cx="492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45270" y="2657061"/>
            <a:ext cx="48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45270" y="2850585"/>
            <a:ext cx="488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545270" y="3049812"/>
            <a:ext cx="483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545270" y="3259874"/>
            <a:ext cx="488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45270" y="3499031"/>
            <a:ext cx="49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545270" y="3721887"/>
            <a:ext cx="49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658013" y="3929031"/>
            <a:ext cx="49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545270" y="4143702"/>
            <a:ext cx="488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469376" y="4346596"/>
            <a:ext cx="555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N/A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545270" y="4539658"/>
            <a:ext cx="492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545270" y="4720144"/>
            <a:ext cx="48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538587" y="6107365"/>
            <a:ext cx="6196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*Numbers in chart indicate the projected number of months to end of that validation state. </a:t>
            </a:r>
            <a:endParaRPr lang="en-US" sz="1200" b="1" dirty="0"/>
          </a:p>
        </p:txBody>
      </p:sp>
      <p:sp>
        <p:nvSpPr>
          <p:cNvPr id="132" name="Donut 131"/>
          <p:cNvSpPr/>
          <p:nvPr/>
        </p:nvSpPr>
        <p:spPr>
          <a:xfrm>
            <a:off x="6924745" y="1173699"/>
            <a:ext cx="146824" cy="130241"/>
          </a:xfrm>
          <a:prstGeom prst="donut">
            <a:avLst/>
          </a:prstGeom>
          <a:solidFill>
            <a:srgbClr val="8F00F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Donut 132"/>
          <p:cNvSpPr/>
          <p:nvPr/>
        </p:nvSpPr>
        <p:spPr>
          <a:xfrm>
            <a:off x="4420019" y="1166854"/>
            <a:ext cx="146824" cy="130241"/>
          </a:xfrm>
          <a:prstGeom prst="donut">
            <a:avLst/>
          </a:prstGeom>
          <a:solidFill>
            <a:srgbClr val="8F00F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2065379" y="1066800"/>
            <a:ext cx="2582821" cy="2263841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073162" y="1977960"/>
            <a:ext cx="209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Product Validation State*</a:t>
            </a:r>
            <a:endParaRPr lang="en-US" b="1" dirty="0"/>
          </a:p>
        </p:txBody>
      </p:sp>
      <p:sp>
        <p:nvSpPr>
          <p:cNvPr id="138" name="Donut 137"/>
          <p:cNvSpPr/>
          <p:nvPr/>
        </p:nvSpPr>
        <p:spPr>
          <a:xfrm>
            <a:off x="7481937" y="3236049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Donut 139"/>
          <p:cNvSpPr/>
          <p:nvPr/>
        </p:nvSpPr>
        <p:spPr>
          <a:xfrm>
            <a:off x="7481937" y="3049812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Donut 140"/>
          <p:cNvSpPr/>
          <p:nvPr/>
        </p:nvSpPr>
        <p:spPr>
          <a:xfrm>
            <a:off x="7473198" y="2857623"/>
            <a:ext cx="146824" cy="13024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635184" y="2768061"/>
            <a:ext cx="1508816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 smtClean="0"/>
              <a:t>UNVALIDATED</a:t>
            </a:r>
          </a:p>
          <a:p>
            <a:pPr>
              <a:spcAft>
                <a:spcPts val="300"/>
              </a:spcAft>
            </a:pPr>
            <a:r>
              <a:rPr lang="en-US" sz="1100" dirty="0" smtClean="0"/>
              <a:t>BETA</a:t>
            </a:r>
          </a:p>
          <a:p>
            <a:pPr>
              <a:spcAft>
                <a:spcPts val="300"/>
              </a:spcAft>
            </a:pPr>
            <a:r>
              <a:rPr lang="en-US" sz="1100" dirty="0" smtClean="0"/>
              <a:t>PROVISIONAL</a:t>
            </a:r>
          </a:p>
          <a:p>
            <a:pPr>
              <a:spcAft>
                <a:spcPts val="300"/>
              </a:spcAft>
            </a:pPr>
            <a:r>
              <a:rPr lang="en-US" sz="1100" dirty="0" smtClean="0"/>
              <a:t>COMPREHENSIVE</a:t>
            </a:r>
          </a:p>
        </p:txBody>
      </p:sp>
      <p:sp>
        <p:nvSpPr>
          <p:cNvPr id="143" name="Donut 142"/>
          <p:cNvSpPr/>
          <p:nvPr/>
        </p:nvSpPr>
        <p:spPr>
          <a:xfrm>
            <a:off x="7481189" y="3423180"/>
            <a:ext cx="146824" cy="130241"/>
          </a:xfrm>
          <a:prstGeom prst="donut">
            <a:avLst/>
          </a:prstGeom>
          <a:solidFill>
            <a:srgbClr val="8F00F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7137" y="1211702"/>
            <a:ext cx="1500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L1b Products inside oval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14298" y="3611449"/>
            <a:ext cx="190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L2+ Products are remainder outside of oval</a:t>
            </a:r>
          </a:p>
        </p:txBody>
      </p:sp>
    </p:spTree>
    <p:extLst>
      <p:ext uri="{BB962C8B-B14F-4D97-AF65-F5344CB8AC3E}">
        <p14:creationId xmlns:p14="http://schemas.microsoft.com/office/powerpoint/2010/main" xmlns="" val="20107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-203200" y="65088"/>
            <a:ext cx="9347200" cy="7524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Product Validation Stage @ GSAR</a:t>
            </a:r>
          </a:p>
        </p:txBody>
      </p:sp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378" y="1035268"/>
            <a:ext cx="5219535" cy="503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7" name="Straight Arrow Connector 96"/>
          <p:cNvCxnSpPr/>
          <p:nvPr/>
        </p:nvCxnSpPr>
        <p:spPr bwMode="auto">
          <a:xfrm>
            <a:off x="1538587" y="1525590"/>
            <a:ext cx="48800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1" name="Donut 100"/>
          <p:cNvSpPr/>
          <p:nvPr/>
        </p:nvSpPr>
        <p:spPr>
          <a:xfrm>
            <a:off x="6926338" y="1629164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Donut 101"/>
          <p:cNvSpPr/>
          <p:nvPr/>
        </p:nvSpPr>
        <p:spPr>
          <a:xfrm>
            <a:off x="6931914" y="1868215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Donut 102"/>
          <p:cNvSpPr/>
          <p:nvPr/>
        </p:nvSpPr>
        <p:spPr>
          <a:xfrm>
            <a:off x="6931914" y="2554015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Donut 103"/>
          <p:cNvSpPr/>
          <p:nvPr/>
        </p:nvSpPr>
        <p:spPr>
          <a:xfrm>
            <a:off x="6926338" y="2173015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Donut 104"/>
          <p:cNvSpPr/>
          <p:nvPr/>
        </p:nvSpPr>
        <p:spPr>
          <a:xfrm>
            <a:off x="6931914" y="2745830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Donut 105"/>
          <p:cNvSpPr/>
          <p:nvPr/>
        </p:nvSpPr>
        <p:spPr>
          <a:xfrm>
            <a:off x="6931914" y="2928272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Donut 106"/>
          <p:cNvSpPr/>
          <p:nvPr/>
        </p:nvSpPr>
        <p:spPr>
          <a:xfrm>
            <a:off x="6926338" y="3158362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Donut 107"/>
          <p:cNvSpPr/>
          <p:nvPr/>
        </p:nvSpPr>
        <p:spPr>
          <a:xfrm>
            <a:off x="6931914" y="3358060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Donut 108"/>
          <p:cNvSpPr/>
          <p:nvPr/>
        </p:nvSpPr>
        <p:spPr>
          <a:xfrm>
            <a:off x="6931914" y="3587800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Donut 109"/>
          <p:cNvSpPr/>
          <p:nvPr/>
        </p:nvSpPr>
        <p:spPr>
          <a:xfrm>
            <a:off x="6926338" y="3781098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Donut 111"/>
          <p:cNvSpPr/>
          <p:nvPr/>
        </p:nvSpPr>
        <p:spPr>
          <a:xfrm>
            <a:off x="6926338" y="4228925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Donut 112"/>
          <p:cNvSpPr/>
          <p:nvPr/>
        </p:nvSpPr>
        <p:spPr>
          <a:xfrm>
            <a:off x="6926338" y="4435366"/>
            <a:ext cx="146824" cy="13024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Donut 113"/>
          <p:cNvSpPr/>
          <p:nvPr/>
        </p:nvSpPr>
        <p:spPr>
          <a:xfrm>
            <a:off x="6931914" y="4611415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Donut 114"/>
          <p:cNvSpPr/>
          <p:nvPr/>
        </p:nvSpPr>
        <p:spPr>
          <a:xfrm>
            <a:off x="6926338" y="4803230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Donut 115"/>
          <p:cNvSpPr/>
          <p:nvPr/>
        </p:nvSpPr>
        <p:spPr>
          <a:xfrm>
            <a:off x="4448832" y="3595683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" name="Donut 116"/>
          <p:cNvSpPr/>
          <p:nvPr/>
        </p:nvSpPr>
        <p:spPr>
          <a:xfrm>
            <a:off x="4443256" y="3781098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Donut 117"/>
          <p:cNvSpPr/>
          <p:nvPr/>
        </p:nvSpPr>
        <p:spPr>
          <a:xfrm>
            <a:off x="4448832" y="4028094"/>
            <a:ext cx="146824" cy="13024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Donut 118"/>
          <p:cNvSpPr/>
          <p:nvPr/>
        </p:nvSpPr>
        <p:spPr>
          <a:xfrm>
            <a:off x="4443256" y="4236808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Donut 119"/>
          <p:cNvSpPr/>
          <p:nvPr/>
        </p:nvSpPr>
        <p:spPr>
          <a:xfrm>
            <a:off x="4443256" y="4435366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Donut 120"/>
          <p:cNvSpPr/>
          <p:nvPr/>
        </p:nvSpPr>
        <p:spPr>
          <a:xfrm>
            <a:off x="4448832" y="4619298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Donut 121"/>
          <p:cNvSpPr/>
          <p:nvPr/>
        </p:nvSpPr>
        <p:spPr>
          <a:xfrm>
            <a:off x="4443256" y="4811113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Slide Number Placeholder 5"/>
          <p:cNvSpPr txBox="1">
            <a:spLocks/>
          </p:cNvSpPr>
          <p:nvPr/>
        </p:nvSpPr>
        <p:spPr>
          <a:xfrm>
            <a:off x="6096000" y="6435734"/>
            <a:ext cx="2895600" cy="365125"/>
          </a:xfrm>
          <a:prstGeom prst="rect">
            <a:avLst/>
          </a:prstGeom>
        </p:spPr>
        <p:txBody>
          <a:bodyPr vert="horz" lIns="91327" tIns="45665" rIns="91327" bIns="45665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 defTabSz="455205"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  <a:latin typeface="Calibri"/>
              </a:rPr>
              <a:pPr algn="r" defTabSz="455205">
                <a:defRPr/>
              </a:pPr>
              <a:t>36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Donut 138"/>
          <p:cNvSpPr/>
          <p:nvPr/>
        </p:nvSpPr>
        <p:spPr>
          <a:xfrm>
            <a:off x="4454138" y="1600200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Donut 53"/>
          <p:cNvSpPr/>
          <p:nvPr/>
        </p:nvSpPr>
        <p:spPr>
          <a:xfrm>
            <a:off x="4444313" y="1391008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81225" y="3290888"/>
            <a:ext cx="2500312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Lightning </a:t>
            </a:r>
            <a:r>
              <a:rPr lang="en-US" sz="900" dirty="0" err="1" smtClean="0">
                <a:solidFill>
                  <a:schemeClr val="bg1"/>
                </a:solidFill>
              </a:rPr>
              <a:t>Det</a:t>
            </a:r>
            <a:r>
              <a:rPr lang="en-US" sz="900" dirty="0" smtClean="0">
                <a:solidFill>
                  <a:schemeClr val="bg1"/>
                </a:solidFill>
              </a:rPr>
              <a:t>: Events, Groups, Flashes*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00588" y="5143500"/>
            <a:ext cx="2462212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GLM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8945" y="1098144"/>
            <a:ext cx="60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TBD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90440" y="1315239"/>
            <a:ext cx="38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0440" y="1515715"/>
            <a:ext cx="38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66975" y="1868215"/>
            <a:ext cx="48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66975" y="2203012"/>
            <a:ext cx="491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66976" y="2465246"/>
            <a:ext cx="491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66976" y="2683784"/>
            <a:ext cx="491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66976" y="2850585"/>
            <a:ext cx="491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66976" y="3058513"/>
            <a:ext cx="486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66976" y="3264959"/>
            <a:ext cx="45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93480" y="1099127"/>
            <a:ext cx="63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TBD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90440" y="3488301"/>
            <a:ext cx="36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190440" y="3705684"/>
            <a:ext cx="362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64841" y="3939325"/>
            <a:ext cx="593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N/A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90440" y="4140156"/>
            <a:ext cx="362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90440" y="4346597"/>
            <a:ext cx="363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90440" y="4530529"/>
            <a:ext cx="368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90440" y="4722344"/>
            <a:ext cx="368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672194" y="1533173"/>
            <a:ext cx="361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672194" y="1823492"/>
            <a:ext cx="367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545270" y="1290092"/>
            <a:ext cx="49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672194" y="2084246"/>
            <a:ext cx="36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672194" y="2465245"/>
            <a:ext cx="365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72194" y="2657061"/>
            <a:ext cx="36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72194" y="2850585"/>
            <a:ext cx="361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672194" y="3049812"/>
            <a:ext cx="356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72193" y="3259874"/>
            <a:ext cx="361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72193" y="3499031"/>
            <a:ext cx="36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672193" y="3721887"/>
            <a:ext cx="36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545270" y="3929031"/>
            <a:ext cx="49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672193" y="4143702"/>
            <a:ext cx="36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469376" y="4346596"/>
            <a:ext cx="555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N/A</a:t>
            </a:r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672192" y="4539658"/>
            <a:ext cx="365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672192" y="4720144"/>
            <a:ext cx="36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538587" y="6107365"/>
            <a:ext cx="6196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*Numbers in chart indicate the projected number of months to end of that validation state. </a:t>
            </a:r>
            <a:endParaRPr lang="en-US" sz="1200" b="1" dirty="0"/>
          </a:p>
        </p:txBody>
      </p:sp>
      <p:sp>
        <p:nvSpPr>
          <p:cNvPr id="128" name="Donut 127"/>
          <p:cNvSpPr/>
          <p:nvPr/>
        </p:nvSpPr>
        <p:spPr>
          <a:xfrm>
            <a:off x="4451136" y="1933335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Donut 131"/>
          <p:cNvSpPr/>
          <p:nvPr/>
        </p:nvSpPr>
        <p:spPr>
          <a:xfrm>
            <a:off x="4454138" y="2291779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Donut 132"/>
          <p:cNvSpPr/>
          <p:nvPr/>
        </p:nvSpPr>
        <p:spPr>
          <a:xfrm>
            <a:off x="4454138" y="2555710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Donut 133"/>
          <p:cNvSpPr/>
          <p:nvPr/>
        </p:nvSpPr>
        <p:spPr>
          <a:xfrm>
            <a:off x="4454138" y="2772551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" name="Donut 137"/>
          <p:cNvSpPr/>
          <p:nvPr/>
        </p:nvSpPr>
        <p:spPr>
          <a:xfrm>
            <a:off x="4435948" y="2939352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Donut 139"/>
          <p:cNvSpPr/>
          <p:nvPr/>
        </p:nvSpPr>
        <p:spPr>
          <a:xfrm>
            <a:off x="4454138" y="3138579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Donut 141"/>
          <p:cNvSpPr/>
          <p:nvPr/>
        </p:nvSpPr>
        <p:spPr>
          <a:xfrm>
            <a:off x="4454138" y="3353726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Donut 142"/>
          <p:cNvSpPr/>
          <p:nvPr/>
        </p:nvSpPr>
        <p:spPr>
          <a:xfrm>
            <a:off x="6951872" y="1406904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Donut 143"/>
          <p:cNvSpPr/>
          <p:nvPr/>
        </p:nvSpPr>
        <p:spPr>
          <a:xfrm>
            <a:off x="6931914" y="4013461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Donut 98"/>
          <p:cNvSpPr/>
          <p:nvPr/>
        </p:nvSpPr>
        <p:spPr>
          <a:xfrm>
            <a:off x="6924745" y="1173699"/>
            <a:ext cx="146824" cy="130241"/>
          </a:xfrm>
          <a:prstGeom prst="donut">
            <a:avLst/>
          </a:prstGeom>
          <a:solidFill>
            <a:srgbClr val="8F00F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Donut 99"/>
          <p:cNvSpPr/>
          <p:nvPr/>
        </p:nvSpPr>
        <p:spPr>
          <a:xfrm>
            <a:off x="4420019" y="1166854"/>
            <a:ext cx="146824" cy="130241"/>
          </a:xfrm>
          <a:prstGeom prst="donut">
            <a:avLst/>
          </a:prstGeom>
          <a:solidFill>
            <a:srgbClr val="8F00F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2065379" y="1066800"/>
            <a:ext cx="2582821" cy="2263841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17137" y="1211702"/>
            <a:ext cx="1500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L1b Products inside oval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14298" y="3611449"/>
            <a:ext cx="190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L2+ Products are remainder outside of oval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073162" y="1977960"/>
            <a:ext cx="209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Product Validation State*</a:t>
            </a:r>
            <a:endParaRPr lang="en-US" b="1" dirty="0"/>
          </a:p>
        </p:txBody>
      </p:sp>
      <p:sp>
        <p:nvSpPr>
          <p:cNvPr id="147" name="Donut 146"/>
          <p:cNvSpPr/>
          <p:nvPr/>
        </p:nvSpPr>
        <p:spPr>
          <a:xfrm>
            <a:off x="7481937" y="3236049"/>
            <a:ext cx="146824" cy="130241"/>
          </a:xfrm>
          <a:prstGeom prst="don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Donut 147"/>
          <p:cNvSpPr/>
          <p:nvPr/>
        </p:nvSpPr>
        <p:spPr>
          <a:xfrm>
            <a:off x="7481937" y="3049812"/>
            <a:ext cx="146824" cy="130241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Donut 148"/>
          <p:cNvSpPr/>
          <p:nvPr/>
        </p:nvSpPr>
        <p:spPr>
          <a:xfrm>
            <a:off x="7473198" y="2857623"/>
            <a:ext cx="146824" cy="13024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635184" y="2768061"/>
            <a:ext cx="1508816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 smtClean="0"/>
              <a:t>UNVALIDATED</a:t>
            </a:r>
          </a:p>
          <a:p>
            <a:pPr>
              <a:spcAft>
                <a:spcPts val="300"/>
              </a:spcAft>
            </a:pPr>
            <a:r>
              <a:rPr lang="en-US" sz="1100" dirty="0" smtClean="0"/>
              <a:t>BETA</a:t>
            </a:r>
          </a:p>
          <a:p>
            <a:pPr>
              <a:spcAft>
                <a:spcPts val="300"/>
              </a:spcAft>
            </a:pPr>
            <a:r>
              <a:rPr lang="en-US" sz="1100" dirty="0" smtClean="0"/>
              <a:t>PROVISIONAL</a:t>
            </a:r>
          </a:p>
          <a:p>
            <a:pPr>
              <a:spcAft>
                <a:spcPts val="300"/>
              </a:spcAft>
            </a:pPr>
            <a:r>
              <a:rPr lang="en-US" sz="1100" dirty="0" smtClean="0"/>
              <a:t>COMPREHENSIVE</a:t>
            </a:r>
          </a:p>
        </p:txBody>
      </p:sp>
      <p:sp>
        <p:nvSpPr>
          <p:cNvPr id="151" name="Donut 150"/>
          <p:cNvSpPr/>
          <p:nvPr/>
        </p:nvSpPr>
        <p:spPr>
          <a:xfrm>
            <a:off x="7481189" y="3423180"/>
            <a:ext cx="146824" cy="130241"/>
          </a:xfrm>
          <a:prstGeom prst="donut">
            <a:avLst/>
          </a:prstGeom>
          <a:solidFill>
            <a:srgbClr val="8F00F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2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15200" cy="563563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GOES-R Cal/Val Scope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48475" y="6502400"/>
            <a:ext cx="2133600" cy="352425"/>
          </a:xfrm>
          <a:prstGeom prst="rect">
            <a:avLst/>
          </a:prstGeom>
          <a:noFill/>
        </p:spPr>
        <p:txBody>
          <a:bodyPr/>
          <a:lstStyle/>
          <a:p>
            <a:fld id="{69B2068F-EA3C-415E-A2D4-A10F988B8932}" type="slidenum">
              <a:rPr sz="1200" smtClean="0">
                <a:solidFill>
                  <a:srgbClr val="000000"/>
                </a:solidFill>
              </a:rPr>
              <a:pPr/>
              <a:t>4</a:t>
            </a:fld>
            <a:endParaRPr sz="1200" dirty="0">
              <a:solidFill>
                <a:srgbClr val="000000"/>
              </a:solidFill>
            </a:endParaRPr>
          </a:p>
          <a:p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34" y="790062"/>
            <a:ext cx="9053565" cy="536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>
                <a:ea typeface="ＭＳ Ｐゴシック" charset="-128"/>
                <a:cs typeface="ＭＳ Ｐゴシック" charset="-128"/>
              </a:rPr>
              <a:t>P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re-launch technical </a:t>
            </a:r>
            <a:r>
              <a:rPr lang="en-US" sz="2000" kern="0" dirty="0">
                <a:ea typeface="ＭＳ Ｐゴシック" charset="-128"/>
                <a:cs typeface="ＭＳ Ｐゴシック" charset="-128"/>
              </a:rPr>
              <a:t>support to Flight and 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Ground Segment Projects</a:t>
            </a:r>
            <a:endParaRPr lang="en-US" sz="2000" kern="0" dirty="0">
              <a:ea typeface="ＭＳ Ｐゴシック" charset="-128"/>
              <a:cs typeface="ＭＳ Ｐゴシック" charset="-128"/>
            </a:endParaRP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 smtClean="0"/>
              <a:t>Observe, and verify results of, pre-launch instrument-level calibration tests 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 smtClean="0"/>
              <a:t>Evaluate instrument performance risks and waiver requests  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 smtClean="0"/>
              <a:t>Provide critical review of L1b algorithm design and implementation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 smtClean="0"/>
              <a:t>Support Post-Launch Test (PLT) planning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>
                <a:ea typeface="ＭＳ Ｐゴシック" charset="-128"/>
                <a:cs typeface="ＭＳ Ｐゴシック" charset="-128"/>
              </a:rPr>
              <a:t>Establish capabilities for post-launch validation and anomaly resolution of L1b science data </a:t>
            </a: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quality</a:t>
            </a:r>
            <a:endParaRPr lang="en-US" sz="1600" kern="0" dirty="0" smtClean="0"/>
          </a:p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Mission Operations Support Team (MOST) End-to-End (ETE) Test and Data Operations Support Team (DOST) Data Operations Test (DOT) support related to system-level compatibility between the space and ground segments, and functionality of product processing</a:t>
            </a:r>
          </a:p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Post-launch analysis of PLT data, and support of product science data anomaly resolution </a:t>
            </a:r>
          </a:p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Cal/</a:t>
            </a:r>
            <a:r>
              <a:rPr lang="en-US" sz="2000" kern="0" dirty="0" err="1" smtClean="0">
                <a:ea typeface="ＭＳ Ｐゴシック" charset="-128"/>
                <a:cs typeface="ＭＳ Ｐゴシック" charset="-128"/>
              </a:rPr>
              <a:t>val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 activity coordination through PLT and Handover</a:t>
            </a:r>
          </a:p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 smtClean="0"/>
              <a:t>Pre-operational preparation of </a:t>
            </a:r>
            <a:r>
              <a:rPr lang="en-US" sz="2000" dirty="0"/>
              <a:t>NOAA satellite </a:t>
            </a:r>
            <a:r>
              <a:rPr lang="en-US" sz="2000" dirty="0" smtClean="0"/>
              <a:t>scientists </a:t>
            </a:r>
            <a:r>
              <a:rPr lang="en-US" sz="2000" dirty="0"/>
              <a:t>and engineers for monitoring, analyzing and maintaining GOES-R series instrument calibration and product integrity </a:t>
            </a:r>
            <a:r>
              <a:rPr lang="en-US" sz="2000" dirty="0" smtClean="0"/>
              <a:t>after Handover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0434" y="6110255"/>
            <a:ext cx="8538411" cy="70788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GOES-R </a:t>
            </a:r>
            <a:r>
              <a:rPr lang="en-US" sz="2000" dirty="0" err="1" smtClean="0"/>
              <a:t>cal</a:t>
            </a:r>
            <a:r>
              <a:rPr lang="en-US" sz="2000" dirty="0" smtClean="0"/>
              <a:t>/</a:t>
            </a:r>
            <a:r>
              <a:rPr lang="en-US" sz="2000" dirty="0" err="1" smtClean="0"/>
              <a:t>val</a:t>
            </a:r>
            <a:r>
              <a:rPr lang="en-US" sz="2000" dirty="0" smtClean="0"/>
              <a:t> enhances understanding of data quality, and encourages “Day-1” operational readiness and long-term </a:t>
            </a:r>
            <a:r>
              <a:rPr lang="en-US" sz="2000" dirty="0"/>
              <a:t>user confidence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099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46540" y="130098"/>
            <a:ext cx="7315200" cy="563563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GOES-R System Validation Partners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48475" y="6502400"/>
            <a:ext cx="2133600" cy="352425"/>
          </a:xfrm>
          <a:prstGeom prst="rect">
            <a:avLst/>
          </a:prstGeom>
          <a:noFill/>
        </p:spPr>
        <p:txBody>
          <a:bodyPr/>
          <a:lstStyle/>
          <a:p>
            <a:fld id="{69B2068F-EA3C-415E-A2D4-A10F988B8932}" type="slidenum">
              <a:rPr sz="1200" smtClean="0">
                <a:solidFill>
                  <a:srgbClr val="000000"/>
                </a:solidFill>
              </a:rPr>
              <a:pPr/>
              <a:t>5</a:t>
            </a:fld>
            <a:endParaRPr sz="1200" dirty="0">
              <a:solidFill>
                <a:srgbClr val="000000"/>
              </a:solidFill>
            </a:endParaRPr>
          </a:p>
          <a:p>
            <a:endParaRPr sz="12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File:Three-Crescents-Diane-Poiti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04" y="891555"/>
            <a:ext cx="6248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 bwMode="auto">
          <a:xfrm rot="1818675">
            <a:off x="1406691" y="2931744"/>
            <a:ext cx="2407741" cy="12484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ArchUp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lgerian" pitchFamily="82" charset="0"/>
              </a:rPr>
              <a:t>Product Operations Science</a:t>
            </a:r>
            <a:r>
              <a:rPr kumimoji="0" lang="en-US" sz="6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lgerian" pitchFamily="82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lgerian" pitchFamily="82" charset="0"/>
              </a:rPr>
              <a:t>Support Team</a:t>
            </a:r>
          </a:p>
        </p:txBody>
      </p:sp>
      <p:sp>
        <p:nvSpPr>
          <p:cNvPr id="15" name="Rectangle 14"/>
          <p:cNvSpPr/>
          <p:nvPr/>
        </p:nvSpPr>
        <p:spPr bwMode="auto">
          <a:xfrm rot="17180688">
            <a:off x="1814948" y="3766208"/>
            <a:ext cx="2829322" cy="1158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ArchUp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</a:rPr>
              <a:t>Data Operations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</a:rPr>
              <a:t>Support Team</a:t>
            </a:r>
          </a:p>
        </p:txBody>
      </p:sp>
      <p:sp>
        <p:nvSpPr>
          <p:cNvPr id="16" name="Rectangle 15"/>
          <p:cNvSpPr/>
          <p:nvPr/>
        </p:nvSpPr>
        <p:spPr bwMode="auto">
          <a:xfrm rot="19536680">
            <a:off x="1989504" y="2792777"/>
            <a:ext cx="3355787" cy="14337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ArchDown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D700"/>
                </a:solidFill>
                <a:effectLst/>
                <a:latin typeface="Algerian" pitchFamily="82" charset="0"/>
              </a:rPr>
              <a:t>Mission Operations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D700"/>
                </a:solidFill>
                <a:effectLst/>
                <a:latin typeface="Algerian" pitchFamily="82" charset="0"/>
              </a:rPr>
              <a:t>Support Team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9201" y="870160"/>
            <a:ext cx="352081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1769922" lon="809498" rev="0"/>
              </a:camera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200" dirty="0" smtClean="0">
                <a:ln>
                  <a:solidFill>
                    <a:srgbClr val="FFD700"/>
                  </a:solidFill>
                </a:ln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GOES-R    System Validation Success</a:t>
            </a:r>
            <a:endParaRPr lang="en-US" sz="3200" dirty="0">
              <a:ln>
                <a:solidFill>
                  <a:srgbClr val="FFD700"/>
                </a:solidFill>
              </a:ln>
              <a:solidFill>
                <a:srgbClr val="0000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3171" y="791095"/>
            <a:ext cx="301082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dirty="0" smtClean="0"/>
              <a:t>Mission Operations Support Team (MOST)</a:t>
            </a:r>
            <a:r>
              <a:rPr lang="en-US" sz="1600" dirty="0" smtClean="0"/>
              <a:t> – Flight segment certification with support from Flight Systems Engineering, and mission </a:t>
            </a:r>
            <a:r>
              <a:rPr lang="en-US" sz="1600" dirty="0"/>
              <a:t>o</a:t>
            </a:r>
            <a:r>
              <a:rPr lang="en-US" sz="1600" dirty="0" smtClean="0"/>
              <a:t>perations </a:t>
            </a:r>
            <a:r>
              <a:rPr lang="en-US" sz="1600" dirty="0"/>
              <a:t>v</a:t>
            </a:r>
            <a:r>
              <a:rPr lang="en-US" sz="1600" dirty="0" smtClean="0"/>
              <a:t>alidation [</a:t>
            </a:r>
            <a:r>
              <a:rPr lang="en-US" sz="1600" i="1" dirty="0" smtClean="0"/>
              <a:t>POC – Mission Operations Manager</a:t>
            </a:r>
            <a:r>
              <a:rPr lang="en-US" sz="1600" dirty="0" smtClean="0"/>
              <a:t>]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dirty="0" smtClean="0"/>
              <a:t>Data Operations Support Team (DOST) </a:t>
            </a:r>
            <a:r>
              <a:rPr lang="en-US" sz="1600" dirty="0" smtClean="0"/>
              <a:t>– Product generation, distribution, and monitoring operations </a:t>
            </a:r>
            <a:r>
              <a:rPr lang="en-US" sz="1600" dirty="0"/>
              <a:t>v</a:t>
            </a:r>
            <a:r>
              <a:rPr lang="en-US" sz="1600" dirty="0" smtClean="0"/>
              <a:t>alidation [</a:t>
            </a:r>
            <a:r>
              <a:rPr lang="en-US" sz="1600" i="1" dirty="0" smtClean="0"/>
              <a:t>POC- Data Operations Manager</a:t>
            </a:r>
            <a:r>
              <a:rPr lang="en-US" sz="1600" dirty="0" smtClean="0"/>
              <a:t>]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dirty="0" smtClean="0"/>
              <a:t>Product Operations Science Support Team (POSST) </a:t>
            </a:r>
            <a:r>
              <a:rPr lang="en-US" sz="1600" dirty="0" smtClean="0"/>
              <a:t>– Calibration, image navigation and registration (INR), and product science validation [</a:t>
            </a:r>
            <a:r>
              <a:rPr lang="en-US" sz="1600" i="1" dirty="0" smtClean="0"/>
              <a:t>POC – POSST Operations Manager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133172" y="4460491"/>
            <a:ext cx="2977374" cy="217448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7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46540" y="130098"/>
            <a:ext cx="7315200" cy="563563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GOES-R POSST 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48475" y="6502400"/>
            <a:ext cx="2133600" cy="352425"/>
          </a:xfrm>
          <a:prstGeom prst="rect">
            <a:avLst/>
          </a:prstGeom>
          <a:noFill/>
        </p:spPr>
        <p:txBody>
          <a:bodyPr/>
          <a:lstStyle/>
          <a:p>
            <a:fld id="{69B2068F-EA3C-415E-A2D4-A10F988B8932}" type="slidenum">
              <a:rPr sz="1200" smtClean="0">
                <a:solidFill>
                  <a:srgbClr val="000000"/>
                </a:solidFill>
              </a:rPr>
              <a:pPr/>
              <a:t>6</a:t>
            </a:fld>
            <a:endParaRPr sz="1200" dirty="0">
              <a:solidFill>
                <a:srgbClr val="000000"/>
              </a:solidFill>
            </a:endParaRPr>
          </a:p>
          <a:p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14" y="864148"/>
            <a:ext cx="911635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i="1" dirty="0" smtClean="0"/>
              <a:t>Post-launch day-one </a:t>
            </a:r>
            <a:r>
              <a:rPr lang="en-US" sz="2400" b="1" i="1" dirty="0" err="1" smtClean="0"/>
              <a:t>cal</a:t>
            </a:r>
            <a:r>
              <a:rPr lang="en-US" sz="2400" b="1" i="1" dirty="0" smtClean="0"/>
              <a:t>/INR/product science (CIPS) validation </a:t>
            </a:r>
            <a:r>
              <a:rPr lang="en-US" sz="2400" b="1" i="1" dirty="0"/>
              <a:t>r</a:t>
            </a:r>
            <a:r>
              <a:rPr lang="en-US" sz="2400" b="1" i="1" dirty="0" smtClean="0"/>
              <a:t>eadiness </a:t>
            </a:r>
            <a:r>
              <a:rPr lang="en-US" sz="2400" b="1" i="1" dirty="0"/>
              <a:t>g</a:t>
            </a:r>
            <a:r>
              <a:rPr lang="en-US" sz="2400" b="1" i="1" dirty="0" smtClean="0"/>
              <a:t>oal </a:t>
            </a:r>
          </a:p>
          <a:p>
            <a:pPr marL="742950" lvl="1" indent="-285750"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/>
              <a:t>P</a:t>
            </a:r>
            <a:r>
              <a:rPr lang="en-US" dirty="0" smtClean="0"/>
              <a:t>rogram validation partners prepared to begin routine, and many “deep-dive”, CIPS validation activities the first day each product is made available from the ground segment</a:t>
            </a:r>
          </a:p>
          <a:p>
            <a:pPr marL="742950" lvl="1" indent="-285750"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/>
              <a:t>Program Cal/Val CONOPS and OPSCON processes well-defined and operational</a:t>
            </a:r>
          </a:p>
          <a:p>
            <a:pPr marL="742950" lvl="1" indent="-285750"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/>
              <a:t>Prepared for “GOES-R Unique” CIPS validation challenges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1600" dirty="0" smtClean="0"/>
              <a:t>The POSST can </a:t>
            </a:r>
            <a:r>
              <a:rPr lang="en-US" sz="1600" dirty="0"/>
              <a:t>function </a:t>
            </a:r>
            <a:r>
              <a:rPr lang="en-US" sz="1600" dirty="0" smtClean="0"/>
              <a:t>collaboratively at </a:t>
            </a:r>
            <a:r>
              <a:rPr lang="en-US" sz="1600" dirty="0"/>
              <a:t>NSOF with the MOST and DOST, and internally with critical </a:t>
            </a:r>
            <a:r>
              <a:rPr lang="en-US" sz="1600" dirty="0" smtClean="0"/>
              <a:t>geographically-dispersed </a:t>
            </a:r>
            <a:r>
              <a:rPr lang="en-US" sz="1600" dirty="0"/>
              <a:t>external support </a:t>
            </a:r>
            <a:r>
              <a:rPr lang="en-US" sz="1600" dirty="0" smtClean="0"/>
              <a:t>teams</a:t>
            </a:r>
            <a:endParaRPr lang="en-US" sz="1600" dirty="0"/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1600" dirty="0" smtClean="0"/>
              <a:t>Stakeholders </a:t>
            </a:r>
            <a:r>
              <a:rPr lang="en-US" sz="1600" dirty="0"/>
              <a:t>and users </a:t>
            </a:r>
            <a:r>
              <a:rPr lang="en-US" sz="1600" dirty="0" smtClean="0"/>
              <a:t>are integrated when possible into the </a:t>
            </a:r>
            <a:r>
              <a:rPr lang="en-US" sz="1600" dirty="0"/>
              <a:t>validation </a:t>
            </a:r>
            <a:r>
              <a:rPr lang="en-US" sz="1600" dirty="0" smtClean="0"/>
              <a:t>process, as this </a:t>
            </a:r>
            <a:r>
              <a:rPr lang="en-US" sz="1600" dirty="0"/>
              <a:t>is a new satellite </a:t>
            </a:r>
            <a:r>
              <a:rPr lang="en-US" sz="1600" dirty="0" smtClean="0"/>
              <a:t>system for them </a:t>
            </a:r>
            <a:endParaRPr lang="en-US" sz="1600" dirty="0"/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1600" dirty="0" smtClean="0"/>
              <a:t>Collaboration and coordination of </a:t>
            </a:r>
            <a:r>
              <a:rPr lang="en-US" sz="1600" dirty="0"/>
              <a:t>CIPS validation activities </a:t>
            </a:r>
            <a:r>
              <a:rPr lang="en-US" sz="1600" dirty="0" smtClean="0"/>
              <a:t>with those of other </a:t>
            </a:r>
            <a:r>
              <a:rPr lang="en-US" sz="1600" dirty="0"/>
              <a:t>satellite acquisition </a:t>
            </a:r>
            <a:r>
              <a:rPr lang="en-US" sz="1600" dirty="0" smtClean="0"/>
              <a:t>programs </a:t>
            </a:r>
            <a:r>
              <a:rPr lang="en-US" sz="1600" dirty="0"/>
              <a:t>– </a:t>
            </a:r>
            <a:r>
              <a:rPr lang="en-US" sz="1600" i="1" dirty="0"/>
              <a:t>e.g.</a:t>
            </a:r>
            <a:r>
              <a:rPr lang="en-US" sz="1600" dirty="0"/>
              <a:t>, JPSS – </a:t>
            </a:r>
            <a:r>
              <a:rPr lang="en-US" sz="1600" dirty="0" smtClean="0"/>
              <a:t>is established to reduce duplicative efforts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i="1" dirty="0" smtClean="0"/>
              <a:t>Stakeholder and user-centered validation </a:t>
            </a:r>
            <a:r>
              <a:rPr lang="en-US" sz="2000" dirty="0" smtClean="0"/>
              <a:t>defines and prioritizes validation efforts to meet the post-launch CIPS validation information needs of these parties</a:t>
            </a:r>
          </a:p>
        </p:txBody>
      </p:sp>
    </p:spTree>
    <p:extLst>
      <p:ext uri="{BB962C8B-B14F-4D97-AF65-F5344CB8AC3E}">
        <p14:creationId xmlns:p14="http://schemas.microsoft.com/office/powerpoint/2010/main" xmlns="" val="24342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684" y="65088"/>
            <a:ext cx="7519481" cy="752475"/>
          </a:xfrm>
        </p:spPr>
        <p:txBody>
          <a:bodyPr/>
          <a:lstStyle/>
          <a:p>
            <a:r>
              <a:rPr lang="en-US" dirty="0" smtClean="0"/>
              <a:t>GOES-R POSST Collaborator Responsibilities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0255488"/>
              </p:ext>
            </p:extLst>
          </p:nvPr>
        </p:nvGraphicFramePr>
        <p:xfrm>
          <a:off x="185488" y="1126062"/>
          <a:ext cx="8503923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9127"/>
                <a:gridCol w="2491740"/>
                <a:gridCol w="937260"/>
                <a:gridCol w="1211580"/>
                <a:gridCol w="1144216"/>
              </a:tblGrid>
              <a:tr h="549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Collaborator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Main Responsibilities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L1b Prod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Val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L2+</a:t>
                      </a:r>
                      <a:r>
                        <a:rPr lang="en-US" sz="1600" baseline="0" dirty="0" smtClean="0"/>
                        <a:t> Prod Val</a:t>
                      </a:r>
                      <a:endParaRPr lang="en-US" sz="1600" dirty="0"/>
                    </a:p>
                  </a:txBody>
                  <a:tcPr anchor="ctr"/>
                </a:tc>
              </a:tr>
              <a:tr h="2998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Flight Project (FP)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Over</a:t>
                      </a:r>
                      <a:r>
                        <a:rPr lang="en-US" sz="1200" b="0" baseline="0" dirty="0" smtClean="0"/>
                        <a:t>see SC/Instr. Design, </a:t>
                      </a:r>
                      <a:r>
                        <a:rPr lang="en-US" sz="1200" b="0" baseline="0" dirty="0" err="1" smtClean="0"/>
                        <a:t>Fabr</a:t>
                      </a:r>
                      <a:r>
                        <a:rPr lang="en-US" sz="1200" b="0" baseline="0" dirty="0" smtClean="0"/>
                        <a:t>., </a:t>
                      </a:r>
                      <a:r>
                        <a:rPr lang="en-US" sz="1200" b="0" baseline="0" dirty="0" err="1" smtClean="0"/>
                        <a:t>Integ</a:t>
                      </a:r>
                      <a:r>
                        <a:rPr lang="en-US" sz="1200" b="0" baseline="0" dirty="0" smtClean="0"/>
                        <a:t>., and Test                       Post-Launch INR V&amp;V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</a:tr>
              <a:tr h="2998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SC/</a:t>
                      </a:r>
                      <a:r>
                        <a:rPr lang="en-US" sz="1400" b="1" dirty="0" err="1" smtClean="0"/>
                        <a:t>Instr</a:t>
                      </a:r>
                      <a:r>
                        <a:rPr lang="en-US" sz="1400" b="1" baseline="0" dirty="0" smtClean="0"/>
                        <a:t> Vendors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/>
                        <a:t>SC/Instr. Design, </a:t>
                      </a:r>
                      <a:r>
                        <a:rPr lang="en-US" sz="1200" b="0" baseline="0" dirty="0" err="1" smtClean="0"/>
                        <a:t>Fabr</a:t>
                      </a:r>
                      <a:r>
                        <a:rPr lang="en-US" sz="1200" b="0" baseline="0" dirty="0" smtClean="0"/>
                        <a:t>., </a:t>
                      </a:r>
                      <a:r>
                        <a:rPr lang="en-US" sz="1200" b="0" baseline="0" dirty="0" err="1" smtClean="0"/>
                        <a:t>Integ</a:t>
                      </a:r>
                      <a:r>
                        <a:rPr lang="en-US" sz="1200" b="0" baseline="0" dirty="0" smtClean="0"/>
                        <a:t>., and Test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/>
                </a:tc>
              </a:tr>
              <a:tr h="2998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Ground Segment (GS) Project (GSP)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/>
                        <a:t>Oversee GS Design, </a:t>
                      </a:r>
                      <a:r>
                        <a:rPr lang="en-US" sz="1200" b="0" baseline="0" dirty="0" err="1" smtClean="0"/>
                        <a:t>Fabr</a:t>
                      </a:r>
                      <a:r>
                        <a:rPr lang="en-US" sz="1200" b="0" baseline="0" dirty="0" smtClean="0"/>
                        <a:t>., </a:t>
                      </a:r>
                      <a:r>
                        <a:rPr lang="en-US" sz="1200" b="0" baseline="0" dirty="0" err="1" smtClean="0"/>
                        <a:t>Integ</a:t>
                      </a:r>
                      <a:r>
                        <a:rPr lang="en-US" sz="1200" b="0" baseline="0" dirty="0" smtClean="0"/>
                        <a:t>., and Test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ym typeface="Wingdings"/>
                        </a:rPr>
                        <a:t></a:t>
                      </a:r>
                      <a:endParaRPr lang="en-US" sz="1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2998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GS</a:t>
                      </a:r>
                      <a:r>
                        <a:rPr lang="en-US" sz="1400" b="1" baseline="0" dirty="0" smtClean="0"/>
                        <a:t> Vendor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/>
                        <a:t>GS Design, </a:t>
                      </a:r>
                      <a:r>
                        <a:rPr lang="en-US" sz="1200" b="0" baseline="0" dirty="0" err="1" smtClean="0"/>
                        <a:t>Fabr</a:t>
                      </a:r>
                      <a:r>
                        <a:rPr lang="en-US" sz="1200" b="0" baseline="0" dirty="0" smtClean="0"/>
                        <a:t>., </a:t>
                      </a:r>
                      <a:r>
                        <a:rPr lang="en-US" sz="1200" b="0" baseline="0" dirty="0" err="1" smtClean="0"/>
                        <a:t>Integ</a:t>
                      </a:r>
                      <a:r>
                        <a:rPr lang="en-US" sz="1200" b="0" baseline="0" dirty="0" smtClean="0"/>
                        <a:t>., and Test</a:t>
                      </a:r>
                      <a:endParaRPr lang="en-US" sz="12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ym typeface="Wingdings"/>
                        </a:rPr>
                        <a:t></a:t>
                      </a:r>
                      <a:endParaRPr lang="en-US" sz="1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ym typeface="Wingdings"/>
                        </a:rPr>
                        <a:t></a:t>
                      </a:r>
                      <a:endParaRPr lang="en-US" sz="1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ym typeface="Wingdings"/>
                        </a:rPr>
                        <a:t></a:t>
                      </a:r>
                      <a:endParaRPr lang="en-US" sz="1000" b="1" dirty="0" smtClean="0"/>
                    </a:p>
                  </a:txBody>
                  <a:tcPr anchor="ctr"/>
                </a:tc>
              </a:tr>
              <a:tr h="2998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Mission</a:t>
                      </a:r>
                      <a:r>
                        <a:rPr lang="en-US" sz="1400" b="1" baseline="0" dirty="0" smtClean="0"/>
                        <a:t> Ops Support Team (MOST)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Gov’t SC/</a:t>
                      </a:r>
                      <a:r>
                        <a:rPr lang="en-US" sz="1200" b="0" dirty="0" err="1" smtClean="0"/>
                        <a:t>Instr</a:t>
                      </a:r>
                      <a:r>
                        <a:rPr lang="en-US" sz="1200" b="0" dirty="0" smtClean="0"/>
                        <a:t>/GS-MM</a:t>
                      </a:r>
                      <a:r>
                        <a:rPr lang="en-US" sz="1200" b="0" baseline="0" dirty="0" smtClean="0"/>
                        <a:t> Test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29579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Data</a:t>
                      </a:r>
                      <a:r>
                        <a:rPr lang="en-US" sz="1400" b="1" baseline="0" dirty="0" smtClean="0"/>
                        <a:t> Ops Support Team (DOST)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Gov’t GS-PG/PD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ym typeface="Wingdings"/>
                        </a:rPr>
                        <a:t></a:t>
                      </a:r>
                      <a:endParaRPr lang="en-US" sz="1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ym typeface="Wingdings"/>
                        </a:rPr>
                        <a:t></a:t>
                      </a:r>
                      <a:endParaRPr lang="en-US" sz="1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29579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Cal Working</a:t>
                      </a:r>
                      <a:r>
                        <a:rPr lang="en-US" sz="1400" b="1" baseline="0" dirty="0" smtClean="0"/>
                        <a:t> Group (CWG)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PSE Technical Support</a:t>
                      </a:r>
                      <a:r>
                        <a:rPr lang="en-US" sz="1200" b="0" baseline="0" dirty="0" smtClean="0"/>
                        <a:t> to GOES-R Instr. Cal, INR &amp; L1b Val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Wingdings"/>
                        </a:rPr>
                        <a:t></a:t>
                      </a:r>
                      <a:endParaRPr lang="en-US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Wingdings"/>
                        </a:rPr>
                        <a:t></a:t>
                      </a:r>
                      <a:endParaRPr lang="en-US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29579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Algorithm Working Group (AWG)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L2+ Product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baseline="0" dirty="0" err="1" smtClean="0"/>
                        <a:t>Dev</a:t>
                      </a:r>
                      <a:r>
                        <a:rPr lang="en-US" sz="1200" b="0" baseline="0" dirty="0" smtClean="0"/>
                        <a:t> and V&amp;V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Wingdings"/>
                        </a:rPr>
                        <a:t></a:t>
                      </a:r>
                      <a:endParaRPr lang="en-US" sz="2400" b="1" dirty="0" smtClean="0"/>
                    </a:p>
                  </a:txBody>
                  <a:tcPr anchor="ctr"/>
                </a:tc>
              </a:tr>
              <a:tr h="29579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NESDIS Office of Satellite</a:t>
                      </a:r>
                      <a:r>
                        <a:rPr lang="en-US" sz="1400" b="1" baseline="0" dirty="0" smtClean="0"/>
                        <a:t> and Product Operations (</a:t>
                      </a:r>
                      <a:r>
                        <a:rPr lang="en-US" sz="1400" b="1" dirty="0" smtClean="0"/>
                        <a:t>OSPO)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Ops Support to Cal/Val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68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82869" y="42040"/>
            <a:ext cx="8261131" cy="715963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GOES-R POSST Organizational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48475" y="6502400"/>
            <a:ext cx="2133600" cy="352425"/>
          </a:xfrm>
          <a:prstGeom prst="rect">
            <a:avLst/>
          </a:prstGeom>
          <a:noFill/>
        </p:spPr>
        <p:txBody>
          <a:bodyPr/>
          <a:lstStyle/>
          <a:p>
            <a:fld id="{69B2068F-EA3C-415E-A2D4-A10F988B8932}" type="slidenum">
              <a:rPr sz="1200" smtClean="0">
                <a:solidFill>
                  <a:srgbClr val="000000"/>
                </a:solidFill>
              </a:rPr>
              <a:pPr/>
              <a:t>8</a:t>
            </a:fld>
            <a:endParaRPr sz="1200" dirty="0">
              <a:solidFill>
                <a:srgbClr val="000000"/>
              </a:solidFill>
            </a:endParaRPr>
          </a:p>
          <a:p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8185" y="1500310"/>
            <a:ext cx="2694503" cy="9848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Program Systems Engineering (PSE)</a:t>
            </a:r>
            <a:r>
              <a:rPr lang="en-US" sz="1400" dirty="0" smtClean="0"/>
              <a:t> </a:t>
            </a:r>
            <a:r>
              <a:rPr lang="en-US" dirty="0" smtClean="0"/>
              <a:t>                             </a:t>
            </a:r>
            <a:r>
              <a:rPr lang="en-US" sz="1000" dirty="0" smtClean="0"/>
              <a:t> [</a:t>
            </a:r>
            <a:r>
              <a:rPr lang="en-US" sz="1000" i="1" dirty="0" smtClean="0"/>
              <a:t>Lead </a:t>
            </a:r>
            <a:r>
              <a:rPr lang="en-US" sz="1000" dirty="0" smtClean="0"/>
              <a:t>(E. Grigsby) / </a:t>
            </a:r>
            <a:r>
              <a:rPr lang="en-US" sz="1000" i="1" dirty="0" smtClean="0"/>
              <a:t>Deputy </a:t>
            </a:r>
            <a:r>
              <a:rPr lang="en-US" sz="1000" dirty="0" smtClean="0"/>
              <a:t>(C. Keeler)]</a:t>
            </a:r>
            <a:r>
              <a:rPr lang="en-US" sz="1200" dirty="0" smtClean="0"/>
              <a:t>   </a:t>
            </a:r>
            <a:r>
              <a:rPr lang="en-US" sz="1400" i="1" dirty="0" smtClean="0"/>
              <a:t>Instr./L1b Verification</a:t>
            </a:r>
            <a:endParaRPr lang="en-US" sz="1400" i="1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063541" y="2470697"/>
            <a:ext cx="0" cy="4902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178097" y="4425825"/>
            <a:ext cx="1098395" cy="13542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CWG</a:t>
            </a:r>
            <a:r>
              <a:rPr lang="en-US" sz="1400" i="1" dirty="0" smtClean="0"/>
              <a:t>       Cal- &amp; L1b-Technical </a:t>
            </a:r>
            <a:r>
              <a:rPr lang="en-US" sz="1000" dirty="0" smtClean="0"/>
              <a:t>[</a:t>
            </a:r>
            <a:r>
              <a:rPr lang="en-US" sz="1000" i="1" dirty="0" smtClean="0"/>
              <a:t>Chair</a:t>
            </a:r>
            <a:r>
              <a:rPr lang="en-US" sz="1000" dirty="0"/>
              <a:t> </a:t>
            </a:r>
            <a:r>
              <a:rPr lang="en-US" sz="1000" dirty="0" smtClean="0"/>
              <a:t>(C. Cao), STAR, MSFC, NGDC, NIST, MIT LL]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77376" y="3765734"/>
            <a:ext cx="257593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POSST Ops </a:t>
            </a:r>
            <a:r>
              <a:rPr lang="en-US" sz="1400" b="1" dirty="0" err="1" smtClean="0"/>
              <a:t>Mgr</a:t>
            </a:r>
            <a:r>
              <a:rPr lang="en-US" sz="1400" b="1" dirty="0" smtClean="0"/>
              <a:t> (POM)                    </a:t>
            </a:r>
            <a:r>
              <a:rPr lang="en-US" sz="1000" dirty="0" smtClean="0"/>
              <a:t>[(B. Iacovazzi, Jr.)]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3885" y="3763942"/>
            <a:ext cx="1161382" cy="12311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FP MOST       </a:t>
            </a:r>
            <a:r>
              <a:rPr lang="en-US" sz="1000" dirty="0" smtClean="0"/>
              <a:t>[</a:t>
            </a:r>
            <a:r>
              <a:rPr lang="en-US" sz="1000" i="1" dirty="0" smtClean="0"/>
              <a:t>MOST Ops </a:t>
            </a:r>
            <a:r>
              <a:rPr lang="en-US" sz="1000" i="1" dirty="0" err="1" smtClean="0"/>
              <a:t>Mgr</a:t>
            </a:r>
            <a:r>
              <a:rPr lang="en-US" sz="1000" i="1" dirty="0" smtClean="0"/>
              <a:t> </a:t>
            </a:r>
            <a:r>
              <a:rPr lang="en-US" sz="1000" dirty="0" smtClean="0"/>
              <a:t>(C. Wheeler), </a:t>
            </a:r>
            <a:r>
              <a:rPr lang="en-US" sz="1000" i="1" dirty="0" smtClean="0"/>
              <a:t>PLT </a:t>
            </a:r>
            <a:r>
              <a:rPr lang="en-US" sz="1000" i="1" dirty="0" err="1" smtClean="0"/>
              <a:t>Dir</a:t>
            </a:r>
            <a:r>
              <a:rPr lang="en-US" sz="1000" i="1" dirty="0" smtClean="0"/>
              <a:t> </a:t>
            </a:r>
            <a:r>
              <a:rPr lang="en-US" sz="1000" dirty="0" smtClean="0"/>
              <a:t>(S. Markelov) </a:t>
            </a:r>
            <a:r>
              <a:rPr lang="en-US" sz="1000" i="1" dirty="0" smtClean="0"/>
              <a:t>&amp; Instr. Team Lead </a:t>
            </a:r>
            <a:r>
              <a:rPr lang="en-US" sz="1000" dirty="0" smtClean="0"/>
              <a:t>(A. Moore)]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991362" y="1503426"/>
            <a:ext cx="213464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GOES-R Science         </a:t>
            </a:r>
            <a:r>
              <a:rPr lang="en-US" sz="1000" dirty="0" smtClean="0"/>
              <a:t>[</a:t>
            </a:r>
            <a:r>
              <a:rPr lang="en-US" sz="1000" i="1" dirty="0" smtClean="0"/>
              <a:t>Chief</a:t>
            </a:r>
            <a:r>
              <a:rPr lang="en-US" sz="1000" dirty="0" smtClean="0"/>
              <a:t> (S. Goodman)]</a:t>
            </a:r>
            <a:r>
              <a:rPr lang="en-US" sz="1200" dirty="0" smtClean="0"/>
              <a:t>                   </a:t>
            </a:r>
            <a:r>
              <a:rPr lang="en-US" sz="1400" i="1" dirty="0" smtClean="0"/>
              <a:t>L1b Science Validation </a:t>
            </a:r>
            <a:endParaRPr lang="en-US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95697" y="5182938"/>
            <a:ext cx="237533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Instr. Vendors             </a:t>
            </a:r>
            <a:r>
              <a:rPr lang="en-US" sz="1000" dirty="0" smtClean="0"/>
              <a:t>[</a:t>
            </a:r>
            <a:r>
              <a:rPr lang="en-US" sz="1000" i="1" dirty="0" smtClean="0"/>
              <a:t>Vendor POCs</a:t>
            </a:r>
            <a:r>
              <a:rPr lang="en-US" sz="1000" dirty="0" smtClean="0"/>
              <a:t>]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8114548" y="3772119"/>
            <a:ext cx="731217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FP Instr. Mgrs. &amp; SEs</a:t>
            </a:r>
            <a:endParaRPr lang="en-US" sz="1000" dirty="0"/>
          </a:p>
        </p:txBody>
      </p:sp>
      <p:cxnSp>
        <p:nvCxnSpPr>
          <p:cNvPr id="39" name="Straight Connector 38"/>
          <p:cNvCxnSpPr/>
          <p:nvPr/>
        </p:nvCxnSpPr>
        <p:spPr bwMode="auto">
          <a:xfrm flipH="1">
            <a:off x="4251731" y="2960909"/>
            <a:ext cx="0" cy="8030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723225" y="4227399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788276" y="1051837"/>
            <a:ext cx="7615809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GOES-R Program Office </a:t>
            </a:r>
            <a:r>
              <a:rPr lang="en-US" sz="1200" dirty="0"/>
              <a:t>[</a:t>
            </a:r>
            <a:r>
              <a:rPr lang="en-US" sz="1200" i="1" dirty="0" smtClean="0"/>
              <a:t>Director</a:t>
            </a:r>
            <a:r>
              <a:rPr lang="en-US" sz="1200" dirty="0" smtClean="0"/>
              <a:t> (G. Mandt) / </a:t>
            </a:r>
            <a:r>
              <a:rPr lang="en-US" sz="1200" i="1" dirty="0" smtClean="0"/>
              <a:t>Deputy</a:t>
            </a:r>
            <a:r>
              <a:rPr lang="en-US" sz="1200" dirty="0" smtClean="0"/>
              <a:t> (R. Pickering)]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110397" y="1500310"/>
            <a:ext cx="2033714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Ground Segment  Project (GSP) Office       </a:t>
            </a:r>
            <a:r>
              <a:rPr lang="en-US" sz="1000" dirty="0" smtClean="0"/>
              <a:t>[</a:t>
            </a:r>
            <a:r>
              <a:rPr lang="en-US" sz="1000" i="1" dirty="0" smtClean="0"/>
              <a:t>Manager </a:t>
            </a:r>
            <a:r>
              <a:rPr lang="en-US" sz="1000" dirty="0" smtClean="0"/>
              <a:t>(J. </a:t>
            </a:r>
            <a:r>
              <a:rPr lang="en-US" sz="1000" dirty="0" err="1" smtClean="0"/>
              <a:t>Valenti</a:t>
            </a:r>
            <a:r>
              <a:rPr lang="en-US" sz="1000" dirty="0" smtClean="0"/>
              <a:t>)], </a:t>
            </a:r>
            <a:r>
              <a:rPr lang="en-US" sz="1000" i="1" dirty="0" smtClean="0"/>
              <a:t>Deputies</a:t>
            </a:r>
            <a:r>
              <a:rPr lang="en-US" sz="1000" dirty="0" smtClean="0"/>
              <a:t> (R. Krause, S. Stanczyk)]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7210263" y="1503426"/>
            <a:ext cx="1814676" cy="9848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Flight Project (FP) Office              </a:t>
            </a:r>
            <a:r>
              <a:rPr lang="en-US" sz="1000" dirty="0" smtClean="0"/>
              <a:t>[</a:t>
            </a:r>
            <a:r>
              <a:rPr lang="en-US" sz="1000" i="1" dirty="0" smtClean="0"/>
              <a:t>Manager</a:t>
            </a:r>
            <a:r>
              <a:rPr lang="en-US" sz="1000" dirty="0" smtClean="0"/>
              <a:t> (P. Sullivan), </a:t>
            </a:r>
            <a:r>
              <a:rPr lang="en-US" sz="1000" i="1" dirty="0" smtClean="0"/>
              <a:t>Deputies</a:t>
            </a:r>
            <a:r>
              <a:rPr lang="en-US" sz="1000" dirty="0" smtClean="0"/>
              <a:t> (K. McIntyre - </a:t>
            </a:r>
            <a:r>
              <a:rPr lang="en-US" sz="1000" dirty="0" err="1" smtClean="0"/>
              <a:t>Instrs</a:t>
            </a:r>
            <a:r>
              <a:rPr lang="en-US" sz="1000" dirty="0" smtClean="0"/>
              <a:t>. &amp; T. Walsh - SC)]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112310" y="2622355"/>
            <a:ext cx="2313248" cy="677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GSP Chief Project Engineer</a:t>
            </a:r>
          </a:p>
          <a:p>
            <a:pPr algn="ctr"/>
            <a:r>
              <a:rPr lang="en-US" sz="1000" dirty="0" smtClean="0"/>
              <a:t>(R. Pages)</a:t>
            </a:r>
            <a:endParaRPr lang="en-US" sz="1000" dirty="0"/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086670" y="2331307"/>
            <a:ext cx="0" cy="291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15" idx="2"/>
          </p:cNvCxnSpPr>
          <p:nvPr/>
        </p:nvCxnSpPr>
        <p:spPr bwMode="auto">
          <a:xfrm>
            <a:off x="6444576" y="4995048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7572116" y="4901716"/>
            <a:ext cx="0" cy="2743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176477" y="6203206"/>
            <a:ext cx="252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POSST Collaborators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3063541" y="2960909"/>
            <a:ext cx="23763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6054048" y="1369909"/>
            <a:ext cx="1" cy="1322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589582" y="1360331"/>
            <a:ext cx="0" cy="1399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084938" y="1360331"/>
            <a:ext cx="0" cy="1371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8159406" y="1364269"/>
            <a:ext cx="0" cy="1378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8345142" y="2496705"/>
            <a:ext cx="0" cy="1127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5439921" y="2191441"/>
            <a:ext cx="0" cy="7694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3041910" y="4227399"/>
            <a:ext cx="0" cy="16747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8975130" y="2490868"/>
            <a:ext cx="0" cy="33464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7817005" y="5847551"/>
            <a:ext cx="120793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FP Scientist               </a:t>
            </a:r>
            <a:r>
              <a:rPr lang="en-US" sz="1000" dirty="0" smtClean="0"/>
              <a:t>(D. Chesters)</a:t>
            </a:r>
            <a:endParaRPr lang="en-US" sz="1000" dirty="0"/>
          </a:p>
        </p:txBody>
      </p:sp>
      <p:cxnSp>
        <p:nvCxnSpPr>
          <p:cNvPr id="80" name="Straight Connector 79"/>
          <p:cNvCxnSpPr/>
          <p:nvPr/>
        </p:nvCxnSpPr>
        <p:spPr bwMode="auto">
          <a:xfrm flipH="1">
            <a:off x="6159045" y="2377501"/>
            <a:ext cx="10422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6159045" y="2368131"/>
            <a:ext cx="0" cy="13958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7539038" y="2603629"/>
            <a:ext cx="1361544" cy="677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Instr. Systems </a:t>
            </a:r>
            <a:r>
              <a:rPr lang="en-US" sz="1400" b="1" dirty="0" err="1" smtClean="0"/>
              <a:t>Mgr</a:t>
            </a:r>
            <a:r>
              <a:rPr lang="en-US" sz="1000" b="1" dirty="0" smtClean="0"/>
              <a:t>                  </a:t>
            </a:r>
            <a:r>
              <a:rPr lang="en-US" sz="1000" dirty="0" smtClean="0"/>
              <a:t>(G. Cunningham)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6279892" y="2603629"/>
            <a:ext cx="1188720" cy="677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Systems </a:t>
            </a:r>
            <a:r>
              <a:rPr lang="en-US" sz="1400" b="1" dirty="0" err="1" smtClean="0"/>
              <a:t>Mgr</a:t>
            </a:r>
            <a:r>
              <a:rPr lang="en-US" sz="1400" b="1" dirty="0" smtClean="0"/>
              <a:t> </a:t>
            </a:r>
            <a:r>
              <a:rPr lang="en-US" sz="1400" b="1" dirty="0"/>
              <a:t> </a:t>
            </a:r>
            <a:r>
              <a:rPr lang="en-US" sz="1400" b="1" dirty="0" smtClean="0"/>
              <a:t>         </a:t>
            </a:r>
            <a:r>
              <a:rPr lang="en-US" sz="1000" dirty="0" smtClean="0"/>
              <a:t>(A. </a:t>
            </a:r>
            <a:r>
              <a:rPr lang="en-US" sz="1000" dirty="0" err="1" smtClean="0"/>
              <a:t>Krimchanski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cxnSp>
        <p:nvCxnSpPr>
          <p:cNvPr id="93" name="Straight Connector 92"/>
          <p:cNvCxnSpPr/>
          <p:nvPr/>
        </p:nvCxnSpPr>
        <p:spPr bwMode="auto">
          <a:xfrm flipH="1">
            <a:off x="7336347" y="2493900"/>
            <a:ext cx="0" cy="1097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7089498" y="3772861"/>
            <a:ext cx="956469" cy="11387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FP Systems</a:t>
            </a:r>
            <a:r>
              <a:rPr lang="en-US" sz="1000" b="1" dirty="0" smtClean="0"/>
              <a:t>         </a:t>
            </a:r>
            <a:r>
              <a:rPr lang="en-US" sz="1000" dirty="0" smtClean="0"/>
              <a:t>[</a:t>
            </a:r>
            <a:r>
              <a:rPr lang="en-US" sz="1000" i="1" dirty="0" smtClean="0"/>
              <a:t>Verification Lead </a:t>
            </a:r>
            <a:r>
              <a:rPr lang="en-US" sz="1000" dirty="0" smtClean="0"/>
              <a:t>(J. Fiorello),  INR SMEs]</a:t>
            </a:r>
            <a:endParaRPr lang="en-US" sz="1000" dirty="0"/>
          </a:p>
        </p:txBody>
      </p:sp>
      <p:cxnSp>
        <p:nvCxnSpPr>
          <p:cNvPr id="101" name="Straight Connector 100"/>
          <p:cNvCxnSpPr/>
          <p:nvPr/>
        </p:nvCxnSpPr>
        <p:spPr bwMode="auto">
          <a:xfrm>
            <a:off x="8497407" y="4720579"/>
            <a:ext cx="0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7315327" y="3272560"/>
            <a:ext cx="0" cy="5003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8497407" y="3272560"/>
            <a:ext cx="0" cy="4913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Rectangle 124"/>
          <p:cNvSpPr/>
          <p:nvPr/>
        </p:nvSpPr>
        <p:spPr bwMode="auto">
          <a:xfrm>
            <a:off x="47073" y="3535342"/>
            <a:ext cx="9052560" cy="3017520"/>
          </a:xfrm>
          <a:prstGeom prst="rect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779" y="5913349"/>
            <a:ext cx="172317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GS Vendor                     </a:t>
            </a:r>
            <a:r>
              <a:rPr lang="en-US" sz="1000" dirty="0" smtClean="0"/>
              <a:t>[</a:t>
            </a:r>
            <a:r>
              <a:rPr lang="en-US" sz="1000" i="1" dirty="0" smtClean="0"/>
              <a:t>Vendor POC</a:t>
            </a:r>
            <a:r>
              <a:rPr lang="en-US" sz="1000" dirty="0"/>
              <a:t> </a:t>
            </a:r>
            <a:r>
              <a:rPr lang="en-US" sz="1000" dirty="0" smtClean="0"/>
              <a:t>(K. Bryan)]</a:t>
            </a:r>
            <a:endParaRPr lang="en-US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67570" y="4861010"/>
            <a:ext cx="1308467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GSP L1b IPT     </a:t>
            </a:r>
            <a:r>
              <a:rPr lang="en-US" sz="1000" dirty="0" smtClean="0"/>
              <a:t>[</a:t>
            </a:r>
            <a:r>
              <a:rPr lang="en-US" sz="1000" i="1" dirty="0" smtClean="0"/>
              <a:t>Lead</a:t>
            </a:r>
            <a:r>
              <a:rPr lang="en-US" sz="1000" dirty="0" smtClean="0"/>
              <a:t> (R. Race), </a:t>
            </a:r>
            <a:r>
              <a:rPr lang="en-US" sz="1000" i="1" dirty="0" smtClean="0"/>
              <a:t>L0/L1b SME  </a:t>
            </a:r>
            <a:r>
              <a:rPr lang="en-US" sz="1000" dirty="0" smtClean="0"/>
              <a:t>(F. Adimi)]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1267571" y="3743432"/>
            <a:ext cx="1157987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GSP </a:t>
            </a:r>
          </a:p>
          <a:p>
            <a:pPr algn="ctr"/>
            <a:r>
              <a:rPr lang="en-US" sz="1400" i="1" dirty="0" smtClean="0"/>
              <a:t>Prod &amp; </a:t>
            </a:r>
            <a:r>
              <a:rPr lang="en-US" sz="1400" i="1" dirty="0" err="1" smtClean="0"/>
              <a:t>Alg</a:t>
            </a:r>
            <a:r>
              <a:rPr lang="en-US" sz="1400" b="1" dirty="0" smtClean="0"/>
              <a:t>      </a:t>
            </a:r>
          </a:p>
          <a:p>
            <a:pPr algn="ctr"/>
            <a:r>
              <a:rPr lang="en-US" sz="1000" dirty="0" smtClean="0"/>
              <a:t>[</a:t>
            </a:r>
            <a:r>
              <a:rPr lang="en-US" sz="1000" i="1" dirty="0" smtClean="0"/>
              <a:t>Lead</a:t>
            </a:r>
            <a:r>
              <a:rPr lang="en-US" sz="1000" dirty="0" smtClean="0"/>
              <a:t> (S. </a:t>
            </a:r>
            <a:r>
              <a:rPr lang="en-US" sz="1000" dirty="0" err="1" smtClean="0"/>
              <a:t>Kalluri</a:t>
            </a:r>
            <a:r>
              <a:rPr lang="en-US" sz="1000" dirty="0" smtClean="0"/>
              <a:t>)]</a:t>
            </a:r>
            <a:endParaRPr lang="en-US" sz="1000" dirty="0"/>
          </a:p>
        </p:txBody>
      </p:sp>
      <p:cxnSp>
        <p:nvCxnSpPr>
          <p:cNvPr id="72" name="Straight Connector 71"/>
          <p:cNvCxnSpPr/>
          <p:nvPr/>
        </p:nvCxnSpPr>
        <p:spPr bwMode="auto">
          <a:xfrm flipH="1">
            <a:off x="645364" y="5187409"/>
            <a:ext cx="3334" cy="7147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145763" y="3741402"/>
            <a:ext cx="1053403" cy="1446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GSP DOST </a:t>
            </a:r>
            <a:r>
              <a:rPr lang="en-US" sz="1000" dirty="0" smtClean="0"/>
              <a:t>[</a:t>
            </a:r>
            <a:r>
              <a:rPr lang="en-US" sz="1000" i="1" dirty="0" smtClean="0"/>
              <a:t>DOST Ops </a:t>
            </a:r>
            <a:r>
              <a:rPr lang="en-US" sz="1000" i="1" dirty="0" err="1" smtClean="0"/>
              <a:t>Mgr</a:t>
            </a:r>
            <a:r>
              <a:rPr lang="en-US" sz="1000" i="1" dirty="0" smtClean="0"/>
              <a:t> </a:t>
            </a:r>
            <a:r>
              <a:rPr lang="en-US" sz="1000" dirty="0" smtClean="0"/>
              <a:t>(S. Ambrose), </a:t>
            </a:r>
            <a:r>
              <a:rPr lang="en-US" sz="1000" i="1" dirty="0" smtClean="0"/>
              <a:t>DOST Ops </a:t>
            </a:r>
            <a:r>
              <a:rPr lang="en-US" sz="1000" i="1" dirty="0" err="1" smtClean="0"/>
              <a:t>Mgr</a:t>
            </a:r>
            <a:r>
              <a:rPr lang="en-US" sz="1000" i="1" dirty="0" smtClean="0"/>
              <a:t> Deputy </a:t>
            </a:r>
            <a:r>
              <a:rPr lang="en-US" sz="1000" dirty="0" smtClean="0"/>
              <a:t>(M. Ripley)</a:t>
            </a:r>
            <a:endParaRPr lang="en-US" sz="1000" dirty="0"/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1846565" y="3284440"/>
            <a:ext cx="0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648819" y="3277161"/>
            <a:ext cx="0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1846564" y="4583434"/>
            <a:ext cx="0" cy="2743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1846564" y="5630451"/>
            <a:ext cx="0" cy="2743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2451938" y="4170349"/>
            <a:ext cx="31725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V="1">
            <a:off x="2769196" y="4175989"/>
            <a:ext cx="0" cy="1737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2036353" y="5913349"/>
            <a:ext cx="2117478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AWG </a:t>
            </a:r>
            <a:r>
              <a:rPr lang="en-US" sz="1400" i="1" dirty="0" smtClean="0"/>
              <a:t>L1b/L2+ Technical</a:t>
            </a:r>
            <a:r>
              <a:rPr lang="en-US" i="1" dirty="0" smtClean="0"/>
              <a:t> </a:t>
            </a:r>
            <a:r>
              <a:rPr lang="en-US" sz="1000" dirty="0" smtClean="0"/>
              <a:t>[</a:t>
            </a:r>
            <a:r>
              <a:rPr lang="en-US" sz="1000" i="1" dirty="0" smtClean="0"/>
              <a:t>Lead</a:t>
            </a:r>
            <a:r>
              <a:rPr lang="en-US" sz="1000" dirty="0" smtClean="0"/>
              <a:t> (J. Daniels)]</a:t>
            </a:r>
            <a:endParaRPr lang="en-US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4403410" y="5232461"/>
            <a:ext cx="146304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OSPO </a:t>
            </a:r>
            <a:r>
              <a:rPr lang="en-US" sz="1400" i="1" dirty="0" err="1" smtClean="0"/>
              <a:t>Radiometrics</a:t>
            </a:r>
            <a:r>
              <a:rPr lang="en-US" sz="1400" i="1" dirty="0" smtClean="0"/>
              <a:t> &amp; Product Ops          </a:t>
            </a:r>
            <a:r>
              <a:rPr lang="en-US" sz="1000" dirty="0" smtClean="0"/>
              <a:t>[</a:t>
            </a:r>
            <a:r>
              <a:rPr lang="en-US" sz="1000" i="1" dirty="0" smtClean="0"/>
              <a:t>Rad. Eng. POC </a:t>
            </a:r>
            <a:r>
              <a:rPr lang="en-US" sz="1000" dirty="0" smtClean="0"/>
              <a:t>(P. Douglas)</a:t>
            </a:r>
            <a:r>
              <a:rPr lang="en-US" sz="1000" i="1" dirty="0" smtClean="0"/>
              <a:t>; Prod. Area Lead POC </a:t>
            </a:r>
            <a:r>
              <a:rPr lang="en-US" sz="1000" dirty="0" smtClean="0"/>
              <a:t>(A. Irving)]</a:t>
            </a:r>
            <a:endParaRPr lang="en-US" sz="1000" dirty="0"/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4991362" y="4227399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393578" y="4419191"/>
            <a:ext cx="1188720" cy="677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CIPS MAST </a:t>
            </a:r>
            <a:r>
              <a:rPr lang="en-US" sz="1400" b="1" dirty="0" err="1" smtClean="0"/>
              <a:t>Mgr</a:t>
            </a:r>
            <a:r>
              <a:rPr lang="en-US" sz="1400" i="1" dirty="0" smtClean="0"/>
              <a:t>        </a:t>
            </a:r>
            <a:r>
              <a:rPr lang="en-US" sz="1000" dirty="0" smtClean="0"/>
              <a:t>[</a:t>
            </a:r>
            <a:r>
              <a:rPr lang="en-US" sz="1000" i="1" dirty="0" smtClean="0"/>
              <a:t>Dave </a:t>
            </a:r>
            <a:r>
              <a:rPr lang="en-US" sz="1000" i="1" dirty="0" err="1" smtClean="0"/>
              <a:t>Pogorzala</a:t>
            </a:r>
            <a:r>
              <a:rPr lang="en-US" sz="1000" dirty="0" smtClean="0"/>
              <a:t>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3469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64168" y="79387"/>
            <a:ext cx="729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GOES-R Program Cal/Val Documents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645" y="813921"/>
            <a:ext cx="256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Calibration and Product Validation Strategy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42983" y="813919"/>
            <a:ext cx="2039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Cal/Val CONOPS &amp; OPSCON</a:t>
            </a:r>
            <a:endParaRPr lang="en-US" sz="16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94222" y="5761714"/>
            <a:ext cx="8992850" cy="64395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 smtClean="0"/>
              <a:t>All documents at CDR-level, except for the Cal/Val CONOPS and OPSCON document (</a:t>
            </a:r>
            <a:r>
              <a:rPr lang="en-US" sz="1600" b="1" i="1" dirty="0" smtClean="0">
                <a:solidFill>
                  <a:srgbClr val="FF0000"/>
                </a:solidFill>
              </a:rPr>
              <a:t>under development</a:t>
            </a:r>
            <a:r>
              <a:rPr lang="en-US" sz="1600" dirty="0" smtClean="0"/>
              <a:t>). 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96"/>
          <a:stretch/>
        </p:blipFill>
        <p:spPr bwMode="auto">
          <a:xfrm>
            <a:off x="3167550" y="1386365"/>
            <a:ext cx="2460698" cy="265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22" y="1800892"/>
            <a:ext cx="2600210" cy="328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 rot="20382545">
            <a:off x="131527" y="4267907"/>
            <a:ext cx="292556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Scope, Organizations &amp; Working Groups, Roles &amp; Responsibilities, and Schedules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48438" y="813920"/>
            <a:ext cx="308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Cal/Val Plan Vol. 1 (L1b Data) &amp; Vol. 2 (L2+ Product Val)</a:t>
            </a:r>
            <a:endParaRPr lang="en-US" sz="16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17" b="6893"/>
          <a:stretch/>
        </p:blipFill>
        <p:spPr bwMode="auto">
          <a:xfrm>
            <a:off x="4182156" y="2979862"/>
            <a:ext cx="2112018" cy="263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 rot="20368071">
            <a:off x="3215289" y="3463946"/>
            <a:ext cx="31830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Cal/</a:t>
            </a:r>
            <a:r>
              <a:rPr lang="en-US" sz="1400" dirty="0"/>
              <a:t>V</a:t>
            </a:r>
            <a:r>
              <a:rPr lang="en-US" sz="1400" dirty="0" smtClean="0"/>
              <a:t>al </a:t>
            </a:r>
            <a:r>
              <a:rPr lang="en-US" sz="1400" dirty="0"/>
              <a:t>M</a:t>
            </a:r>
            <a:r>
              <a:rPr lang="en-US" sz="1400" dirty="0" smtClean="0"/>
              <a:t>ethods and Processes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62" t="28793" r="47945" b="19807"/>
          <a:stretch/>
        </p:blipFill>
        <p:spPr bwMode="auto">
          <a:xfrm>
            <a:off x="6294174" y="1631686"/>
            <a:ext cx="2759230" cy="300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 rot="20382545">
            <a:off x="6627697" y="4034917"/>
            <a:ext cx="240594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Capabilities, Functions, Resources and Operational Processes and Procedures</a:t>
            </a:r>
          </a:p>
        </p:txBody>
      </p:sp>
    </p:spTree>
    <p:extLst>
      <p:ext uri="{BB962C8B-B14F-4D97-AF65-F5344CB8AC3E}">
        <p14:creationId xmlns:p14="http://schemas.microsoft.com/office/powerpoint/2010/main" xmlns="" val="22413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ES-R PDR Brief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GOES-R PDR Brief Template</Template>
  <TotalTime>13299</TotalTime>
  <Words>4836</Words>
  <Application>Microsoft Office PowerPoint</Application>
  <PresentationFormat>On-screen Show (4:3)</PresentationFormat>
  <Paragraphs>841</Paragraphs>
  <Slides>36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GOES-R PDR Brief Template</vt:lpstr>
      <vt:lpstr>GOES-R Product Operations Science Support Team: Planning for GOES-R Cal/Val   AWG Second Validation Workshop</vt:lpstr>
      <vt:lpstr>Slide 2</vt:lpstr>
      <vt:lpstr>Slide 3</vt:lpstr>
      <vt:lpstr>GOES-R Cal/Val Scope</vt:lpstr>
      <vt:lpstr>GOES-R System Validation Partners </vt:lpstr>
      <vt:lpstr>GOES-R POSST Mission</vt:lpstr>
      <vt:lpstr>GOES-R POSST Collaborator Responsibilities</vt:lpstr>
      <vt:lpstr>GOES-R POSST Organizational Chart</vt:lpstr>
      <vt:lpstr>Slide 9</vt:lpstr>
      <vt:lpstr>GOES-R Cal/Val Resources </vt:lpstr>
      <vt:lpstr>GOES-R POSST Scope: Pre-Launch</vt:lpstr>
      <vt:lpstr>GOES-R POSST Scope: Launch-to-Handover</vt:lpstr>
      <vt:lpstr>GOES-R POSST Operations Manager (POM)</vt:lpstr>
      <vt:lpstr>GOES-R POSST Timeline</vt:lpstr>
      <vt:lpstr>Slide 15</vt:lpstr>
      <vt:lpstr>Slide 16</vt:lpstr>
      <vt:lpstr>Slide 17</vt:lpstr>
      <vt:lpstr>Slide 18</vt:lpstr>
      <vt:lpstr>POSST Preparation for MOR and SIR</vt:lpstr>
      <vt:lpstr>GOES-R System-level Cal and Product Measurement Val CONOPS/OPSCON</vt:lpstr>
      <vt:lpstr>CIPS MAST planning, development, implementation, and testing</vt:lpstr>
      <vt:lpstr>Defining CIPS-related EDOVOs</vt:lpstr>
      <vt:lpstr>Creating a CIPS Post-Launch Test Suite</vt:lpstr>
      <vt:lpstr>GS Training for Cal/Val Personnel</vt:lpstr>
      <vt:lpstr>Planning PLT Validation Field Campaign Efforts</vt:lpstr>
      <vt:lpstr>Summary</vt:lpstr>
      <vt:lpstr>Slide 27</vt:lpstr>
      <vt:lpstr>GOES Fleet and GOES-R Architecture</vt:lpstr>
      <vt:lpstr>Instrument Overview</vt:lpstr>
      <vt:lpstr>GOES-R Satellite</vt:lpstr>
      <vt:lpstr>GOES-R Data and Product Overview</vt:lpstr>
      <vt:lpstr>Importance of Calibration &amp; Validation</vt:lpstr>
      <vt:lpstr>Product Validation Stage @ CORR</vt:lpstr>
      <vt:lpstr>Product Validation Stage @ PLPT Start</vt:lpstr>
      <vt:lpstr>Product Validation Stage @ OAR</vt:lpstr>
      <vt:lpstr>Product Validation Stage @ GSAR</vt:lpstr>
    </vt:vector>
  </TitlesOfParts>
  <Company>NOAA / NESDIS / STAR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GOES-R Program PDR  Brief Template</dc:title>
  <dc:creator>jdarnel</dc:creator>
  <cp:lastModifiedBy>jdaniels</cp:lastModifiedBy>
  <cp:revision>1268</cp:revision>
  <cp:lastPrinted>2012-05-09T12:44:24Z</cp:lastPrinted>
  <dcterms:created xsi:type="dcterms:W3CDTF">2011-04-04T14:12:12Z</dcterms:created>
  <dcterms:modified xsi:type="dcterms:W3CDTF">2014-01-09T02:29:27Z</dcterms:modified>
</cp:coreProperties>
</file>