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notesSlides/notesSlide7.xml" ContentType="application/vnd.openxmlformats-officedocument.presentationml.notesSlide+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5" r:id="rId1"/>
    <p:sldMasterId id="2147483696" r:id="rId2"/>
    <p:sldMasterId id="2147483699" r:id="rId3"/>
    <p:sldMasterId id="2147483712" r:id="rId4"/>
    <p:sldMasterId id="2147483717" r:id="rId5"/>
    <p:sldMasterId id="2147483740" r:id="rId6"/>
    <p:sldMasterId id="2147483754" r:id="rId7"/>
    <p:sldMasterId id="2147483768" r:id="rId8"/>
    <p:sldMasterId id="2147483782" r:id="rId9"/>
    <p:sldMasterId id="2147483794" r:id="rId10"/>
  </p:sldMasterIdLst>
  <p:notesMasterIdLst>
    <p:notesMasterId r:id="rId53"/>
  </p:notesMasterIdLst>
  <p:sldIdLst>
    <p:sldId id="293" r:id="rId11"/>
    <p:sldId id="294" r:id="rId12"/>
    <p:sldId id="295" r:id="rId13"/>
    <p:sldId id="304" r:id="rId14"/>
    <p:sldId id="301" r:id="rId15"/>
    <p:sldId id="291" r:id="rId16"/>
    <p:sldId id="292" r:id="rId17"/>
    <p:sldId id="298" r:id="rId18"/>
    <p:sldId id="299" r:id="rId19"/>
    <p:sldId id="300" r:id="rId20"/>
    <p:sldId id="302" r:id="rId21"/>
    <p:sldId id="303" r:id="rId22"/>
    <p:sldId id="305" r:id="rId23"/>
    <p:sldId id="338" r:id="rId24"/>
    <p:sldId id="297" r:id="rId25"/>
    <p:sldId id="309" r:id="rId26"/>
    <p:sldId id="310" r:id="rId27"/>
    <p:sldId id="308" r:id="rId28"/>
    <p:sldId id="306" r:id="rId29"/>
    <p:sldId id="307" r:id="rId30"/>
    <p:sldId id="311" r:id="rId31"/>
    <p:sldId id="313" r:id="rId32"/>
    <p:sldId id="312" r:id="rId33"/>
    <p:sldId id="314" r:id="rId34"/>
    <p:sldId id="315" r:id="rId35"/>
    <p:sldId id="317" r:id="rId36"/>
    <p:sldId id="316" r:id="rId37"/>
    <p:sldId id="258" r:id="rId38"/>
    <p:sldId id="322" r:id="rId39"/>
    <p:sldId id="318" r:id="rId40"/>
    <p:sldId id="319" r:id="rId41"/>
    <p:sldId id="321" r:id="rId42"/>
    <p:sldId id="331" r:id="rId43"/>
    <p:sldId id="332" r:id="rId44"/>
    <p:sldId id="324" r:id="rId45"/>
    <p:sldId id="325" r:id="rId46"/>
    <p:sldId id="333" r:id="rId47"/>
    <p:sldId id="320" r:id="rId48"/>
    <p:sldId id="334" r:id="rId49"/>
    <p:sldId id="336" r:id="rId50"/>
    <p:sldId id="335" r:id="rId51"/>
    <p:sldId id="337" r:id="rId52"/>
  </p:sldIdLst>
  <p:sldSz cx="9144000" cy="6858000" type="screen4x3"/>
  <p:notesSz cx="7010400" cy="92964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4FC2D75E-7F40-49AE-A771-FD58D90A5AEC}">
  <a:tblStyle styleId="{4FC2D75E-7F40-49AE-A771-FD58D90A5AEC}" styleName="Table_0"/>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1" d="100"/>
          <a:sy n="61" d="100"/>
        </p:scale>
        <p:origin x="-140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BC7175-2B1D-4850-8D4C-E80CA9CF5864}" type="doc">
      <dgm:prSet loTypeId="urn:microsoft.com/office/officeart/2005/8/layout/orgChart1" loCatId="hierarchy" qsTypeId="urn:microsoft.com/office/officeart/2005/8/quickstyle/simple1#5" qsCatId="simple" csTypeId="urn:microsoft.com/office/officeart/2005/8/colors/accent1_2#3" csCatId="accent1" phldr="1"/>
      <dgm:spPr/>
      <dgm:t>
        <a:bodyPr/>
        <a:lstStyle/>
        <a:p>
          <a:endParaRPr lang="en-US"/>
        </a:p>
      </dgm:t>
    </dgm:pt>
    <dgm:pt modelId="{3C789299-2AA1-4D85-A302-A1EDE48B3DBF}">
      <dgm:prSet phldrT="[Text]"/>
      <dgm:spPr>
        <a:solidFill>
          <a:schemeClr val="accent2"/>
        </a:solidFill>
      </dgm:spPr>
      <dgm:t>
        <a:bodyPr/>
        <a:lstStyle/>
        <a:p>
          <a:r>
            <a:rPr lang="en-US" dirty="0" smtClean="0"/>
            <a:t>Director </a:t>
          </a:r>
          <a:endParaRPr lang="en-US" dirty="0"/>
        </a:p>
      </dgm:t>
    </dgm:pt>
    <dgm:pt modelId="{70591BDB-FF3D-4513-A5F3-4453599309F6}" type="parTrans" cxnId="{B63079C3-4F58-4F64-AF0C-8B2C607C3614}">
      <dgm:prSet/>
      <dgm:spPr/>
      <dgm:t>
        <a:bodyPr/>
        <a:lstStyle/>
        <a:p>
          <a:endParaRPr lang="en-US"/>
        </a:p>
      </dgm:t>
    </dgm:pt>
    <dgm:pt modelId="{DA3EBC6F-5A6B-4C97-B168-D5269FF7593B}" type="sibTrans" cxnId="{B63079C3-4F58-4F64-AF0C-8B2C607C3614}">
      <dgm:prSet/>
      <dgm:spPr/>
      <dgm:t>
        <a:bodyPr/>
        <a:lstStyle/>
        <a:p>
          <a:endParaRPr lang="en-US"/>
        </a:p>
      </dgm:t>
    </dgm:pt>
    <dgm:pt modelId="{37AF5464-4383-46AE-8DD8-6F3261E0DF1C}" type="asst">
      <dgm:prSet phldrT="[Text]"/>
      <dgm:spPr>
        <a:solidFill>
          <a:schemeClr val="accent2"/>
        </a:solidFill>
      </dgm:spPr>
      <dgm:t>
        <a:bodyPr/>
        <a:lstStyle/>
        <a:p>
          <a:r>
            <a:rPr lang="en-US" dirty="0" smtClean="0"/>
            <a:t>Algorithm Integration </a:t>
          </a:r>
          <a:endParaRPr lang="en-US" dirty="0"/>
        </a:p>
      </dgm:t>
    </dgm:pt>
    <dgm:pt modelId="{64ED7E23-A1CC-44D0-B6BE-6C749872CD2B}" type="parTrans" cxnId="{E625E215-7011-4007-B7C5-7536AC58AEA6}">
      <dgm:prSet/>
      <dgm:spPr/>
      <dgm:t>
        <a:bodyPr/>
        <a:lstStyle/>
        <a:p>
          <a:endParaRPr lang="en-US"/>
        </a:p>
      </dgm:t>
    </dgm:pt>
    <dgm:pt modelId="{BB707F9D-20C5-4A65-80D7-6DA52DEE28BC}" type="sibTrans" cxnId="{E625E215-7011-4007-B7C5-7536AC58AEA6}">
      <dgm:prSet/>
      <dgm:spPr/>
      <dgm:t>
        <a:bodyPr/>
        <a:lstStyle/>
        <a:p>
          <a:endParaRPr lang="en-US"/>
        </a:p>
      </dgm:t>
    </dgm:pt>
    <dgm:pt modelId="{BE0AC118-4558-4B6C-8EF7-E0745E13A27B}">
      <dgm:prSet phldrT="[Text]"/>
      <dgm:spPr>
        <a:solidFill>
          <a:schemeClr val="accent2"/>
        </a:solidFill>
      </dgm:spPr>
      <dgm:t>
        <a:bodyPr/>
        <a:lstStyle/>
        <a:p>
          <a:r>
            <a:rPr lang="en-US" dirty="0" smtClean="0"/>
            <a:t>JPSS</a:t>
          </a:r>
          <a:endParaRPr lang="en-US" dirty="0"/>
        </a:p>
      </dgm:t>
    </dgm:pt>
    <dgm:pt modelId="{7A13AE7C-A278-4593-B562-A6DC4B82D9AA}" type="parTrans" cxnId="{EFCDDAF6-E5E2-4D76-8308-F4AC7A66C1B2}">
      <dgm:prSet/>
      <dgm:spPr/>
      <dgm:t>
        <a:bodyPr/>
        <a:lstStyle/>
        <a:p>
          <a:endParaRPr lang="en-US"/>
        </a:p>
      </dgm:t>
    </dgm:pt>
    <dgm:pt modelId="{6470A173-AC32-4545-9A65-811BC179D0DF}" type="sibTrans" cxnId="{EFCDDAF6-E5E2-4D76-8308-F4AC7A66C1B2}">
      <dgm:prSet/>
      <dgm:spPr/>
      <dgm:t>
        <a:bodyPr/>
        <a:lstStyle/>
        <a:p>
          <a:endParaRPr lang="en-US"/>
        </a:p>
      </dgm:t>
    </dgm:pt>
    <dgm:pt modelId="{D6E3B1D4-B69A-48FA-B16E-AA2479C0FD53}">
      <dgm:prSet phldrT="[Text]"/>
      <dgm:spPr>
        <a:solidFill>
          <a:schemeClr val="accent2"/>
        </a:solidFill>
      </dgm:spPr>
      <dgm:t>
        <a:bodyPr/>
        <a:lstStyle/>
        <a:p>
          <a:r>
            <a:rPr lang="en-US" dirty="0" smtClean="0"/>
            <a:t>International</a:t>
          </a:r>
          <a:endParaRPr lang="en-US" dirty="0"/>
        </a:p>
      </dgm:t>
    </dgm:pt>
    <dgm:pt modelId="{3377706F-8BF0-4161-859E-657D9715B282}" type="parTrans" cxnId="{407B8191-32CC-4CF3-A8C1-39380503D277}">
      <dgm:prSet/>
      <dgm:spPr/>
      <dgm:t>
        <a:bodyPr/>
        <a:lstStyle/>
        <a:p>
          <a:endParaRPr lang="en-US"/>
        </a:p>
      </dgm:t>
    </dgm:pt>
    <dgm:pt modelId="{0F46CF0F-563E-48AD-8450-079F983D47CD}" type="sibTrans" cxnId="{407B8191-32CC-4CF3-A8C1-39380503D277}">
      <dgm:prSet/>
      <dgm:spPr/>
      <dgm:t>
        <a:bodyPr/>
        <a:lstStyle/>
        <a:p>
          <a:endParaRPr lang="en-US"/>
        </a:p>
      </dgm:t>
    </dgm:pt>
    <dgm:pt modelId="{4E98162B-C889-4D73-85E8-3FB7615F2455}">
      <dgm:prSet/>
      <dgm:spPr>
        <a:solidFill>
          <a:schemeClr val="accent2"/>
        </a:solidFill>
      </dgm:spPr>
      <dgm:t>
        <a:bodyPr/>
        <a:lstStyle/>
        <a:p>
          <a:r>
            <a:rPr lang="en-US" dirty="0" smtClean="0"/>
            <a:t>NASA</a:t>
          </a:r>
          <a:endParaRPr lang="en-US" dirty="0"/>
        </a:p>
      </dgm:t>
    </dgm:pt>
    <dgm:pt modelId="{081FA642-993D-42BD-BB1D-1F96DD33B6BA}" type="parTrans" cxnId="{1B8ACE77-1739-40ED-B893-F0A691C20A20}">
      <dgm:prSet/>
      <dgm:spPr/>
      <dgm:t>
        <a:bodyPr/>
        <a:lstStyle/>
        <a:p>
          <a:endParaRPr lang="en-US"/>
        </a:p>
      </dgm:t>
    </dgm:pt>
    <dgm:pt modelId="{7687A918-EE9B-4350-84E2-3797B01334C2}" type="sibTrans" cxnId="{1B8ACE77-1739-40ED-B893-F0A691C20A20}">
      <dgm:prSet/>
      <dgm:spPr/>
      <dgm:t>
        <a:bodyPr/>
        <a:lstStyle/>
        <a:p>
          <a:endParaRPr lang="en-US"/>
        </a:p>
      </dgm:t>
    </dgm:pt>
    <dgm:pt modelId="{1570171F-7829-4F1E-BE94-66CD8B14DF41}" type="asst">
      <dgm:prSet/>
      <dgm:spPr>
        <a:solidFill>
          <a:schemeClr val="accent2"/>
        </a:solidFill>
      </dgm:spPr>
      <dgm:t>
        <a:bodyPr/>
        <a:lstStyle/>
        <a:p>
          <a:r>
            <a:rPr lang="en-US" dirty="0" smtClean="0"/>
            <a:t>Quality Assurance </a:t>
          </a:r>
          <a:endParaRPr lang="en-US" dirty="0"/>
        </a:p>
      </dgm:t>
    </dgm:pt>
    <dgm:pt modelId="{1DEFBB36-5D0E-4140-94AC-72A0E23CC31C}" type="parTrans" cxnId="{7168F3CF-0870-49F9-8208-75614D94BEBD}">
      <dgm:prSet/>
      <dgm:spPr/>
      <dgm:t>
        <a:bodyPr/>
        <a:lstStyle/>
        <a:p>
          <a:endParaRPr lang="en-US"/>
        </a:p>
      </dgm:t>
    </dgm:pt>
    <dgm:pt modelId="{0B00BB8A-0E8F-4454-9571-356E70072EFB}" type="sibTrans" cxnId="{7168F3CF-0870-49F9-8208-75614D94BEBD}">
      <dgm:prSet/>
      <dgm:spPr/>
      <dgm:t>
        <a:bodyPr/>
        <a:lstStyle/>
        <a:p>
          <a:endParaRPr lang="en-US"/>
        </a:p>
      </dgm:t>
    </dgm:pt>
    <dgm:pt modelId="{E8D96261-314E-4967-9592-C9BE686650D1}">
      <dgm:prSet/>
      <dgm:spPr>
        <a:solidFill>
          <a:schemeClr val="accent2"/>
        </a:solidFill>
      </dgm:spPr>
      <dgm:t>
        <a:bodyPr/>
        <a:lstStyle/>
        <a:p>
          <a:r>
            <a:rPr lang="en-US" dirty="0" smtClean="0"/>
            <a:t>NDE</a:t>
          </a:r>
          <a:endParaRPr lang="en-US" dirty="0"/>
        </a:p>
      </dgm:t>
    </dgm:pt>
    <dgm:pt modelId="{D93EFA4D-9C06-40E0-81F4-21B93C15FDF1}" type="parTrans" cxnId="{D08C89B9-7547-49BF-99D8-3B26E561C3EB}">
      <dgm:prSet/>
      <dgm:spPr/>
      <dgm:t>
        <a:bodyPr/>
        <a:lstStyle/>
        <a:p>
          <a:endParaRPr lang="en-US"/>
        </a:p>
      </dgm:t>
    </dgm:pt>
    <dgm:pt modelId="{A097BB21-3615-4F0A-8D5E-C925BBEDB13B}" type="sibTrans" cxnId="{D08C89B9-7547-49BF-99D8-3B26E561C3EB}">
      <dgm:prSet/>
      <dgm:spPr/>
      <dgm:t>
        <a:bodyPr/>
        <a:lstStyle/>
        <a:p>
          <a:endParaRPr lang="en-US"/>
        </a:p>
      </dgm:t>
    </dgm:pt>
    <dgm:pt modelId="{9E950156-63CA-4F69-93B4-9240D7DFA785}">
      <dgm:prSet/>
      <dgm:spPr>
        <a:solidFill>
          <a:schemeClr val="accent2"/>
        </a:solidFill>
      </dgm:spPr>
      <dgm:t>
        <a:bodyPr/>
        <a:lstStyle/>
        <a:p>
          <a:r>
            <a:rPr lang="en-US" dirty="0" smtClean="0"/>
            <a:t>GOES-R</a:t>
          </a:r>
          <a:endParaRPr lang="en-US" dirty="0"/>
        </a:p>
      </dgm:t>
    </dgm:pt>
    <dgm:pt modelId="{5CC9F2FC-19EA-4E64-8A7C-4F4B38AA6122}" type="parTrans" cxnId="{B69DAD8D-9029-44BF-8263-0369E7D2842A}">
      <dgm:prSet/>
      <dgm:spPr/>
      <dgm:t>
        <a:bodyPr/>
        <a:lstStyle/>
        <a:p>
          <a:endParaRPr lang="en-US"/>
        </a:p>
      </dgm:t>
    </dgm:pt>
    <dgm:pt modelId="{56296930-A3F7-439D-A52E-39CEE736F0CA}" type="sibTrans" cxnId="{B69DAD8D-9029-44BF-8263-0369E7D2842A}">
      <dgm:prSet/>
      <dgm:spPr/>
      <dgm:t>
        <a:bodyPr/>
        <a:lstStyle/>
        <a:p>
          <a:endParaRPr lang="en-US"/>
        </a:p>
      </dgm:t>
    </dgm:pt>
    <dgm:pt modelId="{BAA4DA27-FE47-4431-865A-2305B07516DA}" type="asst">
      <dgm:prSet/>
      <dgm:spPr>
        <a:solidFill>
          <a:schemeClr val="accent2"/>
        </a:solidFill>
      </dgm:spPr>
      <dgm:t>
        <a:bodyPr/>
        <a:lstStyle/>
        <a:p>
          <a:r>
            <a:rPr lang="en-US" dirty="0" smtClean="0"/>
            <a:t>Cal/Val</a:t>
          </a:r>
          <a:endParaRPr lang="en-US" dirty="0"/>
        </a:p>
      </dgm:t>
    </dgm:pt>
    <dgm:pt modelId="{D0E63847-D753-4B6B-AD4A-2A6034E8FF2B}" type="parTrans" cxnId="{5D8DDCCF-1746-46EB-B4EE-37BBA7F54F0B}">
      <dgm:prSet/>
      <dgm:spPr/>
      <dgm:t>
        <a:bodyPr/>
        <a:lstStyle/>
        <a:p>
          <a:endParaRPr lang="en-US"/>
        </a:p>
      </dgm:t>
    </dgm:pt>
    <dgm:pt modelId="{D80D6F07-4519-4E02-87FB-1DF061E3DD78}" type="sibTrans" cxnId="{5D8DDCCF-1746-46EB-B4EE-37BBA7F54F0B}">
      <dgm:prSet/>
      <dgm:spPr/>
      <dgm:t>
        <a:bodyPr/>
        <a:lstStyle/>
        <a:p>
          <a:endParaRPr lang="en-US"/>
        </a:p>
      </dgm:t>
    </dgm:pt>
    <dgm:pt modelId="{C99D8347-1A84-47A2-A7F9-629E59A3AAB7}" type="asst">
      <dgm:prSet/>
      <dgm:spPr>
        <a:solidFill>
          <a:schemeClr val="accent2"/>
        </a:solidFill>
      </dgm:spPr>
      <dgm:t>
        <a:bodyPr/>
        <a:lstStyle/>
        <a:p>
          <a:r>
            <a:rPr lang="en-US" dirty="0" smtClean="0"/>
            <a:t>Research &amp; Development</a:t>
          </a:r>
          <a:endParaRPr lang="en-US" dirty="0"/>
        </a:p>
      </dgm:t>
    </dgm:pt>
    <dgm:pt modelId="{52A1FAF3-4E72-48B3-81EE-5527AF6EFA80}" type="parTrans" cxnId="{EE7C47AB-EDF1-40BA-AD32-C36026A42B5E}">
      <dgm:prSet/>
      <dgm:spPr/>
      <dgm:t>
        <a:bodyPr/>
        <a:lstStyle/>
        <a:p>
          <a:endParaRPr lang="en-US"/>
        </a:p>
      </dgm:t>
    </dgm:pt>
    <dgm:pt modelId="{D3B98836-9D40-4E3F-8654-C72DC85A6058}" type="sibTrans" cxnId="{EE7C47AB-EDF1-40BA-AD32-C36026A42B5E}">
      <dgm:prSet/>
      <dgm:spPr/>
      <dgm:t>
        <a:bodyPr/>
        <a:lstStyle/>
        <a:p>
          <a:endParaRPr lang="en-US"/>
        </a:p>
      </dgm:t>
    </dgm:pt>
    <dgm:pt modelId="{8D7643EE-7E58-48FB-9241-80BF95A64802}" type="asst">
      <dgm:prSet/>
      <dgm:spPr>
        <a:solidFill>
          <a:schemeClr val="accent2"/>
        </a:solidFill>
      </dgm:spPr>
      <dgm:t>
        <a:bodyPr/>
        <a:lstStyle/>
        <a:p>
          <a:r>
            <a:rPr lang="en-US" dirty="0" smtClean="0"/>
            <a:t>User Readiness</a:t>
          </a:r>
          <a:endParaRPr lang="en-US" dirty="0"/>
        </a:p>
      </dgm:t>
    </dgm:pt>
    <dgm:pt modelId="{DFB728ED-98FE-49F8-A145-D076E1A96F00}" type="parTrans" cxnId="{BC6076EE-9002-48F1-AB38-A0D9ACC13416}">
      <dgm:prSet/>
      <dgm:spPr/>
      <dgm:t>
        <a:bodyPr/>
        <a:lstStyle/>
        <a:p>
          <a:endParaRPr lang="en-US"/>
        </a:p>
      </dgm:t>
    </dgm:pt>
    <dgm:pt modelId="{021178F6-8D44-41E4-AE80-3534ABAC6235}" type="sibTrans" cxnId="{BC6076EE-9002-48F1-AB38-A0D9ACC13416}">
      <dgm:prSet/>
      <dgm:spPr/>
      <dgm:t>
        <a:bodyPr/>
        <a:lstStyle/>
        <a:p>
          <a:endParaRPr lang="en-US"/>
        </a:p>
      </dgm:t>
    </dgm:pt>
    <dgm:pt modelId="{F4896224-EC54-4B3B-86DE-FEEA40C6C03D}">
      <dgm:prSet/>
      <dgm:spPr>
        <a:solidFill>
          <a:schemeClr val="accent2"/>
        </a:solidFill>
      </dgm:spPr>
      <dgm:t>
        <a:bodyPr/>
        <a:lstStyle/>
        <a:p>
          <a:r>
            <a:rPr lang="en-US" dirty="0" smtClean="0"/>
            <a:t>Blended Products</a:t>
          </a:r>
          <a:endParaRPr lang="en-US" dirty="0"/>
        </a:p>
      </dgm:t>
    </dgm:pt>
    <dgm:pt modelId="{90A1C0C9-A2C1-45DC-B0BB-723E79B7FB04}" type="parTrans" cxnId="{08814900-56A3-4988-B7D9-5C65D5650421}">
      <dgm:prSet/>
      <dgm:spPr/>
      <dgm:t>
        <a:bodyPr/>
        <a:lstStyle/>
        <a:p>
          <a:endParaRPr lang="en-US"/>
        </a:p>
      </dgm:t>
    </dgm:pt>
    <dgm:pt modelId="{F2C696C2-CE56-42CA-9B83-0FA3D57F83F4}" type="sibTrans" cxnId="{08814900-56A3-4988-B7D9-5C65D5650421}">
      <dgm:prSet/>
      <dgm:spPr/>
      <dgm:t>
        <a:bodyPr/>
        <a:lstStyle/>
        <a:p>
          <a:endParaRPr lang="en-US"/>
        </a:p>
      </dgm:t>
    </dgm:pt>
    <dgm:pt modelId="{11CE2586-D10D-4226-AA51-3CA78C99B1A1}" type="pres">
      <dgm:prSet presAssocID="{6ABC7175-2B1D-4850-8D4C-E80CA9CF5864}" presName="hierChild1" presStyleCnt="0">
        <dgm:presLayoutVars>
          <dgm:orgChart val="1"/>
          <dgm:chPref val="1"/>
          <dgm:dir/>
          <dgm:animOne val="branch"/>
          <dgm:animLvl val="lvl"/>
          <dgm:resizeHandles/>
        </dgm:presLayoutVars>
      </dgm:prSet>
      <dgm:spPr/>
      <dgm:t>
        <a:bodyPr/>
        <a:lstStyle/>
        <a:p>
          <a:endParaRPr lang="en-US"/>
        </a:p>
      </dgm:t>
    </dgm:pt>
    <dgm:pt modelId="{A3E72DEE-8D39-4BBE-A452-62CD2484F3E7}" type="pres">
      <dgm:prSet presAssocID="{3C789299-2AA1-4D85-A302-A1EDE48B3DBF}" presName="hierRoot1" presStyleCnt="0">
        <dgm:presLayoutVars>
          <dgm:hierBranch val="init"/>
        </dgm:presLayoutVars>
      </dgm:prSet>
      <dgm:spPr/>
    </dgm:pt>
    <dgm:pt modelId="{27D66F23-B8FE-4D2C-9940-7CE9186A0C59}" type="pres">
      <dgm:prSet presAssocID="{3C789299-2AA1-4D85-A302-A1EDE48B3DBF}" presName="rootComposite1" presStyleCnt="0"/>
      <dgm:spPr/>
    </dgm:pt>
    <dgm:pt modelId="{662881DE-4E32-44E3-AD68-4A96F98ACB6A}" type="pres">
      <dgm:prSet presAssocID="{3C789299-2AA1-4D85-A302-A1EDE48B3DBF}" presName="rootText1" presStyleLbl="node0" presStyleIdx="0" presStyleCnt="1" custLinFactNeighborX="1325" custLinFactNeighborY="-4697">
        <dgm:presLayoutVars>
          <dgm:chPref val="3"/>
        </dgm:presLayoutVars>
      </dgm:prSet>
      <dgm:spPr/>
      <dgm:t>
        <a:bodyPr/>
        <a:lstStyle/>
        <a:p>
          <a:endParaRPr lang="en-US"/>
        </a:p>
      </dgm:t>
    </dgm:pt>
    <dgm:pt modelId="{730F9F3D-FF2B-425F-8A84-230343F4A585}" type="pres">
      <dgm:prSet presAssocID="{3C789299-2AA1-4D85-A302-A1EDE48B3DBF}" presName="rootConnector1" presStyleLbl="node1" presStyleIdx="0" presStyleCnt="0"/>
      <dgm:spPr/>
      <dgm:t>
        <a:bodyPr/>
        <a:lstStyle/>
        <a:p>
          <a:endParaRPr lang="en-US"/>
        </a:p>
      </dgm:t>
    </dgm:pt>
    <dgm:pt modelId="{FB80E8ED-D514-479D-BAC7-A8B933027C5E}" type="pres">
      <dgm:prSet presAssocID="{3C789299-2AA1-4D85-A302-A1EDE48B3DBF}" presName="hierChild2" presStyleCnt="0"/>
      <dgm:spPr/>
    </dgm:pt>
    <dgm:pt modelId="{9C2D0AAA-E05E-4556-88F1-0451442E7B1E}" type="pres">
      <dgm:prSet presAssocID="{5CC9F2FC-19EA-4E64-8A7C-4F4B38AA6122}" presName="Name37" presStyleLbl="parChTrans1D2" presStyleIdx="0" presStyleCnt="11"/>
      <dgm:spPr/>
      <dgm:t>
        <a:bodyPr/>
        <a:lstStyle/>
        <a:p>
          <a:endParaRPr lang="en-US"/>
        </a:p>
      </dgm:t>
    </dgm:pt>
    <dgm:pt modelId="{710E1A96-312A-470A-83D4-931E3CA49B56}" type="pres">
      <dgm:prSet presAssocID="{9E950156-63CA-4F69-93B4-9240D7DFA785}" presName="hierRoot2" presStyleCnt="0">
        <dgm:presLayoutVars>
          <dgm:hierBranch val="init"/>
        </dgm:presLayoutVars>
      </dgm:prSet>
      <dgm:spPr/>
    </dgm:pt>
    <dgm:pt modelId="{FB9FC699-4266-4620-80FB-109D368212F2}" type="pres">
      <dgm:prSet presAssocID="{9E950156-63CA-4F69-93B4-9240D7DFA785}" presName="rootComposite" presStyleCnt="0"/>
      <dgm:spPr/>
    </dgm:pt>
    <dgm:pt modelId="{6ADA5344-718D-45CE-B2A2-CADB46799C5C}" type="pres">
      <dgm:prSet presAssocID="{9E950156-63CA-4F69-93B4-9240D7DFA785}" presName="rootText" presStyleLbl="node2" presStyleIdx="0" presStyleCnt="6" custLinFactNeighborX="-297" custLinFactNeighborY="500">
        <dgm:presLayoutVars>
          <dgm:chPref val="3"/>
        </dgm:presLayoutVars>
      </dgm:prSet>
      <dgm:spPr/>
      <dgm:t>
        <a:bodyPr/>
        <a:lstStyle/>
        <a:p>
          <a:endParaRPr lang="en-US"/>
        </a:p>
      </dgm:t>
    </dgm:pt>
    <dgm:pt modelId="{9B2806E6-E33A-4E73-94FA-D28A96342098}" type="pres">
      <dgm:prSet presAssocID="{9E950156-63CA-4F69-93B4-9240D7DFA785}" presName="rootConnector" presStyleLbl="node2" presStyleIdx="0" presStyleCnt="6"/>
      <dgm:spPr/>
      <dgm:t>
        <a:bodyPr/>
        <a:lstStyle/>
        <a:p>
          <a:endParaRPr lang="en-US"/>
        </a:p>
      </dgm:t>
    </dgm:pt>
    <dgm:pt modelId="{13DBED36-3884-4E8E-AD9C-F993C51DF9B9}" type="pres">
      <dgm:prSet presAssocID="{9E950156-63CA-4F69-93B4-9240D7DFA785}" presName="hierChild4" presStyleCnt="0"/>
      <dgm:spPr/>
    </dgm:pt>
    <dgm:pt modelId="{DCF1DE51-BF08-48FC-9F18-3A542AEFD2C3}" type="pres">
      <dgm:prSet presAssocID="{9E950156-63CA-4F69-93B4-9240D7DFA785}" presName="hierChild5" presStyleCnt="0"/>
      <dgm:spPr/>
    </dgm:pt>
    <dgm:pt modelId="{D578D427-D8B1-47A5-9612-89C9D1E5B0F4}" type="pres">
      <dgm:prSet presAssocID="{D93EFA4D-9C06-40E0-81F4-21B93C15FDF1}" presName="Name37" presStyleLbl="parChTrans1D2" presStyleIdx="1" presStyleCnt="11"/>
      <dgm:spPr/>
      <dgm:t>
        <a:bodyPr/>
        <a:lstStyle/>
        <a:p>
          <a:endParaRPr lang="en-US"/>
        </a:p>
      </dgm:t>
    </dgm:pt>
    <dgm:pt modelId="{8EDA2A6A-15EB-4543-B94D-AA5BD2A5E686}" type="pres">
      <dgm:prSet presAssocID="{E8D96261-314E-4967-9592-C9BE686650D1}" presName="hierRoot2" presStyleCnt="0">
        <dgm:presLayoutVars>
          <dgm:hierBranch val="init"/>
        </dgm:presLayoutVars>
      </dgm:prSet>
      <dgm:spPr/>
    </dgm:pt>
    <dgm:pt modelId="{39BF301A-B4B7-4F12-A6BB-C8DA607016B6}" type="pres">
      <dgm:prSet presAssocID="{E8D96261-314E-4967-9592-C9BE686650D1}" presName="rootComposite" presStyleCnt="0"/>
      <dgm:spPr/>
    </dgm:pt>
    <dgm:pt modelId="{2825B5AA-F422-4602-B89B-2855A673E871}" type="pres">
      <dgm:prSet presAssocID="{E8D96261-314E-4967-9592-C9BE686650D1}" presName="rootText" presStyleLbl="node2" presStyleIdx="1" presStyleCnt="6">
        <dgm:presLayoutVars>
          <dgm:chPref val="3"/>
        </dgm:presLayoutVars>
      </dgm:prSet>
      <dgm:spPr/>
      <dgm:t>
        <a:bodyPr/>
        <a:lstStyle/>
        <a:p>
          <a:endParaRPr lang="en-US"/>
        </a:p>
      </dgm:t>
    </dgm:pt>
    <dgm:pt modelId="{2E4D10C1-E92D-48ED-A840-5C0830B37627}" type="pres">
      <dgm:prSet presAssocID="{E8D96261-314E-4967-9592-C9BE686650D1}" presName="rootConnector" presStyleLbl="node2" presStyleIdx="1" presStyleCnt="6"/>
      <dgm:spPr/>
      <dgm:t>
        <a:bodyPr/>
        <a:lstStyle/>
        <a:p>
          <a:endParaRPr lang="en-US"/>
        </a:p>
      </dgm:t>
    </dgm:pt>
    <dgm:pt modelId="{8DED5E54-5435-4BAD-AAC2-D79C1F787671}" type="pres">
      <dgm:prSet presAssocID="{E8D96261-314E-4967-9592-C9BE686650D1}" presName="hierChild4" presStyleCnt="0"/>
      <dgm:spPr/>
    </dgm:pt>
    <dgm:pt modelId="{74934CF1-9AC7-4624-AC55-4BF148E1545B}" type="pres">
      <dgm:prSet presAssocID="{E8D96261-314E-4967-9592-C9BE686650D1}" presName="hierChild5" presStyleCnt="0"/>
      <dgm:spPr/>
    </dgm:pt>
    <dgm:pt modelId="{D34E7E9F-F3F6-4A6D-A5AD-3F8ED5D9CC98}" type="pres">
      <dgm:prSet presAssocID="{7A13AE7C-A278-4593-B562-A6DC4B82D9AA}" presName="Name37" presStyleLbl="parChTrans1D2" presStyleIdx="2" presStyleCnt="11"/>
      <dgm:spPr/>
      <dgm:t>
        <a:bodyPr/>
        <a:lstStyle/>
        <a:p>
          <a:endParaRPr lang="en-US"/>
        </a:p>
      </dgm:t>
    </dgm:pt>
    <dgm:pt modelId="{D1211603-5F44-459A-9EC0-3636DA61C2E4}" type="pres">
      <dgm:prSet presAssocID="{BE0AC118-4558-4B6C-8EF7-E0745E13A27B}" presName="hierRoot2" presStyleCnt="0">
        <dgm:presLayoutVars>
          <dgm:hierBranch val="init"/>
        </dgm:presLayoutVars>
      </dgm:prSet>
      <dgm:spPr/>
    </dgm:pt>
    <dgm:pt modelId="{26B3C7CA-85ED-4E75-A9D5-74CD928FD185}" type="pres">
      <dgm:prSet presAssocID="{BE0AC118-4558-4B6C-8EF7-E0745E13A27B}" presName="rootComposite" presStyleCnt="0"/>
      <dgm:spPr/>
    </dgm:pt>
    <dgm:pt modelId="{CD7791C8-6706-48FC-B801-50C91D14C9F8}" type="pres">
      <dgm:prSet presAssocID="{BE0AC118-4558-4B6C-8EF7-E0745E13A27B}" presName="rootText" presStyleLbl="node2" presStyleIdx="2" presStyleCnt="6">
        <dgm:presLayoutVars>
          <dgm:chPref val="3"/>
        </dgm:presLayoutVars>
      </dgm:prSet>
      <dgm:spPr/>
      <dgm:t>
        <a:bodyPr/>
        <a:lstStyle/>
        <a:p>
          <a:endParaRPr lang="en-US"/>
        </a:p>
      </dgm:t>
    </dgm:pt>
    <dgm:pt modelId="{66C5C0F4-179C-4F66-861A-7106C1189FEF}" type="pres">
      <dgm:prSet presAssocID="{BE0AC118-4558-4B6C-8EF7-E0745E13A27B}" presName="rootConnector" presStyleLbl="node2" presStyleIdx="2" presStyleCnt="6"/>
      <dgm:spPr/>
      <dgm:t>
        <a:bodyPr/>
        <a:lstStyle/>
        <a:p>
          <a:endParaRPr lang="en-US"/>
        </a:p>
      </dgm:t>
    </dgm:pt>
    <dgm:pt modelId="{B32A4FE0-AE6B-422B-BAF7-87B0E0F71472}" type="pres">
      <dgm:prSet presAssocID="{BE0AC118-4558-4B6C-8EF7-E0745E13A27B}" presName="hierChild4" presStyleCnt="0"/>
      <dgm:spPr/>
    </dgm:pt>
    <dgm:pt modelId="{87293BFF-DC95-4676-8C8F-13AD26CD5959}" type="pres">
      <dgm:prSet presAssocID="{BE0AC118-4558-4B6C-8EF7-E0745E13A27B}" presName="hierChild5" presStyleCnt="0"/>
      <dgm:spPr/>
    </dgm:pt>
    <dgm:pt modelId="{EBEAD750-1210-4683-BC19-6C9F6B3E73AB}" type="pres">
      <dgm:prSet presAssocID="{081FA642-993D-42BD-BB1D-1F96DD33B6BA}" presName="Name37" presStyleLbl="parChTrans1D2" presStyleIdx="3" presStyleCnt="11"/>
      <dgm:spPr/>
      <dgm:t>
        <a:bodyPr/>
        <a:lstStyle/>
        <a:p>
          <a:endParaRPr lang="en-US"/>
        </a:p>
      </dgm:t>
    </dgm:pt>
    <dgm:pt modelId="{7913F7CE-674E-4D93-9FCD-8788B5947EC7}" type="pres">
      <dgm:prSet presAssocID="{4E98162B-C889-4D73-85E8-3FB7615F2455}" presName="hierRoot2" presStyleCnt="0">
        <dgm:presLayoutVars>
          <dgm:hierBranch val="init"/>
        </dgm:presLayoutVars>
      </dgm:prSet>
      <dgm:spPr/>
    </dgm:pt>
    <dgm:pt modelId="{A503233F-4F9F-425E-9EC7-BACC4263F36C}" type="pres">
      <dgm:prSet presAssocID="{4E98162B-C889-4D73-85E8-3FB7615F2455}" presName="rootComposite" presStyleCnt="0"/>
      <dgm:spPr/>
    </dgm:pt>
    <dgm:pt modelId="{5C38146F-F6CD-4055-81B3-C8EFC95A868A}" type="pres">
      <dgm:prSet presAssocID="{4E98162B-C889-4D73-85E8-3FB7615F2455}" presName="rootText" presStyleLbl="node2" presStyleIdx="3" presStyleCnt="6">
        <dgm:presLayoutVars>
          <dgm:chPref val="3"/>
        </dgm:presLayoutVars>
      </dgm:prSet>
      <dgm:spPr/>
      <dgm:t>
        <a:bodyPr/>
        <a:lstStyle/>
        <a:p>
          <a:endParaRPr lang="en-US"/>
        </a:p>
      </dgm:t>
    </dgm:pt>
    <dgm:pt modelId="{FC75BEFE-1CC3-444F-BFF0-6689084408A1}" type="pres">
      <dgm:prSet presAssocID="{4E98162B-C889-4D73-85E8-3FB7615F2455}" presName="rootConnector" presStyleLbl="node2" presStyleIdx="3" presStyleCnt="6"/>
      <dgm:spPr/>
      <dgm:t>
        <a:bodyPr/>
        <a:lstStyle/>
        <a:p>
          <a:endParaRPr lang="en-US"/>
        </a:p>
      </dgm:t>
    </dgm:pt>
    <dgm:pt modelId="{4F3F8CF4-09E7-4309-BFFC-280047214BFA}" type="pres">
      <dgm:prSet presAssocID="{4E98162B-C889-4D73-85E8-3FB7615F2455}" presName="hierChild4" presStyleCnt="0"/>
      <dgm:spPr/>
    </dgm:pt>
    <dgm:pt modelId="{2AD6DE11-9F21-4455-82FF-5D7E8AB79138}" type="pres">
      <dgm:prSet presAssocID="{4E98162B-C889-4D73-85E8-3FB7615F2455}" presName="hierChild5" presStyleCnt="0"/>
      <dgm:spPr/>
    </dgm:pt>
    <dgm:pt modelId="{4146944C-E626-4027-B2B2-031BB4F78C04}" type="pres">
      <dgm:prSet presAssocID="{3377706F-8BF0-4161-859E-657D9715B282}" presName="Name37" presStyleLbl="parChTrans1D2" presStyleIdx="4" presStyleCnt="11"/>
      <dgm:spPr/>
      <dgm:t>
        <a:bodyPr/>
        <a:lstStyle/>
        <a:p>
          <a:endParaRPr lang="en-US"/>
        </a:p>
      </dgm:t>
    </dgm:pt>
    <dgm:pt modelId="{2398412C-73EA-42BC-8879-D2EEC625EBEC}" type="pres">
      <dgm:prSet presAssocID="{D6E3B1D4-B69A-48FA-B16E-AA2479C0FD53}" presName="hierRoot2" presStyleCnt="0">
        <dgm:presLayoutVars>
          <dgm:hierBranch val="init"/>
        </dgm:presLayoutVars>
      </dgm:prSet>
      <dgm:spPr/>
    </dgm:pt>
    <dgm:pt modelId="{D198DF3F-6F39-4D24-A2C6-C72461DDBA33}" type="pres">
      <dgm:prSet presAssocID="{D6E3B1D4-B69A-48FA-B16E-AA2479C0FD53}" presName="rootComposite" presStyleCnt="0"/>
      <dgm:spPr/>
    </dgm:pt>
    <dgm:pt modelId="{504E9969-59C4-4DCD-91C2-4E3AD79F4FF3}" type="pres">
      <dgm:prSet presAssocID="{D6E3B1D4-B69A-48FA-B16E-AA2479C0FD53}" presName="rootText" presStyleLbl="node2" presStyleIdx="4" presStyleCnt="6">
        <dgm:presLayoutVars>
          <dgm:chPref val="3"/>
        </dgm:presLayoutVars>
      </dgm:prSet>
      <dgm:spPr/>
      <dgm:t>
        <a:bodyPr/>
        <a:lstStyle/>
        <a:p>
          <a:endParaRPr lang="en-US"/>
        </a:p>
      </dgm:t>
    </dgm:pt>
    <dgm:pt modelId="{7BB1A48D-7DCE-4CCB-844B-CCB534855AEE}" type="pres">
      <dgm:prSet presAssocID="{D6E3B1D4-B69A-48FA-B16E-AA2479C0FD53}" presName="rootConnector" presStyleLbl="node2" presStyleIdx="4" presStyleCnt="6"/>
      <dgm:spPr/>
      <dgm:t>
        <a:bodyPr/>
        <a:lstStyle/>
        <a:p>
          <a:endParaRPr lang="en-US"/>
        </a:p>
      </dgm:t>
    </dgm:pt>
    <dgm:pt modelId="{D5D5D38B-8F65-464A-A1D1-8E163EE66D95}" type="pres">
      <dgm:prSet presAssocID="{D6E3B1D4-B69A-48FA-B16E-AA2479C0FD53}" presName="hierChild4" presStyleCnt="0"/>
      <dgm:spPr/>
    </dgm:pt>
    <dgm:pt modelId="{1F1DA4F8-35EF-48B5-8B09-36155E2D37FA}" type="pres">
      <dgm:prSet presAssocID="{D6E3B1D4-B69A-48FA-B16E-AA2479C0FD53}" presName="hierChild5" presStyleCnt="0"/>
      <dgm:spPr/>
    </dgm:pt>
    <dgm:pt modelId="{034BD5BC-1F94-4B6D-96BA-24D24040868B}" type="pres">
      <dgm:prSet presAssocID="{90A1C0C9-A2C1-45DC-B0BB-723E79B7FB04}" presName="Name37" presStyleLbl="parChTrans1D2" presStyleIdx="5" presStyleCnt="11"/>
      <dgm:spPr/>
      <dgm:t>
        <a:bodyPr/>
        <a:lstStyle/>
        <a:p>
          <a:endParaRPr lang="en-US"/>
        </a:p>
      </dgm:t>
    </dgm:pt>
    <dgm:pt modelId="{6F8FA9D1-0DA8-4503-81F1-BB8A5109D58D}" type="pres">
      <dgm:prSet presAssocID="{F4896224-EC54-4B3B-86DE-FEEA40C6C03D}" presName="hierRoot2" presStyleCnt="0">
        <dgm:presLayoutVars>
          <dgm:hierBranch val="init"/>
        </dgm:presLayoutVars>
      </dgm:prSet>
      <dgm:spPr/>
    </dgm:pt>
    <dgm:pt modelId="{F8558064-893A-445F-B990-933435E9EE4D}" type="pres">
      <dgm:prSet presAssocID="{F4896224-EC54-4B3B-86DE-FEEA40C6C03D}" presName="rootComposite" presStyleCnt="0"/>
      <dgm:spPr/>
    </dgm:pt>
    <dgm:pt modelId="{F2B29A8C-8DC4-4764-AF95-99C14E4B966A}" type="pres">
      <dgm:prSet presAssocID="{F4896224-EC54-4B3B-86DE-FEEA40C6C03D}" presName="rootText" presStyleLbl="node2" presStyleIdx="5" presStyleCnt="6">
        <dgm:presLayoutVars>
          <dgm:chPref val="3"/>
        </dgm:presLayoutVars>
      </dgm:prSet>
      <dgm:spPr/>
      <dgm:t>
        <a:bodyPr/>
        <a:lstStyle/>
        <a:p>
          <a:endParaRPr lang="en-US"/>
        </a:p>
      </dgm:t>
    </dgm:pt>
    <dgm:pt modelId="{709E5D53-F5D3-4189-99BA-7A5683F5011D}" type="pres">
      <dgm:prSet presAssocID="{F4896224-EC54-4B3B-86DE-FEEA40C6C03D}" presName="rootConnector" presStyleLbl="node2" presStyleIdx="5" presStyleCnt="6"/>
      <dgm:spPr/>
      <dgm:t>
        <a:bodyPr/>
        <a:lstStyle/>
        <a:p>
          <a:endParaRPr lang="en-US"/>
        </a:p>
      </dgm:t>
    </dgm:pt>
    <dgm:pt modelId="{CFDDC976-6499-4654-AE45-17F4A6AADE7D}" type="pres">
      <dgm:prSet presAssocID="{F4896224-EC54-4B3B-86DE-FEEA40C6C03D}" presName="hierChild4" presStyleCnt="0"/>
      <dgm:spPr/>
    </dgm:pt>
    <dgm:pt modelId="{E7E733F0-4326-4FDF-A2E5-B73E2E62EE21}" type="pres">
      <dgm:prSet presAssocID="{F4896224-EC54-4B3B-86DE-FEEA40C6C03D}" presName="hierChild5" presStyleCnt="0"/>
      <dgm:spPr/>
    </dgm:pt>
    <dgm:pt modelId="{0E703F84-6B3A-4263-8351-DB8F90E2D8D5}" type="pres">
      <dgm:prSet presAssocID="{3C789299-2AA1-4D85-A302-A1EDE48B3DBF}" presName="hierChild3" presStyleCnt="0"/>
      <dgm:spPr/>
    </dgm:pt>
    <dgm:pt modelId="{1AD6EE2D-DE43-40AC-A114-DE6EFFDE9647}" type="pres">
      <dgm:prSet presAssocID="{1DEFBB36-5D0E-4140-94AC-72A0E23CC31C}" presName="Name111" presStyleLbl="parChTrans1D2" presStyleIdx="6" presStyleCnt="11"/>
      <dgm:spPr/>
      <dgm:t>
        <a:bodyPr/>
        <a:lstStyle/>
        <a:p>
          <a:endParaRPr lang="en-US"/>
        </a:p>
      </dgm:t>
    </dgm:pt>
    <dgm:pt modelId="{AEF275DF-135F-4A47-AB22-E391ADCD1C91}" type="pres">
      <dgm:prSet presAssocID="{1570171F-7829-4F1E-BE94-66CD8B14DF41}" presName="hierRoot3" presStyleCnt="0">
        <dgm:presLayoutVars>
          <dgm:hierBranch val="init"/>
        </dgm:presLayoutVars>
      </dgm:prSet>
      <dgm:spPr/>
    </dgm:pt>
    <dgm:pt modelId="{1B8D205A-2A09-49E8-A0CE-06D6A19001D7}" type="pres">
      <dgm:prSet presAssocID="{1570171F-7829-4F1E-BE94-66CD8B14DF41}" presName="rootComposite3" presStyleCnt="0"/>
      <dgm:spPr/>
    </dgm:pt>
    <dgm:pt modelId="{3DD01F9F-CEE8-465F-8FEC-110FEF1AA4BF}" type="pres">
      <dgm:prSet presAssocID="{1570171F-7829-4F1E-BE94-66CD8B14DF41}" presName="rootText3" presStyleLbl="asst1" presStyleIdx="0" presStyleCnt="5">
        <dgm:presLayoutVars>
          <dgm:chPref val="3"/>
        </dgm:presLayoutVars>
      </dgm:prSet>
      <dgm:spPr/>
      <dgm:t>
        <a:bodyPr/>
        <a:lstStyle/>
        <a:p>
          <a:endParaRPr lang="en-US"/>
        </a:p>
      </dgm:t>
    </dgm:pt>
    <dgm:pt modelId="{04DBB6C9-0004-4B8B-92FF-9FF291C5E431}" type="pres">
      <dgm:prSet presAssocID="{1570171F-7829-4F1E-BE94-66CD8B14DF41}" presName="rootConnector3" presStyleLbl="asst1" presStyleIdx="0" presStyleCnt="5"/>
      <dgm:spPr/>
      <dgm:t>
        <a:bodyPr/>
        <a:lstStyle/>
        <a:p>
          <a:endParaRPr lang="en-US"/>
        </a:p>
      </dgm:t>
    </dgm:pt>
    <dgm:pt modelId="{94E09673-F0F3-4D63-8E3F-D81293A985BD}" type="pres">
      <dgm:prSet presAssocID="{1570171F-7829-4F1E-BE94-66CD8B14DF41}" presName="hierChild6" presStyleCnt="0"/>
      <dgm:spPr/>
    </dgm:pt>
    <dgm:pt modelId="{00E61107-38A4-4705-99BB-12DD7FD7D460}" type="pres">
      <dgm:prSet presAssocID="{1570171F-7829-4F1E-BE94-66CD8B14DF41}" presName="hierChild7" presStyleCnt="0"/>
      <dgm:spPr/>
    </dgm:pt>
    <dgm:pt modelId="{24760469-0C2E-4DCA-88BF-35BDDAAFBF00}" type="pres">
      <dgm:prSet presAssocID="{64ED7E23-A1CC-44D0-B6BE-6C749872CD2B}" presName="Name111" presStyleLbl="parChTrans1D2" presStyleIdx="7" presStyleCnt="11"/>
      <dgm:spPr/>
      <dgm:t>
        <a:bodyPr/>
        <a:lstStyle/>
        <a:p>
          <a:endParaRPr lang="en-US"/>
        </a:p>
      </dgm:t>
    </dgm:pt>
    <dgm:pt modelId="{3BC8B09D-279E-4503-8300-7929B5262DB2}" type="pres">
      <dgm:prSet presAssocID="{37AF5464-4383-46AE-8DD8-6F3261E0DF1C}" presName="hierRoot3" presStyleCnt="0">
        <dgm:presLayoutVars>
          <dgm:hierBranch val="init"/>
        </dgm:presLayoutVars>
      </dgm:prSet>
      <dgm:spPr/>
    </dgm:pt>
    <dgm:pt modelId="{231E29FE-E0D9-4314-A34F-369226F75443}" type="pres">
      <dgm:prSet presAssocID="{37AF5464-4383-46AE-8DD8-6F3261E0DF1C}" presName="rootComposite3" presStyleCnt="0"/>
      <dgm:spPr/>
    </dgm:pt>
    <dgm:pt modelId="{80C08145-F97B-4614-A5A4-3C81E31D2A91}" type="pres">
      <dgm:prSet presAssocID="{37AF5464-4383-46AE-8DD8-6F3261E0DF1C}" presName="rootText3" presStyleLbl="asst1" presStyleIdx="1" presStyleCnt="5">
        <dgm:presLayoutVars>
          <dgm:chPref val="3"/>
        </dgm:presLayoutVars>
      </dgm:prSet>
      <dgm:spPr/>
      <dgm:t>
        <a:bodyPr/>
        <a:lstStyle/>
        <a:p>
          <a:endParaRPr lang="en-US"/>
        </a:p>
      </dgm:t>
    </dgm:pt>
    <dgm:pt modelId="{7BA98061-EC0C-4EAD-A494-DE3E6264F70B}" type="pres">
      <dgm:prSet presAssocID="{37AF5464-4383-46AE-8DD8-6F3261E0DF1C}" presName="rootConnector3" presStyleLbl="asst1" presStyleIdx="1" presStyleCnt="5"/>
      <dgm:spPr/>
      <dgm:t>
        <a:bodyPr/>
        <a:lstStyle/>
        <a:p>
          <a:endParaRPr lang="en-US"/>
        </a:p>
      </dgm:t>
    </dgm:pt>
    <dgm:pt modelId="{6A7680A9-A867-47B4-9E31-1051AAF9233F}" type="pres">
      <dgm:prSet presAssocID="{37AF5464-4383-46AE-8DD8-6F3261E0DF1C}" presName="hierChild6" presStyleCnt="0"/>
      <dgm:spPr/>
    </dgm:pt>
    <dgm:pt modelId="{6FA28042-3DCA-4B62-870D-4A8573316C47}" type="pres">
      <dgm:prSet presAssocID="{37AF5464-4383-46AE-8DD8-6F3261E0DF1C}" presName="hierChild7" presStyleCnt="0"/>
      <dgm:spPr/>
    </dgm:pt>
    <dgm:pt modelId="{AFF98EB9-6EF8-44B0-8275-EE585E3601C7}" type="pres">
      <dgm:prSet presAssocID="{D0E63847-D753-4B6B-AD4A-2A6034E8FF2B}" presName="Name111" presStyleLbl="parChTrans1D2" presStyleIdx="8" presStyleCnt="11"/>
      <dgm:spPr/>
      <dgm:t>
        <a:bodyPr/>
        <a:lstStyle/>
        <a:p>
          <a:endParaRPr lang="en-US"/>
        </a:p>
      </dgm:t>
    </dgm:pt>
    <dgm:pt modelId="{67622DEF-F720-4497-ABC6-1AA6288EB14B}" type="pres">
      <dgm:prSet presAssocID="{BAA4DA27-FE47-4431-865A-2305B07516DA}" presName="hierRoot3" presStyleCnt="0">
        <dgm:presLayoutVars>
          <dgm:hierBranch val="init"/>
        </dgm:presLayoutVars>
      </dgm:prSet>
      <dgm:spPr/>
    </dgm:pt>
    <dgm:pt modelId="{6B036697-0AEC-4B6A-B0B8-E764CD6E1A37}" type="pres">
      <dgm:prSet presAssocID="{BAA4DA27-FE47-4431-865A-2305B07516DA}" presName="rootComposite3" presStyleCnt="0"/>
      <dgm:spPr/>
    </dgm:pt>
    <dgm:pt modelId="{F5D302B5-94FC-4976-95FA-5775C19C4EF7}" type="pres">
      <dgm:prSet presAssocID="{BAA4DA27-FE47-4431-865A-2305B07516DA}" presName="rootText3" presStyleLbl="asst1" presStyleIdx="2" presStyleCnt="5">
        <dgm:presLayoutVars>
          <dgm:chPref val="3"/>
        </dgm:presLayoutVars>
      </dgm:prSet>
      <dgm:spPr/>
      <dgm:t>
        <a:bodyPr/>
        <a:lstStyle/>
        <a:p>
          <a:endParaRPr lang="en-US"/>
        </a:p>
      </dgm:t>
    </dgm:pt>
    <dgm:pt modelId="{460C1139-E223-40B4-8AC0-4051D86D99A4}" type="pres">
      <dgm:prSet presAssocID="{BAA4DA27-FE47-4431-865A-2305B07516DA}" presName="rootConnector3" presStyleLbl="asst1" presStyleIdx="2" presStyleCnt="5"/>
      <dgm:spPr/>
      <dgm:t>
        <a:bodyPr/>
        <a:lstStyle/>
        <a:p>
          <a:endParaRPr lang="en-US"/>
        </a:p>
      </dgm:t>
    </dgm:pt>
    <dgm:pt modelId="{5F06D2E6-B9DE-4220-B7EA-7ACAFF1143FE}" type="pres">
      <dgm:prSet presAssocID="{BAA4DA27-FE47-4431-865A-2305B07516DA}" presName="hierChild6" presStyleCnt="0"/>
      <dgm:spPr/>
    </dgm:pt>
    <dgm:pt modelId="{1FBE43E2-D9EA-4E1A-A552-A8038C1ADDA1}" type="pres">
      <dgm:prSet presAssocID="{BAA4DA27-FE47-4431-865A-2305B07516DA}" presName="hierChild7" presStyleCnt="0"/>
      <dgm:spPr/>
    </dgm:pt>
    <dgm:pt modelId="{C14E2AAB-AA4B-48F9-84ED-2FF7EEC6073D}" type="pres">
      <dgm:prSet presAssocID="{52A1FAF3-4E72-48B3-81EE-5527AF6EFA80}" presName="Name111" presStyleLbl="parChTrans1D2" presStyleIdx="9" presStyleCnt="11"/>
      <dgm:spPr/>
      <dgm:t>
        <a:bodyPr/>
        <a:lstStyle/>
        <a:p>
          <a:endParaRPr lang="en-US"/>
        </a:p>
      </dgm:t>
    </dgm:pt>
    <dgm:pt modelId="{C753AE85-90F6-47F0-862C-D1C343445DA4}" type="pres">
      <dgm:prSet presAssocID="{C99D8347-1A84-47A2-A7F9-629E59A3AAB7}" presName="hierRoot3" presStyleCnt="0">
        <dgm:presLayoutVars>
          <dgm:hierBranch val="init"/>
        </dgm:presLayoutVars>
      </dgm:prSet>
      <dgm:spPr/>
    </dgm:pt>
    <dgm:pt modelId="{785BD0E3-D778-404A-BFA6-0FD1083C647C}" type="pres">
      <dgm:prSet presAssocID="{C99D8347-1A84-47A2-A7F9-629E59A3AAB7}" presName="rootComposite3" presStyleCnt="0"/>
      <dgm:spPr/>
    </dgm:pt>
    <dgm:pt modelId="{783CEDA1-A407-49F7-B33E-23E6982BA46E}" type="pres">
      <dgm:prSet presAssocID="{C99D8347-1A84-47A2-A7F9-629E59A3AAB7}" presName="rootText3" presStyleLbl="asst1" presStyleIdx="3" presStyleCnt="5">
        <dgm:presLayoutVars>
          <dgm:chPref val="3"/>
        </dgm:presLayoutVars>
      </dgm:prSet>
      <dgm:spPr/>
      <dgm:t>
        <a:bodyPr/>
        <a:lstStyle/>
        <a:p>
          <a:endParaRPr lang="en-US"/>
        </a:p>
      </dgm:t>
    </dgm:pt>
    <dgm:pt modelId="{3CCD9917-12FA-41E0-849C-CED6AC76FBAE}" type="pres">
      <dgm:prSet presAssocID="{C99D8347-1A84-47A2-A7F9-629E59A3AAB7}" presName="rootConnector3" presStyleLbl="asst1" presStyleIdx="3" presStyleCnt="5"/>
      <dgm:spPr/>
      <dgm:t>
        <a:bodyPr/>
        <a:lstStyle/>
        <a:p>
          <a:endParaRPr lang="en-US"/>
        </a:p>
      </dgm:t>
    </dgm:pt>
    <dgm:pt modelId="{8D2C088C-35F4-4966-AB97-CC55882F6512}" type="pres">
      <dgm:prSet presAssocID="{C99D8347-1A84-47A2-A7F9-629E59A3AAB7}" presName="hierChild6" presStyleCnt="0"/>
      <dgm:spPr/>
    </dgm:pt>
    <dgm:pt modelId="{1241DB71-1095-4253-B77B-9392B4FC01BD}" type="pres">
      <dgm:prSet presAssocID="{C99D8347-1A84-47A2-A7F9-629E59A3AAB7}" presName="hierChild7" presStyleCnt="0"/>
      <dgm:spPr/>
    </dgm:pt>
    <dgm:pt modelId="{40D79F9B-D969-45E8-84BF-2230EC11101F}" type="pres">
      <dgm:prSet presAssocID="{DFB728ED-98FE-49F8-A145-D076E1A96F00}" presName="Name111" presStyleLbl="parChTrans1D2" presStyleIdx="10" presStyleCnt="11"/>
      <dgm:spPr/>
      <dgm:t>
        <a:bodyPr/>
        <a:lstStyle/>
        <a:p>
          <a:endParaRPr lang="en-US"/>
        </a:p>
      </dgm:t>
    </dgm:pt>
    <dgm:pt modelId="{0C1256A4-68F0-4433-9C35-8C293714F0A4}" type="pres">
      <dgm:prSet presAssocID="{8D7643EE-7E58-48FB-9241-80BF95A64802}" presName="hierRoot3" presStyleCnt="0">
        <dgm:presLayoutVars>
          <dgm:hierBranch val="init"/>
        </dgm:presLayoutVars>
      </dgm:prSet>
      <dgm:spPr/>
    </dgm:pt>
    <dgm:pt modelId="{6B531603-EE30-4AB3-8EB0-124846A13C9F}" type="pres">
      <dgm:prSet presAssocID="{8D7643EE-7E58-48FB-9241-80BF95A64802}" presName="rootComposite3" presStyleCnt="0"/>
      <dgm:spPr/>
    </dgm:pt>
    <dgm:pt modelId="{B2B1D589-C00D-4159-9668-02C140856620}" type="pres">
      <dgm:prSet presAssocID="{8D7643EE-7E58-48FB-9241-80BF95A64802}" presName="rootText3" presStyleLbl="asst1" presStyleIdx="4" presStyleCnt="5">
        <dgm:presLayoutVars>
          <dgm:chPref val="3"/>
        </dgm:presLayoutVars>
      </dgm:prSet>
      <dgm:spPr/>
      <dgm:t>
        <a:bodyPr/>
        <a:lstStyle/>
        <a:p>
          <a:endParaRPr lang="en-US"/>
        </a:p>
      </dgm:t>
    </dgm:pt>
    <dgm:pt modelId="{18EEFF36-C5BE-488A-91A2-5ECE4456C097}" type="pres">
      <dgm:prSet presAssocID="{8D7643EE-7E58-48FB-9241-80BF95A64802}" presName="rootConnector3" presStyleLbl="asst1" presStyleIdx="4" presStyleCnt="5"/>
      <dgm:spPr/>
      <dgm:t>
        <a:bodyPr/>
        <a:lstStyle/>
        <a:p>
          <a:endParaRPr lang="en-US"/>
        </a:p>
      </dgm:t>
    </dgm:pt>
    <dgm:pt modelId="{7C7E03BB-310F-4064-936B-03E70B75A3F4}" type="pres">
      <dgm:prSet presAssocID="{8D7643EE-7E58-48FB-9241-80BF95A64802}" presName="hierChild6" presStyleCnt="0"/>
      <dgm:spPr/>
    </dgm:pt>
    <dgm:pt modelId="{CC9D9894-9F76-450C-AAFE-114CBF411EFB}" type="pres">
      <dgm:prSet presAssocID="{8D7643EE-7E58-48FB-9241-80BF95A64802}" presName="hierChild7" presStyleCnt="0"/>
      <dgm:spPr/>
    </dgm:pt>
  </dgm:ptLst>
  <dgm:cxnLst>
    <dgm:cxn modelId="{4E12ECE7-7B58-714E-9A26-DCF703BA38E2}" type="presOf" srcId="{37AF5464-4383-46AE-8DD8-6F3261E0DF1C}" destId="{80C08145-F97B-4614-A5A4-3C81E31D2A91}" srcOrd="0" destOrd="0" presId="urn:microsoft.com/office/officeart/2005/8/layout/orgChart1"/>
    <dgm:cxn modelId="{0B531AA7-1D1A-EF43-8605-30AB3F6F1E3C}" type="presOf" srcId="{F4896224-EC54-4B3B-86DE-FEEA40C6C03D}" destId="{709E5D53-F5D3-4189-99BA-7A5683F5011D}" srcOrd="1" destOrd="0" presId="urn:microsoft.com/office/officeart/2005/8/layout/orgChart1"/>
    <dgm:cxn modelId="{07AF33A4-FE07-024E-9309-B3BD5069E797}" type="presOf" srcId="{BE0AC118-4558-4B6C-8EF7-E0745E13A27B}" destId="{66C5C0F4-179C-4F66-861A-7106C1189FEF}" srcOrd="1" destOrd="0" presId="urn:microsoft.com/office/officeart/2005/8/layout/orgChart1"/>
    <dgm:cxn modelId="{407B8191-32CC-4CF3-A8C1-39380503D277}" srcId="{3C789299-2AA1-4D85-A302-A1EDE48B3DBF}" destId="{D6E3B1D4-B69A-48FA-B16E-AA2479C0FD53}" srcOrd="6" destOrd="0" parTransId="{3377706F-8BF0-4161-859E-657D9715B282}" sibTransId="{0F46CF0F-563E-48AD-8450-079F983D47CD}"/>
    <dgm:cxn modelId="{4952BE77-516A-0A4D-A25A-7773EC7FEC34}" type="presOf" srcId="{C99D8347-1A84-47A2-A7F9-629E59A3AAB7}" destId="{783CEDA1-A407-49F7-B33E-23E6982BA46E}" srcOrd="0" destOrd="0" presId="urn:microsoft.com/office/officeart/2005/8/layout/orgChart1"/>
    <dgm:cxn modelId="{D08C89B9-7547-49BF-99D8-3B26E561C3EB}" srcId="{3C789299-2AA1-4D85-A302-A1EDE48B3DBF}" destId="{E8D96261-314E-4967-9592-C9BE686650D1}" srcOrd="3" destOrd="0" parTransId="{D93EFA4D-9C06-40E0-81F4-21B93C15FDF1}" sibTransId="{A097BB21-3615-4F0A-8D5E-C925BBEDB13B}"/>
    <dgm:cxn modelId="{F8D6A911-E08D-CA4F-BE60-947186FCC3A5}" type="presOf" srcId="{64ED7E23-A1CC-44D0-B6BE-6C749872CD2B}" destId="{24760469-0C2E-4DCA-88BF-35BDDAAFBF00}" srcOrd="0" destOrd="0" presId="urn:microsoft.com/office/officeart/2005/8/layout/orgChart1"/>
    <dgm:cxn modelId="{193752C9-9B2B-CD4F-88CA-12EE5763E49E}" type="presOf" srcId="{3377706F-8BF0-4161-859E-657D9715B282}" destId="{4146944C-E626-4027-B2B2-031BB4F78C04}" srcOrd="0" destOrd="0" presId="urn:microsoft.com/office/officeart/2005/8/layout/orgChart1"/>
    <dgm:cxn modelId="{882A9DE7-39CB-644E-9B01-F7B363C30FFB}" type="presOf" srcId="{D93EFA4D-9C06-40E0-81F4-21B93C15FDF1}" destId="{D578D427-D8B1-47A5-9612-89C9D1E5B0F4}" srcOrd="0" destOrd="0" presId="urn:microsoft.com/office/officeart/2005/8/layout/orgChart1"/>
    <dgm:cxn modelId="{1B8ACE77-1739-40ED-B893-F0A691C20A20}" srcId="{3C789299-2AA1-4D85-A302-A1EDE48B3DBF}" destId="{4E98162B-C889-4D73-85E8-3FB7615F2455}" srcOrd="5" destOrd="0" parTransId="{081FA642-993D-42BD-BB1D-1F96DD33B6BA}" sibTransId="{7687A918-EE9B-4350-84E2-3797B01334C2}"/>
    <dgm:cxn modelId="{2BE20C1B-7A60-1F41-A871-AFEDCAC4F306}" type="presOf" srcId="{3C789299-2AA1-4D85-A302-A1EDE48B3DBF}" destId="{662881DE-4E32-44E3-AD68-4A96F98ACB6A}" srcOrd="0" destOrd="0" presId="urn:microsoft.com/office/officeart/2005/8/layout/orgChart1"/>
    <dgm:cxn modelId="{B69DAD8D-9029-44BF-8263-0369E7D2842A}" srcId="{3C789299-2AA1-4D85-A302-A1EDE48B3DBF}" destId="{9E950156-63CA-4F69-93B4-9240D7DFA785}" srcOrd="2" destOrd="0" parTransId="{5CC9F2FC-19EA-4E64-8A7C-4F4B38AA6122}" sibTransId="{56296930-A3F7-439D-A52E-39CEE736F0CA}"/>
    <dgm:cxn modelId="{F00B5A2F-3F3A-5F4C-89D2-F6F0C123B794}" type="presOf" srcId="{081FA642-993D-42BD-BB1D-1F96DD33B6BA}" destId="{EBEAD750-1210-4683-BC19-6C9F6B3E73AB}" srcOrd="0" destOrd="0" presId="urn:microsoft.com/office/officeart/2005/8/layout/orgChart1"/>
    <dgm:cxn modelId="{31A4A03E-93FE-E147-9933-816074749D79}" type="presOf" srcId="{E8D96261-314E-4967-9592-C9BE686650D1}" destId="{2E4D10C1-E92D-48ED-A840-5C0830B37627}" srcOrd="1" destOrd="0" presId="urn:microsoft.com/office/officeart/2005/8/layout/orgChart1"/>
    <dgm:cxn modelId="{A93B24A0-A19F-3F42-A402-7D496E9C21A7}" type="presOf" srcId="{9E950156-63CA-4F69-93B4-9240D7DFA785}" destId="{9B2806E6-E33A-4E73-94FA-D28A96342098}" srcOrd="1" destOrd="0" presId="urn:microsoft.com/office/officeart/2005/8/layout/orgChart1"/>
    <dgm:cxn modelId="{F76C500E-B3E2-2148-94EB-A824CDD365F5}" type="presOf" srcId="{BE0AC118-4558-4B6C-8EF7-E0745E13A27B}" destId="{CD7791C8-6706-48FC-B801-50C91D14C9F8}" srcOrd="0" destOrd="0" presId="urn:microsoft.com/office/officeart/2005/8/layout/orgChart1"/>
    <dgm:cxn modelId="{D58FE2ED-204B-C644-9669-47E664999591}" type="presOf" srcId="{8D7643EE-7E58-48FB-9241-80BF95A64802}" destId="{18EEFF36-C5BE-488A-91A2-5ECE4456C097}" srcOrd="1" destOrd="0" presId="urn:microsoft.com/office/officeart/2005/8/layout/orgChart1"/>
    <dgm:cxn modelId="{EE7C47AB-EDF1-40BA-AD32-C36026A42B5E}" srcId="{3C789299-2AA1-4D85-A302-A1EDE48B3DBF}" destId="{C99D8347-1A84-47A2-A7F9-629E59A3AAB7}" srcOrd="9" destOrd="0" parTransId="{52A1FAF3-4E72-48B3-81EE-5527AF6EFA80}" sibTransId="{D3B98836-9D40-4E3F-8654-C72DC85A6058}"/>
    <dgm:cxn modelId="{E625E215-7011-4007-B7C5-7536AC58AEA6}" srcId="{3C789299-2AA1-4D85-A302-A1EDE48B3DBF}" destId="{37AF5464-4383-46AE-8DD8-6F3261E0DF1C}" srcOrd="1" destOrd="0" parTransId="{64ED7E23-A1CC-44D0-B6BE-6C749872CD2B}" sibTransId="{BB707F9D-20C5-4A65-80D7-6DA52DEE28BC}"/>
    <dgm:cxn modelId="{5D8DDCCF-1746-46EB-B4EE-37BBA7F54F0B}" srcId="{3C789299-2AA1-4D85-A302-A1EDE48B3DBF}" destId="{BAA4DA27-FE47-4431-865A-2305B07516DA}" srcOrd="8" destOrd="0" parTransId="{D0E63847-D753-4B6B-AD4A-2A6034E8FF2B}" sibTransId="{D80D6F07-4519-4E02-87FB-1DF061E3DD78}"/>
    <dgm:cxn modelId="{66F8C20D-3BE7-B947-A859-50EFCEA86DFA}" type="presOf" srcId="{BAA4DA27-FE47-4431-865A-2305B07516DA}" destId="{460C1139-E223-40B4-8AC0-4051D86D99A4}" srcOrd="1" destOrd="0" presId="urn:microsoft.com/office/officeart/2005/8/layout/orgChart1"/>
    <dgm:cxn modelId="{B63079C3-4F58-4F64-AF0C-8B2C607C3614}" srcId="{6ABC7175-2B1D-4850-8D4C-E80CA9CF5864}" destId="{3C789299-2AA1-4D85-A302-A1EDE48B3DBF}" srcOrd="0" destOrd="0" parTransId="{70591BDB-FF3D-4513-A5F3-4453599309F6}" sibTransId="{DA3EBC6F-5A6B-4C97-B168-D5269FF7593B}"/>
    <dgm:cxn modelId="{D0E28410-C3EB-744A-9F51-B54032120B73}" type="presOf" srcId="{37AF5464-4383-46AE-8DD8-6F3261E0DF1C}" destId="{7BA98061-EC0C-4EAD-A494-DE3E6264F70B}" srcOrd="1" destOrd="0" presId="urn:microsoft.com/office/officeart/2005/8/layout/orgChart1"/>
    <dgm:cxn modelId="{D2C07E96-A9BE-1C4F-A67C-7314DECA1485}" type="presOf" srcId="{C99D8347-1A84-47A2-A7F9-629E59A3AAB7}" destId="{3CCD9917-12FA-41E0-849C-CED6AC76FBAE}" srcOrd="1" destOrd="0" presId="urn:microsoft.com/office/officeart/2005/8/layout/orgChart1"/>
    <dgm:cxn modelId="{0A2DBC3C-6189-474B-9F48-D54EC5C2FA0A}" type="presOf" srcId="{D6E3B1D4-B69A-48FA-B16E-AA2479C0FD53}" destId="{7BB1A48D-7DCE-4CCB-844B-CCB534855AEE}" srcOrd="1" destOrd="0" presId="urn:microsoft.com/office/officeart/2005/8/layout/orgChart1"/>
    <dgm:cxn modelId="{632703FD-BF08-0645-83A3-E2C017213202}" type="presOf" srcId="{1570171F-7829-4F1E-BE94-66CD8B14DF41}" destId="{04DBB6C9-0004-4B8B-92FF-9FF291C5E431}" srcOrd="1" destOrd="0" presId="urn:microsoft.com/office/officeart/2005/8/layout/orgChart1"/>
    <dgm:cxn modelId="{2D6F5C5C-2ECA-CD4C-8312-71934AB807AC}" type="presOf" srcId="{4E98162B-C889-4D73-85E8-3FB7615F2455}" destId="{5C38146F-F6CD-4055-81B3-C8EFC95A868A}" srcOrd="0" destOrd="0" presId="urn:microsoft.com/office/officeart/2005/8/layout/orgChart1"/>
    <dgm:cxn modelId="{A9BFD6BE-571D-714A-A20A-DAFED0674759}" type="presOf" srcId="{8D7643EE-7E58-48FB-9241-80BF95A64802}" destId="{B2B1D589-C00D-4159-9668-02C140856620}" srcOrd="0" destOrd="0" presId="urn:microsoft.com/office/officeart/2005/8/layout/orgChart1"/>
    <dgm:cxn modelId="{4DE38734-A377-3045-9A2D-F33D493C3981}" type="presOf" srcId="{9E950156-63CA-4F69-93B4-9240D7DFA785}" destId="{6ADA5344-718D-45CE-B2A2-CADB46799C5C}" srcOrd="0" destOrd="0" presId="urn:microsoft.com/office/officeart/2005/8/layout/orgChart1"/>
    <dgm:cxn modelId="{9653D218-B4A9-7C43-9CC5-DABC5957F7C7}" type="presOf" srcId="{F4896224-EC54-4B3B-86DE-FEEA40C6C03D}" destId="{F2B29A8C-8DC4-4764-AF95-99C14E4B966A}" srcOrd="0" destOrd="0" presId="urn:microsoft.com/office/officeart/2005/8/layout/orgChart1"/>
    <dgm:cxn modelId="{8D2B8C11-C7D2-8E4D-B18A-B7DB8517DF34}" type="presOf" srcId="{5CC9F2FC-19EA-4E64-8A7C-4F4B38AA6122}" destId="{9C2D0AAA-E05E-4556-88F1-0451442E7B1E}" srcOrd="0" destOrd="0" presId="urn:microsoft.com/office/officeart/2005/8/layout/orgChart1"/>
    <dgm:cxn modelId="{E4BD8E03-0B9F-884B-948C-BBB3ECA0A1F5}" type="presOf" srcId="{52A1FAF3-4E72-48B3-81EE-5527AF6EFA80}" destId="{C14E2AAB-AA4B-48F9-84ED-2FF7EEC6073D}" srcOrd="0" destOrd="0" presId="urn:microsoft.com/office/officeart/2005/8/layout/orgChart1"/>
    <dgm:cxn modelId="{BC6076EE-9002-48F1-AB38-A0D9ACC13416}" srcId="{3C789299-2AA1-4D85-A302-A1EDE48B3DBF}" destId="{8D7643EE-7E58-48FB-9241-80BF95A64802}" srcOrd="10" destOrd="0" parTransId="{DFB728ED-98FE-49F8-A145-D076E1A96F00}" sibTransId="{021178F6-8D44-41E4-AE80-3534ABAC6235}"/>
    <dgm:cxn modelId="{DF2DDC55-8BBD-A342-A275-96025A58FF5B}" type="presOf" srcId="{3C789299-2AA1-4D85-A302-A1EDE48B3DBF}" destId="{730F9F3D-FF2B-425F-8A84-230343F4A585}" srcOrd="1" destOrd="0" presId="urn:microsoft.com/office/officeart/2005/8/layout/orgChart1"/>
    <dgm:cxn modelId="{CCCB5605-17D4-7640-BD6D-631E81DA048D}" type="presOf" srcId="{1DEFBB36-5D0E-4140-94AC-72A0E23CC31C}" destId="{1AD6EE2D-DE43-40AC-A114-DE6EFFDE9647}" srcOrd="0" destOrd="0" presId="urn:microsoft.com/office/officeart/2005/8/layout/orgChart1"/>
    <dgm:cxn modelId="{E81CD468-C630-0341-A365-65487F5D2114}" type="presOf" srcId="{6ABC7175-2B1D-4850-8D4C-E80CA9CF5864}" destId="{11CE2586-D10D-4226-AA51-3CA78C99B1A1}" srcOrd="0" destOrd="0" presId="urn:microsoft.com/office/officeart/2005/8/layout/orgChart1"/>
    <dgm:cxn modelId="{DA4AEAF9-2D91-1E43-BFCC-45B11E8B90ED}" type="presOf" srcId="{7A13AE7C-A278-4593-B562-A6DC4B82D9AA}" destId="{D34E7E9F-F3F6-4A6D-A5AD-3F8ED5D9CC98}" srcOrd="0" destOrd="0" presId="urn:microsoft.com/office/officeart/2005/8/layout/orgChart1"/>
    <dgm:cxn modelId="{08814900-56A3-4988-B7D9-5C65D5650421}" srcId="{3C789299-2AA1-4D85-A302-A1EDE48B3DBF}" destId="{F4896224-EC54-4B3B-86DE-FEEA40C6C03D}" srcOrd="7" destOrd="0" parTransId="{90A1C0C9-A2C1-45DC-B0BB-723E79B7FB04}" sibTransId="{F2C696C2-CE56-42CA-9B83-0FA3D57F83F4}"/>
    <dgm:cxn modelId="{E7F1083B-127B-3B4E-8A84-BF1D247B2029}" type="presOf" srcId="{E8D96261-314E-4967-9592-C9BE686650D1}" destId="{2825B5AA-F422-4602-B89B-2855A673E871}" srcOrd="0" destOrd="0" presId="urn:microsoft.com/office/officeart/2005/8/layout/orgChart1"/>
    <dgm:cxn modelId="{77F8560A-F8CF-3E47-AB51-842AEA19A41A}" type="presOf" srcId="{1570171F-7829-4F1E-BE94-66CD8B14DF41}" destId="{3DD01F9F-CEE8-465F-8FEC-110FEF1AA4BF}" srcOrd="0" destOrd="0" presId="urn:microsoft.com/office/officeart/2005/8/layout/orgChart1"/>
    <dgm:cxn modelId="{E49970E8-2A8E-6446-A0C8-231697620EAC}" type="presOf" srcId="{BAA4DA27-FE47-4431-865A-2305B07516DA}" destId="{F5D302B5-94FC-4976-95FA-5775C19C4EF7}" srcOrd="0" destOrd="0" presId="urn:microsoft.com/office/officeart/2005/8/layout/orgChart1"/>
    <dgm:cxn modelId="{8E1926BB-C685-884F-87FC-F55618A9CF10}" type="presOf" srcId="{90A1C0C9-A2C1-45DC-B0BB-723E79B7FB04}" destId="{034BD5BC-1F94-4B6D-96BA-24D24040868B}" srcOrd="0" destOrd="0" presId="urn:microsoft.com/office/officeart/2005/8/layout/orgChart1"/>
    <dgm:cxn modelId="{96D9ED65-471B-3F47-AFDF-5BB534B36C73}" type="presOf" srcId="{4E98162B-C889-4D73-85E8-3FB7615F2455}" destId="{FC75BEFE-1CC3-444F-BFF0-6689084408A1}" srcOrd="1" destOrd="0" presId="urn:microsoft.com/office/officeart/2005/8/layout/orgChart1"/>
    <dgm:cxn modelId="{DBDA51EF-BC2B-4347-A965-FD1A237A310B}" type="presOf" srcId="{D0E63847-D753-4B6B-AD4A-2A6034E8FF2B}" destId="{AFF98EB9-6EF8-44B0-8275-EE585E3601C7}" srcOrd="0" destOrd="0" presId="urn:microsoft.com/office/officeart/2005/8/layout/orgChart1"/>
    <dgm:cxn modelId="{7168F3CF-0870-49F9-8208-75614D94BEBD}" srcId="{3C789299-2AA1-4D85-A302-A1EDE48B3DBF}" destId="{1570171F-7829-4F1E-BE94-66CD8B14DF41}" srcOrd="0" destOrd="0" parTransId="{1DEFBB36-5D0E-4140-94AC-72A0E23CC31C}" sibTransId="{0B00BB8A-0E8F-4454-9571-356E70072EFB}"/>
    <dgm:cxn modelId="{EFCDDAF6-E5E2-4D76-8308-F4AC7A66C1B2}" srcId="{3C789299-2AA1-4D85-A302-A1EDE48B3DBF}" destId="{BE0AC118-4558-4B6C-8EF7-E0745E13A27B}" srcOrd="4" destOrd="0" parTransId="{7A13AE7C-A278-4593-B562-A6DC4B82D9AA}" sibTransId="{6470A173-AC32-4545-9A65-811BC179D0DF}"/>
    <dgm:cxn modelId="{FAABFA6A-63CD-3D4E-BA21-3F7B937DCF1E}" type="presOf" srcId="{DFB728ED-98FE-49F8-A145-D076E1A96F00}" destId="{40D79F9B-D969-45E8-84BF-2230EC11101F}" srcOrd="0" destOrd="0" presId="urn:microsoft.com/office/officeart/2005/8/layout/orgChart1"/>
    <dgm:cxn modelId="{03E52EE3-C68C-3945-ABAC-EB7070545F5E}" type="presOf" srcId="{D6E3B1D4-B69A-48FA-B16E-AA2479C0FD53}" destId="{504E9969-59C4-4DCD-91C2-4E3AD79F4FF3}" srcOrd="0" destOrd="0" presId="urn:microsoft.com/office/officeart/2005/8/layout/orgChart1"/>
    <dgm:cxn modelId="{BCDD008F-E196-EF46-AF60-91D0D8E5CDED}" type="presParOf" srcId="{11CE2586-D10D-4226-AA51-3CA78C99B1A1}" destId="{A3E72DEE-8D39-4BBE-A452-62CD2484F3E7}" srcOrd="0" destOrd="0" presId="urn:microsoft.com/office/officeart/2005/8/layout/orgChart1"/>
    <dgm:cxn modelId="{6191F5C6-F5A4-FB41-AFB2-4140E423512E}" type="presParOf" srcId="{A3E72DEE-8D39-4BBE-A452-62CD2484F3E7}" destId="{27D66F23-B8FE-4D2C-9940-7CE9186A0C59}" srcOrd="0" destOrd="0" presId="urn:microsoft.com/office/officeart/2005/8/layout/orgChart1"/>
    <dgm:cxn modelId="{A7A060BF-4807-2548-A7C2-7039AAAE99BE}" type="presParOf" srcId="{27D66F23-B8FE-4D2C-9940-7CE9186A0C59}" destId="{662881DE-4E32-44E3-AD68-4A96F98ACB6A}" srcOrd="0" destOrd="0" presId="urn:microsoft.com/office/officeart/2005/8/layout/orgChart1"/>
    <dgm:cxn modelId="{3DCA579F-1C1B-E44B-B55F-6C87625964AD}" type="presParOf" srcId="{27D66F23-B8FE-4D2C-9940-7CE9186A0C59}" destId="{730F9F3D-FF2B-425F-8A84-230343F4A585}" srcOrd="1" destOrd="0" presId="urn:microsoft.com/office/officeart/2005/8/layout/orgChart1"/>
    <dgm:cxn modelId="{8972E08B-F80C-C949-97AB-5F2271154143}" type="presParOf" srcId="{A3E72DEE-8D39-4BBE-A452-62CD2484F3E7}" destId="{FB80E8ED-D514-479D-BAC7-A8B933027C5E}" srcOrd="1" destOrd="0" presId="urn:microsoft.com/office/officeart/2005/8/layout/orgChart1"/>
    <dgm:cxn modelId="{4F6BAF27-4FEE-D642-BB90-1206F8DBA994}" type="presParOf" srcId="{FB80E8ED-D514-479D-BAC7-A8B933027C5E}" destId="{9C2D0AAA-E05E-4556-88F1-0451442E7B1E}" srcOrd="0" destOrd="0" presId="urn:microsoft.com/office/officeart/2005/8/layout/orgChart1"/>
    <dgm:cxn modelId="{17D64529-210D-2042-A5F4-75D8F24389B4}" type="presParOf" srcId="{FB80E8ED-D514-479D-BAC7-A8B933027C5E}" destId="{710E1A96-312A-470A-83D4-931E3CA49B56}" srcOrd="1" destOrd="0" presId="urn:microsoft.com/office/officeart/2005/8/layout/orgChart1"/>
    <dgm:cxn modelId="{6F08A526-B611-CE43-98E3-D2B13E4F469C}" type="presParOf" srcId="{710E1A96-312A-470A-83D4-931E3CA49B56}" destId="{FB9FC699-4266-4620-80FB-109D368212F2}" srcOrd="0" destOrd="0" presId="urn:microsoft.com/office/officeart/2005/8/layout/orgChart1"/>
    <dgm:cxn modelId="{9252CACD-1F99-DE4E-9F1C-2CF8998508DA}" type="presParOf" srcId="{FB9FC699-4266-4620-80FB-109D368212F2}" destId="{6ADA5344-718D-45CE-B2A2-CADB46799C5C}" srcOrd="0" destOrd="0" presId="urn:microsoft.com/office/officeart/2005/8/layout/orgChart1"/>
    <dgm:cxn modelId="{B743A995-31F3-CE49-ADB1-D4195CE541D6}" type="presParOf" srcId="{FB9FC699-4266-4620-80FB-109D368212F2}" destId="{9B2806E6-E33A-4E73-94FA-D28A96342098}" srcOrd="1" destOrd="0" presId="urn:microsoft.com/office/officeart/2005/8/layout/orgChart1"/>
    <dgm:cxn modelId="{2AB80DC6-0FB0-1C4F-8696-C5E51B9FF6F3}" type="presParOf" srcId="{710E1A96-312A-470A-83D4-931E3CA49B56}" destId="{13DBED36-3884-4E8E-AD9C-F993C51DF9B9}" srcOrd="1" destOrd="0" presId="urn:microsoft.com/office/officeart/2005/8/layout/orgChart1"/>
    <dgm:cxn modelId="{939E53CB-9EBC-6E4E-B740-A6B653432E12}" type="presParOf" srcId="{710E1A96-312A-470A-83D4-931E3CA49B56}" destId="{DCF1DE51-BF08-48FC-9F18-3A542AEFD2C3}" srcOrd="2" destOrd="0" presId="urn:microsoft.com/office/officeart/2005/8/layout/orgChart1"/>
    <dgm:cxn modelId="{23325C49-C66A-5D49-AF9A-091EA597C61E}" type="presParOf" srcId="{FB80E8ED-D514-479D-BAC7-A8B933027C5E}" destId="{D578D427-D8B1-47A5-9612-89C9D1E5B0F4}" srcOrd="2" destOrd="0" presId="urn:microsoft.com/office/officeart/2005/8/layout/orgChart1"/>
    <dgm:cxn modelId="{781ED62F-3E7E-A143-B237-5F565FB09659}" type="presParOf" srcId="{FB80E8ED-D514-479D-BAC7-A8B933027C5E}" destId="{8EDA2A6A-15EB-4543-B94D-AA5BD2A5E686}" srcOrd="3" destOrd="0" presId="urn:microsoft.com/office/officeart/2005/8/layout/orgChart1"/>
    <dgm:cxn modelId="{D3772EDB-43A3-7C4A-A5F9-A9733C2F1B85}" type="presParOf" srcId="{8EDA2A6A-15EB-4543-B94D-AA5BD2A5E686}" destId="{39BF301A-B4B7-4F12-A6BB-C8DA607016B6}" srcOrd="0" destOrd="0" presId="urn:microsoft.com/office/officeart/2005/8/layout/orgChart1"/>
    <dgm:cxn modelId="{7799E956-5BC0-DF4E-954B-4DA6499CAE1A}" type="presParOf" srcId="{39BF301A-B4B7-4F12-A6BB-C8DA607016B6}" destId="{2825B5AA-F422-4602-B89B-2855A673E871}" srcOrd="0" destOrd="0" presId="urn:microsoft.com/office/officeart/2005/8/layout/orgChart1"/>
    <dgm:cxn modelId="{A84E2E35-D11F-1941-B552-0DE59596E20A}" type="presParOf" srcId="{39BF301A-B4B7-4F12-A6BB-C8DA607016B6}" destId="{2E4D10C1-E92D-48ED-A840-5C0830B37627}" srcOrd="1" destOrd="0" presId="urn:microsoft.com/office/officeart/2005/8/layout/orgChart1"/>
    <dgm:cxn modelId="{2B74A700-8C73-444E-BB25-06B09B30DD9C}" type="presParOf" srcId="{8EDA2A6A-15EB-4543-B94D-AA5BD2A5E686}" destId="{8DED5E54-5435-4BAD-AAC2-D79C1F787671}" srcOrd="1" destOrd="0" presId="urn:microsoft.com/office/officeart/2005/8/layout/orgChart1"/>
    <dgm:cxn modelId="{97E9AFCB-B35C-5D48-8325-4361192181C5}" type="presParOf" srcId="{8EDA2A6A-15EB-4543-B94D-AA5BD2A5E686}" destId="{74934CF1-9AC7-4624-AC55-4BF148E1545B}" srcOrd="2" destOrd="0" presId="urn:microsoft.com/office/officeart/2005/8/layout/orgChart1"/>
    <dgm:cxn modelId="{0291B2F8-851C-EC4D-9982-2162FF3D0EB3}" type="presParOf" srcId="{FB80E8ED-D514-479D-BAC7-A8B933027C5E}" destId="{D34E7E9F-F3F6-4A6D-A5AD-3F8ED5D9CC98}" srcOrd="4" destOrd="0" presId="urn:microsoft.com/office/officeart/2005/8/layout/orgChart1"/>
    <dgm:cxn modelId="{F85F40FC-3E18-0A41-BDDB-8CED3EBB4440}" type="presParOf" srcId="{FB80E8ED-D514-479D-BAC7-A8B933027C5E}" destId="{D1211603-5F44-459A-9EC0-3636DA61C2E4}" srcOrd="5" destOrd="0" presId="urn:microsoft.com/office/officeart/2005/8/layout/orgChart1"/>
    <dgm:cxn modelId="{9EDF3B01-E26B-8245-B301-9B871B23B842}" type="presParOf" srcId="{D1211603-5F44-459A-9EC0-3636DA61C2E4}" destId="{26B3C7CA-85ED-4E75-A9D5-74CD928FD185}" srcOrd="0" destOrd="0" presId="urn:microsoft.com/office/officeart/2005/8/layout/orgChart1"/>
    <dgm:cxn modelId="{4D2A51DD-5DB8-0D49-9027-6329BF4C64D2}" type="presParOf" srcId="{26B3C7CA-85ED-4E75-A9D5-74CD928FD185}" destId="{CD7791C8-6706-48FC-B801-50C91D14C9F8}" srcOrd="0" destOrd="0" presId="urn:microsoft.com/office/officeart/2005/8/layout/orgChart1"/>
    <dgm:cxn modelId="{2E0E75A7-3F66-944B-B55E-E33022B19C94}" type="presParOf" srcId="{26B3C7CA-85ED-4E75-A9D5-74CD928FD185}" destId="{66C5C0F4-179C-4F66-861A-7106C1189FEF}" srcOrd="1" destOrd="0" presId="urn:microsoft.com/office/officeart/2005/8/layout/orgChart1"/>
    <dgm:cxn modelId="{770CD97B-0D4B-A847-9AE3-A7BCC2109B51}" type="presParOf" srcId="{D1211603-5F44-459A-9EC0-3636DA61C2E4}" destId="{B32A4FE0-AE6B-422B-BAF7-87B0E0F71472}" srcOrd="1" destOrd="0" presId="urn:microsoft.com/office/officeart/2005/8/layout/orgChart1"/>
    <dgm:cxn modelId="{F66616A3-F9A4-894F-AC2B-9EE69865502E}" type="presParOf" srcId="{D1211603-5F44-459A-9EC0-3636DA61C2E4}" destId="{87293BFF-DC95-4676-8C8F-13AD26CD5959}" srcOrd="2" destOrd="0" presId="urn:microsoft.com/office/officeart/2005/8/layout/orgChart1"/>
    <dgm:cxn modelId="{03C4BB14-5A91-CE42-825B-FD210D590B67}" type="presParOf" srcId="{FB80E8ED-D514-479D-BAC7-A8B933027C5E}" destId="{EBEAD750-1210-4683-BC19-6C9F6B3E73AB}" srcOrd="6" destOrd="0" presId="urn:microsoft.com/office/officeart/2005/8/layout/orgChart1"/>
    <dgm:cxn modelId="{81C66011-87DF-B142-B9CE-D2DA088FCCC7}" type="presParOf" srcId="{FB80E8ED-D514-479D-BAC7-A8B933027C5E}" destId="{7913F7CE-674E-4D93-9FCD-8788B5947EC7}" srcOrd="7" destOrd="0" presId="urn:microsoft.com/office/officeart/2005/8/layout/orgChart1"/>
    <dgm:cxn modelId="{2B90C64B-D516-A248-B3D7-FCCAA2EDF0CF}" type="presParOf" srcId="{7913F7CE-674E-4D93-9FCD-8788B5947EC7}" destId="{A503233F-4F9F-425E-9EC7-BACC4263F36C}" srcOrd="0" destOrd="0" presId="urn:microsoft.com/office/officeart/2005/8/layout/orgChart1"/>
    <dgm:cxn modelId="{F7A292FB-6F4E-974F-8C5A-9E17E0E13570}" type="presParOf" srcId="{A503233F-4F9F-425E-9EC7-BACC4263F36C}" destId="{5C38146F-F6CD-4055-81B3-C8EFC95A868A}" srcOrd="0" destOrd="0" presId="urn:microsoft.com/office/officeart/2005/8/layout/orgChart1"/>
    <dgm:cxn modelId="{1378AD8B-9246-924B-9DF2-4ACAE0521FBE}" type="presParOf" srcId="{A503233F-4F9F-425E-9EC7-BACC4263F36C}" destId="{FC75BEFE-1CC3-444F-BFF0-6689084408A1}" srcOrd="1" destOrd="0" presId="urn:microsoft.com/office/officeart/2005/8/layout/orgChart1"/>
    <dgm:cxn modelId="{015C3B0D-B17E-8644-9515-9BD4A02239EF}" type="presParOf" srcId="{7913F7CE-674E-4D93-9FCD-8788B5947EC7}" destId="{4F3F8CF4-09E7-4309-BFFC-280047214BFA}" srcOrd="1" destOrd="0" presId="urn:microsoft.com/office/officeart/2005/8/layout/orgChart1"/>
    <dgm:cxn modelId="{2A0ECE7F-6438-C642-99F4-1E3C067F0784}" type="presParOf" srcId="{7913F7CE-674E-4D93-9FCD-8788B5947EC7}" destId="{2AD6DE11-9F21-4455-82FF-5D7E8AB79138}" srcOrd="2" destOrd="0" presId="urn:microsoft.com/office/officeart/2005/8/layout/orgChart1"/>
    <dgm:cxn modelId="{554E2EC4-BE3E-804A-A9D2-677668539A0C}" type="presParOf" srcId="{FB80E8ED-D514-479D-BAC7-A8B933027C5E}" destId="{4146944C-E626-4027-B2B2-031BB4F78C04}" srcOrd="8" destOrd="0" presId="urn:microsoft.com/office/officeart/2005/8/layout/orgChart1"/>
    <dgm:cxn modelId="{B1C6A0E3-78D7-A243-B200-EA67BEB75C46}" type="presParOf" srcId="{FB80E8ED-D514-479D-BAC7-A8B933027C5E}" destId="{2398412C-73EA-42BC-8879-D2EEC625EBEC}" srcOrd="9" destOrd="0" presId="urn:microsoft.com/office/officeart/2005/8/layout/orgChart1"/>
    <dgm:cxn modelId="{0DE951D6-F148-ED4D-AB7A-3BA5119A18AD}" type="presParOf" srcId="{2398412C-73EA-42BC-8879-D2EEC625EBEC}" destId="{D198DF3F-6F39-4D24-A2C6-C72461DDBA33}" srcOrd="0" destOrd="0" presId="urn:microsoft.com/office/officeart/2005/8/layout/orgChart1"/>
    <dgm:cxn modelId="{95AC8F44-C6F4-0B4C-AC7D-E1995F379DFB}" type="presParOf" srcId="{D198DF3F-6F39-4D24-A2C6-C72461DDBA33}" destId="{504E9969-59C4-4DCD-91C2-4E3AD79F4FF3}" srcOrd="0" destOrd="0" presId="urn:microsoft.com/office/officeart/2005/8/layout/orgChart1"/>
    <dgm:cxn modelId="{1F80564A-B758-AC42-8B69-3A5F8E795F80}" type="presParOf" srcId="{D198DF3F-6F39-4D24-A2C6-C72461DDBA33}" destId="{7BB1A48D-7DCE-4CCB-844B-CCB534855AEE}" srcOrd="1" destOrd="0" presId="urn:microsoft.com/office/officeart/2005/8/layout/orgChart1"/>
    <dgm:cxn modelId="{93856309-0122-204F-9430-49E4E94EB59B}" type="presParOf" srcId="{2398412C-73EA-42BC-8879-D2EEC625EBEC}" destId="{D5D5D38B-8F65-464A-A1D1-8E163EE66D95}" srcOrd="1" destOrd="0" presId="urn:microsoft.com/office/officeart/2005/8/layout/orgChart1"/>
    <dgm:cxn modelId="{6B947E91-88CB-2D4C-A143-79033C92750E}" type="presParOf" srcId="{2398412C-73EA-42BC-8879-D2EEC625EBEC}" destId="{1F1DA4F8-35EF-48B5-8B09-36155E2D37FA}" srcOrd="2" destOrd="0" presId="urn:microsoft.com/office/officeart/2005/8/layout/orgChart1"/>
    <dgm:cxn modelId="{9A666126-1AA1-AF4B-BB74-AB856DA8F341}" type="presParOf" srcId="{FB80E8ED-D514-479D-BAC7-A8B933027C5E}" destId="{034BD5BC-1F94-4B6D-96BA-24D24040868B}" srcOrd="10" destOrd="0" presId="urn:microsoft.com/office/officeart/2005/8/layout/orgChart1"/>
    <dgm:cxn modelId="{D21EE788-F1C2-564A-8EC0-8CE9EFBD5795}" type="presParOf" srcId="{FB80E8ED-D514-479D-BAC7-A8B933027C5E}" destId="{6F8FA9D1-0DA8-4503-81F1-BB8A5109D58D}" srcOrd="11" destOrd="0" presId="urn:microsoft.com/office/officeart/2005/8/layout/orgChart1"/>
    <dgm:cxn modelId="{7ADA226A-8921-464E-8917-71948169F449}" type="presParOf" srcId="{6F8FA9D1-0DA8-4503-81F1-BB8A5109D58D}" destId="{F8558064-893A-445F-B990-933435E9EE4D}" srcOrd="0" destOrd="0" presId="urn:microsoft.com/office/officeart/2005/8/layout/orgChart1"/>
    <dgm:cxn modelId="{53D7A961-5A16-F141-8C50-039FE37B3EF3}" type="presParOf" srcId="{F8558064-893A-445F-B990-933435E9EE4D}" destId="{F2B29A8C-8DC4-4764-AF95-99C14E4B966A}" srcOrd="0" destOrd="0" presId="urn:microsoft.com/office/officeart/2005/8/layout/orgChart1"/>
    <dgm:cxn modelId="{47E80464-D406-6044-BB61-35B2354F31F2}" type="presParOf" srcId="{F8558064-893A-445F-B990-933435E9EE4D}" destId="{709E5D53-F5D3-4189-99BA-7A5683F5011D}" srcOrd="1" destOrd="0" presId="urn:microsoft.com/office/officeart/2005/8/layout/orgChart1"/>
    <dgm:cxn modelId="{0963D223-39C2-9F4B-92CF-0FE913BC0D01}" type="presParOf" srcId="{6F8FA9D1-0DA8-4503-81F1-BB8A5109D58D}" destId="{CFDDC976-6499-4654-AE45-17F4A6AADE7D}" srcOrd="1" destOrd="0" presId="urn:microsoft.com/office/officeart/2005/8/layout/orgChart1"/>
    <dgm:cxn modelId="{456E155E-B6F4-CE4C-80F8-CBFC16933500}" type="presParOf" srcId="{6F8FA9D1-0DA8-4503-81F1-BB8A5109D58D}" destId="{E7E733F0-4326-4FDF-A2E5-B73E2E62EE21}" srcOrd="2" destOrd="0" presId="urn:microsoft.com/office/officeart/2005/8/layout/orgChart1"/>
    <dgm:cxn modelId="{69623E06-60AC-3B4B-9F84-EDDF5B35BA99}" type="presParOf" srcId="{A3E72DEE-8D39-4BBE-A452-62CD2484F3E7}" destId="{0E703F84-6B3A-4263-8351-DB8F90E2D8D5}" srcOrd="2" destOrd="0" presId="urn:microsoft.com/office/officeart/2005/8/layout/orgChart1"/>
    <dgm:cxn modelId="{3B0B1296-0CE5-954D-8F93-802C0BC08EE2}" type="presParOf" srcId="{0E703F84-6B3A-4263-8351-DB8F90E2D8D5}" destId="{1AD6EE2D-DE43-40AC-A114-DE6EFFDE9647}" srcOrd="0" destOrd="0" presId="urn:microsoft.com/office/officeart/2005/8/layout/orgChart1"/>
    <dgm:cxn modelId="{C7838B23-BDFE-294B-9719-93C75A543AC9}" type="presParOf" srcId="{0E703F84-6B3A-4263-8351-DB8F90E2D8D5}" destId="{AEF275DF-135F-4A47-AB22-E391ADCD1C91}" srcOrd="1" destOrd="0" presId="urn:microsoft.com/office/officeart/2005/8/layout/orgChart1"/>
    <dgm:cxn modelId="{FC46DF07-95CE-C04A-B92E-B53FB5688DF4}" type="presParOf" srcId="{AEF275DF-135F-4A47-AB22-E391ADCD1C91}" destId="{1B8D205A-2A09-49E8-A0CE-06D6A19001D7}" srcOrd="0" destOrd="0" presId="urn:microsoft.com/office/officeart/2005/8/layout/orgChart1"/>
    <dgm:cxn modelId="{ECCEF6B0-3D19-544D-9A7B-90CE7BDA7DBA}" type="presParOf" srcId="{1B8D205A-2A09-49E8-A0CE-06D6A19001D7}" destId="{3DD01F9F-CEE8-465F-8FEC-110FEF1AA4BF}" srcOrd="0" destOrd="0" presId="urn:microsoft.com/office/officeart/2005/8/layout/orgChart1"/>
    <dgm:cxn modelId="{9C1EC377-7815-724E-B13E-BDDE0E6DCFE3}" type="presParOf" srcId="{1B8D205A-2A09-49E8-A0CE-06D6A19001D7}" destId="{04DBB6C9-0004-4B8B-92FF-9FF291C5E431}" srcOrd="1" destOrd="0" presId="urn:microsoft.com/office/officeart/2005/8/layout/orgChart1"/>
    <dgm:cxn modelId="{03F09257-AF65-F548-BB64-2D8BCAB65E0C}" type="presParOf" srcId="{AEF275DF-135F-4A47-AB22-E391ADCD1C91}" destId="{94E09673-F0F3-4D63-8E3F-D81293A985BD}" srcOrd="1" destOrd="0" presId="urn:microsoft.com/office/officeart/2005/8/layout/orgChart1"/>
    <dgm:cxn modelId="{AEFD7C65-E1A4-1444-A650-CF36118F10C4}" type="presParOf" srcId="{AEF275DF-135F-4A47-AB22-E391ADCD1C91}" destId="{00E61107-38A4-4705-99BB-12DD7FD7D460}" srcOrd="2" destOrd="0" presId="urn:microsoft.com/office/officeart/2005/8/layout/orgChart1"/>
    <dgm:cxn modelId="{B690547C-48E4-FA44-905E-DED113A30849}" type="presParOf" srcId="{0E703F84-6B3A-4263-8351-DB8F90E2D8D5}" destId="{24760469-0C2E-4DCA-88BF-35BDDAAFBF00}" srcOrd="2" destOrd="0" presId="urn:microsoft.com/office/officeart/2005/8/layout/orgChart1"/>
    <dgm:cxn modelId="{560476F1-5032-F440-B549-F6D8305F8387}" type="presParOf" srcId="{0E703F84-6B3A-4263-8351-DB8F90E2D8D5}" destId="{3BC8B09D-279E-4503-8300-7929B5262DB2}" srcOrd="3" destOrd="0" presId="urn:microsoft.com/office/officeart/2005/8/layout/orgChart1"/>
    <dgm:cxn modelId="{EFD577F8-3463-DA45-98EC-440DCDE93237}" type="presParOf" srcId="{3BC8B09D-279E-4503-8300-7929B5262DB2}" destId="{231E29FE-E0D9-4314-A34F-369226F75443}" srcOrd="0" destOrd="0" presId="urn:microsoft.com/office/officeart/2005/8/layout/orgChart1"/>
    <dgm:cxn modelId="{CDF040F7-B8BD-EA4B-B834-56B4C39230CC}" type="presParOf" srcId="{231E29FE-E0D9-4314-A34F-369226F75443}" destId="{80C08145-F97B-4614-A5A4-3C81E31D2A91}" srcOrd="0" destOrd="0" presId="urn:microsoft.com/office/officeart/2005/8/layout/orgChart1"/>
    <dgm:cxn modelId="{A396F4F5-8BBD-6242-AD51-1C32EAA39A5E}" type="presParOf" srcId="{231E29FE-E0D9-4314-A34F-369226F75443}" destId="{7BA98061-EC0C-4EAD-A494-DE3E6264F70B}" srcOrd="1" destOrd="0" presId="urn:microsoft.com/office/officeart/2005/8/layout/orgChart1"/>
    <dgm:cxn modelId="{A28894FE-0E5E-8441-AC8D-90F4C154ED42}" type="presParOf" srcId="{3BC8B09D-279E-4503-8300-7929B5262DB2}" destId="{6A7680A9-A867-47B4-9E31-1051AAF9233F}" srcOrd="1" destOrd="0" presId="urn:microsoft.com/office/officeart/2005/8/layout/orgChart1"/>
    <dgm:cxn modelId="{E16CF1A7-3449-F647-A3B4-460BB92091C3}" type="presParOf" srcId="{3BC8B09D-279E-4503-8300-7929B5262DB2}" destId="{6FA28042-3DCA-4B62-870D-4A8573316C47}" srcOrd="2" destOrd="0" presId="urn:microsoft.com/office/officeart/2005/8/layout/orgChart1"/>
    <dgm:cxn modelId="{3B15AE9C-F31D-A94F-A7C2-91A4E4013C7A}" type="presParOf" srcId="{0E703F84-6B3A-4263-8351-DB8F90E2D8D5}" destId="{AFF98EB9-6EF8-44B0-8275-EE585E3601C7}" srcOrd="4" destOrd="0" presId="urn:microsoft.com/office/officeart/2005/8/layout/orgChart1"/>
    <dgm:cxn modelId="{D92DA9B0-8F18-7843-ACFA-9B5F35756560}" type="presParOf" srcId="{0E703F84-6B3A-4263-8351-DB8F90E2D8D5}" destId="{67622DEF-F720-4497-ABC6-1AA6288EB14B}" srcOrd="5" destOrd="0" presId="urn:microsoft.com/office/officeart/2005/8/layout/orgChart1"/>
    <dgm:cxn modelId="{A1B19CC1-4DD6-8D4A-A3D6-611804142071}" type="presParOf" srcId="{67622DEF-F720-4497-ABC6-1AA6288EB14B}" destId="{6B036697-0AEC-4B6A-B0B8-E764CD6E1A37}" srcOrd="0" destOrd="0" presId="urn:microsoft.com/office/officeart/2005/8/layout/orgChart1"/>
    <dgm:cxn modelId="{16226469-D735-5549-85B3-5E53240415C2}" type="presParOf" srcId="{6B036697-0AEC-4B6A-B0B8-E764CD6E1A37}" destId="{F5D302B5-94FC-4976-95FA-5775C19C4EF7}" srcOrd="0" destOrd="0" presId="urn:microsoft.com/office/officeart/2005/8/layout/orgChart1"/>
    <dgm:cxn modelId="{8990D7FA-2502-8140-B940-75A9F483FC42}" type="presParOf" srcId="{6B036697-0AEC-4B6A-B0B8-E764CD6E1A37}" destId="{460C1139-E223-40B4-8AC0-4051D86D99A4}" srcOrd="1" destOrd="0" presId="urn:microsoft.com/office/officeart/2005/8/layout/orgChart1"/>
    <dgm:cxn modelId="{5DC74B7B-6140-2448-ACD1-5885E3B6ADDC}" type="presParOf" srcId="{67622DEF-F720-4497-ABC6-1AA6288EB14B}" destId="{5F06D2E6-B9DE-4220-B7EA-7ACAFF1143FE}" srcOrd="1" destOrd="0" presId="urn:microsoft.com/office/officeart/2005/8/layout/orgChart1"/>
    <dgm:cxn modelId="{2FD112A8-47AF-1249-8171-1D57509273C4}" type="presParOf" srcId="{67622DEF-F720-4497-ABC6-1AA6288EB14B}" destId="{1FBE43E2-D9EA-4E1A-A552-A8038C1ADDA1}" srcOrd="2" destOrd="0" presId="urn:microsoft.com/office/officeart/2005/8/layout/orgChart1"/>
    <dgm:cxn modelId="{DC146D45-5080-E348-9183-914F0EF172A6}" type="presParOf" srcId="{0E703F84-6B3A-4263-8351-DB8F90E2D8D5}" destId="{C14E2AAB-AA4B-48F9-84ED-2FF7EEC6073D}" srcOrd="6" destOrd="0" presId="urn:microsoft.com/office/officeart/2005/8/layout/orgChart1"/>
    <dgm:cxn modelId="{76442EED-2C09-1740-9DEA-19CB0D645DDC}" type="presParOf" srcId="{0E703F84-6B3A-4263-8351-DB8F90E2D8D5}" destId="{C753AE85-90F6-47F0-862C-D1C343445DA4}" srcOrd="7" destOrd="0" presId="urn:microsoft.com/office/officeart/2005/8/layout/orgChart1"/>
    <dgm:cxn modelId="{F9133BEA-AB10-8741-96D9-3354AE3B2044}" type="presParOf" srcId="{C753AE85-90F6-47F0-862C-D1C343445DA4}" destId="{785BD0E3-D778-404A-BFA6-0FD1083C647C}" srcOrd="0" destOrd="0" presId="urn:microsoft.com/office/officeart/2005/8/layout/orgChart1"/>
    <dgm:cxn modelId="{C7FB5AEA-1AAE-D247-B7C9-924D5231F4AC}" type="presParOf" srcId="{785BD0E3-D778-404A-BFA6-0FD1083C647C}" destId="{783CEDA1-A407-49F7-B33E-23E6982BA46E}" srcOrd="0" destOrd="0" presId="urn:microsoft.com/office/officeart/2005/8/layout/orgChart1"/>
    <dgm:cxn modelId="{92CD590B-FED9-F247-B870-8EA01854DB08}" type="presParOf" srcId="{785BD0E3-D778-404A-BFA6-0FD1083C647C}" destId="{3CCD9917-12FA-41E0-849C-CED6AC76FBAE}" srcOrd="1" destOrd="0" presId="urn:microsoft.com/office/officeart/2005/8/layout/orgChart1"/>
    <dgm:cxn modelId="{B241CC82-99A6-9C48-BB4A-E109A65BB36B}" type="presParOf" srcId="{C753AE85-90F6-47F0-862C-D1C343445DA4}" destId="{8D2C088C-35F4-4966-AB97-CC55882F6512}" srcOrd="1" destOrd="0" presId="urn:microsoft.com/office/officeart/2005/8/layout/orgChart1"/>
    <dgm:cxn modelId="{DE952517-3C63-D549-8625-1C16291E52D1}" type="presParOf" srcId="{C753AE85-90F6-47F0-862C-D1C343445DA4}" destId="{1241DB71-1095-4253-B77B-9392B4FC01BD}" srcOrd="2" destOrd="0" presId="urn:microsoft.com/office/officeart/2005/8/layout/orgChart1"/>
    <dgm:cxn modelId="{9E96089F-59BF-F843-B74A-4CB0180E0DD0}" type="presParOf" srcId="{0E703F84-6B3A-4263-8351-DB8F90E2D8D5}" destId="{40D79F9B-D969-45E8-84BF-2230EC11101F}" srcOrd="8" destOrd="0" presId="urn:microsoft.com/office/officeart/2005/8/layout/orgChart1"/>
    <dgm:cxn modelId="{96CBC4A8-0ABC-2541-9E18-6F53ADD9A8C0}" type="presParOf" srcId="{0E703F84-6B3A-4263-8351-DB8F90E2D8D5}" destId="{0C1256A4-68F0-4433-9C35-8C293714F0A4}" srcOrd="9" destOrd="0" presId="urn:microsoft.com/office/officeart/2005/8/layout/orgChart1"/>
    <dgm:cxn modelId="{A2A8B962-B7E6-CA4E-8FC1-CB709535B97D}" type="presParOf" srcId="{0C1256A4-68F0-4433-9C35-8C293714F0A4}" destId="{6B531603-EE30-4AB3-8EB0-124846A13C9F}" srcOrd="0" destOrd="0" presId="urn:microsoft.com/office/officeart/2005/8/layout/orgChart1"/>
    <dgm:cxn modelId="{ECCFCA22-028F-714C-AFE6-733B7C0E9026}" type="presParOf" srcId="{6B531603-EE30-4AB3-8EB0-124846A13C9F}" destId="{B2B1D589-C00D-4159-9668-02C140856620}" srcOrd="0" destOrd="0" presId="urn:microsoft.com/office/officeart/2005/8/layout/orgChart1"/>
    <dgm:cxn modelId="{E1AABB59-1963-BB44-9DE3-063297B5A271}" type="presParOf" srcId="{6B531603-EE30-4AB3-8EB0-124846A13C9F}" destId="{18EEFF36-C5BE-488A-91A2-5ECE4456C097}" srcOrd="1" destOrd="0" presId="urn:microsoft.com/office/officeart/2005/8/layout/orgChart1"/>
    <dgm:cxn modelId="{BE988D19-B9EA-AF42-A572-87EE97368E1D}" type="presParOf" srcId="{0C1256A4-68F0-4433-9C35-8C293714F0A4}" destId="{7C7E03BB-310F-4064-936B-03E70B75A3F4}" srcOrd="1" destOrd="0" presId="urn:microsoft.com/office/officeart/2005/8/layout/orgChart1"/>
    <dgm:cxn modelId="{4ED0EF90-CACA-E144-96FD-A120AE4709FD}" type="presParOf" srcId="{0C1256A4-68F0-4433-9C35-8C293714F0A4}" destId="{CC9D9894-9F76-450C-AAFE-114CBF411EFB}"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3037839" cy="464819"/>
          </a:xfrm>
          <a:prstGeom prst="rect">
            <a:avLst/>
          </a:prstGeom>
          <a:noFill/>
          <a:ln>
            <a:noFill/>
          </a:ln>
        </p:spPr>
        <p:txBody>
          <a:bodyPr lIns="91425" tIns="91425" rIns="91425" bIns="91425" anchor="t" anchorCtr="0"/>
          <a:lstStyle>
            <a:lvl1pPr marL="0" marR="0" indent="0" algn="l" rtl="0">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 name="Shape 3"/>
          <p:cNvSpPr txBox="1">
            <a:spLocks noGrp="1"/>
          </p:cNvSpPr>
          <p:nvPr>
            <p:ph type="dt" idx="10"/>
          </p:nvPr>
        </p:nvSpPr>
        <p:spPr>
          <a:xfrm>
            <a:off x="3970939" y="0"/>
            <a:ext cx="3037839" cy="464819"/>
          </a:xfrm>
          <a:prstGeom prst="rect">
            <a:avLst/>
          </a:prstGeom>
          <a:noFill/>
          <a:ln>
            <a:noFill/>
          </a:ln>
        </p:spPr>
        <p:txBody>
          <a:bodyPr lIns="91425" tIns="91425" rIns="91425" bIns="91425" anchor="t" anchorCtr="0"/>
          <a:lstStyle>
            <a:lvl1pPr marL="0" marR="0" indent="0" algn="r" rtl="0">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4" name="Shape 4"/>
          <p:cNvSpPr>
            <a:spLocks noGrp="1" noRot="1" noChangeAspect="1"/>
          </p:cNvSpPr>
          <p:nvPr>
            <p:ph type="sldImg" idx="3"/>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701039" y="4415792"/>
            <a:ext cx="5608319" cy="4183379"/>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6" name="Shape 6"/>
          <p:cNvSpPr txBox="1">
            <a:spLocks noGrp="1"/>
          </p:cNvSpPr>
          <p:nvPr>
            <p:ph type="ftr" idx="11"/>
          </p:nvPr>
        </p:nvSpPr>
        <p:spPr>
          <a:xfrm>
            <a:off x="0" y="8829967"/>
            <a:ext cx="3037839" cy="464819"/>
          </a:xfrm>
          <a:prstGeom prst="rect">
            <a:avLst/>
          </a:prstGeom>
          <a:noFill/>
          <a:ln>
            <a:noFill/>
          </a:ln>
        </p:spPr>
        <p:txBody>
          <a:bodyPr lIns="91425" tIns="91425" rIns="91425" bIns="91425" anchor="b" anchorCtr="0"/>
          <a:lstStyle>
            <a:lvl1pPr marL="0" marR="0" indent="0" algn="l" rtl="0">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7" name="Shape 7"/>
          <p:cNvSpPr txBox="1">
            <a:spLocks noGrp="1"/>
          </p:cNvSpPr>
          <p:nvPr>
            <p:ph type="sldNum" idx="12"/>
          </p:nvPr>
        </p:nvSpPr>
        <p:spPr>
          <a:xfrm>
            <a:off x="3970939" y="8829967"/>
            <a:ext cx="3037839" cy="464819"/>
          </a:xfrm>
          <a:prstGeom prst="rect">
            <a:avLst/>
          </a:prstGeom>
          <a:noFill/>
          <a:ln>
            <a:noFill/>
          </a:ln>
        </p:spPr>
        <p:txBody>
          <a:bodyPr lIns="91425" tIns="91425" rIns="91425" bIns="91425" anchor="b" anchorCtr="0"/>
          <a:lstStyle>
            <a:lvl1pPr marL="0" marR="0" indent="0" algn="r" rtl="0">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Tree>
    <p:extLst>
      <p:ext uri="{BB962C8B-B14F-4D97-AF65-F5344CB8AC3E}">
        <p14:creationId xmlns:p14="http://schemas.microsoft.com/office/powerpoint/2010/main" xmlns="" val="202179978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a:buFont typeface="Arial" charset="0"/>
              <a:buChar char="•"/>
            </a:pPr>
            <a:endParaRPr lang="en-US" dirty="0"/>
          </a:p>
        </p:txBody>
      </p:sp>
      <p:sp>
        <p:nvSpPr>
          <p:cNvPr id="4" name="Slide Number Placeholder 3"/>
          <p:cNvSpPr>
            <a:spLocks noGrp="1"/>
          </p:cNvSpPr>
          <p:nvPr>
            <p:ph type="sldNum" sz="quarter" idx="10"/>
          </p:nvPr>
        </p:nvSpPr>
        <p:spPr/>
        <p:txBody>
          <a:bodyPr/>
          <a:lstStyle/>
          <a:p>
            <a:fld id="{583C4BF6-2A73-4CB7-BBDF-791C18685AA5}" type="slidenum">
              <a:rPr lang="en-US" smtClean="0">
                <a:solidFill>
                  <a:prstClr val="black"/>
                </a:solidFill>
                <a:latin typeface="Calibri"/>
              </a:rPr>
              <a:pPr/>
              <a:t>1</a:t>
            </a:fld>
            <a:endParaRPr lang="en-US" dirty="0">
              <a:solidFill>
                <a:prstClr val="black"/>
              </a:solidFill>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81100" y="696913"/>
            <a:ext cx="4648200" cy="3486150"/>
          </a:xfrm>
          <a:ln/>
        </p:spPr>
      </p:sp>
      <p:sp>
        <p:nvSpPr>
          <p:cNvPr id="1239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24578" name="Rectangle 3"/>
          <p:cNvSpPr>
            <a:spLocks noGrp="1"/>
          </p:cNvSpPr>
          <p:nvPr>
            <p:ph type="body" idx="1"/>
          </p:nvPr>
        </p:nvSpPr>
        <p:spPr>
          <a:xfrm>
            <a:off x="701359" y="4415791"/>
            <a:ext cx="5607684" cy="4181789"/>
          </a:xfrm>
          <a:noFill/>
          <a:ln/>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Shape 877"/>
          <p:cNvSpPr txBox="1">
            <a:spLocks noGrp="1"/>
          </p:cNvSpPr>
          <p:nvPr>
            <p:ph type="body" idx="1"/>
          </p:nvPr>
        </p:nvSpPr>
        <p:spPr>
          <a:xfrm>
            <a:off x="701039" y="4415792"/>
            <a:ext cx="5608319" cy="4183379"/>
          </a:xfrm>
          <a:prstGeom prst="rect">
            <a:avLst/>
          </a:prstGeom>
        </p:spPr>
        <p:txBody>
          <a:bodyPr lIns="91425" tIns="91425" rIns="91425" bIns="91425" anchor="ctr" anchorCtr="0">
            <a:noAutofit/>
          </a:bodyPr>
          <a:lstStyle/>
          <a:p>
            <a:endParaRPr/>
          </a:p>
        </p:txBody>
      </p:sp>
      <p:sp>
        <p:nvSpPr>
          <p:cNvPr id="878" name="Shape 878"/>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Shape 884"/>
          <p:cNvSpPr txBox="1">
            <a:spLocks noGrp="1"/>
          </p:cNvSpPr>
          <p:nvPr>
            <p:ph type="body" idx="1"/>
          </p:nvPr>
        </p:nvSpPr>
        <p:spPr>
          <a:xfrm>
            <a:off x="701039" y="4415792"/>
            <a:ext cx="5608319" cy="4183379"/>
          </a:xfrm>
          <a:prstGeom prst="rect">
            <a:avLst/>
          </a:prstGeom>
        </p:spPr>
        <p:txBody>
          <a:bodyPr lIns="91425" tIns="91425" rIns="91425" bIns="91425" anchor="ctr" anchorCtr="0">
            <a:noAutofit/>
          </a:bodyPr>
          <a:lstStyle/>
          <a:p>
            <a:endParaRPr/>
          </a:p>
        </p:txBody>
      </p:sp>
      <p:sp>
        <p:nvSpPr>
          <p:cNvPr id="885" name="Shape 885"/>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4281F7-5AB3-DB45-9335-AE3CDCAE4FEF}" type="slidenum">
              <a:rPr lang="en-US">
                <a:solidFill>
                  <a:srgbClr val="000000"/>
                </a:solidFill>
              </a:rPr>
              <a:pPr/>
              <a:t>15</a:t>
            </a:fld>
            <a:endParaRPr lang="en-US">
              <a:solidFill>
                <a:srgbClr val="000000"/>
              </a:solidFill>
            </a:endParaRPr>
          </a:p>
        </p:txBody>
      </p:sp>
      <p:sp>
        <p:nvSpPr>
          <p:cNvPr id="318466" name="Rectangle 2"/>
          <p:cNvSpPr>
            <a:spLocks noGrp="1" noRot="1" noChangeAspect="1" noChangeArrowheads="1" noTextEdit="1"/>
          </p:cNvSpPr>
          <p:nvPr>
            <p:ph type="sldImg"/>
          </p:nvPr>
        </p:nvSpPr>
        <p:spPr>
          <a:xfrm>
            <a:off x="1181100" y="696913"/>
            <a:ext cx="4648200" cy="3486150"/>
          </a:xfrm>
          <a:ln/>
        </p:spPr>
      </p:sp>
      <p:sp>
        <p:nvSpPr>
          <p:cNvPr id="318467" name="Rectangle 3"/>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1DA856-3B99-460A-8B5A-22E7FACAAEAE}" type="slidenum">
              <a:rPr lang="en-US" smtClean="0">
                <a:solidFill>
                  <a:prstClr val="black"/>
                </a:solidFill>
                <a:latin typeface="Calibri"/>
              </a:rPr>
              <a:pPr/>
              <a:t>23</a:t>
            </a:fld>
            <a:endParaRPr lang="en-US">
              <a:solidFill>
                <a:prstClr val="black"/>
              </a:solidFill>
              <a:latin typeface="Calibri"/>
            </a:endParaRPr>
          </a:p>
        </p:txBody>
      </p:sp>
    </p:spTree>
    <p:extLst>
      <p:ext uri="{BB962C8B-B14F-4D97-AF65-F5344CB8AC3E}">
        <p14:creationId xmlns:p14="http://schemas.microsoft.com/office/powerpoint/2010/main" xmlns="" val="275897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txBox="1">
            <a:spLocks noGrp="1"/>
          </p:cNvSpPr>
          <p:nvPr>
            <p:ph type="body" idx="1"/>
          </p:nvPr>
        </p:nvSpPr>
        <p:spPr>
          <a:xfrm>
            <a:off x="701039" y="4415792"/>
            <a:ext cx="5608319" cy="4183379"/>
          </a:xfrm>
          <a:prstGeom prst="rect">
            <a:avLst/>
          </a:prstGeom>
        </p:spPr>
        <p:txBody>
          <a:bodyPr lIns="91425" tIns="91425" rIns="91425" bIns="91425" anchor="ctr" anchorCtr="0">
            <a:noAutofit/>
          </a:bodyPr>
          <a:lstStyle/>
          <a:p>
            <a:endParaRPr/>
          </a:p>
        </p:txBody>
      </p:sp>
      <p:sp>
        <p:nvSpPr>
          <p:cNvPr id="444" name="Shape 444"/>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Good quality </a:t>
            </a:r>
            <a:r>
              <a:rPr lang="en-US" dirty="0" err="1" smtClean="0"/>
              <a:t>flaf</a:t>
            </a:r>
            <a:r>
              <a:rPr lang="en-US" dirty="0" smtClean="0"/>
              <a:t>;</a:t>
            </a:r>
            <a:r>
              <a:rPr lang="en-US" baseline="0" dirty="0" smtClean="0"/>
              <a:t> DPA-STAR: </a:t>
            </a:r>
            <a:endParaRPr lang="en-US" dirty="0" smtClean="0"/>
          </a:p>
          <a:p>
            <a:r>
              <a:rPr lang="en-US" dirty="0" smtClean="0"/>
              <a:t>RFA on bad areas    Define </a:t>
            </a:r>
            <a:r>
              <a:rPr lang="en-US" dirty="0" err="1" smtClean="0"/>
              <a:t>persistant</a:t>
            </a:r>
            <a:r>
              <a:rPr lang="en-US" dirty="0" smtClean="0"/>
              <a:t> errors</a:t>
            </a:r>
            <a:r>
              <a:rPr lang="en-US" baseline="0" dirty="0" smtClean="0"/>
              <a:t> </a:t>
            </a:r>
            <a:r>
              <a:rPr lang="en-US" baseline="0" dirty="0" err="1" smtClean="0"/>
              <a:t>vs</a:t>
            </a:r>
            <a:r>
              <a:rPr lang="en-US" baseline="0" dirty="0" smtClean="0"/>
              <a:t> random</a:t>
            </a:r>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solidFill>
                  <a:prstClr val="black"/>
                </a:solidFill>
                <a:latin typeface="Calibri"/>
              </a:rPr>
              <a:pPr/>
              <a:t>29</a:t>
            </a:fld>
            <a:endParaRPr lang="en-US" dirty="0">
              <a:solidFill>
                <a:prstClr val="black"/>
              </a:solidFill>
              <a:latin typeface="Calibri"/>
            </a:endParaRPr>
          </a:p>
        </p:txBody>
      </p:sp>
    </p:spTree>
    <p:extLst>
      <p:ext uri="{BB962C8B-B14F-4D97-AF65-F5344CB8AC3E}">
        <p14:creationId xmlns:p14="http://schemas.microsoft.com/office/powerpoint/2010/main" xmlns="" val="2979628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0B2DB1-9050-F54C-8252-2890C3B05854}" type="slidenum">
              <a:rPr lang="en-US" smtClean="0">
                <a:solidFill>
                  <a:prstClr val="black"/>
                </a:solidFill>
                <a:latin typeface="Calibri"/>
              </a:rPr>
              <a:pPr/>
              <a:t>31</a:t>
            </a:fld>
            <a:endParaRPr lang="en-US" dirty="0">
              <a:solidFill>
                <a:prstClr val="black"/>
              </a:solidFill>
              <a:latin typeface="Calibri"/>
            </a:endParaRPr>
          </a:p>
        </p:txBody>
      </p:sp>
    </p:spTree>
    <p:extLst>
      <p:ext uri="{BB962C8B-B14F-4D97-AF65-F5344CB8AC3E}">
        <p14:creationId xmlns:p14="http://schemas.microsoft.com/office/powerpoint/2010/main" xmlns="" val="2859038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1"/>
          <a:lstStyle>
            <a:lvl1pPr marL="0" marR="0" indent="0" algn="ctr" rtl="0">
              <a:spcBef>
                <a:spcPts val="0"/>
              </a:spcBef>
              <a:buClr>
                <a:schemeClr val="dk1"/>
              </a:buClr>
              <a:buFont typeface="Calibri"/>
              <a:buNone/>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18" name="Shape 18"/>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480"/>
              </a:spcBef>
              <a:buClr>
                <a:srgbClr val="888888"/>
              </a:buClr>
              <a:buFont typeface="Calibri"/>
              <a:buNone/>
              <a:defRPr/>
            </a:lvl1pPr>
            <a:lvl2pPr marL="457200" marR="0" indent="0" algn="ctr" rtl="0">
              <a:spcBef>
                <a:spcPts val="400"/>
              </a:spcBef>
              <a:buClr>
                <a:srgbClr val="888888"/>
              </a:buClr>
              <a:buFont typeface="Calibri"/>
              <a:buNone/>
              <a:defRPr/>
            </a:lvl2pPr>
            <a:lvl3pPr marL="914400" marR="0" indent="0" algn="ctr" rtl="0">
              <a:spcBef>
                <a:spcPts val="360"/>
              </a:spcBef>
              <a:buClr>
                <a:srgbClr val="888888"/>
              </a:buClr>
              <a:buFont typeface="Calibri"/>
              <a:buNone/>
              <a:defRPr/>
            </a:lvl3pPr>
            <a:lvl4pPr marL="1371600" marR="0" indent="0" algn="ctr" rtl="0">
              <a:spcBef>
                <a:spcPts val="320"/>
              </a:spcBef>
              <a:buClr>
                <a:srgbClr val="888888"/>
              </a:buClr>
              <a:buFont typeface="Calibri"/>
              <a:buNone/>
              <a:defRPr/>
            </a:lvl4pPr>
            <a:lvl5pPr marL="1828800" marR="0" indent="0" algn="ctr" rtl="0">
              <a:spcBef>
                <a:spcPts val="280"/>
              </a:spcBef>
              <a:buClr>
                <a:srgbClr val="888888"/>
              </a:buClr>
              <a:buFont typeface="Calibri"/>
              <a:buNone/>
              <a:defRPr/>
            </a:lvl5pPr>
            <a:lvl6pPr marL="2286000" marR="0" indent="0" algn="ctr" rtl="0">
              <a:spcBef>
                <a:spcPts val="400"/>
              </a:spcBef>
              <a:buClr>
                <a:srgbClr val="888888"/>
              </a:buClr>
              <a:buFont typeface="Calibri"/>
              <a:buNone/>
              <a:defRPr/>
            </a:lvl6pPr>
            <a:lvl7pPr marL="2743200" marR="0" indent="0" algn="ctr" rtl="0">
              <a:spcBef>
                <a:spcPts val="400"/>
              </a:spcBef>
              <a:buClr>
                <a:srgbClr val="888888"/>
              </a:buClr>
              <a:buFont typeface="Calibri"/>
              <a:buNone/>
              <a:defRPr/>
            </a:lvl7pPr>
            <a:lvl8pPr marL="3200400" marR="0" indent="0" algn="ctr" rtl="0">
              <a:spcBef>
                <a:spcPts val="400"/>
              </a:spcBef>
              <a:buClr>
                <a:srgbClr val="888888"/>
              </a:buClr>
              <a:buFont typeface="Calibri"/>
              <a:buNone/>
              <a:defRPr/>
            </a:lvl8pPr>
            <a:lvl9pPr marL="3657600" marR="0" indent="0" algn="ctr" rtl="0">
              <a:spcBef>
                <a:spcPts val="400"/>
              </a:spcBef>
              <a:buClr>
                <a:srgbClr val="888888"/>
              </a:buClr>
              <a:buFont typeface="Calibri"/>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66"/>
        <p:cNvGrpSpPr/>
        <p:nvPr/>
      </p:nvGrpSpPr>
      <p:grpSpPr>
        <a:xfrm>
          <a:off x="0" y="0"/>
          <a:ext cx="0" cy="0"/>
          <a:chOff x="0" y="0"/>
          <a:chExt cx="0" cy="0"/>
        </a:xfrm>
      </p:grpSpPr>
      <p:sp>
        <p:nvSpPr>
          <p:cNvPr id="67" name="Shape 6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68" name="Shape 6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69" name="Shape 69"/>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vl1pPr>
          </a:lstStyle>
          <a:p>
            <a:r>
              <a:rPr lang="en-US" dirty="0" smtClean="0"/>
              <a:t>Click to edit title</a:t>
            </a:r>
            <a:endParaRPr lang="en-US" dirty="0"/>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
        <p:nvSpPr>
          <p:cNvPr id="5" name="Date Placeholder 4"/>
          <p:cNvSpPr>
            <a:spLocks noGrp="1"/>
          </p:cNvSpPr>
          <p:nvPr>
            <p:ph type="dt" sz="half" idx="10"/>
          </p:nvPr>
        </p:nvSpPr>
        <p:spPr/>
        <p:txBody>
          <a:bodyPr/>
          <a:lstStyle/>
          <a:p>
            <a:r>
              <a:rPr lang="en-US" dirty="0" smtClean="0">
                <a:solidFill>
                  <a:prstClr val="black">
                    <a:tint val="75000"/>
                  </a:prstClr>
                </a:solidFill>
                <a:latin typeface="Calibri"/>
              </a:rPr>
              <a:t>9/18/2012</a:t>
            </a:r>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latin typeface="Calibri"/>
              </a:rPr>
              <a:t>JPSS DPA Program Planning </a:t>
            </a:r>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6E36F11-A39A-294D-A59D-6180D50ED2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1202508783"/>
      </p:ext>
    </p:extLst>
  </p:cSld>
  <p:clrMapOvr>
    <a:masterClrMapping/>
  </p:clrMapOvr>
  <p:transition advClick="0"/>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Vertical Text Placeholder 2"/>
          <p:cNvSpPr>
            <a:spLocks noGrp="1"/>
          </p:cNvSpPr>
          <p:nvPr>
            <p:ph type="body" orient="vert" idx="1" hasCustomPrompt="1"/>
          </p:nvPr>
        </p:nvSpPr>
        <p:spPr/>
        <p:txBody>
          <a:bodyPr vert="eaVert"/>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dirty="0" smtClean="0">
                <a:solidFill>
                  <a:prstClr val="black">
                    <a:tint val="75000"/>
                  </a:prstClr>
                </a:solidFill>
                <a:latin typeface="Calibri"/>
              </a:rPr>
              <a:t>9/18/2012</a:t>
            </a:r>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latin typeface="Calibri"/>
              </a:rPr>
              <a:t>JPSS DPA Program Planning </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6E36F11-A39A-294D-A59D-6180D50ED2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1911019238"/>
      </p:ext>
    </p:extLst>
  </p:cSld>
  <p:clrMapOvr>
    <a:masterClrMapping/>
  </p:clrMapOvr>
  <p:transition advClick="0"/>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74638"/>
            <a:ext cx="2057400" cy="5851525"/>
          </a:xfrm>
        </p:spPr>
        <p:txBody>
          <a:bodyPr vert="eaVert"/>
          <a:lstStyle/>
          <a:p>
            <a:r>
              <a:rPr lang="en-US" dirty="0" smtClean="0"/>
              <a:t>Click to edit title</a:t>
            </a:r>
            <a:endParaRPr lang="en-US" dirty="0"/>
          </a:p>
        </p:txBody>
      </p:sp>
      <p:sp>
        <p:nvSpPr>
          <p:cNvPr id="3" name="Vertical Text Placeholder 2"/>
          <p:cNvSpPr>
            <a:spLocks noGrp="1"/>
          </p:cNvSpPr>
          <p:nvPr>
            <p:ph type="body" orient="vert" idx="1" hasCustomPrompt="1"/>
          </p:nvPr>
        </p:nvSpPr>
        <p:spPr>
          <a:xfrm>
            <a:off x="457200" y="274638"/>
            <a:ext cx="6019800" cy="5851525"/>
          </a:xfrm>
        </p:spPr>
        <p:txBody>
          <a:bodyPr vert="eaVert"/>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r>
              <a:rPr lang="en-US" dirty="0" smtClean="0">
                <a:solidFill>
                  <a:prstClr val="black">
                    <a:tint val="75000"/>
                  </a:prstClr>
                </a:solidFill>
                <a:latin typeface="Calibri"/>
              </a:rPr>
              <a:t>9/18/2012</a:t>
            </a:r>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latin typeface="Calibri"/>
              </a:rPr>
              <a:t>JPSS DPA Program Planning </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6E36F11-A39A-294D-A59D-6180D50ED2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674225263"/>
      </p:ext>
    </p:extLst>
  </p:cSld>
  <p:clrMapOvr>
    <a:masterClrMapping/>
  </p:clrMapOvr>
  <p:transition advClick="0"/>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p>
            <a:r>
              <a:rPr lang="en-US" dirty="0" smtClean="0"/>
              <a:t>Click to edit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sp>
        <p:nvSpPr>
          <p:cNvPr id="4" name="Date Placeholder 3"/>
          <p:cNvSpPr>
            <a:spLocks noGrp="1"/>
          </p:cNvSpPr>
          <p:nvPr>
            <p:ph type="dt" sz="half" idx="10"/>
          </p:nvPr>
        </p:nvSpPr>
        <p:spPr/>
        <p:txBody>
          <a:bodyPr/>
          <a:lstStyle/>
          <a:p>
            <a:r>
              <a:rPr lang="en-US" dirty="0" smtClean="0">
                <a:solidFill>
                  <a:prstClr val="black">
                    <a:tint val="75000"/>
                  </a:prstClr>
                </a:solidFill>
                <a:latin typeface="Calibri"/>
              </a:rPr>
              <a:t>11/3/2011</a:t>
            </a:r>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latin typeface="Calibri"/>
              </a:rPr>
              <a:t>NPP SDR  Provisional Product Review </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6E36F11-A39A-294D-A59D-6180D50ED2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3406067826"/>
      </p:ext>
    </p:extLst>
  </p:cSld>
  <p:clrMapOvr>
    <a:masterClrMapping/>
  </p:clrMapOvr>
  <p:transition advClick="0"/>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dirty="0" smtClean="0"/>
              <a:t>Click to edit title</a:t>
            </a:r>
            <a:endParaRPr lang="en-US" dirty="0"/>
          </a:p>
        </p:txBody>
      </p:sp>
      <p:sp>
        <p:nvSpPr>
          <p:cNvPr id="3" name="Content Placeholder 2"/>
          <p:cNvSpPr>
            <a:spLocks noGrp="1"/>
          </p:cNvSpPr>
          <p:nvPr>
            <p:ph idx="1" hasCustomPrompt="1"/>
          </p:nvPr>
        </p:nvSpPr>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r>
              <a:rPr lang="en-US" dirty="0" smtClean="0">
                <a:solidFill>
                  <a:prstClr val="black">
                    <a:tint val="75000"/>
                  </a:prstClr>
                </a:solidFill>
                <a:latin typeface="Calibri"/>
              </a:rPr>
              <a:t>10/23-24/2012</a:t>
            </a: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latin typeface="Calibri"/>
              </a:rPr>
              <a:t>NPP SDR  Provisional Product Review </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6E36F11-A39A-294D-A59D-6180D50ED2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1140595492"/>
      </p:ext>
    </p:extLst>
  </p:cSld>
  <p:clrMapOvr>
    <a:masterClrMapping/>
  </p:clrMapOvr>
  <p:transition advClick="0"/>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smtClean="0"/>
              <a:t>Click to edit title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text</a:t>
            </a:r>
          </a:p>
        </p:txBody>
      </p:sp>
      <p:sp>
        <p:nvSpPr>
          <p:cNvPr id="4" name="Date Placeholder 3"/>
          <p:cNvSpPr>
            <a:spLocks noGrp="1"/>
          </p:cNvSpPr>
          <p:nvPr>
            <p:ph type="dt" sz="half" idx="10"/>
          </p:nvPr>
        </p:nvSpPr>
        <p:spPr/>
        <p:txBody>
          <a:bodyPr/>
          <a:lstStyle/>
          <a:p>
            <a:r>
              <a:rPr lang="en-US" dirty="0" smtClean="0">
                <a:solidFill>
                  <a:prstClr val="black">
                    <a:tint val="75000"/>
                  </a:prstClr>
                </a:solidFill>
                <a:latin typeface="Calibri"/>
              </a:rPr>
              <a:t>9/18/2012</a:t>
            </a:r>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latin typeface="Calibri"/>
              </a:rPr>
              <a:t>NPP SDR  Provisional Product Review </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6E36F11-A39A-294D-A59D-6180D50ED2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282507774"/>
      </p:ext>
    </p:extLst>
  </p:cSld>
  <p:clrMapOvr>
    <a:masterClrMapping/>
  </p:clrMapOvr>
  <p:transition advClick="0"/>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Content Placeholder 2"/>
          <p:cNvSpPr>
            <a:spLocks noGrp="1"/>
          </p:cNvSpPr>
          <p:nvPr>
            <p:ph sz="half" idx="1" hasCustomPrompt="1"/>
          </p:nvPr>
        </p:nvSpPr>
        <p:spPr>
          <a:xfrm>
            <a:off x="457200" y="1371600"/>
            <a:ext cx="403860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371600"/>
            <a:ext cx="403860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r>
              <a:rPr lang="en-US" dirty="0" smtClean="0">
                <a:solidFill>
                  <a:prstClr val="black">
                    <a:tint val="75000"/>
                  </a:prstClr>
                </a:solidFill>
                <a:latin typeface="Calibri"/>
              </a:rPr>
              <a:t>9/18/2012</a:t>
            </a: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latin typeface="Calibri"/>
              </a:rPr>
              <a:t>NPP SDR  Provisional Product Review </a:t>
            </a:r>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6E36F11-A39A-294D-A59D-6180D50ED2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3974908555"/>
      </p:ext>
    </p:extLst>
  </p:cSld>
  <p:clrMapOvr>
    <a:masterClrMapping/>
  </p:clrMapOvr>
  <p:transition advClick="0"/>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r>
              <a:rPr lang="en-US" dirty="0" smtClean="0">
                <a:solidFill>
                  <a:prstClr val="black">
                    <a:tint val="75000"/>
                  </a:prstClr>
                </a:solidFill>
                <a:latin typeface="Calibri"/>
              </a:rPr>
              <a:t>9/18/2012</a:t>
            </a: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latin typeface="Calibri"/>
              </a:rPr>
              <a:t>NPP SDR  Provisional Product Review </a:t>
            </a:r>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96E36F11-A39A-294D-A59D-6180D50ED2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3108912342"/>
      </p:ext>
    </p:extLst>
  </p:cSld>
  <p:clrMapOvr>
    <a:masterClrMapping/>
  </p:clrMapOvr>
  <p:transition advClick="0"/>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Date Placeholder 2"/>
          <p:cNvSpPr>
            <a:spLocks noGrp="1"/>
          </p:cNvSpPr>
          <p:nvPr>
            <p:ph type="dt" sz="half" idx="10"/>
          </p:nvPr>
        </p:nvSpPr>
        <p:spPr/>
        <p:txBody>
          <a:bodyPr/>
          <a:lstStyle/>
          <a:p>
            <a:r>
              <a:rPr lang="en-US" dirty="0" smtClean="0">
                <a:solidFill>
                  <a:prstClr val="black">
                    <a:tint val="75000"/>
                  </a:prstClr>
                </a:solidFill>
                <a:latin typeface="Calibri"/>
              </a:rPr>
              <a:t>9/18/2012</a:t>
            </a:r>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latin typeface="Calibri"/>
              </a:rPr>
              <a:t>NPP SDR  Provisional Product Review </a:t>
            </a:r>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96E36F11-A39A-294D-A59D-6180D50ED2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1435637670"/>
      </p:ext>
    </p:extLst>
  </p:cSld>
  <p:clrMapOvr>
    <a:masterClrMapping/>
  </p:clrMapOvr>
  <p:transition advClick="0"/>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solidFill>
                  <a:prstClr val="black">
                    <a:tint val="75000"/>
                  </a:prstClr>
                </a:solidFill>
                <a:latin typeface="Calibri"/>
              </a:rPr>
              <a:t>9/18/2012</a:t>
            </a:r>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latin typeface="Calibri"/>
              </a:rPr>
              <a:t>NPP SDR  Provisional Product Review </a:t>
            </a:r>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96E36F11-A39A-294D-A59D-6180D50ED2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152403607"/>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_Picture with Caption">
    <p:spTree>
      <p:nvGrpSpPr>
        <p:cNvPr id="1" name="Shape 70"/>
        <p:cNvGrpSpPr/>
        <p:nvPr/>
      </p:nvGrpSpPr>
      <p:grpSpPr>
        <a:xfrm>
          <a:off x="0" y="0"/>
          <a:ext cx="0" cy="0"/>
          <a:chOff x="0" y="0"/>
          <a:chExt cx="0" cy="0"/>
        </a:xfrm>
      </p:grpSpPr>
      <p:sp>
        <p:nvSpPr>
          <p:cNvPr id="71" name="Shape 71"/>
          <p:cNvSpPr>
            <a:spLocks noGrp="1"/>
          </p:cNvSpPr>
          <p:nvPr>
            <p:ph type="pic" idx="2"/>
          </p:nvPr>
        </p:nvSpPr>
        <p:spPr>
          <a:xfrm>
            <a:off x="457200" y="1219198"/>
            <a:ext cx="8229600" cy="5029199"/>
          </a:xfrm>
          <a:prstGeom prst="rect">
            <a:avLst/>
          </a:prstGeom>
          <a:noFill/>
          <a:ln>
            <a:noFill/>
          </a:ln>
        </p:spPr>
        <p:txBody>
          <a:bodyPr lIns="91425" tIns="91425" rIns="91425" bIns="91425" anchor="ctr" anchorCtr="0"/>
          <a:lstStyle>
            <a:lvl1pPr marL="0" marR="0" indent="0" algn="l" rtl="0">
              <a:buClr>
                <a:srgbClr val="888888"/>
              </a:buClr>
              <a:buFont typeface="Calibri"/>
              <a:buNone/>
              <a:defRPr/>
            </a:lvl1pPr>
            <a:lvl2pPr marL="457200" marR="0" indent="0" algn="l" rtl="0">
              <a:buClr>
                <a:schemeClr val="dk1"/>
              </a:buClr>
              <a:buFont typeface="Calibri"/>
              <a:buNone/>
              <a:defRPr/>
            </a:lvl2pPr>
            <a:lvl3pPr marL="914400" marR="0" indent="0" algn="l" rtl="0">
              <a:buClr>
                <a:schemeClr val="dk1"/>
              </a:buClr>
              <a:buFont typeface="Calibri"/>
              <a:buNone/>
              <a:defRPr/>
            </a:lvl3pPr>
            <a:lvl4pPr marL="1371600" marR="0" indent="0" algn="l" rtl="0">
              <a:buClr>
                <a:schemeClr val="dk1"/>
              </a:buClr>
              <a:buFont typeface="Calibri"/>
              <a:buNone/>
              <a:defRPr/>
            </a:lvl4pPr>
            <a:lvl5pPr marL="1828800" marR="0" indent="0" algn="l" rtl="0">
              <a:buClr>
                <a:schemeClr val="dk1"/>
              </a:buClr>
              <a:buFont typeface="Calibri"/>
              <a:buNone/>
              <a:defRPr/>
            </a:lvl5pPr>
            <a:lvl6pPr marL="2286000" marR="0" indent="0" algn="l" rtl="0">
              <a:buClr>
                <a:schemeClr val="dk1"/>
              </a:buClr>
              <a:buFont typeface="Calibri"/>
              <a:buNone/>
              <a:defRPr/>
            </a:lvl6pPr>
            <a:lvl7pPr marL="2743200" marR="0" indent="0" algn="l" rtl="0">
              <a:buClr>
                <a:schemeClr val="dk1"/>
              </a:buClr>
              <a:buFont typeface="Calibri"/>
              <a:buNone/>
              <a:defRPr/>
            </a:lvl7pPr>
            <a:lvl8pPr marL="3200400" marR="0" indent="0" algn="l" rtl="0">
              <a:buClr>
                <a:schemeClr val="dk1"/>
              </a:buClr>
              <a:buFont typeface="Calibri"/>
              <a:buNone/>
              <a:defRPr/>
            </a:lvl8pPr>
            <a:lvl9pPr marL="3657600" marR="0" indent="0" algn="l" rtl="0">
              <a:buClr>
                <a:schemeClr val="dk1"/>
              </a:buClr>
              <a:buFont typeface="Calibri"/>
              <a:buNone/>
              <a:defRPr/>
            </a:lvl9pPr>
          </a:lstStyle>
          <a:p>
            <a:endParaRPr/>
          </a:p>
        </p:txBody>
      </p:sp>
      <p:sp>
        <p:nvSpPr>
          <p:cNvPr id="72" name="Shape 7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73" name="Shape 7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74" name="Shape 74"/>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75" name="Shape 75"/>
          <p:cNvSpPr txBox="1">
            <a:spLocks noGrp="1"/>
          </p:cNvSpPr>
          <p:nvPr>
            <p:ph type="title"/>
          </p:nvPr>
        </p:nvSpPr>
        <p:spPr>
          <a:xfrm>
            <a:off x="990600" y="246017"/>
            <a:ext cx="6858000" cy="822960"/>
          </a:xfrm>
          <a:prstGeom prst="rect">
            <a:avLst/>
          </a:prstGeom>
          <a:noFill/>
          <a:ln>
            <a:noFill/>
          </a:ln>
        </p:spPr>
        <p:txBody>
          <a:bodyPr lIns="91425" tIns="91425" rIns="91425" bIns="91425" anchor="ctr" anchorCtr="1"/>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p:spPr>
        <p:txBody>
          <a:bodyPr anchor="b"/>
          <a:lstStyle>
            <a:lvl1pPr algn="l">
              <a:defRPr sz="2000" b="1"/>
            </a:lvl1pPr>
          </a:lstStyle>
          <a:p>
            <a:r>
              <a:rPr lang="en-US" dirty="0" smtClean="0"/>
              <a:t>Click to edit title</a:t>
            </a:r>
            <a:endParaRPr lang="en-US" dirty="0"/>
          </a:p>
        </p:txBody>
      </p:sp>
      <p:sp>
        <p:nvSpPr>
          <p:cNvPr id="3" name="Content Placehold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
        <p:nvSpPr>
          <p:cNvPr id="5" name="Date Placeholder 4"/>
          <p:cNvSpPr>
            <a:spLocks noGrp="1"/>
          </p:cNvSpPr>
          <p:nvPr>
            <p:ph type="dt" sz="half" idx="10"/>
          </p:nvPr>
        </p:nvSpPr>
        <p:spPr/>
        <p:txBody>
          <a:bodyPr/>
          <a:lstStyle/>
          <a:p>
            <a:r>
              <a:rPr lang="en-US" dirty="0" smtClean="0">
                <a:solidFill>
                  <a:prstClr val="black">
                    <a:tint val="75000"/>
                  </a:prstClr>
                </a:solidFill>
                <a:latin typeface="Calibri"/>
              </a:rPr>
              <a:t>9/18/2012</a:t>
            </a:r>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latin typeface="Calibri"/>
              </a:rPr>
              <a:t>JPSS DPA Program Planning </a:t>
            </a:r>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6E36F11-A39A-294D-A59D-6180D50ED2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341699368"/>
      </p:ext>
    </p:extLst>
  </p:cSld>
  <p:clrMapOvr>
    <a:masterClrMapping/>
  </p:clrMapOvr>
  <p:transition advClick="0"/>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vl1pPr>
          </a:lstStyle>
          <a:p>
            <a:r>
              <a:rPr lang="en-US" dirty="0" smtClean="0"/>
              <a:t>Click to edit title</a:t>
            </a:r>
            <a:endParaRPr lang="en-US" dirty="0"/>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
        <p:nvSpPr>
          <p:cNvPr id="5" name="Date Placeholder 4"/>
          <p:cNvSpPr>
            <a:spLocks noGrp="1"/>
          </p:cNvSpPr>
          <p:nvPr>
            <p:ph type="dt" sz="half" idx="10"/>
          </p:nvPr>
        </p:nvSpPr>
        <p:spPr/>
        <p:txBody>
          <a:bodyPr/>
          <a:lstStyle/>
          <a:p>
            <a:r>
              <a:rPr lang="en-US" dirty="0" smtClean="0">
                <a:solidFill>
                  <a:prstClr val="black">
                    <a:tint val="75000"/>
                  </a:prstClr>
                </a:solidFill>
                <a:latin typeface="Calibri"/>
              </a:rPr>
              <a:t>9/18/2012</a:t>
            </a:r>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latin typeface="Calibri"/>
              </a:rPr>
              <a:t>JPSS DPA Program Planning </a:t>
            </a:r>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6E36F11-A39A-294D-A59D-6180D50ED2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3931921542"/>
      </p:ext>
    </p:extLst>
  </p:cSld>
  <p:clrMapOvr>
    <a:masterClrMapping/>
  </p:clrMapOvr>
  <p:transition advClick="0"/>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Vertical Text Placeholder 2"/>
          <p:cNvSpPr>
            <a:spLocks noGrp="1"/>
          </p:cNvSpPr>
          <p:nvPr>
            <p:ph type="body" orient="vert" idx="1" hasCustomPrompt="1"/>
          </p:nvPr>
        </p:nvSpPr>
        <p:spPr/>
        <p:txBody>
          <a:bodyPr vert="eaVert"/>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dirty="0" smtClean="0">
                <a:solidFill>
                  <a:prstClr val="black">
                    <a:tint val="75000"/>
                  </a:prstClr>
                </a:solidFill>
                <a:latin typeface="Calibri"/>
              </a:rPr>
              <a:t>9/18/2012</a:t>
            </a:r>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latin typeface="Calibri"/>
              </a:rPr>
              <a:t>JPSS DPA Program Planning </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6E36F11-A39A-294D-A59D-6180D50ED2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4089763812"/>
      </p:ext>
    </p:extLst>
  </p:cSld>
  <p:clrMapOvr>
    <a:masterClrMapping/>
  </p:clrMapOvr>
  <p:transition advClick="0"/>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74638"/>
            <a:ext cx="2057400" cy="5851525"/>
          </a:xfrm>
        </p:spPr>
        <p:txBody>
          <a:bodyPr vert="eaVert"/>
          <a:lstStyle/>
          <a:p>
            <a:r>
              <a:rPr lang="en-US" dirty="0" smtClean="0"/>
              <a:t>Click to edit title</a:t>
            </a:r>
            <a:endParaRPr lang="en-US" dirty="0"/>
          </a:p>
        </p:txBody>
      </p:sp>
      <p:sp>
        <p:nvSpPr>
          <p:cNvPr id="3" name="Vertical Text Placeholder 2"/>
          <p:cNvSpPr>
            <a:spLocks noGrp="1"/>
          </p:cNvSpPr>
          <p:nvPr>
            <p:ph type="body" orient="vert" idx="1" hasCustomPrompt="1"/>
          </p:nvPr>
        </p:nvSpPr>
        <p:spPr>
          <a:xfrm>
            <a:off x="457200" y="274638"/>
            <a:ext cx="6019800" cy="5851525"/>
          </a:xfrm>
        </p:spPr>
        <p:txBody>
          <a:bodyPr vert="eaVert"/>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r>
              <a:rPr lang="en-US" dirty="0" smtClean="0">
                <a:solidFill>
                  <a:prstClr val="black">
                    <a:tint val="75000"/>
                  </a:prstClr>
                </a:solidFill>
                <a:latin typeface="Calibri"/>
              </a:rPr>
              <a:t>9/18/2012</a:t>
            </a:r>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latin typeface="Calibri"/>
              </a:rPr>
              <a:t>JPSS DPA Program Planning </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6E36F11-A39A-294D-A59D-6180D50ED2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1140275095"/>
      </p:ext>
    </p:extLst>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1727200" y="231139"/>
            <a:ext cx="6083300" cy="822960"/>
          </a:xfrm>
          <a:prstGeom prst="rect">
            <a:avLst/>
          </a:prstGeom>
          <a:noFill/>
          <a:ln>
            <a:noFill/>
          </a:ln>
        </p:spPr>
        <p:txBody>
          <a:bodyPr lIns="91425" tIns="91425" rIns="91425" bIns="91425" anchor="ctr" anchorCtr="1"/>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96" name="Shape 96"/>
          <p:cNvSpPr txBox="1">
            <a:spLocks noGrp="1"/>
          </p:cNvSpPr>
          <p:nvPr>
            <p:ph type="body" idx="1"/>
          </p:nvPr>
        </p:nvSpPr>
        <p:spPr>
          <a:xfrm>
            <a:off x="457200" y="1219200"/>
            <a:ext cx="8229600" cy="5120639"/>
          </a:xfrm>
          <a:prstGeom prst="rect">
            <a:avLst/>
          </a:prstGeom>
          <a:noFill/>
          <a:ln>
            <a:noFill/>
          </a:ln>
        </p:spPr>
        <p:txBody>
          <a:bodyPr lIns="91425" tIns="91425" rIns="91425" bIns="91425" anchor="t" anchorCtr="0"/>
          <a:lstStyle>
            <a:lvl1pPr marL="342900" indent="-190500" algn="l" rtl="0">
              <a:spcBef>
                <a:spcPts val="480"/>
              </a:spcBef>
              <a:buClr>
                <a:schemeClr val="dk1"/>
              </a:buClr>
              <a:buFont typeface="Calibri"/>
              <a:buChar char="•"/>
              <a:defRPr/>
            </a:lvl1pPr>
            <a:lvl2pPr marL="742950" indent="-158750" algn="l" rtl="0">
              <a:spcBef>
                <a:spcPts val="400"/>
              </a:spcBef>
              <a:buClr>
                <a:schemeClr val="dk1"/>
              </a:buClr>
              <a:buFont typeface="Calibri"/>
              <a:buChar char="–"/>
              <a:defRPr/>
            </a:lvl2pPr>
            <a:lvl3pPr marL="1143000" indent="-114300" algn="l" rtl="0">
              <a:spcBef>
                <a:spcPts val="360"/>
              </a:spcBef>
              <a:buClr>
                <a:schemeClr val="dk1"/>
              </a:buClr>
              <a:buFont typeface="Calibri"/>
              <a:buChar char="•"/>
              <a:defRPr/>
            </a:lvl3pPr>
            <a:lvl4pPr marL="1600200" indent="-127000" algn="l" rtl="0">
              <a:spcBef>
                <a:spcPts val="320"/>
              </a:spcBef>
              <a:buClr>
                <a:schemeClr val="dk1"/>
              </a:buClr>
              <a:buFont typeface="Calibri"/>
              <a:buChar char="–"/>
              <a:defRPr/>
            </a:lvl4pPr>
            <a:lvl5pPr marL="2057400" indent="-139700" algn="l" rtl="0">
              <a:spcBef>
                <a:spcPts val="280"/>
              </a:spcBef>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97" name="Shape 9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98" name="Shape 9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99" name="Shape 99"/>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1739900" y="237309"/>
            <a:ext cx="6108700" cy="822960"/>
          </a:xfrm>
          <a:prstGeom prst="rect">
            <a:avLst/>
          </a:prstGeom>
          <a:noFill/>
          <a:ln>
            <a:noFill/>
          </a:ln>
        </p:spPr>
        <p:txBody>
          <a:bodyPr lIns="91425" tIns="91425" rIns="91425" bIns="91425" anchor="ctr" anchorCtr="1"/>
          <a:lstStyle>
            <a:lvl1pPr algn="ctr" rtl="0">
              <a:spcBef>
                <a:spcPts val="0"/>
              </a:spcBef>
              <a:buClr>
                <a:schemeClr val="dk1"/>
              </a:buClr>
              <a:buFont typeface="Calibri"/>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02" name="Shape 102"/>
          <p:cNvSpPr txBox="1">
            <a:spLocks noGrp="1"/>
          </p:cNvSpPr>
          <p:nvPr>
            <p:ph type="body" idx="1"/>
          </p:nvPr>
        </p:nvSpPr>
        <p:spPr>
          <a:xfrm>
            <a:off x="457200" y="1219200"/>
            <a:ext cx="4038599" cy="5029199"/>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03" name="Shape 103"/>
          <p:cNvSpPr txBox="1">
            <a:spLocks noGrp="1"/>
          </p:cNvSpPr>
          <p:nvPr>
            <p:ph type="body" idx="2"/>
          </p:nvPr>
        </p:nvSpPr>
        <p:spPr>
          <a:xfrm>
            <a:off x="4648200" y="1219200"/>
            <a:ext cx="4038599" cy="5029199"/>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04" name="Shape 10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105" name="Shape 10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106" name="Shape 10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1727200" y="246017"/>
            <a:ext cx="6045199" cy="822960"/>
          </a:xfrm>
          <a:prstGeom prst="rect">
            <a:avLst/>
          </a:prstGeom>
          <a:noFill/>
          <a:ln>
            <a:noFill/>
          </a:ln>
        </p:spPr>
        <p:txBody>
          <a:bodyPr lIns="91425" tIns="91425" rIns="91425" bIns="91425" anchor="ctr" anchorCtr="1"/>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09" name="Shape 109"/>
          <p:cNvSpPr txBox="1">
            <a:spLocks noGrp="1"/>
          </p:cNvSpPr>
          <p:nvPr>
            <p:ph type="body" idx="1"/>
          </p:nvPr>
        </p:nvSpPr>
        <p:spPr>
          <a:xfrm>
            <a:off x="457200" y="1219200"/>
            <a:ext cx="4040187" cy="639762"/>
          </a:xfrm>
          <a:prstGeom prst="rect">
            <a:avLst/>
          </a:prstGeom>
          <a:noFill/>
          <a:ln>
            <a:noFill/>
          </a:ln>
        </p:spPr>
        <p:txBody>
          <a:bodyPr lIns="91425" tIns="91425" rIns="91425" bIns="91425" anchor="b" anchorCtr="0"/>
          <a:lstStyle>
            <a:lvl1pPr marL="0" indent="0" rtl="0">
              <a:buFont typeface="Calibri"/>
              <a:buNone/>
              <a:defRPr/>
            </a:lvl1pPr>
            <a:lvl2pPr marL="457200" indent="0" rtl="0">
              <a:buFont typeface="Calibri"/>
              <a:buNone/>
              <a:defRPr/>
            </a:lvl2pPr>
            <a:lvl3pPr marL="914400" indent="0" rtl="0">
              <a:buFont typeface="Calibri"/>
              <a:buNone/>
              <a:defRPr/>
            </a:lvl3pPr>
            <a:lvl4pPr marL="1371600" indent="0" rtl="0">
              <a:buFont typeface="Calibri"/>
              <a:buNone/>
              <a:defRPr/>
            </a:lvl4pPr>
            <a:lvl5pPr marL="1828800" indent="0" rtl="0">
              <a:buFont typeface="Calibri"/>
              <a:buNone/>
              <a:defRPr/>
            </a:lvl5pPr>
            <a:lvl6pPr marL="2286000" indent="0" rtl="0">
              <a:buFont typeface="Calibri"/>
              <a:buNone/>
              <a:defRPr/>
            </a:lvl6pPr>
            <a:lvl7pPr marL="2743200" indent="0" rtl="0">
              <a:buFont typeface="Calibri"/>
              <a:buNone/>
              <a:defRPr/>
            </a:lvl7pPr>
            <a:lvl8pPr marL="3200400" indent="0" rtl="0">
              <a:buFont typeface="Calibri"/>
              <a:buNone/>
              <a:defRPr/>
            </a:lvl8pPr>
            <a:lvl9pPr marL="3657600" indent="0" rtl="0">
              <a:buFont typeface="Calibri"/>
              <a:buNone/>
              <a:defRPr/>
            </a:lvl9pPr>
          </a:lstStyle>
          <a:p>
            <a:endParaRPr/>
          </a:p>
        </p:txBody>
      </p:sp>
      <p:sp>
        <p:nvSpPr>
          <p:cNvPr id="110" name="Shape 110"/>
          <p:cNvSpPr txBox="1">
            <a:spLocks noGrp="1"/>
          </p:cNvSpPr>
          <p:nvPr>
            <p:ph type="body" idx="2"/>
          </p:nvPr>
        </p:nvSpPr>
        <p:spPr>
          <a:xfrm>
            <a:off x="457200" y="1858961"/>
            <a:ext cx="4040187" cy="4389119"/>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11" name="Shape 111"/>
          <p:cNvSpPr txBox="1">
            <a:spLocks noGrp="1"/>
          </p:cNvSpPr>
          <p:nvPr>
            <p:ph type="body" idx="3"/>
          </p:nvPr>
        </p:nvSpPr>
        <p:spPr>
          <a:xfrm>
            <a:off x="4645025" y="1219200"/>
            <a:ext cx="4041774" cy="639762"/>
          </a:xfrm>
          <a:prstGeom prst="rect">
            <a:avLst/>
          </a:prstGeom>
          <a:noFill/>
          <a:ln>
            <a:noFill/>
          </a:ln>
        </p:spPr>
        <p:txBody>
          <a:bodyPr lIns="91425" tIns="91425" rIns="91425" bIns="91425" anchor="b" anchorCtr="0"/>
          <a:lstStyle>
            <a:lvl1pPr marL="0" indent="0" rtl="0">
              <a:buFont typeface="Calibri"/>
              <a:buNone/>
              <a:defRPr/>
            </a:lvl1pPr>
            <a:lvl2pPr marL="457200" indent="0" rtl="0">
              <a:buFont typeface="Calibri"/>
              <a:buNone/>
              <a:defRPr/>
            </a:lvl2pPr>
            <a:lvl3pPr marL="914400" indent="0" rtl="0">
              <a:buFont typeface="Calibri"/>
              <a:buNone/>
              <a:defRPr/>
            </a:lvl3pPr>
            <a:lvl4pPr marL="1371600" indent="0" rtl="0">
              <a:buFont typeface="Calibri"/>
              <a:buNone/>
              <a:defRPr/>
            </a:lvl4pPr>
            <a:lvl5pPr marL="1828800" indent="0" rtl="0">
              <a:buFont typeface="Calibri"/>
              <a:buNone/>
              <a:defRPr/>
            </a:lvl5pPr>
            <a:lvl6pPr marL="2286000" indent="0" rtl="0">
              <a:buFont typeface="Calibri"/>
              <a:buNone/>
              <a:defRPr/>
            </a:lvl6pPr>
            <a:lvl7pPr marL="2743200" indent="0" rtl="0">
              <a:buFont typeface="Calibri"/>
              <a:buNone/>
              <a:defRPr/>
            </a:lvl7pPr>
            <a:lvl8pPr marL="3200400" indent="0" rtl="0">
              <a:buFont typeface="Calibri"/>
              <a:buNone/>
              <a:defRPr/>
            </a:lvl8pPr>
            <a:lvl9pPr marL="3657600" indent="0" rtl="0">
              <a:buFont typeface="Calibri"/>
              <a:buNone/>
              <a:defRPr/>
            </a:lvl9pPr>
          </a:lstStyle>
          <a:p>
            <a:endParaRPr/>
          </a:p>
        </p:txBody>
      </p:sp>
      <p:sp>
        <p:nvSpPr>
          <p:cNvPr id="112" name="Shape 112"/>
          <p:cNvSpPr txBox="1">
            <a:spLocks noGrp="1"/>
          </p:cNvSpPr>
          <p:nvPr>
            <p:ph type="body" idx="4"/>
          </p:nvPr>
        </p:nvSpPr>
        <p:spPr>
          <a:xfrm>
            <a:off x="4645025" y="1872566"/>
            <a:ext cx="4041774" cy="4389119"/>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13" name="Shape 11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114" name="Shape 11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115" name="Shape 115"/>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Shape 116"/>
        <p:cNvGrpSpPr/>
        <p:nvPr/>
      </p:nvGrpSpPr>
      <p:grpSpPr>
        <a:xfrm>
          <a:off x="0" y="0"/>
          <a:ext cx="0" cy="0"/>
          <a:chOff x="0" y="0"/>
          <a:chExt cx="0" cy="0"/>
        </a:xfrm>
      </p:grpSpPr>
      <p:sp>
        <p:nvSpPr>
          <p:cNvPr id="117" name="Shape 117"/>
          <p:cNvSpPr>
            <a:spLocks noGrp="1"/>
          </p:cNvSpPr>
          <p:nvPr>
            <p:ph type="pic" idx="2"/>
          </p:nvPr>
        </p:nvSpPr>
        <p:spPr>
          <a:xfrm>
            <a:off x="457200" y="1219198"/>
            <a:ext cx="8229600" cy="5029199"/>
          </a:xfrm>
          <a:prstGeom prst="rect">
            <a:avLst/>
          </a:prstGeom>
          <a:noFill/>
          <a:ln>
            <a:noFill/>
          </a:ln>
        </p:spPr>
        <p:txBody>
          <a:bodyPr lIns="91425" tIns="91425" rIns="91425" bIns="91425" anchor="ctr" anchorCtr="0"/>
          <a:lstStyle>
            <a:lvl1pPr marL="0" marR="0" indent="0" algn="l" rtl="0">
              <a:buClr>
                <a:srgbClr val="888888"/>
              </a:buClr>
              <a:buFont typeface="Calibri"/>
              <a:buNone/>
              <a:defRPr/>
            </a:lvl1pPr>
            <a:lvl2pPr marL="457200" marR="0" indent="0" algn="l" rtl="0">
              <a:buClr>
                <a:schemeClr val="dk1"/>
              </a:buClr>
              <a:buFont typeface="Calibri"/>
              <a:buNone/>
              <a:defRPr/>
            </a:lvl2pPr>
            <a:lvl3pPr marL="914400" marR="0" indent="0" algn="l" rtl="0">
              <a:buClr>
                <a:schemeClr val="dk1"/>
              </a:buClr>
              <a:buFont typeface="Calibri"/>
              <a:buNone/>
              <a:defRPr/>
            </a:lvl3pPr>
            <a:lvl4pPr marL="1371600" marR="0" indent="0" algn="l" rtl="0">
              <a:buClr>
                <a:schemeClr val="dk1"/>
              </a:buClr>
              <a:buFont typeface="Calibri"/>
              <a:buNone/>
              <a:defRPr/>
            </a:lvl4pPr>
            <a:lvl5pPr marL="1828800" marR="0" indent="0" algn="l" rtl="0">
              <a:buClr>
                <a:schemeClr val="dk1"/>
              </a:buClr>
              <a:buFont typeface="Calibri"/>
              <a:buNone/>
              <a:defRPr/>
            </a:lvl5pPr>
            <a:lvl6pPr marL="2286000" marR="0" indent="0" algn="l" rtl="0">
              <a:buClr>
                <a:schemeClr val="dk1"/>
              </a:buClr>
              <a:buFont typeface="Calibri"/>
              <a:buNone/>
              <a:defRPr/>
            </a:lvl6pPr>
            <a:lvl7pPr marL="2743200" marR="0" indent="0" algn="l" rtl="0">
              <a:buClr>
                <a:schemeClr val="dk1"/>
              </a:buClr>
              <a:buFont typeface="Calibri"/>
              <a:buNone/>
              <a:defRPr/>
            </a:lvl7pPr>
            <a:lvl8pPr marL="3200400" marR="0" indent="0" algn="l" rtl="0">
              <a:buClr>
                <a:schemeClr val="dk1"/>
              </a:buClr>
              <a:buFont typeface="Calibri"/>
              <a:buNone/>
              <a:defRPr/>
            </a:lvl8pPr>
            <a:lvl9pPr marL="3657600" marR="0" indent="0" algn="l" rtl="0">
              <a:buClr>
                <a:schemeClr val="dk1"/>
              </a:buClr>
              <a:buFont typeface="Calibri"/>
              <a:buNone/>
              <a:defRPr/>
            </a:lvl9pPr>
          </a:lstStyle>
          <a:p>
            <a:endParaRPr/>
          </a:p>
        </p:txBody>
      </p:sp>
      <p:sp>
        <p:nvSpPr>
          <p:cNvPr id="118" name="Shape 1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119" name="Shape 1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120" name="Shape 120"/>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121" name="Shape 121"/>
          <p:cNvSpPr txBox="1">
            <a:spLocks noGrp="1"/>
          </p:cNvSpPr>
          <p:nvPr>
            <p:ph type="title"/>
          </p:nvPr>
        </p:nvSpPr>
        <p:spPr>
          <a:xfrm>
            <a:off x="1701800" y="246017"/>
            <a:ext cx="6146799" cy="822960"/>
          </a:xfrm>
          <a:prstGeom prst="rect">
            <a:avLst/>
          </a:prstGeom>
          <a:noFill/>
          <a:ln>
            <a:noFill/>
          </a:ln>
        </p:spPr>
        <p:txBody>
          <a:bodyPr lIns="91425" tIns="91425" rIns="91425" bIns="91425" anchor="ctr" anchorCtr="1"/>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376092"/>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7609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9"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charset="-128"/>
              </a:defRPr>
            </a:lvl1pPr>
          </a:lstStyle>
          <a:p>
            <a:pPr fontAlgn="base">
              <a:spcBef>
                <a:spcPct val="0"/>
              </a:spcBef>
              <a:spcAft>
                <a:spcPct val="0"/>
              </a:spcAft>
              <a:defRPr/>
            </a:pPr>
            <a:endParaRPr lang="en-US" kern="1200" dirty="0">
              <a:cs typeface="+mn-cs"/>
            </a:endParaRPr>
          </a:p>
        </p:txBody>
      </p:sp>
      <p:sp>
        <p:nvSpPr>
          <p:cNvPr id="20"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kern="1200">
              <a:solidFill>
                <a:prstClr val="black">
                  <a:tint val="75000"/>
                </a:prstClr>
              </a:solidFill>
              <a:latin typeface="Calibri"/>
              <a:cs typeface="+mn-cs"/>
            </a:endParaRPr>
          </a:p>
        </p:txBody>
      </p:sp>
      <p:sp>
        <p:nvSpPr>
          <p:cNvPr id="21"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376092"/>
                </a:solidFill>
                <a:latin typeface="Calibri" pitchFamily="34" charset="0"/>
                <a:ea typeface="ＭＳ Ｐゴシック" charset="-128"/>
              </a:defRPr>
            </a:lvl1pPr>
          </a:lstStyle>
          <a:p>
            <a:pPr>
              <a:defRPr/>
            </a:pPr>
            <a:fld id="{413ABA66-EE7E-4734-9728-C04FD2C704DE}" type="slidenum">
              <a:rPr lang="en-US" smtClean="0"/>
              <a:pPr>
                <a:defRPr/>
              </a:pPr>
              <a:t>‹#›</a:t>
            </a:fld>
            <a:endParaRPr lang="en-US"/>
          </a:p>
        </p:txBody>
      </p:sp>
    </p:spTree>
    <p:extLst>
      <p:ext uri="{BB962C8B-B14F-4D97-AF65-F5344CB8AC3E}">
        <p14:creationId xmlns:p14="http://schemas.microsoft.com/office/powerpoint/2010/main" xmlns="" val="2501545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rgbClr val="376092"/>
                </a:solidFill>
              </a:defRPr>
            </a:lvl1pPr>
            <a:lvl2pPr>
              <a:defRPr>
                <a:solidFill>
                  <a:srgbClr val="376092"/>
                </a:solidFill>
              </a:defRPr>
            </a:lvl2pPr>
            <a:lvl3pPr>
              <a:defRPr>
                <a:solidFill>
                  <a:srgbClr val="376092"/>
                </a:solidFill>
              </a:defRPr>
            </a:lvl3pPr>
            <a:lvl4pPr>
              <a:defRPr>
                <a:solidFill>
                  <a:srgbClr val="376092"/>
                </a:solidFill>
              </a:defRPr>
            </a:lvl4pPr>
            <a:lvl5pPr>
              <a:defRPr>
                <a:solidFill>
                  <a:srgbClr val="37609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376092"/>
                </a:solidFill>
                <a:latin typeface="Calibri" pitchFamily="34" charset="0"/>
                <a:ea typeface="ＭＳ Ｐゴシック" charset="-128"/>
              </a:defRPr>
            </a:lvl1pPr>
          </a:lstStyle>
          <a:p>
            <a:pPr>
              <a:defRPr/>
            </a:pPr>
            <a:fld id="{413ABA66-EE7E-4734-9728-C04FD2C704DE}" type="slidenum">
              <a:rPr lang="en-US" smtClean="0"/>
              <a:pPr>
                <a:defRPr/>
              </a:pPr>
              <a:t>‹#›</a:t>
            </a:fld>
            <a:endParaRPr lang="en-US"/>
          </a:p>
        </p:txBody>
      </p:sp>
    </p:spTree>
    <p:extLst>
      <p:ext uri="{BB962C8B-B14F-4D97-AF65-F5344CB8AC3E}">
        <p14:creationId xmlns:p14="http://schemas.microsoft.com/office/powerpoint/2010/main" xmlns="" val="30282837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376092"/>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7609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charset="-128"/>
              </a:defRPr>
            </a:lvl1pPr>
          </a:lstStyle>
          <a:p>
            <a:pPr fontAlgn="base">
              <a:spcBef>
                <a:spcPct val="0"/>
              </a:spcBef>
              <a:spcAft>
                <a:spcPct val="0"/>
              </a:spcAft>
              <a:defRPr/>
            </a:pPr>
            <a:endParaRPr lang="en-US" kern="1200" dirty="0">
              <a:cs typeface="+mn-cs"/>
            </a:endParaRPr>
          </a:p>
        </p:txBody>
      </p:sp>
      <p:sp>
        <p:nvSpPr>
          <p:cNvPr id="7"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kern="1200">
              <a:solidFill>
                <a:prstClr val="black">
                  <a:tint val="75000"/>
                </a:prstClr>
              </a:solidFill>
              <a:latin typeface="Calibri"/>
              <a:cs typeface="+mn-cs"/>
            </a:endParaRPr>
          </a:p>
        </p:txBody>
      </p:sp>
      <p:sp>
        <p:nvSpPr>
          <p:cNvPr id="8"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376092"/>
                </a:solidFill>
                <a:latin typeface="Calibri" pitchFamily="34" charset="0"/>
                <a:ea typeface="ＭＳ Ｐゴシック" charset="-128"/>
              </a:defRPr>
            </a:lvl1pPr>
          </a:lstStyle>
          <a:p>
            <a:pPr>
              <a:defRPr/>
            </a:pPr>
            <a:fld id="{413ABA66-EE7E-4734-9728-C04FD2C704DE}" type="slidenum">
              <a:rPr lang="en-US" smtClean="0"/>
              <a:pPr>
                <a:defRPr/>
              </a:pPr>
              <a:t>‹#›</a:t>
            </a:fld>
            <a:endParaRPr lang="en-US"/>
          </a:p>
        </p:txBody>
      </p:sp>
    </p:spTree>
    <p:extLst>
      <p:ext uri="{BB962C8B-B14F-4D97-AF65-F5344CB8AC3E}">
        <p14:creationId xmlns:p14="http://schemas.microsoft.com/office/powerpoint/2010/main" xmlns="" val="30621901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charset="-128"/>
              </a:defRPr>
            </a:lvl1pPr>
          </a:lstStyle>
          <a:p>
            <a:pPr fontAlgn="base">
              <a:spcBef>
                <a:spcPct val="0"/>
              </a:spcBef>
              <a:spcAft>
                <a:spcPct val="0"/>
              </a:spcAft>
              <a:defRPr/>
            </a:pPr>
            <a:endParaRPr lang="en-US" kern="1200" dirty="0">
              <a:cs typeface="+mn-cs"/>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kern="1200">
              <a:solidFill>
                <a:prstClr val="black">
                  <a:tint val="75000"/>
                </a:prstClr>
              </a:solidFill>
              <a:latin typeface="Calibri"/>
              <a:cs typeface="+mn-cs"/>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376092"/>
                </a:solidFill>
                <a:latin typeface="Calibri" pitchFamily="34" charset="0"/>
                <a:ea typeface="ＭＳ Ｐゴシック" charset="-128"/>
              </a:defRPr>
            </a:lvl1pPr>
          </a:lstStyle>
          <a:p>
            <a:pPr>
              <a:defRPr/>
            </a:pPr>
            <a:fld id="{413ABA66-EE7E-4734-9728-C04FD2C704DE}" type="slidenum">
              <a:rPr lang="en-US" smtClean="0"/>
              <a:pPr>
                <a:defRPr/>
              </a:pPr>
              <a:t>‹#›</a:t>
            </a:fld>
            <a:endParaRPr lang="en-US"/>
          </a:p>
        </p:txBody>
      </p:sp>
    </p:spTree>
    <p:extLst>
      <p:ext uri="{BB962C8B-B14F-4D97-AF65-F5344CB8AC3E}">
        <p14:creationId xmlns:p14="http://schemas.microsoft.com/office/powerpoint/2010/main" xmlns="" val="2241074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990600" y="243839"/>
            <a:ext cx="6858000" cy="822960"/>
          </a:xfrm>
          <a:prstGeom prst="rect">
            <a:avLst/>
          </a:prstGeom>
          <a:noFill/>
          <a:ln>
            <a:noFill/>
          </a:ln>
        </p:spPr>
        <p:txBody>
          <a:bodyPr lIns="91425" tIns="91425" rIns="91425" bIns="91425" anchor="ctr" anchorCtr="1"/>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1" name="Shape 21"/>
          <p:cNvSpPr txBox="1">
            <a:spLocks noGrp="1"/>
          </p:cNvSpPr>
          <p:nvPr>
            <p:ph type="body" idx="1"/>
          </p:nvPr>
        </p:nvSpPr>
        <p:spPr>
          <a:xfrm>
            <a:off x="457200" y="1219200"/>
            <a:ext cx="8229600" cy="5120639"/>
          </a:xfrm>
          <a:prstGeom prst="rect">
            <a:avLst/>
          </a:prstGeom>
          <a:noFill/>
          <a:ln>
            <a:noFill/>
          </a:ln>
        </p:spPr>
        <p:txBody>
          <a:bodyPr lIns="91425" tIns="91425" rIns="91425" bIns="91425" anchor="t" anchorCtr="0"/>
          <a:lstStyle>
            <a:lvl1pPr marL="342900" indent="-190500" algn="l" rtl="0">
              <a:spcBef>
                <a:spcPts val="480"/>
              </a:spcBef>
              <a:buClr>
                <a:schemeClr val="dk1"/>
              </a:buClr>
              <a:buFont typeface="Calibri"/>
              <a:buChar char="•"/>
              <a:defRPr/>
            </a:lvl1pPr>
            <a:lvl2pPr marL="742950" indent="-158750" algn="l" rtl="0">
              <a:spcBef>
                <a:spcPts val="400"/>
              </a:spcBef>
              <a:buClr>
                <a:schemeClr val="dk1"/>
              </a:buClr>
              <a:buFont typeface="Calibri"/>
              <a:buChar char="–"/>
              <a:defRPr/>
            </a:lvl2pPr>
            <a:lvl3pPr marL="1143000" indent="-114300" algn="l" rtl="0">
              <a:spcBef>
                <a:spcPts val="360"/>
              </a:spcBef>
              <a:buClr>
                <a:schemeClr val="dk1"/>
              </a:buClr>
              <a:buFont typeface="Calibri"/>
              <a:buChar char="•"/>
              <a:defRPr/>
            </a:lvl3pPr>
            <a:lvl4pPr marL="1600200" indent="-127000" algn="l" rtl="0">
              <a:spcBef>
                <a:spcPts val="320"/>
              </a:spcBef>
              <a:buClr>
                <a:schemeClr val="dk1"/>
              </a:buClr>
              <a:buFont typeface="Calibri"/>
              <a:buChar char="–"/>
              <a:defRPr/>
            </a:lvl4pPr>
            <a:lvl5pPr marL="2057400" indent="-139700" algn="l" rtl="0">
              <a:spcBef>
                <a:spcPts val="280"/>
              </a:spcBef>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22" name="Shape 2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23" name="Shape 2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24" name="Shape 24"/>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charset="-128"/>
              </a:defRPr>
            </a:lvl1pPr>
          </a:lstStyle>
          <a:p>
            <a:pPr fontAlgn="base">
              <a:spcBef>
                <a:spcPct val="0"/>
              </a:spcBef>
              <a:spcAft>
                <a:spcPct val="0"/>
              </a:spcAft>
              <a:defRPr/>
            </a:pPr>
            <a:endParaRPr lang="en-US" kern="1200" dirty="0">
              <a:cs typeface="+mn-cs"/>
            </a:endParaRPr>
          </a:p>
        </p:txBody>
      </p:sp>
      <p:sp>
        <p:nvSpPr>
          <p:cNvPr id="10" name="Footer Placeholder 4"/>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kern="1200">
              <a:solidFill>
                <a:prstClr val="black">
                  <a:tint val="75000"/>
                </a:prstClr>
              </a:solidFill>
              <a:latin typeface="Calibri"/>
              <a:cs typeface="+mn-cs"/>
            </a:endParaRPr>
          </a:p>
        </p:txBody>
      </p:sp>
      <p:sp>
        <p:nvSpPr>
          <p:cNvPr id="11"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376092"/>
                </a:solidFill>
                <a:latin typeface="Calibri" pitchFamily="34" charset="0"/>
                <a:ea typeface="ＭＳ Ｐゴシック" charset="-128"/>
              </a:defRPr>
            </a:lvl1pPr>
          </a:lstStyle>
          <a:p>
            <a:pPr>
              <a:defRPr/>
            </a:pPr>
            <a:fld id="{413ABA66-EE7E-4734-9728-C04FD2C704DE}" type="slidenum">
              <a:rPr lang="en-US" smtClean="0"/>
              <a:pPr>
                <a:defRPr/>
              </a:pPr>
              <a:t>‹#›</a:t>
            </a:fld>
            <a:endParaRPr lang="en-US"/>
          </a:p>
        </p:txBody>
      </p:sp>
    </p:spTree>
    <p:extLst>
      <p:ext uri="{BB962C8B-B14F-4D97-AF65-F5344CB8AC3E}">
        <p14:creationId xmlns:p14="http://schemas.microsoft.com/office/powerpoint/2010/main" xmlns="" val="762319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charset="-128"/>
              </a:defRPr>
            </a:lvl1pPr>
          </a:lstStyle>
          <a:p>
            <a:pPr fontAlgn="base">
              <a:spcBef>
                <a:spcPct val="0"/>
              </a:spcBef>
              <a:spcAft>
                <a:spcPct val="0"/>
              </a:spcAft>
              <a:defRPr/>
            </a:pPr>
            <a:endParaRPr lang="en-US" kern="1200" dirty="0">
              <a:cs typeface="+mn-cs"/>
            </a:endParaRPr>
          </a:p>
        </p:txBody>
      </p:sp>
      <p:sp>
        <p:nvSpPr>
          <p:cNvPr id="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kern="1200">
              <a:solidFill>
                <a:prstClr val="black">
                  <a:tint val="75000"/>
                </a:prstClr>
              </a:solidFill>
              <a:latin typeface="Calibri"/>
              <a:cs typeface="+mn-cs"/>
            </a:endParaRPr>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376092"/>
                </a:solidFill>
                <a:latin typeface="Calibri" pitchFamily="34" charset="0"/>
                <a:ea typeface="ＭＳ Ｐゴシック" charset="-128"/>
              </a:defRPr>
            </a:lvl1pPr>
          </a:lstStyle>
          <a:p>
            <a:pPr>
              <a:defRPr/>
            </a:pPr>
            <a:fld id="{413ABA66-EE7E-4734-9728-C04FD2C704DE}" type="slidenum">
              <a:rPr lang="en-US" smtClean="0"/>
              <a:pPr>
                <a:defRPr/>
              </a:pPr>
              <a:t>‹#›</a:t>
            </a:fld>
            <a:endParaRPr lang="en-US"/>
          </a:p>
        </p:txBody>
      </p:sp>
    </p:spTree>
    <p:extLst>
      <p:ext uri="{BB962C8B-B14F-4D97-AF65-F5344CB8AC3E}">
        <p14:creationId xmlns:p14="http://schemas.microsoft.com/office/powerpoint/2010/main" xmlns="" val="1908352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charset="-128"/>
              </a:defRPr>
            </a:lvl1pPr>
          </a:lstStyle>
          <a:p>
            <a:pPr fontAlgn="base">
              <a:spcBef>
                <a:spcPct val="0"/>
              </a:spcBef>
              <a:spcAft>
                <a:spcPct val="0"/>
              </a:spcAft>
              <a:defRPr/>
            </a:pPr>
            <a:endParaRPr lang="en-US" kern="1200" dirty="0">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kern="120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376092"/>
                </a:solidFill>
                <a:latin typeface="Calibri" pitchFamily="34" charset="0"/>
                <a:ea typeface="ＭＳ Ｐゴシック" charset="-128"/>
              </a:defRPr>
            </a:lvl1pPr>
          </a:lstStyle>
          <a:p>
            <a:pPr>
              <a:defRPr/>
            </a:pPr>
            <a:fld id="{413ABA66-EE7E-4734-9728-C04FD2C704DE}" type="slidenum">
              <a:rPr lang="en-US" smtClean="0"/>
              <a:pPr>
                <a:defRPr/>
              </a:pPr>
              <a:t>‹#›</a:t>
            </a:fld>
            <a:endParaRPr lang="en-US"/>
          </a:p>
        </p:txBody>
      </p:sp>
    </p:spTree>
    <p:extLst>
      <p:ext uri="{BB962C8B-B14F-4D97-AF65-F5344CB8AC3E}">
        <p14:creationId xmlns:p14="http://schemas.microsoft.com/office/powerpoint/2010/main" xmlns="" val="25660118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charset="-128"/>
              </a:defRPr>
            </a:lvl1pPr>
          </a:lstStyle>
          <a:p>
            <a:pPr fontAlgn="base">
              <a:spcBef>
                <a:spcPct val="0"/>
              </a:spcBef>
              <a:spcAft>
                <a:spcPct val="0"/>
              </a:spcAft>
              <a:defRPr/>
            </a:pPr>
            <a:endParaRPr lang="en-US" kern="1200" dirty="0">
              <a:cs typeface="+mn-cs"/>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kern="1200">
              <a:solidFill>
                <a:prstClr val="black">
                  <a:tint val="75000"/>
                </a:prstClr>
              </a:solidFill>
              <a:latin typeface="Calibri"/>
              <a:cs typeface="+mn-cs"/>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376092"/>
                </a:solidFill>
                <a:latin typeface="Calibri" pitchFamily="34" charset="0"/>
                <a:ea typeface="ＭＳ Ｐゴシック" charset="-128"/>
              </a:defRPr>
            </a:lvl1pPr>
          </a:lstStyle>
          <a:p>
            <a:pPr>
              <a:defRPr/>
            </a:pPr>
            <a:fld id="{413ABA66-EE7E-4734-9728-C04FD2C704DE}" type="slidenum">
              <a:rPr lang="en-US" smtClean="0"/>
              <a:pPr>
                <a:defRPr/>
              </a:pPr>
              <a:t>‹#›</a:t>
            </a:fld>
            <a:endParaRPr lang="en-US"/>
          </a:p>
        </p:txBody>
      </p:sp>
    </p:spTree>
    <p:extLst>
      <p:ext uri="{BB962C8B-B14F-4D97-AF65-F5344CB8AC3E}">
        <p14:creationId xmlns:p14="http://schemas.microsoft.com/office/powerpoint/2010/main" xmlns="" val="14587679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charset="-128"/>
              </a:defRPr>
            </a:lvl1pPr>
          </a:lstStyle>
          <a:p>
            <a:pPr fontAlgn="base">
              <a:spcBef>
                <a:spcPct val="0"/>
              </a:spcBef>
              <a:spcAft>
                <a:spcPct val="0"/>
              </a:spcAft>
              <a:defRPr/>
            </a:pPr>
            <a:endParaRPr lang="en-US" kern="1200" dirty="0">
              <a:cs typeface="+mn-cs"/>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kern="1200">
              <a:solidFill>
                <a:prstClr val="black">
                  <a:tint val="75000"/>
                </a:prstClr>
              </a:solidFill>
              <a:latin typeface="Calibri"/>
              <a:cs typeface="+mn-cs"/>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376092"/>
                </a:solidFill>
                <a:latin typeface="Calibri" pitchFamily="34" charset="0"/>
                <a:ea typeface="ＭＳ Ｐゴシック" charset="-128"/>
              </a:defRPr>
            </a:lvl1pPr>
          </a:lstStyle>
          <a:p>
            <a:pPr>
              <a:defRPr/>
            </a:pPr>
            <a:fld id="{413ABA66-EE7E-4734-9728-C04FD2C704DE}" type="slidenum">
              <a:rPr lang="en-US" smtClean="0"/>
              <a:pPr>
                <a:defRPr/>
              </a:pPr>
              <a:t>‹#›</a:t>
            </a:fld>
            <a:endParaRPr lang="en-US"/>
          </a:p>
        </p:txBody>
      </p:sp>
    </p:spTree>
    <p:extLst>
      <p:ext uri="{BB962C8B-B14F-4D97-AF65-F5344CB8AC3E}">
        <p14:creationId xmlns:p14="http://schemas.microsoft.com/office/powerpoint/2010/main" xmlns="" val="34414951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charset="-128"/>
              </a:defRPr>
            </a:lvl1pPr>
          </a:lstStyle>
          <a:p>
            <a:pPr fontAlgn="base">
              <a:spcBef>
                <a:spcPct val="0"/>
              </a:spcBef>
              <a:spcAft>
                <a:spcPct val="0"/>
              </a:spcAft>
              <a:defRPr/>
            </a:pPr>
            <a:endParaRPr lang="en-US" kern="1200" dirty="0">
              <a:cs typeface="+mn-cs"/>
            </a:endParaRPr>
          </a:p>
        </p:txBody>
      </p:sp>
      <p:sp>
        <p:nvSpPr>
          <p:cNvPr id="7"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kern="1200">
              <a:solidFill>
                <a:prstClr val="black">
                  <a:tint val="75000"/>
                </a:prstClr>
              </a:solidFill>
              <a:latin typeface="Calibri"/>
              <a:cs typeface="+mn-cs"/>
            </a:endParaRPr>
          </a:p>
        </p:txBody>
      </p:sp>
      <p:sp>
        <p:nvSpPr>
          <p:cNvPr id="8"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376092"/>
                </a:solidFill>
                <a:latin typeface="Calibri" pitchFamily="34" charset="0"/>
                <a:ea typeface="ＭＳ Ｐゴシック" charset="-128"/>
              </a:defRPr>
            </a:lvl1pPr>
          </a:lstStyle>
          <a:p>
            <a:pPr>
              <a:defRPr/>
            </a:pPr>
            <a:fld id="{413ABA66-EE7E-4734-9728-C04FD2C704DE}" type="slidenum">
              <a:rPr lang="en-US" smtClean="0"/>
              <a:pPr>
                <a:defRPr/>
              </a:pPr>
              <a:t>‹#›</a:t>
            </a:fld>
            <a:endParaRPr lang="en-US"/>
          </a:p>
        </p:txBody>
      </p:sp>
    </p:spTree>
    <p:extLst>
      <p:ext uri="{BB962C8B-B14F-4D97-AF65-F5344CB8AC3E}">
        <p14:creationId xmlns:p14="http://schemas.microsoft.com/office/powerpoint/2010/main" xmlns="" val="17162218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charset="-128"/>
              </a:defRPr>
            </a:lvl1pPr>
          </a:lstStyle>
          <a:p>
            <a:pPr fontAlgn="base">
              <a:spcBef>
                <a:spcPct val="0"/>
              </a:spcBef>
              <a:spcAft>
                <a:spcPct val="0"/>
              </a:spcAft>
              <a:defRPr/>
            </a:pPr>
            <a:endParaRPr lang="en-US" kern="1200" dirty="0">
              <a:cs typeface="+mn-cs"/>
            </a:endParaRPr>
          </a:p>
        </p:txBody>
      </p:sp>
      <p:sp>
        <p:nvSpPr>
          <p:cNvPr id="7"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kern="1200">
              <a:solidFill>
                <a:prstClr val="black">
                  <a:tint val="75000"/>
                </a:prstClr>
              </a:solidFill>
              <a:latin typeface="Calibri"/>
              <a:cs typeface="+mn-cs"/>
            </a:endParaRPr>
          </a:p>
        </p:txBody>
      </p:sp>
      <p:sp>
        <p:nvSpPr>
          <p:cNvPr id="8"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376092"/>
                </a:solidFill>
                <a:latin typeface="Calibri" pitchFamily="34" charset="0"/>
                <a:ea typeface="ＭＳ Ｐゴシック" charset="-128"/>
              </a:defRPr>
            </a:lvl1pPr>
          </a:lstStyle>
          <a:p>
            <a:pPr>
              <a:defRPr/>
            </a:pPr>
            <a:fld id="{413ABA66-EE7E-4734-9728-C04FD2C704DE}" type="slidenum">
              <a:rPr lang="en-US" smtClean="0"/>
              <a:pPr>
                <a:defRPr/>
              </a:pPr>
              <a:t>‹#›</a:t>
            </a:fld>
            <a:endParaRPr lang="en-US"/>
          </a:p>
        </p:txBody>
      </p:sp>
    </p:spTree>
    <p:extLst>
      <p:ext uri="{BB962C8B-B14F-4D97-AF65-F5344CB8AC3E}">
        <p14:creationId xmlns:p14="http://schemas.microsoft.com/office/powerpoint/2010/main" xmlns="" val="27020920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Mission/Vision">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charset="-128"/>
              </a:defRPr>
            </a:lvl1pPr>
          </a:lstStyle>
          <a:p>
            <a:pPr fontAlgn="base">
              <a:spcBef>
                <a:spcPct val="0"/>
              </a:spcBef>
              <a:spcAft>
                <a:spcPct val="0"/>
              </a:spcAft>
              <a:defRPr/>
            </a:pPr>
            <a:endParaRPr lang="en-US" kern="1200" dirty="0">
              <a:cs typeface="+mn-cs"/>
            </a:endParaRPr>
          </a:p>
        </p:txBody>
      </p:sp>
      <p:sp>
        <p:nvSpPr>
          <p:cNvPr id="13"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kern="1200">
              <a:solidFill>
                <a:prstClr val="black">
                  <a:tint val="75000"/>
                </a:prstClr>
              </a:solidFill>
              <a:latin typeface="Calibri"/>
              <a:cs typeface="+mn-cs"/>
            </a:endParaRPr>
          </a:p>
        </p:txBody>
      </p:sp>
      <p:sp>
        <p:nvSpPr>
          <p:cNvPr id="14"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376092"/>
                </a:solidFill>
                <a:latin typeface="Calibri" pitchFamily="34" charset="0"/>
                <a:ea typeface="ＭＳ Ｐゴシック" charset="-128"/>
              </a:defRPr>
            </a:lvl1pPr>
          </a:lstStyle>
          <a:p>
            <a:pPr>
              <a:defRPr/>
            </a:pPr>
            <a:fld id="{413ABA66-EE7E-4734-9728-C04FD2C704DE}" type="slidenum">
              <a:rPr lang="en-US" smtClean="0"/>
              <a:pPr>
                <a:defRPr/>
              </a:pPr>
              <a:t>‹#›</a:t>
            </a:fld>
            <a:endParaRPr lang="en-US"/>
          </a:p>
        </p:txBody>
      </p:sp>
    </p:spTree>
    <p:extLst>
      <p:ext uri="{BB962C8B-B14F-4D97-AF65-F5344CB8AC3E}">
        <p14:creationId xmlns:p14="http://schemas.microsoft.com/office/powerpoint/2010/main" xmlns="" val="14455396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9144000" cy="762000"/>
          </a:xfrm>
        </p:spPr>
        <p:txBody>
          <a:bodyPr/>
          <a:lstStyle>
            <a:lvl1pPr>
              <a:defRPr sz="2800" b="1" i="0">
                <a:latin typeface="Calibri"/>
                <a:cs typeface="Calibri"/>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400" b="1" i="0">
                <a:latin typeface="Calibri"/>
                <a:cs typeface="Calibri"/>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5732E3B5-F695-4C6B-9E6E-46B3367C3C40}" type="slidenum">
              <a:rPr lang="zh-CN" altLang="en-US"/>
              <a:pPr>
                <a:defRPr/>
              </a:pPr>
              <a:t>‹#›</a:t>
            </a:fld>
            <a:endParaRPr lang="en-US" altLang="zh-CN"/>
          </a:p>
        </p:txBody>
      </p:sp>
    </p:spTree>
    <p:extLst>
      <p:ext uri="{BB962C8B-B14F-4D97-AF65-F5344CB8AC3E}">
        <p14:creationId xmlns:p14="http://schemas.microsoft.com/office/powerpoint/2010/main" xmlns="" val="10075225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AB97645-9F90-40E1-ABFD-A79F7BEDA06B}" type="slidenum">
              <a:rPr lang="en-US"/>
              <a:pPr>
                <a:defRPr/>
              </a:pPr>
              <a:t>‹#›</a:t>
            </a:fld>
            <a:endParaRPr lang="en-US"/>
          </a:p>
        </p:txBody>
      </p:sp>
    </p:spTree>
    <p:extLst>
      <p:ext uri="{BB962C8B-B14F-4D97-AF65-F5344CB8AC3E}">
        <p14:creationId xmlns:p14="http://schemas.microsoft.com/office/powerpoint/2010/main" xmlns="" val="2157373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990600" y="237309"/>
            <a:ext cx="6858000" cy="822960"/>
          </a:xfrm>
          <a:prstGeom prst="rect">
            <a:avLst/>
          </a:prstGeom>
          <a:noFill/>
          <a:ln>
            <a:noFill/>
          </a:ln>
        </p:spPr>
        <p:txBody>
          <a:bodyPr lIns="91425" tIns="91425" rIns="91425" bIns="91425" anchor="ctr" anchorCtr="1"/>
          <a:lstStyle>
            <a:lvl1pPr algn="ctr" rtl="0">
              <a:spcBef>
                <a:spcPts val="0"/>
              </a:spcBef>
              <a:buClr>
                <a:schemeClr val="dk1"/>
              </a:buClr>
              <a:buFont typeface="Calibri"/>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7" name="Shape 27"/>
          <p:cNvSpPr txBox="1">
            <a:spLocks noGrp="1"/>
          </p:cNvSpPr>
          <p:nvPr>
            <p:ph type="body" idx="1"/>
          </p:nvPr>
        </p:nvSpPr>
        <p:spPr>
          <a:xfrm>
            <a:off x="457200" y="1219200"/>
            <a:ext cx="4038599" cy="5029199"/>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8" name="Shape 28"/>
          <p:cNvSpPr txBox="1">
            <a:spLocks noGrp="1"/>
          </p:cNvSpPr>
          <p:nvPr>
            <p:ph type="body" idx="2"/>
          </p:nvPr>
        </p:nvSpPr>
        <p:spPr>
          <a:xfrm>
            <a:off x="4648200" y="1219200"/>
            <a:ext cx="4038599" cy="5029199"/>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9" name="Shape 2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30" name="Shape 3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31" name="Shape 31"/>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3_Blank">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Rectangle 89"/>
          <p:cNvSpPr>
            <a:spLocks noGrp="1" noChangeArrowheads="1"/>
          </p:cNvSpPr>
          <p:nvPr>
            <p:ph type="sldNum" sz="quarter" idx="10"/>
          </p:nvPr>
        </p:nvSpPr>
        <p:spPr/>
        <p:txBody>
          <a:bodyPr/>
          <a:lstStyle>
            <a:lvl1pPr>
              <a:defRPr smtClean="0"/>
            </a:lvl1pPr>
          </a:lstStyle>
          <a:p>
            <a:pPr>
              <a:defRPr/>
            </a:pPr>
            <a:fld id="{9F26DBA7-D3A2-45EE-A812-C604B8783A19}" type="slidenum">
              <a:rPr lang="en-US"/>
              <a:pPr>
                <a:defRPr/>
              </a:pPr>
              <a:t>‹#›</a:t>
            </a:fld>
            <a:endParaRPr lang="en-US"/>
          </a:p>
        </p:txBody>
      </p:sp>
    </p:spTree>
    <p:extLst>
      <p:ext uri="{BB962C8B-B14F-4D97-AF65-F5344CB8AC3E}">
        <p14:creationId xmlns:p14="http://schemas.microsoft.com/office/powerpoint/2010/main" xmlns="" val="2696729198"/>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Content Placeholder 2"/>
          <p:cNvSpPr>
            <a:spLocks noGrp="1"/>
          </p:cNvSpPr>
          <p:nvPr>
            <p:ph sz="half" idx="1" hasCustomPrompt="1"/>
          </p:nvPr>
        </p:nvSpPr>
        <p:spPr>
          <a:xfrm>
            <a:off x="457200" y="1371600"/>
            <a:ext cx="403860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371600"/>
            <a:ext cx="403860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r>
              <a:rPr lang="en-US" dirty="0" smtClean="0"/>
              <a:t>9/18/2012</a:t>
            </a:r>
          </a:p>
        </p:txBody>
      </p:sp>
      <p:sp>
        <p:nvSpPr>
          <p:cNvPr id="6" name="Footer Placeholder 5"/>
          <p:cNvSpPr>
            <a:spLocks noGrp="1"/>
          </p:cNvSpPr>
          <p:nvPr>
            <p:ph type="ftr" sz="quarter" idx="11"/>
          </p:nvPr>
        </p:nvSpPr>
        <p:spPr/>
        <p:txBody>
          <a:bodyPr/>
          <a:lstStyle/>
          <a:p>
            <a:r>
              <a:rPr lang="en-US" dirty="0" smtClean="0"/>
              <a:t>NPP SDR  Provisional Product Review </a:t>
            </a:r>
            <a:endParaRPr lang="en-US" dirty="0"/>
          </a:p>
        </p:txBody>
      </p:sp>
      <p:sp>
        <p:nvSpPr>
          <p:cNvPr id="7" name="Slide Number Placeholder 6"/>
          <p:cNvSpPr>
            <a:spLocks noGrp="1"/>
          </p:cNvSpPr>
          <p:nvPr>
            <p:ph type="sldNum" sz="quarter" idx="12"/>
          </p:nvPr>
        </p:nvSpPr>
        <p:spPr/>
        <p:txBody>
          <a:bodyPr/>
          <a:lstStyle/>
          <a:p>
            <a:fld id="{96E36F11-A39A-294D-A59D-6180D50ED29D}" type="slidenum">
              <a:rPr lang="en-US" smtClean="0"/>
              <a:pPr/>
              <a:t>‹#›</a:t>
            </a:fld>
            <a:endParaRPr lang="en-US" dirty="0"/>
          </a:p>
        </p:txBody>
      </p:sp>
    </p:spTree>
    <p:extLst>
      <p:ext uri="{BB962C8B-B14F-4D97-AF65-F5344CB8AC3E}">
        <p14:creationId xmlns:p14="http://schemas.microsoft.com/office/powerpoint/2010/main" xmlns="" val="275520264"/>
      </p:ext>
    </p:extLst>
  </p:cSld>
  <p:clrMapOvr>
    <a:masterClrMapping/>
  </p:clrMapOvr>
  <p:transition advClick="0"/>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4992"/>
          </a:xfrm>
          <a:prstGeom prst="rect">
            <a:avLst/>
          </a:prstGeom>
        </p:spPr>
        <p:txBody>
          <a:bodyPr/>
          <a:lstStyle>
            <a:lvl1pPr>
              <a:defRPr sz="2400" b="1">
                <a:latin typeface="Helvetica"/>
                <a:cs typeface="Helvetica"/>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81124"/>
            <a:ext cx="4040188" cy="639762"/>
          </a:xfrm>
        </p:spPr>
        <p:txBody>
          <a:bodyPr anchor="b"/>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36327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81124"/>
            <a:ext cx="4041775" cy="639762"/>
          </a:xfrm>
        </p:spPr>
        <p:txBody>
          <a:bodyPr anchor="b"/>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4"/>
            <a:ext cx="4041775" cy="436327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2583676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Date Placeholder 2"/>
          <p:cNvSpPr>
            <a:spLocks noGrp="1"/>
          </p:cNvSpPr>
          <p:nvPr>
            <p:ph type="dt" sz="half" idx="10"/>
          </p:nvPr>
        </p:nvSpPr>
        <p:spPr/>
        <p:txBody>
          <a:bodyPr/>
          <a:lstStyle/>
          <a:p>
            <a:r>
              <a:rPr lang="en-US" dirty="0" smtClean="0"/>
              <a:t>9/18/2012</a:t>
            </a:r>
            <a:endParaRPr lang="en-US" dirty="0"/>
          </a:p>
        </p:txBody>
      </p:sp>
      <p:sp>
        <p:nvSpPr>
          <p:cNvPr id="4" name="Footer Placeholder 3"/>
          <p:cNvSpPr>
            <a:spLocks noGrp="1"/>
          </p:cNvSpPr>
          <p:nvPr>
            <p:ph type="ftr" sz="quarter" idx="11"/>
          </p:nvPr>
        </p:nvSpPr>
        <p:spPr/>
        <p:txBody>
          <a:bodyPr/>
          <a:lstStyle/>
          <a:p>
            <a:r>
              <a:rPr lang="en-US" dirty="0" smtClean="0"/>
              <a:t>NPP SDR  Provisional Product Review </a:t>
            </a:r>
            <a:endParaRPr lang="en-US" dirty="0"/>
          </a:p>
        </p:txBody>
      </p:sp>
      <p:sp>
        <p:nvSpPr>
          <p:cNvPr id="5" name="Slide Number Placeholder 4"/>
          <p:cNvSpPr>
            <a:spLocks noGrp="1"/>
          </p:cNvSpPr>
          <p:nvPr>
            <p:ph type="sldNum" sz="quarter" idx="12"/>
          </p:nvPr>
        </p:nvSpPr>
        <p:spPr/>
        <p:txBody>
          <a:bodyPr/>
          <a:lstStyle/>
          <a:p>
            <a:fld id="{96E36F11-A39A-294D-A59D-6180D50ED29D}" type="slidenum">
              <a:rPr lang="en-US" smtClean="0"/>
              <a:pPr/>
              <a:t>‹#›</a:t>
            </a:fld>
            <a:endParaRPr lang="en-US" dirty="0"/>
          </a:p>
        </p:txBody>
      </p:sp>
    </p:spTree>
    <p:extLst>
      <p:ext uri="{BB962C8B-B14F-4D97-AF65-F5344CB8AC3E}">
        <p14:creationId xmlns:p14="http://schemas.microsoft.com/office/powerpoint/2010/main" xmlns="" val="3590666387"/>
      </p:ext>
    </p:extLst>
  </p:cSld>
  <p:clrMapOvr>
    <a:masterClrMapping/>
  </p:clrMapOvr>
  <p:transition advClick="0"/>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Default">
    <p:spTree>
      <p:nvGrpSpPr>
        <p:cNvPr id="1" name=""/>
        <p:cNvGrpSpPr/>
        <p:nvPr/>
      </p:nvGrpSpPr>
      <p:grpSpPr>
        <a:xfrm>
          <a:off x="0" y="0"/>
          <a:ext cx="0" cy="0"/>
          <a:chOff x="0" y="0"/>
          <a:chExt cx="0" cy="0"/>
        </a:xfrm>
      </p:grpSpPr>
      <p:sp>
        <p:nvSpPr>
          <p:cNvPr id="2" name="Title 1"/>
          <p:cNvSpPr>
            <a:spLocks noGrp="1"/>
          </p:cNvSpPr>
          <p:nvPr>
            <p:ph type="title"/>
          </p:nvPr>
        </p:nvSpPr>
        <p:spPr>
          <a:xfrm>
            <a:off x="864638" y="274638"/>
            <a:ext cx="7414724" cy="496433"/>
          </a:xfrm>
          <a:prstGeom prst="rect">
            <a:avLst/>
          </a:prstGeom>
        </p:spPr>
        <p:txBody>
          <a:bodyPr anchor="t"/>
          <a:lstStyle>
            <a:lvl1pPr>
              <a:lnSpc>
                <a:spcPct val="85000"/>
              </a:lnSpc>
              <a:defRPr sz="2400" b="1">
                <a:latin typeface="Helvetica"/>
                <a:cs typeface="Helvetica"/>
              </a:defRPr>
            </a:lvl1pPr>
          </a:lstStyle>
          <a:p>
            <a:r>
              <a:rPr lang="en-US" dirty="0" smtClean="0"/>
              <a:t>Click to edit Master title style</a:t>
            </a:r>
            <a:endParaRPr lang="en-US" dirty="0"/>
          </a:p>
        </p:txBody>
      </p:sp>
      <p:sp>
        <p:nvSpPr>
          <p:cNvPr id="3" name="Content Placeholder 2"/>
          <p:cNvSpPr>
            <a:spLocks noGrp="1"/>
          </p:cNvSpPr>
          <p:nvPr>
            <p:ph idx="1"/>
          </p:nvPr>
        </p:nvSpPr>
        <p:spPr>
          <a:xfrm>
            <a:off x="290285" y="1119481"/>
            <a:ext cx="8599716" cy="5428075"/>
          </a:xfrm>
        </p:spPr>
        <p:txBody>
          <a:bodyPr/>
          <a:lstStyle>
            <a:lvl1pPr>
              <a:lnSpc>
                <a:spcPct val="90000"/>
              </a:lnSpc>
              <a:spcBef>
                <a:spcPts val="300"/>
              </a:spcBef>
              <a:spcAft>
                <a:spcPts val="600"/>
              </a:spcAft>
              <a:buClr>
                <a:srgbClr val="0000FF"/>
              </a:buClr>
              <a:buSzPct val="125000"/>
              <a:buFont typeface="Lucida Grande"/>
              <a:buChar char="●"/>
              <a:defRPr sz="2000" b="1">
                <a:latin typeface="Helvetica"/>
                <a:cs typeface="Helvetica"/>
              </a:defRPr>
            </a:lvl1pPr>
            <a:lvl2pPr>
              <a:lnSpc>
                <a:spcPct val="90000"/>
              </a:lnSpc>
              <a:spcBef>
                <a:spcPts val="0"/>
              </a:spcBef>
              <a:spcAft>
                <a:spcPts val="600"/>
              </a:spcAft>
              <a:buClr>
                <a:srgbClr val="0000FF"/>
              </a:buClr>
              <a:defRPr sz="1800">
                <a:latin typeface="Helvetica"/>
                <a:cs typeface="Helvetica"/>
              </a:defRPr>
            </a:lvl2pPr>
            <a:lvl3pPr>
              <a:lnSpc>
                <a:spcPct val="90000"/>
              </a:lnSpc>
              <a:spcBef>
                <a:spcPts val="0"/>
              </a:spcBef>
              <a:spcAft>
                <a:spcPts val="600"/>
              </a:spcAft>
              <a:buClr>
                <a:srgbClr val="0000FF"/>
              </a:buClr>
              <a:defRPr sz="1600">
                <a:latin typeface="Helvetica"/>
                <a:cs typeface="Helvetica"/>
              </a:defRPr>
            </a:lvl3pPr>
            <a:lvl4pPr>
              <a:lnSpc>
                <a:spcPct val="90000"/>
              </a:lnSpc>
              <a:spcBef>
                <a:spcPts val="0"/>
              </a:spcBef>
              <a:spcAft>
                <a:spcPts val="600"/>
              </a:spcAft>
              <a:buClr>
                <a:srgbClr val="0000FF"/>
              </a:buClr>
              <a:defRPr sz="1600">
                <a:latin typeface="Helvetica"/>
                <a:cs typeface="Helvetica"/>
              </a:defRPr>
            </a:lvl4pPr>
            <a:lvl5pPr>
              <a:lnSpc>
                <a:spcPct val="90000"/>
              </a:lnSpc>
              <a:spcBef>
                <a:spcPts val="0"/>
              </a:spcBef>
              <a:spcAft>
                <a:spcPts val="600"/>
              </a:spcAft>
              <a:buClr>
                <a:srgbClr val="0000FF"/>
              </a:buClr>
              <a:defRPr sz="1600">
                <a:latin typeface="Helvetica"/>
                <a:cs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9432872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Helvetica"/>
                <a:cs typeface="Helvetica"/>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2941639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93704" y="274638"/>
            <a:ext cx="7356592" cy="430918"/>
          </a:xfrm>
          <a:prstGeom prst="rect">
            <a:avLst/>
          </a:prstGeom>
        </p:spPr>
        <p:txBody>
          <a:bodyPr/>
          <a:lstStyle>
            <a:lvl1pPr>
              <a:defRPr sz="2400" b="1">
                <a:latin typeface="Helvetica"/>
                <a:cs typeface="Helvetica"/>
              </a:defRPr>
            </a:lvl1pPr>
          </a:lstStyle>
          <a:p>
            <a:r>
              <a:rPr lang="en-US" smtClean="0"/>
              <a:t>Click to edit Master title style</a:t>
            </a:r>
            <a:endParaRPr lang="en-US"/>
          </a:p>
        </p:txBody>
      </p:sp>
      <p:sp>
        <p:nvSpPr>
          <p:cNvPr id="3" name="Content Placeholder 2"/>
          <p:cNvSpPr>
            <a:spLocks noGrp="1"/>
          </p:cNvSpPr>
          <p:nvPr>
            <p:ph sz="half" idx="1"/>
          </p:nvPr>
        </p:nvSpPr>
        <p:spPr>
          <a:xfrm>
            <a:off x="685800" y="1382889"/>
            <a:ext cx="3810000" cy="506118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82889"/>
            <a:ext cx="3810000" cy="506118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928777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24432362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4992"/>
          </a:xfrm>
          <a:prstGeom prst="rect">
            <a:avLst/>
          </a:prstGeom>
        </p:spPr>
        <p:txBody>
          <a:bodyPr/>
          <a:lstStyle>
            <a:lvl1pPr>
              <a:defRPr sz="2400" b="1">
                <a:latin typeface="Helvetica"/>
                <a:cs typeface="Helvetica"/>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81124"/>
            <a:ext cx="4040188" cy="639762"/>
          </a:xfrm>
        </p:spPr>
        <p:txBody>
          <a:bodyPr anchor="b"/>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36327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81124"/>
            <a:ext cx="4041775" cy="639762"/>
          </a:xfrm>
        </p:spPr>
        <p:txBody>
          <a:bodyPr anchor="b"/>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4"/>
            <a:ext cx="4041775" cy="436327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6156287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9370"/>
          </a:xfrm>
          <a:prstGeom prst="rect">
            <a:avLst/>
          </a:prstGeom>
        </p:spPr>
        <p:txBody>
          <a:bodyPr/>
          <a:lstStyle>
            <a:lvl1pPr>
              <a:lnSpc>
                <a:spcPct val="85000"/>
              </a:lnSpc>
              <a:defRPr sz="2400" b="1">
                <a:latin typeface="Helvetica"/>
                <a:cs typeface="Helvetica"/>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4260597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990600" y="246017"/>
            <a:ext cx="6858000" cy="822960"/>
          </a:xfrm>
          <a:prstGeom prst="rect">
            <a:avLst/>
          </a:prstGeom>
          <a:noFill/>
          <a:ln>
            <a:noFill/>
          </a:ln>
        </p:spPr>
        <p:txBody>
          <a:bodyPr lIns="91425" tIns="91425" rIns="91425" bIns="91425" anchor="ctr" anchorCtr="1"/>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4" name="Shape 34"/>
          <p:cNvSpPr txBox="1">
            <a:spLocks noGrp="1"/>
          </p:cNvSpPr>
          <p:nvPr>
            <p:ph type="body" idx="1"/>
          </p:nvPr>
        </p:nvSpPr>
        <p:spPr>
          <a:xfrm>
            <a:off x="457200" y="1219200"/>
            <a:ext cx="4040187" cy="639762"/>
          </a:xfrm>
          <a:prstGeom prst="rect">
            <a:avLst/>
          </a:prstGeom>
          <a:noFill/>
          <a:ln>
            <a:noFill/>
          </a:ln>
        </p:spPr>
        <p:txBody>
          <a:bodyPr lIns="91425" tIns="91425" rIns="91425" bIns="91425" anchor="b" anchorCtr="0"/>
          <a:lstStyle>
            <a:lvl1pPr marL="0" indent="0" rtl="0">
              <a:buFont typeface="Calibri"/>
              <a:buNone/>
              <a:defRPr/>
            </a:lvl1pPr>
            <a:lvl2pPr marL="457200" indent="0" rtl="0">
              <a:buFont typeface="Calibri"/>
              <a:buNone/>
              <a:defRPr/>
            </a:lvl2pPr>
            <a:lvl3pPr marL="914400" indent="0" rtl="0">
              <a:buFont typeface="Calibri"/>
              <a:buNone/>
              <a:defRPr/>
            </a:lvl3pPr>
            <a:lvl4pPr marL="1371600" indent="0" rtl="0">
              <a:buFont typeface="Calibri"/>
              <a:buNone/>
              <a:defRPr/>
            </a:lvl4pPr>
            <a:lvl5pPr marL="1828800" indent="0" rtl="0">
              <a:buFont typeface="Calibri"/>
              <a:buNone/>
              <a:defRPr/>
            </a:lvl5pPr>
            <a:lvl6pPr marL="2286000" indent="0" rtl="0">
              <a:buFont typeface="Calibri"/>
              <a:buNone/>
              <a:defRPr/>
            </a:lvl6pPr>
            <a:lvl7pPr marL="2743200" indent="0" rtl="0">
              <a:buFont typeface="Calibri"/>
              <a:buNone/>
              <a:defRPr/>
            </a:lvl7pPr>
            <a:lvl8pPr marL="3200400" indent="0" rtl="0">
              <a:buFont typeface="Calibri"/>
              <a:buNone/>
              <a:defRPr/>
            </a:lvl8pPr>
            <a:lvl9pPr marL="3657600" indent="0" rtl="0">
              <a:buFont typeface="Calibri"/>
              <a:buNone/>
              <a:defRPr/>
            </a:lvl9pPr>
          </a:lstStyle>
          <a:p>
            <a:endParaRPr/>
          </a:p>
        </p:txBody>
      </p:sp>
      <p:sp>
        <p:nvSpPr>
          <p:cNvPr id="35" name="Shape 35"/>
          <p:cNvSpPr txBox="1">
            <a:spLocks noGrp="1"/>
          </p:cNvSpPr>
          <p:nvPr>
            <p:ph type="body" idx="2"/>
          </p:nvPr>
        </p:nvSpPr>
        <p:spPr>
          <a:xfrm>
            <a:off x="457200" y="1858961"/>
            <a:ext cx="4040187" cy="4389119"/>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6" name="Shape 36"/>
          <p:cNvSpPr txBox="1">
            <a:spLocks noGrp="1"/>
          </p:cNvSpPr>
          <p:nvPr>
            <p:ph type="body" idx="3"/>
          </p:nvPr>
        </p:nvSpPr>
        <p:spPr>
          <a:xfrm>
            <a:off x="4645025" y="1219200"/>
            <a:ext cx="4041774" cy="639762"/>
          </a:xfrm>
          <a:prstGeom prst="rect">
            <a:avLst/>
          </a:prstGeom>
          <a:noFill/>
          <a:ln>
            <a:noFill/>
          </a:ln>
        </p:spPr>
        <p:txBody>
          <a:bodyPr lIns="91425" tIns="91425" rIns="91425" bIns="91425" anchor="b" anchorCtr="0"/>
          <a:lstStyle>
            <a:lvl1pPr marL="0" indent="0" rtl="0">
              <a:buFont typeface="Calibri"/>
              <a:buNone/>
              <a:defRPr/>
            </a:lvl1pPr>
            <a:lvl2pPr marL="457200" indent="0" rtl="0">
              <a:buFont typeface="Calibri"/>
              <a:buNone/>
              <a:defRPr/>
            </a:lvl2pPr>
            <a:lvl3pPr marL="914400" indent="0" rtl="0">
              <a:buFont typeface="Calibri"/>
              <a:buNone/>
              <a:defRPr/>
            </a:lvl3pPr>
            <a:lvl4pPr marL="1371600" indent="0" rtl="0">
              <a:buFont typeface="Calibri"/>
              <a:buNone/>
              <a:defRPr/>
            </a:lvl4pPr>
            <a:lvl5pPr marL="1828800" indent="0" rtl="0">
              <a:buFont typeface="Calibri"/>
              <a:buNone/>
              <a:defRPr/>
            </a:lvl5pPr>
            <a:lvl6pPr marL="2286000" indent="0" rtl="0">
              <a:buFont typeface="Calibri"/>
              <a:buNone/>
              <a:defRPr/>
            </a:lvl6pPr>
            <a:lvl7pPr marL="2743200" indent="0" rtl="0">
              <a:buFont typeface="Calibri"/>
              <a:buNone/>
              <a:defRPr/>
            </a:lvl7pPr>
            <a:lvl8pPr marL="3200400" indent="0" rtl="0">
              <a:buFont typeface="Calibri"/>
              <a:buNone/>
              <a:defRPr/>
            </a:lvl8pPr>
            <a:lvl9pPr marL="3657600" indent="0" rtl="0">
              <a:buFont typeface="Calibri"/>
              <a:buNone/>
              <a:defRPr/>
            </a:lvl9pPr>
          </a:lstStyle>
          <a:p>
            <a:endParaRPr/>
          </a:p>
        </p:txBody>
      </p:sp>
      <p:sp>
        <p:nvSpPr>
          <p:cNvPr id="37" name="Shape 37"/>
          <p:cNvSpPr txBox="1">
            <a:spLocks noGrp="1"/>
          </p:cNvSpPr>
          <p:nvPr>
            <p:ph type="body" idx="4"/>
          </p:nvPr>
        </p:nvSpPr>
        <p:spPr>
          <a:xfrm>
            <a:off x="4645025" y="1872566"/>
            <a:ext cx="4041774" cy="4389119"/>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8" name="Shape 3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39" name="Shape 3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40" name="Shape 40"/>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021716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6165810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5548615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7024906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xfrm>
            <a:off x="7294563" y="66421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defRPr/>
            </a:pPr>
            <a:fld id="{A2C53D4A-4104-4F4A-85C7-2BF6C13D8214}" type="slidenum">
              <a:rPr lang="en-US" sz="2400" kern="1200">
                <a:latin typeface="Times New Roman" pitchFamily="-108" charset="0"/>
                <a:ea typeface="ＭＳ Ｐゴシック" pitchFamily="-108" charset="-128"/>
                <a:cs typeface="+mn-cs"/>
              </a:rPr>
              <a:pPr eaLnBrk="0" fontAlgn="base" hangingPunct="0">
                <a:spcBef>
                  <a:spcPct val="0"/>
                </a:spcBef>
                <a:spcAft>
                  <a:spcPct val="0"/>
                </a:spcAft>
                <a:defRPr/>
              </a:pPr>
              <a:t>‹#›</a:t>
            </a:fld>
            <a:endParaRPr lang="en-US" sz="2400" kern="1200">
              <a:latin typeface="Times New Roman" pitchFamily="-108" charset="0"/>
              <a:ea typeface="ＭＳ Ｐゴシック" pitchFamily="-108" charset="-128"/>
              <a:cs typeface="+mn-cs"/>
            </a:endParaRPr>
          </a:p>
        </p:txBody>
      </p:sp>
    </p:spTree>
    <p:extLst>
      <p:ext uri="{BB962C8B-B14F-4D97-AF65-F5344CB8AC3E}">
        <p14:creationId xmlns:p14="http://schemas.microsoft.com/office/powerpoint/2010/main" xmlns="" val="24293580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5"/>
          <p:cNvSpPr>
            <a:spLocks noGrp="1" noChangeArrowheads="1"/>
          </p:cNvSpPr>
          <p:nvPr>
            <p:ph type="sldNum" sz="quarter" idx="10"/>
          </p:nvPr>
        </p:nvSpPr>
        <p:spPr>
          <a:xfrm>
            <a:off x="7294563" y="66421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defRPr/>
            </a:pPr>
            <a:fld id="{806262F3-17CA-403A-BE96-443FC68AE5B9}" type="slidenum">
              <a:rPr lang="en-US" sz="2400" kern="1200">
                <a:latin typeface="Times New Roman" pitchFamily="-108" charset="0"/>
                <a:ea typeface="ＭＳ Ｐゴシック" pitchFamily="-108" charset="-128"/>
                <a:cs typeface="+mn-cs"/>
              </a:rPr>
              <a:pPr eaLnBrk="0" fontAlgn="base" hangingPunct="0">
                <a:spcBef>
                  <a:spcPct val="0"/>
                </a:spcBef>
                <a:spcAft>
                  <a:spcPct val="0"/>
                </a:spcAft>
                <a:defRPr/>
              </a:pPr>
              <a:t>‹#›</a:t>
            </a:fld>
            <a:endParaRPr lang="en-US" sz="2400" kern="1200">
              <a:latin typeface="Times New Roman" pitchFamily="-108" charset="0"/>
              <a:ea typeface="ＭＳ Ｐゴシック" pitchFamily="-108" charset="-128"/>
              <a:cs typeface="+mn-cs"/>
            </a:endParaRPr>
          </a:p>
        </p:txBody>
      </p:sp>
    </p:spTree>
    <p:extLst>
      <p:ext uri="{BB962C8B-B14F-4D97-AF65-F5344CB8AC3E}">
        <p14:creationId xmlns:p14="http://schemas.microsoft.com/office/powerpoint/2010/main" xmlns="" val="25839951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noChangeArrowheads="1"/>
          </p:cNvSpPr>
          <p:nvPr>
            <p:ph type="sldNum" sz="quarter" idx="10"/>
          </p:nvPr>
        </p:nvSpPr>
        <p:spPr>
          <a:xfrm>
            <a:off x="7294563" y="66421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defRPr/>
            </a:pPr>
            <a:fld id="{01583BF1-190D-4A5A-AD4D-F4CFB5F439EE}" type="slidenum">
              <a:rPr lang="en-US" sz="2400" kern="1200">
                <a:latin typeface="Times New Roman" pitchFamily="-108" charset="0"/>
                <a:ea typeface="ＭＳ Ｐゴシック" pitchFamily="-108" charset="-128"/>
                <a:cs typeface="+mn-cs"/>
              </a:rPr>
              <a:pPr eaLnBrk="0" fontAlgn="base" hangingPunct="0">
                <a:spcBef>
                  <a:spcPct val="0"/>
                </a:spcBef>
                <a:spcAft>
                  <a:spcPct val="0"/>
                </a:spcAft>
                <a:defRPr/>
              </a:pPr>
              <a:t>‹#›</a:t>
            </a:fld>
            <a:endParaRPr lang="en-US" sz="2400" kern="1200">
              <a:latin typeface="Times New Roman" pitchFamily="-108" charset="0"/>
              <a:ea typeface="ＭＳ Ｐゴシック" pitchFamily="-108" charset="-128"/>
              <a:cs typeface="+mn-cs"/>
            </a:endParaRPr>
          </a:p>
        </p:txBody>
      </p:sp>
    </p:spTree>
    <p:extLst>
      <p:ext uri="{BB962C8B-B14F-4D97-AF65-F5344CB8AC3E}">
        <p14:creationId xmlns:p14="http://schemas.microsoft.com/office/powerpoint/2010/main" xmlns="" val="38066583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xfrm>
            <a:off x="7294563" y="66421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defRPr/>
            </a:pPr>
            <a:fld id="{F3008D8F-C636-4579-AFB9-421DBB23ED67}" type="slidenum">
              <a:rPr lang="en-US" sz="2400" kern="1200">
                <a:latin typeface="Times New Roman" pitchFamily="-108" charset="0"/>
                <a:ea typeface="ＭＳ Ｐゴシック" pitchFamily="-108" charset="-128"/>
                <a:cs typeface="+mn-cs"/>
              </a:rPr>
              <a:pPr eaLnBrk="0" fontAlgn="base" hangingPunct="0">
                <a:spcBef>
                  <a:spcPct val="0"/>
                </a:spcBef>
                <a:spcAft>
                  <a:spcPct val="0"/>
                </a:spcAft>
                <a:defRPr/>
              </a:pPr>
              <a:t>‹#›</a:t>
            </a:fld>
            <a:endParaRPr lang="en-US" sz="2400" kern="1200">
              <a:latin typeface="Times New Roman" pitchFamily="-108" charset="0"/>
              <a:ea typeface="ＭＳ Ｐゴシック" pitchFamily="-108" charset="-128"/>
              <a:cs typeface="+mn-cs"/>
            </a:endParaRPr>
          </a:p>
        </p:txBody>
      </p:sp>
    </p:spTree>
    <p:extLst>
      <p:ext uri="{BB962C8B-B14F-4D97-AF65-F5344CB8AC3E}">
        <p14:creationId xmlns:p14="http://schemas.microsoft.com/office/powerpoint/2010/main" xmlns="" val="5461441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xfrm>
            <a:off x="7294563" y="66421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defRPr/>
            </a:pPr>
            <a:fld id="{EB669AE1-9936-4055-82C2-48B2615B9C02}" type="slidenum">
              <a:rPr lang="en-US" sz="2400" kern="1200">
                <a:latin typeface="Times New Roman" pitchFamily="-108" charset="0"/>
                <a:ea typeface="ＭＳ Ｐゴシック" pitchFamily="-108" charset="-128"/>
                <a:cs typeface="+mn-cs"/>
              </a:rPr>
              <a:pPr eaLnBrk="0" fontAlgn="base" hangingPunct="0">
                <a:spcBef>
                  <a:spcPct val="0"/>
                </a:spcBef>
                <a:spcAft>
                  <a:spcPct val="0"/>
                </a:spcAft>
                <a:defRPr/>
              </a:pPr>
              <a:t>‹#›</a:t>
            </a:fld>
            <a:endParaRPr lang="en-US" sz="2400" kern="1200">
              <a:latin typeface="Times New Roman" pitchFamily="-108" charset="0"/>
              <a:ea typeface="ＭＳ Ｐゴシック" pitchFamily="-108" charset="-128"/>
              <a:cs typeface="+mn-cs"/>
            </a:endParaRPr>
          </a:p>
        </p:txBody>
      </p:sp>
    </p:spTree>
    <p:extLst>
      <p:ext uri="{BB962C8B-B14F-4D97-AF65-F5344CB8AC3E}">
        <p14:creationId xmlns:p14="http://schemas.microsoft.com/office/powerpoint/2010/main" xmlns="" val="41148897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noChangeArrowheads="1"/>
          </p:cNvSpPr>
          <p:nvPr>
            <p:ph type="sldNum" sz="quarter" idx="10"/>
          </p:nvPr>
        </p:nvSpPr>
        <p:spPr>
          <a:xfrm>
            <a:off x="7294563" y="66421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defRPr/>
            </a:pPr>
            <a:fld id="{E62A392F-327E-4AF9-92E1-11379736E96C}" type="slidenum">
              <a:rPr lang="en-US" sz="2400" kern="1200">
                <a:latin typeface="Times New Roman" pitchFamily="-108" charset="0"/>
                <a:ea typeface="ＭＳ Ｐゴシック" pitchFamily="-108" charset="-128"/>
                <a:cs typeface="+mn-cs"/>
              </a:rPr>
              <a:pPr eaLnBrk="0" fontAlgn="base" hangingPunct="0">
                <a:spcBef>
                  <a:spcPct val="0"/>
                </a:spcBef>
                <a:spcAft>
                  <a:spcPct val="0"/>
                </a:spcAft>
                <a:defRPr/>
              </a:pPr>
              <a:t>‹#›</a:t>
            </a:fld>
            <a:endParaRPr lang="en-US" sz="2400" kern="1200">
              <a:latin typeface="Times New Roman" pitchFamily="-108" charset="0"/>
              <a:ea typeface="ＭＳ Ｐゴシック" pitchFamily="-108" charset="-128"/>
              <a:cs typeface="+mn-cs"/>
            </a:endParaRPr>
          </a:p>
        </p:txBody>
      </p:sp>
    </p:spTree>
    <p:extLst>
      <p:ext uri="{BB962C8B-B14F-4D97-AF65-F5344CB8AC3E}">
        <p14:creationId xmlns:p14="http://schemas.microsoft.com/office/powerpoint/2010/main" xmlns="" val="1666157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Shape 41"/>
        <p:cNvGrpSpPr/>
        <p:nvPr/>
      </p:nvGrpSpPr>
      <p:grpSpPr>
        <a:xfrm>
          <a:off x="0" y="0"/>
          <a:ext cx="0" cy="0"/>
          <a:chOff x="0" y="0"/>
          <a:chExt cx="0" cy="0"/>
        </a:xfrm>
      </p:grpSpPr>
      <p:sp>
        <p:nvSpPr>
          <p:cNvPr id="42" name="Shape 42"/>
          <p:cNvSpPr>
            <a:spLocks noGrp="1"/>
          </p:cNvSpPr>
          <p:nvPr>
            <p:ph type="pic" idx="2"/>
          </p:nvPr>
        </p:nvSpPr>
        <p:spPr>
          <a:xfrm>
            <a:off x="457200" y="1219198"/>
            <a:ext cx="8229600" cy="5029199"/>
          </a:xfrm>
          <a:prstGeom prst="rect">
            <a:avLst/>
          </a:prstGeom>
          <a:noFill/>
          <a:ln>
            <a:noFill/>
          </a:ln>
        </p:spPr>
        <p:txBody>
          <a:bodyPr lIns="91425" tIns="91425" rIns="91425" bIns="91425" anchor="ctr" anchorCtr="0"/>
          <a:lstStyle>
            <a:lvl1pPr marL="0" marR="0" indent="0" algn="l" rtl="0">
              <a:buClr>
                <a:srgbClr val="888888"/>
              </a:buClr>
              <a:buFont typeface="Calibri"/>
              <a:buNone/>
              <a:defRPr/>
            </a:lvl1pPr>
            <a:lvl2pPr marL="457200" marR="0" indent="0" algn="l" rtl="0">
              <a:buClr>
                <a:schemeClr val="dk1"/>
              </a:buClr>
              <a:buFont typeface="Calibri"/>
              <a:buNone/>
              <a:defRPr/>
            </a:lvl2pPr>
            <a:lvl3pPr marL="914400" marR="0" indent="0" algn="l" rtl="0">
              <a:buClr>
                <a:schemeClr val="dk1"/>
              </a:buClr>
              <a:buFont typeface="Calibri"/>
              <a:buNone/>
              <a:defRPr/>
            </a:lvl3pPr>
            <a:lvl4pPr marL="1371600" marR="0" indent="0" algn="l" rtl="0">
              <a:buClr>
                <a:schemeClr val="dk1"/>
              </a:buClr>
              <a:buFont typeface="Calibri"/>
              <a:buNone/>
              <a:defRPr/>
            </a:lvl4pPr>
            <a:lvl5pPr marL="1828800" marR="0" indent="0" algn="l" rtl="0">
              <a:buClr>
                <a:schemeClr val="dk1"/>
              </a:buClr>
              <a:buFont typeface="Calibri"/>
              <a:buNone/>
              <a:defRPr/>
            </a:lvl5pPr>
            <a:lvl6pPr marL="2286000" marR="0" indent="0" algn="l" rtl="0">
              <a:buClr>
                <a:schemeClr val="dk1"/>
              </a:buClr>
              <a:buFont typeface="Calibri"/>
              <a:buNone/>
              <a:defRPr/>
            </a:lvl6pPr>
            <a:lvl7pPr marL="2743200" marR="0" indent="0" algn="l" rtl="0">
              <a:buClr>
                <a:schemeClr val="dk1"/>
              </a:buClr>
              <a:buFont typeface="Calibri"/>
              <a:buNone/>
              <a:defRPr/>
            </a:lvl7pPr>
            <a:lvl8pPr marL="3200400" marR="0" indent="0" algn="l" rtl="0">
              <a:buClr>
                <a:schemeClr val="dk1"/>
              </a:buClr>
              <a:buFont typeface="Calibri"/>
              <a:buNone/>
              <a:defRPr/>
            </a:lvl8pPr>
            <a:lvl9pPr marL="3657600" marR="0" indent="0" algn="l" rtl="0">
              <a:buClr>
                <a:schemeClr val="dk1"/>
              </a:buClr>
              <a:buFont typeface="Calibri"/>
              <a:buNone/>
              <a:defRPr/>
            </a:lvl9pPr>
          </a:lstStyle>
          <a:p>
            <a:endParaRPr/>
          </a:p>
        </p:txBody>
      </p:sp>
      <p:sp>
        <p:nvSpPr>
          <p:cNvPr id="43" name="Shape 4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44" name="Shape 4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45" name="Shape 45"/>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46" name="Shape 46"/>
          <p:cNvSpPr txBox="1">
            <a:spLocks noGrp="1"/>
          </p:cNvSpPr>
          <p:nvPr>
            <p:ph type="title"/>
          </p:nvPr>
        </p:nvSpPr>
        <p:spPr>
          <a:xfrm>
            <a:off x="990600" y="246017"/>
            <a:ext cx="6858000" cy="822960"/>
          </a:xfrm>
          <a:prstGeom prst="rect">
            <a:avLst/>
          </a:prstGeom>
          <a:noFill/>
          <a:ln>
            <a:noFill/>
          </a:ln>
        </p:spPr>
        <p:txBody>
          <a:bodyPr lIns="91425" tIns="91425" rIns="91425" bIns="91425" anchor="ctr" anchorCtr="1"/>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21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sldNum" sz="quarter" idx="10"/>
          </p:nvPr>
        </p:nvSpPr>
        <p:spPr>
          <a:xfrm>
            <a:off x="7294563" y="66421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defRPr/>
            </a:pPr>
            <a:fld id="{3B74ED87-3968-45F5-9497-01A182D64F6D}" type="slidenum">
              <a:rPr lang="en-US" sz="2400" kern="1200">
                <a:latin typeface="Times New Roman" pitchFamily="-108" charset="0"/>
                <a:ea typeface="ＭＳ Ｐゴシック" pitchFamily="-108" charset="-128"/>
                <a:cs typeface="+mn-cs"/>
              </a:rPr>
              <a:pPr eaLnBrk="0" fontAlgn="base" hangingPunct="0">
                <a:spcBef>
                  <a:spcPct val="0"/>
                </a:spcBef>
                <a:spcAft>
                  <a:spcPct val="0"/>
                </a:spcAft>
                <a:defRPr/>
              </a:pPr>
              <a:t>‹#›</a:t>
            </a:fld>
            <a:endParaRPr lang="en-US" sz="2400" kern="1200">
              <a:latin typeface="Times New Roman" pitchFamily="-108" charset="0"/>
              <a:ea typeface="ＭＳ Ｐゴシック" pitchFamily="-108" charset="-128"/>
              <a:cs typeface="+mn-cs"/>
            </a:endParaRPr>
          </a:p>
        </p:txBody>
      </p:sp>
    </p:spTree>
    <p:extLst>
      <p:ext uri="{BB962C8B-B14F-4D97-AF65-F5344CB8AC3E}">
        <p14:creationId xmlns:p14="http://schemas.microsoft.com/office/powerpoint/2010/main" xmlns="" val="34278289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extBox 3"/>
          <p:cNvSpPr txBox="1"/>
          <p:nvPr userDrawn="1"/>
        </p:nvSpPr>
        <p:spPr>
          <a:xfrm>
            <a:off x="3243263" y="6553200"/>
            <a:ext cx="2735262" cy="285750"/>
          </a:xfrm>
          <a:prstGeom prst="rect">
            <a:avLst/>
          </a:prstGeom>
          <a:noFill/>
        </p:spPr>
        <p:txBody>
          <a:bodyPr wrap="none">
            <a:spAutoFit/>
          </a:bodyPr>
          <a:lstStyle/>
          <a:p>
            <a:pPr algn="ctr" eaLnBrk="0" fontAlgn="base" hangingPunct="0">
              <a:lnSpc>
                <a:spcPct val="90000"/>
              </a:lnSpc>
              <a:spcBef>
                <a:spcPct val="30000"/>
              </a:spcBef>
              <a:spcAft>
                <a:spcPct val="0"/>
              </a:spcAft>
              <a:defRPr/>
            </a:pPr>
            <a:r>
              <a:rPr lang="en-US" kern="1200">
                <a:latin typeface="Times" pitchFamily="-108" charset="0"/>
                <a:ea typeface="ＭＳ Ｐゴシック" pitchFamily="-108" charset="-128"/>
                <a:cs typeface="+mn-cs"/>
              </a:rPr>
              <a:t>Sensitive – For Official Use Only </a:t>
            </a:r>
          </a:p>
        </p:txBody>
      </p:sp>
      <p:pic>
        <p:nvPicPr>
          <p:cNvPr id="5" name="Rectangle 3078"/>
          <p:cNvPicPr>
            <a:picLocks noChangeArrowheads="1"/>
          </p:cNvPicPr>
          <p:nvPr userDrawn="1"/>
        </p:nvPicPr>
        <p:blipFill>
          <a:blip r:embed="rId2" cstate="print">
            <a:extLst>
              <a:ext uri="{28A0092B-C50C-407E-A947-70E740481C1C}">
                <a14:useLocalDpi xmlns:a14="http://schemas.microsoft.com/office/drawing/2010/main" xmlns=""/>
              </a:ext>
            </a:extLst>
          </a:blip>
          <a:srcRect/>
          <a:stretch>
            <a:fillRect/>
          </a:stretch>
        </p:blipFill>
        <p:spPr bwMode="auto">
          <a:xfrm>
            <a:off x="147638" y="76200"/>
            <a:ext cx="619125" cy="60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8953703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419100"/>
            <a:ext cx="5381625" cy="685800"/>
          </a:xfrm>
          <a:prstGeom prst="rect">
            <a:avLst/>
          </a:prstGeom>
        </p:spPr>
        <p:txBody>
          <a:bodyPr/>
          <a:lstStyle>
            <a:lvl1pPr>
              <a:defRPr sz="2000" b="1" baseline="0"/>
            </a:lvl1pPr>
          </a:lstStyle>
          <a:p>
            <a:r>
              <a:rPr lang="en-US" dirty="0" smtClean="0"/>
              <a:t>Click to edit Master title style</a:t>
            </a:r>
            <a:endParaRPr lang="en-US" dirty="0"/>
          </a:p>
        </p:txBody>
      </p:sp>
      <p:sp>
        <p:nvSpPr>
          <p:cNvPr id="6" name="Content Placeholder 5"/>
          <p:cNvSpPr>
            <a:spLocks noGrp="1"/>
          </p:cNvSpPr>
          <p:nvPr>
            <p:ph sz="quarter" idx="10"/>
          </p:nvPr>
        </p:nvSpPr>
        <p:spPr>
          <a:xfrm>
            <a:off x="152400" y="1219200"/>
            <a:ext cx="8839200" cy="5000625"/>
          </a:xfrm>
        </p:spPr>
        <p:txBody>
          <a:bodyPr/>
          <a:lstStyle>
            <a:lvl1pPr>
              <a:defRPr b="1"/>
            </a:lvl1pPr>
            <a:lvl2pPr>
              <a:defRPr b="1"/>
            </a:lvl2pPr>
            <a:lvl3pPr>
              <a:defRPr b="1"/>
            </a:lvl3pPr>
            <a:lvl4pPr>
              <a:defRPr b="1"/>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7669622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C68389-B462-420E-A97D-AE8B7A18DAF1}" type="datetime1">
              <a:rPr lang="en-US" smtClean="0">
                <a:solidFill>
                  <a:prstClr val="black">
                    <a:tint val="75000"/>
                  </a:prstClr>
                </a:solidFill>
                <a:latin typeface="Calibri"/>
              </a:rPr>
              <a:pPr/>
              <a:t>1/9/2014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104583D-6EC9-4EFF-8063-B6FDED7E885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5120157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2CDEE3-E2D6-48B5-81E5-65AC223AD36A}" type="datetime1">
              <a:rPr lang="en-US" smtClean="0">
                <a:solidFill>
                  <a:prstClr val="black">
                    <a:tint val="75000"/>
                  </a:prstClr>
                </a:solidFill>
                <a:latin typeface="Calibri"/>
              </a:rPr>
              <a:pPr/>
              <a:t>1/9/2014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104583D-6EC9-4EFF-8063-B6FDED7E885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28319692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AA230D-7365-45BF-9861-F836276853DA}" type="datetime1">
              <a:rPr lang="en-US" smtClean="0">
                <a:solidFill>
                  <a:prstClr val="black">
                    <a:tint val="75000"/>
                  </a:prstClr>
                </a:solidFill>
                <a:latin typeface="Calibri"/>
              </a:rPr>
              <a:pPr/>
              <a:t>1/9/2014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104583D-6EC9-4EFF-8063-B6FDED7E885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35279927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4DE34B-19FE-4F46-894B-15A3B56BB81A}" type="datetime1">
              <a:rPr lang="en-US" smtClean="0">
                <a:solidFill>
                  <a:prstClr val="black">
                    <a:tint val="75000"/>
                  </a:prstClr>
                </a:solidFill>
                <a:latin typeface="Calibri"/>
              </a:rPr>
              <a:pPr/>
              <a:t>1/9/2014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104583D-6EC9-4EFF-8063-B6FDED7E885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37923404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51284E-28FA-45B7-ACF4-A3DE870C1131}" type="datetime1">
              <a:rPr lang="en-US" smtClean="0">
                <a:solidFill>
                  <a:prstClr val="black">
                    <a:tint val="75000"/>
                  </a:prstClr>
                </a:solidFill>
                <a:latin typeface="Calibri"/>
              </a:rPr>
              <a:pPr/>
              <a:t>1/9/2014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1104583D-6EC9-4EFF-8063-B6FDED7E885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40064068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967970-1637-4A32-98FF-3D8EC68A4848}" type="datetime1">
              <a:rPr lang="en-US" smtClean="0">
                <a:solidFill>
                  <a:prstClr val="black">
                    <a:tint val="75000"/>
                  </a:prstClr>
                </a:solidFill>
                <a:latin typeface="Calibri"/>
              </a:rPr>
              <a:pPr/>
              <a:t>1/9/2014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1104583D-6EC9-4EFF-8063-B6FDED7E885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19456060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7F3CAE-6D98-4E02-A7A0-139C580F4717}" type="datetime1">
              <a:rPr lang="en-US" smtClean="0">
                <a:solidFill>
                  <a:prstClr val="black">
                    <a:tint val="75000"/>
                  </a:prstClr>
                </a:solidFill>
                <a:latin typeface="Calibri"/>
              </a:rPr>
              <a:pPr/>
              <a:t>1/9/2014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1104583D-6EC9-4EFF-8063-B6FDED7E885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3690161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990600" y="237309"/>
            <a:ext cx="6858000" cy="822960"/>
          </a:xfrm>
          <a:prstGeom prst="rect">
            <a:avLst/>
          </a:prstGeom>
          <a:noFill/>
          <a:ln>
            <a:noFill/>
          </a:ln>
        </p:spPr>
        <p:txBody>
          <a:bodyPr lIns="91425" tIns="91425" rIns="91425" bIns="91425" anchor="ctr" anchorCtr="1"/>
          <a:lstStyle>
            <a:lvl1pPr algn="ctr" rtl="0">
              <a:spcBef>
                <a:spcPts val="0"/>
              </a:spcBef>
              <a:buClr>
                <a:schemeClr val="dk1"/>
              </a:buClr>
              <a:buFont typeface="Calibri"/>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9" name="Shape 4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50" name="Shape 5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51" name="Shape 51"/>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B3927D-6F58-4F41-AA35-EF56910B3989}" type="datetime1">
              <a:rPr lang="en-US" smtClean="0">
                <a:solidFill>
                  <a:prstClr val="black">
                    <a:tint val="75000"/>
                  </a:prstClr>
                </a:solidFill>
                <a:latin typeface="Calibri"/>
              </a:rPr>
              <a:pPr/>
              <a:t>1/9/2014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104583D-6EC9-4EFF-8063-B6FDED7E885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21455252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0C42D8-9219-41C4-A7B2-B30D9F2C149B}" type="datetime1">
              <a:rPr lang="en-US" smtClean="0">
                <a:solidFill>
                  <a:prstClr val="black">
                    <a:tint val="75000"/>
                  </a:prstClr>
                </a:solidFill>
                <a:latin typeface="Calibri"/>
              </a:rPr>
              <a:pPr/>
              <a:t>1/9/2014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104583D-6EC9-4EFF-8063-B6FDED7E885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6118137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5499C4-A931-4A8A-9763-3EFBBA43AA6B}" type="datetime1">
              <a:rPr lang="en-US" smtClean="0">
                <a:solidFill>
                  <a:prstClr val="black">
                    <a:tint val="75000"/>
                  </a:prstClr>
                </a:solidFill>
                <a:latin typeface="Calibri"/>
              </a:rPr>
              <a:pPr/>
              <a:t>1/9/2014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104583D-6EC9-4EFF-8063-B6FDED7E885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36157321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66880-574A-4C71-B6CF-979F8D48A4FA}" type="datetime1">
              <a:rPr lang="en-US" smtClean="0">
                <a:solidFill>
                  <a:prstClr val="black">
                    <a:tint val="75000"/>
                  </a:prstClr>
                </a:solidFill>
                <a:latin typeface="Calibri"/>
              </a:rPr>
              <a:pPr/>
              <a:t>1/9/2014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104583D-6EC9-4EFF-8063-B6FDED7E885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39836536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ext, Subtitle, 16 pt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621286"/>
          </a:xfrm>
          <a:prstGeom prst="rect">
            <a:avLst/>
          </a:prstGeom>
        </p:spPr>
        <p:txBody>
          <a:bodyPr/>
          <a:lstStyle/>
          <a:p>
            <a:r>
              <a:rPr lang="en-US" smtClean="0"/>
              <a:t>Click to edit Master title style</a:t>
            </a:r>
            <a:endParaRPr lang="en-US" dirty="0"/>
          </a:p>
        </p:txBody>
      </p:sp>
      <p:sp>
        <p:nvSpPr>
          <p:cNvPr id="6" name="Content Placeholder 6"/>
          <p:cNvSpPr>
            <a:spLocks noGrp="1"/>
          </p:cNvSpPr>
          <p:nvPr>
            <p:ph sz="quarter" idx="15"/>
          </p:nvPr>
        </p:nvSpPr>
        <p:spPr>
          <a:xfrm>
            <a:off x="228600" y="1371600"/>
            <a:ext cx="8077200" cy="4114800"/>
          </a:xfrm>
          <a:prstGeom prst="rect">
            <a:avLst/>
          </a:prstGeom>
        </p:spPr>
        <p:txBody>
          <a:bodyPr vert="horz"/>
          <a:lstStyle>
            <a:lvl1pPr marL="282575" indent="-282575">
              <a:buSzPct val="130000"/>
              <a:defRPr sz="1600"/>
            </a:lvl1pPr>
            <a:lvl2pPr marL="517525" indent="-227013">
              <a:defRPr sz="1600"/>
            </a:lvl2pPr>
            <a:lvl3pPr marL="800100" indent="-176213">
              <a:buSzPct val="125000"/>
              <a:defRPr sz="1600"/>
            </a:lvl3pPr>
            <a:lvl4pPr marL="1201738" indent="-228600">
              <a:defRPr sz="1600"/>
            </a:lvl4pPr>
            <a:lvl5pPr marL="1430338" indent="-176213">
              <a:buFont typeface="Arial"/>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9"/>
          <p:cNvSpPr>
            <a:spLocks noGrp="1"/>
          </p:cNvSpPr>
          <p:nvPr>
            <p:ph type="body" sz="quarter" idx="14"/>
          </p:nvPr>
        </p:nvSpPr>
        <p:spPr>
          <a:xfrm>
            <a:off x="228600" y="685800"/>
            <a:ext cx="8229600" cy="609600"/>
          </a:xfrm>
          <a:prstGeom prst="rect">
            <a:avLst/>
          </a:prstGeom>
        </p:spPr>
        <p:txBody>
          <a:bodyPr vert="horz"/>
          <a:lstStyle>
            <a:lvl1pPr>
              <a:buNone/>
              <a:defRPr sz="2000" b="0" i="1">
                <a:solidFill>
                  <a:srgbClr val="8C8D8E"/>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xmlns="" val="37236338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fld id="{19CAAD93-2260-4340-B1AD-203BE4F63B07}" type="datetime1">
              <a:rPr lang="en-US" smtClean="0">
                <a:solidFill>
                  <a:prstClr val="black">
                    <a:tint val="75000"/>
                  </a:prstClr>
                </a:solidFill>
                <a:latin typeface="Calibri"/>
              </a:rPr>
              <a:pPr/>
              <a:t>1/9/2014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80292313-10A1-409B-AF6A-44517992B051}" type="slidenum">
              <a:rPr lang="en-US">
                <a:solidFill>
                  <a:prstClr val="black">
                    <a:tint val="75000"/>
                  </a:prstClr>
                </a:solidFill>
                <a:latin typeface="Calibri"/>
              </a:rPr>
              <a:pPr/>
              <a:t>‹#›</a:t>
            </a:fld>
            <a:endParaRPr lang="en-US">
              <a:solidFill>
                <a:prstClr val="black">
                  <a:tint val="75000"/>
                </a:prstClr>
              </a:solidFill>
              <a:latin typeface="Calibri"/>
            </a:endParaRPr>
          </a:p>
        </p:txBody>
      </p:sp>
      <p:pic>
        <p:nvPicPr>
          <p:cNvPr id="6" name="Picture 15" descr="NPP_Logo_New"/>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25413" y="76200"/>
            <a:ext cx="712787" cy="71278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7" name="Group 8"/>
          <p:cNvGrpSpPr>
            <a:grpSpLocks noChangeAspect="1"/>
          </p:cNvGrpSpPr>
          <p:nvPr userDrawn="1"/>
        </p:nvGrpSpPr>
        <p:grpSpPr bwMode="auto">
          <a:xfrm>
            <a:off x="7715250" y="76200"/>
            <a:ext cx="1352550" cy="622300"/>
            <a:chOff x="22656" y="240"/>
            <a:chExt cx="4272" cy="1968"/>
          </a:xfrm>
        </p:grpSpPr>
        <p:grpSp>
          <p:nvGrpSpPr>
            <p:cNvPr id="8" name="Group 9"/>
            <p:cNvGrpSpPr>
              <a:grpSpLocks noChangeAspect="1"/>
            </p:cNvGrpSpPr>
            <p:nvPr/>
          </p:nvGrpSpPr>
          <p:grpSpPr bwMode="auto">
            <a:xfrm>
              <a:off x="22656" y="480"/>
              <a:ext cx="4272" cy="1728"/>
              <a:chOff x="22656" y="480"/>
              <a:chExt cx="4272" cy="1728"/>
            </a:xfrm>
          </p:grpSpPr>
          <p:pic>
            <p:nvPicPr>
              <p:cNvPr id="10" name="Picture 10" descr="C:\WINNT\Profiles\liamg\Desktop\MotionW.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656" y="480"/>
                <a:ext cx="1344" cy="1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1" descr="C:\WINNT\Profiles\liamg\Desktop\ssecblue.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3424" y="1618"/>
                <a:ext cx="3504" cy="5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9" name="Picture 12" descr="D:\Gifs\cimss_for_engraving_crop.gif"/>
            <p:cNvPicPr>
              <a:picLocks noChangeAspect="1" noChangeArrowheads="1"/>
            </p:cNvPicPr>
            <p:nvPr/>
          </p:nvPicPr>
          <p:blipFill>
            <a:blip r:embed="rId5" cstate="print">
              <a:extLst>
                <a:ext uri="{28A0092B-C50C-407E-A947-70E740481C1C}">
                  <a14:useLocalDpi xmlns:a14="http://schemas.microsoft.com/office/drawing/2010/main" xmlns="" val="0"/>
                </a:ext>
              </a:extLst>
            </a:blip>
            <a:srcRect b="10582"/>
            <a:stretch>
              <a:fillRect/>
            </a:stretch>
          </p:blipFill>
          <p:spPr bwMode="auto">
            <a:xfrm>
              <a:off x="24020" y="240"/>
              <a:ext cx="2044" cy="12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29307393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C68389-B462-420E-A97D-AE8B7A18DAF1}" type="datetime1">
              <a:rPr lang="en-US" smtClean="0">
                <a:solidFill>
                  <a:prstClr val="black">
                    <a:tint val="75000"/>
                  </a:prstClr>
                </a:solidFill>
                <a:latin typeface="Calibri"/>
              </a:rPr>
              <a:pPr/>
              <a:t>1/9/2014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104583D-6EC9-4EFF-8063-B6FDED7E885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11486068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2CDEE3-E2D6-48B5-81E5-65AC223AD36A}" type="datetime1">
              <a:rPr lang="en-US" smtClean="0">
                <a:solidFill>
                  <a:prstClr val="black">
                    <a:tint val="75000"/>
                  </a:prstClr>
                </a:solidFill>
                <a:latin typeface="Calibri"/>
              </a:rPr>
              <a:pPr/>
              <a:t>1/9/2014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104583D-6EC9-4EFF-8063-B6FDED7E885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9969507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AA230D-7365-45BF-9861-F836276853DA}" type="datetime1">
              <a:rPr lang="en-US" smtClean="0">
                <a:solidFill>
                  <a:prstClr val="black">
                    <a:tint val="75000"/>
                  </a:prstClr>
                </a:solidFill>
                <a:latin typeface="Calibri"/>
              </a:rPr>
              <a:pPr/>
              <a:t>1/9/2014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104583D-6EC9-4EFF-8063-B6FDED7E885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41048047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4DE34B-19FE-4F46-894B-15A3B56BB81A}" type="datetime1">
              <a:rPr lang="en-US" smtClean="0">
                <a:solidFill>
                  <a:prstClr val="black">
                    <a:tint val="75000"/>
                  </a:prstClr>
                </a:solidFill>
                <a:latin typeface="Calibri"/>
              </a:rPr>
              <a:pPr/>
              <a:t>1/9/2014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104583D-6EC9-4EFF-8063-B6FDED7E885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1052571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990600" y="237309"/>
            <a:ext cx="6858000" cy="822960"/>
          </a:xfrm>
          <a:prstGeom prst="rect">
            <a:avLst/>
          </a:prstGeom>
          <a:noFill/>
          <a:ln>
            <a:noFill/>
          </a:ln>
        </p:spPr>
        <p:txBody>
          <a:bodyPr lIns="91425" tIns="91425" rIns="91425" bIns="91425" anchor="ctr" anchorCtr="1"/>
          <a:lstStyle>
            <a:lvl1pPr algn="ctr" rtl="0">
              <a:spcBef>
                <a:spcPts val="0"/>
              </a:spcBef>
              <a:buClr>
                <a:schemeClr val="dk1"/>
              </a:buClr>
              <a:buFont typeface="Calibri"/>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4" name="Shape 5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55" name="Shape 5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56" name="Shape 5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51284E-28FA-45B7-ACF4-A3DE870C1131}" type="datetime1">
              <a:rPr lang="en-US" smtClean="0">
                <a:solidFill>
                  <a:prstClr val="black">
                    <a:tint val="75000"/>
                  </a:prstClr>
                </a:solidFill>
                <a:latin typeface="Calibri"/>
              </a:rPr>
              <a:pPr/>
              <a:t>1/9/2014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1104583D-6EC9-4EFF-8063-B6FDED7E885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30812226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967970-1637-4A32-98FF-3D8EC68A4848}" type="datetime1">
              <a:rPr lang="en-US" smtClean="0">
                <a:solidFill>
                  <a:prstClr val="black">
                    <a:tint val="75000"/>
                  </a:prstClr>
                </a:solidFill>
                <a:latin typeface="Calibri"/>
              </a:rPr>
              <a:pPr/>
              <a:t>1/9/2014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1104583D-6EC9-4EFF-8063-B6FDED7E885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1798202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7F3CAE-6D98-4E02-A7A0-139C580F4717}" type="datetime1">
              <a:rPr lang="en-US" smtClean="0">
                <a:solidFill>
                  <a:prstClr val="black">
                    <a:tint val="75000"/>
                  </a:prstClr>
                </a:solidFill>
                <a:latin typeface="Calibri"/>
              </a:rPr>
              <a:pPr/>
              <a:t>1/9/2014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1104583D-6EC9-4EFF-8063-B6FDED7E885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13582756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B3927D-6F58-4F41-AA35-EF56910B3989}" type="datetime1">
              <a:rPr lang="en-US" smtClean="0">
                <a:solidFill>
                  <a:prstClr val="black">
                    <a:tint val="75000"/>
                  </a:prstClr>
                </a:solidFill>
                <a:latin typeface="Calibri"/>
              </a:rPr>
              <a:pPr/>
              <a:t>1/9/2014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104583D-6EC9-4EFF-8063-B6FDED7E885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24480815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0C42D8-9219-41C4-A7B2-B30D9F2C149B}" type="datetime1">
              <a:rPr lang="en-US" smtClean="0">
                <a:solidFill>
                  <a:prstClr val="black">
                    <a:tint val="75000"/>
                  </a:prstClr>
                </a:solidFill>
                <a:latin typeface="Calibri"/>
              </a:rPr>
              <a:pPr/>
              <a:t>1/9/2014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104583D-6EC9-4EFF-8063-B6FDED7E885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10335635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5499C4-A931-4A8A-9763-3EFBBA43AA6B}" type="datetime1">
              <a:rPr lang="en-US" smtClean="0">
                <a:solidFill>
                  <a:prstClr val="black">
                    <a:tint val="75000"/>
                  </a:prstClr>
                </a:solidFill>
                <a:latin typeface="Calibri"/>
              </a:rPr>
              <a:pPr/>
              <a:t>1/9/2014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104583D-6EC9-4EFF-8063-B6FDED7E885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450448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66880-574A-4C71-B6CF-979F8D48A4FA}" type="datetime1">
              <a:rPr lang="en-US" smtClean="0">
                <a:solidFill>
                  <a:prstClr val="black">
                    <a:tint val="75000"/>
                  </a:prstClr>
                </a:solidFill>
                <a:latin typeface="Calibri"/>
              </a:rPr>
              <a:pPr/>
              <a:t>1/9/2014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104583D-6EC9-4EFF-8063-B6FDED7E885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129945962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Text, Subtitle, 16 pt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621286"/>
          </a:xfrm>
          <a:prstGeom prst="rect">
            <a:avLst/>
          </a:prstGeom>
        </p:spPr>
        <p:txBody>
          <a:bodyPr/>
          <a:lstStyle/>
          <a:p>
            <a:r>
              <a:rPr lang="en-US" smtClean="0"/>
              <a:t>Click to edit Master title style</a:t>
            </a:r>
            <a:endParaRPr lang="en-US" dirty="0"/>
          </a:p>
        </p:txBody>
      </p:sp>
      <p:sp>
        <p:nvSpPr>
          <p:cNvPr id="6" name="Content Placeholder 6"/>
          <p:cNvSpPr>
            <a:spLocks noGrp="1"/>
          </p:cNvSpPr>
          <p:nvPr>
            <p:ph sz="quarter" idx="15"/>
          </p:nvPr>
        </p:nvSpPr>
        <p:spPr>
          <a:xfrm>
            <a:off x="228600" y="1371600"/>
            <a:ext cx="8077200" cy="4114800"/>
          </a:xfrm>
          <a:prstGeom prst="rect">
            <a:avLst/>
          </a:prstGeom>
        </p:spPr>
        <p:txBody>
          <a:bodyPr vert="horz"/>
          <a:lstStyle>
            <a:lvl1pPr marL="282575" indent="-282575">
              <a:buSzPct val="130000"/>
              <a:defRPr sz="1600"/>
            </a:lvl1pPr>
            <a:lvl2pPr marL="517525" indent="-227013">
              <a:defRPr sz="1600"/>
            </a:lvl2pPr>
            <a:lvl3pPr marL="800100" indent="-176213">
              <a:buSzPct val="125000"/>
              <a:defRPr sz="1600"/>
            </a:lvl3pPr>
            <a:lvl4pPr marL="1201738" indent="-228600">
              <a:defRPr sz="1600"/>
            </a:lvl4pPr>
            <a:lvl5pPr marL="1430338" indent="-176213">
              <a:buFont typeface="Arial"/>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9"/>
          <p:cNvSpPr>
            <a:spLocks noGrp="1"/>
          </p:cNvSpPr>
          <p:nvPr>
            <p:ph type="body" sz="quarter" idx="14"/>
          </p:nvPr>
        </p:nvSpPr>
        <p:spPr>
          <a:xfrm>
            <a:off x="228600" y="685800"/>
            <a:ext cx="8229600" cy="609600"/>
          </a:xfrm>
          <a:prstGeom prst="rect">
            <a:avLst/>
          </a:prstGeom>
        </p:spPr>
        <p:txBody>
          <a:bodyPr vert="horz"/>
          <a:lstStyle>
            <a:lvl1pPr>
              <a:buNone/>
              <a:defRPr sz="2000" b="0" i="1">
                <a:solidFill>
                  <a:srgbClr val="8C8D8E"/>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xmlns="" val="35438941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fld id="{19CAAD93-2260-4340-B1AD-203BE4F63B07}" type="datetime1">
              <a:rPr lang="en-US" smtClean="0">
                <a:solidFill>
                  <a:prstClr val="black">
                    <a:tint val="75000"/>
                  </a:prstClr>
                </a:solidFill>
                <a:latin typeface="Calibri"/>
              </a:rPr>
              <a:pPr/>
              <a:t>1/9/2014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80292313-10A1-409B-AF6A-44517992B051}" type="slidenum">
              <a:rPr lang="en-US">
                <a:solidFill>
                  <a:prstClr val="black">
                    <a:tint val="75000"/>
                  </a:prstClr>
                </a:solidFill>
                <a:latin typeface="Calibri"/>
              </a:rPr>
              <a:pPr/>
              <a:t>‹#›</a:t>
            </a:fld>
            <a:endParaRPr lang="en-US">
              <a:solidFill>
                <a:prstClr val="black">
                  <a:tint val="75000"/>
                </a:prstClr>
              </a:solidFill>
              <a:latin typeface="Calibri"/>
            </a:endParaRPr>
          </a:p>
        </p:txBody>
      </p:sp>
      <p:pic>
        <p:nvPicPr>
          <p:cNvPr id="6" name="Picture 15" descr="NPP_Logo_New"/>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25413" y="76200"/>
            <a:ext cx="712787" cy="71278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7" name="Group 8"/>
          <p:cNvGrpSpPr>
            <a:grpSpLocks noChangeAspect="1"/>
          </p:cNvGrpSpPr>
          <p:nvPr userDrawn="1"/>
        </p:nvGrpSpPr>
        <p:grpSpPr bwMode="auto">
          <a:xfrm>
            <a:off x="7715250" y="76200"/>
            <a:ext cx="1352550" cy="622300"/>
            <a:chOff x="22656" y="240"/>
            <a:chExt cx="4272" cy="1968"/>
          </a:xfrm>
        </p:grpSpPr>
        <p:grpSp>
          <p:nvGrpSpPr>
            <p:cNvPr id="8" name="Group 9"/>
            <p:cNvGrpSpPr>
              <a:grpSpLocks noChangeAspect="1"/>
            </p:cNvGrpSpPr>
            <p:nvPr/>
          </p:nvGrpSpPr>
          <p:grpSpPr bwMode="auto">
            <a:xfrm>
              <a:off x="22656" y="480"/>
              <a:ext cx="4272" cy="1728"/>
              <a:chOff x="22656" y="480"/>
              <a:chExt cx="4272" cy="1728"/>
            </a:xfrm>
          </p:grpSpPr>
          <p:pic>
            <p:nvPicPr>
              <p:cNvPr id="10" name="Picture 10" descr="C:\WINNT\Profiles\liamg\Desktop\MotionW.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656" y="480"/>
                <a:ext cx="1344" cy="1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1" descr="C:\WINNT\Profiles\liamg\Desktop\ssecblue.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3424" y="1618"/>
                <a:ext cx="3504" cy="5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9" name="Picture 12" descr="D:\Gifs\cimss_for_engraving_crop.gif"/>
            <p:cNvPicPr>
              <a:picLocks noChangeAspect="1" noChangeArrowheads="1"/>
            </p:cNvPicPr>
            <p:nvPr/>
          </p:nvPicPr>
          <p:blipFill>
            <a:blip r:embed="rId5" cstate="print">
              <a:extLst>
                <a:ext uri="{28A0092B-C50C-407E-A947-70E740481C1C}">
                  <a14:useLocalDpi xmlns:a14="http://schemas.microsoft.com/office/drawing/2010/main" xmlns="" val="0"/>
                </a:ext>
              </a:extLst>
            </a:blip>
            <a:srcRect b="10582"/>
            <a:stretch>
              <a:fillRect/>
            </a:stretch>
          </p:blipFill>
          <p:spPr bwMode="auto">
            <a:xfrm>
              <a:off x="24020" y="240"/>
              <a:ext cx="2044" cy="12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89292068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p:txBody>
          <a:bodyPr/>
          <a:lstStyle>
            <a:lvl1pPr>
              <a:defRPr/>
            </a:lvl1pPr>
          </a:lstStyle>
          <a:p>
            <a:pPr>
              <a:defRPr/>
            </a:pPr>
            <a:r>
              <a:rPr lang="da-DK" smtClean="0">
                <a:solidFill>
                  <a:srgbClr val="000000">
                    <a:lumMod val="65000"/>
                    <a:lumOff val="35000"/>
                  </a:srgbClr>
                </a:solidFill>
                <a:latin typeface="Arial"/>
              </a:rPr>
              <a:t>Wolfe et. al., 19 Dec 2013</a:t>
            </a:r>
            <a:endParaRPr lang="en-US">
              <a:solidFill>
                <a:srgbClr val="000000">
                  <a:lumMod val="65000"/>
                  <a:lumOff val="35000"/>
                </a:srgbClr>
              </a:solidFill>
              <a:latin typeface="Arial"/>
            </a:endParaRPr>
          </a:p>
        </p:txBody>
      </p:sp>
      <p:sp>
        <p:nvSpPr>
          <p:cNvPr id="5" name="Rectangle 6"/>
          <p:cNvSpPr>
            <a:spLocks noGrp="1" noChangeArrowheads="1"/>
          </p:cNvSpPr>
          <p:nvPr>
            <p:ph type="sldNum" sz="quarter" idx="11"/>
          </p:nvPr>
        </p:nvSpPr>
        <p:spPr/>
        <p:txBody>
          <a:bodyPr/>
          <a:lstStyle>
            <a:lvl1pPr>
              <a:defRPr/>
            </a:lvl1pPr>
          </a:lstStyle>
          <a:p>
            <a:pPr>
              <a:defRPr/>
            </a:pPr>
            <a:r>
              <a:rPr lang="en-US">
                <a:solidFill>
                  <a:srgbClr val="000000">
                    <a:lumMod val="65000"/>
                    <a:lumOff val="35000"/>
                  </a:srgbClr>
                </a:solidFill>
                <a:latin typeface="Arial"/>
              </a:rPr>
              <a:t>Science Data Segment / NICSE       </a:t>
            </a:r>
            <a:fld id="{26B72A98-04B3-410D-B082-98DCB2088407}" type="slidenum">
              <a:rPr lang="en-US">
                <a:solidFill>
                  <a:srgbClr val="000000">
                    <a:lumMod val="65000"/>
                    <a:lumOff val="35000"/>
                  </a:srgbClr>
                </a:solidFill>
                <a:latin typeface="Arial"/>
              </a:rPr>
              <a:pPr>
                <a:defRPr/>
              </a:pPr>
              <a:t>‹#›</a:t>
            </a:fld>
            <a:endParaRPr lang="en-US">
              <a:solidFill>
                <a:srgbClr val="000000">
                  <a:lumMod val="65000"/>
                  <a:lumOff val="35000"/>
                </a:srgbClr>
              </a:solidFill>
              <a:latin typeface="Arial"/>
            </a:endParaRPr>
          </a:p>
        </p:txBody>
      </p:sp>
    </p:spTree>
    <p:extLst>
      <p:ext uri="{BB962C8B-B14F-4D97-AF65-F5344CB8AC3E}">
        <p14:creationId xmlns:p14="http://schemas.microsoft.com/office/powerpoint/2010/main" xmlns="" val="41448198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Picture with Caption">
    <p:spTree>
      <p:nvGrpSpPr>
        <p:cNvPr id="1" name="Shape 57"/>
        <p:cNvGrpSpPr/>
        <p:nvPr/>
      </p:nvGrpSpPr>
      <p:grpSpPr>
        <a:xfrm>
          <a:off x="0" y="0"/>
          <a:ext cx="0" cy="0"/>
          <a:chOff x="0" y="0"/>
          <a:chExt cx="0" cy="0"/>
        </a:xfrm>
      </p:grpSpPr>
      <p:sp>
        <p:nvSpPr>
          <p:cNvPr id="58" name="Shape 58"/>
          <p:cNvSpPr>
            <a:spLocks noGrp="1"/>
          </p:cNvSpPr>
          <p:nvPr>
            <p:ph type="pic" idx="2"/>
          </p:nvPr>
        </p:nvSpPr>
        <p:spPr>
          <a:xfrm>
            <a:off x="457200" y="1219198"/>
            <a:ext cx="8229600" cy="5029199"/>
          </a:xfrm>
          <a:prstGeom prst="rect">
            <a:avLst/>
          </a:prstGeom>
          <a:noFill/>
          <a:ln>
            <a:noFill/>
          </a:ln>
        </p:spPr>
        <p:txBody>
          <a:bodyPr lIns="91425" tIns="91425" rIns="91425" bIns="91425" anchor="ctr" anchorCtr="0"/>
          <a:lstStyle>
            <a:lvl1pPr marL="0" marR="0" indent="0" algn="l" rtl="0">
              <a:buClr>
                <a:srgbClr val="888888"/>
              </a:buClr>
              <a:buFont typeface="Calibri"/>
              <a:buNone/>
              <a:defRPr/>
            </a:lvl1pPr>
            <a:lvl2pPr marL="457200" marR="0" indent="0" algn="l" rtl="0">
              <a:buClr>
                <a:schemeClr val="dk1"/>
              </a:buClr>
              <a:buFont typeface="Calibri"/>
              <a:buNone/>
              <a:defRPr/>
            </a:lvl2pPr>
            <a:lvl3pPr marL="914400" marR="0" indent="0" algn="l" rtl="0">
              <a:buClr>
                <a:schemeClr val="dk1"/>
              </a:buClr>
              <a:buFont typeface="Calibri"/>
              <a:buNone/>
              <a:defRPr/>
            </a:lvl3pPr>
            <a:lvl4pPr marL="1371600" marR="0" indent="0" algn="l" rtl="0">
              <a:buClr>
                <a:schemeClr val="dk1"/>
              </a:buClr>
              <a:buFont typeface="Calibri"/>
              <a:buNone/>
              <a:defRPr/>
            </a:lvl4pPr>
            <a:lvl5pPr marL="1828800" marR="0" indent="0" algn="l" rtl="0">
              <a:buClr>
                <a:schemeClr val="dk1"/>
              </a:buClr>
              <a:buFont typeface="Calibri"/>
              <a:buNone/>
              <a:defRPr/>
            </a:lvl5pPr>
            <a:lvl6pPr marL="2286000" marR="0" indent="0" algn="l" rtl="0">
              <a:buClr>
                <a:schemeClr val="dk1"/>
              </a:buClr>
              <a:buFont typeface="Calibri"/>
              <a:buNone/>
              <a:defRPr/>
            </a:lvl6pPr>
            <a:lvl7pPr marL="2743200" marR="0" indent="0" algn="l" rtl="0">
              <a:buClr>
                <a:schemeClr val="dk1"/>
              </a:buClr>
              <a:buFont typeface="Calibri"/>
              <a:buNone/>
              <a:defRPr/>
            </a:lvl7pPr>
            <a:lvl8pPr marL="3200400" marR="0" indent="0" algn="l" rtl="0">
              <a:buClr>
                <a:schemeClr val="dk1"/>
              </a:buClr>
              <a:buFont typeface="Calibri"/>
              <a:buNone/>
              <a:defRPr/>
            </a:lvl8pPr>
            <a:lvl9pPr marL="3657600" marR="0" indent="0" algn="l" rtl="0">
              <a:buClr>
                <a:schemeClr val="dk1"/>
              </a:buClr>
              <a:buFont typeface="Calibri"/>
              <a:buNone/>
              <a:defRPr/>
            </a:lvl9pPr>
          </a:lstStyle>
          <a:p>
            <a:endParaRPr/>
          </a:p>
        </p:txBody>
      </p:sp>
      <p:sp>
        <p:nvSpPr>
          <p:cNvPr id="59" name="Shape 5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60" name="Shape 6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61" name="Shape 61"/>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62" name="Shape 62"/>
          <p:cNvSpPr txBox="1">
            <a:spLocks noGrp="1"/>
          </p:cNvSpPr>
          <p:nvPr>
            <p:ph type="title"/>
          </p:nvPr>
        </p:nvSpPr>
        <p:spPr>
          <a:xfrm>
            <a:off x="990600" y="246017"/>
            <a:ext cx="6858000" cy="822960"/>
          </a:xfrm>
          <a:prstGeom prst="rect">
            <a:avLst/>
          </a:prstGeom>
          <a:noFill/>
          <a:ln>
            <a:noFill/>
          </a:ln>
        </p:spPr>
        <p:txBody>
          <a:bodyPr lIns="91425" tIns="91425" rIns="91425" bIns="91425" anchor="ctr" anchorCtr="1"/>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0" y="6613072"/>
            <a:ext cx="2895600" cy="228600"/>
          </a:xfrm>
        </p:spPr>
        <p:txBody>
          <a:bodyPr/>
          <a:lstStyle>
            <a:lvl1pPr>
              <a:defRPr/>
            </a:lvl1pPr>
          </a:lstStyle>
          <a:p>
            <a:pPr>
              <a:defRPr/>
            </a:pPr>
            <a:r>
              <a:rPr lang="da-DK" smtClean="0">
                <a:solidFill>
                  <a:srgbClr val="000000">
                    <a:lumMod val="65000"/>
                    <a:lumOff val="35000"/>
                  </a:srgbClr>
                </a:solidFill>
                <a:latin typeface="Arial"/>
              </a:rPr>
              <a:t>Wolfe et. al., 19 Dec 2013</a:t>
            </a:r>
            <a:endParaRPr lang="en-US">
              <a:solidFill>
                <a:srgbClr val="000000">
                  <a:lumMod val="65000"/>
                  <a:lumOff val="35000"/>
                </a:srgbClr>
              </a:solidFill>
              <a:latin typeface="Arial"/>
            </a:endParaRPr>
          </a:p>
        </p:txBody>
      </p:sp>
      <p:sp>
        <p:nvSpPr>
          <p:cNvPr id="5" name="Rectangle 6"/>
          <p:cNvSpPr>
            <a:spLocks noGrp="1" noChangeArrowheads="1"/>
          </p:cNvSpPr>
          <p:nvPr>
            <p:ph type="sldNum" sz="quarter" idx="11"/>
          </p:nvPr>
        </p:nvSpPr>
        <p:spPr>
          <a:xfrm>
            <a:off x="6635750" y="6613072"/>
            <a:ext cx="2508250" cy="228600"/>
          </a:xfrm>
        </p:spPr>
        <p:txBody>
          <a:bodyPr/>
          <a:lstStyle>
            <a:lvl1pPr>
              <a:defRPr/>
            </a:lvl1pPr>
          </a:lstStyle>
          <a:p>
            <a:pPr>
              <a:defRPr/>
            </a:pPr>
            <a:r>
              <a:rPr lang="en-US" dirty="0" smtClean="0">
                <a:solidFill>
                  <a:srgbClr val="000000">
                    <a:lumMod val="65000"/>
                    <a:lumOff val="35000"/>
                  </a:srgbClr>
                </a:solidFill>
                <a:latin typeface="Arial"/>
              </a:rPr>
              <a:t> NICSE/GEO  </a:t>
            </a:r>
            <a:fld id="{8F452090-E433-4788-933B-499C5DBBA6AD}" type="slidenum">
              <a:rPr lang="en-US" smtClean="0">
                <a:solidFill>
                  <a:srgbClr val="000000">
                    <a:lumMod val="65000"/>
                    <a:lumOff val="35000"/>
                  </a:srgbClr>
                </a:solidFill>
                <a:latin typeface="Arial"/>
              </a:rPr>
              <a:pPr>
                <a:defRPr/>
              </a:pPr>
              <a:t>‹#›</a:t>
            </a:fld>
            <a:endParaRPr lang="en-US" dirty="0">
              <a:solidFill>
                <a:srgbClr val="000000">
                  <a:lumMod val="65000"/>
                  <a:lumOff val="35000"/>
                </a:srgbClr>
              </a:solidFill>
              <a:latin typeface="Arial"/>
            </a:endParaRPr>
          </a:p>
        </p:txBody>
      </p:sp>
    </p:spTree>
    <p:extLst>
      <p:ext uri="{BB962C8B-B14F-4D97-AF65-F5344CB8AC3E}">
        <p14:creationId xmlns:p14="http://schemas.microsoft.com/office/powerpoint/2010/main" xmlns="" val="1509735317"/>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smtClean="0">
                <a:solidFill>
                  <a:srgbClr val="000000">
                    <a:lumMod val="65000"/>
                    <a:lumOff val="35000"/>
                  </a:srgbClr>
                </a:solidFill>
                <a:latin typeface="Arial"/>
              </a:rPr>
              <a:t>Wolfe et. al., 19 Dec 2013</a:t>
            </a:r>
            <a:endParaRPr lang="en-US">
              <a:solidFill>
                <a:srgbClr val="000000">
                  <a:lumMod val="65000"/>
                  <a:lumOff val="35000"/>
                </a:srgbClr>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lumMod val="65000"/>
                    <a:lumOff val="35000"/>
                  </a:srgbClr>
                </a:solidFill>
                <a:latin typeface="Arial"/>
              </a:rPr>
              <a:t>Science Data Segment / NICSE       </a:t>
            </a:r>
            <a:fld id="{8CED1C5A-4CA6-4ED7-A23C-218D8AEF0652}" type="slidenum">
              <a:rPr lang="en-US">
                <a:solidFill>
                  <a:srgbClr val="000000">
                    <a:lumMod val="65000"/>
                    <a:lumOff val="35000"/>
                  </a:srgbClr>
                </a:solidFill>
                <a:latin typeface="Arial"/>
              </a:rPr>
              <a:pPr>
                <a:defRPr/>
              </a:pPr>
              <a:t>‹#›</a:t>
            </a:fld>
            <a:endParaRPr lang="en-US">
              <a:solidFill>
                <a:srgbClr val="000000">
                  <a:lumMod val="65000"/>
                  <a:lumOff val="35000"/>
                </a:srgbClr>
              </a:solidFill>
              <a:latin typeface="Arial"/>
            </a:endParaRPr>
          </a:p>
        </p:txBody>
      </p:sp>
    </p:spTree>
    <p:extLst>
      <p:ext uri="{BB962C8B-B14F-4D97-AF65-F5344CB8AC3E}">
        <p14:creationId xmlns:p14="http://schemas.microsoft.com/office/powerpoint/2010/main" xmlns="" val="39646960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smtClean="0">
                <a:solidFill>
                  <a:srgbClr val="000000">
                    <a:lumMod val="65000"/>
                    <a:lumOff val="35000"/>
                  </a:srgbClr>
                </a:solidFill>
                <a:latin typeface="Arial"/>
              </a:rPr>
              <a:t>Wolfe et. al., 19 Dec 2013</a:t>
            </a:r>
            <a:endParaRPr lang="en-US">
              <a:solidFill>
                <a:srgbClr val="000000">
                  <a:lumMod val="65000"/>
                  <a:lumOff val="35000"/>
                </a:srgbClr>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lumMod val="65000"/>
                    <a:lumOff val="35000"/>
                  </a:srgbClr>
                </a:solidFill>
                <a:latin typeface="Arial"/>
              </a:rPr>
              <a:t>Science Data Segment / NICSE       </a:t>
            </a:r>
            <a:fld id="{20F5CFC1-3A03-4DF8-A150-8C640798CEE1}" type="slidenum">
              <a:rPr lang="en-US">
                <a:solidFill>
                  <a:srgbClr val="000000">
                    <a:lumMod val="65000"/>
                    <a:lumOff val="35000"/>
                  </a:srgbClr>
                </a:solidFill>
                <a:latin typeface="Arial"/>
              </a:rPr>
              <a:pPr>
                <a:defRPr/>
              </a:pPr>
              <a:t>‹#›</a:t>
            </a:fld>
            <a:endParaRPr lang="en-US">
              <a:solidFill>
                <a:srgbClr val="000000">
                  <a:lumMod val="65000"/>
                  <a:lumOff val="35000"/>
                </a:srgbClr>
              </a:solidFill>
              <a:latin typeface="Arial"/>
            </a:endParaRPr>
          </a:p>
        </p:txBody>
      </p:sp>
    </p:spTree>
    <p:extLst>
      <p:ext uri="{BB962C8B-B14F-4D97-AF65-F5344CB8AC3E}">
        <p14:creationId xmlns:p14="http://schemas.microsoft.com/office/powerpoint/2010/main" xmlns="" val="268836665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da-DK" smtClean="0">
                <a:solidFill>
                  <a:srgbClr val="000000">
                    <a:lumMod val="65000"/>
                    <a:lumOff val="35000"/>
                  </a:srgbClr>
                </a:solidFill>
                <a:latin typeface="Arial"/>
              </a:rPr>
              <a:t>Wolfe et. al., 19 Dec 2013</a:t>
            </a:r>
            <a:endParaRPr lang="en-US">
              <a:solidFill>
                <a:srgbClr val="000000">
                  <a:lumMod val="65000"/>
                  <a:lumOff val="35000"/>
                </a:srgbClr>
              </a:solidFill>
              <a:latin typeface="Aria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lumMod val="65000"/>
                    <a:lumOff val="35000"/>
                  </a:srgbClr>
                </a:solidFill>
                <a:latin typeface="Arial"/>
              </a:rPr>
              <a:t>Science Data Segment / NICSE       </a:t>
            </a:r>
            <a:fld id="{791DC658-83D7-452A-81DC-2DA988AF69C0}" type="slidenum">
              <a:rPr lang="en-US">
                <a:solidFill>
                  <a:srgbClr val="000000">
                    <a:lumMod val="65000"/>
                    <a:lumOff val="35000"/>
                  </a:srgbClr>
                </a:solidFill>
                <a:latin typeface="Arial"/>
              </a:rPr>
              <a:pPr>
                <a:defRPr/>
              </a:pPr>
              <a:t>‹#›</a:t>
            </a:fld>
            <a:endParaRPr lang="en-US">
              <a:solidFill>
                <a:srgbClr val="000000">
                  <a:lumMod val="65000"/>
                  <a:lumOff val="35000"/>
                </a:srgbClr>
              </a:solidFill>
              <a:latin typeface="Arial"/>
            </a:endParaRPr>
          </a:p>
        </p:txBody>
      </p:sp>
    </p:spTree>
    <p:extLst>
      <p:ext uri="{BB962C8B-B14F-4D97-AF65-F5344CB8AC3E}">
        <p14:creationId xmlns:p14="http://schemas.microsoft.com/office/powerpoint/2010/main" xmlns="" val="27701073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da-DK" smtClean="0">
                <a:solidFill>
                  <a:srgbClr val="000000">
                    <a:lumMod val="65000"/>
                    <a:lumOff val="35000"/>
                  </a:srgbClr>
                </a:solidFill>
                <a:latin typeface="Arial"/>
              </a:rPr>
              <a:t>Wolfe et. al., 19 Dec 2013</a:t>
            </a:r>
            <a:endParaRPr lang="en-US">
              <a:solidFill>
                <a:srgbClr val="000000">
                  <a:lumMod val="65000"/>
                  <a:lumOff val="35000"/>
                </a:srgbClr>
              </a:solidFill>
              <a:latin typeface="Aria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lumMod val="65000"/>
                    <a:lumOff val="35000"/>
                  </a:srgbClr>
                </a:solidFill>
                <a:latin typeface="Arial"/>
              </a:rPr>
              <a:t>Science Data Segment / NICSE       </a:t>
            </a:r>
            <a:fld id="{34C7FF82-A4C5-42FC-AABD-45DC0CD07EF4}" type="slidenum">
              <a:rPr lang="en-US">
                <a:solidFill>
                  <a:srgbClr val="000000">
                    <a:lumMod val="65000"/>
                    <a:lumOff val="35000"/>
                  </a:srgbClr>
                </a:solidFill>
                <a:latin typeface="Arial"/>
              </a:rPr>
              <a:pPr>
                <a:defRPr/>
              </a:pPr>
              <a:t>‹#›</a:t>
            </a:fld>
            <a:endParaRPr lang="en-US">
              <a:solidFill>
                <a:srgbClr val="000000">
                  <a:lumMod val="65000"/>
                  <a:lumOff val="35000"/>
                </a:srgbClr>
              </a:solidFill>
              <a:latin typeface="Arial"/>
            </a:endParaRPr>
          </a:p>
        </p:txBody>
      </p:sp>
    </p:spTree>
    <p:extLst>
      <p:ext uri="{BB962C8B-B14F-4D97-AF65-F5344CB8AC3E}">
        <p14:creationId xmlns:p14="http://schemas.microsoft.com/office/powerpoint/2010/main" xmlns="" val="29895027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da-DK" smtClean="0">
                <a:solidFill>
                  <a:srgbClr val="000000">
                    <a:lumMod val="65000"/>
                    <a:lumOff val="35000"/>
                  </a:srgbClr>
                </a:solidFill>
                <a:latin typeface="Arial"/>
              </a:rPr>
              <a:t>Wolfe et. al., 19 Dec 2013</a:t>
            </a:r>
            <a:endParaRPr lang="en-US">
              <a:solidFill>
                <a:srgbClr val="000000">
                  <a:lumMod val="65000"/>
                  <a:lumOff val="35000"/>
                </a:srgbClr>
              </a:solidFill>
              <a:latin typeface="Aria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lumMod val="65000"/>
                    <a:lumOff val="35000"/>
                  </a:srgbClr>
                </a:solidFill>
                <a:latin typeface="Arial"/>
              </a:rPr>
              <a:t>Science Data Segment / NICSE       </a:t>
            </a:r>
            <a:fld id="{D5092D7B-6542-40BB-A91B-138E972626C8}" type="slidenum">
              <a:rPr lang="en-US">
                <a:solidFill>
                  <a:srgbClr val="000000">
                    <a:lumMod val="65000"/>
                    <a:lumOff val="35000"/>
                  </a:srgbClr>
                </a:solidFill>
                <a:latin typeface="Arial"/>
              </a:rPr>
              <a:pPr>
                <a:defRPr/>
              </a:pPr>
              <a:t>‹#›</a:t>
            </a:fld>
            <a:endParaRPr lang="en-US">
              <a:solidFill>
                <a:srgbClr val="000000">
                  <a:lumMod val="65000"/>
                  <a:lumOff val="35000"/>
                </a:srgbClr>
              </a:solidFill>
              <a:latin typeface="Arial"/>
            </a:endParaRPr>
          </a:p>
        </p:txBody>
      </p:sp>
    </p:spTree>
    <p:extLst>
      <p:ext uri="{BB962C8B-B14F-4D97-AF65-F5344CB8AC3E}">
        <p14:creationId xmlns:p14="http://schemas.microsoft.com/office/powerpoint/2010/main" xmlns="" val="17013257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smtClean="0">
                <a:solidFill>
                  <a:srgbClr val="000000">
                    <a:lumMod val="65000"/>
                    <a:lumOff val="35000"/>
                  </a:srgbClr>
                </a:solidFill>
                <a:latin typeface="Arial"/>
              </a:rPr>
              <a:t>Wolfe et. al., 19 Dec 2013</a:t>
            </a:r>
            <a:endParaRPr lang="en-US">
              <a:solidFill>
                <a:srgbClr val="000000">
                  <a:lumMod val="65000"/>
                  <a:lumOff val="35000"/>
                </a:srgbClr>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lumMod val="65000"/>
                    <a:lumOff val="35000"/>
                  </a:srgbClr>
                </a:solidFill>
                <a:latin typeface="Arial"/>
              </a:rPr>
              <a:t>Science Data Segment / NICSE       </a:t>
            </a:r>
            <a:fld id="{F97470FF-3F78-4811-8D6C-F6AFDE363885}" type="slidenum">
              <a:rPr lang="en-US">
                <a:solidFill>
                  <a:srgbClr val="000000">
                    <a:lumMod val="65000"/>
                    <a:lumOff val="35000"/>
                  </a:srgbClr>
                </a:solidFill>
                <a:latin typeface="Arial"/>
              </a:rPr>
              <a:pPr>
                <a:defRPr/>
              </a:pPr>
              <a:t>‹#›</a:t>
            </a:fld>
            <a:endParaRPr lang="en-US">
              <a:solidFill>
                <a:srgbClr val="000000">
                  <a:lumMod val="65000"/>
                  <a:lumOff val="35000"/>
                </a:srgbClr>
              </a:solidFill>
              <a:latin typeface="Arial"/>
            </a:endParaRPr>
          </a:p>
        </p:txBody>
      </p:sp>
    </p:spTree>
    <p:extLst>
      <p:ext uri="{BB962C8B-B14F-4D97-AF65-F5344CB8AC3E}">
        <p14:creationId xmlns:p14="http://schemas.microsoft.com/office/powerpoint/2010/main" xmlns="" val="337155723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smtClean="0">
                <a:solidFill>
                  <a:srgbClr val="000000">
                    <a:lumMod val="65000"/>
                    <a:lumOff val="35000"/>
                  </a:srgbClr>
                </a:solidFill>
                <a:latin typeface="Arial"/>
              </a:rPr>
              <a:t>Wolfe et. al., 19 Dec 2013</a:t>
            </a:r>
            <a:endParaRPr lang="en-US">
              <a:solidFill>
                <a:srgbClr val="000000">
                  <a:lumMod val="65000"/>
                  <a:lumOff val="35000"/>
                </a:srgbClr>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lumMod val="65000"/>
                    <a:lumOff val="35000"/>
                  </a:srgbClr>
                </a:solidFill>
                <a:latin typeface="Arial"/>
              </a:rPr>
              <a:t>Science Data Segment / NICSE       </a:t>
            </a:r>
            <a:fld id="{E7F5D007-3B49-4DD9-9358-222B3103F556}" type="slidenum">
              <a:rPr lang="en-US">
                <a:solidFill>
                  <a:srgbClr val="000000">
                    <a:lumMod val="65000"/>
                    <a:lumOff val="35000"/>
                  </a:srgbClr>
                </a:solidFill>
                <a:latin typeface="Arial"/>
              </a:rPr>
              <a:pPr>
                <a:defRPr/>
              </a:pPr>
              <a:t>‹#›</a:t>
            </a:fld>
            <a:endParaRPr lang="en-US">
              <a:solidFill>
                <a:srgbClr val="000000">
                  <a:lumMod val="65000"/>
                  <a:lumOff val="35000"/>
                </a:srgbClr>
              </a:solidFill>
              <a:latin typeface="Arial"/>
            </a:endParaRPr>
          </a:p>
        </p:txBody>
      </p:sp>
    </p:spTree>
    <p:extLst>
      <p:ext uri="{BB962C8B-B14F-4D97-AF65-F5344CB8AC3E}">
        <p14:creationId xmlns:p14="http://schemas.microsoft.com/office/powerpoint/2010/main" xmlns="" val="410097930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smtClean="0">
                <a:solidFill>
                  <a:srgbClr val="000000">
                    <a:lumMod val="65000"/>
                    <a:lumOff val="35000"/>
                  </a:srgbClr>
                </a:solidFill>
                <a:latin typeface="Arial"/>
              </a:rPr>
              <a:t>Wolfe et. al., 19 Dec 2013</a:t>
            </a:r>
            <a:endParaRPr lang="en-US">
              <a:solidFill>
                <a:srgbClr val="000000">
                  <a:lumMod val="65000"/>
                  <a:lumOff val="35000"/>
                </a:srgbClr>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lumMod val="65000"/>
                    <a:lumOff val="35000"/>
                  </a:srgbClr>
                </a:solidFill>
                <a:latin typeface="Arial"/>
              </a:rPr>
              <a:t>Science Data Segment / NICSE       </a:t>
            </a:r>
            <a:fld id="{3165091E-80D6-467D-A60F-B043C2D39573}" type="slidenum">
              <a:rPr lang="en-US">
                <a:solidFill>
                  <a:srgbClr val="000000">
                    <a:lumMod val="65000"/>
                    <a:lumOff val="35000"/>
                  </a:srgbClr>
                </a:solidFill>
                <a:latin typeface="Arial"/>
              </a:rPr>
              <a:pPr>
                <a:defRPr/>
              </a:pPr>
              <a:t>‹#›</a:t>
            </a:fld>
            <a:endParaRPr lang="en-US">
              <a:solidFill>
                <a:srgbClr val="000000">
                  <a:lumMod val="65000"/>
                  <a:lumOff val="35000"/>
                </a:srgbClr>
              </a:solidFill>
              <a:latin typeface="Arial"/>
            </a:endParaRPr>
          </a:p>
        </p:txBody>
      </p:sp>
    </p:spTree>
    <p:extLst>
      <p:ext uri="{BB962C8B-B14F-4D97-AF65-F5344CB8AC3E}">
        <p14:creationId xmlns:p14="http://schemas.microsoft.com/office/powerpoint/2010/main" xmlns="" val="24343653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smtClean="0">
                <a:solidFill>
                  <a:srgbClr val="000000">
                    <a:lumMod val="65000"/>
                    <a:lumOff val="35000"/>
                  </a:srgbClr>
                </a:solidFill>
                <a:latin typeface="Arial"/>
              </a:rPr>
              <a:t>Wolfe et. al., 19 Dec 2013</a:t>
            </a:r>
            <a:endParaRPr lang="en-US">
              <a:solidFill>
                <a:srgbClr val="000000">
                  <a:lumMod val="65000"/>
                  <a:lumOff val="35000"/>
                </a:srgbClr>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lumMod val="65000"/>
                    <a:lumOff val="35000"/>
                  </a:srgbClr>
                </a:solidFill>
                <a:latin typeface="Arial"/>
              </a:rPr>
              <a:t>Science Data Segment / NICSE       </a:t>
            </a:r>
            <a:fld id="{C635845D-7767-451E-95C2-B3D29E67DDEE}" type="slidenum">
              <a:rPr lang="en-US">
                <a:solidFill>
                  <a:srgbClr val="000000">
                    <a:lumMod val="65000"/>
                    <a:lumOff val="35000"/>
                  </a:srgbClr>
                </a:solidFill>
                <a:latin typeface="Arial"/>
              </a:rPr>
              <a:pPr>
                <a:defRPr/>
              </a:pPr>
              <a:t>‹#›</a:t>
            </a:fld>
            <a:endParaRPr lang="en-US">
              <a:solidFill>
                <a:srgbClr val="000000">
                  <a:lumMod val="65000"/>
                  <a:lumOff val="35000"/>
                </a:srgbClr>
              </a:solidFill>
              <a:latin typeface="Arial"/>
            </a:endParaRPr>
          </a:p>
        </p:txBody>
      </p:sp>
    </p:spTree>
    <p:extLst>
      <p:ext uri="{BB962C8B-B14F-4D97-AF65-F5344CB8AC3E}">
        <p14:creationId xmlns:p14="http://schemas.microsoft.com/office/powerpoint/2010/main" xmlns="" val="3069848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1600200" y="304800"/>
            <a:ext cx="5943599" cy="615949"/>
          </a:xfrm>
          <a:prstGeom prst="rect">
            <a:avLst/>
          </a:prstGeom>
          <a:noFill/>
          <a:ln>
            <a:noFill/>
          </a:ln>
        </p:spPr>
        <p:txBody>
          <a:bodyPr lIns="91425" tIns="91425" rIns="91425" bIns="91425" anchor="ctr" anchorCtr="1"/>
          <a:lstStyle>
            <a:lvl1pPr algn="ctr" rtl="0">
              <a:spcBef>
                <a:spcPts val="0"/>
              </a:spcBef>
              <a:buClr>
                <a:schemeClr val="dk1"/>
              </a:buClr>
              <a:buFont typeface="Calibri"/>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65" name="Shape 65"/>
          <p:cNvSpPr txBox="1">
            <a:spLocks noGrp="1"/>
          </p:cNvSpPr>
          <p:nvPr>
            <p:ph type="dt" idx="10"/>
          </p:nvPr>
        </p:nvSpPr>
        <p:spPr>
          <a:xfrm>
            <a:off x="7086600" y="6615113"/>
            <a:ext cx="1295400" cy="152399"/>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391400" cy="7159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da-DK" smtClean="0">
                <a:solidFill>
                  <a:srgbClr val="000000">
                    <a:lumMod val="65000"/>
                    <a:lumOff val="35000"/>
                  </a:srgbClr>
                </a:solidFill>
                <a:latin typeface="Arial"/>
              </a:rPr>
              <a:t>Wolfe et. al., 19 Dec 2013</a:t>
            </a:r>
            <a:endParaRPr lang="en-US">
              <a:solidFill>
                <a:srgbClr val="000000">
                  <a:lumMod val="65000"/>
                  <a:lumOff val="35000"/>
                </a:srgbClr>
              </a:solidFill>
              <a:latin typeface="Arial"/>
            </a:endParaRPr>
          </a:p>
        </p:txBody>
      </p:sp>
      <p:sp>
        <p:nvSpPr>
          <p:cNvPr id="8" name="Rectangle 6"/>
          <p:cNvSpPr>
            <a:spLocks noGrp="1" noChangeArrowheads="1"/>
          </p:cNvSpPr>
          <p:nvPr>
            <p:ph type="sldNum" sz="quarter" idx="12"/>
          </p:nvPr>
        </p:nvSpPr>
        <p:spPr>
          <a:ln/>
        </p:spPr>
        <p:txBody>
          <a:bodyPr/>
          <a:lstStyle>
            <a:lvl1pPr>
              <a:defRPr/>
            </a:lvl1pPr>
          </a:lstStyle>
          <a:p>
            <a:pPr>
              <a:defRPr/>
            </a:pPr>
            <a:r>
              <a:rPr lang="en-US">
                <a:solidFill>
                  <a:srgbClr val="000000">
                    <a:lumMod val="65000"/>
                    <a:lumOff val="35000"/>
                  </a:srgbClr>
                </a:solidFill>
                <a:latin typeface="Arial"/>
              </a:rPr>
              <a:t>Science Data Segment / NICSE       </a:t>
            </a:r>
            <a:fld id="{3AB1B4ED-3D96-43C3-A8D7-87BF1CA181E0}" type="slidenum">
              <a:rPr lang="en-US">
                <a:solidFill>
                  <a:srgbClr val="000000">
                    <a:lumMod val="65000"/>
                    <a:lumOff val="35000"/>
                  </a:srgbClr>
                </a:solidFill>
                <a:latin typeface="Arial"/>
              </a:rPr>
              <a:pPr>
                <a:defRPr/>
              </a:pPr>
              <a:t>‹#›</a:t>
            </a:fld>
            <a:endParaRPr lang="en-US">
              <a:solidFill>
                <a:srgbClr val="000000">
                  <a:lumMod val="65000"/>
                  <a:lumOff val="35000"/>
                </a:srgbClr>
              </a:solidFill>
              <a:latin typeface="Arial"/>
            </a:endParaRPr>
          </a:p>
        </p:txBody>
      </p:sp>
    </p:spTree>
    <p:extLst>
      <p:ext uri="{BB962C8B-B14F-4D97-AF65-F5344CB8AC3E}">
        <p14:creationId xmlns:p14="http://schemas.microsoft.com/office/powerpoint/2010/main" xmlns="" val="417375312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838200" y="274638"/>
            <a:ext cx="7391400" cy="715962"/>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da-DK" smtClean="0">
                <a:solidFill>
                  <a:srgbClr val="000000">
                    <a:lumMod val="65000"/>
                    <a:lumOff val="35000"/>
                  </a:srgbClr>
                </a:solidFill>
                <a:latin typeface="Arial"/>
              </a:rPr>
              <a:t>Wolfe et. al., 19 Dec 2013</a:t>
            </a:r>
            <a:endParaRPr lang="en-US">
              <a:solidFill>
                <a:srgbClr val="000000">
                  <a:lumMod val="65000"/>
                  <a:lumOff val="35000"/>
                </a:srgbClr>
              </a:solidFill>
              <a:latin typeface="Aria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lumMod val="65000"/>
                    <a:lumOff val="35000"/>
                  </a:srgbClr>
                </a:solidFill>
                <a:latin typeface="Arial"/>
              </a:rPr>
              <a:t>Science Data Segment / NICSE       </a:t>
            </a:r>
            <a:fld id="{0C1087FF-4512-425B-9FBF-B13DB7CB7717}" type="slidenum">
              <a:rPr lang="en-US">
                <a:solidFill>
                  <a:srgbClr val="000000">
                    <a:lumMod val="65000"/>
                    <a:lumOff val="35000"/>
                  </a:srgbClr>
                </a:solidFill>
                <a:latin typeface="Arial"/>
              </a:rPr>
              <a:pPr>
                <a:defRPr/>
              </a:pPr>
              <a:t>‹#›</a:t>
            </a:fld>
            <a:endParaRPr lang="en-US">
              <a:solidFill>
                <a:srgbClr val="000000">
                  <a:lumMod val="65000"/>
                  <a:lumOff val="35000"/>
                </a:srgbClr>
              </a:solidFill>
              <a:latin typeface="Arial"/>
            </a:endParaRPr>
          </a:p>
        </p:txBody>
      </p:sp>
    </p:spTree>
    <p:extLst>
      <p:ext uri="{BB962C8B-B14F-4D97-AF65-F5344CB8AC3E}">
        <p14:creationId xmlns:p14="http://schemas.microsoft.com/office/powerpoint/2010/main" xmlns="" val="263010056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p>
            <a:r>
              <a:rPr lang="en-US" dirty="0" smtClean="0"/>
              <a:t>Click to edit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sp>
        <p:nvSpPr>
          <p:cNvPr id="4" name="Date Placeholder 3"/>
          <p:cNvSpPr>
            <a:spLocks noGrp="1"/>
          </p:cNvSpPr>
          <p:nvPr>
            <p:ph type="dt" sz="half" idx="10"/>
          </p:nvPr>
        </p:nvSpPr>
        <p:spPr/>
        <p:txBody>
          <a:bodyPr/>
          <a:lstStyle/>
          <a:p>
            <a:r>
              <a:rPr lang="en-US" dirty="0" smtClean="0">
                <a:solidFill>
                  <a:prstClr val="black">
                    <a:tint val="75000"/>
                  </a:prstClr>
                </a:solidFill>
                <a:latin typeface="Calibri"/>
              </a:rPr>
              <a:t>11/3/2011</a:t>
            </a:r>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latin typeface="Calibri"/>
              </a:rPr>
              <a:t>NPP SDR  Provisional Product Review </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6E36F11-A39A-294D-A59D-6180D50ED2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395053412"/>
      </p:ext>
    </p:extLst>
  </p:cSld>
  <p:clrMapOvr>
    <a:masterClrMapping/>
  </p:clrMapOvr>
  <p:transition advClick="0"/>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dirty="0" smtClean="0"/>
              <a:t>Click to edit title</a:t>
            </a:r>
            <a:endParaRPr lang="en-US" dirty="0"/>
          </a:p>
        </p:txBody>
      </p:sp>
      <p:sp>
        <p:nvSpPr>
          <p:cNvPr id="3" name="Content Placeholder 2"/>
          <p:cNvSpPr>
            <a:spLocks noGrp="1"/>
          </p:cNvSpPr>
          <p:nvPr>
            <p:ph idx="1" hasCustomPrompt="1"/>
          </p:nvPr>
        </p:nvSpPr>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r>
              <a:rPr lang="en-US" dirty="0" smtClean="0">
                <a:solidFill>
                  <a:prstClr val="black">
                    <a:tint val="75000"/>
                  </a:prstClr>
                </a:solidFill>
                <a:latin typeface="Calibri"/>
              </a:rPr>
              <a:t>10/23-24/2012</a:t>
            </a: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latin typeface="Calibri"/>
              </a:rPr>
              <a:t>NPP SDR  Provisional Product Review </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6E36F11-A39A-294D-A59D-6180D50ED2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2143489095"/>
      </p:ext>
    </p:extLst>
  </p:cSld>
  <p:clrMapOvr>
    <a:masterClrMapping/>
  </p:clrMapOvr>
  <p:transition advClick="0"/>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smtClean="0"/>
              <a:t>Click to edit title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text</a:t>
            </a:r>
          </a:p>
        </p:txBody>
      </p:sp>
      <p:sp>
        <p:nvSpPr>
          <p:cNvPr id="4" name="Date Placeholder 3"/>
          <p:cNvSpPr>
            <a:spLocks noGrp="1"/>
          </p:cNvSpPr>
          <p:nvPr>
            <p:ph type="dt" sz="half" idx="10"/>
          </p:nvPr>
        </p:nvSpPr>
        <p:spPr/>
        <p:txBody>
          <a:bodyPr/>
          <a:lstStyle/>
          <a:p>
            <a:r>
              <a:rPr lang="en-US" dirty="0" smtClean="0">
                <a:solidFill>
                  <a:prstClr val="black">
                    <a:tint val="75000"/>
                  </a:prstClr>
                </a:solidFill>
                <a:latin typeface="Calibri"/>
              </a:rPr>
              <a:t>9/18/2012</a:t>
            </a:r>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latin typeface="Calibri"/>
              </a:rPr>
              <a:t>NPP SDR  Provisional Product Review </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6E36F11-A39A-294D-A59D-6180D50ED2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1039798221"/>
      </p:ext>
    </p:extLst>
  </p:cSld>
  <p:clrMapOvr>
    <a:masterClrMapping/>
  </p:clrMapOvr>
  <p:transition advClick="0"/>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Content Placeholder 2"/>
          <p:cNvSpPr>
            <a:spLocks noGrp="1"/>
          </p:cNvSpPr>
          <p:nvPr>
            <p:ph sz="half" idx="1" hasCustomPrompt="1"/>
          </p:nvPr>
        </p:nvSpPr>
        <p:spPr>
          <a:xfrm>
            <a:off x="457200" y="1371600"/>
            <a:ext cx="403860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371600"/>
            <a:ext cx="403860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r>
              <a:rPr lang="en-US" dirty="0" smtClean="0">
                <a:solidFill>
                  <a:prstClr val="black">
                    <a:tint val="75000"/>
                  </a:prstClr>
                </a:solidFill>
                <a:latin typeface="Calibri"/>
              </a:rPr>
              <a:t>9/18/2012</a:t>
            </a: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latin typeface="Calibri"/>
              </a:rPr>
              <a:t>NPP SDR  Provisional Product Review </a:t>
            </a:r>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6E36F11-A39A-294D-A59D-6180D50ED2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2513558892"/>
      </p:ext>
    </p:extLst>
  </p:cSld>
  <p:clrMapOvr>
    <a:masterClrMapping/>
  </p:clrMapOvr>
  <p:transition advClick="0"/>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r>
              <a:rPr lang="en-US" dirty="0" smtClean="0">
                <a:solidFill>
                  <a:prstClr val="black">
                    <a:tint val="75000"/>
                  </a:prstClr>
                </a:solidFill>
                <a:latin typeface="Calibri"/>
              </a:rPr>
              <a:t>9/18/2012</a:t>
            </a: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latin typeface="Calibri"/>
              </a:rPr>
              <a:t>NPP SDR  Provisional Product Review </a:t>
            </a:r>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96E36F11-A39A-294D-A59D-6180D50ED2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929350175"/>
      </p:ext>
    </p:extLst>
  </p:cSld>
  <p:clrMapOvr>
    <a:masterClrMapping/>
  </p:clrMapOvr>
  <p:transition advClick="0"/>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Date Placeholder 2"/>
          <p:cNvSpPr>
            <a:spLocks noGrp="1"/>
          </p:cNvSpPr>
          <p:nvPr>
            <p:ph type="dt" sz="half" idx="10"/>
          </p:nvPr>
        </p:nvSpPr>
        <p:spPr/>
        <p:txBody>
          <a:bodyPr/>
          <a:lstStyle/>
          <a:p>
            <a:r>
              <a:rPr lang="en-US" dirty="0" smtClean="0">
                <a:solidFill>
                  <a:prstClr val="black">
                    <a:tint val="75000"/>
                  </a:prstClr>
                </a:solidFill>
                <a:latin typeface="Calibri"/>
              </a:rPr>
              <a:t>9/18/2012</a:t>
            </a:r>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latin typeface="Calibri"/>
              </a:rPr>
              <a:t>NPP SDR  Provisional Product Review </a:t>
            </a:r>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96E36F11-A39A-294D-A59D-6180D50ED2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3137433735"/>
      </p:ext>
    </p:extLst>
  </p:cSld>
  <p:clrMapOvr>
    <a:masterClrMapping/>
  </p:clrMapOvr>
  <p:transition advClick="0"/>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solidFill>
                  <a:prstClr val="black">
                    <a:tint val="75000"/>
                  </a:prstClr>
                </a:solidFill>
                <a:latin typeface="Calibri"/>
              </a:rPr>
              <a:t>9/18/2012</a:t>
            </a:r>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latin typeface="Calibri"/>
              </a:rPr>
              <a:t>NPP SDR  Provisional Product Review </a:t>
            </a:r>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96E36F11-A39A-294D-A59D-6180D50ED2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410523646"/>
      </p:ext>
    </p:extLst>
  </p:cSld>
  <p:clrMapOvr>
    <a:masterClrMapping/>
  </p:clrMapOvr>
  <p:transition advClick="0"/>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p:spPr>
        <p:txBody>
          <a:bodyPr anchor="b"/>
          <a:lstStyle>
            <a:lvl1pPr algn="l">
              <a:defRPr sz="2000" b="1"/>
            </a:lvl1pPr>
          </a:lstStyle>
          <a:p>
            <a:r>
              <a:rPr lang="en-US" dirty="0" smtClean="0"/>
              <a:t>Click to edit title</a:t>
            </a:r>
            <a:endParaRPr lang="en-US" dirty="0"/>
          </a:p>
        </p:txBody>
      </p:sp>
      <p:sp>
        <p:nvSpPr>
          <p:cNvPr id="3" name="Content Placehold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
        <p:nvSpPr>
          <p:cNvPr id="5" name="Date Placeholder 4"/>
          <p:cNvSpPr>
            <a:spLocks noGrp="1"/>
          </p:cNvSpPr>
          <p:nvPr>
            <p:ph type="dt" sz="half" idx="10"/>
          </p:nvPr>
        </p:nvSpPr>
        <p:spPr/>
        <p:txBody>
          <a:bodyPr/>
          <a:lstStyle/>
          <a:p>
            <a:r>
              <a:rPr lang="en-US" dirty="0" smtClean="0">
                <a:solidFill>
                  <a:prstClr val="black">
                    <a:tint val="75000"/>
                  </a:prstClr>
                </a:solidFill>
                <a:latin typeface="Calibri"/>
              </a:rPr>
              <a:t>9/18/2012</a:t>
            </a:r>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latin typeface="Calibri"/>
              </a:rPr>
              <a:t>JPSS DPA Program Planning </a:t>
            </a:r>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6E36F11-A39A-294D-A59D-6180D50ED2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517572259"/>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6.pn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image" Target="../media/image1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image" Target="../media/image2.gi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6.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image" Target="../media/image7.jpeg"/><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theme" Target="../theme/theme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image" Target="../media/image8.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6" Type="http://schemas.openxmlformats.org/officeDocument/2006/relationships/image" Target="../media/image15.png"/><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image" Target="../media/image14.jpeg"/><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6.pn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1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pic>
        <p:nvPicPr>
          <p:cNvPr id="9" name="Shape 9"/>
          <p:cNvPicPr preferRelativeResize="0"/>
          <p:nvPr/>
        </p:nvPicPr>
        <p:blipFill>
          <a:blip r:embed="rId13"/>
          <a:stretch>
            <a:fillRect/>
          </a:stretch>
        </p:blipFill>
        <p:spPr>
          <a:xfrm>
            <a:off x="7848600" y="273988"/>
            <a:ext cx="838200" cy="792810"/>
          </a:xfrm>
          <a:prstGeom prst="rect">
            <a:avLst/>
          </a:prstGeom>
        </p:spPr>
      </p:pic>
      <p:sp>
        <p:nvSpPr>
          <p:cNvPr id="10" name="Shape 10"/>
          <p:cNvSpPr txBox="1">
            <a:spLocks noGrp="1"/>
          </p:cNvSpPr>
          <p:nvPr>
            <p:ph type="title"/>
          </p:nvPr>
        </p:nvSpPr>
        <p:spPr>
          <a:xfrm>
            <a:off x="990600" y="237309"/>
            <a:ext cx="6858000" cy="822960"/>
          </a:xfrm>
          <a:prstGeom prst="rect">
            <a:avLst/>
          </a:prstGeom>
          <a:noFill/>
          <a:ln>
            <a:noFill/>
          </a:ln>
        </p:spPr>
        <p:txBody>
          <a:bodyPr lIns="91425" tIns="91425" rIns="91425" bIns="91425" anchor="ctr" anchorCtr="1"/>
          <a:lstStyle>
            <a:lvl1pPr marL="0" marR="0" indent="0" algn="ctr" rtl="0">
              <a:spcBef>
                <a:spcPts val="0"/>
              </a:spcBef>
              <a:buClr>
                <a:schemeClr val="dk1"/>
              </a:buClr>
              <a:buFont typeface="Calibri"/>
              <a:buNone/>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11" name="Shape 11"/>
          <p:cNvSpPr txBox="1">
            <a:spLocks noGrp="1"/>
          </p:cNvSpPr>
          <p:nvPr>
            <p:ph type="body" idx="1"/>
          </p:nvPr>
        </p:nvSpPr>
        <p:spPr>
          <a:xfrm>
            <a:off x="457200" y="1219200"/>
            <a:ext cx="8229600" cy="5029199"/>
          </a:xfrm>
          <a:prstGeom prst="rect">
            <a:avLst/>
          </a:prstGeom>
          <a:noFill/>
          <a:ln>
            <a:noFill/>
          </a:ln>
        </p:spPr>
        <p:txBody>
          <a:bodyPr lIns="91425" tIns="91425" rIns="91425" bIns="91425" anchor="t" anchorCtr="0"/>
          <a:lstStyle>
            <a:lvl1pPr marL="342900" marR="0" indent="-190500" algn="l" rtl="0">
              <a:spcBef>
                <a:spcPts val="480"/>
              </a:spcBef>
              <a:buClr>
                <a:schemeClr val="dk1"/>
              </a:buClr>
              <a:buFont typeface="Calibri"/>
              <a:buChar char="•"/>
              <a:defRPr/>
            </a:lvl1pPr>
            <a:lvl2pPr marL="742950" marR="0" indent="-158750" algn="l" rtl="0">
              <a:spcBef>
                <a:spcPts val="400"/>
              </a:spcBef>
              <a:buClr>
                <a:schemeClr val="dk1"/>
              </a:buClr>
              <a:buFont typeface="Calibri"/>
              <a:buChar char="–"/>
              <a:defRPr/>
            </a:lvl2pPr>
            <a:lvl3pPr marL="1143000" marR="0" indent="-114300" algn="l" rtl="0">
              <a:spcBef>
                <a:spcPts val="360"/>
              </a:spcBef>
              <a:buClr>
                <a:schemeClr val="dk1"/>
              </a:buClr>
              <a:buFont typeface="Calibri"/>
              <a:buChar char="•"/>
              <a:defRPr/>
            </a:lvl3pPr>
            <a:lvl4pPr marL="1600200" marR="0" indent="-127000" algn="l" rtl="0">
              <a:spcBef>
                <a:spcPts val="320"/>
              </a:spcBef>
              <a:buClr>
                <a:schemeClr val="dk1"/>
              </a:buClr>
              <a:buFont typeface="Calibri"/>
              <a:buChar char="–"/>
              <a:defRPr/>
            </a:lvl4pPr>
            <a:lvl5pPr marL="2057400" marR="0" indent="-139700" algn="l" rtl="0">
              <a:spcBef>
                <a:spcPts val="280"/>
              </a:spcBef>
              <a:buClr>
                <a:schemeClr val="dk1"/>
              </a:buClr>
              <a:buFont typeface="Calibri"/>
              <a:buChar char="»"/>
              <a:defRPr/>
            </a:lvl5pPr>
            <a:lvl6pPr marL="2514600" marR="0" indent="-101600" algn="l" rtl="0">
              <a:spcBef>
                <a:spcPts val="400"/>
              </a:spcBef>
              <a:buClr>
                <a:schemeClr val="dk1"/>
              </a:buClr>
              <a:buFont typeface="Calibri"/>
              <a:buChar char="•"/>
              <a:defRPr/>
            </a:lvl6pPr>
            <a:lvl7pPr marL="2971800" marR="0" indent="-101600" algn="l" rtl="0">
              <a:spcBef>
                <a:spcPts val="400"/>
              </a:spcBef>
              <a:buClr>
                <a:schemeClr val="dk1"/>
              </a:buClr>
              <a:buFont typeface="Calibri"/>
              <a:buChar char="•"/>
              <a:defRPr/>
            </a:lvl7pPr>
            <a:lvl8pPr marL="3429000" marR="0" indent="-101600" algn="l" rtl="0">
              <a:spcBef>
                <a:spcPts val="400"/>
              </a:spcBef>
              <a:buClr>
                <a:schemeClr val="dk1"/>
              </a:buClr>
              <a:buFont typeface="Calibri"/>
              <a:buChar char="•"/>
              <a:defRPr/>
            </a:lvl8pPr>
            <a:lvl9pPr marL="3886200" marR="0" indent="-101600" algn="l" rtl="0">
              <a:spcBef>
                <a:spcPts val="400"/>
              </a:spcBef>
              <a:buClr>
                <a:schemeClr val="dk1"/>
              </a:buClr>
              <a:buFont typeface="Calibri"/>
              <a:buChar char="•"/>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pic>
        <p:nvPicPr>
          <p:cNvPr id="15" name="Shape 15"/>
          <p:cNvPicPr preferRelativeResize="0"/>
          <p:nvPr/>
        </p:nvPicPr>
        <p:blipFill>
          <a:blip r:embed="rId14"/>
          <a:stretch>
            <a:fillRect/>
          </a:stretch>
        </p:blipFill>
        <p:spPr>
          <a:xfrm>
            <a:off x="520343" y="1066800"/>
            <a:ext cx="8077200" cy="78041"/>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71600"/>
            <a:ext cx="8229600" cy="4754563"/>
          </a:xfrm>
          <a:prstGeom prst="rect">
            <a:avLst/>
          </a:prstGeom>
        </p:spPr>
        <p:txBody>
          <a:bodyPr vert="horz" lIns="91440" tIns="45720" rIns="91440" bIns="45720" rtlCol="0">
            <a:norm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US" kern="1200" dirty="0" smtClean="0">
                <a:solidFill>
                  <a:prstClr val="black">
                    <a:tint val="75000"/>
                  </a:prstClr>
                </a:solidFill>
                <a:latin typeface="Calibri"/>
                <a:ea typeface="+mn-ea"/>
                <a:cs typeface="+mn-cs"/>
              </a:rPr>
              <a:t>10/23-24/2012</a:t>
            </a:r>
            <a:endParaRPr lang="en-US" kern="1200" dirty="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US" kern="1200" dirty="0" smtClean="0">
                <a:solidFill>
                  <a:prstClr val="black">
                    <a:tint val="75000"/>
                  </a:prstClr>
                </a:solidFill>
                <a:latin typeface="Calibri"/>
                <a:ea typeface="+mn-ea"/>
                <a:cs typeface="+mn-cs"/>
              </a:rPr>
              <a:t>NPP SDR  Provisional Product Review </a:t>
            </a:r>
            <a:endParaRPr lang="en-US" kern="1200" dirty="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96E36F11-A39A-294D-A59D-6180D50ED29D}" type="slidenum">
              <a:rPr lang="en-US" kern="1200" smtClean="0">
                <a:solidFill>
                  <a:prstClr val="black">
                    <a:tint val="75000"/>
                  </a:prstClr>
                </a:solidFill>
                <a:latin typeface="Calibri"/>
                <a:ea typeface="+mn-ea"/>
                <a:cs typeface="+mn-cs"/>
              </a:rPr>
              <a:pPr defTabSz="457200"/>
              <a:t>‹#›</a:t>
            </a:fld>
            <a:endParaRPr lang="en-US" kern="1200" dirty="0">
              <a:solidFill>
                <a:prstClr val="black">
                  <a:tint val="75000"/>
                </a:prstClr>
              </a:solidFill>
              <a:latin typeface="Calibri"/>
              <a:ea typeface="+mn-ea"/>
              <a:cs typeface="+mn-cs"/>
            </a:endParaRPr>
          </a:p>
        </p:txBody>
      </p:sp>
      <p:sp>
        <p:nvSpPr>
          <p:cNvPr id="9" name="Rectangle 22"/>
          <p:cNvSpPr>
            <a:spLocks noChangeArrowheads="1"/>
          </p:cNvSpPr>
          <p:nvPr/>
        </p:nvSpPr>
        <p:spPr bwMode="auto">
          <a:xfrm>
            <a:off x="0" y="-7938"/>
            <a:ext cx="9144000" cy="887413"/>
          </a:xfrm>
          <a:prstGeom prst="rect">
            <a:avLst/>
          </a:prstGeom>
          <a:gradFill rotWithShape="0">
            <a:gsLst>
              <a:gs pos="0">
                <a:srgbClr val="5487BD"/>
              </a:gs>
              <a:gs pos="100000">
                <a:schemeClr val="bg1"/>
              </a:gs>
            </a:gsLst>
            <a:lin ang="0" scaled="1"/>
          </a:gradFill>
          <a:ln w="9525">
            <a:noFill/>
            <a:miter lim="800000"/>
            <a:headEnd/>
            <a:tailEnd/>
          </a:ln>
        </p:spPr>
        <p:txBody>
          <a:bodyPr wrap="none" anchor="ctr"/>
          <a:lstStyle/>
          <a:p>
            <a:pPr defTabSz="457200">
              <a:defRPr/>
            </a:pPr>
            <a:endParaRPr lang="en-US" sz="1800" kern="1200" dirty="0">
              <a:solidFill>
                <a:prstClr val="black"/>
              </a:solidFill>
              <a:latin typeface="Calibri"/>
              <a:ea typeface="ＭＳ Ｐゴシック" pitchFamily="-108" charset="-128"/>
              <a:cs typeface="+mn-cs"/>
            </a:endParaRPr>
          </a:p>
        </p:txBody>
      </p:sp>
      <p:pic>
        <p:nvPicPr>
          <p:cNvPr id="11" name="Picture 8" descr="Macintosh HD:Users:gtiona:Documents:GI_info:GI - NPP:Instruments:CERES:CERES LaRC F2F 012808:"/>
          <p:cNvPicPr>
            <a:picLocks noChangeAspect="1" noChangeArrowheads="1"/>
          </p:cNvPicPr>
          <p:nvPr/>
        </p:nvPicPr>
        <p:blipFill>
          <a:blip r:embed="rId13" cstate="print"/>
          <a:srcRect/>
          <a:stretch>
            <a:fillRect/>
          </a:stretch>
        </p:blipFill>
        <p:spPr bwMode="auto">
          <a:xfrm>
            <a:off x="0" y="0"/>
            <a:ext cx="981075" cy="862012"/>
          </a:xfrm>
          <a:prstGeom prst="rect">
            <a:avLst/>
          </a:prstGeom>
          <a:noFill/>
          <a:ln w="9525">
            <a:noFill/>
            <a:miter lim="800000"/>
            <a:headEnd/>
            <a:tailEnd/>
          </a:ln>
        </p:spPr>
      </p:pic>
      <p:sp>
        <p:nvSpPr>
          <p:cNvPr id="12" name="Line 6"/>
          <p:cNvSpPr>
            <a:spLocks noChangeShapeType="1"/>
          </p:cNvSpPr>
          <p:nvPr/>
        </p:nvSpPr>
        <p:spPr bwMode="auto">
          <a:xfrm>
            <a:off x="0" y="885825"/>
            <a:ext cx="9144000" cy="0"/>
          </a:xfrm>
          <a:prstGeom prst="line">
            <a:avLst/>
          </a:prstGeom>
          <a:noFill/>
          <a:ln w="15875">
            <a:solidFill>
              <a:srgbClr val="FF0000"/>
            </a:solidFill>
            <a:round/>
            <a:headEnd/>
            <a:tailEnd/>
          </a:ln>
          <a:effectLst/>
        </p:spPr>
        <p:txBody>
          <a:bodyPr wrap="none" anchor="ctr"/>
          <a:lstStyle/>
          <a:p>
            <a:pPr defTabSz="457200" eaLnBrk="0" hangingPunct="0">
              <a:defRPr/>
            </a:pPr>
            <a:endParaRPr lang="en-US" sz="1800" kern="1200" dirty="0">
              <a:solidFill>
                <a:prstClr val="black"/>
              </a:solidFill>
              <a:latin typeface="Calibri"/>
              <a:ea typeface="+mn-ea"/>
              <a:cs typeface="ＭＳ Ｐゴシック"/>
            </a:endParaRPr>
          </a:p>
        </p:txBody>
      </p:sp>
      <p:pic>
        <p:nvPicPr>
          <p:cNvPr id="13" name="Picture 3"/>
          <p:cNvPicPr>
            <a:picLocks noChangeAspect="1" noChangeArrowheads="1"/>
          </p:cNvPicPr>
          <p:nvPr/>
        </p:nvPicPr>
        <p:blipFill>
          <a:blip r:embed="rId14" cstate="print"/>
          <a:srcRect/>
          <a:stretch>
            <a:fillRect/>
          </a:stretch>
        </p:blipFill>
        <p:spPr bwMode="auto">
          <a:xfrm>
            <a:off x="8253186" y="0"/>
            <a:ext cx="876300" cy="876300"/>
          </a:xfrm>
          <a:prstGeom prst="rect">
            <a:avLst/>
          </a:prstGeom>
          <a:noFill/>
          <a:ln w="9525">
            <a:noFill/>
            <a:miter lim="800000"/>
            <a:headEnd/>
            <a:tailEnd/>
          </a:ln>
        </p:spPr>
      </p:pic>
      <p:sp>
        <p:nvSpPr>
          <p:cNvPr id="2" name="Title Placeholder 1"/>
          <p:cNvSpPr>
            <a:spLocks noGrp="1"/>
          </p:cNvSpPr>
          <p:nvPr>
            <p:ph type="title"/>
          </p:nvPr>
        </p:nvSpPr>
        <p:spPr>
          <a:xfrm>
            <a:off x="457200" y="0"/>
            <a:ext cx="8229600" cy="822960"/>
          </a:xfrm>
          <a:prstGeom prst="rect">
            <a:avLst/>
          </a:prstGeom>
        </p:spPr>
        <p:txBody>
          <a:bodyPr vert="horz" lIns="91440" tIns="45720" rIns="91440" bIns="45720" rtlCol="0" anchor="ctr" anchorCtr="1">
            <a:normAutofit/>
          </a:bodyPr>
          <a:lstStyle/>
          <a:p>
            <a:r>
              <a:rPr lang="en-US" dirty="0" smtClean="0"/>
              <a:t>Click to edit title</a:t>
            </a:r>
            <a:endParaRPr lang="en-US" dirty="0"/>
          </a:p>
        </p:txBody>
      </p:sp>
    </p:spTree>
    <p:extLst>
      <p:ext uri="{BB962C8B-B14F-4D97-AF65-F5344CB8AC3E}">
        <p14:creationId xmlns:p14="http://schemas.microsoft.com/office/powerpoint/2010/main" xmlns="" val="1978736597"/>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ransition advClick="0"/>
  <p:hf hdr="0"/>
  <p:txStyles>
    <p:titleStyle>
      <a:lvl1pPr algn="ctr" defTabSz="914400" rtl="0" eaLnBrk="1" latinLnBrk="0" hangingPunct="1">
        <a:spcBef>
          <a:spcPct val="0"/>
        </a:spcBef>
        <a:buNone/>
        <a:defRPr sz="32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
        <p:cNvGrpSpPr/>
        <p:nvPr/>
      </p:nvGrpSpPr>
      <p:grpSpPr>
        <a:xfrm>
          <a:off x="0" y="0"/>
          <a:ext cx="0" cy="0"/>
          <a:chOff x="0" y="0"/>
          <a:chExt cx="0" cy="0"/>
        </a:xfrm>
      </p:grpSpPr>
      <p:pic>
        <p:nvPicPr>
          <p:cNvPr id="77" name="Shape 77"/>
          <p:cNvPicPr preferRelativeResize="0"/>
          <p:nvPr/>
        </p:nvPicPr>
        <p:blipFill>
          <a:blip r:embed="rId6"/>
          <a:stretch>
            <a:fillRect/>
          </a:stretch>
        </p:blipFill>
        <p:spPr>
          <a:xfrm>
            <a:off x="7848600" y="273988"/>
            <a:ext cx="838200" cy="792810"/>
          </a:xfrm>
          <a:prstGeom prst="rect">
            <a:avLst/>
          </a:prstGeom>
        </p:spPr>
      </p:pic>
      <p:sp>
        <p:nvSpPr>
          <p:cNvPr id="78" name="Shape 78"/>
          <p:cNvSpPr txBox="1">
            <a:spLocks noGrp="1"/>
          </p:cNvSpPr>
          <p:nvPr>
            <p:ph type="title"/>
          </p:nvPr>
        </p:nvSpPr>
        <p:spPr>
          <a:xfrm>
            <a:off x="1739900" y="237309"/>
            <a:ext cx="6108700" cy="822960"/>
          </a:xfrm>
          <a:prstGeom prst="rect">
            <a:avLst/>
          </a:prstGeom>
          <a:noFill/>
          <a:ln>
            <a:noFill/>
          </a:ln>
        </p:spPr>
        <p:txBody>
          <a:bodyPr lIns="91425" tIns="91425" rIns="91425" bIns="91425" anchor="ctr" anchorCtr="1"/>
          <a:lstStyle>
            <a:lvl1pPr marL="0" marR="0" indent="0" algn="ctr" rtl="0">
              <a:spcBef>
                <a:spcPts val="0"/>
              </a:spcBef>
              <a:buClr>
                <a:schemeClr val="dk1"/>
              </a:buClr>
              <a:buFont typeface="Calibri"/>
              <a:buNone/>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79" name="Shape 79"/>
          <p:cNvSpPr txBox="1">
            <a:spLocks noGrp="1"/>
          </p:cNvSpPr>
          <p:nvPr>
            <p:ph type="body" idx="1"/>
          </p:nvPr>
        </p:nvSpPr>
        <p:spPr>
          <a:xfrm>
            <a:off x="457200" y="1219200"/>
            <a:ext cx="8229600" cy="5029199"/>
          </a:xfrm>
          <a:prstGeom prst="rect">
            <a:avLst/>
          </a:prstGeom>
          <a:noFill/>
          <a:ln>
            <a:noFill/>
          </a:ln>
        </p:spPr>
        <p:txBody>
          <a:bodyPr lIns="91425" tIns="91425" rIns="91425" bIns="91425" anchor="t" anchorCtr="0"/>
          <a:lstStyle>
            <a:lvl1pPr marL="342900" marR="0" indent="-190500" algn="l" rtl="0">
              <a:spcBef>
                <a:spcPts val="480"/>
              </a:spcBef>
              <a:buClr>
                <a:schemeClr val="dk1"/>
              </a:buClr>
              <a:buFont typeface="Calibri"/>
              <a:buChar char="•"/>
              <a:defRPr/>
            </a:lvl1pPr>
            <a:lvl2pPr marL="742950" marR="0" indent="-158750" algn="l" rtl="0">
              <a:spcBef>
                <a:spcPts val="400"/>
              </a:spcBef>
              <a:buClr>
                <a:schemeClr val="dk1"/>
              </a:buClr>
              <a:buFont typeface="Calibri"/>
              <a:buChar char="–"/>
              <a:defRPr/>
            </a:lvl2pPr>
            <a:lvl3pPr marL="1143000" marR="0" indent="-114300" algn="l" rtl="0">
              <a:spcBef>
                <a:spcPts val="360"/>
              </a:spcBef>
              <a:buClr>
                <a:schemeClr val="dk1"/>
              </a:buClr>
              <a:buFont typeface="Calibri"/>
              <a:buChar char="•"/>
              <a:defRPr/>
            </a:lvl3pPr>
            <a:lvl4pPr marL="1600200" marR="0" indent="-127000" algn="l" rtl="0">
              <a:spcBef>
                <a:spcPts val="320"/>
              </a:spcBef>
              <a:buClr>
                <a:schemeClr val="dk1"/>
              </a:buClr>
              <a:buFont typeface="Calibri"/>
              <a:buChar char="–"/>
              <a:defRPr/>
            </a:lvl4pPr>
            <a:lvl5pPr marL="2057400" marR="0" indent="-139700" algn="l" rtl="0">
              <a:spcBef>
                <a:spcPts val="280"/>
              </a:spcBef>
              <a:buClr>
                <a:schemeClr val="dk1"/>
              </a:buClr>
              <a:buFont typeface="Calibri"/>
              <a:buChar char="»"/>
              <a:defRPr/>
            </a:lvl5pPr>
            <a:lvl6pPr marL="2514600" marR="0" indent="-101600" algn="l" rtl="0">
              <a:spcBef>
                <a:spcPts val="400"/>
              </a:spcBef>
              <a:buClr>
                <a:schemeClr val="dk1"/>
              </a:buClr>
              <a:buFont typeface="Calibri"/>
              <a:buChar char="•"/>
              <a:defRPr/>
            </a:lvl6pPr>
            <a:lvl7pPr marL="2971800" marR="0" indent="-101600" algn="l" rtl="0">
              <a:spcBef>
                <a:spcPts val="400"/>
              </a:spcBef>
              <a:buClr>
                <a:schemeClr val="dk1"/>
              </a:buClr>
              <a:buFont typeface="Calibri"/>
              <a:buChar char="•"/>
              <a:defRPr/>
            </a:lvl7pPr>
            <a:lvl8pPr marL="3429000" marR="0" indent="-101600" algn="l" rtl="0">
              <a:spcBef>
                <a:spcPts val="400"/>
              </a:spcBef>
              <a:buClr>
                <a:schemeClr val="dk1"/>
              </a:buClr>
              <a:buFont typeface="Calibri"/>
              <a:buChar char="•"/>
              <a:defRPr/>
            </a:lvl8pPr>
            <a:lvl9pPr marL="3886200" marR="0" indent="-101600" algn="l" rtl="0">
              <a:spcBef>
                <a:spcPts val="400"/>
              </a:spcBef>
              <a:buClr>
                <a:schemeClr val="dk1"/>
              </a:buClr>
              <a:buFont typeface="Calibri"/>
              <a:buChar char="•"/>
              <a:defRPr/>
            </a:lvl9pPr>
          </a:lstStyle>
          <a:p>
            <a:endParaRP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82" name="Shape 8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pic>
        <p:nvPicPr>
          <p:cNvPr id="83" name="Shape 83"/>
          <p:cNvPicPr preferRelativeResize="0"/>
          <p:nvPr/>
        </p:nvPicPr>
        <p:blipFill>
          <a:blip r:embed="rId7"/>
          <a:stretch>
            <a:fillRect/>
          </a:stretch>
        </p:blipFill>
        <p:spPr>
          <a:xfrm>
            <a:off x="520343" y="1066800"/>
            <a:ext cx="8077200" cy="78041"/>
          </a:xfrm>
          <a:prstGeom prst="rect">
            <a:avLst/>
          </a:prstGeom>
        </p:spPr>
      </p:pic>
      <p:pic>
        <p:nvPicPr>
          <p:cNvPr id="84" name="Shape 84"/>
          <p:cNvPicPr preferRelativeResize="0"/>
          <p:nvPr/>
        </p:nvPicPr>
        <p:blipFill>
          <a:blip r:embed="rId8"/>
          <a:stretch>
            <a:fillRect/>
          </a:stretch>
        </p:blipFill>
        <p:spPr>
          <a:xfrm>
            <a:off x="165100" y="312737"/>
            <a:ext cx="833437" cy="685800"/>
          </a:xfrm>
          <a:prstGeom prst="rect">
            <a:avLst/>
          </a:prstGeom>
        </p:spPr>
      </p:pic>
      <p:pic>
        <p:nvPicPr>
          <p:cNvPr id="85" name="Shape 85"/>
          <p:cNvPicPr preferRelativeResize="0"/>
          <p:nvPr/>
        </p:nvPicPr>
        <p:blipFill>
          <a:blip r:embed="rId9"/>
          <a:stretch>
            <a:fillRect/>
          </a:stretch>
        </p:blipFill>
        <p:spPr>
          <a:xfrm>
            <a:off x="962025" y="303212"/>
            <a:ext cx="703262" cy="685799"/>
          </a:xfrm>
          <a:prstGeom prst="rect">
            <a:avLst/>
          </a:prstGeom>
        </p:spPr>
      </p:pic>
      <p:pic>
        <p:nvPicPr>
          <p:cNvPr id="86" name="Shape 86"/>
          <p:cNvPicPr preferRelativeResize="0"/>
          <p:nvPr/>
        </p:nvPicPr>
        <p:blipFill>
          <a:blip r:embed="rId6"/>
          <a:stretch>
            <a:fillRect/>
          </a:stretch>
        </p:blipFill>
        <p:spPr>
          <a:xfrm>
            <a:off x="7848600" y="273988"/>
            <a:ext cx="838200" cy="792810"/>
          </a:xfrm>
          <a:prstGeom prst="rect">
            <a:avLst/>
          </a:prstGeom>
        </p:spPr>
      </p:pic>
      <p:pic>
        <p:nvPicPr>
          <p:cNvPr id="87" name="Shape 87"/>
          <p:cNvPicPr preferRelativeResize="0"/>
          <p:nvPr/>
        </p:nvPicPr>
        <p:blipFill>
          <a:blip r:embed="rId7"/>
          <a:stretch>
            <a:fillRect/>
          </a:stretch>
        </p:blipFill>
        <p:spPr>
          <a:xfrm>
            <a:off x="520343" y="1066800"/>
            <a:ext cx="8077200" cy="78041"/>
          </a:xfrm>
          <a:prstGeom prst="rect">
            <a:avLst/>
          </a:prstGeom>
        </p:spPr>
      </p:pic>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771525" y="76200"/>
            <a:ext cx="7610475" cy="347663"/>
          </a:xfrm>
          <a:prstGeom prst="rect">
            <a:avLst/>
          </a:prstGeom>
          <a:solidFill>
            <a:srgbClr val="6C9BC6"/>
          </a:solidFill>
          <a:ln w="9525" algn="in">
            <a:noFill/>
            <a:miter lim="800000"/>
            <a:headEnd/>
            <a:tailEnd/>
          </a:ln>
          <a:effectLst/>
        </p:spPr>
        <p:txBody>
          <a:bodyPr tIns="91440" bIns="91440" anchor="ctr"/>
          <a:lstStyle/>
          <a:p>
            <a:pPr algn="ctr" fontAlgn="base">
              <a:spcBef>
                <a:spcPct val="0"/>
              </a:spcBef>
              <a:spcAft>
                <a:spcPct val="0"/>
              </a:spcAft>
              <a:defRPr/>
            </a:pPr>
            <a:r>
              <a:rPr lang="en-US" sz="1200" kern="1200" dirty="0">
                <a:solidFill>
                  <a:srgbClr val="003366"/>
                </a:solidFill>
                <a:latin typeface="Trebuchet MS" pitchFamily="34" charset="0"/>
                <a:ea typeface="ＭＳ Ｐゴシック" charset="-128"/>
                <a:cs typeface="+mn-cs"/>
              </a:rPr>
              <a:t>N A T I O N A L   O C E A N I C   A N D   A T M O S P H E R I C   A D M I N I S T R A T I O N</a:t>
            </a:r>
          </a:p>
        </p:txBody>
      </p:sp>
      <p:sp>
        <p:nvSpPr>
          <p:cNvPr id="8" name="Text Box 9"/>
          <p:cNvSpPr txBox="1">
            <a:spLocks noChangeArrowheads="1"/>
          </p:cNvSpPr>
          <p:nvPr userDrawn="1"/>
        </p:nvSpPr>
        <p:spPr bwMode="auto">
          <a:xfrm>
            <a:off x="771525" y="457200"/>
            <a:ext cx="7686675" cy="914400"/>
          </a:xfrm>
          <a:prstGeom prst="rect">
            <a:avLst/>
          </a:prstGeom>
          <a:solidFill>
            <a:srgbClr val="215A9F"/>
          </a:solidFill>
          <a:ln w="9525" algn="in">
            <a:noFill/>
            <a:miter lim="800000"/>
            <a:headEnd/>
            <a:tailEnd/>
          </a:ln>
          <a:effectLst/>
        </p:spPr>
        <p:txBody>
          <a:bodyPr lIns="36576" tIns="73152" rIns="36576" bIns="36576"/>
          <a:lstStyle/>
          <a:p>
            <a:pPr algn="r" fontAlgn="base">
              <a:spcBef>
                <a:spcPct val="0"/>
              </a:spcBef>
              <a:spcAft>
                <a:spcPct val="0"/>
              </a:spcAft>
              <a:defRPr/>
            </a:pPr>
            <a:endParaRPr lang="en-US" sz="1800" kern="1200">
              <a:solidFill>
                <a:prstClr val="black"/>
              </a:solidFill>
              <a:latin typeface="Arial" pitchFamily="34" charset="0"/>
              <a:ea typeface="ＭＳ Ｐゴシック" charset="-128"/>
              <a:cs typeface="+mn-cs"/>
            </a:endParaRPr>
          </a:p>
        </p:txBody>
      </p:sp>
      <p:grpSp>
        <p:nvGrpSpPr>
          <p:cNvPr id="9" name="Group 16"/>
          <p:cNvGrpSpPr>
            <a:grpSpLocks/>
          </p:cNvGrpSpPr>
          <p:nvPr userDrawn="1"/>
        </p:nvGrpSpPr>
        <p:grpSpPr bwMode="auto">
          <a:xfrm>
            <a:off x="76200" y="76200"/>
            <a:ext cx="1314450" cy="1314450"/>
            <a:chOff x="72" y="84"/>
            <a:chExt cx="828" cy="828"/>
          </a:xfrm>
        </p:grpSpPr>
        <p:sp>
          <p:nvSpPr>
            <p:cNvPr id="10" name="Oval 10"/>
            <p:cNvSpPr>
              <a:spLocks noChangeAspect="1" noChangeArrowheads="1"/>
            </p:cNvSpPr>
            <p:nvPr/>
          </p:nvSpPr>
          <p:spPr bwMode="auto">
            <a:xfrm>
              <a:off x="72" y="84"/>
              <a:ext cx="828" cy="828"/>
            </a:xfrm>
            <a:prstGeom prst="ellipse">
              <a:avLst/>
            </a:prstGeom>
            <a:solidFill>
              <a:srgbClr val="FFFFFF"/>
            </a:solidFill>
            <a:ln w="9525" algn="in">
              <a:noFill/>
              <a:round/>
              <a:headEnd/>
              <a:tailEnd/>
            </a:ln>
            <a:effectLst/>
          </p:spPr>
          <p:txBody>
            <a:bodyPr lIns="36576" tIns="36576" rIns="36576" bIns="36576"/>
            <a:lstStyle/>
            <a:p>
              <a:pPr fontAlgn="base">
                <a:spcBef>
                  <a:spcPct val="0"/>
                </a:spcBef>
                <a:spcAft>
                  <a:spcPct val="0"/>
                </a:spcAft>
                <a:defRPr/>
              </a:pPr>
              <a:endParaRPr lang="en-US" sz="1800" kern="1200">
                <a:solidFill>
                  <a:prstClr val="black"/>
                </a:solidFill>
                <a:latin typeface="Arial" pitchFamily="34" charset="0"/>
                <a:ea typeface="ＭＳ Ｐゴシック" charset="-128"/>
                <a:cs typeface="+mn-cs"/>
              </a:endParaRPr>
            </a:p>
          </p:txBody>
        </p:sp>
        <p:pic>
          <p:nvPicPr>
            <p:cNvPr id="11" name="Picture 11" descr="NOAA seal 2"/>
            <p:cNvPicPr>
              <a:picLocks noChangeAspect="1" noChangeArrowheads="1"/>
            </p:cNvPicPr>
            <p:nvPr/>
          </p:nvPicPr>
          <p:blipFill>
            <a:blip r:embed="rId14" cstate="print"/>
            <a:srcRect/>
            <a:stretch>
              <a:fillRect/>
            </a:stretch>
          </p:blipFill>
          <p:spPr bwMode="auto">
            <a:xfrm>
              <a:off x="72" y="84"/>
              <a:ext cx="828" cy="828"/>
            </a:xfrm>
            <a:prstGeom prst="rect">
              <a:avLst/>
            </a:prstGeom>
            <a:noFill/>
            <a:ln w="9525" algn="in">
              <a:noFill/>
              <a:miter lim="800000"/>
              <a:headEnd/>
              <a:tailEnd/>
            </a:ln>
          </p:spPr>
        </p:pic>
      </p:grpSp>
      <p:grpSp>
        <p:nvGrpSpPr>
          <p:cNvPr id="12" name="Group 17"/>
          <p:cNvGrpSpPr>
            <a:grpSpLocks/>
          </p:cNvGrpSpPr>
          <p:nvPr userDrawn="1"/>
        </p:nvGrpSpPr>
        <p:grpSpPr bwMode="auto">
          <a:xfrm>
            <a:off x="7772400" y="76200"/>
            <a:ext cx="1295400" cy="1308100"/>
            <a:chOff x="5184" y="3736"/>
            <a:chExt cx="528" cy="536"/>
          </a:xfrm>
        </p:grpSpPr>
        <p:sp>
          <p:nvSpPr>
            <p:cNvPr id="13" name="Oval 15"/>
            <p:cNvSpPr>
              <a:spLocks noChangeArrowheads="1"/>
            </p:cNvSpPr>
            <p:nvPr/>
          </p:nvSpPr>
          <p:spPr bwMode="auto">
            <a:xfrm>
              <a:off x="5184" y="3736"/>
              <a:ext cx="528" cy="536"/>
            </a:xfrm>
            <a:prstGeom prst="ellipse">
              <a:avLst/>
            </a:prstGeom>
            <a:solidFill>
              <a:schemeClr val="bg1"/>
            </a:solidFill>
            <a:ln w="19050">
              <a:solidFill>
                <a:schemeClr val="bg1"/>
              </a:solidFill>
              <a:round/>
              <a:headEnd/>
              <a:tailEnd/>
            </a:ln>
            <a:effectLst/>
          </p:spPr>
          <p:txBody>
            <a:bodyPr wrap="none" anchor="ctr"/>
            <a:lstStyle/>
            <a:p>
              <a:pPr fontAlgn="base">
                <a:spcBef>
                  <a:spcPct val="0"/>
                </a:spcBef>
                <a:spcAft>
                  <a:spcPct val="0"/>
                </a:spcAft>
                <a:defRPr/>
              </a:pPr>
              <a:endParaRPr lang="en-US" sz="1800" kern="1200">
                <a:solidFill>
                  <a:prstClr val="black"/>
                </a:solidFill>
                <a:latin typeface="Arial" pitchFamily="34" charset="0"/>
                <a:ea typeface="ＭＳ Ｐゴシック" charset="-128"/>
                <a:cs typeface="+mn-cs"/>
              </a:endParaRPr>
            </a:p>
          </p:txBody>
        </p:sp>
        <p:pic>
          <p:nvPicPr>
            <p:cNvPr id="14" name="Picture 13"/>
            <p:cNvPicPr>
              <a:picLocks noChangeAspect="1" noChangeArrowheads="1"/>
            </p:cNvPicPr>
            <p:nvPr/>
          </p:nvPicPr>
          <p:blipFill>
            <a:blip r:embed="rId15" cstate="print"/>
            <a:srcRect/>
            <a:stretch>
              <a:fillRect/>
            </a:stretch>
          </p:blipFill>
          <p:spPr bwMode="auto">
            <a:xfrm>
              <a:off x="5190" y="3748"/>
              <a:ext cx="520" cy="516"/>
            </a:xfrm>
            <a:prstGeom prst="rect">
              <a:avLst/>
            </a:prstGeom>
            <a:noFill/>
            <a:ln w="9525">
              <a:noFill/>
              <a:miter lim="800000"/>
              <a:headEnd/>
              <a:tailEnd/>
            </a:ln>
          </p:spPr>
        </p:pic>
      </p:grpSp>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376092"/>
                </a:solidFill>
                <a:latin typeface="Calibri" pitchFamily="34" charset="0"/>
                <a:ea typeface="ＭＳ Ｐゴシック" charset="-128"/>
              </a:defRPr>
            </a:lvl1pPr>
          </a:lstStyle>
          <a:p>
            <a:pPr fontAlgn="base">
              <a:spcBef>
                <a:spcPct val="0"/>
              </a:spcBef>
              <a:spcAft>
                <a:spcPct val="0"/>
              </a:spcAft>
              <a:defRPr/>
            </a:pPr>
            <a:fld id="{413ABA66-EE7E-4734-9728-C04FD2C704DE}" type="slidenum">
              <a:rPr lang="en-US" kern="1200" smtClean="0">
                <a:cs typeface="+mn-cs"/>
              </a:rPr>
              <a:pPr fontAlgn="base">
                <a:spcBef>
                  <a:spcPct val="0"/>
                </a:spcBef>
                <a:spcAft>
                  <a:spcPct val="0"/>
                </a:spcAft>
                <a:defRPr/>
              </a:pPr>
              <a:t>‹#›</a:t>
            </a:fld>
            <a:endParaRPr lang="en-US" kern="1200">
              <a:cs typeface="+mn-cs"/>
            </a:endParaRPr>
          </a:p>
        </p:txBody>
      </p:sp>
    </p:spTree>
    <p:extLst>
      <p:ext uri="{BB962C8B-B14F-4D97-AF65-F5344CB8AC3E}">
        <p14:creationId xmlns:p14="http://schemas.microsoft.com/office/powerpoint/2010/main" xmlns="" val="376635427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hdr="0" ftr="0" dt="0"/>
  <p:txStyles>
    <p:titleStyle>
      <a:lvl1pPr algn="ctr" rtl="0" eaLnBrk="0" fontAlgn="base" hangingPunct="0">
        <a:spcBef>
          <a:spcPct val="0"/>
        </a:spcBef>
        <a:spcAft>
          <a:spcPct val="0"/>
        </a:spcAft>
        <a:defRPr sz="4400" kern="1200">
          <a:solidFill>
            <a:schemeClr val="bg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accent1">
              <a:lumMod val="75000"/>
            </a:schemeClr>
          </a:solidFill>
          <a:latin typeface="+mn-lt"/>
          <a:ea typeface="ＭＳ Ｐゴシック" charset="0"/>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accent1">
              <a:lumMod val="75000"/>
            </a:schemeClr>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accent1">
              <a:lumMod val="75000"/>
            </a:schemeClr>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accent1">
              <a:lumMod val="75000"/>
            </a:schemeClr>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accent1">
              <a:lumMod val="75000"/>
            </a:schemeClr>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304800" y="7620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0" y="1600200"/>
            <a:ext cx="9144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560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000000"/>
                </a:solidFill>
                <a:latin typeface="Arial" charset="0"/>
              </a:defRPr>
            </a:lvl1pPr>
          </a:lstStyle>
          <a:p>
            <a:pPr fontAlgn="base">
              <a:spcBef>
                <a:spcPct val="0"/>
              </a:spcBef>
              <a:spcAft>
                <a:spcPct val="0"/>
              </a:spcAft>
              <a:defRPr/>
            </a:pPr>
            <a:endParaRPr lang="en-US" kern="1200">
              <a:ea typeface="+mn-ea"/>
              <a:cs typeface="+mn-cs"/>
            </a:endParaRPr>
          </a:p>
        </p:txBody>
      </p:sp>
      <p:sp>
        <p:nvSpPr>
          <p:cNvPr id="5560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0000"/>
                </a:solidFill>
                <a:latin typeface="Arial" charset="0"/>
              </a:defRPr>
            </a:lvl1pPr>
          </a:lstStyle>
          <a:p>
            <a:pPr fontAlgn="base">
              <a:spcBef>
                <a:spcPct val="0"/>
              </a:spcBef>
              <a:spcAft>
                <a:spcPct val="0"/>
              </a:spcAft>
              <a:defRPr/>
            </a:pPr>
            <a:endParaRPr lang="en-US" kern="1200">
              <a:ea typeface="+mn-ea"/>
              <a:cs typeface="+mn-cs"/>
            </a:endParaRPr>
          </a:p>
        </p:txBody>
      </p:sp>
      <p:sp>
        <p:nvSpPr>
          <p:cNvPr id="556038" name="Rectangle 6"/>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000000"/>
                </a:solidFill>
                <a:latin typeface="Arial" charset="0"/>
              </a:defRPr>
            </a:lvl1pPr>
          </a:lstStyle>
          <a:p>
            <a:pPr fontAlgn="base">
              <a:spcBef>
                <a:spcPct val="0"/>
              </a:spcBef>
              <a:spcAft>
                <a:spcPct val="0"/>
              </a:spcAft>
              <a:defRPr/>
            </a:pPr>
            <a:fld id="{BAB97645-9F90-40E1-ABFD-A79F7BEDA06B}" type="slidenum">
              <a:rPr lang="en-US" kern="1200">
                <a:ea typeface="+mn-ea"/>
                <a:cs typeface="+mn-cs"/>
              </a:rPr>
              <a:pPr fontAlgn="base">
                <a:spcBef>
                  <a:spcPct val="0"/>
                </a:spcBef>
                <a:spcAft>
                  <a:spcPct val="0"/>
                </a:spcAft>
                <a:defRPr/>
              </a:pPr>
              <a:t>‹#›</a:t>
            </a:fld>
            <a:endParaRPr lang="en-US" kern="1200">
              <a:ea typeface="+mn-ea"/>
              <a:cs typeface="+mn-cs"/>
            </a:endParaRPr>
          </a:p>
        </p:txBody>
      </p:sp>
    </p:spTree>
    <p:extLst>
      <p:ext uri="{BB962C8B-B14F-4D97-AF65-F5344CB8AC3E}">
        <p14:creationId xmlns:p14="http://schemas.microsoft.com/office/powerpoint/2010/main" xmlns="" val="373490870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37" r:id="rId4"/>
    <p:sldLayoutId id="2147483738" r:id="rId5"/>
    <p:sldLayoutId id="2147483739" r:id="rId6"/>
  </p:sldLayoutIdLst>
  <p:hf hdr="0" ftr="0" dt="0"/>
  <p:txStyles>
    <p:titleStyle>
      <a:lvl1pPr algn="ctr" rtl="0" eaLnBrk="0" fontAlgn="base" hangingPunct="0">
        <a:spcBef>
          <a:spcPct val="0"/>
        </a:spcBef>
        <a:spcAft>
          <a:spcPct val="0"/>
        </a:spcAft>
        <a:defRPr sz="2800" b="1" i="0">
          <a:solidFill>
            <a:schemeClr val="tx2"/>
          </a:solidFill>
          <a:latin typeface="Calibri"/>
          <a:ea typeface="+mj-ea"/>
          <a:cs typeface="Calibri"/>
        </a:defRPr>
      </a:lvl1pPr>
      <a:lvl2pPr algn="ctr" rtl="0" eaLnBrk="0" fontAlgn="base" hangingPunct="0">
        <a:spcBef>
          <a:spcPct val="0"/>
        </a:spcBef>
        <a:spcAft>
          <a:spcPct val="0"/>
        </a:spcAft>
        <a:defRPr sz="3600" b="1">
          <a:solidFill>
            <a:schemeClr val="tx2"/>
          </a:solidFill>
          <a:latin typeface="Arial" pitchFamily="-112" charset="0"/>
        </a:defRPr>
      </a:lvl2pPr>
      <a:lvl3pPr algn="ctr" rtl="0" eaLnBrk="0" fontAlgn="base" hangingPunct="0">
        <a:spcBef>
          <a:spcPct val="0"/>
        </a:spcBef>
        <a:spcAft>
          <a:spcPct val="0"/>
        </a:spcAft>
        <a:defRPr sz="3600" b="1">
          <a:solidFill>
            <a:schemeClr val="tx2"/>
          </a:solidFill>
          <a:latin typeface="Arial" pitchFamily="-112" charset="0"/>
        </a:defRPr>
      </a:lvl3pPr>
      <a:lvl4pPr algn="ctr" rtl="0" eaLnBrk="0" fontAlgn="base" hangingPunct="0">
        <a:spcBef>
          <a:spcPct val="0"/>
        </a:spcBef>
        <a:spcAft>
          <a:spcPct val="0"/>
        </a:spcAft>
        <a:defRPr sz="3600" b="1">
          <a:solidFill>
            <a:schemeClr val="tx2"/>
          </a:solidFill>
          <a:latin typeface="Arial" pitchFamily="-112" charset="0"/>
        </a:defRPr>
      </a:lvl4pPr>
      <a:lvl5pPr algn="ctr" rtl="0" eaLnBrk="0" fontAlgn="base" hangingPunct="0">
        <a:spcBef>
          <a:spcPct val="0"/>
        </a:spcBef>
        <a:spcAft>
          <a:spcPct val="0"/>
        </a:spcAft>
        <a:defRPr sz="3600" b="1">
          <a:solidFill>
            <a:schemeClr val="tx2"/>
          </a:solidFill>
          <a:latin typeface="Arial" pitchFamily="-112" charset="0"/>
        </a:defRPr>
      </a:lvl5pPr>
      <a:lvl6pPr marL="457200" algn="ctr" rtl="0" fontAlgn="base">
        <a:spcBef>
          <a:spcPct val="0"/>
        </a:spcBef>
        <a:spcAft>
          <a:spcPct val="0"/>
        </a:spcAft>
        <a:defRPr sz="3600" b="1">
          <a:solidFill>
            <a:schemeClr val="tx2"/>
          </a:solidFill>
          <a:latin typeface="Arial" pitchFamily="-112" charset="0"/>
        </a:defRPr>
      </a:lvl6pPr>
      <a:lvl7pPr marL="914400" algn="ctr" rtl="0" fontAlgn="base">
        <a:spcBef>
          <a:spcPct val="0"/>
        </a:spcBef>
        <a:spcAft>
          <a:spcPct val="0"/>
        </a:spcAft>
        <a:defRPr sz="3600" b="1">
          <a:solidFill>
            <a:schemeClr val="tx2"/>
          </a:solidFill>
          <a:latin typeface="Arial" pitchFamily="-112" charset="0"/>
        </a:defRPr>
      </a:lvl7pPr>
      <a:lvl8pPr marL="1371600" algn="ctr" rtl="0" fontAlgn="base">
        <a:spcBef>
          <a:spcPct val="0"/>
        </a:spcBef>
        <a:spcAft>
          <a:spcPct val="0"/>
        </a:spcAft>
        <a:defRPr sz="3600" b="1">
          <a:solidFill>
            <a:schemeClr val="tx2"/>
          </a:solidFill>
          <a:latin typeface="Arial" pitchFamily="-112" charset="0"/>
        </a:defRPr>
      </a:lvl8pPr>
      <a:lvl9pPr marL="1828800" algn="ctr" rtl="0" fontAlgn="base">
        <a:spcBef>
          <a:spcPct val="0"/>
        </a:spcBef>
        <a:spcAft>
          <a:spcPct val="0"/>
        </a:spcAft>
        <a:defRPr sz="3600" b="1">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2400" b="1" i="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400" b="1" i="0">
          <a:solidFill>
            <a:schemeClr val="accent2"/>
          </a:solidFill>
          <a:latin typeface="Calibri"/>
          <a:ea typeface="ＭＳ Ｐゴシック" pitchFamily="-112" charset="-128"/>
          <a:cs typeface="Calibri"/>
        </a:defRPr>
      </a:lvl2pPr>
      <a:lvl3pPr marL="1143000" indent="-228600" algn="l" rtl="0" eaLnBrk="0" fontAlgn="base" hangingPunct="0">
        <a:spcBef>
          <a:spcPct val="20000"/>
        </a:spcBef>
        <a:spcAft>
          <a:spcPct val="0"/>
        </a:spcAft>
        <a:buChar char="•"/>
        <a:defRPr sz="2400">
          <a:solidFill>
            <a:srgbClr val="FF3300"/>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212850"/>
            <a:ext cx="7772400" cy="528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7" name="Picture 8" descr="NASA_logo"/>
          <p:cNvPicPr>
            <a:picLocks noChangeAspect="1" noChangeArrowheads="1"/>
          </p:cNvPicPr>
          <p:nvPr userDrawn="1"/>
        </p:nvPicPr>
        <p:blipFill>
          <a:blip r:embed="rId21" cstate="print">
            <a:extLst>
              <a:ext uri="{28A0092B-C50C-407E-A947-70E740481C1C}">
                <a14:useLocalDpi xmlns:a14="http://schemas.microsoft.com/office/drawing/2010/main" xmlns=""/>
              </a:ext>
            </a:extLst>
          </a:blip>
          <a:srcRect/>
          <a:stretch>
            <a:fillRect/>
          </a:stretch>
        </p:blipFill>
        <p:spPr bwMode="auto">
          <a:xfrm>
            <a:off x="44450" y="30163"/>
            <a:ext cx="958850" cy="78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userDrawn="1"/>
        </p:nvSpPr>
        <p:spPr>
          <a:xfrm>
            <a:off x="2546350" y="-17463"/>
            <a:ext cx="4025900" cy="276226"/>
          </a:xfrm>
          <a:prstGeom prst="rect">
            <a:avLst/>
          </a:prstGeom>
          <a:noFill/>
        </p:spPr>
        <p:txBody>
          <a:bodyPr>
            <a:spAutoFit/>
          </a:bodyPr>
          <a:lstStyle/>
          <a:p>
            <a:pPr algn="ctr" eaLnBrk="0" fontAlgn="base" hangingPunct="0">
              <a:spcBef>
                <a:spcPct val="0"/>
              </a:spcBef>
              <a:spcAft>
                <a:spcPct val="0"/>
              </a:spcAft>
              <a:defRPr/>
            </a:pPr>
            <a:r>
              <a:rPr lang="en-US" sz="1200" kern="1200" dirty="0" smtClean="0">
                <a:solidFill>
                  <a:srgbClr val="0000FF"/>
                </a:solidFill>
                <a:latin typeface="Helvetica" pitchFamily="-108" charset="0"/>
                <a:ea typeface="ＭＳ Ｐゴシック" pitchFamily="-108" charset="-128"/>
                <a:cs typeface="+mn-cs"/>
              </a:rPr>
              <a:t>JPSS-1 Mission System Design Review</a:t>
            </a:r>
            <a:endParaRPr lang="en-US" sz="1200" kern="1200" dirty="0">
              <a:solidFill>
                <a:srgbClr val="0000FF"/>
              </a:solidFill>
              <a:latin typeface="Helvetica" pitchFamily="-108" charset="0"/>
              <a:ea typeface="ＭＳ Ｐゴシック" pitchFamily="-108" charset="-128"/>
              <a:cs typeface="+mn-cs"/>
            </a:endParaRPr>
          </a:p>
        </p:txBody>
      </p:sp>
      <p:pic>
        <p:nvPicPr>
          <p:cNvPr id="1029" name="Picture 8" descr="noaa-logo.png"/>
          <p:cNvPicPr>
            <a:picLocks noChangeAspect="1"/>
          </p:cNvPicPr>
          <p:nvPr userDrawn="1"/>
        </p:nvPicPr>
        <p:blipFill>
          <a:blip r:embed="rId22" cstate="print">
            <a:extLst>
              <a:ext uri="{28A0092B-C50C-407E-A947-70E740481C1C}">
                <a14:useLocalDpi xmlns:a14="http://schemas.microsoft.com/office/drawing/2010/main" xmlns=""/>
              </a:ext>
            </a:extLst>
          </a:blip>
          <a:srcRect/>
          <a:stretch>
            <a:fillRect/>
          </a:stretch>
        </p:blipFill>
        <p:spPr bwMode="auto">
          <a:xfrm>
            <a:off x="8277225" y="11113"/>
            <a:ext cx="849313" cy="86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userDrawn="1"/>
        </p:nvSpPr>
        <p:spPr>
          <a:xfrm>
            <a:off x="-57150" y="6697663"/>
            <a:ext cx="658813" cy="200025"/>
          </a:xfrm>
          <a:prstGeom prst="rect">
            <a:avLst/>
          </a:prstGeom>
          <a:noFill/>
        </p:spPr>
        <p:txBody>
          <a:bodyPr wrap="none">
            <a:spAutoFit/>
          </a:bodyPr>
          <a:lstStyle/>
          <a:p>
            <a:pPr eaLnBrk="0" fontAlgn="base" hangingPunct="0">
              <a:spcBef>
                <a:spcPct val="0"/>
              </a:spcBef>
              <a:spcAft>
                <a:spcPct val="0"/>
              </a:spcAft>
              <a:defRPr/>
            </a:pPr>
            <a:r>
              <a:rPr lang="en-US" sz="700" kern="1200" dirty="0" err="1">
                <a:latin typeface="Times" pitchFamily="-112" charset="0"/>
                <a:ea typeface="Times" pitchFamily="-112" charset="0"/>
                <a:cs typeface="Times" pitchFamily="-112" charset="0"/>
              </a:rPr>
              <a:t>Filename.ppt</a:t>
            </a:r>
            <a:endParaRPr lang="en-US" sz="700" kern="1200" dirty="0">
              <a:latin typeface="Times" pitchFamily="-112" charset="0"/>
              <a:ea typeface="Times" pitchFamily="-112" charset="0"/>
              <a:cs typeface="Times" pitchFamily="-112" charset="0"/>
            </a:endParaRPr>
          </a:p>
        </p:txBody>
      </p:sp>
      <p:sp>
        <p:nvSpPr>
          <p:cNvPr id="9" name="Rectangle 5"/>
          <p:cNvSpPr txBox="1">
            <a:spLocks noChangeArrowheads="1"/>
          </p:cNvSpPr>
          <p:nvPr userDrawn="1"/>
        </p:nvSpPr>
        <p:spPr bwMode="auto">
          <a:xfrm>
            <a:off x="7824788" y="6632575"/>
            <a:ext cx="1355725" cy="225425"/>
          </a:xfrm>
          <a:prstGeom prst="rect">
            <a:avLst/>
          </a:prstGeom>
          <a:noFill/>
          <a:ln w="12700">
            <a:noFill/>
            <a:miter lim="800000"/>
            <a:headEnd/>
            <a:tailEnd/>
          </a:ln>
          <a:effectLst/>
        </p:spPr>
        <p:txBody>
          <a:bodyPr/>
          <a:lstStyle/>
          <a:p>
            <a:pPr algn="r" eaLnBrk="0" fontAlgn="base" hangingPunct="0">
              <a:spcBef>
                <a:spcPct val="0"/>
              </a:spcBef>
              <a:spcAft>
                <a:spcPct val="0"/>
              </a:spcAft>
              <a:defRPr/>
            </a:pPr>
            <a:fld id="{67F27574-DBC0-4436-BD47-C005E12D772E}" type="slidenum">
              <a:rPr lang="en-US" sz="1000" kern="1200">
                <a:latin typeface="Times" pitchFamily="-108" charset="0"/>
                <a:ea typeface="ＭＳ Ｐゴシック" pitchFamily="-108" charset="-128"/>
                <a:cs typeface="Times" pitchFamily="-108" charset="0"/>
              </a:rPr>
              <a:pPr algn="r" eaLnBrk="0" fontAlgn="base" hangingPunct="0">
                <a:spcBef>
                  <a:spcPct val="0"/>
                </a:spcBef>
                <a:spcAft>
                  <a:spcPct val="0"/>
                </a:spcAft>
                <a:defRPr/>
              </a:pPr>
              <a:t>‹#›</a:t>
            </a:fld>
            <a:endParaRPr lang="en-US" sz="1000" kern="1200">
              <a:latin typeface="Times" pitchFamily="-108" charset="0"/>
              <a:ea typeface="ＭＳ Ｐゴシック" pitchFamily="-108" charset="-128"/>
              <a:cs typeface="Times" pitchFamily="-108" charset="0"/>
            </a:endParaRPr>
          </a:p>
        </p:txBody>
      </p:sp>
    </p:spTree>
    <p:extLst>
      <p:ext uri="{BB962C8B-B14F-4D97-AF65-F5344CB8AC3E}">
        <p14:creationId xmlns:p14="http://schemas.microsoft.com/office/powerpoint/2010/main" xmlns="" val="346321820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8" charset="0"/>
          <a:ea typeface="ＭＳ Ｐゴシック" pitchFamily="-111" charset="-128"/>
          <a:cs typeface="ＭＳ Ｐゴシック" pitchFamily="-111" charset="-128"/>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lnSpc>
          <a:spcPct val="90000"/>
        </a:lnSpc>
        <a:spcBef>
          <a:spcPts val="300"/>
        </a:spcBef>
        <a:spcAft>
          <a:spcPts val="500"/>
        </a:spcAft>
        <a:buClr>
          <a:srgbClr val="0000FF"/>
        </a:buClr>
        <a:buSzPct val="125000"/>
        <a:buFont typeface="Lucida Grande" pitchFamily="-108" charset="0"/>
        <a:buChar char="•"/>
        <a:tabLst>
          <a:tab pos="2628900" algn="l"/>
        </a:tabLst>
        <a:defRPr sz="2000" b="1">
          <a:solidFill>
            <a:schemeClr val="tx1"/>
          </a:solidFill>
          <a:latin typeface="Helvetica"/>
          <a:ea typeface="ＭＳ Ｐゴシック" pitchFamily="-111" charset="-128"/>
          <a:cs typeface="Helvetica"/>
        </a:defRPr>
      </a:lvl1pPr>
      <a:lvl2pPr marL="742950" indent="-285750" algn="l" rtl="0" eaLnBrk="0" fontAlgn="base" hangingPunct="0">
        <a:lnSpc>
          <a:spcPct val="90000"/>
        </a:lnSpc>
        <a:spcBef>
          <a:spcPct val="0"/>
        </a:spcBef>
        <a:spcAft>
          <a:spcPts val="500"/>
        </a:spcAft>
        <a:buClr>
          <a:srgbClr val="0000FF"/>
        </a:buClr>
        <a:buSzPct val="100000"/>
        <a:buChar char="–"/>
        <a:tabLst>
          <a:tab pos="2628900" algn="l"/>
        </a:tabLst>
        <a:defRPr>
          <a:solidFill>
            <a:schemeClr val="tx1"/>
          </a:solidFill>
          <a:latin typeface="Helvetica"/>
          <a:ea typeface="ＭＳ Ｐゴシック" pitchFamily="-111" charset="-128"/>
          <a:cs typeface="Helvetica"/>
        </a:defRPr>
      </a:lvl2pPr>
      <a:lvl3pPr marL="1143000" indent="-228600" algn="l" rtl="0" eaLnBrk="0" fontAlgn="base" hangingPunct="0">
        <a:lnSpc>
          <a:spcPct val="90000"/>
        </a:lnSpc>
        <a:spcBef>
          <a:spcPct val="0"/>
        </a:spcBef>
        <a:spcAft>
          <a:spcPts val="500"/>
        </a:spcAft>
        <a:buClr>
          <a:srgbClr val="0000FF"/>
        </a:buClr>
        <a:buSzPct val="100000"/>
        <a:buChar char="•"/>
        <a:tabLst>
          <a:tab pos="2628900" algn="l"/>
        </a:tabLst>
        <a:defRPr sz="1600">
          <a:solidFill>
            <a:schemeClr val="tx1"/>
          </a:solidFill>
          <a:latin typeface="Helvetica"/>
          <a:ea typeface="ＭＳ Ｐゴシック" pitchFamily="-111" charset="-128"/>
          <a:cs typeface="Helvetica"/>
        </a:defRPr>
      </a:lvl3pPr>
      <a:lvl4pPr marL="1600200" indent="-228600" algn="l" rtl="0" eaLnBrk="0" fontAlgn="base" hangingPunct="0">
        <a:lnSpc>
          <a:spcPct val="90000"/>
        </a:lnSpc>
        <a:spcBef>
          <a:spcPct val="0"/>
        </a:spcBef>
        <a:spcAft>
          <a:spcPts val="500"/>
        </a:spcAft>
        <a:buClr>
          <a:srgbClr val="0000FF"/>
        </a:buClr>
        <a:buSzPct val="100000"/>
        <a:buChar char="–"/>
        <a:tabLst>
          <a:tab pos="2628900" algn="l"/>
        </a:tabLst>
        <a:defRPr sz="1400">
          <a:solidFill>
            <a:schemeClr val="tx1"/>
          </a:solidFill>
          <a:latin typeface="Helvetica"/>
          <a:ea typeface="ＭＳ Ｐゴシック" pitchFamily="-111" charset="-128"/>
          <a:cs typeface="Helvetica"/>
        </a:defRPr>
      </a:lvl4pPr>
      <a:lvl5pPr marL="2057400" indent="-228600" algn="l" rtl="0" eaLnBrk="0" fontAlgn="base" hangingPunct="0">
        <a:lnSpc>
          <a:spcPct val="90000"/>
        </a:lnSpc>
        <a:spcBef>
          <a:spcPct val="0"/>
        </a:spcBef>
        <a:spcAft>
          <a:spcPts val="500"/>
        </a:spcAft>
        <a:buClr>
          <a:srgbClr val="0000FF"/>
        </a:buClr>
        <a:buSzPct val="100000"/>
        <a:buChar char="•"/>
        <a:tabLst>
          <a:tab pos="2628900" algn="l"/>
        </a:tabLst>
        <a:defRPr sz="1400">
          <a:solidFill>
            <a:schemeClr val="tx1"/>
          </a:solidFill>
          <a:latin typeface="Helvetica"/>
          <a:ea typeface="ＭＳ Ｐゴシック" pitchFamily="-111" charset="-128"/>
          <a:cs typeface="Helvetica"/>
        </a:defRPr>
      </a:lvl5pPr>
      <a:lvl6pPr marL="2514600" indent="-228600" algn="l" rtl="0" eaLnBrk="0" fontAlgn="base" hangingPunct="0">
        <a:spcBef>
          <a:spcPct val="20000"/>
        </a:spcBef>
        <a:spcAft>
          <a:spcPct val="0"/>
        </a:spcAft>
        <a:buSzPct val="100000"/>
        <a:buChar char="•"/>
        <a:tabLst>
          <a:tab pos="2628900" algn="l"/>
        </a:tabLst>
        <a:defRPr sz="2000">
          <a:solidFill>
            <a:schemeClr val="tx1"/>
          </a:solidFill>
          <a:latin typeface="+mn-lt"/>
        </a:defRPr>
      </a:lvl6pPr>
      <a:lvl7pPr marL="2971800" indent="-228600" algn="l" rtl="0" eaLnBrk="0" fontAlgn="base" hangingPunct="0">
        <a:spcBef>
          <a:spcPct val="20000"/>
        </a:spcBef>
        <a:spcAft>
          <a:spcPct val="0"/>
        </a:spcAft>
        <a:buSzPct val="100000"/>
        <a:buChar char="•"/>
        <a:tabLst>
          <a:tab pos="2628900" algn="l"/>
        </a:tabLst>
        <a:defRPr sz="2000">
          <a:solidFill>
            <a:schemeClr val="tx1"/>
          </a:solidFill>
          <a:latin typeface="+mn-lt"/>
        </a:defRPr>
      </a:lvl7pPr>
      <a:lvl8pPr marL="3429000" indent="-228600" algn="l" rtl="0" eaLnBrk="0" fontAlgn="base" hangingPunct="0">
        <a:spcBef>
          <a:spcPct val="20000"/>
        </a:spcBef>
        <a:spcAft>
          <a:spcPct val="0"/>
        </a:spcAft>
        <a:buSzPct val="100000"/>
        <a:buChar char="•"/>
        <a:tabLst>
          <a:tab pos="2628900" algn="l"/>
        </a:tabLst>
        <a:defRPr sz="2000">
          <a:solidFill>
            <a:schemeClr val="tx1"/>
          </a:solidFill>
          <a:latin typeface="+mn-lt"/>
        </a:defRPr>
      </a:lvl8pPr>
      <a:lvl9pPr marL="3886200" indent="-228600" algn="l" rtl="0" eaLnBrk="0" fontAlgn="base" hangingPunct="0">
        <a:spcBef>
          <a:spcPct val="20000"/>
        </a:spcBef>
        <a:spcAft>
          <a:spcPct val="0"/>
        </a:spcAft>
        <a:buSzPct val="100000"/>
        <a:buChar char="•"/>
        <a:tabLst>
          <a:tab pos="2628900" algn="l"/>
        </a:tabLs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0F595E-8F23-444B-BDA8-33C2384B61E8}" type="datetime1">
              <a:rPr lang="en-US" kern="1200" smtClean="0">
                <a:solidFill>
                  <a:prstClr val="black">
                    <a:tint val="75000"/>
                  </a:prstClr>
                </a:solidFill>
                <a:latin typeface="Calibri"/>
                <a:ea typeface="+mn-ea"/>
                <a:cs typeface="+mn-cs"/>
              </a:rPr>
              <a:pPr/>
              <a:t>1/9/2014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04583D-6EC9-4EFF-8063-B6FDED7E8858}" type="slidenum">
              <a:rPr lang="en-US" kern="1200" smtClean="0">
                <a:solidFill>
                  <a:prstClr val="black">
                    <a:tint val="75000"/>
                  </a:prstClr>
                </a:solidFill>
                <a:latin typeface="Calibri"/>
                <a:ea typeface="+mn-ea"/>
                <a:cs typeface="+mn-cs"/>
              </a: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xmlns="" val="3216813603"/>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0F595E-8F23-444B-BDA8-33C2384B61E8}" type="datetime1">
              <a:rPr lang="en-US" kern="1200" smtClean="0">
                <a:solidFill>
                  <a:prstClr val="black">
                    <a:tint val="75000"/>
                  </a:prstClr>
                </a:solidFill>
                <a:latin typeface="Calibri"/>
                <a:ea typeface="+mn-ea"/>
                <a:cs typeface="+mn-cs"/>
              </a:rPr>
              <a:pPr/>
              <a:t>1/9/2014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04583D-6EC9-4EFF-8063-B6FDED7E8858}" type="slidenum">
              <a:rPr lang="en-US" kern="1200" smtClean="0">
                <a:solidFill>
                  <a:prstClr val="black">
                    <a:tint val="75000"/>
                  </a:prstClr>
                </a:solidFill>
                <a:latin typeface="Calibri"/>
                <a:ea typeface="+mn-ea"/>
                <a:cs typeface="+mn-cs"/>
              </a: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xmlns="" val="3010507605"/>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38200" y="274638"/>
            <a:ext cx="73914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20040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kern="1200">
              <a:latin typeface="Arial"/>
              <a:ea typeface="+mn-ea"/>
              <a:cs typeface="+mn-cs"/>
            </a:endParaRPr>
          </a:p>
        </p:txBody>
      </p:sp>
      <p:sp>
        <p:nvSpPr>
          <p:cNvPr id="1029" name="Rectangle 5"/>
          <p:cNvSpPr>
            <a:spLocks noGrp="1" noChangeArrowheads="1"/>
          </p:cNvSpPr>
          <p:nvPr>
            <p:ph type="ftr" sz="quarter" idx="3"/>
          </p:nvPr>
        </p:nvSpPr>
        <p:spPr bwMode="auto">
          <a:xfrm>
            <a:off x="0" y="6613072"/>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lumMod val="65000"/>
                    <a:lumOff val="35000"/>
                  </a:schemeClr>
                </a:solidFill>
                <a:latin typeface="+mn-lt"/>
              </a:defRPr>
            </a:lvl1pPr>
          </a:lstStyle>
          <a:p>
            <a:pPr fontAlgn="base">
              <a:spcBef>
                <a:spcPct val="0"/>
              </a:spcBef>
              <a:spcAft>
                <a:spcPct val="0"/>
              </a:spcAft>
              <a:defRPr/>
            </a:pPr>
            <a:r>
              <a:rPr lang="da-DK" kern="1200" smtClean="0">
                <a:solidFill>
                  <a:srgbClr val="000000">
                    <a:lumMod val="65000"/>
                    <a:lumOff val="35000"/>
                  </a:srgbClr>
                </a:solidFill>
                <a:latin typeface="Arial"/>
                <a:ea typeface="+mn-ea"/>
                <a:cs typeface="+mn-cs"/>
              </a:rPr>
              <a:t>Wolfe et. al., 19 Dec 2013</a:t>
            </a:r>
            <a:endParaRPr lang="en-US" kern="1200">
              <a:solidFill>
                <a:srgbClr val="000000">
                  <a:lumMod val="65000"/>
                  <a:lumOff val="35000"/>
                </a:srgbClr>
              </a:solidFill>
              <a:latin typeface="Arial"/>
              <a:ea typeface="+mn-ea"/>
              <a:cs typeface="+mn-cs"/>
            </a:endParaRPr>
          </a:p>
        </p:txBody>
      </p:sp>
      <p:sp>
        <p:nvSpPr>
          <p:cNvPr id="1030" name="Rectangle 6"/>
          <p:cNvSpPr>
            <a:spLocks noGrp="1" noChangeArrowheads="1"/>
          </p:cNvSpPr>
          <p:nvPr>
            <p:ph type="sldNum" sz="quarter" idx="4"/>
          </p:nvPr>
        </p:nvSpPr>
        <p:spPr bwMode="auto">
          <a:xfrm>
            <a:off x="6635750" y="6613072"/>
            <a:ext cx="250825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tx1">
                    <a:lumMod val="65000"/>
                    <a:lumOff val="35000"/>
                  </a:schemeClr>
                </a:solidFill>
                <a:latin typeface="+mn-lt"/>
              </a:defRPr>
            </a:lvl1pPr>
          </a:lstStyle>
          <a:p>
            <a:pPr fontAlgn="base">
              <a:spcBef>
                <a:spcPct val="0"/>
              </a:spcBef>
              <a:spcAft>
                <a:spcPct val="0"/>
              </a:spcAft>
              <a:defRPr/>
            </a:pPr>
            <a:r>
              <a:rPr lang="en-US" kern="1200" smtClean="0">
                <a:solidFill>
                  <a:srgbClr val="000000">
                    <a:lumMod val="65000"/>
                    <a:lumOff val="35000"/>
                  </a:srgbClr>
                </a:solidFill>
                <a:latin typeface="Arial"/>
                <a:ea typeface="+mn-ea"/>
                <a:cs typeface="+mn-cs"/>
              </a:rPr>
              <a:t>NICSE/GEO  </a:t>
            </a:r>
            <a:fld id="{7FD94A65-E152-4942-B4D0-B764EFE012C7}" type="slidenum">
              <a:rPr lang="en-US" kern="1200" smtClean="0">
                <a:solidFill>
                  <a:srgbClr val="000000">
                    <a:lumMod val="65000"/>
                    <a:lumOff val="35000"/>
                  </a:srgbClr>
                </a:solidFill>
                <a:latin typeface="Arial"/>
                <a:ea typeface="+mn-ea"/>
                <a:cs typeface="+mn-cs"/>
              </a:rPr>
              <a:pPr fontAlgn="base">
                <a:spcBef>
                  <a:spcPct val="0"/>
                </a:spcBef>
                <a:spcAft>
                  <a:spcPct val="0"/>
                </a:spcAft>
                <a:defRPr/>
              </a:pPr>
              <a:t>‹#›</a:t>
            </a:fld>
            <a:endParaRPr lang="en-US" kern="1200" dirty="0">
              <a:solidFill>
                <a:srgbClr val="000000">
                  <a:lumMod val="65000"/>
                  <a:lumOff val="35000"/>
                </a:srgbClr>
              </a:solidFill>
              <a:latin typeface="Arial"/>
              <a:ea typeface="+mn-ea"/>
              <a:cs typeface="+mn-cs"/>
            </a:endParaRPr>
          </a:p>
        </p:txBody>
      </p:sp>
      <p:pic>
        <p:nvPicPr>
          <p:cNvPr id="1031" name="Picture 7"/>
          <p:cNvPicPr>
            <a:picLocks noChangeAspect="1" noChangeArrowheads="1"/>
          </p:cNvPicPr>
          <p:nvPr userDrawn="1"/>
        </p:nvPicPr>
        <p:blipFill>
          <a:blip r:embed="rId15" cstate="print"/>
          <a:srcRect/>
          <a:stretch>
            <a:fillRect/>
          </a:stretch>
        </p:blipFill>
        <p:spPr bwMode="auto">
          <a:xfrm>
            <a:off x="76200" y="90488"/>
            <a:ext cx="762000" cy="747712"/>
          </a:xfrm>
          <a:prstGeom prst="rect">
            <a:avLst/>
          </a:prstGeom>
          <a:noFill/>
          <a:ln w="9525">
            <a:noFill/>
            <a:miter lim="800000"/>
            <a:headEnd/>
            <a:tailEnd/>
          </a:ln>
        </p:spPr>
      </p:pic>
      <p:pic>
        <p:nvPicPr>
          <p:cNvPr id="1032" name="Picture 8"/>
          <p:cNvPicPr>
            <a:picLocks noChangeAspect="1" noChangeArrowheads="1"/>
          </p:cNvPicPr>
          <p:nvPr userDrawn="1"/>
        </p:nvPicPr>
        <p:blipFill>
          <a:blip r:embed="rId16" cstate="print"/>
          <a:srcRect/>
          <a:stretch>
            <a:fillRect/>
          </a:stretch>
        </p:blipFill>
        <p:spPr bwMode="auto">
          <a:xfrm>
            <a:off x="8262938" y="76200"/>
            <a:ext cx="804862" cy="673100"/>
          </a:xfrm>
          <a:prstGeom prst="rect">
            <a:avLst/>
          </a:prstGeom>
          <a:noFill/>
          <a:ln w="9525">
            <a:noFill/>
            <a:miter lim="800000"/>
            <a:headEnd/>
            <a:tailEnd/>
          </a:ln>
        </p:spPr>
      </p:pic>
    </p:spTree>
    <p:extLst>
      <p:ext uri="{BB962C8B-B14F-4D97-AF65-F5344CB8AC3E}">
        <p14:creationId xmlns:p14="http://schemas.microsoft.com/office/powerpoint/2010/main" xmlns="" val="207942455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Lst>
  <p:timing>
    <p:tnLst>
      <p:par>
        <p:cTn id="1" dur="indefinite" restart="never" nodeType="tmRoot"/>
      </p:par>
    </p:tnLst>
  </p:timing>
  <p:hf hd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57200" algn="ctr" rtl="0" fontAlgn="base">
        <a:spcBef>
          <a:spcPct val="0"/>
        </a:spcBef>
        <a:spcAft>
          <a:spcPct val="0"/>
        </a:spcAft>
        <a:defRPr sz="4000">
          <a:solidFill>
            <a:schemeClr val="tx2"/>
          </a:solidFill>
          <a:latin typeface="Arial" charset="0"/>
        </a:defRPr>
      </a:lvl6pPr>
      <a:lvl7pPr marL="914400" algn="ctr" rtl="0" fontAlgn="base">
        <a:spcBef>
          <a:spcPct val="0"/>
        </a:spcBef>
        <a:spcAft>
          <a:spcPct val="0"/>
        </a:spcAft>
        <a:defRPr sz="4000">
          <a:solidFill>
            <a:schemeClr val="tx2"/>
          </a:solidFill>
          <a:latin typeface="Arial" charset="0"/>
        </a:defRPr>
      </a:lvl7pPr>
      <a:lvl8pPr marL="1371600" algn="ctr" rtl="0" fontAlgn="base">
        <a:spcBef>
          <a:spcPct val="0"/>
        </a:spcBef>
        <a:spcAft>
          <a:spcPct val="0"/>
        </a:spcAft>
        <a:defRPr sz="4000">
          <a:solidFill>
            <a:schemeClr val="tx2"/>
          </a:solidFill>
          <a:latin typeface="Arial" charset="0"/>
        </a:defRPr>
      </a:lvl8pPr>
      <a:lvl9pPr marL="1828800" algn="ctr"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71600"/>
            <a:ext cx="8229600" cy="4754563"/>
          </a:xfrm>
          <a:prstGeom prst="rect">
            <a:avLst/>
          </a:prstGeom>
        </p:spPr>
        <p:txBody>
          <a:bodyPr vert="horz" lIns="91440" tIns="45720" rIns="91440" bIns="45720" rtlCol="0">
            <a:norm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US" kern="1200" dirty="0" smtClean="0">
                <a:solidFill>
                  <a:prstClr val="black">
                    <a:tint val="75000"/>
                  </a:prstClr>
                </a:solidFill>
                <a:latin typeface="Calibri"/>
                <a:ea typeface="+mn-ea"/>
                <a:cs typeface="+mn-cs"/>
              </a:rPr>
              <a:t>10/23-24/2012</a:t>
            </a:r>
            <a:endParaRPr lang="en-US" kern="1200" dirty="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US" kern="1200" dirty="0" smtClean="0">
                <a:solidFill>
                  <a:prstClr val="black">
                    <a:tint val="75000"/>
                  </a:prstClr>
                </a:solidFill>
                <a:latin typeface="Calibri"/>
                <a:ea typeface="+mn-ea"/>
                <a:cs typeface="+mn-cs"/>
              </a:rPr>
              <a:t>NPP SDR  Provisional Product Review </a:t>
            </a:r>
            <a:endParaRPr lang="en-US" kern="1200" dirty="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96E36F11-A39A-294D-A59D-6180D50ED29D}" type="slidenum">
              <a:rPr lang="en-US" kern="1200" smtClean="0">
                <a:solidFill>
                  <a:prstClr val="black">
                    <a:tint val="75000"/>
                  </a:prstClr>
                </a:solidFill>
                <a:latin typeface="Calibri"/>
                <a:ea typeface="+mn-ea"/>
                <a:cs typeface="+mn-cs"/>
              </a:rPr>
              <a:pPr defTabSz="457200"/>
              <a:t>‹#›</a:t>
            </a:fld>
            <a:endParaRPr lang="en-US" kern="1200" dirty="0">
              <a:solidFill>
                <a:prstClr val="black">
                  <a:tint val="75000"/>
                </a:prstClr>
              </a:solidFill>
              <a:latin typeface="Calibri"/>
              <a:ea typeface="+mn-ea"/>
              <a:cs typeface="+mn-cs"/>
            </a:endParaRPr>
          </a:p>
        </p:txBody>
      </p:sp>
      <p:sp>
        <p:nvSpPr>
          <p:cNvPr id="9" name="Rectangle 22"/>
          <p:cNvSpPr>
            <a:spLocks noChangeArrowheads="1"/>
          </p:cNvSpPr>
          <p:nvPr/>
        </p:nvSpPr>
        <p:spPr bwMode="auto">
          <a:xfrm>
            <a:off x="0" y="-7938"/>
            <a:ext cx="9144000" cy="887413"/>
          </a:xfrm>
          <a:prstGeom prst="rect">
            <a:avLst/>
          </a:prstGeom>
          <a:gradFill rotWithShape="0">
            <a:gsLst>
              <a:gs pos="0">
                <a:srgbClr val="5487BD"/>
              </a:gs>
              <a:gs pos="100000">
                <a:schemeClr val="bg1"/>
              </a:gs>
            </a:gsLst>
            <a:lin ang="0" scaled="1"/>
          </a:gradFill>
          <a:ln w="9525">
            <a:noFill/>
            <a:miter lim="800000"/>
            <a:headEnd/>
            <a:tailEnd/>
          </a:ln>
        </p:spPr>
        <p:txBody>
          <a:bodyPr wrap="none" anchor="ctr"/>
          <a:lstStyle/>
          <a:p>
            <a:pPr defTabSz="457200">
              <a:defRPr/>
            </a:pPr>
            <a:endParaRPr lang="en-US" sz="1800" kern="1200" dirty="0">
              <a:solidFill>
                <a:prstClr val="black"/>
              </a:solidFill>
              <a:latin typeface="Calibri"/>
              <a:ea typeface="ＭＳ Ｐゴシック" pitchFamily="-108" charset="-128"/>
              <a:cs typeface="+mn-cs"/>
            </a:endParaRPr>
          </a:p>
        </p:txBody>
      </p:sp>
      <p:pic>
        <p:nvPicPr>
          <p:cNvPr id="11" name="Picture 8" descr="Macintosh HD:Users:gtiona:Documents:GI_info:GI - NPP:Instruments:CERES:CERES LaRC F2F 012808:"/>
          <p:cNvPicPr>
            <a:picLocks noChangeAspect="1" noChangeArrowheads="1"/>
          </p:cNvPicPr>
          <p:nvPr/>
        </p:nvPicPr>
        <p:blipFill>
          <a:blip r:embed="rId13" cstate="print"/>
          <a:srcRect/>
          <a:stretch>
            <a:fillRect/>
          </a:stretch>
        </p:blipFill>
        <p:spPr bwMode="auto">
          <a:xfrm>
            <a:off x="0" y="0"/>
            <a:ext cx="981075" cy="862012"/>
          </a:xfrm>
          <a:prstGeom prst="rect">
            <a:avLst/>
          </a:prstGeom>
          <a:noFill/>
          <a:ln w="9525">
            <a:noFill/>
            <a:miter lim="800000"/>
            <a:headEnd/>
            <a:tailEnd/>
          </a:ln>
        </p:spPr>
      </p:pic>
      <p:sp>
        <p:nvSpPr>
          <p:cNvPr id="12" name="Line 6"/>
          <p:cNvSpPr>
            <a:spLocks noChangeShapeType="1"/>
          </p:cNvSpPr>
          <p:nvPr/>
        </p:nvSpPr>
        <p:spPr bwMode="auto">
          <a:xfrm>
            <a:off x="0" y="885825"/>
            <a:ext cx="9144000" cy="0"/>
          </a:xfrm>
          <a:prstGeom prst="line">
            <a:avLst/>
          </a:prstGeom>
          <a:noFill/>
          <a:ln w="15875">
            <a:solidFill>
              <a:srgbClr val="FF0000"/>
            </a:solidFill>
            <a:round/>
            <a:headEnd/>
            <a:tailEnd/>
          </a:ln>
          <a:effectLst/>
        </p:spPr>
        <p:txBody>
          <a:bodyPr wrap="none" anchor="ctr"/>
          <a:lstStyle/>
          <a:p>
            <a:pPr defTabSz="457200" eaLnBrk="0" hangingPunct="0">
              <a:defRPr/>
            </a:pPr>
            <a:endParaRPr lang="en-US" sz="1800" kern="1200" dirty="0">
              <a:solidFill>
                <a:prstClr val="black"/>
              </a:solidFill>
              <a:latin typeface="Calibri"/>
              <a:ea typeface="+mn-ea"/>
              <a:cs typeface="ＭＳ Ｐゴシック"/>
            </a:endParaRPr>
          </a:p>
        </p:txBody>
      </p:sp>
      <p:pic>
        <p:nvPicPr>
          <p:cNvPr id="13" name="Picture 3"/>
          <p:cNvPicPr>
            <a:picLocks noChangeAspect="1" noChangeArrowheads="1"/>
          </p:cNvPicPr>
          <p:nvPr/>
        </p:nvPicPr>
        <p:blipFill>
          <a:blip r:embed="rId14" cstate="print"/>
          <a:srcRect/>
          <a:stretch>
            <a:fillRect/>
          </a:stretch>
        </p:blipFill>
        <p:spPr bwMode="auto">
          <a:xfrm>
            <a:off x="8253186" y="0"/>
            <a:ext cx="876300" cy="876300"/>
          </a:xfrm>
          <a:prstGeom prst="rect">
            <a:avLst/>
          </a:prstGeom>
          <a:noFill/>
          <a:ln w="9525">
            <a:noFill/>
            <a:miter lim="800000"/>
            <a:headEnd/>
            <a:tailEnd/>
          </a:ln>
        </p:spPr>
      </p:pic>
      <p:sp>
        <p:nvSpPr>
          <p:cNvPr id="2" name="Title Placeholder 1"/>
          <p:cNvSpPr>
            <a:spLocks noGrp="1"/>
          </p:cNvSpPr>
          <p:nvPr>
            <p:ph type="title"/>
          </p:nvPr>
        </p:nvSpPr>
        <p:spPr>
          <a:xfrm>
            <a:off x="457200" y="0"/>
            <a:ext cx="8229600" cy="822960"/>
          </a:xfrm>
          <a:prstGeom prst="rect">
            <a:avLst/>
          </a:prstGeom>
        </p:spPr>
        <p:txBody>
          <a:bodyPr vert="horz" lIns="91440" tIns="45720" rIns="91440" bIns="45720" rtlCol="0" anchor="ctr" anchorCtr="1">
            <a:normAutofit/>
          </a:bodyPr>
          <a:lstStyle/>
          <a:p>
            <a:r>
              <a:rPr lang="en-US" dirty="0" smtClean="0"/>
              <a:t>Click to edit title</a:t>
            </a:r>
            <a:endParaRPr lang="en-US" dirty="0"/>
          </a:p>
        </p:txBody>
      </p:sp>
    </p:spTree>
    <p:extLst>
      <p:ext uri="{BB962C8B-B14F-4D97-AF65-F5344CB8AC3E}">
        <p14:creationId xmlns:p14="http://schemas.microsoft.com/office/powerpoint/2010/main" xmlns="" val="2153725558"/>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ransition advClick="0"/>
  <p:hf hdr="0"/>
  <p:txStyles>
    <p:titleStyle>
      <a:lvl1pPr algn="ctr" defTabSz="914400" rtl="0" eaLnBrk="1" latinLnBrk="0" hangingPunct="1">
        <a:spcBef>
          <a:spcPct val="0"/>
        </a:spcBef>
        <a:buNone/>
        <a:defRPr sz="32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2" Type="http://schemas.openxmlformats.org/officeDocument/2006/relationships/hyperlink" Target="http://ozoneaq.gsfc.nasa.gov/omps" TargetMode="Externa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1.xml"/><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5.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gif"/><Relationship Id="rId1" Type="http://schemas.openxmlformats.org/officeDocument/2006/relationships/slideLayout" Target="../slideLayouts/slideLayout80.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0.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2.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93.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93.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3.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3.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9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5.pn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hyperlink" Target="http://ozoneaq.gsfc.nasa.gov/omps" TargetMode="Externa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885213" y="3187784"/>
            <a:ext cx="7239000" cy="1499647"/>
          </a:xfrm>
        </p:spPr>
        <p:txBody>
          <a:bodyPr>
            <a:noAutofit/>
          </a:bodyPr>
          <a:lstStyle/>
          <a:p>
            <a:pPr>
              <a:spcBef>
                <a:spcPts val="1200"/>
              </a:spcBef>
            </a:pPr>
            <a:r>
              <a:rPr lang="en-US" sz="2400" dirty="0" smtClean="0">
                <a:latin typeface="Calibri" pitchFamily="34" charset="0"/>
              </a:rPr>
              <a:t>Mitch Goldberg</a:t>
            </a:r>
            <a:br>
              <a:rPr lang="en-US" sz="2400" dirty="0" smtClean="0">
                <a:latin typeface="Calibri" pitchFamily="34" charset="0"/>
              </a:rPr>
            </a:br>
            <a:r>
              <a:rPr lang="en-US" sz="1800" dirty="0" smtClean="0">
                <a:latin typeface="Calibri" pitchFamily="34" charset="0"/>
              </a:rPr>
              <a:t>National Oceanic &amp; Atmospheric Administration  |  NOAA</a:t>
            </a:r>
          </a:p>
          <a:p>
            <a:pPr>
              <a:spcBef>
                <a:spcPts val="0"/>
              </a:spcBef>
              <a:spcAft>
                <a:spcPts val="1200"/>
              </a:spcAft>
            </a:pPr>
            <a:r>
              <a:rPr lang="en-US" sz="1800" i="1" dirty="0" smtClean="0">
                <a:latin typeface="Calibri" pitchFamily="34" charset="0"/>
              </a:rPr>
              <a:t>JPSS Program Scientist</a:t>
            </a:r>
          </a:p>
          <a:p>
            <a:pPr>
              <a:spcBef>
                <a:spcPts val="0"/>
              </a:spcBef>
              <a:spcAft>
                <a:spcPts val="1200"/>
              </a:spcAft>
            </a:pPr>
            <a:r>
              <a:rPr lang="en-US" sz="2400" dirty="0" err="1" smtClean="0">
                <a:latin typeface="Calibri" pitchFamily="34" charset="0"/>
              </a:rPr>
              <a:t>Lihang</a:t>
            </a:r>
            <a:r>
              <a:rPr lang="en-US" sz="2400" dirty="0" smtClean="0">
                <a:latin typeface="Calibri" pitchFamily="34" charset="0"/>
              </a:rPr>
              <a:t> Zhou (JPSS AWG-lead),  </a:t>
            </a:r>
            <a:r>
              <a:rPr lang="en-US" sz="2400" dirty="0" err="1" smtClean="0">
                <a:latin typeface="Calibri" pitchFamily="34" charset="0"/>
              </a:rPr>
              <a:t>Fuzhong</a:t>
            </a:r>
            <a:r>
              <a:rPr lang="en-US" sz="2400" dirty="0" smtClean="0">
                <a:latin typeface="Calibri" pitchFamily="34" charset="0"/>
              </a:rPr>
              <a:t> </a:t>
            </a:r>
            <a:r>
              <a:rPr lang="en-US" sz="2400" dirty="0" err="1" smtClean="0">
                <a:latin typeface="Calibri" pitchFamily="34" charset="0"/>
              </a:rPr>
              <a:t>Weng</a:t>
            </a:r>
            <a:r>
              <a:rPr lang="en-US" sz="2400" dirty="0" smtClean="0">
                <a:latin typeface="Calibri" pitchFamily="34" charset="0"/>
              </a:rPr>
              <a:t> (SDR-lead),  Ivan </a:t>
            </a:r>
            <a:r>
              <a:rPr lang="en-US" sz="2400" dirty="0" err="1" smtClean="0">
                <a:latin typeface="Calibri" pitchFamily="34" charset="0"/>
              </a:rPr>
              <a:t>Csiszar</a:t>
            </a:r>
            <a:r>
              <a:rPr lang="en-US" sz="2400" dirty="0" smtClean="0">
                <a:latin typeface="Calibri" pitchFamily="34" charset="0"/>
              </a:rPr>
              <a:t> (EDR –lead) +</a:t>
            </a:r>
          </a:p>
          <a:p>
            <a:pPr>
              <a:spcBef>
                <a:spcPts val="0"/>
              </a:spcBef>
              <a:spcAft>
                <a:spcPts val="1200"/>
              </a:spcAft>
            </a:pPr>
            <a:r>
              <a:rPr lang="en-US" sz="2400" dirty="0" smtClean="0">
                <a:latin typeface="Calibri" pitchFamily="34" charset="0"/>
              </a:rPr>
              <a:t>STAR Algorithm Leads</a:t>
            </a:r>
            <a:endParaRPr lang="en-US" sz="2400" dirty="0">
              <a:latin typeface="Calibri" pitchFamily="34" charset="0"/>
            </a:endParaRPr>
          </a:p>
          <a:p>
            <a:pPr>
              <a:spcBef>
                <a:spcPts val="0"/>
              </a:spcBef>
              <a:spcAft>
                <a:spcPts val="1200"/>
              </a:spcAft>
            </a:pPr>
            <a:endParaRPr lang="en-US" sz="2000" dirty="0" smtClean="0">
              <a:latin typeface="Calibri" pitchFamily="34" charset="0"/>
            </a:endParaRPr>
          </a:p>
          <a:p>
            <a:pPr>
              <a:spcBef>
                <a:spcPts val="0"/>
              </a:spcBef>
              <a:spcAft>
                <a:spcPts val="1200"/>
              </a:spcAft>
            </a:pPr>
            <a:endParaRPr lang="en-US" sz="1800" i="1" dirty="0" smtClean="0">
              <a:latin typeface="Calibri" pitchFamily="34" charset="0"/>
            </a:endParaRPr>
          </a:p>
          <a:p>
            <a:pPr>
              <a:spcBef>
                <a:spcPts val="0"/>
              </a:spcBef>
              <a:spcAft>
                <a:spcPts val="1200"/>
              </a:spcAft>
            </a:pPr>
            <a:endParaRPr lang="en-US" sz="1800" i="1" dirty="0">
              <a:latin typeface="Calibri" pitchFamily="34" charset="0"/>
            </a:endParaRPr>
          </a:p>
          <a:p>
            <a:pPr>
              <a:spcBef>
                <a:spcPts val="0"/>
              </a:spcBef>
              <a:spcAft>
                <a:spcPts val="1200"/>
              </a:spcAft>
            </a:pPr>
            <a:endParaRPr lang="en-US" sz="1800" dirty="0" smtClean="0">
              <a:latin typeface="Calibri" pitchFamily="34" charset="0"/>
            </a:endParaRPr>
          </a:p>
        </p:txBody>
      </p:sp>
      <p:sp>
        <p:nvSpPr>
          <p:cNvPr id="4" name="Title 3"/>
          <p:cNvSpPr>
            <a:spLocks noGrp="1"/>
          </p:cNvSpPr>
          <p:nvPr>
            <p:ph type="ctrTitle"/>
          </p:nvPr>
        </p:nvSpPr>
        <p:spPr>
          <a:xfrm>
            <a:off x="152400" y="762000"/>
            <a:ext cx="8697399" cy="2438400"/>
          </a:xfrm>
        </p:spPr>
        <p:txBody>
          <a:bodyPr>
            <a:normAutofit/>
          </a:bodyPr>
          <a:lstStyle/>
          <a:p>
            <a:r>
              <a:rPr lang="en-US" sz="2800" dirty="0"/>
              <a:t>JPSS Calibration/Validation Activities </a:t>
            </a:r>
            <a:endParaRPr lang="en-US" sz="2000" b="0" i="1" dirty="0">
              <a:solidFill>
                <a:schemeClr val="tx1"/>
              </a:solidFill>
              <a:latin typeface="Century Gothic" pitchFamily="34" charset="0"/>
              <a:cs typeface="Arial" pitchFamily="34" charset="0"/>
            </a:endParaRPr>
          </a:p>
        </p:txBody>
      </p:sp>
      <p:pic>
        <p:nvPicPr>
          <p:cNvPr id="11" name="Picture 10" descr="Dept of Commerce Seal"/>
          <p:cNvPicPr/>
          <p:nvPr/>
        </p:nvPicPr>
        <p:blipFill>
          <a:blip r:embed="rId3" cstate="email"/>
          <a:stretch>
            <a:fillRect/>
          </a:stretch>
        </p:blipFill>
        <p:spPr bwMode="auto">
          <a:xfrm>
            <a:off x="6400800" y="5334000"/>
            <a:ext cx="1190625" cy="1114425"/>
          </a:xfrm>
          <a:prstGeom prst="rect">
            <a:avLst/>
          </a:prstGeom>
          <a:noFill/>
          <a:ln>
            <a:noFill/>
          </a:ln>
        </p:spPr>
      </p:pic>
      <p:pic>
        <p:nvPicPr>
          <p:cNvPr id="12" name="Picture 11" descr="NOAA"/>
          <p:cNvPicPr/>
          <p:nvPr/>
        </p:nvPicPr>
        <p:blipFill>
          <a:blip r:embed="rId4" cstate="email"/>
          <a:stretch>
            <a:fillRect/>
          </a:stretch>
        </p:blipFill>
        <p:spPr bwMode="auto">
          <a:xfrm>
            <a:off x="7696200" y="5334000"/>
            <a:ext cx="1190625" cy="1114425"/>
          </a:xfrm>
          <a:prstGeom prst="rect">
            <a:avLst/>
          </a:prstGeom>
          <a:noFill/>
          <a:ln>
            <a:noFill/>
          </a:ln>
        </p:spPr>
      </p:pic>
    </p:spTree>
    <p:extLst>
      <p:ext uri="{BB962C8B-B14F-4D97-AF65-F5344CB8AC3E}">
        <p14:creationId xmlns:p14="http://schemas.microsoft.com/office/powerpoint/2010/main" xmlns="" val="1292817157"/>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Criteria for SDR Validated Maturity</a:t>
            </a:r>
            <a:endParaRPr lang="en-US" sz="3200" b="1" dirty="0"/>
          </a:p>
        </p:txBody>
      </p:sp>
      <p:sp>
        <p:nvSpPr>
          <p:cNvPr id="4" name="Date Placeholder 3"/>
          <p:cNvSpPr>
            <a:spLocks noGrp="1"/>
          </p:cNvSpPr>
          <p:nvPr>
            <p:ph type="dt" sz="half" idx="4294967295"/>
          </p:nvPr>
        </p:nvSpPr>
        <p:spPr>
          <a:xfrm>
            <a:off x="457200" y="6356350"/>
            <a:ext cx="2133600" cy="365125"/>
          </a:xfrm>
          <a:prstGeom prst="rect">
            <a:avLst/>
          </a:prstGeom>
        </p:spPr>
        <p:txBody>
          <a:bodyPr/>
          <a:lstStyle/>
          <a:p>
            <a:r>
              <a:rPr lang="en-US" dirty="0" smtClean="0">
                <a:solidFill>
                  <a:prstClr val="black">
                    <a:tint val="75000"/>
                  </a:prstClr>
                </a:solidFill>
                <a:latin typeface="Calibri"/>
              </a:rPr>
              <a:t>23 October 2012</a:t>
            </a:r>
          </a:p>
        </p:txBody>
      </p:sp>
      <p:sp>
        <p:nvSpPr>
          <p:cNvPr id="5" name="Slide Number Placeholder 4"/>
          <p:cNvSpPr>
            <a:spLocks noGrp="1"/>
          </p:cNvSpPr>
          <p:nvPr>
            <p:ph type="sldNum" sz="quarter" idx="4294967295"/>
          </p:nvPr>
        </p:nvSpPr>
        <p:spPr>
          <a:xfrm>
            <a:off x="7010400" y="6553200"/>
            <a:ext cx="2133600" cy="304800"/>
          </a:xfrm>
          <a:prstGeom prst="rect">
            <a:avLst/>
          </a:prstGeom>
        </p:spPr>
        <p:txBody>
          <a:bodyPr/>
          <a:lstStyle/>
          <a:p>
            <a:fld id="{96E36F11-A39A-294D-A59D-6180D50ED29D}" type="slidenum">
              <a:rPr lang="en-US" smtClean="0">
                <a:solidFill>
                  <a:prstClr val="black">
                    <a:tint val="75000"/>
                  </a:prstClr>
                </a:solidFill>
                <a:latin typeface="Calibri"/>
              </a:rPr>
              <a:pPr/>
              <a:t>10</a:t>
            </a:fld>
            <a:endParaRPr lang="en-US" dirty="0">
              <a:solidFill>
                <a:prstClr val="black">
                  <a:tint val="75000"/>
                </a:prstClr>
              </a:solidFill>
              <a:latin typeface="Calibri"/>
            </a:endParaRPr>
          </a:p>
        </p:txBody>
      </p:sp>
      <p:sp>
        <p:nvSpPr>
          <p:cNvPr id="6" name="Footer Placeholder 5"/>
          <p:cNvSpPr>
            <a:spLocks noGrp="1"/>
          </p:cNvSpPr>
          <p:nvPr>
            <p:ph type="ftr" sz="quarter" idx="4294967295"/>
          </p:nvPr>
        </p:nvSpPr>
        <p:spPr>
          <a:xfrm>
            <a:off x="3124200" y="6356350"/>
            <a:ext cx="2895600" cy="365125"/>
          </a:xfrm>
          <a:prstGeom prst="rect">
            <a:avLst/>
          </a:prstGeom>
        </p:spPr>
        <p:txBody>
          <a:bodyPr/>
          <a:lstStyle/>
          <a:p>
            <a:r>
              <a:rPr lang="en-US" dirty="0" smtClean="0">
                <a:solidFill>
                  <a:prstClr val="black">
                    <a:tint val="75000"/>
                  </a:prstClr>
                </a:solidFill>
                <a:latin typeface="Calibri"/>
              </a:rPr>
              <a:t>NCWCP</a:t>
            </a:r>
            <a:endParaRPr lang="en-US" dirty="0">
              <a:solidFill>
                <a:prstClr val="black">
                  <a:tint val="75000"/>
                </a:prstClr>
              </a:solidFill>
              <a:latin typeface="Calibri"/>
            </a:endParaRPr>
          </a:p>
        </p:txBody>
      </p:sp>
      <p:sp>
        <p:nvSpPr>
          <p:cNvPr id="16385" name="Rectangle 1"/>
          <p:cNvSpPr>
            <a:spLocks noChangeArrowheads="1"/>
          </p:cNvSpPr>
          <p:nvPr/>
        </p:nvSpPr>
        <p:spPr bwMode="auto">
          <a:xfrm>
            <a:off x="0" y="0"/>
            <a:ext cx="9144000"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n-US" sz="900" dirty="0">
                <a:solidFill>
                  <a:srgbClr val="1155CC"/>
                </a:solidFill>
                <a:latin typeface="Arial" pitchFamily="34" charset="0"/>
                <a:cs typeface="Arial" pitchFamily="34" charset="0"/>
                <a:hlinkClick r:id="rId2"/>
              </a:rPr>
              <a:t>http://ozoneaq.gsfc.nasa.gov/omps</a:t>
            </a:r>
            <a:r>
              <a:rPr lang="en-US" sz="900" dirty="0">
                <a:solidFill>
                  <a:prstClr val="black"/>
                </a:solidFill>
                <a:latin typeface="Arial" pitchFamily="34" charset="0"/>
              </a:rPr>
              <a:t> </a:t>
            </a:r>
            <a:endParaRPr lang="en-US" dirty="0">
              <a:solidFill>
                <a:prstClr val="black"/>
              </a:solidFill>
              <a:latin typeface="Arial" pitchFamily="34" charset="0"/>
            </a:endParaRPr>
          </a:p>
        </p:txBody>
      </p:sp>
      <p:sp>
        <p:nvSpPr>
          <p:cNvPr id="16386" name="Rectangle 2"/>
          <p:cNvSpPr>
            <a:spLocks noChangeArrowheads="1"/>
          </p:cNvSpPr>
          <p:nvPr/>
        </p:nvSpPr>
        <p:spPr bwMode="auto">
          <a:xfrm>
            <a:off x="0" y="0"/>
            <a:ext cx="9144000"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n-US" sz="900" dirty="0">
                <a:solidFill>
                  <a:srgbClr val="1155CC"/>
                </a:solidFill>
                <a:latin typeface="Arial" pitchFamily="34" charset="0"/>
                <a:cs typeface="Arial" pitchFamily="34" charset="0"/>
                <a:hlinkClick r:id="rId2"/>
              </a:rPr>
              <a:t>http://ozoneaq.gsfc.nasa.gov/omps</a:t>
            </a:r>
            <a:r>
              <a:rPr lang="en-US" sz="900" dirty="0">
                <a:solidFill>
                  <a:prstClr val="black"/>
                </a:solidFill>
                <a:latin typeface="Arial" pitchFamily="34" charset="0"/>
              </a:rPr>
              <a:t> </a:t>
            </a:r>
            <a:endParaRPr lang="en-US" dirty="0">
              <a:solidFill>
                <a:prstClr val="black"/>
              </a:solidFill>
              <a:latin typeface="Arial" pitchFamily="34" charset="0"/>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xmlns="" val="265274563"/>
              </p:ext>
            </p:extLst>
          </p:nvPr>
        </p:nvGraphicFramePr>
        <p:xfrm>
          <a:off x="457200" y="1290955"/>
          <a:ext cx="8229600" cy="3811554"/>
        </p:xfrm>
        <a:graphic>
          <a:graphicData uri="http://schemas.openxmlformats.org/drawingml/2006/table">
            <a:tbl>
              <a:tblPr firstRow="1" bandRow="1">
                <a:tableStyleId>{5C22544A-7EE6-4342-B048-85BDC9FD1C3A}</a:tableStyleId>
              </a:tblPr>
              <a:tblGrid>
                <a:gridCol w="8229600"/>
              </a:tblGrid>
              <a:tr h="551277">
                <a:tc>
                  <a:txBody>
                    <a:bodyPr/>
                    <a:lstStyle/>
                    <a:p>
                      <a:pPr algn="ctr" fontAlgn="b"/>
                      <a:r>
                        <a:rPr lang="en-US" sz="3200" b="1" i="0" u="none" strike="noStrike" dirty="0" smtClean="0">
                          <a:solidFill>
                            <a:srgbClr val="000000"/>
                          </a:solidFill>
                          <a:latin typeface="Calibri"/>
                        </a:rPr>
                        <a:t>Validated</a:t>
                      </a:r>
                      <a:endParaRPr lang="en-US" sz="3200" b="1" i="0" u="none" strike="noStrike" dirty="0">
                        <a:solidFill>
                          <a:srgbClr val="000000"/>
                        </a:solidFill>
                        <a:latin typeface="Calibri"/>
                      </a:endParaRPr>
                    </a:p>
                  </a:txBody>
                  <a:tcPr marL="9525" marR="9525" marT="9525" marB="0" anchor="b"/>
                </a:tc>
              </a:tr>
              <a:tr h="483687">
                <a:tc>
                  <a:txBody>
                    <a:bodyPr/>
                    <a:lstStyle/>
                    <a:p>
                      <a:pPr algn="l" fontAlgn="b"/>
                      <a:r>
                        <a:rPr lang="en-US" sz="2800" b="0" i="0" u="none" strike="noStrike" dirty="0" smtClean="0">
                          <a:solidFill>
                            <a:srgbClr val="0033CC"/>
                          </a:solidFill>
                          <a:latin typeface="Calibri"/>
                        </a:rPr>
                        <a:t>On-orbit</a:t>
                      </a:r>
                      <a:r>
                        <a:rPr lang="en-US" sz="2800" b="0" i="0" u="none" strike="noStrike" baseline="0" dirty="0" smtClean="0">
                          <a:solidFill>
                            <a:srgbClr val="0033CC"/>
                          </a:solidFill>
                          <a:latin typeface="Calibri"/>
                        </a:rPr>
                        <a:t> sensor performance characterized and calibration parameters adjusted accordingly</a:t>
                      </a:r>
                      <a:endParaRPr lang="en-US" sz="2800" b="0" i="0" u="none" strike="noStrike" dirty="0">
                        <a:solidFill>
                          <a:srgbClr val="0033CC"/>
                        </a:solidFill>
                        <a:latin typeface="Calibri"/>
                      </a:endParaRPr>
                    </a:p>
                  </a:txBody>
                  <a:tcPr marL="9525" marR="9525" marT="9525" marB="0" anchor="b"/>
                </a:tc>
              </a:tr>
              <a:tr h="956813">
                <a:tc>
                  <a:txBody>
                    <a:bodyPr/>
                    <a:lstStyle/>
                    <a:p>
                      <a:pPr algn="l" fontAlgn="b"/>
                      <a:r>
                        <a:rPr lang="en-US" sz="2800" b="0" i="0" u="none" strike="noStrike" dirty="0" smtClean="0">
                          <a:solidFill>
                            <a:srgbClr val="000000"/>
                          </a:solidFill>
                          <a:latin typeface="Calibri"/>
                        </a:rPr>
                        <a:t>Ready for operational use</a:t>
                      </a:r>
                      <a:r>
                        <a:rPr lang="en-US" sz="2800" b="0" i="0" u="none" strike="noStrike" baseline="0" dirty="0" smtClean="0">
                          <a:solidFill>
                            <a:srgbClr val="000000"/>
                          </a:solidFill>
                          <a:latin typeface="Calibri"/>
                        </a:rPr>
                        <a:t> and scientific studies</a:t>
                      </a:r>
                      <a:endParaRPr lang="en-US" sz="2800" b="0" i="0" u="none" strike="noStrike" dirty="0">
                        <a:solidFill>
                          <a:srgbClr val="000000"/>
                        </a:solidFill>
                        <a:latin typeface="Calibri"/>
                      </a:endParaRPr>
                    </a:p>
                  </a:txBody>
                  <a:tcPr marL="9525" marR="9525" marT="9525" marB="0" anchor="b"/>
                </a:tc>
              </a:tr>
              <a:tr h="483687">
                <a:tc>
                  <a:txBody>
                    <a:bodyPr/>
                    <a:lstStyle/>
                    <a:p>
                      <a:pPr algn="l" fontAlgn="b"/>
                      <a:r>
                        <a:rPr lang="en-US" sz="2800" b="0" i="0" u="none" strike="noStrike" dirty="0" smtClean="0">
                          <a:solidFill>
                            <a:srgbClr val="0033CC"/>
                          </a:solidFill>
                          <a:latin typeface="Calibri"/>
                        </a:rPr>
                        <a:t>There may be later improved</a:t>
                      </a:r>
                      <a:r>
                        <a:rPr lang="en-US" sz="2800" b="0" i="0" u="none" strike="noStrike" baseline="0" dirty="0" smtClean="0">
                          <a:solidFill>
                            <a:srgbClr val="0033CC"/>
                          </a:solidFill>
                          <a:latin typeface="Calibri"/>
                        </a:rPr>
                        <a:t> versions</a:t>
                      </a:r>
                      <a:endParaRPr lang="en-US" sz="2800" b="0" i="0" u="none" strike="noStrike" dirty="0">
                        <a:solidFill>
                          <a:srgbClr val="0033CC"/>
                        </a:solidFill>
                        <a:latin typeface="Calibri"/>
                      </a:endParaRPr>
                    </a:p>
                  </a:txBody>
                  <a:tcPr marL="9525" marR="9525" marT="9525" marB="0" anchor="b"/>
                </a:tc>
              </a:tr>
              <a:tr h="956813">
                <a:tc>
                  <a:txBody>
                    <a:bodyPr/>
                    <a:lstStyle/>
                    <a:p>
                      <a:pPr algn="l" fontAlgn="b"/>
                      <a:r>
                        <a:rPr lang="en-US" sz="2800" b="0" i="0" u="none" strike="noStrike" dirty="0" smtClean="0">
                          <a:solidFill>
                            <a:srgbClr val="000000"/>
                          </a:solidFill>
                          <a:latin typeface="Calibri"/>
                        </a:rPr>
                        <a:t>There</a:t>
                      </a:r>
                      <a:r>
                        <a:rPr lang="en-US" sz="2800" b="0" i="0" u="none" strike="noStrike" baseline="0" dirty="0" smtClean="0">
                          <a:solidFill>
                            <a:srgbClr val="000000"/>
                          </a:solidFill>
                          <a:latin typeface="Calibri"/>
                        </a:rPr>
                        <a:t> will be strong version control with documentation</a:t>
                      </a:r>
                      <a:endParaRPr lang="en-US" sz="2800" b="0" i="0" u="none" strike="noStrike" dirty="0">
                        <a:solidFill>
                          <a:srgbClr val="000000"/>
                        </a:solidFill>
                        <a:latin typeface="Calibri"/>
                      </a:endParaRPr>
                    </a:p>
                  </a:txBody>
                  <a:tcPr marL="9525" marR="9525" marT="9525" marB="0" anchor="b"/>
                </a:tc>
              </a:tr>
            </a:tbl>
          </a:graphicData>
        </a:graphic>
      </p:graphicFrame>
    </p:spTree>
    <p:extLst>
      <p:ext uri="{BB962C8B-B14F-4D97-AF65-F5344CB8AC3E}">
        <p14:creationId xmlns:p14="http://schemas.microsoft.com/office/powerpoint/2010/main" xmlns="" val="23115004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3" name="Shape 873"/>
          <p:cNvSpPr txBox="1">
            <a:spLocks noGrp="1"/>
          </p:cNvSpPr>
          <p:nvPr>
            <p:ph type="title"/>
          </p:nvPr>
        </p:nvSpPr>
        <p:spPr>
          <a:xfrm>
            <a:off x="1727200" y="231139"/>
            <a:ext cx="6083300" cy="822960"/>
          </a:xfrm>
          <a:prstGeom prst="rect">
            <a:avLst/>
          </a:prstGeom>
          <a:noFill/>
          <a:ln>
            <a:noFill/>
          </a:ln>
        </p:spPr>
        <p:txBody>
          <a:bodyPr lIns="91425" tIns="45700" rIns="91425" bIns="45700" anchor="ctr" anchorCtr="1">
            <a:noAutofit/>
          </a:bodyPr>
          <a:lstStyle/>
          <a:p>
            <a:pPr marL="0" marR="0" lvl="0" indent="0" algn="ctr" rtl="0">
              <a:spcBef>
                <a:spcPts val="0"/>
              </a:spcBef>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SNPP EDR Maturity Definitions (1)</a:t>
            </a:r>
          </a:p>
        </p:txBody>
      </p:sp>
      <p:sp>
        <p:nvSpPr>
          <p:cNvPr id="874" name="Shape 874"/>
          <p:cNvSpPr txBox="1">
            <a:spLocks noGrp="1"/>
          </p:cNvSpPr>
          <p:nvPr>
            <p:ph type="body" idx="1"/>
          </p:nvPr>
        </p:nvSpPr>
        <p:spPr>
          <a:xfrm>
            <a:off x="457200" y="1219200"/>
            <a:ext cx="8229600" cy="512063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chemeClr val="dk1"/>
              </a:buClr>
              <a:buSzPct val="100000"/>
              <a:buFont typeface="Calibri"/>
              <a:buChar char="•"/>
            </a:pPr>
            <a:r>
              <a:rPr lang="en-US" sz="2400" b="0" i="0" u="none" strike="noStrike" cap="none" baseline="0">
                <a:solidFill>
                  <a:schemeClr val="dk1"/>
                </a:solidFill>
                <a:latin typeface="Calibri"/>
                <a:ea typeface="Calibri"/>
                <a:cs typeface="Calibri"/>
                <a:sym typeface="Calibri"/>
              </a:rPr>
              <a:t>For SNPP, product quality used the following scale </a:t>
            </a:r>
          </a:p>
          <a:p>
            <a:endParaRPr lang="en-US" sz="2400" b="0" i="0" u="none" strike="noStrike" cap="none" baseline="0">
              <a:solidFill>
                <a:schemeClr val="dk1"/>
              </a:solidFill>
              <a:latin typeface="Calibri"/>
              <a:ea typeface="Calibri"/>
              <a:cs typeface="Calibri"/>
              <a:sym typeface="Calibri"/>
            </a:endParaRPr>
          </a:p>
          <a:p>
            <a:pPr marL="742950" marR="0" lvl="1" indent="-285750" algn="l" rtl="0">
              <a:lnSpc>
                <a:spcPct val="90000"/>
              </a:lnSpc>
              <a:spcBef>
                <a:spcPts val="400"/>
              </a:spcBef>
              <a:buClr>
                <a:schemeClr val="dk1"/>
              </a:buClr>
              <a:buSzPct val="100000"/>
              <a:buFont typeface="Calibri"/>
              <a:buChar char="–"/>
            </a:pPr>
            <a:r>
              <a:rPr lang="en-US" sz="2000" b="1" i="0" u="none" strike="noStrike" cap="none" baseline="0">
                <a:solidFill>
                  <a:schemeClr val="dk1"/>
                </a:solidFill>
                <a:latin typeface="Calibri"/>
                <a:ea typeface="Calibri"/>
                <a:cs typeface="Calibri"/>
                <a:sym typeface="Calibri"/>
              </a:rPr>
              <a:t>Beta: </a:t>
            </a:r>
            <a:r>
              <a:rPr lang="en-US" sz="2000" b="0" i="0" u="none" strike="noStrike" cap="none" baseline="0">
                <a:solidFill>
                  <a:schemeClr val="dk1"/>
                </a:solidFill>
                <a:latin typeface="Calibri"/>
                <a:ea typeface="Calibri"/>
                <a:cs typeface="Calibri"/>
                <a:sym typeface="Calibri"/>
              </a:rPr>
              <a:t>Early release product that is minimally validated and may contain significant errors. Establishes baseline for product, available to allow users to gain familiarity, but Product is not appropriate as the basis for quantitative scientific publications studies and applications</a:t>
            </a:r>
          </a:p>
          <a:p>
            <a:endParaRPr lang="en-US" sz="2000" b="0" i="0" u="none" strike="noStrike" cap="none" baseline="0">
              <a:solidFill>
                <a:schemeClr val="dk1"/>
              </a:solidFill>
              <a:latin typeface="Calibri"/>
              <a:ea typeface="Calibri"/>
              <a:cs typeface="Calibri"/>
              <a:sym typeface="Calibri"/>
            </a:endParaRPr>
          </a:p>
          <a:p>
            <a:pPr marL="742950" marR="0" lvl="1" indent="-285750" algn="l" rtl="0">
              <a:lnSpc>
                <a:spcPct val="90000"/>
              </a:lnSpc>
              <a:spcBef>
                <a:spcPts val="400"/>
              </a:spcBef>
              <a:buClr>
                <a:schemeClr val="dk1"/>
              </a:buClr>
              <a:buSzPct val="100000"/>
              <a:buFont typeface="Calibri"/>
              <a:buChar char="–"/>
            </a:pPr>
            <a:r>
              <a:rPr lang="en-US" sz="2000" b="1" i="0" u="none" strike="noStrike" cap="none" baseline="0">
                <a:solidFill>
                  <a:schemeClr val="dk1"/>
                </a:solidFill>
                <a:latin typeface="Calibri"/>
                <a:ea typeface="Calibri"/>
                <a:cs typeface="Calibri"/>
                <a:sym typeface="Calibri"/>
              </a:rPr>
              <a:t>Provisional: </a:t>
            </a:r>
            <a:r>
              <a:rPr lang="en-US" sz="2000" b="0" i="0" u="none" strike="noStrike" cap="none" baseline="0">
                <a:solidFill>
                  <a:schemeClr val="dk1"/>
                </a:solidFill>
                <a:latin typeface="Calibri"/>
                <a:ea typeface="Calibri"/>
                <a:cs typeface="Calibri"/>
                <a:sym typeface="Calibri"/>
              </a:rPr>
              <a:t>Product quality may not be optimal and Product accuracy is determined for a broader (but still limited) set of conditions.  No requirement to demonstrate compliance with specifications. Incremental product improvements are still occurring, but version control is in effect. General research community is encouraged to participate in the QA and validation of the product, but need to be aware that product validation and QA are ongoing. Users are urged to consult the EDR product status document prior to use of the data in publications. Product is ready for operational evaluation.</a:t>
            </a:r>
          </a:p>
          <a:p>
            <a:endParaRPr lang="en-US" sz="2000" b="0" i="0" u="none" strike="noStrike" cap="none" baseline="0">
              <a:solidFill>
                <a:schemeClr val="dk1"/>
              </a:solidFill>
              <a:latin typeface="Calibri"/>
              <a:ea typeface="Calibri"/>
              <a:cs typeface="Calibri"/>
              <a:sym typeface="Calibri"/>
            </a:endParaRPr>
          </a:p>
        </p:txBody>
      </p:sp>
      <p:sp>
        <p:nvSpPr>
          <p:cNvPr id="875" name="Shape 87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buSzPct val="25000"/>
            </a:pPr>
            <a:r>
              <a:rPr lang="en-US"/>
              <a:t> </a:t>
            </a:r>
          </a:p>
        </p:txBody>
      </p:sp>
    </p:spTree>
    <p:extLst>
      <p:ext uri="{BB962C8B-B14F-4D97-AF65-F5344CB8AC3E}">
        <p14:creationId xmlns:p14="http://schemas.microsoft.com/office/powerpoint/2010/main" xmlns="" val="687408145"/>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Shape 880"/>
          <p:cNvSpPr txBox="1">
            <a:spLocks noGrp="1"/>
          </p:cNvSpPr>
          <p:nvPr>
            <p:ph type="body" idx="1"/>
          </p:nvPr>
        </p:nvSpPr>
        <p:spPr>
          <a:xfrm>
            <a:off x="457200" y="1219200"/>
            <a:ext cx="8229600" cy="5120639"/>
          </a:xfrm>
          <a:prstGeom prst="rect">
            <a:avLst/>
          </a:prstGeom>
          <a:noFill/>
          <a:ln>
            <a:noFill/>
          </a:ln>
        </p:spPr>
        <p:txBody>
          <a:bodyPr lIns="91425" tIns="45700" rIns="91425" bIns="45700" anchor="t" anchorCtr="0">
            <a:noAutofit/>
          </a:bodyPr>
          <a:lstStyle/>
          <a:p>
            <a:pPr marL="742950" marR="0" lvl="1" indent="-285750" algn="l" rtl="0">
              <a:spcBef>
                <a:spcPts val="0"/>
              </a:spcBef>
              <a:buClr>
                <a:schemeClr val="dk1"/>
              </a:buClr>
              <a:buSzPct val="100000"/>
              <a:buFont typeface="Calibri"/>
              <a:buChar char="–"/>
            </a:pPr>
            <a:r>
              <a:rPr lang="en-US" sz="2000" b="1" i="0" u="none" strike="noStrike" cap="none" baseline="0">
                <a:solidFill>
                  <a:schemeClr val="dk1"/>
                </a:solidFill>
                <a:latin typeface="Calibri"/>
                <a:ea typeface="Calibri"/>
                <a:cs typeface="Calibri"/>
                <a:sym typeface="Calibri"/>
              </a:rPr>
              <a:t>Validated Stage 1:</a:t>
            </a:r>
            <a:r>
              <a:rPr lang="en-US" sz="2000" b="0" i="0" u="none" strike="noStrike" cap="none" baseline="0">
                <a:solidFill>
                  <a:schemeClr val="dk1"/>
                </a:solidFill>
                <a:latin typeface="Calibri"/>
                <a:ea typeface="Calibri"/>
                <a:cs typeface="Calibri"/>
                <a:sym typeface="Calibri"/>
              </a:rPr>
              <a:t> Using a limited set of samples, the algorithm output is shown to meet the threshold performance attributes identified in the JPSS Level 1 Requirements Supplement with the exception of the S-NPP Performance Exclusions</a:t>
            </a:r>
          </a:p>
          <a:p>
            <a:endParaRPr lang="en-US" sz="2000" b="0" i="0" u="none" strike="noStrike" cap="none" baseline="0">
              <a:solidFill>
                <a:schemeClr val="dk1"/>
              </a:solidFill>
              <a:latin typeface="Calibri"/>
              <a:ea typeface="Calibri"/>
              <a:cs typeface="Calibri"/>
              <a:sym typeface="Calibri"/>
            </a:endParaRPr>
          </a:p>
          <a:p>
            <a:pPr marL="742950" marR="0" lvl="1" indent="-285750" algn="l" rtl="0">
              <a:spcBef>
                <a:spcPts val="400"/>
              </a:spcBef>
              <a:buClr>
                <a:schemeClr val="dk1"/>
              </a:buClr>
              <a:buSzPct val="100000"/>
              <a:buFont typeface="Calibri"/>
              <a:buChar char="–"/>
            </a:pPr>
            <a:r>
              <a:rPr lang="en-US" sz="2000" b="1" i="0" u="none" strike="noStrike" cap="none" baseline="0">
                <a:solidFill>
                  <a:schemeClr val="dk1"/>
                </a:solidFill>
                <a:latin typeface="Calibri"/>
                <a:ea typeface="Calibri"/>
                <a:cs typeface="Calibri"/>
                <a:sym typeface="Calibri"/>
              </a:rPr>
              <a:t>Validated Stage 2:</a:t>
            </a:r>
            <a:r>
              <a:rPr lang="en-US" sz="2000" b="0" i="0" u="none" strike="noStrike" cap="none" baseline="0">
                <a:solidFill>
                  <a:schemeClr val="dk1"/>
                </a:solidFill>
                <a:latin typeface="Calibri"/>
                <a:ea typeface="Calibri"/>
                <a:cs typeface="Calibri"/>
                <a:sym typeface="Calibri"/>
              </a:rPr>
              <a:t> Using a moderate set of samples, the algorithm output is shown to meet the threshold performance attributes identified in the JPSS Level 1 Requirements Supplement with the exception of the S-NPP Performance Exclusions</a:t>
            </a:r>
          </a:p>
          <a:p>
            <a:endParaRPr lang="en-US" sz="2000" b="0" i="0" u="none" strike="noStrike" cap="none" baseline="0">
              <a:solidFill>
                <a:schemeClr val="dk1"/>
              </a:solidFill>
              <a:latin typeface="Calibri"/>
              <a:ea typeface="Calibri"/>
              <a:cs typeface="Calibri"/>
              <a:sym typeface="Calibri"/>
            </a:endParaRPr>
          </a:p>
          <a:p>
            <a:pPr marL="742950" marR="0" lvl="1" indent="-285750" algn="l" rtl="0">
              <a:spcBef>
                <a:spcPts val="400"/>
              </a:spcBef>
              <a:buClr>
                <a:schemeClr val="dk1"/>
              </a:buClr>
              <a:buSzPct val="100000"/>
              <a:buFont typeface="Calibri"/>
              <a:buChar char="–"/>
            </a:pPr>
            <a:r>
              <a:rPr lang="en-US" sz="2000" b="1" i="0" u="none" strike="noStrike" cap="none" baseline="0">
                <a:solidFill>
                  <a:schemeClr val="dk1"/>
                </a:solidFill>
                <a:latin typeface="Calibri"/>
                <a:ea typeface="Calibri"/>
                <a:cs typeface="Calibri"/>
                <a:sym typeface="Calibri"/>
              </a:rPr>
              <a:t>Validated Stage 3:</a:t>
            </a:r>
            <a:r>
              <a:rPr lang="en-US" sz="2000" b="0" i="0" u="none" strike="noStrike" cap="none" baseline="0">
                <a:solidFill>
                  <a:schemeClr val="dk1"/>
                </a:solidFill>
                <a:latin typeface="Calibri"/>
                <a:ea typeface="Calibri"/>
                <a:cs typeface="Calibri"/>
                <a:sym typeface="Calibri"/>
              </a:rPr>
              <a:t> Using a large set of samples representing global conditions over four seasons, the algorithm output is shown to meet the threshold performance attributes identified in the JPSS Level 1 Requirements Supplement with the exception of the S-NPP Performance Exclusions</a:t>
            </a:r>
          </a:p>
          <a:p>
            <a:endParaRPr lang="en-US" sz="2000" b="0" i="0" u="none" strike="noStrike" cap="none" baseline="0">
              <a:solidFill>
                <a:schemeClr val="dk1"/>
              </a:solidFill>
              <a:latin typeface="Calibri"/>
              <a:ea typeface="Calibri"/>
              <a:cs typeface="Calibri"/>
              <a:sym typeface="Calibri"/>
            </a:endParaRPr>
          </a:p>
        </p:txBody>
      </p:sp>
      <p:sp>
        <p:nvSpPr>
          <p:cNvPr id="881" name="Shape 88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buSzPct val="25000"/>
            </a:pPr>
            <a:r>
              <a:rPr lang="en-US"/>
              <a:t> </a:t>
            </a:r>
          </a:p>
        </p:txBody>
      </p:sp>
      <p:sp>
        <p:nvSpPr>
          <p:cNvPr id="882" name="Shape 882"/>
          <p:cNvSpPr txBox="1"/>
          <p:nvPr/>
        </p:nvSpPr>
        <p:spPr>
          <a:xfrm>
            <a:off x="1752600" y="228600"/>
            <a:ext cx="6083300" cy="822960"/>
          </a:xfrm>
          <a:prstGeom prst="rect">
            <a:avLst/>
          </a:prstGeom>
          <a:noFill/>
          <a:ln>
            <a:noFill/>
          </a:ln>
        </p:spPr>
        <p:txBody>
          <a:bodyPr lIns="91425" tIns="45700" rIns="91425" bIns="45700" anchor="ctr" anchorCtr="1">
            <a:noAutofit/>
          </a:bodyPr>
          <a:lstStyle/>
          <a:p>
            <a:pPr algn="ctr">
              <a:buClr>
                <a:srgbClr val="000000"/>
              </a:buClr>
              <a:buSzPct val="25000"/>
              <a:buFont typeface="Calibri"/>
              <a:buNone/>
            </a:pPr>
            <a:r>
              <a:rPr lang="en-US" sz="3200">
                <a:latin typeface="Calibri"/>
                <a:ea typeface="Calibri"/>
                <a:cs typeface="Calibri"/>
                <a:sym typeface="Calibri"/>
              </a:rPr>
              <a:t>SNPP EDR Maturity Definitions (2)</a:t>
            </a:r>
          </a:p>
        </p:txBody>
      </p:sp>
    </p:spTree>
    <p:extLst>
      <p:ext uri="{BB962C8B-B14F-4D97-AF65-F5344CB8AC3E}">
        <p14:creationId xmlns:p14="http://schemas.microsoft.com/office/powerpoint/2010/main" xmlns="" val="2302104452"/>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Overarching Message</a:t>
            </a:r>
            <a:endParaRPr lang="en-US" dirty="0"/>
          </a:p>
        </p:txBody>
      </p:sp>
      <p:sp>
        <p:nvSpPr>
          <p:cNvPr id="3" name="Content Placeholder 2"/>
          <p:cNvSpPr>
            <a:spLocks noGrp="1"/>
          </p:cNvSpPr>
          <p:nvPr>
            <p:ph idx="1"/>
          </p:nvPr>
        </p:nvSpPr>
        <p:spPr/>
        <p:txBody>
          <a:bodyPr>
            <a:normAutofit/>
          </a:bodyPr>
          <a:lstStyle/>
          <a:p>
            <a:r>
              <a:rPr lang="en-US" dirty="0" smtClean="0"/>
              <a:t>The SDR review panel was generally very impressed with the details of the presentations and the dedication of the scientists supporting the SDR validation.   The SDR teams are well managed. There is no question that ATMS, CrIS, and VIIRS have met the validation level by clearing demonstrating that specification have been met.  OMPS </a:t>
            </a:r>
            <a:r>
              <a:rPr lang="en-US" dirty="0"/>
              <a:t>has made significant improvements since the provisional </a:t>
            </a:r>
            <a:r>
              <a:rPr lang="en-US" dirty="0" smtClean="0"/>
              <a:t>declaration. OMPS still </a:t>
            </a:r>
            <a:r>
              <a:rPr lang="en-US" dirty="0" err="1" smtClean="0"/>
              <a:t>needS</a:t>
            </a:r>
            <a:r>
              <a:rPr lang="en-US" dirty="0" smtClean="0"/>
              <a:t> more work to get to the complete validated stage.   The ICVS has been established as  a vital cornerstone of the SDR program.</a:t>
            </a:r>
          </a:p>
        </p:txBody>
      </p:sp>
      <p:sp>
        <p:nvSpPr>
          <p:cNvPr id="4" name="Date Placeholder 3"/>
          <p:cNvSpPr>
            <a:spLocks noGrp="1"/>
          </p:cNvSpPr>
          <p:nvPr>
            <p:ph type="dt" sz="half" idx="10"/>
          </p:nvPr>
        </p:nvSpPr>
        <p:spPr/>
        <p:txBody>
          <a:bodyPr/>
          <a:lstStyle/>
          <a:p>
            <a:r>
              <a:rPr lang="en-US" dirty="0" smtClean="0"/>
              <a:t>Dec 2013</a:t>
            </a:r>
          </a:p>
        </p:txBody>
      </p:sp>
      <p:sp>
        <p:nvSpPr>
          <p:cNvPr id="5" name="Footer Placeholder 4"/>
          <p:cNvSpPr>
            <a:spLocks noGrp="1"/>
          </p:cNvSpPr>
          <p:nvPr>
            <p:ph type="ftr" sz="quarter" idx="11"/>
          </p:nvPr>
        </p:nvSpPr>
        <p:spPr/>
        <p:txBody>
          <a:bodyPr/>
          <a:lstStyle/>
          <a:p>
            <a:r>
              <a:rPr lang="en-US" dirty="0" smtClean="0"/>
              <a:t>NPP SDR  Validation Review </a:t>
            </a:r>
            <a:endParaRPr lang="en-US" dirty="0"/>
          </a:p>
        </p:txBody>
      </p:sp>
      <p:sp>
        <p:nvSpPr>
          <p:cNvPr id="6" name="Slide Number Placeholder 5"/>
          <p:cNvSpPr>
            <a:spLocks noGrp="1"/>
          </p:cNvSpPr>
          <p:nvPr>
            <p:ph type="sldNum" sz="quarter" idx="12"/>
          </p:nvPr>
        </p:nvSpPr>
        <p:spPr/>
        <p:txBody>
          <a:bodyPr/>
          <a:lstStyle/>
          <a:p>
            <a:fld id="{96E36F11-A39A-294D-A59D-6180D50ED29D}" type="slidenum">
              <a:rPr lang="en-US" smtClean="0"/>
              <a:pPr/>
              <a:t>13</a:t>
            </a:fld>
            <a:endParaRPr lang="en-US" dirty="0"/>
          </a:p>
        </p:txBody>
      </p:sp>
    </p:spTree>
    <p:extLst>
      <p:ext uri="{BB962C8B-B14F-4D97-AF65-F5344CB8AC3E}">
        <p14:creationId xmlns:p14="http://schemas.microsoft.com/office/powerpoint/2010/main" xmlns="" val="1514864769"/>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Review Panel Members</a:t>
            </a:r>
            <a:endParaRPr lang="en-US" dirty="0"/>
          </a:p>
        </p:txBody>
      </p:sp>
      <p:sp>
        <p:nvSpPr>
          <p:cNvPr id="5" name="Content Placeholder 4"/>
          <p:cNvSpPr>
            <a:spLocks noGrp="1"/>
          </p:cNvSpPr>
          <p:nvPr>
            <p:ph idx="1"/>
          </p:nvPr>
        </p:nvSpPr>
        <p:spPr>
          <a:xfrm>
            <a:off x="152400" y="1524000"/>
            <a:ext cx="8991600" cy="4525963"/>
          </a:xfrm>
        </p:spPr>
        <p:txBody>
          <a:bodyPr>
            <a:normAutofit fontScale="92500" lnSpcReduction="10000"/>
          </a:bodyPr>
          <a:lstStyle/>
          <a:p>
            <a:r>
              <a:rPr lang="en-US" dirty="0" smtClean="0"/>
              <a:t>Mitch Goldberg, Chair, JPSS Program Scientist, LORWG Chair</a:t>
            </a:r>
          </a:p>
          <a:p>
            <a:r>
              <a:rPr lang="en-US" dirty="0" smtClean="0"/>
              <a:t>James Gleason,  SNPP and JPSS Project Scientist</a:t>
            </a:r>
          </a:p>
          <a:p>
            <a:r>
              <a:rPr lang="en-US" dirty="0" smtClean="0"/>
              <a:t>James Yoe,  NWS/NCEP &amp; JCSDA Chief Administrative Officer , LORWG</a:t>
            </a:r>
          </a:p>
          <a:p>
            <a:r>
              <a:rPr lang="en-US" dirty="0" smtClean="0"/>
              <a:t>Mike Johnson,  NWS/OST, LORWG</a:t>
            </a:r>
          </a:p>
          <a:p>
            <a:r>
              <a:rPr lang="en-US" dirty="0" smtClean="0"/>
              <a:t>Rick </a:t>
            </a:r>
            <a:r>
              <a:rPr lang="en-US" dirty="0" err="1" smtClean="0"/>
              <a:t>Stumpf</a:t>
            </a:r>
            <a:r>
              <a:rPr lang="en-US" dirty="0" smtClean="0"/>
              <a:t>,  NOS, Center for Coastal Monitoring and Assessment, LORWG</a:t>
            </a:r>
          </a:p>
          <a:p>
            <a:r>
              <a:rPr lang="en-US" dirty="0" smtClean="0"/>
              <a:t>Gary Wick, OAR,  LORWG</a:t>
            </a:r>
          </a:p>
          <a:p>
            <a:r>
              <a:rPr lang="en-US" dirty="0" smtClean="0"/>
              <a:t>Jeff </a:t>
            </a:r>
            <a:r>
              <a:rPr lang="en-US" dirty="0" err="1" smtClean="0"/>
              <a:t>Privette</a:t>
            </a:r>
            <a:r>
              <a:rPr lang="en-US" dirty="0" smtClean="0"/>
              <a:t>,  NCDC, LORWG Advisor</a:t>
            </a:r>
          </a:p>
          <a:p>
            <a:r>
              <a:rPr lang="en-US" dirty="0" smtClean="0"/>
              <a:t>David Benner, NESDIS/OSPO Chief of Satellite Services Division, LORWG</a:t>
            </a:r>
          </a:p>
          <a:p>
            <a:r>
              <a:rPr lang="en-US" dirty="0" smtClean="0"/>
              <a:t>Tom Schott,  NESDIS/ OSD/ NDE Product Dev. Mgr./LORWG Co-Chair</a:t>
            </a:r>
          </a:p>
          <a:p>
            <a:r>
              <a:rPr lang="en-US" dirty="0" smtClean="0"/>
              <a:t>Eric </a:t>
            </a:r>
            <a:r>
              <a:rPr lang="en-US" dirty="0" err="1" smtClean="0"/>
              <a:t>Gottshall</a:t>
            </a:r>
            <a:r>
              <a:rPr lang="en-US" dirty="0" smtClean="0"/>
              <a:t>, NESDIS/NJO/ DPA (IDPS) Product Manager</a:t>
            </a:r>
          </a:p>
          <a:p>
            <a:r>
              <a:rPr lang="en-US" dirty="0" err="1" smtClean="0"/>
              <a:t>Lihang</a:t>
            </a:r>
            <a:r>
              <a:rPr lang="en-US" dirty="0" smtClean="0"/>
              <a:t> Zhou, NESDIS/STAR/ JPSS  Algorithm Science Manager</a:t>
            </a:r>
          </a:p>
          <a:p>
            <a:endParaRPr lang="en-US" sz="14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a:p>
        </p:txBody>
      </p:sp>
      <p:sp>
        <p:nvSpPr>
          <p:cNvPr id="3" name="Slide Number Placeholder 2"/>
          <p:cNvSpPr>
            <a:spLocks noGrp="1"/>
          </p:cNvSpPr>
          <p:nvPr>
            <p:ph type="sldNum" sz="quarter" idx="12"/>
          </p:nvPr>
        </p:nvSpPr>
        <p:spPr/>
        <p:txBody>
          <a:bodyPr/>
          <a:lstStyle/>
          <a:p>
            <a:fld id="{9CF696A8-5D46-4EF7-8297-F57642711529}" type="slidenum">
              <a:rPr lang="en-US" smtClean="0"/>
              <a:pPr/>
              <a:t>14</a:t>
            </a:fld>
            <a:endParaRPr lang="en-US" dirty="0"/>
          </a:p>
        </p:txBody>
      </p:sp>
    </p:spTree>
    <p:extLst>
      <p:ext uri="{BB962C8B-B14F-4D97-AF65-F5344CB8AC3E}">
        <p14:creationId xmlns:p14="http://schemas.microsoft.com/office/powerpoint/2010/main" xmlns="" val="2919424892"/>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152400"/>
            <a:ext cx="9144000" cy="762000"/>
          </a:xfrm>
        </p:spPr>
        <p:txBody>
          <a:bodyPr/>
          <a:lstStyle/>
          <a:p>
            <a:r>
              <a:rPr lang="en-US" sz="2800" dirty="0" smtClean="0">
                <a:solidFill>
                  <a:srgbClr val="0000FF"/>
                </a:solidFill>
                <a:latin typeface="Times New Roman" pitchFamily="18" charset="0"/>
                <a:cs typeface="Times New Roman" pitchFamily="18" charset="0"/>
              </a:rPr>
              <a:t>American Geophysical Union (AGU) JGR Special Issue </a:t>
            </a:r>
            <a:br>
              <a:rPr lang="en-US" sz="2800" dirty="0" smtClean="0">
                <a:solidFill>
                  <a:srgbClr val="0000FF"/>
                </a:solidFill>
                <a:latin typeface="Times New Roman" pitchFamily="18" charset="0"/>
                <a:cs typeface="Times New Roman" pitchFamily="18" charset="0"/>
              </a:rPr>
            </a:br>
            <a:r>
              <a:rPr lang="en-US" sz="2800" dirty="0" smtClean="0">
                <a:solidFill>
                  <a:srgbClr val="0000FF"/>
                </a:solidFill>
                <a:latin typeface="Times New Roman" pitchFamily="18" charset="0"/>
                <a:cs typeface="Times New Roman" pitchFamily="18" charset="0"/>
              </a:rPr>
              <a:t>on </a:t>
            </a:r>
            <a:r>
              <a:rPr lang="en-US" sz="2800" dirty="0" err="1" smtClean="0">
                <a:solidFill>
                  <a:srgbClr val="0000FF"/>
                </a:solidFill>
                <a:latin typeface="Times New Roman" pitchFamily="18" charset="0"/>
                <a:cs typeface="Times New Roman" pitchFamily="18" charset="0"/>
              </a:rPr>
              <a:t>Suomi</a:t>
            </a:r>
            <a:r>
              <a:rPr lang="en-US" sz="2800" dirty="0" smtClean="0">
                <a:solidFill>
                  <a:srgbClr val="0000FF"/>
                </a:solidFill>
                <a:latin typeface="Times New Roman" pitchFamily="18" charset="0"/>
                <a:cs typeface="Times New Roman" pitchFamily="18" charset="0"/>
              </a:rPr>
              <a:t> NPP </a:t>
            </a:r>
            <a:r>
              <a:rPr lang="en-US" sz="2800" dirty="0" err="1" smtClean="0">
                <a:solidFill>
                  <a:srgbClr val="0000FF"/>
                </a:solidFill>
                <a:latin typeface="Times New Roman" pitchFamily="18" charset="0"/>
                <a:cs typeface="Times New Roman" pitchFamily="18" charset="0"/>
              </a:rPr>
              <a:t>CalVal</a:t>
            </a:r>
            <a:r>
              <a:rPr lang="en-US" sz="2800" dirty="0" smtClean="0">
                <a:solidFill>
                  <a:srgbClr val="0000FF"/>
                </a:solidFill>
                <a:latin typeface="Times New Roman" pitchFamily="18" charset="0"/>
                <a:cs typeface="Times New Roman" pitchFamily="18" charset="0"/>
              </a:rPr>
              <a:t>   </a:t>
            </a:r>
            <a:endParaRPr lang="en-US" sz="2800" dirty="0">
              <a:solidFill>
                <a:srgbClr val="0000FF"/>
              </a:solidFill>
              <a:latin typeface="Times New Roman"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191000" y="1065486"/>
            <a:ext cx="4343400" cy="5410200"/>
          </a:xfrm>
          <a:prstGeom prst="rect">
            <a:avLst/>
          </a:prstGeom>
        </p:spPr>
      </p:pic>
      <p:sp>
        <p:nvSpPr>
          <p:cNvPr id="9" name="Content Placeholder 7"/>
          <p:cNvSpPr>
            <a:spLocks noGrp="1"/>
          </p:cNvSpPr>
          <p:nvPr>
            <p:ph idx="1"/>
          </p:nvPr>
        </p:nvSpPr>
        <p:spPr>
          <a:xfrm>
            <a:off x="381000" y="1524000"/>
            <a:ext cx="3505200" cy="3048000"/>
          </a:xfrm>
        </p:spPr>
        <p:txBody>
          <a:bodyPr/>
          <a:lstStyle/>
          <a:p>
            <a:pPr marL="0" indent="0">
              <a:buNone/>
              <a:defRPr/>
            </a:pPr>
            <a:r>
              <a:rPr lang="en-US" sz="2000" b="0" dirty="0" smtClean="0">
                <a:latin typeface="Times New Roman" pitchFamily="18" charset="0"/>
                <a:cs typeface="Times New Roman" pitchFamily="18" charset="0"/>
              </a:rPr>
              <a:t>25 papers have been accepted in AGU Journal Geophysical Research Special Issue on </a:t>
            </a:r>
            <a:r>
              <a:rPr lang="en-US" sz="2000" b="0" dirty="0" err="1" smtClean="0">
                <a:latin typeface="Times New Roman" pitchFamily="18" charset="0"/>
                <a:cs typeface="Times New Roman" pitchFamily="18" charset="0"/>
              </a:rPr>
              <a:t>Suomi</a:t>
            </a:r>
            <a:r>
              <a:rPr lang="en-US" sz="2000" b="0" dirty="0" smtClean="0">
                <a:latin typeface="Times New Roman" pitchFamily="18" charset="0"/>
                <a:cs typeface="Times New Roman" pitchFamily="18" charset="0"/>
              </a:rPr>
              <a:t> NPP satellite calibration, validation and applications. 10 papers are still in peer-review process with major or minor revision</a:t>
            </a:r>
          </a:p>
          <a:p>
            <a:pPr marL="0" indent="0">
              <a:buNone/>
              <a:defRPr/>
            </a:pPr>
            <a:r>
              <a:rPr lang="en-US" sz="2000" b="0" i="1" dirty="0" smtClean="0">
                <a:latin typeface="Times New Roman" pitchFamily="18" charset="0"/>
                <a:cs typeface="Times New Roman" pitchFamily="18" charset="0"/>
              </a:rPr>
              <a:t>Guest Editor: </a:t>
            </a:r>
            <a:r>
              <a:rPr lang="en-US" sz="2000" b="0" i="1" dirty="0" err="1" smtClean="0">
                <a:latin typeface="Times New Roman" pitchFamily="18" charset="0"/>
                <a:cs typeface="Times New Roman" pitchFamily="18" charset="0"/>
              </a:rPr>
              <a:t>Fuzhong</a:t>
            </a:r>
            <a:r>
              <a:rPr lang="en-US" sz="2000" b="0" i="1" dirty="0" smtClean="0">
                <a:latin typeface="Times New Roman" pitchFamily="18" charset="0"/>
                <a:cs typeface="Times New Roman" pitchFamily="18" charset="0"/>
              </a:rPr>
              <a:t> </a:t>
            </a:r>
            <a:r>
              <a:rPr lang="en-US" sz="2000" b="0" i="1" dirty="0" err="1" smtClean="0">
                <a:latin typeface="Times New Roman" pitchFamily="18" charset="0"/>
                <a:cs typeface="Times New Roman" pitchFamily="18" charset="0"/>
              </a:rPr>
              <a:t>Weng</a:t>
            </a:r>
            <a:endParaRPr lang="en-US" sz="2000" b="0" i="1" dirty="0">
              <a:latin typeface="Times New Roman" pitchFamily="18" charset="0"/>
              <a:cs typeface="Times New Roman" pitchFamily="18" charset="0"/>
            </a:endParaRPr>
          </a:p>
          <a:p>
            <a:pPr marL="0" indent="0">
              <a:buNone/>
              <a:defRPr/>
            </a:pPr>
            <a:endParaRPr lang="en-US" sz="2000" b="0" dirty="0" smtClean="0">
              <a:latin typeface="Times New Roman" pitchFamily="18" charset="0"/>
              <a:cs typeface="Times New Roman" pitchFamily="18" charset="0"/>
            </a:endParaRPr>
          </a:p>
        </p:txBody>
      </p:sp>
      <p:sp>
        <p:nvSpPr>
          <p:cNvPr id="5" name="Slide Number Placeholder 5"/>
          <p:cNvSpPr>
            <a:spLocks noGrp="1"/>
          </p:cNvSpPr>
          <p:nvPr>
            <p:ph type="sldNum" sz="quarter" idx="12"/>
          </p:nvPr>
        </p:nvSpPr>
        <p:spPr>
          <a:xfrm>
            <a:off x="7010400" y="6381750"/>
            <a:ext cx="2133600" cy="476250"/>
          </a:xfrm>
          <a:prstGeom prst="rect">
            <a:avLst/>
          </a:prstGeom>
        </p:spPr>
        <p:txBody>
          <a:bodyPr/>
          <a:lstStyle/>
          <a:p>
            <a:fld id="{0326CE0C-E2FA-E344-A3E8-3F248AD3F7BE}" type="slidenum">
              <a:rPr lang="en-US">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xmlns="" val="5159558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1576" y="350686"/>
            <a:ext cx="8229600" cy="1053894"/>
          </a:xfrm>
        </p:spPr>
        <p:txBody>
          <a:bodyPr/>
          <a:lstStyle/>
          <a:p>
            <a:r>
              <a:rPr lang="en-US" sz="2000" dirty="0" smtClean="0"/>
              <a:t>JPSS PGRR Deep-Dive Validation </a:t>
            </a:r>
            <a:br>
              <a:rPr lang="en-US" sz="2000" dirty="0" smtClean="0"/>
            </a:br>
            <a:r>
              <a:rPr lang="en-US" sz="2000" dirty="0" smtClean="0"/>
              <a:t> First S-NPP ER-2 Aircraft Campaign to provide</a:t>
            </a:r>
            <a:br>
              <a:rPr lang="en-US" sz="2000" dirty="0" smtClean="0"/>
            </a:br>
            <a:r>
              <a:rPr lang="en-US" sz="2000" dirty="0" smtClean="0"/>
              <a:t> validation for CrIS, ATMS and VIIRS</a:t>
            </a:r>
            <a:br>
              <a:rPr lang="en-US" sz="2000" dirty="0" smtClean="0"/>
            </a:br>
            <a:r>
              <a:rPr lang="en-US" sz="2000" dirty="0" smtClean="0"/>
              <a:t/>
            </a:r>
            <a:br>
              <a:rPr lang="en-US" sz="2000" dirty="0" smtClean="0"/>
            </a:br>
            <a:r>
              <a:rPr lang="en-US" sz="2000" dirty="0" smtClean="0"/>
              <a:t>NIST traceable absolute </a:t>
            </a:r>
            <a:r>
              <a:rPr lang="en-US" sz="2000" dirty="0"/>
              <a:t>c</a:t>
            </a:r>
            <a:r>
              <a:rPr lang="en-US" sz="2000" dirty="0" smtClean="0"/>
              <a:t>alibration for CrIS</a:t>
            </a:r>
            <a:endParaRPr lang="en-US" sz="2000" dirty="0"/>
          </a:p>
        </p:txBody>
      </p:sp>
      <p:pic>
        <p:nvPicPr>
          <p:cNvPr id="5" name="Picture 4" descr="Microsoft PowerPointScreenSnapz042.png"/>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131383" y="1668400"/>
            <a:ext cx="4369457" cy="3280747"/>
          </a:xfrm>
          <a:prstGeom prst="rect">
            <a:avLst/>
          </a:prstGeom>
        </p:spPr>
      </p:pic>
      <p:sp>
        <p:nvSpPr>
          <p:cNvPr id="7" name="TextBox 6"/>
          <p:cNvSpPr txBox="1"/>
          <p:nvPr/>
        </p:nvSpPr>
        <p:spPr>
          <a:xfrm>
            <a:off x="131383" y="5270331"/>
            <a:ext cx="8769536" cy="1477328"/>
          </a:xfrm>
          <a:prstGeom prst="rect">
            <a:avLst/>
          </a:prstGeom>
          <a:noFill/>
        </p:spPr>
        <p:txBody>
          <a:bodyPr wrap="none" rtlCol="0">
            <a:spAutoFit/>
          </a:bodyPr>
          <a:lstStyle/>
          <a:p>
            <a:pPr defTabSz="457200"/>
            <a:r>
              <a:rPr lang="en-US" dirty="0" smtClean="0">
                <a:solidFill>
                  <a:prstClr val="black"/>
                </a:solidFill>
                <a:latin typeface="Times New Roman"/>
              </a:rPr>
              <a:t>ER-2 with aircraft validation sensors</a:t>
            </a:r>
            <a:r>
              <a:rPr lang="en-US" dirty="0">
                <a:solidFill>
                  <a:prstClr val="black"/>
                </a:solidFill>
                <a:latin typeface="Times New Roman"/>
              </a:rPr>
              <a:t> </a:t>
            </a:r>
            <a:r>
              <a:rPr lang="en-US" dirty="0" smtClean="0">
                <a:solidFill>
                  <a:prstClr val="black"/>
                </a:solidFill>
                <a:latin typeface="Times New Roman"/>
              </a:rPr>
              <a:t>under flies Suomi NPP sensors.  In the case of CrIS,</a:t>
            </a:r>
          </a:p>
          <a:p>
            <a:pPr defTabSz="457200"/>
            <a:r>
              <a:rPr lang="en-US" dirty="0" smtClean="0">
                <a:solidFill>
                  <a:prstClr val="black"/>
                </a:solidFill>
                <a:latin typeface="Times New Roman"/>
              </a:rPr>
              <a:t>the validation sensor in this example is </a:t>
            </a:r>
            <a:r>
              <a:rPr lang="en-US" dirty="0">
                <a:solidFill>
                  <a:prstClr val="black"/>
                </a:solidFill>
                <a:latin typeface="Times New Roman"/>
              </a:rPr>
              <a:t>from </a:t>
            </a:r>
            <a:r>
              <a:rPr lang="en-US" dirty="0" smtClean="0">
                <a:solidFill>
                  <a:prstClr val="black"/>
                </a:solidFill>
                <a:latin typeface="Times New Roman"/>
              </a:rPr>
              <a:t>the Scanning </a:t>
            </a:r>
            <a:r>
              <a:rPr lang="en-US" dirty="0">
                <a:solidFill>
                  <a:prstClr val="black"/>
                </a:solidFill>
                <a:latin typeface="Times New Roman"/>
              </a:rPr>
              <a:t>High-resolution </a:t>
            </a:r>
            <a:r>
              <a:rPr lang="en-US" dirty="0" smtClean="0">
                <a:solidFill>
                  <a:prstClr val="black"/>
                </a:solidFill>
                <a:latin typeface="Times New Roman"/>
              </a:rPr>
              <a:t>Interferometer</a:t>
            </a:r>
          </a:p>
          <a:p>
            <a:pPr defTabSz="457200"/>
            <a:r>
              <a:rPr lang="en-US" dirty="0" smtClean="0">
                <a:solidFill>
                  <a:prstClr val="black"/>
                </a:solidFill>
                <a:latin typeface="Times New Roman"/>
              </a:rPr>
              <a:t> Sounder (S-HIS) which has been tied to  a NIST traceable calibration source.    Quick look </a:t>
            </a:r>
          </a:p>
          <a:p>
            <a:pPr defTabSz="457200"/>
            <a:r>
              <a:rPr lang="en-US" dirty="0" smtClean="0">
                <a:solidFill>
                  <a:prstClr val="black"/>
                </a:solidFill>
                <a:latin typeface="Times New Roman"/>
              </a:rPr>
              <a:t>comparisons show excellent agreement.    Significance – NIST traceable validation is critical</a:t>
            </a:r>
          </a:p>
          <a:p>
            <a:pPr defTabSz="457200"/>
            <a:r>
              <a:rPr lang="en-US" dirty="0" smtClean="0">
                <a:solidFill>
                  <a:prstClr val="black"/>
                </a:solidFill>
                <a:latin typeface="Times New Roman"/>
              </a:rPr>
              <a:t>for uncertainty analysis needed to fully assess data quality of S-NPP and JPSS sensors.</a:t>
            </a:r>
            <a:endParaRPr lang="en-US" dirty="0">
              <a:solidFill>
                <a:prstClr val="black"/>
              </a:solidFill>
              <a:latin typeface="Times New Roman"/>
            </a:endParaRPr>
          </a:p>
        </p:txBody>
      </p:sp>
      <p:pic>
        <p:nvPicPr>
          <p:cNvPr id="9" name="Picture 8" descr="Microsoft PowerPointScreenSnapz044.pn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4627671" y="1785194"/>
            <a:ext cx="4506145" cy="3163953"/>
          </a:xfrm>
          <a:prstGeom prst="rect">
            <a:avLst/>
          </a:prstGeom>
        </p:spPr>
      </p:pic>
      <p:cxnSp>
        <p:nvCxnSpPr>
          <p:cNvPr id="14" name="Straight Arrow Connector 13"/>
          <p:cNvCxnSpPr/>
          <p:nvPr/>
        </p:nvCxnSpPr>
        <p:spPr bwMode="auto">
          <a:xfrm flipH="1">
            <a:off x="2252133" y="3314031"/>
            <a:ext cx="3309815" cy="775369"/>
          </a:xfrm>
          <a:prstGeom prst="straightConnector1">
            <a:avLst/>
          </a:prstGeom>
          <a:solidFill>
            <a:schemeClr val="accent1"/>
          </a:solidFill>
          <a:ln w="12700" cap="flat" cmpd="sng" algn="ctr">
            <a:solidFill>
              <a:srgbClr val="FF0000"/>
            </a:solidFill>
            <a:prstDash val="solid"/>
            <a:round/>
            <a:headEnd type="none" w="med" len="med"/>
            <a:tailEnd type="arrow"/>
          </a:ln>
          <a:effectLst/>
        </p:spPr>
      </p:cxnSp>
      <p:sp>
        <p:nvSpPr>
          <p:cNvPr id="2" name="TextBox 1"/>
          <p:cNvSpPr txBox="1"/>
          <p:nvPr/>
        </p:nvSpPr>
        <p:spPr>
          <a:xfrm>
            <a:off x="5994400" y="4584700"/>
            <a:ext cx="2544286" cy="369332"/>
          </a:xfrm>
          <a:prstGeom prst="rect">
            <a:avLst/>
          </a:prstGeom>
          <a:noFill/>
        </p:spPr>
        <p:txBody>
          <a:bodyPr wrap="none" rtlCol="0">
            <a:spAutoFit/>
          </a:bodyPr>
          <a:lstStyle/>
          <a:p>
            <a:pPr defTabSz="457200"/>
            <a:r>
              <a:rPr lang="en-US" dirty="0" smtClean="0">
                <a:solidFill>
                  <a:prstClr val="black"/>
                </a:solidFill>
                <a:latin typeface="Times New Roman"/>
              </a:rPr>
              <a:t>May 10, 2013 – first look</a:t>
            </a:r>
            <a:endParaRPr lang="en-US" dirty="0">
              <a:solidFill>
                <a:prstClr val="black"/>
              </a:solidFill>
              <a:latin typeface="Times New Roman"/>
            </a:endParaRPr>
          </a:p>
        </p:txBody>
      </p:sp>
    </p:spTree>
    <p:extLst>
      <p:ext uri="{BB962C8B-B14F-4D97-AF65-F5344CB8AC3E}">
        <p14:creationId xmlns:p14="http://schemas.microsoft.com/office/powerpoint/2010/main" xmlns="" val="21504115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CriS</a:t>
            </a:r>
            <a:r>
              <a:rPr lang="en-US" dirty="0" smtClean="0"/>
              <a:t> Specifications</a:t>
            </a:r>
            <a:endParaRPr lang="en-US" dirty="0"/>
          </a:p>
        </p:txBody>
      </p:sp>
      <p:sp>
        <p:nvSpPr>
          <p:cNvPr id="6" name="Slide Number Placeholder 5"/>
          <p:cNvSpPr>
            <a:spLocks noGrp="1"/>
          </p:cNvSpPr>
          <p:nvPr>
            <p:ph type="sldNum" sz="quarter" idx="12"/>
          </p:nvPr>
        </p:nvSpPr>
        <p:spPr/>
        <p:txBody>
          <a:bodyPr/>
          <a:lstStyle/>
          <a:p>
            <a:fld id="{96E36F11-A39A-294D-A59D-6180D50ED29D}" type="slidenum">
              <a:rPr lang="en-US" smtClean="0"/>
              <a:pPr/>
              <a:t>17</a:t>
            </a:fld>
            <a:endParaRPr lang="en-US" dirty="0"/>
          </a:p>
        </p:txBody>
      </p:sp>
      <p:pic>
        <p:nvPicPr>
          <p:cNvPr id="7" name="Picture 6" descr="Screenshot 2013-12-19 21.22.34.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57200" y="1576969"/>
            <a:ext cx="8264660" cy="3624369"/>
          </a:xfrm>
          <a:prstGeom prst="rect">
            <a:avLst/>
          </a:prstGeom>
        </p:spPr>
      </p:pic>
    </p:spTree>
    <p:extLst>
      <p:ext uri="{BB962C8B-B14F-4D97-AF65-F5344CB8AC3E}">
        <p14:creationId xmlns:p14="http://schemas.microsoft.com/office/powerpoint/2010/main" xmlns="" val="3559609249"/>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Why do we care about 0.1 C absolute accuracy?</a:t>
            </a:r>
            <a:endParaRPr lang="en-US" sz="2800"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18</a:t>
            </a:fld>
            <a:endParaRPr lang="en-US"/>
          </a:p>
        </p:txBody>
      </p:sp>
      <p:pic>
        <p:nvPicPr>
          <p:cNvPr id="6" name="Picture 5" descr="Screenshot 2013-12-12 09.59.12.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47800" y="940570"/>
            <a:ext cx="6108700" cy="5917430"/>
          </a:xfrm>
          <a:prstGeom prst="rect">
            <a:avLst/>
          </a:prstGeom>
        </p:spPr>
      </p:pic>
    </p:spTree>
    <p:extLst>
      <p:ext uri="{BB962C8B-B14F-4D97-AF65-F5344CB8AC3E}">
        <p14:creationId xmlns:p14="http://schemas.microsoft.com/office/powerpoint/2010/main" xmlns="" val="2709758374"/>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r>
              <a:rPr lang="en-US" smtClean="0"/>
              <a:t>10/23-24/2012</a:t>
            </a:r>
            <a:endParaRPr lang="en-US" dirty="0" smtClean="0"/>
          </a:p>
        </p:txBody>
      </p:sp>
      <p:sp>
        <p:nvSpPr>
          <p:cNvPr id="5" name="Footer Placeholder 4"/>
          <p:cNvSpPr>
            <a:spLocks noGrp="1"/>
          </p:cNvSpPr>
          <p:nvPr>
            <p:ph type="ftr" sz="quarter" idx="11"/>
          </p:nvPr>
        </p:nvSpPr>
        <p:spPr/>
        <p:txBody>
          <a:bodyPr/>
          <a:lstStyle/>
          <a:p>
            <a:r>
              <a:rPr lang="en-US" smtClean="0"/>
              <a:t>NPP SDR  Provisional Product Review </a:t>
            </a:r>
            <a:endParaRPr lang="en-US" dirty="0"/>
          </a:p>
        </p:txBody>
      </p:sp>
      <p:sp>
        <p:nvSpPr>
          <p:cNvPr id="6" name="Slide Number Placeholder 5"/>
          <p:cNvSpPr>
            <a:spLocks noGrp="1"/>
          </p:cNvSpPr>
          <p:nvPr>
            <p:ph type="sldNum" sz="quarter" idx="12"/>
          </p:nvPr>
        </p:nvSpPr>
        <p:spPr/>
        <p:txBody>
          <a:bodyPr/>
          <a:lstStyle/>
          <a:p>
            <a:fld id="{96E36F11-A39A-294D-A59D-6180D50ED29D}" type="slidenum">
              <a:rPr lang="en-US" smtClean="0"/>
              <a:pPr/>
              <a:t>19</a:t>
            </a:fld>
            <a:endParaRPr lang="en-US" dirty="0"/>
          </a:p>
        </p:txBody>
      </p:sp>
      <p:pic>
        <p:nvPicPr>
          <p:cNvPr id="7" name="Picture 6" descr="Screenshot 2013-12-19 21.52.10.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0500" y="0"/>
            <a:ext cx="8751194" cy="6858000"/>
          </a:xfrm>
          <a:prstGeom prst="rect">
            <a:avLst/>
          </a:prstGeom>
        </p:spPr>
      </p:pic>
    </p:spTree>
    <p:extLst>
      <p:ext uri="{BB962C8B-B14F-4D97-AF65-F5344CB8AC3E}">
        <p14:creationId xmlns:p14="http://schemas.microsoft.com/office/powerpoint/2010/main" xmlns="" val="1365991760"/>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Assignment</a:t>
            </a:r>
            <a:endParaRPr lang="en-US" dirty="0"/>
          </a:p>
        </p:txBody>
      </p:sp>
      <p:sp>
        <p:nvSpPr>
          <p:cNvPr id="3" name="Content Placeholder 2"/>
          <p:cNvSpPr>
            <a:spLocks noGrp="1"/>
          </p:cNvSpPr>
          <p:nvPr>
            <p:ph idx="1"/>
          </p:nvPr>
        </p:nvSpPr>
        <p:spPr/>
        <p:txBody>
          <a:bodyPr/>
          <a:lstStyle/>
          <a:p>
            <a:r>
              <a:rPr lang="en-US" dirty="0"/>
              <a:t>Discuss JPSS Program calibration/validation activities and identify synergies </a:t>
            </a:r>
            <a:endParaRPr lang="en-US" dirty="0" smtClean="0"/>
          </a:p>
          <a:p>
            <a:endParaRPr lang="en-US" dirty="0"/>
          </a:p>
          <a:p>
            <a:r>
              <a:rPr lang="en-US" dirty="0" smtClean="0"/>
              <a:t>What we need to do as an organization</a:t>
            </a:r>
            <a:endParaRPr lang="en-US" dirty="0"/>
          </a:p>
        </p:txBody>
      </p:sp>
      <p:sp>
        <p:nvSpPr>
          <p:cNvPr id="4" name="Slide Number Placeholder 3"/>
          <p:cNvSpPr>
            <a:spLocks noGrp="1"/>
          </p:cNvSpPr>
          <p:nvPr>
            <p:ph type="sldNum" sz="quarter" idx="4"/>
          </p:nvPr>
        </p:nvSpPr>
        <p:spPr/>
        <p:txBody>
          <a:bodyPr/>
          <a:lstStyle/>
          <a:p>
            <a:pPr>
              <a:defRPr/>
            </a:pPr>
            <a:fld id="{413ABA66-EE7E-4734-9728-C04FD2C704DE}" type="slidenum">
              <a:rPr lang="en-US" smtClean="0"/>
              <a:pPr>
                <a:defRPr/>
              </a:pPr>
              <a:t>2</a:t>
            </a:fld>
            <a:endParaRPr lang="en-US"/>
          </a:p>
        </p:txBody>
      </p:sp>
    </p:spTree>
    <p:extLst>
      <p:ext uri="{BB962C8B-B14F-4D97-AF65-F5344CB8AC3E}">
        <p14:creationId xmlns:p14="http://schemas.microsoft.com/office/powerpoint/2010/main" xmlns="" val="2967211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SNO Results between CrIS and IASI/</a:t>
            </a:r>
            <a:r>
              <a:rPr lang="en-US" dirty="0" err="1" smtClean="0"/>
              <a:t>Metop</a:t>
            </a:r>
            <a:r>
              <a:rPr lang="en-US" dirty="0" smtClean="0"/>
              <a:t>-B</a:t>
            </a:r>
            <a:br>
              <a:rPr lang="en-US" dirty="0" smtClean="0"/>
            </a:br>
            <a:r>
              <a:rPr lang="en-US" dirty="0" smtClean="0"/>
              <a:t>from 10 months’ reprocessed CrIS SDR (2013/02-12) </a:t>
            </a:r>
            <a:endParaRPr lang="en-US" dirty="0"/>
          </a:p>
        </p:txBody>
      </p:sp>
      <p:pic>
        <p:nvPicPr>
          <p:cNvPr id="6" name="Content Placeholder 5" descr="iasi_cris_idps.metopB.re-pressed..ps.2.png"/>
          <p:cNvPicPr>
            <a:picLocks noGrp="1" noChangeAspect="1"/>
          </p:cNvPicPr>
          <p:nvPr>
            <p:ph sz="half" idx="1"/>
          </p:nvPr>
        </p:nvPicPr>
        <p:blipFill>
          <a:blip r:embed="rId2" cstate="screen"/>
          <a:stretch>
            <a:fillRect/>
          </a:stretch>
        </p:blipFill>
        <p:spPr>
          <a:xfrm>
            <a:off x="76200" y="914400"/>
            <a:ext cx="4038600" cy="2973384"/>
          </a:xfrm>
        </p:spPr>
      </p:pic>
      <p:pic>
        <p:nvPicPr>
          <p:cNvPr id="7" name="Content Placeholder 6" descr="iasi_cris_idps.metopB.re-pressed..ps.3.png"/>
          <p:cNvPicPr>
            <a:picLocks noGrp="1" noChangeAspect="1"/>
          </p:cNvPicPr>
          <p:nvPr>
            <p:ph sz="half" idx="2"/>
          </p:nvPr>
        </p:nvPicPr>
        <p:blipFill>
          <a:blip r:embed="rId3" cstate="screen"/>
          <a:stretch>
            <a:fillRect/>
          </a:stretch>
        </p:blipFill>
        <p:spPr>
          <a:xfrm>
            <a:off x="4648200" y="914400"/>
            <a:ext cx="4038600" cy="2973384"/>
          </a:xfrm>
        </p:spPr>
      </p:pic>
      <p:sp>
        <p:nvSpPr>
          <p:cNvPr id="5" name="Slide Number Placeholder 4"/>
          <p:cNvSpPr>
            <a:spLocks noGrp="1"/>
          </p:cNvSpPr>
          <p:nvPr>
            <p:ph type="sldNum" sz="quarter" idx="12"/>
          </p:nvPr>
        </p:nvSpPr>
        <p:spPr/>
        <p:txBody>
          <a:bodyPr/>
          <a:lstStyle/>
          <a:p>
            <a:fld id="{96E36F11-A39A-294D-A59D-6180D50ED29D}" type="slidenum">
              <a:rPr lang="en-US" smtClean="0"/>
              <a:pPr/>
              <a:t>20</a:t>
            </a:fld>
            <a:endParaRPr lang="en-US"/>
          </a:p>
        </p:txBody>
      </p:sp>
      <p:pic>
        <p:nvPicPr>
          <p:cNvPr id="8" name="Picture 7" descr="iasi_cris_idps.metopB.re-pressed..ps.17.png"/>
          <p:cNvPicPr>
            <a:picLocks noChangeAspect="1"/>
          </p:cNvPicPr>
          <p:nvPr/>
        </p:nvPicPr>
        <p:blipFill>
          <a:blip r:embed="rId4" cstate="screen"/>
          <a:stretch>
            <a:fillRect/>
          </a:stretch>
        </p:blipFill>
        <p:spPr>
          <a:xfrm>
            <a:off x="4420201" y="3810000"/>
            <a:ext cx="4495199" cy="2988265"/>
          </a:xfrm>
          <a:prstGeom prst="rect">
            <a:avLst/>
          </a:prstGeom>
        </p:spPr>
      </p:pic>
      <p:pic>
        <p:nvPicPr>
          <p:cNvPr id="9" name="Picture 8" descr="iasi_cris_idps.metopB.re-pressed..ps.16.png"/>
          <p:cNvPicPr>
            <a:picLocks noChangeAspect="1"/>
          </p:cNvPicPr>
          <p:nvPr/>
        </p:nvPicPr>
        <p:blipFill>
          <a:blip r:embed="rId5" cstate="screen"/>
          <a:stretch>
            <a:fillRect/>
          </a:stretch>
        </p:blipFill>
        <p:spPr>
          <a:xfrm>
            <a:off x="0" y="3877050"/>
            <a:ext cx="4495199" cy="2980950"/>
          </a:xfrm>
          <a:prstGeom prst="rect">
            <a:avLst/>
          </a:prstGeom>
        </p:spPr>
      </p:pic>
      <p:sp>
        <p:nvSpPr>
          <p:cNvPr id="10" name="TextBox 9"/>
          <p:cNvSpPr txBox="1"/>
          <p:nvPr/>
        </p:nvSpPr>
        <p:spPr>
          <a:xfrm>
            <a:off x="5410200" y="3200400"/>
            <a:ext cx="1756699" cy="369332"/>
          </a:xfrm>
          <a:prstGeom prst="rect">
            <a:avLst/>
          </a:prstGeom>
          <a:noFill/>
        </p:spPr>
        <p:txBody>
          <a:bodyPr wrap="none" rtlCol="0">
            <a:spAutoFit/>
          </a:bodyPr>
          <a:lstStyle/>
          <a:p>
            <a:r>
              <a:rPr lang="en-US" b="1" dirty="0" smtClean="0"/>
              <a:t>South Pole</a:t>
            </a:r>
            <a:r>
              <a:rPr lang="en-US" dirty="0" smtClean="0"/>
              <a:t> (</a:t>
            </a:r>
            <a:r>
              <a:rPr lang="en-US" b="1" dirty="0" smtClean="0"/>
              <a:t>783</a:t>
            </a:r>
            <a:r>
              <a:rPr lang="en-US" dirty="0" smtClean="0"/>
              <a:t>)</a:t>
            </a:r>
            <a:endParaRPr lang="en-US" dirty="0"/>
          </a:p>
        </p:txBody>
      </p:sp>
      <p:sp>
        <p:nvSpPr>
          <p:cNvPr id="11" name="TextBox 10"/>
          <p:cNvSpPr txBox="1"/>
          <p:nvPr/>
        </p:nvSpPr>
        <p:spPr>
          <a:xfrm>
            <a:off x="609600" y="3200400"/>
            <a:ext cx="1758302" cy="369332"/>
          </a:xfrm>
          <a:prstGeom prst="rect">
            <a:avLst/>
          </a:prstGeom>
          <a:noFill/>
        </p:spPr>
        <p:txBody>
          <a:bodyPr wrap="none" rtlCol="0">
            <a:spAutoFit/>
          </a:bodyPr>
          <a:lstStyle/>
          <a:p>
            <a:r>
              <a:rPr lang="en-US" b="1" dirty="0" smtClean="0"/>
              <a:t>North Pole</a:t>
            </a:r>
            <a:r>
              <a:rPr lang="en-US" dirty="0" smtClean="0"/>
              <a:t> (</a:t>
            </a:r>
            <a:r>
              <a:rPr lang="en-US" b="1" dirty="0" smtClean="0"/>
              <a:t>774</a:t>
            </a:r>
            <a:r>
              <a:rPr lang="en-US" dirty="0" smtClean="0"/>
              <a:t>)</a:t>
            </a:r>
            <a:endParaRPr lang="en-US" dirty="0"/>
          </a:p>
        </p:txBody>
      </p:sp>
      <p:sp>
        <p:nvSpPr>
          <p:cNvPr id="12" name="TextBox 11"/>
          <p:cNvSpPr txBox="1"/>
          <p:nvPr/>
        </p:nvSpPr>
        <p:spPr>
          <a:xfrm>
            <a:off x="609600" y="3962400"/>
            <a:ext cx="1507144" cy="369332"/>
          </a:xfrm>
          <a:prstGeom prst="rect">
            <a:avLst/>
          </a:prstGeom>
          <a:noFill/>
        </p:spPr>
        <p:txBody>
          <a:bodyPr wrap="none" rtlCol="0">
            <a:spAutoFit/>
          </a:bodyPr>
          <a:lstStyle/>
          <a:p>
            <a:r>
              <a:rPr lang="en-US" b="1" dirty="0" smtClean="0"/>
              <a:t>Bias: </a:t>
            </a:r>
            <a:r>
              <a:rPr lang="en-US" b="1" dirty="0" err="1" smtClean="0"/>
              <a:t>CrIS</a:t>
            </a:r>
            <a:r>
              <a:rPr lang="en-US" b="1" dirty="0" smtClean="0"/>
              <a:t>-IASI</a:t>
            </a:r>
            <a:endParaRPr lang="en-US" b="1" dirty="0"/>
          </a:p>
        </p:txBody>
      </p:sp>
      <p:sp>
        <p:nvSpPr>
          <p:cNvPr id="13" name="TextBox 12"/>
          <p:cNvSpPr txBox="1"/>
          <p:nvPr/>
        </p:nvSpPr>
        <p:spPr>
          <a:xfrm>
            <a:off x="609600" y="5410200"/>
            <a:ext cx="1724190" cy="369332"/>
          </a:xfrm>
          <a:prstGeom prst="rect">
            <a:avLst/>
          </a:prstGeom>
          <a:noFill/>
        </p:spPr>
        <p:txBody>
          <a:bodyPr wrap="none" rtlCol="0">
            <a:spAutoFit/>
          </a:bodyPr>
          <a:lstStyle/>
          <a:p>
            <a:r>
              <a:rPr lang="en-US" b="1" dirty="0" smtClean="0"/>
              <a:t>STDEV: </a:t>
            </a:r>
            <a:r>
              <a:rPr lang="en-US" b="1" dirty="0" err="1" smtClean="0"/>
              <a:t>CrIS</a:t>
            </a:r>
            <a:r>
              <a:rPr lang="en-US" b="1" dirty="0" smtClean="0"/>
              <a:t>-IASI</a:t>
            </a:r>
            <a:endParaRPr lang="en-US" b="1" dirty="0"/>
          </a:p>
        </p:txBody>
      </p:sp>
      <p:sp>
        <p:nvSpPr>
          <p:cNvPr id="14" name="TextBox 13"/>
          <p:cNvSpPr txBox="1"/>
          <p:nvPr/>
        </p:nvSpPr>
        <p:spPr>
          <a:xfrm>
            <a:off x="5181600" y="4038600"/>
            <a:ext cx="1507144" cy="369332"/>
          </a:xfrm>
          <a:prstGeom prst="rect">
            <a:avLst/>
          </a:prstGeom>
          <a:noFill/>
        </p:spPr>
        <p:txBody>
          <a:bodyPr wrap="none" rtlCol="0">
            <a:spAutoFit/>
          </a:bodyPr>
          <a:lstStyle/>
          <a:p>
            <a:r>
              <a:rPr lang="en-US" b="1" dirty="0" smtClean="0"/>
              <a:t>Bias: </a:t>
            </a:r>
            <a:r>
              <a:rPr lang="en-US" b="1" dirty="0" err="1" smtClean="0"/>
              <a:t>CrIS</a:t>
            </a:r>
            <a:r>
              <a:rPr lang="en-US" b="1" dirty="0" smtClean="0"/>
              <a:t>-IASI</a:t>
            </a:r>
            <a:endParaRPr lang="en-US" b="1" dirty="0"/>
          </a:p>
        </p:txBody>
      </p:sp>
      <p:sp>
        <p:nvSpPr>
          <p:cNvPr id="15" name="TextBox 14"/>
          <p:cNvSpPr txBox="1"/>
          <p:nvPr/>
        </p:nvSpPr>
        <p:spPr>
          <a:xfrm>
            <a:off x="5105400" y="5486400"/>
            <a:ext cx="1724190" cy="369332"/>
          </a:xfrm>
          <a:prstGeom prst="rect">
            <a:avLst/>
          </a:prstGeom>
          <a:noFill/>
        </p:spPr>
        <p:txBody>
          <a:bodyPr wrap="none" rtlCol="0">
            <a:spAutoFit/>
          </a:bodyPr>
          <a:lstStyle/>
          <a:p>
            <a:r>
              <a:rPr lang="en-US" b="1" dirty="0" smtClean="0"/>
              <a:t>STDEV: </a:t>
            </a:r>
            <a:r>
              <a:rPr lang="en-US" b="1" dirty="0" err="1" smtClean="0"/>
              <a:t>CrIS</a:t>
            </a:r>
            <a:r>
              <a:rPr lang="en-US" b="1" dirty="0" smtClean="0"/>
              <a:t>-IASI</a:t>
            </a:r>
            <a:endParaRPr lang="en-US" b="1" dirty="0"/>
          </a:p>
        </p:txBody>
      </p:sp>
    </p:spTree>
    <p:extLst>
      <p:ext uri="{BB962C8B-B14F-4D97-AF65-F5344CB8AC3E}">
        <p14:creationId xmlns:p14="http://schemas.microsoft.com/office/powerpoint/2010/main" xmlns="" val="1806003570"/>
      </p:ext>
    </p:extLst>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VIIRS SDR Requirements and Performance</a:t>
            </a:r>
            <a:br>
              <a:rPr lang="en-US" sz="2400" dirty="0" smtClean="0"/>
            </a:br>
            <a:r>
              <a:rPr lang="en-US" sz="1600" dirty="0" smtClean="0"/>
              <a:t>(all performance values are stable since provisional)</a:t>
            </a:r>
            <a:endParaRPr lang="en-US" sz="1600" dirty="0"/>
          </a:p>
        </p:txBody>
      </p:sp>
      <p:sp>
        <p:nvSpPr>
          <p:cNvPr id="3" name="Slide Number Placeholder 2"/>
          <p:cNvSpPr>
            <a:spLocks noGrp="1"/>
          </p:cNvSpPr>
          <p:nvPr>
            <p:ph type="sldNum" sz="quarter" idx="12"/>
          </p:nvPr>
        </p:nvSpPr>
        <p:spPr/>
        <p:txBody>
          <a:bodyPr/>
          <a:lstStyle/>
          <a:p>
            <a:fld id="{96E36F11-A39A-294D-A59D-6180D50ED29D}" type="slidenum">
              <a:rPr lang="en-US" smtClean="0"/>
              <a:pPr/>
              <a:t>21</a:t>
            </a:fld>
            <a:endParaRPr lang="en-US"/>
          </a:p>
        </p:txBody>
      </p:sp>
      <p:graphicFrame>
        <p:nvGraphicFramePr>
          <p:cNvPr id="4" name="Table 3"/>
          <p:cNvGraphicFramePr>
            <a:graphicFrameLocks noGrp="1"/>
          </p:cNvGraphicFramePr>
          <p:nvPr/>
        </p:nvGraphicFramePr>
        <p:xfrm>
          <a:off x="457200" y="1030155"/>
          <a:ext cx="8229598" cy="5637504"/>
        </p:xfrm>
        <a:graphic>
          <a:graphicData uri="http://schemas.openxmlformats.org/drawingml/2006/table">
            <a:tbl>
              <a:tblPr/>
              <a:tblGrid>
                <a:gridCol w="801417"/>
                <a:gridCol w="1083721"/>
                <a:gridCol w="662276"/>
                <a:gridCol w="481654"/>
                <a:gridCol w="824164"/>
                <a:gridCol w="824164"/>
                <a:gridCol w="481654"/>
                <a:gridCol w="481654"/>
                <a:gridCol w="481654"/>
                <a:gridCol w="481654"/>
                <a:gridCol w="541862"/>
                <a:gridCol w="541862"/>
                <a:gridCol w="541862"/>
              </a:tblGrid>
              <a:tr h="185104">
                <a:tc rowSpan="2">
                  <a:txBody>
                    <a:bodyPr/>
                    <a:lstStyle/>
                    <a:p>
                      <a:pPr marL="0" marR="0" indent="-8890" algn="ctr">
                        <a:lnSpc>
                          <a:spcPct val="90000"/>
                        </a:lnSpc>
                        <a:spcBef>
                          <a:spcPts val="0"/>
                        </a:spcBef>
                        <a:spcAft>
                          <a:spcPts val="0"/>
                        </a:spcAft>
                      </a:pPr>
                      <a:r>
                        <a:rPr lang="en-US" sz="800" b="1" dirty="0">
                          <a:solidFill>
                            <a:srgbClr val="000000"/>
                          </a:solidFill>
                          <a:latin typeface="Arial"/>
                          <a:ea typeface="Calibri"/>
                          <a:cs typeface="Times New Roman"/>
                        </a:rPr>
                        <a:t>Band </a:t>
                      </a:r>
                      <a:endParaRPr lang="en-US" sz="800" dirty="0">
                        <a:latin typeface="Calibri"/>
                        <a:ea typeface="Calibri"/>
                        <a:cs typeface="Times New Roman"/>
                      </a:endParaRPr>
                    </a:p>
                  </a:txBody>
                  <a:tcPr marL="44612" marR="4461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90000"/>
                        </a:lnSpc>
                        <a:spcBef>
                          <a:spcPts val="0"/>
                        </a:spcBef>
                        <a:spcAft>
                          <a:spcPts val="0"/>
                        </a:spcAft>
                      </a:pPr>
                      <a:r>
                        <a:rPr lang="en-US" sz="800" b="1" dirty="0">
                          <a:solidFill>
                            <a:srgbClr val="000000"/>
                          </a:solidFill>
                          <a:latin typeface="Arial"/>
                          <a:ea typeface="Calibri"/>
                          <a:cs typeface="Times New Roman"/>
                        </a:rPr>
                        <a:t>Driving EDR(s)</a:t>
                      </a:r>
                      <a:endParaRPr lang="en-US" sz="800" dirty="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90000"/>
                        </a:lnSpc>
                        <a:spcBef>
                          <a:spcPts val="0"/>
                        </a:spcBef>
                        <a:spcAft>
                          <a:spcPts val="0"/>
                        </a:spcAft>
                      </a:pPr>
                      <a:r>
                        <a:rPr lang="en-US" sz="800" b="1">
                          <a:latin typeface="Arial"/>
                          <a:ea typeface="Calibri"/>
                          <a:cs typeface="Times New Roman"/>
                        </a:rPr>
                        <a:t>Center Wavelength (</a:t>
                      </a:r>
                      <a:r>
                        <a:rPr lang="en-US" sz="800" b="1">
                          <a:latin typeface="Symbol"/>
                          <a:ea typeface="Calibri"/>
                          <a:cs typeface="Arial"/>
                        </a:rPr>
                        <a:t>m</a:t>
                      </a:r>
                      <a:r>
                        <a:rPr lang="en-US" sz="800" b="1">
                          <a:latin typeface="Arial"/>
                          <a:ea typeface="Calibri"/>
                          <a:cs typeface="Times New Roman"/>
                        </a:rPr>
                        <a:t>m)</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90000"/>
                        </a:lnSpc>
                        <a:spcBef>
                          <a:spcPts val="0"/>
                        </a:spcBef>
                        <a:spcAft>
                          <a:spcPts val="0"/>
                        </a:spcAft>
                      </a:pPr>
                      <a:r>
                        <a:rPr lang="en-US" sz="800" b="1">
                          <a:latin typeface="Arial"/>
                          <a:ea typeface="Calibri"/>
                          <a:cs typeface="Times New Roman"/>
                        </a:rPr>
                        <a:t>Equiv.</a:t>
                      </a:r>
                      <a:endParaRPr lang="en-US" sz="800">
                        <a:latin typeface="Calibri"/>
                        <a:ea typeface="Calibri"/>
                        <a:cs typeface="Times New Roman"/>
                      </a:endParaRPr>
                    </a:p>
                    <a:p>
                      <a:pPr marL="0" marR="0" algn="ctr">
                        <a:lnSpc>
                          <a:spcPct val="90000"/>
                        </a:lnSpc>
                        <a:spcBef>
                          <a:spcPts val="0"/>
                        </a:spcBef>
                        <a:spcAft>
                          <a:spcPts val="0"/>
                        </a:spcAft>
                      </a:pPr>
                      <a:r>
                        <a:rPr lang="en-US" sz="800" b="1">
                          <a:latin typeface="Arial"/>
                          <a:ea typeface="Calibri"/>
                          <a:cs typeface="Times New Roman"/>
                        </a:rPr>
                        <a:t>Width</a:t>
                      </a:r>
                      <a:endParaRPr lang="en-US" sz="800">
                        <a:latin typeface="Calibri"/>
                        <a:ea typeface="Calibri"/>
                        <a:cs typeface="Times New Roman"/>
                      </a:endParaRPr>
                    </a:p>
                    <a:p>
                      <a:pPr marL="0" marR="0" algn="ctr">
                        <a:lnSpc>
                          <a:spcPct val="90000"/>
                        </a:lnSpc>
                        <a:spcBef>
                          <a:spcPts val="0"/>
                        </a:spcBef>
                        <a:spcAft>
                          <a:spcPts val="0"/>
                        </a:spcAft>
                      </a:pPr>
                      <a:r>
                        <a:rPr lang="en-US" sz="800" b="1">
                          <a:latin typeface="Arial"/>
                          <a:ea typeface="Calibri"/>
                          <a:cs typeface="Times New Roman"/>
                        </a:rPr>
                        <a:t>(</a:t>
                      </a:r>
                      <a:r>
                        <a:rPr lang="en-US" sz="800" b="1">
                          <a:latin typeface="Symbol"/>
                          <a:ea typeface="Calibri"/>
                          <a:cs typeface="Arial"/>
                        </a:rPr>
                        <a:t>m</a:t>
                      </a:r>
                      <a:r>
                        <a:rPr lang="en-US" sz="800" b="1">
                          <a:latin typeface="Arial"/>
                          <a:ea typeface="Calibri"/>
                          <a:cs typeface="Times New Roman"/>
                        </a:rPr>
                        <a:t>m)</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90000"/>
                        </a:lnSpc>
                        <a:spcBef>
                          <a:spcPts val="0"/>
                        </a:spcBef>
                        <a:spcAft>
                          <a:spcPts val="0"/>
                        </a:spcAft>
                      </a:pPr>
                      <a:r>
                        <a:rPr lang="en-US" sz="800" b="1" dirty="0">
                          <a:latin typeface="Arial"/>
                          <a:ea typeface="Calibri"/>
                          <a:cs typeface="Times New Roman"/>
                        </a:rPr>
                        <a:t>Horizontal Sample Interval (km) (track × scan)</a:t>
                      </a:r>
                      <a:endParaRPr lang="en-US" sz="800" dirty="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marL="0" marR="0" algn="ctr">
                        <a:lnSpc>
                          <a:spcPct val="90000"/>
                        </a:lnSpc>
                        <a:spcBef>
                          <a:spcPts val="0"/>
                        </a:spcBef>
                        <a:spcAft>
                          <a:spcPts val="0"/>
                        </a:spcAft>
                      </a:pPr>
                      <a:r>
                        <a:rPr lang="en-US" sz="800" b="1" dirty="0">
                          <a:solidFill>
                            <a:srgbClr val="000000"/>
                          </a:solidFill>
                          <a:latin typeface="Arial"/>
                          <a:ea typeface="Calibri"/>
                          <a:cs typeface="Times New Roman"/>
                        </a:rPr>
                        <a:t>Band Gain</a:t>
                      </a:r>
                      <a:endParaRPr lang="en-US" sz="800" dirty="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90000"/>
                        </a:lnSpc>
                        <a:spcBef>
                          <a:spcPts val="0"/>
                        </a:spcBef>
                        <a:spcAft>
                          <a:spcPts val="0"/>
                        </a:spcAft>
                      </a:pPr>
                      <a:r>
                        <a:rPr lang="en-US" sz="800" b="1">
                          <a:solidFill>
                            <a:srgbClr val="000000"/>
                          </a:solidFill>
                          <a:latin typeface="Arial"/>
                          <a:ea typeface="Calibri"/>
                          <a:cs typeface="Times New Roman"/>
                        </a:rPr>
                        <a:t>Ltyp or Ttyp (Spec)</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90000"/>
                        </a:lnSpc>
                        <a:spcBef>
                          <a:spcPts val="0"/>
                        </a:spcBef>
                        <a:spcAft>
                          <a:spcPts val="0"/>
                        </a:spcAft>
                      </a:pPr>
                      <a:r>
                        <a:rPr lang="en-US" sz="800" b="1">
                          <a:solidFill>
                            <a:srgbClr val="000000"/>
                          </a:solidFill>
                          <a:latin typeface="Arial"/>
                          <a:ea typeface="Calibri"/>
                          <a:cs typeface="Times New Roman"/>
                        </a:rPr>
                        <a:t>Lmin </a:t>
                      </a:r>
                      <a:br>
                        <a:rPr lang="en-US" sz="800" b="1">
                          <a:solidFill>
                            <a:srgbClr val="000000"/>
                          </a:solidFill>
                          <a:latin typeface="Arial"/>
                          <a:ea typeface="Calibri"/>
                          <a:cs typeface="Times New Roman"/>
                        </a:rPr>
                      </a:br>
                      <a:r>
                        <a:rPr lang="en-US" sz="800" b="1">
                          <a:solidFill>
                            <a:srgbClr val="000000"/>
                          </a:solidFill>
                          <a:latin typeface="Arial"/>
                          <a:ea typeface="Calibri"/>
                          <a:cs typeface="Times New Roman"/>
                        </a:rPr>
                        <a:t>or </a:t>
                      </a:r>
                      <a:br>
                        <a:rPr lang="en-US" sz="800" b="1">
                          <a:solidFill>
                            <a:srgbClr val="000000"/>
                          </a:solidFill>
                          <a:latin typeface="Arial"/>
                          <a:ea typeface="Calibri"/>
                          <a:cs typeface="Times New Roman"/>
                        </a:rPr>
                      </a:br>
                      <a:r>
                        <a:rPr lang="en-US" sz="800" b="1">
                          <a:solidFill>
                            <a:srgbClr val="000000"/>
                          </a:solidFill>
                          <a:latin typeface="Arial"/>
                          <a:ea typeface="Calibri"/>
                          <a:cs typeface="Times New Roman"/>
                        </a:rPr>
                        <a:t>Tmin</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90000"/>
                        </a:lnSpc>
                        <a:spcBef>
                          <a:spcPts val="0"/>
                        </a:spcBef>
                        <a:spcAft>
                          <a:spcPts val="0"/>
                        </a:spcAft>
                      </a:pPr>
                      <a:r>
                        <a:rPr lang="en-US" sz="800" b="1">
                          <a:solidFill>
                            <a:srgbClr val="000000"/>
                          </a:solidFill>
                          <a:latin typeface="Arial"/>
                          <a:ea typeface="Calibri"/>
                          <a:cs typeface="Times New Roman"/>
                        </a:rPr>
                        <a:t>Lmax </a:t>
                      </a:r>
                      <a:endParaRPr lang="en-US" sz="800">
                        <a:latin typeface="Calibri"/>
                        <a:ea typeface="Calibri"/>
                        <a:cs typeface="Times New Roman"/>
                      </a:endParaRPr>
                    </a:p>
                    <a:p>
                      <a:pPr marL="0" marR="0" algn="ctr">
                        <a:lnSpc>
                          <a:spcPct val="90000"/>
                        </a:lnSpc>
                        <a:spcBef>
                          <a:spcPts val="0"/>
                        </a:spcBef>
                        <a:spcAft>
                          <a:spcPts val="0"/>
                        </a:spcAft>
                      </a:pPr>
                      <a:r>
                        <a:rPr lang="en-US" sz="800" b="1">
                          <a:solidFill>
                            <a:srgbClr val="000000"/>
                          </a:solidFill>
                          <a:latin typeface="Arial"/>
                          <a:ea typeface="Calibri"/>
                          <a:cs typeface="Times New Roman"/>
                        </a:rPr>
                        <a:t>or </a:t>
                      </a:r>
                      <a:endParaRPr lang="en-US" sz="800">
                        <a:latin typeface="Calibri"/>
                        <a:ea typeface="Calibri"/>
                        <a:cs typeface="Times New Roman"/>
                      </a:endParaRPr>
                    </a:p>
                    <a:p>
                      <a:pPr marL="0" marR="0" algn="ctr">
                        <a:lnSpc>
                          <a:spcPct val="90000"/>
                        </a:lnSpc>
                        <a:spcBef>
                          <a:spcPts val="0"/>
                        </a:spcBef>
                        <a:spcAft>
                          <a:spcPts val="0"/>
                        </a:spcAft>
                      </a:pPr>
                      <a:r>
                        <a:rPr lang="en-US" sz="800" b="1">
                          <a:solidFill>
                            <a:srgbClr val="000000"/>
                          </a:solidFill>
                          <a:latin typeface="Arial"/>
                          <a:ea typeface="Calibri"/>
                          <a:cs typeface="Times New Roman"/>
                        </a:rPr>
                        <a:t>Tmax</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90000"/>
                        </a:lnSpc>
                        <a:spcBef>
                          <a:spcPts val="0"/>
                        </a:spcBef>
                        <a:spcAft>
                          <a:spcPts val="0"/>
                        </a:spcAft>
                      </a:pPr>
                      <a:r>
                        <a:rPr lang="en-US" sz="800" b="1">
                          <a:solidFill>
                            <a:srgbClr val="000000"/>
                          </a:solidFill>
                          <a:latin typeface="Arial"/>
                          <a:ea typeface="Calibri"/>
                          <a:cs typeface="Times New Roman"/>
                        </a:rPr>
                        <a:t>Spec </a:t>
                      </a:r>
                      <a:br>
                        <a:rPr lang="en-US" sz="800" b="1">
                          <a:solidFill>
                            <a:srgbClr val="000000"/>
                          </a:solidFill>
                          <a:latin typeface="Arial"/>
                          <a:ea typeface="Calibri"/>
                          <a:cs typeface="Times New Roman"/>
                        </a:rPr>
                      </a:br>
                      <a:r>
                        <a:rPr lang="en-US" sz="800" b="1">
                          <a:solidFill>
                            <a:srgbClr val="000000"/>
                          </a:solidFill>
                          <a:latin typeface="Arial"/>
                          <a:ea typeface="Calibri"/>
                          <a:cs typeface="Times New Roman"/>
                        </a:rPr>
                        <a:t>SNR or NEdT </a:t>
                      </a:r>
                      <a:br>
                        <a:rPr lang="en-US" sz="800" b="1">
                          <a:solidFill>
                            <a:srgbClr val="000000"/>
                          </a:solidFill>
                          <a:latin typeface="Arial"/>
                          <a:ea typeface="Calibri"/>
                          <a:cs typeface="Times New Roman"/>
                        </a:rPr>
                      </a:br>
                      <a:r>
                        <a:rPr lang="en-US" sz="800" b="1">
                          <a:solidFill>
                            <a:srgbClr val="000000"/>
                          </a:solidFill>
                          <a:latin typeface="Arial"/>
                          <a:ea typeface="Calibri"/>
                          <a:cs typeface="Times New Roman"/>
                        </a:rPr>
                        <a:t>(K)</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90000"/>
                        </a:lnSpc>
                        <a:spcBef>
                          <a:spcPts val="0"/>
                        </a:spcBef>
                        <a:spcAft>
                          <a:spcPts val="0"/>
                        </a:spcAft>
                      </a:pPr>
                      <a:r>
                        <a:rPr lang="en-US" sz="800" b="1">
                          <a:solidFill>
                            <a:srgbClr val="000000"/>
                          </a:solidFill>
                          <a:latin typeface="Arial"/>
                          <a:ea typeface="Calibri"/>
                          <a:cs typeface="Times New Roman"/>
                        </a:rPr>
                        <a:t>On Orbit SNR or NEdT (K)</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90000"/>
                        </a:lnSpc>
                        <a:spcBef>
                          <a:spcPts val="0"/>
                        </a:spcBef>
                        <a:spcAft>
                          <a:spcPts val="0"/>
                        </a:spcAft>
                      </a:pPr>
                      <a:r>
                        <a:rPr lang="en-US" sz="800" b="1">
                          <a:solidFill>
                            <a:srgbClr val="000000"/>
                          </a:solidFill>
                          <a:latin typeface="Arial"/>
                          <a:ea typeface="Calibri"/>
                          <a:cs typeface="Times New Roman"/>
                        </a:rPr>
                        <a:t>MODIS equiv. band</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97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90000"/>
                        </a:lnSpc>
                        <a:spcBef>
                          <a:spcPts val="0"/>
                        </a:spcBef>
                        <a:spcAft>
                          <a:spcPts val="0"/>
                        </a:spcAft>
                      </a:pPr>
                      <a:r>
                        <a:rPr lang="en-US" sz="800" b="1">
                          <a:latin typeface="Arial"/>
                          <a:ea typeface="Calibri"/>
                          <a:cs typeface="Times New Roman"/>
                        </a:rPr>
                        <a:t>Nadir</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90000"/>
                        </a:lnSpc>
                        <a:spcBef>
                          <a:spcPts val="0"/>
                        </a:spcBef>
                        <a:spcAft>
                          <a:spcPts val="0"/>
                        </a:spcAft>
                      </a:pPr>
                      <a:r>
                        <a:rPr lang="en-US" sz="800" b="1">
                          <a:latin typeface="Arial"/>
                          <a:ea typeface="Calibri"/>
                          <a:cs typeface="Times New Roman"/>
                        </a:rPr>
                        <a:t>End of Scan</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04794">
                <a:tc gridSpan="13">
                  <a:txBody>
                    <a:bodyPr/>
                    <a:lstStyle/>
                    <a:p>
                      <a:pPr marL="0" marR="0" algn="ctr">
                        <a:lnSpc>
                          <a:spcPct val="115000"/>
                        </a:lnSpc>
                        <a:spcBef>
                          <a:spcPts val="0"/>
                        </a:spcBef>
                        <a:spcAft>
                          <a:spcPts val="0"/>
                        </a:spcAft>
                      </a:pPr>
                      <a:r>
                        <a:rPr lang="en-US" sz="800" b="1">
                          <a:solidFill>
                            <a:srgbClr val="000000"/>
                          </a:solidFill>
                          <a:latin typeface="Arial"/>
                          <a:ea typeface="Calibri"/>
                          <a:cs typeface="Times New Roman"/>
                        </a:rPr>
                        <a:t>VisNIR</a:t>
                      </a:r>
                      <a:endParaRPr lang="en-US" sz="800">
                        <a:latin typeface="Calibri"/>
                        <a:ea typeface="Calibri"/>
                        <a:cs typeface="Times New Roman"/>
                      </a:endParaRPr>
                    </a:p>
                  </a:txBody>
                  <a:tcPr marL="44612" marR="4461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4794">
                <a:tc rowSpan="2">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M1</a:t>
                      </a:r>
                      <a:endParaRPr lang="en-US" sz="800">
                        <a:latin typeface="Calibri"/>
                        <a:ea typeface="Calibri"/>
                        <a:cs typeface="Times New Roman"/>
                      </a:endParaRPr>
                    </a:p>
                  </a:txBody>
                  <a:tcPr marL="44612" marR="4461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dirty="0">
                          <a:solidFill>
                            <a:srgbClr val="000000"/>
                          </a:solidFill>
                          <a:latin typeface="Arial"/>
                          <a:ea typeface="Calibri"/>
                          <a:cs typeface="Times New Roman"/>
                        </a:rPr>
                        <a:t>Ocean Color Aerosol</a:t>
                      </a:r>
                      <a:endParaRPr lang="en-US" sz="800" dirty="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dirty="0">
                          <a:solidFill>
                            <a:srgbClr val="000000"/>
                          </a:solidFill>
                          <a:latin typeface="Arial"/>
                          <a:ea typeface="Calibri"/>
                          <a:cs typeface="Times New Roman"/>
                        </a:rPr>
                        <a:t>0.411</a:t>
                      </a:r>
                      <a:endParaRPr lang="en-US" sz="800" dirty="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0.0198</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a:latin typeface="Arial"/>
                          <a:ea typeface="Calibri"/>
                          <a:cs typeface="Times New Roman"/>
                        </a:rPr>
                        <a:t>0.75×0.75</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a:latin typeface="Arial"/>
                          <a:ea typeface="Calibri"/>
                          <a:cs typeface="Times New Roman"/>
                        </a:rPr>
                        <a:t>1.60x1.58</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H</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44.9</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30</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135</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352</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588</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B8</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479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L</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155</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endParaRPr lang="en-US" sz="800">
                        <a:solidFill>
                          <a:srgbClr val="000000"/>
                        </a:solidFill>
                        <a:latin typeface="Arial"/>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615</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316</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1045</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r>
              <a:tr h="104794">
                <a:tc rowSpan="2">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M2</a:t>
                      </a:r>
                      <a:endParaRPr lang="en-US" sz="800">
                        <a:latin typeface="Calibri"/>
                        <a:ea typeface="Calibri"/>
                        <a:cs typeface="Times New Roman"/>
                      </a:endParaRPr>
                    </a:p>
                  </a:txBody>
                  <a:tcPr marL="44612" marR="4461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Ocean Color Aerosol</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dirty="0">
                          <a:solidFill>
                            <a:srgbClr val="000000"/>
                          </a:solidFill>
                          <a:latin typeface="Arial"/>
                          <a:ea typeface="Calibri"/>
                          <a:cs typeface="Times New Roman"/>
                        </a:rPr>
                        <a:t>0.444</a:t>
                      </a:r>
                      <a:endParaRPr lang="en-US" sz="800" dirty="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0.0143</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a:latin typeface="Arial"/>
                          <a:ea typeface="Calibri"/>
                          <a:cs typeface="Times New Roman"/>
                        </a:rPr>
                        <a:t>0.75×0.75</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a:latin typeface="Arial"/>
                          <a:ea typeface="Calibri"/>
                          <a:cs typeface="Times New Roman"/>
                        </a:rPr>
                        <a:t>1.60x1.58</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H</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40</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26</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127</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380</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572</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B9</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479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L</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146</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endParaRPr lang="en-US" sz="800">
                        <a:solidFill>
                          <a:srgbClr val="000000"/>
                        </a:solidFill>
                        <a:latin typeface="Arial"/>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687</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409</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1010</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r>
              <a:tr h="104794">
                <a:tc rowSpan="2">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M3</a:t>
                      </a:r>
                      <a:endParaRPr lang="en-US" sz="800">
                        <a:latin typeface="Calibri"/>
                        <a:ea typeface="Calibri"/>
                        <a:cs typeface="Times New Roman"/>
                      </a:endParaRPr>
                    </a:p>
                  </a:txBody>
                  <a:tcPr marL="44612" marR="4461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Ocean Color Aerosol</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0.486</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dirty="0">
                          <a:solidFill>
                            <a:srgbClr val="000000"/>
                          </a:solidFill>
                          <a:latin typeface="Arial"/>
                          <a:ea typeface="Calibri"/>
                          <a:cs typeface="Times New Roman"/>
                        </a:rPr>
                        <a:t>0.0190</a:t>
                      </a:r>
                      <a:endParaRPr lang="en-US" sz="800" dirty="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dirty="0">
                          <a:latin typeface="Arial"/>
                          <a:ea typeface="Calibri"/>
                          <a:cs typeface="Times New Roman"/>
                        </a:rPr>
                        <a:t>0.75×0.75</a:t>
                      </a:r>
                      <a:endParaRPr lang="en-US" sz="800" dirty="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a:latin typeface="Arial"/>
                          <a:ea typeface="Calibri"/>
                          <a:cs typeface="Times New Roman"/>
                        </a:rPr>
                        <a:t>1.60x1.58</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H</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32</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22</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107</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416</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628</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B10</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479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L</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123</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endParaRPr lang="en-US" sz="800">
                        <a:solidFill>
                          <a:srgbClr val="000000"/>
                        </a:solidFill>
                        <a:latin typeface="Arial"/>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702</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414</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988</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r>
              <a:tr h="104794">
                <a:tc rowSpan="2">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M4</a:t>
                      </a:r>
                      <a:endParaRPr lang="en-US" sz="800">
                        <a:latin typeface="Calibri"/>
                        <a:ea typeface="Calibri"/>
                        <a:cs typeface="Times New Roman"/>
                      </a:endParaRPr>
                    </a:p>
                  </a:txBody>
                  <a:tcPr marL="44612" marR="4461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Ocean Color Ae­rosol</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dirty="0">
                          <a:solidFill>
                            <a:srgbClr val="000000"/>
                          </a:solidFill>
                          <a:latin typeface="Arial"/>
                          <a:ea typeface="Calibri"/>
                          <a:cs typeface="Times New Roman"/>
                        </a:rPr>
                        <a:t>0.551</a:t>
                      </a:r>
                      <a:endParaRPr lang="en-US" sz="800" dirty="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0.0209</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dirty="0">
                          <a:latin typeface="Arial"/>
                          <a:ea typeface="Calibri"/>
                          <a:cs typeface="Times New Roman"/>
                        </a:rPr>
                        <a:t>0.75×0.75</a:t>
                      </a:r>
                      <a:endParaRPr lang="en-US" sz="800" dirty="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a:latin typeface="Arial"/>
                          <a:ea typeface="Calibri"/>
                          <a:cs typeface="Times New Roman"/>
                        </a:rPr>
                        <a:t>1.60x1.58</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H</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21</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12</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78</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362</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534</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l">
                        <a:lnSpc>
                          <a:spcPct val="115000"/>
                        </a:lnSpc>
                        <a:spcBef>
                          <a:spcPts val="0"/>
                        </a:spcBef>
                        <a:spcAft>
                          <a:spcPts val="0"/>
                        </a:spcAft>
                      </a:pPr>
                      <a:r>
                        <a:rPr lang="en-US" sz="800">
                          <a:solidFill>
                            <a:srgbClr val="000000"/>
                          </a:solidFill>
                          <a:latin typeface="Arial"/>
                          <a:ea typeface="Calibri"/>
                          <a:cs typeface="Times New Roman"/>
                        </a:rPr>
                        <a:t>B4/B12</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479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L</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90</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endParaRPr lang="en-US" sz="800" dirty="0">
                        <a:solidFill>
                          <a:srgbClr val="000000"/>
                        </a:solidFill>
                        <a:latin typeface="Arial"/>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667</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315</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856</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r>
              <a:tr h="209588">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I1</a:t>
                      </a:r>
                      <a:endParaRPr lang="en-US" sz="800">
                        <a:latin typeface="Calibri"/>
                        <a:ea typeface="Calibri"/>
                        <a:cs typeface="Times New Roman"/>
                      </a:endParaRPr>
                    </a:p>
                  </a:txBody>
                  <a:tcPr marL="44612" marR="4461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Imagery EDR</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0.639</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0.0775</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latin typeface="Arial"/>
                          <a:ea typeface="Calibri"/>
                          <a:cs typeface="Times New Roman"/>
                        </a:rPr>
                        <a:t>0.375x0.375</a:t>
                      </a:r>
                      <a:endParaRPr lang="en-US" sz="800" dirty="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latin typeface="Arial"/>
                          <a:ea typeface="Calibri"/>
                          <a:cs typeface="Times New Roman"/>
                        </a:rPr>
                        <a:t>0.80x0.79</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S</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solidFill>
                            <a:srgbClr val="000000"/>
                          </a:solidFill>
                          <a:latin typeface="Arial"/>
                          <a:ea typeface="Calibri"/>
                          <a:cs typeface="Times New Roman"/>
                        </a:rPr>
                        <a:t>22</a:t>
                      </a:r>
                      <a:endParaRPr lang="en-US" sz="800" dirty="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smtClean="0">
                          <a:latin typeface="Arial" pitchFamily="34" charset="0"/>
                          <a:ea typeface="Calibri"/>
                          <a:cs typeface="Arial" pitchFamily="34" charset="0"/>
                        </a:rPr>
                        <a:t>5</a:t>
                      </a:r>
                      <a:endParaRPr lang="en-US" sz="800" dirty="0">
                        <a:latin typeface="Arial" pitchFamily="34" charset="0"/>
                        <a:ea typeface="Calibri"/>
                        <a:cs typeface="Arial" pitchFamily="34" charset="0"/>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smtClean="0">
                          <a:solidFill>
                            <a:srgbClr val="000000"/>
                          </a:solidFill>
                          <a:latin typeface="Arial"/>
                          <a:ea typeface="Calibri"/>
                          <a:cs typeface="Times New Roman"/>
                        </a:rPr>
                        <a:t>718</a:t>
                      </a:r>
                      <a:endParaRPr lang="en-US" sz="800" dirty="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119</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214</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B1</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4794">
                <a:tc rowSpan="2">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M5</a:t>
                      </a:r>
                      <a:endParaRPr lang="en-US" sz="800">
                        <a:latin typeface="Calibri"/>
                        <a:ea typeface="Calibri"/>
                        <a:cs typeface="Times New Roman"/>
                      </a:endParaRPr>
                    </a:p>
                  </a:txBody>
                  <a:tcPr marL="44612" marR="4461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Ocean Color Aerosol</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0.672</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0.02</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dirty="0">
                          <a:latin typeface="Arial"/>
                          <a:ea typeface="Calibri"/>
                          <a:cs typeface="Times New Roman"/>
                        </a:rPr>
                        <a:t>0.75×0.75</a:t>
                      </a:r>
                      <a:endParaRPr lang="en-US" sz="800" dirty="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dirty="0">
                          <a:latin typeface="Arial"/>
                          <a:ea typeface="Calibri"/>
                          <a:cs typeface="Times New Roman"/>
                        </a:rPr>
                        <a:t>1.60x1.58</a:t>
                      </a:r>
                      <a:endParaRPr lang="en-US" sz="800" dirty="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H</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10</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9</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59</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242</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336</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B13/B1</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479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L</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68</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endParaRPr lang="en-US" sz="800">
                        <a:solidFill>
                          <a:srgbClr val="000000"/>
                        </a:solidFill>
                        <a:latin typeface="Arial"/>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651</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360</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631</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r>
              <a:tr h="209588">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M6</a:t>
                      </a:r>
                      <a:endParaRPr lang="en-US" sz="800">
                        <a:latin typeface="Calibri"/>
                        <a:ea typeface="Calibri"/>
                        <a:cs typeface="Times New Roman"/>
                      </a:endParaRPr>
                    </a:p>
                  </a:txBody>
                  <a:tcPr marL="44612" marR="4461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Atmosph. Correct.</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0.745</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0.0146</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latin typeface="Arial"/>
                          <a:ea typeface="Calibri"/>
                          <a:cs typeface="Times New Roman"/>
                        </a:rPr>
                        <a:t>0.75×0.75</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latin typeface="Arial"/>
                          <a:ea typeface="Calibri"/>
                          <a:cs typeface="Times New Roman"/>
                        </a:rPr>
                        <a:t>1.60x1.58</a:t>
                      </a:r>
                      <a:endParaRPr lang="en-US" sz="800" dirty="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S</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9.6</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5.3</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41</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199</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368</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B15</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9588">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I2</a:t>
                      </a:r>
                      <a:endParaRPr lang="en-US" sz="800">
                        <a:latin typeface="Calibri"/>
                        <a:ea typeface="Calibri"/>
                        <a:cs typeface="Times New Roman"/>
                      </a:endParaRPr>
                    </a:p>
                  </a:txBody>
                  <a:tcPr marL="44612" marR="4461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NDVI</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0.862</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0.0394</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latin typeface="Arial"/>
                          <a:ea typeface="Calibri"/>
                          <a:cs typeface="Times New Roman"/>
                        </a:rPr>
                        <a:t>0.375x0.375</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latin typeface="Arial"/>
                          <a:ea typeface="Calibri"/>
                          <a:cs typeface="Times New Roman"/>
                        </a:rPr>
                        <a:t>0.80x0.79</a:t>
                      </a:r>
                      <a:endParaRPr lang="en-US" sz="800" dirty="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S</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25</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smtClean="0">
                          <a:solidFill>
                            <a:srgbClr val="000000"/>
                          </a:solidFill>
                          <a:latin typeface="Arial"/>
                          <a:ea typeface="Calibri"/>
                          <a:cs typeface="Times New Roman"/>
                        </a:rPr>
                        <a:t>10.3</a:t>
                      </a:r>
                      <a:endParaRPr lang="en-US" sz="800" dirty="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349</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150</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264</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B2</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4794">
                <a:tc rowSpan="2">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M7</a:t>
                      </a:r>
                      <a:endParaRPr lang="en-US" sz="800">
                        <a:latin typeface="Calibri"/>
                        <a:ea typeface="Calibri"/>
                        <a:cs typeface="Times New Roman"/>
                      </a:endParaRPr>
                    </a:p>
                  </a:txBody>
                  <a:tcPr marL="44612" marR="4461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Ocean Color Aerosol</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0.862</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0.0387</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a:latin typeface="Arial"/>
                          <a:ea typeface="Calibri"/>
                          <a:cs typeface="Times New Roman"/>
                        </a:rPr>
                        <a:t>0.75×0.75</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dirty="0">
                          <a:latin typeface="Arial"/>
                          <a:ea typeface="Calibri"/>
                          <a:cs typeface="Times New Roman"/>
                        </a:rPr>
                        <a:t>1.60x1.58</a:t>
                      </a:r>
                      <a:endParaRPr lang="en-US" sz="800" dirty="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H</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6.4</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3.4</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29</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215</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457</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B16/B2</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479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800" dirty="0">
                          <a:solidFill>
                            <a:srgbClr val="000000"/>
                          </a:solidFill>
                          <a:latin typeface="Arial"/>
                          <a:ea typeface="Calibri"/>
                          <a:cs typeface="Times New Roman"/>
                        </a:rPr>
                        <a:t>L</a:t>
                      </a:r>
                      <a:endParaRPr lang="en-US" sz="800" dirty="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33.4</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endParaRPr lang="en-US" sz="800">
                        <a:solidFill>
                          <a:srgbClr val="000000"/>
                        </a:solidFill>
                        <a:latin typeface="Arial"/>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349</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340</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631</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r>
              <a:tr h="128042">
                <a:tc>
                  <a:txBody>
                    <a:bodyPr/>
                    <a:lstStyle/>
                    <a:p>
                      <a:pPr marL="0" marR="0" algn="ctr">
                        <a:lnSpc>
                          <a:spcPct val="115000"/>
                        </a:lnSpc>
                        <a:spcBef>
                          <a:spcPts val="0"/>
                        </a:spcBef>
                        <a:spcAft>
                          <a:spcPts val="0"/>
                        </a:spcAft>
                      </a:pPr>
                      <a:r>
                        <a:rPr lang="en-US" sz="800" dirty="0">
                          <a:latin typeface="Arial"/>
                          <a:ea typeface="Calibri"/>
                          <a:cs typeface="Times New Roman"/>
                        </a:rPr>
                        <a:t>DNB</a:t>
                      </a:r>
                      <a:endParaRPr lang="en-US" sz="800" dirty="0">
                        <a:latin typeface="Calibri"/>
                        <a:ea typeface="Calibri"/>
                        <a:cs typeface="Times New Roman"/>
                      </a:endParaRPr>
                    </a:p>
                  </a:txBody>
                  <a:tcPr marL="44612" marR="4461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solidFill>
                            <a:srgbClr val="000000"/>
                          </a:solidFill>
                          <a:latin typeface="Arial"/>
                          <a:ea typeface="Calibri"/>
                          <a:cs typeface="Times New Roman"/>
                        </a:rPr>
                        <a:t>NCC Imagery</a:t>
                      </a:r>
                      <a:endParaRPr lang="en-US" sz="800" dirty="0">
                        <a:latin typeface="Calibri"/>
                        <a:ea typeface="Calibri"/>
                        <a:cs typeface="Times New Roman"/>
                      </a:endParaRPr>
                    </a:p>
                  </a:txBody>
                  <a:tcPr marL="44612" marR="44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latin typeface="Arial"/>
                          <a:ea typeface="Calibri"/>
                          <a:cs typeface="Times New Roman"/>
                        </a:rPr>
                        <a:t>0.700</a:t>
                      </a:r>
                      <a:endParaRPr lang="en-US" sz="800" dirty="0">
                        <a:latin typeface="Calibri"/>
                        <a:ea typeface="Calibri"/>
                        <a:cs typeface="Times New Roman"/>
                      </a:endParaRPr>
                    </a:p>
                  </a:txBody>
                  <a:tcPr marL="44612" marR="44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latin typeface="Arial"/>
                          <a:ea typeface="Calibri"/>
                          <a:cs typeface="Times New Roman"/>
                        </a:rPr>
                        <a:t>0.200</a:t>
                      </a:r>
                      <a:endParaRPr lang="en-US" sz="800" dirty="0">
                        <a:latin typeface="Calibri"/>
                        <a:ea typeface="Calibri"/>
                        <a:cs typeface="Times New Roman"/>
                      </a:endParaRPr>
                    </a:p>
                  </a:txBody>
                  <a:tcPr marL="44612" marR="44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latin typeface="Arial"/>
                          <a:ea typeface="Calibri"/>
                          <a:cs typeface="Times New Roman"/>
                        </a:rPr>
                        <a:t>0.75×0.75</a:t>
                      </a:r>
                      <a:endParaRPr lang="en-US" sz="800" dirty="0">
                        <a:latin typeface="Calibri"/>
                        <a:ea typeface="Calibri"/>
                        <a:cs typeface="Times New Roman"/>
                      </a:endParaRPr>
                    </a:p>
                  </a:txBody>
                  <a:tcPr marL="44612" marR="44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latin typeface="Arial"/>
                          <a:ea typeface="Calibri"/>
                          <a:cs typeface="Times New Roman"/>
                        </a:rPr>
                        <a:t>0.75×0.75</a:t>
                      </a:r>
                      <a:endParaRPr lang="en-US" sz="800" dirty="0">
                        <a:latin typeface="Calibri"/>
                        <a:ea typeface="Calibri"/>
                        <a:cs typeface="Times New Roman"/>
                      </a:endParaRPr>
                    </a:p>
                  </a:txBody>
                  <a:tcPr marL="44612" marR="44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600" dirty="0" smtClean="0">
                          <a:solidFill>
                            <a:srgbClr val="000000"/>
                          </a:solidFill>
                          <a:latin typeface="Arial"/>
                          <a:ea typeface="Calibri"/>
                          <a:cs typeface="Times New Roman"/>
                        </a:rPr>
                        <a:t>LG/MG/HG</a:t>
                      </a:r>
                      <a:endParaRPr lang="en-US" sz="600" dirty="0">
                        <a:solidFill>
                          <a:srgbClr val="000000"/>
                        </a:solidFill>
                        <a:latin typeface="Arial"/>
                        <a:ea typeface="Calibri"/>
                        <a:cs typeface="Times New Roman"/>
                      </a:endParaRPr>
                    </a:p>
                  </a:txBody>
                  <a:tcPr marL="44612" marR="44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smtClean="0">
                          <a:solidFill>
                            <a:srgbClr val="000000"/>
                          </a:solidFill>
                          <a:latin typeface="Arial"/>
                          <a:ea typeface="Calibri"/>
                          <a:cs typeface="Times New Roman"/>
                        </a:rPr>
                        <a:t>3E-9</a:t>
                      </a:r>
                      <a:endParaRPr lang="en-US" sz="800" dirty="0">
                        <a:solidFill>
                          <a:srgbClr val="000000"/>
                        </a:solidFill>
                        <a:latin typeface="Arial"/>
                        <a:ea typeface="Calibri"/>
                        <a:cs typeface="Times New Roman"/>
                      </a:endParaRPr>
                    </a:p>
                  </a:txBody>
                  <a:tcPr marL="44612" marR="44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smtClean="0">
                          <a:solidFill>
                            <a:srgbClr val="000000"/>
                          </a:solidFill>
                          <a:latin typeface="Arial"/>
                          <a:ea typeface="Calibri"/>
                          <a:cs typeface="Times New Roman"/>
                        </a:rPr>
                        <a:t>3E-9</a:t>
                      </a:r>
                      <a:endParaRPr lang="en-US" sz="800" dirty="0">
                        <a:solidFill>
                          <a:srgbClr val="000000"/>
                        </a:solidFill>
                        <a:latin typeface="Arial"/>
                        <a:ea typeface="Calibri"/>
                        <a:cs typeface="Times New Roman"/>
                      </a:endParaRPr>
                    </a:p>
                  </a:txBody>
                  <a:tcPr marL="44612" marR="44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smtClean="0">
                          <a:solidFill>
                            <a:srgbClr val="000000"/>
                          </a:solidFill>
                          <a:latin typeface="Arial"/>
                          <a:ea typeface="Calibri"/>
                          <a:cs typeface="Times New Roman"/>
                        </a:rPr>
                        <a:t>0.02</a:t>
                      </a:r>
                      <a:endParaRPr lang="en-US" sz="800" dirty="0">
                        <a:solidFill>
                          <a:srgbClr val="000000"/>
                        </a:solidFill>
                        <a:latin typeface="Arial"/>
                        <a:ea typeface="Calibri"/>
                        <a:cs typeface="Times New Roman"/>
                      </a:endParaRPr>
                    </a:p>
                  </a:txBody>
                  <a:tcPr marL="44612" marR="44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smtClean="0">
                          <a:solidFill>
                            <a:srgbClr val="000000"/>
                          </a:solidFill>
                          <a:latin typeface="Arial"/>
                          <a:ea typeface="Calibri"/>
                          <a:cs typeface="Times New Roman"/>
                        </a:rPr>
                        <a:t>6</a:t>
                      </a:r>
                      <a:endParaRPr lang="en-US" sz="800" dirty="0">
                        <a:solidFill>
                          <a:srgbClr val="000000"/>
                        </a:solidFill>
                        <a:latin typeface="Arial"/>
                        <a:ea typeface="Calibri"/>
                        <a:cs typeface="Times New Roman"/>
                      </a:endParaRPr>
                    </a:p>
                  </a:txBody>
                  <a:tcPr marL="44612" marR="44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smtClean="0">
                          <a:solidFill>
                            <a:srgbClr val="000000"/>
                          </a:solidFill>
                          <a:latin typeface="Arial"/>
                          <a:ea typeface="Calibri"/>
                          <a:cs typeface="Times New Roman"/>
                        </a:rPr>
                        <a:t>&gt;9</a:t>
                      </a:r>
                      <a:endParaRPr lang="en-US" sz="800" dirty="0">
                        <a:solidFill>
                          <a:srgbClr val="000000"/>
                        </a:solidFill>
                        <a:latin typeface="Arial"/>
                        <a:ea typeface="Calibri"/>
                        <a:cs typeface="Times New Roman"/>
                      </a:endParaRPr>
                    </a:p>
                  </a:txBody>
                  <a:tcPr marL="44612" marR="44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smtClean="0">
                          <a:solidFill>
                            <a:srgbClr val="000000"/>
                          </a:solidFill>
                          <a:latin typeface="Arial"/>
                          <a:ea typeface="Calibri"/>
                          <a:cs typeface="Times New Roman"/>
                        </a:rPr>
                        <a:t>-</a:t>
                      </a:r>
                      <a:endParaRPr lang="en-US" sz="800" dirty="0">
                        <a:solidFill>
                          <a:srgbClr val="000000"/>
                        </a:solidFill>
                        <a:latin typeface="Arial"/>
                        <a:ea typeface="Calibri"/>
                        <a:cs typeface="Times New Roman"/>
                      </a:endParaRPr>
                    </a:p>
                  </a:txBody>
                  <a:tcPr marL="44612" marR="4461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4794">
                <a:tc gridSpan="13">
                  <a:txBody>
                    <a:bodyPr/>
                    <a:lstStyle/>
                    <a:p>
                      <a:pPr marL="0" marR="0" algn="ctr">
                        <a:lnSpc>
                          <a:spcPct val="115000"/>
                        </a:lnSpc>
                        <a:spcBef>
                          <a:spcPts val="0"/>
                        </a:spcBef>
                        <a:spcAft>
                          <a:spcPts val="0"/>
                        </a:spcAft>
                      </a:pPr>
                      <a:r>
                        <a:rPr lang="en-US" sz="800" b="1">
                          <a:solidFill>
                            <a:srgbClr val="000000"/>
                          </a:solidFill>
                          <a:latin typeface="Arial"/>
                          <a:ea typeface="Calibri"/>
                          <a:cs typeface="Times New Roman"/>
                        </a:rPr>
                        <a:t>S/MWIR</a:t>
                      </a:r>
                      <a:endParaRPr lang="en-US" sz="800">
                        <a:latin typeface="Calibri"/>
                        <a:ea typeface="Calibri"/>
                        <a:cs typeface="Times New Roman"/>
                      </a:endParaRPr>
                    </a:p>
                  </a:txBody>
                  <a:tcPr marL="44612" marR="4461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9588">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M8</a:t>
                      </a:r>
                      <a:endParaRPr lang="en-US" sz="800">
                        <a:latin typeface="Calibri"/>
                        <a:ea typeface="Calibri"/>
                        <a:cs typeface="Times New Roman"/>
                      </a:endParaRPr>
                    </a:p>
                  </a:txBody>
                  <a:tcPr marL="44612" marR="4461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Cloud Particle Size</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1.238</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0.0271</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latin typeface="Arial"/>
                          <a:ea typeface="Calibri"/>
                          <a:cs typeface="Times New Roman"/>
                        </a:rPr>
                        <a:t>0.75×0.75</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latin typeface="Arial"/>
                          <a:ea typeface="Calibri"/>
                          <a:cs typeface="Times New Roman"/>
                        </a:rPr>
                        <a:t>1.60x1.58</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S</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solidFill>
                            <a:srgbClr val="000000"/>
                          </a:solidFill>
                          <a:latin typeface="Arial"/>
                          <a:ea typeface="Calibri"/>
                          <a:cs typeface="Times New Roman"/>
                        </a:rPr>
                        <a:t>5.4</a:t>
                      </a:r>
                      <a:endParaRPr lang="en-US" sz="800" dirty="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3.5</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165</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74</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221</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B5</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9588">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M9</a:t>
                      </a:r>
                      <a:endParaRPr lang="en-US" sz="800">
                        <a:latin typeface="Calibri"/>
                        <a:ea typeface="Calibri"/>
                        <a:cs typeface="Times New Roman"/>
                      </a:endParaRPr>
                    </a:p>
                  </a:txBody>
                  <a:tcPr marL="44612" marR="4461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Cirrus/Cloud Cover</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1.375</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0.0150</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latin typeface="Arial"/>
                          <a:ea typeface="Calibri"/>
                          <a:cs typeface="Times New Roman"/>
                        </a:rPr>
                        <a:t>0.75×0.75</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latin typeface="Arial"/>
                          <a:ea typeface="Calibri"/>
                          <a:cs typeface="Times New Roman"/>
                        </a:rPr>
                        <a:t>1.60x1.58</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S</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6</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solidFill>
                            <a:srgbClr val="000000"/>
                          </a:solidFill>
                          <a:latin typeface="Arial"/>
                          <a:ea typeface="Calibri"/>
                          <a:cs typeface="Times New Roman"/>
                        </a:rPr>
                        <a:t>0.6</a:t>
                      </a:r>
                      <a:endParaRPr lang="en-US" sz="800" dirty="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77.1</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83</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227</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B26</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9588">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I3</a:t>
                      </a:r>
                      <a:endParaRPr lang="en-US" sz="800">
                        <a:latin typeface="Calibri"/>
                        <a:ea typeface="Calibri"/>
                        <a:cs typeface="Times New Roman"/>
                      </a:endParaRPr>
                    </a:p>
                  </a:txBody>
                  <a:tcPr marL="44612" marR="4461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Binary Snow Map</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1.602</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0.0572</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latin typeface="Arial"/>
                          <a:ea typeface="Calibri"/>
                          <a:cs typeface="Times New Roman"/>
                        </a:rPr>
                        <a:t>0.375x0.375</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latin typeface="Arial"/>
                          <a:ea typeface="Calibri"/>
                          <a:cs typeface="Times New Roman"/>
                        </a:rPr>
                        <a:t>0.80x0.79</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S</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7.3</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smtClean="0">
                          <a:solidFill>
                            <a:srgbClr val="000000"/>
                          </a:solidFill>
                          <a:latin typeface="Arial"/>
                          <a:ea typeface="Calibri"/>
                          <a:cs typeface="Times New Roman"/>
                        </a:rPr>
                        <a:t>1.2</a:t>
                      </a:r>
                      <a:endParaRPr lang="en-US" sz="800" dirty="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72.5</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6</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149</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B6</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9588">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M10</a:t>
                      </a:r>
                      <a:endParaRPr lang="en-US" sz="800">
                        <a:latin typeface="Calibri"/>
                        <a:ea typeface="Calibri"/>
                        <a:cs typeface="Times New Roman"/>
                      </a:endParaRPr>
                    </a:p>
                  </a:txBody>
                  <a:tcPr marL="44612" marR="4461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Snow Fraction</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1.602</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0.0587</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latin typeface="Arial"/>
                          <a:ea typeface="Calibri"/>
                          <a:cs typeface="Times New Roman"/>
                        </a:rPr>
                        <a:t>0.75×0.75</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latin typeface="Arial"/>
                          <a:ea typeface="Calibri"/>
                          <a:cs typeface="Times New Roman"/>
                        </a:rPr>
                        <a:t>1.60x1.58</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S</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7.3</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1.2</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solidFill>
                            <a:srgbClr val="000000"/>
                          </a:solidFill>
                          <a:latin typeface="Arial"/>
                          <a:ea typeface="Calibri"/>
                          <a:cs typeface="Times New Roman"/>
                        </a:rPr>
                        <a:t>71.2</a:t>
                      </a:r>
                      <a:endParaRPr lang="en-US" sz="800" dirty="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342</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586</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B6</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9588">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M11</a:t>
                      </a:r>
                      <a:endParaRPr lang="en-US" sz="800">
                        <a:latin typeface="Calibri"/>
                        <a:ea typeface="Calibri"/>
                        <a:cs typeface="Times New Roman"/>
                      </a:endParaRPr>
                    </a:p>
                  </a:txBody>
                  <a:tcPr marL="44612" marR="4461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Clouds</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2.257</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0.0467</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latin typeface="Arial"/>
                          <a:ea typeface="Calibri"/>
                          <a:cs typeface="Times New Roman"/>
                        </a:rPr>
                        <a:t>0.75×0.75</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latin typeface="Arial"/>
                          <a:ea typeface="Calibri"/>
                          <a:cs typeface="Times New Roman"/>
                        </a:rPr>
                        <a:t>1.60x1.58</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S</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0.12</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0.12</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solidFill>
                            <a:srgbClr val="000000"/>
                          </a:solidFill>
                          <a:latin typeface="Arial"/>
                          <a:ea typeface="Calibri"/>
                          <a:cs typeface="Times New Roman"/>
                        </a:rPr>
                        <a:t>31.8</a:t>
                      </a:r>
                      <a:endParaRPr lang="en-US" sz="800" dirty="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10</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22</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B7</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4794">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I4</a:t>
                      </a:r>
                      <a:endParaRPr lang="en-US" sz="800">
                        <a:latin typeface="Calibri"/>
                        <a:ea typeface="Calibri"/>
                        <a:cs typeface="Times New Roman"/>
                      </a:endParaRPr>
                    </a:p>
                  </a:txBody>
                  <a:tcPr marL="44612" marR="4461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Imagery Clouds</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3.753</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0.360</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latin typeface="Arial"/>
                          <a:ea typeface="Calibri"/>
                          <a:cs typeface="Times New Roman"/>
                        </a:rPr>
                        <a:t>0.375x0.375</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latin typeface="Arial"/>
                          <a:ea typeface="Calibri"/>
                          <a:cs typeface="Times New Roman"/>
                        </a:rPr>
                        <a:t>0.80x0.79</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S</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270</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smtClean="0">
                          <a:solidFill>
                            <a:srgbClr val="000000"/>
                          </a:solidFill>
                          <a:latin typeface="Arial"/>
                          <a:ea typeface="Calibri"/>
                          <a:cs typeface="Times New Roman"/>
                        </a:rPr>
                        <a:t>210</a:t>
                      </a:r>
                      <a:endParaRPr lang="en-US" sz="800" dirty="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353</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2.5</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0.4</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B20</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4794">
                <a:tc>
                  <a:txBody>
                    <a:bodyPr/>
                    <a:lstStyle/>
                    <a:p>
                      <a:pPr marL="0" marR="0" algn="ctr">
                        <a:lnSpc>
                          <a:spcPct val="115000"/>
                        </a:lnSpc>
                        <a:spcBef>
                          <a:spcPts val="0"/>
                        </a:spcBef>
                        <a:spcAft>
                          <a:spcPts val="0"/>
                        </a:spcAft>
                      </a:pPr>
                      <a:r>
                        <a:rPr lang="en-US" sz="800" dirty="0">
                          <a:solidFill>
                            <a:schemeClr val="tx1"/>
                          </a:solidFill>
                          <a:latin typeface="Arial"/>
                          <a:ea typeface="Calibri"/>
                          <a:cs typeface="Times New Roman"/>
                        </a:rPr>
                        <a:t>M12</a:t>
                      </a:r>
                      <a:endParaRPr lang="en-US" sz="800" dirty="0">
                        <a:solidFill>
                          <a:schemeClr val="tx1"/>
                        </a:solidFill>
                        <a:latin typeface="Calibri"/>
                        <a:ea typeface="Calibri"/>
                        <a:cs typeface="Times New Roman"/>
                      </a:endParaRPr>
                    </a:p>
                  </a:txBody>
                  <a:tcPr marL="44612" marR="4461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solidFill>
                            <a:schemeClr val="tx1"/>
                          </a:solidFill>
                          <a:latin typeface="Arial"/>
                          <a:ea typeface="Calibri"/>
                          <a:cs typeface="Times New Roman"/>
                        </a:rPr>
                        <a:t>SST</a:t>
                      </a:r>
                      <a:endParaRPr lang="en-US" sz="800" dirty="0">
                        <a:solidFill>
                          <a:schemeClr val="tx1"/>
                        </a:solidFill>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solidFill>
                            <a:schemeClr val="tx1"/>
                          </a:solidFill>
                          <a:latin typeface="Arial"/>
                          <a:ea typeface="Calibri"/>
                          <a:cs typeface="Times New Roman"/>
                        </a:rPr>
                        <a:t>3.697</a:t>
                      </a:r>
                      <a:endParaRPr lang="en-US" sz="800" dirty="0">
                        <a:solidFill>
                          <a:schemeClr val="tx1"/>
                        </a:solidFill>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solidFill>
                            <a:schemeClr val="tx1"/>
                          </a:solidFill>
                          <a:latin typeface="Arial"/>
                          <a:ea typeface="Calibri"/>
                          <a:cs typeface="Times New Roman"/>
                        </a:rPr>
                        <a:t>0.192</a:t>
                      </a:r>
                      <a:endParaRPr lang="en-US" sz="800" dirty="0">
                        <a:solidFill>
                          <a:schemeClr val="tx1"/>
                        </a:solidFill>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solidFill>
                            <a:schemeClr val="tx1"/>
                          </a:solidFill>
                          <a:latin typeface="Arial"/>
                          <a:ea typeface="Calibri"/>
                          <a:cs typeface="Times New Roman"/>
                        </a:rPr>
                        <a:t>0.75×0.75</a:t>
                      </a:r>
                      <a:endParaRPr lang="en-US" sz="800" dirty="0">
                        <a:solidFill>
                          <a:schemeClr val="tx1"/>
                        </a:solidFill>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solidFill>
                            <a:schemeClr val="tx1"/>
                          </a:solidFill>
                          <a:latin typeface="Arial"/>
                          <a:ea typeface="Calibri"/>
                          <a:cs typeface="Times New Roman"/>
                        </a:rPr>
                        <a:t>1.60x1.58</a:t>
                      </a:r>
                      <a:endParaRPr lang="en-US" sz="800" dirty="0">
                        <a:solidFill>
                          <a:schemeClr val="tx1"/>
                        </a:solidFill>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solidFill>
                            <a:schemeClr val="tx1"/>
                          </a:solidFill>
                          <a:latin typeface="Arial"/>
                          <a:ea typeface="Calibri"/>
                          <a:cs typeface="Times New Roman"/>
                        </a:rPr>
                        <a:t>S</a:t>
                      </a:r>
                      <a:endParaRPr lang="en-US" sz="800" dirty="0">
                        <a:solidFill>
                          <a:schemeClr val="tx1"/>
                        </a:solidFill>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solidFill>
                            <a:schemeClr val="tx1"/>
                          </a:solidFill>
                          <a:latin typeface="Arial"/>
                          <a:ea typeface="Calibri"/>
                          <a:cs typeface="Times New Roman"/>
                        </a:rPr>
                        <a:t>270</a:t>
                      </a:r>
                      <a:endParaRPr lang="en-US" sz="800" dirty="0">
                        <a:solidFill>
                          <a:schemeClr val="tx1"/>
                        </a:solidFill>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solidFill>
                            <a:schemeClr val="tx1"/>
                          </a:solidFill>
                          <a:latin typeface="Arial"/>
                          <a:ea typeface="Calibri"/>
                          <a:cs typeface="Times New Roman"/>
                        </a:rPr>
                        <a:t>230</a:t>
                      </a:r>
                      <a:endParaRPr lang="en-US" sz="800" dirty="0">
                        <a:solidFill>
                          <a:schemeClr val="tx1"/>
                        </a:solidFill>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solidFill>
                            <a:schemeClr val="tx1"/>
                          </a:solidFill>
                          <a:latin typeface="Arial"/>
                          <a:ea typeface="Calibri"/>
                          <a:cs typeface="Times New Roman"/>
                        </a:rPr>
                        <a:t>353</a:t>
                      </a:r>
                      <a:endParaRPr lang="en-US" sz="800" dirty="0">
                        <a:solidFill>
                          <a:schemeClr val="tx1"/>
                        </a:solidFill>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solidFill>
                            <a:schemeClr val="tx1"/>
                          </a:solidFill>
                          <a:latin typeface="Arial"/>
                          <a:ea typeface="Calibri"/>
                          <a:cs typeface="Times New Roman"/>
                        </a:rPr>
                        <a:t>0.396</a:t>
                      </a:r>
                      <a:endParaRPr lang="en-US" sz="800" dirty="0">
                        <a:solidFill>
                          <a:schemeClr val="tx1"/>
                        </a:solidFill>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solidFill>
                            <a:schemeClr val="tx1"/>
                          </a:solidFill>
                          <a:latin typeface="Arial"/>
                          <a:ea typeface="Calibri"/>
                          <a:cs typeface="Times New Roman"/>
                        </a:rPr>
                        <a:t>0.12</a:t>
                      </a:r>
                      <a:endParaRPr lang="en-US" sz="800" dirty="0">
                        <a:solidFill>
                          <a:schemeClr val="tx1"/>
                        </a:solidFill>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solidFill>
                            <a:schemeClr val="tx1"/>
                          </a:solidFill>
                          <a:latin typeface="Arial"/>
                          <a:ea typeface="Calibri"/>
                          <a:cs typeface="Times New Roman"/>
                        </a:rPr>
                        <a:t>B20</a:t>
                      </a:r>
                      <a:endParaRPr lang="en-US" sz="800" dirty="0">
                        <a:solidFill>
                          <a:schemeClr val="tx1"/>
                        </a:solidFill>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4794">
                <a:tc rowSpan="2">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M13</a:t>
                      </a:r>
                      <a:endParaRPr lang="en-US" sz="800">
                        <a:latin typeface="Calibri"/>
                        <a:ea typeface="Calibri"/>
                        <a:cs typeface="Times New Roman"/>
                      </a:endParaRPr>
                    </a:p>
                  </a:txBody>
                  <a:tcPr marL="44612" marR="4461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SST/Fires</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dirty="0">
                          <a:solidFill>
                            <a:srgbClr val="000000"/>
                          </a:solidFill>
                          <a:latin typeface="Arial"/>
                          <a:ea typeface="Calibri"/>
                          <a:cs typeface="Times New Roman"/>
                        </a:rPr>
                        <a:t>4.067</a:t>
                      </a:r>
                      <a:endParaRPr lang="en-US" sz="800" dirty="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dirty="0">
                          <a:solidFill>
                            <a:srgbClr val="000000"/>
                          </a:solidFill>
                          <a:latin typeface="Arial"/>
                          <a:ea typeface="Calibri"/>
                          <a:cs typeface="Times New Roman"/>
                        </a:rPr>
                        <a:t>0.165</a:t>
                      </a:r>
                      <a:endParaRPr lang="en-US" sz="800" dirty="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dirty="0">
                          <a:latin typeface="Arial"/>
                          <a:ea typeface="Calibri"/>
                          <a:cs typeface="Times New Roman"/>
                        </a:rPr>
                        <a:t>0.75×0.75</a:t>
                      </a:r>
                      <a:endParaRPr lang="en-US" sz="800" dirty="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dirty="0">
                          <a:latin typeface="Arial"/>
                          <a:ea typeface="Calibri"/>
                          <a:cs typeface="Times New Roman"/>
                        </a:rPr>
                        <a:t>1.60x1.58</a:t>
                      </a:r>
                      <a:endParaRPr lang="en-US" sz="800" dirty="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solidFill>
                            <a:srgbClr val="000000"/>
                          </a:solidFill>
                          <a:latin typeface="Arial"/>
                          <a:ea typeface="Calibri"/>
                          <a:cs typeface="Times New Roman"/>
                        </a:rPr>
                        <a:t>H</a:t>
                      </a:r>
                      <a:endParaRPr lang="en-US" sz="800" dirty="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300</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smtClean="0">
                          <a:solidFill>
                            <a:srgbClr val="000000"/>
                          </a:solidFill>
                          <a:latin typeface="Arial"/>
                          <a:ea typeface="Calibri"/>
                          <a:cs typeface="Times New Roman"/>
                        </a:rPr>
                        <a:t>230</a:t>
                      </a:r>
                      <a:endParaRPr lang="en-US" sz="800" dirty="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343</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0.107</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0.04</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dirty="0">
                          <a:solidFill>
                            <a:srgbClr val="000000"/>
                          </a:solidFill>
                          <a:latin typeface="Arial"/>
                          <a:ea typeface="Calibri"/>
                          <a:cs typeface="Times New Roman"/>
                        </a:rPr>
                        <a:t>B23</a:t>
                      </a:r>
                      <a:endParaRPr lang="en-US" sz="800" dirty="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479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L</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380</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endParaRPr lang="en-US" sz="800">
                        <a:solidFill>
                          <a:srgbClr val="000000"/>
                        </a:solidFill>
                        <a:latin typeface="Arial"/>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634</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solidFill>
                            <a:srgbClr val="000000"/>
                          </a:solidFill>
                          <a:latin typeface="Arial"/>
                          <a:ea typeface="Calibri"/>
                          <a:cs typeface="Times New Roman"/>
                        </a:rPr>
                        <a:t>0.423</a:t>
                      </a:r>
                      <a:endParaRPr lang="en-US" sz="800" dirty="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endParaRPr lang="en-US" sz="800" dirty="0">
                        <a:solidFill>
                          <a:srgbClr val="000000"/>
                        </a:solidFill>
                        <a:latin typeface="Arial"/>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r>
              <a:tr h="104794">
                <a:tc gridSpan="13">
                  <a:txBody>
                    <a:bodyPr/>
                    <a:lstStyle/>
                    <a:p>
                      <a:pPr marL="0" marR="0" algn="ctr">
                        <a:lnSpc>
                          <a:spcPct val="115000"/>
                        </a:lnSpc>
                        <a:spcBef>
                          <a:spcPts val="0"/>
                        </a:spcBef>
                        <a:spcAft>
                          <a:spcPts val="0"/>
                        </a:spcAft>
                      </a:pPr>
                      <a:r>
                        <a:rPr lang="en-US" sz="800" b="1" dirty="0">
                          <a:solidFill>
                            <a:srgbClr val="000000"/>
                          </a:solidFill>
                          <a:latin typeface="Arial"/>
                          <a:ea typeface="Calibri"/>
                          <a:cs typeface="Times New Roman"/>
                        </a:rPr>
                        <a:t>LWIR</a:t>
                      </a:r>
                      <a:endParaRPr lang="en-US" sz="800" dirty="0">
                        <a:latin typeface="Calibri"/>
                        <a:ea typeface="Calibri"/>
                        <a:cs typeface="Times New Roman"/>
                      </a:endParaRPr>
                    </a:p>
                  </a:txBody>
                  <a:tcPr marL="44612" marR="4461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9588">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M14</a:t>
                      </a:r>
                      <a:endParaRPr lang="en-US" sz="800">
                        <a:latin typeface="Calibri"/>
                        <a:ea typeface="Calibri"/>
                        <a:cs typeface="Times New Roman"/>
                      </a:endParaRPr>
                    </a:p>
                  </a:txBody>
                  <a:tcPr marL="44612" marR="4461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Cloud Top Properties</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8.578</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0.324</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latin typeface="Arial"/>
                          <a:ea typeface="Calibri"/>
                          <a:cs typeface="Times New Roman"/>
                        </a:rPr>
                        <a:t>0.75×0.75</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latin typeface="Arial"/>
                          <a:ea typeface="Calibri"/>
                          <a:cs typeface="Times New Roman"/>
                        </a:rPr>
                        <a:t>1.60x1.58</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S</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solidFill>
                            <a:srgbClr val="000000"/>
                          </a:solidFill>
                          <a:latin typeface="Arial"/>
                          <a:ea typeface="Calibri"/>
                          <a:cs typeface="Times New Roman"/>
                        </a:rPr>
                        <a:t>270</a:t>
                      </a:r>
                      <a:endParaRPr lang="en-US" sz="800" dirty="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solidFill>
                            <a:srgbClr val="000000"/>
                          </a:solidFill>
                          <a:latin typeface="Arial"/>
                          <a:ea typeface="Calibri"/>
                          <a:cs typeface="Times New Roman"/>
                        </a:rPr>
                        <a:t>190</a:t>
                      </a:r>
                      <a:endParaRPr lang="en-US" sz="800" dirty="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336</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solidFill>
                            <a:srgbClr val="000000"/>
                          </a:solidFill>
                          <a:latin typeface="Arial"/>
                          <a:ea typeface="Calibri"/>
                          <a:cs typeface="Times New Roman"/>
                        </a:rPr>
                        <a:t>0.091</a:t>
                      </a:r>
                      <a:endParaRPr lang="en-US" sz="800" dirty="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0.06</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B29</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4794">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M15</a:t>
                      </a:r>
                      <a:endParaRPr lang="en-US" sz="800">
                        <a:latin typeface="Calibri"/>
                        <a:ea typeface="Calibri"/>
                        <a:cs typeface="Times New Roman"/>
                      </a:endParaRPr>
                    </a:p>
                  </a:txBody>
                  <a:tcPr marL="44612" marR="4461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SST</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10.729</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0.990</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latin typeface="Arial"/>
                          <a:ea typeface="Calibri"/>
                          <a:cs typeface="Times New Roman"/>
                        </a:rPr>
                        <a:t>0.75×0.75</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latin typeface="Arial"/>
                          <a:ea typeface="Calibri"/>
                          <a:cs typeface="Times New Roman"/>
                        </a:rPr>
                        <a:t>1.60x1.58</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S</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300</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190</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343</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solidFill>
                            <a:srgbClr val="000000"/>
                          </a:solidFill>
                          <a:latin typeface="Arial"/>
                          <a:ea typeface="Calibri"/>
                          <a:cs typeface="Times New Roman"/>
                        </a:rPr>
                        <a:t>0.07</a:t>
                      </a:r>
                      <a:endParaRPr lang="en-US" sz="800" dirty="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0.03</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B31</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4794">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I5</a:t>
                      </a:r>
                      <a:endParaRPr lang="en-US" sz="800">
                        <a:latin typeface="Calibri"/>
                        <a:ea typeface="Calibri"/>
                        <a:cs typeface="Times New Roman"/>
                      </a:endParaRPr>
                    </a:p>
                  </a:txBody>
                  <a:tcPr marL="44612" marR="4461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Cloud Imagery</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11.469</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1.75</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latin typeface="Arial"/>
                          <a:ea typeface="Calibri"/>
                          <a:cs typeface="Times New Roman"/>
                        </a:rPr>
                        <a:t>0.375x0.375</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latin typeface="Arial"/>
                          <a:ea typeface="Calibri"/>
                          <a:cs typeface="Times New Roman"/>
                        </a:rPr>
                        <a:t>0.80x0.79</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S</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210</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smtClean="0">
                          <a:solidFill>
                            <a:srgbClr val="000000"/>
                          </a:solidFill>
                          <a:latin typeface="Arial"/>
                          <a:ea typeface="Calibri"/>
                          <a:cs typeface="Times New Roman"/>
                        </a:rPr>
                        <a:t>190</a:t>
                      </a:r>
                      <a:endParaRPr lang="en-US" sz="800" dirty="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340</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1.5</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0.4</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B31</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4794">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M16</a:t>
                      </a:r>
                      <a:endParaRPr lang="en-US" sz="800">
                        <a:latin typeface="Calibri"/>
                        <a:ea typeface="Calibri"/>
                        <a:cs typeface="Times New Roman"/>
                      </a:endParaRPr>
                    </a:p>
                  </a:txBody>
                  <a:tcPr marL="44612" marR="4461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SST</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11.845</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0.866</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latin typeface="Arial"/>
                          <a:ea typeface="Calibri"/>
                          <a:cs typeface="Times New Roman"/>
                        </a:rPr>
                        <a:t>0.75×0.75</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latin typeface="Arial"/>
                          <a:ea typeface="Calibri"/>
                          <a:cs typeface="Times New Roman"/>
                        </a:rPr>
                        <a:t>1.60x1.58</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S</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300</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190</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340</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solidFill>
                            <a:srgbClr val="000000"/>
                          </a:solidFill>
                          <a:latin typeface="Arial"/>
                          <a:ea typeface="Calibri"/>
                          <a:cs typeface="Times New Roman"/>
                        </a:rPr>
                        <a:t>0.072</a:t>
                      </a:r>
                      <a:endParaRPr lang="en-US" sz="800" dirty="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0.03</a:t>
                      </a:r>
                      <a:endParaRPr lang="en-US" sz="80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solidFill>
                            <a:srgbClr val="000000"/>
                          </a:solidFill>
                          <a:latin typeface="Arial"/>
                          <a:ea typeface="Calibri"/>
                          <a:cs typeface="Times New Roman"/>
                        </a:rPr>
                        <a:t>B32</a:t>
                      </a:r>
                      <a:endParaRPr lang="en-US" sz="800" dirty="0">
                        <a:latin typeface="Calibri"/>
                        <a:ea typeface="Calibri"/>
                        <a:cs typeface="Times New Roman"/>
                      </a:endParaRPr>
                    </a:p>
                  </a:txBody>
                  <a:tcPr marL="44612" marR="4461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xmlns="" val="4208995574"/>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chemeClr val="accent1"/>
                </a:solidFill>
              </a:rPr>
              <a:t>VIIRS-SHIS Absolute Uncertainty Sources and Estimates</a:t>
            </a:r>
            <a:endParaRPr lang="en-US" dirty="0">
              <a:solidFill>
                <a:schemeClr val="accent1"/>
              </a:solidFill>
            </a:endParaRPr>
          </a:p>
        </p:txBody>
      </p:sp>
      <p:sp>
        <p:nvSpPr>
          <p:cNvPr id="4" name="Content Placeholder 3"/>
          <p:cNvSpPr>
            <a:spLocks noGrp="1"/>
          </p:cNvSpPr>
          <p:nvPr>
            <p:ph idx="1"/>
          </p:nvPr>
        </p:nvSpPr>
        <p:spPr>
          <a:xfrm>
            <a:off x="457200" y="1524000"/>
            <a:ext cx="8229600" cy="4953000"/>
          </a:xfrm>
          <a:solidFill>
            <a:schemeClr val="accent3">
              <a:lumMod val="20000"/>
              <a:lumOff val="80000"/>
            </a:schemeClr>
          </a:solidFill>
          <a:ln>
            <a:solidFill>
              <a:schemeClr val="tx1"/>
            </a:solidFill>
          </a:ln>
        </p:spPr>
        <p:txBody>
          <a:bodyPr>
            <a:normAutofit fontScale="70000" lnSpcReduction="20000"/>
          </a:bodyPr>
          <a:lstStyle/>
          <a:p>
            <a:r>
              <a:rPr lang="en-US" dirty="0" smtClean="0"/>
              <a:t>Spatial Matchup (</a:t>
            </a:r>
            <a:r>
              <a:rPr lang="en-US" dirty="0" err="1" smtClean="0"/>
              <a:t>geolocation</a:t>
            </a:r>
            <a:r>
              <a:rPr lang="en-US" dirty="0" smtClean="0"/>
              <a:t>) Error</a:t>
            </a:r>
          </a:p>
          <a:p>
            <a:pPr lvl="1"/>
            <a:r>
              <a:rPr lang="en-US" dirty="0" smtClean="0"/>
              <a:t>&lt; 0.01 K (ensemble)	</a:t>
            </a:r>
          </a:p>
          <a:p>
            <a:r>
              <a:rPr lang="en-US" dirty="0" smtClean="0"/>
              <a:t>Temporal Offset</a:t>
            </a:r>
          </a:p>
          <a:p>
            <a:pPr lvl="1"/>
            <a:r>
              <a:rPr lang="en-US" dirty="0" smtClean="0"/>
              <a:t>.07, .05, .06, .05 K for M14, 15, 16, I5, resp.</a:t>
            </a:r>
          </a:p>
          <a:p>
            <a:pPr lvl="1"/>
            <a:r>
              <a:rPr lang="en-US" dirty="0" smtClean="0"/>
              <a:t>Actual is expected &lt; 50% of above numbers because above numbers reflect 30-50 minute difference between repeat SHIS coverage.  Actual difference of SHIS and VIIRS is 4-16 minutes. </a:t>
            </a:r>
          </a:p>
          <a:p>
            <a:r>
              <a:rPr lang="en-US" dirty="0" smtClean="0"/>
              <a:t>SHIS Radiometric Uncertainty</a:t>
            </a:r>
          </a:p>
          <a:p>
            <a:pPr lvl="1"/>
            <a:r>
              <a:rPr lang="en-US" dirty="0" smtClean="0"/>
              <a:t>~0.1 K @ 290 K for all bands</a:t>
            </a:r>
          </a:p>
          <a:p>
            <a:r>
              <a:rPr lang="en-US" dirty="0" smtClean="0"/>
              <a:t>Altitude Temperature Correction</a:t>
            </a:r>
          </a:p>
          <a:p>
            <a:pPr lvl="1"/>
            <a:r>
              <a:rPr lang="en-US" dirty="0" smtClean="0"/>
              <a:t>50% of correction:</a:t>
            </a:r>
          </a:p>
          <a:p>
            <a:pPr lvl="1"/>
            <a:r>
              <a:rPr lang="en-US" dirty="0" smtClean="0"/>
              <a:t>I4          0.02 K      I5        0.03        M12        0.01        M13       0.01 M14     0.18         M15   0.06        M16        0.02</a:t>
            </a:r>
          </a:p>
          <a:p>
            <a:r>
              <a:rPr lang="en-US" u="sng" dirty="0" smtClean="0"/>
              <a:t>RSS Total Uncertainty Estimate</a:t>
            </a:r>
          </a:p>
          <a:p>
            <a:pPr lvl="1"/>
            <a:r>
              <a:rPr lang="en-US" b="1" dirty="0" smtClean="0"/>
              <a:t>~0.12 K</a:t>
            </a:r>
            <a:r>
              <a:rPr lang="en-US" dirty="0" smtClean="0"/>
              <a:t>  (I4, I5, M12, M13, M15, M16)</a:t>
            </a:r>
          </a:p>
          <a:p>
            <a:pPr lvl="1"/>
            <a:r>
              <a:rPr lang="en-US" b="1" dirty="0" smtClean="0"/>
              <a:t>  0.21 K</a:t>
            </a:r>
            <a:r>
              <a:rPr lang="en-US" dirty="0" smtClean="0"/>
              <a:t>  (M14)</a:t>
            </a:r>
            <a:endParaRPr lang="en-US" dirty="0"/>
          </a:p>
        </p:txBody>
      </p:sp>
      <p:sp>
        <p:nvSpPr>
          <p:cNvPr id="2" name="Slide Number Placeholder 1"/>
          <p:cNvSpPr>
            <a:spLocks noGrp="1"/>
          </p:cNvSpPr>
          <p:nvPr>
            <p:ph type="sldNum" sz="quarter" idx="12"/>
          </p:nvPr>
        </p:nvSpPr>
        <p:spPr/>
        <p:txBody>
          <a:bodyPr/>
          <a:lstStyle/>
          <a:p>
            <a:fld id="{1104583D-6EC9-4EFF-8063-B6FDED7E8858}" type="slidenum">
              <a:rPr lang="en-US" smtClean="0">
                <a:solidFill>
                  <a:prstClr val="black">
                    <a:tint val="75000"/>
                  </a:prstClr>
                </a:solidFill>
                <a:latin typeface="Calibri"/>
              </a:rPr>
              <a:pPr/>
              <a:t>22</a:t>
            </a:fld>
            <a:endParaRPr lang="en-US">
              <a:solidFill>
                <a:prstClr val="black">
                  <a:tint val="75000"/>
                </a:prstClr>
              </a:solidFill>
              <a:latin typeface="Calibri"/>
            </a:endParaRPr>
          </a:p>
        </p:txBody>
      </p:sp>
      <p:sp>
        <p:nvSpPr>
          <p:cNvPr id="5" name="Oval 4"/>
          <p:cNvSpPr/>
          <p:nvPr/>
        </p:nvSpPr>
        <p:spPr>
          <a:xfrm>
            <a:off x="152400" y="5105400"/>
            <a:ext cx="6096000" cy="16002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latin typeface="Calibri"/>
            </a:endParaRPr>
          </a:p>
        </p:txBody>
      </p:sp>
    </p:spTree>
    <p:extLst>
      <p:ext uri="{BB962C8B-B14F-4D97-AF65-F5344CB8AC3E}">
        <p14:creationId xmlns:p14="http://schemas.microsoft.com/office/powerpoint/2010/main" xmlns="" val="24062756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10312" y="118872"/>
            <a:ext cx="8778240" cy="6583680"/>
          </a:xfrm>
          <a:prstGeom prst="rect">
            <a:avLst/>
          </a:prstGeom>
        </p:spPr>
      </p:pic>
      <p:sp>
        <p:nvSpPr>
          <p:cNvPr id="5" name="TextBox 4"/>
          <p:cNvSpPr txBox="1"/>
          <p:nvPr/>
        </p:nvSpPr>
        <p:spPr>
          <a:xfrm>
            <a:off x="1277644" y="4332136"/>
            <a:ext cx="615874" cy="369332"/>
          </a:xfrm>
          <a:prstGeom prst="rect">
            <a:avLst/>
          </a:prstGeom>
          <a:noFill/>
        </p:spPr>
        <p:txBody>
          <a:bodyPr wrap="none" rtlCol="0">
            <a:spAutoFit/>
          </a:bodyPr>
          <a:lstStyle/>
          <a:p>
            <a:r>
              <a:rPr lang="en-US" sz="1800" kern="1200" dirty="0" smtClean="0">
                <a:solidFill>
                  <a:prstClr val="black"/>
                </a:solidFill>
                <a:latin typeface="Calibri"/>
                <a:ea typeface="+mn-ea"/>
                <a:cs typeface="+mn-cs"/>
              </a:rPr>
              <a:t>M12</a:t>
            </a:r>
            <a:endParaRPr lang="en-US" sz="1800" kern="1200" dirty="0">
              <a:solidFill>
                <a:prstClr val="black"/>
              </a:solidFill>
              <a:latin typeface="Calibri"/>
              <a:ea typeface="+mn-ea"/>
              <a:cs typeface="+mn-cs"/>
            </a:endParaRPr>
          </a:p>
        </p:txBody>
      </p:sp>
      <p:sp>
        <p:nvSpPr>
          <p:cNvPr id="6" name="TextBox 5"/>
          <p:cNvSpPr txBox="1"/>
          <p:nvPr/>
        </p:nvSpPr>
        <p:spPr>
          <a:xfrm>
            <a:off x="1828800" y="4448056"/>
            <a:ext cx="359394" cy="335756"/>
          </a:xfrm>
          <a:prstGeom prst="rect">
            <a:avLst/>
          </a:prstGeom>
          <a:noFill/>
        </p:spPr>
        <p:txBody>
          <a:bodyPr wrap="none" rtlCol="0">
            <a:spAutoFit/>
          </a:bodyPr>
          <a:lstStyle/>
          <a:p>
            <a:r>
              <a:rPr lang="en-US" sz="1800" kern="1200" dirty="0" smtClean="0">
                <a:solidFill>
                  <a:prstClr val="black"/>
                </a:solidFill>
                <a:latin typeface="Calibri"/>
                <a:ea typeface="+mn-ea"/>
                <a:cs typeface="+mn-cs"/>
              </a:rPr>
              <a:t>I4</a:t>
            </a:r>
            <a:endParaRPr lang="en-US" sz="1800" kern="1200" dirty="0">
              <a:solidFill>
                <a:prstClr val="black"/>
              </a:solidFill>
              <a:latin typeface="Calibri"/>
              <a:ea typeface="+mn-ea"/>
              <a:cs typeface="+mn-cs"/>
            </a:endParaRPr>
          </a:p>
        </p:txBody>
      </p:sp>
      <p:sp>
        <p:nvSpPr>
          <p:cNvPr id="7" name="TextBox 6"/>
          <p:cNvSpPr txBox="1"/>
          <p:nvPr/>
        </p:nvSpPr>
        <p:spPr>
          <a:xfrm>
            <a:off x="2133600" y="4355068"/>
            <a:ext cx="615874" cy="369332"/>
          </a:xfrm>
          <a:prstGeom prst="rect">
            <a:avLst/>
          </a:prstGeom>
          <a:noFill/>
        </p:spPr>
        <p:txBody>
          <a:bodyPr wrap="none" rtlCol="0">
            <a:spAutoFit/>
          </a:bodyPr>
          <a:lstStyle/>
          <a:p>
            <a:r>
              <a:rPr lang="en-US" sz="1800" kern="1200" dirty="0" smtClean="0">
                <a:solidFill>
                  <a:prstClr val="black"/>
                </a:solidFill>
                <a:latin typeface="Calibri"/>
                <a:ea typeface="+mn-ea"/>
                <a:cs typeface="+mn-cs"/>
              </a:rPr>
              <a:t>M13</a:t>
            </a:r>
            <a:endParaRPr lang="en-US" sz="1800" kern="1200" dirty="0">
              <a:solidFill>
                <a:prstClr val="black"/>
              </a:solidFill>
              <a:latin typeface="Calibri"/>
              <a:ea typeface="+mn-ea"/>
              <a:cs typeface="+mn-cs"/>
            </a:endParaRPr>
          </a:p>
        </p:txBody>
      </p:sp>
      <p:sp>
        <p:nvSpPr>
          <p:cNvPr id="8" name="TextBox 7"/>
          <p:cNvSpPr txBox="1"/>
          <p:nvPr/>
        </p:nvSpPr>
        <p:spPr>
          <a:xfrm>
            <a:off x="4724400" y="4876800"/>
            <a:ext cx="615874" cy="369332"/>
          </a:xfrm>
          <a:prstGeom prst="rect">
            <a:avLst/>
          </a:prstGeom>
          <a:noFill/>
        </p:spPr>
        <p:txBody>
          <a:bodyPr wrap="none" rtlCol="0">
            <a:spAutoFit/>
          </a:bodyPr>
          <a:lstStyle/>
          <a:p>
            <a:r>
              <a:rPr lang="en-US" sz="1800" kern="1200" dirty="0" smtClean="0">
                <a:solidFill>
                  <a:prstClr val="black"/>
                </a:solidFill>
                <a:latin typeface="Calibri"/>
                <a:ea typeface="+mn-ea"/>
                <a:cs typeface="+mn-cs"/>
              </a:rPr>
              <a:t>M14</a:t>
            </a:r>
            <a:endParaRPr lang="en-US" sz="1800" kern="1200" dirty="0">
              <a:solidFill>
                <a:prstClr val="black"/>
              </a:solidFill>
              <a:latin typeface="Calibri"/>
              <a:ea typeface="+mn-ea"/>
              <a:cs typeface="+mn-cs"/>
            </a:endParaRPr>
          </a:p>
        </p:txBody>
      </p:sp>
      <p:sp>
        <p:nvSpPr>
          <p:cNvPr id="10" name="TextBox 9"/>
          <p:cNvSpPr txBox="1"/>
          <p:nvPr/>
        </p:nvSpPr>
        <p:spPr>
          <a:xfrm>
            <a:off x="7086600" y="4659868"/>
            <a:ext cx="359394" cy="369332"/>
          </a:xfrm>
          <a:prstGeom prst="rect">
            <a:avLst/>
          </a:prstGeom>
          <a:noFill/>
        </p:spPr>
        <p:txBody>
          <a:bodyPr wrap="none" rtlCol="0">
            <a:spAutoFit/>
          </a:bodyPr>
          <a:lstStyle/>
          <a:p>
            <a:r>
              <a:rPr lang="en-US" sz="1800" kern="1200" dirty="0" smtClean="0">
                <a:solidFill>
                  <a:prstClr val="black"/>
                </a:solidFill>
                <a:latin typeface="Calibri"/>
                <a:ea typeface="+mn-ea"/>
                <a:cs typeface="+mn-cs"/>
              </a:rPr>
              <a:t>I5</a:t>
            </a:r>
            <a:endParaRPr lang="en-US" sz="1800" kern="1200" dirty="0">
              <a:solidFill>
                <a:prstClr val="black"/>
              </a:solidFill>
              <a:latin typeface="Calibri"/>
              <a:ea typeface="+mn-ea"/>
              <a:cs typeface="+mn-cs"/>
            </a:endParaRPr>
          </a:p>
        </p:txBody>
      </p:sp>
      <p:sp>
        <p:nvSpPr>
          <p:cNvPr id="14" name="TextBox 13"/>
          <p:cNvSpPr txBox="1"/>
          <p:nvPr/>
        </p:nvSpPr>
        <p:spPr>
          <a:xfrm>
            <a:off x="1519176" y="1066800"/>
            <a:ext cx="4096764" cy="461665"/>
          </a:xfrm>
          <a:prstGeom prst="rect">
            <a:avLst/>
          </a:prstGeom>
          <a:noFill/>
        </p:spPr>
        <p:txBody>
          <a:bodyPr wrap="none" rtlCol="0">
            <a:spAutoFit/>
          </a:bodyPr>
          <a:lstStyle/>
          <a:p>
            <a:pPr algn="ctr"/>
            <a:r>
              <a:rPr lang="en-US" sz="2400" kern="1200" dirty="0" smtClean="0">
                <a:solidFill>
                  <a:srgbClr val="0000FF"/>
                </a:solidFill>
                <a:latin typeface="Calibri"/>
                <a:ea typeface="+mn-ea"/>
                <a:cs typeface="+mn-cs"/>
              </a:rPr>
              <a:t>SHIS Nighttime 5/30/2013 Case</a:t>
            </a:r>
          </a:p>
        </p:txBody>
      </p:sp>
      <p:sp>
        <p:nvSpPr>
          <p:cNvPr id="17" name="TextBox 16"/>
          <p:cNvSpPr txBox="1"/>
          <p:nvPr/>
        </p:nvSpPr>
        <p:spPr>
          <a:xfrm>
            <a:off x="1447800" y="773668"/>
            <a:ext cx="5128007" cy="369332"/>
          </a:xfrm>
          <a:prstGeom prst="rect">
            <a:avLst/>
          </a:prstGeom>
          <a:noFill/>
        </p:spPr>
        <p:txBody>
          <a:bodyPr wrap="none" rtlCol="0">
            <a:spAutoFit/>
          </a:bodyPr>
          <a:lstStyle/>
          <a:p>
            <a:r>
              <a:rPr lang="en-US" sz="1800" kern="1200" dirty="0" smtClean="0">
                <a:solidFill>
                  <a:prstClr val="black"/>
                </a:solidFill>
                <a:latin typeface="Calibri"/>
                <a:ea typeface="+mn-ea"/>
                <a:cs typeface="+mn-cs"/>
              </a:rPr>
              <a:t>Average over all matchups in each band (w/</a:t>
            </a:r>
            <a:r>
              <a:rPr lang="en-US" sz="1800" kern="1200" dirty="0">
                <a:solidFill>
                  <a:prstClr val="black"/>
                </a:solidFill>
                <a:latin typeface="Calibri"/>
                <a:ea typeface="+mn-ea"/>
                <a:cs typeface="+mn-cs"/>
              </a:rPr>
              <a:t>S</a:t>
            </a:r>
            <a:r>
              <a:rPr lang="en-US" sz="1800" kern="1200" dirty="0" smtClean="0">
                <a:solidFill>
                  <a:prstClr val="black"/>
                </a:solidFill>
                <a:latin typeface="Calibri"/>
                <a:ea typeface="+mn-ea"/>
                <a:cs typeface="+mn-cs"/>
              </a:rPr>
              <a:t>tan. Err)</a:t>
            </a:r>
            <a:endParaRPr lang="en-US" sz="1800" kern="1200" dirty="0">
              <a:solidFill>
                <a:prstClr val="black"/>
              </a:solidFill>
              <a:latin typeface="Calibri"/>
              <a:ea typeface="+mn-ea"/>
              <a:cs typeface="+mn-cs"/>
            </a:endParaRPr>
          </a:p>
        </p:txBody>
      </p:sp>
      <p:sp>
        <p:nvSpPr>
          <p:cNvPr id="19" name="Rectangle 18"/>
          <p:cNvSpPr/>
          <p:nvPr/>
        </p:nvSpPr>
        <p:spPr>
          <a:xfrm flipH="1">
            <a:off x="1872756" y="3208822"/>
            <a:ext cx="45719" cy="2851666"/>
          </a:xfrm>
          <a:prstGeom prst="rect">
            <a:avLst/>
          </a:prstGeom>
          <a:solidFill>
            <a:srgbClr val="FF0000">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latin typeface="Calibri"/>
            </a:endParaRPr>
          </a:p>
        </p:txBody>
      </p:sp>
      <p:sp>
        <p:nvSpPr>
          <p:cNvPr id="20" name="Rectangle 19"/>
          <p:cNvSpPr/>
          <p:nvPr/>
        </p:nvSpPr>
        <p:spPr>
          <a:xfrm>
            <a:off x="7673847" y="4267743"/>
            <a:ext cx="45719" cy="746641"/>
          </a:xfrm>
          <a:prstGeom prst="rect">
            <a:avLst/>
          </a:prstGeom>
          <a:solidFill>
            <a:srgbClr val="FF0000">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latin typeface="Calibri"/>
            </a:endParaRPr>
          </a:p>
        </p:txBody>
      </p:sp>
      <p:sp>
        <p:nvSpPr>
          <p:cNvPr id="21" name="Rectangle 20"/>
          <p:cNvSpPr/>
          <p:nvPr/>
        </p:nvSpPr>
        <p:spPr>
          <a:xfrm>
            <a:off x="6875756" y="4290894"/>
            <a:ext cx="45719" cy="685800"/>
          </a:xfrm>
          <a:prstGeom prst="rect">
            <a:avLst/>
          </a:prstGeom>
          <a:solidFill>
            <a:srgbClr val="FF0000">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latin typeface="Calibri"/>
            </a:endParaRPr>
          </a:p>
        </p:txBody>
      </p:sp>
      <p:sp>
        <p:nvSpPr>
          <p:cNvPr id="22" name="Rectangle 21"/>
          <p:cNvSpPr/>
          <p:nvPr/>
        </p:nvSpPr>
        <p:spPr>
          <a:xfrm>
            <a:off x="5329403" y="4296070"/>
            <a:ext cx="45719" cy="685800"/>
          </a:xfrm>
          <a:prstGeom prst="rect">
            <a:avLst/>
          </a:prstGeom>
          <a:solidFill>
            <a:srgbClr val="FF0000">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latin typeface="Calibri"/>
            </a:endParaRPr>
          </a:p>
        </p:txBody>
      </p:sp>
      <p:sp>
        <p:nvSpPr>
          <p:cNvPr id="23" name="TextBox 22"/>
          <p:cNvSpPr txBox="1"/>
          <p:nvPr/>
        </p:nvSpPr>
        <p:spPr>
          <a:xfrm>
            <a:off x="7689926" y="4583668"/>
            <a:ext cx="615874" cy="369332"/>
          </a:xfrm>
          <a:prstGeom prst="rect">
            <a:avLst/>
          </a:prstGeom>
          <a:noFill/>
        </p:spPr>
        <p:txBody>
          <a:bodyPr wrap="none" rtlCol="0">
            <a:spAutoFit/>
          </a:bodyPr>
          <a:lstStyle/>
          <a:p>
            <a:r>
              <a:rPr lang="en-US" sz="1800" kern="1200" dirty="0" smtClean="0">
                <a:solidFill>
                  <a:prstClr val="black"/>
                </a:solidFill>
                <a:latin typeface="Calibri"/>
                <a:ea typeface="+mn-ea"/>
                <a:cs typeface="+mn-cs"/>
              </a:rPr>
              <a:t>M16</a:t>
            </a:r>
            <a:endParaRPr lang="en-US" sz="1800" kern="1200" dirty="0">
              <a:solidFill>
                <a:prstClr val="black"/>
              </a:solidFill>
              <a:latin typeface="Calibri"/>
              <a:ea typeface="+mn-ea"/>
              <a:cs typeface="+mn-cs"/>
            </a:endParaRPr>
          </a:p>
        </p:txBody>
      </p:sp>
      <p:sp>
        <p:nvSpPr>
          <p:cNvPr id="24" name="TextBox 23"/>
          <p:cNvSpPr txBox="1"/>
          <p:nvPr/>
        </p:nvSpPr>
        <p:spPr>
          <a:xfrm>
            <a:off x="6318326" y="4659868"/>
            <a:ext cx="615874" cy="369332"/>
          </a:xfrm>
          <a:prstGeom prst="rect">
            <a:avLst/>
          </a:prstGeom>
          <a:noFill/>
        </p:spPr>
        <p:txBody>
          <a:bodyPr wrap="none" rtlCol="0">
            <a:spAutoFit/>
          </a:bodyPr>
          <a:lstStyle/>
          <a:p>
            <a:r>
              <a:rPr lang="en-US" sz="1800" kern="1200" dirty="0" smtClean="0">
                <a:solidFill>
                  <a:prstClr val="black"/>
                </a:solidFill>
                <a:latin typeface="Calibri"/>
                <a:ea typeface="+mn-ea"/>
                <a:cs typeface="+mn-cs"/>
              </a:rPr>
              <a:t>M15</a:t>
            </a:r>
            <a:endParaRPr lang="en-US" sz="1800" kern="1200" dirty="0">
              <a:solidFill>
                <a:prstClr val="black"/>
              </a:solidFill>
              <a:latin typeface="Calibri"/>
              <a:ea typeface="+mn-ea"/>
              <a:cs typeface="+mn-cs"/>
            </a:endParaRPr>
          </a:p>
        </p:txBody>
      </p:sp>
      <p:sp>
        <p:nvSpPr>
          <p:cNvPr id="25" name="Rectangle 24"/>
          <p:cNvSpPr/>
          <p:nvPr/>
        </p:nvSpPr>
        <p:spPr>
          <a:xfrm>
            <a:off x="2095746" y="4414154"/>
            <a:ext cx="45719" cy="457200"/>
          </a:xfrm>
          <a:prstGeom prst="rect">
            <a:avLst/>
          </a:prstGeom>
          <a:solidFill>
            <a:srgbClr val="FF0000">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latin typeface="Calibri"/>
            </a:endParaRPr>
          </a:p>
        </p:txBody>
      </p:sp>
      <p:sp>
        <p:nvSpPr>
          <p:cNvPr id="26" name="Rectangle 25"/>
          <p:cNvSpPr/>
          <p:nvPr/>
        </p:nvSpPr>
        <p:spPr>
          <a:xfrm>
            <a:off x="1828800" y="4407782"/>
            <a:ext cx="45719" cy="457200"/>
          </a:xfrm>
          <a:prstGeom prst="rect">
            <a:avLst/>
          </a:prstGeom>
          <a:solidFill>
            <a:srgbClr val="FF0000">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latin typeface="Calibri"/>
            </a:endParaRPr>
          </a:p>
        </p:txBody>
      </p:sp>
      <p:cxnSp>
        <p:nvCxnSpPr>
          <p:cNvPr id="28" name="Straight Arrow Connector 27"/>
          <p:cNvCxnSpPr/>
          <p:nvPr/>
        </p:nvCxnSpPr>
        <p:spPr>
          <a:xfrm>
            <a:off x="6898340" y="2640105"/>
            <a:ext cx="487681" cy="228600"/>
          </a:xfrm>
          <a:prstGeom prst="straightConnector1">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481750" y="3055203"/>
            <a:ext cx="4757250" cy="830997"/>
          </a:xfrm>
          <a:prstGeom prst="rect">
            <a:avLst/>
          </a:prstGeom>
          <a:solidFill>
            <a:srgbClr val="FFFF99"/>
          </a:solidFill>
          <a:ln>
            <a:solidFill>
              <a:schemeClr val="tx1"/>
            </a:solidFill>
          </a:ln>
        </p:spPr>
        <p:txBody>
          <a:bodyPr wrap="square" rtlCol="0">
            <a:spAutoFit/>
          </a:bodyPr>
          <a:lstStyle/>
          <a:p>
            <a:pPr algn="ctr"/>
            <a:r>
              <a:rPr lang="en-US" sz="2400" kern="1200" dirty="0" smtClean="0">
                <a:solidFill>
                  <a:srgbClr val="9BBB59">
                    <a:lumMod val="50000"/>
                  </a:srgbClr>
                </a:solidFill>
                <a:latin typeface="Calibri"/>
                <a:ea typeface="+mn-ea"/>
                <a:cs typeface="+mn-cs"/>
              </a:rPr>
              <a:t>Close agreement in VIIRS comparisons to </a:t>
            </a:r>
            <a:r>
              <a:rPr lang="en-US" sz="2400" kern="1200" dirty="0" err="1" smtClean="0">
                <a:solidFill>
                  <a:srgbClr val="9BBB59">
                    <a:lumMod val="50000"/>
                  </a:srgbClr>
                </a:solidFill>
                <a:latin typeface="Calibri"/>
                <a:ea typeface="+mn-ea"/>
                <a:cs typeface="+mn-cs"/>
              </a:rPr>
              <a:t>CrIS</a:t>
            </a:r>
            <a:r>
              <a:rPr lang="en-US" sz="2400" kern="1200" dirty="0" smtClean="0">
                <a:solidFill>
                  <a:srgbClr val="9BBB59">
                    <a:lumMod val="50000"/>
                  </a:srgbClr>
                </a:solidFill>
                <a:latin typeface="Calibri"/>
                <a:ea typeface="+mn-ea"/>
                <a:cs typeface="+mn-cs"/>
              </a:rPr>
              <a:t>, IASI, and SHIS</a:t>
            </a:r>
          </a:p>
        </p:txBody>
      </p:sp>
      <p:sp>
        <p:nvSpPr>
          <p:cNvPr id="30" name="TextBox 29"/>
          <p:cNvSpPr txBox="1"/>
          <p:nvPr/>
        </p:nvSpPr>
        <p:spPr>
          <a:xfrm>
            <a:off x="1523170" y="1367135"/>
            <a:ext cx="4649030" cy="461665"/>
          </a:xfrm>
          <a:prstGeom prst="rect">
            <a:avLst/>
          </a:prstGeom>
          <a:noFill/>
        </p:spPr>
        <p:txBody>
          <a:bodyPr wrap="none" rtlCol="0">
            <a:spAutoFit/>
          </a:bodyPr>
          <a:lstStyle/>
          <a:p>
            <a:pPr algn="ctr"/>
            <a:r>
              <a:rPr lang="en-US" sz="2400" kern="1200" dirty="0" smtClean="0">
                <a:solidFill>
                  <a:srgbClr val="FF0000"/>
                </a:solidFill>
                <a:latin typeface="Calibri"/>
                <a:ea typeface="+mn-ea"/>
                <a:cs typeface="+mn-cs"/>
              </a:rPr>
              <a:t>IASI 3/2012 – 12/2013 SNOs (275 K)</a:t>
            </a:r>
          </a:p>
        </p:txBody>
      </p:sp>
      <p:sp>
        <p:nvSpPr>
          <p:cNvPr id="31" name="TextBox 30"/>
          <p:cNvSpPr txBox="1"/>
          <p:nvPr/>
        </p:nvSpPr>
        <p:spPr>
          <a:xfrm>
            <a:off x="1498764" y="1671935"/>
            <a:ext cx="5130636" cy="461665"/>
          </a:xfrm>
          <a:prstGeom prst="rect">
            <a:avLst/>
          </a:prstGeom>
          <a:noFill/>
        </p:spPr>
        <p:txBody>
          <a:bodyPr wrap="none" rtlCol="0">
            <a:spAutoFit/>
          </a:bodyPr>
          <a:lstStyle/>
          <a:p>
            <a:pPr algn="ctr"/>
            <a:r>
              <a:rPr lang="en-US" sz="2400" kern="1200" dirty="0" err="1" smtClean="0">
                <a:solidFill>
                  <a:srgbClr val="00CC00"/>
                </a:solidFill>
                <a:latin typeface="Calibri"/>
                <a:ea typeface="+mn-ea"/>
                <a:cs typeface="+mn-cs"/>
              </a:rPr>
              <a:t>CrIS</a:t>
            </a:r>
            <a:r>
              <a:rPr lang="en-US" sz="2400" kern="1200" dirty="0" smtClean="0">
                <a:solidFill>
                  <a:srgbClr val="00CC00"/>
                </a:solidFill>
                <a:latin typeface="Calibri"/>
                <a:ea typeface="+mn-ea"/>
                <a:cs typeface="+mn-cs"/>
              </a:rPr>
              <a:t> 7/1/2013 Mx8.1 Global Day (285 K)</a:t>
            </a:r>
          </a:p>
        </p:txBody>
      </p:sp>
      <p:sp>
        <p:nvSpPr>
          <p:cNvPr id="3" name="Slide Number Placeholder 2"/>
          <p:cNvSpPr>
            <a:spLocks noGrp="1"/>
          </p:cNvSpPr>
          <p:nvPr>
            <p:ph type="sldNum" sz="quarter" idx="12"/>
          </p:nvPr>
        </p:nvSpPr>
        <p:spPr>
          <a:xfrm>
            <a:off x="7010400" y="6492875"/>
            <a:ext cx="2133600" cy="365125"/>
          </a:xfrm>
        </p:spPr>
        <p:txBody>
          <a:bodyPr/>
          <a:lstStyle/>
          <a:p>
            <a:fld id="{19FD56CE-0319-4B7A-8E89-C688A11FBC2D}" type="slidenum">
              <a:rPr lang="en-US" smtClean="0">
                <a:solidFill>
                  <a:prstClr val="black">
                    <a:tint val="75000"/>
                  </a:prstClr>
                </a:solidFill>
                <a:latin typeface="Calibri"/>
              </a:rPr>
              <a:pPr/>
              <a:t>23</a:t>
            </a:fld>
            <a:endParaRPr lang="en-US" dirty="0">
              <a:solidFill>
                <a:prstClr val="black">
                  <a:tint val="75000"/>
                </a:prstClr>
              </a:solidFill>
              <a:latin typeface="Calibri"/>
            </a:endParaRPr>
          </a:p>
        </p:txBody>
      </p:sp>
      <p:sp>
        <p:nvSpPr>
          <p:cNvPr id="32" name="TextBox 31"/>
          <p:cNvSpPr txBox="1"/>
          <p:nvPr/>
        </p:nvSpPr>
        <p:spPr>
          <a:xfrm>
            <a:off x="4343400" y="2310825"/>
            <a:ext cx="2736837" cy="584775"/>
          </a:xfrm>
          <a:prstGeom prst="rect">
            <a:avLst/>
          </a:prstGeom>
          <a:noFill/>
        </p:spPr>
        <p:txBody>
          <a:bodyPr wrap="square" rtlCol="0">
            <a:spAutoFit/>
          </a:bodyPr>
          <a:lstStyle/>
          <a:p>
            <a:pPr algn="ctr"/>
            <a:r>
              <a:rPr lang="en-US" sz="1600" kern="1200" dirty="0" smtClean="0">
                <a:solidFill>
                  <a:srgbClr val="C00000"/>
                </a:solidFill>
                <a:latin typeface="Calibri"/>
                <a:ea typeface="+mn-ea"/>
                <a:cs typeface="+mn-cs"/>
              </a:rPr>
              <a:t>VIIRS SDR absolute uncertainty spec. interpolated to 290 K</a:t>
            </a:r>
          </a:p>
        </p:txBody>
      </p:sp>
      <p:sp>
        <p:nvSpPr>
          <p:cNvPr id="33" name="Rectangle 32"/>
          <p:cNvSpPr/>
          <p:nvPr/>
        </p:nvSpPr>
        <p:spPr>
          <a:xfrm>
            <a:off x="7416271" y="2441247"/>
            <a:ext cx="45719" cy="4389120"/>
          </a:xfrm>
          <a:prstGeom prst="rect">
            <a:avLst/>
          </a:prstGeom>
          <a:solidFill>
            <a:srgbClr val="FF0000">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latin typeface="Calibri"/>
            </a:endParaRPr>
          </a:p>
        </p:txBody>
      </p:sp>
    </p:spTree>
    <p:extLst>
      <p:ext uri="{BB962C8B-B14F-4D97-AF65-F5344CB8AC3E}">
        <p14:creationId xmlns:p14="http://schemas.microsoft.com/office/powerpoint/2010/main" xmlns="" val="23772316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VIIRS </a:t>
            </a:r>
            <a:r>
              <a:rPr lang="en-US" sz="3600" dirty="0" err="1" smtClean="0"/>
              <a:t>Geolocation</a:t>
            </a:r>
            <a:r>
              <a:rPr lang="en-US" sz="3600" dirty="0" smtClean="0"/>
              <a:t> Conclusions</a:t>
            </a:r>
            <a:endParaRPr lang="en-US" sz="3600" dirty="0"/>
          </a:p>
        </p:txBody>
      </p:sp>
      <p:sp>
        <p:nvSpPr>
          <p:cNvPr id="3" name="Content Placeholder 2"/>
          <p:cNvSpPr>
            <a:spLocks noGrp="1"/>
          </p:cNvSpPr>
          <p:nvPr>
            <p:ph idx="1"/>
          </p:nvPr>
        </p:nvSpPr>
        <p:spPr>
          <a:xfrm>
            <a:off x="383059" y="1268021"/>
            <a:ext cx="8240987" cy="4953485"/>
          </a:xfrm>
          <a:ln>
            <a:solidFill>
              <a:srgbClr val="FF0000"/>
            </a:solidFill>
          </a:ln>
        </p:spPr>
        <p:txBody>
          <a:bodyPr/>
          <a:lstStyle/>
          <a:p>
            <a:r>
              <a:rPr lang="en-US" sz="2200" dirty="0" smtClean="0"/>
              <a:t>VIIRS geometric performance is </a:t>
            </a:r>
            <a:r>
              <a:rPr lang="en-US" sz="2200" dirty="0"/>
              <a:t>as </a:t>
            </a:r>
            <a:r>
              <a:rPr lang="en-US" sz="2200" dirty="0" smtClean="0"/>
              <a:t>expected</a:t>
            </a:r>
          </a:p>
          <a:p>
            <a:r>
              <a:rPr lang="en-US" sz="2200" dirty="0" smtClean="0"/>
              <a:t>Geolocation mean errors for I-/M-bands are near 0 and uncertainties are </a:t>
            </a:r>
            <a:r>
              <a:rPr lang="en-US" sz="2200" dirty="0" smtClean="0">
                <a:solidFill>
                  <a:srgbClr val="FF0000"/>
                </a:solidFill>
              </a:rPr>
              <a:t>~ 70 m at nadir</a:t>
            </a:r>
            <a:r>
              <a:rPr lang="en-US" sz="2200" dirty="0" smtClean="0"/>
              <a:t>, meeting specifications at nadir and edge-of-scan</a:t>
            </a:r>
          </a:p>
          <a:p>
            <a:pPr lvl="1"/>
            <a:r>
              <a:rPr lang="en-US" sz="1800" dirty="0" smtClean="0"/>
              <a:t>Caveat: DNB terrain corrected geolocation product is expected in Mx8.3 in March 2014</a:t>
            </a:r>
          </a:p>
          <a:p>
            <a:r>
              <a:rPr lang="en-US" sz="2200" dirty="0" smtClean="0"/>
              <a:t>Encoder and scan time/period are nominal</a:t>
            </a:r>
          </a:p>
          <a:p>
            <a:r>
              <a:rPr lang="en-US" sz="2200" dirty="0" smtClean="0"/>
              <a:t>Orbit and attitude are nominal</a:t>
            </a:r>
          </a:p>
          <a:p>
            <a:r>
              <a:rPr lang="en-US" sz="2200" dirty="0" smtClean="0"/>
              <a:t>Quality flags are well-understood</a:t>
            </a:r>
          </a:p>
          <a:p>
            <a:r>
              <a:rPr lang="en-US" sz="2200" dirty="0" smtClean="0"/>
              <a:t>Limited verification of on-orbit spatial responses and BBR agrees with prelaunch measurements</a:t>
            </a:r>
          </a:p>
          <a:p>
            <a:r>
              <a:rPr lang="en-US" sz="2200" dirty="0" smtClean="0"/>
              <a:t>VIIRS </a:t>
            </a:r>
            <a:r>
              <a:rPr lang="en-US" sz="2200" b="1" dirty="0" smtClean="0">
                <a:solidFill>
                  <a:srgbClr val="0000FF"/>
                </a:solidFill>
              </a:rPr>
              <a:t>SDR/Geometric</a:t>
            </a:r>
            <a:r>
              <a:rPr lang="en-US" sz="2200" dirty="0" smtClean="0">
                <a:solidFill>
                  <a:srgbClr val="0000FF"/>
                </a:solidFill>
              </a:rPr>
              <a:t> </a:t>
            </a:r>
            <a:r>
              <a:rPr lang="en-US" sz="2200" dirty="0" smtClean="0"/>
              <a:t>performance maturity should be rated as </a:t>
            </a:r>
            <a:r>
              <a:rPr lang="en-US" sz="2200" b="1" dirty="0" smtClean="0">
                <a:solidFill>
                  <a:srgbClr val="0000FF"/>
                </a:solidFill>
              </a:rPr>
              <a:t>Validated</a:t>
            </a:r>
            <a:r>
              <a:rPr lang="en-US" sz="2200" b="1" dirty="0" smtClean="0"/>
              <a:t> </a:t>
            </a:r>
            <a:r>
              <a:rPr lang="en-US" sz="2200" dirty="0" smtClean="0"/>
              <a:t>(except for DNB TC </a:t>
            </a:r>
            <a:r>
              <a:rPr lang="en-US" sz="2200" dirty="0" err="1" smtClean="0"/>
              <a:t>geolocation</a:t>
            </a:r>
            <a:r>
              <a:rPr lang="en-US" sz="2200" dirty="0" smtClean="0"/>
              <a:t>)</a:t>
            </a:r>
            <a:endParaRPr lang="en-US" sz="2200" dirty="0"/>
          </a:p>
        </p:txBody>
      </p:sp>
      <p:sp>
        <p:nvSpPr>
          <p:cNvPr id="4" name="Footer Placeholder 3"/>
          <p:cNvSpPr>
            <a:spLocks noGrp="1"/>
          </p:cNvSpPr>
          <p:nvPr>
            <p:ph type="ftr" sz="quarter" idx="10"/>
          </p:nvPr>
        </p:nvSpPr>
        <p:spPr/>
        <p:txBody>
          <a:bodyPr/>
          <a:lstStyle/>
          <a:p>
            <a:pPr>
              <a:defRPr/>
            </a:pPr>
            <a:r>
              <a:rPr lang="da-DK" smtClean="0">
                <a:solidFill>
                  <a:srgbClr val="000000">
                    <a:lumMod val="65000"/>
                    <a:lumOff val="35000"/>
                  </a:srgbClr>
                </a:solidFill>
                <a:latin typeface="Arial"/>
              </a:rPr>
              <a:t>Wolfe et. al., 19 Dec 2013</a:t>
            </a:r>
            <a:endParaRPr lang="en-US">
              <a:solidFill>
                <a:srgbClr val="000000">
                  <a:lumMod val="65000"/>
                  <a:lumOff val="35000"/>
                </a:srgbClr>
              </a:solidFill>
              <a:latin typeface="Arial"/>
            </a:endParaRPr>
          </a:p>
        </p:txBody>
      </p:sp>
      <p:sp>
        <p:nvSpPr>
          <p:cNvPr id="6" name="Slide Number Placeholder 4"/>
          <p:cNvSpPr>
            <a:spLocks noGrp="1"/>
          </p:cNvSpPr>
          <p:nvPr>
            <p:ph type="sldNum" sz="quarter" idx="11"/>
          </p:nvPr>
        </p:nvSpPr>
        <p:spPr>
          <a:xfrm>
            <a:off x="6635750" y="6629400"/>
            <a:ext cx="2508250" cy="228600"/>
          </a:xfrm>
        </p:spPr>
        <p:txBody>
          <a:bodyPr/>
          <a:lstStyle/>
          <a:p>
            <a:pPr>
              <a:defRPr/>
            </a:pPr>
            <a:r>
              <a:rPr lang="en-US" dirty="0" smtClean="0">
                <a:solidFill>
                  <a:srgbClr val="000000">
                    <a:lumMod val="65000"/>
                    <a:lumOff val="35000"/>
                  </a:srgbClr>
                </a:solidFill>
                <a:latin typeface="Arial"/>
              </a:rPr>
              <a:t> VCST/GEO  </a:t>
            </a:r>
            <a:fld id="{8F452090-E433-4788-933B-499C5DBBA6AD}" type="slidenum">
              <a:rPr lang="en-US" smtClean="0">
                <a:solidFill>
                  <a:srgbClr val="000000">
                    <a:lumMod val="65000"/>
                    <a:lumOff val="35000"/>
                  </a:srgbClr>
                </a:solidFill>
                <a:latin typeface="Arial"/>
              </a:rPr>
              <a:pPr>
                <a:defRPr/>
              </a:pPr>
              <a:t>24</a:t>
            </a:fld>
            <a:endParaRPr lang="en-US" dirty="0">
              <a:solidFill>
                <a:srgbClr val="000000">
                  <a:lumMod val="65000"/>
                  <a:lumOff val="35000"/>
                </a:srgbClr>
              </a:solidFill>
              <a:latin typeface="Arial"/>
            </a:endParaRPr>
          </a:p>
        </p:txBody>
      </p:sp>
    </p:spTree>
    <p:extLst>
      <p:ext uri="{BB962C8B-B14F-4D97-AF65-F5344CB8AC3E}">
        <p14:creationId xmlns:p14="http://schemas.microsoft.com/office/powerpoint/2010/main" xmlns="" val="17227519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104" y="0"/>
            <a:ext cx="6794938" cy="1143000"/>
          </a:xfrm>
        </p:spPr>
        <p:txBody>
          <a:bodyPr>
            <a:normAutofit/>
          </a:bodyPr>
          <a:lstStyle/>
          <a:p>
            <a:r>
              <a:rPr lang="en-US" sz="2800" dirty="0" smtClean="0"/>
              <a:t>VIIRS as </a:t>
            </a:r>
            <a:r>
              <a:rPr lang="en-US" sz="2800" dirty="0" err="1" smtClean="0"/>
              <a:t>Geolocation</a:t>
            </a:r>
            <a:r>
              <a:rPr lang="en-US" sz="2800" dirty="0" smtClean="0"/>
              <a:t> Reference Standard Assessing </a:t>
            </a:r>
            <a:r>
              <a:rPr lang="en-US" sz="2800" dirty="0" err="1" smtClean="0"/>
              <a:t>MetOP</a:t>
            </a:r>
            <a:r>
              <a:rPr lang="en-US" sz="2800" dirty="0" smtClean="0"/>
              <a:t>-B/AVHRR</a:t>
            </a:r>
            <a:endParaRPr lang="en-US" sz="2800" dirty="0"/>
          </a:p>
        </p:txBody>
      </p:sp>
      <p:pic>
        <p:nvPicPr>
          <p:cNvPr id="1028" name="Picture 4" descr="C:\Documents and Settings\suprety\My Documents\VIIRS to Met-A geolocation images\vir_2_met-A.gif"/>
          <p:cNvPicPr>
            <a:picLocks noChangeAspect="1" noChangeArrowheads="1" noCrop="1"/>
          </p:cNvPicPr>
          <p:nvPr/>
        </p:nvPicPr>
        <p:blipFill>
          <a:blip r:embed="rId2" cstate="print"/>
          <a:srcRect/>
          <a:stretch>
            <a:fillRect/>
          </a:stretch>
        </p:blipFill>
        <p:spPr bwMode="auto">
          <a:xfrm>
            <a:off x="0" y="1712688"/>
            <a:ext cx="4038600" cy="3755686"/>
          </a:xfrm>
          <a:prstGeom prst="rect">
            <a:avLst/>
          </a:prstGeom>
          <a:noFill/>
        </p:spPr>
      </p:pic>
      <p:sp>
        <p:nvSpPr>
          <p:cNvPr id="8" name="TextBox 7"/>
          <p:cNvSpPr txBox="1"/>
          <p:nvPr/>
        </p:nvSpPr>
        <p:spPr>
          <a:xfrm>
            <a:off x="609600" y="1331688"/>
            <a:ext cx="2133600" cy="369332"/>
          </a:xfrm>
          <a:prstGeom prst="rect">
            <a:avLst/>
          </a:prstGeom>
          <a:noFill/>
        </p:spPr>
        <p:txBody>
          <a:bodyPr wrap="square" rtlCol="0">
            <a:spAutoFit/>
          </a:bodyPr>
          <a:lstStyle/>
          <a:p>
            <a:r>
              <a:rPr lang="en-US" dirty="0" smtClean="0"/>
              <a:t>VIIRS vs. </a:t>
            </a:r>
            <a:r>
              <a:rPr lang="en-US" dirty="0" err="1" smtClean="0"/>
              <a:t>MetOp</a:t>
            </a:r>
            <a:r>
              <a:rPr lang="en-US" dirty="0" smtClean="0"/>
              <a:t>-A</a:t>
            </a:r>
            <a:endParaRPr lang="en-US" dirty="0"/>
          </a:p>
        </p:txBody>
      </p:sp>
      <p:pic>
        <p:nvPicPr>
          <p:cNvPr id="1029" name="Picture 5" descr="C:\Documents and Settings\suprety\My Documents\VIIRS to Met-B geolocation images\Untitled.gif"/>
          <p:cNvPicPr>
            <a:picLocks noChangeAspect="1" noChangeArrowheads="1" noCrop="1"/>
          </p:cNvPicPr>
          <p:nvPr/>
        </p:nvPicPr>
        <p:blipFill>
          <a:blip r:embed="rId3" cstate="print"/>
          <a:srcRect/>
          <a:stretch>
            <a:fillRect/>
          </a:stretch>
        </p:blipFill>
        <p:spPr bwMode="auto">
          <a:xfrm>
            <a:off x="4686300" y="1712688"/>
            <a:ext cx="4457700" cy="3770230"/>
          </a:xfrm>
          <a:prstGeom prst="rect">
            <a:avLst/>
          </a:prstGeom>
          <a:noFill/>
        </p:spPr>
      </p:pic>
      <p:sp>
        <p:nvSpPr>
          <p:cNvPr id="10" name="TextBox 9"/>
          <p:cNvSpPr txBox="1"/>
          <p:nvPr/>
        </p:nvSpPr>
        <p:spPr>
          <a:xfrm>
            <a:off x="5943600" y="1331688"/>
            <a:ext cx="2133600" cy="369332"/>
          </a:xfrm>
          <a:prstGeom prst="rect">
            <a:avLst/>
          </a:prstGeom>
          <a:noFill/>
        </p:spPr>
        <p:txBody>
          <a:bodyPr wrap="square" rtlCol="0">
            <a:spAutoFit/>
          </a:bodyPr>
          <a:lstStyle/>
          <a:p>
            <a:r>
              <a:rPr lang="en-US" dirty="0" smtClean="0"/>
              <a:t>VIIRS vs. </a:t>
            </a:r>
            <a:r>
              <a:rPr lang="en-US" dirty="0" err="1" smtClean="0"/>
              <a:t>MetOp</a:t>
            </a:r>
            <a:r>
              <a:rPr lang="en-US" dirty="0" smtClean="0"/>
              <a:t>-B</a:t>
            </a:r>
            <a:endParaRPr lang="en-US" dirty="0"/>
          </a:p>
        </p:txBody>
      </p:sp>
      <p:sp>
        <p:nvSpPr>
          <p:cNvPr id="7" name="Rectangle 6"/>
          <p:cNvSpPr/>
          <p:nvPr/>
        </p:nvSpPr>
        <p:spPr>
          <a:xfrm>
            <a:off x="228600" y="6096000"/>
            <a:ext cx="9144000" cy="369332"/>
          </a:xfrm>
          <a:prstGeom prst="rect">
            <a:avLst/>
          </a:prstGeom>
        </p:spPr>
        <p:txBody>
          <a:bodyPr wrap="square">
            <a:spAutoFit/>
          </a:bodyPr>
          <a:lstStyle/>
          <a:p>
            <a:r>
              <a:rPr lang="en-US" dirty="0" err="1" smtClean="0"/>
              <a:t>Metop</a:t>
            </a:r>
            <a:r>
              <a:rPr lang="en-US" dirty="0" smtClean="0"/>
              <a:t>-A on Sep 26 at 17:25	    </a:t>
            </a:r>
            <a:r>
              <a:rPr lang="en-US" dirty="0" err="1" smtClean="0"/>
              <a:t>Metop</a:t>
            </a:r>
            <a:r>
              <a:rPr lang="en-US" dirty="0" smtClean="0"/>
              <a:t>-B on Oct 3 at 17:31	      VIIRS on Oct 3 at 20:42</a:t>
            </a:r>
          </a:p>
        </p:txBody>
      </p:sp>
      <p:cxnSp>
        <p:nvCxnSpPr>
          <p:cNvPr id="14" name="Straight Connector 13"/>
          <p:cNvCxnSpPr/>
          <p:nvPr/>
        </p:nvCxnSpPr>
        <p:spPr>
          <a:xfrm>
            <a:off x="333828" y="6418632"/>
            <a:ext cx="2590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00400" y="6418632"/>
            <a:ext cx="2590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943600" y="6418632"/>
            <a:ext cx="25908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4294967295"/>
          </p:nvPr>
        </p:nvSpPr>
        <p:spPr>
          <a:xfrm>
            <a:off x="6553200" y="6356350"/>
            <a:ext cx="2133600" cy="365125"/>
          </a:xfrm>
          <a:prstGeom prst="rect">
            <a:avLst/>
          </a:prstGeom>
        </p:spPr>
        <p:txBody>
          <a:bodyPr/>
          <a:lstStyle/>
          <a:p>
            <a:fld id="{96E36F11-A39A-294D-A59D-6180D50ED29D}" type="slidenum">
              <a:rPr lang="en-US" smtClean="0"/>
              <a:pPr/>
              <a:t>25</a:t>
            </a:fld>
            <a:endParaRPr lang="en-US"/>
          </a:p>
        </p:txBody>
      </p:sp>
    </p:spTree>
    <p:extLst>
      <p:ext uri="{BB962C8B-B14F-4D97-AF65-F5344CB8AC3E}">
        <p14:creationId xmlns:p14="http://schemas.microsoft.com/office/powerpoint/2010/main" xmlns="" val="9312513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Introduction to ICVS-LTM for ATMS</a:t>
            </a:r>
            <a:endParaRPr lang="en-US" sz="2800" b="1"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r>
              <a:rPr lang="en-US" dirty="0" smtClean="0"/>
              <a:t>Page | </a:t>
            </a:r>
            <a:fld id="{96E36F11-A39A-294D-A59D-6180D50ED29D}" type="slidenum">
              <a:rPr lang="en-US" smtClean="0"/>
              <a:pPr/>
              <a:t>26</a:t>
            </a:fld>
            <a:endParaRPr lang="en-US" dirty="0"/>
          </a:p>
        </p:txBody>
      </p:sp>
      <p:sp>
        <p:nvSpPr>
          <p:cNvPr id="7" name="Rectangle 6"/>
          <p:cNvSpPr/>
          <p:nvPr/>
        </p:nvSpPr>
        <p:spPr>
          <a:xfrm>
            <a:off x="1" y="927100"/>
            <a:ext cx="9144000" cy="369332"/>
          </a:xfrm>
          <a:prstGeom prst="rect">
            <a:avLst/>
          </a:prstGeom>
        </p:spPr>
        <p:txBody>
          <a:bodyPr wrap="square">
            <a:spAutoFit/>
          </a:bodyPr>
          <a:lstStyle/>
          <a:p>
            <a:pPr algn="ctr"/>
            <a:r>
              <a:rPr lang="en-US" b="1" dirty="0">
                <a:solidFill>
                  <a:srgbClr val="0070C0"/>
                </a:solidFill>
              </a:rPr>
              <a:t>http</a:t>
            </a:r>
            <a:r>
              <a:rPr lang="en-US" b="1" dirty="0" smtClean="0">
                <a:solidFill>
                  <a:srgbClr val="0070C0"/>
                </a:solidFill>
              </a:rPr>
              <a:t>://</a:t>
            </a:r>
            <a:r>
              <a:rPr lang="en-US" b="1" dirty="0">
                <a:solidFill>
                  <a:srgbClr val="0070C0"/>
                </a:solidFill>
              </a:rPr>
              <a:t>www.star.nesdis.noaa.gov/icvs/status_NPP_ATMS.php</a:t>
            </a:r>
          </a:p>
        </p:txBody>
      </p:sp>
      <p:pic>
        <p:nvPicPr>
          <p:cNvPr id="4098" name="Picture 2" descr="D:\Working\Projects\11.JPSS\NPP\ICVS-LTM\Presentations\2013.Validated.Review\Untitled-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47863" y="1269344"/>
            <a:ext cx="7630962" cy="532714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Footer Placeholder 7"/>
          <p:cNvSpPr>
            <a:spLocks noGrp="1"/>
          </p:cNvSpPr>
          <p:nvPr>
            <p:ph type="ftr" sz="quarter" idx="11"/>
          </p:nvPr>
        </p:nvSpPr>
        <p:spPr/>
        <p:txBody>
          <a:bodyPr/>
          <a:lstStyle/>
          <a:p>
            <a:r>
              <a:rPr lang="en-US" smtClean="0"/>
              <a:t>Suomi NPP SDR Science and Products Review</a:t>
            </a:r>
            <a:endParaRPr lang="en-US" dirty="0"/>
          </a:p>
        </p:txBody>
      </p:sp>
      <p:sp>
        <p:nvSpPr>
          <p:cNvPr id="9" name="Date Placeholder 8"/>
          <p:cNvSpPr>
            <a:spLocks noGrp="1"/>
          </p:cNvSpPr>
          <p:nvPr>
            <p:ph type="dt" sz="half" idx="10"/>
          </p:nvPr>
        </p:nvSpPr>
        <p:spPr/>
        <p:txBody>
          <a:bodyPr/>
          <a:lstStyle/>
          <a:p>
            <a:r>
              <a:rPr lang="en-US" smtClean="0"/>
              <a:t>ATMS SDR Data Quality</a:t>
            </a:r>
            <a:endParaRPr lang="en-US" dirty="0" smtClean="0"/>
          </a:p>
        </p:txBody>
      </p:sp>
    </p:spTree>
    <p:extLst>
      <p:ext uri="{BB962C8B-B14F-4D97-AF65-F5344CB8AC3E}">
        <p14:creationId xmlns:p14="http://schemas.microsoft.com/office/powerpoint/2010/main" xmlns="" val="2146443535"/>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S/C Telemetry/Diary Parameters</a:t>
            </a:r>
            <a:endParaRPr lang="en-US" sz="2800" b="1" dirty="0"/>
          </a:p>
        </p:txBody>
      </p:sp>
      <p:sp>
        <p:nvSpPr>
          <p:cNvPr id="5" name="Slide Number Placeholder 4"/>
          <p:cNvSpPr>
            <a:spLocks noGrp="1"/>
          </p:cNvSpPr>
          <p:nvPr>
            <p:ph type="sldNum" sz="quarter" idx="12"/>
          </p:nvPr>
        </p:nvSpPr>
        <p:spPr/>
        <p:txBody>
          <a:bodyPr/>
          <a:lstStyle/>
          <a:p>
            <a:fld id="{96E36F11-A39A-294D-A59D-6180D50ED29D}" type="slidenum">
              <a:rPr lang="en-US" smtClean="0"/>
              <a:pPr/>
              <a:t>27</a:t>
            </a:fld>
            <a:endParaRPr lang="en-US"/>
          </a:p>
        </p:txBody>
      </p:sp>
      <p:pic>
        <p:nvPicPr>
          <p:cNvPr id="6147" name="Picture 3" descr="D:\Working\Projects\11.JPSS\NPP\ICVS-LTM\2012.Provisional.Review\SC.manu.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4177" y="985128"/>
            <a:ext cx="8663623" cy="1718551"/>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11"/>
          <p:cNvSpPr/>
          <p:nvPr/>
        </p:nvSpPr>
        <p:spPr>
          <a:xfrm>
            <a:off x="204396" y="2822017"/>
            <a:ext cx="4335332" cy="2492990"/>
          </a:xfrm>
          <a:prstGeom prst="rect">
            <a:avLst/>
          </a:prstGeom>
        </p:spPr>
        <p:txBody>
          <a:bodyPr wrap="square">
            <a:spAutoFit/>
          </a:bodyPr>
          <a:lstStyle/>
          <a:p>
            <a:pPr marL="171450" lvl="1" indent="-171450">
              <a:buFont typeface="Wingdings" pitchFamily="2" charset="2"/>
              <a:buChar char="§"/>
              <a:defRPr/>
            </a:pPr>
            <a:r>
              <a:rPr lang="en-US" sz="1200" dirty="0"/>
              <a:t>ATMS G-Band RX Shelf Temperature</a:t>
            </a:r>
          </a:p>
          <a:p>
            <a:pPr marL="171450" lvl="1" indent="-171450">
              <a:buFont typeface="Wingdings" pitchFamily="2" charset="2"/>
              <a:buChar char="§"/>
              <a:defRPr/>
            </a:pPr>
            <a:r>
              <a:rPr lang="en-US" sz="1200" dirty="0"/>
              <a:t>ATMS Scan Drive Mechanism Temperature</a:t>
            </a:r>
          </a:p>
          <a:p>
            <a:pPr marL="171450" lvl="1" indent="-171450">
              <a:buFont typeface="Wingdings" pitchFamily="2" charset="2"/>
              <a:buChar char="§"/>
              <a:defRPr/>
            </a:pPr>
            <a:r>
              <a:rPr lang="en-US" sz="1200" dirty="0"/>
              <a:t>ATMS Baseplate Temperature</a:t>
            </a:r>
          </a:p>
          <a:p>
            <a:pPr marL="171450" lvl="1" indent="-171450">
              <a:buFont typeface="Wingdings" pitchFamily="2" charset="2"/>
              <a:buChar char="§"/>
              <a:defRPr/>
            </a:pPr>
            <a:r>
              <a:rPr lang="en-US" sz="1200" dirty="0"/>
              <a:t>ATMS Calibration Target Bench Temperature</a:t>
            </a:r>
          </a:p>
          <a:p>
            <a:pPr marL="171450" lvl="1" indent="-171450">
              <a:buFont typeface="Wingdings" pitchFamily="2" charset="2"/>
              <a:buChar char="§"/>
              <a:defRPr/>
            </a:pPr>
            <a:r>
              <a:rPr lang="en-US" sz="1200" dirty="0"/>
              <a:t>ATMS V-Band RX Shelf Temperature</a:t>
            </a:r>
          </a:p>
          <a:p>
            <a:pPr marL="171450" lvl="1" indent="-171450">
              <a:buFont typeface="Wingdings" pitchFamily="2" charset="2"/>
              <a:buChar char="§"/>
              <a:defRPr/>
            </a:pPr>
            <a:r>
              <a:rPr lang="en-US" sz="1200" dirty="0"/>
              <a:t>ATMS </a:t>
            </a:r>
            <a:r>
              <a:rPr lang="en-US" sz="1200" dirty="0" err="1"/>
              <a:t>Coldplate</a:t>
            </a:r>
            <a:r>
              <a:rPr lang="en-US" sz="1200" dirty="0"/>
              <a:t> Operational Temperature (via DSEP ECC 1)</a:t>
            </a:r>
          </a:p>
          <a:p>
            <a:pPr marL="171450" lvl="1" indent="-171450">
              <a:buFont typeface="Wingdings" pitchFamily="2" charset="2"/>
              <a:buChar char="§"/>
              <a:defRPr/>
            </a:pPr>
            <a:r>
              <a:rPr lang="en-US" sz="1200" dirty="0"/>
              <a:t>ATMS </a:t>
            </a:r>
            <a:r>
              <a:rPr lang="en-US" sz="1200" dirty="0" err="1"/>
              <a:t>Coldplate</a:t>
            </a:r>
            <a:r>
              <a:rPr lang="en-US" sz="1200" dirty="0"/>
              <a:t> Operational Temperature (via DSEP ECC 2)</a:t>
            </a:r>
          </a:p>
          <a:p>
            <a:pPr marL="171450" lvl="1" indent="-171450">
              <a:buFont typeface="Wingdings" pitchFamily="2" charset="2"/>
              <a:buChar char="§"/>
              <a:defRPr/>
            </a:pPr>
            <a:r>
              <a:rPr lang="en-US" sz="1200" dirty="0"/>
              <a:t>ATMS </a:t>
            </a:r>
            <a:r>
              <a:rPr lang="en-US" sz="1200" dirty="0" err="1"/>
              <a:t>Coldplate</a:t>
            </a:r>
            <a:r>
              <a:rPr lang="en-US" sz="1200" dirty="0"/>
              <a:t> Operational Heater </a:t>
            </a:r>
            <a:r>
              <a:rPr lang="en-US" sz="1200" dirty="0" err="1"/>
              <a:t>Deadband</a:t>
            </a:r>
            <a:r>
              <a:rPr lang="en-US" sz="1200" dirty="0"/>
              <a:t> (via DSEP ECC 1)</a:t>
            </a:r>
          </a:p>
          <a:p>
            <a:pPr marL="171450" lvl="1" indent="-171450">
              <a:buFont typeface="Wingdings" pitchFamily="2" charset="2"/>
              <a:buChar char="§"/>
              <a:defRPr/>
            </a:pPr>
            <a:r>
              <a:rPr lang="en-US" sz="1200" dirty="0"/>
              <a:t>ATMS </a:t>
            </a:r>
            <a:r>
              <a:rPr lang="en-US" sz="1200" dirty="0" err="1"/>
              <a:t>Coldplate</a:t>
            </a:r>
            <a:r>
              <a:rPr lang="en-US" sz="1200" dirty="0"/>
              <a:t> Operational Heater </a:t>
            </a:r>
            <a:r>
              <a:rPr lang="en-US" sz="1200" dirty="0" err="1"/>
              <a:t>Deadband</a:t>
            </a:r>
            <a:r>
              <a:rPr lang="en-US" sz="1200" dirty="0"/>
              <a:t> (via DSEP ECC 2)</a:t>
            </a:r>
          </a:p>
          <a:p>
            <a:pPr marL="171450" lvl="1" indent="-171450">
              <a:buFont typeface="Wingdings" pitchFamily="2" charset="2"/>
              <a:buChar char="§"/>
              <a:defRPr/>
            </a:pPr>
            <a:r>
              <a:rPr lang="en-US" sz="1200" dirty="0"/>
              <a:t>ATMS </a:t>
            </a:r>
            <a:r>
              <a:rPr lang="en-US" sz="1200" dirty="0" err="1"/>
              <a:t>Coldplate</a:t>
            </a:r>
            <a:r>
              <a:rPr lang="en-US" sz="1200" dirty="0"/>
              <a:t> Operational Heater Operational </a:t>
            </a:r>
            <a:r>
              <a:rPr lang="en-US" sz="1200" dirty="0" err="1"/>
              <a:t>Setpoint</a:t>
            </a:r>
            <a:r>
              <a:rPr lang="en-US" sz="1200" dirty="0"/>
              <a:t> (via DSEP ECC 1)</a:t>
            </a:r>
          </a:p>
          <a:p>
            <a:pPr marL="171450" lvl="1" indent="-171450">
              <a:buFont typeface="Wingdings" pitchFamily="2" charset="2"/>
              <a:buChar char="§"/>
              <a:defRPr/>
            </a:pPr>
            <a:r>
              <a:rPr lang="en-US" sz="1200" dirty="0"/>
              <a:t>ATMS </a:t>
            </a:r>
            <a:r>
              <a:rPr lang="en-US" sz="1200" dirty="0" err="1"/>
              <a:t>Coldplate</a:t>
            </a:r>
            <a:r>
              <a:rPr lang="en-US" sz="1200" dirty="0"/>
              <a:t> Operational Heater Operational </a:t>
            </a:r>
            <a:r>
              <a:rPr lang="en-US" sz="1200" dirty="0" err="1"/>
              <a:t>Setpoint</a:t>
            </a:r>
            <a:r>
              <a:rPr lang="en-US" sz="1200" dirty="0"/>
              <a:t> (via DSEP ECC 2)</a:t>
            </a:r>
          </a:p>
        </p:txBody>
      </p:sp>
      <p:sp>
        <p:nvSpPr>
          <p:cNvPr id="13" name="Rectangle 12"/>
          <p:cNvSpPr/>
          <p:nvPr/>
        </p:nvSpPr>
        <p:spPr>
          <a:xfrm>
            <a:off x="4539728" y="2768716"/>
            <a:ext cx="4572000" cy="2677656"/>
          </a:xfrm>
          <a:prstGeom prst="rect">
            <a:avLst/>
          </a:prstGeom>
        </p:spPr>
        <p:txBody>
          <a:bodyPr>
            <a:spAutoFit/>
          </a:bodyPr>
          <a:lstStyle/>
          <a:p>
            <a:pPr marL="171450" lvl="1" indent="-171450">
              <a:buFont typeface="Wingdings" pitchFamily="2" charset="2"/>
              <a:buChar char="§"/>
              <a:defRPr/>
            </a:pPr>
            <a:r>
              <a:rPr lang="en-US" sz="1200" dirty="0"/>
              <a:t>VIIRS Sensor I/F 1 Temperature</a:t>
            </a:r>
          </a:p>
          <a:p>
            <a:pPr marL="171450" lvl="1" indent="-171450">
              <a:buFont typeface="Wingdings" pitchFamily="2" charset="2"/>
              <a:buChar char="§"/>
              <a:defRPr/>
            </a:pPr>
            <a:r>
              <a:rPr lang="en-US" sz="1200" dirty="0"/>
              <a:t>VIIRS Sensor I/F 2 Temperature</a:t>
            </a:r>
          </a:p>
          <a:p>
            <a:pPr marL="171450" lvl="1" indent="-171450">
              <a:buFont typeface="Wingdings" pitchFamily="2" charset="2"/>
              <a:buChar char="§"/>
              <a:defRPr/>
            </a:pPr>
            <a:r>
              <a:rPr lang="en-US" sz="1200" dirty="0"/>
              <a:t>VIIRS Telescope </a:t>
            </a:r>
            <a:r>
              <a:rPr lang="en-US" sz="1200" dirty="0" err="1"/>
              <a:t>Moter</a:t>
            </a:r>
            <a:r>
              <a:rPr lang="en-US" sz="1200" dirty="0"/>
              <a:t> Survival Heater Temperature</a:t>
            </a:r>
          </a:p>
          <a:p>
            <a:pPr marL="171450" lvl="1" indent="-171450">
              <a:buFont typeface="Wingdings" pitchFamily="2" charset="2"/>
              <a:buChar char="§"/>
              <a:defRPr/>
            </a:pPr>
            <a:r>
              <a:rPr lang="en-US" sz="1200" dirty="0"/>
              <a:t>VIIRS Aft Optics Housing Temperature</a:t>
            </a:r>
          </a:p>
          <a:p>
            <a:pPr marL="171450" lvl="1" indent="-171450">
              <a:buFont typeface="Wingdings" pitchFamily="2" charset="2"/>
              <a:buChar char="§"/>
              <a:defRPr/>
            </a:pPr>
            <a:r>
              <a:rPr lang="en-US" sz="1200" dirty="0"/>
              <a:t>VIIRS EM </a:t>
            </a:r>
            <a:r>
              <a:rPr lang="en-US" sz="1200" dirty="0" err="1"/>
              <a:t>Coldplate</a:t>
            </a:r>
            <a:r>
              <a:rPr lang="en-US" sz="1200" dirty="0"/>
              <a:t> Temperature</a:t>
            </a:r>
          </a:p>
          <a:p>
            <a:pPr marL="171450" lvl="1" indent="-171450">
              <a:buFont typeface="Wingdings" pitchFamily="2" charset="2"/>
              <a:buChar char="§"/>
              <a:defRPr/>
            </a:pPr>
            <a:r>
              <a:rPr lang="en-US" sz="1200" dirty="0"/>
              <a:t>VIIRS EM Nadir Panel Temperature</a:t>
            </a:r>
          </a:p>
          <a:p>
            <a:pPr marL="171450" lvl="1" indent="-171450">
              <a:buFont typeface="Wingdings" pitchFamily="2" charset="2"/>
              <a:buChar char="§"/>
              <a:defRPr/>
            </a:pPr>
            <a:r>
              <a:rPr lang="en-US" sz="1200" dirty="0"/>
              <a:t>VIIRS </a:t>
            </a:r>
            <a:r>
              <a:rPr lang="en-US" sz="1200" dirty="0" err="1"/>
              <a:t>Coldplate</a:t>
            </a:r>
            <a:r>
              <a:rPr lang="en-US" sz="1200" dirty="0"/>
              <a:t> Temperature (via DSEP ECC 1)</a:t>
            </a:r>
          </a:p>
          <a:p>
            <a:pPr marL="171450" lvl="1" indent="-171450">
              <a:buFont typeface="Wingdings" pitchFamily="2" charset="2"/>
              <a:buChar char="§"/>
              <a:defRPr/>
            </a:pPr>
            <a:r>
              <a:rPr lang="en-US" sz="1200" dirty="0"/>
              <a:t>VIIRS </a:t>
            </a:r>
            <a:r>
              <a:rPr lang="en-US" sz="1200" dirty="0" err="1"/>
              <a:t>Coldplate</a:t>
            </a:r>
            <a:r>
              <a:rPr lang="en-US" sz="1200" dirty="0"/>
              <a:t> Temperature (via DSEP ECC 2)</a:t>
            </a:r>
          </a:p>
          <a:p>
            <a:pPr marL="171450" lvl="1" indent="-171450">
              <a:buFont typeface="Wingdings" pitchFamily="2" charset="2"/>
              <a:buChar char="§"/>
              <a:defRPr/>
            </a:pPr>
            <a:r>
              <a:rPr lang="en-US" sz="1200" dirty="0"/>
              <a:t>VIIRS Electronics </a:t>
            </a:r>
            <a:r>
              <a:rPr lang="en-US" sz="1200" dirty="0" err="1"/>
              <a:t>Coldplate</a:t>
            </a:r>
            <a:r>
              <a:rPr lang="en-US" sz="1200" dirty="0"/>
              <a:t> Heater </a:t>
            </a:r>
            <a:r>
              <a:rPr lang="en-US" sz="1200" dirty="0" err="1"/>
              <a:t>Deadband</a:t>
            </a:r>
            <a:r>
              <a:rPr lang="en-US" sz="1200" dirty="0"/>
              <a:t> (via DSEP ECC 1)</a:t>
            </a:r>
          </a:p>
          <a:p>
            <a:pPr marL="171450" lvl="1" indent="-171450">
              <a:buFont typeface="Wingdings" pitchFamily="2" charset="2"/>
              <a:buChar char="§"/>
              <a:defRPr/>
            </a:pPr>
            <a:r>
              <a:rPr lang="en-US" sz="1200" dirty="0"/>
              <a:t>VIIRS Electronics </a:t>
            </a:r>
            <a:r>
              <a:rPr lang="en-US" sz="1200" dirty="0" err="1"/>
              <a:t>Coldplate</a:t>
            </a:r>
            <a:r>
              <a:rPr lang="en-US" sz="1200" dirty="0"/>
              <a:t> Heater </a:t>
            </a:r>
            <a:r>
              <a:rPr lang="en-US" sz="1200" dirty="0" err="1"/>
              <a:t>Deadband</a:t>
            </a:r>
            <a:r>
              <a:rPr lang="en-US" sz="1200" dirty="0"/>
              <a:t> (via DSEP ECC 2)</a:t>
            </a:r>
          </a:p>
          <a:p>
            <a:pPr marL="171450" lvl="1" indent="-171450">
              <a:buFont typeface="Wingdings" pitchFamily="2" charset="2"/>
              <a:buChar char="§"/>
              <a:defRPr/>
            </a:pPr>
            <a:r>
              <a:rPr lang="en-US" sz="1200" dirty="0"/>
              <a:t>VIIRS Electronics </a:t>
            </a:r>
            <a:r>
              <a:rPr lang="en-US" sz="1200" dirty="0" err="1"/>
              <a:t>Coldplate</a:t>
            </a:r>
            <a:r>
              <a:rPr lang="en-US" sz="1200" dirty="0"/>
              <a:t> Heater Operational </a:t>
            </a:r>
            <a:r>
              <a:rPr lang="en-US" sz="1200" dirty="0" err="1"/>
              <a:t>Setpoint</a:t>
            </a:r>
            <a:r>
              <a:rPr lang="en-US" sz="1200" dirty="0"/>
              <a:t> (via DSEP ECC 1)</a:t>
            </a:r>
          </a:p>
          <a:p>
            <a:pPr marL="171450" lvl="1" indent="-171450">
              <a:buFont typeface="Wingdings" pitchFamily="2" charset="2"/>
              <a:buChar char="§"/>
              <a:defRPr/>
            </a:pPr>
            <a:r>
              <a:rPr lang="en-US" sz="1200" dirty="0"/>
              <a:t>VIIRS Electronics </a:t>
            </a:r>
            <a:r>
              <a:rPr lang="en-US" sz="1200" dirty="0" err="1"/>
              <a:t>Coldplate</a:t>
            </a:r>
            <a:r>
              <a:rPr lang="en-US" sz="1200" dirty="0"/>
              <a:t> Heater Operational </a:t>
            </a:r>
            <a:r>
              <a:rPr lang="en-US" sz="1200" dirty="0" err="1"/>
              <a:t>Setpoint</a:t>
            </a:r>
            <a:r>
              <a:rPr lang="en-US" sz="1200" dirty="0"/>
              <a:t> (via DSEP ECC 2)</a:t>
            </a:r>
          </a:p>
        </p:txBody>
      </p:sp>
      <p:sp>
        <p:nvSpPr>
          <p:cNvPr id="14" name="Rectangle 13"/>
          <p:cNvSpPr/>
          <p:nvPr/>
        </p:nvSpPr>
        <p:spPr>
          <a:xfrm>
            <a:off x="284177" y="5646488"/>
            <a:ext cx="4255551" cy="1200329"/>
          </a:xfrm>
          <a:prstGeom prst="rect">
            <a:avLst/>
          </a:prstGeom>
        </p:spPr>
        <p:txBody>
          <a:bodyPr wrap="square">
            <a:spAutoFit/>
          </a:bodyPr>
          <a:lstStyle/>
          <a:p>
            <a:pPr marL="171450" lvl="1" indent="-171450">
              <a:buFont typeface="Wingdings" pitchFamily="2" charset="2"/>
              <a:buChar char="§"/>
              <a:defRPr/>
            </a:pPr>
            <a:r>
              <a:rPr lang="en-US" sz="1200" dirty="0" err="1"/>
              <a:t>CrIS</a:t>
            </a:r>
            <a:r>
              <a:rPr lang="en-US" sz="1200" dirty="0"/>
              <a:t> Sensor I/F 1 Temperature</a:t>
            </a:r>
          </a:p>
          <a:p>
            <a:pPr marL="171450" lvl="1" indent="-171450">
              <a:buFont typeface="Wingdings" pitchFamily="2" charset="2"/>
              <a:buChar char="§"/>
              <a:defRPr/>
            </a:pPr>
            <a:r>
              <a:rPr lang="en-US" sz="1200" dirty="0" err="1"/>
              <a:t>CrIS</a:t>
            </a:r>
            <a:r>
              <a:rPr lang="en-US" sz="1200" dirty="0"/>
              <a:t> Sensor I/F 2 Temperature</a:t>
            </a:r>
          </a:p>
          <a:p>
            <a:pPr marL="171450" lvl="1" indent="-171450">
              <a:buFont typeface="Wingdings" pitchFamily="2" charset="2"/>
              <a:buChar char="§"/>
              <a:defRPr/>
            </a:pPr>
            <a:r>
              <a:rPr lang="en-US" sz="1200" dirty="0" err="1"/>
              <a:t>CrIS</a:t>
            </a:r>
            <a:r>
              <a:rPr lang="en-US" sz="1200" dirty="0"/>
              <a:t> Structure Near Survival Heater Temperature</a:t>
            </a:r>
          </a:p>
          <a:p>
            <a:pPr marL="171450" lvl="1" indent="-171450">
              <a:buFont typeface="Wingdings" pitchFamily="2" charset="2"/>
              <a:buChar char="§"/>
              <a:defRPr/>
            </a:pPr>
            <a:r>
              <a:rPr lang="en-US" sz="1200" dirty="0" err="1"/>
              <a:t>CrIS</a:t>
            </a:r>
            <a:r>
              <a:rPr lang="en-US" sz="1200" dirty="0"/>
              <a:t> PCE Temperature</a:t>
            </a:r>
          </a:p>
          <a:p>
            <a:pPr marL="171450" lvl="1" indent="-171450">
              <a:buFont typeface="Wingdings" pitchFamily="2" charset="2"/>
              <a:buChar char="§"/>
              <a:defRPr/>
            </a:pPr>
            <a:r>
              <a:rPr lang="en-US" sz="1200" dirty="0" err="1"/>
              <a:t>CrIS</a:t>
            </a:r>
            <a:r>
              <a:rPr lang="en-US" sz="1200" dirty="0"/>
              <a:t> Interferometer Electronics Temperature</a:t>
            </a:r>
          </a:p>
          <a:p>
            <a:pPr marL="171450" lvl="1" indent="-171450">
              <a:buFont typeface="Wingdings" pitchFamily="2" charset="2"/>
              <a:buChar char="§"/>
              <a:defRPr/>
            </a:pPr>
            <a:r>
              <a:rPr lang="en-US" sz="1200" dirty="0" err="1"/>
              <a:t>CrIS</a:t>
            </a:r>
            <a:r>
              <a:rPr lang="en-US" sz="1200" dirty="0"/>
              <a:t> SSM Temperature</a:t>
            </a:r>
          </a:p>
        </p:txBody>
      </p:sp>
      <p:sp>
        <p:nvSpPr>
          <p:cNvPr id="15" name="Rectangle 14"/>
          <p:cNvSpPr/>
          <p:nvPr/>
        </p:nvSpPr>
        <p:spPr>
          <a:xfrm>
            <a:off x="4539728" y="5629258"/>
            <a:ext cx="4408072" cy="1015663"/>
          </a:xfrm>
          <a:prstGeom prst="rect">
            <a:avLst/>
          </a:prstGeom>
        </p:spPr>
        <p:txBody>
          <a:bodyPr wrap="square">
            <a:spAutoFit/>
          </a:bodyPr>
          <a:lstStyle/>
          <a:p>
            <a:pPr marL="171450" lvl="1" indent="-171450">
              <a:buFont typeface="Wingdings" pitchFamily="2" charset="2"/>
              <a:buChar char="§"/>
              <a:defRPr/>
            </a:pPr>
            <a:r>
              <a:rPr lang="en-US" sz="1200" dirty="0"/>
              <a:t>OMPS Sensor I/F 1 Temperature</a:t>
            </a:r>
          </a:p>
          <a:p>
            <a:pPr marL="171450" lvl="1" indent="-171450">
              <a:buFont typeface="Wingdings" pitchFamily="2" charset="2"/>
              <a:buChar char="§"/>
              <a:defRPr/>
            </a:pPr>
            <a:r>
              <a:rPr lang="en-US" sz="1200" dirty="0"/>
              <a:t>OMPS Sensor I/F 2 Temperature</a:t>
            </a:r>
          </a:p>
          <a:p>
            <a:pPr marL="171450" lvl="1" indent="-171450">
              <a:buFont typeface="Wingdings" pitchFamily="2" charset="2"/>
              <a:buChar char="§"/>
              <a:defRPr/>
            </a:pPr>
            <a:r>
              <a:rPr lang="en-US" sz="1200" dirty="0"/>
              <a:t>OMPS Total Column Thermistor Temperature</a:t>
            </a:r>
          </a:p>
          <a:p>
            <a:pPr marL="171450" lvl="1" indent="-171450">
              <a:buFont typeface="Wingdings" pitchFamily="2" charset="2"/>
              <a:buChar char="§"/>
              <a:defRPr/>
            </a:pPr>
            <a:r>
              <a:rPr lang="en-US" sz="1200" dirty="0"/>
              <a:t>OMPS Nadir Profiler Thermistor Temperature</a:t>
            </a:r>
          </a:p>
          <a:p>
            <a:pPr marL="171450" lvl="1" indent="-171450">
              <a:buFont typeface="Wingdings" pitchFamily="2" charset="2"/>
              <a:buChar char="§"/>
              <a:defRPr/>
            </a:pPr>
            <a:r>
              <a:rPr lang="en-US" sz="1200" dirty="0"/>
              <a:t>OMPS Limb Thermistor Temperature</a:t>
            </a:r>
          </a:p>
        </p:txBody>
      </p:sp>
    </p:spTree>
    <p:extLst>
      <p:ext uri="{BB962C8B-B14F-4D97-AF65-F5344CB8AC3E}">
        <p14:creationId xmlns:p14="http://schemas.microsoft.com/office/powerpoint/2010/main" xmlns="" val="42545350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Shape 431"/>
          <p:cNvSpPr txBox="1">
            <a:spLocks noGrp="1"/>
          </p:cNvSpPr>
          <p:nvPr>
            <p:ph type="title"/>
          </p:nvPr>
        </p:nvSpPr>
        <p:spPr>
          <a:xfrm>
            <a:off x="1727200" y="231139"/>
            <a:ext cx="6083300" cy="822960"/>
          </a:xfrm>
          <a:prstGeom prst="rect">
            <a:avLst/>
          </a:prstGeom>
          <a:noFill/>
          <a:ln>
            <a:noFill/>
          </a:ln>
        </p:spPr>
        <p:txBody>
          <a:bodyPr lIns="91425" tIns="45700" rIns="91425" bIns="45700" anchor="ctr" anchorCtr="1">
            <a:noAutofit/>
          </a:bodyPr>
          <a:lstStyle/>
          <a:p>
            <a:pPr marL="0" marR="0" lvl="0" indent="0" algn="ctr" rtl="0">
              <a:spcBef>
                <a:spcPts val="0"/>
              </a:spcBef>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SNPP EDR Validation Schedule</a:t>
            </a:r>
          </a:p>
        </p:txBody>
      </p:sp>
      <p:sp>
        <p:nvSpPr>
          <p:cNvPr id="432" name="Shape 43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a:t> </a:t>
            </a:r>
          </a:p>
        </p:txBody>
      </p:sp>
      <p:pic>
        <p:nvPicPr>
          <p:cNvPr id="433" name="Shape 433"/>
          <p:cNvPicPr preferRelativeResize="0"/>
          <p:nvPr/>
        </p:nvPicPr>
        <p:blipFill>
          <a:blip r:embed="rId3"/>
          <a:stretch>
            <a:fillRect/>
          </a:stretch>
        </p:blipFill>
        <p:spPr>
          <a:xfrm>
            <a:off x="533400" y="1295400"/>
            <a:ext cx="7912100" cy="4800599"/>
          </a:xfrm>
          <a:prstGeom prst="rect">
            <a:avLst/>
          </a:prstGeom>
        </p:spPr>
      </p:pic>
      <p:grpSp>
        <p:nvGrpSpPr>
          <p:cNvPr id="434" name="Shape 434"/>
          <p:cNvGrpSpPr/>
          <p:nvPr/>
        </p:nvGrpSpPr>
        <p:grpSpPr>
          <a:xfrm>
            <a:off x="1295400" y="6324599"/>
            <a:ext cx="6766560" cy="228600"/>
            <a:chOff x="1188720" y="6035039"/>
            <a:chExt cx="6766560" cy="228600"/>
          </a:xfrm>
        </p:grpSpPr>
        <p:grpSp>
          <p:nvGrpSpPr>
            <p:cNvPr id="435" name="Shape 435"/>
            <p:cNvGrpSpPr/>
            <p:nvPr/>
          </p:nvGrpSpPr>
          <p:grpSpPr>
            <a:xfrm>
              <a:off x="1188720" y="6035039"/>
              <a:ext cx="2651759" cy="228600"/>
              <a:chOff x="1188720" y="6035039"/>
              <a:chExt cx="2651759" cy="228600"/>
            </a:xfrm>
          </p:grpSpPr>
          <p:sp>
            <p:nvSpPr>
              <p:cNvPr id="436" name="Shape 436"/>
              <p:cNvSpPr/>
              <p:nvPr/>
            </p:nvSpPr>
            <p:spPr>
              <a:xfrm>
                <a:off x="1188720" y="6035039"/>
                <a:ext cx="914400" cy="228600"/>
              </a:xfrm>
              <a:prstGeom prst="rect">
                <a:avLst/>
              </a:prstGeom>
              <a:solidFill>
                <a:srgbClr val="FFFF00"/>
              </a:solid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800" b="0" i="0" u="none" strike="noStrike" cap="none" baseline="0">
                    <a:solidFill>
                      <a:schemeClr val="dk1"/>
                    </a:solidFill>
                    <a:latin typeface="Calibri"/>
                    <a:ea typeface="Calibri"/>
                    <a:cs typeface="Calibri"/>
                    <a:sym typeface="Calibri"/>
                  </a:rPr>
                  <a:t>Beta</a:t>
                </a:r>
              </a:p>
            </p:txBody>
          </p:sp>
          <p:sp>
            <p:nvSpPr>
              <p:cNvPr id="437" name="Shape 437"/>
              <p:cNvSpPr/>
              <p:nvPr/>
            </p:nvSpPr>
            <p:spPr>
              <a:xfrm>
                <a:off x="2286000" y="6035039"/>
                <a:ext cx="1554479" cy="228600"/>
              </a:xfrm>
              <a:prstGeom prst="rect">
                <a:avLst/>
              </a:prstGeom>
              <a:solidFill>
                <a:srgbClr val="B7CCE4"/>
              </a:solid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800" b="0" i="0" u="none" strike="noStrike" cap="none" baseline="0">
                    <a:solidFill>
                      <a:schemeClr val="dk1"/>
                    </a:solidFill>
                    <a:latin typeface="Calibri"/>
                    <a:ea typeface="Calibri"/>
                    <a:cs typeface="Calibri"/>
                    <a:sym typeface="Calibri"/>
                  </a:rPr>
                  <a:t>Provisional</a:t>
                </a:r>
              </a:p>
            </p:txBody>
          </p:sp>
        </p:grpSp>
        <p:sp>
          <p:nvSpPr>
            <p:cNvPr id="438" name="Shape 438"/>
            <p:cNvSpPr/>
            <p:nvPr/>
          </p:nvSpPr>
          <p:spPr>
            <a:xfrm>
              <a:off x="4023360" y="6035039"/>
              <a:ext cx="1188719" cy="228600"/>
            </a:xfrm>
            <a:prstGeom prst="rect">
              <a:avLst/>
            </a:prstGeom>
            <a:solidFill>
              <a:srgbClr val="00FF00"/>
            </a:solid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800" b="0" i="0" u="none" strike="noStrike" cap="none" baseline="0">
                  <a:solidFill>
                    <a:schemeClr val="dk1"/>
                  </a:solidFill>
                  <a:latin typeface="Calibri"/>
                  <a:ea typeface="Calibri"/>
                  <a:cs typeface="Calibri"/>
                  <a:sym typeface="Calibri"/>
                </a:rPr>
                <a:t>Stage 1</a:t>
              </a:r>
            </a:p>
          </p:txBody>
        </p:sp>
        <p:sp>
          <p:nvSpPr>
            <p:cNvPr id="439" name="Shape 439"/>
            <p:cNvSpPr/>
            <p:nvPr/>
          </p:nvSpPr>
          <p:spPr>
            <a:xfrm>
              <a:off x="5394960" y="6035039"/>
              <a:ext cx="1188719" cy="228600"/>
            </a:xfrm>
            <a:prstGeom prst="rect">
              <a:avLst/>
            </a:prstGeom>
            <a:solidFill>
              <a:srgbClr val="31859B"/>
            </a:solid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800" b="0" i="0" u="none" strike="noStrike" cap="none" baseline="0">
                  <a:solidFill>
                    <a:schemeClr val="dk1"/>
                  </a:solidFill>
                  <a:latin typeface="Calibri"/>
                  <a:ea typeface="Calibri"/>
                  <a:cs typeface="Calibri"/>
                  <a:sym typeface="Calibri"/>
                </a:rPr>
                <a:t>Stage 2</a:t>
              </a:r>
            </a:p>
          </p:txBody>
        </p:sp>
        <p:sp>
          <p:nvSpPr>
            <p:cNvPr id="440" name="Shape 440"/>
            <p:cNvSpPr/>
            <p:nvPr/>
          </p:nvSpPr>
          <p:spPr>
            <a:xfrm>
              <a:off x="6766560" y="6035039"/>
              <a:ext cx="1188719" cy="228600"/>
            </a:xfrm>
            <a:prstGeom prst="rect">
              <a:avLst/>
            </a:prstGeom>
            <a:solidFill>
              <a:srgbClr val="76923C"/>
            </a:solid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800" b="0" i="0" u="none" strike="noStrike" cap="none" baseline="0">
                  <a:solidFill>
                    <a:schemeClr val="dk1"/>
                  </a:solidFill>
                  <a:latin typeface="Calibri"/>
                  <a:ea typeface="Calibri"/>
                  <a:cs typeface="Calibri"/>
                  <a:sym typeface="Calibri"/>
                </a:rPr>
                <a:t>Stage 3</a:t>
              </a:r>
            </a:p>
          </p:txBody>
        </p:sp>
      </p:grpSp>
      <p:sp>
        <p:nvSpPr>
          <p:cNvPr id="441" name="Shape 441"/>
          <p:cNvSpPr/>
          <p:nvPr/>
        </p:nvSpPr>
        <p:spPr>
          <a:xfrm>
            <a:off x="609600" y="762000"/>
            <a:ext cx="7848599"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a:solidFill>
                  <a:schemeClr val="dk1"/>
                </a:solidFill>
                <a:latin typeface="Calibri"/>
                <a:ea typeface="Calibri"/>
                <a:cs typeface="Calibri"/>
                <a:sym typeface="Calibri"/>
              </a:rPr>
              <a:t>            http://www.star.nesdis.noaa.gov/jpss/Data.php</a:t>
            </a:r>
          </a:p>
        </p:txBody>
      </p:sp>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Overarching Message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review panel was generally very impressed with the details of the presentations and the dedication of the scientists supporting the EDR validation.   The EDR teams are well managed. The EDRs have met their goals of either provisional or validated stage 1 with exception </a:t>
            </a:r>
            <a:r>
              <a:rPr lang="en-US" dirty="0"/>
              <a:t>of </a:t>
            </a:r>
            <a:r>
              <a:rPr lang="en-US" dirty="0" smtClean="0"/>
              <a:t>night </a:t>
            </a:r>
            <a:r>
              <a:rPr lang="en-US" dirty="0"/>
              <a:t>COP for </a:t>
            </a:r>
            <a:r>
              <a:rPr lang="en-US" dirty="0" smtClean="0"/>
              <a:t>water clouds </a:t>
            </a:r>
            <a:r>
              <a:rPr lang="en-US" dirty="0"/>
              <a:t>.</a:t>
            </a:r>
            <a:endParaRPr lang="en-US" dirty="0" smtClean="0"/>
          </a:p>
          <a:p>
            <a:r>
              <a:rPr lang="en-US" dirty="0" smtClean="0"/>
              <a:t>Algorithm choice is important.   Algorithms are available to resolve most problems.</a:t>
            </a:r>
          </a:p>
          <a:p>
            <a:r>
              <a:rPr lang="en-US" dirty="0" smtClean="0"/>
              <a:t>Need user guides, use SPSRB template and consider current documents   Internal (maintenance)  </a:t>
            </a:r>
            <a:r>
              <a:rPr lang="en-US" dirty="0" err="1" smtClean="0"/>
              <a:t>vs</a:t>
            </a:r>
            <a:r>
              <a:rPr lang="en-US" dirty="0" smtClean="0"/>
              <a:t> external user guides</a:t>
            </a:r>
          </a:p>
          <a:p>
            <a:r>
              <a:rPr lang="en-US" dirty="0" smtClean="0"/>
              <a:t>Quality flags are critical for user to tell them where not to use the data</a:t>
            </a:r>
          </a:p>
          <a:p>
            <a:r>
              <a:rPr lang="en-US" dirty="0" smtClean="0"/>
              <a:t>We care about persistent errors.  So for outliers even though spec has been achieved, we want to know if these are systematic or random.  And if they are systematic how would that impact an end user.</a:t>
            </a:r>
          </a:p>
          <a:p>
            <a:endParaRPr lang="en-US" dirty="0" smtClean="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10/23-24/2012</a:t>
            </a:r>
            <a:endParaRPr lang="en-US" dirty="0" smtClean="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NPP SDR  Provisional Product Review </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6E36F11-A39A-294D-A59D-6180D50ED29D}" type="slidenum">
              <a:rPr lang="en-US" smtClean="0">
                <a:solidFill>
                  <a:prstClr val="black">
                    <a:tint val="75000"/>
                  </a:prstClr>
                </a:solidFill>
                <a:latin typeface="Calibri"/>
              </a:rPr>
              <a:pPr/>
              <a:t>29</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1316734795"/>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b="1" dirty="0" smtClean="0">
                <a:solidFill>
                  <a:schemeClr val="tx1"/>
                </a:solidFill>
                <a:latin typeface="Times New Roman" pitchFamily="18" charset="0"/>
                <a:cs typeface="Times New Roman" pitchFamily="18" charset="0"/>
              </a:rPr>
              <a:t>JPSS Science POCs and Leads</a:t>
            </a:r>
            <a:endParaRPr lang="en-US" sz="3200" b="1" dirty="0">
              <a:solidFill>
                <a:schemeClr val="tx1"/>
              </a:solidFill>
              <a:latin typeface="Times New Roman" pitchFamily="18" charset="0"/>
              <a:cs typeface="Times New Roman" pitchFamily="18" charset="0"/>
            </a:endParaRPr>
          </a:p>
        </p:txBody>
      </p:sp>
      <p:sp>
        <p:nvSpPr>
          <p:cNvPr id="4" name="Rounded Rectangle 3"/>
          <p:cNvSpPr/>
          <p:nvPr/>
        </p:nvSpPr>
        <p:spPr>
          <a:xfrm>
            <a:off x="3200400" y="1752600"/>
            <a:ext cx="2438400" cy="609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black"/>
                </a:solidFill>
              </a:rPr>
              <a:t>Program</a:t>
            </a:r>
          </a:p>
          <a:p>
            <a:pPr algn="ctr" fontAlgn="auto">
              <a:spcBef>
                <a:spcPts val="0"/>
              </a:spcBef>
              <a:spcAft>
                <a:spcPts val="0"/>
              </a:spcAft>
            </a:pPr>
            <a:r>
              <a:rPr lang="en-US" sz="1000" dirty="0" smtClean="0">
                <a:solidFill>
                  <a:prstClr val="black"/>
                </a:solidFill>
              </a:rPr>
              <a:t>Mitch Goldberg – NOAA Program Scientist</a:t>
            </a:r>
          </a:p>
          <a:p>
            <a:pPr algn="ctr" fontAlgn="auto">
              <a:spcBef>
                <a:spcPts val="0"/>
              </a:spcBef>
              <a:spcAft>
                <a:spcPts val="0"/>
              </a:spcAft>
            </a:pPr>
            <a:r>
              <a:rPr lang="en-US" sz="1000" dirty="0" smtClean="0">
                <a:solidFill>
                  <a:prstClr val="black"/>
                </a:solidFill>
              </a:rPr>
              <a:t>Jim Gleason – NASA Project Scientist</a:t>
            </a:r>
            <a:endParaRPr lang="en-US" sz="1000" dirty="0">
              <a:solidFill>
                <a:prstClr val="black"/>
              </a:solidFill>
            </a:endParaRPr>
          </a:p>
        </p:txBody>
      </p:sp>
      <p:sp>
        <p:nvSpPr>
          <p:cNvPr id="6" name="Rounded Rectangle 5"/>
          <p:cNvSpPr/>
          <p:nvPr/>
        </p:nvSpPr>
        <p:spPr>
          <a:xfrm>
            <a:off x="914400" y="2590800"/>
            <a:ext cx="2133600" cy="533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black"/>
                </a:solidFill>
              </a:rPr>
              <a:t>Flight Project</a:t>
            </a:r>
          </a:p>
          <a:p>
            <a:pPr algn="ctr" fontAlgn="auto">
              <a:spcBef>
                <a:spcPts val="0"/>
              </a:spcBef>
              <a:spcAft>
                <a:spcPts val="0"/>
              </a:spcAft>
            </a:pPr>
            <a:r>
              <a:rPr lang="en-US" sz="1000" dirty="0" smtClean="0">
                <a:solidFill>
                  <a:prstClr val="black"/>
                </a:solidFill>
              </a:rPr>
              <a:t>Jim Butler – Project Scientist</a:t>
            </a:r>
          </a:p>
        </p:txBody>
      </p:sp>
      <p:sp>
        <p:nvSpPr>
          <p:cNvPr id="7" name="Rounded Rectangle 6"/>
          <p:cNvSpPr/>
          <p:nvPr/>
        </p:nvSpPr>
        <p:spPr>
          <a:xfrm>
            <a:off x="914400" y="3276600"/>
            <a:ext cx="2133600" cy="457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black"/>
                </a:solidFill>
              </a:rPr>
              <a:t>ATMS</a:t>
            </a:r>
          </a:p>
          <a:p>
            <a:pPr algn="ctr" fontAlgn="auto">
              <a:spcBef>
                <a:spcPts val="0"/>
              </a:spcBef>
              <a:spcAft>
                <a:spcPts val="0"/>
              </a:spcAft>
            </a:pPr>
            <a:r>
              <a:rPr lang="en-US" sz="1000" dirty="0" smtClean="0">
                <a:solidFill>
                  <a:prstClr val="black"/>
                </a:solidFill>
              </a:rPr>
              <a:t>Ed Kim – Instrument Scientist</a:t>
            </a:r>
          </a:p>
        </p:txBody>
      </p:sp>
      <p:sp>
        <p:nvSpPr>
          <p:cNvPr id="8" name="Rounded Rectangle 7"/>
          <p:cNvSpPr/>
          <p:nvPr/>
        </p:nvSpPr>
        <p:spPr>
          <a:xfrm>
            <a:off x="914400" y="3886200"/>
            <a:ext cx="2133600" cy="457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black"/>
                </a:solidFill>
              </a:rPr>
              <a:t>CrIS</a:t>
            </a:r>
          </a:p>
          <a:p>
            <a:pPr algn="ctr" fontAlgn="auto">
              <a:spcBef>
                <a:spcPts val="0"/>
              </a:spcBef>
              <a:spcAft>
                <a:spcPts val="0"/>
              </a:spcAft>
            </a:pPr>
            <a:r>
              <a:rPr lang="en-US" sz="1000" dirty="0" smtClean="0">
                <a:solidFill>
                  <a:prstClr val="black"/>
                </a:solidFill>
              </a:rPr>
              <a:t>Dave Johnson – Instrument Scientist</a:t>
            </a:r>
          </a:p>
        </p:txBody>
      </p:sp>
      <p:sp>
        <p:nvSpPr>
          <p:cNvPr id="9" name="Rounded Rectangle 8"/>
          <p:cNvSpPr/>
          <p:nvPr/>
        </p:nvSpPr>
        <p:spPr>
          <a:xfrm>
            <a:off x="914400" y="4495800"/>
            <a:ext cx="2133600" cy="457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black"/>
                </a:solidFill>
              </a:rPr>
              <a:t>OMPS</a:t>
            </a:r>
          </a:p>
          <a:p>
            <a:pPr algn="ctr" fontAlgn="auto">
              <a:spcBef>
                <a:spcPts val="0"/>
              </a:spcBef>
              <a:spcAft>
                <a:spcPts val="0"/>
              </a:spcAft>
            </a:pPr>
            <a:r>
              <a:rPr lang="en-US" sz="1000" dirty="0" smtClean="0">
                <a:solidFill>
                  <a:prstClr val="black"/>
                </a:solidFill>
              </a:rPr>
              <a:t>Glen Jaross – Instrument Scientist</a:t>
            </a:r>
          </a:p>
        </p:txBody>
      </p:sp>
      <p:sp>
        <p:nvSpPr>
          <p:cNvPr id="10" name="Rounded Rectangle 9"/>
          <p:cNvSpPr/>
          <p:nvPr/>
        </p:nvSpPr>
        <p:spPr>
          <a:xfrm>
            <a:off x="914400" y="5105400"/>
            <a:ext cx="2133600" cy="457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black"/>
                </a:solidFill>
              </a:rPr>
              <a:t>VIIRS</a:t>
            </a:r>
          </a:p>
          <a:p>
            <a:pPr algn="ctr" fontAlgn="auto">
              <a:spcBef>
                <a:spcPts val="0"/>
              </a:spcBef>
              <a:spcAft>
                <a:spcPts val="0"/>
              </a:spcAft>
            </a:pPr>
            <a:r>
              <a:rPr lang="en-US" sz="1000" dirty="0" smtClean="0">
                <a:solidFill>
                  <a:prstClr val="black"/>
                </a:solidFill>
              </a:rPr>
              <a:t>Kurt Thome – Instrument Scientist</a:t>
            </a:r>
          </a:p>
        </p:txBody>
      </p:sp>
      <p:sp>
        <p:nvSpPr>
          <p:cNvPr id="12" name="Rounded Rectangle 11"/>
          <p:cNvSpPr/>
          <p:nvPr/>
        </p:nvSpPr>
        <p:spPr>
          <a:xfrm>
            <a:off x="3810000" y="2514600"/>
            <a:ext cx="2133600" cy="609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black"/>
                </a:solidFill>
              </a:rPr>
              <a:t>Ground Segment - SDR</a:t>
            </a:r>
          </a:p>
          <a:p>
            <a:pPr algn="ctr" fontAlgn="auto">
              <a:spcBef>
                <a:spcPts val="0"/>
              </a:spcBef>
              <a:spcAft>
                <a:spcPts val="0"/>
              </a:spcAft>
            </a:pPr>
            <a:r>
              <a:rPr lang="en-US" sz="1000" dirty="0" smtClean="0">
                <a:solidFill>
                  <a:prstClr val="black"/>
                </a:solidFill>
              </a:rPr>
              <a:t>Fuzhong Weng – STAR SDR Lead</a:t>
            </a:r>
          </a:p>
          <a:p>
            <a:pPr algn="ctr" fontAlgn="auto">
              <a:spcBef>
                <a:spcPts val="0"/>
              </a:spcBef>
              <a:spcAft>
                <a:spcPts val="0"/>
              </a:spcAft>
            </a:pPr>
            <a:r>
              <a:rPr lang="en-US" sz="1000" dirty="0" smtClean="0">
                <a:solidFill>
                  <a:prstClr val="black"/>
                </a:solidFill>
              </a:rPr>
              <a:t>Bruce Guenther – DPA SDR Lead</a:t>
            </a:r>
          </a:p>
        </p:txBody>
      </p:sp>
      <p:sp>
        <p:nvSpPr>
          <p:cNvPr id="13" name="Rounded Rectangle 12"/>
          <p:cNvSpPr/>
          <p:nvPr/>
        </p:nvSpPr>
        <p:spPr>
          <a:xfrm>
            <a:off x="6172200" y="2514600"/>
            <a:ext cx="2209800" cy="609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black"/>
                </a:solidFill>
              </a:rPr>
              <a:t>Ground Segment - EDR</a:t>
            </a:r>
          </a:p>
          <a:p>
            <a:pPr algn="ctr" fontAlgn="auto">
              <a:spcBef>
                <a:spcPts val="0"/>
              </a:spcBef>
              <a:spcAft>
                <a:spcPts val="0"/>
              </a:spcAft>
            </a:pPr>
            <a:r>
              <a:rPr lang="en-US" sz="1000" dirty="0" smtClean="0">
                <a:solidFill>
                  <a:prstClr val="black"/>
                </a:solidFill>
              </a:rPr>
              <a:t>Ivan Csiszar – STAR EDR Lead</a:t>
            </a:r>
          </a:p>
          <a:p>
            <a:pPr algn="ctr" fontAlgn="auto">
              <a:spcBef>
                <a:spcPts val="0"/>
              </a:spcBef>
              <a:spcAft>
                <a:spcPts val="0"/>
              </a:spcAft>
            </a:pPr>
            <a:r>
              <a:rPr lang="en-US" sz="1000" dirty="0" smtClean="0">
                <a:solidFill>
                  <a:prstClr val="black"/>
                </a:solidFill>
              </a:rPr>
              <a:t>TBD – DPA EDR Lead</a:t>
            </a:r>
          </a:p>
        </p:txBody>
      </p:sp>
      <p:sp>
        <p:nvSpPr>
          <p:cNvPr id="14" name="Rounded Rectangle 13"/>
          <p:cNvSpPr/>
          <p:nvPr/>
        </p:nvSpPr>
        <p:spPr>
          <a:xfrm>
            <a:off x="3810000" y="3276600"/>
            <a:ext cx="2133600" cy="457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black"/>
                </a:solidFill>
              </a:rPr>
              <a:t>ATMS SDR</a:t>
            </a:r>
          </a:p>
          <a:p>
            <a:pPr algn="ctr" fontAlgn="auto">
              <a:spcBef>
                <a:spcPts val="0"/>
              </a:spcBef>
              <a:spcAft>
                <a:spcPts val="0"/>
              </a:spcAft>
            </a:pPr>
            <a:r>
              <a:rPr lang="en-US" sz="1000" dirty="0" smtClean="0">
                <a:solidFill>
                  <a:prstClr val="black"/>
                </a:solidFill>
              </a:rPr>
              <a:t>Fuzhong Weng – ATMS SDR Lead</a:t>
            </a:r>
          </a:p>
        </p:txBody>
      </p:sp>
      <p:sp>
        <p:nvSpPr>
          <p:cNvPr id="15" name="Rounded Rectangle 14"/>
          <p:cNvSpPr/>
          <p:nvPr/>
        </p:nvSpPr>
        <p:spPr>
          <a:xfrm>
            <a:off x="3810000" y="3886200"/>
            <a:ext cx="2133600" cy="457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black"/>
                </a:solidFill>
              </a:rPr>
              <a:t>CrIS SDR</a:t>
            </a:r>
          </a:p>
          <a:p>
            <a:pPr algn="ctr" fontAlgn="auto">
              <a:spcBef>
                <a:spcPts val="0"/>
              </a:spcBef>
              <a:spcAft>
                <a:spcPts val="0"/>
              </a:spcAft>
            </a:pPr>
            <a:r>
              <a:rPr lang="en-US" sz="1000" dirty="0" smtClean="0">
                <a:solidFill>
                  <a:prstClr val="black"/>
                </a:solidFill>
              </a:rPr>
              <a:t>Yong Han – CrIS SDR Lead</a:t>
            </a:r>
          </a:p>
        </p:txBody>
      </p:sp>
      <p:sp>
        <p:nvSpPr>
          <p:cNvPr id="16" name="Rounded Rectangle 15"/>
          <p:cNvSpPr/>
          <p:nvPr/>
        </p:nvSpPr>
        <p:spPr>
          <a:xfrm>
            <a:off x="3810000" y="4495800"/>
            <a:ext cx="2133600" cy="457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black"/>
                </a:solidFill>
              </a:rPr>
              <a:t>OMPS SDR</a:t>
            </a:r>
          </a:p>
          <a:p>
            <a:pPr algn="ctr" fontAlgn="auto">
              <a:spcBef>
                <a:spcPts val="0"/>
              </a:spcBef>
              <a:spcAft>
                <a:spcPts val="0"/>
              </a:spcAft>
            </a:pPr>
            <a:r>
              <a:rPr lang="en-US" sz="1000" dirty="0" smtClean="0">
                <a:solidFill>
                  <a:prstClr val="black"/>
                </a:solidFill>
              </a:rPr>
              <a:t>Xianqian (Fred) Wu – </a:t>
            </a:r>
            <a:r>
              <a:rPr lang="en-US" sz="900" dirty="0" smtClean="0">
                <a:solidFill>
                  <a:prstClr val="black"/>
                </a:solidFill>
              </a:rPr>
              <a:t>OMPS SDR Lead</a:t>
            </a:r>
          </a:p>
        </p:txBody>
      </p:sp>
      <p:sp>
        <p:nvSpPr>
          <p:cNvPr id="17" name="Rounded Rectangle 16"/>
          <p:cNvSpPr/>
          <p:nvPr/>
        </p:nvSpPr>
        <p:spPr>
          <a:xfrm>
            <a:off x="3810000" y="5105400"/>
            <a:ext cx="2133600" cy="457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black"/>
                </a:solidFill>
              </a:rPr>
              <a:t>VIIRS SDR</a:t>
            </a:r>
          </a:p>
          <a:p>
            <a:pPr algn="ctr" fontAlgn="auto">
              <a:spcBef>
                <a:spcPts val="0"/>
              </a:spcBef>
              <a:spcAft>
                <a:spcPts val="0"/>
              </a:spcAft>
            </a:pPr>
            <a:r>
              <a:rPr lang="en-US" sz="1000" dirty="0" smtClean="0">
                <a:solidFill>
                  <a:prstClr val="black"/>
                </a:solidFill>
              </a:rPr>
              <a:t>Changyong Cao – VIIRS SDR Lead</a:t>
            </a:r>
          </a:p>
        </p:txBody>
      </p:sp>
      <p:sp>
        <p:nvSpPr>
          <p:cNvPr id="18" name="Rounded Rectangle 17"/>
          <p:cNvSpPr/>
          <p:nvPr/>
        </p:nvSpPr>
        <p:spPr>
          <a:xfrm>
            <a:off x="6096000" y="3276600"/>
            <a:ext cx="2362200" cy="1981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black"/>
                </a:solidFill>
              </a:rPr>
              <a:t>EDR Algorithms</a:t>
            </a:r>
          </a:p>
          <a:p>
            <a:pPr algn="ctr" fontAlgn="auto">
              <a:spcBef>
                <a:spcPts val="0"/>
              </a:spcBef>
              <a:spcAft>
                <a:spcPts val="0"/>
              </a:spcAft>
            </a:pPr>
            <a:r>
              <a:rPr lang="en-US" sz="1000" dirty="0" smtClean="0">
                <a:solidFill>
                  <a:prstClr val="black"/>
                </a:solidFill>
              </a:rPr>
              <a:t>Jeff Key – Cryosphere EDRs</a:t>
            </a:r>
          </a:p>
          <a:p>
            <a:pPr algn="ctr" fontAlgn="auto">
              <a:spcBef>
                <a:spcPts val="0"/>
              </a:spcBef>
              <a:spcAft>
                <a:spcPts val="0"/>
              </a:spcAft>
            </a:pPr>
            <a:r>
              <a:rPr lang="en-US" sz="1000" dirty="0" smtClean="0">
                <a:solidFill>
                  <a:prstClr val="black"/>
                </a:solidFill>
              </a:rPr>
              <a:t>Larry Flynn – Ozone EDRs</a:t>
            </a:r>
          </a:p>
          <a:p>
            <a:pPr algn="ctr" fontAlgn="auto">
              <a:spcBef>
                <a:spcPts val="0"/>
              </a:spcBef>
              <a:spcAft>
                <a:spcPts val="0"/>
              </a:spcAft>
            </a:pPr>
            <a:r>
              <a:rPr lang="en-US" sz="1000" dirty="0" smtClean="0">
                <a:solidFill>
                  <a:prstClr val="black"/>
                </a:solidFill>
              </a:rPr>
              <a:t>Ivan Csiszar – Land EDRs</a:t>
            </a:r>
          </a:p>
          <a:p>
            <a:pPr algn="ctr" fontAlgn="auto">
              <a:spcBef>
                <a:spcPts val="0"/>
              </a:spcBef>
              <a:spcAft>
                <a:spcPts val="0"/>
              </a:spcAft>
            </a:pPr>
            <a:r>
              <a:rPr lang="en-US" sz="1000" dirty="0" smtClean="0">
                <a:solidFill>
                  <a:prstClr val="black"/>
                </a:solidFill>
              </a:rPr>
              <a:t>Alexander Ignatov – SST EDRs</a:t>
            </a:r>
          </a:p>
          <a:p>
            <a:pPr algn="ctr" fontAlgn="auto">
              <a:spcBef>
                <a:spcPts val="0"/>
              </a:spcBef>
              <a:spcAft>
                <a:spcPts val="0"/>
              </a:spcAft>
            </a:pPr>
            <a:r>
              <a:rPr lang="en-US" sz="1000" dirty="0" smtClean="0">
                <a:solidFill>
                  <a:prstClr val="black"/>
                </a:solidFill>
              </a:rPr>
              <a:t>Don Hilger – Imagery EDRs</a:t>
            </a:r>
          </a:p>
          <a:p>
            <a:pPr algn="ctr" fontAlgn="auto">
              <a:spcBef>
                <a:spcPts val="0"/>
              </a:spcBef>
              <a:spcAft>
                <a:spcPts val="0"/>
              </a:spcAft>
            </a:pPr>
            <a:r>
              <a:rPr lang="en-US" sz="1000" dirty="0" smtClean="0">
                <a:solidFill>
                  <a:prstClr val="black"/>
                </a:solidFill>
              </a:rPr>
              <a:t>Tony </a:t>
            </a:r>
            <a:r>
              <a:rPr lang="en-US" sz="1000" dirty="0" err="1" smtClean="0">
                <a:solidFill>
                  <a:prstClr val="black"/>
                </a:solidFill>
              </a:rPr>
              <a:t>Reale</a:t>
            </a:r>
            <a:r>
              <a:rPr lang="en-US" sz="1000" dirty="0" smtClean="0">
                <a:solidFill>
                  <a:prstClr val="black"/>
                </a:solidFill>
              </a:rPr>
              <a:t> (acting)  – Sounding EDRs</a:t>
            </a:r>
          </a:p>
          <a:p>
            <a:pPr algn="ctr" fontAlgn="auto">
              <a:spcBef>
                <a:spcPts val="0"/>
              </a:spcBef>
              <a:spcAft>
                <a:spcPts val="0"/>
              </a:spcAft>
            </a:pPr>
            <a:r>
              <a:rPr lang="en-US" sz="1000" dirty="0" smtClean="0">
                <a:solidFill>
                  <a:prstClr val="black"/>
                </a:solidFill>
              </a:rPr>
              <a:t>Andy Heidinger – Cloud EDRs</a:t>
            </a:r>
          </a:p>
          <a:p>
            <a:pPr algn="ctr" fontAlgn="auto">
              <a:spcBef>
                <a:spcPts val="0"/>
              </a:spcBef>
              <a:spcAft>
                <a:spcPts val="0"/>
              </a:spcAft>
            </a:pPr>
            <a:r>
              <a:rPr lang="en-US" sz="1000" dirty="0" smtClean="0">
                <a:solidFill>
                  <a:prstClr val="black"/>
                </a:solidFill>
              </a:rPr>
              <a:t>Istvan Laszlo – Radiation Budget EDRs</a:t>
            </a:r>
          </a:p>
          <a:p>
            <a:pPr algn="ctr" fontAlgn="auto">
              <a:spcBef>
                <a:spcPts val="0"/>
              </a:spcBef>
              <a:spcAft>
                <a:spcPts val="0"/>
              </a:spcAft>
            </a:pPr>
            <a:r>
              <a:rPr lang="en-US" sz="1000" dirty="0" smtClean="0">
                <a:solidFill>
                  <a:prstClr val="black"/>
                </a:solidFill>
              </a:rPr>
              <a:t>Menghua Wang – Ocean Color EDR</a:t>
            </a:r>
          </a:p>
          <a:p>
            <a:pPr algn="ctr" fontAlgn="auto">
              <a:spcBef>
                <a:spcPts val="0"/>
              </a:spcBef>
              <a:spcAft>
                <a:spcPts val="0"/>
              </a:spcAft>
            </a:pPr>
            <a:r>
              <a:rPr lang="en-US" sz="1000" dirty="0" smtClean="0">
                <a:solidFill>
                  <a:prstClr val="black"/>
                </a:solidFill>
              </a:rPr>
              <a:t>Shobha Kondragunta – Aerosol EDRs</a:t>
            </a:r>
          </a:p>
        </p:txBody>
      </p:sp>
    </p:spTree>
    <p:extLst>
      <p:ext uri="{BB962C8B-B14F-4D97-AF65-F5344CB8AC3E}">
        <p14:creationId xmlns:p14="http://schemas.microsoft.com/office/powerpoint/2010/main" xmlns="" val="2416241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Algorithm Assessment Outcome Categories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NPOESS </a:t>
            </a:r>
            <a:r>
              <a:rPr lang="en-US" dirty="0"/>
              <a:t>algorithm has evolved into the NOAA-endorsed JPSS algorithm.</a:t>
            </a:r>
          </a:p>
          <a:p>
            <a:pPr marL="514350" indent="-514350">
              <a:buFont typeface="+mj-lt"/>
              <a:buAutoNum type="arabicPeriod"/>
            </a:pPr>
            <a:r>
              <a:rPr lang="en-US" dirty="0" smtClean="0"/>
              <a:t>NPOESS </a:t>
            </a:r>
            <a:r>
              <a:rPr lang="en-US" dirty="0"/>
              <a:t>algorithm </a:t>
            </a:r>
            <a:r>
              <a:rPr lang="en-US" dirty="0" smtClean="0"/>
              <a:t>will not meet requirements or efforts to do so are too large,  </a:t>
            </a:r>
            <a:r>
              <a:rPr lang="en-US" dirty="0"/>
              <a:t>replace with NOAA-endorsed JPSS algorithm</a:t>
            </a:r>
          </a:p>
          <a:p>
            <a:pPr marL="514350" indent="-514350">
              <a:buFont typeface="+mj-lt"/>
              <a:buAutoNum type="arabicPeriod"/>
            </a:pPr>
            <a:r>
              <a:rPr lang="en-US" dirty="0" smtClean="0"/>
              <a:t>NOAA</a:t>
            </a:r>
            <a:r>
              <a:rPr lang="en-US" dirty="0"/>
              <a:t>-endorsed </a:t>
            </a:r>
            <a:r>
              <a:rPr lang="en-US" dirty="0" smtClean="0"/>
              <a:t>algorithm should be used even if NPOESS algorithm meets performance because </a:t>
            </a:r>
            <a:r>
              <a:rPr lang="en-US" dirty="0"/>
              <a:t>of </a:t>
            </a:r>
            <a:r>
              <a:rPr lang="en-US" dirty="0" smtClean="0"/>
              <a:t>legacy, enterprise, blended products, </a:t>
            </a:r>
            <a:r>
              <a:rPr lang="en-US" dirty="0"/>
              <a:t>and </a:t>
            </a:r>
            <a:r>
              <a:rPr lang="en-US" dirty="0" smtClean="0"/>
              <a:t>other </a:t>
            </a:r>
            <a:r>
              <a:rPr lang="en-US" dirty="0"/>
              <a:t>considerations.</a:t>
            </a:r>
          </a:p>
          <a:p>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10/23-24/2012</a:t>
            </a:r>
            <a:endParaRPr lang="en-US" dirty="0" smtClean="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NPP SDR  Provisional Product Review </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6E36F11-A39A-294D-A59D-6180D50ED29D}" type="slidenum">
              <a:rPr lang="en-US" smtClean="0">
                <a:solidFill>
                  <a:prstClr val="black">
                    <a:tint val="75000"/>
                  </a:prstClr>
                </a:solidFill>
                <a:latin typeface="Calibri"/>
              </a:rPr>
              <a:pPr/>
              <a:t>30</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340800866"/>
      </p:ext>
    </p:extLst>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Provisional Recommendations</a:t>
            </a:r>
            <a:endParaRPr lang="en-US" dirty="0"/>
          </a:p>
        </p:txBody>
      </p:sp>
      <p:sp>
        <p:nvSpPr>
          <p:cNvPr id="3" name="Content Placeholder 2"/>
          <p:cNvSpPr>
            <a:spLocks noGrp="1"/>
          </p:cNvSpPr>
          <p:nvPr>
            <p:ph idx="1"/>
          </p:nvPr>
        </p:nvSpPr>
        <p:spPr>
          <a:xfrm>
            <a:off x="262627" y="1145926"/>
            <a:ext cx="8424173" cy="4595065"/>
          </a:xfrm>
        </p:spPr>
        <p:txBody>
          <a:bodyPr>
            <a:normAutofit fontScale="92500" lnSpcReduction="20000"/>
          </a:bodyPr>
          <a:lstStyle/>
          <a:p>
            <a:r>
              <a:rPr lang="en-US" dirty="0" smtClean="0"/>
              <a:t>All cloud products except Night COP for Water Clouds are provisional.</a:t>
            </a:r>
          </a:p>
          <a:p>
            <a:r>
              <a:rPr lang="en-US" dirty="0" smtClean="0"/>
              <a:t>The  Cloud Team feels that remaining issues with Day COP are significant enough to prevent Validation Stage 1.</a:t>
            </a:r>
          </a:p>
          <a:p>
            <a:r>
              <a:rPr lang="en-US" dirty="0" smtClean="0"/>
              <a:t>The Review Board recommends assessment  of CLAVR-X algorithms as the replacement algorithms.   Freeze  further NPOESS cloud property algorithm improvements.</a:t>
            </a:r>
          </a:p>
          <a:p>
            <a:pPr lvl="1"/>
            <a:r>
              <a:rPr lang="en-US" dirty="0" smtClean="0"/>
              <a:t>Action to Andy </a:t>
            </a:r>
            <a:r>
              <a:rPr lang="en-US" dirty="0" err="1" smtClean="0"/>
              <a:t>Heidinger</a:t>
            </a:r>
            <a:r>
              <a:rPr lang="en-US" dirty="0" smtClean="0"/>
              <a:t> to present to review panel within 30 days results based on CLAVR-X with similar rigor shown in this review.</a:t>
            </a:r>
          </a:p>
          <a:p>
            <a:pPr lvl="1"/>
            <a:r>
              <a:rPr lang="en-US" dirty="0"/>
              <a:t>CLAVR-X = clouds from AVHRR and beyond.</a:t>
            </a:r>
          </a:p>
          <a:p>
            <a:pPr lvl="2"/>
            <a:r>
              <a:rPr lang="en-US" dirty="0"/>
              <a:t>Beyond = VIIRS, ABI  =  Enterprise </a:t>
            </a:r>
            <a:r>
              <a:rPr lang="en-US" dirty="0" smtClean="0"/>
              <a:t>Algorithm</a:t>
            </a:r>
          </a:p>
          <a:p>
            <a:r>
              <a:rPr lang="en-US" dirty="0" smtClean="0"/>
              <a:t>CLAVR-X is in CSPP with user engagement .</a:t>
            </a:r>
            <a:endParaRPr lang="en-US" dirty="0"/>
          </a:p>
          <a:p>
            <a:pPr lvl="2"/>
            <a:endParaRPr lang="en-US" dirty="0" smtClean="0"/>
          </a:p>
          <a:p>
            <a:pPr marL="457200" lvl="1" indent="0">
              <a:buNone/>
            </a:pPr>
            <a:endParaRPr lang="en-US"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fld id="{96E36F11-A39A-294D-A59D-6180D50ED29D}" type="slidenum">
              <a:rPr lang="en-US" smtClean="0">
                <a:solidFill>
                  <a:prstClr val="black">
                    <a:tint val="75000"/>
                  </a:prstClr>
                </a:solidFill>
                <a:latin typeface="Calibri"/>
              </a:rPr>
              <a:pPr/>
              <a:t>31</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2326801839"/>
      </p:ext>
    </p:extLst>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SST</a:t>
            </a:r>
            <a:endParaRPr lang="en-US" dirty="0"/>
          </a:p>
        </p:txBody>
      </p:sp>
      <p:sp>
        <p:nvSpPr>
          <p:cNvPr id="3" name="Content Placeholder 2"/>
          <p:cNvSpPr>
            <a:spLocks noGrp="1"/>
          </p:cNvSpPr>
          <p:nvPr>
            <p:ph idx="1"/>
          </p:nvPr>
        </p:nvSpPr>
        <p:spPr/>
        <p:txBody>
          <a:bodyPr>
            <a:normAutofit lnSpcReduction="10000"/>
          </a:bodyPr>
          <a:lstStyle/>
          <a:p>
            <a:r>
              <a:rPr lang="en-US" dirty="0" smtClean="0"/>
              <a:t>SST is provisional</a:t>
            </a:r>
          </a:p>
          <a:p>
            <a:r>
              <a:rPr lang="en-US" dirty="0" smtClean="0"/>
              <a:t>However algorithm and user choice is ACSPO</a:t>
            </a:r>
          </a:p>
          <a:p>
            <a:r>
              <a:rPr lang="en-US" dirty="0" smtClean="0"/>
              <a:t>SST falls into category 3:</a:t>
            </a:r>
          </a:p>
          <a:p>
            <a:pPr lvl="1"/>
            <a:r>
              <a:rPr lang="en-US" dirty="0"/>
              <a:t>NOAA-endorsed algorithm should be used even if NPOESS algorithm meets performance because of legacy, enterprise, blended products, and other considerations</a:t>
            </a:r>
            <a:r>
              <a:rPr lang="en-US" dirty="0" smtClean="0"/>
              <a:t>.</a:t>
            </a:r>
          </a:p>
          <a:p>
            <a:pPr lvl="1"/>
            <a:r>
              <a:rPr lang="en-US" dirty="0" smtClean="0"/>
              <a:t>Other consideration --  NDE is providing this SST operationally to users.  There is no IDPS users.</a:t>
            </a:r>
          </a:p>
          <a:p>
            <a:pPr lvl="1"/>
            <a:r>
              <a:rPr lang="en-US" dirty="0" smtClean="0"/>
              <a:t>Same rationale as NUCAPS decision</a:t>
            </a:r>
            <a:endParaRPr lang="en-US" dirty="0"/>
          </a:p>
          <a:p>
            <a:r>
              <a:rPr lang="en-US" dirty="0" smtClean="0"/>
              <a:t>Stop IDPS algorithm work and focus cal/</a:t>
            </a:r>
            <a:r>
              <a:rPr lang="en-US" dirty="0" err="1" smtClean="0"/>
              <a:t>val</a:t>
            </a:r>
            <a:r>
              <a:rPr lang="en-US" dirty="0" smtClean="0"/>
              <a:t> on ACSPO.</a:t>
            </a:r>
          </a:p>
          <a:p>
            <a:endParaRPr lang="en-US" dirty="0"/>
          </a:p>
        </p:txBody>
      </p:sp>
      <p:sp>
        <p:nvSpPr>
          <p:cNvPr id="4" name="Date Placeholder 3"/>
          <p:cNvSpPr>
            <a:spLocks noGrp="1"/>
          </p:cNvSpPr>
          <p:nvPr>
            <p:ph type="dt" sz="half" idx="10"/>
          </p:nvPr>
        </p:nvSpPr>
        <p:spPr/>
        <p:txBody>
          <a:bodyPr/>
          <a:lstStyle/>
          <a:p>
            <a:r>
              <a:rPr lang="en-US" smtClean="0"/>
              <a:t>10/23-24/2012</a:t>
            </a:r>
            <a:endParaRPr lang="en-US" dirty="0" smtClean="0"/>
          </a:p>
        </p:txBody>
      </p:sp>
      <p:sp>
        <p:nvSpPr>
          <p:cNvPr id="5" name="Footer Placeholder 4"/>
          <p:cNvSpPr>
            <a:spLocks noGrp="1"/>
          </p:cNvSpPr>
          <p:nvPr>
            <p:ph type="ftr" sz="quarter" idx="11"/>
          </p:nvPr>
        </p:nvSpPr>
        <p:spPr/>
        <p:txBody>
          <a:bodyPr/>
          <a:lstStyle/>
          <a:p>
            <a:r>
              <a:rPr lang="en-US" smtClean="0"/>
              <a:t>NPP SDR  Provisional Product Review </a:t>
            </a:r>
            <a:endParaRPr lang="en-US" dirty="0"/>
          </a:p>
        </p:txBody>
      </p:sp>
      <p:sp>
        <p:nvSpPr>
          <p:cNvPr id="6" name="Slide Number Placeholder 5"/>
          <p:cNvSpPr>
            <a:spLocks noGrp="1"/>
          </p:cNvSpPr>
          <p:nvPr>
            <p:ph type="sldNum" sz="quarter" idx="12"/>
          </p:nvPr>
        </p:nvSpPr>
        <p:spPr/>
        <p:txBody>
          <a:bodyPr/>
          <a:lstStyle/>
          <a:p>
            <a:fld id="{96E36F11-A39A-294D-A59D-6180D50ED29D}" type="slidenum">
              <a:rPr lang="en-US" smtClean="0"/>
              <a:pPr/>
              <a:t>32</a:t>
            </a:fld>
            <a:endParaRPr lang="en-US" dirty="0"/>
          </a:p>
        </p:txBody>
      </p:sp>
    </p:spTree>
    <p:extLst>
      <p:ext uri="{BB962C8B-B14F-4D97-AF65-F5344CB8AC3E}">
        <p14:creationId xmlns:p14="http://schemas.microsoft.com/office/powerpoint/2010/main" xmlns="" val="2539604419"/>
      </p:ext>
    </p:extLst>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VIIRS CLOUD MASK (VCM)</a:t>
            </a:r>
            <a:br>
              <a:rPr lang="en-US" dirty="0" smtClean="0"/>
            </a:br>
            <a:r>
              <a:rPr lang="en-US" dirty="0" smtClean="0"/>
              <a:t>Overall Results (Daytime)</a:t>
            </a:r>
            <a:endParaRPr lang="en-US" dirty="0"/>
          </a:p>
        </p:txBody>
      </p:sp>
      <p:graphicFrame>
        <p:nvGraphicFramePr>
          <p:cNvPr id="7" name="Table 6"/>
          <p:cNvGraphicFramePr>
            <a:graphicFrameLocks noGrp="1"/>
          </p:cNvGraphicFramePr>
          <p:nvPr/>
        </p:nvGraphicFramePr>
        <p:xfrm>
          <a:off x="742384" y="1397000"/>
          <a:ext cx="7256354" cy="3708400"/>
        </p:xfrm>
        <a:graphic>
          <a:graphicData uri="http://schemas.openxmlformats.org/drawingml/2006/table">
            <a:tbl>
              <a:tblPr firstRow="1" bandRow="1">
                <a:tableStyleId>{5C22544A-7EE6-4342-B048-85BDC9FD1C3A}</a:tableStyleId>
              </a:tblPr>
              <a:tblGrid>
                <a:gridCol w="3284867"/>
                <a:gridCol w="1079770"/>
                <a:gridCol w="1196502"/>
                <a:gridCol w="1695215"/>
              </a:tblGrid>
              <a:tr h="370840">
                <a:tc>
                  <a:txBody>
                    <a:bodyPr/>
                    <a:lstStyle/>
                    <a:p>
                      <a:r>
                        <a:rPr lang="en-US" dirty="0" smtClean="0"/>
                        <a:t>Requirement</a:t>
                      </a:r>
                      <a:endParaRPr lang="en-US" dirty="0"/>
                    </a:p>
                  </a:txBody>
                  <a:tcPr/>
                </a:tc>
                <a:tc>
                  <a:txBody>
                    <a:bodyPr/>
                    <a:lstStyle/>
                    <a:p>
                      <a:r>
                        <a:rPr lang="en-US" dirty="0" smtClean="0"/>
                        <a:t>Level</a:t>
                      </a:r>
                      <a:r>
                        <a:rPr lang="en-US" baseline="0" dirty="0" smtClean="0"/>
                        <a:t> 1</a:t>
                      </a:r>
                      <a:endParaRPr lang="en-US" dirty="0"/>
                    </a:p>
                  </a:txBody>
                  <a:tcPr/>
                </a:tc>
                <a:tc>
                  <a:txBody>
                    <a:bodyPr/>
                    <a:lstStyle/>
                    <a:p>
                      <a:r>
                        <a:rPr lang="en-US" dirty="0" smtClean="0"/>
                        <a:t>Match-Up</a:t>
                      </a:r>
                      <a:endParaRPr lang="en-US" dirty="0"/>
                    </a:p>
                  </a:txBody>
                  <a:tcPr/>
                </a:tc>
                <a:tc>
                  <a:txBody>
                    <a:bodyPr/>
                    <a:lstStyle/>
                    <a:p>
                      <a:pPr algn="ctr"/>
                      <a:r>
                        <a:rPr lang="en-US" dirty="0" smtClean="0"/>
                        <a:t>Golden Granule</a:t>
                      </a:r>
                      <a:endParaRPr lang="en-US" dirty="0"/>
                    </a:p>
                  </a:txBody>
                  <a:tcPr/>
                </a:tc>
              </a:tr>
              <a:tr h="370840">
                <a:tc>
                  <a:txBody>
                    <a:bodyPr/>
                    <a:lstStyle/>
                    <a:p>
                      <a:r>
                        <a:rPr lang="en-US" dirty="0" smtClean="0"/>
                        <a:t>PCT: Daytime, ocean</a:t>
                      </a:r>
                      <a:endParaRPr lang="en-US" dirty="0"/>
                    </a:p>
                  </a:txBody>
                  <a:tcPr/>
                </a:tc>
                <a:tc>
                  <a:txBody>
                    <a:bodyPr/>
                    <a:lstStyle/>
                    <a:p>
                      <a:pPr algn="ctr"/>
                      <a:r>
                        <a:rPr lang="en-US" dirty="0" smtClean="0"/>
                        <a:t>94%</a:t>
                      </a:r>
                      <a:endParaRPr lang="en-US" dirty="0"/>
                    </a:p>
                  </a:txBody>
                  <a:tcPr/>
                </a:tc>
                <a:tc>
                  <a:txBody>
                    <a:bodyPr/>
                    <a:lstStyle/>
                    <a:p>
                      <a:pPr algn="ctr"/>
                      <a:r>
                        <a:rPr lang="en-US" dirty="0" smtClean="0"/>
                        <a:t>95.3%</a:t>
                      </a:r>
                      <a:endParaRPr lang="en-US" dirty="0"/>
                    </a:p>
                  </a:txBody>
                  <a:tcPr/>
                </a:tc>
                <a:tc>
                  <a:txBody>
                    <a:bodyPr/>
                    <a:lstStyle/>
                    <a:p>
                      <a:pPr algn="ctr"/>
                      <a:r>
                        <a:rPr lang="en-US" dirty="0" smtClean="0"/>
                        <a:t>96.5%</a:t>
                      </a:r>
                      <a:endParaRPr lang="en-US" dirty="0"/>
                    </a:p>
                  </a:txBody>
                  <a:tcPr/>
                </a:tc>
              </a:tr>
              <a:tr h="370840">
                <a:tc>
                  <a:txBody>
                    <a:bodyPr/>
                    <a:lstStyle/>
                    <a:p>
                      <a:r>
                        <a:rPr lang="en-US" dirty="0" smtClean="0"/>
                        <a:t>PCT: Daytime, land</a:t>
                      </a:r>
                      <a:endParaRPr lang="en-US" dirty="0"/>
                    </a:p>
                  </a:txBody>
                  <a:tcPr/>
                </a:tc>
                <a:tc>
                  <a:txBody>
                    <a:bodyPr/>
                    <a:lstStyle/>
                    <a:p>
                      <a:pPr algn="ctr"/>
                      <a:r>
                        <a:rPr lang="en-US" dirty="0" smtClean="0"/>
                        <a:t>90%</a:t>
                      </a:r>
                      <a:endParaRPr lang="en-US" dirty="0"/>
                    </a:p>
                  </a:txBody>
                  <a:tcPr/>
                </a:tc>
                <a:tc>
                  <a:txBody>
                    <a:bodyPr/>
                    <a:lstStyle/>
                    <a:p>
                      <a:pPr algn="ctr"/>
                      <a:r>
                        <a:rPr lang="en-US" dirty="0" smtClean="0"/>
                        <a:t>93.9%</a:t>
                      </a:r>
                      <a:endParaRPr lang="en-US" dirty="0"/>
                    </a:p>
                  </a:txBody>
                  <a:tcPr/>
                </a:tc>
                <a:tc>
                  <a:txBody>
                    <a:bodyPr/>
                    <a:lstStyle/>
                    <a:p>
                      <a:pPr algn="ctr"/>
                      <a:r>
                        <a:rPr lang="en-US" dirty="0" smtClean="0"/>
                        <a:t>94.4%</a:t>
                      </a:r>
                    </a:p>
                  </a:txBody>
                  <a:tcPr/>
                </a:tc>
              </a:tr>
              <a:tr h="370840">
                <a:tc>
                  <a:txBody>
                    <a:bodyPr/>
                    <a:lstStyle/>
                    <a:p>
                      <a:r>
                        <a:rPr lang="en-US" dirty="0" smtClean="0"/>
                        <a:t>PCT: Daytime, desert</a:t>
                      </a:r>
                      <a:endParaRPr lang="en-US" dirty="0"/>
                    </a:p>
                  </a:txBody>
                  <a:tcPr/>
                </a:tc>
                <a:tc>
                  <a:txBody>
                    <a:bodyPr/>
                    <a:lstStyle/>
                    <a:p>
                      <a:pPr algn="ctr"/>
                      <a:r>
                        <a:rPr lang="en-US" dirty="0" smtClean="0"/>
                        <a:t>90%</a:t>
                      </a:r>
                      <a:endParaRPr lang="en-US" dirty="0"/>
                    </a:p>
                  </a:txBody>
                  <a:tcPr/>
                </a:tc>
                <a:tc>
                  <a:txBody>
                    <a:bodyPr/>
                    <a:lstStyle/>
                    <a:p>
                      <a:pPr algn="ctr"/>
                      <a:r>
                        <a:rPr lang="en-US" dirty="0" smtClean="0"/>
                        <a:t>96.0%</a:t>
                      </a:r>
                      <a:endParaRPr lang="en-US" dirty="0"/>
                    </a:p>
                  </a:txBody>
                  <a:tcPr/>
                </a:tc>
                <a:tc>
                  <a:txBody>
                    <a:bodyPr/>
                    <a:lstStyle/>
                    <a:p>
                      <a:pPr algn="ctr"/>
                      <a:r>
                        <a:rPr lang="en-US" dirty="0" smtClean="0"/>
                        <a:t>95.7%</a:t>
                      </a:r>
                    </a:p>
                  </a:txBody>
                  <a:tcPr/>
                </a:tc>
              </a:tr>
              <a:tr h="370840">
                <a:tc>
                  <a:txBody>
                    <a:bodyPr/>
                    <a:lstStyle/>
                    <a:p>
                      <a:r>
                        <a:rPr lang="en-US" dirty="0" smtClean="0"/>
                        <a:t>Leakage:</a:t>
                      </a:r>
                      <a:r>
                        <a:rPr lang="en-US" baseline="0" dirty="0" smtClean="0"/>
                        <a:t> Daytime, ocean</a:t>
                      </a:r>
                      <a:endParaRPr lang="en-US" dirty="0"/>
                    </a:p>
                  </a:txBody>
                  <a:tcPr/>
                </a:tc>
                <a:tc>
                  <a:txBody>
                    <a:bodyPr/>
                    <a:lstStyle/>
                    <a:p>
                      <a:pPr algn="ctr"/>
                      <a:r>
                        <a:rPr lang="en-US" dirty="0" smtClean="0"/>
                        <a:t>1%</a:t>
                      </a:r>
                      <a:endParaRPr lang="en-US" dirty="0"/>
                    </a:p>
                  </a:txBody>
                  <a:tcPr/>
                </a:tc>
                <a:tc>
                  <a:txBody>
                    <a:bodyPr/>
                    <a:lstStyle/>
                    <a:p>
                      <a:pPr algn="ctr"/>
                      <a:r>
                        <a:rPr lang="en-US" dirty="0" smtClean="0"/>
                        <a:t>0.6%</a:t>
                      </a:r>
                      <a:endParaRPr lang="en-US" dirty="0"/>
                    </a:p>
                  </a:txBody>
                  <a:tcPr/>
                </a:tc>
                <a:tc>
                  <a:txBody>
                    <a:bodyPr/>
                    <a:lstStyle/>
                    <a:p>
                      <a:pPr algn="ctr"/>
                      <a:r>
                        <a:rPr lang="en-US" smtClean="0"/>
                        <a:t>0.1%</a:t>
                      </a:r>
                      <a:endParaRPr lang="en-US" dirty="0"/>
                    </a:p>
                  </a:txBody>
                  <a:tcPr/>
                </a:tc>
              </a:tr>
              <a:tr h="370840">
                <a:tc>
                  <a:txBody>
                    <a:bodyPr/>
                    <a:lstStyle/>
                    <a:p>
                      <a:r>
                        <a:rPr lang="en-US" dirty="0" smtClean="0"/>
                        <a:t>Leakage: Daytime, land</a:t>
                      </a:r>
                      <a:endParaRPr lang="en-US" dirty="0"/>
                    </a:p>
                  </a:txBody>
                  <a:tcPr/>
                </a:tc>
                <a:tc>
                  <a:txBody>
                    <a:bodyPr/>
                    <a:lstStyle/>
                    <a:p>
                      <a:pPr algn="ctr"/>
                      <a:r>
                        <a:rPr lang="en-US" dirty="0" smtClean="0"/>
                        <a:t>3%</a:t>
                      </a:r>
                      <a:endParaRPr lang="en-US" dirty="0"/>
                    </a:p>
                  </a:txBody>
                  <a:tcPr/>
                </a:tc>
                <a:tc>
                  <a:txBody>
                    <a:bodyPr/>
                    <a:lstStyle/>
                    <a:p>
                      <a:pPr algn="ctr"/>
                      <a:r>
                        <a:rPr lang="en-US" dirty="0" smtClean="0"/>
                        <a:t>2.2%</a:t>
                      </a:r>
                      <a:endParaRPr lang="en-US" dirty="0"/>
                    </a:p>
                  </a:txBody>
                  <a:tcPr/>
                </a:tc>
                <a:tc>
                  <a:txBody>
                    <a:bodyPr/>
                    <a:lstStyle/>
                    <a:p>
                      <a:pPr algn="ctr"/>
                      <a:r>
                        <a:rPr lang="en-US" dirty="0" smtClean="0"/>
                        <a:t>0.7%</a:t>
                      </a:r>
                      <a:endParaRPr lang="en-US" dirty="0"/>
                    </a:p>
                  </a:txBody>
                  <a:tcPr/>
                </a:tc>
              </a:tr>
              <a:tr h="370840">
                <a:tc>
                  <a:txBody>
                    <a:bodyPr/>
                    <a:lstStyle/>
                    <a:p>
                      <a:r>
                        <a:rPr lang="en-US" dirty="0" smtClean="0"/>
                        <a:t>Leakage: Daytime,</a:t>
                      </a:r>
                      <a:r>
                        <a:rPr lang="en-US" baseline="0" dirty="0" smtClean="0"/>
                        <a:t> desert</a:t>
                      </a:r>
                      <a:endParaRPr lang="en-US" dirty="0"/>
                    </a:p>
                  </a:txBody>
                  <a:tcPr/>
                </a:tc>
                <a:tc>
                  <a:txBody>
                    <a:bodyPr/>
                    <a:lstStyle/>
                    <a:p>
                      <a:pPr algn="ctr"/>
                      <a:r>
                        <a:rPr lang="en-US" dirty="0" smtClean="0"/>
                        <a:t>3%</a:t>
                      </a:r>
                      <a:endParaRPr lang="en-US" dirty="0"/>
                    </a:p>
                  </a:txBody>
                  <a:tcPr/>
                </a:tc>
                <a:tc>
                  <a:txBody>
                    <a:bodyPr/>
                    <a:lstStyle/>
                    <a:p>
                      <a:pPr algn="ctr"/>
                      <a:r>
                        <a:rPr lang="en-US" dirty="0" smtClean="0"/>
                        <a:t>2.8%</a:t>
                      </a:r>
                      <a:endParaRPr lang="en-US" dirty="0"/>
                    </a:p>
                  </a:txBody>
                  <a:tcPr/>
                </a:tc>
                <a:tc>
                  <a:txBody>
                    <a:bodyPr/>
                    <a:lstStyle/>
                    <a:p>
                      <a:pPr algn="ctr"/>
                      <a:r>
                        <a:rPr lang="en-US" dirty="0" smtClean="0"/>
                        <a:t>1.2%</a:t>
                      </a:r>
                      <a:endParaRPr lang="en-US" dirty="0"/>
                    </a:p>
                  </a:txBody>
                  <a:tcPr/>
                </a:tc>
              </a:tr>
              <a:tr h="370840">
                <a:tc>
                  <a:txBody>
                    <a:bodyPr/>
                    <a:lstStyle/>
                    <a:p>
                      <a:r>
                        <a:rPr lang="en-US" dirty="0" smtClean="0"/>
                        <a:t>False Alarms: Daytime, ocean</a:t>
                      </a:r>
                      <a:endParaRPr lang="en-US" dirty="0"/>
                    </a:p>
                  </a:txBody>
                  <a:tcPr/>
                </a:tc>
                <a:tc>
                  <a:txBody>
                    <a:bodyPr/>
                    <a:lstStyle/>
                    <a:p>
                      <a:pPr algn="ctr"/>
                      <a:r>
                        <a:rPr lang="en-US" dirty="0" smtClean="0"/>
                        <a:t>5%</a:t>
                      </a:r>
                      <a:endParaRPr lang="en-US" dirty="0"/>
                    </a:p>
                  </a:txBody>
                  <a:tcPr/>
                </a:tc>
                <a:tc>
                  <a:txBody>
                    <a:bodyPr/>
                    <a:lstStyle/>
                    <a:p>
                      <a:pPr algn="ctr"/>
                      <a:r>
                        <a:rPr lang="en-US" dirty="0" smtClean="0"/>
                        <a:t>3.5%</a:t>
                      </a:r>
                      <a:endParaRPr lang="en-US" dirty="0"/>
                    </a:p>
                  </a:txBody>
                  <a:tcPr/>
                </a:tc>
                <a:tc>
                  <a:txBody>
                    <a:bodyPr/>
                    <a:lstStyle/>
                    <a:p>
                      <a:pPr algn="ctr"/>
                      <a:r>
                        <a:rPr lang="en-US" dirty="0" smtClean="0"/>
                        <a:t>2.6%</a:t>
                      </a:r>
                      <a:endParaRPr lang="en-US" dirty="0"/>
                    </a:p>
                  </a:txBody>
                  <a:tcPr/>
                </a:tc>
              </a:tr>
              <a:tr h="370840">
                <a:tc>
                  <a:txBody>
                    <a:bodyPr/>
                    <a:lstStyle/>
                    <a:p>
                      <a:r>
                        <a:rPr lang="en-US" dirty="0" smtClean="0"/>
                        <a:t>False Alarms: Daytime, land</a:t>
                      </a:r>
                      <a:endParaRPr lang="en-US" dirty="0"/>
                    </a:p>
                  </a:txBody>
                  <a:tcPr/>
                </a:tc>
                <a:tc>
                  <a:txBody>
                    <a:bodyPr/>
                    <a:lstStyle/>
                    <a:p>
                      <a:pPr algn="ctr"/>
                      <a:r>
                        <a:rPr lang="en-US" dirty="0" smtClean="0"/>
                        <a:t>7%</a:t>
                      </a:r>
                      <a:endParaRPr lang="en-US" dirty="0"/>
                    </a:p>
                  </a:txBody>
                  <a:tcPr/>
                </a:tc>
                <a:tc>
                  <a:txBody>
                    <a:bodyPr/>
                    <a:lstStyle/>
                    <a:p>
                      <a:pPr algn="ctr"/>
                      <a:r>
                        <a:rPr lang="en-US" dirty="0" smtClean="0"/>
                        <a:t>3.6%</a:t>
                      </a:r>
                      <a:endParaRPr lang="en-US" dirty="0"/>
                    </a:p>
                  </a:txBody>
                  <a:tcPr/>
                </a:tc>
                <a:tc>
                  <a:txBody>
                    <a:bodyPr/>
                    <a:lstStyle/>
                    <a:p>
                      <a:pPr algn="ctr"/>
                      <a:r>
                        <a:rPr lang="en-US" dirty="0" smtClean="0"/>
                        <a:t>4.2%</a:t>
                      </a:r>
                      <a:endParaRPr lang="en-US" dirty="0"/>
                    </a:p>
                  </a:txBody>
                  <a:tcPr/>
                </a:tc>
              </a:tr>
              <a:tr h="370840">
                <a:tc>
                  <a:txBody>
                    <a:bodyPr/>
                    <a:lstStyle/>
                    <a:p>
                      <a:r>
                        <a:rPr lang="en-US" dirty="0" smtClean="0"/>
                        <a:t>False Alarms:</a:t>
                      </a:r>
                      <a:r>
                        <a:rPr lang="en-US" baseline="0" dirty="0" smtClean="0"/>
                        <a:t> Daytime, desert</a:t>
                      </a:r>
                      <a:endParaRPr lang="en-US" dirty="0"/>
                    </a:p>
                  </a:txBody>
                  <a:tcPr/>
                </a:tc>
                <a:tc>
                  <a:txBody>
                    <a:bodyPr/>
                    <a:lstStyle/>
                    <a:p>
                      <a:pPr algn="ctr"/>
                      <a:r>
                        <a:rPr lang="en-US" dirty="0" smtClean="0"/>
                        <a:t>7%</a:t>
                      </a:r>
                      <a:endParaRPr lang="en-US" dirty="0"/>
                    </a:p>
                  </a:txBody>
                  <a:tcPr/>
                </a:tc>
                <a:tc>
                  <a:txBody>
                    <a:bodyPr/>
                    <a:lstStyle/>
                    <a:p>
                      <a:pPr algn="ctr"/>
                      <a:r>
                        <a:rPr lang="en-US" dirty="0" smtClean="0"/>
                        <a:t>1.2%</a:t>
                      </a:r>
                      <a:endParaRPr lang="en-US" dirty="0"/>
                    </a:p>
                  </a:txBody>
                  <a:tcPr/>
                </a:tc>
                <a:tc>
                  <a:txBody>
                    <a:bodyPr/>
                    <a:lstStyle/>
                    <a:p>
                      <a:pPr algn="ctr"/>
                      <a:r>
                        <a:rPr lang="en-US" dirty="0" smtClean="0"/>
                        <a:t>2.9%</a:t>
                      </a:r>
                      <a:endParaRPr lang="en-US" dirty="0"/>
                    </a:p>
                  </a:txBody>
                  <a:tcPr/>
                </a:tc>
              </a:tr>
            </a:tbl>
          </a:graphicData>
        </a:graphic>
      </p:graphicFrame>
    </p:spTree>
    <p:extLst>
      <p:ext uri="{BB962C8B-B14F-4D97-AF65-F5344CB8AC3E}">
        <p14:creationId xmlns:p14="http://schemas.microsoft.com/office/powerpoint/2010/main" xmlns="" val="3879044159"/>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VCM Overall Results (Nighttime)</a:t>
            </a:r>
            <a:endParaRPr lang="en-US" dirty="0"/>
          </a:p>
        </p:txBody>
      </p:sp>
      <p:graphicFrame>
        <p:nvGraphicFramePr>
          <p:cNvPr id="7" name="Table 6"/>
          <p:cNvGraphicFramePr>
            <a:graphicFrameLocks noGrp="1"/>
          </p:cNvGraphicFramePr>
          <p:nvPr/>
        </p:nvGraphicFramePr>
        <p:xfrm>
          <a:off x="742384" y="1397000"/>
          <a:ext cx="7256354" cy="3708400"/>
        </p:xfrm>
        <a:graphic>
          <a:graphicData uri="http://schemas.openxmlformats.org/drawingml/2006/table">
            <a:tbl>
              <a:tblPr firstRow="1" bandRow="1">
                <a:tableStyleId>{5C22544A-7EE6-4342-B048-85BDC9FD1C3A}</a:tableStyleId>
              </a:tblPr>
              <a:tblGrid>
                <a:gridCol w="3284867"/>
                <a:gridCol w="1070043"/>
                <a:gridCol w="1196502"/>
                <a:gridCol w="1704942"/>
              </a:tblGrid>
              <a:tr h="370840">
                <a:tc>
                  <a:txBody>
                    <a:bodyPr/>
                    <a:lstStyle/>
                    <a:p>
                      <a:r>
                        <a:rPr lang="en-US" dirty="0" smtClean="0"/>
                        <a:t>Requirement</a:t>
                      </a:r>
                      <a:endParaRPr lang="en-US" dirty="0"/>
                    </a:p>
                  </a:txBody>
                  <a:tcPr/>
                </a:tc>
                <a:tc>
                  <a:txBody>
                    <a:bodyPr/>
                    <a:lstStyle/>
                    <a:p>
                      <a:r>
                        <a:rPr lang="en-US" dirty="0" smtClean="0"/>
                        <a:t>Level</a:t>
                      </a:r>
                      <a:r>
                        <a:rPr lang="en-US" baseline="0" dirty="0" smtClean="0"/>
                        <a:t> 1</a:t>
                      </a:r>
                      <a:endParaRPr lang="en-US" dirty="0"/>
                    </a:p>
                  </a:txBody>
                  <a:tcPr/>
                </a:tc>
                <a:tc>
                  <a:txBody>
                    <a:bodyPr/>
                    <a:lstStyle/>
                    <a:p>
                      <a:r>
                        <a:rPr lang="en-US" dirty="0" smtClean="0"/>
                        <a:t>Match-Up</a:t>
                      </a:r>
                      <a:endParaRPr lang="en-US" dirty="0"/>
                    </a:p>
                  </a:txBody>
                  <a:tcPr/>
                </a:tc>
                <a:tc>
                  <a:txBody>
                    <a:bodyPr/>
                    <a:lstStyle/>
                    <a:p>
                      <a:r>
                        <a:rPr lang="en-US" dirty="0" smtClean="0"/>
                        <a:t>Golden Granule</a:t>
                      </a:r>
                      <a:endParaRPr lang="en-US" dirty="0"/>
                    </a:p>
                  </a:txBody>
                  <a:tcPr/>
                </a:tc>
              </a:tr>
              <a:tr h="370840">
                <a:tc>
                  <a:txBody>
                    <a:bodyPr/>
                    <a:lstStyle/>
                    <a:p>
                      <a:r>
                        <a:rPr lang="en-US" dirty="0" smtClean="0"/>
                        <a:t>PCT: Nighttime, ocean</a:t>
                      </a:r>
                      <a:endParaRPr lang="en-US" dirty="0"/>
                    </a:p>
                  </a:txBody>
                  <a:tcPr/>
                </a:tc>
                <a:tc>
                  <a:txBody>
                    <a:bodyPr/>
                    <a:lstStyle/>
                    <a:p>
                      <a:pPr algn="ctr"/>
                      <a:r>
                        <a:rPr lang="en-US" dirty="0" smtClean="0"/>
                        <a:t>85%</a:t>
                      </a:r>
                      <a:endParaRPr lang="en-US" dirty="0"/>
                    </a:p>
                  </a:txBody>
                  <a:tcPr/>
                </a:tc>
                <a:tc>
                  <a:txBody>
                    <a:bodyPr/>
                    <a:lstStyle/>
                    <a:p>
                      <a:pPr algn="ctr"/>
                      <a:r>
                        <a:rPr lang="en-US" dirty="0" smtClean="0"/>
                        <a:t>95.2%</a:t>
                      </a:r>
                      <a:endParaRPr lang="en-US" dirty="0"/>
                    </a:p>
                  </a:txBody>
                  <a:tcPr/>
                </a:tc>
                <a:tc>
                  <a:txBody>
                    <a:bodyPr/>
                    <a:lstStyle/>
                    <a:p>
                      <a:pPr algn="ctr"/>
                      <a:r>
                        <a:rPr lang="en-US" dirty="0" smtClean="0"/>
                        <a:t>N/A</a:t>
                      </a:r>
                      <a:endParaRPr lang="en-US" dirty="0"/>
                    </a:p>
                  </a:txBody>
                  <a:tcPr/>
                </a:tc>
              </a:tr>
              <a:tr h="370840">
                <a:tc>
                  <a:txBody>
                    <a:bodyPr/>
                    <a:lstStyle/>
                    <a:p>
                      <a:r>
                        <a:rPr lang="en-US" dirty="0" smtClean="0"/>
                        <a:t>PCT: Nighttime, land</a:t>
                      </a:r>
                      <a:endParaRPr lang="en-US" dirty="0"/>
                    </a:p>
                  </a:txBody>
                  <a:tcPr/>
                </a:tc>
                <a:tc>
                  <a:txBody>
                    <a:bodyPr/>
                    <a:lstStyle/>
                    <a:p>
                      <a:pPr algn="ctr"/>
                      <a:r>
                        <a:rPr lang="en-US" dirty="0" smtClean="0"/>
                        <a:t>88%</a:t>
                      </a:r>
                      <a:endParaRPr lang="en-US" dirty="0"/>
                    </a:p>
                  </a:txBody>
                  <a:tcPr/>
                </a:tc>
                <a:tc>
                  <a:txBody>
                    <a:bodyPr/>
                    <a:lstStyle/>
                    <a:p>
                      <a:pPr algn="ctr"/>
                      <a:r>
                        <a:rPr lang="en-US" dirty="0" smtClean="0"/>
                        <a:t>94.5%</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N/A</a:t>
                      </a:r>
                    </a:p>
                  </a:txBody>
                  <a:tcPr/>
                </a:tc>
              </a:tr>
              <a:tr h="370840">
                <a:tc>
                  <a:txBody>
                    <a:bodyPr/>
                    <a:lstStyle/>
                    <a:p>
                      <a:r>
                        <a:rPr lang="en-US" dirty="0" smtClean="0"/>
                        <a:t>PCT: Nighttime, desert</a:t>
                      </a:r>
                      <a:endParaRPr lang="en-US" dirty="0"/>
                    </a:p>
                  </a:txBody>
                  <a:tcPr/>
                </a:tc>
                <a:tc>
                  <a:txBody>
                    <a:bodyPr/>
                    <a:lstStyle/>
                    <a:p>
                      <a:pPr algn="ctr"/>
                      <a:r>
                        <a:rPr lang="en-US" dirty="0" smtClean="0"/>
                        <a:t>88%</a:t>
                      </a:r>
                      <a:endParaRPr lang="en-US" dirty="0"/>
                    </a:p>
                  </a:txBody>
                  <a:tcPr/>
                </a:tc>
                <a:tc>
                  <a:txBody>
                    <a:bodyPr/>
                    <a:lstStyle/>
                    <a:p>
                      <a:pPr algn="ctr"/>
                      <a:r>
                        <a:rPr lang="en-US" dirty="0" smtClean="0"/>
                        <a:t>94.0%</a:t>
                      </a:r>
                      <a:endParaRPr lang="en-US" dirty="0"/>
                    </a:p>
                  </a:txBody>
                  <a:tcPr/>
                </a:tc>
                <a:tc>
                  <a:txBody>
                    <a:bodyPr/>
                    <a:lstStyle/>
                    <a:p>
                      <a:pPr algn="ctr"/>
                      <a:r>
                        <a:rPr lang="en-US" dirty="0" smtClean="0"/>
                        <a:t>N/A</a:t>
                      </a:r>
                    </a:p>
                  </a:txBody>
                  <a:tcPr/>
                </a:tc>
              </a:tr>
              <a:tr h="370840">
                <a:tc>
                  <a:txBody>
                    <a:bodyPr/>
                    <a:lstStyle/>
                    <a:p>
                      <a:r>
                        <a:rPr lang="en-US" dirty="0" smtClean="0"/>
                        <a:t>Leakage:</a:t>
                      </a:r>
                      <a:r>
                        <a:rPr lang="en-US" baseline="0" dirty="0" smtClean="0"/>
                        <a:t> Nighttime, ocean</a:t>
                      </a:r>
                      <a:endParaRPr lang="en-US" dirty="0"/>
                    </a:p>
                  </a:txBody>
                  <a:tcPr/>
                </a:tc>
                <a:tc>
                  <a:txBody>
                    <a:bodyPr/>
                    <a:lstStyle/>
                    <a:p>
                      <a:pPr algn="ctr"/>
                      <a:r>
                        <a:rPr lang="en-US" dirty="0" smtClean="0"/>
                        <a:t>5%</a:t>
                      </a:r>
                      <a:endParaRPr lang="en-US" dirty="0"/>
                    </a:p>
                  </a:txBody>
                  <a:tcPr/>
                </a:tc>
                <a:tc>
                  <a:txBody>
                    <a:bodyPr/>
                    <a:lstStyle/>
                    <a:p>
                      <a:pPr algn="ctr"/>
                      <a:r>
                        <a:rPr lang="en-US" dirty="0" smtClean="0"/>
                        <a:t>1.3%</a:t>
                      </a:r>
                      <a:endParaRPr lang="en-US" dirty="0"/>
                    </a:p>
                  </a:txBody>
                  <a:tcPr/>
                </a:tc>
                <a:tc>
                  <a:txBody>
                    <a:bodyPr/>
                    <a:lstStyle/>
                    <a:p>
                      <a:pPr algn="ctr"/>
                      <a:r>
                        <a:rPr lang="en-US" dirty="0" smtClean="0"/>
                        <a:t>N/A</a:t>
                      </a:r>
                      <a:endParaRPr lang="en-US" dirty="0"/>
                    </a:p>
                  </a:txBody>
                  <a:tcPr/>
                </a:tc>
              </a:tr>
              <a:tr h="370840">
                <a:tc>
                  <a:txBody>
                    <a:bodyPr/>
                    <a:lstStyle/>
                    <a:p>
                      <a:r>
                        <a:rPr lang="en-US" dirty="0" smtClean="0"/>
                        <a:t>Leakage: Nighttime, land</a:t>
                      </a:r>
                      <a:endParaRPr lang="en-US" dirty="0"/>
                    </a:p>
                  </a:txBody>
                  <a:tcPr/>
                </a:tc>
                <a:tc>
                  <a:txBody>
                    <a:bodyPr/>
                    <a:lstStyle/>
                    <a:p>
                      <a:pPr algn="ctr"/>
                      <a:r>
                        <a:rPr lang="en-US" dirty="0" smtClean="0"/>
                        <a:t>5%</a:t>
                      </a:r>
                      <a:endParaRPr lang="en-US" dirty="0"/>
                    </a:p>
                  </a:txBody>
                  <a:tcPr/>
                </a:tc>
                <a:tc>
                  <a:txBody>
                    <a:bodyPr/>
                    <a:lstStyle/>
                    <a:p>
                      <a:pPr algn="ctr"/>
                      <a:r>
                        <a:rPr lang="en-US" dirty="0" smtClean="0"/>
                        <a:t>3.7%</a:t>
                      </a:r>
                      <a:endParaRPr lang="en-US" dirty="0"/>
                    </a:p>
                  </a:txBody>
                  <a:tcPr/>
                </a:tc>
                <a:tc>
                  <a:txBody>
                    <a:bodyPr/>
                    <a:lstStyle/>
                    <a:p>
                      <a:pPr algn="ctr"/>
                      <a:r>
                        <a:rPr lang="en-US" dirty="0" smtClean="0"/>
                        <a:t>N/A</a:t>
                      </a:r>
                      <a:endParaRPr lang="en-US" dirty="0"/>
                    </a:p>
                  </a:txBody>
                  <a:tcPr/>
                </a:tc>
              </a:tr>
              <a:tr h="370840">
                <a:tc>
                  <a:txBody>
                    <a:bodyPr/>
                    <a:lstStyle/>
                    <a:p>
                      <a:r>
                        <a:rPr lang="en-US" dirty="0" smtClean="0"/>
                        <a:t>Leakage: Nighttime,</a:t>
                      </a:r>
                      <a:r>
                        <a:rPr lang="en-US" baseline="0" dirty="0" smtClean="0"/>
                        <a:t> desert</a:t>
                      </a:r>
                      <a:endParaRPr lang="en-US" dirty="0"/>
                    </a:p>
                  </a:txBody>
                  <a:tcPr/>
                </a:tc>
                <a:tc>
                  <a:txBody>
                    <a:bodyPr/>
                    <a:lstStyle/>
                    <a:p>
                      <a:pPr algn="ctr"/>
                      <a:r>
                        <a:rPr lang="en-US" dirty="0" smtClean="0"/>
                        <a:t>5%</a:t>
                      </a:r>
                      <a:endParaRPr lang="en-US" dirty="0"/>
                    </a:p>
                  </a:txBody>
                  <a:tcPr/>
                </a:tc>
                <a:tc>
                  <a:txBody>
                    <a:bodyPr/>
                    <a:lstStyle/>
                    <a:p>
                      <a:pPr algn="ctr"/>
                      <a:r>
                        <a:rPr lang="en-US" dirty="0" smtClean="0"/>
                        <a:t>4.9%</a:t>
                      </a:r>
                      <a:endParaRPr lang="en-US" dirty="0"/>
                    </a:p>
                  </a:txBody>
                  <a:tcPr/>
                </a:tc>
                <a:tc>
                  <a:txBody>
                    <a:bodyPr/>
                    <a:lstStyle/>
                    <a:p>
                      <a:pPr algn="ctr"/>
                      <a:r>
                        <a:rPr lang="en-US" dirty="0" smtClean="0"/>
                        <a:t>N/A</a:t>
                      </a:r>
                      <a:endParaRPr lang="en-US" dirty="0"/>
                    </a:p>
                  </a:txBody>
                  <a:tcPr/>
                </a:tc>
              </a:tr>
              <a:tr h="370840">
                <a:tc>
                  <a:txBody>
                    <a:bodyPr/>
                    <a:lstStyle/>
                    <a:p>
                      <a:r>
                        <a:rPr lang="en-US" dirty="0" smtClean="0"/>
                        <a:t>False Alarms: Nighttime, ocean</a:t>
                      </a:r>
                      <a:endParaRPr lang="en-US" dirty="0"/>
                    </a:p>
                  </a:txBody>
                  <a:tcPr/>
                </a:tc>
                <a:tc>
                  <a:txBody>
                    <a:bodyPr/>
                    <a:lstStyle/>
                    <a:p>
                      <a:pPr algn="ctr"/>
                      <a:r>
                        <a:rPr lang="en-US" dirty="0" smtClean="0"/>
                        <a:t>8%</a:t>
                      </a:r>
                      <a:endParaRPr lang="en-US" dirty="0"/>
                    </a:p>
                  </a:txBody>
                  <a:tcPr/>
                </a:tc>
                <a:tc>
                  <a:txBody>
                    <a:bodyPr/>
                    <a:lstStyle/>
                    <a:p>
                      <a:pPr algn="ctr"/>
                      <a:r>
                        <a:rPr lang="en-US" dirty="0" smtClean="0"/>
                        <a:t>2.8%</a:t>
                      </a:r>
                      <a:endParaRPr lang="en-US" dirty="0"/>
                    </a:p>
                  </a:txBody>
                  <a:tcPr/>
                </a:tc>
                <a:tc>
                  <a:txBody>
                    <a:bodyPr/>
                    <a:lstStyle/>
                    <a:p>
                      <a:pPr algn="ctr"/>
                      <a:r>
                        <a:rPr lang="en-US" dirty="0" smtClean="0"/>
                        <a:t>N/A</a:t>
                      </a:r>
                      <a:endParaRPr lang="en-US" dirty="0"/>
                    </a:p>
                  </a:txBody>
                  <a:tcPr/>
                </a:tc>
              </a:tr>
              <a:tr h="370840">
                <a:tc>
                  <a:txBody>
                    <a:bodyPr/>
                    <a:lstStyle/>
                    <a:p>
                      <a:r>
                        <a:rPr lang="en-US" dirty="0" smtClean="0"/>
                        <a:t>False Alarms: Nighttime, land</a:t>
                      </a:r>
                      <a:endParaRPr lang="en-US" dirty="0"/>
                    </a:p>
                  </a:txBody>
                  <a:tcPr/>
                </a:tc>
                <a:tc>
                  <a:txBody>
                    <a:bodyPr/>
                    <a:lstStyle/>
                    <a:p>
                      <a:pPr algn="ctr"/>
                      <a:r>
                        <a:rPr lang="en-US" dirty="0" smtClean="0"/>
                        <a:t>8%</a:t>
                      </a:r>
                      <a:endParaRPr lang="en-US" dirty="0"/>
                    </a:p>
                  </a:txBody>
                  <a:tcPr/>
                </a:tc>
                <a:tc>
                  <a:txBody>
                    <a:bodyPr/>
                    <a:lstStyle/>
                    <a:p>
                      <a:pPr algn="ctr"/>
                      <a:r>
                        <a:rPr lang="en-US" dirty="0" smtClean="0"/>
                        <a:t>1.5%</a:t>
                      </a:r>
                      <a:endParaRPr lang="en-US" dirty="0"/>
                    </a:p>
                  </a:txBody>
                  <a:tcPr/>
                </a:tc>
                <a:tc>
                  <a:txBody>
                    <a:bodyPr/>
                    <a:lstStyle/>
                    <a:p>
                      <a:pPr algn="ctr"/>
                      <a:r>
                        <a:rPr lang="en-US" dirty="0" smtClean="0"/>
                        <a:t>N/A</a:t>
                      </a:r>
                      <a:endParaRPr lang="en-US" dirty="0"/>
                    </a:p>
                  </a:txBody>
                  <a:tcPr/>
                </a:tc>
              </a:tr>
              <a:tr h="370840">
                <a:tc>
                  <a:txBody>
                    <a:bodyPr/>
                    <a:lstStyle/>
                    <a:p>
                      <a:r>
                        <a:rPr lang="en-US" dirty="0" smtClean="0"/>
                        <a:t>False Alarms:</a:t>
                      </a:r>
                      <a:r>
                        <a:rPr lang="en-US" baseline="0" dirty="0" smtClean="0"/>
                        <a:t> Nighttime, desert</a:t>
                      </a:r>
                      <a:endParaRPr lang="en-US" dirty="0"/>
                    </a:p>
                  </a:txBody>
                  <a:tcPr/>
                </a:tc>
                <a:tc>
                  <a:txBody>
                    <a:bodyPr/>
                    <a:lstStyle/>
                    <a:p>
                      <a:pPr algn="ctr"/>
                      <a:r>
                        <a:rPr lang="en-US" dirty="0" smtClean="0"/>
                        <a:t>8%</a:t>
                      </a:r>
                      <a:endParaRPr lang="en-US" dirty="0"/>
                    </a:p>
                  </a:txBody>
                  <a:tcPr/>
                </a:tc>
                <a:tc>
                  <a:txBody>
                    <a:bodyPr/>
                    <a:lstStyle/>
                    <a:p>
                      <a:pPr algn="ctr"/>
                      <a:r>
                        <a:rPr lang="en-US" dirty="0" smtClean="0"/>
                        <a:t>0.9%</a:t>
                      </a:r>
                      <a:endParaRPr lang="en-US" dirty="0"/>
                    </a:p>
                  </a:txBody>
                  <a:tcPr/>
                </a:tc>
                <a:tc>
                  <a:txBody>
                    <a:bodyPr/>
                    <a:lstStyle/>
                    <a:p>
                      <a:pPr algn="ctr"/>
                      <a:r>
                        <a:rPr lang="en-US" dirty="0" smtClean="0"/>
                        <a:t>N/A</a:t>
                      </a:r>
                      <a:endParaRPr lang="en-US" dirty="0"/>
                    </a:p>
                  </a:txBody>
                  <a:tcPr/>
                </a:tc>
              </a:tr>
            </a:tbl>
          </a:graphicData>
        </a:graphic>
      </p:graphicFrame>
      <p:sp>
        <p:nvSpPr>
          <p:cNvPr id="3" name="TextBox 2"/>
          <p:cNvSpPr txBox="1"/>
          <p:nvPr/>
        </p:nvSpPr>
        <p:spPr>
          <a:xfrm>
            <a:off x="648132" y="5542249"/>
            <a:ext cx="7840645" cy="523220"/>
          </a:xfrm>
          <a:prstGeom prst="rect">
            <a:avLst/>
          </a:prstGeom>
          <a:noFill/>
        </p:spPr>
        <p:txBody>
          <a:bodyPr wrap="none" rtlCol="0">
            <a:spAutoFit/>
          </a:bodyPr>
          <a:lstStyle/>
          <a:p>
            <a:r>
              <a:rPr lang="en-US" dirty="0">
                <a:latin typeface="Calibri" pitchFamily="34" charset="0"/>
                <a:cs typeface="Arial" pitchFamily="34" charset="0"/>
              </a:rPr>
              <a:t>VCM cannot be expected to be  perfect for all downstream algorithms.   Downstream algorithms </a:t>
            </a:r>
            <a:r>
              <a:rPr lang="en-US" dirty="0" smtClean="0">
                <a:latin typeface="Calibri" pitchFamily="34" charset="0"/>
                <a:cs typeface="Arial" pitchFamily="34" charset="0"/>
              </a:rPr>
              <a:t>should</a:t>
            </a:r>
          </a:p>
          <a:p>
            <a:r>
              <a:rPr lang="en-US" dirty="0" smtClean="0">
                <a:latin typeface="Calibri" pitchFamily="34" charset="0"/>
                <a:cs typeface="Arial" pitchFamily="34" charset="0"/>
              </a:rPr>
              <a:t> </a:t>
            </a:r>
            <a:r>
              <a:rPr lang="en-US" dirty="0">
                <a:latin typeface="Calibri" pitchFamily="34" charset="0"/>
                <a:cs typeface="Arial" pitchFamily="34" charset="0"/>
              </a:rPr>
              <a:t>build upon VCM and apply additional tests if needed.  Such as screening for aerosols with respect to SST.</a:t>
            </a:r>
          </a:p>
        </p:txBody>
      </p:sp>
    </p:spTree>
    <p:extLst>
      <p:ext uri="{BB962C8B-B14F-4D97-AF65-F5344CB8AC3E}">
        <p14:creationId xmlns:p14="http://schemas.microsoft.com/office/powerpoint/2010/main" xmlns="" val="3589274295"/>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CIMSS\VCM\VCM_Time_Series_CALIPSO\vcm_caliop_stats_60_60ocean_day_no_snow.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72540" y="1524000"/>
            <a:ext cx="6858000" cy="457200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4" name="Title 1"/>
          <p:cNvSpPr>
            <a:spLocks noGrp="1"/>
          </p:cNvSpPr>
          <p:nvPr>
            <p:ph type="title"/>
          </p:nvPr>
        </p:nvSpPr>
        <p:spPr/>
        <p:txBody>
          <a:bodyPr/>
          <a:lstStyle/>
          <a:p>
            <a:r>
              <a:rPr lang="en-US" dirty="0" smtClean="0"/>
              <a:t>VIIRS-CALIOP Matchups Stats</a:t>
            </a:r>
            <a:endParaRPr lang="en-US" dirty="0"/>
          </a:p>
        </p:txBody>
      </p:sp>
      <p:sp>
        <p:nvSpPr>
          <p:cNvPr id="5" name="Slide Number Placeholder 4"/>
          <p:cNvSpPr>
            <a:spLocks noGrp="1"/>
          </p:cNvSpPr>
          <p:nvPr>
            <p:ph type="sldNum" sz="quarter" idx="12"/>
          </p:nvPr>
        </p:nvSpPr>
        <p:spPr/>
        <p:txBody>
          <a:bodyPr/>
          <a:lstStyle/>
          <a:p>
            <a:fld id="{96E36F11-A39A-294D-A59D-6180D50ED29D}" type="slidenum">
              <a:rPr lang="en-US" smtClean="0">
                <a:solidFill>
                  <a:prstClr val="black">
                    <a:tint val="75000"/>
                  </a:prstClr>
                </a:solidFill>
              </a:rPr>
              <a:pPr/>
              <a:t>35</a:t>
            </a:fld>
            <a:endParaRPr lang="en-US" dirty="0">
              <a:solidFill>
                <a:prstClr val="black">
                  <a:tint val="75000"/>
                </a:prstClr>
              </a:solidFill>
            </a:endParaRPr>
          </a:p>
        </p:txBody>
      </p:sp>
      <p:cxnSp>
        <p:nvCxnSpPr>
          <p:cNvPr id="3" name="Straight Connector 2"/>
          <p:cNvCxnSpPr/>
          <p:nvPr/>
        </p:nvCxnSpPr>
        <p:spPr>
          <a:xfrm>
            <a:off x="4137660" y="1981200"/>
            <a:ext cx="0" cy="365760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036820" y="1981200"/>
            <a:ext cx="0" cy="3657600"/>
          </a:xfrm>
          <a:prstGeom prst="line">
            <a:avLst/>
          </a:prstGeom>
          <a:ln w="1905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63340" y="1981200"/>
            <a:ext cx="0" cy="304800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943600" y="1981200"/>
            <a:ext cx="0" cy="3657600"/>
          </a:xfrm>
          <a:prstGeom prst="line">
            <a:avLst/>
          </a:prstGeom>
          <a:ln w="1905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162800" y="1981200"/>
            <a:ext cx="0" cy="3657600"/>
          </a:xfrm>
          <a:prstGeom prst="line">
            <a:avLst/>
          </a:prstGeom>
          <a:ln w="1905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553200" y="1981200"/>
            <a:ext cx="0" cy="365760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858000" y="1981200"/>
            <a:ext cx="0" cy="365760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2103120" y="5987980"/>
            <a:ext cx="0" cy="54864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362200" y="6111249"/>
            <a:ext cx="902042" cy="276999"/>
          </a:xfrm>
          <a:prstGeom prst="rect">
            <a:avLst/>
          </a:prstGeom>
          <a:noFill/>
        </p:spPr>
        <p:txBody>
          <a:bodyPr wrap="none" rtlCol="0">
            <a:spAutoFit/>
          </a:bodyPr>
          <a:lstStyle/>
          <a:p>
            <a:r>
              <a:rPr lang="en-US" sz="1200" dirty="0" smtClean="0"/>
              <a:t>- New Build</a:t>
            </a:r>
            <a:endParaRPr lang="en-US" sz="1200" dirty="0"/>
          </a:p>
        </p:txBody>
      </p:sp>
      <p:cxnSp>
        <p:nvCxnSpPr>
          <p:cNvPr id="23" name="Straight Connector 22"/>
          <p:cNvCxnSpPr/>
          <p:nvPr/>
        </p:nvCxnSpPr>
        <p:spPr>
          <a:xfrm rot="5400000">
            <a:off x="3992880" y="5998770"/>
            <a:ext cx="0" cy="548640"/>
          </a:xfrm>
          <a:prstGeom prst="line">
            <a:avLst/>
          </a:prstGeom>
          <a:ln w="1905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267200" y="6123801"/>
            <a:ext cx="949299" cy="276999"/>
          </a:xfrm>
          <a:prstGeom prst="rect">
            <a:avLst/>
          </a:prstGeom>
          <a:noFill/>
        </p:spPr>
        <p:txBody>
          <a:bodyPr wrap="none" rtlCol="0">
            <a:spAutoFit/>
          </a:bodyPr>
          <a:lstStyle/>
          <a:p>
            <a:r>
              <a:rPr lang="en-US" sz="1200" dirty="0" smtClean="0"/>
              <a:t>- Provisional</a:t>
            </a:r>
            <a:endParaRPr lang="en-US" sz="1200" dirty="0"/>
          </a:p>
        </p:txBody>
      </p:sp>
      <p:cxnSp>
        <p:nvCxnSpPr>
          <p:cNvPr id="25" name="Straight Connector 24"/>
          <p:cNvCxnSpPr/>
          <p:nvPr/>
        </p:nvCxnSpPr>
        <p:spPr>
          <a:xfrm rot="5400000">
            <a:off x="6050280" y="6000119"/>
            <a:ext cx="0" cy="548640"/>
          </a:xfrm>
          <a:prstGeom prst="line">
            <a:avLst/>
          </a:prstGeom>
          <a:ln w="19050">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324600" y="6111249"/>
            <a:ext cx="1447704" cy="276999"/>
          </a:xfrm>
          <a:prstGeom prst="rect">
            <a:avLst/>
          </a:prstGeom>
          <a:noFill/>
        </p:spPr>
        <p:txBody>
          <a:bodyPr wrap="none" rtlCol="0">
            <a:spAutoFit/>
          </a:bodyPr>
          <a:lstStyle/>
          <a:p>
            <a:r>
              <a:rPr lang="en-US" sz="1200" dirty="0" smtClean="0"/>
              <a:t>- Thresholds Change</a:t>
            </a:r>
            <a:endParaRPr lang="en-US" sz="1200" dirty="0"/>
          </a:p>
        </p:txBody>
      </p:sp>
      <p:sp>
        <p:nvSpPr>
          <p:cNvPr id="16" name="TextBox 15"/>
          <p:cNvSpPr txBox="1"/>
          <p:nvPr/>
        </p:nvSpPr>
        <p:spPr>
          <a:xfrm>
            <a:off x="3581400" y="4293478"/>
            <a:ext cx="369332" cy="637354"/>
          </a:xfrm>
          <a:prstGeom prst="rect">
            <a:avLst/>
          </a:prstGeom>
          <a:noFill/>
        </p:spPr>
        <p:txBody>
          <a:bodyPr vert="vert270" wrap="none" rtlCol="0">
            <a:spAutoFit/>
          </a:bodyPr>
          <a:lstStyle/>
          <a:p>
            <a:r>
              <a:rPr lang="en-US" sz="1200" dirty="0" smtClean="0">
                <a:solidFill>
                  <a:srgbClr val="FF0000"/>
                </a:solidFill>
              </a:rPr>
              <a:t>Build 6.3</a:t>
            </a:r>
            <a:endParaRPr lang="en-US" sz="1200" dirty="0">
              <a:solidFill>
                <a:srgbClr val="FF0000"/>
              </a:solidFill>
            </a:endParaRPr>
          </a:p>
        </p:txBody>
      </p:sp>
      <p:sp>
        <p:nvSpPr>
          <p:cNvPr id="28" name="TextBox 27"/>
          <p:cNvSpPr txBox="1"/>
          <p:nvPr/>
        </p:nvSpPr>
        <p:spPr>
          <a:xfrm>
            <a:off x="6248400" y="4038600"/>
            <a:ext cx="369332" cy="892232"/>
          </a:xfrm>
          <a:prstGeom prst="rect">
            <a:avLst/>
          </a:prstGeom>
          <a:noFill/>
        </p:spPr>
        <p:txBody>
          <a:bodyPr vert="vert270" wrap="none" rtlCol="0">
            <a:spAutoFit/>
          </a:bodyPr>
          <a:lstStyle/>
          <a:p>
            <a:r>
              <a:rPr lang="en-US" sz="1200" dirty="0" smtClean="0">
                <a:solidFill>
                  <a:srgbClr val="FF0000"/>
                </a:solidFill>
              </a:rPr>
              <a:t>Build 7.0/7.1</a:t>
            </a:r>
            <a:endParaRPr lang="en-US" sz="1200" dirty="0">
              <a:solidFill>
                <a:srgbClr val="FF0000"/>
              </a:solidFill>
            </a:endParaRPr>
          </a:p>
        </p:txBody>
      </p:sp>
      <p:sp>
        <p:nvSpPr>
          <p:cNvPr id="29" name="TextBox 28"/>
          <p:cNvSpPr txBox="1"/>
          <p:nvPr/>
        </p:nvSpPr>
        <p:spPr>
          <a:xfrm>
            <a:off x="6564868" y="4293478"/>
            <a:ext cx="369332" cy="637354"/>
          </a:xfrm>
          <a:prstGeom prst="rect">
            <a:avLst/>
          </a:prstGeom>
          <a:noFill/>
        </p:spPr>
        <p:txBody>
          <a:bodyPr vert="vert270" wrap="none" rtlCol="0">
            <a:spAutoFit/>
          </a:bodyPr>
          <a:lstStyle/>
          <a:p>
            <a:r>
              <a:rPr lang="en-US" sz="1200" dirty="0" smtClean="0">
                <a:solidFill>
                  <a:srgbClr val="FF0000"/>
                </a:solidFill>
              </a:rPr>
              <a:t>Build 7.2</a:t>
            </a:r>
            <a:endParaRPr lang="en-US" sz="1200" dirty="0">
              <a:solidFill>
                <a:srgbClr val="FF0000"/>
              </a:solidFill>
            </a:endParaRPr>
          </a:p>
        </p:txBody>
      </p:sp>
    </p:spTree>
    <p:extLst>
      <p:ext uri="{BB962C8B-B14F-4D97-AF65-F5344CB8AC3E}">
        <p14:creationId xmlns:p14="http://schemas.microsoft.com/office/powerpoint/2010/main" xmlns="" val="1662017967"/>
      </p:ext>
    </p:extLst>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VIIRS-CALIOP Matchups Stats</a:t>
            </a:r>
          </a:p>
        </p:txBody>
      </p:sp>
      <p:sp>
        <p:nvSpPr>
          <p:cNvPr id="5" name="Slide Number Placeholder 4"/>
          <p:cNvSpPr>
            <a:spLocks noGrp="1"/>
          </p:cNvSpPr>
          <p:nvPr>
            <p:ph type="sldNum" sz="quarter" idx="12"/>
          </p:nvPr>
        </p:nvSpPr>
        <p:spPr/>
        <p:txBody>
          <a:bodyPr/>
          <a:lstStyle/>
          <a:p>
            <a:fld id="{96E36F11-A39A-294D-A59D-6180D50ED29D}" type="slidenum">
              <a:rPr lang="en-US" smtClean="0">
                <a:solidFill>
                  <a:prstClr val="black">
                    <a:tint val="75000"/>
                  </a:prstClr>
                </a:solidFill>
              </a:rPr>
              <a:pPr/>
              <a:t>36</a:t>
            </a:fld>
            <a:endParaRPr lang="en-US">
              <a:solidFill>
                <a:prstClr val="black">
                  <a:tint val="75000"/>
                </a:prstClr>
              </a:solidFill>
            </a:endParaRPr>
          </a:p>
        </p:txBody>
      </p:sp>
      <p:pic>
        <p:nvPicPr>
          <p:cNvPr id="2050" name="Picture 2" descr="C:\CIMSS\VCM\VCM_Time_Series_CALIPSO\vcm_caliop_stats_60_60land_day_no_snow.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72540" y="1524000"/>
            <a:ext cx="6857999" cy="457200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cxnSp>
        <p:nvCxnSpPr>
          <p:cNvPr id="12" name="Straight Connector 11"/>
          <p:cNvCxnSpPr/>
          <p:nvPr/>
        </p:nvCxnSpPr>
        <p:spPr>
          <a:xfrm>
            <a:off x="4137660" y="1981200"/>
            <a:ext cx="0" cy="365760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36820" y="1981200"/>
            <a:ext cx="0" cy="3657600"/>
          </a:xfrm>
          <a:prstGeom prst="line">
            <a:avLst/>
          </a:prstGeom>
          <a:ln w="1905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863340" y="1981200"/>
            <a:ext cx="0" cy="304800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943600" y="1981200"/>
            <a:ext cx="0" cy="3657600"/>
          </a:xfrm>
          <a:prstGeom prst="line">
            <a:avLst/>
          </a:prstGeom>
          <a:ln w="1905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162800" y="1981200"/>
            <a:ext cx="0" cy="3657600"/>
          </a:xfrm>
          <a:prstGeom prst="line">
            <a:avLst/>
          </a:prstGeom>
          <a:ln w="1905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553200" y="1981200"/>
            <a:ext cx="0" cy="365760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58000" y="1981200"/>
            <a:ext cx="0" cy="365760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2103120" y="5987980"/>
            <a:ext cx="0" cy="54864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362200" y="6111249"/>
            <a:ext cx="902042" cy="276999"/>
          </a:xfrm>
          <a:prstGeom prst="rect">
            <a:avLst/>
          </a:prstGeom>
          <a:noFill/>
        </p:spPr>
        <p:txBody>
          <a:bodyPr wrap="none" rtlCol="0">
            <a:spAutoFit/>
          </a:bodyPr>
          <a:lstStyle/>
          <a:p>
            <a:r>
              <a:rPr lang="en-US" sz="1200" dirty="0" smtClean="0"/>
              <a:t>- New Build</a:t>
            </a:r>
            <a:endParaRPr lang="en-US" sz="1200" dirty="0"/>
          </a:p>
        </p:txBody>
      </p:sp>
      <p:cxnSp>
        <p:nvCxnSpPr>
          <p:cNvPr id="21" name="Straight Connector 20"/>
          <p:cNvCxnSpPr/>
          <p:nvPr/>
        </p:nvCxnSpPr>
        <p:spPr>
          <a:xfrm rot="5400000">
            <a:off x="3992880" y="5998770"/>
            <a:ext cx="0" cy="548640"/>
          </a:xfrm>
          <a:prstGeom prst="line">
            <a:avLst/>
          </a:prstGeom>
          <a:ln w="1905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267200" y="6123801"/>
            <a:ext cx="949299" cy="276999"/>
          </a:xfrm>
          <a:prstGeom prst="rect">
            <a:avLst/>
          </a:prstGeom>
          <a:noFill/>
        </p:spPr>
        <p:txBody>
          <a:bodyPr wrap="none" rtlCol="0">
            <a:spAutoFit/>
          </a:bodyPr>
          <a:lstStyle/>
          <a:p>
            <a:r>
              <a:rPr lang="en-US" sz="1200" dirty="0" smtClean="0"/>
              <a:t>- Provisional</a:t>
            </a:r>
            <a:endParaRPr lang="en-US" sz="1200" dirty="0"/>
          </a:p>
        </p:txBody>
      </p:sp>
      <p:cxnSp>
        <p:nvCxnSpPr>
          <p:cNvPr id="23" name="Straight Connector 22"/>
          <p:cNvCxnSpPr/>
          <p:nvPr/>
        </p:nvCxnSpPr>
        <p:spPr>
          <a:xfrm rot="5400000">
            <a:off x="6050280" y="6000119"/>
            <a:ext cx="0" cy="548640"/>
          </a:xfrm>
          <a:prstGeom prst="line">
            <a:avLst/>
          </a:prstGeom>
          <a:ln w="19050">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324600" y="6111249"/>
            <a:ext cx="1447704" cy="276999"/>
          </a:xfrm>
          <a:prstGeom prst="rect">
            <a:avLst/>
          </a:prstGeom>
          <a:noFill/>
        </p:spPr>
        <p:txBody>
          <a:bodyPr wrap="none" rtlCol="0">
            <a:spAutoFit/>
          </a:bodyPr>
          <a:lstStyle/>
          <a:p>
            <a:r>
              <a:rPr lang="en-US" sz="1200" dirty="0" smtClean="0"/>
              <a:t>- Thresholds Change</a:t>
            </a:r>
            <a:endParaRPr lang="en-US" sz="1200" dirty="0"/>
          </a:p>
        </p:txBody>
      </p:sp>
      <p:sp>
        <p:nvSpPr>
          <p:cNvPr id="28" name="TextBox 27"/>
          <p:cNvSpPr txBox="1"/>
          <p:nvPr/>
        </p:nvSpPr>
        <p:spPr>
          <a:xfrm>
            <a:off x="3581400" y="4293478"/>
            <a:ext cx="369332" cy="637354"/>
          </a:xfrm>
          <a:prstGeom prst="rect">
            <a:avLst/>
          </a:prstGeom>
          <a:noFill/>
        </p:spPr>
        <p:txBody>
          <a:bodyPr vert="vert270" wrap="none" rtlCol="0">
            <a:spAutoFit/>
          </a:bodyPr>
          <a:lstStyle/>
          <a:p>
            <a:r>
              <a:rPr lang="en-US" sz="1200" dirty="0" smtClean="0">
                <a:solidFill>
                  <a:srgbClr val="FF0000"/>
                </a:solidFill>
              </a:rPr>
              <a:t>Build 6.3</a:t>
            </a:r>
            <a:endParaRPr lang="en-US" sz="1200" dirty="0">
              <a:solidFill>
                <a:srgbClr val="FF0000"/>
              </a:solidFill>
            </a:endParaRPr>
          </a:p>
        </p:txBody>
      </p:sp>
      <p:sp>
        <p:nvSpPr>
          <p:cNvPr id="29" name="TextBox 28"/>
          <p:cNvSpPr txBox="1"/>
          <p:nvPr/>
        </p:nvSpPr>
        <p:spPr>
          <a:xfrm>
            <a:off x="6248400" y="4038600"/>
            <a:ext cx="369332" cy="892232"/>
          </a:xfrm>
          <a:prstGeom prst="rect">
            <a:avLst/>
          </a:prstGeom>
          <a:noFill/>
        </p:spPr>
        <p:txBody>
          <a:bodyPr vert="vert270" wrap="none" rtlCol="0">
            <a:spAutoFit/>
          </a:bodyPr>
          <a:lstStyle/>
          <a:p>
            <a:r>
              <a:rPr lang="en-US" sz="1200" dirty="0" smtClean="0">
                <a:solidFill>
                  <a:srgbClr val="FF0000"/>
                </a:solidFill>
              </a:rPr>
              <a:t>Build 7.0/7.1</a:t>
            </a:r>
            <a:endParaRPr lang="en-US" sz="1200" dirty="0">
              <a:solidFill>
                <a:srgbClr val="FF0000"/>
              </a:solidFill>
            </a:endParaRPr>
          </a:p>
        </p:txBody>
      </p:sp>
      <p:sp>
        <p:nvSpPr>
          <p:cNvPr id="30" name="TextBox 29"/>
          <p:cNvSpPr txBox="1"/>
          <p:nvPr/>
        </p:nvSpPr>
        <p:spPr>
          <a:xfrm>
            <a:off x="6564868" y="4293478"/>
            <a:ext cx="369332" cy="637354"/>
          </a:xfrm>
          <a:prstGeom prst="rect">
            <a:avLst/>
          </a:prstGeom>
          <a:noFill/>
        </p:spPr>
        <p:txBody>
          <a:bodyPr vert="vert270" wrap="none" rtlCol="0">
            <a:spAutoFit/>
          </a:bodyPr>
          <a:lstStyle/>
          <a:p>
            <a:r>
              <a:rPr lang="en-US" sz="1200" dirty="0" smtClean="0">
                <a:solidFill>
                  <a:srgbClr val="FF0000"/>
                </a:solidFill>
              </a:rPr>
              <a:t>Build 7.2</a:t>
            </a:r>
            <a:endParaRPr lang="en-US" sz="1200" dirty="0">
              <a:solidFill>
                <a:srgbClr val="FF0000"/>
              </a:solidFill>
            </a:endParaRPr>
          </a:p>
        </p:txBody>
      </p:sp>
    </p:spTree>
    <p:extLst>
      <p:ext uri="{BB962C8B-B14F-4D97-AF65-F5344CB8AC3E}">
        <p14:creationId xmlns:p14="http://schemas.microsoft.com/office/powerpoint/2010/main" xmlns="" val="85256953"/>
      </p:ext>
    </p:extLst>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Cloud mask compare well with</a:t>
            </a:r>
            <a:br>
              <a:rPr lang="en-US" sz="2400" dirty="0" smtClean="0"/>
            </a:br>
            <a:r>
              <a:rPr lang="en-US" sz="2400" dirty="0" smtClean="0"/>
              <a:t> some small difference in snow/cloud (not a concern to us)</a:t>
            </a:r>
            <a:endParaRPr lang="en-US" sz="2400" dirty="0"/>
          </a:p>
        </p:txBody>
      </p:sp>
      <p:pic>
        <p:nvPicPr>
          <p:cNvPr id="4" name="Content Placeholder 3" descr="Screen Shot 2014-01-03 at 12.35.47 PM.png"/>
          <p:cNvPicPr>
            <a:picLocks noGrp="1" noChangeAspect="1"/>
          </p:cNvPicPr>
          <p:nvPr>
            <p:ph idx="1"/>
          </p:nvPr>
        </p:nvPicPr>
        <p:blipFill>
          <a:blip r:embed="rId2">
            <a:extLst>
              <a:ext uri="{28A0092B-C50C-407E-A947-70E740481C1C}">
                <a14:useLocalDpi xmlns:a14="http://schemas.microsoft.com/office/drawing/2010/main" xmlns="" val="0"/>
              </a:ext>
            </a:extLst>
          </a:blip>
          <a:srcRect l="1910" r="1910"/>
          <a:stretch>
            <a:fillRect/>
          </a:stretch>
        </p:blipFill>
        <p:spPr/>
      </p:pic>
      <p:sp>
        <p:nvSpPr>
          <p:cNvPr id="5" name="Oval 4"/>
          <p:cNvSpPr/>
          <p:nvPr/>
        </p:nvSpPr>
        <p:spPr>
          <a:xfrm>
            <a:off x="6279294" y="2383849"/>
            <a:ext cx="489572" cy="475351"/>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2725777" y="6494064"/>
            <a:ext cx="1691000" cy="307777"/>
          </a:xfrm>
          <a:prstGeom prst="rect">
            <a:avLst/>
          </a:prstGeom>
          <a:noFill/>
        </p:spPr>
        <p:txBody>
          <a:bodyPr wrap="none" rtlCol="0">
            <a:spAutoFit/>
          </a:bodyPr>
          <a:lstStyle/>
          <a:p>
            <a:r>
              <a:rPr lang="en-US" dirty="0" smtClean="0"/>
              <a:t>From Eric </a:t>
            </a:r>
            <a:r>
              <a:rPr lang="en-US" dirty="0" err="1" smtClean="0"/>
              <a:t>Vermote</a:t>
            </a:r>
            <a:endParaRPr lang="en-US" dirty="0"/>
          </a:p>
        </p:txBody>
      </p:sp>
    </p:spTree>
    <p:extLst>
      <p:ext uri="{BB962C8B-B14F-4D97-AF65-F5344CB8AC3E}">
        <p14:creationId xmlns:p14="http://schemas.microsoft.com/office/powerpoint/2010/main" xmlns="" val="1062180091"/>
      </p:ext>
    </p:extLst>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PSS BUBBLES FROM SKIP - 021213 JDW V5 as png.png"/>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1028096" y="1064263"/>
            <a:ext cx="6942666" cy="5394593"/>
          </a:xfrm>
          <a:prstGeom prst="rect">
            <a:avLst/>
          </a:prstGeom>
        </p:spPr>
      </p:pic>
      <p:sp>
        <p:nvSpPr>
          <p:cNvPr id="3" name="Oval 2"/>
          <p:cNvSpPr/>
          <p:nvPr/>
        </p:nvSpPr>
        <p:spPr>
          <a:xfrm>
            <a:off x="2733524" y="5116286"/>
            <a:ext cx="1669143" cy="105228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5225143" y="3495524"/>
            <a:ext cx="2745619" cy="151190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5225143" y="3495524"/>
            <a:ext cx="2854476" cy="16207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288972" y="4946951"/>
            <a:ext cx="4056741" cy="15119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318381" y="374952"/>
            <a:ext cx="4076519" cy="307777"/>
          </a:xfrm>
          <a:prstGeom prst="rect">
            <a:avLst/>
          </a:prstGeom>
          <a:noFill/>
        </p:spPr>
        <p:txBody>
          <a:bodyPr wrap="none" rtlCol="0">
            <a:spAutoFit/>
          </a:bodyPr>
          <a:lstStyle/>
          <a:p>
            <a:r>
              <a:rPr lang="en-US" dirty="0" smtClean="0"/>
              <a:t>Expand EDR reviews to the other JPSS products</a:t>
            </a:r>
            <a:endParaRPr lang="en-US" dirty="0"/>
          </a:p>
        </p:txBody>
      </p:sp>
    </p:spTree>
    <p:extLst>
      <p:ext uri="{BB962C8B-B14F-4D97-AF65-F5344CB8AC3E}">
        <p14:creationId xmlns:p14="http://schemas.microsoft.com/office/powerpoint/2010/main" xmlns="" val="36209692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p:txBody>
          <a:bodyPr/>
          <a:lstStyle/>
          <a:p>
            <a:r>
              <a:rPr lang="en-US" dirty="0" smtClean="0"/>
              <a:t>Teams should include independent assessments</a:t>
            </a:r>
          </a:p>
          <a:p>
            <a:pPr lvl="1"/>
            <a:r>
              <a:rPr lang="en-US" dirty="0" smtClean="0"/>
              <a:t>NRL provides feedback on SST</a:t>
            </a:r>
          </a:p>
          <a:p>
            <a:pPr lvl="1"/>
            <a:r>
              <a:rPr lang="en-US" dirty="0" smtClean="0"/>
              <a:t>NASA provides feedback on clouds</a:t>
            </a:r>
          </a:p>
          <a:p>
            <a:pPr lvl="1"/>
            <a:r>
              <a:rPr lang="en-US" dirty="0" smtClean="0"/>
              <a:t>Identify someone that</a:t>
            </a:r>
            <a:r>
              <a:rPr lang="fr-FR" dirty="0" smtClean="0"/>
              <a:t>’</a:t>
            </a:r>
            <a:r>
              <a:rPr lang="en-US" dirty="0" smtClean="0"/>
              <a:t>s already doing this type of work to reduce cost.   NASA MODIS cloud expert can be asked to validate the VIIRS or ABI cloud mask and products.  Or work with international working groups – Winds, Soundings, Clouds.</a:t>
            </a:r>
          </a:p>
          <a:p>
            <a:r>
              <a:rPr lang="en-US" dirty="0" smtClean="0"/>
              <a:t>Great synergy is possible because STAR is leading both JPSS and GOES-R efforts</a:t>
            </a:r>
          </a:p>
          <a:p>
            <a:pPr marL="0" indent="0">
              <a:buNone/>
            </a:pP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10/23-24/2012</a:t>
            </a:r>
            <a:endParaRPr lang="en-US" dirty="0" smtClean="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NPP SDR  Provisional Product Review </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6E36F11-A39A-294D-A59D-6180D50ED29D}" type="slidenum">
              <a:rPr lang="en-US" smtClean="0">
                <a:solidFill>
                  <a:prstClr val="black">
                    <a:tint val="75000"/>
                  </a:prstClr>
                </a:solidFill>
                <a:latin typeface="Calibri"/>
              </a:rPr>
              <a:pPr/>
              <a:t>39</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1106821090"/>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Program Science</a:t>
            </a:r>
            <a:endParaRPr lang="en-US" dirty="0"/>
          </a:p>
        </p:txBody>
      </p:sp>
      <p:sp>
        <p:nvSpPr>
          <p:cNvPr id="5" name="Content Placeholder 4"/>
          <p:cNvSpPr>
            <a:spLocks noGrp="1"/>
          </p:cNvSpPr>
          <p:nvPr>
            <p:ph idx="1"/>
          </p:nvPr>
        </p:nvSpPr>
        <p:spPr>
          <a:xfrm>
            <a:off x="290285" y="913106"/>
            <a:ext cx="8599716" cy="5428075"/>
          </a:xfrm>
        </p:spPr>
        <p:txBody>
          <a:bodyPr/>
          <a:lstStyle/>
          <a:p>
            <a:pPr marL="457200" indent="-457200">
              <a:buFont typeface="+mj-lt"/>
              <a:buAutoNum type="arabicParenR"/>
            </a:pPr>
            <a:r>
              <a:rPr lang="en-US" dirty="0" smtClean="0"/>
              <a:t>Program Science provides science integrity for the JPSS Program</a:t>
            </a:r>
          </a:p>
          <a:p>
            <a:pPr marL="457200" indent="-457200">
              <a:buFont typeface="+mj-lt"/>
              <a:buAutoNum type="arabicParenR"/>
            </a:pPr>
            <a:r>
              <a:rPr lang="en-US" dirty="0" smtClean="0"/>
              <a:t>NOAA JPSS Program Scientist provides the link between the JPSS operational user community and the JPSS Program through</a:t>
            </a:r>
          </a:p>
          <a:p>
            <a:pPr lvl="1">
              <a:buFont typeface="Arial"/>
              <a:buChar char="•"/>
            </a:pPr>
            <a:r>
              <a:rPr lang="en-US" dirty="0" smtClean="0"/>
              <a:t>Chairing the Low Earth Orbiting Requirements Working Group for gathering and defining requirements,</a:t>
            </a:r>
          </a:p>
          <a:p>
            <a:pPr lvl="1">
              <a:buFont typeface="Arial"/>
              <a:buChar char="•"/>
            </a:pPr>
            <a:r>
              <a:rPr lang="en-US" dirty="0" smtClean="0"/>
              <a:t>Managing the JPSS Proving Ground and Risk Reduction program to foster improved user applications and science feedback.</a:t>
            </a:r>
          </a:p>
          <a:p>
            <a:pPr lvl="1">
              <a:buFont typeface="Arial"/>
              <a:buChar char="•"/>
            </a:pPr>
            <a:r>
              <a:rPr lang="en-US" dirty="0" smtClean="0"/>
              <a:t>Provides overarching science oversight for the Program</a:t>
            </a:r>
          </a:p>
          <a:p>
            <a:pPr marL="457200" indent="-457200">
              <a:buFont typeface="+mj-lt"/>
              <a:buAutoNum type="arabicParenR"/>
            </a:pPr>
            <a:r>
              <a:rPr lang="en-US" dirty="0" smtClean="0"/>
              <a:t>NASA JPSS Project Scientist ensures instruments meet specification through oversight of prelaunch and post launch commissioning of instrument performance.</a:t>
            </a:r>
          </a:p>
          <a:p>
            <a:pPr marL="457200" indent="-457200">
              <a:buFont typeface="+mj-lt"/>
              <a:buAutoNum type="arabicParenR"/>
            </a:pPr>
            <a:r>
              <a:rPr lang="en-US" dirty="0" smtClean="0"/>
              <a:t>NOAA/NESDIS Center for </a:t>
            </a:r>
            <a:r>
              <a:rPr lang="en-US" dirty="0" err="1" smtClean="0"/>
              <a:t>SaTellite</a:t>
            </a:r>
            <a:r>
              <a:rPr lang="en-US" dirty="0" smtClean="0"/>
              <a:t> Applications and Research (STAR) provide </a:t>
            </a:r>
            <a:r>
              <a:rPr lang="en-US" dirty="0" err="1" smtClean="0"/>
              <a:t>cal</a:t>
            </a:r>
            <a:r>
              <a:rPr lang="en-US" dirty="0" smtClean="0"/>
              <a:t>/</a:t>
            </a:r>
            <a:r>
              <a:rPr lang="en-US" dirty="0" err="1" smtClean="0"/>
              <a:t>val</a:t>
            </a:r>
            <a:r>
              <a:rPr lang="en-US" dirty="0" smtClean="0"/>
              <a:t> algorithm support to Ground Segment Product Generation and algorithm maintenance/sustainment</a:t>
            </a:r>
          </a:p>
          <a:p>
            <a:pPr lvl="1">
              <a:buFont typeface="Arial"/>
              <a:buChar char="•"/>
            </a:pPr>
            <a:r>
              <a:rPr lang="en-US" dirty="0" smtClean="0"/>
              <a:t>IDPS Products – coordinated by Data Product and Algorithms (DPA) </a:t>
            </a:r>
          </a:p>
          <a:p>
            <a:pPr lvl="1">
              <a:buFont typeface="Arial"/>
              <a:buChar char="•"/>
            </a:pPr>
            <a:r>
              <a:rPr lang="en-US" dirty="0" smtClean="0"/>
              <a:t>ESPC Products – coordinated by Office Systems Development (OSD)</a:t>
            </a:r>
          </a:p>
          <a:p>
            <a:pPr marL="457200" indent="-457200">
              <a:buFont typeface="+mj-lt"/>
              <a:buAutoNum type="arabicParenR"/>
            </a:pPr>
            <a:r>
              <a:rPr lang="en-US" dirty="0" smtClean="0"/>
              <a:t>STAR also supports 2) and 3)</a:t>
            </a:r>
          </a:p>
          <a:p>
            <a:endParaRPr lang="en-US" dirty="0"/>
          </a:p>
        </p:txBody>
      </p:sp>
    </p:spTree>
    <p:extLst>
      <p:ext uri="{BB962C8B-B14F-4D97-AF65-F5344CB8AC3E}">
        <p14:creationId xmlns:p14="http://schemas.microsoft.com/office/powerpoint/2010/main" xmlns="" val="40535258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Expand the Algorithm Assessment Outcome Categories</a:t>
            </a:r>
            <a:endParaRPr lang="en-US" dirty="0"/>
          </a:p>
        </p:txBody>
      </p:sp>
      <p:sp>
        <p:nvSpPr>
          <p:cNvPr id="3" name="Content Placeholder 2"/>
          <p:cNvSpPr>
            <a:spLocks noGrp="1"/>
          </p:cNvSpPr>
          <p:nvPr>
            <p:ph sz="half" idx="1"/>
          </p:nvPr>
        </p:nvSpPr>
        <p:spPr/>
        <p:txBody>
          <a:bodyPr numCol="1">
            <a:normAutofit fontScale="85000" lnSpcReduction="20000"/>
          </a:bodyPr>
          <a:lstStyle/>
          <a:p>
            <a:pPr marL="514350" indent="-514350">
              <a:buFont typeface="+mj-lt"/>
              <a:buAutoNum type="arabicPeriod"/>
            </a:pPr>
            <a:r>
              <a:rPr lang="en-US" dirty="0" smtClean="0"/>
              <a:t>NPOESS </a:t>
            </a:r>
            <a:r>
              <a:rPr lang="en-US" dirty="0"/>
              <a:t>algorithm has evolved into the NOAA-endorsed JPSS algorithm.</a:t>
            </a:r>
          </a:p>
          <a:p>
            <a:pPr marL="514350" indent="-514350">
              <a:buFont typeface="+mj-lt"/>
              <a:buAutoNum type="arabicPeriod"/>
            </a:pPr>
            <a:r>
              <a:rPr lang="en-US" dirty="0" smtClean="0"/>
              <a:t>NPOESS </a:t>
            </a:r>
            <a:r>
              <a:rPr lang="en-US" dirty="0"/>
              <a:t>algorithm </a:t>
            </a:r>
            <a:r>
              <a:rPr lang="en-US" dirty="0" smtClean="0"/>
              <a:t>will not meet requirements or efforts to do so are too large,  </a:t>
            </a:r>
            <a:r>
              <a:rPr lang="en-US" dirty="0"/>
              <a:t>replace with NOAA-endorsed JPSS algorithm</a:t>
            </a:r>
          </a:p>
          <a:p>
            <a:pPr marL="514350" indent="-514350">
              <a:buFont typeface="+mj-lt"/>
              <a:buAutoNum type="arabicPeriod"/>
            </a:pPr>
            <a:r>
              <a:rPr lang="en-US" dirty="0" smtClean="0"/>
              <a:t>NOAA</a:t>
            </a:r>
            <a:r>
              <a:rPr lang="en-US" dirty="0"/>
              <a:t>-endorsed </a:t>
            </a:r>
            <a:r>
              <a:rPr lang="en-US" dirty="0" smtClean="0"/>
              <a:t>algorithm should be used even if NPOESS algorithm meets performance because </a:t>
            </a:r>
            <a:r>
              <a:rPr lang="en-US" dirty="0"/>
              <a:t>of </a:t>
            </a:r>
            <a:r>
              <a:rPr lang="en-US" dirty="0" smtClean="0"/>
              <a:t>legacy, enterprise, blended products, </a:t>
            </a:r>
            <a:r>
              <a:rPr lang="en-US" dirty="0"/>
              <a:t>and </a:t>
            </a:r>
            <a:r>
              <a:rPr lang="en-US" dirty="0" smtClean="0"/>
              <a:t>other </a:t>
            </a:r>
            <a:r>
              <a:rPr lang="en-US" dirty="0"/>
              <a:t>considerations.</a:t>
            </a:r>
          </a:p>
          <a:p>
            <a:endParaRPr lang="en-US" dirty="0"/>
          </a:p>
        </p:txBody>
      </p:sp>
      <p:sp>
        <p:nvSpPr>
          <p:cNvPr id="7" name="Content Placeholder 6"/>
          <p:cNvSpPr>
            <a:spLocks noGrp="1"/>
          </p:cNvSpPr>
          <p:nvPr>
            <p:ph sz="half" idx="2"/>
          </p:nvPr>
        </p:nvSpPr>
        <p:spPr/>
        <p:txBody>
          <a:bodyPr>
            <a:normAutofit fontScale="85000" lnSpcReduction="20000"/>
          </a:bodyPr>
          <a:lstStyle/>
          <a:p>
            <a:pPr marL="514350" indent="-514350">
              <a:buFont typeface="+mj-lt"/>
              <a:buAutoNum type="arabicPeriod"/>
            </a:pPr>
            <a:r>
              <a:rPr lang="en-US" dirty="0" smtClean="0"/>
              <a:t>GOES-R and JPSS algorithm should be different for practical reasons.</a:t>
            </a:r>
          </a:p>
          <a:p>
            <a:pPr marL="514350" indent="-514350">
              <a:buFont typeface="+mj-lt"/>
              <a:buAutoNum type="arabicPeriod"/>
            </a:pPr>
            <a:r>
              <a:rPr lang="en-US" dirty="0" smtClean="0"/>
              <a:t>GOES-R and JPSS algorithms should merge into one multisensor algorithm (e.g. CLAVR-X) to support blended products, to be consistent with NOAA goals of enterprise solutions and to reduce overall cost</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10/23-24/2012</a:t>
            </a:r>
            <a:endParaRPr lang="en-US" dirty="0" smtClean="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NPP SDR  Provisional Product Review </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6E36F11-A39A-294D-A59D-6180D50ED29D}" type="slidenum">
              <a:rPr lang="en-US" smtClean="0">
                <a:solidFill>
                  <a:prstClr val="black">
                    <a:tint val="75000"/>
                  </a:prstClr>
                </a:solidFill>
                <a:latin typeface="Calibri"/>
              </a:rPr>
              <a:pPr/>
              <a:t>40</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319087514"/>
      </p:ext>
    </p:extLst>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a:t>
            </a:r>
            <a:endParaRPr lang="en-US" dirty="0"/>
          </a:p>
        </p:txBody>
      </p:sp>
      <p:pic>
        <p:nvPicPr>
          <p:cNvPr id="7" name="Content Placeholder 6" descr="Screen Shot 2014-01-09 at 1.05.29 AM.png"/>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l="-4653" r="6814"/>
          <a:stretch/>
        </p:blipFill>
        <p:spPr>
          <a:xfrm>
            <a:off x="970541" y="1125362"/>
            <a:ext cx="7099693" cy="5230988"/>
          </a:xfrm>
        </p:spPr>
      </p:pic>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10/23-24/2012</a:t>
            </a:r>
            <a:endParaRPr lang="en-US" dirty="0" smtClean="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NPP SDR  Provisional Product Review </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6E36F11-A39A-294D-A59D-6180D50ED29D}" type="slidenum">
              <a:rPr lang="en-US" smtClean="0">
                <a:solidFill>
                  <a:prstClr val="black">
                    <a:tint val="75000"/>
                  </a:prstClr>
                </a:solidFill>
                <a:latin typeface="Calibri"/>
              </a:rPr>
              <a:pPr/>
              <a:t>41</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1323847933"/>
      </p:ext>
    </p:extLst>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pPr eaLnBrk="1" hangingPunct="1"/>
            <a:r>
              <a:rPr lang="en-US">
                <a:latin typeface="Arial Black" charset="0"/>
                <a:cs typeface="Arial" charset="0"/>
              </a:rPr>
              <a:t>SOAR Program Office</a:t>
            </a:r>
          </a:p>
        </p:txBody>
      </p:sp>
      <p:sp>
        <p:nvSpPr>
          <p:cNvPr id="60418" name="Date Placeholder 2"/>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fontAlgn="base">
              <a:spcBef>
                <a:spcPct val="0"/>
              </a:spcBef>
              <a:spcAft>
                <a:spcPct val="0"/>
              </a:spcAft>
              <a:defRPr sz="1600">
                <a:solidFill>
                  <a:schemeClr val="tx1"/>
                </a:solidFill>
                <a:latin typeface="Arial" charset="0"/>
                <a:ea typeface="ＭＳ Ｐゴシック" charset="0"/>
              </a:defRPr>
            </a:lvl6pPr>
            <a:lvl7pPr marL="2971800" indent="-228600" fontAlgn="base">
              <a:spcBef>
                <a:spcPct val="0"/>
              </a:spcBef>
              <a:spcAft>
                <a:spcPct val="0"/>
              </a:spcAft>
              <a:defRPr sz="1600">
                <a:solidFill>
                  <a:schemeClr val="tx1"/>
                </a:solidFill>
                <a:latin typeface="Arial" charset="0"/>
                <a:ea typeface="ＭＳ Ｐゴシック" charset="0"/>
              </a:defRPr>
            </a:lvl7pPr>
            <a:lvl8pPr marL="3429000" indent="-228600" fontAlgn="base">
              <a:spcBef>
                <a:spcPct val="0"/>
              </a:spcBef>
              <a:spcAft>
                <a:spcPct val="0"/>
              </a:spcAft>
              <a:defRPr sz="1600">
                <a:solidFill>
                  <a:schemeClr val="tx1"/>
                </a:solidFill>
                <a:latin typeface="Arial" charset="0"/>
                <a:ea typeface="ＭＳ Ｐゴシック" charset="0"/>
              </a:defRPr>
            </a:lvl8pPr>
            <a:lvl9pPr marL="3886200" indent="-228600" fontAlgn="base">
              <a:spcBef>
                <a:spcPct val="0"/>
              </a:spcBef>
              <a:spcAft>
                <a:spcPct val="0"/>
              </a:spcAft>
              <a:defRPr sz="1600">
                <a:solidFill>
                  <a:schemeClr val="tx1"/>
                </a:solidFill>
                <a:latin typeface="Arial" charset="0"/>
                <a:ea typeface="ＭＳ Ｐゴシック" charset="0"/>
              </a:defRPr>
            </a:lvl9pPr>
          </a:lstStyle>
          <a:p>
            <a:r>
              <a:rPr lang="en-US" sz="1200">
                <a:cs typeface="Arial" charset="0"/>
              </a:rPr>
              <a:t> </a:t>
            </a:r>
          </a:p>
        </p:txBody>
      </p:sp>
      <p:sp>
        <p:nvSpPr>
          <p:cNvPr id="60419" name="Slide Number Placeholder 3"/>
          <p:cNvSpPr>
            <a:spLocks noGrp="1"/>
          </p:cNvSpPr>
          <p:nvPr>
            <p:ph type="sldNum" sz="quarter" idx="12"/>
          </p:nvPr>
        </p:nvSpPr>
        <p:spPr>
          <a:xfrm>
            <a:off x="6324600" y="55626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fontAlgn="base">
              <a:spcBef>
                <a:spcPct val="0"/>
              </a:spcBef>
              <a:spcAft>
                <a:spcPct val="0"/>
              </a:spcAft>
              <a:defRPr sz="1600">
                <a:solidFill>
                  <a:schemeClr val="tx1"/>
                </a:solidFill>
                <a:latin typeface="Arial" charset="0"/>
                <a:ea typeface="ＭＳ Ｐゴシック" charset="0"/>
              </a:defRPr>
            </a:lvl6pPr>
            <a:lvl7pPr marL="2971800" indent="-228600" fontAlgn="base">
              <a:spcBef>
                <a:spcPct val="0"/>
              </a:spcBef>
              <a:spcAft>
                <a:spcPct val="0"/>
              </a:spcAft>
              <a:defRPr sz="1600">
                <a:solidFill>
                  <a:schemeClr val="tx1"/>
                </a:solidFill>
                <a:latin typeface="Arial" charset="0"/>
                <a:ea typeface="ＭＳ Ｐゴシック" charset="0"/>
              </a:defRPr>
            </a:lvl7pPr>
            <a:lvl8pPr marL="3429000" indent="-228600" fontAlgn="base">
              <a:spcBef>
                <a:spcPct val="0"/>
              </a:spcBef>
              <a:spcAft>
                <a:spcPct val="0"/>
              </a:spcAft>
              <a:defRPr sz="1600">
                <a:solidFill>
                  <a:schemeClr val="tx1"/>
                </a:solidFill>
                <a:latin typeface="Arial" charset="0"/>
                <a:ea typeface="ＭＳ Ｐゴシック" charset="0"/>
              </a:defRPr>
            </a:lvl8pPr>
            <a:lvl9pPr marL="3886200" indent="-228600" fontAlgn="base">
              <a:spcBef>
                <a:spcPct val="0"/>
              </a:spcBef>
              <a:spcAft>
                <a:spcPct val="0"/>
              </a:spcAft>
              <a:defRPr sz="1600">
                <a:solidFill>
                  <a:schemeClr val="tx1"/>
                </a:solidFill>
                <a:latin typeface="Arial" charset="0"/>
                <a:ea typeface="ＭＳ Ｐゴシック" charset="0"/>
              </a:defRPr>
            </a:lvl9pPr>
          </a:lstStyle>
          <a:p>
            <a:fld id="{88595E67-BA8E-4C4F-B52B-3813B42E21B7}" type="slidenum">
              <a:rPr lang="en-US" sz="1200"/>
              <a:pPr/>
              <a:t>42</a:t>
            </a:fld>
            <a:endParaRPr lang="en-US" sz="1200"/>
          </a:p>
        </p:txBody>
      </p:sp>
      <p:graphicFrame>
        <p:nvGraphicFramePr>
          <p:cNvPr id="6" name="Diagram 5"/>
          <p:cNvGraphicFramePr/>
          <p:nvPr>
            <p:extLst>
              <p:ext uri="{D42A27DB-BD31-4B8C-83A1-F6EECF244321}">
                <p14:modId xmlns:p14="http://schemas.microsoft.com/office/powerpoint/2010/main" xmlns="" val="2040190229"/>
              </p:ext>
            </p:extLst>
          </p:nvPr>
        </p:nvGraphicFramePr>
        <p:xfrm>
          <a:off x="1390650" y="1225550"/>
          <a:ext cx="7315200" cy="485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0421" name="Rectangle 31"/>
          <p:cNvSpPr>
            <a:spLocks noChangeArrowheads="1"/>
          </p:cNvSpPr>
          <p:nvPr/>
        </p:nvSpPr>
        <p:spPr bwMode="auto">
          <a:xfrm>
            <a:off x="1295400" y="6019800"/>
            <a:ext cx="7086600" cy="838200"/>
          </a:xfrm>
          <a:prstGeom prst="rect">
            <a:avLst/>
          </a:prstGeom>
          <a:solidFill>
            <a:srgbClr val="FFFF00"/>
          </a:solidFill>
          <a:ln w="9525">
            <a:solidFill>
              <a:schemeClr val="tx1"/>
            </a:solidFill>
            <a:miter lim="800000"/>
            <a:headEnd/>
            <a:tailEnd/>
          </a:ln>
        </p:spPr>
        <p:txBody>
          <a:bodyPr wrap="none" anchor="ctr"/>
          <a:lstStyle/>
          <a:p>
            <a:pPr algn="ctr"/>
            <a:endParaRPr lang="en-US">
              <a:cs typeface="Arial" charset="0"/>
            </a:endParaRPr>
          </a:p>
          <a:p>
            <a:pPr algn="ctr"/>
            <a:r>
              <a:rPr lang="en-US">
                <a:cs typeface="Arial" charset="0"/>
              </a:rPr>
              <a:t>Algorithm Development and User Readiness Testbed</a:t>
            </a:r>
          </a:p>
          <a:p>
            <a:pPr algn="ctr"/>
            <a:endParaRPr lang="en-US">
              <a:cs typeface="Arial" charset="0"/>
            </a:endParaRPr>
          </a:p>
        </p:txBody>
      </p:sp>
      <p:sp>
        <p:nvSpPr>
          <p:cNvPr id="60422" name="Text Box 8"/>
          <p:cNvSpPr txBox="1">
            <a:spLocks noChangeArrowheads="1"/>
          </p:cNvSpPr>
          <p:nvPr/>
        </p:nvSpPr>
        <p:spPr bwMode="auto">
          <a:xfrm>
            <a:off x="6553200" y="2590800"/>
            <a:ext cx="18034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fontAlgn="base">
              <a:spcBef>
                <a:spcPct val="0"/>
              </a:spcBef>
              <a:spcAft>
                <a:spcPct val="0"/>
              </a:spcAft>
              <a:defRPr sz="1600">
                <a:solidFill>
                  <a:schemeClr val="tx1"/>
                </a:solidFill>
                <a:latin typeface="Arial" charset="0"/>
                <a:ea typeface="ＭＳ Ｐゴシック" charset="0"/>
              </a:defRPr>
            </a:lvl6pPr>
            <a:lvl7pPr marL="2971800" indent="-228600" fontAlgn="base">
              <a:spcBef>
                <a:spcPct val="0"/>
              </a:spcBef>
              <a:spcAft>
                <a:spcPct val="0"/>
              </a:spcAft>
              <a:defRPr sz="1600">
                <a:solidFill>
                  <a:schemeClr val="tx1"/>
                </a:solidFill>
                <a:latin typeface="Arial" charset="0"/>
                <a:ea typeface="ＭＳ Ｐゴシック" charset="0"/>
              </a:defRPr>
            </a:lvl7pPr>
            <a:lvl8pPr marL="3429000" indent="-228600" fontAlgn="base">
              <a:spcBef>
                <a:spcPct val="0"/>
              </a:spcBef>
              <a:spcAft>
                <a:spcPct val="0"/>
              </a:spcAft>
              <a:defRPr sz="1600">
                <a:solidFill>
                  <a:schemeClr val="tx1"/>
                </a:solidFill>
                <a:latin typeface="Arial" charset="0"/>
                <a:ea typeface="ＭＳ Ｐゴシック" charset="0"/>
              </a:defRPr>
            </a:lvl8pPr>
            <a:lvl9pPr marL="3886200" indent="-228600" fontAlgn="base">
              <a:spcBef>
                <a:spcPct val="0"/>
              </a:spcBef>
              <a:spcAft>
                <a:spcPct val="0"/>
              </a:spcAft>
              <a:defRPr sz="1600">
                <a:solidFill>
                  <a:schemeClr val="tx1"/>
                </a:solidFill>
                <a:latin typeface="Arial" charset="0"/>
                <a:ea typeface="ＭＳ Ｐゴシック" charset="0"/>
              </a:defRPr>
            </a:lvl9pPr>
          </a:lstStyle>
          <a:p>
            <a:r>
              <a:rPr lang="en-US" sz="900" i="1">
                <a:cs typeface="Arial" charset="0"/>
              </a:rPr>
              <a:t>integration of algorithms</a:t>
            </a:r>
          </a:p>
          <a:p>
            <a:r>
              <a:rPr lang="en-US" sz="900" i="1">
                <a:cs typeface="Arial" charset="0"/>
              </a:rPr>
              <a:t>into product generation systems</a:t>
            </a:r>
          </a:p>
        </p:txBody>
      </p:sp>
      <p:sp>
        <p:nvSpPr>
          <p:cNvPr id="60423" name="Text Box 9"/>
          <p:cNvSpPr txBox="1">
            <a:spLocks noChangeArrowheads="1"/>
          </p:cNvSpPr>
          <p:nvPr/>
        </p:nvSpPr>
        <p:spPr bwMode="auto">
          <a:xfrm>
            <a:off x="6477000" y="3352800"/>
            <a:ext cx="2457450"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fontAlgn="base">
              <a:spcBef>
                <a:spcPct val="0"/>
              </a:spcBef>
              <a:spcAft>
                <a:spcPct val="0"/>
              </a:spcAft>
              <a:defRPr sz="1600">
                <a:solidFill>
                  <a:schemeClr val="tx1"/>
                </a:solidFill>
                <a:latin typeface="Arial" charset="0"/>
                <a:ea typeface="ＭＳ Ｐゴシック" charset="0"/>
              </a:defRPr>
            </a:lvl6pPr>
            <a:lvl7pPr marL="2971800" indent="-228600" fontAlgn="base">
              <a:spcBef>
                <a:spcPct val="0"/>
              </a:spcBef>
              <a:spcAft>
                <a:spcPct val="0"/>
              </a:spcAft>
              <a:defRPr sz="1600">
                <a:solidFill>
                  <a:schemeClr val="tx1"/>
                </a:solidFill>
                <a:latin typeface="Arial" charset="0"/>
                <a:ea typeface="ＭＳ Ｐゴシック" charset="0"/>
              </a:defRPr>
            </a:lvl7pPr>
            <a:lvl8pPr marL="3429000" indent="-228600" fontAlgn="base">
              <a:spcBef>
                <a:spcPct val="0"/>
              </a:spcBef>
              <a:spcAft>
                <a:spcPct val="0"/>
              </a:spcAft>
              <a:defRPr sz="1600">
                <a:solidFill>
                  <a:schemeClr val="tx1"/>
                </a:solidFill>
                <a:latin typeface="Arial" charset="0"/>
                <a:ea typeface="ＭＳ Ｐゴシック" charset="0"/>
              </a:defRPr>
            </a:lvl8pPr>
            <a:lvl9pPr marL="3886200" indent="-228600" fontAlgn="base">
              <a:spcBef>
                <a:spcPct val="0"/>
              </a:spcBef>
              <a:spcAft>
                <a:spcPct val="0"/>
              </a:spcAft>
              <a:defRPr sz="1600">
                <a:solidFill>
                  <a:schemeClr val="tx1"/>
                </a:solidFill>
                <a:latin typeface="Arial" charset="0"/>
                <a:ea typeface="ＭＳ Ｐゴシック" charset="0"/>
              </a:defRPr>
            </a:lvl9pPr>
          </a:lstStyle>
          <a:p>
            <a:r>
              <a:rPr lang="en-US" sz="900" i="1">
                <a:cs typeface="Arial" charset="0"/>
              </a:rPr>
              <a:t>   new R&amp;D for initial algorithm development,</a:t>
            </a:r>
          </a:p>
          <a:p>
            <a:r>
              <a:rPr lang="en-US" sz="900" i="1">
                <a:cs typeface="Arial" charset="0"/>
              </a:rPr>
              <a:t>   new applications, and algorithms for </a:t>
            </a:r>
          </a:p>
          <a:p>
            <a:r>
              <a:rPr lang="en-US" sz="900" i="1">
                <a:cs typeface="Arial" charset="0"/>
              </a:rPr>
              <a:t>   day-2 products, including blended products</a:t>
            </a:r>
          </a:p>
        </p:txBody>
      </p:sp>
      <p:sp>
        <p:nvSpPr>
          <p:cNvPr id="60424" name="Text Box 10"/>
          <p:cNvSpPr txBox="1">
            <a:spLocks noChangeArrowheads="1"/>
          </p:cNvSpPr>
          <p:nvPr/>
        </p:nvSpPr>
        <p:spPr bwMode="auto">
          <a:xfrm>
            <a:off x="1371600" y="3505200"/>
            <a:ext cx="22987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fontAlgn="base">
              <a:spcBef>
                <a:spcPct val="0"/>
              </a:spcBef>
              <a:spcAft>
                <a:spcPct val="0"/>
              </a:spcAft>
              <a:defRPr sz="1600">
                <a:solidFill>
                  <a:schemeClr val="tx1"/>
                </a:solidFill>
                <a:latin typeface="Arial" charset="0"/>
                <a:ea typeface="ＭＳ Ｐゴシック" charset="0"/>
              </a:defRPr>
            </a:lvl6pPr>
            <a:lvl7pPr marL="2971800" indent="-228600" fontAlgn="base">
              <a:spcBef>
                <a:spcPct val="0"/>
              </a:spcBef>
              <a:spcAft>
                <a:spcPct val="0"/>
              </a:spcAft>
              <a:defRPr sz="1600">
                <a:solidFill>
                  <a:schemeClr val="tx1"/>
                </a:solidFill>
                <a:latin typeface="Arial" charset="0"/>
                <a:ea typeface="ＭＳ Ｐゴシック" charset="0"/>
              </a:defRPr>
            </a:lvl7pPr>
            <a:lvl8pPr marL="3429000" indent="-228600" fontAlgn="base">
              <a:spcBef>
                <a:spcPct val="0"/>
              </a:spcBef>
              <a:spcAft>
                <a:spcPct val="0"/>
              </a:spcAft>
              <a:defRPr sz="1600">
                <a:solidFill>
                  <a:schemeClr val="tx1"/>
                </a:solidFill>
                <a:latin typeface="Arial" charset="0"/>
                <a:ea typeface="ＭＳ Ｐゴシック" charset="0"/>
              </a:defRPr>
            </a:lvl8pPr>
            <a:lvl9pPr marL="3886200" indent="-228600" fontAlgn="base">
              <a:spcBef>
                <a:spcPct val="0"/>
              </a:spcBef>
              <a:spcAft>
                <a:spcPct val="0"/>
              </a:spcAft>
              <a:defRPr sz="1600">
                <a:solidFill>
                  <a:schemeClr val="tx1"/>
                </a:solidFill>
                <a:latin typeface="Arial" charset="0"/>
                <a:ea typeface="ＭＳ Ｐゴシック" charset="0"/>
              </a:defRPr>
            </a:lvl9pPr>
          </a:lstStyle>
          <a:p>
            <a:r>
              <a:rPr lang="en-US" sz="900" i="1">
                <a:cs typeface="Arial" charset="0"/>
              </a:rPr>
              <a:t>  ensures integration of Cal/Val acrossing </a:t>
            </a:r>
          </a:p>
          <a:p>
            <a:r>
              <a:rPr lang="en-US" sz="900" i="1">
                <a:cs typeface="Arial" charset="0"/>
              </a:rPr>
              <a:t>   observing systems</a:t>
            </a:r>
          </a:p>
        </p:txBody>
      </p:sp>
      <p:sp>
        <p:nvSpPr>
          <p:cNvPr id="60425" name="Text Box 11"/>
          <p:cNvSpPr txBox="1">
            <a:spLocks noChangeArrowheads="1"/>
          </p:cNvSpPr>
          <p:nvPr/>
        </p:nvSpPr>
        <p:spPr bwMode="auto">
          <a:xfrm>
            <a:off x="838200" y="2438400"/>
            <a:ext cx="2286000" cy="74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defRPr>
            </a:lvl1pPr>
            <a:lvl2pPr>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fontAlgn="base">
              <a:spcBef>
                <a:spcPct val="0"/>
              </a:spcBef>
              <a:spcAft>
                <a:spcPct val="0"/>
              </a:spcAft>
              <a:defRPr sz="1600">
                <a:solidFill>
                  <a:schemeClr val="tx1"/>
                </a:solidFill>
                <a:latin typeface="Arial" charset="0"/>
                <a:ea typeface="ＭＳ Ｐゴシック" charset="0"/>
              </a:defRPr>
            </a:lvl6pPr>
            <a:lvl7pPr marL="2971800" indent="-228600" fontAlgn="base">
              <a:spcBef>
                <a:spcPct val="0"/>
              </a:spcBef>
              <a:spcAft>
                <a:spcPct val="0"/>
              </a:spcAft>
              <a:defRPr sz="1600">
                <a:solidFill>
                  <a:schemeClr val="tx1"/>
                </a:solidFill>
                <a:latin typeface="Arial" charset="0"/>
                <a:ea typeface="ＭＳ Ｐゴシック" charset="0"/>
              </a:defRPr>
            </a:lvl7pPr>
            <a:lvl8pPr marL="3429000" indent="-228600" fontAlgn="base">
              <a:spcBef>
                <a:spcPct val="0"/>
              </a:spcBef>
              <a:spcAft>
                <a:spcPct val="0"/>
              </a:spcAft>
              <a:defRPr sz="1600">
                <a:solidFill>
                  <a:schemeClr val="tx1"/>
                </a:solidFill>
                <a:latin typeface="Arial" charset="0"/>
                <a:ea typeface="ＭＳ Ｐゴシック" charset="0"/>
              </a:defRPr>
            </a:lvl8pPr>
            <a:lvl9pPr marL="3886200" indent="-228600" fontAlgn="base">
              <a:spcBef>
                <a:spcPct val="0"/>
              </a:spcBef>
              <a:spcAft>
                <a:spcPct val="0"/>
              </a:spcAft>
              <a:defRPr sz="1600">
                <a:solidFill>
                  <a:schemeClr val="tx1"/>
                </a:solidFill>
                <a:latin typeface="Arial" charset="0"/>
                <a:ea typeface="ＭＳ Ｐゴシック" charset="0"/>
              </a:defRPr>
            </a:lvl9pPr>
          </a:lstStyle>
          <a:p>
            <a:pPr lvl="1"/>
            <a:r>
              <a:rPr lang="en-US" sz="900" i="1">
                <a:cs typeface="Arial" charset="0"/>
              </a:rPr>
              <a:t> establishes and ensures data quality</a:t>
            </a:r>
          </a:p>
          <a:p>
            <a:pPr lvl="1"/>
            <a:r>
              <a:rPr lang="en-US" sz="900" i="1">
                <a:cs typeface="Arial" charset="0"/>
              </a:rPr>
              <a:t> requirements, including the adherence to</a:t>
            </a:r>
          </a:p>
          <a:p>
            <a:pPr lvl="1"/>
            <a:r>
              <a:rPr lang="en-US" sz="900" i="1">
                <a:cs typeface="Arial" charset="0"/>
              </a:rPr>
              <a:t> CMMI leve 3 development processes</a:t>
            </a:r>
          </a:p>
          <a:p>
            <a:endParaRPr lang="en-US" i="1">
              <a:cs typeface="Arial" charset="0"/>
            </a:endParaRPr>
          </a:p>
        </p:txBody>
      </p:sp>
      <p:sp>
        <p:nvSpPr>
          <p:cNvPr id="60426" name="Text Box 12"/>
          <p:cNvSpPr txBox="1">
            <a:spLocks noChangeArrowheads="1"/>
          </p:cNvSpPr>
          <p:nvPr/>
        </p:nvSpPr>
        <p:spPr bwMode="auto">
          <a:xfrm>
            <a:off x="1905000" y="4343400"/>
            <a:ext cx="161925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fontAlgn="base">
              <a:spcBef>
                <a:spcPct val="0"/>
              </a:spcBef>
              <a:spcAft>
                <a:spcPct val="0"/>
              </a:spcAft>
              <a:defRPr sz="1600">
                <a:solidFill>
                  <a:schemeClr val="tx1"/>
                </a:solidFill>
                <a:latin typeface="Arial" charset="0"/>
                <a:ea typeface="ＭＳ Ｐゴシック" charset="0"/>
              </a:defRPr>
            </a:lvl6pPr>
            <a:lvl7pPr marL="2971800" indent="-228600" fontAlgn="base">
              <a:spcBef>
                <a:spcPct val="0"/>
              </a:spcBef>
              <a:spcAft>
                <a:spcPct val="0"/>
              </a:spcAft>
              <a:defRPr sz="1600">
                <a:solidFill>
                  <a:schemeClr val="tx1"/>
                </a:solidFill>
                <a:latin typeface="Arial" charset="0"/>
                <a:ea typeface="ＭＳ Ｐゴシック" charset="0"/>
              </a:defRPr>
            </a:lvl7pPr>
            <a:lvl8pPr marL="3429000" indent="-228600" fontAlgn="base">
              <a:spcBef>
                <a:spcPct val="0"/>
              </a:spcBef>
              <a:spcAft>
                <a:spcPct val="0"/>
              </a:spcAft>
              <a:defRPr sz="1600">
                <a:solidFill>
                  <a:schemeClr val="tx1"/>
                </a:solidFill>
                <a:latin typeface="Arial" charset="0"/>
                <a:ea typeface="ＭＳ Ｐゴシック" charset="0"/>
              </a:defRPr>
            </a:lvl8pPr>
            <a:lvl9pPr marL="3886200" indent="-228600" fontAlgn="base">
              <a:spcBef>
                <a:spcPct val="0"/>
              </a:spcBef>
              <a:spcAft>
                <a:spcPct val="0"/>
              </a:spcAft>
              <a:defRPr sz="1600">
                <a:solidFill>
                  <a:schemeClr val="tx1"/>
                </a:solidFill>
                <a:latin typeface="Arial" charset="0"/>
                <a:ea typeface="ＭＳ Ｐゴシック" charset="0"/>
              </a:defRPr>
            </a:lvl9pPr>
          </a:lstStyle>
          <a:p>
            <a:r>
              <a:rPr lang="en-US" sz="900" i="1">
                <a:cs typeface="Arial" charset="0"/>
              </a:rPr>
              <a:t>  ensure users are ready for </a:t>
            </a:r>
          </a:p>
          <a:p>
            <a:r>
              <a:rPr lang="en-US" sz="900" i="1">
                <a:cs typeface="Arial" charset="0"/>
              </a:rPr>
              <a:t>new satellite data streams</a:t>
            </a:r>
          </a:p>
        </p:txBody>
      </p:sp>
      <p:sp>
        <p:nvSpPr>
          <p:cNvPr id="60427" name="Text Box 13"/>
          <p:cNvSpPr txBox="1">
            <a:spLocks noChangeArrowheads="1"/>
          </p:cNvSpPr>
          <p:nvPr/>
        </p:nvSpPr>
        <p:spPr bwMode="auto">
          <a:xfrm>
            <a:off x="5791200" y="1676400"/>
            <a:ext cx="20320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fontAlgn="base">
              <a:spcBef>
                <a:spcPct val="0"/>
              </a:spcBef>
              <a:spcAft>
                <a:spcPct val="0"/>
              </a:spcAft>
              <a:defRPr sz="1600">
                <a:solidFill>
                  <a:schemeClr val="tx1"/>
                </a:solidFill>
                <a:latin typeface="Arial" charset="0"/>
                <a:ea typeface="ＭＳ Ｐゴシック" charset="0"/>
              </a:defRPr>
            </a:lvl6pPr>
            <a:lvl7pPr marL="2971800" indent="-228600" fontAlgn="base">
              <a:spcBef>
                <a:spcPct val="0"/>
              </a:spcBef>
              <a:spcAft>
                <a:spcPct val="0"/>
              </a:spcAft>
              <a:defRPr sz="1600">
                <a:solidFill>
                  <a:schemeClr val="tx1"/>
                </a:solidFill>
                <a:latin typeface="Arial" charset="0"/>
                <a:ea typeface="ＭＳ Ｐゴシック" charset="0"/>
              </a:defRPr>
            </a:lvl7pPr>
            <a:lvl8pPr marL="3429000" indent="-228600" fontAlgn="base">
              <a:spcBef>
                <a:spcPct val="0"/>
              </a:spcBef>
              <a:spcAft>
                <a:spcPct val="0"/>
              </a:spcAft>
              <a:defRPr sz="1600">
                <a:solidFill>
                  <a:schemeClr val="tx1"/>
                </a:solidFill>
                <a:latin typeface="Arial" charset="0"/>
                <a:ea typeface="ＭＳ Ｐゴシック" charset="0"/>
              </a:defRPr>
            </a:lvl8pPr>
            <a:lvl9pPr marL="3886200" indent="-228600" fontAlgn="base">
              <a:spcBef>
                <a:spcPct val="0"/>
              </a:spcBef>
              <a:spcAft>
                <a:spcPct val="0"/>
              </a:spcAft>
              <a:defRPr sz="1600">
                <a:solidFill>
                  <a:schemeClr val="tx1"/>
                </a:solidFill>
                <a:latin typeface="Arial" charset="0"/>
                <a:ea typeface="ＭＳ Ｐゴシック" charset="0"/>
              </a:defRPr>
            </a:lvl9pPr>
          </a:lstStyle>
          <a:p>
            <a:r>
              <a:rPr lang="en-US" sz="900" i="1">
                <a:cs typeface="Arial" charset="0"/>
              </a:rPr>
              <a:t>responsible for operational algorithm</a:t>
            </a:r>
          </a:p>
          <a:p>
            <a:r>
              <a:rPr lang="en-US" sz="900" i="1">
                <a:cs typeface="Arial" charset="0"/>
              </a:rPr>
              <a:t>development and readiness</a:t>
            </a:r>
          </a:p>
        </p:txBody>
      </p:sp>
      <p:sp>
        <p:nvSpPr>
          <p:cNvPr id="60428" name="TextBox 12"/>
          <p:cNvSpPr txBox="1">
            <a:spLocks noChangeArrowheads="1"/>
          </p:cNvSpPr>
          <p:nvPr/>
        </p:nvSpPr>
        <p:spPr bwMode="auto">
          <a:xfrm>
            <a:off x="457200" y="4343400"/>
            <a:ext cx="103981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fontAlgn="base">
              <a:spcBef>
                <a:spcPct val="0"/>
              </a:spcBef>
              <a:spcAft>
                <a:spcPct val="0"/>
              </a:spcAft>
              <a:defRPr sz="1600">
                <a:solidFill>
                  <a:schemeClr val="tx1"/>
                </a:solidFill>
                <a:latin typeface="Arial" charset="0"/>
                <a:ea typeface="ＭＳ Ｐゴシック" charset="0"/>
              </a:defRPr>
            </a:lvl6pPr>
            <a:lvl7pPr marL="2971800" indent="-228600" fontAlgn="base">
              <a:spcBef>
                <a:spcPct val="0"/>
              </a:spcBef>
              <a:spcAft>
                <a:spcPct val="0"/>
              </a:spcAft>
              <a:defRPr sz="1600">
                <a:solidFill>
                  <a:schemeClr val="tx1"/>
                </a:solidFill>
                <a:latin typeface="Arial" charset="0"/>
                <a:ea typeface="ＭＳ Ｐゴシック" charset="0"/>
              </a:defRPr>
            </a:lvl7pPr>
            <a:lvl8pPr marL="3429000" indent="-228600" fontAlgn="base">
              <a:spcBef>
                <a:spcPct val="0"/>
              </a:spcBef>
              <a:spcAft>
                <a:spcPct val="0"/>
              </a:spcAft>
              <a:defRPr sz="1600">
                <a:solidFill>
                  <a:schemeClr val="tx1"/>
                </a:solidFill>
                <a:latin typeface="Arial" charset="0"/>
                <a:ea typeface="ＭＳ Ｐゴシック" charset="0"/>
              </a:defRPr>
            </a:lvl8pPr>
            <a:lvl9pPr marL="3886200" indent="-228600" fontAlgn="base">
              <a:spcBef>
                <a:spcPct val="0"/>
              </a:spcBef>
              <a:spcAft>
                <a:spcPct val="0"/>
              </a:spcAft>
              <a:defRPr sz="1600">
                <a:solidFill>
                  <a:schemeClr val="tx1"/>
                </a:solidFill>
                <a:latin typeface="Arial" charset="0"/>
                <a:ea typeface="ＭＳ Ｐゴシック" charset="0"/>
              </a:defRPr>
            </a:lvl9pPr>
          </a:lstStyle>
          <a:p>
            <a:r>
              <a:rPr lang="en-US">
                <a:cs typeface="Arial" charset="0"/>
              </a:rPr>
              <a:t>Project</a:t>
            </a:r>
          </a:p>
          <a:p>
            <a:r>
              <a:rPr lang="en-US">
                <a:cs typeface="Arial" charset="0"/>
              </a:rPr>
              <a:t>Elements</a:t>
            </a:r>
          </a:p>
        </p:txBody>
      </p:sp>
      <p:cxnSp>
        <p:nvCxnSpPr>
          <p:cNvPr id="60429" name="Straight Arrow Connector 14"/>
          <p:cNvCxnSpPr>
            <a:cxnSpLocks noChangeShapeType="1"/>
          </p:cNvCxnSpPr>
          <p:nvPr/>
        </p:nvCxnSpPr>
        <p:spPr bwMode="auto">
          <a:xfrm>
            <a:off x="1295400" y="4572000"/>
            <a:ext cx="533400" cy="228600"/>
          </a:xfrm>
          <a:prstGeom prst="straightConnector1">
            <a:avLst/>
          </a:prstGeom>
          <a:noFill/>
          <a:ln w="9525">
            <a:solidFill>
              <a:schemeClr val="tx1"/>
            </a:solidFill>
            <a:round/>
            <a:headEnd/>
            <a:tailEnd type="arrow" w="med" len="med"/>
          </a:ln>
        </p:spPr>
      </p:cxnSp>
    </p:spTree>
    <p:extLst>
      <p:ext uri="{BB962C8B-B14F-4D97-AF65-F5344CB8AC3E}">
        <p14:creationId xmlns:p14="http://schemas.microsoft.com/office/powerpoint/2010/main" xmlns="" val="337903474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Operational use of SNPP data</a:t>
            </a:r>
            <a:endParaRPr lang="en-US" sz="4000" dirty="0"/>
          </a:p>
        </p:txBody>
      </p:sp>
      <p:sp>
        <p:nvSpPr>
          <p:cNvPr id="3" name="Content Placeholder 2"/>
          <p:cNvSpPr>
            <a:spLocks noGrp="1"/>
          </p:cNvSpPr>
          <p:nvPr>
            <p:ph idx="1"/>
          </p:nvPr>
        </p:nvSpPr>
        <p:spPr>
          <a:xfrm>
            <a:off x="152400" y="1524000"/>
            <a:ext cx="4953000" cy="4525963"/>
          </a:xfrm>
        </p:spPr>
        <p:txBody>
          <a:bodyPr>
            <a:normAutofit fontScale="47500" lnSpcReduction="20000"/>
          </a:bodyPr>
          <a:lstStyle/>
          <a:p>
            <a:pPr lvl="0"/>
            <a:r>
              <a:rPr lang="en-US" dirty="0"/>
              <a:t>May 1, 2012, VIIRS imagery used to support local warning and forecast operations throughout the NWS Alaska Region.</a:t>
            </a:r>
          </a:p>
          <a:p>
            <a:pPr lvl="0"/>
            <a:r>
              <a:rPr lang="en-US" dirty="0"/>
              <a:t>May 22, 2012, the Advanced Technology Microwave Sounder (ATMS) radiances were operationally assimilated in the National Centers for Environmental Prediction’s (NCEP)/ NWS Global Forecast System (GFS).</a:t>
            </a:r>
          </a:p>
          <a:p>
            <a:pPr lvl="0"/>
            <a:r>
              <a:rPr lang="en-US" dirty="0"/>
              <a:t>September 25, 2012, ATMS data was assimilated operationally into the European Centre for Medium-Range Weather Forecasts (ECMWF) weather forecast models.</a:t>
            </a:r>
          </a:p>
          <a:p>
            <a:pPr lvl="0"/>
            <a:r>
              <a:rPr lang="en-US" dirty="0"/>
              <a:t>April 2013, the United Kingdom Meteorology Office began assimilating operational data from the Cross-track Imaging Radiometer Suite (CrIS) and ATMS into its weather forecast models</a:t>
            </a:r>
            <a:r>
              <a:rPr lang="en-US" dirty="0" smtClean="0"/>
              <a:t>.</a:t>
            </a:r>
          </a:p>
          <a:p>
            <a:pPr lvl="0"/>
            <a:r>
              <a:rPr lang="en-US" dirty="0" smtClean="0"/>
              <a:t> </a:t>
            </a:r>
            <a:r>
              <a:rPr lang="en-US" dirty="0"/>
              <a:t>August 20, 2013, NCEP began incorporating S-NPP CrIS satellite data operationally into the GFS</a:t>
            </a:r>
            <a:r>
              <a:rPr lang="en-US" dirty="0" smtClean="0"/>
              <a:t>.</a:t>
            </a:r>
          </a:p>
          <a:p>
            <a:pPr lvl="0"/>
            <a:r>
              <a:rPr lang="en-US" dirty="0" smtClean="0"/>
              <a:t>October 31, 2013, NCEP/CPC started to use OMPS Ozone operationally</a:t>
            </a:r>
          </a:p>
          <a:p>
            <a:pPr lvl="0"/>
            <a:r>
              <a:rPr lang="en-US" dirty="0" smtClean="0"/>
              <a:t>November, 2013,  NRL started to use ATMS operationally in their global forecast model.</a:t>
            </a:r>
            <a:endParaRPr lang="en-US" dirty="0"/>
          </a:p>
          <a:p>
            <a:endParaRPr lang="en-US" dirty="0"/>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4294967295"/>
          </p:nvPr>
        </p:nvSpPr>
        <p:spPr>
          <a:xfrm>
            <a:off x="7010400" y="6553200"/>
            <a:ext cx="2133600" cy="304800"/>
          </a:xfrm>
          <a:prstGeom prst="rect">
            <a:avLst/>
          </a:prstGeom>
        </p:spPr>
        <p:txBody>
          <a:bodyPr/>
          <a:lstStyle/>
          <a:p>
            <a:fld id="{8CF7CFBC-7CDA-462D-A9B2-D13C49B79C11}" type="slidenum">
              <a:rPr lang="en-GB" smtClean="0"/>
              <a:pPr/>
              <a:t>5</a:t>
            </a:fld>
            <a:endParaRPr lang="en-GB"/>
          </a:p>
        </p:txBody>
      </p:sp>
      <p:pic>
        <p:nvPicPr>
          <p:cNvPr id="6" name="Picture 7" descr="IceImage_VIIRS_Norton_Sound_false_color_Wednesday_12June13.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5257800" y="2133600"/>
            <a:ext cx="3630775" cy="28052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54380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1"/>
          <p:cNvSpPr>
            <a:spLocks noGrp="1"/>
          </p:cNvSpPr>
          <p:nvPr>
            <p:ph type="title"/>
          </p:nvPr>
        </p:nvSpPr>
        <p:spPr/>
        <p:txBody>
          <a:bodyPr/>
          <a:lstStyle/>
          <a:p>
            <a:pPr eaLnBrk="1" hangingPunct="1"/>
            <a:r>
              <a:rPr lang="en-US" dirty="0" smtClean="0"/>
              <a:t>Calibration/Validation</a:t>
            </a:r>
            <a:endParaRPr lang="en-US" sz="2800" b="1" dirty="0" smtClean="0"/>
          </a:p>
        </p:txBody>
      </p:sp>
      <p:sp>
        <p:nvSpPr>
          <p:cNvPr id="23555" name="Slide Number Placeholder 5"/>
          <p:cNvSpPr>
            <a:spLocks noGrp="1"/>
          </p:cNvSpPr>
          <p:nvPr>
            <p:ph type="sldNum" sz="quarter" idx="4"/>
          </p:nvPr>
        </p:nvSpPr>
        <p:spPr>
          <a:xfrm>
            <a:off x="7010400" y="6553200"/>
            <a:ext cx="2133600" cy="304800"/>
          </a:xfrm>
          <a:noFill/>
        </p:spPr>
        <p:txBody>
          <a:bodyPr/>
          <a:lstStyle/>
          <a:p>
            <a:fld id="{269673AD-893D-4127-A301-DCF551F923B0}" type="slidenum">
              <a:rPr lang="en-US" smtClean="0"/>
              <a:pPr/>
              <a:t>6</a:t>
            </a:fld>
            <a:endParaRPr lang="en-US" dirty="0" smtClean="0"/>
          </a:p>
        </p:txBody>
      </p:sp>
      <p:sp>
        <p:nvSpPr>
          <p:cNvPr id="9" name="Footer Placeholder 5"/>
          <p:cNvSpPr txBox="1">
            <a:spLocks noGrp="1"/>
          </p:cNvSpPr>
          <p:nvPr/>
        </p:nvSpPr>
        <p:spPr bwMode="auto">
          <a:xfrm>
            <a:off x="0" y="6553200"/>
            <a:ext cx="8077200" cy="304800"/>
          </a:xfrm>
          <a:prstGeom prst="rect">
            <a:avLst/>
          </a:prstGeom>
          <a:noFill/>
          <a:ln w="9525">
            <a:noFill/>
            <a:miter lim="800000"/>
            <a:headEnd/>
            <a:tailEnd/>
          </a:ln>
        </p:spPr>
        <p:txBody>
          <a:bodyPr lIns="640080"/>
          <a:lstStyle/>
          <a:p>
            <a:pPr fontAlgn="base">
              <a:spcBef>
                <a:spcPct val="0"/>
              </a:spcBef>
              <a:spcAft>
                <a:spcPct val="0"/>
              </a:spcAft>
            </a:pPr>
            <a:r>
              <a:rPr lang="fr-FR" sz="1200" kern="1200" dirty="0" smtClean="0">
                <a:solidFill>
                  <a:srgbClr val="FFFFCC"/>
                </a:solidFill>
                <a:latin typeface="Franklin Gothic Medium Cond" pitchFamily="34" charset="0"/>
                <a:ea typeface="ＭＳ Ｐゴシック" charset="-128"/>
                <a:cs typeface="+mn-cs"/>
              </a:rPr>
              <a:t>Joint Polar Satellite System</a:t>
            </a:r>
            <a:endParaRPr lang="en-US" sz="1200" kern="1200" dirty="0">
              <a:solidFill>
                <a:srgbClr val="FFFFCC"/>
              </a:solidFill>
              <a:latin typeface="Franklin Gothic Medium Cond" pitchFamily="34" charset="0"/>
              <a:ea typeface="ＭＳ Ｐゴシック" charset="-128"/>
              <a:cs typeface="+mn-cs"/>
            </a:endParaRPr>
          </a:p>
        </p:txBody>
      </p:sp>
      <p:sp>
        <p:nvSpPr>
          <p:cNvPr id="11" name="Rectangle 2"/>
          <p:cNvSpPr txBox="1">
            <a:spLocks noChangeArrowheads="1"/>
          </p:cNvSpPr>
          <p:nvPr/>
        </p:nvSpPr>
        <p:spPr>
          <a:xfrm>
            <a:off x="1872342" y="1472922"/>
            <a:ext cx="7295930" cy="2667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81000" indent="-381000">
              <a:lnSpc>
                <a:spcPct val="90000"/>
              </a:lnSpc>
              <a:spcBef>
                <a:spcPct val="0"/>
              </a:spcBef>
              <a:defRPr/>
            </a:pPr>
            <a:r>
              <a:rPr lang="en-US" sz="1600" dirty="0" smtClean="0">
                <a:solidFill>
                  <a:sysClr val="windowText" lastClr="000000"/>
                </a:solidFill>
                <a:latin typeface="Calibri"/>
                <a:ea typeface="ＭＳ Ｐゴシック" pitchFamily="50" charset="-128"/>
                <a:cs typeface="ＭＳ Ｐゴシック" pitchFamily="50" charset="-128"/>
              </a:rPr>
              <a:t>Four Phases of Cal/Val:</a:t>
            </a:r>
          </a:p>
          <a:p>
            <a:pPr marL="990600" lvl="1" indent="-533400">
              <a:spcBef>
                <a:spcPct val="0"/>
              </a:spcBef>
              <a:buFontTx/>
              <a:buAutoNum type="arabicPeriod"/>
              <a:defRPr/>
            </a:pPr>
            <a:r>
              <a:rPr lang="en-US" sz="1400" dirty="0" smtClean="0">
                <a:solidFill>
                  <a:sysClr val="windowText" lastClr="000000"/>
                </a:solidFill>
                <a:latin typeface="Calibri"/>
              </a:rPr>
              <a:t>Pre-Launch; all time prior to launch – Algorithm verification, sensor testing, and validation preparation</a:t>
            </a:r>
          </a:p>
          <a:p>
            <a:pPr marL="990600" lvl="1" indent="-533400">
              <a:spcBef>
                <a:spcPct val="0"/>
              </a:spcBef>
              <a:buFontTx/>
              <a:buAutoNum type="arabicPeriod"/>
              <a:defRPr/>
            </a:pPr>
            <a:r>
              <a:rPr lang="en-US" sz="1400" dirty="0" smtClean="0">
                <a:solidFill>
                  <a:sysClr val="windowText" lastClr="000000"/>
                </a:solidFill>
                <a:latin typeface="Calibri"/>
              </a:rPr>
              <a:t>Early Orbit Check-out (first 30-90 days) – System Calibration &amp; Characterization</a:t>
            </a:r>
          </a:p>
          <a:p>
            <a:pPr marL="990600" lvl="1" indent="-533400">
              <a:spcBef>
                <a:spcPct val="0"/>
              </a:spcBef>
              <a:buFontTx/>
              <a:buAutoNum type="arabicPeriod"/>
              <a:defRPr/>
            </a:pPr>
            <a:r>
              <a:rPr lang="en-US" sz="1400" dirty="0" smtClean="0">
                <a:solidFill>
                  <a:sysClr val="windowText" lastClr="000000"/>
                </a:solidFill>
                <a:latin typeface="Calibri"/>
              </a:rPr>
              <a:t>Intensive Cal/Val (ICV); extending to approximately 24 months post-launch – </a:t>
            </a:r>
            <a:r>
              <a:rPr lang="en-US" sz="1400" dirty="0" err="1" smtClean="0">
                <a:solidFill>
                  <a:sysClr val="windowText" lastClr="000000"/>
                </a:solidFill>
                <a:latin typeface="Calibri"/>
              </a:rPr>
              <a:t>xDR</a:t>
            </a:r>
            <a:r>
              <a:rPr lang="en-US" sz="1400" dirty="0" smtClean="0">
                <a:solidFill>
                  <a:sysClr val="windowText" lastClr="000000"/>
                </a:solidFill>
                <a:latin typeface="Calibri"/>
              </a:rPr>
              <a:t> Validation</a:t>
            </a:r>
          </a:p>
          <a:p>
            <a:pPr marL="990600" lvl="1" indent="-533400">
              <a:spcBef>
                <a:spcPct val="0"/>
              </a:spcBef>
              <a:buFontTx/>
              <a:buAutoNum type="arabicPeriod"/>
              <a:defRPr/>
            </a:pPr>
            <a:r>
              <a:rPr lang="en-US" sz="1400" dirty="0" smtClean="0">
                <a:solidFill>
                  <a:sysClr val="windowText" lastClr="000000"/>
                </a:solidFill>
                <a:latin typeface="Calibri"/>
              </a:rPr>
              <a:t>Long-Term Monitoring (LTM); through life of sensors</a:t>
            </a:r>
          </a:p>
          <a:p>
            <a:pPr marL="990600" lvl="1" indent="-533400">
              <a:spcBef>
                <a:spcPct val="0"/>
              </a:spcBef>
              <a:buFontTx/>
              <a:buAutoNum type="arabicPeriod"/>
              <a:defRPr/>
            </a:pPr>
            <a:endParaRPr lang="en-US" sz="700" dirty="0" smtClean="0">
              <a:solidFill>
                <a:sysClr val="windowText" lastClr="000000"/>
              </a:solidFill>
              <a:latin typeface="Calibri"/>
            </a:endParaRPr>
          </a:p>
          <a:p>
            <a:pPr marL="381000" indent="-381000">
              <a:lnSpc>
                <a:spcPct val="90000"/>
              </a:lnSpc>
              <a:spcBef>
                <a:spcPct val="0"/>
              </a:spcBef>
              <a:defRPr/>
            </a:pPr>
            <a:r>
              <a:rPr lang="en-US" sz="1600" dirty="0" smtClean="0">
                <a:solidFill>
                  <a:sysClr val="windowText" lastClr="000000"/>
                </a:solidFill>
                <a:latin typeface="Calibri"/>
                <a:ea typeface="ＭＳ Ｐゴシック" pitchFamily="50" charset="-128"/>
                <a:cs typeface="ＭＳ Ｐゴシック" pitchFamily="50" charset="-128"/>
              </a:rPr>
              <a:t>For each phase:</a:t>
            </a:r>
          </a:p>
          <a:p>
            <a:pPr marL="990600" lvl="1" indent="-533400">
              <a:spcBef>
                <a:spcPct val="0"/>
              </a:spcBef>
              <a:defRPr/>
            </a:pPr>
            <a:r>
              <a:rPr lang="en-US" sz="1400" dirty="0" smtClean="0">
                <a:solidFill>
                  <a:sysClr val="windowText" lastClr="000000"/>
                </a:solidFill>
                <a:latin typeface="Calibri"/>
              </a:rPr>
              <a:t>Exit Criteria established</a:t>
            </a:r>
          </a:p>
          <a:p>
            <a:pPr marL="990600" lvl="1" indent="-533400">
              <a:spcBef>
                <a:spcPct val="0"/>
              </a:spcBef>
              <a:defRPr/>
            </a:pPr>
            <a:r>
              <a:rPr lang="en-US" sz="1400" dirty="0" smtClean="0">
                <a:solidFill>
                  <a:sysClr val="windowText" lastClr="000000"/>
                </a:solidFill>
                <a:latin typeface="Calibri"/>
              </a:rPr>
              <a:t>Activities summarized</a:t>
            </a:r>
          </a:p>
          <a:p>
            <a:pPr marL="990600" lvl="1" indent="-533400">
              <a:spcBef>
                <a:spcPct val="0"/>
              </a:spcBef>
              <a:defRPr/>
            </a:pPr>
            <a:r>
              <a:rPr lang="en-US" sz="1400" dirty="0" smtClean="0">
                <a:solidFill>
                  <a:sysClr val="windowText" lastClr="000000"/>
                </a:solidFill>
                <a:latin typeface="Calibri"/>
              </a:rPr>
              <a:t>Products mature through phases independently</a:t>
            </a:r>
          </a:p>
          <a:p>
            <a:pPr marL="990600" lvl="1" indent="-533400">
              <a:lnSpc>
                <a:spcPct val="90000"/>
              </a:lnSpc>
              <a:spcBef>
                <a:spcPct val="0"/>
              </a:spcBef>
              <a:spcAft>
                <a:spcPts val="400"/>
              </a:spcAft>
              <a:defRPr/>
            </a:pPr>
            <a:endParaRPr lang="en-US" sz="1000" dirty="0" smtClean="0">
              <a:solidFill>
                <a:sysClr val="windowText" lastClr="000000"/>
              </a:solidFill>
              <a:latin typeface="Calibri"/>
            </a:endParaRPr>
          </a:p>
          <a:p>
            <a:pPr marL="990600" lvl="1" indent="-533400">
              <a:lnSpc>
                <a:spcPct val="90000"/>
              </a:lnSpc>
              <a:spcBef>
                <a:spcPct val="0"/>
              </a:spcBef>
              <a:spcAft>
                <a:spcPts val="400"/>
              </a:spcAft>
              <a:defRPr/>
            </a:pPr>
            <a:endParaRPr lang="en-US" sz="1400" dirty="0">
              <a:solidFill>
                <a:sysClr val="windowText" lastClr="000000"/>
              </a:solidFill>
              <a:latin typeface="Calibri"/>
            </a:endParaRPr>
          </a:p>
        </p:txBody>
      </p:sp>
      <p:pic>
        <p:nvPicPr>
          <p:cNvPr id="12" name="Picture 4" descr="timeline6"/>
          <p:cNvPicPr>
            <a:picLocks noChangeAspect="1" noChangeArrowheads="1"/>
          </p:cNvPicPr>
          <p:nvPr/>
        </p:nvPicPr>
        <p:blipFill>
          <a:blip r:embed="rId3"/>
          <a:srcRect/>
          <a:stretch>
            <a:fillRect/>
          </a:stretch>
        </p:blipFill>
        <p:spPr bwMode="auto">
          <a:xfrm>
            <a:off x="304800" y="3571875"/>
            <a:ext cx="8656638" cy="2963863"/>
          </a:xfrm>
          <a:prstGeom prst="rect">
            <a:avLst/>
          </a:prstGeom>
          <a:noFill/>
          <a:ln w="9525">
            <a:noFill/>
            <a:miter lim="800000"/>
            <a:headEnd/>
            <a:tailEnd/>
          </a:ln>
        </p:spPr>
      </p:pic>
      <p:sp>
        <p:nvSpPr>
          <p:cNvPr id="13" name="TextBox 12"/>
          <p:cNvSpPr txBox="1"/>
          <p:nvPr/>
        </p:nvSpPr>
        <p:spPr>
          <a:xfrm>
            <a:off x="5922089" y="6382561"/>
            <a:ext cx="1088311" cy="276999"/>
          </a:xfrm>
          <a:prstGeom prst="rect">
            <a:avLst/>
          </a:prstGeom>
          <a:noFill/>
        </p:spPr>
        <p:txBody>
          <a:bodyPr wrap="none" rtlCol="0">
            <a:spAutoFit/>
          </a:bodyPr>
          <a:lstStyle/>
          <a:p>
            <a:pPr algn="ctr" defTabSz="457200"/>
            <a:r>
              <a:rPr lang="en-US" sz="1200" b="1" kern="1200" dirty="0" smtClean="0">
                <a:solidFill>
                  <a:prstClr val="black"/>
                </a:solidFill>
                <a:latin typeface="Arial" pitchFamily="34" charset="0"/>
                <a:ea typeface="ＭＳ Ｐゴシック" pitchFamily="-72" charset="-128"/>
                <a:cs typeface="Arial" pitchFamily="34" charset="0"/>
              </a:rPr>
              <a:t>We Are Here</a:t>
            </a:r>
            <a:endParaRPr lang="en-US" sz="1200" b="1" kern="1200" dirty="0">
              <a:solidFill>
                <a:prstClr val="black"/>
              </a:solidFill>
              <a:latin typeface="Arial" pitchFamily="34" charset="0"/>
              <a:ea typeface="ＭＳ Ｐゴシック" pitchFamily="-72" charset="-128"/>
              <a:cs typeface="Arial" pitchFamily="34" charset="0"/>
            </a:endParaRPr>
          </a:p>
        </p:txBody>
      </p:sp>
      <p:sp>
        <p:nvSpPr>
          <p:cNvPr id="14" name="5-Point Star 13"/>
          <p:cNvSpPr/>
          <p:nvPr/>
        </p:nvSpPr>
        <p:spPr>
          <a:xfrm>
            <a:off x="6478672" y="5977700"/>
            <a:ext cx="234895" cy="192415"/>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a:solidFill>
                <a:prstClr val="white"/>
              </a:solidFill>
              <a:latin typeface="Calibri"/>
            </a:endParaRPr>
          </a:p>
        </p:txBody>
      </p:sp>
    </p:spTree>
    <p:extLst>
      <p:ext uri="{BB962C8B-B14F-4D97-AF65-F5344CB8AC3E}">
        <p14:creationId xmlns:p14="http://schemas.microsoft.com/office/powerpoint/2010/main" xmlns="" val="18303598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Supporting Cal/Val Sites/Campaigns</a:t>
            </a:r>
            <a:endParaRPr lang="en-US" sz="3200" dirty="0"/>
          </a:p>
        </p:txBody>
      </p:sp>
      <p:sp>
        <p:nvSpPr>
          <p:cNvPr id="4" name="Slide Number Placeholder 3"/>
          <p:cNvSpPr>
            <a:spLocks noGrp="1"/>
          </p:cNvSpPr>
          <p:nvPr>
            <p:ph type="sldNum" sz="quarter" idx="4"/>
          </p:nvPr>
        </p:nvSpPr>
        <p:spPr>
          <a:xfrm>
            <a:off x="6990886" y="6492875"/>
            <a:ext cx="2133600" cy="365125"/>
          </a:xfrm>
        </p:spPr>
        <p:txBody>
          <a:bodyPr/>
          <a:lstStyle/>
          <a:p>
            <a:pPr>
              <a:defRPr/>
            </a:pPr>
            <a:fld id="{413ABA66-EE7E-4734-9728-C04FD2C704DE}" type="slidenum">
              <a:rPr lang="en-US" smtClean="0"/>
              <a:pPr>
                <a:defRPr/>
              </a:pPr>
              <a:t>7</a:t>
            </a:fld>
            <a:endParaRPr lang="en-US" dirty="0"/>
          </a:p>
        </p:txBody>
      </p:sp>
      <p:pic>
        <p:nvPicPr>
          <p:cNvPr id="5" name="Picture 4" descr="SafariScreenSnapz037.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8225" y="1528431"/>
            <a:ext cx="3766859" cy="2390007"/>
          </a:xfrm>
          <a:prstGeom prst="rect">
            <a:avLst/>
          </a:prstGeom>
        </p:spPr>
      </p:pic>
      <p:pic>
        <p:nvPicPr>
          <p:cNvPr id="6" name="Picture 5" descr="Microsoft PowerPointScreenSnapz010.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040470" y="1380178"/>
            <a:ext cx="4414165" cy="3363768"/>
          </a:xfrm>
          <a:prstGeom prst="rect">
            <a:avLst/>
          </a:prstGeom>
        </p:spPr>
      </p:pic>
      <p:pic>
        <p:nvPicPr>
          <p:cNvPr id="7" name="Picture 6" descr="NASTI"/>
          <p:cNvPicPr>
            <a:picLocks noChangeAspect="1" noChangeArrowheads="1"/>
          </p:cNvPicPr>
          <p:nvPr/>
        </p:nvPicPr>
        <p:blipFill>
          <a:blip r:embed="rId5" cstate="print">
            <a:extLst>
              <a:ext uri="{28A0092B-C50C-407E-A947-70E740481C1C}">
                <a14:useLocalDpi xmlns:a14="http://schemas.microsoft.com/office/drawing/2010/main" xmlns="" val="0"/>
              </a:ext>
            </a:extLst>
          </a:blip>
          <a:srcRect r="1685"/>
          <a:stretch>
            <a:fillRect/>
          </a:stretch>
        </p:blipFill>
        <p:spPr bwMode="auto">
          <a:xfrm>
            <a:off x="316276" y="4321175"/>
            <a:ext cx="3714750" cy="2536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graphicFrame>
        <p:nvGraphicFramePr>
          <p:cNvPr id="8" name="Object 7"/>
          <p:cNvGraphicFramePr>
            <a:graphicFrameLocks noChangeAspect="1"/>
          </p:cNvGraphicFramePr>
          <p:nvPr>
            <p:extLst>
              <p:ext uri="{D42A27DB-BD31-4B8C-83A1-F6EECF244321}">
                <p14:modId xmlns:p14="http://schemas.microsoft.com/office/powerpoint/2010/main" xmlns="" val="2985705240"/>
              </p:ext>
            </p:extLst>
          </p:nvPr>
        </p:nvGraphicFramePr>
        <p:xfrm>
          <a:off x="4112999" y="4832641"/>
          <a:ext cx="3908747" cy="1825439"/>
        </p:xfrm>
        <a:graphic>
          <a:graphicData uri="http://schemas.openxmlformats.org/presentationml/2006/ole">
            <p:oleObj spid="_x0000_s3077" name="Picture" r:id="rId6" imgW="5480314" imgH="3538926" progId="Word.Picture.8">
              <p:embed/>
            </p:oleObj>
          </a:graphicData>
        </a:graphic>
      </p:graphicFrame>
      <p:sp>
        <p:nvSpPr>
          <p:cNvPr id="9" name="TextBox 8"/>
          <p:cNvSpPr txBox="1"/>
          <p:nvPr/>
        </p:nvSpPr>
        <p:spPr>
          <a:xfrm>
            <a:off x="435079" y="4291762"/>
            <a:ext cx="2967340" cy="369332"/>
          </a:xfrm>
          <a:prstGeom prst="rect">
            <a:avLst/>
          </a:prstGeom>
          <a:noFill/>
        </p:spPr>
        <p:txBody>
          <a:bodyPr wrap="square" rtlCol="0">
            <a:spAutoFit/>
          </a:bodyPr>
          <a:lstStyle/>
          <a:p>
            <a:pPr fontAlgn="base">
              <a:spcBef>
                <a:spcPct val="0"/>
              </a:spcBef>
              <a:spcAft>
                <a:spcPct val="0"/>
              </a:spcAft>
            </a:pPr>
            <a:r>
              <a:rPr lang="en-US" sz="1800" kern="1200" dirty="0" smtClean="0">
                <a:solidFill>
                  <a:prstClr val="black"/>
                </a:solidFill>
                <a:latin typeface="Arial" pitchFamily="34" charset="0"/>
                <a:ea typeface="ＭＳ Ｐゴシック" charset="-128"/>
                <a:cs typeface="+mn-cs"/>
              </a:rPr>
              <a:t>Airborne instruments</a:t>
            </a:r>
            <a:endParaRPr lang="en-US" sz="1800" kern="1200" dirty="0">
              <a:solidFill>
                <a:prstClr val="black"/>
              </a:solidFill>
              <a:latin typeface="Arial" pitchFamily="34" charset="0"/>
              <a:ea typeface="ＭＳ Ｐゴシック" charset="-128"/>
              <a:cs typeface="+mn-cs"/>
            </a:endParaRPr>
          </a:p>
        </p:txBody>
      </p:sp>
    </p:spTree>
    <p:extLst>
      <p:ext uri="{BB962C8B-B14F-4D97-AF65-F5344CB8AC3E}">
        <p14:creationId xmlns:p14="http://schemas.microsoft.com/office/powerpoint/2010/main" xmlns="" val="74171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Criteria for SDR Beta Maturity</a:t>
            </a:r>
            <a:endParaRPr lang="en-US" sz="3200" b="1" dirty="0"/>
          </a:p>
        </p:txBody>
      </p:sp>
      <p:sp>
        <p:nvSpPr>
          <p:cNvPr id="4" name="Date Placeholder 3"/>
          <p:cNvSpPr>
            <a:spLocks noGrp="1"/>
          </p:cNvSpPr>
          <p:nvPr>
            <p:ph type="dt" sz="half" idx="4294967295"/>
          </p:nvPr>
        </p:nvSpPr>
        <p:spPr>
          <a:xfrm>
            <a:off x="457200" y="6356350"/>
            <a:ext cx="2133600" cy="365125"/>
          </a:xfrm>
          <a:prstGeom prst="rect">
            <a:avLst/>
          </a:prstGeom>
        </p:spPr>
        <p:txBody>
          <a:bodyPr/>
          <a:lstStyle/>
          <a:p>
            <a:r>
              <a:rPr lang="en-US" dirty="0" smtClean="0">
                <a:solidFill>
                  <a:prstClr val="black">
                    <a:tint val="75000"/>
                  </a:prstClr>
                </a:solidFill>
                <a:latin typeface="Calibri"/>
              </a:rPr>
              <a:t>23 October 2012</a:t>
            </a:r>
          </a:p>
        </p:txBody>
      </p:sp>
      <p:sp>
        <p:nvSpPr>
          <p:cNvPr id="5" name="Slide Number Placeholder 4"/>
          <p:cNvSpPr>
            <a:spLocks noGrp="1"/>
          </p:cNvSpPr>
          <p:nvPr>
            <p:ph type="sldNum" sz="quarter" idx="4294967295"/>
          </p:nvPr>
        </p:nvSpPr>
        <p:spPr>
          <a:xfrm>
            <a:off x="7010400" y="6553200"/>
            <a:ext cx="2133600" cy="304800"/>
          </a:xfrm>
          <a:prstGeom prst="rect">
            <a:avLst/>
          </a:prstGeom>
        </p:spPr>
        <p:txBody>
          <a:bodyPr/>
          <a:lstStyle/>
          <a:p>
            <a:fld id="{96E36F11-A39A-294D-A59D-6180D50ED29D}" type="slidenum">
              <a:rPr lang="en-US" smtClean="0">
                <a:solidFill>
                  <a:prstClr val="black">
                    <a:tint val="75000"/>
                  </a:prstClr>
                </a:solidFill>
                <a:latin typeface="Calibri"/>
              </a:rPr>
              <a:pPr/>
              <a:t>8</a:t>
            </a:fld>
            <a:endParaRPr lang="en-US" dirty="0">
              <a:solidFill>
                <a:prstClr val="black">
                  <a:tint val="75000"/>
                </a:prstClr>
              </a:solidFill>
              <a:latin typeface="Calibri"/>
            </a:endParaRPr>
          </a:p>
        </p:txBody>
      </p:sp>
      <p:sp>
        <p:nvSpPr>
          <p:cNvPr id="6" name="Footer Placeholder 5"/>
          <p:cNvSpPr>
            <a:spLocks noGrp="1"/>
          </p:cNvSpPr>
          <p:nvPr>
            <p:ph type="ftr" sz="quarter" idx="4294967295"/>
          </p:nvPr>
        </p:nvSpPr>
        <p:spPr>
          <a:xfrm>
            <a:off x="3124200" y="6356350"/>
            <a:ext cx="2895600" cy="365125"/>
          </a:xfrm>
          <a:prstGeom prst="rect">
            <a:avLst/>
          </a:prstGeom>
        </p:spPr>
        <p:txBody>
          <a:bodyPr/>
          <a:lstStyle/>
          <a:p>
            <a:r>
              <a:rPr lang="en-US" dirty="0" smtClean="0">
                <a:solidFill>
                  <a:prstClr val="black">
                    <a:tint val="75000"/>
                  </a:prstClr>
                </a:solidFill>
                <a:latin typeface="Calibri"/>
              </a:rPr>
              <a:t>NCWCP</a:t>
            </a:r>
            <a:endParaRPr lang="en-US" dirty="0">
              <a:solidFill>
                <a:prstClr val="black">
                  <a:tint val="75000"/>
                </a:prstClr>
              </a:solidFill>
              <a:latin typeface="Calibri"/>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xmlns="" val="4132510216"/>
              </p:ext>
            </p:extLst>
          </p:nvPr>
        </p:nvGraphicFramePr>
        <p:xfrm>
          <a:off x="457200" y="1290955"/>
          <a:ext cx="8229600" cy="4968742"/>
        </p:xfrm>
        <a:graphic>
          <a:graphicData uri="http://schemas.openxmlformats.org/drawingml/2006/table">
            <a:tbl>
              <a:tblPr firstRow="1" bandRow="1">
                <a:tableStyleId>{5C22544A-7EE6-4342-B048-85BDC9FD1C3A}</a:tableStyleId>
              </a:tblPr>
              <a:tblGrid>
                <a:gridCol w="8229600"/>
              </a:tblGrid>
              <a:tr h="551277">
                <a:tc>
                  <a:txBody>
                    <a:bodyPr/>
                    <a:lstStyle/>
                    <a:p>
                      <a:pPr algn="ctr" fontAlgn="b"/>
                      <a:r>
                        <a:rPr lang="en-US" sz="3200" b="1" i="0" u="none" strike="noStrike" dirty="0" smtClean="0">
                          <a:solidFill>
                            <a:srgbClr val="000000"/>
                          </a:solidFill>
                          <a:latin typeface="Calibri"/>
                        </a:rPr>
                        <a:t>Beta</a:t>
                      </a:r>
                      <a:endParaRPr lang="en-US" sz="3200" b="1" i="0" u="none" strike="noStrike" dirty="0">
                        <a:solidFill>
                          <a:srgbClr val="000000"/>
                        </a:solidFill>
                        <a:latin typeface="Calibri"/>
                      </a:endParaRPr>
                    </a:p>
                  </a:txBody>
                  <a:tcPr marL="9525" marR="9525" marT="9525" marB="0" anchor="b"/>
                </a:tc>
              </a:tr>
              <a:tr h="483687">
                <a:tc>
                  <a:txBody>
                    <a:bodyPr/>
                    <a:lstStyle/>
                    <a:p>
                      <a:pPr algn="l" fontAlgn="b"/>
                      <a:r>
                        <a:rPr lang="en-US" sz="2800" b="0" i="0" u="none" strike="noStrike" dirty="0" smtClean="0">
                          <a:solidFill>
                            <a:srgbClr val="0033CC"/>
                          </a:solidFill>
                          <a:latin typeface="Calibri"/>
                        </a:rPr>
                        <a:t>Early Release Product</a:t>
                      </a:r>
                      <a:endParaRPr lang="en-US" sz="2800" b="0" i="0" u="none" strike="noStrike" dirty="0">
                        <a:solidFill>
                          <a:srgbClr val="0033CC"/>
                        </a:solidFill>
                        <a:latin typeface="Calibri"/>
                      </a:endParaRPr>
                    </a:p>
                  </a:txBody>
                  <a:tcPr marL="9525" marR="9525" marT="9525" marB="0" anchor="b"/>
                </a:tc>
              </a:tr>
              <a:tr h="531581">
                <a:tc>
                  <a:txBody>
                    <a:bodyPr/>
                    <a:lstStyle/>
                    <a:p>
                      <a:pPr algn="l" fontAlgn="b"/>
                      <a:r>
                        <a:rPr lang="en-US" sz="2800" b="0" i="0" u="none" strike="noStrike" dirty="0" smtClean="0">
                          <a:solidFill>
                            <a:srgbClr val="000000"/>
                          </a:solidFill>
                          <a:latin typeface="Calibri"/>
                        </a:rPr>
                        <a:t>Initial Calibration</a:t>
                      </a:r>
                      <a:r>
                        <a:rPr lang="en-US" sz="2800" b="0" i="0" u="none" strike="noStrike" baseline="0" dirty="0" smtClean="0">
                          <a:solidFill>
                            <a:srgbClr val="000000"/>
                          </a:solidFill>
                          <a:latin typeface="Calibri"/>
                        </a:rPr>
                        <a:t> is Applied and Minimal Validation</a:t>
                      </a:r>
                      <a:endParaRPr lang="en-US" sz="2800" b="0" i="0" u="none" strike="noStrike" dirty="0">
                        <a:solidFill>
                          <a:srgbClr val="000000"/>
                        </a:solidFill>
                        <a:latin typeface="Calibri"/>
                      </a:endParaRPr>
                    </a:p>
                  </a:txBody>
                  <a:tcPr marL="9525" marR="9525" marT="9525" marB="0" anchor="b"/>
                </a:tc>
              </a:tr>
              <a:tr h="483687">
                <a:tc>
                  <a:txBody>
                    <a:bodyPr/>
                    <a:lstStyle/>
                    <a:p>
                      <a:pPr algn="l" fontAlgn="b"/>
                      <a:r>
                        <a:rPr lang="en-US" sz="2800" b="0" i="0" u="none" strike="noStrike" dirty="0" smtClean="0">
                          <a:solidFill>
                            <a:srgbClr val="0033CC"/>
                          </a:solidFill>
                          <a:latin typeface="Calibri"/>
                        </a:rPr>
                        <a:t>Large errors</a:t>
                      </a:r>
                      <a:r>
                        <a:rPr lang="en-US" sz="2800" b="0" i="0" u="none" strike="noStrike" baseline="0" dirty="0" smtClean="0">
                          <a:solidFill>
                            <a:srgbClr val="0033CC"/>
                          </a:solidFill>
                          <a:latin typeface="Calibri"/>
                        </a:rPr>
                        <a:t> may exist</a:t>
                      </a:r>
                      <a:endParaRPr lang="en-US" sz="2800" b="0" i="0" u="none" strike="noStrike" dirty="0">
                        <a:solidFill>
                          <a:srgbClr val="0033CC"/>
                        </a:solidFill>
                        <a:latin typeface="Calibri"/>
                      </a:endParaRPr>
                    </a:p>
                  </a:txBody>
                  <a:tcPr marL="9525" marR="9525" marT="9525" marB="0" anchor="b"/>
                </a:tc>
              </a:tr>
              <a:tr h="672013">
                <a:tc>
                  <a:txBody>
                    <a:bodyPr/>
                    <a:lstStyle/>
                    <a:p>
                      <a:pPr algn="l" fontAlgn="b"/>
                      <a:r>
                        <a:rPr lang="en-US" sz="2800" b="0" i="0" u="none" strike="noStrike" dirty="0" smtClean="0">
                          <a:solidFill>
                            <a:srgbClr val="0033CC"/>
                          </a:solidFill>
                          <a:latin typeface="+mn-lt"/>
                        </a:rPr>
                        <a:t>Version control may not identify</a:t>
                      </a:r>
                      <a:r>
                        <a:rPr lang="en-US" sz="2800" b="0" i="0" u="none" strike="noStrike" baseline="0" dirty="0" smtClean="0">
                          <a:solidFill>
                            <a:srgbClr val="0033CC"/>
                          </a:solidFill>
                          <a:latin typeface="+mn-lt"/>
                        </a:rPr>
                        <a:t> errors</a:t>
                      </a:r>
                      <a:endParaRPr lang="en-US" sz="2800" b="0" i="0" u="none" strike="noStrike" dirty="0">
                        <a:solidFill>
                          <a:srgbClr val="0033CC"/>
                        </a:solidFill>
                        <a:latin typeface="+mn-lt"/>
                      </a:endParaRPr>
                    </a:p>
                  </a:txBody>
                  <a:tcPr marL="9525" marR="9525" marT="9525" marB="0" anchor="b"/>
                </a:tc>
              </a:tr>
              <a:tr h="956813">
                <a:tc>
                  <a:txBody>
                    <a:bodyPr/>
                    <a:lstStyle/>
                    <a:p>
                      <a:pPr algn="l" fontAlgn="b"/>
                      <a:r>
                        <a:rPr lang="en-US" sz="2800" b="0" i="0" u="none" strike="noStrike" dirty="0" smtClean="0">
                          <a:solidFill>
                            <a:srgbClr val="000000"/>
                          </a:solidFill>
                          <a:latin typeface="+mn-lt"/>
                        </a:rPr>
                        <a:t>Available</a:t>
                      </a:r>
                      <a:r>
                        <a:rPr lang="en-US" sz="2800" b="0" i="0" u="none" strike="noStrike" baseline="0" dirty="0" smtClean="0">
                          <a:solidFill>
                            <a:srgbClr val="000000"/>
                          </a:solidFill>
                          <a:latin typeface="+mn-lt"/>
                        </a:rPr>
                        <a:t> to allow users to gain familiarity with data formats and parameters</a:t>
                      </a:r>
                      <a:endParaRPr lang="en-US" sz="2800" b="0" i="0" u="none" strike="noStrike" dirty="0">
                        <a:solidFill>
                          <a:srgbClr val="000000"/>
                        </a:solidFill>
                        <a:latin typeface="+mn-lt"/>
                      </a:endParaRPr>
                    </a:p>
                  </a:txBody>
                  <a:tcPr marL="9525" marR="9525" marT="9525" marB="0" anchor="b"/>
                </a:tc>
              </a:tr>
              <a:tr h="48368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800" b="0" i="0" u="none" strike="noStrike" dirty="0" smtClean="0">
                          <a:solidFill>
                            <a:srgbClr val="0033CC"/>
                          </a:solidFill>
                          <a:latin typeface="+mn-lt"/>
                        </a:rPr>
                        <a:t>Data</a:t>
                      </a:r>
                      <a:r>
                        <a:rPr lang="en-US" sz="2800" b="0" i="0" u="none" strike="noStrike" baseline="0" dirty="0" smtClean="0">
                          <a:solidFill>
                            <a:srgbClr val="0033CC"/>
                          </a:solidFill>
                          <a:latin typeface="+mn-lt"/>
                        </a:rPr>
                        <a:t> not  ready to be used in scientific publications or applications</a:t>
                      </a:r>
                      <a:endParaRPr lang="en-US" sz="2800" b="0" i="0" u="none" strike="noStrike" dirty="0" smtClean="0">
                        <a:solidFill>
                          <a:srgbClr val="0033CC"/>
                        </a:solidFill>
                        <a:latin typeface="+mn-lt"/>
                      </a:endParaRPr>
                    </a:p>
                    <a:p>
                      <a:pPr algn="l" fontAlgn="b"/>
                      <a:endParaRPr lang="en-US" sz="2800" b="0" i="0" u="none" strike="noStrike" dirty="0">
                        <a:solidFill>
                          <a:srgbClr val="000000"/>
                        </a:solidFill>
                        <a:latin typeface="Calibri"/>
                      </a:endParaRPr>
                    </a:p>
                  </a:txBody>
                  <a:tcPr marL="9525" marR="9525" marT="9525" marB="0" anchor="b"/>
                </a:tc>
              </a:tr>
            </a:tbl>
          </a:graphicData>
        </a:graphic>
      </p:graphicFrame>
    </p:spTree>
    <p:extLst>
      <p:ext uri="{BB962C8B-B14F-4D97-AF65-F5344CB8AC3E}">
        <p14:creationId xmlns:p14="http://schemas.microsoft.com/office/powerpoint/2010/main" xmlns="" val="19869015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Criteria for SDR Provisional Maturity</a:t>
            </a:r>
            <a:endParaRPr lang="en-US" sz="3200" b="1" dirty="0"/>
          </a:p>
        </p:txBody>
      </p:sp>
      <p:sp>
        <p:nvSpPr>
          <p:cNvPr id="4" name="Date Placeholder 3"/>
          <p:cNvSpPr>
            <a:spLocks noGrp="1"/>
          </p:cNvSpPr>
          <p:nvPr>
            <p:ph type="dt" sz="half" idx="4294967295"/>
          </p:nvPr>
        </p:nvSpPr>
        <p:spPr>
          <a:xfrm>
            <a:off x="457200" y="6356350"/>
            <a:ext cx="2133600" cy="365125"/>
          </a:xfrm>
          <a:prstGeom prst="rect">
            <a:avLst/>
          </a:prstGeom>
        </p:spPr>
        <p:txBody>
          <a:bodyPr/>
          <a:lstStyle/>
          <a:p>
            <a:r>
              <a:rPr lang="en-US" dirty="0" smtClean="0">
                <a:solidFill>
                  <a:prstClr val="black">
                    <a:tint val="75000"/>
                  </a:prstClr>
                </a:solidFill>
                <a:latin typeface="Calibri"/>
              </a:rPr>
              <a:t>23 October 2012</a:t>
            </a:r>
          </a:p>
        </p:txBody>
      </p:sp>
      <p:sp>
        <p:nvSpPr>
          <p:cNvPr id="5" name="Slide Number Placeholder 4"/>
          <p:cNvSpPr>
            <a:spLocks noGrp="1"/>
          </p:cNvSpPr>
          <p:nvPr>
            <p:ph type="sldNum" sz="quarter" idx="4294967295"/>
          </p:nvPr>
        </p:nvSpPr>
        <p:spPr>
          <a:xfrm>
            <a:off x="7010400" y="6553200"/>
            <a:ext cx="2133600" cy="304800"/>
          </a:xfrm>
          <a:prstGeom prst="rect">
            <a:avLst/>
          </a:prstGeom>
        </p:spPr>
        <p:txBody>
          <a:bodyPr/>
          <a:lstStyle/>
          <a:p>
            <a:fld id="{96E36F11-A39A-294D-A59D-6180D50ED29D}" type="slidenum">
              <a:rPr lang="en-US" smtClean="0">
                <a:solidFill>
                  <a:prstClr val="black">
                    <a:tint val="75000"/>
                  </a:prstClr>
                </a:solidFill>
                <a:latin typeface="Calibri"/>
              </a:rPr>
              <a:pPr/>
              <a:t>9</a:t>
            </a:fld>
            <a:endParaRPr lang="en-US" dirty="0">
              <a:solidFill>
                <a:prstClr val="black">
                  <a:tint val="75000"/>
                </a:prstClr>
              </a:solidFill>
              <a:latin typeface="Calibri"/>
            </a:endParaRPr>
          </a:p>
        </p:txBody>
      </p:sp>
      <p:sp>
        <p:nvSpPr>
          <p:cNvPr id="6" name="Footer Placeholder 5"/>
          <p:cNvSpPr>
            <a:spLocks noGrp="1"/>
          </p:cNvSpPr>
          <p:nvPr>
            <p:ph type="ftr" sz="quarter" idx="4294967295"/>
          </p:nvPr>
        </p:nvSpPr>
        <p:spPr>
          <a:xfrm>
            <a:off x="3124200" y="6356350"/>
            <a:ext cx="2895600" cy="365125"/>
          </a:xfrm>
          <a:prstGeom prst="rect">
            <a:avLst/>
          </a:prstGeom>
        </p:spPr>
        <p:txBody>
          <a:bodyPr/>
          <a:lstStyle/>
          <a:p>
            <a:r>
              <a:rPr lang="en-US" dirty="0" smtClean="0">
                <a:solidFill>
                  <a:prstClr val="black">
                    <a:tint val="75000"/>
                  </a:prstClr>
                </a:solidFill>
                <a:latin typeface="Calibri"/>
              </a:rPr>
              <a:t>NCWCP</a:t>
            </a:r>
            <a:endParaRPr lang="en-US" dirty="0">
              <a:solidFill>
                <a:prstClr val="black">
                  <a:tint val="75000"/>
                </a:prstClr>
              </a:solidFill>
              <a:latin typeface="Calibri"/>
            </a:endParaRPr>
          </a:p>
        </p:txBody>
      </p:sp>
      <p:sp>
        <p:nvSpPr>
          <p:cNvPr id="16385" name="Rectangle 1"/>
          <p:cNvSpPr>
            <a:spLocks noChangeArrowheads="1"/>
          </p:cNvSpPr>
          <p:nvPr/>
        </p:nvSpPr>
        <p:spPr bwMode="auto">
          <a:xfrm>
            <a:off x="0" y="0"/>
            <a:ext cx="9144000"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n-US" sz="900" dirty="0">
                <a:solidFill>
                  <a:srgbClr val="1155CC"/>
                </a:solidFill>
                <a:latin typeface="Arial" pitchFamily="34" charset="0"/>
                <a:cs typeface="Arial" pitchFamily="34" charset="0"/>
                <a:hlinkClick r:id="rId2"/>
              </a:rPr>
              <a:t>http://ozoneaq.gsfc.nasa.gov/omps</a:t>
            </a:r>
            <a:r>
              <a:rPr lang="en-US" sz="900" dirty="0">
                <a:solidFill>
                  <a:prstClr val="black"/>
                </a:solidFill>
                <a:latin typeface="Arial" pitchFamily="34" charset="0"/>
              </a:rPr>
              <a:t> </a:t>
            </a:r>
            <a:endParaRPr lang="en-US" dirty="0">
              <a:solidFill>
                <a:prstClr val="black"/>
              </a:solidFill>
              <a:latin typeface="Arial" pitchFamily="34" charset="0"/>
            </a:endParaRPr>
          </a:p>
        </p:txBody>
      </p:sp>
      <p:sp>
        <p:nvSpPr>
          <p:cNvPr id="16386" name="Rectangle 2"/>
          <p:cNvSpPr>
            <a:spLocks noChangeArrowheads="1"/>
          </p:cNvSpPr>
          <p:nvPr/>
        </p:nvSpPr>
        <p:spPr bwMode="auto">
          <a:xfrm>
            <a:off x="0" y="0"/>
            <a:ext cx="9144000"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n-US" sz="900" dirty="0">
                <a:solidFill>
                  <a:srgbClr val="1155CC"/>
                </a:solidFill>
                <a:latin typeface="Arial" pitchFamily="34" charset="0"/>
                <a:cs typeface="Arial" pitchFamily="34" charset="0"/>
                <a:hlinkClick r:id="rId2"/>
              </a:rPr>
              <a:t>http://ozoneaq.gsfc.nasa.gov/omps</a:t>
            </a:r>
            <a:r>
              <a:rPr lang="en-US" sz="900" dirty="0">
                <a:solidFill>
                  <a:prstClr val="black"/>
                </a:solidFill>
                <a:latin typeface="Arial" pitchFamily="34" charset="0"/>
              </a:rPr>
              <a:t> </a:t>
            </a:r>
            <a:endParaRPr lang="en-US" dirty="0">
              <a:solidFill>
                <a:prstClr val="black"/>
              </a:solidFill>
              <a:latin typeface="Arial" pitchFamily="34" charset="0"/>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xmlns="" val="2625038592"/>
              </p:ext>
            </p:extLst>
          </p:nvPr>
        </p:nvGraphicFramePr>
        <p:xfrm>
          <a:off x="457200" y="1290955"/>
          <a:ext cx="8229600" cy="4872777"/>
        </p:xfrm>
        <a:graphic>
          <a:graphicData uri="http://schemas.openxmlformats.org/drawingml/2006/table">
            <a:tbl>
              <a:tblPr firstRow="1" bandRow="1">
                <a:tableStyleId>{5C22544A-7EE6-4342-B048-85BDC9FD1C3A}</a:tableStyleId>
              </a:tblPr>
              <a:tblGrid>
                <a:gridCol w="8229600"/>
              </a:tblGrid>
              <a:tr h="551277">
                <a:tc>
                  <a:txBody>
                    <a:bodyPr/>
                    <a:lstStyle/>
                    <a:p>
                      <a:pPr algn="ctr" fontAlgn="b"/>
                      <a:r>
                        <a:rPr lang="en-US" sz="3200" b="1" i="0" u="none" strike="noStrike" dirty="0">
                          <a:solidFill>
                            <a:srgbClr val="000000"/>
                          </a:solidFill>
                          <a:latin typeface="Calibri"/>
                        </a:rPr>
                        <a:t>Provisional</a:t>
                      </a:r>
                    </a:p>
                  </a:txBody>
                  <a:tcPr marL="9525" marR="9525" marT="9525" marB="0" anchor="b"/>
                </a:tc>
              </a:tr>
              <a:tr h="483687">
                <a:tc>
                  <a:txBody>
                    <a:bodyPr/>
                    <a:lstStyle/>
                    <a:p>
                      <a:pPr algn="l" fontAlgn="b"/>
                      <a:r>
                        <a:rPr lang="en-US" sz="2800" b="0" i="0" u="none" strike="noStrike" dirty="0">
                          <a:solidFill>
                            <a:srgbClr val="0033CC"/>
                          </a:solidFill>
                          <a:latin typeface="Calibri"/>
                        </a:rPr>
                        <a:t>Product quality may not be optimal</a:t>
                      </a:r>
                    </a:p>
                  </a:txBody>
                  <a:tcPr marL="9525" marR="9525" marT="9525" marB="0" anchor="b"/>
                </a:tc>
              </a:tr>
              <a:tr h="956813">
                <a:tc>
                  <a:txBody>
                    <a:bodyPr/>
                    <a:lstStyle/>
                    <a:p>
                      <a:pPr algn="l" fontAlgn="b"/>
                      <a:r>
                        <a:rPr lang="en-US" sz="2800" b="0" i="0" u="none" strike="noStrike" dirty="0">
                          <a:solidFill>
                            <a:srgbClr val="000000"/>
                          </a:solidFill>
                          <a:latin typeface="Calibri"/>
                        </a:rPr>
                        <a:t>Incremental product improvements are still </a:t>
                      </a:r>
                      <a:r>
                        <a:rPr lang="en-US" sz="2800" b="0" i="0" u="none" strike="noStrike" dirty="0" smtClean="0">
                          <a:solidFill>
                            <a:srgbClr val="000000"/>
                          </a:solidFill>
                          <a:latin typeface="Calibri"/>
                        </a:rPr>
                        <a:t>occurring </a:t>
                      </a:r>
                      <a:r>
                        <a:rPr lang="en-US" sz="2800" b="0" i="0" u="none" strike="noStrike" dirty="0">
                          <a:solidFill>
                            <a:srgbClr val="000000"/>
                          </a:solidFill>
                          <a:latin typeface="Calibri"/>
                        </a:rPr>
                        <a:t>as calibration parameters are adjusted</a:t>
                      </a:r>
                    </a:p>
                  </a:txBody>
                  <a:tcPr marL="9525" marR="9525" marT="9525" marB="0" anchor="b"/>
                </a:tc>
              </a:tr>
              <a:tr h="483687">
                <a:tc>
                  <a:txBody>
                    <a:bodyPr/>
                    <a:lstStyle/>
                    <a:p>
                      <a:pPr algn="l" fontAlgn="b"/>
                      <a:r>
                        <a:rPr lang="en-US" sz="2800" b="0" i="0" u="none" strike="noStrike" dirty="0">
                          <a:solidFill>
                            <a:srgbClr val="0033CC"/>
                          </a:solidFill>
                          <a:latin typeface="Calibri"/>
                        </a:rPr>
                        <a:t>Version control is in affect</a:t>
                      </a:r>
                    </a:p>
                  </a:txBody>
                  <a:tcPr marL="9525" marR="9525" marT="9525" marB="0" anchor="b"/>
                </a:tc>
              </a:tr>
              <a:tr h="956813">
                <a:tc>
                  <a:txBody>
                    <a:bodyPr/>
                    <a:lstStyle/>
                    <a:p>
                      <a:pPr algn="l" fontAlgn="b"/>
                      <a:r>
                        <a:rPr lang="en-US" sz="2800" b="0" i="0" u="none" strike="noStrike" dirty="0">
                          <a:solidFill>
                            <a:srgbClr val="000000"/>
                          </a:solidFill>
                          <a:latin typeface="Calibri"/>
                        </a:rPr>
                        <a:t>General research community is encouraged to participate in the </a:t>
                      </a:r>
                      <a:r>
                        <a:rPr lang="en-US" sz="2800" b="0" i="0" u="none" strike="noStrike" dirty="0" smtClean="0">
                          <a:solidFill>
                            <a:srgbClr val="000000"/>
                          </a:solidFill>
                          <a:latin typeface="Calibri"/>
                        </a:rPr>
                        <a:t>QA</a:t>
                      </a:r>
                      <a:endParaRPr lang="en-US" sz="2800" b="0" i="0" u="none" strike="noStrike" dirty="0">
                        <a:solidFill>
                          <a:srgbClr val="000000"/>
                        </a:solidFill>
                        <a:latin typeface="Calibri"/>
                      </a:endParaRPr>
                    </a:p>
                  </a:txBody>
                  <a:tcPr marL="9525" marR="9525" marT="9525" marB="0" anchor="b"/>
                </a:tc>
              </a:tr>
              <a:tr h="956813">
                <a:tc>
                  <a:txBody>
                    <a:bodyPr/>
                    <a:lstStyle/>
                    <a:p>
                      <a:pPr algn="l" fontAlgn="b"/>
                      <a:r>
                        <a:rPr lang="en-US" sz="2800" b="0" i="0" u="none" strike="noStrike" dirty="0">
                          <a:solidFill>
                            <a:srgbClr val="0033CC"/>
                          </a:solidFill>
                          <a:latin typeface="Calibri"/>
                        </a:rPr>
                        <a:t>Users are urged to consult the SDR product status documents prior to use of the data in publications</a:t>
                      </a:r>
                    </a:p>
                  </a:txBody>
                  <a:tcPr marL="9525" marR="9525" marT="9525" marB="0" anchor="b"/>
                </a:tc>
              </a:tr>
              <a:tr h="483687">
                <a:tc>
                  <a:txBody>
                    <a:bodyPr/>
                    <a:lstStyle/>
                    <a:p>
                      <a:pPr algn="l" fontAlgn="b"/>
                      <a:r>
                        <a:rPr lang="en-US" sz="2800" b="0" i="0" u="none" strike="noStrike" dirty="0">
                          <a:solidFill>
                            <a:srgbClr val="000000"/>
                          </a:solidFill>
                          <a:latin typeface="Calibri"/>
                        </a:rPr>
                        <a:t>Ready for operational evaluation</a:t>
                      </a:r>
                    </a:p>
                  </a:txBody>
                  <a:tcPr marL="9525" marR="9525" marT="9525" marB="0" anchor="b"/>
                </a:tc>
              </a:tr>
            </a:tbl>
          </a:graphicData>
        </a:graphic>
      </p:graphicFrame>
    </p:spTree>
    <p:extLst>
      <p:ext uri="{BB962C8B-B14F-4D97-AF65-F5344CB8AC3E}">
        <p14:creationId xmlns:p14="http://schemas.microsoft.com/office/powerpoint/2010/main" xmlns="" val="1942867534"/>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NPP_FO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01">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faul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NPP_FO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3283</Words>
  <Application>Microsoft Office PowerPoint</Application>
  <PresentationFormat>On-screen Show (4:3)</PresentationFormat>
  <Paragraphs>825</Paragraphs>
  <Slides>42</Slides>
  <Notes>10</Notes>
  <HiddenSlides>0</HiddenSlides>
  <MMClips>0</MMClips>
  <ScaleCrop>false</ScaleCrop>
  <HeadingPairs>
    <vt:vector size="6" baseType="variant">
      <vt:variant>
        <vt:lpstr>Theme</vt:lpstr>
      </vt:variant>
      <vt:variant>
        <vt:i4>10</vt:i4>
      </vt:variant>
      <vt:variant>
        <vt:lpstr>Embedded OLE Servers</vt:lpstr>
      </vt:variant>
      <vt:variant>
        <vt:i4>1</vt:i4>
      </vt:variant>
      <vt:variant>
        <vt:lpstr>Slide Titles</vt:lpstr>
      </vt:variant>
      <vt:variant>
        <vt:i4>42</vt:i4>
      </vt:variant>
    </vt:vector>
  </HeadingPairs>
  <TitlesOfParts>
    <vt:vector size="53" baseType="lpstr">
      <vt:lpstr>2_Office Theme</vt:lpstr>
      <vt:lpstr>Theme1</vt:lpstr>
      <vt:lpstr>Office Theme</vt:lpstr>
      <vt:lpstr>6_Default Design</vt:lpstr>
      <vt:lpstr>default01</vt:lpstr>
      <vt:lpstr>1_Office Theme</vt:lpstr>
      <vt:lpstr>3_Office Theme</vt:lpstr>
      <vt:lpstr>Default Design</vt:lpstr>
      <vt:lpstr>NPP_FOR</vt:lpstr>
      <vt:lpstr>1_NPP_FOR</vt:lpstr>
      <vt:lpstr>Picture</vt:lpstr>
      <vt:lpstr>JPSS Calibration/Validation Activities </vt:lpstr>
      <vt:lpstr>My Assignment</vt:lpstr>
      <vt:lpstr>JPSS Science POCs and Leads</vt:lpstr>
      <vt:lpstr>Program Science</vt:lpstr>
      <vt:lpstr>Operational use of SNPP data</vt:lpstr>
      <vt:lpstr>Calibration/Validation</vt:lpstr>
      <vt:lpstr>Supporting Cal/Val Sites/Campaigns</vt:lpstr>
      <vt:lpstr>Criteria for SDR Beta Maturity</vt:lpstr>
      <vt:lpstr>Criteria for SDR Provisional Maturity</vt:lpstr>
      <vt:lpstr>Criteria for SDR Validated Maturity</vt:lpstr>
      <vt:lpstr>SNPP EDR Maturity Definitions (1)</vt:lpstr>
      <vt:lpstr>Slide 12</vt:lpstr>
      <vt:lpstr>Overarching Message</vt:lpstr>
      <vt:lpstr>Review Panel Members</vt:lpstr>
      <vt:lpstr>American Geophysical Union (AGU) JGR Special Issue  on Suomi NPP CalVal   </vt:lpstr>
      <vt:lpstr>JPSS PGRR Deep-Dive Validation   First S-NPP ER-2 Aircraft Campaign to provide  validation for CrIS, ATMS and VIIRS  NIST traceable absolute calibration for CrIS</vt:lpstr>
      <vt:lpstr>CriS Specifications</vt:lpstr>
      <vt:lpstr>Why do we care about 0.1 C absolute accuracy?</vt:lpstr>
      <vt:lpstr>Slide 19</vt:lpstr>
      <vt:lpstr>SNO Results between CrIS and IASI/Metop-B from 10 months’ reprocessed CrIS SDR (2013/02-12) </vt:lpstr>
      <vt:lpstr>VIIRS SDR Requirements and Performance (all performance values are stable since provisional)</vt:lpstr>
      <vt:lpstr>VIIRS-SHIS Absolute Uncertainty Sources and Estimates</vt:lpstr>
      <vt:lpstr>Slide 23</vt:lpstr>
      <vt:lpstr>VIIRS Geolocation Conclusions</vt:lpstr>
      <vt:lpstr>VIIRS as Geolocation Reference Standard Assessing MetOP-B/AVHRR</vt:lpstr>
      <vt:lpstr>Introduction to ICVS-LTM for ATMS</vt:lpstr>
      <vt:lpstr>S/C Telemetry/Diary Parameters</vt:lpstr>
      <vt:lpstr>SNPP EDR Validation Schedule</vt:lpstr>
      <vt:lpstr>Overarching Message</vt:lpstr>
      <vt:lpstr> Algorithm Assessment Outcome Categories</vt:lpstr>
      <vt:lpstr>Cloud Provisional Recommendations</vt:lpstr>
      <vt:lpstr>SST</vt:lpstr>
      <vt:lpstr>VIIRS CLOUD MASK (VCM) Overall Results (Daytime)</vt:lpstr>
      <vt:lpstr>VCM Overall Results (Nighttime)</vt:lpstr>
      <vt:lpstr>VIIRS-CALIOP Matchups Stats</vt:lpstr>
      <vt:lpstr>VIIRS-CALIOP Matchups Stats</vt:lpstr>
      <vt:lpstr>Cloud mask compare well with  some small difference in snow/cloud (not a concern to us)</vt:lpstr>
      <vt:lpstr>Slide 38</vt:lpstr>
      <vt:lpstr>Recommendations</vt:lpstr>
      <vt:lpstr> Expand the Algorithm Assessment Outcome Categories</vt:lpstr>
      <vt:lpstr>LOOK!!</vt:lpstr>
      <vt:lpstr>SOAR Program Office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JPSS Calibration/Validation Activities</dc:title>
  <dc:creator>Jaime Daniels</dc:creator>
  <cp:lastModifiedBy>jdaniels</cp:lastModifiedBy>
  <cp:revision>12</cp:revision>
  <dcterms:modified xsi:type="dcterms:W3CDTF">2014-01-09T16:08:24Z</dcterms:modified>
</cp:coreProperties>
</file>