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sldIdLst>
    <p:sldId id="1289" r:id="rId2"/>
    <p:sldId id="1312" r:id="rId3"/>
    <p:sldId id="1359" r:id="rId4"/>
    <p:sldId id="1355" r:id="rId5"/>
    <p:sldId id="1356" r:id="rId6"/>
    <p:sldId id="1357" r:id="rId7"/>
    <p:sldId id="1352" r:id="rId8"/>
    <p:sldId id="1361" r:id="rId9"/>
    <p:sldId id="1362" r:id="rId10"/>
    <p:sldId id="1363" r:id="rId11"/>
    <p:sldId id="1353" r:id="rId12"/>
    <p:sldId id="1366" r:id="rId13"/>
    <p:sldId id="1350" r:id="rId14"/>
    <p:sldId id="1306" r:id="rId15"/>
    <p:sldId id="1309" r:id="rId16"/>
    <p:sldId id="1331" r:id="rId17"/>
    <p:sldId id="13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rdana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B82"/>
    <a:srgbClr val="B8B8B8"/>
    <a:srgbClr val="84F644"/>
    <a:srgbClr val="80C535"/>
    <a:srgbClr val="B6230A"/>
    <a:srgbClr val="9705BF"/>
    <a:srgbClr val="00467A"/>
    <a:srgbClr val="5FF40C"/>
    <a:srgbClr val="3170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0" autoAdjust="0"/>
    <p:restoredTop sz="97538" autoAdjust="0"/>
  </p:normalViewPr>
  <p:slideViewPr>
    <p:cSldViewPr>
      <p:cViewPr>
        <p:scale>
          <a:sx n="96" d="100"/>
          <a:sy n="96" d="100"/>
        </p:scale>
        <p:origin x="-6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B5A565-C54A-47B1-954D-5817E81D3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789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6248400"/>
            <a:ext cx="2895600" cy="457200"/>
          </a:xfrm>
          <a:ln/>
        </p:spPr>
        <p:txBody>
          <a:bodyPr/>
          <a:lstStyle>
            <a:lvl1pPr algn="l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D312BCBB-17FE-47F4-98B7-CB6BB1A173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>
            <a:lvl1pPr>
              <a:buClr>
                <a:srgbClr val="76B531"/>
              </a:buClr>
              <a:defRPr>
                <a:solidFill>
                  <a:srgbClr val="002060"/>
                </a:solidFill>
              </a:defRPr>
            </a:lvl1pPr>
            <a:lvl2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rgbClr val="002060"/>
                </a:solidFill>
              </a:defRPr>
            </a:lvl2pPr>
            <a:lvl3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rgbClr val="002060"/>
                </a:solidFill>
              </a:defRPr>
            </a:lvl3pPr>
            <a:lvl4pPr>
              <a:buClr>
                <a:schemeClr val="tx2">
                  <a:lumMod val="75000"/>
                  <a:lumOff val="25000"/>
                </a:schemeClr>
              </a:buCl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0800"/>
            <a:ext cx="2895600" cy="457200"/>
          </a:xfrm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839D5330-3554-4BFE-B927-E905360215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38300" y="218962"/>
            <a:ext cx="6381750" cy="933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217408"/>
            <a:ext cx="6381750" cy="933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400800"/>
            <a:ext cx="1905000" cy="4572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fld id="{58F800F4-4B46-40B0-8F41-567B504A0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290A3F7-A968-40C5-A36D-192935F0E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48100" cy="4419600"/>
          </a:xfrm>
        </p:spPr>
        <p:txBody>
          <a:bodyPr/>
          <a:lstStyle>
            <a:lvl1pPr>
              <a:buClr>
                <a:srgbClr val="7EC234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tx2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3848100" cy="4419600"/>
          </a:xfrm>
        </p:spPr>
        <p:txBody>
          <a:bodyPr/>
          <a:lstStyle>
            <a:lvl1pPr>
              <a:buClr>
                <a:srgbClr val="7ABC32"/>
              </a:buClr>
              <a:defRPr sz="2800">
                <a:solidFill>
                  <a:srgbClr val="002060"/>
                </a:solidFill>
              </a:defRPr>
            </a:lvl1pPr>
            <a:lvl2pPr>
              <a:buClr>
                <a:schemeClr val="accent4">
                  <a:lumMod val="85000"/>
                  <a:lumOff val="15000"/>
                </a:schemeClr>
              </a:buClr>
              <a:defRPr sz="2400">
                <a:solidFill>
                  <a:srgbClr val="002060"/>
                </a:solidFill>
              </a:defRPr>
            </a:lvl2pPr>
            <a:lvl3pPr>
              <a:buClr>
                <a:srgbClr val="0070C0"/>
              </a:buCl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  <a:ln/>
        </p:spPr>
        <p:txBody>
          <a:bodyPr/>
          <a:lstStyle>
            <a:lvl1pPr>
              <a:defRPr>
                <a:solidFill>
                  <a:schemeClr val="accent5">
                    <a:lumMod val="25000"/>
                  </a:schemeClr>
                </a:solidFill>
              </a:defRPr>
            </a:lvl1pPr>
          </a:lstStyle>
          <a:p>
            <a:fld id="{38A09AEB-03DF-49B1-921B-A6F20E7D0E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8A09AEB-03DF-49B1-921B-A6F20E7D0E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7F3CAE-6D98-4E02-A7A0-139C580F4717}" type="datetime1">
              <a:rPr lang="en-US" smtClean="0"/>
              <a:pPr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583D-6EC9-4EFF-8063-B6FDED7E8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875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185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9" cstate="print">
            <a:lum bright="1000" contrast="40000"/>
          </a:blip>
          <a:srcRect r="1111"/>
          <a:stretch>
            <a:fillRect/>
          </a:stretch>
        </p:blipFill>
        <p:spPr bwMode="auto">
          <a:xfrm>
            <a:off x="2362200" y="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0"/>
            <a:ext cx="2971800" cy="1447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514600" y="212834"/>
            <a:ext cx="1905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58F800F4-4B46-40B0-8F41-567B504A04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 flipH="1"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15000">
                <a:srgbClr val="FFFFFF">
                  <a:alpha val="99000"/>
                </a:srgbClr>
              </a:gs>
              <a:gs pos="90000">
                <a:srgbClr val="FFFFFF">
                  <a:alpha val="6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90000">
                <a:srgbClr val="FFFFFF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3" name="Picture 39" descr="NOAA-NESDI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20186" y="140741"/>
            <a:ext cx="935802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1325083"/>
            <a:ext cx="9144000" cy="55435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84384"/>
            <a:ext cx="9144000" cy="54864"/>
          </a:xfrm>
          <a:prstGeom prst="rect">
            <a:avLst/>
          </a:prstGeom>
          <a:solidFill>
            <a:srgbClr val="002B82"/>
          </a:solidFill>
          <a:ln w="9525">
            <a:noFill/>
            <a:miter lim="800000"/>
            <a:headEnd/>
            <a:tailEnd/>
          </a:ln>
          <a:effectLst>
            <a:outerShdw blurRad="203200" dist="25400" dir="5400000" algn="ctr" rotWithShape="0">
              <a:schemeClr val="tx1">
                <a:alpha val="25000"/>
              </a:schemeClr>
            </a:outerShdw>
          </a:effectLst>
        </p:spPr>
        <p:txBody>
          <a:bodyPr wrap="none" anchor="ctr"/>
          <a:lstStyle/>
          <a:p>
            <a:pPr eaLnBrk="0" hangingPunct="0"/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176464"/>
            <a:ext cx="6381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318590"/>
            <a:ext cx="9144000" cy="0"/>
          </a:xfrm>
          <a:prstGeom prst="line">
            <a:avLst/>
          </a:prstGeom>
          <a:ln w="31750">
            <a:solidFill>
              <a:schemeClr val="bg2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OES-R_Color_Lg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2" t="4893" r="2402" b="5016"/>
          <a:stretch>
            <a:fillRect/>
          </a:stretch>
        </p:blipFill>
        <p:spPr bwMode="auto">
          <a:xfrm>
            <a:off x="66860" y="140741"/>
            <a:ext cx="1491203" cy="9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5"/>
          <p:cNvSpPr>
            <a:spLocks noChangeArrowheads="1"/>
          </p:cNvSpPr>
          <p:nvPr userDrawn="1"/>
        </p:nvSpPr>
        <p:spPr bwMode="auto">
          <a:xfrm>
            <a:off x="0" y="1295400"/>
            <a:ext cx="9144000" cy="3657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600" b="1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  <p:sldLayoutId id="2147483659" r:id="rId5"/>
    <p:sldLayoutId id="2147483657" r:id="rId6"/>
    <p:sldLayoutId id="2147483664" r:id="rId7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>
              <a:lumMod val="50000"/>
            </a:schemeClr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AFD00"/>
          </a:solidFill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SzPct val="100000"/>
        <a:buFont typeface="Symbol" pitchFamily="18" charset="2"/>
        <a:buChar char="·"/>
        <a:defRPr sz="2800">
          <a:solidFill>
            <a:srgbClr val="F8F8F8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D7FF"/>
        </a:buClr>
        <a:buSzPct val="100000"/>
        <a:buChar char="»"/>
        <a:defRPr sz="2400">
          <a:solidFill>
            <a:srgbClr val="F8F8F8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00000"/>
        <a:buFont typeface="Times New Roman" pitchFamily="18" charset="0"/>
        <a:buChar char="–"/>
        <a:defRPr sz="2400">
          <a:solidFill>
            <a:srgbClr val="F8F8F8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l"/>
        <a:defRPr sz="2000">
          <a:solidFill>
            <a:srgbClr val="F8F8F8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rgbClr val="F8F8F8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cc.nesdis.noaa.gov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857250"/>
          </a:xfrm>
        </p:spPr>
        <p:txBody>
          <a:bodyPr/>
          <a:lstStyle/>
          <a:p>
            <a:r>
              <a:rPr lang="en-US" dirty="0" smtClean="0"/>
              <a:t>Calibration Working Group</a:t>
            </a:r>
            <a:br>
              <a:rPr lang="en-US" dirty="0" smtClean="0"/>
            </a:br>
            <a:r>
              <a:rPr lang="en-US" dirty="0" smtClean="0"/>
              <a:t>L1b Cal/Val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12BCBB-17FE-47F4-98B7-CB6BB1A17312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9729" y="3352800"/>
            <a:ext cx="8484542" cy="1019799"/>
            <a:chOff x="304800" y="3352800"/>
            <a:chExt cx="8484542" cy="1019799"/>
          </a:xfrm>
        </p:grpSpPr>
        <p:pic>
          <p:nvPicPr>
            <p:cNvPr id="19458" name="Picture 2" descr="http://www.ssd.noaa.gov/goes/east/tatl/vis.jpg"/>
            <p:cNvPicPr>
              <a:picLocks noChangeAspect="1" noChangeArrowheads="1"/>
            </p:cNvPicPr>
            <p:nvPr/>
          </p:nvPicPr>
          <p:blipFill>
            <a:blip r:embed="rId2"/>
            <a:srcRect l="6252" r="10714" b="26667"/>
            <a:stretch>
              <a:fillRect/>
            </a:stretch>
          </p:blipFill>
          <p:spPr bwMode="auto">
            <a:xfrm>
              <a:off x="304800" y="3352824"/>
              <a:ext cx="2694216" cy="1019775"/>
            </a:xfrm>
            <a:prstGeom prst="rect">
              <a:avLst/>
            </a:prstGeom>
            <a:noFill/>
          </p:spPr>
        </p:pic>
        <p:pic>
          <p:nvPicPr>
            <p:cNvPr id="19460" name="Picture 4" descr="http://www.ssd.noaa.gov/goes/east/tatl/ir2.jpg"/>
            <p:cNvPicPr>
              <a:picLocks noChangeAspect="1" noChangeArrowheads="1"/>
            </p:cNvPicPr>
            <p:nvPr/>
          </p:nvPicPr>
          <p:blipFill>
            <a:blip r:embed="rId3"/>
            <a:srcRect l="6252" r="10715" b="26731"/>
            <a:stretch>
              <a:fillRect/>
            </a:stretch>
          </p:blipFill>
          <p:spPr bwMode="auto">
            <a:xfrm>
              <a:off x="3200837" y="3352800"/>
              <a:ext cx="2693343" cy="1018541"/>
            </a:xfrm>
            <a:prstGeom prst="rect">
              <a:avLst/>
            </a:prstGeom>
            <a:noFill/>
          </p:spPr>
        </p:pic>
        <p:pic>
          <p:nvPicPr>
            <p:cNvPr id="19462" name="Picture 6" descr="http://www.ssd.noaa.gov/goes/east/tatl/wv.jpg"/>
            <p:cNvPicPr>
              <a:picLocks noChangeAspect="1" noChangeArrowheads="1"/>
            </p:cNvPicPr>
            <p:nvPr/>
          </p:nvPicPr>
          <p:blipFill>
            <a:blip r:embed="rId4"/>
            <a:srcRect l="6252" r="10714" b="26667"/>
            <a:stretch>
              <a:fillRect/>
            </a:stretch>
          </p:blipFill>
          <p:spPr bwMode="auto">
            <a:xfrm>
              <a:off x="6096000" y="3352800"/>
              <a:ext cx="2693342" cy="1019444"/>
            </a:xfrm>
            <a:prstGeom prst="rect">
              <a:avLst/>
            </a:prstGeom>
            <a:noFill/>
          </p:spPr>
        </p:pic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400175" y="4800600"/>
            <a:ext cx="6343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Presented by 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Changyong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Cao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NOAA/NESDIS/STAR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Palatino Linotype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  <a:defRPr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Palatino Linotype" pitchFamily="18" charset="0"/>
              </a:rPr>
              <a:t>GOES-R Calibration Working Group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  <a:defRPr/>
            </a:pP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Palatino Linotype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FAFD00"/>
              </a:buClr>
              <a:buSzPct val="100000"/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Palatino Linotype" pitchFamily="18" charset="0"/>
              </a:rPr>
              <a:t>January 9, 2014</a:t>
            </a:r>
            <a:endParaRPr lang="en-US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Demonstrated GOES-R Under-flight Campaign Readiness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21975"/>
            <a:ext cx="8686800" cy="1066800"/>
          </a:xfrm>
        </p:spPr>
        <p:txBody>
          <a:bodyPr/>
          <a:lstStyle/>
          <a:p>
            <a:r>
              <a:rPr lang="en-US" sz="1800" dirty="0" smtClean="0"/>
              <a:t>STAR scientists demonstrated GOES-R field campaign readiness support in collaboration with </a:t>
            </a:r>
            <a:r>
              <a:rPr lang="en-US" sz="1800" dirty="0" smtClean="0">
                <a:cs typeface="Arial" pitchFamily="34" charset="0"/>
              </a:rPr>
              <a:t>NASA HYSPIRI mission collecting ground spectral reflectance and aerosol data with the GOES-R ASD field spectrometer and sun photometer</a:t>
            </a:r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798" y="3429000"/>
            <a:ext cx="2743201" cy="20574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368" y="1781300"/>
            <a:ext cx="558583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ybai\Desktop\DATA\AOT_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1391300"/>
            <a:ext cx="2743201" cy="20751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97675" y="2819400"/>
            <a:ext cx="2351926" cy="276999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Sun Photometer Measurements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141025"/>
            <a:ext cx="1933542" cy="276999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ASD Field Measurements</a:t>
            </a:r>
            <a:endParaRPr lang="en-US" sz="12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fld id="{D312BCBB-17FE-47F4-98B7-CB6BB1A1731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0" y="3429000"/>
            <a:ext cx="2730868" cy="4060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477000" cy="1143000"/>
          </a:xfrm>
        </p:spPr>
        <p:txBody>
          <a:bodyPr anchor="ctr"/>
          <a:lstStyle/>
          <a:p>
            <a:r>
              <a:rPr lang="en-US" sz="3200" dirty="0" smtClean="0"/>
              <a:t>JMA AHI Cal/Val Collaboration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86400" cy="5057955"/>
          </a:xfrm>
        </p:spPr>
        <p:txBody>
          <a:bodyPr/>
          <a:lstStyle/>
          <a:p>
            <a:r>
              <a:rPr lang="en-US" sz="1800" dirty="0" smtClean="0"/>
              <a:t>Collaborating with Japan Meteorological Agency (JMA)</a:t>
            </a:r>
          </a:p>
          <a:p>
            <a:pPr lvl="1"/>
            <a:r>
              <a:rPr lang="en-US" sz="1400" dirty="0" smtClean="0"/>
              <a:t>MOU is in place with multiple successful exchanges</a:t>
            </a:r>
          </a:p>
          <a:p>
            <a:pPr lvl="1"/>
            <a:r>
              <a:rPr lang="en-US" sz="1400" dirty="0" smtClean="0"/>
              <a:t>AHI is a sister instrument to the future GOES-R ABI </a:t>
            </a:r>
          </a:p>
          <a:p>
            <a:pPr lvl="1"/>
            <a:r>
              <a:rPr lang="en-US" sz="1400" dirty="0" smtClean="0"/>
              <a:t>Plans to launch in late 2014, which is ahead of the GOES-R</a:t>
            </a:r>
          </a:p>
          <a:p>
            <a:pPr lvl="1"/>
            <a:r>
              <a:rPr lang="en-US" sz="1400" dirty="0" smtClean="0"/>
              <a:t>Analysis of AHI data may provide potential risk mitigation opportunities that can be leveraged for ABI support  </a:t>
            </a:r>
          </a:p>
          <a:p>
            <a:pPr lvl="1" algn="ctr"/>
            <a:endParaRPr lang="en-US" sz="1200" dirty="0" smtClean="0"/>
          </a:p>
          <a:p>
            <a:pPr algn="ctr">
              <a:buNone/>
            </a:pPr>
            <a:r>
              <a:rPr lang="en-US" sz="1600" i="1" dirty="0" smtClean="0"/>
              <a:t> JMA shares with NOAA early on-orbit calibration and instrument performance data, such as solar diffuser, blackbody, and potentially lunar data for cal/</a:t>
            </a:r>
            <a:r>
              <a:rPr lang="en-US" sz="1600" i="1" dirty="0" err="1" smtClean="0"/>
              <a:t>val</a:t>
            </a:r>
            <a:r>
              <a:rPr lang="en-US" sz="1600" i="1" dirty="0" smtClean="0"/>
              <a:t> purposes (NOAA and JMA MOU)</a:t>
            </a:r>
          </a:p>
          <a:p>
            <a:pPr algn="ctr"/>
            <a:endParaRPr lang="en-US" sz="900" i="1" dirty="0" smtClean="0"/>
          </a:p>
          <a:p>
            <a:pPr algn="ctr">
              <a:buNone/>
            </a:pPr>
            <a:r>
              <a:rPr lang="en-US" sz="1600" i="1" dirty="0" smtClean="0"/>
              <a:t> NOAA scientists collaborate with JMA on instrument calibration/validation using AHI data (proposal funded by the program office for JMA visitors)</a:t>
            </a:r>
          </a:p>
          <a:p>
            <a:endParaRPr lang="en-US" sz="1100" i="1" dirty="0" smtClean="0"/>
          </a:p>
          <a:p>
            <a:r>
              <a:rPr lang="en-US" sz="1600" dirty="0" smtClean="0"/>
              <a:t>Use S-NPP VIIRS as a transfer radiometer to perform inter-comparisons between AHI and ABI</a:t>
            </a:r>
          </a:p>
          <a:p>
            <a:pPr>
              <a:buNone/>
            </a:pPr>
            <a:endParaRPr lang="en-US" sz="12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82352" y="3905948"/>
          <a:ext cx="2743200" cy="149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1146"/>
                <a:gridCol w="130205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16 Band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 Imager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Spectral</a:t>
                      </a:r>
                      <a:r>
                        <a:rPr lang="en-US" sz="1400" baseline="0" dirty="0" smtClean="0"/>
                        <a:t> Region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Spatial Resolution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 VNIR/SWIR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0.5,1</a:t>
                      </a:r>
                      <a:r>
                        <a:rPr lang="en-US" sz="1400" baseline="0" dirty="0" smtClean="0"/>
                        <a:t> &amp; 2 </a:t>
                      </a:r>
                      <a:r>
                        <a:rPr lang="en-US" sz="1400" dirty="0" smtClean="0"/>
                        <a:t>km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 Infrared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 km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2352" y="3400748"/>
            <a:ext cx="272414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JMA: Himawari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2" descr="http://mscweb.kishou.go.jp/himawari89/space_segment/fig/ahi_sensor_unit2.jpg"/>
          <p:cNvPicPr>
            <a:picLocks noChangeAspect="1" noChangeArrowheads="1"/>
          </p:cNvPicPr>
          <p:nvPr/>
        </p:nvPicPr>
        <p:blipFill>
          <a:blip r:embed="rId2"/>
          <a:srcRect b="6689"/>
          <a:stretch>
            <a:fillRect/>
          </a:stretch>
        </p:blipFill>
        <p:spPr bwMode="auto">
          <a:xfrm>
            <a:off x="6096000" y="1524000"/>
            <a:ext cx="2720027" cy="18413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6074882" y="3382404"/>
            <a:ext cx="2750670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324600"/>
            <a:ext cx="1905000" cy="457200"/>
          </a:xfrm>
        </p:spPr>
        <p:txBody>
          <a:bodyPr/>
          <a:lstStyle/>
          <a:p>
            <a:fld id="{D312BCBB-17FE-47F4-98B7-CB6BB1A1731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RF_VIS_l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" y="1371600"/>
            <a:ext cx="9036963" cy="5486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583D-6EC9-4EFF-8063-B6FDED7E88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6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F800F4-4B46-40B0-8F41-567B504A045D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83657" y="4783666"/>
            <a:ext cx="322943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68257" y="4783666"/>
            <a:ext cx="167869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32058" y="4783666"/>
            <a:ext cx="195942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88446" y="4724400"/>
            <a:ext cx="0" cy="30480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00325" y="4783666"/>
            <a:ext cx="111189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06905" y="4783666"/>
            <a:ext cx="155838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601687" y="4783666"/>
            <a:ext cx="137884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181850" y="2047875"/>
            <a:ext cx="138024" cy="95250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003212" y="1895475"/>
            <a:ext cx="133350" cy="952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69144" y="4307453"/>
            <a:ext cx="337456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461000" y="4307453"/>
            <a:ext cx="191167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879731" y="4307453"/>
            <a:ext cx="192314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04996" y="4307453"/>
            <a:ext cx="167678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630715" y="4307453"/>
            <a:ext cx="145142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4724400" y="3352800"/>
            <a:ext cx="1524000" cy="762000"/>
          </a:xfrm>
          <a:prstGeom prst="wedgeRectCallout">
            <a:avLst>
              <a:gd name="adj1" fmla="val -48070"/>
              <a:gd name="adj2" fmla="val 8550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ABI: </a:t>
            </a:r>
            <a:r>
              <a:rPr lang="en-US" sz="1400" dirty="0" smtClean="0"/>
              <a:t>Daytime Cirrus Band</a:t>
            </a:r>
            <a:endParaRPr lang="en-US" sz="1400" dirty="0"/>
          </a:p>
        </p:txBody>
      </p:sp>
      <p:sp>
        <p:nvSpPr>
          <p:cNvPr id="23" name="Rectangular Callout 22"/>
          <p:cNvSpPr/>
          <p:nvPr/>
        </p:nvSpPr>
        <p:spPr>
          <a:xfrm>
            <a:off x="948068" y="5277297"/>
            <a:ext cx="1524000" cy="762000"/>
          </a:xfrm>
          <a:prstGeom prst="wedgeRectCallout">
            <a:avLst>
              <a:gd name="adj1" fmla="val -23652"/>
              <a:gd name="adj2" fmla="val -81939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AHI: </a:t>
            </a:r>
            <a:r>
              <a:rPr lang="en-US" sz="1400" dirty="0" smtClean="0"/>
              <a:t>Green Band</a:t>
            </a:r>
            <a:endParaRPr lang="en-US" sz="14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38300" y="217408"/>
            <a:ext cx="6381750" cy="933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ABI and AHI: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Reflective Solar Band Comparison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19967" y="4307453"/>
            <a:ext cx="66332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RF_V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9" y="1371600"/>
            <a:ext cx="903696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RF_IR_l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" y="1371600"/>
            <a:ext cx="9036963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ABI and AHI: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Emissive Band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800F4-4B46-40B0-8F41-567B504A04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43784" y="5247104"/>
            <a:ext cx="656616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83857" y="5247104"/>
            <a:ext cx="314637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62464" y="5247104"/>
            <a:ext cx="162022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1" y="5247104"/>
            <a:ext cx="312912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85460" y="5247104"/>
            <a:ext cx="302596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67919" y="5247104"/>
            <a:ext cx="352915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29442" y="5247104"/>
            <a:ext cx="535427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311724" y="5247104"/>
            <a:ext cx="761420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171234" y="5247104"/>
            <a:ext cx="451245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519297" y="4898066"/>
            <a:ext cx="647056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48038" y="4898066"/>
            <a:ext cx="351196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57600" y="4898066"/>
            <a:ext cx="170363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26085" y="4898066"/>
            <a:ext cx="359923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74533" y="4898066"/>
            <a:ext cx="313522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958192" y="4898066"/>
            <a:ext cx="251384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64030" y="4898066"/>
            <a:ext cx="622570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251969" y="4898066"/>
            <a:ext cx="734439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171234" y="4898066"/>
            <a:ext cx="452335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58174" y="4898066"/>
            <a:ext cx="177354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48447" y="5247104"/>
            <a:ext cx="169697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150313" y="2038350"/>
            <a:ext cx="138024" cy="95250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948623" y="1901318"/>
            <a:ext cx="133350" cy="952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RF_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9" y="1371600"/>
            <a:ext cx="903696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RF_VIS_lines_plus_VII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9" y="1371600"/>
            <a:ext cx="9036963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ABI, AHI &amp; VIIRS:</a:t>
            </a:r>
            <a:br>
              <a:rPr lang="en-US" sz="3200" dirty="0" smtClean="0"/>
            </a:br>
            <a:r>
              <a:rPr lang="en-US" sz="2800" dirty="0" smtClean="0"/>
              <a:t>Reflective Solar Band Comparison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800F4-4B46-40B0-8F41-567B504A04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81850" y="2047875"/>
            <a:ext cx="138024" cy="95250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03212" y="1895475"/>
            <a:ext cx="133350" cy="952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18111" y="5251568"/>
            <a:ext cx="82214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51560" y="5251568"/>
            <a:ext cx="74925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24197" y="5251568"/>
            <a:ext cx="91029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453243" y="5251568"/>
            <a:ext cx="93936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23506" y="5251568"/>
            <a:ext cx="82611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17420" y="5251568"/>
            <a:ext cx="63365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609307" y="5251568"/>
            <a:ext cx="165184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075612" y="5251568"/>
            <a:ext cx="106986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622800" y="5251568"/>
            <a:ext cx="63935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401491" y="5251568"/>
            <a:ext cx="234411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927118" y="5251568"/>
            <a:ext cx="197325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58000" y="2190750"/>
            <a:ext cx="133350" cy="9525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676399" y="5543004"/>
            <a:ext cx="321565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610396" y="5543004"/>
            <a:ext cx="155664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388430" y="5543004"/>
            <a:ext cx="248845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683657" y="4783666"/>
            <a:ext cx="322943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468257" y="4783666"/>
            <a:ext cx="167869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932058" y="4783666"/>
            <a:ext cx="195942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1288446" y="4724400"/>
            <a:ext cx="0" cy="30480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300325" y="4783666"/>
            <a:ext cx="111189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106905" y="4783666"/>
            <a:ext cx="155838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601687" y="4783666"/>
            <a:ext cx="137884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669144" y="4307453"/>
            <a:ext cx="337456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619967" y="4307453"/>
            <a:ext cx="66332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5461000" y="4307453"/>
            <a:ext cx="191167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879731" y="4307453"/>
            <a:ext cx="192314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104996" y="4307453"/>
            <a:ext cx="167678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630715" y="4307453"/>
            <a:ext cx="145142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SRF_VIS_plus_VII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9" y="1371600"/>
            <a:ext cx="903696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RF_IR_lines_plus_VII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99140"/>
            <a:ext cx="8991600" cy="5458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ABI, AHI &amp; VIIRS: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Emissive Band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800F4-4B46-40B0-8F41-567B504A04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575266" y="5598240"/>
            <a:ext cx="277585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113610" y="5598240"/>
            <a:ext cx="146599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16429" y="5598240"/>
            <a:ext cx="162741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999117" y="5598240"/>
            <a:ext cx="813163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916783" y="5598240"/>
            <a:ext cx="713911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925125" y="2210805"/>
            <a:ext cx="133350" cy="9525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257677" y="5873338"/>
            <a:ext cx="1478941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83204" y="5873338"/>
            <a:ext cx="314076" cy="20739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543784" y="5247104"/>
            <a:ext cx="656616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283857" y="5247104"/>
            <a:ext cx="314637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662464" y="5247104"/>
            <a:ext cx="162022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572001" y="5247104"/>
            <a:ext cx="312912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385460" y="5247104"/>
            <a:ext cx="302596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967919" y="5247104"/>
            <a:ext cx="352915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6518442" y="5247104"/>
            <a:ext cx="529389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299157" y="5247104"/>
            <a:ext cx="753979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154738" y="5247104"/>
            <a:ext cx="443830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19297" y="4898066"/>
            <a:ext cx="647056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248038" y="4898066"/>
            <a:ext cx="351196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657600" y="4898066"/>
            <a:ext cx="170363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426085" y="4898066"/>
            <a:ext cx="359923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374533" y="4898066"/>
            <a:ext cx="313522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958192" y="4898066"/>
            <a:ext cx="251384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459622" y="4898066"/>
            <a:ext cx="614946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245684" y="4898066"/>
            <a:ext cx="721895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8154736" y="4898066"/>
            <a:ext cx="443831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973221" y="4898066"/>
            <a:ext cx="169779" cy="207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967875" y="5247104"/>
            <a:ext cx="171114" cy="207397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2250588" y="2066418"/>
            <a:ext cx="138024" cy="95250"/>
          </a:xfrm>
          <a:prstGeom prst="roundRect">
            <a:avLst/>
          </a:prstGeom>
          <a:solidFill>
            <a:srgbClr val="5FF40C"/>
          </a:solidFill>
          <a:ln>
            <a:solidFill>
              <a:srgbClr val="5FF40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060931" y="1929386"/>
            <a:ext cx="133350" cy="952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SRF_IR_plus_VII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9" y="1371600"/>
            <a:ext cx="903696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Leverage JPSS VIIRS and JMA AHI for GOES-R ABI post-launch activities: </a:t>
            </a:r>
          </a:p>
          <a:p>
            <a:pPr lvl="1"/>
            <a:r>
              <a:rPr lang="en-US" sz="1800" dirty="0" smtClean="0"/>
              <a:t>AHI and VIIRS are assets to be utilized during PLT and Science Testing</a:t>
            </a:r>
          </a:p>
          <a:p>
            <a:pPr lvl="1"/>
            <a:r>
              <a:rPr lang="en-US" sz="1800" dirty="0" smtClean="0"/>
              <a:t>In preparation for inter-</a:t>
            </a:r>
            <a:r>
              <a:rPr lang="en-US" sz="1800" dirty="0" err="1" smtClean="0"/>
              <a:t>comparisions</a:t>
            </a:r>
            <a:r>
              <a:rPr lang="en-US" sz="1800" dirty="0" smtClean="0"/>
              <a:t>:</a:t>
            </a:r>
          </a:p>
          <a:p>
            <a:pPr marL="1089025" lvl="3" indent="-285750">
              <a:buFont typeface="Wingdings" pitchFamily="2" charset="2"/>
              <a:buChar char="§"/>
            </a:pPr>
            <a:r>
              <a:rPr lang="en-US" sz="1400" dirty="0" smtClean="0"/>
              <a:t>Predicted radiometric biases between ABI and VIIRS RSB channels for GOES-R post-launch support</a:t>
            </a:r>
          </a:p>
          <a:p>
            <a:pPr marL="1546225" lvl="4" indent="-285750">
              <a:buFont typeface="Wingdings" pitchFamily="2" charset="2"/>
              <a:buChar char="§"/>
            </a:pPr>
            <a:r>
              <a:rPr lang="en-US" sz="1400" dirty="0" smtClean="0"/>
              <a:t>A. Pearlman, D. Pogorzala, and C. Cao, </a:t>
            </a:r>
            <a:r>
              <a:rPr lang="en-US" sz="1400" i="1" dirty="0" smtClean="0"/>
              <a:t>Applied Optics</a:t>
            </a:r>
            <a:r>
              <a:rPr lang="en-US" sz="1400" dirty="0" smtClean="0"/>
              <a:t>, 52 7660 (2013)</a:t>
            </a:r>
          </a:p>
          <a:p>
            <a:pPr marL="1089025" lvl="3" indent="-285750">
              <a:buFont typeface="Wingdings" pitchFamily="2" charset="2"/>
              <a:buChar char="§"/>
            </a:pPr>
            <a:r>
              <a:rPr lang="en-US" sz="1400" dirty="0" smtClean="0"/>
              <a:t>Using S-NPP VIIRS as a Transfer Radiometer to Inter-compare GOES-R ABI and Himawari-8 AHI</a:t>
            </a:r>
            <a:endParaRPr lang="en-US" dirty="0" smtClean="0"/>
          </a:p>
          <a:p>
            <a:pPr marL="1546225" lvl="4" indent="-285750">
              <a:buFont typeface="Wingdings" pitchFamily="2" charset="2"/>
              <a:buChar char="§"/>
            </a:pPr>
            <a:r>
              <a:rPr lang="en-US" sz="1400" dirty="0" smtClean="0"/>
              <a:t>AMS 2014 Annual Meeting</a:t>
            </a:r>
            <a:endParaRPr lang="en-US" dirty="0" smtClean="0"/>
          </a:p>
          <a:p>
            <a:r>
              <a:rPr lang="en-US" sz="2000" dirty="0" smtClean="0"/>
              <a:t>Focused capability and tool development efforts in support of   GOES-R ABI PLT and Science Testing</a:t>
            </a:r>
            <a:endParaRPr lang="en-US" sz="2400" dirty="0" smtClean="0"/>
          </a:p>
          <a:p>
            <a:r>
              <a:rPr lang="en-US" sz="2000" dirty="0" smtClean="0"/>
              <a:t>Leverage lessons learned from current GOES and other similar missions</a:t>
            </a:r>
          </a:p>
          <a:p>
            <a:r>
              <a:rPr lang="en-US" sz="2000" dirty="0" smtClean="0"/>
              <a:t>Foster collaboration with AWG, Flight, and POSST</a:t>
            </a:r>
            <a:endParaRPr lang="en-US" sz="1800" dirty="0" smtClean="0"/>
          </a:p>
          <a:p>
            <a:pPr marL="231775" lvl="1">
              <a:buNone/>
            </a:pPr>
            <a:endParaRPr lang="en-US" sz="1800" dirty="0" smtClean="0"/>
          </a:p>
          <a:p>
            <a:pPr marL="231775" lvl="1">
              <a:buFont typeface="Wingdings" pitchFamily="2" charset="2"/>
              <a:buChar char="§"/>
            </a:pPr>
            <a:endParaRPr lang="en-US" sz="2000" dirty="0" smtClean="0"/>
          </a:p>
          <a:p>
            <a:pPr marL="231775" lvl="1">
              <a:buFont typeface="Wingdings" pitchFamily="2" charset="2"/>
              <a:buChar char="§"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Instrument Status:</a:t>
            </a:r>
          </a:p>
          <a:p>
            <a:pPr lvl="1"/>
            <a:r>
              <a:rPr lang="en-US" sz="2000" dirty="0" smtClean="0"/>
              <a:t>CWG pre-launch assessment of GOES-R ABI PFM complete:</a:t>
            </a:r>
          </a:p>
          <a:p>
            <a:pPr lvl="2"/>
            <a:r>
              <a:rPr lang="en-US" sz="2000" dirty="0" smtClean="0"/>
              <a:t>Successful GOES-R ABI PSR held September 24-26 in Fort Wayne, IN</a:t>
            </a:r>
          </a:p>
          <a:p>
            <a:pPr lvl="1"/>
            <a:r>
              <a:rPr lang="en-US" sz="2000" dirty="0" smtClean="0"/>
              <a:t>CWG is continuing support for GOES-S ABI (entering TVAC)</a:t>
            </a:r>
          </a:p>
          <a:p>
            <a:r>
              <a:rPr lang="en-US" sz="2400" dirty="0" smtClean="0"/>
              <a:t>Version 2 of ABI PFM SRFs released: </a:t>
            </a:r>
          </a:p>
          <a:p>
            <a:pPr lvl="1"/>
            <a:r>
              <a:rPr lang="en-US" sz="2000" dirty="0" smtClean="0"/>
              <a:t>Significant differences exist from version 1</a:t>
            </a:r>
          </a:p>
          <a:p>
            <a:pPr lvl="1"/>
            <a:r>
              <a:rPr lang="en-US" sz="2000" dirty="0" smtClean="0"/>
              <a:t>Update reflects results from pre-launch testing and analysis</a:t>
            </a:r>
          </a:p>
          <a:p>
            <a:r>
              <a:rPr lang="en-US" sz="2400" dirty="0" smtClean="0"/>
              <a:t>Ramping up support for GOES-R post-launch efforts:</a:t>
            </a:r>
          </a:p>
          <a:p>
            <a:pPr lvl="1"/>
            <a:r>
              <a:rPr lang="en-US" sz="2000" dirty="0" smtClean="0"/>
              <a:t>PLT, Science Tests, and Long-Term Monitoring</a:t>
            </a:r>
          </a:p>
          <a:p>
            <a:r>
              <a:rPr lang="en-US" sz="2400" dirty="0" smtClean="0"/>
              <a:t>Collaborating with JMA to enhance GOES-R Readiness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6934200" cy="4800600"/>
          </a:xfrm>
        </p:spPr>
        <p:txBody>
          <a:bodyPr/>
          <a:lstStyle/>
          <a:p>
            <a:pPr marL="349250" indent="-349250">
              <a:spcBef>
                <a:spcPct val="50000"/>
              </a:spcBef>
            </a:pPr>
            <a:r>
              <a:rPr lang="en-US" sz="1600" dirty="0" smtClean="0"/>
              <a:t>GOES-R Advanced Baseline Imager (ABI) passes Pre Shipment Review</a:t>
            </a:r>
          </a:p>
          <a:p>
            <a:pPr marL="687388" lvl="2" defTabSz="690563">
              <a:buSzPct val="85000"/>
              <a:buFont typeface="Arial" charset="0"/>
              <a:buChar char="–"/>
            </a:pPr>
            <a:r>
              <a:rPr lang="en-US" sz="1600" dirty="0" smtClean="0"/>
              <a:t>GOES-R ABI PSR was held on September 24-26 at the vendor facility in Fort Wayne, IN</a:t>
            </a:r>
          </a:p>
          <a:p>
            <a:pPr marL="687388" lvl="2" defTabSz="690563">
              <a:buSzPct val="85000"/>
              <a:buFont typeface="Arial" charset="0"/>
              <a:buChar char="–"/>
            </a:pPr>
            <a:r>
              <a:rPr lang="en-US" sz="1600" dirty="0" smtClean="0"/>
              <a:t>CWG provided support to the ABI prelaunch calibration data analysis to verify the pre-launch instrument performance on behalf of NOAA, with several important findings</a:t>
            </a:r>
            <a:endParaRPr lang="en-US" sz="1200" dirty="0" smtClean="0"/>
          </a:p>
          <a:p>
            <a:pPr marL="687388" lvl="2" defTabSz="690563">
              <a:buSzPct val="85000"/>
              <a:buFont typeface="Arial" charset="0"/>
              <a:buChar char="–"/>
            </a:pPr>
            <a:r>
              <a:rPr lang="en-US" sz="1600" dirty="0" smtClean="0"/>
              <a:t>After a thorough review by the vendor, government, and the independent review team it was concluded:</a:t>
            </a:r>
          </a:p>
          <a:p>
            <a:pPr marL="1198563" lvl="3">
              <a:buSzPct val="85000"/>
              <a:buFont typeface="Arial" charset="0"/>
              <a:buChar char="»"/>
            </a:pPr>
            <a:r>
              <a:rPr lang="en-US" sz="1600" dirty="0" smtClean="0"/>
              <a:t>ABI has been qualified with overall excellent radiometric performance </a:t>
            </a:r>
          </a:p>
          <a:p>
            <a:pPr marL="1198563" lvl="3">
              <a:buSzPct val="85000"/>
              <a:buFont typeface="Arial" charset="0"/>
              <a:buChar char="»"/>
            </a:pPr>
            <a:r>
              <a:rPr lang="en-US" sz="1600" dirty="0" smtClean="0"/>
              <a:t>ABI FM1 instrument can proceed towards shipment </a:t>
            </a:r>
          </a:p>
          <a:p>
            <a:pPr marL="1198563" lvl="3">
              <a:buSzPct val="85000"/>
              <a:buFont typeface="Arial" charset="0"/>
              <a:buChar char="»"/>
            </a:pPr>
            <a:endParaRPr lang="en-US" sz="1050" dirty="0" smtClean="0"/>
          </a:p>
          <a:p>
            <a:r>
              <a:rPr lang="en-US" sz="1600" b="1" dirty="0" smtClean="0">
                <a:latin typeface="Arial" pitchFamily="34" charset="0"/>
              </a:rPr>
              <a:t>CWG is well positioned to provide post-launch support and ensure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ABI's performance throughout the lifetime of the instrument. </a:t>
            </a:r>
          </a:p>
          <a:p>
            <a:endParaRPr lang="en-US" sz="800" dirty="0" smtClean="0"/>
          </a:p>
          <a:p>
            <a:r>
              <a:rPr lang="en-US" sz="1600" dirty="0" smtClean="0"/>
              <a:t>CWG is continuing pre-launch support for GOES-S (ABI FM2) currently about to enter TVAC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Pre-Launch Update:</a:t>
            </a:r>
            <a:br>
              <a:rPr lang="en-US" dirty="0" smtClean="0"/>
            </a:br>
            <a:r>
              <a:rPr lang="en-US" dirty="0" smtClean="0"/>
              <a:t>GOES-R &amp; GOES-S</a:t>
            </a:r>
            <a:endParaRPr lang="en-US" dirty="0"/>
          </a:p>
        </p:txBody>
      </p:sp>
      <p:pic>
        <p:nvPicPr>
          <p:cNvPr id="6" name="Picture 28" descr="Picture1.png"/>
          <p:cNvPicPr>
            <a:picLocks noChangeAspect="1" noChangeArrowheads="1"/>
          </p:cNvPicPr>
          <p:nvPr/>
        </p:nvPicPr>
        <p:blipFill>
          <a:blip r:embed="rId2"/>
          <a:srcRect l="10489" r="6960" b="12500"/>
          <a:stretch>
            <a:fillRect/>
          </a:stretch>
        </p:blipFill>
        <p:spPr bwMode="auto">
          <a:xfrm>
            <a:off x="7315200" y="1600200"/>
            <a:ext cx="1683022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New Release of ABI PFM SRFs:</a:t>
            </a:r>
            <a:br>
              <a:rPr lang="en-US" sz="3200" dirty="0" smtClean="0"/>
            </a:br>
            <a:r>
              <a:rPr lang="en-US" sz="3200" dirty="0" smtClean="0"/>
              <a:t>Version 2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469" y="1600200"/>
            <a:ext cx="8764131" cy="1905000"/>
          </a:xfrm>
        </p:spPr>
        <p:txBody>
          <a:bodyPr/>
          <a:lstStyle/>
          <a:p>
            <a:pPr marL="225425" indent="-225425"/>
            <a:r>
              <a:rPr lang="en-US" sz="1400" b="1" dirty="0" smtClean="0"/>
              <a:t>Version 2 is a result of prelaunch testing and analysis by Vendor, Flight, and CWG:</a:t>
            </a:r>
          </a:p>
          <a:p>
            <a:pPr marL="571500" lvl="1"/>
            <a:r>
              <a:rPr lang="en-US" sz="1400" dirty="0" smtClean="0"/>
              <a:t>This release is the most accurate representation of the ABI SRFs:</a:t>
            </a:r>
          </a:p>
          <a:p>
            <a:pPr lvl="2"/>
            <a:r>
              <a:rPr lang="en-US" sz="1400" dirty="0" smtClean="0"/>
              <a:t>Significant differences exist from previous update</a:t>
            </a:r>
          </a:p>
          <a:p>
            <a:pPr lvl="2"/>
            <a:r>
              <a:rPr lang="en-US" sz="1400" dirty="0" smtClean="0"/>
              <a:t>Differences are due to the following: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/>
              <a:t>Spectral transmittance filters were replaced in 11 of 16 channels</a:t>
            </a:r>
          </a:p>
          <a:p>
            <a:pPr lvl="3">
              <a:buFont typeface="Wingdings" pitchFamily="2" charset="2"/>
              <a:buChar char="§"/>
            </a:pPr>
            <a:r>
              <a:rPr lang="en-US" sz="1400" dirty="0" smtClean="0"/>
              <a:t>Additional corrections were based on NIST </a:t>
            </a:r>
            <a:r>
              <a:rPr lang="en-US" sz="1400" dirty="0" err="1" smtClean="0"/>
              <a:t>bandpass</a:t>
            </a:r>
            <a:r>
              <a:rPr lang="en-US" sz="1400" dirty="0" smtClean="0"/>
              <a:t> filter measurements and analysis (channels 1.38 </a:t>
            </a:r>
            <a:r>
              <a:rPr lang="el-GR" sz="1400" dirty="0" smtClean="0"/>
              <a:t>μ</a:t>
            </a:r>
            <a:r>
              <a:rPr lang="en-US" sz="1400" dirty="0" smtClean="0"/>
              <a:t>m and 2.25 </a:t>
            </a:r>
            <a:r>
              <a:rPr lang="el-GR" sz="1400" dirty="0" smtClean="0"/>
              <a:t>μ</a:t>
            </a:r>
            <a:r>
              <a:rPr lang="en-US" sz="1400" dirty="0" smtClean="0"/>
              <a:t>m )</a:t>
            </a:r>
          </a:p>
          <a:p>
            <a:pPr marL="0" indent="0">
              <a:buNone/>
            </a:pPr>
            <a:r>
              <a:rPr lang="en-US" sz="1400" b="1" dirty="0" smtClean="0"/>
              <a:t> </a:t>
            </a:r>
            <a:endParaRPr lang="en-US" sz="1400" b="1" i="1" dirty="0" smtClean="0"/>
          </a:p>
          <a:p>
            <a:pPr lvl="1" algn="ctr">
              <a:buNone/>
            </a:pPr>
            <a:endParaRPr lang="en-US" sz="1400" i="1" dirty="0" smtClean="0"/>
          </a:p>
          <a:p>
            <a:pPr lvl="1"/>
            <a:endParaRPr lang="en-US" sz="105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905000" cy="457200"/>
          </a:xfrm>
        </p:spPr>
        <p:txBody>
          <a:bodyPr/>
          <a:lstStyle/>
          <a:p>
            <a:pPr algn="l"/>
            <a:fld id="{D312BCBB-17FE-47F4-98B7-CB6BB1A17312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629117"/>
            <a:ext cx="6096000" cy="322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886200"/>
            <a:ext cx="2590800" cy="230832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indent="0"/>
            <a:r>
              <a:rPr lang="en-US" sz="1400" b="1" dirty="0" smtClean="0"/>
              <a:t>Version 2 of  ABI PFM SRFs is now available:</a:t>
            </a:r>
          </a:p>
          <a:p>
            <a:pPr marL="0" indent="0"/>
            <a:r>
              <a:rPr lang="en-US" sz="1400" i="1" dirty="0" smtClean="0">
                <a:solidFill>
                  <a:srgbClr val="0070C0"/>
                </a:solidFill>
                <a:hlinkClick r:id="rId3"/>
              </a:rPr>
              <a:t>http://ncc.nesdis.noaa.gov</a:t>
            </a:r>
            <a:r>
              <a:rPr lang="en-US" sz="1400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smtClean="0"/>
              <a:t>Click GOES-R/ABI</a:t>
            </a:r>
          </a:p>
          <a:p>
            <a:pPr lvl="1">
              <a:buNone/>
            </a:pPr>
            <a:r>
              <a:rPr lang="en-US" sz="1400" i="1" dirty="0" smtClean="0">
                <a:solidFill>
                  <a:srgbClr val="0070C0"/>
                </a:solidFill>
              </a:rPr>
              <a:t>		</a:t>
            </a:r>
          </a:p>
          <a:p>
            <a:pPr marL="0" lvl="1">
              <a:buNone/>
            </a:pPr>
            <a:r>
              <a:rPr lang="en-US" sz="1400" i="1" dirty="0" smtClean="0">
                <a:solidFill>
                  <a:srgbClr val="0070C0"/>
                </a:solidFill>
              </a:rPr>
              <a:t>New format:</a:t>
            </a:r>
          </a:p>
          <a:p>
            <a:pPr marL="0" lvl="1">
              <a:buNone/>
            </a:pPr>
            <a:endParaRPr lang="en-US" sz="1400" i="1" dirty="0" smtClean="0">
              <a:solidFill>
                <a:srgbClr val="0070C0"/>
              </a:solidFill>
            </a:endParaRPr>
          </a:p>
          <a:p>
            <a:r>
              <a:rPr lang="en-US" sz="1400" i="1" dirty="0" smtClean="0">
                <a:solidFill>
                  <a:srgbClr val="0070C0"/>
                </a:solidFill>
              </a:rPr>
              <a:t>Ch#   </a:t>
            </a:r>
            <a:r>
              <a:rPr lang="en-US" sz="1400" i="1" dirty="0" err="1" smtClean="0">
                <a:solidFill>
                  <a:srgbClr val="0070C0"/>
                </a:solidFill>
              </a:rPr>
              <a:t>npts</a:t>
            </a:r>
            <a:endParaRPr lang="en-US" sz="1400" i="1" dirty="0" smtClean="0">
              <a:solidFill>
                <a:srgbClr val="0070C0"/>
              </a:solidFill>
            </a:endParaRPr>
          </a:p>
          <a:p>
            <a:r>
              <a:rPr lang="en-US" sz="1400" i="1" dirty="0" smtClean="0">
                <a:solidFill>
                  <a:srgbClr val="0070C0"/>
                </a:solidFill>
              </a:rPr>
              <a:t>WL   WN  normalized SR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vnir_bands_wspectra2.png"/>
          <p:cNvPicPr>
            <a:picLocks noChangeAspect="1"/>
          </p:cNvPicPr>
          <p:nvPr/>
        </p:nvPicPr>
        <p:blipFill>
          <a:blip r:embed="rId2"/>
          <a:srcRect t="6550" r="1558"/>
          <a:stretch>
            <a:fillRect/>
          </a:stretch>
        </p:blipFill>
        <p:spPr>
          <a:xfrm>
            <a:off x="47500" y="1567704"/>
            <a:ext cx="9001497" cy="47353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 smtClean="0"/>
              <a:t>Reflective Solar Bands:</a:t>
            </a:r>
            <a:br>
              <a:rPr lang="en-US" sz="2800" dirty="0" smtClean="0"/>
            </a:br>
            <a:r>
              <a:rPr lang="en-US" sz="2800" dirty="0" smtClean="0"/>
              <a:t>SRFs for 2 bands have changed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274332"/>
            <a:ext cx="2093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2.25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µm band S</a:t>
            </a:r>
            <a:r>
              <a:rPr lang="en-US" sz="1400" b="1" dirty="0" smtClean="0">
                <a:solidFill>
                  <a:srgbClr val="002060"/>
                </a:solidFill>
              </a:rPr>
              <a:t>RF changed</a:t>
            </a:r>
            <a:r>
              <a:rPr lang="en-US" sz="1400" dirty="0" smtClean="0">
                <a:solidFill>
                  <a:srgbClr val="002060"/>
                </a:solidFill>
              </a:rPr>
              <a:t>: </a:t>
            </a:r>
            <a:r>
              <a:rPr lang="en-US" sz="1400" dirty="0" err="1" smtClean="0">
                <a:solidFill>
                  <a:srgbClr val="002060"/>
                </a:solidFill>
              </a:rPr>
              <a:t>bandpass</a:t>
            </a:r>
            <a:r>
              <a:rPr lang="en-US" sz="1400" dirty="0" smtClean="0">
                <a:solidFill>
                  <a:srgbClr val="002060"/>
                </a:solidFill>
              </a:rPr>
              <a:t> filter was replaced during the testing program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002060"/>
                </a:solidFill>
              </a:rPr>
              <a:t>1.38 </a:t>
            </a: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µm </a:t>
            </a:r>
            <a:r>
              <a:rPr lang="en-US" sz="1400" b="1" dirty="0" smtClean="0">
                <a:solidFill>
                  <a:srgbClr val="002060"/>
                </a:solidFill>
              </a:rPr>
              <a:t>and 2.25 </a:t>
            </a: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µm band </a:t>
            </a:r>
            <a:r>
              <a:rPr lang="en-US" sz="1400" b="1" dirty="0" smtClean="0">
                <a:solidFill>
                  <a:srgbClr val="002060"/>
                </a:solidFill>
              </a:rPr>
              <a:t>SRFs changed </a:t>
            </a:r>
            <a:r>
              <a:rPr lang="en-US" sz="1400" dirty="0" smtClean="0">
                <a:solidFill>
                  <a:srgbClr val="002060"/>
                </a:solidFill>
              </a:rPr>
              <a:t>based on NIST </a:t>
            </a:r>
            <a:r>
              <a:rPr lang="en-US" sz="1400" dirty="0" err="1" smtClean="0">
                <a:solidFill>
                  <a:srgbClr val="002060"/>
                </a:solidFill>
              </a:rPr>
              <a:t>bandpass</a:t>
            </a:r>
            <a:r>
              <a:rPr lang="en-US" sz="1400" dirty="0" smtClean="0">
                <a:solidFill>
                  <a:srgbClr val="002060"/>
                </a:solidFill>
              </a:rPr>
              <a:t> filter measurement results</a:t>
            </a: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0957" y="19050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Summary: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51418" y="2274332"/>
            <a:ext cx="1900052" cy="0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70210" y="6290846"/>
            <a:ext cx="172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Wavelength [</a:t>
            </a: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m]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53993" y="1571500"/>
            <a:ext cx="201882" cy="45284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375" y="1559625"/>
            <a:ext cx="249382" cy="45284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74118" y="3766112"/>
            <a:ext cx="208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TOA Reflectance [%]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6425" y="1908129"/>
            <a:ext cx="1219200" cy="1138773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ABI SRFs:</a:t>
            </a:r>
          </a:p>
          <a:p>
            <a:r>
              <a:rPr lang="en-US" sz="1000" dirty="0" smtClean="0"/>
              <a:t>  </a:t>
            </a:r>
            <a:r>
              <a:rPr lang="en-US" sz="1000" b="1" dirty="0" smtClean="0">
                <a:solidFill>
                  <a:srgbClr val="002060"/>
                </a:solidFill>
              </a:rPr>
              <a:t>V1</a:t>
            </a:r>
          </a:p>
          <a:p>
            <a:r>
              <a:rPr lang="en-US" sz="1000" b="1" dirty="0" smtClean="0"/>
              <a:t>  </a:t>
            </a:r>
            <a:r>
              <a:rPr lang="en-US" sz="1000" b="1" dirty="0" smtClean="0">
                <a:solidFill>
                  <a:srgbClr val="C00000"/>
                </a:solidFill>
              </a:rPr>
              <a:t>V2</a:t>
            </a: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100" b="1" dirty="0" smtClean="0">
              <a:solidFill>
                <a:srgbClr val="C00000"/>
              </a:solidFill>
            </a:endParaRPr>
          </a:p>
          <a:p>
            <a:r>
              <a:rPr lang="en-US" sz="1000" b="1" dirty="0" smtClean="0"/>
              <a:t>Hyperion Obs.:</a:t>
            </a:r>
          </a:p>
          <a:p>
            <a:r>
              <a:rPr lang="en-US" sz="1000" dirty="0" smtClean="0"/>
              <a:t>  </a:t>
            </a:r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Ocean Clear</a:t>
            </a:r>
          </a:p>
          <a:p>
            <a:r>
              <a:rPr lang="en-US" sz="1000" dirty="0" smtClean="0">
                <a:solidFill>
                  <a:srgbClr val="B8B8B8"/>
                </a:solidFill>
              </a:rPr>
              <a:t>  Ocean</a:t>
            </a:r>
            <a:r>
              <a:rPr lang="en-US" sz="400" dirty="0" smtClean="0">
                <a:solidFill>
                  <a:srgbClr val="B8B8B8"/>
                </a:solidFill>
              </a:rPr>
              <a:t> </a:t>
            </a:r>
            <a:r>
              <a:rPr lang="en-US" sz="1000" dirty="0" smtClean="0">
                <a:solidFill>
                  <a:srgbClr val="B8B8B8"/>
                </a:solidFill>
              </a:rPr>
              <a:t>Cloudy</a:t>
            </a:r>
            <a:endParaRPr lang="en-US" sz="1000" dirty="0">
              <a:solidFill>
                <a:srgbClr val="B8B8B8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D312BCBB-17FE-47F4-98B7-CB6BB1A173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928750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1.0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025" y="5867400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r_bands_wspectra3.png"/>
          <p:cNvPicPr>
            <a:picLocks noChangeAspect="1"/>
          </p:cNvPicPr>
          <p:nvPr/>
        </p:nvPicPr>
        <p:blipFill>
          <a:blip r:embed="rId2"/>
          <a:srcRect r="1218"/>
          <a:stretch>
            <a:fillRect/>
          </a:stretch>
        </p:blipFill>
        <p:spPr>
          <a:xfrm>
            <a:off x="76200" y="1497775"/>
            <a:ext cx="9067800" cy="50673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6200" y="2514600"/>
            <a:ext cx="228600" cy="30178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Thermal Emissive Bands:</a:t>
            </a:r>
            <a:br>
              <a:rPr lang="en-US" sz="2800" dirty="0" smtClean="0"/>
            </a:br>
            <a:r>
              <a:rPr lang="en-US" sz="2800" dirty="0" smtClean="0"/>
              <a:t>SRFs for all bands have changed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1575" y="143592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Summary: </a:t>
            </a:r>
            <a:r>
              <a:rPr lang="en-US" dirty="0" err="1" smtClean="0">
                <a:solidFill>
                  <a:srgbClr val="002060"/>
                </a:solidFill>
              </a:rPr>
              <a:t>Bandpass</a:t>
            </a:r>
            <a:r>
              <a:rPr lang="en-US" dirty="0" smtClean="0">
                <a:solidFill>
                  <a:srgbClr val="002060"/>
                </a:solidFill>
              </a:rPr>
              <a:t> filters were replaced during pre-launch testing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150" y="2135171"/>
            <a:ext cx="1119250" cy="1138773"/>
          </a:xfrm>
          <a:prstGeom prst="rect">
            <a:avLst/>
          </a:prstGeom>
          <a:noFill/>
          <a:ln>
            <a:solidFill>
              <a:schemeClr val="bg2">
                <a:lumMod val="40000"/>
                <a:lumOff val="6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ABI SRFs:</a:t>
            </a:r>
          </a:p>
          <a:p>
            <a:r>
              <a:rPr lang="en-US" sz="1000" dirty="0" smtClean="0"/>
              <a:t>  </a:t>
            </a:r>
            <a:r>
              <a:rPr lang="en-US" sz="1000" b="1" dirty="0" smtClean="0">
                <a:solidFill>
                  <a:srgbClr val="002060"/>
                </a:solidFill>
              </a:rPr>
              <a:t>V1</a:t>
            </a:r>
          </a:p>
          <a:p>
            <a:r>
              <a:rPr lang="en-US" sz="1000" b="1" dirty="0" smtClean="0"/>
              <a:t>  </a:t>
            </a:r>
            <a:r>
              <a:rPr lang="en-US" sz="1000" b="1" dirty="0" smtClean="0">
                <a:solidFill>
                  <a:srgbClr val="C00000"/>
                </a:solidFill>
              </a:rPr>
              <a:t>V2</a:t>
            </a:r>
          </a:p>
          <a:p>
            <a:endParaRPr lang="en-US" sz="500" b="1" dirty="0" smtClean="0">
              <a:solidFill>
                <a:srgbClr val="C00000"/>
              </a:solidFill>
            </a:endParaRPr>
          </a:p>
          <a:p>
            <a:endParaRPr lang="en-US" sz="100" b="1" dirty="0" smtClean="0">
              <a:solidFill>
                <a:srgbClr val="C00000"/>
              </a:solidFill>
            </a:endParaRPr>
          </a:p>
          <a:p>
            <a:r>
              <a:rPr lang="en-US" sz="1000" b="1" dirty="0" smtClean="0"/>
              <a:t>IASI Obs.:</a:t>
            </a:r>
          </a:p>
          <a:p>
            <a:r>
              <a:rPr lang="en-US" sz="1000" dirty="0" smtClean="0"/>
              <a:t>  </a:t>
            </a:r>
            <a:r>
              <a:rPr lang="en-US" sz="1000" dirty="0" smtClean="0">
                <a:solidFill>
                  <a:srgbClr val="B8B8B8"/>
                </a:solidFill>
              </a:rPr>
              <a:t>Ocean Clear</a:t>
            </a:r>
          </a:p>
          <a:p>
            <a:r>
              <a:rPr lang="en-US" sz="1000" dirty="0" smtClean="0"/>
              <a:t>  </a:t>
            </a:r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Ocean</a:t>
            </a:r>
            <a:r>
              <a:rPr lang="en-US" sz="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2">
                    <a:lumMod val="75000"/>
                  </a:schemeClr>
                </a:solidFill>
              </a:rPr>
              <a:t>Cloudy</a:t>
            </a:r>
            <a:endParaRPr lang="en-US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91850" y="3862148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Radiance [W/m</a:t>
            </a:r>
            <a:r>
              <a:rPr lang="en-US" sz="1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µm]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8935" y="6438296"/>
            <a:ext cx="1722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Wavelength [</a:t>
            </a:r>
            <a:r>
              <a:rPr lang="el-G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m]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10401" y="1882822"/>
            <a:ext cx="133600" cy="44656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3750" y="1865996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</p:spPr>
        <p:txBody>
          <a:bodyPr/>
          <a:lstStyle/>
          <a:p>
            <a:fld id="{D312BCBB-17FE-47F4-98B7-CB6BB1A1731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ngen2_6.png"/>
          <p:cNvPicPr>
            <a:picLocks noChangeAspect="1"/>
          </p:cNvPicPr>
          <p:nvPr/>
        </p:nvPicPr>
        <p:blipFill>
          <a:blip r:embed="rId2"/>
          <a:srcRect l="11950"/>
          <a:stretch>
            <a:fillRect/>
          </a:stretch>
        </p:blipFill>
        <p:spPr>
          <a:xfrm>
            <a:off x="5984558" y="1447800"/>
            <a:ext cx="2245808" cy="1885628"/>
          </a:xfrm>
          <a:prstGeom prst="rect">
            <a:avLst/>
          </a:prstGeom>
        </p:spPr>
      </p:pic>
      <p:pic>
        <p:nvPicPr>
          <p:cNvPr id="33" name="Picture 32" descr="angen2_16.png"/>
          <p:cNvPicPr>
            <a:picLocks noChangeAspect="1"/>
          </p:cNvPicPr>
          <p:nvPr/>
        </p:nvPicPr>
        <p:blipFill>
          <a:blip r:embed="rId3"/>
          <a:srcRect l="9621" r="8279"/>
          <a:stretch>
            <a:fillRect/>
          </a:stretch>
        </p:blipFill>
        <p:spPr>
          <a:xfrm>
            <a:off x="6893625" y="3429000"/>
            <a:ext cx="2094016" cy="188562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893625" y="3581400"/>
            <a:ext cx="76200" cy="152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ngen2_7.png"/>
          <p:cNvPicPr>
            <a:picLocks noChangeAspect="1"/>
          </p:cNvPicPr>
          <p:nvPr/>
        </p:nvPicPr>
        <p:blipFill>
          <a:blip r:embed="rId4"/>
          <a:srcRect l="581" r="5422"/>
          <a:stretch>
            <a:fillRect/>
          </a:stretch>
        </p:blipFill>
        <p:spPr>
          <a:xfrm>
            <a:off x="2526475" y="3429000"/>
            <a:ext cx="2401784" cy="1885628"/>
          </a:xfrm>
          <a:prstGeom prst="rect">
            <a:avLst/>
          </a:prstGeom>
        </p:spPr>
      </p:pic>
      <p:pic>
        <p:nvPicPr>
          <p:cNvPr id="31" name="Picture 30" descr="angen2_12.png"/>
          <p:cNvPicPr>
            <a:picLocks noChangeAspect="1"/>
          </p:cNvPicPr>
          <p:nvPr/>
        </p:nvPicPr>
        <p:blipFill>
          <a:blip r:embed="rId5"/>
          <a:srcRect l="12299" r="8046"/>
          <a:stretch>
            <a:fillRect/>
          </a:stretch>
        </p:blipFill>
        <p:spPr>
          <a:xfrm>
            <a:off x="4893620" y="3429000"/>
            <a:ext cx="2031669" cy="1885628"/>
          </a:xfrm>
          <a:prstGeom prst="rect">
            <a:avLst/>
          </a:prstGeom>
        </p:spPr>
      </p:pic>
      <p:pic>
        <p:nvPicPr>
          <p:cNvPr id="28" name="Picture 27" descr="angen2_4.png"/>
          <p:cNvPicPr>
            <a:picLocks noChangeAspect="1"/>
          </p:cNvPicPr>
          <p:nvPr/>
        </p:nvPicPr>
        <p:blipFill>
          <a:blip r:embed="rId6"/>
          <a:srcRect r="3904"/>
          <a:stretch>
            <a:fillRect/>
          </a:stretch>
        </p:blipFill>
        <p:spPr>
          <a:xfrm>
            <a:off x="3552700" y="1447800"/>
            <a:ext cx="2451041" cy="18856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705100" y="5639772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Radiometric comparisons using Hyperion and IASI observations demonstrated differences that approached 2% (radiance) for RSB and exceeded 1 K for TEB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629400" cy="1143000"/>
          </a:xfrm>
        </p:spPr>
        <p:txBody>
          <a:bodyPr/>
          <a:lstStyle/>
          <a:p>
            <a:r>
              <a:rPr lang="en-US" sz="2800" dirty="0" smtClean="0"/>
              <a:t>Quantitative Comparison:</a:t>
            </a:r>
            <a:br>
              <a:rPr lang="en-US" sz="2800" dirty="0" smtClean="0"/>
            </a:br>
            <a:r>
              <a:rPr lang="en-US" sz="2800" dirty="0" smtClean="0"/>
              <a:t>Center Wavelength and Radiometric Differences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Center Wavelength Differences</a:t>
            </a:r>
            <a:endParaRPr lang="en-US" sz="16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2400" y="2057400"/>
            <a:ext cx="2286000" cy="0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590800" y="5559970"/>
            <a:ext cx="6324600" cy="990600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86199" y="2679412"/>
            <a:ext cx="840799" cy="307777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1.38 </a:t>
            </a:r>
            <a:r>
              <a:rPr lang="en-US" sz="1400" dirty="0" smtClean="0">
                <a:latin typeface="Arial"/>
                <a:cs typeface="Arial"/>
              </a:rPr>
              <a:t>µm</a:t>
            </a:r>
            <a:endParaRPr lang="en-US" sz="14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66700" y="2209800"/>
          <a:ext cx="2057400" cy="4342672"/>
        </p:xfrm>
        <a:graphic>
          <a:graphicData uri="http://schemas.openxmlformats.org/drawingml/2006/table">
            <a:tbl>
              <a:tblPr/>
              <a:tblGrid>
                <a:gridCol w="815818"/>
                <a:gridCol w="1241582"/>
              </a:tblGrid>
              <a:tr h="812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Channels [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Center </a:t>
                      </a:r>
                      <a:r>
                        <a:rPr lang="en-US" sz="1400" b="1" i="0" u="none" strike="noStrike" dirty="0" smtClean="0">
                          <a:solidFill>
                            <a:srgbClr val="3F3F3F"/>
                          </a:solidFill>
                          <a:latin typeface="Calibri"/>
                        </a:rPr>
                        <a:t>Wavelength Difference [nm]</a:t>
                      </a:r>
                      <a:endParaRPr lang="en-US" sz="1400" b="1" i="0" u="none" strike="noStrike" dirty="0">
                        <a:solidFill>
                          <a:srgbClr val="3F3F3F"/>
                        </a:solidFill>
                        <a:latin typeface="Calibri"/>
                      </a:endParaRPr>
                    </a:p>
                  </a:txBody>
                  <a:tcPr marL="7257" marR="7257" marT="7257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-5.5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-13.6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-8.2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-56.8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-6.7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-1.6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-28.4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3F3F3F"/>
                          </a:solidFill>
                          <a:latin typeface="Calibri"/>
                        </a:rPr>
                        <a:t>-33.3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D312BCBB-17FE-47F4-98B7-CB6BB1A173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0879" y="2679412"/>
            <a:ext cx="840799" cy="307777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2.25 </a:t>
            </a:r>
            <a:r>
              <a:rPr lang="en-US" sz="1400" dirty="0" smtClean="0">
                <a:latin typeface="Arial"/>
                <a:cs typeface="Arial"/>
              </a:rPr>
              <a:t>µm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50629" y="4657120"/>
            <a:ext cx="840799" cy="307777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3.9 </a:t>
            </a:r>
            <a:r>
              <a:rPr lang="en-US" sz="1400" dirty="0" smtClean="0">
                <a:latin typeface="Arial"/>
                <a:cs typeface="Arial"/>
              </a:rPr>
              <a:t>µm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15363" y="4657120"/>
            <a:ext cx="840799" cy="307777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8.5 </a:t>
            </a:r>
            <a:r>
              <a:rPr lang="en-US" sz="1400" dirty="0" smtClean="0">
                <a:latin typeface="Arial"/>
                <a:cs typeface="Arial"/>
              </a:rPr>
              <a:t>µm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982029" y="4657120"/>
            <a:ext cx="840799" cy="307777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13.3 </a:t>
            </a:r>
            <a:r>
              <a:rPr lang="en-US" sz="1400" dirty="0" smtClean="0">
                <a:latin typeface="Arial"/>
                <a:cs typeface="Arial"/>
              </a:rPr>
              <a:t>µm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4419600" cy="4800600"/>
          </a:xfrm>
        </p:spPr>
        <p:txBody>
          <a:bodyPr/>
          <a:lstStyle/>
          <a:p>
            <a:pPr marL="285750" lvl="1"/>
            <a:r>
              <a:rPr lang="en-US" sz="2000" dirty="0" smtClean="0"/>
              <a:t>Developing capabilities and tools for post launch instrument performance characterization and monitoring:</a:t>
            </a:r>
            <a:endParaRPr lang="en-US" sz="2000" b="1" dirty="0" smtClean="0"/>
          </a:p>
          <a:p>
            <a:pPr marL="685800" lvl="2"/>
            <a:r>
              <a:rPr lang="en-US" sz="2000" b="1" dirty="0" smtClean="0"/>
              <a:t>PLT – instrument functionality</a:t>
            </a:r>
            <a:endParaRPr lang="en-US" sz="1600" b="1" dirty="0" smtClean="0"/>
          </a:p>
          <a:p>
            <a:pPr marL="685800" lvl="2"/>
            <a:r>
              <a:rPr lang="en-US" sz="2000" b="1" dirty="0" smtClean="0"/>
              <a:t>Science Tests – instrument performance</a:t>
            </a:r>
          </a:p>
          <a:p>
            <a:pPr marL="685800" lvl="2"/>
            <a:r>
              <a:rPr lang="en-US" sz="2000" b="1" dirty="0" smtClean="0"/>
              <a:t>ICVS – Monitoring of instrument parameters</a:t>
            </a:r>
          </a:p>
          <a:p>
            <a:pPr marL="285750" lvl="1"/>
            <a:r>
              <a:rPr lang="en-US" sz="2000" dirty="0" smtClean="0"/>
              <a:t>Leveraging the VIIRS Post Launch 57 tasks &amp; current GOES PLT</a:t>
            </a:r>
          </a:p>
          <a:p>
            <a:pPr marL="285750" lvl="1"/>
            <a:r>
              <a:rPr lang="en-US" sz="2000" dirty="0" smtClean="0"/>
              <a:t>Collaboration with AWG and POSST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Launch Preparations: PLT &amp; Science Tests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0000" t="30891" r="26667" b="12871"/>
          <a:stretch>
            <a:fillRect/>
          </a:stretch>
        </p:blipFill>
        <p:spPr bwMode="auto">
          <a:xfrm>
            <a:off x="5029200" y="3818373"/>
            <a:ext cx="3505200" cy="273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9524" t="30099" r="25547" b="29628"/>
          <a:stretch>
            <a:fillRect/>
          </a:stretch>
        </p:blipFill>
        <p:spPr bwMode="auto">
          <a:xfrm>
            <a:off x="5105400" y="1905000"/>
            <a:ext cx="339367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1600" y="1371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Current GOES ICVS Performance Monitoring Capabilities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2385950"/>
            <a:ext cx="1600200" cy="261610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GOES-15 Space Look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583875"/>
            <a:ext cx="1600200" cy="261610"/>
          </a:xfrm>
          <a:prstGeom prst="rect">
            <a:avLst/>
          </a:prstGeom>
          <a:solidFill>
            <a:schemeClr val="bg2">
              <a:lumMod val="40000"/>
              <a:lumOff val="60000"/>
              <a:alpha val="48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GOES-15 NE</a:t>
            </a:r>
            <a:r>
              <a:rPr lang="el-GR" sz="1100" dirty="0" smtClean="0"/>
              <a:t>Δ</a:t>
            </a:r>
            <a:r>
              <a:rPr lang="en-US" sz="1100" dirty="0" smtClean="0"/>
              <a:t>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5334000"/>
            <a:ext cx="1600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4800600" cy="3505200"/>
          </a:xfrm>
        </p:spPr>
        <p:txBody>
          <a:bodyPr/>
          <a:lstStyle/>
          <a:p>
            <a:pPr marL="285750" lvl="1"/>
            <a:r>
              <a:rPr lang="en-US" sz="1600" dirty="0" smtClean="0"/>
              <a:t>Developing deep dive analysis capabilities.</a:t>
            </a:r>
          </a:p>
          <a:p>
            <a:pPr marL="231775" lvl="1"/>
            <a:r>
              <a:rPr lang="en-US" sz="1600" dirty="0" smtClean="0"/>
              <a:t>For each PLT (currently ~15) and science test, specific tools are being developed.</a:t>
            </a:r>
          </a:p>
          <a:p>
            <a:pPr marL="231775" lvl="1"/>
            <a:r>
              <a:rPr lang="en-US" sz="1600" dirty="0" smtClean="0"/>
              <a:t>Additional tools being developed in 2014:</a:t>
            </a:r>
          </a:p>
          <a:p>
            <a:pPr marL="631825" lvl="2" indent="-285750">
              <a:buFont typeface="Arial" pitchFamily="34" charset="0"/>
              <a:buChar char="•"/>
            </a:pPr>
            <a:r>
              <a:rPr lang="en-US" sz="1600" dirty="0" smtClean="0"/>
              <a:t>Vicarious Calibration (DCC, Deserts, Ocean, Lunar, and Stellar)</a:t>
            </a:r>
          </a:p>
          <a:p>
            <a:pPr marL="631825" lvl="2" indent="-285750">
              <a:buFont typeface="Arial" pitchFamily="34" charset="0"/>
              <a:buChar char="•"/>
            </a:pPr>
            <a:r>
              <a:rPr lang="en-US" sz="1600" dirty="0" smtClean="0"/>
              <a:t>INR tools and capability</a:t>
            </a:r>
          </a:p>
          <a:p>
            <a:pPr marL="631825" lvl="2" indent="-285750">
              <a:buFont typeface="Arial" pitchFamily="34" charset="0"/>
              <a:buChar char="•"/>
            </a:pPr>
            <a:r>
              <a:rPr lang="en-US" sz="1600" dirty="0" smtClean="0"/>
              <a:t>Inter-calibration tools</a:t>
            </a:r>
          </a:p>
          <a:p>
            <a:pPr marL="631825" lvl="2" indent="-287338">
              <a:buFont typeface="Arial" pitchFamily="34" charset="0"/>
              <a:buChar char="•"/>
            </a:pPr>
            <a:r>
              <a:rPr lang="en-US" sz="1600" dirty="0" smtClean="0"/>
              <a:t>New Image Quality Metrics</a:t>
            </a:r>
          </a:p>
          <a:p>
            <a:pPr marL="631825" lvl="2" indent="-287338">
              <a:buFont typeface="Arial" pitchFamily="34" charset="0"/>
              <a:buChar char="•"/>
            </a:pPr>
            <a:r>
              <a:rPr lang="en-US" sz="1600" dirty="0" smtClean="0"/>
              <a:t>Implementation of the vendor Resampler Algorithm applied to proxy ABI data generated by UW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9D5330-3554-4BFE-B927-E905360215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Post Launch Cal/Val Support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5334000"/>
            <a:ext cx="1600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5334000"/>
            <a:ext cx="2057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5536168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WRF output from UW as proxy L0 data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638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ABI </a:t>
            </a:r>
            <a:r>
              <a:rPr lang="en-US" sz="1400" dirty="0" err="1" smtClean="0"/>
              <a:t>Resampled</a:t>
            </a:r>
            <a:r>
              <a:rPr lang="en-US" sz="1400" dirty="0" smtClean="0"/>
              <a:t> Data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5536168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Improved Assessment of L1b Impacts </a:t>
            </a:r>
            <a:r>
              <a:rPr lang="en-US" sz="1400" dirty="0" smtClean="0">
                <a:sym typeface="Wingdings" pitchFamily="2" charset="2"/>
              </a:rPr>
              <a:t> flow down to L2+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59055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76800" y="59055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cao\Downloads\UW_proxy_086_064_0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258" y="1371600"/>
            <a:ext cx="3973742" cy="396064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467600" y="5029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0.86, 0.64, 0.47um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029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Image courtesy of UW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23" t="15333" r="8122" b="4665"/>
          <a:stretch/>
        </p:blipFill>
        <p:spPr>
          <a:xfrm>
            <a:off x="3457700" y="1447800"/>
            <a:ext cx="2362200" cy="232825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54535" y="1412175"/>
            <a:ext cx="3289465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</a:rPr>
              <a:t>VIIRS SDR accuracy evaluation</a:t>
            </a:r>
            <a:endParaRPr lang="en-US" sz="1500" dirty="0">
              <a:solidFill>
                <a:srgbClr val="002060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</a:rPr>
              <a:t>SHIS (NIST-traceable blackbody source, 0.1 K)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</a:rPr>
              <a:t>MASTER (50 m spatial resolution mapping)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002060"/>
                </a:solidFill>
              </a:rPr>
              <a:t>3 underflights for S-NPP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1000" dirty="0">
              <a:solidFill>
                <a:srgbClr val="002060"/>
              </a:solidFill>
            </a:endParaRPr>
          </a:p>
          <a:p>
            <a:pPr algn="ctr"/>
            <a:r>
              <a:rPr lang="en-US" sz="1600" b="1" u="sng" dirty="0" smtClean="0">
                <a:solidFill>
                  <a:srgbClr val="002060"/>
                </a:solidFill>
              </a:rPr>
              <a:t>RSS Total Uncertainty Estimate</a:t>
            </a:r>
          </a:p>
          <a:p>
            <a:pPr marL="230188" lvl="1"/>
            <a:r>
              <a:rPr lang="en-US" sz="1600" b="1" dirty="0" smtClean="0">
                <a:solidFill>
                  <a:srgbClr val="002060"/>
                </a:solidFill>
              </a:rPr>
              <a:t>~0.12</a:t>
            </a:r>
            <a:r>
              <a:rPr lang="en-US" sz="7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K</a:t>
            </a:r>
            <a:r>
              <a:rPr lang="en-US" sz="500" dirty="0" smtClean="0">
                <a:solidFill>
                  <a:srgbClr val="002060"/>
                </a:solidFill>
              </a:rPr>
              <a:t>  </a:t>
            </a:r>
            <a:r>
              <a:rPr lang="en-US" sz="1400" dirty="0" smtClean="0">
                <a:solidFill>
                  <a:srgbClr val="002060"/>
                </a:solidFill>
              </a:rPr>
              <a:t>(I4,</a:t>
            </a:r>
            <a:r>
              <a:rPr lang="en-US" sz="6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I5,</a:t>
            </a:r>
            <a:r>
              <a:rPr lang="en-US" sz="6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M12,</a:t>
            </a:r>
            <a:r>
              <a:rPr lang="en-US" sz="4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M13,</a:t>
            </a:r>
            <a:r>
              <a:rPr lang="en-US" sz="5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M15,</a:t>
            </a:r>
            <a:r>
              <a:rPr lang="en-US" sz="700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M16)</a:t>
            </a:r>
          </a:p>
          <a:p>
            <a:pPr marL="230188" lvl="1"/>
            <a:r>
              <a:rPr lang="en-US" sz="1600" b="1" dirty="0" smtClean="0">
                <a:solidFill>
                  <a:srgbClr val="002060"/>
                </a:solidFill>
              </a:rPr>
              <a:t>  0.21 K</a:t>
            </a:r>
            <a:r>
              <a:rPr lang="en-US" sz="1600" dirty="0" smtClean="0">
                <a:solidFill>
                  <a:srgbClr val="002060"/>
                </a:solidFill>
              </a:rPr>
              <a:t>  </a:t>
            </a:r>
            <a:r>
              <a:rPr lang="en-US" sz="1400" dirty="0" smtClean="0">
                <a:solidFill>
                  <a:srgbClr val="002060"/>
                </a:solidFill>
              </a:rPr>
              <a:t>(M14)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14" name="Picture 13" descr="S2V_VIIRS_Matchups_2013_5_10_M15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4" t="13999" r="9305" b="8666"/>
          <a:stretch/>
        </p:blipFill>
        <p:spPr>
          <a:xfrm>
            <a:off x="192975" y="4231708"/>
            <a:ext cx="3200400" cy="24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5" r="6126"/>
          <a:stretch/>
        </p:blipFill>
        <p:spPr>
          <a:xfrm>
            <a:off x="140525" y="1447800"/>
            <a:ext cx="3197431" cy="23624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5875" y="390995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SHIS – VIIRS Comparison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1" t="5998" r="9302" b="7331"/>
          <a:stretch/>
        </p:blipFill>
        <p:spPr>
          <a:xfrm>
            <a:off x="3975265" y="3993209"/>
            <a:ext cx="4482935" cy="27324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9FD56CE-0319-4B7A-8E89-C688A11FBC2D}" type="slidenum">
              <a:rPr lang="en-US" smtClean="0">
                <a:solidFill>
                  <a:srgbClr val="002060"/>
                </a:solidFill>
              </a:rPr>
              <a:pPr/>
              <a:t>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7050" y="6019800"/>
            <a:ext cx="3200400" cy="369332"/>
          </a:xfrm>
          <a:prstGeom prst="rect">
            <a:avLst/>
          </a:prstGeom>
          <a:solidFill>
            <a:srgbClr val="FFFFFF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Complete Spectral Coverage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1638300" y="218962"/>
            <a:ext cx="6381750" cy="93345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lnSpc>
                <a:spcPct val="85000"/>
              </a:lnSpc>
            </a:pPr>
            <a:r>
              <a:rPr lang="en-US" sz="2800" b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S-NPP Field Validation Campaigns:</a:t>
            </a:r>
          </a:p>
          <a:p>
            <a:pPr lvl="0" algn="ctr" eaLnBrk="0" hangingPunct="0">
              <a:lnSpc>
                <a:spcPct val="85000"/>
              </a:lnSpc>
            </a:pPr>
            <a:r>
              <a:rPr lang="en-US" sz="2800" b="1" kern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  NASA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ER-2 Underflights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5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OAA">
  <a:themeElements>
    <a:clrScheme name="">
      <a:dk1>
        <a:srgbClr val="000000"/>
      </a:dk1>
      <a:lt1>
        <a:srgbClr val="063DE8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FF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NOAA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OA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OA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OA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60811</TotalTime>
  <Words>1107</Words>
  <Application>Microsoft Office PowerPoint</Application>
  <PresentationFormat>On-screen Show (4:3)</PresentationFormat>
  <Paragraphs>213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2_NOAA</vt:lpstr>
      <vt:lpstr>Calibration Working Group L1b Cal/Val Update</vt:lpstr>
      <vt:lpstr>Pre-Launch Update: GOES-R &amp; GOES-S</vt:lpstr>
      <vt:lpstr>New Release of ABI PFM SRFs: Version 2</vt:lpstr>
      <vt:lpstr>Reflective Solar Bands: SRFs for 2 bands have changed</vt:lpstr>
      <vt:lpstr>Thermal Emissive Bands: SRFs for all bands have changed</vt:lpstr>
      <vt:lpstr>Quantitative Comparison: Center Wavelength and Radiometric Differences</vt:lpstr>
      <vt:lpstr>Post Launch Preparations: PLT &amp; Science Tests</vt:lpstr>
      <vt:lpstr>Post Launch Cal/Val Support</vt:lpstr>
      <vt:lpstr>Slide 9</vt:lpstr>
      <vt:lpstr>Demonstrated GOES-R Under-flight Campaign Readiness</vt:lpstr>
      <vt:lpstr>JMA AHI Cal/Val Collaboration</vt:lpstr>
      <vt:lpstr>Slide 12</vt:lpstr>
      <vt:lpstr>ABI and AHI: Emissive Band Comparison</vt:lpstr>
      <vt:lpstr>ABI, AHI &amp; VIIRS: Reflective Solar Band Comparison</vt:lpstr>
      <vt:lpstr>ABI, AHI &amp; VIIRS: Emissive Band Comparison</vt:lpstr>
      <vt:lpstr>Path Forward</vt:lpstr>
      <vt:lpstr>Summary</vt:lpstr>
    </vt:vector>
  </TitlesOfParts>
  <Company>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GOES-R AWG Soundings Team:  Legacy Vertical Moisture Profile, Legacy Vertical Temperature Profile, Derived Stability Indexes, and Total Precipitable Water  July 21, 2009</dc:title>
  <dc:creator>tims</dc:creator>
  <cp:lastModifiedBy>jdaniels</cp:lastModifiedBy>
  <cp:revision>2617</cp:revision>
  <dcterms:created xsi:type="dcterms:W3CDTF">2010-05-06T03:23:14Z</dcterms:created>
  <dcterms:modified xsi:type="dcterms:W3CDTF">2014-01-09T01:58:47Z</dcterms:modified>
</cp:coreProperties>
</file>