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1"/>
  </p:notesMasterIdLst>
  <p:sldIdLst>
    <p:sldId id="259" r:id="rId2"/>
    <p:sldId id="262" r:id="rId3"/>
    <p:sldId id="294" r:id="rId4"/>
    <p:sldId id="272" r:id="rId5"/>
    <p:sldId id="264" r:id="rId6"/>
    <p:sldId id="301" r:id="rId7"/>
    <p:sldId id="302" r:id="rId8"/>
    <p:sldId id="265" r:id="rId9"/>
    <p:sldId id="284" r:id="rId10"/>
    <p:sldId id="285" r:id="rId11"/>
    <p:sldId id="287" r:id="rId12"/>
    <p:sldId id="280" r:id="rId13"/>
    <p:sldId id="288" r:id="rId14"/>
    <p:sldId id="300" r:id="rId15"/>
    <p:sldId id="292" r:id="rId16"/>
    <p:sldId id="293" r:id="rId17"/>
    <p:sldId id="289" r:id="rId18"/>
    <p:sldId id="297" r:id="rId19"/>
    <p:sldId id="303" r:id="rId20"/>
    <p:sldId id="276" r:id="rId21"/>
    <p:sldId id="277" r:id="rId22"/>
    <p:sldId id="278" r:id="rId23"/>
    <p:sldId id="290" r:id="rId24"/>
    <p:sldId id="295" r:id="rId25"/>
    <p:sldId id="291" r:id="rId26"/>
    <p:sldId id="296" r:id="rId27"/>
    <p:sldId id="298" r:id="rId28"/>
    <p:sldId id="299" r:id="rId29"/>
    <p:sldId id="279" r:id="rId30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658"/>
    <a:srgbClr val="5D5E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389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F530804-6109-490E-9CE3-45A5B26CD179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A182D011-0681-4F37-B60D-41E71EAC8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47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New Rules: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Regions with indicators of persistent convection, notably lightning with flash rates &gt; 1-2 flashes/min or TOTs, should be avoiding unless they can be over-flown by at least 10,000 ft.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Regions of cold cloud tops that have not exhibiting indicators of intense convection as in (1) above should be considered acceptable for over-flights within 5000 ft. of cloud tops.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D011-0681-4F37-B60D-41E71EAC8AD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8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D8DEE8-7A87-4E01-8ADE-4C49CDD43F74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F9461-E3EB-40CD-B93F-E5CBBBD8E0BA}" type="datetimeFigureOut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78FA3-38AD-400D-A4D2-18E8EF129E5F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EFF424-F111-43CB-9C75-D52325012943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4A8BBF0-342D-409A-9C0A-B1B451E92883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5DA190-4BDC-4D39-B5BB-A14B3E8B1B3D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D52F2-9B11-4FC0-9217-7D20B3AC9849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F13737-8506-438E-ABC0-0BE7E06DCCA6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D58AA-1C84-40C9-BFEE-631CCB17636C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36542C1-4E96-413B-B72E-6C4B39D85C9D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542AA2-D442-471A-9D69-80392E1E581D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defTabSz="457200">
              <a:defRPr/>
            </a:pPr>
            <a:r>
              <a:rPr lang="en-US" dirty="0" smtClean="0">
                <a:solidFill>
                  <a:srgbClr val="000000"/>
                </a:solidFill>
              </a:rPr>
              <a:t>NOAA-CMA Bilateral on Satellite Matters 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C43563C-D9B3-4432-B336-144C997D6215}" type="datetime1">
              <a:rPr lang="en-US" smtClean="0"/>
              <a:pPr/>
              <a:t>1/7/2014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381000"/>
            <a:ext cx="6019800" cy="752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Team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5" descr="noaa_whit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1143000" cy="1143000"/>
          </a:xfrm>
          <a:prstGeom prst="rect">
            <a:avLst/>
          </a:prstGeom>
        </p:spPr>
      </p:pic>
      <p:pic>
        <p:nvPicPr>
          <p:cNvPr id="8" name="Picture 7" descr="cimss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399" y="381000"/>
            <a:ext cx="1495245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900" y="2057400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Andrew Heidinger, Michael Pavolonis</a:t>
            </a:r>
          </a:p>
          <a:p>
            <a:pPr algn="ctr"/>
            <a:r>
              <a:rPr lang="en-US" sz="2400" dirty="0" smtClean="0"/>
              <a:t>NOAA/NESDIS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Steve Wanzong, Andi Walther, Pat Heck, William </a:t>
            </a:r>
            <a:r>
              <a:rPr lang="en-US" sz="2400" dirty="0" err="1" smtClean="0"/>
              <a:t>Straka</a:t>
            </a:r>
            <a:r>
              <a:rPr lang="en-US" sz="2400" dirty="0" smtClean="0"/>
              <a:t>, </a:t>
            </a:r>
            <a:r>
              <a:rPr lang="en-US" sz="2400" dirty="0" err="1" smtClean="0"/>
              <a:t>Marek</a:t>
            </a:r>
            <a:r>
              <a:rPr lang="en-US" sz="2400" dirty="0" smtClean="0"/>
              <a:t> </a:t>
            </a:r>
            <a:r>
              <a:rPr lang="en-US" sz="2400" dirty="0" err="1" smtClean="0"/>
              <a:t>Rogal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UW/CIMSS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Patrick </a:t>
            </a:r>
            <a:r>
              <a:rPr lang="en-US" sz="2400" dirty="0" err="1" smtClean="0"/>
              <a:t>Minnis</a:t>
            </a:r>
            <a:endParaRPr lang="en-US" sz="2400" dirty="0" smtClean="0"/>
          </a:p>
          <a:p>
            <a:pPr algn="ctr"/>
            <a:r>
              <a:rPr lang="en-US" sz="2400" dirty="0" smtClean="0"/>
              <a:t>NASA/</a:t>
            </a:r>
            <a:r>
              <a:rPr lang="en-US" sz="2400" dirty="0" err="1" smtClean="0"/>
              <a:t>LaRC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66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320523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Generation of AWG Cloud Products on Simulated ABI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Model provides profile of cloud hydrometers. 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We can verify our algorithms assumptions on vertical structure and the impact on CTP performance.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Image on left shows comparison of ABI CTP to model CTP where we compute CTP at level where optical depth into cloud = 0.1 (near true top).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Image on right shows same comparison but model CTP computed where optical depth into cloud  = 4 (deep into cloud or top of lower cloud layer).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51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1" y="4961184"/>
            <a:ext cx="2763837" cy="4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Campaign Support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363" y="1524000"/>
            <a:ext cx="3170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AWG Cloud Products Appear in the UCAR Field Catalogs for: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CONTRAST 2014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DC3 2012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TORERRO 2011/2012</a:t>
            </a:r>
          </a:p>
          <a:p>
            <a:pPr lvl="1"/>
            <a:endParaRPr lang="en-US" dirty="0"/>
          </a:p>
          <a:p>
            <a:r>
              <a:rPr lang="en-US" dirty="0" smtClean="0"/>
              <a:t>AWG Cloud Products also provided 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HS3 –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SAAWSO – 2012/2013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CalNex</a:t>
            </a:r>
            <a:r>
              <a:rPr lang="en-US" dirty="0" smtClean="0"/>
              <a:t> - 2011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1" y="5399264"/>
            <a:ext cx="2701559" cy="3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1" y="5842985"/>
            <a:ext cx="2732699" cy="36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1" y="6203919"/>
            <a:ext cx="2732698" cy="39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8340" y="41148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8340" y="1524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1524000"/>
            <a:ext cx="4610942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Served to CONTRAST from COMS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HS3_120914_2037UTC_VisibleLightning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2711" y="1676400"/>
            <a:ext cx="4249277" cy="259655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4393888" y="2815016"/>
            <a:ext cx="422714" cy="29295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4" tIns="41477" rIns="82954" bIns="41477" numCol="1" rtlCol="0" anchor="t" anchorCtr="0" compatLnSpc="1">
            <a:prstTxWarp prst="textNoShape">
              <a:avLst/>
            </a:prstTxWarp>
          </a:bodyPr>
          <a:lstStyle/>
          <a:p>
            <a:pPr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>
              <a:solidFill>
                <a:schemeClr val="bg1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80" y="4953000"/>
            <a:ext cx="8364920" cy="1684202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ACHA Cloud top heights were in excess of 50,000 ft. so the decision was made to divert the Global Hawk.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7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Diversion cost opportunity to investigate inner core of the tropical cyclone.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700" dirty="0">
              <a:solidFill>
                <a:schemeClr val="tx1">
                  <a:lumMod val="8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Questions were quickly raised as to whether the Global Hawk needed to divert during this flight.</a:t>
            </a:r>
          </a:p>
        </p:txBody>
      </p:sp>
      <p:pic>
        <p:nvPicPr>
          <p:cNvPr id="9" name="Picture 8" descr="11HS3_1200914_2200UTC_newflighttrackandhighcloudtop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60654" y="1600199"/>
            <a:ext cx="4207525" cy="2664413"/>
          </a:xfrm>
          <a:prstGeom prst="rect">
            <a:avLst/>
          </a:prstGeom>
        </p:spPr>
      </p:pic>
      <p:pic>
        <p:nvPicPr>
          <p:cNvPr id="11" name="Picture 10" descr="ER2_flight_20050717_0745_ACHA_FL_visible_ER2_height_lightning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60654" y="4264614"/>
            <a:ext cx="4207525" cy="642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654" y="4272959"/>
            <a:ext cx="4207525" cy="1692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Cloud Height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HS3 Example: Flight </a:t>
            </a:r>
            <a:r>
              <a:rPr lang="en-US" dirty="0" smtClean="0"/>
              <a:t>diversion Due to AWG Cloud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75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042182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Industrial Applications: Solar Energy Forecasting Support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13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52400" y="1447800"/>
            <a:ext cx="5257800" cy="5181600"/>
          </a:xfrm>
          <a:prstGeom prst="rect">
            <a:avLst/>
          </a:prstGeom>
          <a:noFill/>
        </p:spPr>
        <p:txBody>
          <a:bodyPr>
            <a:normAutofit fontScale="925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AWG Cloud Products will be served to the DOE </a:t>
            </a:r>
            <a:r>
              <a:rPr lang="en-US" sz="2400" dirty="0" err="1" smtClean="0"/>
              <a:t>SunShot</a:t>
            </a:r>
            <a:r>
              <a:rPr lang="en-US" sz="2400" dirty="0" smtClean="0"/>
              <a:t> Program in 2014.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SunShot’s</a:t>
            </a:r>
            <a:r>
              <a:rPr lang="en-US" sz="2400" dirty="0" smtClean="0"/>
              <a:t> Goal: improve solar power forecasting</a:t>
            </a:r>
          </a:p>
          <a:p>
            <a:endParaRPr lang="en-US" sz="2400" dirty="0" smtClean="0"/>
          </a:p>
          <a:p>
            <a:r>
              <a:rPr lang="en-US" sz="2400" dirty="0" smtClean="0"/>
              <a:t>NOAA partnering with DOE. Two teams funded: NCAR, IBM</a:t>
            </a:r>
          </a:p>
          <a:p>
            <a:endParaRPr lang="en-US" sz="2400" dirty="0" smtClean="0"/>
          </a:p>
          <a:p>
            <a:r>
              <a:rPr lang="en-US" sz="2400" dirty="0" smtClean="0"/>
              <a:t>Cloud AWG  supporting teams with GOES real-time 1km cloud products.</a:t>
            </a:r>
          </a:p>
          <a:p>
            <a:endParaRPr lang="en-US" sz="2400" dirty="0" smtClean="0"/>
          </a:p>
          <a:p>
            <a:r>
              <a:rPr lang="en-US" sz="2400" dirty="0" smtClean="0"/>
              <a:t>1 km / 1 minute data from GOES-14 SRSOR being used for experiments. </a:t>
            </a:r>
            <a:endParaRPr lang="en-US" sz="24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5660" y="1447800"/>
            <a:ext cx="2489200" cy="248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2640" y="4191000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3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Validation Progress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14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Progress: SSEC SEVIRI Monitoring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9954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Cloud Team collaborates with SSEC Co-location Team (</a:t>
            </a:r>
            <a:r>
              <a:rPr lang="en-US" sz="2800" dirty="0" err="1" smtClean="0"/>
              <a:t>Holz</a:t>
            </a:r>
            <a:r>
              <a:rPr lang="en-US" sz="2800" dirty="0" smtClean="0"/>
              <a:t>/Quinn)</a:t>
            </a:r>
          </a:p>
          <a:p>
            <a:r>
              <a:rPr lang="en-US" sz="2800" dirty="0" smtClean="0"/>
              <a:t>SSEC runs a Real-Time SEVIRI Validation Page using MODIS and CALIPSO..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2399" y="3429001"/>
            <a:ext cx="4521427" cy="31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3447844"/>
            <a:ext cx="3200400" cy="309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513" y="4732613"/>
            <a:ext cx="149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One Month of SEVIRI </a:t>
            </a:r>
            <a:r>
              <a:rPr lang="en-US" dirty="0" err="1" smtClean="0">
                <a:solidFill>
                  <a:srgbClr val="FFC000"/>
                </a:solidFill>
              </a:rPr>
              <a:t>vs</a:t>
            </a:r>
            <a:r>
              <a:rPr lang="en-US" dirty="0" smtClean="0">
                <a:solidFill>
                  <a:srgbClr val="FFC000"/>
                </a:solidFill>
              </a:rPr>
              <a:t> CALIOP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74546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All clouds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05600" y="4084022"/>
            <a:ext cx="712008" cy="183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4563336"/>
            <a:ext cx="1202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Thin cirrus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05600" y="4876490"/>
            <a:ext cx="728498" cy="990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" y="3447844"/>
            <a:ext cx="164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Calipso</a:t>
            </a:r>
            <a:r>
              <a:rPr lang="en-US" dirty="0" smtClean="0"/>
              <a:t> Track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1114" y="3914745"/>
            <a:ext cx="967686" cy="428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30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342606" cy="1091736"/>
          </a:xfrm>
        </p:spPr>
        <p:txBody>
          <a:bodyPr>
            <a:noAutofit/>
          </a:bodyPr>
          <a:lstStyle/>
          <a:p>
            <a:r>
              <a:rPr lang="en-US" sz="2800" dirty="0" smtClean="0"/>
              <a:t>Validation Progress: SSEC SEVIRI Monitoring Page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16" y="1646237"/>
            <a:ext cx="4083184" cy="165890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SSEC page also compares NASA MODIS to AWG Cloud Products from SEVIRI.</a:t>
            </a:r>
          </a:p>
          <a:p>
            <a:endParaRPr lang="en-US" sz="1800" dirty="0" smtClean="0"/>
          </a:p>
          <a:p>
            <a:r>
              <a:rPr lang="en-US" sz="1800" dirty="0" smtClean="0"/>
              <a:t>Images show Cloud Optical Depth.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16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3573584"/>
            <a:ext cx="3742203" cy="295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7112" y="3564869"/>
            <a:ext cx="376428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2602" y="529839"/>
            <a:ext cx="3768790" cy="29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7112" y="3135868"/>
            <a:ext cx="3435684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NASA MODIS Cloud Optical Depth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7112" y="6181585"/>
            <a:ext cx="3369640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AWG SEVIRI Cloud Optical Depth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178270"/>
            <a:ext cx="2914516" cy="33855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AWG/SEVIRI – NASA/MODIS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3863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Retrieval Evaluation Workshop (CREW)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2400" y="1460500"/>
            <a:ext cx="497205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460500"/>
            <a:ext cx="365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AWG Cloud Team continues to participate in the EUMETSAT sponsored CREW Workshops.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CREW is in March, 2014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CREW enables direct comparison of cloud products from multiple agencies.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Allows us to track our relative performance and learn or share new ideas with the community.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Image on left is a standard CREW analysis applied to AWG.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620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Validation of Daytime Cloud Optical Properties: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6" y="1516092"/>
            <a:ext cx="8382000" cy="165890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One independent validation source  for daytime cloud products is microwave-based Liquid Water </a:t>
            </a:r>
            <a:r>
              <a:rPr lang="en-US" sz="1800" dirty="0"/>
              <a:t>P</a:t>
            </a:r>
            <a:r>
              <a:rPr lang="en-US" sz="1800" dirty="0" smtClean="0"/>
              <a:t>ath (LWP) product from AMSR-E.</a:t>
            </a:r>
          </a:p>
          <a:p>
            <a:r>
              <a:rPr lang="en-US" sz="1800" dirty="0" smtClean="0"/>
              <a:t>LWP is the link of optical properties to a quantitative water mass.</a:t>
            </a:r>
          </a:p>
          <a:p>
            <a:r>
              <a:rPr lang="en-US" sz="1800" dirty="0" smtClean="0"/>
              <a:t>Validation shows that we meet the specs although different spatial resolution, required filtering for cloud masking rain, ice clouds in MW data and temporal mismatch complicate the effort.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18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3042" y="6181585"/>
            <a:ext cx="2689358" cy="338554"/>
          </a:xfrm>
          <a:prstGeom prst="rect">
            <a:avLst/>
          </a:prstGeom>
          <a:solidFill>
            <a:srgbClr val="656658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AMSR-E  Liquid Water Path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42730" y="6178270"/>
            <a:ext cx="3264836" cy="338554"/>
          </a:xfrm>
          <a:prstGeom prst="rect">
            <a:avLst/>
          </a:prstGeom>
          <a:solidFill>
            <a:srgbClr val="656658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AWG/SEVIRI – Liquid Water Path</a:t>
            </a:r>
            <a:endParaRPr lang="en-US" sz="1600" dirty="0"/>
          </a:p>
        </p:txBody>
      </p:sp>
      <p:pic>
        <p:nvPicPr>
          <p:cNvPr id="15" name="Picture 14" descr="ams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200400"/>
            <a:ext cx="3454146" cy="2958084"/>
          </a:xfrm>
          <a:prstGeom prst="rect">
            <a:avLst/>
          </a:prstGeom>
        </p:spPr>
      </p:pic>
      <p:pic>
        <p:nvPicPr>
          <p:cNvPr id="16" name="Picture 15" descr="dcom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200400"/>
            <a:ext cx="3454146" cy="29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3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19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94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Enhancements </a:t>
            </a:r>
          </a:p>
          <a:p>
            <a:endParaRPr lang="en-US" dirty="0"/>
          </a:p>
          <a:p>
            <a:r>
              <a:rPr lang="en-US" dirty="0" smtClean="0"/>
              <a:t>Current Activities</a:t>
            </a:r>
          </a:p>
          <a:p>
            <a:endParaRPr lang="en-US" dirty="0"/>
          </a:p>
          <a:p>
            <a:r>
              <a:rPr lang="en-US" dirty="0" smtClean="0"/>
              <a:t>Validation Progress</a:t>
            </a:r>
            <a:endParaRPr lang="en-US" dirty="0"/>
          </a:p>
          <a:p>
            <a:endParaRPr lang="en-US" dirty="0"/>
          </a:p>
          <a:p>
            <a:r>
              <a:rPr lang="en-US" dirty="0"/>
              <a:t>Road to GOES-R Post-Launch Test (PLT) and Post-Launch Product Validation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Launch Validation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intend to continue to use space-borne Lidar from the Earth-Care mission which scheduled for 2016.</a:t>
            </a:r>
          </a:p>
          <a:p>
            <a:endParaRPr lang="en-US" dirty="0" smtClean="0"/>
          </a:p>
          <a:p>
            <a:r>
              <a:rPr lang="en-US" dirty="0" smtClean="0"/>
              <a:t>We hope to continue work with the field campaigns since it provides insight from other non-satellite experts.</a:t>
            </a:r>
          </a:p>
          <a:p>
            <a:endParaRPr lang="en-US" dirty="0"/>
          </a:p>
          <a:p>
            <a:r>
              <a:rPr lang="en-US" dirty="0" smtClean="0"/>
              <a:t>We hope there is a CREW-like Workshop for GOES-R.</a:t>
            </a:r>
          </a:p>
          <a:p>
            <a:endParaRPr lang="en-US" dirty="0" smtClean="0"/>
          </a:p>
          <a:p>
            <a:r>
              <a:rPr lang="en-US" dirty="0" smtClean="0"/>
              <a:t>Application specific validation/tailoring is most important for product success.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0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Engagement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If funded continues to go down, the time is now to fund training for AWG products.  Hard to do this years after the algorithm developer is gone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Availability to serve Real-Time data from STAR and its CI’s is excellent and needs to be supported (PG?).</a:t>
            </a:r>
          </a:p>
          <a:p>
            <a:endParaRPr lang="en-US" dirty="0" smtClean="0"/>
          </a:p>
          <a:p>
            <a:r>
              <a:rPr lang="en-US" dirty="0" smtClean="0"/>
              <a:t>Climate researchers remain a big user of cloud products.</a:t>
            </a:r>
          </a:p>
          <a:p>
            <a:endParaRPr lang="en-US" dirty="0" smtClean="0"/>
          </a:p>
          <a:p>
            <a:r>
              <a:rPr lang="en-US" dirty="0" smtClean="0"/>
              <a:t>NCDC CDR program would only support transition of mature climate data records into the archive.  Gap in support for developing climate records.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8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about Post Launch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JPSS Cal/Val teams were formed to provide independent assessments.  Is this planned or do we continue to validate our own algorithms?</a:t>
            </a:r>
          </a:p>
          <a:p>
            <a:endParaRPr lang="en-US" dirty="0" smtClean="0"/>
          </a:p>
          <a:p>
            <a:r>
              <a:rPr lang="en-US" dirty="0"/>
              <a:t>Many groups run our algorithms outside of our </a:t>
            </a:r>
            <a:r>
              <a:rPr lang="en-US" dirty="0" smtClean="0"/>
              <a:t>team.</a:t>
            </a:r>
            <a:r>
              <a:rPr lang="en-US" dirty="0"/>
              <a:t>   Algorithm support becomes challenging and falls outside of </a:t>
            </a:r>
            <a:r>
              <a:rPr lang="en-US" dirty="0" smtClean="0"/>
              <a:t>PSDI.  (CSPP is a potential  example of this issue.)</a:t>
            </a:r>
          </a:p>
          <a:p>
            <a:endParaRPr lang="en-US" dirty="0" smtClean="0"/>
          </a:p>
          <a:p>
            <a:r>
              <a:rPr lang="en-US" dirty="0" smtClean="0"/>
              <a:t>What is our role in algorithm updates?  The IDPS/ADL model is not optimal.  Will NESDIS pursue independent processing similar to the NOAA Unique Products on NPP/JPSS?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22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Synergy with JPSS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3733800" cy="4906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AWG Cloud Algorithms are </a:t>
            </a:r>
            <a:r>
              <a:rPr lang="en-US" b="1" i="1" dirty="0" smtClean="0"/>
              <a:t>the </a:t>
            </a:r>
            <a:r>
              <a:rPr lang="en-US" b="1" i="1" dirty="0" smtClean="0">
                <a:solidFill>
                  <a:srgbClr val="FFC000"/>
                </a:solidFill>
              </a:rPr>
              <a:t>basis for the JPSS-RR  Algorithm Continuity Cloud Algorithm</a:t>
            </a:r>
            <a:r>
              <a:rPr lang="en-US" dirty="0" smtClean="0">
                <a:solidFill>
                  <a:srgbClr val="FFC000"/>
                </a:solidFill>
              </a:rPr>
              <a:t>s </a:t>
            </a:r>
            <a:r>
              <a:rPr lang="en-US" dirty="0" smtClean="0"/>
              <a:t>being implemented into the NOAA-AIT FRAMEWORK.</a:t>
            </a:r>
          </a:p>
          <a:p>
            <a:endParaRPr lang="en-US" dirty="0" smtClean="0"/>
          </a:p>
          <a:p>
            <a:r>
              <a:rPr lang="en-US" dirty="0" smtClean="0"/>
              <a:t>Some AWG Cloud algorithms also modified to work with lunar reflectances from VIIRS.  This has lead to new insight into our nighttime performance.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VIIRS+CrIS</a:t>
            </a:r>
            <a:r>
              <a:rPr lang="en-US" dirty="0" smtClean="0"/>
              <a:t> allows for good ABI spectral consistency.  We are using SSEC PEATE data and running AWG ACHA on VIIRS + </a:t>
            </a:r>
            <a:r>
              <a:rPr lang="en-US" dirty="0" err="1" smtClean="0"/>
              <a:t>CrIS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23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2209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8600" y="2057400"/>
            <a:ext cx="2209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1676400"/>
            <a:ext cx="208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Lunar Reflectance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6663" y="1676400"/>
            <a:ext cx="25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 Cloud Op.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383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AWG Cloud Algorithms have been ported to the current suite of sensors, are running in real-time and finding application in many areas.  AWG is big success story for the NESDIS cloud products.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Much of the current User Engagement (PG and real-time distribution) is subsidized by AWG. </a:t>
            </a:r>
            <a:r>
              <a:rPr lang="en-US" sz="2400" dirty="0"/>
              <a:t> </a:t>
            </a:r>
            <a:r>
              <a:rPr lang="en-US" sz="2400" dirty="0" smtClean="0"/>
              <a:t> Is that consistent with AWG’s mandate?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We have had no Harris contact so we are wondering what the future responsibility is for us.  Our funding levels can’t sustain the whole team.  </a:t>
            </a:r>
          </a:p>
        </p:txBody>
      </p:sp>
    </p:spTree>
    <p:extLst>
      <p:ext uri="{BB962C8B-B14F-4D97-AF65-F5344CB8AC3E}">
        <p14:creationId xmlns:p14="http://schemas.microsoft.com/office/powerpoint/2010/main" xmlns="" val="29260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Extra Material Follows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25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131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DCOMP Improvements since 2009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26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Content Placeholder 7" descr="ref_2dh_geocatL2.Meteosat-8.2005288.120000.hdf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9" r="38624" b="8036"/>
          <a:stretch/>
        </p:blipFill>
        <p:spPr>
          <a:xfrm>
            <a:off x="533400" y="1676400"/>
            <a:ext cx="3763073" cy="3230563"/>
          </a:xfrm>
        </p:spPr>
      </p:pic>
      <p:pic>
        <p:nvPicPr>
          <p:cNvPr id="9" name="Picture 8" descr="cod_2dh_geocatL2.Meteosat-8.2005288.120000.hd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72" t="-132" r="38110" b="6754"/>
          <a:stretch/>
        </p:blipFill>
        <p:spPr>
          <a:xfrm>
            <a:off x="4572000" y="1676400"/>
            <a:ext cx="3733800" cy="32187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51816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Overall performance remains similar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Improved inversion technique removes distinct  ‘a-priori’ peaks in distribution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Improved atmospheric correction  lead to slight differences particular at higher values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05000" y="2819400"/>
            <a:ext cx="31242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34000" y="3200400"/>
            <a:ext cx="10668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01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DCOMP Comparison to MODIS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27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5" descr="Picture 2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78064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6772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DCOMP Comparison to MODIS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28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6" descr="Picture 2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229600" cy="368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5533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HA_cloud_height_ER2_altitude_comparison_2005071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47" r="2216"/>
          <a:stretch/>
        </p:blipFill>
        <p:spPr>
          <a:xfrm>
            <a:off x="916810" y="1676400"/>
            <a:ext cx="7310375" cy="3358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372882"/>
            <a:ext cx="8305799" cy="822428"/>
          </a:xfrm>
          <a:prstGeom prst="rect">
            <a:avLst/>
          </a:prstGeom>
          <a:noFill/>
        </p:spPr>
        <p:txBody>
          <a:bodyPr wrap="square" lIns="82954" tIns="41477" rIns="82954" bIns="41477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</a:schemeClr>
                </a:solidFill>
              </a:rPr>
              <a:t>ACHA cloud heights for the ER-2 over-flight of Emily. ACHA cloud heights are the plotted squares, with the NASA ER-2 flight level (black line) and 10,000 ft. margin (grey shading) are also plotted. 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673380" y="1537909"/>
            <a:ext cx="82983" cy="8291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4" tIns="41477" rIns="82954" bIns="41477" numCol="1" rtlCol="0" anchor="t" anchorCtr="0" compatLnSpc="1">
            <a:prstTxWarp prst="textNoShape">
              <a:avLst/>
            </a:prstTxWarp>
          </a:bodyPr>
          <a:lstStyle/>
          <a:p>
            <a:pPr defTabSz="41477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>
              <a:solidFill>
                <a:schemeClr val="bg1"/>
              </a:solidFill>
              <a:latin typeface="Arial" charset="0"/>
              <a:ea typeface="MS Gothic" pitchFamily="4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HS3 Example: Flight diversion Due to AWG Cloud </a:t>
            </a:r>
            <a:r>
              <a:rPr lang="en-US" dirty="0" smtClean="0"/>
              <a:t>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7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Team Algorithm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Cloud Team developed 5 algorithms for 10 products.</a:t>
            </a:r>
          </a:p>
          <a:p>
            <a:endParaRPr lang="en-US" dirty="0" smtClean="0"/>
          </a:p>
          <a:p>
            <a:r>
              <a:rPr lang="en-US" dirty="0" smtClean="0"/>
              <a:t>Clear-sky Mask and Nighttime Cloud Optical Properties are no longer actively funded.</a:t>
            </a:r>
          </a:p>
          <a:p>
            <a:endParaRPr lang="en-US" dirty="0" smtClean="0"/>
          </a:p>
          <a:p>
            <a:r>
              <a:rPr lang="en-US" dirty="0" smtClean="0"/>
              <a:t>Mask remains integral to many other products but feedback has dwindled.</a:t>
            </a:r>
          </a:p>
          <a:p>
            <a:endParaRPr lang="en-US" dirty="0" smtClean="0"/>
          </a:p>
          <a:p>
            <a:r>
              <a:rPr lang="en-US" dirty="0" smtClean="0"/>
              <a:t>Height, Phase and Daytime Optical Properties are still supported since they are the most used.</a:t>
            </a:r>
          </a:p>
          <a:p>
            <a:endParaRPr lang="en-US" dirty="0" smtClean="0"/>
          </a:p>
          <a:p>
            <a:r>
              <a:rPr lang="en-US" dirty="0" smtClean="0"/>
              <a:t>Validation tools and </a:t>
            </a:r>
            <a:r>
              <a:rPr lang="en-US" dirty="0"/>
              <a:t>p</a:t>
            </a:r>
            <a:r>
              <a:rPr lang="en-US" dirty="0" smtClean="0"/>
              <a:t>roxy </a:t>
            </a:r>
            <a:r>
              <a:rPr lang="en-US" dirty="0"/>
              <a:t>d</a:t>
            </a:r>
            <a:r>
              <a:rPr lang="en-US" dirty="0" smtClean="0"/>
              <a:t>ata usage has expanded significantly.</a:t>
            </a:r>
          </a:p>
          <a:p>
            <a:endParaRPr lang="en-US" dirty="0" smtClean="0"/>
          </a:p>
          <a:p>
            <a:r>
              <a:rPr lang="en-US" dirty="0" smtClean="0"/>
              <a:t>These algorithms are running on almost all sensors and finding use in many applications.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Identifying and Planning for Algorithm Enhancements Beyond Baseline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Algorithm Enhancements: Application to Current Sensors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7244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CLAVR-x and GEOCAT continue to run AWG cloud algorithms on a growing list of sensors.  (Enterprise?)</a:t>
            </a:r>
          </a:p>
          <a:p>
            <a:endParaRPr lang="en-US" dirty="0" smtClean="0"/>
          </a:p>
          <a:p>
            <a:r>
              <a:rPr lang="en-US" dirty="0" smtClean="0"/>
              <a:t>Majority of GOES-R AWG Cloud Algorithms have also made it into NESDIS Ops via CLAVR-x/GSIP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CIMSS, these are run in real-time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data is available via ftp, CIMSS-LDM, and ADDE. </a:t>
            </a:r>
            <a:r>
              <a:rPr lang="en-US" dirty="0"/>
              <a:t>I</a:t>
            </a:r>
            <a:r>
              <a:rPr lang="en-US" dirty="0" smtClean="0"/>
              <a:t>mages are served through Google Maps &amp; Earth and AWIPS (selected products).</a:t>
            </a:r>
          </a:p>
          <a:p>
            <a:endParaRPr lang="en-US" dirty="0" smtClean="0"/>
          </a:p>
          <a:p>
            <a:r>
              <a:rPr lang="en-US" dirty="0" smtClean="0"/>
              <a:t>Current geo sensors: GOES-I/L,GOES-M/P, GOES-Sounder, MSG, COMS and MTSAT</a:t>
            </a:r>
          </a:p>
          <a:p>
            <a:endParaRPr lang="en-US" dirty="0" smtClean="0"/>
          </a:p>
          <a:p>
            <a:r>
              <a:rPr lang="en-US" dirty="0" smtClean="0"/>
              <a:t>Current </a:t>
            </a:r>
            <a:r>
              <a:rPr lang="en-US" dirty="0" err="1" smtClean="0"/>
              <a:t>leo</a:t>
            </a:r>
            <a:r>
              <a:rPr lang="en-US" dirty="0" smtClean="0"/>
              <a:t> sensors: AVHRR/3, MODIS and VIIRS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4" descr="mask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438400"/>
            <a:ext cx="35814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524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00"/>
                </a:solidFill>
              </a:rPr>
              <a:t>Cloud Mask applied to GOES-13 Sounder.  Goes Sounder provides most ABI IR bands  over USA in Geo.</a:t>
            </a:r>
            <a:endParaRPr lang="en-US" sz="1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7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Enhancements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Mask:  Probabilistic logic implemented, users can pick final threshold for clear/cloudy. </a:t>
            </a:r>
          </a:p>
          <a:p>
            <a:endParaRPr lang="en-US" sz="2400" dirty="0"/>
          </a:p>
          <a:p>
            <a:r>
              <a:rPr lang="en-US" sz="2400" dirty="0" smtClean="0"/>
              <a:t>Phase:  Expansion to all IR channel combinations.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ACHA: Full off-diagonal covariance matrices, generate optical depth and particle size, and true physical boundaries (top and base).   Supports 6.7,8.5 11,12,13.3 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dirty="0" smtClean="0"/>
              <a:t>m channels.</a:t>
            </a:r>
          </a:p>
          <a:p>
            <a:endParaRPr lang="en-US" sz="2400" dirty="0" smtClean="0"/>
          </a:p>
          <a:p>
            <a:r>
              <a:rPr lang="en-US" sz="2400" dirty="0" smtClean="0"/>
              <a:t>DCOMP: Extended to 1.6 and 3.9 micron channels.  New logic to improve over-snow performance.  Use of ACHA optical depth as constraint for thin cirrus clouds.</a:t>
            </a:r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CDD12-FE8D-4106-B4D7-32F5C435D54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9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Current Activities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8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Proving Ground Activities.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442"/>
            <a:ext cx="8343900" cy="16885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Mask, phase and height are served directly to the OCONUS and AWC PG Experiments.</a:t>
            </a:r>
          </a:p>
          <a:p>
            <a:r>
              <a:rPr lang="en-US" sz="2000" dirty="0" smtClean="0"/>
              <a:t>Cloud Optical Depth and Particle Size were served during the AWC Winter Experiment to support the Icing Product.</a:t>
            </a:r>
          </a:p>
          <a:p>
            <a:r>
              <a:rPr lang="en-US" sz="2000" dirty="0" smtClean="0"/>
              <a:t>Cloud products also support other applications.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CD8C-480D-4EFE-B840-7F15D9DDF48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22582"/>
            <a:ext cx="1295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Example ACHA display in AWIPS used at AWC</a:t>
            </a:r>
          </a:p>
          <a:p>
            <a:r>
              <a:rPr lang="en-US" sz="1600" i="1" dirty="0" smtClean="0"/>
              <a:t>(Amanda </a:t>
            </a:r>
            <a:r>
              <a:rPr lang="en-US" sz="1600" i="1" dirty="0" err="1" smtClean="0"/>
              <a:t>Terborg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598" y="3048000"/>
            <a:ext cx="6324601" cy="36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9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Generation of AWG Cloud Products on Simulated ABI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419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CIMSS Proxy Data Team Generates Simulated ABI Data using WRF-Chem.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Scene on right is Hurricane Sandy.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GEOCAT </a:t>
            </a:r>
            <a:r>
              <a:rPr lang="en-US" sz="2000" dirty="0"/>
              <a:t>modified to ingest Simulated ABI Data and </a:t>
            </a:r>
            <a:r>
              <a:rPr lang="en-US" sz="2000" dirty="0" smtClean="0"/>
              <a:t>allows for AWG </a:t>
            </a:r>
            <a:r>
              <a:rPr lang="en-US" sz="2000" dirty="0"/>
              <a:t>Product </a:t>
            </a:r>
            <a:r>
              <a:rPr lang="en-US" sz="2000" dirty="0" smtClean="0"/>
              <a:t>Generation</a:t>
            </a:r>
            <a:r>
              <a:rPr lang="en-US" sz="20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Model cloud profiles and selected products mapped to same resolution which enables direct comparison.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1212" b="35838"/>
          <a:stretch/>
        </p:blipFill>
        <p:spPr bwMode="auto">
          <a:xfrm>
            <a:off x="4572001" y="1706959"/>
            <a:ext cx="3695700" cy="41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774" t="96270"/>
          <a:stretch/>
        </p:blipFill>
        <p:spPr bwMode="auto">
          <a:xfrm>
            <a:off x="4572000" y="5791200"/>
            <a:ext cx="4274819" cy="2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0433" t="-1" b="66054"/>
          <a:stretch/>
        </p:blipFill>
        <p:spPr bwMode="auto">
          <a:xfrm>
            <a:off x="8267700" y="1706958"/>
            <a:ext cx="571499" cy="41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720334"/>
            <a:ext cx="1215717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Retrieved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7400" y="3790900"/>
            <a:ext cx="749179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Truth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0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2866</TotalTime>
  <Words>1476</Words>
  <Application>Microsoft Office PowerPoint</Application>
  <PresentationFormat>On-screen Show (4:3)</PresentationFormat>
  <Paragraphs>211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Foundry</vt:lpstr>
      <vt:lpstr>Cloud Team Report</vt:lpstr>
      <vt:lpstr>Outline</vt:lpstr>
      <vt:lpstr>Cloud Team Algorithm Highlights</vt:lpstr>
      <vt:lpstr>Identifying and Planning for Algorithm Enhancements Beyond Baseline</vt:lpstr>
      <vt:lpstr>Algorithm Enhancements: Application to Current Sensors</vt:lpstr>
      <vt:lpstr>Algorithm Enhancements</vt:lpstr>
      <vt:lpstr>Current Activities</vt:lpstr>
      <vt:lpstr>Proving Ground Activities.</vt:lpstr>
      <vt:lpstr>Generation of AWG Cloud Products on Simulated ABI </vt:lpstr>
      <vt:lpstr>Generation of AWG Cloud Products on Simulated ABI </vt:lpstr>
      <vt:lpstr>Field Campaign Support</vt:lpstr>
      <vt:lpstr>HS3 Example: Flight diversion Due to AWG Cloud Height</vt:lpstr>
      <vt:lpstr>Industrial Applications: Solar Energy Forecasting Support</vt:lpstr>
      <vt:lpstr>Validation Progress</vt:lpstr>
      <vt:lpstr>Validation Progress: SSEC SEVIRI Monitoring Page</vt:lpstr>
      <vt:lpstr>Validation Progress: SSEC SEVIRI Monitoring Page</vt:lpstr>
      <vt:lpstr>Cloud Retrieval Evaluation Workshop (CREW)</vt:lpstr>
      <vt:lpstr>Validation of Daytime Cloud Optical Properties:</vt:lpstr>
      <vt:lpstr>Plans</vt:lpstr>
      <vt:lpstr>Post Launch Validation Plans</vt:lpstr>
      <vt:lpstr>User Engagement Plans</vt:lpstr>
      <vt:lpstr>Concerns about Post Launch</vt:lpstr>
      <vt:lpstr>Synergy with JPSS</vt:lpstr>
      <vt:lpstr>Conclusions</vt:lpstr>
      <vt:lpstr>Thank You!</vt:lpstr>
      <vt:lpstr>DCOMP Improvements since 2009 release</vt:lpstr>
      <vt:lpstr>DCOMP Comparison to MODIS</vt:lpstr>
      <vt:lpstr>DCOMP Comparison to MODIS</vt:lpstr>
      <vt:lpstr>HS3 Example: Flight diversion Due to AWG Cloud Height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GOES-R  Advanced Baseline Imager (ABI) Level-2 Products</dc:title>
  <dc:creator>jdaniels</dc:creator>
  <cp:lastModifiedBy>jdaniels</cp:lastModifiedBy>
  <cp:revision>118</cp:revision>
  <dcterms:created xsi:type="dcterms:W3CDTF">2013-08-30T17:11:48Z</dcterms:created>
  <dcterms:modified xsi:type="dcterms:W3CDTF">2014-01-08T02:11:07Z</dcterms:modified>
</cp:coreProperties>
</file>