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408" r:id="rId2"/>
    <p:sldId id="495" r:id="rId3"/>
    <p:sldId id="579" r:id="rId4"/>
    <p:sldId id="572" r:id="rId5"/>
    <p:sldId id="580" r:id="rId6"/>
    <p:sldId id="581" r:id="rId7"/>
    <p:sldId id="582" r:id="rId8"/>
    <p:sldId id="573" r:id="rId9"/>
    <p:sldId id="577" r:id="rId10"/>
    <p:sldId id="576" r:id="rId11"/>
    <p:sldId id="575" r:id="rId12"/>
    <p:sldId id="574" r:id="rId13"/>
    <p:sldId id="586" r:id="rId14"/>
    <p:sldId id="567" r:id="rId15"/>
    <p:sldId id="587" r:id="rId16"/>
    <p:sldId id="583" r:id="rId17"/>
    <p:sldId id="584" r:id="rId18"/>
    <p:sldId id="585" r:id="rId19"/>
  </p:sldIdLst>
  <p:sldSz cx="9144000" cy="6858000" type="screen4x3"/>
  <p:notesSz cx="6946900" cy="9220200"/>
  <p:defaultTextStyle>
    <a:defPPr>
      <a:defRPr lang="en-US"/>
    </a:defPPr>
    <a:lvl1pPr algn="l" rtl="0" fontAlgn="base">
      <a:spcBef>
        <a:spcPct val="20000"/>
      </a:spcBef>
      <a:spcAft>
        <a:spcPct val="0"/>
      </a:spcAft>
      <a:defRPr sz="2000" b="1" i="1" kern="1200">
        <a:solidFill>
          <a:schemeClr val="tx1"/>
        </a:solidFill>
        <a:latin typeface="Arial" charset="0"/>
        <a:ea typeface="+mn-ea"/>
        <a:cs typeface="+mn-cs"/>
      </a:defRPr>
    </a:lvl1pPr>
    <a:lvl2pPr marL="457200" algn="l" rtl="0" fontAlgn="base">
      <a:spcBef>
        <a:spcPct val="20000"/>
      </a:spcBef>
      <a:spcAft>
        <a:spcPct val="0"/>
      </a:spcAft>
      <a:defRPr sz="2000" b="1" i="1" kern="1200">
        <a:solidFill>
          <a:schemeClr val="tx1"/>
        </a:solidFill>
        <a:latin typeface="Arial" charset="0"/>
        <a:ea typeface="+mn-ea"/>
        <a:cs typeface="+mn-cs"/>
      </a:defRPr>
    </a:lvl2pPr>
    <a:lvl3pPr marL="914400" algn="l" rtl="0" fontAlgn="base">
      <a:spcBef>
        <a:spcPct val="20000"/>
      </a:spcBef>
      <a:spcAft>
        <a:spcPct val="0"/>
      </a:spcAft>
      <a:defRPr sz="2000" b="1" i="1" kern="1200">
        <a:solidFill>
          <a:schemeClr val="tx1"/>
        </a:solidFill>
        <a:latin typeface="Arial" charset="0"/>
        <a:ea typeface="+mn-ea"/>
        <a:cs typeface="+mn-cs"/>
      </a:defRPr>
    </a:lvl3pPr>
    <a:lvl4pPr marL="1371600" algn="l" rtl="0" fontAlgn="base">
      <a:spcBef>
        <a:spcPct val="20000"/>
      </a:spcBef>
      <a:spcAft>
        <a:spcPct val="0"/>
      </a:spcAft>
      <a:defRPr sz="2000" b="1" i="1" kern="1200">
        <a:solidFill>
          <a:schemeClr val="tx1"/>
        </a:solidFill>
        <a:latin typeface="Arial" charset="0"/>
        <a:ea typeface="+mn-ea"/>
        <a:cs typeface="+mn-cs"/>
      </a:defRPr>
    </a:lvl4pPr>
    <a:lvl5pPr marL="1828800" algn="l" rtl="0" fontAlgn="base">
      <a:spcBef>
        <a:spcPct val="20000"/>
      </a:spcBef>
      <a:spcAft>
        <a:spcPct val="0"/>
      </a:spcAft>
      <a:defRPr sz="2000" b="1" i="1" kern="1200">
        <a:solidFill>
          <a:schemeClr val="tx1"/>
        </a:solidFill>
        <a:latin typeface="Arial" charset="0"/>
        <a:ea typeface="+mn-ea"/>
        <a:cs typeface="+mn-cs"/>
      </a:defRPr>
    </a:lvl5pPr>
    <a:lvl6pPr marL="2286000" algn="l" defTabSz="914400" rtl="0" eaLnBrk="1" latinLnBrk="0" hangingPunct="1">
      <a:defRPr sz="2000" b="1" i="1" kern="1200">
        <a:solidFill>
          <a:schemeClr val="tx1"/>
        </a:solidFill>
        <a:latin typeface="Arial" charset="0"/>
        <a:ea typeface="+mn-ea"/>
        <a:cs typeface="+mn-cs"/>
      </a:defRPr>
    </a:lvl6pPr>
    <a:lvl7pPr marL="2743200" algn="l" defTabSz="914400" rtl="0" eaLnBrk="1" latinLnBrk="0" hangingPunct="1">
      <a:defRPr sz="2000" b="1" i="1" kern="1200">
        <a:solidFill>
          <a:schemeClr val="tx1"/>
        </a:solidFill>
        <a:latin typeface="Arial" charset="0"/>
        <a:ea typeface="+mn-ea"/>
        <a:cs typeface="+mn-cs"/>
      </a:defRPr>
    </a:lvl7pPr>
    <a:lvl8pPr marL="3200400" algn="l" defTabSz="914400" rtl="0" eaLnBrk="1" latinLnBrk="0" hangingPunct="1">
      <a:defRPr sz="2000" b="1" i="1" kern="1200">
        <a:solidFill>
          <a:schemeClr val="tx1"/>
        </a:solidFill>
        <a:latin typeface="Arial" charset="0"/>
        <a:ea typeface="+mn-ea"/>
        <a:cs typeface="+mn-cs"/>
      </a:defRPr>
    </a:lvl8pPr>
    <a:lvl9pPr marL="3657600" algn="l" defTabSz="914400" rtl="0" eaLnBrk="1" latinLnBrk="0" hangingPunct="1">
      <a:defRPr sz="20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FFFF"/>
    <a:srgbClr val="000099"/>
    <a:srgbClr val="EAEAEA"/>
    <a:srgbClr val="1C1C1C"/>
    <a:srgbClr val="333333"/>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6216" autoAdjust="0"/>
  </p:normalViewPr>
  <p:slideViewPr>
    <p:cSldViewPr snapToGrid="0">
      <p:cViewPr varScale="1">
        <p:scale>
          <a:sx n="108" d="100"/>
          <a:sy n="108" d="100"/>
        </p:scale>
        <p:origin x="-12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1938" y="-78"/>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defTabSz="917120">
              <a:spcBef>
                <a:spcPct val="0"/>
              </a:spcBef>
              <a:defRPr sz="1200" b="0" i="0"/>
            </a:lvl1pPr>
          </a:lstStyle>
          <a:p>
            <a:pPr>
              <a:defRPr/>
            </a:pPr>
            <a:endParaRPr lang="en-US"/>
          </a:p>
        </p:txBody>
      </p:sp>
      <p:sp>
        <p:nvSpPr>
          <p:cNvPr id="41987" name="Rectangle 3"/>
          <p:cNvSpPr>
            <a:spLocks noGrp="1" noChangeArrowheads="1"/>
          </p:cNvSpPr>
          <p:nvPr>
            <p:ph type="dt" sz="quarter" idx="1"/>
          </p:nvPr>
        </p:nvSpPr>
        <p:spPr bwMode="auto">
          <a:xfrm>
            <a:off x="3933825"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algn="r" defTabSz="917120">
              <a:spcBef>
                <a:spcPct val="0"/>
              </a:spcBef>
              <a:defRPr sz="1200" b="0" i="0"/>
            </a:lvl1pPr>
          </a:lstStyle>
          <a:p>
            <a:pPr>
              <a:defRPr/>
            </a:pPr>
            <a:fld id="{C1D42685-0F56-4833-A6DE-71AD73EA0632}" type="datetimeFigureOut">
              <a:rPr lang="en-US"/>
              <a:pPr>
                <a:defRPr/>
              </a:pPr>
              <a:t>1/8/2014</a:t>
            </a:fld>
            <a:endParaRPr lang="en-US"/>
          </a:p>
        </p:txBody>
      </p:sp>
      <p:sp>
        <p:nvSpPr>
          <p:cNvPr id="41988" name="Rectangle 4"/>
          <p:cNvSpPr>
            <a:spLocks noGrp="1" noChangeArrowheads="1"/>
          </p:cNvSpPr>
          <p:nvPr>
            <p:ph type="ftr" sz="quarter" idx="2"/>
          </p:nvPr>
        </p:nvSpPr>
        <p:spPr bwMode="auto">
          <a:xfrm>
            <a:off x="0"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defTabSz="917120">
              <a:spcBef>
                <a:spcPct val="0"/>
              </a:spcBef>
              <a:defRPr sz="1200" b="0" i="0"/>
            </a:lvl1pPr>
          </a:lstStyle>
          <a:p>
            <a:pPr>
              <a:defRPr/>
            </a:pPr>
            <a:endParaRPr lang="en-US"/>
          </a:p>
        </p:txBody>
      </p:sp>
      <p:sp>
        <p:nvSpPr>
          <p:cNvPr id="41989" name="Rectangle 5"/>
          <p:cNvSpPr>
            <a:spLocks noGrp="1" noChangeArrowheads="1"/>
          </p:cNvSpPr>
          <p:nvPr>
            <p:ph type="sldNum" sz="quarter" idx="3"/>
          </p:nvPr>
        </p:nvSpPr>
        <p:spPr bwMode="auto">
          <a:xfrm>
            <a:off x="3933825"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algn="r" defTabSz="917120">
              <a:spcBef>
                <a:spcPct val="0"/>
              </a:spcBef>
              <a:defRPr sz="1200" b="0" i="0"/>
            </a:lvl1pPr>
          </a:lstStyle>
          <a:p>
            <a:pPr>
              <a:defRPr/>
            </a:pPr>
            <a:fld id="{2D4DFA77-CEE1-4C47-951B-63A6A57407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defTabSz="917120">
              <a:spcBef>
                <a:spcPct val="0"/>
              </a:spcBef>
              <a:defRPr sz="1200" b="0" i="0"/>
            </a:lvl1pPr>
          </a:lstStyle>
          <a:p>
            <a:pPr>
              <a:defRPr/>
            </a:pPr>
            <a:endParaRPr lang="en-US"/>
          </a:p>
        </p:txBody>
      </p:sp>
      <p:sp>
        <p:nvSpPr>
          <p:cNvPr id="4099" name="Rectangle 3"/>
          <p:cNvSpPr>
            <a:spLocks noGrp="1" noChangeArrowheads="1"/>
          </p:cNvSpPr>
          <p:nvPr>
            <p:ph type="dt" idx="1"/>
          </p:nvPr>
        </p:nvSpPr>
        <p:spPr bwMode="auto">
          <a:xfrm>
            <a:off x="3933825"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algn="r" defTabSz="917120">
              <a:spcBef>
                <a:spcPct val="0"/>
              </a:spcBef>
              <a:defRPr sz="1200" b="0" i="0"/>
            </a:lvl1pPr>
          </a:lstStyle>
          <a:p>
            <a:pPr>
              <a:defRPr/>
            </a:pPr>
            <a:fld id="{085ECA50-7C83-41FD-AE5D-4FA84832E517}" type="datetimeFigureOut">
              <a:rPr lang="en-US"/>
              <a:pPr>
                <a:defRPr/>
              </a:pPr>
              <a:t>1/8/2014</a:t>
            </a:fld>
            <a:endParaRPr lang="en-US"/>
          </a:p>
        </p:txBody>
      </p:sp>
      <p:sp>
        <p:nvSpPr>
          <p:cNvPr id="20484" name="Rectangle 4"/>
          <p:cNvSpPr>
            <a:spLocks noRot="1" noChangeArrowheads="1" noTextEdit="1"/>
          </p:cNvSpPr>
          <p:nvPr>
            <p:ph type="sldImg" idx="2"/>
          </p:nvPr>
        </p:nvSpPr>
        <p:spPr bwMode="auto">
          <a:xfrm>
            <a:off x="1169988" y="690563"/>
            <a:ext cx="4610100" cy="3457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325" y="4379913"/>
            <a:ext cx="5556250" cy="4149725"/>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defTabSz="917120">
              <a:spcBef>
                <a:spcPct val="0"/>
              </a:spcBef>
              <a:defRPr sz="1200" b="0" i="0"/>
            </a:lvl1pPr>
          </a:lstStyle>
          <a:p>
            <a:pPr>
              <a:defRPr/>
            </a:pPr>
            <a:endParaRPr lang="en-US"/>
          </a:p>
        </p:txBody>
      </p:sp>
      <p:sp>
        <p:nvSpPr>
          <p:cNvPr id="4103" name="Rectangle 7"/>
          <p:cNvSpPr>
            <a:spLocks noGrp="1" noChangeArrowheads="1"/>
          </p:cNvSpPr>
          <p:nvPr>
            <p:ph type="sldNum" sz="quarter" idx="5"/>
          </p:nvPr>
        </p:nvSpPr>
        <p:spPr bwMode="auto">
          <a:xfrm>
            <a:off x="3933825"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algn="r" defTabSz="917120">
              <a:spcBef>
                <a:spcPct val="0"/>
              </a:spcBef>
              <a:defRPr sz="1200" b="0" i="0"/>
            </a:lvl1pPr>
          </a:lstStyle>
          <a:p>
            <a:pPr>
              <a:defRPr/>
            </a:pPr>
            <a:fld id="{8192935B-B64E-43FA-A17E-D2186C264C44}"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Date Placeholder 3"/>
          <p:cNvSpPr>
            <a:spLocks noGrp="1"/>
          </p:cNvSpPr>
          <p:nvPr>
            <p:ph type="dt" sz="quarter" idx="1"/>
          </p:nvPr>
        </p:nvSpPr>
        <p:spPr>
          <a:noFill/>
        </p:spPr>
        <p:txBody>
          <a:bodyPr/>
          <a:lstStyle/>
          <a:p>
            <a:pPr defTabSz="915988"/>
            <a:fld id="{A03A2BE8-B136-424A-9187-132EC2ABD19B}" type="datetime1">
              <a:rPr lang="en-US" smtClean="0"/>
              <a:pPr defTabSz="915988"/>
              <a:t>1/8/2014</a:t>
            </a:fld>
            <a:endParaRPr lang="en-US" smtClean="0"/>
          </a:p>
        </p:txBody>
      </p:sp>
      <p:sp>
        <p:nvSpPr>
          <p:cNvPr id="22533" name="Slide Number Placeholder 4"/>
          <p:cNvSpPr>
            <a:spLocks noGrp="1"/>
          </p:cNvSpPr>
          <p:nvPr>
            <p:ph type="sldNum" sz="quarter" idx="5"/>
          </p:nvPr>
        </p:nvSpPr>
        <p:spPr>
          <a:noFill/>
        </p:spPr>
        <p:txBody>
          <a:bodyPr/>
          <a:lstStyle/>
          <a:p>
            <a:pPr defTabSz="915988"/>
            <a:fld id="{5B1A76FF-B6CD-42DA-A355-20EBB4E1AA79}" type="slidenum">
              <a:rPr lang="en-US" smtClean="0"/>
              <a:pPr defTabSz="915988"/>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a:xfrm>
            <a:off x="1135063" y="681038"/>
            <a:ext cx="4591050" cy="3444875"/>
          </a:xfrm>
          <a:ln/>
        </p:spPr>
      </p:sp>
      <p:sp>
        <p:nvSpPr>
          <p:cNvPr id="23555"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xfrm>
            <a:off x="1135063" y="681038"/>
            <a:ext cx="4591050" cy="3444875"/>
          </a:xfrm>
          <a:ln/>
        </p:spPr>
      </p:sp>
      <p:sp>
        <p:nvSpPr>
          <p:cNvPr id="24579"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xfrm>
            <a:off x="1135063" y="681038"/>
            <a:ext cx="4591050" cy="3444875"/>
          </a:xfrm>
          <a:ln/>
        </p:spPr>
      </p:sp>
      <p:sp>
        <p:nvSpPr>
          <p:cNvPr id="25603"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xfrm>
            <a:off x="1135063" y="681038"/>
            <a:ext cx="4591050" cy="3444875"/>
          </a:xfrm>
          <a:ln/>
        </p:spPr>
      </p:sp>
      <p:sp>
        <p:nvSpPr>
          <p:cNvPr id="26627"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xfrm>
            <a:off x="1135063" y="681038"/>
            <a:ext cx="4591050" cy="3444875"/>
          </a:xfrm>
          <a:ln/>
        </p:spPr>
      </p:sp>
      <p:sp>
        <p:nvSpPr>
          <p:cNvPr id="27651"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a:p>
            <a:pPr>
              <a:defRPr/>
            </a:pPr>
            <a:endParaRPr lang="en-US"/>
          </a:p>
        </p:txBody>
      </p:sp>
      <p:sp>
        <p:nvSpPr>
          <p:cNvPr id="5" name="Rectangle 10"/>
          <p:cNvSpPr>
            <a:spLocks noGrp="1" noChangeArrowheads="1"/>
          </p:cNvSpPr>
          <p:nvPr>
            <p:ph type="dt" sz="half"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14E67C3-9C83-4DD9-8B15-2BBC25BC07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a:p>
            <a:pPr>
              <a:defRPr/>
            </a:pPr>
            <a:endParaRPr lang="en-US"/>
          </a:p>
        </p:txBody>
      </p:sp>
      <p:sp>
        <p:nvSpPr>
          <p:cNvPr id="5" name="Rectangle 10"/>
          <p:cNvSpPr>
            <a:spLocks noGrp="1" noChangeArrowheads="1"/>
          </p:cNvSpPr>
          <p:nvPr>
            <p:ph type="dt" sz="half"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E8B212A-9536-44D1-AA26-9B39BC1A8E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a:p>
            <a:pPr>
              <a:defRPr/>
            </a:pPr>
            <a:endParaRPr lang="en-US"/>
          </a:p>
        </p:txBody>
      </p:sp>
      <p:sp>
        <p:nvSpPr>
          <p:cNvPr id="4" name="Rectangle 10"/>
          <p:cNvSpPr>
            <a:spLocks noGrp="1" noChangeArrowheads="1"/>
          </p:cNvSpPr>
          <p:nvPr>
            <p:ph type="dt" sz="half"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AADA759-D164-43BB-AB99-16873693B1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goesr_iosspdt_template1"/>
          <p:cNvPicPr>
            <a:picLocks noChangeAspect="1" noChangeArrowheads="1"/>
          </p:cNvPicPr>
          <p:nvPr userDrawn="1"/>
        </p:nvPicPr>
        <p:blipFill>
          <a:blip r:embed="rId5" cstate="print">
            <a:lum bright="-30000" contrast="-36000"/>
          </a:blip>
          <a:srcRect/>
          <a:stretch>
            <a:fillRect/>
          </a:stretch>
        </p:blipFill>
        <p:spPr bwMode="auto">
          <a:xfrm>
            <a:off x="0" y="0"/>
            <a:ext cx="9142413" cy="68564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1466850" y="169863"/>
            <a:ext cx="5791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ftr" sz="quarter" idx="3"/>
          </p:nvPr>
        </p:nvSpPr>
        <p:spPr bwMode="auto">
          <a:xfrm>
            <a:off x="2560638" y="6221413"/>
            <a:ext cx="4024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i="0"/>
            </a:lvl1pPr>
          </a:lstStyle>
          <a:p>
            <a:pPr>
              <a:defRPr/>
            </a:pPr>
            <a:endParaRPr lang="en-US"/>
          </a:p>
          <a:p>
            <a:pPr>
              <a:defRPr/>
            </a:pPr>
            <a:endParaRPr lang="en-US"/>
          </a:p>
        </p:txBody>
      </p:sp>
      <p:pic>
        <p:nvPicPr>
          <p:cNvPr id="1030" name="Picture 7" descr="NOAA logo"/>
          <p:cNvPicPr>
            <a:picLocks noChangeAspect="1" noChangeArrowheads="1"/>
          </p:cNvPicPr>
          <p:nvPr userDrawn="1"/>
        </p:nvPicPr>
        <p:blipFill>
          <a:blip r:embed="rId6" cstate="print"/>
          <a:srcRect/>
          <a:stretch>
            <a:fillRect/>
          </a:stretch>
        </p:blipFill>
        <p:spPr bwMode="auto">
          <a:xfrm>
            <a:off x="7315200" y="31750"/>
            <a:ext cx="914400" cy="914400"/>
          </a:xfrm>
          <a:prstGeom prst="rect">
            <a:avLst/>
          </a:prstGeom>
          <a:noFill/>
          <a:ln w="9525">
            <a:noFill/>
            <a:miter lim="800000"/>
            <a:headEnd/>
            <a:tailEnd/>
          </a:ln>
        </p:spPr>
      </p:pic>
      <p:pic>
        <p:nvPicPr>
          <p:cNvPr id="1031" name="Picture 8" descr="GOES-R NOAA-NASA Approved Logo"/>
          <p:cNvPicPr>
            <a:picLocks noChangeAspect="1" noChangeArrowheads="1"/>
          </p:cNvPicPr>
          <p:nvPr/>
        </p:nvPicPr>
        <p:blipFill>
          <a:blip r:embed="rId7" cstate="print"/>
          <a:srcRect/>
          <a:stretch>
            <a:fillRect/>
          </a:stretch>
        </p:blipFill>
        <p:spPr bwMode="auto">
          <a:xfrm>
            <a:off x="47625" y="41275"/>
            <a:ext cx="1371600" cy="914400"/>
          </a:xfrm>
          <a:prstGeom prst="rect">
            <a:avLst/>
          </a:prstGeom>
          <a:noFill/>
          <a:ln w="9525">
            <a:noFill/>
            <a:miter lim="800000"/>
            <a:headEnd/>
            <a:tailEnd/>
          </a:ln>
        </p:spPr>
      </p:pic>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b="0" i="0"/>
            </a:lvl1pPr>
          </a:lstStyle>
          <a:p>
            <a:pPr>
              <a:defRPr/>
            </a:pPr>
            <a:endParaRPr lang="en-US"/>
          </a:p>
        </p:txBody>
      </p:sp>
      <p:sp>
        <p:nvSpPr>
          <p:cNvPr id="1033" name="Rectangle 12"/>
          <p:cNvSpPr>
            <a:spLocks noChangeArrowheads="1"/>
          </p:cNvSpPr>
          <p:nvPr userDrawn="1"/>
        </p:nvSpPr>
        <p:spPr bwMode="auto">
          <a:xfrm>
            <a:off x="8250238" y="28575"/>
            <a:ext cx="914400" cy="914400"/>
          </a:xfrm>
          <a:prstGeom prst="rect">
            <a:avLst/>
          </a:prstGeom>
          <a:solidFill>
            <a:schemeClr val="bg1"/>
          </a:solidFill>
          <a:ln w="9525" algn="ctr">
            <a:noFill/>
            <a:miter lim="800000"/>
            <a:headEnd/>
            <a:tailEnd/>
          </a:ln>
        </p:spPr>
        <p:txBody>
          <a:bodyPr wrap="none" anchor="ctr"/>
          <a:lstStyle/>
          <a:p>
            <a:endParaRPr lang="en-US"/>
          </a:p>
        </p:txBody>
      </p:sp>
      <p:pic>
        <p:nvPicPr>
          <p:cNvPr id="2" name="Picture 9"/>
          <p:cNvPicPr>
            <a:picLocks noChangeAspect="1" noChangeArrowheads="1"/>
          </p:cNvPicPr>
          <p:nvPr/>
        </p:nvPicPr>
        <p:blipFill>
          <a:blip r:embed="rId8" cstate="print">
            <a:clrChange>
              <a:clrFrom>
                <a:srgbClr val="FFFFFF"/>
              </a:clrFrom>
              <a:clrTo>
                <a:srgbClr val="FFFFFF">
                  <a:alpha val="0"/>
                </a:srgbClr>
              </a:clrTo>
            </a:clrChange>
          </a:blip>
          <a:srcRect l="18645" r="15254"/>
          <a:stretch>
            <a:fillRect/>
          </a:stretch>
        </p:blipFill>
        <p:spPr bwMode="auto">
          <a:xfrm>
            <a:off x="8210550" y="-57150"/>
            <a:ext cx="990600" cy="995363"/>
          </a:xfrm>
          <a:prstGeom prst="rect">
            <a:avLst/>
          </a:prstGeom>
          <a:noFill/>
          <a:ln w="9525">
            <a:noFill/>
            <a:miter lim="800000"/>
            <a:headEnd/>
            <a:tailEnd/>
          </a:ln>
        </p:spPr>
      </p:pic>
      <p:sp>
        <p:nvSpPr>
          <p:cNvPr id="1037" name="Rectangle 1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i="0">
                <a:solidFill>
                  <a:srgbClr val="FFFF00"/>
                </a:solidFill>
                <a:latin typeface="Times New Roman" pitchFamily="18" charset="0"/>
              </a:defRPr>
            </a:lvl1pPr>
          </a:lstStyle>
          <a:p>
            <a:pPr>
              <a:defRPr/>
            </a:pPr>
            <a:fld id="{C1AA2E0B-056E-40DF-BC93-AFF456AE993F}" type="slidenum">
              <a:rPr lang="en-US"/>
              <a:pPr>
                <a:defRPr/>
              </a:pPr>
              <a:t>‹#›</a:t>
            </a:fld>
            <a:endParaRPr lang="en-US"/>
          </a:p>
        </p:txBody>
      </p:sp>
      <p:sp>
        <p:nvSpPr>
          <p:cNvPr id="1036" name="Rectangle 14"/>
          <p:cNvSpPr>
            <a:spLocks noChangeArrowheads="1"/>
          </p:cNvSpPr>
          <p:nvPr userDrawn="1"/>
        </p:nvSpPr>
        <p:spPr bwMode="auto">
          <a:xfrm>
            <a:off x="0" y="1035050"/>
            <a:ext cx="9132888" cy="74613"/>
          </a:xfrm>
          <a:prstGeom prst="rect">
            <a:avLst/>
          </a:prstGeom>
          <a:gradFill rotWithShape="0">
            <a:gsLst>
              <a:gs pos="0">
                <a:srgbClr val="063DE8"/>
              </a:gs>
              <a:gs pos="50000">
                <a:srgbClr val="5077EF"/>
              </a:gs>
              <a:gs pos="100000">
                <a:srgbClr val="063DE8"/>
              </a:gs>
            </a:gsLst>
            <a:lin ang="0" scaled="1"/>
          </a:gradFill>
          <a:ln w="9525">
            <a:noFill/>
            <a:miter lim="800000"/>
            <a:headEnd/>
            <a:tailEnd/>
          </a:ln>
        </p:spPr>
        <p:txBody>
          <a:bodyPr wrap="none" anchor="ctr"/>
          <a:lstStyle/>
          <a:p>
            <a:endParaRPr lang="en-US"/>
          </a:p>
        </p:txBody>
      </p:sp>
      <p:sp>
        <p:nvSpPr>
          <p:cNvPr id="3" name="Rectangle 15"/>
          <p:cNvSpPr>
            <a:spLocks noChangeArrowheads="1"/>
          </p:cNvSpPr>
          <p:nvPr userDrawn="1"/>
        </p:nvSpPr>
        <p:spPr bwMode="auto">
          <a:xfrm>
            <a:off x="0" y="1149350"/>
            <a:ext cx="9132888" cy="38100"/>
          </a:xfrm>
          <a:prstGeom prst="rect">
            <a:avLst/>
          </a:prstGeom>
          <a:solidFill>
            <a:srgbClr val="FFFFFF"/>
          </a:solidFill>
          <a:ln w="9525">
            <a:noFill/>
            <a:miter lim="800000"/>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ftr="0" dt="0"/>
  <p:txStyles>
    <p:titleStyle>
      <a:lvl1pPr algn="ctr" rtl="0" eaLnBrk="0" fontAlgn="base" hangingPunct="0">
        <a:spcBef>
          <a:spcPct val="0"/>
        </a:spcBef>
        <a:spcAft>
          <a:spcPct val="0"/>
        </a:spcAft>
        <a:defRPr sz="2400" b="1">
          <a:solidFill>
            <a:srgbClr val="FFFF00"/>
          </a:solidFill>
          <a:latin typeface="Arial Black" pitchFamily="34" charset="0"/>
          <a:ea typeface="+mj-ea"/>
          <a:cs typeface="+mj-cs"/>
        </a:defRPr>
      </a:lvl1pPr>
      <a:lvl2pPr algn="ctr" rtl="0" eaLnBrk="0" fontAlgn="base" hangingPunct="0">
        <a:spcBef>
          <a:spcPct val="0"/>
        </a:spcBef>
        <a:spcAft>
          <a:spcPct val="0"/>
        </a:spcAft>
        <a:defRPr sz="2400" b="1">
          <a:solidFill>
            <a:srgbClr val="FFFF00"/>
          </a:solidFill>
          <a:latin typeface="Arial Black" pitchFamily="34" charset="0"/>
        </a:defRPr>
      </a:lvl2pPr>
      <a:lvl3pPr algn="ctr" rtl="0" eaLnBrk="0" fontAlgn="base" hangingPunct="0">
        <a:spcBef>
          <a:spcPct val="0"/>
        </a:spcBef>
        <a:spcAft>
          <a:spcPct val="0"/>
        </a:spcAft>
        <a:defRPr sz="2400" b="1">
          <a:solidFill>
            <a:srgbClr val="FFFF00"/>
          </a:solidFill>
          <a:latin typeface="Arial Black" pitchFamily="34" charset="0"/>
        </a:defRPr>
      </a:lvl3pPr>
      <a:lvl4pPr algn="ctr" rtl="0" eaLnBrk="0" fontAlgn="base" hangingPunct="0">
        <a:spcBef>
          <a:spcPct val="0"/>
        </a:spcBef>
        <a:spcAft>
          <a:spcPct val="0"/>
        </a:spcAft>
        <a:defRPr sz="2400" b="1">
          <a:solidFill>
            <a:srgbClr val="FFFF00"/>
          </a:solidFill>
          <a:latin typeface="Arial Black" pitchFamily="34" charset="0"/>
        </a:defRPr>
      </a:lvl4pPr>
      <a:lvl5pPr algn="ctr" rtl="0" eaLnBrk="0" fontAlgn="base" hangingPunct="0">
        <a:spcBef>
          <a:spcPct val="0"/>
        </a:spcBef>
        <a:spcAft>
          <a:spcPct val="0"/>
        </a:spcAft>
        <a:defRPr sz="2400" b="1">
          <a:solidFill>
            <a:srgbClr val="FFFF00"/>
          </a:solidFill>
          <a:latin typeface="Arial Black" pitchFamily="34"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Grp="1" noChangeArrowheads="1"/>
          </p:cNvSpPr>
          <p:nvPr>
            <p:ph type="sldNum" sz="quarter" idx="12"/>
          </p:nvPr>
        </p:nvSpPr>
        <p:spPr>
          <a:noFill/>
        </p:spPr>
        <p:txBody>
          <a:bodyPr/>
          <a:lstStyle/>
          <a:p>
            <a:fld id="{2A2DD76C-CB22-4705-90B2-FBC0CECF0637}" type="slidenum">
              <a:rPr lang="en-US" smtClean="0"/>
              <a:pPr/>
              <a:t>1</a:t>
            </a:fld>
            <a:endParaRPr lang="en-US" smtClean="0"/>
          </a:p>
        </p:txBody>
      </p:sp>
      <p:sp>
        <p:nvSpPr>
          <p:cNvPr id="2051" name="Rectangle 1026"/>
          <p:cNvSpPr>
            <a:spLocks noGrp="1" noChangeArrowheads="1"/>
          </p:cNvSpPr>
          <p:nvPr>
            <p:ph type="ctrTitle"/>
          </p:nvPr>
        </p:nvSpPr>
        <p:spPr>
          <a:xfrm>
            <a:off x="795338" y="1387475"/>
            <a:ext cx="7772400" cy="1470025"/>
          </a:xfrm>
        </p:spPr>
        <p:txBody>
          <a:bodyPr/>
          <a:lstStyle/>
          <a:p>
            <a:r>
              <a:rPr lang="en-US" sz="3200" b="0" smtClean="0"/>
              <a:t>2</a:t>
            </a:r>
            <a:r>
              <a:rPr lang="en-US" sz="3200" b="0" baseline="30000" smtClean="0"/>
              <a:t>nd</a:t>
            </a:r>
            <a:r>
              <a:rPr lang="en-US" sz="3200" b="0" smtClean="0"/>
              <a:t> GOES-R AWG Validation Workshop</a:t>
            </a:r>
          </a:p>
        </p:txBody>
      </p:sp>
      <p:sp>
        <p:nvSpPr>
          <p:cNvPr id="2052" name="Rectangle 1027"/>
          <p:cNvSpPr>
            <a:spLocks noGrp="1" noChangeArrowheads="1"/>
          </p:cNvSpPr>
          <p:nvPr>
            <p:ph type="subTitle" idx="1"/>
          </p:nvPr>
        </p:nvSpPr>
        <p:spPr>
          <a:xfrm>
            <a:off x="892175" y="3013075"/>
            <a:ext cx="7339013" cy="1752600"/>
          </a:xfrm>
        </p:spPr>
        <p:txBody>
          <a:bodyPr/>
          <a:lstStyle/>
          <a:p>
            <a:pPr>
              <a:lnSpc>
                <a:spcPct val="80000"/>
              </a:lnSpc>
            </a:pPr>
            <a:endParaRPr lang="en-US" sz="1600" smtClean="0">
              <a:solidFill>
                <a:schemeClr val="accent2"/>
              </a:solidFill>
            </a:endParaRPr>
          </a:p>
          <a:p>
            <a:pPr>
              <a:lnSpc>
                <a:spcPct val="80000"/>
              </a:lnSpc>
            </a:pPr>
            <a:r>
              <a:rPr lang="en-US" sz="2800" i="1" smtClean="0">
                <a:latin typeface="Arial Black" pitchFamily="34" charset="0"/>
              </a:rPr>
              <a:t>Winds Application Team </a:t>
            </a:r>
          </a:p>
          <a:p>
            <a:pPr>
              <a:lnSpc>
                <a:spcPct val="80000"/>
              </a:lnSpc>
            </a:pPr>
            <a:r>
              <a:rPr lang="en-US" sz="2800" i="1" smtClean="0"/>
              <a:t/>
            </a:r>
            <a:br>
              <a:rPr lang="en-US" sz="2800" i="1" smtClean="0"/>
            </a:br>
            <a:r>
              <a:rPr lang="en-US" sz="2800" b="1" smtClean="0">
                <a:solidFill>
                  <a:srgbClr val="FFFF00"/>
                </a:solidFill>
              </a:rPr>
              <a:t>Topic: Hurricane Intensity Estimation (HIE) Algorithm</a:t>
            </a:r>
          </a:p>
          <a:p>
            <a:pPr>
              <a:lnSpc>
                <a:spcPct val="80000"/>
              </a:lnSpc>
            </a:pPr>
            <a:r>
              <a:rPr lang="en-US" sz="2800" smtClean="0"/>
              <a:t/>
            </a:r>
            <a:br>
              <a:rPr lang="en-US" sz="2800" smtClean="0"/>
            </a:br>
            <a:r>
              <a:rPr lang="en-US" sz="2800" smtClean="0"/>
              <a:t>Chris Velden (CIMSS)</a:t>
            </a:r>
          </a:p>
          <a:p>
            <a:pPr>
              <a:lnSpc>
                <a:spcPct val="80000"/>
              </a:lnSpc>
            </a:pPr>
            <a:r>
              <a:rPr lang="en-US" sz="2800" smtClean="0"/>
              <a:t>Tim Olander (CIMSS)</a:t>
            </a:r>
          </a:p>
          <a:p>
            <a:pPr>
              <a:lnSpc>
                <a:spcPct val="80000"/>
              </a:lnSpc>
            </a:pPr>
            <a:r>
              <a:rPr lang="en-US" sz="2800" smtClean="0"/>
              <a:t>Jaime Daniels (STAR)</a:t>
            </a:r>
            <a:endParaRPr lang="en-US" sz="2800" smtClean="0">
              <a:solidFill>
                <a:schemeClr val="accent2"/>
              </a:solidFill>
            </a:endParaRPr>
          </a:p>
          <a:p>
            <a:pPr>
              <a:lnSpc>
                <a:spcPct val="80000"/>
              </a:lnSpc>
            </a:pPr>
            <a:endParaRPr lang="en-US" sz="1800" smtClean="0">
              <a:solidFill>
                <a:srgbClr val="FFFFFF"/>
              </a:solidFill>
            </a:endParaRPr>
          </a:p>
          <a:p>
            <a:pPr>
              <a:lnSpc>
                <a:spcPct val="80000"/>
              </a:lnSpc>
            </a:pPr>
            <a:endParaRPr lang="en-US" sz="1800" smtClean="0">
              <a:solidFill>
                <a:srgbClr val="FFFFFF"/>
              </a:solidFill>
            </a:endParaRPr>
          </a:p>
          <a:p>
            <a:pPr>
              <a:lnSpc>
                <a:spcPct val="80000"/>
              </a:lnSpc>
            </a:pPr>
            <a:endParaRPr lang="en-US" sz="9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7"/>
          <p:cNvSpPr>
            <a:spLocks noGrp="1" noChangeArrowheads="1"/>
          </p:cNvSpPr>
          <p:nvPr>
            <p:ph type="body" idx="1"/>
          </p:nvPr>
        </p:nvSpPr>
        <p:spPr>
          <a:xfrm>
            <a:off x="0" y="1720850"/>
            <a:ext cx="9032875" cy="3027363"/>
          </a:xfrm>
        </p:spPr>
        <p:txBody>
          <a:bodyPr/>
          <a:lstStyle/>
          <a:p>
            <a:pPr>
              <a:defRPr/>
            </a:pPr>
            <a:r>
              <a:rPr lang="en-US" dirty="0" smtClean="0"/>
              <a:t>ADT code </a:t>
            </a:r>
            <a:r>
              <a:rPr lang="en-US" dirty="0"/>
              <a:t>relies upon internal </a:t>
            </a:r>
            <a:r>
              <a:rPr lang="en-US" dirty="0" err="1"/>
              <a:t>McIDAS</a:t>
            </a:r>
            <a:r>
              <a:rPr lang="en-US" dirty="0"/>
              <a:t>-X based navigation and calibration routines when reading </a:t>
            </a:r>
            <a:r>
              <a:rPr lang="en-US" dirty="0" smtClean="0"/>
              <a:t>in GOES satellite imagery, while HIE will use </a:t>
            </a:r>
            <a:r>
              <a:rPr lang="en-US" dirty="0"/>
              <a:t>AIT framework imagery via </a:t>
            </a:r>
            <a:r>
              <a:rPr lang="en-US" dirty="0" smtClean="0"/>
              <a:t>GEOCAT</a:t>
            </a:r>
          </a:p>
          <a:p>
            <a:pPr lvl="1">
              <a:defRPr/>
            </a:pPr>
            <a:r>
              <a:rPr lang="en-US" dirty="0" smtClean="0"/>
              <a:t>HIE and </a:t>
            </a:r>
            <a:r>
              <a:rPr lang="en-US" dirty="0"/>
              <a:t>ADT input data may be slightly different (HIE uses different method to obtain brightness temperatures than ADT). </a:t>
            </a:r>
            <a:r>
              <a:rPr lang="en-US" dirty="0" smtClean="0"/>
              <a:t>ADT </a:t>
            </a:r>
            <a:r>
              <a:rPr lang="en-US" dirty="0"/>
              <a:t>uses </a:t>
            </a:r>
            <a:r>
              <a:rPr lang="en-US" dirty="0" err="1"/>
              <a:t>McIDAS</a:t>
            </a:r>
            <a:r>
              <a:rPr lang="en-US" dirty="0"/>
              <a:t>-X AREA files and calibration code to obtain brightness temperatures, while HIE framework "runs” AREA files through GEOCAT to get radiance and then converts to Brightness temperature using Planck Function.  This can cause differences of 0.01 to 0.05 degrees K. </a:t>
            </a:r>
          </a:p>
          <a:p>
            <a:pPr>
              <a:defRPr/>
            </a:pPr>
            <a:r>
              <a:rPr lang="en-US" dirty="0" smtClean="0"/>
              <a:t>AER/Harris HIE code is being written completely in C++ while the ADT code is written mostly in C</a:t>
            </a:r>
          </a:p>
          <a:p>
            <a:pPr>
              <a:defRPr/>
            </a:pPr>
            <a:endParaRPr lang="en-US" dirty="0"/>
          </a:p>
          <a:p>
            <a:pPr marL="457200" lvl="1" indent="0" algn="ctr">
              <a:buFontTx/>
              <a:buNone/>
              <a:defRPr/>
            </a:pPr>
            <a:r>
              <a:rPr lang="en-US" sz="2400" b="1" i="1" dirty="0" smtClean="0">
                <a:solidFill>
                  <a:srgbClr val="FFFF00"/>
                </a:solidFill>
              </a:rPr>
              <a:t>As a result, meshing recent ADT updates with AER/Harris code could be difficult </a:t>
            </a:r>
          </a:p>
          <a:p>
            <a:pPr lvl="1">
              <a:defRPr/>
            </a:pPr>
            <a:r>
              <a:rPr lang="en-US" dirty="0" smtClean="0"/>
              <a:t>May require extensive effort to correctly implement the new PMW differences</a:t>
            </a:r>
          </a:p>
          <a:p>
            <a:pPr lvl="1">
              <a:defRPr/>
            </a:pPr>
            <a:endParaRPr lang="en-US" dirty="0" smtClean="0"/>
          </a:p>
        </p:txBody>
      </p:sp>
      <p:sp>
        <p:nvSpPr>
          <p:cNvPr id="11267" name="TextBox 6"/>
          <p:cNvSpPr txBox="1">
            <a:spLocks noChangeArrowheads="1"/>
          </p:cNvSpPr>
          <p:nvPr/>
        </p:nvSpPr>
        <p:spPr bwMode="auto">
          <a:xfrm>
            <a:off x="1901825" y="1262063"/>
            <a:ext cx="5461000" cy="522287"/>
          </a:xfrm>
          <a:prstGeom prst="rect">
            <a:avLst/>
          </a:prstGeom>
          <a:noFill/>
          <a:ln w="9525">
            <a:noFill/>
            <a:miter lim="800000"/>
            <a:headEnd/>
            <a:tailEnd/>
          </a:ln>
        </p:spPr>
        <p:txBody>
          <a:bodyPr wrap="none">
            <a:spAutoFit/>
          </a:bodyPr>
          <a:lstStyle/>
          <a:p>
            <a:r>
              <a:rPr lang="en-US" sz="2800">
                <a:solidFill>
                  <a:srgbClr val="00FFFF"/>
                </a:solidFill>
              </a:rPr>
              <a:t>Code differences (HIE vs. ADT)</a:t>
            </a:r>
          </a:p>
        </p:txBody>
      </p:sp>
      <p:sp>
        <p:nvSpPr>
          <p:cNvPr id="9" name="Rectangle 1026"/>
          <p:cNvSpPr>
            <a:spLocks noGrp="1" noChangeArrowheads="1"/>
          </p:cNvSpPr>
          <p:nvPr>
            <p:ph type="title"/>
          </p:nvPr>
        </p:nvSpPr>
        <p:spPr>
          <a:xfrm>
            <a:off x="1460500" y="160338"/>
            <a:ext cx="5902325" cy="685800"/>
          </a:xfrm>
        </p:spPr>
        <p:txBody>
          <a:bodyPr/>
          <a:lstStyle/>
          <a:p>
            <a:pPr>
              <a:defRPr/>
            </a:pPr>
            <a:r>
              <a:rPr lang="en-US" dirty="0" smtClean="0">
                <a:latin typeface="+mn-lt"/>
              </a:rPr>
              <a:t>Algorithm Enhancements</a:t>
            </a:r>
            <a:br>
              <a:rPr lang="en-US" dirty="0" smtClean="0">
                <a:latin typeface="+mn-lt"/>
              </a:rPr>
            </a:br>
            <a:r>
              <a:rPr lang="en-US" dirty="0" smtClean="0">
                <a:latin typeface="+mn-lt"/>
              </a:rPr>
              <a:t>Beyond Baseline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7"/>
          <p:cNvSpPr>
            <a:spLocks noGrp="1" noChangeArrowheads="1"/>
          </p:cNvSpPr>
          <p:nvPr>
            <p:ph type="body" idx="1"/>
          </p:nvPr>
        </p:nvSpPr>
        <p:spPr>
          <a:xfrm>
            <a:off x="69850" y="1582738"/>
            <a:ext cx="8994775" cy="4902200"/>
          </a:xfrm>
        </p:spPr>
        <p:txBody>
          <a:bodyPr/>
          <a:lstStyle/>
          <a:p>
            <a:r>
              <a:rPr lang="en-US" smtClean="0"/>
              <a:t>HIE (to our knowledge) has not been tested on non-GOES satellites within the AWG framework. The current ADT operates on Meteosat, MSG and MTSAT geo satellites to fulfill SAB tropical cyclone monitoring requirements. It is our understanding that the current GOES-R requirement for HIE is for operation on GOES-R family of satellites only.</a:t>
            </a:r>
          </a:p>
          <a:p>
            <a:r>
              <a:rPr lang="en-US" smtClean="0"/>
              <a:t>HIE will not allow any user interaction (such as manual scene type or location overrides). Current ADT v8.1.4/5 does (user request).</a:t>
            </a:r>
          </a:p>
          <a:p>
            <a:r>
              <a:rPr lang="en-US" smtClean="0"/>
              <a:t>HIE "official output requirement" is a single wind speed value ONLY!</a:t>
            </a:r>
          </a:p>
          <a:p>
            <a:pPr lvl="1"/>
            <a:r>
              <a:rPr lang="en-US" smtClean="0"/>
              <a:t>ADT outputs a current intensity analysis bulletin and history file listing of parameters requested by users. These are currently not required in HIE.</a:t>
            </a:r>
          </a:p>
          <a:p>
            <a:r>
              <a:rPr lang="en-US" smtClean="0"/>
              <a:t>HIE output will be into a netCDF file instead of the current ADT ASCII-format history file. Will “Tailored Outputs” be available for users?</a:t>
            </a:r>
          </a:p>
          <a:p>
            <a:pPr lvl="2"/>
            <a:r>
              <a:rPr lang="en-US" smtClean="0"/>
              <a:t>Current Intensity Estimate “Bulletin” with multiple parameters listed</a:t>
            </a:r>
          </a:p>
          <a:p>
            <a:pPr lvl="2"/>
            <a:r>
              <a:rPr lang="en-US" smtClean="0"/>
              <a:t>History file “listings” with all user-requested present/past information </a:t>
            </a:r>
          </a:p>
          <a:p>
            <a:pPr lvl="2"/>
            <a:r>
              <a:rPr lang="en-US" smtClean="0"/>
              <a:t>Graphical “time-series” display of intensity estimates</a:t>
            </a:r>
          </a:p>
          <a:p>
            <a:r>
              <a:rPr lang="en-US" sz="1600" b="1" i="1" smtClean="0">
                <a:solidFill>
                  <a:srgbClr val="FFFF00"/>
                </a:solidFill>
              </a:rPr>
              <a:t>Current ADT output analysis products are regularly utilized by operational forecasters, and are a necessary and essential part of the ADT  intensity estimation process   </a:t>
            </a:r>
          </a:p>
          <a:p>
            <a:pPr lvl="2"/>
            <a:endParaRPr lang="en-US" smtClean="0"/>
          </a:p>
        </p:txBody>
      </p:sp>
      <p:sp>
        <p:nvSpPr>
          <p:cNvPr id="12291" name="TextBox 4"/>
          <p:cNvSpPr txBox="1">
            <a:spLocks noChangeArrowheads="1"/>
          </p:cNvSpPr>
          <p:nvPr/>
        </p:nvSpPr>
        <p:spPr bwMode="auto">
          <a:xfrm>
            <a:off x="958850" y="1150938"/>
            <a:ext cx="7216775" cy="522287"/>
          </a:xfrm>
          <a:prstGeom prst="rect">
            <a:avLst/>
          </a:prstGeom>
          <a:noFill/>
          <a:ln w="9525">
            <a:noFill/>
            <a:miter lim="800000"/>
            <a:headEnd/>
            <a:tailEnd/>
          </a:ln>
        </p:spPr>
        <p:txBody>
          <a:bodyPr wrap="none">
            <a:spAutoFit/>
          </a:bodyPr>
          <a:lstStyle/>
          <a:p>
            <a:r>
              <a:rPr lang="en-US" sz="2800">
                <a:solidFill>
                  <a:srgbClr val="00FFFF"/>
                </a:solidFill>
              </a:rPr>
              <a:t>Implementation differences (HIE vs. ADT)</a:t>
            </a:r>
          </a:p>
        </p:txBody>
      </p:sp>
      <p:sp>
        <p:nvSpPr>
          <p:cNvPr id="7" name="Rectangle 1026"/>
          <p:cNvSpPr>
            <a:spLocks noGrp="1" noChangeArrowheads="1"/>
          </p:cNvSpPr>
          <p:nvPr>
            <p:ph type="title"/>
          </p:nvPr>
        </p:nvSpPr>
        <p:spPr>
          <a:xfrm>
            <a:off x="1460500" y="160338"/>
            <a:ext cx="5902325" cy="685800"/>
          </a:xfrm>
        </p:spPr>
        <p:txBody>
          <a:bodyPr/>
          <a:lstStyle/>
          <a:p>
            <a:pPr>
              <a:defRPr/>
            </a:pPr>
            <a:r>
              <a:rPr lang="en-US" dirty="0" smtClean="0">
                <a:latin typeface="+mn-lt"/>
              </a:rPr>
              <a:t>Algorithm Enhancements</a:t>
            </a:r>
            <a:br>
              <a:rPr lang="en-US" dirty="0" smtClean="0">
                <a:latin typeface="+mn-lt"/>
              </a:rPr>
            </a:br>
            <a:r>
              <a:rPr lang="en-US" dirty="0" smtClean="0">
                <a:latin typeface="+mn-lt"/>
              </a:rPr>
              <a:t>Beyond Baseline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4025" y="163513"/>
            <a:ext cx="7848600" cy="685800"/>
          </a:xfrm>
        </p:spPr>
        <p:txBody>
          <a:bodyPr/>
          <a:lstStyle/>
          <a:p>
            <a:pPr>
              <a:defRPr/>
            </a:pPr>
            <a:r>
              <a:rPr lang="en-US" sz="3200" dirty="0" smtClean="0">
                <a:latin typeface="+mn-lt"/>
              </a:rPr>
              <a:t>Post Launch</a:t>
            </a:r>
          </a:p>
        </p:txBody>
      </p:sp>
      <p:sp>
        <p:nvSpPr>
          <p:cNvPr id="17411" name="Rectangle 3"/>
          <p:cNvSpPr>
            <a:spLocks noGrp="1" noChangeArrowheads="1"/>
          </p:cNvSpPr>
          <p:nvPr>
            <p:ph type="body" idx="1"/>
          </p:nvPr>
        </p:nvSpPr>
        <p:spPr>
          <a:xfrm>
            <a:off x="0" y="1277938"/>
            <a:ext cx="9144000" cy="5257800"/>
          </a:xfrm>
        </p:spPr>
        <p:txBody>
          <a:bodyPr/>
          <a:lstStyle/>
          <a:p>
            <a:pPr>
              <a:defRPr/>
            </a:pPr>
            <a:r>
              <a:rPr lang="en-US" b="1" dirty="0" smtClean="0"/>
              <a:t>ADT/HIE developers at CIMSS will continue to work with our NOAA partners in the HIE algorithm implementation and P/L validation stages</a:t>
            </a:r>
          </a:p>
          <a:p>
            <a:pPr>
              <a:defRPr/>
            </a:pPr>
            <a:endParaRPr lang="en-US" b="1" dirty="0" smtClean="0"/>
          </a:p>
          <a:p>
            <a:pPr>
              <a:defRPr/>
            </a:pPr>
            <a:r>
              <a:rPr lang="en-US" b="1" dirty="0" smtClean="0"/>
              <a:t>Mimic current efforts involved with validating the operational ADT</a:t>
            </a:r>
          </a:p>
          <a:p>
            <a:pPr lvl="1">
              <a:defRPr/>
            </a:pPr>
            <a:r>
              <a:rPr lang="en-US" dirty="0" smtClean="0"/>
              <a:t>Conduct annual statistical analysis with NESDIS/SAB to evaluate accuracy of ADT versus their subjective Dvorak estimates and NHC Best Track values (done since 2010) using routine metrics derived by NESDIS/SAB (example--next slide)</a:t>
            </a:r>
          </a:p>
          <a:p>
            <a:pPr lvl="1">
              <a:defRPr/>
            </a:pPr>
            <a:r>
              <a:rPr lang="en-US" dirty="0" smtClean="0"/>
              <a:t>Code used </a:t>
            </a:r>
            <a:r>
              <a:rPr lang="en-US" dirty="0"/>
              <a:t>to derive these statistical comparisons are </a:t>
            </a:r>
            <a:r>
              <a:rPr lang="en-US" dirty="0" smtClean="0"/>
              <a:t>the basis </a:t>
            </a:r>
            <a:r>
              <a:rPr lang="en-US" dirty="0"/>
              <a:t>for GOES-R HIE validation software delivered to AIT in December 2010</a:t>
            </a:r>
          </a:p>
          <a:p>
            <a:pPr lvl="1">
              <a:defRPr/>
            </a:pPr>
            <a:endParaRPr lang="en-US" dirty="0" smtClean="0"/>
          </a:p>
          <a:p>
            <a:pPr>
              <a:defRPr/>
            </a:pPr>
            <a:r>
              <a:rPr lang="en-US" b="1" dirty="0" smtClean="0"/>
              <a:t>Extend the validation efforts to include comparisons between the operational ADT and the HIE </a:t>
            </a:r>
          </a:p>
          <a:p>
            <a:pPr lvl="1">
              <a:defRPr/>
            </a:pPr>
            <a:r>
              <a:rPr lang="en-US" dirty="0" smtClean="0"/>
              <a:t>Ensure compatibility of results.</a:t>
            </a:r>
          </a:p>
          <a:p>
            <a:pPr lvl="1">
              <a:defRPr/>
            </a:pPr>
            <a:r>
              <a:rPr lang="en-US" dirty="0" smtClean="0"/>
              <a:t>Real-time monitoring: Troubleshoot any issues and/or notable differences. </a:t>
            </a:r>
          </a:p>
          <a:p>
            <a:pPr lvl="1">
              <a:defRPr/>
            </a:pPr>
            <a:endParaRPr lang="en-US" dirty="0" smtClean="0"/>
          </a:p>
          <a:p>
            <a:pPr marL="342900" lvl="1" indent="-342900">
              <a:buFontTx/>
              <a:buChar char="•"/>
              <a:defRPr/>
            </a:pPr>
            <a:r>
              <a:rPr lang="en-US" sz="2000" b="1" dirty="0" smtClean="0"/>
              <a:t>Continue user </a:t>
            </a:r>
            <a:r>
              <a:rPr lang="en-US" sz="2000" b="1" dirty="0"/>
              <a:t>participation through the GOES-R PG.</a:t>
            </a:r>
          </a:p>
          <a:p>
            <a:pPr>
              <a:defRPr/>
            </a:pPr>
            <a:endParaRPr lang="en-US" dirty="0" smtClean="0"/>
          </a:p>
        </p:txBody>
      </p:sp>
      <p:sp>
        <p:nvSpPr>
          <p:cNvPr id="13316" name="Slide Number Placeholder 4"/>
          <p:cNvSpPr>
            <a:spLocks noGrp="1"/>
          </p:cNvSpPr>
          <p:nvPr>
            <p:ph type="sldNum" sz="quarter" idx="12"/>
          </p:nvPr>
        </p:nvSpPr>
        <p:spPr>
          <a:noFill/>
        </p:spPr>
        <p:txBody>
          <a:bodyPr/>
          <a:lstStyle/>
          <a:p>
            <a:fld id="{841007EB-5E24-49E6-9A51-A11C6B16E42C}"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4025" y="163513"/>
            <a:ext cx="7848600" cy="685800"/>
          </a:xfrm>
        </p:spPr>
        <p:txBody>
          <a:bodyPr/>
          <a:lstStyle/>
          <a:p>
            <a:pPr>
              <a:defRPr/>
            </a:pPr>
            <a:r>
              <a:rPr lang="en-US" sz="3200" dirty="0" smtClean="0">
                <a:latin typeface="+mn-lt"/>
              </a:rPr>
              <a:t>Post Launch</a:t>
            </a:r>
          </a:p>
        </p:txBody>
      </p:sp>
      <p:sp>
        <p:nvSpPr>
          <p:cNvPr id="14339" name="Rectangle 3"/>
          <p:cNvSpPr>
            <a:spLocks noGrp="1" noChangeArrowheads="1"/>
          </p:cNvSpPr>
          <p:nvPr>
            <p:ph type="body" idx="1"/>
          </p:nvPr>
        </p:nvSpPr>
        <p:spPr>
          <a:xfrm>
            <a:off x="0" y="1249363"/>
            <a:ext cx="9063038" cy="2363787"/>
          </a:xfrm>
        </p:spPr>
        <p:txBody>
          <a:bodyPr/>
          <a:lstStyle/>
          <a:p>
            <a:r>
              <a:rPr lang="en-US" sz="2400" b="1" smtClean="0"/>
              <a:t>Example of Proposed P/L HIE Validation (patterned after current ADT validation methods)</a:t>
            </a:r>
          </a:p>
          <a:p>
            <a:pPr lvl="1"/>
            <a:r>
              <a:rPr lang="en-US" i="1" smtClean="0"/>
              <a:t>NORTH ATLANTIC – 2011 TC Season</a:t>
            </a:r>
          </a:p>
          <a:p>
            <a:pPr lvl="2"/>
            <a:r>
              <a:rPr lang="en-US" smtClean="0"/>
              <a:t>Independent comparisons between real-time ADT and subjective DT operational intensity estimates from NESDIS/SAB</a:t>
            </a:r>
          </a:p>
          <a:p>
            <a:pPr lvl="2"/>
            <a:r>
              <a:rPr lang="en-US" smtClean="0"/>
              <a:t>Homogeneous sample: ADT and SAB estimates within +/- 30 minutes</a:t>
            </a:r>
          </a:p>
          <a:p>
            <a:pPr lvl="2"/>
            <a:r>
              <a:rPr lang="en-US" smtClean="0"/>
              <a:t>Validated against NHC Best Track intensity (when aircraft reconnaissance in situ measurement within +/- 2 hours)</a:t>
            </a:r>
          </a:p>
        </p:txBody>
      </p:sp>
      <p:sp>
        <p:nvSpPr>
          <p:cNvPr id="14340" name="Slide Number Placeholder 4"/>
          <p:cNvSpPr>
            <a:spLocks noGrp="1"/>
          </p:cNvSpPr>
          <p:nvPr>
            <p:ph type="sldNum" sz="quarter" idx="12"/>
          </p:nvPr>
        </p:nvSpPr>
        <p:spPr>
          <a:noFill/>
        </p:spPr>
        <p:txBody>
          <a:bodyPr/>
          <a:lstStyle/>
          <a:p>
            <a:fld id="{91BCDB64-3102-4002-88BE-8FBE24DA6FA4}" type="slidenum">
              <a:rPr lang="en-US" smtClean="0"/>
              <a:pPr/>
              <a:t>13</a:t>
            </a:fld>
            <a:endParaRPr lang="en-US" smtClean="0"/>
          </a:p>
        </p:txBody>
      </p:sp>
      <p:grpSp>
        <p:nvGrpSpPr>
          <p:cNvPr id="14341" name="Group 3"/>
          <p:cNvGrpSpPr>
            <a:grpSpLocks/>
          </p:cNvGrpSpPr>
          <p:nvPr/>
        </p:nvGrpSpPr>
        <p:grpSpPr bwMode="auto">
          <a:xfrm>
            <a:off x="442913" y="4119563"/>
            <a:ext cx="4335462" cy="2560637"/>
            <a:chOff x="545690" y="3834047"/>
            <a:chExt cx="4336026" cy="2330245"/>
          </a:xfrm>
        </p:grpSpPr>
        <p:sp>
          <p:nvSpPr>
            <p:cNvPr id="2" name="Rectangle 1"/>
            <p:cNvSpPr/>
            <p:nvPr/>
          </p:nvSpPr>
          <p:spPr>
            <a:xfrm>
              <a:off x="545690" y="3834047"/>
              <a:ext cx="4232826" cy="23302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sz="1800" i="0" dirty="0">
                <a:solidFill>
                  <a:srgbClr val="008000"/>
                </a:solidFill>
                <a:latin typeface="Courier New" pitchFamily="49" charset="0"/>
                <a:cs typeface="Courier New" pitchFamily="49" charset="0"/>
              </a:endParaRPr>
            </a:p>
          </p:txBody>
        </p:sp>
        <p:sp>
          <p:nvSpPr>
            <p:cNvPr id="14344" name="TextBox 2"/>
            <p:cNvSpPr txBox="1">
              <a:spLocks noChangeArrowheads="1"/>
            </p:cNvSpPr>
            <p:nvPr/>
          </p:nvSpPr>
          <p:spPr bwMode="auto">
            <a:xfrm>
              <a:off x="648929" y="3855968"/>
              <a:ext cx="4232787" cy="2308324"/>
            </a:xfrm>
            <a:prstGeom prst="rect">
              <a:avLst/>
            </a:prstGeom>
            <a:noFill/>
            <a:ln w="9525">
              <a:noFill/>
              <a:miter lim="800000"/>
              <a:headEnd/>
              <a:tailEnd/>
            </a:ln>
          </p:spPr>
          <p:txBody>
            <a:bodyPr>
              <a:spAutoFit/>
            </a:bodyPr>
            <a:lstStyle/>
            <a:p>
              <a:pPr>
                <a:spcBef>
                  <a:spcPct val="0"/>
                </a:spcBef>
              </a:pPr>
              <a:r>
                <a:rPr lang="en-US" sz="1600" i="0">
                  <a:solidFill>
                    <a:srgbClr val="000000"/>
                  </a:solidFill>
                  <a:latin typeface="Courier New" pitchFamily="49" charset="0"/>
                  <a:cs typeface="Courier New" pitchFamily="49" charset="0"/>
                </a:rPr>
                <a:t>  89 total matches (homogeneous)</a:t>
              </a:r>
            </a:p>
            <a:p>
              <a:pPr>
                <a:spcBef>
                  <a:spcPct val="0"/>
                </a:spcBef>
              </a:pPr>
              <a:r>
                <a:rPr lang="en-US" sz="1600" i="0" u="sng">
                  <a:solidFill>
                    <a:srgbClr val="000000"/>
                  </a:solidFill>
                  <a:latin typeface="Courier New" pitchFamily="49" charset="0"/>
                  <a:cs typeface="Courier New" pitchFamily="49" charset="0"/>
                </a:rPr>
                <a:t>          bias    aae    stdv</a:t>
              </a:r>
            </a:p>
            <a:p>
              <a:pPr>
                <a:spcBef>
                  <a:spcPct val="0"/>
                </a:spcBef>
              </a:pPr>
              <a:r>
                <a:rPr lang="en-US" sz="1600" i="0">
                  <a:solidFill>
                    <a:srgbClr val="002060"/>
                  </a:solidFill>
                  <a:latin typeface="Courier New" pitchFamily="49" charset="0"/>
                  <a:cs typeface="Courier New" pitchFamily="49" charset="0"/>
                </a:rPr>
                <a:t>SAB:CI#  -0.14   0.45    0.57</a:t>
              </a:r>
            </a:p>
            <a:p>
              <a:pPr>
                <a:spcBef>
                  <a:spcPct val="0"/>
                </a:spcBef>
              </a:pPr>
              <a:r>
                <a:rPr lang="en-US" sz="1600" i="0">
                  <a:solidFill>
                    <a:srgbClr val="002060"/>
                  </a:solidFill>
                  <a:latin typeface="Courier New" pitchFamily="49" charset="0"/>
                  <a:cs typeface="Courier New" pitchFamily="49" charset="0"/>
                </a:rPr>
                <a:t>SAB:Win  -2.93   6.89    8.96</a:t>
              </a:r>
            </a:p>
            <a:p>
              <a:pPr>
                <a:spcBef>
                  <a:spcPct val="0"/>
                </a:spcBef>
              </a:pPr>
              <a:r>
                <a:rPr lang="en-US" sz="1600" i="0">
                  <a:solidFill>
                    <a:srgbClr val="002060"/>
                  </a:solidFill>
                  <a:latin typeface="Courier New" pitchFamily="49" charset="0"/>
                  <a:cs typeface="Courier New" pitchFamily="49" charset="0"/>
                </a:rPr>
                <a:t>SAB:MSL   3.26   6.56    9.26</a:t>
              </a:r>
            </a:p>
            <a:p>
              <a:pPr>
                <a:spcBef>
                  <a:spcPct val="0"/>
                </a:spcBef>
              </a:pPr>
              <a:r>
                <a:rPr lang="en-US" sz="1600" i="0">
                  <a:solidFill>
                    <a:srgbClr val="008000"/>
                  </a:solidFill>
                  <a:latin typeface="Courier New" pitchFamily="49" charset="0"/>
                  <a:cs typeface="Courier New" pitchFamily="49" charset="0"/>
                </a:rPr>
                <a:t>ADT:CI#  -0.02   0.48    0.65</a:t>
              </a:r>
            </a:p>
            <a:p>
              <a:pPr>
                <a:spcBef>
                  <a:spcPct val="0"/>
                </a:spcBef>
              </a:pPr>
              <a:r>
                <a:rPr lang="en-US" sz="1600" i="0">
                  <a:solidFill>
                    <a:srgbClr val="008000"/>
                  </a:solidFill>
                  <a:latin typeface="Courier New" pitchFamily="49" charset="0"/>
                  <a:cs typeface="Courier New" pitchFamily="49" charset="0"/>
                </a:rPr>
                <a:t>ADT:Win  -0.74   9.80   11.82</a:t>
              </a:r>
            </a:p>
            <a:p>
              <a:pPr>
                <a:spcBef>
                  <a:spcPct val="0"/>
                </a:spcBef>
              </a:pPr>
              <a:r>
                <a:rPr lang="en-US" sz="1600" i="0">
                  <a:solidFill>
                    <a:srgbClr val="008000"/>
                  </a:solidFill>
                  <a:latin typeface="Courier New" pitchFamily="49" charset="0"/>
                  <a:cs typeface="Courier New" pitchFamily="49" charset="0"/>
                </a:rPr>
                <a:t>ADT:MSL  -0.77   6.39    8.52</a:t>
              </a:r>
              <a:br>
                <a:rPr lang="en-US" sz="1600" i="0">
                  <a:solidFill>
                    <a:srgbClr val="008000"/>
                  </a:solidFill>
                  <a:latin typeface="Courier New" pitchFamily="49" charset="0"/>
                  <a:cs typeface="Courier New" pitchFamily="49" charset="0"/>
                </a:rPr>
              </a:br>
              <a:r>
                <a:rPr lang="en-US" sz="1600" i="0">
                  <a:solidFill>
                    <a:srgbClr val="008000"/>
                  </a:solidFill>
                  <a:latin typeface="Courier New" pitchFamily="49" charset="0"/>
                  <a:cs typeface="Courier New" pitchFamily="49" charset="0"/>
                </a:rPr>
                <a:t> </a:t>
              </a:r>
              <a:r>
                <a:rPr lang="en-US" sz="1600">
                  <a:latin typeface="Courier New" pitchFamily="49" charset="0"/>
                  <a:cs typeface="Courier New" pitchFamily="49" charset="0"/>
                </a:rPr>
                <a:t>Note: wind speed units in knots</a:t>
              </a:r>
            </a:p>
          </p:txBody>
        </p:sp>
      </p:grpSp>
      <p:pic>
        <p:nvPicPr>
          <p:cNvPr id="14342" name="Picture 2"/>
          <p:cNvPicPr>
            <a:picLocks noChangeAspect="1" noChangeArrowheads="1"/>
          </p:cNvPicPr>
          <p:nvPr/>
        </p:nvPicPr>
        <p:blipFill>
          <a:blip r:embed="rId3" cstate="print"/>
          <a:srcRect/>
          <a:stretch>
            <a:fillRect/>
          </a:stretch>
        </p:blipFill>
        <p:spPr bwMode="auto">
          <a:xfrm>
            <a:off x="5014913" y="3929063"/>
            <a:ext cx="3789362" cy="2751137"/>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466850" y="214313"/>
            <a:ext cx="5791200" cy="563562"/>
          </a:xfrm>
        </p:spPr>
        <p:txBody>
          <a:bodyPr/>
          <a:lstStyle/>
          <a:p>
            <a:pPr>
              <a:defRPr/>
            </a:pPr>
            <a:r>
              <a:rPr lang="en-US" sz="3200" dirty="0" smtClean="0">
                <a:latin typeface="+mn-lt"/>
              </a:rPr>
              <a:t>Summary</a:t>
            </a:r>
          </a:p>
        </p:txBody>
      </p:sp>
      <p:sp>
        <p:nvSpPr>
          <p:cNvPr id="15363" name="Rectangle 1027"/>
          <p:cNvSpPr txBox="1">
            <a:spLocks noChangeArrowheads="1"/>
          </p:cNvSpPr>
          <p:nvPr/>
        </p:nvSpPr>
        <p:spPr bwMode="auto">
          <a:xfrm>
            <a:off x="100013" y="1214438"/>
            <a:ext cx="8842375" cy="5359400"/>
          </a:xfrm>
          <a:prstGeom prst="rect">
            <a:avLst/>
          </a:prstGeom>
          <a:noFill/>
          <a:ln w="9525">
            <a:noFill/>
            <a:miter lim="800000"/>
            <a:headEnd/>
            <a:tailEnd/>
          </a:ln>
        </p:spPr>
        <p:txBody>
          <a:bodyPr/>
          <a:lstStyle/>
          <a:p>
            <a:pPr marL="342900" indent="-342900" eaLnBrk="0" hangingPunct="0">
              <a:buFontTx/>
              <a:buChar char="•"/>
            </a:pPr>
            <a:r>
              <a:rPr lang="en-US" i="0">
                <a:solidFill>
                  <a:schemeClr val="bg1"/>
                </a:solidFill>
              </a:rPr>
              <a:t>The Advanced Dvorak Technique (ADT) is the “parent” algorithm for the GOES-R HIE (Hurricane Intensity Estimation) and continues to advance beyond the version delivered to GOES-R AWG/Harris/AER</a:t>
            </a:r>
          </a:p>
          <a:p>
            <a:pPr marL="742950" lvl="1" indent="-285750" eaLnBrk="0" hangingPunct="0">
              <a:buFontTx/>
              <a:buChar char="–"/>
            </a:pPr>
            <a:r>
              <a:rPr lang="en-US" sz="1800" b="0" i="0">
                <a:solidFill>
                  <a:schemeClr val="bg1"/>
                </a:solidFill>
              </a:rPr>
              <a:t>Improvements based upon statistical analysis and empirical observations by CIMSS developers and aided by outside/independent users</a:t>
            </a:r>
          </a:p>
          <a:p>
            <a:pPr marL="742950" lvl="1" indent="-285750" eaLnBrk="0" hangingPunct="0">
              <a:buFontTx/>
              <a:buChar char="–"/>
            </a:pPr>
            <a:r>
              <a:rPr lang="en-US" sz="1800" b="0" i="0">
                <a:solidFill>
                  <a:schemeClr val="bg1"/>
                </a:solidFill>
              </a:rPr>
              <a:t>Major additions to code:</a:t>
            </a:r>
          </a:p>
          <a:p>
            <a:pPr marL="1143000" lvl="2" indent="-228600" eaLnBrk="0" hangingPunct="0">
              <a:buFontTx/>
              <a:buChar char="•"/>
            </a:pPr>
            <a:r>
              <a:rPr lang="en-US" sz="1600" b="0" i="0">
                <a:solidFill>
                  <a:schemeClr val="bg1"/>
                </a:solidFill>
              </a:rPr>
              <a:t>Direct ingest and analysis of PMW data within ADT/HIE code; no longer relies upon externally-derived inputs/scores</a:t>
            </a:r>
          </a:p>
          <a:p>
            <a:pPr marL="1143000" lvl="2" indent="-228600" eaLnBrk="0" hangingPunct="0">
              <a:buFontTx/>
              <a:buChar char="•"/>
            </a:pPr>
            <a:r>
              <a:rPr lang="en-US" sz="1600" b="0" i="0">
                <a:solidFill>
                  <a:schemeClr val="bg1"/>
                </a:solidFill>
              </a:rPr>
              <a:t>PMW code is multi-language (C, C++, F90); will likely require extensive work to integrate with Harris/AER HIE code</a:t>
            </a:r>
          </a:p>
          <a:p>
            <a:pPr marL="342900" indent="-342900" eaLnBrk="0" hangingPunct="0">
              <a:buFontTx/>
              <a:buChar char="•"/>
            </a:pPr>
            <a:endParaRPr lang="en-US" i="0">
              <a:solidFill>
                <a:schemeClr val="bg1"/>
              </a:solidFill>
            </a:endParaRPr>
          </a:p>
          <a:p>
            <a:pPr marL="342900" indent="-342900" eaLnBrk="0" hangingPunct="0">
              <a:buFontTx/>
              <a:buChar char="•"/>
            </a:pPr>
            <a:r>
              <a:rPr lang="en-US" i="0">
                <a:solidFill>
                  <a:schemeClr val="bg1"/>
                </a:solidFill>
              </a:rPr>
              <a:t>HIE algorithm (in the form of modified ADT) is already being evaluated as part of the GOES-R Hurricane PG</a:t>
            </a:r>
          </a:p>
          <a:p>
            <a:pPr marL="742950" lvl="1" indent="-285750" eaLnBrk="0" hangingPunct="0">
              <a:buFontTx/>
              <a:buChar char="–"/>
            </a:pPr>
            <a:r>
              <a:rPr lang="en-US" sz="1800" b="0" i="0">
                <a:solidFill>
                  <a:schemeClr val="bg1"/>
                </a:solidFill>
              </a:rPr>
              <a:t>NOAA/NHC provides in-season feedback, and annual evaluations</a:t>
            </a:r>
          </a:p>
          <a:p>
            <a:pPr marL="742950" lvl="1" indent="-285750" eaLnBrk="0" hangingPunct="0">
              <a:buFontTx/>
              <a:buChar char="–"/>
            </a:pPr>
            <a:r>
              <a:rPr lang="en-US" sz="1800" b="0" i="0">
                <a:solidFill>
                  <a:schemeClr val="bg1"/>
                </a:solidFill>
              </a:rPr>
              <a:t>NESDIS/SAB continues to work directly with CIMSS ADT developers in implementing latest ADT versions into operations (via GOES PSDI) and conducting yearly evaluations. We deem this as a good model for PL validation of the HIE.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sldNum" sz="quarter" idx="12"/>
          </p:nvPr>
        </p:nvSpPr>
        <p:spPr>
          <a:noFill/>
        </p:spPr>
        <p:txBody>
          <a:bodyPr/>
          <a:lstStyle/>
          <a:p>
            <a:fld id="{B64460C7-B8EF-4D53-BD27-88364EF62F4F}" type="slidenum">
              <a:rPr lang="en-US" smtClean="0"/>
              <a:pPr/>
              <a:t>15</a:t>
            </a:fld>
            <a:endParaRPr lang="en-US" smtClean="0"/>
          </a:p>
        </p:txBody>
      </p:sp>
      <p:sp>
        <p:nvSpPr>
          <p:cNvPr id="16387" name="Rectangle 1026"/>
          <p:cNvSpPr>
            <a:spLocks noGrp="1" noChangeArrowheads="1"/>
          </p:cNvSpPr>
          <p:nvPr>
            <p:ph type="ctrTitle"/>
          </p:nvPr>
        </p:nvSpPr>
        <p:spPr>
          <a:xfrm>
            <a:off x="795338" y="1387475"/>
            <a:ext cx="7772400" cy="1470025"/>
          </a:xfrm>
        </p:spPr>
        <p:txBody>
          <a:bodyPr/>
          <a:lstStyle/>
          <a:p>
            <a:r>
              <a:rPr lang="en-US" sz="3200" b="0" smtClean="0"/>
              <a:t>2</a:t>
            </a:r>
            <a:r>
              <a:rPr lang="en-US" sz="3200" b="0" baseline="30000" smtClean="0"/>
              <a:t>nd</a:t>
            </a:r>
            <a:r>
              <a:rPr lang="en-US" sz="3200" b="0" smtClean="0"/>
              <a:t> GOES-R AWG Validation Workshop</a:t>
            </a:r>
          </a:p>
        </p:txBody>
      </p:sp>
      <p:sp>
        <p:nvSpPr>
          <p:cNvPr id="16388" name="Rectangle 1027"/>
          <p:cNvSpPr>
            <a:spLocks noGrp="1" noChangeArrowheads="1"/>
          </p:cNvSpPr>
          <p:nvPr>
            <p:ph type="subTitle" idx="1"/>
          </p:nvPr>
        </p:nvSpPr>
        <p:spPr>
          <a:xfrm>
            <a:off x="892175" y="3013075"/>
            <a:ext cx="7339013" cy="1752600"/>
          </a:xfrm>
        </p:spPr>
        <p:txBody>
          <a:bodyPr/>
          <a:lstStyle/>
          <a:p>
            <a:pPr>
              <a:lnSpc>
                <a:spcPct val="80000"/>
              </a:lnSpc>
            </a:pPr>
            <a:endParaRPr lang="en-US" sz="1600" smtClean="0">
              <a:solidFill>
                <a:schemeClr val="accent2"/>
              </a:solidFill>
            </a:endParaRPr>
          </a:p>
          <a:p>
            <a:pPr>
              <a:lnSpc>
                <a:spcPct val="80000"/>
              </a:lnSpc>
            </a:pPr>
            <a:r>
              <a:rPr lang="en-US" sz="2800" i="1" smtClean="0">
                <a:latin typeface="Arial Black" pitchFamily="34" charset="0"/>
              </a:rPr>
              <a:t>Winds Application Team </a:t>
            </a:r>
          </a:p>
          <a:p>
            <a:pPr>
              <a:lnSpc>
                <a:spcPct val="80000"/>
              </a:lnSpc>
            </a:pPr>
            <a:r>
              <a:rPr lang="en-US" sz="2800" i="1" smtClean="0"/>
              <a:t/>
            </a:r>
            <a:br>
              <a:rPr lang="en-US" sz="2800" i="1" smtClean="0"/>
            </a:br>
            <a:r>
              <a:rPr lang="en-US" sz="2800" b="1" smtClean="0">
                <a:solidFill>
                  <a:srgbClr val="FFFF00"/>
                </a:solidFill>
              </a:rPr>
              <a:t>Topic: Hurricane Intensity Estimation (HIE) Algorithm</a:t>
            </a:r>
          </a:p>
          <a:p>
            <a:pPr>
              <a:lnSpc>
                <a:spcPct val="80000"/>
              </a:lnSpc>
            </a:pPr>
            <a:r>
              <a:rPr lang="en-US" sz="2800" smtClean="0"/>
              <a:t/>
            </a:r>
            <a:br>
              <a:rPr lang="en-US" sz="2800" smtClean="0"/>
            </a:br>
            <a:r>
              <a:rPr lang="en-US" sz="2800" smtClean="0"/>
              <a:t>Back-up Slides</a:t>
            </a:r>
            <a:endParaRPr lang="en-US" sz="2800" smtClean="0">
              <a:solidFill>
                <a:schemeClr val="accent2"/>
              </a:solidFill>
            </a:endParaRPr>
          </a:p>
          <a:p>
            <a:pPr>
              <a:lnSpc>
                <a:spcPct val="80000"/>
              </a:lnSpc>
            </a:pPr>
            <a:endParaRPr lang="en-US" sz="1800" smtClean="0">
              <a:solidFill>
                <a:srgbClr val="FFFFFF"/>
              </a:solidFill>
            </a:endParaRPr>
          </a:p>
          <a:p>
            <a:pPr>
              <a:lnSpc>
                <a:spcPct val="80000"/>
              </a:lnSpc>
            </a:pPr>
            <a:endParaRPr lang="en-US" sz="1800" smtClean="0">
              <a:solidFill>
                <a:srgbClr val="FFFFFF"/>
              </a:solidFill>
            </a:endParaRPr>
          </a:p>
          <a:p>
            <a:pPr>
              <a:lnSpc>
                <a:spcPct val="80000"/>
              </a:lnSpc>
            </a:pPr>
            <a:endParaRPr lang="en-US" sz="9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7"/>
          <p:cNvSpPr>
            <a:spLocks noGrp="1" noChangeArrowheads="1"/>
          </p:cNvSpPr>
          <p:nvPr>
            <p:ph type="body" idx="1"/>
          </p:nvPr>
        </p:nvSpPr>
        <p:spPr>
          <a:xfrm>
            <a:off x="457200" y="1292225"/>
            <a:ext cx="8382000" cy="1066800"/>
          </a:xfrm>
        </p:spPr>
        <p:txBody>
          <a:bodyPr/>
          <a:lstStyle/>
          <a:p>
            <a:r>
              <a:rPr lang="en-US" b="1" smtClean="0"/>
              <a:t>Test results: Proof of positive PMW “eye score” impact on ADT</a:t>
            </a:r>
            <a:endParaRPr lang="en-US" smtClean="0"/>
          </a:p>
          <a:p>
            <a:pPr lvl="1"/>
            <a:endParaRPr lang="en-US" i="1" smtClean="0"/>
          </a:p>
          <a:p>
            <a:pPr lvl="1"/>
            <a:r>
              <a:rPr lang="en-US" i="1" smtClean="0"/>
              <a:t>In developing TC stages, ADT intensities often plateau during CDO events until an eye feature appears in IR imagery.</a:t>
            </a:r>
          </a:p>
          <a:p>
            <a:pPr lvl="1"/>
            <a:r>
              <a:rPr lang="en-US" i="1" smtClean="0"/>
              <a:t>PMW imagery can better identify organizing eyewall structures below the cirrus shield.</a:t>
            </a:r>
          </a:p>
          <a:p>
            <a:pPr lvl="1"/>
            <a:r>
              <a:rPr lang="en-US" i="1" smtClean="0"/>
              <a:t>Based on the amount of eyewall organization (wrap) and strength, a PMW “score” is calculated. This score is determined from objectively analyzed structure using 85GHz, and related to TC intensity based on empirically-derived thresholds. </a:t>
            </a:r>
          </a:p>
          <a:p>
            <a:pPr lvl="1"/>
            <a:r>
              <a:rPr lang="en-US" i="1" smtClean="0"/>
              <a:t>Can result in the over-ride of the IR-based T# (depending on score, two different T# intensity estimates can be assigned (either T# = 4.3 or 5.0)).</a:t>
            </a:r>
          </a:p>
          <a:p>
            <a:pPr lvl="1"/>
            <a:r>
              <a:rPr lang="en-US" i="1" smtClean="0"/>
              <a:t>Additional logic in ADT algorithm “merges” new PMW-derived T# values into existing history file to eliminate unnatural intensity jumps (linear extrapolation back 12 hours from PMW estimate point). New logic also linearly increments the PMW value forward in proportion to DvT model Tnum expected growth.</a:t>
            </a:r>
            <a:endParaRPr lang="en-US" b="1" smtClean="0"/>
          </a:p>
        </p:txBody>
      </p:sp>
      <p:sp>
        <p:nvSpPr>
          <p:cNvPr id="17411" name="Slide Number Placeholder 4"/>
          <p:cNvSpPr>
            <a:spLocks noGrp="1"/>
          </p:cNvSpPr>
          <p:nvPr>
            <p:ph type="sldNum" sz="quarter" idx="12"/>
          </p:nvPr>
        </p:nvSpPr>
        <p:spPr>
          <a:noFill/>
        </p:spPr>
        <p:txBody>
          <a:bodyPr/>
          <a:lstStyle/>
          <a:p>
            <a:fld id="{D13BBA76-9E4A-4115-9BBF-50C3E3051066}" type="slidenum">
              <a:rPr lang="en-US" smtClean="0"/>
              <a:pPr/>
              <a:t>16</a:t>
            </a:fld>
            <a:endParaRPr lang="en-US" smtClean="0"/>
          </a:p>
        </p:txBody>
      </p:sp>
      <p:sp>
        <p:nvSpPr>
          <p:cNvPr id="7" name="Rectangle 1026"/>
          <p:cNvSpPr>
            <a:spLocks noGrp="1" noChangeArrowheads="1"/>
          </p:cNvSpPr>
          <p:nvPr>
            <p:ph type="title"/>
          </p:nvPr>
        </p:nvSpPr>
        <p:spPr>
          <a:xfrm>
            <a:off x="1460500" y="160338"/>
            <a:ext cx="5902325" cy="685800"/>
          </a:xfrm>
        </p:spPr>
        <p:txBody>
          <a:bodyPr/>
          <a:lstStyle/>
          <a:p>
            <a:pPr>
              <a:defRPr/>
            </a:pPr>
            <a:r>
              <a:rPr lang="en-US" dirty="0" smtClean="0">
                <a:latin typeface="+mn-lt"/>
              </a:rPr>
              <a:t>Algorithm Enhancements</a:t>
            </a:r>
            <a:br>
              <a:rPr lang="en-US" dirty="0" smtClean="0">
                <a:latin typeface="+mn-lt"/>
              </a:rPr>
            </a:br>
            <a:r>
              <a:rPr lang="en-US" dirty="0" smtClean="0">
                <a:latin typeface="+mn-lt"/>
              </a:rPr>
              <a:t>Beyond Baseline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BAB39E26-F1D7-47AF-96B4-1D1657557317}" type="slidenum">
              <a:rPr lang="en-US" smtClean="0"/>
              <a:pPr/>
              <a:t>17</a:t>
            </a:fld>
            <a:endParaRPr lang="en-US" smtClean="0"/>
          </a:p>
        </p:txBody>
      </p:sp>
      <p:sp>
        <p:nvSpPr>
          <p:cNvPr id="7" name="Rectangle 1026"/>
          <p:cNvSpPr>
            <a:spLocks noGrp="1" noChangeArrowheads="1"/>
          </p:cNvSpPr>
          <p:nvPr>
            <p:ph type="title"/>
          </p:nvPr>
        </p:nvSpPr>
        <p:spPr>
          <a:xfrm>
            <a:off x="1460500" y="160338"/>
            <a:ext cx="5902325" cy="685800"/>
          </a:xfrm>
        </p:spPr>
        <p:txBody>
          <a:bodyPr/>
          <a:lstStyle/>
          <a:p>
            <a:pPr>
              <a:defRPr/>
            </a:pPr>
            <a:r>
              <a:rPr lang="en-US" dirty="0" smtClean="0">
                <a:latin typeface="+mn-lt"/>
              </a:rPr>
              <a:t>Algorithm Enhancements:          Beyond Baseline</a:t>
            </a:r>
          </a:p>
        </p:txBody>
      </p:sp>
      <p:pic>
        <p:nvPicPr>
          <p:cNvPr id="18436" name="Picture 2"/>
          <p:cNvPicPr>
            <a:picLocks noChangeAspect="1" noChangeArrowheads="1"/>
          </p:cNvPicPr>
          <p:nvPr/>
        </p:nvPicPr>
        <p:blipFill>
          <a:blip r:embed="rId3" cstate="print"/>
          <a:srcRect/>
          <a:stretch>
            <a:fillRect/>
          </a:stretch>
        </p:blipFill>
        <p:spPr bwMode="auto">
          <a:xfrm>
            <a:off x="360363" y="1225550"/>
            <a:ext cx="8450262" cy="56324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p>
            <a:fld id="{DA827DBC-51AE-414D-9445-FA2C821DADC6}" type="slidenum">
              <a:rPr lang="en-US" smtClean="0"/>
              <a:pPr/>
              <a:t>18</a:t>
            </a:fld>
            <a:endParaRPr lang="en-US" smtClean="0"/>
          </a:p>
        </p:txBody>
      </p:sp>
      <p:sp>
        <p:nvSpPr>
          <p:cNvPr id="7" name="Rectangle 1026"/>
          <p:cNvSpPr>
            <a:spLocks noGrp="1" noChangeArrowheads="1"/>
          </p:cNvSpPr>
          <p:nvPr>
            <p:ph type="title"/>
          </p:nvPr>
        </p:nvSpPr>
        <p:spPr>
          <a:xfrm>
            <a:off x="1460500" y="160338"/>
            <a:ext cx="5902325" cy="685800"/>
          </a:xfrm>
        </p:spPr>
        <p:txBody>
          <a:bodyPr/>
          <a:lstStyle/>
          <a:p>
            <a:pPr>
              <a:defRPr/>
            </a:pPr>
            <a:r>
              <a:rPr lang="en-US" dirty="0" smtClean="0">
                <a:latin typeface="+mn-lt"/>
              </a:rPr>
              <a:t>Algorithm Enhancements:          Beyond Baseline</a:t>
            </a:r>
          </a:p>
        </p:txBody>
      </p:sp>
      <p:pic>
        <p:nvPicPr>
          <p:cNvPr id="19460" name="Picture 7"/>
          <p:cNvPicPr>
            <a:picLocks noChangeAspect="1"/>
          </p:cNvPicPr>
          <p:nvPr/>
        </p:nvPicPr>
        <p:blipFill>
          <a:blip r:embed="rId3" cstate="print"/>
          <a:srcRect/>
          <a:stretch>
            <a:fillRect/>
          </a:stretch>
        </p:blipFill>
        <p:spPr bwMode="auto">
          <a:xfrm>
            <a:off x="862013" y="1600200"/>
            <a:ext cx="7469187" cy="5029200"/>
          </a:xfrm>
          <a:prstGeom prst="rect">
            <a:avLst/>
          </a:prstGeom>
          <a:noFill/>
          <a:ln w="9525">
            <a:noFill/>
            <a:miter lim="800000"/>
            <a:headEnd/>
            <a:tailEnd/>
          </a:ln>
        </p:spPr>
      </p:pic>
      <p:sp>
        <p:nvSpPr>
          <p:cNvPr id="9" name="Oval 8"/>
          <p:cNvSpPr/>
          <p:nvPr/>
        </p:nvSpPr>
        <p:spPr>
          <a:xfrm>
            <a:off x="2133600" y="3657600"/>
            <a:ext cx="2438400" cy="1447800"/>
          </a:xfrm>
          <a:prstGeom prst="ellipse">
            <a:avLst/>
          </a:prstGeom>
          <a:solidFill>
            <a:srgbClr val="FFFF00">
              <a:alpha val="20000"/>
            </a:srgbClr>
          </a:solidFill>
          <a:ln w="25400" cap="flat" cmpd="sng" algn="ctr">
            <a:solidFill>
              <a:srgbClr val="FFFF00"/>
            </a:solidFill>
            <a:prstDash val="solid"/>
          </a:ln>
          <a:effectLst/>
        </p:spPr>
        <p:txBody>
          <a:bodyPr anchor="ctr"/>
          <a:lstStyle/>
          <a:p>
            <a:pPr algn="ctr" fontAlgn="auto">
              <a:spcBef>
                <a:spcPts val="0"/>
              </a:spcBef>
              <a:spcAft>
                <a:spcPts val="0"/>
              </a:spcAft>
              <a:defRPr/>
            </a:pPr>
            <a:endParaRPr lang="en-US" sz="1800" b="0" i="0" kern="0">
              <a:solidFill>
                <a:srgbClr val="FFFFFF"/>
              </a:solidFill>
              <a:latin typeface="Arial"/>
            </a:endParaRPr>
          </a:p>
        </p:txBody>
      </p:sp>
      <p:grpSp>
        <p:nvGrpSpPr>
          <p:cNvPr id="10" name="Group 9"/>
          <p:cNvGrpSpPr>
            <a:grpSpLocks/>
          </p:cNvGrpSpPr>
          <p:nvPr/>
        </p:nvGrpSpPr>
        <p:grpSpPr bwMode="auto">
          <a:xfrm>
            <a:off x="914400" y="4648200"/>
            <a:ext cx="2974975" cy="1109663"/>
            <a:chOff x="939501" y="5224406"/>
            <a:chExt cx="2975494" cy="1108999"/>
          </a:xfrm>
        </p:grpSpPr>
        <p:cxnSp>
          <p:nvCxnSpPr>
            <p:cNvPr id="19465" name="Straight Arrow Connector 10"/>
            <p:cNvCxnSpPr>
              <a:cxnSpLocks noChangeShapeType="1"/>
            </p:cNvCxnSpPr>
            <p:nvPr/>
          </p:nvCxnSpPr>
          <p:spPr bwMode="auto">
            <a:xfrm flipV="1">
              <a:off x="2590800" y="5224406"/>
              <a:ext cx="533400" cy="566794"/>
            </a:xfrm>
            <a:prstGeom prst="straightConnector1">
              <a:avLst/>
            </a:prstGeom>
            <a:noFill/>
            <a:ln w="38100" algn="ctr">
              <a:solidFill>
                <a:srgbClr val="000000"/>
              </a:solidFill>
              <a:round/>
              <a:headEnd/>
              <a:tailEnd type="arrow" w="med" len="med"/>
            </a:ln>
          </p:spPr>
        </p:cxnSp>
        <p:sp>
          <p:nvSpPr>
            <p:cNvPr id="12" name="TextBox 11"/>
            <p:cNvSpPr txBox="1"/>
            <p:nvPr/>
          </p:nvSpPr>
          <p:spPr>
            <a:xfrm>
              <a:off x="939501" y="5809843"/>
              <a:ext cx="2975494" cy="523562"/>
            </a:xfrm>
            <a:prstGeom prst="rect">
              <a:avLst/>
            </a:prstGeom>
            <a:solidFill>
              <a:srgbClr val="FFFF66"/>
            </a:solidFill>
            <a:ln>
              <a:solidFill>
                <a:srgbClr val="000000"/>
              </a:solidFill>
            </a:ln>
          </p:spPr>
          <p:txBody>
            <a:bodyPr wrap="none">
              <a:spAutoFit/>
            </a:bodyPr>
            <a:lstStyle/>
            <a:p>
              <a:pPr algn="ctr" fontAlgn="auto">
                <a:spcBef>
                  <a:spcPts val="0"/>
                </a:spcBef>
                <a:spcAft>
                  <a:spcPts val="0"/>
                </a:spcAft>
                <a:defRPr/>
              </a:pPr>
              <a:r>
                <a:rPr lang="en-US" sz="1400" i="0" kern="0" dirty="0">
                  <a:solidFill>
                    <a:sysClr val="windowText" lastClr="000000"/>
                  </a:solidFill>
                </a:rPr>
                <a:t>Intensity range affected most by </a:t>
              </a:r>
            </a:p>
            <a:p>
              <a:pPr algn="ctr" fontAlgn="auto">
                <a:spcBef>
                  <a:spcPts val="0"/>
                </a:spcBef>
                <a:spcAft>
                  <a:spcPts val="0"/>
                </a:spcAft>
                <a:defRPr/>
              </a:pPr>
              <a:r>
                <a:rPr lang="en-US" sz="1400" i="0" kern="0" dirty="0">
                  <a:solidFill>
                    <a:sysClr val="windowText" lastClr="000000"/>
                  </a:solidFill>
                </a:rPr>
                <a:t>PMW “eye score” addition</a:t>
              </a:r>
            </a:p>
          </p:txBody>
        </p:sp>
      </p:grpSp>
      <p:sp>
        <p:nvSpPr>
          <p:cNvPr id="13" name="TextBox 12"/>
          <p:cNvSpPr txBox="1"/>
          <p:nvPr/>
        </p:nvSpPr>
        <p:spPr>
          <a:xfrm>
            <a:off x="0" y="1143000"/>
            <a:ext cx="9220200" cy="338138"/>
          </a:xfrm>
          <a:prstGeom prst="rect">
            <a:avLst/>
          </a:prstGeom>
          <a:noFill/>
        </p:spPr>
        <p:txBody>
          <a:bodyPr>
            <a:spAutoFit/>
          </a:bodyPr>
          <a:lstStyle/>
          <a:p>
            <a:pPr fontAlgn="auto">
              <a:spcBef>
                <a:spcPts val="0"/>
              </a:spcBef>
              <a:spcAft>
                <a:spcPts val="0"/>
              </a:spcAft>
              <a:defRPr/>
            </a:pPr>
            <a:r>
              <a:rPr lang="en-US" sz="1600" i="0" kern="0" dirty="0">
                <a:solidFill>
                  <a:schemeClr val="bg1"/>
                </a:solidFill>
              </a:rPr>
              <a:t>Comparison of latest ADT version (</a:t>
            </a:r>
            <a:r>
              <a:rPr lang="en-US" sz="1600" i="0" kern="0" dirty="0">
                <a:solidFill>
                  <a:srgbClr val="0070C0"/>
                </a:solidFill>
              </a:rPr>
              <a:t>v8.1.3, with PMW</a:t>
            </a:r>
            <a:r>
              <a:rPr lang="en-US" sz="1600" i="0" kern="0" dirty="0">
                <a:solidFill>
                  <a:schemeClr val="bg1"/>
                </a:solidFill>
              </a:rPr>
              <a:t>) and previous version (</a:t>
            </a:r>
            <a:r>
              <a:rPr lang="en-US" sz="1600" i="0" kern="0" dirty="0">
                <a:solidFill>
                  <a:srgbClr val="C00000"/>
                </a:solidFill>
              </a:rPr>
              <a:t>v7.2.3, w/o PMW</a:t>
            </a:r>
            <a:r>
              <a:rPr lang="en-US" sz="1600" i="0" kern="0" dirty="0">
                <a:solidFill>
                  <a:schemeClr val="bg1"/>
                </a:solidFill>
              </a:rPr>
              <a:t>)</a:t>
            </a:r>
          </a:p>
        </p:txBody>
      </p:sp>
      <p:sp>
        <p:nvSpPr>
          <p:cNvPr id="14" name="TextBox 13"/>
          <p:cNvSpPr txBox="1"/>
          <p:nvPr/>
        </p:nvSpPr>
        <p:spPr>
          <a:xfrm>
            <a:off x="7696200" y="3840163"/>
            <a:ext cx="1447800" cy="830262"/>
          </a:xfrm>
          <a:prstGeom prst="rect">
            <a:avLst/>
          </a:prstGeom>
          <a:solidFill>
            <a:srgbClr val="FFFF00"/>
          </a:solidFill>
        </p:spPr>
        <p:txBody>
          <a:bodyPr>
            <a:spAutoFit/>
          </a:bodyPr>
          <a:lstStyle/>
          <a:p>
            <a:pPr fontAlgn="auto">
              <a:spcBef>
                <a:spcPts val="0"/>
              </a:spcBef>
              <a:spcAft>
                <a:spcPts val="0"/>
              </a:spcAft>
              <a:defRPr/>
            </a:pPr>
            <a:r>
              <a:rPr lang="en-US" sz="1200" i="0" kern="0" dirty="0">
                <a:solidFill>
                  <a:sysClr val="windowText" lastClr="000000"/>
                </a:solidFill>
              </a:rPr>
              <a:t>7.2.3 Mean Error</a:t>
            </a:r>
          </a:p>
          <a:p>
            <a:pPr fontAlgn="auto">
              <a:spcBef>
                <a:spcPts val="0"/>
              </a:spcBef>
              <a:spcAft>
                <a:spcPts val="0"/>
              </a:spcAft>
              <a:defRPr/>
            </a:pPr>
            <a:r>
              <a:rPr lang="en-US" sz="1200" i="0" kern="0" dirty="0">
                <a:solidFill>
                  <a:sysClr val="windowText" lastClr="000000"/>
                </a:solidFill>
              </a:rPr>
              <a:t>7.2.3 Bias</a:t>
            </a:r>
          </a:p>
          <a:p>
            <a:pPr fontAlgn="auto">
              <a:spcBef>
                <a:spcPts val="0"/>
              </a:spcBef>
              <a:spcAft>
                <a:spcPts val="0"/>
              </a:spcAft>
              <a:defRPr/>
            </a:pPr>
            <a:r>
              <a:rPr lang="en-US" sz="1200" i="0" kern="0" dirty="0">
                <a:solidFill>
                  <a:sysClr val="windowText" lastClr="000000"/>
                </a:solidFill>
              </a:rPr>
              <a:t>8.1.3 Mean Error</a:t>
            </a:r>
          </a:p>
          <a:p>
            <a:pPr fontAlgn="auto">
              <a:spcBef>
                <a:spcPts val="0"/>
              </a:spcBef>
              <a:spcAft>
                <a:spcPts val="0"/>
              </a:spcAft>
              <a:defRPr/>
            </a:pPr>
            <a:r>
              <a:rPr lang="en-US" sz="1200" i="0" kern="0" dirty="0">
                <a:solidFill>
                  <a:sysClr val="windowText" lastClr="000000"/>
                </a:solidFill>
              </a:rPr>
              <a:t>8.1.3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Grp="1" noChangeArrowheads="1"/>
          </p:cNvSpPr>
          <p:nvPr>
            <p:ph type="sldNum" sz="quarter" idx="12"/>
          </p:nvPr>
        </p:nvSpPr>
        <p:spPr>
          <a:noFill/>
        </p:spPr>
        <p:txBody>
          <a:bodyPr/>
          <a:lstStyle/>
          <a:p>
            <a:fld id="{CFA70B8A-C6C5-4179-94E2-71282B052544}" type="slidenum">
              <a:rPr lang="en-US" smtClean="0"/>
              <a:pPr/>
              <a:t>2</a:t>
            </a:fld>
            <a:endParaRPr lang="en-US" smtClean="0"/>
          </a:p>
        </p:txBody>
      </p:sp>
      <p:sp>
        <p:nvSpPr>
          <p:cNvPr id="3075" name="Rectangle 2"/>
          <p:cNvSpPr>
            <a:spLocks noGrp="1" noChangeArrowheads="1"/>
          </p:cNvSpPr>
          <p:nvPr>
            <p:ph type="title"/>
          </p:nvPr>
        </p:nvSpPr>
        <p:spPr>
          <a:xfrm>
            <a:off x="1466850" y="200025"/>
            <a:ext cx="5791200" cy="563563"/>
          </a:xfrm>
        </p:spPr>
        <p:txBody>
          <a:bodyPr/>
          <a:lstStyle/>
          <a:p>
            <a:pPr>
              <a:defRPr/>
            </a:pPr>
            <a:r>
              <a:rPr lang="en-US" sz="3200" dirty="0" smtClean="0">
                <a:latin typeface="+mn-lt"/>
              </a:rPr>
              <a:t>Outline</a:t>
            </a:r>
          </a:p>
        </p:txBody>
      </p:sp>
      <p:sp>
        <p:nvSpPr>
          <p:cNvPr id="3076" name="Rectangle 3"/>
          <p:cNvSpPr>
            <a:spLocks noGrp="1" noChangeArrowheads="1"/>
          </p:cNvSpPr>
          <p:nvPr>
            <p:ph type="body" idx="1"/>
          </p:nvPr>
        </p:nvSpPr>
        <p:spPr>
          <a:xfrm>
            <a:off x="153988" y="1511300"/>
            <a:ext cx="8883650" cy="5081588"/>
          </a:xfrm>
        </p:spPr>
        <p:txBody>
          <a:bodyPr/>
          <a:lstStyle/>
          <a:p>
            <a:r>
              <a:rPr lang="en-US" sz="2400" b="1" smtClean="0"/>
              <a:t>Product Generation and Assessment</a:t>
            </a:r>
          </a:p>
          <a:p>
            <a:pPr lvl="1"/>
            <a:r>
              <a:rPr lang="en-US" b="1" smtClean="0"/>
              <a:t>Proxy products being used and recent validation methods/results</a:t>
            </a:r>
          </a:p>
          <a:p>
            <a:pPr lvl="1"/>
            <a:r>
              <a:rPr lang="en-US" b="1" smtClean="0"/>
              <a:t>User engagement and interactions within GOES-R Proving Ground demonstrations</a:t>
            </a:r>
          </a:p>
          <a:p>
            <a:endParaRPr lang="en-US" b="1" smtClean="0"/>
          </a:p>
          <a:p>
            <a:r>
              <a:rPr lang="en-US" sz="2400" b="1" smtClean="0"/>
              <a:t>Algorithm Enhancements Beyond Baseline</a:t>
            </a:r>
          </a:p>
          <a:p>
            <a:pPr lvl="1"/>
            <a:r>
              <a:rPr lang="en-US" b="1" smtClean="0"/>
              <a:t>Description of upgrades to current baseline algorithm</a:t>
            </a:r>
          </a:p>
          <a:p>
            <a:pPr lvl="1"/>
            <a:r>
              <a:rPr lang="en-US" b="1" smtClean="0"/>
              <a:t>Test results and benefits of enhancements</a:t>
            </a:r>
            <a:endParaRPr lang="en-US" smtClean="0"/>
          </a:p>
          <a:p>
            <a:endParaRPr lang="en-US" b="1" smtClean="0"/>
          </a:p>
          <a:p>
            <a:r>
              <a:rPr lang="en-US" sz="2400" b="1" smtClean="0"/>
              <a:t>Road to GOES-R Post-Launch Testing/Product Validation</a:t>
            </a:r>
          </a:p>
          <a:p>
            <a:pPr lvl="1"/>
            <a:r>
              <a:rPr lang="en-US" b="1" smtClean="0"/>
              <a:t>Validation and user engagement plans</a:t>
            </a:r>
            <a:endParaRPr lang="en-US" smtClean="0"/>
          </a:p>
          <a:p>
            <a:endParaRPr lang="en-US"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7"/>
          <p:cNvSpPr>
            <a:spLocks noGrp="1" noChangeArrowheads="1"/>
          </p:cNvSpPr>
          <p:nvPr>
            <p:ph type="body" idx="1"/>
          </p:nvPr>
        </p:nvSpPr>
        <p:spPr>
          <a:xfrm>
            <a:off x="130175" y="1246188"/>
            <a:ext cx="8870950" cy="5375275"/>
          </a:xfrm>
        </p:spPr>
        <p:txBody>
          <a:bodyPr/>
          <a:lstStyle/>
          <a:p>
            <a:r>
              <a:rPr lang="en-US" b="1" smtClean="0"/>
              <a:t>HIE is currently an algorithm/product being assessed in the GOES-R Hurricane Proving Ground</a:t>
            </a:r>
          </a:p>
          <a:p>
            <a:pPr lvl="1"/>
            <a:endParaRPr lang="en-US" sz="800" smtClean="0"/>
          </a:p>
          <a:p>
            <a:pPr lvl="1"/>
            <a:r>
              <a:rPr lang="en-US" smtClean="0"/>
              <a:t>Based on the current operational ADT algorithm developed at CIMSS</a:t>
            </a:r>
          </a:p>
          <a:p>
            <a:pPr lvl="1"/>
            <a:endParaRPr lang="en-US" sz="800" smtClean="0"/>
          </a:p>
          <a:p>
            <a:pPr lvl="1"/>
            <a:r>
              <a:rPr lang="en-US" smtClean="0"/>
              <a:t>Provides intensity estimates during North Atlantic hurricane season utilizing </a:t>
            </a:r>
            <a:r>
              <a:rPr lang="en-US" smtClean="0">
                <a:solidFill>
                  <a:srgbClr val="FFC000"/>
                </a:solidFill>
              </a:rPr>
              <a:t>15-minute MSG SEVERI and GOES CONUS imagery</a:t>
            </a:r>
          </a:p>
          <a:p>
            <a:pPr lvl="2"/>
            <a:r>
              <a:rPr lang="en-US" smtClean="0"/>
              <a:t>MSG east of 60° W</a:t>
            </a:r>
          </a:p>
          <a:p>
            <a:pPr lvl="2"/>
            <a:r>
              <a:rPr lang="en-US" smtClean="0"/>
              <a:t>GOES CONUS west of 60° W and north of 15° N</a:t>
            </a:r>
          </a:p>
          <a:p>
            <a:pPr lvl="2"/>
            <a:endParaRPr lang="en-US" sz="800" smtClean="0"/>
          </a:p>
          <a:p>
            <a:pPr lvl="1"/>
            <a:r>
              <a:rPr lang="en-US" smtClean="0"/>
              <a:t>Estimates available online in real-time since 2010 at :</a:t>
            </a:r>
          </a:p>
          <a:p>
            <a:pPr lvl="2"/>
            <a:r>
              <a:rPr lang="en-US" b="1" smtClean="0">
                <a:solidFill>
                  <a:srgbClr val="FFFF00"/>
                </a:solidFill>
              </a:rPr>
              <a:t>http://tropic.ssec.wisc.edu/real-time/adt/goesrPG/adt-PG.html</a:t>
            </a:r>
          </a:p>
          <a:p>
            <a:pPr lvl="2"/>
            <a:endParaRPr lang="en-US" sz="800" smtClean="0">
              <a:solidFill>
                <a:srgbClr val="00B0F0"/>
              </a:solidFill>
            </a:endParaRPr>
          </a:p>
          <a:p>
            <a:pPr lvl="1"/>
            <a:r>
              <a:rPr lang="en-US" smtClean="0"/>
              <a:t>CIMSS actively engages GOES-R PG HIE users for assessment of algorithm performance and recommendations for improvements</a:t>
            </a:r>
          </a:p>
          <a:p>
            <a:pPr lvl="2"/>
            <a:r>
              <a:rPr lang="en-US" smtClean="0"/>
              <a:t>NHC analysts have noted cases when the higher-res imagery lead to better HIE response time to intensity changes vs. the ADT</a:t>
            </a:r>
          </a:p>
          <a:p>
            <a:pPr lvl="2"/>
            <a:r>
              <a:rPr lang="en-US" smtClean="0"/>
              <a:t>CIMSS HIE team has addressed several issues highlighted during independent analysis of HIE during the PG process</a:t>
            </a:r>
          </a:p>
        </p:txBody>
      </p:sp>
      <p:sp>
        <p:nvSpPr>
          <p:cNvPr id="4099" name="Slide Number Placeholder 4"/>
          <p:cNvSpPr>
            <a:spLocks noGrp="1"/>
          </p:cNvSpPr>
          <p:nvPr>
            <p:ph type="sldNum" sz="quarter" idx="12"/>
          </p:nvPr>
        </p:nvSpPr>
        <p:spPr>
          <a:noFill/>
        </p:spPr>
        <p:txBody>
          <a:bodyPr/>
          <a:lstStyle/>
          <a:p>
            <a:fld id="{82659B9A-F8F4-490F-8A5C-5F1857156AF6}" type="slidenum">
              <a:rPr lang="en-US" smtClean="0"/>
              <a:pPr/>
              <a:t>3</a:t>
            </a:fld>
            <a:endParaRPr lang="en-US" smtClean="0"/>
          </a:p>
        </p:txBody>
      </p:sp>
      <p:sp>
        <p:nvSpPr>
          <p:cNvPr id="6" name="Rectangle 1026"/>
          <p:cNvSpPr>
            <a:spLocks noGrp="1" noChangeArrowheads="1"/>
          </p:cNvSpPr>
          <p:nvPr>
            <p:ph type="title"/>
          </p:nvPr>
        </p:nvSpPr>
        <p:spPr>
          <a:xfrm>
            <a:off x="1466850" y="214313"/>
            <a:ext cx="5791200" cy="563562"/>
          </a:xfrm>
        </p:spPr>
        <p:txBody>
          <a:bodyPr/>
          <a:lstStyle/>
          <a:p>
            <a:pPr>
              <a:defRPr/>
            </a:pPr>
            <a:r>
              <a:rPr lang="en-US" dirty="0" smtClean="0">
                <a:latin typeface="+mn-lt"/>
              </a:rPr>
              <a:t>Product Generation and Assessment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466850" y="214313"/>
            <a:ext cx="5791200" cy="563562"/>
          </a:xfrm>
        </p:spPr>
        <p:txBody>
          <a:bodyPr/>
          <a:lstStyle/>
          <a:p>
            <a:pPr>
              <a:defRPr/>
            </a:pPr>
            <a:r>
              <a:rPr lang="en-US" dirty="0" smtClean="0">
                <a:latin typeface="+mn-lt"/>
              </a:rPr>
              <a:t>Product Generation and Assessment</a:t>
            </a:r>
          </a:p>
        </p:txBody>
      </p:sp>
      <p:sp>
        <p:nvSpPr>
          <p:cNvPr id="5123" name="Slide Number Placeholder 4"/>
          <p:cNvSpPr>
            <a:spLocks noGrp="1"/>
          </p:cNvSpPr>
          <p:nvPr>
            <p:ph type="sldNum" sz="quarter" idx="12"/>
          </p:nvPr>
        </p:nvSpPr>
        <p:spPr>
          <a:noFill/>
        </p:spPr>
        <p:txBody>
          <a:bodyPr/>
          <a:lstStyle/>
          <a:p>
            <a:fld id="{B0616656-9767-4DB4-813C-D205E04D9EEF}" type="slidenum">
              <a:rPr lang="en-US" smtClean="0"/>
              <a:pPr/>
              <a:t>4</a:t>
            </a:fld>
            <a:endParaRPr lang="en-US" smtClean="0"/>
          </a:p>
        </p:txBody>
      </p:sp>
      <p:sp>
        <p:nvSpPr>
          <p:cNvPr id="5124" name="Title 1"/>
          <p:cNvSpPr txBox="1">
            <a:spLocks/>
          </p:cNvSpPr>
          <p:nvPr/>
        </p:nvSpPr>
        <p:spPr bwMode="auto">
          <a:xfrm>
            <a:off x="457200" y="1838325"/>
            <a:ext cx="8229600" cy="712788"/>
          </a:xfrm>
          <a:prstGeom prst="rect">
            <a:avLst/>
          </a:prstGeom>
          <a:noFill/>
          <a:ln w="9525">
            <a:noFill/>
            <a:miter lim="800000"/>
            <a:headEnd/>
            <a:tailEnd/>
          </a:ln>
        </p:spPr>
        <p:txBody>
          <a:bodyPr anchor="ctr"/>
          <a:lstStyle/>
          <a:p>
            <a:pPr algn="ctr">
              <a:spcBef>
                <a:spcPct val="0"/>
              </a:spcBef>
            </a:pPr>
            <a:r>
              <a:rPr lang="en-US" sz="3600" b="0" i="0">
                <a:solidFill>
                  <a:schemeClr val="bg1"/>
                </a:solidFill>
                <a:latin typeface="Calibri" pitchFamily="34" charset="0"/>
              </a:rPr>
              <a:t>2011/2012 HIE Validation Comparison</a:t>
            </a:r>
          </a:p>
        </p:txBody>
      </p:sp>
      <p:graphicFrame>
        <p:nvGraphicFramePr>
          <p:cNvPr id="6" name="Content Placeholder 3"/>
          <p:cNvGraphicFramePr>
            <a:graphicFrameLocks/>
          </p:cNvGraphicFramePr>
          <p:nvPr/>
        </p:nvGraphicFramePr>
        <p:xfrm>
          <a:off x="457200" y="2587625"/>
          <a:ext cx="8229599" cy="2936874"/>
        </p:xfrm>
        <a:graphic>
          <a:graphicData uri="http://schemas.openxmlformats.org/drawingml/2006/table">
            <a:tbl>
              <a:tblPr firstRow="1" bandRow="1"/>
              <a:tblGrid>
                <a:gridCol w="1175657"/>
                <a:gridCol w="1175657"/>
                <a:gridCol w="1175657"/>
                <a:gridCol w="1175657"/>
                <a:gridCol w="1175657"/>
                <a:gridCol w="1175657"/>
                <a:gridCol w="1175657"/>
              </a:tblGrid>
              <a:tr h="91459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Vs. NHC Best Track</a:t>
                      </a:r>
                      <a:endParaRPr lang="en-US" sz="1800" dirty="0"/>
                    </a:p>
                  </a:txBody>
                  <a:tcPr marT="45730" marB="4573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Max Wind Error (</a:t>
                      </a:r>
                      <a:r>
                        <a:rPr lang="en-US" sz="1800" dirty="0" err="1" smtClean="0"/>
                        <a:t>kt</a:t>
                      </a:r>
                      <a:r>
                        <a:rPr lang="en-US" sz="1800" dirty="0" smtClean="0"/>
                        <a:t>)</a:t>
                      </a:r>
                      <a:endParaRPr lang="en-US" sz="1800" dirty="0"/>
                    </a:p>
                  </a:txBody>
                  <a:tcPr marT="45730" marB="4573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Max Wind Bias (</a:t>
                      </a:r>
                      <a:r>
                        <a:rPr lang="en-US" sz="1800" dirty="0" err="1" smtClean="0"/>
                        <a:t>kt</a:t>
                      </a:r>
                      <a:r>
                        <a:rPr lang="en-US" sz="1800" dirty="0" smtClean="0"/>
                        <a:t>)</a:t>
                      </a:r>
                      <a:endParaRPr lang="en-US" sz="1800" dirty="0"/>
                    </a:p>
                  </a:txBody>
                  <a:tcPr marT="45730" marB="4573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MSLP Error</a:t>
                      </a:r>
                      <a:r>
                        <a:rPr lang="en-US" sz="1800" baseline="0" dirty="0" smtClean="0"/>
                        <a:t> (</a:t>
                      </a:r>
                      <a:r>
                        <a:rPr lang="en-US" sz="1800" baseline="0" dirty="0" err="1" smtClean="0"/>
                        <a:t>mb</a:t>
                      </a:r>
                      <a:r>
                        <a:rPr lang="en-US" sz="1800" baseline="0" dirty="0" smtClean="0"/>
                        <a:t>)</a:t>
                      </a:r>
                      <a:endParaRPr lang="en-US" sz="1800" dirty="0"/>
                    </a:p>
                  </a:txBody>
                  <a:tcPr marT="45730" marB="4573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MSLP Bias (</a:t>
                      </a:r>
                      <a:r>
                        <a:rPr lang="en-US" sz="1800" dirty="0" err="1" smtClean="0"/>
                        <a:t>mb</a:t>
                      </a:r>
                      <a:r>
                        <a:rPr lang="en-US" sz="1800" dirty="0" smtClean="0"/>
                        <a:t>)</a:t>
                      </a:r>
                      <a:endParaRPr lang="en-US" sz="1800" dirty="0"/>
                    </a:p>
                  </a:txBody>
                  <a:tcPr marT="45730" marB="4573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CI# Error</a:t>
                      </a:r>
                      <a:endParaRPr lang="en-US" sz="1800" dirty="0"/>
                    </a:p>
                  </a:txBody>
                  <a:tcPr marT="45730" marB="4573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CI# Bias</a:t>
                      </a:r>
                      <a:endParaRPr lang="en-US" sz="1800" dirty="0"/>
                    </a:p>
                  </a:txBody>
                  <a:tcPr marT="45730" marB="4573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2011</a:t>
                      </a:r>
                      <a:endParaRPr lang="en-US" sz="1800" dirty="0"/>
                    </a:p>
                  </a:txBody>
                  <a:tcPr marT="45730" marB="4573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9.2</a:t>
                      </a:r>
                      <a:endParaRPr lang="en-US" sz="1800" b="1" dirty="0"/>
                    </a:p>
                  </a:txBody>
                  <a:tcPr marT="45730" marB="4573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-2.0</a:t>
                      </a:r>
                      <a:endParaRPr lang="en-US" sz="1800" b="1" dirty="0"/>
                    </a:p>
                  </a:txBody>
                  <a:tcPr marT="45730" marB="4573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5.3</a:t>
                      </a:r>
                      <a:endParaRPr lang="en-US" sz="1800" b="1" dirty="0"/>
                    </a:p>
                  </a:txBody>
                  <a:tcPr marT="45730" marB="4573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-0.1</a:t>
                      </a:r>
                      <a:endParaRPr lang="en-US" sz="1800" b="1" dirty="0"/>
                    </a:p>
                  </a:txBody>
                  <a:tcPr marT="45730" marB="4573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0.46</a:t>
                      </a:r>
                      <a:endParaRPr lang="en-US" sz="1800" b="1" dirty="0"/>
                    </a:p>
                  </a:txBody>
                  <a:tcPr marT="45730" marB="4573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-0.12</a:t>
                      </a:r>
                      <a:endParaRPr lang="en-US" sz="1800" b="1" dirty="0"/>
                    </a:p>
                  </a:txBody>
                  <a:tcPr marT="45730" marB="4573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40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 data</a:t>
                      </a:r>
                      <a:r>
                        <a:rPr lang="en-US" sz="1800" baseline="0" dirty="0" smtClean="0"/>
                        <a:t> points)</a:t>
                      </a:r>
                      <a:endParaRPr lang="en-US" sz="1800" dirty="0"/>
                    </a:p>
                  </a:txBody>
                  <a:tcPr marT="45730" marB="4573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1890</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1890</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1725</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1725</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1890</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1890</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2012</a:t>
                      </a:r>
                      <a:endParaRPr lang="en-US" sz="1800" dirty="0"/>
                    </a:p>
                  </a:txBody>
                  <a:tcPr marT="45730" marB="4573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11.4</a:t>
                      </a:r>
                      <a:endParaRPr lang="en-US" sz="1800" b="1" dirty="0"/>
                    </a:p>
                  </a:txBody>
                  <a:tcPr marT="45730" marB="4573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-2.6</a:t>
                      </a:r>
                      <a:endParaRPr lang="en-US" sz="1800" b="1" dirty="0"/>
                    </a:p>
                  </a:txBody>
                  <a:tcPr marT="45730" marB="4573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8.4</a:t>
                      </a:r>
                      <a:endParaRPr lang="en-US" sz="1800" b="1" dirty="0"/>
                    </a:p>
                  </a:txBody>
                  <a:tcPr marT="45730" marB="4573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0.9</a:t>
                      </a:r>
                      <a:endParaRPr lang="en-US" sz="1800" b="1" dirty="0"/>
                    </a:p>
                  </a:txBody>
                  <a:tcPr marT="45730" marB="4573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0.57</a:t>
                      </a:r>
                      <a:endParaRPr lang="en-US" sz="1800" b="1" dirty="0"/>
                    </a:p>
                  </a:txBody>
                  <a:tcPr marT="45730" marB="4573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t>-0.17</a:t>
                      </a:r>
                      <a:endParaRPr lang="en-US" sz="1800" b="1" dirty="0"/>
                    </a:p>
                  </a:txBody>
                  <a:tcPr marT="45730" marB="4573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40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 data points)</a:t>
                      </a:r>
                      <a:endParaRPr lang="en-US" sz="1800" dirty="0"/>
                    </a:p>
                  </a:txBody>
                  <a:tcPr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1482</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1482</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1479</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1479</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1482</a:t>
                      </a:r>
                      <a:endParaRPr lang="en-US" sz="1800" dirty="0"/>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1482</a:t>
                      </a:r>
                    </a:p>
                  </a:txBody>
                  <a:tcPr marT="45730" marB="457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7" name="TextBox 6"/>
          <p:cNvSpPr txBox="1"/>
          <p:nvPr/>
        </p:nvSpPr>
        <p:spPr>
          <a:xfrm>
            <a:off x="-19050" y="5532438"/>
            <a:ext cx="9144000" cy="708025"/>
          </a:xfrm>
          <a:prstGeom prst="rect">
            <a:avLst/>
          </a:prstGeom>
          <a:noFill/>
        </p:spPr>
        <p:txBody>
          <a:bodyPr>
            <a:spAutoFit/>
          </a:bodyPr>
          <a:lstStyle/>
          <a:p>
            <a:pPr algn="ctr" fontAlgn="auto">
              <a:spcBef>
                <a:spcPts val="0"/>
              </a:spcBef>
              <a:spcAft>
                <a:spcPts val="0"/>
              </a:spcAft>
              <a:defRPr/>
            </a:pPr>
            <a:r>
              <a:rPr lang="en-US" i="0" kern="0" dirty="0">
                <a:solidFill>
                  <a:schemeClr val="bg1"/>
                </a:solidFill>
              </a:rPr>
              <a:t>The 2012 stats are </a:t>
            </a:r>
            <a:r>
              <a:rPr lang="en-US" i="0" kern="0" dirty="0">
                <a:solidFill>
                  <a:schemeClr val="bg1"/>
                </a:solidFill>
              </a:rPr>
              <a:t>slightly worse than for </a:t>
            </a:r>
            <a:r>
              <a:rPr lang="en-US" i="0" kern="0" dirty="0">
                <a:solidFill>
                  <a:schemeClr val="bg1"/>
                </a:solidFill>
              </a:rPr>
              <a:t>2011.  The most likely reason is a </a:t>
            </a:r>
            <a:r>
              <a:rPr lang="en-US" i="0" kern="0" dirty="0">
                <a:solidFill>
                  <a:srgbClr val="FFC000"/>
                </a:solidFill>
              </a:rPr>
              <a:t>large number of sheared and hybrid storms </a:t>
            </a:r>
            <a:r>
              <a:rPr lang="en-US" i="0" kern="0" dirty="0">
                <a:solidFill>
                  <a:srgbClr val="FFC000"/>
                </a:solidFill>
              </a:rPr>
              <a:t>(Sandy) in </a:t>
            </a:r>
            <a:r>
              <a:rPr lang="en-US" i="0" kern="0" dirty="0">
                <a:solidFill>
                  <a:srgbClr val="FFC000"/>
                </a:solidFill>
              </a:rPr>
              <a:t>the 2012 data set</a:t>
            </a:r>
            <a:r>
              <a:rPr lang="en-US" i="0" kern="0" dirty="0">
                <a:solidFill>
                  <a:schemeClr val="bg1"/>
                </a:solidFill>
              </a:rPr>
              <a:t>.</a:t>
            </a:r>
          </a:p>
        </p:txBody>
      </p:sp>
      <p:sp>
        <p:nvSpPr>
          <p:cNvPr id="5176" name="Rectangle 3"/>
          <p:cNvSpPr txBox="1">
            <a:spLocks noChangeArrowheads="1"/>
          </p:cNvSpPr>
          <p:nvPr/>
        </p:nvSpPr>
        <p:spPr bwMode="auto">
          <a:xfrm>
            <a:off x="327025" y="1319213"/>
            <a:ext cx="8148638" cy="574675"/>
          </a:xfrm>
          <a:prstGeom prst="rect">
            <a:avLst/>
          </a:prstGeom>
          <a:noFill/>
          <a:ln w="9525">
            <a:noFill/>
            <a:miter lim="800000"/>
            <a:headEnd/>
            <a:tailEnd/>
          </a:ln>
        </p:spPr>
        <p:txBody>
          <a:bodyPr/>
          <a:lstStyle/>
          <a:p>
            <a:pPr marL="342900" indent="-342900" eaLnBrk="0" hangingPunct="0">
              <a:buFontTx/>
              <a:buChar char="•"/>
            </a:pPr>
            <a:r>
              <a:rPr lang="en-US">
                <a:solidFill>
                  <a:schemeClr val="bg1"/>
                </a:solidFill>
              </a:rPr>
              <a:t>Analysis by Jack Beven (NOAA/NHC) for GOES-R PG review</a:t>
            </a:r>
          </a:p>
          <a:p>
            <a:pPr marL="342900" indent="-342900" eaLnBrk="0" hangingPunct="0">
              <a:buFontTx/>
              <a:buChar char="•"/>
            </a:pPr>
            <a:endParaRPr lang="en-US">
              <a:solidFill>
                <a:schemeClr val="bg1"/>
              </a:solidFill>
            </a:endParaRPr>
          </a:p>
        </p:txBody>
      </p:sp>
      <p:sp>
        <p:nvSpPr>
          <p:cNvPr id="2" name="TextBox 1"/>
          <p:cNvSpPr txBox="1"/>
          <p:nvPr/>
        </p:nvSpPr>
        <p:spPr>
          <a:xfrm>
            <a:off x="947738" y="6348413"/>
            <a:ext cx="7226300" cy="400050"/>
          </a:xfrm>
          <a:prstGeom prst="rect">
            <a:avLst/>
          </a:prstGeom>
          <a:solidFill>
            <a:schemeClr val="bg1">
              <a:lumMod val="85000"/>
            </a:schemeClr>
          </a:solidFill>
          <a:ln>
            <a:solidFill>
              <a:srgbClr val="C00000"/>
            </a:solidFill>
          </a:ln>
        </p:spPr>
        <p:txBody>
          <a:bodyPr wrap="none">
            <a:spAutoFit/>
          </a:bodyPr>
          <a:lstStyle/>
          <a:p>
            <a:pPr algn="ctr">
              <a:defRPr/>
            </a:pPr>
            <a:r>
              <a:rPr lang="en-US" dirty="0"/>
              <a:t>R</a:t>
            </a:r>
            <a:r>
              <a:rPr lang="en-US" dirty="0"/>
              <a:t>equired AWG HIE </a:t>
            </a:r>
            <a:r>
              <a:rPr lang="en-US" dirty="0">
                <a:solidFill>
                  <a:srgbClr val="0070C0"/>
                </a:solidFill>
              </a:rPr>
              <a:t>Accuracy (5 </a:t>
            </a:r>
            <a:r>
              <a:rPr lang="en-US" dirty="0">
                <a:solidFill>
                  <a:srgbClr val="0070C0"/>
                </a:solidFill>
              </a:rPr>
              <a:t>m/s) </a:t>
            </a:r>
            <a:r>
              <a:rPr lang="en-US" dirty="0"/>
              <a:t>and </a:t>
            </a:r>
            <a:r>
              <a:rPr lang="en-US" dirty="0">
                <a:solidFill>
                  <a:srgbClr val="7030A0"/>
                </a:solidFill>
              </a:rPr>
              <a:t>Precision (8 m/s</a:t>
            </a:r>
            <a:r>
              <a:rPr lang="en-US" dirty="0">
                <a:solidFill>
                  <a:srgbClr val="7030A0"/>
                </a:solidFill>
              </a:rPr>
              <a:t>)</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p:spPr>
        <p:txBody>
          <a:bodyPr/>
          <a:lstStyle/>
          <a:p>
            <a:fld id="{093DDA64-387C-4B51-B58C-C7EEC145CD80}" type="slidenum">
              <a:rPr lang="en-US" smtClean="0"/>
              <a:pPr/>
              <a:t>5</a:t>
            </a:fld>
            <a:endParaRPr lang="en-US" smtClean="0"/>
          </a:p>
        </p:txBody>
      </p:sp>
      <p:grpSp>
        <p:nvGrpSpPr>
          <p:cNvPr id="6147" name="Group 2"/>
          <p:cNvGrpSpPr>
            <a:grpSpLocks/>
          </p:cNvGrpSpPr>
          <p:nvPr/>
        </p:nvGrpSpPr>
        <p:grpSpPr bwMode="auto">
          <a:xfrm>
            <a:off x="619125" y="1258888"/>
            <a:ext cx="7537450" cy="5472112"/>
            <a:chOff x="796409" y="1185453"/>
            <a:chExt cx="7537455" cy="5471376"/>
          </a:xfrm>
        </p:grpSpPr>
        <p:sp>
          <p:nvSpPr>
            <p:cNvPr id="2" name="Rectangle 1"/>
            <p:cNvSpPr/>
            <p:nvPr/>
          </p:nvSpPr>
          <p:spPr>
            <a:xfrm>
              <a:off x="796409" y="1185453"/>
              <a:ext cx="7537455" cy="5471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50" name="Picture 2"/>
            <p:cNvPicPr>
              <a:picLocks noChangeAspect="1" noChangeArrowheads="1"/>
            </p:cNvPicPr>
            <p:nvPr/>
          </p:nvPicPr>
          <p:blipFill>
            <a:blip r:embed="rId3" cstate="print"/>
            <a:srcRect/>
            <a:stretch>
              <a:fillRect/>
            </a:stretch>
          </p:blipFill>
          <p:spPr bwMode="auto">
            <a:xfrm>
              <a:off x="796409" y="1185453"/>
              <a:ext cx="7537450" cy="5471376"/>
            </a:xfrm>
            <a:prstGeom prst="rect">
              <a:avLst/>
            </a:prstGeom>
            <a:noFill/>
            <a:ln w="9525" algn="ctr">
              <a:noFill/>
              <a:miter lim="800000"/>
              <a:headEnd/>
              <a:tailEnd/>
            </a:ln>
            <a:effectLst/>
          </p:spPr>
        </p:pic>
      </p:grpSp>
      <p:sp>
        <p:nvSpPr>
          <p:cNvPr id="12" name="Rectangle 1026"/>
          <p:cNvSpPr>
            <a:spLocks noGrp="1" noChangeArrowheads="1"/>
          </p:cNvSpPr>
          <p:nvPr>
            <p:ph type="title"/>
          </p:nvPr>
        </p:nvSpPr>
        <p:spPr>
          <a:xfrm>
            <a:off x="1466850" y="214313"/>
            <a:ext cx="5791200" cy="563562"/>
          </a:xfrm>
        </p:spPr>
        <p:txBody>
          <a:bodyPr/>
          <a:lstStyle/>
          <a:p>
            <a:pPr>
              <a:defRPr/>
            </a:pPr>
            <a:r>
              <a:rPr lang="en-US" dirty="0" smtClean="0">
                <a:latin typeface="+mn-lt"/>
              </a:rPr>
              <a:t>Product Generation and Assessment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p>
            <a:fld id="{4472D803-1C70-49C6-9C65-7F68800A218E}" type="slidenum">
              <a:rPr lang="en-US" smtClean="0"/>
              <a:pPr/>
              <a:t>6</a:t>
            </a:fld>
            <a:endParaRPr lang="en-US" smtClean="0"/>
          </a:p>
        </p:txBody>
      </p:sp>
      <p:grpSp>
        <p:nvGrpSpPr>
          <p:cNvPr id="7171" name="Group 3"/>
          <p:cNvGrpSpPr>
            <a:grpSpLocks/>
          </p:cNvGrpSpPr>
          <p:nvPr/>
        </p:nvGrpSpPr>
        <p:grpSpPr bwMode="auto">
          <a:xfrm>
            <a:off x="619125" y="1238250"/>
            <a:ext cx="7567613" cy="5492750"/>
            <a:chOff x="619432" y="1238052"/>
            <a:chExt cx="7566575" cy="5492517"/>
          </a:xfrm>
        </p:grpSpPr>
        <p:sp>
          <p:nvSpPr>
            <p:cNvPr id="2" name="Rectangle 1"/>
            <p:cNvSpPr/>
            <p:nvPr/>
          </p:nvSpPr>
          <p:spPr>
            <a:xfrm>
              <a:off x="619432" y="1258689"/>
              <a:ext cx="7538004" cy="5471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4" name="Picture 2"/>
            <p:cNvPicPr>
              <a:picLocks noChangeAspect="1" noChangeArrowheads="1"/>
            </p:cNvPicPr>
            <p:nvPr/>
          </p:nvPicPr>
          <p:blipFill>
            <a:blip r:embed="rId3" cstate="print"/>
            <a:srcRect/>
            <a:stretch>
              <a:fillRect/>
            </a:stretch>
          </p:blipFill>
          <p:spPr bwMode="auto">
            <a:xfrm>
              <a:off x="619432" y="1238052"/>
              <a:ext cx="7566575" cy="5492517"/>
            </a:xfrm>
            <a:prstGeom prst="rect">
              <a:avLst/>
            </a:prstGeom>
            <a:noFill/>
            <a:ln w="9525" algn="ctr">
              <a:noFill/>
              <a:miter lim="800000"/>
              <a:headEnd/>
              <a:tailEnd/>
            </a:ln>
            <a:effectLst/>
          </p:spPr>
        </p:pic>
      </p:grpSp>
      <p:sp>
        <p:nvSpPr>
          <p:cNvPr id="10" name="Rectangle 1026"/>
          <p:cNvSpPr>
            <a:spLocks noGrp="1" noChangeArrowheads="1"/>
          </p:cNvSpPr>
          <p:nvPr>
            <p:ph type="title"/>
          </p:nvPr>
        </p:nvSpPr>
        <p:spPr>
          <a:xfrm>
            <a:off x="1466850" y="214313"/>
            <a:ext cx="5791200" cy="563562"/>
          </a:xfrm>
        </p:spPr>
        <p:txBody>
          <a:bodyPr/>
          <a:lstStyle/>
          <a:p>
            <a:pPr>
              <a:defRPr/>
            </a:pPr>
            <a:r>
              <a:rPr lang="en-US" dirty="0" smtClean="0">
                <a:latin typeface="+mn-lt"/>
              </a:rPr>
              <a:t>Product Generation and Assessment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p:spPr>
        <p:txBody>
          <a:bodyPr/>
          <a:lstStyle/>
          <a:p>
            <a:fld id="{8E08A415-2335-46F2-BD15-837431A43E28}" type="slidenum">
              <a:rPr lang="en-US" smtClean="0"/>
              <a:pPr/>
              <a:t>7</a:t>
            </a:fld>
            <a:endParaRPr lang="en-US" smtClean="0"/>
          </a:p>
        </p:txBody>
      </p:sp>
      <p:sp>
        <p:nvSpPr>
          <p:cNvPr id="8195" name="Rectangle 1"/>
          <p:cNvSpPr>
            <a:spLocks noChangeArrowheads="1"/>
          </p:cNvSpPr>
          <p:nvPr/>
        </p:nvSpPr>
        <p:spPr bwMode="auto">
          <a:xfrm>
            <a:off x="0" y="0"/>
            <a:ext cx="9144000" cy="457200"/>
          </a:xfrm>
          <a:prstGeom prst="rect">
            <a:avLst/>
          </a:prstGeom>
          <a:noFill/>
          <a:ln w="9525" algn="ctr">
            <a:noFill/>
            <a:miter lim="800000"/>
            <a:headEnd/>
            <a:tailEnd/>
          </a:ln>
          <a:effectLst/>
        </p:spPr>
        <p:txBody>
          <a:bodyPr wrap="none" lIns="92075" tIns="46038" rIns="92075" bIns="46038" anchor="ctr">
            <a:spAutoFit/>
          </a:bodyPr>
          <a:lstStyle/>
          <a:p>
            <a:pPr eaLnBrk="0" hangingPunct="0"/>
            <a:r>
              <a:rPr lang="en-US" sz="1000">
                <a:latin typeface="Arial Unicode MS" pitchFamily="34" charset="-128"/>
              </a:rPr>
              <a:t>HURRICANE MICHAEL DISCUSSION NUMBER 13 NWS NATIONAL HURRICANE CENTER MIAMI FL AL132012 500 AM AST THU SEP 06 2012 MICHAEL HAS CONTINUED TO INTENSIFY OVER THE PAST SEVERAL HOURS WITH THE EYE BECOMING WARMER AND THE EYEWALL CONVECTION STAYING STRONG. WHILE SUBJECTIVE ESTIMATES WERE NEAR 90 KT AT 0600 UTC...OBJECTIVE ESTIMATES FROM ADT AND THE GOES-R HIE PRODUCT HAVE RECENTLY BEEN BETWEEN 107 AND 110 KT. A BLEND OF THESE DATA GIVE AN INITIAL WIND SPEED OF 100 KT...MAKING MICHAEL THE FIRST MAJOR HURRICANE... CATEGORY THREE OR HIGHER...OF THE SEASON. </a:t>
            </a:r>
            <a:endParaRPr lang="en-US"/>
          </a:p>
        </p:txBody>
      </p:sp>
      <p:sp>
        <p:nvSpPr>
          <p:cNvPr id="8196" name="Rectangle 5"/>
          <p:cNvSpPr>
            <a:spLocks noChangeArrowheads="1"/>
          </p:cNvSpPr>
          <p:nvPr/>
        </p:nvSpPr>
        <p:spPr bwMode="auto">
          <a:xfrm>
            <a:off x="1477963" y="4130675"/>
            <a:ext cx="6645275" cy="2492375"/>
          </a:xfrm>
          <a:prstGeom prst="rect">
            <a:avLst/>
          </a:prstGeom>
          <a:solidFill>
            <a:schemeClr val="bg1"/>
          </a:solidFill>
          <a:ln w="9525">
            <a:noFill/>
            <a:miter lim="800000"/>
            <a:headEnd/>
            <a:tailEnd/>
          </a:ln>
        </p:spPr>
        <p:txBody>
          <a:bodyPr>
            <a:spAutoFit/>
          </a:bodyPr>
          <a:lstStyle/>
          <a:p>
            <a:r>
              <a:rPr lang="en-US" sz="1200" i="0">
                <a:latin typeface="Courier New" pitchFamily="49" charset="0"/>
                <a:cs typeface="Courier New" pitchFamily="49" charset="0"/>
              </a:rPr>
              <a:t>HURRICANE MICHAEL DISCUSSION NUMBER  13</a:t>
            </a:r>
          </a:p>
          <a:p>
            <a:r>
              <a:rPr lang="en-US" sz="1200" i="0">
                <a:latin typeface="Courier New" pitchFamily="49" charset="0"/>
                <a:cs typeface="Courier New" pitchFamily="49" charset="0"/>
              </a:rPr>
              <a:t>NWS NATIONAL HURRICANE CENTER MIAMI FL       AL132012</a:t>
            </a:r>
          </a:p>
          <a:p>
            <a:r>
              <a:rPr lang="en-US" sz="1200" i="0">
                <a:latin typeface="Courier New" pitchFamily="49" charset="0"/>
                <a:cs typeface="Courier New" pitchFamily="49" charset="0"/>
              </a:rPr>
              <a:t>500 AM AST THU SEP 06 2012</a:t>
            </a:r>
          </a:p>
          <a:p>
            <a:endParaRPr lang="en-US" sz="1200" i="0">
              <a:latin typeface="Courier New" pitchFamily="49" charset="0"/>
              <a:cs typeface="Courier New" pitchFamily="49" charset="0"/>
            </a:endParaRPr>
          </a:p>
          <a:p>
            <a:r>
              <a:rPr lang="en-US" sz="1200" i="0">
                <a:latin typeface="Courier New" pitchFamily="49" charset="0"/>
                <a:cs typeface="Courier New" pitchFamily="49" charset="0"/>
              </a:rPr>
              <a:t>MICHAEL HAS CONTINUED TO INTENSIFY OVER THE PAST SEVERAL HOURS WITH</a:t>
            </a:r>
          </a:p>
          <a:p>
            <a:r>
              <a:rPr lang="en-US" sz="1200" i="0">
                <a:latin typeface="Courier New" pitchFamily="49" charset="0"/>
                <a:cs typeface="Courier New" pitchFamily="49" charset="0"/>
              </a:rPr>
              <a:t>THE EYE BECOMING WARMER AND THE EYEWALL CONVECTION STAYING STRONG. </a:t>
            </a:r>
          </a:p>
          <a:p>
            <a:r>
              <a:rPr lang="en-US" sz="1200" i="0">
                <a:latin typeface="Courier New" pitchFamily="49" charset="0"/>
                <a:cs typeface="Courier New" pitchFamily="49" charset="0"/>
              </a:rPr>
              <a:t>WHILE SUBJECTIVE ESTIMATES WERE NEAR 90 KT AT 0600 UTC...</a:t>
            </a:r>
            <a:r>
              <a:rPr lang="en-US" sz="1200" i="0">
                <a:solidFill>
                  <a:srgbClr val="C00000"/>
                </a:solidFill>
                <a:latin typeface="Courier New" pitchFamily="49" charset="0"/>
                <a:cs typeface="Courier New" pitchFamily="49" charset="0"/>
              </a:rPr>
              <a:t>OBJECTIVE</a:t>
            </a:r>
          </a:p>
          <a:p>
            <a:r>
              <a:rPr lang="en-US" sz="1200" i="0">
                <a:solidFill>
                  <a:srgbClr val="C00000"/>
                </a:solidFill>
                <a:latin typeface="Courier New" pitchFamily="49" charset="0"/>
                <a:cs typeface="Courier New" pitchFamily="49" charset="0"/>
              </a:rPr>
              <a:t>ESTIMATES FROM ADT AND THE GOES-R HIE PRODUCT HAVE RECENTLY BEEN</a:t>
            </a:r>
          </a:p>
          <a:p>
            <a:r>
              <a:rPr lang="en-US" sz="1200" i="0">
                <a:solidFill>
                  <a:srgbClr val="C00000"/>
                </a:solidFill>
                <a:latin typeface="Courier New" pitchFamily="49" charset="0"/>
                <a:cs typeface="Courier New" pitchFamily="49" charset="0"/>
              </a:rPr>
              <a:t>BETWEEN 107 AND 110 KT</a:t>
            </a:r>
            <a:r>
              <a:rPr lang="en-US" sz="1200" i="0">
                <a:latin typeface="Courier New" pitchFamily="49" charset="0"/>
                <a:cs typeface="Courier New" pitchFamily="49" charset="0"/>
              </a:rPr>
              <a:t>.  A BLEND OF THESE DATA GIVE AN INITIAL WIND</a:t>
            </a:r>
          </a:p>
          <a:p>
            <a:r>
              <a:rPr lang="en-US" sz="1200" i="0">
                <a:latin typeface="Courier New" pitchFamily="49" charset="0"/>
                <a:cs typeface="Courier New" pitchFamily="49" charset="0"/>
              </a:rPr>
              <a:t>SPEED OF 100 KT...MAKING MICHAEL THE FIRST MAJOR HURRICANE...</a:t>
            </a:r>
          </a:p>
          <a:p>
            <a:r>
              <a:rPr lang="en-US" sz="1200" i="0">
                <a:latin typeface="Courier New" pitchFamily="49" charset="0"/>
                <a:cs typeface="Courier New" pitchFamily="49" charset="0"/>
              </a:rPr>
              <a:t>CATEGORY THREE OR HIGHER...OF THE SEASON. </a:t>
            </a:r>
          </a:p>
        </p:txBody>
      </p:sp>
      <p:sp>
        <p:nvSpPr>
          <p:cNvPr id="7" name="TextBox 6"/>
          <p:cNvSpPr txBox="1"/>
          <p:nvPr/>
        </p:nvSpPr>
        <p:spPr>
          <a:xfrm>
            <a:off x="274638" y="1858963"/>
            <a:ext cx="8242300" cy="2117725"/>
          </a:xfrm>
          <a:prstGeom prst="rect">
            <a:avLst/>
          </a:prstGeom>
          <a:solidFill>
            <a:schemeClr val="bg1">
              <a:lumMod val="85000"/>
            </a:schemeClr>
          </a:solidFill>
        </p:spPr>
        <p:txBody>
          <a:bodyPr wrap="none">
            <a:spAutoFit/>
          </a:bodyPr>
          <a:lstStyle/>
          <a:p>
            <a:pPr>
              <a:defRPr/>
            </a:pPr>
            <a:r>
              <a:rPr lang="en-US" sz="1400" dirty="0"/>
              <a:t>desk = HSU Atlantic</a:t>
            </a:r>
          </a:p>
          <a:p>
            <a:pPr>
              <a:defRPr/>
            </a:pPr>
            <a:r>
              <a:rPr lang="en-US" sz="1400" dirty="0"/>
              <a:t>product = Hurricane Intensity Estimate</a:t>
            </a:r>
          </a:p>
          <a:p>
            <a:pPr>
              <a:defRPr/>
            </a:pPr>
            <a:r>
              <a:rPr lang="en-US" sz="1400" dirty="0"/>
              <a:t>time = 08Z 9/6/2012</a:t>
            </a:r>
          </a:p>
          <a:p>
            <a:pPr>
              <a:defRPr/>
            </a:pPr>
            <a:r>
              <a:rPr lang="en-US" sz="1400" dirty="0"/>
              <a:t>feature = Hurricane Michael</a:t>
            </a:r>
          </a:p>
          <a:p>
            <a:pPr>
              <a:defRPr/>
            </a:pPr>
            <a:r>
              <a:rPr lang="en-US" sz="1400" dirty="0"/>
              <a:t>use = TC Analysis</a:t>
            </a:r>
          </a:p>
          <a:p>
            <a:pPr>
              <a:defRPr/>
            </a:pPr>
            <a:r>
              <a:rPr lang="en-US" sz="1400" dirty="0"/>
              <a:t>comment = </a:t>
            </a:r>
            <a:r>
              <a:rPr lang="en-US" sz="1400" dirty="0">
                <a:solidFill>
                  <a:srgbClr val="C00000"/>
                </a:solidFill>
              </a:rPr>
              <a:t>The HIE was quite responsive to the rapid intensification of Michael overnight.  </a:t>
            </a:r>
          </a:p>
          <a:p>
            <a:pPr>
              <a:defRPr/>
            </a:pPr>
            <a:r>
              <a:rPr lang="en-US" sz="1400" dirty="0">
                <a:solidFill>
                  <a:srgbClr val="C00000"/>
                </a:solidFill>
              </a:rPr>
              <a:t>Forecasters </a:t>
            </a:r>
            <a:r>
              <a:rPr lang="en-US" sz="1400" dirty="0">
                <a:solidFill>
                  <a:srgbClr val="C00000"/>
                </a:solidFill>
              </a:rPr>
              <a:t>used the HIE as part of the justification to </a:t>
            </a:r>
            <a:r>
              <a:rPr lang="en-US" sz="1400" dirty="0">
                <a:solidFill>
                  <a:srgbClr val="C00000"/>
                </a:solidFill>
              </a:rPr>
              <a:t>increase </a:t>
            </a:r>
            <a:r>
              <a:rPr lang="en-US" sz="1400" dirty="0">
                <a:solidFill>
                  <a:srgbClr val="C00000"/>
                </a:solidFill>
              </a:rPr>
              <a:t>the intensity on the 09Z </a:t>
            </a:r>
          </a:p>
          <a:p>
            <a:pPr>
              <a:defRPr/>
            </a:pPr>
            <a:r>
              <a:rPr lang="en-US" sz="1400" dirty="0">
                <a:solidFill>
                  <a:srgbClr val="C00000"/>
                </a:solidFill>
              </a:rPr>
              <a:t>advisory </a:t>
            </a:r>
            <a:r>
              <a:rPr lang="en-US" sz="1400" dirty="0">
                <a:solidFill>
                  <a:srgbClr val="C00000"/>
                </a:solidFill>
              </a:rPr>
              <a:t>to 100 </a:t>
            </a:r>
            <a:r>
              <a:rPr lang="en-US" sz="1400" dirty="0" err="1">
                <a:solidFill>
                  <a:srgbClr val="C00000"/>
                </a:solidFill>
              </a:rPr>
              <a:t>kt</a:t>
            </a:r>
            <a:r>
              <a:rPr lang="en-US" sz="1400" dirty="0"/>
              <a:t>:</a:t>
            </a:r>
          </a:p>
        </p:txBody>
      </p:sp>
      <p:sp>
        <p:nvSpPr>
          <p:cNvPr id="8198" name="Rectangle 3"/>
          <p:cNvSpPr txBox="1">
            <a:spLocks noChangeArrowheads="1"/>
          </p:cNvSpPr>
          <p:nvPr/>
        </p:nvSpPr>
        <p:spPr bwMode="auto">
          <a:xfrm>
            <a:off x="327025" y="1319213"/>
            <a:ext cx="8148638" cy="574675"/>
          </a:xfrm>
          <a:prstGeom prst="rect">
            <a:avLst/>
          </a:prstGeom>
          <a:noFill/>
          <a:ln w="9525">
            <a:noFill/>
            <a:miter lim="800000"/>
            <a:headEnd/>
            <a:tailEnd/>
          </a:ln>
        </p:spPr>
        <p:txBody>
          <a:bodyPr/>
          <a:lstStyle/>
          <a:p>
            <a:pPr marL="342900" indent="-342900" eaLnBrk="0" hangingPunct="0">
              <a:buFontTx/>
              <a:buChar char="•"/>
            </a:pPr>
            <a:r>
              <a:rPr lang="en-US">
                <a:solidFill>
                  <a:schemeClr val="bg1"/>
                </a:solidFill>
              </a:rPr>
              <a:t>GOES-R Proving Ground Feedback comment (6 Sept 2012)</a:t>
            </a:r>
          </a:p>
          <a:p>
            <a:pPr marL="342900" indent="-342900" eaLnBrk="0" hangingPunct="0">
              <a:buFontTx/>
              <a:buChar char="•"/>
            </a:pPr>
            <a:endParaRPr lang="en-US">
              <a:solidFill>
                <a:schemeClr val="bg1"/>
              </a:solidFill>
            </a:endParaRPr>
          </a:p>
        </p:txBody>
      </p:sp>
      <p:sp>
        <p:nvSpPr>
          <p:cNvPr id="13" name="Rectangle 1026"/>
          <p:cNvSpPr>
            <a:spLocks noGrp="1" noChangeArrowheads="1"/>
          </p:cNvSpPr>
          <p:nvPr>
            <p:ph type="title"/>
          </p:nvPr>
        </p:nvSpPr>
        <p:spPr>
          <a:xfrm>
            <a:off x="1466850" y="214313"/>
            <a:ext cx="5791200" cy="563562"/>
          </a:xfrm>
        </p:spPr>
        <p:txBody>
          <a:bodyPr/>
          <a:lstStyle/>
          <a:p>
            <a:pPr>
              <a:defRPr/>
            </a:pPr>
            <a:r>
              <a:rPr lang="en-US" dirty="0" smtClean="0">
                <a:latin typeface="+mn-lt"/>
              </a:rPr>
              <a:t>Product Generation and Assessment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1460500" y="160338"/>
            <a:ext cx="5902325" cy="685800"/>
          </a:xfrm>
        </p:spPr>
        <p:txBody>
          <a:bodyPr/>
          <a:lstStyle/>
          <a:p>
            <a:pPr>
              <a:defRPr/>
            </a:pPr>
            <a:r>
              <a:rPr lang="en-US" dirty="0" smtClean="0">
                <a:latin typeface="+mn-lt"/>
              </a:rPr>
              <a:t>Algorithm Enhancements</a:t>
            </a:r>
            <a:br>
              <a:rPr lang="en-US" dirty="0" smtClean="0">
                <a:latin typeface="+mn-lt"/>
              </a:rPr>
            </a:br>
            <a:r>
              <a:rPr lang="en-US" dirty="0" smtClean="0">
                <a:latin typeface="+mn-lt"/>
              </a:rPr>
              <a:t>Beyond Baseline</a:t>
            </a:r>
          </a:p>
        </p:txBody>
      </p:sp>
      <p:sp>
        <p:nvSpPr>
          <p:cNvPr id="9219" name="Rectangle 1027"/>
          <p:cNvSpPr>
            <a:spLocks noGrp="1" noChangeArrowheads="1"/>
          </p:cNvSpPr>
          <p:nvPr>
            <p:ph type="body" idx="1"/>
          </p:nvPr>
        </p:nvSpPr>
        <p:spPr>
          <a:xfrm>
            <a:off x="0" y="1925638"/>
            <a:ext cx="9144000" cy="3176587"/>
          </a:xfrm>
        </p:spPr>
        <p:txBody>
          <a:bodyPr/>
          <a:lstStyle/>
          <a:p>
            <a:r>
              <a:rPr lang="en-US" smtClean="0"/>
              <a:t>Current ADT version at CIMSS is v8.1.5</a:t>
            </a:r>
          </a:p>
          <a:p>
            <a:pPr lvl="1"/>
            <a:r>
              <a:rPr lang="en-US" smtClean="0"/>
              <a:t>v8.1.4 delivered and operational at NESDIS/SAB (v8.1.5 delivery: Spring 2014)</a:t>
            </a:r>
          </a:p>
          <a:p>
            <a:pPr lvl="1"/>
            <a:r>
              <a:rPr lang="en-US" smtClean="0"/>
              <a:t>HIE is ADT version 8.1.2</a:t>
            </a:r>
          </a:p>
          <a:p>
            <a:pPr lvl="1"/>
            <a:endParaRPr lang="en-US" smtClean="0"/>
          </a:p>
          <a:p>
            <a:r>
              <a:rPr lang="en-US" smtClean="0"/>
              <a:t>Major upgrade: ADT module (v8.1.4) now directly accesses and interrogates polar satellite microwave (PMW) data and internally derives “eye score” values (instead of using externally-derived values as needed by the HIE)</a:t>
            </a:r>
          </a:p>
          <a:p>
            <a:pPr lvl="1"/>
            <a:r>
              <a:rPr lang="en-US" smtClean="0"/>
              <a:t>ADT code was rewritten to modify logic</a:t>
            </a:r>
          </a:p>
          <a:p>
            <a:pPr lvl="1"/>
            <a:r>
              <a:rPr lang="en-US" smtClean="0"/>
              <a:t>ADT code also has many more PMW rules, such as; </a:t>
            </a:r>
          </a:p>
          <a:p>
            <a:pPr lvl="2"/>
            <a:r>
              <a:rPr lang="en-US" smtClean="0"/>
              <a:t>“HOLD” intensity if PMW data is &gt;8 hrs old </a:t>
            </a:r>
          </a:p>
          <a:p>
            <a:pPr lvl="2"/>
            <a:r>
              <a:rPr lang="en-US" smtClean="0"/>
              <a:t>Resetting PMW implementation if T# falls below 4.0 (allows for new PMW impact in storms that go through major intensity cycles)</a:t>
            </a:r>
          </a:p>
          <a:p>
            <a:pPr lvl="2"/>
            <a:r>
              <a:rPr lang="en-US" smtClean="0"/>
              <a:t>Land interaction rule (over land for 6 hours turns off PMW rules) </a:t>
            </a:r>
          </a:p>
        </p:txBody>
      </p:sp>
      <p:sp>
        <p:nvSpPr>
          <p:cNvPr id="9220" name="Slide Number Placeholder 4"/>
          <p:cNvSpPr>
            <a:spLocks noGrp="1"/>
          </p:cNvSpPr>
          <p:nvPr>
            <p:ph type="sldNum" sz="quarter" idx="12"/>
          </p:nvPr>
        </p:nvSpPr>
        <p:spPr>
          <a:noFill/>
        </p:spPr>
        <p:txBody>
          <a:bodyPr/>
          <a:lstStyle/>
          <a:p>
            <a:fld id="{FE1F4908-D4BF-402B-ABDB-3D1DBF0C4CEB}" type="slidenum">
              <a:rPr lang="en-US" smtClean="0"/>
              <a:pPr/>
              <a:t>8</a:t>
            </a:fld>
            <a:endParaRPr lang="en-US" smtClean="0"/>
          </a:p>
        </p:txBody>
      </p:sp>
      <p:sp>
        <p:nvSpPr>
          <p:cNvPr id="9221" name="TextBox 1"/>
          <p:cNvSpPr txBox="1">
            <a:spLocks noChangeArrowheads="1"/>
          </p:cNvSpPr>
          <p:nvPr/>
        </p:nvSpPr>
        <p:spPr bwMode="auto">
          <a:xfrm>
            <a:off x="1901825" y="1262063"/>
            <a:ext cx="5461000" cy="522287"/>
          </a:xfrm>
          <a:prstGeom prst="rect">
            <a:avLst/>
          </a:prstGeom>
          <a:noFill/>
          <a:ln w="9525">
            <a:noFill/>
            <a:miter lim="800000"/>
            <a:headEnd/>
            <a:tailEnd/>
          </a:ln>
        </p:spPr>
        <p:txBody>
          <a:bodyPr wrap="none">
            <a:spAutoFit/>
          </a:bodyPr>
          <a:lstStyle/>
          <a:p>
            <a:r>
              <a:rPr lang="en-US" sz="2800">
                <a:solidFill>
                  <a:srgbClr val="00FFFF"/>
                </a:solidFill>
              </a:rPr>
              <a:t>Code differences (HIE vs. ADT)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7"/>
          <p:cNvSpPr>
            <a:spLocks noGrp="1" noChangeArrowheads="1"/>
          </p:cNvSpPr>
          <p:nvPr>
            <p:ph type="body" idx="1"/>
          </p:nvPr>
        </p:nvSpPr>
        <p:spPr>
          <a:xfrm>
            <a:off x="271463" y="2185988"/>
            <a:ext cx="8558212" cy="3028950"/>
          </a:xfrm>
        </p:spPr>
        <p:txBody>
          <a:bodyPr/>
          <a:lstStyle/>
          <a:p>
            <a:r>
              <a:rPr lang="en-US" smtClean="0"/>
              <a:t>Scene Type regression equations have been empirically modified to adjust for biases noted in validation studies</a:t>
            </a:r>
          </a:p>
          <a:p>
            <a:endParaRPr lang="en-US" smtClean="0"/>
          </a:p>
          <a:p>
            <a:r>
              <a:rPr lang="en-US" smtClean="0"/>
              <a:t>HIE currently does not have new equations for converting CI# to MSLP</a:t>
            </a:r>
          </a:p>
          <a:p>
            <a:pPr lvl="1"/>
            <a:r>
              <a:rPr lang="en-US" smtClean="0"/>
              <a:t>Inferior MSLP intensity estimates (not an AWG requirement, but users do want these values)</a:t>
            </a:r>
          </a:p>
          <a:p>
            <a:endParaRPr lang="en-US" smtClean="0"/>
          </a:p>
          <a:p>
            <a:r>
              <a:rPr lang="en-US" smtClean="0"/>
              <a:t>HIE currently does not output satellite viewing angle or satellite type ID into history file listing/bulletin (ADT does, based on user requests)</a:t>
            </a:r>
          </a:p>
          <a:p>
            <a:endParaRPr lang="en-US" smtClean="0"/>
          </a:p>
          <a:p>
            <a:endParaRPr lang="en-US" smtClean="0"/>
          </a:p>
        </p:txBody>
      </p:sp>
      <p:sp>
        <p:nvSpPr>
          <p:cNvPr id="10243" name="Slide Number Placeholder 4"/>
          <p:cNvSpPr>
            <a:spLocks noGrp="1"/>
          </p:cNvSpPr>
          <p:nvPr>
            <p:ph type="sldNum" sz="quarter" idx="12"/>
          </p:nvPr>
        </p:nvSpPr>
        <p:spPr>
          <a:noFill/>
        </p:spPr>
        <p:txBody>
          <a:bodyPr/>
          <a:lstStyle/>
          <a:p>
            <a:fld id="{5C68ED5A-45E5-426B-863D-6FEF69F77231}" type="slidenum">
              <a:rPr lang="en-US" smtClean="0"/>
              <a:pPr/>
              <a:t>9</a:t>
            </a:fld>
            <a:endParaRPr lang="en-US" smtClean="0"/>
          </a:p>
        </p:txBody>
      </p:sp>
      <p:sp>
        <p:nvSpPr>
          <p:cNvPr id="10244" name="TextBox 6"/>
          <p:cNvSpPr txBox="1">
            <a:spLocks noChangeArrowheads="1"/>
          </p:cNvSpPr>
          <p:nvPr/>
        </p:nvSpPr>
        <p:spPr bwMode="auto">
          <a:xfrm>
            <a:off x="1901825" y="1262063"/>
            <a:ext cx="5461000" cy="522287"/>
          </a:xfrm>
          <a:prstGeom prst="rect">
            <a:avLst/>
          </a:prstGeom>
          <a:noFill/>
          <a:ln w="9525">
            <a:noFill/>
            <a:miter lim="800000"/>
            <a:headEnd/>
            <a:tailEnd/>
          </a:ln>
        </p:spPr>
        <p:txBody>
          <a:bodyPr wrap="none">
            <a:spAutoFit/>
          </a:bodyPr>
          <a:lstStyle/>
          <a:p>
            <a:r>
              <a:rPr lang="en-US" sz="2800">
                <a:solidFill>
                  <a:srgbClr val="00FFFF"/>
                </a:solidFill>
              </a:rPr>
              <a:t>Code differences (HIE vs. ADT)</a:t>
            </a:r>
          </a:p>
        </p:txBody>
      </p:sp>
      <p:sp>
        <p:nvSpPr>
          <p:cNvPr id="8" name="Rectangle 1026"/>
          <p:cNvSpPr>
            <a:spLocks noGrp="1" noChangeArrowheads="1"/>
          </p:cNvSpPr>
          <p:nvPr>
            <p:ph type="title"/>
          </p:nvPr>
        </p:nvSpPr>
        <p:spPr>
          <a:xfrm>
            <a:off x="1460500" y="160338"/>
            <a:ext cx="5902325" cy="685800"/>
          </a:xfrm>
        </p:spPr>
        <p:txBody>
          <a:bodyPr/>
          <a:lstStyle/>
          <a:p>
            <a:pPr>
              <a:defRPr/>
            </a:pPr>
            <a:r>
              <a:rPr lang="en-US" dirty="0" smtClean="0">
                <a:latin typeface="+mn-lt"/>
              </a:rPr>
              <a:t>Algorithm Enhancements:          Beyond Baseline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28646</TotalTime>
  <Words>1751</Words>
  <Application>Microsoft Office PowerPoint</Application>
  <PresentationFormat>On-screen Show (4:3)</PresentationFormat>
  <Paragraphs>213</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Times New Roman</vt:lpstr>
      <vt:lpstr>Calibri</vt:lpstr>
      <vt:lpstr>Arial Unicode MS</vt:lpstr>
      <vt:lpstr>Courier New</vt:lpstr>
      <vt:lpstr>1_Default Design</vt:lpstr>
      <vt:lpstr>2nd GOES-R AWG Validation Workshop</vt:lpstr>
      <vt:lpstr>Outline</vt:lpstr>
      <vt:lpstr>Product Generation and Assessment</vt:lpstr>
      <vt:lpstr>Product Generation and Assessment</vt:lpstr>
      <vt:lpstr>Product Generation and Assessment</vt:lpstr>
      <vt:lpstr>Product Generation and Assessment</vt:lpstr>
      <vt:lpstr>Product Generation and Assessment</vt:lpstr>
      <vt:lpstr>Algorithm Enhancements Beyond Baseline</vt:lpstr>
      <vt:lpstr>Algorithm Enhancements:          Beyond Baseline</vt:lpstr>
      <vt:lpstr>Algorithm Enhancements Beyond Baseline</vt:lpstr>
      <vt:lpstr>Algorithm Enhancements Beyond Baseline</vt:lpstr>
      <vt:lpstr>Post Launch</vt:lpstr>
      <vt:lpstr>Post Launch</vt:lpstr>
      <vt:lpstr>Summary</vt:lpstr>
      <vt:lpstr>2nd GOES-R AWG Validation Workshop</vt:lpstr>
      <vt:lpstr>Algorithm Enhancements Beyond Baseline</vt:lpstr>
      <vt:lpstr>Algorithm Enhancements:          Beyond Baseline</vt:lpstr>
      <vt:lpstr>Algorithm Enhancements:          Beyond Baseline</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kimberling</dc:creator>
  <cp:lastModifiedBy>jdaniels</cp:lastModifiedBy>
  <cp:revision>995</cp:revision>
  <dcterms:created xsi:type="dcterms:W3CDTF">2006-10-26T08:51:43Z</dcterms:created>
  <dcterms:modified xsi:type="dcterms:W3CDTF">2014-01-08T17:19:26Z</dcterms:modified>
</cp:coreProperties>
</file>