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7" r:id="rId1"/>
  </p:sldMasterIdLst>
  <p:notesMasterIdLst>
    <p:notesMasterId r:id="rId23"/>
  </p:notesMasterIdLst>
  <p:handoutMasterIdLst>
    <p:handoutMasterId r:id="rId24"/>
  </p:handoutMasterIdLst>
  <p:sldIdLst>
    <p:sldId id="804" r:id="rId2"/>
    <p:sldId id="817" r:id="rId3"/>
    <p:sldId id="818" r:id="rId4"/>
    <p:sldId id="826" r:id="rId5"/>
    <p:sldId id="819" r:id="rId6"/>
    <p:sldId id="820" r:id="rId7"/>
    <p:sldId id="828" r:id="rId8"/>
    <p:sldId id="807" r:id="rId9"/>
    <p:sldId id="808" r:id="rId10"/>
    <p:sldId id="827" r:id="rId11"/>
    <p:sldId id="810" r:id="rId12"/>
    <p:sldId id="811" r:id="rId13"/>
    <p:sldId id="829" r:id="rId14"/>
    <p:sldId id="812" r:id="rId15"/>
    <p:sldId id="823" r:id="rId16"/>
    <p:sldId id="825" r:id="rId17"/>
    <p:sldId id="824" r:id="rId18"/>
    <p:sldId id="813" r:id="rId19"/>
    <p:sldId id="814" r:id="rId20"/>
    <p:sldId id="816" r:id="rId21"/>
    <p:sldId id="815" r:id="rId22"/>
  </p:sldIdLst>
  <p:sldSz cx="9144000" cy="6858000" type="screen4x3"/>
  <p:notesSz cx="6881813"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9900"/>
    <a:srgbClr val="0033CC"/>
    <a:srgbClr val="FFFFFF"/>
    <a:srgbClr val="000099"/>
    <a:srgbClr val="CCFF99"/>
    <a:srgbClr val="CCFFCC"/>
    <a:srgbClr val="FFFFCC"/>
    <a:srgbClr val="00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3218" autoAdjust="0"/>
  </p:normalViewPr>
  <p:slideViewPr>
    <p:cSldViewPr>
      <p:cViewPr>
        <p:scale>
          <a:sx n="65" d="100"/>
          <a:sy n="65" d="100"/>
        </p:scale>
        <p:origin x="-1320" y="18"/>
      </p:cViewPr>
      <p:guideLst>
        <p:guide orient="horz" pos="2160"/>
        <p:guide pos="2880"/>
      </p:guideLst>
    </p:cSldViewPr>
  </p:slideViewPr>
  <p:outlineViewPr>
    <p:cViewPr>
      <p:scale>
        <a:sx n="33" d="100"/>
        <a:sy n="33" d="100"/>
      </p:scale>
      <p:origin x="0" y="3960"/>
    </p:cViewPr>
  </p:outlineViewPr>
  <p:notesTextViewPr>
    <p:cViewPr>
      <p:scale>
        <a:sx n="75" d="100"/>
        <a:sy n="75" d="100"/>
      </p:scale>
      <p:origin x="0" y="0"/>
    </p:cViewPr>
  </p:notesTextViewPr>
  <p:sorterViewPr>
    <p:cViewPr>
      <p:scale>
        <a:sx n="66" d="100"/>
        <a:sy n="66" d="100"/>
      </p:scale>
      <p:origin x="0" y="0"/>
    </p:cViewPr>
  </p:sorterViewPr>
  <p:notesViewPr>
    <p:cSldViewPr>
      <p:cViewPr>
        <p:scale>
          <a:sx n="100" d="100"/>
          <a:sy n="100" d="100"/>
        </p:scale>
        <p:origin x="-2318" y="514"/>
      </p:cViewPr>
      <p:guideLst>
        <p:guide orient="horz" pos="2926"/>
        <p:guide pos="216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7575" y="4413250"/>
            <a:ext cx="5046663" cy="4186238"/>
          </a:xfrm>
          <a:prstGeom prst="rect">
            <a:avLst/>
          </a:prstGeom>
          <a:noFill/>
          <a:ln w="12700">
            <a:noFill/>
            <a:miter lim="800000"/>
            <a:headEnd/>
            <a:tailEnd/>
          </a:ln>
          <a:effectLst/>
        </p:spPr>
        <p:txBody>
          <a:bodyPr vert="horz" wrap="square" lIns="91943" tIns="45166" rIns="91943" bIns="451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3" name="Rectangle 3"/>
          <p:cNvSpPr>
            <a:spLocks noGrp="1" noRot="1" noChangeAspect="1" noChangeArrowheads="1" noTextEdit="1"/>
          </p:cNvSpPr>
          <p:nvPr>
            <p:ph type="sldImg" idx="2"/>
          </p:nvPr>
        </p:nvSpPr>
        <p:spPr bwMode="auto">
          <a:xfrm>
            <a:off x="1125538" y="704850"/>
            <a:ext cx="4629150" cy="3471863"/>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60463" y="687388"/>
            <a:ext cx="4629150" cy="3471862"/>
          </a:xfrm>
          <a:ln/>
        </p:spPr>
      </p:sp>
      <p:sp>
        <p:nvSpPr>
          <p:cNvPr id="624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084263" y="687388"/>
            <a:ext cx="4627562" cy="3471862"/>
          </a:xfrm>
          <a:ln/>
        </p:spPr>
      </p:sp>
      <p:sp>
        <p:nvSpPr>
          <p:cNvPr id="22531"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084263" y="687388"/>
            <a:ext cx="4627562" cy="3471862"/>
          </a:xfrm>
          <a:ln/>
        </p:spPr>
      </p:sp>
      <p:sp>
        <p:nvSpPr>
          <p:cNvPr id="16387" name="Rectangle 3"/>
          <p:cNvSpPr>
            <a:spLocks noGrp="1" noChangeArrowheads="1"/>
          </p:cNvSpPr>
          <p:nvPr>
            <p:ph type="body" idx="1"/>
          </p:nvPr>
        </p:nvSpPr>
        <p:spPr>
          <a:noFill/>
          <a:ln/>
        </p:spPr>
        <p:txBody>
          <a:bodyPr/>
          <a:lstStyle/>
          <a:p>
            <a:pPr marL="112713" lvl="1">
              <a:spcBef>
                <a:spcPct val="20000"/>
              </a:spcBef>
              <a:buClr>
                <a:schemeClr val="accent2"/>
              </a:buClr>
            </a:pPr>
            <a:r>
              <a:rPr lang="en-US" smtClean="0"/>
              <a:t>Provide a list of products and their specifications (spatial and temporal resolution, coverage). Include an example display(s) of your products.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084263" y="687388"/>
            <a:ext cx="4627562" cy="3471862"/>
          </a:xfrm>
          <a:ln/>
        </p:spPr>
      </p:sp>
      <p:sp>
        <p:nvSpPr>
          <p:cNvPr id="16387" name="Rectangle 3"/>
          <p:cNvSpPr>
            <a:spLocks noGrp="1" noChangeArrowheads="1"/>
          </p:cNvSpPr>
          <p:nvPr>
            <p:ph type="body" idx="1"/>
          </p:nvPr>
        </p:nvSpPr>
        <p:spPr>
          <a:noFill/>
          <a:ln/>
        </p:spPr>
        <p:txBody>
          <a:bodyPr/>
          <a:lstStyle/>
          <a:p>
            <a:pPr marL="112713" lvl="1">
              <a:spcBef>
                <a:spcPct val="20000"/>
              </a:spcBef>
              <a:buClr>
                <a:schemeClr val="accent2"/>
              </a:buClr>
            </a:pPr>
            <a:r>
              <a:rPr lang="en-US" smtClean="0"/>
              <a:t>Provide a list of products and their specifications (spatial and temporal resolution, coverage). Include an example display(s) of your products.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smtClean="0"/>
          </a:p>
        </p:txBody>
      </p:sp>
      <p:sp>
        <p:nvSpPr>
          <p:cNvPr id="17412" name="Date Placeholder 3"/>
          <p:cNvSpPr>
            <a:spLocks noGrp="1"/>
          </p:cNvSpPr>
          <p:nvPr>
            <p:ph type="dt" sz="quarter" idx="1"/>
          </p:nvPr>
        </p:nvSpPr>
        <p:spPr>
          <a:xfrm>
            <a:off x="3898541" y="0"/>
            <a:ext cx="2981700" cy="464180"/>
          </a:xfrm>
          <a:prstGeom prst="rect">
            <a:avLst/>
          </a:prstGeom>
          <a:noFill/>
        </p:spPr>
        <p:txBody>
          <a:bodyPr/>
          <a:lstStyle/>
          <a:p>
            <a:pPr defTabSz="915988"/>
            <a:fld id="{F1309AFC-9D21-4C0D-A4A8-9E9F26BC5A28}" type="datetime1">
              <a:rPr lang="en-US" smtClean="0"/>
              <a:pPr defTabSz="915988"/>
              <a:t>1/9/2014</a:t>
            </a:fld>
            <a:endParaRPr lang="en-US" smtClean="0"/>
          </a:p>
        </p:txBody>
      </p:sp>
      <p:sp>
        <p:nvSpPr>
          <p:cNvPr id="17413" name="Slide Number Placeholder 4"/>
          <p:cNvSpPr>
            <a:spLocks noGrp="1"/>
          </p:cNvSpPr>
          <p:nvPr>
            <p:ph type="sldNum" sz="quarter" idx="5"/>
          </p:nvPr>
        </p:nvSpPr>
        <p:spPr>
          <a:xfrm>
            <a:off x="3898541" y="8830621"/>
            <a:ext cx="2981700" cy="464180"/>
          </a:xfrm>
          <a:prstGeom prst="rect">
            <a:avLst/>
          </a:prstGeom>
          <a:noFill/>
        </p:spPr>
        <p:txBody>
          <a:bodyPr/>
          <a:lstStyle/>
          <a:p>
            <a:pPr defTabSz="915988"/>
            <a:fld id="{6F723BBC-2B2F-4DC5-971A-B92730B5D290}" type="slidenum">
              <a:rPr lang="en-US" smtClean="0"/>
              <a:pPr defTabSz="915988"/>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084263" y="687388"/>
            <a:ext cx="4627562" cy="3471862"/>
          </a:xfrm>
          <a:ln/>
        </p:spPr>
      </p:sp>
      <p:sp>
        <p:nvSpPr>
          <p:cNvPr id="16387" name="Rectangle 3"/>
          <p:cNvSpPr>
            <a:spLocks noGrp="1" noChangeArrowheads="1"/>
          </p:cNvSpPr>
          <p:nvPr>
            <p:ph type="body" idx="1"/>
          </p:nvPr>
        </p:nvSpPr>
        <p:spPr>
          <a:noFill/>
          <a:ln/>
        </p:spPr>
        <p:txBody>
          <a:bodyPr/>
          <a:lstStyle/>
          <a:p>
            <a:pPr marL="112713" lvl="1">
              <a:spcBef>
                <a:spcPct val="20000"/>
              </a:spcBef>
              <a:buClr>
                <a:schemeClr val="accent2"/>
              </a:buClr>
            </a:pPr>
            <a:r>
              <a:rPr lang="en-US" smtClean="0"/>
              <a:t>Provide a list of products and their specifications (spatial and temporal resolution, coverage). Include an example display(s) of your products.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084263" y="687388"/>
            <a:ext cx="4627562" cy="3471862"/>
          </a:xfrm>
          <a:ln/>
        </p:spPr>
      </p:sp>
      <p:sp>
        <p:nvSpPr>
          <p:cNvPr id="20483"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084263" y="687388"/>
            <a:ext cx="4627562" cy="3471862"/>
          </a:xfrm>
          <a:ln/>
        </p:spPr>
      </p:sp>
      <p:sp>
        <p:nvSpPr>
          <p:cNvPr id="18435"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084263" y="687388"/>
            <a:ext cx="4627562" cy="3471862"/>
          </a:xfrm>
          <a:ln/>
        </p:spPr>
      </p:sp>
      <p:sp>
        <p:nvSpPr>
          <p:cNvPr id="19459"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084263" y="687388"/>
            <a:ext cx="4627562" cy="3471862"/>
          </a:xfrm>
          <a:ln/>
        </p:spPr>
      </p:sp>
      <p:sp>
        <p:nvSpPr>
          <p:cNvPr id="21507" name="Rectangle 3"/>
          <p:cNvSpPr>
            <a:spLocks noGrp="1" noChangeArrowheads="1"/>
          </p:cNvSpPr>
          <p:nvPr>
            <p:ph type="body" idx="1"/>
          </p:nvPr>
        </p:nvSpPr>
        <p:spPr>
          <a:noFill/>
          <a:ln/>
        </p:spPr>
        <p:txBody>
          <a:bodyPr/>
          <a:lstStyle/>
          <a:p>
            <a:pPr marL="112713" lvl="1">
              <a:spcBef>
                <a:spcPct val="20000"/>
              </a:spcBef>
              <a:buClr>
                <a:schemeClr val="accent2"/>
              </a:buClr>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3B52F185-C3B8-4489-B963-64B6BBA2F8E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C835D3E-9DD3-4351-B65C-F186B887EF1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7999BB8D-BC7E-4529-A0FA-A33E9F413F1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9752A53-0604-4BBA-8E0E-1D117F4DB7D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1CF367D6-B907-4D82-BCC4-058D5AB67100}"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29541F33-3C39-4C7F-9A62-71A20A119BB8}"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60E9323B-1F7F-49D9-8A3E-65BA7240FEAB}"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DB46BC7-4F20-4C34-B900-BA5DAB38E6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0D989D96-0413-4821-94DF-AC9189F8E7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6F8D979-8C48-4749-83BD-8F2F04430A4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1E43FF0D-3C53-4D7E-89C5-253323ED9505}"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latin typeface="Arial" charset="0"/>
              </a:defRPr>
            </a:lvl1pPr>
          </a:lstStyle>
          <a:p>
            <a:pPr>
              <a:defRPr/>
            </a:pPr>
            <a:fld id="{BF36D7D1-3349-41A7-94C4-32BAFCB6E0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8" r:id="rId1"/>
    <p:sldLayoutId id="2147483904" r:id="rId2"/>
    <p:sldLayoutId id="2147483909" r:id="rId3"/>
    <p:sldLayoutId id="2147483910" r:id="rId4"/>
    <p:sldLayoutId id="2147483911" r:id="rId5"/>
    <p:sldLayoutId id="2147483905" r:id="rId6"/>
    <p:sldLayoutId id="2147483912" r:id="rId7"/>
    <p:sldLayoutId id="2147483906" r:id="rId8"/>
    <p:sldLayoutId id="2147483913" r:id="rId9"/>
    <p:sldLayoutId id="2147483907" r:id="rId10"/>
    <p:sldLayoutId id="2147483914"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hyperlink" Target="http://youtu.be/k17IYMCcHvY" TargetMode="External"/><Relationship Id="rId2" Type="http://schemas.openxmlformats.org/officeDocument/2006/relationships/hyperlink" Target="http://youtu.be/vuoDpVafZA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p:txBody>
          <a:bodyPr>
            <a:normAutofit fontScale="85000" lnSpcReduction="20000"/>
          </a:bodyPr>
          <a:lstStyle/>
          <a:p>
            <a:pPr>
              <a:defRPr/>
            </a:pPr>
            <a:endParaRPr lang="en-US" dirty="0"/>
          </a:p>
        </p:txBody>
      </p:sp>
      <p:grpSp>
        <p:nvGrpSpPr>
          <p:cNvPr id="18437" name="Group 4"/>
          <p:cNvGrpSpPr>
            <a:grpSpLocks/>
          </p:cNvGrpSpPr>
          <p:nvPr/>
        </p:nvGrpSpPr>
        <p:grpSpPr bwMode="auto">
          <a:xfrm>
            <a:off x="7848600" y="76200"/>
            <a:ext cx="1219200" cy="1219200"/>
            <a:chOff x="3211" y="144"/>
            <a:chExt cx="768" cy="768"/>
          </a:xfrm>
        </p:grpSpPr>
        <p:sp>
          <p:nvSpPr>
            <p:cNvPr id="18444" name="Oval 5"/>
            <p:cNvSpPr>
              <a:spLocks noChangeArrowheads="1"/>
            </p:cNvSpPr>
            <p:nvPr/>
          </p:nvSpPr>
          <p:spPr bwMode="auto">
            <a:xfrm>
              <a:off x="3221" y="154"/>
              <a:ext cx="748" cy="748"/>
            </a:xfrm>
            <a:prstGeom prst="ellipse">
              <a:avLst/>
            </a:prstGeom>
            <a:solidFill>
              <a:srgbClr val="FFFFFF"/>
            </a:solidFill>
            <a:ln w="9525">
              <a:noFill/>
              <a:round/>
              <a:headEnd/>
              <a:tailEnd/>
            </a:ln>
          </p:spPr>
          <p:txBody>
            <a:bodyPr wrap="none" anchor="ctr"/>
            <a:lstStyle/>
            <a:p>
              <a:endParaRPr lang="en-US"/>
            </a:p>
          </p:txBody>
        </p:sp>
        <p:pic>
          <p:nvPicPr>
            <p:cNvPr id="18445" name="Picture 6" descr="noaa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11" y="144"/>
              <a:ext cx="768" cy="768"/>
            </a:xfrm>
            <a:prstGeom prst="rect">
              <a:avLst/>
            </a:prstGeom>
            <a:noFill/>
            <a:ln w="9525">
              <a:noFill/>
              <a:miter lim="800000"/>
              <a:headEnd/>
              <a:tailEnd/>
            </a:ln>
          </p:spPr>
        </p:pic>
      </p:grpSp>
      <p:grpSp>
        <p:nvGrpSpPr>
          <p:cNvPr id="18438" name="Group 7"/>
          <p:cNvGrpSpPr>
            <a:grpSpLocks/>
          </p:cNvGrpSpPr>
          <p:nvPr/>
        </p:nvGrpSpPr>
        <p:grpSpPr bwMode="auto">
          <a:xfrm>
            <a:off x="76200" y="38100"/>
            <a:ext cx="1295400" cy="1257300"/>
            <a:chOff x="1008" y="240"/>
            <a:chExt cx="816" cy="792"/>
          </a:xfrm>
        </p:grpSpPr>
        <p:sp>
          <p:nvSpPr>
            <p:cNvPr id="18442" name="Oval 8"/>
            <p:cNvSpPr>
              <a:spLocks noChangeArrowheads="1"/>
            </p:cNvSpPr>
            <p:nvPr/>
          </p:nvSpPr>
          <p:spPr bwMode="auto">
            <a:xfrm>
              <a:off x="1042" y="262"/>
              <a:ext cx="748" cy="748"/>
            </a:xfrm>
            <a:prstGeom prst="ellipse">
              <a:avLst/>
            </a:prstGeom>
            <a:solidFill>
              <a:srgbClr val="FFFFFF"/>
            </a:solidFill>
            <a:ln w="9525">
              <a:noFill/>
              <a:round/>
              <a:headEnd/>
              <a:tailEnd/>
            </a:ln>
          </p:spPr>
          <p:txBody>
            <a:bodyPr wrap="none" anchor="ctr"/>
            <a:lstStyle/>
            <a:p>
              <a:endParaRPr lang="en-US"/>
            </a:p>
          </p:txBody>
        </p:sp>
        <p:pic>
          <p:nvPicPr>
            <p:cNvPr id="18443"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08" y="240"/>
              <a:ext cx="816" cy="792"/>
            </a:xfrm>
            <a:prstGeom prst="rect">
              <a:avLst/>
            </a:prstGeom>
            <a:noFill/>
            <a:ln w="12700">
              <a:noFill/>
              <a:miter lim="800000"/>
              <a:headEnd/>
              <a:tailEnd/>
            </a:ln>
          </p:spPr>
        </p:pic>
      </p:grpSp>
      <p:sp>
        <p:nvSpPr>
          <p:cNvPr id="18439" name="Text Box 10"/>
          <p:cNvSpPr txBox="1">
            <a:spLocks noChangeArrowheads="1"/>
          </p:cNvSpPr>
          <p:nvPr/>
        </p:nvSpPr>
        <p:spPr bwMode="auto">
          <a:xfrm>
            <a:off x="1524000" y="2971800"/>
            <a:ext cx="6477000" cy="416461"/>
          </a:xfrm>
          <a:prstGeom prst="rect">
            <a:avLst/>
          </a:prstGeom>
          <a:noFill/>
          <a:ln w="12700">
            <a:noFill/>
            <a:miter lim="800000"/>
            <a:headEnd/>
            <a:tailEnd/>
          </a:ln>
        </p:spPr>
        <p:txBody>
          <a:bodyPr wrap="square">
            <a:spAutoFit/>
          </a:bodyPr>
          <a:lstStyle/>
          <a:p>
            <a:pPr algn="ctr">
              <a:lnSpc>
                <a:spcPct val="75000"/>
              </a:lnSpc>
              <a:spcBef>
                <a:spcPct val="50000"/>
              </a:spcBef>
            </a:pPr>
            <a:r>
              <a:rPr lang="en-US" sz="2800" dirty="0" err="1"/>
              <a:t>Shobha</a:t>
            </a:r>
            <a:r>
              <a:rPr lang="en-US" sz="2800" dirty="0"/>
              <a:t> </a:t>
            </a:r>
            <a:r>
              <a:rPr lang="en-US" sz="2800" dirty="0" smtClean="0"/>
              <a:t>Kondragunta</a:t>
            </a:r>
            <a:r>
              <a:rPr lang="en-US" sz="2800" baseline="30000" dirty="0" smtClean="0"/>
              <a:t>1</a:t>
            </a:r>
            <a:r>
              <a:rPr lang="en-US" sz="2800" dirty="0" smtClean="0"/>
              <a:t> and </a:t>
            </a:r>
            <a:r>
              <a:rPr lang="en-US" sz="2800" dirty="0" err="1" smtClean="0"/>
              <a:t>Pubu</a:t>
            </a:r>
            <a:r>
              <a:rPr lang="en-US" sz="2800" dirty="0" smtClean="0"/>
              <a:t> Ciren</a:t>
            </a:r>
            <a:r>
              <a:rPr lang="en-US" sz="2800" baseline="30000" dirty="0" smtClean="0"/>
              <a:t>2</a:t>
            </a:r>
            <a:r>
              <a:rPr lang="en-US" sz="2800" dirty="0" smtClean="0"/>
              <a:t> </a:t>
            </a:r>
          </a:p>
        </p:txBody>
      </p:sp>
      <p:sp>
        <p:nvSpPr>
          <p:cNvPr id="6147" name="Rectangle 2"/>
          <p:cNvSpPr>
            <a:spLocks noGrp="1" noChangeArrowheads="1"/>
          </p:cNvSpPr>
          <p:nvPr>
            <p:ph type="title"/>
          </p:nvPr>
        </p:nvSpPr>
        <p:spPr>
          <a:xfrm>
            <a:off x="457200" y="1524000"/>
            <a:ext cx="8534400" cy="1371600"/>
          </a:xfrm>
        </p:spPr>
        <p:txBody>
          <a:bodyPr>
            <a:normAutofit/>
          </a:bodyPr>
          <a:lstStyle/>
          <a:p>
            <a:pPr algn="ctr" eaLnBrk="1" fontAlgn="auto" hangingPunct="1">
              <a:spcAft>
                <a:spcPts val="0"/>
              </a:spcAft>
              <a:defRPr/>
            </a:pPr>
            <a:r>
              <a:rPr lang="en-US" sz="3600" b="1" dirty="0" smtClean="0"/>
              <a:t>GOES-R ABI Aerosol Detection Product (ADP) Validation</a:t>
            </a:r>
            <a:endParaRPr lang="en-US" sz="2800" b="1" dirty="0" smtClean="0"/>
          </a:p>
        </p:txBody>
      </p:sp>
      <p:pic>
        <p:nvPicPr>
          <p:cNvPr id="15" name="Picture 14" descr="hazeimage.jpg"/>
          <p:cNvPicPr>
            <a:picLocks noChangeAspect="1"/>
          </p:cNvPicPr>
          <p:nvPr/>
        </p:nvPicPr>
        <p:blipFill>
          <a:blip r:embed="rId5" cstate="print"/>
          <a:stretch>
            <a:fillRect/>
          </a:stretch>
        </p:blipFill>
        <p:spPr>
          <a:xfrm>
            <a:off x="1" y="5465460"/>
            <a:ext cx="2057399" cy="1392540"/>
          </a:xfrm>
          <a:prstGeom prst="rect">
            <a:avLst/>
          </a:prstGeom>
        </p:spPr>
      </p:pic>
      <p:pic>
        <p:nvPicPr>
          <p:cNvPr id="16" name="Picture 15" descr="volcanicash.jpg"/>
          <p:cNvPicPr>
            <a:picLocks noChangeAspect="1"/>
          </p:cNvPicPr>
          <p:nvPr/>
        </p:nvPicPr>
        <p:blipFill>
          <a:blip r:embed="rId6" cstate="print"/>
          <a:stretch>
            <a:fillRect/>
          </a:stretch>
        </p:blipFill>
        <p:spPr>
          <a:xfrm>
            <a:off x="1981200" y="5455920"/>
            <a:ext cx="2328742" cy="1402080"/>
          </a:xfrm>
          <a:prstGeom prst="rect">
            <a:avLst/>
          </a:prstGeom>
        </p:spPr>
      </p:pic>
      <p:pic>
        <p:nvPicPr>
          <p:cNvPr id="17" name="Picture 16" descr="dustimage.jpg"/>
          <p:cNvPicPr>
            <a:picLocks noChangeAspect="1"/>
          </p:cNvPicPr>
          <p:nvPr/>
        </p:nvPicPr>
        <p:blipFill>
          <a:blip r:embed="rId7" cstate="print"/>
          <a:stretch>
            <a:fillRect/>
          </a:stretch>
        </p:blipFill>
        <p:spPr>
          <a:xfrm>
            <a:off x="4267200" y="5465826"/>
            <a:ext cx="2362200" cy="1392174"/>
          </a:xfrm>
          <a:prstGeom prst="rect">
            <a:avLst/>
          </a:prstGeom>
        </p:spPr>
      </p:pic>
      <p:pic>
        <p:nvPicPr>
          <p:cNvPr id="18" name="Picture 17" descr="smokeimage.jpg"/>
          <p:cNvPicPr>
            <a:picLocks noChangeAspect="1"/>
          </p:cNvPicPr>
          <p:nvPr/>
        </p:nvPicPr>
        <p:blipFill>
          <a:blip r:embed="rId8" cstate="print"/>
          <a:stretch>
            <a:fillRect/>
          </a:stretch>
        </p:blipFill>
        <p:spPr>
          <a:xfrm>
            <a:off x="6629400" y="5429250"/>
            <a:ext cx="2514600" cy="1428750"/>
          </a:xfrm>
          <a:prstGeom prst="rect">
            <a:avLst/>
          </a:prstGeom>
        </p:spPr>
      </p:pic>
      <p:sp>
        <p:nvSpPr>
          <p:cNvPr id="19" name="Text Box 10"/>
          <p:cNvSpPr txBox="1">
            <a:spLocks noChangeArrowheads="1"/>
          </p:cNvSpPr>
          <p:nvPr/>
        </p:nvSpPr>
        <p:spPr bwMode="auto">
          <a:xfrm>
            <a:off x="1524000" y="3469739"/>
            <a:ext cx="6477000" cy="323871"/>
          </a:xfrm>
          <a:prstGeom prst="rect">
            <a:avLst/>
          </a:prstGeom>
          <a:noFill/>
          <a:ln w="12700">
            <a:noFill/>
            <a:miter lim="800000"/>
            <a:headEnd/>
            <a:tailEnd/>
          </a:ln>
        </p:spPr>
        <p:txBody>
          <a:bodyPr wrap="square">
            <a:spAutoFit/>
          </a:bodyPr>
          <a:lstStyle/>
          <a:p>
            <a:pPr algn="ctr">
              <a:lnSpc>
                <a:spcPct val="75000"/>
              </a:lnSpc>
              <a:spcBef>
                <a:spcPct val="50000"/>
              </a:spcBef>
            </a:pPr>
            <a:r>
              <a:rPr lang="en-US" sz="2000" baseline="30000" dirty="0" smtClean="0"/>
              <a:t>1</a:t>
            </a:r>
            <a:r>
              <a:rPr lang="en-US" sz="2000" dirty="0" smtClean="0"/>
              <a:t>NOAA/NESDIS/STAR </a:t>
            </a:r>
            <a:r>
              <a:rPr lang="en-US" sz="2000" baseline="30000" dirty="0" smtClean="0"/>
              <a:t>2</a:t>
            </a:r>
            <a:r>
              <a:rPr lang="en-US" sz="2000" dirty="0" smtClean="0"/>
              <a:t>IMSG@NOAA </a:t>
            </a:r>
          </a:p>
        </p:txBody>
      </p:sp>
      <p:sp>
        <p:nvSpPr>
          <p:cNvPr id="20" name="Text Box 10"/>
          <p:cNvSpPr txBox="1">
            <a:spLocks noChangeArrowheads="1"/>
          </p:cNvSpPr>
          <p:nvPr/>
        </p:nvSpPr>
        <p:spPr bwMode="auto">
          <a:xfrm>
            <a:off x="1447800" y="4993739"/>
            <a:ext cx="6477000" cy="523220"/>
          </a:xfrm>
          <a:prstGeom prst="rect">
            <a:avLst/>
          </a:prstGeom>
          <a:noFill/>
          <a:ln w="12700">
            <a:noFill/>
            <a:miter lim="800000"/>
            <a:headEnd/>
            <a:tailEnd/>
          </a:ln>
        </p:spPr>
        <p:txBody>
          <a:bodyPr wrap="square">
            <a:spAutoFit/>
          </a:bodyPr>
          <a:lstStyle/>
          <a:p>
            <a:pPr algn="ctr">
              <a:spcBef>
                <a:spcPts val="0"/>
              </a:spcBef>
            </a:pPr>
            <a:r>
              <a:rPr lang="en-US" sz="1400" dirty="0" smtClean="0"/>
              <a:t>Second AWG Validation Workshop</a:t>
            </a:r>
          </a:p>
          <a:p>
            <a:pPr algn="ctr">
              <a:spcBef>
                <a:spcPts val="0"/>
              </a:spcBef>
            </a:pPr>
            <a:r>
              <a:rPr lang="en-US" sz="1400" dirty="0" smtClean="0"/>
              <a:t>January 9-10, 2014</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C9752A53-0604-4BBA-8E0E-1D117F4DB7D8}" type="slidenum">
              <a:rPr lang="en-US" smtClean="0"/>
              <a:pPr>
                <a:defRPr/>
              </a:pPr>
              <a:t>10</a:t>
            </a:fld>
            <a:endParaRPr lang="en-US"/>
          </a:p>
        </p:txBody>
      </p:sp>
      <p:pic>
        <p:nvPicPr>
          <p:cNvPr id="7" name="Picture 2" descr="C:\Users\pciren\AppData\Local\Temp\scp39613\net\orbit189l\disk5\pub\pubu\Validation_tools\validations\Aeronet_deepblue\code\example_Solar_Village_dust_new_2008.png"/>
          <p:cNvPicPr>
            <a:picLocks noChangeAspect="1" noChangeArrowheads="1"/>
          </p:cNvPicPr>
          <p:nvPr/>
        </p:nvPicPr>
        <p:blipFill>
          <a:blip r:embed="rId2" cstate="print"/>
          <a:srcRect/>
          <a:stretch>
            <a:fillRect/>
          </a:stretch>
        </p:blipFill>
        <p:spPr bwMode="auto">
          <a:xfrm>
            <a:off x="0" y="2057400"/>
            <a:ext cx="9144000" cy="4572000"/>
          </a:xfrm>
          <a:prstGeom prst="rect">
            <a:avLst/>
          </a:prstGeom>
          <a:noFill/>
          <a:ln w="9525">
            <a:noFill/>
            <a:miter lim="800000"/>
            <a:headEnd/>
            <a:tailEnd/>
          </a:ln>
        </p:spPr>
      </p:pic>
      <p:sp>
        <p:nvSpPr>
          <p:cNvPr id="8" name="TextBox 7"/>
          <p:cNvSpPr txBox="1">
            <a:spLocks noChangeArrowheads="1"/>
          </p:cNvSpPr>
          <p:nvPr/>
        </p:nvSpPr>
        <p:spPr bwMode="auto">
          <a:xfrm>
            <a:off x="1600200" y="2514600"/>
            <a:ext cx="1403350" cy="769938"/>
          </a:xfrm>
          <a:prstGeom prst="rect">
            <a:avLst/>
          </a:prstGeom>
          <a:noFill/>
          <a:ln w="9525">
            <a:noFill/>
            <a:miter lim="800000"/>
            <a:headEnd/>
            <a:tailEnd/>
          </a:ln>
        </p:spPr>
        <p:txBody>
          <a:bodyPr wrap="none">
            <a:spAutoFit/>
          </a:bodyPr>
          <a:lstStyle/>
          <a:p>
            <a:r>
              <a:rPr lang="en-US" dirty="0"/>
              <a:t>POD=88%</a:t>
            </a:r>
          </a:p>
          <a:p>
            <a:r>
              <a:rPr lang="en-US" dirty="0"/>
              <a:t>FAR=38%</a:t>
            </a:r>
          </a:p>
        </p:txBody>
      </p:sp>
      <p:sp>
        <p:nvSpPr>
          <p:cNvPr id="6" name="TextBox 5"/>
          <p:cNvSpPr txBox="1"/>
          <p:nvPr/>
        </p:nvSpPr>
        <p:spPr>
          <a:xfrm>
            <a:off x="990600" y="6093023"/>
            <a:ext cx="609600" cy="307777"/>
          </a:xfrm>
          <a:prstGeom prst="rect">
            <a:avLst/>
          </a:prstGeom>
          <a:noFill/>
        </p:spPr>
        <p:txBody>
          <a:bodyPr wrap="square" rtlCol="0">
            <a:spAutoFit/>
          </a:bodyPr>
          <a:lstStyle/>
          <a:p>
            <a:r>
              <a:rPr lang="en-US" sz="1400" dirty="0" smtClean="0"/>
              <a:t>2006</a:t>
            </a:r>
            <a:endParaRPr lang="en-US" sz="1400" dirty="0"/>
          </a:p>
        </p:txBody>
      </p:sp>
      <p:sp>
        <p:nvSpPr>
          <p:cNvPr id="11" name="Rectangle 1026"/>
          <p:cNvSpPr>
            <a:spLocks noGrp="1" noChangeArrowheads="1"/>
          </p:cNvSpPr>
          <p:nvPr>
            <p:ph type="title"/>
          </p:nvPr>
        </p:nvSpPr>
        <p:spPr>
          <a:xfrm>
            <a:off x="612648" y="228600"/>
            <a:ext cx="8153400" cy="990600"/>
          </a:xfrm>
        </p:spPr>
        <p:txBody>
          <a:bodyPr/>
          <a:lstStyle/>
          <a:p>
            <a:r>
              <a:rPr lang="en-US" sz="3200" b="1" dirty="0" smtClean="0"/>
              <a:t>Product Generation and Assessment  (9)</a:t>
            </a:r>
          </a:p>
        </p:txBody>
      </p:sp>
      <p:sp>
        <p:nvSpPr>
          <p:cNvPr id="13" name="Rectangle 12"/>
          <p:cNvSpPr/>
          <p:nvPr/>
        </p:nvSpPr>
        <p:spPr>
          <a:xfrm>
            <a:off x="762000" y="1600200"/>
            <a:ext cx="8001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Series of Dust Detection Matchups with AERONET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304800" y="228600"/>
            <a:ext cx="5105400" cy="990600"/>
          </a:xfrm>
        </p:spPr>
        <p:txBody>
          <a:bodyPr/>
          <a:lstStyle/>
          <a:p>
            <a:r>
              <a:rPr lang="en-US" sz="3600" b="1" dirty="0" smtClean="0"/>
              <a:t>Product Generation and Assessment  (10)</a:t>
            </a:r>
          </a:p>
        </p:txBody>
      </p:sp>
      <p:sp>
        <p:nvSpPr>
          <p:cNvPr id="8195" name="Slide Number Placeholder 4"/>
          <p:cNvSpPr>
            <a:spLocks noGrp="1"/>
          </p:cNvSpPr>
          <p:nvPr>
            <p:ph type="sldNum" sz="quarter" idx="12"/>
          </p:nvPr>
        </p:nvSpPr>
        <p:spPr>
          <a:noFill/>
        </p:spPr>
        <p:txBody>
          <a:bodyPr>
            <a:normAutofit fontScale="85000" lnSpcReduction="20000"/>
          </a:bodyPr>
          <a:lstStyle/>
          <a:p>
            <a:fld id="{9AA895CA-89A5-4F89-AE13-1E090B19DE11}" type="slidenum">
              <a:rPr lang="en-US" smtClean="0"/>
              <a:pPr/>
              <a:t>11</a:t>
            </a:fld>
            <a:endParaRPr lang="en-US" smtClean="0"/>
          </a:p>
        </p:txBody>
      </p:sp>
      <p:pic>
        <p:nvPicPr>
          <p:cNvPr id="8196" name="Picture 3" descr="C:\Users\pciren\AppData\Local\Temp\1\scp52925\net\orbit170l\disk1\pub\pubu\GOESR_AIT\abi_smoke_dust\visual_code_new\test\20072371205.png"/>
          <p:cNvPicPr>
            <a:picLocks noChangeAspect="1" noChangeArrowheads="1"/>
          </p:cNvPicPr>
          <p:nvPr/>
        </p:nvPicPr>
        <p:blipFill>
          <a:blip r:embed="rId3" cstate="print"/>
          <a:srcRect l="10494" b="13870"/>
          <a:stretch>
            <a:fillRect/>
          </a:stretch>
        </p:blipFill>
        <p:spPr bwMode="auto">
          <a:xfrm>
            <a:off x="5894387" y="0"/>
            <a:ext cx="3249613" cy="2819400"/>
          </a:xfrm>
          <a:prstGeom prst="rect">
            <a:avLst/>
          </a:prstGeom>
          <a:noFill/>
          <a:ln w="9525">
            <a:noFill/>
            <a:miter lim="800000"/>
            <a:headEnd/>
            <a:tailEnd/>
          </a:ln>
        </p:spPr>
      </p:pic>
      <p:pic>
        <p:nvPicPr>
          <p:cNvPr id="8197" name="Picture 8" descr="C:\Users\pciren\AppData\Local\Temp\1\scp06520\net\orbit170l\disk1\pub\pubu\GOESR_AIT\abi_smoke_dust\visual_code_new\AIRS_CO\co_d20070825.png"/>
          <p:cNvPicPr>
            <a:picLocks noChangeAspect="1" noChangeArrowheads="1"/>
          </p:cNvPicPr>
          <p:nvPr/>
        </p:nvPicPr>
        <p:blipFill>
          <a:blip r:embed="rId4" cstate="print"/>
          <a:srcRect/>
          <a:stretch>
            <a:fillRect/>
          </a:stretch>
        </p:blipFill>
        <p:spPr bwMode="auto">
          <a:xfrm>
            <a:off x="1331912" y="3840163"/>
            <a:ext cx="3621088" cy="3017837"/>
          </a:xfrm>
          <a:prstGeom prst="rect">
            <a:avLst/>
          </a:prstGeom>
          <a:noFill/>
          <a:ln w="9525">
            <a:noFill/>
            <a:miter lim="800000"/>
            <a:headEnd/>
            <a:tailEnd/>
          </a:ln>
        </p:spPr>
      </p:pic>
      <p:pic>
        <p:nvPicPr>
          <p:cNvPr id="8198" name="Picture 2" descr="C:\Users\pciren\AppData\Local\Temp\1\scp01875\net\orbit170l\disk1\pub\pubu\GOESR_AIT\abi_smoke_dust\visual_code_new\ADP_V5\Aquaa_2007237_1205_ADP_v5.png"/>
          <p:cNvPicPr>
            <a:picLocks noChangeAspect="1" noChangeArrowheads="1"/>
          </p:cNvPicPr>
          <p:nvPr/>
        </p:nvPicPr>
        <p:blipFill>
          <a:blip r:embed="rId5" cstate="print"/>
          <a:srcRect/>
          <a:stretch>
            <a:fillRect/>
          </a:stretch>
        </p:blipFill>
        <p:spPr bwMode="auto">
          <a:xfrm>
            <a:off x="5448300" y="3694113"/>
            <a:ext cx="3695700" cy="3011487"/>
          </a:xfrm>
          <a:prstGeom prst="rect">
            <a:avLst/>
          </a:prstGeom>
          <a:noFill/>
          <a:ln w="9525">
            <a:noFill/>
            <a:miter lim="800000"/>
            <a:headEnd/>
            <a:tailEnd/>
          </a:ln>
        </p:spPr>
      </p:pic>
      <p:sp>
        <p:nvSpPr>
          <p:cNvPr id="8199" name="TextBox 7"/>
          <p:cNvSpPr txBox="1">
            <a:spLocks noChangeArrowheads="1"/>
          </p:cNvSpPr>
          <p:nvPr/>
        </p:nvSpPr>
        <p:spPr bwMode="auto">
          <a:xfrm>
            <a:off x="6324600" y="76200"/>
            <a:ext cx="1895071" cy="338554"/>
          </a:xfrm>
          <a:prstGeom prst="rect">
            <a:avLst/>
          </a:prstGeom>
          <a:noFill/>
          <a:ln w="9525">
            <a:noFill/>
            <a:miter lim="800000"/>
            <a:headEnd/>
            <a:tailEnd/>
          </a:ln>
        </p:spPr>
        <p:txBody>
          <a:bodyPr wrap="none">
            <a:spAutoFit/>
          </a:bodyPr>
          <a:lstStyle/>
          <a:p>
            <a:r>
              <a:rPr lang="en-US" sz="1600" dirty="0" smtClean="0">
                <a:solidFill>
                  <a:srgbClr val="FF0000"/>
                </a:solidFill>
              </a:rPr>
              <a:t>Aqua MODIS RGB</a:t>
            </a:r>
            <a:endParaRPr lang="en-US" sz="1600" dirty="0">
              <a:solidFill>
                <a:srgbClr val="FF0000"/>
              </a:solidFill>
            </a:endParaRPr>
          </a:p>
        </p:txBody>
      </p:sp>
      <p:sp>
        <p:nvSpPr>
          <p:cNvPr id="8200" name="TextBox 8"/>
          <p:cNvSpPr txBox="1">
            <a:spLocks noChangeArrowheads="1"/>
          </p:cNvSpPr>
          <p:nvPr/>
        </p:nvSpPr>
        <p:spPr bwMode="auto">
          <a:xfrm>
            <a:off x="1636712" y="3505200"/>
            <a:ext cx="2290179" cy="338554"/>
          </a:xfrm>
          <a:prstGeom prst="rect">
            <a:avLst/>
          </a:prstGeom>
          <a:solidFill>
            <a:schemeClr val="bg1"/>
          </a:solidFill>
          <a:ln w="9525">
            <a:noFill/>
            <a:miter lim="800000"/>
            <a:headEnd/>
            <a:tailEnd/>
          </a:ln>
        </p:spPr>
        <p:txBody>
          <a:bodyPr wrap="none">
            <a:spAutoFit/>
          </a:bodyPr>
          <a:lstStyle/>
          <a:p>
            <a:r>
              <a:rPr lang="en-US" sz="1600" dirty="0">
                <a:solidFill>
                  <a:srgbClr val="FF0000"/>
                </a:solidFill>
              </a:rPr>
              <a:t>AIRS Total column CO </a:t>
            </a:r>
          </a:p>
        </p:txBody>
      </p:sp>
      <p:sp>
        <p:nvSpPr>
          <p:cNvPr id="8201" name="TextBox 9"/>
          <p:cNvSpPr txBox="1">
            <a:spLocks noChangeArrowheads="1"/>
          </p:cNvSpPr>
          <p:nvPr/>
        </p:nvSpPr>
        <p:spPr bwMode="auto">
          <a:xfrm>
            <a:off x="6172200" y="3562350"/>
            <a:ext cx="981231" cy="338554"/>
          </a:xfrm>
          <a:prstGeom prst="rect">
            <a:avLst/>
          </a:prstGeom>
          <a:solidFill>
            <a:schemeClr val="bg1"/>
          </a:solidFill>
          <a:ln w="9525">
            <a:noFill/>
            <a:miter lim="800000"/>
            <a:headEnd/>
            <a:tailEnd/>
          </a:ln>
        </p:spPr>
        <p:txBody>
          <a:bodyPr wrap="none">
            <a:spAutoFit/>
          </a:bodyPr>
          <a:lstStyle/>
          <a:p>
            <a:r>
              <a:rPr lang="en-US" sz="1600" dirty="0">
                <a:solidFill>
                  <a:srgbClr val="FF0000"/>
                </a:solidFill>
              </a:rPr>
              <a:t>ABI ADP</a:t>
            </a:r>
          </a:p>
        </p:txBody>
      </p:sp>
      <p:sp>
        <p:nvSpPr>
          <p:cNvPr id="20" name="Oval 19"/>
          <p:cNvSpPr/>
          <p:nvPr/>
        </p:nvSpPr>
        <p:spPr>
          <a:xfrm>
            <a:off x="1828800" y="5562600"/>
            <a:ext cx="1057275"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p:cNvSpPr txBox="1"/>
          <p:nvPr/>
        </p:nvSpPr>
        <p:spPr>
          <a:xfrm>
            <a:off x="152400" y="1752600"/>
            <a:ext cx="5715000" cy="1754326"/>
          </a:xfrm>
          <a:prstGeom prst="rect">
            <a:avLst/>
          </a:prstGeom>
          <a:noFill/>
        </p:spPr>
        <p:txBody>
          <a:bodyPr wrap="square" rtlCol="0">
            <a:spAutoFit/>
          </a:bodyPr>
          <a:lstStyle/>
          <a:p>
            <a:r>
              <a:rPr lang="en-US" sz="1800" dirty="0" smtClean="0"/>
              <a:t>AIRS total column CO is being used to evaluate smoke detection from ABI ADP. ABI algorithm was tested on smoke from fires in Greece on August 25, 2007 observed by Aqua MODIS.  Parts of the smoke plume well detected by ABI algorithm but a big blob of smoke plume was not detected.</a:t>
            </a:r>
            <a:endParaRPr lang="en-US" sz="1800" dirty="0"/>
          </a:p>
        </p:txBody>
      </p:sp>
      <p:sp>
        <p:nvSpPr>
          <p:cNvPr id="23" name="TextBox 22"/>
          <p:cNvSpPr txBox="1"/>
          <p:nvPr/>
        </p:nvSpPr>
        <p:spPr>
          <a:xfrm>
            <a:off x="0" y="4495800"/>
            <a:ext cx="1676400" cy="1015663"/>
          </a:xfrm>
          <a:prstGeom prst="rect">
            <a:avLst/>
          </a:prstGeom>
          <a:noFill/>
        </p:spPr>
        <p:txBody>
          <a:bodyPr wrap="square" rtlCol="0">
            <a:spAutoFit/>
          </a:bodyPr>
          <a:lstStyle/>
          <a:p>
            <a:r>
              <a:rPr lang="en-US" sz="1200" dirty="0" smtClean="0"/>
              <a:t>No smoke in ABI ADP corresponding to this CO plume.  This is also the sun glint region. </a:t>
            </a:r>
            <a:endParaRPr lang="en-US" sz="1200" dirty="0"/>
          </a:p>
        </p:txBody>
      </p:sp>
      <p:cxnSp>
        <p:nvCxnSpPr>
          <p:cNvPr id="25" name="Straight Connector 24"/>
          <p:cNvCxnSpPr/>
          <p:nvPr/>
        </p:nvCxnSpPr>
        <p:spPr>
          <a:xfrm>
            <a:off x="685800" y="5486400"/>
            <a:ext cx="0" cy="53340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685800" y="6019800"/>
            <a:ext cx="914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7409" name="Picture 1" descr="C:\Users\shobhak\AppData\Local\Temp\Aquaa_2007237.1205.ADP_qualityinfor_v5.png"/>
          <p:cNvPicPr>
            <a:picLocks noChangeAspect="1" noChangeArrowheads="1"/>
          </p:cNvPicPr>
          <p:nvPr/>
        </p:nvPicPr>
        <p:blipFill>
          <a:blip r:embed="rId6" cstate="print"/>
          <a:srcRect/>
          <a:stretch>
            <a:fillRect/>
          </a:stretch>
        </p:blipFill>
        <p:spPr bwMode="auto">
          <a:xfrm>
            <a:off x="2286000" y="1143000"/>
            <a:ext cx="4572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fade">
                                      <p:cBhvr>
                                        <p:cTn id="7" dur="2000"/>
                                        <p:tgtEl>
                                          <p:spTgt spid="1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C:\Users\pciren\AppData\Local\Temp\1\scp25643\net\orbit170l\disk1\pub\pubu\GOESR_AIT\abi_smoke_dust\visual_code_new\ADP_V5\A2007239.1155.smokdust_flag.png"/>
          <p:cNvPicPr>
            <a:picLocks noChangeAspect="1" noChangeArrowheads="1"/>
          </p:cNvPicPr>
          <p:nvPr/>
        </p:nvPicPr>
        <p:blipFill>
          <a:blip r:embed="rId3" cstate="print"/>
          <a:srcRect/>
          <a:stretch>
            <a:fillRect/>
          </a:stretch>
        </p:blipFill>
        <p:spPr bwMode="auto">
          <a:xfrm>
            <a:off x="5761038" y="3408362"/>
            <a:ext cx="3382962" cy="3144838"/>
          </a:xfrm>
          <a:prstGeom prst="rect">
            <a:avLst/>
          </a:prstGeom>
          <a:noFill/>
          <a:ln w="9525">
            <a:noFill/>
            <a:miter lim="800000"/>
            <a:headEnd/>
            <a:tailEnd/>
          </a:ln>
        </p:spPr>
      </p:pic>
      <p:pic>
        <p:nvPicPr>
          <p:cNvPr id="9219" name="Picture 4" descr="Aqua MODIS RGB for 2007-239 11:55"/>
          <p:cNvPicPr>
            <a:picLocks noChangeAspect="1" noChangeArrowheads="1"/>
          </p:cNvPicPr>
          <p:nvPr/>
        </p:nvPicPr>
        <p:blipFill>
          <a:blip r:embed="rId4" cstate="print"/>
          <a:srcRect/>
          <a:stretch>
            <a:fillRect/>
          </a:stretch>
        </p:blipFill>
        <p:spPr bwMode="auto">
          <a:xfrm>
            <a:off x="5761037" y="0"/>
            <a:ext cx="3382963" cy="2554288"/>
          </a:xfrm>
          <a:prstGeom prst="rect">
            <a:avLst/>
          </a:prstGeom>
          <a:noFill/>
          <a:ln w="9525">
            <a:noFill/>
            <a:miter lim="800000"/>
            <a:headEnd/>
            <a:tailEnd/>
          </a:ln>
        </p:spPr>
      </p:pic>
      <p:pic>
        <p:nvPicPr>
          <p:cNvPr id="9220" name="Picture 6" descr="C:\Users\pciren\AppData\Local\Temp\1\scp31497\net\orbit170l\disk1\pub\pubu\GOESR_AIT\abi_smoke_dust\visual_code_new\AIRS_CO\co_d20070827.png"/>
          <p:cNvPicPr>
            <a:picLocks noChangeAspect="1" noChangeArrowheads="1"/>
          </p:cNvPicPr>
          <p:nvPr/>
        </p:nvPicPr>
        <p:blipFill>
          <a:blip r:embed="rId5" cstate="print"/>
          <a:srcRect/>
          <a:stretch>
            <a:fillRect/>
          </a:stretch>
        </p:blipFill>
        <p:spPr bwMode="auto">
          <a:xfrm>
            <a:off x="2209800" y="3505200"/>
            <a:ext cx="3609975" cy="3170237"/>
          </a:xfrm>
          <a:prstGeom prst="rect">
            <a:avLst/>
          </a:prstGeom>
          <a:noFill/>
          <a:ln w="9525">
            <a:noFill/>
            <a:miter lim="800000"/>
            <a:headEnd/>
            <a:tailEnd/>
          </a:ln>
        </p:spPr>
      </p:pic>
      <p:sp>
        <p:nvSpPr>
          <p:cNvPr id="9221" name="Rectangle 1026"/>
          <p:cNvSpPr>
            <a:spLocks noGrp="1" noChangeArrowheads="1"/>
          </p:cNvSpPr>
          <p:nvPr>
            <p:ph type="title"/>
          </p:nvPr>
        </p:nvSpPr>
        <p:spPr>
          <a:xfrm>
            <a:off x="304800" y="152400"/>
            <a:ext cx="5029200" cy="990600"/>
          </a:xfrm>
        </p:spPr>
        <p:txBody>
          <a:bodyPr/>
          <a:lstStyle/>
          <a:p>
            <a:r>
              <a:rPr lang="en-US" sz="3600" b="1" dirty="0" smtClean="0"/>
              <a:t>Product Generation and Assessment  (11)</a:t>
            </a:r>
          </a:p>
        </p:txBody>
      </p:sp>
      <p:sp>
        <p:nvSpPr>
          <p:cNvPr id="9222" name="Slide Number Placeholder 4"/>
          <p:cNvSpPr>
            <a:spLocks noGrp="1"/>
          </p:cNvSpPr>
          <p:nvPr>
            <p:ph type="sldNum" sz="quarter" idx="12"/>
          </p:nvPr>
        </p:nvSpPr>
        <p:spPr>
          <a:noFill/>
        </p:spPr>
        <p:txBody>
          <a:bodyPr>
            <a:normAutofit fontScale="85000" lnSpcReduction="20000"/>
          </a:bodyPr>
          <a:lstStyle/>
          <a:p>
            <a:fld id="{A3D4F45A-0DD4-4C3E-AAA1-FE9A3B6CA411}" type="slidenum">
              <a:rPr lang="en-US" smtClean="0"/>
              <a:pPr/>
              <a:t>12</a:t>
            </a:fld>
            <a:endParaRPr lang="en-US" smtClean="0"/>
          </a:p>
        </p:txBody>
      </p:sp>
      <p:sp>
        <p:nvSpPr>
          <p:cNvPr id="9223" name="TextBox 7"/>
          <p:cNvSpPr txBox="1">
            <a:spLocks noChangeArrowheads="1"/>
          </p:cNvSpPr>
          <p:nvPr/>
        </p:nvSpPr>
        <p:spPr bwMode="auto">
          <a:xfrm>
            <a:off x="5791200" y="0"/>
            <a:ext cx="1944763" cy="461665"/>
          </a:xfrm>
          <a:prstGeom prst="rect">
            <a:avLst/>
          </a:prstGeom>
          <a:noFill/>
          <a:ln w="9525">
            <a:noFill/>
            <a:miter lim="800000"/>
            <a:headEnd/>
            <a:tailEnd/>
          </a:ln>
        </p:spPr>
        <p:txBody>
          <a:bodyPr wrap="none">
            <a:spAutoFit/>
          </a:bodyPr>
          <a:lstStyle/>
          <a:p>
            <a:r>
              <a:rPr lang="en-US" dirty="0" smtClean="0">
                <a:solidFill>
                  <a:srgbClr val="FF0000"/>
                </a:solidFill>
              </a:rPr>
              <a:t>MODIS RGB</a:t>
            </a:r>
            <a:endParaRPr lang="en-US" dirty="0">
              <a:solidFill>
                <a:srgbClr val="FF0000"/>
              </a:solidFill>
            </a:endParaRPr>
          </a:p>
        </p:txBody>
      </p:sp>
      <p:sp>
        <p:nvSpPr>
          <p:cNvPr id="9224" name="TextBox 8"/>
          <p:cNvSpPr txBox="1">
            <a:spLocks noChangeArrowheads="1"/>
          </p:cNvSpPr>
          <p:nvPr/>
        </p:nvSpPr>
        <p:spPr bwMode="auto">
          <a:xfrm>
            <a:off x="2514600" y="3352800"/>
            <a:ext cx="2290179" cy="338554"/>
          </a:xfrm>
          <a:prstGeom prst="rect">
            <a:avLst/>
          </a:prstGeom>
          <a:solidFill>
            <a:schemeClr val="bg1"/>
          </a:solidFill>
          <a:ln w="9525">
            <a:noFill/>
            <a:miter lim="800000"/>
            <a:headEnd/>
            <a:tailEnd/>
          </a:ln>
        </p:spPr>
        <p:txBody>
          <a:bodyPr wrap="none">
            <a:spAutoFit/>
          </a:bodyPr>
          <a:lstStyle/>
          <a:p>
            <a:r>
              <a:rPr lang="en-US" sz="1600" dirty="0">
                <a:solidFill>
                  <a:srgbClr val="FF0000"/>
                </a:solidFill>
              </a:rPr>
              <a:t>AIRS Total column CO </a:t>
            </a:r>
          </a:p>
        </p:txBody>
      </p:sp>
      <p:sp>
        <p:nvSpPr>
          <p:cNvPr id="9225" name="TextBox 9"/>
          <p:cNvSpPr txBox="1">
            <a:spLocks noChangeArrowheads="1"/>
          </p:cNvSpPr>
          <p:nvPr/>
        </p:nvSpPr>
        <p:spPr bwMode="auto">
          <a:xfrm>
            <a:off x="6096000" y="3352800"/>
            <a:ext cx="981231" cy="338554"/>
          </a:xfrm>
          <a:prstGeom prst="rect">
            <a:avLst/>
          </a:prstGeom>
          <a:solidFill>
            <a:schemeClr val="bg1"/>
          </a:solidFill>
          <a:ln w="9525">
            <a:noFill/>
            <a:miter lim="800000"/>
            <a:headEnd/>
            <a:tailEnd/>
          </a:ln>
        </p:spPr>
        <p:txBody>
          <a:bodyPr wrap="none">
            <a:spAutoFit/>
          </a:bodyPr>
          <a:lstStyle/>
          <a:p>
            <a:r>
              <a:rPr lang="en-US" sz="1600" dirty="0">
                <a:solidFill>
                  <a:srgbClr val="FF0000"/>
                </a:solidFill>
              </a:rPr>
              <a:t>ABI ADP</a:t>
            </a:r>
          </a:p>
        </p:txBody>
      </p:sp>
      <p:sp>
        <p:nvSpPr>
          <p:cNvPr id="16" name="TextBox 15"/>
          <p:cNvSpPr txBox="1"/>
          <p:nvPr/>
        </p:nvSpPr>
        <p:spPr>
          <a:xfrm>
            <a:off x="152400" y="1752600"/>
            <a:ext cx="5715000" cy="369332"/>
          </a:xfrm>
          <a:prstGeom prst="rect">
            <a:avLst/>
          </a:prstGeom>
          <a:noFill/>
        </p:spPr>
        <p:txBody>
          <a:bodyPr wrap="square" rtlCol="0">
            <a:spAutoFit/>
          </a:bodyPr>
          <a:lstStyle/>
          <a:p>
            <a:r>
              <a:rPr lang="en-US" sz="1800" dirty="0" smtClean="0"/>
              <a:t>A few days later…on August 28, 2007</a:t>
            </a:r>
            <a:endParaRPr lang="en-US" sz="1800" dirty="0"/>
          </a:p>
        </p:txBody>
      </p:sp>
      <p:sp>
        <p:nvSpPr>
          <p:cNvPr id="23" name="Oval 22"/>
          <p:cNvSpPr/>
          <p:nvPr/>
        </p:nvSpPr>
        <p:spPr>
          <a:xfrm>
            <a:off x="6477000" y="4800600"/>
            <a:ext cx="6858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6200" y="2514600"/>
            <a:ext cx="2057400" cy="1569660"/>
          </a:xfrm>
          <a:prstGeom prst="rect">
            <a:avLst/>
          </a:prstGeom>
          <a:noFill/>
        </p:spPr>
        <p:txBody>
          <a:bodyPr wrap="square" rtlCol="0">
            <a:spAutoFit/>
          </a:bodyPr>
          <a:lstStyle/>
          <a:p>
            <a:r>
              <a:rPr lang="en-US" sz="1600" dirty="0" smtClean="0"/>
              <a:t>AIRS doesn’t have coverage (due to orbital gap) for the region that MODIS shows a very large area of smoke.</a:t>
            </a:r>
            <a:endParaRPr lang="en-US" sz="1600" dirty="0"/>
          </a:p>
        </p:txBody>
      </p:sp>
      <p:cxnSp>
        <p:nvCxnSpPr>
          <p:cNvPr id="19" name="Straight Connector 18"/>
          <p:cNvCxnSpPr/>
          <p:nvPr/>
        </p:nvCxnSpPr>
        <p:spPr>
          <a:xfrm>
            <a:off x="1066800" y="4191000"/>
            <a:ext cx="0" cy="53340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1066800" y="4724400"/>
            <a:ext cx="1447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a:spLocks noGrp="1" noChangeArrowheads="1"/>
          </p:cNvSpPr>
          <p:nvPr>
            <p:ph type="title"/>
          </p:nvPr>
        </p:nvSpPr>
        <p:spPr>
          <a:xfrm>
            <a:off x="612648" y="228600"/>
            <a:ext cx="8302752" cy="990600"/>
          </a:xfrm>
        </p:spPr>
        <p:txBody>
          <a:bodyPr/>
          <a:lstStyle/>
          <a:p>
            <a:r>
              <a:rPr lang="en-US" sz="3200" b="1" dirty="0" smtClean="0"/>
              <a:t>Product Generation and Assessment  (12)</a:t>
            </a:r>
          </a:p>
        </p:txBody>
      </p:sp>
      <p:sp>
        <p:nvSpPr>
          <p:cNvPr id="5" name="Content Placeholder 4"/>
          <p:cNvSpPr>
            <a:spLocks noGrp="1"/>
          </p:cNvSpPr>
          <p:nvPr>
            <p:ph sz="quarter" idx="1"/>
          </p:nvPr>
        </p:nvSpPr>
        <p:spPr/>
        <p:txBody>
          <a:bodyPr/>
          <a:lstStyle/>
          <a:p>
            <a:r>
              <a:rPr lang="en-US" sz="2000" dirty="0" smtClean="0"/>
              <a:t>User engagement (more focus on SM/AOD than aerosol detection)</a:t>
            </a:r>
          </a:p>
          <a:p>
            <a:pPr lvl="1"/>
            <a:r>
              <a:rPr lang="en-US" sz="1800" dirty="0" smtClean="0"/>
              <a:t>NWS</a:t>
            </a:r>
          </a:p>
          <a:p>
            <a:pPr lvl="2"/>
            <a:r>
              <a:rPr lang="en-US" sz="1600" dirty="0" smtClean="0"/>
              <a:t>Need: Operational air quality forecast verification</a:t>
            </a:r>
          </a:p>
          <a:p>
            <a:pPr lvl="2"/>
            <a:r>
              <a:rPr lang="en-US" sz="1600" dirty="0" smtClean="0"/>
              <a:t>Engagement: through GOES-R air quality proving ground activities the last 4 years.</a:t>
            </a:r>
          </a:p>
          <a:p>
            <a:pPr lvl="3"/>
            <a:r>
              <a:rPr lang="en-US" sz="1400" dirty="0" smtClean="0"/>
              <a:t>Annual workshops with hands on exercises and demos</a:t>
            </a:r>
          </a:p>
          <a:p>
            <a:pPr lvl="3"/>
            <a:r>
              <a:rPr lang="en-US" sz="1400" dirty="0" smtClean="0"/>
              <a:t>PG </a:t>
            </a:r>
            <a:r>
              <a:rPr lang="en-US" sz="1400" dirty="0" err="1" smtClean="0"/>
              <a:t>telecons</a:t>
            </a:r>
            <a:endParaRPr lang="en-US" sz="1400" dirty="0" smtClean="0"/>
          </a:p>
          <a:p>
            <a:pPr lvl="1"/>
            <a:r>
              <a:rPr lang="en-US" sz="1800" dirty="0" smtClean="0"/>
              <a:t>Others (EPA, state/local agencies, …)</a:t>
            </a:r>
          </a:p>
          <a:p>
            <a:pPr lvl="2"/>
            <a:r>
              <a:rPr lang="en-US" sz="1600" dirty="0" smtClean="0"/>
              <a:t>Need: air quality monitoring and exceptional events rule</a:t>
            </a:r>
          </a:p>
          <a:p>
            <a:pPr lvl="2"/>
            <a:r>
              <a:rPr lang="en-US" sz="1600" dirty="0" smtClean="0"/>
              <a:t>Engagement: through GOES-R air quality proving ground activities the last 4 years</a:t>
            </a:r>
          </a:p>
          <a:p>
            <a:pPr lvl="3"/>
            <a:r>
              <a:rPr lang="en-US" sz="1400" dirty="0" smtClean="0"/>
              <a:t>Annual workshops with hands on exercises and demos</a:t>
            </a:r>
          </a:p>
          <a:p>
            <a:pPr lvl="3"/>
            <a:r>
              <a:rPr lang="en-US" sz="1400" dirty="0" smtClean="0"/>
              <a:t>Presentations at meetings such as AMS, AGU, etc.</a:t>
            </a:r>
          </a:p>
          <a:p>
            <a:pPr lvl="3"/>
            <a:r>
              <a:rPr lang="en-US" sz="1400" dirty="0" err="1" smtClean="0"/>
              <a:t>Youtube</a:t>
            </a:r>
            <a:r>
              <a:rPr lang="en-US" sz="1400" dirty="0" smtClean="0"/>
              <a:t> videos (</a:t>
            </a:r>
            <a:r>
              <a:rPr lang="en-US" sz="1400" dirty="0" smtClean="0">
                <a:hlinkClick r:id="rId2"/>
              </a:rPr>
              <a:t>http://youtu.be/vuoDpVafZAA</a:t>
            </a:r>
            <a:r>
              <a:rPr lang="en-US" sz="1400" dirty="0" smtClean="0"/>
              <a:t> and </a:t>
            </a:r>
            <a:r>
              <a:rPr lang="en-US" sz="1400" dirty="0" smtClean="0">
                <a:hlinkClick r:id="rId3"/>
              </a:rPr>
              <a:t>http://youtu.be/k17IYMCcHvY</a:t>
            </a:r>
            <a:r>
              <a:rPr lang="en-US" sz="1400" dirty="0" smtClean="0"/>
              <a:t>) released (beta version) and played at NOAA booth during AGU and AMS. </a:t>
            </a:r>
            <a:endParaRPr lang="en-US" sz="1400" dirty="0"/>
          </a:p>
        </p:txBody>
      </p:sp>
      <p:sp>
        <p:nvSpPr>
          <p:cNvPr id="3" name="Slide Number Placeholder 2"/>
          <p:cNvSpPr>
            <a:spLocks noGrp="1"/>
          </p:cNvSpPr>
          <p:nvPr>
            <p:ph type="sldNum" sz="quarter" idx="12"/>
          </p:nvPr>
        </p:nvSpPr>
        <p:spPr/>
        <p:txBody>
          <a:bodyPr>
            <a:normAutofit fontScale="85000" lnSpcReduction="20000"/>
          </a:bodyPr>
          <a:lstStyle/>
          <a:p>
            <a:pPr>
              <a:defRPr/>
            </a:pPr>
            <a:fld id="{DDB46BC7-4F20-4C34-B900-BA5DAB38E6EA}"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4025" y="60325"/>
            <a:ext cx="7848600" cy="685800"/>
          </a:xfrm>
        </p:spPr>
        <p:txBody>
          <a:bodyPr/>
          <a:lstStyle/>
          <a:p>
            <a:r>
              <a:rPr lang="en-US" sz="2000" dirty="0" smtClean="0"/>
              <a:t/>
            </a:r>
            <a:br>
              <a:rPr lang="en-US" sz="2000" dirty="0" smtClean="0"/>
            </a:br>
            <a:r>
              <a:rPr lang="en-US" sz="3600" b="1" dirty="0" smtClean="0"/>
              <a:t>Routine Validation Tools</a:t>
            </a:r>
            <a:br>
              <a:rPr lang="en-US" sz="3600" b="1" dirty="0" smtClean="0"/>
            </a:br>
            <a:r>
              <a:rPr lang="en-US" sz="3600" b="1" dirty="0" smtClean="0"/>
              <a:t>against CALIPSO VFM</a:t>
            </a:r>
          </a:p>
        </p:txBody>
      </p:sp>
      <p:sp>
        <p:nvSpPr>
          <p:cNvPr id="10243" name="Rectangle 3"/>
          <p:cNvSpPr>
            <a:spLocks noGrp="1" noChangeArrowheads="1"/>
          </p:cNvSpPr>
          <p:nvPr>
            <p:ph type="body" idx="1"/>
          </p:nvPr>
        </p:nvSpPr>
        <p:spPr>
          <a:xfrm>
            <a:off x="533400" y="1371600"/>
            <a:ext cx="8382000" cy="1143000"/>
          </a:xfrm>
        </p:spPr>
        <p:txBody>
          <a:bodyPr/>
          <a:lstStyle/>
          <a:p>
            <a:pPr>
              <a:buNone/>
            </a:pPr>
            <a:r>
              <a:rPr lang="en-US" sz="2400" dirty="0" smtClean="0"/>
              <a:t>	Routine processing of ABI ADP algorithm on MODIS L1B data and near real time evaluation using CALIPSO data</a:t>
            </a:r>
            <a:endParaRPr lang="en-US" sz="1200" dirty="0" smtClean="0">
              <a:solidFill>
                <a:srgbClr val="FF0000"/>
              </a:solidFill>
            </a:endParaRPr>
          </a:p>
          <a:p>
            <a:pPr>
              <a:buFontTx/>
              <a:buNone/>
            </a:pPr>
            <a:r>
              <a:rPr lang="en-US" sz="1600" dirty="0" smtClean="0">
                <a:solidFill>
                  <a:srgbClr val="FF0000"/>
                </a:solidFill>
              </a:rPr>
              <a:t>http://www.star.nesdis.noaa.gov/smcd/spb/pubu/validation_new_test/adp_abi_calipso.php</a:t>
            </a:r>
          </a:p>
        </p:txBody>
      </p:sp>
      <p:sp>
        <p:nvSpPr>
          <p:cNvPr id="10244" name="Slide Number Placeholder 4"/>
          <p:cNvSpPr>
            <a:spLocks noGrp="1"/>
          </p:cNvSpPr>
          <p:nvPr>
            <p:ph type="sldNum" sz="quarter" idx="12"/>
          </p:nvPr>
        </p:nvSpPr>
        <p:spPr>
          <a:noFill/>
        </p:spPr>
        <p:txBody>
          <a:bodyPr>
            <a:normAutofit fontScale="85000" lnSpcReduction="20000"/>
          </a:bodyPr>
          <a:lstStyle/>
          <a:p>
            <a:fld id="{A863A687-4D1D-4DC3-B48D-037B25306C62}" type="slidenum">
              <a:rPr lang="en-US" smtClean="0"/>
              <a:pPr/>
              <a:t>14</a:t>
            </a:fld>
            <a:endParaRPr lang="en-US" smtClean="0"/>
          </a:p>
        </p:txBody>
      </p:sp>
      <p:sp>
        <p:nvSpPr>
          <p:cNvPr id="6" name="Rectangle 5"/>
          <p:cNvSpPr/>
          <p:nvPr/>
        </p:nvSpPr>
        <p:spPr>
          <a:xfrm>
            <a:off x="76200" y="2971800"/>
            <a:ext cx="2232025" cy="3402012"/>
          </a:xfrm>
          <a:prstGeom prst="rect">
            <a:avLst/>
          </a:prstGeom>
        </p:spPr>
        <p:style>
          <a:lnRef idx="1">
            <a:schemeClr val="accent2"/>
          </a:lnRef>
          <a:fillRef idx="2">
            <a:schemeClr val="accent2"/>
          </a:fillRef>
          <a:effectRef idx="1">
            <a:schemeClr val="accent2"/>
          </a:effectRef>
          <a:fontRef idx="minor">
            <a:schemeClr val="dk1"/>
          </a:fontRef>
        </p:style>
        <p:txBody>
          <a:bodyPr/>
          <a:lstStyle/>
          <a:p>
            <a:pPr>
              <a:defRPr/>
            </a:pPr>
            <a:r>
              <a:rPr lang="en-US" dirty="0">
                <a:solidFill>
                  <a:schemeClr val="tx1"/>
                </a:solidFill>
              </a:rPr>
              <a:t>Match-ups  and Statistics metrics are automatically generated and produced  for each smoke/dust event.</a:t>
            </a:r>
          </a:p>
        </p:txBody>
      </p:sp>
      <p:pic>
        <p:nvPicPr>
          <p:cNvPr id="10246" name="Picture 9"/>
          <p:cNvPicPr>
            <a:picLocks noChangeAspect="1" noChangeArrowheads="1"/>
          </p:cNvPicPr>
          <p:nvPr/>
        </p:nvPicPr>
        <p:blipFill>
          <a:blip r:embed="rId3" cstate="print"/>
          <a:srcRect/>
          <a:stretch>
            <a:fillRect/>
          </a:stretch>
        </p:blipFill>
        <p:spPr bwMode="auto">
          <a:xfrm>
            <a:off x="2406650" y="2662238"/>
            <a:ext cx="6737350" cy="419576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4025" y="228600"/>
            <a:ext cx="7848600" cy="685800"/>
          </a:xfrm>
        </p:spPr>
        <p:txBody>
          <a:bodyPr/>
          <a:lstStyle/>
          <a:p>
            <a:r>
              <a:rPr lang="en-US" sz="2000" dirty="0" smtClean="0"/>
              <a:t/>
            </a:r>
            <a:br>
              <a:rPr lang="en-US" sz="2000" dirty="0" smtClean="0"/>
            </a:br>
            <a:r>
              <a:rPr lang="en-US" sz="3200" dirty="0" smtClean="0"/>
              <a:t>Results from Routine Validation Tools</a:t>
            </a:r>
            <a:br>
              <a:rPr lang="en-US" sz="3200" dirty="0" smtClean="0"/>
            </a:br>
            <a:r>
              <a:rPr lang="en-US" sz="3200" dirty="0" smtClean="0"/>
              <a:t>against CALIPSO VFM: Dust</a:t>
            </a:r>
          </a:p>
        </p:txBody>
      </p:sp>
      <p:sp>
        <p:nvSpPr>
          <p:cNvPr id="18435" name="Slide Number Placeholder 4"/>
          <p:cNvSpPr>
            <a:spLocks noGrp="1"/>
          </p:cNvSpPr>
          <p:nvPr>
            <p:ph type="sldNum" sz="quarter" idx="12"/>
          </p:nvPr>
        </p:nvSpPr>
        <p:spPr>
          <a:noFill/>
        </p:spPr>
        <p:txBody>
          <a:bodyPr>
            <a:normAutofit fontScale="85000" lnSpcReduction="20000"/>
          </a:bodyPr>
          <a:lstStyle/>
          <a:p>
            <a:fld id="{504F92E2-4962-4C81-A6C5-F032E6427E1D}" type="slidenum">
              <a:rPr lang="en-US" smtClean="0"/>
              <a:pPr/>
              <a:t>15</a:t>
            </a:fld>
            <a:endParaRPr lang="en-US" smtClean="0"/>
          </a:p>
        </p:txBody>
      </p:sp>
      <p:graphicFrame>
        <p:nvGraphicFramePr>
          <p:cNvPr id="8" name="Content Placeholder 7"/>
          <p:cNvGraphicFramePr>
            <a:graphicFrameLocks noGrp="1"/>
          </p:cNvGraphicFramePr>
          <p:nvPr>
            <p:ph idx="1"/>
          </p:nvPr>
        </p:nvGraphicFramePr>
        <p:xfrm>
          <a:off x="381000" y="3048000"/>
          <a:ext cx="8360226" cy="2587693"/>
        </p:xfrm>
        <a:graphic>
          <a:graphicData uri="http://schemas.openxmlformats.org/drawingml/2006/table">
            <a:tbl>
              <a:tblPr/>
              <a:tblGrid>
                <a:gridCol w="1279902"/>
                <a:gridCol w="3430222"/>
                <a:gridCol w="1420642"/>
                <a:gridCol w="1046694"/>
                <a:gridCol w="1182766"/>
              </a:tblGrid>
              <a:tr h="862565">
                <a:tc>
                  <a:txBody>
                    <a:bodyPr/>
                    <a:lstStyle/>
                    <a:p>
                      <a:pPr marL="0" marR="0" algn="ctr">
                        <a:spcBef>
                          <a:spcPts val="0"/>
                        </a:spcBef>
                        <a:spcAft>
                          <a:spcPts val="0"/>
                        </a:spcAft>
                      </a:pPr>
                      <a:r>
                        <a:rPr lang="en-US" sz="2000" b="1" dirty="0">
                          <a:solidFill>
                            <a:srgbClr val="FFFF00"/>
                          </a:solidFill>
                          <a:latin typeface="Arial"/>
                          <a:ea typeface="Times New Roman"/>
                          <a:cs typeface="Times New Roman"/>
                        </a:rPr>
                        <a:t>Surface</a:t>
                      </a:r>
                      <a:endParaRPr lang="en-US" sz="2000" dirty="0">
                        <a:solidFill>
                          <a:srgbClr val="FFFF00"/>
                        </a:solidFill>
                        <a:latin typeface="Times New Roman"/>
                        <a:ea typeface="Times New Roman"/>
                        <a:cs typeface="Times New Roman"/>
                      </a:endParaRPr>
                    </a:p>
                    <a:p>
                      <a:pPr marL="0" marR="0" algn="ctr">
                        <a:spcBef>
                          <a:spcPts val="0"/>
                        </a:spcBef>
                        <a:spcAft>
                          <a:spcPts val="0"/>
                        </a:spcAft>
                      </a:pPr>
                      <a:r>
                        <a:rPr lang="en-US" sz="2000" b="1" dirty="0">
                          <a:solidFill>
                            <a:srgbClr val="FFFF00"/>
                          </a:solidFill>
                          <a:latin typeface="Arial"/>
                          <a:ea typeface="Times New Roman"/>
                          <a:cs typeface="Times New Roman"/>
                        </a:rPr>
                        <a:t>Type</a:t>
                      </a:r>
                      <a:endParaRPr lang="en-US" sz="2000" dirty="0">
                        <a:solidFill>
                          <a:srgbClr val="FFFF00"/>
                        </a:solidFill>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2000" b="1" dirty="0">
                          <a:solidFill>
                            <a:srgbClr val="FFFF00"/>
                          </a:solidFill>
                          <a:latin typeface="Arial"/>
                          <a:ea typeface="Times New Roman"/>
                          <a:cs typeface="Times New Roman"/>
                        </a:rPr>
                        <a:t>Accuracy </a:t>
                      </a:r>
                      <a:endParaRPr lang="en-US" sz="2000" b="1" dirty="0">
                        <a:solidFill>
                          <a:srgbClr val="FFFF00"/>
                        </a:solidFill>
                        <a:latin typeface="Times New Roman"/>
                        <a:ea typeface="Times New Roman"/>
                        <a:cs typeface="Times New Roman"/>
                      </a:endParaRPr>
                    </a:p>
                    <a:p>
                      <a:pPr marL="0" marR="0" algn="ctr">
                        <a:spcBef>
                          <a:spcPts val="0"/>
                        </a:spcBef>
                        <a:spcAft>
                          <a:spcPts val="0"/>
                        </a:spcAft>
                      </a:pPr>
                      <a:r>
                        <a:rPr lang="en-US" sz="2000" b="1" dirty="0">
                          <a:solidFill>
                            <a:srgbClr val="FFFF00"/>
                          </a:solidFill>
                          <a:latin typeface="Arial"/>
                          <a:ea typeface="Times New Roman"/>
                          <a:cs typeface="Times New Roman"/>
                        </a:rPr>
                        <a:t> (%)</a:t>
                      </a:r>
                      <a:endParaRPr lang="en-US" sz="20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2000" b="1">
                          <a:solidFill>
                            <a:srgbClr val="FFFF00"/>
                          </a:solidFill>
                          <a:latin typeface="Arial"/>
                          <a:ea typeface="Times New Roman"/>
                          <a:cs typeface="Times New Roman"/>
                        </a:rPr>
                        <a:t>POCD </a:t>
                      </a:r>
                      <a:endParaRPr lang="en-US" sz="2000" b="1">
                        <a:solidFill>
                          <a:srgbClr val="FFFF00"/>
                        </a:solidFill>
                        <a:latin typeface="Times New Roman"/>
                        <a:ea typeface="Times New Roman"/>
                        <a:cs typeface="Times New Roman"/>
                      </a:endParaRPr>
                    </a:p>
                    <a:p>
                      <a:pPr marL="0" marR="0" algn="ctr">
                        <a:spcBef>
                          <a:spcPts val="0"/>
                        </a:spcBef>
                        <a:spcAft>
                          <a:spcPts val="0"/>
                        </a:spcAft>
                      </a:pPr>
                      <a:r>
                        <a:rPr lang="en-US" sz="2000" b="1">
                          <a:solidFill>
                            <a:srgbClr val="FFFF00"/>
                          </a:solidFill>
                          <a:latin typeface="Arial"/>
                          <a:ea typeface="Times New Roman"/>
                          <a:cs typeface="Times New Roman"/>
                        </a:rPr>
                        <a:t> (%)</a:t>
                      </a:r>
                      <a:endParaRPr lang="en-US" sz="2000" b="1">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2000" b="1" dirty="0">
                          <a:solidFill>
                            <a:srgbClr val="FFFF00"/>
                          </a:solidFill>
                          <a:latin typeface="Arial"/>
                          <a:ea typeface="Times New Roman"/>
                          <a:cs typeface="Times New Roman"/>
                        </a:rPr>
                        <a:t>POFD</a:t>
                      </a:r>
                      <a:endParaRPr lang="en-US" sz="2000" b="1" dirty="0">
                        <a:solidFill>
                          <a:srgbClr val="FFFF00"/>
                        </a:solidFill>
                        <a:latin typeface="Times New Roman"/>
                        <a:ea typeface="Times New Roman"/>
                        <a:cs typeface="Times New Roman"/>
                      </a:endParaRPr>
                    </a:p>
                    <a:p>
                      <a:pPr marL="0" marR="0" algn="ctr">
                        <a:spcBef>
                          <a:spcPts val="0"/>
                        </a:spcBef>
                        <a:spcAft>
                          <a:spcPts val="0"/>
                        </a:spcAft>
                      </a:pPr>
                      <a:r>
                        <a:rPr lang="en-US" sz="2000" b="1" dirty="0">
                          <a:solidFill>
                            <a:srgbClr val="FFFF00"/>
                          </a:solidFill>
                          <a:latin typeface="Arial"/>
                          <a:ea typeface="Times New Roman"/>
                          <a:cs typeface="Times New Roman"/>
                        </a:rPr>
                        <a:t>(%)</a:t>
                      </a:r>
                      <a:endParaRPr lang="en-US" sz="20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431282">
                <a:tc rowSpan="2">
                  <a:txBody>
                    <a:bodyPr/>
                    <a:lstStyle/>
                    <a:p>
                      <a:pPr marL="0" marR="0" algn="ctr">
                        <a:spcBef>
                          <a:spcPts val="0"/>
                        </a:spcBef>
                        <a:spcAft>
                          <a:spcPts val="0"/>
                        </a:spcAft>
                      </a:pPr>
                      <a:r>
                        <a:rPr lang="en-US" sz="1600" b="1" dirty="0">
                          <a:solidFill>
                            <a:srgbClr val="FFFF00"/>
                          </a:solidFill>
                          <a:latin typeface="Arial"/>
                          <a:ea typeface="Times New Roman"/>
                          <a:cs typeface="Times New Roman"/>
                        </a:rPr>
                        <a:t>Land</a:t>
                      </a:r>
                      <a:endParaRPr lang="en-US" sz="1600" dirty="0">
                        <a:solidFill>
                          <a:srgbClr val="FFFF00"/>
                        </a:solidFill>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600" b="1" dirty="0" smtClean="0">
                          <a:solidFill>
                            <a:srgbClr val="FFFF00"/>
                          </a:solidFill>
                          <a:latin typeface="Arial"/>
                          <a:ea typeface="Times New Roman"/>
                          <a:cs typeface="Times New Roman"/>
                        </a:rPr>
                        <a:t>VIIRS</a:t>
                      </a:r>
                      <a:r>
                        <a:rPr lang="en-US" sz="1600" b="1" baseline="0" dirty="0" smtClean="0">
                          <a:solidFill>
                            <a:srgbClr val="FFFF00"/>
                          </a:solidFill>
                          <a:latin typeface="Arial"/>
                          <a:ea typeface="Times New Roman"/>
                          <a:cs typeface="Times New Roman"/>
                        </a:rPr>
                        <a:t> DAI algorithm on MODIS</a:t>
                      </a:r>
                      <a:endParaRPr lang="en-US" sz="16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600" b="1" dirty="0">
                          <a:solidFill>
                            <a:srgbClr val="FFFF00"/>
                          </a:solidFill>
                          <a:latin typeface="Arial"/>
                          <a:ea typeface="Times New Roman"/>
                          <a:cs typeface="Times New Roman"/>
                        </a:rPr>
                        <a:t>70.0</a:t>
                      </a:r>
                      <a:endParaRPr lang="en-US" sz="16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600" b="1" dirty="0">
                          <a:solidFill>
                            <a:srgbClr val="FFFF00"/>
                          </a:solidFill>
                          <a:latin typeface="Arial"/>
                          <a:ea typeface="Times New Roman"/>
                          <a:cs typeface="Times New Roman"/>
                        </a:rPr>
                        <a:t>80.6</a:t>
                      </a:r>
                      <a:endParaRPr lang="en-US" sz="16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600" b="1" dirty="0">
                          <a:solidFill>
                            <a:srgbClr val="FFFF00"/>
                          </a:solidFill>
                          <a:latin typeface="Arial"/>
                          <a:ea typeface="Times New Roman"/>
                          <a:cs typeface="Times New Roman"/>
                        </a:rPr>
                        <a:t>49.7</a:t>
                      </a:r>
                      <a:endParaRPr lang="en-US" sz="16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431282">
                <a:tc vMerge="1">
                  <a:txBody>
                    <a:bodyPr/>
                    <a:lstStyle/>
                    <a:p>
                      <a:endParaRPr lang="en-US"/>
                    </a:p>
                  </a:txBody>
                  <a:tcPr/>
                </a:tc>
                <a:tc>
                  <a:txBody>
                    <a:bodyPr/>
                    <a:lstStyle/>
                    <a:p>
                      <a:pPr marL="0" marR="0" algn="ctr">
                        <a:spcBef>
                          <a:spcPts val="0"/>
                        </a:spcBef>
                        <a:spcAft>
                          <a:spcPts val="0"/>
                        </a:spcAft>
                      </a:pPr>
                      <a:r>
                        <a:rPr lang="en-US" sz="1600" b="1" dirty="0" smtClean="0">
                          <a:solidFill>
                            <a:srgbClr val="FFFF00"/>
                          </a:solidFill>
                          <a:latin typeface="Arial"/>
                          <a:ea typeface="Times New Roman"/>
                          <a:cs typeface="Times New Roman"/>
                        </a:rPr>
                        <a:t>ABI</a:t>
                      </a:r>
                      <a:r>
                        <a:rPr lang="en-US" sz="1600" b="1" baseline="0" dirty="0" smtClean="0">
                          <a:solidFill>
                            <a:srgbClr val="FFFF00"/>
                          </a:solidFill>
                          <a:latin typeface="Arial"/>
                          <a:ea typeface="Times New Roman"/>
                          <a:cs typeface="Times New Roman"/>
                        </a:rPr>
                        <a:t> ADP algorithm on MODIS</a:t>
                      </a:r>
                      <a:endParaRPr lang="en-US" sz="16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600" b="1" dirty="0">
                          <a:solidFill>
                            <a:srgbClr val="FFFF00"/>
                          </a:solidFill>
                          <a:latin typeface="Arial"/>
                          <a:ea typeface="Times New Roman"/>
                          <a:cs typeface="Times New Roman"/>
                        </a:rPr>
                        <a:t>63.6</a:t>
                      </a:r>
                      <a:endParaRPr lang="en-US" sz="16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600" b="1" dirty="0">
                          <a:solidFill>
                            <a:srgbClr val="FFFF00"/>
                          </a:solidFill>
                          <a:latin typeface="Arial"/>
                          <a:ea typeface="Times New Roman"/>
                          <a:cs typeface="Times New Roman"/>
                        </a:rPr>
                        <a:t>44.1</a:t>
                      </a:r>
                      <a:endParaRPr lang="en-US" sz="16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600" b="1" dirty="0">
                          <a:solidFill>
                            <a:srgbClr val="FFFF00"/>
                          </a:solidFill>
                          <a:latin typeface="Arial"/>
                          <a:ea typeface="Times New Roman"/>
                          <a:cs typeface="Times New Roman"/>
                        </a:rPr>
                        <a:t>74.2</a:t>
                      </a:r>
                      <a:endParaRPr lang="en-US" sz="16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431282">
                <a:tc rowSpan="2">
                  <a:txBody>
                    <a:bodyPr/>
                    <a:lstStyle/>
                    <a:p>
                      <a:pPr marL="0" marR="0" algn="ctr">
                        <a:spcBef>
                          <a:spcPts val="0"/>
                        </a:spcBef>
                        <a:spcAft>
                          <a:spcPts val="0"/>
                        </a:spcAft>
                      </a:pPr>
                      <a:r>
                        <a:rPr lang="en-US" sz="1600" b="1" dirty="0">
                          <a:solidFill>
                            <a:srgbClr val="FFFF00"/>
                          </a:solidFill>
                          <a:latin typeface="Arial"/>
                          <a:ea typeface="Times New Roman"/>
                          <a:cs typeface="Times New Roman"/>
                        </a:rPr>
                        <a:t>Water</a:t>
                      </a:r>
                      <a:endParaRPr lang="en-US" sz="1600" dirty="0">
                        <a:solidFill>
                          <a:srgbClr val="FFFF00"/>
                        </a:solidFill>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600" b="1" dirty="0" smtClean="0">
                          <a:solidFill>
                            <a:srgbClr val="FFFF00"/>
                          </a:solidFill>
                          <a:latin typeface="Arial"/>
                          <a:ea typeface="Times New Roman"/>
                          <a:cs typeface="Times New Roman"/>
                        </a:rPr>
                        <a:t>VIIRS</a:t>
                      </a:r>
                      <a:r>
                        <a:rPr lang="en-US" sz="1600" b="1" baseline="0" dirty="0" smtClean="0">
                          <a:solidFill>
                            <a:srgbClr val="FFFF00"/>
                          </a:solidFill>
                          <a:latin typeface="Arial"/>
                          <a:ea typeface="Times New Roman"/>
                          <a:cs typeface="Times New Roman"/>
                        </a:rPr>
                        <a:t> DAI algorithm on MODIS</a:t>
                      </a:r>
                      <a:endParaRPr lang="en-US" sz="16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600" b="1" dirty="0">
                          <a:solidFill>
                            <a:srgbClr val="FFFF00"/>
                          </a:solidFill>
                          <a:latin typeface="Arial"/>
                          <a:ea typeface="Times New Roman"/>
                          <a:cs typeface="Times New Roman"/>
                        </a:rPr>
                        <a:t>82.3</a:t>
                      </a:r>
                      <a:endParaRPr lang="en-US" sz="16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600" b="1" dirty="0">
                          <a:solidFill>
                            <a:srgbClr val="FFFF00"/>
                          </a:solidFill>
                          <a:latin typeface="Arial"/>
                          <a:ea typeface="Times New Roman"/>
                          <a:cs typeface="Times New Roman"/>
                        </a:rPr>
                        <a:t>76.1</a:t>
                      </a:r>
                      <a:endParaRPr lang="en-US" sz="16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600" b="1" dirty="0">
                          <a:solidFill>
                            <a:srgbClr val="FFFF00"/>
                          </a:solidFill>
                          <a:latin typeface="Arial"/>
                          <a:ea typeface="Times New Roman"/>
                          <a:cs typeface="Times New Roman"/>
                        </a:rPr>
                        <a:t>18.9</a:t>
                      </a:r>
                      <a:endParaRPr lang="en-US" sz="16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431282">
                <a:tc vMerge="1">
                  <a:txBody>
                    <a:bodyPr/>
                    <a:lstStyle/>
                    <a:p>
                      <a:pPr marL="0" marR="0" algn="ctr">
                        <a:spcBef>
                          <a:spcPts val="0"/>
                        </a:spcBef>
                        <a:spcAft>
                          <a:spcPts val="0"/>
                        </a:spcAft>
                      </a:pPr>
                      <a:endParaRPr lang="en-US" sz="2000" dirty="0">
                        <a:solidFill>
                          <a:srgbClr val="FFFF00"/>
                        </a:solidFill>
                        <a:latin typeface="Arial"/>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FFFF00"/>
                          </a:solidFill>
                          <a:latin typeface="Arial"/>
                          <a:ea typeface="Times New Roman"/>
                          <a:cs typeface="Times New Roman"/>
                        </a:rPr>
                        <a:t>ABI</a:t>
                      </a:r>
                      <a:r>
                        <a:rPr lang="en-US" sz="1600" b="1" baseline="0" dirty="0" smtClean="0">
                          <a:solidFill>
                            <a:srgbClr val="FFFF00"/>
                          </a:solidFill>
                          <a:latin typeface="Arial"/>
                          <a:ea typeface="Times New Roman"/>
                          <a:cs typeface="Times New Roman"/>
                        </a:rPr>
                        <a:t> ADP algorithm on MODIS</a:t>
                      </a:r>
                      <a:endParaRPr lang="en-US" sz="16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600" b="1">
                          <a:solidFill>
                            <a:srgbClr val="FFFF00"/>
                          </a:solidFill>
                          <a:latin typeface="Arial"/>
                          <a:ea typeface="Times New Roman"/>
                          <a:cs typeface="Times New Roman"/>
                        </a:rPr>
                        <a:t>66.1</a:t>
                      </a:r>
                      <a:endParaRPr lang="en-US" sz="1600" b="1">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600" b="1" dirty="0">
                          <a:solidFill>
                            <a:srgbClr val="FFFF00"/>
                          </a:solidFill>
                          <a:latin typeface="Arial"/>
                          <a:ea typeface="Times New Roman"/>
                          <a:cs typeface="Times New Roman"/>
                        </a:rPr>
                        <a:t>59.5</a:t>
                      </a:r>
                      <a:endParaRPr lang="en-US" sz="16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600" b="1" dirty="0">
                          <a:solidFill>
                            <a:srgbClr val="FFFF00"/>
                          </a:solidFill>
                          <a:latin typeface="Arial"/>
                          <a:ea typeface="Times New Roman"/>
                          <a:cs typeface="Times New Roman"/>
                        </a:rPr>
                        <a:t>25.4</a:t>
                      </a:r>
                      <a:endParaRPr lang="en-US" sz="16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bl>
          </a:graphicData>
        </a:graphic>
      </p:graphicFrame>
      <p:sp>
        <p:nvSpPr>
          <p:cNvPr id="18470" name="Rectangle 1"/>
          <p:cNvSpPr>
            <a:spLocks noChangeArrowheads="1"/>
          </p:cNvSpPr>
          <p:nvPr/>
        </p:nvSpPr>
        <p:spPr bwMode="auto">
          <a:xfrm>
            <a:off x="400050" y="1676400"/>
            <a:ext cx="8134350" cy="1200971"/>
          </a:xfrm>
          <a:prstGeom prst="rect">
            <a:avLst/>
          </a:prstGeom>
          <a:noFill/>
          <a:ln w="9525" algn="ctr">
            <a:noFill/>
            <a:miter lim="800000"/>
            <a:headEnd/>
            <a:tailEnd/>
          </a:ln>
        </p:spPr>
        <p:txBody>
          <a:bodyPr wrap="square" lIns="92075" tIns="46038" rIns="92075" bIns="46038" anchor="ctr">
            <a:spAutoFit/>
          </a:bodyPr>
          <a:lstStyle/>
          <a:p>
            <a:pPr eaLnBrk="0" hangingPunct="0"/>
            <a:r>
              <a:rPr lang="en-US" sz="1800" dirty="0" smtClean="0">
                <a:cs typeface="Times New Roman" pitchFamily="18" charset="0"/>
              </a:rPr>
              <a:t>Performance </a:t>
            </a:r>
            <a:r>
              <a:rPr lang="en-US" sz="1800" dirty="0">
                <a:cs typeface="Times New Roman" pitchFamily="18" charset="0"/>
              </a:rPr>
              <a:t>metrics for </a:t>
            </a:r>
            <a:r>
              <a:rPr lang="en-US" sz="1800" dirty="0" smtClean="0">
                <a:cs typeface="Times New Roman" pitchFamily="18" charset="0"/>
              </a:rPr>
              <a:t>Aqua MODIS dust mask from Dust Aerosol Index algorithm and ABI aerosol detection algorithm against CALIPSO Vertical Feature mask (VFM) product. Time period: from </a:t>
            </a:r>
            <a:r>
              <a:rPr lang="en-US" sz="1800" dirty="0">
                <a:cs typeface="Times New Roman" pitchFamily="18" charset="0"/>
              </a:rPr>
              <a:t>2006 to </a:t>
            </a:r>
            <a:r>
              <a:rPr lang="en-US" sz="1800" dirty="0" smtClean="0">
                <a:cs typeface="Times New Roman" pitchFamily="18" charset="0"/>
              </a:rPr>
              <a:t>2012 with total </a:t>
            </a:r>
            <a:r>
              <a:rPr lang="en-US" sz="1800" dirty="0"/>
              <a:t>18358 matchups (15477 and 2881, respectively for over land and water</a:t>
            </a:r>
            <a:r>
              <a:rPr lang="en-US" sz="1800" dirty="0" smtClean="0"/>
              <a:t>).</a:t>
            </a:r>
            <a:endParaRPr lang="en-US" sz="1800" dirty="0"/>
          </a:p>
        </p:txBody>
      </p:sp>
      <p:sp>
        <p:nvSpPr>
          <p:cNvPr id="7" name="Rectangle 6"/>
          <p:cNvSpPr/>
          <p:nvPr/>
        </p:nvSpPr>
        <p:spPr>
          <a:xfrm>
            <a:off x="5257800" y="5867400"/>
            <a:ext cx="3733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POCD: Probability of Correct Detection</a:t>
            </a:r>
          </a:p>
          <a:p>
            <a:r>
              <a:rPr lang="en-US" sz="1600" dirty="0" smtClean="0"/>
              <a:t>POFD: Probability of False Detection</a:t>
            </a:r>
            <a:endParaRPr lang="en-US" sz="1600" dirty="0"/>
          </a:p>
        </p:txBody>
      </p:sp>
      <p:sp>
        <p:nvSpPr>
          <p:cNvPr id="10" name="Rounded Rectangle 9"/>
          <p:cNvSpPr/>
          <p:nvPr/>
        </p:nvSpPr>
        <p:spPr>
          <a:xfrm>
            <a:off x="685800" y="5791200"/>
            <a:ext cx="3581400" cy="99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Specification for ABI dust detection is 80% over land and water</a:t>
            </a:r>
          </a:p>
          <a:p>
            <a:pPr algn="ctr"/>
            <a:endParaRPr lang="en-US" sz="11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4025" y="60325"/>
            <a:ext cx="7848600" cy="685800"/>
          </a:xfrm>
        </p:spPr>
        <p:txBody>
          <a:bodyPr/>
          <a:lstStyle/>
          <a:p>
            <a:r>
              <a:rPr lang="en-US" sz="2000" dirty="0" smtClean="0"/>
              <a:t/>
            </a:r>
            <a:br>
              <a:rPr lang="en-US" sz="2000" dirty="0" smtClean="0"/>
            </a:br>
            <a:r>
              <a:rPr lang="en-US" sz="3200" dirty="0" smtClean="0"/>
              <a:t>Results from Routine Validation Tools</a:t>
            </a:r>
            <a:br>
              <a:rPr lang="en-US" sz="3200" dirty="0" smtClean="0"/>
            </a:br>
            <a:r>
              <a:rPr lang="en-US" sz="3200" dirty="0" smtClean="0"/>
              <a:t>against CALIPSO VFM: Smoke</a:t>
            </a:r>
          </a:p>
        </p:txBody>
      </p:sp>
      <p:sp>
        <p:nvSpPr>
          <p:cNvPr id="18435" name="Slide Number Placeholder 4"/>
          <p:cNvSpPr>
            <a:spLocks noGrp="1"/>
          </p:cNvSpPr>
          <p:nvPr>
            <p:ph type="sldNum" sz="quarter" idx="12"/>
          </p:nvPr>
        </p:nvSpPr>
        <p:spPr>
          <a:noFill/>
        </p:spPr>
        <p:txBody>
          <a:bodyPr>
            <a:normAutofit fontScale="85000" lnSpcReduction="20000"/>
          </a:bodyPr>
          <a:lstStyle/>
          <a:p>
            <a:fld id="{504F92E2-4962-4C81-A6C5-F032E6427E1D}" type="slidenum">
              <a:rPr lang="en-US" smtClean="0"/>
              <a:pPr/>
              <a:t>16</a:t>
            </a:fld>
            <a:endParaRPr lang="en-US" smtClean="0"/>
          </a:p>
        </p:txBody>
      </p:sp>
      <p:graphicFrame>
        <p:nvGraphicFramePr>
          <p:cNvPr id="8" name="Content Placeholder 7"/>
          <p:cNvGraphicFramePr>
            <a:graphicFrameLocks noGrp="1"/>
          </p:cNvGraphicFramePr>
          <p:nvPr>
            <p:ph idx="1"/>
          </p:nvPr>
        </p:nvGraphicFramePr>
        <p:xfrm>
          <a:off x="1828800" y="3124200"/>
          <a:ext cx="4930004" cy="1725129"/>
        </p:xfrm>
        <a:graphic>
          <a:graphicData uri="http://schemas.openxmlformats.org/drawingml/2006/table">
            <a:tbl>
              <a:tblPr/>
              <a:tblGrid>
                <a:gridCol w="1279902"/>
                <a:gridCol w="1420642"/>
                <a:gridCol w="1046694"/>
                <a:gridCol w="1182766"/>
              </a:tblGrid>
              <a:tr h="862565">
                <a:tc>
                  <a:txBody>
                    <a:bodyPr/>
                    <a:lstStyle/>
                    <a:p>
                      <a:pPr marL="0" marR="0" algn="ctr">
                        <a:spcBef>
                          <a:spcPts val="0"/>
                        </a:spcBef>
                        <a:spcAft>
                          <a:spcPts val="0"/>
                        </a:spcAft>
                      </a:pPr>
                      <a:r>
                        <a:rPr lang="en-US" sz="2000" b="1" dirty="0">
                          <a:solidFill>
                            <a:srgbClr val="FFFF00"/>
                          </a:solidFill>
                          <a:latin typeface="Arial"/>
                          <a:ea typeface="Times New Roman"/>
                          <a:cs typeface="Times New Roman"/>
                        </a:rPr>
                        <a:t>Surface</a:t>
                      </a:r>
                      <a:endParaRPr lang="en-US" sz="2000" dirty="0">
                        <a:solidFill>
                          <a:srgbClr val="FFFF00"/>
                        </a:solidFill>
                        <a:latin typeface="Times New Roman"/>
                        <a:ea typeface="Times New Roman"/>
                        <a:cs typeface="Times New Roman"/>
                      </a:endParaRPr>
                    </a:p>
                    <a:p>
                      <a:pPr marL="0" marR="0" algn="ctr">
                        <a:spcBef>
                          <a:spcPts val="0"/>
                        </a:spcBef>
                        <a:spcAft>
                          <a:spcPts val="0"/>
                        </a:spcAft>
                      </a:pPr>
                      <a:r>
                        <a:rPr lang="en-US" sz="2000" b="1" dirty="0">
                          <a:solidFill>
                            <a:srgbClr val="FFFF00"/>
                          </a:solidFill>
                          <a:latin typeface="Arial"/>
                          <a:ea typeface="Times New Roman"/>
                          <a:cs typeface="Times New Roman"/>
                        </a:rPr>
                        <a:t>Type</a:t>
                      </a:r>
                      <a:endParaRPr lang="en-US" sz="2000" dirty="0">
                        <a:solidFill>
                          <a:srgbClr val="FFFF00"/>
                        </a:solidFill>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2000" b="1" dirty="0">
                          <a:solidFill>
                            <a:srgbClr val="FFFF00"/>
                          </a:solidFill>
                          <a:latin typeface="Arial"/>
                          <a:ea typeface="Times New Roman"/>
                          <a:cs typeface="Times New Roman"/>
                        </a:rPr>
                        <a:t>Accuracy </a:t>
                      </a:r>
                      <a:endParaRPr lang="en-US" sz="2000" b="1" dirty="0">
                        <a:solidFill>
                          <a:srgbClr val="FFFF00"/>
                        </a:solidFill>
                        <a:latin typeface="Times New Roman"/>
                        <a:ea typeface="Times New Roman"/>
                        <a:cs typeface="Times New Roman"/>
                      </a:endParaRPr>
                    </a:p>
                    <a:p>
                      <a:pPr marL="0" marR="0" algn="ctr">
                        <a:spcBef>
                          <a:spcPts val="0"/>
                        </a:spcBef>
                        <a:spcAft>
                          <a:spcPts val="0"/>
                        </a:spcAft>
                      </a:pPr>
                      <a:r>
                        <a:rPr lang="en-US" sz="2000" b="1" dirty="0">
                          <a:solidFill>
                            <a:srgbClr val="FFFF00"/>
                          </a:solidFill>
                          <a:latin typeface="Arial"/>
                          <a:ea typeface="Times New Roman"/>
                          <a:cs typeface="Times New Roman"/>
                        </a:rPr>
                        <a:t> (%)</a:t>
                      </a:r>
                      <a:endParaRPr lang="en-US" sz="20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2000" b="1">
                          <a:solidFill>
                            <a:srgbClr val="FFFF00"/>
                          </a:solidFill>
                          <a:latin typeface="Arial"/>
                          <a:ea typeface="Times New Roman"/>
                          <a:cs typeface="Times New Roman"/>
                        </a:rPr>
                        <a:t>POCD </a:t>
                      </a:r>
                      <a:endParaRPr lang="en-US" sz="2000" b="1">
                        <a:solidFill>
                          <a:srgbClr val="FFFF00"/>
                        </a:solidFill>
                        <a:latin typeface="Times New Roman"/>
                        <a:ea typeface="Times New Roman"/>
                        <a:cs typeface="Times New Roman"/>
                      </a:endParaRPr>
                    </a:p>
                    <a:p>
                      <a:pPr marL="0" marR="0" algn="ctr">
                        <a:spcBef>
                          <a:spcPts val="0"/>
                        </a:spcBef>
                        <a:spcAft>
                          <a:spcPts val="0"/>
                        </a:spcAft>
                      </a:pPr>
                      <a:r>
                        <a:rPr lang="en-US" sz="2000" b="1">
                          <a:solidFill>
                            <a:srgbClr val="FFFF00"/>
                          </a:solidFill>
                          <a:latin typeface="Arial"/>
                          <a:ea typeface="Times New Roman"/>
                          <a:cs typeface="Times New Roman"/>
                        </a:rPr>
                        <a:t> (%)</a:t>
                      </a:r>
                      <a:endParaRPr lang="en-US" sz="2000" b="1">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2000" b="1" dirty="0">
                          <a:solidFill>
                            <a:srgbClr val="FFFF00"/>
                          </a:solidFill>
                          <a:latin typeface="Arial"/>
                          <a:ea typeface="Times New Roman"/>
                          <a:cs typeface="Times New Roman"/>
                        </a:rPr>
                        <a:t>POFD</a:t>
                      </a:r>
                      <a:endParaRPr lang="en-US" sz="2000" b="1" dirty="0">
                        <a:solidFill>
                          <a:srgbClr val="FFFF00"/>
                        </a:solidFill>
                        <a:latin typeface="Times New Roman"/>
                        <a:ea typeface="Times New Roman"/>
                        <a:cs typeface="Times New Roman"/>
                      </a:endParaRPr>
                    </a:p>
                    <a:p>
                      <a:pPr marL="0" marR="0" algn="ctr">
                        <a:spcBef>
                          <a:spcPts val="0"/>
                        </a:spcBef>
                        <a:spcAft>
                          <a:spcPts val="0"/>
                        </a:spcAft>
                      </a:pPr>
                      <a:r>
                        <a:rPr lang="en-US" sz="2000" b="1" dirty="0">
                          <a:solidFill>
                            <a:srgbClr val="FFFF00"/>
                          </a:solidFill>
                          <a:latin typeface="Arial"/>
                          <a:ea typeface="Times New Roman"/>
                          <a:cs typeface="Times New Roman"/>
                        </a:rPr>
                        <a:t>(%)</a:t>
                      </a:r>
                      <a:endParaRPr lang="en-US" sz="20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431282">
                <a:tc>
                  <a:txBody>
                    <a:bodyPr/>
                    <a:lstStyle/>
                    <a:p>
                      <a:pPr marL="0" marR="0" algn="ctr">
                        <a:spcBef>
                          <a:spcPts val="0"/>
                        </a:spcBef>
                        <a:spcAft>
                          <a:spcPts val="0"/>
                        </a:spcAft>
                      </a:pPr>
                      <a:r>
                        <a:rPr lang="en-US" sz="2000" b="1" dirty="0">
                          <a:solidFill>
                            <a:srgbClr val="FFFF00"/>
                          </a:solidFill>
                          <a:latin typeface="Arial"/>
                          <a:ea typeface="Times New Roman"/>
                          <a:cs typeface="Times New Roman"/>
                        </a:rPr>
                        <a:t>Land</a:t>
                      </a:r>
                      <a:endParaRPr lang="en-US" sz="2000" dirty="0">
                        <a:solidFill>
                          <a:srgbClr val="FFFF00"/>
                        </a:solidFill>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2000" b="1" dirty="0" smtClean="0">
                          <a:solidFill>
                            <a:srgbClr val="FFFF00"/>
                          </a:solidFill>
                          <a:latin typeface="Times New Roman"/>
                          <a:ea typeface="Times New Roman"/>
                          <a:cs typeface="Times New Roman"/>
                        </a:rPr>
                        <a:t>69.1</a:t>
                      </a:r>
                      <a:endParaRPr lang="en-US" sz="20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dirty="0" smtClean="0">
                          <a:solidFill>
                            <a:srgbClr val="FFFF00"/>
                          </a:solidFill>
                        </a:rPr>
                        <a:t>66.7</a:t>
                      </a:r>
                      <a:endParaRPr lang="en-US" dirty="0">
                        <a:solidFill>
                          <a:srgbClr val="FFFF00"/>
                        </a:solidFil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dirty="0" smtClean="0">
                          <a:solidFill>
                            <a:srgbClr val="FFFF00"/>
                          </a:solidFill>
                        </a:rPr>
                        <a:t>28.6</a:t>
                      </a:r>
                      <a:endParaRPr lang="en-US" dirty="0">
                        <a:solidFill>
                          <a:srgbClr val="FFFF00"/>
                        </a:solidFill>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431282">
                <a:tc>
                  <a:txBody>
                    <a:bodyPr/>
                    <a:lstStyle/>
                    <a:p>
                      <a:pPr marL="0" marR="0" algn="ctr">
                        <a:spcBef>
                          <a:spcPts val="0"/>
                        </a:spcBef>
                        <a:spcAft>
                          <a:spcPts val="0"/>
                        </a:spcAft>
                      </a:pPr>
                      <a:r>
                        <a:rPr lang="en-US" sz="2000" b="1" dirty="0" smtClean="0">
                          <a:solidFill>
                            <a:srgbClr val="FFFF00"/>
                          </a:solidFill>
                          <a:latin typeface="Times New Roman"/>
                          <a:ea typeface="Times New Roman"/>
                          <a:cs typeface="Times New Roman"/>
                        </a:rPr>
                        <a:t>Water</a:t>
                      </a:r>
                      <a:endParaRPr lang="en-US" sz="2000" b="1" dirty="0">
                        <a:solidFill>
                          <a:srgbClr val="FFFF00"/>
                        </a:solidFill>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2000" b="1" dirty="0" smtClean="0">
                          <a:solidFill>
                            <a:srgbClr val="FFFF00"/>
                          </a:solidFill>
                          <a:latin typeface="Arial"/>
                          <a:ea typeface="Times New Roman"/>
                          <a:cs typeface="Times New Roman"/>
                        </a:rPr>
                        <a:t>73.6</a:t>
                      </a:r>
                      <a:endParaRPr lang="en-US" sz="20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2000" b="1" dirty="0" smtClean="0">
                          <a:solidFill>
                            <a:srgbClr val="FFFF00"/>
                          </a:solidFill>
                          <a:latin typeface="Arial"/>
                          <a:ea typeface="Times New Roman"/>
                          <a:cs typeface="Times New Roman"/>
                        </a:rPr>
                        <a:t>63.4</a:t>
                      </a:r>
                      <a:endParaRPr lang="en-US" sz="20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2000" b="1" dirty="0" smtClean="0">
                          <a:solidFill>
                            <a:srgbClr val="FFFF00"/>
                          </a:solidFill>
                          <a:latin typeface="Arial"/>
                          <a:ea typeface="Times New Roman"/>
                          <a:cs typeface="Times New Roman"/>
                        </a:rPr>
                        <a:t>31.6</a:t>
                      </a:r>
                      <a:endParaRPr lang="en-US" sz="2000" b="1" dirty="0">
                        <a:solidFill>
                          <a:srgbClr val="FFFF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bl>
          </a:graphicData>
        </a:graphic>
      </p:graphicFrame>
      <p:sp>
        <p:nvSpPr>
          <p:cNvPr id="18470" name="Rectangle 1"/>
          <p:cNvSpPr>
            <a:spLocks noChangeArrowheads="1"/>
          </p:cNvSpPr>
          <p:nvPr/>
        </p:nvSpPr>
        <p:spPr bwMode="auto">
          <a:xfrm>
            <a:off x="400050" y="2124028"/>
            <a:ext cx="8134350" cy="646973"/>
          </a:xfrm>
          <a:prstGeom prst="rect">
            <a:avLst/>
          </a:prstGeom>
          <a:noFill/>
          <a:ln w="9525" algn="ctr">
            <a:noFill/>
            <a:miter lim="800000"/>
            <a:headEnd/>
            <a:tailEnd/>
          </a:ln>
        </p:spPr>
        <p:txBody>
          <a:bodyPr wrap="square" lIns="92075" tIns="46038" rIns="92075" bIns="46038" anchor="ctr">
            <a:spAutoFit/>
          </a:bodyPr>
          <a:lstStyle/>
          <a:p>
            <a:pPr eaLnBrk="0" hangingPunct="0"/>
            <a:r>
              <a:rPr lang="en-US" sz="1800" dirty="0" smtClean="0">
                <a:cs typeface="Times New Roman" pitchFamily="18" charset="0"/>
              </a:rPr>
              <a:t>Performance </a:t>
            </a:r>
            <a:r>
              <a:rPr lang="en-US" sz="1800" dirty="0">
                <a:cs typeface="Times New Roman" pitchFamily="18" charset="0"/>
              </a:rPr>
              <a:t>metrics </a:t>
            </a:r>
            <a:r>
              <a:rPr lang="en-US" sz="1800" dirty="0" smtClean="0">
                <a:cs typeface="Times New Roman" pitchFamily="18" charset="0"/>
              </a:rPr>
              <a:t>for Aqua and Terra MODIS smoke detection using ABI ADP algorithm. </a:t>
            </a:r>
            <a:endParaRPr lang="en-US" sz="1800" dirty="0"/>
          </a:p>
        </p:txBody>
      </p:sp>
      <p:sp>
        <p:nvSpPr>
          <p:cNvPr id="7" name="Rectangle 6"/>
          <p:cNvSpPr/>
          <p:nvPr/>
        </p:nvSpPr>
        <p:spPr>
          <a:xfrm>
            <a:off x="5257800" y="5867400"/>
            <a:ext cx="3733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POCD: Probability of Correct Detection</a:t>
            </a:r>
          </a:p>
          <a:p>
            <a:r>
              <a:rPr lang="en-US" sz="1600" dirty="0" smtClean="0"/>
              <a:t>POFD: Probability of False Detection</a:t>
            </a:r>
            <a:endParaRPr lang="en-US" sz="1600" dirty="0"/>
          </a:p>
        </p:txBody>
      </p:sp>
      <p:sp>
        <p:nvSpPr>
          <p:cNvPr id="10" name="Rounded Rectangle 9"/>
          <p:cNvSpPr/>
          <p:nvPr/>
        </p:nvSpPr>
        <p:spPr>
          <a:xfrm>
            <a:off x="685800" y="5715000"/>
            <a:ext cx="35814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Specification for ABI smoke detection is 80% over land and 70% over water</a:t>
            </a:r>
            <a:endParaRPr 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A case study of mixed dust and smoke on July 28, 2007</a:t>
            </a:r>
          </a:p>
        </p:txBody>
      </p:sp>
      <p:sp>
        <p:nvSpPr>
          <p:cNvPr id="19459" name="Slide Number Placeholder 3"/>
          <p:cNvSpPr>
            <a:spLocks noGrp="1"/>
          </p:cNvSpPr>
          <p:nvPr>
            <p:ph type="sldNum" sz="quarter" idx="12"/>
          </p:nvPr>
        </p:nvSpPr>
        <p:spPr>
          <a:noFill/>
        </p:spPr>
        <p:txBody>
          <a:bodyPr>
            <a:normAutofit fontScale="85000" lnSpcReduction="20000"/>
          </a:bodyPr>
          <a:lstStyle/>
          <a:p>
            <a:fld id="{D7D48231-B493-4501-BEAB-76E887F14D8E}" type="slidenum">
              <a:rPr lang="en-US" smtClean="0"/>
              <a:pPr/>
              <a:t>17</a:t>
            </a:fld>
            <a:endParaRPr lang="en-US" smtClean="0"/>
          </a:p>
        </p:txBody>
      </p:sp>
      <p:pic>
        <p:nvPicPr>
          <p:cNvPr id="19460" name="Picture 2" descr="Dust and Smoke off the West Coast of Africa"/>
          <p:cNvPicPr>
            <a:picLocks noChangeAspect="1" noChangeArrowheads="1"/>
          </p:cNvPicPr>
          <p:nvPr/>
        </p:nvPicPr>
        <p:blipFill>
          <a:blip r:embed="rId2" cstate="print"/>
          <a:srcRect/>
          <a:stretch>
            <a:fillRect/>
          </a:stretch>
        </p:blipFill>
        <p:spPr bwMode="auto">
          <a:xfrm>
            <a:off x="-966788" y="1633538"/>
            <a:ext cx="3600451" cy="5172075"/>
          </a:xfrm>
          <a:prstGeom prst="rect">
            <a:avLst/>
          </a:prstGeom>
          <a:noFill/>
          <a:ln w="9525">
            <a:noFill/>
            <a:miter lim="800000"/>
            <a:headEnd/>
            <a:tailEnd/>
          </a:ln>
        </p:spPr>
      </p:pic>
      <p:pic>
        <p:nvPicPr>
          <p:cNvPr id="19461" name="Picture 4" descr="C:\Users\pciren\AppData\Local\Temp\1\scp56696\net\orbit170l\disk1\pub\pubu\GOESR_AIT\abi_smoke_dust\visual_code_new\deep_blue_latest\Aquaa_2007209_1455_db.png"/>
          <p:cNvPicPr>
            <a:picLocks noChangeAspect="1" noChangeArrowheads="1"/>
          </p:cNvPicPr>
          <p:nvPr/>
        </p:nvPicPr>
        <p:blipFill>
          <a:blip r:embed="rId3" cstate="print"/>
          <a:srcRect/>
          <a:stretch>
            <a:fillRect/>
          </a:stretch>
        </p:blipFill>
        <p:spPr bwMode="auto">
          <a:xfrm>
            <a:off x="2711450" y="1658938"/>
            <a:ext cx="3257550" cy="5199062"/>
          </a:xfrm>
          <a:prstGeom prst="rect">
            <a:avLst/>
          </a:prstGeom>
          <a:noFill/>
          <a:ln w="9525">
            <a:noFill/>
            <a:miter lim="800000"/>
            <a:headEnd/>
            <a:tailEnd/>
          </a:ln>
        </p:spPr>
      </p:pic>
      <p:pic>
        <p:nvPicPr>
          <p:cNvPr id="19462" name="Picture 5"/>
          <p:cNvPicPr>
            <a:picLocks noGrp="1" noChangeAspect="1" noChangeArrowheads="1"/>
          </p:cNvPicPr>
          <p:nvPr>
            <p:ph idx="1"/>
          </p:nvPr>
        </p:nvPicPr>
        <p:blipFill>
          <a:blip r:embed="rId4" cstate="print"/>
          <a:srcRect/>
          <a:stretch>
            <a:fillRect/>
          </a:stretch>
        </p:blipFill>
        <p:spPr>
          <a:xfrm>
            <a:off x="6080125" y="2116138"/>
            <a:ext cx="3065463" cy="4479925"/>
          </a:xfrm>
          <a:noFill/>
        </p:spPr>
      </p:pic>
      <p:pic>
        <p:nvPicPr>
          <p:cNvPr id="19463" name="Picture 6"/>
          <p:cNvPicPr>
            <a:picLocks noChangeAspect="1" noChangeArrowheads="1"/>
          </p:cNvPicPr>
          <p:nvPr/>
        </p:nvPicPr>
        <p:blipFill>
          <a:blip r:embed="rId5" cstate="print"/>
          <a:srcRect/>
          <a:stretch>
            <a:fillRect/>
          </a:stretch>
        </p:blipFill>
        <p:spPr bwMode="auto">
          <a:xfrm>
            <a:off x="5934075" y="6324600"/>
            <a:ext cx="3209925" cy="533400"/>
          </a:xfrm>
          <a:prstGeom prst="rect">
            <a:avLst/>
          </a:prstGeom>
          <a:noFill/>
          <a:ln w="9525" algn="ctr">
            <a:noFill/>
            <a:miter lim="800000"/>
            <a:headEnd/>
            <a:tailEnd/>
          </a:ln>
        </p:spPr>
      </p:pic>
      <p:sp>
        <p:nvSpPr>
          <p:cNvPr id="19464" name="TextBox 8"/>
          <p:cNvSpPr txBox="1">
            <a:spLocks noChangeArrowheads="1"/>
          </p:cNvSpPr>
          <p:nvPr/>
        </p:nvSpPr>
        <p:spPr bwMode="auto">
          <a:xfrm>
            <a:off x="6100763" y="1663700"/>
            <a:ext cx="3043237" cy="400050"/>
          </a:xfrm>
          <a:prstGeom prst="rect">
            <a:avLst/>
          </a:prstGeom>
          <a:solidFill>
            <a:schemeClr val="bg1"/>
          </a:solidFill>
          <a:ln w="9525">
            <a:noFill/>
            <a:miter lim="800000"/>
            <a:headEnd/>
            <a:tailEnd/>
          </a:ln>
        </p:spPr>
        <p:txBody>
          <a:bodyPr>
            <a:spAutoFit/>
          </a:bodyPr>
          <a:lstStyle/>
          <a:p>
            <a:r>
              <a:rPr lang="en-US">
                <a:solidFill>
                  <a:srgbClr val="FF0000"/>
                </a:solidFill>
              </a:rPr>
              <a:t>ABI ADP  on MODIS  </a:t>
            </a:r>
          </a:p>
        </p:txBody>
      </p:sp>
      <p:sp>
        <p:nvSpPr>
          <p:cNvPr id="14" name="Oval 13"/>
          <p:cNvSpPr/>
          <p:nvPr/>
        </p:nvSpPr>
        <p:spPr>
          <a:xfrm>
            <a:off x="7092950" y="2638425"/>
            <a:ext cx="1449388" cy="692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3665538" y="3000375"/>
            <a:ext cx="1450975" cy="692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819150" y="2973388"/>
            <a:ext cx="1449388" cy="692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Algorithm Enhancements</a:t>
            </a:r>
          </a:p>
        </p:txBody>
      </p:sp>
      <p:sp>
        <p:nvSpPr>
          <p:cNvPr id="11267" name="Content Placeholder 2"/>
          <p:cNvSpPr>
            <a:spLocks noGrp="1"/>
          </p:cNvSpPr>
          <p:nvPr>
            <p:ph idx="1"/>
          </p:nvPr>
        </p:nvSpPr>
        <p:spPr>
          <a:xfrm>
            <a:off x="438150" y="1722437"/>
            <a:ext cx="8229600" cy="4525963"/>
          </a:xfrm>
        </p:spPr>
        <p:txBody>
          <a:bodyPr/>
          <a:lstStyle/>
          <a:p>
            <a:r>
              <a:rPr lang="en-US" dirty="0" smtClean="0"/>
              <a:t>Internal cloud tests to improve cloud/dust discrimination.</a:t>
            </a:r>
          </a:p>
          <a:p>
            <a:r>
              <a:rPr lang="en-US" dirty="0" smtClean="0"/>
              <a:t>Bright pixel index to reduce false dust detections.</a:t>
            </a:r>
          </a:p>
          <a:p>
            <a:r>
              <a:rPr lang="en-US" dirty="0" smtClean="0"/>
              <a:t>NDVI and view angle dependent thresholds</a:t>
            </a:r>
          </a:p>
          <a:p>
            <a:r>
              <a:rPr lang="en-US" dirty="0" smtClean="0"/>
              <a:t>Aggregate the pixel level retrieval to a 2-km product</a:t>
            </a:r>
          </a:p>
          <a:p>
            <a:endParaRPr lang="en-US" dirty="0" smtClean="0"/>
          </a:p>
          <a:p>
            <a:endParaRPr lang="en-US" dirty="0" smtClean="0"/>
          </a:p>
          <a:p>
            <a:pPr>
              <a:buFontTx/>
              <a:buNone/>
            </a:pPr>
            <a:endParaRPr lang="en-US" dirty="0" smtClean="0"/>
          </a:p>
        </p:txBody>
      </p:sp>
      <p:sp>
        <p:nvSpPr>
          <p:cNvPr id="11268" name="Slide Number Placeholder 3"/>
          <p:cNvSpPr>
            <a:spLocks noGrp="1"/>
          </p:cNvSpPr>
          <p:nvPr>
            <p:ph type="sldNum" sz="quarter" idx="12"/>
          </p:nvPr>
        </p:nvSpPr>
        <p:spPr>
          <a:noFill/>
        </p:spPr>
        <p:txBody>
          <a:bodyPr>
            <a:normAutofit fontScale="85000" lnSpcReduction="20000"/>
          </a:bodyPr>
          <a:lstStyle/>
          <a:p>
            <a:fld id="{89898631-5742-4ABC-9E22-B1543C7ADD47}"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609600" y="219075"/>
            <a:ext cx="7848600" cy="685800"/>
          </a:xfrm>
        </p:spPr>
        <p:txBody>
          <a:bodyPr/>
          <a:lstStyle/>
          <a:p>
            <a:r>
              <a:rPr lang="en-US" sz="3600" dirty="0" smtClean="0"/>
              <a:t>Post-Launch Test (PLT) and </a:t>
            </a:r>
            <a:br>
              <a:rPr lang="en-US" sz="3600" dirty="0" smtClean="0"/>
            </a:br>
            <a:r>
              <a:rPr lang="en-US" sz="3600" dirty="0" smtClean="0"/>
              <a:t>Post-Launch Product Validation</a:t>
            </a:r>
          </a:p>
        </p:txBody>
      </p:sp>
      <p:sp>
        <p:nvSpPr>
          <p:cNvPr id="12291" name="Rectangle 1027"/>
          <p:cNvSpPr>
            <a:spLocks noGrp="1" noChangeArrowheads="1"/>
          </p:cNvSpPr>
          <p:nvPr>
            <p:ph type="body" idx="1"/>
          </p:nvPr>
        </p:nvSpPr>
        <p:spPr>
          <a:xfrm>
            <a:off x="201613" y="1219200"/>
            <a:ext cx="8637587" cy="5257800"/>
          </a:xfrm>
        </p:spPr>
        <p:txBody>
          <a:bodyPr/>
          <a:lstStyle/>
          <a:p>
            <a:endParaRPr lang="en-US" dirty="0" smtClean="0"/>
          </a:p>
          <a:p>
            <a:r>
              <a:rPr lang="en-US" sz="2800" dirty="0" smtClean="0"/>
              <a:t>Work with calibration team to determine that all ABI bands are fully functional.</a:t>
            </a:r>
          </a:p>
          <a:p>
            <a:r>
              <a:rPr lang="en-US" sz="2800" dirty="0" smtClean="0"/>
              <a:t>Tune thresholds with collocated CALIPSO VFM.</a:t>
            </a:r>
          </a:p>
          <a:p>
            <a:r>
              <a:rPr lang="en-US" sz="2800" dirty="0" smtClean="0"/>
              <a:t>Generate global monthly mean smoke/dust fraction and compare to both CALIPSO and MISR to evaluate ABI ADP spatial and temporal patterns.</a:t>
            </a:r>
          </a:p>
          <a:p>
            <a:r>
              <a:rPr lang="en-US" sz="2800" dirty="0" smtClean="0"/>
              <a:t>Compare ABI ADP to SNPP VIIRS dust and smoke.</a:t>
            </a:r>
          </a:p>
          <a:p>
            <a:pPr lvl="1"/>
            <a:r>
              <a:rPr lang="en-US" sz="2400" dirty="0" smtClean="0"/>
              <a:t>Focus on Alaska in the evaluation because of availability of multiple views from VIIRS.</a:t>
            </a:r>
          </a:p>
          <a:p>
            <a:pPr>
              <a:buNone/>
            </a:pPr>
            <a:endParaRPr lang="en-US" dirty="0" smtClean="0"/>
          </a:p>
          <a:p>
            <a:endParaRPr lang="en-US" dirty="0" smtClean="0"/>
          </a:p>
          <a:p>
            <a:endParaRPr lang="en-US" dirty="0" smtClean="0"/>
          </a:p>
        </p:txBody>
      </p:sp>
      <p:sp>
        <p:nvSpPr>
          <p:cNvPr id="12292" name="Slide Number Placeholder 4"/>
          <p:cNvSpPr>
            <a:spLocks noGrp="1"/>
          </p:cNvSpPr>
          <p:nvPr>
            <p:ph type="sldNum" sz="quarter" idx="12"/>
          </p:nvPr>
        </p:nvSpPr>
        <p:spPr>
          <a:noFill/>
        </p:spPr>
        <p:txBody>
          <a:bodyPr>
            <a:normAutofit fontScale="85000" lnSpcReduction="20000"/>
          </a:bodyPr>
          <a:lstStyle/>
          <a:p>
            <a:fld id="{5CE15965-1C31-4DBE-9FE8-2B29F5A954C3}" type="slidenum">
              <a:rPr lang="en-US" smtClean="0"/>
              <a:pPr/>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152400" y="152400"/>
            <a:ext cx="8991600" cy="990600"/>
          </a:xfrm>
        </p:spPr>
        <p:txBody>
          <a:bodyPr/>
          <a:lstStyle/>
          <a:p>
            <a:r>
              <a:rPr lang="en-US" sz="3600" b="1" dirty="0" smtClean="0"/>
              <a:t>Product Generation and Assessment (1)</a:t>
            </a:r>
          </a:p>
        </p:txBody>
      </p:sp>
      <p:sp>
        <p:nvSpPr>
          <p:cNvPr id="3075" name="Slide Number Placeholder 4"/>
          <p:cNvSpPr>
            <a:spLocks noGrp="1"/>
          </p:cNvSpPr>
          <p:nvPr>
            <p:ph type="sldNum" sz="quarter" idx="12"/>
          </p:nvPr>
        </p:nvSpPr>
        <p:spPr>
          <a:noFill/>
        </p:spPr>
        <p:txBody>
          <a:bodyPr>
            <a:normAutofit fontScale="85000" lnSpcReduction="20000"/>
          </a:bodyPr>
          <a:lstStyle/>
          <a:p>
            <a:fld id="{DAEE0710-AB69-4C9A-847F-6FC16831BB22}" type="slidenum">
              <a:rPr lang="en-US" smtClean="0"/>
              <a:pPr/>
              <a:t>2</a:t>
            </a:fld>
            <a:endParaRPr lang="en-US" smtClean="0"/>
          </a:p>
        </p:txBody>
      </p:sp>
      <p:sp>
        <p:nvSpPr>
          <p:cNvPr id="3076" name="Content Placeholder 2"/>
          <p:cNvSpPr>
            <a:spLocks noGrp="1"/>
          </p:cNvSpPr>
          <p:nvPr>
            <p:ph idx="1"/>
          </p:nvPr>
        </p:nvSpPr>
        <p:spPr>
          <a:xfrm>
            <a:off x="504825" y="1371600"/>
            <a:ext cx="8229600" cy="4525963"/>
          </a:xfrm>
        </p:spPr>
        <p:txBody>
          <a:bodyPr/>
          <a:lstStyle/>
          <a:p>
            <a:r>
              <a:rPr lang="en-US" b="1" dirty="0" smtClean="0">
                <a:cs typeface="Arial" charset="0"/>
              </a:rPr>
              <a:t>Aerosol Detection Product </a:t>
            </a:r>
          </a:p>
          <a:p>
            <a:pPr lvl="1"/>
            <a:r>
              <a:rPr lang="en-US" b="1" dirty="0" smtClean="0">
                <a:cs typeface="Arial" charset="0"/>
              </a:rPr>
              <a:t>Smoke and dust at 2 km resolution</a:t>
            </a:r>
          </a:p>
          <a:p>
            <a:pPr lvl="2"/>
            <a:r>
              <a:rPr lang="en-US" b="1" dirty="0" smtClean="0">
                <a:cs typeface="Arial" charset="0"/>
              </a:rPr>
              <a:t>Testing of the product and validation using proxy data is, however, done at pixel resolution</a:t>
            </a:r>
          </a:p>
          <a:p>
            <a:pPr lvl="3"/>
            <a:r>
              <a:rPr lang="en-US" b="1" dirty="0" smtClean="0">
                <a:cs typeface="Arial" charset="0"/>
              </a:rPr>
              <a:t>1 km for MODIS</a:t>
            </a:r>
          </a:p>
          <a:p>
            <a:pPr lvl="3"/>
            <a:r>
              <a:rPr lang="en-US" b="1" dirty="0" smtClean="0">
                <a:cs typeface="Arial" charset="0"/>
              </a:rPr>
              <a:t>750 m for VIIRS</a:t>
            </a:r>
            <a:endParaRPr lang="en-US" dirty="0" smtClean="0"/>
          </a:p>
        </p:txBody>
      </p:sp>
      <p:pic>
        <p:nvPicPr>
          <p:cNvPr id="6" name="Picture 11"/>
          <p:cNvPicPr>
            <a:picLocks noChangeAspect="1" noChangeArrowheads="1"/>
          </p:cNvPicPr>
          <p:nvPr/>
        </p:nvPicPr>
        <p:blipFill>
          <a:blip r:embed="rId3" cstate="print"/>
          <a:srcRect/>
          <a:stretch>
            <a:fillRect/>
          </a:stretch>
        </p:blipFill>
        <p:spPr bwMode="auto">
          <a:xfrm>
            <a:off x="76200" y="3810000"/>
            <a:ext cx="3497239" cy="3017520"/>
          </a:xfrm>
          <a:prstGeom prst="rect">
            <a:avLst/>
          </a:prstGeom>
          <a:noFill/>
          <a:ln w="9525">
            <a:noFill/>
            <a:miter lim="800000"/>
            <a:headEnd/>
            <a:tailEnd/>
          </a:ln>
        </p:spPr>
      </p:pic>
      <p:pic>
        <p:nvPicPr>
          <p:cNvPr id="7" name="Picture 4" descr="http://www.star.nesdis.noaa.gov/smcd/spb/pubu/validation_new_test/PNG_PLOT/DUST/2005/09/ADP/Terra_2005247_1210_ADP_v5.png"/>
          <p:cNvPicPr>
            <a:picLocks noChangeArrowheads="1"/>
          </p:cNvPicPr>
          <p:nvPr/>
        </p:nvPicPr>
        <p:blipFill>
          <a:blip r:embed="rId4" cstate="print"/>
          <a:srcRect/>
          <a:stretch>
            <a:fillRect/>
          </a:stretch>
        </p:blipFill>
        <p:spPr bwMode="auto">
          <a:xfrm>
            <a:off x="5775325" y="3810000"/>
            <a:ext cx="3292475" cy="3017837"/>
          </a:xfrm>
          <a:prstGeom prst="rect">
            <a:avLst/>
          </a:prstGeom>
          <a:noFill/>
          <a:ln w="9525">
            <a:noFill/>
            <a:miter lim="800000"/>
            <a:headEnd/>
            <a:tailEnd/>
          </a:ln>
        </p:spPr>
      </p:pic>
      <p:sp>
        <p:nvSpPr>
          <p:cNvPr id="8" name="Rectangle 7"/>
          <p:cNvSpPr/>
          <p:nvPr/>
        </p:nvSpPr>
        <p:spPr>
          <a:xfrm>
            <a:off x="4191000" y="4114800"/>
            <a:ext cx="16002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solidFill>
                  <a:srgbClr val="FF0000"/>
                </a:solidFill>
              </a:rPr>
              <a:t>Smoke from fires in California on October 28, 2003</a:t>
            </a:r>
            <a:endParaRPr lang="en-US" sz="1200" b="1" dirty="0">
              <a:solidFill>
                <a:srgbClr val="FF0000"/>
              </a:solidFill>
            </a:endParaRPr>
          </a:p>
        </p:txBody>
      </p:sp>
      <p:sp>
        <p:nvSpPr>
          <p:cNvPr id="9" name="Left Arrow 8"/>
          <p:cNvSpPr/>
          <p:nvPr/>
        </p:nvSpPr>
        <p:spPr>
          <a:xfrm>
            <a:off x="3429000" y="4267200"/>
            <a:ext cx="533400" cy="3810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Rectangle 9"/>
          <p:cNvSpPr/>
          <p:nvPr/>
        </p:nvSpPr>
        <p:spPr>
          <a:xfrm>
            <a:off x="3505200" y="5638800"/>
            <a:ext cx="16002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solidFill>
                  <a:schemeClr val="accent2">
                    <a:lumMod val="75000"/>
                  </a:schemeClr>
                </a:solidFill>
              </a:rPr>
              <a:t>Saharan dust storm off of Africa on September 4, 2005</a:t>
            </a:r>
            <a:endParaRPr lang="en-US" sz="1200" b="1" dirty="0">
              <a:solidFill>
                <a:schemeClr val="accent2">
                  <a:lumMod val="75000"/>
                </a:schemeClr>
              </a:solidFill>
            </a:endParaRPr>
          </a:p>
        </p:txBody>
      </p:sp>
      <p:sp>
        <p:nvSpPr>
          <p:cNvPr id="11" name="Right Arrow 10"/>
          <p:cNvSpPr/>
          <p:nvPr/>
        </p:nvSpPr>
        <p:spPr>
          <a:xfrm>
            <a:off x="5334000" y="5791200"/>
            <a:ext cx="6096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obhak\AppData\Local\Temp\mass_concentration_matchup_airnow_abi_scatter_pubu_method_factor_2colors-1.png"/>
          <p:cNvPicPr>
            <a:picLocks noChangeAspect="1" noChangeArrowheads="1"/>
          </p:cNvPicPr>
          <p:nvPr/>
        </p:nvPicPr>
        <p:blipFill>
          <a:blip r:embed="rId2" cstate="print"/>
          <a:srcRect/>
          <a:stretch>
            <a:fillRect/>
          </a:stretch>
        </p:blipFill>
        <p:spPr bwMode="auto">
          <a:xfrm>
            <a:off x="0" y="0"/>
            <a:ext cx="5588000" cy="5029200"/>
          </a:xfrm>
          <a:prstGeom prst="rect">
            <a:avLst/>
          </a:prstGeom>
          <a:noFill/>
        </p:spPr>
      </p:pic>
      <p:grpSp>
        <p:nvGrpSpPr>
          <p:cNvPr id="2" name="Group 12"/>
          <p:cNvGrpSpPr/>
          <p:nvPr/>
        </p:nvGrpSpPr>
        <p:grpSpPr>
          <a:xfrm>
            <a:off x="5867400" y="2133600"/>
            <a:ext cx="2540000" cy="2286000"/>
            <a:chOff x="5867400" y="1752600"/>
            <a:chExt cx="2540000" cy="2286000"/>
          </a:xfrm>
        </p:grpSpPr>
        <p:pic>
          <p:nvPicPr>
            <p:cNvPr id="4" name="Picture 3" descr="back_scattering_mean_profile_select.png"/>
            <p:cNvPicPr>
              <a:picLocks noChangeAspect="1"/>
            </p:cNvPicPr>
            <p:nvPr/>
          </p:nvPicPr>
          <p:blipFill>
            <a:blip r:embed="rId3" cstate="print"/>
            <a:stretch>
              <a:fillRect/>
            </a:stretch>
          </p:blipFill>
          <p:spPr>
            <a:xfrm>
              <a:off x="5867400" y="1752600"/>
              <a:ext cx="2540000" cy="2286000"/>
            </a:xfrm>
            <a:prstGeom prst="rect">
              <a:avLst/>
            </a:prstGeom>
          </p:spPr>
        </p:pic>
        <p:sp>
          <p:nvSpPr>
            <p:cNvPr id="8" name="Rectangle 7"/>
            <p:cNvSpPr/>
            <p:nvPr/>
          </p:nvSpPr>
          <p:spPr>
            <a:xfrm>
              <a:off x="6324600" y="2971800"/>
              <a:ext cx="1981200" cy="609600"/>
            </a:xfrm>
            <a:prstGeom prst="rect">
              <a:avLst/>
            </a:prstGeom>
            <a:solidFill>
              <a:schemeClr val="bg1">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7696200" y="2971800"/>
              <a:ext cx="0" cy="6096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7696200" y="3124200"/>
              <a:ext cx="228600" cy="369332"/>
            </a:xfrm>
            <a:prstGeom prst="rect">
              <a:avLst/>
            </a:prstGeom>
            <a:noFill/>
          </p:spPr>
          <p:txBody>
            <a:bodyPr wrap="square" rtlCol="0">
              <a:spAutoFit/>
            </a:bodyPr>
            <a:lstStyle/>
            <a:p>
              <a:r>
                <a:rPr lang="en-US" dirty="0" smtClean="0"/>
                <a:t>h</a:t>
              </a:r>
              <a:endParaRPr lang="en-US" dirty="0"/>
            </a:p>
          </p:txBody>
        </p:sp>
      </p:grpSp>
      <p:graphicFrame>
        <p:nvGraphicFramePr>
          <p:cNvPr id="15" name="Table 14"/>
          <p:cNvGraphicFramePr>
            <a:graphicFrameLocks noGrp="1"/>
          </p:cNvGraphicFramePr>
          <p:nvPr/>
        </p:nvGraphicFramePr>
        <p:xfrm>
          <a:off x="5181600" y="304800"/>
          <a:ext cx="3810000" cy="1651000"/>
        </p:xfrm>
        <a:graphic>
          <a:graphicData uri="http://schemas.openxmlformats.org/drawingml/2006/table">
            <a:tbl>
              <a:tblPr firstRow="1" bandRow="1">
                <a:tableStyleId>{5C22544A-7EE6-4342-B048-85BDC9FD1C3A}</a:tableStyleId>
              </a:tblPr>
              <a:tblGrid>
                <a:gridCol w="1945532"/>
                <a:gridCol w="972766"/>
                <a:gridCol w="891702"/>
              </a:tblGrid>
              <a:tr h="370840">
                <a:tc>
                  <a:txBody>
                    <a:bodyPr/>
                    <a:lstStyle/>
                    <a:p>
                      <a:r>
                        <a:rPr lang="en-US" dirty="0" smtClean="0"/>
                        <a:t>ABI Retrieval</a:t>
                      </a:r>
                      <a:endParaRPr lang="en-US" dirty="0"/>
                    </a:p>
                  </a:txBody>
                  <a:tcPr/>
                </a:tc>
                <a:tc>
                  <a:txBody>
                    <a:bodyPr/>
                    <a:lstStyle/>
                    <a:p>
                      <a:r>
                        <a:rPr lang="en-US" dirty="0" smtClean="0"/>
                        <a:t>Bias</a:t>
                      </a:r>
                      <a:endParaRPr lang="en-US" dirty="0"/>
                    </a:p>
                  </a:txBody>
                  <a:tcPr/>
                </a:tc>
                <a:tc>
                  <a:txBody>
                    <a:bodyPr/>
                    <a:lstStyle/>
                    <a:p>
                      <a:r>
                        <a:rPr lang="en-US" dirty="0" smtClean="0"/>
                        <a:t>RMS</a:t>
                      </a:r>
                      <a:endParaRPr lang="en-US" dirty="0"/>
                    </a:p>
                  </a:txBody>
                  <a:tcPr/>
                </a:tc>
              </a:tr>
              <a:tr h="370840">
                <a:tc>
                  <a:txBody>
                    <a:bodyPr/>
                    <a:lstStyle/>
                    <a:p>
                      <a:r>
                        <a:rPr lang="en-US" b="1" dirty="0" smtClean="0">
                          <a:solidFill>
                            <a:srgbClr val="FF0000"/>
                          </a:solidFill>
                        </a:rPr>
                        <a:t>Aerosol height (h) from 6S</a:t>
                      </a:r>
                      <a:endParaRPr lang="en-US" b="1" dirty="0">
                        <a:solidFill>
                          <a:srgbClr val="FF0000"/>
                        </a:solidFill>
                      </a:endParaRPr>
                    </a:p>
                  </a:txBody>
                  <a:tcPr/>
                </a:tc>
                <a:tc>
                  <a:txBody>
                    <a:bodyPr/>
                    <a:lstStyle/>
                    <a:p>
                      <a:r>
                        <a:rPr lang="en-US" b="1" dirty="0" smtClean="0">
                          <a:solidFill>
                            <a:srgbClr val="FF0000"/>
                          </a:solidFill>
                        </a:rPr>
                        <a:t>13.53</a:t>
                      </a:r>
                      <a:endParaRPr lang="en-US" b="1" dirty="0">
                        <a:solidFill>
                          <a:srgbClr val="FF0000"/>
                        </a:solidFill>
                      </a:endParaRPr>
                    </a:p>
                  </a:txBody>
                  <a:tcPr/>
                </a:tc>
                <a:tc>
                  <a:txBody>
                    <a:bodyPr/>
                    <a:lstStyle/>
                    <a:p>
                      <a:r>
                        <a:rPr lang="en-US" b="1" dirty="0" smtClean="0">
                          <a:solidFill>
                            <a:srgbClr val="FF0000"/>
                          </a:solidFill>
                        </a:rPr>
                        <a:t>14.50</a:t>
                      </a:r>
                      <a:endParaRPr lang="en-US" b="1" dirty="0">
                        <a:solidFill>
                          <a:srgbClr val="FF0000"/>
                        </a:solidFill>
                      </a:endParaRPr>
                    </a:p>
                  </a:txBody>
                  <a:tcPr/>
                </a:tc>
              </a:tr>
              <a:tr h="370840">
                <a:tc>
                  <a:txBody>
                    <a:bodyPr/>
                    <a:lstStyle/>
                    <a:p>
                      <a:r>
                        <a:rPr lang="en-US" b="1" dirty="0" smtClean="0">
                          <a:solidFill>
                            <a:srgbClr val="0066FF"/>
                          </a:solidFill>
                        </a:rPr>
                        <a:t>Aerosol</a:t>
                      </a:r>
                      <a:r>
                        <a:rPr lang="en-US" b="1" baseline="0" dirty="0" smtClean="0">
                          <a:solidFill>
                            <a:srgbClr val="0066FF"/>
                          </a:solidFill>
                        </a:rPr>
                        <a:t> height (h) from aircraft</a:t>
                      </a:r>
                      <a:endParaRPr lang="en-US" b="1" dirty="0">
                        <a:solidFill>
                          <a:srgbClr val="0066FF"/>
                        </a:solidFill>
                      </a:endParaRPr>
                    </a:p>
                  </a:txBody>
                  <a:tcPr/>
                </a:tc>
                <a:tc>
                  <a:txBody>
                    <a:bodyPr/>
                    <a:lstStyle/>
                    <a:p>
                      <a:r>
                        <a:rPr lang="en-US" b="1" dirty="0" smtClean="0">
                          <a:solidFill>
                            <a:srgbClr val="0066FF"/>
                          </a:solidFill>
                        </a:rPr>
                        <a:t>-4.30</a:t>
                      </a:r>
                      <a:endParaRPr lang="en-US" b="1" dirty="0">
                        <a:solidFill>
                          <a:srgbClr val="0066FF"/>
                        </a:solidFill>
                      </a:endParaRPr>
                    </a:p>
                  </a:txBody>
                  <a:tcPr/>
                </a:tc>
                <a:tc>
                  <a:txBody>
                    <a:bodyPr/>
                    <a:lstStyle/>
                    <a:p>
                      <a:r>
                        <a:rPr lang="en-US" b="1" dirty="0" smtClean="0">
                          <a:solidFill>
                            <a:srgbClr val="0066FF"/>
                          </a:solidFill>
                        </a:rPr>
                        <a:t>6.20</a:t>
                      </a:r>
                      <a:endParaRPr lang="en-US" b="1" dirty="0">
                        <a:solidFill>
                          <a:srgbClr val="0066FF"/>
                        </a:solidFill>
                      </a:endParaRPr>
                    </a:p>
                  </a:txBody>
                  <a:tcPr/>
                </a:tc>
              </a:tr>
            </a:tbl>
          </a:graphicData>
        </a:graphic>
      </p:graphicFrame>
      <p:sp>
        <p:nvSpPr>
          <p:cNvPr id="17" name="Content Placeholder 16"/>
          <p:cNvSpPr>
            <a:spLocks noGrp="1"/>
          </p:cNvSpPr>
          <p:nvPr>
            <p:ph idx="1"/>
          </p:nvPr>
        </p:nvSpPr>
        <p:spPr>
          <a:xfrm>
            <a:off x="533400" y="4876800"/>
            <a:ext cx="8229600" cy="1981200"/>
          </a:xfrm>
        </p:spPr>
        <p:txBody>
          <a:bodyPr>
            <a:normAutofit lnSpcReduction="10000"/>
          </a:bodyPr>
          <a:lstStyle/>
          <a:p>
            <a:r>
              <a:rPr lang="en-US" sz="1600" dirty="0" smtClean="0"/>
              <a:t>ABI vs. AIRNOW July 2011 mass concentration (PM2.5) comparisons during DISCOVER-AQ</a:t>
            </a:r>
          </a:p>
          <a:p>
            <a:pPr lvl="1"/>
            <a:r>
              <a:rPr lang="en-US" sz="1200" dirty="0" smtClean="0"/>
              <a:t>GOES-R ABI estimates of surface PM2.5 correlate well with AIRNOW (ground) but there is a bias of 13.53 µg/m3 (data in red)</a:t>
            </a:r>
          </a:p>
          <a:p>
            <a:pPr lvl="1"/>
            <a:r>
              <a:rPr lang="en-US" sz="1200" dirty="0" smtClean="0"/>
              <a:t>In scaling ABI AOD to PM2.5, a 3 km aerosol height was assumed as in 6S </a:t>
            </a:r>
            <a:r>
              <a:rPr lang="en-US" sz="1200" dirty="0" err="1" smtClean="0"/>
              <a:t>radiative</a:t>
            </a:r>
            <a:r>
              <a:rPr lang="en-US" sz="1200" dirty="0" smtClean="0"/>
              <a:t> transfer model.  Aircraft data show aerosol height of 1.1 km..  Therefore, ABI estimates of surface PM2.5 were adjusted accordingly.</a:t>
            </a:r>
          </a:p>
          <a:p>
            <a:r>
              <a:rPr lang="en-US" sz="1600" dirty="0" smtClean="0"/>
              <a:t>Analysis indicates that knowing aerosol height is very important when AOD is scaled to surface PM2.5 concentrations.</a:t>
            </a:r>
            <a:endParaRPr lang="en-US" sz="1600" dirty="0"/>
          </a:p>
        </p:txBody>
      </p:sp>
      <p:sp>
        <p:nvSpPr>
          <p:cNvPr id="10" name="TextBox 9"/>
          <p:cNvSpPr txBox="1"/>
          <p:nvPr/>
        </p:nvSpPr>
        <p:spPr>
          <a:xfrm>
            <a:off x="4876800" y="6553200"/>
            <a:ext cx="3733800" cy="246221"/>
          </a:xfrm>
          <a:prstGeom prst="rect">
            <a:avLst/>
          </a:prstGeom>
          <a:noFill/>
        </p:spPr>
        <p:txBody>
          <a:bodyPr wrap="square" rtlCol="0">
            <a:spAutoFit/>
          </a:bodyPr>
          <a:lstStyle/>
          <a:p>
            <a:r>
              <a:rPr lang="en-US" sz="1000" i="1" dirty="0" err="1" smtClean="0"/>
              <a:t>Chuanyu</a:t>
            </a:r>
            <a:r>
              <a:rPr lang="en-US" sz="1000" i="1" dirty="0" smtClean="0"/>
              <a:t> </a:t>
            </a:r>
            <a:r>
              <a:rPr lang="en-US" sz="1000" i="1" dirty="0" err="1" smtClean="0"/>
              <a:t>Xu</a:t>
            </a:r>
            <a:r>
              <a:rPr lang="en-US" sz="1000" i="1" dirty="0" smtClean="0"/>
              <a:t> of IMSG contributed to the aircraft data analysis</a:t>
            </a:r>
            <a:endParaRPr lang="en-US" sz="10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
          <p:cNvSpPr>
            <a:spLocks noGrp="1" noChangeArrowheads="1"/>
          </p:cNvSpPr>
          <p:nvPr>
            <p:ph type="sldNum" sz="quarter" idx="12"/>
          </p:nvPr>
        </p:nvSpPr>
        <p:spPr>
          <a:noFill/>
        </p:spPr>
        <p:txBody>
          <a:bodyPr>
            <a:normAutofit fontScale="85000" lnSpcReduction="20000"/>
          </a:bodyPr>
          <a:lstStyle/>
          <a:p>
            <a:fld id="{4D747153-2E0D-409A-BFF1-EDE529F3233D}" type="slidenum">
              <a:rPr lang="en-US" smtClean="0"/>
              <a:pPr/>
              <a:t>21</a:t>
            </a:fld>
            <a:endParaRPr lang="en-US" smtClean="0"/>
          </a:p>
        </p:txBody>
      </p:sp>
      <p:sp>
        <p:nvSpPr>
          <p:cNvPr id="13315" name="Rectangle 2"/>
          <p:cNvSpPr>
            <a:spLocks noGrp="1" noChangeArrowheads="1"/>
          </p:cNvSpPr>
          <p:nvPr>
            <p:ph type="title"/>
          </p:nvPr>
        </p:nvSpPr>
        <p:spPr/>
        <p:txBody>
          <a:bodyPr/>
          <a:lstStyle/>
          <a:p>
            <a:r>
              <a:rPr lang="en-US" sz="3200" dirty="0" smtClean="0"/>
              <a:t>Summary</a:t>
            </a:r>
          </a:p>
        </p:txBody>
      </p:sp>
      <p:sp>
        <p:nvSpPr>
          <p:cNvPr id="5" name="Content Placeholder 4"/>
          <p:cNvSpPr>
            <a:spLocks noGrp="1"/>
          </p:cNvSpPr>
          <p:nvPr>
            <p:ph sz="quarter" idx="1"/>
          </p:nvPr>
        </p:nvSpPr>
        <p:spPr>
          <a:xfrm>
            <a:off x="381000" y="1600200"/>
            <a:ext cx="8385048" cy="4495800"/>
          </a:xfrm>
        </p:spPr>
        <p:txBody>
          <a:bodyPr/>
          <a:lstStyle/>
          <a:p>
            <a:r>
              <a:rPr lang="en-US" sz="1800" dirty="0" smtClean="0"/>
              <a:t>Processing ABI ADP algorithm over a long time period revealed some algorithm issues:</a:t>
            </a:r>
          </a:p>
          <a:p>
            <a:pPr lvl="1"/>
            <a:r>
              <a:rPr lang="en-US" sz="1600" dirty="0" smtClean="0"/>
              <a:t>False dust detections over bright surfaces which will be avoided with the introduction of “bright pixel index based on NDVI” to screen out the bright pixels;</a:t>
            </a:r>
          </a:p>
          <a:p>
            <a:pPr lvl="1"/>
            <a:r>
              <a:rPr lang="en-US" sz="1600" dirty="0" smtClean="0"/>
              <a:t>Most matchups of CALIPSO were also for thin dust plumes for which ABI is not expected to perform well (only plumes with AOD &gt; 0.2 are expected to be detected);</a:t>
            </a:r>
          </a:p>
          <a:p>
            <a:pPr lvl="1"/>
            <a:r>
              <a:rPr lang="en-US" sz="1600" dirty="0" smtClean="0"/>
              <a:t>Performance metrics for smoke are closer to specifications but metrics depend on matchup data.  Sample size is not large enough due to narrow CALIPSO scan;</a:t>
            </a:r>
          </a:p>
          <a:p>
            <a:pPr lvl="1"/>
            <a:r>
              <a:rPr lang="en-US" sz="1600" dirty="0" smtClean="0"/>
              <a:t>Additional validation datasets (AIRS CO and VIIRS ASDA product) will be considered in the future for evaluation of ABI smoke detection.</a:t>
            </a:r>
          </a:p>
          <a:p>
            <a:r>
              <a:rPr lang="en-US" sz="1800" dirty="0" smtClean="0"/>
              <a:t>Comparison of ABI ADP with VIIRS dust detection has shown that the lack of 412 nm on ABI is going to be a short coming.</a:t>
            </a:r>
          </a:p>
          <a:p>
            <a:r>
              <a:rPr lang="en-US" sz="1800" dirty="0" smtClean="0"/>
              <a:t>Evaluation of ABI suspended matter (PM2.5 concentration)</a:t>
            </a:r>
          </a:p>
          <a:p>
            <a:pPr lvl="1"/>
            <a:r>
              <a:rPr lang="en-US" sz="1500" dirty="0" smtClean="0"/>
              <a:t>Field campaign data from DISCOVER-AQ (B-W area, </a:t>
            </a:r>
            <a:r>
              <a:rPr lang="en-US" sz="1500" dirty="0" err="1" smtClean="0"/>
              <a:t>Califorina</a:t>
            </a:r>
            <a:r>
              <a:rPr lang="en-US" sz="1500" dirty="0" smtClean="0"/>
              <a:t> San Joaquin valley, Houston) will be acquired to generate validation statistics stratified by geographic region and aerosol type.</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152400" y="228600"/>
            <a:ext cx="8991600" cy="990600"/>
          </a:xfrm>
        </p:spPr>
        <p:txBody>
          <a:bodyPr/>
          <a:lstStyle/>
          <a:p>
            <a:r>
              <a:rPr lang="en-US" sz="3600" b="1" dirty="0" smtClean="0"/>
              <a:t>Product Generation and Assessment (2)</a:t>
            </a:r>
          </a:p>
        </p:txBody>
      </p:sp>
      <p:sp>
        <p:nvSpPr>
          <p:cNvPr id="3075" name="Slide Number Placeholder 4"/>
          <p:cNvSpPr>
            <a:spLocks noGrp="1"/>
          </p:cNvSpPr>
          <p:nvPr>
            <p:ph type="sldNum" sz="quarter" idx="12"/>
          </p:nvPr>
        </p:nvSpPr>
        <p:spPr>
          <a:noFill/>
        </p:spPr>
        <p:txBody>
          <a:bodyPr>
            <a:normAutofit fontScale="85000" lnSpcReduction="20000"/>
          </a:bodyPr>
          <a:lstStyle/>
          <a:p>
            <a:fld id="{DAEE0710-AB69-4C9A-847F-6FC16831BB22}" type="slidenum">
              <a:rPr lang="en-US" smtClean="0"/>
              <a:pPr/>
              <a:t>3</a:t>
            </a:fld>
            <a:endParaRPr lang="en-US" smtClean="0"/>
          </a:p>
        </p:txBody>
      </p:sp>
      <p:sp>
        <p:nvSpPr>
          <p:cNvPr id="3076" name="Content Placeholder 2"/>
          <p:cNvSpPr>
            <a:spLocks noGrp="1"/>
          </p:cNvSpPr>
          <p:nvPr>
            <p:ph idx="1"/>
          </p:nvPr>
        </p:nvSpPr>
        <p:spPr>
          <a:xfrm>
            <a:off x="504825" y="1447800"/>
            <a:ext cx="8229600" cy="4525963"/>
          </a:xfrm>
        </p:spPr>
        <p:txBody>
          <a:bodyPr/>
          <a:lstStyle/>
          <a:p>
            <a:r>
              <a:rPr lang="en-US" b="1" dirty="0" smtClean="0">
                <a:cs typeface="Arial" charset="0"/>
              </a:rPr>
              <a:t>Ongoing generation of ADP Level-2 proxy product with MODIS  L1B as proxy.</a:t>
            </a:r>
          </a:p>
          <a:p>
            <a:endParaRPr lang="en-US" b="1" dirty="0" smtClean="0">
              <a:cs typeface="Arial" charset="0"/>
            </a:endParaRPr>
          </a:p>
          <a:p>
            <a:r>
              <a:rPr lang="en-US" b="1" dirty="0" smtClean="0">
                <a:cs typeface="Arial" charset="0"/>
              </a:rPr>
              <a:t>Ongoing testing of ADP algorithm using VIIRS  L1B as proxy.</a:t>
            </a:r>
          </a:p>
          <a:p>
            <a:endParaRPr lang="en-US" b="1" dirty="0" smtClean="0">
              <a:cs typeface="Arial" charset="0"/>
            </a:endParaRPr>
          </a:p>
          <a:p>
            <a:r>
              <a:rPr lang="en-US" b="1" dirty="0" smtClean="0">
                <a:cs typeface="Arial" charset="0"/>
              </a:rPr>
              <a:t> Ongoing assessment of ADP dust mask with CALIPSO VFM and AERONET, and smoke detection with CALIPSO VFM and AIRS Carbon Monoxide (CO).</a:t>
            </a:r>
          </a:p>
          <a:p>
            <a:pPr>
              <a:buNone/>
            </a:pPr>
            <a:endParaRPr lang="en-US" b="1" dirty="0" smtClean="0"/>
          </a:p>
          <a:p>
            <a:pPr>
              <a:buFontTx/>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0" y="1676400"/>
          <a:ext cx="7772400" cy="4114797"/>
        </p:xfrm>
        <a:graphic>
          <a:graphicData uri="http://schemas.openxmlformats.org/drawingml/2006/table">
            <a:tbl>
              <a:tblPr/>
              <a:tblGrid>
                <a:gridCol w="1151923"/>
                <a:gridCol w="1417561"/>
                <a:gridCol w="1301959"/>
                <a:gridCol w="1603672"/>
                <a:gridCol w="1146183"/>
                <a:gridCol w="1151102"/>
              </a:tblGrid>
              <a:tr h="679837">
                <a:tc>
                  <a:txBody>
                    <a:bodyPr/>
                    <a:lstStyle/>
                    <a:p>
                      <a:pPr marL="0" marR="0" algn="ctr">
                        <a:spcBef>
                          <a:spcPts val="0"/>
                        </a:spcBef>
                        <a:spcAft>
                          <a:spcPts val="0"/>
                        </a:spcAft>
                      </a:pPr>
                      <a:r>
                        <a:rPr lang="en-US" sz="1000" b="1" dirty="0">
                          <a:latin typeface="Arial"/>
                          <a:ea typeface="SimSun"/>
                          <a:cs typeface="Times New Roman"/>
                        </a:rPr>
                        <a:t>Future GOES</a:t>
                      </a:r>
                      <a:endParaRPr lang="en-US" sz="1200" dirty="0">
                        <a:latin typeface="Times New Roman"/>
                        <a:ea typeface="SimSun"/>
                        <a:cs typeface="Times New Roman"/>
                      </a:endParaRPr>
                    </a:p>
                    <a:p>
                      <a:pPr marL="0" marR="0" algn="ctr">
                        <a:spcBef>
                          <a:spcPts val="0"/>
                        </a:spcBef>
                        <a:spcAft>
                          <a:spcPts val="0"/>
                        </a:spcAft>
                      </a:pPr>
                      <a:r>
                        <a:rPr lang="en-US" sz="1000" b="1" dirty="0">
                          <a:latin typeface="Arial"/>
                          <a:ea typeface="SimSun"/>
                          <a:cs typeface="Times New Roman"/>
                        </a:rPr>
                        <a:t>Imager (ABI)</a:t>
                      </a:r>
                      <a:endParaRPr lang="en-US" sz="1200" dirty="0">
                        <a:latin typeface="Times New Roman"/>
                        <a:ea typeface="SimSun"/>
                        <a:cs typeface="Times New Roman"/>
                      </a:endParaRPr>
                    </a:p>
                    <a:p>
                      <a:pPr marL="0" marR="0" algn="ctr">
                        <a:spcBef>
                          <a:spcPts val="0"/>
                        </a:spcBef>
                        <a:spcAft>
                          <a:spcPts val="0"/>
                        </a:spcAft>
                      </a:pPr>
                      <a:r>
                        <a:rPr lang="en-US" sz="1000" b="1" dirty="0">
                          <a:latin typeface="Arial"/>
                          <a:ea typeface="SimSun"/>
                          <a:cs typeface="Times New Roman"/>
                        </a:rPr>
                        <a:t>Band</a:t>
                      </a:r>
                      <a:endParaRPr lang="en-US" sz="1200" dirty="0">
                        <a:latin typeface="Times New Roman"/>
                        <a:ea typeface="SimSu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3DE8"/>
                    </a:solidFill>
                  </a:tcPr>
                </a:tc>
                <a:tc>
                  <a:txBody>
                    <a:bodyPr/>
                    <a:lstStyle/>
                    <a:p>
                      <a:pPr marL="0" marR="0" algn="ctr">
                        <a:spcBef>
                          <a:spcPts val="0"/>
                        </a:spcBef>
                        <a:spcAft>
                          <a:spcPts val="0"/>
                        </a:spcAft>
                      </a:pPr>
                      <a:r>
                        <a:rPr lang="en-US" sz="1000" b="1" dirty="0">
                          <a:latin typeface="Arial"/>
                          <a:ea typeface="SimSun"/>
                          <a:cs typeface="Times New Roman"/>
                        </a:rPr>
                        <a:t>Nominal</a:t>
                      </a:r>
                      <a:endParaRPr lang="en-US" sz="1200" dirty="0">
                        <a:latin typeface="Times New Roman"/>
                        <a:ea typeface="SimSun"/>
                        <a:cs typeface="Times New Roman"/>
                      </a:endParaRPr>
                    </a:p>
                    <a:p>
                      <a:pPr marL="0" marR="0" algn="ctr">
                        <a:spcBef>
                          <a:spcPts val="0"/>
                        </a:spcBef>
                        <a:spcAft>
                          <a:spcPts val="0"/>
                        </a:spcAft>
                      </a:pPr>
                      <a:r>
                        <a:rPr lang="en-US" sz="1000" b="1" dirty="0">
                          <a:latin typeface="Arial"/>
                          <a:ea typeface="SimSun"/>
                          <a:cs typeface="Times New Roman"/>
                        </a:rPr>
                        <a:t>Wavelength</a:t>
                      </a:r>
                      <a:endParaRPr lang="en-US" sz="1200" dirty="0">
                        <a:latin typeface="Times New Roman"/>
                        <a:ea typeface="SimSun"/>
                        <a:cs typeface="Times New Roman"/>
                      </a:endParaRPr>
                    </a:p>
                    <a:p>
                      <a:pPr marL="0" marR="0" algn="ctr">
                        <a:spcBef>
                          <a:spcPts val="0"/>
                        </a:spcBef>
                        <a:spcAft>
                          <a:spcPts val="0"/>
                        </a:spcAft>
                      </a:pPr>
                      <a:r>
                        <a:rPr lang="en-US" sz="1000" b="1" dirty="0">
                          <a:latin typeface="Arial"/>
                          <a:ea typeface="SimSun"/>
                          <a:cs typeface="Times New Roman"/>
                        </a:rPr>
                        <a:t>Range (</a:t>
                      </a:r>
                      <a:r>
                        <a:rPr lang="en-US" sz="1000" b="1" dirty="0" err="1">
                          <a:latin typeface="Arial"/>
                          <a:ea typeface="SimSun"/>
                          <a:cs typeface="Times New Roman"/>
                        </a:rPr>
                        <a:t>μm</a:t>
                      </a:r>
                      <a:r>
                        <a:rPr lang="en-US" sz="1000" b="1">
                          <a:latin typeface="Arial"/>
                          <a:ea typeface="SimSun"/>
                          <a:cs typeface="Times New Roman"/>
                        </a:rPr>
                        <a:t>)</a:t>
                      </a:r>
                      <a:endParaRPr lang="en-US"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3DE8"/>
                    </a:solidFill>
                  </a:tcPr>
                </a:tc>
                <a:tc>
                  <a:txBody>
                    <a:bodyPr/>
                    <a:lstStyle/>
                    <a:p>
                      <a:pPr marL="0" marR="0" algn="ctr">
                        <a:spcBef>
                          <a:spcPts val="0"/>
                        </a:spcBef>
                        <a:spcAft>
                          <a:spcPts val="0"/>
                        </a:spcAft>
                      </a:pPr>
                      <a:r>
                        <a:rPr lang="en-US" sz="1000" b="1">
                          <a:latin typeface="Arial"/>
                          <a:ea typeface="SimSun"/>
                          <a:cs typeface="Times New Roman"/>
                        </a:rPr>
                        <a:t>Nominal Central</a:t>
                      </a:r>
                      <a:endParaRPr lang="en-US" sz="1200">
                        <a:latin typeface="Times New Roman"/>
                        <a:ea typeface="SimSun"/>
                        <a:cs typeface="Times New Roman"/>
                      </a:endParaRPr>
                    </a:p>
                    <a:p>
                      <a:pPr marL="0" marR="0" algn="ctr">
                        <a:spcBef>
                          <a:spcPts val="0"/>
                        </a:spcBef>
                        <a:spcAft>
                          <a:spcPts val="0"/>
                        </a:spcAft>
                      </a:pPr>
                      <a:r>
                        <a:rPr lang="en-US" sz="1000" b="1">
                          <a:latin typeface="Arial"/>
                          <a:ea typeface="SimSun"/>
                          <a:cs typeface="Times New Roman"/>
                        </a:rPr>
                        <a:t>Wavelength (μm)</a:t>
                      </a:r>
                      <a:endParaRPr lang="en-US"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3DE8"/>
                    </a:solidFill>
                  </a:tcPr>
                </a:tc>
                <a:tc>
                  <a:txBody>
                    <a:bodyPr/>
                    <a:lstStyle/>
                    <a:p>
                      <a:pPr marL="0" marR="0" algn="ctr">
                        <a:spcBef>
                          <a:spcPts val="0"/>
                        </a:spcBef>
                        <a:spcAft>
                          <a:spcPts val="0"/>
                        </a:spcAft>
                      </a:pPr>
                      <a:r>
                        <a:rPr lang="en-US" sz="1000" b="1">
                          <a:latin typeface="Arial"/>
                          <a:ea typeface="SimSun"/>
                          <a:cs typeface="Times New Roman"/>
                        </a:rPr>
                        <a:t>Nominal Central Wavenumber</a:t>
                      </a:r>
                      <a:endParaRPr lang="en-US" sz="1200">
                        <a:latin typeface="Times New Roman"/>
                        <a:ea typeface="SimSun"/>
                        <a:cs typeface="Times New Roman"/>
                      </a:endParaRPr>
                    </a:p>
                    <a:p>
                      <a:pPr marL="0" marR="0" algn="ctr">
                        <a:spcBef>
                          <a:spcPts val="0"/>
                        </a:spcBef>
                        <a:spcAft>
                          <a:spcPts val="0"/>
                        </a:spcAft>
                      </a:pPr>
                      <a:r>
                        <a:rPr lang="en-US" sz="1000" b="1">
                          <a:latin typeface="Arial"/>
                          <a:ea typeface="SimSun"/>
                          <a:cs typeface="Times New Roman"/>
                        </a:rPr>
                        <a:t>(cm-1)</a:t>
                      </a:r>
                      <a:endParaRPr lang="en-US"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3DE8"/>
                    </a:solidFill>
                  </a:tcPr>
                </a:tc>
                <a:tc>
                  <a:txBody>
                    <a:bodyPr/>
                    <a:lstStyle/>
                    <a:p>
                      <a:pPr marL="0" marR="0" algn="ctr">
                        <a:spcBef>
                          <a:spcPts val="0"/>
                        </a:spcBef>
                        <a:spcAft>
                          <a:spcPts val="0"/>
                        </a:spcAft>
                      </a:pPr>
                      <a:r>
                        <a:rPr lang="en-US" sz="1000" b="1" dirty="0">
                          <a:latin typeface="Arial"/>
                          <a:ea typeface="SimSun"/>
                          <a:cs typeface="Times New Roman"/>
                        </a:rPr>
                        <a:t>Nominal sub-</a:t>
                      </a:r>
                      <a:r>
                        <a:rPr lang="en-US" sz="1000" b="1" dirty="0" err="1">
                          <a:latin typeface="Arial"/>
                          <a:ea typeface="SimSun"/>
                          <a:cs typeface="Times New Roman"/>
                        </a:rPr>
                        <a:t>satelliteIGFOV</a:t>
                      </a:r>
                      <a:endParaRPr lang="en-US" sz="1200" dirty="0">
                        <a:latin typeface="Times New Roman"/>
                        <a:ea typeface="SimSun"/>
                        <a:cs typeface="Times New Roman"/>
                      </a:endParaRPr>
                    </a:p>
                    <a:p>
                      <a:pPr marL="0" marR="0" algn="ctr">
                        <a:spcBef>
                          <a:spcPts val="0"/>
                        </a:spcBef>
                        <a:spcAft>
                          <a:spcPts val="0"/>
                        </a:spcAft>
                      </a:pPr>
                      <a:r>
                        <a:rPr lang="en-US" sz="1000" b="1" dirty="0">
                          <a:latin typeface="Arial"/>
                          <a:ea typeface="SimSun"/>
                          <a:cs typeface="Times New Roman"/>
                        </a:rPr>
                        <a:t>(km)</a:t>
                      </a:r>
                      <a:endParaRPr lang="en-US"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3DE8"/>
                    </a:solidFill>
                  </a:tcPr>
                </a:tc>
                <a:tc>
                  <a:txBody>
                    <a:bodyPr/>
                    <a:lstStyle/>
                    <a:p>
                      <a:pPr marL="0" marR="0" algn="ctr">
                        <a:spcBef>
                          <a:spcPts val="0"/>
                        </a:spcBef>
                        <a:spcAft>
                          <a:spcPts val="0"/>
                        </a:spcAft>
                      </a:pPr>
                      <a:r>
                        <a:rPr lang="en-US" sz="1000" b="1" dirty="0">
                          <a:latin typeface="Arial"/>
                          <a:ea typeface="SimSun"/>
                          <a:cs typeface="Times New Roman"/>
                        </a:rPr>
                        <a:t>Sample Use</a:t>
                      </a:r>
                      <a:endParaRPr lang="en-US"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3DE8"/>
                    </a:solidFill>
                  </a:tcPr>
                </a:tc>
              </a:tr>
              <a:tr h="214685">
                <a:tc>
                  <a:txBody>
                    <a:bodyPr/>
                    <a:lstStyle/>
                    <a:p>
                      <a:pPr marL="0" marR="0" algn="ctr">
                        <a:spcBef>
                          <a:spcPts val="0"/>
                        </a:spcBef>
                        <a:spcAft>
                          <a:spcPts val="0"/>
                        </a:spcAft>
                      </a:pPr>
                      <a:r>
                        <a:rPr lang="en-US" sz="900" b="1" dirty="0">
                          <a:solidFill>
                            <a:schemeClr val="tx1"/>
                          </a:solidFill>
                          <a:latin typeface="Arial"/>
                          <a:ea typeface="SimSun"/>
                          <a:cs typeface="Times New Roman"/>
                        </a:rPr>
                        <a:t>1</a:t>
                      </a:r>
                      <a:endParaRPr lang="en-US" sz="1200" dirty="0">
                        <a:solidFill>
                          <a:schemeClr val="tx1"/>
                        </a:solidFill>
                        <a:latin typeface="Times New Roman"/>
                        <a:ea typeface="SimSu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0.45-0.49</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0.47</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21277</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1</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Dust/Smoke</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4685">
                <a:tc>
                  <a:txBody>
                    <a:bodyPr/>
                    <a:lstStyle/>
                    <a:p>
                      <a:pPr marL="0" marR="0" algn="ctr">
                        <a:spcBef>
                          <a:spcPts val="0"/>
                        </a:spcBef>
                        <a:spcAft>
                          <a:spcPts val="0"/>
                        </a:spcAft>
                      </a:pPr>
                      <a:r>
                        <a:rPr lang="en-US" sz="900" b="1">
                          <a:solidFill>
                            <a:schemeClr val="tx1"/>
                          </a:solidFill>
                          <a:latin typeface="Arial"/>
                          <a:ea typeface="SimSun"/>
                          <a:cs typeface="Times New Roman"/>
                        </a:rPr>
                        <a:t>2</a:t>
                      </a:r>
                      <a:endParaRPr lang="en-US" sz="1200">
                        <a:solidFill>
                          <a:schemeClr val="tx1"/>
                        </a:solidFill>
                        <a:latin typeface="Times New Roman"/>
                        <a:ea typeface="SimSu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0.59-0.69</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0.64</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15625</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0.5</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Dust/Smoke</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4685">
                <a:tc>
                  <a:txBody>
                    <a:bodyPr/>
                    <a:lstStyle/>
                    <a:p>
                      <a:pPr marL="0" marR="0" algn="ctr">
                        <a:spcBef>
                          <a:spcPts val="0"/>
                        </a:spcBef>
                        <a:spcAft>
                          <a:spcPts val="0"/>
                        </a:spcAft>
                      </a:pPr>
                      <a:r>
                        <a:rPr lang="en-US" sz="900" b="1">
                          <a:solidFill>
                            <a:schemeClr val="tx1"/>
                          </a:solidFill>
                          <a:highlight>
                            <a:srgbClr val="FFFF00"/>
                          </a:highlight>
                          <a:latin typeface="Arial"/>
                          <a:ea typeface="SimSun"/>
                          <a:cs typeface="Times New Roman"/>
                        </a:rPr>
                        <a:t>3</a:t>
                      </a:r>
                      <a:endParaRPr lang="en-US" sz="1200">
                        <a:solidFill>
                          <a:schemeClr val="tx1"/>
                        </a:solidFill>
                        <a:latin typeface="Times New Roman"/>
                        <a:ea typeface="SimSu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dirty="0">
                          <a:solidFill>
                            <a:schemeClr val="tx1"/>
                          </a:solidFill>
                          <a:highlight>
                            <a:srgbClr val="FFFF00"/>
                          </a:highlight>
                          <a:latin typeface="Arial"/>
                          <a:ea typeface="SimSun"/>
                          <a:cs typeface="Times New Roman"/>
                        </a:rPr>
                        <a:t>0.846-0.885</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dirty="0">
                          <a:solidFill>
                            <a:schemeClr val="tx1"/>
                          </a:solidFill>
                          <a:highlight>
                            <a:srgbClr val="FFFF00"/>
                          </a:highlight>
                          <a:latin typeface="Arial"/>
                          <a:ea typeface="SimSun"/>
                          <a:cs typeface="Times New Roman"/>
                        </a:rPr>
                        <a:t>0.865</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highlight>
                            <a:srgbClr val="FFFF00"/>
                          </a:highlight>
                          <a:latin typeface="Arial"/>
                          <a:ea typeface="SimSun"/>
                          <a:cs typeface="Times New Roman"/>
                        </a:rPr>
                        <a:t>11561</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highlight>
                            <a:srgbClr val="FFFF00"/>
                          </a:highlight>
                          <a:latin typeface="Arial"/>
                          <a:ea typeface="SimSun"/>
                          <a:cs typeface="Times New Roman"/>
                        </a:rPr>
                        <a:t>1</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highlight>
                            <a:srgbClr val="FFFF00"/>
                          </a:highlight>
                          <a:latin typeface="Arial"/>
                          <a:ea typeface="SimSun"/>
                          <a:cs typeface="Times New Roman"/>
                        </a:rPr>
                        <a:t>Dust/Smoke</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4685">
                <a:tc>
                  <a:txBody>
                    <a:bodyPr/>
                    <a:lstStyle/>
                    <a:p>
                      <a:pPr marL="0" marR="0" algn="ctr">
                        <a:spcBef>
                          <a:spcPts val="0"/>
                        </a:spcBef>
                        <a:spcAft>
                          <a:spcPts val="0"/>
                        </a:spcAft>
                      </a:pPr>
                      <a:r>
                        <a:rPr lang="en-US" sz="900" b="1">
                          <a:solidFill>
                            <a:schemeClr val="tx1"/>
                          </a:solidFill>
                          <a:latin typeface="Arial"/>
                          <a:ea typeface="SimSun"/>
                          <a:cs typeface="Times New Roman"/>
                        </a:rPr>
                        <a:t>4</a:t>
                      </a:r>
                      <a:endParaRPr lang="en-US" sz="1200">
                        <a:solidFill>
                          <a:schemeClr val="tx1"/>
                        </a:solidFill>
                        <a:latin typeface="Times New Roman"/>
                        <a:ea typeface="SimSu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1.371-1.386</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1.378</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7257</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2</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Dust/Smoke</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4685">
                <a:tc>
                  <a:txBody>
                    <a:bodyPr/>
                    <a:lstStyle/>
                    <a:p>
                      <a:pPr marL="0" marR="0" algn="ctr">
                        <a:spcBef>
                          <a:spcPts val="0"/>
                        </a:spcBef>
                        <a:spcAft>
                          <a:spcPts val="0"/>
                        </a:spcAft>
                      </a:pPr>
                      <a:r>
                        <a:rPr lang="en-US" sz="900" b="1">
                          <a:solidFill>
                            <a:schemeClr val="tx1"/>
                          </a:solidFill>
                          <a:latin typeface="Arial"/>
                          <a:ea typeface="SimSun"/>
                          <a:cs typeface="Times New Roman"/>
                        </a:rPr>
                        <a:t>5</a:t>
                      </a:r>
                      <a:endParaRPr lang="en-US" sz="1200">
                        <a:solidFill>
                          <a:schemeClr val="tx1"/>
                        </a:solidFill>
                        <a:latin typeface="Times New Roman"/>
                        <a:ea typeface="SimSu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1.58-1.64</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1.61</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6211</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1</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Smoke</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214685">
                <a:tc>
                  <a:txBody>
                    <a:bodyPr/>
                    <a:lstStyle/>
                    <a:p>
                      <a:pPr marL="0" marR="0" algn="ctr">
                        <a:spcBef>
                          <a:spcPts val="0"/>
                        </a:spcBef>
                        <a:spcAft>
                          <a:spcPts val="0"/>
                        </a:spcAft>
                      </a:pPr>
                      <a:r>
                        <a:rPr lang="en-US" sz="900" b="1">
                          <a:solidFill>
                            <a:schemeClr val="tx1"/>
                          </a:solidFill>
                          <a:latin typeface="Arial"/>
                          <a:ea typeface="SimSun"/>
                          <a:cs typeface="Times New Roman"/>
                        </a:rPr>
                        <a:t>6</a:t>
                      </a:r>
                      <a:endParaRPr lang="en-US" sz="1200">
                        <a:solidFill>
                          <a:schemeClr val="tx1"/>
                        </a:solidFill>
                        <a:latin typeface="Times New Roman"/>
                        <a:ea typeface="SimSu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2.225 - 2.275</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2.25</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4444</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2</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Smoke</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214685">
                <a:tc>
                  <a:txBody>
                    <a:bodyPr/>
                    <a:lstStyle/>
                    <a:p>
                      <a:pPr marL="0" marR="0" algn="ctr">
                        <a:spcBef>
                          <a:spcPts val="0"/>
                        </a:spcBef>
                        <a:spcAft>
                          <a:spcPts val="0"/>
                        </a:spcAft>
                      </a:pPr>
                      <a:r>
                        <a:rPr lang="en-US" sz="900" b="1">
                          <a:solidFill>
                            <a:schemeClr val="tx1"/>
                          </a:solidFill>
                          <a:latin typeface="Arial"/>
                          <a:ea typeface="SimSun"/>
                          <a:cs typeface="Times New Roman"/>
                        </a:rPr>
                        <a:t>7</a:t>
                      </a:r>
                      <a:endParaRPr lang="en-US" sz="1200">
                        <a:solidFill>
                          <a:schemeClr val="tx1"/>
                        </a:solidFill>
                        <a:latin typeface="Times New Roman"/>
                        <a:ea typeface="SimSu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3.80-4.00</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3.90</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2564</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2</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Dust/Smoke</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4685">
                <a:tc>
                  <a:txBody>
                    <a:bodyPr/>
                    <a:lstStyle/>
                    <a:p>
                      <a:pPr marL="0" marR="0" algn="ctr">
                        <a:spcBef>
                          <a:spcPts val="0"/>
                        </a:spcBef>
                        <a:spcAft>
                          <a:spcPts val="0"/>
                        </a:spcAft>
                      </a:pPr>
                      <a:r>
                        <a:rPr lang="en-US" sz="900" b="1">
                          <a:solidFill>
                            <a:schemeClr val="tx1"/>
                          </a:solidFill>
                          <a:latin typeface="Arial"/>
                          <a:ea typeface="SimSun"/>
                          <a:cs typeface="Times New Roman"/>
                        </a:rPr>
                        <a:t>8</a:t>
                      </a:r>
                      <a:endParaRPr lang="en-US" sz="1200">
                        <a:solidFill>
                          <a:schemeClr val="tx1"/>
                        </a:solidFill>
                        <a:latin typeface="Times New Roman"/>
                        <a:ea typeface="SimSu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5.77-6.6</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6.19</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1616</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2</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14685">
                <a:tc>
                  <a:txBody>
                    <a:bodyPr/>
                    <a:lstStyle/>
                    <a:p>
                      <a:pPr marL="0" marR="0" algn="ctr">
                        <a:spcBef>
                          <a:spcPts val="0"/>
                        </a:spcBef>
                        <a:spcAft>
                          <a:spcPts val="0"/>
                        </a:spcAft>
                      </a:pPr>
                      <a:r>
                        <a:rPr lang="en-US" sz="900" b="1">
                          <a:solidFill>
                            <a:schemeClr val="tx1"/>
                          </a:solidFill>
                          <a:latin typeface="Arial"/>
                          <a:ea typeface="SimSun"/>
                          <a:cs typeface="Times New Roman"/>
                        </a:rPr>
                        <a:t>9</a:t>
                      </a:r>
                      <a:endParaRPr lang="en-US" sz="1200">
                        <a:solidFill>
                          <a:schemeClr val="tx1"/>
                        </a:solidFill>
                        <a:latin typeface="Times New Roman"/>
                        <a:ea typeface="SimSu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6.75-7.15</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6.95</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1439</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2</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14685">
                <a:tc>
                  <a:txBody>
                    <a:bodyPr/>
                    <a:lstStyle/>
                    <a:p>
                      <a:pPr marL="0" marR="0" algn="ctr">
                        <a:spcBef>
                          <a:spcPts val="0"/>
                        </a:spcBef>
                        <a:spcAft>
                          <a:spcPts val="0"/>
                        </a:spcAft>
                      </a:pPr>
                      <a:r>
                        <a:rPr lang="en-US" sz="900" b="1">
                          <a:solidFill>
                            <a:schemeClr val="tx1"/>
                          </a:solidFill>
                          <a:latin typeface="Arial"/>
                          <a:ea typeface="SimSun"/>
                          <a:cs typeface="Times New Roman"/>
                        </a:rPr>
                        <a:t>10</a:t>
                      </a:r>
                      <a:endParaRPr lang="en-US" sz="1200">
                        <a:solidFill>
                          <a:schemeClr val="tx1"/>
                        </a:solidFill>
                        <a:latin typeface="Times New Roman"/>
                        <a:ea typeface="SimSu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7.24-7.44</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7.34</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1362</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2</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14685">
                <a:tc>
                  <a:txBody>
                    <a:bodyPr/>
                    <a:lstStyle/>
                    <a:p>
                      <a:pPr marL="0" marR="0" algn="ctr">
                        <a:spcBef>
                          <a:spcPts val="0"/>
                        </a:spcBef>
                        <a:spcAft>
                          <a:spcPts val="0"/>
                        </a:spcAft>
                      </a:pPr>
                      <a:r>
                        <a:rPr lang="en-US" sz="900" b="1">
                          <a:solidFill>
                            <a:schemeClr val="tx1"/>
                          </a:solidFill>
                          <a:latin typeface="Arial"/>
                          <a:ea typeface="SimSun"/>
                          <a:cs typeface="Times New Roman"/>
                        </a:rPr>
                        <a:t>11</a:t>
                      </a:r>
                      <a:endParaRPr lang="en-US" sz="1200">
                        <a:solidFill>
                          <a:schemeClr val="tx1"/>
                        </a:solidFill>
                        <a:latin typeface="Times New Roman"/>
                        <a:ea typeface="SimSu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8.3-8.7</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8.5</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1176</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2</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14685">
                <a:tc>
                  <a:txBody>
                    <a:bodyPr/>
                    <a:lstStyle/>
                    <a:p>
                      <a:pPr marL="0" marR="0" algn="ctr">
                        <a:spcBef>
                          <a:spcPts val="0"/>
                        </a:spcBef>
                        <a:spcAft>
                          <a:spcPts val="0"/>
                        </a:spcAft>
                      </a:pPr>
                      <a:r>
                        <a:rPr lang="en-US" sz="900" b="1">
                          <a:solidFill>
                            <a:schemeClr val="tx1"/>
                          </a:solidFill>
                          <a:latin typeface="Arial"/>
                          <a:ea typeface="SimSun"/>
                          <a:cs typeface="Times New Roman"/>
                        </a:rPr>
                        <a:t>12</a:t>
                      </a:r>
                      <a:endParaRPr lang="en-US" sz="1200">
                        <a:solidFill>
                          <a:schemeClr val="tx1"/>
                        </a:solidFill>
                        <a:latin typeface="Times New Roman"/>
                        <a:ea typeface="SimSu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9.42-9.8</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9.61</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1041</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2</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14685">
                <a:tc>
                  <a:txBody>
                    <a:bodyPr/>
                    <a:lstStyle/>
                    <a:p>
                      <a:pPr marL="0" marR="0" algn="ctr">
                        <a:spcBef>
                          <a:spcPts val="0"/>
                        </a:spcBef>
                        <a:spcAft>
                          <a:spcPts val="0"/>
                        </a:spcAft>
                      </a:pPr>
                      <a:r>
                        <a:rPr lang="en-US" sz="900" b="1">
                          <a:solidFill>
                            <a:schemeClr val="tx1"/>
                          </a:solidFill>
                          <a:latin typeface="Arial"/>
                          <a:ea typeface="SimSun"/>
                          <a:cs typeface="Times New Roman"/>
                        </a:rPr>
                        <a:t>13</a:t>
                      </a:r>
                      <a:endParaRPr lang="en-US" sz="1200">
                        <a:solidFill>
                          <a:schemeClr val="tx1"/>
                        </a:solidFill>
                        <a:latin typeface="Times New Roman"/>
                        <a:ea typeface="SimSu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10.1-10.6</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10.35</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966</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2</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r>
              <a:tr h="214685">
                <a:tc>
                  <a:txBody>
                    <a:bodyPr/>
                    <a:lstStyle/>
                    <a:p>
                      <a:pPr marL="0" marR="0" algn="ctr">
                        <a:spcBef>
                          <a:spcPts val="0"/>
                        </a:spcBef>
                        <a:spcAft>
                          <a:spcPts val="0"/>
                        </a:spcAft>
                      </a:pPr>
                      <a:r>
                        <a:rPr lang="en-US" sz="900" b="1">
                          <a:solidFill>
                            <a:schemeClr val="tx1"/>
                          </a:solidFill>
                          <a:latin typeface="Arial"/>
                          <a:ea typeface="SimSun"/>
                          <a:cs typeface="Times New Roman"/>
                        </a:rPr>
                        <a:t>14</a:t>
                      </a:r>
                      <a:endParaRPr lang="en-US" sz="1200">
                        <a:solidFill>
                          <a:schemeClr val="tx1"/>
                        </a:solidFill>
                        <a:latin typeface="Times New Roman"/>
                        <a:ea typeface="SimSu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10.8-11.6</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11.2</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893</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2</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Dust/Smoke</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4685">
                <a:tc>
                  <a:txBody>
                    <a:bodyPr/>
                    <a:lstStyle/>
                    <a:p>
                      <a:pPr marL="0" marR="0" algn="ctr">
                        <a:spcBef>
                          <a:spcPts val="0"/>
                        </a:spcBef>
                        <a:spcAft>
                          <a:spcPts val="0"/>
                        </a:spcAft>
                      </a:pPr>
                      <a:r>
                        <a:rPr lang="en-US" sz="900" b="1">
                          <a:solidFill>
                            <a:schemeClr val="tx1"/>
                          </a:solidFill>
                          <a:latin typeface="Arial"/>
                          <a:ea typeface="SimSun"/>
                          <a:cs typeface="Times New Roman"/>
                        </a:rPr>
                        <a:t>15</a:t>
                      </a:r>
                      <a:endParaRPr lang="en-US" sz="1200">
                        <a:solidFill>
                          <a:schemeClr val="tx1"/>
                        </a:solidFill>
                        <a:latin typeface="Times New Roman"/>
                        <a:ea typeface="SimSu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11.8-12.8</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12.3</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813</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2</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Dust/Smoke</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4685">
                <a:tc>
                  <a:txBody>
                    <a:bodyPr/>
                    <a:lstStyle/>
                    <a:p>
                      <a:pPr marL="0" marR="0" algn="ctr">
                        <a:spcBef>
                          <a:spcPts val="0"/>
                        </a:spcBef>
                        <a:spcAft>
                          <a:spcPts val="0"/>
                        </a:spcAft>
                      </a:pPr>
                      <a:r>
                        <a:rPr lang="en-US" sz="900" b="1">
                          <a:solidFill>
                            <a:schemeClr val="tx1"/>
                          </a:solidFill>
                          <a:latin typeface="Arial"/>
                          <a:ea typeface="SimSun"/>
                          <a:cs typeface="Times New Roman"/>
                        </a:rPr>
                        <a:t>16</a:t>
                      </a:r>
                      <a:endParaRPr lang="en-US" sz="1200">
                        <a:solidFill>
                          <a:schemeClr val="tx1"/>
                        </a:solidFill>
                        <a:latin typeface="Times New Roman"/>
                        <a:ea typeface="SimSu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13.0-13.6</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13.3</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a:solidFill>
                            <a:schemeClr val="tx1"/>
                          </a:solidFill>
                          <a:latin typeface="Arial"/>
                          <a:ea typeface="SimSun"/>
                          <a:cs typeface="Times New Roman"/>
                        </a:rPr>
                        <a:t>752</a:t>
                      </a:r>
                      <a:endParaRPr lang="en-US" sz="120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r>
                        <a:rPr lang="en-US" sz="900" b="1" dirty="0">
                          <a:solidFill>
                            <a:schemeClr val="tx1"/>
                          </a:solidFill>
                          <a:latin typeface="Arial"/>
                          <a:ea typeface="SimSun"/>
                          <a:cs typeface="Times New Roman"/>
                        </a:rPr>
                        <a:t>2</a:t>
                      </a: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8"/>
                    </a:solidFill>
                  </a:tcPr>
                </a:tc>
                <a:tc>
                  <a:txBody>
                    <a:bodyPr/>
                    <a:lstStyle/>
                    <a:p>
                      <a:pPr marL="0" marR="0" algn="ctr">
                        <a:spcBef>
                          <a:spcPts val="0"/>
                        </a:spcBef>
                        <a:spcAft>
                          <a:spcPts val="0"/>
                        </a:spcAft>
                      </a:pPr>
                      <a:endParaRPr lang="en-US" sz="1200" dirty="0">
                        <a:solidFill>
                          <a:schemeClr val="tx1"/>
                        </a:solidFill>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8"/>
                    </a:solidFill>
                  </a:tcPr>
                </a:tc>
              </a:tr>
            </a:tbl>
          </a:graphicData>
        </a:graphic>
      </p:graphicFrame>
      <p:sp>
        <p:nvSpPr>
          <p:cNvPr id="4101" name="TextBox 5"/>
          <p:cNvSpPr txBox="1">
            <a:spLocks noChangeArrowheads="1"/>
          </p:cNvSpPr>
          <p:nvPr/>
        </p:nvSpPr>
        <p:spPr bwMode="auto">
          <a:xfrm>
            <a:off x="76200" y="2286000"/>
            <a:ext cx="608013" cy="34099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en-US" sz="1400" dirty="0">
                <a:solidFill>
                  <a:srgbClr val="FF0000"/>
                </a:solidFill>
              </a:rPr>
              <a:t>M3</a:t>
            </a:r>
          </a:p>
          <a:p>
            <a:r>
              <a:rPr lang="en-US" sz="1400" dirty="0">
                <a:solidFill>
                  <a:srgbClr val="FF0000"/>
                </a:solidFill>
              </a:rPr>
              <a:t>M7</a:t>
            </a:r>
          </a:p>
          <a:p>
            <a:r>
              <a:rPr lang="en-US" sz="1400" dirty="0">
                <a:solidFill>
                  <a:srgbClr val="FF0000"/>
                </a:solidFill>
              </a:rPr>
              <a:t>M9</a:t>
            </a:r>
          </a:p>
          <a:p>
            <a:r>
              <a:rPr lang="en-US" sz="1400" dirty="0">
                <a:solidFill>
                  <a:srgbClr val="FF0000"/>
                </a:solidFill>
              </a:rPr>
              <a:t>M10</a:t>
            </a:r>
          </a:p>
          <a:p>
            <a:r>
              <a:rPr lang="en-US" sz="1400" dirty="0">
                <a:solidFill>
                  <a:srgbClr val="FF0000"/>
                </a:solidFill>
              </a:rPr>
              <a:t>M11</a:t>
            </a:r>
          </a:p>
          <a:p>
            <a:r>
              <a:rPr lang="en-US" sz="1400" dirty="0">
                <a:solidFill>
                  <a:srgbClr val="FF0000"/>
                </a:solidFill>
              </a:rPr>
              <a:t>M12</a:t>
            </a:r>
          </a:p>
          <a:p>
            <a:endParaRPr lang="en-US" sz="1400" dirty="0">
              <a:solidFill>
                <a:srgbClr val="FF0000"/>
              </a:solidFill>
            </a:endParaRPr>
          </a:p>
          <a:p>
            <a:endParaRPr lang="en-US" sz="1400" dirty="0">
              <a:solidFill>
                <a:srgbClr val="FF0000"/>
              </a:solidFill>
            </a:endParaRPr>
          </a:p>
          <a:p>
            <a:endParaRPr lang="en-US" sz="1400" dirty="0">
              <a:solidFill>
                <a:srgbClr val="FF0000"/>
              </a:solidFill>
            </a:endParaRPr>
          </a:p>
          <a:p>
            <a:endParaRPr lang="en-US" sz="1400" dirty="0">
              <a:solidFill>
                <a:srgbClr val="FF0000"/>
              </a:solidFill>
            </a:endParaRPr>
          </a:p>
          <a:p>
            <a:endParaRPr lang="en-US" sz="1400" dirty="0">
              <a:solidFill>
                <a:srgbClr val="FF0000"/>
              </a:solidFill>
            </a:endParaRPr>
          </a:p>
          <a:p>
            <a:r>
              <a:rPr lang="en-US" sz="1400" dirty="0">
                <a:solidFill>
                  <a:srgbClr val="FF0000"/>
                </a:solidFill>
              </a:rPr>
              <a:t>M15</a:t>
            </a:r>
          </a:p>
          <a:p>
            <a:r>
              <a:rPr lang="en-US" sz="1400" dirty="0">
                <a:solidFill>
                  <a:srgbClr val="FF0000"/>
                </a:solidFill>
              </a:rPr>
              <a:t>M16</a:t>
            </a:r>
          </a:p>
        </p:txBody>
      </p:sp>
      <p:sp>
        <p:nvSpPr>
          <p:cNvPr id="5" name="Rectangle 4"/>
          <p:cNvSpPr/>
          <p:nvPr/>
        </p:nvSpPr>
        <p:spPr>
          <a:xfrm>
            <a:off x="0" y="6324600"/>
            <a:ext cx="4572000" cy="533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FF0000"/>
                </a:solidFill>
              </a:rPr>
              <a:t>VIIRS bands mapped to ABI</a:t>
            </a:r>
            <a:endParaRPr lang="en-US" dirty="0">
              <a:solidFill>
                <a:srgbClr val="FF0000"/>
              </a:solidFill>
            </a:endParaRPr>
          </a:p>
        </p:txBody>
      </p:sp>
      <p:sp>
        <p:nvSpPr>
          <p:cNvPr id="9" name="Up Arrow 8"/>
          <p:cNvSpPr/>
          <p:nvPr/>
        </p:nvSpPr>
        <p:spPr>
          <a:xfrm>
            <a:off x="152400" y="5791200"/>
            <a:ext cx="304800" cy="3810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Rectangle 1026"/>
          <p:cNvSpPr txBox="1">
            <a:spLocks noChangeArrowheads="1"/>
          </p:cNvSpPr>
          <p:nvPr/>
        </p:nvSpPr>
        <p:spPr bwMode="auto">
          <a:xfrm>
            <a:off x="152400" y="228600"/>
            <a:ext cx="8991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mj-lt"/>
                <a:ea typeface="+mj-ea"/>
                <a:cs typeface="+mj-cs"/>
              </a:rPr>
              <a:t>Product Generation and Assessment (3)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152400" y="228600"/>
            <a:ext cx="8991600" cy="990600"/>
          </a:xfrm>
        </p:spPr>
        <p:txBody>
          <a:bodyPr/>
          <a:lstStyle/>
          <a:p>
            <a:r>
              <a:rPr lang="en-US" sz="3600" b="1" dirty="0" smtClean="0"/>
              <a:t>Product Generation and Assessment (4)</a:t>
            </a:r>
          </a:p>
        </p:txBody>
      </p:sp>
      <p:sp>
        <p:nvSpPr>
          <p:cNvPr id="3075" name="Slide Number Placeholder 4"/>
          <p:cNvSpPr>
            <a:spLocks noGrp="1"/>
          </p:cNvSpPr>
          <p:nvPr>
            <p:ph type="sldNum" sz="quarter" idx="12"/>
          </p:nvPr>
        </p:nvSpPr>
        <p:spPr>
          <a:noFill/>
        </p:spPr>
        <p:txBody>
          <a:bodyPr>
            <a:normAutofit fontScale="85000" lnSpcReduction="20000"/>
          </a:bodyPr>
          <a:lstStyle/>
          <a:p>
            <a:fld id="{DAEE0710-AB69-4C9A-847F-6FC16831BB22}" type="slidenum">
              <a:rPr lang="en-US" smtClean="0"/>
              <a:pPr/>
              <a:t>5</a:t>
            </a:fld>
            <a:endParaRPr lang="en-US" smtClean="0"/>
          </a:p>
        </p:txBody>
      </p:sp>
      <p:sp>
        <p:nvSpPr>
          <p:cNvPr id="3076" name="Content Placeholder 2"/>
          <p:cNvSpPr>
            <a:spLocks noGrp="1"/>
          </p:cNvSpPr>
          <p:nvPr>
            <p:ph idx="1"/>
          </p:nvPr>
        </p:nvSpPr>
        <p:spPr>
          <a:xfrm>
            <a:off x="504825" y="1447800"/>
            <a:ext cx="8229600" cy="4525963"/>
          </a:xfrm>
        </p:spPr>
        <p:txBody>
          <a:bodyPr/>
          <a:lstStyle/>
          <a:p>
            <a:pPr>
              <a:buNone/>
            </a:pPr>
            <a:endParaRPr lang="en-US" b="1" dirty="0" smtClean="0"/>
          </a:p>
          <a:p>
            <a:pPr>
              <a:buFontTx/>
              <a:buNone/>
            </a:pPr>
            <a:endParaRPr lang="en-US" dirty="0" smtClean="0"/>
          </a:p>
        </p:txBody>
      </p:sp>
      <p:graphicFrame>
        <p:nvGraphicFramePr>
          <p:cNvPr id="5" name="Table 4"/>
          <p:cNvGraphicFramePr>
            <a:graphicFrameLocks noGrp="1"/>
          </p:cNvGraphicFramePr>
          <p:nvPr/>
        </p:nvGraphicFramePr>
        <p:xfrm>
          <a:off x="374650" y="2324100"/>
          <a:ext cx="8547464" cy="4420447"/>
        </p:xfrm>
        <a:graphic>
          <a:graphicData uri="http://schemas.openxmlformats.org/drawingml/2006/table">
            <a:tbl>
              <a:tblPr firstRow="1" bandRow="1">
                <a:tableStyleId>{5C22544A-7EE6-4342-B048-85BDC9FD1C3A}</a:tableStyleId>
              </a:tblPr>
              <a:tblGrid>
                <a:gridCol w="2442133"/>
                <a:gridCol w="2442133"/>
                <a:gridCol w="1221066"/>
                <a:gridCol w="1221066"/>
                <a:gridCol w="1221066"/>
              </a:tblGrid>
              <a:tr h="518281">
                <a:tc rowSpan="2">
                  <a:txBody>
                    <a:bodyPr/>
                    <a:lstStyle/>
                    <a:p>
                      <a:pPr algn="ctr"/>
                      <a:r>
                        <a:rPr lang="en-US" sz="2300" dirty="0" smtClean="0">
                          <a:solidFill>
                            <a:schemeClr val="tx1"/>
                          </a:solidFill>
                        </a:rPr>
                        <a:t>Source of  Proxy</a:t>
                      </a:r>
                      <a:r>
                        <a:rPr lang="en-US" sz="2300" baseline="0" dirty="0" smtClean="0">
                          <a:solidFill>
                            <a:schemeClr val="tx1"/>
                          </a:solidFill>
                        </a:rPr>
                        <a:t> input </a:t>
                      </a:r>
                      <a:endParaRPr lang="en-US" sz="2300" dirty="0">
                        <a:solidFill>
                          <a:schemeClr val="tx1"/>
                        </a:solidFill>
                      </a:endParaRPr>
                    </a:p>
                  </a:txBody>
                  <a:tcPr anchor="ctr">
                    <a:solidFill>
                      <a:schemeClr val="accent1">
                        <a:lumMod val="75000"/>
                      </a:schemeClr>
                    </a:solidFill>
                  </a:tcPr>
                </a:tc>
                <a:tc rowSpan="2">
                  <a:txBody>
                    <a:bodyPr/>
                    <a:lstStyle/>
                    <a:p>
                      <a:pPr algn="ctr"/>
                      <a:r>
                        <a:rPr lang="en-US" sz="2300" dirty="0" smtClean="0">
                          <a:solidFill>
                            <a:schemeClr val="tx1"/>
                          </a:solidFill>
                        </a:rPr>
                        <a:t>Time</a:t>
                      </a:r>
                      <a:r>
                        <a:rPr lang="en-US" sz="2300" baseline="0" dirty="0" smtClean="0">
                          <a:solidFill>
                            <a:schemeClr val="tx1"/>
                          </a:solidFill>
                        </a:rPr>
                        <a:t> period coverage</a:t>
                      </a:r>
                      <a:endParaRPr lang="en-US" sz="2300" dirty="0">
                        <a:solidFill>
                          <a:schemeClr val="tx1"/>
                        </a:solidFill>
                      </a:endParaRPr>
                    </a:p>
                  </a:txBody>
                  <a:tcPr anchor="ctr">
                    <a:solidFill>
                      <a:schemeClr val="accent1">
                        <a:lumMod val="75000"/>
                      </a:schemeClr>
                    </a:solidFill>
                  </a:tcPr>
                </a:tc>
                <a:tc gridSpan="2">
                  <a:txBody>
                    <a:bodyPr/>
                    <a:lstStyle/>
                    <a:p>
                      <a:pPr algn="ctr"/>
                      <a:r>
                        <a:rPr lang="en-US" sz="2300" dirty="0" smtClean="0">
                          <a:solidFill>
                            <a:schemeClr val="tx1"/>
                          </a:solidFill>
                        </a:rPr>
                        <a:t>No.</a:t>
                      </a:r>
                      <a:r>
                        <a:rPr lang="en-US" sz="2300" baseline="0" dirty="0" smtClean="0">
                          <a:solidFill>
                            <a:schemeClr val="tx1"/>
                          </a:solidFill>
                        </a:rPr>
                        <a:t> of events</a:t>
                      </a:r>
                    </a:p>
                    <a:p>
                      <a:pPr algn="ctr"/>
                      <a:r>
                        <a:rPr lang="en-US" sz="2300" baseline="0" dirty="0" smtClean="0">
                          <a:solidFill>
                            <a:schemeClr val="tx1"/>
                          </a:solidFill>
                        </a:rPr>
                        <a:t>   (Granules)</a:t>
                      </a:r>
                      <a:endParaRPr lang="en-US" sz="2300" dirty="0">
                        <a:solidFill>
                          <a:schemeClr val="tx1"/>
                        </a:solidFill>
                      </a:endParaRPr>
                    </a:p>
                  </a:txBody>
                  <a:tcPr>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US" dirty="0"/>
                    </a:p>
                  </a:txBody>
                  <a:tcPr>
                    <a:lnB w="1270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r>
                        <a:rPr lang="en-US" sz="1800" dirty="0" smtClean="0">
                          <a:solidFill>
                            <a:schemeClr val="tx1"/>
                          </a:solidFill>
                        </a:rPr>
                        <a:t>Geo-</a:t>
                      </a:r>
                      <a:r>
                        <a:rPr lang="en-US" sz="1800" baseline="0" dirty="0" smtClean="0">
                          <a:solidFill>
                            <a:schemeClr val="tx1"/>
                          </a:solidFill>
                        </a:rPr>
                        <a:t> coverage</a:t>
                      </a:r>
                      <a:endParaRPr lang="en-US" sz="1800" dirty="0">
                        <a:solidFill>
                          <a:schemeClr val="tx1"/>
                        </a:solidFill>
                      </a:endParaRPr>
                    </a:p>
                  </a:txBody>
                  <a:tcPr anchor="ctr">
                    <a:solidFill>
                      <a:schemeClr val="accent1">
                        <a:lumMod val="75000"/>
                      </a:schemeClr>
                    </a:solidFill>
                  </a:tcPr>
                </a:tc>
              </a:tr>
              <a:tr h="518281">
                <a:tc vMerge="1">
                  <a:txBody>
                    <a:bodyPr/>
                    <a:lstStyle/>
                    <a:p>
                      <a:endParaRPr lang="en-US"/>
                    </a:p>
                  </a:txBody>
                  <a:tcPr/>
                </a:tc>
                <a:tc vMerge="1">
                  <a:txBody>
                    <a:bodyPr/>
                    <a:lstStyle/>
                    <a:p>
                      <a:endParaRPr lang="en-US"/>
                    </a:p>
                  </a:txBody>
                  <a:tcPr/>
                </a:tc>
                <a:tc>
                  <a:txBody>
                    <a:bodyPr/>
                    <a:lstStyle/>
                    <a:p>
                      <a:pPr algn="ctr"/>
                      <a:r>
                        <a:rPr lang="en-US" sz="2300" b="1" dirty="0" smtClean="0"/>
                        <a:t>Dust</a:t>
                      </a:r>
                      <a:endParaRPr lang="en-US" sz="2300" b="1" dirty="0"/>
                    </a:p>
                  </a:txBody>
                  <a:tcPr anchor="ctr">
                    <a:lnT w="12700" cap="flat" cmpd="sng" algn="ctr">
                      <a:solidFill>
                        <a:schemeClr val="tx1"/>
                      </a:solidFill>
                      <a:prstDash val="solid"/>
                      <a:round/>
                      <a:headEnd type="none" w="med" len="med"/>
                      <a:tailEnd type="none" w="med" len="med"/>
                    </a:lnT>
                    <a:solidFill>
                      <a:schemeClr val="accent1">
                        <a:lumMod val="75000"/>
                      </a:schemeClr>
                    </a:solidFill>
                  </a:tcPr>
                </a:tc>
                <a:tc>
                  <a:txBody>
                    <a:bodyPr/>
                    <a:lstStyle/>
                    <a:p>
                      <a:pPr algn="ctr"/>
                      <a:r>
                        <a:rPr lang="en-US" sz="2300" b="1" dirty="0" smtClean="0"/>
                        <a:t>Smoke</a:t>
                      </a:r>
                      <a:endParaRPr lang="en-US" sz="2300" b="1" dirty="0"/>
                    </a:p>
                  </a:txBody>
                  <a:tcPr anchor="ctr">
                    <a:lnT w="12700" cap="flat" cmpd="sng" algn="ctr">
                      <a:solidFill>
                        <a:schemeClr val="tx1"/>
                      </a:solidFill>
                      <a:prstDash val="solid"/>
                      <a:round/>
                      <a:headEnd type="none" w="med" len="med"/>
                      <a:tailEnd type="none" w="med" len="med"/>
                    </a:lnT>
                    <a:solidFill>
                      <a:schemeClr val="accent1">
                        <a:lumMod val="75000"/>
                      </a:schemeClr>
                    </a:solidFill>
                  </a:tcPr>
                </a:tc>
                <a:tc vMerge="1">
                  <a:txBody>
                    <a:bodyPr/>
                    <a:lstStyle/>
                    <a:p>
                      <a:endParaRPr lang="en-US"/>
                    </a:p>
                  </a:txBody>
                  <a:tcPr/>
                </a:tc>
              </a:tr>
              <a:tr h="1036562">
                <a:tc>
                  <a:txBody>
                    <a:bodyPr/>
                    <a:lstStyle/>
                    <a:p>
                      <a:pPr algn="ctr"/>
                      <a:r>
                        <a:rPr lang="en-US" b="1" dirty="0" smtClean="0"/>
                        <a:t>MODIS</a:t>
                      </a:r>
                      <a:r>
                        <a:rPr lang="en-US" b="1" baseline="0" dirty="0" smtClean="0"/>
                        <a:t> </a:t>
                      </a:r>
                      <a:r>
                        <a:rPr lang="en-US" b="1" dirty="0" smtClean="0"/>
                        <a:t>L1B</a:t>
                      </a:r>
                      <a:r>
                        <a:rPr lang="en-US" b="1" baseline="0" dirty="0" smtClean="0"/>
                        <a:t> radiance</a:t>
                      </a:r>
                      <a:endParaRPr lang="en-US" b="1" dirty="0"/>
                    </a:p>
                  </a:txBody>
                  <a:tcPr anchor="ctr"/>
                </a:tc>
                <a:tc>
                  <a:txBody>
                    <a:bodyPr/>
                    <a:lstStyle/>
                    <a:p>
                      <a:pPr algn="ctr"/>
                      <a:r>
                        <a:rPr lang="en-US" b="1" dirty="0" smtClean="0">
                          <a:solidFill>
                            <a:schemeClr val="tx1"/>
                          </a:solidFill>
                        </a:rPr>
                        <a:t>March 2000 - present</a:t>
                      </a:r>
                      <a:endParaRPr lang="en-US" b="1" dirty="0">
                        <a:solidFill>
                          <a:schemeClr val="tx1"/>
                        </a:solidFill>
                      </a:endParaRPr>
                    </a:p>
                  </a:txBody>
                  <a:tcPr anchor="ctr"/>
                </a:tc>
                <a:tc>
                  <a:txBody>
                    <a:bodyPr/>
                    <a:lstStyle/>
                    <a:p>
                      <a:pPr algn="ctr"/>
                      <a:r>
                        <a:rPr lang="en-US" b="1" dirty="0" smtClean="0"/>
                        <a:t>526</a:t>
                      </a:r>
                      <a:endParaRPr lang="en-US" b="1" dirty="0"/>
                    </a:p>
                  </a:txBody>
                  <a:tcPr anchor="ctr"/>
                </a:tc>
                <a:tc>
                  <a:txBody>
                    <a:bodyPr/>
                    <a:lstStyle/>
                    <a:p>
                      <a:pPr algn="ctr"/>
                      <a:r>
                        <a:rPr lang="en-US" b="1" dirty="0" smtClean="0"/>
                        <a:t>263</a:t>
                      </a:r>
                      <a:endParaRPr lang="en-US" b="1" dirty="0"/>
                    </a:p>
                  </a:txBody>
                  <a:tcPr anchor="ctr"/>
                </a:tc>
                <a:tc>
                  <a:txBody>
                    <a:bodyPr/>
                    <a:lstStyle/>
                    <a:p>
                      <a:pPr algn="ctr"/>
                      <a:r>
                        <a:rPr lang="en-US" b="1" dirty="0" smtClean="0">
                          <a:solidFill>
                            <a:schemeClr val="tx1"/>
                          </a:solidFill>
                        </a:rPr>
                        <a:t>Global</a:t>
                      </a:r>
                      <a:endParaRPr lang="en-US" b="1" dirty="0">
                        <a:solidFill>
                          <a:schemeClr val="tx1"/>
                        </a:solidFill>
                      </a:endParaRPr>
                    </a:p>
                  </a:txBody>
                  <a:tcPr anchor="ctr"/>
                </a:tc>
              </a:tr>
              <a:tr h="1036562">
                <a:tc>
                  <a:txBody>
                    <a:bodyPr/>
                    <a:lstStyle/>
                    <a:p>
                      <a:pPr algn="ctr"/>
                      <a:r>
                        <a:rPr lang="en-US" b="1" dirty="0" smtClean="0"/>
                        <a:t>VIIRS</a:t>
                      </a:r>
                      <a:r>
                        <a:rPr lang="en-US" b="1" baseline="0" dirty="0" smtClean="0"/>
                        <a:t>   L1B radiance </a:t>
                      </a:r>
                      <a:endParaRPr 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June 2012 – present</a:t>
                      </a:r>
                    </a:p>
                  </a:txBody>
                  <a:tcPr anchor="ctr"/>
                </a:tc>
                <a:tc>
                  <a:txBody>
                    <a:bodyPr/>
                    <a:lstStyle/>
                    <a:p>
                      <a:pPr algn="ctr"/>
                      <a:r>
                        <a:rPr lang="en-US" b="1" dirty="0" smtClean="0">
                          <a:solidFill>
                            <a:schemeClr val="tx1"/>
                          </a:solidFill>
                        </a:rPr>
                        <a:t>43</a:t>
                      </a:r>
                      <a:endParaRPr lang="en-US" b="1" dirty="0">
                        <a:solidFill>
                          <a:schemeClr val="tx1"/>
                        </a:solidFill>
                      </a:endParaRPr>
                    </a:p>
                  </a:txBody>
                  <a:tcPr anchor="ctr"/>
                </a:tc>
                <a:tc>
                  <a:txBody>
                    <a:bodyPr/>
                    <a:lstStyle/>
                    <a:p>
                      <a:pPr algn="ctr"/>
                      <a:r>
                        <a:rPr lang="en-US" b="1" dirty="0" smtClean="0">
                          <a:solidFill>
                            <a:schemeClr val="tx1"/>
                          </a:solidFill>
                        </a:rPr>
                        <a:t>23</a:t>
                      </a:r>
                      <a:endParaRPr lang="en-US" b="1" dirty="0">
                        <a:solidFill>
                          <a:schemeClr val="tx1"/>
                        </a:solidFill>
                      </a:endParaRPr>
                    </a:p>
                  </a:txBody>
                  <a:tcPr anchor="ctr"/>
                </a:tc>
                <a:tc>
                  <a:txBody>
                    <a:bodyPr/>
                    <a:lstStyle/>
                    <a:p>
                      <a:pPr algn="ctr"/>
                      <a:r>
                        <a:rPr lang="en-US" b="1" dirty="0" smtClean="0">
                          <a:solidFill>
                            <a:schemeClr val="tx1"/>
                          </a:solidFill>
                        </a:rPr>
                        <a:t>Global</a:t>
                      </a:r>
                      <a:endParaRPr lang="en-US" b="1" dirty="0">
                        <a:solidFill>
                          <a:schemeClr val="tx1"/>
                        </a:solidFill>
                      </a:endParaRPr>
                    </a:p>
                  </a:txBody>
                  <a:tcPr anchor="ctr"/>
                </a:tc>
              </a:tr>
              <a:tr h="1036562">
                <a:tc>
                  <a:txBody>
                    <a:bodyPr/>
                    <a:lstStyle/>
                    <a:p>
                      <a:pPr algn="ctr"/>
                      <a:r>
                        <a:rPr lang="en-US" b="1" dirty="0" smtClean="0"/>
                        <a:t>Simulated Radiance with WRF-CHEM</a:t>
                      </a:r>
                    </a:p>
                    <a:p>
                      <a:pPr algn="ctr"/>
                      <a:r>
                        <a:rPr lang="en-US" b="1" dirty="0" smtClean="0"/>
                        <a:t>(from</a:t>
                      </a:r>
                      <a:r>
                        <a:rPr lang="en-US" b="1" baseline="0" dirty="0" smtClean="0"/>
                        <a:t> CIMSS)</a:t>
                      </a:r>
                      <a:endParaRPr 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2010.08.24-2010.08.25</a:t>
                      </a:r>
                    </a:p>
                  </a:txBody>
                  <a:tcPr anchor="ctr"/>
                </a:tc>
                <a:tc>
                  <a:txBody>
                    <a:bodyPr/>
                    <a:lstStyle/>
                    <a:p>
                      <a:pPr algn="ctr"/>
                      <a:r>
                        <a:rPr lang="en-US" b="1" dirty="0" smtClean="0">
                          <a:solidFill>
                            <a:schemeClr val="tx1"/>
                          </a:solidFill>
                        </a:rPr>
                        <a:t>0</a:t>
                      </a:r>
                      <a:endParaRPr lang="en-US" b="1" dirty="0">
                        <a:solidFill>
                          <a:schemeClr val="tx1"/>
                        </a:solidFill>
                      </a:endParaRPr>
                    </a:p>
                  </a:txBody>
                  <a:tcPr anchor="ctr"/>
                </a:tc>
                <a:tc>
                  <a:txBody>
                    <a:bodyPr/>
                    <a:lstStyle/>
                    <a:p>
                      <a:pPr algn="ctr"/>
                      <a:r>
                        <a:rPr lang="en-US" b="1" dirty="0" smtClean="0">
                          <a:solidFill>
                            <a:schemeClr val="tx1"/>
                          </a:solidFill>
                        </a:rPr>
                        <a:t>1</a:t>
                      </a:r>
                      <a:endParaRPr lang="en-US" b="1" dirty="0">
                        <a:solidFill>
                          <a:schemeClr val="tx1"/>
                        </a:solidFill>
                      </a:endParaRPr>
                    </a:p>
                  </a:txBody>
                  <a:tcPr anchor="ctr"/>
                </a:tc>
                <a:tc>
                  <a:txBody>
                    <a:bodyPr/>
                    <a:lstStyle/>
                    <a:p>
                      <a:pPr algn="ctr"/>
                      <a:r>
                        <a:rPr lang="en-US" b="1" dirty="0" smtClean="0">
                          <a:solidFill>
                            <a:schemeClr val="tx1"/>
                          </a:solidFill>
                        </a:rPr>
                        <a:t>CONUS</a:t>
                      </a:r>
                      <a:endParaRPr lang="en-US" b="1" dirty="0">
                        <a:solidFill>
                          <a:schemeClr val="tx1"/>
                        </a:solidFill>
                      </a:endParaRPr>
                    </a:p>
                  </a:txBody>
                  <a:tcPr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78952" cy="990600"/>
          </a:xfrm>
        </p:spPr>
        <p:txBody>
          <a:bodyPr/>
          <a:lstStyle/>
          <a:p>
            <a:r>
              <a:rPr lang="en-US" sz="3600" dirty="0" smtClean="0"/>
              <a:t>Product Generation and Assessment (5)</a:t>
            </a:r>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C9752A53-0604-4BBA-8E0E-1D117F4DB7D8}" type="slidenum">
              <a:rPr lang="en-US" smtClean="0"/>
              <a:pPr>
                <a:defRPr/>
              </a:pPr>
              <a:t>6</a:t>
            </a:fld>
            <a:endParaRPr lang="en-US"/>
          </a:p>
        </p:txBody>
      </p:sp>
      <p:sp>
        <p:nvSpPr>
          <p:cNvPr id="6" name="Content Placeholder 5"/>
          <p:cNvSpPr>
            <a:spLocks noGrp="1"/>
          </p:cNvSpPr>
          <p:nvPr>
            <p:ph sz="quarter" idx="1"/>
          </p:nvPr>
        </p:nvSpPr>
        <p:spPr/>
        <p:txBody>
          <a:bodyPr/>
          <a:lstStyle/>
          <a:p>
            <a:r>
              <a:rPr lang="en-US" sz="2400" dirty="0" smtClean="0"/>
              <a:t>Matchup criteria</a:t>
            </a:r>
          </a:p>
          <a:p>
            <a:pPr lvl="1"/>
            <a:r>
              <a:rPr lang="en-US" sz="2000" dirty="0" smtClean="0"/>
              <a:t>Temporally: </a:t>
            </a:r>
            <a:r>
              <a:rPr lang="en-US" sz="2000" kern="0" dirty="0" smtClean="0"/>
              <a:t>±15 minutes from MODIS overpass time </a:t>
            </a:r>
          </a:p>
          <a:p>
            <a:pPr lvl="1"/>
            <a:r>
              <a:rPr lang="en-US" sz="2000" kern="0" dirty="0" smtClean="0"/>
              <a:t>Spatially: a circle with a 25 km radius centered around AERONET station</a:t>
            </a:r>
          </a:p>
          <a:p>
            <a:r>
              <a:rPr lang="en-US" sz="2400" kern="0" dirty="0" smtClean="0"/>
              <a:t>Dust and non-dust categories</a:t>
            </a:r>
          </a:p>
          <a:p>
            <a:pPr lvl="1"/>
            <a:r>
              <a:rPr lang="en-US" sz="2000" kern="0" dirty="0" smtClean="0"/>
              <a:t>AERONET </a:t>
            </a:r>
          </a:p>
          <a:p>
            <a:pPr lvl="2"/>
            <a:r>
              <a:rPr lang="en-US" sz="1700" kern="0" dirty="0" smtClean="0"/>
              <a:t>Dust: AOD &gt; 0.3 and Angstrom Exponent &lt; 0.6</a:t>
            </a:r>
          </a:p>
          <a:p>
            <a:pPr lvl="2"/>
            <a:r>
              <a:rPr lang="en-US" sz="1700" kern="0" dirty="0" smtClean="0"/>
              <a:t>Non-dust: Angstrom Exponent &gt; 0.6</a:t>
            </a:r>
          </a:p>
          <a:p>
            <a:pPr lvl="1"/>
            <a:r>
              <a:rPr lang="en-US" sz="2000" kern="0" dirty="0" smtClean="0"/>
              <a:t>ADP </a:t>
            </a:r>
          </a:p>
          <a:p>
            <a:pPr lvl="2"/>
            <a:r>
              <a:rPr lang="en-US" sz="1700" kern="0" dirty="0" smtClean="0"/>
              <a:t>Dust: Ratio of dust/non-dust pixels in the matchup region &gt; 66%</a:t>
            </a:r>
          </a:p>
          <a:p>
            <a:pPr lvl="2"/>
            <a:r>
              <a:rPr lang="en-US" sz="1700" kern="0" dirty="0" smtClean="0"/>
              <a:t>Non-dust: ratio of dust/non-dust pixels in the matchup region &lt; 33%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r>
              <a:rPr lang="en-US" sz="3200" b="1" dirty="0" smtClean="0"/>
              <a:t>Product Generation and Assessment  (6)</a:t>
            </a:r>
          </a:p>
        </p:txBody>
      </p:sp>
      <p:sp>
        <p:nvSpPr>
          <p:cNvPr id="7171" name="Slide Number Placeholder 4"/>
          <p:cNvSpPr>
            <a:spLocks noGrp="1"/>
          </p:cNvSpPr>
          <p:nvPr>
            <p:ph type="sldNum" sz="quarter" idx="12"/>
          </p:nvPr>
        </p:nvSpPr>
        <p:spPr>
          <a:noFill/>
        </p:spPr>
        <p:txBody>
          <a:bodyPr>
            <a:normAutofit fontScale="85000" lnSpcReduction="20000"/>
          </a:bodyPr>
          <a:lstStyle/>
          <a:p>
            <a:fld id="{344F3238-93A6-4CA9-88DB-40707CD76E64}" type="slidenum">
              <a:rPr lang="en-US" smtClean="0"/>
              <a:pPr/>
              <a:t>7</a:t>
            </a:fld>
            <a:endParaRPr lang="en-US" smtClean="0"/>
          </a:p>
        </p:txBody>
      </p:sp>
      <p:sp>
        <p:nvSpPr>
          <p:cNvPr id="7172" name="TextBox 10"/>
          <p:cNvSpPr txBox="1">
            <a:spLocks noChangeArrowheads="1"/>
          </p:cNvSpPr>
          <p:nvPr/>
        </p:nvSpPr>
        <p:spPr bwMode="auto">
          <a:xfrm>
            <a:off x="304800" y="1828800"/>
            <a:ext cx="8686800" cy="4154984"/>
          </a:xfrm>
          <a:prstGeom prst="rect">
            <a:avLst/>
          </a:prstGeom>
          <a:noFill/>
          <a:ln w="9525">
            <a:noFill/>
            <a:miter lim="800000"/>
            <a:headEnd/>
            <a:tailEnd/>
          </a:ln>
        </p:spPr>
        <p:txBody>
          <a:bodyPr wrap="square">
            <a:spAutoFit/>
          </a:bodyPr>
          <a:lstStyle/>
          <a:p>
            <a:r>
              <a:rPr lang="en-US" dirty="0"/>
              <a:t>AIRS Total column carbon monoxide (CO)  is introduced </a:t>
            </a:r>
            <a:r>
              <a:rPr lang="en-US" dirty="0" smtClean="0"/>
              <a:t>as a validation </a:t>
            </a:r>
            <a:r>
              <a:rPr lang="en-US" dirty="0"/>
              <a:t>dataset for smoke mask </a:t>
            </a:r>
            <a:r>
              <a:rPr lang="en-US" dirty="0" smtClean="0"/>
              <a:t>from </a:t>
            </a:r>
            <a:r>
              <a:rPr lang="en-US" dirty="0"/>
              <a:t>ABI ADP </a:t>
            </a:r>
          </a:p>
          <a:p>
            <a:endParaRPr lang="en-US" dirty="0"/>
          </a:p>
          <a:p>
            <a:r>
              <a:rPr lang="en-US" dirty="0"/>
              <a:t>Advantages:</a:t>
            </a:r>
          </a:p>
          <a:p>
            <a:pPr>
              <a:buFont typeface="Arial" charset="0"/>
              <a:buChar char="•"/>
            </a:pPr>
            <a:r>
              <a:rPr lang="en-US" dirty="0" smtClean="0"/>
              <a:t> On </a:t>
            </a:r>
            <a:r>
              <a:rPr lang="en-US" dirty="0"/>
              <a:t>the same platform as </a:t>
            </a:r>
            <a:r>
              <a:rPr lang="en-US" dirty="0" smtClean="0"/>
              <a:t>Aqua MODIS</a:t>
            </a:r>
            <a:endParaRPr lang="en-US" dirty="0"/>
          </a:p>
          <a:p>
            <a:pPr>
              <a:buFont typeface="Arial" charset="0"/>
              <a:buChar char="•"/>
            </a:pPr>
            <a:r>
              <a:rPr lang="en-US" dirty="0"/>
              <a:t> </a:t>
            </a:r>
            <a:r>
              <a:rPr lang="en-US" dirty="0" smtClean="0"/>
              <a:t>High values of CO are present in smoke plumes from fires</a:t>
            </a:r>
            <a:endParaRPr lang="en-US" dirty="0"/>
          </a:p>
          <a:p>
            <a:pPr>
              <a:buFont typeface="Arial" charset="0"/>
              <a:buChar char="•"/>
            </a:pPr>
            <a:endParaRPr lang="en-US" dirty="0"/>
          </a:p>
          <a:p>
            <a:r>
              <a:rPr lang="en-US" dirty="0" smtClean="0"/>
              <a:t>Disadvantages:</a:t>
            </a:r>
            <a:endParaRPr lang="en-US" dirty="0"/>
          </a:p>
          <a:p>
            <a:pPr>
              <a:buFont typeface="Arial" pitchFamily="34" charset="0"/>
              <a:buChar char="•"/>
            </a:pPr>
            <a:r>
              <a:rPr lang="en-US" dirty="0" smtClean="0"/>
              <a:t> Low </a:t>
            </a:r>
            <a:r>
              <a:rPr lang="en-US" dirty="0"/>
              <a:t>spatial resolution ( ~14 km </a:t>
            </a:r>
            <a:r>
              <a:rPr lang="en-US" dirty="0" smtClean="0"/>
              <a:t>)</a:t>
            </a:r>
          </a:p>
          <a:p>
            <a:pPr>
              <a:buFont typeface="Arial" pitchFamily="34" charset="0"/>
              <a:buChar char="•"/>
            </a:pPr>
            <a:r>
              <a:rPr lang="en-US" dirty="0" smtClean="0"/>
              <a:t> Retrieval sensitivity higher for elevated (mid troposphere) CO</a:t>
            </a:r>
            <a:endParaRPr lang="en-US" dirty="0"/>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Up Arrow 16"/>
          <p:cNvSpPr/>
          <p:nvPr/>
        </p:nvSpPr>
        <p:spPr>
          <a:xfrm>
            <a:off x="8001000" y="5334000"/>
            <a:ext cx="304800" cy="381000"/>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5131" name="Picture 4" descr="C:\Users\pciren\AppData\Local\Temp\1\scp48937\net\orbit170l\disk1\pub\pubu\GOESR_AIT\abi_smoke_dust\visual_code_new\ADP_V5\A2012259.2110.smokdust_flag.png"/>
          <p:cNvPicPr>
            <a:picLocks noChangeAspect="1" noChangeArrowheads="1"/>
          </p:cNvPicPr>
          <p:nvPr/>
        </p:nvPicPr>
        <p:blipFill>
          <a:blip r:embed="rId3" cstate="print"/>
          <a:srcRect/>
          <a:stretch>
            <a:fillRect/>
          </a:stretch>
        </p:blipFill>
        <p:spPr bwMode="auto">
          <a:xfrm>
            <a:off x="0" y="4257675"/>
            <a:ext cx="2600325" cy="2600325"/>
          </a:xfrm>
          <a:prstGeom prst="rect">
            <a:avLst/>
          </a:prstGeom>
          <a:noFill/>
          <a:ln w="9525">
            <a:noFill/>
            <a:miter lim="800000"/>
            <a:headEnd/>
            <a:tailEnd/>
          </a:ln>
        </p:spPr>
      </p:pic>
      <p:pic>
        <p:nvPicPr>
          <p:cNvPr id="5122" name="Picture 5" descr="C:\Users\pciren\AppData\Local\Temp\1\scp57950\net\orbit170l\disk1\pub\pubu\GOESR_AIT\abi_smoke_dust\visual_code_new\ADP_V5\A2012259.1935.smokdust_flag.png"/>
          <p:cNvPicPr>
            <a:picLocks noChangeAspect="1" noChangeArrowheads="1"/>
          </p:cNvPicPr>
          <p:nvPr/>
        </p:nvPicPr>
        <p:blipFill>
          <a:blip r:embed="rId4" cstate="print"/>
          <a:srcRect/>
          <a:stretch>
            <a:fillRect/>
          </a:stretch>
        </p:blipFill>
        <p:spPr bwMode="auto">
          <a:xfrm>
            <a:off x="2362200" y="4261104"/>
            <a:ext cx="2596896" cy="2596896"/>
          </a:xfrm>
          <a:prstGeom prst="rect">
            <a:avLst/>
          </a:prstGeom>
          <a:noFill/>
          <a:ln w="9525">
            <a:noFill/>
            <a:miter lim="800000"/>
            <a:headEnd/>
            <a:tailEnd/>
          </a:ln>
        </p:spPr>
      </p:pic>
      <p:pic>
        <p:nvPicPr>
          <p:cNvPr id="5123" name="Picture 3" descr="C:\Users\pciren\AppData\Local\Temp\1\scp56571\net\orbit170l\disk1\pub\pubu\GOESR_AIT\abi_smoke_dust\visual_code_new\ADP_V5\A2012259.t1943190.smokdust_flag_db_v5.png"/>
          <p:cNvPicPr>
            <a:picLocks noChangeAspect="1" noChangeArrowheads="1"/>
          </p:cNvPicPr>
          <p:nvPr/>
        </p:nvPicPr>
        <p:blipFill>
          <a:blip r:embed="rId5" cstate="print"/>
          <a:srcRect l="8119" t="10947" r="10690" b="3846"/>
          <a:stretch>
            <a:fillRect/>
          </a:stretch>
        </p:blipFill>
        <p:spPr bwMode="auto">
          <a:xfrm>
            <a:off x="5029200" y="2362200"/>
            <a:ext cx="4114800" cy="2852928"/>
          </a:xfrm>
          <a:prstGeom prst="rect">
            <a:avLst/>
          </a:prstGeom>
          <a:noFill/>
          <a:ln w="9525">
            <a:noFill/>
            <a:miter lim="800000"/>
            <a:headEnd/>
            <a:tailEnd/>
          </a:ln>
        </p:spPr>
      </p:pic>
      <p:sp>
        <p:nvSpPr>
          <p:cNvPr id="5124" name="Rectangle 1026"/>
          <p:cNvSpPr>
            <a:spLocks noGrp="1" noChangeArrowheads="1"/>
          </p:cNvSpPr>
          <p:nvPr>
            <p:ph type="title"/>
          </p:nvPr>
        </p:nvSpPr>
        <p:spPr>
          <a:xfrm>
            <a:off x="304800" y="228600"/>
            <a:ext cx="4648200" cy="990600"/>
          </a:xfrm>
        </p:spPr>
        <p:txBody>
          <a:bodyPr/>
          <a:lstStyle/>
          <a:p>
            <a:r>
              <a:rPr lang="en-US" sz="3600" b="1" dirty="0" smtClean="0"/>
              <a:t>Product Generation and Assessment  (7)</a:t>
            </a:r>
          </a:p>
        </p:txBody>
      </p:sp>
      <p:sp>
        <p:nvSpPr>
          <p:cNvPr id="5125" name="Slide Number Placeholder 4"/>
          <p:cNvSpPr>
            <a:spLocks noGrp="1"/>
          </p:cNvSpPr>
          <p:nvPr>
            <p:ph type="sldNum" sz="quarter" idx="12"/>
          </p:nvPr>
        </p:nvSpPr>
        <p:spPr>
          <a:noFill/>
        </p:spPr>
        <p:txBody>
          <a:bodyPr>
            <a:normAutofit fontScale="85000" lnSpcReduction="20000"/>
          </a:bodyPr>
          <a:lstStyle/>
          <a:p>
            <a:fld id="{7457F328-BD67-4961-A51B-D112AA20084E}" type="slidenum">
              <a:rPr lang="en-US" smtClean="0"/>
              <a:pPr/>
              <a:t>8</a:t>
            </a:fld>
            <a:endParaRPr lang="en-US" smtClean="0"/>
          </a:p>
        </p:txBody>
      </p:sp>
      <p:pic>
        <p:nvPicPr>
          <p:cNvPr id="5126" name="Picture 2" descr="C:\Users\pciren\AppData\Local\Temp\1\scp51843\net\orbit170l\disk1\pub\pubu\GOESR_AIT\abi_smoke_dust\visual_code_new\deep_blue_latest\npp_d20120915_t1943_rgb.jpg"/>
          <p:cNvPicPr>
            <a:picLocks noChangeAspect="1" noChangeArrowheads="1"/>
          </p:cNvPicPr>
          <p:nvPr/>
        </p:nvPicPr>
        <p:blipFill>
          <a:blip r:embed="rId6" cstate="print"/>
          <a:srcRect l="9278" t="5498" r="3299" b="9278"/>
          <a:stretch>
            <a:fillRect/>
          </a:stretch>
        </p:blipFill>
        <p:spPr bwMode="auto">
          <a:xfrm>
            <a:off x="5105400" y="0"/>
            <a:ext cx="4038600" cy="2362200"/>
          </a:xfrm>
          <a:prstGeom prst="rect">
            <a:avLst/>
          </a:prstGeom>
          <a:noFill/>
          <a:ln w="9525">
            <a:noFill/>
            <a:miter lim="800000"/>
            <a:headEnd/>
            <a:tailEnd/>
          </a:ln>
        </p:spPr>
      </p:pic>
      <p:sp>
        <p:nvSpPr>
          <p:cNvPr id="5128" name="TextBox 6"/>
          <p:cNvSpPr txBox="1">
            <a:spLocks noChangeArrowheads="1"/>
          </p:cNvSpPr>
          <p:nvPr/>
        </p:nvSpPr>
        <p:spPr bwMode="auto">
          <a:xfrm>
            <a:off x="5181600" y="0"/>
            <a:ext cx="1708150" cy="400050"/>
          </a:xfrm>
          <a:prstGeom prst="rect">
            <a:avLst/>
          </a:prstGeom>
          <a:noFill/>
          <a:ln w="9525">
            <a:noFill/>
            <a:miter lim="800000"/>
            <a:headEnd/>
            <a:tailEnd/>
          </a:ln>
        </p:spPr>
        <p:txBody>
          <a:bodyPr wrap="none">
            <a:spAutoFit/>
          </a:bodyPr>
          <a:lstStyle/>
          <a:p>
            <a:r>
              <a:rPr lang="en-US" dirty="0">
                <a:solidFill>
                  <a:srgbClr val="FF0000"/>
                </a:solidFill>
              </a:rPr>
              <a:t>RGB image  </a:t>
            </a:r>
          </a:p>
        </p:txBody>
      </p:sp>
      <p:sp>
        <p:nvSpPr>
          <p:cNvPr id="5130" name="TextBox 9"/>
          <p:cNvSpPr txBox="1">
            <a:spLocks noChangeArrowheads="1"/>
          </p:cNvSpPr>
          <p:nvPr/>
        </p:nvSpPr>
        <p:spPr bwMode="auto">
          <a:xfrm>
            <a:off x="228601" y="1752600"/>
            <a:ext cx="3581399" cy="2308324"/>
          </a:xfrm>
          <a:prstGeom prst="rect">
            <a:avLst/>
          </a:prstGeom>
          <a:noFill/>
          <a:ln w="9525">
            <a:noFill/>
            <a:miter lim="800000"/>
            <a:headEnd/>
            <a:tailEnd/>
          </a:ln>
        </p:spPr>
        <p:txBody>
          <a:bodyPr wrap="square">
            <a:spAutoFit/>
          </a:bodyPr>
          <a:lstStyle/>
          <a:p>
            <a:r>
              <a:rPr lang="en-US" dirty="0" smtClean="0"/>
              <a:t>Smoke from multiple fires in the western US </a:t>
            </a:r>
          </a:p>
          <a:p>
            <a:r>
              <a:rPr lang="en-US" dirty="0" smtClean="0"/>
              <a:t>on 09/15/2012 captured by both Aqua MODIS and SNPP VIIRS.</a:t>
            </a:r>
            <a:endParaRPr lang="en-US" dirty="0"/>
          </a:p>
          <a:p>
            <a:endParaRPr lang="en-US" dirty="0">
              <a:solidFill>
                <a:srgbClr val="FF0000"/>
              </a:solidFill>
            </a:endParaRPr>
          </a:p>
        </p:txBody>
      </p:sp>
      <p:sp>
        <p:nvSpPr>
          <p:cNvPr id="5133" name="Rectangle 12"/>
          <p:cNvSpPr>
            <a:spLocks noChangeArrowheads="1"/>
          </p:cNvSpPr>
          <p:nvPr/>
        </p:nvSpPr>
        <p:spPr bwMode="auto">
          <a:xfrm>
            <a:off x="0" y="4114800"/>
            <a:ext cx="996950" cy="307975"/>
          </a:xfrm>
          <a:prstGeom prst="rect">
            <a:avLst/>
          </a:prstGeom>
          <a:solidFill>
            <a:schemeClr val="bg1"/>
          </a:solidFill>
          <a:ln w="9525">
            <a:noFill/>
            <a:miter lim="800000"/>
            <a:headEnd/>
            <a:tailEnd/>
          </a:ln>
        </p:spPr>
        <p:txBody>
          <a:bodyPr wrap="none">
            <a:spAutoFit/>
          </a:bodyPr>
          <a:lstStyle/>
          <a:p>
            <a:r>
              <a:rPr lang="en-US" sz="1400" dirty="0"/>
              <a:t>UTC:2110</a:t>
            </a:r>
          </a:p>
        </p:txBody>
      </p:sp>
      <p:sp>
        <p:nvSpPr>
          <p:cNvPr id="5135" name="Rectangle 15"/>
          <p:cNvSpPr>
            <a:spLocks noChangeArrowheads="1"/>
          </p:cNvSpPr>
          <p:nvPr/>
        </p:nvSpPr>
        <p:spPr bwMode="auto">
          <a:xfrm>
            <a:off x="2590800" y="4114800"/>
            <a:ext cx="1009650" cy="307975"/>
          </a:xfrm>
          <a:prstGeom prst="rect">
            <a:avLst/>
          </a:prstGeom>
          <a:solidFill>
            <a:schemeClr val="bg1"/>
          </a:solidFill>
          <a:ln w="9525">
            <a:noFill/>
            <a:miter lim="800000"/>
            <a:headEnd/>
            <a:tailEnd/>
          </a:ln>
        </p:spPr>
        <p:txBody>
          <a:bodyPr wrap="none">
            <a:spAutoFit/>
          </a:bodyPr>
          <a:lstStyle/>
          <a:p>
            <a:r>
              <a:rPr lang="en-US" sz="1400" dirty="0"/>
              <a:t>UTC:1935</a:t>
            </a:r>
          </a:p>
        </p:txBody>
      </p:sp>
      <p:sp>
        <p:nvSpPr>
          <p:cNvPr id="13" name="Rectangle 12"/>
          <p:cNvSpPr/>
          <p:nvPr/>
        </p:nvSpPr>
        <p:spPr>
          <a:xfrm>
            <a:off x="7391400" y="5715000"/>
            <a:ext cx="16002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solidFill>
                  <a:srgbClr val="FF0000"/>
                </a:solidFill>
              </a:rPr>
              <a:t>SNPP VIIRS granules</a:t>
            </a:r>
            <a:endParaRPr lang="en-US" sz="1600" b="1" dirty="0">
              <a:solidFill>
                <a:srgbClr val="FF0000"/>
              </a:solidFill>
            </a:endParaRPr>
          </a:p>
        </p:txBody>
      </p:sp>
      <p:sp>
        <p:nvSpPr>
          <p:cNvPr id="14" name="Left Arrow 13"/>
          <p:cNvSpPr/>
          <p:nvPr/>
        </p:nvSpPr>
        <p:spPr>
          <a:xfrm>
            <a:off x="4876800" y="6096000"/>
            <a:ext cx="533400" cy="3810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Rectangle 14"/>
          <p:cNvSpPr/>
          <p:nvPr/>
        </p:nvSpPr>
        <p:spPr>
          <a:xfrm>
            <a:off x="5410200" y="6019800"/>
            <a:ext cx="16002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solidFill>
                  <a:srgbClr val="FF0000"/>
                </a:solidFill>
              </a:rPr>
              <a:t>Aqua MODIS granules</a:t>
            </a:r>
            <a:endParaRPr lang="en-US" sz="1600" b="1" dirty="0">
              <a:solidFill>
                <a:srgbClr val="FF0000"/>
              </a:solidFill>
            </a:endParaRPr>
          </a:p>
        </p:txBody>
      </p:sp>
      <p:sp>
        <p:nvSpPr>
          <p:cNvPr id="18" name="TextBox 6"/>
          <p:cNvSpPr txBox="1">
            <a:spLocks noChangeArrowheads="1"/>
          </p:cNvSpPr>
          <p:nvPr/>
        </p:nvSpPr>
        <p:spPr bwMode="auto">
          <a:xfrm>
            <a:off x="5181600" y="2362200"/>
            <a:ext cx="817853" cy="461665"/>
          </a:xfrm>
          <a:prstGeom prst="rect">
            <a:avLst/>
          </a:prstGeom>
          <a:noFill/>
          <a:ln w="9525">
            <a:noFill/>
            <a:miter lim="800000"/>
            <a:headEnd/>
            <a:tailEnd/>
          </a:ln>
        </p:spPr>
        <p:txBody>
          <a:bodyPr wrap="none">
            <a:spAutoFit/>
          </a:bodyPr>
          <a:lstStyle/>
          <a:p>
            <a:r>
              <a:rPr lang="en-US" dirty="0" smtClean="0">
                <a:solidFill>
                  <a:srgbClr val="FF0000"/>
                </a:solidFill>
              </a:rPr>
              <a:t>ADP</a:t>
            </a:r>
            <a:endParaRPr lang="en-US" dirty="0">
              <a:solidFill>
                <a:srgbClr val="FF0000"/>
              </a:solidFill>
            </a:endParaRPr>
          </a:p>
        </p:txBody>
      </p:sp>
      <p:sp>
        <p:nvSpPr>
          <p:cNvPr id="19" name="TextBox 6"/>
          <p:cNvSpPr txBox="1">
            <a:spLocks noChangeArrowheads="1"/>
          </p:cNvSpPr>
          <p:nvPr/>
        </p:nvSpPr>
        <p:spPr bwMode="auto">
          <a:xfrm>
            <a:off x="1905000" y="3805535"/>
            <a:ext cx="817853" cy="461665"/>
          </a:xfrm>
          <a:prstGeom prst="rect">
            <a:avLst/>
          </a:prstGeom>
          <a:noFill/>
          <a:ln w="9525">
            <a:noFill/>
            <a:miter lim="800000"/>
            <a:headEnd/>
            <a:tailEnd/>
          </a:ln>
        </p:spPr>
        <p:txBody>
          <a:bodyPr wrap="none">
            <a:spAutoFit/>
          </a:bodyPr>
          <a:lstStyle/>
          <a:p>
            <a:r>
              <a:rPr lang="en-US" dirty="0" smtClean="0">
                <a:solidFill>
                  <a:srgbClr val="FF0000"/>
                </a:solidFill>
              </a:rPr>
              <a:t>ADP</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Users\pciren\AppData\Local\Temp\1\scp11658\net\orbit170l\disk1\pub\pubu\GOESR_AIT\abi_smoke_dust\visual_code_new\ADP_V5\A2013257.1455.smokdust_flag.png"/>
          <p:cNvPicPr>
            <a:picLocks noChangeAspect="1" noChangeArrowheads="1"/>
          </p:cNvPicPr>
          <p:nvPr/>
        </p:nvPicPr>
        <p:blipFill>
          <a:blip r:embed="rId3" cstate="print"/>
          <a:srcRect/>
          <a:stretch>
            <a:fillRect/>
          </a:stretch>
        </p:blipFill>
        <p:spPr bwMode="auto">
          <a:xfrm>
            <a:off x="1066800" y="3840162"/>
            <a:ext cx="3017838" cy="3017838"/>
          </a:xfrm>
          <a:prstGeom prst="rect">
            <a:avLst/>
          </a:prstGeom>
          <a:noFill/>
          <a:ln w="9525">
            <a:noFill/>
            <a:miter lim="800000"/>
            <a:headEnd/>
            <a:tailEnd/>
          </a:ln>
        </p:spPr>
      </p:pic>
      <p:pic>
        <p:nvPicPr>
          <p:cNvPr id="6147" name="Picture 2" descr="C:\Users\pciren\AppData\Local\Temp\1\scp25733\net\orbit170l\disk1\pub\pubu\GOESR_AIT\abi_smoke_dust\visual_code_new\ADP_V5\A2013257.t1408585.smokdust_flag_db_v5.png"/>
          <p:cNvPicPr>
            <a:picLocks noChangeArrowheads="1"/>
          </p:cNvPicPr>
          <p:nvPr/>
        </p:nvPicPr>
        <p:blipFill>
          <a:blip r:embed="rId4" cstate="print"/>
          <a:srcRect l="8122" t="9467" r="10660" b="2959"/>
          <a:stretch>
            <a:fillRect/>
          </a:stretch>
        </p:blipFill>
        <p:spPr bwMode="auto">
          <a:xfrm>
            <a:off x="4953000" y="2362200"/>
            <a:ext cx="4191000" cy="2819400"/>
          </a:xfrm>
          <a:prstGeom prst="rect">
            <a:avLst/>
          </a:prstGeom>
          <a:noFill/>
          <a:ln w="9525">
            <a:noFill/>
            <a:miter lim="800000"/>
            <a:headEnd/>
            <a:tailEnd/>
          </a:ln>
        </p:spPr>
      </p:pic>
      <p:pic>
        <p:nvPicPr>
          <p:cNvPr id="6148" name="Picture 3" descr="C:\Users\pciren\AppData\Local\Temp\1\scp44999\net\orbit170l\disk1\pub\pubu\GOESR_AIT\abi_smoke_dust\visual_code_new\deep_blue_latest\npp_d20130914_t1406_rgb.jpg"/>
          <p:cNvPicPr>
            <a:picLocks noChangeAspect="1" noChangeArrowheads="1"/>
          </p:cNvPicPr>
          <p:nvPr/>
        </p:nvPicPr>
        <p:blipFill>
          <a:blip r:embed="rId5" cstate="print"/>
          <a:srcRect/>
          <a:stretch>
            <a:fillRect/>
          </a:stretch>
        </p:blipFill>
        <p:spPr bwMode="auto">
          <a:xfrm>
            <a:off x="5079068" y="0"/>
            <a:ext cx="4064931" cy="2438400"/>
          </a:xfrm>
          <a:prstGeom prst="rect">
            <a:avLst/>
          </a:prstGeom>
          <a:noFill/>
          <a:ln w="9525">
            <a:noFill/>
            <a:miter lim="800000"/>
            <a:headEnd/>
            <a:tailEnd/>
          </a:ln>
        </p:spPr>
      </p:pic>
      <p:sp>
        <p:nvSpPr>
          <p:cNvPr id="6149" name="Rectangle 1026"/>
          <p:cNvSpPr>
            <a:spLocks noGrp="1" noChangeArrowheads="1"/>
          </p:cNvSpPr>
          <p:nvPr>
            <p:ph type="title"/>
          </p:nvPr>
        </p:nvSpPr>
        <p:spPr>
          <a:xfrm>
            <a:off x="76200" y="152400"/>
            <a:ext cx="5330952" cy="990600"/>
          </a:xfrm>
        </p:spPr>
        <p:txBody>
          <a:bodyPr/>
          <a:lstStyle/>
          <a:p>
            <a:r>
              <a:rPr lang="en-US" sz="3600" b="1" dirty="0" smtClean="0"/>
              <a:t>Product Generation and Assessment  (8)</a:t>
            </a:r>
          </a:p>
        </p:txBody>
      </p:sp>
      <p:sp>
        <p:nvSpPr>
          <p:cNvPr id="6150" name="Slide Number Placeholder 4"/>
          <p:cNvSpPr>
            <a:spLocks noGrp="1"/>
          </p:cNvSpPr>
          <p:nvPr>
            <p:ph type="sldNum" sz="quarter" idx="12"/>
          </p:nvPr>
        </p:nvSpPr>
        <p:spPr>
          <a:noFill/>
        </p:spPr>
        <p:txBody>
          <a:bodyPr>
            <a:normAutofit fontScale="85000" lnSpcReduction="20000"/>
          </a:bodyPr>
          <a:lstStyle/>
          <a:p>
            <a:fld id="{0C3E8BD7-211A-4138-95FB-BD0324B4A77C}" type="slidenum">
              <a:rPr lang="en-US" smtClean="0"/>
              <a:pPr/>
              <a:t>9</a:t>
            </a:fld>
            <a:endParaRPr lang="en-US" smtClean="0"/>
          </a:p>
        </p:txBody>
      </p:sp>
      <p:sp>
        <p:nvSpPr>
          <p:cNvPr id="6152" name="TextBox 6"/>
          <p:cNvSpPr txBox="1">
            <a:spLocks noChangeArrowheads="1"/>
          </p:cNvSpPr>
          <p:nvPr/>
        </p:nvSpPr>
        <p:spPr bwMode="auto">
          <a:xfrm>
            <a:off x="5181600" y="0"/>
            <a:ext cx="1708150" cy="400050"/>
          </a:xfrm>
          <a:prstGeom prst="rect">
            <a:avLst/>
          </a:prstGeom>
          <a:noFill/>
          <a:ln w="9525">
            <a:noFill/>
            <a:miter lim="800000"/>
            <a:headEnd/>
            <a:tailEnd/>
          </a:ln>
        </p:spPr>
        <p:txBody>
          <a:bodyPr wrap="none">
            <a:spAutoFit/>
          </a:bodyPr>
          <a:lstStyle/>
          <a:p>
            <a:r>
              <a:rPr lang="en-US" dirty="0">
                <a:solidFill>
                  <a:srgbClr val="FF0000"/>
                </a:solidFill>
              </a:rPr>
              <a:t>RGB image  </a:t>
            </a:r>
          </a:p>
        </p:txBody>
      </p:sp>
      <p:sp>
        <p:nvSpPr>
          <p:cNvPr id="6156" name="Rectangle 13"/>
          <p:cNvSpPr>
            <a:spLocks noChangeArrowheads="1"/>
          </p:cNvSpPr>
          <p:nvPr/>
        </p:nvSpPr>
        <p:spPr bwMode="auto">
          <a:xfrm>
            <a:off x="1219200" y="3657600"/>
            <a:ext cx="1009650" cy="307975"/>
          </a:xfrm>
          <a:prstGeom prst="rect">
            <a:avLst/>
          </a:prstGeom>
          <a:solidFill>
            <a:schemeClr val="bg1"/>
          </a:solidFill>
          <a:ln w="9525">
            <a:noFill/>
            <a:miter lim="800000"/>
            <a:headEnd/>
            <a:tailEnd/>
          </a:ln>
        </p:spPr>
        <p:txBody>
          <a:bodyPr wrap="none">
            <a:spAutoFit/>
          </a:bodyPr>
          <a:lstStyle/>
          <a:p>
            <a:r>
              <a:rPr lang="en-US" sz="1400" dirty="0"/>
              <a:t>UTC:1455</a:t>
            </a:r>
          </a:p>
        </p:txBody>
      </p:sp>
      <p:sp>
        <p:nvSpPr>
          <p:cNvPr id="14" name="Up Arrow 13"/>
          <p:cNvSpPr/>
          <p:nvPr/>
        </p:nvSpPr>
        <p:spPr>
          <a:xfrm>
            <a:off x="8001000" y="5334000"/>
            <a:ext cx="304800" cy="381000"/>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Rectangle 14"/>
          <p:cNvSpPr/>
          <p:nvPr/>
        </p:nvSpPr>
        <p:spPr>
          <a:xfrm>
            <a:off x="7391400" y="5715000"/>
            <a:ext cx="16002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solidFill>
                  <a:srgbClr val="FF0000"/>
                </a:solidFill>
              </a:rPr>
              <a:t>SNPP VIIRS granules</a:t>
            </a:r>
            <a:endParaRPr lang="en-US" sz="1600" b="1" dirty="0">
              <a:solidFill>
                <a:srgbClr val="FF0000"/>
              </a:solidFill>
            </a:endParaRPr>
          </a:p>
        </p:txBody>
      </p:sp>
      <p:sp>
        <p:nvSpPr>
          <p:cNvPr id="16" name="Left Arrow 15"/>
          <p:cNvSpPr/>
          <p:nvPr/>
        </p:nvSpPr>
        <p:spPr>
          <a:xfrm>
            <a:off x="4343400" y="6096000"/>
            <a:ext cx="533400" cy="3810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Rectangle 16"/>
          <p:cNvSpPr/>
          <p:nvPr/>
        </p:nvSpPr>
        <p:spPr>
          <a:xfrm>
            <a:off x="4876800" y="6019800"/>
            <a:ext cx="16002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solidFill>
                  <a:srgbClr val="FF0000"/>
                </a:solidFill>
              </a:rPr>
              <a:t>Aqua MODIS granule</a:t>
            </a:r>
            <a:endParaRPr lang="en-US" sz="1600" b="1" dirty="0">
              <a:solidFill>
                <a:srgbClr val="FF0000"/>
              </a:solidFill>
            </a:endParaRPr>
          </a:p>
        </p:txBody>
      </p:sp>
      <p:sp>
        <p:nvSpPr>
          <p:cNvPr id="18" name="TextBox 9"/>
          <p:cNvSpPr txBox="1">
            <a:spLocks noChangeArrowheads="1"/>
          </p:cNvSpPr>
          <p:nvPr/>
        </p:nvSpPr>
        <p:spPr bwMode="auto">
          <a:xfrm>
            <a:off x="228601" y="1752600"/>
            <a:ext cx="4267199" cy="1631216"/>
          </a:xfrm>
          <a:prstGeom prst="rect">
            <a:avLst/>
          </a:prstGeom>
          <a:noFill/>
          <a:ln w="9525">
            <a:noFill/>
            <a:miter lim="800000"/>
            <a:headEnd/>
            <a:tailEnd/>
          </a:ln>
        </p:spPr>
        <p:txBody>
          <a:bodyPr wrap="square">
            <a:spAutoFit/>
          </a:bodyPr>
          <a:lstStyle/>
          <a:p>
            <a:r>
              <a:rPr lang="en-US" sz="2000" dirty="0" smtClean="0"/>
              <a:t>Dust off of Africa on September 14, 2013 nicely captured when ABI algorithm was applied to VIIRS but not MODIS.  </a:t>
            </a:r>
            <a:r>
              <a:rPr lang="en-US" sz="2000" dirty="0" err="1" smtClean="0"/>
              <a:t>Sunglint</a:t>
            </a:r>
            <a:r>
              <a:rPr lang="en-US" sz="2000" dirty="0" smtClean="0"/>
              <a:t> an issue for MODIS.</a:t>
            </a:r>
            <a:endParaRPr lang="en-US" sz="2000" dirty="0">
              <a:solidFill>
                <a:srgbClr val="FF0000"/>
              </a:solidFill>
            </a:endParaRPr>
          </a:p>
        </p:txBody>
      </p:sp>
      <p:pic>
        <p:nvPicPr>
          <p:cNvPr id="20483" name="Picture 3" descr="C:\Users\shobhak\AppData\Local\Temp\Aquaa_2013257_1455_ADP_v5-1.png"/>
          <p:cNvPicPr>
            <a:picLocks noChangeAspect="1" noChangeArrowheads="1"/>
          </p:cNvPicPr>
          <p:nvPr/>
        </p:nvPicPr>
        <p:blipFill>
          <a:blip r:embed="rId6" cstate="print"/>
          <a:srcRect/>
          <a:stretch>
            <a:fillRect/>
          </a:stretch>
        </p:blipFill>
        <p:spPr bwMode="auto">
          <a:xfrm>
            <a:off x="2286000" y="1143000"/>
            <a:ext cx="4572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14208</TotalTime>
  <Pages>11</Pages>
  <Words>1596</Words>
  <Application>Microsoft Office PowerPoint</Application>
  <PresentationFormat>On-screen Show (4:3)</PresentationFormat>
  <Paragraphs>346</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Median</vt:lpstr>
      <vt:lpstr>GOES-R ABI Aerosol Detection Product (ADP) Validation</vt:lpstr>
      <vt:lpstr>Product Generation and Assessment (1)</vt:lpstr>
      <vt:lpstr>Product Generation and Assessment (2)</vt:lpstr>
      <vt:lpstr>Slide 4</vt:lpstr>
      <vt:lpstr>Product Generation and Assessment (4)</vt:lpstr>
      <vt:lpstr>Product Generation and Assessment (5)</vt:lpstr>
      <vt:lpstr>Product Generation and Assessment  (6)</vt:lpstr>
      <vt:lpstr>Product Generation and Assessment  (7)</vt:lpstr>
      <vt:lpstr>Product Generation and Assessment  (8)</vt:lpstr>
      <vt:lpstr>Product Generation and Assessment  (9)</vt:lpstr>
      <vt:lpstr>Product Generation and Assessment  (10)</vt:lpstr>
      <vt:lpstr>Product Generation and Assessment  (11)</vt:lpstr>
      <vt:lpstr>Product Generation and Assessment  (12)</vt:lpstr>
      <vt:lpstr> Routine Validation Tools against CALIPSO VFM</vt:lpstr>
      <vt:lpstr> Results from Routine Validation Tools against CALIPSO VFM: Dust</vt:lpstr>
      <vt:lpstr> Results from Routine Validation Tools against CALIPSO VFM: Smoke</vt:lpstr>
      <vt:lpstr>A case study of mixed dust and smoke on July 28, 2007</vt:lpstr>
      <vt:lpstr>Algorithm Enhancements</vt:lpstr>
      <vt:lpstr>Post-Launch Test (PLT) and  Post-Launch Product Validation</vt:lpstr>
      <vt:lpstr>Slide 20</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AWG Application Team template</dc:title>
  <dc:creator>Goldberg</dc:creator>
  <cp:lastModifiedBy>jdaniels</cp:lastModifiedBy>
  <cp:revision>737</cp:revision>
  <cp:lastPrinted>1999-12-13T18:39:52Z</cp:lastPrinted>
  <dcterms:created xsi:type="dcterms:W3CDTF">1996-02-07T17:07:02Z</dcterms:created>
  <dcterms:modified xsi:type="dcterms:W3CDTF">2014-01-09T17:33:02Z</dcterms:modified>
</cp:coreProperties>
</file>