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9" r:id="rId2"/>
    <p:sldId id="260" r:id="rId3"/>
    <p:sldId id="262" r:id="rId4"/>
    <p:sldId id="263" r:id="rId5"/>
    <p:sldId id="264" r:id="rId6"/>
    <p:sldId id="295" r:id="rId7"/>
    <p:sldId id="308" r:id="rId8"/>
    <p:sldId id="292" r:id="rId9"/>
    <p:sldId id="267" r:id="rId10"/>
    <p:sldId id="294" r:id="rId11"/>
    <p:sldId id="270" r:id="rId12"/>
    <p:sldId id="271" r:id="rId13"/>
    <p:sldId id="275" r:id="rId14"/>
    <p:sldId id="274" r:id="rId15"/>
    <p:sldId id="277" r:id="rId16"/>
    <p:sldId id="301" r:id="rId17"/>
    <p:sldId id="302" r:id="rId18"/>
    <p:sldId id="283" r:id="rId19"/>
    <p:sldId id="293" r:id="rId20"/>
    <p:sldId id="304" r:id="rId21"/>
    <p:sldId id="309" r:id="rId22"/>
    <p:sldId id="311" r:id="rId23"/>
    <p:sldId id="306" r:id="rId24"/>
    <p:sldId id="307" r:id="rId25"/>
    <p:sldId id="286" r:id="rId2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33CC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2593" autoAdjust="0"/>
  </p:normalViewPr>
  <p:slideViewPr>
    <p:cSldViewPr>
      <p:cViewPr varScale="1">
        <p:scale>
          <a:sx n="98" d="100"/>
          <a:sy n="98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F530804-6109-490E-9CE3-45A5B26CD179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182D011-0681-4F37-B60D-41E71EAC8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A14C2-06B6-4AC5-8530-C5A1C26F681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A14C2-06B6-4AC5-8530-C5A1C26F681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7596-11DA-4B3C-9CF4-D538BFF225CF}" type="slidenum">
              <a:rPr lang="en-US"/>
              <a:pPr/>
              <a:t>15</a:t>
            </a:fld>
            <a:endParaRPr lang="en-US"/>
          </a:p>
        </p:txBody>
      </p:sp>
      <p:sp>
        <p:nvSpPr>
          <p:cNvPr id="1505282" name="Rectangle 7"/>
          <p:cNvSpPr txBox="1">
            <a:spLocks noGrp="1" noChangeArrowheads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28E46C13-942E-4754-A386-45B62A29FE71}" type="slidenum">
              <a:rPr lang="en-US" sz="1000"/>
              <a:pPr algn="r"/>
              <a:t>15</a:t>
            </a:fld>
            <a:endParaRPr lang="en-US" sz="1000" dirty="0"/>
          </a:p>
        </p:txBody>
      </p:sp>
      <p:sp>
        <p:nvSpPr>
          <p:cNvPr id="1505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592638" cy="3446462"/>
          </a:xfrm>
          <a:ln/>
        </p:spPr>
      </p:sp>
      <p:sp>
        <p:nvSpPr>
          <p:cNvPr id="15052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285" name="Slide Number Placeholder 3"/>
          <p:cNvSpPr txBox="1">
            <a:spLocks noGrp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1DE1E2B4-4BB5-4828-A72C-AD05BE8AD290}" type="slidenum">
              <a:rPr lang="en-US" sz="1000"/>
              <a:pPr algn="r"/>
              <a:t>15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EBD90-CFAB-46C1-99F0-C7C6DF79DA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EBD90-CFAB-46C1-99F0-C7C6DF79DA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76D3E05D-5AFD-4C46-92AA-EF022D4C5C46}" type="datetime1">
              <a:rPr lang="en-US" smtClean="0">
                <a:latin typeface="Arial" pitchFamily="34" charset="0"/>
              </a:rPr>
              <a:pPr defTabSz="915988"/>
              <a:t>1/8/2014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E8644F8-41D4-4D8C-A7C8-89A358061BFA}" type="slidenum">
              <a:rPr lang="en-US" smtClean="0">
                <a:latin typeface="Arial" pitchFamily="34" charset="0"/>
              </a:rPr>
              <a:pPr defTabSz="915988"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F125B-E4EC-4CFF-8ABE-244B16C27EBB}" type="slidenum">
              <a:rPr lang="en-US"/>
              <a:pPr/>
              <a:t>23</a:t>
            </a:fld>
            <a:endParaRPr lang="en-US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938185" y="8759190"/>
            <a:ext cx="3008715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5" tIns="0" rIns="18955" bIns="0" anchor="b"/>
          <a:lstStyle/>
          <a:p>
            <a:pPr algn="r" defTabSz="909384" eaLnBrk="0" hangingPunct="0"/>
            <a:fld id="{D7B1110B-7C33-45A5-B1C0-1B7AA7C357A8}" type="slidenum">
              <a:rPr lang="en-US" sz="1000">
                <a:latin typeface="Times New Roman" pitchFamily="18" charset="0"/>
              </a:rPr>
              <a:pPr algn="r" defTabSz="909384" eaLnBrk="0" hangingPunct="0"/>
              <a:t>23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208900" name="Rectangle 7"/>
          <p:cNvSpPr txBox="1">
            <a:spLocks noGrp="1" noChangeArrowheads="1"/>
          </p:cNvSpPr>
          <p:nvPr/>
        </p:nvSpPr>
        <p:spPr bwMode="auto">
          <a:xfrm>
            <a:off x="3938185" y="8759190"/>
            <a:ext cx="3008715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5" tIns="0" rIns="18955" bIns="0" anchor="b"/>
          <a:lstStyle/>
          <a:p>
            <a:pPr algn="r" defTabSz="909384" eaLnBrk="0" hangingPunct="0"/>
            <a:fld id="{76A3998B-9767-4F0D-85B8-FCE32A73B660}" type="slidenum">
              <a:rPr lang="en-US" sz="1000">
                <a:latin typeface="Times New Roman" pitchFamily="18" charset="0"/>
              </a:rPr>
              <a:pPr algn="r" defTabSz="909384" eaLnBrk="0" hangingPunct="0"/>
              <a:t>23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208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592638" cy="3444875"/>
          </a:xfrm>
          <a:ln/>
        </p:spPr>
      </p:sp>
      <p:sp>
        <p:nvSpPr>
          <p:cNvPr id="208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254" y="4379595"/>
            <a:ext cx="5094393" cy="4149090"/>
          </a:xfrm>
          <a:noFill/>
          <a:ln/>
        </p:spPr>
        <p:txBody>
          <a:bodyPr lIns="91619" tIns="45810" rIns="91619" bIns="4581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D011-0681-4F37-B60D-41E71EAC8A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76D3E05D-5AFD-4C46-92AA-EF022D4C5C46}" type="datetime1">
              <a:rPr lang="en-US" smtClean="0">
                <a:latin typeface="Arial" pitchFamily="34" charset="0"/>
              </a:rPr>
              <a:pPr defTabSz="915988"/>
              <a:t>1/8/2014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E8644F8-41D4-4D8C-A7C8-89A358061BFA}" type="slidenum">
              <a:rPr lang="en-US" smtClean="0">
                <a:latin typeface="Arial" pitchFamily="34" charset="0"/>
              </a:rPr>
              <a:pPr defTabSz="915988"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18BEB68E-7478-446C-83D4-94595F61F520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15988"/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7596-11DA-4B3C-9CF4-D538BFF225CF}" type="slidenum">
              <a:rPr lang="en-US"/>
              <a:pPr/>
              <a:t>5</a:t>
            </a:fld>
            <a:endParaRPr lang="en-US"/>
          </a:p>
        </p:txBody>
      </p:sp>
      <p:sp>
        <p:nvSpPr>
          <p:cNvPr id="1505282" name="Rectangle 7"/>
          <p:cNvSpPr txBox="1">
            <a:spLocks noGrp="1" noChangeArrowheads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28E46C13-942E-4754-A386-45B62A29FE71}" type="slidenum">
              <a:rPr lang="en-US" sz="1000"/>
              <a:pPr algn="r"/>
              <a:t>5</a:t>
            </a:fld>
            <a:endParaRPr lang="en-US" sz="1000" dirty="0"/>
          </a:p>
        </p:txBody>
      </p:sp>
      <p:sp>
        <p:nvSpPr>
          <p:cNvPr id="1505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592638" cy="3446462"/>
          </a:xfrm>
          <a:ln/>
        </p:spPr>
      </p:sp>
      <p:sp>
        <p:nvSpPr>
          <p:cNvPr id="15052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285" name="Slide Number Placeholder 3"/>
          <p:cNvSpPr txBox="1">
            <a:spLocks noGrp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1DE1E2B4-4BB5-4828-A72C-AD05BE8AD290}" type="slidenum">
              <a:rPr lang="en-US" sz="1000"/>
              <a:pPr algn="r"/>
              <a:t>5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7596-11DA-4B3C-9CF4-D538BFF225CF}" type="slidenum">
              <a:rPr lang="en-US"/>
              <a:pPr/>
              <a:t>7</a:t>
            </a:fld>
            <a:endParaRPr lang="en-US"/>
          </a:p>
        </p:txBody>
      </p:sp>
      <p:sp>
        <p:nvSpPr>
          <p:cNvPr id="1505282" name="Rectangle 7"/>
          <p:cNvSpPr txBox="1">
            <a:spLocks noGrp="1" noChangeArrowheads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28E46C13-942E-4754-A386-45B62A29FE71}" type="slidenum">
              <a:rPr lang="en-US" sz="1000"/>
              <a:pPr algn="r"/>
              <a:t>7</a:t>
            </a:fld>
            <a:endParaRPr lang="en-US" sz="1000" dirty="0"/>
          </a:p>
        </p:txBody>
      </p:sp>
      <p:sp>
        <p:nvSpPr>
          <p:cNvPr id="1505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592638" cy="3446462"/>
          </a:xfrm>
          <a:ln/>
        </p:spPr>
      </p:sp>
      <p:sp>
        <p:nvSpPr>
          <p:cNvPr id="15052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285" name="Slide Number Placeholder 3"/>
          <p:cNvSpPr txBox="1">
            <a:spLocks noGrp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1DE1E2B4-4BB5-4828-A72C-AD05BE8AD290}" type="slidenum">
              <a:rPr lang="en-US" sz="1000"/>
              <a:pPr algn="r"/>
              <a:t>7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7596-11DA-4B3C-9CF4-D538BFF225CF}" type="slidenum">
              <a:rPr lang="en-US"/>
              <a:pPr/>
              <a:t>8</a:t>
            </a:fld>
            <a:endParaRPr lang="en-US"/>
          </a:p>
        </p:txBody>
      </p:sp>
      <p:sp>
        <p:nvSpPr>
          <p:cNvPr id="1505282" name="Rectangle 7"/>
          <p:cNvSpPr txBox="1">
            <a:spLocks noGrp="1" noChangeArrowheads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28E46C13-942E-4754-A386-45B62A29FE71}" type="slidenum">
              <a:rPr lang="en-US" sz="1000"/>
              <a:pPr algn="r"/>
              <a:t>8</a:t>
            </a:fld>
            <a:endParaRPr lang="en-US" sz="1000" dirty="0"/>
          </a:p>
        </p:txBody>
      </p:sp>
      <p:sp>
        <p:nvSpPr>
          <p:cNvPr id="1505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592638" cy="3446462"/>
          </a:xfrm>
          <a:ln/>
        </p:spPr>
      </p:sp>
      <p:sp>
        <p:nvSpPr>
          <p:cNvPr id="15052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285" name="Slide Number Placeholder 3"/>
          <p:cNvSpPr txBox="1">
            <a:spLocks noGrp="1"/>
          </p:cNvSpPr>
          <p:nvPr/>
        </p:nvSpPr>
        <p:spPr bwMode="auto">
          <a:xfrm>
            <a:off x="3937522" y="8759032"/>
            <a:ext cx="300937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7" tIns="0" rIns="18957" bIns="0" anchor="b"/>
          <a:lstStyle/>
          <a:p>
            <a:pPr algn="r"/>
            <a:fld id="{1DE1E2B4-4BB5-4828-A72C-AD05BE8AD290}" type="slidenum">
              <a:rPr lang="en-US" sz="1000"/>
              <a:pPr algn="r"/>
              <a:t>8</a:t>
            </a:fld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2493-8A36-4B81-B269-B35686E473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16674"/>
            <a:ext cx="4132385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4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16674"/>
            <a:ext cx="1828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F2D6-18B8-42A5-B25D-82D262EC5721}" type="datetime1">
              <a:rPr lang="en-US" smtClean="0"/>
              <a:pPr/>
              <a:t>1/8/2014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fld id="{28AB42F3-0C86-4CFA-B693-8C297A7F7D5B}" type="slidenum">
              <a:rPr lang="en-US" smtClean="0">
                <a:solidFill>
                  <a:srgbClr val="000000"/>
                </a:solidFill>
              </a:rPr>
              <a:pPr lvl="4"/>
              <a:t>‹#›</a:t>
            </a:fld>
            <a:endParaRPr lang="en-US" dirty="0"/>
          </a:p>
        </p:txBody>
      </p:sp>
      <p:pic>
        <p:nvPicPr>
          <p:cNvPr id="8" name="Picture 7" descr="nasa_logo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9" name="Picture 8" descr="noaalogo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1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16674"/>
            <a:ext cx="4132385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4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16674"/>
            <a:ext cx="1828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6685-21D3-4CCD-8115-C65CF87C9DEB}" type="datetime1">
              <a:rPr lang="en-US" smtClean="0"/>
              <a:pPr/>
              <a:t>1/8/2014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4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C304F0-E8F7-4A80-AA70-199855B754C4}" type="datetime1">
              <a:rPr lang="en-US" smtClean="0"/>
              <a:pPr/>
              <a:t>1/8/2014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16674"/>
            <a:ext cx="4132385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4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16674"/>
            <a:ext cx="1828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A12F-79B3-474D-A045-EDCEC80BD6E6}" type="datetime1">
              <a:rPr lang="en-US" smtClean="0"/>
              <a:pPr/>
              <a:t>1/8/2014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16674"/>
            <a:ext cx="4132385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pic>
        <p:nvPicPr>
          <p:cNvPr id="9" name="Picture 8" descr="GOES-R_logo_v2_Presentation Siz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80252" cy="853501"/>
          </a:xfrm>
          <a:prstGeom prst="rect">
            <a:avLst/>
          </a:prstGeom>
        </p:spPr>
      </p:pic>
      <p:pic>
        <p:nvPicPr>
          <p:cNvPr id="6" name="Picture 5" descr="nasa_logo.jpe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8" name="Picture 7" descr="noaalogo.jpe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4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16674"/>
            <a:ext cx="1828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37C2-C96B-47DE-8D97-B5ABAAC74DA6}" type="datetime1">
              <a:rPr lang="en-US" smtClean="0"/>
              <a:pPr/>
              <a:t>1/8/2014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6" r:id="rId3"/>
    <p:sldLayoutId id="21474836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on GOES-R Aerosol Optical Depth Validation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Mi Zhou (</a:t>
            </a:r>
            <a:r>
              <a:rPr lang="en-US" dirty="0" err="1" smtClean="0">
                <a:solidFill>
                  <a:schemeClr val="accent2"/>
                </a:solidFill>
              </a:rPr>
              <a:t>IMSG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Istvan</a:t>
            </a:r>
            <a:r>
              <a:rPr lang="en-US" sz="2000" dirty="0" smtClean="0">
                <a:solidFill>
                  <a:schemeClr val="accent2"/>
                </a:solidFill>
              </a:rPr>
              <a:t> Laszlo (STAR)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Hongqing</a:t>
            </a:r>
            <a:r>
              <a:rPr lang="en-US" sz="2000" dirty="0" smtClean="0">
                <a:solidFill>
                  <a:schemeClr val="accent2"/>
                </a:solidFill>
              </a:rPr>
              <a:t> Liu (</a:t>
            </a:r>
            <a:r>
              <a:rPr lang="en-US" sz="2000" dirty="0" err="1" smtClean="0">
                <a:solidFill>
                  <a:schemeClr val="accent2"/>
                </a:solidFill>
              </a:rPr>
              <a:t>IMSG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err="1" smtClean="0">
                <a:solidFill>
                  <a:schemeClr val="accent2"/>
                </a:solidFill>
              </a:rPr>
              <a:t>Pubu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Ciren</a:t>
            </a:r>
            <a:r>
              <a:rPr lang="en-US" dirty="0" smtClean="0">
                <a:solidFill>
                  <a:schemeClr val="accent2"/>
                </a:solidFill>
              </a:rPr>
              <a:t> (IMSG)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Shobha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Kondragunta</a:t>
            </a:r>
            <a:r>
              <a:rPr lang="en-US" sz="2000" dirty="0" smtClean="0">
                <a:solidFill>
                  <a:schemeClr val="accent2"/>
                </a:solidFill>
              </a:rPr>
              <a:t> (STAR)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863373" y="4526710"/>
            <a:ext cx="6200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i="0" u="sng" dirty="0" smtClean="0">
                <a:solidFill>
                  <a:schemeClr val="bg1"/>
                </a:solidFill>
                <a:latin typeface="Calibri" pitchFamily="34" charset="0"/>
              </a:rPr>
              <a:t>Updated One Month Framework Run for Aqua,  Aug. 2006</a:t>
            </a:r>
          </a:p>
        </p:txBody>
      </p:sp>
      <p:graphicFrame>
        <p:nvGraphicFramePr>
          <p:cNvPr id="23" name="Group 2"/>
          <p:cNvGraphicFramePr>
            <a:graphicFrameLocks noGrp="1"/>
          </p:cNvGraphicFramePr>
          <p:nvPr/>
        </p:nvGraphicFramePr>
        <p:xfrm>
          <a:off x="39321" y="4954234"/>
          <a:ext cx="9067800" cy="1524000"/>
        </p:xfrm>
        <a:graphic>
          <a:graphicData uri="http://schemas.openxmlformats.org/drawingml/2006/table">
            <a:tbl>
              <a:tblPr/>
              <a:tblGrid>
                <a:gridCol w="977900"/>
                <a:gridCol w="897792"/>
                <a:gridCol w="1143733"/>
                <a:gridCol w="1095375"/>
                <a:gridCol w="1038225"/>
                <a:gridCol w="660400"/>
                <a:gridCol w="1120775"/>
                <a:gridCol w="1066800"/>
                <a:gridCol w="1066800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Range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0.01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Medium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0.04 - 0.8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-0.002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0.25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696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High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-0.06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0.15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0.35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0.07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0.06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0.23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1524000"/>
          <a:ext cx="7048514" cy="3300060"/>
        </p:xfrm>
        <a:graphic>
          <a:graphicData uri="http://schemas.openxmlformats.org/drawingml/2006/table">
            <a:tbl>
              <a:tblPr/>
              <a:tblGrid>
                <a:gridCol w="7048514"/>
              </a:tblGrid>
              <a:tr h="21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LAND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0.47 um reflectance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test (&gt;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0.4)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1.38 um reflectance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test (&gt;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0.025)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0.47 um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reflectance spatial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variability test for standard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deviation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3x3 array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(&gt; 0.0025)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1.38 um reflectance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spatial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variability test for standard deviation of 3x3 array (&gt; 0.003)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OCEAN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67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0.64 um reflectance spatial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variability test for standard deviation of 3x3 array (&gt; 0.003)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1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Dust call back 0.47/0.66 ratio (&lt; 0.75)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5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0.47 um reflectance test (&gt;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0.4)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4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IR cirrus tests – if any of 3 specific ABI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Cloud Mask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tests indicates ‘cloudy’, then ’cloudy’:  </a:t>
                      </a:r>
                    </a:p>
                    <a:p>
                      <a:pPr algn="l" rtl="0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PFMFT,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CIRH2O, RFMFT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Channel 1.38 um reflectance test (&gt; 0.025)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1688237"/>
            <a:ext cx="2101362" cy="25904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altLang="zh-CN" sz="1600" kern="0" dirty="0" smtClean="0">
                <a:solidFill>
                  <a:schemeClr val="accent2"/>
                </a:solidFill>
                <a:latin typeface="Calibri" pitchFamily="34" charset="0"/>
              </a:rPr>
              <a:t>Apply reflectance threshold and spatial variability tests;</a:t>
            </a:r>
          </a:p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altLang="zh-CN" sz="1600" kern="0" dirty="0" smtClean="0">
                <a:solidFill>
                  <a:schemeClr val="accent2"/>
                </a:solidFill>
                <a:latin typeface="Calibri" pitchFamily="34" charset="0"/>
              </a:rPr>
              <a:t>Use available ABI channel and ABI cloud mask.</a:t>
            </a:r>
          </a:p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altLang="zh-CN" sz="1600" kern="0" dirty="0" smtClean="0">
                <a:solidFill>
                  <a:schemeClr val="accent2"/>
                </a:solidFill>
                <a:latin typeface="Calibri" pitchFamily="34" charset="0"/>
              </a:rPr>
              <a:t>Results for August 2006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962400" y="120009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chemeClr val="accent2"/>
                </a:solidFill>
                <a:latin typeface="Calibri" pitchFamily="34" charset="0"/>
              </a:rPr>
              <a:t>Internal Cloud Check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152400"/>
            <a:ext cx="487093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Algorithm Enhancement –</a:t>
            </a:r>
          </a:p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Cloud Check (3)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09600" y="6457890"/>
            <a:ext cx="6400800" cy="36933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latin typeface="Calibri" pitchFamily="34" charset="0"/>
              </a:rPr>
              <a:t> ABI AOD meets requirements when internal cloud test is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pic>
        <p:nvPicPr>
          <p:cNvPr id="15" name="Picture 14" descr="t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389" y="1219200"/>
            <a:ext cx="3810000" cy="3810000"/>
          </a:xfrm>
          <a:prstGeom prst="rect">
            <a:avLst/>
          </a:prstGeom>
        </p:spPr>
      </p:pic>
      <p:pic>
        <p:nvPicPr>
          <p:cNvPr id="14" name="Picture 13" descr="t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19200"/>
            <a:ext cx="381000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152400"/>
            <a:ext cx="6299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Validating AOD with Ground Measurements at Cape Cod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025985"/>
            <a:ext cx="81592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3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15 match-ups were found over land and 22 over water after spatially (50 x 50  -km box) and temporally (1-hour window) co-locating with MODIS. </a:t>
            </a:r>
          </a:p>
          <a:p>
            <a:pPr marL="342900" indent="-342900" eaLnBrk="0" hangingPunct="0">
              <a:spcBef>
                <a:spcPts val="3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MODIS L1b proxy reflectance was generated at ABI channel resolution, and ABI AOD algorithm was run to produce 2km product.</a:t>
            </a:r>
          </a:p>
          <a:p>
            <a:pPr marL="342900" indent="-342900" eaLnBrk="0" hangingPunct="0">
              <a:spcBef>
                <a:spcPts val="3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A</a:t>
            </a:r>
            <a:r>
              <a:rPr lang="en-US" b="0" i="0" kern="0" dirty="0" smtClean="0">
                <a:solidFill>
                  <a:schemeClr val="accent2"/>
                </a:solidFill>
                <a:latin typeface="Calibri" pitchFamily="34" charset="0"/>
              </a:rPr>
              <a:t> better agreement 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is observed over </a:t>
            </a:r>
            <a:r>
              <a:rPr lang="en-US" b="0" i="0" kern="0" dirty="0" smtClean="0">
                <a:solidFill>
                  <a:schemeClr val="accent2"/>
                </a:solidFill>
                <a:latin typeface="Calibri" pitchFamily="34" charset="0"/>
              </a:rPr>
              <a:t>water than over land.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US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143000"/>
            <a:ext cx="154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1800" i="0" dirty="0" smtClean="0">
                <a:solidFill>
                  <a:schemeClr val="accent2"/>
                </a:solidFill>
                <a:latin typeface="Arial Black" pitchFamily="34" charset="0"/>
              </a:rPr>
              <a:t>Over Land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1154668"/>
            <a:ext cx="1695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1800" i="0" dirty="0" smtClean="0">
                <a:solidFill>
                  <a:schemeClr val="accent2"/>
                </a:solidFill>
                <a:latin typeface="Arial Black" pitchFamily="34" charset="0"/>
              </a:rPr>
              <a:t>Over Water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5635" y="4078386"/>
            <a:ext cx="124617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alibri" pitchFamily="34" charset="0"/>
              </a:rPr>
              <a:t>Bias: 0.04</a:t>
            </a:r>
          </a:p>
          <a:p>
            <a:r>
              <a:rPr lang="en-US" sz="1600" b="0" i="0" dirty="0" smtClean="0">
                <a:latin typeface="Calibri" pitchFamily="34" charset="0"/>
              </a:rPr>
              <a:t>Std:   0.06 </a:t>
            </a:r>
            <a:endParaRPr lang="en-US" sz="1600" b="0" i="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9642" y="4020393"/>
            <a:ext cx="124617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alibri" pitchFamily="34" charset="0"/>
              </a:rPr>
              <a:t>Bias: 0.01</a:t>
            </a:r>
          </a:p>
          <a:p>
            <a:r>
              <a:rPr lang="en-US" sz="1600" b="0" i="0" dirty="0" smtClean="0">
                <a:latin typeface="Calibri" pitchFamily="34" charset="0"/>
              </a:rPr>
              <a:t>Std:   0.03 </a:t>
            </a:r>
            <a:endParaRPr lang="en-US" sz="1600" b="0" i="0" dirty="0">
              <a:latin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pic>
        <p:nvPicPr>
          <p:cNvPr id="33794" name="Picture 2" descr="http://www.gisresources.com/wp-content/uploads/2013/08/NDV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886199" cy="2092211"/>
          </a:xfrm>
          <a:prstGeom prst="rect">
            <a:avLst/>
          </a:prstGeom>
          <a:noFill/>
        </p:spPr>
      </p:pic>
      <p:pic>
        <p:nvPicPr>
          <p:cNvPr id="19" name="Picture 18" descr="t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62000"/>
            <a:ext cx="36576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73594"/>
            <a:ext cx="6324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Validating Land Surface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Albedo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with Ground Measurements at Cape Cod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9374" y="1332381"/>
            <a:ext cx="496041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altLang="zh-CN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The land surface r</a:t>
            </a: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elationship assumption between SWIR and VIS reflectance remains challenging for aerosol retrieval over land, and the current ABI aerosol algorithm uses a linear relationship.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1900" b="0" i="0" kern="0" dirty="0" smtClean="0">
                <a:solidFill>
                  <a:srgbClr val="FF0000"/>
                </a:solidFill>
                <a:latin typeface="Calibri" pitchFamily="34" charset="0"/>
              </a:rPr>
              <a:t>ABI </a:t>
            </a:r>
            <a:r>
              <a:rPr lang="en-US" sz="1900" b="0" i="0" kern="0" dirty="0" err="1" smtClean="0">
                <a:solidFill>
                  <a:srgbClr val="FF0000"/>
                </a:solidFill>
                <a:latin typeface="Calibri" pitchFamily="34" charset="0"/>
              </a:rPr>
              <a:t>albedo</a:t>
            </a:r>
            <a:r>
              <a:rPr lang="en-US" sz="1900" b="0" i="0" kern="0" dirty="0" smtClean="0">
                <a:solidFill>
                  <a:srgbClr val="FF0000"/>
                </a:solidFill>
                <a:latin typeface="Calibri" pitchFamily="34" charset="0"/>
              </a:rPr>
              <a:t> at channel 470nm </a:t>
            </a: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is chosen to compare with </a:t>
            </a:r>
            <a:r>
              <a:rPr lang="en-US" sz="1900" b="0" i="0" kern="0" dirty="0" smtClean="0">
                <a:solidFill>
                  <a:srgbClr val="FF0000"/>
                </a:solidFill>
                <a:latin typeface="Calibri" pitchFamily="34" charset="0"/>
              </a:rPr>
              <a:t>Cape Cod measurement at 496nm</a:t>
            </a: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 as there is no exact channel match.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The albedo at 496nm is expected to be larger than that at 470nm, which could partially explain the underestimation of albedo</a:t>
            </a:r>
            <a:r>
              <a:rPr lang="en-US" sz="1900" kern="0" dirty="0" smtClean="0">
                <a:solidFill>
                  <a:schemeClr val="accent2"/>
                </a:solidFill>
                <a:latin typeface="Calibri" pitchFamily="34" charset="0"/>
              </a:rPr>
              <a:t> by ABI .</a:t>
            </a:r>
            <a:endParaRPr lang="en-US" sz="19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altLang="zh-CN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The land surface r</a:t>
            </a: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elationship between SWIR and VIS reflectance could be improved as a function of NDVI            </a:t>
            </a:r>
            <a:r>
              <a:rPr lang="en-US" sz="1900" b="0" i="0" kern="0" dirty="0" smtClean="0">
                <a:solidFill>
                  <a:srgbClr val="FF0000"/>
                </a:solidFill>
                <a:latin typeface="Calibri" pitchFamily="34" charset="0"/>
              </a:rPr>
              <a:t>potential algorithm enhancement</a:t>
            </a:r>
            <a:r>
              <a:rPr lang="en-US" sz="1900" b="0" i="0" kern="0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US" b="0" i="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US" b="0" i="0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US" b="0" i="0" kern="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447800"/>
            <a:ext cx="124617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latin typeface="Calibri" pitchFamily="34" charset="0"/>
              </a:rPr>
              <a:t>Bias: -0.010</a:t>
            </a:r>
          </a:p>
          <a:p>
            <a:r>
              <a:rPr lang="en-US" sz="1600" b="0" i="0" dirty="0" smtClean="0">
                <a:latin typeface="Calibri" pitchFamily="34" charset="0"/>
              </a:rPr>
              <a:t>Std:   0.006 </a:t>
            </a:r>
            <a:endParaRPr lang="en-US" sz="1600" b="0" i="0" dirty="0">
              <a:latin typeface="Calibri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109487" y="6012382"/>
            <a:ext cx="49361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6611779"/>
            <a:ext cx="1742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Lillesand</a:t>
            </a:r>
            <a:r>
              <a:rPr lang="en-US" sz="1000" dirty="0" smtClean="0"/>
              <a:t> and Kiefer, 1994)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609599" y="5867400"/>
            <a:ext cx="15240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5486400"/>
            <a:ext cx="155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Vegetation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6200" y="2133600"/>
          <a:ext cx="5791204" cy="1605912"/>
        </p:xfrm>
        <a:graphic>
          <a:graphicData uri="http://schemas.openxmlformats.org/drawingml/2006/table">
            <a:tbl>
              <a:tblPr/>
              <a:tblGrid>
                <a:gridCol w="670742"/>
                <a:gridCol w="480043"/>
                <a:gridCol w="754219"/>
                <a:gridCol w="762000"/>
                <a:gridCol w="609600"/>
                <a:gridCol w="457200"/>
                <a:gridCol w="762000"/>
                <a:gridCol w="762000"/>
                <a:gridCol w="533400"/>
              </a:tblGrid>
              <a:tr h="17302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Range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SimSun"/>
                          <a:cs typeface="Times New Roman"/>
                        </a:rPr>
                        <a:t>Land</a:t>
                      </a:r>
                      <a:endParaRPr lang="en-US" sz="14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SimSun"/>
                          <a:cs typeface="Times New Roman"/>
                        </a:rPr>
                        <a:t>Ocean</a:t>
                      </a:r>
                      <a:endParaRPr lang="en-US" sz="14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# of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# of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&lt;0.04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4,552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&lt;0.4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5,842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Medium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0.04 - 0.8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22,372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&gt; 0.8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0.32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658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&gt;0.4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399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5943600" y="19050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 land, statistics are comparable for low and medium AOD ranges, which account for 98% land retrievals.</a:t>
            </a:r>
          </a:p>
          <a:p>
            <a:pPr marL="182880" marR="0" lvl="0" indent="-18288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 ocean, the statistics are generally comparable.</a:t>
            </a:r>
          </a:p>
          <a:p>
            <a:pPr marL="182880" marR="0" lvl="0" indent="-18288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This suggests the feasibility to set up a near-real time routine validation of ABI aerosols using AERONET L1.5 data. </a:t>
            </a:r>
          </a:p>
          <a:p>
            <a:pPr marL="182880" marR="0" lvl="0" indent="-18288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 high AOD range over land, the difference is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noticeabe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which will need to be further validated when AERONET L2.0 data become available in deep-dive validation.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272466" cy="1143000"/>
          </a:xfrm>
        </p:spPr>
        <p:txBody>
          <a:bodyPr>
            <a:normAutofit/>
          </a:bodyPr>
          <a:lstStyle/>
          <a:p>
            <a:pPr lvl="0"/>
            <a:r>
              <a:rPr lang="en-US" sz="27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AERONET level 1.5 good enough for AOD validation?</a:t>
            </a:r>
            <a:endParaRPr lang="en-US" sz="2000" b="1" dirty="0" smtClean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2362200" y="1125365"/>
            <a:ext cx="4409161" cy="3986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accent2"/>
                </a:solidFill>
                <a:latin typeface="Calibri" pitchFamily="34" charset="0"/>
              </a:rPr>
              <a:t>Validating </a:t>
            </a:r>
            <a:r>
              <a:rPr lang="en-US" sz="2400" u="sng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sz="2400" u="sng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u="sng" dirty="0" err="1" smtClean="0">
                <a:solidFill>
                  <a:schemeClr val="accent2"/>
                </a:solidFill>
                <a:latin typeface="Calibri" pitchFamily="34" charset="0"/>
              </a:rPr>
              <a:t>AOD</a:t>
            </a:r>
            <a:r>
              <a:rPr lang="en-US" sz="2400" u="sng" dirty="0" smtClean="0">
                <a:solidFill>
                  <a:schemeClr val="accent2"/>
                </a:solidFill>
                <a:latin typeface="Calibri" pitchFamily="34" charset="0"/>
              </a:rPr>
              <a:t> for year 2010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4343400"/>
          <a:ext cx="5791204" cy="1605912"/>
        </p:xfrm>
        <a:graphic>
          <a:graphicData uri="http://schemas.openxmlformats.org/drawingml/2006/table">
            <a:tbl>
              <a:tblPr/>
              <a:tblGrid>
                <a:gridCol w="670742"/>
                <a:gridCol w="480043"/>
                <a:gridCol w="754219"/>
                <a:gridCol w="762000"/>
                <a:gridCol w="609600"/>
                <a:gridCol w="457200"/>
                <a:gridCol w="762000"/>
                <a:gridCol w="762000"/>
                <a:gridCol w="533400"/>
              </a:tblGrid>
              <a:tr h="17302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Range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SimSun"/>
                          <a:cs typeface="Times New Roman"/>
                        </a:rPr>
                        <a:t>Land</a:t>
                      </a:r>
                      <a:endParaRPr lang="en-US" sz="14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SimSun"/>
                          <a:cs typeface="Times New Roman"/>
                        </a:rPr>
                        <a:t>Ocean</a:t>
                      </a:r>
                      <a:endParaRPr lang="en-US" sz="1400" dirty="0"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# of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# of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&lt;0.04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4,942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&lt;0.4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0.07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6,616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Medium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0.04 - 0.8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25,827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 pitchFamily="34" charset="0"/>
                          <a:ea typeface="SimSun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&gt; 0.8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-0.23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0.70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819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&gt;0.4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0.19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453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52400" y="1752600"/>
            <a:ext cx="1096027" cy="3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Calibri" pitchFamily="34" charset="0"/>
              </a:rPr>
              <a:t>level 2.0</a:t>
            </a:r>
          </a:p>
        </p:txBody>
      </p:sp>
      <p:sp>
        <p:nvSpPr>
          <p:cNvPr id="14" name="Oval 13"/>
          <p:cNvSpPr/>
          <p:nvPr/>
        </p:nvSpPr>
        <p:spPr>
          <a:xfrm>
            <a:off x="1371600" y="34290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152400" y="3962400"/>
            <a:ext cx="1096027" cy="3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Calibri" pitchFamily="34" charset="0"/>
              </a:rPr>
              <a:t>level 1.5</a:t>
            </a:r>
          </a:p>
        </p:txBody>
      </p:sp>
      <p:sp>
        <p:nvSpPr>
          <p:cNvPr id="22" name="Oval 21"/>
          <p:cNvSpPr/>
          <p:nvPr/>
        </p:nvSpPr>
        <p:spPr>
          <a:xfrm>
            <a:off x="1371600" y="56388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08" y="1397244"/>
            <a:ext cx="4185138" cy="53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1219200" y="15240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400800" cy="1143000"/>
          </a:xfrm>
        </p:spPr>
        <p:txBody>
          <a:bodyPr>
            <a:normAutofit/>
          </a:bodyPr>
          <a:lstStyle/>
          <a:p>
            <a:r>
              <a:rPr lang="en-US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Validation Tool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24200" y="3200400"/>
            <a:ext cx="269507" cy="385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3505200"/>
            <a:ext cx="129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regression line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397559" y="1057010"/>
            <a:ext cx="4311504" cy="3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 of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frequency scatter-plot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4724400" y="1676400"/>
            <a:ext cx="4038600" cy="4012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AERONET level 1.5  instead of level 2.0 is used for near-real time validation.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Example frequency scatter-plot for September, 2013 over land is shown.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Users can specify validation period.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Users can choose from functions: statistics, frequency scatter-plot and time series.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The “Statistics” pull-down menu generates the scatter-plot and the metrics to characterize the AOD product accuracy and precision.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07338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sp>
        <p:nvSpPr>
          <p:cNvPr id="223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8438"/>
            <a:ext cx="5511800" cy="563562"/>
          </a:xfrm>
        </p:spPr>
        <p:txBody>
          <a:bodyPr>
            <a:normAutofit/>
          </a:bodyPr>
          <a:lstStyle/>
          <a:p>
            <a:r>
              <a:rPr lang="en-US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– Dive Validation Tool </a:t>
            </a:r>
          </a:p>
        </p:txBody>
      </p:sp>
      <p:sp>
        <p:nvSpPr>
          <p:cNvPr id="5389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4114800" cy="44196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Same functions as in routine validation: statistics generation, scatter-plot/frequency scatter-plot and time series;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Add function for dependence analysis on parameter of interest: input, diagnostic, and intermediate.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Example: Cross validation between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, MODIS and AERONET level 2.0;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29000" y="4724400"/>
            <a:ext cx="9144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18244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278694" y="1143000"/>
            <a:ext cx="134130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>
          <a:xfrm flipV="1">
            <a:off x="6138018" y="1638300"/>
            <a:ext cx="140676" cy="63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1540140"/>
            <a:ext cx="155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typical aerosol type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1524000"/>
            <a:ext cx="1295400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29661" y="2354801"/>
            <a:ext cx="544788" cy="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6133" y="2214495"/>
            <a:ext cx="1370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AERONET station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r_solzen_lnd.png"/>
          <p:cNvPicPr>
            <a:picLocks noChangeAspect="1"/>
          </p:cNvPicPr>
          <p:nvPr/>
        </p:nvPicPr>
        <p:blipFill>
          <a:blip r:embed="rId3" cstate="print"/>
          <a:srcRect t="6400" b="11200"/>
          <a:stretch>
            <a:fillRect/>
          </a:stretch>
        </p:blipFill>
        <p:spPr>
          <a:xfrm>
            <a:off x="152400" y="914400"/>
            <a:ext cx="2286000" cy="1883664"/>
          </a:xfrm>
          <a:prstGeom prst="rect">
            <a:avLst/>
          </a:prstGeom>
        </p:spPr>
      </p:pic>
      <p:pic>
        <p:nvPicPr>
          <p:cNvPr id="14" name="Picture 13" descr="err_relazi_lnd.png"/>
          <p:cNvPicPr>
            <a:picLocks noChangeAspect="1"/>
          </p:cNvPicPr>
          <p:nvPr/>
        </p:nvPicPr>
        <p:blipFill>
          <a:blip r:embed="rId4" cstate="print"/>
          <a:srcRect t="6400"/>
          <a:stretch>
            <a:fillRect/>
          </a:stretch>
        </p:blipFill>
        <p:spPr>
          <a:xfrm>
            <a:off x="6858000" y="908304"/>
            <a:ext cx="2286000" cy="21396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000" y="54864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err_senzen_lnd.png"/>
          <p:cNvPicPr>
            <a:picLocks noChangeAspect="1"/>
          </p:cNvPicPr>
          <p:nvPr/>
        </p:nvPicPr>
        <p:blipFill>
          <a:blip r:embed="rId5" cstate="print"/>
          <a:srcRect t="6400" b="11200"/>
          <a:stretch>
            <a:fillRect/>
          </a:stretch>
        </p:blipFill>
        <p:spPr>
          <a:xfrm>
            <a:off x="2362200" y="911474"/>
            <a:ext cx="2286000" cy="1883664"/>
          </a:xfrm>
          <a:prstGeom prst="rect">
            <a:avLst/>
          </a:prstGeom>
        </p:spPr>
      </p:pic>
      <p:sp>
        <p:nvSpPr>
          <p:cNvPr id="6" name="Text Box 1581"/>
          <p:cNvSpPr txBox="1">
            <a:spLocks noChangeArrowheads="1"/>
          </p:cNvSpPr>
          <p:nvPr/>
        </p:nvSpPr>
        <p:spPr bwMode="auto">
          <a:xfrm>
            <a:off x="1447800" y="228600"/>
            <a:ext cx="6031516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Dependence Analysis over Land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rr_scaang_lnd.png"/>
          <p:cNvPicPr>
            <a:picLocks noChangeAspect="1"/>
          </p:cNvPicPr>
          <p:nvPr/>
        </p:nvPicPr>
        <p:blipFill>
          <a:blip r:embed="rId6" cstate="print"/>
          <a:srcRect t="6400" b="11200"/>
          <a:stretch>
            <a:fillRect/>
          </a:stretch>
        </p:blipFill>
        <p:spPr>
          <a:xfrm>
            <a:off x="4648200" y="911474"/>
            <a:ext cx="2286000" cy="1883664"/>
          </a:xfrm>
          <a:prstGeom prst="rect">
            <a:avLst/>
          </a:prstGeom>
        </p:spPr>
      </p:pic>
      <p:pic>
        <p:nvPicPr>
          <p:cNvPr id="9" name="Picture 8" descr="err_month_lnd.png"/>
          <p:cNvPicPr>
            <a:picLocks noChangeAspect="1"/>
          </p:cNvPicPr>
          <p:nvPr/>
        </p:nvPicPr>
        <p:blipFill>
          <a:blip r:embed="rId7" cstate="print"/>
          <a:srcRect t="6400"/>
          <a:stretch>
            <a:fillRect/>
          </a:stretch>
        </p:blipFill>
        <p:spPr>
          <a:xfrm>
            <a:off x="152400" y="2971800"/>
            <a:ext cx="2286000" cy="2139696"/>
          </a:xfrm>
          <a:prstGeom prst="rect">
            <a:avLst/>
          </a:prstGeom>
        </p:spPr>
      </p:pic>
      <p:pic>
        <p:nvPicPr>
          <p:cNvPr id="12" name="Picture 11" descr="err_modis_finefra_lnd.png"/>
          <p:cNvPicPr>
            <a:picLocks noChangeAspect="1"/>
          </p:cNvPicPr>
          <p:nvPr/>
        </p:nvPicPr>
        <p:blipFill>
          <a:blip r:embed="rId8" cstate="print"/>
          <a:srcRect t="6400"/>
          <a:stretch>
            <a:fillRect/>
          </a:stretch>
        </p:blipFill>
        <p:spPr>
          <a:xfrm>
            <a:off x="2362200" y="2971800"/>
            <a:ext cx="2286000" cy="2139696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228600" y="5105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0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kern="0" dirty="0" err="1" smtClean="0">
                <a:solidFill>
                  <a:schemeClr val="accent2"/>
                </a:solidFill>
                <a:latin typeface="Calibri" pitchFamily="34" charset="0"/>
              </a:rPr>
              <a:t>AOD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 retrievals run with co-located AERONET-MODIS dataset for years 2000-2012.</a:t>
            </a: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ABI and MODIS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ADOs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generally have similar pattern.</a:t>
            </a: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AOD error vs. retrieved AOD shows similar pattern for AOD range of 0 – 1.5; and ABI shows a smaller error for AOD &gt; 1.5. Note that MODIS does not report </a:t>
            </a:r>
            <a:r>
              <a:rPr lang="en-US" kern="0" dirty="0" err="1" smtClean="0">
                <a:solidFill>
                  <a:schemeClr val="accent2"/>
                </a:solidFill>
                <a:latin typeface="Calibri" pitchFamily="34" charset="0"/>
              </a:rPr>
              <a:t>AOD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 &lt; -0.05. </a:t>
            </a: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Picture 12" descr="err_AOD_ln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2819400"/>
            <a:ext cx="2286000" cy="2286000"/>
          </a:xfrm>
          <a:prstGeom prst="rect">
            <a:avLst/>
          </a:prstGeom>
        </p:spPr>
      </p:pic>
      <p:pic>
        <p:nvPicPr>
          <p:cNvPr id="16" name="Picture 15" descr="err_abi_sfcrefl_l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2819400"/>
            <a:ext cx="22860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2664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Solar zenith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667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Satellite zenith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2667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Scattering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2667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Relative Azimuth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724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Month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4724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Fine-mode fraction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724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Retrieved AOD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724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Retrieved surface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albedo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725389" y="171301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AOD retrieval error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722411" y="369421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AOD retrieval error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54864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err_solzen_ocn.png"/>
          <p:cNvPicPr>
            <a:picLocks noChangeAspect="1"/>
          </p:cNvPicPr>
          <p:nvPr/>
        </p:nvPicPr>
        <p:blipFill>
          <a:blip r:embed="rId3" cstate="print"/>
          <a:srcRect b="9600"/>
          <a:stretch>
            <a:fillRect/>
          </a:stretch>
        </p:blipFill>
        <p:spPr>
          <a:xfrm>
            <a:off x="152400" y="914400"/>
            <a:ext cx="2286000" cy="2066544"/>
          </a:xfrm>
          <a:prstGeom prst="rect">
            <a:avLst/>
          </a:prstGeom>
        </p:spPr>
      </p:pic>
      <p:pic>
        <p:nvPicPr>
          <p:cNvPr id="10" name="Picture 9" descr="err_senzen_ocn.png"/>
          <p:cNvPicPr>
            <a:picLocks noChangeAspect="1"/>
          </p:cNvPicPr>
          <p:nvPr/>
        </p:nvPicPr>
        <p:blipFill>
          <a:blip r:embed="rId4" cstate="print"/>
          <a:srcRect b="9600"/>
          <a:stretch>
            <a:fillRect/>
          </a:stretch>
        </p:blipFill>
        <p:spPr>
          <a:xfrm>
            <a:off x="2362200" y="914400"/>
            <a:ext cx="2286000" cy="2066544"/>
          </a:xfrm>
          <a:prstGeom prst="rect">
            <a:avLst/>
          </a:prstGeom>
        </p:spPr>
      </p:pic>
      <p:pic>
        <p:nvPicPr>
          <p:cNvPr id="7" name="Picture 6" descr="err_scaang_ocn.png"/>
          <p:cNvPicPr>
            <a:picLocks noChangeAspect="1"/>
          </p:cNvPicPr>
          <p:nvPr/>
        </p:nvPicPr>
        <p:blipFill>
          <a:blip r:embed="rId5" cstate="print"/>
          <a:srcRect b="9600"/>
          <a:stretch>
            <a:fillRect/>
          </a:stretch>
        </p:blipFill>
        <p:spPr>
          <a:xfrm>
            <a:off x="4572000" y="914400"/>
            <a:ext cx="2286000" cy="2066544"/>
          </a:xfrm>
          <a:prstGeom prst="rect">
            <a:avLst/>
          </a:prstGeom>
        </p:spPr>
      </p:pic>
      <p:pic>
        <p:nvPicPr>
          <p:cNvPr id="8" name="Picture 7" descr="err_relazi_ocn.png"/>
          <p:cNvPicPr>
            <a:picLocks noChangeAspect="1"/>
          </p:cNvPicPr>
          <p:nvPr/>
        </p:nvPicPr>
        <p:blipFill>
          <a:blip r:embed="rId6" cstate="print"/>
          <a:srcRect t="6400" b="9600"/>
          <a:stretch>
            <a:fillRect/>
          </a:stretch>
        </p:blipFill>
        <p:spPr>
          <a:xfrm>
            <a:off x="6705600" y="1066800"/>
            <a:ext cx="2286000" cy="1920240"/>
          </a:xfrm>
          <a:prstGeom prst="rect">
            <a:avLst/>
          </a:prstGeom>
        </p:spPr>
      </p:pic>
      <p:sp>
        <p:nvSpPr>
          <p:cNvPr id="13" name="Text Box 1581"/>
          <p:cNvSpPr txBox="1">
            <a:spLocks noChangeArrowheads="1"/>
          </p:cNvSpPr>
          <p:nvPr/>
        </p:nvSpPr>
        <p:spPr bwMode="auto">
          <a:xfrm>
            <a:off x="1371600" y="310662"/>
            <a:ext cx="640079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Dependence Analysis over Ocean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err_month_ocn.png"/>
          <p:cNvPicPr>
            <a:picLocks noChangeAspect="1"/>
          </p:cNvPicPr>
          <p:nvPr/>
        </p:nvPicPr>
        <p:blipFill>
          <a:blip r:embed="rId7" cstate="print"/>
          <a:srcRect t="6400" b="9600"/>
          <a:stretch>
            <a:fillRect/>
          </a:stretch>
        </p:blipFill>
        <p:spPr>
          <a:xfrm>
            <a:off x="152400" y="3124200"/>
            <a:ext cx="2286000" cy="1920240"/>
          </a:xfrm>
          <a:prstGeom prst="rect">
            <a:avLst/>
          </a:prstGeom>
        </p:spPr>
      </p:pic>
      <p:pic>
        <p:nvPicPr>
          <p:cNvPr id="17" name="Picture 16" descr="err_AOD_ocn.png"/>
          <p:cNvPicPr>
            <a:picLocks noChangeAspect="1"/>
          </p:cNvPicPr>
          <p:nvPr/>
        </p:nvPicPr>
        <p:blipFill>
          <a:blip r:embed="rId8" cstate="print"/>
          <a:srcRect t="6400" b="9600"/>
          <a:stretch>
            <a:fillRect/>
          </a:stretch>
        </p:blipFill>
        <p:spPr>
          <a:xfrm>
            <a:off x="2286000" y="3124200"/>
            <a:ext cx="2286000" cy="1920240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381000" y="5257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ABI AOD retrievals run with co-located AERONET-MODIS dataset for years </a:t>
            </a: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2000-2012.</a:t>
            </a:r>
            <a:endParaRPr lang="en-US" sz="18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ABI and MODIS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AODs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generally have similar pattern.</a:t>
            </a: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Accuracy decreases when wind speed goes out of the LUT range.</a:t>
            </a:r>
          </a:p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4" name="Picture 13" descr="err_wndspd_ocn.png"/>
          <p:cNvPicPr>
            <a:picLocks noChangeAspect="1"/>
          </p:cNvPicPr>
          <p:nvPr/>
        </p:nvPicPr>
        <p:blipFill>
          <a:blip r:embed="rId9" cstate="print"/>
          <a:srcRect b="9600"/>
          <a:stretch>
            <a:fillRect/>
          </a:stretch>
        </p:blipFill>
        <p:spPr>
          <a:xfrm>
            <a:off x="4572000" y="2971800"/>
            <a:ext cx="2286000" cy="2066544"/>
          </a:xfrm>
          <a:prstGeom prst="rect">
            <a:avLst/>
          </a:prstGeom>
        </p:spPr>
      </p:pic>
      <p:pic>
        <p:nvPicPr>
          <p:cNvPr id="19" name="Picture 18" descr="err_abi_finefra_ocn.png"/>
          <p:cNvPicPr>
            <a:picLocks noChangeAspect="1"/>
          </p:cNvPicPr>
          <p:nvPr/>
        </p:nvPicPr>
        <p:blipFill>
          <a:blip r:embed="rId10" cstate="print"/>
          <a:srcRect b="9600"/>
          <a:stretch>
            <a:fillRect/>
          </a:stretch>
        </p:blipFill>
        <p:spPr>
          <a:xfrm>
            <a:off x="6705600" y="2971800"/>
            <a:ext cx="2286000" cy="20665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0" y="28134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Solar zenith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28164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Satellite zenith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28164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Scattering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8164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Relative Azimuth Angle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300" y="48753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Month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487531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Fine-mode fraction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487531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Retrieved AOD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725389" y="171301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AOD retrieval error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722411" y="369421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AOD retrieval error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487531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Ocean surface wind speed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lidate_match_average_timeseries_abi.png"/>
          <p:cNvPicPr>
            <a:picLocks noChangeAspect="1"/>
          </p:cNvPicPr>
          <p:nvPr/>
        </p:nvPicPr>
        <p:blipFill>
          <a:blip r:embed="rId3" cstate="print"/>
          <a:srcRect t="21600" b="4800"/>
          <a:stretch>
            <a:fillRect/>
          </a:stretch>
        </p:blipFill>
        <p:spPr>
          <a:xfrm>
            <a:off x="140677" y="1202183"/>
            <a:ext cx="4343400" cy="3196743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5591908" cy="563562"/>
          </a:xfrm>
        </p:spPr>
        <p:txBody>
          <a:bodyPr>
            <a:noAutofit/>
          </a:bodyPr>
          <a:lstStyle/>
          <a:p>
            <a:r>
              <a:rPr lang="en-US" sz="2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 Threshold for Routine Daily Monitoring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823" y="2713031"/>
            <a:ext cx="15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224" y="1959823"/>
            <a:ext cx="114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 + </a:t>
            </a:r>
            <a:r>
              <a:rPr lang="el-GR" sz="1600" b="0" dirty="0" smtClean="0">
                <a:latin typeface="Calibri" pitchFamily="34" charset="0"/>
              </a:rPr>
              <a:t>σ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1006" y="3615708"/>
            <a:ext cx="114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 - </a:t>
            </a:r>
            <a:r>
              <a:rPr lang="el-GR" sz="1600" b="0" dirty="0" smtClean="0">
                <a:latin typeface="Calibri" pitchFamily="34" charset="0"/>
              </a:rPr>
              <a:t>σ</a:t>
            </a:r>
            <a:endParaRPr lang="en-US" sz="1600" b="0" dirty="0">
              <a:latin typeface="Calibri" pitchFamily="34" charset="0"/>
            </a:endParaRPr>
          </a:p>
        </p:txBody>
      </p:sp>
      <p:pic>
        <p:nvPicPr>
          <p:cNvPr id="8" name="Picture 7" descr="validate_match_average_timeseries_ocean_abi.png"/>
          <p:cNvPicPr>
            <a:picLocks noChangeAspect="1"/>
          </p:cNvPicPr>
          <p:nvPr/>
        </p:nvPicPr>
        <p:blipFill>
          <a:blip r:embed="rId4" cstate="print"/>
          <a:srcRect t="20400" b="4800"/>
          <a:stretch>
            <a:fillRect/>
          </a:stretch>
        </p:blipFill>
        <p:spPr>
          <a:xfrm>
            <a:off x="4572002" y="1204544"/>
            <a:ext cx="4492869" cy="3189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7139" y="1197823"/>
            <a:ext cx="136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accent2"/>
                </a:solidFill>
                <a:latin typeface="Calibri" pitchFamily="34" charset="0"/>
              </a:rPr>
              <a:t>Over Land</a:t>
            </a:r>
            <a:endParaRPr lang="en-US" sz="2000" b="1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9993" y="1253508"/>
            <a:ext cx="143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accent2"/>
                </a:solidFill>
                <a:latin typeface="Calibri" pitchFamily="34" charset="0"/>
              </a:rPr>
              <a:t>Over Ocean</a:t>
            </a:r>
            <a:endParaRPr lang="en-US" sz="2000" b="1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4515" y="2777508"/>
            <a:ext cx="15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9000" y="2296862"/>
            <a:ext cx="114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 + </a:t>
            </a:r>
            <a:r>
              <a:rPr lang="el-GR" sz="1600" b="0" dirty="0" smtClean="0">
                <a:latin typeface="Calibri" pitchFamily="34" charset="0"/>
              </a:rPr>
              <a:t>σ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3905" y="3495546"/>
            <a:ext cx="114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Mean - </a:t>
            </a:r>
            <a:r>
              <a:rPr lang="el-GR" sz="1600" b="0" dirty="0" smtClean="0">
                <a:latin typeface="Calibri" pitchFamily="34" charset="0"/>
              </a:rPr>
              <a:t>σ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381000" y="4724400"/>
            <a:ext cx="833510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</a:rPr>
              <a:t>Routine daily monitoring/validation requires threshold values of statistics, so that out-of-bound retrievals trigger deep-dive validation.</a:t>
            </a:r>
            <a:endParaRPr lang="en-US" sz="18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  Using co-located AERONET-MODIS dataset for years 2000-2012, ABI retrievals were collected for each day of year from day 1 – day 366 to calculate the mean value and </a:t>
            </a:r>
            <a:r>
              <a:rPr lang="el-GR" kern="0" dirty="0" smtClean="0">
                <a:solidFill>
                  <a:schemeClr val="accent2"/>
                </a:solidFill>
                <a:latin typeface="Calibri" pitchFamily="34" charset="0"/>
              </a:rPr>
              <a:t>σ</a:t>
            </a: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  Mean ± </a:t>
            </a:r>
            <a:r>
              <a:rPr lang="el-GR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σ</a:t>
            </a:r>
            <a:r>
              <a:rPr lang="en-US" sz="1800" b="0" i="0" kern="0" dirty="0" smtClean="0">
                <a:solidFill>
                  <a:schemeClr val="accent2"/>
                </a:solidFill>
                <a:latin typeface="Calibri" pitchFamily="34" charset="0"/>
              </a:rPr>
              <a:t> is suggested as daily monitoring threshold.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031" y="0"/>
            <a:ext cx="5688623" cy="11430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with ABI Channel Resolution Proxy Reflectance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8429" y="1247654"/>
            <a:ext cx="8872819" cy="24545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Proxy MODIS L1b reflectance at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channel resolution is generated, at the co-locations with AERONET level 2.0, </a:t>
            </a:r>
            <a:r>
              <a:rPr lang="en-US" u="sng" dirty="0" smtClean="0">
                <a:solidFill>
                  <a:schemeClr val="accent2"/>
                </a:solidFill>
                <a:latin typeface="Calibri" pitchFamily="34" charset="0"/>
              </a:rPr>
              <a:t>for year 2009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aerosol algorithm is run to produce 2km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AOD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product.</a:t>
            </a:r>
          </a:p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Aerosol internal cloud tests are applied, where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i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ndividual cloud test was implemented at pixel level; 2 km × 2 km is masked as “cloudy” if any of the pixels is identified as cloudy by individual tests.</a:t>
            </a:r>
          </a:p>
          <a:p>
            <a:pPr marL="228600" indent="-228600" defTabSz="5434013" eaLnBrk="0" hangingPunct="0">
              <a:spcBef>
                <a:spcPts val="1075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Data filtering strategy is the same as in MODIS aerosol algorithm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. 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20" name="Group 159"/>
          <p:cNvGraphicFramePr>
            <a:graphicFrameLocks noGrp="1"/>
          </p:cNvGraphicFramePr>
          <p:nvPr/>
        </p:nvGraphicFramePr>
        <p:xfrm>
          <a:off x="119742" y="4114800"/>
          <a:ext cx="8948058" cy="1524000"/>
        </p:xfrm>
        <a:graphic>
          <a:graphicData uri="http://schemas.openxmlformats.org/drawingml/2006/table">
            <a:tbl>
              <a:tblPr/>
              <a:tblGrid>
                <a:gridCol w="964987"/>
                <a:gridCol w="896471"/>
                <a:gridCol w="1118095"/>
                <a:gridCol w="1080910"/>
                <a:gridCol w="1024515"/>
                <a:gridCol w="651679"/>
                <a:gridCol w="1105975"/>
                <a:gridCol w="1052713"/>
                <a:gridCol w="1052713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Range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-0.02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0.08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116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0.01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0.15(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468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Medium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0.04 - 0.8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-0.004(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0.16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0.25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1074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High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-0.28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0.34(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0.35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-0.30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0.33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0.23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81000" y="5943600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 ABI AODs meet the requirement everywhere except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high AOD range with limited data points.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288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Generated Proxy Data</a:t>
            </a:r>
          </a:p>
          <a:p>
            <a:pPr marL="18288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Algorithm Enhancements</a:t>
            </a:r>
          </a:p>
          <a:p>
            <a:pPr marL="18288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Validation Activities</a:t>
            </a:r>
          </a:p>
          <a:p>
            <a:pPr marL="18288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Post-launch Plan</a:t>
            </a:r>
          </a:p>
          <a:p>
            <a:pPr marL="18288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to other Programs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Provided </a:t>
            </a:r>
            <a:r>
              <a:rPr lang="en-US" sz="2400" dirty="0" err="1" smtClean="0">
                <a:latin typeface="Calibri" pitchFamily="34" charset="0"/>
              </a:rPr>
              <a:t>ABI</a:t>
            </a:r>
            <a:r>
              <a:rPr lang="en-US" sz="2400" dirty="0" smtClean="0">
                <a:latin typeface="Calibri" pitchFamily="34" charset="0"/>
              </a:rPr>
              <a:t> MODIS Proxy </a:t>
            </a:r>
            <a:r>
              <a:rPr lang="en-US" sz="2400" dirty="0" err="1" smtClean="0">
                <a:latin typeface="Calibri" pitchFamily="34" charset="0"/>
              </a:rPr>
              <a:t>AOD</a:t>
            </a:r>
            <a:r>
              <a:rPr lang="en-US" sz="2400" dirty="0" smtClean="0">
                <a:latin typeface="Calibri" pitchFamily="34" charset="0"/>
              </a:rPr>
              <a:t> for field campaigns: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NOAA </a:t>
            </a:r>
            <a:r>
              <a:rPr lang="en-US" sz="2000" dirty="0" err="1" smtClean="0">
                <a:latin typeface="Calibri" pitchFamily="34" charset="0"/>
              </a:rPr>
              <a:t>SENEX</a:t>
            </a:r>
            <a:r>
              <a:rPr lang="en-US" sz="2000" dirty="0" smtClean="0">
                <a:latin typeface="Calibri" pitchFamily="34" charset="0"/>
              </a:rPr>
              <a:t> 2013 campaign (Southeast Nexus)</a:t>
            </a:r>
          </a:p>
          <a:p>
            <a:pPr lvl="2"/>
            <a:r>
              <a:rPr lang="en-US" sz="1800" dirty="0" smtClean="0">
                <a:latin typeface="Calibri" pitchFamily="34" charset="0"/>
              </a:rPr>
              <a:t>Studying the Interactions Between Natural and Anthropogenic Emissions at the Nexus of Climate Change and Air Quality</a:t>
            </a:r>
          </a:p>
          <a:p>
            <a:pPr lvl="2"/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Provided aerosol data retrieved for </a:t>
            </a:r>
            <a:r>
              <a:rPr lang="en-US" sz="1800" b="1" dirty="0" smtClean="0">
                <a:solidFill>
                  <a:srgbClr val="0033CC"/>
                </a:solidFill>
                <a:latin typeface="Calibri" pitchFamily="34" charset="0"/>
              </a:rPr>
              <a:t>June-early July 2013 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from MODIS reflectances using the </a:t>
            </a:r>
            <a:r>
              <a:rPr lang="en-US" sz="1800" dirty="0" err="1" smtClean="0">
                <a:solidFill>
                  <a:srgbClr val="0033CC"/>
                </a:solidFill>
                <a:latin typeface="Calibri" pitchFamily="34" charset="0"/>
              </a:rPr>
              <a:t>ABI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 algorithm 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SEAC4RS</a:t>
            </a:r>
          </a:p>
          <a:p>
            <a:pPr lvl="2"/>
            <a:r>
              <a:rPr lang="en-US" sz="1800" u="sng" dirty="0" smtClean="0">
                <a:latin typeface="Calibri" pitchFamily="34" charset="0"/>
              </a:rPr>
              <a:t>S</a:t>
            </a:r>
            <a:r>
              <a:rPr lang="en-US" sz="1800" dirty="0" smtClean="0">
                <a:latin typeface="Calibri" pitchFamily="34" charset="0"/>
              </a:rPr>
              <a:t>tudies of </a:t>
            </a:r>
            <a:r>
              <a:rPr lang="en-US" sz="1800" u="sng" dirty="0" smtClean="0">
                <a:latin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</a:rPr>
              <a:t>missions and </a:t>
            </a:r>
            <a:r>
              <a:rPr lang="en-US" sz="1800" u="sng" dirty="0" smtClean="0">
                <a:latin typeface="Calibri" pitchFamily="34" charset="0"/>
              </a:rPr>
              <a:t>A</a:t>
            </a:r>
            <a:r>
              <a:rPr lang="en-US" sz="1800" dirty="0" smtClean="0">
                <a:latin typeface="Calibri" pitchFamily="34" charset="0"/>
              </a:rPr>
              <a:t>tmospheric </a:t>
            </a:r>
            <a:r>
              <a:rPr lang="en-US" sz="1800" u="sng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omposition, </a:t>
            </a:r>
            <a:r>
              <a:rPr lang="en-US" sz="1800" u="sng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louds and </a:t>
            </a:r>
            <a:r>
              <a:rPr lang="en-US" sz="1800" u="sng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limate </a:t>
            </a:r>
            <a:r>
              <a:rPr lang="en-US" sz="1800" u="sng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oupling by </a:t>
            </a:r>
            <a:r>
              <a:rPr lang="en-US" sz="1800" u="sng" dirty="0" smtClean="0">
                <a:latin typeface="Calibri" pitchFamily="34" charset="0"/>
              </a:rPr>
              <a:t>R</a:t>
            </a:r>
            <a:r>
              <a:rPr lang="en-US" sz="1800" dirty="0" smtClean="0">
                <a:latin typeface="Calibri" pitchFamily="34" charset="0"/>
              </a:rPr>
              <a:t>egional </a:t>
            </a:r>
            <a:r>
              <a:rPr lang="en-US" sz="1800" u="sng" dirty="0" smtClean="0">
                <a:latin typeface="Calibri" pitchFamily="34" charset="0"/>
              </a:rPr>
              <a:t>S</a:t>
            </a:r>
            <a:r>
              <a:rPr lang="en-US" sz="1800" dirty="0" smtClean="0">
                <a:latin typeface="Calibri" pitchFamily="34" charset="0"/>
              </a:rPr>
              <a:t>urveys</a:t>
            </a:r>
          </a:p>
          <a:p>
            <a:pPr lvl="2"/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Provided aerosol data retrieved for</a:t>
            </a:r>
            <a:r>
              <a:rPr lang="en-US" sz="1800" b="1" dirty="0" smtClean="0">
                <a:solidFill>
                  <a:srgbClr val="0033CC"/>
                </a:solidFill>
                <a:latin typeface="Calibri" pitchFamily="34" charset="0"/>
              </a:rPr>
              <a:t> mid July-August 2013 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from MODIS reflectances using the </a:t>
            </a:r>
            <a:r>
              <a:rPr lang="en-US" sz="1800" dirty="0" err="1" smtClean="0">
                <a:solidFill>
                  <a:srgbClr val="0033CC"/>
                </a:solidFill>
                <a:latin typeface="Calibri" pitchFamily="34" charset="0"/>
              </a:rPr>
              <a:t>ABI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</a:rPr>
              <a:t> algorithm 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Data were provided to Bradley Pierce (STAR)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Algorithm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Enhancements (1)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520065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Implement internal cloud tests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has been tested for one month (Aug 2006);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latin typeface="Calibri" pitchFamily="34" charset="0"/>
              </a:rPr>
              <a:t>candidate for  transition to ops</a:t>
            </a:r>
            <a:r>
              <a:rPr lang="en-US" dirty="0" smtClean="0">
                <a:latin typeface="Calibri" pitchFamily="34" charset="0"/>
              </a:rPr>
              <a:t>, but need more evaluation</a:t>
            </a:r>
          </a:p>
          <a:p>
            <a:r>
              <a:rPr lang="en-US" sz="2400" b="1" dirty="0" smtClean="0">
                <a:latin typeface="Calibri" pitchFamily="34" charset="0"/>
              </a:rPr>
              <a:t>Develop NDVI-dependent spectral surface reflectance relationships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software tool to derive these relationships has been developed for </a:t>
            </a:r>
            <a:r>
              <a:rPr lang="en-US" dirty="0" err="1" smtClean="0">
                <a:latin typeface="Calibri" pitchFamily="34" charset="0"/>
              </a:rPr>
              <a:t>NPP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</a:rPr>
              <a:t>JPSS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tool should be applied to an extensive set (12 months) of actual (good quality) </a:t>
            </a:r>
            <a:r>
              <a:rPr lang="en-US" b="1" dirty="0" err="1" smtClean="0">
                <a:latin typeface="Calibri" pitchFamily="34" charset="0"/>
              </a:rPr>
              <a:t>ABI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reflectances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Algorithm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Enhancements (2)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343400" cy="520065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alibri" pitchFamily="34" charset="0"/>
              </a:rPr>
              <a:t>Replace </a:t>
            </a:r>
            <a:r>
              <a:rPr lang="en-US" sz="2400" b="1" dirty="0" smtClean="0">
                <a:latin typeface="Calibri" pitchFamily="34" charset="0"/>
              </a:rPr>
              <a:t>current </a:t>
            </a:r>
            <a:r>
              <a:rPr lang="en-US" sz="2400" b="1" dirty="0" err="1" smtClean="0">
                <a:latin typeface="Calibri" pitchFamily="34" charset="0"/>
              </a:rPr>
              <a:t>ABI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AOD</a:t>
            </a:r>
            <a:r>
              <a:rPr lang="en-US" sz="2400" b="1" dirty="0" smtClean="0">
                <a:latin typeface="Calibri" pitchFamily="34" charset="0"/>
              </a:rPr>
              <a:t> algorithm for over-land retrieval with one developed under </a:t>
            </a:r>
            <a:r>
              <a:rPr lang="en-US" sz="2400" b="1" dirty="0" err="1" smtClean="0">
                <a:latin typeface="Calibri" pitchFamily="34" charset="0"/>
              </a:rPr>
              <a:t>JPSS</a:t>
            </a:r>
            <a:r>
              <a:rPr lang="en-US" sz="2400" b="1" dirty="0" smtClean="0">
                <a:latin typeface="Calibri" pitchFamily="34" charset="0"/>
              </a:rPr>
              <a:t> Risk Reduction Project (</a:t>
            </a:r>
            <a:r>
              <a:rPr lang="en-US" sz="2400" b="1" dirty="0" err="1" smtClean="0">
                <a:latin typeface="Calibri" pitchFamily="34" charset="0"/>
              </a:rPr>
              <a:t>JPSS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PGRR</a:t>
            </a:r>
            <a:r>
              <a:rPr lang="en-US" sz="2400" b="1" dirty="0" smtClean="0">
                <a:latin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nified </a:t>
            </a:r>
            <a:r>
              <a:rPr lang="en-US" dirty="0" smtClean="0">
                <a:latin typeface="Calibri" pitchFamily="34" charset="0"/>
              </a:rPr>
              <a:t>code </a:t>
            </a:r>
            <a:r>
              <a:rPr lang="en-US" dirty="0" smtClean="0">
                <a:latin typeface="Calibri" pitchFamily="34" charset="0"/>
              </a:rPr>
              <a:t>with a single core to </a:t>
            </a:r>
            <a:r>
              <a:rPr lang="en-US" dirty="0" smtClean="0">
                <a:latin typeface="Calibri" pitchFamily="34" charset="0"/>
              </a:rPr>
              <a:t>handle either </a:t>
            </a:r>
            <a:r>
              <a:rPr lang="en-US" dirty="0" err="1" smtClean="0">
                <a:latin typeface="Calibri" pitchFamily="34" charset="0"/>
              </a:rPr>
              <a:t>ABI</a:t>
            </a:r>
            <a:r>
              <a:rPr lang="en-US" dirty="0" smtClean="0">
                <a:latin typeface="Calibri" pitchFamily="34" charset="0"/>
              </a:rPr>
              <a:t> or VIIRS </a:t>
            </a:r>
            <a:r>
              <a:rPr lang="en-US" dirty="0" smtClean="0">
                <a:latin typeface="Calibri" pitchFamily="34" charset="0"/>
              </a:rPr>
              <a:t>inputs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combines </a:t>
            </a:r>
            <a:r>
              <a:rPr lang="en-US" dirty="0" smtClean="0">
                <a:latin typeface="Calibri" pitchFamily="34" charset="0"/>
              </a:rPr>
              <a:t>current </a:t>
            </a:r>
            <a:r>
              <a:rPr lang="en-US" dirty="0" err="1" smtClean="0">
                <a:latin typeface="Calibri" pitchFamily="34" charset="0"/>
              </a:rPr>
              <a:t>IDPS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err="1" smtClean="0">
                <a:latin typeface="Calibri" pitchFamily="34" charset="0"/>
              </a:rPr>
              <a:t>ABI</a:t>
            </a:r>
            <a:r>
              <a:rPr lang="en-US" dirty="0" smtClean="0">
                <a:latin typeface="Calibri" pitchFamily="34" charset="0"/>
              </a:rPr>
              <a:t> over-land </a:t>
            </a:r>
            <a:r>
              <a:rPr lang="en-US" dirty="0" smtClean="0">
                <a:latin typeface="Calibri" pitchFamily="34" charset="0"/>
              </a:rPr>
              <a:t>algorithms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tries </a:t>
            </a:r>
            <a:r>
              <a:rPr lang="en-US" dirty="0" err="1" smtClean="0">
                <a:latin typeface="Calibri" pitchFamily="34" charset="0"/>
              </a:rPr>
              <a:t>IDPS</a:t>
            </a:r>
            <a:r>
              <a:rPr lang="en-US" dirty="0" smtClean="0">
                <a:latin typeface="Calibri" pitchFamily="34" charset="0"/>
              </a:rPr>
              <a:t> retrieval </a:t>
            </a:r>
            <a:r>
              <a:rPr lang="en-US" dirty="0" smtClean="0">
                <a:latin typeface="Calibri" pitchFamily="34" charset="0"/>
              </a:rPr>
              <a:t>first, switches to </a:t>
            </a:r>
            <a:r>
              <a:rPr lang="en-US" dirty="0" err="1" smtClean="0">
                <a:latin typeface="Calibri" pitchFamily="34" charset="0"/>
              </a:rPr>
              <a:t>ABI</a:t>
            </a:r>
            <a:r>
              <a:rPr lang="en-US" dirty="0" smtClean="0">
                <a:latin typeface="Calibri" pitchFamily="34" charset="0"/>
              </a:rPr>
              <a:t>  when </a:t>
            </a:r>
            <a:r>
              <a:rPr lang="en-US" dirty="0" err="1" smtClean="0">
                <a:latin typeface="Calibri" pitchFamily="34" charset="0"/>
              </a:rPr>
              <a:t>IDPS</a:t>
            </a:r>
            <a:r>
              <a:rPr lang="en-US" dirty="0" smtClean="0">
                <a:latin typeface="Calibri" pitchFamily="34" charset="0"/>
              </a:rPr>
              <a:t> “fails”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not yet tested; would need to run </a:t>
            </a:r>
            <a:r>
              <a:rPr lang="en-US" dirty="0" err="1" smtClean="0">
                <a:latin typeface="Calibri" pitchFamily="34" charset="0"/>
              </a:rPr>
              <a:t>ABI</a:t>
            </a:r>
            <a:r>
              <a:rPr lang="en-US" dirty="0" smtClean="0">
                <a:latin typeface="Calibri" pitchFamily="34" charset="0"/>
              </a:rPr>
              <a:t>, and </a:t>
            </a:r>
            <a:r>
              <a:rPr lang="en-US" dirty="0" err="1" smtClean="0">
                <a:latin typeface="Calibri" pitchFamily="34" charset="0"/>
              </a:rPr>
              <a:t>ABI+IDPS</a:t>
            </a:r>
            <a:r>
              <a:rPr lang="en-US" dirty="0" smtClean="0">
                <a:latin typeface="Calibri" pitchFamily="34" charset="0"/>
              </a:rPr>
              <a:t> on VIIRS data for an extended period of </a:t>
            </a:r>
            <a:r>
              <a:rPr lang="en-US" dirty="0" smtClean="0">
                <a:latin typeface="Calibri" pitchFamily="34" charset="0"/>
              </a:rPr>
              <a:t>time, and compare it to </a:t>
            </a:r>
            <a:r>
              <a:rPr lang="en-US" dirty="0" err="1" smtClean="0">
                <a:latin typeface="Calibri" pitchFamily="34" charset="0"/>
              </a:rPr>
              <a:t>IDPS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3492" name="Picture 4" descr="C:\Users\ilaszlo\Documents\orbit052a\Documents\GOES-R\AWG\Application Teams\AAA\Validation Workshop\2013\vii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566160" cy="2373941"/>
          </a:xfrm>
          <a:prstGeom prst="rect">
            <a:avLst/>
          </a:prstGeom>
          <a:noFill/>
        </p:spPr>
      </p:pic>
      <p:pic>
        <p:nvPicPr>
          <p:cNvPr id="63493" name="Picture 5" descr="C:\Users\ilaszlo\Documents\orbit052a\Documents\GOES-R\AWG\Application Teams\AAA\Validation Workshop\2013\ab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3566160" cy="23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5791200" cy="606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9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Post-launch Validation (1)</a:t>
            </a:r>
            <a:r>
              <a:rPr lang="en-US" sz="2800" kern="1200" dirty="0" smtClean="0"/>
              <a:t/>
            </a:r>
            <a:br>
              <a:rPr lang="en-US" sz="2800" kern="1200" dirty="0" smtClean="0"/>
            </a:br>
            <a:endParaRPr lang="en-US" sz="2800" kern="1200" dirty="0" smtClean="0"/>
          </a:p>
        </p:txBody>
      </p:sp>
      <p:sp>
        <p:nvSpPr>
          <p:cNvPr id="10240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latin typeface="Calibri" pitchFamily="34" charset="0"/>
              </a:rPr>
              <a:t>Post-launch Test (checkout) period (L+6 months)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Validation tool is applied to one month of data from the end of the period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err="1" smtClean="0">
                <a:latin typeface="Calibri" pitchFamily="34" charset="0"/>
              </a:rPr>
              <a:t>ABI</a:t>
            </a:r>
            <a:r>
              <a:rPr lang="en-US" sz="2200" dirty="0" smtClean="0">
                <a:latin typeface="Calibri" pitchFamily="34" charset="0"/>
              </a:rPr>
              <a:t> aerosol products are compared with like VIIRS and AERONET products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Expected to reveal any major issues, but not a “full” evaluation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latin typeface="Calibri" pitchFamily="34" charset="0"/>
              </a:rPr>
              <a:t>Post-launch product validation (PLT+12 months)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Algorithm update tasks:</a:t>
            </a:r>
          </a:p>
          <a:p>
            <a:pPr lvl="2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kern="1200" dirty="0" smtClean="0">
                <a:latin typeface="Calibri" pitchFamily="34" charset="0"/>
              </a:rPr>
              <a:t>Re-generate </a:t>
            </a:r>
            <a:r>
              <a:rPr lang="en-US" sz="2000" kern="1200" dirty="0" err="1" smtClean="0">
                <a:latin typeface="Calibri" pitchFamily="34" charset="0"/>
              </a:rPr>
              <a:t>LUT</a:t>
            </a:r>
            <a:r>
              <a:rPr lang="en-US" sz="2000" kern="1200" dirty="0" smtClean="0">
                <a:latin typeface="Calibri" pitchFamily="34" charset="0"/>
              </a:rPr>
              <a:t> and ancillary coefficients using actual sensor response functions</a:t>
            </a:r>
          </a:p>
          <a:p>
            <a:pPr lvl="2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kern="1200" dirty="0" smtClean="0">
                <a:latin typeface="Calibri" pitchFamily="34" charset="0"/>
              </a:rPr>
              <a:t>Re-derive </a:t>
            </a:r>
            <a:r>
              <a:rPr lang="en-US" sz="2000" kern="1200" dirty="0" err="1" smtClean="0">
                <a:latin typeface="Calibri" pitchFamily="34" charset="0"/>
              </a:rPr>
              <a:t>SWIR</a:t>
            </a:r>
            <a:r>
              <a:rPr lang="en-US" sz="2000" kern="1200" dirty="0" smtClean="0">
                <a:latin typeface="Calibri" pitchFamily="34" charset="0"/>
              </a:rPr>
              <a:t> –VIS land surface reflectance relationship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kern="1200" dirty="0" smtClean="0">
                <a:latin typeface="Calibri" pitchFamily="34" charset="0"/>
              </a:rPr>
              <a:t>Comparison with existing ground networks (AERONET)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kern="1200" dirty="0" smtClean="0">
                <a:latin typeface="Calibri" pitchFamily="34" charset="0"/>
              </a:rPr>
              <a:t>Inter-comparison with other satellite-based aerosol data (VIIRS)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kern="1200" dirty="0" smtClean="0">
                <a:latin typeface="Calibri" pitchFamily="34" charset="0"/>
              </a:rPr>
              <a:t>Global, regional, seasonal statistics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kern="1200" dirty="0" smtClean="0">
                <a:latin typeface="Calibri" pitchFamily="34" charset="0"/>
              </a:rPr>
              <a:t>Update “reference” statistics used in routine monitoring/evaluation</a:t>
            </a:r>
            <a:endParaRPr lang="en-US" sz="22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2400" kern="12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Post-launch Validation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</a:rPr>
              <a:t>Post-launch product validation (PLT+12 months) (contd.)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900" kern="1200" dirty="0" smtClean="0">
                <a:latin typeface="Calibri" pitchFamily="34" charset="0"/>
              </a:rPr>
              <a:t>Use field campaign data when available</a:t>
            </a:r>
          </a:p>
          <a:p>
            <a:pPr lvl="2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700" kern="1200" dirty="0" smtClean="0">
                <a:latin typeface="Calibri" pitchFamily="34" charset="0"/>
              </a:rPr>
              <a:t>No specific campaigns have been indentified at this time, but field data including aerosol, surface albedo and gas amount are preferred </a:t>
            </a:r>
            <a:endParaRPr lang="en-US" sz="1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alibri" pitchFamily="34" charset="0"/>
              </a:rPr>
              <a:t>Challenges: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No continuous, permanent reference data are available over open ocean; evaluation must rely on island/coastal sites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For evaluation, spatial averaging of </a:t>
            </a:r>
            <a:r>
              <a:rPr lang="en-US" sz="1900" dirty="0" err="1" smtClean="0">
                <a:latin typeface="Calibri" pitchFamily="34" charset="0"/>
              </a:rPr>
              <a:t>ABI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AOD</a:t>
            </a:r>
            <a:r>
              <a:rPr lang="en-US" sz="1900" dirty="0" smtClean="0">
                <a:latin typeface="Calibri" pitchFamily="34" charset="0"/>
              </a:rPr>
              <a:t> and temporal averaging of AERONET </a:t>
            </a:r>
            <a:r>
              <a:rPr lang="en-US" sz="1900" dirty="0" err="1" smtClean="0">
                <a:latin typeface="Calibri" pitchFamily="34" charset="0"/>
              </a:rPr>
              <a:t>AOD</a:t>
            </a:r>
            <a:r>
              <a:rPr lang="en-US" sz="1900" dirty="0" smtClean="0">
                <a:latin typeface="Calibri" pitchFamily="34" charset="0"/>
              </a:rPr>
              <a:t> are needed, thus strict validation of instantaneous 2-km </a:t>
            </a:r>
            <a:r>
              <a:rPr lang="en-US" sz="1900" dirty="0" err="1" smtClean="0">
                <a:latin typeface="Calibri" pitchFamily="34" charset="0"/>
              </a:rPr>
              <a:t>ABI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AOD</a:t>
            </a:r>
            <a:r>
              <a:rPr lang="en-US" sz="1900" dirty="0" smtClean="0">
                <a:latin typeface="Calibri" pitchFamily="34" charset="0"/>
              </a:rPr>
              <a:t> product is not possible.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26049" y="1496536"/>
            <a:ext cx="8717951" cy="28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Wingdings" pitchFamily="2" charset="2"/>
              <a:buChar char="§"/>
            </a:pPr>
            <a:endParaRPr lang="en-US" sz="1800" b="0" i="0" kern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6186" y="1157013"/>
            <a:ext cx="8516814" cy="516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dirty="0" smtClean="0">
                <a:latin typeface="Calibri" pitchFamily="34" charset="0"/>
              </a:rPr>
              <a:t>Available proxy data</a:t>
            </a:r>
          </a:p>
          <a:p>
            <a:pPr marL="742950" lvl="1" indent="-285750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latin typeface="Calibri" pitchFamily="34" charset="0"/>
              </a:rPr>
              <a:t>10-km data now covers years 2000 – 2012</a:t>
            </a:r>
          </a:p>
          <a:p>
            <a:pPr marL="742950" lvl="1" indent="-285750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latin typeface="Calibri" pitchFamily="34" charset="0"/>
              </a:rPr>
              <a:t>New proxy data using L1b MODIS reflectance processed at </a:t>
            </a:r>
            <a:r>
              <a:rPr lang="en-US" kern="0" dirty="0" err="1" smtClean="0">
                <a:latin typeface="Calibri" pitchFamily="34" charset="0"/>
              </a:rPr>
              <a:t>ABI</a:t>
            </a:r>
            <a:r>
              <a:rPr lang="en-US" kern="0" dirty="0" smtClean="0">
                <a:latin typeface="Calibri" pitchFamily="34" charset="0"/>
              </a:rPr>
              <a:t> product resolution</a:t>
            </a:r>
          </a:p>
          <a:p>
            <a:pPr marL="342900" marR="0" lvl="0" indent="-34290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dirty="0" smtClean="0">
                <a:latin typeface="Calibri" pitchFamily="34" charset="0"/>
              </a:rPr>
              <a:t>Validation activities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</a:pPr>
            <a:r>
              <a:rPr lang="en-US" kern="0" dirty="0" smtClean="0">
                <a:latin typeface="Calibri" pitchFamily="34" charset="0"/>
              </a:rPr>
              <a:t>Routine validation uses co-located AERONET level 1.5 and MODIS data for near-real time validation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</a:pPr>
            <a:r>
              <a:rPr lang="en-US" kern="0" dirty="0" smtClean="0">
                <a:latin typeface="Calibri" pitchFamily="34" charset="0"/>
              </a:rPr>
              <a:t>Deep-dive validation uses the extended co-located AERONET level 2.0 and MODIS data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</a:pPr>
            <a:r>
              <a:rPr lang="en-US" kern="0" dirty="0" smtClean="0">
                <a:latin typeface="Calibri" pitchFamily="34" charset="0"/>
              </a:rPr>
              <a:t>Presented validation results with new proxy data at </a:t>
            </a:r>
            <a:r>
              <a:rPr lang="en-US" kern="0" dirty="0" err="1" smtClean="0">
                <a:latin typeface="Calibri" pitchFamily="34" charset="0"/>
              </a:rPr>
              <a:t>ABI</a:t>
            </a:r>
            <a:r>
              <a:rPr lang="en-US" kern="0" dirty="0" smtClean="0">
                <a:latin typeface="Calibri" pitchFamily="34" charset="0"/>
              </a:rPr>
              <a:t> channel resolution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latin typeface="Calibri" pitchFamily="34" charset="0"/>
              </a:rPr>
              <a:t>Algorithm enhancements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latin typeface="Calibri" pitchFamily="34" charset="0"/>
              </a:rPr>
              <a:t>internal cloud masking  has been developed and is a candidate for transition to ops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latin typeface="Calibri" pitchFamily="34" charset="0"/>
              </a:rPr>
              <a:t>NDVI-dependent </a:t>
            </a:r>
            <a:r>
              <a:rPr lang="en-US" kern="0" dirty="0" err="1" smtClean="0">
                <a:latin typeface="Calibri" pitchFamily="34" charset="0"/>
              </a:rPr>
              <a:t>SWIR</a:t>
            </a:r>
            <a:r>
              <a:rPr lang="en-US" kern="0" dirty="0" smtClean="0">
                <a:latin typeface="Calibri" pitchFamily="34" charset="0"/>
              </a:rPr>
              <a:t>-VIS land-surface reflectance relationship needs development</a:t>
            </a: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  <a:defRPr/>
            </a:pPr>
            <a:r>
              <a:rPr lang="en-US" dirty="0" err="1" smtClean="0">
                <a:latin typeface="Calibri" pitchFamily="34" charset="0"/>
              </a:rPr>
              <a:t>JPSS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PGRR</a:t>
            </a:r>
            <a:r>
              <a:rPr lang="en-US" dirty="0" smtClean="0">
                <a:latin typeface="Calibri" pitchFamily="34" charset="0"/>
              </a:rPr>
              <a:t> algorithm already has the above two enhancements in some form, but needs more  extensive testing;  surface reflectance relationship must be re-derived using </a:t>
            </a:r>
            <a:r>
              <a:rPr lang="en-US" dirty="0" err="1" smtClean="0">
                <a:latin typeface="Calibri" pitchFamily="34" charset="0"/>
              </a:rPr>
              <a:t>ABI</a:t>
            </a:r>
            <a:r>
              <a:rPr lang="en-US" dirty="0" smtClean="0">
                <a:latin typeface="Calibri" pitchFamily="34" charset="0"/>
              </a:rPr>
              <a:t> data</a:t>
            </a:r>
            <a:endParaRPr lang="en-US" sz="2400" b="1" dirty="0" smtClean="0">
              <a:latin typeface="Calibri" pitchFamily="34" charset="0"/>
            </a:endParaRPr>
          </a:p>
          <a:p>
            <a:pPr marL="342900" indent="-34290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latin typeface="Calibri" pitchFamily="34" charset="0"/>
              </a:rPr>
              <a:t>Post-launch validation will apply tools developed in the pre-launch phase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endParaRPr lang="en-US" sz="2400" b="1" dirty="0" smtClean="0">
              <a:latin typeface="Calibri" pitchFamily="34" charset="0"/>
            </a:endParaRPr>
          </a:p>
          <a:p>
            <a:pPr marL="742950" lvl="1" indent="-285750" eaLnBrk="0" fontAlgn="base" hangingPunct="0">
              <a:lnSpc>
                <a:spcPct val="115000"/>
              </a:lnSpc>
              <a:spcAft>
                <a:spcPct val="0"/>
              </a:spcAft>
              <a:buFontTx/>
              <a:buChar char="–"/>
              <a:defRPr/>
            </a:pPr>
            <a:endParaRPr lang="en-US" kern="0" dirty="0" smtClean="0"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 MODIS Reflectance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00150"/>
            <a:ext cx="5105400" cy="512445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MODIS reflectances are used as proxy for ABI to retrieve AOD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Many MODIS and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channels are similar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Provide a wide range of realistic atmospheric and surface conditions.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Currently routine and deep-dive validation use clear-sky reflectance from MOD04 aerosol product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Obtained from MODIS collection 5 aerosol product at 10km resolution;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Avoid  </a:t>
            </a:r>
            <a:r>
              <a:rPr lang="en-US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vs. MODIS cloud screening differences;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Since 1</a:t>
            </a:r>
            <a:r>
              <a:rPr lang="en-US" b="1" baseline="30000" dirty="0" smtClean="0">
                <a:solidFill>
                  <a:srgbClr val="0070C0"/>
                </a:solidFill>
                <a:latin typeface="Calibri" pitchFamily="34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Workshop evaluation has been extended from years 2000 – 2009 to years 2000 – 2012.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Newly generated L1b reflectance at ABI channel resolution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MODIS L1b reflectance are processed to ABI channel resolution (2 km);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Provide the opportunity to test cloud screening for ABI aerosol algorithm.</a:t>
            </a:r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  <p:pic>
        <p:nvPicPr>
          <p:cNvPr id="52225" name="Picture 1" descr="C:\Users\ilaszlo\Documents\orbit052a\Documents\GOES-R\AWG\Application Teams\AAA\Validation Workshop\2013\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25968"/>
            <a:ext cx="3474720" cy="1579136"/>
          </a:xfrm>
          <a:prstGeom prst="rect">
            <a:avLst/>
          </a:prstGeom>
          <a:noFill/>
        </p:spPr>
      </p:pic>
      <p:pic>
        <p:nvPicPr>
          <p:cNvPr id="52226" name="Picture 2" descr="C:\Users\ilaszlo\Documents\orbit052a\Documents\GOES-R\AWG\Application Teams\AAA\Validation Workshop\2013\oc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26168"/>
            <a:ext cx="3474720" cy="1574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1295400"/>
            <a:ext cx="233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ABI</a:t>
            </a:r>
            <a:r>
              <a:rPr lang="en-US" sz="1400" dirty="0" smtClean="0"/>
              <a:t> vs. MODIS/Aqua  </a:t>
            </a:r>
            <a:r>
              <a:rPr lang="en-US" sz="1400" dirty="0" err="1" smtClean="0"/>
              <a:t>AOD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AERONET Ground Truth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0"/>
            <a:ext cx="4495800" cy="49260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The ground-based AERONET remote sensing network provides a comprehensive dataset of aerosol properties for evaluating satellite retrievals. 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2"/>
                </a:solidFill>
                <a:latin typeface="Calibri" pitchFamily="34" charset="0"/>
              </a:rPr>
              <a:t>Level 1.5 data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: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automatically cloud-cleared;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time lag of one or two days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; potential for near-real time routine validation.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2"/>
                </a:solidFill>
                <a:latin typeface="Calibri" pitchFamily="34" charset="0"/>
              </a:rPr>
              <a:t>Level 2.0 data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quality assured and widely used; but the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time lag can be several months or longer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; included for deep-dive validation.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dirty="0" smtClean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8382000" y="4191000"/>
            <a:ext cx="527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 Narrow" pitchFamily="34" charset="0"/>
              </a:rPr>
              <a:t>09/2007</a:t>
            </a:r>
          </a:p>
        </p:txBody>
      </p:sp>
      <p:pic>
        <p:nvPicPr>
          <p:cNvPr id="12294" name="Picture 3" descr="aero_s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260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rgbClr val="FFFFFF"/>
                </a:solidFill>
              </a:rPr>
              <a:t>AERONET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0" dirty="0">
                <a:solidFill>
                  <a:srgbClr val="FFFFFF"/>
                </a:solidFill>
              </a:rPr>
              <a:t>Stations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Proxy Dataset</a:t>
            </a:r>
          </a:p>
        </p:txBody>
      </p:sp>
      <p:sp>
        <p:nvSpPr>
          <p:cNvPr id="5389316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AERONET-ABI(MODIS )match-up data: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AERONET data are temporally averaged within 1-hour window around MODIS overpass </a:t>
            </a: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ABI data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AOD retrievals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 are spatially averaged in a 50x50 km box centered at AERONET station.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Collected and co-located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AERONET level 2.0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MOD04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clear-sky reflectance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at 10-km resolution for years 2000-2012;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AERONET level 1.5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MOD04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clear-sky reflectance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at 10-km resolution for years 2010- Nov 2013;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AERONET level 2.0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MODIS L1b reflectance </a:t>
            </a: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</a:rPr>
              <a:t>at ABI channel resolution (2 km) for year 2009.</a:t>
            </a:r>
          </a:p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chemeClr val="accent2"/>
                </a:solidFill>
                <a:latin typeface="Calibri" pitchFamily="34" charset="0"/>
              </a:rPr>
              <a:t>ABI aerosol algorithm is run using proxy MODIS reflectances and ABI AODs are validated with AERONET.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Campaign Data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5029200" cy="492601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100" dirty="0" smtClean="0">
                <a:solidFill>
                  <a:schemeClr val="accent2"/>
                </a:solidFill>
                <a:latin typeface="Calibri" pitchFamily="34" charset="0"/>
              </a:rPr>
              <a:t>Field measurements at Cape Cod, MA (for deep dive)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Location: 42.03°N, 70.05°W, near the ocean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Part of  the Two-Column Aerosol Project (TCAP) (ARM field campaign)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Surface albedo and AOD measurements (partially </a:t>
            </a:r>
            <a:r>
              <a:rPr lang="en-US" b="1" u="sng" dirty="0" smtClean="0">
                <a:solidFill>
                  <a:srgbClr val="0000FF"/>
                </a:solidFill>
                <a:latin typeface="Calibri" pitchFamily="34" charset="0"/>
              </a:rPr>
              <a:t>supported by GOES-R Proving Ground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 to Joseph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</a:rPr>
              <a:t>Michalsky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 and Kathy Lantz, NOAA/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</a:rPr>
              <a:t>ESRL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Instruments: MFRSR and MFR (sampled every 20 seconds simultaneously)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Deployment period: 28 June to 6 September, 2012 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Wavelengths: 413, 496, 671, 869, 937, 1623 nm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Estimated uncertainty: is 0.01 in AOD, 2% in </a:t>
            </a:r>
            <a:r>
              <a:rPr lang="en-US" sz="1700" dirty="0" err="1" smtClean="0">
                <a:solidFill>
                  <a:schemeClr val="accent2"/>
                </a:solidFill>
                <a:latin typeface="Calibri" pitchFamily="34" charset="0"/>
              </a:rPr>
              <a:t>albedo</a:t>
            </a:r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lvl="2"/>
            <a:endParaRPr lang="en-US" sz="1300" dirty="0" smtClean="0"/>
          </a:p>
          <a:p>
            <a:endParaRPr lang="en-US" sz="26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165725" y="3794125"/>
          <a:ext cx="3902075" cy="2987675"/>
        </p:xfrm>
        <a:graphic>
          <a:graphicData uri="http://schemas.openxmlformats.org/presentationml/2006/ole">
            <p:oleObj spid="_x0000_s46081" name="Graph" r:id="rId4" imgW="3901320" imgH="2986920" progId="Origin50.Graph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165725" y="914400"/>
          <a:ext cx="3902075" cy="2987675"/>
        </p:xfrm>
        <a:graphic>
          <a:graphicData uri="http://schemas.openxmlformats.org/presentationml/2006/ole">
            <p:oleObj spid="_x0000_s46082" name="Graph" r:id="rId5" imgW="3901320" imgH="2986920" progId="Origin50.Graph">
              <p:embed/>
            </p:oleObj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867400" y="9144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chemeClr val="accent2"/>
                </a:solidFill>
                <a:latin typeface="Calibri" pitchFamily="34" charset="0"/>
              </a:rPr>
              <a:t>AOD at 550nm, July 30, 2012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1200" y="38100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chemeClr val="accent2"/>
                </a:solidFill>
                <a:latin typeface="Calibri" pitchFamily="34" charset="0"/>
              </a:rPr>
              <a:t>Albedo at 496nm, July 30,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– 10, 2014</a:t>
            </a:r>
          </a:p>
        </p:txBody>
      </p:sp>
      <p:pic>
        <p:nvPicPr>
          <p:cNvPr id="14" name="Picture 13" descr="AERONET_ABI_2002_2012_ScatterOverWa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562" y="1512332"/>
            <a:ext cx="4283038" cy="3528553"/>
          </a:xfrm>
          <a:prstGeom prst="rect">
            <a:avLst/>
          </a:prstGeom>
        </p:spPr>
      </p:pic>
      <p:pic>
        <p:nvPicPr>
          <p:cNvPr id="11" name="Picture 10" descr="AERONET_ABI_2002_2012_ScatterOv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36132"/>
            <a:ext cx="4313522" cy="3673353"/>
          </a:xfrm>
          <a:prstGeom prst="rect">
            <a:avLst/>
          </a:prstGeom>
        </p:spPr>
      </p:pic>
      <p:sp>
        <p:nvSpPr>
          <p:cNvPr id="223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438"/>
            <a:ext cx="6400800" cy="563562"/>
          </a:xfrm>
        </p:spPr>
        <p:txBody>
          <a:bodyPr>
            <a:normAutofit fontScale="90000"/>
          </a:bodyPr>
          <a:lstStyle/>
          <a:p>
            <a:r>
              <a:rPr lang="en-US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with Extended Dataset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01752"/>
          </a:xfrm>
        </p:spPr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1" y="1295400"/>
            <a:ext cx="154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1800" i="0" dirty="0" smtClean="0">
                <a:solidFill>
                  <a:schemeClr val="accent2"/>
                </a:solidFill>
                <a:latin typeface="Arial Black" pitchFamily="34" charset="0"/>
              </a:rPr>
              <a:t>Over Land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162" y="1295400"/>
            <a:ext cx="1695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1800" i="0" dirty="0" smtClean="0">
                <a:solidFill>
                  <a:schemeClr val="accent2"/>
                </a:solidFill>
                <a:latin typeface="Arial Black" pitchFamily="34" charset="0"/>
              </a:rPr>
              <a:t>Over Water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5105400" y="6019800"/>
            <a:ext cx="28956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ABI AODs meet 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requirements.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5029200"/>
          <a:ext cx="3505200" cy="1336623"/>
        </p:xfrm>
        <a:graphic>
          <a:graphicData uri="http://schemas.openxmlformats.org/drawingml/2006/table">
            <a:tbl>
              <a:tblPr/>
              <a:tblGrid>
                <a:gridCol w="786882"/>
                <a:gridCol w="871914"/>
                <a:gridCol w="923202"/>
                <a:gridCol w="923202"/>
              </a:tblGrid>
              <a:tr h="1530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AOD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 range</a:t>
                      </a:r>
                      <a:endParaRPr lang="en-US" sz="1100" b="0" dirty="0">
                        <a:effectLst/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Precision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ea typeface="SimSun"/>
                          <a:cs typeface="Times New Roman"/>
                        </a:rPr>
                        <a:t># of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&lt;0.04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24,421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0.04 - 0.8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0.03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0.25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157,067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&gt; 0.8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-0.06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0.32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0.35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4218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05400" y="5090160"/>
          <a:ext cx="3733800" cy="777240"/>
        </p:xfrm>
        <a:graphic>
          <a:graphicData uri="http://schemas.openxmlformats.org/drawingml/2006/table">
            <a:tbl>
              <a:tblPr/>
              <a:tblGrid>
                <a:gridCol w="746275"/>
                <a:gridCol w="503978"/>
                <a:gridCol w="855309"/>
                <a:gridCol w="814119"/>
                <a:gridCol w="814119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Range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0.02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38,436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SimSun"/>
                          <a:cs typeface="Times New Roman"/>
                        </a:rPr>
                        <a:t>High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-0.05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0.18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0.23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3,221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Content Placeholder 4"/>
          <p:cNvSpPr txBox="1">
            <a:spLocks/>
          </p:cNvSpPr>
          <p:nvPr/>
        </p:nvSpPr>
        <p:spPr>
          <a:xfrm>
            <a:off x="1905000" y="820565"/>
            <a:ext cx="5791200" cy="3986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AERONET-MODIS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dataset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 years 2002-2012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6185" y="3871179"/>
            <a:ext cx="8593015" cy="27238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MODIS Aqua L1b reflectances at 1km resolution are used as proxy; </a:t>
            </a:r>
          </a:p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ABI cloud mask, “clear” pixel from the 4-level cloud mask, is used for cloud screening;</a:t>
            </a:r>
          </a:p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Numbers in red are F&amp;PS requirements;  </a:t>
            </a:r>
          </a:p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Framework run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overestimates AOD and does not meet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accuracy requirements for low and medium ranges over land, and for low range over ocean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. </a:t>
            </a:r>
          </a:p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CAVEAT: Sample size is limited from one-month data! Statistics are not robust.</a:t>
            </a:r>
          </a:p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en-US" b="0" i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9" name="Group 2"/>
          <p:cNvGraphicFramePr>
            <a:graphicFrameLocks noGrp="1"/>
          </p:cNvGraphicFramePr>
          <p:nvPr/>
        </p:nvGraphicFramePr>
        <p:xfrm>
          <a:off x="76200" y="1905000"/>
          <a:ext cx="8915400" cy="1524000"/>
        </p:xfrm>
        <a:graphic>
          <a:graphicData uri="http://schemas.openxmlformats.org/drawingml/2006/table">
            <a:tbl>
              <a:tblPr/>
              <a:tblGrid>
                <a:gridCol w="961465"/>
                <a:gridCol w="969269"/>
                <a:gridCol w="1037944"/>
                <a:gridCol w="1076965"/>
                <a:gridCol w="1020776"/>
                <a:gridCol w="649301"/>
                <a:gridCol w="1101938"/>
                <a:gridCol w="1048871"/>
                <a:gridCol w="1048871"/>
              </a:tblGrid>
              <a:tr h="289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Range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Accuracy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Precision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# of points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0.14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0.21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&lt;0.4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0.08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0.10(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Medium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0.04 - 0.8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0.08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0.04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0.16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0.25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748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High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 0.8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0.12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0.20(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0.35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&gt;0.4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0.06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0.04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0.23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43000" y="1390653"/>
            <a:ext cx="6781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0" u="sng" dirty="0" smtClean="0">
                <a:solidFill>
                  <a:schemeClr val="accent2"/>
                </a:solidFill>
                <a:latin typeface="Calibri" pitchFamily="34" charset="0"/>
              </a:rPr>
              <a:t>One Month Framework Run Validation for Aug. 2006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228600"/>
            <a:ext cx="487093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Algorithm Enhancement –</a:t>
            </a:r>
          </a:p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Cloud Check (1)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6654" y="3756945"/>
          <a:ext cx="3305909" cy="567690"/>
        </p:xfrm>
        <a:graphic>
          <a:graphicData uri="http://schemas.openxmlformats.org/drawingml/2006/table">
            <a:tbl>
              <a:tblPr/>
              <a:tblGrid>
                <a:gridCol w="826477"/>
                <a:gridCol w="1153625"/>
                <a:gridCol w="1325807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CCNY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-73.949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40.821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16505" y="3271874"/>
            <a:ext cx="35872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19063" indent="-119063" eaLnBrk="0" hangingPunct="0">
              <a:spcBef>
                <a:spcPts val="300"/>
              </a:spcBef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</a:rPr>
              <a:t>Co-located AERONET Site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011615" y="3124200"/>
            <a:ext cx="3751385" cy="23134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</a:rPr>
              <a:t>Aqua granule MYD20062181840 was selected with co-location with AERONET at station CCNY.</a:t>
            </a:r>
          </a:p>
          <a:p>
            <a:pPr marL="228600" lvl="1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</a:rPr>
              <a:t>ABI-framework uses ABI cloud mask.</a:t>
            </a:r>
          </a:p>
          <a:p>
            <a:pPr marL="228600" lvl="1" indent="-228600" defTabSz="5434013">
              <a:spcBef>
                <a:spcPts val="1075"/>
              </a:spcBef>
              <a:buFont typeface="Wingdings" pitchFamily="2" charset="2"/>
              <a:buChar char="§"/>
            </a:pPr>
            <a:r>
              <a:rPr lang="en-US" sz="1800" b="0" i="0" dirty="0" err="1" smtClean="0">
                <a:solidFill>
                  <a:schemeClr val="accent2"/>
                </a:solidFill>
                <a:latin typeface="Calibri" pitchFamily="34" charset="0"/>
              </a:rPr>
              <a:t>ABI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 offline run</a:t>
            </a: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</a:rPr>
              <a:t> uses the internal cloud checks.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71452" y="5585783"/>
            <a:ext cx="8820148" cy="36933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i="0" dirty="0" smtClean="0">
                <a:solidFill>
                  <a:srgbClr val="002060"/>
                </a:solidFill>
                <a:latin typeface="Calibri" pitchFamily="34" charset="0"/>
              </a:rPr>
              <a:t>Case study suggested that the ABI cloud mask may not be sufficient for ABI aerosol retrieval.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43609" y="4499671"/>
          <a:ext cx="4733191" cy="567690"/>
        </p:xfrm>
        <a:graphic>
          <a:graphicData uri="http://schemas.openxmlformats.org/drawingml/2006/table">
            <a:tbl>
              <a:tblPr/>
              <a:tblGrid>
                <a:gridCol w="621470"/>
                <a:gridCol w="1225270"/>
                <a:gridCol w="1598247"/>
                <a:gridCol w="12882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AERONET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ABI-framework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ABI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-offline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AOD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0.266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0.641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0.325</a:t>
                      </a:r>
                    </a:p>
                  </a:txBody>
                  <a:tcPr marL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46185" y="2057400"/>
            <a:ext cx="859301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34950" indent="-234950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</a:rPr>
              <a:t>While framework run with MODIS L1b reflectance does not meet all accuracy requirements, off-line run using MOD04 clear-sky reflectance for the same time period can meet the requirement.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76600" y="1295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228600"/>
            <a:ext cx="487093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Algorithm Enhancement –</a:t>
            </a:r>
          </a:p>
          <a:p>
            <a:pPr marL="228600" indent="-228600" defTabSz="5434013">
              <a:spcBef>
                <a:spcPts val="1075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 Cloud Check (2)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– 10,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20823</TotalTime>
  <Words>2906</Words>
  <Application>Microsoft Office PowerPoint</Application>
  <PresentationFormat>On-screen Show (4:3)</PresentationFormat>
  <Paragraphs>532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Graph</vt:lpstr>
      <vt:lpstr>Updates on GOES-R Aerosol Optical Depth Validation</vt:lpstr>
      <vt:lpstr>OUTLINE</vt:lpstr>
      <vt:lpstr>Proxy  MODIS Reflectance</vt:lpstr>
      <vt:lpstr>AERONET Ground Truth</vt:lpstr>
      <vt:lpstr>Available Proxy Dataset</vt:lpstr>
      <vt:lpstr>Field Campaign Data</vt:lpstr>
      <vt:lpstr>Validation with Extended Dataset</vt:lpstr>
      <vt:lpstr>Slide 8</vt:lpstr>
      <vt:lpstr>Slide 9</vt:lpstr>
      <vt:lpstr>Slide 10</vt:lpstr>
      <vt:lpstr>Slide 11</vt:lpstr>
      <vt:lpstr>Slide 12</vt:lpstr>
      <vt:lpstr>Is AERONET level 1.5 good enough for AOD validation?</vt:lpstr>
      <vt:lpstr>Routine Validation Tool</vt:lpstr>
      <vt:lpstr>Deep – Dive Validation Tool </vt:lpstr>
      <vt:lpstr>Slide 16</vt:lpstr>
      <vt:lpstr>Slide 17</vt:lpstr>
      <vt:lpstr>Derive Threshold for Routine Daily Monitoring</vt:lpstr>
      <vt:lpstr>Validation with ABI Channel Resolution Proxy Reflectance</vt:lpstr>
      <vt:lpstr>Connections to other Programs</vt:lpstr>
      <vt:lpstr>Potential Algorithm Enhancements (1)</vt:lpstr>
      <vt:lpstr>Potential Algorithm Enhancements (2)</vt:lpstr>
      <vt:lpstr> Post-launch Validation (1) </vt:lpstr>
      <vt:lpstr>Post-launch Validation (2)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GOES-R  Advanced Baseline Imager (ABI) Level-2 Products</dc:title>
  <dc:creator>jdaniels</dc:creator>
  <cp:lastModifiedBy>Istvan Laszlo</cp:lastModifiedBy>
  <cp:revision>990</cp:revision>
  <dcterms:created xsi:type="dcterms:W3CDTF">2013-08-30T17:11:48Z</dcterms:created>
  <dcterms:modified xsi:type="dcterms:W3CDTF">2014-01-08T20:37:30Z</dcterms:modified>
</cp:coreProperties>
</file>