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69" r:id="rId4"/>
    <p:sldId id="272" r:id="rId5"/>
    <p:sldId id="273" r:id="rId6"/>
    <p:sldId id="260" r:id="rId7"/>
    <p:sldId id="261" r:id="rId8"/>
    <p:sldId id="266" r:id="rId9"/>
    <p:sldId id="274" r:id="rId10"/>
    <p:sldId id="259" r:id="rId11"/>
    <p:sldId id="267" r:id="rId12"/>
    <p:sldId id="268" r:id="rId13"/>
    <p:sldId id="262" r:id="rId14"/>
    <p:sldId id="270" r:id="rId15"/>
    <p:sldId id="271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183AEAA-E3BF-DD4A-9CC2-107194334848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7B4EBBE-605C-0A4D-9DC2-9F35D7B6B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3285499"/>
          </a:xfrm>
        </p:spPr>
        <p:txBody>
          <a:bodyPr/>
          <a:lstStyle/>
          <a:p>
            <a:r>
              <a:rPr lang="en-US" dirty="0" smtClean="0"/>
              <a:t>Fractional Snow Cover – 2013 AWG Validation Workshop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2" y="2681323"/>
            <a:ext cx="7581901" cy="2646903"/>
          </a:xfrm>
        </p:spPr>
        <p:txBody>
          <a:bodyPr/>
          <a:lstStyle/>
          <a:p>
            <a:pPr algn="ctr">
              <a:buFont typeface="Courier New"/>
              <a:buChar char="o"/>
            </a:pPr>
            <a:r>
              <a:rPr lang="en-US" dirty="0" smtClean="0"/>
              <a:t>Thomas Painter, Kelley Eicher, Ben </a:t>
            </a:r>
            <a:r>
              <a:rPr lang="en-US" dirty="0" err="1" smtClean="0"/>
              <a:t>Oatley</a:t>
            </a:r>
            <a:r>
              <a:rPr lang="en-US" dirty="0" smtClean="0"/>
              <a:t> (UCAR)</a:t>
            </a:r>
          </a:p>
          <a:p>
            <a:pPr algn="ctr">
              <a:buFont typeface="Courier New"/>
              <a:buChar char="o"/>
            </a:pPr>
            <a:r>
              <a:rPr lang="en-US" dirty="0" smtClean="0"/>
              <a:t>Andy </a:t>
            </a:r>
            <a:r>
              <a:rPr lang="en-US" dirty="0" err="1" smtClean="0"/>
              <a:t>Rost</a:t>
            </a:r>
            <a:r>
              <a:rPr lang="en-US" dirty="0" smtClean="0"/>
              <a:t> (NOAA)</a:t>
            </a:r>
          </a:p>
        </p:txBody>
      </p:sp>
      <p:pic>
        <p:nvPicPr>
          <p:cNvPr id="7" name="Picture 6" descr="night_earth.jpg"/>
          <p:cNvPicPr>
            <a:picLocks noChangeAspect="1"/>
          </p:cNvPicPr>
          <p:nvPr/>
        </p:nvPicPr>
        <p:blipFill>
          <a:blip r:embed="rId2">
            <a:alphaModFix/>
          </a:blip>
          <a:srcRect t="32295" b="14777"/>
          <a:stretch>
            <a:fillRect/>
          </a:stretch>
        </p:blipFill>
        <p:spPr>
          <a:xfrm>
            <a:off x="591762" y="3957379"/>
            <a:ext cx="7943281" cy="2900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Product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107234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Proxy ABI FSC mosaic image for April 22, 2013</a:t>
            </a:r>
            <a:endParaRPr lang="en-US" dirty="0"/>
          </a:p>
        </p:txBody>
      </p:sp>
      <p:pic>
        <p:nvPicPr>
          <p:cNvPr id="4" name="Picture 3" descr="proxy_abi_mosaic_2013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0" y="1941798"/>
            <a:ext cx="8247899" cy="41210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Product Ex.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107234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MODIS FSC mosaic image for April 22, 2013</a:t>
            </a:r>
            <a:endParaRPr lang="en-US" dirty="0"/>
          </a:p>
        </p:txBody>
      </p:sp>
      <p:pic>
        <p:nvPicPr>
          <p:cNvPr id="5" name="Picture 4" descr="modis_mosaic_2013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0" y="1941798"/>
            <a:ext cx="8260673" cy="4127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Product Ex.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107234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Proxy ABI FSC, Canada/NW US, Apr-May</a:t>
            </a:r>
          </a:p>
        </p:txBody>
      </p:sp>
      <p:pic>
        <p:nvPicPr>
          <p:cNvPr id="6" name="Picture 5" descr="conus.5_bands.2013112.snow_fraction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" y="2058170"/>
            <a:ext cx="3044846" cy="1914964"/>
          </a:xfrm>
          <a:prstGeom prst="rect">
            <a:avLst/>
          </a:prstGeom>
        </p:spPr>
      </p:pic>
      <p:pic>
        <p:nvPicPr>
          <p:cNvPr id="7" name="Picture 6" descr="conus.5_bands.2013125.snow_fraction_crop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37" y="2058170"/>
            <a:ext cx="3044846" cy="1914964"/>
          </a:xfrm>
          <a:prstGeom prst="rect">
            <a:avLst/>
          </a:prstGeom>
        </p:spPr>
      </p:pic>
      <p:pic>
        <p:nvPicPr>
          <p:cNvPr id="8" name="Picture 7" descr="conus.5_bands.2013130.snow_fraction_cropp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324" y="2058169"/>
            <a:ext cx="3044847" cy="1914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08079" y="4070592"/>
            <a:ext cx="182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112, Apr 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6433" y="4070592"/>
            <a:ext cx="165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125, May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1230" y="4070592"/>
            <a:ext cx="170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130, May 10</a:t>
            </a:r>
            <a:endParaRPr lang="en-US" dirty="0"/>
          </a:p>
        </p:txBody>
      </p:sp>
      <p:pic>
        <p:nvPicPr>
          <p:cNvPr id="14" name="Picture 13" descr="crefl1_143.A2013125184000-2013125184500.2km.jpg"/>
          <p:cNvPicPr>
            <a:picLocks noChangeAspect="1"/>
          </p:cNvPicPr>
          <p:nvPr/>
        </p:nvPicPr>
        <p:blipFill>
          <a:blip r:embed="rId5"/>
          <a:srcRect b="37610"/>
          <a:stretch>
            <a:fillRect/>
          </a:stretch>
        </p:blipFill>
        <p:spPr>
          <a:xfrm>
            <a:off x="3049237" y="4640494"/>
            <a:ext cx="3087845" cy="2217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256" y="4640494"/>
            <a:ext cx="286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color key same as mosaics on previous slides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37082" y="5581089"/>
            <a:ext cx="270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true color visual, day 125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Algorithm Enhancements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Algorithm “normal” run-mode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Bug – modeled fractions &lt;0 not being output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fixed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revealed extreme fractional values (&lt;&lt;0 and &gt;&gt;1)</a:t>
            </a:r>
          </a:p>
          <a:p>
            <a:pPr lvl="3">
              <a:buFont typeface="Courier New"/>
              <a:buChar char="o"/>
            </a:pPr>
            <a:r>
              <a:rPr lang="en-US" dirty="0" smtClean="0"/>
              <a:t>low-light conditions (often cloud shadow)</a:t>
            </a:r>
          </a:p>
          <a:p>
            <a:pPr lvl="3">
              <a:buFont typeface="Courier New"/>
              <a:buChar char="o"/>
            </a:pPr>
            <a:r>
              <a:rPr lang="en-US" dirty="0" smtClean="0"/>
              <a:t>MODIS band 5 detector issues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Shade Filter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pixels modeled with shade EM </a:t>
            </a:r>
            <a:r>
              <a:rPr lang="en-US" dirty="0" err="1" smtClean="0"/>
              <a:t>fract</a:t>
            </a:r>
            <a:r>
              <a:rPr lang="en-US" dirty="0" smtClean="0"/>
              <a:t> &gt; input threshold, set to NDV and set quality flag (plot on next slide)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eliminates extreme values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Physical fractions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normal output must fall between 0% and 100%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over reflectance cases… fraction &gt;1, set to 1</a:t>
            </a:r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Algorithm Enhancements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Shade Filter threshold determination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21 random granules analyzed (&gt;20% pixels </a:t>
            </a:r>
            <a:r>
              <a:rPr lang="en-US" dirty="0" err="1" smtClean="0"/>
              <a:t>w</a:t>
            </a:r>
            <a:r>
              <a:rPr lang="en-US" dirty="0" smtClean="0"/>
              <a:t>/ snow)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Chose 75%, conservative… &lt;3% of pixels affected 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</p:txBody>
      </p:sp>
      <p:pic>
        <p:nvPicPr>
          <p:cNvPr id="4" name="Picture 3" descr="delta_diff_fsc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5" y="2621047"/>
            <a:ext cx="8124183" cy="38279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Algorithm Enhancements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Diagnostic run-mode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raw fractional output – no shade filtering, no physical fraction requirement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verbose information output for intermediate state data for best model. CSV format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fully developed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Single-pixel Diagnostic run-mode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select specific pixel to model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verbose information output for intermediate state data for ALL models considered. CSV format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fully developed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Parallax Correction (supplemental software, not implemented in algorithm)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adjusts position of data by parallax effect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high-res DEM data needed for best correction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in testing phase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Post-Launch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Surface Reflectance product required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not currently planned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Continue validation with MODIS data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Work towards using newer satellites for validation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JPSS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NPP VIIRS</a:t>
            </a:r>
          </a:p>
          <a:p>
            <a:pPr lvl="1">
              <a:buFont typeface="Courier New"/>
              <a:buChar char="o"/>
            </a:pPr>
            <a:r>
              <a:rPr lang="en-US" dirty="0" err="1" smtClean="0"/>
              <a:t>Landsat</a:t>
            </a:r>
            <a:r>
              <a:rPr lang="en-US" dirty="0" smtClean="0"/>
              <a:t> 8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Validate using NRCS SNOTEL sites</a:t>
            </a:r>
          </a:p>
          <a:p>
            <a:pPr>
              <a:buFont typeface="Courier New"/>
              <a:buChar char="o"/>
            </a:pPr>
            <a:endParaRPr lang="en-US" dirty="0" smtClean="0"/>
          </a:p>
        </p:txBody>
      </p:sp>
      <p:pic>
        <p:nvPicPr>
          <p:cNvPr id="4" name="Picture 3" descr="landsat_8.jpg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5086816" y="4224598"/>
            <a:ext cx="3640385" cy="2047716"/>
          </a:xfrm>
          <a:prstGeom prst="rect">
            <a:avLst/>
          </a:prstGeom>
        </p:spPr>
      </p:pic>
      <p:pic>
        <p:nvPicPr>
          <p:cNvPr id="5" name="Picture 4" descr="npoess-preparatory-project-npp.jpe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 bwMode="auto">
          <a:xfrm>
            <a:off x="6954690" y="107579"/>
            <a:ext cx="1406673" cy="1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RCS-logo.jpg"/>
          <p:cNvPicPr>
            <a:picLocks noChangeAspect="1"/>
          </p:cNvPicPr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>
            <a:off x="1230980" y="5315296"/>
            <a:ext cx="2217097" cy="966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Continued validation efforts show FSC algorithm performing well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Will push algorithm enhancements when AWG is ready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Harris currently evaluating AER implementation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Post-Launch operation will require a Surface Reflectance product</a:t>
            </a:r>
          </a:p>
          <a:p>
            <a:pPr>
              <a:buFont typeface="Courier New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23448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131025"/>
            <a:ext cx="7581901" cy="4704999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2012/2013 Validation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Validation Tool Status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2012/2013 Product Examples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Algorithm Enhancements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Post-Launch Activities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Summary</a:t>
            </a:r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bi_p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48" y="959097"/>
            <a:ext cx="3775431" cy="2553065"/>
          </a:xfrm>
          <a:prstGeom prst="rect">
            <a:avLst/>
          </a:prstGeom>
        </p:spPr>
      </p:pic>
      <p:pic>
        <p:nvPicPr>
          <p:cNvPr id="5" name="Picture 4" descr="crefl1_143.A2013125184000-2013125184500.2km.jpg"/>
          <p:cNvPicPr>
            <a:picLocks noChangeAspect="1"/>
          </p:cNvPicPr>
          <p:nvPr/>
        </p:nvPicPr>
        <p:blipFill>
          <a:blip r:embed="rId3"/>
          <a:srcRect b="37610"/>
          <a:stretch>
            <a:fillRect/>
          </a:stretch>
        </p:blipFill>
        <p:spPr>
          <a:xfrm>
            <a:off x="5038848" y="3679262"/>
            <a:ext cx="3775431" cy="2866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Processing/Validation period – 11/1/12 through 5/31/13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1071 total granules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Proxy ABI – MODIS (GOES-R pre-launch validation) *</a:t>
            </a:r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data and plots on next slide</a:t>
            </a:r>
          </a:p>
          <a:p>
            <a:pPr>
              <a:buFont typeface="Courier New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1" y="2986903"/>
            <a:ext cx="3448625" cy="2242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1834" y="2865460"/>
            <a:ext cx="38220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Proxy ABI consists of 5 MODIS bands that approximately coincide with GOES-R ABI bands.</a:t>
            </a:r>
          </a:p>
          <a:p>
            <a:endParaRPr lang="en-US" dirty="0"/>
          </a:p>
          <a:p>
            <a:r>
              <a:rPr lang="en-US" dirty="0" smtClean="0"/>
              <a:t>Snow reflectance – dark blue line Veg. reflectance – dark red 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Validation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/>
          </a:p>
        </p:txBody>
      </p:sp>
      <p:pic>
        <p:nvPicPr>
          <p:cNvPr id="6" name="Picture 5" descr="scatter_5to7_2013112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009033"/>
            <a:ext cx="7513775" cy="4440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678" y="5449465"/>
            <a:ext cx="598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Granule 2013112.1550 : 42.5% pixels have snow, 56.5% cloud</a:t>
            </a:r>
          </a:p>
          <a:p>
            <a:r>
              <a:rPr lang="en-US" dirty="0" smtClean="0"/>
              <a:t>Accuracy:  6.67%   Precision:  14.49% Omission: 0.1% Co: 0.04%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Validation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2678" y="5449465"/>
            <a:ext cx="5741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Granule 2013112.1910 : 36.9% pixels have snow, 33.1% cloud</a:t>
            </a:r>
          </a:p>
          <a:p>
            <a:r>
              <a:rPr lang="en-US" dirty="0" smtClean="0"/>
              <a:t>Accuracy:  2.98%   Precision:  11.21%  Omission: 2.1% Co: 0.2%</a:t>
            </a:r>
            <a:endParaRPr lang="en-US" dirty="0"/>
          </a:p>
        </p:txBody>
      </p:sp>
      <p:pic>
        <p:nvPicPr>
          <p:cNvPr id="7" name="Picture 6" descr="scatter_5to7_20131121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7" y="1021018"/>
            <a:ext cx="7478605" cy="4419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MODIS - TM (GOES-R pre-launch validation)</a:t>
            </a:r>
          </a:p>
          <a:p>
            <a:pPr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/>
          </a:p>
        </p:txBody>
      </p:sp>
      <p:pic>
        <p:nvPicPr>
          <p:cNvPr id="8" name="Picture 7" descr="Screen shot 2011-05-06 at 6.16.59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2" y="2105855"/>
            <a:ext cx="4604630" cy="40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Screen shot 2010-06-07 at 7.38.04 PM.png"/>
          <p:cNvPicPr>
            <a:picLocks noGrp="1" noChangeAspect="1"/>
          </p:cNvPicPr>
          <p:nvPr/>
        </p:nvPicPr>
        <p:blipFill>
          <a:blip r:embed="rId3"/>
          <a:srcRect l="-44479" r="-44479"/>
          <a:stretch>
            <a:fillRect/>
          </a:stretch>
        </p:blipFill>
        <p:spPr bwMode="auto">
          <a:xfrm>
            <a:off x="4857202" y="3712460"/>
            <a:ext cx="4586668" cy="24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68088" y="2312234"/>
            <a:ext cx="337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FSC High-resolution validation for small areas of select MODIS granules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2012/2013 Validation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2012/2013 Validation Summary: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3375" y="2019136"/>
          <a:ext cx="6474806" cy="258362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337650"/>
                <a:gridCol w="2049720"/>
                <a:gridCol w="2087436"/>
              </a:tblGrid>
              <a:tr h="516725">
                <a:tc>
                  <a:txBody>
                    <a:bodyPr/>
                    <a:lstStyle/>
                    <a:p>
                      <a:r>
                        <a:rPr lang="en-US" dirty="0" smtClean="0"/>
                        <a:t>FSC Validation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%</a:t>
                      </a:r>
                      <a:r>
                        <a:rPr lang="en-US" dirty="0" err="1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 %</a:t>
                      </a:r>
                      <a:r>
                        <a:rPr lang="en-US" dirty="0" err="1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516725">
                <a:tc>
                  <a:txBody>
                    <a:bodyPr/>
                    <a:lstStyle/>
                    <a:p>
                      <a:r>
                        <a:rPr lang="en-US" dirty="0" smtClean="0"/>
                        <a:t>TM - Obs.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</a:tr>
              <a:tr h="516725">
                <a:tc>
                  <a:txBody>
                    <a:bodyPr/>
                    <a:lstStyle/>
                    <a:p>
                      <a:r>
                        <a:rPr lang="en-US" dirty="0" smtClean="0"/>
                        <a:t>MODIS –</a:t>
                      </a:r>
                      <a:r>
                        <a:rPr lang="en-US" baseline="0" dirty="0" smtClean="0"/>
                        <a:t> TM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</a:tr>
              <a:tr h="516725">
                <a:tc>
                  <a:txBody>
                    <a:bodyPr/>
                    <a:lstStyle/>
                    <a:p>
                      <a:r>
                        <a:rPr lang="en-US" dirty="0" smtClean="0"/>
                        <a:t>Proxy</a:t>
                      </a:r>
                      <a:r>
                        <a:rPr lang="en-US" baseline="0" dirty="0" smtClean="0"/>
                        <a:t> ABI - 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6.9</a:t>
                      </a:r>
                      <a:endParaRPr lang="en-US" dirty="0"/>
                    </a:p>
                  </a:txBody>
                  <a:tcPr/>
                </a:tc>
              </a:tr>
              <a:tr h="516725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-1.8  (spec. &lt;15%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  (spec.</a:t>
                      </a:r>
                      <a:r>
                        <a:rPr lang="en-US" baseline="0" dirty="0" smtClean="0"/>
                        <a:t> &lt;30%)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3375" y="5469690"/>
            <a:ext cx="233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K. </a:t>
            </a:r>
            <a:r>
              <a:rPr lang="en-US" dirty="0" err="1" smtClean="0"/>
              <a:t>Rittger</a:t>
            </a:r>
            <a:r>
              <a:rPr lang="en-US" dirty="0" smtClean="0"/>
              <a:t>, et al. 2012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Validation Tool Status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Routine Validation Tools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basic product comparison stat. generators and associated data plots (ex. on prev. slides)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</a:t>
            </a:r>
            <a:r>
              <a:rPr lang="en-US" dirty="0" smtClean="0"/>
              <a:t>mage generators (ex. on Prod Ex. slides)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</a:t>
            </a:r>
            <a:r>
              <a:rPr lang="en-US" dirty="0" smtClean="0"/>
              <a:t>ully developed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Deep Validation Tools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High-RMSE Cluster </a:t>
            </a:r>
            <a:r>
              <a:rPr lang="en-US" dirty="0" smtClean="0"/>
              <a:t>F</a:t>
            </a:r>
            <a:r>
              <a:rPr lang="en-US" dirty="0" smtClean="0"/>
              <a:t>inder (ex. on next slide)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Raw/Verbose Diagnostic mode*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Single-Pixel Diagnostic mode*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</a:t>
            </a:r>
            <a:r>
              <a:rPr lang="en-US" dirty="0" smtClean="0"/>
              <a:t>ully developed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integrated into algorithm code (more info. later)</a:t>
            </a:r>
          </a:p>
          <a:p>
            <a:pPr lvl="1">
              <a:buFont typeface="Courier New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987574"/>
          </a:xfrm>
        </p:spPr>
        <p:txBody>
          <a:bodyPr/>
          <a:lstStyle/>
          <a:p>
            <a:r>
              <a:rPr lang="en-US" sz="4000" dirty="0" smtClean="0"/>
              <a:t>Validation Tool Status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16833"/>
            <a:ext cx="7581901" cy="5065071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High-RMSE Cluster Finder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identifies clusters based on input thresholds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identifies center pixel of highest average RMSE within cluster (green)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identifies pixel with highest RMSE in cluster (red)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cluster_mask.5_bands.A2013125.1840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3336906"/>
            <a:ext cx="3654877" cy="3330313"/>
          </a:xfrm>
          <a:prstGeom prst="rect">
            <a:avLst/>
          </a:prstGeom>
        </p:spPr>
      </p:pic>
      <p:pic>
        <p:nvPicPr>
          <p:cNvPr id="5" name="Picture 4" descr="scag.5_bands.A2013125.1840.snow_fraction_crop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94" y="3336905"/>
            <a:ext cx="3641798" cy="33183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4422</TotalTime>
  <Words>783</Words>
  <Application>Microsoft Macintosh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Orbit</vt:lpstr>
      <vt:lpstr>Fractional Snow Cover – 2013 AWG Validation Workshop </vt:lpstr>
      <vt:lpstr>Outline</vt:lpstr>
      <vt:lpstr>2012/2013 Validation</vt:lpstr>
      <vt:lpstr>2012/2013 Validation (cont.)</vt:lpstr>
      <vt:lpstr>2012/2013 Validation (cont.)</vt:lpstr>
      <vt:lpstr>2012/2013 Validation</vt:lpstr>
      <vt:lpstr>2012/2013 Validation (cont.)</vt:lpstr>
      <vt:lpstr>Validation Tool Status</vt:lpstr>
      <vt:lpstr>Validation Tool Status (cont.)</vt:lpstr>
      <vt:lpstr>2012/2013 Product Examples</vt:lpstr>
      <vt:lpstr>2012/2013 Product Ex. (cont.)</vt:lpstr>
      <vt:lpstr>2012/2013 Product Ex. (cont.)</vt:lpstr>
      <vt:lpstr>Algorithm Enhancements</vt:lpstr>
      <vt:lpstr>Algorithm Enhancements (cont.)</vt:lpstr>
      <vt:lpstr>Algorithm Enhancements (cont.)</vt:lpstr>
      <vt:lpstr>Post-Launch Activities</vt:lpstr>
      <vt:lpstr>Summary</vt:lpstr>
    </vt:vector>
  </TitlesOfParts>
  <Company>OS 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Snow Cover – 2nd Annual AWG Validation Workshop </dc:title>
  <dc:creator>kelley eicher</dc:creator>
  <cp:lastModifiedBy>kelley eicher</cp:lastModifiedBy>
  <cp:revision>23</cp:revision>
  <dcterms:created xsi:type="dcterms:W3CDTF">2014-01-06T18:25:07Z</dcterms:created>
  <dcterms:modified xsi:type="dcterms:W3CDTF">2014-01-09T20:07:22Z</dcterms:modified>
</cp:coreProperties>
</file>